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0" r:id="rId1"/>
  </p:sldMasterIdLst>
  <p:notesMasterIdLst>
    <p:notesMasterId r:id="rId42"/>
  </p:notesMasterIdLst>
  <p:handoutMasterIdLst>
    <p:handoutMasterId r:id="rId43"/>
  </p:handoutMasterIdLst>
  <p:sldIdLst>
    <p:sldId id="285" r:id="rId2"/>
    <p:sldId id="286" r:id="rId3"/>
    <p:sldId id="287" r:id="rId4"/>
    <p:sldId id="316" r:id="rId5"/>
    <p:sldId id="291" r:id="rId6"/>
    <p:sldId id="313" r:id="rId7"/>
    <p:sldId id="292" r:id="rId8"/>
    <p:sldId id="293" r:id="rId9"/>
    <p:sldId id="314" r:id="rId10"/>
    <p:sldId id="294" r:id="rId11"/>
    <p:sldId id="315" r:id="rId12"/>
    <p:sldId id="295" r:id="rId13"/>
    <p:sldId id="296" r:id="rId14"/>
    <p:sldId id="310" r:id="rId15"/>
    <p:sldId id="311" r:id="rId16"/>
    <p:sldId id="297" r:id="rId17"/>
    <p:sldId id="298" r:id="rId18"/>
    <p:sldId id="299"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300" r:id="rId32"/>
    <p:sldId id="305" r:id="rId33"/>
    <p:sldId id="301" r:id="rId34"/>
    <p:sldId id="302" r:id="rId35"/>
    <p:sldId id="303" r:id="rId36"/>
    <p:sldId id="304" r:id="rId37"/>
    <p:sldId id="306" r:id="rId38"/>
    <p:sldId id="307" r:id="rId39"/>
    <p:sldId id="308" r:id="rId40"/>
    <p:sldId id="309" r:id="rId4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AD83D7"/>
    <a:srgbClr val="66FF33"/>
    <a:srgbClr val="6E75A6"/>
    <a:srgbClr val="FFFF66"/>
    <a:srgbClr val="FF9900"/>
    <a:srgbClr val="99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varScale="1">
        <p:scale>
          <a:sx n="42" d="100"/>
          <a:sy n="42" d="100"/>
        </p:scale>
        <p:origin x="606"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8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1505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1505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1505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2E0A3C1-617D-465D-B1F4-B6F996743206}" type="slidenum">
              <a:rPr lang="fa-IR"/>
              <a:pPr/>
              <a:t>‹#›</a:t>
            </a:fld>
            <a:endParaRPr lang="en-US"/>
          </a:p>
        </p:txBody>
      </p:sp>
    </p:spTree>
    <p:extLst>
      <p:ext uri="{BB962C8B-B14F-4D97-AF65-F5344CB8AC3E}">
        <p14:creationId xmlns:p14="http://schemas.microsoft.com/office/powerpoint/2010/main" val="3472700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149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9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149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8E49F47-E56E-403E-BC1D-5862D4BCC578}" type="slidenum">
              <a:rPr lang="fa-IR"/>
              <a:pPr/>
              <a:t>‹#›</a:t>
            </a:fld>
            <a:endParaRPr lang="en-US"/>
          </a:p>
        </p:txBody>
      </p:sp>
    </p:spTree>
    <p:extLst>
      <p:ext uri="{BB962C8B-B14F-4D97-AF65-F5344CB8AC3E}">
        <p14:creationId xmlns:p14="http://schemas.microsoft.com/office/powerpoint/2010/main" val="15727475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cs typeface="Arial" panose="020B0604020202020204" pitchFamily="34" charset="0"/>
            </a:endParaRP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0448E9A4-0C21-4EDB-8C91-F3365F5DD464}" type="slidenum">
              <a:rPr lang="fa-IR" altLang="en-US"/>
              <a:pPr eaLnBrk="1" hangingPunct="1">
                <a:spcBef>
                  <a:spcPct val="0"/>
                </a:spcBef>
              </a:pPr>
              <a:t>12</a:t>
            </a:fld>
            <a:endParaRPr lang="en-US" altLang="en-US"/>
          </a:p>
        </p:txBody>
      </p:sp>
    </p:spTree>
    <p:extLst>
      <p:ext uri="{BB962C8B-B14F-4D97-AF65-F5344CB8AC3E}">
        <p14:creationId xmlns:p14="http://schemas.microsoft.com/office/powerpoint/2010/main" val="679800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z="2400" smtClean="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smtClean="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smtClean="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smtClean="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smtClean="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smtClean="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smtClean="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smtClean="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smtClean="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smtClean="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smtClean="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smtClean="0">
                  <a:latin typeface="Times New Roman" pitchFamily="18" charset="0"/>
                </a:endParaRPr>
              </a:p>
            </p:txBody>
          </p:sp>
        </p:grpSp>
      </p:grpSp>
      <p:sp>
        <p:nvSpPr>
          <p:cNvPr id="10139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GB"/>
              <a:t>Click to edit Master title style</a:t>
            </a:r>
          </a:p>
        </p:txBody>
      </p:sp>
      <p:sp>
        <p:nvSpPr>
          <p:cNvPr id="10139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GB"/>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GB"/>
          </a:p>
        </p:txBody>
      </p:sp>
      <p:sp>
        <p:nvSpPr>
          <p:cNvPr id="19" name="Rectangle 17"/>
          <p:cNvSpPr>
            <a:spLocks noGrp="1" noChangeArrowheads="1"/>
          </p:cNvSpPr>
          <p:nvPr>
            <p:ph type="ftr" sz="quarter" idx="11"/>
          </p:nvPr>
        </p:nvSpPr>
        <p:spPr/>
        <p:txBody>
          <a:bodyPr/>
          <a:lstStyle>
            <a:lvl1pPr>
              <a:defRPr/>
            </a:lvl1pPr>
          </a:lstStyle>
          <a:p>
            <a:pPr>
              <a:defRPr/>
            </a:pPr>
            <a:endParaRPr lang="en-GB"/>
          </a:p>
        </p:txBody>
      </p:sp>
      <p:sp>
        <p:nvSpPr>
          <p:cNvPr id="20" name="Rectangle 18"/>
          <p:cNvSpPr>
            <a:spLocks noGrp="1" noChangeArrowheads="1"/>
          </p:cNvSpPr>
          <p:nvPr>
            <p:ph type="sldNum" sz="quarter" idx="12"/>
          </p:nvPr>
        </p:nvSpPr>
        <p:spPr/>
        <p:txBody>
          <a:bodyPr/>
          <a:lstStyle>
            <a:lvl1pPr>
              <a:defRPr/>
            </a:lvl1pPr>
          </a:lstStyle>
          <a:p>
            <a:fld id="{AFCE3EBA-DF72-46DC-81F0-F82F1AAA704C}" type="slidenum">
              <a:rPr lang="en-GB"/>
              <a:pPr/>
              <a:t>‹#›</a:t>
            </a:fld>
            <a:endParaRPr lang="en-GB"/>
          </a:p>
        </p:txBody>
      </p:sp>
      <p:sp>
        <p:nvSpPr>
          <p:cNvPr id="21" name="Rectangle 20"/>
          <p:cNvSpPr/>
          <p:nvPr userDrawn="1"/>
        </p:nvSpPr>
        <p:spPr>
          <a:xfrm>
            <a:off x="-216568" y="-48126"/>
            <a:ext cx="5373437"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323385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fld id="{B0E7A76E-3482-4064-B3B1-4A9684EB5E7D}" type="slidenum">
              <a:rPr lang="en-GB"/>
              <a:pPr/>
              <a:t>‹#›</a:t>
            </a:fld>
            <a:endParaRPr lang="en-GB"/>
          </a:p>
        </p:txBody>
      </p:sp>
      <p:sp>
        <p:nvSpPr>
          <p:cNvPr id="6" name="Rectangle 16"/>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559813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fld id="{92CE5110-967D-4292-A4F0-02F31C849DC4}" type="slidenum">
              <a:rPr lang="en-GB"/>
              <a:pPr/>
              <a:t>‹#›</a:t>
            </a:fld>
            <a:endParaRPr lang="en-GB"/>
          </a:p>
        </p:txBody>
      </p:sp>
      <p:sp>
        <p:nvSpPr>
          <p:cNvPr id="6" name="Rectangle 16"/>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0783692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fld id="{10368E7F-D30B-42EA-ADAD-499662D7FCF3}" type="slidenum">
              <a:rPr lang="en-GB"/>
              <a:pPr/>
              <a:t>‹#›</a:t>
            </a:fld>
            <a:endParaRPr lang="en-GB"/>
          </a:p>
        </p:txBody>
      </p:sp>
      <p:sp>
        <p:nvSpPr>
          <p:cNvPr id="7" name="Rectangle 16"/>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842623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3886200"/>
          </a:xfrm>
        </p:spPr>
        <p:txBody>
          <a:bodyPr/>
          <a:lstStyle/>
          <a:p>
            <a:pPr lvl="0"/>
            <a:endParaRPr lang="en-US"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fld id="{14C3BFA5-32B0-4949-9D90-082C4E048C48}" type="slidenum">
              <a:rPr lang="en-GB"/>
              <a:pPr/>
              <a:t>‹#›</a:t>
            </a:fld>
            <a:endParaRPr lang="en-GB"/>
          </a:p>
        </p:txBody>
      </p:sp>
      <p:sp>
        <p:nvSpPr>
          <p:cNvPr id="6" name="Rectangle 16"/>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812495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fld id="{5B8F07D6-DE88-4873-9CBE-8FAC803589DE}" type="slidenum">
              <a:rPr lang="en-GB"/>
              <a:pPr/>
              <a:t>‹#›</a:t>
            </a:fld>
            <a:endParaRPr lang="en-GB"/>
          </a:p>
        </p:txBody>
      </p:sp>
      <p:sp>
        <p:nvSpPr>
          <p:cNvPr id="6" name="Rectangle 16"/>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158258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fld id="{52DEA2DD-46B7-419D-B517-14F04D634957}" type="slidenum">
              <a:rPr lang="en-GB"/>
              <a:pPr/>
              <a:t>‹#›</a:t>
            </a:fld>
            <a:endParaRPr lang="en-GB"/>
          </a:p>
        </p:txBody>
      </p:sp>
      <p:sp>
        <p:nvSpPr>
          <p:cNvPr id="6" name="Rectangle 16"/>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094210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fld id="{70C0A07B-BDFF-4159-B9B0-343F7821751D}" type="slidenum">
              <a:rPr lang="en-GB"/>
              <a:pPr/>
              <a:t>‹#›</a:t>
            </a:fld>
            <a:endParaRPr lang="en-GB"/>
          </a:p>
        </p:txBody>
      </p:sp>
      <p:sp>
        <p:nvSpPr>
          <p:cNvPr id="7" name="Rectangle 16"/>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436441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GB"/>
          </a:p>
        </p:txBody>
      </p:sp>
      <p:sp>
        <p:nvSpPr>
          <p:cNvPr id="8" name="Rectangle 3"/>
          <p:cNvSpPr>
            <a:spLocks noGrp="1" noChangeArrowheads="1"/>
          </p:cNvSpPr>
          <p:nvPr>
            <p:ph type="sldNum" sz="quarter" idx="11"/>
          </p:nvPr>
        </p:nvSpPr>
        <p:spPr>
          <a:ln/>
        </p:spPr>
        <p:txBody>
          <a:bodyPr/>
          <a:lstStyle>
            <a:lvl1pPr>
              <a:defRPr/>
            </a:lvl1pPr>
          </a:lstStyle>
          <a:p>
            <a:fld id="{14BAF4A1-DB1C-4A67-BB74-EA638E3A9C7C}" type="slidenum">
              <a:rPr lang="en-GB"/>
              <a:pPr/>
              <a:t>‹#›</a:t>
            </a:fld>
            <a:endParaRPr lang="en-GB"/>
          </a:p>
        </p:txBody>
      </p:sp>
      <p:sp>
        <p:nvSpPr>
          <p:cNvPr id="9" name="Rectangle 16"/>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47735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GB"/>
          </a:p>
        </p:txBody>
      </p:sp>
      <p:sp>
        <p:nvSpPr>
          <p:cNvPr id="4" name="Rectangle 3"/>
          <p:cNvSpPr>
            <a:spLocks noGrp="1" noChangeArrowheads="1"/>
          </p:cNvSpPr>
          <p:nvPr>
            <p:ph type="sldNum" sz="quarter" idx="11"/>
          </p:nvPr>
        </p:nvSpPr>
        <p:spPr>
          <a:ln/>
        </p:spPr>
        <p:txBody>
          <a:bodyPr/>
          <a:lstStyle>
            <a:lvl1pPr>
              <a:defRPr/>
            </a:lvl1pPr>
          </a:lstStyle>
          <a:p>
            <a:fld id="{7BDE0F31-1212-44D6-9199-47A4AFE0392E}" type="slidenum">
              <a:rPr lang="en-GB"/>
              <a:pPr/>
              <a:t>‹#›</a:t>
            </a:fld>
            <a:endParaRPr lang="en-GB"/>
          </a:p>
        </p:txBody>
      </p:sp>
      <p:sp>
        <p:nvSpPr>
          <p:cNvPr id="5" name="Rectangle 16"/>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096066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GB"/>
          </a:p>
        </p:txBody>
      </p:sp>
      <p:sp>
        <p:nvSpPr>
          <p:cNvPr id="3" name="Rectangle 3"/>
          <p:cNvSpPr>
            <a:spLocks noGrp="1" noChangeArrowheads="1"/>
          </p:cNvSpPr>
          <p:nvPr>
            <p:ph type="sldNum" sz="quarter" idx="11"/>
          </p:nvPr>
        </p:nvSpPr>
        <p:spPr>
          <a:ln/>
        </p:spPr>
        <p:txBody>
          <a:bodyPr/>
          <a:lstStyle>
            <a:lvl1pPr>
              <a:defRPr/>
            </a:lvl1pPr>
          </a:lstStyle>
          <a:p>
            <a:fld id="{E205DD52-7A8D-467F-9C18-B17E9BF45352}" type="slidenum">
              <a:rPr lang="en-GB"/>
              <a:pPr/>
              <a:t>‹#›</a:t>
            </a:fld>
            <a:endParaRPr lang="en-GB"/>
          </a:p>
        </p:txBody>
      </p:sp>
      <p:sp>
        <p:nvSpPr>
          <p:cNvPr id="4" name="Rectangle 16"/>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341012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fld id="{E07C8796-9CF3-4038-BDB1-E9433F1A6B02}" type="slidenum">
              <a:rPr lang="en-GB"/>
              <a:pPr/>
              <a:t>‹#›</a:t>
            </a:fld>
            <a:endParaRPr lang="en-GB"/>
          </a:p>
        </p:txBody>
      </p:sp>
      <p:sp>
        <p:nvSpPr>
          <p:cNvPr id="7" name="Rectangle 16"/>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097814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fld id="{C1D2AF64-84AB-4952-87AB-BAE05A20AFFA}" type="slidenum">
              <a:rPr lang="en-GB"/>
              <a:pPr/>
              <a:t>‹#›</a:t>
            </a:fld>
            <a:endParaRPr lang="en-GB"/>
          </a:p>
        </p:txBody>
      </p:sp>
      <p:sp>
        <p:nvSpPr>
          <p:cNvPr id="7" name="Rectangle 16"/>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264004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a:defRPr/>
            </a:pPr>
            <a:endParaRPr lang="en-GB"/>
          </a:p>
        </p:txBody>
      </p:sp>
      <p:sp>
        <p:nvSpPr>
          <p:cNvPr id="10035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D4D984AC-8A01-4A8B-9151-EA9C4EF76975}" type="slidenum">
              <a:rPr lang="en-GB"/>
              <a:pPr/>
              <a:t>‹#›</a:t>
            </a:fld>
            <a:endParaRPr lang="en-GB"/>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z="2400" smtClean="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smtClean="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smtClean="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036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GB"/>
          </a:p>
        </p:txBody>
      </p:sp>
      <p:sp>
        <p:nvSpPr>
          <p:cNvPr id="17" name="Rectangle 16"/>
          <p:cNvSpPr/>
          <p:nvPr userDrawn="1"/>
        </p:nvSpPr>
        <p:spPr>
          <a:xfrm>
            <a:off x="-216568" y="-48126"/>
            <a:ext cx="5373437"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833"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 id="2147483832" r:id="rId13"/>
  </p:sldLayoutIdLst>
  <p:hf hdr="0" ft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source=images&amp;cd=&amp;ved=0ahUKEwi7qPzor5jTAhUHrRQKHe-GDD4QjRwIBw&amp;url=http://saeedekara.persianblog.ir/tag/%D9%88%D8%A8%D9%84%D8%A7%DA%AF&amp;bvm=bv.152174688,d.d24&amp;psig=AFQjCNGqvAC1dLNERI8jwtsdQM1VVDIhOw&amp;ust=1491861579429585&amp;cad=rj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url?sa=i&amp;rct=j&amp;q=&amp;esrc=s&amp;source=imgres&amp;cd=&amp;cad=rja&amp;uact=8&amp;ved=0ahUKEwiBz6m6sZjTAhUGPxQKHfXSBpIQjRwIBw&amp;url=http://rogolpayegani.persianblog.ir/post/95/&amp;psig=AFQjCNFAEIdci2VfuGEN3lMrvduVeGt0oA&amp;ust=1491862066918169"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4098" name="Rectangle 4"/>
          <p:cNvSpPr>
            <a:spLocks noGrp="1" noChangeArrowheads="1"/>
          </p:cNvSpPr>
          <p:nvPr>
            <p:ph type="ctrTitle"/>
          </p:nvPr>
        </p:nvSpPr>
        <p:spPr>
          <a:xfrm>
            <a:off x="2627313" y="1773238"/>
            <a:ext cx="6019800" cy="2209800"/>
          </a:xfrm>
        </p:spPr>
        <p:txBody>
          <a:bodyPr/>
          <a:lstStyle/>
          <a:p>
            <a:pPr algn="ctr" eaLnBrk="1" hangingPunct="1"/>
            <a:r>
              <a:rPr lang="ar-SA" altLang="en-US" b="1" dirty="0" smtClean="0">
                <a:solidFill>
                  <a:schemeClr val="bg1"/>
                </a:solidFill>
                <a:cs typeface="Titr" panose="00000700000000000000" pitchFamily="2" charset="-78"/>
              </a:rPr>
              <a:t>محيط سازمان</a:t>
            </a:r>
            <a:r>
              <a:rPr lang="fa-IR" altLang="en-US" b="1" dirty="0" smtClean="0">
                <a:solidFill>
                  <a:schemeClr val="bg1"/>
                </a:solidFill>
                <a:cs typeface="Titr" panose="00000700000000000000" pitchFamily="2" charset="-78"/>
              </a:rPr>
              <a:t>ی و محیط طبیعی</a:t>
            </a:r>
            <a:endParaRPr lang="en-US" altLang="en-US" b="1" dirty="0" smtClean="0">
              <a:solidFill>
                <a:schemeClr val="bg1"/>
              </a:solidFill>
              <a:cs typeface="Titr" panose="00000700000000000000" pitchFamily="2" charset="-78"/>
            </a:endParaRPr>
          </a:p>
        </p:txBody>
      </p:sp>
      <p:sp>
        <p:nvSpPr>
          <p:cNvPr id="4099" name="Rectangle 7"/>
          <p:cNvSpPr>
            <a:spLocks noGrp="1" noChangeArrowheads="1"/>
          </p:cNvSpPr>
          <p:nvPr>
            <p:ph type="subTitle" idx="1"/>
          </p:nvPr>
        </p:nvSpPr>
        <p:spPr>
          <a:xfrm>
            <a:off x="214313" y="4214813"/>
            <a:ext cx="8929687" cy="2454275"/>
          </a:xfrm>
          <a:solidFill>
            <a:schemeClr val="accent2"/>
          </a:solidFill>
        </p:spPr>
        <p:txBody>
          <a:bodyPr/>
          <a:lstStyle/>
          <a:p>
            <a:pPr rtl="1" eaLnBrk="1" hangingPunct="1">
              <a:lnSpc>
                <a:spcPct val="90000"/>
              </a:lnSpc>
            </a:pPr>
            <a:endParaRPr lang="fa-IR" altLang="en-US" b="1" i="1" smtClean="0">
              <a:cs typeface="B Nazanin" panose="00000400000000000000" pitchFamily="2" charset="-78"/>
            </a:endParaRPr>
          </a:p>
          <a:p>
            <a:pPr algn="just" rtl="1" eaLnBrk="1" hangingPunct="1">
              <a:lnSpc>
                <a:spcPct val="90000"/>
              </a:lnSpc>
            </a:pPr>
            <a:r>
              <a:rPr lang="fa-IR" altLang="en-US" b="1" i="1" smtClean="0">
                <a:cs typeface="B Nazanin" panose="00000400000000000000" pitchFamily="2" charset="-78"/>
              </a:rPr>
              <a:t>   استاد :  جناب دکتر سهرابی </a:t>
            </a:r>
          </a:p>
          <a:p>
            <a:pPr algn="just" rtl="1" eaLnBrk="1" hangingPunct="1">
              <a:lnSpc>
                <a:spcPct val="90000"/>
              </a:lnSpc>
            </a:pPr>
            <a:r>
              <a:rPr lang="fa-IR" altLang="en-US" b="1" i="1" smtClean="0">
                <a:cs typeface="B Nazanin" panose="00000400000000000000" pitchFamily="2" charset="-78"/>
              </a:rPr>
              <a:t>   ارائه دهندگان : 1- مهدی صراف</a:t>
            </a:r>
          </a:p>
          <a:p>
            <a:pPr algn="just" rtl="1" eaLnBrk="1" hangingPunct="1">
              <a:lnSpc>
                <a:spcPct val="90000"/>
              </a:lnSpc>
            </a:pPr>
            <a:r>
              <a:rPr lang="fa-IR" altLang="en-US" b="1" i="1" smtClean="0">
                <a:cs typeface="B Nazanin" panose="00000400000000000000" pitchFamily="2" charset="-78"/>
              </a:rPr>
              <a:t>                            2- صالح نیا</a:t>
            </a:r>
          </a:p>
          <a:p>
            <a:pPr rtl="1" eaLnBrk="1" hangingPunct="1">
              <a:lnSpc>
                <a:spcPct val="90000"/>
              </a:lnSpc>
            </a:pPr>
            <a:endParaRPr lang="fa-IR" altLang="en-US" b="1" i="1" smtClean="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D1784A90-FFF7-4A9B-9290-44EE0DC4316F}" type="slidenum">
              <a:rPr lang="en-GB" altLang="en-US" sz="1200">
                <a:latin typeface="Arial Black" panose="020B0A04020102020204" pitchFamily="34" charset="0"/>
              </a:rPr>
              <a:pPr eaLnBrk="1" hangingPunct="1">
                <a:spcBef>
                  <a:spcPct val="0"/>
                </a:spcBef>
                <a:buClrTx/>
                <a:buSzTx/>
                <a:buFontTx/>
                <a:buNone/>
              </a:pPr>
              <a:t>10</a:t>
            </a:fld>
            <a:endParaRPr lang="en-GB" altLang="en-US" sz="1200">
              <a:latin typeface="Arial Black" panose="020B0A04020102020204" pitchFamily="34" charset="0"/>
            </a:endParaRPr>
          </a:p>
        </p:txBody>
      </p:sp>
      <p:sp>
        <p:nvSpPr>
          <p:cNvPr id="13315" name="Rectangle 2"/>
          <p:cNvSpPr>
            <a:spLocks noGrp="1" noChangeArrowheads="1"/>
          </p:cNvSpPr>
          <p:nvPr>
            <p:ph type="title"/>
          </p:nvPr>
        </p:nvSpPr>
        <p:spPr/>
        <p:txBody>
          <a:bodyPr/>
          <a:lstStyle/>
          <a:p>
            <a:pPr algn="r" eaLnBrk="1" hangingPunct="1"/>
            <a:r>
              <a:rPr lang="ar-SA" altLang="en-US" b="1" smtClean="0">
                <a:solidFill>
                  <a:schemeClr val="bg2"/>
                </a:solidFill>
                <a:cs typeface="Titr" panose="00000700000000000000" pitchFamily="2" charset="-78"/>
              </a:rPr>
              <a:t>تئوري هاي روابط سازمان و محيط :</a:t>
            </a:r>
            <a:endParaRPr lang="en-US" altLang="en-US" b="1" smtClean="0">
              <a:solidFill>
                <a:schemeClr val="bg2"/>
              </a:solidFill>
              <a:cs typeface="Titr" panose="00000700000000000000" pitchFamily="2" charset="-78"/>
            </a:endParaRPr>
          </a:p>
        </p:txBody>
      </p:sp>
      <p:sp>
        <p:nvSpPr>
          <p:cNvPr id="13316" name="Rectangle 3"/>
          <p:cNvSpPr>
            <a:spLocks noGrp="1" noChangeArrowheads="1"/>
          </p:cNvSpPr>
          <p:nvPr>
            <p:ph type="body" sz="half" idx="1"/>
          </p:nvPr>
        </p:nvSpPr>
        <p:spPr>
          <a:xfrm>
            <a:off x="684213" y="1773238"/>
            <a:ext cx="8142287" cy="4246562"/>
          </a:xfrm>
        </p:spPr>
        <p:txBody>
          <a:bodyPr/>
          <a:lstStyle/>
          <a:p>
            <a:pPr marL="533400" indent="-533400" algn="just" rtl="1" eaLnBrk="1" hangingPunct="1">
              <a:lnSpc>
                <a:spcPct val="80000"/>
              </a:lnSpc>
            </a:pPr>
            <a:r>
              <a:rPr lang="ar-SA" altLang="en-US" sz="2400" b="1" smtClean="0">
                <a:solidFill>
                  <a:srgbClr val="C00000"/>
                </a:solidFill>
                <a:cs typeface="B Nazanin" panose="00000400000000000000" pitchFamily="2" charset="-78"/>
              </a:rPr>
              <a:t>تئوري اقتضايي :‌سازمان هاي ماشيني و ارگانيك </a:t>
            </a:r>
            <a:endParaRPr lang="en-US" altLang="en-US" sz="2400" b="1" smtClean="0">
              <a:solidFill>
                <a:srgbClr val="C00000"/>
              </a:solidFill>
              <a:cs typeface="B Nazanin" panose="00000400000000000000" pitchFamily="2" charset="-78"/>
            </a:endParaRPr>
          </a:p>
          <a:p>
            <a:pPr marL="533400" indent="-533400" algn="just" rtl="1" eaLnBrk="1" hangingPunct="1">
              <a:lnSpc>
                <a:spcPct val="80000"/>
              </a:lnSpc>
            </a:pPr>
            <a:endParaRPr lang="fa-IR" altLang="en-US" sz="2000" smtClean="0">
              <a:cs typeface="B Nazanin" panose="00000400000000000000" pitchFamily="2" charset="-78"/>
            </a:endParaRPr>
          </a:p>
          <a:p>
            <a:pPr marL="533400" indent="-533400"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تعيين اينكه در چه زماني از ساختار ماشيني و در چه زماني ارگانيكي استفاده شود جوهره تئوري اقتضايي را شكل مي دهد كه نظريه پردازان اوليه اقتضايي نظير دو جامعه شناس انگليسي تام </a:t>
            </a:r>
            <a:r>
              <a:rPr lang="ar-SA" altLang="en-US" sz="2000" smtClean="0">
                <a:solidFill>
                  <a:srgbClr val="FF6699"/>
                </a:solidFill>
                <a:cs typeface="B Nazanin" panose="00000400000000000000" pitchFamily="2" charset="-78"/>
              </a:rPr>
              <a:t>برونز و جورج استاكر </a:t>
            </a:r>
            <a:r>
              <a:rPr lang="ar-SA" altLang="en-US" sz="2000" smtClean="0">
                <a:cs typeface="B Nazanin" panose="00000400000000000000" pitchFamily="2" charset="-78"/>
              </a:rPr>
              <a:t>در تئوري سازمان ايفا كرده اند كه شرايط محيطي مختلف سبكهاي سازماندهي مختلفي را مي طلبد .</a:t>
            </a:r>
            <a:endParaRPr lang="fa-IR" altLang="en-US" sz="2000" smtClean="0">
              <a:cs typeface="B Nazanin" panose="00000400000000000000" pitchFamily="2" charset="-78"/>
            </a:endParaRPr>
          </a:p>
          <a:p>
            <a:pPr marL="533400" indent="-533400"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سازماندهي ماشيني در محيط هاي با ثبات كه از نظر تخصصي بودن و رسميت و سلسله مراتب در حد بالايي قرار دارند .</a:t>
            </a:r>
            <a:endParaRPr lang="fa-IR" altLang="en-US" sz="2000" smtClean="0">
              <a:cs typeface="B Nazanin" panose="00000400000000000000" pitchFamily="2" charset="-78"/>
            </a:endParaRPr>
          </a:p>
          <a:p>
            <a:pPr marL="533400" indent="-533400"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سازماندهي ارگانيك در محيط هاي متغير كه از نظر تخصصي بودن و رسميت و سلسله مراتب در حد پاييني قرار دارند . كه در اين سازمان ارتباطات افقي و مورب بيشتري به چشم مي خورد.</a:t>
            </a:r>
            <a:endParaRPr lang="fa-IR" altLang="en-US" sz="2000" b="1" smtClean="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3D6B42C2-66E9-43D9-B39C-DC075BC971E6}" type="slidenum">
              <a:rPr lang="en-GB" altLang="en-US" sz="1200">
                <a:latin typeface="Arial Black" panose="020B0A04020102020204" pitchFamily="34" charset="0"/>
              </a:rPr>
              <a:pPr eaLnBrk="1" hangingPunct="1">
                <a:spcBef>
                  <a:spcPct val="0"/>
                </a:spcBef>
                <a:buClrTx/>
                <a:buSzTx/>
                <a:buFontTx/>
                <a:buNone/>
              </a:pPr>
              <a:t>11</a:t>
            </a:fld>
            <a:endParaRPr lang="en-GB" altLang="en-US" sz="1200">
              <a:latin typeface="Arial Black" panose="020B0A04020102020204" pitchFamily="34" charset="0"/>
            </a:endParaRPr>
          </a:p>
        </p:txBody>
      </p:sp>
      <p:sp>
        <p:nvSpPr>
          <p:cNvPr id="14339" name="Rectangle 2"/>
          <p:cNvSpPr>
            <a:spLocks noGrp="1" noChangeArrowheads="1"/>
          </p:cNvSpPr>
          <p:nvPr>
            <p:ph type="title"/>
          </p:nvPr>
        </p:nvSpPr>
        <p:spPr/>
        <p:txBody>
          <a:bodyPr/>
          <a:lstStyle/>
          <a:p>
            <a:pPr algn="r" eaLnBrk="1" hangingPunct="1"/>
            <a:r>
              <a:rPr lang="ar-SA" altLang="en-US" b="1" smtClean="0">
                <a:solidFill>
                  <a:schemeClr val="bg2"/>
                </a:solidFill>
                <a:cs typeface="Titr" panose="00000700000000000000" pitchFamily="2" charset="-78"/>
              </a:rPr>
              <a:t>تئوري هاي روابط سازمان و محيط :</a:t>
            </a:r>
            <a:endParaRPr lang="en-US" altLang="en-US" b="1" smtClean="0">
              <a:solidFill>
                <a:schemeClr val="bg2"/>
              </a:solidFill>
              <a:cs typeface="Titr" panose="00000700000000000000" pitchFamily="2" charset="-78"/>
            </a:endParaRPr>
          </a:p>
        </p:txBody>
      </p:sp>
      <p:sp>
        <p:nvSpPr>
          <p:cNvPr id="14340" name="Rectangle 3"/>
          <p:cNvSpPr>
            <a:spLocks noGrp="1" noChangeArrowheads="1"/>
          </p:cNvSpPr>
          <p:nvPr>
            <p:ph type="body" sz="half" idx="1"/>
          </p:nvPr>
        </p:nvSpPr>
        <p:spPr>
          <a:xfrm>
            <a:off x="684213" y="1773238"/>
            <a:ext cx="8142287" cy="4246562"/>
          </a:xfrm>
        </p:spPr>
        <p:txBody>
          <a:bodyPr/>
          <a:lstStyle/>
          <a:p>
            <a:pPr marL="533400" indent="-533400" algn="just" rtl="1" eaLnBrk="1" hangingPunct="1">
              <a:lnSpc>
                <a:spcPct val="80000"/>
              </a:lnSpc>
            </a:pPr>
            <a:r>
              <a:rPr lang="ar-SA" altLang="en-US" sz="2400" b="1" smtClean="0">
                <a:cs typeface="B Nazanin" panose="00000400000000000000" pitchFamily="2" charset="-78"/>
              </a:rPr>
              <a:t>تئوري وابستگي منابع</a:t>
            </a:r>
            <a:endParaRPr lang="en-US" altLang="en-US" sz="2400" b="1" smtClean="0">
              <a:cs typeface="B Nazanin" panose="00000400000000000000" pitchFamily="2" charset="-78"/>
            </a:endParaRPr>
          </a:p>
          <a:p>
            <a:pPr marL="533400" indent="-533400" algn="just" rtl="1" eaLnBrk="1" hangingPunct="1">
              <a:lnSpc>
                <a:spcPct val="80000"/>
              </a:lnSpc>
            </a:pPr>
            <a:endParaRPr lang="fa-IR" altLang="en-US" sz="1800" smtClean="0">
              <a:cs typeface="B Nazanin" panose="00000400000000000000" pitchFamily="2" charset="-78"/>
            </a:endParaRPr>
          </a:p>
          <a:p>
            <a:pPr marL="533400" indent="-533400"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اين تئوري تقريباً‌</a:t>
            </a:r>
            <a:r>
              <a:rPr lang="fa-IR" altLang="en-US" sz="2000" smtClean="0">
                <a:cs typeface="B Nazanin" panose="00000400000000000000" pitchFamily="2" charset="-78"/>
              </a:rPr>
              <a:t>  </a:t>
            </a:r>
            <a:r>
              <a:rPr lang="ar-SA" altLang="en-US" sz="2000" smtClean="0">
                <a:cs typeface="B Nazanin" panose="00000400000000000000" pitchFamily="2" charset="-78"/>
              </a:rPr>
              <a:t>به طور كامل </a:t>
            </a:r>
            <a:r>
              <a:rPr lang="ar-SA" altLang="en-US" sz="2000" smtClean="0">
                <a:solidFill>
                  <a:srgbClr val="FF6699"/>
                </a:solidFill>
                <a:cs typeface="B Nazanin" panose="00000400000000000000" pitchFamily="2" charset="-78"/>
              </a:rPr>
              <a:t>توسط جفري پفر ، جرالد سالانيك در سال 1988 ارائه </a:t>
            </a:r>
            <a:r>
              <a:rPr lang="ar-SA" altLang="en-US" sz="2000" smtClean="0">
                <a:cs typeface="B Nazanin" panose="00000400000000000000" pitchFamily="2" charset="-78"/>
              </a:rPr>
              <a:t>شد كتاب آنها تحت عنوان كنترل خارجي سازمانها بود اين تئوري بر اين پيش فرض استوار است كه سازمانها از طريق محيط كنترل مي شوند ولي مديران نيز مي توانند بياموزند كه چگونه محيط خود را كنترل كنند.</a:t>
            </a:r>
            <a:endParaRPr lang="fa-IR" altLang="en-US" sz="2000" smtClean="0">
              <a:cs typeface="B Nazanin" panose="00000400000000000000" pitchFamily="2" charset="-78"/>
            </a:endParaRPr>
          </a:p>
          <a:p>
            <a:pPr marL="533400" indent="-533400"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مديريت وابستگي ها مستلزم ايجاد قدرت مقابله كننده در برابر عناصر محيطي است كه سازمان به آنها وابسته است اين بدان معني است كه :‌ </a:t>
            </a:r>
            <a:endParaRPr lang="fa-IR" altLang="en-US" sz="2000" smtClean="0">
              <a:cs typeface="B Nazanin" panose="00000400000000000000" pitchFamily="2" charset="-78"/>
            </a:endParaRPr>
          </a:p>
          <a:p>
            <a:pPr marL="533400" indent="-533400"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نخستين گام در راه به كار گيري نگاه وابستگي به منابع درك دقيق شبكه سازماني از نظر حياتي بودن و كميابي منابع است .</a:t>
            </a:r>
            <a:endParaRPr lang="fa-IR" altLang="en-US" sz="2000" smtClean="0">
              <a:cs typeface="B Nazanin" panose="00000400000000000000" pitchFamily="2" charset="-78"/>
            </a:endParaRPr>
          </a:p>
          <a:p>
            <a:pPr marL="533400" indent="-533400"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گام دوم يافتن راه هايي براي رهايي از وابستگي يا وابسته كردن ديگر نقش آفرينان محيطي به سازمان است .</a:t>
            </a:r>
            <a:endParaRPr lang="en-US" altLang="en-US" sz="2000" smtClean="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31C46C0F-8A6A-4BD3-A984-DAC4C73DF070}" type="slidenum">
              <a:rPr lang="en-GB" altLang="en-US" sz="1200">
                <a:latin typeface="Arial Black" panose="020B0A04020102020204" pitchFamily="34" charset="0"/>
              </a:rPr>
              <a:pPr eaLnBrk="1" hangingPunct="1">
                <a:spcBef>
                  <a:spcPct val="0"/>
                </a:spcBef>
                <a:buClrTx/>
                <a:buSzTx/>
                <a:buFontTx/>
                <a:buNone/>
              </a:pPr>
              <a:t>12</a:t>
            </a:fld>
            <a:endParaRPr lang="en-GB" altLang="en-US" sz="1200">
              <a:latin typeface="Arial Black" panose="020B0A04020102020204" pitchFamily="34" charset="0"/>
            </a:endParaRPr>
          </a:p>
        </p:txBody>
      </p:sp>
      <p:sp>
        <p:nvSpPr>
          <p:cNvPr id="15363" name="Rectangle 3"/>
          <p:cNvSpPr>
            <a:spLocks noGrp="1" noChangeArrowheads="1"/>
          </p:cNvSpPr>
          <p:nvPr>
            <p:ph type="body" sz="half" idx="1"/>
          </p:nvPr>
        </p:nvSpPr>
        <p:spPr>
          <a:xfrm>
            <a:off x="684213" y="1844675"/>
            <a:ext cx="8142287" cy="4246563"/>
          </a:xfrm>
        </p:spPr>
        <p:txBody>
          <a:bodyPr/>
          <a:lstStyle/>
          <a:p>
            <a:pPr marL="533400" indent="-533400" algn="r" rtl="1" eaLnBrk="1" hangingPunct="1">
              <a:buFont typeface="Wingdings" panose="05000000000000000000" pitchFamily="2" charset="2"/>
              <a:buNone/>
            </a:pPr>
            <a:r>
              <a:rPr lang="ar-SA" altLang="en-US" sz="2800" smtClean="0">
                <a:solidFill>
                  <a:schemeClr val="bg2"/>
                </a:solidFill>
                <a:cs typeface="Titr" panose="00000700000000000000" pitchFamily="2" charset="-78"/>
              </a:rPr>
              <a:t>چند راه براي جلوگيري از وابستگي منابع :</a:t>
            </a:r>
            <a:endParaRPr lang="fa-IR" altLang="en-US" sz="2800" smtClean="0">
              <a:solidFill>
                <a:schemeClr val="bg2"/>
              </a:solidFill>
              <a:cs typeface="Titr" panose="00000700000000000000" pitchFamily="2" charset="-78"/>
            </a:endParaRPr>
          </a:p>
          <a:p>
            <a:pPr marL="533400" indent="-533400" algn="r" rtl="1" eaLnBrk="1" hangingPunct="1"/>
            <a:r>
              <a:rPr lang="ar-SA" altLang="en-US" sz="2800" smtClean="0">
                <a:cs typeface="B Nazanin" panose="00000400000000000000" pitchFamily="2" charset="-78"/>
              </a:rPr>
              <a:t>استفاده از چندين عرضه كننده مواد اوليه </a:t>
            </a:r>
            <a:endParaRPr lang="fa-IR" altLang="en-US" sz="2800" smtClean="0">
              <a:cs typeface="B Nazanin" panose="00000400000000000000" pitchFamily="2" charset="-78"/>
            </a:endParaRPr>
          </a:p>
          <a:p>
            <a:pPr marL="533400" indent="-533400" algn="r" rtl="1" eaLnBrk="1" hangingPunct="1"/>
            <a:r>
              <a:rPr lang="ar-SA" altLang="en-US" sz="2800" smtClean="0">
                <a:cs typeface="B Nazanin" panose="00000400000000000000" pitchFamily="2" charset="-78"/>
              </a:rPr>
              <a:t>استراتژي هاي تملك يا ادغام </a:t>
            </a:r>
            <a:endParaRPr lang="fa-IR" altLang="en-US" sz="2800" smtClean="0">
              <a:cs typeface="B Nazanin" panose="00000400000000000000" pitchFamily="2" charset="-78"/>
            </a:endParaRPr>
          </a:p>
          <a:p>
            <a:pPr marL="533400" indent="-533400" algn="r" rtl="1" eaLnBrk="1" hangingPunct="1"/>
            <a:r>
              <a:rPr lang="ar-SA" altLang="en-US" sz="2800" smtClean="0">
                <a:cs typeface="B Nazanin" panose="00000400000000000000" pitchFamily="2" charset="-78"/>
              </a:rPr>
              <a:t>سرمايه گذاري هاي مشترك با عرضه كنندگان خنثي</a:t>
            </a:r>
            <a:endParaRPr lang="fa-IR" altLang="en-US" sz="2800" smtClean="0">
              <a:cs typeface="B Nazanin" panose="00000400000000000000" pitchFamily="2" charset="-78"/>
            </a:endParaRPr>
          </a:p>
          <a:p>
            <a:pPr marL="533400" indent="-533400" algn="r" rtl="1" eaLnBrk="1" hangingPunct="1"/>
            <a:r>
              <a:rPr lang="ar-SA" altLang="en-US" sz="2800" smtClean="0">
                <a:cs typeface="B Nazanin" panose="00000400000000000000" pitchFamily="2" charset="-78"/>
              </a:rPr>
              <a:t>تشكيل انجمن هاي تجاري </a:t>
            </a:r>
            <a:endParaRPr lang="fa-IR" altLang="en-US" sz="2800" smtClean="0">
              <a:cs typeface="B Nazanin" panose="00000400000000000000" pitchFamily="2" charset="-78"/>
            </a:endParaRPr>
          </a:p>
          <a:p>
            <a:pPr marL="533400" indent="-533400" algn="r" rtl="1" eaLnBrk="1" hangingPunct="1"/>
            <a:r>
              <a:rPr lang="ar-SA" altLang="en-US" sz="2800" smtClean="0">
                <a:cs typeface="B Nazanin" panose="00000400000000000000" pitchFamily="2" charset="-78"/>
              </a:rPr>
              <a:t>اعزام دلالان سياسي به حوزه هاي قانونگذاري</a:t>
            </a:r>
            <a:r>
              <a:rPr lang="fa-IR" altLang="en-US" sz="2800" smtClean="0">
                <a:cs typeface="B Nazanin" panose="00000400000000000000" pitchFamily="2" charset="-78"/>
              </a:rPr>
              <a:t>  </a:t>
            </a:r>
            <a:r>
              <a:rPr lang="ar-SA" altLang="en-US" sz="2800" smtClean="0">
                <a:cs typeface="B Nazanin" panose="00000400000000000000" pitchFamily="2" charset="-78"/>
              </a:rPr>
              <a:t>و</a:t>
            </a:r>
            <a:r>
              <a:rPr lang="fa-IR" altLang="en-US" sz="2800" smtClean="0">
                <a:cs typeface="B Nazanin" panose="00000400000000000000" pitchFamily="2" charset="-78"/>
              </a:rPr>
              <a:t>  . . . </a:t>
            </a:r>
            <a:endParaRPr lang="en-US" altLang="en-US" sz="2800" smtClean="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86DA3458-D979-488C-838C-C39B8F2D4BC4}" type="slidenum">
              <a:rPr lang="en-GB" altLang="en-US" sz="1200">
                <a:latin typeface="Arial Black" panose="020B0A04020102020204" pitchFamily="34" charset="0"/>
              </a:rPr>
              <a:pPr eaLnBrk="1" hangingPunct="1">
                <a:spcBef>
                  <a:spcPct val="0"/>
                </a:spcBef>
                <a:buClrTx/>
                <a:buSzTx/>
                <a:buFontTx/>
                <a:buNone/>
              </a:pPr>
              <a:t>13</a:t>
            </a:fld>
            <a:endParaRPr lang="en-GB" altLang="en-US" sz="1200">
              <a:latin typeface="Arial Black" panose="020B0A04020102020204" pitchFamily="34" charset="0"/>
            </a:endParaRPr>
          </a:p>
        </p:txBody>
      </p:sp>
      <p:sp>
        <p:nvSpPr>
          <p:cNvPr id="16387" name="Rectangle 2"/>
          <p:cNvSpPr>
            <a:spLocks noGrp="1" noChangeArrowheads="1"/>
          </p:cNvSpPr>
          <p:nvPr>
            <p:ph type="body" sz="half" idx="1"/>
          </p:nvPr>
        </p:nvSpPr>
        <p:spPr>
          <a:xfrm>
            <a:off x="684213" y="765175"/>
            <a:ext cx="8142287" cy="5326063"/>
          </a:xfrm>
        </p:spPr>
        <p:txBody>
          <a:bodyPr/>
          <a:lstStyle/>
          <a:p>
            <a:pPr marL="0" indent="0" algn="just" rtl="1" eaLnBrk="1" hangingPunct="1">
              <a:lnSpc>
                <a:spcPct val="90000"/>
              </a:lnSpc>
              <a:buFont typeface="Wingdings" panose="05000000000000000000" pitchFamily="2" charset="2"/>
              <a:buNone/>
            </a:pPr>
            <a:r>
              <a:rPr lang="ar-SA" altLang="en-US" sz="2800" smtClean="0">
                <a:solidFill>
                  <a:schemeClr val="bg2"/>
                </a:solidFill>
                <a:cs typeface="Titr" panose="00000700000000000000" pitchFamily="2" charset="-78"/>
              </a:rPr>
              <a:t>بخشي از مقاله ارائه شده :</a:t>
            </a:r>
            <a:r>
              <a:rPr lang="ar-SA" altLang="en-US" sz="2800" smtClean="0"/>
              <a:t> </a:t>
            </a:r>
            <a:endParaRPr lang="fa-IR" altLang="en-US" sz="2800" smtClean="0"/>
          </a:p>
          <a:p>
            <a:pPr marL="0" indent="0" algn="just" rtl="1" eaLnBrk="1" hangingPunct="1">
              <a:lnSpc>
                <a:spcPct val="90000"/>
              </a:lnSpc>
              <a:buFont typeface="Wingdings" panose="05000000000000000000" pitchFamily="2" charset="2"/>
              <a:buNone/>
            </a:pPr>
            <a:r>
              <a:rPr lang="ar-SA" altLang="en-US" sz="2800" smtClean="0">
                <a:cs typeface="B Nazanin" panose="00000400000000000000" pitchFamily="2" charset="-78"/>
              </a:rPr>
              <a:t>‌سازمانها براي‌ كنترل‌ عوامل‌ محيطي‌ يكي‌ از اين‌ استراتژيها را به‌اجرا درمي‌آورند:</a:t>
            </a:r>
          </a:p>
          <a:p>
            <a:pPr marL="0" indent="0" algn="just" rtl="1" eaLnBrk="1" hangingPunct="1">
              <a:lnSpc>
                <a:spcPct val="90000"/>
              </a:lnSpc>
              <a:buFont typeface="Wingdings" panose="05000000000000000000" pitchFamily="2" charset="2"/>
              <a:buNone/>
            </a:pPr>
            <a:r>
              <a:rPr lang="ar-SA" altLang="en-US" sz="2800" smtClean="0">
                <a:cs typeface="B Nazanin" panose="00000400000000000000" pitchFamily="2" charset="-78"/>
              </a:rPr>
              <a:t>1 - ايجاد رابطه‌ مطلوب‌ با عوامل‌ اصلي‌ محيط‌ و</a:t>
            </a:r>
            <a:endParaRPr lang="fa-IR" altLang="en-US" sz="2800" smtClean="0">
              <a:cs typeface="B Nazanin" panose="00000400000000000000" pitchFamily="2" charset="-78"/>
            </a:endParaRPr>
          </a:p>
          <a:p>
            <a:pPr marL="0" indent="0" algn="just" rtl="1" eaLnBrk="1" hangingPunct="1">
              <a:lnSpc>
                <a:spcPct val="90000"/>
              </a:lnSpc>
              <a:buFont typeface="Wingdings" panose="05000000000000000000" pitchFamily="2" charset="2"/>
              <a:buNone/>
            </a:pPr>
            <a:r>
              <a:rPr lang="ar-SA" altLang="en-US" sz="2800" smtClean="0">
                <a:cs typeface="B Nazanin" panose="00000400000000000000" pitchFamily="2" charset="-78"/>
              </a:rPr>
              <a:t>2 - تغيير دادن‌ عوامل‌ حاكم‌ بر محيط.</a:t>
            </a:r>
            <a:endParaRPr lang="en-US" altLang="en-US" sz="2800" smtClean="0">
              <a:cs typeface="B Nazanin" panose="00000400000000000000" pitchFamily="2" charset="-78"/>
            </a:endParaRPr>
          </a:p>
          <a:p>
            <a:pPr marL="0" indent="0" algn="just" rtl="1" eaLnBrk="1" hangingPunct="1">
              <a:lnSpc>
                <a:spcPct val="90000"/>
              </a:lnSpc>
              <a:buFont typeface="Wingdings" panose="05000000000000000000" pitchFamily="2" charset="2"/>
              <a:buNone/>
            </a:pPr>
            <a:r>
              <a:rPr lang="en-US" altLang="en-US" sz="2800" smtClean="0">
                <a:cs typeface="B Nazanin" panose="00000400000000000000" pitchFamily="2" charset="-78"/>
              </a:rPr>
              <a:t>‌</a:t>
            </a:r>
            <a:r>
              <a:rPr lang="ar-SA" altLang="en-US" sz="2800" smtClean="0">
                <a:cs typeface="B Nazanin" panose="00000400000000000000" pitchFamily="2" charset="-78"/>
              </a:rPr>
              <a:t> ‌استراتژيهاي‌ ايجاد روابط‌ بين‌ سازماني‌ كه‌ در اين‌ مقاله‌ به‌ تبيين‌ آنها پرداخته‌ شده‌ عبارتند از: مالكيت، بستن‌ قرارداد، دعوت‌ به‌ همكاري، استخدام‌ مديريت‌ اجرايي، تبليغ‌ كردن‌ و روابط‌عمومي.</a:t>
            </a:r>
            <a:endParaRPr lang="en-US" altLang="en-US" sz="2800" smtClean="0">
              <a:cs typeface="B Nazanin" panose="00000400000000000000" pitchFamily="2" charset="-78"/>
            </a:endParaRPr>
          </a:p>
          <a:p>
            <a:pPr marL="0" indent="0" algn="just" rtl="1" eaLnBrk="1" hangingPunct="1">
              <a:lnSpc>
                <a:spcPct val="90000"/>
              </a:lnSpc>
              <a:buFont typeface="Wingdings" panose="05000000000000000000" pitchFamily="2" charset="2"/>
              <a:buNone/>
            </a:pPr>
            <a:r>
              <a:rPr lang="en-US" altLang="en-US" sz="2800" smtClean="0">
                <a:cs typeface="B Nazanin" panose="00000400000000000000" pitchFamily="2" charset="-78"/>
              </a:rPr>
              <a:t>‌</a:t>
            </a:r>
            <a:r>
              <a:rPr lang="ar-SA" altLang="en-US" sz="2800" smtClean="0">
                <a:cs typeface="B Nazanin" panose="00000400000000000000" pitchFamily="2" charset="-78"/>
              </a:rPr>
              <a:t> ‌همچنين‌ به‌ تغيير دادن‌ عامل‌ خارجي، فعاليت‌ سياسي‌ - مقررات، شوراهاي‌ تجاري‌ و فعاليتهاي‌ غيرقانوني‌ به‌ عنوان‌ ساير استراتژيهايي‌ كه‌ سازمانها براي‌ تحت‌ كنترل‌ درآوردن‌ عوامل‌ خارجي‌ به‌اجرا درمي‌آورند اشاره‌ شده‌ است.</a:t>
            </a:r>
            <a:endParaRPr lang="en-US" altLang="en-US" sz="2800" smtClean="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2C4C0C62-7AB8-491C-AF3F-78AA8045F413}" type="slidenum">
              <a:rPr lang="en-GB" altLang="en-US" sz="1200">
                <a:latin typeface="Arial Black" panose="020B0A04020102020204" pitchFamily="34" charset="0"/>
              </a:rPr>
              <a:pPr eaLnBrk="1" hangingPunct="1">
                <a:spcBef>
                  <a:spcPct val="0"/>
                </a:spcBef>
                <a:buClrTx/>
                <a:buSzTx/>
                <a:buFontTx/>
                <a:buNone/>
              </a:pPr>
              <a:t>14</a:t>
            </a:fld>
            <a:endParaRPr lang="en-GB" altLang="en-US" sz="1200">
              <a:latin typeface="Arial Black" panose="020B0A04020102020204" pitchFamily="34" charset="0"/>
            </a:endParaRPr>
          </a:p>
        </p:txBody>
      </p:sp>
      <p:sp>
        <p:nvSpPr>
          <p:cNvPr id="17411" name="Rectangle 2"/>
          <p:cNvSpPr>
            <a:spLocks noGrp="1" noChangeArrowheads="1"/>
          </p:cNvSpPr>
          <p:nvPr>
            <p:ph type="title"/>
          </p:nvPr>
        </p:nvSpPr>
        <p:spPr>
          <a:xfrm>
            <a:off x="6156325" y="457200"/>
            <a:ext cx="2530475" cy="1171575"/>
          </a:xfrm>
        </p:spPr>
        <p:txBody>
          <a:bodyPr/>
          <a:lstStyle/>
          <a:p>
            <a:pPr algn="r" eaLnBrk="1" hangingPunct="1"/>
            <a:r>
              <a:rPr lang="ar-SA" altLang="en-US" sz="2800" b="1" smtClean="0">
                <a:solidFill>
                  <a:schemeClr val="bg2"/>
                </a:solidFill>
                <a:cs typeface="Titr" panose="00000700000000000000" pitchFamily="2" charset="-78"/>
              </a:rPr>
              <a:t>وابستگي</a:t>
            </a:r>
            <a:r>
              <a:rPr lang="ar-SA" altLang="en-US" sz="2800" b="1" smtClean="0">
                <a:solidFill>
                  <a:schemeClr val="bg2"/>
                </a:solidFill>
              </a:rPr>
              <a:t>‌</a:t>
            </a:r>
            <a:r>
              <a:rPr lang="ar-SA" altLang="en-US" sz="2800" b="1" smtClean="0">
                <a:solidFill>
                  <a:schemeClr val="bg2"/>
                </a:solidFill>
                <a:cs typeface="Titr" panose="00000700000000000000" pitchFamily="2" charset="-78"/>
              </a:rPr>
              <a:t> به</a:t>
            </a:r>
            <a:r>
              <a:rPr lang="ar-SA" altLang="en-US" sz="2800" b="1" smtClean="0">
                <a:solidFill>
                  <a:schemeClr val="bg2"/>
                </a:solidFill>
              </a:rPr>
              <a:t>‌</a:t>
            </a:r>
            <a:r>
              <a:rPr lang="ar-SA" altLang="en-US" sz="2800" b="1" smtClean="0">
                <a:solidFill>
                  <a:schemeClr val="bg2"/>
                </a:solidFill>
                <a:cs typeface="Titr" panose="00000700000000000000" pitchFamily="2" charset="-78"/>
              </a:rPr>
              <a:t> منابع</a:t>
            </a:r>
            <a:r>
              <a:rPr lang="ar-SA" altLang="en-US" sz="2800" b="1" smtClean="0">
                <a:solidFill>
                  <a:schemeClr val="bg2"/>
                </a:solidFill>
              </a:rPr>
              <a:t>‌</a:t>
            </a:r>
            <a:endParaRPr lang="en-US" altLang="en-US" sz="2800" b="1" smtClean="0">
              <a:solidFill>
                <a:schemeClr val="bg2"/>
              </a:solidFill>
              <a:cs typeface="Titr" panose="00000700000000000000" pitchFamily="2" charset="-78"/>
            </a:endParaRPr>
          </a:p>
        </p:txBody>
      </p:sp>
      <p:sp>
        <p:nvSpPr>
          <p:cNvPr id="17412" name="Rectangle 3"/>
          <p:cNvSpPr>
            <a:spLocks noGrp="1" noChangeArrowheads="1"/>
          </p:cNvSpPr>
          <p:nvPr>
            <p:ph type="body" idx="1"/>
          </p:nvPr>
        </p:nvSpPr>
        <p:spPr>
          <a:xfrm>
            <a:off x="395288" y="1412875"/>
            <a:ext cx="8374062" cy="4752975"/>
          </a:xfrm>
        </p:spPr>
        <p:txBody>
          <a:bodyPr/>
          <a:lstStyle/>
          <a:p>
            <a:pPr algn="r" eaLnBrk="1" hangingPunct="1">
              <a:lnSpc>
                <a:spcPct val="80000"/>
              </a:lnSpc>
              <a:buFont typeface="Wingdings" panose="05000000000000000000" pitchFamily="2" charset="2"/>
              <a:buNone/>
            </a:pPr>
            <a:r>
              <a:rPr lang="en-US" altLang="en-US" sz="2400" smtClean="0"/>
              <a:t>‌</a:t>
            </a:r>
            <a:r>
              <a:rPr lang="ar-SA" altLang="en-US" sz="2400" smtClean="0">
                <a:cs typeface="B Nazanin" panose="00000400000000000000" pitchFamily="2" charset="-78"/>
              </a:rPr>
              <a:t> </a:t>
            </a:r>
            <a:r>
              <a:rPr lang="ar-SA" altLang="en-US" sz="2400" smtClean="0"/>
              <a:t>‌</a:t>
            </a:r>
            <a:r>
              <a:rPr lang="ar-SA" altLang="en-US" sz="2400" smtClean="0">
                <a:cs typeface="B Nazanin" panose="00000400000000000000" pitchFamily="2" charset="-78"/>
              </a:rPr>
              <a:t>يكي</a:t>
            </a:r>
            <a:r>
              <a:rPr lang="ar-SA" altLang="en-US" sz="2400" smtClean="0"/>
              <a:t>‌</a:t>
            </a:r>
            <a:r>
              <a:rPr lang="ar-SA" altLang="en-US" sz="2400" smtClean="0">
                <a:cs typeface="B Nazanin" panose="00000400000000000000" pitchFamily="2" charset="-78"/>
              </a:rPr>
              <a:t> از جنبه</a:t>
            </a:r>
            <a:r>
              <a:rPr lang="ar-SA" altLang="en-US" sz="2400" smtClean="0"/>
              <a:t>‌</a:t>
            </a:r>
            <a:r>
              <a:rPr lang="ar-SA" altLang="en-US" sz="2400" smtClean="0">
                <a:cs typeface="B Nazanin" panose="00000400000000000000" pitchFamily="2" charset="-78"/>
              </a:rPr>
              <a:t>هاي</a:t>
            </a:r>
            <a:r>
              <a:rPr lang="ar-SA" altLang="en-US" sz="2400" smtClean="0"/>
              <a:t>‌</a:t>
            </a:r>
            <a:r>
              <a:rPr lang="ar-SA" altLang="en-US" sz="2400" smtClean="0">
                <a:cs typeface="B Nazanin" panose="00000400000000000000" pitchFamily="2" charset="-78"/>
              </a:rPr>
              <a:t> رابطه</a:t>
            </a:r>
            <a:r>
              <a:rPr lang="ar-SA" altLang="en-US" sz="2400" smtClean="0"/>
              <a:t>‌</a:t>
            </a:r>
            <a:r>
              <a:rPr lang="ar-SA" altLang="en-US" sz="2400" smtClean="0">
                <a:cs typeface="B Nazanin" panose="00000400000000000000" pitchFamily="2" charset="-78"/>
              </a:rPr>
              <a:t> بين</a:t>
            </a:r>
            <a:r>
              <a:rPr lang="ar-SA" altLang="en-US" sz="2400" smtClean="0"/>
              <a:t>‌</a:t>
            </a:r>
            <a:r>
              <a:rPr lang="ar-SA" altLang="en-US" sz="2400" smtClean="0">
                <a:cs typeface="B Nazanin" panose="00000400000000000000" pitchFamily="2" charset="-78"/>
              </a:rPr>
              <a:t> محيط</a:t>
            </a:r>
            <a:r>
              <a:rPr lang="ar-SA" altLang="en-US" sz="2400" smtClean="0"/>
              <a:t>‌</a:t>
            </a:r>
            <a:r>
              <a:rPr lang="ar-SA" altLang="en-US" sz="2400" smtClean="0">
                <a:cs typeface="B Nazanin" panose="00000400000000000000" pitchFamily="2" charset="-78"/>
              </a:rPr>
              <a:t> و سازمان</a:t>
            </a:r>
            <a:r>
              <a:rPr lang="ar-SA" altLang="en-US" sz="2400" smtClean="0"/>
              <a:t>‌</a:t>
            </a:r>
            <a:r>
              <a:rPr lang="ar-SA" altLang="en-US" sz="2400" smtClean="0">
                <a:cs typeface="B Nazanin" panose="00000400000000000000" pitchFamily="2" charset="-78"/>
              </a:rPr>
              <a:t> كه</a:t>
            </a:r>
            <a:r>
              <a:rPr lang="ar-SA" altLang="en-US" sz="2400" smtClean="0"/>
              <a:t>‌</a:t>
            </a:r>
            <a:r>
              <a:rPr lang="ar-SA" altLang="en-US" sz="2400" smtClean="0">
                <a:cs typeface="B Nazanin" panose="00000400000000000000" pitchFamily="2" charset="-78"/>
              </a:rPr>
              <a:t> بر سازمانها اثر مي</a:t>
            </a:r>
            <a:r>
              <a:rPr lang="ar-SA" altLang="en-US" sz="2400" smtClean="0"/>
              <a:t>‌</a:t>
            </a:r>
            <a:r>
              <a:rPr lang="ar-SA" altLang="en-US" sz="2400" smtClean="0">
                <a:cs typeface="B Nazanin" panose="00000400000000000000" pitchFamily="2" charset="-78"/>
              </a:rPr>
              <a:t>گذارد، نياز به</a:t>
            </a:r>
            <a:r>
              <a:rPr lang="ar-SA" altLang="en-US" sz="2400" smtClean="0"/>
              <a:t>‌</a:t>
            </a:r>
            <a:r>
              <a:rPr lang="ar-SA" altLang="en-US" sz="2400" smtClean="0">
                <a:cs typeface="B Nazanin" panose="00000400000000000000" pitchFamily="2" charset="-78"/>
              </a:rPr>
              <a:t> مواد و منابع</a:t>
            </a:r>
            <a:r>
              <a:rPr lang="ar-SA" altLang="en-US" sz="2400" smtClean="0"/>
              <a:t>‌</a:t>
            </a:r>
            <a:r>
              <a:rPr lang="ar-SA" altLang="en-US" sz="2400" smtClean="0">
                <a:cs typeface="B Nazanin" panose="00000400000000000000" pitchFamily="2" charset="-78"/>
              </a:rPr>
              <a:t> مالي</a:t>
            </a:r>
            <a:r>
              <a:rPr lang="ar-SA" altLang="en-US" sz="2400" smtClean="0"/>
              <a:t>‌</a:t>
            </a:r>
            <a:r>
              <a:rPr lang="ar-SA" altLang="en-US" sz="2400" smtClean="0">
                <a:cs typeface="B Nazanin" panose="00000400000000000000" pitchFamily="2" charset="-78"/>
              </a:rPr>
              <a:t> است. منابع</a:t>
            </a:r>
            <a:r>
              <a:rPr lang="ar-SA" altLang="en-US" sz="2400" smtClean="0"/>
              <a:t>‌</a:t>
            </a:r>
            <a:r>
              <a:rPr lang="ar-SA" altLang="en-US" sz="2400" smtClean="0">
                <a:cs typeface="B Nazanin" panose="00000400000000000000" pitchFamily="2" charset="-78"/>
              </a:rPr>
              <a:t> ارزشمند در محيط</a:t>
            </a:r>
            <a:r>
              <a:rPr lang="ar-SA" altLang="en-US" sz="2400" smtClean="0"/>
              <a:t>‌</a:t>
            </a:r>
            <a:r>
              <a:rPr lang="ar-SA" altLang="en-US" sz="2400" smtClean="0">
                <a:cs typeface="B Nazanin" panose="00000400000000000000" pitchFamily="2" charset="-78"/>
              </a:rPr>
              <a:t> كمياب</a:t>
            </a:r>
            <a:r>
              <a:rPr lang="ar-SA" altLang="en-US" sz="2400" smtClean="0"/>
              <a:t>‌</a:t>
            </a:r>
            <a:r>
              <a:rPr lang="ar-SA" altLang="en-US" sz="2400" smtClean="0">
                <a:cs typeface="B Nazanin" panose="00000400000000000000" pitchFamily="2" charset="-78"/>
              </a:rPr>
              <a:t> است</a:t>
            </a:r>
            <a:r>
              <a:rPr lang="ar-SA" altLang="en-US" sz="2400" smtClean="0"/>
              <a:t>‌</a:t>
            </a:r>
            <a:r>
              <a:rPr lang="ar-SA" altLang="en-US" sz="2400" smtClean="0">
                <a:cs typeface="B Nazanin" panose="00000400000000000000" pitchFamily="2" charset="-78"/>
              </a:rPr>
              <a:t> و سازمان</a:t>
            </a:r>
            <a:r>
              <a:rPr lang="ar-SA" altLang="en-US" sz="2400" smtClean="0"/>
              <a:t>‌</a:t>
            </a:r>
            <a:r>
              <a:rPr lang="ar-SA" altLang="en-US" sz="2400" smtClean="0">
                <a:cs typeface="B Nazanin" panose="00000400000000000000" pitchFamily="2" charset="-78"/>
              </a:rPr>
              <a:t> براي</a:t>
            </a:r>
            <a:r>
              <a:rPr lang="ar-SA" altLang="en-US" sz="2400" smtClean="0"/>
              <a:t>‌</a:t>
            </a:r>
            <a:r>
              <a:rPr lang="ar-SA" altLang="en-US" sz="2400" smtClean="0">
                <a:cs typeface="B Nazanin" panose="00000400000000000000" pitchFamily="2" charset="-78"/>
              </a:rPr>
              <a:t> بقا يا ادامه</a:t>
            </a:r>
            <a:r>
              <a:rPr lang="ar-SA" altLang="en-US" sz="2400" smtClean="0"/>
              <a:t>‌</a:t>
            </a:r>
            <a:r>
              <a:rPr lang="ar-SA" altLang="en-US" sz="2400" smtClean="0">
                <a:cs typeface="B Nazanin" panose="00000400000000000000" pitchFamily="2" charset="-78"/>
              </a:rPr>
              <a:t> حيات</a:t>
            </a:r>
            <a:r>
              <a:rPr lang="ar-SA" altLang="en-US" sz="2400" smtClean="0"/>
              <a:t>‌</a:t>
            </a:r>
            <a:r>
              <a:rPr lang="ar-SA" altLang="en-US" sz="2400" smtClean="0">
                <a:cs typeface="B Nazanin" panose="00000400000000000000" pitchFamily="2" charset="-78"/>
              </a:rPr>
              <a:t> خود به</a:t>
            </a:r>
            <a:r>
              <a:rPr lang="ar-SA" altLang="en-US" sz="2400" smtClean="0"/>
              <a:t>‌</a:t>
            </a:r>
            <a:r>
              <a:rPr lang="ar-SA" altLang="en-US" sz="2400" smtClean="0">
                <a:cs typeface="B Nazanin" panose="00000400000000000000" pitchFamily="2" charset="-78"/>
              </a:rPr>
              <a:t> منابع</a:t>
            </a:r>
            <a:r>
              <a:rPr lang="ar-SA" altLang="en-US" sz="2400" smtClean="0"/>
              <a:t>‌</a:t>
            </a:r>
            <a:r>
              <a:rPr lang="ar-SA" altLang="en-US" sz="2400" smtClean="0">
                <a:cs typeface="B Nazanin" panose="00000400000000000000" pitchFamily="2" charset="-78"/>
              </a:rPr>
              <a:t> ارزشمند نياز شديد دارد. تحقيقي</a:t>
            </a:r>
            <a:r>
              <a:rPr lang="ar-SA" altLang="en-US" sz="2400" smtClean="0"/>
              <a:t>‌</a:t>
            </a:r>
            <a:r>
              <a:rPr lang="ar-SA" altLang="en-US" sz="2400" smtClean="0">
                <a:cs typeface="B Nazanin" panose="00000400000000000000" pitchFamily="2" charset="-78"/>
              </a:rPr>
              <a:t> در اين</a:t>
            </a:r>
            <a:r>
              <a:rPr lang="ar-SA" altLang="en-US" sz="2400" smtClean="0"/>
              <a:t>‌</a:t>
            </a:r>
            <a:r>
              <a:rPr lang="ar-SA" altLang="en-US" sz="2400" smtClean="0">
                <a:cs typeface="B Nazanin" panose="00000400000000000000" pitchFamily="2" charset="-78"/>
              </a:rPr>
              <a:t> زمينه</a:t>
            </a:r>
            <a:r>
              <a:rPr lang="ar-SA" altLang="en-US" sz="2400" smtClean="0"/>
              <a:t>‌</a:t>
            </a:r>
            <a:r>
              <a:rPr lang="ar-SA" altLang="en-US" sz="2400" smtClean="0">
                <a:cs typeface="B Nazanin" panose="00000400000000000000" pitchFamily="2" charset="-78"/>
              </a:rPr>
              <a:t> انجام</a:t>
            </a:r>
            <a:r>
              <a:rPr lang="ar-SA" altLang="en-US" sz="2400" smtClean="0"/>
              <a:t>‌</a:t>
            </a:r>
            <a:r>
              <a:rPr lang="ar-SA" altLang="en-US" sz="2400" smtClean="0">
                <a:cs typeface="B Nazanin" panose="00000400000000000000" pitchFamily="2" charset="-78"/>
              </a:rPr>
              <a:t> شده</a:t>
            </a:r>
            <a:r>
              <a:rPr lang="ar-SA" altLang="en-US" sz="2400" smtClean="0"/>
              <a:t>‌</a:t>
            </a:r>
            <a:r>
              <a:rPr lang="ar-SA" altLang="en-US" sz="2400" smtClean="0">
                <a:cs typeface="B Nazanin" panose="00000400000000000000" pitchFamily="2" charset="-78"/>
              </a:rPr>
              <a:t> كه</a:t>
            </a:r>
            <a:r>
              <a:rPr lang="ar-SA" altLang="en-US" sz="2400" smtClean="0"/>
              <a:t>‌</a:t>
            </a:r>
            <a:r>
              <a:rPr lang="ar-SA" altLang="en-US" sz="2400" smtClean="0">
                <a:cs typeface="B Nazanin" panose="00000400000000000000" pitchFamily="2" charset="-78"/>
              </a:rPr>
              <a:t> آن</a:t>
            </a:r>
            <a:r>
              <a:rPr lang="ar-SA" altLang="en-US" sz="2400" smtClean="0"/>
              <a:t>‌</a:t>
            </a:r>
            <a:r>
              <a:rPr lang="ar-SA" altLang="en-US" sz="2400" smtClean="0">
                <a:cs typeface="B Nazanin" panose="00000400000000000000" pitchFamily="2" charset="-78"/>
              </a:rPr>
              <a:t> را «ديدگاه</a:t>
            </a:r>
            <a:r>
              <a:rPr lang="ar-SA" altLang="en-US" sz="2400" smtClean="0"/>
              <a:t>‌</a:t>
            </a:r>
            <a:r>
              <a:rPr lang="ar-SA" altLang="en-US" sz="2400" smtClean="0">
                <a:cs typeface="B Nazanin" panose="00000400000000000000" pitchFamily="2" charset="-78"/>
              </a:rPr>
              <a:t> وابستگي</a:t>
            </a:r>
            <a:r>
              <a:rPr lang="ar-SA" altLang="en-US" sz="2400" smtClean="0"/>
              <a:t>‌</a:t>
            </a:r>
            <a:r>
              <a:rPr lang="ar-SA" altLang="en-US" sz="2400" smtClean="0">
                <a:cs typeface="B Nazanin" panose="00000400000000000000" pitchFamily="2" charset="-78"/>
              </a:rPr>
              <a:t> منابع» ناميده</a:t>
            </a:r>
            <a:r>
              <a:rPr lang="ar-SA" altLang="en-US" sz="2400" smtClean="0"/>
              <a:t>‌</a:t>
            </a:r>
            <a:r>
              <a:rPr lang="ar-SA" altLang="en-US" sz="2400" smtClean="0">
                <a:cs typeface="B Nazanin" panose="00000400000000000000" pitchFamily="2" charset="-78"/>
              </a:rPr>
              <a:t>اند. معني</a:t>
            </a:r>
            <a:r>
              <a:rPr lang="ar-SA" altLang="en-US" sz="2400" smtClean="0"/>
              <a:t>‌</a:t>
            </a:r>
            <a:r>
              <a:rPr lang="ar-SA" altLang="en-US" sz="2400" smtClean="0">
                <a:cs typeface="B Nazanin" panose="00000400000000000000" pitchFamily="2" charset="-78"/>
              </a:rPr>
              <a:t> عبارت</a:t>
            </a:r>
            <a:r>
              <a:rPr lang="ar-SA" altLang="en-US" sz="2400" smtClean="0"/>
              <a:t>‌</a:t>
            </a:r>
            <a:r>
              <a:rPr lang="ar-SA" altLang="en-US" sz="2400" smtClean="0">
                <a:cs typeface="B Nazanin" panose="00000400000000000000" pitchFamily="2" charset="-78"/>
              </a:rPr>
              <a:t> وابستگي</a:t>
            </a:r>
            <a:r>
              <a:rPr lang="ar-SA" altLang="en-US" sz="2400" smtClean="0"/>
              <a:t>‌</a:t>
            </a:r>
            <a:r>
              <a:rPr lang="ar-SA" altLang="en-US" sz="2400" smtClean="0">
                <a:cs typeface="B Nazanin" panose="00000400000000000000" pitchFamily="2" charset="-78"/>
              </a:rPr>
              <a:t> به</a:t>
            </a:r>
            <a:r>
              <a:rPr lang="ar-SA" altLang="en-US" sz="2400" smtClean="0"/>
              <a:t>‌</a:t>
            </a:r>
            <a:r>
              <a:rPr lang="ar-SA" altLang="en-US" sz="2400" smtClean="0">
                <a:cs typeface="B Nazanin" panose="00000400000000000000" pitchFamily="2" charset="-78"/>
              </a:rPr>
              <a:t> منابع</a:t>
            </a:r>
            <a:r>
              <a:rPr lang="ar-SA" altLang="en-US" sz="2400" smtClean="0"/>
              <a:t>‌</a:t>
            </a:r>
            <a:r>
              <a:rPr lang="ar-SA" altLang="en-US" sz="2400" smtClean="0">
                <a:cs typeface="B Nazanin" panose="00000400000000000000" pitchFamily="2" charset="-78"/>
              </a:rPr>
              <a:t> اين</a:t>
            </a:r>
            <a:r>
              <a:rPr lang="ar-SA" altLang="en-US" sz="2400" smtClean="0"/>
              <a:t>‌</a:t>
            </a:r>
            <a:r>
              <a:rPr lang="ar-SA" altLang="en-US" sz="2400" smtClean="0">
                <a:cs typeface="B Nazanin" panose="00000400000000000000" pitchFamily="2" charset="-78"/>
              </a:rPr>
              <a:t> است</a:t>
            </a:r>
            <a:r>
              <a:rPr lang="ar-SA" altLang="en-US" sz="2400" smtClean="0"/>
              <a:t>‌</a:t>
            </a:r>
            <a:r>
              <a:rPr lang="ar-SA" altLang="en-US" sz="2400" smtClean="0">
                <a:cs typeface="B Nazanin" panose="00000400000000000000" pitchFamily="2" charset="-78"/>
              </a:rPr>
              <a:t> كه</a:t>
            </a:r>
            <a:r>
              <a:rPr lang="ar-SA" altLang="en-US" sz="2400" smtClean="0"/>
              <a:t>‌</a:t>
            </a:r>
            <a:r>
              <a:rPr lang="ar-SA" altLang="en-US" sz="2400" smtClean="0">
                <a:cs typeface="B Nazanin" panose="00000400000000000000" pitchFamily="2" charset="-78"/>
              </a:rPr>
              <a:t> سازمان</a:t>
            </a:r>
            <a:r>
              <a:rPr lang="ar-SA" altLang="en-US" sz="2400" smtClean="0"/>
              <a:t>‌</a:t>
            </a:r>
            <a:r>
              <a:rPr lang="ar-SA" altLang="en-US" sz="2400" smtClean="0">
                <a:cs typeface="B Nazanin" panose="00000400000000000000" pitchFamily="2" charset="-78"/>
              </a:rPr>
              <a:t> به</a:t>
            </a:r>
            <a:r>
              <a:rPr lang="ar-SA" altLang="en-US" sz="2400" smtClean="0"/>
              <a:t>‌</a:t>
            </a:r>
            <a:r>
              <a:rPr lang="ar-SA" altLang="en-US" sz="2400" smtClean="0">
                <a:cs typeface="B Nazanin" panose="00000400000000000000" pitchFamily="2" charset="-78"/>
              </a:rPr>
              <a:t> محيط</a:t>
            </a:r>
            <a:r>
              <a:rPr lang="ar-SA" altLang="en-US" sz="2400" smtClean="0"/>
              <a:t>‌</a:t>
            </a:r>
            <a:r>
              <a:rPr lang="ar-SA" altLang="en-US" sz="2400" smtClean="0">
                <a:cs typeface="B Nazanin" panose="00000400000000000000" pitchFamily="2" charset="-78"/>
              </a:rPr>
              <a:t> وابسته</a:t>
            </a:r>
            <a:r>
              <a:rPr lang="ar-SA" altLang="en-US" sz="2400" smtClean="0"/>
              <a:t>‌</a:t>
            </a:r>
            <a:r>
              <a:rPr lang="ar-SA" altLang="en-US" sz="2400" smtClean="0">
                <a:cs typeface="B Nazanin" panose="00000400000000000000" pitchFamily="2" charset="-78"/>
              </a:rPr>
              <a:t> است</a:t>
            </a:r>
            <a:r>
              <a:rPr lang="ar-SA" altLang="en-US" sz="2400" smtClean="0"/>
              <a:t>‌</a:t>
            </a:r>
            <a:r>
              <a:rPr lang="ar-SA" altLang="en-US" sz="2400" smtClean="0">
                <a:cs typeface="B Nazanin" panose="00000400000000000000" pitchFamily="2" charset="-78"/>
              </a:rPr>
              <a:t> ولي</a:t>
            </a:r>
            <a:r>
              <a:rPr lang="ar-SA" altLang="en-US" sz="2400" smtClean="0"/>
              <a:t>‌</a:t>
            </a:r>
            <a:r>
              <a:rPr lang="ar-SA" altLang="en-US" sz="2400" smtClean="0">
                <a:cs typeface="B Nazanin" panose="00000400000000000000" pitchFamily="2" charset="-78"/>
              </a:rPr>
              <a:t> همواره</a:t>
            </a:r>
            <a:r>
              <a:rPr lang="ar-SA" altLang="en-US" sz="2400" smtClean="0"/>
              <a:t>‌</a:t>
            </a:r>
            <a:r>
              <a:rPr lang="ar-SA" altLang="en-US" sz="2400" smtClean="0">
                <a:cs typeface="B Nazanin" panose="00000400000000000000" pitchFamily="2" charset="-78"/>
              </a:rPr>
              <a:t> تلاش</a:t>
            </a:r>
            <a:r>
              <a:rPr lang="ar-SA" altLang="en-US" sz="2400" smtClean="0"/>
              <a:t>‌</a:t>
            </a:r>
            <a:r>
              <a:rPr lang="ar-SA" altLang="en-US" sz="2400" smtClean="0">
                <a:cs typeface="B Nazanin" panose="00000400000000000000" pitchFamily="2" charset="-78"/>
              </a:rPr>
              <a:t> مي</a:t>
            </a:r>
            <a:r>
              <a:rPr lang="ar-SA" altLang="en-US" sz="2400" smtClean="0"/>
              <a:t>‌</a:t>
            </a:r>
            <a:r>
              <a:rPr lang="ar-SA" altLang="en-US" sz="2400" smtClean="0">
                <a:cs typeface="B Nazanin" panose="00000400000000000000" pitchFamily="2" charset="-78"/>
              </a:rPr>
              <a:t>كند تا اين</a:t>
            </a:r>
            <a:r>
              <a:rPr lang="ar-SA" altLang="en-US" sz="2400" smtClean="0"/>
              <a:t>‌</a:t>
            </a:r>
            <a:r>
              <a:rPr lang="ar-SA" altLang="en-US" sz="2400" smtClean="0">
                <a:cs typeface="B Nazanin" panose="00000400000000000000" pitchFamily="2" charset="-78"/>
              </a:rPr>
              <a:t> منابع</a:t>
            </a:r>
            <a:r>
              <a:rPr lang="ar-SA" altLang="en-US" sz="2400" smtClean="0"/>
              <a:t>‌</a:t>
            </a:r>
            <a:r>
              <a:rPr lang="ar-SA" altLang="en-US" sz="2400" smtClean="0">
                <a:cs typeface="B Nazanin" panose="00000400000000000000" pitchFamily="2" charset="-78"/>
              </a:rPr>
              <a:t> را تحت</a:t>
            </a:r>
            <a:r>
              <a:rPr lang="ar-SA" altLang="en-US" sz="2400" smtClean="0"/>
              <a:t>‌</a:t>
            </a:r>
            <a:r>
              <a:rPr lang="ar-SA" altLang="en-US" sz="2400" smtClean="0">
                <a:cs typeface="B Nazanin" panose="00000400000000000000" pitchFamily="2" charset="-78"/>
              </a:rPr>
              <a:t> كنترل</a:t>
            </a:r>
            <a:r>
              <a:rPr lang="ar-SA" altLang="en-US" sz="2400" smtClean="0"/>
              <a:t>‌</a:t>
            </a:r>
            <a:r>
              <a:rPr lang="ar-SA" altLang="en-US" sz="2400" smtClean="0">
                <a:cs typeface="B Nazanin" panose="00000400000000000000" pitchFamily="2" charset="-78"/>
              </a:rPr>
              <a:t> خود درآورد و بدين</a:t>
            </a:r>
            <a:r>
              <a:rPr lang="ar-SA" altLang="en-US" sz="2400" smtClean="0"/>
              <a:t>‌</a:t>
            </a:r>
            <a:r>
              <a:rPr lang="ar-SA" altLang="en-US" sz="2400" smtClean="0">
                <a:cs typeface="B Nazanin" panose="00000400000000000000" pitchFamily="2" charset="-78"/>
              </a:rPr>
              <a:t>وسيله</a:t>
            </a:r>
            <a:r>
              <a:rPr lang="ar-SA" altLang="en-US" sz="2400" smtClean="0"/>
              <a:t>‌</a:t>
            </a:r>
            <a:r>
              <a:rPr lang="ar-SA" altLang="en-US" sz="2400" smtClean="0">
                <a:cs typeface="B Nazanin" panose="00000400000000000000" pitchFamily="2" charset="-78"/>
              </a:rPr>
              <a:t> ميزان</a:t>
            </a:r>
            <a:r>
              <a:rPr lang="ar-SA" altLang="en-US" sz="2400" smtClean="0"/>
              <a:t>‌</a:t>
            </a:r>
            <a:r>
              <a:rPr lang="ar-SA" altLang="en-US" sz="2400" smtClean="0">
                <a:cs typeface="B Nazanin" panose="00000400000000000000" pitchFamily="2" charset="-78"/>
              </a:rPr>
              <a:t> وابستگي</a:t>
            </a:r>
            <a:r>
              <a:rPr lang="ar-SA" altLang="en-US" sz="2400" smtClean="0"/>
              <a:t>‌</a:t>
            </a:r>
            <a:r>
              <a:rPr lang="ar-SA" altLang="en-US" sz="2400" smtClean="0">
                <a:cs typeface="B Nazanin" panose="00000400000000000000" pitchFamily="2" charset="-78"/>
              </a:rPr>
              <a:t> خود را به</a:t>
            </a:r>
            <a:r>
              <a:rPr lang="ar-SA" altLang="en-US" sz="2400" smtClean="0"/>
              <a:t>‌</a:t>
            </a:r>
            <a:r>
              <a:rPr lang="ar-SA" altLang="en-US" sz="2400" smtClean="0">
                <a:cs typeface="B Nazanin" panose="00000400000000000000" pitchFamily="2" charset="-78"/>
              </a:rPr>
              <a:t> پايين</a:t>
            </a:r>
            <a:r>
              <a:rPr lang="ar-SA" altLang="en-US" sz="2400" smtClean="0"/>
              <a:t>‌</a:t>
            </a:r>
            <a:r>
              <a:rPr lang="ar-SA" altLang="en-US" sz="2400" smtClean="0">
                <a:cs typeface="B Nazanin" panose="00000400000000000000" pitchFamily="2" charset="-78"/>
              </a:rPr>
              <a:t>ترين</a:t>
            </a:r>
            <a:r>
              <a:rPr lang="ar-SA" altLang="en-US" sz="2400" smtClean="0"/>
              <a:t>‌</a:t>
            </a:r>
            <a:r>
              <a:rPr lang="ar-SA" altLang="en-US" sz="2400" smtClean="0">
                <a:cs typeface="B Nazanin" panose="00000400000000000000" pitchFamily="2" charset="-78"/>
              </a:rPr>
              <a:t> حدممكن</a:t>
            </a:r>
            <a:r>
              <a:rPr lang="ar-SA" altLang="en-US" sz="2400" smtClean="0"/>
              <a:t>‌</a:t>
            </a:r>
            <a:r>
              <a:rPr lang="ar-SA" altLang="en-US" sz="2400" smtClean="0">
                <a:cs typeface="B Nazanin" panose="00000400000000000000" pitchFamily="2" charset="-78"/>
              </a:rPr>
              <a:t> برساند</a:t>
            </a:r>
            <a:r>
              <a:rPr lang="fa-IR" altLang="en-US" sz="2400" smtClean="0">
                <a:cs typeface="B Nazanin" panose="00000400000000000000" pitchFamily="2" charset="-78"/>
              </a:rPr>
              <a:t>.</a:t>
            </a:r>
          </a:p>
          <a:p>
            <a:pPr algn="r" eaLnBrk="1" hangingPunct="1">
              <a:lnSpc>
                <a:spcPct val="80000"/>
              </a:lnSpc>
              <a:buFont typeface="Wingdings" panose="05000000000000000000" pitchFamily="2" charset="2"/>
              <a:buNone/>
            </a:pPr>
            <a:endParaRPr lang="ar-SA" altLang="en-US" sz="2400" smtClean="0">
              <a:cs typeface="B Nazanin" panose="00000400000000000000" pitchFamily="2" charset="-78"/>
            </a:endParaRPr>
          </a:p>
          <a:p>
            <a:pPr algn="r" eaLnBrk="1" hangingPunct="1">
              <a:lnSpc>
                <a:spcPct val="80000"/>
              </a:lnSpc>
              <a:buFont typeface="Wingdings" panose="05000000000000000000" pitchFamily="2" charset="2"/>
              <a:buNone/>
            </a:pPr>
            <a:r>
              <a:rPr lang="en-US" altLang="en-US" sz="2400" smtClean="0"/>
              <a:t>‌</a:t>
            </a:r>
            <a:r>
              <a:rPr lang="ar-SA" altLang="en-US" sz="2400" smtClean="0">
                <a:cs typeface="B Nazanin" panose="00000400000000000000" pitchFamily="2" charset="-78"/>
              </a:rPr>
              <a:t> </a:t>
            </a:r>
            <a:r>
              <a:rPr lang="ar-SA" altLang="en-US" sz="2400" smtClean="0"/>
              <a:t>‌</a:t>
            </a:r>
            <a:r>
              <a:rPr lang="ar-SA" altLang="en-US" sz="2400" smtClean="0">
                <a:cs typeface="B Nazanin" panose="00000400000000000000" pitchFamily="2" charset="-78"/>
              </a:rPr>
              <a:t>خلاصه</a:t>
            </a:r>
            <a:r>
              <a:rPr lang="ar-SA" altLang="en-US" sz="2400" smtClean="0"/>
              <a:t>‌</a:t>
            </a:r>
            <a:r>
              <a:rPr lang="ar-SA" altLang="en-US" sz="2400" smtClean="0">
                <a:cs typeface="B Nazanin" panose="00000400000000000000" pitchFamily="2" charset="-78"/>
              </a:rPr>
              <a:t> در اين</a:t>
            </a:r>
            <a:r>
              <a:rPr lang="ar-SA" altLang="en-US" sz="2400" smtClean="0"/>
              <a:t>‌</a:t>
            </a:r>
            <a:r>
              <a:rPr lang="ar-SA" altLang="en-US" sz="2400" smtClean="0">
                <a:cs typeface="B Nazanin" panose="00000400000000000000" pitchFamily="2" charset="-78"/>
              </a:rPr>
              <a:t> الگو فرض</a:t>
            </a:r>
            <a:r>
              <a:rPr lang="ar-SA" altLang="en-US" sz="2400" smtClean="0"/>
              <a:t>‌</a:t>
            </a:r>
            <a:r>
              <a:rPr lang="ar-SA" altLang="en-US" sz="2400" smtClean="0">
                <a:cs typeface="B Nazanin" panose="00000400000000000000" pitchFamily="2" charset="-78"/>
              </a:rPr>
              <a:t> مي</a:t>
            </a:r>
            <a:r>
              <a:rPr lang="ar-SA" altLang="en-US" sz="2400" smtClean="0"/>
              <a:t>‌</a:t>
            </a:r>
            <a:r>
              <a:rPr lang="ar-SA" altLang="en-US" sz="2400" smtClean="0">
                <a:cs typeface="B Nazanin" panose="00000400000000000000" pitchFamily="2" charset="-78"/>
              </a:rPr>
              <a:t>شود كه</a:t>
            </a:r>
            <a:r>
              <a:rPr lang="ar-SA" altLang="en-US" sz="2400" smtClean="0"/>
              <a:t>‌</a:t>
            </a:r>
            <a:r>
              <a:rPr lang="ar-SA" altLang="en-US" sz="2400" smtClean="0">
                <a:cs typeface="B Nazanin" panose="00000400000000000000" pitchFamily="2" charset="-78"/>
              </a:rPr>
              <a:t> سازمانها ازنظر منابع</a:t>
            </a:r>
            <a:r>
              <a:rPr lang="ar-SA" altLang="en-US" sz="2400" smtClean="0"/>
              <a:t>‌</a:t>
            </a:r>
            <a:r>
              <a:rPr lang="ar-SA" altLang="en-US" sz="2400" smtClean="0">
                <a:cs typeface="B Nazanin" panose="00000400000000000000" pitchFamily="2" charset="-78"/>
              </a:rPr>
              <a:t> به</a:t>
            </a:r>
            <a:r>
              <a:rPr lang="ar-SA" altLang="en-US" sz="2400" smtClean="0"/>
              <a:t>‌</a:t>
            </a:r>
            <a:r>
              <a:rPr lang="ar-SA" altLang="en-US" sz="2400" smtClean="0">
                <a:cs typeface="B Nazanin" panose="00000400000000000000" pitchFamily="2" charset="-78"/>
              </a:rPr>
              <a:t> عوامل</a:t>
            </a:r>
            <a:r>
              <a:rPr lang="ar-SA" altLang="en-US" sz="2400" smtClean="0"/>
              <a:t>‌</a:t>
            </a:r>
            <a:r>
              <a:rPr lang="ar-SA" altLang="en-US" sz="2400" smtClean="0">
                <a:cs typeface="B Nazanin" panose="00000400000000000000" pitchFamily="2" charset="-78"/>
              </a:rPr>
              <a:t> محيطي</a:t>
            </a:r>
            <a:r>
              <a:rPr lang="ar-SA" altLang="en-US" sz="2400" smtClean="0"/>
              <a:t>‌</a:t>
            </a:r>
            <a:r>
              <a:rPr lang="ar-SA" altLang="en-US" sz="2400" smtClean="0">
                <a:cs typeface="B Nazanin" panose="00000400000000000000" pitchFamily="2" charset="-78"/>
              </a:rPr>
              <a:t> وابسته</a:t>
            </a:r>
            <a:r>
              <a:rPr lang="ar-SA" altLang="en-US" sz="2400" smtClean="0"/>
              <a:t>‌</a:t>
            </a:r>
            <a:r>
              <a:rPr lang="ar-SA" altLang="en-US" sz="2400" smtClean="0">
                <a:cs typeface="B Nazanin" panose="00000400000000000000" pitchFamily="2" charset="-78"/>
              </a:rPr>
              <a:t>اند، مثل</a:t>
            </a:r>
            <a:r>
              <a:rPr lang="ar-SA" altLang="en-US" sz="2400" smtClean="0"/>
              <a:t>‌</a:t>
            </a:r>
            <a:r>
              <a:rPr lang="ar-SA" altLang="en-US" sz="2400" smtClean="0">
                <a:cs typeface="B Nazanin" panose="00000400000000000000" pitchFamily="2" charset="-78"/>
              </a:rPr>
              <a:t> وابستگي</a:t>
            </a:r>
            <a:r>
              <a:rPr lang="ar-SA" altLang="en-US" sz="2400" smtClean="0"/>
              <a:t>‌</a:t>
            </a:r>
            <a:r>
              <a:rPr lang="ar-SA" altLang="en-US" sz="2400" smtClean="0">
                <a:cs typeface="B Nazanin" panose="00000400000000000000" pitchFamily="2" charset="-78"/>
              </a:rPr>
              <a:t> كه</a:t>
            </a:r>
            <a:r>
              <a:rPr lang="ar-SA" altLang="en-US" sz="2400" smtClean="0"/>
              <a:t>‌</a:t>
            </a:r>
            <a:r>
              <a:rPr lang="ar-SA" altLang="en-US" sz="2400" smtClean="0">
                <a:cs typeface="B Nazanin" panose="00000400000000000000" pitchFamily="2" charset="-78"/>
              </a:rPr>
              <a:t> سازمانها به</a:t>
            </a:r>
            <a:r>
              <a:rPr lang="ar-SA" altLang="en-US" sz="2400" smtClean="0"/>
              <a:t>‌</a:t>
            </a:r>
            <a:r>
              <a:rPr lang="ar-SA" altLang="en-US" sz="2400" smtClean="0">
                <a:cs typeface="B Nazanin" panose="00000400000000000000" pitchFamily="2" charset="-78"/>
              </a:rPr>
              <a:t> عرضه</a:t>
            </a:r>
            <a:r>
              <a:rPr lang="ar-SA" altLang="en-US" sz="2400" smtClean="0"/>
              <a:t>‌</a:t>
            </a:r>
            <a:r>
              <a:rPr lang="ar-SA" altLang="en-US" sz="2400" smtClean="0">
                <a:cs typeface="B Nazanin" panose="00000400000000000000" pitchFamily="2" charset="-78"/>
              </a:rPr>
              <a:t>كنندگان</a:t>
            </a:r>
            <a:r>
              <a:rPr lang="ar-SA" altLang="en-US" sz="2400" smtClean="0"/>
              <a:t>‌</a:t>
            </a:r>
            <a:r>
              <a:rPr lang="ar-SA" altLang="en-US" sz="2400" smtClean="0">
                <a:cs typeface="B Nazanin" panose="00000400000000000000" pitchFamily="2" charset="-78"/>
              </a:rPr>
              <a:t> مواداوليه، مشتريان، رقبا، و قانونگذاري</a:t>
            </a:r>
            <a:r>
              <a:rPr lang="ar-SA" altLang="en-US" sz="2400" smtClean="0"/>
              <a:t>‌</a:t>
            </a:r>
            <a:r>
              <a:rPr lang="ar-SA" altLang="en-US" sz="2400" smtClean="0">
                <a:cs typeface="B Nazanin" panose="00000400000000000000" pitchFamily="2" charset="-78"/>
              </a:rPr>
              <a:t> دارند</a:t>
            </a:r>
            <a:r>
              <a:rPr lang="fa-IR" altLang="en-US" sz="2400" smtClean="0">
                <a:cs typeface="B Nazanin" panose="00000400000000000000" pitchFamily="2" charset="-78"/>
              </a:rPr>
              <a:t>.</a:t>
            </a:r>
            <a:r>
              <a:rPr lang="ar-SA" altLang="en-US" sz="2400" smtClean="0">
                <a:cs typeface="B Nazanin" panose="00000400000000000000" pitchFamily="2" charset="-78"/>
              </a:rPr>
              <a:t> سازمان</a:t>
            </a:r>
            <a:r>
              <a:rPr lang="ar-SA" altLang="en-US" sz="2400" smtClean="0"/>
              <a:t>‌</a:t>
            </a:r>
            <a:r>
              <a:rPr lang="ar-SA" altLang="en-US" sz="2400" smtClean="0">
                <a:cs typeface="B Nazanin" panose="00000400000000000000" pitchFamily="2" charset="-78"/>
              </a:rPr>
              <a:t> ممكن</a:t>
            </a:r>
            <a:r>
              <a:rPr lang="ar-SA" altLang="en-US" sz="2400" smtClean="0"/>
              <a:t>‌</a:t>
            </a:r>
            <a:r>
              <a:rPr lang="ar-SA" altLang="en-US" sz="2400" smtClean="0">
                <a:cs typeface="B Nazanin" panose="00000400000000000000" pitchFamily="2" charset="-78"/>
              </a:rPr>
              <a:t> است</a:t>
            </a:r>
            <a:r>
              <a:rPr lang="ar-SA" altLang="en-US" sz="2400" smtClean="0"/>
              <a:t>‌</a:t>
            </a:r>
            <a:r>
              <a:rPr lang="ar-SA" altLang="en-US" sz="2400" smtClean="0">
                <a:cs typeface="B Nazanin" panose="00000400000000000000" pitchFamily="2" charset="-78"/>
              </a:rPr>
              <a:t> دست</a:t>
            </a:r>
            <a:r>
              <a:rPr lang="ar-SA" altLang="en-US" sz="2400" smtClean="0"/>
              <a:t>‌</a:t>
            </a:r>
            <a:r>
              <a:rPr lang="ar-SA" altLang="en-US" sz="2400" smtClean="0">
                <a:cs typeface="B Nazanin" panose="00000400000000000000" pitchFamily="2" charset="-78"/>
              </a:rPr>
              <a:t> به</a:t>
            </a:r>
            <a:r>
              <a:rPr lang="ar-SA" altLang="en-US" sz="2400" smtClean="0"/>
              <a:t>‌</a:t>
            </a:r>
            <a:r>
              <a:rPr lang="ar-SA" altLang="en-US" sz="2400" smtClean="0">
                <a:cs typeface="B Nazanin" panose="00000400000000000000" pitchFamily="2" charset="-78"/>
              </a:rPr>
              <a:t> كار شود تا آن</a:t>
            </a:r>
            <a:r>
              <a:rPr lang="ar-SA" altLang="en-US" sz="2400" smtClean="0"/>
              <a:t>‌</a:t>
            </a:r>
            <a:r>
              <a:rPr lang="ar-SA" altLang="en-US" sz="2400" smtClean="0">
                <a:cs typeface="B Nazanin" panose="00000400000000000000" pitchFamily="2" charset="-78"/>
              </a:rPr>
              <a:t> منابع</a:t>
            </a:r>
            <a:r>
              <a:rPr lang="ar-SA" altLang="en-US" sz="2400" smtClean="0"/>
              <a:t>‌</a:t>
            </a:r>
            <a:r>
              <a:rPr lang="ar-SA" altLang="en-US" sz="2400" smtClean="0">
                <a:cs typeface="B Nazanin" panose="00000400000000000000" pitchFamily="2" charset="-78"/>
              </a:rPr>
              <a:t> را به</a:t>
            </a:r>
            <a:r>
              <a:rPr lang="ar-SA" altLang="en-US" sz="2400" smtClean="0"/>
              <a:t>‌</a:t>
            </a:r>
            <a:r>
              <a:rPr lang="ar-SA" altLang="en-US" sz="2400" smtClean="0">
                <a:cs typeface="B Nazanin" panose="00000400000000000000" pitchFamily="2" charset="-78"/>
              </a:rPr>
              <a:t> دست</a:t>
            </a:r>
            <a:r>
              <a:rPr lang="ar-SA" altLang="en-US" sz="2400" smtClean="0"/>
              <a:t>‌</a:t>
            </a:r>
            <a:r>
              <a:rPr lang="ar-SA" altLang="en-US" sz="2400" smtClean="0">
                <a:cs typeface="B Nazanin" panose="00000400000000000000" pitchFamily="2" charset="-78"/>
              </a:rPr>
              <a:t> آورد و آنها را حفظ</a:t>
            </a:r>
            <a:r>
              <a:rPr lang="ar-SA" altLang="en-US" sz="2400" smtClean="0"/>
              <a:t>‌</a:t>
            </a:r>
            <a:r>
              <a:rPr lang="ar-SA" altLang="en-US" sz="2400" smtClean="0">
                <a:cs typeface="B Nazanin" panose="00000400000000000000" pitchFamily="2" charset="-78"/>
              </a:rPr>
              <a:t> كند (براي</a:t>
            </a:r>
            <a:r>
              <a:rPr lang="ar-SA" altLang="en-US" sz="2400" smtClean="0"/>
              <a:t>‌</a:t>
            </a:r>
            <a:r>
              <a:rPr lang="ar-SA" altLang="en-US" sz="2400" smtClean="0">
                <a:cs typeface="B Nazanin" panose="00000400000000000000" pitchFamily="2" charset="-78"/>
              </a:rPr>
              <a:t> مثال، بستن</a:t>
            </a:r>
            <a:r>
              <a:rPr lang="ar-SA" altLang="en-US" sz="2400" smtClean="0"/>
              <a:t>‌</a:t>
            </a:r>
            <a:r>
              <a:rPr lang="ar-SA" altLang="en-US" sz="2400" smtClean="0">
                <a:cs typeface="B Nazanin" panose="00000400000000000000" pitchFamily="2" charset="-78"/>
              </a:rPr>
              <a:t> قراردادهاي</a:t>
            </a:r>
            <a:r>
              <a:rPr lang="ar-SA" altLang="en-US" sz="2400" smtClean="0"/>
              <a:t>‌</a:t>
            </a:r>
            <a:r>
              <a:rPr lang="ar-SA" altLang="en-US" sz="2400" smtClean="0">
                <a:cs typeface="B Nazanin" panose="00000400000000000000" pitchFamily="2" charset="-78"/>
              </a:rPr>
              <a:t> بلندمدت</a:t>
            </a:r>
            <a:r>
              <a:rPr lang="ar-SA" altLang="en-US" sz="2400" smtClean="0"/>
              <a:t>‌</a:t>
            </a:r>
            <a:r>
              <a:rPr lang="ar-SA" altLang="en-US" sz="2400" smtClean="0">
                <a:cs typeface="B Nazanin" panose="00000400000000000000" pitchFamily="2" charset="-78"/>
              </a:rPr>
              <a:t> در رابطه</a:t>
            </a:r>
            <a:r>
              <a:rPr lang="ar-SA" altLang="en-US" sz="2400" smtClean="0"/>
              <a:t>‌</a:t>
            </a:r>
            <a:r>
              <a:rPr lang="ar-SA" altLang="en-US" sz="2400" smtClean="0">
                <a:cs typeface="B Nazanin" panose="00000400000000000000" pitchFamily="2" charset="-78"/>
              </a:rPr>
              <a:t> با يك</a:t>
            </a:r>
            <a:r>
              <a:rPr lang="ar-SA" altLang="en-US" sz="2400" smtClean="0"/>
              <a:t>‌</a:t>
            </a:r>
            <a:r>
              <a:rPr lang="ar-SA" altLang="en-US" sz="2400" smtClean="0">
                <a:cs typeface="B Nazanin" panose="00000400000000000000" pitchFamily="2" charset="-78"/>
              </a:rPr>
              <a:t> كشف</a:t>
            </a:r>
            <a:r>
              <a:rPr lang="ar-SA" altLang="en-US" sz="2400" smtClean="0"/>
              <a:t>‌</a:t>
            </a:r>
            <a:r>
              <a:rPr lang="ar-SA" altLang="en-US" sz="2400" smtClean="0">
                <a:cs typeface="B Nazanin" panose="00000400000000000000" pitchFamily="2" charset="-78"/>
              </a:rPr>
              <a:t> جديد). همچنين</a:t>
            </a:r>
            <a:r>
              <a:rPr lang="ar-SA" altLang="en-US" sz="2400" smtClean="0"/>
              <a:t>‌</a:t>
            </a:r>
            <a:r>
              <a:rPr lang="ar-SA" altLang="en-US" sz="2400" smtClean="0">
                <a:cs typeface="B Nazanin" panose="00000400000000000000" pitchFamily="2" charset="-78"/>
              </a:rPr>
              <a:t> امكان</a:t>
            </a:r>
            <a:r>
              <a:rPr lang="ar-SA" altLang="en-US" sz="2400" smtClean="0"/>
              <a:t>‌</a:t>
            </a:r>
            <a:r>
              <a:rPr lang="ar-SA" altLang="en-US" sz="2400" smtClean="0">
                <a:cs typeface="B Nazanin" panose="00000400000000000000" pitchFamily="2" charset="-78"/>
              </a:rPr>
              <a:t> دارد كه</a:t>
            </a:r>
            <a:r>
              <a:rPr lang="ar-SA" altLang="en-US" sz="2400" smtClean="0"/>
              <a:t>‌</a:t>
            </a:r>
            <a:r>
              <a:rPr lang="ar-SA" altLang="en-US" sz="2400" smtClean="0">
                <a:cs typeface="B Nazanin" panose="00000400000000000000" pitchFamily="2" charset="-78"/>
              </a:rPr>
              <a:t> سازمان</a:t>
            </a:r>
            <a:r>
              <a:rPr lang="ar-SA" altLang="en-US" sz="2400" smtClean="0"/>
              <a:t>‌</a:t>
            </a:r>
            <a:r>
              <a:rPr lang="ar-SA" altLang="en-US" sz="2400" smtClean="0">
                <a:cs typeface="B Nazanin" panose="00000400000000000000" pitchFamily="2" charset="-78"/>
              </a:rPr>
              <a:t> با ديگر سازمانها همكاري</a:t>
            </a:r>
            <a:r>
              <a:rPr lang="ar-SA" altLang="en-US" sz="2400" smtClean="0"/>
              <a:t>‌</a:t>
            </a:r>
            <a:r>
              <a:rPr lang="ar-SA" altLang="en-US" sz="2400" smtClean="0">
                <a:cs typeface="B Nazanin" panose="00000400000000000000" pitchFamily="2" charset="-78"/>
              </a:rPr>
              <a:t> يا اشتراك</a:t>
            </a:r>
            <a:r>
              <a:rPr lang="ar-SA" altLang="en-US" sz="2400" smtClean="0"/>
              <a:t>‌</a:t>
            </a:r>
            <a:r>
              <a:rPr lang="ar-SA" altLang="en-US" sz="2400" smtClean="0">
                <a:cs typeface="B Nazanin" panose="00000400000000000000" pitchFamily="2" charset="-78"/>
              </a:rPr>
              <a:t> مساعي</a:t>
            </a:r>
            <a:r>
              <a:rPr lang="ar-SA" altLang="en-US" sz="2400" smtClean="0"/>
              <a:t>‌</a:t>
            </a:r>
            <a:r>
              <a:rPr lang="ar-SA" altLang="en-US" sz="2400" smtClean="0">
                <a:cs typeface="B Nazanin" panose="00000400000000000000" pitchFamily="2" charset="-78"/>
              </a:rPr>
              <a:t> كند. استراتژي</a:t>
            </a:r>
            <a:r>
              <a:rPr lang="ar-SA" altLang="en-US" sz="2400" smtClean="0"/>
              <a:t>‌</a:t>
            </a:r>
            <a:r>
              <a:rPr lang="ar-SA" altLang="en-US" sz="2400" smtClean="0">
                <a:cs typeface="B Nazanin" panose="00000400000000000000" pitchFamily="2" charset="-78"/>
              </a:rPr>
              <a:t> سازمان</a:t>
            </a:r>
            <a:r>
              <a:rPr lang="ar-SA" altLang="en-US" sz="2400" smtClean="0"/>
              <a:t>‌</a:t>
            </a:r>
            <a:r>
              <a:rPr lang="ar-SA" altLang="en-US" sz="2400" smtClean="0">
                <a:cs typeface="B Nazanin" panose="00000400000000000000" pitchFamily="2" charset="-78"/>
              </a:rPr>
              <a:t> باتوجه</a:t>
            </a:r>
            <a:r>
              <a:rPr lang="ar-SA" altLang="en-US" sz="2400" smtClean="0"/>
              <a:t>‌</a:t>
            </a:r>
            <a:r>
              <a:rPr lang="ar-SA" altLang="en-US" sz="2400" smtClean="0">
                <a:cs typeface="B Nazanin" panose="00000400000000000000" pitchFamily="2" charset="-78"/>
              </a:rPr>
              <a:t> به</a:t>
            </a:r>
            <a:r>
              <a:rPr lang="ar-SA" altLang="en-US" sz="2400" smtClean="0"/>
              <a:t>‌</a:t>
            </a:r>
            <a:r>
              <a:rPr lang="ar-SA" altLang="en-US" sz="2400" smtClean="0">
                <a:cs typeface="B Nazanin" panose="00000400000000000000" pitchFamily="2" charset="-78"/>
              </a:rPr>
              <a:t> اهميت</a:t>
            </a:r>
            <a:r>
              <a:rPr lang="ar-SA" altLang="en-US" sz="2400" smtClean="0"/>
              <a:t>‌</a:t>
            </a:r>
            <a:r>
              <a:rPr lang="ar-SA" altLang="en-US" sz="2400" smtClean="0">
                <a:cs typeface="B Nazanin" panose="00000400000000000000" pitchFamily="2" charset="-78"/>
              </a:rPr>
              <a:t> نسبي</a:t>
            </a:r>
            <a:r>
              <a:rPr lang="ar-SA" altLang="en-US" sz="2400" smtClean="0"/>
              <a:t>‌</a:t>
            </a:r>
            <a:r>
              <a:rPr lang="ar-SA" altLang="en-US" sz="2400" smtClean="0">
                <a:cs typeface="B Nazanin" panose="00000400000000000000" pitchFamily="2" charset="-78"/>
              </a:rPr>
              <a:t> هريك</a:t>
            </a:r>
            <a:r>
              <a:rPr lang="ar-SA" altLang="en-US" sz="2400" smtClean="0"/>
              <a:t>‌</a:t>
            </a:r>
            <a:r>
              <a:rPr lang="ar-SA" altLang="en-US" sz="2400" smtClean="0">
                <a:cs typeface="B Nazanin" panose="00000400000000000000" pitchFamily="2" charset="-78"/>
              </a:rPr>
              <a:t> از چيزهايي</a:t>
            </a:r>
            <a:r>
              <a:rPr lang="ar-SA" altLang="en-US" sz="2400" smtClean="0"/>
              <a:t>‌</a:t>
            </a:r>
            <a:r>
              <a:rPr lang="ar-SA" altLang="en-US" sz="2400" smtClean="0">
                <a:cs typeface="B Nazanin" panose="00000400000000000000" pitchFamily="2" charset="-78"/>
              </a:rPr>
              <a:t> كه</a:t>
            </a:r>
            <a:r>
              <a:rPr lang="ar-SA" altLang="en-US" sz="2400" smtClean="0"/>
              <a:t>‌</a:t>
            </a:r>
            <a:r>
              <a:rPr lang="ar-SA" altLang="en-US" sz="2400" smtClean="0">
                <a:cs typeface="B Nazanin" panose="00000400000000000000" pitchFamily="2" charset="-78"/>
              </a:rPr>
              <a:t> به</a:t>
            </a:r>
            <a:r>
              <a:rPr lang="ar-SA" altLang="en-US" sz="2400" smtClean="0"/>
              <a:t>‌</a:t>
            </a:r>
            <a:r>
              <a:rPr lang="ar-SA" altLang="en-US" sz="2400" smtClean="0">
                <a:cs typeface="B Nazanin" panose="00000400000000000000" pitchFamily="2" charset="-78"/>
              </a:rPr>
              <a:t> آنها وابسته</a:t>
            </a:r>
            <a:r>
              <a:rPr lang="ar-SA" altLang="en-US" sz="2400" smtClean="0"/>
              <a:t>‌</a:t>
            </a:r>
            <a:r>
              <a:rPr lang="ar-SA" altLang="en-US" sz="2400" smtClean="0">
                <a:cs typeface="B Nazanin" panose="00000400000000000000" pitchFamily="2" charset="-78"/>
              </a:rPr>
              <a:t> است، فرق</a:t>
            </a:r>
            <a:r>
              <a:rPr lang="ar-SA" altLang="en-US" sz="2400" smtClean="0"/>
              <a:t>‌</a:t>
            </a:r>
            <a:r>
              <a:rPr lang="ar-SA" altLang="en-US" sz="2400" smtClean="0">
                <a:cs typeface="B Nazanin" panose="00000400000000000000" pitchFamily="2" charset="-78"/>
              </a:rPr>
              <a:t> مي</a:t>
            </a:r>
            <a:r>
              <a:rPr lang="ar-SA" altLang="en-US" sz="2400" smtClean="0"/>
              <a:t>‌</a:t>
            </a:r>
            <a:r>
              <a:rPr lang="ar-SA" altLang="en-US" sz="2400" smtClean="0">
                <a:cs typeface="B Nazanin" panose="00000400000000000000" pitchFamily="2" charset="-78"/>
              </a:rPr>
              <a:t>كند</a:t>
            </a:r>
            <a:r>
              <a:rPr lang="fa-IR" altLang="en-US" sz="2400" smtClean="0">
                <a:cs typeface="B Nazanin" panose="00000400000000000000" pitchFamily="2" charset="-78"/>
              </a:rPr>
              <a:t>.</a:t>
            </a:r>
            <a:endParaRPr lang="en-US" altLang="en-US" sz="2400" smtClean="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DC9C463B-5AD5-4FC8-A08A-1D1CC78EE2C3}" type="slidenum">
              <a:rPr lang="en-GB" altLang="en-US" sz="1200">
                <a:latin typeface="Arial Black" panose="020B0A04020102020204" pitchFamily="34" charset="0"/>
              </a:rPr>
              <a:pPr eaLnBrk="1" hangingPunct="1">
                <a:spcBef>
                  <a:spcPct val="0"/>
                </a:spcBef>
                <a:buClrTx/>
                <a:buSzTx/>
                <a:buFontTx/>
                <a:buNone/>
              </a:pPr>
              <a:t>15</a:t>
            </a:fld>
            <a:endParaRPr lang="en-GB" altLang="en-US" sz="1200">
              <a:latin typeface="Arial Black" panose="020B0A04020102020204" pitchFamily="34" charset="0"/>
            </a:endParaRPr>
          </a:p>
        </p:txBody>
      </p:sp>
      <p:sp>
        <p:nvSpPr>
          <p:cNvPr id="18435" name="Rectangle 2"/>
          <p:cNvSpPr>
            <a:spLocks noGrp="1" noChangeArrowheads="1"/>
          </p:cNvSpPr>
          <p:nvPr>
            <p:ph type="title"/>
          </p:nvPr>
        </p:nvSpPr>
        <p:spPr>
          <a:xfrm>
            <a:off x="5795963" y="457200"/>
            <a:ext cx="2890837" cy="955675"/>
          </a:xfrm>
        </p:spPr>
        <p:txBody>
          <a:bodyPr/>
          <a:lstStyle/>
          <a:p>
            <a:pPr algn="r" eaLnBrk="1" hangingPunct="1"/>
            <a:r>
              <a:rPr lang="ar-SA" altLang="en-US" sz="2800" b="1" smtClean="0">
                <a:solidFill>
                  <a:schemeClr val="bg2"/>
                </a:solidFill>
                <a:cs typeface="Titr" panose="00000700000000000000" pitchFamily="2" charset="-78"/>
              </a:rPr>
              <a:t>روابط</a:t>
            </a:r>
            <a:r>
              <a:rPr lang="ar-SA" altLang="en-US" sz="2800" b="1" smtClean="0">
                <a:solidFill>
                  <a:schemeClr val="bg2"/>
                </a:solidFill>
              </a:rPr>
              <a:t>‌</a:t>
            </a:r>
            <a:r>
              <a:rPr lang="ar-SA" altLang="en-US" sz="2800" b="1" smtClean="0">
                <a:solidFill>
                  <a:schemeClr val="bg2"/>
                </a:solidFill>
                <a:cs typeface="Titr" panose="00000700000000000000" pitchFamily="2" charset="-78"/>
              </a:rPr>
              <a:t> بين</a:t>
            </a:r>
            <a:r>
              <a:rPr lang="ar-SA" altLang="en-US" sz="2800" b="1" smtClean="0">
                <a:solidFill>
                  <a:schemeClr val="bg2"/>
                </a:solidFill>
              </a:rPr>
              <a:t>‌</a:t>
            </a:r>
            <a:r>
              <a:rPr lang="ar-SA" altLang="en-US" sz="2800" b="1" smtClean="0">
                <a:solidFill>
                  <a:schemeClr val="bg2"/>
                </a:solidFill>
                <a:cs typeface="Titr" panose="00000700000000000000" pitchFamily="2" charset="-78"/>
              </a:rPr>
              <a:t> سازماني</a:t>
            </a:r>
            <a:r>
              <a:rPr lang="ar-SA" altLang="en-US" sz="2800" b="1" smtClean="0">
                <a:solidFill>
                  <a:schemeClr val="bg2"/>
                </a:solidFill>
              </a:rPr>
              <a:t>‌</a:t>
            </a:r>
            <a:endParaRPr lang="en-US" altLang="en-US" sz="2800" b="1" smtClean="0">
              <a:solidFill>
                <a:schemeClr val="bg2"/>
              </a:solidFill>
              <a:cs typeface="Titr" panose="00000700000000000000" pitchFamily="2" charset="-78"/>
            </a:endParaRPr>
          </a:p>
        </p:txBody>
      </p:sp>
      <p:sp>
        <p:nvSpPr>
          <p:cNvPr id="18436" name="Rectangle 3"/>
          <p:cNvSpPr>
            <a:spLocks noGrp="1" noChangeArrowheads="1"/>
          </p:cNvSpPr>
          <p:nvPr>
            <p:ph type="body" idx="1"/>
          </p:nvPr>
        </p:nvSpPr>
        <p:spPr>
          <a:xfrm>
            <a:off x="684213" y="1196975"/>
            <a:ext cx="7991475" cy="1655763"/>
          </a:xfrm>
        </p:spPr>
        <p:txBody>
          <a:bodyPr/>
          <a:lstStyle/>
          <a:p>
            <a:pPr algn="r" eaLnBrk="1" hangingPunct="1">
              <a:lnSpc>
                <a:spcPct val="80000"/>
              </a:lnSpc>
              <a:buFont typeface="Wingdings" panose="05000000000000000000" pitchFamily="2" charset="2"/>
              <a:buNone/>
            </a:pPr>
            <a:r>
              <a:rPr lang="en-US" altLang="en-US" sz="2000" smtClean="0"/>
              <a:t>‌</a:t>
            </a:r>
            <a:r>
              <a:rPr lang="ar-SA" altLang="en-US" sz="2000" smtClean="0">
                <a:cs typeface="B Nazanin" panose="00000400000000000000" pitchFamily="2" charset="-78"/>
              </a:rPr>
              <a:t> </a:t>
            </a:r>
            <a:r>
              <a:rPr lang="ar-SA" altLang="en-US" sz="2000" smtClean="0"/>
              <a:t>‌</a:t>
            </a:r>
            <a:r>
              <a:rPr lang="ar-SA" altLang="en-US" sz="2000" smtClean="0">
                <a:cs typeface="B Nazanin" panose="00000400000000000000" pitchFamily="2" charset="-78"/>
              </a:rPr>
              <a:t>روابط</a:t>
            </a:r>
            <a:r>
              <a:rPr lang="ar-SA" altLang="en-US" sz="2000" smtClean="0"/>
              <a:t>‌</a:t>
            </a:r>
            <a:r>
              <a:rPr lang="ar-SA" altLang="en-US" sz="2000" smtClean="0">
                <a:cs typeface="B Nazanin" panose="00000400000000000000" pitchFamily="2" charset="-78"/>
              </a:rPr>
              <a:t> بين</a:t>
            </a:r>
            <a:r>
              <a:rPr lang="ar-SA" altLang="en-US" sz="2000" smtClean="0"/>
              <a:t>‌</a:t>
            </a:r>
            <a:r>
              <a:rPr lang="ar-SA" altLang="en-US" sz="2000" smtClean="0">
                <a:cs typeface="B Nazanin" panose="00000400000000000000" pitchFamily="2" charset="-78"/>
              </a:rPr>
              <a:t> سازماني</a:t>
            </a:r>
            <a:r>
              <a:rPr lang="ar-SA" altLang="en-US" sz="2000" smtClean="0"/>
              <a:t>‌</a:t>
            </a:r>
            <a:r>
              <a:rPr lang="ar-SA" altLang="en-US" sz="2000" smtClean="0">
                <a:cs typeface="B Nazanin" panose="00000400000000000000" pitchFamily="2" charset="-78"/>
              </a:rPr>
              <a:t> براي</a:t>
            </a:r>
            <a:r>
              <a:rPr lang="ar-SA" altLang="en-US" sz="2000" smtClean="0"/>
              <a:t>‌</a:t>
            </a:r>
            <a:r>
              <a:rPr lang="ar-SA" altLang="en-US" sz="2000" smtClean="0">
                <a:cs typeface="B Nazanin" panose="00000400000000000000" pitchFamily="2" charset="-78"/>
              </a:rPr>
              <a:t> چه؟ دلايلي</a:t>
            </a:r>
            <a:r>
              <a:rPr lang="ar-SA" altLang="en-US" sz="2000" smtClean="0"/>
              <a:t>‌</a:t>
            </a:r>
            <a:r>
              <a:rPr lang="ar-SA" altLang="en-US" sz="2000" smtClean="0">
                <a:cs typeface="B Nazanin" panose="00000400000000000000" pitchFamily="2" charset="-78"/>
              </a:rPr>
              <a:t> اصلي</a:t>
            </a:r>
            <a:r>
              <a:rPr lang="ar-SA" altLang="en-US" sz="2000" smtClean="0"/>
              <a:t>‌</a:t>
            </a:r>
            <a:r>
              <a:rPr lang="ar-SA" altLang="en-US" sz="2000" smtClean="0">
                <a:cs typeface="B Nazanin" panose="00000400000000000000" pitchFamily="2" charset="-78"/>
              </a:rPr>
              <a:t> از اين</a:t>
            </a:r>
            <a:r>
              <a:rPr lang="ar-SA" altLang="en-US" sz="2000" smtClean="0"/>
              <a:t>‌</a:t>
            </a:r>
            <a:r>
              <a:rPr lang="ar-SA" altLang="en-US" sz="2000" smtClean="0">
                <a:cs typeface="B Nazanin" panose="00000400000000000000" pitchFamily="2" charset="-78"/>
              </a:rPr>
              <a:t> قرارند: سهيم</a:t>
            </a:r>
            <a:r>
              <a:rPr lang="ar-SA" altLang="en-US" sz="2000" smtClean="0"/>
              <a:t>‌</a:t>
            </a:r>
            <a:r>
              <a:rPr lang="ar-SA" altLang="en-US" sz="2000" smtClean="0">
                <a:cs typeface="B Nazanin" panose="00000400000000000000" pitchFamily="2" charset="-78"/>
              </a:rPr>
              <a:t> شدن</a:t>
            </a:r>
            <a:r>
              <a:rPr lang="ar-SA" altLang="en-US" sz="2000" smtClean="0"/>
              <a:t>‌</a:t>
            </a:r>
            <a:r>
              <a:rPr lang="ar-SA" altLang="en-US" sz="2000" smtClean="0">
                <a:cs typeface="B Nazanin" panose="00000400000000000000" pitchFamily="2" charset="-78"/>
              </a:rPr>
              <a:t> در ريسك</a:t>
            </a:r>
            <a:r>
              <a:rPr lang="ar-SA" altLang="en-US" sz="2000" smtClean="0"/>
              <a:t>‌</a:t>
            </a:r>
            <a:r>
              <a:rPr lang="ar-SA" altLang="en-US" sz="2000" smtClean="0">
                <a:cs typeface="B Nazanin" panose="00000400000000000000" pitchFamily="2" charset="-78"/>
              </a:rPr>
              <a:t>هايي</a:t>
            </a:r>
            <a:r>
              <a:rPr lang="ar-SA" altLang="en-US" sz="2000" smtClean="0"/>
              <a:t>‌</a:t>
            </a:r>
            <a:r>
              <a:rPr lang="ar-SA" altLang="en-US" sz="2000" smtClean="0">
                <a:cs typeface="B Nazanin" panose="00000400000000000000" pitchFamily="2" charset="-78"/>
              </a:rPr>
              <a:t> كه</a:t>
            </a:r>
            <a:r>
              <a:rPr lang="ar-SA" altLang="en-US" sz="2000" smtClean="0"/>
              <a:t>‌</a:t>
            </a:r>
            <a:r>
              <a:rPr lang="ar-SA" altLang="en-US" sz="2000" smtClean="0">
                <a:cs typeface="B Nazanin" panose="00000400000000000000" pitchFamily="2" charset="-78"/>
              </a:rPr>
              <a:t> ورود به</a:t>
            </a:r>
            <a:r>
              <a:rPr lang="ar-SA" altLang="en-US" sz="2000" smtClean="0"/>
              <a:t>‌</a:t>
            </a:r>
            <a:r>
              <a:rPr lang="ar-SA" altLang="en-US" sz="2000" smtClean="0">
                <a:cs typeface="B Nazanin" panose="00000400000000000000" pitchFamily="2" charset="-78"/>
              </a:rPr>
              <a:t> بازارهاي</a:t>
            </a:r>
            <a:r>
              <a:rPr lang="ar-SA" altLang="en-US" sz="2000" smtClean="0"/>
              <a:t>‌</a:t>
            </a:r>
            <a:r>
              <a:rPr lang="ar-SA" altLang="en-US" sz="2000" smtClean="0">
                <a:cs typeface="B Nazanin" panose="00000400000000000000" pitchFamily="2" charset="-78"/>
              </a:rPr>
              <a:t> جديد يا افزايش</a:t>
            </a:r>
            <a:r>
              <a:rPr lang="ar-SA" altLang="en-US" sz="2000" smtClean="0"/>
              <a:t>‌</a:t>
            </a:r>
            <a:r>
              <a:rPr lang="ar-SA" altLang="en-US" sz="2000" smtClean="0">
                <a:cs typeface="B Nazanin" panose="00000400000000000000" pitchFamily="2" charset="-78"/>
              </a:rPr>
              <a:t> طرحها درپي</a:t>
            </a:r>
            <a:r>
              <a:rPr lang="ar-SA" altLang="en-US" sz="2000" smtClean="0"/>
              <a:t>‌</a:t>
            </a:r>
            <a:r>
              <a:rPr lang="ar-SA" altLang="en-US" sz="2000" smtClean="0">
                <a:cs typeface="B Nazanin" panose="00000400000000000000" pitchFamily="2" charset="-78"/>
              </a:rPr>
              <a:t> خواهند داشت، كاهش</a:t>
            </a:r>
            <a:r>
              <a:rPr lang="ar-SA" altLang="en-US" sz="2000" smtClean="0"/>
              <a:t>‌</a:t>
            </a:r>
            <a:r>
              <a:rPr lang="ar-SA" altLang="en-US" sz="2000" smtClean="0">
                <a:cs typeface="B Nazanin" panose="00000400000000000000" pitchFamily="2" charset="-78"/>
              </a:rPr>
              <a:t> هزينه</a:t>
            </a:r>
            <a:r>
              <a:rPr lang="ar-SA" altLang="en-US" sz="2000" smtClean="0"/>
              <a:t>‌</a:t>
            </a:r>
            <a:r>
              <a:rPr lang="ar-SA" altLang="en-US" sz="2000" smtClean="0">
                <a:cs typeface="B Nazanin" panose="00000400000000000000" pitchFamily="2" charset="-78"/>
              </a:rPr>
              <a:t>ها، تقويت</a:t>
            </a:r>
            <a:r>
              <a:rPr lang="ar-SA" altLang="en-US" sz="2000" smtClean="0"/>
              <a:t>‌</a:t>
            </a:r>
            <a:r>
              <a:rPr lang="ar-SA" altLang="en-US" sz="2000" smtClean="0">
                <a:cs typeface="B Nazanin" panose="00000400000000000000" pitchFamily="2" charset="-78"/>
              </a:rPr>
              <a:t> وجهه</a:t>
            </a:r>
            <a:r>
              <a:rPr lang="ar-SA" altLang="en-US" sz="2000" smtClean="0"/>
              <a:t>‌</a:t>
            </a:r>
            <a:r>
              <a:rPr lang="ar-SA" altLang="en-US" sz="2000" smtClean="0">
                <a:cs typeface="B Nazanin" panose="00000400000000000000" pitchFamily="2" charset="-78"/>
              </a:rPr>
              <a:t> سازمان</a:t>
            </a:r>
            <a:r>
              <a:rPr lang="ar-SA" altLang="en-US" sz="2000" smtClean="0"/>
              <a:t>‌</a:t>
            </a:r>
            <a:r>
              <a:rPr lang="ar-SA" altLang="en-US" sz="2000" smtClean="0">
                <a:cs typeface="B Nazanin" panose="00000400000000000000" pitchFamily="2" charset="-78"/>
              </a:rPr>
              <a:t> در صنايع</a:t>
            </a:r>
            <a:r>
              <a:rPr lang="ar-SA" altLang="en-US" sz="2000" smtClean="0"/>
              <a:t>‌</a:t>
            </a:r>
            <a:r>
              <a:rPr lang="ar-SA" altLang="en-US" sz="2000" smtClean="0">
                <a:cs typeface="B Nazanin" panose="00000400000000000000" pitchFamily="2" charset="-78"/>
              </a:rPr>
              <a:t> يا تكنولوژي</a:t>
            </a:r>
            <a:r>
              <a:rPr lang="ar-SA" altLang="en-US" sz="2000" smtClean="0"/>
              <a:t>‌</a:t>
            </a:r>
            <a:r>
              <a:rPr lang="ar-SA" altLang="en-US" sz="2000" smtClean="0">
                <a:cs typeface="B Nazanin" panose="00000400000000000000" pitchFamily="2" charset="-78"/>
              </a:rPr>
              <a:t> خاص</a:t>
            </a:r>
            <a:r>
              <a:rPr lang="fa-IR" altLang="en-US" sz="2000" smtClean="0">
                <a:cs typeface="B Nazanin" panose="00000400000000000000" pitchFamily="2" charset="-78"/>
              </a:rPr>
              <a:t>.</a:t>
            </a:r>
            <a:endParaRPr lang="en-US" altLang="en-US" sz="2000" smtClean="0">
              <a:cs typeface="B Nazanin" panose="00000400000000000000" pitchFamily="2" charset="-78"/>
            </a:endParaRPr>
          </a:p>
          <a:p>
            <a:pPr algn="r" eaLnBrk="1" hangingPunct="1">
              <a:lnSpc>
                <a:spcPct val="80000"/>
              </a:lnSpc>
              <a:buFont typeface="Wingdings" panose="05000000000000000000" pitchFamily="2" charset="2"/>
              <a:buNone/>
            </a:pPr>
            <a:r>
              <a:rPr lang="en-US" altLang="en-US" sz="2000" smtClean="0"/>
              <a:t>‌</a:t>
            </a:r>
            <a:r>
              <a:rPr lang="ar-SA" altLang="en-US" sz="2000" smtClean="0">
                <a:cs typeface="B Nazanin" panose="00000400000000000000" pitchFamily="2" charset="-78"/>
              </a:rPr>
              <a:t> </a:t>
            </a:r>
            <a:r>
              <a:rPr lang="ar-SA" altLang="en-US" sz="2000" smtClean="0"/>
              <a:t>‌</a:t>
            </a:r>
            <a:r>
              <a:rPr lang="ar-SA" altLang="en-US" sz="2000" smtClean="0">
                <a:cs typeface="B Nazanin" panose="00000400000000000000" pitchFamily="2" charset="-78"/>
              </a:rPr>
              <a:t>«رابطه</a:t>
            </a:r>
            <a:r>
              <a:rPr lang="ar-SA" altLang="en-US" sz="2000" smtClean="0"/>
              <a:t>‌</a:t>
            </a:r>
            <a:r>
              <a:rPr lang="ar-SA" altLang="en-US" sz="2000" smtClean="0">
                <a:cs typeface="B Nazanin" panose="00000400000000000000" pitchFamily="2" charset="-78"/>
              </a:rPr>
              <a:t> بين</a:t>
            </a:r>
            <a:r>
              <a:rPr lang="ar-SA" altLang="en-US" sz="2000" smtClean="0"/>
              <a:t>‌</a:t>
            </a:r>
            <a:r>
              <a:rPr lang="ar-SA" altLang="en-US" sz="2000" smtClean="0">
                <a:cs typeface="B Nazanin" panose="00000400000000000000" pitchFamily="2" charset="-78"/>
              </a:rPr>
              <a:t> سازماني» چنان</a:t>
            </a:r>
            <a:r>
              <a:rPr lang="ar-SA" altLang="en-US" sz="2000" smtClean="0"/>
              <a:t>‌</a:t>
            </a:r>
            <a:r>
              <a:rPr lang="ar-SA" altLang="en-US" sz="2000" smtClean="0">
                <a:cs typeface="B Nazanin" panose="00000400000000000000" pitchFamily="2" charset="-78"/>
              </a:rPr>
              <a:t> پرقدرت</a:t>
            </a:r>
            <a:r>
              <a:rPr lang="ar-SA" altLang="en-US" sz="2000" smtClean="0"/>
              <a:t>‌</a:t>
            </a:r>
            <a:r>
              <a:rPr lang="ar-SA" altLang="en-US" sz="2000" smtClean="0">
                <a:cs typeface="B Nazanin" panose="00000400000000000000" pitchFamily="2" charset="-78"/>
              </a:rPr>
              <a:t> است</a:t>
            </a:r>
            <a:r>
              <a:rPr lang="ar-SA" altLang="en-US" sz="2000" smtClean="0"/>
              <a:t>‌</a:t>
            </a:r>
            <a:r>
              <a:rPr lang="ar-SA" altLang="en-US" sz="2000" smtClean="0">
                <a:cs typeface="B Nazanin" panose="00000400000000000000" pitchFamily="2" charset="-78"/>
              </a:rPr>
              <a:t> كه</a:t>
            </a:r>
            <a:r>
              <a:rPr lang="ar-SA" altLang="en-US" sz="2000" smtClean="0"/>
              <a:t>‌</a:t>
            </a:r>
            <a:r>
              <a:rPr lang="ar-SA" altLang="en-US" sz="2000" smtClean="0">
                <a:cs typeface="B Nazanin" panose="00000400000000000000" pitchFamily="2" charset="-78"/>
              </a:rPr>
              <a:t> به</a:t>
            </a:r>
            <a:r>
              <a:rPr lang="ar-SA" altLang="en-US" sz="2000" smtClean="0"/>
              <a:t>‌</a:t>
            </a:r>
            <a:r>
              <a:rPr lang="ar-SA" altLang="en-US" sz="2000" smtClean="0">
                <a:cs typeface="B Nazanin" panose="00000400000000000000" pitchFamily="2" charset="-78"/>
              </a:rPr>
              <a:t> اعتقاد بسياري</a:t>
            </a:r>
            <a:r>
              <a:rPr lang="ar-SA" altLang="en-US" sz="2000" smtClean="0"/>
              <a:t>‌</a:t>
            </a:r>
            <a:r>
              <a:rPr lang="ar-SA" altLang="en-US" sz="2000" smtClean="0">
                <a:cs typeface="B Nazanin" panose="00000400000000000000" pitchFamily="2" charset="-78"/>
              </a:rPr>
              <a:t> از افراد صاحبنظر، يكي</a:t>
            </a:r>
            <a:r>
              <a:rPr lang="ar-SA" altLang="en-US" sz="2000" smtClean="0"/>
              <a:t>‌</a:t>
            </a:r>
            <a:r>
              <a:rPr lang="ar-SA" altLang="en-US" sz="2000" smtClean="0">
                <a:cs typeface="B Nazanin" panose="00000400000000000000" pitchFamily="2" charset="-78"/>
              </a:rPr>
              <a:t> از دلايل</a:t>
            </a:r>
            <a:r>
              <a:rPr lang="ar-SA" altLang="en-US" sz="2000" smtClean="0"/>
              <a:t>‌</a:t>
            </a:r>
            <a:r>
              <a:rPr lang="ar-SA" altLang="en-US" sz="2000" smtClean="0">
                <a:cs typeface="B Nazanin" panose="00000400000000000000" pitchFamily="2" charset="-78"/>
              </a:rPr>
              <a:t> اصلي</a:t>
            </a:r>
            <a:r>
              <a:rPr lang="ar-SA" altLang="en-US" sz="2000" smtClean="0"/>
              <a:t>‌</a:t>
            </a:r>
            <a:r>
              <a:rPr lang="ar-SA" altLang="en-US" sz="2000" smtClean="0">
                <a:cs typeface="B Nazanin" panose="00000400000000000000" pitchFamily="2" charset="-78"/>
              </a:rPr>
              <a:t> موفقيت</a:t>
            </a:r>
            <a:r>
              <a:rPr lang="ar-SA" altLang="en-US" sz="2000" smtClean="0"/>
              <a:t>‌</a:t>
            </a:r>
            <a:r>
              <a:rPr lang="ar-SA" altLang="en-US" sz="2000" smtClean="0">
                <a:cs typeface="B Nazanin" panose="00000400000000000000" pitchFamily="2" charset="-78"/>
              </a:rPr>
              <a:t> ژاپن</a:t>
            </a:r>
            <a:r>
              <a:rPr lang="ar-SA" altLang="en-US" sz="2000" smtClean="0"/>
              <a:t>‌</a:t>
            </a:r>
            <a:r>
              <a:rPr lang="ar-SA" altLang="en-US" sz="2000" smtClean="0">
                <a:cs typeface="B Nazanin" panose="00000400000000000000" pitchFamily="2" charset="-78"/>
              </a:rPr>
              <a:t> در بازارهاي</a:t>
            </a:r>
            <a:r>
              <a:rPr lang="ar-SA" altLang="en-US" sz="2000" smtClean="0"/>
              <a:t>‌</a:t>
            </a:r>
            <a:r>
              <a:rPr lang="ar-SA" altLang="en-US" sz="2000" smtClean="0">
                <a:cs typeface="B Nazanin" panose="00000400000000000000" pitchFamily="2" charset="-78"/>
              </a:rPr>
              <a:t> جهاني</a:t>
            </a:r>
            <a:r>
              <a:rPr lang="ar-SA" altLang="en-US" sz="2000" smtClean="0"/>
              <a:t>‌</a:t>
            </a:r>
            <a:r>
              <a:rPr lang="ar-SA" altLang="en-US" sz="2000" smtClean="0">
                <a:cs typeface="B Nazanin" panose="00000400000000000000" pitchFamily="2" charset="-78"/>
              </a:rPr>
              <a:t> است</a:t>
            </a:r>
            <a:r>
              <a:rPr lang="ar-SA" altLang="en-US" sz="2000" smtClean="0"/>
              <a:t>‌</a:t>
            </a:r>
            <a:r>
              <a:rPr lang="ar-SA" altLang="en-US" sz="2000" smtClean="0">
                <a:cs typeface="B Nazanin" panose="00000400000000000000" pitchFamily="2" charset="-78"/>
              </a:rPr>
              <a:t> و ميتسوبيشي</a:t>
            </a:r>
            <a:r>
              <a:rPr lang="ar-SA" altLang="en-US" sz="2000" smtClean="0"/>
              <a:t>‌</a:t>
            </a:r>
            <a:r>
              <a:rPr lang="ar-SA" altLang="en-US" sz="2000" smtClean="0">
                <a:cs typeface="B Nazanin" panose="00000400000000000000" pitchFamily="2" charset="-78"/>
              </a:rPr>
              <a:t> را به</a:t>
            </a:r>
            <a:r>
              <a:rPr lang="ar-SA" altLang="en-US" sz="2000" smtClean="0"/>
              <a:t>‌</a:t>
            </a:r>
            <a:r>
              <a:rPr lang="ar-SA" altLang="en-US" sz="2000" smtClean="0">
                <a:cs typeface="B Nazanin" panose="00000400000000000000" pitchFamily="2" charset="-78"/>
              </a:rPr>
              <a:t>عنوان</a:t>
            </a:r>
            <a:r>
              <a:rPr lang="ar-SA" altLang="en-US" sz="2000" smtClean="0"/>
              <a:t>‌</a:t>
            </a:r>
            <a:r>
              <a:rPr lang="ar-SA" altLang="en-US" sz="2000" smtClean="0">
                <a:cs typeface="B Nazanin" panose="00000400000000000000" pitchFamily="2" charset="-78"/>
              </a:rPr>
              <a:t> نمونه</a:t>
            </a:r>
            <a:r>
              <a:rPr lang="ar-SA" altLang="en-US" sz="2000" smtClean="0"/>
              <a:t>‌</a:t>
            </a:r>
            <a:r>
              <a:rPr lang="ar-SA" altLang="en-US" sz="2000" smtClean="0">
                <a:cs typeface="B Nazanin" panose="00000400000000000000" pitchFamily="2" charset="-78"/>
              </a:rPr>
              <a:t> معرفي</a:t>
            </a:r>
            <a:r>
              <a:rPr lang="ar-SA" altLang="en-US" sz="2000" smtClean="0"/>
              <a:t>‌</a:t>
            </a:r>
            <a:r>
              <a:rPr lang="ar-SA" altLang="en-US" sz="2000" smtClean="0">
                <a:cs typeface="B Nazanin" panose="00000400000000000000" pitchFamily="2" charset="-78"/>
              </a:rPr>
              <a:t> مي</a:t>
            </a:r>
            <a:r>
              <a:rPr lang="ar-SA" altLang="en-US" sz="2000" smtClean="0"/>
              <a:t>‌</a:t>
            </a:r>
            <a:r>
              <a:rPr lang="ar-SA" altLang="en-US" sz="2000" smtClean="0">
                <a:cs typeface="B Nazanin" panose="00000400000000000000" pitchFamily="2" charset="-78"/>
              </a:rPr>
              <a:t>كنند.</a:t>
            </a:r>
            <a:br>
              <a:rPr lang="ar-SA" altLang="en-US" sz="2000" smtClean="0">
                <a:cs typeface="B Nazanin" panose="00000400000000000000" pitchFamily="2" charset="-78"/>
              </a:rPr>
            </a:br>
            <a:endParaRPr lang="en-US" altLang="en-US" sz="2000" smtClean="0">
              <a:cs typeface="B Nazanin" panose="00000400000000000000" pitchFamily="2" charset="-78"/>
            </a:endParaRPr>
          </a:p>
        </p:txBody>
      </p:sp>
      <p:sp>
        <p:nvSpPr>
          <p:cNvPr id="18437" name="Text Box 4"/>
          <p:cNvSpPr txBox="1">
            <a:spLocks noChangeArrowheads="1"/>
          </p:cNvSpPr>
          <p:nvPr/>
        </p:nvSpPr>
        <p:spPr bwMode="auto">
          <a:xfrm>
            <a:off x="684213" y="2781300"/>
            <a:ext cx="8064500" cy="377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lgn="r" eaLnBrk="1" hangingPunct="1">
              <a:spcBef>
                <a:spcPct val="0"/>
              </a:spcBef>
              <a:buClrTx/>
              <a:buSzTx/>
              <a:buFontTx/>
              <a:buNone/>
            </a:pPr>
            <a:r>
              <a:rPr lang="fa-IR" altLang="en-US" sz="2800" b="1">
                <a:solidFill>
                  <a:schemeClr val="bg2"/>
                </a:solidFill>
                <a:cs typeface="Titr" panose="00000700000000000000" pitchFamily="2" charset="-78"/>
              </a:rPr>
              <a:t>قدرت و وابستگي</a:t>
            </a:r>
            <a:endParaRPr lang="en-US" altLang="en-US" sz="2800" b="1">
              <a:solidFill>
                <a:schemeClr val="bg2"/>
              </a:solidFill>
              <a:cs typeface="Titr" panose="00000700000000000000" pitchFamily="2" charset="-78"/>
            </a:endParaRPr>
          </a:p>
          <a:p>
            <a:pPr algn="r" eaLnBrk="1" hangingPunct="1">
              <a:spcBef>
                <a:spcPct val="0"/>
              </a:spcBef>
              <a:buClrTx/>
              <a:buSzTx/>
              <a:buFontTx/>
              <a:buNone/>
            </a:pPr>
            <a:endParaRPr lang="en-US" altLang="en-US" sz="2000">
              <a:cs typeface="B Nazanin" panose="00000400000000000000" pitchFamily="2" charset="-78"/>
            </a:endParaRPr>
          </a:p>
          <a:p>
            <a:pPr algn="r" eaLnBrk="1" hangingPunct="1">
              <a:spcBef>
                <a:spcPct val="0"/>
              </a:spcBef>
              <a:buClrTx/>
              <a:buSzTx/>
              <a:buFontTx/>
              <a:buNone/>
            </a:pPr>
            <a:r>
              <a:rPr lang="en-US" altLang="en-US" sz="2000"/>
              <a:t>‌</a:t>
            </a:r>
            <a:r>
              <a:rPr lang="ar-SA" altLang="en-US" sz="2000">
                <a:cs typeface="B Nazanin" panose="00000400000000000000" pitchFamily="2" charset="-78"/>
              </a:rPr>
              <a:t> </a:t>
            </a:r>
            <a:r>
              <a:rPr lang="ar-SA" altLang="en-US" sz="1900"/>
              <a:t>‌</a:t>
            </a:r>
            <a:r>
              <a:rPr lang="ar-SA" altLang="en-US" sz="1900">
                <a:cs typeface="B Nazanin" panose="00000400000000000000" pitchFamily="2" charset="-78"/>
              </a:rPr>
              <a:t>داشتن</a:t>
            </a:r>
            <a:r>
              <a:rPr lang="ar-SA" altLang="en-US" sz="1900"/>
              <a:t>‌</a:t>
            </a:r>
            <a:r>
              <a:rPr lang="ar-SA" altLang="en-US" sz="1900">
                <a:cs typeface="B Nazanin" panose="00000400000000000000" pitchFamily="2" charset="-78"/>
              </a:rPr>
              <a:t> روابط</a:t>
            </a:r>
            <a:r>
              <a:rPr lang="ar-SA" altLang="en-US" sz="1900"/>
              <a:t>‌</a:t>
            </a:r>
            <a:r>
              <a:rPr lang="ar-SA" altLang="en-US" sz="1900">
                <a:cs typeface="B Nazanin" panose="00000400000000000000" pitchFamily="2" charset="-78"/>
              </a:rPr>
              <a:t> رسمي</a:t>
            </a:r>
            <a:r>
              <a:rPr lang="ar-SA" altLang="en-US" sz="1900"/>
              <a:t>‌</a:t>
            </a:r>
            <a:r>
              <a:rPr lang="ar-SA" altLang="en-US" sz="1900">
                <a:cs typeface="B Nazanin" panose="00000400000000000000" pitchFamily="2" charset="-78"/>
              </a:rPr>
              <a:t> با ساير سازمانها باعث</a:t>
            </a:r>
            <a:r>
              <a:rPr lang="ar-SA" altLang="en-US" sz="1900"/>
              <a:t>‌</a:t>
            </a:r>
            <a:r>
              <a:rPr lang="ar-SA" altLang="en-US" sz="1900">
                <a:cs typeface="B Nazanin" panose="00000400000000000000" pitchFamily="2" charset="-78"/>
              </a:rPr>
              <a:t> مي</a:t>
            </a:r>
            <a:r>
              <a:rPr lang="ar-SA" altLang="en-US" sz="1900"/>
              <a:t>‌</a:t>
            </a:r>
            <a:r>
              <a:rPr lang="ar-SA" altLang="en-US" sz="1900">
                <a:cs typeface="B Nazanin" panose="00000400000000000000" pitchFamily="2" charset="-78"/>
              </a:rPr>
              <a:t>شود كه</a:t>
            </a:r>
            <a:r>
              <a:rPr lang="ar-SA" altLang="en-US" sz="1900"/>
              <a:t>‌</a:t>
            </a:r>
            <a:r>
              <a:rPr lang="ar-SA" altLang="en-US" sz="1900">
                <a:cs typeface="B Nazanin" panose="00000400000000000000" pitchFamily="2" charset="-78"/>
              </a:rPr>
              <a:t> مديران</a:t>
            </a:r>
            <a:r>
              <a:rPr lang="ar-SA" altLang="en-US" sz="1900"/>
              <a:t>‌</a:t>
            </a:r>
            <a:r>
              <a:rPr lang="ar-SA" altLang="en-US" sz="1900">
                <a:cs typeface="B Nazanin" panose="00000400000000000000" pitchFamily="2" charset="-78"/>
              </a:rPr>
              <a:t> بامعماي</a:t>
            </a:r>
            <a:r>
              <a:rPr lang="ar-SA" altLang="en-US" sz="1900"/>
              <a:t>‌</a:t>
            </a:r>
            <a:r>
              <a:rPr lang="ar-SA" altLang="en-US" sz="1900">
                <a:cs typeface="B Nazanin" panose="00000400000000000000" pitchFamily="2" charset="-78"/>
              </a:rPr>
              <a:t> بسيار مشكلي</a:t>
            </a:r>
            <a:r>
              <a:rPr lang="ar-SA" altLang="en-US" sz="1900"/>
              <a:t>‌</a:t>
            </a:r>
            <a:r>
              <a:rPr lang="ar-SA" altLang="en-US" sz="1900">
                <a:cs typeface="B Nazanin" panose="00000400000000000000" pitchFamily="2" charset="-78"/>
              </a:rPr>
              <a:t> روبرو شوند. سازمانهاي</a:t>
            </a:r>
            <a:r>
              <a:rPr lang="ar-SA" altLang="en-US" sz="1900"/>
              <a:t>‌</a:t>
            </a:r>
            <a:r>
              <a:rPr lang="ar-SA" altLang="en-US" sz="1900">
                <a:cs typeface="B Nazanin" panose="00000400000000000000" pitchFamily="2" charset="-78"/>
              </a:rPr>
              <a:t> آمريكايي</a:t>
            </a:r>
            <a:r>
              <a:rPr lang="ar-SA" altLang="en-US" sz="1900"/>
              <a:t>‌</a:t>
            </a:r>
            <a:r>
              <a:rPr lang="ar-SA" altLang="en-US" sz="1900">
                <a:cs typeface="B Nazanin" panose="00000400000000000000" pitchFamily="2" charset="-78"/>
              </a:rPr>
              <a:t> براي</a:t>
            </a:r>
            <a:r>
              <a:rPr lang="ar-SA" altLang="en-US" sz="1900"/>
              <a:t>‌</a:t>
            </a:r>
            <a:r>
              <a:rPr lang="ar-SA" altLang="en-US" sz="1900">
                <a:cs typeface="B Nazanin" panose="00000400000000000000" pitchFamily="2" charset="-78"/>
              </a:rPr>
              <a:t> تامين</a:t>
            </a:r>
            <a:r>
              <a:rPr lang="ar-SA" altLang="en-US" sz="1900"/>
              <a:t>‌</a:t>
            </a:r>
            <a:r>
              <a:rPr lang="ar-SA" altLang="en-US" sz="1900">
                <a:cs typeface="B Nazanin" panose="00000400000000000000" pitchFamily="2" charset="-78"/>
              </a:rPr>
              <a:t> منابع</a:t>
            </a:r>
            <a:r>
              <a:rPr lang="ar-SA" altLang="en-US" sz="1900"/>
              <a:t>‌</a:t>
            </a:r>
            <a:r>
              <a:rPr lang="ar-SA" altLang="en-US" sz="1900">
                <a:cs typeface="B Nazanin" panose="00000400000000000000" pitchFamily="2" charset="-78"/>
              </a:rPr>
              <a:t> با ساير سازمانها ارتباط</a:t>
            </a:r>
            <a:r>
              <a:rPr lang="ar-SA" altLang="en-US" sz="1900"/>
              <a:t>‌</a:t>
            </a:r>
            <a:r>
              <a:rPr lang="ar-SA" altLang="en-US" sz="1900">
                <a:cs typeface="B Nazanin" panose="00000400000000000000" pitchFamily="2" charset="-78"/>
              </a:rPr>
              <a:t> برقرار مي</a:t>
            </a:r>
            <a:r>
              <a:rPr lang="ar-SA" altLang="en-US" sz="1900"/>
              <a:t>‌</a:t>
            </a:r>
            <a:r>
              <a:rPr lang="ar-SA" altLang="en-US" sz="1900">
                <a:cs typeface="B Nazanin" panose="00000400000000000000" pitchFamily="2" charset="-78"/>
              </a:rPr>
              <a:t>كنند تا از ميزان</a:t>
            </a:r>
            <a:r>
              <a:rPr lang="ar-SA" altLang="en-US" sz="1900"/>
              <a:t>‌</a:t>
            </a:r>
            <a:r>
              <a:rPr lang="ar-SA" altLang="en-US" sz="1900">
                <a:cs typeface="B Nazanin" panose="00000400000000000000" pitchFamily="2" charset="-78"/>
              </a:rPr>
              <a:t> ضربه</a:t>
            </a:r>
            <a:r>
              <a:rPr lang="ar-SA" altLang="en-US" sz="1900"/>
              <a:t>‌</a:t>
            </a:r>
            <a:r>
              <a:rPr lang="ar-SA" altLang="en-US" sz="1900">
                <a:cs typeface="B Nazanin" panose="00000400000000000000" pitchFamily="2" charset="-78"/>
              </a:rPr>
              <a:t>پذيري</a:t>
            </a:r>
            <a:r>
              <a:rPr lang="ar-SA" altLang="en-US" sz="1900"/>
              <a:t>‌</a:t>
            </a:r>
            <a:r>
              <a:rPr lang="ar-SA" altLang="en-US" sz="1900">
                <a:cs typeface="B Nazanin" panose="00000400000000000000" pitchFamily="2" charset="-78"/>
              </a:rPr>
              <a:t> خود بكاهند. ولي، از سوي</a:t>
            </a:r>
            <a:r>
              <a:rPr lang="ar-SA" altLang="en-US" sz="1900"/>
              <a:t>‌</a:t>
            </a:r>
            <a:r>
              <a:rPr lang="ar-SA" altLang="en-US" sz="1900">
                <a:cs typeface="B Nazanin" panose="00000400000000000000" pitchFamily="2" charset="-78"/>
              </a:rPr>
              <a:t> ديگر مايلند كه</a:t>
            </a:r>
            <a:r>
              <a:rPr lang="ar-SA" altLang="en-US" sz="1900"/>
              <a:t>‌</a:t>
            </a:r>
            <a:r>
              <a:rPr lang="ar-SA" altLang="en-US" sz="1900">
                <a:cs typeface="B Nazanin" panose="00000400000000000000" pitchFamily="2" charset="-78"/>
              </a:rPr>
              <a:t> عدم</a:t>
            </a:r>
            <a:r>
              <a:rPr lang="ar-SA" altLang="en-US" sz="1900"/>
              <a:t>‌</a:t>
            </a:r>
            <a:r>
              <a:rPr lang="ar-SA" altLang="en-US" sz="1900">
                <a:cs typeface="B Nazanin" panose="00000400000000000000" pitchFamily="2" charset="-78"/>
              </a:rPr>
              <a:t> وابستگي، خودمختاري</a:t>
            </a:r>
            <a:r>
              <a:rPr lang="ar-SA" altLang="en-US" sz="1900"/>
              <a:t>‌</a:t>
            </a:r>
            <a:r>
              <a:rPr lang="ar-SA" altLang="en-US" sz="1900">
                <a:cs typeface="B Nazanin" panose="00000400000000000000" pitchFamily="2" charset="-78"/>
              </a:rPr>
              <a:t> و استقلال</a:t>
            </a:r>
            <a:r>
              <a:rPr lang="ar-SA" altLang="en-US" sz="1900"/>
              <a:t>‌</a:t>
            </a:r>
            <a:r>
              <a:rPr lang="ar-SA" altLang="en-US" sz="1900">
                <a:cs typeface="B Nazanin" panose="00000400000000000000" pitchFamily="2" charset="-78"/>
              </a:rPr>
              <a:t> خود را به</a:t>
            </a:r>
            <a:r>
              <a:rPr lang="ar-SA" altLang="en-US" sz="1900"/>
              <a:t>‌</a:t>
            </a:r>
            <a:r>
              <a:rPr lang="ar-SA" altLang="en-US" sz="1900">
                <a:cs typeface="B Nazanin" panose="00000400000000000000" pitchFamily="2" charset="-78"/>
              </a:rPr>
              <a:t> حداكثر برسانند. داشتن</a:t>
            </a:r>
            <a:r>
              <a:rPr lang="ar-SA" altLang="en-US" sz="1900"/>
              <a:t>‌</a:t>
            </a:r>
            <a:r>
              <a:rPr lang="ar-SA" altLang="en-US" sz="1900">
                <a:cs typeface="B Nazanin" panose="00000400000000000000" pitchFamily="2" charset="-78"/>
              </a:rPr>
              <a:t> رابطه</a:t>
            </a:r>
            <a:r>
              <a:rPr lang="ar-SA" altLang="en-US" sz="1900"/>
              <a:t>‌</a:t>
            </a:r>
            <a:r>
              <a:rPr lang="ar-SA" altLang="en-US" sz="1900">
                <a:cs typeface="B Nazanin" panose="00000400000000000000" pitchFamily="2" charset="-78"/>
              </a:rPr>
              <a:t> بين</a:t>
            </a:r>
            <a:r>
              <a:rPr lang="ar-SA" altLang="en-US" sz="1900"/>
              <a:t>‌</a:t>
            </a:r>
            <a:r>
              <a:rPr lang="ar-SA" altLang="en-US" sz="1900">
                <a:cs typeface="B Nazanin" panose="00000400000000000000" pitchFamily="2" charset="-78"/>
              </a:rPr>
              <a:t> سازماني</a:t>
            </a:r>
            <a:r>
              <a:rPr lang="ar-SA" altLang="en-US" sz="1900"/>
              <a:t>‌</a:t>
            </a:r>
            <a:r>
              <a:rPr lang="ar-SA" altLang="en-US" sz="1900">
                <a:cs typeface="B Nazanin" panose="00000400000000000000" pitchFamily="2" charset="-78"/>
              </a:rPr>
              <a:t> مستلزم</a:t>
            </a:r>
            <a:r>
              <a:rPr lang="ar-SA" altLang="en-US" sz="1900"/>
              <a:t>‌</a:t>
            </a:r>
            <a:r>
              <a:rPr lang="ar-SA" altLang="en-US" sz="1900">
                <a:cs typeface="B Nazanin" panose="00000400000000000000" pitchFamily="2" charset="-78"/>
              </a:rPr>
              <a:t> هماهنگي</a:t>
            </a:r>
            <a:r>
              <a:rPr lang="ar-SA" altLang="en-US" sz="1900"/>
              <a:t>‌</a:t>
            </a:r>
            <a:r>
              <a:rPr lang="ar-SA" altLang="en-US" sz="1900">
                <a:cs typeface="B Nazanin" panose="00000400000000000000" pitchFamily="2" charset="-78"/>
              </a:rPr>
              <a:t> است</a:t>
            </a:r>
            <a:r>
              <a:rPr lang="ar-SA" altLang="en-US" sz="1900"/>
              <a:t>‌</a:t>
            </a:r>
            <a:r>
              <a:rPr lang="ar-SA" altLang="en-US" sz="1900">
                <a:cs typeface="B Nazanin" panose="00000400000000000000" pitchFamily="2" charset="-78"/>
              </a:rPr>
              <a:t> و امكان</a:t>
            </a:r>
            <a:r>
              <a:rPr lang="ar-SA" altLang="en-US" sz="1900"/>
              <a:t>‌</a:t>
            </a:r>
            <a:r>
              <a:rPr lang="ar-SA" altLang="en-US" sz="1900">
                <a:cs typeface="B Nazanin" panose="00000400000000000000" pitchFamily="2" charset="-78"/>
              </a:rPr>
              <a:t> دارد كه</a:t>
            </a:r>
            <a:r>
              <a:rPr lang="ar-SA" altLang="en-US" sz="1900"/>
              <a:t>‌</a:t>
            </a:r>
            <a:r>
              <a:rPr lang="ar-SA" altLang="en-US" sz="1900">
                <a:cs typeface="B Nazanin" panose="00000400000000000000" pitchFamily="2" charset="-78"/>
              </a:rPr>
              <a:t> اين</a:t>
            </a:r>
            <a:r>
              <a:rPr lang="ar-SA" altLang="en-US" sz="1900"/>
              <a:t>‌</a:t>
            </a:r>
            <a:r>
              <a:rPr lang="ar-SA" altLang="en-US" sz="1900">
                <a:cs typeface="B Nazanin" panose="00000400000000000000" pitchFamily="2" charset="-78"/>
              </a:rPr>
              <a:t>گونه</a:t>
            </a:r>
            <a:r>
              <a:rPr lang="ar-SA" altLang="en-US" sz="1900"/>
              <a:t>‌</a:t>
            </a:r>
            <a:r>
              <a:rPr lang="ar-SA" altLang="en-US" sz="1900">
                <a:cs typeface="B Nazanin" panose="00000400000000000000" pitchFamily="2" charset="-78"/>
              </a:rPr>
              <a:t> ارتباطات</a:t>
            </a:r>
            <a:r>
              <a:rPr lang="ar-SA" altLang="en-US" sz="1900"/>
              <a:t>‌</a:t>
            </a:r>
            <a:r>
              <a:rPr lang="ar-SA" altLang="en-US" sz="1900">
                <a:cs typeface="B Nazanin" panose="00000400000000000000" pitchFamily="2" charset="-78"/>
              </a:rPr>
              <a:t> آزادي</a:t>
            </a:r>
            <a:r>
              <a:rPr lang="ar-SA" altLang="en-US" sz="1900"/>
              <a:t>‌</a:t>
            </a:r>
            <a:r>
              <a:rPr lang="ar-SA" altLang="en-US" sz="1900">
                <a:cs typeface="B Nazanin" panose="00000400000000000000" pitchFamily="2" charset="-78"/>
              </a:rPr>
              <a:t> عمل</a:t>
            </a:r>
            <a:r>
              <a:rPr lang="ar-SA" altLang="en-US" sz="1900"/>
              <a:t>‌</a:t>
            </a:r>
            <a:r>
              <a:rPr lang="ar-SA" altLang="en-US" sz="1900">
                <a:cs typeface="B Nazanin" panose="00000400000000000000" pitchFamily="2" charset="-78"/>
              </a:rPr>
              <a:t> سازمانها را (ازنظر تصميم</a:t>
            </a:r>
            <a:r>
              <a:rPr lang="ar-SA" altLang="en-US" sz="1900"/>
              <a:t>‌</a:t>
            </a:r>
            <a:r>
              <a:rPr lang="ar-SA" altLang="en-US" sz="1900">
                <a:cs typeface="B Nazanin" panose="00000400000000000000" pitchFamily="2" charset="-78"/>
              </a:rPr>
              <a:t>گيري) بكاهد زيرا در چنين</a:t>
            </a:r>
            <a:r>
              <a:rPr lang="ar-SA" altLang="en-US" sz="1900"/>
              <a:t>‌</a:t>
            </a:r>
            <a:r>
              <a:rPr lang="ar-SA" altLang="en-US" sz="1900">
                <a:cs typeface="B Nazanin" panose="00000400000000000000" pitchFamily="2" charset="-78"/>
              </a:rPr>
              <a:t> حالتي</a:t>
            </a:r>
            <a:r>
              <a:rPr lang="ar-SA" altLang="en-US" sz="1900"/>
              <a:t>‌</a:t>
            </a:r>
            <a:r>
              <a:rPr lang="ar-SA" altLang="en-US" sz="1900">
                <a:cs typeface="B Nazanin" panose="00000400000000000000" pitchFamily="2" charset="-78"/>
              </a:rPr>
              <a:t> به</a:t>
            </a:r>
            <a:r>
              <a:rPr lang="ar-SA" altLang="en-US" sz="1900"/>
              <a:t>‌</a:t>
            </a:r>
            <a:r>
              <a:rPr lang="ar-SA" altLang="en-US" sz="1900">
                <a:cs typeface="B Nazanin" panose="00000400000000000000" pitchFamily="2" charset="-78"/>
              </a:rPr>
              <a:t> هنگام</a:t>
            </a:r>
            <a:r>
              <a:rPr lang="ar-SA" altLang="en-US" sz="1900"/>
              <a:t>‌</a:t>
            </a:r>
            <a:r>
              <a:rPr lang="ar-SA" altLang="en-US" sz="1900">
                <a:cs typeface="B Nazanin" panose="00000400000000000000" pitchFamily="2" charset="-78"/>
              </a:rPr>
              <a:t> تصميم</a:t>
            </a:r>
            <a:r>
              <a:rPr lang="ar-SA" altLang="en-US" sz="1900"/>
              <a:t>‌</a:t>
            </a:r>
            <a:r>
              <a:rPr lang="ar-SA" altLang="en-US" sz="1900">
                <a:cs typeface="B Nazanin" panose="00000400000000000000" pitchFamily="2" charset="-78"/>
              </a:rPr>
              <a:t>گيري</a:t>
            </a:r>
            <a:r>
              <a:rPr lang="ar-SA" altLang="en-US" sz="1900"/>
              <a:t>‌</a:t>
            </a:r>
            <a:r>
              <a:rPr lang="ar-SA" altLang="en-US" sz="1900">
                <a:cs typeface="B Nazanin" panose="00000400000000000000" pitchFamily="2" charset="-78"/>
              </a:rPr>
              <a:t> بايد به</a:t>
            </a:r>
            <a:r>
              <a:rPr lang="ar-SA" altLang="en-US" sz="1900"/>
              <a:t>‌</a:t>
            </a:r>
            <a:r>
              <a:rPr lang="ar-SA" altLang="en-US" sz="1900">
                <a:cs typeface="B Nazanin" panose="00000400000000000000" pitchFamily="2" charset="-78"/>
              </a:rPr>
              <a:t> نيازها و هدفهاي</a:t>
            </a:r>
            <a:r>
              <a:rPr lang="ar-SA" altLang="en-US" sz="1900"/>
              <a:t>‌</a:t>
            </a:r>
            <a:r>
              <a:rPr lang="ar-SA" altLang="en-US" sz="1900">
                <a:cs typeface="B Nazanin" panose="00000400000000000000" pitchFamily="2" charset="-78"/>
              </a:rPr>
              <a:t> ساير سازمانها هم</a:t>
            </a:r>
            <a:r>
              <a:rPr lang="ar-SA" altLang="en-US" sz="1900"/>
              <a:t>‌</a:t>
            </a:r>
            <a:r>
              <a:rPr lang="ar-SA" altLang="en-US" sz="1900">
                <a:cs typeface="B Nazanin" panose="00000400000000000000" pitchFamily="2" charset="-78"/>
              </a:rPr>
              <a:t> توجه</a:t>
            </a:r>
            <a:r>
              <a:rPr lang="ar-SA" altLang="en-US" sz="1900"/>
              <a:t>‌</a:t>
            </a:r>
            <a:r>
              <a:rPr lang="ar-SA" altLang="en-US" sz="1900">
                <a:cs typeface="B Nazanin" panose="00000400000000000000" pitchFamily="2" charset="-78"/>
              </a:rPr>
              <a:t> كنند. بنابراين، يك</a:t>
            </a:r>
            <a:r>
              <a:rPr lang="ar-SA" altLang="en-US" sz="1900"/>
              <a:t>‌</a:t>
            </a:r>
            <a:r>
              <a:rPr lang="ar-SA" altLang="en-US" sz="1900">
                <a:cs typeface="B Nazanin" panose="00000400000000000000" pitchFamily="2" charset="-78"/>
              </a:rPr>
              <a:t> سازمان</a:t>
            </a:r>
            <a:r>
              <a:rPr lang="ar-SA" altLang="en-US" sz="1900"/>
              <a:t>‌</a:t>
            </a:r>
            <a:r>
              <a:rPr lang="ar-SA" altLang="en-US" sz="1900">
                <a:cs typeface="B Nazanin" panose="00000400000000000000" pitchFamily="2" charset="-78"/>
              </a:rPr>
              <a:t> در اثر ايجاد رابطه</a:t>
            </a:r>
            <a:r>
              <a:rPr lang="ar-SA" altLang="en-US" sz="1900"/>
              <a:t>‌</a:t>
            </a:r>
            <a:r>
              <a:rPr lang="ar-SA" altLang="en-US" sz="1900">
                <a:cs typeface="B Nazanin" panose="00000400000000000000" pitchFamily="2" charset="-78"/>
              </a:rPr>
              <a:t> با ساير سازمانها و تامين</a:t>
            </a:r>
            <a:r>
              <a:rPr lang="ar-SA" altLang="en-US" sz="1900"/>
              <a:t>‌</a:t>
            </a:r>
            <a:r>
              <a:rPr lang="ar-SA" altLang="en-US" sz="1900">
                <a:cs typeface="B Nazanin" panose="00000400000000000000" pitchFamily="2" charset="-78"/>
              </a:rPr>
              <a:t> منابع، مقدار زيادي</a:t>
            </a:r>
            <a:r>
              <a:rPr lang="ar-SA" altLang="en-US" sz="1900"/>
              <a:t>‌</a:t>
            </a:r>
            <a:r>
              <a:rPr lang="ar-SA" altLang="en-US" sz="1900">
                <a:cs typeface="B Nazanin" panose="00000400000000000000" pitchFamily="2" charset="-78"/>
              </a:rPr>
              <a:t> از خودمختاري</a:t>
            </a:r>
            <a:r>
              <a:rPr lang="ar-SA" altLang="en-US" sz="1900"/>
              <a:t>‌</a:t>
            </a:r>
            <a:r>
              <a:rPr lang="ar-SA" altLang="en-US" sz="1900">
                <a:cs typeface="B Nazanin" panose="00000400000000000000" pitchFamily="2" charset="-78"/>
              </a:rPr>
              <a:t> خود را از دست</a:t>
            </a:r>
            <a:r>
              <a:rPr lang="ar-SA" altLang="en-US" sz="1900"/>
              <a:t>‌</a:t>
            </a:r>
            <a:r>
              <a:rPr lang="ar-SA" altLang="en-US" sz="1900">
                <a:cs typeface="B Nazanin" panose="00000400000000000000" pitchFamily="2" charset="-78"/>
              </a:rPr>
              <a:t> خواهد داد.</a:t>
            </a:r>
            <a:br>
              <a:rPr lang="ar-SA" altLang="en-US" sz="1900">
                <a:cs typeface="B Nazanin" panose="00000400000000000000" pitchFamily="2" charset="-78"/>
              </a:rPr>
            </a:br>
            <a:r>
              <a:rPr lang="en-US" altLang="en-US" sz="1900"/>
              <a:t>‌</a:t>
            </a:r>
            <a:r>
              <a:rPr lang="ar-SA" altLang="en-US" sz="1900">
                <a:cs typeface="B Nazanin" panose="00000400000000000000" pitchFamily="2" charset="-78"/>
              </a:rPr>
              <a:t> </a:t>
            </a:r>
            <a:r>
              <a:rPr lang="ar-SA" altLang="en-US" sz="1900"/>
              <a:t>‌</a:t>
            </a:r>
            <a:r>
              <a:rPr lang="ar-SA" altLang="en-US" sz="1900">
                <a:cs typeface="B Nazanin" panose="00000400000000000000" pitchFamily="2" charset="-78"/>
              </a:rPr>
              <a:t>وابستگي</a:t>
            </a:r>
            <a:r>
              <a:rPr lang="ar-SA" altLang="en-US" sz="1900"/>
              <a:t>‌</a:t>
            </a:r>
            <a:r>
              <a:rPr lang="ar-SA" altLang="en-US" sz="1900">
                <a:cs typeface="B Nazanin" panose="00000400000000000000" pitchFamily="2" charset="-78"/>
              </a:rPr>
              <a:t> به</a:t>
            </a:r>
            <a:r>
              <a:rPr lang="ar-SA" altLang="en-US" sz="1900"/>
              <a:t>‌</a:t>
            </a:r>
            <a:r>
              <a:rPr lang="ar-SA" altLang="en-US" sz="1900">
                <a:cs typeface="B Nazanin" panose="00000400000000000000" pitchFamily="2" charset="-78"/>
              </a:rPr>
              <a:t> منافع</a:t>
            </a:r>
            <a:r>
              <a:rPr lang="ar-SA" altLang="en-US" sz="1900"/>
              <a:t>‌</a:t>
            </a:r>
            <a:r>
              <a:rPr lang="ar-SA" altLang="en-US" sz="1900">
                <a:cs typeface="B Nazanin" panose="00000400000000000000" pitchFamily="2" charset="-78"/>
              </a:rPr>
              <a:t> مشترك</a:t>
            </a:r>
            <a:r>
              <a:rPr lang="ar-SA" altLang="en-US" sz="1900"/>
              <a:t>‌</a:t>
            </a:r>
            <a:r>
              <a:rPr lang="ar-SA" altLang="en-US" sz="1900">
                <a:cs typeface="B Nazanin" panose="00000400000000000000" pitchFamily="2" charset="-78"/>
              </a:rPr>
              <a:t> باعث</a:t>
            </a:r>
            <a:r>
              <a:rPr lang="ar-SA" altLang="en-US" sz="1900"/>
              <a:t>‌</a:t>
            </a:r>
            <a:r>
              <a:rPr lang="ar-SA" altLang="en-US" sz="1900">
                <a:cs typeface="B Nazanin" panose="00000400000000000000" pitchFamily="2" charset="-78"/>
              </a:rPr>
              <a:t> بالارفتن</a:t>
            </a:r>
            <a:r>
              <a:rPr lang="ar-SA" altLang="en-US" sz="1900"/>
              <a:t>‌</a:t>
            </a:r>
            <a:r>
              <a:rPr lang="ar-SA" altLang="en-US" sz="1900">
                <a:cs typeface="B Nazanin" panose="00000400000000000000" pitchFamily="2" charset="-78"/>
              </a:rPr>
              <a:t> قدرت</a:t>
            </a:r>
            <a:r>
              <a:rPr lang="ar-SA" altLang="en-US" sz="1900"/>
              <a:t>‌</a:t>
            </a:r>
            <a:r>
              <a:rPr lang="ar-SA" altLang="en-US" sz="1900">
                <a:cs typeface="B Nazanin" panose="00000400000000000000" pitchFamily="2" charset="-78"/>
              </a:rPr>
              <a:t> سازمانهاي</a:t>
            </a:r>
            <a:r>
              <a:rPr lang="ar-SA" altLang="en-US" sz="1900"/>
              <a:t>‌</a:t>
            </a:r>
            <a:r>
              <a:rPr lang="ar-SA" altLang="en-US" sz="1900">
                <a:cs typeface="B Nazanin" panose="00000400000000000000" pitchFamily="2" charset="-78"/>
              </a:rPr>
              <a:t> ديگر مي</a:t>
            </a:r>
            <a:r>
              <a:rPr lang="ar-SA" altLang="en-US" sz="1900"/>
              <a:t>‌</a:t>
            </a:r>
            <a:r>
              <a:rPr lang="ar-SA" altLang="en-US" sz="1900">
                <a:cs typeface="B Nazanin" panose="00000400000000000000" pitchFamily="2" charset="-78"/>
              </a:rPr>
              <a:t>شود. اگر سازماني</a:t>
            </a:r>
            <a:r>
              <a:rPr lang="ar-SA" altLang="en-US" sz="1900"/>
              <a:t>‌</a:t>
            </a:r>
            <a:r>
              <a:rPr lang="ar-SA" altLang="en-US" sz="1900">
                <a:cs typeface="B Nazanin" panose="00000400000000000000" pitchFamily="2" charset="-78"/>
              </a:rPr>
              <a:t> براي</a:t>
            </a:r>
            <a:r>
              <a:rPr lang="ar-SA" altLang="en-US" sz="1900"/>
              <a:t>‌</a:t>
            </a:r>
            <a:r>
              <a:rPr lang="ar-SA" altLang="en-US" sz="1900">
                <a:cs typeface="B Nazanin" panose="00000400000000000000" pitchFamily="2" charset="-78"/>
              </a:rPr>
              <a:t> تامين</a:t>
            </a:r>
            <a:r>
              <a:rPr lang="ar-SA" altLang="en-US" sz="1900"/>
              <a:t>‌</a:t>
            </a:r>
            <a:r>
              <a:rPr lang="ar-SA" altLang="en-US" sz="1900">
                <a:cs typeface="B Nazanin" panose="00000400000000000000" pitchFamily="2" charset="-78"/>
              </a:rPr>
              <a:t> منابع</a:t>
            </a:r>
            <a:r>
              <a:rPr lang="ar-SA" altLang="en-US" sz="1900"/>
              <a:t>‌</a:t>
            </a:r>
            <a:r>
              <a:rPr lang="ar-SA" altLang="en-US" sz="1900">
                <a:cs typeface="B Nazanin" panose="00000400000000000000" pitchFamily="2" charset="-78"/>
              </a:rPr>
              <a:t> ارزشمند، به</a:t>
            </a:r>
            <a:r>
              <a:rPr lang="ar-SA" altLang="en-US" sz="1900"/>
              <a:t>‌</a:t>
            </a:r>
            <a:r>
              <a:rPr lang="ar-SA" altLang="en-US" sz="1900">
                <a:cs typeface="B Nazanin" panose="00000400000000000000" pitchFamily="2" charset="-78"/>
              </a:rPr>
              <a:t> سازمانهاي</a:t>
            </a:r>
            <a:r>
              <a:rPr lang="ar-SA" altLang="en-US" sz="1900"/>
              <a:t>‌</a:t>
            </a:r>
            <a:r>
              <a:rPr lang="ar-SA" altLang="en-US" sz="1900">
                <a:cs typeface="B Nazanin" panose="00000400000000000000" pitchFamily="2" charset="-78"/>
              </a:rPr>
              <a:t> ديگر وابسته</a:t>
            </a:r>
            <a:r>
              <a:rPr lang="ar-SA" altLang="en-US" sz="1900"/>
              <a:t>‌</a:t>
            </a:r>
            <a:r>
              <a:rPr lang="ar-SA" altLang="en-US" sz="1900">
                <a:cs typeface="B Nazanin" panose="00000400000000000000" pitchFamily="2" charset="-78"/>
              </a:rPr>
              <a:t> باشد، آن</a:t>
            </a:r>
            <a:r>
              <a:rPr lang="ar-SA" altLang="en-US" sz="1900"/>
              <a:t>‌</a:t>
            </a:r>
            <a:r>
              <a:rPr lang="ar-SA" altLang="en-US" sz="1900">
                <a:cs typeface="B Nazanin" panose="00000400000000000000" pitchFamily="2" charset="-78"/>
              </a:rPr>
              <a:t> سازمانها مي</a:t>
            </a:r>
            <a:r>
              <a:rPr lang="ar-SA" altLang="en-US" sz="1900"/>
              <a:t>‌</a:t>
            </a:r>
            <a:r>
              <a:rPr lang="ar-SA" altLang="en-US" sz="1900">
                <a:cs typeface="B Nazanin" panose="00000400000000000000" pitchFamily="2" charset="-78"/>
              </a:rPr>
              <a:t>توانند بر فرايند تصميم</a:t>
            </a:r>
            <a:r>
              <a:rPr lang="ar-SA" altLang="en-US" sz="1900"/>
              <a:t>‌</a:t>
            </a:r>
            <a:r>
              <a:rPr lang="ar-SA" altLang="en-US" sz="1900">
                <a:cs typeface="B Nazanin" panose="00000400000000000000" pitchFamily="2" charset="-78"/>
              </a:rPr>
              <a:t>گيري</a:t>
            </a:r>
            <a:r>
              <a:rPr lang="ar-SA" altLang="en-US" sz="1900"/>
              <a:t>‌</a:t>
            </a:r>
            <a:r>
              <a:rPr lang="ar-SA" altLang="en-US" sz="1900">
                <a:cs typeface="B Nazanin" panose="00000400000000000000" pitchFamily="2" charset="-78"/>
              </a:rPr>
              <a:t> مديريت</a:t>
            </a:r>
            <a:r>
              <a:rPr lang="ar-SA" altLang="en-US" sz="1900"/>
              <a:t>‌</a:t>
            </a:r>
            <a:r>
              <a:rPr lang="ar-SA" altLang="en-US" sz="1900">
                <a:cs typeface="B Nazanin" panose="00000400000000000000" pitchFamily="2" charset="-78"/>
              </a:rPr>
              <a:t> اعمال</a:t>
            </a:r>
            <a:r>
              <a:rPr lang="ar-SA" altLang="en-US" sz="1900"/>
              <a:t>‌</a:t>
            </a:r>
            <a:r>
              <a:rPr lang="ar-SA" altLang="en-US" sz="1900">
                <a:cs typeface="B Nazanin" panose="00000400000000000000" pitchFamily="2" charset="-78"/>
              </a:rPr>
              <a:t> نفوذ كنند.</a:t>
            </a:r>
            <a:endParaRPr lang="en-US" altLang="en-US" sz="190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4E95985E-F85B-4BA8-9727-1A8112EBF2AF}" type="slidenum">
              <a:rPr lang="en-GB" altLang="en-US" sz="1200">
                <a:latin typeface="Arial Black" panose="020B0A04020102020204" pitchFamily="34" charset="0"/>
              </a:rPr>
              <a:pPr eaLnBrk="1" hangingPunct="1">
                <a:spcBef>
                  <a:spcPct val="0"/>
                </a:spcBef>
                <a:buClrTx/>
                <a:buSzTx/>
                <a:buFontTx/>
                <a:buNone/>
              </a:pPr>
              <a:t>16</a:t>
            </a:fld>
            <a:endParaRPr lang="en-GB" altLang="en-US" sz="1200">
              <a:latin typeface="Arial Black" panose="020B0A04020102020204" pitchFamily="34" charset="0"/>
            </a:endParaRPr>
          </a:p>
        </p:txBody>
      </p:sp>
      <p:sp>
        <p:nvSpPr>
          <p:cNvPr id="19459" name="Rectangle 2"/>
          <p:cNvSpPr>
            <a:spLocks noGrp="1" noChangeArrowheads="1"/>
          </p:cNvSpPr>
          <p:nvPr>
            <p:ph type="title"/>
          </p:nvPr>
        </p:nvSpPr>
        <p:spPr/>
        <p:txBody>
          <a:bodyPr/>
          <a:lstStyle/>
          <a:p>
            <a:pPr algn="r" eaLnBrk="1" hangingPunct="1"/>
            <a:r>
              <a:rPr lang="en-US" altLang="en-US" sz="3600" smtClean="0">
                <a:solidFill>
                  <a:schemeClr val="bg2"/>
                </a:solidFill>
                <a:cs typeface="Titr" panose="00000700000000000000" pitchFamily="2" charset="-78"/>
              </a:rPr>
              <a:t>:</a:t>
            </a:r>
            <a:r>
              <a:rPr lang="ar-SA" altLang="en-US" sz="3600" smtClean="0">
                <a:solidFill>
                  <a:schemeClr val="bg2"/>
                </a:solidFill>
                <a:cs typeface="Titr" panose="00000700000000000000" pitchFamily="2" charset="-78"/>
              </a:rPr>
              <a:t>ابعاد موثر بر وابستگي‌</a:t>
            </a:r>
            <a:endParaRPr lang="en-US" altLang="en-US" sz="3600" smtClean="0">
              <a:solidFill>
                <a:schemeClr val="bg2"/>
              </a:solidFill>
              <a:cs typeface="Titr" panose="00000700000000000000" pitchFamily="2" charset="-78"/>
            </a:endParaRPr>
          </a:p>
        </p:txBody>
      </p:sp>
      <p:sp>
        <p:nvSpPr>
          <p:cNvPr id="19460" name="Rectangle 3"/>
          <p:cNvSpPr>
            <a:spLocks noGrp="1" noChangeArrowheads="1"/>
          </p:cNvSpPr>
          <p:nvPr>
            <p:ph type="body" sz="half" idx="1"/>
          </p:nvPr>
        </p:nvSpPr>
        <p:spPr>
          <a:xfrm>
            <a:off x="684213" y="1844675"/>
            <a:ext cx="8142287" cy="4246563"/>
          </a:xfrm>
        </p:spPr>
        <p:txBody>
          <a:bodyPr/>
          <a:lstStyle/>
          <a:p>
            <a:pPr marL="365125" indent="0" algn="r" rtl="1" eaLnBrk="1" hangingPunct="1">
              <a:lnSpc>
                <a:spcPct val="80000"/>
              </a:lnSpc>
              <a:buFont typeface="Wingdings" panose="05000000000000000000" pitchFamily="2" charset="2"/>
              <a:buNone/>
            </a:pPr>
            <a:r>
              <a:rPr lang="ar-SA" altLang="en-US" sz="2000" smtClean="0">
                <a:cs typeface="B Nazanin" panose="00000400000000000000" pitchFamily="2" charset="-78"/>
              </a:rPr>
              <a:t>1 - درجه‌ فراواني‌ - كميابي: حدودي‌ كه‌ منابع‌ موردنياز سازمان‌ قابل‌ دسترس‌ در محيط‌ مي‌باشند - براي‌ مثال‌ دسترسي‌ به‌ نفت‌ براي‌ يك‌ كارخانه‌ شيميايي‌</a:t>
            </a:r>
          </a:p>
          <a:p>
            <a:pPr marL="365125" indent="0" algn="r" rtl="1" eaLnBrk="1" hangingPunct="1">
              <a:lnSpc>
                <a:spcPct val="80000"/>
              </a:lnSpc>
              <a:buFont typeface="Wingdings" panose="05000000000000000000" pitchFamily="2" charset="2"/>
              <a:buNone/>
            </a:pPr>
            <a:r>
              <a:rPr lang="ar-SA" altLang="en-US" sz="2000" smtClean="0">
                <a:cs typeface="B Nazanin" panose="00000400000000000000" pitchFamily="2" charset="-78"/>
              </a:rPr>
              <a:t> (رجوع‌ شود به</a:t>
            </a:r>
            <a:r>
              <a:rPr lang="en-US" altLang="en-US" sz="2000" smtClean="0">
                <a:cs typeface="B Nazanin" panose="00000400000000000000" pitchFamily="2" charset="-78"/>
              </a:rPr>
              <a:t>PFEFFER</a:t>
            </a:r>
            <a:r>
              <a:rPr lang="ar-SA" altLang="en-US" sz="2000" smtClean="0">
                <a:cs typeface="B Nazanin" panose="00000400000000000000" pitchFamily="2" charset="-78"/>
              </a:rPr>
              <a:t> : (</a:t>
            </a:r>
            <a:r>
              <a:rPr lang="en-US" altLang="en-US" sz="2000" smtClean="0">
                <a:cs typeface="B Nazanin" panose="00000400000000000000" pitchFamily="2" charset="-78"/>
              </a:rPr>
              <a:t>,ALDRICH AND SALANCIK </a:t>
            </a:r>
            <a:r>
              <a:rPr lang="ar-SA" altLang="en-US" sz="2000" smtClean="0">
                <a:cs typeface="B Nazanin" panose="00000400000000000000" pitchFamily="2" charset="-78"/>
              </a:rPr>
              <a:t> ( 8791, 1979</a:t>
            </a:r>
            <a:r>
              <a:rPr lang="fa-IR" altLang="en-US" sz="2000" smtClean="0">
                <a:cs typeface="B Nazanin" panose="00000400000000000000" pitchFamily="2" charset="-78"/>
              </a:rPr>
              <a:t>)</a:t>
            </a:r>
            <a:endParaRPr lang="ar-SA" altLang="en-US" sz="2000" smtClean="0">
              <a:cs typeface="B Nazanin" panose="00000400000000000000" pitchFamily="2" charset="-78"/>
            </a:endParaRPr>
          </a:p>
          <a:p>
            <a:pPr marL="365125" indent="0" algn="r" rtl="1" eaLnBrk="1" hangingPunct="1">
              <a:lnSpc>
                <a:spcPct val="80000"/>
              </a:lnSpc>
              <a:buFont typeface="Wingdings" panose="05000000000000000000" pitchFamily="2" charset="2"/>
              <a:buNone/>
            </a:pPr>
            <a:r>
              <a:rPr lang="ar-SA" altLang="en-US" sz="2000" smtClean="0">
                <a:cs typeface="B Nazanin" panose="00000400000000000000" pitchFamily="2" charset="-78"/>
              </a:rPr>
              <a:t/>
            </a:r>
            <a:br>
              <a:rPr lang="ar-SA" altLang="en-US" sz="2000" smtClean="0">
                <a:cs typeface="B Nazanin" panose="00000400000000000000" pitchFamily="2" charset="-78"/>
              </a:rPr>
            </a:br>
            <a:r>
              <a:rPr lang="ar-SA" altLang="en-US" sz="2000" smtClean="0">
                <a:cs typeface="B Nazanin" panose="00000400000000000000" pitchFamily="2" charset="-78"/>
              </a:rPr>
              <a:t>2 - درجه‌ تمركز - پراكندگي: حدودي‌ كه‌ منابع‌ موردنياز به‌طور مساوي‌ در محيط‌ پخش‌ شده‌ باشند. براي‌ مثال‌ تمركز اقتصادي‌ با نسبت‌ فروش‌ يك‌ صنعت‌ تعريف‌ مي‌شود كه‌ به‌ وسيله‌ چهار يا هشت‌ تا از بزرگترين‌ شركتها كنترل‌ مي‌شود</a:t>
            </a:r>
            <a:r>
              <a:rPr lang="fa-IR" altLang="en-US" sz="2000" smtClean="0">
                <a:cs typeface="B Nazanin" panose="00000400000000000000" pitchFamily="2" charset="-78"/>
              </a:rPr>
              <a:t>.</a:t>
            </a:r>
            <a:endParaRPr lang="ar-SA" altLang="en-US" sz="2000" smtClean="0">
              <a:cs typeface="B Nazanin" panose="00000400000000000000" pitchFamily="2" charset="-78"/>
            </a:endParaRPr>
          </a:p>
          <a:p>
            <a:pPr marL="365125" indent="0" algn="r" rtl="1" eaLnBrk="1" hangingPunct="1">
              <a:lnSpc>
                <a:spcPct val="80000"/>
              </a:lnSpc>
              <a:buFont typeface="Wingdings" panose="05000000000000000000" pitchFamily="2" charset="2"/>
              <a:buNone/>
            </a:pPr>
            <a:r>
              <a:rPr lang="ar-SA" altLang="en-US" sz="2000" smtClean="0">
                <a:cs typeface="B Nazanin" panose="00000400000000000000" pitchFamily="2" charset="-78"/>
              </a:rPr>
              <a:t>رجوع‌ شود به: </a:t>
            </a:r>
            <a:endParaRPr lang="en-US" altLang="en-US" sz="2000" smtClean="0">
              <a:cs typeface="B Nazanin" panose="00000400000000000000" pitchFamily="2" charset="-78"/>
            </a:endParaRPr>
          </a:p>
          <a:p>
            <a:pPr marL="365125" indent="0" algn="r" rtl="1" eaLnBrk="1" hangingPunct="1">
              <a:lnSpc>
                <a:spcPct val="80000"/>
              </a:lnSpc>
              <a:buFont typeface="Wingdings" panose="05000000000000000000" pitchFamily="2" charset="2"/>
              <a:buNone/>
            </a:pPr>
            <a:r>
              <a:rPr lang="en-US" altLang="en-US" sz="2000" smtClean="0">
                <a:cs typeface="B Nazanin" panose="00000400000000000000" pitchFamily="2" charset="-78"/>
              </a:rPr>
              <a:t>PFEFFER AND NUTTER 1968</a:t>
            </a:r>
            <a:r>
              <a:rPr lang="ar-SA" altLang="en-US" sz="2000" smtClean="0">
                <a:cs typeface="B Nazanin" panose="00000400000000000000" pitchFamily="2" charset="-78"/>
              </a:rPr>
              <a:t>  : (</a:t>
            </a:r>
            <a:r>
              <a:rPr lang="en-US" altLang="en-US" sz="2000" smtClean="0">
                <a:cs typeface="B Nazanin" panose="00000400000000000000" pitchFamily="2" charset="-78"/>
              </a:rPr>
              <a:t>,ALDRICH AND SALANCIK </a:t>
            </a:r>
            <a:r>
              <a:rPr lang="ar-SA" altLang="en-US" sz="2000" smtClean="0">
                <a:cs typeface="B Nazanin" panose="00000400000000000000" pitchFamily="2" charset="-78"/>
              </a:rPr>
              <a:t> </a:t>
            </a:r>
            <a:r>
              <a:rPr lang="en-US" altLang="en-US" sz="2000" smtClean="0">
                <a:cs typeface="B Nazanin" panose="00000400000000000000" pitchFamily="2" charset="-78"/>
              </a:rPr>
              <a:t> 8791, 1979</a:t>
            </a:r>
            <a:r>
              <a:rPr lang="fa-IR" altLang="en-US" sz="2000" smtClean="0">
                <a:cs typeface="B Nazanin" panose="00000400000000000000" pitchFamily="2" charset="-78"/>
              </a:rPr>
              <a:t>)</a:t>
            </a:r>
            <a:endParaRPr lang="ar-SA" altLang="en-US" sz="2000" smtClean="0">
              <a:cs typeface="B Nazanin" panose="00000400000000000000" pitchFamily="2" charset="-78"/>
            </a:endParaRPr>
          </a:p>
          <a:p>
            <a:pPr marL="365125" indent="0" algn="r" rtl="1" eaLnBrk="1" hangingPunct="1">
              <a:lnSpc>
                <a:spcPct val="80000"/>
              </a:lnSpc>
              <a:buFont typeface="Wingdings" panose="05000000000000000000" pitchFamily="2" charset="2"/>
              <a:buNone/>
            </a:pPr>
            <a:r>
              <a:rPr lang="ar-SA" altLang="en-US" sz="2000" smtClean="0">
                <a:cs typeface="B Nazanin" panose="00000400000000000000" pitchFamily="2" charset="-78"/>
              </a:rPr>
              <a:t>3 - درجه‌ هماهنگي‌ - ناهماهنگي: حدود مواجهه‌ يك‌ سازمان‌ با يك‌ سري‌ از عوامل‌ موجود محيطي‌ كه‌ فعاليتهاي‌ آنها بايد همخوان‌ يا ساختاريافته‌ شوند. براي‌ مثال‌ آيا يك‌ فروشنده‌ با فروشگاههاي‌ خرده‌فروش‌ مستقل‌ يا سوپرماركتهاي‌ زنجيره‌اي‌ مواجه‌ است؟ هرچه‌ منابع‌ كمياب‌تر، تمركز بيشتر و هرچه‌ هماهنگي‌ عوامل‌ موجود در محيط‌ بيشتر باشد، درجه‌ وابستگي‌ سازمان‌ بيشتر است</a:t>
            </a:r>
            <a:r>
              <a:rPr lang="fa-IR" altLang="en-US" sz="2000" smtClean="0">
                <a:cs typeface="B Nazanin" panose="00000400000000000000" pitchFamily="2" charset="-78"/>
              </a:rPr>
              <a:t>.</a:t>
            </a:r>
            <a:endParaRPr lang="en-US" altLang="en-US" sz="2000" smtClean="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F423012A-8789-4F9F-8231-6DCF97079307}" type="slidenum">
              <a:rPr lang="en-GB" altLang="en-US" sz="1200">
                <a:latin typeface="Arial Black" panose="020B0A04020102020204" pitchFamily="34" charset="0"/>
              </a:rPr>
              <a:pPr eaLnBrk="1" hangingPunct="1">
                <a:spcBef>
                  <a:spcPct val="0"/>
                </a:spcBef>
                <a:buClrTx/>
                <a:buSzTx/>
                <a:buFontTx/>
                <a:buNone/>
              </a:pPr>
              <a:t>17</a:t>
            </a:fld>
            <a:endParaRPr lang="en-GB" altLang="en-US" sz="1200">
              <a:latin typeface="Arial Black" panose="020B0A04020102020204" pitchFamily="34" charset="0"/>
            </a:endParaRPr>
          </a:p>
        </p:txBody>
      </p:sp>
      <p:sp>
        <p:nvSpPr>
          <p:cNvPr id="20483" name="Rectangle 2"/>
          <p:cNvSpPr>
            <a:spLocks noGrp="1" noChangeArrowheads="1"/>
          </p:cNvSpPr>
          <p:nvPr>
            <p:ph type="title"/>
          </p:nvPr>
        </p:nvSpPr>
        <p:spPr/>
        <p:txBody>
          <a:bodyPr/>
          <a:lstStyle/>
          <a:p>
            <a:pPr algn="r" eaLnBrk="1" hangingPunct="1"/>
            <a:r>
              <a:rPr lang="ar-SA" altLang="en-US" sz="3600" smtClean="0">
                <a:solidFill>
                  <a:schemeClr val="bg2"/>
                </a:solidFill>
                <a:cs typeface="Titr" panose="00000700000000000000" pitchFamily="2" charset="-78"/>
              </a:rPr>
              <a:t>نتيجه‌گيري</a:t>
            </a:r>
            <a:r>
              <a:rPr lang="ar-SA" altLang="en-US" b="1" smtClean="0"/>
              <a:t>‌</a:t>
            </a:r>
            <a:endParaRPr lang="en-US" altLang="en-US" b="1" smtClean="0"/>
          </a:p>
        </p:txBody>
      </p:sp>
      <p:sp>
        <p:nvSpPr>
          <p:cNvPr id="20484" name="Rectangle 3"/>
          <p:cNvSpPr>
            <a:spLocks noGrp="1" noChangeArrowheads="1"/>
          </p:cNvSpPr>
          <p:nvPr>
            <p:ph type="body" sz="half" idx="1"/>
          </p:nvPr>
        </p:nvSpPr>
        <p:spPr>
          <a:xfrm>
            <a:off x="684213" y="1844675"/>
            <a:ext cx="8142287" cy="4246563"/>
          </a:xfrm>
        </p:spPr>
        <p:txBody>
          <a:bodyPr/>
          <a:lstStyle/>
          <a:p>
            <a:pPr marL="365125" indent="0" algn="just" rtl="1" eaLnBrk="1" hangingPunct="1">
              <a:lnSpc>
                <a:spcPct val="80000"/>
              </a:lnSpc>
            </a:pPr>
            <a:r>
              <a:rPr lang="en-US" altLang="en-US" sz="2400" smtClean="0">
                <a:cs typeface="B Nazanin" panose="00000400000000000000" pitchFamily="2" charset="-78"/>
              </a:rPr>
              <a:t>‌</a:t>
            </a:r>
            <a:r>
              <a:rPr lang="ar-SA" altLang="en-US" sz="2400" smtClean="0">
                <a:cs typeface="B Nazanin" panose="00000400000000000000" pitchFamily="2" charset="-78"/>
              </a:rPr>
              <a:t> ‌سازمانها براي‌ ايجاد رابطه‌ سازماني‌ مطلوب‌ و تامين‌ منابع‌ كمياب‌ از روشهاي‌ گوناگوني‌ استفاده‌ مي‌كنند. يك‌ سازمان‌ با ايجاد رابطه‌ سازماني‌ مي‌كوشد تا محيط‌ خارجي‌ و عوامل‌ آسيب‌پذير را تحت‌ كنترل‌ خود درآورد. سازمانها با بستن‌ قراردادها، مديريت‌ مشاركتي‌ و به‌ مالكيت‌ درآوردن‌ سازمانهاي‌ ديگر از ميزان‌ وابستگي‌ خود به‌ محيط‌ مي‌كاهند. براي‌ مثال، در نخستين‌ سالهاي‌ دهه‌ 1980 بسياري‌ از شركتهاي‌ سازنده‌ فيلم‌ و آنها كه‌ در امور سينمايي‌ فعاليت‌ مي‌كردند و با ريسك‌هاي‌ سنگين‌ و منابع‌ كمياب‌ روبرو مي‌گرديدند درهم‌ ادغام‌ شدند.</a:t>
            </a:r>
            <a:endParaRPr lang="fa-IR" altLang="en-US" sz="2400" smtClean="0">
              <a:cs typeface="B Nazanin" panose="00000400000000000000" pitchFamily="2" charset="-78"/>
            </a:endParaRPr>
          </a:p>
          <a:p>
            <a:pPr marL="365125" indent="0" algn="just" rtl="1" eaLnBrk="1" hangingPunct="1">
              <a:lnSpc>
                <a:spcPct val="80000"/>
              </a:lnSpc>
            </a:pPr>
            <a:endParaRPr lang="fa-IR" altLang="en-US" sz="2400" smtClean="0">
              <a:cs typeface="B Nazanin" panose="00000400000000000000" pitchFamily="2" charset="-78"/>
            </a:endParaRPr>
          </a:p>
          <a:p>
            <a:pPr marL="365125" indent="0" algn="just" rtl="1" eaLnBrk="1" hangingPunct="1">
              <a:lnSpc>
                <a:spcPct val="80000"/>
              </a:lnSpc>
            </a:pPr>
            <a:endParaRPr lang="ar-SA" altLang="en-US" sz="2400" smtClean="0">
              <a:cs typeface="B Nazanin" panose="00000400000000000000" pitchFamily="2" charset="-78"/>
            </a:endParaRPr>
          </a:p>
          <a:p>
            <a:pPr marL="365125" indent="0" algn="just" rtl="1" eaLnBrk="1" hangingPunct="1">
              <a:lnSpc>
                <a:spcPct val="80000"/>
              </a:lnSpc>
            </a:pPr>
            <a:r>
              <a:rPr lang="en-US" altLang="en-US" sz="2400" smtClean="0">
                <a:cs typeface="B Nazanin" panose="00000400000000000000" pitchFamily="2" charset="-78"/>
              </a:rPr>
              <a:t>‌</a:t>
            </a:r>
            <a:r>
              <a:rPr lang="ar-SA" altLang="en-US" sz="2400" smtClean="0">
                <a:cs typeface="B Nazanin" panose="00000400000000000000" pitchFamily="2" charset="-78"/>
              </a:rPr>
              <a:t> ‌شركتها، علاوه‌ بر اين‌ كه‌ براي‌ تامين‌ منابع، روابط‌ سازماني‌ مطلوب‌ ايجاد مي‌كنند، در برخي‌ موارد درصدد تغيير دادن‌ محيط‌ برمي‌آيند؛ براي‌ اعمال‌ نفوذ بر محيط‌ يا تغيير دادن‌ آن‌ از روشهاي‌ تغيير دادن‌ قلمرو، مقررات‌ و فعاليتهاي‌ سياسي، شوراهاي‌ تجاري‌ و فعاليتهاي‌ غيرقانوني‌ استفاده‌ مي‌كنند . </a:t>
            </a:r>
            <a:endParaRPr lang="en-US" altLang="en-US" sz="2400" smtClean="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B0102D73-7ED5-4A1C-BC9F-71288CBF286B}" type="slidenum">
              <a:rPr lang="en-GB" altLang="en-US" sz="1200">
                <a:latin typeface="Arial Black" panose="020B0A04020102020204" pitchFamily="34" charset="0"/>
              </a:rPr>
              <a:pPr eaLnBrk="1" hangingPunct="1">
                <a:spcBef>
                  <a:spcPct val="0"/>
                </a:spcBef>
                <a:buClrTx/>
                <a:buSzTx/>
                <a:buFontTx/>
                <a:buNone/>
              </a:pPr>
              <a:t>18</a:t>
            </a:fld>
            <a:endParaRPr lang="en-GB" altLang="en-US" sz="1200">
              <a:latin typeface="Arial Black" panose="020B0A04020102020204" pitchFamily="34" charset="0"/>
            </a:endParaRPr>
          </a:p>
        </p:txBody>
      </p:sp>
      <p:sp>
        <p:nvSpPr>
          <p:cNvPr id="21507" name="Rectangle 2"/>
          <p:cNvSpPr>
            <a:spLocks noGrp="1" noChangeArrowheads="1"/>
          </p:cNvSpPr>
          <p:nvPr>
            <p:ph type="title"/>
          </p:nvPr>
        </p:nvSpPr>
        <p:spPr/>
        <p:txBody>
          <a:bodyPr/>
          <a:lstStyle/>
          <a:p>
            <a:pPr algn="r" eaLnBrk="1" hangingPunct="1"/>
            <a:r>
              <a:rPr lang="ar-SA" altLang="en-US" sz="3600" smtClean="0">
                <a:solidFill>
                  <a:schemeClr val="bg2"/>
                </a:solidFill>
                <a:cs typeface="Titr" panose="00000700000000000000" pitchFamily="2" charset="-78"/>
              </a:rPr>
              <a:t>مسأله كاربردي :</a:t>
            </a:r>
            <a:r>
              <a:rPr lang="ar-SA" altLang="en-US" smtClean="0"/>
              <a:t> </a:t>
            </a:r>
            <a:endParaRPr lang="en-US" altLang="en-US" smtClean="0"/>
          </a:p>
        </p:txBody>
      </p:sp>
      <p:sp>
        <p:nvSpPr>
          <p:cNvPr id="21508" name="Rectangle 3"/>
          <p:cNvSpPr>
            <a:spLocks noGrp="1" noChangeArrowheads="1"/>
          </p:cNvSpPr>
          <p:nvPr>
            <p:ph type="body" sz="half" idx="1"/>
          </p:nvPr>
        </p:nvSpPr>
        <p:spPr>
          <a:xfrm>
            <a:off x="684213" y="1844675"/>
            <a:ext cx="8142287" cy="4246563"/>
          </a:xfrm>
        </p:spPr>
        <p:txBody>
          <a:bodyPr/>
          <a:lstStyle/>
          <a:p>
            <a:pPr marL="0" indent="0" algn="just" rtl="1" eaLnBrk="1" hangingPunct="1">
              <a:lnSpc>
                <a:spcPct val="80000"/>
              </a:lnSpc>
              <a:buFont typeface="Wingdings" panose="05000000000000000000" pitchFamily="2" charset="2"/>
              <a:buNone/>
            </a:pPr>
            <a:r>
              <a:rPr lang="ar-SA" altLang="en-US" sz="4000" smtClean="0">
                <a:cs typeface="B Nazanin" panose="00000400000000000000" pitchFamily="2" charset="-78"/>
              </a:rPr>
              <a:t>چرا با وجود اينكه كشور ما داراي منابع طبيعي غني اي است اما جزء كشورهاي جهان سوم به شمار مي</a:t>
            </a:r>
            <a:r>
              <a:rPr lang="fa-IR" altLang="en-US" sz="4000" smtClean="0">
                <a:cs typeface="B Nazanin" panose="00000400000000000000" pitchFamily="2" charset="-78"/>
              </a:rPr>
              <a:t>‌آ</a:t>
            </a:r>
            <a:r>
              <a:rPr lang="ar-SA" altLang="en-US" sz="4000" smtClean="0">
                <a:cs typeface="B Nazanin" panose="00000400000000000000" pitchFamily="2" charset="-78"/>
              </a:rPr>
              <a:t>يد و نسبت به كشورهايي كه داراي منابع طبيعي كمتري هستند از لحاظ اقتصادي و سياسي ضعيف تر عمل مي كنيم ؟</a:t>
            </a:r>
            <a:r>
              <a:rPr lang="ar-SA" altLang="en-US" sz="2800" smtClean="0"/>
              <a:t> </a:t>
            </a:r>
            <a:endParaRPr lang="en-US" altLang="en-US" sz="2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E7B8A659-6A1F-4D27-B339-9FC661C2C462}" type="slidenum">
              <a:rPr lang="en-GB" altLang="en-US" sz="1200">
                <a:latin typeface="Arial Black" panose="020B0A04020102020204" pitchFamily="34" charset="0"/>
              </a:rPr>
              <a:pPr eaLnBrk="1" hangingPunct="1">
                <a:spcBef>
                  <a:spcPct val="0"/>
                </a:spcBef>
                <a:buClrTx/>
                <a:buSzTx/>
                <a:buFontTx/>
                <a:buNone/>
              </a:pPr>
              <a:t>19</a:t>
            </a:fld>
            <a:endParaRPr lang="en-GB" altLang="en-US" sz="1200">
              <a:latin typeface="Arial Black" panose="020B0A04020102020204" pitchFamily="34" charset="0"/>
            </a:endParaRPr>
          </a:p>
        </p:txBody>
      </p:sp>
      <p:sp>
        <p:nvSpPr>
          <p:cNvPr id="22531" name="Rectangle 2"/>
          <p:cNvSpPr>
            <a:spLocks noGrp="1" noChangeArrowheads="1"/>
          </p:cNvSpPr>
          <p:nvPr>
            <p:ph type="title"/>
          </p:nvPr>
        </p:nvSpPr>
        <p:spPr>
          <a:xfrm>
            <a:off x="2195513" y="457200"/>
            <a:ext cx="6491287" cy="1371600"/>
          </a:xfrm>
        </p:spPr>
        <p:txBody>
          <a:bodyPr/>
          <a:lstStyle/>
          <a:p>
            <a:pPr algn="r" eaLnBrk="1" hangingPunct="1"/>
            <a:r>
              <a:rPr lang="fa-IR" altLang="en-US" b="1" smtClean="0">
                <a:solidFill>
                  <a:schemeClr val="bg2"/>
                </a:solidFill>
                <a:cs typeface="Titr" panose="00000700000000000000" pitchFamily="2" charset="-78"/>
              </a:rPr>
              <a:t>بوم</a:t>
            </a:r>
            <a:r>
              <a:rPr lang="fa-IR" altLang="en-US" smtClean="0">
                <a:solidFill>
                  <a:schemeClr val="bg2"/>
                </a:solidFill>
                <a:cs typeface="Titr" panose="00000700000000000000" pitchFamily="2" charset="-78"/>
              </a:rPr>
              <a:t> شناسی جمعيت سازمانی :</a:t>
            </a:r>
            <a:endParaRPr lang="en-GB" altLang="en-US" smtClean="0">
              <a:solidFill>
                <a:schemeClr val="bg2"/>
              </a:solidFill>
              <a:cs typeface="Titr" panose="00000700000000000000" pitchFamily="2" charset="-78"/>
            </a:endParaRPr>
          </a:p>
        </p:txBody>
      </p:sp>
      <p:sp>
        <p:nvSpPr>
          <p:cNvPr id="22532" name="Rectangle 3"/>
          <p:cNvSpPr>
            <a:spLocks noGrp="1" noChangeArrowheads="1"/>
          </p:cNvSpPr>
          <p:nvPr>
            <p:ph type="body" idx="1"/>
          </p:nvPr>
        </p:nvSpPr>
        <p:spPr/>
        <p:txBody>
          <a:bodyPr/>
          <a:lstStyle/>
          <a:p>
            <a:pPr indent="14288"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ایده های مطرح شده در مورد فرآیندهای شکل گیری، گزینش و حفظ شالوده ی تئوری بوم شناسی جمعیت سازمانی را شکل می دهد. </a:t>
            </a:r>
          </a:p>
          <a:p>
            <a:pPr indent="14288"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در این تئوری از منظر محیط به سازمان ها نگاه می کنند. </a:t>
            </a:r>
          </a:p>
          <a:p>
            <a:pPr indent="14288"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در این تئوری الگوهای موفقیت و شکست بین همه سازمان هایی که در یک مجموعه مشخصی از منابع با هم رقابت می کنند مورد توجه است. </a:t>
            </a:r>
          </a:p>
          <a:p>
            <a:pPr indent="14288"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و فرض می شود که محیط یک سازمان دارای قدرتی است که می تواند از میان گروهی از سازمان های رقیب، سازمان هایی را انتخاب کند که نیاز محیط را به بهترین وجه برآورد می سازد. </a:t>
            </a:r>
          </a:p>
          <a:p>
            <a:pPr indent="14288"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محیط به عنوان یک کل مطالعه نمی شود بلکه حوزه های خاصی درون محیط که جایگاه های محیطی اکولوژیک نامیده می شود، بررسی می گردد. و شامل مجموعه منابعی است که گروهی از رقباء به آن وابسته اند. کانون تمرکز آن بر گروهی از سازمان ها است که برای بهره گیری از مجموعه ای از منابع در جایگاه اکولوژیک رقابت می کنند. </a:t>
            </a:r>
          </a:p>
          <a:p>
            <a:pPr indent="14288"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چنین نگاهی مستقل از بیرون به سازمان برای بررسی راه کارها و تصمیم گیریها مناسب خواهد بود (برای مثال کدام سازمان ها تأمین مالی شوند یا به مالکیت درآیند، برای کدامیک باید اعتبار بیشتری اختصاص داد یا با چه شرکتی باید دست به سرمایه گذاری زد</a:t>
            </a:r>
            <a:endParaRPr lang="en-GB" altLang="en-US" sz="20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2F004953-4AD0-46C7-863E-3049F4C7423C}" type="slidenum">
              <a:rPr lang="en-GB" altLang="en-US" sz="1200">
                <a:latin typeface="Arial Black" panose="020B0A04020102020204" pitchFamily="34" charset="0"/>
              </a:rPr>
              <a:pPr eaLnBrk="1" hangingPunct="1">
                <a:spcBef>
                  <a:spcPct val="0"/>
                </a:spcBef>
                <a:buClrTx/>
                <a:buSzTx/>
                <a:buFontTx/>
                <a:buNone/>
              </a:pPr>
              <a:t>2</a:t>
            </a:fld>
            <a:endParaRPr lang="en-GB" altLang="en-US" sz="1200">
              <a:latin typeface="Arial Black" panose="020B0A04020102020204" pitchFamily="34" charset="0"/>
            </a:endParaRPr>
          </a:p>
        </p:txBody>
      </p:sp>
      <p:sp>
        <p:nvSpPr>
          <p:cNvPr id="6" name="Subtitle 2"/>
          <p:cNvSpPr txBox="1">
            <a:spLocks/>
          </p:cNvSpPr>
          <p:nvPr/>
        </p:nvSpPr>
        <p:spPr bwMode="auto">
          <a:xfrm>
            <a:off x="685800" y="685800"/>
            <a:ext cx="7848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lgn="just" rtl="1">
              <a:buFont typeface="Wingdings" pitchFamily="2" charset="2"/>
              <a:buNone/>
              <a:defRPr/>
            </a:pPr>
            <a:r>
              <a:rPr lang="fa-IR" kern="0" dirty="0" smtClean="0">
                <a:cs typeface="B Nazanin" panose="00000400000000000000" pitchFamily="2" charset="-78"/>
              </a:rPr>
              <a:t>یکی از مفروضات اصلی تئوری سیستم ها این است که آن ها </a:t>
            </a:r>
            <a:r>
              <a:rPr lang="fa-IR" u="sng" kern="0" dirty="0" smtClean="0">
                <a:solidFill>
                  <a:srgbClr val="FF0000"/>
                </a:solidFill>
                <a:cs typeface="B Nazanin" panose="00000400000000000000" pitchFamily="2" charset="-78"/>
              </a:rPr>
              <a:t>منابع  را مبادله می کنند </a:t>
            </a:r>
            <a:r>
              <a:rPr lang="fa-IR" kern="0" dirty="0" smtClean="0">
                <a:cs typeface="B Nazanin" panose="00000400000000000000" pitchFamily="2" charset="-78"/>
              </a:rPr>
              <a:t>و به محیط خارج وابسته اند. </a:t>
            </a:r>
          </a:p>
          <a:p>
            <a:pPr marL="0" indent="0" algn="just" rtl="1">
              <a:buFont typeface="Wingdings" pitchFamily="2" charset="2"/>
              <a:buNone/>
              <a:defRPr/>
            </a:pPr>
            <a:r>
              <a:rPr lang="fa-IR" sz="1800" kern="0" dirty="0" smtClean="0">
                <a:solidFill>
                  <a:srgbClr val="FF0000"/>
                </a:solidFill>
                <a:cs typeface="B Nazanin" panose="00000400000000000000" pitchFamily="2" charset="-78"/>
              </a:rPr>
              <a:t>محیط خارج </a:t>
            </a:r>
            <a:r>
              <a:rPr lang="fa-IR" sz="1800" kern="0" dirty="0" smtClean="0">
                <a:cs typeface="B Nazanin" panose="00000400000000000000" pitchFamily="2" charset="-78"/>
              </a:rPr>
              <a:t>یعنی همه ارکان ها و عواملی که در خارج از سازمان قرار دارند و با توجه به عملیات سازمان ، </a:t>
            </a:r>
            <a:r>
              <a:rPr lang="en-US" sz="1800" kern="0" dirty="0" smtClean="0">
                <a:cs typeface="B Nazanin" panose="00000400000000000000" pitchFamily="2" charset="-78"/>
              </a:rPr>
              <a:t>    </a:t>
            </a:r>
            <a:r>
              <a:rPr lang="fa-IR" sz="1800" kern="0" dirty="0" smtClean="0">
                <a:solidFill>
                  <a:srgbClr val="FF0000"/>
                </a:solidFill>
                <a:cs typeface="B Nazanin" panose="00000400000000000000" pitchFamily="2" charset="-78"/>
              </a:rPr>
              <a:t>ذی ربط </a:t>
            </a:r>
            <a:r>
              <a:rPr lang="fa-IR" sz="1800" kern="0" dirty="0" smtClean="0">
                <a:cs typeface="B Nazanin" panose="00000400000000000000" pitchFamily="2" charset="-78"/>
              </a:rPr>
              <a:t>تلقی می شوند. از این رو ، سازمان مواد خام ، پول، نیروی کار و انرژی را به صورت </a:t>
            </a:r>
            <a:r>
              <a:rPr lang="fa-IR" sz="1800" kern="0" dirty="0" smtClean="0">
                <a:solidFill>
                  <a:srgbClr val="FF0000"/>
                </a:solidFill>
                <a:cs typeface="B Nazanin" panose="00000400000000000000" pitchFamily="2" charset="-78"/>
              </a:rPr>
              <a:t>درون داد یا داده </a:t>
            </a:r>
            <a:r>
              <a:rPr lang="fa-IR" sz="1800" kern="0" dirty="0" smtClean="0">
                <a:cs typeface="B Nazanin" panose="00000400000000000000" pitchFamily="2" charset="-78"/>
              </a:rPr>
              <a:t>از محیط خارجی می گیرند و آن ها را به کالا یا خدمات تبدیل می نمایند و سپس آن ها را به صورت </a:t>
            </a:r>
            <a:r>
              <a:rPr lang="fa-IR" sz="1800" kern="0" dirty="0" smtClean="0">
                <a:solidFill>
                  <a:srgbClr val="FF0000"/>
                </a:solidFill>
                <a:cs typeface="B Nazanin" panose="00000400000000000000" pitchFamily="2" charset="-78"/>
              </a:rPr>
              <a:t>برون داد یا ستاده</a:t>
            </a:r>
            <a:r>
              <a:rPr lang="fa-IR" sz="1800" kern="0" dirty="0" smtClean="0">
                <a:cs typeface="B Nazanin" panose="00000400000000000000" pitchFamily="2" charset="-78"/>
              </a:rPr>
              <a:t> وارد محیط خارج می کند.</a:t>
            </a:r>
            <a:endParaRPr lang="en-US" sz="1800" kern="0" dirty="0">
              <a:cs typeface="B Nazanin" panose="00000400000000000000" pitchFamily="2" charset="-78"/>
            </a:endParaRPr>
          </a:p>
        </p:txBody>
      </p:sp>
      <p:pic>
        <p:nvPicPr>
          <p:cNvPr id="5124" name="Picture 2" descr="Image result for ‫استونر + نمودار عواملی که بر سازمان به صورت مستقیم و غیر مستقیم اثر‬‎">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775" y="3573463"/>
            <a:ext cx="39624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515A6C1C-15CC-4560-8738-18686C230585}" type="slidenum">
              <a:rPr lang="en-GB" altLang="en-US" sz="1200">
                <a:latin typeface="Arial Black" panose="020B0A04020102020204" pitchFamily="34" charset="0"/>
              </a:rPr>
              <a:pPr eaLnBrk="1" hangingPunct="1">
                <a:spcBef>
                  <a:spcPct val="0"/>
                </a:spcBef>
                <a:buClrTx/>
                <a:buSzTx/>
                <a:buFontTx/>
                <a:buNone/>
              </a:pPr>
              <a:t>20</a:t>
            </a:fld>
            <a:endParaRPr lang="en-GB" altLang="en-US" sz="1200">
              <a:latin typeface="Arial Black" panose="020B0A04020102020204" pitchFamily="34" charset="0"/>
            </a:endParaRPr>
          </a:p>
        </p:txBody>
      </p:sp>
      <p:sp>
        <p:nvSpPr>
          <p:cNvPr id="23555" name="Rectangle 2"/>
          <p:cNvSpPr>
            <a:spLocks noGrp="1" noChangeArrowheads="1"/>
          </p:cNvSpPr>
          <p:nvPr>
            <p:ph type="title"/>
          </p:nvPr>
        </p:nvSpPr>
        <p:spPr>
          <a:xfrm>
            <a:off x="2195513" y="457200"/>
            <a:ext cx="6491287" cy="1371600"/>
          </a:xfrm>
        </p:spPr>
        <p:txBody>
          <a:bodyPr/>
          <a:lstStyle/>
          <a:p>
            <a:pPr algn="r" eaLnBrk="1" hangingPunct="1"/>
            <a:r>
              <a:rPr lang="fa-IR" altLang="en-US" smtClean="0">
                <a:solidFill>
                  <a:schemeClr val="bg2"/>
                </a:solidFill>
                <a:cs typeface="Titr" panose="00000700000000000000" pitchFamily="2" charset="-78"/>
              </a:rPr>
              <a:t>تئوری نهادی :</a:t>
            </a:r>
            <a:endParaRPr lang="en-GB" altLang="en-US" smtClean="0">
              <a:solidFill>
                <a:schemeClr val="bg2"/>
              </a:solidFill>
              <a:cs typeface="Titr" panose="00000700000000000000" pitchFamily="2" charset="-78"/>
            </a:endParaRPr>
          </a:p>
        </p:txBody>
      </p:sp>
      <p:sp>
        <p:nvSpPr>
          <p:cNvPr id="23556" name="Rectangle 3"/>
          <p:cNvSpPr>
            <a:spLocks noGrp="1" noChangeArrowheads="1"/>
          </p:cNvSpPr>
          <p:nvPr>
            <p:ph type="body" idx="1"/>
          </p:nvPr>
        </p:nvSpPr>
        <p:spPr/>
        <p:txBody>
          <a:bodyPr/>
          <a:lstStyle/>
          <a:p>
            <a:pPr indent="14288" algn="just" rtl="1" eaLnBrk="1" hangingPunct="1">
              <a:lnSpc>
                <a:spcPct val="90000"/>
              </a:lnSpc>
              <a:buFont typeface="Wingdings" panose="05000000000000000000" pitchFamily="2" charset="2"/>
              <a:buNone/>
            </a:pPr>
            <a:r>
              <a:rPr lang="fa-IR" altLang="en-US" sz="2400" smtClean="0">
                <a:cs typeface="B Nazanin" panose="00000400000000000000" pitchFamily="2" charset="-78"/>
              </a:rPr>
              <a:t>محیطها به دو طریق می توانند تقاضاهایی بر سازمان تحمیل کنند:</a:t>
            </a:r>
          </a:p>
          <a:p>
            <a:pPr indent="14288" algn="just" rtl="1" eaLnBrk="1" hangingPunct="1">
              <a:lnSpc>
                <a:spcPct val="90000"/>
              </a:lnSpc>
              <a:buFont typeface="Wingdings" panose="05000000000000000000" pitchFamily="2" charset="2"/>
              <a:buAutoNum type="arabicPeriod"/>
            </a:pPr>
            <a:r>
              <a:rPr lang="fa-IR" altLang="en-US" sz="2400" smtClean="0">
                <a:cs typeface="B Nazanin" panose="00000400000000000000" pitchFamily="2" charset="-78"/>
              </a:rPr>
              <a:t>تقاضاهای فنی و اقتصادی </a:t>
            </a:r>
          </a:p>
          <a:p>
            <a:pPr indent="14288" algn="just" rtl="1" eaLnBrk="1" hangingPunct="1">
              <a:lnSpc>
                <a:spcPct val="90000"/>
              </a:lnSpc>
              <a:buFont typeface="Wingdings" panose="05000000000000000000" pitchFamily="2" charset="2"/>
              <a:buAutoNum type="arabicPeriod"/>
            </a:pPr>
            <a:r>
              <a:rPr lang="fa-IR" altLang="en-US" sz="2400" smtClean="0">
                <a:cs typeface="B Nazanin" panose="00000400000000000000" pitchFamily="2" charset="-78"/>
              </a:rPr>
              <a:t>تقاضاهای فرهنگی و اجتماعی </a:t>
            </a:r>
          </a:p>
          <a:p>
            <a:pPr indent="14288" algn="just" rtl="1" eaLnBrk="1" hangingPunct="1">
              <a:lnSpc>
                <a:spcPct val="90000"/>
              </a:lnSpc>
              <a:buFont typeface="Wingdings" panose="05000000000000000000" pitchFamily="2" charset="2"/>
              <a:buNone/>
            </a:pPr>
            <a:r>
              <a:rPr lang="fa-IR" altLang="en-US" sz="2400" smtClean="0">
                <a:cs typeface="B Nazanin" panose="00000400000000000000" pitchFamily="2" charset="-78"/>
              </a:rPr>
              <a:t>فیلیپ سلزنیک ادعا می کرد که سازمان ها نه تنها با کشمکشهای گروه های داخلی  خود، بلکه با ارزش های جامعه بیرونی نیز خود را سازگار یا منطبق می کنند. با این حال به رسمیت شناختن پایه های اجتماعی و فرهنگی نفوذ خارجی بر سازمان ها یکی از نقش های تئوری نهادی است.</a:t>
            </a:r>
          </a:p>
          <a:p>
            <a:pPr indent="14288" algn="just" rtl="1" eaLnBrk="1" hangingPunct="1">
              <a:lnSpc>
                <a:spcPct val="90000"/>
              </a:lnSpc>
              <a:buFont typeface="Wingdings" panose="05000000000000000000" pitchFamily="2" charset="2"/>
              <a:buNone/>
            </a:pPr>
            <a:r>
              <a:rPr lang="fa-IR" altLang="en-US" sz="2400" smtClean="0">
                <a:cs typeface="B Nazanin" panose="00000400000000000000" pitchFamily="2" charset="-78"/>
              </a:rPr>
              <a:t>نفوذهای قانونی و سیاسی (چون قوانین و مقررات صریح برای تضمین تکرارشان وجود دارد)، نفودهای فرهنگی (به وسیله هنجارها، ارزش ها و انتظارات حمایت می شوند) و نفوذهای اجتماعی (از طریق شبیه بودن یا شبیه شدن به نهاد دیگر حمایت می شوند) باعث می شوند کنش ها و اقدامات تکرار شوند. </a:t>
            </a:r>
            <a:endParaRPr lang="en-GB" altLang="en-US" sz="24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0F75D979-6DEF-4857-A0AA-3DE10305CB12}" type="slidenum">
              <a:rPr lang="en-GB" altLang="en-US" sz="1200">
                <a:latin typeface="Arial Black" panose="020B0A04020102020204" pitchFamily="34" charset="0"/>
              </a:rPr>
              <a:pPr eaLnBrk="1" hangingPunct="1">
                <a:spcBef>
                  <a:spcPct val="0"/>
                </a:spcBef>
                <a:buClrTx/>
                <a:buSzTx/>
                <a:buFontTx/>
                <a:buNone/>
              </a:pPr>
              <a:t>21</a:t>
            </a:fld>
            <a:endParaRPr lang="en-GB" altLang="en-US" sz="1200">
              <a:latin typeface="Arial Black" panose="020B0A04020102020204" pitchFamily="34" charset="0"/>
            </a:endParaRPr>
          </a:p>
        </p:txBody>
      </p:sp>
      <p:sp>
        <p:nvSpPr>
          <p:cNvPr id="24579" name="Rectangle 3"/>
          <p:cNvSpPr>
            <a:spLocks noGrp="1" noChangeArrowheads="1"/>
          </p:cNvSpPr>
          <p:nvPr>
            <p:ph type="body" idx="1"/>
          </p:nvPr>
        </p:nvSpPr>
        <p:spPr>
          <a:xfrm>
            <a:off x="457200" y="765175"/>
            <a:ext cx="8229600" cy="5903913"/>
          </a:xfrm>
        </p:spPr>
        <p:txBody>
          <a:bodyPr/>
          <a:lstStyle/>
          <a:p>
            <a:pPr indent="14288" algn="just" rtl="1" eaLnBrk="1" hangingPunct="1">
              <a:lnSpc>
                <a:spcPct val="80000"/>
              </a:lnSpc>
              <a:buFont typeface="Wingdings" panose="05000000000000000000" pitchFamily="2" charset="2"/>
              <a:buNone/>
            </a:pPr>
            <a:r>
              <a:rPr lang="fa-IR" altLang="en-US" sz="2400" smtClean="0">
                <a:solidFill>
                  <a:schemeClr val="bg2"/>
                </a:solidFill>
                <a:cs typeface="Titr" panose="00000700000000000000" pitchFamily="2" charset="-78"/>
              </a:rPr>
              <a:t>انواع فشارهای نهادی:</a:t>
            </a:r>
          </a:p>
          <a:p>
            <a:pPr indent="14288" algn="just" rtl="1" eaLnBrk="1" hangingPunct="1">
              <a:lnSpc>
                <a:spcPct val="80000"/>
              </a:lnSpc>
              <a:buFont typeface="Wingdings" panose="05000000000000000000" pitchFamily="2" charset="2"/>
              <a:buNone/>
            </a:pPr>
            <a:endParaRPr lang="fa-IR" altLang="en-US" sz="2400" smtClean="0">
              <a:solidFill>
                <a:schemeClr val="bg2"/>
              </a:solidFill>
              <a:cs typeface="Titr" panose="00000700000000000000" pitchFamily="2" charset="-78"/>
            </a:endParaRPr>
          </a:p>
          <a:p>
            <a:pPr indent="14288" algn="just" rtl="1" eaLnBrk="1" hangingPunct="1">
              <a:lnSpc>
                <a:spcPct val="80000"/>
              </a:lnSpc>
              <a:buFont typeface="Wingdings" panose="05000000000000000000" pitchFamily="2" charset="2"/>
              <a:buAutoNum type="arabicPeriod"/>
            </a:pPr>
            <a:r>
              <a:rPr lang="fa-IR" altLang="en-US" sz="2400" smtClean="0">
                <a:cs typeface="B Nazanin" panose="00000400000000000000" pitchFamily="2" charset="-78"/>
              </a:rPr>
              <a:t>فشارهای نهادی اجباری: زمانی که فشار برای سازگاری از قوانی و مقررات دولتی نشأت می گیرد.</a:t>
            </a:r>
          </a:p>
          <a:p>
            <a:pPr indent="14288" algn="just" rtl="1" eaLnBrk="1" hangingPunct="1">
              <a:lnSpc>
                <a:spcPct val="80000"/>
              </a:lnSpc>
              <a:buFont typeface="Wingdings" panose="05000000000000000000" pitchFamily="2" charset="2"/>
              <a:buAutoNum type="arabicPeriod"/>
            </a:pPr>
            <a:r>
              <a:rPr lang="fa-IR" altLang="en-US" sz="2400" smtClean="0">
                <a:cs typeface="B Nazanin" panose="00000400000000000000" pitchFamily="2" charset="-78"/>
              </a:rPr>
              <a:t>فشارهای نهادی هنجاری: زمانی که فشار از انتظارات فرهنگی ناشی می شود. مثال: از طریق آموزش حرفه ای اعضاء سازمان</a:t>
            </a:r>
          </a:p>
          <a:p>
            <a:pPr indent="14288" algn="just" rtl="1" eaLnBrk="1" hangingPunct="1">
              <a:lnSpc>
                <a:spcPct val="80000"/>
              </a:lnSpc>
              <a:buFont typeface="Wingdings" panose="05000000000000000000" pitchFamily="2" charset="2"/>
              <a:buAutoNum type="arabicPeriod"/>
            </a:pPr>
            <a:r>
              <a:rPr lang="fa-IR" altLang="en-US" sz="2400" smtClean="0">
                <a:cs typeface="B Nazanin" panose="00000400000000000000" pitchFamily="2" charset="-78"/>
              </a:rPr>
              <a:t>فشارهای نهادی تقلیدی: آرزو برای شبیه دیگر سازمان ها شدن</a:t>
            </a:r>
          </a:p>
          <a:p>
            <a:pPr indent="14288" algn="just" rtl="1" eaLnBrk="1" hangingPunct="1">
              <a:lnSpc>
                <a:spcPct val="80000"/>
              </a:lnSpc>
              <a:buFont typeface="Wingdings" panose="05000000000000000000" pitchFamily="2" charset="2"/>
              <a:buNone/>
            </a:pPr>
            <a:r>
              <a:rPr lang="fa-IR" altLang="en-US" sz="2400" smtClean="0">
                <a:cs typeface="B Nazanin" panose="00000400000000000000" pitchFamily="2" charset="-78"/>
              </a:rPr>
              <a:t>زمانی که محیطی از طریق این فشارهای نهادی حول تقاضاهای اجتماعی، فرهنگی، سیاسی و قانونی سازماندهی می گردند گفته می شود نهادینه شده است. </a:t>
            </a:r>
          </a:p>
          <a:p>
            <a:pPr indent="14288" algn="just" rtl="1" eaLnBrk="1" hangingPunct="1">
              <a:lnSpc>
                <a:spcPct val="80000"/>
              </a:lnSpc>
              <a:buFont typeface="Wingdings" panose="05000000000000000000" pitchFamily="2" charset="2"/>
              <a:buNone/>
            </a:pPr>
            <a:r>
              <a:rPr lang="fa-IR" altLang="en-US" sz="2400" smtClean="0">
                <a:cs typeface="B Nazanin" panose="00000400000000000000" pitchFamily="2" charset="-78"/>
              </a:rPr>
              <a:t>در نگاه نهادی محیط به عنوان بستری تصور می شود که دیدگاه کم و بیش مشترکی از آنچه سازمان ها باید به آن شباهت داشته باشند و چگونه باید رفتار کنند ارائه می دهد. </a:t>
            </a:r>
          </a:p>
          <a:p>
            <a:pPr indent="14288" algn="just" rtl="1" eaLnBrk="1" hangingPunct="1">
              <a:lnSpc>
                <a:spcPct val="80000"/>
              </a:lnSpc>
              <a:buFont typeface="Wingdings" panose="05000000000000000000" pitchFamily="2" charset="2"/>
              <a:buNone/>
            </a:pPr>
            <a:r>
              <a:rPr lang="fa-IR" altLang="en-US" sz="2400" smtClean="0">
                <a:cs typeface="B Nazanin" panose="00000400000000000000" pitchFamily="2" charset="-78"/>
              </a:rPr>
              <a:t>یکی از نقش های مهم نظری دیدگاه نهادی افزودن مشروعیت اجتماعی به فهرست منابع ورودی در مدل سیستم های باز سازمان است. سازمان ها نه تنها به مواد اولیه، سرمایه، نیروی کار، دانش و تجهیزات نیاز دارند، بلکه به پذیرش جامعه نیز نیازمندند. </a:t>
            </a:r>
          </a:p>
          <a:p>
            <a:pPr indent="14288" algn="just" rtl="1" eaLnBrk="1" hangingPunct="1">
              <a:lnSpc>
                <a:spcPct val="80000"/>
              </a:lnSpc>
              <a:buFont typeface="Wingdings" panose="05000000000000000000" pitchFamily="2" charset="2"/>
              <a:buNone/>
            </a:pPr>
            <a:endParaRPr lang="en-GB" altLang="en-US" sz="24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D221B7CF-02D2-4CC0-AA85-DC6FFAD148D6}" type="slidenum">
              <a:rPr lang="en-GB" altLang="en-US" sz="1200">
                <a:latin typeface="Arial Black" panose="020B0A04020102020204" pitchFamily="34" charset="0"/>
              </a:rPr>
              <a:pPr eaLnBrk="1" hangingPunct="1">
                <a:spcBef>
                  <a:spcPct val="0"/>
                </a:spcBef>
                <a:buClrTx/>
                <a:buSzTx/>
                <a:buFontTx/>
                <a:buNone/>
              </a:pPr>
              <a:t>22</a:t>
            </a:fld>
            <a:endParaRPr lang="en-GB" altLang="en-US" sz="1200">
              <a:latin typeface="Arial Black" panose="020B0A04020102020204" pitchFamily="34" charset="0"/>
            </a:endParaRPr>
          </a:p>
        </p:txBody>
      </p:sp>
      <p:sp>
        <p:nvSpPr>
          <p:cNvPr id="25603" name="Rectangle 2"/>
          <p:cNvSpPr>
            <a:spLocks noGrp="1" noChangeArrowheads="1"/>
          </p:cNvSpPr>
          <p:nvPr>
            <p:ph type="body" idx="1"/>
          </p:nvPr>
        </p:nvSpPr>
        <p:spPr>
          <a:xfrm>
            <a:off x="457200" y="765175"/>
            <a:ext cx="8229600" cy="5102225"/>
          </a:xfrm>
        </p:spPr>
        <p:txBody>
          <a:bodyPr/>
          <a:lstStyle/>
          <a:p>
            <a:pPr indent="14288" algn="just" rtl="1" eaLnBrk="1" hangingPunct="1">
              <a:buFont typeface="Wingdings" panose="05000000000000000000" pitchFamily="2" charset="2"/>
              <a:buNone/>
            </a:pPr>
            <a:r>
              <a:rPr lang="fa-IR" altLang="en-US" smtClean="0">
                <a:cs typeface="B Nazanin" panose="00000400000000000000" pitchFamily="2" charset="-78"/>
              </a:rPr>
              <a:t>در به کارگیری تئوری نهادی در تحلیل یک سازمان خاص باید چگونگی سازگار شدن سازمان با شرایط نهادی را مورد توجه قرار دهیم. برای نمونه مأخد تأثیرگاز (نظیر موسسه های قانون گذاری، قوانین، انتظارات اجتماعی و فرهنگی) و انواع فشار نهادی را (نظیر اجباری، هنجاری و تقلیدی) که از طرف محیط بر سازمان اعمال می شود تحلیل کنید. همچنین چگونگی شکل گیری فرآیندهای تصمیم گیری بر اساس باورهای نهادی در برابر گزینه عقلایی را مورد توجه قرار دهید. سرانجام فکر کنید که چگونه سازمان ممکن است در بافت نهادینه شده اش مشروعیت بیشتری کسب کند.</a:t>
            </a:r>
            <a:r>
              <a:rPr lang="fa-IR" altLang="en-US" sz="3500" smtClean="0">
                <a:cs typeface="2  Nazanin" panose="00000400000000000000" pitchFamily="2" charset="-78"/>
              </a:rPr>
              <a:t> </a:t>
            </a:r>
            <a:endParaRPr lang="en-GB" altLang="en-US" sz="3500" smtClean="0">
              <a:cs typeface="2  Nazanin" panose="00000400000000000000" pitchFamily="2" charset="-78"/>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79FD27CB-86AE-4CF8-B827-4F8038DC7947}" type="slidenum">
              <a:rPr lang="en-GB" altLang="en-US" sz="1200">
                <a:latin typeface="Arial Black" panose="020B0A04020102020204" pitchFamily="34" charset="0"/>
              </a:rPr>
              <a:pPr eaLnBrk="1" hangingPunct="1">
                <a:spcBef>
                  <a:spcPct val="0"/>
                </a:spcBef>
                <a:buClrTx/>
                <a:buSzTx/>
                <a:buFontTx/>
                <a:buNone/>
              </a:pPr>
              <a:t>23</a:t>
            </a:fld>
            <a:endParaRPr lang="en-GB" altLang="en-US" sz="1200">
              <a:latin typeface="Arial Black" panose="020B0A04020102020204" pitchFamily="34" charset="0"/>
            </a:endParaRPr>
          </a:p>
        </p:txBody>
      </p:sp>
      <p:sp>
        <p:nvSpPr>
          <p:cNvPr id="26627" name="Rectangle 2"/>
          <p:cNvSpPr>
            <a:spLocks noGrp="1" noChangeArrowheads="1"/>
          </p:cNvSpPr>
          <p:nvPr>
            <p:ph type="title"/>
          </p:nvPr>
        </p:nvSpPr>
        <p:spPr>
          <a:xfrm>
            <a:off x="323850" y="457200"/>
            <a:ext cx="8362950" cy="1371600"/>
          </a:xfrm>
        </p:spPr>
        <p:txBody>
          <a:bodyPr/>
          <a:lstStyle/>
          <a:p>
            <a:pPr algn="r" eaLnBrk="1" hangingPunct="1"/>
            <a:r>
              <a:rPr lang="fa-IR" altLang="en-US" sz="4000" smtClean="0">
                <a:solidFill>
                  <a:schemeClr val="bg2"/>
                </a:solidFill>
                <a:cs typeface="Titr" panose="00000700000000000000" pitchFamily="2" charset="-78"/>
              </a:rPr>
              <a:t>مقايسه تئوری های روابط محيط-سازمان:</a:t>
            </a:r>
            <a:endParaRPr lang="en-GB" altLang="en-US" sz="4000" smtClean="0">
              <a:solidFill>
                <a:schemeClr val="bg2"/>
              </a:solidFill>
              <a:cs typeface="Titr" panose="00000700000000000000" pitchFamily="2" charset="-78"/>
            </a:endParaRPr>
          </a:p>
        </p:txBody>
      </p:sp>
      <p:sp>
        <p:nvSpPr>
          <p:cNvPr id="26628" name="Rectangle 3"/>
          <p:cNvSpPr>
            <a:spLocks noGrp="1" noChangeArrowheads="1"/>
          </p:cNvSpPr>
          <p:nvPr>
            <p:ph type="body" idx="1"/>
          </p:nvPr>
        </p:nvSpPr>
        <p:spPr/>
        <p:txBody>
          <a:bodyPr/>
          <a:lstStyle/>
          <a:p>
            <a:pPr indent="14288" algn="just" rtl="1" eaLnBrk="1" hangingPunct="1">
              <a:lnSpc>
                <a:spcPct val="90000"/>
              </a:lnSpc>
              <a:buFont typeface="Wingdings" panose="05000000000000000000" pitchFamily="2" charset="2"/>
              <a:buNone/>
            </a:pPr>
            <a:r>
              <a:rPr lang="fa-IR" altLang="en-US" sz="2500" smtClean="0">
                <a:cs typeface="2  Nazanin" panose="00000400000000000000" pitchFamily="2" charset="-78"/>
              </a:rPr>
              <a:t>تئوری وابستگی منابع در سطح تحلیل سازمانی فرموله می شود. ولی دو تئوری بوم شناسی جمعیت سازمانی و نهادی در سطح محیط تحلیل می شوند.</a:t>
            </a:r>
          </a:p>
          <a:p>
            <a:pPr indent="14288" algn="just" rtl="1" eaLnBrk="1" hangingPunct="1">
              <a:lnSpc>
                <a:spcPct val="90000"/>
              </a:lnSpc>
              <a:buFont typeface="Wingdings" panose="05000000000000000000" pitchFamily="2" charset="2"/>
              <a:buNone/>
            </a:pPr>
            <a:r>
              <a:rPr lang="fa-IR" altLang="en-US" sz="2500" smtClean="0">
                <a:cs typeface="2  Nazanin" panose="00000400000000000000" pitchFamily="2" charset="-78"/>
              </a:rPr>
              <a:t>تئوری بوم شناسی جمعیت سازمانی نفوذهای منبعث از بخش های فنی طبیعی و اقتصادی محیط عمومی را تبیین می کند در حالی که تئوری نهاد بر نفوذهای بخش ها اجتماعی فرهنگی سیاسی و قانونی متمرکز است. علی رغم تفاوت های این دو تئوری تئوری بوم شناسی جمعیت سازمانی و تئوری نهادی در این نکته که سازمان ها به عنوان عناصر نسبتاً انفعالی محیط تصور می شوند که محیط آنها را شکل داده و خروجی شان را تعیین می کند، با هم شباهت دارند. از طرف دیگر، تئوری وابستگی به منابع سازمان را به عنوان عنصری فعال می بیند که از طریق واکنش های متقابل نقش فعال تری ایفا می کند.</a:t>
            </a:r>
          </a:p>
          <a:p>
            <a:pPr indent="14288" algn="just" rtl="1" eaLnBrk="1" hangingPunct="1">
              <a:lnSpc>
                <a:spcPct val="90000"/>
              </a:lnSpc>
              <a:buFont typeface="Wingdings" panose="05000000000000000000" pitchFamily="2" charset="2"/>
              <a:buNone/>
            </a:pPr>
            <a:endParaRPr lang="en-GB" altLang="en-US" sz="2500" smtClean="0">
              <a:cs typeface="2  Nazanin" panose="00000400000000000000" pitchFamily="2" charset="-78"/>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17DDC991-C4C1-4B98-94FA-3A6C5E4D5EE5}" type="slidenum">
              <a:rPr lang="en-GB" altLang="en-US" sz="1200">
                <a:latin typeface="Arial Black" panose="020B0A04020102020204" pitchFamily="34" charset="0"/>
              </a:rPr>
              <a:pPr eaLnBrk="1" hangingPunct="1">
                <a:spcBef>
                  <a:spcPct val="0"/>
                </a:spcBef>
                <a:buClrTx/>
                <a:buSzTx/>
                <a:buFontTx/>
                <a:buNone/>
              </a:pPr>
              <a:t>24</a:t>
            </a:fld>
            <a:endParaRPr lang="en-GB" altLang="en-US" sz="1200">
              <a:latin typeface="Arial Black" panose="020B0A04020102020204" pitchFamily="34" charset="0"/>
            </a:endParaRPr>
          </a:p>
        </p:txBody>
      </p:sp>
      <p:sp>
        <p:nvSpPr>
          <p:cNvPr id="27651" name="Rectangle 4"/>
          <p:cNvSpPr>
            <a:spLocks noGrp="1" noChangeArrowheads="1"/>
          </p:cNvSpPr>
          <p:nvPr>
            <p:ph type="title"/>
          </p:nvPr>
        </p:nvSpPr>
        <p:spPr>
          <a:xfrm>
            <a:off x="250825" y="457200"/>
            <a:ext cx="8435975" cy="1371600"/>
          </a:xfrm>
        </p:spPr>
        <p:txBody>
          <a:bodyPr/>
          <a:lstStyle/>
          <a:p>
            <a:pPr algn="r" eaLnBrk="1" hangingPunct="1"/>
            <a:r>
              <a:rPr lang="fa-IR" altLang="en-US" sz="2800" b="1" smtClean="0">
                <a:cs typeface="B Titr" panose="00000700000000000000" pitchFamily="2" charset="-78"/>
              </a:rPr>
              <a:t>محیط ها بر اساس میزان نهادینگی و سطح توسعه فنی متغیرند:</a:t>
            </a:r>
            <a:endParaRPr lang="en-GB" altLang="en-US" sz="2800" b="1" smtClean="0">
              <a:cs typeface="B Titr" panose="00000700000000000000" pitchFamily="2" charset="-78"/>
            </a:endParaRPr>
          </a:p>
        </p:txBody>
      </p:sp>
      <p:graphicFrame>
        <p:nvGraphicFramePr>
          <p:cNvPr id="107796" name="Group 276"/>
          <p:cNvGraphicFramePr>
            <a:graphicFrameLocks noGrp="1"/>
          </p:cNvGraphicFramePr>
          <p:nvPr>
            <p:ph type="tbl" idx="1"/>
          </p:nvPr>
        </p:nvGraphicFramePr>
        <p:xfrm>
          <a:off x="457200" y="1981200"/>
          <a:ext cx="8229600" cy="3886200"/>
        </p:xfrm>
        <a:graphic>
          <a:graphicData uri="http://schemas.openxmlformats.org/drawingml/2006/table">
            <a:tbl>
              <a:tblPr/>
              <a:tblGrid>
                <a:gridCol w="1371600"/>
                <a:gridCol w="1371600"/>
                <a:gridCol w="2743200"/>
                <a:gridCol w="2743200"/>
              </a:tblGrid>
              <a:tr h="647700">
                <a:tc gridSpan="4">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                   میزان نهادینگی</a:t>
                      </a:r>
                      <a:endParaRPr kumimoji="0" lang="en-GB" sz="2800" b="1" i="0" u="none" strike="noStrike" cap="none" normalizeH="0" baseline="0" smtClean="0">
                        <a:ln>
                          <a:noFill/>
                        </a:ln>
                        <a:solidFill>
                          <a:schemeClr val="tx1"/>
                        </a:solidFill>
                        <a:effectLst/>
                        <a:latin typeface="Arial" charset="0"/>
                        <a:cs typeface="Arial" charset="0"/>
                      </a:endParaRPr>
                    </a:p>
                  </a:txBody>
                  <a:tcPr horzOverflow="overflow">
                    <a:lnL cap="flat">
                      <a:noFill/>
                    </a:lnL>
                    <a:lnR cap="flat">
                      <a:noFill/>
                    </a:lnR>
                    <a:lnT cap="flat">
                      <a:noFill/>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647700">
                <a:tc rowSpan="3">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a-IR" sz="2800" b="0" i="0" u="none" strike="noStrike" cap="none" normalizeH="0" baseline="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a-IR" sz="2800" b="0" i="0" u="none" strike="noStrike" cap="none" normalizeH="0" baseline="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توسعه فنی محیط</a:t>
                      </a:r>
                      <a:endParaRPr kumimoji="0" lang="en-GB" sz="2800" b="1"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کم</a:t>
                      </a:r>
                      <a:endParaRPr kumimoji="0" lang="en-GB" sz="2800" b="1"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زیاد</a:t>
                      </a:r>
                      <a:endParaRPr kumimoji="0" lang="en-GB" sz="2800" b="1"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12954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کم</a:t>
                      </a:r>
                      <a:endParaRPr kumimoji="0" lang="en-GB" sz="2800" b="1"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0" i="0" u="none" strike="noStrike" cap="none" normalizeH="0" baseline="0" smtClean="0">
                          <a:ln>
                            <a:noFill/>
                          </a:ln>
                          <a:solidFill>
                            <a:schemeClr val="tx1"/>
                          </a:solidFill>
                          <a:effectLst/>
                          <a:latin typeface="Arial" charset="0"/>
                          <a:cs typeface="Arial" charset="0"/>
                        </a:rPr>
                        <a:t>خرده فروشی</a:t>
                      </a:r>
                      <a:endParaRPr kumimoji="0" lang="en-GB"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0" i="0" u="none" strike="noStrike" cap="none" normalizeH="0" baseline="0" smtClean="0">
                          <a:ln>
                            <a:noFill/>
                          </a:ln>
                          <a:solidFill>
                            <a:schemeClr val="tx1"/>
                          </a:solidFill>
                          <a:effectLst/>
                          <a:latin typeface="Arial" charset="0"/>
                          <a:cs typeface="Arial" charset="0"/>
                        </a:rPr>
                        <a:t>بانکداری</a:t>
                      </a:r>
                      <a:endParaRPr kumimoji="0" lang="en-GB"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زیاد</a:t>
                      </a:r>
                      <a:endParaRPr kumimoji="0" lang="en-GB" sz="2800" b="1"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0" i="0" u="none" strike="noStrike" cap="none" normalizeH="0" baseline="0" smtClean="0">
                          <a:ln>
                            <a:noFill/>
                          </a:ln>
                          <a:solidFill>
                            <a:schemeClr val="tx1"/>
                          </a:solidFill>
                          <a:effectLst/>
                          <a:latin typeface="Arial" charset="0"/>
                          <a:cs typeface="Arial" charset="0"/>
                        </a:rPr>
                        <a:t>بیوتکنولوژی</a:t>
                      </a:r>
                      <a:endParaRPr kumimoji="0" lang="en-GB"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0" i="0" u="none" strike="noStrike" cap="none" normalizeH="0" baseline="0" smtClean="0">
                          <a:ln>
                            <a:noFill/>
                          </a:ln>
                          <a:solidFill>
                            <a:schemeClr val="tx1"/>
                          </a:solidFill>
                          <a:effectLst/>
                          <a:latin typeface="Arial" charset="0"/>
                          <a:cs typeface="Arial" charset="0"/>
                        </a:rPr>
                        <a:t>صنایع دفاع</a:t>
                      </a:r>
                      <a:endParaRPr kumimoji="0" lang="en-GB"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364059FA-F369-4034-8764-0B763DB0AACA}" type="slidenum">
              <a:rPr lang="en-GB" altLang="en-US" sz="1200">
                <a:latin typeface="Arial Black" panose="020B0A04020102020204" pitchFamily="34" charset="0"/>
              </a:rPr>
              <a:pPr eaLnBrk="1" hangingPunct="1">
                <a:spcBef>
                  <a:spcPct val="0"/>
                </a:spcBef>
                <a:buClrTx/>
                <a:buSzTx/>
                <a:buFontTx/>
                <a:buNone/>
              </a:pPr>
              <a:t>25</a:t>
            </a:fld>
            <a:endParaRPr lang="en-GB" altLang="en-US" sz="1200">
              <a:latin typeface="Arial Black" panose="020B0A04020102020204" pitchFamily="34" charset="0"/>
            </a:endParaRPr>
          </a:p>
        </p:txBody>
      </p:sp>
      <p:sp>
        <p:nvSpPr>
          <p:cNvPr id="28675" name="Rectangle 2"/>
          <p:cNvSpPr>
            <a:spLocks noGrp="1" noChangeArrowheads="1"/>
          </p:cNvSpPr>
          <p:nvPr>
            <p:ph type="title"/>
          </p:nvPr>
        </p:nvSpPr>
        <p:spPr>
          <a:xfrm>
            <a:off x="323850" y="457200"/>
            <a:ext cx="8362950" cy="1371600"/>
          </a:xfrm>
        </p:spPr>
        <p:txBody>
          <a:bodyPr/>
          <a:lstStyle/>
          <a:p>
            <a:pPr algn="r" eaLnBrk="1" hangingPunct="1"/>
            <a:r>
              <a:rPr lang="fa-IR" altLang="en-US" sz="4000" smtClean="0">
                <a:solidFill>
                  <a:schemeClr val="bg2"/>
                </a:solidFill>
                <a:cs typeface="Titr" panose="00000700000000000000" pitchFamily="2" charset="-78"/>
              </a:rPr>
              <a:t>پيچيدگی، تغيير، عدم اطمينان:</a:t>
            </a:r>
            <a:endParaRPr lang="en-GB" altLang="en-US" sz="4000" smtClean="0">
              <a:solidFill>
                <a:schemeClr val="bg2"/>
              </a:solidFill>
              <a:cs typeface="Titr" panose="00000700000000000000" pitchFamily="2" charset="-78"/>
            </a:endParaRPr>
          </a:p>
        </p:txBody>
      </p:sp>
      <p:sp>
        <p:nvSpPr>
          <p:cNvPr id="28676" name="Rectangle 3"/>
          <p:cNvSpPr>
            <a:spLocks noGrp="1" noChangeArrowheads="1"/>
          </p:cNvSpPr>
          <p:nvPr>
            <p:ph type="body" idx="1"/>
          </p:nvPr>
        </p:nvSpPr>
        <p:spPr/>
        <p:txBody>
          <a:bodyPr/>
          <a:lstStyle/>
          <a:p>
            <a:pPr indent="14288" algn="just" rtl="1" eaLnBrk="1" hangingPunct="1">
              <a:lnSpc>
                <a:spcPct val="80000"/>
              </a:lnSpc>
              <a:buFont typeface="Wingdings" panose="05000000000000000000" pitchFamily="2" charset="2"/>
              <a:buNone/>
            </a:pPr>
            <a:r>
              <a:rPr lang="fa-IR" altLang="en-US" sz="2100" smtClean="0">
                <a:cs typeface="B Nazanin" panose="00000400000000000000" pitchFamily="2" charset="-78"/>
              </a:rPr>
              <a:t>عدم اطمینان در تفکر اولیه مدرنیست از دو عامل پیچیدگی و نرخ تغییر نشأت می گرفت.</a:t>
            </a:r>
          </a:p>
          <a:p>
            <a:pPr indent="14288" algn="just" rtl="1" eaLnBrk="1" hangingPunct="1">
              <a:lnSpc>
                <a:spcPct val="80000"/>
              </a:lnSpc>
              <a:buFont typeface="Wingdings" panose="05000000000000000000" pitchFamily="2" charset="2"/>
              <a:buNone/>
            </a:pPr>
            <a:r>
              <a:rPr lang="fa-IR" altLang="en-US" sz="2100" b="1" smtClean="0">
                <a:solidFill>
                  <a:srgbClr val="FF3300"/>
                </a:solidFill>
                <a:cs typeface="B Nazanin" panose="00000400000000000000" pitchFamily="2" charset="-78"/>
              </a:rPr>
              <a:t>پیچیدگی:</a:t>
            </a:r>
            <a:r>
              <a:rPr lang="fa-IR" altLang="en-US" sz="2100" smtClean="0">
                <a:cs typeface="B Nazanin" panose="00000400000000000000" pitchFamily="2" charset="-78"/>
              </a:rPr>
              <a:t> اشاره به تعداد و تنوع عناصر در یک محیط دارد.</a:t>
            </a:r>
          </a:p>
          <a:p>
            <a:pPr indent="14288" algn="just" rtl="1" eaLnBrk="1" hangingPunct="1">
              <a:lnSpc>
                <a:spcPct val="80000"/>
              </a:lnSpc>
              <a:buFont typeface="Wingdings" panose="05000000000000000000" pitchFamily="2" charset="2"/>
              <a:buNone/>
            </a:pPr>
            <a:r>
              <a:rPr lang="fa-IR" altLang="en-US" sz="2100" b="1" smtClean="0">
                <a:solidFill>
                  <a:srgbClr val="FF3300"/>
                </a:solidFill>
                <a:cs typeface="B Nazanin" panose="00000400000000000000" pitchFamily="2" charset="-78"/>
              </a:rPr>
              <a:t>نرخ</a:t>
            </a:r>
            <a:r>
              <a:rPr lang="fa-IR" altLang="en-US" sz="2100" smtClean="0">
                <a:solidFill>
                  <a:srgbClr val="FF3300"/>
                </a:solidFill>
                <a:cs typeface="B Nazanin" panose="00000400000000000000" pitchFamily="2" charset="-78"/>
              </a:rPr>
              <a:t> </a:t>
            </a:r>
            <a:r>
              <a:rPr lang="fa-IR" altLang="en-US" sz="2100" b="1" smtClean="0">
                <a:solidFill>
                  <a:srgbClr val="FF3300"/>
                </a:solidFill>
                <a:cs typeface="B Nazanin" panose="00000400000000000000" pitchFamily="2" charset="-78"/>
              </a:rPr>
              <a:t>تغییر</a:t>
            </a:r>
            <a:r>
              <a:rPr lang="fa-IR" altLang="en-US" sz="2100" smtClean="0">
                <a:solidFill>
                  <a:srgbClr val="FF3300"/>
                </a:solidFill>
                <a:cs typeface="B Nazanin" panose="00000400000000000000" pitchFamily="2" charset="-78"/>
              </a:rPr>
              <a:t>:</a:t>
            </a:r>
            <a:r>
              <a:rPr lang="fa-IR" altLang="en-US" sz="2100" smtClean="0">
                <a:cs typeface="B Nazanin" panose="00000400000000000000" pitchFamily="2" charset="-78"/>
              </a:rPr>
              <a:t> اشاره به این نکته می کند که عناصر چگونه به نحوی شتابان تغییر می کنند. </a:t>
            </a:r>
          </a:p>
          <a:p>
            <a:pPr indent="14288" algn="just" rtl="1" eaLnBrk="1" hangingPunct="1">
              <a:lnSpc>
                <a:spcPct val="80000"/>
              </a:lnSpc>
              <a:buFontTx/>
              <a:buChar char="-"/>
            </a:pPr>
            <a:r>
              <a:rPr lang="fa-IR" altLang="en-US" sz="2100" smtClean="0">
                <a:cs typeface="B Nazanin" panose="00000400000000000000" pitchFamily="2" charset="-78"/>
              </a:rPr>
              <a:t>محیط عدم اطمینان را احساس نمی کند، بلکه افراد احساس عدم اطمینان می کنند. علاوه بر این مشخص شد که آنچه بر سازمان ها تأثیر می گذارد، شرایط محیطی نیست، بلکه بیشتر امروزه نظریه پردازان سازمان تأیید می کنند که عدم اطمینان در محیط نهفته نیست. بکله در افراد نهفته است که در زمان تصمیم گیری های سازمانی محیط را در نظر می گیرند. این دیدگاه در پیوند با ”نگاه اطلاعات“ در تئوری سازمان مطرح شده است.</a:t>
            </a:r>
          </a:p>
          <a:p>
            <a:pPr indent="14288" algn="just" rtl="1" eaLnBrk="1" hangingPunct="1">
              <a:lnSpc>
                <a:spcPct val="80000"/>
              </a:lnSpc>
              <a:buFontTx/>
              <a:buChar char="-"/>
            </a:pPr>
            <a:r>
              <a:rPr lang="fa-IR" altLang="en-US" sz="2100" smtClean="0">
                <a:cs typeface="B Nazanin" panose="00000400000000000000" pitchFamily="2" charset="-78"/>
              </a:rPr>
              <a:t>نگاه اطلاعات مدعی است وقتی مدیران تصور می کنند محیط غیرقابل پیش بینی است، احساس عدم اطمینان می کنند و این حالت زمانی اتفاق می افتد که احساس کنند فاقد اطلاعات مورد نیاز برای تصمیم گیری صحیح هستند. </a:t>
            </a:r>
          </a:p>
          <a:p>
            <a:pPr indent="14288" algn="just" rtl="1" eaLnBrk="1" hangingPunct="1">
              <a:lnSpc>
                <a:spcPct val="80000"/>
              </a:lnSpc>
              <a:buFontTx/>
              <a:buChar char="-"/>
            </a:pPr>
            <a:r>
              <a:rPr lang="fa-IR" altLang="en-US" sz="2100" smtClean="0">
                <a:cs typeface="B Nazanin" panose="00000400000000000000" pitchFamily="2" charset="-78"/>
              </a:rPr>
              <a:t>تلاش های اولیه برای تبیین چگونگی واکنش سازمان ها به عدم اطمینان بر مفاهیم قانون تنوع لازم و همشکلی تأکید داشت. که در شرایط متغییر مفاهیم هم شکلی و تنوع لازم نشان می دهد که سازمان ها در واکنش به محیط تغییر خواهند کرد. </a:t>
            </a:r>
            <a:endParaRPr lang="en-GB" altLang="en-US" sz="21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15D94F90-3AA8-49C7-AB17-48CDDD39F2E4}" type="slidenum">
              <a:rPr lang="en-GB" altLang="en-US" sz="1200">
                <a:latin typeface="Arial Black" panose="020B0A04020102020204" pitchFamily="34" charset="0"/>
              </a:rPr>
              <a:pPr eaLnBrk="1" hangingPunct="1">
                <a:spcBef>
                  <a:spcPct val="0"/>
                </a:spcBef>
                <a:buClrTx/>
                <a:buSzTx/>
                <a:buFontTx/>
                <a:buNone/>
              </a:pPr>
              <a:t>26</a:t>
            </a:fld>
            <a:endParaRPr lang="en-GB" altLang="en-US" sz="1200">
              <a:latin typeface="Arial Black" panose="020B0A04020102020204" pitchFamily="34" charset="0"/>
            </a:endParaRPr>
          </a:p>
        </p:txBody>
      </p:sp>
      <p:sp>
        <p:nvSpPr>
          <p:cNvPr id="29699" name="Rectangle 2"/>
          <p:cNvSpPr>
            <a:spLocks noGrp="1" noChangeArrowheads="1"/>
          </p:cNvSpPr>
          <p:nvPr>
            <p:ph type="title"/>
          </p:nvPr>
        </p:nvSpPr>
        <p:spPr>
          <a:xfrm>
            <a:off x="179388" y="457200"/>
            <a:ext cx="8507412" cy="1371600"/>
          </a:xfrm>
        </p:spPr>
        <p:txBody>
          <a:bodyPr/>
          <a:lstStyle/>
          <a:p>
            <a:pPr algn="r" eaLnBrk="1" hangingPunct="1"/>
            <a:r>
              <a:rPr lang="fa-IR" altLang="en-US" sz="2800" b="1" smtClean="0">
                <a:cs typeface="B Titr" panose="00000700000000000000" pitchFamily="2" charset="-78"/>
              </a:rPr>
              <a:t>عدم اطمینان محیطی بر اساس میزان پیچیدگی و نرخ تغییر در محیط سازمان تعریف می شود:</a:t>
            </a:r>
            <a:endParaRPr lang="en-GB" altLang="en-US" sz="2800" b="1" smtClean="0">
              <a:cs typeface="B Titr" panose="00000700000000000000" pitchFamily="2" charset="-78"/>
            </a:endParaRPr>
          </a:p>
        </p:txBody>
      </p:sp>
      <p:graphicFrame>
        <p:nvGraphicFramePr>
          <p:cNvPr id="110620" name="Group 28"/>
          <p:cNvGraphicFramePr>
            <a:graphicFrameLocks noGrp="1"/>
          </p:cNvGraphicFramePr>
          <p:nvPr>
            <p:ph type="tbl" idx="1"/>
          </p:nvPr>
        </p:nvGraphicFramePr>
        <p:xfrm>
          <a:off x="457200" y="1981200"/>
          <a:ext cx="8229600" cy="3886200"/>
        </p:xfrm>
        <a:graphic>
          <a:graphicData uri="http://schemas.openxmlformats.org/drawingml/2006/table">
            <a:tbl>
              <a:tblPr/>
              <a:tblGrid>
                <a:gridCol w="1371600"/>
                <a:gridCol w="1371600"/>
                <a:gridCol w="2743200"/>
                <a:gridCol w="2743200"/>
              </a:tblGrid>
              <a:tr h="647700">
                <a:tc gridSpan="4">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               نرخ (میزان) تغییر</a:t>
                      </a:r>
                      <a:endParaRPr kumimoji="0" lang="en-GB" sz="2800" b="1" i="0" u="none" strike="noStrike" cap="none" normalizeH="0" baseline="0" smtClean="0">
                        <a:ln>
                          <a:noFill/>
                        </a:ln>
                        <a:solidFill>
                          <a:schemeClr val="tx1"/>
                        </a:solidFill>
                        <a:effectLst/>
                        <a:latin typeface="Arial" charset="0"/>
                        <a:cs typeface="Arial" charset="0"/>
                      </a:endParaRPr>
                    </a:p>
                  </a:txBody>
                  <a:tcPr horzOverflow="overflow">
                    <a:lnL cap="flat">
                      <a:noFill/>
                    </a:lnL>
                    <a:lnR cap="flat">
                      <a:noFill/>
                    </a:lnR>
                    <a:lnT cap="flat">
                      <a:noFill/>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647700">
                <a:tc rowSpan="3">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a-IR" sz="2800" b="1" i="0" u="none" strike="noStrike" cap="none" normalizeH="0" baseline="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a-IR" sz="2800" b="1" i="0" u="none" strike="noStrike" cap="none" normalizeH="0" baseline="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پیچیدگی</a:t>
                      </a:r>
                      <a:endParaRPr kumimoji="0" lang="en-GB" sz="2800" b="1"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کم</a:t>
                      </a:r>
                      <a:endParaRPr kumimoji="0" lang="en-GB" sz="2800" b="1"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زیاد</a:t>
                      </a:r>
                      <a:endParaRPr kumimoji="0" lang="en-GB" sz="2800" b="1"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12954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کم</a:t>
                      </a:r>
                      <a:endParaRPr kumimoji="0" lang="en-GB" sz="2800" b="1"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0" i="0" u="none" strike="noStrike" cap="none" normalizeH="0" baseline="0" smtClean="0">
                          <a:ln>
                            <a:noFill/>
                          </a:ln>
                          <a:solidFill>
                            <a:schemeClr val="tx1"/>
                          </a:solidFill>
                          <a:effectLst/>
                          <a:latin typeface="Arial" charset="0"/>
                          <a:cs typeface="Arial" charset="0"/>
                        </a:rPr>
                        <a:t>عدم اطمینان کم</a:t>
                      </a:r>
                      <a:endParaRPr kumimoji="0" lang="en-GB"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0" i="0" u="none" strike="noStrike" cap="none" normalizeH="0" baseline="0" smtClean="0">
                          <a:ln>
                            <a:noFill/>
                          </a:ln>
                          <a:solidFill>
                            <a:schemeClr val="tx1"/>
                          </a:solidFill>
                          <a:effectLst/>
                          <a:latin typeface="Arial" charset="0"/>
                          <a:cs typeface="Arial" charset="0"/>
                        </a:rPr>
                        <a:t>عدم اطمینان متوسط</a:t>
                      </a:r>
                      <a:endParaRPr kumimoji="0" lang="en-GB"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زیاد</a:t>
                      </a:r>
                      <a:endParaRPr kumimoji="0" lang="en-GB" sz="2800" b="1"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0" i="0" u="none" strike="noStrike" cap="none" normalizeH="0" baseline="0" smtClean="0">
                          <a:ln>
                            <a:noFill/>
                          </a:ln>
                          <a:solidFill>
                            <a:schemeClr val="tx1"/>
                          </a:solidFill>
                          <a:effectLst/>
                          <a:latin typeface="Arial" charset="0"/>
                          <a:cs typeface="Arial" charset="0"/>
                        </a:rPr>
                        <a:t>عدم اطمینان متوسط</a:t>
                      </a:r>
                      <a:endParaRPr kumimoji="0" lang="en-GB"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0" i="0" u="none" strike="noStrike" cap="none" normalizeH="0" baseline="0" smtClean="0">
                          <a:ln>
                            <a:noFill/>
                          </a:ln>
                          <a:solidFill>
                            <a:schemeClr val="tx1"/>
                          </a:solidFill>
                          <a:effectLst/>
                          <a:latin typeface="Arial" charset="0"/>
                          <a:cs typeface="Arial" charset="0"/>
                        </a:rPr>
                        <a:t>عدم اطمینان بالا</a:t>
                      </a:r>
                      <a:endParaRPr kumimoji="0" lang="en-GB"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8EA5C3EB-8826-4A3B-B431-95477EB4F126}" type="slidenum">
              <a:rPr lang="en-GB" altLang="en-US" sz="1200">
                <a:latin typeface="Arial Black" panose="020B0A04020102020204" pitchFamily="34" charset="0"/>
              </a:rPr>
              <a:pPr eaLnBrk="1" hangingPunct="1">
                <a:spcBef>
                  <a:spcPct val="0"/>
                </a:spcBef>
                <a:buClrTx/>
                <a:buSzTx/>
                <a:buFontTx/>
                <a:buNone/>
              </a:pPr>
              <a:t>27</a:t>
            </a:fld>
            <a:endParaRPr lang="en-GB" altLang="en-US" sz="1200">
              <a:latin typeface="Arial Black" panose="020B0A04020102020204" pitchFamily="34" charset="0"/>
            </a:endParaRPr>
          </a:p>
        </p:txBody>
      </p:sp>
      <p:sp>
        <p:nvSpPr>
          <p:cNvPr id="30723" name="Rectangle 2"/>
          <p:cNvSpPr>
            <a:spLocks noGrp="1" noChangeArrowheads="1"/>
          </p:cNvSpPr>
          <p:nvPr>
            <p:ph type="title"/>
          </p:nvPr>
        </p:nvSpPr>
        <p:spPr/>
        <p:txBody>
          <a:bodyPr/>
          <a:lstStyle/>
          <a:p>
            <a:pPr algn="r" eaLnBrk="1" hangingPunct="1"/>
            <a:r>
              <a:rPr lang="fa-IR" altLang="en-US" sz="2800" b="1" smtClean="0">
                <a:cs typeface="B Titr" panose="00000700000000000000" pitchFamily="2" charset="-78"/>
              </a:rPr>
              <a:t>رابطه بین شرایط محیط ادراک شده، عدم اطمینان و اطلاعات :</a:t>
            </a:r>
            <a:endParaRPr lang="en-GB" altLang="en-US" sz="2800" b="1" smtClean="0">
              <a:cs typeface="B Titr" panose="00000700000000000000" pitchFamily="2" charset="-78"/>
            </a:endParaRPr>
          </a:p>
        </p:txBody>
      </p:sp>
      <p:graphicFrame>
        <p:nvGraphicFramePr>
          <p:cNvPr id="111644" name="Group 28"/>
          <p:cNvGraphicFramePr>
            <a:graphicFrameLocks noGrp="1"/>
          </p:cNvGraphicFramePr>
          <p:nvPr>
            <p:ph type="tbl" idx="1"/>
          </p:nvPr>
        </p:nvGraphicFramePr>
        <p:xfrm>
          <a:off x="457200" y="1981200"/>
          <a:ext cx="8229600" cy="3886200"/>
        </p:xfrm>
        <a:graphic>
          <a:graphicData uri="http://schemas.openxmlformats.org/drawingml/2006/table">
            <a:tbl>
              <a:tblPr/>
              <a:tblGrid>
                <a:gridCol w="1371600"/>
                <a:gridCol w="1371600"/>
                <a:gridCol w="2743200"/>
                <a:gridCol w="2743200"/>
              </a:tblGrid>
              <a:tr h="647700">
                <a:tc gridSpan="4">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               نرخ (میزان) تغییر</a:t>
                      </a:r>
                      <a:endParaRPr kumimoji="0" lang="en-GB" sz="2800" b="1" i="0" u="none" strike="noStrike" cap="none" normalizeH="0" baseline="0" smtClean="0">
                        <a:ln>
                          <a:noFill/>
                        </a:ln>
                        <a:solidFill>
                          <a:schemeClr val="tx1"/>
                        </a:solidFill>
                        <a:effectLst/>
                        <a:latin typeface="Arial" charset="0"/>
                        <a:cs typeface="Arial" charset="0"/>
                      </a:endParaRPr>
                    </a:p>
                  </a:txBody>
                  <a:tcPr horzOverflow="overflow">
                    <a:lnL cap="flat">
                      <a:noFill/>
                    </a:lnL>
                    <a:lnR cap="flat">
                      <a:noFill/>
                    </a:lnR>
                    <a:lnT cap="flat">
                      <a:noFill/>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647700">
                <a:tc rowSpan="3">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a-IR" sz="2800" b="1" i="0" u="none" strike="noStrike" cap="none" normalizeH="0" baseline="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a-IR" sz="2800" b="1" i="0" u="none" strike="noStrike" cap="none" normalizeH="0" baseline="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پیچیدگی</a:t>
                      </a:r>
                      <a:endParaRPr kumimoji="0" lang="en-GB" sz="2800" b="1"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کم</a:t>
                      </a:r>
                      <a:endParaRPr kumimoji="0" lang="en-GB" sz="2800" b="1"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زیاد</a:t>
                      </a:r>
                      <a:endParaRPr kumimoji="0" lang="en-GB" sz="2800" b="1"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12954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کم</a:t>
                      </a:r>
                      <a:endParaRPr kumimoji="0" lang="en-GB" sz="2800" b="1"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0" i="0" u="none" strike="noStrike" cap="none" normalizeH="0" baseline="0" smtClean="0">
                          <a:ln>
                            <a:noFill/>
                          </a:ln>
                          <a:solidFill>
                            <a:schemeClr val="tx1"/>
                          </a:solidFill>
                          <a:effectLst/>
                          <a:latin typeface="Arial" charset="0"/>
                          <a:cs typeface="Arial" charset="0"/>
                        </a:rPr>
                        <a:t>اطلاعات مورد نیاز معلوم و در دسترس </a:t>
                      </a:r>
                      <a:endParaRPr kumimoji="0" lang="en-GB"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0" i="0" u="none" strike="noStrike" cap="none" normalizeH="0" baseline="0" smtClean="0">
                          <a:ln>
                            <a:noFill/>
                          </a:ln>
                          <a:solidFill>
                            <a:schemeClr val="tx1"/>
                          </a:solidFill>
                          <a:effectLst/>
                          <a:latin typeface="Arial" charset="0"/>
                          <a:cs typeface="Arial" charset="0"/>
                        </a:rPr>
                        <a:t>نیاز مداوم به اطلاعات جدید</a:t>
                      </a:r>
                      <a:endParaRPr kumimoji="0" lang="en-GB"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زیاد</a:t>
                      </a:r>
                      <a:endParaRPr kumimoji="0" lang="en-GB" sz="2800" b="1"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0" i="0" u="none" strike="noStrike" cap="none" normalizeH="0" baseline="0" smtClean="0">
                          <a:ln>
                            <a:noFill/>
                          </a:ln>
                          <a:solidFill>
                            <a:schemeClr val="tx1"/>
                          </a:solidFill>
                          <a:effectLst/>
                          <a:latin typeface="Arial" charset="0"/>
                          <a:cs typeface="Arial" charset="0"/>
                        </a:rPr>
                        <a:t>بار اطلاعاتی بیش از حد</a:t>
                      </a:r>
                      <a:endParaRPr kumimoji="0" lang="en-GB"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a-IR" sz="2800" b="0" i="0" u="none" strike="noStrike" cap="none" normalizeH="0" baseline="0" smtClean="0">
                          <a:ln>
                            <a:noFill/>
                          </a:ln>
                          <a:solidFill>
                            <a:schemeClr val="tx1"/>
                          </a:solidFill>
                          <a:effectLst/>
                          <a:latin typeface="Arial" charset="0"/>
                          <a:cs typeface="Arial" charset="0"/>
                        </a:rPr>
                        <a:t>معلوم نیست چه اطلاعاتی نیاز است</a:t>
                      </a:r>
                      <a:endParaRPr kumimoji="0" lang="en-GB"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AB524A17-31C8-4315-80C2-E23134A26B5F}" type="slidenum">
              <a:rPr lang="en-GB" altLang="en-US" sz="1200">
                <a:latin typeface="Arial Black" panose="020B0A04020102020204" pitchFamily="34" charset="0"/>
              </a:rPr>
              <a:pPr eaLnBrk="1" hangingPunct="1">
                <a:spcBef>
                  <a:spcPct val="0"/>
                </a:spcBef>
                <a:buClrTx/>
                <a:buSzTx/>
                <a:buFontTx/>
                <a:buNone/>
              </a:pPr>
              <a:t>28</a:t>
            </a:fld>
            <a:endParaRPr lang="en-GB" altLang="en-US" sz="1200">
              <a:latin typeface="Arial Black" panose="020B0A04020102020204" pitchFamily="34" charset="0"/>
            </a:endParaRPr>
          </a:p>
        </p:txBody>
      </p:sp>
      <p:sp>
        <p:nvSpPr>
          <p:cNvPr id="31747" name="Rectangle 2"/>
          <p:cNvSpPr>
            <a:spLocks noGrp="1" noChangeArrowheads="1"/>
          </p:cNvSpPr>
          <p:nvPr>
            <p:ph type="title"/>
          </p:nvPr>
        </p:nvSpPr>
        <p:spPr>
          <a:xfrm>
            <a:off x="323850" y="457200"/>
            <a:ext cx="8362950" cy="1371600"/>
          </a:xfrm>
        </p:spPr>
        <p:txBody>
          <a:bodyPr/>
          <a:lstStyle/>
          <a:p>
            <a:pPr algn="r" eaLnBrk="1" hangingPunct="1"/>
            <a:r>
              <a:rPr lang="fa-IR" altLang="en-US" sz="4000" smtClean="0">
                <a:solidFill>
                  <a:schemeClr val="bg2"/>
                </a:solidFill>
                <a:cs typeface="Titr" panose="00000700000000000000" pitchFamily="2" charset="-78"/>
              </a:rPr>
              <a:t>مصون سازی و مرزبانی :</a:t>
            </a:r>
            <a:endParaRPr lang="en-GB" altLang="en-US" sz="4000" smtClean="0">
              <a:solidFill>
                <a:schemeClr val="bg2"/>
              </a:solidFill>
              <a:cs typeface="Titr" panose="00000700000000000000" pitchFamily="2" charset="-78"/>
            </a:endParaRPr>
          </a:p>
        </p:txBody>
      </p:sp>
      <p:sp>
        <p:nvSpPr>
          <p:cNvPr id="31748" name="Rectangle 3"/>
          <p:cNvSpPr>
            <a:spLocks noGrp="1" noChangeArrowheads="1"/>
          </p:cNvSpPr>
          <p:nvPr>
            <p:ph type="body" idx="1"/>
          </p:nvPr>
        </p:nvSpPr>
        <p:spPr/>
        <p:txBody>
          <a:bodyPr/>
          <a:lstStyle/>
          <a:p>
            <a:pPr indent="14288" algn="justLow" rtl="1" eaLnBrk="1" hangingPunct="1">
              <a:lnSpc>
                <a:spcPct val="80000"/>
              </a:lnSpc>
              <a:buFont typeface="Wingdings" panose="05000000000000000000" pitchFamily="2" charset="2"/>
              <a:buNone/>
            </a:pPr>
            <a:r>
              <a:rPr lang="fa-IR" altLang="en-US" sz="2400" smtClean="0">
                <a:cs typeface="B Nazanin" panose="00000400000000000000" pitchFamily="2" charset="-78"/>
              </a:rPr>
              <a:t>تقاضاهای مختلف محیطی باعث ایجاد فشار برای تفکیک درونی می شود. از طرف دیگر تفکیک به بخش های مختلف سازمان اجازه می دهد تا در واکنش به تقاضاهای مختلف محیط از سازمان تخصصی شوند . این نوع ایجاد تفکیک در واحدهای تخصصی برای رویارویی با جنبه های مختلف محیطی که باعث پیچیدگی درونی ساختار و سیستم ها می شود، اشاره به مفهوم هم شکل دارد. اسکات مدعی است که ایمن سازی و مرزبانی دو نمونه از تفکیک ساختاری در واکنش به عدم اطمینان محیطی است. </a:t>
            </a:r>
          </a:p>
          <a:p>
            <a:pPr indent="14288" algn="justLow" rtl="1" eaLnBrk="1" hangingPunct="1">
              <a:lnSpc>
                <a:spcPct val="80000"/>
              </a:lnSpc>
              <a:buFont typeface="Wingdings" panose="05000000000000000000" pitchFamily="2" charset="2"/>
              <a:buNone/>
            </a:pPr>
            <a:r>
              <a:rPr lang="fa-IR" altLang="en-US" sz="2400" smtClean="0">
                <a:cs typeface="B Nazanin" panose="00000400000000000000" pitchFamily="2" charset="-78"/>
              </a:rPr>
              <a:t>مصون سازی: اشاره به جلوگیری از وقفه در عملیات داخلی سازمان در اثر شوک های محیطی، نظیر کمبود مواد اولیه، نیروی کار یا سرمایه دارد. به طور کلی این کار از طریق گماردن افرادی از سازمان به عنوان مسئول نظارت بر تولید مستمر و بی وقفه  کالاها و خدمات صورت می گیرد.</a:t>
            </a:r>
          </a:p>
          <a:p>
            <a:pPr indent="14288" algn="justLow" rtl="1" eaLnBrk="1" hangingPunct="1">
              <a:lnSpc>
                <a:spcPct val="80000"/>
              </a:lnSpc>
              <a:buFont typeface="Wingdings" panose="05000000000000000000" pitchFamily="2" charset="2"/>
              <a:buNone/>
            </a:pPr>
            <a:r>
              <a:rPr lang="fa-IR" altLang="en-US" sz="2400" smtClean="0">
                <a:cs typeface="B Nazanin" panose="00000400000000000000" pitchFamily="2" charset="-78"/>
              </a:rPr>
              <a:t>مرزبانی: عنوانی است که به فعالت های پایش محیطی از جمله انتقال اطلاعات مورد نیاز برای تصمیم گیران داده می شود. این نقش فعالیت معرفی سازمان یا علائق آن به محیط را توصیف می کند. </a:t>
            </a:r>
            <a:endParaRPr lang="en-GB" altLang="en-US" sz="24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37929FC7-CE0E-4B88-9699-5DCB5F57FAB4}" type="slidenum">
              <a:rPr lang="en-GB" altLang="en-US" sz="1200">
                <a:latin typeface="Arial Black" panose="020B0A04020102020204" pitchFamily="34" charset="0"/>
              </a:rPr>
              <a:pPr eaLnBrk="1" hangingPunct="1">
                <a:spcBef>
                  <a:spcPct val="0"/>
                </a:spcBef>
                <a:buClrTx/>
                <a:buSzTx/>
                <a:buFontTx/>
                <a:buNone/>
              </a:pPr>
              <a:t>29</a:t>
            </a:fld>
            <a:endParaRPr lang="en-GB" altLang="en-US" sz="1200">
              <a:latin typeface="Arial Black" panose="020B0A04020102020204" pitchFamily="34" charset="0"/>
            </a:endParaRPr>
          </a:p>
        </p:txBody>
      </p:sp>
      <p:sp>
        <p:nvSpPr>
          <p:cNvPr id="32771" name="Rectangle 2"/>
          <p:cNvSpPr>
            <a:spLocks noGrp="1" noChangeArrowheads="1"/>
          </p:cNvSpPr>
          <p:nvPr>
            <p:ph type="title"/>
          </p:nvPr>
        </p:nvSpPr>
        <p:spPr>
          <a:xfrm>
            <a:off x="323850" y="457200"/>
            <a:ext cx="8362950" cy="1371600"/>
          </a:xfrm>
        </p:spPr>
        <p:txBody>
          <a:bodyPr/>
          <a:lstStyle/>
          <a:p>
            <a:pPr algn="r" eaLnBrk="1" hangingPunct="1"/>
            <a:r>
              <a:rPr lang="fa-IR" altLang="en-US" sz="2800" smtClean="0">
                <a:solidFill>
                  <a:schemeClr val="bg2"/>
                </a:solidFill>
                <a:cs typeface="B Titr" panose="00000700000000000000" pitchFamily="2" charset="-78"/>
              </a:rPr>
              <a:t>دیدگاه وضع واقعیت و ساخت گرایان اجتماعی از محیط ها:</a:t>
            </a:r>
            <a:endParaRPr lang="en-GB" altLang="en-US" sz="2800" smtClean="0">
              <a:solidFill>
                <a:schemeClr val="bg2"/>
              </a:solidFill>
              <a:cs typeface="B Titr" panose="00000700000000000000" pitchFamily="2" charset="-78"/>
            </a:endParaRPr>
          </a:p>
        </p:txBody>
      </p:sp>
      <p:sp>
        <p:nvSpPr>
          <p:cNvPr id="32772" name="Rectangle 3"/>
          <p:cNvSpPr>
            <a:spLocks noGrp="1" noChangeArrowheads="1"/>
          </p:cNvSpPr>
          <p:nvPr>
            <p:ph type="body" idx="1"/>
          </p:nvPr>
        </p:nvSpPr>
        <p:spPr/>
        <p:txBody>
          <a:bodyPr/>
          <a:lstStyle/>
          <a:p>
            <a:pPr indent="14288" algn="justLow" rtl="1" eaLnBrk="1" hangingPunct="1">
              <a:lnSpc>
                <a:spcPct val="80000"/>
              </a:lnSpc>
              <a:buFont typeface="Wingdings" panose="05000000000000000000" pitchFamily="2" charset="2"/>
              <a:buNone/>
            </a:pPr>
            <a:r>
              <a:rPr lang="fa-IR" altLang="en-US" sz="2400" smtClean="0">
                <a:cs typeface="B Nazanin" panose="00000400000000000000" pitchFamily="2" charset="-78"/>
              </a:rPr>
              <a:t>نظریه پردازان این مدل مدعی اند که شرایط محیط را نمی توان از برداشت های موجود از آن شرایط مجزا کرد. این دیدگاه هم عدم اطمینان و هم محیط را در ذهن تصمیم گیرندگان قرار می دهد. احساس نیاز به اطلاعات، مدیران را وادار می کند در پی اطلاعات بیشتری باشند. به طوری که سطح بالاتری از عدم اطمینان را احساس می کنند و به علت جستجوی مداوم اطلاعات بیشتر و در نتیجه بزرگتر شدن پایگاه اطلاعاتی، محیط پیچیده تر و متغیرتر ظاهر خواهد شد. </a:t>
            </a:r>
          </a:p>
          <a:p>
            <a:pPr indent="14288" algn="justLow" rtl="1" eaLnBrk="1" hangingPunct="1">
              <a:lnSpc>
                <a:spcPct val="80000"/>
              </a:lnSpc>
              <a:buFont typeface="Wingdings" panose="05000000000000000000" pitchFamily="2" charset="2"/>
              <a:buNone/>
            </a:pPr>
            <a:r>
              <a:rPr lang="fa-IR" altLang="en-US" sz="2400" smtClean="0">
                <a:cs typeface="B Nazanin" panose="00000400000000000000" pitchFamily="2" charset="-78"/>
              </a:rPr>
              <a:t>دیدگاه وضع واقعیت مدعی است که تقاضای تصمیم گیرندگان نامطمئن برای اطلاعات بیشتر، نوعی محیط نامطمئن و متغیر را شکل می دهد. در این حالت، افراد عدم اطمینان خود را به عنوان فقدان اطلاعات تفسیر می کنند و آنگاه تجارب خود را به پیچیدگی و تغییر در محیط خود نسبت می دهند. </a:t>
            </a:r>
          </a:p>
          <a:p>
            <a:pPr indent="14288" algn="justLow" rtl="1" eaLnBrk="1" hangingPunct="1">
              <a:lnSpc>
                <a:spcPct val="80000"/>
              </a:lnSpc>
              <a:buFont typeface="Wingdings" panose="05000000000000000000" pitchFamily="2" charset="2"/>
              <a:buNone/>
            </a:pPr>
            <a:r>
              <a:rPr lang="fa-IR" altLang="en-US" sz="2400" smtClean="0">
                <a:cs typeface="B Nazanin" panose="00000400000000000000" pitchFamily="2" charset="-78"/>
              </a:rPr>
              <a:t>اگر جه در دیدگاه مدرنیست محیط کنترل کننده ی سازمان است اما در دیدگاه وضع واقعیت افراد سازنده ی محیط ها هستند و سپس در برابر سازه های خود چنان واکنش نشان می دهد که گویی محیطی که خود آن را ایجاد کردند، آنها را وادار به این کار می کند. </a:t>
            </a:r>
            <a:endParaRPr lang="en-GB" altLang="en-US" sz="24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6CF2DCBB-DD8B-4A13-BC65-60A617CB6B3A}" type="slidenum">
              <a:rPr lang="en-GB" altLang="en-US" sz="1200">
                <a:latin typeface="Arial Black" panose="020B0A04020102020204" pitchFamily="34" charset="0"/>
              </a:rPr>
              <a:pPr eaLnBrk="1" hangingPunct="1">
                <a:spcBef>
                  <a:spcPct val="0"/>
                </a:spcBef>
                <a:buClrTx/>
                <a:buSzTx/>
                <a:buFontTx/>
                <a:buNone/>
              </a:pPr>
              <a:t>3</a:t>
            </a:fld>
            <a:endParaRPr lang="en-GB" altLang="en-US" sz="1200">
              <a:latin typeface="Arial Black" panose="020B0A04020102020204" pitchFamily="34" charset="0"/>
            </a:endParaRPr>
          </a:p>
        </p:txBody>
      </p:sp>
      <p:sp>
        <p:nvSpPr>
          <p:cNvPr id="6147" name="Rectangle 3"/>
          <p:cNvSpPr>
            <a:spLocks noGrp="1" noChangeArrowheads="1"/>
          </p:cNvSpPr>
          <p:nvPr>
            <p:ph type="body" idx="1"/>
          </p:nvPr>
        </p:nvSpPr>
        <p:spPr>
          <a:xfrm>
            <a:off x="457200" y="836613"/>
            <a:ext cx="8229600" cy="5688012"/>
          </a:xfrm>
        </p:spPr>
        <p:txBody>
          <a:bodyPr/>
          <a:lstStyle/>
          <a:p>
            <a:pPr algn="just" rtl="1">
              <a:defRPr/>
            </a:pPr>
            <a:r>
              <a:rPr lang="fa-IR" sz="2800" b="1" dirty="0" smtClean="0">
                <a:cs typeface="B Nazanin" panose="00000400000000000000" pitchFamily="2" charset="-78"/>
              </a:rPr>
              <a:t>محیط خارجی از عواملی تشکیل می شود که به صورت مستقیم یا غیر مستقیم بر سازمان تاثیر می گذارند</a:t>
            </a:r>
          </a:p>
          <a:p>
            <a:pPr algn="just" rtl="1">
              <a:defRPr/>
            </a:pPr>
            <a:endParaRPr lang="fa-IR" sz="2800" b="1" dirty="0" smtClean="0">
              <a:cs typeface="B Nazanin" panose="00000400000000000000" pitchFamily="2" charset="-78"/>
            </a:endParaRPr>
          </a:p>
          <a:p>
            <a:pPr algn="just" rtl="1">
              <a:defRPr/>
            </a:pPr>
            <a:endParaRPr lang="fa-IR" sz="2800" b="1" dirty="0" smtClean="0">
              <a:cs typeface="B Nazanin" panose="00000400000000000000" pitchFamily="2" charset="-78"/>
            </a:endParaRPr>
          </a:p>
          <a:p>
            <a:pPr algn="just" rtl="1">
              <a:defRPr/>
            </a:pPr>
            <a:endParaRPr lang="fa-IR" sz="2800" b="1" dirty="0" smtClean="0">
              <a:cs typeface="B Nazanin" panose="00000400000000000000" pitchFamily="2" charset="-78"/>
            </a:endParaRPr>
          </a:p>
          <a:p>
            <a:pPr algn="just" rtl="1">
              <a:defRPr/>
            </a:pPr>
            <a:endParaRPr lang="fa-IR" sz="2800" b="1" dirty="0" smtClean="0">
              <a:cs typeface="B Nazanin" panose="00000400000000000000" pitchFamily="2" charset="-78"/>
            </a:endParaRPr>
          </a:p>
          <a:p>
            <a:pPr algn="just" rtl="1">
              <a:defRPr/>
            </a:pPr>
            <a:endParaRPr lang="fa-IR" sz="2800" b="1" dirty="0" smtClean="0">
              <a:cs typeface="B Nazanin" panose="00000400000000000000" pitchFamily="2" charset="-78"/>
            </a:endParaRPr>
          </a:p>
          <a:p>
            <a:pPr algn="just" rtl="1">
              <a:defRPr/>
            </a:pPr>
            <a:endParaRPr lang="fa-IR" sz="2800" b="1" dirty="0" smtClean="0">
              <a:cs typeface="B Nazanin" panose="00000400000000000000" pitchFamily="2" charset="-78"/>
            </a:endParaRPr>
          </a:p>
          <a:p>
            <a:pPr algn="just" rtl="1">
              <a:defRPr/>
            </a:pPr>
            <a:endParaRPr lang="fa-IR" sz="2800" b="1" dirty="0" smtClean="0">
              <a:cs typeface="B Nazanin" panose="00000400000000000000" pitchFamily="2" charset="-78"/>
            </a:endParaRPr>
          </a:p>
          <a:p>
            <a:pPr algn="just" rtl="1">
              <a:defRPr/>
            </a:pPr>
            <a:endParaRPr lang="fa-IR" sz="2800" b="1" dirty="0" smtClean="0">
              <a:cs typeface="B Nazanin" panose="00000400000000000000" pitchFamily="2" charset="-78"/>
            </a:endParaRPr>
          </a:p>
          <a:p>
            <a:pPr algn="just" rtl="1">
              <a:defRPr/>
            </a:pPr>
            <a:endParaRPr lang="fa-IR" sz="2800" b="1" dirty="0" smtClean="0">
              <a:cs typeface="B Nazanin" panose="00000400000000000000" pitchFamily="2" charset="-78"/>
            </a:endParaRPr>
          </a:p>
          <a:p>
            <a:pPr marL="0" indent="0" algn="just" rtl="1" eaLnBrk="1" hangingPunct="1">
              <a:buFont typeface="Wingdings" panose="05000000000000000000" pitchFamily="2" charset="2"/>
              <a:buNone/>
              <a:defRPr/>
            </a:pPr>
            <a:endParaRPr lang="en-US" altLang="en-US" sz="2800" b="1" dirty="0" smtClean="0">
              <a:cs typeface="B Nazanin" panose="00000400000000000000" pitchFamily="2" charset="-78"/>
            </a:endParaRPr>
          </a:p>
        </p:txBody>
      </p:sp>
      <p:pic>
        <p:nvPicPr>
          <p:cNvPr id="6148" name="Picture 4" descr="Related imag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775" y="2236788"/>
            <a:ext cx="4233863" cy="414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2C34D79D-6C9D-48C8-9C2E-82958BD0E2A3}" type="slidenum">
              <a:rPr lang="en-GB" altLang="en-US" sz="1200">
                <a:latin typeface="Arial Black" panose="020B0A04020102020204" pitchFamily="34" charset="0"/>
              </a:rPr>
              <a:pPr eaLnBrk="1" hangingPunct="1">
                <a:spcBef>
                  <a:spcPct val="0"/>
                </a:spcBef>
                <a:buClrTx/>
                <a:buSzTx/>
                <a:buFontTx/>
                <a:buNone/>
              </a:pPr>
              <a:t>30</a:t>
            </a:fld>
            <a:endParaRPr lang="en-GB" altLang="en-US" sz="1200">
              <a:latin typeface="Arial Black" panose="020B0A04020102020204" pitchFamily="34" charset="0"/>
            </a:endParaRPr>
          </a:p>
        </p:txBody>
      </p:sp>
      <p:sp>
        <p:nvSpPr>
          <p:cNvPr id="33795" name="Rectangle 2"/>
          <p:cNvSpPr>
            <a:spLocks noGrp="1" noChangeArrowheads="1"/>
          </p:cNvSpPr>
          <p:nvPr>
            <p:ph type="title"/>
          </p:nvPr>
        </p:nvSpPr>
        <p:spPr>
          <a:xfrm>
            <a:off x="323850" y="457200"/>
            <a:ext cx="8362950" cy="1371600"/>
          </a:xfrm>
        </p:spPr>
        <p:txBody>
          <a:bodyPr/>
          <a:lstStyle/>
          <a:p>
            <a:pPr algn="r" eaLnBrk="1" hangingPunct="1"/>
            <a:r>
              <a:rPr lang="fa-IR" altLang="en-US" sz="2800" smtClean="0">
                <a:solidFill>
                  <a:schemeClr val="bg2"/>
                </a:solidFill>
                <a:cs typeface="B Titr" panose="00000700000000000000" pitchFamily="2" charset="-78"/>
              </a:rPr>
              <a:t>پست مدرنیست و روابط محیط سازمان:</a:t>
            </a:r>
            <a:r>
              <a:rPr lang="fa-IR" altLang="en-US" smtClean="0">
                <a:solidFill>
                  <a:schemeClr val="bg2"/>
                </a:solidFill>
                <a:cs typeface="2  Jadid" panose="00000700000000000000" pitchFamily="2" charset="-78"/>
              </a:rPr>
              <a:t> </a:t>
            </a:r>
            <a:endParaRPr lang="en-GB" altLang="en-US" smtClean="0">
              <a:solidFill>
                <a:schemeClr val="bg2"/>
              </a:solidFill>
              <a:cs typeface="2  Jadid" panose="00000700000000000000" pitchFamily="2" charset="-78"/>
            </a:endParaRPr>
          </a:p>
        </p:txBody>
      </p:sp>
      <p:sp>
        <p:nvSpPr>
          <p:cNvPr id="33796" name="Rectangle 3"/>
          <p:cNvSpPr>
            <a:spLocks noGrp="1" noChangeArrowheads="1"/>
          </p:cNvSpPr>
          <p:nvPr>
            <p:ph type="body" idx="1"/>
          </p:nvPr>
        </p:nvSpPr>
        <p:spPr/>
        <p:txBody>
          <a:bodyPr/>
          <a:lstStyle/>
          <a:p>
            <a:pPr indent="14288" algn="justLow" rtl="1" eaLnBrk="1" hangingPunct="1">
              <a:lnSpc>
                <a:spcPct val="90000"/>
              </a:lnSpc>
              <a:buFont typeface="Wingdings" panose="05000000000000000000" pitchFamily="2" charset="2"/>
              <a:buNone/>
            </a:pPr>
            <a:r>
              <a:rPr lang="fa-IR" altLang="en-US" sz="3000" smtClean="0">
                <a:cs typeface="B Nazanin" panose="00000400000000000000" pitchFamily="2" charset="-78"/>
              </a:rPr>
              <a:t>تئوری مدرنیست فرض می کنند که عدم اطمینان ناخوشایند و قابل اجتناب است و با تحریک تصمیم گیرندگان به کاهش عدم اطمینان، آنها را وادار به اقدام سازمانی می کنند. برای شالوده شکنی این تئوری نخست راه های مقابله و تقابل با پیش فرض های اصلی آن را باید مدنظر قرار داد. برای مثال شاید استدلال کنید که  عدم اطمینان به جای ناخوشایند بودن، شکلی از شور و هیجان و نوعی حالت سرزندگی است. تغییر آزاردهنده نیست و نباید از آن اجتناب شود، بلکه نوعی تجربه خوشایند معمول در زندگی فراصنعتی است. </a:t>
            </a:r>
            <a:endParaRPr lang="en-GB" altLang="en-US" sz="30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7620D167-83CC-4774-9AE2-9D59706A2FDA}" type="slidenum">
              <a:rPr lang="en-GB" altLang="en-US" sz="1200">
                <a:latin typeface="Arial Black" panose="020B0A04020102020204" pitchFamily="34" charset="0"/>
              </a:rPr>
              <a:pPr eaLnBrk="1" hangingPunct="1">
                <a:spcBef>
                  <a:spcPct val="0"/>
                </a:spcBef>
                <a:buClrTx/>
                <a:buSzTx/>
                <a:buFontTx/>
                <a:buNone/>
              </a:pPr>
              <a:t>31</a:t>
            </a:fld>
            <a:endParaRPr lang="en-GB" altLang="en-US" sz="1200">
              <a:latin typeface="Arial Black" panose="020B0A04020102020204" pitchFamily="34" charset="0"/>
            </a:endParaRPr>
          </a:p>
        </p:txBody>
      </p:sp>
      <p:sp>
        <p:nvSpPr>
          <p:cNvPr id="34819" name="Rectangle 2"/>
          <p:cNvSpPr>
            <a:spLocks noGrp="1" noChangeArrowheads="1"/>
          </p:cNvSpPr>
          <p:nvPr>
            <p:ph type="title"/>
          </p:nvPr>
        </p:nvSpPr>
        <p:spPr>
          <a:xfrm>
            <a:off x="323850" y="457200"/>
            <a:ext cx="8362950" cy="1371600"/>
          </a:xfrm>
        </p:spPr>
        <p:txBody>
          <a:bodyPr/>
          <a:lstStyle/>
          <a:p>
            <a:pPr algn="r" eaLnBrk="1" hangingPunct="1"/>
            <a:r>
              <a:rPr lang="fa-IR" altLang="en-US" sz="3200" smtClean="0">
                <a:solidFill>
                  <a:schemeClr val="bg2"/>
                </a:solidFill>
                <a:cs typeface="B Titr" panose="00000700000000000000" pitchFamily="2" charset="-78"/>
              </a:rPr>
              <a:t>رهبري تحول آفرين در سازمانها: يك مدل متأثر از محيط</a:t>
            </a:r>
            <a:r>
              <a:rPr lang="fa-IR" altLang="en-US" sz="2800" smtClean="0">
                <a:solidFill>
                  <a:schemeClr val="bg2"/>
                </a:solidFill>
                <a:cs typeface="B Titr" panose="00000700000000000000" pitchFamily="2" charset="-78"/>
              </a:rPr>
              <a:t> </a:t>
            </a:r>
            <a:endParaRPr lang="en-GB" altLang="en-US" smtClean="0">
              <a:solidFill>
                <a:schemeClr val="bg2"/>
              </a:solidFill>
              <a:cs typeface="2  Jadid" panose="00000700000000000000" pitchFamily="2" charset="-78"/>
            </a:endParaRPr>
          </a:p>
        </p:txBody>
      </p:sp>
      <p:sp>
        <p:nvSpPr>
          <p:cNvPr id="34820" name="Rectangle 3"/>
          <p:cNvSpPr>
            <a:spLocks noGrp="1" noChangeArrowheads="1"/>
          </p:cNvSpPr>
          <p:nvPr>
            <p:ph type="body" idx="1"/>
          </p:nvPr>
        </p:nvSpPr>
        <p:spPr>
          <a:xfrm>
            <a:off x="250825" y="1700213"/>
            <a:ext cx="8642350" cy="5157787"/>
          </a:xfrm>
        </p:spPr>
        <p:txBody>
          <a:bodyPr/>
          <a:lstStyle/>
          <a:p>
            <a:pPr indent="14288" algn="justLow" rtl="1" eaLnBrk="1" hangingPunct="1">
              <a:lnSpc>
                <a:spcPct val="90000"/>
              </a:lnSpc>
              <a:buFont typeface="Wingdings" panose="05000000000000000000" pitchFamily="2" charset="2"/>
              <a:buNone/>
            </a:pPr>
            <a:r>
              <a:rPr lang="ar-SA" altLang="en-US" smtClean="0">
                <a:cs typeface="B Nazanin" panose="00000400000000000000" pitchFamily="2" charset="-78"/>
              </a:rPr>
              <a:t>هدف اين مقاله تجزيه و تحليل اثر محيط خارجي بر روي ظهور اشكال خاصي از رهبري تحول آفرين است. رهبري تحول آفرين يك ويژگي شخصي نيست كه يك رهبر دارا باشد، بلكه رفتاري است متاثر از محيط كه رهبر و سازمان با آن روبرو هستند. عوامل خارجي مانند تغييرات تكنولوژيك، جهاني شدن ، رقابت فشرده و نظير اينها هستند كه عوامل واقعي ايجاد كننده يك عدم اطمينان واقعي هستند . </a:t>
            </a:r>
            <a:endParaRPr lang="en-US" altLang="en-US" smtClean="0">
              <a:cs typeface="B Nazanin" panose="00000400000000000000" pitchFamily="2" charset="-78"/>
            </a:endParaRPr>
          </a:p>
          <a:p>
            <a:pPr indent="14288" algn="justLow" rtl="1" eaLnBrk="1" hangingPunct="1">
              <a:lnSpc>
                <a:spcPct val="90000"/>
              </a:lnSpc>
              <a:buFont typeface="Wingdings" panose="05000000000000000000" pitchFamily="2" charset="2"/>
              <a:buNone/>
            </a:pPr>
            <a:r>
              <a:rPr lang="ar-SA" altLang="en-US" smtClean="0">
                <a:cs typeface="B Nazanin" panose="00000400000000000000" pitchFamily="2" charset="-78"/>
              </a:rPr>
              <a:t>در اين مقاله يك مدل متاثر از محيط رهبري تحول آفرين توسعه داده شد كه سه نوع رهبران تحول آفرين – انقلابي ،تكاملي و تهاجمي را ارائه مي‌كند. رابطه بين محيط خارجي و نوع رهبري تحول آفرين به وسيله پذيرش اعضاي سازمان تعديل مي‌شود. </a:t>
            </a:r>
            <a:endParaRPr lang="fa-IR" altLang="en-US"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56635F39-6C9D-4D3A-B826-EB74C4D41852}" type="slidenum">
              <a:rPr lang="en-GB" altLang="en-US" sz="1200">
                <a:latin typeface="Arial Black" panose="020B0A04020102020204" pitchFamily="34" charset="0"/>
              </a:rPr>
              <a:pPr eaLnBrk="1" hangingPunct="1">
                <a:spcBef>
                  <a:spcPct val="0"/>
                </a:spcBef>
                <a:buClrTx/>
                <a:buSzTx/>
                <a:buFontTx/>
                <a:buNone/>
              </a:pPr>
              <a:t>32</a:t>
            </a:fld>
            <a:endParaRPr lang="en-GB" altLang="en-US" sz="1200">
              <a:latin typeface="Arial Black" panose="020B0A04020102020204" pitchFamily="34" charset="0"/>
            </a:endParaRPr>
          </a:p>
        </p:txBody>
      </p:sp>
      <p:sp>
        <p:nvSpPr>
          <p:cNvPr id="35843" name="Rectangle 3"/>
          <p:cNvSpPr>
            <a:spLocks noGrp="1" noChangeArrowheads="1"/>
          </p:cNvSpPr>
          <p:nvPr>
            <p:ph type="body" idx="1"/>
          </p:nvPr>
        </p:nvSpPr>
        <p:spPr>
          <a:xfrm>
            <a:off x="250825" y="1700213"/>
            <a:ext cx="8642350" cy="5157787"/>
          </a:xfrm>
        </p:spPr>
        <p:txBody>
          <a:bodyPr/>
          <a:lstStyle/>
          <a:p>
            <a:pPr indent="14288" algn="justLow" rtl="1" eaLnBrk="1" hangingPunct="1">
              <a:buFont typeface="Wingdings" panose="05000000000000000000" pitchFamily="2" charset="2"/>
              <a:buNone/>
            </a:pPr>
            <a:r>
              <a:rPr lang="ar-SA" altLang="en-US" b="1" smtClean="0">
                <a:solidFill>
                  <a:srgbClr val="FF3300"/>
                </a:solidFill>
                <a:cs typeface="B Nazanin" panose="00000400000000000000" pitchFamily="2" charset="-78"/>
              </a:rPr>
              <a:t>رهبران تحول آفرين انقلابي</a:t>
            </a:r>
            <a:r>
              <a:rPr lang="ar-SA" altLang="en-US" smtClean="0">
                <a:solidFill>
                  <a:srgbClr val="FF3300"/>
                </a:solidFill>
                <a:cs typeface="B Nazanin" panose="00000400000000000000" pitchFamily="2" charset="-78"/>
              </a:rPr>
              <a:t> </a:t>
            </a:r>
            <a:r>
              <a:rPr lang="ar-SA" altLang="en-US" smtClean="0">
                <a:cs typeface="B Nazanin" panose="00000400000000000000" pitchFamily="2" charset="-78"/>
              </a:rPr>
              <a:t>احتمالا در سازمانهايي وارد عمل مي شوند كه در محيط هاي ناپايدار فعاليت مي كنند و اعضاي آنها ممكن است درجه بالا يا پاييني از پذيرش داشته باشند. </a:t>
            </a:r>
            <a:endParaRPr lang="fa-IR" altLang="en-US" smtClean="0">
              <a:cs typeface="B Nazanin" panose="00000400000000000000" pitchFamily="2" charset="-78"/>
            </a:endParaRPr>
          </a:p>
          <a:p>
            <a:pPr indent="14288" algn="justLow" rtl="1" eaLnBrk="1" hangingPunct="1">
              <a:buFont typeface="Wingdings" panose="05000000000000000000" pitchFamily="2" charset="2"/>
              <a:buNone/>
            </a:pPr>
            <a:r>
              <a:rPr lang="ar-SA" altLang="en-US" smtClean="0">
                <a:cs typeface="B Nazanin" panose="00000400000000000000" pitchFamily="2" charset="-78"/>
              </a:rPr>
              <a:t>به هر حال </a:t>
            </a:r>
            <a:r>
              <a:rPr lang="ar-SA" altLang="en-US" b="1" smtClean="0">
                <a:solidFill>
                  <a:srgbClr val="FF3300"/>
                </a:solidFill>
                <a:cs typeface="B Nazanin" panose="00000400000000000000" pitchFamily="2" charset="-78"/>
              </a:rPr>
              <a:t>رهبران تحول آفرين تكاملي</a:t>
            </a:r>
            <a:r>
              <a:rPr lang="ar-SA" altLang="en-US" smtClean="0">
                <a:cs typeface="B Nazanin" panose="00000400000000000000" pitchFamily="2" charset="-78"/>
              </a:rPr>
              <a:t> احتمالا در سازمانهايي وارد فعاليت مي شوند كه ناپايداري محيطي كمي دارند و اعضاي آنها درجه بالايي از پذيرش را نشان مي دهند</a:t>
            </a:r>
            <a:r>
              <a:rPr lang="fa-IR" altLang="en-US" smtClean="0">
                <a:cs typeface="B Nazanin" panose="00000400000000000000" pitchFamily="2" charset="-78"/>
              </a:rPr>
              <a:t>.</a:t>
            </a:r>
            <a:r>
              <a:rPr lang="ar-SA" altLang="en-US" smtClean="0">
                <a:cs typeface="B Nazanin" panose="00000400000000000000" pitchFamily="2" charset="-78"/>
              </a:rPr>
              <a:t> </a:t>
            </a:r>
            <a:endParaRPr lang="fa-IR" altLang="en-US" smtClean="0">
              <a:cs typeface="B Nazanin" panose="00000400000000000000" pitchFamily="2" charset="-78"/>
            </a:endParaRPr>
          </a:p>
          <a:p>
            <a:pPr indent="14288" algn="justLow" rtl="1" eaLnBrk="1" hangingPunct="1">
              <a:buFont typeface="Wingdings" panose="05000000000000000000" pitchFamily="2" charset="2"/>
              <a:buNone/>
            </a:pPr>
            <a:r>
              <a:rPr lang="ar-SA" altLang="en-US" smtClean="0">
                <a:cs typeface="B Nazanin" panose="00000400000000000000" pitchFamily="2" charset="-78"/>
              </a:rPr>
              <a:t>و رهبران </a:t>
            </a:r>
            <a:r>
              <a:rPr lang="ar-SA" altLang="en-US" b="1" smtClean="0">
                <a:solidFill>
                  <a:srgbClr val="FF3300"/>
                </a:solidFill>
                <a:cs typeface="B Nazanin" panose="00000400000000000000" pitchFamily="2" charset="-78"/>
              </a:rPr>
              <a:t>تحول آفرين تهاجمي</a:t>
            </a:r>
            <a:r>
              <a:rPr lang="ar-SA" altLang="en-US" smtClean="0">
                <a:cs typeface="B Nazanin" panose="00000400000000000000" pitchFamily="2" charset="-78"/>
              </a:rPr>
              <a:t> در محيط هاي با ناپايداري كم وارد عمل مي‌شوند و جايي كه اعضاي سازمان درجه پاييني از پذيرش دارند. </a:t>
            </a:r>
            <a:endParaRPr lang="en-GB" altLang="en-US"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3167AE39-1BAE-4A75-93D7-AA96C32338C1}" type="slidenum">
              <a:rPr lang="en-GB" altLang="en-US" sz="1200">
                <a:latin typeface="Arial Black" panose="020B0A04020102020204" pitchFamily="34" charset="0"/>
              </a:rPr>
              <a:pPr eaLnBrk="1" hangingPunct="1">
                <a:spcBef>
                  <a:spcPct val="0"/>
                </a:spcBef>
                <a:buClrTx/>
                <a:buSzTx/>
                <a:buFontTx/>
                <a:buNone/>
              </a:pPr>
              <a:t>33</a:t>
            </a:fld>
            <a:endParaRPr lang="en-GB" altLang="en-US" sz="1200">
              <a:latin typeface="Arial Black" panose="020B0A04020102020204" pitchFamily="34" charset="0"/>
            </a:endParaRPr>
          </a:p>
        </p:txBody>
      </p:sp>
      <p:sp>
        <p:nvSpPr>
          <p:cNvPr id="36867" name="Rectangle 2"/>
          <p:cNvSpPr>
            <a:spLocks noGrp="1" noChangeArrowheads="1"/>
          </p:cNvSpPr>
          <p:nvPr>
            <p:ph type="title"/>
          </p:nvPr>
        </p:nvSpPr>
        <p:spPr>
          <a:xfrm>
            <a:off x="323850" y="457200"/>
            <a:ext cx="8362950" cy="1371600"/>
          </a:xfrm>
        </p:spPr>
        <p:txBody>
          <a:bodyPr/>
          <a:lstStyle/>
          <a:p>
            <a:pPr algn="r" eaLnBrk="1" hangingPunct="1"/>
            <a:r>
              <a:rPr lang="ar-SA" altLang="en-US" sz="3200" smtClean="0">
                <a:solidFill>
                  <a:schemeClr val="bg2"/>
                </a:solidFill>
                <a:cs typeface="B Titr" panose="00000700000000000000" pitchFamily="2" charset="-78"/>
              </a:rPr>
              <a:t>چالشهاي محيطي پيش روي سازمانها</a:t>
            </a:r>
            <a:r>
              <a:rPr lang="ar-SA" altLang="en-US" smtClean="0"/>
              <a:t> </a:t>
            </a:r>
            <a:endParaRPr lang="en-GB" altLang="en-US" smtClean="0"/>
          </a:p>
        </p:txBody>
      </p:sp>
      <p:sp>
        <p:nvSpPr>
          <p:cNvPr id="36868" name="Rectangle 3"/>
          <p:cNvSpPr>
            <a:spLocks noGrp="1" noChangeArrowheads="1"/>
          </p:cNvSpPr>
          <p:nvPr>
            <p:ph type="body" idx="1"/>
          </p:nvPr>
        </p:nvSpPr>
        <p:spPr>
          <a:xfrm>
            <a:off x="250825" y="1700213"/>
            <a:ext cx="8893175" cy="5157787"/>
          </a:xfrm>
        </p:spPr>
        <p:txBody>
          <a:bodyPr/>
          <a:lstStyle/>
          <a:p>
            <a:pPr indent="14288" algn="just" rtl="1" eaLnBrk="1" hangingPunct="1">
              <a:lnSpc>
                <a:spcPct val="90000"/>
              </a:lnSpc>
              <a:buFont typeface="Wingdings" panose="05000000000000000000" pitchFamily="2" charset="2"/>
              <a:buNone/>
            </a:pPr>
            <a:r>
              <a:rPr lang="ar-SA" altLang="en-US" sz="2400" smtClean="0">
                <a:cs typeface="B Nazanin" panose="00000400000000000000" pitchFamily="2" charset="-78"/>
              </a:rPr>
              <a:t>فولمر ، گيبز و گلدسميت اشاره مي كنند كه جهاني شدن‌، مقررات زدايي ، تجارت الكترونيك و تغيير سريع تكنولوژيك، شركتها را مجبور به ارزيابي مجدد روش فعاليت خودشان مي‌كند. ميليكن بين عدم اطمينان عيني محيطي و عدم اطمينان ذهني محيطي تمايز قائل مي شود. اولي به ويژگيهاي عيني محيط خارجي اطلاق مي شود ، درحالي كه دومي به ادراكات اعضاي سازمان از محيط اشاره دارد.</a:t>
            </a:r>
            <a:endParaRPr lang="fa-IR" altLang="en-US" sz="2400" smtClean="0">
              <a:cs typeface="B Nazanin" panose="00000400000000000000" pitchFamily="2" charset="-78"/>
            </a:endParaRPr>
          </a:p>
          <a:p>
            <a:pPr indent="14288" algn="just" rtl="1" eaLnBrk="1" hangingPunct="1">
              <a:lnSpc>
                <a:spcPct val="90000"/>
              </a:lnSpc>
              <a:buFont typeface="Wingdings" panose="05000000000000000000" pitchFamily="2" charset="2"/>
              <a:buNone/>
            </a:pPr>
            <a:r>
              <a:rPr lang="ar-SA" altLang="en-US" sz="2400" smtClean="0">
                <a:cs typeface="B Nazanin" panose="00000400000000000000" pitchFamily="2" charset="-78"/>
              </a:rPr>
              <a:t>انواع مختلفي از عدم اطمينان مشاهده شده درباره محيط وجود دارد كه عبارتند از : عدم اطمينان تكنولوژيك، عدم اطمينان مصرف كننده ، عدم اطمينان رقابتي و عدم اطمينان منابع. </a:t>
            </a:r>
            <a:endParaRPr lang="fa-IR" altLang="en-US" sz="2400" smtClean="0">
              <a:cs typeface="B Nazanin" panose="00000400000000000000" pitchFamily="2" charset="-78"/>
            </a:endParaRPr>
          </a:p>
          <a:p>
            <a:pPr indent="14288" algn="just" rtl="1" eaLnBrk="1" hangingPunct="1">
              <a:lnSpc>
                <a:spcPct val="90000"/>
              </a:lnSpc>
              <a:buFont typeface="Wingdings" panose="05000000000000000000" pitchFamily="2" charset="2"/>
              <a:buNone/>
            </a:pPr>
            <a:r>
              <a:rPr lang="ar-SA" altLang="en-US" sz="2400" smtClean="0">
                <a:cs typeface="B Nazanin" panose="00000400000000000000" pitchFamily="2" charset="-78"/>
              </a:rPr>
              <a:t>ناپايداري و پيچيدگي ممكن است قابليت پيش بيني محيط را خيلي پايين آورد و بر نوع رهبري در حال ظهور در سازمان تاثير بگذارد. در يك محيط ناپايدار ، سبك جديد مديريتي كه داراييهاي نامشهود را قادر به توسعه و ظرفيتهاي پويا را قادر به فعاليت كند، مهم است. سازمانها نمي‌توانند چنين ائتلاف مجدد استراتژيك را بدون تاكيد بر يك رهبري تحول آفرين خلق نمايند . گيبنز به پيچيدگي و كميابي محيطي به عنوان عوامل خارجي تاثير گذار بر شكل رهبري تحول آفرين مورد نياز، توجه نمود. </a:t>
            </a:r>
            <a:endParaRPr lang="fa-IR" altLang="en-US" sz="2400" smtClean="0">
              <a:cs typeface="B Nazanin" panose="00000400000000000000" pitchFamily="2" charset="-78"/>
            </a:endParaRPr>
          </a:p>
          <a:p>
            <a:pPr indent="14288" algn="just" rtl="1" eaLnBrk="1" hangingPunct="1">
              <a:lnSpc>
                <a:spcPct val="90000"/>
              </a:lnSpc>
              <a:buFont typeface="Wingdings" panose="05000000000000000000" pitchFamily="2" charset="2"/>
              <a:buNone/>
            </a:pPr>
            <a:endParaRPr lang="en-GB" altLang="en-US" sz="24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E6E34FDE-F95A-4506-9864-55E294719470}" type="slidenum">
              <a:rPr lang="en-GB" altLang="en-US" sz="1200">
                <a:latin typeface="Arial Black" panose="020B0A04020102020204" pitchFamily="34" charset="0"/>
              </a:rPr>
              <a:pPr eaLnBrk="1" hangingPunct="1">
                <a:spcBef>
                  <a:spcPct val="0"/>
                </a:spcBef>
                <a:buClrTx/>
                <a:buSzTx/>
                <a:buFontTx/>
                <a:buNone/>
              </a:pPr>
              <a:t>34</a:t>
            </a:fld>
            <a:endParaRPr lang="en-GB" altLang="en-US" sz="1200">
              <a:latin typeface="Arial Black" panose="020B0A04020102020204" pitchFamily="34" charset="0"/>
            </a:endParaRPr>
          </a:p>
        </p:txBody>
      </p:sp>
      <p:sp>
        <p:nvSpPr>
          <p:cNvPr id="37891" name="Rectangle 2"/>
          <p:cNvSpPr>
            <a:spLocks noGrp="1" noChangeArrowheads="1"/>
          </p:cNvSpPr>
          <p:nvPr>
            <p:ph type="title"/>
          </p:nvPr>
        </p:nvSpPr>
        <p:spPr>
          <a:xfrm>
            <a:off x="323850" y="457200"/>
            <a:ext cx="8362950" cy="1371600"/>
          </a:xfrm>
        </p:spPr>
        <p:txBody>
          <a:bodyPr/>
          <a:lstStyle/>
          <a:p>
            <a:pPr algn="r" eaLnBrk="1" hangingPunct="1"/>
            <a:r>
              <a:rPr lang="ar-SA" altLang="en-US" sz="3200" smtClean="0">
                <a:solidFill>
                  <a:schemeClr val="bg2"/>
                </a:solidFill>
                <a:cs typeface="B Titr" panose="00000700000000000000" pitchFamily="2" charset="-78"/>
              </a:rPr>
              <a:t>رهبري تحول آفرين</a:t>
            </a:r>
            <a:r>
              <a:rPr lang="ar-SA" altLang="en-US" smtClean="0"/>
              <a:t> </a:t>
            </a:r>
            <a:endParaRPr lang="en-GB" altLang="en-US" smtClean="0"/>
          </a:p>
        </p:txBody>
      </p:sp>
      <p:sp>
        <p:nvSpPr>
          <p:cNvPr id="37892" name="Rectangle 3"/>
          <p:cNvSpPr>
            <a:spLocks noGrp="1" noChangeArrowheads="1"/>
          </p:cNvSpPr>
          <p:nvPr>
            <p:ph type="body" idx="1"/>
          </p:nvPr>
        </p:nvSpPr>
        <p:spPr>
          <a:xfrm>
            <a:off x="250825" y="1700213"/>
            <a:ext cx="8893175" cy="5157787"/>
          </a:xfrm>
        </p:spPr>
        <p:txBody>
          <a:bodyPr/>
          <a:lstStyle/>
          <a:p>
            <a:pPr indent="14288" algn="just" rtl="1" eaLnBrk="1" hangingPunct="1">
              <a:lnSpc>
                <a:spcPct val="90000"/>
              </a:lnSpc>
              <a:buFont typeface="Wingdings" panose="05000000000000000000" pitchFamily="2" charset="2"/>
              <a:buNone/>
            </a:pPr>
            <a:r>
              <a:rPr lang="ar-SA" altLang="en-US" sz="2400" smtClean="0">
                <a:cs typeface="B Nazanin" panose="00000400000000000000" pitchFamily="2" charset="-78"/>
              </a:rPr>
              <a:t>رهبران تحول آفرين يك چشم انداز سازماني پويا خلق مي كنند كه اغلب يك دگرگوني در ارزشهاي فرهنگي براي انعكاس نوآوري بيشتر را ضروري مي سازد. رهبري تحول آفرين همچنين به دنبال برقراري يك رابطه بين علائق فردي و جمعي است تا به زيردستان اجازه كار كردن براي اهداف متعالي را بدهد.</a:t>
            </a:r>
            <a:r>
              <a:rPr lang="fa-IR" altLang="en-US" sz="2400" smtClean="0">
                <a:cs typeface="B Nazanin" panose="00000400000000000000" pitchFamily="2" charset="-78"/>
              </a:rPr>
              <a:t> </a:t>
            </a:r>
            <a:r>
              <a:rPr lang="ar-SA" altLang="en-US" sz="2400" smtClean="0">
                <a:cs typeface="B Nazanin" panose="00000400000000000000" pitchFamily="2" charset="-78"/>
              </a:rPr>
              <a:t>رهبران تحول آفرين به چند دليل موثر هستند : آنها قادرند هم پيروان خود را متحد كنند و هم اهداف و باورهاي پيروان را تغيير دهند. رهبران تحول آفرين تصويري از يك چشم انداز آينده را به پيروان خود ارائه مي كنند. از آنجا كه چنين رهبراني قادرند يك چشم انداز روشن و مورد نياز را شكل دهند ، احتمالا قادر به برانگيختن كاركنان براي مشاركت در آن چشم انداز هم هستند. رهبران تحول آفرين زيردستان را براي انجام كار بيش از حد انتظار بر مي‌انگيزانند. براساس نظر پاوار و ايستمن، اثربخشي يك رهبر تحول آفرين نتيجه سه عامل است ؛ موقعيت نسبي سازمان در پيوستار پذيرش سازماني( پذيرش تغيير)، درجه تطبيق فرايند تحول آفريني لازم براي موفقيت سازمان و فرايند رهبري تحول آفريني كه در سازمان در حال اجراست و قابليتهاي رهبران تحول آفرين براي اجراي فرايند مناسب تحول‌آفريني. انعطاف پذيري اين اطمينان را مي دهد كه سازمان ظرفيت فعاليت پويا يا پاسخ سريع به شرايط رقابتي در حال تغيير را دارد و بنابراين يك مزيت رقابتي ايجاد كرده يا مزيت رقابتي موجود را حفظ مي كند. </a:t>
            </a:r>
            <a:endParaRPr lang="en-GB" altLang="en-US" sz="24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43F6E98C-F2A6-4F91-B772-EEA0F34EE3A7}" type="slidenum">
              <a:rPr lang="en-GB" altLang="en-US" sz="1200">
                <a:latin typeface="Arial Black" panose="020B0A04020102020204" pitchFamily="34" charset="0"/>
              </a:rPr>
              <a:pPr eaLnBrk="1" hangingPunct="1">
                <a:spcBef>
                  <a:spcPct val="0"/>
                </a:spcBef>
                <a:buClrTx/>
                <a:buSzTx/>
                <a:buFontTx/>
                <a:buNone/>
              </a:pPr>
              <a:t>35</a:t>
            </a:fld>
            <a:endParaRPr lang="en-GB" altLang="en-US" sz="1200">
              <a:latin typeface="Arial Black" panose="020B0A04020102020204" pitchFamily="34" charset="0"/>
            </a:endParaRPr>
          </a:p>
        </p:txBody>
      </p:sp>
      <p:sp>
        <p:nvSpPr>
          <p:cNvPr id="38915" name="Rectangle 3"/>
          <p:cNvSpPr>
            <a:spLocks noGrp="1" noChangeArrowheads="1"/>
          </p:cNvSpPr>
          <p:nvPr>
            <p:ph type="body" idx="1"/>
          </p:nvPr>
        </p:nvSpPr>
        <p:spPr>
          <a:xfrm>
            <a:off x="250825" y="1700213"/>
            <a:ext cx="8893175" cy="5157787"/>
          </a:xfrm>
        </p:spPr>
        <p:txBody>
          <a:bodyPr/>
          <a:lstStyle/>
          <a:p>
            <a:pPr indent="14288" algn="just" rtl="1" eaLnBrk="1" hangingPunct="1">
              <a:buFont typeface="Wingdings" panose="05000000000000000000" pitchFamily="2" charset="2"/>
              <a:buNone/>
            </a:pPr>
            <a:r>
              <a:rPr lang="ar-SA" altLang="en-US" sz="2800" smtClean="0">
                <a:cs typeface="B Nazanin" panose="00000400000000000000" pitchFamily="2" charset="-78"/>
              </a:rPr>
              <a:t>يك رهبر تحول آفرين ، تغيير را در كل سازمان القا كرده و چشم اندازي هم براي مديران و هم كاركنان خلق مي‌كند. به هر حال محيط خارجي كه سازمان در آن فعاليت مي كند، نقشي را در تعبير عمليات اجرايي به صورت موثر يا كم كارا‌، ايفا مي‌كند. الگوي رهبري تحول آفرين به جاي تمركز بر ويژگيهاي شخصي رهبر‌، بيشتر بر روي چيزي كه رهبر انجام مي دهد تمركز مي كند. در محيط هاي متلاطم ، رهبران تحول آفرين احتمالا موثرترند، زيرا آنها به دنبال روشهاي جديد كار كردن و در جستجوي فرصتهايي براي مواجهه با ريسك هستند، پاسخهاي موثر را به پاسخهاي كارا ترجيح مي دهند و احتمالا از وضع موجود كمتر حمايت مي كنند. بنابراين آنها شايد در برابر تغييرات محيط خارجي يا پيش بيني آن تغييرات واكنش موثرتري نشان دهند. </a:t>
            </a:r>
            <a:endParaRPr lang="en-GB" altLang="en-US" sz="28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FE071A1F-02BE-459D-8672-84B3CA2B82E6}" type="slidenum">
              <a:rPr lang="en-GB" altLang="en-US" sz="1200">
                <a:latin typeface="Arial Black" panose="020B0A04020102020204" pitchFamily="34" charset="0"/>
              </a:rPr>
              <a:pPr eaLnBrk="1" hangingPunct="1">
                <a:spcBef>
                  <a:spcPct val="0"/>
                </a:spcBef>
                <a:buClrTx/>
                <a:buSzTx/>
                <a:buFontTx/>
                <a:buNone/>
              </a:pPr>
              <a:t>36</a:t>
            </a:fld>
            <a:endParaRPr lang="en-GB" altLang="en-US" sz="1200">
              <a:latin typeface="Arial Black" panose="020B0A04020102020204" pitchFamily="34" charset="0"/>
            </a:endParaRPr>
          </a:p>
        </p:txBody>
      </p:sp>
      <p:sp>
        <p:nvSpPr>
          <p:cNvPr id="39939" name="Rectangle 2"/>
          <p:cNvSpPr>
            <a:spLocks noGrp="1" noChangeArrowheads="1"/>
          </p:cNvSpPr>
          <p:nvPr>
            <p:ph type="body" idx="1"/>
          </p:nvPr>
        </p:nvSpPr>
        <p:spPr>
          <a:xfrm>
            <a:off x="250825" y="1700213"/>
            <a:ext cx="8893175" cy="5157787"/>
          </a:xfrm>
        </p:spPr>
        <p:txBody>
          <a:bodyPr/>
          <a:lstStyle/>
          <a:p>
            <a:pPr indent="14288" algn="just" rtl="1" eaLnBrk="1" hangingPunct="1">
              <a:buFont typeface="Wingdings" panose="05000000000000000000" pitchFamily="2" charset="2"/>
              <a:buNone/>
            </a:pPr>
            <a:r>
              <a:rPr lang="ar-SA" altLang="en-US" sz="2800" smtClean="0">
                <a:cs typeface="B Nazanin" panose="00000400000000000000" pitchFamily="2" charset="-78"/>
              </a:rPr>
              <a:t>رهبري تحول آفرين ممكن است به چندين شكل باشد . برنز دو نوع رهبري تحول آفرين را شناسايي كرده است: </a:t>
            </a:r>
            <a:r>
              <a:rPr lang="ar-SA" altLang="en-US" sz="2800" b="1" u="sng" smtClean="0">
                <a:solidFill>
                  <a:srgbClr val="FF3300"/>
                </a:solidFill>
                <a:cs typeface="B Nazanin" panose="00000400000000000000" pitchFamily="2" charset="-78"/>
              </a:rPr>
              <a:t>اصلاح طلب و تكامل گرا .</a:t>
            </a:r>
            <a:r>
              <a:rPr lang="ar-SA" altLang="en-US" sz="2800" smtClean="0">
                <a:cs typeface="B Nazanin" panose="00000400000000000000" pitchFamily="2" charset="-78"/>
              </a:rPr>
              <a:t> «اصلاح طلب روي اجزا كار مي كند در حالي كه تكامل گرا بر روي كل، كار مي كند. اصلاح طلب در جستجوي اصلاحات هماهنگ با روندهاي موجود و سازگار با اصول و تئوري‌هاي متداول است‌. تكامل گرا به دنبال تعيين مسير ، جلوگيري يا نقض تئوري‌ها و تغيير اصول است. </a:t>
            </a:r>
            <a:endParaRPr lang="en-GB" altLang="en-US" sz="28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165C4932-60ED-429F-91C5-CC221C498124}" type="slidenum">
              <a:rPr lang="en-GB" altLang="en-US" sz="1200">
                <a:latin typeface="Arial Black" panose="020B0A04020102020204" pitchFamily="34" charset="0"/>
              </a:rPr>
              <a:pPr eaLnBrk="1" hangingPunct="1">
                <a:spcBef>
                  <a:spcPct val="0"/>
                </a:spcBef>
                <a:buClrTx/>
                <a:buSzTx/>
                <a:buFontTx/>
                <a:buNone/>
              </a:pPr>
              <a:t>37</a:t>
            </a:fld>
            <a:endParaRPr lang="en-GB" altLang="en-US" sz="1200">
              <a:latin typeface="Arial Black" panose="020B0A04020102020204" pitchFamily="34" charset="0"/>
            </a:endParaRPr>
          </a:p>
        </p:txBody>
      </p:sp>
      <p:sp>
        <p:nvSpPr>
          <p:cNvPr id="40963" name="Rectangle 2"/>
          <p:cNvSpPr>
            <a:spLocks noGrp="1" noChangeArrowheads="1"/>
          </p:cNvSpPr>
          <p:nvPr>
            <p:ph type="title"/>
          </p:nvPr>
        </p:nvSpPr>
        <p:spPr>
          <a:xfrm>
            <a:off x="323850" y="260350"/>
            <a:ext cx="8362950" cy="1371600"/>
          </a:xfrm>
        </p:spPr>
        <p:txBody>
          <a:bodyPr/>
          <a:lstStyle/>
          <a:p>
            <a:pPr algn="r" eaLnBrk="1" hangingPunct="1"/>
            <a:r>
              <a:rPr lang="en-US" altLang="en-US" sz="3200" smtClean="0">
                <a:solidFill>
                  <a:schemeClr val="bg2"/>
                </a:solidFill>
                <a:cs typeface="B Titr" panose="00000700000000000000" pitchFamily="2" charset="-78"/>
              </a:rPr>
              <a:t> </a:t>
            </a:r>
            <a:r>
              <a:rPr lang="fa-IR" altLang="en-US" sz="3200" smtClean="0">
                <a:solidFill>
                  <a:schemeClr val="bg2"/>
                </a:solidFill>
                <a:cs typeface="B Titr" panose="00000700000000000000" pitchFamily="2" charset="-78"/>
              </a:rPr>
              <a:t>انقلابي:</a:t>
            </a:r>
            <a:r>
              <a:rPr lang="en-US" altLang="en-US" sz="3200" smtClean="0">
                <a:solidFill>
                  <a:schemeClr val="bg2"/>
                </a:solidFill>
                <a:cs typeface="B Titr" panose="00000700000000000000" pitchFamily="2" charset="-78"/>
              </a:rPr>
              <a:t> </a:t>
            </a:r>
            <a:r>
              <a:rPr lang="fa-IR" altLang="en-US" sz="3200" smtClean="0">
                <a:solidFill>
                  <a:schemeClr val="bg2"/>
                </a:solidFill>
                <a:cs typeface="B Titr" panose="00000700000000000000" pitchFamily="2" charset="-78"/>
              </a:rPr>
              <a:t> </a:t>
            </a:r>
            <a:r>
              <a:rPr lang="ar-SA" altLang="en-US" sz="3200" smtClean="0">
                <a:solidFill>
                  <a:schemeClr val="bg2"/>
                </a:solidFill>
                <a:cs typeface="B Titr" panose="00000700000000000000" pitchFamily="2" charset="-78"/>
              </a:rPr>
              <a:t>رهبري تحول آفرين</a:t>
            </a:r>
            <a:r>
              <a:rPr lang="en-US" altLang="en-US" sz="3200" smtClean="0">
                <a:solidFill>
                  <a:schemeClr val="bg2"/>
                </a:solidFill>
                <a:cs typeface="B Titr" panose="00000700000000000000" pitchFamily="2" charset="-78"/>
              </a:rPr>
              <a:t> </a:t>
            </a:r>
            <a:endParaRPr lang="en-GB" altLang="en-US" smtClean="0"/>
          </a:p>
        </p:txBody>
      </p:sp>
      <p:sp>
        <p:nvSpPr>
          <p:cNvPr id="40964" name="Rectangle 3"/>
          <p:cNvSpPr>
            <a:spLocks noGrp="1" noChangeArrowheads="1"/>
          </p:cNvSpPr>
          <p:nvPr>
            <p:ph type="body" idx="1"/>
          </p:nvPr>
        </p:nvSpPr>
        <p:spPr>
          <a:xfrm>
            <a:off x="250825" y="1341438"/>
            <a:ext cx="8893175" cy="5157787"/>
          </a:xfrm>
        </p:spPr>
        <p:txBody>
          <a:bodyPr/>
          <a:lstStyle/>
          <a:p>
            <a:pPr indent="14288" algn="justLow" rtl="1" eaLnBrk="1" hangingPunct="1">
              <a:lnSpc>
                <a:spcPct val="80000"/>
              </a:lnSpc>
              <a:buFont typeface="Wingdings" panose="05000000000000000000" pitchFamily="2" charset="2"/>
              <a:buNone/>
            </a:pPr>
            <a:r>
              <a:rPr lang="ar-SA" altLang="en-US" sz="2400" smtClean="0">
                <a:cs typeface="B Nazanin" panose="00000400000000000000" pitchFamily="2" charset="-78"/>
              </a:rPr>
              <a:t>رهبري تحول آفرين انقلابي براي يكپارچه سازي مجدد سازمان جهت پذيرش تغييرات در محيط خارجي وارد عمل مي شود. نوع تحول آفرين انقلابي، تفكر مديريتي مناسبي دارد كه انعطاف‌پذيري استراتژي را ايجاد مي كند و سرمايه انساني را براي كسب مجموعه مناسبي از مهارتها جهت پاسخگويي به يك محيط پويا پرورش مي دهد. رهبر تحول آفـرين انقلابي همچنين سعي مي‌كند شرايط محيطي را شكل دهد و آن را خلق كند. چنين رهبري به سازمان در پيش بيني تغييرات در محيط خارجي كمك مي كند. رهــبري تحول آفرين بدون وجود درجه بالايي از پـذيرش از طرف ذي‌نفعان داخلي، كاركنان و مديـران، وارد عمل نمي‌شود. بنابراين ادعاي مدل اين است كه پذيرش به عنوان يك متغـــير تعديل كننده رابطه بين ناپايداري محيط خارجي و رهبري تحول آفرين عمـــل خواهد كرد. ناپايداري محيط خارجي كه به سازمان براي سازگاري با محيط فشار مي آورد ، سطح پذيرش را افزايش خواهد داد. </a:t>
            </a:r>
            <a:endParaRPr lang="fa-IR" altLang="en-US" sz="2400" smtClean="0">
              <a:cs typeface="B Nazanin" panose="00000400000000000000" pitchFamily="2" charset="-78"/>
            </a:endParaRPr>
          </a:p>
          <a:p>
            <a:pPr indent="14288" algn="justLow" rtl="1" eaLnBrk="1" hangingPunct="1">
              <a:lnSpc>
                <a:spcPct val="80000"/>
              </a:lnSpc>
              <a:buFont typeface="Wingdings" panose="05000000000000000000" pitchFamily="2" charset="2"/>
              <a:buNone/>
            </a:pPr>
            <a:r>
              <a:rPr lang="ar-SA" altLang="en-US" sz="2400" smtClean="0">
                <a:cs typeface="B Nazanin" panose="00000400000000000000" pitchFamily="2" charset="-78"/>
              </a:rPr>
              <a:t>رهبري تحول آفرين انقلابي به عنوان يك فرد حاضر در همه جا ، درك مي شود. اين نه تنها در مورد ايده اي كه در بالا ذكر شد اتفاق مي افتد، بلكه همچنين در سازمانهايي رخ مي دهد كه در محيط هاي با ناپايداري بالا فعاليت مي كنند و اعضاي آنها درجه پاييني از پذيرش دارند. سازماني كه با يك تجربه «نزديك به مرگ» روبرو مي شود، ممكن است حق انتخابي نداشته باشد اما مي تواند دگرگونيهاي اساسي را بپذيرد. تحت چنين شرايطي ، رهبر مجبور خواهد بود تا تغييرات برجسته اي را ايجاد كند حتي اگر زيردستان سطح پاييني از پذيرش اين تغييرات را داشته باشند.</a:t>
            </a:r>
            <a:r>
              <a:rPr lang="ar-SA" altLang="en-US" sz="1800" smtClean="0"/>
              <a:t> </a:t>
            </a:r>
            <a:endParaRPr lang="en-GB" altLang="en-US" sz="180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53D6C614-74D2-4588-AA31-D6234AD1E50B}" type="slidenum">
              <a:rPr lang="en-GB" altLang="en-US" sz="1200">
                <a:latin typeface="Arial Black" panose="020B0A04020102020204" pitchFamily="34" charset="0"/>
              </a:rPr>
              <a:pPr eaLnBrk="1" hangingPunct="1">
                <a:spcBef>
                  <a:spcPct val="0"/>
                </a:spcBef>
                <a:buClrTx/>
                <a:buSzTx/>
                <a:buFontTx/>
                <a:buNone/>
              </a:pPr>
              <a:t>38</a:t>
            </a:fld>
            <a:endParaRPr lang="en-GB" altLang="en-US" sz="1200">
              <a:latin typeface="Arial Black" panose="020B0A04020102020204" pitchFamily="34" charset="0"/>
            </a:endParaRPr>
          </a:p>
        </p:txBody>
      </p:sp>
      <p:sp>
        <p:nvSpPr>
          <p:cNvPr id="41987" name="Rectangle 2"/>
          <p:cNvSpPr>
            <a:spLocks noGrp="1" noChangeArrowheads="1"/>
          </p:cNvSpPr>
          <p:nvPr>
            <p:ph type="title"/>
          </p:nvPr>
        </p:nvSpPr>
        <p:spPr>
          <a:xfrm>
            <a:off x="323850" y="260350"/>
            <a:ext cx="8362950" cy="1371600"/>
          </a:xfrm>
        </p:spPr>
        <p:txBody>
          <a:bodyPr/>
          <a:lstStyle/>
          <a:p>
            <a:pPr algn="r" eaLnBrk="1" hangingPunct="1"/>
            <a:r>
              <a:rPr lang="en-US" altLang="en-US" sz="3200" smtClean="0">
                <a:solidFill>
                  <a:schemeClr val="bg2"/>
                </a:solidFill>
                <a:cs typeface="B Titr" panose="00000700000000000000" pitchFamily="2" charset="-78"/>
              </a:rPr>
              <a:t> </a:t>
            </a:r>
            <a:r>
              <a:rPr lang="fa-IR" altLang="en-US" sz="3200" smtClean="0">
                <a:solidFill>
                  <a:schemeClr val="bg2"/>
                </a:solidFill>
                <a:cs typeface="B Titr" panose="00000700000000000000" pitchFamily="2" charset="-78"/>
              </a:rPr>
              <a:t>تهاجمي:</a:t>
            </a:r>
            <a:r>
              <a:rPr lang="en-US" altLang="en-US" sz="3200" smtClean="0">
                <a:solidFill>
                  <a:schemeClr val="bg2"/>
                </a:solidFill>
                <a:cs typeface="B Titr" panose="00000700000000000000" pitchFamily="2" charset="-78"/>
              </a:rPr>
              <a:t> </a:t>
            </a:r>
            <a:r>
              <a:rPr lang="fa-IR" altLang="en-US" sz="3200" smtClean="0">
                <a:solidFill>
                  <a:schemeClr val="bg2"/>
                </a:solidFill>
                <a:cs typeface="B Titr" panose="00000700000000000000" pitchFamily="2" charset="-78"/>
              </a:rPr>
              <a:t> </a:t>
            </a:r>
            <a:r>
              <a:rPr lang="ar-SA" altLang="en-US" sz="3200" smtClean="0">
                <a:solidFill>
                  <a:schemeClr val="bg2"/>
                </a:solidFill>
                <a:cs typeface="B Titr" panose="00000700000000000000" pitchFamily="2" charset="-78"/>
              </a:rPr>
              <a:t>رهبري تحول آفرين</a:t>
            </a:r>
            <a:r>
              <a:rPr lang="en-US" altLang="en-US" sz="3200" smtClean="0">
                <a:solidFill>
                  <a:schemeClr val="bg2"/>
                </a:solidFill>
                <a:cs typeface="B Titr" panose="00000700000000000000" pitchFamily="2" charset="-78"/>
              </a:rPr>
              <a:t> </a:t>
            </a:r>
            <a:endParaRPr lang="en-GB" altLang="en-US" smtClean="0"/>
          </a:p>
        </p:txBody>
      </p:sp>
      <p:sp>
        <p:nvSpPr>
          <p:cNvPr id="41988" name="Rectangle 3"/>
          <p:cNvSpPr>
            <a:spLocks noGrp="1" noChangeArrowheads="1"/>
          </p:cNvSpPr>
          <p:nvPr>
            <p:ph type="body" idx="1"/>
          </p:nvPr>
        </p:nvSpPr>
        <p:spPr>
          <a:xfrm>
            <a:off x="250825" y="1628775"/>
            <a:ext cx="8893175" cy="4870450"/>
          </a:xfrm>
        </p:spPr>
        <p:txBody>
          <a:bodyPr/>
          <a:lstStyle/>
          <a:p>
            <a:pPr indent="14288" algn="justLow" rtl="1" eaLnBrk="1" hangingPunct="1">
              <a:lnSpc>
                <a:spcPct val="80000"/>
              </a:lnSpc>
              <a:buFont typeface="Wingdings" panose="05000000000000000000" pitchFamily="2" charset="2"/>
              <a:buNone/>
            </a:pPr>
            <a:r>
              <a:rPr lang="ar-SA" altLang="en-US" sz="2800" smtClean="0">
                <a:cs typeface="B Nazanin" panose="00000400000000000000" pitchFamily="2" charset="-78"/>
              </a:rPr>
              <a:t>زماني كه پذيرش اعضاي سازمان پايين است و رهبر بايد با سيستم موجود بجنگد، او رهبر تحول آفرين تهاجمي خواهدشد. اين نوع رهبري تحول آفرين شبيه رهبري تحول آفرين واكنشي است كه توسط پاوار و ايستمن توصيف شد. به هرحال تفاوت بين اين دو از نقش محيط خارجي ناشي مي شود. در مدل پاوار و ايستمن، رهبري تحول آفرين از تغييرات در محيط خارجي تاثير نمي پذيرد، بلكه از بافت سازماني متأثر مي شود. به هرحال در چارچوب ما، فرض شده است كه حتي سازمانهايي كه در محيط‌هاي با ناپايداري كم فعاليت مي كنند در بلندمدت دستخوش تغييراتي خواهند شد.</a:t>
            </a:r>
            <a:r>
              <a:rPr lang="ar-SA" altLang="en-US" sz="1600" smtClean="0"/>
              <a:t> </a:t>
            </a:r>
            <a:endParaRPr lang="en-GB" altLang="en-US" sz="1600"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20241FC1-4B2C-4037-AAB1-B3AD6AC5FDA8}" type="slidenum">
              <a:rPr lang="en-GB" altLang="en-US" sz="1200">
                <a:latin typeface="Arial Black" panose="020B0A04020102020204" pitchFamily="34" charset="0"/>
              </a:rPr>
              <a:pPr eaLnBrk="1" hangingPunct="1">
                <a:spcBef>
                  <a:spcPct val="0"/>
                </a:spcBef>
                <a:buClrTx/>
                <a:buSzTx/>
                <a:buFontTx/>
                <a:buNone/>
              </a:pPr>
              <a:t>39</a:t>
            </a:fld>
            <a:endParaRPr lang="en-GB" altLang="en-US" sz="1200">
              <a:latin typeface="Arial Black" panose="020B0A04020102020204" pitchFamily="34" charset="0"/>
            </a:endParaRPr>
          </a:p>
        </p:txBody>
      </p:sp>
      <p:sp>
        <p:nvSpPr>
          <p:cNvPr id="43011" name="Rectangle 2"/>
          <p:cNvSpPr>
            <a:spLocks noGrp="1" noChangeArrowheads="1"/>
          </p:cNvSpPr>
          <p:nvPr>
            <p:ph type="title"/>
          </p:nvPr>
        </p:nvSpPr>
        <p:spPr>
          <a:xfrm>
            <a:off x="323850" y="260350"/>
            <a:ext cx="8362950" cy="1371600"/>
          </a:xfrm>
        </p:spPr>
        <p:txBody>
          <a:bodyPr/>
          <a:lstStyle/>
          <a:p>
            <a:pPr algn="r" eaLnBrk="1" hangingPunct="1"/>
            <a:r>
              <a:rPr lang="en-US" altLang="en-US" sz="3200" smtClean="0">
                <a:solidFill>
                  <a:schemeClr val="bg2"/>
                </a:solidFill>
                <a:cs typeface="B Titr" panose="00000700000000000000" pitchFamily="2" charset="-78"/>
              </a:rPr>
              <a:t> </a:t>
            </a:r>
            <a:r>
              <a:rPr lang="fa-IR" altLang="en-US" sz="3200" smtClean="0">
                <a:solidFill>
                  <a:schemeClr val="bg2"/>
                </a:solidFill>
                <a:cs typeface="B Titr" panose="00000700000000000000" pitchFamily="2" charset="-78"/>
              </a:rPr>
              <a:t>تكاملي:</a:t>
            </a:r>
            <a:r>
              <a:rPr lang="en-US" altLang="en-US" sz="3200" smtClean="0">
                <a:solidFill>
                  <a:schemeClr val="bg2"/>
                </a:solidFill>
                <a:cs typeface="B Titr" panose="00000700000000000000" pitchFamily="2" charset="-78"/>
              </a:rPr>
              <a:t> </a:t>
            </a:r>
            <a:r>
              <a:rPr lang="fa-IR" altLang="en-US" sz="3200" smtClean="0">
                <a:solidFill>
                  <a:schemeClr val="bg2"/>
                </a:solidFill>
                <a:cs typeface="B Titr" panose="00000700000000000000" pitchFamily="2" charset="-78"/>
              </a:rPr>
              <a:t> </a:t>
            </a:r>
            <a:r>
              <a:rPr lang="ar-SA" altLang="en-US" sz="3200" smtClean="0">
                <a:solidFill>
                  <a:schemeClr val="bg2"/>
                </a:solidFill>
                <a:cs typeface="B Titr" panose="00000700000000000000" pitchFamily="2" charset="-78"/>
              </a:rPr>
              <a:t>رهبري تحول آفرين</a:t>
            </a:r>
            <a:r>
              <a:rPr lang="en-US" altLang="en-US" sz="3200" smtClean="0">
                <a:solidFill>
                  <a:schemeClr val="bg2"/>
                </a:solidFill>
                <a:cs typeface="B Titr" panose="00000700000000000000" pitchFamily="2" charset="-78"/>
              </a:rPr>
              <a:t> </a:t>
            </a:r>
            <a:endParaRPr lang="en-GB" altLang="en-US" smtClean="0"/>
          </a:p>
        </p:txBody>
      </p:sp>
      <p:sp>
        <p:nvSpPr>
          <p:cNvPr id="43012" name="Rectangle 3"/>
          <p:cNvSpPr>
            <a:spLocks noGrp="1" noChangeArrowheads="1"/>
          </p:cNvSpPr>
          <p:nvPr>
            <p:ph type="body" idx="1"/>
          </p:nvPr>
        </p:nvSpPr>
        <p:spPr>
          <a:xfrm>
            <a:off x="250825" y="1628775"/>
            <a:ext cx="8893175" cy="4870450"/>
          </a:xfrm>
        </p:spPr>
        <p:txBody>
          <a:bodyPr/>
          <a:lstStyle/>
          <a:p>
            <a:pPr indent="14288" algn="justLow" rtl="1" eaLnBrk="1" hangingPunct="1">
              <a:lnSpc>
                <a:spcPct val="80000"/>
              </a:lnSpc>
              <a:buFont typeface="Wingdings" panose="05000000000000000000" pitchFamily="2" charset="2"/>
              <a:buNone/>
            </a:pPr>
            <a:r>
              <a:rPr lang="ar-SA" altLang="en-US" smtClean="0">
                <a:cs typeface="B Nazanin" panose="00000400000000000000" pitchFamily="2" charset="-78"/>
              </a:rPr>
              <a:t>رهبران تحول آفرين تكاملي در سازمانهايي وارد عمل مي شوند كه در محيط هاي با ناپايداري كم فعاليت مي‌كنند و اعضاي آنها درجه بالايي از پذيرش را دارا هستند. </a:t>
            </a:r>
            <a:endParaRPr lang="en-GB" altLang="en-US"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7DD37C0C-026B-41C4-8A7D-41B4320E3D6B}" type="slidenum">
              <a:rPr lang="en-GB" altLang="en-US" sz="1200">
                <a:latin typeface="Arial Black" panose="020B0A04020102020204" pitchFamily="34" charset="0"/>
              </a:rPr>
              <a:pPr eaLnBrk="1" hangingPunct="1">
                <a:spcBef>
                  <a:spcPct val="0"/>
                </a:spcBef>
                <a:buClrTx/>
                <a:buSzTx/>
                <a:buFontTx/>
                <a:buNone/>
              </a:pPr>
              <a:t>4</a:t>
            </a:fld>
            <a:endParaRPr lang="en-GB" altLang="en-US" sz="1200">
              <a:latin typeface="Arial Black" panose="020B0A04020102020204" pitchFamily="34" charset="0"/>
            </a:endParaRPr>
          </a:p>
        </p:txBody>
      </p:sp>
      <p:sp>
        <p:nvSpPr>
          <p:cNvPr id="2" name="Content Placeholder 1"/>
          <p:cNvSpPr>
            <a:spLocks noGrp="1"/>
          </p:cNvSpPr>
          <p:nvPr>
            <p:ph idx="1"/>
          </p:nvPr>
        </p:nvSpPr>
        <p:spPr>
          <a:xfrm>
            <a:off x="457200" y="692150"/>
            <a:ext cx="8229600" cy="5175250"/>
          </a:xfrm>
        </p:spPr>
        <p:txBody>
          <a:bodyPr/>
          <a:lstStyle/>
          <a:p>
            <a:pPr algn="just" rtl="1">
              <a:defRPr/>
            </a:pPr>
            <a:r>
              <a:rPr lang="fa-IR" sz="2800" b="1" dirty="0" smtClean="0">
                <a:solidFill>
                  <a:schemeClr val="bg2">
                    <a:lumMod val="40000"/>
                    <a:lumOff val="60000"/>
                  </a:schemeClr>
                </a:solidFill>
                <a:cs typeface="B Nazanin" panose="00000400000000000000" pitchFamily="2" charset="-78"/>
              </a:rPr>
              <a:t>عواملی که بر سازمان اثر مستقیم می گذارد :</a:t>
            </a:r>
          </a:p>
          <a:p>
            <a:pPr marL="0" indent="0" algn="just" rtl="1">
              <a:buFont typeface="Wingdings" panose="05000000000000000000" pitchFamily="2" charset="2"/>
              <a:buNone/>
              <a:defRPr/>
            </a:pPr>
            <a:r>
              <a:rPr lang="fa-IR" sz="2800" b="1" dirty="0" smtClean="0">
                <a:solidFill>
                  <a:srgbClr val="FF0000"/>
                </a:solidFill>
                <a:cs typeface="B Nazanin" panose="00000400000000000000" pitchFamily="2" charset="-78"/>
              </a:rPr>
              <a:t>الف) گروه ذینفعان داخلی :</a:t>
            </a:r>
          </a:p>
          <a:p>
            <a:pPr marL="0" indent="0" algn="just" rtl="1">
              <a:buFont typeface="Wingdings" panose="05000000000000000000" pitchFamily="2" charset="2"/>
              <a:buNone/>
              <a:defRPr/>
            </a:pPr>
            <a:r>
              <a:rPr lang="fa-IR" sz="2800" b="1" dirty="0" smtClean="0">
                <a:cs typeface="B Nazanin" panose="00000400000000000000" pitchFamily="2" charset="-78"/>
              </a:rPr>
              <a:t>کارکنان ، سهامداران و هیئت مدیره</a:t>
            </a:r>
          </a:p>
          <a:p>
            <a:pPr marL="0" indent="0" algn="just" rtl="1">
              <a:buFont typeface="Wingdings" panose="05000000000000000000" pitchFamily="2" charset="2"/>
              <a:buNone/>
              <a:defRPr/>
            </a:pPr>
            <a:r>
              <a:rPr lang="fa-IR" sz="2800" b="1" dirty="0" smtClean="0">
                <a:solidFill>
                  <a:srgbClr val="FF0000"/>
                </a:solidFill>
                <a:cs typeface="B Nazanin" panose="00000400000000000000" pitchFamily="2" charset="-78"/>
              </a:rPr>
              <a:t>ب) گروه ذینفعان خارجی :</a:t>
            </a:r>
          </a:p>
          <a:p>
            <a:pPr marL="0" indent="0" algn="just" rtl="1">
              <a:buFont typeface="Wingdings" panose="05000000000000000000" pitchFamily="2" charset="2"/>
              <a:buNone/>
              <a:defRPr/>
            </a:pPr>
            <a:r>
              <a:rPr lang="fa-IR" sz="2800" b="1" dirty="0" smtClean="0">
                <a:cs typeface="B Nazanin" panose="00000400000000000000" pitchFamily="2" charset="-78"/>
              </a:rPr>
              <a:t>مشتریان ، عرضه کنندگان ، رقبا ، دولت ، اتحادیه های کارگری ، رسانه ها ، گروه های ذینفع ، موسسات مالی </a:t>
            </a:r>
            <a:endParaRPr lang="en-US" sz="2800" b="1" dirty="0" smtClean="0">
              <a:cs typeface="B Nazanin" panose="00000400000000000000" pitchFamily="2" charset="-78"/>
            </a:endParaRPr>
          </a:p>
          <a:p>
            <a:pPr marL="0" indent="0" algn="just" rtl="1">
              <a:buFont typeface="Wingdings" panose="05000000000000000000" pitchFamily="2" charset="2"/>
              <a:buNone/>
              <a:defRPr/>
            </a:pPr>
            <a:endParaRPr lang="fa-IR" sz="2800" b="1" dirty="0" smtClean="0">
              <a:cs typeface="B Nazanin" panose="00000400000000000000" pitchFamily="2" charset="-78"/>
            </a:endParaRPr>
          </a:p>
          <a:p>
            <a:pPr algn="just" rtl="1">
              <a:defRPr/>
            </a:pPr>
            <a:r>
              <a:rPr lang="fa-IR" sz="2800" b="1" dirty="0" smtClean="0">
                <a:solidFill>
                  <a:schemeClr val="bg2">
                    <a:lumMod val="40000"/>
                    <a:lumOff val="60000"/>
                  </a:schemeClr>
                </a:solidFill>
                <a:cs typeface="B Nazanin" panose="00000400000000000000" pitchFamily="2" charset="-78"/>
              </a:rPr>
              <a:t>عواملی که بر سازمان تاثیر غیر مستقیم می گذارد:</a:t>
            </a:r>
          </a:p>
          <a:p>
            <a:pPr marL="0" indent="0" algn="just" rtl="1">
              <a:buFont typeface="Wingdings" panose="05000000000000000000" pitchFamily="2" charset="2"/>
              <a:buNone/>
              <a:defRPr/>
            </a:pPr>
            <a:r>
              <a:rPr lang="fa-IR" sz="2800" b="1" dirty="0" smtClean="0">
                <a:cs typeface="B Nazanin" panose="00000400000000000000" pitchFamily="2" charset="-78"/>
              </a:rPr>
              <a:t>متغییر های سیاسی ، اقتصادی ، اجتماعی ، تکنولوژیک</a:t>
            </a:r>
            <a:endParaRPr lang="en-US" sz="2800" b="1" dirty="0" smtClean="0">
              <a:cs typeface="B Nazanin" panose="00000400000000000000" pitchFamily="2"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C0BAB3E1-E441-4452-9130-88CA5E2D341F}" type="slidenum">
              <a:rPr lang="en-GB" altLang="en-US" sz="1200">
                <a:latin typeface="Arial Black" panose="020B0A04020102020204" pitchFamily="34" charset="0"/>
              </a:rPr>
              <a:pPr eaLnBrk="1" hangingPunct="1">
                <a:spcBef>
                  <a:spcPct val="0"/>
                </a:spcBef>
                <a:buClrTx/>
                <a:buSzTx/>
                <a:buFontTx/>
                <a:buNone/>
              </a:pPr>
              <a:t>40</a:t>
            </a:fld>
            <a:endParaRPr lang="en-GB" altLang="en-US" sz="1200">
              <a:latin typeface="Arial Black" panose="020B0A04020102020204" pitchFamily="34" charset="0"/>
            </a:endParaRPr>
          </a:p>
        </p:txBody>
      </p:sp>
      <p:sp>
        <p:nvSpPr>
          <p:cNvPr id="44035" name="Rectangle 2"/>
          <p:cNvSpPr>
            <a:spLocks noGrp="1" noChangeArrowheads="1"/>
          </p:cNvSpPr>
          <p:nvPr>
            <p:ph type="title"/>
          </p:nvPr>
        </p:nvSpPr>
        <p:spPr>
          <a:xfrm>
            <a:off x="323850" y="260350"/>
            <a:ext cx="8362950" cy="1371600"/>
          </a:xfrm>
        </p:spPr>
        <p:txBody>
          <a:bodyPr/>
          <a:lstStyle/>
          <a:p>
            <a:pPr algn="r" eaLnBrk="1" hangingPunct="1"/>
            <a:r>
              <a:rPr lang="fa-IR" altLang="en-US" sz="3200" smtClean="0">
                <a:solidFill>
                  <a:schemeClr val="bg2"/>
                </a:solidFill>
                <a:cs typeface="B Titr" panose="00000700000000000000" pitchFamily="2" charset="-78"/>
              </a:rPr>
              <a:t>نتايجي براي عمل: </a:t>
            </a:r>
            <a:endParaRPr lang="en-GB" altLang="en-US" smtClean="0"/>
          </a:p>
        </p:txBody>
      </p:sp>
      <p:sp>
        <p:nvSpPr>
          <p:cNvPr id="44036" name="Rectangle 3"/>
          <p:cNvSpPr>
            <a:spLocks noGrp="1" noChangeArrowheads="1"/>
          </p:cNvSpPr>
          <p:nvPr>
            <p:ph type="body" idx="1"/>
          </p:nvPr>
        </p:nvSpPr>
        <p:spPr>
          <a:xfrm>
            <a:off x="250825" y="1628775"/>
            <a:ext cx="8893175" cy="4870450"/>
          </a:xfrm>
        </p:spPr>
        <p:txBody>
          <a:bodyPr/>
          <a:lstStyle/>
          <a:p>
            <a:pPr indent="14288" algn="justLow" rtl="1" eaLnBrk="1" hangingPunct="1">
              <a:lnSpc>
                <a:spcPct val="80000"/>
              </a:lnSpc>
              <a:buFont typeface="Wingdings" panose="05000000000000000000" pitchFamily="2" charset="2"/>
              <a:buNone/>
            </a:pPr>
            <a:r>
              <a:rPr lang="fa-IR" altLang="en-US" smtClean="0">
                <a:cs typeface="B Nazanin" panose="00000400000000000000" pitchFamily="2" charset="-78"/>
              </a:rPr>
              <a:t> </a:t>
            </a:r>
            <a:r>
              <a:rPr lang="ar-SA" altLang="en-US" smtClean="0">
                <a:cs typeface="B Nazanin" panose="00000400000000000000" pitchFamily="2" charset="-78"/>
              </a:rPr>
              <a:t>رهبران تحول آفرين بايد اندازه‌اي كه اعضاي سازمان پذيراي نوع خاصي از تغييرات هستند را مورد توجه قرار دهند. رهبران تحول آفرين مي توانند در زمينه‌هايي مانند ارزيابي بحران و تشخيص مسئله ، روياپردازي ، مهارتهاي ارتباطي براي انتقال يك چشم انداز ، مديريت ادراك و توانمندسازي كاركنان ، آموزش ببينند. يك رهبر تحول آفرين بايد قادر به تدوين يك چشم انداز واضح و جذاب براي پيروان خود باشد. علاوه بر تدوين چشم انداز ، رهبر تحول آفرين بايد استراتژي‌هايي را نيز براي تبديل آن چشم انداز به عمل ، ارائه كند. به هر حال فرايند تغيير و توسعه با توجه به رهبر ، عموما تلاشي بلند مدت است كه نيازمند به روز رساني مستمر ، بازخورد و اصلاح است. </a:t>
            </a:r>
            <a:endParaRPr lang="en-GB" altLang="en-US"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1CBB55ED-2E3F-46FC-8A66-E0136370AA36}" type="slidenum">
              <a:rPr lang="en-GB" altLang="en-US" sz="1200">
                <a:latin typeface="Arial Black" panose="020B0A04020102020204" pitchFamily="34" charset="0"/>
              </a:rPr>
              <a:pPr eaLnBrk="1" hangingPunct="1">
                <a:spcBef>
                  <a:spcPct val="0"/>
                </a:spcBef>
                <a:buClrTx/>
                <a:buSzTx/>
                <a:buFontTx/>
                <a:buNone/>
              </a:pPr>
              <a:t>5</a:t>
            </a:fld>
            <a:endParaRPr lang="en-GB" altLang="en-US" sz="1200">
              <a:latin typeface="Arial Black" panose="020B0A04020102020204" pitchFamily="34" charset="0"/>
            </a:endParaRPr>
          </a:p>
        </p:txBody>
      </p:sp>
      <p:sp>
        <p:nvSpPr>
          <p:cNvPr id="8195" name="Rectangle 2"/>
          <p:cNvSpPr>
            <a:spLocks noGrp="1" noChangeArrowheads="1"/>
          </p:cNvSpPr>
          <p:nvPr>
            <p:ph type="title"/>
          </p:nvPr>
        </p:nvSpPr>
        <p:spPr/>
        <p:txBody>
          <a:bodyPr/>
          <a:lstStyle/>
          <a:p>
            <a:pPr algn="r" eaLnBrk="1" hangingPunct="1"/>
            <a:r>
              <a:rPr lang="ar-SA" altLang="en-US" b="1" smtClean="0">
                <a:solidFill>
                  <a:schemeClr val="bg2"/>
                </a:solidFill>
                <a:cs typeface="Titr" panose="00000700000000000000" pitchFamily="2" charset="-78"/>
              </a:rPr>
              <a:t>محيط عمومي : ( شكل 2 )</a:t>
            </a:r>
            <a:endParaRPr lang="en-US" altLang="en-US" b="1" smtClean="0">
              <a:solidFill>
                <a:schemeClr val="bg2"/>
              </a:solidFill>
              <a:cs typeface="Titr" panose="00000700000000000000" pitchFamily="2" charset="-78"/>
            </a:endParaRPr>
          </a:p>
        </p:txBody>
      </p:sp>
      <p:sp>
        <p:nvSpPr>
          <p:cNvPr id="8196" name="Rectangle 3"/>
          <p:cNvSpPr>
            <a:spLocks noGrp="1" noChangeArrowheads="1"/>
          </p:cNvSpPr>
          <p:nvPr>
            <p:ph type="body" sz="half" idx="1"/>
          </p:nvPr>
        </p:nvSpPr>
        <p:spPr>
          <a:xfrm>
            <a:off x="285750" y="1773238"/>
            <a:ext cx="8612188" cy="4824412"/>
          </a:xfrm>
        </p:spPr>
        <p:txBody>
          <a:bodyPr/>
          <a:lstStyle/>
          <a:p>
            <a:pPr algn="just" rtl="1" eaLnBrk="1" hangingPunct="1">
              <a:lnSpc>
                <a:spcPct val="90000"/>
              </a:lnSpc>
            </a:pPr>
            <a:r>
              <a:rPr lang="ar-SA" altLang="en-US" sz="2000" smtClean="0">
                <a:solidFill>
                  <a:schemeClr val="bg2"/>
                </a:solidFill>
                <a:cs typeface="B Nazanin" panose="00000400000000000000" pitchFamily="2" charset="-78"/>
              </a:rPr>
              <a:t>بخش اجتماعي محيط :</a:t>
            </a:r>
            <a:endParaRPr lang="fa-IR" altLang="en-US" sz="2000" smtClean="0">
              <a:solidFill>
                <a:schemeClr val="bg2"/>
              </a:solidFill>
              <a:cs typeface="B Nazanin" panose="00000400000000000000" pitchFamily="2" charset="-78"/>
            </a:endParaRPr>
          </a:p>
          <a:p>
            <a:pPr algn="just" rtl="1" eaLnBrk="1" hangingPunct="1">
              <a:lnSpc>
                <a:spcPct val="9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با ساختار طبقاتي جامعه ، تركيب جمعيت ، الگوهاي تحرك اجتماعي ،‌ سبك هاي زندگي و نهادهاي سنتي اجتماعي از جمله نظامهاي آموزشي ، رسوم مذهبي و ... سر و كار دارد. </a:t>
            </a:r>
            <a:endParaRPr lang="fa-IR" altLang="en-US" sz="2000" smtClean="0">
              <a:cs typeface="B Nazanin" panose="00000400000000000000" pitchFamily="2" charset="-78"/>
            </a:endParaRPr>
          </a:p>
          <a:p>
            <a:pPr algn="just" rtl="1" eaLnBrk="1" hangingPunct="1">
              <a:lnSpc>
                <a:spcPct val="90000"/>
              </a:lnSpc>
            </a:pPr>
            <a:r>
              <a:rPr lang="ar-SA" altLang="en-US" sz="2000" smtClean="0">
                <a:solidFill>
                  <a:schemeClr val="bg2"/>
                </a:solidFill>
                <a:cs typeface="B Nazanin" panose="00000400000000000000" pitchFamily="2" charset="-78"/>
              </a:rPr>
              <a:t>بخش فرهنگي : </a:t>
            </a:r>
            <a:endParaRPr lang="fa-IR" altLang="en-US" sz="2000" smtClean="0">
              <a:solidFill>
                <a:schemeClr val="bg2"/>
              </a:solidFill>
              <a:cs typeface="B Nazanin" panose="00000400000000000000" pitchFamily="2" charset="-78"/>
            </a:endParaRPr>
          </a:p>
          <a:p>
            <a:pPr algn="just" rtl="1" eaLnBrk="1" hangingPunct="1">
              <a:lnSpc>
                <a:spcPct val="9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حول پديده هايي از قبيل تاريخ ، سنت ها ، انتظارات رفتاري و ارزشهاي جوامعي كه سازمان در آن فعاليت مي كند . مانند بخش فرهنگي در سازمانهاي آمريكايي كه شامل تأكيد بر رهبري ،‌ عقلانيت و ثروت مادي مي باشد .</a:t>
            </a:r>
            <a:endParaRPr lang="fa-IR" altLang="en-US" sz="2000" smtClean="0">
              <a:cs typeface="B Nazanin" panose="00000400000000000000" pitchFamily="2" charset="-78"/>
            </a:endParaRPr>
          </a:p>
          <a:p>
            <a:pPr algn="just" rtl="1" eaLnBrk="1" hangingPunct="1">
              <a:lnSpc>
                <a:spcPct val="90000"/>
              </a:lnSpc>
            </a:pPr>
            <a:r>
              <a:rPr lang="ar-SA" altLang="en-US" sz="2000" smtClean="0">
                <a:solidFill>
                  <a:schemeClr val="bg2"/>
                </a:solidFill>
                <a:cs typeface="B Nazanin" panose="00000400000000000000" pitchFamily="2" charset="-78"/>
              </a:rPr>
              <a:t>بخش قانوني : </a:t>
            </a:r>
            <a:endParaRPr lang="fa-IR" altLang="en-US" sz="2000" smtClean="0">
              <a:solidFill>
                <a:schemeClr val="bg2"/>
              </a:solidFill>
              <a:cs typeface="B Nazanin" panose="00000400000000000000" pitchFamily="2" charset="-78"/>
            </a:endParaRPr>
          </a:p>
          <a:p>
            <a:pPr algn="just" rtl="1" eaLnBrk="1" hangingPunct="1">
              <a:lnSpc>
                <a:spcPct val="9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اشاره به قوانين اساسي و ساير قوانين كشورها و همينطور رويه هاي قانوني دارد . اين بخش حلقه هاي ارتباطي تنگاتنگي با روندهاي اجتماعي و فرهنگي دارد نظير قانون فرصت هاي برابر استخدام و قانون ضد تبعيض در آمريكا .</a:t>
            </a:r>
            <a:endParaRPr lang="fa-IR" altLang="en-US" sz="2000" smtClean="0">
              <a:cs typeface="B Nazanin" panose="00000400000000000000"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089CBA30-307E-417E-9641-F844BD9AE54A}" type="slidenum">
              <a:rPr lang="en-GB" altLang="en-US" sz="1200">
                <a:latin typeface="Arial Black" panose="020B0A04020102020204" pitchFamily="34" charset="0"/>
              </a:rPr>
              <a:pPr eaLnBrk="1" hangingPunct="1">
                <a:spcBef>
                  <a:spcPct val="0"/>
                </a:spcBef>
                <a:buClrTx/>
                <a:buSzTx/>
                <a:buFontTx/>
                <a:buNone/>
              </a:pPr>
              <a:t>6</a:t>
            </a:fld>
            <a:endParaRPr lang="en-GB" altLang="en-US" sz="1200">
              <a:latin typeface="Arial Black" panose="020B0A04020102020204" pitchFamily="34" charset="0"/>
            </a:endParaRPr>
          </a:p>
        </p:txBody>
      </p:sp>
      <p:pic>
        <p:nvPicPr>
          <p:cNvPr id="10245" name="Picture 4" descr="2"/>
          <p:cNvPicPr>
            <a:picLocks noGrp="1" noChangeAspect="1" noChangeArrowheads="1"/>
          </p:cNvPicPr>
          <p:nvPr>
            <p:ph sz="half" idx="2"/>
          </p:nvPr>
        </p:nvPicPr>
        <p:blipFill>
          <a:blip r:embed="rId2"/>
          <a:srcRect/>
          <a:stretch>
            <a:fillRect/>
          </a:stretch>
        </p:blipFill>
        <p:spPr>
          <a:xfrm>
            <a:off x="1214414" y="714356"/>
            <a:ext cx="6760188" cy="4934937"/>
          </a:xfrm>
          <a:ln w="190500" cap="sq">
            <a:solidFill>
              <a:srgbClr val="C8C6BD"/>
            </a:solidFill>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DE2D10DD-939E-4B7F-89B8-C1A54A1EF26A}" type="slidenum">
              <a:rPr lang="en-GB" altLang="en-US" sz="1200">
                <a:latin typeface="Arial Black" panose="020B0A04020102020204" pitchFamily="34" charset="0"/>
              </a:rPr>
              <a:pPr eaLnBrk="1" hangingPunct="1">
                <a:spcBef>
                  <a:spcPct val="0"/>
                </a:spcBef>
                <a:buClrTx/>
                <a:buSzTx/>
                <a:buFontTx/>
                <a:buNone/>
              </a:pPr>
              <a:t>7</a:t>
            </a:fld>
            <a:endParaRPr lang="en-GB" altLang="en-US" sz="1200">
              <a:latin typeface="Arial Black" panose="020B0A04020102020204" pitchFamily="34" charset="0"/>
            </a:endParaRPr>
          </a:p>
        </p:txBody>
      </p:sp>
      <p:sp>
        <p:nvSpPr>
          <p:cNvPr id="10243" name="Rectangle 2"/>
          <p:cNvSpPr>
            <a:spLocks noGrp="1" noChangeArrowheads="1"/>
          </p:cNvSpPr>
          <p:nvPr>
            <p:ph type="title"/>
          </p:nvPr>
        </p:nvSpPr>
        <p:spPr/>
        <p:txBody>
          <a:bodyPr/>
          <a:lstStyle/>
          <a:p>
            <a:pPr algn="r" eaLnBrk="1" hangingPunct="1"/>
            <a:r>
              <a:rPr lang="ar-SA" altLang="en-US" b="1" smtClean="0">
                <a:solidFill>
                  <a:schemeClr val="bg2"/>
                </a:solidFill>
                <a:cs typeface="Titr" panose="00000700000000000000" pitchFamily="2" charset="-78"/>
              </a:rPr>
              <a:t>محيط عمومي : </a:t>
            </a:r>
            <a:r>
              <a:rPr lang="fa-IR" altLang="en-US" b="1" smtClean="0">
                <a:solidFill>
                  <a:schemeClr val="bg2"/>
                </a:solidFill>
                <a:cs typeface="Titr" panose="00000700000000000000" pitchFamily="2" charset="-78"/>
              </a:rPr>
              <a:t> </a:t>
            </a:r>
            <a:endParaRPr lang="en-US" altLang="en-US" b="1" smtClean="0">
              <a:solidFill>
                <a:schemeClr val="bg2"/>
              </a:solidFill>
              <a:cs typeface="Titr" panose="00000700000000000000" pitchFamily="2" charset="-78"/>
            </a:endParaRPr>
          </a:p>
        </p:txBody>
      </p:sp>
      <p:sp>
        <p:nvSpPr>
          <p:cNvPr id="10244" name="Rectangle 3"/>
          <p:cNvSpPr>
            <a:spLocks noGrp="1" noChangeArrowheads="1"/>
          </p:cNvSpPr>
          <p:nvPr>
            <p:ph type="body" idx="1"/>
          </p:nvPr>
        </p:nvSpPr>
        <p:spPr>
          <a:xfrm>
            <a:off x="250825" y="1628775"/>
            <a:ext cx="8893175" cy="5040313"/>
          </a:xfrm>
        </p:spPr>
        <p:txBody>
          <a:bodyPr/>
          <a:lstStyle/>
          <a:p>
            <a:pPr algn="just" rtl="1" eaLnBrk="1" hangingPunct="1">
              <a:lnSpc>
                <a:spcPct val="80000"/>
              </a:lnSpc>
            </a:pPr>
            <a:r>
              <a:rPr lang="ar-SA" altLang="en-US" sz="2000" smtClean="0">
                <a:solidFill>
                  <a:schemeClr val="bg2"/>
                </a:solidFill>
                <a:cs typeface="B Nazanin" panose="00000400000000000000" pitchFamily="2" charset="-78"/>
              </a:rPr>
              <a:t>بخش سياسي :</a:t>
            </a:r>
            <a:endParaRPr lang="fa-IR" altLang="en-US" sz="2000" smtClean="0">
              <a:solidFill>
                <a:schemeClr val="bg2"/>
              </a:solidFill>
              <a:cs typeface="B Nazanin" panose="00000400000000000000" pitchFamily="2" charset="-78"/>
            </a:endParaRPr>
          </a:p>
          <a:p>
            <a:pPr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معمولاً‌ در قالب توزيع و مركزيت قدرت و ماهيت نظام هاي سياسي در حوزه هايي از جهان كه سازمان در آن فعاليت مي كند توصيف مي شود كه پيوند تنگاتنگي با بخش قانوني دارد .</a:t>
            </a:r>
            <a:endParaRPr lang="fa-IR" altLang="en-US" sz="2000" smtClean="0">
              <a:cs typeface="B Nazanin" panose="00000400000000000000" pitchFamily="2" charset="-78"/>
            </a:endParaRPr>
          </a:p>
          <a:p>
            <a:pPr algn="just" rtl="1" eaLnBrk="1" hangingPunct="1">
              <a:lnSpc>
                <a:spcPct val="80000"/>
              </a:lnSpc>
            </a:pPr>
            <a:r>
              <a:rPr lang="ar-SA" altLang="en-US" sz="2000" smtClean="0">
                <a:solidFill>
                  <a:schemeClr val="bg2"/>
                </a:solidFill>
                <a:cs typeface="B Nazanin" panose="00000400000000000000" pitchFamily="2" charset="-78"/>
              </a:rPr>
              <a:t>بخش اقتصادي : </a:t>
            </a:r>
            <a:endParaRPr lang="fa-IR" altLang="en-US" sz="2000" smtClean="0">
              <a:solidFill>
                <a:schemeClr val="bg2"/>
              </a:solidFill>
              <a:cs typeface="B Nazanin" panose="00000400000000000000" pitchFamily="2" charset="-78"/>
            </a:endParaRPr>
          </a:p>
          <a:p>
            <a:pPr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اين بخش بازارهاي كار ،‌بازارهاي مالي و بازارهاي كالا و خدمات را در بر مي گيرد ؛ اين بخش مي تواند اثرات شديدي بر ساير بخش هاي محيط عمومي داشته باشد .</a:t>
            </a:r>
            <a:endParaRPr lang="fa-IR" altLang="en-US" sz="2000" smtClean="0">
              <a:cs typeface="B Nazanin" panose="00000400000000000000" pitchFamily="2" charset="-78"/>
            </a:endParaRPr>
          </a:p>
          <a:p>
            <a:pPr algn="just" rtl="1" eaLnBrk="1" hangingPunct="1">
              <a:lnSpc>
                <a:spcPct val="80000"/>
              </a:lnSpc>
            </a:pPr>
            <a:r>
              <a:rPr lang="ar-SA" altLang="en-US" sz="2000" smtClean="0">
                <a:solidFill>
                  <a:schemeClr val="bg2"/>
                </a:solidFill>
                <a:cs typeface="B Nazanin" panose="00000400000000000000" pitchFamily="2" charset="-78"/>
              </a:rPr>
              <a:t>بخش فن آوري : </a:t>
            </a:r>
            <a:endParaRPr lang="fa-IR" altLang="en-US" sz="2000" smtClean="0">
              <a:solidFill>
                <a:schemeClr val="bg2"/>
              </a:solidFill>
              <a:cs typeface="B Nazanin" panose="00000400000000000000" pitchFamily="2" charset="-78"/>
            </a:endParaRPr>
          </a:p>
          <a:p>
            <a:pPr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اين بخش دانش و اطلاعات را در قالب پيشرفتهاي علمي فراهم مي كند كه سازمان مي تواند آنها را به دست آورده و براي توليد كالاها و خدمات خود به كار گيرد . </a:t>
            </a:r>
            <a:endParaRPr lang="fa-IR" altLang="en-US" sz="2000" smtClean="0">
              <a:cs typeface="B Nazanin" panose="00000400000000000000" pitchFamily="2" charset="-78"/>
            </a:endParaRPr>
          </a:p>
          <a:p>
            <a:pPr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     </a:t>
            </a:r>
            <a:r>
              <a:rPr lang="ar-SA" altLang="en-US" sz="2000" smtClean="0">
                <a:solidFill>
                  <a:srgbClr val="FF6699"/>
                </a:solidFill>
                <a:cs typeface="B Nazanin" panose="00000400000000000000" pitchFamily="2" charset="-78"/>
              </a:rPr>
              <a:t>برخي از پيشگامان تفكر پست مدرن نظير ژان فرانسوا ليوتار ، دانيل بل و ديويد هاروي </a:t>
            </a:r>
            <a:r>
              <a:rPr lang="ar-SA" altLang="en-US" sz="2000" smtClean="0">
                <a:cs typeface="B Nazanin" panose="00000400000000000000" pitchFamily="2" charset="-78"/>
              </a:rPr>
              <a:t>معتقدند كه تغييرات در بخش فن آوري چنان تأثير شگفتي بر دنياي غرب داشته كه دائماً‌ در تمام جنبه هاي آن تغيير ايجاد مي كند .</a:t>
            </a:r>
            <a:endParaRPr lang="fa-IR" altLang="en-US" sz="2000" smtClean="0">
              <a:cs typeface="B Nazanin" panose="00000400000000000000" pitchFamily="2" charset="-78"/>
            </a:endParaRPr>
          </a:p>
          <a:p>
            <a:pPr algn="just" rtl="1" eaLnBrk="1" hangingPunct="1">
              <a:lnSpc>
                <a:spcPct val="80000"/>
              </a:lnSpc>
            </a:pPr>
            <a:r>
              <a:rPr lang="ar-SA" altLang="en-US" sz="2000" smtClean="0">
                <a:solidFill>
                  <a:schemeClr val="bg2"/>
                </a:solidFill>
                <a:cs typeface="B Nazanin" panose="00000400000000000000" pitchFamily="2" charset="-78"/>
              </a:rPr>
              <a:t>بخش طبيعي يا فيزيكي :</a:t>
            </a:r>
            <a:endParaRPr lang="fa-IR" altLang="en-US" sz="2000" smtClean="0">
              <a:solidFill>
                <a:schemeClr val="bg2"/>
              </a:solidFill>
              <a:cs typeface="B Nazanin" panose="00000400000000000000" pitchFamily="2" charset="-78"/>
            </a:endParaRPr>
          </a:p>
          <a:p>
            <a:pPr algn="just" rtl="1" eaLnBrk="1" hangingPunct="1">
              <a:lnSpc>
                <a:spcPct val="80000"/>
              </a:lnSpc>
              <a:buFont typeface="Wingdings" panose="05000000000000000000" pitchFamily="2" charset="2"/>
              <a:buNone/>
            </a:pPr>
            <a:r>
              <a:rPr lang="fa-IR" altLang="en-US" sz="2000" smtClean="0">
                <a:cs typeface="B Nazanin" panose="00000400000000000000" pitchFamily="2" charset="-78"/>
              </a:rPr>
              <a:t>    </a:t>
            </a:r>
            <a:r>
              <a:rPr lang="ar-SA" altLang="en-US" sz="2000" smtClean="0">
                <a:cs typeface="B Nazanin" panose="00000400000000000000" pitchFamily="2" charset="-78"/>
              </a:rPr>
              <a:t>اين بخش شامل طبيعت و منابع طبيعي است .</a:t>
            </a:r>
            <a:endParaRPr lang="en-US" altLang="en-US" sz="2000" smtClean="0">
              <a:cs typeface="B Nazanin" panose="00000400000000000000"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6B927840-548D-42B5-82BF-3968C1F8B5FF}" type="slidenum">
              <a:rPr lang="en-GB" altLang="en-US" sz="1200">
                <a:latin typeface="Arial Black" panose="020B0A04020102020204" pitchFamily="34" charset="0"/>
              </a:rPr>
              <a:pPr eaLnBrk="1" hangingPunct="1">
                <a:spcBef>
                  <a:spcPct val="0"/>
                </a:spcBef>
                <a:buClrTx/>
                <a:buSzTx/>
                <a:buFontTx/>
                <a:buNone/>
              </a:pPr>
              <a:t>8</a:t>
            </a:fld>
            <a:endParaRPr lang="en-GB" altLang="en-US" sz="1200">
              <a:latin typeface="Arial Black" panose="020B0A04020102020204" pitchFamily="34" charset="0"/>
            </a:endParaRPr>
          </a:p>
        </p:txBody>
      </p:sp>
      <p:sp>
        <p:nvSpPr>
          <p:cNvPr id="11267" name="Rectangle 2"/>
          <p:cNvSpPr>
            <a:spLocks noGrp="1" noChangeArrowheads="1"/>
          </p:cNvSpPr>
          <p:nvPr>
            <p:ph type="title"/>
          </p:nvPr>
        </p:nvSpPr>
        <p:spPr/>
        <p:txBody>
          <a:bodyPr/>
          <a:lstStyle/>
          <a:p>
            <a:pPr algn="r" eaLnBrk="1" hangingPunct="1"/>
            <a:r>
              <a:rPr lang="ar-SA" altLang="en-US" b="1" smtClean="0">
                <a:solidFill>
                  <a:schemeClr val="bg2"/>
                </a:solidFill>
                <a:cs typeface="Titr" panose="00000700000000000000" pitchFamily="2" charset="-78"/>
              </a:rPr>
              <a:t>محيط بين المللي و جهاني :</a:t>
            </a:r>
            <a:endParaRPr lang="en-US" altLang="en-US" b="1" smtClean="0">
              <a:solidFill>
                <a:schemeClr val="bg2"/>
              </a:solidFill>
              <a:cs typeface="Titr" panose="00000700000000000000" pitchFamily="2" charset="-78"/>
            </a:endParaRPr>
          </a:p>
        </p:txBody>
      </p:sp>
      <p:sp>
        <p:nvSpPr>
          <p:cNvPr id="11268" name="Rectangle 3"/>
          <p:cNvSpPr>
            <a:spLocks noGrp="1" noChangeArrowheads="1"/>
          </p:cNvSpPr>
          <p:nvPr>
            <p:ph type="body" sz="half" idx="1"/>
          </p:nvPr>
        </p:nvSpPr>
        <p:spPr>
          <a:xfrm>
            <a:off x="642938" y="2205038"/>
            <a:ext cx="8183562" cy="3886200"/>
          </a:xfrm>
        </p:spPr>
        <p:txBody>
          <a:bodyPr/>
          <a:lstStyle/>
          <a:p>
            <a:pPr algn="just" rtl="1" eaLnBrk="1" hangingPunct="1">
              <a:buFont typeface="Wingdings" panose="05000000000000000000" pitchFamily="2" charset="2"/>
              <a:buNone/>
            </a:pPr>
            <a:r>
              <a:rPr lang="fa-IR" altLang="en-US" sz="2800" smtClean="0">
                <a:cs typeface="B Nazanin" panose="00000400000000000000" pitchFamily="2" charset="-78"/>
              </a:rPr>
              <a:t>      </a:t>
            </a:r>
            <a:r>
              <a:rPr lang="ar-SA" altLang="en-US" sz="2800" smtClean="0">
                <a:cs typeface="B Nazanin" panose="00000400000000000000" pitchFamily="2" charset="-78"/>
              </a:rPr>
              <a:t>به جنبه هايي از محيط اشاره دارد كه مرزهاي ملي را در مي نوردد يا در مقياسي جهاني سازماندهي مي شوند .</a:t>
            </a:r>
            <a:r>
              <a:rPr lang="ar-SA" altLang="en-US" sz="2800" smtClean="0">
                <a:solidFill>
                  <a:srgbClr val="FF6699"/>
                </a:solidFill>
                <a:cs typeface="B Nazanin" panose="00000400000000000000" pitchFamily="2" charset="-78"/>
              </a:rPr>
              <a:t>نظير سازمان ملل متحد ،‌صندوق بين المللي پول ،‌ گات و شركت هاي مشاوره بين المللي.</a:t>
            </a:r>
            <a:r>
              <a:rPr lang="fa-IR" altLang="en-US" sz="2800" smtClean="0">
                <a:solidFill>
                  <a:srgbClr val="FF6699"/>
                </a:solidFill>
                <a:cs typeface="B Nazanin" panose="00000400000000000000" pitchFamily="2" charset="-78"/>
              </a:rPr>
              <a:t> </a:t>
            </a:r>
            <a:endParaRPr lang="en-US" altLang="en-US" sz="2800" smtClean="0">
              <a:solidFill>
                <a:srgbClr val="FF6699"/>
              </a:solidFill>
              <a:cs typeface="B Nazanin" panose="00000400000000000000" pitchFamily="2" charset="-78"/>
            </a:endParaRPr>
          </a:p>
          <a:p>
            <a:pPr algn="just" rtl="1" eaLnBrk="1" hangingPunct="1">
              <a:buFont typeface="Wingdings" panose="05000000000000000000" pitchFamily="2" charset="2"/>
              <a:buNone/>
            </a:pPr>
            <a:r>
              <a:rPr lang="ar-SA" altLang="en-US" sz="2800" smtClean="0">
                <a:solidFill>
                  <a:srgbClr val="FF0000"/>
                </a:solidFill>
                <a:cs typeface="B Nazanin" panose="00000400000000000000" pitchFamily="2" charset="-78"/>
              </a:rPr>
              <a:t>شكل 3 :</a:t>
            </a:r>
            <a:endParaRPr lang="en-US" altLang="en-US" sz="2800" smtClean="0">
              <a:solidFill>
                <a:srgbClr val="FF0000"/>
              </a:solidFill>
              <a:cs typeface="B Nazanin" panose="00000400000000000000"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F7F5FB3E-07B8-48E6-98CC-4278B3EB8FAD}" type="slidenum">
              <a:rPr lang="en-GB" altLang="en-US" sz="1200">
                <a:latin typeface="Arial Black" panose="020B0A04020102020204" pitchFamily="34" charset="0"/>
              </a:rPr>
              <a:pPr eaLnBrk="1" hangingPunct="1">
                <a:spcBef>
                  <a:spcPct val="0"/>
                </a:spcBef>
                <a:buClrTx/>
                <a:buSzTx/>
                <a:buFontTx/>
                <a:buNone/>
              </a:pPr>
              <a:t>9</a:t>
            </a:fld>
            <a:endParaRPr lang="en-GB" altLang="en-US" sz="1200">
              <a:latin typeface="Arial Black" panose="020B0A04020102020204" pitchFamily="34" charset="0"/>
            </a:endParaRPr>
          </a:p>
        </p:txBody>
      </p:sp>
      <p:pic>
        <p:nvPicPr>
          <p:cNvPr id="12291" name="Picture 4" descr="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71500" y="785813"/>
            <a:ext cx="7358063" cy="5429250"/>
          </a:xfr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3012</TotalTime>
  <Words>4760</Words>
  <Application>Microsoft Office PowerPoint</Application>
  <PresentationFormat>On-screen Show (4:3)</PresentationFormat>
  <Paragraphs>237</Paragraphs>
  <Slides>40</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40</vt:i4>
      </vt:variant>
    </vt:vector>
  </HeadingPairs>
  <TitlesOfParts>
    <vt:vector size="51" baseType="lpstr">
      <vt:lpstr>2  Jadid</vt:lpstr>
      <vt:lpstr>2  Nazanin</vt:lpstr>
      <vt:lpstr>Arial</vt:lpstr>
      <vt:lpstr>Arial Black</vt:lpstr>
      <vt:lpstr>B Nazanin</vt:lpstr>
      <vt:lpstr>B Titr</vt:lpstr>
      <vt:lpstr>Tahoma</vt:lpstr>
      <vt:lpstr>Times New Roman</vt:lpstr>
      <vt:lpstr>Titr</vt:lpstr>
      <vt:lpstr>Wingdings</vt:lpstr>
      <vt:lpstr>Pixel</vt:lpstr>
      <vt:lpstr>محيط سازمانی و محیط طبیعی</vt:lpstr>
      <vt:lpstr>PowerPoint Presentation</vt:lpstr>
      <vt:lpstr>PowerPoint Presentation</vt:lpstr>
      <vt:lpstr>PowerPoint Presentation</vt:lpstr>
      <vt:lpstr>محيط عمومي : ( شكل 2 )</vt:lpstr>
      <vt:lpstr>PowerPoint Presentation</vt:lpstr>
      <vt:lpstr>محيط عمومي :  </vt:lpstr>
      <vt:lpstr>محيط بين المللي و جهاني :</vt:lpstr>
      <vt:lpstr>PowerPoint Presentation</vt:lpstr>
      <vt:lpstr>تئوري هاي روابط سازمان و محيط :</vt:lpstr>
      <vt:lpstr>تئوري هاي روابط سازمان و محيط :</vt:lpstr>
      <vt:lpstr>PowerPoint Presentation</vt:lpstr>
      <vt:lpstr>PowerPoint Presentation</vt:lpstr>
      <vt:lpstr>وابستگي‌ به‌ منابع‌</vt:lpstr>
      <vt:lpstr>روابط‌ بين‌ سازماني‌</vt:lpstr>
      <vt:lpstr>:ابعاد موثر بر وابستگي‌</vt:lpstr>
      <vt:lpstr>نتيجه‌گيري‌</vt:lpstr>
      <vt:lpstr>مسأله كاربردي : </vt:lpstr>
      <vt:lpstr>بوم شناسی جمعيت سازمانی :</vt:lpstr>
      <vt:lpstr>تئوری نهادی :</vt:lpstr>
      <vt:lpstr>PowerPoint Presentation</vt:lpstr>
      <vt:lpstr>PowerPoint Presentation</vt:lpstr>
      <vt:lpstr>مقايسه تئوری های روابط محيط-سازمان:</vt:lpstr>
      <vt:lpstr>محیط ها بر اساس میزان نهادینگی و سطح توسعه فنی متغیرند:</vt:lpstr>
      <vt:lpstr>پيچيدگی، تغيير، عدم اطمينان:</vt:lpstr>
      <vt:lpstr>عدم اطمینان محیطی بر اساس میزان پیچیدگی و نرخ تغییر در محیط سازمان تعریف می شود:</vt:lpstr>
      <vt:lpstr>رابطه بین شرایط محیط ادراک شده، عدم اطمینان و اطلاعات :</vt:lpstr>
      <vt:lpstr>مصون سازی و مرزبانی :</vt:lpstr>
      <vt:lpstr>دیدگاه وضع واقعیت و ساخت گرایان اجتماعی از محیط ها:</vt:lpstr>
      <vt:lpstr>پست مدرنیست و روابط محیط سازمان: </vt:lpstr>
      <vt:lpstr>رهبري تحول آفرين در سازمانها: يك مدل متأثر از محيط </vt:lpstr>
      <vt:lpstr>PowerPoint Presentation</vt:lpstr>
      <vt:lpstr>چالشهاي محيطي پيش روي سازمانها </vt:lpstr>
      <vt:lpstr>رهبري تحول آفرين </vt:lpstr>
      <vt:lpstr>PowerPoint Presentation</vt:lpstr>
      <vt:lpstr>PowerPoint Presentation</vt:lpstr>
      <vt:lpstr> انقلابي:  رهبري تحول آفرين </vt:lpstr>
      <vt:lpstr> تهاجمي:  رهبري تحول آفرين </vt:lpstr>
      <vt:lpstr> تكاملي:  رهبري تحول آفرين </vt:lpstr>
      <vt:lpstr>نتايجي براي عمل: </vt:lpstr>
    </vt:vector>
  </TitlesOfParts>
  <Company>MRT www.Win2Farsi.com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اين مجموعه را به عزيزانی پخش می نمايم که  بزرگ می انديشند ولی کوچک عمل می کنند.</dc:title>
  <dc:creator>Dear User!</dc:creator>
  <cp:lastModifiedBy>omid arzi</cp:lastModifiedBy>
  <cp:revision>168</cp:revision>
  <dcterms:created xsi:type="dcterms:W3CDTF">2007-10-22T15:48:48Z</dcterms:created>
  <dcterms:modified xsi:type="dcterms:W3CDTF">2022-01-20T09:39:02Z</dcterms:modified>
</cp:coreProperties>
</file>