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1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3CC630F-5097-4DAF-8741-2763D7D21751}" type="datetimeFigureOut">
              <a:rPr lang="fa-IR" smtClean="0"/>
              <a:pPr/>
              <a:t>04/02/1439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4017464-9DAB-47CB-97F2-8A4128A5CC30}"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21130CB-A113-43F7-B8D3-AD224D07100B}" type="datetime8">
              <a:rPr lang="fa-IR" smtClean="0"/>
              <a:pPr/>
              <a:t>دسامبر 20، 17</a:t>
            </a:fld>
            <a:endParaRPr lang="fa-IR"/>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5020FE8-2F74-4B52-8EDB-58789BDC702A}" type="slidenum">
              <a:rPr lang="fa-IR" smtClean="0"/>
              <a:pPr/>
              <a:t>‹#›</a:t>
            </a:fld>
            <a:endParaRPr lang="fa-IR"/>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r>
              <a:rPr lang="fa-IR" smtClean="0"/>
              <a:t>اختلال سلوک</a:t>
            </a:r>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0ECDC-D788-47CE-969E-EEDA404E9EED}" type="datetime8">
              <a:rPr lang="fa-IR" smtClean="0"/>
              <a:pPr/>
              <a:t>دسامبر 20، 17</a:t>
            </a:fld>
            <a:endParaRPr lang="fa-IR"/>
          </a:p>
        </p:txBody>
      </p:sp>
      <p:sp>
        <p:nvSpPr>
          <p:cNvPr id="5" name="Footer Placeholder 4"/>
          <p:cNvSpPr>
            <a:spLocks noGrp="1"/>
          </p:cNvSpPr>
          <p:nvPr>
            <p:ph type="ftr" sz="quarter" idx="11"/>
          </p:nvPr>
        </p:nvSpPr>
        <p:spPr/>
        <p:txBody>
          <a:bodyPr/>
          <a:lstStyle>
            <a:extLst/>
          </a:lstStyle>
          <a:p>
            <a:r>
              <a:rPr lang="fa-IR" smtClean="0"/>
              <a:t>اختلال سلوک</a:t>
            </a:r>
            <a:endParaRPr lang="fa-IR"/>
          </a:p>
        </p:txBody>
      </p:sp>
      <p:sp>
        <p:nvSpPr>
          <p:cNvPr id="6" name="Slide Number Placeholder 5"/>
          <p:cNvSpPr>
            <a:spLocks noGrp="1"/>
          </p:cNvSpPr>
          <p:nvPr>
            <p:ph type="sldNum" sz="quarter" idx="12"/>
          </p:nvPr>
        </p:nvSpPr>
        <p:spPr/>
        <p:txBody>
          <a:bodyPr/>
          <a:lstStyle>
            <a:extLst/>
          </a:lstStyle>
          <a:p>
            <a:fld id="{35020FE8-2F74-4B52-8EDB-58789BDC702A}"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BA3596-024F-4391-9555-926E8593F433}" type="datetime8">
              <a:rPr lang="fa-IR" smtClean="0"/>
              <a:pPr/>
              <a:t>دسامبر 20، 17</a:t>
            </a:fld>
            <a:endParaRPr lang="fa-IR"/>
          </a:p>
        </p:txBody>
      </p:sp>
      <p:sp>
        <p:nvSpPr>
          <p:cNvPr id="5" name="Footer Placeholder 4"/>
          <p:cNvSpPr>
            <a:spLocks noGrp="1"/>
          </p:cNvSpPr>
          <p:nvPr>
            <p:ph type="ftr" sz="quarter" idx="11"/>
          </p:nvPr>
        </p:nvSpPr>
        <p:spPr/>
        <p:txBody>
          <a:bodyPr/>
          <a:lstStyle>
            <a:extLst/>
          </a:lstStyle>
          <a:p>
            <a:r>
              <a:rPr lang="fa-IR" smtClean="0"/>
              <a:t>اختلال سلوک</a:t>
            </a:r>
            <a:endParaRPr lang="fa-IR"/>
          </a:p>
        </p:txBody>
      </p:sp>
      <p:sp>
        <p:nvSpPr>
          <p:cNvPr id="6" name="Slide Number Placeholder 5"/>
          <p:cNvSpPr>
            <a:spLocks noGrp="1"/>
          </p:cNvSpPr>
          <p:nvPr>
            <p:ph type="sldNum" sz="quarter" idx="12"/>
          </p:nvPr>
        </p:nvSpPr>
        <p:spPr/>
        <p:txBody>
          <a:bodyPr/>
          <a:lstStyle>
            <a:extLst/>
          </a:lstStyle>
          <a:p>
            <a:fld id="{35020FE8-2F74-4B52-8EDB-58789BDC702A}"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AB3461-3603-4E4A-ADE9-7BBE03701CA4}" type="datetime8">
              <a:rPr lang="fa-IR" smtClean="0"/>
              <a:pPr/>
              <a:t>دسامبر 20، 17</a:t>
            </a:fld>
            <a:endParaRPr lang="fa-IR"/>
          </a:p>
        </p:txBody>
      </p:sp>
      <p:sp>
        <p:nvSpPr>
          <p:cNvPr id="5" name="Footer Placeholder 4"/>
          <p:cNvSpPr>
            <a:spLocks noGrp="1"/>
          </p:cNvSpPr>
          <p:nvPr>
            <p:ph type="ftr" sz="quarter" idx="11"/>
          </p:nvPr>
        </p:nvSpPr>
        <p:spPr/>
        <p:txBody>
          <a:bodyPr/>
          <a:lstStyle>
            <a:extLst/>
          </a:lstStyle>
          <a:p>
            <a:r>
              <a:rPr lang="fa-IR" smtClean="0"/>
              <a:t>اختلال سلوک</a:t>
            </a:r>
            <a:endParaRPr lang="fa-IR"/>
          </a:p>
        </p:txBody>
      </p:sp>
      <p:sp>
        <p:nvSpPr>
          <p:cNvPr id="6" name="Slide Number Placeholder 5"/>
          <p:cNvSpPr>
            <a:spLocks noGrp="1"/>
          </p:cNvSpPr>
          <p:nvPr>
            <p:ph type="sldNum" sz="quarter" idx="12"/>
          </p:nvPr>
        </p:nvSpPr>
        <p:spPr/>
        <p:txBody>
          <a:bodyPr/>
          <a:lstStyle>
            <a:extLst/>
          </a:lstStyle>
          <a:p>
            <a:fld id="{35020FE8-2F74-4B52-8EDB-58789BDC702A}"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8A24088A-AFB7-400F-B33D-C5864037CB21}" type="datetime8">
              <a:rPr lang="fa-IR" smtClean="0"/>
              <a:pPr/>
              <a:t>دسامبر 20، 17</a:t>
            </a:fld>
            <a:endParaRPr lang="fa-IR"/>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5020FE8-2F74-4B52-8EDB-58789BDC702A}" type="slidenum">
              <a:rPr lang="fa-IR" smtClean="0"/>
              <a:pPr/>
              <a:t>‹#›</a:t>
            </a:fld>
            <a:endParaRPr lang="fa-IR"/>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r>
              <a:rPr lang="fa-IR" smtClean="0"/>
              <a:t>اختلال سلوک</a:t>
            </a:r>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5135DE-2A4A-4BED-B963-91371A6559F7}" type="datetime8">
              <a:rPr lang="fa-IR" smtClean="0"/>
              <a:pPr/>
              <a:t>دسامبر 20، 17</a:t>
            </a:fld>
            <a:endParaRPr lang="fa-IR"/>
          </a:p>
        </p:txBody>
      </p:sp>
      <p:sp>
        <p:nvSpPr>
          <p:cNvPr id="6" name="Footer Placeholder 5"/>
          <p:cNvSpPr>
            <a:spLocks noGrp="1"/>
          </p:cNvSpPr>
          <p:nvPr>
            <p:ph type="ftr" sz="quarter" idx="11"/>
          </p:nvPr>
        </p:nvSpPr>
        <p:spPr/>
        <p:txBody>
          <a:bodyPr/>
          <a:lstStyle>
            <a:extLst/>
          </a:lstStyle>
          <a:p>
            <a:r>
              <a:rPr lang="fa-IR" smtClean="0"/>
              <a:t>اختلال سلوک</a:t>
            </a:r>
            <a:endParaRPr lang="fa-IR"/>
          </a:p>
        </p:txBody>
      </p:sp>
      <p:sp>
        <p:nvSpPr>
          <p:cNvPr id="7" name="Slide Number Placeholder 6"/>
          <p:cNvSpPr>
            <a:spLocks noGrp="1"/>
          </p:cNvSpPr>
          <p:nvPr>
            <p:ph type="sldNum" sz="quarter" idx="12"/>
          </p:nvPr>
        </p:nvSpPr>
        <p:spPr>
          <a:xfrm>
            <a:off x="8641080" y="6514568"/>
            <a:ext cx="464288" cy="274320"/>
          </a:xfrm>
        </p:spPr>
        <p:txBody>
          <a:bodyPr/>
          <a:lstStyle>
            <a:extLst/>
          </a:lstStyle>
          <a:p>
            <a:fld id="{35020FE8-2F74-4B52-8EDB-58789BDC702A}" type="slidenum">
              <a:rPr lang="fa-IR" smtClean="0"/>
              <a:pPr/>
              <a:t>‹#›</a:t>
            </a:fld>
            <a:endParaRPr lang="fa-I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09A4272-6E61-4643-9089-460327837140}" type="datetime8">
              <a:rPr lang="fa-IR" smtClean="0"/>
              <a:pPr/>
              <a:t>دسامبر 20، 17</a:t>
            </a:fld>
            <a:endParaRPr lang="fa-IR"/>
          </a:p>
        </p:txBody>
      </p:sp>
      <p:sp>
        <p:nvSpPr>
          <p:cNvPr id="8" name="Footer Placeholder 7"/>
          <p:cNvSpPr>
            <a:spLocks noGrp="1"/>
          </p:cNvSpPr>
          <p:nvPr>
            <p:ph type="ftr" sz="quarter" idx="11"/>
          </p:nvPr>
        </p:nvSpPr>
        <p:spPr/>
        <p:txBody>
          <a:bodyPr/>
          <a:lstStyle>
            <a:extLst/>
          </a:lstStyle>
          <a:p>
            <a:r>
              <a:rPr lang="fa-IR" smtClean="0"/>
              <a:t>اختلال سلوک</a:t>
            </a:r>
            <a:endParaRPr lang="fa-IR"/>
          </a:p>
        </p:txBody>
      </p:sp>
      <p:sp>
        <p:nvSpPr>
          <p:cNvPr id="9" name="Slide Number Placeholder 8"/>
          <p:cNvSpPr>
            <a:spLocks noGrp="1"/>
          </p:cNvSpPr>
          <p:nvPr>
            <p:ph type="sldNum" sz="quarter" idx="12"/>
          </p:nvPr>
        </p:nvSpPr>
        <p:spPr>
          <a:xfrm>
            <a:off x="8641080" y="6514568"/>
            <a:ext cx="464288" cy="274320"/>
          </a:xfrm>
        </p:spPr>
        <p:txBody>
          <a:bodyPr/>
          <a:lstStyle>
            <a:extLst/>
          </a:lstStyle>
          <a:p>
            <a:fld id="{35020FE8-2F74-4B52-8EDB-58789BDC702A}"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A26D8FC-0B31-4A0C-84BC-6FFDA9C8EE31}" type="datetime8">
              <a:rPr lang="fa-IR" smtClean="0"/>
              <a:pPr/>
              <a:t>دسامبر 20، 17</a:t>
            </a:fld>
            <a:endParaRPr lang="fa-IR"/>
          </a:p>
        </p:txBody>
      </p:sp>
      <p:sp>
        <p:nvSpPr>
          <p:cNvPr id="4" name="Footer Placeholder 3"/>
          <p:cNvSpPr>
            <a:spLocks noGrp="1"/>
          </p:cNvSpPr>
          <p:nvPr>
            <p:ph type="ftr" sz="quarter" idx="11"/>
          </p:nvPr>
        </p:nvSpPr>
        <p:spPr/>
        <p:txBody>
          <a:bodyPr/>
          <a:lstStyle>
            <a:extLst/>
          </a:lstStyle>
          <a:p>
            <a:r>
              <a:rPr lang="fa-IR" smtClean="0"/>
              <a:t>اختلال سلوک</a:t>
            </a:r>
            <a:endParaRPr lang="fa-IR"/>
          </a:p>
        </p:txBody>
      </p:sp>
      <p:sp>
        <p:nvSpPr>
          <p:cNvPr id="5" name="Slide Number Placeholder 4"/>
          <p:cNvSpPr>
            <a:spLocks noGrp="1"/>
          </p:cNvSpPr>
          <p:nvPr>
            <p:ph type="sldNum" sz="quarter" idx="12"/>
          </p:nvPr>
        </p:nvSpPr>
        <p:spPr/>
        <p:txBody>
          <a:bodyPr/>
          <a:lstStyle>
            <a:extLst/>
          </a:lstStyle>
          <a:p>
            <a:fld id="{35020FE8-2F74-4B52-8EDB-58789BDC702A}" type="slidenum">
              <a:rPr lang="fa-IR" smtClean="0"/>
              <a:pPr/>
              <a:t>‹#›</a:t>
            </a:fld>
            <a:endParaRPr lang="fa-I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35FD67D-B0BA-4F5B-8F0D-523C1C3322CA}" type="datetime8">
              <a:rPr lang="fa-IR" smtClean="0"/>
              <a:pPr/>
              <a:t>دسامبر 20، 17</a:t>
            </a:fld>
            <a:endParaRPr lang="fa-IR"/>
          </a:p>
        </p:txBody>
      </p:sp>
      <p:sp>
        <p:nvSpPr>
          <p:cNvPr id="3" name="Footer Placeholder 2"/>
          <p:cNvSpPr>
            <a:spLocks noGrp="1"/>
          </p:cNvSpPr>
          <p:nvPr>
            <p:ph type="ftr" sz="quarter" idx="11"/>
          </p:nvPr>
        </p:nvSpPr>
        <p:spPr/>
        <p:txBody>
          <a:bodyPr/>
          <a:lstStyle>
            <a:extLst/>
          </a:lstStyle>
          <a:p>
            <a:r>
              <a:rPr lang="fa-IR" smtClean="0"/>
              <a:t>اختلال سلوک</a:t>
            </a:r>
            <a:endParaRPr lang="fa-IR"/>
          </a:p>
        </p:txBody>
      </p:sp>
      <p:sp>
        <p:nvSpPr>
          <p:cNvPr id="4" name="Slide Number Placeholder 3"/>
          <p:cNvSpPr>
            <a:spLocks noGrp="1"/>
          </p:cNvSpPr>
          <p:nvPr>
            <p:ph type="sldNum" sz="quarter" idx="12"/>
          </p:nvPr>
        </p:nvSpPr>
        <p:spPr/>
        <p:txBody>
          <a:bodyPr/>
          <a:lstStyle>
            <a:extLst/>
          </a:lstStyle>
          <a:p>
            <a:fld id="{35020FE8-2F74-4B52-8EDB-58789BDC702A}"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92626CD6-B722-4A68-A86F-0E7E7A0389F5}" type="datetime8">
              <a:rPr lang="fa-IR" smtClean="0"/>
              <a:pPr/>
              <a:t>دسامبر 20، 17</a:t>
            </a:fld>
            <a:endParaRPr lang="fa-IR"/>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5020FE8-2F74-4B52-8EDB-58789BDC702A}" type="slidenum">
              <a:rPr lang="fa-IR" smtClean="0"/>
              <a:pPr/>
              <a:t>‹#›</a:t>
            </a:fld>
            <a:endParaRPr lang="fa-IR"/>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r>
              <a:rPr lang="fa-IR" smtClean="0"/>
              <a:t>اختلال سلوک</a:t>
            </a:r>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9498551A-190C-450C-AF9B-F7393149CBE8}" type="datetime8">
              <a:rPr lang="fa-IR" smtClean="0"/>
              <a:pPr/>
              <a:t>دسامبر 20، 17</a:t>
            </a:fld>
            <a:endParaRPr lang="fa-IR"/>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5020FE8-2F74-4B52-8EDB-58789BDC702A}" type="slidenum">
              <a:rPr lang="fa-IR" smtClean="0"/>
              <a:pPr/>
              <a:t>‹#›</a:t>
            </a:fld>
            <a:endParaRPr lang="fa-IR"/>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r>
              <a:rPr lang="fa-IR" smtClean="0"/>
              <a:t>اختلال سلوک</a:t>
            </a:r>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fa-IR" smtClean="0"/>
              <a:t>اختلال سلوک</a:t>
            </a:r>
            <a:endParaRPr lang="fa-IR"/>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60C754F-0157-4E0A-8C85-69DDDD5E72A5}" type="datetime8">
              <a:rPr lang="fa-IR" smtClean="0"/>
              <a:pPr/>
              <a:t>دسامبر 20، 17</a:t>
            </a:fld>
            <a:endParaRPr lang="fa-IR"/>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35020FE8-2F74-4B52-8EDB-58789BDC702A}" type="slidenum">
              <a:rPr lang="fa-IR" smtClean="0"/>
              <a:pPr/>
              <a:t>‹#›</a:t>
            </a:fld>
            <a:endParaRPr lang="fa-IR"/>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126560" cy="2736304"/>
          </a:xfrm>
        </p:spPr>
        <p:txBody>
          <a:bodyPr>
            <a:normAutofit fontScale="90000"/>
          </a:bodyPr>
          <a:lstStyle/>
          <a:p>
            <a:r>
              <a:rPr lang="fa-IR" sz="6000" b="1" dirty="0" smtClean="0"/>
              <a:t>بسم الله </a:t>
            </a:r>
            <a:r>
              <a:rPr lang="fa-IR" sz="6000" b="1" dirty="0" smtClean="0"/>
              <a:t>الرحمن </a:t>
            </a:r>
            <a:r>
              <a:rPr lang="fa-IR" sz="8000" b="1" dirty="0" smtClean="0">
                <a:solidFill>
                  <a:schemeClr val="accent6">
                    <a:lumMod val="25000"/>
                  </a:schemeClr>
                </a:solidFill>
              </a:rPr>
              <a:t>الرحیم</a:t>
            </a:r>
            <a:br>
              <a:rPr lang="fa-IR" sz="8000" b="1" dirty="0" smtClean="0">
                <a:solidFill>
                  <a:schemeClr val="accent6">
                    <a:lumMod val="25000"/>
                  </a:schemeClr>
                </a:solidFill>
              </a:rPr>
            </a:br>
            <a:r>
              <a:rPr lang="fa-IR" sz="8000" b="1" dirty="0" smtClean="0">
                <a:solidFill>
                  <a:schemeClr val="accent6">
                    <a:lumMod val="25000"/>
                  </a:schemeClr>
                </a:solidFill>
              </a:rPr>
              <a:t/>
            </a:r>
            <a:br>
              <a:rPr lang="fa-IR" sz="8000" b="1" dirty="0" smtClean="0">
                <a:solidFill>
                  <a:schemeClr val="accent6">
                    <a:lumMod val="25000"/>
                  </a:schemeClr>
                </a:solidFill>
              </a:rPr>
            </a:br>
            <a:r>
              <a:rPr lang="fa-IR" sz="8000" b="1" dirty="0" smtClean="0">
                <a:solidFill>
                  <a:schemeClr val="accent6">
                    <a:lumMod val="25000"/>
                  </a:schemeClr>
                </a:solidFill>
              </a:rPr>
              <a:t/>
            </a:r>
            <a:br>
              <a:rPr lang="fa-IR" sz="8000" b="1" dirty="0" smtClean="0">
                <a:solidFill>
                  <a:schemeClr val="accent6">
                    <a:lumMod val="25000"/>
                  </a:schemeClr>
                </a:solidFill>
              </a:rPr>
            </a:br>
            <a:r>
              <a:rPr lang="fa-IR" sz="8000" b="1" dirty="0" smtClean="0">
                <a:solidFill>
                  <a:schemeClr val="accent6">
                    <a:lumMod val="25000"/>
                  </a:schemeClr>
                </a:solidFill>
              </a:rPr>
              <a:t>اختلال سلوک</a:t>
            </a:r>
            <a:endParaRPr lang="fa-IR" sz="8000" b="1" dirty="0">
              <a:solidFill>
                <a:schemeClr val="accent6">
                  <a:lumMod val="25000"/>
                </a:schemeClr>
              </a:solidFill>
            </a:endParaRPr>
          </a:p>
        </p:txBody>
      </p:sp>
      <p:pic>
        <p:nvPicPr>
          <p:cNvPr id="3" name="Picture 2" descr="download.jpg"/>
          <p:cNvPicPr>
            <a:picLocks noChangeAspect="1"/>
          </p:cNvPicPr>
          <p:nvPr/>
        </p:nvPicPr>
        <p:blipFill>
          <a:blip r:embed="rId2" cstate="print"/>
          <a:stretch>
            <a:fillRect/>
          </a:stretch>
        </p:blipFill>
        <p:spPr>
          <a:xfrm>
            <a:off x="395536" y="4149080"/>
            <a:ext cx="3435251" cy="227075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507288" cy="5721499"/>
          </a:xfrm>
        </p:spPr>
        <p:txBody>
          <a:bodyPr>
            <a:normAutofit/>
          </a:bodyPr>
          <a:lstStyle/>
          <a:p>
            <a:r>
              <a:rPr lang="fa-IR" sz="4000" b="1" dirty="0" smtClean="0">
                <a:solidFill>
                  <a:srgbClr val="FF0000"/>
                </a:solidFill>
              </a:rPr>
              <a:t>عوامل اجتماعی فرهنگی</a:t>
            </a:r>
          </a:p>
          <a:p>
            <a:r>
              <a:rPr lang="fa-IR" sz="2800" b="1" dirty="0" smtClean="0"/>
              <a:t>کودکان و نوجوانانی که در مناطق پر جمعیت زندگی میکنند،به گزارش خودشان، بیشتر پرخاشگری و بزه کاری نشان میدهند، والدین بیکار، فقدان شبکه اجتماعی حمایت گر، و عدم مشارکت در فعالیت های اجنماعی ظاهرا پیش بینی کننده اختلال سلوک هستند. افزایش احتمال قرار گرفتن در معرض مواد مخدر  و بالاتر بودن نرخ شیوع مصرف مواد در مناطق شهری نیز دو عامل هستند که میتوانند در ایجاد اختلال سلوک نقش داشته باشند در یک نظر سنجی درباره مصرف الکل و بهداشت روانی در نوجوانی مشخص شد که مصرف هفتگی الکل در بین نوجوانان با افزایش رفتار بزه کارانه و پرخاشگری مرتبط است</a:t>
            </a:r>
            <a:endParaRPr lang="fa-IR" sz="28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10</a:t>
            </a:fld>
            <a:endParaRPr lang="fa-I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363272" cy="5793507"/>
          </a:xfrm>
        </p:spPr>
        <p:txBody>
          <a:bodyPr>
            <a:normAutofit/>
          </a:bodyPr>
          <a:lstStyle/>
          <a:p>
            <a:r>
              <a:rPr lang="fa-IR" sz="4000" b="1" dirty="0" smtClean="0">
                <a:solidFill>
                  <a:srgbClr val="C00000"/>
                </a:solidFill>
              </a:rPr>
              <a:t>عوامل روان شناختی</a:t>
            </a:r>
            <a:endParaRPr lang="fa-IR" sz="4000" b="1" dirty="0">
              <a:solidFill>
                <a:srgbClr val="C00000"/>
              </a:solidFill>
            </a:endParaRPr>
          </a:p>
          <a:p>
            <a:r>
              <a:rPr lang="fa-IR" sz="2800" b="1" dirty="0" smtClean="0">
                <a:solidFill>
                  <a:schemeClr val="tx2">
                    <a:lumMod val="75000"/>
                  </a:schemeClr>
                </a:solidFill>
              </a:rPr>
              <a:t>تنظیم هیجانی ضعیف در کودکان و نوجوانان با افزایش نرخ پرخاشگری و اختلال سلوک مرتبط است. تنظیم هیجان با توانایی(کفایت) اجتماعی مرتبط است و این موضوع را می توان حتی در کودکان پیش دبستانی نیز مشاهده کرد ، کودکانی که عدم تنطیم هیجانی در آنها شدید تر است سطوح بالاتری از پرخاشگری نشان میدهند . کودکانی که رل مدل آنها در کنترل تکانه پدر و مادر هایی هستند که خودشان قادر به این کار نیستند و کودکانی که به طور دایم قادر به رفع نیاز های خود نیستند معمولا حس همدلی ضعیفی دارند</a:t>
            </a:r>
            <a:endParaRPr lang="fa-IR" sz="2800" b="1" dirty="0">
              <a:solidFill>
                <a:schemeClr val="tx2">
                  <a:lumMod val="7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11</a:t>
            </a:fld>
            <a:endParaRPr lang="fa-I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435280" cy="5721499"/>
          </a:xfrm>
        </p:spPr>
        <p:txBody>
          <a:bodyPr>
            <a:normAutofit/>
          </a:bodyPr>
          <a:lstStyle/>
          <a:p>
            <a:r>
              <a:rPr lang="fa-IR" sz="4000" b="1" dirty="0" smtClean="0">
                <a:solidFill>
                  <a:srgbClr val="C00000"/>
                </a:solidFill>
              </a:rPr>
              <a:t>عوامل نوربیولوژیک</a:t>
            </a:r>
          </a:p>
          <a:p>
            <a:r>
              <a:rPr lang="fa-IR" sz="2800" b="1" dirty="0" smtClean="0">
                <a:solidFill>
                  <a:schemeClr val="tx1">
                    <a:lumMod val="95000"/>
                    <a:lumOff val="5000"/>
                  </a:schemeClr>
                </a:solidFill>
              </a:rPr>
              <a:t>در یک مطالعهٍ </a:t>
            </a:r>
            <a:r>
              <a:rPr lang="en-US" sz="2800" b="1" dirty="0" err="1" smtClean="0">
                <a:solidFill>
                  <a:schemeClr val="tx1">
                    <a:lumMod val="95000"/>
                    <a:lumOff val="5000"/>
                  </a:schemeClr>
                </a:solidFill>
              </a:rPr>
              <a:t>eeg</a:t>
            </a:r>
            <a:r>
              <a:rPr lang="fa-IR" sz="2800" b="1" dirty="0" smtClean="0">
                <a:solidFill>
                  <a:schemeClr val="tx1">
                    <a:lumMod val="95000"/>
                    <a:lumOff val="5000"/>
                  </a:schemeClr>
                </a:solidFill>
              </a:rPr>
              <a:t> درباره فعالیت الکتریکی قسمت پیشانی مغز به هنگام استراحت فرد، هوش هیجانی،پرخاشگری و قانون شکنی در کودکان 10 ساله معلوم شد که فعالیت نسبی قسمت فرانتال (پیشانی) نیمکره راست مغز به هنگام استراحت  در کودکان پرخاشگر در مقایسه با کودکان غیر پرخاشگر، به طور معنا داری بیشتر است هوش هیجانی پسر بچه ها کمتر از دختر بچه ها و رفتار پرخاشگرانه آنها بیشتر از دختر بچه هاست. با این حال بین هوش هیجانی و امواج مغزی در لب فرانتال هیچگونه رابطه ای پیدا نشد</a:t>
            </a:r>
            <a:endParaRPr lang="fa-IR" sz="2800" b="1" dirty="0">
              <a:solidFill>
                <a:schemeClr val="tx1">
                  <a:lumMod val="95000"/>
                  <a:lumOff val="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12</a:t>
            </a:fld>
            <a:endParaRPr lang="fa-IR"/>
          </a:p>
        </p:txBody>
      </p:sp>
    </p:spTree>
  </p:cSld>
  <p:clrMapOvr>
    <a:masterClrMapping/>
  </p:clrMapOvr>
  <p:transition>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p:spPr>
        <p:txBody>
          <a:bodyPr>
            <a:normAutofit/>
          </a:bodyPr>
          <a:lstStyle/>
          <a:p>
            <a:r>
              <a:rPr lang="fa-IR" sz="3600" b="1" dirty="0" smtClean="0">
                <a:solidFill>
                  <a:srgbClr val="C00000"/>
                </a:solidFill>
              </a:rPr>
              <a:t>کودک آزاری و بدرفتاری با کودکان</a:t>
            </a:r>
          </a:p>
          <a:p>
            <a:r>
              <a:rPr lang="fa-IR" b="1" dirty="0" smtClean="0"/>
              <a:t>کودکانی که بطور دایم در معرض خشونت،بدرفتاری یا سواستفاده جسمی یا سواستفاده جنسی و غفلت قرار میگیرند(مخصوصا در سنین پایین تر) به شدت در معرض خطر برای نشان دادن پرخاشگری قرار دارند. یک مطالعه درباره زنانی که از سوی همسر خود مورد خشونت قرار میگیرند نشان داد بین پرخاشگری و آشفتگی خلقی در فرزندان آنها ارتباط قوی وجود دارد</a:t>
            </a:r>
            <a:endParaRPr lang="fa-IR"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13</a:t>
            </a:fld>
            <a:endParaRPr lang="fa-I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dirty="0" smtClean="0">
                <a:solidFill>
                  <a:srgbClr val="C00000"/>
                </a:solidFill>
              </a:rPr>
              <a:t>عوامل کاموبید</a:t>
            </a:r>
            <a:endParaRPr lang="fa-IR" sz="4000" b="1" dirty="0">
              <a:solidFill>
                <a:srgbClr val="C00000"/>
              </a:solidFill>
            </a:endParaRPr>
          </a:p>
        </p:txBody>
      </p:sp>
      <p:sp>
        <p:nvSpPr>
          <p:cNvPr id="3" name="Content Placeholder 2"/>
          <p:cNvSpPr>
            <a:spLocks noGrp="1"/>
          </p:cNvSpPr>
          <p:nvPr>
            <p:ph idx="1"/>
          </p:nvPr>
        </p:nvSpPr>
        <p:spPr>
          <a:xfrm>
            <a:off x="457200" y="1412776"/>
            <a:ext cx="8291264" cy="4713387"/>
          </a:xfrm>
        </p:spPr>
        <p:txBody>
          <a:bodyPr>
            <a:normAutofit/>
          </a:bodyPr>
          <a:lstStyle/>
          <a:p>
            <a:pPr>
              <a:lnSpc>
                <a:spcPct val="200000"/>
              </a:lnSpc>
              <a:buNone/>
            </a:pPr>
            <a:r>
              <a:rPr lang="en-US" sz="2800" b="1" dirty="0" smtClean="0">
                <a:solidFill>
                  <a:schemeClr val="tx1">
                    <a:lumMod val="95000"/>
                    <a:lumOff val="5000"/>
                  </a:schemeClr>
                </a:solidFill>
              </a:rPr>
              <a:t>ADHD</a:t>
            </a:r>
            <a:r>
              <a:rPr lang="fa-IR" b="1" dirty="0" smtClean="0">
                <a:solidFill>
                  <a:schemeClr val="tx1">
                    <a:lumMod val="95000"/>
                    <a:lumOff val="5000"/>
                  </a:schemeClr>
                </a:solidFill>
              </a:rPr>
              <a:t> و اختلال سلوک معمولا کاموربید(همزمان،هم ابتلا،همبود،همایند) و معمولا اختلال سلوک بعد ار </a:t>
            </a:r>
            <a:r>
              <a:rPr lang="en-US" b="1" dirty="0" smtClean="0">
                <a:solidFill>
                  <a:schemeClr val="tx1">
                    <a:lumMod val="95000"/>
                    <a:lumOff val="5000"/>
                  </a:schemeClr>
                </a:solidFill>
              </a:rPr>
              <a:t>ADHD</a:t>
            </a:r>
            <a:r>
              <a:rPr lang="fa-IR" b="1" dirty="0" smtClean="0">
                <a:solidFill>
                  <a:schemeClr val="tx1">
                    <a:lumMod val="95000"/>
                    <a:lumOff val="5000"/>
                  </a:schemeClr>
                </a:solidFill>
              </a:rPr>
              <a:t> به وجود می آید. با فراوانی کمتر، سومصرف ماده نیز معمولا بعد از </a:t>
            </a:r>
            <a:r>
              <a:rPr lang="en-US" b="1" dirty="0" smtClean="0">
                <a:solidFill>
                  <a:schemeClr val="tx1">
                    <a:lumMod val="95000"/>
                    <a:lumOff val="5000"/>
                  </a:schemeClr>
                </a:solidFill>
              </a:rPr>
              <a:t>ADHD</a:t>
            </a:r>
            <a:r>
              <a:rPr lang="fa-IR" b="1" dirty="0" smtClean="0">
                <a:solidFill>
                  <a:schemeClr val="tx1">
                    <a:lumMod val="95000"/>
                    <a:lumOff val="5000"/>
                  </a:schemeClr>
                </a:solidFill>
              </a:rPr>
              <a:t> به وجود می آید</a:t>
            </a:r>
            <a:r>
              <a:rPr lang="fa-IR" sz="2800" b="1" dirty="0" smtClean="0">
                <a:solidFill>
                  <a:schemeClr val="tx1">
                    <a:lumMod val="95000"/>
                    <a:lumOff val="5000"/>
                  </a:schemeClr>
                </a:solidFill>
              </a:rPr>
              <a:t>. </a:t>
            </a:r>
            <a:endParaRPr lang="fa-IR" sz="2800" b="1" dirty="0">
              <a:solidFill>
                <a:schemeClr val="tx1">
                  <a:lumMod val="95000"/>
                  <a:lumOff val="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14</a:t>
            </a:fld>
            <a:endParaRPr lang="fa-I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C00000"/>
                </a:solidFill>
              </a:rPr>
              <a:t>تشخیص افتراقی</a:t>
            </a:r>
            <a:endParaRPr lang="fa-IR" b="1" dirty="0">
              <a:solidFill>
                <a:srgbClr val="C00000"/>
              </a:solidFill>
            </a:endParaRPr>
          </a:p>
        </p:txBody>
      </p:sp>
      <p:sp>
        <p:nvSpPr>
          <p:cNvPr id="3" name="Content Placeholder 2"/>
          <p:cNvSpPr>
            <a:spLocks noGrp="1"/>
          </p:cNvSpPr>
          <p:nvPr>
            <p:ph idx="1"/>
          </p:nvPr>
        </p:nvSpPr>
        <p:spPr/>
        <p:txBody>
          <a:bodyPr>
            <a:normAutofit/>
          </a:bodyPr>
          <a:lstStyle/>
          <a:p>
            <a:r>
              <a:rPr lang="fa-IR" b="1" dirty="0" smtClean="0">
                <a:solidFill>
                  <a:schemeClr val="tx1">
                    <a:lumMod val="95000"/>
                    <a:lumOff val="5000"/>
                  </a:schemeClr>
                </a:solidFill>
              </a:rPr>
              <a:t>ملاک های اختلال سلوک از جمله ،تکانشگری، و پرخاشگری ممکن است در بسیاری از اختلالات روانی کودکان روی دهند  از  جمله </a:t>
            </a:r>
            <a:r>
              <a:rPr lang="en-US" b="1" dirty="0" err="1" smtClean="0">
                <a:solidFill>
                  <a:schemeClr val="tx1">
                    <a:lumMod val="95000"/>
                    <a:lumOff val="5000"/>
                  </a:schemeClr>
                </a:solidFill>
              </a:rPr>
              <a:t>ADHd</a:t>
            </a:r>
            <a:r>
              <a:rPr lang="fa-IR" b="1" dirty="0" smtClean="0">
                <a:solidFill>
                  <a:schemeClr val="tx1">
                    <a:lumMod val="95000"/>
                    <a:lumOff val="5000"/>
                  </a:schemeClr>
                </a:solidFill>
              </a:rPr>
              <a:t>، اختلال نافرمانی/چالش گری(</a:t>
            </a:r>
            <a:r>
              <a:rPr lang="en-US" b="1" dirty="0" smtClean="0">
                <a:solidFill>
                  <a:schemeClr val="tx1">
                    <a:lumMod val="95000"/>
                    <a:lumOff val="5000"/>
                  </a:schemeClr>
                </a:solidFill>
              </a:rPr>
              <a:t>odd</a:t>
            </a:r>
            <a:r>
              <a:rPr lang="fa-IR" b="1" dirty="0" smtClean="0">
                <a:solidFill>
                  <a:schemeClr val="tx1">
                    <a:lumMod val="95000"/>
                    <a:lumOff val="5000"/>
                  </a:schemeClr>
                </a:solidFill>
              </a:rPr>
              <a:t>)</a:t>
            </a:r>
            <a:r>
              <a:rPr lang="en-US" b="1" dirty="0" smtClean="0">
                <a:solidFill>
                  <a:schemeClr val="tx1">
                    <a:lumMod val="95000"/>
                    <a:lumOff val="5000"/>
                  </a:schemeClr>
                </a:solidFill>
              </a:rPr>
              <a:t> </a:t>
            </a:r>
            <a:r>
              <a:rPr lang="fa-IR" b="1" dirty="0" smtClean="0">
                <a:solidFill>
                  <a:schemeClr val="tx1">
                    <a:lumMod val="95000"/>
                    <a:lumOff val="5000"/>
                  </a:schemeClr>
                </a:solidFill>
              </a:rPr>
              <a:t>، اختلال نامنظمی خلقی اخلال گرانه(ِِِ</a:t>
            </a:r>
            <a:r>
              <a:rPr lang="en-US" b="1" dirty="0" smtClean="0">
                <a:solidFill>
                  <a:schemeClr val="tx1">
                    <a:lumMod val="95000"/>
                    <a:lumOff val="5000"/>
                  </a:schemeClr>
                </a:solidFill>
              </a:rPr>
              <a:t>(DMDD</a:t>
            </a:r>
            <a:r>
              <a:rPr lang="fa-IR" b="1" dirty="0" smtClean="0">
                <a:solidFill>
                  <a:schemeClr val="tx1">
                    <a:lumMod val="95000"/>
                    <a:lumOff val="5000"/>
                  </a:schemeClr>
                </a:solidFill>
              </a:rPr>
              <a:t>، افسردگی عمده، اختلال دو قطبی، اختلال یادگیری خاص، و اختلالات سایکوتیک، بنا بر این به بررسی دقیق سوابق بیمار و تاریخ شروع،ادامه، و اتمام سمپتوم ها بپردازذ تا معلوم گردد مشکلات سلوک کودک موقت هستند یا روندی بادوام</a:t>
            </a:r>
            <a:endParaRPr lang="fa-IR" b="1" dirty="0">
              <a:solidFill>
                <a:schemeClr val="tx1">
                  <a:lumMod val="95000"/>
                  <a:lumOff val="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15</a:t>
            </a:fld>
            <a:endParaRPr lang="fa-I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435280" cy="5505475"/>
          </a:xfrm>
        </p:spPr>
        <p:txBody>
          <a:bodyPr>
            <a:normAutofit/>
          </a:bodyPr>
          <a:lstStyle/>
          <a:p>
            <a:pPr>
              <a:lnSpc>
                <a:spcPct val="150000"/>
              </a:lnSpc>
            </a:pPr>
            <a:r>
              <a:rPr lang="fa-IR" sz="3600" b="1" dirty="0" smtClean="0"/>
              <a:t>اختلالات سلوک با بسیاری از اختلالات دیگر از جمله </a:t>
            </a:r>
            <a:r>
              <a:rPr lang="fa-IR" sz="3600" b="1" dirty="0" smtClean="0">
                <a:solidFill>
                  <a:srgbClr val="C00000"/>
                </a:solidFill>
              </a:rPr>
              <a:t>بیش فعالی</a:t>
            </a:r>
            <a:r>
              <a:rPr lang="fa-IR" sz="3600" b="1" dirty="0" smtClean="0"/>
              <a:t>، </a:t>
            </a:r>
            <a:r>
              <a:rPr lang="fa-IR" sz="3600" b="1" dirty="0" smtClean="0">
                <a:solidFill>
                  <a:srgbClr val="FF0000"/>
                </a:solidFill>
              </a:rPr>
              <a:t>افسردگی</a:t>
            </a:r>
            <a:r>
              <a:rPr lang="fa-IR" sz="3600" b="1" dirty="0" smtClean="0"/>
              <a:t>،و </a:t>
            </a:r>
            <a:r>
              <a:rPr lang="fa-IR" sz="3600" b="1" dirty="0" smtClean="0">
                <a:solidFill>
                  <a:srgbClr val="C00000"/>
                </a:solidFill>
              </a:rPr>
              <a:t>اختلالات یادگیری </a:t>
            </a:r>
            <a:r>
              <a:rPr lang="fa-IR" sz="3600" b="1" dirty="0" smtClean="0"/>
              <a:t>همراه است. ممکن است سطح پایین اقتصادی و اجتماعی و روش تربیتی خشن و تنبیهی، اختلالات خانوادگی، فقدان نظارت مناسب والدین و فقدان کفایت اجتماعی ارتباط داشته است</a:t>
            </a:r>
            <a:endParaRPr lang="fa-IR" sz="36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16</a:t>
            </a:fld>
            <a:endParaRPr lang="fa-I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b="1" dirty="0" smtClean="0">
                <a:solidFill>
                  <a:srgbClr val="C00000"/>
                </a:solidFill>
              </a:rPr>
              <a:t>درمان اختلال سلوک</a:t>
            </a:r>
            <a:endParaRPr lang="fa-IR" sz="4800" b="1" dirty="0">
              <a:solidFill>
                <a:srgbClr val="C00000"/>
              </a:solidFill>
            </a:endParaRPr>
          </a:p>
        </p:txBody>
      </p:sp>
      <p:sp>
        <p:nvSpPr>
          <p:cNvPr id="3" name="Content Placeholder 2"/>
          <p:cNvSpPr>
            <a:spLocks noGrp="1"/>
          </p:cNvSpPr>
          <p:nvPr>
            <p:ph idx="1"/>
          </p:nvPr>
        </p:nvSpPr>
        <p:spPr>
          <a:xfrm>
            <a:off x="457200" y="1484784"/>
            <a:ext cx="8435280" cy="4641379"/>
          </a:xfrm>
        </p:spPr>
        <p:txBody>
          <a:bodyPr>
            <a:normAutofit fontScale="92500" lnSpcReduction="20000"/>
          </a:bodyPr>
          <a:lstStyle/>
          <a:p>
            <a:r>
              <a:rPr lang="fa-IR" sz="3500" b="1" dirty="0"/>
              <a:t>ارزيابي بايد بطور گسترده ونه فقط </a:t>
            </a:r>
            <a:r>
              <a:rPr lang="fa-IR" sz="3500" b="1" dirty="0" smtClean="0"/>
              <a:t>برای </a:t>
            </a:r>
            <a:r>
              <a:rPr lang="fa-IR" b="1" dirty="0" smtClean="0"/>
              <a:t>تشخيص اختلال صورت گيرد بلكه براي ارزيابي در نظر گرفتن چندين عامل لازم است شامل:</a:t>
            </a:r>
            <a:br>
              <a:rPr lang="fa-IR" b="1" dirty="0" smtClean="0"/>
            </a:br>
            <a:r>
              <a:rPr lang="fa-IR" b="1" dirty="0" smtClean="0"/>
              <a:t>-   صلاحيت فرزند پروري والدين</a:t>
            </a:r>
            <a:br>
              <a:rPr lang="fa-IR" b="1" dirty="0" smtClean="0"/>
            </a:br>
            <a:r>
              <a:rPr lang="fa-IR" b="1" dirty="0" smtClean="0"/>
              <a:t>-   امكان كودك آزاري ... </a:t>
            </a:r>
            <a:br>
              <a:rPr lang="fa-IR" b="1" dirty="0" smtClean="0"/>
            </a:br>
            <a:r>
              <a:rPr lang="fa-IR" b="1" dirty="0" smtClean="0"/>
              <a:t>بيماري رواني قابل درمان در والدين</a:t>
            </a:r>
            <a:br>
              <a:rPr lang="fa-IR" b="1" dirty="0" smtClean="0"/>
            </a:br>
            <a:r>
              <a:rPr lang="fa-IR" b="1" dirty="0" smtClean="0"/>
              <a:t>وجود يا غياب سيستم هاي حمايتي براي والدين در جامعه</a:t>
            </a:r>
            <a:br>
              <a:rPr lang="fa-IR" b="1" dirty="0" smtClean="0"/>
            </a:br>
            <a:r>
              <a:rPr lang="fa-IR" b="1" dirty="0" smtClean="0"/>
              <a:t>-   ارزيابي عملكرد اجتماعي كودك در مدرسه</a:t>
            </a:r>
            <a:br>
              <a:rPr lang="fa-IR" b="1" dirty="0" smtClean="0"/>
            </a:br>
            <a:r>
              <a:rPr lang="fa-IR" b="1" dirty="0" smtClean="0"/>
              <a:t>-   رابطه كودك با همسالان و بزرگسالان</a:t>
            </a:r>
            <a:br>
              <a:rPr lang="fa-IR" b="1" dirty="0" smtClean="0"/>
            </a:br>
            <a:r>
              <a:rPr lang="fa-IR" b="1" dirty="0" smtClean="0"/>
              <a:t>-   ارزيابي ماهيت و گستردگي مشكلات تحصيلي</a:t>
            </a:r>
            <a:br>
              <a:rPr lang="fa-IR" b="1" dirty="0" smtClean="0"/>
            </a:br>
            <a:r>
              <a:rPr lang="fa-IR" b="1" dirty="0" smtClean="0"/>
              <a:t>-   ارزيابي اختلالات همراه</a:t>
            </a:r>
            <a:br>
              <a:rPr lang="fa-IR" b="1" dirty="0" smtClean="0"/>
            </a:br>
            <a:endParaRPr lang="fa-IR" sz="30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17</a:t>
            </a:fld>
            <a:endParaRPr lang="fa-I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5649491"/>
          </a:xfrm>
        </p:spPr>
        <p:txBody>
          <a:bodyPr/>
          <a:lstStyle/>
          <a:p>
            <a:r>
              <a:rPr lang="fa-IR" dirty="0"/>
              <a:t>-   يك ارزيابي </a:t>
            </a:r>
            <a:r>
              <a:rPr lang="fa-IR" b="1" dirty="0"/>
              <a:t>روانسجي نيز براي تعيين هر نوع نقص شناختي بايد انجام بگيرد. مداخلات درماني اختلالات سلوك - در کودکانی که اختلال سلوک با </a:t>
            </a:r>
            <a:r>
              <a:rPr lang="en-US" b="1" dirty="0"/>
              <a:t>ADHD ،</a:t>
            </a:r>
            <a:r>
              <a:rPr lang="fa-IR" b="1" dirty="0"/>
              <a:t>افسردگی یا اختلال یادگیری همراه است، در درمان آن ابتدا باید این اختلالات درمان شود چون ممکن است با درمان آنها </a:t>
            </a:r>
            <a:r>
              <a:rPr lang="en-US" b="1" dirty="0"/>
              <a:t>CD </a:t>
            </a:r>
            <a:r>
              <a:rPr lang="fa-IR" b="1" dirty="0"/>
              <a:t>بهبود یابد. درمان </a:t>
            </a:r>
            <a:r>
              <a:rPr lang="en-US" b="1" dirty="0"/>
              <a:t>CD </a:t>
            </a:r>
            <a:r>
              <a:rPr lang="fa-IR" b="1" dirty="0"/>
              <a:t>را هنگامی باید شروع کرد که اولین نشانه ها نمایان می شود.</a:t>
            </a:r>
            <a:r>
              <a:rPr lang="fa-IR" b="1" dirty="0" smtClean="0"/>
              <a:t/>
            </a:r>
            <a:br>
              <a:rPr lang="fa-IR" b="1" dirty="0" smtClean="0"/>
            </a:br>
            <a:r>
              <a:rPr lang="fa-IR" b="1" dirty="0"/>
              <a:t>يك رويكرد تركيبي در درمان پيشنهاد مي شود كه در آن مي توان از چند روش استفاده كرد: آموزش اداره ي والدين</a:t>
            </a:r>
          </a:p>
          <a:p>
            <a:endParaRPr lang="fa-IR" sz="2400"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18</a:t>
            </a:fld>
            <a:endParaRPr lang="fa-I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p:spPr>
        <p:txBody>
          <a:bodyPr>
            <a:normAutofit fontScale="85000" lnSpcReduction="20000"/>
          </a:bodyPr>
          <a:lstStyle/>
          <a:p>
            <a:r>
              <a:rPr lang="fa-IR" dirty="0"/>
              <a:t>اساس علمي وتئوري اين برنامه </a:t>
            </a:r>
            <a:r>
              <a:rPr lang="fa-IR" sz="3100" b="1" dirty="0"/>
              <a:t>به وسيله ي پاترسون، رايد ودانشجويانش رشد كرد. آنها فرضيه ي تعاملات اجباري بين والدين وكودكان را شرح داده اند، طبق اين فرضيه كودك ياد مي گيرد از طريق ايجاد رفتارهاي منفي (مثل: قشقرق، مخالفت، مبارزه طلبي يا بي اعتنايي) از انتقاد والدين فرار يا اجتناب كند كه خود اين رفتارها به طور روزافزوني به رفتار منفي والدين منجر مي شود (مثلاً: به كودك مي گويند خفه شو يا برسرش فرياد مي زنند يا كودك را مي زنند). و بتدريج رفتار پرخاشگرانه ي والدين وكودك ادامه مي يابد. بنابراين هم والدين وهم كودك در دام "تقويت منفي" گرفتار مي شوند واين به نوبه ي خود سبب مي شود كه كودك به سوي اختلال سلوك پيش </a:t>
            </a:r>
            <a:r>
              <a:rPr lang="fa-IR" sz="3100" b="1" dirty="0" smtClean="0"/>
              <a:t>برود</a:t>
            </a:r>
            <a:endParaRPr lang="fa-IR" sz="3100" b="1" dirty="0"/>
          </a:p>
          <a:p>
            <a:r>
              <a:rPr lang="fa-IR" sz="3100" b="1" dirty="0"/>
              <a:t>- علاوه بر تقويت منفي ،كودك الگوهاي رفتارهاي ضداجتماعي را از مشاهده و پرخاشگري والدين تجربه مي كند ووالدين نيز ممكن است به طور مثبتي سوء رفتار كودك را تقويت كنند.</a:t>
            </a:r>
            <a:r>
              <a:rPr lang="fa-IR" sz="3100" b="1" dirty="0" smtClean="0"/>
              <a:t/>
            </a:r>
            <a:br>
              <a:rPr lang="fa-IR" sz="3100" b="1" dirty="0" smtClean="0"/>
            </a:br>
            <a:r>
              <a:rPr lang="fa-IR" sz="3100" b="1" dirty="0"/>
              <a:t>به عنوان مثال: زماني كه كودك فرياد مي زند يا رفتاري مي كند به او توجه مي كنند و هنگامي كه كودك آرام بازي مي كند او را ناديده مي گيرند.</a:t>
            </a: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19</a:t>
            </a:fld>
            <a:endParaRPr lang="fa-I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5400" b="1" dirty="0" smtClean="0"/>
              <a:t>استاد مربوطه:سرکار خانم جابر زاده</a:t>
            </a:r>
          </a:p>
          <a:p>
            <a:r>
              <a:rPr lang="fa-IR" sz="5400" b="1" dirty="0" smtClean="0"/>
              <a:t>گردآورندگان:حسنا تقوی- فاطمه حسینی- دلشاد</a:t>
            </a:r>
            <a:endParaRPr lang="fa-IR" sz="54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2</a:t>
            </a:fld>
            <a:endParaRPr lang="fa-I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404664"/>
            <a:ext cx="8507288" cy="5976663"/>
          </a:xfrm>
        </p:spPr>
        <p:txBody>
          <a:bodyPr>
            <a:noAutofit/>
          </a:bodyPr>
          <a:lstStyle/>
          <a:p>
            <a:r>
              <a:rPr lang="fa-IR" sz="2800" b="1" dirty="0">
                <a:solidFill>
                  <a:srgbClr val="FF0000"/>
                </a:solidFill>
              </a:rPr>
              <a:t>- 5 عمل زير از مؤلفه هاي هسته اي برنامه ي اداره ي خانواده هستند:</a:t>
            </a:r>
            <a:r>
              <a:rPr lang="fa-IR" sz="2800" b="1" dirty="0" smtClean="0"/>
              <a:t/>
            </a:r>
            <a:br>
              <a:rPr lang="fa-IR" sz="2800" b="1" dirty="0" smtClean="0"/>
            </a:br>
            <a:r>
              <a:rPr lang="fa-IR" sz="2800" b="1" dirty="0"/>
              <a:t>1. والدين آموزش مي بينند كه چگونه رفتارهاي مشكل دار را در خانه اداره كرده و رديابي كنند.</a:t>
            </a:r>
            <a:r>
              <a:rPr lang="fa-IR" sz="2800" b="1" dirty="0" smtClean="0"/>
              <a:t/>
            </a:r>
            <a:br>
              <a:rPr lang="fa-IR" sz="2800" b="1" dirty="0" smtClean="0"/>
            </a:br>
            <a:r>
              <a:rPr lang="fa-IR" sz="2800" b="1" dirty="0"/>
              <a:t>2. ازتكنيك هاي تقويت مثل: جايزه، سيستم ارزش گذاري، تشويق ومهماني استفاده كنند.</a:t>
            </a:r>
            <a:r>
              <a:rPr lang="fa-IR" sz="2800" b="1" dirty="0" smtClean="0"/>
              <a:t/>
            </a:r>
            <a:br>
              <a:rPr lang="fa-IR" sz="2800" b="1" dirty="0" smtClean="0"/>
            </a:br>
            <a:r>
              <a:rPr lang="fa-IR" sz="2800" b="1" dirty="0"/>
              <a:t>3 . در هنگام سوء رفتار كودك از محروميت ملايم وكوتاه مدت مانند: ندادن امتياز، عدم استفاده از دوچرخه يا      تلويزيون به مدت يك ساعت استفاده كنند.</a:t>
            </a:r>
            <a:r>
              <a:rPr lang="fa-IR" sz="2800" b="1" dirty="0" smtClean="0"/>
              <a:t/>
            </a:r>
            <a:br>
              <a:rPr lang="fa-IR" sz="2800" b="1" dirty="0" smtClean="0"/>
            </a:br>
            <a:r>
              <a:rPr lang="fa-IR" sz="2800" b="1" dirty="0"/>
              <a:t>4. بركودك حتي زماني كه از خانه دور است نظارت داشته باشند واين كار مستلزم اين است كهوالدين در همه حال بدانند كه كودك كجاست؟ چه انجام مي دهد؟ وچه زماني به خانه برمي گردد؟</a:t>
            </a:r>
            <a:r>
              <a:rPr lang="fa-IR" sz="2800" b="1" dirty="0" smtClean="0"/>
              <a:t/>
            </a:r>
            <a:br>
              <a:rPr lang="fa-IR" sz="2800" b="1" dirty="0" smtClean="0"/>
            </a:br>
            <a:r>
              <a:rPr lang="fa-IR" sz="2800" b="1" dirty="0"/>
              <a:t>5. سرانجام اينكه چطور از راهبردهاي مسأله گشايي وگفتگو استفاده كنند.</a:t>
            </a:r>
          </a:p>
        </p:txBody>
      </p:sp>
      <p:sp>
        <p:nvSpPr>
          <p:cNvPr id="7" name="Footer Placeholder 6"/>
          <p:cNvSpPr>
            <a:spLocks noGrp="1"/>
          </p:cNvSpPr>
          <p:nvPr>
            <p:ph type="ftr" sz="quarter" idx="11"/>
          </p:nvPr>
        </p:nvSpPr>
        <p:spPr/>
        <p:txBody>
          <a:bodyPr/>
          <a:lstStyle/>
          <a:p>
            <a:r>
              <a:rPr lang="fa-IR" smtClean="0"/>
              <a:t>اختلال سلوک</a:t>
            </a:r>
            <a:endParaRPr lang="fa-IR"/>
          </a:p>
        </p:txBody>
      </p:sp>
      <p:sp>
        <p:nvSpPr>
          <p:cNvPr id="6" name="Slide Number Placeholder 5"/>
          <p:cNvSpPr>
            <a:spLocks noGrp="1"/>
          </p:cNvSpPr>
          <p:nvPr>
            <p:ph type="sldNum" sz="quarter" idx="12"/>
          </p:nvPr>
        </p:nvSpPr>
        <p:spPr/>
        <p:txBody>
          <a:bodyPr/>
          <a:lstStyle/>
          <a:p>
            <a:fld id="{35020FE8-2F74-4B52-8EDB-58789BDC702A}" type="slidenum">
              <a:rPr lang="fa-IR" smtClean="0"/>
              <a:pPr/>
              <a:t>20</a:t>
            </a:fld>
            <a:endParaRPr lang="fa-I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5649491"/>
          </a:xfrm>
        </p:spPr>
        <p:txBody>
          <a:bodyPr>
            <a:normAutofit fontScale="92500" lnSpcReduction="20000"/>
          </a:bodyPr>
          <a:lstStyle/>
          <a:p>
            <a:pPr>
              <a:lnSpc>
                <a:spcPct val="150000"/>
              </a:lnSpc>
            </a:pPr>
            <a:r>
              <a:rPr lang="fa-IR" b="1" dirty="0">
                <a:solidFill>
                  <a:srgbClr val="C00000"/>
                </a:solidFill>
              </a:rPr>
              <a:t>کنیک های شناختی- رفتاری برای کودکان</a:t>
            </a:r>
            <a:r>
              <a:rPr lang="fa-IR" dirty="0" smtClean="0"/>
              <a:t/>
            </a:r>
            <a:br>
              <a:rPr lang="fa-IR" dirty="0" smtClean="0"/>
            </a:br>
            <a:r>
              <a:rPr lang="fa-IR" b="1" dirty="0">
                <a:solidFill>
                  <a:schemeClr val="tx1">
                    <a:lumMod val="95000"/>
                    <a:lumOff val="5000"/>
                  </a:schemeClr>
                </a:solidFill>
              </a:rPr>
              <a:t>رویکردهای آموزش مهارتهای اجتماعی برای کودکان </a:t>
            </a:r>
            <a:r>
              <a:rPr lang="en-US" b="1" dirty="0">
                <a:solidFill>
                  <a:schemeClr val="tx1">
                    <a:lumMod val="95000"/>
                    <a:lumOff val="5000"/>
                  </a:schemeClr>
                </a:solidFill>
              </a:rPr>
              <a:t>CD </a:t>
            </a:r>
            <a:r>
              <a:rPr lang="fa-IR" b="1" dirty="0">
                <a:solidFill>
                  <a:schemeClr val="tx1">
                    <a:lumMod val="95000"/>
                    <a:lumOff val="5000"/>
                  </a:schemeClr>
                </a:solidFill>
              </a:rPr>
              <a:t>بطور روزافزونی مورد استفاده قرار گرفته است.</a:t>
            </a:r>
            <a:r>
              <a:rPr lang="fa-IR" b="1" dirty="0" smtClean="0">
                <a:solidFill>
                  <a:schemeClr val="tx1">
                    <a:lumMod val="95000"/>
                    <a:lumOff val="5000"/>
                  </a:schemeClr>
                </a:solidFill>
              </a:rPr>
              <a:t/>
            </a:r>
            <a:br>
              <a:rPr lang="fa-IR" b="1" dirty="0" smtClean="0">
                <a:solidFill>
                  <a:schemeClr val="tx1">
                    <a:lumMod val="95000"/>
                    <a:lumOff val="5000"/>
                  </a:schemeClr>
                </a:solidFill>
              </a:rPr>
            </a:br>
            <a:r>
              <a:rPr lang="fa-IR" b="1" dirty="0">
                <a:solidFill>
                  <a:schemeClr val="tx1">
                    <a:lumMod val="95000"/>
                    <a:lumOff val="5000"/>
                  </a:schemeClr>
                </a:solidFill>
              </a:rPr>
              <a:t>ابتدا تکنیک های عاملی مانند: پاداش برای رفتارهای اجتماعی وسپس خاموش کردن رفتار ضداجتماعی رشد کرده واز روشهای سرمشق دهی نیز استفاده می شود به این صورت که به کودک اجازه داده می شود که رفتار اجتماعی مناسب را مشاهده کند واز آنها سرمشق بگیرد.</a:t>
            </a:r>
            <a:r>
              <a:rPr lang="fa-IR" b="1" dirty="0" smtClean="0">
                <a:solidFill>
                  <a:schemeClr val="tx1">
                    <a:lumMod val="95000"/>
                    <a:lumOff val="5000"/>
                  </a:schemeClr>
                </a:solidFill>
              </a:rPr>
              <a:t/>
            </a:r>
            <a:br>
              <a:rPr lang="fa-IR" b="1" dirty="0" smtClean="0">
                <a:solidFill>
                  <a:schemeClr val="tx1">
                    <a:lumMod val="95000"/>
                    <a:lumOff val="5000"/>
                  </a:schemeClr>
                </a:solidFill>
              </a:rPr>
            </a:br>
            <a:endParaRPr lang="fa-IR" b="1" dirty="0">
              <a:solidFill>
                <a:schemeClr val="tx1">
                  <a:lumMod val="95000"/>
                  <a:lumOff val="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21</a:t>
            </a:fld>
            <a:endParaRPr lang="fa-I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435280" cy="5649491"/>
          </a:xfrm>
        </p:spPr>
        <p:txBody>
          <a:bodyPr>
            <a:normAutofit fontScale="92500" lnSpcReduction="10000"/>
          </a:bodyPr>
          <a:lstStyle/>
          <a:p>
            <a:pPr>
              <a:lnSpc>
                <a:spcPct val="150000"/>
              </a:lnSpc>
            </a:pPr>
            <a:r>
              <a:rPr lang="fa-IR" sz="2800" b="1" dirty="0">
                <a:solidFill>
                  <a:srgbClr val="C00000"/>
                </a:solidFill>
              </a:rPr>
              <a:t>تکنیک معلمی کردن  </a:t>
            </a:r>
            <a:r>
              <a:rPr lang="en-US" sz="2800" b="1" dirty="0">
                <a:solidFill>
                  <a:srgbClr val="C00000"/>
                </a:solidFill>
              </a:rPr>
              <a:t>Technique   </a:t>
            </a:r>
            <a:r>
              <a:rPr lang="en-US" sz="2800" b="1" dirty="0" err="1">
                <a:solidFill>
                  <a:srgbClr val="C00000"/>
                </a:solidFill>
              </a:rPr>
              <a:t>Coachin</a:t>
            </a:r>
            <a:r>
              <a:rPr lang="en-US" sz="2800" b="1" dirty="0">
                <a:solidFill>
                  <a:srgbClr val="C00000"/>
                </a:solidFill>
              </a:rPr>
              <a:t>    </a:t>
            </a:r>
            <a:r>
              <a:rPr lang="en-US" sz="2800" b="1" dirty="0" smtClean="0"/>
              <a:t/>
            </a:r>
            <a:br>
              <a:rPr lang="en-US" sz="2800" b="1" dirty="0" smtClean="0"/>
            </a:br>
            <a:r>
              <a:rPr lang="fa-IR" sz="2800" b="1" dirty="0"/>
              <a:t>در این روش قواعدرفتار شایسته اجتماعی آموزش داده می شود. و اغلب از بازی نقش در موقعیت های مشکل استفاده می شود مثلاً :به کودک آموزش داده می شود که وقتی از کودکان دیگر کتک می خورد تا توسط معلم بطور منصفانه تنبیه می شود چه باید بکند؟</a:t>
            </a:r>
            <a:r>
              <a:rPr lang="fa-IR" sz="2800" b="1" dirty="0" smtClean="0"/>
              <a:t/>
            </a:r>
            <a:br>
              <a:rPr lang="fa-IR" sz="2800" b="1" dirty="0" smtClean="0"/>
            </a:br>
            <a:r>
              <a:rPr lang="fa-IR" sz="2800" b="1" dirty="0"/>
              <a:t>* در این روش از آموزش مسئله گشایی شناختی بین فردی (</a:t>
            </a:r>
            <a:r>
              <a:rPr lang="en-US" sz="2800" b="1" dirty="0"/>
              <a:t>IGPS ) </a:t>
            </a:r>
            <a:r>
              <a:rPr lang="fa-IR" sz="2800" b="1" dirty="0"/>
              <a:t>هم استفاده می شود که به بهبود روابط بین فردی، مهارت های گفتگو، توجه به دیدگاه دیگران ومصالحه در موقعیت های اجتماعی تأکید می کند.</a:t>
            </a:r>
            <a:r>
              <a:rPr lang="fa-IR" sz="2800" b="1" dirty="0" smtClean="0"/>
              <a:t/>
            </a:r>
            <a:br>
              <a:rPr lang="fa-IR" sz="2800" b="1" dirty="0" smtClean="0"/>
            </a:br>
            <a:r>
              <a:rPr lang="fa-IR" sz="2800" b="1" dirty="0" smtClean="0"/>
              <a:t/>
            </a:r>
            <a:br>
              <a:rPr lang="fa-IR" sz="2800" b="1" dirty="0" smtClean="0"/>
            </a:br>
            <a:endParaRPr lang="fa-IR" sz="28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22</a:t>
            </a:fld>
            <a:endParaRPr lang="fa-I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435280" cy="5865515"/>
          </a:xfrm>
        </p:spPr>
        <p:txBody>
          <a:bodyPr>
            <a:normAutofit fontScale="77500" lnSpcReduction="20000"/>
          </a:bodyPr>
          <a:lstStyle/>
          <a:p>
            <a:r>
              <a:rPr lang="fa-IR" sz="5700" b="1" dirty="0">
                <a:solidFill>
                  <a:srgbClr val="C00000"/>
                </a:solidFill>
              </a:rPr>
              <a:t>درمان دارویی</a:t>
            </a:r>
            <a:r>
              <a:rPr lang="fa-IR" sz="3800" b="1" dirty="0" smtClean="0">
                <a:solidFill>
                  <a:schemeClr val="tx1">
                    <a:lumMod val="95000"/>
                    <a:lumOff val="5000"/>
                  </a:schemeClr>
                </a:solidFill>
              </a:rPr>
              <a:t/>
            </a:r>
            <a:br>
              <a:rPr lang="fa-IR" sz="3800" b="1" dirty="0" smtClean="0">
                <a:solidFill>
                  <a:schemeClr val="tx1">
                    <a:lumMod val="95000"/>
                    <a:lumOff val="5000"/>
                  </a:schemeClr>
                </a:solidFill>
              </a:rPr>
            </a:br>
            <a:r>
              <a:rPr lang="fa-IR" sz="3800" b="1" dirty="0">
                <a:solidFill>
                  <a:schemeClr val="tx1">
                    <a:lumMod val="95000"/>
                    <a:lumOff val="5000"/>
                  </a:schemeClr>
                </a:solidFill>
              </a:rPr>
              <a:t>برای برخی از علائم می توان از درمان دارویی به عنوان درمان کمکی استفاده کرد.</a:t>
            </a:r>
            <a:r>
              <a:rPr lang="fa-IR" sz="3800" b="1" dirty="0" smtClean="0">
                <a:solidFill>
                  <a:schemeClr val="tx1">
                    <a:lumMod val="95000"/>
                    <a:lumOff val="5000"/>
                  </a:schemeClr>
                </a:solidFill>
              </a:rPr>
              <a:t/>
            </a:r>
            <a:br>
              <a:rPr lang="fa-IR" sz="3800" b="1" dirty="0" smtClean="0">
                <a:solidFill>
                  <a:schemeClr val="tx1">
                    <a:lumMod val="95000"/>
                    <a:lumOff val="5000"/>
                  </a:schemeClr>
                </a:solidFill>
              </a:rPr>
            </a:br>
            <a:r>
              <a:rPr lang="fa-IR" sz="3800" b="1" dirty="0">
                <a:solidFill>
                  <a:schemeClr val="tx1">
                    <a:lumMod val="95000"/>
                    <a:lumOff val="5000"/>
                  </a:schemeClr>
                </a:solidFill>
              </a:rPr>
              <a:t>هالوپریدول در کاهش رفتارهای تهاجمی وپرخاشگری مؤثر است که البته در حال حاضر ریسپریدول و اولاتزاپین به دلیل کاهش عوارض کمتر جای هالوپریدول را گرفته اند.</a:t>
            </a:r>
            <a:r>
              <a:rPr lang="fa-IR" sz="3800" b="1" dirty="0" smtClean="0">
                <a:solidFill>
                  <a:schemeClr val="tx1">
                    <a:lumMod val="95000"/>
                    <a:lumOff val="5000"/>
                  </a:schemeClr>
                </a:solidFill>
              </a:rPr>
              <a:t/>
            </a:r>
            <a:br>
              <a:rPr lang="fa-IR" sz="3800" b="1" dirty="0" smtClean="0">
                <a:solidFill>
                  <a:schemeClr val="tx1">
                    <a:lumMod val="95000"/>
                    <a:lumOff val="5000"/>
                  </a:schemeClr>
                </a:solidFill>
              </a:rPr>
            </a:br>
            <a:r>
              <a:rPr lang="fa-IR" sz="3800" b="1" dirty="0">
                <a:solidFill>
                  <a:schemeClr val="tx1">
                    <a:lumMod val="95000"/>
                    <a:lumOff val="5000"/>
                  </a:schemeClr>
                </a:solidFill>
              </a:rPr>
              <a:t>مهار کننده های اختصاصی بازجذب سروتونین نظیر فلتوکزتین، سرترالین وپاروکسیستین برای کاهش تکانش گری ، تحریک پذیری وبی ثباتی خلق مؤثر است.</a:t>
            </a:r>
            <a:r>
              <a:rPr lang="fa-IR" sz="3800" b="1" dirty="0" smtClean="0">
                <a:solidFill>
                  <a:schemeClr val="tx1">
                    <a:lumMod val="95000"/>
                    <a:lumOff val="5000"/>
                  </a:schemeClr>
                </a:solidFill>
              </a:rPr>
              <a:t/>
            </a:r>
            <a:br>
              <a:rPr lang="fa-IR" sz="3800" b="1" dirty="0" smtClean="0">
                <a:solidFill>
                  <a:schemeClr val="tx1">
                    <a:lumMod val="95000"/>
                    <a:lumOff val="5000"/>
                  </a:schemeClr>
                </a:solidFill>
              </a:rPr>
            </a:br>
            <a:r>
              <a:rPr lang="fa-IR" sz="3800" b="1" dirty="0">
                <a:solidFill>
                  <a:schemeClr val="tx1">
                    <a:lumMod val="95000"/>
                    <a:lumOff val="5000"/>
                  </a:schemeClr>
                </a:solidFill>
              </a:rPr>
              <a:t>مطالعات اخیر نشان می دهند که ریتالین داروی مفیدی برای هردو اختلال </a:t>
            </a:r>
            <a:r>
              <a:rPr lang="en-US" sz="3800" b="1" dirty="0">
                <a:solidFill>
                  <a:schemeClr val="tx1">
                    <a:lumMod val="95000"/>
                    <a:lumOff val="5000"/>
                  </a:schemeClr>
                </a:solidFill>
              </a:rPr>
              <a:t>ADHD </a:t>
            </a:r>
            <a:r>
              <a:rPr lang="fa-IR" sz="3800" b="1" dirty="0">
                <a:solidFill>
                  <a:schemeClr val="tx1">
                    <a:lumMod val="95000"/>
                    <a:lumOff val="5000"/>
                  </a:schemeClr>
                </a:solidFill>
              </a:rPr>
              <a:t>و </a:t>
            </a:r>
            <a:r>
              <a:rPr lang="en-US" sz="3800" b="1" dirty="0">
                <a:solidFill>
                  <a:schemeClr val="tx1">
                    <a:lumMod val="95000"/>
                    <a:lumOff val="5000"/>
                  </a:schemeClr>
                </a:solidFill>
              </a:rPr>
              <a:t>CD </a:t>
            </a:r>
            <a:r>
              <a:rPr lang="fa-IR" sz="3800" b="1" dirty="0">
                <a:solidFill>
                  <a:schemeClr val="tx1">
                    <a:lumMod val="95000"/>
                    <a:lumOff val="5000"/>
                  </a:schemeClr>
                </a:solidFill>
              </a:rPr>
              <a:t>است.</a:t>
            </a:r>
            <a:r>
              <a:rPr lang="fa-IR" sz="3800" b="1" dirty="0" smtClean="0">
                <a:solidFill>
                  <a:schemeClr val="tx1">
                    <a:lumMod val="95000"/>
                    <a:lumOff val="5000"/>
                  </a:schemeClr>
                </a:solidFill>
              </a:rPr>
              <a:t/>
            </a:r>
            <a:br>
              <a:rPr lang="fa-IR" sz="3800" b="1" dirty="0" smtClean="0">
                <a:solidFill>
                  <a:schemeClr val="tx1">
                    <a:lumMod val="95000"/>
                    <a:lumOff val="5000"/>
                  </a:schemeClr>
                </a:solidFill>
              </a:rPr>
            </a:br>
            <a:r>
              <a:rPr lang="fa-IR" sz="3800" b="1" dirty="0">
                <a:solidFill>
                  <a:schemeClr val="tx1">
                    <a:lumMod val="95000"/>
                    <a:lumOff val="5000"/>
                  </a:schemeClr>
                </a:solidFill>
              </a:rPr>
              <a:t>هنگامی که رفتار پرخاشگرانه شدید است تجویز داروی تثبیت خلق شامل: لیتیوم و کاربامازپین ممکن است انتخاب مناسبی برای درمان نشانه های پرخاشگرانه </a:t>
            </a:r>
            <a:r>
              <a:rPr lang="fa-IR" dirty="0" smtClean="0"/>
              <a:t/>
            </a:r>
            <a:br>
              <a:rPr lang="fa-IR" dirty="0" smtClean="0"/>
            </a:br>
            <a:r>
              <a:rPr lang="fa-IR" dirty="0" smtClean="0"/>
              <a:t/>
            </a:r>
            <a:br>
              <a:rPr lang="fa-IR" dirty="0" smtClean="0"/>
            </a:br>
            <a:r>
              <a:rPr lang="fa-IR" dirty="0"/>
              <a:t>-</a:t>
            </a: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23</a:t>
            </a:fld>
            <a:endParaRPr lang="fa-I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435280" cy="5937523"/>
          </a:xfrm>
        </p:spPr>
        <p:txBody>
          <a:bodyPr>
            <a:normAutofit/>
          </a:bodyPr>
          <a:lstStyle/>
          <a:p>
            <a:pPr>
              <a:buNone/>
            </a:pPr>
            <a:r>
              <a:rPr lang="fa-IR" sz="4000" b="1" dirty="0" smtClean="0"/>
              <a:t> اختلال سلوک:</a:t>
            </a:r>
          </a:p>
          <a:p>
            <a:pPr>
              <a:buNone/>
            </a:pPr>
            <a:r>
              <a:rPr lang="fa-IR" b="1" dirty="0" smtClean="0"/>
              <a:t>الگو های پرخاشگرانه رفتار جزو رایج ترین دلایل ارجاع کودکان و نوجوانان به مراکز روان شناسی و روان پزشکی هستند با اینکه رفتار های تکانشی در کودکان جزو رفتار های رشدی نرمال هستند. این کودکان حقوق اولیه همسالان و اعضای خانواده را نقض می کنند. مشخصه اصلی آنها عبارت است از پرخاشگری و نقص حقوق دیگران،کودکان و نوجوانان مبتلا به اختلال سلوک در چهار زمینه زیر رفتار های خود را نشان میدهند،1 پرخاشگری فیزیکی2تخریب اموال خود یا دیگران3دزدی یا فریبکاری4نقض قوانین متناسب با سن</a:t>
            </a:r>
          </a:p>
          <a:p>
            <a:endParaRPr lang="fa-IR" sz="4000" b="1" dirty="0"/>
          </a:p>
        </p:txBody>
      </p:sp>
      <p:sp>
        <p:nvSpPr>
          <p:cNvPr id="6" name="Footer Placeholder 5"/>
          <p:cNvSpPr>
            <a:spLocks noGrp="1"/>
          </p:cNvSpPr>
          <p:nvPr>
            <p:ph type="ftr" sz="quarter" idx="11"/>
          </p:nvPr>
        </p:nvSpPr>
        <p:spPr/>
        <p:txBody>
          <a:bodyPr/>
          <a:lstStyle/>
          <a:p>
            <a:r>
              <a:rPr lang="fa-IR" smtClean="0"/>
              <a:t>اختلال سلوک</a:t>
            </a:r>
            <a:endParaRPr lang="fa-IR"/>
          </a:p>
        </p:txBody>
      </p:sp>
      <p:sp>
        <p:nvSpPr>
          <p:cNvPr id="5" name="Slide Number Placeholder 4"/>
          <p:cNvSpPr>
            <a:spLocks noGrp="1"/>
          </p:cNvSpPr>
          <p:nvPr>
            <p:ph type="sldNum" sz="quarter" idx="12"/>
          </p:nvPr>
        </p:nvSpPr>
        <p:spPr/>
        <p:txBody>
          <a:bodyPr/>
          <a:lstStyle/>
          <a:p>
            <a:fld id="{35020FE8-2F74-4B52-8EDB-58789BDC702A}" type="slidenum">
              <a:rPr lang="fa-IR" smtClean="0"/>
              <a:pPr/>
              <a:t>3</a:t>
            </a:fld>
            <a:endParaRPr lang="fa-IR"/>
          </a:p>
        </p:txBody>
      </p:sp>
      <p:pic>
        <p:nvPicPr>
          <p:cNvPr id="4" name="Picture 3" descr="افسردگی_کودک.jpg"/>
          <p:cNvPicPr>
            <a:picLocks noChangeAspect="1"/>
          </p:cNvPicPr>
          <p:nvPr/>
        </p:nvPicPr>
        <p:blipFill>
          <a:blip r:embed="rId2" cstate="print"/>
          <a:stretch>
            <a:fillRect/>
          </a:stretch>
        </p:blipFill>
        <p:spPr>
          <a:xfrm>
            <a:off x="1403648" y="5271818"/>
            <a:ext cx="2038467" cy="15861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C00000"/>
                </a:solidFill>
              </a:rPr>
              <a:t>اختلال سلوک بر اساس سن شروع</a:t>
            </a:r>
            <a:endParaRPr lang="fa-IR" b="1" dirty="0">
              <a:solidFill>
                <a:srgbClr val="C00000"/>
              </a:solidFill>
            </a:endParaRPr>
          </a:p>
        </p:txBody>
      </p:sp>
      <p:sp>
        <p:nvSpPr>
          <p:cNvPr id="3" name="Content Placeholder 2"/>
          <p:cNvSpPr>
            <a:spLocks noGrp="1"/>
          </p:cNvSpPr>
          <p:nvPr>
            <p:ph idx="1"/>
          </p:nvPr>
        </p:nvSpPr>
        <p:spPr/>
        <p:txBody>
          <a:bodyPr/>
          <a:lstStyle/>
          <a:p>
            <a:r>
              <a:rPr lang="fa-IR" b="1" dirty="0" smtClean="0"/>
              <a:t>1 نوع فرعی شروع در کودکی،که در آن حداقل یک ملاک مشخص به طور مکرر قبل از 10 سالگی روی داده است</a:t>
            </a:r>
          </a:p>
          <a:p>
            <a:r>
              <a:rPr lang="fa-IR" b="1" dirty="0" smtClean="0"/>
              <a:t>2 نوع فرعی شروع در نوجوانی، که در آن هیچ ملاک مشخص ای به طور مکرر قبل از 10 سالگی مشاهده نشده باشد.</a:t>
            </a:r>
          </a:p>
          <a:p>
            <a:r>
              <a:rPr lang="fa-IR" b="1" dirty="0" smtClean="0"/>
              <a:t>3نوع فرعی شروع نامشخص، که در آن سن شروع نامشخص است.</a:t>
            </a:r>
            <a:endParaRPr lang="fa-IR"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4</a:t>
            </a:fld>
            <a:endParaRPr lang="fa-I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435280" cy="5793507"/>
          </a:xfrm>
        </p:spPr>
        <p:txBody>
          <a:bodyPr>
            <a:normAutofit/>
          </a:bodyPr>
          <a:lstStyle/>
          <a:p>
            <a:r>
              <a:rPr lang="fa-IR" sz="4000" b="1" dirty="0" smtClean="0">
                <a:solidFill>
                  <a:schemeClr val="accent6">
                    <a:lumMod val="75000"/>
                  </a:schemeClr>
                </a:solidFill>
              </a:rPr>
              <a:t>نرخ شیوع</a:t>
            </a:r>
          </a:p>
          <a:p>
            <a:r>
              <a:rPr lang="fa-IR" b="1" dirty="0" smtClean="0"/>
              <a:t>طبق تخمین ها ،نرخ شیوع اختلال سلوک در ایالات متحده در مردان6 درصد تا 16درصد و در زنان 2درصد تا 9درصد است. نسبت مردان به زنان 4 به 1 تا 12 به 1 است. نرخ شیوع اختلال سلوک در فرزندان والدین مبتلا به اختلال شخصیت ضد اجتماعی و اعتیاد به الکل بیشتر از مردم عادی است. نرخ شیوع اختلال سلوک و رفتار ضد اجتماعی با عوامل اجتماعی-اقتصادی و همچنین،اختلالات روانی والدین، ارتباط دارد</a:t>
            </a:r>
            <a:endParaRPr lang="fa-IR"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5</a:t>
            </a:fld>
            <a:endParaRPr lang="fa-I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562074"/>
          </a:xfrm>
        </p:spPr>
        <p:txBody>
          <a:bodyPr>
            <a:normAutofit fontScale="90000"/>
          </a:bodyPr>
          <a:lstStyle/>
          <a:p>
            <a:pPr algn="r"/>
            <a:r>
              <a:rPr lang="fa-IR" b="1" dirty="0" smtClean="0">
                <a:solidFill>
                  <a:srgbClr val="C00000"/>
                </a:solidFill>
              </a:rPr>
              <a:t>ملاک های تشخیصی اختلال سلوک</a:t>
            </a:r>
            <a:endParaRPr lang="fa-IR" b="1" dirty="0">
              <a:solidFill>
                <a:srgbClr val="C00000"/>
              </a:solidFill>
            </a:endParaRPr>
          </a:p>
        </p:txBody>
      </p:sp>
      <p:sp>
        <p:nvSpPr>
          <p:cNvPr id="3" name="Content Placeholder 2"/>
          <p:cNvSpPr>
            <a:spLocks noGrp="1"/>
          </p:cNvSpPr>
          <p:nvPr>
            <p:ph idx="1"/>
          </p:nvPr>
        </p:nvSpPr>
        <p:spPr>
          <a:xfrm>
            <a:off x="457200" y="1124744"/>
            <a:ext cx="8291264" cy="5001419"/>
          </a:xfrm>
        </p:spPr>
        <p:txBody>
          <a:bodyPr>
            <a:normAutofit/>
          </a:bodyPr>
          <a:lstStyle/>
          <a:p>
            <a:pPr>
              <a:lnSpc>
                <a:spcPct val="150000"/>
              </a:lnSpc>
            </a:pPr>
            <a:r>
              <a:rPr lang="fa-IR" sz="2800" b="1" dirty="0" smtClean="0"/>
              <a:t>الف: پرخاشگری نسبت به مردم و حیوانات(اغلب شروع کننده نزاع بدنی) دیگران را مورد ضرب و شتم قرار میدهند</a:t>
            </a:r>
          </a:p>
          <a:p>
            <a:pPr>
              <a:lnSpc>
                <a:spcPct val="150000"/>
              </a:lnSpc>
            </a:pPr>
            <a:r>
              <a:rPr lang="fa-IR" sz="2800" b="1" dirty="0" smtClean="0"/>
              <a:t>ب:تخریب اموال(اموال دیگران را عمدا نابود میکنند)</a:t>
            </a:r>
          </a:p>
          <a:p>
            <a:pPr>
              <a:lnSpc>
                <a:spcPct val="150000"/>
              </a:lnSpc>
            </a:pPr>
            <a:r>
              <a:rPr lang="fa-IR" sz="2800" b="1" dirty="0" smtClean="0"/>
              <a:t>ج:سرقت یا حقه بازی(وارد منزل،ساختمان یا ماشین شخصی دیگران میشوند) </a:t>
            </a:r>
          </a:p>
          <a:p>
            <a:pPr>
              <a:lnSpc>
                <a:spcPct val="150000"/>
              </a:lnSpc>
            </a:pPr>
            <a:r>
              <a:rPr lang="fa-IR" sz="2800" b="1" dirty="0" smtClean="0"/>
              <a:t>د:نقص جدی قوانین و مقررات(اغلب بذون رضایت والدین تا پاسی از شب بیرون از منزل هستند، اغلب از مدرسه فرار میکنند</a:t>
            </a: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6</a:t>
            </a:fld>
            <a:endParaRPr lang="fa-I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78098"/>
          </a:xfrm>
        </p:spPr>
        <p:txBody>
          <a:bodyPr>
            <a:normAutofit fontScale="90000"/>
          </a:bodyPr>
          <a:lstStyle/>
          <a:p>
            <a:pPr algn="r"/>
            <a:r>
              <a:rPr lang="fa-IR" b="1" dirty="0" smtClean="0">
                <a:solidFill>
                  <a:srgbClr val="C00000"/>
                </a:solidFill>
              </a:rPr>
              <a:t>سبب شناسی</a:t>
            </a:r>
            <a:endParaRPr lang="fa-IR" b="1" dirty="0">
              <a:solidFill>
                <a:srgbClr val="C00000"/>
              </a:solidFill>
            </a:endParaRPr>
          </a:p>
        </p:txBody>
      </p:sp>
      <p:sp>
        <p:nvSpPr>
          <p:cNvPr id="3" name="Content Placeholder 2"/>
          <p:cNvSpPr>
            <a:spLocks noGrp="1"/>
          </p:cNvSpPr>
          <p:nvPr>
            <p:ph idx="1"/>
          </p:nvPr>
        </p:nvSpPr>
        <p:spPr>
          <a:xfrm>
            <a:off x="457200" y="1196752"/>
            <a:ext cx="8507288" cy="4929411"/>
          </a:xfrm>
        </p:spPr>
        <p:txBody>
          <a:bodyPr>
            <a:normAutofit/>
          </a:bodyPr>
          <a:lstStyle/>
          <a:p>
            <a:r>
              <a:rPr lang="fa-IR" sz="3600" b="1" dirty="0" smtClean="0"/>
              <a:t>مهم ترین ریسک فاکتور هایی که اختلال سلوک را پیش بینی میکنند شامل موارد زیر هستند: تکانشگری،بدرفتاری فیزیکی یا سواستفاده جنسی یا غفلت، نظارت ضعیف والدین و تربیت سختگیرانه و مجازات بیش از حد از سوی والدین ، هوشبهر کم، و عدم موفقیت تحصیلی(عملکرد ضعیف در مدرسه)</a:t>
            </a:r>
            <a:endParaRPr lang="fa-IR" sz="36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7</a:t>
            </a:fld>
            <a:endParaRPr lang="fa-I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507288" cy="5865515"/>
          </a:xfrm>
        </p:spPr>
        <p:txBody>
          <a:bodyPr>
            <a:normAutofit/>
          </a:bodyPr>
          <a:lstStyle/>
          <a:p>
            <a:r>
              <a:rPr lang="fa-IR" sz="4000" b="1" dirty="0" smtClean="0">
                <a:solidFill>
                  <a:srgbClr val="C00000"/>
                </a:solidFill>
              </a:rPr>
              <a:t>نقش  پدر و مادر</a:t>
            </a:r>
          </a:p>
          <a:p>
            <a:r>
              <a:rPr lang="fa-IR" b="1" dirty="0" smtClean="0">
                <a:solidFill>
                  <a:schemeClr val="tx1">
                    <a:lumMod val="95000"/>
                    <a:lumOff val="5000"/>
                  </a:schemeClr>
                </a:solidFill>
              </a:rPr>
              <a:t>یکی از </a:t>
            </a:r>
            <a:r>
              <a:rPr lang="fa-IR" sz="2800" b="1" dirty="0" smtClean="0">
                <a:solidFill>
                  <a:schemeClr val="tx1">
                    <a:lumMod val="95000"/>
                    <a:lumOff val="5000"/>
                  </a:schemeClr>
                </a:solidFill>
              </a:rPr>
              <a:t>ویژگی  های اصلی تربیت سختگیرانه و تنبیه –محور، پرخاشگری جسمی و کلامی شدید است که به ایجاد رفتار های پرخاشگرانه ناسازگارانه در کودکان ربط داده میشود.شرایط  پر هرج و مرج خانه با اختلال  سلوک و بزه کاری ربط داده میشود. خود طلاق الزاما یک عامل خطر نیست اما تداوم خصومت، رنجش و دلخوری بین والدین طلاق گرفته ممکن است در ایجاد شدن رفتار  ناسازگارانه نقش مهم تری داشته باشد. اختلالات روانی والدین،کودک آزاری، و غفلت معمولا در ایجاد شدن اختلال سلوک سهیم هستند. جامعه ستیزی، اعتیاد به الکل، و سو مصرف مواد در والدین با اختلال سلوک در فرزندان مرتبط هستند</a:t>
            </a:r>
            <a:endParaRPr lang="fa-IR" sz="2800" b="1" dirty="0">
              <a:solidFill>
                <a:schemeClr val="tx1">
                  <a:lumMod val="95000"/>
                  <a:lumOff val="5000"/>
                </a:schemeClr>
              </a:solidFill>
            </a:endParaRPr>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8</a:t>
            </a:fld>
            <a:endParaRPr lang="fa-I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363272" cy="5865515"/>
          </a:xfrm>
        </p:spPr>
        <p:txBody>
          <a:bodyPr>
            <a:normAutofit/>
          </a:bodyPr>
          <a:lstStyle/>
          <a:p>
            <a:r>
              <a:rPr lang="fa-IR" sz="4000" b="1" dirty="0" smtClean="0">
                <a:solidFill>
                  <a:srgbClr val="C00000"/>
                </a:solidFill>
              </a:rPr>
              <a:t>عوامل ژنتیکی</a:t>
            </a:r>
          </a:p>
          <a:p>
            <a:pPr>
              <a:buNone/>
            </a:pPr>
            <a:r>
              <a:rPr lang="fa-IR" sz="2800" b="1" dirty="0" smtClean="0">
                <a:solidFill>
                  <a:schemeClr val="tx1">
                    <a:lumMod val="95000"/>
                    <a:lumOff val="5000"/>
                  </a:schemeClr>
                </a:solidFill>
              </a:rPr>
              <a:t>در هر مرحله ای از زندگی، احتمال این که پسر بچه ها رفتار های ضد اجتماعی مرتکب شوند بیشتر از دختر ها است. این تفاوت جنسی نشان میدهند که به احتمال زیاد یکی از علل به وجود آورنده رفتار ضد اجتماعی از عواملی تشکیل شده است که با جنس مذکر مرتبط هستند. برای مثال ممکن است بعضی ژن های مختص جنس وجود داشته باشد که در رفتار ضد اجتماعی مردان تاثیر میگذارند یا ممکن است بعضی از شرایط محیطی ایجاد کننده رفتار ضد اجتماعی فقط برای مردان بیایند. مردان و زنان  ممکن است همه در ریسک فاکتور های رفتار ضد اجتماعی با هم مشترک باشند اما این ریسک فاکتورها بنا به دلایلی در مردان غالب تر هستند</a:t>
            </a:r>
          </a:p>
          <a:p>
            <a:endParaRPr lang="fa-IR" sz="3600" b="1" dirty="0"/>
          </a:p>
        </p:txBody>
      </p:sp>
      <p:sp>
        <p:nvSpPr>
          <p:cNvPr id="5" name="Footer Placeholder 4"/>
          <p:cNvSpPr>
            <a:spLocks noGrp="1"/>
          </p:cNvSpPr>
          <p:nvPr>
            <p:ph type="ftr" sz="quarter" idx="11"/>
          </p:nvPr>
        </p:nvSpPr>
        <p:spPr/>
        <p:txBody>
          <a:bodyPr/>
          <a:lstStyle/>
          <a:p>
            <a:r>
              <a:rPr lang="fa-IR" smtClean="0"/>
              <a:t>اختلال سلوک</a:t>
            </a:r>
            <a:endParaRPr lang="fa-IR"/>
          </a:p>
        </p:txBody>
      </p:sp>
      <p:sp>
        <p:nvSpPr>
          <p:cNvPr id="4" name="Slide Number Placeholder 3"/>
          <p:cNvSpPr>
            <a:spLocks noGrp="1"/>
          </p:cNvSpPr>
          <p:nvPr>
            <p:ph type="sldNum" sz="quarter" idx="12"/>
          </p:nvPr>
        </p:nvSpPr>
        <p:spPr/>
        <p:txBody>
          <a:bodyPr/>
          <a:lstStyle/>
          <a:p>
            <a:fld id="{35020FE8-2F74-4B52-8EDB-58789BDC702A}" type="slidenum">
              <a:rPr lang="fa-IR" smtClean="0"/>
              <a:pPr/>
              <a:t>9</a:t>
            </a:fld>
            <a:endParaRPr lang="fa-I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160</TotalTime>
  <Words>1433</Words>
  <Application>Microsoft Office PowerPoint</Application>
  <PresentationFormat>On-screen Show (4:3)</PresentationFormat>
  <Paragraphs>88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Foundry</vt:lpstr>
      <vt:lpstr>بسم الله الرحمن الرحیم   اختلال سلوک</vt:lpstr>
      <vt:lpstr>Slide 2</vt:lpstr>
      <vt:lpstr>Slide 3</vt:lpstr>
      <vt:lpstr>اختلال سلوک بر اساس سن شروع</vt:lpstr>
      <vt:lpstr>Slide 5</vt:lpstr>
      <vt:lpstr>ملاک های تشخیصی اختلال سلوک</vt:lpstr>
      <vt:lpstr>سبب شناسی</vt:lpstr>
      <vt:lpstr>Slide 8</vt:lpstr>
      <vt:lpstr>Slide 9</vt:lpstr>
      <vt:lpstr>Slide 10</vt:lpstr>
      <vt:lpstr>Slide 11</vt:lpstr>
      <vt:lpstr>Slide 12</vt:lpstr>
      <vt:lpstr>Slide 13</vt:lpstr>
      <vt:lpstr>عوامل کاموبید</vt:lpstr>
      <vt:lpstr>تشخیص افتراقی</vt:lpstr>
      <vt:lpstr>Slide 16</vt:lpstr>
      <vt:lpstr>درمان اختلال سلوک</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taghdir</dc:creator>
  <cp:lastModifiedBy>taghdir</cp:lastModifiedBy>
  <cp:revision>17</cp:revision>
  <dcterms:created xsi:type="dcterms:W3CDTF">2017-12-20T16:29:23Z</dcterms:created>
  <dcterms:modified xsi:type="dcterms:W3CDTF">2017-12-20T19:10:38Z</dcterms:modified>
</cp:coreProperties>
</file>