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620" r:id="rId3"/>
    <p:sldId id="564" r:id="rId4"/>
    <p:sldId id="565" r:id="rId5"/>
    <p:sldId id="566" r:id="rId6"/>
    <p:sldId id="568" r:id="rId7"/>
    <p:sldId id="570" r:id="rId8"/>
    <p:sldId id="572" r:id="rId9"/>
    <p:sldId id="571" r:id="rId10"/>
    <p:sldId id="573" r:id="rId11"/>
    <p:sldId id="562" r:id="rId12"/>
    <p:sldId id="569" r:id="rId13"/>
    <p:sldId id="5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11D"/>
    <a:srgbClr val="814305"/>
    <a:srgbClr val="1F1727"/>
    <a:srgbClr val="241B2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0A53F-667D-43D2-8A84-755F15E3FAF2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72006-3AC5-4C02-AF09-C5ACEC49F6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طی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596D8-B47F-4426-8877-AEE0B52C9E5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rgbClr val="81430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DCBD442-C1D3-4B8C-B12A-478D107C932C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مفهوم بهبودی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354C-C50B-48F0-9835-42F1023DEE44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6B6EE38-AE14-4D78-B760-1AF09EC8BC91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fa-IR" smtClean="0"/>
              <a:t>مفهوم بهبودی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CDDC-09D7-477B-BB4E-598408C44292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B Koodak" pitchFamily="2" charset="-78"/>
              </a:defRPr>
            </a:lvl1pPr>
          </a:lstStyle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A8AB3-9DDB-4B7A-BD24-C57B3369E544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90DCF7C-3604-4430-BA59-848727B6725A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a-IR" smtClean="0"/>
              <a:t>مفهوم بهبودی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1B14E61-1D25-4D01-B861-C275F7CA3361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a-IR" smtClean="0"/>
              <a:t>مفهوم بهبودی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5D27-5D6C-491F-9194-FDB66D673F9B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9850-4010-4E87-AFCF-0025D870C07D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6FCA-AC88-4220-BD33-EC01D890754D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63A4D9A-0E22-4C2E-AC9A-6D959AB21E39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fa-IR" smtClean="0"/>
              <a:t>مفهوم بهبودی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17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0B6C374-ACF3-4CE3-B242-B2099B255A85}" type="datetime1">
              <a:rPr lang="en-US" smtClean="0"/>
              <a:pPr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rgbClr val="FFFF00"/>
                </a:solidFill>
                <a:cs typeface="B Koodak" pitchFamily="2" charset="-78"/>
              </a:defRPr>
            </a:lvl1pPr>
          </a:lstStyle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00"/>
                </a:solidFill>
              </a:defRPr>
            </a:lvl1pPr>
          </a:lstStyle>
          <a:p>
            <a:fld id="{ACECBC2C-8774-4CAD-B08A-C53DF664D0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4038600"/>
            <a:ext cx="7579568" cy="1828800"/>
          </a:xfrm>
        </p:spPr>
        <p:txBody>
          <a:bodyPr anchor="t">
            <a:noAutofit/>
          </a:bodyPr>
          <a:lstStyle/>
          <a:p>
            <a:pPr algn="r" rtl="1"/>
            <a:r>
              <a:rPr lang="fa-IR" sz="6000" dirty="0" smtClean="0">
                <a:solidFill>
                  <a:srgbClr val="FFFF00"/>
                </a:solidFill>
                <a:cs typeface="B Roya" pitchFamily="2" charset="-78"/>
              </a:rPr>
              <a:t>نکاتی درباره اعتیاد برای  خانواده ها و مراجعان</a:t>
            </a:r>
            <a:endParaRPr lang="en-US" sz="60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Narkisim" pitchFamily="34" charset="-79"/>
                <a:cs typeface="Narkisim" pitchFamily="34" charset="-79"/>
              </a:rPr>
              <a:t>Facts for Families and Clients</a:t>
            </a:r>
            <a:endParaRPr lang="en-US" sz="3600" dirty="0">
              <a:solidFill>
                <a:schemeClr val="accent1">
                  <a:lumMod val="20000"/>
                  <a:lumOff val="8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44824"/>
            <a:ext cx="3074640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cs typeface="B Roya" pitchFamily="2" charset="-78"/>
              </a:rPr>
              <a:t>دکتر آذرخش مکری</a:t>
            </a:r>
            <a:endParaRPr lang="en-US" sz="3200" dirty="0"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زمان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</p:spPr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بیشتر صاحب نظران معتقدند، در معتادان سنگین، برای رسیدن به سطح ایمنی قابل قبول، باید </a:t>
            </a:r>
            <a:r>
              <a:rPr lang="fa-IR" sz="3200" dirty="0" smtClean="0">
                <a:solidFill>
                  <a:srgbClr val="FFFF00"/>
                </a:solidFill>
                <a:cs typeface="B Roya" pitchFamily="2" charset="-78"/>
              </a:rPr>
              <a:t>5 سال </a:t>
            </a:r>
            <a:r>
              <a:rPr lang="fa-IR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فرد در شرایط بهبودی مانده باشد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قبل از 5 سال، وضعیت هنوز شکننده است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در معتادان سبک، </a:t>
            </a:r>
            <a:r>
              <a:rPr lang="fa-IR" sz="3200" dirty="0" smtClean="0">
                <a:solidFill>
                  <a:srgbClr val="FFFF00"/>
                </a:solidFill>
                <a:cs typeface="B Roya" pitchFamily="2" charset="-78"/>
              </a:rPr>
              <a:t>2 سال </a:t>
            </a:r>
            <a:r>
              <a:rPr lang="fa-IR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توصیه می شود</a:t>
            </a: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</a:rPr>
              <a:t>1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متادون یا بوپرنورفین تجویز شده توسط پزشک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برخی گروه ها بهبودی تحت مصرف متادون و یا بوپرنورفین را قابل قبول می دانند اما بعضی می گویند در این حالت هنوز بهبودی ناقص است</a:t>
            </a:r>
            <a:endParaRPr lang="en-US" sz="2000" dirty="0" smtClean="0">
              <a:solidFill>
                <a:schemeClr val="accent6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</a:rPr>
              <a:t>2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200" dirty="0" smtClean="0">
                <a:solidFill>
                  <a:schemeClr val="tx2">
                    <a:lumMod val="10000"/>
                    <a:lumOff val="90000"/>
                  </a:schemeClr>
                </a:solidFill>
                <a:cs typeface="B Roya" pitchFamily="2" charset="-78"/>
              </a:rPr>
              <a:t>متادون یا بوپرنورفین تجویز شده توسط پزشک</a:t>
            </a:r>
            <a:endParaRPr lang="en-US" sz="3200" dirty="0">
              <a:solidFill>
                <a:schemeClr val="tx2">
                  <a:lumMod val="10000"/>
                  <a:lumOff val="9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67744" y="1600200"/>
            <a:ext cx="6498304" cy="44958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اگر یکی از کارهای زیر را انجام می دهد، به بهبودی نرسیده است:</a:t>
            </a:r>
          </a:p>
          <a:p>
            <a:pPr marL="834390" lvl="1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خودسر مصرف می کند</a:t>
            </a:r>
          </a:p>
          <a:p>
            <a:pPr marL="834390" lvl="1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دوز را کم یا زیاد می کند</a:t>
            </a:r>
          </a:p>
          <a:p>
            <a:pPr marL="834390" lvl="1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مصرف بر وی اثر می گذارد</a:t>
            </a:r>
          </a:p>
          <a:p>
            <a:pPr marL="834390" lvl="1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</a:pPr>
            <a:r>
              <a:rPr lang="fa-IR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cs typeface="B Roya" pitchFamily="2" charset="-78"/>
              </a:rPr>
              <a:t>هنگام مشکلات به آن پناه می برد</a:t>
            </a: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67544" y="4816026"/>
            <a:ext cx="1565302" cy="1565302"/>
          </a:xfrm>
          <a:prstGeom prst="ellipse">
            <a:avLst/>
          </a:prstGeom>
          <a:effectLst>
            <a:outerShdw blurRad="38100" dist="127000" dir="78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107950" h="254000" prst="softRound"/>
            <a:bevelB w="444500" h="177800" prst="artDeco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</a:rPr>
              <a:t>3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fa-IR" sz="13700" spc="300" dirty="0" smtClean="0">
                <a:solidFill>
                  <a:srgbClr val="FFFF00"/>
                </a:solidFill>
                <a:cs typeface="B Homa" pitchFamily="2" charset="-78"/>
              </a:rPr>
              <a:t>پایان</a:t>
            </a:r>
            <a:endParaRPr lang="en-US" spc="300" dirty="0">
              <a:solidFill>
                <a:srgbClr val="FFFF00"/>
              </a:solidFill>
              <a:cs typeface="B Hom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A6366-6285-40C7-BE09-FC3FA2DA823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tx1"/>
                </a:solidFill>
                <a:cs typeface="B Roya" pitchFamily="2" charset="-78"/>
              </a:rPr>
              <a:t>مفهوم بهبودی</a:t>
            </a:r>
            <a:endParaRPr lang="en-US" sz="48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CBC2C-8774-4CAD-B08A-C53DF664D0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/>
      </p:sp>
      <p:pic>
        <p:nvPicPr>
          <p:cNvPr id="11" name="Picture 2" descr="http://calvarytemple.org/wp/wp-content/uploads/2013/01/iStock_000006745269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316" y="1454292"/>
            <a:ext cx="7553188" cy="3054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سوالاتی شایع درباره بهبودی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از کجا بدانیم که بیمار ما از اعتیاد رهایی یافته است؟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آیا اصلاً کسی از اعتیاد رها می شود؟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چقدر باید بگذرد که مطمئن شویم فرد خوب شده است؟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بیمار از اعتیاد اولیه رها شده است اما گاهی کپسول یا قرص خاصی مصرف می کند. تکلیف چیست؟ سیگار چطور؟</a:t>
            </a: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پاسخ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normAutofit fontScale="92500"/>
          </a:bodyPr>
          <a:lstStyle/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بهبودی فرایند </a:t>
            </a:r>
            <a:r>
              <a:rPr lang="fa-IR" sz="3200" b="1" dirty="0" smtClean="0">
                <a:solidFill>
                  <a:srgbClr val="FFFF00"/>
                </a:solidFill>
                <a:cs typeface="B Roya" pitchFamily="2" charset="-78"/>
              </a:rPr>
              <a:t>پیچیده ایی </a:t>
            </a: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است و همه درباره آن اتفاق نظر 100 درصد نیست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بهبودی </a:t>
            </a:r>
            <a:r>
              <a:rPr lang="fa-IR" sz="3200" b="1" dirty="0" smtClean="0">
                <a:solidFill>
                  <a:srgbClr val="FFFF00"/>
                </a:solidFill>
                <a:cs typeface="B Roya" pitchFamily="2" charset="-78"/>
              </a:rPr>
              <a:t>مراحل</a:t>
            </a: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 دارد و بصورت همه یا هیچ نیست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بهبودی دارای </a:t>
            </a:r>
            <a:r>
              <a:rPr lang="fa-IR" sz="3200" b="1" dirty="0" smtClean="0">
                <a:solidFill>
                  <a:srgbClr val="FFFF00"/>
                </a:solidFill>
                <a:cs typeface="B Roya" pitchFamily="2" charset="-78"/>
              </a:rPr>
              <a:t>ابعاد</a:t>
            </a: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 مختلفی است که باید همه آنها صورت گیرد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بهترین کسی که می تواند آنرا مشخص کند، خود </a:t>
            </a:r>
            <a:r>
              <a:rPr lang="fa-IR" sz="3200" b="1" dirty="0" smtClean="0">
                <a:solidFill>
                  <a:srgbClr val="FFFF00"/>
                </a:solidFill>
                <a:cs typeface="B Roya" pitchFamily="2" charset="-78"/>
              </a:rPr>
              <a:t>شما</a:t>
            </a: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 هستید</a:t>
            </a: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fa-IR" sz="3600" dirty="0" smtClean="0">
                <a:solidFill>
                  <a:schemeClr val="accent5">
                    <a:lumMod val="40000"/>
                    <a:lumOff val="60000"/>
                  </a:schemeClr>
                </a:solidFill>
                <a:cs typeface="B Roya" pitchFamily="2" charset="-78"/>
              </a:rPr>
              <a:t>قبل از ادامه بحث، ابتدا چند پرسش را پاسخ دهید</a:t>
            </a:r>
            <a:endParaRPr lang="en-US" sz="3600" dirty="0">
              <a:solidFill>
                <a:schemeClr val="accent5">
                  <a:lumMod val="40000"/>
                  <a:lumOff val="60000"/>
                </a:schemeClr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شدت اعتیاد فرد مورد نظر چقدر بوده است و چقدر </a:t>
            </a:r>
            <a:r>
              <a:rPr lang="fa-I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Roya" pitchFamily="2" charset="-78"/>
              </a:rPr>
              <a:t>تخریب</a:t>
            </a: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 بجا گذاشته است؟</a:t>
            </a:r>
          </a:p>
          <a:p>
            <a:pPr marL="514350" indent="-514350" algn="r" rtl="1">
              <a:spcBef>
                <a:spcPts val="1200"/>
              </a:spcBef>
              <a:spcAft>
                <a:spcPts val="24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Roya" pitchFamily="2" charset="-78"/>
              </a:rPr>
              <a:t>قبل</a:t>
            </a: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 از اعتیاد، وضعیت وی چگونه بوده است؟</a:t>
            </a: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ECBC2C-8774-4CAD-B08A-C53DF664D02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5" name="Content Placeholder 14" descr="addiction-conquer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654" y="2489195"/>
            <a:ext cx="9086850" cy="3028950"/>
          </a:xfrm>
        </p:spPr>
      </p:pic>
      <p:sp>
        <p:nvSpPr>
          <p:cNvPr id="6" name="Oval 5"/>
          <p:cNvSpPr>
            <a:spLocks noChangeAspect="1"/>
          </p:cNvSpPr>
          <p:nvPr/>
        </p:nvSpPr>
        <p:spPr>
          <a:xfrm>
            <a:off x="6403460" y="651948"/>
            <a:ext cx="1840948" cy="18409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17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solidFill>
                  <a:schemeClr val="tx1"/>
                </a:solidFill>
                <a:cs typeface="B Roya" pitchFamily="2" charset="-78"/>
              </a:rPr>
              <a:t>شهروند سالم</a:t>
            </a:r>
            <a:endParaRPr lang="en-US" sz="36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115616" y="651948"/>
            <a:ext cx="1840948" cy="18409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17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Roya" pitchFamily="2" charset="-78"/>
              </a:rPr>
              <a:t>سلامت روان و بدن</a:t>
            </a:r>
            <a:endParaRPr lang="en-US" sz="32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3595148" y="4756404"/>
            <a:ext cx="1840948" cy="18409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17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Roya" pitchFamily="2" charset="-78"/>
              </a:rPr>
              <a:t>عدم مصرف مواد</a:t>
            </a:r>
            <a:endParaRPr lang="en-US" sz="32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1028" name="AutoShape 4" descr="http://www.hopeinaddictionrecovery.com/wp-content/uploads/2015/05/addiction-conquer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Cloud 15"/>
          <p:cNvSpPr/>
          <p:nvPr/>
        </p:nvSpPr>
        <p:spPr>
          <a:xfrm>
            <a:off x="3275856" y="4149080"/>
            <a:ext cx="2808312" cy="2376264"/>
          </a:xfrm>
          <a:prstGeom prst="cloud">
            <a:avLst/>
          </a:prstGeom>
          <a:solidFill>
            <a:schemeClr val="accent1">
              <a:alpha val="8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 smtClean="0">
                <a:solidFill>
                  <a:schemeClr val="tx1"/>
                </a:solidFill>
                <a:cs typeface="B Roya" pitchFamily="2" charset="-78"/>
              </a:rPr>
              <a:t>کافی نیست</a:t>
            </a:r>
            <a:endParaRPr lang="en-US" sz="4000" b="1" dirty="0">
              <a:solidFill>
                <a:schemeClr val="tx1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پاسخ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عدم مصرف مواد مخدر 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عدم مصرف سایر مواد (الکل، حشیش)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عدم مصرف خودسر هرگونه دارو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عدم مصرف سیگار یا مصرف اندک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755576" y="332656"/>
            <a:ext cx="1840948" cy="18409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17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Roya" pitchFamily="2" charset="-78"/>
              </a:rPr>
              <a:t>عدم مصرف مواد</a:t>
            </a:r>
            <a:endParaRPr lang="en-US" sz="3200" dirty="0">
              <a:solidFill>
                <a:schemeClr val="tx1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پاسخ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t">
            <a:normAutofit lnSpcReduction="10000"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نداشتن افسردگی و اضطراب بیمارگونه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طبیعی بودن خواب و چرخه فعالیت روزمره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تسلط بر خود و کنترل خشم-پرهیز از آسیب به خود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نبود جنون و بدبینی مرضی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انرژی و تحرک طبیعی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کارکرد طبیعی بدن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endParaRPr lang="fa-IR" sz="3200" dirty="0" smtClean="0">
              <a:solidFill>
                <a:schemeClr val="bg1">
                  <a:lumMod val="95000"/>
                </a:schemeClr>
              </a:solidFill>
              <a:cs typeface="B Roya" pitchFamily="2" charset="-78"/>
            </a:endParaRP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755576" y="332656"/>
            <a:ext cx="1840948" cy="18409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17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Roya" pitchFamily="2" charset="-78"/>
              </a:rPr>
              <a:t>سلامت روان و بدن</a:t>
            </a:r>
            <a:endParaRPr lang="en-US" sz="32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1403648" y="3861048"/>
            <a:ext cx="2088232" cy="2016224"/>
          </a:xfrm>
          <a:prstGeom prst="foldedCorner">
            <a:avLst>
              <a:gd name="adj" fmla="val 28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حس رضایت از زندگی و احساس خوشبختی</a:t>
            </a:r>
            <a:endParaRPr lang="en-US" sz="2800" dirty="0">
              <a:solidFill>
                <a:schemeClr val="tx1"/>
              </a:solidFill>
              <a:cs typeface="B Roya" pitchFamily="2" charset="-78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1763688" y="3573016"/>
            <a:ext cx="2088232" cy="2016224"/>
          </a:xfrm>
          <a:prstGeom prst="foldedCorner">
            <a:avLst>
              <a:gd name="adj" fmla="val 2887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dirty="0" smtClean="0">
                <a:solidFill>
                  <a:schemeClr val="tx1"/>
                </a:solidFill>
                <a:cs typeface="B Roya" pitchFamily="2" charset="-78"/>
              </a:rPr>
              <a:t>لذت بردن از زندگی</a:t>
            </a:r>
            <a:endParaRPr lang="en-US" sz="2800" dirty="0">
              <a:solidFill>
                <a:schemeClr val="tx1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Roya" pitchFamily="2" charset="-78"/>
              </a:rPr>
              <a:t>پاسخ</a:t>
            </a:r>
            <a:endParaRPr lang="en-US" sz="3600" dirty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مفهوم بهبودی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125E498-8712-4D64-8C0E-41BFAB561C9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رعایت قوانین اجتماعی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ارتباط صمیمی و سالم با دیگران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شاغل و مفید برای خانواده و جامعه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حس دلبستگی </a:t>
            </a:r>
          </a:p>
          <a:p>
            <a:pPr marL="514350" indent="-514350" algn="r" rtl="1">
              <a:spcBef>
                <a:spcPts val="1200"/>
              </a:spcBef>
              <a:spcAft>
                <a:spcPts val="1200"/>
              </a:spcAft>
              <a:buClr>
                <a:srgbClr val="FFFF00"/>
              </a:buClr>
              <a:buSzPct val="85000"/>
              <a:buFont typeface="+mj-lt"/>
              <a:buAutoNum type="arabicPeriod"/>
            </a:pPr>
            <a:r>
              <a:rPr lang="fa-IR" sz="3200" dirty="0" smtClean="0">
                <a:solidFill>
                  <a:schemeClr val="bg1">
                    <a:lumMod val="95000"/>
                  </a:schemeClr>
                </a:solidFill>
                <a:cs typeface="B Roya" pitchFamily="2" charset="-78"/>
              </a:rPr>
              <a:t>زندگی هدفدار</a:t>
            </a:r>
            <a:endParaRPr lang="en-US" sz="3200" dirty="0" smtClean="0">
              <a:solidFill>
                <a:srgbClr val="FFFF00"/>
              </a:solidFill>
              <a:cs typeface="B Roya" pitchFamily="2" charset="-78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755576" y="332656"/>
            <a:ext cx="1840948" cy="18409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17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B Roya" pitchFamily="2" charset="-78"/>
              </a:rPr>
              <a:t>شهروند سالم</a:t>
            </a:r>
            <a:endParaRPr lang="en-US" sz="3200" dirty="0">
              <a:solidFill>
                <a:schemeClr val="tx1"/>
              </a:solidFill>
              <a:cs typeface="B Ro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17629</TotalTime>
  <Words>454</Words>
  <Application>Microsoft Office PowerPoint</Application>
  <PresentationFormat>On-screen Show (4:3)</PresentationFormat>
  <Paragraphs>102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نکاتی درباره اعتیاد برای  خانواده ها و مراجعان</vt:lpstr>
      <vt:lpstr>مفهوم بهبودی</vt:lpstr>
      <vt:lpstr>سوالاتی شایع درباره بهبودی</vt:lpstr>
      <vt:lpstr>پاسخ</vt:lpstr>
      <vt:lpstr>قبل از ادامه بحث، ابتدا چند پرسش را پاسخ دهید</vt:lpstr>
      <vt:lpstr>Slide 6</vt:lpstr>
      <vt:lpstr>پاسخ</vt:lpstr>
      <vt:lpstr>پاسخ</vt:lpstr>
      <vt:lpstr>پاسخ</vt:lpstr>
      <vt:lpstr>زمان</vt:lpstr>
      <vt:lpstr>متادون یا بوپرنورفین تجویز شده توسط پزشک</vt:lpstr>
      <vt:lpstr>متادون یا بوپرنورفین تجویز شده توسط پزشک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همبودی اختلالات روانی و اعتیاد</dc:title>
  <dc:creator>t</dc:creator>
  <cp:lastModifiedBy>t</cp:lastModifiedBy>
  <cp:revision>86</cp:revision>
  <dcterms:created xsi:type="dcterms:W3CDTF">2014-10-07T19:07:41Z</dcterms:created>
  <dcterms:modified xsi:type="dcterms:W3CDTF">2016-05-02T09:08:26Z</dcterms:modified>
</cp:coreProperties>
</file>