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1"/>
  </p:sldMasterIdLst>
  <p:notesMasterIdLst>
    <p:notesMasterId r:id="rId98"/>
  </p:notesMasterIdLst>
  <p:sldIdLst>
    <p:sldId id="313" r:id="rId2"/>
    <p:sldId id="470" r:id="rId3"/>
    <p:sldId id="493" r:id="rId4"/>
    <p:sldId id="494" r:id="rId5"/>
    <p:sldId id="502" r:id="rId6"/>
    <p:sldId id="503" r:id="rId7"/>
    <p:sldId id="495" r:id="rId8"/>
    <p:sldId id="496" r:id="rId9"/>
    <p:sldId id="497" r:id="rId10"/>
    <p:sldId id="498" r:id="rId11"/>
    <p:sldId id="499" r:id="rId12"/>
    <p:sldId id="500" r:id="rId13"/>
    <p:sldId id="501" r:id="rId14"/>
    <p:sldId id="471" r:id="rId15"/>
    <p:sldId id="472" r:id="rId16"/>
    <p:sldId id="473" r:id="rId17"/>
    <p:sldId id="474" r:id="rId18"/>
    <p:sldId id="475" r:id="rId19"/>
    <p:sldId id="476" r:id="rId20"/>
    <p:sldId id="477" r:id="rId21"/>
    <p:sldId id="478" r:id="rId22"/>
    <p:sldId id="479" r:id="rId23"/>
    <p:sldId id="480" r:id="rId24"/>
    <p:sldId id="481" r:id="rId25"/>
    <p:sldId id="482" r:id="rId26"/>
    <p:sldId id="483" r:id="rId27"/>
    <p:sldId id="484" r:id="rId28"/>
    <p:sldId id="486" r:id="rId29"/>
    <p:sldId id="487" r:id="rId30"/>
    <p:sldId id="488" r:id="rId31"/>
    <p:sldId id="489" r:id="rId32"/>
    <p:sldId id="490" r:id="rId33"/>
    <p:sldId id="491" r:id="rId34"/>
    <p:sldId id="492" r:id="rId35"/>
    <p:sldId id="485" r:id="rId36"/>
    <p:sldId id="355" r:id="rId37"/>
    <p:sldId id="505" r:id="rId38"/>
    <p:sldId id="506" r:id="rId39"/>
    <p:sldId id="507" r:id="rId40"/>
    <p:sldId id="508" r:id="rId41"/>
    <p:sldId id="509" r:id="rId42"/>
    <p:sldId id="510" r:id="rId43"/>
    <p:sldId id="511" r:id="rId44"/>
    <p:sldId id="504" r:id="rId45"/>
    <p:sldId id="356" r:id="rId46"/>
    <p:sldId id="357" r:id="rId47"/>
    <p:sldId id="358" r:id="rId48"/>
    <p:sldId id="359" r:id="rId49"/>
    <p:sldId id="360" r:id="rId50"/>
    <p:sldId id="361" r:id="rId51"/>
    <p:sldId id="433" r:id="rId52"/>
    <p:sldId id="434" r:id="rId53"/>
    <p:sldId id="435" r:id="rId54"/>
    <p:sldId id="436" r:id="rId55"/>
    <p:sldId id="437" r:id="rId56"/>
    <p:sldId id="438" r:id="rId57"/>
    <p:sldId id="439" r:id="rId58"/>
    <p:sldId id="440" r:id="rId59"/>
    <p:sldId id="444" r:id="rId60"/>
    <p:sldId id="445" r:id="rId61"/>
    <p:sldId id="446" r:id="rId62"/>
    <p:sldId id="447" r:id="rId63"/>
    <p:sldId id="448" r:id="rId64"/>
    <p:sldId id="449" r:id="rId65"/>
    <p:sldId id="450" r:id="rId66"/>
    <p:sldId id="451" r:id="rId67"/>
    <p:sldId id="452" r:id="rId68"/>
    <p:sldId id="453" r:id="rId69"/>
    <p:sldId id="454" r:id="rId70"/>
    <p:sldId id="455" r:id="rId71"/>
    <p:sldId id="456" r:id="rId72"/>
    <p:sldId id="457" r:id="rId73"/>
    <p:sldId id="458" r:id="rId74"/>
    <p:sldId id="459" r:id="rId75"/>
    <p:sldId id="460" r:id="rId76"/>
    <p:sldId id="461" r:id="rId77"/>
    <p:sldId id="462" r:id="rId78"/>
    <p:sldId id="463" r:id="rId79"/>
    <p:sldId id="464" r:id="rId80"/>
    <p:sldId id="465" r:id="rId81"/>
    <p:sldId id="466" r:id="rId82"/>
    <p:sldId id="467" r:id="rId83"/>
    <p:sldId id="468" r:id="rId84"/>
    <p:sldId id="256" r:id="rId85"/>
    <p:sldId id="257" r:id="rId86"/>
    <p:sldId id="296" r:id="rId87"/>
    <p:sldId id="297" r:id="rId88"/>
    <p:sldId id="298" r:id="rId89"/>
    <p:sldId id="300" r:id="rId90"/>
    <p:sldId id="301" r:id="rId91"/>
    <p:sldId id="302" r:id="rId92"/>
    <p:sldId id="303" r:id="rId93"/>
    <p:sldId id="304" r:id="rId94"/>
    <p:sldId id="310" r:id="rId95"/>
    <p:sldId id="312" r:id="rId96"/>
    <p:sldId id="309" r:id="rId97"/>
  </p:sldIdLst>
  <p:sldSz cx="9144000" cy="6858000" type="screen4x3"/>
  <p:notesSz cx="7102475" cy="10234613"/>
  <p:defaultTextStyle>
    <a:defPPr>
      <a:defRPr lang="ar-SA"/>
    </a:defPPr>
    <a:lvl1pPr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9900"/>
    <a:srgbClr val="FFFFCC"/>
    <a:srgbClr val="FFFF99"/>
    <a:srgbClr val="FF3300"/>
    <a:srgbClr val="4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880" autoAdjust="0"/>
    <p:restoredTop sz="92052" autoAdjust="0"/>
  </p:normalViewPr>
  <p:slideViewPr>
    <p:cSldViewPr>
      <p:cViewPr varScale="1">
        <p:scale>
          <a:sx n="57" d="100"/>
          <a:sy n="57" d="100"/>
        </p:scale>
        <p:origin x="66"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4313" y="0"/>
            <a:ext cx="3078162" cy="511175"/>
          </a:xfrm>
          <a:prstGeom prst="rect">
            <a:avLst/>
          </a:prstGeom>
        </p:spPr>
        <p:txBody>
          <a:bodyPr vert="horz" lIns="91440" tIns="45720" rIns="91440" bIns="45720" rtlCol="1"/>
          <a:lstStyle>
            <a:lvl1pPr algn="r">
              <a:defRPr sz="1200">
                <a:cs typeface="Arial" pitchFamily="34" charset="0"/>
              </a:defRPr>
            </a:lvl1pPr>
          </a:lstStyle>
          <a:p>
            <a:pPr>
              <a:defRPr/>
            </a:pPr>
            <a:endParaRPr lang="fa-IR"/>
          </a:p>
        </p:txBody>
      </p:sp>
      <p:sp>
        <p:nvSpPr>
          <p:cNvPr id="3" name="Date Placeholder 2"/>
          <p:cNvSpPr>
            <a:spLocks noGrp="1"/>
          </p:cNvSpPr>
          <p:nvPr>
            <p:ph type="dt" idx="1"/>
          </p:nvPr>
        </p:nvSpPr>
        <p:spPr>
          <a:xfrm>
            <a:off x="1588" y="0"/>
            <a:ext cx="3078162" cy="511175"/>
          </a:xfrm>
          <a:prstGeom prst="rect">
            <a:avLst/>
          </a:prstGeom>
        </p:spPr>
        <p:txBody>
          <a:bodyPr vert="horz" lIns="91440" tIns="45720" rIns="91440" bIns="45720" rtlCol="1"/>
          <a:lstStyle>
            <a:lvl1pPr algn="l">
              <a:defRPr sz="1200">
                <a:cs typeface="Arial" pitchFamily="34" charset="0"/>
              </a:defRPr>
            </a:lvl1pPr>
          </a:lstStyle>
          <a:p>
            <a:pPr>
              <a:defRPr/>
            </a:pPr>
            <a:fld id="{7F89A5AE-7BAC-435B-94AB-54E360DEB39F}" type="datetimeFigureOut">
              <a:rPr lang="fa-IR"/>
              <a:pPr>
                <a:defRPr/>
              </a:pPr>
              <a:t>09/19/1439</a:t>
            </a:fld>
            <a:endParaRPr lang="fa-IR"/>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709613" y="4860925"/>
            <a:ext cx="5683250" cy="4605338"/>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4024313" y="9721850"/>
            <a:ext cx="3078162" cy="511175"/>
          </a:xfrm>
          <a:prstGeom prst="rect">
            <a:avLst/>
          </a:prstGeom>
        </p:spPr>
        <p:txBody>
          <a:bodyPr vert="horz" lIns="91440" tIns="45720" rIns="91440" bIns="45720" rtlCol="1" anchor="b"/>
          <a:lstStyle>
            <a:lvl1pPr algn="r">
              <a:defRPr sz="120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9721850"/>
            <a:ext cx="3078162" cy="511175"/>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5F214EBC-F8CC-4A9B-88FF-C9074CB891E1}" type="slidenum">
              <a:rPr lang="fa-IR" altLang="fa-IR"/>
              <a:pPr/>
              <a:t>‹#›</a:t>
            </a:fld>
            <a:endParaRPr lang="fa-IR" altLang="fa-IR"/>
          </a:p>
        </p:txBody>
      </p:sp>
    </p:spTree>
    <p:extLst>
      <p:ext uri="{BB962C8B-B14F-4D97-AF65-F5344CB8AC3E}">
        <p14:creationId xmlns:p14="http://schemas.microsoft.com/office/powerpoint/2010/main" val="188296507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fa-IR" dirty="0" smtClean="0"/>
              <a:t>1-</a:t>
            </a:r>
            <a:r>
              <a:rPr lang="fa-IR" dirty="0" smtClean="0">
                <a:cs typeface="B Lotus" pitchFamily="2" charset="-78"/>
              </a:rPr>
              <a:t>ما میتوانیم بازار را بر اساس فاکتورهایی با اهمیت ( از قبیل سن و جنسیت افراد) تقسیم کنیم و بر آن بخش از بازار تمرکز کنیم تا هم از هزینه های اضافی جلوگیری کنیم و هم رضایت بیشتر مشتریان را در آن بخش داشته باشیم به طور مثال مدیر یک فروشگاه با تمرکز بر خانم های گروه سنی بین 20 تا 30 سال و استخدام فروشندگانی با همان سن و سال و پخش موسیقی مورد خوشایند همان گروه سنی و جنسیت توانست موفقیت بزرگی کسب نماید . </a:t>
            </a:r>
            <a:endParaRPr lang="en-US" dirty="0" smtClean="0">
              <a:cs typeface="B Lotus" pitchFamily="2" charset="-78"/>
            </a:endParaRPr>
          </a:p>
          <a:p>
            <a:pPr>
              <a:defRPr/>
            </a:pPr>
            <a:r>
              <a:rPr lang="fa-IR" dirty="0" smtClean="0"/>
              <a:t>2-</a:t>
            </a:r>
            <a:r>
              <a:rPr lang="fa-IR" dirty="0" smtClean="0">
                <a:cs typeface="B Lotus" pitchFamily="2" charset="-78"/>
              </a:rPr>
              <a:t>مدیران ما می بایست منابع خود را به بخشهای سود آورتر اختصاص دهد و اولویت فروش برای این بخشها باشد به طور مثال یک تولید کننده آلومینیوم می تواند تولید خود را به هواپیماسازان، خودروسازان، پیمانکاران ساختمانی و یا تولیدکنندگان ظروف بفروشد که در اینجا باید توجه داشت که نرخ بازده سرمایه گذاری در کدام بخش بیشتر است</a:t>
            </a:r>
            <a:r>
              <a:rPr lang="fa-IR" sz="1400" dirty="0" smtClean="0">
                <a:solidFill>
                  <a:srgbClr val="000000"/>
                </a:solidFill>
                <a:effectLst>
                  <a:outerShdw blurRad="38100" dist="38100" dir="2700000" algn="tl">
                    <a:srgbClr val="FFFFFF"/>
                  </a:outerShdw>
                </a:effectLst>
                <a:cs typeface="B Lotus" pitchFamily="2" charset="-78"/>
              </a:rPr>
              <a:t> .</a:t>
            </a:r>
            <a:endParaRPr lang="en-US" sz="1400" dirty="0" smtClean="0">
              <a:solidFill>
                <a:srgbClr val="000000"/>
              </a:solidFill>
              <a:effectLst>
                <a:outerShdw blurRad="38100" dist="38100" dir="2700000" algn="tl">
                  <a:srgbClr val="FFFFFF"/>
                </a:outerShdw>
              </a:effectLst>
              <a:cs typeface="B Lotus" pitchFamily="2" charset="-78"/>
            </a:endParaRPr>
          </a:p>
          <a:p>
            <a:pPr>
              <a:defRPr/>
            </a:pPr>
            <a:r>
              <a:rPr lang="fa-IR" dirty="0" smtClean="0"/>
              <a:t>3-</a:t>
            </a:r>
            <a:r>
              <a:rPr lang="fa-IR" dirty="0" smtClean="0">
                <a:cs typeface="B Lotus" pitchFamily="2" charset="-78"/>
              </a:rPr>
              <a:t>بخشهایی که دارای اهمیت زیادی هستند می بایست توسط مدیری که دارای تنخواه است اداره گردد تا در مواقع لزوم فعالیتهایی را انجام دهد که موجب بازگشت سریع سرمایه به شرکت گردد که متاسفانه شرکتهای زیادی وجود دارند که از این امر مهم غافل و بی بهره اند.</a:t>
            </a:r>
            <a:r>
              <a:rPr lang="en-US" dirty="0" smtClean="0">
                <a:cs typeface="B Lotus" pitchFamily="2" charset="-78"/>
              </a:rPr>
              <a:t> </a:t>
            </a:r>
            <a:endParaRPr lang="fa-IR" b="1" dirty="0" smtClean="0">
              <a:cs typeface="B Lotus" pitchFamily="2" charset="-78"/>
            </a:endParaRPr>
          </a:p>
          <a:p>
            <a:pPr>
              <a:defRPr/>
            </a:pPr>
            <a:endParaRPr lang="fa-IR"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9492CA60-23F0-48A7-9EE4-FCEF54428FB6}" type="slidenum">
              <a:rPr lang="fa-IR" altLang="fa-IR"/>
              <a:pPr eaLnBrk="1" hangingPunct="1"/>
              <a:t>58</a:t>
            </a:fld>
            <a:endParaRPr lang="fa-IR" altLang="fa-IR"/>
          </a:p>
        </p:txBody>
      </p:sp>
    </p:spTree>
    <p:extLst>
      <p:ext uri="{BB962C8B-B14F-4D97-AF65-F5344CB8AC3E}">
        <p14:creationId xmlns:p14="http://schemas.microsoft.com/office/powerpoint/2010/main" val="81602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 typeface="Wingdings" panose="05000000000000000000" pitchFamily="2" charset="2"/>
              <a:buNone/>
            </a:pPr>
            <a:r>
              <a:rPr lang="fa-IR" altLang="fa-IR" smtClean="0"/>
              <a:t>1-</a:t>
            </a:r>
            <a:r>
              <a:rPr lang="fa-IR" altLang="fa-IR" smtClean="0">
                <a:solidFill>
                  <a:srgbClr val="FF5050"/>
                </a:solidFill>
              </a:rPr>
              <a:t>یک مدیر كل بازار یابی (</a:t>
            </a:r>
            <a:r>
              <a:rPr lang="en-US" altLang="fa-IR" smtClean="0">
                <a:solidFill>
                  <a:srgbClr val="FF5050"/>
                </a:solidFill>
              </a:rPr>
              <a:t>chief marketing officer”CMO”</a:t>
            </a:r>
            <a:r>
              <a:rPr lang="fa-IR" altLang="fa-IR" smtClean="0">
                <a:solidFill>
                  <a:srgbClr val="FF5050"/>
                </a:solidFill>
              </a:rPr>
              <a:t>)كارامد باید دارای مهارتهای زیرباشد:</a:t>
            </a:r>
          </a:p>
          <a:p>
            <a:pPr eaLnBrk="1" hangingPunct="1">
              <a:lnSpc>
                <a:spcPct val="90000"/>
              </a:lnSpc>
              <a:spcBef>
                <a:spcPct val="0"/>
              </a:spcBef>
            </a:pPr>
            <a:r>
              <a:rPr lang="fa-IR" altLang="fa-IR" smtClean="0"/>
              <a:t>اداره مناسب واحد خود ، استخدام کارکنان ماهر و کاردان ، تعیین استانداردهای بالا برای برنامه ریزی و اجرای فعالیتهای بازار یابی ، ارتقای مهارتهای کارکنان در زمینه تحقیقات ، پیش بینی و ارتباطات.</a:t>
            </a:r>
          </a:p>
          <a:p>
            <a:pPr eaLnBrk="1" hangingPunct="1">
              <a:lnSpc>
                <a:spcPct val="90000"/>
              </a:lnSpc>
              <a:spcBef>
                <a:spcPct val="0"/>
              </a:spcBef>
            </a:pPr>
            <a:r>
              <a:rPr lang="fa-IR" altLang="fa-IR" smtClean="0"/>
              <a:t>جلب اعتماد دیگر مدیران شرکت ( حسابداری ، مالی ، بازرگانی داخلی و خارجی و... ) و وادار کردن کل سازمان به ارائه خدمت مناسب و راضی کردن مشتریان.</a:t>
            </a:r>
          </a:p>
          <a:p>
            <a:pPr eaLnBrk="1" hangingPunct="1">
              <a:lnSpc>
                <a:spcPct val="90000"/>
              </a:lnSpc>
              <a:spcBef>
                <a:spcPct val="0"/>
              </a:spcBef>
            </a:pPr>
            <a:r>
              <a:rPr lang="fa-IR" altLang="fa-IR" smtClean="0"/>
              <a:t>هماهنگی خوب بامدیرعامل وبرنامه ریزی برای اجرای توقعات او در خصوص رشد و سود دهی .</a:t>
            </a:r>
          </a:p>
          <a:p>
            <a:pPr eaLnBrk="1" hangingPunct="1">
              <a:lnSpc>
                <a:spcPct val="90000"/>
              </a:lnSpc>
              <a:spcBef>
                <a:spcPct val="0"/>
              </a:spcBef>
              <a:buFont typeface="Wingdings" panose="05000000000000000000" pitchFamily="2" charset="2"/>
              <a:buNone/>
            </a:pPr>
            <a:r>
              <a:rPr lang="fa-IR" altLang="fa-IR" smtClean="0"/>
              <a:t>لازم به ذکر است عده بسیار کمی از مدیران هستندکه همه این مهارتها رادارند .</a:t>
            </a:r>
            <a:endParaRPr lang="en-US" altLang="fa-IR" smtClean="0"/>
          </a:p>
          <a:p>
            <a:pPr eaLnBrk="1" hangingPunct="1">
              <a:spcBef>
                <a:spcPct val="0"/>
              </a:spcBef>
            </a:pPr>
            <a:r>
              <a:rPr lang="fa-IR" altLang="fa-IR" smtClean="0"/>
              <a:t>2-بخش بازرگانی سنتي صرفا دارای چهار مهارت تحقیق بازاریابی ، تبلیغات ، پیشبرد فروش و مدیریت فروش</a:t>
            </a:r>
            <a:r>
              <a:rPr lang="en-US" altLang="fa-IR" smtClean="0"/>
              <a:t> </a:t>
            </a:r>
            <a:r>
              <a:rPr lang="fa-IR" altLang="fa-IR" smtClean="0"/>
              <a:t> بودند.اين مهارت ها قديمي هستند.</a:t>
            </a:r>
            <a:endParaRPr lang="en-US" altLang="fa-IR" smtClean="0"/>
          </a:p>
          <a:p>
            <a:pPr eaLnBrk="1" hangingPunct="1">
              <a:spcBef>
                <a:spcPct val="0"/>
              </a:spcBef>
            </a:pPr>
            <a:r>
              <a:rPr lang="fa-IR" altLang="fa-IR" smtClean="0"/>
              <a:t>3-با یک گفتگوی ساده خواهید دید که کارکنان بازاریابی چه قدر مورد احترام یا بی احترامی کارکنان دیگر بخشها واقع می شوند.</a:t>
            </a:r>
            <a:endParaRPr lang="en-US" altLang="fa-IR" smtClean="0"/>
          </a:p>
          <a:p>
            <a:pPr eaLnBrk="1" hangingPunct="1">
              <a:spcBef>
                <a:spcPct val="0"/>
              </a:spcBef>
            </a:pPr>
            <a:endParaRPr lang="fa-IR" altLang="fa-IR"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638F314E-7268-4959-B87D-A3D8A3CF4517}" type="slidenum">
              <a:rPr lang="fa-IR" altLang="fa-IR"/>
              <a:pPr eaLnBrk="1" hangingPunct="1"/>
              <a:t>79</a:t>
            </a:fld>
            <a:endParaRPr lang="fa-IR" altLang="fa-IR"/>
          </a:p>
        </p:txBody>
      </p:sp>
    </p:spTree>
    <p:extLst>
      <p:ext uri="{BB962C8B-B14F-4D97-AF65-F5344CB8AC3E}">
        <p14:creationId xmlns:p14="http://schemas.microsoft.com/office/powerpoint/2010/main" val="200888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normAutofit lnSpcReduction="10000"/>
          </a:bodyPr>
          <a:lstStyle/>
          <a:p>
            <a:pPr eaLnBrk="1" fontAlgn="auto" hangingPunct="1">
              <a:spcBef>
                <a:spcPts val="0"/>
              </a:spcBef>
              <a:spcAft>
                <a:spcPts val="0"/>
              </a:spcAft>
              <a:defRPr/>
            </a:pPr>
            <a:r>
              <a:rPr lang="fa-IR" dirty="0" smtClean="0"/>
              <a:t>1-مدیری را برمنصب مدیر بازار یابی قراردهید که علاوه بر داشتن مهارتهای حرفه ای خود دیدگاه جامع تر ی به روزهای آینده داشته باشد و بین ابزار واصول بازار یابی موازنه مناسبی ایجاد کند. مسئله مهم دیگر این است که بتواند برای خود از سوی مدیریت و سایر مدیران و کارکنان کسب احترام کند و این حاصل نمی شود الا با عملکردی مناسب و پیش بینی های دقیق و برنامه ریزیهای درست که موجب رشد هم سازمان و هم بخش بازار یابی گردد . </a:t>
            </a:r>
            <a:endParaRPr lang="en-US" dirty="0" smtClean="0"/>
          </a:p>
          <a:p>
            <a:pPr eaLnBrk="1" fontAlgn="auto" hangingPunct="1">
              <a:lnSpc>
                <a:spcPct val="80000"/>
              </a:lnSpc>
              <a:spcBef>
                <a:spcPts val="0"/>
              </a:spcBef>
              <a:spcAft>
                <a:spcPts val="0"/>
              </a:spcAft>
              <a:buFont typeface="Wingdings" pitchFamily="2" charset="2"/>
              <a:buNone/>
              <a:defRPr/>
            </a:pPr>
            <a:r>
              <a:rPr lang="fa-IR" dirty="0" smtClean="0"/>
              <a:t>2-</a:t>
            </a:r>
            <a:r>
              <a:rPr lang="fa-IR" sz="1400" dirty="0" smtClean="0">
                <a:solidFill>
                  <a:srgbClr val="FF5050"/>
                </a:solidFill>
              </a:rPr>
              <a:t>افرادی که به عنوان کارکنان بازار یابی در مجموعه مشغول انجام وظیفه هستند باید دارای مهارتهای زیر باشند</a:t>
            </a:r>
            <a:r>
              <a:rPr lang="en-US" sz="1400" dirty="0" smtClean="0">
                <a:solidFill>
                  <a:srgbClr val="FF5050"/>
                </a:solidFill>
              </a:rPr>
              <a:t> </a:t>
            </a:r>
            <a:r>
              <a:rPr lang="fa-IR" sz="1400" dirty="0" smtClean="0">
                <a:solidFill>
                  <a:srgbClr val="FF5050"/>
                </a:solidFill>
              </a:rPr>
              <a:t>:</a:t>
            </a:r>
          </a:p>
          <a:p>
            <a:pPr eaLnBrk="1" fontAlgn="auto" hangingPunct="1">
              <a:lnSpc>
                <a:spcPct val="80000"/>
              </a:lnSpc>
              <a:spcBef>
                <a:spcPts val="0"/>
              </a:spcBef>
              <a:spcAft>
                <a:spcPts val="0"/>
              </a:spcAft>
              <a:buFont typeface="Wingdings" pitchFamily="2" charset="2"/>
              <a:buNone/>
              <a:defRPr/>
            </a:pPr>
            <a:endParaRPr lang="fa-IR" sz="1400" dirty="0" smtClean="0">
              <a:solidFill>
                <a:srgbClr val="FF5050"/>
              </a:solidFill>
            </a:endParaRPr>
          </a:p>
          <a:p>
            <a:pPr eaLnBrk="1" fontAlgn="auto" hangingPunct="1">
              <a:lnSpc>
                <a:spcPct val="80000"/>
              </a:lnSpc>
              <a:spcBef>
                <a:spcPts val="0"/>
              </a:spcBef>
              <a:spcAft>
                <a:spcPts val="0"/>
              </a:spcAft>
              <a:defRPr/>
            </a:pPr>
            <a:r>
              <a:rPr lang="fa-IR" dirty="0" smtClean="0"/>
              <a:t>جایگاه سازی  (</a:t>
            </a:r>
            <a:r>
              <a:rPr lang="en-US" dirty="0" smtClean="0"/>
              <a:t> brand positioning</a:t>
            </a:r>
            <a:r>
              <a:rPr lang="fa-IR" dirty="0" smtClean="0"/>
              <a:t>)</a:t>
            </a:r>
          </a:p>
          <a:p>
            <a:pPr eaLnBrk="1" fontAlgn="auto" hangingPunct="1">
              <a:lnSpc>
                <a:spcPct val="80000"/>
              </a:lnSpc>
              <a:spcBef>
                <a:spcPts val="0"/>
              </a:spcBef>
              <a:spcAft>
                <a:spcPts val="0"/>
              </a:spcAft>
              <a:defRPr/>
            </a:pPr>
            <a:r>
              <a:rPr lang="fa-IR" dirty="0" smtClean="0"/>
              <a:t>مدیریت ارزش مارک</a:t>
            </a:r>
            <a:r>
              <a:rPr lang="en-US" dirty="0" smtClean="0"/>
              <a:t> </a:t>
            </a:r>
            <a:endParaRPr lang="fa-IR" dirty="0" smtClean="0"/>
          </a:p>
          <a:p>
            <a:pPr eaLnBrk="1" fontAlgn="auto" hangingPunct="1">
              <a:lnSpc>
                <a:spcPct val="80000"/>
              </a:lnSpc>
              <a:spcBef>
                <a:spcPts val="0"/>
              </a:spcBef>
              <a:spcAft>
                <a:spcPts val="0"/>
              </a:spcAft>
              <a:defRPr/>
            </a:pPr>
            <a:r>
              <a:rPr lang="fa-IR" dirty="0" smtClean="0"/>
              <a:t>مدیریت روابط با مشتری و بازار یابی پایگاه داده ها</a:t>
            </a:r>
            <a:r>
              <a:rPr lang="en-US" dirty="0" smtClean="0"/>
              <a:t> CRM &amp; database marketing   </a:t>
            </a:r>
            <a:endParaRPr lang="fa-IR" dirty="0" smtClean="0"/>
          </a:p>
          <a:p>
            <a:pPr eaLnBrk="1" fontAlgn="auto" hangingPunct="1">
              <a:lnSpc>
                <a:spcPct val="80000"/>
              </a:lnSpc>
              <a:spcBef>
                <a:spcPts val="0"/>
              </a:spcBef>
              <a:spcAft>
                <a:spcPts val="0"/>
              </a:spcAft>
              <a:defRPr/>
            </a:pPr>
            <a:r>
              <a:rPr lang="fa-IR" dirty="0" smtClean="0"/>
              <a:t>مدیریت روابط با شرکاء</a:t>
            </a:r>
            <a:r>
              <a:rPr lang="en-US" dirty="0" smtClean="0"/>
              <a:t>  PRM(partner relationship management       </a:t>
            </a:r>
            <a:endParaRPr lang="fa-IR" dirty="0" smtClean="0"/>
          </a:p>
          <a:p>
            <a:pPr eaLnBrk="1" fontAlgn="auto" hangingPunct="1">
              <a:lnSpc>
                <a:spcPct val="80000"/>
              </a:lnSpc>
              <a:spcBef>
                <a:spcPts val="0"/>
              </a:spcBef>
              <a:spcAft>
                <a:spcPts val="0"/>
              </a:spcAft>
              <a:defRPr/>
            </a:pPr>
            <a:r>
              <a:rPr lang="fa-IR" dirty="0" smtClean="0"/>
              <a:t>مرکز تماس شرکت  </a:t>
            </a:r>
            <a:r>
              <a:rPr lang="en-US" dirty="0" smtClean="0"/>
              <a:t>company contact center</a:t>
            </a:r>
            <a:endParaRPr lang="fa-IR" dirty="0" smtClean="0"/>
          </a:p>
          <a:p>
            <a:pPr eaLnBrk="1" fontAlgn="auto" hangingPunct="1">
              <a:lnSpc>
                <a:spcPct val="80000"/>
              </a:lnSpc>
              <a:spcBef>
                <a:spcPts val="0"/>
              </a:spcBef>
              <a:spcAft>
                <a:spcPts val="0"/>
              </a:spcAft>
              <a:defRPr/>
            </a:pPr>
            <a:r>
              <a:rPr lang="fa-IR" dirty="0" smtClean="0"/>
              <a:t>بازار یابی اینترنتی</a:t>
            </a:r>
            <a:r>
              <a:rPr lang="en-US" dirty="0" smtClean="0"/>
              <a:t>    internet marketing     </a:t>
            </a:r>
            <a:endParaRPr lang="fa-IR" dirty="0" smtClean="0"/>
          </a:p>
          <a:p>
            <a:pPr eaLnBrk="1" fontAlgn="auto" hangingPunct="1">
              <a:lnSpc>
                <a:spcPct val="80000"/>
              </a:lnSpc>
              <a:spcBef>
                <a:spcPts val="0"/>
              </a:spcBef>
              <a:spcAft>
                <a:spcPts val="0"/>
              </a:spcAft>
              <a:defRPr/>
            </a:pPr>
            <a:r>
              <a:rPr lang="fa-IR" dirty="0" smtClean="0"/>
              <a:t>بازاریابی روابط عمومی</a:t>
            </a:r>
            <a:r>
              <a:rPr lang="en-US" dirty="0" smtClean="0"/>
              <a:t>    public relation marketing   </a:t>
            </a:r>
            <a:endParaRPr lang="fa-IR" dirty="0" smtClean="0"/>
          </a:p>
          <a:p>
            <a:pPr eaLnBrk="1" fontAlgn="auto" hangingPunct="1">
              <a:lnSpc>
                <a:spcPct val="80000"/>
              </a:lnSpc>
              <a:spcBef>
                <a:spcPts val="0"/>
              </a:spcBef>
              <a:spcAft>
                <a:spcPts val="0"/>
              </a:spcAft>
              <a:defRPr/>
            </a:pPr>
            <a:r>
              <a:rPr lang="fa-IR" dirty="0" smtClean="0"/>
              <a:t>بازار یابی تجربی و خدمات</a:t>
            </a:r>
            <a:r>
              <a:rPr lang="en-US" dirty="0" smtClean="0"/>
              <a:t> service &amp; experiential marketing   </a:t>
            </a:r>
            <a:endParaRPr lang="fa-IR" dirty="0" smtClean="0"/>
          </a:p>
          <a:p>
            <a:pPr eaLnBrk="1" fontAlgn="auto" hangingPunct="1">
              <a:lnSpc>
                <a:spcPct val="80000"/>
              </a:lnSpc>
              <a:spcBef>
                <a:spcPts val="0"/>
              </a:spcBef>
              <a:spcAft>
                <a:spcPts val="0"/>
              </a:spcAft>
              <a:defRPr/>
            </a:pPr>
            <a:r>
              <a:rPr lang="fa-IR" dirty="0" smtClean="0"/>
              <a:t>ارتباطات بازار یابی یکپارچه</a:t>
            </a:r>
            <a:r>
              <a:rPr lang="en-US" dirty="0" smtClean="0"/>
              <a:t> integrated marketing communication  </a:t>
            </a:r>
            <a:endParaRPr lang="fa-IR" dirty="0" smtClean="0"/>
          </a:p>
          <a:p>
            <a:pPr eaLnBrk="1" fontAlgn="auto" hangingPunct="1">
              <a:lnSpc>
                <a:spcPct val="80000"/>
              </a:lnSpc>
              <a:spcBef>
                <a:spcPts val="0"/>
              </a:spcBef>
              <a:spcAft>
                <a:spcPts val="0"/>
              </a:spcAft>
              <a:defRPr/>
            </a:pPr>
            <a:r>
              <a:rPr lang="fa-IR" dirty="0" smtClean="0"/>
              <a:t>تجزیه و تحلیل سودآوری / سوددهی</a:t>
            </a:r>
            <a:r>
              <a:rPr lang="en-US" dirty="0" smtClean="0"/>
              <a:t> profitability analysis   </a:t>
            </a:r>
            <a:endParaRPr lang="fa-IR" dirty="0" smtClean="0"/>
          </a:p>
          <a:p>
            <a:pPr eaLnBrk="1" fontAlgn="auto" hangingPunct="1">
              <a:lnSpc>
                <a:spcPct val="80000"/>
              </a:lnSpc>
              <a:spcBef>
                <a:spcPts val="0"/>
              </a:spcBef>
              <a:spcAft>
                <a:spcPts val="0"/>
              </a:spcAft>
              <a:defRPr/>
            </a:pPr>
            <a:r>
              <a:rPr lang="fa-IR" dirty="0" smtClean="0"/>
              <a:t>مهارتهای بازار سازی</a:t>
            </a:r>
            <a:r>
              <a:rPr lang="en-US" dirty="0" smtClean="0"/>
              <a:t> market-driving skills  </a:t>
            </a:r>
          </a:p>
          <a:p>
            <a:pPr eaLnBrk="1" fontAlgn="auto" hangingPunct="1">
              <a:spcBef>
                <a:spcPts val="0"/>
              </a:spcBef>
              <a:spcAft>
                <a:spcPts val="0"/>
              </a:spcAft>
              <a:defRPr/>
            </a:pPr>
            <a:r>
              <a:rPr lang="fa-IR" dirty="0" smtClean="0"/>
              <a:t>3-افراد باید بتوانند نام شرکت خود را ، مارک خود را ،محصولات خود را در اذهان عمومی جای دهند و بر سر زبانها بیندازند . بخش بازار یابی می تواند  جایگاه سازی را براساس یك مقوله رهبری محصول(</a:t>
            </a:r>
            <a:r>
              <a:rPr lang="en-US" dirty="0" smtClean="0"/>
              <a:t>product leadership</a:t>
            </a:r>
            <a:r>
              <a:rPr lang="fa-IR" dirty="0" smtClean="0"/>
              <a:t>)، مزیت و برتری عملی(</a:t>
            </a:r>
            <a:r>
              <a:rPr lang="en-US" dirty="0" smtClean="0"/>
              <a:t>operational excellence</a:t>
            </a:r>
            <a:r>
              <a:rPr lang="fa-IR" dirty="0" smtClean="0"/>
              <a:t>) و برقراری رابطه صمیمی با مشتری (</a:t>
            </a:r>
            <a:r>
              <a:rPr lang="en-US" dirty="0" smtClean="0"/>
              <a:t>customer intimacy</a:t>
            </a:r>
            <a:r>
              <a:rPr lang="fa-IR" dirty="0" smtClean="0"/>
              <a:t>)انجام دهد و یا اینکه بر اساس این پنج  فاکتور یعنی محصول ، قیمت ، سهولت دسترسی(</a:t>
            </a:r>
            <a:r>
              <a:rPr lang="en-US" dirty="0" smtClean="0"/>
              <a:t>ease of access</a:t>
            </a:r>
            <a:r>
              <a:rPr lang="fa-IR" dirty="0" smtClean="0"/>
              <a:t>) ، خدمات با ارزش افزوده (</a:t>
            </a:r>
            <a:r>
              <a:rPr lang="en-US" dirty="0" smtClean="0"/>
              <a:t>value-added service</a:t>
            </a:r>
            <a:r>
              <a:rPr lang="fa-IR" dirty="0" smtClean="0"/>
              <a:t>)و تجربه مشتری(</a:t>
            </a:r>
            <a:r>
              <a:rPr lang="en-US" dirty="0" smtClean="0"/>
              <a:t>customer experience</a:t>
            </a:r>
            <a:r>
              <a:rPr lang="fa-IR" dirty="0" smtClean="0"/>
              <a:t>) به این امر بپردازد</a:t>
            </a:r>
            <a:r>
              <a:rPr lang="en-US" dirty="0" smtClean="0"/>
              <a:t>.</a:t>
            </a:r>
          </a:p>
          <a:p>
            <a:pPr eaLnBrk="1" fontAlgn="auto" hangingPunct="1">
              <a:spcBef>
                <a:spcPts val="0"/>
              </a:spcBef>
              <a:spcAft>
                <a:spcPts val="0"/>
              </a:spcAft>
              <a:defRPr/>
            </a:pPr>
            <a:r>
              <a:rPr lang="fa-IR" dirty="0" smtClean="0"/>
              <a:t>4-مدیریت ارزش مارک ارتباطی تنگاتنگ با جایگاه سازی دارد در واقع مارک به عنوان یک امتیاز و یک دارایی محسوب می شود پس باید در حفظ آن تلاش کرد</a:t>
            </a:r>
            <a:r>
              <a:rPr lang="en-US" dirty="0" smtClean="0"/>
              <a:t>.</a:t>
            </a:r>
          </a:p>
          <a:p>
            <a:pPr eaLnBrk="1" fontAlgn="auto" hangingPunct="1">
              <a:spcBef>
                <a:spcPts val="0"/>
              </a:spcBef>
              <a:spcAft>
                <a:spcPts val="0"/>
              </a:spcAft>
              <a:defRPr/>
            </a:pPr>
            <a:r>
              <a:rPr lang="fa-IR" dirty="0" smtClean="0"/>
              <a:t>5-</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098BCA37-EE51-4F4F-BA5E-188865C14068}" type="slidenum">
              <a:rPr lang="fa-IR" altLang="fa-IR"/>
              <a:pPr eaLnBrk="1" hangingPunct="1"/>
              <a:t>80</a:t>
            </a:fld>
            <a:endParaRPr lang="fa-IR" altLang="fa-IR"/>
          </a:p>
        </p:txBody>
      </p:sp>
    </p:spTree>
    <p:extLst>
      <p:ext uri="{BB962C8B-B14F-4D97-AF65-F5344CB8AC3E}">
        <p14:creationId xmlns:p14="http://schemas.microsoft.com/office/powerpoint/2010/main" val="392756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eaLnBrk="1" fontAlgn="auto" hangingPunct="1">
              <a:spcBef>
                <a:spcPts val="0"/>
              </a:spcBef>
              <a:spcAft>
                <a:spcPts val="0"/>
              </a:spcAft>
              <a:defRPr/>
            </a:pPr>
            <a:r>
              <a:rPr lang="fa-IR" dirty="0" smtClean="0"/>
              <a:t>1-باید به یاد داشت که داشتن وب سایت اختصاصی و فروش اینترنتی فقط 10% استفاده از فرصتهای اینترنتی را نشان میدهد</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defRPr/>
            </a:pPr>
            <a:r>
              <a:rPr lang="fa-IR" dirty="0" smtClean="0"/>
              <a:t>2-این نکته رانیز باید همیشه به یاد داشت که نرم افزارهای موجود همواره در حال تکامل و پیشرفت است و ماهم بایددر استفاده از این برنامه های نرم افزاری به روز باشیم.</a:t>
            </a:r>
            <a:endParaRPr lang="en-US" dirty="0" smtClean="0"/>
          </a:p>
          <a:p>
            <a:pPr eaLnBrk="1" fontAlgn="auto" hangingPunct="1">
              <a:spcBef>
                <a:spcPts val="0"/>
              </a:spcBef>
              <a:spcAft>
                <a:spcPts val="0"/>
              </a:spcAft>
              <a:defRPr/>
            </a:pPr>
            <a:r>
              <a:rPr lang="fa-IR" dirty="0" smtClean="0"/>
              <a:t>3-به کمک نرم افزارها میتوان تصمیمات بازار یابی را خیلی راحت تر، دقیق تر وکم هزینه تر اتخاذ کرد. </a:t>
            </a:r>
            <a:endParaRPr lang="en-US" dirty="0" smtClean="0"/>
          </a:p>
          <a:p>
            <a:pPr eaLnBrk="1" fontAlgn="auto" hangingPunct="1">
              <a:spcBef>
                <a:spcPts val="0"/>
              </a:spcBef>
              <a:spcAft>
                <a:spcPts val="0"/>
              </a:spcAft>
              <a:defRPr/>
            </a:pPr>
            <a:r>
              <a:rPr lang="fa-IR" dirty="0" smtClean="0"/>
              <a:t>4-می توان جهت تصمیمات بازاریابی به جای حدس زدن و تخمین زدن از ساختارها و مدلهای رسمی بهره برد.</a:t>
            </a:r>
            <a:r>
              <a:rPr lang="en-US" dirty="0" smtClean="0"/>
              <a:t> </a:t>
            </a:r>
          </a:p>
          <a:p>
            <a:pPr eaLnBrk="1" fontAlgn="auto" hangingPunct="1">
              <a:spcBef>
                <a:spcPts val="0"/>
              </a:spcBef>
              <a:spcAft>
                <a:spcPts val="0"/>
              </a:spcAft>
              <a:defRPr/>
            </a:pPr>
            <a:r>
              <a:rPr lang="fa-IR" dirty="0" smtClean="0"/>
              <a:t>5-امروزه شرکتهایی موفق ترند که دارای اطلاعات بیشتری باشند لذا می توان اطلاعات بدست آمده را از طریق صفحات راهنمای کامپیوتری در اختیار مدیران قرارداد.</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defRPr/>
            </a:pPr>
            <a:endParaRPr lang="fa-IR"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C45C4E20-BF19-4507-9C86-8FA6608297D8}" type="slidenum">
              <a:rPr lang="fa-IR" altLang="fa-IR"/>
              <a:pPr eaLnBrk="1" hangingPunct="1"/>
              <a:t>81</a:t>
            </a:fld>
            <a:endParaRPr lang="fa-IR" altLang="fa-IR"/>
          </a:p>
        </p:txBody>
      </p:sp>
    </p:spTree>
    <p:extLst>
      <p:ext uri="{BB962C8B-B14F-4D97-AF65-F5344CB8AC3E}">
        <p14:creationId xmlns:p14="http://schemas.microsoft.com/office/powerpoint/2010/main" val="3262411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normAutofit fontScale="92500" lnSpcReduction="20000"/>
          </a:bodyPr>
          <a:lstStyle/>
          <a:p>
            <a:pPr eaLnBrk="1" fontAlgn="auto" hangingPunct="1">
              <a:spcBef>
                <a:spcPts val="0"/>
              </a:spcBef>
              <a:spcAft>
                <a:spcPts val="0"/>
              </a:spcAft>
              <a:defRPr/>
            </a:pPr>
            <a:r>
              <a:rPr lang="fa-IR" dirty="0" smtClean="0"/>
              <a:t>1-از اینترنت می توان جهت ایجاد وب سایت کارآمد و موثر، ایجاد شبکه داخلی کارآمد، شبکه های خارجی کارآمد ، آموزش الکترونیکی بهنگام(</a:t>
            </a:r>
            <a:r>
              <a:rPr lang="en-US" dirty="0" smtClean="0"/>
              <a:t>online E-training</a:t>
            </a:r>
            <a:r>
              <a:rPr lang="fa-IR" dirty="0" smtClean="0"/>
              <a:t>) ، جذب نیرو واستخدام الکترونیکی ، تدارک الکترونیکی ، تحقیق بازار الکترونیکی و اتاق گفت و گوی الکترونیکی كه از طريق آن ضمن ايجاد و پرورش ماركي اجتماعي(</a:t>
            </a:r>
            <a:r>
              <a:rPr lang="en-US" dirty="0" smtClean="0"/>
              <a:t>brand community</a:t>
            </a:r>
            <a:r>
              <a:rPr lang="fa-IR" dirty="0" smtClean="0"/>
              <a:t>)،گروهي از طرفداران و مشتريان شركت نيز بتوانند ايده ها و اطلاعات خود را با هم مبادله كنند، استفاده کنیم .</a:t>
            </a:r>
            <a:endParaRPr lang="en-US" dirty="0" smtClean="0"/>
          </a:p>
          <a:p>
            <a:pPr eaLnBrk="1" fontAlgn="auto" hangingPunct="1">
              <a:spcBef>
                <a:spcPts val="0"/>
              </a:spcBef>
              <a:spcAft>
                <a:spcPts val="0"/>
              </a:spcAft>
              <a:defRPr/>
            </a:pPr>
            <a:r>
              <a:rPr lang="fa-IR" dirty="0" smtClean="0"/>
              <a:t>2-سیستم خودکار فروش ، فروشنده را قادر می سازد تا اطلاعات مورد نیاز برای اتخاذ تصمیمات سود آور تر را از سوی شرکت در اختیار داشته باشد در این صورت است که مشتری قادر است به سوالات احتمالی مشتری در هر حالت پاسخ دهد.</a:t>
            </a:r>
            <a:endParaRPr lang="en-US" dirty="0" smtClean="0"/>
          </a:p>
          <a:p>
            <a:pPr eaLnBrk="1" fontAlgn="auto" hangingPunct="1">
              <a:spcBef>
                <a:spcPts val="0"/>
              </a:spcBef>
              <a:spcAft>
                <a:spcPts val="0"/>
              </a:spcAft>
              <a:defRPr/>
            </a:pPr>
            <a:r>
              <a:rPr lang="fa-IR" dirty="0" smtClean="0"/>
              <a:t>3-استفاده از نرم افزارهای تسهیل کننده تصمیم گیری در بازار موجب می شود تا شرکت تصمیمات بهتر ی اتخاذ کرده ودر زمان کار نیز صرف جویی کند.مثلا شركتهاي هواپيمايي از برنامه هاي نرم افزاري براي حركت به سمت قيمت گذاري سود آور(</a:t>
            </a:r>
            <a:r>
              <a:rPr lang="en-US" dirty="0" smtClean="0"/>
              <a:t>yield-based pricing</a:t>
            </a:r>
            <a:r>
              <a:rPr lang="fa-IR" dirty="0" smtClean="0"/>
              <a:t>) استفاده مي كنند.</a:t>
            </a:r>
            <a:endParaRPr lang="en-US" dirty="0" smtClean="0"/>
          </a:p>
          <a:p>
            <a:pPr eaLnBrk="1" fontAlgn="auto" hangingPunct="1">
              <a:spcBef>
                <a:spcPts val="0"/>
              </a:spcBef>
              <a:spcAft>
                <a:spcPts val="0"/>
              </a:spcAft>
              <a:buFont typeface="Wingdings" pitchFamily="2" charset="2"/>
              <a:buNone/>
              <a:defRPr/>
            </a:pPr>
            <a:r>
              <a:rPr lang="fa-IR" dirty="0" smtClean="0"/>
              <a:t>4-توضیح اینکه در توسعه این مدلها شرکت می تواند از انواع موسسات ودر مدیریت بازار یابی کمک بگیرد</a:t>
            </a:r>
            <a:r>
              <a:rPr lang="en-US" dirty="0" smtClean="0"/>
              <a:t> </a:t>
            </a:r>
          </a:p>
          <a:p>
            <a:pPr eaLnBrk="1" fontAlgn="auto" hangingPunct="1">
              <a:spcBef>
                <a:spcPts val="0"/>
              </a:spcBef>
              <a:spcAft>
                <a:spcPts val="0"/>
              </a:spcAft>
              <a:buFont typeface="Wingdings" pitchFamily="2" charset="2"/>
              <a:buNone/>
              <a:defRPr/>
            </a:pPr>
            <a:r>
              <a:rPr lang="fa-IR" dirty="0" smtClean="0"/>
              <a:t>امروزه شركت ها سعي در ايجاد مدل سازي آميخته بازاريابي(</a:t>
            </a:r>
            <a:r>
              <a:rPr lang="en-US" dirty="0" smtClean="0"/>
              <a:t>marketing mix modeling</a:t>
            </a:r>
            <a:r>
              <a:rPr lang="fa-IR" dirty="0" smtClean="0"/>
              <a:t>)دارند كه اثرات مجزا و مشترك آميخته بازاريابي بر فروش و سود را تركيب مي كند.</a:t>
            </a:r>
            <a:endParaRPr lang="en-US" dirty="0" smtClean="0"/>
          </a:p>
          <a:p>
            <a:pPr eaLnBrk="1" fontAlgn="auto" hangingPunct="1">
              <a:lnSpc>
                <a:spcPct val="90000"/>
              </a:lnSpc>
              <a:spcBef>
                <a:spcPts val="0"/>
              </a:spcBef>
              <a:spcAft>
                <a:spcPts val="0"/>
              </a:spcAft>
              <a:buFont typeface="Wingdings" pitchFamily="2" charset="2"/>
              <a:buNone/>
              <a:defRPr/>
            </a:pPr>
            <a:r>
              <a:rPr lang="fa-IR" dirty="0" smtClean="0"/>
              <a:t>5-مانند یک خلبا ن که هواپیمای خود رابر اساس اطلاعاتی که صفحه راهنمای هواپیما به او میدهد هدایت می کند آیا ماهم میتوانیم شرکت خود را براساس اطلاعات صحیح و سالم به مقصد برسانیم</a:t>
            </a:r>
            <a:r>
              <a:rPr lang="fa-IR" dirty="0" smtClean="0">
                <a:solidFill>
                  <a:srgbClr val="000000"/>
                </a:solidFill>
                <a:effectLst>
                  <a:outerShdw blurRad="38100" dist="38100" dir="2700000" algn="tl">
                    <a:srgbClr val="FFFFFF"/>
                  </a:outerShdw>
                </a:effectLst>
              </a:rPr>
              <a:t> ؟ </a:t>
            </a:r>
            <a:r>
              <a:rPr lang="fa-IR" dirty="0" smtClean="0">
                <a:solidFill>
                  <a:srgbClr val="FF5050"/>
                </a:solidFill>
              </a:rPr>
              <a:t>سه نوع صفحه راهنما وجود دارد:</a:t>
            </a:r>
          </a:p>
          <a:p>
            <a:pPr eaLnBrk="1" fontAlgn="auto" hangingPunct="1">
              <a:lnSpc>
                <a:spcPct val="90000"/>
              </a:lnSpc>
              <a:spcBef>
                <a:spcPts val="0"/>
              </a:spcBef>
              <a:spcAft>
                <a:spcPts val="0"/>
              </a:spcAft>
              <a:defRPr/>
            </a:pPr>
            <a:r>
              <a:rPr lang="fa-IR" dirty="0" smtClean="0"/>
              <a:t>صفحه راهنماي عملكرد بازاريابي(</a:t>
            </a:r>
            <a:r>
              <a:rPr lang="en-US" dirty="0" smtClean="0"/>
              <a:t>marketing performance dashboard</a:t>
            </a:r>
            <a:r>
              <a:rPr lang="fa-IR" dirty="0" smtClean="0"/>
              <a:t>):در اين صفحه مشخص مي شود كه شركت در حال حاضر در ارتباط با اهدافخود در كجا قرار دارد؟</a:t>
            </a:r>
          </a:p>
          <a:p>
            <a:pPr eaLnBrk="1" fontAlgn="auto" hangingPunct="1">
              <a:lnSpc>
                <a:spcPct val="90000"/>
              </a:lnSpc>
              <a:spcBef>
                <a:spcPts val="0"/>
              </a:spcBef>
              <a:spcAft>
                <a:spcPts val="0"/>
              </a:spcAft>
              <a:defRPr/>
            </a:pPr>
            <a:r>
              <a:rPr lang="fa-IR" dirty="0" smtClean="0"/>
              <a:t>صفحه راهنماي فرايند بازاريابي(</a:t>
            </a:r>
            <a:r>
              <a:rPr lang="en-US" dirty="0" smtClean="0"/>
              <a:t>marketing processes dashboard</a:t>
            </a:r>
            <a:r>
              <a:rPr lang="fa-IR" dirty="0" smtClean="0"/>
              <a:t>):اين صفحه به بهترين شكل استفاده كنندگان را دراجراي فرايندهاي بازاريابي راهنمايي مي كند.</a:t>
            </a:r>
          </a:p>
          <a:p>
            <a:pPr eaLnBrk="1" fontAlgn="auto" hangingPunct="1">
              <a:lnSpc>
                <a:spcPct val="90000"/>
              </a:lnSpc>
              <a:spcBef>
                <a:spcPts val="0"/>
              </a:spcBef>
              <a:spcAft>
                <a:spcPts val="0"/>
              </a:spcAft>
              <a:defRPr/>
            </a:pPr>
            <a:r>
              <a:rPr lang="fa-IR" dirty="0" smtClean="0"/>
              <a:t>صفحه راهنماي ابزارهاي بازاريابي(</a:t>
            </a:r>
            <a:r>
              <a:rPr lang="en-US" dirty="0" smtClean="0"/>
              <a:t>marketing tools dashboard</a:t>
            </a:r>
            <a:r>
              <a:rPr lang="fa-IR" dirty="0" smtClean="0"/>
              <a:t>):</a:t>
            </a:r>
          </a:p>
          <a:p>
            <a:pPr eaLnBrk="1" fontAlgn="auto" hangingPunct="1">
              <a:lnSpc>
                <a:spcPct val="90000"/>
              </a:lnSpc>
              <a:spcBef>
                <a:spcPts val="0"/>
              </a:spcBef>
              <a:spcAft>
                <a:spcPts val="0"/>
              </a:spcAft>
              <a:buFont typeface="Wingdings" pitchFamily="2" charset="2"/>
              <a:buNone/>
              <a:defRPr/>
            </a:pPr>
            <a:r>
              <a:rPr lang="fa-IR" dirty="0" smtClean="0"/>
              <a:t>حاوي برنامه هايي براي تجزيه و تحليل هاي آماري و ... </a:t>
            </a:r>
          </a:p>
          <a:p>
            <a:pPr eaLnBrk="1" fontAlgn="auto" hangingPunct="1">
              <a:lnSpc>
                <a:spcPct val="90000"/>
              </a:lnSpc>
              <a:spcBef>
                <a:spcPts val="0"/>
              </a:spcBef>
              <a:spcAft>
                <a:spcPts val="0"/>
              </a:spcAft>
              <a:defRPr/>
            </a:pPr>
            <a:endParaRPr lang="en-US" dirty="0" smtClean="0"/>
          </a:p>
          <a:p>
            <a:pPr marL="609600" indent="-609600" eaLnBrk="1" fontAlgn="auto" hangingPunct="1">
              <a:lnSpc>
                <a:spcPct val="80000"/>
              </a:lnSpc>
              <a:spcBef>
                <a:spcPts val="0"/>
              </a:spcBef>
              <a:spcAft>
                <a:spcPts val="0"/>
              </a:spcAft>
              <a:defRPr/>
            </a:pPr>
            <a:r>
              <a:rPr lang="fa-IR" dirty="0" smtClean="0"/>
              <a:t>6-</a:t>
            </a:r>
            <a:r>
              <a:rPr lang="fa-IR" b="1" dirty="0" smtClean="0"/>
              <a:t>شرکت بازار رابخش بندی کرده ،بهترین بخش را انتخاب کرده و در هر بخش انتخابی ، جایگاه قوی برای خود ایجاد کند.</a:t>
            </a:r>
          </a:p>
          <a:p>
            <a:pPr marL="609600" indent="-609600" eaLnBrk="1" fontAlgn="auto" hangingPunct="1">
              <a:lnSpc>
                <a:spcPct val="80000"/>
              </a:lnSpc>
              <a:spcBef>
                <a:spcPts val="0"/>
              </a:spcBef>
              <a:spcAft>
                <a:spcPts val="0"/>
              </a:spcAft>
              <a:defRPr/>
            </a:pPr>
            <a:r>
              <a:rPr lang="fa-IR" b="1" dirty="0" smtClean="0"/>
              <a:t>شرکت برای سلیقه ها ، رفتارها، برداشتها ، و نیازهای مشتریان خود برنامه ریزی کرده و ذینفعان شرکت را به خدمت رسانی  و راضی کردن مشتریان تشویق کند.</a:t>
            </a:r>
          </a:p>
          <a:p>
            <a:pPr marL="609600" indent="-609600" eaLnBrk="1" fontAlgn="auto" hangingPunct="1">
              <a:lnSpc>
                <a:spcPct val="80000"/>
              </a:lnSpc>
              <a:spcBef>
                <a:spcPts val="0"/>
              </a:spcBef>
              <a:spcAft>
                <a:spcPts val="0"/>
              </a:spcAft>
              <a:defRPr/>
            </a:pPr>
            <a:r>
              <a:rPr lang="fa-IR" b="1" dirty="0" smtClean="0"/>
              <a:t>شرکت رقبای اصلی و نقاط ضعف و قدرت آنها را بشناسد.</a:t>
            </a:r>
          </a:p>
          <a:p>
            <a:pPr marL="609600" indent="-609600" eaLnBrk="1" fontAlgn="auto" hangingPunct="1">
              <a:lnSpc>
                <a:spcPct val="80000"/>
              </a:lnSpc>
              <a:spcBef>
                <a:spcPts val="0"/>
              </a:spcBef>
              <a:spcAft>
                <a:spcPts val="0"/>
              </a:spcAft>
              <a:defRPr/>
            </a:pPr>
            <a:r>
              <a:rPr lang="fa-IR" b="1" dirty="0" smtClean="0"/>
              <a:t>شرکت از بین ذینفعان خود شرکت هایی را انتخاب کرده و سخاوتمندانه به آنها پاداش دهد.</a:t>
            </a:r>
          </a:p>
          <a:p>
            <a:pPr marL="609600" indent="-609600" eaLnBrk="1" fontAlgn="auto" hangingPunct="1">
              <a:lnSpc>
                <a:spcPct val="80000"/>
              </a:lnSpc>
              <a:spcBef>
                <a:spcPts val="0"/>
              </a:spcBef>
              <a:spcAft>
                <a:spcPts val="0"/>
              </a:spcAft>
              <a:defRPr/>
            </a:pPr>
            <a:r>
              <a:rPr lang="fa-IR" b="1" dirty="0" smtClean="0"/>
              <a:t>شرکت سیستم هایی را برای شناسایی ،رتبه بندی و انتخاب بهترین فرصتهای بازار یابی تهیه کند.</a:t>
            </a:r>
          </a:p>
          <a:p>
            <a:pPr marL="609600" indent="-609600" eaLnBrk="1" fontAlgn="auto" hangingPunct="1">
              <a:lnSpc>
                <a:spcPct val="80000"/>
              </a:lnSpc>
              <a:spcBef>
                <a:spcPts val="0"/>
              </a:spcBef>
              <a:spcAft>
                <a:spcPts val="0"/>
              </a:spcAft>
              <a:defRPr/>
            </a:pPr>
            <a:r>
              <a:rPr lang="fa-IR" b="1" dirty="0" smtClean="0"/>
              <a:t>شرکت سیستم برنامه ریزی خاص خود را برای ارائه برنامه های مناسب کوتاه و بلند مدت ایجاد کند.</a:t>
            </a:r>
          </a:p>
          <a:p>
            <a:pPr marL="609600" indent="-609600" eaLnBrk="1" fontAlgn="auto" hangingPunct="1">
              <a:lnSpc>
                <a:spcPct val="80000"/>
              </a:lnSpc>
              <a:spcBef>
                <a:spcPts val="0"/>
              </a:spcBef>
              <a:spcAft>
                <a:spcPts val="0"/>
              </a:spcAft>
              <a:defRPr/>
            </a:pPr>
            <a:r>
              <a:rPr lang="fa-IR" b="1" dirty="0" smtClean="0"/>
              <a:t>شرکت کنترل دقیقی رابر آمیخته خدمات و محصولات خود اعمال کند.</a:t>
            </a:r>
          </a:p>
          <a:p>
            <a:pPr marL="609600" indent="-609600" eaLnBrk="1" fontAlgn="auto" hangingPunct="1">
              <a:lnSpc>
                <a:spcPct val="80000"/>
              </a:lnSpc>
              <a:spcBef>
                <a:spcPts val="0"/>
              </a:spcBef>
              <a:spcAft>
                <a:spcPts val="0"/>
              </a:spcAft>
              <a:defRPr/>
            </a:pPr>
            <a:r>
              <a:rPr lang="fa-IR" b="1" dirty="0" smtClean="0"/>
              <a:t>شرکت </a:t>
            </a:r>
            <a:r>
              <a:rPr lang="fa-IR" b="1" smtClean="0"/>
              <a:t>با استفاده </a:t>
            </a:r>
            <a:r>
              <a:rPr lang="fa-IR" b="1" dirty="0" smtClean="0"/>
              <a:t>از ابزار ارتقای فروش و ارتباطات مقرون به صرفه مارکهای قوی بسازد.</a:t>
            </a:r>
          </a:p>
          <a:p>
            <a:pPr marL="609600" indent="-609600" eaLnBrk="1" fontAlgn="auto" hangingPunct="1">
              <a:lnSpc>
                <a:spcPct val="80000"/>
              </a:lnSpc>
              <a:spcBef>
                <a:spcPts val="0"/>
              </a:spcBef>
              <a:spcAft>
                <a:spcPts val="0"/>
              </a:spcAft>
              <a:defRPr/>
            </a:pPr>
            <a:r>
              <a:rPr lang="fa-IR" b="1" dirty="0" smtClean="0"/>
              <a:t>شرکت در بین بخشهای مختلف خود رهبری بازار یابی و روحیه کار گروهی را ایجاد کند.</a:t>
            </a:r>
          </a:p>
          <a:p>
            <a:pPr marL="609600" indent="-609600" eaLnBrk="1" fontAlgn="auto" hangingPunct="1">
              <a:lnSpc>
                <a:spcPct val="80000"/>
              </a:lnSpc>
              <a:spcBef>
                <a:spcPts val="0"/>
              </a:spcBef>
              <a:spcAft>
                <a:spcPts val="0"/>
              </a:spcAft>
              <a:defRPr/>
            </a:pPr>
            <a:r>
              <a:rPr lang="fa-IR" b="1" dirty="0" smtClean="0"/>
              <a:t>شرکت پیوسته تکنولوژی خودرا ارتقاء دهد تا همواره در بازار دارای مزیت رقابتی باشد.</a:t>
            </a:r>
            <a:r>
              <a:rPr lang="fa-IR" dirty="0" smtClean="0"/>
              <a:t> </a:t>
            </a:r>
            <a:endParaRPr lang="en-US" dirty="0" smtClean="0"/>
          </a:p>
          <a:p>
            <a:pPr eaLnBrk="1" fontAlgn="auto" hangingPunct="1">
              <a:spcBef>
                <a:spcPts val="0"/>
              </a:spcBef>
              <a:spcAft>
                <a:spcPts val="0"/>
              </a:spcAft>
              <a:defRPr/>
            </a:pPr>
            <a:endParaRPr lang="fa-IR" dirty="0"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42799639-981A-4F8A-9936-DAB8694AD239}" type="slidenum">
              <a:rPr lang="fa-IR" altLang="fa-IR"/>
              <a:pPr eaLnBrk="1" hangingPunct="1"/>
              <a:t>82</a:t>
            </a:fld>
            <a:endParaRPr lang="fa-IR" altLang="fa-IR"/>
          </a:p>
        </p:txBody>
      </p:sp>
    </p:spTree>
    <p:extLst>
      <p:ext uri="{BB962C8B-B14F-4D97-AF65-F5344CB8AC3E}">
        <p14:creationId xmlns:p14="http://schemas.microsoft.com/office/powerpoint/2010/main" val="3908064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a-IR" altLang="fa-IR" smtClean="0"/>
              <a:t>1-درگذشته تاجران مقدار سود را ثابت فرض می کرده اند و در نتیجه با کمترین پرداخت به شرکاء خود بیشترین سود را بدست می آورند (تفکر حاصل جمع صفر) اما امروزه سهیم کردن کارکنان ،توزیع کنندگان تامین کنندگان در سود شرکت موجب افزایش سود و جذب بهترین کارکنان ، تامین کنندگان و توزیع کنند گان را به همراه دارد و آنها با انگیزه بیشتری برای شرکت تلاش میکنند  و به صورت یک تیم در مجموع بهتر از رقبای خود عمل کرده و در نتیجه سود بیشتری کسب خواهندکرد.</a:t>
            </a:r>
          </a:p>
          <a:p>
            <a:pPr eaLnBrk="1" hangingPunct="1">
              <a:lnSpc>
                <a:spcPct val="80000"/>
              </a:lnSpc>
              <a:spcBef>
                <a:spcPct val="0"/>
              </a:spcBef>
              <a:buFont typeface="Wingdings" panose="05000000000000000000" pitchFamily="2" charset="2"/>
              <a:buNone/>
            </a:pPr>
            <a:r>
              <a:rPr lang="fa-IR" altLang="fa-IR" smtClean="0"/>
              <a:t>2-</a:t>
            </a:r>
            <a:r>
              <a:rPr lang="en-US" altLang="fa-IR" smtClean="0"/>
              <a:t> </a:t>
            </a:r>
            <a:r>
              <a:rPr lang="fa-IR" altLang="fa-IR" smtClean="0"/>
              <a:t>کارکنان زمانی به بهترین شکل کار می کنند که به خوبی انتخاب شده ،به خوبی آموزش دیده شده باشند و به خوبی تشویق شوند و به آنها احترام گذاشته شود . مدیریت می بایست ارزشها ، چشم اندازها ، رسالت و جایگاه مشتریان را به خوبی مشخص کرده و به کارکنان نیز انتقال دهد . </a:t>
            </a:r>
          </a:p>
          <a:p>
            <a:pPr eaLnBrk="1" hangingPunct="1">
              <a:lnSpc>
                <a:spcPct val="80000"/>
              </a:lnSpc>
              <a:spcBef>
                <a:spcPct val="0"/>
              </a:spcBef>
              <a:buFont typeface="Wingdings" panose="05000000000000000000" pitchFamily="2" charset="2"/>
              <a:buNone/>
            </a:pPr>
            <a:r>
              <a:rPr lang="fa-IR" altLang="fa-IR" smtClean="0"/>
              <a:t>شركت هاي هوشمند و زيرك نگرش بازاريابي داخلي(</a:t>
            </a:r>
            <a:r>
              <a:rPr lang="en-US" altLang="fa-IR" smtClean="0"/>
              <a:t>internal marketing</a:t>
            </a:r>
            <a:r>
              <a:rPr lang="fa-IR" altLang="fa-IR" smtClean="0"/>
              <a:t>)را اتخاذ مي كنند زيرا نيازهاي كاركنان خود را متفاوت با يكديگر دانسته و با شناخت نيازهاي شخصي آنها ،تلاش مي كنند تا خدمات بهتري به كاركنان ارائه كرده و آنها را راضي نگهدارند.</a:t>
            </a:r>
          </a:p>
          <a:p>
            <a:pPr eaLnBrk="1" hangingPunct="1">
              <a:lnSpc>
                <a:spcPct val="80000"/>
              </a:lnSpc>
              <a:spcBef>
                <a:spcPct val="0"/>
              </a:spcBef>
              <a:buFont typeface="Wingdings" panose="05000000000000000000" pitchFamily="2" charset="2"/>
              <a:buNone/>
            </a:pPr>
            <a:r>
              <a:rPr lang="fa-IR" altLang="fa-IR" smtClean="0"/>
              <a:t>اینها همه موجب استقلال یک کارمند شده و موجب می شود که نام شرکت زنده بماند.</a:t>
            </a:r>
            <a:endParaRPr lang="en-US" altLang="fa-IR" smtClean="0"/>
          </a:p>
          <a:p>
            <a:pPr eaLnBrk="1" hangingPunct="1">
              <a:spcBef>
                <a:spcPct val="0"/>
              </a:spcBef>
            </a:pPr>
            <a:r>
              <a:rPr lang="fa-IR" altLang="fa-IR" smtClean="0"/>
              <a:t>3-امروزه داشتن سه تأمین کننده در یک صنعت جای خودرا به داشتن یک تأمین کننده قوی و درجه یک داده است و ما زمانی می توانیم یک تأمین کننده درجه یک را حفظ کنیم که دارای روابطی حسنه با اوباشیم و با دادن پاداشهایی در زمانهای مختلف انگیزه اورا برای ادامه همکاری با خود بیشتر کنیم</a:t>
            </a:r>
            <a:r>
              <a:rPr lang="en-US" altLang="fa-IR" smtClean="0"/>
              <a:t> .</a:t>
            </a:r>
          </a:p>
          <a:p>
            <a:pPr eaLnBrk="1" hangingPunct="1">
              <a:spcBef>
                <a:spcPct val="0"/>
              </a:spcBef>
            </a:pPr>
            <a:r>
              <a:rPr lang="fa-IR" altLang="fa-IR" smtClean="0"/>
              <a:t>4-بهترین توزیع کنندگان ( عمده فروشان ،خرده فروشان وفروشندگان ) مانند پلی می مانند که جهت رسیدن به رضایت مشتریان نهایی می بایست از روی آن عبور کنیم. هر چه این پل محکمتر و استوار تر باشد باامنیت بیشتری می توان به این هدف رسید پس علاوه براستخدام بهترین توزیع کنندگان باید آگاهی ها و آموزشهای لازم را در زمینه های مختلف مانند تسهیل چرخه پرداخت صورتحسابها، سفارشهای جدید و ارسال کالا به آنها داد. </a:t>
            </a:r>
            <a:endParaRPr lang="en-US" altLang="fa-IR" smtClean="0"/>
          </a:p>
          <a:p>
            <a:pPr eaLnBrk="1" hangingPunct="1">
              <a:spcBef>
                <a:spcPct val="0"/>
              </a:spcBef>
            </a:pPr>
            <a:r>
              <a:rPr lang="fa-IR" altLang="fa-IR" smtClean="0"/>
              <a:t>5-</a:t>
            </a:r>
          </a:p>
          <a:p>
            <a:pPr eaLnBrk="1" hangingPunct="1">
              <a:spcBef>
                <a:spcPct val="0"/>
              </a:spcBef>
            </a:pPr>
            <a:endParaRPr lang="fa-IR" altLang="fa-I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A759E8A5-24FD-4516-8696-A954E2FCE772}" type="slidenum">
              <a:rPr lang="fa-IR" altLang="fa-IR"/>
              <a:pPr eaLnBrk="1" hangingPunct="1"/>
              <a:t>70</a:t>
            </a:fld>
            <a:endParaRPr lang="fa-IR" altLang="fa-IR"/>
          </a:p>
        </p:txBody>
      </p:sp>
    </p:spTree>
    <p:extLst>
      <p:ext uri="{BB962C8B-B14F-4D97-AF65-F5344CB8AC3E}">
        <p14:creationId xmlns:p14="http://schemas.microsoft.com/office/powerpoint/2010/main" val="267194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eaLnBrk="1" fontAlgn="auto" hangingPunct="1">
              <a:spcBef>
                <a:spcPts val="0"/>
              </a:spcBef>
              <a:spcAft>
                <a:spcPts val="0"/>
              </a:spcAft>
              <a:defRPr/>
            </a:pPr>
            <a:r>
              <a:rPr lang="fa-IR" dirty="0" smtClean="0"/>
              <a:t>1-باید همیشه به یاد داشت که اولا کارکنان شرکت دارای ایده هایی هستند که فقط نمی دانند که آنها را کجا عنوان کنند و به چه کسی بگویند ثانیا انگیزه ای برای این کار ندارند . حتما تامین کنندگان و شبکه توزیع ما هم می توانند ایده های فراوان داشته باشند . شرکت باید برای ایده های ناب ارزش بالایی قائل باشد و برای این امر سرمایه گذاری کند ، پاداش قرار دهد تا انگیزه لازم در بین شرکاء شرکت برای تفکر و طرح ایده های نو ایجاد کند . حتی شرکتها می توانند به منظور ایجاد و اداره ایده ها مدیری به عنوان رهبر ایده ها منصوب نماید</a:t>
            </a:r>
            <a:r>
              <a:rPr lang="en-US" dirty="0" smtClean="0">
                <a:solidFill>
                  <a:srgbClr val="000000"/>
                </a:solidFill>
                <a:effectLst>
                  <a:outerShdw blurRad="38100" dist="38100" dir="2700000" algn="tl">
                    <a:srgbClr val="FFFFFF"/>
                  </a:outerShdw>
                </a:effectLst>
              </a:rPr>
              <a:t> .</a:t>
            </a:r>
          </a:p>
          <a:p>
            <a:pPr eaLnBrk="1" fontAlgn="auto" hangingPunct="1">
              <a:lnSpc>
                <a:spcPct val="80000"/>
              </a:lnSpc>
              <a:spcBef>
                <a:spcPts val="0"/>
              </a:spcBef>
              <a:spcAft>
                <a:spcPts val="0"/>
              </a:spcAft>
              <a:buFont typeface="Wingdings" pitchFamily="2" charset="2"/>
              <a:buNone/>
              <a:defRPr/>
            </a:pPr>
            <a:r>
              <a:rPr lang="fa-IR" dirty="0" smtClean="0"/>
              <a:t>2-</a:t>
            </a:r>
            <a:r>
              <a:rPr lang="fa-IR" sz="1100" dirty="0" smtClean="0">
                <a:solidFill>
                  <a:srgbClr val="FF5050"/>
                </a:solidFill>
              </a:rPr>
              <a:t>بسیاری از ایده ها  در محیط بازار شکل می گیرد که این محیط شامل محیطهای سیاسی ، اجتماعی ، تکنولوژیکی و محیط عمومی بازار(</a:t>
            </a:r>
            <a:r>
              <a:rPr lang="en-US" sz="1100" dirty="0" smtClean="0">
                <a:solidFill>
                  <a:srgbClr val="FF5050"/>
                </a:solidFill>
              </a:rPr>
              <a:t>PESTE</a:t>
            </a:r>
            <a:r>
              <a:rPr lang="fa-IR" sz="1100" dirty="0" smtClean="0">
                <a:solidFill>
                  <a:srgbClr val="FF5050"/>
                </a:solidFill>
              </a:rPr>
              <a:t>) می باشد و با مراجعه به این محیطها و استفاده از روشهای خلاقیت فردی یا گروهی می توان ایده های جدید را به وجود آورد . بازار یابی عمودی(</a:t>
            </a:r>
            <a:r>
              <a:rPr lang="en-US" sz="1100" dirty="0" smtClean="0">
                <a:solidFill>
                  <a:srgbClr val="FF5050"/>
                </a:solidFill>
              </a:rPr>
              <a:t>vertical marketing</a:t>
            </a:r>
            <a:r>
              <a:rPr lang="fa-IR" sz="1100" dirty="0" smtClean="0">
                <a:solidFill>
                  <a:srgbClr val="FF5050"/>
                </a:solidFill>
              </a:rPr>
              <a:t> )در همین راستا یعنی ارائه ایده های جدید عمل می کند که دارای روشها ی زیر است :</a:t>
            </a:r>
          </a:p>
          <a:p>
            <a:pPr eaLnBrk="1" fontAlgn="auto" hangingPunct="1">
              <a:lnSpc>
                <a:spcPct val="80000"/>
              </a:lnSpc>
              <a:spcBef>
                <a:spcPts val="0"/>
              </a:spcBef>
              <a:spcAft>
                <a:spcPts val="0"/>
              </a:spcAft>
              <a:defRPr/>
            </a:pPr>
            <a:r>
              <a:rPr lang="fa-IR" dirty="0" smtClean="0">
                <a:solidFill>
                  <a:srgbClr val="FF5050"/>
                </a:solidFill>
              </a:rPr>
              <a:t>تنظیم و تعدیل :(</a:t>
            </a:r>
            <a:r>
              <a:rPr lang="en-US" dirty="0" smtClean="0">
                <a:solidFill>
                  <a:srgbClr val="FF5050"/>
                </a:solidFill>
              </a:rPr>
              <a:t>modulation</a:t>
            </a:r>
            <a:r>
              <a:rPr lang="fa-IR" dirty="0" smtClean="0">
                <a:solidFill>
                  <a:srgbClr val="FF5050"/>
                </a:solidFill>
              </a:rPr>
              <a:t>)</a:t>
            </a:r>
            <a:r>
              <a:rPr lang="fa-IR" dirty="0" smtClean="0"/>
              <a:t> به طور مثال در تولید آب میوه می توان میزان شکر ،اسانس و یا کنیانتره آن را تغییر داد . </a:t>
            </a:r>
          </a:p>
          <a:p>
            <a:pPr eaLnBrk="1" fontAlgn="auto" hangingPunct="1">
              <a:lnSpc>
                <a:spcPct val="80000"/>
              </a:lnSpc>
              <a:spcBef>
                <a:spcPts val="0"/>
              </a:spcBef>
              <a:spcAft>
                <a:spcPts val="0"/>
              </a:spcAft>
              <a:defRPr/>
            </a:pPr>
            <a:r>
              <a:rPr lang="fa-IR" dirty="0" smtClean="0"/>
              <a:t>اندازه  :(</a:t>
            </a:r>
            <a:r>
              <a:rPr lang="en-US" dirty="0" smtClean="0"/>
              <a:t>sizing</a:t>
            </a:r>
            <a:r>
              <a:rPr lang="fa-IR" dirty="0" smtClean="0"/>
              <a:t>)  به طور مثال می توان برای تولید چیپس اندازه های  30، 75، 100، 125، 150 گرمی را در نظر گرفت</a:t>
            </a:r>
            <a:r>
              <a:rPr lang="fa-IR" dirty="0" smtClean="0">
                <a:solidFill>
                  <a:srgbClr val="000000"/>
                </a:solidFill>
                <a:effectLst>
                  <a:outerShdw blurRad="38100" dist="38100" dir="2700000" algn="tl">
                    <a:srgbClr val="FFFFFF"/>
                  </a:outerShdw>
                </a:effectLst>
              </a:rPr>
              <a:t>  . </a:t>
            </a:r>
          </a:p>
          <a:p>
            <a:pPr eaLnBrk="1" fontAlgn="auto" hangingPunct="1">
              <a:lnSpc>
                <a:spcPct val="80000"/>
              </a:lnSpc>
              <a:spcBef>
                <a:spcPts val="0"/>
              </a:spcBef>
              <a:spcAft>
                <a:spcPts val="0"/>
              </a:spcAft>
              <a:defRPr/>
            </a:pPr>
            <a:r>
              <a:rPr lang="fa-IR" dirty="0" smtClean="0">
                <a:solidFill>
                  <a:srgbClr val="000000"/>
                </a:solidFill>
                <a:effectLst>
                  <a:outerShdw blurRad="38100" dist="38100" dir="2700000" algn="tl">
                    <a:srgbClr val="FFFFFF"/>
                  </a:outerShdw>
                </a:effectLst>
              </a:rPr>
              <a:t> </a:t>
            </a:r>
            <a:r>
              <a:rPr lang="fa-IR" dirty="0" smtClean="0">
                <a:solidFill>
                  <a:srgbClr val="FF5050"/>
                </a:solidFill>
              </a:rPr>
              <a:t>بسته بندي:( </a:t>
            </a:r>
            <a:r>
              <a:rPr lang="en-US" dirty="0" smtClean="0">
                <a:solidFill>
                  <a:srgbClr val="FF5050"/>
                </a:solidFill>
              </a:rPr>
              <a:t>packaging</a:t>
            </a:r>
            <a:r>
              <a:rPr lang="fa-IR" dirty="0" smtClean="0">
                <a:solidFill>
                  <a:srgbClr val="FF5050"/>
                </a:solidFill>
              </a:rPr>
              <a:t>)</a:t>
            </a:r>
            <a:r>
              <a:rPr lang="fa-IR" dirty="0" smtClean="0"/>
              <a:t> شکلات را در نظر بگیرید بسته بندیهای ارزان قیمت برای مصارف روزانه</a:t>
            </a:r>
            <a:r>
              <a:rPr lang="fa-IR" dirty="0" smtClean="0">
                <a:solidFill>
                  <a:srgbClr val="000000"/>
                </a:solidFill>
                <a:effectLst>
                  <a:outerShdw blurRad="38100" dist="38100" dir="2700000" algn="tl">
                    <a:srgbClr val="FFFFFF"/>
                  </a:outerShdw>
                </a:effectLst>
              </a:rPr>
              <a:t> </a:t>
            </a:r>
            <a:r>
              <a:rPr lang="fa-IR" dirty="0" smtClean="0"/>
              <a:t>مردم و بسته بندی های متوسط  جهت هدیه و ... </a:t>
            </a:r>
          </a:p>
          <a:p>
            <a:pPr eaLnBrk="1" fontAlgn="auto" hangingPunct="1">
              <a:lnSpc>
                <a:spcPct val="80000"/>
              </a:lnSpc>
              <a:spcBef>
                <a:spcPts val="0"/>
              </a:spcBef>
              <a:spcAft>
                <a:spcPts val="0"/>
              </a:spcAft>
              <a:defRPr/>
            </a:pPr>
            <a:r>
              <a:rPr lang="fa-IR" dirty="0" smtClean="0">
                <a:solidFill>
                  <a:srgbClr val="FF5050"/>
                </a:solidFill>
              </a:rPr>
              <a:t>طرح جدید : (</a:t>
            </a:r>
            <a:r>
              <a:rPr lang="en-US" dirty="0" smtClean="0">
                <a:solidFill>
                  <a:srgbClr val="FF5050"/>
                </a:solidFill>
              </a:rPr>
              <a:t>design</a:t>
            </a:r>
            <a:r>
              <a:rPr lang="fa-IR" dirty="0" smtClean="0">
                <a:solidFill>
                  <a:srgbClr val="FF5050"/>
                </a:solidFill>
              </a:rPr>
              <a:t>)</a:t>
            </a:r>
            <a:r>
              <a:rPr lang="fa-IR" dirty="0" smtClean="0"/>
              <a:t> به طور مثال  می بینیم پفک در شکلها و طرحهای مختلف تولید می شود . </a:t>
            </a:r>
          </a:p>
          <a:p>
            <a:pPr eaLnBrk="1" fontAlgn="auto" hangingPunct="1">
              <a:lnSpc>
                <a:spcPct val="80000"/>
              </a:lnSpc>
              <a:spcBef>
                <a:spcPts val="0"/>
              </a:spcBef>
              <a:spcAft>
                <a:spcPts val="0"/>
              </a:spcAft>
              <a:defRPr/>
            </a:pPr>
            <a:r>
              <a:rPr lang="fa-IR" dirty="0" smtClean="0">
                <a:solidFill>
                  <a:srgbClr val="FF5050"/>
                </a:solidFill>
              </a:rPr>
              <a:t>مکمل ها و افزودنیها :( </a:t>
            </a:r>
            <a:r>
              <a:rPr lang="en-US" dirty="0" smtClean="0">
                <a:solidFill>
                  <a:srgbClr val="FF5050"/>
                </a:solidFill>
              </a:rPr>
              <a:t>complements</a:t>
            </a:r>
            <a:r>
              <a:rPr lang="fa-IR" dirty="0" smtClean="0">
                <a:solidFill>
                  <a:srgbClr val="FF5050"/>
                </a:solidFill>
              </a:rPr>
              <a:t>)</a:t>
            </a:r>
            <a:r>
              <a:rPr lang="fa-IR" dirty="0" smtClean="0"/>
              <a:t> به طور مثال بیسکویت با دانه های شکر ، با ویتامین ، با</a:t>
            </a:r>
            <a:r>
              <a:rPr lang="fa-IR" dirty="0" smtClean="0">
                <a:solidFill>
                  <a:srgbClr val="000000"/>
                </a:solidFill>
                <a:effectLst>
                  <a:outerShdw blurRad="38100" dist="38100" dir="2700000" algn="tl">
                    <a:srgbClr val="FFFFFF"/>
                  </a:outerShdw>
                </a:effectLst>
              </a:rPr>
              <a:t> </a:t>
            </a:r>
            <a:r>
              <a:rPr lang="fa-IR" dirty="0" smtClean="0"/>
              <a:t>طعم دارچین و شکلات. </a:t>
            </a:r>
          </a:p>
          <a:p>
            <a:pPr eaLnBrk="1" fontAlgn="auto" hangingPunct="1">
              <a:lnSpc>
                <a:spcPct val="80000"/>
              </a:lnSpc>
              <a:spcBef>
                <a:spcPts val="0"/>
              </a:spcBef>
              <a:spcAft>
                <a:spcPts val="0"/>
              </a:spcAft>
              <a:defRPr/>
            </a:pPr>
            <a:r>
              <a:rPr lang="fa-IR" dirty="0" smtClean="0">
                <a:solidFill>
                  <a:srgbClr val="FF5050"/>
                </a:solidFill>
              </a:rPr>
              <a:t>كاهش تلاش و زحمت: (</a:t>
            </a:r>
            <a:r>
              <a:rPr lang="en-US" dirty="0" smtClean="0">
                <a:solidFill>
                  <a:srgbClr val="FF5050"/>
                </a:solidFill>
              </a:rPr>
              <a:t>effort reduction</a:t>
            </a:r>
            <a:r>
              <a:rPr lang="fa-IR" dirty="0" smtClean="0">
                <a:solidFill>
                  <a:srgbClr val="FF5050"/>
                </a:solidFill>
              </a:rPr>
              <a:t>)</a:t>
            </a:r>
          </a:p>
          <a:p>
            <a:pPr eaLnBrk="1" fontAlgn="auto" hangingPunct="1">
              <a:lnSpc>
                <a:spcPct val="80000"/>
              </a:lnSpc>
              <a:spcBef>
                <a:spcPts val="0"/>
              </a:spcBef>
              <a:spcAft>
                <a:spcPts val="0"/>
              </a:spcAft>
              <a:defRPr/>
            </a:pPr>
            <a:r>
              <a:rPr lang="fa-IR" dirty="0" smtClean="0">
                <a:solidFill>
                  <a:srgbClr val="FF5050"/>
                </a:solidFill>
              </a:rPr>
              <a:t>یک روش ایده سازی دیگر بازاریابی خلاق(</a:t>
            </a:r>
            <a:r>
              <a:rPr lang="en-US" dirty="0" smtClean="0">
                <a:solidFill>
                  <a:srgbClr val="FF5050"/>
                </a:solidFill>
              </a:rPr>
              <a:t>lateral marketing</a:t>
            </a:r>
            <a:r>
              <a:rPr lang="fa-IR" dirty="0" smtClean="0">
                <a:solidFill>
                  <a:srgbClr val="FF5050"/>
                </a:solidFill>
              </a:rPr>
              <a:t>) است</a:t>
            </a:r>
            <a:r>
              <a:rPr lang="fa-IR" dirty="0" smtClean="0"/>
              <a:t> . بازاریابی خلاق یعنی تفکر</a:t>
            </a:r>
            <a:r>
              <a:rPr lang="fa-IR" dirty="0" smtClean="0">
                <a:solidFill>
                  <a:srgbClr val="000000"/>
                </a:solidFill>
                <a:effectLst>
                  <a:outerShdw blurRad="38100" dist="38100" dir="2700000" algn="tl">
                    <a:srgbClr val="FFFFFF"/>
                  </a:outerShdw>
                </a:effectLst>
              </a:rPr>
              <a:t> </a:t>
            </a:r>
            <a:r>
              <a:rPr lang="fa-IR" dirty="0" smtClean="0"/>
              <a:t>در باره عرضه محصول موجود همراه با ایده ، خدمت و یا محصول دیگر . در واقع باید به جای فکر کردن در باره یک محصول برای عرضه همزمان دو محصول فکر کنید . به طور مثال  :   </a:t>
            </a:r>
          </a:p>
          <a:p>
            <a:pPr eaLnBrk="1" fontAlgn="auto" hangingPunct="1">
              <a:lnSpc>
                <a:spcPct val="80000"/>
              </a:lnSpc>
              <a:spcBef>
                <a:spcPts val="0"/>
              </a:spcBef>
              <a:spcAft>
                <a:spcPts val="0"/>
              </a:spcAft>
              <a:defRPr/>
            </a:pPr>
            <a:r>
              <a:rPr lang="fa-IR" dirty="0" smtClean="0"/>
              <a:t>                                                                    موسیقی + قابلیت حمل = واکمن   </a:t>
            </a:r>
          </a:p>
          <a:p>
            <a:pPr eaLnBrk="1" fontAlgn="auto" hangingPunct="1">
              <a:lnSpc>
                <a:spcPct val="80000"/>
              </a:lnSpc>
              <a:spcBef>
                <a:spcPts val="0"/>
              </a:spcBef>
              <a:spcAft>
                <a:spcPts val="0"/>
              </a:spcAft>
              <a:defRPr/>
            </a:pPr>
            <a:r>
              <a:rPr lang="fa-IR" dirty="0" smtClean="0"/>
              <a:t>                                                                     گل + زندگی ابدی = گل مصنوعی</a:t>
            </a:r>
          </a:p>
          <a:p>
            <a:pPr eaLnBrk="1" fontAlgn="auto" hangingPunct="1">
              <a:lnSpc>
                <a:spcPct val="80000"/>
              </a:lnSpc>
              <a:spcBef>
                <a:spcPts val="0"/>
              </a:spcBef>
              <a:spcAft>
                <a:spcPts val="0"/>
              </a:spcAft>
              <a:defRPr/>
            </a:pPr>
            <a:r>
              <a:rPr lang="fa-IR" dirty="0" smtClean="0"/>
              <a:t>                                                            شکلات + اسباب بازی = شکلاتهای جایزه دار</a:t>
            </a:r>
          </a:p>
          <a:p>
            <a:pPr eaLnBrk="1" fontAlgn="auto" hangingPunct="1">
              <a:lnSpc>
                <a:spcPct val="80000"/>
              </a:lnSpc>
              <a:spcBef>
                <a:spcPts val="0"/>
              </a:spcBef>
              <a:spcAft>
                <a:spcPts val="0"/>
              </a:spcAft>
              <a:defRPr/>
            </a:pPr>
            <a:r>
              <a:rPr lang="fa-IR" dirty="0" smtClean="0"/>
              <a:t> شرکتهای امروزه جهت نوآوری و تولید محصولات جدید باید به بازاریابی خلاق و عمودی روی آورد . </a:t>
            </a:r>
            <a:endParaRPr lang="en-US" dirty="0" smtClean="0"/>
          </a:p>
          <a:p>
            <a:pPr eaLnBrk="1" fontAlgn="auto" hangingPunct="1">
              <a:spcBef>
                <a:spcPts val="0"/>
              </a:spcBef>
              <a:spcAft>
                <a:spcPts val="0"/>
              </a:spcAft>
              <a:defRPr/>
            </a:pPr>
            <a:endParaRPr lang="fa-IR"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D83E2550-B20A-45AE-8F54-6F4659F3FAC7}" type="slidenum">
              <a:rPr lang="fa-IR" altLang="fa-IR"/>
              <a:pPr eaLnBrk="1" hangingPunct="1"/>
              <a:t>72</a:t>
            </a:fld>
            <a:endParaRPr lang="fa-IR" altLang="fa-IR"/>
          </a:p>
        </p:txBody>
      </p:sp>
    </p:spTree>
    <p:extLst>
      <p:ext uri="{BB962C8B-B14F-4D97-AF65-F5344CB8AC3E}">
        <p14:creationId xmlns:p14="http://schemas.microsoft.com/office/powerpoint/2010/main" val="18161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a-IR" altLang="fa-IR" smtClean="0"/>
              <a:t>1-اگر از یکی از این شرکتها در باره برنامه ریزی و برنامه های جدید بازار یابی آنها سوال شود هیچ پاسخی ندارند و یا متوجه خواهید شد که برنامه ریزی آنها چقدر ضعیف است .برنامه بازاريابي معمولا شامل برنامه رسانه ها(</a:t>
            </a:r>
            <a:r>
              <a:rPr lang="en-US" altLang="fa-IR" smtClean="0"/>
              <a:t>media plan</a:t>
            </a:r>
            <a:r>
              <a:rPr lang="fa-IR" altLang="fa-IR" smtClean="0"/>
              <a:t>)،بودجه ها و اعداد و ارقام بسياري است اما جست و جوي متني شفاف ،ثابت و قاطع در باره اهداف استراتژي ها ،گويي بيهوده است. ممکن است اهداف مشخص باشند اما هیچ استراتژی برای رسیدن به آن وجود نداشته باشد و یا اگر برنامه بازار یابی یکی از محصولات شرکت را جویا شوید خواهید دید که برنامه امسال با سال آینده هیچ تفاوتی با هم ندارد در واقع هیچ تفکر جدیدی وجود ندارد</a:t>
            </a:r>
            <a:r>
              <a:rPr lang="en-US" altLang="fa-IR" smtClean="0"/>
              <a:t>. </a:t>
            </a:r>
          </a:p>
          <a:p>
            <a:pPr eaLnBrk="1" hangingPunct="1">
              <a:spcBef>
                <a:spcPct val="0"/>
              </a:spcBef>
            </a:pPr>
            <a:r>
              <a:rPr lang="fa-IR" altLang="fa-IR" smtClean="0"/>
              <a:t>2-در واقع باید گفت نرم افزاری  که تنها دواستراتژی را شرح داده و نتایج فروش و سود حاصل از هر استراتژی را مشخص می کند کافی نیست بلکه این نرم افزار باید قادر باشد که عملکردهای مختلف فروش و هزینه رابا هم بیان کند و نتایج هر گونه تغییر در </a:t>
            </a:r>
            <a:r>
              <a:rPr lang="en-US" altLang="fa-IR" smtClean="0"/>
              <a:t>4P</a:t>
            </a:r>
            <a:r>
              <a:rPr lang="fa-IR" altLang="fa-IR" smtClean="0"/>
              <a:t> را برآورد و ارزیابی کند</a:t>
            </a:r>
            <a:r>
              <a:rPr lang="en-US" altLang="fa-IR" smtClean="0"/>
              <a:t> .</a:t>
            </a:r>
          </a:p>
          <a:p>
            <a:pPr eaLnBrk="1" hangingPunct="1">
              <a:spcBef>
                <a:spcPct val="0"/>
              </a:spcBef>
            </a:pPr>
            <a:r>
              <a:rPr lang="fa-IR" altLang="fa-IR" smtClean="0"/>
              <a:t>3-در برنامه موجود این شرکتها شرایط و حوادثی که ممکن است در طول برنامه به وجود آید و همچنین راههای مقابله با آن در نظر گرفته نشده است.</a:t>
            </a:r>
            <a:endParaRPr lang="en-US" altLang="fa-IR" smtClean="0"/>
          </a:p>
          <a:p>
            <a:pPr eaLnBrk="1" hangingPunct="1">
              <a:spcBef>
                <a:spcPct val="0"/>
              </a:spcBef>
            </a:pPr>
            <a:endParaRPr lang="fa-IR" altLang="fa-IR"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00379F5E-72E5-4558-B26C-FA780D9A3262}" type="slidenum">
              <a:rPr lang="fa-IR" altLang="fa-IR"/>
              <a:pPr eaLnBrk="1" hangingPunct="1"/>
              <a:t>73</a:t>
            </a:fld>
            <a:endParaRPr lang="fa-IR" altLang="fa-IR"/>
          </a:p>
        </p:txBody>
      </p:sp>
    </p:spTree>
    <p:extLst>
      <p:ext uri="{BB962C8B-B14F-4D97-AF65-F5344CB8AC3E}">
        <p14:creationId xmlns:p14="http://schemas.microsoft.com/office/powerpoint/2010/main" val="25631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eaLnBrk="1" fontAlgn="auto" hangingPunct="1">
              <a:spcBef>
                <a:spcPts val="0"/>
              </a:spcBef>
              <a:spcAft>
                <a:spcPts val="0"/>
              </a:spcAft>
              <a:defRPr/>
            </a:pPr>
            <a:r>
              <a:rPr lang="fa-IR" dirty="0" smtClean="0"/>
              <a:t>1-برنامه  استاندارد شامل تجزیه و تحلیل موقعیت </a:t>
            </a:r>
            <a:r>
              <a:rPr lang="en-US" dirty="0" smtClean="0"/>
              <a:t>(SWOT) </a:t>
            </a:r>
            <a:r>
              <a:rPr lang="fa-IR" dirty="0" smtClean="0"/>
              <a:t>،مسائل اساسی ،اهداف ،استراتژیها ، برنامه های اجرایی (شرح استراتژی ) ، بودجه بندی (هزینه اجرای برنامه ها) و نحوه کنترل (جهت جلوگیری از انحراف) آنها را میباشدکه می بایست به دنبال یکدیگر انجام پذیرند</a:t>
            </a:r>
            <a:r>
              <a:rPr lang="en-US" dirty="0" smtClean="0"/>
              <a:t> .</a:t>
            </a:r>
          </a:p>
          <a:p>
            <a:pPr eaLnBrk="1" fontAlgn="auto" hangingPunct="1">
              <a:lnSpc>
                <a:spcPct val="90000"/>
              </a:lnSpc>
              <a:spcBef>
                <a:spcPts val="0"/>
              </a:spcBef>
              <a:spcAft>
                <a:spcPts val="0"/>
              </a:spcAft>
              <a:buFont typeface="Wingdings" pitchFamily="2" charset="2"/>
              <a:buNone/>
              <a:defRPr/>
            </a:pPr>
            <a:r>
              <a:rPr lang="fa-IR" dirty="0" smtClean="0"/>
              <a:t>2-بهترین روش بودجه بندی ، بودجه بندی منعطف(</a:t>
            </a:r>
            <a:r>
              <a:rPr lang="en-US" dirty="0" smtClean="0"/>
              <a:t>flexible budgeting</a:t>
            </a:r>
            <a:r>
              <a:rPr lang="fa-IR" dirty="0" smtClean="0"/>
              <a:t>) می باشد. دراین حالت مدیر ارشد باید از مدیران خود بپرسد که در صورت افزایش و یا کاهش بودجه چه تصمیمی می گیرند و مدیران نیز باید بتوانند تشریح کنند که برای مبلغ اضافی چه برنامه ای دارند و یا چگونه می توانند با کسر بودجه مقابله کنند. اینجاست که از اطلاعات اخذ شده می توان استفاده کرد و بودجه بیشتر را به کسانی که فکر میکنند بیشترین استفاده و بیشترین کار را می توانند انجام دهند اختصاص داد و البته کنترل باید به طور کامل و دقیق انجام شود.</a:t>
            </a:r>
          </a:p>
          <a:p>
            <a:pPr eaLnBrk="1" fontAlgn="auto" hangingPunct="1">
              <a:lnSpc>
                <a:spcPct val="90000"/>
              </a:lnSpc>
              <a:spcBef>
                <a:spcPts val="0"/>
              </a:spcBef>
              <a:spcAft>
                <a:spcPts val="0"/>
              </a:spcAft>
              <a:buFont typeface="Wingdings" pitchFamily="2" charset="2"/>
              <a:buNone/>
              <a:defRPr/>
            </a:pPr>
            <a:r>
              <a:rPr lang="fa-IR" dirty="0" smtClean="0"/>
              <a:t>مديران ارشد معمولا اهداف دوره اي (</a:t>
            </a:r>
            <a:r>
              <a:rPr lang="en-US" dirty="0" smtClean="0"/>
              <a:t>stretch goals</a:t>
            </a:r>
            <a:r>
              <a:rPr lang="fa-IR" dirty="0" smtClean="0"/>
              <a:t>)را براي مديران مياني تعيين مي كنند.</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defRPr/>
            </a:pPr>
            <a:r>
              <a:rPr lang="fa-IR" dirty="0" smtClean="0"/>
              <a:t>3-همیشه می بایست از کسانی که دارای بهترین ایده ها و بهترین عملکردها هستند قدر دانی کرد چرا که آنها در واقع قهرمانان شرکت محسوب می شوند این امر ضمن اینکه موجب می شود برنامه ها بین دیگر افرادیا تیمها منتشر شود استانداردهای بالاتری برای همگرایی با برنامه بازاریابی و اجرای بهتر آن تعیین می گردد.</a:t>
            </a:r>
            <a:endParaRPr lang="en-US" dirty="0" smtClean="0"/>
          </a:p>
          <a:p>
            <a:pPr eaLnBrk="1" fontAlgn="auto" hangingPunct="1">
              <a:spcBef>
                <a:spcPts val="0"/>
              </a:spcBef>
              <a:spcAft>
                <a:spcPts val="0"/>
              </a:spcAft>
              <a:defRPr/>
            </a:pPr>
            <a:endParaRPr lang="fa-IR"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29344E84-D923-4764-B8D4-61DF7CF0747D}" type="slidenum">
              <a:rPr lang="fa-IR" altLang="fa-IR"/>
              <a:pPr eaLnBrk="1" hangingPunct="1"/>
              <a:t>74</a:t>
            </a:fld>
            <a:endParaRPr lang="fa-IR" altLang="fa-IR"/>
          </a:p>
        </p:txBody>
      </p:sp>
    </p:spTree>
    <p:extLst>
      <p:ext uri="{BB962C8B-B14F-4D97-AF65-F5344CB8AC3E}">
        <p14:creationId xmlns:p14="http://schemas.microsoft.com/office/powerpoint/2010/main" val="1393152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eaLnBrk="1" fontAlgn="auto" hangingPunct="1">
              <a:spcBef>
                <a:spcPts val="0"/>
              </a:spcBef>
              <a:spcAft>
                <a:spcPts val="0"/>
              </a:spcAft>
              <a:defRPr/>
            </a:pPr>
            <a:r>
              <a:rPr lang="fa-IR" dirty="0" smtClean="0"/>
              <a:t>1-مشکل از زمانی آغاز می شود که شرکتها با ایجاد تنوع بیشتر تولید و عرضه مارکهای جدید و گسترش محصولات فعلی به دنبال آن هستند که فضای بیشتری از قفسه های فروشگاهها را به خوداختصاص دهنداما به خود آمده و می بینند که منابع زیادی در همین راستا در حال هدر رفتن می باشد که در این حالت مجبور به حذف بعضی از این محصولات می شوند . اما این داستان ادامه دارد.</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defRPr/>
            </a:pPr>
            <a:r>
              <a:rPr lang="fa-IR" dirty="0" smtClean="0"/>
              <a:t>2-امروزه فروشندگان برای فروش بیشتر خدمات بسیاری را وعده میدهند از جمله تحویل رایگان ، نصب رایگان ، آموزش رایگان و ... که علاوه بر  هزینه هایی که به شرکت تحمیل می شود دو مشکل ایجاد میکند. اول اینکه مشتریان حتی در صورت استفاده از این خدمات ،آنهاراکوچک و بی اهمیت تلقی می کنند و دوم اینکه خدماتی که می تواند منبع درآمدی جداگانه ای برای شرکت باشد به ثروت رایگان انجام می پذیرد</a:t>
            </a:r>
            <a:r>
              <a:rPr lang="en-US" dirty="0" smtClean="0"/>
              <a:t>. </a:t>
            </a:r>
          </a:p>
          <a:p>
            <a:pPr eaLnBrk="1" fontAlgn="auto" hangingPunct="1">
              <a:spcBef>
                <a:spcPts val="0"/>
              </a:spcBef>
              <a:spcAft>
                <a:spcPts val="0"/>
              </a:spcAft>
              <a:defRPr/>
            </a:pPr>
            <a:r>
              <a:rPr lang="fa-IR" dirty="0" smtClean="0"/>
              <a:t>3-شرکتها یی که طیفی از کالاها و خدمات را ارائه می دهند ممکن است در زمینه فروش کالاهای دیگر غیر از آنچه که مشتری درخواست کرده ضعیف عمل کنند به طور مثال مشتری خریدار کت و شلوار ممکن است برای خرید پیراهن و یا کفش راهنمایی لازم نشود</a:t>
            </a:r>
            <a:r>
              <a:rPr lang="en-US" dirty="0" smtClean="0"/>
              <a:t>. </a:t>
            </a:r>
          </a:p>
          <a:p>
            <a:pPr eaLnBrk="1" fontAlgn="auto" hangingPunct="1">
              <a:spcBef>
                <a:spcPts val="0"/>
              </a:spcBef>
              <a:spcAft>
                <a:spcPts val="0"/>
              </a:spcAft>
              <a:defRPr/>
            </a:pPr>
            <a:endParaRPr lang="fa-IR"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4D6929DC-BE7E-4799-8042-E2F8651C59AC}" type="slidenum">
              <a:rPr lang="fa-IR" altLang="fa-IR"/>
              <a:pPr eaLnBrk="1" hangingPunct="1"/>
              <a:t>75</a:t>
            </a:fld>
            <a:endParaRPr lang="fa-IR" altLang="fa-IR"/>
          </a:p>
        </p:txBody>
      </p:sp>
    </p:spTree>
    <p:extLst>
      <p:ext uri="{BB962C8B-B14F-4D97-AF65-F5344CB8AC3E}">
        <p14:creationId xmlns:p14="http://schemas.microsoft.com/office/powerpoint/2010/main" val="239293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eaLnBrk="1" fontAlgn="auto" hangingPunct="1">
              <a:spcBef>
                <a:spcPts val="0"/>
              </a:spcBef>
              <a:spcAft>
                <a:spcPts val="0"/>
              </a:spcAft>
              <a:defRPr/>
            </a:pPr>
            <a:r>
              <a:rPr lang="fa-IR" dirty="0" smtClean="0"/>
              <a:t>1-شرکت باید در پی این باشد سیستمی را مهیا سازد که ضمن تشخیص محصولات ضعیف و نامناسب قادر به شناسایی محصولات قوی باشد دراین صورت می تواند از تولید محصولات ضعیف جلوگیری کرده و نسبت به سرمایه گذاری روی محصولات و مارکهای قوی اقدام کند چرا که تجربه نشان داده است که تمرکز به روی این مارکها سود بیشتری را عاید شرکت خواهد کرد.</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buFont typeface="Wingdings" pitchFamily="2" charset="2"/>
              <a:buNone/>
              <a:defRPr/>
            </a:pPr>
            <a:r>
              <a:rPr lang="fa-IR" dirty="0" smtClean="0"/>
              <a:t>2-</a:t>
            </a:r>
            <a:r>
              <a:rPr lang="fa-IR" dirty="0" smtClean="0">
                <a:solidFill>
                  <a:srgbClr val="FF5050"/>
                </a:solidFill>
              </a:rPr>
              <a:t>در آمیخته خدمات(</a:t>
            </a:r>
            <a:r>
              <a:rPr lang="en-US" dirty="0" smtClean="0">
                <a:solidFill>
                  <a:srgbClr val="FF5050"/>
                </a:solidFill>
              </a:rPr>
              <a:t>service mix</a:t>
            </a:r>
            <a:r>
              <a:rPr lang="fa-IR" dirty="0" smtClean="0">
                <a:solidFill>
                  <a:srgbClr val="FF5050"/>
                </a:solidFill>
              </a:rPr>
              <a:t>) شرکت (نصب ، آموزش ، ارسال) باید به موارد زیر توجه داشت:</a:t>
            </a:r>
          </a:p>
          <a:p>
            <a:pPr eaLnBrk="1" fontAlgn="auto" hangingPunct="1">
              <a:spcBef>
                <a:spcPts val="0"/>
              </a:spcBef>
              <a:spcAft>
                <a:spcPts val="0"/>
              </a:spcAft>
              <a:defRPr/>
            </a:pPr>
            <a:r>
              <a:rPr lang="fa-IR" dirty="0" smtClean="0"/>
              <a:t>اول اینکه شرکت خدماتی را که از دید مشتریان کم ارزش است و یا حتی از آن خدمات استفاده ای نمی کنند کنار بگذارد و منابع خود را در این راه از دست ندهد.</a:t>
            </a:r>
          </a:p>
          <a:p>
            <a:pPr eaLnBrk="1" fontAlgn="auto" hangingPunct="1">
              <a:spcBef>
                <a:spcPts val="0"/>
              </a:spcBef>
              <a:spcAft>
                <a:spcPts val="0"/>
              </a:spcAft>
              <a:defRPr/>
            </a:pPr>
            <a:r>
              <a:rPr lang="fa-IR" dirty="0" smtClean="0"/>
              <a:t>دوم اینکه خدماتی را که برای مشتریان مهم است و حاضرند به خاطر آن پول پرداخت کنند به صورت رایگان ارائه ننماید.</a:t>
            </a:r>
            <a:r>
              <a:rPr lang="en-US" dirty="0" smtClean="0"/>
              <a:t> </a:t>
            </a:r>
          </a:p>
          <a:p>
            <a:pPr eaLnBrk="1" fontAlgn="auto" hangingPunct="1">
              <a:spcBef>
                <a:spcPts val="0"/>
              </a:spcBef>
              <a:spcAft>
                <a:spcPts val="0"/>
              </a:spcAft>
              <a:defRPr/>
            </a:pPr>
            <a:r>
              <a:rPr lang="fa-IR" dirty="0" smtClean="0"/>
              <a:t>3-هر شرکتی می بایست برای همراه با عرضه یکسری محصولات ،باید آموزش و انگیزه لازم را در میان کارکنانش ایجاد کند تا باعث رشد فروش دیگر محصولاتی شود که احتمالا مشتریان کمتر به آن توجه دارند . فروش فزاینده (</a:t>
            </a:r>
            <a:r>
              <a:rPr lang="en-US" dirty="0" smtClean="0"/>
              <a:t>upselling</a:t>
            </a:r>
            <a:r>
              <a:rPr lang="fa-IR" dirty="0" smtClean="0"/>
              <a:t>)دو معنی دارد : اول به معنای ترغیب و تشویق مشتری برای خرید نوع گرانتری از کالاست . دوم اینکه پس از مدتی که از خرید کالاتوسط مشتری گذشت فروشنده با مرا جعه به مشتری به وی پیشنهاد کند تا کالای قدیمی را با کالای جدید تعویض نماید . در هر صورت چه در فروش فزاینده و چه در فروش ترکیبی کارکنان باید از مهارتهای لازم برخوردار بوده و همواره آموزش ببینند. </a:t>
            </a:r>
            <a:endParaRPr lang="en-US" dirty="0" smtClean="0"/>
          </a:p>
          <a:p>
            <a:pPr eaLnBrk="1" fontAlgn="auto" hangingPunct="1">
              <a:spcBef>
                <a:spcPts val="0"/>
              </a:spcBef>
              <a:spcAft>
                <a:spcPts val="0"/>
              </a:spcAft>
              <a:defRPr/>
            </a:pPr>
            <a:endParaRPr lang="fa-IR"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E70757BA-522F-4E50-94B9-4238DE71F521}" type="slidenum">
              <a:rPr lang="fa-IR" altLang="fa-IR"/>
              <a:pPr eaLnBrk="1" hangingPunct="1"/>
              <a:t>76</a:t>
            </a:fld>
            <a:endParaRPr lang="fa-IR" altLang="fa-IR"/>
          </a:p>
        </p:txBody>
      </p:sp>
    </p:spTree>
    <p:extLst>
      <p:ext uri="{BB962C8B-B14F-4D97-AF65-F5344CB8AC3E}">
        <p14:creationId xmlns:p14="http://schemas.microsoft.com/office/powerpoint/2010/main" val="370936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lstStyle/>
          <a:p>
            <a:pPr eaLnBrk="1" fontAlgn="auto" hangingPunct="1">
              <a:spcBef>
                <a:spcPts val="0"/>
              </a:spcBef>
              <a:spcAft>
                <a:spcPts val="0"/>
              </a:spcAft>
              <a:defRPr/>
            </a:pPr>
            <a:r>
              <a:rPr lang="fa-IR" dirty="0" smtClean="0"/>
              <a:t>1-با یک  بررسی ساده در بازار می توان دریافت که مشتریان چقدر با نام و محصولات شرکت شما آشنا هستند. خواهید دید که احتمالا بازار هدف ، شرکت شما را به درستی نمی شناسد و شرکت در ایجاد ارتباط با آنها در این زمینه ناموفق بوده است و شاید ببینید که حتی مشتریان دیدگاه نادرستی نسبت به شرکت شما دارند و یا حتی ممکن است که مشتریان تفاوت زیادی بین محصولات ما و محصولات رقبا قائل نیستند دراین حالت است که اگر از مشتریان بپرسید اگر قیمت همه مارکها برابر باشد کدام یک را انتخاب می کنید خواهند گفت که « تفاوتی ندارد » یا « یکی از آنها را»</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defRPr/>
            </a:pPr>
            <a:r>
              <a:rPr lang="fa-IR" dirty="0" smtClean="0"/>
              <a:t>2-زمانی که بودجه اختصاص یافته به فعالیتهایی نظیر تبلیغات ، پیشبرد فروش ، روابط عمومی و پست مستقیم را بررسی میکنیم  خواهید دید که طی سالهای متوالی ثابت مانده و هیچ تغییری نکرده است که این امر موجب می شود که بهره وری و کارایی فعالیتهای بازار یابی کاهش یابد چراکه بهره وری و کارائی کانالهای توزیع و وسائل ارتباط جمعی در طول زمان در حال تغییر است . </a:t>
            </a:r>
            <a:endParaRPr lang="en-US" dirty="0" smtClean="0"/>
          </a:p>
          <a:p>
            <a:pPr eaLnBrk="1" fontAlgn="auto" hangingPunct="1">
              <a:spcBef>
                <a:spcPts val="0"/>
              </a:spcBef>
              <a:spcAft>
                <a:spcPts val="0"/>
              </a:spcAft>
              <a:defRPr/>
            </a:pPr>
            <a:r>
              <a:rPr lang="fa-IR" dirty="0" smtClean="0"/>
              <a:t>3-بازار یابان بیشتر تمایل دارند به جای سود در باره فروش فکر کنند . این در حالی است که ارزیابی اثر سود مستلزم درکی تخصصی تر از بودجه و مسائل مالی است که بازار یابان اطلاعاتی کافی در این زمینه را ندارند .</a:t>
            </a:r>
            <a:r>
              <a:rPr lang="fa-IR" dirty="0" smtClean="0">
                <a:solidFill>
                  <a:srgbClr val="000000"/>
                </a:solidFill>
                <a:effectLst>
                  <a:outerShdw blurRad="38100" dist="38100" dir="2700000" algn="tl">
                    <a:srgbClr val="FFFFFF"/>
                  </a:outerShdw>
                </a:effectLst>
              </a:rPr>
              <a:t> </a:t>
            </a:r>
            <a:endParaRPr lang="en-US" dirty="0" smtClean="0">
              <a:solidFill>
                <a:srgbClr val="000000"/>
              </a:solidFill>
              <a:effectLst>
                <a:outerShdw blurRad="38100" dist="38100" dir="2700000" algn="tl">
                  <a:srgbClr val="FFFFFF"/>
                </a:outerShdw>
              </a:effectLst>
            </a:endParaRPr>
          </a:p>
          <a:p>
            <a:pPr eaLnBrk="1" fontAlgn="auto" hangingPunct="1">
              <a:spcBef>
                <a:spcPts val="0"/>
              </a:spcBef>
              <a:spcAft>
                <a:spcPts val="0"/>
              </a:spcAft>
              <a:defRPr/>
            </a:pPr>
            <a:endParaRPr lang="fa-IR"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EC9FD055-A5EC-47EA-BF21-E7EDA0BE3CFF}" type="slidenum">
              <a:rPr lang="fa-IR" altLang="fa-IR"/>
              <a:pPr eaLnBrk="1" hangingPunct="1"/>
              <a:t>77</a:t>
            </a:fld>
            <a:endParaRPr lang="fa-IR" altLang="fa-IR"/>
          </a:p>
        </p:txBody>
      </p:sp>
    </p:spTree>
    <p:extLst>
      <p:ext uri="{BB962C8B-B14F-4D97-AF65-F5344CB8AC3E}">
        <p14:creationId xmlns:p14="http://schemas.microsoft.com/office/powerpoint/2010/main" val="168822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rtlCol="1">
            <a:normAutofit lnSpcReduction="10000"/>
          </a:bodyPr>
          <a:lstStyle/>
          <a:p>
            <a:pPr eaLnBrk="1" fontAlgn="auto" hangingPunct="1">
              <a:lnSpc>
                <a:spcPct val="80000"/>
              </a:lnSpc>
              <a:spcBef>
                <a:spcPts val="0"/>
              </a:spcBef>
              <a:spcAft>
                <a:spcPts val="0"/>
              </a:spcAft>
              <a:buFont typeface="Wingdings" pitchFamily="2" charset="2"/>
              <a:buNone/>
              <a:defRPr/>
            </a:pPr>
            <a:r>
              <a:rPr lang="fa-IR" dirty="0" smtClean="0"/>
              <a:t>1-همه شرکتها در پی آنند که مارکهایی پر قدرت و با نفوذ بسازند. برای اینکه بدانیم به این هدف رسیده ایم باید آن را ارزیابی کنیم . به نظر دکتر امبلر بهتر است به جای ارزیابی و ارزش گذاری مارک ، معیارهای انتخاب شده ای را با ارزش مارک تغییر می کنند ، کنترل کنیم . اگر مارک ارزش بیشتری را نسبت به سال گذشته نشان دهد ، اگر سهم بازار مارک افزایش یابد ،اگر مشتریان هدف بگویند افزایش ارزش درخرید و استفاده این مارک را در ارتباط با مارکهای رقیب می بینند و درک می کنند نشانه های  خوبی هستند. درواقع هر شرکتی باید معیارها ی بازار محصول خود را که نشان دهنده افزایش یا کاهش ارزش نام تجاری است مشخص و تعیین نماید . مامیتوانیم ارزش یک مارک تجاری را به کمک ابزار ارتباطی متعدد ( نحوه ارائه توضیحات تجاری ، مسئولیتهای اجتماعی و به ویژه صحبتهای شفاهی مشتریان و رقبا و منتقدان ) و نیزکیفیت محصول ، بیته بندی ؛قابلیت اعتماد در ارسال کالا ، صورتحساب و بسیاری از متغییرها سنجش کنیم .  </a:t>
            </a:r>
          </a:p>
          <a:p>
            <a:pPr eaLnBrk="1" fontAlgn="auto" hangingPunct="1">
              <a:lnSpc>
                <a:spcPct val="80000"/>
              </a:lnSpc>
              <a:spcBef>
                <a:spcPts val="0"/>
              </a:spcBef>
              <a:spcAft>
                <a:spcPts val="0"/>
              </a:spcAft>
              <a:buFont typeface="Wingdings" pitchFamily="2" charset="2"/>
              <a:buNone/>
              <a:defRPr/>
            </a:pPr>
            <a:r>
              <a:rPr lang="fa-IR" dirty="0" smtClean="0"/>
              <a:t>نهایتا می توان گفت ارزش مارک تجاری ناشی از میزان برآورد شدن انتظارات و توقعات مشتریان است . هرچه رشایت مشتریان بالاتر باشد ارزش مارک تجاری بیشتر خواهد بود. </a:t>
            </a:r>
            <a:endParaRPr lang="en-US" dirty="0" smtClean="0"/>
          </a:p>
          <a:p>
            <a:pPr eaLnBrk="1" fontAlgn="auto" hangingPunct="1">
              <a:lnSpc>
                <a:spcPct val="90000"/>
              </a:lnSpc>
              <a:spcBef>
                <a:spcPts val="0"/>
              </a:spcBef>
              <a:spcAft>
                <a:spcPts val="0"/>
              </a:spcAft>
              <a:buFont typeface="Wingdings" pitchFamily="2" charset="2"/>
              <a:buNone/>
              <a:defRPr/>
            </a:pPr>
            <a:r>
              <a:rPr lang="fa-IR" dirty="0" smtClean="0"/>
              <a:t>2-امروزه دیده می شود که کارائی تبلیغات تلویزیونی نسبت به گذشته کاهش یافته و شاید بهتر باشد باتوجه به این امر بودجه بیشتر را به دیکر ابزار بازاریابی مانند تقویت روابط عمومی اختصاص داد. روابط عمومی ابزار ایجاد و پرورش مخاطبان(</a:t>
            </a:r>
            <a:r>
              <a:rPr lang="en-US" dirty="0" smtClean="0"/>
              <a:t>audience-building</a:t>
            </a:r>
            <a:r>
              <a:rPr lang="fa-IR" dirty="0" smtClean="0"/>
              <a:t>)  احتمالی است سازنده محصولی با تکنولوژی پیشرفته باید ابتدا رهبران فکری“</a:t>
            </a:r>
            <a:r>
              <a:rPr lang="en-US" dirty="0" smtClean="0"/>
              <a:t>opinion leaders</a:t>
            </a:r>
            <a:r>
              <a:rPr lang="fa-IR" dirty="0" smtClean="0"/>
              <a:t>“ ( کارشناسان ، متخصصان ، روزنامه نگاران و ...)که در باره محصولات جدید نقد و بررسی میکنند را شناسایی کرده وآنها رادر واقع متقاعد سازد که محصول شان یک تولید متمایز می باشد چرا که این افرد دارای نفوذ زیادی بر عقاید مشتریان هستند.</a:t>
            </a:r>
          </a:p>
          <a:p>
            <a:pPr eaLnBrk="1" fontAlgn="auto" hangingPunct="1">
              <a:lnSpc>
                <a:spcPct val="90000"/>
              </a:lnSpc>
              <a:spcBef>
                <a:spcPts val="0"/>
              </a:spcBef>
              <a:spcAft>
                <a:spcPts val="0"/>
              </a:spcAft>
              <a:buFont typeface="Wingdings" pitchFamily="2" charset="2"/>
              <a:buNone/>
              <a:defRPr/>
            </a:pPr>
            <a:endParaRPr lang="fa-IR" dirty="0" smtClean="0"/>
          </a:p>
          <a:p>
            <a:pPr eaLnBrk="1" fontAlgn="auto" hangingPunct="1">
              <a:lnSpc>
                <a:spcPct val="90000"/>
              </a:lnSpc>
              <a:spcBef>
                <a:spcPts val="0"/>
              </a:spcBef>
              <a:spcAft>
                <a:spcPts val="0"/>
              </a:spcAft>
              <a:buFont typeface="Wingdings" pitchFamily="2" charset="2"/>
              <a:buNone/>
              <a:defRPr/>
            </a:pPr>
            <a:r>
              <a:rPr lang="fa-IR" dirty="0" smtClean="0"/>
              <a:t>بازاریابی مستقیم نیز می تواند از ابزار خوب و اثربخش باشد . شرکتهایی که کالاهای خود را مستقیما به فروش می رسانند دارای این امتیازند که به واسطه ها کمیسیون پرداخت نمی کنند و مبنای تولید خود را می توانند بر اساس سفارش مشتریانشان برنامه ریزی کنند</a:t>
            </a:r>
            <a:r>
              <a:rPr lang="en-US" dirty="0" smtClean="0"/>
              <a:t> </a:t>
            </a:r>
            <a:r>
              <a:rPr lang="fa-IR" dirty="0" smtClean="0"/>
              <a:t>مثلا كامپيوتر دل از طريق فروش مستقيم تبديل به برترين توليد كننده كامپيوتر هاي شخصي شد.در اين شركت مشتريان مشخص مي كنند كه چه مي خواهند .دل ،شركتهاي ديگر رانيز ترغيب كرده تا از سياست توليد براي انبار(</a:t>
            </a:r>
            <a:r>
              <a:rPr lang="en-US" dirty="0" smtClean="0"/>
              <a:t>producing for stock</a:t>
            </a:r>
            <a:r>
              <a:rPr lang="fa-IR" dirty="0" smtClean="0"/>
              <a:t>)به سمت توليد بر اساس سفارش(</a:t>
            </a:r>
            <a:r>
              <a:rPr lang="en-US" dirty="0" smtClean="0"/>
              <a:t>producing for orders</a:t>
            </a:r>
            <a:r>
              <a:rPr lang="fa-IR" dirty="0" smtClean="0"/>
              <a:t>) حركت كنند.</a:t>
            </a:r>
            <a:endParaRPr lang="en-US" dirty="0" smtClean="0"/>
          </a:p>
          <a:p>
            <a:pPr eaLnBrk="1" fontAlgn="auto" hangingPunct="1">
              <a:spcBef>
                <a:spcPts val="0"/>
              </a:spcBef>
              <a:spcAft>
                <a:spcPts val="0"/>
              </a:spcAft>
              <a:defRPr/>
            </a:pPr>
            <a:r>
              <a:rPr lang="fa-IR" dirty="0" smtClean="0"/>
              <a:t>3-مدیران باید سعی کنند که خط فکری و دیدگاه مالی(</a:t>
            </a:r>
            <a:r>
              <a:rPr lang="en-US" dirty="0" smtClean="0"/>
              <a:t>financial mindset</a:t>
            </a:r>
            <a:r>
              <a:rPr lang="fa-IR" dirty="0" smtClean="0"/>
              <a:t>) در بازار یابان خود ایجاد کنند چراکه هر چه بیشتر بازار یابان با مسائل مالی آشنا باشند و به جنبه های مالی فکر کنند مذاکرات آنها با کارکنان و مدیران مالی سودمنتر خواهد بود . پس بازاریابان با دانستن سود ناخالص(</a:t>
            </a:r>
            <a:r>
              <a:rPr lang="en-US" dirty="0" smtClean="0"/>
              <a:t>margins</a:t>
            </a:r>
            <a:r>
              <a:rPr lang="fa-IR" dirty="0" smtClean="0"/>
              <a:t>) ،گردش دارائی(</a:t>
            </a:r>
            <a:r>
              <a:rPr lang="en-US" dirty="0" smtClean="0"/>
              <a:t>asset turnover</a:t>
            </a:r>
            <a:r>
              <a:rPr lang="fa-IR" dirty="0" smtClean="0"/>
              <a:t>)،نرخ بازده سرمایه گذاری (</a:t>
            </a:r>
            <a:r>
              <a:rPr lang="en-US" dirty="0" smtClean="0"/>
              <a:t>ROI</a:t>
            </a:r>
            <a:r>
              <a:rPr lang="fa-IR" dirty="0" smtClean="0"/>
              <a:t>)،ارزش افزوده اقتصادي(</a:t>
            </a:r>
            <a:r>
              <a:rPr lang="en-US" dirty="0" smtClean="0"/>
              <a:t>economic value</a:t>
            </a:r>
            <a:r>
              <a:rPr lang="fa-IR" dirty="0" smtClean="0"/>
              <a:t>)و ارزش سهامدار(</a:t>
            </a:r>
            <a:r>
              <a:rPr lang="en-US" dirty="0" smtClean="0"/>
              <a:t>shareholder value</a:t>
            </a:r>
            <a:r>
              <a:rPr lang="fa-IR" dirty="0" smtClean="0"/>
              <a:t>) و ... میتوانند قبل از درخواست هر گونه بودجه ای ارزیابی خود را از طرح وبرنامه خود برای مدیران ارشد علام کنند.</a:t>
            </a:r>
            <a:endParaRPr lang="en-US" dirty="0" smtClean="0"/>
          </a:p>
          <a:p>
            <a:pPr eaLnBrk="1" fontAlgn="auto" hangingPunct="1">
              <a:spcBef>
                <a:spcPts val="0"/>
              </a:spcBef>
              <a:spcAft>
                <a:spcPts val="0"/>
              </a:spcAft>
              <a:defRPr/>
            </a:pPr>
            <a:endParaRPr lang="fa-IR"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F39A670F-FB98-4416-8381-6420FBF25C47}" type="slidenum">
              <a:rPr lang="fa-IR" altLang="fa-IR"/>
              <a:pPr eaLnBrk="1" hangingPunct="1"/>
              <a:t>78</a:t>
            </a:fld>
            <a:endParaRPr lang="fa-IR" altLang="fa-IR"/>
          </a:p>
        </p:txBody>
      </p:sp>
    </p:spTree>
    <p:extLst>
      <p:ext uri="{BB962C8B-B14F-4D97-AF65-F5344CB8AC3E}">
        <p14:creationId xmlns:p14="http://schemas.microsoft.com/office/powerpoint/2010/main" val="85183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grpSp>
      <p:sp>
        <p:nvSpPr>
          <p:cNvPr id="1945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1946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pitchFamily="34"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fld id="{0E09ACC1-30C6-49D0-81EA-115A69F59DD5}" type="slidenum">
              <a:rPr lang="ar-SA" altLang="fa-IR"/>
              <a:pPr/>
              <a:t>‹#›</a:t>
            </a:fld>
            <a:endParaRPr lang="en-US" altLang="fa-IR"/>
          </a:p>
        </p:txBody>
      </p:sp>
      <p:sp>
        <p:nvSpPr>
          <p:cNvPr id="15" name="Rectangle 14"/>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539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7938A8-8848-482F-87EF-AE9AD50CECBB}" type="slidenum">
              <a:rPr lang="ar-SA" altLang="fa-IR"/>
              <a:pPr/>
              <a:t>‹#›</a:t>
            </a:fld>
            <a:endParaRPr lang="en-US" altLang="fa-IR"/>
          </a:p>
        </p:txBody>
      </p:sp>
    </p:spTree>
    <p:extLst>
      <p:ext uri="{BB962C8B-B14F-4D97-AF65-F5344CB8AC3E}">
        <p14:creationId xmlns:p14="http://schemas.microsoft.com/office/powerpoint/2010/main" val="199527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EF481C-312F-4504-B759-4A72ACEAD0E9}" type="slidenum">
              <a:rPr lang="ar-SA" altLang="fa-IR"/>
              <a:pPr/>
              <a:t>‹#›</a:t>
            </a:fld>
            <a:endParaRPr lang="en-US" altLang="fa-IR"/>
          </a:p>
        </p:txBody>
      </p:sp>
    </p:spTree>
    <p:extLst>
      <p:ext uri="{BB962C8B-B14F-4D97-AF65-F5344CB8AC3E}">
        <p14:creationId xmlns:p14="http://schemas.microsoft.com/office/powerpoint/2010/main" val="525453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A9AA559-0795-4F52-9083-F1547DEF7D87}" type="slidenum">
              <a:rPr lang="ar-SA" altLang="fa-IR"/>
              <a:pPr/>
              <a:t>‹#›</a:t>
            </a:fld>
            <a:endParaRPr lang="en-US" altLang="fa-IR"/>
          </a:p>
        </p:txBody>
      </p:sp>
    </p:spTree>
    <p:extLst>
      <p:ext uri="{BB962C8B-B14F-4D97-AF65-F5344CB8AC3E}">
        <p14:creationId xmlns:p14="http://schemas.microsoft.com/office/powerpoint/2010/main" val="230511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4D8583F-46CF-4426-825D-D4FEA0DF9632}" type="slidenum">
              <a:rPr lang="ar-SA" altLang="fa-IR"/>
              <a:pPr/>
              <a:t>‹#›</a:t>
            </a:fld>
            <a:endParaRPr lang="en-US" altLang="fa-IR"/>
          </a:p>
        </p:txBody>
      </p:sp>
    </p:spTree>
    <p:extLst>
      <p:ext uri="{BB962C8B-B14F-4D97-AF65-F5344CB8AC3E}">
        <p14:creationId xmlns:p14="http://schemas.microsoft.com/office/powerpoint/2010/main" val="144615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3555F6-DECC-46F3-B17C-08B8B7D5B824}" type="slidenum">
              <a:rPr lang="ar-SA" altLang="fa-IR"/>
              <a:pPr/>
              <a:t>‹#›</a:t>
            </a:fld>
            <a:endParaRPr lang="en-US" altLang="fa-IR"/>
          </a:p>
        </p:txBody>
      </p:sp>
    </p:spTree>
    <p:extLst>
      <p:ext uri="{BB962C8B-B14F-4D97-AF65-F5344CB8AC3E}">
        <p14:creationId xmlns:p14="http://schemas.microsoft.com/office/powerpoint/2010/main" val="46666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9F2F78-E13F-47F8-AF55-FD7A4D9FABF5}" type="slidenum">
              <a:rPr lang="ar-SA" altLang="fa-IR"/>
              <a:pPr/>
              <a:t>‹#›</a:t>
            </a:fld>
            <a:endParaRPr lang="en-US" altLang="fa-IR"/>
          </a:p>
        </p:txBody>
      </p:sp>
    </p:spTree>
    <p:extLst>
      <p:ext uri="{BB962C8B-B14F-4D97-AF65-F5344CB8AC3E}">
        <p14:creationId xmlns:p14="http://schemas.microsoft.com/office/powerpoint/2010/main" val="4276243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32B731B-1A77-49B5-86BB-5E35D3896441}" type="slidenum">
              <a:rPr lang="ar-SA" altLang="fa-IR"/>
              <a:pPr/>
              <a:t>‹#›</a:t>
            </a:fld>
            <a:endParaRPr lang="en-US" altLang="fa-IR"/>
          </a:p>
        </p:txBody>
      </p:sp>
    </p:spTree>
    <p:extLst>
      <p:ext uri="{BB962C8B-B14F-4D97-AF65-F5344CB8AC3E}">
        <p14:creationId xmlns:p14="http://schemas.microsoft.com/office/powerpoint/2010/main" val="277710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63398BB-173E-4F15-9225-EA880ADBF718}" type="slidenum">
              <a:rPr lang="ar-SA" altLang="fa-IR"/>
              <a:pPr/>
              <a:t>‹#›</a:t>
            </a:fld>
            <a:endParaRPr lang="en-US" altLang="fa-IR"/>
          </a:p>
        </p:txBody>
      </p:sp>
    </p:spTree>
    <p:extLst>
      <p:ext uri="{BB962C8B-B14F-4D97-AF65-F5344CB8AC3E}">
        <p14:creationId xmlns:p14="http://schemas.microsoft.com/office/powerpoint/2010/main" val="47053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6325045-CA34-49FE-BDC4-6020B28AB4FF}" type="slidenum">
              <a:rPr lang="ar-SA" altLang="fa-IR"/>
              <a:pPr/>
              <a:t>‹#›</a:t>
            </a:fld>
            <a:endParaRPr lang="en-US" altLang="fa-IR"/>
          </a:p>
        </p:txBody>
      </p:sp>
    </p:spTree>
    <p:extLst>
      <p:ext uri="{BB962C8B-B14F-4D97-AF65-F5344CB8AC3E}">
        <p14:creationId xmlns:p14="http://schemas.microsoft.com/office/powerpoint/2010/main" val="135759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C6F152A-89EA-44AF-97EE-3CB792ACD06B}" type="slidenum">
              <a:rPr lang="ar-SA" altLang="fa-IR"/>
              <a:pPr/>
              <a:t>‹#›</a:t>
            </a:fld>
            <a:endParaRPr lang="en-US" altLang="fa-IR"/>
          </a:p>
        </p:txBody>
      </p:sp>
    </p:spTree>
    <p:extLst>
      <p:ext uri="{BB962C8B-B14F-4D97-AF65-F5344CB8AC3E}">
        <p14:creationId xmlns:p14="http://schemas.microsoft.com/office/powerpoint/2010/main" val="107660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C9AA30-BE6F-422E-9291-7A840B10D07E}" type="slidenum">
              <a:rPr lang="ar-SA" altLang="fa-IR"/>
              <a:pPr/>
              <a:t>‹#›</a:t>
            </a:fld>
            <a:endParaRPr lang="en-US" altLang="fa-IR"/>
          </a:p>
        </p:txBody>
      </p:sp>
    </p:spTree>
    <p:extLst>
      <p:ext uri="{BB962C8B-B14F-4D97-AF65-F5344CB8AC3E}">
        <p14:creationId xmlns:p14="http://schemas.microsoft.com/office/powerpoint/2010/main" val="391911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843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latin typeface="Arial" pitchFamily="34" charset="0"/>
                <a:cs typeface="Arial" pitchFamily="34" charset="0"/>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latin typeface="Arial" pitchFamily="34" charset="0"/>
                <a:cs typeface="Arial" pitchFamily="34" charset="0"/>
              </a:defRPr>
            </a:lvl1pPr>
          </a:lstStyle>
          <a:p>
            <a:pPr>
              <a:defRPr/>
            </a:pPr>
            <a:endParaRPr lang="en-US"/>
          </a:p>
        </p:txBody>
      </p:sp>
      <p:sp>
        <p:nvSpPr>
          <p:cNvPr id="1843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latin typeface="Arial" panose="020B0604020202020204" pitchFamily="34" charset="0"/>
              </a:defRPr>
            </a:lvl1pPr>
          </a:lstStyle>
          <a:p>
            <a:fld id="{3C2DD74B-4CAD-4A2D-9903-423133963DF2}" type="slidenum">
              <a:rPr lang="ar-SA" altLang="fa-IR"/>
              <a:pPr/>
              <a:t>‹#›</a:t>
            </a:fld>
            <a:endParaRPr lang="en-US" altLang="fa-IR"/>
          </a:p>
        </p:txBody>
      </p:sp>
      <p:grpSp>
        <p:nvGrpSpPr>
          <p:cNvPr id="1031" name="Group 7"/>
          <p:cNvGrpSpPr>
            <a:grpSpLocks/>
          </p:cNvGrpSpPr>
          <p:nvPr/>
        </p:nvGrpSpPr>
        <p:grpSpPr bwMode="auto">
          <a:xfrm>
            <a:off x="279400" y="152400"/>
            <a:ext cx="8686800" cy="16002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10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10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10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endParaRPr lang="en-US" altLang="fa-IR" sz="2400"/>
            </a:p>
          </p:txBody>
        </p:sp>
      </p:grpSp>
      <p:sp>
        <p:nvSpPr>
          <p:cNvPr id="13" name="Rectangle 12"/>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753"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4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4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l" rtl="1" fontAlgn="base">
        <a:spcBef>
          <a:spcPct val="0"/>
        </a:spcBef>
        <a:spcAft>
          <a:spcPct val="0"/>
        </a:spcAft>
        <a:defRPr sz="4400">
          <a:solidFill>
            <a:schemeClr val="tx2"/>
          </a:solidFill>
          <a:latin typeface="Times New Roman" pitchFamily="18" charset="0"/>
          <a:cs typeface="Arial" pitchFamily="34" charset="0"/>
        </a:defRPr>
      </a:lvl6pPr>
      <a:lvl7pPr marL="914400" algn="l" rtl="1" fontAlgn="base">
        <a:spcBef>
          <a:spcPct val="0"/>
        </a:spcBef>
        <a:spcAft>
          <a:spcPct val="0"/>
        </a:spcAft>
        <a:defRPr sz="4400">
          <a:solidFill>
            <a:schemeClr val="tx2"/>
          </a:solidFill>
          <a:latin typeface="Times New Roman" pitchFamily="18" charset="0"/>
          <a:cs typeface="Arial" pitchFamily="34" charset="0"/>
        </a:defRPr>
      </a:lvl7pPr>
      <a:lvl8pPr marL="1371600" algn="l" rtl="1" fontAlgn="base">
        <a:spcBef>
          <a:spcPct val="0"/>
        </a:spcBef>
        <a:spcAft>
          <a:spcPct val="0"/>
        </a:spcAft>
        <a:defRPr sz="4400">
          <a:solidFill>
            <a:schemeClr val="tx2"/>
          </a:solidFill>
          <a:latin typeface="Times New Roman" pitchFamily="18" charset="0"/>
          <a:cs typeface="Arial" pitchFamily="34" charset="0"/>
        </a:defRPr>
      </a:lvl8pPr>
      <a:lvl9pPr marL="1828800" algn="l"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469900" indent="-469900" algn="r" rtl="1" eaLnBrk="0" fontAlgn="base" hangingPunct="0">
        <a:spcBef>
          <a:spcPct val="20000"/>
        </a:spcBef>
        <a:spcAft>
          <a:spcPct val="0"/>
        </a:spcAft>
        <a:buClr>
          <a:schemeClr val="bg2"/>
        </a:buClr>
        <a:buSzPct val="70000"/>
        <a:buFont typeface="Wingdings" panose="05000000000000000000" pitchFamily="2" charset="2"/>
        <a:buChar char="o"/>
        <a:defRPr sz="32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cs typeface="+mn-cs"/>
        </a:defRPr>
      </a:lvl2pPr>
      <a:lvl3pPr marL="1377950" indent="-468313" algn="r" rtl="1" eaLnBrk="0" fontAlgn="base" hangingPunct="0">
        <a:spcBef>
          <a:spcPct val="20000"/>
        </a:spcBef>
        <a:spcAft>
          <a:spcPct val="0"/>
        </a:spcAft>
        <a:buClr>
          <a:schemeClr val="bg2"/>
        </a:buClr>
        <a:buSzPct val="65000"/>
        <a:buFont typeface="Wingdings" panose="05000000000000000000" pitchFamily="2" charset="2"/>
        <a:buChar char="o"/>
        <a:defRPr sz="2400">
          <a:solidFill>
            <a:schemeClr val="tx1"/>
          </a:solidFill>
          <a:latin typeface="+mn-lt"/>
          <a:cs typeface="+mn-cs"/>
        </a:defRPr>
      </a:lvl3pPr>
      <a:lvl4pPr marL="1827213" indent="-438150" algn="r" rtl="1" eaLnBrk="0" fontAlgn="base" hangingPunct="0">
        <a:spcBef>
          <a:spcPct val="20000"/>
        </a:spcBef>
        <a:spcAft>
          <a:spcPct val="0"/>
        </a:spcAft>
        <a:buClr>
          <a:schemeClr val="accent2"/>
        </a:buClr>
        <a:buSzPct val="75000"/>
        <a:buFont typeface="Wingdings" panose="05000000000000000000" pitchFamily="2" charset="2"/>
        <a:buChar char="n"/>
        <a:defRPr sz="2000">
          <a:solidFill>
            <a:schemeClr val="tx1"/>
          </a:solidFill>
          <a:latin typeface="+mn-lt"/>
          <a:cs typeface="+mn-cs"/>
        </a:defRPr>
      </a:lvl4pPr>
      <a:lvl5pPr marL="2297113" indent="-468313" algn="r" rtl="1" eaLnBrk="0" fontAlgn="base" hangingPunct="0">
        <a:spcBef>
          <a:spcPct val="20000"/>
        </a:spcBef>
        <a:spcAft>
          <a:spcPct val="0"/>
        </a:spcAft>
        <a:buClr>
          <a:schemeClr val="accent1"/>
        </a:buClr>
        <a:buSzPct val="50000"/>
        <a:buFont typeface="Wingdings" panose="05000000000000000000" pitchFamily="2" charset="2"/>
        <a:buChar char="o"/>
        <a:defRPr sz="2000">
          <a:solidFill>
            <a:schemeClr val="tx1"/>
          </a:solidFill>
          <a:latin typeface="+mn-lt"/>
          <a:cs typeface="+mn-cs"/>
        </a:defRPr>
      </a:lvl5pPr>
      <a:lvl6pPr marL="27543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r" rtl="1"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55650" y="620713"/>
            <a:ext cx="7696200" cy="2057400"/>
          </a:xfrm>
        </p:spPr>
        <p:txBody>
          <a:bodyPr/>
          <a:lstStyle/>
          <a:p>
            <a:pPr algn="ctr" eaLnBrk="1" hangingPunct="1"/>
            <a:r>
              <a:rPr lang="en-US" altLang="fa-IR" dirty="0" smtClean="0">
                <a:solidFill>
                  <a:schemeClr val="tx1"/>
                </a:solidFill>
                <a:latin typeface="Lucida Handwriting" panose="03010101010101010101" pitchFamily="66" charset="0"/>
                <a:cs typeface="Tahoma" panose="020B0604030504040204" pitchFamily="34" charset="0"/>
              </a:rPr>
              <a:t>Sport marketing</a:t>
            </a:r>
            <a:br>
              <a:rPr lang="en-US" altLang="fa-IR" dirty="0" smtClean="0">
                <a:solidFill>
                  <a:schemeClr val="tx1"/>
                </a:solidFill>
                <a:latin typeface="Lucida Handwriting" panose="03010101010101010101" pitchFamily="66" charset="0"/>
                <a:cs typeface="Tahoma" panose="020B0604030504040204" pitchFamily="34" charset="0"/>
              </a:rPr>
            </a:br>
            <a:endParaRPr lang="fa-IR" altLang="fa-IR" dirty="0" smtClean="0">
              <a:solidFill>
                <a:schemeClr val="tx1"/>
              </a:solidFill>
            </a:endParaRPr>
          </a:p>
        </p:txBody>
      </p:sp>
      <p:pic>
        <p:nvPicPr>
          <p:cNvPr id="3075" name="Picture 2" descr="C:\Users\dr andam\Pictures\imagesCAK0C9IL.jpg"/>
          <p:cNvPicPr>
            <a:picLocks noChangeAspect="1" noChangeArrowheads="1"/>
          </p:cNvPicPr>
          <p:nvPr/>
        </p:nvPicPr>
        <p:blipFill>
          <a:blip r:embed="rId2">
            <a:extLst>
              <a:ext uri="{28A0092B-C50C-407E-A947-70E740481C1C}">
                <a14:useLocalDpi xmlns:a14="http://schemas.microsoft.com/office/drawing/2010/main" val="0"/>
              </a:ext>
            </a:extLst>
          </a:blip>
          <a:srcRect l="9373" t="3090" b="23192"/>
          <a:stretch>
            <a:fillRect/>
          </a:stretch>
        </p:blipFill>
        <p:spPr bwMode="auto">
          <a:xfrm>
            <a:off x="571500" y="4929188"/>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4"/>
          <p:cNvSpPr txBox="1">
            <a:spLocks noGrp="1" noChangeArrowheads="1"/>
          </p:cNvSpPr>
          <p:nvPr>
            <p:ph type="subTitle" idx="1"/>
          </p:nvPr>
        </p:nvSpPr>
        <p:spPr>
          <a:xfrm>
            <a:off x="755650" y="3860800"/>
            <a:ext cx="7696200" cy="1938338"/>
          </a:xfrm>
          <a:ln algn="ctr"/>
        </p:spPr>
        <p:txBody>
          <a:bodyPr>
            <a:spAutoFit/>
          </a:bodyPr>
          <a:lstStyle/>
          <a:p>
            <a:pPr marL="469900" indent="-469900" algn="ctr" rtl="0" eaLnBrk="1" hangingPunct="1">
              <a:lnSpc>
                <a:spcPct val="50000"/>
              </a:lnSpc>
              <a:defRPr/>
            </a:pPr>
            <a:r>
              <a:rPr lang="en-US" sz="3200" dirty="0">
                <a:latin typeface="Lucida Handwriting" pitchFamily="66" charset="0"/>
                <a:ea typeface="+mj-ea"/>
                <a:cs typeface="Tahoma" pitchFamily="34" charset="0"/>
              </a:rPr>
              <a:t>Reza </a:t>
            </a:r>
            <a:r>
              <a:rPr lang="en-US" sz="3200" dirty="0" err="1">
                <a:latin typeface="Lucida Handwriting" pitchFamily="66" charset="0"/>
                <a:ea typeface="+mj-ea"/>
                <a:cs typeface="Tahoma" pitchFamily="34" charset="0"/>
              </a:rPr>
              <a:t>Andam</a:t>
            </a:r>
            <a:endParaRPr lang="en-US" sz="3200" dirty="0">
              <a:latin typeface="Lucida Handwriting" pitchFamily="66" charset="0"/>
              <a:ea typeface="+mj-ea"/>
              <a:cs typeface="Tahoma" pitchFamily="34" charset="0"/>
            </a:endParaRPr>
          </a:p>
          <a:p>
            <a:pPr marL="469900" indent="-469900" algn="ctr" rtl="0" eaLnBrk="1" hangingPunct="1">
              <a:lnSpc>
                <a:spcPct val="200000"/>
              </a:lnSpc>
              <a:defRPr/>
            </a:pPr>
            <a:r>
              <a:rPr lang="en-US" sz="1600" dirty="0">
                <a:latin typeface="Lucida Handwriting" pitchFamily="66" charset="0"/>
                <a:ea typeface="+mj-ea"/>
                <a:cs typeface="Tahoma" pitchFamily="34" charset="0"/>
              </a:rPr>
              <a:t> (</a:t>
            </a:r>
            <a:r>
              <a:rPr lang="en-US" sz="1600" dirty="0" err="1">
                <a:latin typeface="Lucida Handwriting" pitchFamily="66" charset="0"/>
                <a:ea typeface="+mj-ea"/>
                <a:cs typeface="Tahoma" pitchFamily="34" charset="0"/>
              </a:rPr>
              <a:t>ph.D</a:t>
            </a:r>
            <a:r>
              <a:rPr lang="en-US" sz="1600" dirty="0">
                <a:latin typeface="Lucida Handwriting" pitchFamily="66" charset="0"/>
                <a:ea typeface="+mj-ea"/>
                <a:cs typeface="Tahoma" pitchFamily="34" charset="0"/>
              </a:rPr>
              <a:t> </a:t>
            </a:r>
            <a:r>
              <a:rPr lang="en-US" sz="1600" dirty="0" err="1">
                <a:latin typeface="Lucida Handwriting" pitchFamily="66" charset="0"/>
                <a:ea typeface="+mj-ea"/>
                <a:cs typeface="Tahoma" pitchFamily="34" charset="0"/>
              </a:rPr>
              <a:t>Shahrood</a:t>
            </a:r>
            <a:r>
              <a:rPr lang="en-US" sz="1600" dirty="0">
                <a:latin typeface="Lucida Handwriting" pitchFamily="66" charset="0"/>
                <a:ea typeface="+mj-ea"/>
                <a:cs typeface="Tahoma" pitchFamily="34" charset="0"/>
              </a:rPr>
              <a:t> University of Technology</a:t>
            </a:r>
            <a:r>
              <a:rPr lang="en-US" sz="1600" dirty="0" smtClean="0">
                <a:latin typeface="Lucida Handwriting" pitchFamily="66" charset="0"/>
                <a:ea typeface="+mj-ea"/>
                <a:cs typeface="Tahoma" pitchFamily="34" charset="0"/>
              </a:rPr>
              <a:t>)</a:t>
            </a:r>
          </a:p>
          <a:p>
            <a:pPr marL="469900" indent="-469900" algn="ctr" rtl="0" eaLnBrk="1" hangingPunct="1">
              <a:lnSpc>
                <a:spcPct val="200000"/>
              </a:lnSpc>
              <a:defRPr/>
            </a:pPr>
            <a:r>
              <a:rPr lang="en-US" sz="1600" dirty="0" smtClean="0">
                <a:latin typeface="Lucida Handwriting" pitchFamily="66" charset="0"/>
                <a:ea typeface="+mj-ea"/>
                <a:cs typeface="Tahoma" pitchFamily="34" charset="0"/>
              </a:rPr>
              <a:t>Email: reza.andam@gmail.com</a:t>
            </a:r>
            <a:endParaRPr lang="en-US" sz="1600" dirty="0">
              <a:latin typeface="Lucida Handwriting" pitchFamily="66" charset="0"/>
              <a:ea typeface="+mj-ea"/>
              <a:cs typeface="Tahoma" pitchFamily="34" charset="0"/>
            </a:endParaRPr>
          </a:p>
          <a:p>
            <a:pPr marL="469900" indent="-469900" algn="ctr" eaLnBrk="1" hangingPunct="1">
              <a:defRPr/>
            </a:pPr>
            <a:endParaRPr lang="en-US" dirty="0"/>
          </a:p>
        </p:txBody>
      </p:sp>
      <p:sp>
        <p:nvSpPr>
          <p:cNvPr id="3077" name="Rectangle 4"/>
          <p:cNvSpPr>
            <a:spLocks noChangeArrowheads="1"/>
          </p:cNvSpPr>
          <p:nvPr/>
        </p:nvSpPr>
        <p:spPr bwMode="auto">
          <a:xfrm>
            <a:off x="357188" y="357188"/>
            <a:ext cx="7777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In the name of God</a:t>
            </a:r>
          </a:p>
        </p:txBody>
      </p:sp>
      <p:sp>
        <p:nvSpPr>
          <p:cNvPr id="3078" name="Rectangle 6"/>
          <p:cNvSpPr>
            <a:spLocks noChangeArrowheads="1"/>
          </p:cNvSpPr>
          <p:nvPr/>
        </p:nvSpPr>
        <p:spPr bwMode="auto">
          <a:xfrm>
            <a:off x="1619250" y="2205038"/>
            <a:ext cx="6337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a:r>
              <a:rPr lang="fa-IR" altLang="fa-IR" sz="3600">
                <a:latin typeface="IranNastaliq" panose="02000503000000020003" pitchFamily="2" charset="0"/>
                <a:ea typeface="Calibri" panose="020F0502020204030204" pitchFamily="34" charset="0"/>
                <a:cs typeface="IranNastaliq" panose="02000503000000020003" pitchFamily="2" charset="0"/>
              </a:rPr>
              <a:t>شتاب پیش از توانا  شدن  و  درنگ پس از فرصت یافتن نشانه ضعف است .</a:t>
            </a:r>
          </a:p>
          <a:p>
            <a:pPr algn="ctr" rtl="0"/>
            <a:r>
              <a:rPr lang="fa-IR" altLang="fa-IR" sz="3600">
                <a:latin typeface="IranNastaliq" panose="02000503000000020003" pitchFamily="2" charset="0"/>
                <a:ea typeface="Calibri" panose="020F0502020204030204" pitchFamily="34" charset="0"/>
                <a:cs typeface="IranNastaliq" panose="02000503000000020003" pitchFamily="2" charset="0"/>
              </a:rPr>
              <a:t>                      حضرت علی (ع)  </a:t>
            </a:r>
            <a:endParaRPr lang="fa-IR" altLang="fa-IR" sz="3200">
              <a:latin typeface="IranNastaliq" panose="02000503000000020003" pitchFamily="2" charset="0"/>
              <a:cs typeface="IranNastaliq" panose="02000503000000020003"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هویت</a:t>
            </a:r>
            <a:endParaRPr lang="en-US" sz="3600" dirty="0" smtClean="0">
              <a:solidFill>
                <a:schemeClr val="bg1"/>
              </a:solidFill>
              <a:cs typeface="B Zar" pitchFamily="2" charset="-78"/>
            </a:endParaRPr>
          </a:p>
        </p:txBody>
      </p:sp>
      <p:sp>
        <p:nvSpPr>
          <p:cNvPr id="12293" name="Content Placeholder 4"/>
          <p:cNvSpPr>
            <a:spLocks noGrp="1"/>
          </p:cNvSpPr>
          <p:nvPr>
            <p:ph idx="1"/>
          </p:nvPr>
        </p:nvSpPr>
        <p:spPr/>
        <p:txBody>
          <a:bodyPr/>
          <a:lstStyle/>
          <a:p>
            <a:pPr algn="just"/>
            <a:r>
              <a:rPr lang="fa-IR" altLang="fa-IR" smtClean="0">
                <a:cs typeface="B Lotus" panose="00000400000000000000" pitchFamily="2" charset="-78"/>
              </a:rPr>
              <a:t>هویت سازمانی را می توان با سوالات زیر تعریف نمود :</a:t>
            </a:r>
            <a:endParaRPr lang="en-US" altLang="fa-IR" smtClean="0">
              <a:cs typeface="B Lotus" panose="00000400000000000000" pitchFamily="2" charset="-78"/>
            </a:endParaRPr>
          </a:p>
          <a:p>
            <a:pPr algn="just"/>
            <a:r>
              <a:rPr lang="fa-IR" altLang="fa-IR" smtClean="0">
                <a:cs typeface="B Lotus" panose="00000400000000000000" pitchFamily="2" charset="-78"/>
              </a:rPr>
              <a:t>هدف و مقصود سازمان چیست ؟</a:t>
            </a:r>
            <a:endParaRPr lang="en-US" altLang="fa-IR" smtClean="0">
              <a:cs typeface="B Lotus" panose="00000400000000000000" pitchFamily="2" charset="-78"/>
            </a:endParaRPr>
          </a:p>
          <a:p>
            <a:pPr algn="just"/>
            <a:r>
              <a:rPr lang="fa-IR" altLang="fa-IR" smtClean="0">
                <a:cs typeface="B Lotus" panose="00000400000000000000" pitchFamily="2" charset="-78"/>
              </a:rPr>
              <a:t>اعضای آن چه کسانی هستند؟</a:t>
            </a:r>
            <a:endParaRPr lang="en-US" altLang="fa-IR" smtClean="0">
              <a:cs typeface="B Lotus" panose="00000400000000000000" pitchFamily="2" charset="-78"/>
            </a:endParaRPr>
          </a:p>
          <a:p>
            <a:pPr algn="just"/>
            <a:r>
              <a:rPr lang="fa-IR" altLang="fa-IR" smtClean="0">
                <a:cs typeface="B Lotus" panose="00000400000000000000" pitchFamily="2" charset="-78"/>
              </a:rPr>
              <a:t>سازمان و اعضای آن دوست دارند تا دیگران (سازمان های ورزشی، جامعه محلی و یا حامیان مالی) آنها را چگونه ببینند؟</a:t>
            </a:r>
            <a:endParaRPr lang="en-US" altLang="fa-IR" smtClean="0">
              <a:cs typeface="B Lotus" panose="00000400000000000000" pitchFamily="2" charset="-78"/>
            </a:endParaRPr>
          </a:p>
          <a:p>
            <a:pPr algn="just"/>
            <a:r>
              <a:rPr lang="fa-IR" altLang="fa-IR" smtClean="0">
                <a:cs typeface="B Lotus" panose="00000400000000000000" pitchFamily="2" charset="-78"/>
              </a:rPr>
              <a:t>ارزشهای اساسی آن سازمان چیست؟</a:t>
            </a:r>
            <a:endParaRPr lang="en-US" altLang="fa-IR" smtClean="0">
              <a:cs typeface="B Lotus" panose="00000400000000000000" pitchFamily="2" charset="-78"/>
            </a:endParaRPr>
          </a:p>
        </p:txBody>
      </p:sp>
      <p:sp>
        <p:nvSpPr>
          <p:cNvPr id="1229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تقسیم بندی</a:t>
            </a:r>
            <a:endParaRPr lang="en-US" sz="3600" dirty="0" smtClean="0">
              <a:solidFill>
                <a:schemeClr val="bg1"/>
              </a:solidFill>
              <a:cs typeface="B Zar" pitchFamily="2" charset="-78"/>
            </a:endParaRPr>
          </a:p>
        </p:txBody>
      </p:sp>
      <p:sp>
        <p:nvSpPr>
          <p:cNvPr id="13317"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z="3000" smtClean="0">
                <a:cs typeface="B Lotus" panose="00000400000000000000" pitchFamily="2" charset="-78"/>
              </a:rPr>
              <a:t>گام استراتژیک بعدی در بازاریابی تقسیم بندی است که عبارتست از:« دسته بندی یک بازار به گروه های مشابه». ضروری است تا این گروه ها مهم و ارزشمند باشند. به این معنا که ارزش هدفگذاری را داشته باشند و متناسب با اهداف سازمان باشند. همچنین لازم است تا آنها برای اقدامات بازاریابی، موجود و در دسترس باشند. اولین گام در تقسیم بندی این است که بازار را به دو رابطه کلیدی تقسیم کنیم. اولین رابطه با مصرف کنندگان است و دومین رابطه، رابطه با دیگر سازمان هاست که به "رابطه کاری" مشهور است. </a:t>
            </a:r>
            <a:endParaRPr lang="en-US" altLang="fa-IR" sz="3000" smtClean="0">
              <a:cs typeface="B Lotus" panose="00000400000000000000" pitchFamily="2" charset="-78"/>
            </a:endParaRPr>
          </a:p>
          <a:p>
            <a:pPr algn="just" eaLnBrk="1" hangingPunct="1"/>
            <a:endParaRPr lang="fa-IR" altLang="fa-IR" sz="2800" smtClean="0">
              <a:cs typeface="B Lotus" panose="00000400000000000000" pitchFamily="2" charset="-78"/>
            </a:endParaRPr>
          </a:p>
        </p:txBody>
      </p:sp>
      <p:sp>
        <p:nvSpPr>
          <p:cNvPr id="1331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هدف گذاری</a:t>
            </a:r>
            <a:endParaRPr lang="en-US" sz="3600" dirty="0" smtClean="0">
              <a:solidFill>
                <a:schemeClr val="bg1"/>
              </a:solidFill>
              <a:cs typeface="B Zar" pitchFamily="2" charset="-78"/>
            </a:endParaRPr>
          </a:p>
        </p:txBody>
      </p:sp>
      <p:sp>
        <p:nvSpPr>
          <p:cNvPr id="14341"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z="3000" smtClean="0">
                <a:cs typeface="B Lotus" panose="00000400000000000000" pitchFamily="2" charset="-78"/>
              </a:rPr>
              <a:t>هنگامیکه دسته ها یا گروه های مختلف مشتریان شناسایی شدند، گام بعدی هدف گذاری است که عبارتست از:«تعیین و انتخاب دسته های مناسب برای تمرکز بیشتر بر آنها». بسیاری از سازمان های ورزشی، به ویژه باشگاه ها، منابع محدودی دارند که به آنها اجازه نمی دهد تا بتوانند دسته ها و گروه های بی شماری را با انتظارات گوناگونی که دارند راضی نمایند. مثلاً زمان و امکانات محدود هستند و همه تیم های ورزشی یک باشگاه محلی نمی توانند در یک زمان از امکانات ورزشی آن باشگاه استفاده کنند، بنابراین مجبورند تا انتخاب هایی انجام دهند.</a:t>
            </a:r>
          </a:p>
        </p:txBody>
      </p:sp>
      <p:sp>
        <p:nvSpPr>
          <p:cNvPr id="1434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موقعیت یابی</a:t>
            </a:r>
            <a:endParaRPr lang="en-US" sz="3600" dirty="0" smtClean="0">
              <a:solidFill>
                <a:schemeClr val="bg1"/>
              </a:solidFill>
              <a:cs typeface="B Zar" pitchFamily="2" charset="-78"/>
            </a:endParaRPr>
          </a:p>
        </p:txBody>
      </p:sp>
      <p:sp>
        <p:nvSpPr>
          <p:cNvPr id="15365"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z="3000" smtClean="0">
                <a:cs typeface="B Lotus" panose="00000400000000000000" pitchFamily="2" charset="-78"/>
              </a:rPr>
              <a:t>وقتیکه دسته ها و گروه ها به طور واضح شناسایی شدند و مورد هدف قرار گرفتند، گام استراتژیک بعدی موقعیت یابی است؛ در این مرحله باید به موقعیت‌ها و تفاوت‌هائی پرداخت که می‌توان از آنها برای متمایز کردن یک شرکت یا محصول از رقبای آن استفاده کرد تا از این طریق جایگاه ویژه ای در ذهن مشتریان هدف پیدا کند. به عنوان مثال، فوتبال در انگلستان را در نظر بگیرید که در آن، یک تیم فوتبال 5 نفری، یک تیم لیگ دسته دوم و یک تیم لیگ برتری موقعیت های مفهومی متفاوتی را به لحاظ کیفیت بازیکنان، امکانات و تأسیسات باشگاه و کالا ها و اجناس مربوط به آن</a:t>
            </a:r>
            <a:r>
              <a:rPr lang="en-US" altLang="fa-IR" sz="3000" smtClean="0">
                <a:cs typeface="B Lotus" panose="00000400000000000000" pitchFamily="2" charset="-78"/>
              </a:rPr>
              <a:t> </a:t>
            </a:r>
            <a:r>
              <a:rPr lang="fa-IR" altLang="fa-IR" sz="3000" smtClean="0">
                <a:cs typeface="B Lotus" panose="00000400000000000000" pitchFamily="2" charset="-78"/>
              </a:rPr>
              <a:t>ها، دارا هستند.</a:t>
            </a:r>
          </a:p>
        </p:txBody>
      </p:sp>
      <p:sp>
        <p:nvSpPr>
          <p:cNvPr id="1536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219700" y="1071563"/>
            <a:ext cx="35671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مفاهیم اساسی بازار یابی  </a:t>
            </a:r>
            <a:endParaRPr lang="en-US" sz="3600" dirty="0" smtClean="0">
              <a:solidFill>
                <a:schemeClr val="bg1"/>
              </a:solidFill>
              <a:cs typeface="B Zar" pitchFamily="2" charset="-78"/>
            </a:endParaRPr>
          </a:p>
        </p:txBody>
      </p:sp>
      <p:sp>
        <p:nvSpPr>
          <p:cNvPr id="16389" name="Content Placeholder 4"/>
          <p:cNvSpPr>
            <a:spLocks noGrp="1"/>
          </p:cNvSpPr>
          <p:nvPr>
            <p:ph idx="1"/>
          </p:nvPr>
        </p:nvSpPr>
        <p:spPr/>
        <p:txBody>
          <a:bodyPr/>
          <a:lstStyle/>
          <a:p>
            <a:pPr eaLnBrk="1" hangingPunct="1"/>
            <a:r>
              <a:rPr lang="fa-IR" altLang="fa-IR" i="1" smtClean="0">
                <a:cs typeface="B Mitra" panose="00000400000000000000" pitchFamily="2" charset="-78"/>
              </a:rPr>
              <a:t>شکل زیر ، هفت مفهوم اساسی علم بازار یابی و رابطه آنها را با هم نشان می دهد:</a:t>
            </a:r>
            <a:endParaRPr lang="en-US" altLang="fa-IR" i="1" smtClean="0">
              <a:cs typeface="B Mitra" panose="00000400000000000000" pitchFamily="2" charset="-78"/>
            </a:endParaRPr>
          </a:p>
          <a:p>
            <a:pPr eaLnBrk="1" hangingPunct="1"/>
            <a:endParaRPr lang="fa-IR" altLang="fa-IR" smtClean="0"/>
          </a:p>
        </p:txBody>
      </p:sp>
      <p:sp>
        <p:nvSpPr>
          <p:cNvPr id="1639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grpSp>
        <p:nvGrpSpPr>
          <p:cNvPr id="16391" name="Group 6"/>
          <p:cNvGrpSpPr>
            <a:grpSpLocks/>
          </p:cNvGrpSpPr>
          <p:nvPr/>
        </p:nvGrpSpPr>
        <p:grpSpPr bwMode="auto">
          <a:xfrm>
            <a:off x="1752600" y="2708275"/>
            <a:ext cx="5943600" cy="3540125"/>
            <a:chOff x="1752600" y="1676400"/>
            <a:chExt cx="5943600" cy="4572000"/>
          </a:xfrm>
        </p:grpSpPr>
        <p:sp>
          <p:nvSpPr>
            <p:cNvPr id="16392" name="AutoShape 7"/>
            <p:cNvSpPr>
              <a:spLocks noChangeArrowheads="1"/>
            </p:cNvSpPr>
            <p:nvPr/>
          </p:nvSpPr>
          <p:spPr bwMode="auto">
            <a:xfrm>
              <a:off x="4114800" y="16764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نیاز</a:t>
              </a:r>
              <a:endParaRPr lang="en-US" altLang="fa-IR" b="1" i="1">
                <a:cs typeface="B Mitra" panose="00000400000000000000" pitchFamily="2" charset="-78"/>
              </a:endParaRPr>
            </a:p>
          </p:txBody>
        </p:sp>
        <p:sp>
          <p:nvSpPr>
            <p:cNvPr id="16393" name="Line 8"/>
            <p:cNvSpPr>
              <a:spLocks noChangeShapeType="1"/>
            </p:cNvSpPr>
            <p:nvPr/>
          </p:nvSpPr>
          <p:spPr bwMode="auto">
            <a:xfrm>
              <a:off x="5410200" y="1981200"/>
              <a:ext cx="1752600" cy="106680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16394" name="AutoShape 9"/>
            <p:cNvSpPr>
              <a:spLocks noChangeArrowheads="1"/>
            </p:cNvSpPr>
            <p:nvPr/>
          </p:nvSpPr>
          <p:spPr bwMode="auto">
            <a:xfrm>
              <a:off x="1752600" y="43434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معامله</a:t>
              </a:r>
              <a:endParaRPr lang="en-US" altLang="fa-IR" b="1" i="1">
                <a:cs typeface="B Mitra" panose="00000400000000000000" pitchFamily="2" charset="-78"/>
              </a:endParaRPr>
            </a:p>
          </p:txBody>
        </p:sp>
        <p:sp>
          <p:nvSpPr>
            <p:cNvPr id="16395" name="AutoShape 10"/>
            <p:cNvSpPr>
              <a:spLocks noChangeArrowheads="1"/>
            </p:cNvSpPr>
            <p:nvPr/>
          </p:nvSpPr>
          <p:spPr bwMode="auto">
            <a:xfrm>
              <a:off x="1752600" y="31242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بازار</a:t>
              </a:r>
              <a:endParaRPr lang="en-US" altLang="fa-IR" b="1" i="1">
                <a:cs typeface="B Mitra" panose="00000400000000000000" pitchFamily="2" charset="-78"/>
              </a:endParaRPr>
            </a:p>
          </p:txBody>
        </p:sp>
        <p:sp>
          <p:nvSpPr>
            <p:cNvPr id="16396" name="AutoShape 11"/>
            <p:cNvSpPr>
              <a:spLocks noChangeArrowheads="1"/>
            </p:cNvSpPr>
            <p:nvPr/>
          </p:nvSpPr>
          <p:spPr bwMode="auto">
            <a:xfrm>
              <a:off x="3276600" y="55626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مبادله</a:t>
              </a:r>
              <a:endParaRPr lang="en-US" altLang="fa-IR" b="1" i="1">
                <a:cs typeface="B Mitra" panose="00000400000000000000" pitchFamily="2" charset="-78"/>
              </a:endParaRPr>
            </a:p>
          </p:txBody>
        </p:sp>
        <p:sp>
          <p:nvSpPr>
            <p:cNvPr id="16397" name="AutoShape 12"/>
            <p:cNvSpPr>
              <a:spLocks noChangeArrowheads="1"/>
            </p:cNvSpPr>
            <p:nvPr/>
          </p:nvSpPr>
          <p:spPr bwMode="auto">
            <a:xfrm>
              <a:off x="5029200" y="55626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کالا</a:t>
              </a:r>
              <a:endParaRPr lang="en-US" altLang="fa-IR" b="1" i="1">
                <a:cs typeface="B Mitra" panose="00000400000000000000" pitchFamily="2" charset="-78"/>
              </a:endParaRPr>
            </a:p>
          </p:txBody>
        </p:sp>
        <p:sp>
          <p:nvSpPr>
            <p:cNvPr id="16398" name="AutoShape 13"/>
            <p:cNvSpPr>
              <a:spLocks noChangeArrowheads="1"/>
            </p:cNvSpPr>
            <p:nvPr/>
          </p:nvSpPr>
          <p:spPr bwMode="auto">
            <a:xfrm>
              <a:off x="6477000" y="43434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تقاضا</a:t>
              </a:r>
              <a:endParaRPr lang="en-US" altLang="fa-IR" b="1" i="1">
                <a:cs typeface="B Mitra" panose="00000400000000000000" pitchFamily="2" charset="-78"/>
              </a:endParaRPr>
            </a:p>
          </p:txBody>
        </p:sp>
        <p:sp>
          <p:nvSpPr>
            <p:cNvPr id="16399" name="AutoShape 14"/>
            <p:cNvSpPr>
              <a:spLocks noChangeArrowheads="1"/>
            </p:cNvSpPr>
            <p:nvPr/>
          </p:nvSpPr>
          <p:spPr bwMode="auto">
            <a:xfrm>
              <a:off x="6477000" y="3124200"/>
              <a:ext cx="1219200" cy="685800"/>
            </a:xfrm>
            <a:prstGeom prst="flowChartAlternateProcess">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b="1" i="1">
                  <a:cs typeface="B Mitra" panose="00000400000000000000" pitchFamily="2" charset="-78"/>
                </a:rPr>
                <a:t>خواسته</a:t>
              </a:r>
              <a:endParaRPr lang="en-US" altLang="fa-IR" b="1" i="1">
                <a:cs typeface="B Mitra" panose="00000400000000000000" pitchFamily="2" charset="-78"/>
              </a:endParaRPr>
            </a:p>
          </p:txBody>
        </p:sp>
        <p:sp>
          <p:nvSpPr>
            <p:cNvPr id="16400" name="Line 15"/>
            <p:cNvSpPr>
              <a:spLocks noChangeShapeType="1"/>
            </p:cNvSpPr>
            <p:nvPr/>
          </p:nvSpPr>
          <p:spPr bwMode="auto">
            <a:xfrm flipV="1">
              <a:off x="2362200" y="1981200"/>
              <a:ext cx="1676400" cy="106680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16401" name="Line 16"/>
            <p:cNvSpPr>
              <a:spLocks noChangeShapeType="1"/>
            </p:cNvSpPr>
            <p:nvPr/>
          </p:nvSpPr>
          <p:spPr bwMode="auto">
            <a:xfrm flipV="1">
              <a:off x="2362200" y="3886200"/>
              <a:ext cx="0" cy="38100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16402" name="Line 17"/>
            <p:cNvSpPr>
              <a:spLocks noChangeShapeType="1"/>
            </p:cNvSpPr>
            <p:nvPr/>
          </p:nvSpPr>
          <p:spPr bwMode="auto">
            <a:xfrm>
              <a:off x="4572000" y="5943600"/>
              <a:ext cx="381000" cy="0"/>
            </a:xfrm>
            <a:prstGeom prst="line">
              <a:avLst/>
            </a:prstGeom>
            <a:noFill/>
            <a:ln w="1905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fa-IR"/>
            </a:p>
          </p:txBody>
        </p:sp>
        <p:sp>
          <p:nvSpPr>
            <p:cNvPr id="16403" name="Line 18"/>
            <p:cNvSpPr>
              <a:spLocks noChangeShapeType="1"/>
            </p:cNvSpPr>
            <p:nvPr/>
          </p:nvSpPr>
          <p:spPr bwMode="auto">
            <a:xfrm flipH="1">
              <a:off x="6324600" y="5105400"/>
              <a:ext cx="762000" cy="83820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16404" name="Line 19"/>
            <p:cNvSpPr>
              <a:spLocks noChangeShapeType="1"/>
            </p:cNvSpPr>
            <p:nvPr/>
          </p:nvSpPr>
          <p:spPr bwMode="auto">
            <a:xfrm>
              <a:off x="7086600" y="3886200"/>
              <a:ext cx="0" cy="38100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16405" name="Line 20"/>
            <p:cNvSpPr>
              <a:spLocks noChangeShapeType="1"/>
            </p:cNvSpPr>
            <p:nvPr/>
          </p:nvSpPr>
          <p:spPr bwMode="auto">
            <a:xfrm>
              <a:off x="2362200" y="5105400"/>
              <a:ext cx="838200" cy="838200"/>
            </a:xfrm>
            <a:prstGeom prst="line">
              <a:avLst/>
            </a:prstGeom>
            <a:noFill/>
            <a:ln w="19050">
              <a:solidFill>
                <a:schemeClr val="tx1"/>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fa-I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نیاز</a:t>
            </a:r>
            <a:endParaRPr lang="en-US" sz="3600" b="1" dirty="0" smtClean="0">
              <a:solidFill>
                <a:schemeClr val="bg1"/>
              </a:solidFill>
              <a:cs typeface="B Zar" pitchFamily="2" charset="-78"/>
            </a:endParaRPr>
          </a:p>
        </p:txBody>
      </p:sp>
      <p:sp>
        <p:nvSpPr>
          <p:cNvPr id="17413" name="Content Placeholder 4"/>
          <p:cNvSpPr>
            <a:spLocks noGrp="1"/>
          </p:cNvSpPr>
          <p:nvPr>
            <p:ph idx="1"/>
          </p:nvPr>
        </p:nvSpPr>
        <p:spPr/>
        <p:txBody>
          <a:bodyPr/>
          <a:lstStyle/>
          <a:p>
            <a:pPr eaLnBrk="1" hangingPunct="1"/>
            <a:r>
              <a:rPr lang="fa-IR" altLang="fa-IR" i="1" smtClean="0">
                <a:latin typeface="Monotype Corsiva" panose="03010101010201010101" pitchFamily="66" charset="0"/>
                <a:cs typeface="B Mitra" panose="00000400000000000000" pitchFamily="2" charset="-78"/>
              </a:rPr>
              <a:t>نیاز (</a:t>
            </a:r>
            <a:r>
              <a:rPr lang="en-US" altLang="fa-IR" i="1" smtClean="0">
                <a:latin typeface="Monotype Corsiva" panose="03010101010201010101" pitchFamily="66" charset="0"/>
                <a:cs typeface="B Mitra" panose="00000400000000000000" pitchFamily="2" charset="-78"/>
              </a:rPr>
              <a:t>Need</a:t>
            </a:r>
            <a:r>
              <a:rPr lang="fa-IR" altLang="fa-IR" i="1" smtClean="0">
                <a:latin typeface="Monotype Corsiva" panose="03010101010201010101" pitchFamily="66" charset="0"/>
                <a:cs typeface="B Mitra" panose="00000400000000000000" pitchFamily="2" charset="-78"/>
              </a:rPr>
              <a:t>) یعنی کمبود یا حالت محرومیت احساس شده در فرد که آرامش و تعادل انسانـی را بر هم زده و در او انـگیزه ای برای ارضاء ایجاد می کند.</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1741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خواسته</a:t>
            </a:r>
            <a:endParaRPr lang="en-US" sz="3600" b="1" dirty="0" smtClean="0">
              <a:solidFill>
                <a:schemeClr val="bg1"/>
              </a:solidFill>
              <a:cs typeface="B Zar" pitchFamily="2" charset="-78"/>
            </a:endParaRPr>
          </a:p>
        </p:txBody>
      </p:sp>
      <p:sp>
        <p:nvSpPr>
          <p:cNvPr id="18437" name="Content Placeholder 4"/>
          <p:cNvSpPr>
            <a:spLocks noGrp="1"/>
          </p:cNvSpPr>
          <p:nvPr>
            <p:ph idx="1"/>
          </p:nvPr>
        </p:nvSpPr>
        <p:spPr/>
        <p:txBody>
          <a:bodyPr/>
          <a:lstStyle/>
          <a:p>
            <a:pPr eaLnBrk="1" hangingPunct="1"/>
            <a:r>
              <a:rPr lang="fa-IR" altLang="fa-IR" i="1" smtClean="0">
                <a:latin typeface="Monotype Corsiva" panose="03010101010201010101" pitchFamily="66" charset="0"/>
                <a:cs typeface="B Mitra" panose="00000400000000000000" pitchFamily="2" charset="-78"/>
              </a:rPr>
              <a:t>خواسته یعنی چگونگی رفع نیاز ، به عبارتی خواسته ها (</a:t>
            </a:r>
            <a:r>
              <a:rPr lang="en-US" altLang="fa-IR" i="1" smtClean="0">
                <a:latin typeface="Monotype Corsiva" panose="03010101010201010101" pitchFamily="66" charset="0"/>
                <a:cs typeface="B Mitra" panose="00000400000000000000" pitchFamily="2" charset="-78"/>
              </a:rPr>
              <a:t>wants</a:t>
            </a:r>
            <a:r>
              <a:rPr lang="fa-IR" altLang="fa-IR" i="1" smtClean="0">
                <a:latin typeface="Monotype Corsiva" panose="03010101010201010101" pitchFamily="66" charset="0"/>
                <a:cs typeface="B Mitra" panose="00000400000000000000" pitchFamily="2" charset="-78"/>
              </a:rPr>
              <a:t>) راه های رفع نیاز بوده و با توجه به فرهنگ جوامع و نیز وضع در آمدی افراد ، تعداد آنها نا محدود و دائماً در حال تغییر می باشد. </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1843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تقاضا</a:t>
            </a:r>
            <a:endParaRPr lang="en-US" sz="3600" b="1" dirty="0" smtClean="0">
              <a:solidFill>
                <a:schemeClr val="bg1"/>
              </a:solidFill>
              <a:cs typeface="B Zar" pitchFamily="2" charset="-78"/>
            </a:endParaRPr>
          </a:p>
        </p:txBody>
      </p:sp>
      <p:sp>
        <p:nvSpPr>
          <p:cNvPr id="19461" name="Content Placeholder 4"/>
          <p:cNvSpPr>
            <a:spLocks noGrp="1"/>
          </p:cNvSpPr>
          <p:nvPr>
            <p:ph idx="1"/>
          </p:nvPr>
        </p:nvSpPr>
        <p:spPr/>
        <p:txBody>
          <a:bodyPr/>
          <a:lstStyle/>
          <a:p>
            <a:pPr eaLnBrk="1" hangingPunct="1"/>
            <a:r>
              <a:rPr lang="fa-IR" altLang="fa-IR" i="1" smtClean="0">
                <a:latin typeface="Monotype Corsiva" panose="03010101010201010101" pitchFamily="66" charset="0"/>
                <a:cs typeface="B Mitra" panose="00000400000000000000" pitchFamily="2" charset="-78"/>
              </a:rPr>
              <a:t>تقاضا (</a:t>
            </a:r>
            <a:r>
              <a:rPr lang="en-US" altLang="fa-IR" i="1" smtClean="0">
                <a:latin typeface="Monotype Corsiva" panose="03010101010201010101" pitchFamily="66" charset="0"/>
                <a:cs typeface="B Mitra" panose="00000400000000000000" pitchFamily="2" charset="-78"/>
              </a:rPr>
              <a:t>Demand</a:t>
            </a:r>
            <a:r>
              <a:rPr lang="fa-IR" altLang="fa-IR" i="1" smtClean="0">
                <a:latin typeface="Monotype Corsiva" panose="03010101010201010101" pitchFamily="66" charset="0"/>
                <a:cs typeface="B Mitra" panose="00000400000000000000" pitchFamily="2" charset="-78"/>
              </a:rPr>
              <a:t>) یعـنی اقدام به رفـع نیـاز و خواسـته با لـحـاظ نمـودن منـابع مالی ، بنابر این محـدودیت ریالی می تواند ، خواسته کالای  </a:t>
            </a:r>
            <a:r>
              <a:rPr lang="en-US" altLang="fa-IR" i="1" smtClean="0">
                <a:latin typeface="Monotype Corsiva" panose="03010101010201010101" pitchFamily="66" charset="0"/>
                <a:cs typeface="B Mitra" panose="00000400000000000000" pitchFamily="2" charset="-78"/>
              </a:rPr>
              <a:t>x</a:t>
            </a:r>
            <a:r>
              <a:rPr lang="fa-IR" altLang="fa-IR" i="1" smtClean="0">
                <a:latin typeface="Monotype Corsiva" panose="03010101010201010101" pitchFamily="66" charset="0"/>
                <a:cs typeface="B Mitra" panose="00000400000000000000" pitchFamily="2" charset="-78"/>
              </a:rPr>
              <a:t> را به تقاضای کالای </a:t>
            </a:r>
            <a:r>
              <a:rPr lang="en-US" altLang="fa-IR" i="1" smtClean="0">
                <a:latin typeface="Monotype Corsiva" panose="03010101010201010101" pitchFamily="66" charset="0"/>
                <a:cs typeface="B Mitra" panose="00000400000000000000" pitchFamily="2" charset="-78"/>
              </a:rPr>
              <a:t>y</a:t>
            </a:r>
            <a:r>
              <a:rPr lang="fa-IR" altLang="fa-IR" i="1" smtClean="0">
                <a:latin typeface="Monotype Corsiva" panose="03010101010201010101" pitchFamily="66" charset="0"/>
                <a:cs typeface="B Mitra" panose="00000400000000000000" pitchFamily="2" charset="-78"/>
              </a:rPr>
              <a:t> بدل نماید.</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1946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کالا</a:t>
            </a:r>
            <a:endParaRPr lang="en-US" sz="3600" b="1" dirty="0" smtClean="0">
              <a:solidFill>
                <a:schemeClr val="bg1"/>
              </a:solidFill>
              <a:cs typeface="B Zar" pitchFamily="2" charset="-78"/>
            </a:endParaRPr>
          </a:p>
        </p:txBody>
      </p:sp>
      <p:sp>
        <p:nvSpPr>
          <p:cNvPr id="20485" name="Content Placeholder 4"/>
          <p:cNvSpPr>
            <a:spLocks noGrp="1"/>
          </p:cNvSpPr>
          <p:nvPr>
            <p:ph idx="1"/>
          </p:nvPr>
        </p:nvSpPr>
        <p:spPr/>
        <p:txBody>
          <a:bodyPr/>
          <a:lstStyle/>
          <a:p>
            <a:pPr eaLnBrk="1" hangingPunct="1"/>
            <a:r>
              <a:rPr lang="fa-IR" altLang="fa-IR" i="1" smtClean="0">
                <a:latin typeface="Monotype Corsiva" panose="03010101010201010101" pitchFamily="66" charset="0"/>
                <a:cs typeface="B Mitra" panose="00000400000000000000" pitchFamily="2" charset="-78"/>
              </a:rPr>
              <a:t>کالا (</a:t>
            </a:r>
            <a:r>
              <a:rPr lang="en-US" altLang="fa-IR" i="1" smtClean="0">
                <a:latin typeface="Monotype Corsiva" panose="03010101010201010101" pitchFamily="66" charset="0"/>
                <a:cs typeface="B Mitra" panose="00000400000000000000" pitchFamily="2" charset="-78"/>
              </a:rPr>
              <a:t>Product</a:t>
            </a:r>
            <a:r>
              <a:rPr lang="fa-IR" altLang="fa-IR" i="1" smtClean="0">
                <a:latin typeface="Monotype Corsiva" panose="03010101010201010101" pitchFamily="66" charset="0"/>
                <a:cs typeface="B Mitra" panose="00000400000000000000" pitchFamily="2" charset="-78"/>
              </a:rPr>
              <a:t>) یعنی هر شیء یا چیزی که توسط شخص معین و یا مؤسسه ای تولید شده و قادر به رفع نیازهای فردی و یا جمعی مصرف کنندگان باشد</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2048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مبادله</a:t>
            </a:r>
            <a:endParaRPr lang="en-US" sz="3600" b="1" dirty="0" smtClean="0">
              <a:solidFill>
                <a:schemeClr val="bg1"/>
              </a:solidFill>
              <a:cs typeface="B Zar" pitchFamily="2" charset="-78"/>
            </a:endParaRPr>
          </a:p>
        </p:txBody>
      </p:sp>
      <p:sp>
        <p:nvSpPr>
          <p:cNvPr id="21509" name="Content Placeholder 4"/>
          <p:cNvSpPr>
            <a:spLocks noGrp="1"/>
          </p:cNvSpPr>
          <p:nvPr>
            <p:ph idx="1"/>
          </p:nvPr>
        </p:nvSpPr>
        <p:spPr/>
        <p:txBody>
          <a:bodyPr/>
          <a:lstStyle/>
          <a:p>
            <a:pPr eaLnBrk="1" hangingPunct="1"/>
            <a:r>
              <a:rPr lang="fa-IR" altLang="fa-IR" i="1" smtClean="0">
                <a:latin typeface="Monotype Corsiva" panose="03010101010201010101" pitchFamily="66" charset="0"/>
                <a:cs typeface="B Mitra" panose="00000400000000000000" pitchFamily="2" charset="-78"/>
              </a:rPr>
              <a:t>مبادله (</a:t>
            </a:r>
            <a:r>
              <a:rPr lang="en-US" altLang="fa-IR" i="1" smtClean="0">
                <a:latin typeface="Monotype Corsiva" panose="03010101010201010101" pitchFamily="66" charset="0"/>
                <a:cs typeface="B Mitra" panose="00000400000000000000" pitchFamily="2" charset="-78"/>
              </a:rPr>
              <a:t>Exchange</a:t>
            </a:r>
            <a:r>
              <a:rPr lang="fa-IR" altLang="fa-IR" i="1" smtClean="0">
                <a:latin typeface="Monotype Corsiva" panose="03010101010201010101" pitchFamily="66" charset="0"/>
                <a:cs typeface="B Mitra" panose="00000400000000000000" pitchFamily="2" charset="-78"/>
              </a:rPr>
              <a:t>) روشی است برای رفع نیاز که در آن فرد کالای مورد نیاز خود را با پرداخت پول یا ارائه کالا و یا خدمت به دیگران بدست می آورد.</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2151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076825" y="1071563"/>
            <a:ext cx="370998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هدف کارگاه</a:t>
            </a:r>
            <a:endParaRPr lang="en-US" sz="3600" dirty="0" smtClean="0">
              <a:solidFill>
                <a:schemeClr val="bg1"/>
              </a:solidFill>
              <a:cs typeface="B Zar" pitchFamily="2" charset="-78"/>
            </a:endParaRPr>
          </a:p>
        </p:txBody>
      </p:sp>
      <p:sp>
        <p:nvSpPr>
          <p:cNvPr id="4101" name="Content Placeholder 4"/>
          <p:cNvSpPr>
            <a:spLocks noGrp="1"/>
          </p:cNvSpPr>
          <p:nvPr>
            <p:ph idx="1"/>
          </p:nvPr>
        </p:nvSpPr>
        <p:spPr/>
        <p:txBody>
          <a:bodyPr/>
          <a:lstStyle/>
          <a:p>
            <a:pPr algn="just" eaLnBrk="1" hangingPunct="1">
              <a:lnSpc>
                <a:spcPct val="150000"/>
              </a:lnSpc>
            </a:pPr>
            <a:r>
              <a:rPr lang="fa-IR" altLang="fa-IR" i="1" smtClean="0">
                <a:cs typeface="B Lotus" panose="00000400000000000000" pitchFamily="2" charset="-78"/>
              </a:rPr>
              <a:t>بازاریابی یکی از شاخه های مهم دانش مدیریت بوده و هدف آن آشنا سازی دانشجویان با ابزار و شیوه های سود آوری توأم با خشنودسازی دائمی مشتریان است.</a:t>
            </a:r>
            <a:endParaRPr lang="en-US" altLang="fa-IR" i="1" smtClean="0">
              <a:cs typeface="B Lotus" panose="00000400000000000000" pitchFamily="2" charset="-78"/>
            </a:endParaRPr>
          </a:p>
          <a:p>
            <a:pPr algn="just" eaLnBrk="1" hangingPunct="1">
              <a:lnSpc>
                <a:spcPct val="150000"/>
              </a:lnSpc>
            </a:pPr>
            <a:endParaRPr lang="fa-IR" altLang="fa-IR" smtClean="0">
              <a:cs typeface="B Lotus" panose="00000400000000000000" pitchFamily="2" charset="-78"/>
            </a:endParaRPr>
          </a:p>
        </p:txBody>
      </p:sp>
      <p:sp>
        <p:nvSpPr>
          <p:cNvPr id="410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شرایط مبادله</a:t>
            </a:r>
            <a:endParaRPr lang="en-US" sz="3600" dirty="0" smtClean="0">
              <a:solidFill>
                <a:schemeClr val="bg1"/>
              </a:solidFill>
              <a:cs typeface="B Zar" pitchFamily="2" charset="-78"/>
            </a:endParaRPr>
          </a:p>
        </p:txBody>
      </p:sp>
      <p:sp>
        <p:nvSpPr>
          <p:cNvPr id="22533" name="Content Placeholder 4"/>
          <p:cNvSpPr>
            <a:spLocks noGrp="1"/>
          </p:cNvSpPr>
          <p:nvPr>
            <p:ph idx="1"/>
          </p:nvPr>
        </p:nvSpPr>
        <p:spPr/>
        <p:txBody>
          <a:bodyPr/>
          <a:lstStyle/>
          <a:p>
            <a:pPr>
              <a:spcBef>
                <a:spcPct val="50000"/>
              </a:spcBef>
            </a:pPr>
            <a:r>
              <a:rPr lang="fa-IR" altLang="fa-IR" i="1" smtClean="0">
                <a:cs typeface="B Mitra" panose="00000400000000000000" pitchFamily="2" charset="-78"/>
              </a:rPr>
              <a:t>1- وجود حداقل دو نفر</a:t>
            </a:r>
          </a:p>
          <a:p>
            <a:pPr>
              <a:spcBef>
                <a:spcPct val="50000"/>
              </a:spcBef>
            </a:pPr>
            <a:r>
              <a:rPr lang="fa-IR" altLang="fa-IR" i="1" smtClean="0">
                <a:cs typeface="B Mitra" panose="00000400000000000000" pitchFamily="2" charset="-78"/>
              </a:rPr>
              <a:t>2- وجود چیز ارزشمند و مورد نیاز طرفین</a:t>
            </a:r>
          </a:p>
          <a:p>
            <a:pPr>
              <a:spcBef>
                <a:spcPct val="50000"/>
              </a:spcBef>
            </a:pPr>
            <a:r>
              <a:rPr lang="fa-IR" altLang="fa-IR" i="1" smtClean="0">
                <a:cs typeface="B Mitra" panose="00000400000000000000" pitchFamily="2" charset="-78"/>
              </a:rPr>
              <a:t>3- وجود علاقمندی در طرفین</a:t>
            </a:r>
          </a:p>
          <a:p>
            <a:pPr>
              <a:spcBef>
                <a:spcPct val="50000"/>
              </a:spcBef>
            </a:pPr>
            <a:r>
              <a:rPr lang="fa-IR" altLang="fa-IR" i="1" smtClean="0">
                <a:cs typeface="B Mitra" panose="00000400000000000000" pitchFamily="2" charset="-78"/>
              </a:rPr>
              <a:t>4- آزادی طرفین در قبول یا رد پیشنهاد</a:t>
            </a:r>
          </a:p>
          <a:p>
            <a:pPr>
              <a:spcBef>
                <a:spcPct val="50000"/>
              </a:spcBef>
            </a:pPr>
            <a:r>
              <a:rPr lang="fa-IR" altLang="fa-IR" i="1" smtClean="0">
                <a:cs typeface="B Mitra" panose="00000400000000000000" pitchFamily="2" charset="-78"/>
              </a:rPr>
              <a:t>5- توانایی طرفین در مراوده و تحویل بموقع کالا</a:t>
            </a:r>
            <a:endParaRPr lang="en-US" altLang="fa-IR" i="1" smtClean="0">
              <a:cs typeface="B Mitra" panose="00000400000000000000" pitchFamily="2" charset="-78"/>
            </a:endParaRPr>
          </a:p>
          <a:p>
            <a:pPr eaLnBrk="1" hangingPunct="1"/>
            <a:endParaRPr lang="fa-IR" altLang="fa-IR" smtClean="0"/>
          </a:p>
        </p:txBody>
      </p:sp>
      <p:sp>
        <p:nvSpPr>
          <p:cNvPr id="2253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معامله</a:t>
            </a:r>
            <a:endParaRPr lang="en-US" sz="3600" b="1" dirty="0" smtClean="0">
              <a:solidFill>
                <a:schemeClr val="bg1"/>
              </a:solidFill>
              <a:cs typeface="B Zar" pitchFamily="2" charset="-78"/>
            </a:endParaRPr>
          </a:p>
        </p:txBody>
      </p:sp>
      <p:sp>
        <p:nvSpPr>
          <p:cNvPr id="23557" name="Content Placeholder 4"/>
          <p:cNvSpPr>
            <a:spLocks noGrp="1"/>
          </p:cNvSpPr>
          <p:nvPr>
            <p:ph idx="1"/>
          </p:nvPr>
        </p:nvSpPr>
        <p:spPr/>
        <p:txBody>
          <a:bodyPr/>
          <a:lstStyle/>
          <a:p>
            <a:pPr>
              <a:spcBef>
                <a:spcPct val="50000"/>
              </a:spcBef>
            </a:pPr>
            <a:r>
              <a:rPr lang="fa-IR" altLang="fa-IR" i="1" smtClean="0">
                <a:latin typeface="Monotype Corsiva" panose="03010101010201010101" pitchFamily="66" charset="0"/>
                <a:cs typeface="B Mitra" panose="00000400000000000000" pitchFamily="2" charset="-78"/>
              </a:rPr>
              <a:t>به واحد اندازه گیری بازاریابی ، معامله (</a:t>
            </a:r>
            <a:r>
              <a:rPr lang="en-US" altLang="fa-IR" i="1" smtClean="0">
                <a:latin typeface="Monotype Corsiva" panose="03010101010201010101" pitchFamily="66" charset="0"/>
                <a:cs typeface="B Mitra" panose="00000400000000000000" pitchFamily="2" charset="-78"/>
              </a:rPr>
              <a:t>Transaction</a:t>
            </a:r>
            <a:r>
              <a:rPr lang="fa-IR" altLang="fa-IR" i="1" smtClean="0">
                <a:latin typeface="Monotype Corsiva" panose="03010101010201010101" pitchFamily="66" charset="0"/>
                <a:cs typeface="B Mitra" panose="00000400000000000000" pitchFamily="2" charset="-78"/>
              </a:rPr>
              <a:t>) اطلاق می شود.</a:t>
            </a:r>
          </a:p>
          <a:p>
            <a:pPr>
              <a:spcBef>
                <a:spcPct val="50000"/>
              </a:spcBef>
            </a:pPr>
            <a:r>
              <a:rPr lang="fa-IR" altLang="fa-IR" i="1" smtClean="0">
                <a:latin typeface="Monotype Corsiva" panose="03010101010201010101" pitchFamily="66" charset="0"/>
                <a:cs typeface="B Mitra" panose="00000400000000000000" pitchFamily="2" charset="-78"/>
              </a:rPr>
              <a:t>یک معامله در بر گیرنده داد و ستد یا بده - بستان فایده بین طرفین مبادله می باشد.</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2355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3492500" y="1071563"/>
            <a:ext cx="5294313" cy="684212"/>
          </a:xfrm>
          <a:solidFill>
            <a:schemeClr val="accent5">
              <a:lumMod val="75000"/>
            </a:schemeClr>
          </a:solidFill>
        </p:spPr>
        <p:txBody>
          <a:bodyPr/>
          <a:lstStyle/>
          <a:p>
            <a:pPr algn="ctr" eaLnBrk="1" hangingPunct="1">
              <a:defRPr/>
            </a:pPr>
            <a:r>
              <a:rPr lang="fa-IR" sz="3600" b="1" i="1" dirty="0" smtClean="0">
                <a:solidFill>
                  <a:schemeClr val="bg1"/>
                </a:solidFill>
                <a:latin typeface="Monotype Corsiva" pitchFamily="66" charset="0"/>
                <a:cs typeface="B Mitra" pitchFamily="2" charset="-78"/>
              </a:rPr>
              <a:t>شرایط لازم برای تحقق معامله</a:t>
            </a:r>
            <a:endParaRPr lang="en-US" sz="3600" b="1" i="1" dirty="0" smtClean="0">
              <a:solidFill>
                <a:schemeClr val="bg1"/>
              </a:solidFill>
              <a:latin typeface="Monotype Corsiva" pitchFamily="66" charset="0"/>
              <a:cs typeface="B Mitra" pitchFamily="2" charset="-78"/>
            </a:endParaRPr>
          </a:p>
        </p:txBody>
      </p:sp>
      <p:sp>
        <p:nvSpPr>
          <p:cNvPr id="24581" name="Content Placeholder 4"/>
          <p:cNvSpPr>
            <a:spLocks noGrp="1"/>
          </p:cNvSpPr>
          <p:nvPr>
            <p:ph idx="1"/>
          </p:nvPr>
        </p:nvSpPr>
        <p:spPr/>
        <p:txBody>
          <a:bodyPr/>
          <a:lstStyle/>
          <a:p>
            <a:pPr>
              <a:spcBef>
                <a:spcPct val="50000"/>
              </a:spcBef>
              <a:buFont typeface="Wingdings" panose="05000000000000000000" pitchFamily="2" charset="2"/>
              <a:buNone/>
            </a:pPr>
            <a:r>
              <a:rPr lang="fa-IR" altLang="fa-IR" i="1" smtClean="0">
                <a:cs typeface="B Mitra" panose="00000400000000000000" pitchFamily="2" charset="-78"/>
              </a:rPr>
              <a:t>1- وجود حداقل دو کالای با ارزش </a:t>
            </a:r>
          </a:p>
          <a:p>
            <a:pPr>
              <a:spcBef>
                <a:spcPct val="50000"/>
              </a:spcBef>
              <a:buFont typeface="Wingdings" panose="05000000000000000000" pitchFamily="2" charset="2"/>
              <a:buNone/>
            </a:pPr>
            <a:r>
              <a:rPr lang="fa-IR" altLang="fa-IR" i="1" smtClean="0">
                <a:cs typeface="B Mitra" panose="00000400000000000000" pitchFamily="2" charset="-78"/>
              </a:rPr>
              <a:t>              2- توافق در مورد شرایط مبادله </a:t>
            </a:r>
          </a:p>
          <a:p>
            <a:pPr>
              <a:spcBef>
                <a:spcPct val="50000"/>
              </a:spcBef>
              <a:buFont typeface="Wingdings" panose="05000000000000000000" pitchFamily="2" charset="2"/>
              <a:buNone/>
            </a:pPr>
            <a:r>
              <a:rPr lang="fa-IR" altLang="fa-IR" i="1" smtClean="0">
                <a:cs typeface="B Mitra" panose="00000400000000000000" pitchFamily="2" charset="-78"/>
              </a:rPr>
              <a:t>                         3- توافق در مورد زمان مبادله </a:t>
            </a:r>
          </a:p>
          <a:p>
            <a:pPr>
              <a:spcBef>
                <a:spcPct val="50000"/>
              </a:spcBef>
              <a:buFont typeface="Wingdings" panose="05000000000000000000" pitchFamily="2" charset="2"/>
              <a:buNone/>
            </a:pPr>
            <a:r>
              <a:rPr lang="fa-IR" altLang="fa-IR" i="1" smtClean="0">
                <a:cs typeface="B Mitra" panose="00000400000000000000" pitchFamily="2" charset="-78"/>
              </a:rPr>
              <a:t>                                     4- توافق در مورد مکان مبادله</a:t>
            </a:r>
            <a:endParaRPr lang="en-US" altLang="fa-IR" i="1" smtClean="0">
              <a:cs typeface="B Mitra" panose="00000400000000000000" pitchFamily="2" charset="-78"/>
            </a:endParaRPr>
          </a:p>
          <a:p>
            <a:pPr eaLnBrk="1" hangingPunct="1">
              <a:buFont typeface="Wingdings" panose="05000000000000000000" pitchFamily="2" charset="2"/>
              <a:buNone/>
            </a:pPr>
            <a:endParaRPr lang="fa-IR" altLang="fa-IR" smtClean="0"/>
          </a:p>
        </p:txBody>
      </p:sp>
      <p:sp>
        <p:nvSpPr>
          <p:cNvPr id="2458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تعریف بازار</a:t>
            </a:r>
            <a:endParaRPr lang="en-US" sz="3600" dirty="0" smtClean="0">
              <a:solidFill>
                <a:schemeClr val="bg1"/>
              </a:solidFill>
              <a:cs typeface="B Zar" pitchFamily="2" charset="-78"/>
            </a:endParaRPr>
          </a:p>
        </p:txBody>
      </p:sp>
      <p:sp>
        <p:nvSpPr>
          <p:cNvPr id="25605" name="Content Placeholder 4"/>
          <p:cNvSpPr>
            <a:spLocks noGrp="1"/>
          </p:cNvSpPr>
          <p:nvPr>
            <p:ph idx="1"/>
          </p:nvPr>
        </p:nvSpPr>
        <p:spPr/>
        <p:txBody>
          <a:bodyPr/>
          <a:lstStyle/>
          <a:p>
            <a:pPr eaLnBrk="1" hangingPunct="1"/>
            <a:r>
              <a:rPr lang="fa-IR" altLang="fa-IR" i="1" smtClean="0">
                <a:latin typeface="Monotype Corsiva" panose="03010101010201010101" pitchFamily="66" charset="0"/>
                <a:cs typeface="B Mitra" panose="00000400000000000000" pitchFamily="2" charset="-78"/>
              </a:rPr>
              <a:t>محل تجمع عده ای از عرضه کنندگان و تقاضا کنندگان بالقوه و بالفعلی که دارای نیازهای مشترک بوده و از وسیله مبادله یا پول مشترکی استفاده می کنند ، بازار (</a:t>
            </a:r>
            <a:r>
              <a:rPr lang="en-US" altLang="fa-IR" i="1" smtClean="0">
                <a:latin typeface="Monotype Corsiva" panose="03010101010201010101" pitchFamily="66" charset="0"/>
                <a:cs typeface="B Mitra" panose="00000400000000000000" pitchFamily="2" charset="-78"/>
              </a:rPr>
              <a:t>Market</a:t>
            </a:r>
            <a:r>
              <a:rPr lang="fa-IR" altLang="fa-IR" i="1" smtClean="0">
                <a:latin typeface="Monotype Corsiva" panose="03010101010201010101" pitchFamily="66" charset="0"/>
                <a:cs typeface="B Mitra" panose="00000400000000000000" pitchFamily="2" charset="-78"/>
              </a:rPr>
              <a:t>) نامیده می شود.</a:t>
            </a:r>
            <a:endParaRPr lang="en-US" altLang="fa-IR" i="1" smtClean="0">
              <a:latin typeface="Monotype Corsiva" panose="03010101010201010101" pitchFamily="66" charset="0"/>
              <a:cs typeface="B Mitra" panose="00000400000000000000" pitchFamily="2" charset="-78"/>
            </a:endParaRPr>
          </a:p>
          <a:p>
            <a:pPr eaLnBrk="1" hangingPunct="1"/>
            <a:endParaRPr lang="fa-IR" altLang="fa-IR" smtClean="0"/>
          </a:p>
        </p:txBody>
      </p:sp>
      <p:sp>
        <p:nvSpPr>
          <p:cNvPr id="2560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3851275" y="1071563"/>
            <a:ext cx="49355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عوامل مورد نیاز برای تشکیل بازار</a:t>
            </a:r>
            <a:endParaRPr lang="en-US" sz="3600" dirty="0" smtClean="0">
              <a:solidFill>
                <a:schemeClr val="bg1"/>
              </a:solidFill>
              <a:cs typeface="B Zar" pitchFamily="2" charset="-78"/>
            </a:endParaRPr>
          </a:p>
        </p:txBody>
      </p:sp>
      <p:sp>
        <p:nvSpPr>
          <p:cNvPr id="26629" name="Content Placeholder 4"/>
          <p:cNvSpPr>
            <a:spLocks noGrp="1"/>
          </p:cNvSpPr>
          <p:nvPr>
            <p:ph idx="1"/>
          </p:nvPr>
        </p:nvSpPr>
        <p:spPr/>
        <p:txBody>
          <a:bodyPr/>
          <a:lstStyle/>
          <a:p>
            <a:pPr>
              <a:spcBef>
                <a:spcPct val="50000"/>
              </a:spcBef>
              <a:buFont typeface="Wingdings" panose="05000000000000000000" pitchFamily="2" charset="2"/>
              <a:buNone/>
            </a:pPr>
            <a:r>
              <a:rPr lang="fa-IR" altLang="fa-IR" i="1" smtClean="0">
                <a:cs typeface="B Mitra" panose="00000400000000000000" pitchFamily="2" charset="-78"/>
              </a:rPr>
              <a:t>1- عرضه کننده</a:t>
            </a:r>
          </a:p>
          <a:p>
            <a:pPr>
              <a:spcBef>
                <a:spcPct val="50000"/>
              </a:spcBef>
              <a:buFont typeface="Wingdings" panose="05000000000000000000" pitchFamily="2" charset="2"/>
              <a:buNone/>
            </a:pPr>
            <a:r>
              <a:rPr lang="fa-IR" altLang="fa-IR" i="1" smtClean="0">
                <a:cs typeface="B Mitra" panose="00000400000000000000" pitchFamily="2" charset="-78"/>
              </a:rPr>
              <a:t>2- تقاضا کننده</a:t>
            </a:r>
          </a:p>
          <a:p>
            <a:pPr>
              <a:spcBef>
                <a:spcPct val="50000"/>
              </a:spcBef>
              <a:buFont typeface="Wingdings" panose="05000000000000000000" pitchFamily="2" charset="2"/>
              <a:buNone/>
            </a:pPr>
            <a:r>
              <a:rPr lang="fa-IR" altLang="fa-IR" i="1" smtClean="0">
                <a:cs typeface="B Mitra" panose="00000400000000000000" pitchFamily="2" charset="-78"/>
              </a:rPr>
              <a:t>3- نیاز یا احتیاج</a:t>
            </a:r>
          </a:p>
          <a:p>
            <a:pPr>
              <a:spcBef>
                <a:spcPct val="50000"/>
              </a:spcBef>
              <a:buFont typeface="Wingdings" panose="05000000000000000000" pitchFamily="2" charset="2"/>
              <a:buNone/>
            </a:pPr>
            <a:r>
              <a:rPr lang="fa-IR" altLang="fa-IR" i="1" smtClean="0">
                <a:cs typeface="B Mitra" panose="00000400000000000000" pitchFamily="2" charset="-78"/>
              </a:rPr>
              <a:t>4- قدرت خرید</a:t>
            </a:r>
            <a:endParaRPr lang="en-US" altLang="fa-IR" i="1" smtClean="0">
              <a:cs typeface="B Mitra" panose="00000400000000000000" pitchFamily="2" charset="-78"/>
            </a:endParaRPr>
          </a:p>
          <a:p>
            <a:pPr eaLnBrk="1" hangingPunct="1">
              <a:buFont typeface="Wingdings" panose="05000000000000000000" pitchFamily="2" charset="2"/>
              <a:buNone/>
            </a:pPr>
            <a:endParaRPr lang="fa-IR" altLang="fa-IR" smtClean="0"/>
          </a:p>
        </p:txBody>
      </p:sp>
      <p:sp>
        <p:nvSpPr>
          <p:cNvPr id="2663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2555875" y="1052513"/>
            <a:ext cx="37830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نمودار سیر تکاملی بازارها</a:t>
            </a:r>
            <a:endParaRPr lang="en-US" sz="3600" dirty="0" smtClean="0">
              <a:solidFill>
                <a:schemeClr val="bg1"/>
              </a:solidFill>
              <a:cs typeface="B Zar" pitchFamily="2" charset="-78"/>
            </a:endParaRPr>
          </a:p>
        </p:txBody>
      </p:sp>
      <p:sp>
        <p:nvSpPr>
          <p:cNvPr id="27653"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grpSp>
        <p:nvGrpSpPr>
          <p:cNvPr id="27654" name="Group 70"/>
          <p:cNvGrpSpPr>
            <a:grpSpLocks/>
          </p:cNvGrpSpPr>
          <p:nvPr/>
        </p:nvGrpSpPr>
        <p:grpSpPr bwMode="auto">
          <a:xfrm>
            <a:off x="539750" y="2565400"/>
            <a:ext cx="7745413" cy="1900238"/>
            <a:chOff x="539552" y="2996952"/>
            <a:chExt cx="7746032" cy="1900808"/>
          </a:xfrm>
        </p:grpSpPr>
        <p:grpSp>
          <p:nvGrpSpPr>
            <p:cNvPr id="27667" name="Group 6"/>
            <p:cNvGrpSpPr>
              <a:grpSpLocks/>
            </p:cNvGrpSpPr>
            <p:nvPr/>
          </p:nvGrpSpPr>
          <p:grpSpPr bwMode="auto">
            <a:xfrm>
              <a:off x="539552" y="3068960"/>
              <a:ext cx="2057400" cy="1828800"/>
              <a:chOff x="533400" y="2133600"/>
              <a:chExt cx="2057400" cy="1828800"/>
            </a:xfrm>
          </p:grpSpPr>
          <p:sp>
            <p:nvSpPr>
              <p:cNvPr id="27689" name="Rectangle 7"/>
              <p:cNvSpPr>
                <a:spLocks noChangeArrowheads="1"/>
              </p:cNvSpPr>
              <p:nvPr/>
            </p:nvSpPr>
            <p:spPr bwMode="auto">
              <a:xfrm>
                <a:off x="533400" y="2133600"/>
                <a:ext cx="2057400" cy="1828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27690" name="Text Box 17"/>
              <p:cNvSpPr txBox="1">
                <a:spLocks noChangeArrowheads="1"/>
              </p:cNvSpPr>
              <p:nvPr/>
            </p:nvSpPr>
            <p:spPr bwMode="auto">
              <a:xfrm>
                <a:off x="533400" y="2209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شکارچی</a:t>
                </a:r>
                <a:endParaRPr lang="en-US" altLang="fa-IR">
                  <a:cs typeface="B Mitra" panose="00000400000000000000" pitchFamily="2" charset="-78"/>
                </a:endParaRPr>
              </a:p>
            </p:txBody>
          </p:sp>
          <p:sp>
            <p:nvSpPr>
              <p:cNvPr id="27691" name="Text Box 18"/>
              <p:cNvSpPr txBox="1">
                <a:spLocks noChangeArrowheads="1"/>
              </p:cNvSpPr>
              <p:nvPr/>
            </p:nvSpPr>
            <p:spPr bwMode="auto">
              <a:xfrm>
                <a:off x="1600200" y="3505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کوزه گر</a:t>
                </a:r>
                <a:endParaRPr lang="en-US" altLang="fa-IR">
                  <a:cs typeface="B Mitra" panose="00000400000000000000" pitchFamily="2" charset="-78"/>
                </a:endParaRPr>
              </a:p>
            </p:txBody>
          </p:sp>
          <p:sp>
            <p:nvSpPr>
              <p:cNvPr id="27692" name="Text Box 19"/>
              <p:cNvSpPr txBox="1">
                <a:spLocks noChangeArrowheads="1"/>
              </p:cNvSpPr>
              <p:nvPr/>
            </p:nvSpPr>
            <p:spPr bwMode="auto">
              <a:xfrm>
                <a:off x="1600200" y="2209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ماهیگیر</a:t>
                </a:r>
                <a:endParaRPr lang="en-US" altLang="fa-IR">
                  <a:cs typeface="B Mitra" panose="00000400000000000000" pitchFamily="2" charset="-78"/>
                </a:endParaRPr>
              </a:p>
            </p:txBody>
          </p:sp>
          <p:sp>
            <p:nvSpPr>
              <p:cNvPr id="27693" name="Text Box 20"/>
              <p:cNvSpPr txBox="1">
                <a:spLocks noChangeArrowheads="1"/>
              </p:cNvSpPr>
              <p:nvPr/>
            </p:nvSpPr>
            <p:spPr bwMode="auto">
              <a:xfrm>
                <a:off x="533400" y="3505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کشاورز</a:t>
                </a:r>
                <a:endParaRPr lang="en-US" altLang="fa-IR">
                  <a:cs typeface="B Mitra" panose="00000400000000000000" pitchFamily="2" charset="-78"/>
                </a:endParaRPr>
              </a:p>
            </p:txBody>
          </p:sp>
          <p:sp>
            <p:nvSpPr>
              <p:cNvPr id="27694" name="AutoShape 25"/>
              <p:cNvSpPr>
                <a:spLocks noChangeArrowheads="1"/>
              </p:cNvSpPr>
              <p:nvPr/>
            </p:nvSpPr>
            <p:spPr bwMode="auto">
              <a:xfrm>
                <a:off x="762000" y="3124200"/>
                <a:ext cx="6096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wrap="none" anchor="ctr"/>
              <a:lstStyle/>
              <a:p>
                <a:endParaRPr lang="fa-IR"/>
              </a:p>
            </p:txBody>
          </p:sp>
          <p:sp>
            <p:nvSpPr>
              <p:cNvPr id="27695" name="AutoShape 28"/>
              <p:cNvSpPr>
                <a:spLocks noChangeArrowheads="1"/>
              </p:cNvSpPr>
              <p:nvPr/>
            </p:nvSpPr>
            <p:spPr bwMode="auto">
              <a:xfrm>
                <a:off x="1828800" y="3124200"/>
                <a:ext cx="6096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wrap="none" anchor="ctr"/>
              <a:lstStyle/>
              <a:p>
                <a:endParaRPr lang="fa-IR"/>
              </a:p>
            </p:txBody>
          </p:sp>
          <p:sp>
            <p:nvSpPr>
              <p:cNvPr id="27696" name="AutoShape 31"/>
              <p:cNvSpPr>
                <a:spLocks noChangeArrowheads="1"/>
              </p:cNvSpPr>
              <p:nvPr/>
            </p:nvSpPr>
            <p:spPr bwMode="auto">
              <a:xfrm rot="10800000">
                <a:off x="762000" y="2438400"/>
                <a:ext cx="6096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rot="10800000" wrap="none" anchor="ctr"/>
              <a:lstStyle/>
              <a:p>
                <a:endParaRPr lang="fa-IR"/>
              </a:p>
            </p:txBody>
          </p:sp>
          <p:sp>
            <p:nvSpPr>
              <p:cNvPr id="27697" name="AutoShape 32"/>
              <p:cNvSpPr>
                <a:spLocks noChangeArrowheads="1"/>
              </p:cNvSpPr>
              <p:nvPr/>
            </p:nvSpPr>
            <p:spPr bwMode="auto">
              <a:xfrm rot="10800000">
                <a:off x="1828800" y="2438400"/>
                <a:ext cx="6096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12" y="14276"/>
                    </a:moveTo>
                    <a:cubicBezTo>
                      <a:pt x="21200" y="13158"/>
                      <a:pt x="21399" y="11983"/>
                      <a:pt x="21399" y="10800"/>
                    </a:cubicBezTo>
                    <a:cubicBezTo>
                      <a:pt x="21399" y="4946"/>
                      <a:pt x="16653" y="201"/>
                      <a:pt x="10800" y="201"/>
                    </a:cubicBezTo>
                    <a:cubicBezTo>
                      <a:pt x="4946" y="201"/>
                      <a:pt x="201" y="4946"/>
                      <a:pt x="201" y="10800"/>
                    </a:cubicBezTo>
                    <a:cubicBezTo>
                      <a:pt x="200" y="12533"/>
                      <a:pt x="626" y="14240"/>
                      <a:pt x="1439" y="15771"/>
                    </a:cubicBezTo>
                    <a:lnTo>
                      <a:pt x="1261" y="15865"/>
                    </a:lnTo>
                    <a:cubicBezTo>
                      <a:pt x="433" y="14305"/>
                      <a:pt x="0" y="12566"/>
                      <a:pt x="0" y="10800"/>
                    </a:cubicBezTo>
                    <a:cubicBezTo>
                      <a:pt x="0" y="4835"/>
                      <a:pt x="4835" y="0"/>
                      <a:pt x="10800" y="0"/>
                    </a:cubicBezTo>
                    <a:cubicBezTo>
                      <a:pt x="16764" y="0"/>
                      <a:pt x="21600" y="4835"/>
                      <a:pt x="21600" y="10800"/>
                    </a:cubicBezTo>
                    <a:cubicBezTo>
                      <a:pt x="21600" y="12006"/>
                      <a:pt x="21398" y="13203"/>
                      <a:pt x="21002" y="14342"/>
                    </a:cubicBezTo>
                    <a:lnTo>
                      <a:pt x="23552" y="15228"/>
                    </a:lnTo>
                    <a:lnTo>
                      <a:pt x="19989" y="16955"/>
                    </a:lnTo>
                    <a:lnTo>
                      <a:pt x="18261" y="13391"/>
                    </a:lnTo>
                    <a:lnTo>
                      <a:pt x="20812" y="14276"/>
                    </a:lnTo>
                    <a:close/>
                  </a:path>
                </a:pathLst>
              </a:custGeom>
              <a:solidFill>
                <a:srgbClr val="000000"/>
              </a:solidFill>
              <a:ln w="9525">
                <a:solidFill>
                  <a:schemeClr val="tx1"/>
                </a:solidFill>
                <a:miter lim="800000"/>
                <a:headEnd/>
                <a:tailEnd/>
              </a:ln>
            </p:spPr>
            <p:txBody>
              <a:bodyPr rot="10800000" wrap="none" anchor="ctr"/>
              <a:lstStyle/>
              <a:p>
                <a:endParaRPr lang="fa-IR"/>
              </a:p>
            </p:txBody>
          </p:sp>
        </p:grpSp>
        <p:grpSp>
          <p:nvGrpSpPr>
            <p:cNvPr id="27668" name="Group 37"/>
            <p:cNvGrpSpPr>
              <a:grpSpLocks/>
            </p:cNvGrpSpPr>
            <p:nvPr/>
          </p:nvGrpSpPr>
          <p:grpSpPr bwMode="auto">
            <a:xfrm>
              <a:off x="3275856" y="3068960"/>
              <a:ext cx="2057400" cy="1828800"/>
              <a:chOff x="3581400" y="2133600"/>
              <a:chExt cx="2057400" cy="1828800"/>
            </a:xfrm>
          </p:grpSpPr>
          <p:sp>
            <p:nvSpPr>
              <p:cNvPr id="27677" name="Rectangle 8"/>
              <p:cNvSpPr>
                <a:spLocks noChangeArrowheads="1"/>
              </p:cNvSpPr>
              <p:nvPr/>
            </p:nvSpPr>
            <p:spPr bwMode="auto">
              <a:xfrm>
                <a:off x="3581400" y="2133600"/>
                <a:ext cx="2057400" cy="1828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27678" name="Line 37"/>
              <p:cNvSpPr>
                <a:spLocks noChangeShapeType="1"/>
              </p:cNvSpPr>
              <p:nvPr/>
            </p:nvSpPr>
            <p:spPr bwMode="auto">
              <a:xfrm>
                <a:off x="4568552" y="2438400"/>
                <a:ext cx="381000" cy="0"/>
              </a:xfrm>
              <a:prstGeom prst="line">
                <a:avLst/>
              </a:prstGeom>
              <a:noFill/>
              <a:ln w="1905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fa-IR"/>
              </a:p>
            </p:txBody>
          </p:sp>
          <p:sp>
            <p:nvSpPr>
              <p:cNvPr id="27679" name="Line 38"/>
              <p:cNvSpPr>
                <a:spLocks noChangeShapeType="1"/>
              </p:cNvSpPr>
              <p:nvPr/>
            </p:nvSpPr>
            <p:spPr bwMode="auto">
              <a:xfrm>
                <a:off x="4568552" y="3733800"/>
                <a:ext cx="381000" cy="0"/>
              </a:xfrm>
              <a:prstGeom prst="line">
                <a:avLst/>
              </a:prstGeom>
              <a:noFill/>
              <a:ln w="1905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fa-IR"/>
              </a:p>
            </p:txBody>
          </p:sp>
          <p:grpSp>
            <p:nvGrpSpPr>
              <p:cNvPr id="27680" name="Group 44"/>
              <p:cNvGrpSpPr>
                <a:grpSpLocks/>
              </p:cNvGrpSpPr>
              <p:nvPr/>
            </p:nvGrpSpPr>
            <p:grpSpPr bwMode="auto">
              <a:xfrm>
                <a:off x="3581400" y="2209800"/>
                <a:ext cx="2057400" cy="1662113"/>
                <a:chOff x="3581400" y="2209800"/>
                <a:chExt cx="2057400" cy="1662113"/>
              </a:xfrm>
            </p:grpSpPr>
            <p:sp>
              <p:nvSpPr>
                <p:cNvPr id="27682" name="Text Box 33"/>
                <p:cNvSpPr txBox="1">
                  <a:spLocks noChangeArrowheads="1"/>
                </p:cNvSpPr>
                <p:nvPr/>
              </p:nvSpPr>
              <p:spPr bwMode="auto">
                <a:xfrm>
                  <a:off x="4648200" y="2209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ماهیگیر</a:t>
                  </a:r>
                  <a:endParaRPr lang="en-US" altLang="fa-IR">
                    <a:cs typeface="B Mitra" panose="00000400000000000000" pitchFamily="2" charset="-78"/>
                  </a:endParaRPr>
                </a:p>
              </p:txBody>
            </p:sp>
            <p:sp>
              <p:nvSpPr>
                <p:cNvPr id="27683" name="Text Box 34"/>
                <p:cNvSpPr txBox="1">
                  <a:spLocks noChangeArrowheads="1"/>
                </p:cNvSpPr>
                <p:nvPr/>
              </p:nvSpPr>
              <p:spPr bwMode="auto">
                <a:xfrm>
                  <a:off x="3581400" y="22098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شکارچی</a:t>
                  </a:r>
                  <a:endParaRPr lang="en-US" altLang="fa-IR">
                    <a:cs typeface="B Mitra" panose="00000400000000000000" pitchFamily="2" charset="-78"/>
                  </a:endParaRPr>
                </a:p>
              </p:txBody>
            </p:sp>
            <p:sp>
              <p:nvSpPr>
                <p:cNvPr id="27684" name="Text Box 35"/>
                <p:cNvSpPr txBox="1">
                  <a:spLocks noChangeArrowheads="1"/>
                </p:cNvSpPr>
                <p:nvPr/>
              </p:nvSpPr>
              <p:spPr bwMode="auto">
                <a:xfrm>
                  <a:off x="4648200" y="3505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کوزه گر</a:t>
                  </a:r>
                  <a:endParaRPr lang="en-US" altLang="fa-IR">
                    <a:cs typeface="B Mitra" panose="00000400000000000000" pitchFamily="2" charset="-78"/>
                  </a:endParaRPr>
                </a:p>
              </p:txBody>
            </p:sp>
            <p:sp>
              <p:nvSpPr>
                <p:cNvPr id="27685" name="Text Box 36"/>
                <p:cNvSpPr txBox="1">
                  <a:spLocks noChangeArrowheads="1"/>
                </p:cNvSpPr>
                <p:nvPr/>
              </p:nvSpPr>
              <p:spPr bwMode="auto">
                <a:xfrm>
                  <a:off x="3581400" y="35052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کشاورز</a:t>
                  </a:r>
                  <a:endParaRPr lang="en-US" altLang="fa-IR">
                    <a:cs typeface="B Mitra" panose="00000400000000000000" pitchFamily="2" charset="-78"/>
                  </a:endParaRPr>
                </a:p>
              </p:txBody>
            </p:sp>
            <p:sp>
              <p:nvSpPr>
                <p:cNvPr id="27686" name="Line 39"/>
                <p:cNvSpPr>
                  <a:spLocks noChangeShapeType="1"/>
                </p:cNvSpPr>
                <p:nvPr/>
              </p:nvSpPr>
              <p:spPr bwMode="auto">
                <a:xfrm flipV="1">
                  <a:off x="5181600" y="2590800"/>
                  <a:ext cx="0" cy="914400"/>
                </a:xfrm>
                <a:prstGeom prst="line">
                  <a:avLst/>
                </a:prstGeom>
                <a:noFill/>
                <a:ln w="1905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fa-IR"/>
                </a:p>
              </p:txBody>
            </p:sp>
            <p:sp>
              <p:nvSpPr>
                <p:cNvPr id="27687" name="Line 41"/>
                <p:cNvSpPr>
                  <a:spLocks noChangeShapeType="1"/>
                </p:cNvSpPr>
                <p:nvPr/>
              </p:nvSpPr>
              <p:spPr bwMode="auto">
                <a:xfrm flipV="1">
                  <a:off x="4038600" y="2590800"/>
                  <a:ext cx="0" cy="914400"/>
                </a:xfrm>
                <a:prstGeom prst="line">
                  <a:avLst/>
                </a:prstGeom>
                <a:noFill/>
                <a:ln w="1905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fa-IR"/>
                </a:p>
              </p:txBody>
            </p:sp>
            <p:sp>
              <p:nvSpPr>
                <p:cNvPr id="27688" name="Freeform 42"/>
                <p:cNvSpPr>
                  <a:spLocks/>
                </p:cNvSpPr>
                <p:nvPr/>
              </p:nvSpPr>
              <p:spPr bwMode="auto">
                <a:xfrm>
                  <a:off x="4281488" y="2598738"/>
                  <a:ext cx="714375" cy="892175"/>
                </a:xfrm>
                <a:custGeom>
                  <a:avLst/>
                  <a:gdLst>
                    <a:gd name="T0" fmla="*/ 2147483647 w 450"/>
                    <a:gd name="T1" fmla="*/ 2147483647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fa-IR"/>
                </a:p>
              </p:txBody>
            </p:sp>
          </p:grpSp>
          <p:sp>
            <p:nvSpPr>
              <p:cNvPr id="27681" name="Freeform 44"/>
              <p:cNvSpPr>
                <a:spLocks/>
              </p:cNvSpPr>
              <p:nvPr/>
            </p:nvSpPr>
            <p:spPr bwMode="auto">
              <a:xfrm rot="4658906">
                <a:off x="4267200" y="2590800"/>
                <a:ext cx="714375" cy="892175"/>
              </a:xfrm>
              <a:custGeom>
                <a:avLst/>
                <a:gdLst>
                  <a:gd name="T0" fmla="*/ 2147483647 w 450"/>
                  <a:gd name="T1" fmla="*/ 2147483647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fa-IR"/>
              </a:p>
            </p:txBody>
          </p:sp>
        </p:grpSp>
        <p:grpSp>
          <p:nvGrpSpPr>
            <p:cNvPr id="27669" name="Group 50"/>
            <p:cNvGrpSpPr>
              <a:grpSpLocks/>
            </p:cNvGrpSpPr>
            <p:nvPr/>
          </p:nvGrpSpPr>
          <p:grpSpPr bwMode="auto">
            <a:xfrm>
              <a:off x="6012160" y="2996952"/>
              <a:ext cx="2273424" cy="1828800"/>
              <a:chOff x="6337176" y="2133600"/>
              <a:chExt cx="2273424" cy="1828800"/>
            </a:xfrm>
          </p:grpSpPr>
          <p:sp>
            <p:nvSpPr>
              <p:cNvPr id="27670" name="Rectangle 9"/>
              <p:cNvSpPr>
                <a:spLocks noChangeArrowheads="1"/>
              </p:cNvSpPr>
              <p:nvPr/>
            </p:nvSpPr>
            <p:spPr bwMode="auto">
              <a:xfrm>
                <a:off x="6553200" y="2133600"/>
                <a:ext cx="2057400" cy="1828800"/>
              </a:xfrm>
              <a:prstGeom prst="rect">
                <a:avLst/>
              </a:prstGeom>
              <a:solidFill>
                <a:schemeClr val="accent1"/>
              </a:solidFill>
              <a:ln w="1905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27671" name="Text Box 45"/>
              <p:cNvSpPr txBox="1">
                <a:spLocks noChangeArrowheads="1"/>
              </p:cNvSpPr>
              <p:nvPr/>
            </p:nvSpPr>
            <p:spPr bwMode="auto">
              <a:xfrm>
                <a:off x="7561312" y="2205608"/>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ماهیگیر</a:t>
                </a:r>
                <a:endParaRPr lang="en-US" altLang="fa-IR">
                  <a:cs typeface="B Mitra" panose="00000400000000000000" pitchFamily="2" charset="-78"/>
                </a:endParaRPr>
              </a:p>
            </p:txBody>
          </p:sp>
          <p:sp>
            <p:nvSpPr>
              <p:cNvPr id="27672" name="Text Box 46"/>
              <p:cNvSpPr txBox="1">
                <a:spLocks noChangeArrowheads="1"/>
              </p:cNvSpPr>
              <p:nvPr/>
            </p:nvSpPr>
            <p:spPr bwMode="auto">
              <a:xfrm>
                <a:off x="6337176" y="2205608"/>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شکارچی</a:t>
                </a:r>
                <a:endParaRPr lang="en-US" altLang="fa-IR">
                  <a:cs typeface="B Mitra" panose="00000400000000000000" pitchFamily="2" charset="-78"/>
                </a:endParaRPr>
              </a:p>
            </p:txBody>
          </p:sp>
          <p:sp>
            <p:nvSpPr>
              <p:cNvPr id="27673" name="Text Box 47"/>
              <p:cNvSpPr txBox="1">
                <a:spLocks noChangeArrowheads="1"/>
              </p:cNvSpPr>
              <p:nvPr/>
            </p:nvSpPr>
            <p:spPr bwMode="auto">
              <a:xfrm>
                <a:off x="7561312" y="357376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کوزه گر</a:t>
                </a:r>
                <a:endParaRPr lang="en-US" altLang="fa-IR">
                  <a:cs typeface="B Mitra" panose="00000400000000000000" pitchFamily="2" charset="-78"/>
                </a:endParaRPr>
              </a:p>
            </p:txBody>
          </p:sp>
          <p:sp>
            <p:nvSpPr>
              <p:cNvPr id="27674" name="Oval 50"/>
              <p:cNvSpPr>
                <a:spLocks noChangeArrowheads="1"/>
              </p:cNvSpPr>
              <p:nvPr/>
            </p:nvSpPr>
            <p:spPr bwMode="auto">
              <a:xfrm>
                <a:off x="7086600" y="2743200"/>
                <a:ext cx="990600" cy="609600"/>
              </a:xfrm>
              <a:prstGeom prst="ellipse">
                <a:avLst/>
              </a:prstGeom>
              <a:solidFill>
                <a:schemeClr val="accent1"/>
              </a:solidFill>
              <a:ln w="19050" algn="ctr">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a-IR" altLang="fa-IR">
                    <a:cs typeface="B Mitra" panose="00000400000000000000" pitchFamily="2" charset="-78"/>
                  </a:rPr>
                  <a:t>بازرگان</a:t>
                </a:r>
                <a:endParaRPr lang="en-US" altLang="fa-IR">
                  <a:cs typeface="B Mitra" panose="00000400000000000000" pitchFamily="2" charset="-78"/>
                </a:endParaRPr>
              </a:p>
            </p:txBody>
          </p:sp>
          <p:sp>
            <p:nvSpPr>
              <p:cNvPr id="27675" name="Freeform 51"/>
              <p:cNvSpPr>
                <a:spLocks/>
              </p:cNvSpPr>
              <p:nvPr/>
            </p:nvSpPr>
            <p:spPr bwMode="auto">
              <a:xfrm>
                <a:off x="7086600" y="2514600"/>
                <a:ext cx="180975" cy="228600"/>
              </a:xfrm>
              <a:custGeom>
                <a:avLst/>
                <a:gdLst>
                  <a:gd name="T0" fmla="*/ 2147483647 w 450"/>
                  <a:gd name="T1" fmla="*/ 2147483647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fa-IR"/>
              </a:p>
            </p:txBody>
          </p:sp>
          <p:sp>
            <p:nvSpPr>
              <p:cNvPr id="27676" name="Freeform 56"/>
              <p:cNvSpPr>
                <a:spLocks/>
              </p:cNvSpPr>
              <p:nvPr/>
            </p:nvSpPr>
            <p:spPr bwMode="auto">
              <a:xfrm rot="4634998">
                <a:off x="7003256" y="3358357"/>
                <a:ext cx="230187" cy="215900"/>
              </a:xfrm>
              <a:custGeom>
                <a:avLst/>
                <a:gdLst>
                  <a:gd name="T0" fmla="*/ 2147483647 w 450"/>
                  <a:gd name="T1" fmla="*/ 2147483647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fa-IR"/>
              </a:p>
            </p:txBody>
          </p:sp>
        </p:grpSp>
      </p:grpSp>
      <p:grpSp>
        <p:nvGrpSpPr>
          <p:cNvPr id="27655" name="Group 58"/>
          <p:cNvGrpSpPr>
            <a:grpSpLocks/>
          </p:cNvGrpSpPr>
          <p:nvPr/>
        </p:nvGrpSpPr>
        <p:grpSpPr bwMode="auto">
          <a:xfrm>
            <a:off x="7596188" y="2997200"/>
            <a:ext cx="228600" cy="1068388"/>
            <a:chOff x="7924800" y="2513013"/>
            <a:chExt cx="228600" cy="1068387"/>
          </a:xfrm>
        </p:grpSpPr>
        <p:sp>
          <p:nvSpPr>
            <p:cNvPr id="27665" name="Freeform 54"/>
            <p:cNvSpPr>
              <a:spLocks/>
            </p:cNvSpPr>
            <p:nvPr/>
          </p:nvSpPr>
          <p:spPr bwMode="auto">
            <a:xfrm rot="4634998">
              <a:off x="7930356" y="2520157"/>
              <a:ext cx="230187" cy="215900"/>
            </a:xfrm>
            <a:custGeom>
              <a:avLst/>
              <a:gdLst>
                <a:gd name="T0" fmla="*/ 2147483647 w 450"/>
                <a:gd name="T1" fmla="*/ 2147483647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fa-IR"/>
            </a:p>
          </p:txBody>
        </p:sp>
        <p:sp>
          <p:nvSpPr>
            <p:cNvPr id="27666" name="Freeform 55"/>
            <p:cNvSpPr>
              <a:spLocks/>
            </p:cNvSpPr>
            <p:nvPr/>
          </p:nvSpPr>
          <p:spPr bwMode="auto">
            <a:xfrm>
              <a:off x="7924800" y="3352800"/>
              <a:ext cx="180975" cy="228600"/>
            </a:xfrm>
            <a:custGeom>
              <a:avLst/>
              <a:gdLst>
                <a:gd name="T0" fmla="*/ 2147483647 w 450"/>
                <a:gd name="T1" fmla="*/ 2147483647 h 562"/>
                <a:gd name="T2" fmla="*/ 0 w 450"/>
                <a:gd name="T3" fmla="*/ 0 h 562"/>
                <a:gd name="T4" fmla="*/ 0 60000 65536"/>
                <a:gd name="T5" fmla="*/ 0 60000 65536"/>
                <a:gd name="T6" fmla="*/ 0 w 450"/>
                <a:gd name="T7" fmla="*/ 0 h 562"/>
                <a:gd name="T8" fmla="*/ 450 w 450"/>
                <a:gd name="T9" fmla="*/ 562 h 562"/>
              </a:gdLst>
              <a:ahLst/>
              <a:cxnLst>
                <a:cxn ang="T4">
                  <a:pos x="T0" y="T1"/>
                </a:cxn>
                <a:cxn ang="T5">
                  <a:pos x="T2" y="T3"/>
                </a:cxn>
              </a:cxnLst>
              <a:rect l="T6" t="T7" r="T8" b="T9"/>
              <a:pathLst>
                <a:path w="450" h="562">
                  <a:moveTo>
                    <a:pt x="450" y="562"/>
                  </a:moveTo>
                  <a:lnTo>
                    <a:pt x="0" y="0"/>
                  </a:lnTo>
                </a:path>
              </a:pathLst>
            </a:custGeom>
            <a:noFill/>
            <a:ln w="1905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fa-IR"/>
            </a:p>
          </p:txBody>
        </p:sp>
      </p:grpSp>
      <p:sp>
        <p:nvSpPr>
          <p:cNvPr id="27656" name="Text Box 48"/>
          <p:cNvSpPr txBox="1">
            <a:spLocks noChangeArrowheads="1"/>
          </p:cNvSpPr>
          <p:nvPr/>
        </p:nvSpPr>
        <p:spPr bwMode="auto">
          <a:xfrm>
            <a:off x="5940425" y="4005263"/>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a:cs typeface="B Mitra" panose="00000400000000000000" pitchFamily="2" charset="-78"/>
              </a:rPr>
              <a:t>کشاورز</a:t>
            </a:r>
            <a:endParaRPr lang="en-US" altLang="fa-IR">
              <a:cs typeface="B Mitra" panose="00000400000000000000" pitchFamily="2" charset="-78"/>
            </a:endParaRPr>
          </a:p>
        </p:txBody>
      </p:sp>
      <p:sp>
        <p:nvSpPr>
          <p:cNvPr id="27657" name="Line 12"/>
          <p:cNvSpPr>
            <a:spLocks noChangeShapeType="1"/>
          </p:cNvSpPr>
          <p:nvPr/>
        </p:nvSpPr>
        <p:spPr bwMode="auto">
          <a:xfrm>
            <a:off x="5435600" y="4005263"/>
            <a:ext cx="762000"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27658" name="Line 12"/>
          <p:cNvSpPr>
            <a:spLocks noChangeShapeType="1"/>
          </p:cNvSpPr>
          <p:nvPr/>
        </p:nvSpPr>
        <p:spPr bwMode="auto">
          <a:xfrm>
            <a:off x="2627313" y="4005263"/>
            <a:ext cx="649287" cy="0"/>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grpSp>
        <p:nvGrpSpPr>
          <p:cNvPr id="27659" name="Group 64"/>
          <p:cNvGrpSpPr>
            <a:grpSpLocks/>
          </p:cNvGrpSpPr>
          <p:nvPr/>
        </p:nvGrpSpPr>
        <p:grpSpPr bwMode="auto">
          <a:xfrm>
            <a:off x="395288" y="4724400"/>
            <a:ext cx="8153400" cy="504825"/>
            <a:chOff x="457200" y="4114800"/>
            <a:chExt cx="8153400" cy="1692275"/>
          </a:xfrm>
        </p:grpSpPr>
        <p:sp>
          <p:nvSpPr>
            <p:cNvPr id="27660" name="Text Box 5"/>
            <p:cNvSpPr txBox="1">
              <a:spLocks noChangeArrowheads="1"/>
            </p:cNvSpPr>
            <p:nvPr/>
          </p:nvSpPr>
          <p:spPr bwMode="auto">
            <a:xfrm>
              <a:off x="457200" y="5410200"/>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000" b="1" i="1">
                  <a:cs typeface="B Mitra" panose="00000400000000000000" pitchFamily="2" charset="-78"/>
                </a:rPr>
                <a:t>جوامع امروزی                                                                                                     جوامع اولیه</a:t>
              </a:r>
              <a:endParaRPr lang="en-US" altLang="fa-IR" sz="2000" b="1" i="1">
                <a:cs typeface="B Mitra" panose="00000400000000000000" pitchFamily="2" charset="-78"/>
              </a:endParaRPr>
            </a:p>
          </p:txBody>
        </p:sp>
        <p:sp>
          <p:nvSpPr>
            <p:cNvPr id="27661" name="Line 13"/>
            <p:cNvSpPr>
              <a:spLocks noChangeShapeType="1"/>
            </p:cNvSpPr>
            <p:nvPr/>
          </p:nvSpPr>
          <p:spPr bwMode="auto">
            <a:xfrm>
              <a:off x="1676400" y="5638800"/>
              <a:ext cx="5486400" cy="0"/>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fa-IR"/>
            </a:p>
          </p:txBody>
        </p:sp>
        <p:sp>
          <p:nvSpPr>
            <p:cNvPr id="27662" name="Text Box 14"/>
            <p:cNvSpPr txBox="1">
              <a:spLocks noChangeArrowheads="1"/>
            </p:cNvSpPr>
            <p:nvPr/>
          </p:nvSpPr>
          <p:spPr bwMode="auto">
            <a:xfrm>
              <a:off x="762000" y="4114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000" b="1" i="1">
                  <a:cs typeface="B Mitra" panose="00000400000000000000" pitchFamily="2" charset="-78"/>
                </a:rPr>
                <a:t>خود کفایی</a:t>
              </a:r>
              <a:endParaRPr lang="en-US" altLang="fa-IR" sz="2000" b="1" i="1">
                <a:cs typeface="B Mitra" panose="00000400000000000000" pitchFamily="2" charset="-78"/>
              </a:endParaRPr>
            </a:p>
          </p:txBody>
        </p:sp>
        <p:sp>
          <p:nvSpPr>
            <p:cNvPr id="27663" name="Text Box 15"/>
            <p:cNvSpPr txBox="1">
              <a:spLocks noChangeArrowheads="1"/>
            </p:cNvSpPr>
            <p:nvPr/>
          </p:nvSpPr>
          <p:spPr bwMode="auto">
            <a:xfrm>
              <a:off x="3657600" y="4114800"/>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000" b="1" i="1">
                  <a:cs typeface="B Mitra" panose="00000400000000000000" pitchFamily="2" charset="-78"/>
                </a:rPr>
                <a:t>مبادله غیر متمرکز</a:t>
              </a:r>
              <a:endParaRPr lang="en-US" altLang="fa-IR" sz="2000" b="1" i="1">
                <a:cs typeface="B Mitra" panose="00000400000000000000" pitchFamily="2" charset="-78"/>
              </a:endParaRPr>
            </a:p>
          </p:txBody>
        </p:sp>
        <p:sp>
          <p:nvSpPr>
            <p:cNvPr id="27664" name="Text Box 16"/>
            <p:cNvSpPr txBox="1">
              <a:spLocks noChangeArrowheads="1"/>
            </p:cNvSpPr>
            <p:nvPr/>
          </p:nvSpPr>
          <p:spPr bwMode="auto">
            <a:xfrm>
              <a:off x="6858000" y="41148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000" b="1" i="1">
                  <a:cs typeface="B Mitra" panose="00000400000000000000" pitchFamily="2" charset="-78"/>
                </a:rPr>
                <a:t>مبادله متمرکز</a:t>
              </a:r>
              <a:endParaRPr lang="en-US" altLang="fa-IR" sz="2000" b="1" i="1">
                <a:cs typeface="B Mitra" panose="00000400000000000000" pitchFamily="2" charset="-78"/>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787900" y="1071563"/>
            <a:ext cx="39989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انواع یا شیوه های بازاریابی</a:t>
            </a:r>
            <a:endParaRPr lang="en-US" sz="3600" dirty="0" smtClean="0">
              <a:solidFill>
                <a:schemeClr val="bg1"/>
              </a:solidFill>
              <a:cs typeface="B Zar" pitchFamily="2" charset="-78"/>
            </a:endParaRPr>
          </a:p>
        </p:txBody>
      </p:sp>
      <p:sp>
        <p:nvSpPr>
          <p:cNvPr id="28677" name="Content Placeholder 4"/>
          <p:cNvSpPr>
            <a:spLocks noGrp="1"/>
          </p:cNvSpPr>
          <p:nvPr>
            <p:ph idx="1"/>
          </p:nvPr>
        </p:nvSpPr>
        <p:spPr/>
        <p:txBody>
          <a:bodyPr/>
          <a:lstStyle/>
          <a:p>
            <a:pPr>
              <a:spcBef>
                <a:spcPct val="50000"/>
              </a:spcBef>
              <a:buFont typeface="Wingdings" panose="05000000000000000000" pitchFamily="2" charset="2"/>
              <a:buNone/>
            </a:pPr>
            <a:r>
              <a:rPr lang="fa-IR" altLang="fa-IR" i="1" smtClean="0">
                <a:cs typeface="B Mitra" panose="00000400000000000000" pitchFamily="2" charset="-78"/>
              </a:rPr>
              <a:t>1- بازاریابی تبدیلی                 2- بازاریابی انگیزشی</a:t>
            </a:r>
          </a:p>
          <a:p>
            <a:pPr>
              <a:spcBef>
                <a:spcPct val="50000"/>
              </a:spcBef>
              <a:buFont typeface="Wingdings" panose="05000000000000000000" pitchFamily="2" charset="2"/>
              <a:buNone/>
            </a:pPr>
            <a:r>
              <a:rPr lang="fa-IR" altLang="fa-IR" i="1" smtClean="0">
                <a:cs typeface="B Mitra" panose="00000400000000000000" pitchFamily="2" charset="-78"/>
              </a:rPr>
              <a:t>3- بازاریابی توسعه ای             4- بازاریابی مجدد</a:t>
            </a:r>
          </a:p>
          <a:p>
            <a:pPr>
              <a:spcBef>
                <a:spcPct val="50000"/>
              </a:spcBef>
              <a:buFont typeface="Wingdings" panose="05000000000000000000" pitchFamily="2" charset="2"/>
              <a:buNone/>
            </a:pPr>
            <a:r>
              <a:rPr lang="fa-IR" altLang="fa-IR" i="1" smtClean="0">
                <a:cs typeface="B Mitra" panose="00000400000000000000" pitchFamily="2" charset="-78"/>
              </a:rPr>
              <a:t>5- بازاریابی همزمانی              6- بازاریابی حفاظتی</a:t>
            </a:r>
          </a:p>
          <a:p>
            <a:pPr>
              <a:spcBef>
                <a:spcPct val="50000"/>
              </a:spcBef>
              <a:buFont typeface="Wingdings" panose="05000000000000000000" pitchFamily="2" charset="2"/>
              <a:buNone/>
            </a:pPr>
            <a:r>
              <a:rPr lang="fa-IR" altLang="fa-IR" i="1" smtClean="0">
                <a:cs typeface="B Mitra" panose="00000400000000000000" pitchFamily="2" charset="-78"/>
              </a:rPr>
              <a:t>7- بازاریابی تضعیفی               8- بازاریابی مقابله ای</a:t>
            </a:r>
            <a:endParaRPr lang="en-US" altLang="fa-IR" i="1" smtClean="0">
              <a:cs typeface="B Mitra" panose="00000400000000000000" pitchFamily="2" charset="-78"/>
            </a:endParaRPr>
          </a:p>
          <a:p>
            <a:pPr eaLnBrk="1" hangingPunct="1">
              <a:buFont typeface="Wingdings" panose="05000000000000000000" pitchFamily="2" charset="2"/>
              <a:buNone/>
            </a:pPr>
            <a:endParaRPr lang="fa-IR" altLang="fa-IR" smtClean="0"/>
          </a:p>
        </p:txBody>
      </p:sp>
      <p:sp>
        <p:nvSpPr>
          <p:cNvPr id="2867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تبدیلی</a:t>
            </a:r>
            <a:endParaRPr lang="en-US" sz="3600" dirty="0" smtClean="0">
              <a:solidFill>
                <a:schemeClr val="bg1"/>
              </a:solidFill>
              <a:cs typeface="B Zar" pitchFamily="2" charset="-78"/>
            </a:endParaRPr>
          </a:p>
        </p:txBody>
      </p:sp>
      <p:sp>
        <p:nvSpPr>
          <p:cNvPr id="29701" name="Content Placeholder 4"/>
          <p:cNvSpPr>
            <a:spLocks noGrp="1"/>
          </p:cNvSpPr>
          <p:nvPr>
            <p:ph idx="1"/>
          </p:nvPr>
        </p:nvSpPr>
        <p:spPr/>
        <p:txBody>
          <a:bodyPr/>
          <a:lstStyle/>
          <a:p>
            <a:pPr eaLnBrk="1" hangingPunct="1"/>
            <a:r>
              <a:rPr lang="fa-IR" altLang="fa-IR" i="1" smtClean="0">
                <a:cs typeface="B Mitra" panose="00000400000000000000" pitchFamily="2" charset="-78"/>
              </a:rPr>
              <a:t>این شیوه ، زمانی استفاده می شود که مردم نسبت به کالاهای شرکت نگرش منفی داشته تا جائیکه حتی حاضرند برای مصرف نکردن آنها ، مبلغی را نیز بپردازند.</a:t>
            </a:r>
          </a:p>
          <a:p>
            <a:pPr eaLnBrk="1" hangingPunct="1"/>
            <a:r>
              <a:rPr lang="fa-IR" altLang="fa-IR" i="1" smtClean="0">
                <a:cs typeface="B Mitra" panose="00000400000000000000" pitchFamily="2" charset="-78"/>
              </a:rPr>
              <a:t>وظیفه بازاریابان در این حالت ، معکوس کردن تقاضا است ، یعنی تبدیل تقاضای منفی به تقاضای مثبت از طریق تبلیغات آگاهی دهنده و ترغیب کننده </a:t>
            </a:r>
            <a:endParaRPr lang="en-US" altLang="fa-IR" i="1" smtClean="0">
              <a:cs typeface="B Mitra" panose="00000400000000000000" pitchFamily="2" charset="-78"/>
            </a:endParaRPr>
          </a:p>
          <a:p>
            <a:pPr eaLnBrk="1" hangingPunct="1"/>
            <a:r>
              <a:rPr lang="fa-IR" altLang="fa-IR" i="1" smtClean="0">
                <a:cs typeface="B Mitra" panose="00000400000000000000" pitchFamily="2" charset="-78"/>
              </a:rPr>
              <a:t> </a:t>
            </a:r>
            <a:endParaRPr lang="en-US" altLang="fa-IR" i="1" smtClean="0">
              <a:cs typeface="B Mitra" panose="00000400000000000000" pitchFamily="2" charset="-78"/>
            </a:endParaRPr>
          </a:p>
          <a:p>
            <a:pPr eaLnBrk="1" hangingPunct="1"/>
            <a:endParaRPr lang="fa-IR" altLang="fa-IR" smtClean="0"/>
          </a:p>
        </p:txBody>
      </p:sp>
      <p:sp>
        <p:nvSpPr>
          <p:cNvPr id="2970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292725" y="1071563"/>
            <a:ext cx="349408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انگیزشی</a:t>
            </a:r>
            <a:endParaRPr lang="en-US" sz="3600" dirty="0" smtClean="0">
              <a:solidFill>
                <a:schemeClr val="bg1"/>
              </a:solidFill>
              <a:cs typeface="B Zar" pitchFamily="2" charset="-78"/>
            </a:endParaRPr>
          </a:p>
        </p:txBody>
      </p:sp>
      <p:sp>
        <p:nvSpPr>
          <p:cNvPr id="30725" name="Content Placeholder 4"/>
          <p:cNvSpPr>
            <a:spLocks noGrp="1"/>
          </p:cNvSpPr>
          <p:nvPr>
            <p:ph idx="1"/>
          </p:nvPr>
        </p:nvSpPr>
        <p:spPr/>
        <p:txBody>
          <a:bodyPr/>
          <a:lstStyle/>
          <a:p>
            <a:pPr eaLnBrk="1" hangingPunct="1"/>
            <a:r>
              <a:rPr lang="fa-IR" altLang="fa-IR" i="1" smtClean="0">
                <a:cs typeface="B Mitra" panose="00000400000000000000" pitchFamily="2" charset="-78"/>
              </a:rPr>
              <a:t>از این شیوه ، زمانی استفاده می شود که برای کالاهای شرکت ، تقاضا وجود نداشته باشد و مردم نسبت به محصول آن بی اعتنا باشند.</a:t>
            </a:r>
          </a:p>
          <a:p>
            <a:pPr eaLnBrk="1" hangingPunct="1"/>
            <a:r>
              <a:rPr lang="fa-IR" altLang="fa-IR" i="1" smtClean="0">
                <a:cs typeface="B Mitra" panose="00000400000000000000" pitchFamily="2" charset="-78"/>
              </a:rPr>
              <a:t>وظیفه مدیران بازاریابی در چنین حالتی ، ایجاد شور و شوق و هیجان در مردم از طریق ترغیب و تشویق آنان به خرید و استفاده کالا می باشد.</a:t>
            </a:r>
            <a:endParaRPr lang="en-US" altLang="fa-IR" i="1" smtClean="0">
              <a:cs typeface="B Mitra" panose="00000400000000000000" pitchFamily="2" charset="-78"/>
            </a:endParaRPr>
          </a:p>
          <a:p>
            <a:pPr eaLnBrk="1" hangingPunct="1"/>
            <a:endParaRPr lang="en-US" altLang="fa-IR" i="1" smtClean="0">
              <a:cs typeface="B Mitra" panose="00000400000000000000" pitchFamily="2" charset="-78"/>
            </a:endParaRPr>
          </a:p>
          <a:p>
            <a:pPr eaLnBrk="1" hangingPunct="1"/>
            <a:endParaRPr lang="fa-IR" altLang="fa-IR" smtClean="0"/>
          </a:p>
        </p:txBody>
      </p:sp>
      <p:sp>
        <p:nvSpPr>
          <p:cNvPr id="3072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651500" y="1071563"/>
            <a:ext cx="31353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توسعه ای</a:t>
            </a:r>
            <a:endParaRPr lang="en-US" sz="3600" dirty="0" smtClean="0">
              <a:solidFill>
                <a:schemeClr val="bg1"/>
              </a:solidFill>
              <a:cs typeface="B Zar" pitchFamily="2" charset="-78"/>
            </a:endParaRPr>
          </a:p>
        </p:txBody>
      </p:sp>
      <p:sp>
        <p:nvSpPr>
          <p:cNvPr id="31749" name="Content Placeholder 4"/>
          <p:cNvSpPr>
            <a:spLocks noGrp="1"/>
          </p:cNvSpPr>
          <p:nvPr>
            <p:ph idx="1"/>
          </p:nvPr>
        </p:nvSpPr>
        <p:spPr/>
        <p:txBody>
          <a:bodyPr/>
          <a:lstStyle/>
          <a:p>
            <a:pPr eaLnBrk="1" hangingPunct="1"/>
            <a:r>
              <a:rPr lang="fa-IR" altLang="fa-IR" i="1" smtClean="0">
                <a:cs typeface="B Mitra" panose="00000400000000000000" pitchFamily="2" charset="-78"/>
              </a:rPr>
              <a:t>این نوع بازاریابی که به بازاریابی آشکار کردنی و بازاریابی پرورشی نیز معروف است ، جهت پاسخگویی به تقاضای پنهان مصرف کنندگان بالقوه (آمال و آرزوهای آنان) بکار گرفته می شود. </a:t>
            </a:r>
            <a:endParaRPr lang="en-US" altLang="fa-IR" i="1" smtClean="0">
              <a:cs typeface="B Mitra" panose="00000400000000000000" pitchFamily="2" charset="-78"/>
            </a:endParaRPr>
          </a:p>
          <a:p>
            <a:pPr eaLnBrk="1" hangingPunct="1"/>
            <a:r>
              <a:rPr lang="fa-IR" altLang="fa-IR" i="1" smtClean="0">
                <a:cs typeface="B Mitra" panose="00000400000000000000" pitchFamily="2" charset="-78"/>
              </a:rPr>
              <a:t>تلاش برای آشکار کردن محتویات ذهنی افراد و پی بردن به افکار آنان از طریق تحقیق و بررسی و تبدیل ایده های بکر آنان به کالاهای نو و جذاب </a:t>
            </a:r>
            <a:endParaRPr lang="en-US" altLang="fa-IR" i="1" smtClean="0">
              <a:cs typeface="B Mitra" panose="00000400000000000000" pitchFamily="2" charset="-78"/>
            </a:endParaRPr>
          </a:p>
          <a:p>
            <a:pPr eaLnBrk="1" hangingPunct="1"/>
            <a:endParaRPr lang="fa-IR" altLang="fa-IR" smtClean="0"/>
          </a:p>
        </p:txBody>
      </p:sp>
      <p:sp>
        <p:nvSpPr>
          <p:cNvPr id="3175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مقدمه</a:t>
            </a:r>
            <a:endParaRPr lang="en-US" sz="3600" dirty="0" smtClean="0">
              <a:solidFill>
                <a:schemeClr val="bg1"/>
              </a:solidFill>
              <a:cs typeface="B Zar" pitchFamily="2" charset="-78"/>
            </a:endParaRPr>
          </a:p>
        </p:txBody>
      </p:sp>
      <p:sp>
        <p:nvSpPr>
          <p:cNvPr id="5125" name="Content Placeholder 4"/>
          <p:cNvSpPr>
            <a:spLocks noGrp="1"/>
          </p:cNvSpPr>
          <p:nvPr>
            <p:ph idx="1"/>
          </p:nvPr>
        </p:nvSpPr>
        <p:spPr>
          <a:xfrm>
            <a:off x="457200" y="1828800"/>
            <a:ext cx="8507413" cy="4302125"/>
          </a:xfrm>
        </p:spPr>
        <p:txBody>
          <a:bodyPr/>
          <a:lstStyle/>
          <a:p>
            <a:pPr>
              <a:buFont typeface="Wingdings" panose="05000000000000000000" pitchFamily="2" charset="2"/>
              <a:buNone/>
            </a:pPr>
            <a:r>
              <a:rPr lang="fa-IR" altLang="fa-IR" sz="2400" smtClean="0">
                <a:cs typeface="B Lotus" panose="00000400000000000000" pitchFamily="2" charset="-78"/>
              </a:rPr>
              <a:t>فعالیت های معاصر ورزشی بوسیله سه تغییر مهمی که در عصر جدید اتفاق افتاده اند، تحت تأثیر زیادی قرار گرفته اند. این 3 تغییر مهم عبارتند از :</a:t>
            </a:r>
            <a:endParaRPr lang="en-US" altLang="fa-IR" sz="2400" smtClean="0">
              <a:cs typeface="B Lotus" panose="00000400000000000000" pitchFamily="2" charset="-78"/>
            </a:endParaRPr>
          </a:p>
          <a:p>
            <a:pPr>
              <a:buClrTx/>
              <a:buFont typeface="Wingdings" panose="05000000000000000000" pitchFamily="2" charset="2"/>
              <a:buChar char="ü"/>
            </a:pPr>
            <a:r>
              <a:rPr lang="fa-IR" altLang="fa-IR" sz="2400" b="1" smtClean="0">
                <a:cs typeface="B Lotus" panose="00000400000000000000" pitchFamily="2" charset="-78"/>
              </a:rPr>
              <a:t>تنوع گرایی:</a:t>
            </a:r>
            <a:r>
              <a:rPr lang="fa-IR" altLang="fa-IR" sz="2400" smtClean="0">
                <a:cs typeface="B Lotus" panose="00000400000000000000" pitchFamily="2" charset="-78"/>
              </a:rPr>
              <a:t> افزایش فرصت هایی که با تغییراتی در ورزش سنتی حاصل شده اند؛ مثل اسنوبورد و کایت سواری. </a:t>
            </a:r>
            <a:endParaRPr lang="en-US" altLang="fa-IR" sz="2400" smtClean="0">
              <a:cs typeface="B Lotus" panose="00000400000000000000" pitchFamily="2" charset="-78"/>
            </a:endParaRPr>
          </a:p>
          <a:p>
            <a:pPr>
              <a:buClrTx/>
              <a:buFont typeface="Wingdings" panose="05000000000000000000" pitchFamily="2" charset="2"/>
              <a:buChar char="ü"/>
            </a:pPr>
            <a:r>
              <a:rPr lang="fa-IR" altLang="fa-IR" sz="2400" b="1" smtClean="0">
                <a:cs typeface="B Lotus" panose="00000400000000000000" pitchFamily="2" charset="-78"/>
              </a:rPr>
              <a:t>فرد گرایی: </a:t>
            </a:r>
            <a:r>
              <a:rPr lang="fa-IR" altLang="fa-IR" sz="2400" smtClean="0">
                <a:cs typeface="B Lotus" panose="00000400000000000000" pitchFamily="2" charset="-78"/>
              </a:rPr>
              <a:t>جامعه بیشتر علاقمند به مشارکت فردی شده است تا به فعالیت های گروهی. </a:t>
            </a:r>
            <a:endParaRPr lang="en-US" altLang="fa-IR" sz="2400" smtClean="0">
              <a:cs typeface="B Lotus" panose="00000400000000000000" pitchFamily="2" charset="-78"/>
            </a:endParaRPr>
          </a:p>
          <a:p>
            <a:pPr>
              <a:buClrTx/>
              <a:buFont typeface="Wingdings" panose="05000000000000000000" pitchFamily="2" charset="2"/>
              <a:buChar char="ü"/>
            </a:pPr>
            <a:r>
              <a:rPr lang="fa-IR" altLang="fa-IR" sz="2400" b="1" smtClean="0">
                <a:cs typeface="B Lotus" panose="00000400000000000000" pitchFamily="2" charset="-78"/>
              </a:rPr>
              <a:t>تجاری</a:t>
            </a:r>
            <a:r>
              <a:rPr lang="en-US" altLang="fa-IR" sz="2400" b="1" smtClean="0">
                <a:cs typeface="B Lotus" panose="00000400000000000000" pitchFamily="2" charset="-78"/>
              </a:rPr>
              <a:t> </a:t>
            </a:r>
            <a:r>
              <a:rPr lang="fa-IR" altLang="fa-IR" sz="2400" b="1" smtClean="0">
                <a:cs typeface="B Lotus" panose="00000400000000000000" pitchFamily="2" charset="-78"/>
              </a:rPr>
              <a:t>سازی : </a:t>
            </a:r>
            <a:r>
              <a:rPr lang="fa-IR" altLang="fa-IR" sz="2400" smtClean="0">
                <a:cs typeface="B Lotus" panose="00000400000000000000" pitchFamily="2" charset="-78"/>
              </a:rPr>
              <a:t>چرا که بازار ورزش به نحو فزاینده ای بر افزایش درآمد و در بعضی از سازمان ها به افزایش سود متمرکز شده اند.</a:t>
            </a:r>
            <a:endParaRPr lang="en-US" altLang="fa-IR" sz="2400" smtClean="0">
              <a:cs typeface="B Lotus" panose="00000400000000000000" pitchFamily="2" charset="-78"/>
            </a:endParaRPr>
          </a:p>
          <a:p>
            <a:pPr eaLnBrk="1" hangingPunct="1"/>
            <a:endParaRPr lang="fa-IR" altLang="fa-IR" sz="2800" smtClean="0">
              <a:cs typeface="B Lotus" panose="00000400000000000000" pitchFamily="2" charset="-78"/>
            </a:endParaRPr>
          </a:p>
        </p:txBody>
      </p:sp>
      <p:sp>
        <p:nvSpPr>
          <p:cNvPr id="512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مجدد</a:t>
            </a:r>
            <a:endParaRPr lang="en-US" sz="3600" dirty="0" smtClean="0">
              <a:solidFill>
                <a:schemeClr val="bg1"/>
              </a:solidFill>
              <a:cs typeface="B Zar" pitchFamily="2" charset="-78"/>
            </a:endParaRPr>
          </a:p>
        </p:txBody>
      </p:sp>
      <p:sp>
        <p:nvSpPr>
          <p:cNvPr id="32773" name="Content Placeholder 4"/>
          <p:cNvSpPr>
            <a:spLocks noGrp="1"/>
          </p:cNvSpPr>
          <p:nvPr>
            <p:ph idx="1"/>
          </p:nvPr>
        </p:nvSpPr>
        <p:spPr/>
        <p:txBody>
          <a:bodyPr/>
          <a:lstStyle/>
          <a:p>
            <a:pPr eaLnBrk="1" hangingPunct="1"/>
            <a:r>
              <a:rPr lang="fa-IR" altLang="fa-IR" i="1" smtClean="0">
                <a:cs typeface="B Mitra" panose="00000400000000000000" pitchFamily="2" charset="-78"/>
              </a:rPr>
              <a:t>یعنی تلاش جهت یافتن بازارهای جدید ، جذب مشتریان رقباء ، ایجاد ابتکار و نوآوری در تولید ، توزیع ، قیمت گذاری و حتی شیوه های تبلیغاتی به منظور جلوگیری از سیر نزولی تقاضا</a:t>
            </a:r>
            <a:endParaRPr lang="en-US" altLang="fa-IR" i="1" smtClean="0">
              <a:cs typeface="B Mitra" panose="00000400000000000000" pitchFamily="2" charset="-78"/>
            </a:endParaRPr>
          </a:p>
          <a:p>
            <a:pPr eaLnBrk="1" hangingPunct="1"/>
            <a:endParaRPr lang="fa-IR" altLang="fa-IR" smtClean="0"/>
          </a:p>
        </p:txBody>
      </p:sp>
      <p:sp>
        <p:nvSpPr>
          <p:cNvPr id="3277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011863" y="1071563"/>
            <a:ext cx="2774950"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همزمانی</a:t>
            </a:r>
            <a:endParaRPr lang="en-US" sz="3600" dirty="0" smtClean="0">
              <a:solidFill>
                <a:schemeClr val="bg1"/>
              </a:solidFill>
              <a:cs typeface="B Zar" pitchFamily="2" charset="-78"/>
            </a:endParaRPr>
          </a:p>
        </p:txBody>
      </p:sp>
      <p:sp>
        <p:nvSpPr>
          <p:cNvPr id="33797" name="Content Placeholder 4"/>
          <p:cNvSpPr>
            <a:spLocks noGrp="1"/>
          </p:cNvSpPr>
          <p:nvPr>
            <p:ph idx="1"/>
          </p:nvPr>
        </p:nvSpPr>
        <p:spPr/>
        <p:txBody>
          <a:bodyPr/>
          <a:lstStyle/>
          <a:p>
            <a:pPr eaLnBrk="1" hangingPunct="1"/>
            <a:r>
              <a:rPr lang="fa-IR" altLang="fa-IR" i="1" smtClean="0">
                <a:cs typeface="B Mitra" panose="00000400000000000000" pitchFamily="2" charset="-78"/>
              </a:rPr>
              <a:t>یعنی تلاش برای تنظیم تقاضا و هماهنگ و همزمان کردن آن با عرضه در فصولی از سال که عرضه و تقاضا با هم برابر نیست.</a:t>
            </a:r>
            <a:endParaRPr lang="en-US" altLang="fa-IR" i="1" smtClean="0">
              <a:cs typeface="B Mitra" panose="00000400000000000000" pitchFamily="2" charset="-78"/>
            </a:endParaRPr>
          </a:p>
          <a:p>
            <a:pPr eaLnBrk="1" hangingPunct="1"/>
            <a:endParaRPr lang="fa-IR" altLang="fa-IR" smtClean="0"/>
          </a:p>
        </p:txBody>
      </p:sp>
      <p:sp>
        <p:nvSpPr>
          <p:cNvPr id="3379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651500" y="1071563"/>
            <a:ext cx="31353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محافظتی</a:t>
            </a:r>
            <a:endParaRPr lang="en-US" sz="3600" dirty="0" smtClean="0">
              <a:solidFill>
                <a:schemeClr val="bg1"/>
              </a:solidFill>
              <a:cs typeface="B Zar" pitchFamily="2" charset="-78"/>
            </a:endParaRPr>
          </a:p>
        </p:txBody>
      </p:sp>
      <p:sp>
        <p:nvSpPr>
          <p:cNvPr id="34821" name="Content Placeholder 4"/>
          <p:cNvSpPr>
            <a:spLocks noGrp="1"/>
          </p:cNvSpPr>
          <p:nvPr>
            <p:ph idx="1"/>
          </p:nvPr>
        </p:nvSpPr>
        <p:spPr/>
        <p:txBody>
          <a:bodyPr/>
          <a:lstStyle/>
          <a:p>
            <a:pPr eaLnBrk="1" hangingPunct="1"/>
            <a:r>
              <a:rPr lang="fa-IR" altLang="fa-IR" i="1" smtClean="0">
                <a:cs typeface="B Mitra" panose="00000400000000000000" pitchFamily="2" charset="-78"/>
              </a:rPr>
              <a:t>تلاش برای حفظ حالت تقاضای کامل که در آن سطح تقاضای بازار با سطح عرضه مطلوب مؤسسه برابر است ، از طریق پاسخگویی به خواسته ها و ترجیحات آتی مصرف کنندگان و تهدیدات رقباء</a:t>
            </a:r>
            <a:endParaRPr lang="en-US" altLang="fa-IR" i="1" smtClean="0">
              <a:cs typeface="B Mitra" panose="00000400000000000000" pitchFamily="2" charset="-78"/>
            </a:endParaRPr>
          </a:p>
          <a:p>
            <a:pPr eaLnBrk="1" hangingPunct="1"/>
            <a:endParaRPr lang="fa-IR" altLang="fa-IR" smtClean="0"/>
          </a:p>
        </p:txBody>
      </p:sp>
      <p:sp>
        <p:nvSpPr>
          <p:cNvPr id="3482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651500" y="1071563"/>
            <a:ext cx="31353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تضعیفی</a:t>
            </a:r>
            <a:endParaRPr lang="en-US" sz="3600" dirty="0" smtClean="0">
              <a:solidFill>
                <a:schemeClr val="bg1"/>
              </a:solidFill>
              <a:cs typeface="B Zar" pitchFamily="2" charset="-78"/>
            </a:endParaRPr>
          </a:p>
        </p:txBody>
      </p:sp>
      <p:sp>
        <p:nvSpPr>
          <p:cNvPr id="35845" name="Content Placeholder 4"/>
          <p:cNvSpPr>
            <a:spLocks noGrp="1"/>
          </p:cNvSpPr>
          <p:nvPr>
            <p:ph idx="1"/>
          </p:nvPr>
        </p:nvSpPr>
        <p:spPr/>
        <p:txBody>
          <a:bodyPr/>
          <a:lstStyle/>
          <a:p>
            <a:pPr eaLnBrk="1" hangingPunct="1"/>
            <a:r>
              <a:rPr lang="fa-IR" altLang="fa-IR" i="1" smtClean="0">
                <a:cs typeface="B Mitra" panose="00000400000000000000" pitchFamily="2" charset="-78"/>
              </a:rPr>
              <a:t>سعی در کاهش منطقی و موقتی تقاضای بیش از حد بازار ، به منظور جلوگیری از دلسردی مشتریان و پاسخگویی به نیازهای آنان به محض دسترسی به منابع لازم</a:t>
            </a:r>
            <a:endParaRPr lang="en-US" altLang="fa-IR" i="1" smtClean="0">
              <a:cs typeface="B Mitra" panose="00000400000000000000" pitchFamily="2" charset="-78"/>
            </a:endParaRPr>
          </a:p>
          <a:p>
            <a:pPr eaLnBrk="1" hangingPunct="1"/>
            <a:endParaRPr lang="fa-IR" altLang="fa-IR" smtClean="0"/>
          </a:p>
        </p:txBody>
      </p:sp>
      <p:sp>
        <p:nvSpPr>
          <p:cNvPr id="3584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364163" y="1071563"/>
            <a:ext cx="3422650"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مقابله ای</a:t>
            </a:r>
            <a:endParaRPr lang="en-US" sz="3600" dirty="0" smtClean="0">
              <a:solidFill>
                <a:schemeClr val="bg1"/>
              </a:solidFill>
              <a:cs typeface="B Zar" pitchFamily="2" charset="-78"/>
            </a:endParaRPr>
          </a:p>
        </p:txBody>
      </p:sp>
      <p:sp>
        <p:nvSpPr>
          <p:cNvPr id="36869" name="Content Placeholder 4"/>
          <p:cNvSpPr>
            <a:spLocks noGrp="1"/>
          </p:cNvSpPr>
          <p:nvPr>
            <p:ph idx="1"/>
          </p:nvPr>
        </p:nvSpPr>
        <p:spPr/>
        <p:txBody>
          <a:bodyPr/>
          <a:lstStyle/>
          <a:p>
            <a:pPr eaLnBrk="1" hangingPunct="1"/>
            <a:r>
              <a:rPr lang="fa-IR" altLang="fa-IR" i="1" smtClean="0">
                <a:cs typeface="B Mitra" panose="00000400000000000000" pitchFamily="2" charset="-78"/>
              </a:rPr>
              <a:t>تلاش مدیران برای نامطلوب جلوه دادن کالا و از بین بردن تقاضا برای آن ، مثل تبلیغاتی که در مورد سیگار ، مواد مخدر و امثال آنها صورت می گیرد</a:t>
            </a:r>
            <a:endParaRPr lang="en-US" altLang="fa-IR" i="1" smtClean="0">
              <a:cs typeface="B Mitra" panose="00000400000000000000" pitchFamily="2" charset="-78"/>
            </a:endParaRPr>
          </a:p>
          <a:p>
            <a:pPr eaLnBrk="1" hangingPunct="1"/>
            <a:endParaRPr lang="fa-IR" altLang="fa-IR" smtClean="0"/>
          </a:p>
        </p:txBody>
      </p:sp>
      <p:sp>
        <p:nvSpPr>
          <p:cNvPr id="3687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2051050" y="1052513"/>
            <a:ext cx="5295900"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وظیفه مدیر بازاریابی </a:t>
            </a:r>
            <a:endParaRPr lang="en-US" sz="3600" dirty="0" smtClean="0">
              <a:solidFill>
                <a:schemeClr val="bg1"/>
              </a:solidFill>
              <a:cs typeface="B Zar" pitchFamily="2" charset="-78"/>
            </a:endParaRPr>
          </a:p>
        </p:txBody>
      </p:sp>
      <p:sp>
        <p:nvSpPr>
          <p:cNvPr id="37893"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grpSp>
        <p:nvGrpSpPr>
          <p:cNvPr id="37894" name="Group 6"/>
          <p:cNvGrpSpPr>
            <a:grpSpLocks/>
          </p:cNvGrpSpPr>
          <p:nvPr/>
        </p:nvGrpSpPr>
        <p:grpSpPr bwMode="auto">
          <a:xfrm>
            <a:off x="827088" y="2852738"/>
            <a:ext cx="7391400" cy="1890712"/>
            <a:chOff x="838200" y="3657600"/>
            <a:chExt cx="7391400" cy="1890713"/>
          </a:xfrm>
        </p:grpSpPr>
        <p:sp>
          <p:nvSpPr>
            <p:cNvPr id="37896" name="AutoShape 7"/>
            <p:cNvSpPr>
              <a:spLocks noChangeArrowheads="1"/>
            </p:cNvSpPr>
            <p:nvPr/>
          </p:nvSpPr>
          <p:spPr bwMode="auto">
            <a:xfrm rot="-5400000">
              <a:off x="1790700" y="2705100"/>
              <a:ext cx="1219200" cy="3124200"/>
            </a:xfrm>
            <a:prstGeom prst="flowChartOffpageConnector">
              <a:avLst/>
            </a:prstGeom>
            <a:solidFill>
              <a:schemeClr val="accent1"/>
            </a:solidFill>
            <a:ln w="19050" algn="ctr">
              <a:solidFill>
                <a:schemeClr val="tx1"/>
              </a:solidFill>
              <a:miter lim="800000"/>
              <a:headEnd/>
              <a:tailEnd/>
            </a:ln>
          </p:spPr>
          <p:txBody>
            <a:bodyPr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sz="2400" i="1">
                  <a:cs typeface="B Mitra" panose="00000400000000000000" pitchFamily="2" charset="-78"/>
                </a:rPr>
                <a:t>توزیع -  تولید - تحقیقات</a:t>
              </a:r>
            </a:p>
            <a:p>
              <a:pPr algn="ctr" eaLnBrk="1" hangingPunct="1"/>
              <a:r>
                <a:rPr lang="fa-IR" altLang="fa-IR" sz="2400" i="1">
                  <a:cs typeface="B Mitra" panose="00000400000000000000" pitchFamily="2" charset="-78"/>
                </a:rPr>
                <a:t>(3)      (2)        (1) </a:t>
              </a:r>
              <a:endParaRPr lang="en-US" altLang="fa-IR" sz="2400" i="1">
                <a:cs typeface="B Mitra" panose="00000400000000000000" pitchFamily="2" charset="-78"/>
              </a:endParaRPr>
            </a:p>
          </p:txBody>
        </p:sp>
        <p:sp>
          <p:nvSpPr>
            <p:cNvPr id="37897" name="AutoShape 10"/>
            <p:cNvSpPr>
              <a:spLocks noChangeArrowheads="1"/>
            </p:cNvSpPr>
            <p:nvPr/>
          </p:nvSpPr>
          <p:spPr bwMode="auto">
            <a:xfrm>
              <a:off x="3962400" y="3733800"/>
              <a:ext cx="1143000" cy="1066800"/>
            </a:xfrm>
            <a:prstGeom prst="flowChartConnector">
              <a:avLst/>
            </a:prstGeom>
            <a:solidFill>
              <a:schemeClr val="accent1"/>
            </a:solidFill>
            <a:ln w="19050" algn="ctr">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sz="2800" i="1">
                  <a:cs typeface="B Mitra" panose="00000400000000000000" pitchFamily="2" charset="-78"/>
                </a:rPr>
                <a:t>بازار</a:t>
              </a:r>
              <a:endParaRPr lang="en-US" altLang="fa-IR" sz="2800" i="1">
                <a:cs typeface="B Mitra" panose="00000400000000000000" pitchFamily="2" charset="-78"/>
              </a:endParaRPr>
            </a:p>
          </p:txBody>
        </p:sp>
        <p:sp>
          <p:nvSpPr>
            <p:cNvPr id="37898" name="AutoShape 12"/>
            <p:cNvSpPr>
              <a:spLocks noChangeArrowheads="1"/>
            </p:cNvSpPr>
            <p:nvPr/>
          </p:nvSpPr>
          <p:spPr bwMode="auto">
            <a:xfrm rot="5400000">
              <a:off x="6057900" y="2705100"/>
              <a:ext cx="1219200" cy="3124200"/>
            </a:xfrm>
            <a:prstGeom prst="flowChartOffpageConnector">
              <a:avLst/>
            </a:prstGeom>
            <a:solidFill>
              <a:schemeClr val="accent1"/>
            </a:solidFill>
            <a:ln w="19050" algn="ctr">
              <a:solidFill>
                <a:schemeClr val="tx1"/>
              </a:solidFill>
              <a:miter lim="800000"/>
              <a:headEnd/>
              <a:tailEnd/>
            </a:ln>
          </p:spPr>
          <p:txBody>
            <a:bodyPr rot="10800000" vert="eaVert"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sz="2400" i="1">
                  <a:cs typeface="B Mitra" panose="00000400000000000000" pitchFamily="2" charset="-78"/>
                </a:rPr>
                <a:t>نیاز - قدرت خرید - انگیزه</a:t>
              </a:r>
            </a:p>
            <a:p>
              <a:pPr algn="ctr" eaLnBrk="1" hangingPunct="1"/>
              <a:r>
                <a:rPr lang="fa-IR" altLang="fa-IR" sz="2400" i="1">
                  <a:cs typeface="B Mitra" panose="00000400000000000000" pitchFamily="2" charset="-78"/>
                </a:rPr>
                <a:t>(1)        (2)           (3)</a:t>
              </a:r>
              <a:endParaRPr lang="en-US" altLang="fa-IR" sz="2400" i="1">
                <a:cs typeface="B Mitra" panose="00000400000000000000" pitchFamily="2" charset="-78"/>
              </a:endParaRPr>
            </a:p>
          </p:txBody>
        </p:sp>
        <p:sp>
          <p:nvSpPr>
            <p:cNvPr id="37899" name="Text Box 13"/>
            <p:cNvSpPr txBox="1">
              <a:spLocks noChangeArrowheads="1"/>
            </p:cNvSpPr>
            <p:nvPr/>
          </p:nvSpPr>
          <p:spPr bwMode="auto">
            <a:xfrm>
              <a:off x="1295400" y="50292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800" i="1">
                  <a:cs typeface="B Mitra" panose="00000400000000000000" pitchFamily="2" charset="-78"/>
                </a:rPr>
                <a:t>جریان عرضه</a:t>
              </a:r>
              <a:endParaRPr lang="en-US" altLang="fa-IR" sz="2800" i="1">
                <a:cs typeface="B Mitra" panose="00000400000000000000" pitchFamily="2" charset="-78"/>
              </a:endParaRPr>
            </a:p>
          </p:txBody>
        </p:sp>
        <p:sp>
          <p:nvSpPr>
            <p:cNvPr id="37900" name="Text Box 14"/>
            <p:cNvSpPr txBox="1">
              <a:spLocks noChangeArrowheads="1"/>
            </p:cNvSpPr>
            <p:nvPr/>
          </p:nvSpPr>
          <p:spPr bwMode="auto">
            <a:xfrm>
              <a:off x="6248400" y="50292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800" i="1">
                  <a:cs typeface="B Mitra" panose="00000400000000000000" pitchFamily="2" charset="-78"/>
                </a:rPr>
                <a:t>جریان تقاضا</a:t>
              </a:r>
              <a:endParaRPr lang="en-US" altLang="fa-IR" sz="2800" i="1">
                <a:cs typeface="B Mitra" panose="00000400000000000000" pitchFamily="2" charset="-78"/>
              </a:endParaRPr>
            </a:p>
          </p:txBody>
        </p:sp>
      </p:grpSp>
      <p:sp>
        <p:nvSpPr>
          <p:cNvPr id="37895" name="Rectangle 12"/>
          <p:cNvSpPr>
            <a:spLocks noChangeArrowheads="1"/>
          </p:cNvSpPr>
          <p:nvPr/>
        </p:nvSpPr>
        <p:spPr bwMode="auto">
          <a:xfrm>
            <a:off x="971550" y="2133600"/>
            <a:ext cx="698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fa-IR" altLang="fa-IR" sz="2400" b="1" i="1">
                <a:cs typeface="B Mitra" panose="00000400000000000000" pitchFamily="2" charset="-78"/>
              </a:rPr>
              <a:t>هماهنگ نمودن جریانات عرضه و تقاضا در بازار همانند شکل زیر :</a:t>
            </a:r>
            <a:endParaRPr lang="en-US" altLang="fa-IR" sz="2400" b="1" i="1">
              <a:cs typeface="B Mitra" panose="00000400000000000000"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38917" name="Content Placeholder 4"/>
          <p:cNvSpPr>
            <a:spLocks noGrp="1"/>
          </p:cNvSpPr>
          <p:nvPr>
            <p:ph idx="1"/>
          </p:nvPr>
        </p:nvSpPr>
        <p:spPr/>
        <p:txBody>
          <a:bodyPr/>
          <a:lstStyle/>
          <a:p>
            <a:r>
              <a:rPr lang="fa-IR" altLang="fa-IR" i="1" smtClean="0">
                <a:cs typeface="B Mitra" panose="00000400000000000000" pitchFamily="2" charset="-78"/>
              </a:rPr>
              <a:t>بازار گرایی:</a:t>
            </a:r>
          </a:p>
          <a:p>
            <a:pPr>
              <a:buFont typeface="Wingdings" panose="05000000000000000000" pitchFamily="2" charset="2"/>
              <a:buNone/>
            </a:pPr>
            <a:r>
              <a:rPr lang="fa-IR" altLang="fa-IR" i="1" smtClean="0">
                <a:cs typeface="B Mitra" panose="00000400000000000000" pitchFamily="2" charset="-78"/>
              </a:rPr>
              <a:t>یعنی توجه و تمایل و گرایش به مشتریان که در واقع اولین ویژگی بازاریابی جدید می باشد و در واقع رمز کامیابی سازمانها بستگی به همگامی آنها با شرایط روز و نیازها و خواسته های روز مشتریان داشته و این امر مستلزم پذیرش بازارگرایی به عنوان یک فرهنگ سازمانی در تمام سطوح سازمانی است.</a:t>
            </a:r>
          </a:p>
          <a:p>
            <a:pPr eaLnBrk="1" hangingPunct="1"/>
            <a:endParaRPr lang="fa-IR" altLang="fa-IR" sz="2800" smtClean="0"/>
          </a:p>
        </p:txBody>
      </p:sp>
      <p:sp>
        <p:nvSpPr>
          <p:cNvPr id="3891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39941" name="Content Placeholder 4"/>
          <p:cNvSpPr>
            <a:spLocks noGrp="1"/>
          </p:cNvSpPr>
          <p:nvPr>
            <p:ph idx="1"/>
          </p:nvPr>
        </p:nvSpPr>
        <p:spPr/>
        <p:txBody>
          <a:bodyPr/>
          <a:lstStyle/>
          <a:p>
            <a:r>
              <a:rPr lang="fa-IR" altLang="fa-IR" i="1" smtClean="0">
                <a:cs typeface="B Mitra" panose="00000400000000000000" pitchFamily="2" charset="-78"/>
              </a:rPr>
              <a:t>بازار شناسی:</a:t>
            </a:r>
          </a:p>
          <a:p>
            <a:pPr>
              <a:buFont typeface="Wingdings" panose="05000000000000000000" pitchFamily="2" charset="2"/>
              <a:buNone/>
            </a:pPr>
            <a:r>
              <a:rPr lang="fa-IR" altLang="fa-IR" i="1" smtClean="0">
                <a:cs typeface="B Mitra" panose="00000400000000000000" pitchFamily="2" charset="-78"/>
              </a:rPr>
              <a:t>لازمه هر حرکت عاقلانه ای در واقع شناخت بوده و شناخت بازار در واقع تلاشی است نظام مند در جهت گردآوری، ثبت و تحلیل اطلاعات لازم در خصوص اجزای تشکیل دهنده نظام بازار ( یعنی عوامل مربوط به محیط خرد وکلان موثر بر فعالیتهای سازمانی).</a:t>
            </a:r>
          </a:p>
          <a:p>
            <a:pPr eaLnBrk="1" hangingPunct="1"/>
            <a:endParaRPr lang="fa-IR" altLang="fa-IR" i="1" smtClean="0">
              <a:cs typeface="B Mitra" panose="00000400000000000000" pitchFamily="2" charset="-78"/>
            </a:endParaRPr>
          </a:p>
        </p:txBody>
      </p:sp>
      <p:sp>
        <p:nvSpPr>
          <p:cNvPr id="3994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0965" name="Content Placeholder 4"/>
          <p:cNvSpPr>
            <a:spLocks noGrp="1"/>
          </p:cNvSpPr>
          <p:nvPr>
            <p:ph idx="1"/>
          </p:nvPr>
        </p:nvSpPr>
        <p:spPr/>
        <p:txBody>
          <a:bodyPr/>
          <a:lstStyle/>
          <a:p>
            <a:r>
              <a:rPr lang="fa-IR" altLang="fa-IR" i="1" smtClean="0">
                <a:cs typeface="B Mitra" panose="00000400000000000000" pitchFamily="2" charset="-78"/>
              </a:rPr>
              <a:t>بازاریابی:</a:t>
            </a:r>
          </a:p>
          <a:p>
            <a:pPr>
              <a:buFont typeface="Wingdings" panose="05000000000000000000" pitchFamily="2" charset="2"/>
              <a:buNone/>
            </a:pPr>
            <a:r>
              <a:rPr lang="fa-IR" altLang="fa-IR" i="1" smtClean="0">
                <a:cs typeface="B Mitra" panose="00000400000000000000" pitchFamily="2" charset="-78"/>
              </a:rPr>
              <a:t>یعنی جستجو برای یافتن مناسبترین بخش یا بخش هایی از بازار که شرکت بهتر و موثرتر میتواند پاسخگوی نیازهای آن بخش بوده و در عین حال به بهترین نحو بتواند از منابع محدود و موجود خود استفاده نماید.</a:t>
            </a:r>
          </a:p>
          <a:p>
            <a:pPr eaLnBrk="1" hangingPunct="1"/>
            <a:endParaRPr lang="fa-IR" altLang="fa-IR" i="1" smtClean="0">
              <a:cs typeface="B Mitra" panose="00000400000000000000" pitchFamily="2" charset="-78"/>
            </a:endParaRPr>
          </a:p>
        </p:txBody>
      </p:sp>
      <p:sp>
        <p:nvSpPr>
          <p:cNvPr id="4096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1989" name="Content Placeholder 4"/>
          <p:cNvSpPr>
            <a:spLocks noGrp="1"/>
          </p:cNvSpPr>
          <p:nvPr>
            <p:ph idx="1"/>
          </p:nvPr>
        </p:nvSpPr>
        <p:spPr/>
        <p:txBody>
          <a:bodyPr/>
          <a:lstStyle/>
          <a:p>
            <a:r>
              <a:rPr lang="fa-IR" altLang="fa-IR" i="1" smtClean="0">
                <a:cs typeface="B Mitra" panose="00000400000000000000" pitchFamily="2" charset="-78"/>
              </a:rPr>
              <a:t>بازار سازی:</a:t>
            </a:r>
          </a:p>
          <a:p>
            <a:pPr>
              <a:buFont typeface="Wingdings" panose="05000000000000000000" pitchFamily="2" charset="2"/>
              <a:buNone/>
            </a:pPr>
            <a:r>
              <a:rPr lang="fa-IR" altLang="fa-IR" i="1" smtClean="0">
                <a:cs typeface="B Mitra" panose="00000400000000000000" pitchFamily="2" charset="-78"/>
              </a:rPr>
              <a:t>یعنی نفوذ در بازار و  معرفی و شناساندن سازمان به بازار هدف و ساختن تصویری مناسب در بازار و یافتن جایگاه مطلوب در بازار.</a:t>
            </a:r>
          </a:p>
          <a:p>
            <a:pPr eaLnBrk="1" hangingPunct="1"/>
            <a:endParaRPr lang="fa-IR" altLang="fa-IR" i="1" smtClean="0">
              <a:cs typeface="B Mitra" panose="00000400000000000000" pitchFamily="2" charset="-78"/>
            </a:endParaRPr>
          </a:p>
        </p:txBody>
      </p:sp>
      <p:sp>
        <p:nvSpPr>
          <p:cNvPr id="4199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651500" y="1071563"/>
            <a:ext cx="31353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تعریف بازاریابی</a:t>
            </a:r>
            <a:endParaRPr lang="en-US" sz="3600" dirty="0" smtClean="0">
              <a:solidFill>
                <a:schemeClr val="bg1"/>
              </a:solidFill>
              <a:cs typeface="B Zar" pitchFamily="2" charset="-78"/>
            </a:endParaRPr>
          </a:p>
        </p:txBody>
      </p:sp>
      <p:sp>
        <p:nvSpPr>
          <p:cNvPr id="6149" name="Content Placeholder 4"/>
          <p:cNvSpPr>
            <a:spLocks noGrp="1"/>
          </p:cNvSpPr>
          <p:nvPr>
            <p:ph idx="1"/>
          </p:nvPr>
        </p:nvSpPr>
        <p:spPr>
          <a:xfrm>
            <a:off x="250825" y="1828800"/>
            <a:ext cx="8435975" cy="4479925"/>
          </a:xfrm>
        </p:spPr>
        <p:txBody>
          <a:bodyPr/>
          <a:lstStyle/>
          <a:p>
            <a:pPr algn="just" eaLnBrk="1" hangingPunct="1"/>
            <a:r>
              <a:rPr lang="fa-IR" altLang="fa-IR" smtClean="0">
                <a:cs typeface="B Lotus" panose="00000400000000000000" pitchFamily="2" charset="-78"/>
              </a:rPr>
              <a:t>" بازاریابی عبارتست از: عملیات، مجموعه ای از نهادها و قوانین و فرایندها برای ایجاد، برقراری ارتباط، ارائه و تبادل خدمات و کالاهایی که برای مشتریان، ذینفعان، شرکا و جامعه در سطح گسترده تری دارای ارزش هستند.”</a:t>
            </a:r>
          </a:p>
          <a:p>
            <a:pPr algn="just" eaLnBrk="1" hangingPunct="1"/>
            <a:r>
              <a:rPr lang="fa-IR" altLang="fa-IR" smtClean="0">
                <a:cs typeface="B Lotus" panose="00000400000000000000" pitchFamily="2" charset="-78"/>
              </a:rPr>
              <a:t>بازاریابی عبارت از فعالیت‏های نیروی انسانی است كه از طریق تبادل فرایندها به سمت ارضاء نیازها و خواسته‏ها هدایت شود. برای روشن‏تر كردن این تعریف، می بایست مفاهیم اساسی در بازاریابی را بررسی نماییم.</a:t>
            </a:r>
          </a:p>
          <a:p>
            <a:pPr algn="just" eaLnBrk="1" hangingPunct="1"/>
            <a:endParaRPr lang="fa-IR" altLang="fa-IR" smtClean="0">
              <a:cs typeface="B Lotus" panose="00000400000000000000" pitchFamily="2" charset="-78"/>
            </a:endParaRPr>
          </a:p>
        </p:txBody>
      </p:sp>
      <p:sp>
        <p:nvSpPr>
          <p:cNvPr id="615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3013" name="Content Placeholder 4"/>
          <p:cNvSpPr>
            <a:spLocks noGrp="1"/>
          </p:cNvSpPr>
          <p:nvPr>
            <p:ph idx="1"/>
          </p:nvPr>
        </p:nvSpPr>
        <p:spPr/>
        <p:txBody>
          <a:bodyPr/>
          <a:lstStyle/>
          <a:p>
            <a:r>
              <a:rPr lang="fa-IR" altLang="fa-IR" i="1" smtClean="0">
                <a:cs typeface="B Mitra" panose="00000400000000000000" pitchFamily="2" charset="-78"/>
              </a:rPr>
              <a:t>بازار گردی:</a:t>
            </a:r>
          </a:p>
          <a:p>
            <a:pPr>
              <a:buFont typeface="Wingdings" panose="05000000000000000000" pitchFamily="2" charset="2"/>
              <a:buNone/>
            </a:pPr>
            <a:r>
              <a:rPr lang="fa-IR" altLang="fa-IR" i="1" smtClean="0">
                <a:cs typeface="B Mitra" panose="00000400000000000000" pitchFamily="2" charset="-78"/>
              </a:rPr>
              <a:t>با توجه به سرعت فوق العاده تغییرات و ظهور و عرضه فرآورده های نو و سرعت بالای تغییرات تکنولوژیکی، از وظایف اصلی بازاریابی امروزی ویترین گردی و آشنایی با تحولات و تغییرات و بازار برای پیش بینی و برنامه ریزی اقدامات آتی برای حفظ توان رقابتی در بازارها و در حضور رقباست.</a:t>
            </a:r>
          </a:p>
          <a:p>
            <a:pPr eaLnBrk="1" hangingPunct="1"/>
            <a:endParaRPr lang="fa-IR" altLang="fa-IR" sz="1100" smtClean="0"/>
          </a:p>
        </p:txBody>
      </p:sp>
      <p:sp>
        <p:nvSpPr>
          <p:cNvPr id="4301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4037" name="Content Placeholder 4"/>
          <p:cNvSpPr>
            <a:spLocks noGrp="1"/>
          </p:cNvSpPr>
          <p:nvPr>
            <p:ph idx="1"/>
          </p:nvPr>
        </p:nvSpPr>
        <p:spPr/>
        <p:txBody>
          <a:bodyPr/>
          <a:lstStyle/>
          <a:p>
            <a:r>
              <a:rPr lang="fa-IR" altLang="fa-IR" i="1" smtClean="0">
                <a:cs typeface="B Mitra" panose="00000400000000000000" pitchFamily="2" charset="-78"/>
              </a:rPr>
              <a:t>بازار سنجی:</a:t>
            </a:r>
          </a:p>
          <a:p>
            <a:pPr>
              <a:buFont typeface="Wingdings" panose="05000000000000000000" pitchFamily="2" charset="2"/>
              <a:buNone/>
            </a:pPr>
            <a:r>
              <a:rPr lang="fa-IR" altLang="fa-IR" i="1" smtClean="0">
                <a:cs typeface="B Mitra" panose="00000400000000000000" pitchFamily="2" charset="-78"/>
              </a:rPr>
              <a:t>یعنی تحلیل موقعیت بازار با توجه به آنچه بودیم و داشتیم، آنچه هستیم و داریم و آنچه بایستی داشته باشیم. یعنی ارزیابی فعالیتهای موسسه و یافتن نقاط ضعف و قوت سازمان و به عبارت بهتر اندازه گیری عملکرد و یافتن انحرافات و میزان انحراف از برنامه های پیش بینی شده جهت اصلاح امور و جلوگیری از بروز اشتباهات بعدی و نهایتا به معنای نظارت و کنترل دائمی عملکردهای پیش بینی شده سازمان میباشد.</a:t>
            </a:r>
          </a:p>
          <a:p>
            <a:pPr eaLnBrk="1" hangingPunct="1"/>
            <a:endParaRPr lang="fa-IR" altLang="fa-IR" i="1" smtClean="0">
              <a:cs typeface="B Mitra" panose="00000400000000000000" pitchFamily="2" charset="-78"/>
            </a:endParaRPr>
          </a:p>
        </p:txBody>
      </p:sp>
      <p:sp>
        <p:nvSpPr>
          <p:cNvPr id="4403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5061" name="Content Placeholder 4"/>
          <p:cNvSpPr>
            <a:spLocks noGrp="1"/>
          </p:cNvSpPr>
          <p:nvPr>
            <p:ph idx="1"/>
          </p:nvPr>
        </p:nvSpPr>
        <p:spPr/>
        <p:txBody>
          <a:bodyPr/>
          <a:lstStyle/>
          <a:p>
            <a:r>
              <a:rPr lang="fa-IR" altLang="fa-IR" i="1" smtClean="0">
                <a:cs typeface="B Mitra" panose="00000400000000000000" pitchFamily="2" charset="-78"/>
              </a:rPr>
              <a:t>بازار داری:</a:t>
            </a:r>
          </a:p>
          <a:p>
            <a:pPr>
              <a:buFont typeface="Wingdings" panose="05000000000000000000" pitchFamily="2" charset="2"/>
              <a:buNone/>
            </a:pPr>
            <a:r>
              <a:rPr lang="fa-IR" altLang="fa-IR" i="1" smtClean="0">
                <a:cs typeface="B Mitra" panose="00000400000000000000" pitchFamily="2" charset="-78"/>
              </a:rPr>
              <a:t>بازارداری یعنی حفظ مشتریان و تشویق و ترغیب آنها به استفاده بیشتر از کالا یا خدمات از طریق کسب رضایتمندی آنهاست که خود مستلزم داشتن اطلاعات کافی در خصوص رفتار مصرف کنندگان، حرکات رقبا، اثرات محیطی بر روی فعالیتهای موسسه و سایر اطلاعات و دانش های خاص حوزه بازاریابی است.</a:t>
            </a:r>
          </a:p>
          <a:p>
            <a:pPr eaLnBrk="1" hangingPunct="1"/>
            <a:endParaRPr lang="fa-IR" altLang="fa-IR" i="1" smtClean="0">
              <a:cs typeface="B Mitra" panose="00000400000000000000" pitchFamily="2" charset="-78"/>
            </a:endParaRPr>
          </a:p>
        </p:txBody>
      </p:sp>
      <p:sp>
        <p:nvSpPr>
          <p:cNvPr id="4506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6085" name="Content Placeholder 4"/>
          <p:cNvSpPr>
            <a:spLocks noGrp="1"/>
          </p:cNvSpPr>
          <p:nvPr>
            <p:ph idx="1"/>
          </p:nvPr>
        </p:nvSpPr>
        <p:spPr/>
        <p:txBody>
          <a:bodyPr/>
          <a:lstStyle/>
          <a:p>
            <a:r>
              <a:rPr lang="fa-IR" altLang="fa-IR" i="1" smtClean="0">
                <a:cs typeface="B Mitra" panose="00000400000000000000" pitchFamily="2" charset="-78"/>
              </a:rPr>
              <a:t>بازار گرمی:</a:t>
            </a:r>
          </a:p>
          <a:p>
            <a:pPr>
              <a:buFont typeface="Wingdings" panose="05000000000000000000" pitchFamily="2" charset="2"/>
              <a:buNone/>
            </a:pPr>
            <a:r>
              <a:rPr lang="fa-IR" altLang="fa-IR" i="1" smtClean="0">
                <a:cs typeface="B Mitra" panose="00000400000000000000" pitchFamily="2" charset="-78"/>
              </a:rPr>
              <a:t>یعنی ترغیب، تشویق و ترغیب به هنگام برای آگاهی ، متقاعد نمودن و ترغیب مشتریان برای ارتباط بیشتر با سازمان از طریق استفاده از قوه خلاقیت و ابتکارات و...</a:t>
            </a:r>
          </a:p>
          <a:p>
            <a:pPr eaLnBrk="1" hangingPunct="1"/>
            <a:endParaRPr lang="fa-IR" altLang="fa-IR" sz="1100" smtClean="0"/>
          </a:p>
        </p:txBody>
      </p:sp>
      <p:sp>
        <p:nvSpPr>
          <p:cNvPr id="4608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ابعاد بازاریابی</a:t>
            </a:r>
            <a:endParaRPr lang="en-US" sz="3600" dirty="0" smtClean="0">
              <a:solidFill>
                <a:schemeClr val="bg1"/>
              </a:solidFill>
              <a:cs typeface="B Zar" pitchFamily="2" charset="-78"/>
            </a:endParaRPr>
          </a:p>
        </p:txBody>
      </p:sp>
      <p:sp>
        <p:nvSpPr>
          <p:cNvPr id="47109" name="Content Placeholder 4"/>
          <p:cNvSpPr>
            <a:spLocks noGrp="1"/>
          </p:cNvSpPr>
          <p:nvPr>
            <p:ph idx="1"/>
          </p:nvPr>
        </p:nvSpPr>
        <p:spPr/>
        <p:txBody>
          <a:bodyPr/>
          <a:lstStyle/>
          <a:p>
            <a:r>
              <a:rPr lang="fa-IR" altLang="fa-IR" i="1" smtClean="0">
                <a:cs typeface="B Mitra" panose="00000400000000000000" pitchFamily="2" charset="-78"/>
              </a:rPr>
              <a:t>بازار گردانی:</a:t>
            </a:r>
          </a:p>
          <a:p>
            <a:pPr>
              <a:buFont typeface="Wingdings" panose="05000000000000000000" pitchFamily="2" charset="2"/>
              <a:buNone/>
            </a:pPr>
            <a:r>
              <a:rPr lang="fa-IR" altLang="fa-IR" i="1" smtClean="0">
                <a:cs typeface="B Mitra" panose="00000400000000000000" pitchFamily="2" charset="-78"/>
              </a:rPr>
              <a:t>یعنی مدیریت بازار و شامل برنامه ریزی ، اجرا و کنترل امور مختلف بازار یابی است. به عبارت بهتر بازار گردانی یعنی انجام فعالیتهای دائمی بازار گرایی، بازار شناسی ، بازار یابی ، بازار سازی ، بازار گرمی ، بازار گردی ، بازار سنجی و بازار داری.</a:t>
            </a:r>
          </a:p>
          <a:p>
            <a:pPr eaLnBrk="1" hangingPunct="1"/>
            <a:endParaRPr lang="fa-IR" altLang="fa-IR" i="1" smtClean="0">
              <a:cs typeface="B Mitra" panose="00000400000000000000" pitchFamily="2" charset="-78"/>
            </a:endParaRPr>
          </a:p>
        </p:txBody>
      </p:sp>
      <p:sp>
        <p:nvSpPr>
          <p:cNvPr id="4711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643063" y="1071563"/>
            <a:ext cx="7143750" cy="684212"/>
          </a:xfrm>
          <a:solidFill>
            <a:schemeClr val="accent5">
              <a:lumMod val="75000"/>
            </a:schemeClr>
          </a:solidFill>
        </p:spPr>
        <p:txBody>
          <a:bodyPr/>
          <a:lstStyle/>
          <a:p>
            <a:pPr algn="ctr" eaLnBrk="1" hangingPunct="1">
              <a:defRPr/>
            </a:pPr>
            <a:r>
              <a:rPr lang="fa-IR" sz="3600" dirty="0" smtClean="0">
                <a:solidFill>
                  <a:schemeClr val="bg1"/>
                </a:solidFill>
                <a:cs typeface="B Lotus" pitchFamily="2" charset="-78"/>
              </a:rPr>
              <a:t>آمیخته بازاریابی برای سازمان های ورزشی </a:t>
            </a:r>
            <a:endParaRPr lang="en-US" sz="3600" dirty="0" smtClean="0">
              <a:solidFill>
                <a:schemeClr val="bg1"/>
              </a:solidFill>
              <a:cs typeface="B Lotus" pitchFamily="2" charset="-78"/>
            </a:endParaRPr>
          </a:p>
        </p:txBody>
      </p:sp>
      <p:sp>
        <p:nvSpPr>
          <p:cNvPr id="48133" name="Content Placeholder 4"/>
          <p:cNvSpPr>
            <a:spLocks noGrp="1"/>
          </p:cNvSpPr>
          <p:nvPr>
            <p:ph idx="1"/>
          </p:nvPr>
        </p:nvSpPr>
        <p:spPr/>
        <p:txBody>
          <a:bodyPr/>
          <a:lstStyle/>
          <a:p>
            <a:pPr>
              <a:buClrTx/>
              <a:buSzPct val="76000"/>
              <a:buFont typeface="Wingdings" panose="05000000000000000000" pitchFamily="2" charset="2"/>
              <a:buChar char="ü"/>
            </a:pPr>
            <a:r>
              <a:rPr lang="fa-IR" altLang="fa-IR" i="1" smtClean="0">
                <a:cs typeface="B Mitra" panose="00000400000000000000" pitchFamily="2" charset="-78"/>
              </a:rPr>
              <a:t>محصول</a:t>
            </a:r>
            <a:endParaRPr lang="en-US" altLang="fa-IR" i="1" smtClean="0">
              <a:cs typeface="B Mitra" panose="00000400000000000000" pitchFamily="2" charset="-78"/>
            </a:endParaRPr>
          </a:p>
          <a:p>
            <a:pPr>
              <a:buClrTx/>
              <a:buSzPct val="76000"/>
              <a:buFont typeface="Wingdings" panose="05000000000000000000" pitchFamily="2" charset="2"/>
              <a:buChar char="ü"/>
            </a:pPr>
            <a:r>
              <a:rPr lang="fa-IR" altLang="fa-IR" i="1" smtClean="0">
                <a:cs typeface="B Mitra" panose="00000400000000000000" pitchFamily="2" charset="-78"/>
              </a:rPr>
              <a:t>مکان</a:t>
            </a:r>
            <a:endParaRPr lang="en-US" altLang="fa-IR" i="1" smtClean="0">
              <a:cs typeface="B Mitra" panose="00000400000000000000" pitchFamily="2" charset="-78"/>
            </a:endParaRPr>
          </a:p>
          <a:p>
            <a:pPr>
              <a:buClrTx/>
              <a:buSzPct val="76000"/>
              <a:buFont typeface="Wingdings" panose="05000000000000000000" pitchFamily="2" charset="2"/>
              <a:buChar char="ü"/>
            </a:pPr>
            <a:r>
              <a:rPr lang="fa-IR" altLang="fa-IR" i="1" smtClean="0">
                <a:cs typeface="B Mitra" panose="00000400000000000000" pitchFamily="2" charset="-78"/>
              </a:rPr>
              <a:t>ترویج</a:t>
            </a:r>
            <a:endParaRPr lang="en-US" altLang="fa-IR" i="1" smtClean="0">
              <a:cs typeface="B Mitra" panose="00000400000000000000" pitchFamily="2" charset="-78"/>
            </a:endParaRPr>
          </a:p>
          <a:p>
            <a:pPr>
              <a:buClrTx/>
              <a:buSzPct val="76000"/>
              <a:buFont typeface="Wingdings" panose="05000000000000000000" pitchFamily="2" charset="2"/>
              <a:buChar char="ü"/>
            </a:pPr>
            <a:r>
              <a:rPr lang="fa-IR" altLang="fa-IR" i="1" smtClean="0">
                <a:cs typeface="B Mitra" panose="00000400000000000000" pitchFamily="2" charset="-78"/>
              </a:rPr>
              <a:t>قیمت </a:t>
            </a:r>
          </a:p>
          <a:p>
            <a:pPr>
              <a:buClrTx/>
              <a:buSzPct val="76000"/>
              <a:buFont typeface="Wingdings" panose="05000000000000000000" pitchFamily="2" charset="2"/>
              <a:buNone/>
            </a:pPr>
            <a:r>
              <a:rPr lang="fa-IR" altLang="fa-IR" i="1" smtClean="0">
                <a:cs typeface="B Mitra" panose="00000400000000000000" pitchFamily="2" charset="-78"/>
              </a:rPr>
              <a:t>شایان توجه است که "بومز" و " بیتنر"(1981)، این چهار مورد را با افزودن افراد(کارکنان)، مستندات فیزیکی(دارایی ها و امکانات فیزیکی) و فرایند ارائه خدمات، به هفت مورد افزایش دادند. </a:t>
            </a:r>
          </a:p>
        </p:txBody>
      </p:sp>
      <p:sp>
        <p:nvSpPr>
          <p:cNvPr id="4813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Lotus" pitchFamily="2" charset="-78"/>
              </a:rPr>
              <a:t>محصول</a:t>
            </a:r>
            <a:endParaRPr lang="en-US" sz="3600" dirty="0" smtClean="0">
              <a:solidFill>
                <a:schemeClr val="bg1"/>
              </a:solidFill>
              <a:cs typeface="B Lotus" pitchFamily="2" charset="-78"/>
            </a:endParaRPr>
          </a:p>
        </p:txBody>
      </p:sp>
      <p:sp>
        <p:nvSpPr>
          <p:cNvPr id="49157"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mtClean="0">
                <a:cs typeface="B Lotus" panose="00000400000000000000" pitchFamily="2" charset="-78"/>
              </a:rPr>
              <a:t>در محیط ورزش، مفهوم محصول عبارتست از ارائه خدمتی که بر اساس یک یا مجموعه ای از فعالیت ها در یک کسب و کار مشخص در ارتباط با مشتری مطرح می شود. این ارائه خدمت بایستی متناسب با گروه هدف باشد و انتظارات را بر آورده نماید؛ همچنین باید رضایت افراد را جلب کند تا اینکه آنها همچنان خواهان آن خدمت باشند. بنابراین، نکته مهم و اساسی این است که مشخص سازیم که انتظارات آن گروه و دسته هدف چه چیزهایی هستند و آنها در این نوع از خدمت به دنبال چه چیزی می گردند.</a:t>
            </a:r>
            <a:endParaRPr lang="en-US" altLang="fa-IR" smtClean="0">
              <a:cs typeface="B Lotus" panose="00000400000000000000" pitchFamily="2" charset="-78"/>
            </a:endParaRPr>
          </a:p>
          <a:p>
            <a:pPr eaLnBrk="1" hangingPunct="1"/>
            <a:endParaRPr lang="fa-IR" altLang="fa-IR" smtClean="0"/>
          </a:p>
        </p:txBody>
      </p:sp>
      <p:sp>
        <p:nvSpPr>
          <p:cNvPr id="4915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572000" y="1071563"/>
            <a:ext cx="4214813" cy="684212"/>
          </a:xfrm>
          <a:solidFill>
            <a:schemeClr val="accent5">
              <a:lumMod val="75000"/>
            </a:schemeClr>
          </a:solidFill>
        </p:spPr>
        <p:txBody>
          <a:bodyPr/>
          <a:lstStyle/>
          <a:p>
            <a:pPr algn="ctr" eaLnBrk="1" hangingPunct="1">
              <a:defRPr/>
            </a:pPr>
            <a:r>
              <a:rPr lang="fa-IR" sz="3600" dirty="0" smtClean="0">
                <a:solidFill>
                  <a:schemeClr val="bg1"/>
                </a:solidFill>
                <a:cs typeface="B Lotus" pitchFamily="2" charset="-78"/>
              </a:rPr>
              <a:t>مکان و هویت فیزیکی </a:t>
            </a:r>
            <a:endParaRPr lang="en-US" sz="3600" dirty="0" smtClean="0">
              <a:solidFill>
                <a:schemeClr val="bg1"/>
              </a:solidFill>
              <a:cs typeface="B Lotus" pitchFamily="2" charset="-78"/>
            </a:endParaRPr>
          </a:p>
        </p:txBody>
      </p:sp>
      <p:sp>
        <p:nvSpPr>
          <p:cNvPr id="50181"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mtClean="0">
                <a:cs typeface="B Lotus" panose="00000400000000000000" pitchFamily="2" charset="-78"/>
              </a:rPr>
              <a:t>دومین متغیر از آمیخته بازاریابی مربوط است به اینکه آن خدمت چگونه در دسترس مشتری ها قرار داده می شود و چگونه مدیریت و سازمان دهی می شود</a:t>
            </a:r>
            <a:r>
              <a:rPr lang="fa-IR" altLang="fa-IR" smtClean="0"/>
              <a:t>. </a:t>
            </a:r>
          </a:p>
        </p:txBody>
      </p:sp>
      <p:sp>
        <p:nvSpPr>
          <p:cNvPr id="5018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Lotus" pitchFamily="2" charset="-78"/>
              </a:rPr>
              <a:t>ترویج</a:t>
            </a:r>
            <a:endParaRPr lang="en-US" sz="3600" dirty="0" smtClean="0">
              <a:solidFill>
                <a:schemeClr val="bg1"/>
              </a:solidFill>
              <a:cs typeface="B Lotus" pitchFamily="2" charset="-78"/>
            </a:endParaRPr>
          </a:p>
        </p:txBody>
      </p:sp>
      <p:sp>
        <p:nvSpPr>
          <p:cNvPr id="51205"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mtClean="0">
                <a:cs typeface="B Lotus" panose="00000400000000000000" pitchFamily="2" charset="-78"/>
              </a:rPr>
              <a:t>سومین ابزار آمیخته بازاریابی برای سازمان های ورزشی داوطلبانه، تبلیغات است که می توان آن را به اطلاع رسانی، متقاعد سازی، به یاد آوری و آسان سازی خرید مشتری تعمیم داد(کاتلر و همکاران،2004). </a:t>
            </a:r>
          </a:p>
        </p:txBody>
      </p:sp>
      <p:sp>
        <p:nvSpPr>
          <p:cNvPr id="5120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Lotus" pitchFamily="2" charset="-78"/>
              </a:rPr>
              <a:t>قیمت</a:t>
            </a:r>
            <a:endParaRPr lang="en-US" sz="3600" dirty="0" smtClean="0">
              <a:solidFill>
                <a:schemeClr val="bg1"/>
              </a:solidFill>
              <a:cs typeface="B Lotus" pitchFamily="2" charset="-78"/>
            </a:endParaRPr>
          </a:p>
        </p:txBody>
      </p:sp>
      <p:sp>
        <p:nvSpPr>
          <p:cNvPr id="52229"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mtClean="0">
                <a:cs typeface="B Lotus" panose="00000400000000000000" pitchFamily="2" charset="-78"/>
              </a:rPr>
              <a:t>آخرین متغیر آمیخته بازاریابی قیمت است و اغلب به آن بعنوان یک متغیر بازاریابی توجه کافی نمی</a:t>
            </a:r>
            <a:r>
              <a:rPr lang="en-US" altLang="fa-IR" smtClean="0">
                <a:cs typeface="B Lotus" panose="00000400000000000000" pitchFamily="2" charset="-78"/>
              </a:rPr>
              <a:t> </a:t>
            </a:r>
            <a:r>
              <a:rPr lang="fa-IR" altLang="fa-IR" smtClean="0">
                <a:cs typeface="B Lotus" panose="00000400000000000000" pitchFamily="2" charset="-78"/>
              </a:rPr>
              <a:t>شود؛ این مسئله بیشتر در سازمان های ورزشی کوچک اتفاق می افتد. در حقیقت، بسیاری از سازمان های ورزشی به جذب شرکت کنندگان جدید به عنوان یک هدف سازمانی مهم توجه می کنند و هزینه اقتصادی را بطور کلّی و قیمت و بهای عضویت را به طور خاص موانعی برای این کار می بینند. </a:t>
            </a:r>
          </a:p>
        </p:txBody>
      </p:sp>
      <p:sp>
        <p:nvSpPr>
          <p:cNvPr id="5223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859338" y="1071563"/>
            <a:ext cx="3927475"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تعریف بازاریابی ورزشی</a:t>
            </a:r>
            <a:endParaRPr lang="en-US" sz="3600" dirty="0" smtClean="0">
              <a:solidFill>
                <a:schemeClr val="bg1"/>
              </a:solidFill>
              <a:cs typeface="B Zar" pitchFamily="2" charset="-78"/>
            </a:endParaRPr>
          </a:p>
        </p:txBody>
      </p:sp>
      <p:sp>
        <p:nvSpPr>
          <p:cNvPr id="7173" name="Content Placeholder 4"/>
          <p:cNvSpPr>
            <a:spLocks noGrp="1"/>
          </p:cNvSpPr>
          <p:nvPr>
            <p:ph idx="1"/>
          </p:nvPr>
        </p:nvSpPr>
        <p:spPr/>
        <p:txBody>
          <a:bodyPr/>
          <a:lstStyle/>
          <a:p>
            <a:pPr algn="just" eaLnBrk="1" hangingPunct="1"/>
            <a:r>
              <a:rPr lang="fa-IR" altLang="fa-IR" smtClean="0">
                <a:cs typeface="B Lotus" panose="00000400000000000000" pitchFamily="2" charset="-78"/>
              </a:rPr>
              <a:t>”بازاریابی ورزشی عبارتست از: فرآیندی برای طراحی و انجام فعالیت هایی به منظور تولید، ارزش گذاری، ترویج یا توزیع یک رشته ورزشی یا کالاهای تجاری ورزشی به منظور ارضای نیازها و خواسته های مصرف کنندگان و دست یابی به اهداف تعیین شده شرکت ها“</a:t>
            </a:r>
            <a:endParaRPr lang="en-US" altLang="fa-IR" smtClean="0">
              <a:cs typeface="B Lotus" panose="00000400000000000000" pitchFamily="2" charset="-78"/>
            </a:endParaRPr>
          </a:p>
          <a:p>
            <a:pPr algn="just" eaLnBrk="1" hangingPunct="1"/>
            <a:endParaRPr lang="fa-IR" altLang="fa-IR" smtClean="0">
              <a:cs typeface="B Lotus" panose="00000400000000000000" pitchFamily="2" charset="-78"/>
            </a:endParaRPr>
          </a:p>
        </p:txBody>
      </p:sp>
      <p:sp>
        <p:nvSpPr>
          <p:cNvPr id="717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Content Placeholder 4"/>
          <p:cNvSpPr>
            <a:spLocks noGrp="1"/>
          </p:cNvSpPr>
          <p:nvPr>
            <p:ph idx="1"/>
          </p:nvPr>
        </p:nvSpPr>
        <p:spPr>
          <a:xfrm>
            <a:off x="428625" y="2000250"/>
            <a:ext cx="8229600" cy="785813"/>
          </a:xfrm>
        </p:spPr>
        <p:txBody>
          <a:bodyPr/>
          <a:lstStyle/>
          <a:p>
            <a:pPr algn="ctr" eaLnBrk="1" hangingPunct="1">
              <a:buFont typeface="Wingdings" panose="05000000000000000000" pitchFamily="2" charset="2"/>
              <a:buNone/>
            </a:pPr>
            <a:r>
              <a:rPr lang="fa-IR" altLang="fa-IR" sz="7200" smtClean="0">
                <a:latin typeface="IranNastaliq" panose="02000503000000020003" pitchFamily="2" charset="0"/>
                <a:cs typeface="IranNastaliq" panose="02000503000000020003" pitchFamily="2" charset="0"/>
              </a:rPr>
              <a:t>پایان بخش اول کارگاه</a:t>
            </a:r>
          </a:p>
          <a:p>
            <a:pPr algn="ctr" eaLnBrk="1" hangingPunct="1">
              <a:buFont typeface="Wingdings" panose="05000000000000000000" pitchFamily="2" charset="2"/>
              <a:buNone/>
            </a:pPr>
            <a:r>
              <a:rPr lang="fa-IR" altLang="fa-IR" sz="16600" smtClean="0">
                <a:latin typeface="IranNastaliq" panose="02000503000000020003" pitchFamily="2" charset="0"/>
                <a:cs typeface="IranNastaliq" panose="02000503000000020003" pitchFamily="2" charset="0"/>
              </a:rPr>
              <a:t>؟</a:t>
            </a:r>
          </a:p>
        </p:txBody>
      </p:sp>
      <p:sp>
        <p:nvSpPr>
          <p:cNvPr id="53253"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5857875" y="1071563"/>
            <a:ext cx="29289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بخش دوم کارگاه</a:t>
            </a:r>
            <a:endParaRPr lang="en-US" sz="3600" dirty="0" smtClean="0">
              <a:solidFill>
                <a:schemeClr val="bg1"/>
              </a:solidFill>
              <a:cs typeface="B Zar" pitchFamily="2" charset="-78"/>
            </a:endParaRPr>
          </a:p>
        </p:txBody>
      </p:sp>
      <p:sp>
        <p:nvSpPr>
          <p:cNvPr id="54277" name="Content Placeholder 4"/>
          <p:cNvSpPr>
            <a:spLocks noGrp="1"/>
          </p:cNvSpPr>
          <p:nvPr>
            <p:ph idx="1"/>
          </p:nvPr>
        </p:nvSpPr>
        <p:spPr>
          <a:xfrm>
            <a:off x="1000125" y="2428875"/>
            <a:ext cx="7286625" cy="3059113"/>
          </a:xfrm>
        </p:spPr>
        <p:txBody>
          <a:bodyPr/>
          <a:lstStyle/>
          <a:p>
            <a:pPr algn="ctr" eaLnBrk="1" hangingPunct="1">
              <a:buFont typeface="Wingdings" panose="05000000000000000000" pitchFamily="2" charset="2"/>
              <a:buNone/>
            </a:pPr>
            <a:r>
              <a:rPr lang="fa-IR" altLang="fa-IR" sz="4000" smtClean="0">
                <a:solidFill>
                  <a:srgbClr val="7030A0"/>
                </a:solidFill>
                <a:cs typeface="B Helal" panose="00000400000000000000" pitchFamily="2" charset="-78"/>
              </a:rPr>
              <a:t>اشتباهات رایج در فرایند بازاریابی</a:t>
            </a:r>
          </a:p>
        </p:txBody>
      </p:sp>
      <p:sp>
        <p:nvSpPr>
          <p:cNvPr id="5427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3714750" y="1071563"/>
            <a:ext cx="507206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اشتباهات رایج در فرایند بازاریابی</a:t>
            </a:r>
            <a:endParaRPr lang="en-US" sz="3600" dirty="0" smtClean="0">
              <a:solidFill>
                <a:schemeClr val="bg1"/>
              </a:solidFill>
              <a:cs typeface="B Zar" pitchFamily="2" charset="-78"/>
            </a:endParaRPr>
          </a:p>
        </p:txBody>
      </p:sp>
      <p:sp>
        <p:nvSpPr>
          <p:cNvPr id="55301" name="Content Placeholder 4"/>
          <p:cNvSpPr>
            <a:spLocks noGrp="1"/>
          </p:cNvSpPr>
          <p:nvPr>
            <p:ph idx="1"/>
          </p:nvPr>
        </p:nvSpPr>
        <p:spPr/>
        <p:txBody>
          <a:bodyPr/>
          <a:lstStyle/>
          <a:p>
            <a:pPr algn="just" eaLnBrk="1" hangingPunct="1">
              <a:buFont typeface="Wingdings" panose="05000000000000000000" pitchFamily="2" charset="2"/>
              <a:buNone/>
            </a:pPr>
            <a:r>
              <a:rPr lang="fa-IR" altLang="fa-IR" smtClean="0">
                <a:cs typeface="B Lotus" panose="00000400000000000000" pitchFamily="2" charset="-78"/>
              </a:rPr>
              <a:t>امروزه بازاريابي كارايي خود را از دست داده و محصولات جديد(</a:t>
            </a:r>
            <a:r>
              <a:rPr lang="en-US" altLang="fa-IR" smtClean="0">
                <a:cs typeface="B Lotus" panose="00000400000000000000" pitchFamily="2" charset="-78"/>
              </a:rPr>
              <a:t>new products</a:t>
            </a:r>
            <a:r>
              <a:rPr lang="fa-IR" altLang="fa-IR" smtClean="0">
                <a:cs typeface="B Lotus" panose="00000400000000000000" pitchFamily="2" charset="-78"/>
              </a:rPr>
              <a:t>) با سرعتي وحشتناك در حال شكست خوردن هستند. بيشتر برنامه هاي جامع تبليغاتي (</a:t>
            </a:r>
            <a:r>
              <a:rPr lang="en-US" altLang="fa-IR" smtClean="0">
                <a:cs typeface="B Lotus" panose="00000400000000000000" pitchFamily="2" charset="-78"/>
              </a:rPr>
              <a:t>advertising campaigns</a:t>
            </a:r>
            <a:r>
              <a:rPr lang="fa-IR" altLang="fa-IR" smtClean="0">
                <a:cs typeface="B Lotus" panose="00000400000000000000" pitchFamily="2" charset="-78"/>
              </a:rPr>
              <a:t>) تاثير خاصي بر ذهن مشتري نمي گذارند و..............</a:t>
            </a:r>
          </a:p>
          <a:p>
            <a:pPr algn="just" eaLnBrk="1" hangingPunct="1">
              <a:buFont typeface="Wingdings" panose="05000000000000000000" pitchFamily="2" charset="2"/>
              <a:buNone/>
            </a:pPr>
            <a:r>
              <a:rPr lang="fa-IR" altLang="fa-IR" smtClean="0">
                <a:cs typeface="B Lotus" panose="00000400000000000000" pitchFamily="2" charset="-78"/>
              </a:rPr>
              <a:t>چرا بازاريابي كارايي ندارد؟</a:t>
            </a:r>
            <a:endParaRPr lang="en-US" altLang="fa-IR" smtClean="0">
              <a:cs typeface="B Lotus" panose="00000400000000000000" pitchFamily="2" charset="-78"/>
            </a:endParaRPr>
          </a:p>
          <a:p>
            <a:pPr algn="just" eaLnBrk="1" hangingPunct="1"/>
            <a:endParaRPr lang="fa-IR" altLang="fa-IR" smtClean="0">
              <a:cs typeface="B Lotus" panose="00000400000000000000" pitchFamily="2" charset="-78"/>
            </a:endParaRPr>
          </a:p>
        </p:txBody>
      </p:sp>
      <p:sp>
        <p:nvSpPr>
          <p:cNvPr id="5530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2714625" y="1071563"/>
            <a:ext cx="607218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مشکلات اساسی در بازاریابی جدید</a:t>
            </a:r>
            <a:endParaRPr lang="en-US" sz="3600" dirty="0" smtClean="0">
              <a:solidFill>
                <a:schemeClr val="bg1"/>
              </a:solidFill>
              <a:cs typeface="B Zar" pitchFamily="2" charset="-78"/>
            </a:endParaRPr>
          </a:p>
        </p:txBody>
      </p:sp>
      <p:sp>
        <p:nvSpPr>
          <p:cNvPr id="56325" name="Content Placeholder 4"/>
          <p:cNvSpPr>
            <a:spLocks noGrp="1"/>
          </p:cNvSpPr>
          <p:nvPr>
            <p:ph idx="1"/>
          </p:nvPr>
        </p:nvSpPr>
        <p:spPr>
          <a:xfrm>
            <a:off x="214313" y="1828800"/>
            <a:ext cx="8472487" cy="4302125"/>
          </a:xfrm>
        </p:spPr>
        <p:txBody>
          <a:bodyPr/>
          <a:lstStyle/>
          <a:p>
            <a:pPr eaLnBrk="1" hangingPunct="1">
              <a:lnSpc>
                <a:spcPct val="80000"/>
              </a:lnSpc>
              <a:buFont typeface="Wingdings" panose="05000000000000000000" pitchFamily="2" charset="2"/>
              <a:buNone/>
            </a:pPr>
            <a:r>
              <a:rPr lang="fa-IR" altLang="fa-IR" smtClean="0">
                <a:cs typeface="B Lotus" panose="00000400000000000000" pitchFamily="2" charset="-78"/>
              </a:rPr>
              <a:t>1.سازمان به اندازه کافی بازارگرا(</a:t>
            </a:r>
            <a:r>
              <a:rPr lang="en-US" altLang="fa-IR" smtClean="0">
                <a:cs typeface="B Lotus" panose="00000400000000000000" pitchFamily="2" charset="-78"/>
              </a:rPr>
              <a:t>market focused</a:t>
            </a:r>
            <a:r>
              <a:rPr lang="fa-IR" altLang="fa-IR" smtClean="0">
                <a:cs typeface="B Lotus" panose="00000400000000000000" pitchFamily="2" charset="-78"/>
              </a:rPr>
              <a:t>) و مشتری مدار(</a:t>
            </a:r>
            <a:r>
              <a:rPr lang="en-US" altLang="fa-IR" smtClean="0">
                <a:cs typeface="B Lotus" panose="00000400000000000000" pitchFamily="2" charset="-78"/>
              </a:rPr>
              <a:t>customer driven</a:t>
            </a:r>
            <a:r>
              <a:rPr lang="fa-IR" altLang="fa-IR" smtClean="0">
                <a:cs typeface="B Lotus" panose="00000400000000000000" pitchFamily="2" charset="-78"/>
              </a:rPr>
              <a:t>) نیست.</a:t>
            </a:r>
            <a:r>
              <a:rPr lang="en-US" altLang="fa-IR" smtClean="0">
                <a:cs typeface="B Lotus" panose="00000400000000000000" pitchFamily="2" charset="-78"/>
              </a:rPr>
              <a:t> </a:t>
            </a:r>
          </a:p>
          <a:p>
            <a:pPr eaLnBrk="1" hangingPunct="1">
              <a:lnSpc>
                <a:spcPct val="80000"/>
              </a:lnSpc>
              <a:buFont typeface="Wingdings" panose="05000000000000000000" pitchFamily="2" charset="2"/>
              <a:buNone/>
            </a:pPr>
            <a:r>
              <a:rPr lang="fa-IR" altLang="fa-IR" smtClean="0">
                <a:cs typeface="B Lotus" panose="00000400000000000000" pitchFamily="2" charset="-78"/>
              </a:rPr>
              <a:t>2. سازمان مشتريان هدف(</a:t>
            </a:r>
            <a:r>
              <a:rPr lang="en-US" altLang="fa-IR" smtClean="0">
                <a:cs typeface="B Lotus" panose="00000400000000000000" pitchFamily="2" charset="-78"/>
              </a:rPr>
              <a:t>target customers</a:t>
            </a:r>
            <a:r>
              <a:rPr lang="fa-IR" altLang="fa-IR" smtClean="0">
                <a:cs typeface="B Lotus" panose="00000400000000000000" pitchFamily="2" charset="-78"/>
              </a:rPr>
              <a:t>) را به درستي درك نمي كند.</a:t>
            </a:r>
          </a:p>
          <a:p>
            <a:pPr eaLnBrk="1" hangingPunct="1">
              <a:lnSpc>
                <a:spcPct val="80000"/>
              </a:lnSpc>
              <a:buFont typeface="Wingdings" panose="05000000000000000000" pitchFamily="2" charset="2"/>
              <a:buNone/>
            </a:pPr>
            <a:r>
              <a:rPr lang="fa-IR" altLang="fa-IR" smtClean="0">
                <a:cs typeface="B Lotus" panose="00000400000000000000" pitchFamily="2" charset="-78"/>
              </a:rPr>
              <a:t>3. سازمان فعالیتهای رقبای خود را پیگیری و پایش(</a:t>
            </a:r>
            <a:r>
              <a:rPr lang="en-US" altLang="fa-IR" smtClean="0">
                <a:cs typeface="B Lotus" panose="00000400000000000000" pitchFamily="2" charset="-78"/>
              </a:rPr>
              <a:t>monitoring</a:t>
            </a:r>
            <a:r>
              <a:rPr lang="fa-IR" altLang="fa-IR" smtClean="0">
                <a:cs typeface="B Lotus" panose="00000400000000000000" pitchFamily="2" charset="-78"/>
              </a:rPr>
              <a:t>) نمی کند.</a:t>
            </a:r>
          </a:p>
          <a:p>
            <a:pPr eaLnBrk="1" hangingPunct="1">
              <a:lnSpc>
                <a:spcPct val="80000"/>
              </a:lnSpc>
              <a:buFont typeface="Wingdings" panose="05000000000000000000" pitchFamily="2" charset="2"/>
              <a:buNone/>
            </a:pPr>
            <a:r>
              <a:rPr lang="fa-IR" altLang="fa-IR" smtClean="0">
                <a:cs typeface="B Lotus" panose="00000400000000000000" pitchFamily="2" charset="-78"/>
              </a:rPr>
              <a:t>4. سازمان روابط خود با ذینفعان(</a:t>
            </a:r>
            <a:r>
              <a:rPr lang="en-US" altLang="fa-IR" smtClean="0">
                <a:cs typeface="B Lotus" panose="00000400000000000000" pitchFamily="2" charset="-78"/>
              </a:rPr>
              <a:t>stakeholders</a:t>
            </a:r>
            <a:r>
              <a:rPr lang="fa-IR" altLang="fa-IR" smtClean="0">
                <a:cs typeface="B Lotus" panose="00000400000000000000" pitchFamily="2" charset="-78"/>
              </a:rPr>
              <a:t>) را به خوبی مدیریت نمی کند.</a:t>
            </a:r>
            <a:r>
              <a:rPr lang="en-US" altLang="fa-IR" smtClean="0">
                <a:cs typeface="B Lotus" panose="00000400000000000000" pitchFamily="2" charset="-78"/>
              </a:rPr>
              <a:t> </a:t>
            </a:r>
            <a:endParaRPr lang="fa-IR" altLang="fa-IR" smtClean="0">
              <a:cs typeface="B Lotus" panose="00000400000000000000" pitchFamily="2" charset="-78"/>
            </a:endParaRPr>
          </a:p>
          <a:p>
            <a:pPr eaLnBrk="1" hangingPunct="1">
              <a:lnSpc>
                <a:spcPct val="80000"/>
              </a:lnSpc>
              <a:buFont typeface="Wingdings" panose="05000000000000000000" pitchFamily="2" charset="2"/>
              <a:buNone/>
            </a:pPr>
            <a:r>
              <a:rPr lang="fa-IR" altLang="fa-IR" smtClean="0">
                <a:cs typeface="B Lotus" panose="00000400000000000000" pitchFamily="2" charset="-78"/>
              </a:rPr>
              <a:t>5. سازمان در شناسایی فرصتهای جدید عملکرد مناسبی ندارد. </a:t>
            </a:r>
          </a:p>
          <a:p>
            <a:pPr eaLnBrk="1" hangingPunct="1"/>
            <a:endParaRPr lang="fa-IR" altLang="fa-IR" smtClean="0">
              <a:cs typeface="B Lotus" panose="00000400000000000000" pitchFamily="2" charset="-78"/>
            </a:endParaRPr>
          </a:p>
        </p:txBody>
      </p:sp>
      <p:sp>
        <p:nvSpPr>
          <p:cNvPr id="5632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2714625" y="1071563"/>
            <a:ext cx="607218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مشکلات اساسی در بازاریابی جدید</a:t>
            </a:r>
            <a:endParaRPr lang="en-US" sz="3600" dirty="0" smtClean="0">
              <a:solidFill>
                <a:schemeClr val="bg1"/>
              </a:solidFill>
              <a:cs typeface="B Zar" pitchFamily="2" charset="-78"/>
            </a:endParaRPr>
          </a:p>
        </p:txBody>
      </p:sp>
      <p:sp>
        <p:nvSpPr>
          <p:cNvPr id="57349" name="Content Placeholder 4"/>
          <p:cNvSpPr>
            <a:spLocks noGrp="1"/>
          </p:cNvSpPr>
          <p:nvPr>
            <p:ph idx="1"/>
          </p:nvPr>
        </p:nvSpPr>
        <p:spPr>
          <a:xfrm>
            <a:off x="214313" y="1828800"/>
            <a:ext cx="8472487" cy="4302125"/>
          </a:xfrm>
        </p:spPr>
        <p:txBody>
          <a:bodyPr/>
          <a:lstStyle/>
          <a:p>
            <a:pPr algn="just" eaLnBrk="1" hangingPunct="1">
              <a:lnSpc>
                <a:spcPct val="80000"/>
              </a:lnSpc>
              <a:buFont typeface="Wingdings" panose="05000000000000000000" pitchFamily="2" charset="2"/>
              <a:buNone/>
            </a:pPr>
            <a:r>
              <a:rPr lang="fa-IR" altLang="fa-IR" smtClean="0">
                <a:cs typeface="B Lotus" panose="00000400000000000000" pitchFamily="2" charset="-78"/>
              </a:rPr>
              <a:t>6.فرآیند برنامه ریزی بازاریابی سازمان ناقص و ناكارآمد است.</a:t>
            </a:r>
          </a:p>
          <a:p>
            <a:pPr algn="just" eaLnBrk="1" hangingPunct="1">
              <a:lnSpc>
                <a:spcPct val="80000"/>
              </a:lnSpc>
              <a:buFont typeface="Wingdings" panose="05000000000000000000" pitchFamily="2" charset="2"/>
              <a:buNone/>
            </a:pPr>
            <a:r>
              <a:rPr lang="fa-IR" altLang="fa-IR" smtClean="0">
                <a:cs typeface="B Lotus" panose="00000400000000000000" pitchFamily="2" charset="-78"/>
              </a:rPr>
              <a:t>7. استراتژیهای تولید و ارائه خدمات سازمان، نیازمند بررسی بیشتر است.</a:t>
            </a:r>
          </a:p>
          <a:p>
            <a:pPr algn="just" eaLnBrk="1" hangingPunct="1">
              <a:lnSpc>
                <a:spcPct val="80000"/>
              </a:lnSpc>
              <a:buFont typeface="Wingdings" panose="05000000000000000000" pitchFamily="2" charset="2"/>
              <a:buNone/>
            </a:pPr>
            <a:r>
              <a:rPr lang="fa-IR" altLang="fa-IR" smtClean="0">
                <a:cs typeface="B Lotus" panose="00000400000000000000" pitchFamily="2" charset="-78"/>
              </a:rPr>
              <a:t>8. تلاش سازمان برای خلق و پرورش نشان جدید(</a:t>
            </a:r>
            <a:r>
              <a:rPr lang="en-US" altLang="fa-IR" smtClean="0">
                <a:cs typeface="B Lotus" panose="00000400000000000000" pitchFamily="2" charset="-78"/>
              </a:rPr>
              <a:t>brand-building</a:t>
            </a:r>
            <a:r>
              <a:rPr lang="fa-IR" altLang="fa-IR" smtClean="0">
                <a:cs typeface="B Lotus" panose="00000400000000000000" pitchFamily="2" charset="-78"/>
              </a:rPr>
              <a:t>) و برقراری ارتباط با بازار ضعیف است. </a:t>
            </a:r>
          </a:p>
          <a:p>
            <a:pPr algn="just" eaLnBrk="1" hangingPunct="1">
              <a:lnSpc>
                <a:spcPct val="80000"/>
              </a:lnSpc>
              <a:buFont typeface="Wingdings" panose="05000000000000000000" pitchFamily="2" charset="2"/>
              <a:buNone/>
            </a:pPr>
            <a:r>
              <a:rPr lang="fa-IR" altLang="fa-IR" smtClean="0">
                <a:cs typeface="B Lotus" panose="00000400000000000000" pitchFamily="2" charset="-78"/>
              </a:rPr>
              <a:t>9. سازمان برای اجرای فعالیت های بازاریابی کارآمد و اثربخش، بخوبی سازماندهی نشده است. </a:t>
            </a:r>
          </a:p>
          <a:p>
            <a:pPr algn="just" eaLnBrk="1" hangingPunct="1">
              <a:lnSpc>
                <a:spcPct val="80000"/>
              </a:lnSpc>
              <a:buFont typeface="Wingdings" panose="05000000000000000000" pitchFamily="2" charset="2"/>
              <a:buNone/>
            </a:pPr>
            <a:r>
              <a:rPr lang="fa-IR" altLang="fa-IR" smtClean="0">
                <a:cs typeface="B Lotus" panose="00000400000000000000" pitchFamily="2" charset="-78"/>
              </a:rPr>
              <a:t>10. سازمان از تکنولوژی روز استفاده زیادی نکرده است.</a:t>
            </a:r>
            <a:endParaRPr lang="en-US" altLang="fa-IR" smtClean="0">
              <a:cs typeface="B Lotus" panose="00000400000000000000" pitchFamily="2" charset="-78"/>
            </a:endParaRPr>
          </a:p>
          <a:p>
            <a:pPr algn="just" eaLnBrk="1" hangingPunct="1"/>
            <a:endParaRPr lang="fa-IR" altLang="fa-IR" smtClean="0">
              <a:cs typeface="B Lotus" panose="00000400000000000000" pitchFamily="2" charset="-78"/>
            </a:endParaRPr>
          </a:p>
        </p:txBody>
      </p:sp>
      <p:sp>
        <p:nvSpPr>
          <p:cNvPr id="5735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786313" y="1071563"/>
            <a:ext cx="4000500"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وضعيت كنوني بازاريابي</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algn="justLow" eaLnBrk="1" hangingPunct="1">
              <a:lnSpc>
                <a:spcPct val="90000"/>
              </a:lnSpc>
              <a:buFont typeface="Symbol" pitchFamily="18" charset="2"/>
              <a:buNone/>
              <a:defRPr/>
            </a:pPr>
            <a:r>
              <a:rPr lang="fa-IR" sz="2800" b="1" dirty="0" smtClean="0">
                <a:solidFill>
                  <a:schemeClr val="accent3">
                    <a:lumMod val="75000"/>
                  </a:schemeClr>
                </a:solidFill>
                <a:cs typeface="B Lotus" pitchFamily="2" charset="-78"/>
              </a:rPr>
              <a:t>تمام نشانه هاي موجود بر اين نكته تاكيد دارند كه بازاريابي هر روز سخت تر و پر چالش تر خواهد شد:</a:t>
            </a:r>
          </a:p>
          <a:p>
            <a:pPr algn="justLow" eaLnBrk="1" hangingPunct="1">
              <a:lnSpc>
                <a:spcPct val="90000"/>
              </a:lnSpc>
              <a:buClrTx/>
              <a:buFont typeface="Wingdings" panose="05000000000000000000" pitchFamily="2" charset="2"/>
              <a:buChar char="ü"/>
              <a:defRPr/>
            </a:pPr>
            <a:r>
              <a:rPr lang="fa-IR" sz="2800" dirty="0" smtClean="0">
                <a:cs typeface="B Lotus" pitchFamily="2" charset="-78"/>
              </a:rPr>
              <a:t>خالقان مارك هاي ملي(</a:t>
            </a:r>
            <a:r>
              <a:rPr lang="en-US" sz="2800" dirty="0" smtClean="0">
                <a:cs typeface="B Lotus" pitchFamily="2" charset="-78"/>
              </a:rPr>
              <a:t>national brands</a:t>
            </a:r>
            <a:r>
              <a:rPr lang="fa-IR" sz="2800" dirty="0" smtClean="0">
                <a:cs typeface="B Lotus" pitchFamily="2" charset="-78"/>
              </a:rPr>
              <a:t>)،پوشش دهي هزينه هاي ايجاد هر مارك یا نشان جديد ”مارك سازي“(</a:t>
            </a:r>
            <a:r>
              <a:rPr lang="en-US" sz="2800" dirty="0" smtClean="0">
                <a:cs typeface="B Lotus" pitchFamily="2" charset="-78"/>
              </a:rPr>
              <a:t>brand-building</a:t>
            </a:r>
            <a:r>
              <a:rPr lang="fa-IR" sz="2800" dirty="0" smtClean="0">
                <a:cs typeface="B Lotus" pitchFamily="2" charset="-78"/>
              </a:rPr>
              <a:t>) را بسيار سنگين و طاقت فرسا مي دانند.</a:t>
            </a:r>
          </a:p>
          <a:p>
            <a:pPr algn="justLow" eaLnBrk="1" hangingPunct="1">
              <a:lnSpc>
                <a:spcPct val="90000"/>
              </a:lnSpc>
              <a:buClrTx/>
              <a:buFont typeface="Wingdings" panose="05000000000000000000" pitchFamily="2" charset="2"/>
              <a:buChar char="ü"/>
              <a:defRPr/>
            </a:pPr>
            <a:r>
              <a:rPr lang="fa-IR" sz="2800" dirty="0" smtClean="0">
                <a:cs typeface="B Lotus" pitchFamily="2" charset="-78"/>
              </a:rPr>
              <a:t>شركتهاي كنوني به دليل رقابت هاي روز افزون مديريت روابط با مشتري(</a:t>
            </a:r>
            <a:r>
              <a:rPr lang="en-US" sz="2800" dirty="0" smtClean="0">
                <a:cs typeface="B Lotus" pitchFamily="2" charset="-78"/>
              </a:rPr>
              <a:t>CRM</a:t>
            </a:r>
            <a:r>
              <a:rPr lang="fa-IR" sz="2800" dirty="0" smtClean="0">
                <a:cs typeface="B Lotus" pitchFamily="2" charset="-78"/>
              </a:rPr>
              <a:t>)را به عنوان آخرين راه حل مشكلات و گرفتاري خود پذيرفته اند.اين مساله منجر به جمع اوري اطلاعات از مشتريان شده است و مخالفت هاي فزاينده اي در اين زمينه بروز كرده .بنابر اين بهتر است شركتها به سمت بازاريابي انتخابي(</a:t>
            </a:r>
            <a:r>
              <a:rPr lang="en-US" sz="2800" dirty="0" smtClean="0">
                <a:cs typeface="B Lotus" pitchFamily="2" charset="-78"/>
              </a:rPr>
              <a:t>opt-in marketing</a:t>
            </a:r>
            <a:r>
              <a:rPr lang="fa-IR" sz="2800" dirty="0" smtClean="0">
                <a:cs typeface="B Lotus" pitchFamily="2" charset="-78"/>
              </a:rPr>
              <a:t>)حركت كنند.</a:t>
            </a:r>
            <a:endParaRPr lang="en-US" sz="2800" dirty="0" smtClean="0">
              <a:cs typeface="B Lotus" pitchFamily="2" charset="-78"/>
            </a:endParaRPr>
          </a:p>
          <a:p>
            <a:pPr eaLnBrk="1" hangingPunct="1">
              <a:defRPr/>
            </a:pPr>
            <a:endParaRPr lang="fa-IR" sz="2800" dirty="0" smtClean="0">
              <a:cs typeface="B Lotus" pitchFamily="2" charset="-78"/>
            </a:endParaRPr>
          </a:p>
        </p:txBody>
      </p:sp>
      <p:sp>
        <p:nvSpPr>
          <p:cNvPr id="5837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786313" y="1071563"/>
            <a:ext cx="4000500"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وضعيت كنوني بازاريابي</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buClrTx/>
              <a:buFont typeface="Wingdings" panose="05000000000000000000" pitchFamily="2" charset="2"/>
              <a:buChar char="ü"/>
              <a:defRPr/>
            </a:pPr>
            <a:r>
              <a:rPr lang="fa-IR" sz="2800" dirty="0" smtClean="0">
                <a:cs typeface="B Lotus" pitchFamily="2" charset="-78"/>
              </a:rPr>
              <a:t>هزينه هاي بازاريابي انبوه (</a:t>
            </a:r>
            <a:r>
              <a:rPr lang="en-US" sz="2800" dirty="0" smtClean="0">
                <a:cs typeface="B Lotus" pitchFamily="2" charset="-78"/>
              </a:rPr>
              <a:t>mass marketing</a:t>
            </a:r>
            <a:r>
              <a:rPr lang="fa-IR" sz="2800" dirty="0" smtClean="0">
                <a:cs typeface="B Lotus" pitchFamily="2" charset="-78"/>
              </a:rPr>
              <a:t>)رو به افزايش است اما اثر بخشي اين بازاريابي رو به كاهش است .</a:t>
            </a:r>
          </a:p>
          <a:p>
            <a:pPr eaLnBrk="1" hangingPunct="1">
              <a:defRPr/>
            </a:pPr>
            <a:endParaRPr lang="fa-IR" sz="2800" dirty="0" smtClean="0">
              <a:cs typeface="B Lotus" pitchFamily="2" charset="-78"/>
            </a:endParaRPr>
          </a:p>
          <a:p>
            <a:pPr eaLnBrk="1" hangingPunct="1">
              <a:buFont typeface="Wingdings" panose="05000000000000000000" pitchFamily="2" charset="2"/>
              <a:buNone/>
              <a:defRPr/>
            </a:pPr>
            <a:endParaRPr lang="fa-IR" sz="2800" dirty="0" smtClean="0">
              <a:solidFill>
                <a:srgbClr val="000000"/>
              </a:solidFill>
              <a:effectLst>
                <a:outerShdw blurRad="38100" dist="38100" dir="2700000" algn="tl">
                  <a:srgbClr val="FFFFFF"/>
                </a:outerShdw>
              </a:effectLst>
              <a:cs typeface="B Lotus" pitchFamily="2" charset="-78"/>
            </a:endParaRPr>
          </a:p>
          <a:p>
            <a:pPr eaLnBrk="1" hangingPunct="1">
              <a:buClrTx/>
              <a:buFont typeface="Wingdings" panose="05000000000000000000" pitchFamily="2" charset="2"/>
              <a:buChar char="ü"/>
              <a:defRPr/>
            </a:pPr>
            <a:r>
              <a:rPr lang="fa-IR" sz="2800" dirty="0" smtClean="0">
                <a:cs typeface="B Lotus" pitchFamily="2" charset="-78"/>
              </a:rPr>
              <a:t>ايجاد تمايز (</a:t>
            </a:r>
            <a:r>
              <a:rPr lang="en-US" sz="2800" dirty="0" smtClean="0">
                <a:cs typeface="B Lotus" pitchFamily="2" charset="-78"/>
              </a:rPr>
              <a:t>differentiation</a:t>
            </a:r>
            <a:r>
              <a:rPr lang="fa-IR" sz="2800" dirty="0" smtClean="0">
                <a:cs typeface="B Lotus" pitchFamily="2" charset="-78"/>
              </a:rPr>
              <a:t>)،همواره حربه اصلي بازاريابان به هنگام جنگ با رقبا بوده است .خلاصه اين تمايز عبارت است از: تفكيك، تفكيك، تفكيك !</a:t>
            </a:r>
            <a:endParaRPr lang="en-US" sz="2800" dirty="0">
              <a:cs typeface="B Lotus" pitchFamily="2" charset="-78"/>
            </a:endParaRPr>
          </a:p>
        </p:txBody>
      </p:sp>
      <p:sp>
        <p:nvSpPr>
          <p:cNvPr id="5939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285875" y="1071563"/>
            <a:ext cx="75009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1-شركت به اندازه كافي بازارگرا و مشتري مدار نيست</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algn="just" eaLnBrk="1" hangingPunct="1">
              <a:buFont typeface="Wingdings" panose="05000000000000000000" pitchFamily="2" charset="2"/>
              <a:buNone/>
              <a:defRPr/>
            </a:pPr>
            <a:r>
              <a:rPr lang="fa-IR" b="1" dirty="0" smtClean="0">
                <a:solidFill>
                  <a:schemeClr val="accent3">
                    <a:lumMod val="75000"/>
                  </a:schemeClr>
                </a:solidFill>
                <a:cs typeface="B Lotus" pitchFamily="2" charset="-78"/>
              </a:rPr>
              <a:t>ضعف بازارگرايي(</a:t>
            </a:r>
            <a:r>
              <a:rPr lang="en-US" b="1" dirty="0" smtClean="0">
                <a:solidFill>
                  <a:schemeClr val="accent3">
                    <a:lumMod val="75000"/>
                  </a:schemeClr>
                </a:solidFill>
                <a:cs typeface="B Lotus" pitchFamily="2" charset="-78"/>
                <a:sym typeface="Wingdings" pitchFamily="2" charset="2"/>
              </a:rPr>
              <a:t>market focused</a:t>
            </a:r>
            <a:r>
              <a:rPr lang="fa-IR" b="1" dirty="0" smtClean="0">
                <a:solidFill>
                  <a:schemeClr val="accent3">
                    <a:lumMod val="75000"/>
                  </a:schemeClr>
                </a:solidFill>
                <a:cs typeface="B Lotus" pitchFamily="2" charset="-78"/>
                <a:sym typeface="Wingdings" pitchFamily="2" charset="2"/>
              </a:rPr>
              <a:t>)</a:t>
            </a:r>
            <a:endParaRPr lang="fa-IR" b="1" dirty="0" smtClean="0">
              <a:solidFill>
                <a:schemeClr val="accent3">
                  <a:lumMod val="75000"/>
                </a:schemeClr>
              </a:solidFill>
              <a:cs typeface="B Lotus" pitchFamily="2" charset="-78"/>
            </a:endParaRPr>
          </a:p>
          <a:p>
            <a:pPr algn="just" eaLnBrk="1" hangingPunct="1">
              <a:buFont typeface="Wingdings" panose="05000000000000000000" pitchFamily="2" charset="2"/>
              <a:buNone/>
              <a:defRPr/>
            </a:pPr>
            <a:r>
              <a:rPr lang="fa-IR" dirty="0" smtClean="0">
                <a:cs typeface="B Lotus" pitchFamily="2" charset="-78"/>
              </a:rPr>
              <a:t>یکی از بزرگترین اشتباهات مدیران بازاریابی تمرکز ضعیف بر بازار و نیز ضعف مشتری گرایی در شرکتها میباشد و دیگر اینکه شرکت در زمینه خدمت رسانی به مشتری و در واقع جلب رضایت او خوب عمل نمی کند که ناشی از ضعف در مشتری  مداری شرکت و مدیران آن می باشد</a:t>
            </a:r>
            <a:r>
              <a:rPr lang="en-US" dirty="0" smtClean="0">
                <a:cs typeface="B Lotus" pitchFamily="2" charset="-78"/>
              </a:rPr>
              <a:t> .</a:t>
            </a:r>
          </a:p>
          <a:p>
            <a:pPr algn="just" eaLnBrk="1" hangingPunct="1">
              <a:buFont typeface="Wingdings" panose="05000000000000000000" pitchFamily="2" charset="2"/>
              <a:buNone/>
              <a:defRPr/>
            </a:pPr>
            <a:endParaRPr lang="fa-IR" dirty="0" smtClean="0">
              <a:cs typeface="B Lotus" pitchFamily="2" charset="-78"/>
            </a:endParaRPr>
          </a:p>
          <a:p>
            <a:pPr algn="just" eaLnBrk="1" hangingPunct="1">
              <a:defRPr/>
            </a:pPr>
            <a:endParaRPr lang="fa-IR" dirty="0" smtClean="0">
              <a:cs typeface="B Lotus" pitchFamily="2" charset="-78"/>
            </a:endParaRPr>
          </a:p>
        </p:txBody>
      </p:sp>
      <p:sp>
        <p:nvSpPr>
          <p:cNvPr id="6042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2928938" y="1071563"/>
            <a:ext cx="5857875"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ضعف بازارگرايي(</a:t>
            </a:r>
            <a:r>
              <a:rPr lang="en-US" sz="3600" dirty="0" smtClean="0">
                <a:solidFill>
                  <a:schemeClr val="bg1"/>
                </a:solidFill>
                <a:cs typeface="B Zar" pitchFamily="2" charset="-78"/>
                <a:sym typeface="Wingdings" pitchFamily="2" charset="2"/>
              </a:rPr>
              <a:t>market focused</a:t>
            </a:r>
            <a:r>
              <a:rPr lang="fa-IR" sz="3600" dirty="0" smtClean="0">
                <a:solidFill>
                  <a:schemeClr val="bg1"/>
                </a:solidFill>
                <a:cs typeface="B Zar" pitchFamily="2" charset="-78"/>
                <a:sym typeface="Wingdings" pitchFamily="2" charset="2"/>
              </a:rPr>
              <a:t>)</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marL="609600" indent="-609600" eaLnBrk="1" hangingPunct="1">
              <a:buFont typeface="Wingdings" panose="05000000000000000000" pitchFamily="2" charset="2"/>
              <a:buNone/>
              <a:defRPr/>
            </a:pPr>
            <a:r>
              <a:rPr lang="fa-IR" b="1" dirty="0" smtClean="0">
                <a:solidFill>
                  <a:schemeClr val="accent3">
                    <a:lumMod val="75000"/>
                  </a:schemeClr>
                </a:solidFill>
                <a:cs typeface="B Lotus" pitchFamily="2" charset="-78"/>
              </a:rPr>
              <a:t>نشانه ها:</a:t>
            </a:r>
          </a:p>
          <a:p>
            <a:pPr marL="609600" indent="-609600" eaLnBrk="1" hangingPunct="1">
              <a:buClrTx/>
              <a:buFont typeface="Wingdings" panose="05000000000000000000" pitchFamily="2" charset="2"/>
              <a:buChar char="ü"/>
              <a:defRPr/>
            </a:pPr>
            <a:r>
              <a:rPr lang="fa-IR" dirty="0" smtClean="0">
                <a:cs typeface="B Lotus" pitchFamily="2" charset="-78"/>
              </a:rPr>
              <a:t>شناسایی ضعیف بخشهای بازار</a:t>
            </a:r>
            <a:endParaRPr lang="en-US" dirty="0" smtClean="0">
              <a:cs typeface="B Lotus" pitchFamily="2" charset="-78"/>
            </a:endParaRPr>
          </a:p>
          <a:p>
            <a:pPr marL="609600" indent="-609600" eaLnBrk="1" hangingPunct="1">
              <a:buClrTx/>
              <a:buFont typeface="Wingdings" panose="05000000000000000000" pitchFamily="2" charset="2"/>
              <a:buChar char="ü"/>
              <a:defRPr/>
            </a:pPr>
            <a:endParaRPr lang="fa-IR" dirty="0" smtClean="0">
              <a:cs typeface="B Lotus" pitchFamily="2" charset="-78"/>
            </a:endParaRPr>
          </a:p>
          <a:p>
            <a:pPr marL="609600" indent="-609600" eaLnBrk="1" hangingPunct="1">
              <a:buClrTx/>
              <a:buFont typeface="Wingdings" panose="05000000000000000000" pitchFamily="2" charset="2"/>
              <a:buChar char="ü"/>
              <a:defRPr/>
            </a:pPr>
            <a:r>
              <a:rPr lang="fa-IR" dirty="0" smtClean="0">
                <a:cs typeface="B Lotus" pitchFamily="2" charset="-78"/>
              </a:rPr>
              <a:t>اولویت بندی ناقص بخشهای بازار</a:t>
            </a:r>
            <a:endParaRPr lang="en-US" dirty="0" smtClean="0">
              <a:cs typeface="B Lotus" pitchFamily="2" charset="-78"/>
            </a:endParaRPr>
          </a:p>
          <a:p>
            <a:pPr marL="609600" indent="-609600" eaLnBrk="1" hangingPunct="1">
              <a:buClrTx/>
              <a:buFont typeface="Wingdings" panose="05000000000000000000" pitchFamily="2" charset="2"/>
              <a:buChar char="ü"/>
              <a:defRPr/>
            </a:pPr>
            <a:endParaRPr lang="fa-IR" dirty="0" smtClean="0">
              <a:cs typeface="B Lotus" pitchFamily="2" charset="-78"/>
            </a:endParaRPr>
          </a:p>
          <a:p>
            <a:pPr marL="609600" indent="-609600" eaLnBrk="1" hangingPunct="1">
              <a:buClrTx/>
              <a:buFont typeface="Wingdings" panose="05000000000000000000" pitchFamily="2" charset="2"/>
              <a:buChar char="ü"/>
              <a:defRPr/>
            </a:pPr>
            <a:r>
              <a:rPr lang="fa-IR" dirty="0" smtClean="0">
                <a:cs typeface="B Lotus" pitchFamily="2" charset="-78"/>
              </a:rPr>
              <a:t>عدم وجود مدیرانی برای هر بخش از بازار</a:t>
            </a:r>
          </a:p>
          <a:p>
            <a:pPr marL="609600" indent="-609600" eaLnBrk="1" hangingPunct="1">
              <a:defRPr/>
            </a:pPr>
            <a:endParaRPr lang="en-US" dirty="0" smtClean="0"/>
          </a:p>
          <a:p>
            <a:pPr eaLnBrk="1" hangingPunct="1">
              <a:defRPr/>
            </a:pPr>
            <a:endParaRPr lang="fa-IR" dirty="0" smtClean="0"/>
          </a:p>
        </p:txBody>
      </p:sp>
      <p:sp>
        <p:nvSpPr>
          <p:cNvPr id="6144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 ها</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lnSpc>
                <a:spcPct val="150000"/>
              </a:lnSpc>
              <a:buFont typeface="Wingdings" panose="05000000000000000000" pitchFamily="2" charset="2"/>
              <a:buNone/>
              <a:defRPr/>
            </a:pPr>
            <a:r>
              <a:rPr lang="fa-IR" sz="2400" b="1" dirty="0" smtClean="0">
                <a:solidFill>
                  <a:schemeClr val="accent3">
                    <a:lumMod val="75000"/>
                  </a:schemeClr>
                </a:solidFill>
                <a:cs typeface="B Lotus" pitchFamily="2" charset="-78"/>
              </a:rPr>
              <a:t>اتخاذ روشهای پیشرفته درامر بخش بندی بازار مانند:</a:t>
            </a:r>
          </a:p>
          <a:p>
            <a:pPr eaLnBrk="1" hangingPunct="1">
              <a:lnSpc>
                <a:spcPct val="150000"/>
              </a:lnSpc>
              <a:buClrTx/>
              <a:buFont typeface="Wingdings" panose="05000000000000000000" pitchFamily="2" charset="2"/>
              <a:buChar char="ü"/>
              <a:defRPr/>
            </a:pPr>
            <a:r>
              <a:rPr lang="fa-IR" sz="2400" dirty="0" smtClean="0">
                <a:cs typeface="B Lotus" pitchFamily="2" charset="-78"/>
              </a:rPr>
              <a:t> بخش بندي بر مبناي سود(</a:t>
            </a:r>
            <a:r>
              <a:rPr lang="en-US" sz="2400" dirty="0" smtClean="0">
                <a:cs typeface="B Lotus" pitchFamily="2" charset="-78"/>
              </a:rPr>
              <a:t>benefit segmentation</a:t>
            </a:r>
            <a:r>
              <a:rPr lang="fa-IR" sz="2400" dirty="0" smtClean="0">
                <a:cs typeface="B Lotus" pitchFamily="2" charset="-78"/>
              </a:rPr>
              <a:t>)،بخش بندي بر مبناي ارزش(</a:t>
            </a:r>
            <a:r>
              <a:rPr lang="en-US" sz="2400" dirty="0" smtClean="0">
                <a:cs typeface="B Lotus" pitchFamily="2" charset="-78"/>
              </a:rPr>
              <a:t>value segmentation</a:t>
            </a:r>
            <a:r>
              <a:rPr lang="fa-IR" sz="2400" dirty="0" smtClean="0">
                <a:cs typeface="B Lotus" pitchFamily="2" charset="-78"/>
              </a:rPr>
              <a:t>)و بخش بندي بر مبناي وفاداري(</a:t>
            </a:r>
            <a:r>
              <a:rPr lang="en-US" sz="2400" dirty="0" smtClean="0">
                <a:cs typeface="B Lotus" pitchFamily="2" charset="-78"/>
              </a:rPr>
              <a:t>loyalty segmentation</a:t>
            </a:r>
            <a:r>
              <a:rPr lang="fa-IR" sz="2400" dirty="0" smtClean="0">
                <a:cs typeface="B Lotus" pitchFamily="2" charset="-78"/>
              </a:rPr>
              <a:t>)</a:t>
            </a:r>
            <a:endParaRPr lang="en-US" sz="2400" dirty="0" smtClean="0">
              <a:cs typeface="B Lotus" pitchFamily="2" charset="-78"/>
            </a:endParaRPr>
          </a:p>
          <a:p>
            <a:pPr eaLnBrk="1" hangingPunct="1">
              <a:lnSpc>
                <a:spcPct val="150000"/>
              </a:lnSpc>
              <a:buClrTx/>
              <a:buFont typeface="Wingdings" panose="05000000000000000000" pitchFamily="2" charset="2"/>
              <a:buChar char="ü"/>
              <a:defRPr/>
            </a:pPr>
            <a:r>
              <a:rPr lang="fa-IR" sz="2400" dirty="0" smtClean="0">
                <a:cs typeface="B Lotus" pitchFamily="2" charset="-78"/>
              </a:rPr>
              <a:t>اولویت بندی مهمترین بخشهای بازار</a:t>
            </a:r>
            <a:endParaRPr lang="en-US" sz="2400" dirty="0" smtClean="0">
              <a:cs typeface="B Lotus" pitchFamily="2" charset="-78"/>
            </a:endParaRPr>
          </a:p>
          <a:p>
            <a:pPr eaLnBrk="1" hangingPunct="1">
              <a:lnSpc>
                <a:spcPct val="150000"/>
              </a:lnSpc>
              <a:buClrTx/>
              <a:buFont typeface="Wingdings" panose="05000000000000000000" pitchFamily="2" charset="2"/>
              <a:buChar char="ü"/>
              <a:defRPr/>
            </a:pPr>
            <a:r>
              <a:rPr lang="fa-IR" sz="2400" dirty="0" smtClean="0">
                <a:cs typeface="B Lotus" pitchFamily="2" charset="-78"/>
              </a:rPr>
              <a:t>تخصصی کردن کارکنان فروش</a:t>
            </a:r>
          </a:p>
          <a:p>
            <a:pPr eaLnBrk="1" hangingPunct="1">
              <a:lnSpc>
                <a:spcPct val="150000"/>
              </a:lnSpc>
              <a:defRPr/>
            </a:pPr>
            <a:endParaRPr lang="en-US" sz="2400" dirty="0" smtClean="0">
              <a:cs typeface="B Lotus" pitchFamily="2" charset="-78"/>
            </a:endParaRPr>
          </a:p>
          <a:p>
            <a:pPr eaLnBrk="1" hangingPunct="1">
              <a:lnSpc>
                <a:spcPct val="150000"/>
              </a:lnSpc>
              <a:defRPr/>
            </a:pPr>
            <a:endParaRPr lang="fa-IR" sz="2400" dirty="0" smtClean="0">
              <a:cs typeface="B Lotus" pitchFamily="2" charset="-78"/>
            </a:endParaRPr>
          </a:p>
        </p:txBody>
      </p:sp>
      <p:sp>
        <p:nvSpPr>
          <p:cNvPr id="6247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2700338" y="1071563"/>
            <a:ext cx="3925887"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بازاریابی ورزشی</a:t>
            </a:r>
            <a:endParaRPr lang="en-US" sz="3600" dirty="0" smtClean="0">
              <a:solidFill>
                <a:schemeClr val="bg1"/>
              </a:solidFill>
              <a:cs typeface="B Zar" pitchFamily="2" charset="-78"/>
            </a:endParaRPr>
          </a:p>
        </p:txBody>
      </p:sp>
      <p:sp>
        <p:nvSpPr>
          <p:cNvPr id="8197" name="Content Placeholder 4"/>
          <p:cNvSpPr>
            <a:spLocks noGrp="1"/>
          </p:cNvSpPr>
          <p:nvPr>
            <p:ph idx="1"/>
          </p:nvPr>
        </p:nvSpPr>
        <p:spPr/>
        <p:txBody>
          <a:bodyPr/>
          <a:lstStyle/>
          <a:p>
            <a:pPr algn="just">
              <a:lnSpc>
                <a:spcPct val="200000"/>
              </a:lnSpc>
              <a:buClrTx/>
              <a:buFont typeface="Wingdings" panose="05000000000000000000" pitchFamily="2" charset="2"/>
              <a:buChar char="ü"/>
            </a:pPr>
            <a:r>
              <a:rPr lang="fa-IR" altLang="fa-IR" smtClean="0">
                <a:cs typeface="B Nazanin" panose="00000400000000000000" pitchFamily="2" charset="-78"/>
              </a:rPr>
              <a:t>بازاریابی ورزش(</a:t>
            </a:r>
            <a:r>
              <a:rPr lang="en-GB" altLang="fa-IR" smtClean="0">
                <a:cs typeface="B Nazanin" panose="00000400000000000000" pitchFamily="2" charset="-78"/>
              </a:rPr>
              <a:t>Marketing of Sport</a:t>
            </a:r>
            <a:r>
              <a:rPr lang="fa-IR" altLang="fa-IR" smtClean="0">
                <a:cs typeface="B Nazanin" panose="00000400000000000000" pitchFamily="2" charset="-78"/>
              </a:rPr>
              <a:t>)</a:t>
            </a:r>
          </a:p>
          <a:p>
            <a:pPr algn="just">
              <a:lnSpc>
                <a:spcPct val="200000"/>
              </a:lnSpc>
              <a:buClrTx/>
              <a:buFont typeface="Wingdings" panose="05000000000000000000" pitchFamily="2" charset="2"/>
              <a:buChar char="ü"/>
            </a:pPr>
            <a:r>
              <a:rPr lang="fa-IR" altLang="fa-IR" smtClean="0">
                <a:cs typeface="B Nazanin" panose="00000400000000000000" pitchFamily="2" charset="-78"/>
              </a:rPr>
              <a:t>بازاریابی از طریق ورزش(</a:t>
            </a:r>
            <a:r>
              <a:rPr lang="en-GB" altLang="fa-IR" smtClean="0">
                <a:cs typeface="B Nazanin" panose="00000400000000000000" pitchFamily="2" charset="-78"/>
              </a:rPr>
              <a:t>Marketing through Sport</a:t>
            </a:r>
            <a:r>
              <a:rPr lang="fa-IR" altLang="fa-IR" smtClean="0">
                <a:cs typeface="B Nazanin" panose="00000400000000000000" pitchFamily="2" charset="-78"/>
              </a:rPr>
              <a:t>)</a:t>
            </a:r>
          </a:p>
          <a:p>
            <a:pPr algn="just">
              <a:lnSpc>
                <a:spcPct val="200000"/>
              </a:lnSpc>
              <a:buClrTx/>
              <a:buFont typeface="Wingdings" panose="05000000000000000000" pitchFamily="2" charset="2"/>
              <a:buNone/>
            </a:pPr>
            <a:endParaRPr lang="fa-IR" altLang="fa-IR" smtClean="0">
              <a:cs typeface="B Nazanin" panose="00000400000000000000" pitchFamily="2" charset="-78"/>
            </a:endParaRPr>
          </a:p>
          <a:p>
            <a:pPr algn="just" eaLnBrk="1" hangingPunct="1"/>
            <a:endParaRPr lang="fa-IR" altLang="fa-IR" smtClean="0">
              <a:cs typeface="B Lotus" panose="00000400000000000000" pitchFamily="2" charset="-78"/>
            </a:endParaRPr>
          </a:p>
        </p:txBody>
      </p:sp>
      <p:sp>
        <p:nvSpPr>
          <p:cNvPr id="819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3214688" y="1071563"/>
            <a:ext cx="5572125"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نشانه های ضعف در مشتری مداری</a:t>
            </a:r>
            <a:r>
              <a:rPr lang="en-US" sz="3600" dirty="0" smtClean="0">
                <a:solidFill>
                  <a:schemeClr val="bg1"/>
                </a:solidFill>
                <a:cs typeface="B Zar" pitchFamily="2" charset="-78"/>
              </a:rPr>
              <a:t> </a:t>
            </a:r>
          </a:p>
        </p:txBody>
      </p:sp>
      <p:sp>
        <p:nvSpPr>
          <p:cNvPr id="5" name="Content Placeholder 4"/>
          <p:cNvSpPr>
            <a:spLocks noGrp="1"/>
          </p:cNvSpPr>
          <p:nvPr>
            <p:ph idx="1"/>
          </p:nvPr>
        </p:nvSpPr>
        <p:spPr/>
        <p:txBody>
          <a:bodyPr/>
          <a:lstStyle/>
          <a:p>
            <a:pPr eaLnBrk="1" hangingPunct="1">
              <a:buClrTx/>
              <a:buFont typeface="Wingdings" panose="05000000000000000000" pitchFamily="2" charset="2"/>
              <a:buChar char="ü"/>
              <a:defRPr/>
            </a:pPr>
            <a:r>
              <a:rPr lang="fa-IR" dirty="0" smtClean="0">
                <a:cs typeface="B Lotus" pitchFamily="2" charset="-78"/>
              </a:rPr>
              <a:t>بیشتر کارکنان فکر می کنند که خدمت رسانی به مشتری فقط وظیفه واحد بازاریابی است.</a:t>
            </a:r>
          </a:p>
          <a:p>
            <a:pPr eaLnBrk="1" hangingPunct="1">
              <a:buClrTx/>
              <a:buFont typeface="Wingdings" panose="05000000000000000000" pitchFamily="2" charset="2"/>
              <a:buChar char="ü"/>
              <a:defRPr/>
            </a:pPr>
            <a:r>
              <a:rPr lang="fa-IR" dirty="0" smtClean="0">
                <a:cs typeface="B Lotus" pitchFamily="2" charset="-78"/>
              </a:rPr>
              <a:t> </a:t>
            </a:r>
            <a:endParaRPr lang="en-US"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در شرکت هیچ برنامه آموزشی جهت ایجاد فرهنگ مشتری مداری وجود ندارد.</a:t>
            </a:r>
          </a:p>
          <a:p>
            <a:pPr eaLnBrk="1" hangingPunct="1">
              <a:buClrTx/>
              <a:buFont typeface="Wingdings" panose="05000000000000000000" pitchFamily="2" charset="2"/>
              <a:buChar char="ü"/>
              <a:defRPr/>
            </a:pPr>
            <a:endParaRPr lang="en-US"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كارکنان هیچ انگیزه ای برای ارتباط خوب یا مشتریان ندارند</a:t>
            </a:r>
            <a:r>
              <a:rPr lang="en-US" dirty="0" smtClean="0">
                <a:solidFill>
                  <a:srgbClr val="000000"/>
                </a:solidFill>
                <a:effectLst>
                  <a:outerShdw blurRad="38100" dist="38100" dir="2700000" algn="tl">
                    <a:srgbClr val="FFFFFF"/>
                  </a:outerShdw>
                </a:effectLst>
                <a:cs typeface="B Lotus" pitchFamily="2" charset="-78"/>
              </a:rPr>
              <a:t>.</a:t>
            </a:r>
          </a:p>
          <a:p>
            <a:pPr eaLnBrk="1" hangingPunct="1">
              <a:defRPr/>
            </a:pPr>
            <a:endParaRPr lang="fa-IR" dirty="0" smtClean="0">
              <a:cs typeface="B Lotus" pitchFamily="2" charset="-78"/>
            </a:endParaRPr>
          </a:p>
        </p:txBody>
      </p:sp>
      <p:sp>
        <p:nvSpPr>
          <p:cNvPr id="6349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lnSpc>
                <a:spcPct val="90000"/>
              </a:lnSpc>
              <a:buClrTx/>
              <a:buFont typeface="Wingdings" panose="05000000000000000000" pitchFamily="2" charset="2"/>
              <a:buChar char="ü"/>
              <a:defRPr/>
            </a:pPr>
            <a:r>
              <a:rPr lang="fa-IR" sz="3000" dirty="0" smtClean="0">
                <a:cs typeface="B Lotus" pitchFamily="2" charset="-78"/>
              </a:rPr>
              <a:t>ایجاد سلسله مراتبی از ارزشها که در رأس آن مشتر ی قرار بگیرد.</a:t>
            </a:r>
          </a:p>
          <a:p>
            <a:pPr algn="ctr" eaLnBrk="1" hangingPunct="1">
              <a:lnSpc>
                <a:spcPct val="90000"/>
              </a:lnSpc>
              <a:buClrTx/>
              <a:buFont typeface="Wingdings" panose="05000000000000000000" pitchFamily="2" charset="2"/>
              <a:buNone/>
              <a:defRPr/>
            </a:pPr>
            <a:r>
              <a:rPr lang="fa-IR" sz="3000" i="1" dirty="0" smtClean="0">
                <a:solidFill>
                  <a:schemeClr val="accent3">
                    <a:lumMod val="75000"/>
                  </a:schemeClr>
                </a:solidFill>
                <a:cs typeface="B Lotus" pitchFamily="2" charset="-78"/>
              </a:rPr>
              <a:t>(</a:t>
            </a:r>
            <a:r>
              <a:rPr lang="fa-IR" sz="2800" i="1" dirty="0" smtClean="0">
                <a:solidFill>
                  <a:schemeClr val="accent3">
                    <a:lumMod val="75000"/>
                  </a:schemeClr>
                </a:solidFill>
                <a:cs typeface="B Lotus" pitchFamily="2" charset="-78"/>
              </a:rPr>
              <a:t>اول مشتری دوم کارکنان و سوم سهامداران )</a:t>
            </a:r>
            <a:endParaRPr lang="fa-IR" sz="3000" i="1" dirty="0" smtClean="0">
              <a:solidFill>
                <a:schemeClr val="accent3">
                  <a:lumMod val="75000"/>
                </a:schemeClr>
              </a:solidFill>
              <a:cs typeface="B Lotus" pitchFamily="2" charset="-78"/>
            </a:endParaRPr>
          </a:p>
          <a:p>
            <a:pPr eaLnBrk="1" hangingPunct="1">
              <a:lnSpc>
                <a:spcPct val="90000"/>
              </a:lnSpc>
              <a:buClrTx/>
              <a:buFont typeface="Wingdings" panose="05000000000000000000" pitchFamily="2" charset="2"/>
              <a:buChar char="ü"/>
              <a:defRPr/>
            </a:pPr>
            <a:r>
              <a:rPr lang="fa-IR" sz="3000" dirty="0" smtClean="0">
                <a:cs typeface="B Lotus" pitchFamily="2" charset="-78"/>
              </a:rPr>
              <a:t>پیگیری فعالیتهایی که موجب تعهد بیشتر در کارکنان فروش و یا نمایندگان فروش شرکت به مشتری باشد.</a:t>
            </a:r>
          </a:p>
          <a:p>
            <a:pPr eaLnBrk="1" hangingPunct="1">
              <a:lnSpc>
                <a:spcPct val="90000"/>
              </a:lnSpc>
              <a:buClrTx/>
              <a:buFont typeface="Wingdings" panose="05000000000000000000" pitchFamily="2" charset="2"/>
              <a:buChar char="ü"/>
              <a:defRPr/>
            </a:pPr>
            <a:endParaRPr lang="fa-IR" sz="3000" dirty="0" smtClean="0">
              <a:cs typeface="B Lotus" pitchFamily="2" charset="-78"/>
            </a:endParaRPr>
          </a:p>
          <a:p>
            <a:pPr eaLnBrk="1" hangingPunct="1">
              <a:lnSpc>
                <a:spcPct val="90000"/>
              </a:lnSpc>
              <a:buClrTx/>
              <a:buFont typeface="Wingdings" panose="05000000000000000000" pitchFamily="2" charset="2"/>
              <a:buChar char="ü"/>
              <a:defRPr/>
            </a:pPr>
            <a:r>
              <a:rPr lang="fa-IR" sz="3000" dirty="0" smtClean="0">
                <a:cs typeface="B Lotus" pitchFamily="2" charset="-78"/>
              </a:rPr>
              <a:t>تسهیل دسترسی مشتریان به شرکت از طریق تلفن ، فکس و یا پست الکترونیکی و پاسخ سریع به پرسشها و شکایات آنها</a:t>
            </a:r>
            <a:r>
              <a:rPr lang="en-US" sz="3000" dirty="0" smtClean="0">
                <a:cs typeface="B Lotus" pitchFamily="2" charset="-78"/>
              </a:rPr>
              <a:t>.</a:t>
            </a:r>
          </a:p>
          <a:p>
            <a:pPr eaLnBrk="1" hangingPunct="1">
              <a:defRPr/>
            </a:pPr>
            <a:endParaRPr lang="fa-IR" sz="3000" dirty="0" smtClean="0">
              <a:cs typeface="B Lotus" pitchFamily="2" charset="-78"/>
            </a:endParaRPr>
          </a:p>
        </p:txBody>
      </p:sp>
      <p:sp>
        <p:nvSpPr>
          <p:cNvPr id="6451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071563" y="1071563"/>
            <a:ext cx="8072437" cy="684212"/>
          </a:xfrm>
          <a:solidFill>
            <a:schemeClr val="accent5">
              <a:lumMod val="75000"/>
            </a:schemeClr>
          </a:solidFill>
        </p:spPr>
        <p:txBody>
          <a:bodyPr/>
          <a:lstStyle/>
          <a:p>
            <a:pPr algn="ctr" eaLnBrk="1" hangingPunct="1">
              <a:defRPr/>
            </a:pPr>
            <a:r>
              <a:rPr lang="fa-IR" sz="2600" dirty="0" smtClean="0">
                <a:solidFill>
                  <a:schemeClr val="bg1"/>
                </a:solidFill>
                <a:cs typeface="B Zar" pitchFamily="2" charset="-78"/>
              </a:rPr>
              <a:t>2-شركت مشتريان هدف </a:t>
            </a:r>
            <a:r>
              <a:rPr lang="en-US" sz="2600" dirty="0" smtClean="0">
                <a:solidFill>
                  <a:schemeClr val="bg1"/>
                </a:solidFill>
                <a:cs typeface="B Zar" pitchFamily="2" charset="-78"/>
              </a:rPr>
              <a:t>target customers)</a:t>
            </a:r>
            <a:r>
              <a:rPr lang="fa-IR" sz="2600" dirty="0" smtClean="0">
                <a:solidFill>
                  <a:schemeClr val="bg1"/>
                </a:solidFill>
                <a:cs typeface="B Zar" pitchFamily="2" charset="-78"/>
              </a:rPr>
              <a:t>) را به درستي درك نمي كند</a:t>
            </a:r>
            <a:endParaRPr lang="en-US" sz="2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buClrTx/>
              <a:buFont typeface="Wingdings" panose="05000000000000000000" pitchFamily="2" charset="2"/>
              <a:buChar char="ü"/>
              <a:defRPr/>
            </a:pPr>
            <a:r>
              <a:rPr lang="fa-IR" dirty="0" smtClean="0">
                <a:cs typeface="B Lotus" pitchFamily="2" charset="-78"/>
              </a:rPr>
              <a:t>آخرین تحقیقات در مورد مشتریان به چند سال قبل منتهی می شود.</a:t>
            </a:r>
            <a:endParaRPr lang="en-US"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مشتریان کالاهای ما را به اندازه مورد نظر خریداری نمی کنند و فروش محصولات رقبا بیشتر است.</a:t>
            </a:r>
          </a:p>
          <a:p>
            <a:pPr eaLnBrk="1" hangingPunct="1">
              <a:buClrTx/>
              <a:buFont typeface="Wingdings" panose="05000000000000000000" pitchFamily="2" charset="2"/>
              <a:buChar char="ü"/>
              <a:defRPr/>
            </a:pPr>
            <a:r>
              <a:rPr lang="fa-IR" dirty="0" smtClean="0">
                <a:cs typeface="B Lotus" pitchFamily="2" charset="-78"/>
              </a:rPr>
              <a:t>میزان مرجوعی ها از سوی مشتریان و شکایات آنها زیاد شده است. </a:t>
            </a:r>
            <a:endParaRPr lang="en-US" dirty="0" smtClean="0">
              <a:cs typeface="B Lotus" pitchFamily="2" charset="-78"/>
            </a:endParaRPr>
          </a:p>
          <a:p>
            <a:pPr eaLnBrk="1" hangingPunct="1">
              <a:defRPr/>
            </a:pPr>
            <a:endParaRPr lang="fa-IR" dirty="0" smtClean="0">
              <a:cs typeface="B Lotus" pitchFamily="2" charset="-78"/>
            </a:endParaRPr>
          </a:p>
        </p:txBody>
      </p:sp>
      <p:sp>
        <p:nvSpPr>
          <p:cNvPr id="6554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714500" y="1071563"/>
            <a:ext cx="70723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اطلاعات ضعيف و ناكافي در مورد مشتريان</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algn="just" eaLnBrk="1" hangingPunct="1">
              <a:buFont typeface="Wingdings" panose="05000000000000000000" pitchFamily="2" charset="2"/>
              <a:buNone/>
              <a:defRPr/>
            </a:pPr>
            <a:r>
              <a:rPr lang="fa-IR" sz="2800" b="1" dirty="0" smtClean="0">
                <a:solidFill>
                  <a:schemeClr val="accent3">
                    <a:lumMod val="75000"/>
                  </a:schemeClr>
                </a:solidFill>
                <a:cs typeface="B Lotus" pitchFamily="2" charset="-78"/>
              </a:rPr>
              <a:t>سوال : مشتریان هدف ما چه کسانی هستند؟ </a:t>
            </a:r>
          </a:p>
          <a:p>
            <a:pPr algn="just" eaLnBrk="1" hangingPunct="1">
              <a:buFont typeface="Wingdings" panose="05000000000000000000" pitchFamily="2" charset="2"/>
              <a:buNone/>
              <a:defRPr/>
            </a:pPr>
            <a:r>
              <a:rPr lang="fa-IR" sz="2800" dirty="0" smtClean="0">
                <a:cs typeface="B Lotus" pitchFamily="2" charset="-78"/>
              </a:rPr>
              <a:t>ما همیشه این سوال را باید در ذهن خود داشته باشیم و در مورد مشتریان تحقیقات گسترده ای انجام دهیم تا اینکه بدانیم آنها چگونه فکر می کنند ، چگونه عمل می کنند ، از چه درآمد و وضع اقتصادی برخوردارند و ...</a:t>
            </a:r>
          </a:p>
          <a:p>
            <a:pPr algn="just" eaLnBrk="1" hangingPunct="1">
              <a:buFont typeface="Wingdings" panose="05000000000000000000" pitchFamily="2" charset="2"/>
              <a:buNone/>
              <a:defRPr/>
            </a:pPr>
            <a:r>
              <a:rPr lang="fa-IR" sz="2800" dirty="0" smtClean="0">
                <a:cs typeface="B Lotus" pitchFamily="2" charset="-78"/>
              </a:rPr>
              <a:t>و این اطلاعات ارزنده بدست نمی آید ؛ مگر با یک تحقیق کلاسیک و دقیق و مستمر که در نتیجه داشتن این اطلاعات می توانیم همگام با نیاز مشتری به او خدمات ارائه کنیم. </a:t>
            </a:r>
            <a:endParaRPr lang="en-US" sz="2800" dirty="0" smtClean="0">
              <a:cs typeface="B Lotus" pitchFamily="2" charset="-78"/>
            </a:endParaRPr>
          </a:p>
          <a:p>
            <a:pPr algn="just" eaLnBrk="1" hangingPunct="1">
              <a:defRPr/>
            </a:pPr>
            <a:endParaRPr lang="fa-IR" sz="2800" dirty="0" smtClean="0">
              <a:cs typeface="B Lotus" pitchFamily="2" charset="-78"/>
            </a:endParaRPr>
          </a:p>
        </p:txBody>
      </p:sp>
      <p:sp>
        <p:nvSpPr>
          <p:cNvPr id="6656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714500" y="1071563"/>
            <a:ext cx="70723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فروش تحقق يافته بسيار پايين تر از انتظارات است</a:t>
            </a:r>
            <a:endParaRPr lang="en-US" sz="3600" dirty="0" smtClean="0">
              <a:solidFill>
                <a:schemeClr val="bg1"/>
              </a:solidFill>
              <a:cs typeface="B Zar" pitchFamily="2" charset="-78"/>
            </a:endParaRPr>
          </a:p>
        </p:txBody>
      </p:sp>
      <p:sp>
        <p:nvSpPr>
          <p:cNvPr id="67589" name="Content Placeholder 4"/>
          <p:cNvSpPr>
            <a:spLocks noGrp="1"/>
          </p:cNvSpPr>
          <p:nvPr>
            <p:ph idx="1"/>
          </p:nvPr>
        </p:nvSpPr>
        <p:spPr/>
        <p:txBody>
          <a:bodyPr/>
          <a:lstStyle/>
          <a:p>
            <a:pPr algn="just" eaLnBrk="1" hangingPunct="1">
              <a:lnSpc>
                <a:spcPct val="150000"/>
              </a:lnSpc>
            </a:pPr>
            <a:r>
              <a:rPr lang="fa-IR" altLang="fa-IR" smtClean="0">
                <a:cs typeface="B Lotus" panose="00000400000000000000" pitchFamily="2" charset="-78"/>
              </a:rPr>
              <a:t>زمانی که فروش شرکت کاهش می يابد باید از خود پرسید که دلیل چیست ؟ آیا رکود بازار موجب این امر شده ؟ آیا سلیقه مشتریان تغییر کرده؟ آیا قیمت گذاری مشکل دارد؟ آیا استراتژی فروش و یا عرضه نامناسب است؟ در هر صورت باید به دنبال علت و رفع آن بود</a:t>
            </a:r>
            <a:r>
              <a:rPr lang="en-US" altLang="fa-IR" smtClean="0">
                <a:cs typeface="B Lotus" panose="00000400000000000000" pitchFamily="2" charset="-78"/>
              </a:rPr>
              <a:t> .</a:t>
            </a:r>
          </a:p>
          <a:p>
            <a:pPr algn="just" eaLnBrk="1" hangingPunct="1"/>
            <a:endParaRPr lang="fa-IR" altLang="fa-IR" smtClean="0">
              <a:cs typeface="B Lotus" panose="00000400000000000000" pitchFamily="2" charset="-78"/>
            </a:endParaRPr>
          </a:p>
        </p:txBody>
      </p:sp>
      <p:sp>
        <p:nvSpPr>
          <p:cNvPr id="6759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285875" y="1071563"/>
            <a:ext cx="75009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ميزان بالاي مرجوعي كالا و شكايتهاي فراوان مشتريان</a:t>
            </a:r>
            <a:endParaRPr lang="en-US" sz="3600" dirty="0" smtClean="0">
              <a:solidFill>
                <a:schemeClr val="bg1"/>
              </a:solidFill>
              <a:cs typeface="B Zar" pitchFamily="2" charset="-78"/>
            </a:endParaRPr>
          </a:p>
        </p:txBody>
      </p:sp>
      <p:sp>
        <p:nvSpPr>
          <p:cNvPr id="68613" name="Content Placeholder 4"/>
          <p:cNvSpPr>
            <a:spLocks noGrp="1"/>
          </p:cNvSpPr>
          <p:nvPr>
            <p:ph idx="1"/>
          </p:nvPr>
        </p:nvSpPr>
        <p:spPr/>
        <p:txBody>
          <a:bodyPr/>
          <a:lstStyle/>
          <a:p>
            <a:pPr algn="just" eaLnBrk="1" hangingPunct="1"/>
            <a:r>
              <a:rPr lang="fa-IR" altLang="fa-IR" smtClean="0">
                <a:cs typeface="B Lotus" panose="00000400000000000000" pitchFamily="2" charset="-78"/>
              </a:rPr>
              <a:t>باید در نظرداشت که برگشت محصول نشانه ضعف محصول و ضعف معرفی آن می باشد و این نکته مهم را از یاد نبرید که یک مشتری ناراضی چندین مشتری را از ما دور خواهد کرد و همچنین این نکته که یک مشتری که به شکایت او رسیدگی شده در مقایسه با دیگران که هرگز شکایت نمی کنند وفادارتر است</a:t>
            </a:r>
            <a:r>
              <a:rPr lang="en-US" altLang="fa-IR" sz="3600" smtClean="0">
                <a:cs typeface="B Lotus" panose="00000400000000000000" pitchFamily="2" charset="-78"/>
              </a:rPr>
              <a:t> .</a:t>
            </a:r>
          </a:p>
          <a:p>
            <a:pPr algn="just" eaLnBrk="1" hangingPunct="1"/>
            <a:endParaRPr lang="fa-IR" altLang="fa-IR" smtClean="0">
              <a:cs typeface="B Lotus" panose="00000400000000000000" pitchFamily="2" charset="-78"/>
            </a:endParaRPr>
          </a:p>
        </p:txBody>
      </p:sp>
      <p:sp>
        <p:nvSpPr>
          <p:cNvPr id="6861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b="1" dirty="0" smtClean="0">
                <a:solidFill>
                  <a:schemeClr val="bg1"/>
                </a:solidFill>
                <a:cs typeface="B Lotus" pitchFamily="2" charset="-78"/>
              </a:rPr>
              <a:t>راه حلها</a:t>
            </a:r>
            <a:r>
              <a:rPr lang="en-US" sz="3600" dirty="0" smtClean="0">
                <a:solidFill>
                  <a:schemeClr val="bg1"/>
                </a:solidFill>
                <a:cs typeface="B Lotus" pitchFamily="2" charset="-78"/>
              </a:rPr>
              <a:t> </a:t>
            </a:r>
          </a:p>
        </p:txBody>
      </p:sp>
      <p:sp>
        <p:nvSpPr>
          <p:cNvPr id="69637" name="Content Placeholder 4"/>
          <p:cNvSpPr>
            <a:spLocks noGrp="1"/>
          </p:cNvSpPr>
          <p:nvPr>
            <p:ph idx="1"/>
          </p:nvPr>
        </p:nvSpPr>
        <p:spPr/>
        <p:txBody>
          <a:bodyPr/>
          <a:lstStyle/>
          <a:p>
            <a:pPr algn="just" eaLnBrk="1" hangingPunct="1">
              <a:lnSpc>
                <a:spcPct val="150000"/>
              </a:lnSpc>
              <a:buClrTx/>
              <a:buFont typeface="Wingdings" panose="05000000000000000000" pitchFamily="2" charset="2"/>
              <a:buChar char="ü"/>
            </a:pPr>
            <a:r>
              <a:rPr lang="fa-IR" altLang="fa-IR" sz="2800" smtClean="0">
                <a:cs typeface="B Lotus" panose="00000400000000000000" pitchFamily="2" charset="-78"/>
              </a:rPr>
              <a:t>تحقیقات دقیق تر در مورد رفتار مصرف کنندگان.</a:t>
            </a:r>
          </a:p>
          <a:p>
            <a:pPr algn="just" eaLnBrk="1" hangingPunct="1">
              <a:lnSpc>
                <a:spcPct val="150000"/>
              </a:lnSpc>
              <a:buClrTx/>
              <a:buFont typeface="Wingdings" panose="05000000000000000000" pitchFamily="2" charset="2"/>
              <a:buChar char="ü"/>
            </a:pPr>
            <a:r>
              <a:rPr lang="fa-IR" altLang="fa-IR" sz="2800" smtClean="0">
                <a:cs typeface="B Lotus" panose="00000400000000000000" pitchFamily="2" charset="-78"/>
              </a:rPr>
              <a:t>از تکنیکهای تحلیل گرانه تر استفاده کنیم</a:t>
            </a:r>
            <a:r>
              <a:rPr lang="en-US" altLang="fa-IR" sz="2800" smtClean="0">
                <a:cs typeface="B Lotus" panose="00000400000000000000" pitchFamily="2" charset="-78"/>
              </a:rPr>
              <a:t>. </a:t>
            </a:r>
          </a:p>
          <a:p>
            <a:pPr algn="just" eaLnBrk="1" hangingPunct="1">
              <a:lnSpc>
                <a:spcPct val="150000"/>
              </a:lnSpc>
              <a:buClrTx/>
              <a:buFont typeface="Wingdings" panose="05000000000000000000" pitchFamily="2" charset="2"/>
              <a:buChar char="ü"/>
            </a:pPr>
            <a:r>
              <a:rPr lang="fa-IR" altLang="fa-IR" sz="2800" smtClean="0">
                <a:cs typeface="B Lotus" panose="00000400000000000000" pitchFamily="2" charset="-78"/>
              </a:rPr>
              <a:t>جلساتی مشترک بین مشتری و فروشنده برگزار کنیم</a:t>
            </a:r>
            <a:r>
              <a:rPr lang="en-US" altLang="fa-IR" sz="2800" smtClean="0">
                <a:cs typeface="B Lotus" panose="00000400000000000000" pitchFamily="2" charset="-78"/>
              </a:rPr>
              <a:t> .</a:t>
            </a:r>
          </a:p>
          <a:p>
            <a:pPr algn="just" eaLnBrk="1" hangingPunct="1">
              <a:lnSpc>
                <a:spcPct val="150000"/>
              </a:lnSpc>
              <a:buClrTx/>
              <a:buFont typeface="Wingdings" panose="05000000000000000000" pitchFamily="2" charset="2"/>
              <a:buChar char="ü"/>
            </a:pPr>
            <a:r>
              <a:rPr lang="fa-IR" altLang="fa-IR" sz="2800" smtClean="0">
                <a:cs typeface="B Lotus" panose="00000400000000000000" pitchFamily="2" charset="-78"/>
              </a:rPr>
              <a:t>از نرم افزارهایی برای انجام « بازاریابی ارتباط با مشتری »   (</a:t>
            </a:r>
            <a:r>
              <a:rPr lang="en-US" altLang="fa-IR" sz="2800" smtClean="0">
                <a:cs typeface="B Lotus" panose="00000400000000000000" pitchFamily="2" charset="-78"/>
              </a:rPr>
              <a:t>customer relationship marketing</a:t>
            </a:r>
            <a:r>
              <a:rPr lang="fa-IR" altLang="fa-IR" sz="2800" smtClean="0">
                <a:cs typeface="B Lotus" panose="00000400000000000000" pitchFamily="2" charset="-78"/>
              </a:rPr>
              <a:t>) استفاده کنیم و به استخراج اطلاعاتی دقیق از مشتریان بپردازیم.</a:t>
            </a:r>
            <a:endParaRPr lang="en-US" altLang="fa-IR" sz="2800" smtClean="0">
              <a:cs typeface="B Lotus" panose="00000400000000000000" pitchFamily="2" charset="-78"/>
            </a:endParaRPr>
          </a:p>
          <a:p>
            <a:pPr algn="just" eaLnBrk="1" hangingPunct="1"/>
            <a:endParaRPr lang="fa-IR" altLang="fa-IR" sz="2800" smtClean="0">
              <a:cs typeface="B Lotus" panose="00000400000000000000" pitchFamily="2" charset="-78"/>
            </a:endParaRPr>
          </a:p>
        </p:txBody>
      </p:sp>
      <p:sp>
        <p:nvSpPr>
          <p:cNvPr id="6963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214438" y="1071563"/>
            <a:ext cx="7572375" cy="684212"/>
          </a:xfrm>
          <a:solidFill>
            <a:schemeClr val="accent5">
              <a:lumMod val="75000"/>
            </a:schemeClr>
          </a:solidFill>
        </p:spPr>
        <p:txBody>
          <a:bodyPr/>
          <a:lstStyle/>
          <a:p>
            <a:pPr algn="ctr" eaLnBrk="1" hangingPunct="1">
              <a:defRPr/>
            </a:pPr>
            <a:r>
              <a:rPr lang="fa-IR" sz="2500" dirty="0" smtClean="0">
                <a:solidFill>
                  <a:schemeClr val="bg1"/>
                </a:solidFill>
                <a:cs typeface="B Zar" pitchFamily="2" charset="-78"/>
              </a:rPr>
              <a:t>3-شرکت فعالیتهای رقبای خود را پیگیری و پایش(</a:t>
            </a:r>
            <a:r>
              <a:rPr lang="en-US" sz="2500" dirty="0" smtClean="0">
                <a:solidFill>
                  <a:schemeClr val="bg1"/>
                </a:solidFill>
                <a:cs typeface="B Zar" pitchFamily="2" charset="-78"/>
              </a:rPr>
              <a:t>monitoring </a:t>
            </a:r>
            <a:r>
              <a:rPr lang="fa-IR" sz="2500" dirty="0" smtClean="0">
                <a:solidFill>
                  <a:schemeClr val="bg1"/>
                </a:solidFill>
                <a:cs typeface="B Zar" pitchFamily="2" charset="-78"/>
              </a:rPr>
              <a:t>) نمی کند</a:t>
            </a:r>
            <a:endParaRPr lang="en-US" sz="25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defRPr/>
            </a:pPr>
            <a:r>
              <a:rPr lang="fa-IR" dirty="0" smtClean="0">
                <a:cs typeface="B Lotus" pitchFamily="2" charset="-78"/>
              </a:rPr>
              <a:t>شرکت بیش از حد بر رقبای نزدیک خود تمرکز کرده و رقبای دورتر و تکنولوژیهای جدید را نادیده گرفته است.</a:t>
            </a:r>
          </a:p>
          <a:p>
            <a:pPr eaLnBrk="1" hangingPunct="1">
              <a:buFont typeface="Wingdings" panose="05000000000000000000" pitchFamily="2" charset="2"/>
              <a:buNone/>
              <a:defRPr/>
            </a:pPr>
            <a:endParaRPr lang="fa-IR" dirty="0" smtClean="0">
              <a:cs typeface="B Lotus" pitchFamily="2" charset="-78"/>
            </a:endParaRPr>
          </a:p>
          <a:p>
            <a:pPr eaLnBrk="1" hangingPunct="1">
              <a:defRPr/>
            </a:pPr>
            <a:r>
              <a:rPr lang="fa-IR" dirty="0" smtClean="0">
                <a:cs typeface="B Lotus" pitchFamily="2" charset="-78"/>
              </a:rPr>
              <a:t>شرکت فاقد سیستم جمع آوری و پخش اطلاعات رقابتی است.</a:t>
            </a:r>
            <a:endParaRPr lang="en-US" dirty="0" smtClean="0">
              <a:cs typeface="B Lotus" pitchFamily="2" charset="-78"/>
            </a:endParaRPr>
          </a:p>
          <a:p>
            <a:pPr eaLnBrk="1" hangingPunct="1">
              <a:defRPr/>
            </a:pPr>
            <a:endParaRPr lang="fa-IR" dirty="0" smtClean="0">
              <a:cs typeface="B Lotus" pitchFamily="2" charset="-78"/>
            </a:endParaRPr>
          </a:p>
        </p:txBody>
      </p:sp>
      <p:sp>
        <p:nvSpPr>
          <p:cNvPr id="7066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71685" name="Content Placeholder 4"/>
          <p:cNvSpPr>
            <a:spLocks noGrp="1"/>
          </p:cNvSpPr>
          <p:nvPr>
            <p:ph idx="1"/>
          </p:nvPr>
        </p:nvSpPr>
        <p:spPr/>
        <p:txBody>
          <a:bodyPr/>
          <a:lstStyle/>
          <a:p>
            <a:pPr eaLnBrk="1" hangingPunct="1"/>
            <a:r>
              <a:rPr lang="fa-IR" altLang="fa-IR" smtClean="0">
                <a:cs typeface="B Lotus" panose="00000400000000000000" pitchFamily="2" charset="-78"/>
              </a:rPr>
              <a:t>بخش یا فردی خاص را برای جمع آوری اطلاعات رقابتی در نظر بگیرید.</a:t>
            </a:r>
          </a:p>
          <a:p>
            <a:pPr eaLnBrk="1" hangingPunct="1"/>
            <a:r>
              <a:rPr lang="fa-IR" altLang="fa-IR" smtClean="0">
                <a:cs typeface="B Lotus" panose="00000400000000000000" pitchFamily="2" charset="-78"/>
              </a:rPr>
              <a:t>تعدادی از کارکنان و مدیران رقیب را استخدام کنید.</a:t>
            </a:r>
          </a:p>
          <a:p>
            <a:pPr eaLnBrk="1" hangingPunct="1"/>
            <a:r>
              <a:rPr lang="fa-IR" altLang="fa-IR" smtClean="0">
                <a:cs typeface="B Lotus" panose="00000400000000000000" pitchFamily="2" charset="-78"/>
              </a:rPr>
              <a:t>مراقب تمام تکنولوژیهای جدید که ممکن است به شرکت صدمه بزند باشید.</a:t>
            </a:r>
          </a:p>
          <a:p>
            <a:pPr eaLnBrk="1" hangingPunct="1"/>
            <a:r>
              <a:rPr lang="fa-IR" altLang="fa-IR" smtClean="0">
                <a:cs typeface="B Lotus" panose="00000400000000000000" pitchFamily="2" charset="-78"/>
              </a:rPr>
              <a:t>برای عرضه محصولات خود به مشتریان پیشنهادهای مشابه و یا بهتر از پیشنهادهای رقبا آماده کنید.</a:t>
            </a:r>
            <a:endParaRPr lang="en-US" altLang="fa-IR" smtClean="0">
              <a:cs typeface="B Lotus" panose="00000400000000000000" pitchFamily="2" charset="-78"/>
            </a:endParaRPr>
          </a:p>
          <a:p>
            <a:pPr eaLnBrk="1" hangingPunct="1"/>
            <a:endParaRPr lang="fa-IR" altLang="fa-IR" smtClean="0">
              <a:cs typeface="B Lotus" panose="00000400000000000000" pitchFamily="2" charset="-78"/>
            </a:endParaRPr>
          </a:p>
        </p:txBody>
      </p:sp>
      <p:sp>
        <p:nvSpPr>
          <p:cNvPr id="7168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071563" y="1071563"/>
            <a:ext cx="7715250" cy="684212"/>
          </a:xfrm>
          <a:solidFill>
            <a:schemeClr val="accent5">
              <a:lumMod val="75000"/>
            </a:schemeClr>
          </a:solidFill>
        </p:spPr>
        <p:txBody>
          <a:bodyPr/>
          <a:lstStyle/>
          <a:p>
            <a:pPr algn="ctr" eaLnBrk="1" hangingPunct="1">
              <a:defRPr/>
            </a:pPr>
            <a:r>
              <a:rPr lang="fa-IR" sz="2500" dirty="0" smtClean="0">
                <a:solidFill>
                  <a:schemeClr val="bg1"/>
                </a:solidFill>
                <a:cs typeface="B Zar" pitchFamily="2" charset="-78"/>
              </a:rPr>
              <a:t>4-شرکت روابط خود با ذینفعان(</a:t>
            </a:r>
            <a:r>
              <a:rPr lang="en-US" sz="2500" dirty="0" smtClean="0">
                <a:solidFill>
                  <a:schemeClr val="bg1"/>
                </a:solidFill>
                <a:cs typeface="B Zar" pitchFamily="2" charset="-78"/>
              </a:rPr>
              <a:t>stakeholders</a:t>
            </a:r>
            <a:r>
              <a:rPr lang="fa-IR" sz="2500" dirty="0" smtClean="0">
                <a:solidFill>
                  <a:schemeClr val="bg1"/>
                </a:solidFill>
                <a:cs typeface="B Zar" pitchFamily="2" charset="-78"/>
              </a:rPr>
              <a:t>) را به خوبی مدیریت نمی کند</a:t>
            </a:r>
            <a:r>
              <a:rPr lang="en-US" sz="2800" dirty="0" smtClean="0">
                <a:solidFill>
                  <a:srgbClr val="000000"/>
                </a:solidFill>
                <a:effectLst>
                  <a:outerShdw blurRad="38100" dist="38100" dir="2700000" algn="tl">
                    <a:srgbClr val="FFFFFF"/>
                  </a:outerShdw>
                </a:effectLst>
              </a:rPr>
              <a:t> </a:t>
            </a:r>
            <a:endParaRPr lang="en-US" sz="28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lnSpc>
                <a:spcPct val="90000"/>
              </a:lnSpc>
              <a:defRPr/>
            </a:pPr>
            <a:r>
              <a:rPr lang="fa-IR" dirty="0" smtClean="0">
                <a:cs typeface="B Lotus" pitchFamily="2" charset="-78"/>
              </a:rPr>
              <a:t>کارکنان شما راضی نیستند.</a:t>
            </a:r>
          </a:p>
          <a:p>
            <a:pPr eaLnBrk="1" hangingPunct="1">
              <a:lnSpc>
                <a:spcPct val="90000"/>
              </a:lnSpc>
              <a:defRPr/>
            </a:pPr>
            <a:r>
              <a:rPr lang="fa-IR" dirty="0" smtClean="0">
                <a:cs typeface="B Lotus" pitchFamily="2" charset="-78"/>
              </a:rPr>
              <a:t>بهترین تأمین کنندگان را جذب نکرده اید.</a:t>
            </a:r>
          </a:p>
          <a:p>
            <a:pPr eaLnBrk="1" hangingPunct="1">
              <a:lnSpc>
                <a:spcPct val="90000"/>
              </a:lnSpc>
              <a:defRPr/>
            </a:pPr>
            <a:r>
              <a:rPr lang="fa-IR" dirty="0" smtClean="0">
                <a:cs typeface="B Lotus" pitchFamily="2" charset="-78"/>
              </a:rPr>
              <a:t>بهترین توزیع کنندگان را ندارید و فروشندگان شما راضی نيستند.</a:t>
            </a:r>
          </a:p>
          <a:p>
            <a:pPr eaLnBrk="1" hangingPunct="1">
              <a:lnSpc>
                <a:spcPct val="90000"/>
              </a:lnSpc>
              <a:defRPr/>
            </a:pPr>
            <a:r>
              <a:rPr lang="fa-IR" dirty="0" smtClean="0">
                <a:cs typeface="B Lotus" pitchFamily="2" charset="-78"/>
              </a:rPr>
              <a:t>سهامداران و سرمایه گذاران شما راضی نیستند.</a:t>
            </a:r>
            <a:endParaRPr lang="en-US" dirty="0" smtClean="0">
              <a:cs typeface="B Lotus" pitchFamily="2" charset="-78"/>
            </a:endParaRPr>
          </a:p>
          <a:p>
            <a:pPr eaLnBrk="1" hangingPunct="1">
              <a:defRPr/>
            </a:pPr>
            <a:endParaRPr lang="fa-IR" dirty="0" smtClean="0">
              <a:cs typeface="B Lotus" pitchFamily="2" charset="-78"/>
            </a:endParaRPr>
          </a:p>
        </p:txBody>
      </p:sp>
      <p:sp>
        <p:nvSpPr>
          <p:cNvPr id="7271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067175" y="1071563"/>
            <a:ext cx="47196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ارتباط اهداف سازمان با بازاریابی</a:t>
            </a:r>
            <a:endParaRPr lang="en-US" sz="3600" dirty="0" smtClean="0">
              <a:solidFill>
                <a:schemeClr val="bg1"/>
              </a:solidFill>
              <a:cs typeface="B Zar" pitchFamily="2" charset="-78"/>
            </a:endParaRPr>
          </a:p>
        </p:txBody>
      </p:sp>
      <p:sp>
        <p:nvSpPr>
          <p:cNvPr id="9221" name="Content Placeholder 4"/>
          <p:cNvSpPr>
            <a:spLocks noGrp="1"/>
          </p:cNvSpPr>
          <p:nvPr>
            <p:ph idx="1"/>
          </p:nvPr>
        </p:nvSpPr>
        <p:spPr/>
        <p:txBody>
          <a:bodyPr/>
          <a:lstStyle/>
          <a:p>
            <a:pPr algn="just" eaLnBrk="1" hangingPunct="1"/>
            <a:r>
              <a:rPr lang="fa-IR" altLang="fa-IR" smtClean="0">
                <a:cs typeface="B Lotus" panose="00000400000000000000" pitchFamily="2" charset="-78"/>
              </a:rPr>
              <a:t>قابل توجه است که اهداف سازمانی به بازاریابی " تعلق " ندارند. بازاریابی برای کمک به سازمان ها ایجاد شده تا بتوانند اهداف خود را محقق کنند؛ ولی مسئولیتی در قبال آنها ندارد. بازاریابی، صرفاً ساز و کاری است که بوسیله آن یک سازمان ورزشی می تواند در محیط خود به رقابت بپردازد تا بتواند به آن چیزی که تعیین نموده است، دست یابد.</a:t>
            </a:r>
          </a:p>
        </p:txBody>
      </p:sp>
      <p:sp>
        <p:nvSpPr>
          <p:cNvPr id="922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lnSpc>
                <a:spcPct val="150000"/>
              </a:lnSpc>
              <a:buClrTx/>
              <a:buFont typeface="Wingdings" panose="05000000000000000000" pitchFamily="2" charset="2"/>
              <a:buChar char="ü"/>
              <a:defRPr/>
            </a:pPr>
            <a:r>
              <a:rPr lang="fa-IR" sz="2800" dirty="0" smtClean="0">
                <a:cs typeface="B Lotus" pitchFamily="2" charset="-78"/>
              </a:rPr>
              <a:t>از تفکر «حاصل جمع صفر »  به تفکر « حاصل جمع مثبت » حرکت کنید.</a:t>
            </a:r>
            <a:endParaRPr lang="en-US" sz="2800" dirty="0" smtClean="0">
              <a:cs typeface="B Lotus" pitchFamily="2" charset="-78"/>
            </a:endParaRPr>
          </a:p>
          <a:p>
            <a:pPr eaLnBrk="1" hangingPunct="1">
              <a:lnSpc>
                <a:spcPct val="150000"/>
              </a:lnSpc>
              <a:buClrTx/>
              <a:buFont typeface="Wingdings" panose="05000000000000000000" pitchFamily="2" charset="2"/>
              <a:buChar char="ü"/>
              <a:defRPr/>
            </a:pPr>
            <a:r>
              <a:rPr lang="fa-IR" sz="2800" dirty="0" smtClean="0">
                <a:cs typeface="B Lotus" pitchFamily="2" charset="-78"/>
              </a:rPr>
              <a:t>کارکنان را بهتر کنترل و اداره کنید.</a:t>
            </a:r>
            <a:endParaRPr lang="en-US" sz="2800" dirty="0" smtClean="0">
              <a:cs typeface="B Lotus" pitchFamily="2" charset="-78"/>
            </a:endParaRPr>
          </a:p>
          <a:p>
            <a:pPr eaLnBrk="1" hangingPunct="1">
              <a:lnSpc>
                <a:spcPct val="150000"/>
              </a:lnSpc>
              <a:buClrTx/>
              <a:buFont typeface="Wingdings" panose="05000000000000000000" pitchFamily="2" charset="2"/>
              <a:buChar char="ü"/>
              <a:defRPr/>
            </a:pPr>
            <a:r>
              <a:rPr lang="fa-IR" sz="2800" dirty="0" smtClean="0">
                <a:cs typeface="B Lotus" pitchFamily="2" charset="-78"/>
              </a:rPr>
              <a:t>تامین کنندگان را بهتر کنترل و اداره کنید.</a:t>
            </a:r>
            <a:endParaRPr lang="en-US" sz="2800" dirty="0" smtClean="0">
              <a:cs typeface="B Lotus" pitchFamily="2" charset="-78"/>
            </a:endParaRPr>
          </a:p>
          <a:p>
            <a:pPr eaLnBrk="1" hangingPunct="1">
              <a:lnSpc>
                <a:spcPct val="150000"/>
              </a:lnSpc>
              <a:buClrTx/>
              <a:buFont typeface="Wingdings" panose="05000000000000000000" pitchFamily="2" charset="2"/>
              <a:buChar char="ü"/>
              <a:defRPr/>
            </a:pPr>
            <a:r>
              <a:rPr lang="fa-IR" sz="2800" dirty="0" smtClean="0">
                <a:cs typeface="B Lotus" pitchFamily="2" charset="-78"/>
              </a:rPr>
              <a:t>شبکه توزیع و فروشندگان را بهتر کنترل و اداره کنید.</a:t>
            </a:r>
            <a:endParaRPr lang="en-US" sz="2800" dirty="0" smtClean="0">
              <a:cs typeface="B Lotus" pitchFamily="2" charset="-78"/>
            </a:endParaRPr>
          </a:p>
          <a:p>
            <a:pPr eaLnBrk="1" hangingPunct="1">
              <a:lnSpc>
                <a:spcPct val="150000"/>
              </a:lnSpc>
              <a:buClrTx/>
              <a:buFont typeface="Wingdings" panose="05000000000000000000" pitchFamily="2" charset="2"/>
              <a:buChar char="ü"/>
              <a:defRPr/>
            </a:pPr>
            <a:r>
              <a:rPr lang="fa-IR" sz="2800" dirty="0" smtClean="0">
                <a:cs typeface="B Lotus" pitchFamily="2" charset="-78"/>
              </a:rPr>
              <a:t>سهامداران و سرمایه گذاران را بهتر کنترل و اداره کنید</a:t>
            </a:r>
            <a:r>
              <a:rPr lang="en-US" sz="2800" dirty="0" smtClean="0">
                <a:cs typeface="B Lotus" pitchFamily="2" charset="-78"/>
              </a:rPr>
              <a:t>.</a:t>
            </a:r>
            <a:r>
              <a:rPr lang="en-US" sz="2800" dirty="0" smtClean="0">
                <a:solidFill>
                  <a:srgbClr val="000000"/>
                </a:solidFill>
                <a:effectLst>
                  <a:outerShdw blurRad="38100" dist="38100" dir="2700000" algn="tl">
                    <a:srgbClr val="FFFFFF"/>
                  </a:outerShdw>
                </a:effectLst>
                <a:cs typeface="B Lotus" pitchFamily="2" charset="-78"/>
              </a:rPr>
              <a:t> </a:t>
            </a:r>
          </a:p>
          <a:p>
            <a:pPr eaLnBrk="1" hangingPunct="1">
              <a:defRPr/>
            </a:pPr>
            <a:endParaRPr lang="fa-IR" sz="2800" dirty="0" smtClean="0">
              <a:cs typeface="B Lotus" pitchFamily="2" charset="-78"/>
            </a:endParaRPr>
          </a:p>
        </p:txBody>
      </p:sp>
      <p:sp>
        <p:nvSpPr>
          <p:cNvPr id="7373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357313" y="1071563"/>
            <a:ext cx="7429500" cy="684212"/>
          </a:xfrm>
          <a:solidFill>
            <a:schemeClr val="accent5">
              <a:lumMod val="75000"/>
            </a:schemeClr>
          </a:solidFill>
        </p:spPr>
        <p:txBody>
          <a:bodyPr/>
          <a:lstStyle/>
          <a:p>
            <a:pPr algn="ctr" eaLnBrk="1" hangingPunct="1">
              <a:defRPr/>
            </a:pPr>
            <a:r>
              <a:rPr lang="fa-IR" sz="3200" dirty="0" smtClean="0">
                <a:solidFill>
                  <a:schemeClr val="bg1"/>
                </a:solidFill>
                <a:cs typeface="B Zar" pitchFamily="2" charset="-78"/>
              </a:rPr>
              <a:t>5-شرکت در شناسایی فرصتهای جدید عملکرد مناسبی ندارد</a:t>
            </a:r>
            <a:endParaRPr lang="en-US" sz="32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buClrTx/>
              <a:buFont typeface="Wingdings" panose="05000000000000000000" pitchFamily="2" charset="2"/>
              <a:buChar char="ü"/>
              <a:defRPr/>
            </a:pPr>
            <a:r>
              <a:rPr lang="fa-IR" dirty="0" smtClean="0">
                <a:cs typeface="B Lotus" pitchFamily="2" charset="-78"/>
              </a:rPr>
              <a:t>شرکت هیچ فرصت جدیدی را در سالهای اخیر شناسایی نکرده است .</a:t>
            </a:r>
          </a:p>
          <a:p>
            <a:pPr eaLnBrk="1" hangingPunct="1">
              <a:buClrTx/>
              <a:buFont typeface="Wingdings" panose="05000000000000000000" pitchFamily="2" charset="2"/>
              <a:buChar char="ü"/>
              <a:defRPr/>
            </a:pPr>
            <a:r>
              <a:rPr lang="fa-IR" dirty="0" smtClean="0">
                <a:cs typeface="B Lotus" pitchFamily="2" charset="-78"/>
              </a:rPr>
              <a:t>ایده های جدید عرضه شده از سوی شرکت اکثرا با شکست مواجه شده اند</a:t>
            </a:r>
            <a:r>
              <a:rPr lang="en-US" dirty="0" smtClean="0">
                <a:cs typeface="B Lotus" pitchFamily="2" charset="-78"/>
              </a:rPr>
              <a:t>.</a:t>
            </a:r>
          </a:p>
          <a:p>
            <a:pPr eaLnBrk="1" hangingPunct="1">
              <a:defRPr/>
            </a:pPr>
            <a:endParaRPr lang="fa-IR" dirty="0" smtClean="0">
              <a:cs typeface="B Lotus" pitchFamily="2" charset="-78"/>
            </a:endParaRPr>
          </a:p>
        </p:txBody>
      </p:sp>
      <p:sp>
        <p:nvSpPr>
          <p:cNvPr id="7475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75781" name="Content Placeholder 4"/>
          <p:cNvSpPr>
            <a:spLocks noGrp="1"/>
          </p:cNvSpPr>
          <p:nvPr>
            <p:ph idx="1"/>
          </p:nvPr>
        </p:nvSpPr>
        <p:spPr/>
        <p:txBody>
          <a:bodyPr/>
          <a:lstStyle/>
          <a:p>
            <a:pPr eaLnBrk="1" hangingPunct="1">
              <a:lnSpc>
                <a:spcPct val="150000"/>
              </a:lnSpc>
            </a:pPr>
            <a:r>
              <a:rPr lang="fa-IR" altLang="fa-IR" smtClean="0">
                <a:cs typeface="B Lotus" panose="00000400000000000000" pitchFamily="2" charset="-78"/>
              </a:rPr>
              <a:t>ایجاد سیستمی برای تحریک و برانگیختن جریان تولید ایده های جدید از طریق شرکاء</a:t>
            </a:r>
            <a:endParaRPr lang="en-US" altLang="fa-IR" smtClean="0">
              <a:cs typeface="B Lotus" panose="00000400000000000000" pitchFamily="2" charset="-78"/>
            </a:endParaRPr>
          </a:p>
          <a:p>
            <a:pPr eaLnBrk="1" hangingPunct="1">
              <a:lnSpc>
                <a:spcPct val="150000"/>
              </a:lnSpc>
            </a:pPr>
            <a:r>
              <a:rPr lang="fa-IR" altLang="fa-IR" smtClean="0">
                <a:cs typeface="B Lotus" panose="00000400000000000000" pitchFamily="2" charset="-78"/>
              </a:rPr>
              <a:t>استفاده از سیستم های خلاق برای ایجاد ایده های جدید</a:t>
            </a:r>
            <a:endParaRPr lang="en-US" altLang="fa-IR" smtClean="0">
              <a:cs typeface="B Lotus" panose="00000400000000000000" pitchFamily="2" charset="-78"/>
            </a:endParaRPr>
          </a:p>
          <a:p>
            <a:pPr eaLnBrk="1" hangingPunct="1">
              <a:lnSpc>
                <a:spcPct val="150000"/>
              </a:lnSpc>
            </a:pPr>
            <a:endParaRPr lang="fa-IR" altLang="fa-IR" smtClean="0">
              <a:cs typeface="B Lotus" panose="00000400000000000000" pitchFamily="2" charset="-78"/>
            </a:endParaRPr>
          </a:p>
        </p:txBody>
      </p:sp>
      <p:sp>
        <p:nvSpPr>
          <p:cNvPr id="7578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214438" y="1071563"/>
            <a:ext cx="7572375" cy="684212"/>
          </a:xfrm>
          <a:solidFill>
            <a:schemeClr val="accent5">
              <a:lumMod val="75000"/>
            </a:schemeClr>
          </a:solidFill>
        </p:spPr>
        <p:txBody>
          <a:bodyPr/>
          <a:lstStyle/>
          <a:p>
            <a:pPr algn="ctr" eaLnBrk="1" hangingPunct="1">
              <a:defRPr/>
            </a:pPr>
            <a:r>
              <a:rPr lang="fa-IR" sz="3200" dirty="0" smtClean="0">
                <a:solidFill>
                  <a:schemeClr val="bg1"/>
                </a:solidFill>
                <a:cs typeface="B Zar" pitchFamily="2" charset="-78"/>
              </a:rPr>
              <a:t>6-فرایند برنامه ریزی بازار یابی سازمان ناقص و ناكارآمد است</a:t>
            </a:r>
            <a:endParaRPr lang="en-US" sz="3200" dirty="0" smtClean="0">
              <a:solidFill>
                <a:schemeClr val="bg1"/>
              </a:solidFill>
              <a:cs typeface="B Zar" pitchFamily="2" charset="-78"/>
            </a:endParaRPr>
          </a:p>
        </p:txBody>
      </p:sp>
      <p:sp>
        <p:nvSpPr>
          <p:cNvPr id="5" name="Content Placeholder 4"/>
          <p:cNvSpPr>
            <a:spLocks noGrp="1"/>
          </p:cNvSpPr>
          <p:nvPr>
            <p:ph idx="1"/>
          </p:nvPr>
        </p:nvSpPr>
        <p:spPr/>
        <p:txBody>
          <a:bodyPr/>
          <a:lstStyle/>
          <a:p>
            <a:pPr algn="just" eaLnBrk="1" hangingPunct="1">
              <a:lnSpc>
                <a:spcPct val="150000"/>
              </a:lnSpc>
              <a:buClrTx/>
              <a:buFont typeface="Wingdings" panose="05000000000000000000" pitchFamily="2" charset="2"/>
              <a:buNone/>
              <a:defRPr/>
            </a:pPr>
            <a:r>
              <a:rPr lang="fa-IR" b="1" dirty="0" smtClean="0">
                <a:solidFill>
                  <a:schemeClr val="accent3">
                    <a:lumMod val="75000"/>
                  </a:schemeClr>
                </a:solidFill>
                <a:cs typeface="B Lotus" pitchFamily="2" charset="-78"/>
              </a:rPr>
              <a:t>نشانه ها:</a:t>
            </a:r>
          </a:p>
          <a:p>
            <a:pPr algn="just" eaLnBrk="1" hangingPunct="1">
              <a:lnSpc>
                <a:spcPct val="150000"/>
              </a:lnSpc>
              <a:buClrTx/>
              <a:buFont typeface="Wingdings" panose="05000000000000000000" pitchFamily="2" charset="2"/>
              <a:buChar char="ü"/>
              <a:defRPr/>
            </a:pPr>
            <a:r>
              <a:rPr lang="fa-IR" sz="2800" dirty="0" smtClean="0">
                <a:cs typeface="B Lotus" pitchFamily="2" charset="-78"/>
              </a:rPr>
              <a:t>برنامه بازاریابی شما فاقد اجزای صحیح و توالی منطقی است</a:t>
            </a:r>
            <a:r>
              <a:rPr lang="en-US" sz="2800" dirty="0" smtClean="0">
                <a:cs typeface="B Lotus" pitchFamily="2" charset="-78"/>
              </a:rPr>
              <a:t>.</a:t>
            </a:r>
            <a:endParaRPr lang="fa-IR" sz="2800" dirty="0" smtClean="0">
              <a:cs typeface="B Lotus" pitchFamily="2" charset="-78"/>
            </a:endParaRPr>
          </a:p>
          <a:p>
            <a:pPr algn="just" eaLnBrk="1" hangingPunct="1">
              <a:lnSpc>
                <a:spcPct val="150000"/>
              </a:lnSpc>
              <a:buClrTx/>
              <a:buFont typeface="Wingdings" panose="05000000000000000000" pitchFamily="2" charset="2"/>
              <a:buChar char="ü"/>
              <a:defRPr/>
            </a:pPr>
            <a:r>
              <a:rPr lang="fa-IR" sz="2800" dirty="0" smtClean="0">
                <a:cs typeface="B Lotus" pitchFamily="2" charset="-78"/>
              </a:rPr>
              <a:t>برنامه بازاریابی شما فاقد توانایی در شبیه سازی معانی و مفاهیم کاربر های مالی تمامی استراتژیهای بازار یابی است.</a:t>
            </a:r>
          </a:p>
          <a:p>
            <a:pPr algn="just" eaLnBrk="1" hangingPunct="1">
              <a:lnSpc>
                <a:spcPct val="150000"/>
              </a:lnSpc>
              <a:buClrTx/>
              <a:buFont typeface="Wingdings" panose="05000000000000000000" pitchFamily="2" charset="2"/>
              <a:buChar char="ü"/>
              <a:defRPr/>
            </a:pPr>
            <a:r>
              <a:rPr lang="fa-IR" sz="2800" dirty="0" smtClean="0">
                <a:cs typeface="B Lotus" pitchFamily="2" charset="-78"/>
              </a:rPr>
              <a:t>برنامه بازاریابی شما در برابر شرایط پیش بینی نشده برنامه ای خاص ندارد.</a:t>
            </a:r>
            <a:r>
              <a:rPr lang="en-US" sz="2800" dirty="0" smtClean="0">
                <a:solidFill>
                  <a:srgbClr val="000000"/>
                </a:solidFill>
                <a:effectLst>
                  <a:outerShdw blurRad="38100" dist="38100" dir="2700000" algn="tl">
                    <a:srgbClr val="FFFFFF"/>
                  </a:outerShdw>
                </a:effectLst>
                <a:cs typeface="B Lotus" pitchFamily="2" charset="-78"/>
              </a:rPr>
              <a:t> </a:t>
            </a:r>
          </a:p>
          <a:p>
            <a:pPr eaLnBrk="1" hangingPunct="1">
              <a:defRPr/>
            </a:pPr>
            <a:endParaRPr lang="fa-IR" sz="2800" dirty="0" smtClean="0">
              <a:cs typeface="B Lotus" pitchFamily="2" charset="-78"/>
            </a:endParaRPr>
          </a:p>
        </p:txBody>
      </p:sp>
      <p:sp>
        <p:nvSpPr>
          <p:cNvPr id="7680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77829" name="Content Placeholder 4"/>
          <p:cNvSpPr>
            <a:spLocks noGrp="1"/>
          </p:cNvSpPr>
          <p:nvPr>
            <p:ph idx="1"/>
          </p:nvPr>
        </p:nvSpPr>
        <p:spPr/>
        <p:txBody>
          <a:bodyPr/>
          <a:lstStyle/>
          <a:p>
            <a:pPr eaLnBrk="1" hangingPunct="1"/>
            <a:r>
              <a:rPr lang="fa-IR" altLang="fa-IR" smtClean="0">
                <a:cs typeface="B Lotus" panose="00000400000000000000" pitchFamily="2" charset="-78"/>
              </a:rPr>
              <a:t>ترتیب و توالی برای برنامه ها ایجاد کنید</a:t>
            </a:r>
            <a:r>
              <a:rPr lang="en-US" altLang="fa-IR" smtClean="0">
                <a:cs typeface="B Lotus" panose="00000400000000000000" pitchFamily="2" charset="-78"/>
              </a:rPr>
              <a:t>. </a:t>
            </a:r>
          </a:p>
          <a:p>
            <a:pPr eaLnBrk="1" hangingPunct="1">
              <a:buFont typeface="Wingdings" panose="05000000000000000000" pitchFamily="2" charset="2"/>
              <a:buNone/>
            </a:pPr>
            <a:endParaRPr lang="en-US" altLang="fa-IR" smtClean="0">
              <a:cs typeface="B Lotus" panose="00000400000000000000" pitchFamily="2" charset="-78"/>
            </a:endParaRPr>
          </a:p>
          <a:p>
            <a:pPr eaLnBrk="1" hangingPunct="1"/>
            <a:r>
              <a:rPr lang="fa-IR" altLang="fa-IR" smtClean="0">
                <a:cs typeface="B Lotus" panose="00000400000000000000" pitchFamily="2" charset="-78"/>
              </a:rPr>
              <a:t>ازمدیران بازاریابی بپرسید در صورت افزایش و یا کاهش 20% از بودجه چه می کنند؟</a:t>
            </a:r>
          </a:p>
          <a:p>
            <a:pPr eaLnBrk="1" hangingPunct="1">
              <a:buFont typeface="Wingdings" panose="05000000000000000000" pitchFamily="2" charset="2"/>
              <a:buNone/>
            </a:pPr>
            <a:endParaRPr lang="en-US" altLang="fa-IR" smtClean="0">
              <a:cs typeface="B Lotus" panose="00000400000000000000" pitchFamily="2" charset="-78"/>
            </a:endParaRPr>
          </a:p>
          <a:p>
            <a:pPr eaLnBrk="1" hangingPunct="1"/>
            <a:r>
              <a:rPr lang="fa-IR" altLang="fa-IR" smtClean="0">
                <a:cs typeface="B Lotus" panose="00000400000000000000" pitchFamily="2" charset="-78"/>
              </a:rPr>
              <a:t>پاداش و جوایزی برای برنامه های برتر و بهترین عملکردهای اجرایی اختصاص دهید</a:t>
            </a:r>
            <a:r>
              <a:rPr lang="en-US" altLang="fa-IR" smtClean="0">
                <a:cs typeface="B Lotus" panose="00000400000000000000" pitchFamily="2" charset="-78"/>
              </a:rPr>
              <a:t> .</a:t>
            </a:r>
          </a:p>
          <a:p>
            <a:pPr eaLnBrk="1" hangingPunct="1"/>
            <a:endParaRPr lang="fa-IR" altLang="fa-IR" smtClean="0">
              <a:cs typeface="B Lotus" panose="00000400000000000000" pitchFamily="2" charset="-78"/>
            </a:endParaRPr>
          </a:p>
        </p:txBody>
      </p:sp>
      <p:sp>
        <p:nvSpPr>
          <p:cNvPr id="7783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357313" y="1071563"/>
            <a:ext cx="7429500" cy="684212"/>
          </a:xfrm>
          <a:solidFill>
            <a:schemeClr val="accent5">
              <a:lumMod val="75000"/>
            </a:schemeClr>
          </a:solidFill>
        </p:spPr>
        <p:txBody>
          <a:bodyPr/>
          <a:lstStyle/>
          <a:p>
            <a:pPr eaLnBrk="1" hangingPunct="1">
              <a:defRPr/>
            </a:pPr>
            <a:r>
              <a:rPr lang="fa-IR" sz="2700" dirty="0" smtClean="0">
                <a:solidFill>
                  <a:schemeClr val="bg1"/>
                </a:solidFill>
                <a:cs typeface="B Zar" pitchFamily="2" charset="-78"/>
              </a:rPr>
              <a:t>7-استراتژیهای تولید و ارائه خدمات شرکت ، نیازمند بررسی بیشتر است</a:t>
            </a:r>
            <a:endParaRPr lang="fa-IR" sz="2700" dirty="0">
              <a:solidFill>
                <a:schemeClr val="bg1"/>
              </a:solidFill>
              <a:cs typeface="B Zar" pitchFamily="2" charset="-78"/>
            </a:endParaRPr>
          </a:p>
        </p:txBody>
      </p:sp>
      <p:sp>
        <p:nvSpPr>
          <p:cNvPr id="5" name="Content Placeholder 4"/>
          <p:cNvSpPr>
            <a:spLocks noGrp="1"/>
          </p:cNvSpPr>
          <p:nvPr>
            <p:ph idx="1"/>
          </p:nvPr>
        </p:nvSpPr>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buClrTx/>
              <a:buFont typeface="Wingdings" panose="05000000000000000000" pitchFamily="2" charset="2"/>
              <a:buChar char="ü"/>
              <a:defRPr/>
            </a:pPr>
            <a:r>
              <a:rPr lang="fa-IR" dirty="0" smtClean="0">
                <a:cs typeface="B Lotus" pitchFamily="2" charset="-78"/>
              </a:rPr>
              <a:t>شرکت دارای محصولات زیادی است که بسیاری از آنها در حال هدر دادن منابع مالی هستند.</a:t>
            </a:r>
          </a:p>
          <a:p>
            <a:pPr eaLnBrk="1" hangingPunct="1">
              <a:buClrTx/>
              <a:buFont typeface="Wingdings" panose="05000000000000000000" pitchFamily="2" charset="2"/>
              <a:buChar char="ü"/>
              <a:defRPr/>
            </a:pPr>
            <a:endParaRPr lang="fa-IR"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شرکت شما خدمات رایگان بسیاری ارائه می دهد.</a:t>
            </a:r>
            <a:r>
              <a:rPr lang="en-US" dirty="0" smtClean="0">
                <a:cs typeface="B Lotus" pitchFamily="2" charset="-78"/>
              </a:rPr>
              <a:t> </a:t>
            </a:r>
            <a:endParaRPr lang="fa-IR" dirty="0" smtClean="0">
              <a:cs typeface="B Lotus" pitchFamily="2" charset="-78"/>
            </a:endParaRPr>
          </a:p>
          <a:p>
            <a:pPr eaLnBrk="1" hangingPunct="1">
              <a:buClrTx/>
              <a:buFont typeface="Wingdings" panose="05000000000000000000" pitchFamily="2" charset="2"/>
              <a:buChar char="ü"/>
              <a:defRPr/>
            </a:pPr>
            <a:endParaRPr lang="fa-IR"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شرکت درفروش ترکیبی(</a:t>
            </a:r>
            <a:r>
              <a:rPr lang="en-US" dirty="0" smtClean="0">
                <a:cs typeface="B Lotus" pitchFamily="2" charset="-78"/>
              </a:rPr>
              <a:t>cross-selling</a:t>
            </a:r>
            <a:r>
              <a:rPr lang="fa-IR" dirty="0" smtClean="0">
                <a:cs typeface="B Lotus" pitchFamily="2" charset="-78"/>
              </a:rPr>
              <a:t>) محصولات و خدمات ضعیف عمل می کند</a:t>
            </a:r>
            <a:r>
              <a:rPr lang="en-US" dirty="0" smtClean="0">
                <a:cs typeface="B Lotus" pitchFamily="2" charset="-78"/>
              </a:rPr>
              <a:t> .</a:t>
            </a:r>
          </a:p>
          <a:p>
            <a:pPr eaLnBrk="1" hangingPunct="1">
              <a:defRPr/>
            </a:pPr>
            <a:endParaRPr lang="fa-IR" dirty="0" smtClean="0">
              <a:cs typeface="B Lotus" pitchFamily="2" charset="-78"/>
            </a:endParaRPr>
          </a:p>
        </p:txBody>
      </p:sp>
      <p:sp>
        <p:nvSpPr>
          <p:cNvPr id="7885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9874"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79877" name="Content Placeholder 4"/>
          <p:cNvSpPr>
            <a:spLocks noGrp="1"/>
          </p:cNvSpPr>
          <p:nvPr>
            <p:ph idx="1"/>
          </p:nvPr>
        </p:nvSpPr>
        <p:spPr/>
        <p:txBody>
          <a:bodyPr/>
          <a:lstStyle/>
          <a:p>
            <a:pPr eaLnBrk="1" hangingPunct="1">
              <a:buClrTx/>
              <a:buFont typeface="Wingdings" panose="05000000000000000000" pitchFamily="2" charset="2"/>
              <a:buChar char="ü"/>
            </a:pPr>
            <a:r>
              <a:rPr lang="fa-IR" altLang="fa-IR" smtClean="0">
                <a:cs typeface="B Lotus" panose="00000400000000000000" pitchFamily="2" charset="-78"/>
              </a:rPr>
              <a:t>شرکت می بایست سیستم پیگیری محصولات و سیستم ارزیابی ایجاد کند</a:t>
            </a:r>
            <a:r>
              <a:rPr lang="en-US" altLang="fa-IR" smtClean="0">
                <a:cs typeface="B Lotus" panose="00000400000000000000" pitchFamily="2" charset="-78"/>
              </a:rPr>
              <a:t> .</a:t>
            </a:r>
          </a:p>
          <a:p>
            <a:pPr eaLnBrk="1" hangingPunct="1">
              <a:buClrTx/>
              <a:buFont typeface="Wingdings" panose="05000000000000000000" pitchFamily="2" charset="2"/>
              <a:buChar char="ü"/>
            </a:pPr>
            <a:r>
              <a:rPr lang="fa-IR" altLang="fa-IR" smtClean="0">
                <a:cs typeface="B Lotus" panose="00000400000000000000" pitchFamily="2" charset="-78"/>
              </a:rPr>
              <a:t>شرکت باید تصمیم بگیرد چه خدماتی را ارائه دهد و چه خدماتی را به فروش برساند</a:t>
            </a:r>
            <a:r>
              <a:rPr lang="en-US" altLang="fa-IR" smtClean="0">
                <a:cs typeface="B Lotus" panose="00000400000000000000" pitchFamily="2" charset="-78"/>
              </a:rPr>
              <a:t> .</a:t>
            </a:r>
          </a:p>
          <a:p>
            <a:pPr eaLnBrk="1" hangingPunct="1">
              <a:buClrTx/>
              <a:buFont typeface="Wingdings" panose="05000000000000000000" pitchFamily="2" charset="2"/>
              <a:buChar char="ü"/>
            </a:pPr>
            <a:r>
              <a:rPr lang="fa-IR" altLang="fa-IR" smtClean="0">
                <a:cs typeface="B Lotus" panose="00000400000000000000" pitchFamily="2" charset="-78"/>
              </a:rPr>
              <a:t>شرکت باید بتواند فرایندهای فروش جنبی و فروش فزاینده(</a:t>
            </a:r>
            <a:r>
              <a:rPr lang="en-US" altLang="fa-IR" smtClean="0">
                <a:cs typeface="B Lotus" panose="00000400000000000000" pitchFamily="2" charset="-78"/>
              </a:rPr>
              <a:t>up selling</a:t>
            </a:r>
            <a:r>
              <a:rPr lang="fa-IR" altLang="fa-IR" smtClean="0">
                <a:cs typeface="B Lotus" panose="00000400000000000000" pitchFamily="2" charset="-78"/>
              </a:rPr>
              <a:t>) را بهبود ببخشد</a:t>
            </a:r>
            <a:r>
              <a:rPr lang="en-US" altLang="fa-IR" smtClean="0">
                <a:cs typeface="B Lotus" panose="00000400000000000000" pitchFamily="2" charset="-78"/>
              </a:rPr>
              <a:t>.</a:t>
            </a:r>
          </a:p>
          <a:p>
            <a:pPr eaLnBrk="1" hangingPunct="1">
              <a:buClrTx/>
              <a:buFont typeface="Wingdings" panose="05000000000000000000" pitchFamily="2" charset="2"/>
              <a:buChar char="ü"/>
            </a:pPr>
            <a:endParaRPr lang="fa-IR" altLang="fa-IR" smtClean="0">
              <a:cs typeface="B Lotus" panose="00000400000000000000" pitchFamily="2" charset="-78"/>
            </a:endParaRPr>
          </a:p>
        </p:txBody>
      </p:sp>
      <p:sp>
        <p:nvSpPr>
          <p:cNvPr id="7987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857250" y="1071563"/>
            <a:ext cx="8286750" cy="684212"/>
          </a:xfrm>
          <a:solidFill>
            <a:schemeClr val="accent5">
              <a:lumMod val="75000"/>
            </a:schemeClr>
          </a:solidFill>
        </p:spPr>
        <p:txBody>
          <a:bodyPr/>
          <a:lstStyle/>
          <a:p>
            <a:pPr algn="ctr" eaLnBrk="1" hangingPunct="1">
              <a:defRPr/>
            </a:pPr>
            <a:r>
              <a:rPr lang="fa-IR" sz="2000" b="1" dirty="0" smtClean="0">
                <a:solidFill>
                  <a:schemeClr val="bg1"/>
                </a:solidFill>
                <a:cs typeface="B Zar" pitchFamily="2" charset="-78"/>
              </a:rPr>
              <a:t>8-تلاش شرکت برای خلق و پرورش مارکهای جدید و برقراری ارتباط با بازار ضعیف است </a:t>
            </a:r>
            <a:endParaRPr lang="en-US" sz="2000" b="1" dirty="0" smtClean="0">
              <a:solidFill>
                <a:schemeClr val="bg1"/>
              </a:solidFill>
              <a:cs typeface="B Zar" pitchFamily="2" charset="-78"/>
            </a:endParaRPr>
          </a:p>
        </p:txBody>
      </p:sp>
      <p:sp>
        <p:nvSpPr>
          <p:cNvPr id="5" name="Content Placeholder 4"/>
          <p:cNvSpPr>
            <a:spLocks noGrp="1"/>
          </p:cNvSpPr>
          <p:nvPr>
            <p:ph idx="1"/>
          </p:nvPr>
        </p:nvSpPr>
        <p:spPr>
          <a:xfrm>
            <a:off x="285750" y="1828800"/>
            <a:ext cx="8401050" cy="4302125"/>
          </a:xfrm>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buClrTx/>
              <a:buFont typeface="Wingdings" panose="05000000000000000000" pitchFamily="2" charset="2"/>
              <a:buChar char="ü"/>
              <a:defRPr/>
            </a:pPr>
            <a:r>
              <a:rPr lang="fa-IR" dirty="0" smtClean="0">
                <a:cs typeface="B Lotus" pitchFamily="2" charset="-78"/>
              </a:rPr>
              <a:t>بازار هدف شما اطلاعات زیادی در مورد شرکت ندارد.</a:t>
            </a:r>
          </a:p>
          <a:p>
            <a:pPr eaLnBrk="1" hangingPunct="1">
              <a:buClrTx/>
              <a:buFont typeface="Wingdings" panose="05000000000000000000" pitchFamily="2" charset="2"/>
              <a:buChar char="ü"/>
              <a:defRPr/>
            </a:pPr>
            <a:endParaRPr lang="fa-IR"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شرکت هر سال بودجه ای ثابت برای فعالیت های مشخص و تکراری بازاریابی تخصیص می دهد.</a:t>
            </a:r>
          </a:p>
          <a:p>
            <a:pPr eaLnBrk="1" hangingPunct="1">
              <a:buClrTx/>
              <a:buFont typeface="Wingdings" panose="05000000000000000000" pitchFamily="2" charset="2"/>
              <a:buChar char="ü"/>
              <a:defRPr/>
            </a:pPr>
            <a:endParaRPr lang="fa-IR" dirty="0" smtClean="0">
              <a:cs typeface="B Lotus" pitchFamily="2" charset="-78"/>
            </a:endParaRPr>
          </a:p>
          <a:p>
            <a:pPr eaLnBrk="1" hangingPunct="1">
              <a:buClrTx/>
              <a:buFont typeface="Wingdings" panose="05000000000000000000" pitchFamily="2" charset="2"/>
              <a:buChar char="ü"/>
              <a:defRPr/>
            </a:pPr>
            <a:r>
              <a:rPr lang="fa-IR" dirty="0" smtClean="0">
                <a:cs typeface="B Lotus" pitchFamily="2" charset="-78"/>
              </a:rPr>
              <a:t>در مورد تأثیر نرخ بازده سرمایه گذاری بر برنامه های تبلیغاتی، ارزیابی بسیار محدودی صورت می پذیرد</a:t>
            </a:r>
            <a:r>
              <a:rPr lang="en-US" dirty="0" smtClean="0">
                <a:cs typeface="B Lotus" pitchFamily="2" charset="-78"/>
              </a:rPr>
              <a:t>.</a:t>
            </a:r>
            <a:r>
              <a:rPr lang="en-US" dirty="0" smtClean="0">
                <a:solidFill>
                  <a:srgbClr val="000000"/>
                </a:solidFill>
                <a:effectLst>
                  <a:outerShdw blurRad="38100" dist="38100" dir="2700000" algn="tl">
                    <a:srgbClr val="FFFFFF"/>
                  </a:outerShdw>
                </a:effectLst>
                <a:cs typeface="B Lotus" pitchFamily="2" charset="-78"/>
              </a:rPr>
              <a:t> </a:t>
            </a:r>
          </a:p>
          <a:p>
            <a:pPr eaLnBrk="1" hangingPunct="1">
              <a:defRPr/>
            </a:pPr>
            <a:endParaRPr lang="fa-IR" dirty="0" smtClean="0">
              <a:cs typeface="B Lotus" pitchFamily="2" charset="-78"/>
            </a:endParaRPr>
          </a:p>
        </p:txBody>
      </p:sp>
      <p:sp>
        <p:nvSpPr>
          <p:cNvPr id="8090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81925" name="Content Placeholder 4"/>
          <p:cNvSpPr>
            <a:spLocks noGrp="1"/>
          </p:cNvSpPr>
          <p:nvPr>
            <p:ph idx="1"/>
          </p:nvPr>
        </p:nvSpPr>
        <p:spPr/>
        <p:txBody>
          <a:bodyPr/>
          <a:lstStyle/>
          <a:p>
            <a:pPr algn="just" eaLnBrk="1" hangingPunct="1"/>
            <a:r>
              <a:rPr lang="fa-IR" altLang="fa-IR" smtClean="0">
                <a:cs typeface="B Lotus" panose="00000400000000000000" pitchFamily="2" charset="-78"/>
              </a:rPr>
              <a:t>استراتژی خلق و پرورش مارک و ارزیابی نتایج را بهبود بخشید.</a:t>
            </a:r>
          </a:p>
          <a:p>
            <a:pPr algn="just" eaLnBrk="1" hangingPunct="1"/>
            <a:r>
              <a:rPr lang="fa-IR" altLang="fa-IR" smtClean="0">
                <a:cs typeface="B Lotus" panose="00000400000000000000" pitchFamily="2" charset="-78"/>
              </a:rPr>
              <a:t>برای آن دسته از ابزار بازاریابی که اثربخشی روبه رشد دارند منابع مالی و بودجه بیشتری صرف کنید.</a:t>
            </a:r>
          </a:p>
          <a:p>
            <a:pPr algn="just" eaLnBrk="1" hangingPunct="1"/>
            <a:r>
              <a:rPr lang="fa-IR" altLang="fa-IR" smtClean="0">
                <a:cs typeface="B Lotus" panose="00000400000000000000" pitchFamily="2" charset="-78"/>
              </a:rPr>
              <a:t>تفکر مبتنی برسیاستهای مالی را در بازاریابان ایجاد کرده و از آنها بخواهید که پیش از تقاضای هر گونه بودجه ای ، نرخ بازده سرمایه گذاری را برای فعالیت بازاریابی نیز برآورد نمایند</a:t>
            </a:r>
            <a:r>
              <a:rPr lang="en-US" altLang="fa-IR" smtClean="0">
                <a:cs typeface="B Lotus" panose="00000400000000000000" pitchFamily="2" charset="-78"/>
              </a:rPr>
              <a:t> </a:t>
            </a:r>
            <a:r>
              <a:rPr lang="fa-IR" altLang="fa-IR" smtClean="0">
                <a:cs typeface="B Lotus" panose="00000400000000000000" pitchFamily="2" charset="-78"/>
              </a:rPr>
              <a:t>.</a:t>
            </a:r>
            <a:endParaRPr lang="en-US" altLang="fa-IR" smtClean="0">
              <a:cs typeface="B Lotus" panose="00000400000000000000" pitchFamily="2" charset="-78"/>
            </a:endParaRPr>
          </a:p>
          <a:p>
            <a:pPr algn="just" eaLnBrk="1" hangingPunct="1"/>
            <a:endParaRPr lang="fa-IR" altLang="fa-IR" smtClean="0">
              <a:cs typeface="B Lotus" panose="00000400000000000000" pitchFamily="2" charset="-78"/>
            </a:endParaRPr>
          </a:p>
        </p:txBody>
      </p:sp>
      <p:sp>
        <p:nvSpPr>
          <p:cNvPr id="8192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143000" y="1071563"/>
            <a:ext cx="8001000" cy="684212"/>
          </a:xfrm>
          <a:solidFill>
            <a:schemeClr val="accent5">
              <a:lumMod val="75000"/>
            </a:schemeClr>
          </a:solidFill>
        </p:spPr>
        <p:txBody>
          <a:bodyPr/>
          <a:lstStyle/>
          <a:p>
            <a:pPr algn="ctr" eaLnBrk="1" hangingPunct="1">
              <a:defRPr/>
            </a:pPr>
            <a:r>
              <a:rPr lang="fa-IR" sz="2000" b="1" dirty="0" smtClean="0">
                <a:solidFill>
                  <a:schemeClr val="bg1"/>
                </a:solidFill>
                <a:cs typeface="B Lotus" pitchFamily="2" charset="-78"/>
              </a:rPr>
              <a:t>9-شرکت برای اجرای فعالیت های بازار یابی کارآمد و اثربخش ،بخوبی سازماندهی نشده است</a:t>
            </a:r>
            <a:r>
              <a:rPr lang="fa-IR" sz="2000" b="1" dirty="0" smtClean="0">
                <a:solidFill>
                  <a:schemeClr val="bg1"/>
                </a:solidFill>
                <a:effectLst>
                  <a:outerShdw blurRad="38100" dist="38100" dir="2700000" algn="tl">
                    <a:srgbClr val="FFFFFF"/>
                  </a:outerShdw>
                </a:effectLst>
                <a:cs typeface="B Lotus" pitchFamily="2" charset="-78"/>
              </a:rPr>
              <a:t> </a:t>
            </a:r>
            <a:endParaRPr lang="en-US" sz="2000" b="1" dirty="0" smtClean="0">
              <a:solidFill>
                <a:schemeClr val="bg1"/>
              </a:solidFill>
              <a:cs typeface="B Lotus" pitchFamily="2" charset="-78"/>
            </a:endParaRPr>
          </a:p>
        </p:txBody>
      </p:sp>
      <p:sp>
        <p:nvSpPr>
          <p:cNvPr id="5" name="Content Placeholder 4"/>
          <p:cNvSpPr>
            <a:spLocks noGrp="1"/>
          </p:cNvSpPr>
          <p:nvPr>
            <p:ph idx="1"/>
          </p:nvPr>
        </p:nvSpPr>
        <p:spPr/>
        <p:txBody>
          <a:bodyPr/>
          <a:lstStyle/>
          <a:p>
            <a:pPr eaLnBrk="1" hangingPunct="1">
              <a:defRPr/>
            </a:pPr>
            <a:r>
              <a:rPr lang="fa-IR" b="1" dirty="0" smtClean="0">
                <a:solidFill>
                  <a:schemeClr val="accent3">
                    <a:lumMod val="75000"/>
                  </a:schemeClr>
                </a:solidFill>
                <a:cs typeface="B Lotus" pitchFamily="2" charset="-78"/>
              </a:rPr>
              <a:t>نشانه ها:</a:t>
            </a:r>
          </a:p>
          <a:p>
            <a:pPr eaLnBrk="1" hangingPunct="1">
              <a:lnSpc>
                <a:spcPct val="150000"/>
              </a:lnSpc>
              <a:buClrTx/>
              <a:buFont typeface="Wingdings" panose="05000000000000000000" pitchFamily="2" charset="2"/>
              <a:buChar char="ü"/>
              <a:defRPr/>
            </a:pPr>
            <a:r>
              <a:rPr lang="fa-IR" dirty="0" smtClean="0">
                <a:cs typeface="B Lotus" pitchFamily="2" charset="-78"/>
              </a:rPr>
              <a:t>به نظر می رسد مدیر بازاریابی شرکت کارآمد نیست .</a:t>
            </a:r>
            <a:endParaRPr lang="en-US" dirty="0" smtClean="0">
              <a:cs typeface="B Lotus" pitchFamily="2" charset="-78"/>
            </a:endParaRPr>
          </a:p>
          <a:p>
            <a:pPr eaLnBrk="1" hangingPunct="1">
              <a:lnSpc>
                <a:spcPct val="150000"/>
              </a:lnSpc>
              <a:buClrTx/>
              <a:buFont typeface="Wingdings" panose="05000000000000000000" pitchFamily="2" charset="2"/>
              <a:buChar char="ü"/>
              <a:defRPr/>
            </a:pPr>
            <a:r>
              <a:rPr lang="fa-IR" dirty="0" smtClean="0">
                <a:cs typeface="B Lotus" pitchFamily="2" charset="-78"/>
              </a:rPr>
              <a:t>کارکنان بخش بازاریابی فاقد برخی مهارتهای مورد نیاز برای بازار یابی در قرن بیست و یکم هستند</a:t>
            </a:r>
            <a:r>
              <a:rPr lang="en-US" dirty="0" smtClean="0">
                <a:cs typeface="B Lotus" pitchFamily="2" charset="-78"/>
              </a:rPr>
              <a:t>.</a:t>
            </a:r>
          </a:p>
          <a:p>
            <a:pPr eaLnBrk="1" hangingPunct="1">
              <a:lnSpc>
                <a:spcPct val="150000"/>
              </a:lnSpc>
              <a:buClrTx/>
              <a:buFont typeface="Wingdings" panose="05000000000000000000" pitchFamily="2" charset="2"/>
              <a:buChar char="ü"/>
              <a:defRPr/>
            </a:pPr>
            <a:r>
              <a:rPr lang="fa-IR" dirty="0" smtClean="0">
                <a:cs typeface="B Lotus" pitchFamily="2" charset="-78"/>
              </a:rPr>
              <a:t>روابط چندان خوبی بین بخشهای فروش ، بازاریابی و سایر بخشها وجود ندارد.</a:t>
            </a:r>
            <a:endParaRPr lang="en-US" dirty="0" smtClean="0">
              <a:cs typeface="B Lotus" pitchFamily="2" charset="-78"/>
            </a:endParaRPr>
          </a:p>
          <a:p>
            <a:pPr eaLnBrk="1" hangingPunct="1">
              <a:defRPr/>
            </a:pPr>
            <a:endParaRPr lang="fa-IR" dirty="0" smtClean="0">
              <a:cs typeface="B Lotus" pitchFamily="2" charset="-78"/>
            </a:endParaRPr>
          </a:p>
        </p:txBody>
      </p:sp>
      <p:sp>
        <p:nvSpPr>
          <p:cNvPr id="8295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067175" y="1071563"/>
            <a:ext cx="47196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ادامه ...................</a:t>
            </a:r>
            <a:endParaRPr lang="en-US" sz="3600" dirty="0" smtClean="0">
              <a:solidFill>
                <a:schemeClr val="bg1"/>
              </a:solidFill>
              <a:cs typeface="B Zar" pitchFamily="2" charset="-78"/>
            </a:endParaRPr>
          </a:p>
        </p:txBody>
      </p:sp>
      <p:sp>
        <p:nvSpPr>
          <p:cNvPr id="10245" name="Content Placeholder 4"/>
          <p:cNvSpPr>
            <a:spLocks noGrp="1"/>
          </p:cNvSpPr>
          <p:nvPr>
            <p:ph idx="1"/>
          </p:nvPr>
        </p:nvSpPr>
        <p:spPr/>
        <p:txBody>
          <a:bodyPr/>
          <a:lstStyle/>
          <a:p>
            <a:pPr algn="just"/>
            <a:r>
              <a:rPr lang="fa-IR" altLang="fa-IR" smtClean="0">
                <a:cs typeface="B Lotus" panose="00000400000000000000" pitchFamily="2" charset="-78"/>
              </a:rPr>
              <a:t>این تفاوت، مهم است؛ چرا که این امر باعث می شود، گاهی اوقات مقاومتی با مفهوم بازاریابی شکل گیرد؛ چون می توان آن را به تجاری سازی و سود جویی مربوط دانست که در تضاد با ماهیت و فلسفه وجودی سازمان های ورزشی است. با این وجود، می توان بازاریابی را ابزاری برای افزایش آگاهی افراد جامعه از یک ورزش و توسعه مشارکت و حضور در آن ورزش دانست و همچنین آن را می توان ابزار مدیریتی ارزشمندی برای سازمان های ورزشی محسوب کرد. </a:t>
            </a:r>
            <a:endParaRPr lang="en-US" altLang="fa-IR" smtClean="0">
              <a:cs typeface="B Lotus" panose="00000400000000000000" pitchFamily="2" charset="-78"/>
            </a:endParaRPr>
          </a:p>
          <a:p>
            <a:pPr algn="just"/>
            <a:r>
              <a:rPr lang="fa-IR" altLang="fa-IR" smtClean="0">
                <a:cs typeface="B Lotus" panose="00000400000000000000" pitchFamily="2" charset="-78"/>
              </a:rPr>
              <a:t> </a:t>
            </a:r>
            <a:endParaRPr lang="en-US" altLang="fa-IR" smtClean="0">
              <a:cs typeface="B Lotus" panose="00000400000000000000" pitchFamily="2" charset="-78"/>
            </a:endParaRPr>
          </a:p>
        </p:txBody>
      </p:sp>
      <p:sp>
        <p:nvSpPr>
          <p:cNvPr id="1024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83973" name="Content Placeholder 4"/>
          <p:cNvSpPr>
            <a:spLocks noGrp="1"/>
          </p:cNvSpPr>
          <p:nvPr>
            <p:ph idx="1"/>
          </p:nvPr>
        </p:nvSpPr>
        <p:spPr/>
        <p:txBody>
          <a:bodyPr/>
          <a:lstStyle/>
          <a:p>
            <a:pPr algn="just" eaLnBrk="1" hangingPunct="1"/>
            <a:r>
              <a:rPr lang="fa-IR" altLang="fa-IR" smtClean="0">
                <a:cs typeface="B Lotus" panose="00000400000000000000" pitchFamily="2" charset="-78"/>
              </a:rPr>
              <a:t>مدیر و رهبری قویتر برای بخش بازار یابی منصوب کنید.</a:t>
            </a:r>
          </a:p>
          <a:p>
            <a:pPr algn="just" eaLnBrk="1" hangingPunct="1">
              <a:buFont typeface="Wingdings" panose="05000000000000000000" pitchFamily="2" charset="2"/>
              <a:buNone/>
            </a:pPr>
            <a:endParaRPr lang="en-US" altLang="fa-IR" smtClean="0">
              <a:cs typeface="B Lotus" panose="00000400000000000000" pitchFamily="2" charset="-78"/>
            </a:endParaRPr>
          </a:p>
          <a:p>
            <a:pPr algn="just" eaLnBrk="1" hangingPunct="1"/>
            <a:r>
              <a:rPr lang="fa-IR" altLang="fa-IR" smtClean="0">
                <a:cs typeface="B Lotus" panose="00000400000000000000" pitchFamily="2" charset="-78"/>
              </a:rPr>
              <a:t>مهارتهای بخش بازاریابی را ارتقاء دهید.</a:t>
            </a:r>
          </a:p>
          <a:p>
            <a:pPr algn="just" eaLnBrk="1" hangingPunct="1">
              <a:buFont typeface="Wingdings" panose="05000000000000000000" pitchFamily="2" charset="2"/>
              <a:buNone/>
            </a:pPr>
            <a:endParaRPr lang="en-US" altLang="fa-IR" smtClean="0">
              <a:cs typeface="B Lotus" panose="00000400000000000000" pitchFamily="2" charset="-78"/>
            </a:endParaRPr>
          </a:p>
          <a:p>
            <a:pPr algn="just" eaLnBrk="1" hangingPunct="1"/>
            <a:r>
              <a:rPr lang="fa-IR" altLang="fa-IR" smtClean="0">
                <a:cs typeface="B Lotus" panose="00000400000000000000" pitchFamily="2" charset="-78"/>
              </a:rPr>
              <a:t>رابطه واحد بازار یابی را با سایر بخشها بهبود بخشید.</a:t>
            </a:r>
            <a:endParaRPr lang="en-US" altLang="fa-IR" smtClean="0">
              <a:cs typeface="B Lotus" panose="00000400000000000000" pitchFamily="2" charset="-78"/>
            </a:endParaRPr>
          </a:p>
          <a:p>
            <a:pPr algn="just" eaLnBrk="1" hangingPunct="1"/>
            <a:endParaRPr lang="fa-IR" altLang="fa-IR" smtClean="0">
              <a:cs typeface="B Lotus" panose="00000400000000000000" pitchFamily="2" charset="-78"/>
            </a:endParaRPr>
          </a:p>
        </p:txBody>
      </p:sp>
      <p:sp>
        <p:nvSpPr>
          <p:cNvPr id="8397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1071563" y="1071563"/>
            <a:ext cx="7715250" cy="684212"/>
          </a:xfrm>
          <a:solidFill>
            <a:schemeClr val="accent5">
              <a:lumMod val="75000"/>
            </a:schemeClr>
          </a:solidFill>
        </p:spPr>
        <p:txBody>
          <a:bodyPr/>
          <a:lstStyle/>
          <a:p>
            <a:pPr algn="ctr" eaLnBrk="1" hangingPunct="1">
              <a:defRPr/>
            </a:pPr>
            <a:r>
              <a:rPr lang="fa-IR" sz="2800" b="1" dirty="0" smtClean="0">
                <a:solidFill>
                  <a:schemeClr val="bg1"/>
                </a:solidFill>
                <a:cs typeface="B Lotus" pitchFamily="2" charset="-78"/>
              </a:rPr>
              <a:t>10-سازمان از تكنولوژي روز استفاده زيادي نكرده است</a:t>
            </a:r>
            <a:endParaRPr lang="en-US" sz="2800" b="1" dirty="0" smtClean="0">
              <a:solidFill>
                <a:schemeClr val="bg1"/>
              </a:solidFill>
              <a:cs typeface="B Lotus" pitchFamily="2" charset="-78"/>
            </a:endParaRPr>
          </a:p>
        </p:txBody>
      </p:sp>
      <p:sp>
        <p:nvSpPr>
          <p:cNvPr id="5" name="Content Placeholder 4"/>
          <p:cNvSpPr>
            <a:spLocks noGrp="1"/>
          </p:cNvSpPr>
          <p:nvPr>
            <p:ph idx="1"/>
          </p:nvPr>
        </p:nvSpPr>
        <p:spPr>
          <a:xfrm>
            <a:off x="214313" y="1828800"/>
            <a:ext cx="8472487" cy="3957638"/>
          </a:xfrm>
        </p:spPr>
        <p:txBody>
          <a:bodyPr/>
          <a:lstStyle/>
          <a:p>
            <a:pPr algn="just" eaLnBrk="1" hangingPunct="1">
              <a:defRPr/>
            </a:pPr>
            <a:r>
              <a:rPr lang="fa-IR" b="1" dirty="0" smtClean="0">
                <a:solidFill>
                  <a:schemeClr val="accent3">
                    <a:lumMod val="75000"/>
                  </a:schemeClr>
                </a:solidFill>
                <a:cs typeface="B Lotus" pitchFamily="2" charset="-78"/>
              </a:rPr>
              <a:t>نشانه ها:</a:t>
            </a:r>
          </a:p>
          <a:p>
            <a:pPr algn="just" eaLnBrk="1" hangingPunct="1">
              <a:spcBef>
                <a:spcPts val="0"/>
              </a:spcBef>
              <a:buClrTx/>
              <a:buFont typeface="Wingdings" panose="05000000000000000000" pitchFamily="2" charset="2"/>
              <a:buChar char="ü"/>
              <a:defRPr/>
            </a:pPr>
            <a:r>
              <a:rPr lang="fa-IR" dirty="0" smtClean="0">
                <a:cs typeface="B Lotus" pitchFamily="2" charset="-78"/>
              </a:rPr>
              <a:t>شرکت کمترین استفاده را از اینترنت داشته است.</a:t>
            </a:r>
            <a:endParaRPr lang="en-US" dirty="0" smtClean="0">
              <a:cs typeface="B Lotus" pitchFamily="2" charset="-78"/>
            </a:endParaRPr>
          </a:p>
          <a:p>
            <a:pPr algn="just" eaLnBrk="1" hangingPunct="1">
              <a:spcBef>
                <a:spcPts val="0"/>
              </a:spcBef>
              <a:buClrTx/>
              <a:buFont typeface="Wingdings" panose="05000000000000000000" pitchFamily="2" charset="2"/>
              <a:buChar char="ü"/>
              <a:defRPr/>
            </a:pPr>
            <a:r>
              <a:rPr lang="fa-IR" dirty="0" smtClean="0">
                <a:cs typeface="B Lotus" pitchFamily="2" charset="-78"/>
              </a:rPr>
              <a:t>سیستم خودکار فروش شرکت قدیمی ومنسوخ شده است.</a:t>
            </a:r>
            <a:endParaRPr lang="en-US" dirty="0" smtClean="0">
              <a:cs typeface="B Lotus" pitchFamily="2" charset="-78"/>
            </a:endParaRPr>
          </a:p>
          <a:p>
            <a:pPr algn="just" eaLnBrk="1" hangingPunct="1">
              <a:spcBef>
                <a:spcPts val="0"/>
              </a:spcBef>
              <a:buClrTx/>
              <a:buFont typeface="Wingdings" panose="05000000000000000000" pitchFamily="2" charset="2"/>
              <a:buChar char="ü"/>
              <a:defRPr/>
            </a:pPr>
            <a:r>
              <a:rPr lang="fa-IR" dirty="0" smtClean="0">
                <a:cs typeface="B Lotus" pitchFamily="2" charset="-78"/>
              </a:rPr>
              <a:t>شرکت هیچ نوع سیستم مکانیزه مبتنی بر بازار را معرفی نکرده است.</a:t>
            </a:r>
            <a:endParaRPr lang="en-US" dirty="0" smtClean="0">
              <a:cs typeface="B Lotus" pitchFamily="2" charset="-78"/>
            </a:endParaRPr>
          </a:p>
          <a:p>
            <a:pPr algn="just" eaLnBrk="1" hangingPunct="1">
              <a:spcBef>
                <a:spcPts val="0"/>
              </a:spcBef>
              <a:buClrTx/>
              <a:buFont typeface="Wingdings" panose="05000000000000000000" pitchFamily="2" charset="2"/>
              <a:buChar char="ü"/>
              <a:defRPr/>
            </a:pPr>
            <a:r>
              <a:rPr lang="fa-IR" dirty="0" smtClean="0">
                <a:cs typeface="B Lotus" pitchFamily="2" charset="-78"/>
              </a:rPr>
              <a:t>گروه بازار یابی فاقد الگو ها و مدل های حمایت از تصمیمات است.</a:t>
            </a:r>
            <a:endParaRPr lang="en-US" dirty="0" smtClean="0">
              <a:cs typeface="B Lotus" pitchFamily="2" charset="-78"/>
            </a:endParaRPr>
          </a:p>
          <a:p>
            <a:pPr eaLnBrk="1" hangingPunct="1">
              <a:spcBef>
                <a:spcPts val="0"/>
              </a:spcBef>
              <a:buClrTx/>
              <a:buFont typeface="Wingdings" panose="05000000000000000000" pitchFamily="2" charset="2"/>
              <a:buChar char="ü"/>
              <a:defRPr/>
            </a:pPr>
            <a:r>
              <a:rPr lang="fa-IR" dirty="0" smtClean="0">
                <a:cs typeface="B Lotus" pitchFamily="2" charset="-78"/>
              </a:rPr>
              <a:t>گروه بازاریابی به ایجاد و توسعه صفحه راهنما(</a:t>
            </a:r>
            <a:r>
              <a:rPr lang="en-US" dirty="0" smtClean="0">
                <a:cs typeface="B Lotus" pitchFamily="2" charset="-78"/>
              </a:rPr>
              <a:t>dashboard</a:t>
            </a:r>
            <a:r>
              <a:rPr lang="fa-IR" dirty="0" smtClean="0">
                <a:cs typeface="B Lotus" pitchFamily="2" charset="-78"/>
              </a:rPr>
              <a:t>) نیاز دارد.</a:t>
            </a:r>
            <a:endParaRPr lang="en-US" dirty="0" smtClean="0">
              <a:cs typeface="B Lotus" pitchFamily="2" charset="-78"/>
            </a:endParaRPr>
          </a:p>
          <a:p>
            <a:pPr algn="just" eaLnBrk="1" hangingPunct="1">
              <a:defRPr/>
            </a:pPr>
            <a:endParaRPr lang="fa-IR" dirty="0" smtClean="0">
              <a:cs typeface="B Lotus" pitchFamily="2" charset="-78"/>
            </a:endParaRPr>
          </a:p>
        </p:txBody>
      </p:sp>
      <p:sp>
        <p:nvSpPr>
          <p:cNvPr id="8499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2" descr="C:\Users\dr andam\Pictures\imagesCAY9XO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 descr="C:\Users\dr andam\Pictures\imagesCAK0C9IL.jpg"/>
          <p:cNvPicPr>
            <a:picLocks noChangeAspect="1" noChangeArrowheads="1"/>
          </p:cNvPicPr>
          <p:nvPr/>
        </p:nvPicPr>
        <p:blipFill>
          <a:blip r:embed="rId4">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6429375" y="1071563"/>
            <a:ext cx="2357438"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راه حل</a:t>
            </a:r>
            <a:endParaRPr lang="en-US" sz="3600" dirty="0" smtClean="0">
              <a:solidFill>
                <a:schemeClr val="bg1"/>
              </a:solidFill>
              <a:cs typeface="B Zar" pitchFamily="2" charset="-78"/>
            </a:endParaRPr>
          </a:p>
        </p:txBody>
      </p:sp>
      <p:sp>
        <p:nvSpPr>
          <p:cNvPr id="86021" name="Content Placeholder 4"/>
          <p:cNvSpPr>
            <a:spLocks noGrp="1"/>
          </p:cNvSpPr>
          <p:nvPr>
            <p:ph idx="1"/>
          </p:nvPr>
        </p:nvSpPr>
        <p:spPr/>
        <p:txBody>
          <a:bodyPr/>
          <a:lstStyle/>
          <a:p>
            <a:pPr algn="just" eaLnBrk="1" hangingPunct="1">
              <a:buClrTx/>
              <a:buFont typeface="Wingdings" panose="05000000000000000000" pitchFamily="2" charset="2"/>
              <a:buChar char="ü"/>
            </a:pPr>
            <a:r>
              <a:rPr lang="fa-IR" altLang="fa-IR" smtClean="0">
                <a:cs typeface="B Lotus" panose="00000400000000000000" pitchFamily="2" charset="-78"/>
              </a:rPr>
              <a:t>از اینترنت بیشتر استفاده کنید.</a:t>
            </a:r>
            <a:endParaRPr lang="en-US" altLang="fa-IR" smtClean="0">
              <a:cs typeface="B Lotus" panose="00000400000000000000" pitchFamily="2" charset="-78"/>
            </a:endParaRPr>
          </a:p>
          <a:p>
            <a:pPr algn="just" eaLnBrk="1" hangingPunct="1">
              <a:buClrTx/>
              <a:buFont typeface="Wingdings" panose="05000000000000000000" pitchFamily="2" charset="2"/>
              <a:buChar char="ü"/>
            </a:pPr>
            <a:r>
              <a:rPr lang="fa-IR" altLang="fa-IR" smtClean="0">
                <a:cs typeface="B Lotus" panose="00000400000000000000" pitchFamily="2" charset="-78"/>
              </a:rPr>
              <a:t>سیستم خودکار فروش را ارتقاء داده و بهبود بخشید.</a:t>
            </a:r>
            <a:endParaRPr lang="en-US" altLang="fa-IR" smtClean="0">
              <a:cs typeface="B Lotus" panose="00000400000000000000" pitchFamily="2" charset="-78"/>
            </a:endParaRPr>
          </a:p>
          <a:p>
            <a:pPr algn="just" eaLnBrk="1" hangingPunct="1">
              <a:buClrTx/>
              <a:buFont typeface="Wingdings" panose="05000000000000000000" pitchFamily="2" charset="2"/>
              <a:buChar char="ü"/>
            </a:pPr>
            <a:r>
              <a:rPr lang="fa-IR" altLang="fa-IR" smtClean="0">
                <a:cs typeface="B Lotus" panose="00000400000000000000" pitchFamily="2" charset="-78"/>
              </a:rPr>
              <a:t>از سیستم مکانیزه بازار برای بازار یابی استفاده کنید.</a:t>
            </a:r>
            <a:endParaRPr lang="en-US" altLang="fa-IR" smtClean="0">
              <a:cs typeface="B Lotus" panose="00000400000000000000" pitchFamily="2" charset="-78"/>
            </a:endParaRPr>
          </a:p>
          <a:p>
            <a:pPr algn="just" eaLnBrk="1" hangingPunct="1">
              <a:buClrTx/>
              <a:buFont typeface="Wingdings" panose="05000000000000000000" pitchFamily="2" charset="2"/>
              <a:buChar char="ü"/>
            </a:pPr>
            <a:r>
              <a:rPr lang="fa-IR" altLang="fa-IR" smtClean="0">
                <a:cs typeface="B Lotus" panose="00000400000000000000" pitchFamily="2" charset="-78"/>
              </a:rPr>
              <a:t>چند مدل تصمیم گیری بازار یابی رسمی ایجاد کنید.</a:t>
            </a:r>
            <a:endParaRPr lang="en-US" altLang="fa-IR" smtClean="0">
              <a:cs typeface="B Lotus" panose="00000400000000000000" pitchFamily="2" charset="-78"/>
            </a:endParaRPr>
          </a:p>
          <a:p>
            <a:pPr algn="just" eaLnBrk="1" hangingPunct="1">
              <a:buClrTx/>
              <a:buFont typeface="Wingdings" panose="05000000000000000000" pitchFamily="2" charset="2"/>
              <a:buChar char="ü"/>
            </a:pPr>
            <a:r>
              <a:rPr lang="fa-IR" altLang="fa-IR" smtClean="0">
                <a:cs typeface="B Lotus" panose="00000400000000000000" pitchFamily="2" charset="-78"/>
              </a:rPr>
              <a:t>صفحات راهنما را برای تصمیم گیری بازار یابی ایجاد کنید .</a:t>
            </a:r>
            <a:endParaRPr lang="en-US" altLang="fa-IR" smtClean="0">
              <a:cs typeface="B Lotus" panose="00000400000000000000" pitchFamily="2" charset="-78"/>
            </a:endParaRPr>
          </a:p>
          <a:p>
            <a:pPr algn="just" eaLnBrk="1" hangingPunct="1">
              <a:buClrTx/>
              <a:buFont typeface="Wingdings" panose="05000000000000000000" pitchFamily="2" charset="2"/>
              <a:buChar char="ü"/>
            </a:pPr>
            <a:endParaRPr lang="fa-IR" altLang="fa-IR" smtClean="0">
              <a:cs typeface="B Lotus" panose="00000400000000000000" pitchFamily="2" charset="-78"/>
            </a:endParaRPr>
          </a:p>
        </p:txBody>
      </p:sp>
      <p:sp>
        <p:nvSpPr>
          <p:cNvPr id="8602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
        <p:nvSpPr>
          <p:cNvPr id="87045" name="Rectangle 8"/>
          <p:cNvSpPr>
            <a:spLocks noChangeArrowheads="1"/>
          </p:cNvSpPr>
          <p:nvPr/>
        </p:nvSpPr>
        <p:spPr bwMode="auto">
          <a:xfrm>
            <a:off x="2428875" y="2714625"/>
            <a:ext cx="43878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buFont typeface="Wingdings" panose="05000000000000000000" pitchFamily="2" charset="2"/>
              <a:buNone/>
            </a:pPr>
            <a:r>
              <a:rPr lang="fa-IR" altLang="fa-IR" sz="8800">
                <a:solidFill>
                  <a:srgbClr val="7030A0"/>
                </a:solidFill>
                <a:latin typeface="IranNastaliq" panose="02000503000000020003" pitchFamily="2" charset="0"/>
                <a:cs typeface="IranNastaliq" panose="02000503000000020003" pitchFamily="2" charset="0"/>
              </a:rPr>
              <a:t>از توجه شما سپاسگزارم</a:t>
            </a:r>
            <a:endParaRPr lang="en-US" altLang="fa-IR" sz="8800">
              <a:solidFill>
                <a:srgbClr val="7030A0"/>
              </a:solidFill>
              <a:latin typeface="IranNastaliq" panose="02000503000000020003" pitchFamily="2" charset="0"/>
              <a:cs typeface="IranNastaliq" panose="02000503000000020003" pitchFamily="2"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6" name="Picture 4"/>
          <p:cNvPicPr>
            <a:picLocks noGrp="1" noChangeAspect="1" noChangeArrowheads="1"/>
          </p:cNvPicPr>
          <p:nvPr>
            <p:ph type="ctrTitle"/>
          </p:nvPr>
        </p:nvPicPr>
        <p:blipFill>
          <a:blip r:embed="rId2">
            <a:lum bright="-6000"/>
            <a:extLst>
              <a:ext uri="{28A0092B-C50C-407E-A947-70E740481C1C}">
                <a14:useLocalDpi xmlns:a14="http://schemas.microsoft.com/office/drawing/2010/main" val="0"/>
              </a:ext>
            </a:extLst>
          </a:blip>
          <a:srcRect/>
          <a:stretch>
            <a:fillRect/>
          </a:stretch>
        </p:blipFill>
        <p:spPr>
          <a:xfrm>
            <a:off x="2843213" y="1052513"/>
            <a:ext cx="2952750" cy="2489200"/>
          </a:xfrm>
          <a:noFill/>
          <a:ln>
            <a:solidFill>
              <a:srgbClr val="FFFFCC"/>
            </a:solidFill>
            <a:miter lim="800000"/>
            <a:headEnd/>
            <a:tailEnd/>
          </a:ln>
        </p:spPr>
      </p:pic>
      <p:sp>
        <p:nvSpPr>
          <p:cNvPr id="88067" name="Rectangle 3"/>
          <p:cNvSpPr>
            <a:spLocks noGrp="1" noChangeArrowheads="1"/>
          </p:cNvSpPr>
          <p:nvPr>
            <p:ph type="subTitle" idx="1"/>
          </p:nvPr>
        </p:nvSpPr>
        <p:spPr/>
        <p:txBody>
          <a:bodyPr/>
          <a:lstStyle/>
          <a:p>
            <a:pPr algn="ctr" eaLnBrk="1" hangingPunct="1"/>
            <a:r>
              <a:rPr lang="fa-IR" altLang="fa-IR" sz="5400" b="1" smtClean="0">
                <a:cs typeface="B Kamran" panose="00000400000000000000" pitchFamily="2" charset="-78"/>
              </a:rPr>
              <a:t>شناخت بازار داوطلب</a:t>
            </a:r>
          </a:p>
          <a:p>
            <a:pPr algn="ctr" eaLnBrk="1" hangingPunct="1"/>
            <a:endParaRPr lang="en-US" altLang="fa-IR" sz="3200" b="1" smtClean="0">
              <a:latin typeface="Times New Roman" panose="02020603050405020304" pitchFamily="18" charset="0"/>
              <a:cs typeface="Times New Roman" panose="02020603050405020304" pitchFamily="18" charset="0"/>
            </a:endParaRPr>
          </a:p>
        </p:txBody>
      </p:sp>
      <p:sp>
        <p:nvSpPr>
          <p:cNvPr id="88068" name="Rectangle 5"/>
          <p:cNvSpPr>
            <a:spLocks noChangeArrowheads="1"/>
          </p:cNvSpPr>
          <p:nvPr/>
        </p:nvSpPr>
        <p:spPr bwMode="auto">
          <a:xfrm>
            <a:off x="323850" y="333375"/>
            <a:ext cx="7993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sz="2400">
                <a:latin typeface="Lucida Handwriting" panose="03010101010101010101" pitchFamily="66" charset="0"/>
              </a:rPr>
              <a:t>Understanding the volunteer market</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r" eaLnBrk="1" hangingPunct="1"/>
            <a:r>
              <a:rPr lang="fa-IR" altLang="fa-IR" sz="3600" smtClean="0">
                <a:cs typeface="B Zar" panose="00000400000000000000" pitchFamily="2" charset="-78"/>
              </a:rPr>
              <a:t>مقدمه</a:t>
            </a:r>
            <a:endParaRPr lang="en-US" altLang="fa-IR" sz="3600" smtClean="0">
              <a:cs typeface="B Zar" panose="00000400000000000000" pitchFamily="2" charset="-78"/>
            </a:endParaRPr>
          </a:p>
        </p:txBody>
      </p:sp>
      <p:sp>
        <p:nvSpPr>
          <p:cNvPr id="89091" name="Rectangle 3"/>
          <p:cNvSpPr>
            <a:spLocks noGrp="1" noChangeArrowheads="1"/>
          </p:cNvSpPr>
          <p:nvPr>
            <p:ph idx="1"/>
          </p:nvPr>
        </p:nvSpPr>
        <p:spPr>
          <a:xfrm>
            <a:off x="0" y="1828800"/>
            <a:ext cx="9144000" cy="4840288"/>
          </a:xfrm>
        </p:spPr>
        <p:txBody>
          <a:bodyPr/>
          <a:lstStyle/>
          <a:p>
            <a:pPr algn="justLow" eaLnBrk="1" hangingPunct="1">
              <a:lnSpc>
                <a:spcPct val="250000"/>
              </a:lnSpc>
              <a:buFont typeface="Wingdings" panose="05000000000000000000" pitchFamily="2" charset="2"/>
              <a:buChar char="ü"/>
            </a:pPr>
            <a:r>
              <a:rPr lang="fa-IR" altLang="fa-IR" sz="1800" smtClean="0">
                <a:cs typeface="B Zar" panose="00000400000000000000" pitchFamily="2" charset="-78"/>
              </a:rPr>
              <a:t>پيدايش گروه هاي جديد</a:t>
            </a:r>
            <a:r>
              <a:rPr lang="en-US" altLang="fa-IR" sz="1800" smtClean="0">
                <a:cs typeface="B Zar" panose="00000400000000000000" pitchFamily="2" charset="-78"/>
              </a:rPr>
              <a:t> </a:t>
            </a:r>
            <a:r>
              <a:rPr lang="fa-IR" altLang="fa-IR" sz="1800" smtClean="0">
                <a:cs typeface="B Zar" panose="00000400000000000000" pitchFamily="2" charset="-78"/>
              </a:rPr>
              <a:t> تحت عنوان گروه هاي داوطلب</a:t>
            </a:r>
          </a:p>
          <a:p>
            <a:pPr algn="justLow" eaLnBrk="1" hangingPunct="1">
              <a:lnSpc>
                <a:spcPct val="250000"/>
              </a:lnSpc>
              <a:buFont typeface="Wingdings" panose="05000000000000000000" pitchFamily="2" charset="2"/>
              <a:buChar char="ü"/>
            </a:pPr>
            <a:r>
              <a:rPr lang="fa-IR" altLang="fa-IR" sz="1800" smtClean="0">
                <a:cs typeface="B Zar" panose="00000400000000000000" pitchFamily="2" charset="-78"/>
              </a:rPr>
              <a:t>فعاليت عمده اين گروه ها بيشتر براي رفاه و آسايش جامعه مي باشد</a:t>
            </a:r>
          </a:p>
          <a:p>
            <a:pPr algn="justLow" eaLnBrk="1" hangingPunct="1">
              <a:lnSpc>
                <a:spcPct val="250000"/>
              </a:lnSpc>
              <a:buFont typeface="Wingdings" panose="05000000000000000000" pitchFamily="2" charset="2"/>
              <a:buChar char="ü"/>
            </a:pPr>
            <a:r>
              <a:rPr lang="fa-IR" altLang="fa-IR" sz="1800" smtClean="0">
                <a:cs typeface="B Zar" panose="00000400000000000000" pitchFamily="2" charset="-78"/>
              </a:rPr>
              <a:t>اهميت اقتصادي اين بخش بسيار قابل ملاحظه است( در انگلستان 40 بيليون پوند درآمد و 11 بيليون پوند هزينه)</a:t>
            </a:r>
          </a:p>
          <a:p>
            <a:pPr algn="justLow" eaLnBrk="1" hangingPunct="1">
              <a:lnSpc>
                <a:spcPct val="250000"/>
              </a:lnSpc>
              <a:buFont typeface="Wingdings" panose="05000000000000000000" pitchFamily="2" charset="2"/>
              <a:buChar char="ü"/>
            </a:pPr>
            <a:r>
              <a:rPr lang="fa-IR" altLang="fa-IR" sz="1800" smtClean="0">
                <a:cs typeface="B Zar" panose="00000400000000000000" pitchFamily="2" charset="-78"/>
              </a:rPr>
              <a:t>اگرچه ميزان داوطلب شدن افراد افزايش داشته است اما علائمي وجود دارد كه نشان مي دهد اين ميزان به اوج خود رسيده است</a:t>
            </a:r>
          </a:p>
          <a:p>
            <a:pPr algn="justLow" eaLnBrk="1" hangingPunct="1">
              <a:lnSpc>
                <a:spcPct val="250000"/>
              </a:lnSpc>
              <a:buFont typeface="Wingdings" panose="05000000000000000000" pitchFamily="2" charset="2"/>
              <a:buChar char="ü"/>
            </a:pPr>
            <a:r>
              <a:rPr lang="fa-IR" altLang="fa-IR" sz="1800" smtClean="0">
                <a:cs typeface="B Zar" panose="00000400000000000000" pitchFamily="2" charset="-78"/>
              </a:rPr>
              <a:t>با شديد شدن رقابت براي جذب داوطلبان و افزايش توجه مديران به جذب و نگهداري داوطلبان ، تكنيك هاي بازاريابي نقش بسيار مهمي را ايفا مي كنند.</a:t>
            </a:r>
            <a:endParaRPr lang="en-US" altLang="fa-IR" sz="1800" smtClean="0">
              <a:cs typeface="B Zar" panose="00000400000000000000" pitchFamily="2" charset="-78"/>
            </a:endParaRPr>
          </a:p>
        </p:txBody>
      </p:sp>
      <p:sp>
        <p:nvSpPr>
          <p:cNvPr id="8909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r" eaLnBrk="1" hangingPunct="1"/>
            <a:r>
              <a:rPr lang="fa-IR" altLang="fa-IR" sz="3600" smtClean="0">
                <a:cs typeface="B Zar" panose="00000400000000000000" pitchFamily="2" charset="-78"/>
              </a:rPr>
              <a:t>هدف</a:t>
            </a:r>
            <a:endParaRPr lang="en-US" altLang="fa-IR" sz="3600" smtClean="0">
              <a:cs typeface="B Zar" panose="00000400000000000000" pitchFamily="2" charset="-78"/>
            </a:endParaRPr>
          </a:p>
        </p:txBody>
      </p:sp>
      <p:sp>
        <p:nvSpPr>
          <p:cNvPr id="90115" name="Rectangle 3"/>
          <p:cNvSpPr>
            <a:spLocks noGrp="1" noChangeArrowheads="1"/>
          </p:cNvSpPr>
          <p:nvPr>
            <p:ph idx="1"/>
          </p:nvPr>
        </p:nvSpPr>
        <p:spPr>
          <a:xfrm>
            <a:off x="0" y="1828800"/>
            <a:ext cx="9144000" cy="4840288"/>
          </a:xfrm>
        </p:spPr>
        <p:txBody>
          <a:bodyPr/>
          <a:lstStyle/>
          <a:p>
            <a:pPr algn="justLow" eaLnBrk="1" hangingPunct="1">
              <a:lnSpc>
                <a:spcPct val="150000"/>
              </a:lnSpc>
              <a:buFont typeface="Wingdings" panose="05000000000000000000" pitchFamily="2" charset="2"/>
              <a:buNone/>
            </a:pPr>
            <a:r>
              <a:rPr lang="fa-IR" altLang="fa-IR" sz="2300" smtClean="0">
                <a:cs typeface="B Zar" panose="00000400000000000000" pitchFamily="2" charset="-78"/>
              </a:rPr>
              <a:t>هدف از اين مطالعه شناسايي استراتژي هاي مؤثر بازاريابي براي كمك به بازاريابان و مديران داوطلبان جهت شناخت بخش داوطلبي و ايجاد شرايط مناسب براي جذب افراد داوطلب مي باشد.</a:t>
            </a:r>
            <a:endParaRPr lang="en-US" altLang="fa-IR" sz="2300" smtClean="0">
              <a:cs typeface="B Zar" panose="00000400000000000000" pitchFamily="2" charset="-78"/>
            </a:endParaRPr>
          </a:p>
        </p:txBody>
      </p:sp>
      <p:sp>
        <p:nvSpPr>
          <p:cNvPr id="9011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pic>
        <p:nvPicPr>
          <p:cNvPr id="901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9888"/>
            <a:ext cx="914400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r" eaLnBrk="1" hangingPunct="1"/>
            <a:r>
              <a:rPr lang="fa-IR" altLang="fa-IR" sz="3600" smtClean="0">
                <a:cs typeface="B Zar" panose="00000400000000000000" pitchFamily="2" charset="-78"/>
              </a:rPr>
              <a:t>اركان تشكيل دهنده ي مدل بازاريابي داوطلب</a:t>
            </a:r>
            <a:endParaRPr lang="en-US" altLang="fa-IR" sz="3600" smtClean="0">
              <a:cs typeface="B Zar" panose="00000400000000000000" pitchFamily="2" charset="-78"/>
            </a:endParaRPr>
          </a:p>
        </p:txBody>
      </p:sp>
      <p:sp>
        <p:nvSpPr>
          <p:cNvPr id="91139" name="Rectangle 3"/>
          <p:cNvSpPr>
            <a:spLocks noGrp="1" noChangeArrowheads="1"/>
          </p:cNvSpPr>
          <p:nvPr>
            <p:ph type="body" sz="half" idx="1"/>
          </p:nvPr>
        </p:nvSpPr>
        <p:spPr>
          <a:xfrm>
            <a:off x="539750" y="1989138"/>
            <a:ext cx="8208963" cy="4608512"/>
          </a:xfrm>
        </p:spPr>
        <p:txBody>
          <a:bodyPr/>
          <a:lstStyle/>
          <a:p>
            <a:pPr marL="609600" indent="-609600" eaLnBrk="1" hangingPunct="1">
              <a:lnSpc>
                <a:spcPct val="150000"/>
              </a:lnSpc>
              <a:buFont typeface="Wingdings" panose="05000000000000000000" pitchFamily="2" charset="2"/>
              <a:buChar char="ü"/>
            </a:pPr>
            <a:r>
              <a:rPr lang="fa-IR" altLang="fa-IR" sz="2800" smtClean="0">
                <a:cs typeface="B Zar" panose="00000400000000000000" pitchFamily="2" charset="-78"/>
              </a:rPr>
              <a:t>تعريف داوطلب </a:t>
            </a:r>
            <a:r>
              <a:rPr lang="fa-IR" altLang="fa-IR" sz="2800" smtClean="0"/>
              <a:t>(</a:t>
            </a:r>
            <a:r>
              <a:rPr lang="en-US" altLang="fa-IR" sz="2800" smtClean="0">
                <a:cs typeface="B Zar" panose="00000400000000000000" pitchFamily="2" charset="-78"/>
              </a:rPr>
              <a:t>What</a:t>
            </a:r>
            <a:r>
              <a:rPr lang="fa-IR" altLang="fa-IR" sz="2800" smtClean="0"/>
              <a:t>)</a:t>
            </a:r>
          </a:p>
          <a:p>
            <a:pPr marL="609600" indent="-609600" eaLnBrk="1" hangingPunct="1">
              <a:lnSpc>
                <a:spcPct val="150000"/>
              </a:lnSpc>
              <a:buFont typeface="Wingdings" panose="05000000000000000000" pitchFamily="2" charset="2"/>
              <a:buChar char="ü"/>
            </a:pPr>
            <a:r>
              <a:rPr lang="fa-IR" altLang="fa-IR" sz="2800" smtClean="0">
                <a:cs typeface="B Zar" panose="00000400000000000000" pitchFamily="2" charset="-78"/>
              </a:rPr>
              <a:t>زمينه فعاليت هاي داوطلبانه </a:t>
            </a:r>
            <a:r>
              <a:rPr lang="fa-IR" altLang="fa-IR" sz="2800" smtClean="0"/>
              <a:t>(</a:t>
            </a:r>
            <a:r>
              <a:rPr lang="en-US" altLang="fa-IR" sz="2800" smtClean="0"/>
              <a:t>Where</a:t>
            </a:r>
            <a:r>
              <a:rPr lang="fa-IR" altLang="fa-IR" sz="2800" smtClean="0"/>
              <a:t>)</a:t>
            </a:r>
          </a:p>
          <a:p>
            <a:pPr marL="609600" indent="-609600" eaLnBrk="1" hangingPunct="1">
              <a:lnSpc>
                <a:spcPct val="150000"/>
              </a:lnSpc>
              <a:buFont typeface="Wingdings" panose="05000000000000000000" pitchFamily="2" charset="2"/>
              <a:buChar char="ü"/>
            </a:pPr>
            <a:r>
              <a:rPr lang="fa-IR" altLang="fa-IR" sz="2800" smtClean="0">
                <a:cs typeface="B Zar" panose="00000400000000000000" pitchFamily="2" charset="-78"/>
              </a:rPr>
              <a:t>ويژگيهاي داوطلب </a:t>
            </a:r>
            <a:r>
              <a:rPr lang="fa-IR" altLang="fa-IR" sz="2800" smtClean="0"/>
              <a:t>(</a:t>
            </a:r>
            <a:r>
              <a:rPr lang="fa-IR" altLang="fa-IR" sz="2800" smtClean="0">
                <a:cs typeface="B Zar" panose="00000400000000000000" pitchFamily="2" charset="-78"/>
              </a:rPr>
              <a:t> </a:t>
            </a:r>
            <a:r>
              <a:rPr lang="en-US" altLang="fa-IR" sz="2800" smtClean="0">
                <a:cs typeface="B Zar" panose="00000400000000000000" pitchFamily="2" charset="-78"/>
              </a:rPr>
              <a:t>Who</a:t>
            </a:r>
            <a:r>
              <a:rPr lang="fa-IR" altLang="fa-IR" sz="2800" smtClean="0">
                <a:cs typeface="B Zar" panose="00000400000000000000" pitchFamily="2" charset="-78"/>
              </a:rPr>
              <a:t> </a:t>
            </a:r>
            <a:r>
              <a:rPr lang="fa-IR" altLang="fa-IR" sz="2800" smtClean="0"/>
              <a:t>)</a:t>
            </a:r>
          </a:p>
          <a:p>
            <a:pPr marL="609600" indent="-609600" eaLnBrk="1" hangingPunct="1">
              <a:lnSpc>
                <a:spcPct val="150000"/>
              </a:lnSpc>
              <a:buFont typeface="Wingdings" panose="05000000000000000000" pitchFamily="2" charset="2"/>
              <a:buChar char="ü"/>
            </a:pPr>
            <a:r>
              <a:rPr lang="fa-IR" altLang="fa-IR" sz="2800" smtClean="0">
                <a:cs typeface="B Zar" panose="00000400000000000000" pitchFamily="2" charset="-78"/>
              </a:rPr>
              <a:t>انگيزه هاي داوطلب</a:t>
            </a:r>
            <a:r>
              <a:rPr lang="en-US" altLang="fa-IR" sz="2800" smtClean="0"/>
              <a:t> </a:t>
            </a:r>
            <a:r>
              <a:rPr lang="fa-IR" altLang="fa-IR" sz="2800" smtClean="0"/>
              <a:t>( </a:t>
            </a:r>
            <a:r>
              <a:rPr lang="en-US" altLang="fa-IR" sz="2800" smtClean="0"/>
              <a:t>Why</a:t>
            </a:r>
            <a:r>
              <a:rPr lang="fa-IR" altLang="fa-IR" sz="2800" smtClean="0"/>
              <a:t> )</a:t>
            </a:r>
            <a:endParaRPr lang="en-US" altLang="fa-IR" sz="2800" smtClean="0"/>
          </a:p>
        </p:txBody>
      </p:sp>
      <p:sp>
        <p:nvSpPr>
          <p:cNvPr id="9114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pic>
        <p:nvPicPr>
          <p:cNvPr id="91141" name="Picture 30" desc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7650"/>
            <a:ext cx="39243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r" eaLnBrk="1" hangingPunct="1"/>
            <a:r>
              <a:rPr lang="fa-IR" altLang="fa-IR" sz="3200" smtClean="0">
                <a:cs typeface="B Zar" panose="00000400000000000000" pitchFamily="2" charset="-78"/>
              </a:rPr>
              <a:t>تعريف داوطلب </a:t>
            </a:r>
            <a:r>
              <a:rPr lang="fa-IR" altLang="fa-IR" sz="3200" smtClean="0"/>
              <a:t>(</a:t>
            </a:r>
            <a:r>
              <a:rPr lang="en-US" altLang="fa-IR" sz="3200" smtClean="0">
                <a:cs typeface="B Zar" panose="00000400000000000000" pitchFamily="2" charset="-78"/>
              </a:rPr>
              <a:t>What</a:t>
            </a:r>
            <a:r>
              <a:rPr lang="fa-IR" altLang="fa-IR" sz="3200" smtClean="0"/>
              <a:t>)</a:t>
            </a:r>
            <a:endParaRPr lang="en-US" altLang="fa-IR" sz="3200" smtClean="0"/>
          </a:p>
        </p:txBody>
      </p:sp>
      <p:sp>
        <p:nvSpPr>
          <p:cNvPr id="92163" name="Rectangle 3"/>
          <p:cNvSpPr>
            <a:spLocks noGrp="1" noChangeArrowheads="1"/>
          </p:cNvSpPr>
          <p:nvPr>
            <p:ph idx="1"/>
          </p:nvPr>
        </p:nvSpPr>
        <p:spPr>
          <a:xfrm>
            <a:off x="179388" y="1828800"/>
            <a:ext cx="8785225" cy="4840288"/>
          </a:xfrm>
        </p:spPr>
        <p:txBody>
          <a:bodyPr/>
          <a:lstStyle/>
          <a:p>
            <a:pPr lvl="1" algn="justLow" eaLnBrk="1" hangingPunct="1">
              <a:lnSpc>
                <a:spcPct val="200000"/>
              </a:lnSpc>
              <a:buFont typeface="Wingdings" panose="05000000000000000000" pitchFamily="2" charset="2"/>
              <a:buNone/>
            </a:pPr>
            <a:r>
              <a:rPr lang="fa-IR" altLang="zh-CN" sz="2400" smtClean="0">
                <a:cs typeface="B Zar" panose="00000400000000000000" pitchFamily="2" charset="-78"/>
              </a:rPr>
              <a:t>" داوطلب به عنوان فردي تلقي مي گردد كه به صورت آزادانه قسمتي از وقت ، مهارت يا خدمات خود را رايگان و بلاعوض به سازمان يا گروهي خاص ، اختصاص مي دهد " </a:t>
            </a:r>
          </a:p>
          <a:p>
            <a:pPr lvl="1" algn="justLow" eaLnBrk="1" hangingPunct="1">
              <a:lnSpc>
                <a:spcPct val="200000"/>
              </a:lnSpc>
              <a:buFont typeface="Wingdings" panose="05000000000000000000" pitchFamily="2" charset="2"/>
              <a:buNone/>
            </a:pPr>
            <a:r>
              <a:rPr lang="fa-IR" altLang="zh-CN" sz="1200" b="1" smtClean="0">
                <a:cs typeface="B Zar" panose="00000400000000000000" pitchFamily="2" charset="-78"/>
              </a:rPr>
              <a:t>								كنان گلدبرگ- گلن (1991)</a:t>
            </a:r>
          </a:p>
          <a:p>
            <a:pPr algn="justLow" eaLnBrk="1" hangingPunct="1">
              <a:lnSpc>
                <a:spcPct val="290000"/>
              </a:lnSpc>
            </a:pPr>
            <a:endParaRPr lang="en-US" altLang="fa-IR" sz="1200" b="1" smtClean="0">
              <a:cs typeface="B Zar" panose="00000400000000000000" pitchFamily="2" charset="-78"/>
            </a:endParaRPr>
          </a:p>
        </p:txBody>
      </p:sp>
      <p:sp>
        <p:nvSpPr>
          <p:cNvPr id="92164"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pic>
        <p:nvPicPr>
          <p:cNvPr id="92165" name="Picture 14"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5"/>
            <a:ext cx="4716463"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5"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933825"/>
            <a:ext cx="44275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lgn="r" eaLnBrk="1" hangingPunct="1"/>
            <a:r>
              <a:rPr lang="fa-IR" altLang="zh-CN" sz="3200" b="1" smtClean="0">
                <a:solidFill>
                  <a:schemeClr val="bg2"/>
                </a:solidFill>
                <a:cs typeface="B Zar" panose="00000400000000000000" pitchFamily="2" charset="-78"/>
              </a:rPr>
              <a:t>ابعاد اين تعريف:</a:t>
            </a:r>
            <a:endParaRPr lang="en-US" altLang="fa-IR" sz="3200" b="1" smtClean="0">
              <a:solidFill>
                <a:schemeClr val="bg2"/>
              </a:solidFill>
              <a:cs typeface="B Zar" panose="00000400000000000000" pitchFamily="2" charset="-78"/>
            </a:endParaRPr>
          </a:p>
        </p:txBody>
      </p:sp>
      <p:sp>
        <p:nvSpPr>
          <p:cNvPr id="93187" name="Rectangle 5"/>
          <p:cNvSpPr>
            <a:spLocks noGrp="1" noChangeArrowheads="1"/>
          </p:cNvSpPr>
          <p:nvPr>
            <p:ph idx="1"/>
          </p:nvPr>
        </p:nvSpPr>
        <p:spPr>
          <a:xfrm>
            <a:off x="0" y="1828800"/>
            <a:ext cx="9144000" cy="4840288"/>
          </a:xfrm>
        </p:spPr>
        <p:txBody>
          <a:bodyPr/>
          <a:lstStyle/>
          <a:p>
            <a:pPr eaLnBrk="1" hangingPunct="1">
              <a:lnSpc>
                <a:spcPct val="360000"/>
              </a:lnSpc>
              <a:buFont typeface="Wingdings" panose="05000000000000000000" pitchFamily="2" charset="2"/>
              <a:buChar char="ü"/>
            </a:pPr>
            <a:r>
              <a:rPr lang="fa-IR" altLang="zh-CN" sz="2000" smtClean="0">
                <a:cs typeface="B Zar" panose="00000400000000000000" pitchFamily="2" charset="-78"/>
              </a:rPr>
              <a:t>انتخاب آزاد </a:t>
            </a:r>
          </a:p>
          <a:p>
            <a:pPr eaLnBrk="1" hangingPunct="1">
              <a:lnSpc>
                <a:spcPct val="360000"/>
              </a:lnSpc>
              <a:buFont typeface="Wingdings" panose="05000000000000000000" pitchFamily="2" charset="2"/>
              <a:buChar char="ü"/>
            </a:pPr>
            <a:r>
              <a:rPr lang="fa-IR" altLang="zh-CN" sz="2000" smtClean="0">
                <a:cs typeface="B Zar" panose="00000400000000000000" pitchFamily="2" charset="-78"/>
              </a:rPr>
              <a:t>حق الزحمه</a:t>
            </a:r>
          </a:p>
          <a:p>
            <a:pPr eaLnBrk="1" hangingPunct="1">
              <a:lnSpc>
                <a:spcPct val="360000"/>
              </a:lnSpc>
              <a:buFont typeface="Wingdings" panose="05000000000000000000" pitchFamily="2" charset="2"/>
              <a:buChar char="ü"/>
            </a:pPr>
            <a:r>
              <a:rPr lang="fa-IR" altLang="zh-CN" sz="2000" smtClean="0">
                <a:cs typeface="B Zar" panose="00000400000000000000" pitchFamily="2" charset="-78"/>
              </a:rPr>
              <a:t>ساختار ( زمینه ای که در آن فعالیت داوطلبانه اجرا شده است ) </a:t>
            </a:r>
          </a:p>
          <a:p>
            <a:pPr eaLnBrk="1" hangingPunct="1">
              <a:lnSpc>
                <a:spcPct val="360000"/>
              </a:lnSpc>
              <a:buFont typeface="Wingdings" panose="05000000000000000000" pitchFamily="2" charset="2"/>
              <a:buChar char="ü"/>
            </a:pPr>
            <a:r>
              <a:rPr lang="fa-IR" altLang="zh-CN" sz="2000" smtClean="0">
                <a:cs typeface="B Zar" panose="00000400000000000000" pitchFamily="2" charset="-78"/>
              </a:rPr>
              <a:t>افراد ذينفع</a:t>
            </a:r>
          </a:p>
          <a:p>
            <a:pPr eaLnBrk="1" hangingPunct="1">
              <a:lnSpc>
                <a:spcPct val="340000"/>
              </a:lnSpc>
              <a:buFont typeface="Wingdings" panose="05000000000000000000" pitchFamily="2" charset="2"/>
              <a:buNone/>
            </a:pPr>
            <a:endParaRPr lang="en-US" altLang="fa-IR" sz="2000" smtClean="0">
              <a:cs typeface="B Zar" panose="00000400000000000000" pitchFamily="2" charset="-78"/>
            </a:endParaRPr>
          </a:p>
          <a:p>
            <a:pPr eaLnBrk="1" hangingPunct="1">
              <a:buFont typeface="Wingdings" panose="05000000000000000000" pitchFamily="2" charset="2"/>
              <a:buNone/>
            </a:pPr>
            <a:endParaRPr lang="en-US" altLang="fa-IR" sz="1800" smtClean="0">
              <a:cs typeface="B Zar" panose="00000400000000000000" pitchFamily="2" charset="-78"/>
            </a:endParaRPr>
          </a:p>
        </p:txBody>
      </p:sp>
      <p:sp>
        <p:nvSpPr>
          <p:cNvPr id="93188"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grpSp>
        <p:nvGrpSpPr>
          <p:cNvPr id="93189" name="Group 19"/>
          <p:cNvGrpSpPr>
            <a:grpSpLocks/>
          </p:cNvGrpSpPr>
          <p:nvPr/>
        </p:nvGrpSpPr>
        <p:grpSpPr bwMode="auto">
          <a:xfrm>
            <a:off x="1547813" y="1989138"/>
            <a:ext cx="5768975" cy="4597400"/>
            <a:chOff x="975" y="1253"/>
            <a:chExt cx="3634" cy="2896"/>
          </a:xfrm>
        </p:grpSpPr>
        <p:sp>
          <p:nvSpPr>
            <p:cNvPr id="93192" name="AutoShape 7"/>
            <p:cNvSpPr>
              <a:spLocks/>
            </p:cNvSpPr>
            <p:nvPr/>
          </p:nvSpPr>
          <p:spPr bwMode="auto">
            <a:xfrm>
              <a:off x="4321" y="1261"/>
              <a:ext cx="119" cy="646"/>
            </a:xfrm>
            <a:prstGeom prst="rightBrace">
              <a:avLst>
                <a:gd name="adj1" fmla="val 4523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3193" name="Text Box 8"/>
            <p:cNvSpPr txBox="1">
              <a:spLocks noChangeArrowheads="1"/>
            </p:cNvSpPr>
            <p:nvPr/>
          </p:nvSpPr>
          <p:spPr bwMode="auto">
            <a:xfrm>
              <a:off x="2953" y="1253"/>
              <a:ext cx="1424" cy="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120000"/>
                </a:lnSpc>
              </a:pPr>
              <a:r>
                <a:rPr lang="fa-IR" altLang="fa-IR">
                  <a:cs typeface="B Zar" panose="00000400000000000000" pitchFamily="2" charset="-78"/>
                </a:rPr>
                <a:t>1- تمايل آزاد</a:t>
              </a:r>
            </a:p>
            <a:p>
              <a:pPr eaLnBrk="1" hangingPunct="1">
                <a:lnSpc>
                  <a:spcPct val="120000"/>
                </a:lnSpc>
              </a:pPr>
              <a:r>
                <a:rPr lang="fa-IR" altLang="fa-IR">
                  <a:cs typeface="B Zar" panose="00000400000000000000" pitchFamily="2" charset="-78"/>
                </a:rPr>
                <a:t>2- نسبتاً غير اجبار</a:t>
              </a:r>
            </a:p>
            <a:p>
              <a:pPr eaLnBrk="1" hangingPunct="1">
                <a:lnSpc>
                  <a:spcPct val="120000"/>
                </a:lnSpc>
              </a:pPr>
              <a:r>
                <a:rPr lang="fa-IR" altLang="fa-IR">
                  <a:cs typeface="B Zar" panose="00000400000000000000" pitchFamily="2" charset="-78"/>
                </a:rPr>
                <a:t>3- الزام به داوطلب شدن</a:t>
              </a:r>
              <a:endParaRPr lang="en-US" altLang="fa-IR">
                <a:cs typeface="B Zar" panose="00000400000000000000" pitchFamily="2" charset="-78"/>
              </a:endParaRPr>
            </a:p>
          </p:txBody>
        </p:sp>
        <p:sp>
          <p:nvSpPr>
            <p:cNvPr id="93194" name="AutoShape 9"/>
            <p:cNvSpPr>
              <a:spLocks/>
            </p:cNvSpPr>
            <p:nvPr/>
          </p:nvSpPr>
          <p:spPr bwMode="auto">
            <a:xfrm>
              <a:off x="4321" y="1923"/>
              <a:ext cx="113" cy="965"/>
            </a:xfrm>
            <a:prstGeom prst="rightBrace">
              <a:avLst>
                <a:gd name="adj1" fmla="val 7116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3195" name="Text Box 10"/>
            <p:cNvSpPr txBox="1">
              <a:spLocks noChangeArrowheads="1"/>
            </p:cNvSpPr>
            <p:nvPr/>
          </p:nvSpPr>
          <p:spPr bwMode="auto">
            <a:xfrm>
              <a:off x="2860" y="1871"/>
              <a:ext cx="1461"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140000"/>
                </a:lnSpc>
              </a:pPr>
              <a:r>
                <a:rPr lang="fa-IR" altLang="fa-IR">
                  <a:cs typeface="B Zar" panose="00000400000000000000" pitchFamily="2" charset="-78"/>
                </a:rPr>
                <a:t>1- به هيچ وجه</a:t>
              </a:r>
            </a:p>
            <a:p>
              <a:pPr eaLnBrk="1" hangingPunct="1">
                <a:lnSpc>
                  <a:spcPct val="140000"/>
                </a:lnSpc>
              </a:pPr>
              <a:r>
                <a:rPr lang="fa-IR" altLang="fa-IR">
                  <a:cs typeface="B Zar" panose="00000400000000000000" pitchFamily="2" charset="-78"/>
                </a:rPr>
                <a:t>2- بدون انتظار</a:t>
              </a:r>
            </a:p>
            <a:p>
              <a:pPr eaLnBrk="1" hangingPunct="1">
                <a:lnSpc>
                  <a:spcPct val="140000"/>
                </a:lnSpc>
              </a:pPr>
              <a:r>
                <a:rPr lang="fa-IR" altLang="fa-IR">
                  <a:cs typeface="B Zar" panose="00000400000000000000" pitchFamily="2" charset="-78"/>
                </a:rPr>
                <a:t>3- پرداخت هزينه ها</a:t>
              </a:r>
            </a:p>
            <a:p>
              <a:pPr eaLnBrk="1" hangingPunct="1">
                <a:lnSpc>
                  <a:spcPct val="140000"/>
                </a:lnSpc>
              </a:pPr>
              <a:r>
                <a:rPr lang="fa-IR" altLang="fa-IR">
                  <a:cs typeface="B Zar" panose="00000400000000000000" pitchFamily="2" charset="-78"/>
                </a:rPr>
                <a:t>4- دستمزد اندك</a:t>
              </a:r>
              <a:endParaRPr lang="en-US" altLang="fa-IR">
                <a:cs typeface="B Zar" panose="00000400000000000000" pitchFamily="2" charset="-78"/>
              </a:endParaRPr>
            </a:p>
          </p:txBody>
        </p:sp>
        <p:sp>
          <p:nvSpPr>
            <p:cNvPr id="93196" name="AutoShape 11"/>
            <p:cNvSpPr>
              <a:spLocks/>
            </p:cNvSpPr>
            <p:nvPr/>
          </p:nvSpPr>
          <p:spPr bwMode="auto">
            <a:xfrm>
              <a:off x="1958" y="2748"/>
              <a:ext cx="114" cy="549"/>
            </a:xfrm>
            <a:prstGeom prst="rightBrace">
              <a:avLst>
                <a:gd name="adj1" fmla="val 401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3197" name="Text Box 12"/>
            <p:cNvSpPr txBox="1">
              <a:spLocks noChangeArrowheads="1"/>
            </p:cNvSpPr>
            <p:nvPr/>
          </p:nvSpPr>
          <p:spPr bwMode="auto">
            <a:xfrm>
              <a:off x="975" y="2655"/>
              <a:ext cx="985"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190000"/>
                </a:lnSpc>
              </a:pPr>
              <a:r>
                <a:rPr lang="fa-IR" altLang="fa-IR">
                  <a:cs typeface="B Zar" panose="00000400000000000000" pitchFamily="2" charset="-78"/>
                </a:rPr>
                <a:t>1- رسمي</a:t>
              </a:r>
            </a:p>
            <a:p>
              <a:pPr eaLnBrk="1" hangingPunct="1">
                <a:lnSpc>
                  <a:spcPct val="190000"/>
                </a:lnSpc>
              </a:pPr>
              <a:r>
                <a:rPr lang="fa-IR" altLang="fa-IR">
                  <a:cs typeface="B Zar" panose="00000400000000000000" pitchFamily="2" charset="-78"/>
                </a:rPr>
                <a:t>2- غير رسمي</a:t>
              </a:r>
              <a:endParaRPr lang="en-US" altLang="fa-IR">
                <a:cs typeface="B Zar" panose="00000400000000000000" pitchFamily="2" charset="-78"/>
              </a:endParaRPr>
            </a:p>
          </p:txBody>
        </p:sp>
        <p:sp>
          <p:nvSpPr>
            <p:cNvPr id="93198" name="AutoShape 13"/>
            <p:cNvSpPr>
              <a:spLocks/>
            </p:cNvSpPr>
            <p:nvPr/>
          </p:nvSpPr>
          <p:spPr bwMode="auto">
            <a:xfrm>
              <a:off x="4489" y="3415"/>
              <a:ext cx="120" cy="695"/>
            </a:xfrm>
            <a:prstGeom prst="rightBrace">
              <a:avLst>
                <a:gd name="adj1" fmla="val 4826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3199" name="Text Box 14"/>
            <p:cNvSpPr txBox="1">
              <a:spLocks noChangeArrowheads="1"/>
            </p:cNvSpPr>
            <p:nvPr/>
          </p:nvSpPr>
          <p:spPr bwMode="auto">
            <a:xfrm>
              <a:off x="2755" y="3311"/>
              <a:ext cx="1734"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pPr>
              <a:r>
                <a:rPr lang="fa-IR" altLang="fa-IR">
                  <a:cs typeface="B Zar" panose="00000400000000000000" pitchFamily="2" charset="-78"/>
                </a:rPr>
                <a:t>1- مفيد بودن براي ديگران</a:t>
              </a:r>
            </a:p>
            <a:p>
              <a:pPr eaLnBrk="1" hangingPunct="1">
                <a:lnSpc>
                  <a:spcPct val="150000"/>
                </a:lnSpc>
              </a:pPr>
              <a:r>
                <a:rPr lang="fa-IR" altLang="fa-IR">
                  <a:cs typeface="B Zar" panose="00000400000000000000" pitchFamily="2" charset="-78"/>
                </a:rPr>
                <a:t>2- مفيد بودن براي دوستان و وابستگان</a:t>
              </a:r>
            </a:p>
            <a:p>
              <a:pPr eaLnBrk="1" hangingPunct="1">
                <a:lnSpc>
                  <a:spcPct val="150000"/>
                </a:lnSpc>
              </a:pPr>
              <a:r>
                <a:rPr lang="fa-IR" altLang="fa-IR">
                  <a:cs typeface="B Zar" panose="00000400000000000000" pitchFamily="2" charset="-78"/>
                </a:rPr>
                <a:t>3- مفيد بودن براي خود</a:t>
              </a:r>
              <a:endParaRPr lang="en-US" altLang="fa-IR">
                <a:cs typeface="B Zar" panose="00000400000000000000" pitchFamily="2" charset="-78"/>
              </a:endParaRPr>
            </a:p>
          </p:txBody>
        </p:sp>
      </p:grpSp>
      <p:sp>
        <p:nvSpPr>
          <p:cNvPr id="93190" name="Text Box 17"/>
          <p:cNvSpPr txBox="1">
            <a:spLocks noChangeArrowheads="1"/>
          </p:cNvSpPr>
          <p:nvPr/>
        </p:nvSpPr>
        <p:spPr bwMode="auto">
          <a:xfrm>
            <a:off x="468313" y="1052513"/>
            <a:ext cx="53641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a-IR" altLang="fa-IR" sz="2200">
                <a:cs typeface="B Zar" panose="00000400000000000000" pitchFamily="2" charset="-78"/>
              </a:rPr>
              <a:t>هزينه بيشتر = انگيزه نوع دوستانه                   داوطلبي خالص تر</a:t>
            </a:r>
            <a:endParaRPr lang="en-US" altLang="fa-IR" sz="2200">
              <a:cs typeface="B Zar" panose="00000400000000000000" pitchFamily="2" charset="-78"/>
            </a:endParaRPr>
          </a:p>
        </p:txBody>
      </p:sp>
      <p:sp>
        <p:nvSpPr>
          <p:cNvPr id="93191" name="AutoShape 18"/>
          <p:cNvSpPr>
            <a:spLocks noChangeArrowheads="1"/>
          </p:cNvSpPr>
          <p:nvPr/>
        </p:nvSpPr>
        <p:spPr bwMode="auto">
          <a:xfrm>
            <a:off x="2197100" y="1125538"/>
            <a:ext cx="935038" cy="287337"/>
          </a:xfrm>
          <a:prstGeom prst="leftArrow">
            <a:avLst>
              <a:gd name="adj1" fmla="val 50000"/>
              <a:gd name="adj2" fmla="val 81354"/>
            </a:avLst>
          </a:prstGeom>
          <a:solidFill>
            <a:srgbClr val="993366"/>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dr andam\Pictures\imagesCAY9XO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00688"/>
            <a:ext cx="136366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C:\Users\dr andam\Pictures\imagesCAK0C9IL.jpg"/>
          <p:cNvPicPr>
            <a:picLocks noChangeAspect="1" noChangeArrowheads="1"/>
          </p:cNvPicPr>
          <p:nvPr/>
        </p:nvPicPr>
        <p:blipFill>
          <a:blip r:embed="rId3">
            <a:extLst>
              <a:ext uri="{28A0092B-C50C-407E-A947-70E740481C1C}">
                <a14:useLocalDpi xmlns:a14="http://schemas.microsoft.com/office/drawing/2010/main" val="0"/>
              </a:ext>
            </a:extLst>
          </a:blip>
          <a:srcRect l="9373" t="3090" b="23192"/>
          <a:stretch>
            <a:fillRect/>
          </a:stretch>
        </p:blipFill>
        <p:spPr bwMode="auto">
          <a:xfrm>
            <a:off x="0" y="571500"/>
            <a:ext cx="138112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2"/>
          <p:cNvSpPr>
            <a:spLocks noGrp="1" noChangeArrowheads="1"/>
          </p:cNvSpPr>
          <p:nvPr>
            <p:ph type="title"/>
          </p:nvPr>
        </p:nvSpPr>
        <p:spPr>
          <a:xfrm>
            <a:off x="4140200" y="1071563"/>
            <a:ext cx="4646613" cy="684212"/>
          </a:xfrm>
          <a:solidFill>
            <a:schemeClr val="accent5">
              <a:lumMod val="75000"/>
            </a:schemeClr>
          </a:solidFill>
        </p:spPr>
        <p:txBody>
          <a:bodyPr/>
          <a:lstStyle/>
          <a:p>
            <a:pPr algn="ctr" eaLnBrk="1" hangingPunct="1">
              <a:defRPr/>
            </a:pPr>
            <a:r>
              <a:rPr lang="fa-IR" sz="3600" dirty="0" smtClean="0">
                <a:solidFill>
                  <a:schemeClr val="bg1"/>
                </a:solidFill>
                <a:cs typeface="B Zar" pitchFamily="2" charset="-78"/>
              </a:rPr>
              <a:t>فرایند بازاریابی استراتژیک</a:t>
            </a:r>
            <a:endParaRPr lang="en-US" sz="3600" dirty="0" smtClean="0">
              <a:solidFill>
                <a:schemeClr val="bg1"/>
              </a:solidFill>
              <a:cs typeface="B Zar" pitchFamily="2" charset="-78"/>
            </a:endParaRPr>
          </a:p>
        </p:txBody>
      </p:sp>
      <p:sp>
        <p:nvSpPr>
          <p:cNvPr id="11269" name="Content Placeholder 4"/>
          <p:cNvSpPr>
            <a:spLocks noGrp="1"/>
          </p:cNvSpPr>
          <p:nvPr>
            <p:ph idx="1"/>
          </p:nvPr>
        </p:nvSpPr>
        <p:spPr/>
        <p:txBody>
          <a:bodyPr/>
          <a:lstStyle/>
          <a:p>
            <a:pPr algn="just" eaLnBrk="1" hangingPunct="1"/>
            <a:r>
              <a:rPr lang="fa-IR" altLang="fa-IR" smtClean="0">
                <a:cs typeface="B Lotus" panose="00000400000000000000" pitchFamily="2" charset="-78"/>
              </a:rPr>
              <a:t>بازاریابی در سطح استراتژیک متکی به 4 عنصر است:</a:t>
            </a:r>
          </a:p>
          <a:p>
            <a:pPr algn="just" eaLnBrk="1" hangingPunct="1"/>
            <a:r>
              <a:rPr lang="fa-IR" altLang="fa-IR" smtClean="0">
                <a:cs typeface="B Lotus" panose="00000400000000000000" pitchFamily="2" charset="-78"/>
              </a:rPr>
              <a:t>هویت </a:t>
            </a:r>
          </a:p>
          <a:p>
            <a:pPr algn="just" eaLnBrk="1" hangingPunct="1"/>
            <a:r>
              <a:rPr lang="fa-IR" altLang="fa-IR" smtClean="0">
                <a:cs typeface="B Lotus" panose="00000400000000000000" pitchFamily="2" charset="-78"/>
              </a:rPr>
              <a:t>قطعه بندی ( تقسیم بندی) </a:t>
            </a:r>
          </a:p>
          <a:p>
            <a:pPr algn="just" eaLnBrk="1" hangingPunct="1"/>
            <a:r>
              <a:rPr lang="fa-IR" altLang="fa-IR" smtClean="0">
                <a:cs typeface="B Lotus" panose="00000400000000000000" pitchFamily="2" charset="-78"/>
              </a:rPr>
              <a:t> هدفگذاری </a:t>
            </a:r>
          </a:p>
          <a:p>
            <a:pPr algn="just" eaLnBrk="1" hangingPunct="1"/>
            <a:r>
              <a:rPr lang="fa-IR" altLang="fa-IR" smtClean="0">
                <a:cs typeface="B Lotus" panose="00000400000000000000" pitchFamily="2" charset="-78"/>
              </a:rPr>
              <a:t> موقعیت یابی</a:t>
            </a:r>
          </a:p>
          <a:p>
            <a:pPr algn="just" eaLnBrk="1" hangingPunct="1">
              <a:buFont typeface="Wingdings" panose="05000000000000000000" pitchFamily="2" charset="2"/>
              <a:buNone/>
            </a:pPr>
            <a:r>
              <a:rPr lang="fa-IR" altLang="fa-IR" smtClean="0">
                <a:cs typeface="B Lotus" panose="00000400000000000000" pitchFamily="2" charset="-78"/>
              </a:rPr>
              <a:t> لازم است تا این 4 عنصر را به دقت مورد توجه قرار داد ، زیرا آنها سنگ بنای فرایند بازاریابی هستند و راهنمایی های لازم برای بازاریابی عملیاتی را ارائه می کنند.</a:t>
            </a:r>
            <a:endParaRPr lang="en-US" altLang="fa-IR" smtClean="0">
              <a:cs typeface="B Lotus" panose="00000400000000000000" pitchFamily="2" charset="-78"/>
            </a:endParaRPr>
          </a:p>
          <a:p>
            <a:pPr algn="just" eaLnBrk="1" hangingPunct="1"/>
            <a:endParaRPr lang="fa-IR" altLang="fa-IR" smtClean="0">
              <a:cs typeface="B Lotus" panose="00000400000000000000" pitchFamily="2" charset="-78"/>
            </a:endParaRPr>
          </a:p>
        </p:txBody>
      </p:sp>
      <p:sp>
        <p:nvSpPr>
          <p:cNvPr id="11270"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rtl="0" eaLnBrk="1" hangingPunct="1"/>
            <a:r>
              <a:rPr lang="en-US" altLang="fa-IR">
                <a:solidFill>
                  <a:schemeClr val="bg1"/>
                </a:solidFill>
                <a:latin typeface="Lucida Handwriting" panose="03010101010101010101" pitchFamily="66" charset="0"/>
                <a:cs typeface="Tahoma" panose="020B0604030504040204" pitchFamily="34" charset="0"/>
              </a:rPr>
              <a:t>Sport marketing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6"/>
          <p:cNvSpPr>
            <a:spLocks noGrp="1" noChangeArrowheads="1"/>
          </p:cNvSpPr>
          <p:nvPr>
            <p:ph type="title"/>
          </p:nvPr>
        </p:nvSpPr>
        <p:spPr>
          <a:xfrm>
            <a:off x="611188" y="836613"/>
            <a:ext cx="8229600" cy="863600"/>
          </a:xfrm>
          <a:noFill/>
        </p:spPr>
        <p:txBody>
          <a:bodyPr/>
          <a:lstStyle/>
          <a:p>
            <a:pPr algn="r" eaLnBrk="1" hangingPunct="1"/>
            <a:r>
              <a:rPr lang="fa-IR" altLang="fa-IR" sz="3200" smtClean="0">
                <a:cs typeface="B Zar" panose="00000400000000000000" pitchFamily="2" charset="-78"/>
              </a:rPr>
              <a:t>زمينه فعاليت هاي داوطلبانه (</a:t>
            </a:r>
            <a:r>
              <a:rPr lang="en-US" altLang="fa-IR" sz="3200" smtClean="0">
                <a:cs typeface="B Zar" panose="00000400000000000000" pitchFamily="2" charset="-78"/>
              </a:rPr>
              <a:t>Where</a:t>
            </a:r>
            <a:r>
              <a:rPr lang="fa-IR" altLang="fa-IR" sz="3200" smtClean="0">
                <a:cs typeface="B Zar" panose="00000400000000000000" pitchFamily="2" charset="-78"/>
              </a:rPr>
              <a:t>)</a:t>
            </a:r>
            <a:endParaRPr lang="en-US" altLang="fa-IR" sz="3200" smtClean="0">
              <a:cs typeface="B Zar" panose="00000400000000000000" pitchFamily="2" charset="-78"/>
            </a:endParaRPr>
          </a:p>
        </p:txBody>
      </p:sp>
      <p:sp>
        <p:nvSpPr>
          <p:cNvPr id="94211" name="Rectangle 3"/>
          <p:cNvSpPr>
            <a:spLocks noGrp="1" noChangeArrowheads="1"/>
          </p:cNvSpPr>
          <p:nvPr>
            <p:ph idx="1"/>
          </p:nvPr>
        </p:nvSpPr>
        <p:spPr>
          <a:xfrm>
            <a:off x="0" y="1828800"/>
            <a:ext cx="9144000" cy="4840288"/>
          </a:xfrm>
        </p:spPr>
        <p:txBody>
          <a:bodyPr/>
          <a:lstStyle/>
          <a:p>
            <a:pPr algn="justLow" eaLnBrk="1" hangingPunct="1">
              <a:lnSpc>
                <a:spcPct val="150000"/>
              </a:lnSpc>
              <a:buFont typeface="Wingdings" panose="05000000000000000000" pitchFamily="2" charset="2"/>
              <a:buChar char="ü"/>
            </a:pPr>
            <a:r>
              <a:rPr lang="en-US" altLang="fa-IR" sz="2000" smtClean="0">
                <a:cs typeface="B Zar" panose="00000400000000000000" pitchFamily="2" charset="-78"/>
              </a:rPr>
              <a:t>(Smith)</a:t>
            </a:r>
            <a:r>
              <a:rPr lang="fa-IR" altLang="fa-IR" sz="2000" smtClean="0">
                <a:cs typeface="B Zar" panose="00000400000000000000" pitchFamily="2" charset="-78"/>
              </a:rPr>
              <a:t>آمريكا : خدمات انساني ، هنر و فرهنگ ، مذهب ، جوانان ، آموزش و بهداشت</a:t>
            </a:r>
          </a:p>
          <a:p>
            <a:pPr algn="justLow" eaLnBrk="1" hangingPunct="1">
              <a:lnSpc>
                <a:spcPct val="150000"/>
              </a:lnSpc>
              <a:buFont typeface="Wingdings" panose="05000000000000000000" pitchFamily="2" charset="2"/>
              <a:buChar char="ü"/>
            </a:pPr>
            <a:r>
              <a:rPr lang="en-US" altLang="fa-IR" sz="2000" smtClean="0">
                <a:cs typeface="B Zar" panose="00000400000000000000" pitchFamily="2" charset="-78"/>
              </a:rPr>
              <a:t>(Wilson &amp; Pimm)</a:t>
            </a:r>
            <a:r>
              <a:rPr lang="fa-IR" altLang="fa-IR" sz="2000" smtClean="0">
                <a:cs typeface="B Zar" panose="00000400000000000000" pitchFamily="2" charset="-78"/>
              </a:rPr>
              <a:t> انگلستان : امور خيريه ، باشگاه هاي ورزشي ، سازمان هاي تجاري ، باشگاه هاي اجتماعي ، گروه هاي سلامتي ، گروه هاي سياسي ، گروه هاي مذهبي و سازمان هاي حفاظتي</a:t>
            </a:r>
          </a:p>
          <a:p>
            <a:pPr algn="justLow" eaLnBrk="1" hangingPunct="1">
              <a:lnSpc>
                <a:spcPct val="150000"/>
              </a:lnSpc>
              <a:buFont typeface="Wingdings" panose="05000000000000000000" pitchFamily="2" charset="2"/>
              <a:buChar char="ü"/>
            </a:pPr>
            <a:r>
              <a:rPr lang="en-US" altLang="fa-IR" sz="2000" smtClean="0">
                <a:cs typeface="B Zar" panose="00000400000000000000" pitchFamily="2" charset="-78"/>
              </a:rPr>
              <a:t>Geroy &amp; et al</a:t>
            </a:r>
            <a:r>
              <a:rPr lang="fa-IR" altLang="fa-IR" sz="2000" smtClean="0">
                <a:cs typeface="B Zar" panose="00000400000000000000" pitchFamily="2" charset="-78"/>
              </a:rPr>
              <a:t> : صنايع توليد ، خدمات و فروش</a:t>
            </a:r>
          </a:p>
          <a:p>
            <a:pPr algn="justLow" eaLnBrk="1" hangingPunct="1">
              <a:lnSpc>
                <a:spcPct val="150000"/>
              </a:lnSpc>
              <a:buFont typeface="Wingdings" panose="05000000000000000000" pitchFamily="2" charset="2"/>
              <a:buChar char="ü"/>
            </a:pPr>
            <a:r>
              <a:rPr lang="en-US" altLang="fa-IR" sz="2000" smtClean="0">
                <a:cs typeface="B Zar" panose="00000400000000000000" pitchFamily="2" charset="-78"/>
              </a:rPr>
              <a:t>Handy</a:t>
            </a:r>
            <a:r>
              <a:rPr lang="fa-IR" altLang="fa-IR" sz="2000" smtClean="0">
                <a:cs typeface="B Zar" panose="00000400000000000000" pitchFamily="2" charset="-78"/>
              </a:rPr>
              <a:t> : معتقد است كه افراد داوطلب به واسطه داشتن سه ديدگاه به گروه هاي مختلف ملحق مي شوند:</a:t>
            </a:r>
          </a:p>
          <a:p>
            <a:pPr algn="justLow" eaLnBrk="1" hangingPunct="1">
              <a:lnSpc>
                <a:spcPct val="150000"/>
              </a:lnSpc>
              <a:buFont typeface="Wingdings" panose="05000000000000000000" pitchFamily="2" charset="2"/>
              <a:buAutoNum type="arabicPeriod"/>
            </a:pPr>
            <a:r>
              <a:rPr lang="fa-IR" altLang="fa-IR" sz="2000" smtClean="0">
                <a:cs typeface="B Zar" panose="00000400000000000000" pitchFamily="2" charset="-78"/>
              </a:rPr>
              <a:t>داشتن علايق مشترك</a:t>
            </a:r>
          </a:p>
          <a:p>
            <a:pPr algn="justLow" eaLnBrk="1" hangingPunct="1">
              <a:lnSpc>
                <a:spcPct val="150000"/>
              </a:lnSpc>
              <a:buFont typeface="Wingdings" panose="05000000000000000000" pitchFamily="2" charset="2"/>
              <a:buAutoNum type="arabicPeriod"/>
            </a:pPr>
            <a:r>
              <a:rPr lang="fa-IR" altLang="fa-IR" sz="2000" smtClean="0">
                <a:cs typeface="B Zar" panose="00000400000000000000" pitchFamily="2" charset="-78"/>
              </a:rPr>
              <a:t>ارائه خدمات</a:t>
            </a:r>
          </a:p>
          <a:p>
            <a:pPr algn="justLow" eaLnBrk="1" hangingPunct="1">
              <a:lnSpc>
                <a:spcPct val="150000"/>
              </a:lnSpc>
              <a:buFont typeface="Wingdings" panose="05000000000000000000" pitchFamily="2" charset="2"/>
              <a:buAutoNum type="arabicPeriod"/>
            </a:pPr>
            <a:r>
              <a:rPr lang="fa-IR" altLang="fa-IR" sz="2000" smtClean="0">
                <a:cs typeface="B Zar" panose="00000400000000000000" pitchFamily="2" charset="-78"/>
              </a:rPr>
              <a:t>مبارزه و علل خاص</a:t>
            </a:r>
            <a:endParaRPr lang="en-US" altLang="fa-IR" sz="2000" smtClean="0">
              <a:cs typeface="B Zar" panose="00000400000000000000" pitchFamily="2" charset="-78"/>
            </a:endParaRPr>
          </a:p>
        </p:txBody>
      </p:sp>
      <p:sp>
        <p:nvSpPr>
          <p:cNvPr id="9421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pic>
        <p:nvPicPr>
          <p:cNvPr id="94213" name="Picture 7"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37063"/>
            <a:ext cx="40671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981075"/>
            <a:ext cx="8229600" cy="695325"/>
          </a:xfrm>
        </p:spPr>
        <p:txBody>
          <a:bodyPr/>
          <a:lstStyle/>
          <a:p>
            <a:pPr algn="r" eaLnBrk="1" hangingPunct="1"/>
            <a:r>
              <a:rPr lang="fa-IR" altLang="fa-IR" sz="3200" smtClean="0">
                <a:cs typeface="B Zar" panose="00000400000000000000" pitchFamily="2" charset="-78"/>
              </a:rPr>
              <a:t>ويژگيهاي داوطلب ( </a:t>
            </a:r>
            <a:r>
              <a:rPr lang="en-US" altLang="fa-IR" sz="3200" smtClean="0">
                <a:cs typeface="B Zar" panose="00000400000000000000" pitchFamily="2" charset="-78"/>
              </a:rPr>
              <a:t>Who</a:t>
            </a:r>
            <a:r>
              <a:rPr lang="fa-IR" altLang="fa-IR" sz="3200" smtClean="0">
                <a:cs typeface="B Zar" panose="00000400000000000000" pitchFamily="2" charset="-78"/>
              </a:rPr>
              <a:t> )</a:t>
            </a:r>
            <a:endParaRPr lang="en-US" altLang="fa-IR" sz="3200" smtClean="0">
              <a:cs typeface="B Zar" panose="00000400000000000000" pitchFamily="2" charset="-78"/>
            </a:endParaRPr>
          </a:p>
        </p:txBody>
      </p:sp>
      <p:sp>
        <p:nvSpPr>
          <p:cNvPr id="95235" name="Rectangle 3"/>
          <p:cNvSpPr>
            <a:spLocks noGrp="1" noChangeArrowheads="1"/>
          </p:cNvSpPr>
          <p:nvPr>
            <p:ph idx="1"/>
          </p:nvPr>
        </p:nvSpPr>
        <p:spPr>
          <a:xfrm>
            <a:off x="0" y="1828800"/>
            <a:ext cx="9144000" cy="4840288"/>
          </a:xfrm>
        </p:spPr>
        <p:txBody>
          <a:bodyPr/>
          <a:lstStyle/>
          <a:p>
            <a:pPr algn="justLow" eaLnBrk="1" hangingPunct="1">
              <a:lnSpc>
                <a:spcPct val="185000"/>
              </a:lnSpc>
              <a:buFont typeface="Wingdings" panose="05000000000000000000" pitchFamily="2" charset="2"/>
              <a:buChar char="ü"/>
            </a:pPr>
            <a:r>
              <a:rPr lang="fa-IR" altLang="fa-IR" sz="2000" smtClean="0">
                <a:cs typeface="B Zar" panose="00000400000000000000" pitchFamily="2" charset="-78"/>
              </a:rPr>
              <a:t>سن</a:t>
            </a:r>
          </a:p>
          <a:p>
            <a:pPr algn="justLow" eaLnBrk="1" hangingPunct="1">
              <a:lnSpc>
                <a:spcPct val="185000"/>
              </a:lnSpc>
              <a:buFont typeface="Wingdings" panose="05000000000000000000" pitchFamily="2" charset="2"/>
              <a:buChar char="ü"/>
            </a:pPr>
            <a:r>
              <a:rPr lang="fa-IR" altLang="fa-IR" sz="2000" smtClean="0">
                <a:cs typeface="B Zar" panose="00000400000000000000" pitchFamily="2" charset="-78"/>
              </a:rPr>
              <a:t>جنسيت</a:t>
            </a:r>
          </a:p>
          <a:p>
            <a:pPr algn="justLow" eaLnBrk="1" hangingPunct="1">
              <a:lnSpc>
                <a:spcPct val="185000"/>
              </a:lnSpc>
              <a:buFont typeface="Wingdings" panose="05000000000000000000" pitchFamily="2" charset="2"/>
              <a:buChar char="ü"/>
            </a:pPr>
            <a:r>
              <a:rPr lang="fa-IR" altLang="fa-IR" sz="2000" smtClean="0">
                <a:cs typeface="B Zar" panose="00000400000000000000" pitchFamily="2" charset="-78"/>
              </a:rPr>
              <a:t>ميزان تحصيلات</a:t>
            </a:r>
          </a:p>
          <a:p>
            <a:pPr algn="justLow" eaLnBrk="1" hangingPunct="1">
              <a:lnSpc>
                <a:spcPct val="185000"/>
              </a:lnSpc>
              <a:buFont typeface="Wingdings" panose="05000000000000000000" pitchFamily="2" charset="2"/>
              <a:buChar char="ü"/>
            </a:pPr>
            <a:r>
              <a:rPr lang="fa-IR" altLang="fa-IR" sz="2000" smtClean="0">
                <a:cs typeface="B Zar" panose="00000400000000000000" pitchFamily="2" charset="-78"/>
              </a:rPr>
              <a:t>سطح درآمد</a:t>
            </a:r>
          </a:p>
          <a:p>
            <a:pPr algn="justLow" eaLnBrk="1" hangingPunct="1">
              <a:lnSpc>
                <a:spcPct val="185000"/>
              </a:lnSpc>
              <a:buFont typeface="Wingdings" panose="05000000000000000000" pitchFamily="2" charset="2"/>
              <a:buChar char="ü"/>
            </a:pPr>
            <a:r>
              <a:rPr lang="fa-IR" altLang="fa-IR" sz="2000" smtClean="0">
                <a:cs typeface="B Zar" panose="00000400000000000000" pitchFamily="2" charset="-78"/>
              </a:rPr>
              <a:t>وضعيت كاري</a:t>
            </a:r>
          </a:p>
          <a:p>
            <a:pPr algn="justLow" eaLnBrk="1" hangingPunct="1">
              <a:lnSpc>
                <a:spcPct val="185000"/>
              </a:lnSpc>
              <a:buFont typeface="Wingdings" panose="05000000000000000000" pitchFamily="2" charset="2"/>
              <a:buChar char="ü"/>
            </a:pPr>
            <a:r>
              <a:rPr lang="fa-IR" altLang="fa-IR" sz="2000" smtClean="0">
                <a:cs typeface="B Zar" panose="00000400000000000000" pitchFamily="2" charset="-78"/>
              </a:rPr>
              <a:t>سابقه خانوادگي</a:t>
            </a:r>
            <a:endParaRPr lang="en-US" altLang="fa-IR" sz="2000" smtClean="0">
              <a:cs typeface="B Zar" panose="00000400000000000000" pitchFamily="2" charset="-78"/>
            </a:endParaRPr>
          </a:p>
          <a:p>
            <a:pPr algn="justLow" eaLnBrk="1" hangingPunct="1">
              <a:lnSpc>
                <a:spcPct val="185000"/>
              </a:lnSpc>
              <a:buFont typeface="Wingdings" panose="05000000000000000000" pitchFamily="2" charset="2"/>
              <a:buNone/>
            </a:pPr>
            <a:endParaRPr lang="en-US" altLang="fa-IR" sz="2000" smtClean="0">
              <a:cs typeface="B Zar" panose="00000400000000000000" pitchFamily="2" charset="-78"/>
            </a:endParaRPr>
          </a:p>
        </p:txBody>
      </p:sp>
      <p:sp>
        <p:nvSpPr>
          <p:cNvPr id="9523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pic>
        <p:nvPicPr>
          <p:cNvPr id="95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68738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AutoShape 6"/>
          <p:cNvSpPr>
            <a:spLocks noChangeArrowheads="1"/>
          </p:cNvSpPr>
          <p:nvPr/>
        </p:nvSpPr>
        <p:spPr bwMode="auto">
          <a:xfrm>
            <a:off x="323850" y="765175"/>
            <a:ext cx="4248150" cy="1143000"/>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6259" name="Rectangle 2"/>
          <p:cNvSpPr>
            <a:spLocks noGrp="1" noChangeArrowheads="1"/>
          </p:cNvSpPr>
          <p:nvPr>
            <p:ph type="title"/>
          </p:nvPr>
        </p:nvSpPr>
        <p:spPr/>
        <p:txBody>
          <a:bodyPr/>
          <a:lstStyle/>
          <a:p>
            <a:pPr algn="r" eaLnBrk="1" hangingPunct="1"/>
            <a:r>
              <a:rPr lang="fa-IR" altLang="fa-IR" sz="3200" smtClean="0">
                <a:cs typeface="B Zar" panose="00000400000000000000" pitchFamily="2" charset="-78"/>
              </a:rPr>
              <a:t>انگيزه هاي داوطلب</a:t>
            </a:r>
            <a:r>
              <a:rPr lang="en-US" altLang="fa-IR" sz="3200" smtClean="0">
                <a:cs typeface="B Zar" panose="00000400000000000000" pitchFamily="2" charset="-78"/>
              </a:rPr>
              <a:t> </a:t>
            </a:r>
            <a:r>
              <a:rPr lang="fa-IR" altLang="fa-IR" sz="3200" smtClean="0">
                <a:cs typeface="B Zar" panose="00000400000000000000" pitchFamily="2" charset="-78"/>
              </a:rPr>
              <a:t>( </a:t>
            </a:r>
            <a:r>
              <a:rPr lang="en-US" altLang="fa-IR" sz="3200" smtClean="0">
                <a:cs typeface="B Zar" panose="00000400000000000000" pitchFamily="2" charset="-78"/>
              </a:rPr>
              <a:t>Why</a:t>
            </a:r>
            <a:r>
              <a:rPr lang="fa-IR" altLang="fa-IR" sz="3200" smtClean="0">
                <a:cs typeface="B Zar" panose="00000400000000000000" pitchFamily="2" charset="-78"/>
              </a:rPr>
              <a:t> )</a:t>
            </a:r>
            <a:endParaRPr lang="en-US" altLang="fa-IR" sz="3200" smtClean="0">
              <a:cs typeface="B Zar" panose="00000400000000000000" pitchFamily="2" charset="-78"/>
            </a:endParaRPr>
          </a:p>
        </p:txBody>
      </p:sp>
      <p:sp>
        <p:nvSpPr>
          <p:cNvPr id="96260" name="Rectangle 3"/>
          <p:cNvSpPr>
            <a:spLocks noGrp="1" noChangeArrowheads="1"/>
          </p:cNvSpPr>
          <p:nvPr>
            <p:ph idx="1"/>
          </p:nvPr>
        </p:nvSpPr>
        <p:spPr>
          <a:xfrm>
            <a:off x="0" y="1828800"/>
            <a:ext cx="9144000" cy="4840288"/>
          </a:xfrm>
        </p:spPr>
        <p:txBody>
          <a:bodyPr/>
          <a:lstStyle/>
          <a:p>
            <a:pPr algn="justLow" eaLnBrk="1" hangingPunct="1">
              <a:lnSpc>
                <a:spcPct val="165000"/>
              </a:lnSpc>
              <a:buFont typeface="Wingdings" panose="05000000000000000000" pitchFamily="2" charset="2"/>
              <a:buChar char="ü"/>
            </a:pPr>
            <a:r>
              <a:rPr lang="fa-IR" altLang="fa-IR" sz="2000" smtClean="0">
                <a:cs typeface="B Zar" panose="00000400000000000000" pitchFamily="2" charset="-78"/>
              </a:rPr>
              <a:t>كليد موفقيت سازمان در جذب و نگهداري داوطلبان ، شناخت انگيزه هاي افراد مي باشد.</a:t>
            </a:r>
          </a:p>
          <a:p>
            <a:pPr algn="justLow" eaLnBrk="1" hangingPunct="1">
              <a:lnSpc>
                <a:spcPct val="165000"/>
              </a:lnSpc>
              <a:buFont typeface="Wingdings" panose="05000000000000000000" pitchFamily="2" charset="2"/>
              <a:buChar char="ü"/>
            </a:pPr>
            <a:r>
              <a:rPr lang="fa-IR" altLang="fa-IR" sz="2000" smtClean="0">
                <a:cs typeface="B Zar" panose="00000400000000000000" pitchFamily="2" charset="-78"/>
              </a:rPr>
              <a:t>نوع دوستي انگيزه اصلي مي باشد.</a:t>
            </a:r>
          </a:p>
          <a:p>
            <a:pPr algn="justLow" eaLnBrk="1" hangingPunct="1">
              <a:lnSpc>
                <a:spcPct val="150000"/>
              </a:lnSpc>
              <a:buFont typeface="Wingdings" panose="05000000000000000000" pitchFamily="2" charset="2"/>
              <a:buChar char="ü"/>
            </a:pPr>
            <a:r>
              <a:rPr lang="en-US" altLang="fa-IR" sz="1800" smtClean="0">
                <a:cs typeface="B Zar" panose="00000400000000000000" pitchFamily="2" charset="-78"/>
              </a:rPr>
              <a:t> </a:t>
            </a:r>
            <a:r>
              <a:rPr lang="fa-IR" altLang="fa-IR" sz="1600" smtClean="0">
                <a:cs typeface="B Zar" panose="00000400000000000000" pitchFamily="2" charset="-78"/>
              </a:rPr>
              <a:t>انگیزه ها و دلایل مربوط به کسب تجربه ، مهارت و فرصت شغلی</a:t>
            </a: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های مرتبط با یادگیری و کسب آگاهی از خود ، دیگران </a:t>
            </a:r>
            <a:endParaRPr lang="en-US" altLang="fa-IR" sz="1600" smtClean="0">
              <a:cs typeface="B Zar" panose="00000400000000000000" pitchFamily="2" charset="-78"/>
            </a:endParaRP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مرتبط با احساس آرامش ، لذت و آسودگی</a:t>
            </a: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های مرتبط با نیل به اهداف سازمانی و فردی</a:t>
            </a:r>
            <a:endParaRPr lang="en-US" altLang="fa-IR" sz="1600" smtClean="0">
              <a:cs typeface="B Zar" panose="00000400000000000000" pitchFamily="2" charset="-78"/>
            </a:endParaRP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های مرتبط با التزام و پایبندی به انتظارات یا خواسته های اجتماعی و اخلاقی</a:t>
            </a: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های مرتبط با کسب سود و منافع مادی و سایر پاداش های ملموس و عینی</a:t>
            </a: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های مرتبط با رشد فردی و خودشکوفای و ارتقاء یک تصور مثبت و سازنده از خود</a:t>
            </a:r>
          </a:p>
          <a:p>
            <a:pPr algn="justLow" eaLnBrk="1" hangingPunct="1">
              <a:lnSpc>
                <a:spcPct val="150000"/>
              </a:lnSpc>
              <a:buFont typeface="Wingdings" panose="05000000000000000000" pitchFamily="2" charset="2"/>
              <a:buChar char="ü"/>
            </a:pPr>
            <a:r>
              <a:rPr lang="fa-IR" altLang="fa-IR" sz="1600" smtClean="0">
                <a:cs typeface="B Zar" panose="00000400000000000000" pitchFamily="2" charset="-78"/>
              </a:rPr>
              <a:t>انگیزه های مرتبط با تجربه دوستی ، کار گروهی و تعامل با دیگران یا تجربه اجتماعی شدن</a:t>
            </a:r>
            <a:r>
              <a:rPr lang="en-US" altLang="fa-IR" sz="1800" smtClean="0">
                <a:cs typeface="B Zar" panose="00000400000000000000" pitchFamily="2" charset="-78"/>
              </a:rPr>
              <a:t> </a:t>
            </a:r>
          </a:p>
          <a:p>
            <a:pPr algn="justLow" eaLnBrk="1" hangingPunct="1">
              <a:lnSpc>
                <a:spcPct val="140000"/>
              </a:lnSpc>
              <a:buFont typeface="Wingdings" panose="05000000000000000000" pitchFamily="2" charset="2"/>
              <a:buChar char="ü"/>
            </a:pPr>
            <a:endParaRPr lang="en-US" altLang="fa-IR" sz="2000" smtClean="0"/>
          </a:p>
        </p:txBody>
      </p:sp>
      <p:sp>
        <p:nvSpPr>
          <p:cNvPr id="96261"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sp>
        <p:nvSpPr>
          <p:cNvPr id="96262" name="Text Box 5"/>
          <p:cNvSpPr txBox="1">
            <a:spLocks noChangeArrowheads="1"/>
          </p:cNvSpPr>
          <p:nvPr/>
        </p:nvSpPr>
        <p:spPr bwMode="auto">
          <a:xfrm>
            <a:off x="323850" y="1125538"/>
            <a:ext cx="4319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fa-IR" altLang="fa-IR" sz="2000">
                <a:solidFill>
                  <a:srgbClr val="FF3300"/>
                </a:solidFill>
                <a:cs typeface="B Zar" panose="00000400000000000000" pitchFamily="2" charset="-78"/>
              </a:rPr>
              <a:t>افراد مختلف در فعاليت مشابه با انگيزه هاي متفاوت </a:t>
            </a:r>
            <a:endParaRPr lang="en-US" altLang="fa-IR" sz="2000">
              <a:solidFill>
                <a:srgbClr val="FF3300"/>
              </a:solidFill>
              <a:cs typeface="B Zar" panose="00000400000000000000" pitchFamily="2" charset="-78"/>
            </a:endParaRPr>
          </a:p>
        </p:txBody>
      </p:sp>
      <p:pic>
        <p:nvPicPr>
          <p:cNvPr id="96263" name="Picture 8"/>
          <p:cNvPicPr>
            <a:picLocks noChangeAspect="1" noChangeArrowheads="1"/>
          </p:cNvPicPr>
          <p:nvPr/>
        </p:nvPicPr>
        <p:blipFill>
          <a:blip r:embed="rId2">
            <a:extLst>
              <a:ext uri="{28A0092B-C50C-407E-A947-70E740481C1C}">
                <a14:useLocalDpi xmlns:a14="http://schemas.microsoft.com/office/drawing/2010/main" val="0"/>
              </a:ext>
            </a:extLst>
          </a:blip>
          <a:srcRect l="3227" r="914"/>
          <a:stretch>
            <a:fillRect/>
          </a:stretch>
        </p:blipFill>
        <p:spPr bwMode="auto">
          <a:xfrm>
            <a:off x="0" y="2276475"/>
            <a:ext cx="313213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AutoShape 8"/>
          <p:cNvSpPr>
            <a:spLocks noChangeArrowheads="1"/>
          </p:cNvSpPr>
          <p:nvPr/>
        </p:nvSpPr>
        <p:spPr bwMode="auto">
          <a:xfrm>
            <a:off x="755650" y="5229225"/>
            <a:ext cx="5472113" cy="1143000"/>
          </a:xfrm>
          <a:prstGeom prst="horizontalScroll">
            <a:avLst>
              <a:gd name="adj" fmla="val 12500"/>
            </a:avLst>
          </a:prstGeom>
          <a:solidFill>
            <a:srgbClr val="66FF66"/>
          </a:solidFill>
          <a:ln w="9525">
            <a:solidFill>
              <a:srgbClr val="66FF66"/>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7283" name="AutoShape 6"/>
          <p:cNvSpPr>
            <a:spLocks noChangeArrowheads="1"/>
          </p:cNvSpPr>
          <p:nvPr/>
        </p:nvSpPr>
        <p:spPr bwMode="auto">
          <a:xfrm>
            <a:off x="684213" y="4230688"/>
            <a:ext cx="5543550" cy="1143000"/>
          </a:xfrm>
          <a:prstGeom prst="horizontalScroll">
            <a:avLst>
              <a:gd name="adj" fmla="val 12500"/>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fa-IR" altLang="fa-IR"/>
          </a:p>
        </p:txBody>
      </p:sp>
      <p:sp>
        <p:nvSpPr>
          <p:cNvPr id="97284" name="Rectangle 2"/>
          <p:cNvSpPr>
            <a:spLocks noGrp="1" noChangeArrowheads="1"/>
          </p:cNvSpPr>
          <p:nvPr>
            <p:ph type="title"/>
          </p:nvPr>
        </p:nvSpPr>
        <p:spPr/>
        <p:txBody>
          <a:bodyPr/>
          <a:lstStyle/>
          <a:p>
            <a:pPr algn="r" eaLnBrk="1" hangingPunct="1"/>
            <a:r>
              <a:rPr lang="fa-IR" altLang="fa-IR" sz="3200" smtClean="0">
                <a:cs typeface="B Zar" panose="00000400000000000000" pitchFamily="2" charset="-78"/>
              </a:rPr>
              <a:t>حفظ ونگهداري داوطلبان</a:t>
            </a:r>
            <a:endParaRPr lang="en-US" altLang="fa-IR" sz="3200" smtClean="0">
              <a:cs typeface="B Zar" panose="00000400000000000000" pitchFamily="2" charset="-78"/>
            </a:endParaRPr>
          </a:p>
        </p:txBody>
      </p:sp>
      <p:sp>
        <p:nvSpPr>
          <p:cNvPr id="97285" name="Rectangle 3"/>
          <p:cNvSpPr>
            <a:spLocks noGrp="1" noChangeArrowheads="1"/>
          </p:cNvSpPr>
          <p:nvPr>
            <p:ph idx="1"/>
          </p:nvPr>
        </p:nvSpPr>
        <p:spPr>
          <a:xfrm>
            <a:off x="0" y="1828800"/>
            <a:ext cx="9144000" cy="4840288"/>
          </a:xfrm>
        </p:spPr>
        <p:txBody>
          <a:bodyPr/>
          <a:lstStyle/>
          <a:p>
            <a:pPr algn="justLow" eaLnBrk="1" hangingPunct="1">
              <a:lnSpc>
                <a:spcPct val="160000"/>
              </a:lnSpc>
              <a:buFont typeface="Wingdings" panose="05000000000000000000" pitchFamily="2" charset="2"/>
              <a:buChar char="ü"/>
            </a:pPr>
            <a:r>
              <a:rPr lang="fa-IR" altLang="fa-IR" sz="1800" smtClean="0">
                <a:cs typeface="B Zar" panose="00000400000000000000" pitchFamily="2" charset="-78"/>
              </a:rPr>
              <a:t>با جذب نيروهاي داوطلب ، سازمان ها مي بايست در حفظ و نگهداري آنان كوشا باشند.</a:t>
            </a:r>
          </a:p>
          <a:p>
            <a:pPr algn="justLow" eaLnBrk="1" hangingPunct="1">
              <a:lnSpc>
                <a:spcPct val="160000"/>
              </a:lnSpc>
              <a:buFont typeface="Wingdings" panose="05000000000000000000" pitchFamily="2" charset="2"/>
              <a:buChar char="ü"/>
            </a:pPr>
            <a:r>
              <a:rPr lang="fa-IR" altLang="fa-IR" sz="1800" smtClean="0">
                <a:cs typeface="B Zar" panose="00000400000000000000" pitchFamily="2" charset="-78"/>
              </a:rPr>
              <a:t>نگهداري از طريق روابط مثبت بين كاركنان حقوق بگير و داوطلبان افزايش مي يابد.</a:t>
            </a:r>
          </a:p>
          <a:p>
            <a:pPr algn="justLow" eaLnBrk="1" hangingPunct="1">
              <a:lnSpc>
                <a:spcPct val="160000"/>
              </a:lnSpc>
              <a:buFont typeface="Wingdings" panose="05000000000000000000" pitchFamily="2" charset="2"/>
              <a:buChar char="ü"/>
            </a:pPr>
            <a:r>
              <a:rPr lang="fa-IR" altLang="fa-IR" sz="1800" smtClean="0">
                <a:cs typeface="B Zar" panose="00000400000000000000" pitchFamily="2" charset="-78"/>
              </a:rPr>
              <a:t>افزايش رضايت از فعاليت داوطلبانه باعث طولاني تر شدن خدمات داوطلبانه مي شود.</a:t>
            </a:r>
          </a:p>
          <a:p>
            <a:pPr algn="justLow" eaLnBrk="1" hangingPunct="1">
              <a:lnSpc>
                <a:spcPct val="160000"/>
              </a:lnSpc>
              <a:buFont typeface="Wingdings" panose="05000000000000000000" pitchFamily="2" charset="2"/>
              <a:buChar char="ü"/>
            </a:pPr>
            <a:r>
              <a:rPr lang="fa-IR" altLang="fa-IR" sz="1800" smtClean="0">
                <a:cs typeface="B Zar" panose="00000400000000000000" pitchFamily="2" charset="-78"/>
              </a:rPr>
              <a:t>ايجاد گروه هاي متمايز در بين داوطلبان، خوشايند داوطلبان تازه وارد نبوده و باعث ترك آنان مي شود.</a:t>
            </a:r>
          </a:p>
          <a:p>
            <a:pPr algn="justLow" eaLnBrk="1" hangingPunct="1">
              <a:lnSpc>
                <a:spcPct val="150000"/>
              </a:lnSpc>
              <a:buFont typeface="Wingdings" panose="05000000000000000000" pitchFamily="2" charset="2"/>
              <a:buNone/>
            </a:pPr>
            <a:endParaRPr lang="en-US" altLang="fa-IR" sz="1800" smtClean="0">
              <a:cs typeface="B Zar" panose="00000400000000000000" pitchFamily="2" charset="-78"/>
            </a:endParaRPr>
          </a:p>
        </p:txBody>
      </p:sp>
      <p:sp>
        <p:nvSpPr>
          <p:cNvPr id="97286"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sp>
        <p:nvSpPr>
          <p:cNvPr id="97287" name="Text Box 5"/>
          <p:cNvSpPr txBox="1">
            <a:spLocks noChangeArrowheads="1"/>
          </p:cNvSpPr>
          <p:nvPr/>
        </p:nvSpPr>
        <p:spPr bwMode="auto">
          <a:xfrm>
            <a:off x="539750" y="4508500"/>
            <a:ext cx="551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a-IR" altLang="fa-IR">
                <a:solidFill>
                  <a:srgbClr val="FF3300"/>
                </a:solidFill>
                <a:cs typeface="B Zar" panose="00000400000000000000" pitchFamily="2" charset="-78"/>
              </a:rPr>
              <a:t>اگر افراد به واسطه انگيزه هاي شخصي به سازمان ملحق شوند ، طول مدت خدمت آنها اندك خواهد بود</a:t>
            </a:r>
            <a:endParaRPr lang="en-US" altLang="fa-IR">
              <a:solidFill>
                <a:srgbClr val="FF3300"/>
              </a:solidFill>
              <a:cs typeface="B Zar" panose="00000400000000000000" pitchFamily="2" charset="-78"/>
            </a:endParaRPr>
          </a:p>
        </p:txBody>
      </p:sp>
      <p:sp>
        <p:nvSpPr>
          <p:cNvPr id="97288" name="Text Box 7"/>
          <p:cNvSpPr txBox="1">
            <a:spLocks noChangeArrowheads="1"/>
          </p:cNvSpPr>
          <p:nvPr/>
        </p:nvSpPr>
        <p:spPr bwMode="auto">
          <a:xfrm>
            <a:off x="971550" y="5576888"/>
            <a:ext cx="511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fa-IR" altLang="fa-IR">
                <a:solidFill>
                  <a:srgbClr val="FF3300"/>
                </a:solidFill>
                <a:cs typeface="B Zar" panose="00000400000000000000" pitchFamily="2" charset="-78"/>
              </a:rPr>
              <a:t>فراهم كردن برنامه هاي آموزشي براي داوطلبان باعث حفظ آنان مي گردد</a:t>
            </a:r>
            <a:endParaRPr lang="en-US" altLang="fa-IR">
              <a:solidFill>
                <a:srgbClr val="FF3300"/>
              </a:solidFill>
              <a:cs typeface="B Zar" panose="00000400000000000000"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eaLnBrk="1" hangingPunct="1"/>
            <a:r>
              <a:rPr lang="en-US" altLang="fa-IR" sz="6000" smtClean="0">
                <a:solidFill>
                  <a:schemeClr val="tx1"/>
                </a:solidFill>
                <a:latin typeface="Informal Roman" panose="030604020304060B0204" pitchFamily="66" charset="0"/>
              </a:rPr>
              <a:t>Conclusion</a:t>
            </a:r>
            <a:r>
              <a:rPr lang="en-US" altLang="fa-IR" smtClean="0">
                <a:latin typeface="Informal Roman" panose="030604020304060B0204" pitchFamily="66" charset="0"/>
              </a:rPr>
              <a:t> </a:t>
            </a:r>
          </a:p>
        </p:txBody>
      </p:sp>
      <p:pic>
        <p:nvPicPr>
          <p:cNvPr id="9830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43150" y="2371725"/>
            <a:ext cx="4457700" cy="3216275"/>
          </a:xfrm>
          <a:noFill/>
        </p:spPr>
      </p:pic>
      <p:sp>
        <p:nvSpPr>
          <p:cNvPr id="98308" name="Rectangle 5"/>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r" eaLnBrk="1" hangingPunct="1"/>
            <a:r>
              <a:rPr lang="fa-IR" altLang="fa-IR" sz="3200" smtClean="0">
                <a:latin typeface="Informal Roman" panose="030604020304060B0204" pitchFamily="66" charset="0"/>
                <a:cs typeface="B Zar" panose="00000400000000000000" pitchFamily="2" charset="-78"/>
              </a:rPr>
              <a:t>منابع و مآخذ</a:t>
            </a:r>
            <a:endParaRPr lang="en-US" altLang="fa-IR" sz="3200" smtClean="0">
              <a:latin typeface="Informal Roman" panose="030604020304060B0204" pitchFamily="66" charset="0"/>
              <a:cs typeface="B Zar" panose="00000400000000000000" pitchFamily="2" charset="-78"/>
            </a:endParaRPr>
          </a:p>
        </p:txBody>
      </p:sp>
      <p:sp>
        <p:nvSpPr>
          <p:cNvPr id="99331" name="Rectangle 5"/>
          <p:cNvSpPr>
            <a:spLocks noGrp="1" noChangeArrowheads="1"/>
          </p:cNvSpPr>
          <p:nvPr>
            <p:ph idx="1"/>
          </p:nvPr>
        </p:nvSpPr>
        <p:spPr>
          <a:xfrm>
            <a:off x="0" y="1828800"/>
            <a:ext cx="9144000" cy="5029200"/>
          </a:xfrm>
        </p:spPr>
        <p:txBody>
          <a:bodyPr/>
          <a:lstStyle/>
          <a:p>
            <a:pPr marL="609600" indent="-609600" algn="justLow" rtl="0" eaLnBrk="1" hangingPunct="1">
              <a:lnSpc>
                <a:spcPct val="90000"/>
              </a:lnSpc>
              <a:buFont typeface="Wingdings" panose="05000000000000000000" pitchFamily="2" charset="2"/>
              <a:buNone/>
            </a:pPr>
            <a:r>
              <a:rPr lang="en-US" altLang="fa-IR" sz="1100" smtClean="0"/>
              <a:t>Palmer, C. (2000) </a:t>
            </a:r>
            <a:r>
              <a:rPr lang="en-US" altLang="fa-IR" sz="1100" smtClean="0">
                <a:latin typeface="Arial" panose="020B0604020202020204" pitchFamily="34" charset="0"/>
              </a:rPr>
              <a:t>‘</a:t>
            </a:r>
            <a:r>
              <a:rPr lang="en-US" altLang="fa-IR" sz="1100" smtClean="0"/>
              <a:t>Volunteering steps forward</a:t>
            </a:r>
            <a:r>
              <a:rPr lang="en-US" altLang="fa-IR" sz="1100" smtClean="0">
                <a:latin typeface="Arial" panose="020B0604020202020204" pitchFamily="34" charset="0"/>
              </a:rPr>
              <a:t>’</a:t>
            </a:r>
            <a:r>
              <a:rPr lang="en-US" altLang="fa-IR" sz="1100" smtClean="0"/>
              <a:t>, </a:t>
            </a:r>
            <a:r>
              <a:rPr lang="en-US" altLang="fa-IR" sz="1100" i="1" smtClean="0"/>
              <a:t>The Guardian</a:t>
            </a:r>
            <a:r>
              <a:rPr lang="en-US" altLang="fa-IR" sz="1100" smtClean="0"/>
              <a:t>, 9th September.</a:t>
            </a:r>
          </a:p>
          <a:p>
            <a:pPr marL="609600" indent="-609600" algn="justLow" rtl="0" eaLnBrk="1" hangingPunct="1">
              <a:lnSpc>
                <a:spcPct val="90000"/>
              </a:lnSpc>
              <a:buFont typeface="Wingdings" panose="05000000000000000000" pitchFamily="2" charset="2"/>
              <a:buNone/>
            </a:pPr>
            <a:endParaRPr lang="en-US" altLang="fa-IR" sz="1100" smtClean="0"/>
          </a:p>
          <a:p>
            <a:pPr marL="609600" indent="-609600" algn="justLow" rtl="0" eaLnBrk="1" hangingPunct="1">
              <a:lnSpc>
                <a:spcPct val="90000"/>
              </a:lnSpc>
              <a:buFont typeface="Wingdings" panose="05000000000000000000" pitchFamily="2" charset="2"/>
              <a:buNone/>
            </a:pPr>
            <a:r>
              <a:rPr lang="en-US" altLang="fa-IR" sz="1100" smtClean="0"/>
              <a:t>Gaskin, K. (1998) </a:t>
            </a:r>
            <a:r>
              <a:rPr lang="en-US" altLang="fa-IR" sz="1100" smtClean="0">
                <a:latin typeface="Arial" panose="020B0604020202020204" pitchFamily="34" charset="0"/>
              </a:rPr>
              <a:t>‘</a:t>
            </a:r>
            <a:r>
              <a:rPr lang="en-US" altLang="fa-IR" sz="1100" smtClean="0"/>
              <a:t>Vanishing volunteers: Are young people losing interest in volunteering?</a:t>
            </a:r>
            <a:r>
              <a:rPr lang="en-US" altLang="fa-IR" sz="1100" smtClean="0">
                <a:latin typeface="Arial" panose="020B0604020202020204" pitchFamily="34" charset="0"/>
              </a:rPr>
              <a:t>’</a:t>
            </a:r>
            <a:r>
              <a:rPr lang="en-US" altLang="fa-IR" sz="1100" smtClean="0"/>
              <a:t>, </a:t>
            </a:r>
            <a:r>
              <a:rPr lang="en-US" altLang="fa-IR" sz="1100" i="1" smtClean="0"/>
              <a:t>Voluntary Action</a:t>
            </a:r>
            <a:r>
              <a:rPr lang="en-US" altLang="fa-IR" sz="1100" smtClean="0"/>
              <a:t>, No. 1, pp. 33</a:t>
            </a:r>
            <a:r>
              <a:rPr lang="en-US" altLang="fa-IR" sz="1100" smtClean="0">
                <a:latin typeface="Arial" panose="020B0604020202020204" pitchFamily="34" charset="0"/>
              </a:rPr>
              <a:t>–</a:t>
            </a:r>
            <a:r>
              <a:rPr lang="en-US" altLang="fa-IR" sz="1100" smtClean="0"/>
              <a:t>43.</a:t>
            </a:r>
          </a:p>
          <a:p>
            <a:pPr marL="609600" indent="-609600" algn="justLow" rtl="0" eaLnBrk="1" hangingPunct="1">
              <a:lnSpc>
                <a:spcPct val="90000"/>
              </a:lnSpc>
              <a:buFont typeface="Wingdings" panose="05000000000000000000" pitchFamily="2" charset="2"/>
              <a:buNone/>
            </a:pPr>
            <a:endParaRPr lang="en-US" altLang="fa-IR" sz="1100" smtClean="0"/>
          </a:p>
          <a:p>
            <a:pPr marL="609600" indent="-609600" algn="justLow" rtl="0" eaLnBrk="1" hangingPunct="1">
              <a:lnSpc>
                <a:spcPct val="90000"/>
              </a:lnSpc>
              <a:buFont typeface="Wingdings" panose="05000000000000000000" pitchFamily="2" charset="2"/>
              <a:buNone/>
            </a:pPr>
            <a:r>
              <a:rPr lang="en-US" altLang="fa-IR" sz="1100" smtClean="0"/>
              <a:t>Jackson, R. (1999) </a:t>
            </a:r>
            <a:r>
              <a:rPr lang="en-US" altLang="fa-IR" sz="1100" smtClean="0">
                <a:latin typeface="Arial" panose="020B0604020202020204" pitchFamily="34" charset="0"/>
              </a:rPr>
              <a:t>‘</a:t>
            </a:r>
            <a:r>
              <a:rPr lang="en-US" altLang="fa-IR" sz="1100" smtClean="0"/>
              <a:t>Establishing and developing new local groups</a:t>
            </a:r>
            <a:r>
              <a:rPr lang="en-US" altLang="fa-IR" sz="1100" smtClean="0">
                <a:latin typeface="Arial" panose="020B0604020202020204" pitchFamily="34" charset="0"/>
              </a:rPr>
              <a:t>’</a:t>
            </a:r>
            <a:r>
              <a:rPr lang="en-US" altLang="fa-IR" sz="1100" smtClean="0"/>
              <a:t> ,</a:t>
            </a:r>
            <a:r>
              <a:rPr lang="en-US" altLang="fa-IR" sz="1100" smtClean="0">
                <a:latin typeface="Arial" panose="020B0604020202020204" pitchFamily="34" charset="0"/>
              </a:rPr>
              <a:t>‘</a:t>
            </a:r>
            <a:r>
              <a:rPr lang="en-US" altLang="fa-IR" sz="1100" smtClean="0"/>
              <a:t>Recruiting and Training Volunteers</a:t>
            </a:r>
            <a:r>
              <a:rPr lang="en-US" altLang="fa-IR" sz="1100" smtClean="0">
                <a:latin typeface="Arial" panose="020B0604020202020204" pitchFamily="34" charset="0"/>
              </a:rPr>
              <a:t>’</a:t>
            </a:r>
            <a:r>
              <a:rPr lang="en-US" altLang="fa-IR" sz="1100" smtClean="0"/>
              <a:t>,Conference Proceedings, Henry Stewart Conference Studies, London, October.  </a:t>
            </a:r>
          </a:p>
          <a:p>
            <a:pPr marL="609600" indent="-609600" algn="justLow"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r>
              <a:rPr lang="en-US" altLang="fa-IR" sz="1100" smtClean="0"/>
              <a:t>Wymer, W. W. and Self, D. R. (1999) </a:t>
            </a:r>
            <a:r>
              <a:rPr lang="en-US" altLang="fa-IR" sz="1100" smtClean="0">
                <a:latin typeface="Arial" panose="020B0604020202020204" pitchFamily="34" charset="0"/>
              </a:rPr>
              <a:t>‘</a:t>
            </a:r>
            <a:r>
              <a:rPr lang="en-US" altLang="fa-IR" sz="1100" smtClean="0"/>
              <a:t>Major research studies: An annotated bibliography of marketing to volunteers</a:t>
            </a:r>
            <a:r>
              <a:rPr lang="en-US" altLang="fa-IR" sz="1100" smtClean="0">
                <a:latin typeface="Arial" panose="020B0604020202020204" pitchFamily="34" charset="0"/>
              </a:rPr>
              <a:t>’</a:t>
            </a:r>
            <a:r>
              <a:rPr lang="en-US" altLang="fa-IR" sz="1100" smtClean="0"/>
              <a:t>, in </a:t>
            </a:r>
            <a:r>
              <a:rPr lang="en-US" altLang="fa-IR" sz="1100" smtClean="0">
                <a:latin typeface="Arial" panose="020B0604020202020204" pitchFamily="34" charset="0"/>
              </a:rPr>
              <a:t>‘</a:t>
            </a:r>
            <a:r>
              <a:rPr lang="en-US" altLang="fa-IR" sz="1100" smtClean="0"/>
              <a:t>Volunteerism Marketing :New Vistas for Nonprofit and public Sector Management</a:t>
            </a:r>
            <a:r>
              <a:rPr lang="en-US" altLang="fa-IR" sz="1100" smtClean="0">
                <a:latin typeface="Arial" panose="020B0604020202020204" pitchFamily="34" charset="0"/>
              </a:rPr>
              <a:t>’</a:t>
            </a:r>
            <a:r>
              <a:rPr lang="en-US" altLang="fa-IR" sz="1100" smtClean="0"/>
              <a:t>, The Haworth Press, Inc, pp. 107</a:t>
            </a:r>
            <a:r>
              <a:rPr lang="en-US" altLang="fa-IR" sz="1100" smtClean="0">
                <a:latin typeface="Arial" panose="020B0604020202020204" pitchFamily="34" charset="0"/>
              </a:rPr>
              <a:t>–</a:t>
            </a:r>
            <a:r>
              <a:rPr lang="en-US" altLang="fa-IR" sz="1100" smtClean="0"/>
              <a:t>164.</a:t>
            </a:r>
          </a:p>
          <a:p>
            <a:pPr marL="609600" indent="-609600" algn="l" rtl="0" eaLnBrk="1" hangingPunct="1">
              <a:lnSpc>
                <a:spcPct val="90000"/>
              </a:lnSpc>
              <a:buFont typeface="Wingdings" panose="05000000000000000000" pitchFamily="2" charset="2"/>
              <a:buNone/>
            </a:pPr>
            <a:endParaRPr lang="en-US" altLang="fa-IR" sz="1100" smtClean="0"/>
          </a:p>
          <a:p>
            <a:pPr marL="609600" indent="-609600" algn="justLow" rtl="0" eaLnBrk="1" hangingPunct="1">
              <a:lnSpc>
                <a:spcPct val="90000"/>
              </a:lnSpc>
              <a:buFont typeface="Wingdings" panose="05000000000000000000" pitchFamily="2" charset="2"/>
              <a:buNone/>
            </a:pPr>
            <a:r>
              <a:rPr lang="en-US" altLang="fa-IR" sz="1100" smtClean="0"/>
              <a:t>Cnaan, R. A., Handy, F. and Wadsworth, M. (1996) </a:t>
            </a:r>
            <a:r>
              <a:rPr lang="en-US" altLang="fa-IR" sz="1100" smtClean="0">
                <a:latin typeface="Arial" panose="020B0604020202020204" pitchFamily="34" charset="0"/>
              </a:rPr>
              <a:t>‘</a:t>
            </a:r>
            <a:r>
              <a:rPr lang="en-US" altLang="fa-IR" sz="1100" smtClean="0"/>
              <a:t>Defining who is a volunteer: Conceptual and empirical considerations</a:t>
            </a:r>
            <a:r>
              <a:rPr lang="en-US" altLang="fa-IR" sz="1100" smtClean="0">
                <a:latin typeface="Arial" panose="020B0604020202020204" pitchFamily="34" charset="0"/>
              </a:rPr>
              <a:t>’</a:t>
            </a:r>
            <a:r>
              <a:rPr lang="en-US" altLang="fa-IR" sz="1100" smtClean="0"/>
              <a:t>, Nonprofit and Voluntary Sector Quarterly, Vol. 25, No. 3, pp. 364</a:t>
            </a:r>
            <a:r>
              <a:rPr lang="en-US" altLang="fa-IR" sz="1100" smtClean="0">
                <a:latin typeface="Arial" panose="020B0604020202020204" pitchFamily="34" charset="0"/>
              </a:rPr>
              <a:t>–</a:t>
            </a:r>
            <a:r>
              <a:rPr lang="en-US" altLang="fa-IR" sz="1100" smtClean="0"/>
              <a:t>383. </a:t>
            </a:r>
          </a:p>
          <a:p>
            <a:pPr marL="609600" indent="-609600" algn="justLow"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r>
              <a:rPr lang="en-US" altLang="fa-IR" sz="1100" smtClean="0"/>
              <a:t>Smith, D. H. (1993) </a:t>
            </a:r>
            <a:r>
              <a:rPr lang="en-US" altLang="fa-IR" sz="1100" smtClean="0">
                <a:latin typeface="Arial" panose="020B0604020202020204" pitchFamily="34" charset="0"/>
              </a:rPr>
              <a:t>‘</a:t>
            </a:r>
            <a:r>
              <a:rPr lang="en-US" altLang="fa-IR" sz="1100" smtClean="0"/>
              <a:t>Public benefit and member benefit nonprofit voluntary groups</a:t>
            </a:r>
            <a:r>
              <a:rPr lang="en-US" altLang="fa-IR" sz="1100" smtClean="0">
                <a:latin typeface="Arial" panose="020B0604020202020204" pitchFamily="34" charset="0"/>
              </a:rPr>
              <a:t>’</a:t>
            </a:r>
            <a:r>
              <a:rPr lang="en-US" altLang="fa-IR" sz="1100" smtClean="0"/>
              <a:t>, Nonprofit and Voluntary Sector Quarterly, Vol. 22, No. 1, pp. 53</a:t>
            </a:r>
            <a:r>
              <a:rPr lang="en-US" altLang="fa-IR" sz="1100" smtClean="0">
                <a:latin typeface="Arial" panose="020B0604020202020204" pitchFamily="34" charset="0"/>
              </a:rPr>
              <a:t>–</a:t>
            </a:r>
            <a:r>
              <a:rPr lang="en-US" altLang="fa-IR" sz="1100" smtClean="0"/>
              <a:t>68; and Cameron, H. (1999) </a:t>
            </a:r>
            <a:r>
              <a:rPr lang="en-US" altLang="fa-IR" sz="1100" smtClean="0">
                <a:latin typeface="Arial" panose="020B0604020202020204" pitchFamily="34" charset="0"/>
              </a:rPr>
              <a:t>‘</a:t>
            </a:r>
            <a:r>
              <a:rPr lang="en-US" altLang="fa-IR" sz="1100" smtClean="0"/>
              <a:t>Are members volunteers? An exploration of the concept of membership drawing upon studies of the local church</a:t>
            </a:r>
            <a:r>
              <a:rPr lang="en-US" altLang="fa-IR" sz="1100" smtClean="0">
                <a:latin typeface="Arial" panose="020B0604020202020204" pitchFamily="34" charset="0"/>
              </a:rPr>
              <a:t>’</a:t>
            </a:r>
            <a:r>
              <a:rPr lang="en-US" altLang="fa-IR" sz="1100" smtClean="0"/>
              <a:t>, Voluntary Action, No. 2.</a:t>
            </a:r>
          </a:p>
          <a:p>
            <a:pPr marL="609600" indent="-609600" algn="l"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r>
              <a:rPr lang="en-US" altLang="fa-IR" sz="1100" smtClean="0"/>
              <a:t>Geroy, G. D., Wright, P. C. and Jacoby, L. (2000) </a:t>
            </a:r>
            <a:r>
              <a:rPr lang="en-US" altLang="fa-IR" sz="1100" smtClean="0">
                <a:latin typeface="Arial" panose="020B0604020202020204" pitchFamily="34" charset="0"/>
              </a:rPr>
              <a:t>‘</a:t>
            </a:r>
            <a:r>
              <a:rPr lang="en-US" altLang="fa-IR" sz="1100" smtClean="0"/>
              <a:t>Toward a conceptual framework of employee volunteerism: an aid for the human resource manager</a:t>
            </a:r>
            <a:r>
              <a:rPr lang="en-US" altLang="fa-IR" sz="1100" smtClean="0">
                <a:latin typeface="Arial" panose="020B0604020202020204" pitchFamily="34" charset="0"/>
              </a:rPr>
              <a:t>’</a:t>
            </a:r>
            <a:r>
              <a:rPr lang="en-US" altLang="fa-IR" sz="1100" smtClean="0"/>
              <a:t>, Management Decision, Vol. 38, No. 4, pp. 280</a:t>
            </a:r>
            <a:r>
              <a:rPr lang="en-US" altLang="fa-IR" sz="1100" smtClean="0">
                <a:latin typeface="Arial" panose="020B0604020202020204" pitchFamily="34" charset="0"/>
              </a:rPr>
              <a:t>–</a:t>
            </a:r>
            <a:r>
              <a:rPr lang="en-US" altLang="fa-IR" sz="1100" smtClean="0"/>
              <a:t>286.</a:t>
            </a:r>
          </a:p>
          <a:p>
            <a:pPr marL="609600" indent="-609600" algn="l"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r>
              <a:rPr lang="en-US" altLang="fa-IR" sz="1100" smtClean="0"/>
              <a:t>Wilson, A. and Pimm, G. (1996) </a:t>
            </a:r>
            <a:r>
              <a:rPr lang="en-US" altLang="fa-IR" sz="1100" smtClean="0">
                <a:latin typeface="Arial" panose="020B0604020202020204" pitchFamily="34" charset="0"/>
              </a:rPr>
              <a:t>‘</a:t>
            </a:r>
            <a:r>
              <a:rPr lang="en-US" altLang="fa-IR" sz="1100" smtClean="0"/>
              <a:t>The tyranny of the volunteer: the care and feeding of voluntary workforces</a:t>
            </a:r>
            <a:r>
              <a:rPr lang="en-US" altLang="fa-IR" sz="1100" smtClean="0">
                <a:latin typeface="Arial" panose="020B0604020202020204" pitchFamily="34" charset="0"/>
              </a:rPr>
              <a:t>’</a:t>
            </a:r>
            <a:r>
              <a:rPr lang="en-US" altLang="fa-IR" sz="1100" smtClean="0"/>
              <a:t>, </a:t>
            </a:r>
            <a:r>
              <a:rPr lang="en-US" altLang="fa-IR" sz="1100" i="1" smtClean="0"/>
              <a:t>Management Decision</a:t>
            </a:r>
            <a:r>
              <a:rPr lang="en-US" altLang="fa-IR" sz="1100" smtClean="0"/>
              <a:t>, Vol. 34, No. 4, pp. 24</a:t>
            </a:r>
            <a:r>
              <a:rPr lang="en-US" altLang="fa-IR" sz="1100" smtClean="0">
                <a:latin typeface="Arial" panose="020B0604020202020204" pitchFamily="34" charset="0"/>
              </a:rPr>
              <a:t>–</a:t>
            </a:r>
            <a:r>
              <a:rPr lang="en-US" altLang="fa-IR" sz="1100" smtClean="0"/>
              <a:t>40.</a:t>
            </a:r>
          </a:p>
          <a:p>
            <a:pPr marL="609600" indent="-609600" algn="l"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r>
              <a:rPr lang="en-US" altLang="fa-IR" sz="1100" smtClean="0"/>
              <a:t>Handy, C. (1988)</a:t>
            </a:r>
            <a:r>
              <a:rPr lang="en-US" altLang="fa-IR" sz="1100" smtClean="0">
                <a:latin typeface="Arial" panose="020B0604020202020204" pitchFamily="34" charset="0"/>
              </a:rPr>
              <a:t>‘</a:t>
            </a:r>
            <a:r>
              <a:rPr lang="en-US" altLang="fa-IR" sz="1100" smtClean="0"/>
              <a:t> Understanding Voluntary Organizations</a:t>
            </a:r>
            <a:r>
              <a:rPr lang="en-US" altLang="fa-IR" sz="1100" smtClean="0">
                <a:latin typeface="Arial" panose="020B0604020202020204" pitchFamily="34" charset="0"/>
              </a:rPr>
              <a:t>’</a:t>
            </a:r>
            <a:r>
              <a:rPr lang="en-US" altLang="fa-IR" sz="1100" smtClean="0"/>
              <a:t>, Penguin, London.</a:t>
            </a:r>
          </a:p>
          <a:p>
            <a:pPr marL="609600" indent="-609600" algn="justLow" rtl="0" eaLnBrk="1" hangingPunct="1">
              <a:lnSpc>
                <a:spcPct val="90000"/>
              </a:lnSpc>
              <a:buFont typeface="Wingdings" panose="05000000000000000000" pitchFamily="2" charset="2"/>
              <a:buNone/>
            </a:pPr>
            <a:endParaRPr lang="en-US" altLang="fa-IR" sz="1100" smtClean="0"/>
          </a:p>
          <a:p>
            <a:pPr marL="609600" indent="-609600" algn="justLow"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r>
              <a:rPr lang="en-US" altLang="fa-IR" sz="1100" smtClean="0"/>
              <a:t> Cnaan, R. A. and Goldberg-Glen, R. S. (1991) </a:t>
            </a:r>
            <a:r>
              <a:rPr lang="en-US" altLang="fa-IR" sz="1100" smtClean="0">
                <a:latin typeface="Arial" panose="020B0604020202020204" pitchFamily="34" charset="0"/>
              </a:rPr>
              <a:t>‘</a:t>
            </a:r>
            <a:r>
              <a:rPr lang="en-US" altLang="fa-IR" sz="1100" smtClean="0"/>
              <a:t>Measuring motivation to volunteer in human services</a:t>
            </a:r>
            <a:r>
              <a:rPr lang="en-US" altLang="fa-IR" sz="1100" smtClean="0">
                <a:latin typeface="Arial" panose="020B0604020202020204" pitchFamily="34" charset="0"/>
              </a:rPr>
              <a:t>’</a:t>
            </a:r>
            <a:r>
              <a:rPr lang="en-US" altLang="fa-IR" sz="1100" smtClean="0"/>
              <a:t>, Journal of Applied Behavioural Sciences, Vol. 27, No. 3, pp. 269</a:t>
            </a:r>
            <a:r>
              <a:rPr lang="en-US" altLang="fa-IR" sz="1100" smtClean="0">
                <a:latin typeface="Arial" panose="020B0604020202020204" pitchFamily="34" charset="0"/>
              </a:rPr>
              <a:t>–</a:t>
            </a:r>
            <a:r>
              <a:rPr lang="en-US" altLang="fa-IR" sz="1100" smtClean="0"/>
              <a:t>284.</a:t>
            </a:r>
          </a:p>
          <a:p>
            <a:pPr marL="609600" indent="-609600" algn="l" rtl="0" eaLnBrk="1" hangingPunct="1">
              <a:lnSpc>
                <a:spcPct val="90000"/>
              </a:lnSpc>
              <a:buFont typeface="Wingdings" panose="05000000000000000000" pitchFamily="2" charset="2"/>
              <a:buNone/>
            </a:pPr>
            <a:endParaRPr lang="en-US" altLang="fa-IR" sz="1100" smtClean="0"/>
          </a:p>
          <a:p>
            <a:pPr marL="609600" indent="-609600" algn="l" rtl="0" eaLnBrk="1" hangingPunct="1">
              <a:lnSpc>
                <a:spcPct val="90000"/>
              </a:lnSpc>
              <a:buFont typeface="Wingdings" panose="05000000000000000000" pitchFamily="2" charset="2"/>
              <a:buNone/>
            </a:pPr>
            <a:endParaRPr lang="en-US" altLang="fa-IR" sz="1100" smtClean="0"/>
          </a:p>
        </p:txBody>
      </p:sp>
      <p:sp>
        <p:nvSpPr>
          <p:cNvPr id="99332"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3"/>
          <p:cNvSpPr>
            <a:spLocks noGrp="1" noChangeArrowheads="1"/>
          </p:cNvSpPr>
          <p:nvPr>
            <p:ph idx="1"/>
          </p:nvPr>
        </p:nvSpPr>
        <p:spPr>
          <a:xfrm>
            <a:off x="0" y="2492375"/>
            <a:ext cx="9144000" cy="4176713"/>
          </a:xfrm>
        </p:spPr>
        <p:txBody>
          <a:bodyPr/>
          <a:lstStyle/>
          <a:p>
            <a:pPr algn="ctr" eaLnBrk="1" hangingPunct="1">
              <a:buFont typeface="Wingdings" panose="05000000000000000000" pitchFamily="2" charset="2"/>
              <a:buNone/>
            </a:pPr>
            <a:r>
              <a:rPr lang="en-IE" altLang="fa-IR" sz="8000" b="1" i="1" smtClean="0">
                <a:solidFill>
                  <a:srgbClr val="000066"/>
                </a:solidFill>
                <a:latin typeface="Arial" panose="020B0604020202020204" pitchFamily="34" charset="0"/>
              </a:rPr>
              <a:t>“</a:t>
            </a:r>
            <a:r>
              <a:rPr lang="en-IE" altLang="fa-IR" sz="8000" b="1" i="1" smtClean="0">
                <a:solidFill>
                  <a:srgbClr val="000066"/>
                </a:solidFill>
                <a:latin typeface="Harlow Solid Italic" panose="04030604020F02020D02" pitchFamily="82" charset="0"/>
              </a:rPr>
              <a:t>Volunteering is </a:t>
            </a:r>
          </a:p>
          <a:p>
            <a:pPr algn="ctr" eaLnBrk="1" hangingPunct="1">
              <a:buFont typeface="Wingdings" panose="05000000000000000000" pitchFamily="2" charset="2"/>
              <a:buNone/>
            </a:pPr>
            <a:r>
              <a:rPr lang="en-IE" altLang="fa-IR" sz="8000" b="1" i="1" smtClean="0">
                <a:solidFill>
                  <a:srgbClr val="000066"/>
                </a:solidFill>
                <a:latin typeface="Harlow Solid Italic" panose="04030604020F02020D02" pitchFamily="82" charset="0"/>
              </a:rPr>
              <a:t>good for the soul”</a:t>
            </a:r>
          </a:p>
          <a:p>
            <a:pPr algn="ctr" eaLnBrk="1" hangingPunct="1">
              <a:lnSpc>
                <a:spcPct val="290000"/>
              </a:lnSpc>
            </a:pPr>
            <a:endParaRPr lang="en-US" altLang="fa-IR" sz="2800" smtClean="0">
              <a:cs typeface="2  Zar" pitchFamily="2" charset="0"/>
            </a:endParaRPr>
          </a:p>
        </p:txBody>
      </p:sp>
      <p:sp>
        <p:nvSpPr>
          <p:cNvPr id="100355" name="Rectangle 4"/>
          <p:cNvSpPr>
            <a:spLocks noChangeArrowheads="1"/>
          </p:cNvSpPr>
          <p:nvPr/>
        </p:nvSpPr>
        <p:spPr bwMode="auto">
          <a:xfrm>
            <a:off x="180975" y="109538"/>
            <a:ext cx="792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l" rtl="0" eaLnBrk="1" hangingPunct="1"/>
            <a:r>
              <a:rPr lang="en-US" altLang="fa-IR">
                <a:latin typeface="Lucida Handwriting" panose="03010101010101010101" pitchFamily="66" charset="0"/>
                <a:cs typeface="Tahoma" panose="020B0604030504040204" pitchFamily="34" charset="0"/>
              </a:rPr>
              <a:t>Understanding the volunteer market</a:t>
            </a:r>
          </a:p>
        </p:txBody>
      </p:sp>
      <p:sp>
        <p:nvSpPr>
          <p:cNvPr id="100356" name="Text Box 5"/>
          <p:cNvSpPr txBox="1">
            <a:spLocks noChangeArrowheads="1"/>
          </p:cNvSpPr>
          <p:nvPr/>
        </p:nvSpPr>
        <p:spPr bwMode="auto">
          <a:xfrm>
            <a:off x="1979613" y="765175"/>
            <a:ext cx="5400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fa-IR" sz="6000">
                <a:latin typeface="Harlow Solid Italic" panose="04030604020F02020D02" pitchFamily="82" charset="0"/>
              </a:rPr>
              <a:t>thank you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adran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1790</TotalTime>
  <Words>9338</Words>
  <Application>Microsoft Office PowerPoint</Application>
  <PresentationFormat>On-screen Show (4:3)</PresentationFormat>
  <Paragraphs>638</Paragraphs>
  <Slides>96</Slides>
  <Notes>13</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96</vt:i4>
      </vt:variant>
    </vt:vector>
  </HeadingPairs>
  <TitlesOfParts>
    <vt:vector size="116" baseType="lpstr">
      <vt:lpstr>2  Zar</vt:lpstr>
      <vt:lpstr>Arial</vt:lpstr>
      <vt:lpstr>B Helal</vt:lpstr>
      <vt:lpstr>B Kamran</vt:lpstr>
      <vt:lpstr>B Lotus</vt:lpstr>
      <vt:lpstr>B Mitra</vt:lpstr>
      <vt:lpstr>B Nazanin</vt:lpstr>
      <vt:lpstr>B Titr</vt:lpstr>
      <vt:lpstr>B Zar</vt:lpstr>
      <vt:lpstr>Calibri</vt:lpstr>
      <vt:lpstr>Harlow Solid Italic</vt:lpstr>
      <vt:lpstr>Informal Roman</vt:lpstr>
      <vt:lpstr>IranNastaliq</vt:lpstr>
      <vt:lpstr>Lucida Handwriting</vt:lpstr>
      <vt:lpstr>Monotype Corsiva</vt:lpstr>
      <vt:lpstr>Symbol</vt:lpstr>
      <vt:lpstr>Tahoma</vt:lpstr>
      <vt:lpstr>Times New Roman</vt:lpstr>
      <vt:lpstr>Wingdings</vt:lpstr>
      <vt:lpstr>Quadrant</vt:lpstr>
      <vt:lpstr>Sport marketing </vt:lpstr>
      <vt:lpstr>هدف کارگاه</vt:lpstr>
      <vt:lpstr>مقدمه</vt:lpstr>
      <vt:lpstr>تعریف بازاریابی</vt:lpstr>
      <vt:lpstr>تعریف بازاریابی ورزشی</vt:lpstr>
      <vt:lpstr>بازاریابی ورزشی</vt:lpstr>
      <vt:lpstr>ارتباط اهداف سازمان با بازاریابی</vt:lpstr>
      <vt:lpstr>ادامه ...................</vt:lpstr>
      <vt:lpstr>فرایند بازاریابی استراتژیک</vt:lpstr>
      <vt:lpstr>هویت</vt:lpstr>
      <vt:lpstr>تقسیم بندی</vt:lpstr>
      <vt:lpstr>هدف گذاری</vt:lpstr>
      <vt:lpstr>موقعیت یابی</vt:lpstr>
      <vt:lpstr>مفاهیم اساسی بازار یابی  </vt:lpstr>
      <vt:lpstr>نیاز</vt:lpstr>
      <vt:lpstr>خواسته</vt:lpstr>
      <vt:lpstr>تقاضا</vt:lpstr>
      <vt:lpstr>کالا</vt:lpstr>
      <vt:lpstr>مبادله</vt:lpstr>
      <vt:lpstr>شرایط مبادله</vt:lpstr>
      <vt:lpstr>معامله</vt:lpstr>
      <vt:lpstr>شرایط لازم برای تحقق معامله</vt:lpstr>
      <vt:lpstr>تعریف بازار</vt:lpstr>
      <vt:lpstr>عوامل مورد نیاز برای تشکیل بازار</vt:lpstr>
      <vt:lpstr>نمودار سیر تکاملی بازارها</vt:lpstr>
      <vt:lpstr>انواع یا شیوه های بازاریابی</vt:lpstr>
      <vt:lpstr>بازاریابی تبدیلی</vt:lpstr>
      <vt:lpstr>بازاریابی انگیزشی</vt:lpstr>
      <vt:lpstr>بازاریابی توسعه ای</vt:lpstr>
      <vt:lpstr>بازاریابی مجدد</vt:lpstr>
      <vt:lpstr>بازاریابی همزمانی</vt:lpstr>
      <vt:lpstr>بازاریابی محافظتی</vt:lpstr>
      <vt:lpstr>بازاریابی تضعیفی</vt:lpstr>
      <vt:lpstr>بازاریابی مقابله ای</vt:lpstr>
      <vt:lpstr>وظیفه مدیر بازاریابی </vt:lpstr>
      <vt:lpstr>ابعاد بازاریابی</vt:lpstr>
      <vt:lpstr>ابعاد بازاریابی</vt:lpstr>
      <vt:lpstr>ابعاد بازاریابی</vt:lpstr>
      <vt:lpstr>ابعاد بازاریابی</vt:lpstr>
      <vt:lpstr>ابعاد بازاریابی</vt:lpstr>
      <vt:lpstr>ابعاد بازاریابی</vt:lpstr>
      <vt:lpstr>ابعاد بازاریابی</vt:lpstr>
      <vt:lpstr>ابعاد بازاریابی</vt:lpstr>
      <vt:lpstr>ابعاد بازاریابی</vt:lpstr>
      <vt:lpstr>آمیخته بازاریابی برای سازمان های ورزشی </vt:lpstr>
      <vt:lpstr>محصول</vt:lpstr>
      <vt:lpstr>مکان و هویت فیزیکی </vt:lpstr>
      <vt:lpstr>ترویج</vt:lpstr>
      <vt:lpstr>قیمت</vt:lpstr>
      <vt:lpstr>PowerPoint Presentation</vt:lpstr>
      <vt:lpstr>بخش دوم کارگاه</vt:lpstr>
      <vt:lpstr>اشتباهات رایج در فرایند بازاریابی</vt:lpstr>
      <vt:lpstr>مشکلات اساسی در بازاریابی جدید</vt:lpstr>
      <vt:lpstr>مشکلات اساسی در بازاریابی جدید</vt:lpstr>
      <vt:lpstr>وضعيت كنوني بازاريابي</vt:lpstr>
      <vt:lpstr>وضعيت كنوني بازاريابي</vt:lpstr>
      <vt:lpstr>1-شركت به اندازه كافي بازارگرا و مشتري مدار نيست</vt:lpstr>
      <vt:lpstr>ضعف بازارگرايي(market focused)</vt:lpstr>
      <vt:lpstr>راه حل ها</vt:lpstr>
      <vt:lpstr>نشانه های ضعف در مشتری مداری </vt:lpstr>
      <vt:lpstr>راه حل</vt:lpstr>
      <vt:lpstr>2-شركت مشتريان هدف target customers)) را به درستي درك نمي كند</vt:lpstr>
      <vt:lpstr>اطلاعات ضعيف و ناكافي در مورد مشتريان</vt:lpstr>
      <vt:lpstr>فروش تحقق يافته بسيار پايين تر از انتظارات است</vt:lpstr>
      <vt:lpstr>ميزان بالاي مرجوعي كالا و شكايتهاي فراوان مشتريان</vt:lpstr>
      <vt:lpstr>راه حلها </vt:lpstr>
      <vt:lpstr>3-شرکت فعالیتهای رقبای خود را پیگیری و پایش(monitoring ) نمی کند</vt:lpstr>
      <vt:lpstr>راه حل</vt:lpstr>
      <vt:lpstr>4-شرکت روابط خود با ذینفعان(stakeholders) را به خوبی مدیریت نمی کند </vt:lpstr>
      <vt:lpstr>راه حل</vt:lpstr>
      <vt:lpstr>5-شرکت در شناسایی فرصتهای جدید عملکرد مناسبی ندارد</vt:lpstr>
      <vt:lpstr>راه حل</vt:lpstr>
      <vt:lpstr>6-فرایند برنامه ریزی بازار یابی سازمان ناقص و ناكارآمد است</vt:lpstr>
      <vt:lpstr>راه حل</vt:lpstr>
      <vt:lpstr>7-استراتژیهای تولید و ارائه خدمات شرکت ، نیازمند بررسی بیشتر است</vt:lpstr>
      <vt:lpstr>راه حل</vt:lpstr>
      <vt:lpstr>8-تلاش شرکت برای خلق و پرورش مارکهای جدید و برقراری ارتباط با بازار ضعیف است </vt:lpstr>
      <vt:lpstr>راه حل</vt:lpstr>
      <vt:lpstr>9-شرکت برای اجرای فعالیت های بازار یابی کارآمد و اثربخش ،بخوبی سازماندهی نشده است </vt:lpstr>
      <vt:lpstr>راه حل</vt:lpstr>
      <vt:lpstr>10-سازمان از تكنولوژي روز استفاده زيادي نكرده است</vt:lpstr>
      <vt:lpstr>راه حل</vt:lpstr>
      <vt:lpstr>PowerPoint Presentation</vt:lpstr>
      <vt:lpstr>PowerPoint Presentation</vt:lpstr>
      <vt:lpstr>مقدمه</vt:lpstr>
      <vt:lpstr>هدف</vt:lpstr>
      <vt:lpstr>اركان تشكيل دهنده ي مدل بازاريابي داوطلب</vt:lpstr>
      <vt:lpstr>تعريف داوطلب (What)</vt:lpstr>
      <vt:lpstr>ابعاد اين تعريف:</vt:lpstr>
      <vt:lpstr>زمينه فعاليت هاي داوطلبانه (Where)</vt:lpstr>
      <vt:lpstr>ويژگيهاي داوطلب ( Who )</vt:lpstr>
      <vt:lpstr>انگيزه هاي داوطلب ( Why )</vt:lpstr>
      <vt:lpstr>حفظ ونگهداري داوطلبان</vt:lpstr>
      <vt:lpstr>Conclusion </vt:lpstr>
      <vt:lpstr>منابع و مآخذ</vt:lpstr>
      <vt:lpstr>PowerPoint Presentation</vt:lpstr>
    </vt:vector>
  </TitlesOfParts>
  <Company>MRTsoft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Dear User!</dc:creator>
  <cp:lastModifiedBy>omid</cp:lastModifiedBy>
  <cp:revision>124</cp:revision>
  <dcterms:created xsi:type="dcterms:W3CDTF">2007-08-25T21:22:19Z</dcterms:created>
  <dcterms:modified xsi:type="dcterms:W3CDTF">2018-06-02T09:53:33Z</dcterms:modified>
</cp:coreProperties>
</file>