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3" r:id="rId1"/>
  </p:sldMasterIdLst>
  <p:notesMasterIdLst>
    <p:notesMasterId r:id="rId53"/>
  </p:notesMasterIdLst>
  <p:sldIdLst>
    <p:sldId id="256" r:id="rId2"/>
    <p:sldId id="258" r:id="rId3"/>
    <p:sldId id="257" r:id="rId4"/>
    <p:sldId id="259" r:id="rId5"/>
    <p:sldId id="260" r:id="rId6"/>
    <p:sldId id="261" r:id="rId7"/>
    <p:sldId id="262" r:id="rId8"/>
    <p:sldId id="263" r:id="rId9"/>
    <p:sldId id="264" r:id="rId10"/>
    <p:sldId id="265" r:id="rId11"/>
    <p:sldId id="266" r:id="rId12"/>
    <p:sldId id="269" r:id="rId13"/>
    <p:sldId id="270" r:id="rId14"/>
    <p:sldId id="271" r:id="rId15"/>
    <p:sldId id="272" r:id="rId16"/>
    <p:sldId id="273" r:id="rId17"/>
    <p:sldId id="274" r:id="rId18"/>
    <p:sldId id="275" r:id="rId19"/>
    <p:sldId id="276" r:id="rId20"/>
    <p:sldId id="277" r:id="rId21"/>
    <p:sldId id="282" r:id="rId22"/>
    <p:sldId id="283" r:id="rId23"/>
    <p:sldId id="284" r:id="rId24"/>
    <p:sldId id="285" r:id="rId25"/>
    <p:sldId id="286" r:id="rId26"/>
    <p:sldId id="287" r:id="rId27"/>
    <p:sldId id="288" r:id="rId28"/>
    <p:sldId id="289" r:id="rId29"/>
    <p:sldId id="290" r:id="rId30"/>
    <p:sldId id="291" r:id="rId31"/>
    <p:sldId id="296" r:id="rId32"/>
    <p:sldId id="297" r:id="rId33"/>
    <p:sldId id="292" r:id="rId34"/>
    <p:sldId id="309" r:id="rId35"/>
    <p:sldId id="310" r:id="rId36"/>
    <p:sldId id="298" r:id="rId37"/>
    <p:sldId id="294" r:id="rId38"/>
    <p:sldId id="293" r:id="rId39"/>
    <p:sldId id="295" r:id="rId40"/>
    <p:sldId id="308" r:id="rId41"/>
    <p:sldId id="299" r:id="rId42"/>
    <p:sldId id="300" r:id="rId43"/>
    <p:sldId id="302" r:id="rId44"/>
    <p:sldId id="306" r:id="rId45"/>
    <p:sldId id="305" r:id="rId46"/>
    <p:sldId id="307" r:id="rId47"/>
    <p:sldId id="303" r:id="rId48"/>
    <p:sldId id="301" r:id="rId49"/>
    <p:sldId id="304" r:id="rId50"/>
    <p:sldId id="312" r:id="rId51"/>
    <p:sldId id="313" r:id="rId52"/>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panose="020B0604020202020204" pitchFamily="34" charset="0"/>
        <a:ea typeface="+mn-ea"/>
        <a:cs typeface="Nazanin" pitchFamily="2" charset="0"/>
      </a:defRPr>
    </a:lvl1pPr>
    <a:lvl2pPr marL="457200" algn="r" rtl="1" fontAlgn="base">
      <a:spcBef>
        <a:spcPct val="0"/>
      </a:spcBef>
      <a:spcAft>
        <a:spcPct val="0"/>
      </a:spcAft>
      <a:defRPr kern="1200">
        <a:solidFill>
          <a:schemeClr val="tx1"/>
        </a:solidFill>
        <a:latin typeface="Arial" panose="020B0604020202020204" pitchFamily="34" charset="0"/>
        <a:ea typeface="+mn-ea"/>
        <a:cs typeface="Nazanin" pitchFamily="2" charset="0"/>
      </a:defRPr>
    </a:lvl2pPr>
    <a:lvl3pPr marL="914400" algn="r" rtl="1" fontAlgn="base">
      <a:spcBef>
        <a:spcPct val="0"/>
      </a:spcBef>
      <a:spcAft>
        <a:spcPct val="0"/>
      </a:spcAft>
      <a:defRPr kern="1200">
        <a:solidFill>
          <a:schemeClr val="tx1"/>
        </a:solidFill>
        <a:latin typeface="Arial" panose="020B0604020202020204" pitchFamily="34" charset="0"/>
        <a:ea typeface="+mn-ea"/>
        <a:cs typeface="Nazanin" pitchFamily="2" charset="0"/>
      </a:defRPr>
    </a:lvl3pPr>
    <a:lvl4pPr marL="1371600" algn="r" rtl="1" fontAlgn="base">
      <a:spcBef>
        <a:spcPct val="0"/>
      </a:spcBef>
      <a:spcAft>
        <a:spcPct val="0"/>
      </a:spcAft>
      <a:defRPr kern="1200">
        <a:solidFill>
          <a:schemeClr val="tx1"/>
        </a:solidFill>
        <a:latin typeface="Arial" panose="020B0604020202020204" pitchFamily="34" charset="0"/>
        <a:ea typeface="+mn-ea"/>
        <a:cs typeface="Nazanin" pitchFamily="2" charset="0"/>
      </a:defRPr>
    </a:lvl4pPr>
    <a:lvl5pPr marL="1828800" algn="r" rtl="1" fontAlgn="base">
      <a:spcBef>
        <a:spcPct val="0"/>
      </a:spcBef>
      <a:spcAft>
        <a:spcPct val="0"/>
      </a:spcAft>
      <a:defRPr kern="1200">
        <a:solidFill>
          <a:schemeClr val="tx1"/>
        </a:solidFill>
        <a:latin typeface="Arial" panose="020B0604020202020204" pitchFamily="34" charset="0"/>
        <a:ea typeface="+mn-ea"/>
        <a:cs typeface="Nazanin" pitchFamily="2" charset="0"/>
      </a:defRPr>
    </a:lvl5pPr>
    <a:lvl6pPr marL="2286000" algn="l" defTabSz="914400" rtl="0" eaLnBrk="1" latinLnBrk="0" hangingPunct="1">
      <a:defRPr kern="1200">
        <a:solidFill>
          <a:schemeClr val="tx1"/>
        </a:solidFill>
        <a:latin typeface="Arial" panose="020B0604020202020204" pitchFamily="34" charset="0"/>
        <a:ea typeface="+mn-ea"/>
        <a:cs typeface="Nazanin" pitchFamily="2" charset="0"/>
      </a:defRPr>
    </a:lvl6pPr>
    <a:lvl7pPr marL="2743200" algn="l" defTabSz="914400" rtl="0" eaLnBrk="1" latinLnBrk="0" hangingPunct="1">
      <a:defRPr kern="1200">
        <a:solidFill>
          <a:schemeClr val="tx1"/>
        </a:solidFill>
        <a:latin typeface="Arial" panose="020B0604020202020204" pitchFamily="34" charset="0"/>
        <a:ea typeface="+mn-ea"/>
        <a:cs typeface="Nazanin" pitchFamily="2" charset="0"/>
      </a:defRPr>
    </a:lvl7pPr>
    <a:lvl8pPr marL="3200400" algn="l" defTabSz="914400" rtl="0" eaLnBrk="1" latinLnBrk="0" hangingPunct="1">
      <a:defRPr kern="1200">
        <a:solidFill>
          <a:schemeClr val="tx1"/>
        </a:solidFill>
        <a:latin typeface="Arial" panose="020B0604020202020204" pitchFamily="34" charset="0"/>
        <a:ea typeface="+mn-ea"/>
        <a:cs typeface="Nazanin" pitchFamily="2" charset="0"/>
      </a:defRPr>
    </a:lvl8pPr>
    <a:lvl9pPr marL="3657600" algn="l" defTabSz="914400" rtl="0" eaLnBrk="1" latinLnBrk="0" hangingPunct="1">
      <a:defRPr kern="1200">
        <a:solidFill>
          <a:schemeClr val="tx1"/>
        </a:solidFill>
        <a:latin typeface="Arial" panose="020B0604020202020204" pitchFamily="34" charset="0"/>
        <a:ea typeface="+mn-ea"/>
        <a:cs typeface="Nazanin" pitchFamily="2"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1" d="100"/>
          <a:sy n="61" d="100"/>
        </p:scale>
        <p:origin x="66" y="2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cs typeface="Nazanin" pitchFamily="2" charset="-78"/>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cs typeface="Nazanin" pitchFamily="2" charset="-78"/>
              </a:defRPr>
            </a:lvl1pPr>
          </a:lstStyle>
          <a:p>
            <a:pPr>
              <a:defRPr/>
            </a:pPr>
            <a:fld id="{EF34C0BB-0CB9-4703-BE7B-5602EB398A0E}" type="datetimeFigureOut">
              <a:rPr lang="en-US"/>
              <a:pPr>
                <a:defRPr/>
              </a:pPr>
              <a:t>6/2/2018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cs typeface="Nazanin" pitchFamily="2" charset="-7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fld id="{860BF39C-D25F-4780-B05D-3D8298D997AE}" type="slidenum">
              <a:rPr lang="en-US" altLang="fa-IR"/>
              <a:pPr/>
              <a:t>‹#›</a:t>
            </a:fld>
            <a:endParaRPr lang="en-US" altLang="fa-IR"/>
          </a:p>
        </p:txBody>
      </p:sp>
    </p:spTree>
    <p:extLst>
      <p:ext uri="{BB962C8B-B14F-4D97-AF65-F5344CB8AC3E}">
        <p14:creationId xmlns:p14="http://schemas.microsoft.com/office/powerpoint/2010/main" val="404815045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rtl="0">
                <a:defRPr/>
              </a:pPr>
              <a:endParaRPr lang="en-US" sz="2400">
                <a:latin typeface="Times New Roman" pitchFamily="18" charset="0"/>
                <a:cs typeface="Arial" pitchFamily="34"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algn="l" rtl="0">
                <a:defRPr/>
              </a:pPr>
              <a:endParaRPr lang="en-US" sz="2400">
                <a:latin typeface="Times New Roman" pitchFamily="18" charset="0"/>
                <a:cs typeface="Arial" pitchFamily="34"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algn="l" rtl="0">
                  <a:defRPr/>
                </a:pPr>
                <a:endParaRPr lang="en-US" sz="2400">
                  <a:latin typeface="Times New Roman" pitchFamily="18" charset="0"/>
                  <a:cs typeface="Arial" pitchFamily="34"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algn="l" rtl="0">
                  <a:defRPr/>
                </a:pPr>
                <a:endParaRPr lang="en-US" sz="2400">
                  <a:latin typeface="Times New Roman" pitchFamily="18" charset="0"/>
                  <a:cs typeface="Arial" pitchFamily="34"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algn="l" rtl="0">
                  <a:defRPr/>
                </a:pPr>
                <a:endParaRPr lang="en-US" sz="2400">
                  <a:latin typeface="Times New Roman" pitchFamily="18" charset="0"/>
                  <a:cs typeface="Arial" pitchFamily="34"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algn="l" rtl="0">
                  <a:defRPr/>
                </a:pPr>
                <a:endParaRPr lang="en-US" sz="2400">
                  <a:latin typeface="Times New Roman" pitchFamily="18" charset="0"/>
                  <a:cs typeface="Arial" pitchFamily="34"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algn="l" rtl="0">
                  <a:defRPr/>
                </a:pPr>
                <a:endParaRPr lang="en-US" sz="2400">
                  <a:latin typeface="Times New Roman" pitchFamily="18" charset="0"/>
                  <a:cs typeface="Arial" pitchFamily="34"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algn="l" rtl="0">
                  <a:defRPr/>
                </a:pPr>
                <a:endParaRPr lang="en-US" sz="2400">
                  <a:latin typeface="Times New Roman" pitchFamily="18" charset="0"/>
                  <a:cs typeface="Arial" pitchFamily="34"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algn="l" rtl="0">
                  <a:defRPr/>
                </a:pPr>
                <a:endParaRPr lang="en-US" sz="2400">
                  <a:latin typeface="Times New Roman" pitchFamily="18" charset="0"/>
                  <a:cs typeface="Arial" pitchFamily="34"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algn="l" rtl="0">
                  <a:defRPr/>
                </a:pPr>
                <a:endParaRPr lang="en-US" sz="2400">
                  <a:latin typeface="Times New Roman" pitchFamily="18" charset="0"/>
                  <a:cs typeface="Arial" pitchFamily="34"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algn="l" rtl="0">
                  <a:defRPr/>
                </a:pPr>
                <a:endParaRPr lang="en-US" sz="2400">
                  <a:latin typeface="Times New Roman" pitchFamily="18" charset="0"/>
                  <a:cs typeface="Arial" pitchFamily="34"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algn="l" rtl="0">
                  <a:defRPr/>
                </a:pPr>
                <a:endParaRPr lang="en-US" sz="2400">
                  <a:latin typeface="Times New Roman" pitchFamily="18" charset="0"/>
                  <a:cs typeface="Arial" pitchFamily="34" charset="0"/>
                </a:endParaRPr>
              </a:p>
            </p:txBody>
          </p:sp>
        </p:grpSp>
      </p:grpSp>
      <p:sp>
        <p:nvSpPr>
          <p:cNvPr id="30739"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a:t>Click to edit Master title style</a:t>
            </a:r>
          </a:p>
        </p:txBody>
      </p:sp>
      <p:sp>
        <p:nvSpPr>
          <p:cNvPr id="30740"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a:t>Click to edit Master subtitle style</a:t>
            </a:r>
          </a:p>
        </p:txBody>
      </p:sp>
      <p:sp>
        <p:nvSpPr>
          <p:cNvPr id="18" name="Rectangle 16"/>
          <p:cNvSpPr>
            <a:spLocks noGrp="1" noChangeArrowheads="1"/>
          </p:cNvSpPr>
          <p:nvPr>
            <p:ph type="dt" sz="half" idx="10"/>
          </p:nvPr>
        </p:nvSpPr>
        <p:spPr>
          <a:xfrm>
            <a:off x="457200" y="6248400"/>
            <a:ext cx="2133600" cy="457200"/>
          </a:xfrm>
        </p:spPr>
        <p:txBody>
          <a:bodyPr/>
          <a:lstStyle>
            <a:lvl1pPr>
              <a:defRPr smtClean="0"/>
            </a:lvl1pPr>
          </a:lstStyle>
          <a:p>
            <a:pPr>
              <a:defRPr/>
            </a:pPr>
            <a:endParaRPr lang="en-US"/>
          </a:p>
        </p:txBody>
      </p:sp>
      <p:sp>
        <p:nvSpPr>
          <p:cNvPr id="19" name="Rectangle 17"/>
          <p:cNvSpPr>
            <a:spLocks noGrp="1" noChangeArrowheads="1"/>
          </p:cNvSpPr>
          <p:nvPr>
            <p:ph type="ftr" sz="quarter" idx="11"/>
          </p:nvPr>
        </p:nvSpPr>
        <p:spPr/>
        <p:txBody>
          <a:bodyPr/>
          <a:lstStyle>
            <a:lvl1pPr>
              <a:defRPr smtClean="0"/>
            </a:lvl1pPr>
          </a:lstStyle>
          <a:p>
            <a:pPr>
              <a:defRPr/>
            </a:pPr>
            <a:endParaRPr lang="en-US"/>
          </a:p>
        </p:txBody>
      </p:sp>
      <p:sp>
        <p:nvSpPr>
          <p:cNvPr id="20" name="Rectangle 18"/>
          <p:cNvSpPr>
            <a:spLocks noGrp="1" noChangeArrowheads="1"/>
          </p:cNvSpPr>
          <p:nvPr>
            <p:ph type="sldNum" sz="quarter" idx="12"/>
          </p:nvPr>
        </p:nvSpPr>
        <p:spPr/>
        <p:txBody>
          <a:bodyPr/>
          <a:lstStyle>
            <a:lvl1pPr>
              <a:defRPr/>
            </a:lvl1pPr>
          </a:lstStyle>
          <a:p>
            <a:fld id="{7C35AC7B-2051-4D17-9087-DAE37044D4A8}" type="slidenum">
              <a:rPr lang="ar-SA" altLang="fa-IR"/>
              <a:pPr/>
              <a:t>‹#›</a:t>
            </a:fld>
            <a:endParaRPr lang="en-US" altLang="fa-IR"/>
          </a:p>
        </p:txBody>
      </p:sp>
      <p:sp>
        <p:nvSpPr>
          <p:cNvPr id="21" name="Rectangle 4"/>
          <p:cNvSpPr>
            <a:spLocks noChangeArrowheads="1"/>
          </p:cNvSpPr>
          <p:nvPr userDrawn="1"/>
        </p:nvSpPr>
        <p:spPr bwMode="auto">
          <a:xfrm>
            <a:off x="-108520" y="-47078"/>
            <a:ext cx="4357686" cy="400110"/>
          </a:xfrm>
          <a:prstGeom prst="rect">
            <a:avLst/>
          </a:prstGeom>
          <a:noFill/>
          <a:ln w="9525">
            <a:noFill/>
            <a:miter lim="800000"/>
            <a:headEnd/>
            <a:tailEnd/>
          </a:ln>
        </p:spPr>
        <p:txBody>
          <a:bodyPr wrap="square">
            <a:spAutoFit/>
          </a:bodyPr>
          <a:lstStyle/>
          <a:p>
            <a:pPr algn="ctr" defTabSz="685800" rtl="1"/>
            <a:r>
              <a:rPr lang="fa-IR" altLang="fa-IR" sz="2000" dirty="0">
                <a:solidFill>
                  <a:srgbClr val="FF0000"/>
                </a:solidFill>
                <a:latin typeface="Tahoma" pitchFamily="34" charset="0"/>
                <a:cs typeface="B Titr" pitchFamily="2" charset="-78"/>
              </a:rPr>
              <a:t>کانال تلگرامی بانک پاور </a:t>
            </a:r>
            <a:r>
              <a:rPr lang="fa-IR" altLang="fa-IR" sz="2000" dirty="0" smtClean="0">
                <a:solidFill>
                  <a:srgbClr val="FF0000"/>
                </a:solidFill>
                <a:latin typeface="Tahoma" pitchFamily="34" charset="0"/>
                <a:cs typeface="B Titr" pitchFamily="2" charset="-78"/>
              </a:rPr>
              <a:t>پوینت</a:t>
            </a:r>
            <a:r>
              <a:rPr lang="fa-IR" altLang="fa-IR" sz="2000" baseline="0" dirty="0" smtClean="0">
                <a:solidFill>
                  <a:srgbClr val="FF0000"/>
                </a:solidFill>
                <a:latin typeface="Tahoma" pitchFamily="34" charset="0"/>
                <a:cs typeface="B Titr" pitchFamily="2" charset="-78"/>
              </a:rPr>
              <a:t>  </a:t>
            </a:r>
            <a:r>
              <a:rPr lang="en-US" altLang="fa-IR" sz="2000" dirty="0" smtClean="0">
                <a:solidFill>
                  <a:srgbClr val="FF0000"/>
                </a:solidFill>
                <a:latin typeface="Tahoma" pitchFamily="34" charset="0"/>
                <a:cs typeface="B Titr" pitchFamily="2" charset="-78"/>
              </a:rPr>
              <a:t>@</a:t>
            </a:r>
            <a:r>
              <a:rPr lang="en-US" altLang="fa-IR" sz="2000" dirty="0" err="1" smtClean="0">
                <a:solidFill>
                  <a:srgbClr val="FF0000"/>
                </a:solidFill>
                <a:latin typeface="Tahoma" pitchFamily="34" charset="0"/>
                <a:cs typeface="B Titr" pitchFamily="2" charset="-78"/>
              </a:rPr>
              <a:t>PptBank</a:t>
            </a:r>
            <a:endParaRPr lang="en-US" altLang="fa-IR" sz="2000" dirty="0">
              <a:solidFill>
                <a:srgbClr val="FF0000"/>
              </a:solidFill>
              <a:latin typeface="Tahoma" pitchFamily="34" charset="0"/>
              <a:cs typeface="B Titr" pitchFamily="2" charset="-78"/>
            </a:endParaRPr>
          </a:p>
        </p:txBody>
      </p:sp>
    </p:spTree>
    <p:extLst>
      <p:ext uri="{BB962C8B-B14F-4D97-AF65-F5344CB8AC3E}">
        <p14:creationId xmlns:p14="http://schemas.microsoft.com/office/powerpoint/2010/main" val="1167987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1206E394-E005-46CF-BB3A-3E7F8C84D407}" type="slidenum">
              <a:rPr lang="ar-SA" altLang="fa-IR"/>
              <a:pPr/>
              <a:t>‹#›</a:t>
            </a:fld>
            <a:endParaRPr lang="en-US" altLang="fa-IR"/>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626880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AA704291-4E4A-4DC9-B2A0-93F7AA2984F7}" type="slidenum">
              <a:rPr lang="ar-SA" altLang="fa-IR"/>
              <a:pPr/>
              <a:t>‹#›</a:t>
            </a:fld>
            <a:endParaRPr lang="en-US" altLang="fa-IR"/>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891882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C54DD101-2676-45A8-91EE-8579D8A2323C}" type="slidenum">
              <a:rPr lang="ar-SA" altLang="fa-IR"/>
              <a:pPr/>
              <a:t>‹#›</a:t>
            </a:fld>
            <a:endParaRPr lang="en-US" altLang="fa-IR"/>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424270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8BADEAF0-388B-4776-BB36-497EEEF16A42}" type="slidenum">
              <a:rPr lang="ar-SA" altLang="fa-IR"/>
              <a:pPr/>
              <a:t>‹#›</a:t>
            </a:fld>
            <a:endParaRPr lang="en-US" altLang="fa-IR"/>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288446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40B8F2C2-EF0A-472A-B910-9F988CF3AFC7}" type="slidenum">
              <a:rPr lang="ar-SA" altLang="fa-IR"/>
              <a:pPr/>
              <a:t>‹#›</a:t>
            </a:fld>
            <a:endParaRPr lang="en-US" altLang="fa-IR"/>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44976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ftr" sz="quarter" idx="10"/>
          </p:nvPr>
        </p:nvSpPr>
        <p:spPr>
          <a:ln/>
        </p:spPr>
        <p:txBody>
          <a:bodyPr/>
          <a:lstStyle>
            <a:lvl1pPr>
              <a:defRPr/>
            </a:lvl1pPr>
          </a:lstStyle>
          <a:p>
            <a:pPr>
              <a:defRPr/>
            </a:pPr>
            <a:endParaRPr lang="en-US"/>
          </a:p>
        </p:txBody>
      </p:sp>
      <p:sp>
        <p:nvSpPr>
          <p:cNvPr id="8" name="Rectangle 3"/>
          <p:cNvSpPr>
            <a:spLocks noGrp="1" noChangeArrowheads="1"/>
          </p:cNvSpPr>
          <p:nvPr>
            <p:ph type="sldNum" sz="quarter" idx="11"/>
          </p:nvPr>
        </p:nvSpPr>
        <p:spPr>
          <a:ln/>
        </p:spPr>
        <p:txBody>
          <a:bodyPr/>
          <a:lstStyle>
            <a:lvl1pPr>
              <a:defRPr/>
            </a:lvl1pPr>
          </a:lstStyle>
          <a:p>
            <a:fld id="{EBD60791-2C66-4CA5-96DA-E2D059E68D83}" type="slidenum">
              <a:rPr lang="ar-SA" altLang="fa-IR"/>
              <a:pPr/>
              <a:t>‹#›</a:t>
            </a:fld>
            <a:endParaRPr lang="en-US" altLang="fa-IR"/>
          </a:p>
        </p:txBody>
      </p:sp>
      <p:sp>
        <p:nvSpPr>
          <p:cNvPr id="9"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652423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ftr" sz="quarter"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fld id="{9B51443E-8BA1-4452-B199-3A00216795D7}" type="slidenum">
              <a:rPr lang="ar-SA" altLang="fa-IR"/>
              <a:pPr/>
              <a:t>‹#›</a:t>
            </a:fld>
            <a:endParaRPr lang="en-US" altLang="fa-IR"/>
          </a:p>
        </p:txBody>
      </p:sp>
      <p:sp>
        <p:nvSpPr>
          <p:cNvPr id="5"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69811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ln/>
        </p:spPr>
        <p:txBody>
          <a:bodyPr/>
          <a:lstStyle>
            <a:lvl1pPr>
              <a:defRPr/>
            </a:lvl1pPr>
          </a:lstStyle>
          <a:p>
            <a:fld id="{4E8DC873-70F1-4AD2-8DC0-29726A49DA51}" type="slidenum">
              <a:rPr lang="ar-SA" altLang="fa-IR"/>
              <a:pPr/>
              <a:t>‹#›</a:t>
            </a:fld>
            <a:endParaRPr lang="en-US" altLang="fa-IR"/>
          </a:p>
        </p:txBody>
      </p:sp>
      <p:sp>
        <p:nvSpPr>
          <p:cNvPr id="4"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428484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467AC5B3-7E63-4419-A0AC-D5DC13CD378A}" type="slidenum">
              <a:rPr lang="ar-SA" altLang="fa-IR"/>
              <a:pPr/>
              <a:t>‹#›</a:t>
            </a:fld>
            <a:endParaRPr lang="en-US" altLang="fa-IR"/>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128022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5E9A820B-0844-4B7E-A9A4-2A58A6974036}" type="slidenum">
              <a:rPr lang="ar-SA" altLang="fa-IR"/>
              <a:pPr/>
              <a:t>‹#›</a:t>
            </a:fld>
            <a:endParaRPr lang="en-US" altLang="fa-IR"/>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351589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rtl="0">
              <a:defRPr sz="1200" smtClean="0">
                <a:cs typeface="+mn-cs"/>
              </a:defRPr>
            </a:lvl1pPr>
          </a:lstStyle>
          <a:p>
            <a:pPr>
              <a:defRPr/>
            </a:pPr>
            <a:endParaRPr lang="en-US"/>
          </a:p>
        </p:txBody>
      </p:sp>
      <p:sp>
        <p:nvSpPr>
          <p:cNvPr id="29699"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0">
              <a:defRPr sz="1200">
                <a:latin typeface="Arial Black" panose="020B0A04020102020204" pitchFamily="34" charset="0"/>
                <a:cs typeface="Arial" panose="020B0604020202020204" pitchFamily="34" charset="0"/>
              </a:defRPr>
            </a:lvl1pPr>
          </a:lstStyle>
          <a:p>
            <a:fld id="{1B0D747B-9142-4B31-866F-7A8CA4D7BE5D}" type="slidenum">
              <a:rPr lang="ar-SA" altLang="fa-IR"/>
              <a:pPr/>
              <a:t>‹#›</a:t>
            </a:fld>
            <a:endParaRPr lang="en-US" altLang="fa-IR"/>
          </a:p>
        </p:txBody>
      </p:sp>
      <p:grpSp>
        <p:nvGrpSpPr>
          <p:cNvPr id="1028" name="Group 4"/>
          <p:cNvGrpSpPr>
            <a:grpSpLocks/>
          </p:cNvGrpSpPr>
          <p:nvPr/>
        </p:nvGrpSpPr>
        <p:grpSpPr bwMode="auto">
          <a:xfrm>
            <a:off x="0" y="0"/>
            <a:ext cx="9144000" cy="546100"/>
            <a:chOff x="0" y="0"/>
            <a:chExt cx="5760" cy="344"/>
          </a:xfrm>
        </p:grpSpPr>
        <p:sp>
          <p:nvSpPr>
            <p:cNvPr id="29701"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rtl="0">
                <a:defRPr/>
              </a:pPr>
              <a:endParaRPr lang="en-US" sz="2400">
                <a:latin typeface="Times New Roman" pitchFamily="18" charset="0"/>
                <a:cs typeface="Arial" pitchFamily="34" charset="0"/>
              </a:endParaRPr>
            </a:p>
          </p:txBody>
        </p:sp>
        <p:sp>
          <p:nvSpPr>
            <p:cNvPr id="29702"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algn="l" rtl="0">
                <a:defRPr/>
              </a:pPr>
              <a:endParaRPr lang="en-US" sz="2400">
                <a:latin typeface="Times New Roman" pitchFamily="18" charset="0"/>
                <a:cs typeface="Arial" pitchFamily="34" charset="0"/>
              </a:endParaRPr>
            </a:p>
          </p:txBody>
        </p:sp>
        <p:sp>
          <p:nvSpPr>
            <p:cNvPr id="29703"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algn="l" rtl="0">
                <a:defRPr/>
              </a:pPr>
              <a:endParaRPr lang="en-US">
                <a:solidFill>
                  <a:schemeClr val="hlink"/>
                </a:solidFill>
                <a:cs typeface="Arial" pitchFamily="34" charset="0"/>
              </a:endParaRPr>
            </a:p>
          </p:txBody>
        </p:sp>
        <p:sp>
          <p:nvSpPr>
            <p:cNvPr id="29704"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algn="l" rtl="0">
                <a:defRPr/>
              </a:pPr>
              <a:endParaRPr lang="en-US">
                <a:solidFill>
                  <a:schemeClr val="hlink"/>
                </a:solidFill>
                <a:cs typeface="Arial" pitchFamily="34" charset="0"/>
              </a:endParaRPr>
            </a:p>
          </p:txBody>
        </p:sp>
        <p:sp>
          <p:nvSpPr>
            <p:cNvPr id="29705"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algn="l" rtl="0">
                <a:defRPr/>
              </a:pPr>
              <a:endParaRPr lang="en-US">
                <a:solidFill>
                  <a:schemeClr val="accent2"/>
                </a:solidFill>
                <a:cs typeface="Arial" pitchFamily="34" charset="0"/>
              </a:endParaRPr>
            </a:p>
          </p:txBody>
        </p:sp>
        <p:sp>
          <p:nvSpPr>
            <p:cNvPr id="29706"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algn="l" rtl="0">
                <a:defRPr/>
              </a:pPr>
              <a:endParaRPr lang="en-US">
                <a:solidFill>
                  <a:schemeClr val="hlink"/>
                </a:solidFill>
                <a:cs typeface="Arial" pitchFamily="34" charset="0"/>
              </a:endParaRPr>
            </a:p>
          </p:txBody>
        </p:sp>
        <p:sp>
          <p:nvSpPr>
            <p:cNvPr id="29707"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algn="l" rtl="0">
                <a:defRPr/>
              </a:pPr>
              <a:endParaRPr lang="en-US" sz="2400">
                <a:latin typeface="Times New Roman" pitchFamily="18" charset="0"/>
                <a:cs typeface="Arial" pitchFamily="34" charset="0"/>
              </a:endParaRPr>
            </a:p>
          </p:txBody>
        </p:sp>
        <p:sp>
          <p:nvSpPr>
            <p:cNvPr id="29708"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algn="l" rtl="0">
                <a:defRPr/>
              </a:pPr>
              <a:endParaRPr lang="en-US">
                <a:solidFill>
                  <a:schemeClr val="accent2"/>
                </a:solidFill>
                <a:cs typeface="Arial" pitchFamily="34" charset="0"/>
              </a:endParaRPr>
            </a:p>
          </p:txBody>
        </p:sp>
        <p:sp>
          <p:nvSpPr>
            <p:cNvPr id="29709"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algn="l" rtl="0">
                <a:defRPr/>
              </a:pPr>
              <a:endParaRPr lang="en-US">
                <a:solidFill>
                  <a:schemeClr val="accent2"/>
                </a:solidFill>
                <a:cs typeface="Arial" pitchFamily="34" charset="0"/>
              </a:endParaRPr>
            </a:p>
          </p:txBody>
        </p:sp>
      </p:grpSp>
      <p:sp>
        <p:nvSpPr>
          <p:cNvPr id="1029" name="Rectangle 14"/>
          <p:cNvSpPr>
            <a:spLocks noGrp="1" noChangeArrowheads="1"/>
          </p:cNvSpPr>
          <p:nvPr>
            <p:ph type="title"/>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fa-IR" smtClean="0"/>
              <a:t>Click to edit Master title style</a:t>
            </a:r>
          </a:p>
        </p:txBody>
      </p:sp>
      <p:sp>
        <p:nvSpPr>
          <p:cNvPr id="1030" name="Rectangle 15"/>
          <p:cNvSpPr>
            <a:spLocks noGrp="1" noChangeArrowheads="1"/>
          </p:cNvSpPr>
          <p:nvPr>
            <p:ph type="body" idx="1"/>
          </p:nvPr>
        </p:nvSpPr>
        <p:spPr bwMode="auto">
          <a:xfrm>
            <a:off x="457200" y="19812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fa-IR" smtClean="0"/>
              <a:t>Click to edit Master text styles</a:t>
            </a:r>
          </a:p>
          <a:p>
            <a:pPr lvl="1"/>
            <a:r>
              <a:rPr lang="en-US" altLang="fa-IR" smtClean="0"/>
              <a:t>Second level</a:t>
            </a:r>
          </a:p>
          <a:p>
            <a:pPr lvl="2"/>
            <a:r>
              <a:rPr lang="en-US" altLang="fa-IR" smtClean="0"/>
              <a:t>Third level</a:t>
            </a:r>
          </a:p>
          <a:p>
            <a:pPr lvl="3"/>
            <a:r>
              <a:rPr lang="en-US" altLang="fa-IR" smtClean="0"/>
              <a:t>Fourth level</a:t>
            </a:r>
          </a:p>
          <a:p>
            <a:pPr lvl="4"/>
            <a:r>
              <a:rPr lang="en-US" altLang="fa-IR" smtClean="0"/>
              <a:t>Fifth level</a:t>
            </a:r>
          </a:p>
        </p:txBody>
      </p:sp>
      <p:sp>
        <p:nvSpPr>
          <p:cNvPr id="29712"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rtl="0">
              <a:defRPr sz="1200" smtClean="0">
                <a:cs typeface="+mn-cs"/>
              </a:defRPr>
            </a:lvl1pPr>
          </a:lstStyle>
          <a:p>
            <a:pPr>
              <a:defRPr/>
            </a:pPr>
            <a:endParaRPr lang="en-US"/>
          </a:p>
        </p:txBody>
      </p:sp>
      <p:sp>
        <p:nvSpPr>
          <p:cNvPr id="17" name="Rectangle 4"/>
          <p:cNvSpPr>
            <a:spLocks noChangeArrowheads="1"/>
          </p:cNvSpPr>
          <p:nvPr userDrawn="1"/>
        </p:nvSpPr>
        <p:spPr bwMode="auto">
          <a:xfrm>
            <a:off x="-36512" y="-47078"/>
            <a:ext cx="4357686" cy="400110"/>
          </a:xfrm>
          <a:prstGeom prst="rect">
            <a:avLst/>
          </a:prstGeom>
          <a:noFill/>
          <a:ln w="9525">
            <a:noFill/>
            <a:miter lim="800000"/>
            <a:headEnd/>
            <a:tailEnd/>
          </a:ln>
        </p:spPr>
        <p:txBody>
          <a:bodyPr wrap="square">
            <a:spAutoFit/>
          </a:bodyPr>
          <a:lstStyle/>
          <a:p>
            <a:pPr algn="ctr" defTabSz="685800" rtl="1"/>
            <a:r>
              <a:rPr lang="fa-IR" altLang="fa-IR" sz="2000" dirty="0">
                <a:solidFill>
                  <a:srgbClr val="FF0000"/>
                </a:solidFill>
                <a:latin typeface="Tahoma" pitchFamily="34" charset="0"/>
                <a:cs typeface="B Titr" pitchFamily="2" charset="-78"/>
              </a:rPr>
              <a:t>کانال تلگرامی بانک پاور </a:t>
            </a:r>
            <a:r>
              <a:rPr lang="fa-IR" altLang="fa-IR" sz="2000" dirty="0" smtClean="0">
                <a:solidFill>
                  <a:srgbClr val="FF0000"/>
                </a:solidFill>
                <a:latin typeface="Tahoma" pitchFamily="34" charset="0"/>
                <a:cs typeface="B Titr" pitchFamily="2" charset="-78"/>
              </a:rPr>
              <a:t>پوینت</a:t>
            </a:r>
            <a:r>
              <a:rPr lang="fa-IR" altLang="fa-IR" sz="2000" baseline="0" dirty="0" smtClean="0">
                <a:solidFill>
                  <a:srgbClr val="FF0000"/>
                </a:solidFill>
                <a:latin typeface="Tahoma" pitchFamily="34" charset="0"/>
                <a:cs typeface="B Titr" pitchFamily="2" charset="-78"/>
              </a:rPr>
              <a:t>  </a:t>
            </a:r>
            <a:r>
              <a:rPr lang="en-US" altLang="fa-IR" sz="2000" dirty="0" smtClean="0">
                <a:solidFill>
                  <a:srgbClr val="FF0000"/>
                </a:solidFill>
                <a:latin typeface="Tahoma" pitchFamily="34" charset="0"/>
                <a:cs typeface="B Titr" pitchFamily="2" charset="-78"/>
              </a:rPr>
              <a:t>@</a:t>
            </a:r>
            <a:r>
              <a:rPr lang="en-US" altLang="fa-IR" sz="2000" dirty="0" err="1" smtClean="0">
                <a:solidFill>
                  <a:srgbClr val="FF0000"/>
                </a:solidFill>
                <a:latin typeface="Tahoma" pitchFamily="34" charset="0"/>
                <a:cs typeface="B Titr" pitchFamily="2" charset="-78"/>
              </a:rPr>
              <a:t>PptBank</a:t>
            </a:r>
            <a:endParaRPr lang="en-US" altLang="fa-IR" sz="2000" dirty="0">
              <a:solidFill>
                <a:srgbClr val="FF0000"/>
              </a:solidFill>
              <a:latin typeface="Tahoma" pitchFamily="34" charset="0"/>
              <a:cs typeface="B Titr" pitchFamily="2" charset="-78"/>
            </a:endParaRPr>
          </a:p>
        </p:txBody>
      </p:sp>
    </p:spTree>
  </p:cSld>
  <p:clrMap bg1="lt1" tx1="dk1" bg2="lt2" tx2="dk2" accent1="accent1" accent2="accent2" accent3="accent3" accent4="accent4" accent5="accent5" accent6="accent6" hlink="hlink" folHlink="folHlink"/>
  <p:sldLayoutIdLst>
    <p:sldLayoutId id="2147483696"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0" fontAlgn="base" hangingPunct="0">
        <a:spcBef>
          <a:spcPct val="0"/>
        </a:spcBef>
        <a:spcAft>
          <a:spcPct val="0"/>
        </a:spcAft>
        <a:defRPr sz="4400">
          <a:solidFill>
            <a:schemeClr val="tx1"/>
          </a:solidFill>
          <a:latin typeface="+mj-lt"/>
          <a:ea typeface="+mj-ea"/>
          <a:cs typeface="+mj-cs"/>
        </a:defRPr>
      </a:lvl1pPr>
      <a:lvl2pPr algn="l" rtl="1" eaLnBrk="0" fontAlgn="base" hangingPunct="0">
        <a:spcBef>
          <a:spcPct val="0"/>
        </a:spcBef>
        <a:spcAft>
          <a:spcPct val="0"/>
        </a:spcAft>
        <a:defRPr sz="4400">
          <a:solidFill>
            <a:schemeClr val="tx1"/>
          </a:solidFill>
          <a:latin typeface="Arial" pitchFamily="34" charset="0"/>
          <a:cs typeface="Arial" pitchFamily="34" charset="0"/>
        </a:defRPr>
      </a:lvl2pPr>
      <a:lvl3pPr algn="l" rtl="1" eaLnBrk="0" fontAlgn="base" hangingPunct="0">
        <a:spcBef>
          <a:spcPct val="0"/>
        </a:spcBef>
        <a:spcAft>
          <a:spcPct val="0"/>
        </a:spcAft>
        <a:defRPr sz="4400">
          <a:solidFill>
            <a:schemeClr val="tx1"/>
          </a:solidFill>
          <a:latin typeface="Arial" pitchFamily="34" charset="0"/>
          <a:cs typeface="Arial" pitchFamily="34" charset="0"/>
        </a:defRPr>
      </a:lvl3pPr>
      <a:lvl4pPr algn="l" rtl="1" eaLnBrk="0" fontAlgn="base" hangingPunct="0">
        <a:spcBef>
          <a:spcPct val="0"/>
        </a:spcBef>
        <a:spcAft>
          <a:spcPct val="0"/>
        </a:spcAft>
        <a:defRPr sz="4400">
          <a:solidFill>
            <a:schemeClr val="tx1"/>
          </a:solidFill>
          <a:latin typeface="Arial" pitchFamily="34" charset="0"/>
          <a:cs typeface="Arial" pitchFamily="34" charset="0"/>
        </a:defRPr>
      </a:lvl4pPr>
      <a:lvl5pPr algn="l" rtl="1" eaLnBrk="0" fontAlgn="base" hangingPunct="0">
        <a:spcBef>
          <a:spcPct val="0"/>
        </a:spcBef>
        <a:spcAft>
          <a:spcPct val="0"/>
        </a:spcAft>
        <a:defRPr sz="4400">
          <a:solidFill>
            <a:schemeClr val="tx1"/>
          </a:solidFill>
          <a:latin typeface="Arial" pitchFamily="34" charset="0"/>
          <a:cs typeface="Arial" pitchFamily="34" charset="0"/>
        </a:defRPr>
      </a:lvl5pPr>
      <a:lvl6pPr marL="457200" algn="l" rtl="1" fontAlgn="base">
        <a:spcBef>
          <a:spcPct val="0"/>
        </a:spcBef>
        <a:spcAft>
          <a:spcPct val="0"/>
        </a:spcAft>
        <a:defRPr sz="4400">
          <a:solidFill>
            <a:schemeClr val="tx1"/>
          </a:solidFill>
          <a:latin typeface="Arial" pitchFamily="34" charset="0"/>
          <a:cs typeface="Arial" pitchFamily="34" charset="0"/>
        </a:defRPr>
      </a:lvl6pPr>
      <a:lvl7pPr marL="914400" algn="l" rtl="1" fontAlgn="base">
        <a:spcBef>
          <a:spcPct val="0"/>
        </a:spcBef>
        <a:spcAft>
          <a:spcPct val="0"/>
        </a:spcAft>
        <a:defRPr sz="4400">
          <a:solidFill>
            <a:schemeClr val="tx1"/>
          </a:solidFill>
          <a:latin typeface="Arial" pitchFamily="34" charset="0"/>
          <a:cs typeface="Arial" pitchFamily="34" charset="0"/>
        </a:defRPr>
      </a:lvl7pPr>
      <a:lvl8pPr marL="1371600" algn="l" rtl="1" fontAlgn="base">
        <a:spcBef>
          <a:spcPct val="0"/>
        </a:spcBef>
        <a:spcAft>
          <a:spcPct val="0"/>
        </a:spcAft>
        <a:defRPr sz="4400">
          <a:solidFill>
            <a:schemeClr val="tx1"/>
          </a:solidFill>
          <a:latin typeface="Arial" pitchFamily="34" charset="0"/>
          <a:cs typeface="Arial" pitchFamily="34" charset="0"/>
        </a:defRPr>
      </a:lvl8pPr>
      <a:lvl9pPr marL="1828800" algn="l" rtl="1" fontAlgn="base">
        <a:spcBef>
          <a:spcPct val="0"/>
        </a:spcBef>
        <a:spcAft>
          <a:spcPct val="0"/>
        </a:spcAft>
        <a:defRPr sz="4400">
          <a:solidFill>
            <a:schemeClr val="tx1"/>
          </a:solidFill>
          <a:latin typeface="Arial" pitchFamily="34" charset="0"/>
          <a:cs typeface="Arial" pitchFamily="34" charset="0"/>
        </a:defRPr>
      </a:lvl9pPr>
    </p:titleStyle>
    <p:bodyStyle>
      <a:lvl1pPr marL="342900" indent="-342900" algn="r" rtl="1" eaLnBrk="0" fontAlgn="base" hangingPunct="0">
        <a:spcBef>
          <a:spcPct val="20000"/>
        </a:spcBef>
        <a:spcAft>
          <a:spcPct val="0"/>
        </a:spcAft>
        <a:buClr>
          <a:schemeClr val="bg2"/>
        </a:buClr>
        <a:buSzPct val="75000"/>
        <a:buFont typeface="Wingdings" panose="05000000000000000000" pitchFamily="2" charset="2"/>
        <a:buChar char="n"/>
        <a:defRPr sz="3200">
          <a:solidFill>
            <a:schemeClr val="tx1"/>
          </a:solidFill>
          <a:latin typeface="+mn-lt"/>
          <a:ea typeface="+mn-ea"/>
          <a:cs typeface="+mn-cs"/>
        </a:defRPr>
      </a:lvl1pPr>
      <a:lvl2pPr marL="742950" indent="-285750" algn="r" rtl="1" eaLnBrk="0" fontAlgn="base" hangingPunct="0">
        <a:spcBef>
          <a:spcPct val="20000"/>
        </a:spcBef>
        <a:spcAft>
          <a:spcPct val="0"/>
        </a:spcAft>
        <a:buClr>
          <a:schemeClr val="accent2"/>
        </a:buClr>
        <a:buSzPct val="80000"/>
        <a:buFont typeface="Wingdings" panose="05000000000000000000" pitchFamily="2" charset="2"/>
        <a:buChar char="¨"/>
        <a:defRPr sz="2800">
          <a:solidFill>
            <a:schemeClr val="tx1"/>
          </a:solidFill>
          <a:latin typeface="+mn-lt"/>
          <a:cs typeface="+mn-cs"/>
        </a:defRPr>
      </a:lvl2pPr>
      <a:lvl3pPr marL="1143000" indent="-228600" algn="r" rtl="1" eaLnBrk="0" fontAlgn="base" hangingPunct="0">
        <a:spcBef>
          <a:spcPct val="20000"/>
        </a:spcBef>
        <a:spcAft>
          <a:spcPct val="0"/>
        </a:spcAft>
        <a:buClr>
          <a:schemeClr val="bg2"/>
        </a:buClr>
        <a:buSzPct val="65000"/>
        <a:buFont typeface="Wingdings" panose="05000000000000000000" pitchFamily="2" charset="2"/>
        <a:buChar char="n"/>
        <a:defRPr sz="2400">
          <a:solidFill>
            <a:schemeClr val="tx1"/>
          </a:solidFill>
          <a:latin typeface="+mn-lt"/>
          <a:cs typeface="+mn-cs"/>
        </a:defRPr>
      </a:lvl3pPr>
      <a:lvl4pPr marL="1600200" indent="-228600" algn="r" rtl="1" eaLnBrk="0" fontAlgn="base" hangingPunct="0">
        <a:spcBef>
          <a:spcPct val="20000"/>
        </a:spcBef>
        <a:spcAft>
          <a:spcPct val="0"/>
        </a:spcAft>
        <a:buClr>
          <a:schemeClr val="accent2"/>
        </a:buClr>
        <a:buSzPct val="70000"/>
        <a:buFont typeface="Wingdings" panose="05000000000000000000" pitchFamily="2" charset="2"/>
        <a:buChar char="¨"/>
        <a:defRPr sz="2000">
          <a:solidFill>
            <a:schemeClr val="tx1"/>
          </a:solidFill>
          <a:latin typeface="+mn-lt"/>
          <a:cs typeface="+mn-cs"/>
        </a:defRPr>
      </a:lvl4pPr>
      <a:lvl5pPr marL="2057400" indent="-228600" algn="r" rtl="1"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mn-lt"/>
          <a:cs typeface="+mn-cs"/>
        </a:defRPr>
      </a:lvl5pPr>
      <a:lvl6pPr marL="2514600" indent="-228600" algn="r" rtl="1"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r" rtl="1"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r" rtl="1"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r" rtl="1" fontAlgn="base">
        <a:spcBef>
          <a:spcPct val="20000"/>
        </a:spcBef>
        <a:spcAft>
          <a:spcPct val="0"/>
        </a:spcAft>
        <a:buClr>
          <a:schemeClr val="bg2"/>
        </a:buClr>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p:txBody>
          <a:bodyPr/>
          <a:lstStyle/>
          <a:p>
            <a:pPr algn="ctr" eaLnBrk="1" hangingPunct="1"/>
            <a:r>
              <a:rPr lang="fa-IR" altLang="fa-IR" dirty="0" smtClean="0">
                <a:cs typeface="Nazanin" pitchFamily="2" charset="0"/>
              </a:rPr>
              <a:t>مديريت جامع كيفيت </a:t>
            </a:r>
            <a:br>
              <a:rPr lang="fa-IR" altLang="fa-IR" dirty="0" smtClean="0">
                <a:cs typeface="Nazanin" pitchFamily="2" charset="0"/>
              </a:rPr>
            </a:br>
            <a:r>
              <a:rPr lang="en-US" altLang="fa-IR" dirty="0" smtClean="0">
                <a:cs typeface="Nazanin" pitchFamily="2" charset="0"/>
              </a:rPr>
              <a:t>TQM</a:t>
            </a:r>
            <a:r>
              <a:rPr lang="fa-IR" altLang="fa-IR" dirty="0" smtClean="0"/>
              <a:t> </a:t>
            </a:r>
            <a:endParaRPr lang="en-US" altLang="fa-IR" dirty="0" smtClean="0"/>
          </a:p>
        </p:txBody>
      </p:sp>
      <p:sp>
        <p:nvSpPr>
          <p:cNvPr id="6147" name="Rectangle 3"/>
          <p:cNvSpPr>
            <a:spLocks noGrp="1" noChangeArrowheads="1"/>
          </p:cNvSpPr>
          <p:nvPr>
            <p:ph type="subTitle" idx="1"/>
          </p:nvPr>
        </p:nvSpPr>
        <p:spPr/>
        <p:txBody>
          <a:bodyPr/>
          <a:lstStyle/>
          <a:p>
            <a:pPr eaLnBrk="1" hangingPunct="1"/>
            <a:r>
              <a:rPr lang="fa-IR" altLang="fa-IR" dirty="0" smtClean="0">
                <a:cs typeface="Nazanin" pitchFamily="2" charset="0"/>
              </a:rPr>
              <a:t>تهيه كنندگان : داوود محمدي</a:t>
            </a:r>
          </a:p>
          <a:p>
            <a:pPr eaLnBrk="1" hangingPunct="1"/>
            <a:r>
              <a:rPr lang="fa-IR" altLang="fa-IR" dirty="0" smtClean="0">
                <a:cs typeface="Nazanin" pitchFamily="2" charset="0"/>
              </a:rPr>
              <a:t>                 علي صميمي</a:t>
            </a:r>
            <a:endParaRPr lang="en-US" altLang="fa-IR" dirty="0" smtClean="0">
              <a:cs typeface="Nazanin" pitchFamily="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68313" y="476250"/>
            <a:ext cx="8229600" cy="73025"/>
          </a:xfrm>
        </p:spPr>
        <p:txBody>
          <a:bodyPr/>
          <a:lstStyle/>
          <a:p>
            <a:pPr eaLnBrk="1" hangingPunct="1"/>
            <a:endParaRPr lang="en-US" altLang="fa-IR" sz="4000" smtClean="0"/>
          </a:p>
        </p:txBody>
      </p:sp>
      <p:sp>
        <p:nvSpPr>
          <p:cNvPr id="15363" name="Rectangle 3"/>
          <p:cNvSpPr>
            <a:spLocks noGrp="1" noChangeArrowheads="1"/>
          </p:cNvSpPr>
          <p:nvPr>
            <p:ph type="body" idx="1"/>
          </p:nvPr>
        </p:nvSpPr>
        <p:spPr>
          <a:xfrm>
            <a:off x="468313" y="692150"/>
            <a:ext cx="8229600" cy="5905500"/>
          </a:xfrm>
        </p:spPr>
        <p:txBody>
          <a:bodyPr/>
          <a:lstStyle/>
          <a:p>
            <a:pPr eaLnBrk="1" hangingPunct="1">
              <a:buFont typeface="Wingdings" panose="05000000000000000000" pitchFamily="2" charset="2"/>
              <a:buNone/>
            </a:pPr>
            <a:r>
              <a:rPr lang="fa-IR" altLang="fa-IR" sz="2800" smtClean="0">
                <a:cs typeface="Nazanin" pitchFamily="2" charset="0"/>
              </a:rPr>
              <a:t>4 -عوامل كليدي </a:t>
            </a:r>
            <a:r>
              <a:rPr lang="en-US" altLang="fa-IR" sz="2800" smtClean="0">
                <a:cs typeface="Nazanin" pitchFamily="2" charset="0"/>
              </a:rPr>
              <a:t>TQM</a:t>
            </a:r>
            <a:r>
              <a:rPr lang="fa-IR" altLang="fa-IR" sz="2800" smtClean="0">
                <a:cs typeface="Nazanin" pitchFamily="2" charset="0"/>
              </a:rPr>
              <a:t>: </a:t>
            </a:r>
            <a:r>
              <a:rPr lang="en-US" altLang="fa-IR" sz="2800" smtClean="0">
                <a:cs typeface="Nazanin" pitchFamily="2" charset="0"/>
              </a:rPr>
              <a:t>TQM</a:t>
            </a:r>
            <a:r>
              <a:rPr lang="fa-IR" altLang="fa-IR" sz="2800" smtClean="0">
                <a:cs typeface="Nazanin" pitchFamily="2" charset="0"/>
              </a:rPr>
              <a:t> در مفهوم راستين خود چيزي بيشتر از كنترلهاي آماري كيفيت است.</a:t>
            </a:r>
            <a:br>
              <a:rPr lang="fa-IR" altLang="fa-IR" sz="2800" smtClean="0">
                <a:cs typeface="Nazanin" pitchFamily="2" charset="0"/>
              </a:rPr>
            </a:br>
            <a:r>
              <a:rPr lang="fa-IR" altLang="fa-IR" sz="2800" smtClean="0">
                <a:cs typeface="Nazanin" pitchFamily="2" charset="0"/>
              </a:rPr>
              <a:t> عوامل كليدي </a:t>
            </a:r>
            <a:r>
              <a:rPr lang="en-US" altLang="fa-IR" sz="2800" smtClean="0">
                <a:cs typeface="Nazanin" pitchFamily="2" charset="0"/>
              </a:rPr>
              <a:t>TQM</a:t>
            </a:r>
            <a:r>
              <a:rPr lang="fa-IR" altLang="fa-IR" sz="2800" smtClean="0">
                <a:cs typeface="Nazanin" pitchFamily="2" charset="0"/>
              </a:rPr>
              <a:t> بطور كلي به شرح زير است: </a:t>
            </a:r>
            <a:br>
              <a:rPr lang="fa-IR" altLang="fa-IR" sz="2800" smtClean="0">
                <a:cs typeface="Nazanin" pitchFamily="2" charset="0"/>
              </a:rPr>
            </a:br>
            <a:r>
              <a:rPr lang="fa-IR" altLang="fa-IR" sz="2800" smtClean="0">
                <a:cs typeface="Nazanin" pitchFamily="2" charset="0"/>
              </a:rPr>
              <a:t>1- تقدم و پيشگيري نقايص به جاي كشف بعدي آنها. </a:t>
            </a:r>
            <a:br>
              <a:rPr lang="fa-IR" altLang="fa-IR" sz="2800" smtClean="0">
                <a:cs typeface="Nazanin" pitchFamily="2" charset="0"/>
              </a:rPr>
            </a:br>
            <a:r>
              <a:rPr lang="fa-IR" altLang="fa-IR" sz="2800" smtClean="0">
                <a:cs typeface="Nazanin" pitchFamily="2" charset="0"/>
              </a:rPr>
              <a:t>2- توجه و تأكيد بر فرآيندهايي كه فرآورده يا خدمات را توليد مي كنند. 3- تعهد نسبت به بهبود مستمر اين فرايندها. </a:t>
            </a:r>
            <a:br>
              <a:rPr lang="fa-IR" altLang="fa-IR" sz="2800" smtClean="0">
                <a:cs typeface="Nazanin" pitchFamily="2" charset="0"/>
              </a:rPr>
            </a:br>
            <a:r>
              <a:rPr lang="fa-IR" altLang="fa-IR" sz="2800" smtClean="0">
                <a:cs typeface="Nazanin" pitchFamily="2" charset="0"/>
              </a:rPr>
              <a:t>4- تعهد نسبت به نوآوري در فرآيند هاي تازه ي فرآورده ها.</a:t>
            </a:r>
            <a:br>
              <a:rPr lang="fa-IR" altLang="fa-IR" sz="2800" smtClean="0">
                <a:cs typeface="Nazanin" pitchFamily="2" charset="0"/>
              </a:rPr>
            </a:br>
            <a:r>
              <a:rPr lang="fa-IR" altLang="fa-IR" sz="2800" smtClean="0">
                <a:cs typeface="Nazanin" pitchFamily="2" charset="0"/>
              </a:rPr>
              <a:t>5- پذيرش اين فلسفه كه </a:t>
            </a:r>
            <a:r>
              <a:rPr lang="en-US" altLang="fa-IR" sz="2800" smtClean="0">
                <a:cs typeface="Nazanin" pitchFamily="2" charset="0"/>
              </a:rPr>
              <a:t>TQM</a:t>
            </a:r>
            <a:r>
              <a:rPr lang="fa-IR" altLang="fa-IR" sz="2800" smtClean="0">
                <a:cs typeface="Nazanin" pitchFamily="2" charset="0"/>
              </a:rPr>
              <a:t> در برگيرنده تمامي توليدها و كارهاي سازمان است.</a:t>
            </a:r>
            <a:endParaRPr lang="en-US" altLang="fa-IR" sz="2800" smtClean="0">
              <a:cs typeface="Nazanin" pitchFamily="2" charset="0"/>
            </a:endParaRPr>
          </a:p>
          <a:p>
            <a:pPr eaLnBrk="1" hangingPunct="1"/>
            <a:endParaRPr lang="en-US" altLang="fa-IR"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flipV="1">
            <a:off x="457200" y="260350"/>
            <a:ext cx="8229600" cy="196850"/>
          </a:xfrm>
        </p:spPr>
        <p:txBody>
          <a:bodyPr/>
          <a:lstStyle/>
          <a:p>
            <a:pPr eaLnBrk="1" hangingPunct="1"/>
            <a:endParaRPr lang="en-US" altLang="fa-IR" sz="4000" smtClean="0"/>
          </a:p>
        </p:txBody>
      </p:sp>
      <p:sp>
        <p:nvSpPr>
          <p:cNvPr id="16387" name="Rectangle 3"/>
          <p:cNvSpPr>
            <a:spLocks noGrp="1" noChangeArrowheads="1"/>
          </p:cNvSpPr>
          <p:nvPr>
            <p:ph type="body" idx="1"/>
          </p:nvPr>
        </p:nvSpPr>
        <p:spPr>
          <a:xfrm>
            <a:off x="457200" y="620713"/>
            <a:ext cx="8229600" cy="5246687"/>
          </a:xfrm>
        </p:spPr>
        <p:txBody>
          <a:bodyPr/>
          <a:lstStyle/>
          <a:p>
            <a:pPr eaLnBrk="1" hangingPunct="1">
              <a:lnSpc>
                <a:spcPct val="90000"/>
              </a:lnSpc>
              <a:buFont typeface="Wingdings" panose="05000000000000000000" pitchFamily="2" charset="2"/>
              <a:buNone/>
            </a:pPr>
            <a:r>
              <a:rPr lang="fa-IR" altLang="fa-IR" smtClean="0">
                <a:cs typeface="Nazanin" pitchFamily="2" charset="0"/>
              </a:rPr>
              <a:t>ا</a:t>
            </a:r>
            <a:r>
              <a:rPr lang="ar-SA" altLang="fa-IR" smtClean="0">
                <a:cs typeface="Nazanin" pitchFamily="2" charset="0"/>
              </a:rPr>
              <a:t>صول </a:t>
            </a:r>
            <a:r>
              <a:rPr lang="en-US" altLang="fa-IR" smtClean="0">
                <a:cs typeface="Nazanin" pitchFamily="2" charset="0"/>
              </a:rPr>
              <a:t>T.Q.M</a:t>
            </a:r>
            <a:r>
              <a:rPr lang="ar-SA" altLang="fa-IR" sz="3600" smtClean="0">
                <a:cs typeface="Nazanin" pitchFamily="2" charset="0"/>
              </a:rPr>
              <a:t>:</a:t>
            </a:r>
          </a:p>
          <a:p>
            <a:pPr eaLnBrk="1" hangingPunct="1">
              <a:lnSpc>
                <a:spcPct val="90000"/>
              </a:lnSpc>
            </a:pPr>
            <a:r>
              <a:rPr lang="ar-SA" altLang="fa-IR" sz="3600" smtClean="0">
                <a:latin typeface="Times New Roman" panose="02020603050405020304" pitchFamily="18" charset="0"/>
                <a:cs typeface="Nazanin" pitchFamily="2" charset="0"/>
              </a:rPr>
              <a:t> </a:t>
            </a:r>
            <a:r>
              <a:rPr lang="ar-SA" altLang="fa-IR" sz="2800" smtClean="0">
                <a:cs typeface="Nazanin" pitchFamily="2" charset="0"/>
              </a:rPr>
              <a:t>توجه كامل به نياز هاي مشتري</a:t>
            </a:r>
            <a:endParaRPr lang="en-US" altLang="fa-IR" sz="2800" smtClean="0">
              <a:cs typeface="Nazanin" pitchFamily="2" charset="0"/>
            </a:endParaRPr>
          </a:p>
          <a:p>
            <a:pPr eaLnBrk="1" hangingPunct="1">
              <a:lnSpc>
                <a:spcPct val="90000"/>
              </a:lnSpc>
              <a:buFont typeface="Wingdings" panose="05000000000000000000" pitchFamily="2" charset="2"/>
              <a:buNone/>
            </a:pPr>
            <a:endParaRPr lang="fa-IR" altLang="fa-IR" sz="2800" smtClean="0">
              <a:cs typeface="Nazanin" pitchFamily="2" charset="0"/>
            </a:endParaRPr>
          </a:p>
          <a:p>
            <a:pPr eaLnBrk="1" hangingPunct="1">
              <a:lnSpc>
                <a:spcPct val="90000"/>
              </a:lnSpc>
            </a:pPr>
            <a:r>
              <a:rPr lang="ar-SA" altLang="fa-IR" sz="2800" smtClean="0">
                <a:latin typeface="Times New Roman" panose="02020603050405020304" pitchFamily="18" charset="0"/>
                <a:cs typeface="Nazanin" pitchFamily="2" charset="0"/>
              </a:rPr>
              <a:t> </a:t>
            </a:r>
            <a:r>
              <a:rPr lang="ar-SA" altLang="fa-IR" sz="2800" smtClean="0">
                <a:cs typeface="Nazanin" pitchFamily="2" charset="0"/>
              </a:rPr>
              <a:t>ارائه كالا بدون عيب و نقص</a:t>
            </a:r>
            <a:endParaRPr lang="en-US" altLang="fa-IR" sz="2800" smtClean="0">
              <a:cs typeface="Nazanin" pitchFamily="2" charset="0"/>
            </a:endParaRPr>
          </a:p>
          <a:p>
            <a:pPr eaLnBrk="1" hangingPunct="1">
              <a:lnSpc>
                <a:spcPct val="90000"/>
              </a:lnSpc>
              <a:buFont typeface="Wingdings" panose="05000000000000000000" pitchFamily="2" charset="2"/>
              <a:buNone/>
            </a:pPr>
            <a:endParaRPr lang="fa-IR" altLang="fa-IR" sz="2800" smtClean="0">
              <a:cs typeface="Nazanin" pitchFamily="2" charset="0"/>
            </a:endParaRPr>
          </a:p>
          <a:p>
            <a:pPr eaLnBrk="1" hangingPunct="1">
              <a:lnSpc>
                <a:spcPct val="90000"/>
              </a:lnSpc>
            </a:pPr>
            <a:r>
              <a:rPr lang="en-US" altLang="fa-IR" sz="2800" smtClean="0">
                <a:latin typeface="Times New Roman" panose="02020603050405020304" pitchFamily="18" charset="0"/>
                <a:cs typeface="Nazanin" pitchFamily="2" charset="0"/>
              </a:rPr>
              <a:t>   </a:t>
            </a:r>
            <a:r>
              <a:rPr lang="ar-SA" altLang="fa-IR" sz="2800" smtClean="0">
                <a:latin typeface="Times New Roman" panose="02020603050405020304" pitchFamily="18" charset="0"/>
                <a:cs typeface="Nazanin" pitchFamily="2" charset="0"/>
              </a:rPr>
              <a:t> </a:t>
            </a:r>
            <a:r>
              <a:rPr lang="ar-SA" altLang="fa-IR" sz="2800" smtClean="0">
                <a:cs typeface="Nazanin" pitchFamily="2" charset="0"/>
              </a:rPr>
              <a:t>مديريت بر مبناي پيشگيري</a:t>
            </a:r>
            <a:endParaRPr lang="en-US" altLang="fa-IR" sz="2800" smtClean="0">
              <a:cs typeface="Nazanin" pitchFamily="2" charset="0"/>
            </a:endParaRPr>
          </a:p>
          <a:p>
            <a:pPr eaLnBrk="1" hangingPunct="1">
              <a:lnSpc>
                <a:spcPct val="90000"/>
              </a:lnSpc>
            </a:pPr>
            <a:endParaRPr lang="fa-IR" altLang="fa-IR" sz="2800" smtClean="0">
              <a:cs typeface="Nazanin" pitchFamily="2" charset="0"/>
            </a:endParaRPr>
          </a:p>
          <a:p>
            <a:pPr eaLnBrk="1" hangingPunct="1">
              <a:lnSpc>
                <a:spcPct val="90000"/>
              </a:lnSpc>
            </a:pPr>
            <a:r>
              <a:rPr lang="en-US" altLang="fa-IR" sz="2800" smtClean="0">
                <a:latin typeface="Times New Roman" panose="02020603050405020304" pitchFamily="18" charset="0"/>
                <a:cs typeface="Nazanin" pitchFamily="2" charset="0"/>
              </a:rPr>
              <a:t> </a:t>
            </a:r>
            <a:r>
              <a:rPr lang="ar-SA" altLang="fa-IR" sz="2800" smtClean="0">
                <a:latin typeface="Times New Roman" panose="02020603050405020304" pitchFamily="18" charset="0"/>
                <a:cs typeface="Nazanin" pitchFamily="2" charset="0"/>
              </a:rPr>
              <a:t> </a:t>
            </a:r>
            <a:r>
              <a:rPr lang="ar-SA" altLang="fa-IR" sz="2800" smtClean="0">
                <a:cs typeface="Nazanin" pitchFamily="2" charset="0"/>
              </a:rPr>
              <a:t>استفاده از فرآيند آماري</a:t>
            </a:r>
            <a:r>
              <a:rPr lang="en-US" altLang="fa-IR" sz="2800" smtClean="0">
                <a:cs typeface="Nazanin" pitchFamily="2" charset="0"/>
              </a:rPr>
              <a:t>spc </a:t>
            </a:r>
          </a:p>
          <a:p>
            <a:pPr eaLnBrk="1" hangingPunct="1">
              <a:lnSpc>
                <a:spcPct val="90000"/>
              </a:lnSpc>
              <a:buFont typeface="Wingdings" panose="05000000000000000000" pitchFamily="2" charset="2"/>
              <a:buNone/>
            </a:pPr>
            <a:endParaRPr lang="en-US" altLang="fa-IR" sz="2800" smtClean="0">
              <a:cs typeface="Nazanin" pitchFamily="2" charset="0"/>
            </a:endParaRPr>
          </a:p>
          <a:p>
            <a:pPr eaLnBrk="1" hangingPunct="1">
              <a:lnSpc>
                <a:spcPct val="90000"/>
              </a:lnSpc>
            </a:pPr>
            <a:r>
              <a:rPr lang="ar-SA" altLang="fa-IR" sz="2800" smtClean="0">
                <a:cs typeface="Nazanin" pitchFamily="2" charset="0"/>
              </a:rPr>
              <a:t>تشخيص و تصحيح اشتباهات</a:t>
            </a:r>
          </a:p>
          <a:p>
            <a:pPr eaLnBrk="1" hangingPunct="1">
              <a:lnSpc>
                <a:spcPct val="90000"/>
              </a:lnSpc>
              <a:buFont typeface="Wingdings" panose="05000000000000000000" pitchFamily="2" charset="2"/>
              <a:buNone/>
            </a:pPr>
            <a:endParaRPr lang="en-US" altLang="fa-IR" sz="2800" smtClean="0">
              <a:cs typeface="Nazanin" pitchFamily="2" charset="0"/>
            </a:endParaRPr>
          </a:p>
          <a:p>
            <a:pPr eaLnBrk="1" hangingPunct="1">
              <a:lnSpc>
                <a:spcPct val="90000"/>
              </a:lnSpc>
            </a:pPr>
            <a:endParaRPr lang="en-US" altLang="fa-IR" sz="28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flipV="1">
            <a:off x="457200" y="260350"/>
            <a:ext cx="8229600" cy="196850"/>
          </a:xfrm>
        </p:spPr>
        <p:txBody>
          <a:bodyPr/>
          <a:lstStyle/>
          <a:p>
            <a:pPr eaLnBrk="1" hangingPunct="1"/>
            <a:endParaRPr lang="en-US" altLang="fa-IR" sz="4000" smtClean="0"/>
          </a:p>
        </p:txBody>
      </p:sp>
      <p:sp>
        <p:nvSpPr>
          <p:cNvPr id="17411" name="Rectangle 3"/>
          <p:cNvSpPr>
            <a:spLocks noGrp="1" noChangeArrowheads="1"/>
          </p:cNvSpPr>
          <p:nvPr>
            <p:ph type="body" idx="1"/>
          </p:nvPr>
        </p:nvSpPr>
        <p:spPr>
          <a:xfrm>
            <a:off x="457200" y="620713"/>
            <a:ext cx="8229600" cy="5246687"/>
          </a:xfrm>
        </p:spPr>
        <p:txBody>
          <a:bodyPr/>
          <a:lstStyle/>
          <a:p>
            <a:pPr eaLnBrk="1" hangingPunct="1"/>
            <a:r>
              <a:rPr lang="fa-IR" altLang="fa-IR" sz="2800" smtClean="0">
                <a:cs typeface="Nazanin" pitchFamily="2" charset="0"/>
              </a:rPr>
              <a:t>مفهوم اصلي بر محور «كيفيت» مي چرخد و بيشتر مفاهيم آن بر مشتري و نيازهاي وي متمركز است. رمز پيروزي اين روند، تامين اين نيازها است كه از طريق ارائه فرآورده ها و خدمات مناسب به دست مي آيد.</a:t>
            </a:r>
          </a:p>
          <a:p>
            <a:pPr eaLnBrk="1" hangingPunct="1"/>
            <a:r>
              <a:rPr lang="fa-IR" altLang="fa-IR" sz="2800" smtClean="0">
                <a:cs typeface="Nazanin" pitchFamily="2" charset="0"/>
              </a:rPr>
              <a:t>نظريه سيستم ها : </a:t>
            </a:r>
            <a:r>
              <a:rPr lang="en-US" altLang="fa-IR" sz="2800" smtClean="0">
                <a:cs typeface="Nazanin" pitchFamily="2" charset="0"/>
              </a:rPr>
              <a:t>TQM</a:t>
            </a:r>
            <a:r>
              <a:rPr lang="fa-IR" altLang="fa-IR" sz="2800" smtClean="0">
                <a:cs typeface="Nazanin" pitchFamily="2" charset="0"/>
              </a:rPr>
              <a:t> در وهله نخست كار بردي از « روند سيستم ها» است اما در عين حال از مزاياي « روش علمي» و ابزارهاي آن نيز سود مي برد.</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flipV="1">
            <a:off x="457200" y="333375"/>
            <a:ext cx="8229600" cy="123825"/>
          </a:xfrm>
        </p:spPr>
        <p:txBody>
          <a:bodyPr/>
          <a:lstStyle/>
          <a:p>
            <a:pPr eaLnBrk="1" hangingPunct="1"/>
            <a:endParaRPr lang="en-US" altLang="fa-IR" sz="4000" smtClean="0"/>
          </a:p>
        </p:txBody>
      </p:sp>
      <p:sp>
        <p:nvSpPr>
          <p:cNvPr id="18435" name="Rectangle 3"/>
          <p:cNvSpPr>
            <a:spLocks noGrp="1" noChangeArrowheads="1"/>
          </p:cNvSpPr>
          <p:nvPr>
            <p:ph type="body" idx="1"/>
          </p:nvPr>
        </p:nvSpPr>
        <p:spPr>
          <a:xfrm>
            <a:off x="457200" y="549275"/>
            <a:ext cx="8229600" cy="5318125"/>
          </a:xfrm>
        </p:spPr>
        <p:txBody>
          <a:bodyPr/>
          <a:lstStyle/>
          <a:p>
            <a:pPr eaLnBrk="1" hangingPunct="1"/>
            <a:r>
              <a:rPr lang="fa-IR" altLang="fa-IR" sz="2800" smtClean="0">
                <a:cs typeface="Nazanin" pitchFamily="2" charset="0"/>
              </a:rPr>
              <a:t>براي اندازه گيري و سنجش دو فرايند بايد آن را به يك سلسله زيرفرايندها و نتايج مشخص و قابل كنترل كاهش داد. </a:t>
            </a:r>
            <a:br>
              <a:rPr lang="fa-IR" altLang="fa-IR" sz="2800" smtClean="0">
                <a:cs typeface="Nazanin" pitchFamily="2" charset="0"/>
              </a:rPr>
            </a:br>
            <a:r>
              <a:rPr lang="fa-IR" altLang="fa-IR" sz="2800" smtClean="0">
                <a:cs typeface="Nazanin" pitchFamily="2" charset="0"/>
              </a:rPr>
              <a:t>از سوي ديگر در برابر اين روش </a:t>
            </a:r>
            <a:r>
              <a:rPr lang="en-US" altLang="fa-IR" sz="2800" smtClean="0">
                <a:cs typeface="Nazanin" pitchFamily="2" charset="0"/>
              </a:rPr>
              <a:t>TQM</a:t>
            </a:r>
            <a:r>
              <a:rPr lang="fa-IR" altLang="fa-IR" sz="2800" smtClean="0">
                <a:cs typeface="Nazanin" pitchFamily="2" charset="0"/>
              </a:rPr>
              <a:t> بر اين باور است كه سازمان بايد به شكل يك « كل» مطالعه شود تا آنكه بتوان به درك درستي از كاستي هاي آن در سطح كل سيستم دست يافت .</a:t>
            </a:r>
            <a:br>
              <a:rPr lang="fa-IR" altLang="fa-IR" sz="2800" smtClean="0">
                <a:cs typeface="Nazanin" pitchFamily="2" charset="0"/>
              </a:rPr>
            </a:br>
            <a:endParaRPr lang="fa-IR" altLang="fa-IR" sz="2800" smtClean="0">
              <a:cs typeface="Nazanin" pitchFamily="2"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flipV="1">
            <a:off x="457200" y="188913"/>
            <a:ext cx="8229600" cy="268287"/>
          </a:xfrm>
        </p:spPr>
        <p:txBody>
          <a:bodyPr/>
          <a:lstStyle/>
          <a:p>
            <a:pPr eaLnBrk="1" hangingPunct="1"/>
            <a:endParaRPr lang="en-US" altLang="fa-IR" sz="4000" smtClean="0"/>
          </a:p>
        </p:txBody>
      </p:sp>
      <p:sp>
        <p:nvSpPr>
          <p:cNvPr id="19459" name="Rectangle 3"/>
          <p:cNvSpPr>
            <a:spLocks noGrp="1" noChangeArrowheads="1"/>
          </p:cNvSpPr>
          <p:nvPr>
            <p:ph type="body" idx="1"/>
          </p:nvPr>
        </p:nvSpPr>
        <p:spPr>
          <a:xfrm>
            <a:off x="457200" y="692150"/>
            <a:ext cx="8229600" cy="5175250"/>
          </a:xfrm>
        </p:spPr>
        <p:txBody>
          <a:bodyPr/>
          <a:lstStyle/>
          <a:p>
            <a:pPr eaLnBrk="1" hangingPunct="1"/>
            <a:r>
              <a:rPr lang="fa-IR" altLang="fa-IR" sz="2800" smtClean="0">
                <a:cs typeface="Nazanin" pitchFamily="2" charset="0"/>
              </a:rPr>
              <a:t>يكي از اصول دمينگ در تلاش است كه كاركنان درك كنند خود بخشي از يك سيستم كل هستند و نحوه كار آنان بر كار ديگراني كه در بخشهاي گوناگون سازمان به كار اشتغال دارند، هر چند كه با آنها در تماس مستقيم نباشند، اثر مي گذارد.</a:t>
            </a:r>
            <a:br>
              <a:rPr lang="fa-IR" altLang="fa-IR" sz="2800" smtClean="0">
                <a:cs typeface="Nazanin" pitchFamily="2" charset="0"/>
              </a:rPr>
            </a:br>
            <a:r>
              <a:rPr lang="fa-IR" altLang="fa-IR" sz="2800" smtClean="0">
                <a:cs typeface="Nazanin" pitchFamily="2" charset="0"/>
              </a:rPr>
              <a:t>روند سيستم ها، به هر سيستم مانند سازمان، به شكل يك مجموعه كل نگاه مي كند و توجه كاملي به فرآورده هاي مستمر ميان اجزاء سيستم از يك سو و فراورده با محيط بيروني از سوي ديگر معطوف مي نمايد. </a:t>
            </a:r>
            <a:br>
              <a:rPr lang="fa-IR" altLang="fa-IR" sz="2800" smtClean="0">
                <a:cs typeface="Nazanin" pitchFamily="2" charset="0"/>
              </a:rPr>
            </a:br>
            <a:endParaRPr lang="en-US" altLang="fa-IR" sz="2800" smtClean="0">
              <a:cs typeface="Nazanin" pitchFamily="2" charset="0"/>
            </a:endParaRPr>
          </a:p>
          <a:p>
            <a:pPr eaLnBrk="1" hangingPunct="1"/>
            <a:endParaRPr lang="en-US" altLang="fa-IR" sz="28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flipV="1">
            <a:off x="611188" y="333375"/>
            <a:ext cx="8229600" cy="71438"/>
          </a:xfrm>
        </p:spPr>
        <p:txBody>
          <a:bodyPr/>
          <a:lstStyle/>
          <a:p>
            <a:pPr eaLnBrk="1" hangingPunct="1"/>
            <a:endParaRPr lang="en-US" altLang="fa-IR" sz="4000" smtClean="0"/>
          </a:p>
        </p:txBody>
      </p:sp>
      <p:sp>
        <p:nvSpPr>
          <p:cNvPr id="20483" name="AutoShape 3"/>
          <p:cNvSpPr>
            <a:spLocks noGrp="1" noChangeAspect="1" noChangeArrowheads="1"/>
          </p:cNvSpPr>
          <p:nvPr>
            <p:ph type="body" idx="1"/>
          </p:nvPr>
        </p:nvSpPr>
        <p:spPr>
          <a:xfrm>
            <a:off x="468313" y="1125538"/>
            <a:ext cx="8229600" cy="4537075"/>
          </a:xfrm>
        </p:spPr>
        <p:txBody>
          <a:bodyPr/>
          <a:lstStyle/>
          <a:p>
            <a:pPr eaLnBrk="1" hangingPunct="1">
              <a:buFont typeface="Wingdings" panose="05000000000000000000" pitchFamily="2" charset="2"/>
              <a:buNone/>
            </a:pPr>
            <a:r>
              <a:rPr lang="fa-IR" altLang="fa-IR" sz="2400" smtClean="0">
                <a:cs typeface="Nazanin" pitchFamily="2" charset="0"/>
              </a:rPr>
              <a:t>روند سيستم ها نيز تلاش در بهينه سازي كل سيستم و دخالت دادن تمامي اجزاء سيستم دارد كه به نحوي تحت تأثير تغييرهاي ساختاري و يا وظيفه اي سيستم قرار مي گيرند.</a:t>
            </a:r>
            <a:endParaRPr lang="en-US" altLang="fa-IR" sz="2400" smtClean="0">
              <a:cs typeface="Nazanin" pitchFamily="2" charset="0"/>
            </a:endParaRPr>
          </a:p>
        </p:txBody>
      </p:sp>
      <p:pic>
        <p:nvPicPr>
          <p:cNvPr id="2048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573463"/>
            <a:ext cx="9144000" cy="198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5" name="Text Box 5"/>
          <p:cNvSpPr txBox="1">
            <a:spLocks noChangeArrowheads="1"/>
          </p:cNvSpPr>
          <p:nvPr/>
        </p:nvSpPr>
        <p:spPr bwMode="auto">
          <a:xfrm>
            <a:off x="3276600" y="404813"/>
            <a:ext cx="25193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Nazanin" pitchFamily="2" charset="0"/>
              </a:defRPr>
            </a:lvl1pPr>
            <a:lvl2pPr marL="742950" indent="-285750" eaLnBrk="0" hangingPunct="0">
              <a:defRPr>
                <a:solidFill>
                  <a:schemeClr val="tx1"/>
                </a:solidFill>
                <a:latin typeface="Arial" panose="020B0604020202020204" pitchFamily="34" charset="0"/>
                <a:cs typeface="Nazanin" pitchFamily="2" charset="0"/>
              </a:defRPr>
            </a:lvl2pPr>
            <a:lvl3pPr marL="1143000" indent="-228600" eaLnBrk="0" hangingPunct="0">
              <a:defRPr>
                <a:solidFill>
                  <a:schemeClr val="tx1"/>
                </a:solidFill>
                <a:latin typeface="Arial" panose="020B0604020202020204" pitchFamily="34" charset="0"/>
                <a:cs typeface="Nazanin" pitchFamily="2" charset="0"/>
              </a:defRPr>
            </a:lvl3pPr>
            <a:lvl4pPr marL="1600200" indent="-228600" eaLnBrk="0" hangingPunct="0">
              <a:defRPr>
                <a:solidFill>
                  <a:schemeClr val="tx1"/>
                </a:solidFill>
                <a:latin typeface="Arial" panose="020B0604020202020204" pitchFamily="34" charset="0"/>
                <a:cs typeface="Nazanin" pitchFamily="2" charset="0"/>
              </a:defRPr>
            </a:lvl4pPr>
            <a:lvl5pPr marL="2057400" indent="-228600" eaLnBrk="0" hangingPunct="0">
              <a:defRPr>
                <a:solidFill>
                  <a:schemeClr val="tx1"/>
                </a:solidFill>
                <a:latin typeface="Arial" panose="020B0604020202020204" pitchFamily="34" charset="0"/>
                <a:cs typeface="Nazanin" pitchFamily="2"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Nazanin" pitchFamily="2"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Nazanin" pitchFamily="2"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Nazanin" pitchFamily="2"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Nazanin" pitchFamily="2" charset="0"/>
              </a:defRPr>
            </a:lvl9pPr>
          </a:lstStyle>
          <a:p>
            <a:pPr eaLnBrk="1" hangingPunct="1">
              <a:spcBef>
                <a:spcPct val="50000"/>
              </a:spcBef>
            </a:pPr>
            <a:r>
              <a:rPr lang="fa-IR" altLang="fa-IR" sz="2800"/>
              <a:t>الگوي يک سيستم</a:t>
            </a:r>
            <a:endParaRPr lang="en-US" altLang="fa-IR" sz="280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flipV="1">
            <a:off x="457200" y="387350"/>
            <a:ext cx="8229600" cy="69850"/>
          </a:xfrm>
        </p:spPr>
        <p:txBody>
          <a:bodyPr/>
          <a:lstStyle/>
          <a:p>
            <a:pPr eaLnBrk="1" hangingPunct="1"/>
            <a:endParaRPr lang="en-US" altLang="fa-IR" sz="4000" smtClean="0"/>
          </a:p>
        </p:txBody>
      </p:sp>
      <p:sp>
        <p:nvSpPr>
          <p:cNvPr id="21507" name="Rectangle 3"/>
          <p:cNvSpPr>
            <a:spLocks noGrp="1" noChangeArrowheads="1"/>
          </p:cNvSpPr>
          <p:nvPr>
            <p:ph type="body" idx="1"/>
          </p:nvPr>
        </p:nvSpPr>
        <p:spPr>
          <a:xfrm>
            <a:off x="539750" y="765175"/>
            <a:ext cx="8229600" cy="5397500"/>
          </a:xfrm>
        </p:spPr>
        <p:txBody>
          <a:bodyPr/>
          <a:lstStyle/>
          <a:p>
            <a:pPr eaLnBrk="1" hangingPunct="1">
              <a:lnSpc>
                <a:spcPct val="90000"/>
              </a:lnSpc>
            </a:pPr>
            <a:r>
              <a:rPr lang="fa-IR" altLang="fa-IR" sz="2400" smtClean="0">
                <a:solidFill>
                  <a:schemeClr val="tx2"/>
                </a:solidFill>
                <a:cs typeface="Nazanin" pitchFamily="2" charset="0"/>
              </a:rPr>
              <a:t>چهار ويژگي برجسته كه در رابطه با سيستم هاي اجتماعي ( مانند سازمان) مطرح است به شرح زيرند:</a:t>
            </a:r>
          </a:p>
          <a:p>
            <a:pPr eaLnBrk="1" hangingPunct="1">
              <a:lnSpc>
                <a:spcPct val="90000"/>
              </a:lnSpc>
            </a:pPr>
            <a:endParaRPr lang="fa-IR" altLang="fa-IR" sz="2400" smtClean="0">
              <a:solidFill>
                <a:schemeClr val="tx2"/>
              </a:solidFill>
              <a:cs typeface="Nazanin" pitchFamily="2" charset="0"/>
            </a:endParaRPr>
          </a:p>
          <a:p>
            <a:pPr eaLnBrk="1" hangingPunct="1">
              <a:lnSpc>
                <a:spcPct val="90000"/>
              </a:lnSpc>
            </a:pPr>
            <a:r>
              <a:rPr lang="fa-IR" altLang="fa-IR" sz="2400" smtClean="0">
                <a:solidFill>
                  <a:schemeClr val="tx2"/>
                </a:solidFill>
                <a:cs typeface="Nazanin" pitchFamily="2" charset="0"/>
              </a:rPr>
              <a:t> 1- سرشت كل گرايانه (</a:t>
            </a:r>
            <a:r>
              <a:rPr lang="en-US" altLang="fa-IR" sz="2400" smtClean="0">
                <a:solidFill>
                  <a:schemeClr val="tx2"/>
                </a:solidFill>
                <a:cs typeface="Nazanin" pitchFamily="2" charset="0"/>
              </a:rPr>
              <a:t>Holism</a:t>
            </a:r>
            <a:r>
              <a:rPr lang="fa-IR" altLang="fa-IR" sz="2400" smtClean="0">
                <a:solidFill>
                  <a:schemeClr val="tx2"/>
                </a:solidFill>
                <a:cs typeface="Nazanin" pitchFamily="2" charset="0"/>
              </a:rPr>
              <a:t>)</a:t>
            </a:r>
            <a:r>
              <a:rPr lang="en-US" altLang="fa-IR" sz="2400" smtClean="0">
                <a:solidFill>
                  <a:schemeClr val="tx2"/>
                </a:solidFill>
                <a:cs typeface="Nazanin" pitchFamily="2" charset="0"/>
              </a:rPr>
              <a:t> :</a:t>
            </a:r>
            <a:r>
              <a:rPr lang="fa-IR" altLang="fa-IR" sz="2400" smtClean="0">
                <a:solidFill>
                  <a:schemeClr val="tx2"/>
                </a:solidFill>
                <a:cs typeface="Nazanin" pitchFamily="2" charset="0"/>
              </a:rPr>
              <a:t> بدين معني كه نظريه سيستم ها همواره متوجه كل و نه جزئي از سيستم است .</a:t>
            </a:r>
          </a:p>
          <a:p>
            <a:pPr eaLnBrk="1" hangingPunct="1">
              <a:lnSpc>
                <a:spcPct val="90000"/>
              </a:lnSpc>
            </a:pPr>
            <a:endParaRPr lang="fa-IR" altLang="fa-IR" sz="2400" smtClean="0">
              <a:solidFill>
                <a:schemeClr val="tx2"/>
              </a:solidFill>
              <a:cs typeface="Nazanin" pitchFamily="2" charset="0"/>
            </a:endParaRPr>
          </a:p>
          <a:p>
            <a:pPr eaLnBrk="1" hangingPunct="1">
              <a:lnSpc>
                <a:spcPct val="90000"/>
              </a:lnSpc>
            </a:pPr>
            <a:r>
              <a:rPr lang="fa-IR" altLang="fa-IR" sz="2400" smtClean="0">
                <a:solidFill>
                  <a:schemeClr val="tx2"/>
                </a:solidFill>
                <a:cs typeface="Nazanin" pitchFamily="2" charset="0"/>
              </a:rPr>
              <a:t> 2- تعامل با محيط </a:t>
            </a:r>
            <a:r>
              <a:rPr lang="en-US" altLang="fa-IR" sz="2400" smtClean="0">
                <a:solidFill>
                  <a:schemeClr val="tx2"/>
                </a:solidFill>
                <a:cs typeface="Nazanin" pitchFamily="2" charset="0"/>
              </a:rPr>
              <a:t>(Interaction enviroment)</a:t>
            </a:r>
            <a:r>
              <a:rPr lang="fa-IR" altLang="fa-IR" sz="2400" smtClean="0">
                <a:solidFill>
                  <a:schemeClr val="tx2"/>
                </a:solidFill>
                <a:cs typeface="Nazanin" pitchFamily="2" charset="0"/>
              </a:rPr>
              <a:t> : سيستم هاي باز مانند سازمان براي دريافت درون داد و منابع وابسته به محيط اند. همينطور براي صادر كردن برون داد خود بايد از پذيرش كافي محيط برخوردار باشند.</a:t>
            </a:r>
          </a:p>
          <a:p>
            <a:pPr eaLnBrk="1" hangingPunct="1">
              <a:lnSpc>
                <a:spcPct val="90000"/>
              </a:lnSpc>
            </a:pPr>
            <a:r>
              <a:rPr lang="fa-IR" altLang="fa-IR" sz="2400" smtClean="0">
                <a:solidFill>
                  <a:schemeClr val="tx2"/>
                </a:solidFill>
                <a:cs typeface="Nazanin" pitchFamily="2" charset="0"/>
              </a:rPr>
              <a:t/>
            </a:r>
            <a:br>
              <a:rPr lang="fa-IR" altLang="fa-IR" sz="2400" smtClean="0">
                <a:solidFill>
                  <a:schemeClr val="tx2"/>
                </a:solidFill>
                <a:cs typeface="Nazanin" pitchFamily="2" charset="0"/>
              </a:rPr>
            </a:br>
            <a:r>
              <a:rPr lang="fa-IR" altLang="fa-IR" sz="2400" smtClean="0">
                <a:solidFill>
                  <a:schemeClr val="tx2"/>
                </a:solidFill>
                <a:cs typeface="Nazanin" pitchFamily="2" charset="0"/>
              </a:rPr>
              <a:t>3- بهينه سازي كل سيستم : </a:t>
            </a:r>
            <a:r>
              <a:rPr lang="en-US" altLang="fa-IR" sz="2400" smtClean="0">
                <a:solidFill>
                  <a:schemeClr val="tx2"/>
                </a:solidFill>
                <a:cs typeface="Nazanin" pitchFamily="2" charset="0"/>
              </a:rPr>
              <a:t>(Total system  optimization)</a:t>
            </a:r>
            <a:r>
              <a:rPr lang="fa-IR" altLang="fa-IR" sz="2400" smtClean="0">
                <a:solidFill>
                  <a:schemeClr val="tx2"/>
                </a:solidFill>
                <a:cs typeface="Nazanin" pitchFamily="2" charset="0"/>
              </a:rPr>
              <a:t> : در راستاي نظريه كل گرايانه، هر سيستم از لحاظ عملياتي هدف بهينه سازي كل سيستم و نه بخش يا بخشهايي از آن را دنبال مي كند.</a:t>
            </a:r>
            <a:endParaRPr lang="en-US" altLang="fa-IR" sz="2400" smtClean="0">
              <a:solidFill>
                <a:schemeClr val="tx2"/>
              </a:solidFill>
              <a:cs typeface="Nazanin" pitchFamily="2" charset="0"/>
            </a:endParaRPr>
          </a:p>
          <a:p>
            <a:pPr eaLnBrk="1" hangingPunct="1">
              <a:lnSpc>
                <a:spcPct val="90000"/>
              </a:lnSpc>
            </a:pPr>
            <a:endParaRPr lang="en-US" altLang="fa-IR" sz="2400" smtClean="0">
              <a:cs typeface="Nazanin" pitchFamily="2"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flipV="1">
            <a:off x="457200" y="387350"/>
            <a:ext cx="8229600" cy="69850"/>
          </a:xfrm>
        </p:spPr>
        <p:txBody>
          <a:bodyPr/>
          <a:lstStyle/>
          <a:p>
            <a:pPr eaLnBrk="1" hangingPunct="1"/>
            <a:endParaRPr lang="en-US" altLang="fa-IR" sz="4000" smtClean="0"/>
          </a:p>
        </p:txBody>
      </p:sp>
      <p:sp>
        <p:nvSpPr>
          <p:cNvPr id="22531" name="Rectangle 3"/>
          <p:cNvSpPr>
            <a:spLocks noGrp="1" noChangeArrowheads="1"/>
          </p:cNvSpPr>
          <p:nvPr>
            <p:ph type="body" idx="1"/>
          </p:nvPr>
        </p:nvSpPr>
        <p:spPr>
          <a:xfrm>
            <a:off x="457200" y="620713"/>
            <a:ext cx="8229600" cy="5976937"/>
          </a:xfrm>
        </p:spPr>
        <p:txBody>
          <a:bodyPr/>
          <a:lstStyle/>
          <a:p>
            <a:pPr eaLnBrk="1" hangingPunct="1"/>
            <a:r>
              <a:rPr lang="fa-IR" altLang="fa-IR" sz="2800" smtClean="0">
                <a:cs typeface="Nazanin" pitchFamily="2" charset="0"/>
              </a:rPr>
              <a:t>4- سينرژي </a:t>
            </a:r>
            <a:r>
              <a:rPr lang="en-US" altLang="fa-IR" sz="2800" smtClean="0">
                <a:cs typeface="Nazanin" pitchFamily="2" charset="0"/>
              </a:rPr>
              <a:t>(synergism)</a:t>
            </a:r>
            <a:r>
              <a:rPr lang="fa-IR" altLang="fa-IR" sz="2800" smtClean="0">
                <a:cs typeface="Nazanin" pitchFamily="2" charset="0"/>
              </a:rPr>
              <a:t>: اين ويژگي بدان معني است كه اگر جور بودن و تناسب لازم ميان اجزاء فراهم شود باز دهي مطلوب سيستم چيزي بيش از جمع جبري توان اجزاي آن است و نتيجه كار در شرايط مناسب به مراتب بيشتر از ( به شكل تصاعدي) جمع تواناييهاي اجزاء دو عناصر درگير در فعاليت با وظيفه مربوط است .</a:t>
            </a:r>
            <a:br>
              <a:rPr lang="fa-IR" altLang="fa-IR" sz="2800" smtClean="0">
                <a:cs typeface="Nazanin" pitchFamily="2" charset="0"/>
              </a:rPr>
            </a:br>
            <a:endParaRPr lang="en-US" altLang="fa-IR" sz="2800" smtClean="0">
              <a:cs typeface="Nazanin" pitchFamily="2"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flipV="1">
            <a:off x="457200" y="387350"/>
            <a:ext cx="8229600" cy="69850"/>
          </a:xfrm>
        </p:spPr>
        <p:txBody>
          <a:bodyPr/>
          <a:lstStyle/>
          <a:p>
            <a:pPr eaLnBrk="1" hangingPunct="1"/>
            <a:endParaRPr lang="en-US" altLang="fa-IR" sz="4000" smtClean="0"/>
          </a:p>
        </p:txBody>
      </p:sp>
      <p:sp>
        <p:nvSpPr>
          <p:cNvPr id="23555" name="Rectangle 3"/>
          <p:cNvSpPr>
            <a:spLocks noGrp="1" noChangeArrowheads="1"/>
          </p:cNvSpPr>
          <p:nvPr>
            <p:ph type="body" idx="1"/>
          </p:nvPr>
        </p:nvSpPr>
        <p:spPr>
          <a:xfrm>
            <a:off x="468313" y="620713"/>
            <a:ext cx="8229600" cy="5902325"/>
          </a:xfrm>
        </p:spPr>
        <p:txBody>
          <a:bodyPr/>
          <a:lstStyle/>
          <a:p>
            <a:pPr eaLnBrk="1" hangingPunct="1"/>
            <a:r>
              <a:rPr lang="fa-IR" altLang="fa-IR" sz="2800" b="1" smtClean="0">
                <a:cs typeface="Nazanin" pitchFamily="2" charset="0"/>
              </a:rPr>
              <a:t>دو نوع سيستم بارز:</a:t>
            </a:r>
            <a:r>
              <a:rPr lang="fa-IR" altLang="fa-IR" sz="2800" smtClean="0">
                <a:cs typeface="Nazanin" pitchFamily="2" charset="0"/>
              </a:rPr>
              <a:t/>
            </a:r>
            <a:br>
              <a:rPr lang="fa-IR" altLang="fa-IR" sz="2800" smtClean="0">
                <a:cs typeface="Nazanin" pitchFamily="2" charset="0"/>
              </a:rPr>
            </a:br>
            <a:r>
              <a:rPr lang="fa-IR" altLang="fa-IR" sz="2800" smtClean="0">
                <a:cs typeface="Nazanin" pitchFamily="2" charset="0"/>
              </a:rPr>
              <a:t/>
            </a:r>
            <a:br>
              <a:rPr lang="fa-IR" altLang="fa-IR" sz="2800" smtClean="0">
                <a:cs typeface="Nazanin" pitchFamily="2" charset="0"/>
              </a:rPr>
            </a:br>
            <a:r>
              <a:rPr lang="fa-IR" altLang="fa-IR" sz="2800" smtClean="0">
                <a:cs typeface="Nazanin" pitchFamily="2" charset="0"/>
              </a:rPr>
              <a:t> 1- سخت سيستم: طرز فكر اين سيستم بر آن جنبه از سيستم تاكيد دارد كه بيشتر گرايش هاي كمي و روشي دارد.</a:t>
            </a:r>
            <a:br>
              <a:rPr lang="fa-IR" altLang="fa-IR" sz="2800" smtClean="0">
                <a:cs typeface="Nazanin" pitchFamily="2" charset="0"/>
              </a:rPr>
            </a:br>
            <a:r>
              <a:rPr lang="fa-IR" altLang="fa-IR" sz="2800" smtClean="0">
                <a:cs typeface="Nazanin" pitchFamily="2" charset="0"/>
              </a:rPr>
              <a:t> </a:t>
            </a:r>
            <a:br>
              <a:rPr lang="fa-IR" altLang="fa-IR" sz="2800" smtClean="0">
                <a:cs typeface="Nazanin" pitchFamily="2" charset="0"/>
              </a:rPr>
            </a:br>
            <a:r>
              <a:rPr lang="fa-IR" altLang="fa-IR" sz="2800" smtClean="0">
                <a:cs typeface="Nazanin" pitchFamily="2" charset="0"/>
              </a:rPr>
              <a:t>2- نرم سيستم ( زير سيستم): به آن ويژگيهايي از سيستم برخورد دارد كه زير تأثير رفتار انسانها قرار مي گيرد. اين بدان معني است كه چون رفتار انسانها نيز قابل پيش بيني است تأثير افراد بر مسئله هاي سيستم،</a:t>
            </a:r>
            <a:br>
              <a:rPr lang="fa-IR" altLang="fa-IR" sz="2800" smtClean="0">
                <a:cs typeface="Nazanin" pitchFamily="2" charset="0"/>
              </a:rPr>
            </a:br>
            <a:r>
              <a:rPr lang="fa-IR" altLang="fa-IR" sz="2800" smtClean="0">
                <a:cs typeface="Nazanin" pitchFamily="2" charset="0"/>
              </a:rPr>
              <a:t>موقعيتهايي را بوجود مي آورد كه داراي متغيرهاي زيادي است.</a:t>
            </a:r>
            <a:endParaRPr lang="en-US" altLang="fa-IR" sz="2800" smtClean="0">
              <a:cs typeface="Nazanin" pitchFamily="2"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flipV="1">
            <a:off x="457200" y="333375"/>
            <a:ext cx="8229600" cy="123825"/>
          </a:xfrm>
        </p:spPr>
        <p:txBody>
          <a:bodyPr/>
          <a:lstStyle/>
          <a:p>
            <a:pPr eaLnBrk="1" hangingPunct="1"/>
            <a:endParaRPr lang="en-US" altLang="fa-IR" sz="4000" smtClean="0"/>
          </a:p>
        </p:txBody>
      </p:sp>
      <p:sp>
        <p:nvSpPr>
          <p:cNvPr id="24579" name="Rectangle 3"/>
          <p:cNvSpPr>
            <a:spLocks noGrp="1" noChangeArrowheads="1"/>
          </p:cNvSpPr>
          <p:nvPr>
            <p:ph type="body" idx="1"/>
          </p:nvPr>
        </p:nvSpPr>
        <p:spPr>
          <a:xfrm flipV="1">
            <a:off x="468313" y="260350"/>
            <a:ext cx="8229600" cy="215900"/>
          </a:xfrm>
        </p:spPr>
        <p:txBody>
          <a:bodyPr/>
          <a:lstStyle/>
          <a:p>
            <a:pPr eaLnBrk="1" hangingPunct="1">
              <a:lnSpc>
                <a:spcPct val="80000"/>
              </a:lnSpc>
            </a:pPr>
            <a:endParaRPr lang="en-US" altLang="fa-IR" sz="1000" smtClean="0"/>
          </a:p>
        </p:txBody>
      </p:sp>
      <p:pic>
        <p:nvPicPr>
          <p:cNvPr id="2458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r" eaLnBrk="1" hangingPunct="1"/>
            <a:r>
              <a:rPr lang="ar-SA" altLang="fa-IR" b="1" smtClean="0"/>
              <a:t> </a:t>
            </a:r>
            <a:r>
              <a:rPr lang="ar-SA" altLang="fa-IR" sz="3600" b="1" smtClean="0">
                <a:latin typeface="Arial "/>
                <a:cs typeface="Nazanin" pitchFamily="2" charset="0"/>
              </a:rPr>
              <a:t>فلسفه مد</a:t>
            </a:r>
            <a:r>
              <a:rPr lang="fa-IR" altLang="fa-IR" sz="3600" b="1" smtClean="0">
                <a:latin typeface="Arial "/>
                <a:cs typeface="Nazanin" pitchFamily="2" charset="0"/>
              </a:rPr>
              <a:t>ي</a:t>
            </a:r>
            <a:r>
              <a:rPr lang="ar-SA" altLang="fa-IR" sz="3600" b="1" smtClean="0">
                <a:latin typeface="Arial "/>
                <a:cs typeface="Nazanin" pitchFamily="2" charset="0"/>
              </a:rPr>
              <a:t>ر</a:t>
            </a:r>
            <a:r>
              <a:rPr lang="fa-IR" altLang="fa-IR" sz="3600" b="1" smtClean="0">
                <a:latin typeface="Arial "/>
                <a:cs typeface="Nazanin" pitchFamily="2" charset="0"/>
              </a:rPr>
              <a:t>يت</a:t>
            </a:r>
            <a:r>
              <a:rPr lang="en-US" altLang="fa-IR" smtClean="0"/>
              <a:t> </a:t>
            </a:r>
          </a:p>
        </p:txBody>
      </p:sp>
      <p:sp>
        <p:nvSpPr>
          <p:cNvPr id="7171" name="Rectangle 3"/>
          <p:cNvSpPr>
            <a:spLocks noGrp="1" noChangeArrowheads="1"/>
          </p:cNvSpPr>
          <p:nvPr>
            <p:ph type="body" idx="1"/>
          </p:nvPr>
        </p:nvSpPr>
        <p:spPr/>
        <p:txBody>
          <a:bodyPr/>
          <a:lstStyle/>
          <a:p>
            <a:pPr eaLnBrk="1" hangingPunct="1">
              <a:buFont typeface="Wingdings" panose="05000000000000000000" pitchFamily="2" charset="2"/>
              <a:buNone/>
            </a:pPr>
            <a:r>
              <a:rPr lang="fa-IR" altLang="fa-IR" sz="2800" smtClean="0">
                <a:cs typeface="Nazanin" pitchFamily="2" charset="0"/>
              </a:rPr>
              <a:t>    </a:t>
            </a:r>
            <a:r>
              <a:rPr lang="ar-SA" altLang="fa-IR" sz="2800" smtClean="0">
                <a:cs typeface="Nazanin" pitchFamily="2" charset="0"/>
              </a:rPr>
              <a:t>ارتقاي ک</a:t>
            </a:r>
            <a:r>
              <a:rPr lang="fa-IR" altLang="fa-IR" sz="2800" smtClean="0">
                <a:cs typeface="Nazanin" pitchFamily="2" charset="0"/>
              </a:rPr>
              <a:t>ي</a:t>
            </a:r>
            <a:r>
              <a:rPr lang="ar-SA" altLang="fa-IR" sz="2800" smtClean="0">
                <a:cs typeface="Nazanin" pitchFamily="2" charset="0"/>
              </a:rPr>
              <a:t>ف</a:t>
            </a:r>
            <a:r>
              <a:rPr lang="fa-IR" altLang="fa-IR" sz="2800" smtClean="0">
                <a:cs typeface="Nazanin" pitchFamily="2" charset="0"/>
              </a:rPr>
              <a:t>ي</a:t>
            </a:r>
            <a:r>
              <a:rPr lang="ar-SA" altLang="fa-IR" sz="2800" smtClean="0">
                <a:cs typeface="Nazanin" pitchFamily="2" charset="0"/>
              </a:rPr>
              <a:t>ت از انتخاب فلسفه مد</a:t>
            </a:r>
            <a:r>
              <a:rPr lang="fa-IR" altLang="fa-IR" sz="2800" smtClean="0">
                <a:cs typeface="Nazanin" pitchFamily="2" charset="0"/>
              </a:rPr>
              <a:t>ي</a:t>
            </a:r>
            <a:r>
              <a:rPr lang="ar-SA" altLang="fa-IR" sz="2800" smtClean="0">
                <a:cs typeface="Nazanin" pitchFamily="2" charset="0"/>
              </a:rPr>
              <a:t>ر</a:t>
            </a:r>
            <a:r>
              <a:rPr lang="fa-IR" altLang="fa-IR" sz="2800" smtClean="0">
                <a:cs typeface="Nazanin" pitchFamily="2" charset="0"/>
              </a:rPr>
              <a:t>ي</a:t>
            </a:r>
            <a:r>
              <a:rPr lang="ar-SA" altLang="fa-IR" sz="2800" smtClean="0">
                <a:cs typeface="Nazanin" pitchFamily="2" charset="0"/>
              </a:rPr>
              <a:t>تي شروع مي شود. در سفر بي پايان ارتقاي کيفيت نقطه شروع براي تلاشهاي ارتقاي کيفيت در يک سازمان  انتخاب آگاهانه يک فلسفه مديريتي است.  ابتدا بايد مديران ارشد سازمان از ميان فلسفه هاي مديريتي رايج  فلسفه اي را براي جهت دادن به تلاشهاي سازمان خود انتخاب نمايند</a:t>
            </a:r>
            <a:r>
              <a:rPr lang="ar-SA" altLang="fa-IR" smtClean="0">
                <a:cs typeface="Nazanin" pitchFamily="2" charset="0"/>
              </a:rPr>
              <a:t> .</a:t>
            </a:r>
            <a:r>
              <a:rPr lang="en-US" altLang="fa-IR" smtClean="0">
                <a:cs typeface="Nazanin" pitchFamily="2" charset="0"/>
              </a:rPr>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flipV="1">
            <a:off x="457200" y="0"/>
            <a:ext cx="8229600" cy="457200"/>
          </a:xfrm>
        </p:spPr>
        <p:txBody>
          <a:bodyPr/>
          <a:lstStyle/>
          <a:p>
            <a:pPr eaLnBrk="1" hangingPunct="1"/>
            <a:endParaRPr lang="en-US" altLang="fa-IR" sz="4000" smtClean="0"/>
          </a:p>
        </p:txBody>
      </p:sp>
      <p:sp>
        <p:nvSpPr>
          <p:cNvPr id="25603" name="Rectangle 3"/>
          <p:cNvSpPr>
            <a:spLocks noGrp="1" noChangeArrowheads="1"/>
          </p:cNvSpPr>
          <p:nvPr>
            <p:ph type="body" idx="1"/>
          </p:nvPr>
        </p:nvSpPr>
        <p:spPr>
          <a:xfrm>
            <a:off x="457200" y="549275"/>
            <a:ext cx="8229600" cy="2592388"/>
          </a:xfrm>
        </p:spPr>
        <p:txBody>
          <a:bodyPr/>
          <a:lstStyle/>
          <a:p>
            <a:pPr eaLnBrk="1" hangingPunct="1"/>
            <a:r>
              <a:rPr lang="fa-IR" altLang="fa-IR" sz="2800" smtClean="0">
                <a:cs typeface="Nazanin" pitchFamily="2" charset="0"/>
              </a:rPr>
              <a:t>كاربرد سيستم و الگوي فرآيند: يكي ديگر از مفاهيم كليدي روند سيستم ها در رابطه با كاربرد آن در </a:t>
            </a:r>
            <a:r>
              <a:rPr lang="en-US" altLang="fa-IR" sz="2800" smtClean="0">
                <a:cs typeface="Nazanin" pitchFamily="2" charset="0"/>
              </a:rPr>
              <a:t>TQM</a:t>
            </a:r>
            <a:r>
              <a:rPr lang="fa-IR" altLang="fa-IR" sz="2800" smtClean="0">
                <a:cs typeface="Nazanin" pitchFamily="2" charset="0"/>
              </a:rPr>
              <a:t> ، تدوين الگوهاي فرايندي است كه اين الگوها بازتابي از دنياي واقعي هستند و براي شناخت جريان فرايندها بكار گرفته مي شوند. هدف اصلي </a:t>
            </a:r>
            <a:r>
              <a:rPr lang="en-US" altLang="fa-IR" sz="2800" smtClean="0">
                <a:cs typeface="Nazanin" pitchFamily="2" charset="0"/>
              </a:rPr>
              <a:t>TQM</a:t>
            </a:r>
            <a:r>
              <a:rPr lang="fa-IR" altLang="fa-IR" sz="2800" smtClean="0">
                <a:cs typeface="Nazanin" pitchFamily="2" charset="0"/>
              </a:rPr>
              <a:t> در واقع ايجاد بهبود مستمر در اين فرايند است.</a:t>
            </a:r>
            <a:endParaRPr lang="en-US" altLang="fa-IR" sz="2800" smtClean="0">
              <a:cs typeface="Nazanin" pitchFamily="2" charset="0"/>
            </a:endParaRPr>
          </a:p>
        </p:txBody>
      </p:sp>
      <p:pic>
        <p:nvPicPr>
          <p:cNvPr id="2560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924175"/>
            <a:ext cx="9144000" cy="393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flipV="1">
            <a:off x="457200" y="333375"/>
            <a:ext cx="8229600" cy="123825"/>
          </a:xfrm>
        </p:spPr>
        <p:txBody>
          <a:bodyPr/>
          <a:lstStyle/>
          <a:p>
            <a:pPr eaLnBrk="1" hangingPunct="1"/>
            <a:endParaRPr lang="en-US" altLang="fa-IR" sz="4000" smtClean="0"/>
          </a:p>
        </p:txBody>
      </p:sp>
      <p:sp>
        <p:nvSpPr>
          <p:cNvPr id="26627" name="Rectangle 3"/>
          <p:cNvSpPr>
            <a:spLocks noGrp="1" noChangeArrowheads="1"/>
          </p:cNvSpPr>
          <p:nvPr>
            <p:ph type="body" idx="1"/>
          </p:nvPr>
        </p:nvSpPr>
        <p:spPr>
          <a:xfrm>
            <a:off x="457200" y="549275"/>
            <a:ext cx="8229600" cy="5975350"/>
          </a:xfrm>
        </p:spPr>
        <p:txBody>
          <a:bodyPr/>
          <a:lstStyle/>
          <a:p>
            <a:pPr eaLnBrk="1" hangingPunct="1">
              <a:buFont typeface="Wingdings" panose="05000000000000000000" pitchFamily="2" charset="2"/>
              <a:buNone/>
            </a:pPr>
            <a:r>
              <a:rPr lang="fa-IR" altLang="fa-IR" sz="2000" smtClean="0">
                <a:cs typeface="Nazanin" pitchFamily="2" charset="0"/>
              </a:rPr>
              <a:t>      الگوي كلي سيستم مديريت كيفيت</a:t>
            </a:r>
            <a:r>
              <a:rPr lang="fa-IR" altLang="fa-IR" sz="2000" smtClean="0"/>
              <a:t>:</a:t>
            </a:r>
            <a:br>
              <a:rPr lang="fa-IR" altLang="fa-IR" sz="2000" smtClean="0"/>
            </a:br>
            <a:r>
              <a:rPr lang="fa-IR" altLang="fa-IR" sz="2000" smtClean="0"/>
              <a:t/>
            </a:r>
            <a:br>
              <a:rPr lang="fa-IR" altLang="fa-IR" sz="2000" smtClean="0"/>
            </a:br>
            <a:r>
              <a:rPr lang="fa-IR" altLang="fa-IR" sz="2000" smtClean="0"/>
              <a:t> </a:t>
            </a:r>
            <a:r>
              <a:rPr lang="en-US" altLang="fa-IR" sz="2400" smtClean="0">
                <a:cs typeface="Nazanin" pitchFamily="2" charset="0"/>
              </a:rPr>
              <a:t>TQM</a:t>
            </a:r>
            <a:r>
              <a:rPr lang="fa-IR" altLang="fa-IR" sz="2400" smtClean="0">
                <a:cs typeface="Nazanin" pitchFamily="2" charset="0"/>
              </a:rPr>
              <a:t> تلاشي است پيگير براي بهبود مستمر فرايندها، توليدات، خدمات و همه فعاليتهاي سازماني در جهت تامين نيازهاي مشتري و ارباب رجوع، تقويت اهرم رقابتي و دستيابي به سطح بهينه انجام كار در رابطه با شرايط متغير محيطي . با توجه به زمينه هاي فلسفي / علمي </a:t>
            </a:r>
            <a:r>
              <a:rPr lang="en-US" altLang="fa-IR" sz="2400" smtClean="0">
                <a:cs typeface="Nazanin" pitchFamily="2" charset="0"/>
              </a:rPr>
              <a:t>TQM</a:t>
            </a:r>
            <a:r>
              <a:rPr lang="fa-IR" altLang="fa-IR" sz="2400" smtClean="0">
                <a:cs typeface="Nazanin" pitchFamily="2" charset="0"/>
              </a:rPr>
              <a:t> مدل كلي سيستم كيفيت را مي توان متشكل از دو بعد كه هر كدام يك روي سكه را تشكيل    مي دهند به شمار آورد. يك روي سكه ساختار مدل سيستم كيفيت را نشان   مي دهد و روي ديگر آن بعد عملياتي را كه ناظر بر پياده كردن مراحل گوناگون </a:t>
            </a:r>
            <a:r>
              <a:rPr lang="en-US" altLang="fa-IR" sz="2400" smtClean="0">
                <a:cs typeface="Nazanin" pitchFamily="2" charset="0"/>
              </a:rPr>
              <a:t>TQM</a:t>
            </a:r>
            <a:r>
              <a:rPr lang="fa-IR" altLang="fa-IR" sz="2400" smtClean="0">
                <a:cs typeface="Nazanin" pitchFamily="2" charset="0"/>
              </a:rPr>
              <a:t> است ارائه مي دهد.</a:t>
            </a:r>
          </a:p>
          <a:p>
            <a:pPr eaLnBrk="1" hangingPunct="1"/>
            <a:r>
              <a:rPr lang="fa-IR" altLang="fa-IR" sz="2400" smtClean="0">
                <a:cs typeface="Nazanin" pitchFamily="2" charset="0"/>
              </a:rPr>
              <a:t>1- بعد ساختاري: اين بعد از سه عامل اصلي تشكيل شده است سه عامل</a:t>
            </a:r>
            <a:br>
              <a:rPr lang="fa-IR" altLang="fa-IR" sz="2400" smtClean="0">
                <a:cs typeface="Nazanin" pitchFamily="2" charset="0"/>
              </a:rPr>
            </a:br>
            <a:r>
              <a:rPr lang="fa-IR" altLang="fa-IR" sz="2400" smtClean="0">
                <a:cs typeface="Nazanin" pitchFamily="2" charset="0"/>
              </a:rPr>
              <a:t> « فرايندها» « فرآورده هاو خدمات» و « عامل انساني» به سيستم درون سازماني و دو عامل « مشتري» و « تامين كننده مواد» به عامل برون سازماني ارتباط مي يابد</a:t>
            </a:r>
            <a:br>
              <a:rPr lang="fa-IR" altLang="fa-IR" sz="2400" smtClean="0">
                <a:cs typeface="Nazanin" pitchFamily="2" charset="0"/>
              </a:rPr>
            </a:br>
            <a:endParaRPr lang="en-US" altLang="fa-IR" sz="2400" smtClean="0">
              <a:cs typeface="Nazanin" pitchFamily="2"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flipV="1">
            <a:off x="457200" y="387350"/>
            <a:ext cx="8229600" cy="69850"/>
          </a:xfrm>
        </p:spPr>
        <p:txBody>
          <a:bodyPr/>
          <a:lstStyle/>
          <a:p>
            <a:pPr eaLnBrk="1" hangingPunct="1"/>
            <a:endParaRPr lang="en-US" altLang="fa-IR" sz="4000" smtClean="0"/>
          </a:p>
        </p:txBody>
      </p:sp>
      <p:sp>
        <p:nvSpPr>
          <p:cNvPr id="27651" name="Rectangle 3"/>
          <p:cNvSpPr>
            <a:spLocks noGrp="1" noChangeArrowheads="1"/>
          </p:cNvSpPr>
          <p:nvPr>
            <p:ph type="body" idx="1"/>
          </p:nvPr>
        </p:nvSpPr>
        <p:spPr>
          <a:xfrm>
            <a:off x="457200" y="6858000"/>
            <a:ext cx="8229600" cy="100013"/>
          </a:xfrm>
        </p:spPr>
        <p:txBody>
          <a:bodyPr/>
          <a:lstStyle/>
          <a:p>
            <a:pPr eaLnBrk="1" hangingPunct="1">
              <a:lnSpc>
                <a:spcPct val="80000"/>
              </a:lnSpc>
            </a:pPr>
            <a:endParaRPr lang="en-US" altLang="fa-IR" sz="800" smtClean="0"/>
          </a:p>
        </p:txBody>
      </p:sp>
      <p:pic>
        <p:nvPicPr>
          <p:cNvPr id="276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flipV="1">
            <a:off x="457200" y="387350"/>
            <a:ext cx="8229600" cy="69850"/>
          </a:xfrm>
        </p:spPr>
        <p:txBody>
          <a:bodyPr/>
          <a:lstStyle/>
          <a:p>
            <a:pPr eaLnBrk="1" hangingPunct="1"/>
            <a:endParaRPr lang="en-US" altLang="fa-IR" sz="4000" smtClean="0"/>
          </a:p>
        </p:txBody>
      </p:sp>
      <p:sp>
        <p:nvSpPr>
          <p:cNvPr id="28675" name="Rectangle 3"/>
          <p:cNvSpPr>
            <a:spLocks noGrp="1" noChangeArrowheads="1"/>
          </p:cNvSpPr>
          <p:nvPr>
            <p:ph type="body" idx="1"/>
          </p:nvPr>
        </p:nvSpPr>
        <p:spPr>
          <a:xfrm>
            <a:off x="457200" y="476250"/>
            <a:ext cx="8229600" cy="6192838"/>
          </a:xfrm>
        </p:spPr>
        <p:txBody>
          <a:bodyPr/>
          <a:lstStyle/>
          <a:p>
            <a:pPr eaLnBrk="1" hangingPunct="1"/>
            <a:r>
              <a:rPr lang="fa-IR" altLang="fa-IR" sz="2800" b="1" smtClean="0">
                <a:cs typeface="Nazanin" pitchFamily="2" charset="0"/>
              </a:rPr>
              <a:t>2- سيستم برون سازماني :</a:t>
            </a:r>
            <a:r>
              <a:rPr lang="fa-IR" altLang="fa-IR" sz="2800" smtClean="0">
                <a:cs typeface="Nazanin" pitchFamily="2" charset="0"/>
              </a:rPr>
              <a:t> </a:t>
            </a:r>
            <a:br>
              <a:rPr lang="fa-IR" altLang="fa-IR" sz="2800" smtClean="0">
                <a:cs typeface="Nazanin" pitchFamily="2" charset="0"/>
              </a:rPr>
            </a:br>
            <a:r>
              <a:rPr lang="fa-IR" altLang="fa-IR" sz="2800" smtClean="0">
                <a:cs typeface="Nazanin" pitchFamily="2" charset="0"/>
              </a:rPr>
              <a:t/>
            </a:r>
            <a:br>
              <a:rPr lang="fa-IR" altLang="fa-IR" sz="2800" smtClean="0">
                <a:cs typeface="Nazanin" pitchFamily="2" charset="0"/>
              </a:rPr>
            </a:br>
            <a:r>
              <a:rPr lang="fa-IR" altLang="fa-IR" sz="2800" smtClean="0">
                <a:cs typeface="Nazanin" pitchFamily="2" charset="0"/>
              </a:rPr>
              <a:t>اين حالت شامل 2 عامل برجسته يعني مشتري و تامين كنندگان مواد است.</a:t>
            </a:r>
            <a:br>
              <a:rPr lang="fa-IR" altLang="fa-IR" sz="2800" smtClean="0">
                <a:cs typeface="Nazanin" pitchFamily="2" charset="0"/>
              </a:rPr>
            </a:br>
            <a:r>
              <a:rPr lang="fa-IR" altLang="fa-IR" sz="2800" smtClean="0">
                <a:cs typeface="Nazanin" pitchFamily="2" charset="0"/>
              </a:rPr>
              <a:t/>
            </a:r>
            <a:br>
              <a:rPr lang="fa-IR" altLang="fa-IR" sz="2800" smtClean="0">
                <a:cs typeface="Nazanin" pitchFamily="2" charset="0"/>
              </a:rPr>
            </a:br>
            <a:r>
              <a:rPr lang="fa-IR" altLang="fa-IR" sz="2800" smtClean="0">
                <a:cs typeface="Nazanin" pitchFamily="2" charset="0"/>
              </a:rPr>
              <a:t>مشتري: در فرهنگ مديريت كيفيت جامع ، مشتري مهمترين عامل در هدف گذاري فعاليت و تلاش بهبود كيفيت است . مديريت كيفيت جامع مشتري را به مشتريهاي درون سازماني و مشتريهاي برون سازماني تقسيم مي كند. مشتري برون سازماني مهد هدف گذاري برنامه هاي بهبود كيفيت است و تلاش اصلي سازمان در تامين نيازهاي اين نوع مشتريهاست.</a:t>
            </a:r>
            <a:br>
              <a:rPr lang="fa-IR" altLang="fa-IR" sz="2800" smtClean="0">
                <a:cs typeface="Nazanin" pitchFamily="2" charset="0"/>
              </a:rPr>
            </a:br>
            <a:endParaRPr lang="fa-IR" altLang="fa-IR" sz="2800" smtClean="0">
              <a:cs typeface="Nazanin" pitchFamily="2"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flipV="1">
            <a:off x="457200" y="333375"/>
            <a:ext cx="8229600" cy="123825"/>
          </a:xfrm>
        </p:spPr>
        <p:txBody>
          <a:bodyPr/>
          <a:lstStyle/>
          <a:p>
            <a:pPr eaLnBrk="1" hangingPunct="1"/>
            <a:endParaRPr lang="en-US" altLang="fa-IR" sz="4000" smtClean="0"/>
          </a:p>
        </p:txBody>
      </p:sp>
      <p:sp>
        <p:nvSpPr>
          <p:cNvPr id="29699" name="Rectangle 3"/>
          <p:cNvSpPr>
            <a:spLocks noGrp="1" noChangeArrowheads="1"/>
          </p:cNvSpPr>
          <p:nvPr>
            <p:ph type="body" idx="1"/>
          </p:nvPr>
        </p:nvSpPr>
        <p:spPr>
          <a:xfrm>
            <a:off x="468313" y="549275"/>
            <a:ext cx="8229600" cy="6048375"/>
          </a:xfrm>
        </p:spPr>
        <p:txBody>
          <a:bodyPr/>
          <a:lstStyle/>
          <a:p>
            <a:pPr eaLnBrk="1" hangingPunct="1"/>
            <a:r>
              <a:rPr lang="fa-IR" altLang="fa-IR" sz="2800" smtClean="0">
                <a:cs typeface="Nazanin" pitchFamily="2" charset="0"/>
              </a:rPr>
              <a:t>مشتريهاي درون سازمان كاركنان سازمان هستند كه دريافت كنندگان فرآورده ها و خدمات ديگر افراد و سازماني اند و نتيجه كار آنها بستگي مستقيم به كار افرادي دارد كه درون داد سيستم كار آنها را فراهم مي كنند. نگريستن به همكاران درون سازماني بعنوان مشتري، نوعي از فرهنگ سازماني را بر پا مي سازد كه كاركنان همواره بعنوان دريافت كنندگان فرآورده هاي خدمات، خود را بعنوان مشتري هاي برون سازماني به حساب مي آورند و به همان نسبت در تامين نيازها و جلب رضايت آنان تلاش مي كنند.</a:t>
            </a:r>
            <a:endParaRPr lang="en-US" altLang="fa-IR" sz="2800" smtClean="0">
              <a:cs typeface="Nazanin" pitchFamily="2" charset="0"/>
            </a:endParaRPr>
          </a:p>
          <a:p>
            <a:pPr eaLnBrk="1" hangingPunct="1"/>
            <a:endParaRPr lang="en-US" altLang="fa-IR" sz="2800" smtClean="0">
              <a:cs typeface="Nazanin" pitchFamily="2"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flipV="1">
            <a:off x="457200" y="260350"/>
            <a:ext cx="8229600" cy="196850"/>
          </a:xfrm>
        </p:spPr>
        <p:txBody>
          <a:bodyPr/>
          <a:lstStyle/>
          <a:p>
            <a:pPr eaLnBrk="1" hangingPunct="1"/>
            <a:endParaRPr lang="en-US" altLang="fa-IR" sz="4000" smtClean="0"/>
          </a:p>
        </p:txBody>
      </p:sp>
      <p:sp>
        <p:nvSpPr>
          <p:cNvPr id="30723" name="Rectangle 3"/>
          <p:cNvSpPr>
            <a:spLocks noGrp="1" noChangeArrowheads="1"/>
          </p:cNvSpPr>
          <p:nvPr>
            <p:ph type="body" idx="1"/>
          </p:nvPr>
        </p:nvSpPr>
        <p:spPr>
          <a:xfrm>
            <a:off x="457200" y="620713"/>
            <a:ext cx="8229600" cy="6048375"/>
          </a:xfrm>
        </p:spPr>
        <p:txBody>
          <a:bodyPr/>
          <a:lstStyle/>
          <a:p>
            <a:pPr eaLnBrk="1" hangingPunct="1"/>
            <a:r>
              <a:rPr lang="fa-IR" altLang="fa-IR" sz="2800" smtClean="0">
                <a:cs typeface="Nazanin" pitchFamily="2" charset="0"/>
              </a:rPr>
              <a:t>تامين كنندگان مواد: از ديد سيستمي  به تامين كنندگان مواد نقش بسي مهم در كيفيت درون داد سيستم سازماني و فرايند دگرگوني درون داد به برون داد سازماني دارند. </a:t>
            </a:r>
            <a:r>
              <a:rPr lang="en-US" altLang="fa-IR" sz="2800" smtClean="0">
                <a:cs typeface="Nazanin" pitchFamily="2" charset="0"/>
              </a:rPr>
              <a:t>TQM</a:t>
            </a:r>
            <a:r>
              <a:rPr lang="fa-IR" altLang="fa-IR" sz="2800" smtClean="0">
                <a:cs typeface="Nazanin" pitchFamily="2" charset="0"/>
              </a:rPr>
              <a:t> از ديدگاه فرآيند عمليات، تامين كنندگان را بخشي مهم از كل فرآيند توليد و يا ارائه خدمت به شمار  مي آورد و باور دارد كه همانند مشتري تامين كنندگان مواد بايد در فرايند سازمان به طور مستقيم درگير شوند و در آن مشاركت كنند.</a:t>
            </a:r>
            <a:endParaRPr lang="en-US" altLang="fa-IR" sz="2800" smtClean="0">
              <a:cs typeface="Nazanin" pitchFamily="2"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flipV="1">
            <a:off x="468313" y="333375"/>
            <a:ext cx="8229600" cy="142875"/>
          </a:xfrm>
        </p:spPr>
        <p:txBody>
          <a:bodyPr/>
          <a:lstStyle/>
          <a:p>
            <a:pPr eaLnBrk="1" hangingPunct="1"/>
            <a:endParaRPr lang="en-US" altLang="fa-IR" sz="4000" smtClean="0"/>
          </a:p>
        </p:txBody>
      </p:sp>
      <p:sp>
        <p:nvSpPr>
          <p:cNvPr id="31747" name="Rectangle 3"/>
          <p:cNvSpPr>
            <a:spLocks noGrp="1" noChangeArrowheads="1"/>
          </p:cNvSpPr>
          <p:nvPr>
            <p:ph type="body" idx="1"/>
          </p:nvPr>
        </p:nvSpPr>
        <p:spPr>
          <a:xfrm>
            <a:off x="457200" y="549275"/>
            <a:ext cx="8229600" cy="5318125"/>
          </a:xfrm>
        </p:spPr>
        <p:txBody>
          <a:bodyPr/>
          <a:lstStyle/>
          <a:p>
            <a:pPr eaLnBrk="1" hangingPunct="1">
              <a:buFont typeface="Wingdings" panose="05000000000000000000" pitchFamily="2" charset="2"/>
              <a:buNone/>
            </a:pPr>
            <a:r>
              <a:rPr lang="fa-IR" altLang="fa-IR" sz="2400" b="1" smtClean="0">
                <a:cs typeface="Nazanin" pitchFamily="2" charset="0"/>
              </a:rPr>
              <a:t>     سيستم درون سازماني: </a:t>
            </a:r>
            <a:br>
              <a:rPr lang="fa-IR" altLang="fa-IR" sz="2400" b="1" smtClean="0">
                <a:cs typeface="Nazanin" pitchFamily="2" charset="0"/>
              </a:rPr>
            </a:br>
            <a:r>
              <a:rPr lang="fa-IR" altLang="fa-IR" sz="2400" smtClean="0">
                <a:cs typeface="Nazanin" pitchFamily="2" charset="0"/>
              </a:rPr>
              <a:t/>
            </a:r>
            <a:br>
              <a:rPr lang="fa-IR" altLang="fa-IR" sz="2400" smtClean="0">
                <a:cs typeface="Nazanin" pitchFamily="2" charset="0"/>
              </a:rPr>
            </a:br>
            <a:r>
              <a:rPr lang="fa-IR" altLang="fa-IR" sz="2400" smtClean="0">
                <a:cs typeface="Nazanin" pitchFamily="2" charset="0"/>
              </a:rPr>
              <a:t> اين سيستم بيشتر بر بهبود فرآيندها و بهتر كردن كيفيت توليد سازمان سروكار دارد و شامل 3 عامل برجسته است كه عبارتند از: فرايندها ، فرآورده ها يا خدمات و عامل انساني. مثلث كيفيت از3 عامل تشكيل مي شود نمادي برجسته تري از برنامه هاي كيفيت از ديدگاه درون سازماني است.</a:t>
            </a:r>
            <a:endParaRPr lang="en-US" altLang="fa-IR" sz="2400" smtClean="0">
              <a:cs typeface="Nazanin" pitchFamily="2" charset="0"/>
            </a:endParaRPr>
          </a:p>
        </p:txBody>
      </p:sp>
      <p:pic>
        <p:nvPicPr>
          <p:cNvPr id="3174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3" y="2970213"/>
            <a:ext cx="7200900" cy="3887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flipV="1">
            <a:off x="457200" y="333375"/>
            <a:ext cx="8229600" cy="123825"/>
          </a:xfrm>
        </p:spPr>
        <p:txBody>
          <a:bodyPr/>
          <a:lstStyle/>
          <a:p>
            <a:pPr eaLnBrk="1" hangingPunct="1"/>
            <a:endParaRPr lang="en-US" altLang="fa-IR" sz="4000" smtClean="0"/>
          </a:p>
        </p:txBody>
      </p:sp>
      <p:sp>
        <p:nvSpPr>
          <p:cNvPr id="32771" name="Rectangle 3"/>
          <p:cNvSpPr>
            <a:spLocks noGrp="1" noChangeArrowheads="1"/>
          </p:cNvSpPr>
          <p:nvPr>
            <p:ph type="body" idx="1"/>
          </p:nvPr>
        </p:nvSpPr>
        <p:spPr>
          <a:xfrm>
            <a:off x="457200" y="476250"/>
            <a:ext cx="8229600" cy="6192838"/>
          </a:xfrm>
        </p:spPr>
        <p:txBody>
          <a:bodyPr/>
          <a:lstStyle/>
          <a:p>
            <a:pPr eaLnBrk="1" hangingPunct="1">
              <a:buFont typeface="Wingdings" panose="05000000000000000000" pitchFamily="2" charset="2"/>
              <a:buNone/>
            </a:pPr>
            <a:r>
              <a:rPr lang="fa-IR" altLang="fa-IR" sz="2800" smtClean="0">
                <a:cs typeface="Nazanin" pitchFamily="2" charset="0"/>
              </a:rPr>
              <a:t>1- فرآيندها:</a:t>
            </a:r>
            <a:br>
              <a:rPr lang="fa-IR" altLang="fa-IR" sz="2800" smtClean="0">
                <a:cs typeface="Nazanin" pitchFamily="2" charset="0"/>
              </a:rPr>
            </a:br>
            <a:r>
              <a:rPr lang="fa-IR" altLang="fa-IR" sz="2800" smtClean="0">
                <a:cs typeface="Nazanin" pitchFamily="2" charset="0"/>
              </a:rPr>
              <a:t>بطور طبيعي افراد سازمانها را محيطي براي انجام تعداد بيشماري وظيفه مي دانند. فرهنگ </a:t>
            </a:r>
            <a:r>
              <a:rPr lang="en-US" altLang="fa-IR" sz="2800" smtClean="0">
                <a:cs typeface="Nazanin" pitchFamily="2" charset="0"/>
              </a:rPr>
              <a:t>TQM</a:t>
            </a:r>
            <a:r>
              <a:rPr lang="fa-IR" altLang="fa-IR" sz="2800" smtClean="0">
                <a:cs typeface="Nazanin" pitchFamily="2" charset="0"/>
              </a:rPr>
              <a:t> اين نوع وظايف را به شكل نويني مورد نظر قرار مي دهد و آنها را گامهايي از يك فرايند به حساب مي آورد. اين تعبير نو به جاي تمركز بر يك وظيفه به چگونگي انجام آن وظيفه در ارتباط با وظايف پيش و بعد از آن نظر دارد.</a:t>
            </a:r>
            <a:br>
              <a:rPr lang="fa-IR" altLang="fa-IR" sz="2800" smtClean="0">
                <a:cs typeface="Nazanin" pitchFamily="2" charset="0"/>
              </a:rPr>
            </a:br>
            <a:r>
              <a:rPr lang="fa-IR" altLang="fa-IR" sz="2800" smtClean="0">
                <a:cs typeface="Nazanin" pitchFamily="2" charset="0"/>
              </a:rPr>
              <a:t> تلاشهاي بهبود كيفيت عموماً ناظر به بررسي فرايندهاي موجود، كشف تنگناها و مسائل آنها، تعريف، حذف و بهبود فرايندهاي موجود و ايجاد فرايندهاي نوين است.</a:t>
            </a:r>
            <a:endParaRPr lang="en-US" altLang="fa-IR" sz="2800" smtClean="0">
              <a:cs typeface="Nazanin" pitchFamily="2"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457200"/>
            <a:ext cx="8229600" cy="92075"/>
          </a:xfrm>
        </p:spPr>
        <p:txBody>
          <a:bodyPr/>
          <a:lstStyle/>
          <a:p>
            <a:pPr eaLnBrk="1" hangingPunct="1"/>
            <a:endParaRPr lang="en-US" altLang="fa-IR" sz="4000" smtClean="0"/>
          </a:p>
        </p:txBody>
      </p:sp>
      <p:sp>
        <p:nvSpPr>
          <p:cNvPr id="33795" name="Rectangle 3"/>
          <p:cNvSpPr>
            <a:spLocks noGrp="1" noChangeArrowheads="1"/>
          </p:cNvSpPr>
          <p:nvPr>
            <p:ph type="body" idx="1"/>
          </p:nvPr>
        </p:nvSpPr>
        <p:spPr>
          <a:xfrm>
            <a:off x="457200" y="549275"/>
            <a:ext cx="8229600" cy="6048375"/>
          </a:xfrm>
        </p:spPr>
        <p:txBody>
          <a:bodyPr/>
          <a:lstStyle/>
          <a:p>
            <a:pPr eaLnBrk="1" hangingPunct="1">
              <a:buFont typeface="Wingdings" panose="05000000000000000000" pitchFamily="2" charset="2"/>
              <a:buNone/>
            </a:pPr>
            <a:r>
              <a:rPr lang="fa-IR" altLang="fa-IR" sz="2800" smtClean="0">
                <a:cs typeface="Nazanin" pitchFamily="2" charset="0"/>
              </a:rPr>
              <a:t>2- فرآورده هاي خدمات:</a:t>
            </a:r>
            <a:br>
              <a:rPr lang="fa-IR" altLang="fa-IR" sz="2800" smtClean="0">
                <a:cs typeface="Nazanin" pitchFamily="2" charset="0"/>
              </a:rPr>
            </a:br>
            <a:r>
              <a:rPr lang="fa-IR" altLang="fa-IR" sz="2800" smtClean="0">
                <a:cs typeface="Nazanin" pitchFamily="2" charset="0"/>
              </a:rPr>
              <a:t/>
            </a:r>
            <a:br>
              <a:rPr lang="fa-IR" altLang="fa-IR" sz="2800" smtClean="0">
                <a:cs typeface="Nazanin" pitchFamily="2" charset="0"/>
              </a:rPr>
            </a:br>
            <a:r>
              <a:rPr lang="fa-IR" altLang="fa-IR" sz="2800" smtClean="0">
                <a:cs typeface="Nazanin" pitchFamily="2" charset="0"/>
              </a:rPr>
              <a:t> بازتاب هر نوع بهبود كيفيت در سازمان در فرآورده ها و خدماتي كه ارائه مي شود نمايان مي گردد، بهبود فراورده ها و خدمات در وهله اول به نيازهاي مشتري / ارباب رجوع بستگي پيدا مي كند و در مرحله بعد به فراورده ها و خدمات مشابه و جايگزين كه از سوي رقيبان ارائه مي شود ارتباط مي يابد.</a:t>
            </a:r>
            <a:endParaRPr lang="en-US" altLang="fa-IR" sz="2800" smtClean="0">
              <a:cs typeface="Nazanin" pitchFamily="2"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flipV="1">
            <a:off x="457200" y="0"/>
            <a:ext cx="8229600" cy="457200"/>
          </a:xfrm>
        </p:spPr>
        <p:txBody>
          <a:bodyPr/>
          <a:lstStyle/>
          <a:p>
            <a:pPr eaLnBrk="1" hangingPunct="1"/>
            <a:endParaRPr lang="en-US" altLang="fa-IR" sz="4000" smtClean="0"/>
          </a:p>
        </p:txBody>
      </p:sp>
      <p:sp>
        <p:nvSpPr>
          <p:cNvPr id="34819" name="Rectangle 3"/>
          <p:cNvSpPr>
            <a:spLocks noGrp="1" noChangeArrowheads="1"/>
          </p:cNvSpPr>
          <p:nvPr>
            <p:ph type="body" idx="1"/>
          </p:nvPr>
        </p:nvSpPr>
        <p:spPr>
          <a:xfrm>
            <a:off x="457200" y="476250"/>
            <a:ext cx="8229600" cy="6121400"/>
          </a:xfrm>
        </p:spPr>
        <p:txBody>
          <a:bodyPr/>
          <a:lstStyle/>
          <a:p>
            <a:pPr eaLnBrk="1" hangingPunct="1">
              <a:buFont typeface="Wingdings" panose="05000000000000000000" pitchFamily="2" charset="2"/>
              <a:buNone/>
            </a:pPr>
            <a:r>
              <a:rPr lang="fa-IR" altLang="fa-IR" sz="2800" smtClean="0">
                <a:cs typeface="Nazanin" pitchFamily="2" charset="0"/>
              </a:rPr>
              <a:t>3 : عامل انساني:</a:t>
            </a:r>
            <a:br>
              <a:rPr lang="fa-IR" altLang="fa-IR" sz="2800" smtClean="0">
                <a:cs typeface="Nazanin" pitchFamily="2" charset="0"/>
              </a:rPr>
            </a:br>
            <a:r>
              <a:rPr lang="fa-IR" altLang="fa-IR" sz="2800" smtClean="0">
                <a:cs typeface="Nazanin" pitchFamily="2" charset="0"/>
              </a:rPr>
              <a:t/>
            </a:r>
            <a:br>
              <a:rPr lang="fa-IR" altLang="fa-IR" sz="2800" smtClean="0">
                <a:cs typeface="Nazanin" pitchFamily="2" charset="0"/>
              </a:rPr>
            </a:br>
            <a:r>
              <a:rPr lang="fa-IR" altLang="fa-IR" sz="2800" smtClean="0">
                <a:cs typeface="Nazanin" pitchFamily="2" charset="0"/>
              </a:rPr>
              <a:t> </a:t>
            </a:r>
            <a:r>
              <a:rPr lang="en-US" altLang="fa-IR" sz="2800" smtClean="0">
                <a:cs typeface="Nazanin" pitchFamily="2" charset="0"/>
              </a:rPr>
              <a:t>TQM</a:t>
            </a:r>
            <a:r>
              <a:rPr lang="fa-IR" altLang="fa-IR" sz="2800" smtClean="0">
                <a:cs typeface="Nazanin" pitchFamily="2" charset="0"/>
              </a:rPr>
              <a:t> وابستگي كاملي به يك فرهنگ سازماني دارد كه زير ساخت آن را مشاركت كامل افراد در فرايندهاي بهبود تشكيل مي دهد، بدين ترتيب است كه موضوع توان سازي كاركنان به شكل يك هدف برجسته برنامه كيفيت جامع در مي</a:t>
            </a:r>
            <a:r>
              <a:rPr lang="fa-IR" altLang="fa-IR" sz="2800" smtClean="0"/>
              <a:t>‌</a:t>
            </a:r>
            <a:r>
              <a:rPr lang="fa-IR" altLang="fa-IR" sz="2800" smtClean="0">
                <a:cs typeface="Nazanin" pitchFamily="2" charset="0"/>
              </a:rPr>
              <a:t> آيد.</a:t>
            </a:r>
            <a:endParaRPr lang="en-US" altLang="fa-IR" sz="2800" smtClean="0">
              <a:cs typeface="Nazanin" pitchFamily="2"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457200" y="476250"/>
            <a:ext cx="8229600" cy="5391150"/>
          </a:xfrm>
        </p:spPr>
        <p:txBody>
          <a:bodyPr/>
          <a:lstStyle/>
          <a:p>
            <a:pPr eaLnBrk="1" hangingPunct="1"/>
            <a:r>
              <a:rPr lang="ar-SA" altLang="fa-IR" sz="2800" smtClean="0">
                <a:cs typeface="Nazanin" pitchFamily="2" charset="0"/>
              </a:rPr>
              <a:t>بايد توجه کرد که انتخاب درست اگر چه بسيار حائز اهميت است ،ولي اگر قرار است فلسفه مديريتي انتخاب شده موجب تحول اساسي در سازمان گردد اجراي صحيح آن کمتر از اجراي آن نمي باشد.</a:t>
            </a:r>
            <a:r>
              <a:rPr lang="en-US" altLang="fa-IR" sz="2800" smtClean="0">
                <a:cs typeface="Nazanin" pitchFamily="2" charset="0"/>
              </a:rPr>
              <a:t> </a:t>
            </a:r>
          </a:p>
          <a:p>
            <a:pPr eaLnBrk="1" hangingPunct="1"/>
            <a:r>
              <a:rPr lang="ar-SA" altLang="fa-IR" sz="2800" smtClean="0">
                <a:cs typeface="Nazanin" pitchFamily="2" charset="0"/>
              </a:rPr>
              <a:t>مديريت جامع کيفيت با داشتن ارکان فلسفي و اصول ساده و قابل درک و فراهم نمودن يک بستر طبيعي براي تلاشها شايد تنها گزينه در پيش روي مديران باشد  سه رکن مهم فلسفه مديريت جامع کيفيت يعني مشتري محوري  فرايند گرايي و ارتقاي مستمر هم در رأس يک سازمان و هم در قاعده آن قابل درک و اجرااست.</a:t>
            </a:r>
            <a:r>
              <a:rPr lang="en-US" altLang="fa-IR" sz="2800" smtClean="0">
                <a:cs typeface="Nazanin" pitchFamily="2" charset="0"/>
              </a:rPr>
              <a:t>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flipV="1">
            <a:off x="457200" y="260350"/>
            <a:ext cx="8229600" cy="196850"/>
          </a:xfrm>
        </p:spPr>
        <p:txBody>
          <a:bodyPr/>
          <a:lstStyle/>
          <a:p>
            <a:pPr eaLnBrk="1" hangingPunct="1"/>
            <a:endParaRPr lang="en-US" altLang="fa-IR" sz="4000" smtClean="0"/>
          </a:p>
        </p:txBody>
      </p:sp>
      <p:sp>
        <p:nvSpPr>
          <p:cNvPr id="35843" name="Rectangle 3"/>
          <p:cNvSpPr>
            <a:spLocks noGrp="1" noChangeArrowheads="1"/>
          </p:cNvSpPr>
          <p:nvPr>
            <p:ph type="body" idx="1"/>
          </p:nvPr>
        </p:nvSpPr>
        <p:spPr>
          <a:xfrm>
            <a:off x="457200" y="620713"/>
            <a:ext cx="8229600" cy="5903912"/>
          </a:xfrm>
        </p:spPr>
        <p:txBody>
          <a:bodyPr/>
          <a:lstStyle/>
          <a:p>
            <a:pPr eaLnBrk="1" hangingPunct="1">
              <a:buFont typeface="Wingdings" panose="05000000000000000000" pitchFamily="2" charset="2"/>
              <a:buNone/>
            </a:pPr>
            <a:r>
              <a:rPr lang="fa-IR" altLang="fa-IR" sz="2800" smtClean="0"/>
              <a:t> </a:t>
            </a:r>
          </a:p>
          <a:p>
            <a:pPr eaLnBrk="1" hangingPunct="1">
              <a:buFont typeface="Wingdings" panose="05000000000000000000" pitchFamily="2" charset="2"/>
              <a:buNone/>
            </a:pPr>
            <a:r>
              <a:rPr lang="fa-IR" altLang="fa-IR" sz="2800" smtClean="0">
                <a:cs typeface="Nazanin" pitchFamily="2" charset="0"/>
              </a:rPr>
              <a:t>مراحل اجراي برنامه </a:t>
            </a:r>
            <a:r>
              <a:rPr lang="en-US" altLang="fa-IR" sz="2800" smtClean="0">
                <a:cs typeface="Nazanin" pitchFamily="2" charset="0"/>
              </a:rPr>
              <a:t>TQM</a:t>
            </a:r>
            <a:r>
              <a:rPr lang="fa-IR" altLang="fa-IR" sz="2800" smtClean="0">
                <a:cs typeface="Nazanin" pitchFamily="2" charset="0"/>
              </a:rPr>
              <a:t>:</a:t>
            </a:r>
            <a:br>
              <a:rPr lang="fa-IR" altLang="fa-IR" sz="2800" smtClean="0">
                <a:cs typeface="Nazanin" pitchFamily="2" charset="0"/>
              </a:rPr>
            </a:br>
            <a:endParaRPr lang="fa-IR" altLang="fa-IR" sz="2800" smtClean="0">
              <a:cs typeface="Nazanin" pitchFamily="2" charset="0"/>
            </a:endParaRPr>
          </a:p>
          <a:p>
            <a:pPr eaLnBrk="1" hangingPunct="1">
              <a:buFont typeface="Wingdings" panose="05000000000000000000" pitchFamily="2" charset="2"/>
              <a:buNone/>
            </a:pPr>
            <a:r>
              <a:rPr lang="fa-IR" altLang="fa-IR" sz="2800" smtClean="0">
                <a:cs typeface="Nazanin" pitchFamily="2" charset="0"/>
              </a:rPr>
              <a:t>   ارزيابي وضعيت سازمان</a:t>
            </a:r>
            <a:br>
              <a:rPr lang="fa-IR" altLang="fa-IR" sz="2800" smtClean="0">
                <a:cs typeface="Nazanin" pitchFamily="2" charset="0"/>
              </a:rPr>
            </a:br>
            <a:r>
              <a:rPr lang="fa-IR" altLang="fa-IR" sz="2800" smtClean="0">
                <a:cs typeface="Nazanin" pitchFamily="2" charset="0"/>
              </a:rPr>
              <a:t>زير ساخت سيستم</a:t>
            </a:r>
            <a:br>
              <a:rPr lang="fa-IR" altLang="fa-IR" sz="2800" smtClean="0">
                <a:cs typeface="Nazanin" pitchFamily="2" charset="0"/>
              </a:rPr>
            </a:br>
            <a:r>
              <a:rPr lang="fa-IR" altLang="fa-IR" sz="2800" smtClean="0">
                <a:cs typeface="Nazanin" pitchFamily="2" charset="0"/>
              </a:rPr>
              <a:t>ساختار سيستم</a:t>
            </a:r>
            <a:br>
              <a:rPr lang="fa-IR" altLang="fa-IR" sz="2800" smtClean="0">
                <a:cs typeface="Nazanin" pitchFamily="2" charset="0"/>
              </a:rPr>
            </a:br>
            <a:r>
              <a:rPr lang="fa-IR" altLang="fa-IR" sz="2800" smtClean="0">
                <a:cs typeface="Nazanin" pitchFamily="2" charset="0"/>
              </a:rPr>
              <a:t>رويه ها و خط مشي</a:t>
            </a:r>
            <a:br>
              <a:rPr lang="fa-IR" altLang="fa-IR" sz="2800" smtClean="0">
                <a:cs typeface="Nazanin" pitchFamily="2" charset="0"/>
              </a:rPr>
            </a:br>
            <a:r>
              <a:rPr lang="fa-IR" altLang="fa-IR" sz="2800" smtClean="0">
                <a:cs typeface="Nazanin" pitchFamily="2" charset="0"/>
              </a:rPr>
              <a:t>فنون و ابزار </a:t>
            </a:r>
            <a:r>
              <a:rPr lang="en-US" altLang="fa-IR" sz="2800" smtClean="0">
                <a:cs typeface="Nazanin" pitchFamily="2" charset="0"/>
              </a:rPr>
              <a:t>TQM</a:t>
            </a:r>
            <a:r>
              <a:rPr lang="fa-IR" altLang="fa-IR" sz="2800" smtClean="0">
                <a:cs typeface="Nazanin" pitchFamily="2" charset="0"/>
              </a:rPr>
              <a:t> </a:t>
            </a:r>
            <a:br>
              <a:rPr lang="fa-IR" altLang="fa-IR" sz="2800" smtClean="0">
                <a:cs typeface="Nazanin" pitchFamily="2" charset="0"/>
              </a:rPr>
            </a:br>
            <a:r>
              <a:rPr lang="fa-IR" altLang="fa-IR" sz="2800" smtClean="0">
                <a:cs typeface="Nazanin" pitchFamily="2" charset="0"/>
              </a:rPr>
              <a:t>تداوم كيفيت سازماني</a:t>
            </a:r>
            <a:endParaRPr lang="en-US" altLang="fa-IR" sz="2800" smtClean="0">
              <a:cs typeface="Nazanin" pitchFamily="2"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flipV="1">
            <a:off x="457200" y="260350"/>
            <a:ext cx="8229600" cy="196850"/>
          </a:xfrm>
        </p:spPr>
        <p:txBody>
          <a:bodyPr/>
          <a:lstStyle/>
          <a:p>
            <a:pPr eaLnBrk="1" hangingPunct="1"/>
            <a:endParaRPr lang="en-US" altLang="fa-IR" sz="4000" smtClean="0"/>
          </a:p>
        </p:txBody>
      </p:sp>
      <p:sp>
        <p:nvSpPr>
          <p:cNvPr id="36867" name="Rectangle 3"/>
          <p:cNvSpPr>
            <a:spLocks noGrp="1" noChangeArrowheads="1"/>
          </p:cNvSpPr>
          <p:nvPr>
            <p:ph type="body" idx="1"/>
          </p:nvPr>
        </p:nvSpPr>
        <p:spPr>
          <a:xfrm>
            <a:off x="539750" y="476250"/>
            <a:ext cx="8229600" cy="6121400"/>
          </a:xfrm>
        </p:spPr>
        <p:txBody>
          <a:bodyPr/>
          <a:lstStyle/>
          <a:p>
            <a:pPr eaLnBrk="1" hangingPunct="1">
              <a:buFont typeface="Wingdings" panose="05000000000000000000" pitchFamily="2" charset="2"/>
              <a:buNone/>
            </a:pPr>
            <a:r>
              <a:rPr lang="fa-IR" altLang="fa-IR" sz="2800" smtClean="0">
                <a:cs typeface="Nazanin" pitchFamily="2" charset="0"/>
              </a:rPr>
              <a:t>چند اصل به منظور اثر بخشي </a:t>
            </a:r>
            <a:r>
              <a:rPr lang="en-US" altLang="fa-IR" sz="2800" smtClean="0">
                <a:cs typeface="Nazanin" pitchFamily="2" charset="0"/>
              </a:rPr>
              <a:t>T.Q.M</a:t>
            </a:r>
            <a:r>
              <a:rPr lang="fa-IR" altLang="fa-IR" sz="2800" smtClean="0">
                <a:cs typeface="Nazanin" pitchFamily="2" charset="0"/>
              </a:rPr>
              <a:t>:</a:t>
            </a:r>
          </a:p>
          <a:p>
            <a:pPr eaLnBrk="1" hangingPunct="1"/>
            <a:r>
              <a:rPr lang="fa-IR" altLang="fa-IR" sz="2800" smtClean="0">
                <a:cs typeface="Nazanin" pitchFamily="2" charset="0"/>
              </a:rPr>
              <a:t>آموزش عرضه كنندگان قطعات نيمه ساخته </a:t>
            </a:r>
            <a:endParaRPr lang="en-US" altLang="fa-IR" sz="2800" smtClean="0">
              <a:cs typeface="Nazanin" pitchFamily="2" charset="0"/>
            </a:endParaRPr>
          </a:p>
          <a:p>
            <a:pPr eaLnBrk="1" hangingPunct="1">
              <a:buFont typeface="Wingdings" panose="05000000000000000000" pitchFamily="2" charset="2"/>
              <a:buNone/>
            </a:pPr>
            <a:endParaRPr lang="fa-IR" altLang="fa-IR" sz="2800" smtClean="0">
              <a:cs typeface="Nazanin" pitchFamily="2" charset="0"/>
            </a:endParaRPr>
          </a:p>
          <a:p>
            <a:pPr eaLnBrk="1" hangingPunct="1"/>
            <a:r>
              <a:rPr lang="fa-IR" altLang="fa-IR" sz="2800" smtClean="0">
                <a:cs typeface="Nazanin" pitchFamily="2" charset="0"/>
              </a:rPr>
              <a:t>اهميت دادن به آموزش كاركنان </a:t>
            </a:r>
            <a:endParaRPr lang="en-US" altLang="fa-IR" sz="2800" smtClean="0">
              <a:cs typeface="Nazanin" pitchFamily="2" charset="0"/>
            </a:endParaRPr>
          </a:p>
          <a:p>
            <a:pPr eaLnBrk="1" hangingPunct="1">
              <a:buFont typeface="Wingdings" panose="05000000000000000000" pitchFamily="2" charset="2"/>
              <a:buNone/>
            </a:pPr>
            <a:endParaRPr lang="fa-IR" altLang="fa-IR" sz="2800" smtClean="0">
              <a:cs typeface="Nazanin" pitchFamily="2" charset="0"/>
            </a:endParaRPr>
          </a:p>
          <a:p>
            <a:pPr eaLnBrk="1" hangingPunct="1"/>
            <a:r>
              <a:rPr lang="fa-IR" altLang="fa-IR" sz="2800" smtClean="0">
                <a:cs typeface="Nazanin" pitchFamily="2" charset="0"/>
              </a:rPr>
              <a:t>اجراي سيستم پاداش گروهي </a:t>
            </a:r>
            <a:endParaRPr lang="en-US" altLang="fa-IR" sz="2800" smtClean="0">
              <a:cs typeface="Nazanin" pitchFamily="2" charset="0"/>
            </a:endParaRPr>
          </a:p>
          <a:p>
            <a:pPr eaLnBrk="1" hangingPunct="1">
              <a:buFont typeface="Wingdings" panose="05000000000000000000" pitchFamily="2" charset="2"/>
              <a:buNone/>
            </a:pPr>
            <a:endParaRPr lang="fa-IR" altLang="fa-IR" sz="2800" smtClean="0">
              <a:cs typeface="Nazanin" pitchFamily="2" charset="0"/>
            </a:endParaRPr>
          </a:p>
          <a:p>
            <a:pPr eaLnBrk="1" hangingPunct="1"/>
            <a:r>
              <a:rPr lang="fa-IR" altLang="fa-IR" sz="2800" smtClean="0">
                <a:cs typeface="Nazanin" pitchFamily="2" charset="0"/>
              </a:rPr>
              <a:t>پيگيري پيشنهادات كاركنان </a:t>
            </a:r>
            <a:endParaRPr lang="en-US" altLang="fa-IR" sz="2800" smtClean="0">
              <a:cs typeface="Nazanin" pitchFamily="2" charset="0"/>
            </a:endParaRPr>
          </a:p>
          <a:p>
            <a:pPr eaLnBrk="1" hangingPunct="1">
              <a:buFont typeface="Wingdings" panose="05000000000000000000" pitchFamily="2" charset="2"/>
              <a:buNone/>
            </a:pPr>
            <a:endParaRPr lang="fa-IR" altLang="fa-IR" sz="2800" smtClean="0">
              <a:cs typeface="Nazanin" pitchFamily="2" charset="0"/>
            </a:endParaRPr>
          </a:p>
          <a:p>
            <a:pPr eaLnBrk="1" hangingPunct="1"/>
            <a:r>
              <a:rPr lang="fa-IR" altLang="fa-IR" sz="2800" smtClean="0">
                <a:cs typeface="Nazanin" pitchFamily="2" charset="0"/>
              </a:rPr>
              <a:t>توجه به اصل ايجاد بهبود مستمر در كار</a:t>
            </a:r>
          </a:p>
          <a:p>
            <a:pPr eaLnBrk="1" hangingPunct="1">
              <a:buFont typeface="Wingdings" panose="05000000000000000000" pitchFamily="2" charset="2"/>
              <a:buNone/>
            </a:pPr>
            <a:endParaRPr lang="en-US" altLang="fa-IR" sz="2800" smtClean="0">
              <a:cs typeface="Nazanin" pitchFamily="2" charset="0"/>
            </a:endParaRPr>
          </a:p>
          <a:p>
            <a:pPr eaLnBrk="1" hangingPunct="1"/>
            <a:endParaRPr lang="en-US" altLang="fa-IR" sz="2800" smtClean="0">
              <a:cs typeface="Nazanin" pitchFamily="2"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flipV="1">
            <a:off x="457200" y="333375"/>
            <a:ext cx="8229600" cy="123825"/>
          </a:xfrm>
        </p:spPr>
        <p:txBody>
          <a:bodyPr/>
          <a:lstStyle/>
          <a:p>
            <a:pPr eaLnBrk="1" hangingPunct="1"/>
            <a:endParaRPr lang="en-US" altLang="fa-IR" sz="4000" smtClean="0"/>
          </a:p>
        </p:txBody>
      </p:sp>
      <p:sp>
        <p:nvSpPr>
          <p:cNvPr id="37891" name="Rectangle 3"/>
          <p:cNvSpPr>
            <a:spLocks noGrp="1" noChangeArrowheads="1"/>
          </p:cNvSpPr>
          <p:nvPr>
            <p:ph type="body" idx="1"/>
          </p:nvPr>
        </p:nvSpPr>
        <p:spPr>
          <a:xfrm>
            <a:off x="395288" y="549275"/>
            <a:ext cx="8229600" cy="6048375"/>
          </a:xfrm>
        </p:spPr>
        <p:txBody>
          <a:bodyPr/>
          <a:lstStyle/>
          <a:p>
            <a:pPr eaLnBrk="1" hangingPunct="1">
              <a:buFont typeface="Wingdings" panose="05000000000000000000" pitchFamily="2" charset="2"/>
              <a:buNone/>
            </a:pPr>
            <a:r>
              <a:rPr lang="fa-IR" altLang="fa-IR" sz="2800" smtClean="0">
                <a:cs typeface="Nazanin" pitchFamily="2" charset="0"/>
              </a:rPr>
              <a:t>هزينه هاي </a:t>
            </a:r>
            <a:r>
              <a:rPr lang="en-US" altLang="fa-IR" sz="2800" smtClean="0">
                <a:cs typeface="Nazanin" pitchFamily="2" charset="0"/>
              </a:rPr>
              <a:t>T.Q.M</a:t>
            </a:r>
            <a:r>
              <a:rPr lang="fa-IR" altLang="fa-IR" sz="2800" smtClean="0">
                <a:cs typeface="Nazanin" pitchFamily="2" charset="0"/>
              </a:rPr>
              <a:t>:</a:t>
            </a:r>
            <a:endParaRPr lang="en-US" altLang="fa-IR" sz="2800" smtClean="0">
              <a:cs typeface="Nazanin" pitchFamily="2" charset="0"/>
            </a:endParaRPr>
          </a:p>
          <a:p>
            <a:pPr eaLnBrk="1" hangingPunct="1">
              <a:buFont typeface="Wingdings" panose="05000000000000000000" pitchFamily="2" charset="2"/>
              <a:buNone/>
            </a:pPr>
            <a:endParaRPr lang="fa-IR" altLang="fa-IR" sz="2800" smtClean="0">
              <a:cs typeface="Nazanin" pitchFamily="2" charset="0"/>
            </a:endParaRPr>
          </a:p>
          <a:p>
            <a:pPr eaLnBrk="1" hangingPunct="1"/>
            <a:r>
              <a:rPr lang="fa-IR" altLang="fa-IR" sz="2800" smtClean="0">
                <a:cs typeface="Nazanin" pitchFamily="2" charset="0"/>
              </a:rPr>
              <a:t>بازرسي و انجام تست آزمايشگاهي روي نمونه ها مواد اوليه</a:t>
            </a:r>
            <a:endParaRPr lang="en-US" altLang="fa-IR" sz="2800" smtClean="0">
              <a:cs typeface="Nazanin" pitchFamily="2" charset="0"/>
            </a:endParaRPr>
          </a:p>
          <a:p>
            <a:pPr eaLnBrk="1" hangingPunct="1">
              <a:buFont typeface="Wingdings" panose="05000000000000000000" pitchFamily="2" charset="2"/>
              <a:buNone/>
            </a:pPr>
            <a:endParaRPr lang="fa-IR" altLang="fa-IR" sz="2800" smtClean="0">
              <a:cs typeface="Nazanin" pitchFamily="2" charset="0"/>
            </a:endParaRPr>
          </a:p>
          <a:p>
            <a:pPr eaLnBrk="1" hangingPunct="1"/>
            <a:r>
              <a:rPr lang="fa-IR" altLang="fa-IR" sz="2800" smtClean="0">
                <a:cs typeface="Nazanin" pitchFamily="2" charset="0"/>
              </a:rPr>
              <a:t>مواد و انرژي صرف شده به دليل انجام آزمايشات</a:t>
            </a:r>
          </a:p>
          <a:p>
            <a:pPr eaLnBrk="1" hangingPunct="1">
              <a:buFont typeface="Wingdings" panose="05000000000000000000" pitchFamily="2" charset="2"/>
              <a:buNone/>
            </a:pPr>
            <a:endParaRPr lang="fa-IR" altLang="fa-IR" sz="2800" smtClean="0">
              <a:cs typeface="Nazanin" pitchFamily="2" charset="0"/>
            </a:endParaRPr>
          </a:p>
          <a:p>
            <a:pPr eaLnBrk="1" hangingPunct="1"/>
            <a:r>
              <a:rPr lang="fa-IR" altLang="fa-IR" sz="2800" smtClean="0">
                <a:cs typeface="Nazanin" pitchFamily="2" charset="0"/>
              </a:rPr>
              <a:t>تعميرات و نگهداري ابزار هاي اندازه گيري</a:t>
            </a:r>
            <a:endParaRPr lang="en-US" altLang="fa-IR" sz="2800" smtClean="0">
              <a:cs typeface="Nazanin" pitchFamily="2" charset="0"/>
            </a:endParaRPr>
          </a:p>
          <a:p>
            <a:pPr eaLnBrk="1" hangingPunct="1"/>
            <a:endParaRPr lang="en-US" altLang="fa-IR" sz="2800" smtClean="0">
              <a:cs typeface="Nazanin" pitchFamily="2"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algn="ctr" eaLnBrk="1" hangingPunct="1"/>
            <a:r>
              <a:rPr lang="fa-IR" altLang="fa-IR" sz="2800" b="1" smtClean="0">
                <a:cs typeface="Nazanin" pitchFamily="2" charset="0"/>
              </a:rPr>
              <a:t>استقرار نظام مديريت فراگير در مجتمع فولاد مبارکه</a:t>
            </a:r>
            <a:endParaRPr lang="en-US" altLang="fa-IR" sz="2800" b="1" smtClean="0">
              <a:cs typeface="Nazanin" pitchFamily="2" charset="0"/>
            </a:endParaRPr>
          </a:p>
        </p:txBody>
      </p:sp>
      <p:sp>
        <p:nvSpPr>
          <p:cNvPr id="38915" name="Rectangle 3"/>
          <p:cNvSpPr>
            <a:spLocks noGrp="1" noChangeArrowheads="1"/>
          </p:cNvSpPr>
          <p:nvPr>
            <p:ph type="body" idx="1"/>
          </p:nvPr>
        </p:nvSpPr>
        <p:spPr>
          <a:xfrm>
            <a:off x="457200" y="1700213"/>
            <a:ext cx="8229600" cy="4824412"/>
          </a:xfrm>
        </p:spPr>
        <p:txBody>
          <a:bodyPr/>
          <a:lstStyle/>
          <a:p>
            <a:pPr eaLnBrk="1" hangingPunct="1"/>
            <a:r>
              <a:rPr lang="fa-IR" altLang="fa-IR" sz="2800" smtClean="0">
                <a:solidFill>
                  <a:srgbClr val="006600"/>
                </a:solidFill>
                <a:cs typeface="Nazanin" pitchFamily="2" charset="0"/>
              </a:rPr>
              <a:t>تاريخچه کار</a:t>
            </a:r>
          </a:p>
          <a:p>
            <a:pPr eaLnBrk="1" hangingPunct="1">
              <a:buFont typeface="Wingdings" panose="05000000000000000000" pitchFamily="2" charset="2"/>
              <a:buNone/>
            </a:pPr>
            <a:r>
              <a:rPr lang="fa-IR" altLang="fa-IR" sz="2800" smtClean="0">
                <a:cs typeface="Nazanin" pitchFamily="2" charset="0"/>
              </a:rPr>
              <a:t>فولاد مبارکه از ابتدا توجه ويژه اي به نگرش سيستمي و فرآيندي داشته و ساختار سازماني نيز فرآيندي تعريف و با ايجاد </a:t>
            </a:r>
            <a:r>
              <a:rPr lang="en-US" altLang="fa-IR" sz="2800" smtClean="0">
                <a:cs typeface="Nazanin" pitchFamily="2" charset="0"/>
              </a:rPr>
              <a:t>MIS</a:t>
            </a:r>
            <a:r>
              <a:rPr lang="fa-IR" altLang="fa-IR" sz="2800" smtClean="0">
                <a:cs typeface="Nazanin" pitchFamily="2" charset="0"/>
              </a:rPr>
              <a:t> ، پايه بسيار محکمي در مديريت سيستماتيک خود بنا نهاده است.</a:t>
            </a:r>
          </a:p>
          <a:p>
            <a:pPr eaLnBrk="1" hangingPunct="1">
              <a:buFont typeface="Wingdings" panose="05000000000000000000" pitchFamily="2" charset="2"/>
              <a:buNone/>
            </a:pPr>
            <a:r>
              <a:rPr lang="fa-IR" altLang="fa-IR" sz="2800" smtClean="0">
                <a:cs typeface="Nazanin" pitchFamily="2" charset="0"/>
              </a:rPr>
              <a:t>نظام مديريت کيفيت فراگير در سال 1378 با مشاوره و مساعدت آقاي دکتر هاچينز از کشور انگلستان در مجتمع فولاد مبارکه پايه گذاري شد .</a:t>
            </a:r>
            <a:endParaRPr lang="en-US" altLang="fa-IR" sz="2800" smtClean="0">
              <a:cs typeface="Nazanin" pitchFamily="2"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flipV="1">
            <a:off x="457200" y="260350"/>
            <a:ext cx="8229600" cy="196850"/>
          </a:xfrm>
        </p:spPr>
        <p:txBody>
          <a:bodyPr/>
          <a:lstStyle/>
          <a:p>
            <a:pPr eaLnBrk="1" hangingPunct="1"/>
            <a:endParaRPr lang="en-US" altLang="fa-IR" sz="4000" smtClean="0"/>
          </a:p>
        </p:txBody>
      </p:sp>
      <p:sp>
        <p:nvSpPr>
          <p:cNvPr id="39939" name="Rectangle 3"/>
          <p:cNvSpPr>
            <a:spLocks noGrp="1" noChangeArrowheads="1"/>
          </p:cNvSpPr>
          <p:nvPr>
            <p:ph type="body" idx="1"/>
          </p:nvPr>
        </p:nvSpPr>
        <p:spPr/>
        <p:txBody>
          <a:bodyPr/>
          <a:lstStyle/>
          <a:p>
            <a:pPr eaLnBrk="1" hangingPunct="1"/>
            <a:endParaRPr lang="en-US" altLang="fa-IR" smtClean="0"/>
          </a:p>
        </p:txBody>
      </p:sp>
      <p:pic>
        <p:nvPicPr>
          <p:cNvPr id="3994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5888"/>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963613"/>
            <a:ext cx="8229600" cy="720725"/>
          </a:xfrm>
        </p:spPr>
        <p:txBody>
          <a:bodyPr/>
          <a:lstStyle/>
          <a:p>
            <a:pPr eaLnBrk="1" hangingPunct="1"/>
            <a:endParaRPr lang="en-US" altLang="fa-IR" sz="4000" smtClean="0"/>
          </a:p>
        </p:txBody>
      </p:sp>
      <p:sp>
        <p:nvSpPr>
          <p:cNvPr id="40963" name="Rectangle 3"/>
          <p:cNvSpPr>
            <a:spLocks noGrp="1" noChangeArrowheads="1"/>
          </p:cNvSpPr>
          <p:nvPr>
            <p:ph type="body" idx="1"/>
          </p:nvPr>
        </p:nvSpPr>
        <p:spPr/>
        <p:txBody>
          <a:bodyPr/>
          <a:lstStyle/>
          <a:p>
            <a:pPr eaLnBrk="1" hangingPunct="1"/>
            <a:endParaRPr lang="en-US" altLang="fa-IR" smtClean="0"/>
          </a:p>
        </p:txBody>
      </p:sp>
      <p:pic>
        <p:nvPicPr>
          <p:cNvPr id="4096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flipV="1">
            <a:off x="457200" y="0"/>
            <a:ext cx="8229600" cy="457200"/>
          </a:xfrm>
        </p:spPr>
        <p:txBody>
          <a:bodyPr/>
          <a:lstStyle/>
          <a:p>
            <a:pPr eaLnBrk="1" hangingPunct="1"/>
            <a:r>
              <a:rPr lang="fa-IR" altLang="fa-IR" sz="4000" smtClean="0"/>
              <a:t> </a:t>
            </a:r>
            <a:endParaRPr lang="en-US" altLang="fa-IR" sz="4000" smtClean="0"/>
          </a:p>
        </p:txBody>
      </p:sp>
      <p:sp>
        <p:nvSpPr>
          <p:cNvPr id="73731" name="Rectangle 3"/>
          <p:cNvSpPr>
            <a:spLocks noGrp="1" noChangeArrowheads="1"/>
          </p:cNvSpPr>
          <p:nvPr>
            <p:ph type="body" idx="1"/>
          </p:nvPr>
        </p:nvSpPr>
        <p:spPr>
          <a:xfrm>
            <a:off x="457200" y="549275"/>
            <a:ext cx="8229600" cy="6308725"/>
          </a:xfrm>
        </p:spPr>
        <p:txBody>
          <a:bodyPr/>
          <a:lstStyle/>
          <a:p>
            <a:pPr eaLnBrk="1" hangingPunct="1">
              <a:defRPr/>
            </a:pPr>
            <a:r>
              <a:rPr lang="fa-IR" sz="2800" smtClean="0">
                <a:solidFill>
                  <a:srgbClr val="006600"/>
                </a:solidFill>
                <a:cs typeface="Nazanin" pitchFamily="2" charset="-78"/>
              </a:rPr>
              <a:t>ضرورت ها و اهداف :</a:t>
            </a:r>
          </a:p>
          <a:p>
            <a:pPr eaLnBrk="1" hangingPunct="1">
              <a:buFont typeface="Wingdings" panose="05000000000000000000" pitchFamily="2" charset="2"/>
              <a:buNone/>
              <a:defRPr/>
            </a:pPr>
            <a:r>
              <a:rPr lang="fa-IR" sz="2800" smtClean="0">
                <a:cs typeface="Nazanin" pitchFamily="2" charset="-78"/>
              </a:rPr>
              <a:t>هدف از ايجاد مدل تحول کيفيت درفولاد مبارکه عبارت است از : </a:t>
            </a:r>
          </a:p>
          <a:p>
            <a:pPr eaLnBrk="1" hangingPunct="1">
              <a:buFont typeface="Wingdings" panose="05000000000000000000" pitchFamily="2" charset="2"/>
              <a:buNone/>
              <a:defRPr/>
            </a:pPr>
            <a:r>
              <a:rPr lang="fa-IR" sz="2800" smtClean="0">
                <a:cs typeface="Nazanin" pitchFamily="2" charset="-78"/>
              </a:rPr>
              <a:t>1- ايجاد يک ساختار مشارکتي جهت انجام فعاليتهاي بهبود</a:t>
            </a:r>
          </a:p>
          <a:p>
            <a:pPr eaLnBrk="1" hangingPunct="1">
              <a:buFont typeface="Wingdings" panose="05000000000000000000" pitchFamily="2" charset="2"/>
              <a:buNone/>
              <a:defRPr/>
            </a:pPr>
            <a:r>
              <a:rPr lang="fa-IR" sz="2800" smtClean="0">
                <a:cs typeface="Nazanin" pitchFamily="2" charset="-78"/>
              </a:rPr>
              <a:t>2- توجه به برنامه ريزي هاي بلند مدت وکوتاه مدت با مشارکت کليه کارکنان و ساير طرفهاي ذينفع</a:t>
            </a:r>
          </a:p>
          <a:p>
            <a:pPr eaLnBrk="1" hangingPunct="1">
              <a:defRPr/>
            </a:pPr>
            <a:r>
              <a:rPr lang="ar-SA" sz="2800" smtClean="0">
                <a:solidFill>
                  <a:srgbClr val="FF3300"/>
                </a:solidFill>
                <a:effectLst>
                  <a:outerShdw blurRad="38100" dist="38100" dir="2700000" algn="tl">
                    <a:srgbClr val="C0C0C0"/>
                  </a:outerShdw>
                </a:effectLst>
                <a:cs typeface="Nazanin" pitchFamily="2" charset="-78"/>
              </a:rPr>
              <a:t>ضرورتهاي توجه جدي به بحث كيفيت و ايجاد نظام تحول كيفي در شركت فولاد  مباركه</a:t>
            </a:r>
            <a:r>
              <a:rPr lang="en-US" sz="2800" smtClean="0">
                <a:solidFill>
                  <a:srgbClr val="FF3300"/>
                </a:solidFill>
                <a:effectLst>
                  <a:outerShdw blurRad="38100" dist="38100" dir="2700000" algn="tl">
                    <a:srgbClr val="C0C0C0"/>
                  </a:outerShdw>
                </a:effectLst>
                <a:cs typeface="Nazanin" pitchFamily="2" charset="-78"/>
              </a:rPr>
              <a:t> </a:t>
            </a:r>
            <a:r>
              <a:rPr lang="fa-IR" sz="2800" smtClean="0">
                <a:solidFill>
                  <a:srgbClr val="FF3300"/>
                </a:solidFill>
                <a:effectLst>
                  <a:outerShdw blurRad="38100" dist="38100" dir="2700000" algn="tl">
                    <a:srgbClr val="C0C0C0"/>
                  </a:outerShdw>
                </a:effectLst>
                <a:cs typeface="Nazanin" pitchFamily="2" charset="-78"/>
              </a:rPr>
              <a:t>اصفهان</a:t>
            </a:r>
            <a:r>
              <a:rPr lang="ar-SA" sz="2800" smtClean="0">
                <a:solidFill>
                  <a:srgbClr val="FF3300"/>
                </a:solidFill>
                <a:effectLst>
                  <a:outerShdw blurRad="38100" dist="38100" dir="2700000" algn="tl">
                    <a:srgbClr val="C0C0C0"/>
                  </a:outerShdw>
                </a:effectLst>
                <a:cs typeface="Nazanin" pitchFamily="2" charset="-78"/>
              </a:rPr>
              <a:t> </a:t>
            </a:r>
            <a:endParaRPr lang="fa-IR" sz="2800" smtClean="0">
              <a:solidFill>
                <a:srgbClr val="FF3300"/>
              </a:solidFill>
              <a:effectLst>
                <a:outerShdw blurRad="38100" dist="38100" dir="2700000" algn="tl">
                  <a:srgbClr val="C0C0C0"/>
                </a:outerShdw>
              </a:effectLst>
              <a:cs typeface="Nazanin" pitchFamily="2" charset="-78"/>
            </a:endParaRPr>
          </a:p>
          <a:p>
            <a:pPr eaLnBrk="1" hangingPunct="1">
              <a:buFont typeface="Wingdings" panose="05000000000000000000" pitchFamily="2" charset="2"/>
              <a:buNone/>
              <a:defRPr/>
            </a:pPr>
            <a:r>
              <a:rPr lang="fa-IR" sz="2800" smtClean="0">
                <a:cs typeface="Nazanin" pitchFamily="2" charset="-78"/>
              </a:rPr>
              <a:t>1-</a:t>
            </a:r>
            <a:r>
              <a:rPr lang="ar-SA" sz="2800" smtClean="0">
                <a:cs typeface="Nazanin" pitchFamily="2" charset="-78"/>
              </a:rPr>
              <a:t> وجود بازار رقابتي شديد در عرصه صنعت فولاد</a:t>
            </a:r>
            <a:r>
              <a:rPr lang="fa-IR" sz="2800" smtClean="0">
                <a:cs typeface="Nazanin" pitchFamily="2" charset="-78"/>
              </a:rPr>
              <a:t> </a:t>
            </a:r>
            <a:r>
              <a:rPr lang="ar-SA" sz="2800" smtClean="0">
                <a:cs typeface="Nazanin" pitchFamily="2" charset="-78"/>
              </a:rPr>
              <a:t>جهاني </a:t>
            </a:r>
          </a:p>
          <a:p>
            <a:pPr eaLnBrk="1" hangingPunct="1">
              <a:buFont typeface="Wingdings" panose="05000000000000000000" pitchFamily="2" charset="2"/>
              <a:buNone/>
              <a:defRPr/>
            </a:pPr>
            <a:r>
              <a:rPr lang="fa-IR" sz="2800" smtClean="0">
                <a:cs typeface="Nazanin" pitchFamily="2" charset="-78"/>
              </a:rPr>
              <a:t>2-</a:t>
            </a:r>
            <a:r>
              <a:rPr lang="ar-SA" sz="2800" smtClean="0">
                <a:cs typeface="Nazanin" pitchFamily="2" charset="-78"/>
              </a:rPr>
              <a:t> وجود بازار رقابتي داخلي در زمينه فولاد  </a:t>
            </a:r>
          </a:p>
          <a:p>
            <a:pPr eaLnBrk="1" hangingPunct="1">
              <a:buFont typeface="Wingdings" panose="05000000000000000000" pitchFamily="2" charset="2"/>
              <a:buNone/>
              <a:defRPr/>
            </a:pPr>
            <a:r>
              <a:rPr lang="fa-IR" sz="2800" smtClean="0">
                <a:cs typeface="Nazanin" pitchFamily="2" charset="-78"/>
              </a:rPr>
              <a:t>3-</a:t>
            </a:r>
            <a:r>
              <a:rPr lang="ar-SA" sz="2800" smtClean="0">
                <a:cs typeface="Nazanin" pitchFamily="2" charset="-78"/>
              </a:rPr>
              <a:t>  لزوم توسعه صنعت فولاد در كشور</a:t>
            </a:r>
            <a:r>
              <a:rPr lang="ar-SA" sz="2800" smtClean="0">
                <a:solidFill>
                  <a:schemeClr val="tx2"/>
                </a:solidFill>
                <a:cs typeface="Nazanin" pitchFamily="2" charset="-78"/>
              </a:rPr>
              <a:t>  </a:t>
            </a:r>
          </a:p>
          <a:p>
            <a:pPr eaLnBrk="1" hangingPunct="1">
              <a:defRPr/>
            </a:pPr>
            <a:endParaRPr lang="ar-SA" sz="2800" smtClean="0">
              <a:solidFill>
                <a:srgbClr val="FF3300"/>
              </a:solidFill>
              <a:effectLst>
                <a:outerShdw blurRad="38100" dist="38100" dir="2700000" algn="tl">
                  <a:srgbClr val="C0C0C0"/>
                </a:outerShdw>
              </a:effectLst>
              <a:cs typeface="Nazanin" pitchFamily="2" charset="-78"/>
            </a:endParaRPr>
          </a:p>
          <a:p>
            <a:pPr eaLnBrk="1" hangingPunct="1">
              <a:defRPr/>
            </a:pPr>
            <a:endParaRPr lang="en-US" sz="2800" smtClean="0">
              <a:cs typeface="Nazanin" pitchFamily="2" charset="-78"/>
            </a:endParaRPr>
          </a:p>
          <a:p>
            <a:pPr eaLnBrk="1" hangingPunct="1">
              <a:defRPr/>
            </a:pPr>
            <a:endParaRPr lang="en-US" sz="2800" smtClean="0">
              <a:cs typeface="Nazanin" pitchFamily="2" charset="-78"/>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457200"/>
            <a:ext cx="8229600" cy="739775"/>
          </a:xfrm>
        </p:spPr>
        <p:txBody>
          <a:bodyPr/>
          <a:lstStyle/>
          <a:p>
            <a:pPr algn="r" eaLnBrk="1" hangingPunct="1"/>
            <a:r>
              <a:rPr lang="fa-IR" altLang="fa-IR" sz="2800" smtClean="0">
                <a:cs typeface="Nazanin" pitchFamily="2" charset="0"/>
              </a:rPr>
              <a:t>مراحل استقرار نظام </a:t>
            </a:r>
            <a:r>
              <a:rPr lang="en-US" altLang="fa-IR" sz="2800" smtClean="0">
                <a:cs typeface="Nazanin" pitchFamily="2" charset="0"/>
              </a:rPr>
              <a:t>T.Q </a:t>
            </a:r>
            <a:r>
              <a:rPr lang="fa-IR" altLang="fa-IR" sz="2800" smtClean="0">
                <a:cs typeface="Nazanin" pitchFamily="2" charset="0"/>
              </a:rPr>
              <a:t> در مجتمع فولاد مبارکه :</a:t>
            </a:r>
            <a:endParaRPr lang="en-US" altLang="fa-IR" sz="2800" smtClean="0">
              <a:cs typeface="Nazanin" pitchFamily="2" charset="0"/>
            </a:endParaRPr>
          </a:p>
        </p:txBody>
      </p:sp>
      <p:sp>
        <p:nvSpPr>
          <p:cNvPr id="43011" name="Rectangle 3"/>
          <p:cNvSpPr>
            <a:spLocks noGrp="1" noChangeArrowheads="1"/>
          </p:cNvSpPr>
          <p:nvPr>
            <p:ph type="body" idx="1"/>
          </p:nvPr>
        </p:nvSpPr>
        <p:spPr>
          <a:xfrm>
            <a:off x="468313" y="1341438"/>
            <a:ext cx="8229600" cy="5326062"/>
          </a:xfrm>
        </p:spPr>
        <p:txBody>
          <a:bodyPr/>
          <a:lstStyle/>
          <a:p>
            <a:pPr marL="812800" indent="-812800" eaLnBrk="1" hangingPunct="1"/>
            <a:r>
              <a:rPr lang="fa-IR" altLang="fa-IR" sz="2800" smtClean="0">
                <a:cs typeface="Nazanin" pitchFamily="2" charset="0"/>
              </a:rPr>
              <a:t>کلاس هاي دکتر هاچينز :</a:t>
            </a:r>
          </a:p>
          <a:p>
            <a:pPr marL="1168400" lvl="1" indent="-711200" eaLnBrk="1" hangingPunct="1"/>
            <a:r>
              <a:rPr lang="fa-IR" altLang="fa-IR" smtClean="0">
                <a:cs typeface="Nazanin" pitchFamily="2" charset="0"/>
              </a:rPr>
              <a:t>برگزاري کلاس هاي آموزشي براي مديران ارشد سازمان به همراه </a:t>
            </a:r>
            <a:r>
              <a:rPr lang="en-US" altLang="fa-IR" smtClean="0">
                <a:cs typeface="Nazanin" pitchFamily="2" charset="0"/>
              </a:rPr>
              <a:t>Work Shop</a:t>
            </a:r>
            <a:r>
              <a:rPr lang="fa-IR" altLang="fa-IR" smtClean="0">
                <a:cs typeface="Nazanin" pitchFamily="2" charset="0"/>
              </a:rPr>
              <a:t> </a:t>
            </a:r>
          </a:p>
          <a:p>
            <a:pPr marL="1168400" lvl="1" indent="-711200" eaLnBrk="1" hangingPunct="1"/>
            <a:r>
              <a:rPr lang="fa-IR" altLang="fa-IR" smtClean="0">
                <a:cs typeface="Nazanin" pitchFamily="2" charset="0"/>
              </a:rPr>
              <a:t>برگزاري کلاس هاي آموزشي براي مديران مياني سازمان (کارشناسان و جنرال فورمن ها)</a:t>
            </a:r>
          </a:p>
          <a:p>
            <a:pPr marL="1168400" lvl="1" indent="-711200" eaLnBrk="1" hangingPunct="1"/>
            <a:r>
              <a:rPr lang="fa-IR" altLang="fa-IR" smtClean="0">
                <a:cs typeface="Nazanin" pitchFamily="2" charset="0"/>
              </a:rPr>
              <a:t>برگزاري کلاس هاي آموزشي براي شيفت فورمن ها </a:t>
            </a:r>
          </a:p>
          <a:p>
            <a:pPr marL="812800" indent="-812800" eaLnBrk="1" hangingPunct="1"/>
            <a:r>
              <a:rPr lang="fa-IR" altLang="fa-IR" sz="2800" smtClean="0">
                <a:cs typeface="Nazanin" pitchFamily="2" charset="0"/>
              </a:rPr>
              <a:t>تشکيل کميته هاي </a:t>
            </a:r>
            <a:r>
              <a:rPr lang="en-US" altLang="fa-IR" sz="2800" smtClean="0">
                <a:cs typeface="Nazanin" pitchFamily="2" charset="0"/>
              </a:rPr>
              <a:t>T.Q</a:t>
            </a:r>
          </a:p>
          <a:p>
            <a:pPr marL="812800" indent="-812800" eaLnBrk="1" hangingPunct="1"/>
            <a:r>
              <a:rPr lang="en-US" altLang="fa-IR" sz="2800" smtClean="0">
                <a:cs typeface="Nazanin" pitchFamily="2" charset="0"/>
              </a:rPr>
              <a:t>       </a:t>
            </a:r>
            <a:r>
              <a:rPr lang="fa-IR" altLang="fa-IR" sz="2800" smtClean="0">
                <a:cs typeface="Nazanin" pitchFamily="2" charset="0"/>
              </a:rPr>
              <a:t>اين کميته ها 20 عدد مي باشد .</a:t>
            </a:r>
          </a:p>
          <a:p>
            <a:pPr marL="812800" indent="-812800" eaLnBrk="1" hangingPunct="1"/>
            <a:r>
              <a:rPr lang="fa-IR" altLang="fa-IR" sz="2800" smtClean="0">
                <a:cs typeface="Nazanin" pitchFamily="2" charset="0"/>
              </a:rPr>
              <a:t>برگزاري جلسات </a:t>
            </a:r>
            <a:r>
              <a:rPr lang="en-US" altLang="fa-IR" sz="2800" smtClean="0">
                <a:cs typeface="Nazanin" pitchFamily="2" charset="0"/>
              </a:rPr>
              <a:t>T.Q</a:t>
            </a:r>
            <a:r>
              <a:rPr lang="fa-IR" altLang="fa-IR" sz="2800" smtClean="0">
                <a:cs typeface="Nazanin" pitchFamily="2" charset="0"/>
              </a:rPr>
              <a:t> به طور جداگانه در هر کميته</a:t>
            </a:r>
          </a:p>
          <a:p>
            <a:pPr marL="812800" indent="-812800" eaLnBrk="1" hangingPunct="1"/>
            <a:r>
              <a:rPr lang="fa-IR" altLang="fa-IR" sz="2800" smtClean="0">
                <a:cs typeface="Nazanin" pitchFamily="2" charset="0"/>
              </a:rPr>
              <a:t>تعريف و اجراي پروژه هاي </a:t>
            </a:r>
            <a:r>
              <a:rPr lang="en-US" altLang="fa-IR" sz="2800" smtClean="0">
                <a:cs typeface="Nazanin" pitchFamily="2" charset="0"/>
              </a:rPr>
              <a:t>T.Q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algn="r" eaLnBrk="1" hangingPunct="1"/>
            <a:r>
              <a:rPr lang="fa-IR" altLang="fa-IR" sz="3200" smtClean="0">
                <a:cs typeface="Nazanin" pitchFamily="2" charset="0"/>
              </a:rPr>
              <a:t>کميته هاي </a:t>
            </a:r>
            <a:r>
              <a:rPr lang="en-US" altLang="fa-IR" sz="3200" smtClean="0">
                <a:cs typeface="Nazanin" pitchFamily="2" charset="0"/>
              </a:rPr>
              <a:t>T.Q</a:t>
            </a:r>
            <a:r>
              <a:rPr lang="fa-IR" altLang="fa-IR" sz="3200" smtClean="0">
                <a:cs typeface="Nazanin" pitchFamily="2" charset="0"/>
              </a:rPr>
              <a:t> در مجتمع فولاد مبارکه :</a:t>
            </a:r>
            <a:br>
              <a:rPr lang="fa-IR" altLang="fa-IR" sz="3200" smtClean="0">
                <a:cs typeface="Nazanin" pitchFamily="2" charset="0"/>
              </a:rPr>
            </a:br>
            <a:r>
              <a:rPr lang="fa-IR" altLang="fa-IR" sz="3200" smtClean="0">
                <a:cs typeface="Nazanin" pitchFamily="2" charset="0"/>
              </a:rPr>
              <a:t>اين سازمان داراي يک کميته عالي تحول مي باشد.</a:t>
            </a:r>
            <a:r>
              <a:rPr lang="fa-IR" altLang="fa-IR" sz="4800" smtClean="0"/>
              <a:t> </a:t>
            </a:r>
            <a:endParaRPr lang="en-US" altLang="fa-IR" sz="4800" smtClean="0"/>
          </a:p>
        </p:txBody>
      </p:sp>
      <p:pic>
        <p:nvPicPr>
          <p:cNvPr id="44035" name="Picture 4"/>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179388" y="1916113"/>
            <a:ext cx="8569325" cy="4679950"/>
          </a:xfrm>
          <a:noFill/>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flipV="1">
            <a:off x="457200" y="387350"/>
            <a:ext cx="8229600" cy="69850"/>
          </a:xfrm>
        </p:spPr>
        <p:txBody>
          <a:bodyPr/>
          <a:lstStyle/>
          <a:p>
            <a:pPr eaLnBrk="1" hangingPunct="1"/>
            <a:endParaRPr lang="en-US" altLang="fa-IR" sz="4000" smtClean="0"/>
          </a:p>
        </p:txBody>
      </p:sp>
      <p:sp>
        <p:nvSpPr>
          <p:cNvPr id="45059" name="Rectangle 3"/>
          <p:cNvSpPr>
            <a:spLocks noGrp="1" noChangeArrowheads="1"/>
          </p:cNvSpPr>
          <p:nvPr>
            <p:ph type="body" idx="1"/>
          </p:nvPr>
        </p:nvSpPr>
        <p:spPr>
          <a:xfrm>
            <a:off x="457200" y="6858000"/>
            <a:ext cx="8229600" cy="100013"/>
          </a:xfrm>
        </p:spPr>
        <p:txBody>
          <a:bodyPr/>
          <a:lstStyle/>
          <a:p>
            <a:pPr eaLnBrk="1" hangingPunct="1">
              <a:lnSpc>
                <a:spcPct val="80000"/>
              </a:lnSpc>
            </a:pPr>
            <a:endParaRPr lang="en-US" altLang="fa-IR" sz="800" smtClean="0"/>
          </a:p>
        </p:txBody>
      </p:sp>
      <p:pic>
        <p:nvPicPr>
          <p:cNvPr id="4506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68313" y="476250"/>
            <a:ext cx="8218487" cy="936625"/>
          </a:xfrm>
        </p:spPr>
        <p:txBody>
          <a:bodyPr/>
          <a:lstStyle/>
          <a:p>
            <a:pPr algn="r" eaLnBrk="1" hangingPunct="1"/>
            <a:r>
              <a:rPr lang="ar-SA" altLang="fa-IR" sz="3600" b="1" smtClean="0">
                <a:cs typeface="Nazanin" pitchFamily="2" charset="0"/>
              </a:rPr>
              <a:t>تعريف مديريت جامع کيفيت</a:t>
            </a:r>
            <a:r>
              <a:rPr lang="en-US" altLang="fa-IR" smtClean="0"/>
              <a:t> </a:t>
            </a:r>
          </a:p>
        </p:txBody>
      </p:sp>
      <p:sp>
        <p:nvSpPr>
          <p:cNvPr id="9219" name="Rectangle 3"/>
          <p:cNvSpPr>
            <a:spLocks noGrp="1" noChangeArrowheads="1"/>
          </p:cNvSpPr>
          <p:nvPr>
            <p:ph type="body" idx="1"/>
          </p:nvPr>
        </p:nvSpPr>
        <p:spPr>
          <a:xfrm>
            <a:off x="457200" y="1484313"/>
            <a:ext cx="8229600" cy="4383087"/>
          </a:xfrm>
        </p:spPr>
        <p:txBody>
          <a:bodyPr/>
          <a:lstStyle/>
          <a:p>
            <a:pPr eaLnBrk="1" hangingPunct="1">
              <a:buFont typeface="Wingdings" panose="05000000000000000000" pitchFamily="2" charset="2"/>
              <a:buNone/>
            </a:pPr>
            <a:r>
              <a:rPr lang="fa-IR" altLang="fa-IR" sz="2800" dirty="0" smtClean="0">
                <a:latin typeface="Arial "/>
                <a:cs typeface="Nazanin" pitchFamily="2" charset="0"/>
              </a:rPr>
              <a:t>    </a:t>
            </a:r>
            <a:r>
              <a:rPr lang="ar-SA" altLang="fa-IR" sz="2800" dirty="0" smtClean="0">
                <a:latin typeface="Arial "/>
                <a:cs typeface="Nazanin" pitchFamily="2" charset="0"/>
              </a:rPr>
              <a:t>مديريت جامع کيفيت فرايندي است متمرکز بر روي مشتريها، کيفيت محور، مبتني بر حقايق، متکي بر تيمها که براي دستيابي به اهداف استراتژيك سازمان از طريق ارتقاي مستمر فرايند ها، توسط مديريت ارشد سازمان رهبري مي شود. </a:t>
            </a:r>
            <a:endParaRPr lang="en-US" altLang="fa-IR" sz="2800" dirty="0" smtClean="0">
              <a:latin typeface="Arial "/>
              <a:cs typeface="Nazanin" pitchFamily="2" charset="0"/>
            </a:endParaRPr>
          </a:p>
          <a:p>
            <a:pPr eaLnBrk="1" hangingPunct="1"/>
            <a:endParaRPr lang="en-US" altLang="fa-IR" sz="2800" dirty="0" smtClean="0">
              <a:latin typeface="Arial "/>
              <a:cs typeface="Nazanin" pitchFamily="2"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flipV="1">
            <a:off x="457200" y="387350"/>
            <a:ext cx="8229600" cy="69850"/>
          </a:xfrm>
        </p:spPr>
        <p:txBody>
          <a:bodyPr/>
          <a:lstStyle/>
          <a:p>
            <a:pPr eaLnBrk="1" hangingPunct="1"/>
            <a:endParaRPr lang="en-US" altLang="fa-IR" sz="4000" smtClean="0"/>
          </a:p>
        </p:txBody>
      </p:sp>
      <p:sp>
        <p:nvSpPr>
          <p:cNvPr id="46083" name="Rectangle 3"/>
          <p:cNvSpPr>
            <a:spLocks noGrp="1" noChangeArrowheads="1"/>
          </p:cNvSpPr>
          <p:nvPr>
            <p:ph type="body" idx="1"/>
          </p:nvPr>
        </p:nvSpPr>
        <p:spPr/>
        <p:txBody>
          <a:bodyPr/>
          <a:lstStyle/>
          <a:p>
            <a:pPr eaLnBrk="1" hangingPunct="1"/>
            <a:endParaRPr lang="en-US" altLang="fa-IR" smtClean="0"/>
          </a:p>
        </p:txBody>
      </p:sp>
      <p:pic>
        <p:nvPicPr>
          <p:cNvPr id="4608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395288" y="333375"/>
            <a:ext cx="8229600" cy="352425"/>
          </a:xfrm>
        </p:spPr>
        <p:txBody>
          <a:bodyPr/>
          <a:lstStyle/>
          <a:p>
            <a:pPr eaLnBrk="1" hangingPunct="1"/>
            <a:endParaRPr lang="en-US" altLang="fa-IR" sz="4000" smtClean="0"/>
          </a:p>
        </p:txBody>
      </p:sp>
      <p:sp>
        <p:nvSpPr>
          <p:cNvPr id="47107" name="Rectangle 3"/>
          <p:cNvSpPr>
            <a:spLocks noGrp="1" noChangeArrowheads="1"/>
          </p:cNvSpPr>
          <p:nvPr>
            <p:ph type="body" idx="1"/>
          </p:nvPr>
        </p:nvSpPr>
        <p:spPr>
          <a:xfrm>
            <a:off x="457200" y="476250"/>
            <a:ext cx="8229600" cy="6121400"/>
          </a:xfrm>
        </p:spPr>
        <p:txBody>
          <a:bodyPr/>
          <a:lstStyle/>
          <a:p>
            <a:pPr eaLnBrk="1" hangingPunct="1">
              <a:buFont typeface="Wingdings" panose="05000000000000000000" pitchFamily="2" charset="2"/>
              <a:buNone/>
            </a:pPr>
            <a:r>
              <a:rPr lang="fa-IR" altLang="fa-IR" sz="2800" smtClean="0">
                <a:cs typeface="Nazanin" pitchFamily="2" charset="0"/>
              </a:rPr>
              <a:t>فرآيند تعريف پروژه هاي </a:t>
            </a:r>
            <a:r>
              <a:rPr lang="en-US" altLang="fa-IR" sz="2800" smtClean="0">
                <a:cs typeface="Nazanin" pitchFamily="2" charset="0"/>
              </a:rPr>
              <a:t>T.Q</a:t>
            </a:r>
            <a:r>
              <a:rPr lang="fa-IR" altLang="fa-IR" sz="2800" smtClean="0">
                <a:cs typeface="Nazanin" pitchFamily="2" charset="0"/>
              </a:rPr>
              <a:t> :</a:t>
            </a:r>
          </a:p>
          <a:p>
            <a:pPr eaLnBrk="1" hangingPunct="1"/>
            <a:r>
              <a:rPr lang="fa-IR" altLang="fa-IR" sz="2800" smtClean="0">
                <a:cs typeface="Nazanin" pitchFamily="2" charset="0"/>
              </a:rPr>
              <a:t>به طور کلي اين پروژه ها در مجتمع فولاد مبارکه از دو منشاء اصلي سرچشمه مي گيرد </a:t>
            </a:r>
          </a:p>
          <a:p>
            <a:pPr eaLnBrk="1" hangingPunct="1"/>
            <a:r>
              <a:rPr lang="fa-IR" altLang="fa-IR" sz="2800" smtClean="0">
                <a:cs typeface="Nazanin" pitchFamily="2" charset="0"/>
              </a:rPr>
              <a:t>اهداف سازمان و شاخص هاي عملکرد (</a:t>
            </a:r>
            <a:r>
              <a:rPr lang="en-US" altLang="fa-IR" sz="2800" smtClean="0">
                <a:cs typeface="Nazanin" pitchFamily="2" charset="0"/>
              </a:rPr>
              <a:t>KPI</a:t>
            </a:r>
            <a:r>
              <a:rPr lang="fa-IR" altLang="fa-IR" sz="2800" smtClean="0">
                <a:cs typeface="Nazanin" pitchFamily="2" charset="0"/>
              </a:rPr>
              <a:t>)</a:t>
            </a:r>
          </a:p>
          <a:p>
            <a:pPr eaLnBrk="1" hangingPunct="1"/>
            <a:r>
              <a:rPr lang="fa-IR" altLang="fa-IR" sz="2800" smtClean="0">
                <a:cs typeface="Nazanin" pitchFamily="2" charset="0"/>
              </a:rPr>
              <a:t>عيوب و نقايص موجود در سازمان (</a:t>
            </a:r>
            <a:r>
              <a:rPr lang="en-US" altLang="fa-IR" sz="2800" smtClean="0">
                <a:cs typeface="Nazanin" pitchFamily="2" charset="0"/>
              </a:rPr>
              <a:t>COPQ</a:t>
            </a:r>
            <a:r>
              <a:rPr lang="fa-IR" altLang="fa-IR" sz="2800" smtClean="0">
                <a:cs typeface="Nazanin" pitchFamily="2" charset="0"/>
              </a:rPr>
              <a:t>)</a:t>
            </a:r>
          </a:p>
          <a:p>
            <a:pPr eaLnBrk="1" hangingPunct="1"/>
            <a:r>
              <a:rPr lang="fa-IR" altLang="fa-IR" sz="2800" smtClean="0">
                <a:cs typeface="Nazanin" pitchFamily="2" charset="0"/>
              </a:rPr>
              <a:t>در مجتمع فولاد مبارکه ابتدا تلاش بسياري در زمينه منشاء دوم انجام گرفت تا تمامي نقايص موجود در سازمان مشخص شده و در جهت رفع آنها تلاش شود .</a:t>
            </a:r>
            <a:endParaRPr lang="en-US" altLang="fa-IR" sz="2800" smtClean="0">
              <a:cs typeface="Nazanin" pitchFamily="2"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57200" y="457200"/>
            <a:ext cx="8229600" cy="92075"/>
          </a:xfrm>
        </p:spPr>
        <p:txBody>
          <a:bodyPr/>
          <a:lstStyle/>
          <a:p>
            <a:pPr eaLnBrk="1" hangingPunct="1"/>
            <a:endParaRPr lang="en-US" altLang="fa-IR" sz="4000" smtClean="0"/>
          </a:p>
        </p:txBody>
      </p:sp>
      <p:sp>
        <p:nvSpPr>
          <p:cNvPr id="48131" name="Rectangle 3"/>
          <p:cNvSpPr>
            <a:spLocks noGrp="1" noChangeArrowheads="1"/>
          </p:cNvSpPr>
          <p:nvPr>
            <p:ph type="body" idx="1"/>
          </p:nvPr>
        </p:nvSpPr>
        <p:spPr>
          <a:xfrm>
            <a:off x="457200" y="476250"/>
            <a:ext cx="8229600" cy="6121400"/>
          </a:xfrm>
        </p:spPr>
        <p:txBody>
          <a:bodyPr/>
          <a:lstStyle/>
          <a:p>
            <a:pPr marL="812800" indent="-812800" eaLnBrk="1" hangingPunct="1">
              <a:lnSpc>
                <a:spcPct val="90000"/>
              </a:lnSpc>
              <a:buFont typeface="Wingdings" panose="05000000000000000000" pitchFamily="2" charset="2"/>
              <a:buNone/>
            </a:pPr>
            <a:r>
              <a:rPr lang="fa-IR" altLang="fa-IR" sz="2800" smtClean="0">
                <a:cs typeface="Nazanin" pitchFamily="2" charset="0"/>
              </a:rPr>
              <a:t>پروژه هاي </a:t>
            </a:r>
            <a:r>
              <a:rPr lang="en-US" altLang="fa-IR" sz="2800" smtClean="0">
                <a:cs typeface="Nazanin" pitchFamily="2" charset="0"/>
              </a:rPr>
              <a:t>T.Q</a:t>
            </a:r>
            <a:r>
              <a:rPr lang="fa-IR" altLang="fa-IR" sz="2800" smtClean="0">
                <a:cs typeface="Nazanin" pitchFamily="2" charset="0"/>
              </a:rPr>
              <a:t> بر اساس </a:t>
            </a:r>
            <a:r>
              <a:rPr lang="en-US" altLang="fa-IR" sz="2800" smtClean="0">
                <a:cs typeface="Nazanin" pitchFamily="2" charset="0"/>
              </a:rPr>
              <a:t>Cost Of Poor Quality</a:t>
            </a:r>
            <a:r>
              <a:rPr lang="fa-IR" altLang="fa-IR" sz="2800" smtClean="0">
                <a:cs typeface="Nazanin" pitchFamily="2" charset="0"/>
              </a:rPr>
              <a:t> :</a:t>
            </a:r>
          </a:p>
          <a:p>
            <a:pPr marL="812800" indent="-812800" eaLnBrk="1" hangingPunct="1">
              <a:lnSpc>
                <a:spcPct val="90000"/>
              </a:lnSpc>
            </a:pPr>
            <a:r>
              <a:rPr lang="fa-IR" altLang="fa-IR" sz="2800" smtClean="0">
                <a:cs typeface="Nazanin" pitchFamily="2" charset="0"/>
              </a:rPr>
              <a:t>اين پروژه ها طبق روال زير تعريف مي گردد :</a:t>
            </a:r>
          </a:p>
          <a:p>
            <a:pPr marL="812800" indent="-812800" eaLnBrk="1" hangingPunct="1">
              <a:lnSpc>
                <a:spcPct val="90000"/>
              </a:lnSpc>
            </a:pPr>
            <a:r>
              <a:rPr lang="fa-IR" altLang="fa-IR" sz="2800" smtClean="0">
                <a:cs typeface="Nazanin" pitchFamily="2" charset="0"/>
              </a:rPr>
              <a:t>برگزاري جلسه </a:t>
            </a:r>
            <a:r>
              <a:rPr lang="en-US" altLang="fa-IR" sz="2800" smtClean="0">
                <a:cs typeface="Nazanin" pitchFamily="2" charset="0"/>
              </a:rPr>
              <a:t>T.Q</a:t>
            </a:r>
            <a:r>
              <a:rPr lang="fa-IR" altLang="fa-IR" sz="2800" smtClean="0">
                <a:cs typeface="Nazanin" pitchFamily="2" charset="0"/>
              </a:rPr>
              <a:t> در واحد مربوطه </a:t>
            </a:r>
          </a:p>
          <a:p>
            <a:pPr marL="812800" indent="-812800" eaLnBrk="1" hangingPunct="1">
              <a:lnSpc>
                <a:spcPct val="90000"/>
              </a:lnSpc>
            </a:pPr>
            <a:r>
              <a:rPr lang="fa-IR" altLang="fa-IR" sz="2800" smtClean="0">
                <a:cs typeface="Nazanin" pitchFamily="2" charset="0"/>
              </a:rPr>
              <a:t>انجام تکنيک طوفان ذهني براي يافتن مشکلات موجود</a:t>
            </a:r>
          </a:p>
          <a:p>
            <a:pPr marL="812800" indent="-812800" eaLnBrk="1" hangingPunct="1">
              <a:lnSpc>
                <a:spcPct val="90000"/>
              </a:lnSpc>
            </a:pPr>
            <a:r>
              <a:rPr lang="fa-IR" altLang="fa-IR" sz="2800" smtClean="0">
                <a:cs typeface="Nazanin" pitchFamily="2" charset="0"/>
              </a:rPr>
              <a:t>تدوين ليست پالايش مشکلات </a:t>
            </a:r>
          </a:p>
          <a:p>
            <a:pPr marL="812800" indent="-812800" eaLnBrk="1" hangingPunct="1">
              <a:lnSpc>
                <a:spcPct val="90000"/>
              </a:lnSpc>
            </a:pPr>
            <a:r>
              <a:rPr lang="fa-IR" altLang="fa-IR" sz="2800" smtClean="0">
                <a:cs typeface="Nazanin" pitchFamily="2" charset="0"/>
              </a:rPr>
              <a:t>طبقه بندي مشکلات بر اساس معيار </a:t>
            </a:r>
            <a:r>
              <a:rPr lang="en-US" altLang="fa-IR" sz="2800" smtClean="0">
                <a:cs typeface="Nazanin" pitchFamily="2" charset="0"/>
              </a:rPr>
              <a:t>P,T,N</a:t>
            </a:r>
            <a:endParaRPr lang="fa-IR" altLang="fa-IR" sz="2800" smtClean="0">
              <a:cs typeface="Nazanin" pitchFamily="2" charset="0"/>
            </a:endParaRPr>
          </a:p>
          <a:p>
            <a:pPr marL="812800" indent="-812800" eaLnBrk="1" hangingPunct="1">
              <a:lnSpc>
                <a:spcPct val="90000"/>
              </a:lnSpc>
            </a:pPr>
            <a:r>
              <a:rPr lang="fa-IR" altLang="fa-IR" sz="2800" smtClean="0">
                <a:cs typeface="Nazanin" pitchFamily="2" charset="0"/>
              </a:rPr>
              <a:t>مقايسه با استفاده از جدول مقايسه زوجي</a:t>
            </a:r>
          </a:p>
          <a:p>
            <a:pPr marL="812800" indent="-812800" eaLnBrk="1" hangingPunct="1">
              <a:lnSpc>
                <a:spcPct val="90000"/>
              </a:lnSpc>
            </a:pPr>
            <a:r>
              <a:rPr lang="fa-IR" altLang="fa-IR" sz="2800" smtClean="0">
                <a:cs typeface="Nazanin" pitchFamily="2" charset="0"/>
              </a:rPr>
              <a:t>ترسيم و تکميل نمودار استخوان ماهي </a:t>
            </a:r>
          </a:p>
          <a:p>
            <a:pPr marL="812800" indent="-812800" eaLnBrk="1" hangingPunct="1">
              <a:lnSpc>
                <a:spcPct val="90000"/>
              </a:lnSpc>
            </a:pPr>
            <a:r>
              <a:rPr lang="fa-IR" altLang="fa-IR" sz="2800" smtClean="0">
                <a:cs typeface="Nazanin" pitchFamily="2" charset="0"/>
              </a:rPr>
              <a:t>ترسيم نمودار پارتو </a:t>
            </a:r>
          </a:p>
          <a:p>
            <a:pPr marL="812800" indent="-812800" eaLnBrk="1" hangingPunct="1">
              <a:lnSpc>
                <a:spcPct val="90000"/>
              </a:lnSpc>
            </a:pPr>
            <a:r>
              <a:rPr lang="fa-IR" altLang="fa-IR" sz="2800" smtClean="0">
                <a:cs typeface="Nazanin" pitchFamily="2" charset="0"/>
              </a:rPr>
              <a:t>انتخاب راه حل ها</a:t>
            </a:r>
          </a:p>
          <a:p>
            <a:pPr marL="812800" indent="-812800" eaLnBrk="1" hangingPunct="1">
              <a:lnSpc>
                <a:spcPct val="90000"/>
              </a:lnSpc>
            </a:pPr>
            <a:r>
              <a:rPr lang="fa-IR" altLang="fa-IR" sz="2800" smtClean="0">
                <a:cs typeface="Nazanin" pitchFamily="2" charset="0"/>
              </a:rPr>
              <a:t>جدول زمانبندي و کنترل پروژه</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flipV="1">
            <a:off x="457200" y="188913"/>
            <a:ext cx="8229600" cy="268287"/>
          </a:xfrm>
        </p:spPr>
        <p:txBody>
          <a:bodyPr/>
          <a:lstStyle/>
          <a:p>
            <a:pPr eaLnBrk="1" hangingPunct="1"/>
            <a:endParaRPr lang="en-US" altLang="fa-IR" sz="4000" smtClean="0"/>
          </a:p>
        </p:txBody>
      </p:sp>
      <p:sp>
        <p:nvSpPr>
          <p:cNvPr id="49155" name="Rectangle 3"/>
          <p:cNvSpPr>
            <a:spLocks noGrp="1" noChangeArrowheads="1"/>
          </p:cNvSpPr>
          <p:nvPr>
            <p:ph type="body" idx="1"/>
          </p:nvPr>
        </p:nvSpPr>
        <p:spPr>
          <a:xfrm>
            <a:off x="457200" y="476250"/>
            <a:ext cx="8229600" cy="6192838"/>
          </a:xfrm>
        </p:spPr>
        <p:txBody>
          <a:bodyPr/>
          <a:lstStyle/>
          <a:p>
            <a:pPr marL="812800" indent="-812800" algn="ctr" eaLnBrk="1" hangingPunct="1">
              <a:buFont typeface="Wingdings" panose="05000000000000000000" pitchFamily="2" charset="2"/>
              <a:buNone/>
            </a:pPr>
            <a:endParaRPr lang="fa-IR" altLang="fa-IR" sz="2800" smtClean="0">
              <a:cs typeface="Nazanin" pitchFamily="2" charset="0"/>
            </a:endParaRPr>
          </a:p>
          <a:p>
            <a:pPr marL="812800" indent="-812800" algn="ctr" eaLnBrk="1" hangingPunct="1">
              <a:buFont typeface="Wingdings" panose="05000000000000000000" pitchFamily="2" charset="2"/>
              <a:buNone/>
            </a:pPr>
            <a:endParaRPr lang="fa-IR" altLang="fa-IR" sz="2800" smtClean="0">
              <a:cs typeface="Nazanin" pitchFamily="2" charset="0"/>
            </a:endParaRPr>
          </a:p>
          <a:p>
            <a:pPr marL="812800" indent="-812800" algn="ctr" eaLnBrk="1" hangingPunct="1">
              <a:buFont typeface="Wingdings" panose="05000000000000000000" pitchFamily="2" charset="2"/>
              <a:buNone/>
            </a:pPr>
            <a:r>
              <a:rPr lang="fa-IR" altLang="fa-IR" sz="2800" smtClean="0">
                <a:cs typeface="Nazanin" pitchFamily="2" charset="0"/>
              </a:rPr>
              <a:t>روال تعريف پروژه هاي </a:t>
            </a:r>
            <a:r>
              <a:rPr lang="en-US" altLang="fa-IR" sz="2800" smtClean="0">
                <a:cs typeface="Nazanin" pitchFamily="2" charset="0"/>
              </a:rPr>
              <a:t>T.Q</a:t>
            </a:r>
            <a:r>
              <a:rPr lang="fa-IR" altLang="fa-IR" sz="2800" smtClean="0">
                <a:cs typeface="Nazanin" pitchFamily="2" charset="0"/>
              </a:rPr>
              <a:t> بر اساس </a:t>
            </a:r>
            <a:endParaRPr lang="en-US" altLang="fa-IR" sz="2800" smtClean="0">
              <a:cs typeface="Nazanin" pitchFamily="2" charset="0"/>
            </a:endParaRPr>
          </a:p>
          <a:p>
            <a:pPr marL="812800" indent="-812800" algn="ctr" eaLnBrk="1" hangingPunct="1">
              <a:buFont typeface="Wingdings" panose="05000000000000000000" pitchFamily="2" charset="2"/>
              <a:buNone/>
            </a:pPr>
            <a:r>
              <a:rPr lang="en-US" altLang="fa-IR" sz="2800" smtClean="0">
                <a:cs typeface="Nazanin" pitchFamily="2" charset="0"/>
              </a:rPr>
              <a:t>Key Performance Indicator</a:t>
            </a:r>
          </a:p>
          <a:p>
            <a:pPr marL="812800" indent="-812800" algn="l" eaLnBrk="1" hangingPunct="1">
              <a:buFont typeface="Wingdings" panose="05000000000000000000" pitchFamily="2" charset="2"/>
              <a:buNone/>
            </a:pPr>
            <a:endParaRPr lang="fa-IR" altLang="fa-IR" sz="2800" smtClean="0">
              <a:cs typeface="Nazanin" pitchFamily="2" charset="0"/>
            </a:endParaRPr>
          </a:p>
          <a:p>
            <a:pPr marL="812800" indent="-812800" eaLnBrk="1" hangingPunct="1"/>
            <a:r>
              <a:rPr lang="fa-IR" altLang="fa-IR" sz="2800" smtClean="0">
                <a:cs typeface="Nazanin" pitchFamily="2" charset="0"/>
              </a:rPr>
              <a:t>تعريف اهداف سازمان </a:t>
            </a:r>
          </a:p>
          <a:p>
            <a:pPr marL="812800" indent="-812800" eaLnBrk="1" hangingPunct="1"/>
            <a:r>
              <a:rPr lang="fa-IR" altLang="fa-IR" sz="2800" smtClean="0">
                <a:cs typeface="Nazanin" pitchFamily="2" charset="0"/>
              </a:rPr>
              <a:t>تعريف اهداف کميته هاي </a:t>
            </a:r>
            <a:r>
              <a:rPr lang="en-US" altLang="fa-IR" sz="2800" smtClean="0">
                <a:cs typeface="Nazanin" pitchFamily="2" charset="0"/>
              </a:rPr>
              <a:t>T.Q</a:t>
            </a:r>
            <a:r>
              <a:rPr lang="fa-IR" altLang="fa-IR" sz="2800" smtClean="0">
                <a:cs typeface="Nazanin" pitchFamily="2" charset="0"/>
              </a:rPr>
              <a:t> </a:t>
            </a:r>
          </a:p>
          <a:p>
            <a:pPr marL="812800" indent="-812800" eaLnBrk="1" hangingPunct="1"/>
            <a:endParaRPr lang="fa-IR" altLang="fa-IR" sz="2800" smtClean="0">
              <a:cs typeface="Nazanin" pitchFamily="2"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endParaRPr lang="en-US" altLang="fa-IR" smtClean="0"/>
          </a:p>
        </p:txBody>
      </p:sp>
      <p:pic>
        <p:nvPicPr>
          <p:cNvPr id="50179" name="Picture 4"/>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0" y="0"/>
            <a:ext cx="9144000" cy="6858000"/>
          </a:xfrm>
          <a:noFill/>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flipV="1">
            <a:off x="457200" y="333375"/>
            <a:ext cx="8229600" cy="123825"/>
          </a:xfrm>
        </p:spPr>
        <p:txBody>
          <a:bodyPr/>
          <a:lstStyle/>
          <a:p>
            <a:pPr eaLnBrk="1" hangingPunct="1"/>
            <a:endParaRPr lang="en-US" altLang="fa-IR" sz="4000" smtClean="0"/>
          </a:p>
        </p:txBody>
      </p:sp>
      <p:sp>
        <p:nvSpPr>
          <p:cNvPr id="51203" name="Rectangle 3"/>
          <p:cNvSpPr>
            <a:spLocks noGrp="1" noChangeArrowheads="1"/>
          </p:cNvSpPr>
          <p:nvPr>
            <p:ph type="body" idx="1"/>
          </p:nvPr>
        </p:nvSpPr>
        <p:spPr>
          <a:xfrm>
            <a:off x="457200" y="476250"/>
            <a:ext cx="8229600" cy="6192838"/>
          </a:xfrm>
        </p:spPr>
        <p:txBody>
          <a:bodyPr/>
          <a:lstStyle/>
          <a:p>
            <a:pPr eaLnBrk="1" hangingPunct="1"/>
            <a:r>
              <a:rPr lang="fa-IR" altLang="fa-IR" sz="2800" smtClean="0">
                <a:cs typeface="Nazanin" pitchFamily="2" charset="0"/>
              </a:rPr>
              <a:t>تعريف اهداف زيرمجموعه هاي کميته ها </a:t>
            </a:r>
          </a:p>
          <a:p>
            <a:pPr eaLnBrk="1" hangingPunct="1"/>
            <a:endParaRPr lang="fa-IR" altLang="fa-IR" sz="2800" smtClean="0">
              <a:cs typeface="Nazanin" pitchFamily="2" charset="0"/>
            </a:endParaRPr>
          </a:p>
          <a:p>
            <a:pPr eaLnBrk="1" hangingPunct="1"/>
            <a:r>
              <a:rPr lang="fa-IR" altLang="fa-IR" sz="2800" smtClean="0">
                <a:cs typeface="Nazanin" pitchFamily="2" charset="0"/>
              </a:rPr>
              <a:t>برنامه ريزي اهداف با استفاده از تکنيک </a:t>
            </a:r>
            <a:r>
              <a:rPr lang="en-US" altLang="fa-IR" sz="2800" smtClean="0">
                <a:cs typeface="Nazanin" pitchFamily="2" charset="0"/>
              </a:rPr>
              <a:t>QFD</a:t>
            </a:r>
            <a:r>
              <a:rPr lang="fa-IR" altLang="fa-IR" sz="2800" smtClean="0">
                <a:cs typeface="Nazanin" pitchFamily="2" charset="0"/>
              </a:rPr>
              <a:t> </a:t>
            </a:r>
          </a:p>
          <a:p>
            <a:pPr eaLnBrk="1" hangingPunct="1"/>
            <a:endParaRPr lang="fa-IR" altLang="fa-IR" sz="2800" smtClean="0">
              <a:cs typeface="Nazanin" pitchFamily="2" charset="0"/>
            </a:endParaRPr>
          </a:p>
          <a:p>
            <a:pPr eaLnBrk="1" hangingPunct="1"/>
            <a:r>
              <a:rPr lang="fa-IR" altLang="fa-IR" sz="2800" smtClean="0">
                <a:cs typeface="Nazanin" pitchFamily="2" charset="0"/>
              </a:rPr>
              <a:t>تکميل کتابچه ماموريتها و شاخص هاي تحول (فرم </a:t>
            </a:r>
            <a:r>
              <a:rPr lang="en-US" altLang="fa-IR" sz="2800" smtClean="0">
                <a:cs typeface="Nazanin" pitchFamily="2" charset="0"/>
              </a:rPr>
              <a:t>KPI</a:t>
            </a:r>
            <a:r>
              <a:rPr lang="fa-IR" altLang="fa-IR" sz="2800" smtClean="0">
                <a:cs typeface="Nazanin" pitchFamily="2" charset="0"/>
              </a:rPr>
              <a:t>) </a:t>
            </a:r>
          </a:p>
          <a:p>
            <a:pPr eaLnBrk="1" hangingPunct="1"/>
            <a:endParaRPr lang="fa-IR" altLang="fa-IR" sz="2800" smtClean="0">
              <a:cs typeface="Nazanin" pitchFamily="2" charset="0"/>
            </a:endParaRPr>
          </a:p>
          <a:p>
            <a:pPr eaLnBrk="1" hangingPunct="1"/>
            <a:r>
              <a:rPr lang="fa-IR" altLang="fa-IR" sz="2800" smtClean="0">
                <a:cs typeface="Nazanin" pitchFamily="2" charset="0"/>
              </a:rPr>
              <a:t>جدول زمانبندي و کنترل پروژه </a:t>
            </a:r>
            <a:endParaRPr lang="en-US" altLang="fa-IR" sz="2800" smtClean="0">
              <a:cs typeface="Nazanin" pitchFamily="2" charset="0"/>
            </a:endParaRPr>
          </a:p>
          <a:p>
            <a:pPr algn="l" rtl="0" eaLnBrk="1" hangingPunct="1"/>
            <a:endParaRPr lang="en-US" altLang="fa-IR" sz="2800" smtClean="0">
              <a:cs typeface="Nazanin" pitchFamily="2"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endParaRPr lang="en-US" altLang="fa-IR" smtClean="0"/>
          </a:p>
        </p:txBody>
      </p:sp>
      <p:sp>
        <p:nvSpPr>
          <p:cNvPr id="52227" name="Rectangle 3"/>
          <p:cNvSpPr>
            <a:spLocks noGrp="1" noChangeArrowheads="1"/>
          </p:cNvSpPr>
          <p:nvPr>
            <p:ph type="body" idx="1"/>
          </p:nvPr>
        </p:nvSpPr>
        <p:spPr/>
        <p:txBody>
          <a:bodyPr/>
          <a:lstStyle/>
          <a:p>
            <a:pPr eaLnBrk="1" hangingPunct="1"/>
            <a:endParaRPr lang="en-US" altLang="fa-IR" smtClean="0"/>
          </a:p>
        </p:txBody>
      </p:sp>
      <p:pic>
        <p:nvPicPr>
          <p:cNvPr id="522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flipV="1">
            <a:off x="457200" y="333375"/>
            <a:ext cx="8229600" cy="123825"/>
          </a:xfrm>
        </p:spPr>
        <p:txBody>
          <a:bodyPr/>
          <a:lstStyle/>
          <a:p>
            <a:pPr eaLnBrk="1" hangingPunct="1"/>
            <a:endParaRPr lang="en-US" altLang="fa-IR" sz="4000" smtClean="0"/>
          </a:p>
        </p:txBody>
      </p:sp>
      <p:sp>
        <p:nvSpPr>
          <p:cNvPr id="53251" name="Rectangle 3"/>
          <p:cNvSpPr>
            <a:spLocks noGrp="1" noChangeArrowheads="1"/>
          </p:cNvSpPr>
          <p:nvPr>
            <p:ph type="body" idx="1"/>
          </p:nvPr>
        </p:nvSpPr>
        <p:spPr>
          <a:xfrm>
            <a:off x="457200" y="7100888"/>
            <a:ext cx="8229600" cy="144462"/>
          </a:xfrm>
        </p:spPr>
        <p:txBody>
          <a:bodyPr/>
          <a:lstStyle/>
          <a:p>
            <a:pPr eaLnBrk="1" hangingPunct="1">
              <a:lnSpc>
                <a:spcPct val="80000"/>
              </a:lnSpc>
            </a:pPr>
            <a:endParaRPr lang="en-US" altLang="fa-IR" sz="800" smtClean="0"/>
          </a:p>
        </p:txBody>
      </p:sp>
      <p:pic>
        <p:nvPicPr>
          <p:cNvPr id="532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endParaRPr lang="en-US" altLang="fa-IR" smtClean="0"/>
          </a:p>
        </p:txBody>
      </p:sp>
      <p:sp>
        <p:nvSpPr>
          <p:cNvPr id="54275" name="Rectangle 3"/>
          <p:cNvSpPr>
            <a:spLocks noGrp="1" noChangeArrowheads="1"/>
          </p:cNvSpPr>
          <p:nvPr>
            <p:ph type="body" idx="1"/>
          </p:nvPr>
        </p:nvSpPr>
        <p:spPr/>
        <p:txBody>
          <a:bodyPr/>
          <a:lstStyle/>
          <a:p>
            <a:pPr eaLnBrk="1" hangingPunct="1"/>
            <a:endParaRPr lang="en-US" altLang="fa-IR" smtClean="0"/>
          </a:p>
        </p:txBody>
      </p:sp>
      <p:pic>
        <p:nvPicPr>
          <p:cNvPr id="542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49275"/>
            <a:ext cx="9144000" cy="630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457200" y="457200"/>
            <a:ext cx="8229600" cy="92075"/>
          </a:xfrm>
        </p:spPr>
        <p:txBody>
          <a:bodyPr/>
          <a:lstStyle/>
          <a:p>
            <a:pPr eaLnBrk="1" hangingPunct="1"/>
            <a:endParaRPr lang="en-US" altLang="fa-IR" sz="4000" smtClean="0"/>
          </a:p>
        </p:txBody>
      </p:sp>
      <p:sp>
        <p:nvSpPr>
          <p:cNvPr id="55299" name="Rectangle 3"/>
          <p:cNvSpPr>
            <a:spLocks noGrp="1" noChangeArrowheads="1"/>
          </p:cNvSpPr>
          <p:nvPr>
            <p:ph type="body" idx="1"/>
          </p:nvPr>
        </p:nvSpPr>
        <p:spPr>
          <a:xfrm>
            <a:off x="457200" y="549275"/>
            <a:ext cx="8229600" cy="5759450"/>
          </a:xfrm>
        </p:spPr>
        <p:txBody>
          <a:bodyPr/>
          <a:lstStyle/>
          <a:p>
            <a:pPr eaLnBrk="1" hangingPunct="1"/>
            <a:endParaRPr lang="en-US" altLang="fa-IR" smtClean="0"/>
          </a:p>
        </p:txBody>
      </p:sp>
      <p:pic>
        <p:nvPicPr>
          <p:cNvPr id="5530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r" eaLnBrk="1" hangingPunct="1"/>
            <a:r>
              <a:rPr lang="ar-SA" altLang="fa-IR" sz="3200" b="1" smtClean="0">
                <a:cs typeface="Nazanin" pitchFamily="2" charset="0"/>
              </a:rPr>
              <a:t>ارکان فلسفي مديريت جامع کيفيت</a:t>
            </a:r>
            <a:r>
              <a:rPr lang="en-US" altLang="fa-IR" smtClean="0"/>
              <a:t> </a:t>
            </a:r>
          </a:p>
        </p:txBody>
      </p:sp>
      <p:sp>
        <p:nvSpPr>
          <p:cNvPr id="10243" name="Rectangle 3"/>
          <p:cNvSpPr>
            <a:spLocks noGrp="1" noChangeArrowheads="1"/>
          </p:cNvSpPr>
          <p:nvPr>
            <p:ph type="body" idx="1"/>
          </p:nvPr>
        </p:nvSpPr>
        <p:spPr>
          <a:xfrm>
            <a:off x="457200" y="1557338"/>
            <a:ext cx="8229600" cy="4967287"/>
          </a:xfrm>
        </p:spPr>
        <p:txBody>
          <a:bodyPr/>
          <a:lstStyle/>
          <a:p>
            <a:pPr eaLnBrk="1" hangingPunct="1"/>
            <a:r>
              <a:rPr lang="ar-SA" altLang="fa-IR" sz="2800" smtClean="0">
                <a:cs typeface="Nazanin" pitchFamily="2" charset="0"/>
              </a:rPr>
              <a:t>فرايند گرايي: سازمان را فرايندي مي بينيم که در آن</a:t>
            </a:r>
            <a:r>
              <a:rPr lang="en-US" altLang="fa-IR" sz="2800" smtClean="0">
                <a:cs typeface="Nazanin" pitchFamily="2" charset="0"/>
              </a:rPr>
              <a:t> </a:t>
            </a:r>
            <a:r>
              <a:rPr lang="ar-SA" altLang="fa-IR" sz="2800" smtClean="0">
                <a:cs typeface="Nazanin" pitchFamily="2" charset="0"/>
              </a:rPr>
              <a:t>همه افراد بصورت افقي در مراحلي از فرايند، قرار مي گيرد.</a:t>
            </a:r>
            <a:endParaRPr lang="en-US" altLang="fa-IR" sz="2800" smtClean="0">
              <a:cs typeface="Nazanin" pitchFamily="2" charset="0"/>
            </a:endParaRPr>
          </a:p>
          <a:p>
            <a:pPr eaLnBrk="1" hangingPunct="1"/>
            <a:r>
              <a:rPr lang="ar-SA" altLang="fa-IR" sz="2800" smtClean="0">
                <a:cs typeface="Nazanin" pitchFamily="2" charset="0"/>
              </a:rPr>
              <a:t>مشتري محوري: تمامي افرادي که روي فرايند کار مي کنند و آنها که نتيجه فرايند را کسب مي کنند در واقع همکار و شريک هستند</a:t>
            </a:r>
            <a:r>
              <a:rPr lang="en-US" altLang="fa-IR" sz="2800" smtClean="0">
                <a:cs typeface="Nazanin" pitchFamily="2" charset="0"/>
              </a:rPr>
              <a:t>. </a:t>
            </a:r>
          </a:p>
          <a:p>
            <a:pPr eaLnBrk="1" hangingPunct="1"/>
            <a:r>
              <a:rPr lang="ar-SA" altLang="fa-IR" sz="2800" smtClean="0">
                <a:cs typeface="Nazanin" pitchFamily="2" charset="0"/>
              </a:rPr>
              <a:t>ارتقاي مستمر و فراگير فرايندها و سيستمها: با تمرکز بر ارتقاي عملکرد فرايندها و سيستمها و توانمند سازي کارکنان ،تلاش مي شود فرايندها و سيستمها بطور دائم در جهت پاسخ به نيازها و انتظارات مشتريها بهبود يابند. </a:t>
            </a:r>
            <a:endParaRPr lang="en-US" altLang="fa-IR" sz="2800" smtClean="0">
              <a:cs typeface="Nazanin" pitchFamily="2"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pPr algn="r" eaLnBrk="1" hangingPunct="1">
              <a:defRPr/>
            </a:pPr>
            <a:r>
              <a:rPr lang="fa-IR" sz="4000" smtClean="0"/>
              <a:t/>
            </a:r>
            <a:br>
              <a:rPr lang="fa-IR" sz="4000" smtClean="0"/>
            </a:br>
            <a:r>
              <a:rPr lang="ar-SA" sz="4000" smtClean="0"/>
              <a:t> </a:t>
            </a:r>
            <a:r>
              <a:rPr lang="ar-SA" sz="2800" b="1" smtClean="0">
                <a:solidFill>
                  <a:srgbClr val="FF3300"/>
                </a:solidFill>
                <a:effectLst>
                  <a:outerShdw blurRad="38100" dist="38100" dir="2700000" algn="tl">
                    <a:srgbClr val="C0C0C0"/>
                  </a:outerShdw>
                </a:effectLst>
                <a:cs typeface="Nazanin" pitchFamily="2" charset="-78"/>
              </a:rPr>
              <a:t>عوامل مهم در موفقيت شركت در استقرارنظام تحول كيفيت  </a:t>
            </a:r>
            <a:br>
              <a:rPr lang="ar-SA" sz="2800" b="1" smtClean="0">
                <a:solidFill>
                  <a:srgbClr val="FF3300"/>
                </a:solidFill>
                <a:effectLst>
                  <a:outerShdw blurRad="38100" dist="38100" dir="2700000" algn="tl">
                    <a:srgbClr val="C0C0C0"/>
                  </a:outerShdw>
                </a:effectLst>
                <a:cs typeface="Nazanin" pitchFamily="2" charset="-78"/>
              </a:rPr>
            </a:br>
            <a:endParaRPr lang="en-US" sz="2800" b="1" smtClean="0">
              <a:solidFill>
                <a:srgbClr val="FF3300"/>
              </a:solidFill>
              <a:effectLst>
                <a:outerShdw blurRad="38100" dist="38100" dir="2700000" algn="tl">
                  <a:srgbClr val="C0C0C0"/>
                </a:outerShdw>
              </a:effectLst>
              <a:cs typeface="Nazanin" pitchFamily="2" charset="-78"/>
            </a:endParaRPr>
          </a:p>
        </p:txBody>
      </p:sp>
      <p:sp>
        <p:nvSpPr>
          <p:cNvPr id="56323" name="Rectangle 3"/>
          <p:cNvSpPr>
            <a:spLocks noGrp="1" noChangeArrowheads="1"/>
          </p:cNvSpPr>
          <p:nvPr>
            <p:ph type="body" idx="1"/>
          </p:nvPr>
        </p:nvSpPr>
        <p:spPr/>
        <p:txBody>
          <a:bodyPr/>
          <a:lstStyle/>
          <a:p>
            <a:pPr eaLnBrk="1" hangingPunct="1"/>
            <a:r>
              <a:rPr lang="ar-SA" altLang="fa-IR" sz="2800" b="1" smtClean="0">
                <a:cs typeface="Nazanin" pitchFamily="2" charset="0"/>
              </a:rPr>
              <a:t>وجود باور عميق و</a:t>
            </a:r>
            <a:r>
              <a:rPr lang="fa-IR" altLang="fa-IR" sz="2800" b="1" smtClean="0">
                <a:cs typeface="Nazanin" pitchFamily="2" charset="0"/>
              </a:rPr>
              <a:t> </a:t>
            </a:r>
            <a:r>
              <a:rPr lang="ar-SA" altLang="fa-IR" sz="2800" b="1" smtClean="0">
                <a:cs typeface="Nazanin" pitchFamily="2" charset="0"/>
              </a:rPr>
              <a:t>عزم جمعي </a:t>
            </a:r>
          </a:p>
          <a:p>
            <a:pPr eaLnBrk="1" hangingPunct="1"/>
            <a:r>
              <a:rPr lang="ar-SA" altLang="fa-IR" sz="2800" b="1" smtClean="0">
                <a:cs typeface="Nazanin" pitchFamily="2" charset="0"/>
              </a:rPr>
              <a:t>  ايجاد جو هم فكري و جلب مشاركت كليه كاركنان </a:t>
            </a:r>
          </a:p>
          <a:p>
            <a:pPr eaLnBrk="1" hangingPunct="1"/>
            <a:r>
              <a:rPr lang="ar-SA" altLang="fa-IR" sz="2800" b="1" smtClean="0">
                <a:cs typeface="Nazanin" pitchFamily="2" charset="0"/>
              </a:rPr>
              <a:t>  انجام آموزشها و كارگاههاي آموزشي متعدد </a:t>
            </a:r>
          </a:p>
          <a:p>
            <a:pPr eaLnBrk="1" hangingPunct="1"/>
            <a:r>
              <a:rPr lang="ar-SA" altLang="fa-IR" sz="2800" b="1" smtClean="0">
                <a:cs typeface="Nazanin" pitchFamily="2" charset="0"/>
              </a:rPr>
              <a:t>  سازماندهي مناسب در اجراي فعاليتها  </a:t>
            </a:r>
          </a:p>
          <a:p>
            <a:pPr eaLnBrk="1" hangingPunct="1"/>
            <a:r>
              <a:rPr lang="ar-SA" altLang="fa-IR" sz="2800" b="1" smtClean="0">
                <a:cs typeface="Nazanin" pitchFamily="2" charset="0"/>
              </a:rPr>
              <a:t>  پيگيري و نظارت مستمر مديران </a:t>
            </a:r>
          </a:p>
          <a:p>
            <a:pPr eaLnBrk="1" hangingPunct="1"/>
            <a:r>
              <a:rPr lang="ar-SA" altLang="fa-IR" sz="2800" b="1" smtClean="0">
                <a:cs typeface="Nazanin" pitchFamily="2" charset="0"/>
              </a:rPr>
              <a:t>  استفاده از تجربيات سازمانهاي موفق داخلي وخارجي </a:t>
            </a:r>
          </a:p>
          <a:p>
            <a:pPr eaLnBrk="1" hangingPunct="1"/>
            <a:endParaRPr lang="en-US" altLang="fa-IR" sz="2800" smtClean="0">
              <a:cs typeface="Nazanin" pitchFamily="2"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457200" y="457200"/>
            <a:ext cx="8229600" cy="5708650"/>
          </a:xfrm>
        </p:spPr>
        <p:txBody>
          <a:bodyPr/>
          <a:lstStyle/>
          <a:p>
            <a:pPr algn="ctr" eaLnBrk="1" hangingPunct="1"/>
            <a:r>
              <a:rPr lang="fa-IR" altLang="fa-IR" sz="9600" b="1" u="sng" smtClean="0">
                <a:latin typeface="ArtsyFartsy" pitchFamily="2" charset="0"/>
                <a:cs typeface="B Kamran Outline" panose="00000400000000000000" pitchFamily="2" charset="-78"/>
              </a:rPr>
              <a:t>موفق باشيد.</a:t>
            </a:r>
            <a:r>
              <a:rPr lang="fa-IR" altLang="fa-IR" sz="9600" smtClean="0">
                <a:latin typeface="ArtsyFartsy" pitchFamily="2" charset="0"/>
                <a:cs typeface="B Kamran Outline" panose="00000400000000000000" pitchFamily="2" charset="-78"/>
              </a:rPr>
              <a:t> </a:t>
            </a:r>
            <a:r>
              <a:rPr lang="fa-IR" altLang="fa-IR" sz="9600" smtClean="0">
                <a:latin typeface="Arena Outline" pitchFamily="2" charset="0"/>
                <a:cs typeface="B Kamran Outline" panose="00000400000000000000" pitchFamily="2" charset="-78"/>
              </a:rPr>
              <a:t/>
            </a:r>
            <a:br>
              <a:rPr lang="fa-IR" altLang="fa-IR" sz="9600" smtClean="0">
                <a:latin typeface="Arena Outline" pitchFamily="2" charset="0"/>
                <a:cs typeface="B Kamran Outline" panose="00000400000000000000" pitchFamily="2" charset="-78"/>
              </a:rPr>
            </a:br>
            <a:endParaRPr lang="en-US" altLang="fa-IR" sz="9600" smtClean="0">
              <a:latin typeface="Arena Outline" pitchFamily="2" charset="0"/>
              <a:cs typeface="B Kamran Outline" panose="00000400000000000000" pitchFamily="2" charset="-78"/>
            </a:endParaRPr>
          </a:p>
        </p:txBody>
      </p:sp>
      <p:sp>
        <p:nvSpPr>
          <p:cNvPr id="57347" name="Rectangle 3"/>
          <p:cNvSpPr>
            <a:spLocks noGrp="1" noChangeArrowheads="1"/>
          </p:cNvSpPr>
          <p:nvPr>
            <p:ph type="body" idx="1"/>
          </p:nvPr>
        </p:nvSpPr>
        <p:spPr>
          <a:xfrm flipV="1">
            <a:off x="914400" y="6858000"/>
            <a:ext cx="8229600" cy="82550"/>
          </a:xfrm>
        </p:spPr>
        <p:txBody>
          <a:bodyPr/>
          <a:lstStyle/>
          <a:p>
            <a:pPr eaLnBrk="1" hangingPunct="1">
              <a:lnSpc>
                <a:spcPct val="80000"/>
              </a:lnSpc>
            </a:pPr>
            <a:endParaRPr lang="en-US" altLang="fa-IR" sz="8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457200"/>
            <a:ext cx="8229600" cy="1027113"/>
          </a:xfrm>
        </p:spPr>
        <p:txBody>
          <a:bodyPr/>
          <a:lstStyle/>
          <a:p>
            <a:pPr algn="ctr" eaLnBrk="1" hangingPunct="1"/>
            <a:r>
              <a:rPr lang="fa-IR" altLang="fa-IR" sz="2800" smtClean="0">
                <a:cs typeface="Nazanin" pitchFamily="2" charset="0"/>
              </a:rPr>
              <a:t>سير تكاملي روند مديريت كيفيت جامع </a:t>
            </a:r>
            <a:r>
              <a:rPr lang="en-US" altLang="fa-IR" sz="2800" smtClean="0">
                <a:cs typeface="Nazanin" pitchFamily="2" charset="0"/>
              </a:rPr>
              <a:t>(TQM)</a:t>
            </a:r>
            <a:r>
              <a:rPr lang="fa-IR" altLang="fa-IR" sz="2800" smtClean="0">
                <a:cs typeface="Nazanin" pitchFamily="2" charset="0"/>
              </a:rPr>
              <a:t/>
            </a:r>
            <a:br>
              <a:rPr lang="fa-IR" altLang="fa-IR" sz="2800" smtClean="0">
                <a:cs typeface="Nazanin" pitchFamily="2" charset="0"/>
              </a:rPr>
            </a:br>
            <a:endParaRPr lang="en-US" altLang="fa-IR" sz="2800" smtClean="0">
              <a:cs typeface="Nazanin" pitchFamily="2" charset="0"/>
            </a:endParaRPr>
          </a:p>
        </p:txBody>
      </p:sp>
      <p:sp>
        <p:nvSpPr>
          <p:cNvPr id="11267" name="Rectangle 3"/>
          <p:cNvSpPr>
            <a:spLocks noGrp="1" noChangeArrowheads="1"/>
          </p:cNvSpPr>
          <p:nvPr>
            <p:ph type="body" idx="1"/>
          </p:nvPr>
        </p:nvSpPr>
        <p:spPr>
          <a:xfrm>
            <a:off x="457200" y="1125538"/>
            <a:ext cx="8229600" cy="5543550"/>
          </a:xfrm>
        </p:spPr>
        <p:txBody>
          <a:bodyPr/>
          <a:lstStyle/>
          <a:p>
            <a:pPr eaLnBrk="1" hangingPunct="1">
              <a:buFont typeface="Wingdings" panose="05000000000000000000" pitchFamily="2" charset="2"/>
              <a:buNone/>
            </a:pPr>
            <a:r>
              <a:rPr lang="fa-IR" altLang="fa-IR" sz="2800" smtClean="0">
                <a:cs typeface="Nazanin" pitchFamily="2" charset="0"/>
              </a:rPr>
              <a:t>1- تلاشهاي ابتدايي در ايجاد آگاهي در مورد كيفيت جامعه: امروزه صنايع بيشتر كشورهاي پيشرفته در تب و تاب جنبش بهبود كيفيت هستند. اين امر تا اندازه اي ناشي از پيدايش ژاپن به عنوان يك نيروي اقتصادي جهاني است و تا اندازه اي هم ناشي از افول آمريكا بعنوان سردمدار نيروي اقتصادي جهان آزاد است. در سالهاي اخير در آمريكا به شكل فزاينده يك تجديد نظر اساسي در صنايع و كسب كار شركتهاي اين كشور بوجود آمده تمركز اين تجديد نظر برمقوله كيفيت وبهبود فرايند هاي مربوط آن است كه در شكل گيري روندي كه ما امروزه آن را «مديريت كيفيت جامع» مي ناميم نقشي بس موثر دارد.</a:t>
            </a:r>
          </a:p>
          <a:p>
            <a:pPr eaLnBrk="1" hangingPunct="1">
              <a:buFont typeface="Wingdings" panose="05000000000000000000" pitchFamily="2" charset="2"/>
              <a:buNone/>
            </a:pPr>
            <a:r>
              <a:rPr lang="fa-IR" altLang="fa-IR" sz="2800" smtClean="0">
                <a:cs typeface="Nazanin" pitchFamily="2" charset="0"/>
              </a:rPr>
              <a:t>    پايه اوليه </a:t>
            </a:r>
            <a:r>
              <a:rPr lang="en-US" altLang="fa-IR" sz="2800" smtClean="0">
                <a:cs typeface="Nazanin" pitchFamily="2" charset="0"/>
              </a:rPr>
              <a:t>TQM)</a:t>
            </a:r>
            <a:r>
              <a:rPr lang="fa-IR" altLang="fa-IR" sz="2800" smtClean="0">
                <a:cs typeface="Nazanin" pitchFamily="2" charset="0"/>
              </a:rPr>
              <a:t>)بوسيله ادوارد دمينگ كه يك دانشمند آمريكايي بود در سالهاي پس از جنگ جهاني دوم در ژاپن پي ريزي شد. وي در تجديد حيات اقتصادي ژاپن كمك زيادي كرد تا آن كشور بصورت يك غول صنعتي و توليدي دردنيا مطرح گرديد.</a:t>
            </a:r>
            <a:br>
              <a:rPr lang="fa-IR" altLang="fa-IR" sz="2800" smtClean="0">
                <a:cs typeface="Nazanin" pitchFamily="2" charset="0"/>
              </a:rPr>
            </a:br>
            <a:endParaRPr lang="en-US" altLang="fa-IR" sz="2800" smtClean="0">
              <a:cs typeface="Nazanin" pitchFamily="2"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flipV="1">
            <a:off x="457200" y="260350"/>
            <a:ext cx="8229600" cy="196850"/>
          </a:xfrm>
        </p:spPr>
        <p:txBody>
          <a:bodyPr/>
          <a:lstStyle/>
          <a:p>
            <a:pPr eaLnBrk="1" hangingPunct="1"/>
            <a:endParaRPr lang="en-US" altLang="fa-IR" sz="4000" smtClean="0"/>
          </a:p>
        </p:txBody>
      </p:sp>
      <p:sp>
        <p:nvSpPr>
          <p:cNvPr id="12291" name="Rectangle 3"/>
          <p:cNvSpPr>
            <a:spLocks noGrp="1" noChangeArrowheads="1"/>
          </p:cNvSpPr>
          <p:nvPr>
            <p:ph type="body" idx="1"/>
          </p:nvPr>
        </p:nvSpPr>
        <p:spPr>
          <a:xfrm>
            <a:off x="457200" y="549275"/>
            <a:ext cx="8229600" cy="5318125"/>
          </a:xfrm>
        </p:spPr>
        <p:txBody>
          <a:bodyPr/>
          <a:lstStyle/>
          <a:p>
            <a:pPr eaLnBrk="1" hangingPunct="1">
              <a:buFont typeface="Wingdings" panose="05000000000000000000" pitchFamily="2" charset="2"/>
              <a:buNone/>
            </a:pPr>
            <a:r>
              <a:rPr lang="fa-IR" altLang="fa-IR" sz="2800" smtClean="0">
                <a:cs typeface="Nazanin" pitchFamily="2" charset="0"/>
              </a:rPr>
              <a:t>2- دمينگ و ژاپن : اقدامات دمينگ در آغاز بر پايه فنون آماري كنترل كيفيت قرار داشت كنترل آماري با بازبيني فرآيندها و</a:t>
            </a:r>
            <a:br>
              <a:rPr lang="fa-IR" altLang="fa-IR" sz="2800" smtClean="0">
                <a:cs typeface="Nazanin" pitchFamily="2" charset="0"/>
              </a:rPr>
            </a:br>
            <a:r>
              <a:rPr lang="fa-IR" altLang="fa-IR" sz="2800" smtClean="0">
                <a:cs typeface="Nazanin" pitchFamily="2" charset="0"/>
              </a:rPr>
              <a:t>بهره گيري از داده هاي كنترل شده گسترده اي( شامل حدود بالا وپايين قابل پذيرش) براي يك فعاليت را مشخص مي كند. چنانچه فرايندي در چارچوب اين گستره قرار گيرد گفته مي شود كه فرآيند زير كنترل آماري است در غير اين صورت فرايند بيرون از كنترل بوده و بايد بهبود لازم در آن بوجود آيد تا يك فرايند قابل تكرار تلقي شود.</a:t>
            </a:r>
          </a:p>
          <a:p>
            <a:pPr eaLnBrk="1" hangingPunct="1">
              <a:buFont typeface="Wingdings" panose="05000000000000000000" pitchFamily="2" charset="2"/>
              <a:buNone/>
            </a:pPr>
            <a:endParaRPr lang="en-US" altLang="fa-IR" sz="2800" smtClean="0">
              <a:cs typeface="Nazanin" pitchFamily="2"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flipV="1">
            <a:off x="457200" y="387350"/>
            <a:ext cx="8229600" cy="69850"/>
          </a:xfrm>
        </p:spPr>
        <p:txBody>
          <a:bodyPr/>
          <a:lstStyle/>
          <a:p>
            <a:pPr eaLnBrk="1" hangingPunct="1"/>
            <a:endParaRPr lang="en-US" altLang="fa-IR" sz="4000" smtClean="0"/>
          </a:p>
        </p:txBody>
      </p:sp>
      <p:sp>
        <p:nvSpPr>
          <p:cNvPr id="13315" name="Rectangle 3"/>
          <p:cNvSpPr>
            <a:spLocks noGrp="1" noChangeArrowheads="1"/>
          </p:cNvSpPr>
          <p:nvPr>
            <p:ph type="body" idx="1"/>
          </p:nvPr>
        </p:nvSpPr>
        <p:spPr>
          <a:xfrm>
            <a:off x="457200" y="549275"/>
            <a:ext cx="8229600" cy="5318125"/>
          </a:xfrm>
        </p:spPr>
        <p:txBody>
          <a:bodyPr/>
          <a:lstStyle/>
          <a:p>
            <a:pPr eaLnBrk="1" hangingPunct="1"/>
            <a:r>
              <a:rPr lang="fa-IR" altLang="fa-IR" sz="2800" smtClean="0">
                <a:cs typeface="Nazanin" pitchFamily="2" charset="0"/>
              </a:rPr>
              <a:t>پس از آن بحث اصلي دمينگ به زبان ساده اين بود كه به موازات بهبود كيفيت هزينه نيز كاهش مي يابد توجه بسياري بر نظريه دمينگ شد و ازآن پس آشنايي با نظريه دمينگ به ويژه فنون روشهاي كنترل آماري گسترش زيادي يافت و بسياري از سازمانها از روشهاي دمينگ در تهيه كيفيت ، سود مي برند. </a:t>
            </a:r>
            <a:endParaRPr lang="en-US" altLang="fa-IR" sz="2800" smtClean="0">
              <a:cs typeface="Nazanin" pitchFamily="2" charset="0"/>
            </a:endParaRPr>
          </a:p>
          <a:p>
            <a:pPr eaLnBrk="1" hangingPunct="1"/>
            <a:endParaRPr lang="en-US" altLang="fa-IR" sz="2800" smtClean="0">
              <a:cs typeface="Nazanin" pitchFamily="2" charset="0"/>
            </a:endParaRPr>
          </a:p>
        </p:txBody>
      </p:sp>
      <p:pic>
        <p:nvPicPr>
          <p:cNvPr id="1331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429000"/>
            <a:ext cx="9144000" cy="231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flipV="1">
            <a:off x="457200" y="0"/>
            <a:ext cx="8229600" cy="457200"/>
          </a:xfrm>
        </p:spPr>
        <p:txBody>
          <a:bodyPr/>
          <a:lstStyle/>
          <a:p>
            <a:pPr eaLnBrk="1" hangingPunct="1"/>
            <a:endParaRPr lang="en-US" altLang="fa-IR" sz="4000" smtClean="0"/>
          </a:p>
        </p:txBody>
      </p:sp>
      <p:sp>
        <p:nvSpPr>
          <p:cNvPr id="14339" name="Rectangle 3"/>
          <p:cNvSpPr>
            <a:spLocks noGrp="1" noChangeArrowheads="1"/>
          </p:cNvSpPr>
          <p:nvPr>
            <p:ph type="body" idx="1"/>
          </p:nvPr>
        </p:nvSpPr>
        <p:spPr>
          <a:xfrm>
            <a:off x="457200" y="549275"/>
            <a:ext cx="8229600" cy="5975350"/>
          </a:xfrm>
        </p:spPr>
        <p:txBody>
          <a:bodyPr/>
          <a:lstStyle/>
          <a:p>
            <a:pPr eaLnBrk="1" hangingPunct="1">
              <a:buFont typeface="Wingdings" panose="05000000000000000000" pitchFamily="2" charset="2"/>
              <a:buNone/>
            </a:pPr>
            <a:r>
              <a:rPr lang="fa-IR" altLang="fa-IR" sz="2800" smtClean="0">
                <a:cs typeface="Nazanin" pitchFamily="2" charset="0"/>
              </a:rPr>
              <a:t>3- روند </a:t>
            </a:r>
            <a:r>
              <a:rPr lang="en-US" altLang="fa-IR" sz="2800" smtClean="0">
                <a:cs typeface="Nazanin" pitchFamily="2" charset="0"/>
              </a:rPr>
              <a:t>TQM </a:t>
            </a:r>
            <a:r>
              <a:rPr lang="fa-IR" altLang="fa-IR" sz="2800" smtClean="0">
                <a:cs typeface="Nazanin" pitchFamily="2" charset="0"/>
              </a:rPr>
              <a:t>به دنبال آن است كه طرز برخورد و تلقي كاركنان و مديران را چنان تغيير دهد كه آنان همواره بگويند خوب يا مطلوب بودن هرگز كافي نيست و بايد بهبود كيفيت را در همه زمينه ها امري مستمر و دائمي تلقي كرد.</a:t>
            </a:r>
            <a:br>
              <a:rPr lang="fa-IR" altLang="fa-IR" sz="2800" smtClean="0">
                <a:cs typeface="Nazanin" pitchFamily="2" charset="0"/>
              </a:rPr>
            </a:br>
            <a:r>
              <a:rPr lang="fa-IR" altLang="fa-IR" sz="2800" smtClean="0">
                <a:cs typeface="Nazanin" pitchFamily="2" charset="0"/>
              </a:rPr>
              <a:t> از هدفهاي </a:t>
            </a:r>
            <a:r>
              <a:rPr lang="en-US" altLang="fa-IR" sz="2800" smtClean="0">
                <a:cs typeface="Nazanin" pitchFamily="2" charset="0"/>
              </a:rPr>
              <a:t>TQM</a:t>
            </a:r>
            <a:r>
              <a:rPr lang="fa-IR" altLang="fa-IR" sz="2800" smtClean="0">
                <a:cs typeface="Nazanin" pitchFamily="2" charset="0"/>
              </a:rPr>
              <a:t> تدوين يك تحول در سازمان است به شكلي كه مديريت و كاركنان تنها به كارهاي مربوط به شغل خود بسنده نكنند، بلكه مستمراً براي بهبود فرآيندها كه نهايتاً باعث بهبود فرآورده ها و خدمات مي شود اهميت دهند.</a:t>
            </a:r>
          </a:p>
          <a:p>
            <a:pPr eaLnBrk="1" hangingPunct="1">
              <a:buFont typeface="Wingdings" panose="05000000000000000000" pitchFamily="2" charset="2"/>
              <a:buNone/>
            </a:pPr>
            <a:endParaRPr lang="en-US" altLang="fa-IR" sz="2800" smtClean="0">
              <a:cs typeface="Nazanin" pitchFamily="2"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pitchFamily="34" charset="0"/>
            <a:cs typeface="Nazanin" pitchFamily="2" charset="-7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pitchFamily="34" charset="0"/>
            <a:cs typeface="Nazanin" pitchFamily="2" charset="-78"/>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527</TotalTime>
  <Words>1754</Words>
  <Application>Microsoft Office PowerPoint</Application>
  <PresentationFormat>On-screen Show (4:3)</PresentationFormat>
  <Paragraphs>136</Paragraphs>
  <Slides>51</Slides>
  <Notes>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51</vt:i4>
      </vt:variant>
    </vt:vector>
  </HeadingPairs>
  <TitlesOfParts>
    <vt:vector size="64" baseType="lpstr">
      <vt:lpstr>Arena Outline</vt:lpstr>
      <vt:lpstr>Arial</vt:lpstr>
      <vt:lpstr>Arial </vt:lpstr>
      <vt:lpstr>Arial Black</vt:lpstr>
      <vt:lpstr>ArtsyFartsy</vt:lpstr>
      <vt:lpstr>B Kamran Outline</vt:lpstr>
      <vt:lpstr>B Titr</vt:lpstr>
      <vt:lpstr>Calibri</vt:lpstr>
      <vt:lpstr>Nazanin</vt:lpstr>
      <vt:lpstr>Tahoma</vt:lpstr>
      <vt:lpstr>Times New Roman</vt:lpstr>
      <vt:lpstr>Wingdings</vt:lpstr>
      <vt:lpstr>Pixel</vt:lpstr>
      <vt:lpstr>مديريت جامع كيفيت  TQM </vt:lpstr>
      <vt:lpstr> فلسفه مديريت </vt:lpstr>
      <vt:lpstr>PowerPoint Presentation</vt:lpstr>
      <vt:lpstr>تعريف مديريت جامع کيفيت </vt:lpstr>
      <vt:lpstr>ارکان فلسفي مديريت جامع کيفيت </vt:lpstr>
      <vt:lpstr>سير تكاملي روند مديريت كيفيت جامع (TQM)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استقرار نظام مديريت فراگير در مجتمع فولاد مبارکه</vt:lpstr>
      <vt:lpstr>PowerPoint Presentation</vt:lpstr>
      <vt:lpstr>PowerPoint Presentation</vt:lpstr>
      <vt:lpstr> </vt:lpstr>
      <vt:lpstr>مراحل استقرار نظام T.Q  در مجتمع فولاد مبارکه :</vt:lpstr>
      <vt:lpstr>کميته هاي T.Q در مجتمع فولاد مبارکه : اين سازمان داراي يک کميته عالي تحول مي باشد.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عوامل مهم در موفقيت شركت در استقرارنظام تحول كيفيت   </vt:lpstr>
      <vt:lpstr>موفق باشيد.  </vt:lpstr>
    </vt:vector>
  </TitlesOfParts>
  <Company>MRTsoft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مديريت جامع كيفيت  TQM</dc:title>
  <dc:creator>Dear User!</dc:creator>
  <cp:lastModifiedBy>omid</cp:lastModifiedBy>
  <cp:revision>132</cp:revision>
  <dcterms:created xsi:type="dcterms:W3CDTF">2007-09-03T12:57:20Z</dcterms:created>
  <dcterms:modified xsi:type="dcterms:W3CDTF">2018-06-02T07:15:34Z</dcterms:modified>
</cp:coreProperties>
</file>