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31"/>
  </p:notesMasterIdLst>
  <p:sldIdLst>
    <p:sldId id="290" r:id="rId2"/>
    <p:sldId id="256" r:id="rId3"/>
    <p:sldId id="334" r:id="rId4"/>
    <p:sldId id="439" r:id="rId5"/>
    <p:sldId id="440" r:id="rId6"/>
    <p:sldId id="441" r:id="rId7"/>
    <p:sldId id="442" r:id="rId8"/>
    <p:sldId id="356" r:id="rId9"/>
    <p:sldId id="417" r:id="rId10"/>
    <p:sldId id="443" r:id="rId11"/>
    <p:sldId id="367" r:id="rId12"/>
    <p:sldId id="418" r:id="rId13"/>
    <p:sldId id="294" r:id="rId14"/>
    <p:sldId id="421" r:id="rId15"/>
    <p:sldId id="444" r:id="rId16"/>
    <p:sldId id="293" r:id="rId17"/>
    <p:sldId id="304" r:id="rId18"/>
    <p:sldId id="416" r:id="rId19"/>
    <p:sldId id="366" r:id="rId20"/>
    <p:sldId id="368" r:id="rId21"/>
    <p:sldId id="365" r:id="rId22"/>
    <p:sldId id="351" r:id="rId23"/>
    <p:sldId id="431" r:id="rId24"/>
    <p:sldId id="369" r:id="rId25"/>
    <p:sldId id="301" r:id="rId26"/>
    <p:sldId id="371" r:id="rId27"/>
    <p:sldId id="422" r:id="rId28"/>
    <p:sldId id="364" r:id="rId29"/>
    <p:sldId id="279" r:id="rId30"/>
  </p:sldIdLst>
  <p:sldSz cx="12192000" cy="6858000"/>
  <p:notesSz cx="6858000" cy="9144000"/>
  <p:embeddedFontLst>
    <p:embeddedFont>
      <p:font typeface="B Koodak" panose="020B0604020202020204" charset="-78"/>
      <p:bold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B Majid Shadow" panose="020B0604020202020204" charset="-78"/>
      <p:regular r:id="rId39"/>
    </p:embeddedFont>
  </p:embeddedFontLst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53402E"/>
    <a:srgbClr val="F5D58B"/>
    <a:srgbClr val="FFFF99"/>
    <a:srgbClr val="339966"/>
    <a:srgbClr val="FF99CC"/>
    <a:srgbClr val="FFFF00"/>
    <a:srgbClr val="9933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3474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A15451-1B86-41DA-808E-64B425FFA8AD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8DEC04-ABFA-4B60-9A20-89D80721BDD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69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328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16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992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9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0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17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2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82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8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35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02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2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9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43.jpg"/><Relationship Id="rId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831" y="4288221"/>
            <a:ext cx="6342337" cy="190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50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09046" y="5093479"/>
            <a:ext cx="12192000" cy="1419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کودکان از </a:t>
            </a:r>
            <a:r>
              <a:rPr lang="fa-IR" sz="30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سال های </a:t>
            </a:r>
            <a:r>
              <a:rPr lang="fa-IR" sz="30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نخستین زندگی خود در آغوش گرم پدر و </a:t>
            </a:r>
            <a:r>
              <a:rPr lang="fa-IR" sz="30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مادر با </a:t>
            </a:r>
            <a:r>
              <a:rPr lang="fa-IR" sz="30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مهربانی و محبت آشنا </a:t>
            </a:r>
            <a:r>
              <a:rPr lang="fa-IR" sz="30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شوند </a:t>
            </a:r>
            <a:r>
              <a:rPr lang="fa-IR" sz="30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با پرورش یافتن در دامان آنها، مهربانی </a:t>
            </a:r>
            <a:r>
              <a:rPr lang="fa-IR" sz="30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ازخودگذشتگی </a:t>
            </a:r>
            <a:r>
              <a:rPr lang="fa-IR" sz="30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نیکوکاری را </a:t>
            </a:r>
            <a:r>
              <a:rPr lang="fa-IR" sz="30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آموزند.</a:t>
            </a: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0" y="477655"/>
            <a:ext cx="12192000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مهر و محبت والدین به یکدیگر و والدین به کودکان موجب آرامش </a:t>
            </a:r>
            <a:r>
              <a:rPr lang="fa-IR" sz="30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کانون </a:t>
            </a:r>
            <a:r>
              <a:rPr lang="fa-IR" sz="30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خانواده </a:t>
            </a:r>
            <a:r>
              <a:rPr lang="fa-IR" sz="30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شود.</a:t>
            </a:r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827" y="1358682"/>
            <a:ext cx="4134253" cy="3580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19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90" y="0"/>
            <a:ext cx="1233389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92" y="646386"/>
            <a:ext cx="9345266" cy="647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5146" y="212837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اعضای خانواده از یکدیگر مراقبت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کنند.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9903" y="3175557"/>
            <a:ext cx="11372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نوزاد انسان بر خلاف حیوانات         ناتوان در برطرف کردن نیازهای زیستی و بدنی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046" y="3325069"/>
            <a:ext cx="571500" cy="285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88626" y="3690480"/>
            <a:ext cx="190500" cy="571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68619" y="4256744"/>
            <a:ext cx="48400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نیاز به مراقبت برای ادامۀ زندگی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23" y="3868682"/>
            <a:ext cx="4483977" cy="2989318"/>
          </a:xfrm>
          <a:prstGeom prst="rect">
            <a:avLst/>
          </a:prstGeom>
        </p:spPr>
      </p:pic>
      <p:sp>
        <p:nvSpPr>
          <p:cNvPr id="15" name="Round Diagonal Corner Rectangle 14"/>
          <p:cNvSpPr/>
          <p:nvPr/>
        </p:nvSpPr>
        <p:spPr>
          <a:xfrm>
            <a:off x="5160504" y="751562"/>
            <a:ext cx="2065283" cy="91440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ln w="0"/>
                <a:solidFill>
                  <a:sysClr val="windowText" lastClr="000000"/>
                </a:solidFill>
                <a:cs typeface="B Koodak" panose="00000700000000000000" pitchFamily="2" charset="-78"/>
              </a:rPr>
              <a:t>مراقبت</a:t>
            </a:r>
            <a:endParaRPr lang="en-US" sz="3200" dirty="0">
              <a:ln w="0"/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9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696" y="302963"/>
            <a:ext cx="1179260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سوی دیگر،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انسان ها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دورۀ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سالمندی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نیز دچار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ضعف و ناتوانی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شوند و بدون مراقبت، قادر نیستند خود را به خوبی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اداره کنند. 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36" y="2572409"/>
            <a:ext cx="5286375" cy="3524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31" y="2572409"/>
            <a:ext cx="562927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5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4724" y="322119"/>
            <a:ext cx="114825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علاوه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 دورۀ کودکی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سالمندی، در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میانۀ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این دو دوره نیز اعضای خانواده در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شرایط مختلف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مانند بیماری یا حوادث به مراقبت از یکدیگر نیاز پیدا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کنند.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28" y="1722347"/>
            <a:ext cx="5255172" cy="5099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3" y="2459419"/>
            <a:ext cx="6114383" cy="40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2" y="247650"/>
            <a:ext cx="3810000" cy="3181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2065" y="1515159"/>
            <a:ext cx="2787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6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گفت و گو کنید.</a:t>
            </a:r>
            <a:endParaRPr lang="en-US" sz="3600" dirty="0"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152" y="3159056"/>
            <a:ext cx="9601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>
                <a:cs typeface="B Koodak" panose="00000700000000000000" pitchFamily="2" charset="-78"/>
              </a:rPr>
              <a:t>امروزه مؤسساتی چون </a:t>
            </a:r>
            <a:r>
              <a:rPr lang="fa-IR" sz="3200" dirty="0" smtClean="0">
                <a:cs typeface="B Koodak" panose="00000700000000000000" pitchFamily="2" charset="-78"/>
              </a:rPr>
              <a:t>مهدکودک ها </a:t>
            </a:r>
            <a:r>
              <a:rPr lang="fa-IR" sz="3200" dirty="0"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cs typeface="B Koodak" panose="00000700000000000000" pitchFamily="2" charset="-78"/>
              </a:rPr>
              <a:t>خانه های </a:t>
            </a:r>
            <a:r>
              <a:rPr lang="fa-IR" sz="3200" dirty="0">
                <a:cs typeface="B Koodak" panose="00000700000000000000" pitchFamily="2" charset="-78"/>
              </a:rPr>
              <a:t>سالمندان مراقبت از بعضی از اعضای خانواده را در </a:t>
            </a:r>
            <a:r>
              <a:rPr lang="fa-IR" sz="3200" dirty="0" smtClean="0">
                <a:cs typeface="B Koodak" panose="00000700000000000000" pitchFamily="2" charset="-78"/>
              </a:rPr>
              <a:t>دوره هایی از زندگی </a:t>
            </a:r>
            <a:r>
              <a:rPr lang="fa-IR" sz="3200" dirty="0">
                <a:cs typeface="B Koodak" panose="00000700000000000000" pitchFamily="2" charset="-78"/>
              </a:rPr>
              <a:t>به عهده </a:t>
            </a:r>
            <a:r>
              <a:rPr lang="fa-IR" sz="3200" dirty="0" smtClean="0">
                <a:cs typeface="B Koodak" panose="00000700000000000000" pitchFamily="2" charset="-78"/>
              </a:rPr>
              <a:t>گرفته اند</a:t>
            </a:r>
            <a:r>
              <a:rPr lang="fa-IR" sz="3200" dirty="0">
                <a:cs typeface="B Koodak" panose="00000700000000000000" pitchFamily="2" charset="-78"/>
              </a:rPr>
              <a:t>. </a:t>
            </a:r>
            <a:endParaRPr lang="fa-IR" sz="3200" dirty="0" smtClean="0">
              <a:cs typeface="B Koodak" panose="000007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به </a:t>
            </a:r>
            <a:r>
              <a:rPr lang="fa-IR" sz="3200" dirty="0">
                <a:cs typeface="B Koodak" panose="00000700000000000000" pitchFamily="2" charset="-78"/>
              </a:rPr>
              <a:t>نظر شما مزایا و معایب </a:t>
            </a:r>
            <a:r>
              <a:rPr lang="fa-IR" sz="3200" dirty="0" smtClean="0">
                <a:cs typeface="B Koodak" panose="00000700000000000000" pitchFamily="2" charset="-78"/>
              </a:rPr>
              <a:t>مهدکودک ها </a:t>
            </a:r>
            <a:r>
              <a:rPr lang="fa-IR" sz="3200" dirty="0"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cs typeface="B Koodak" panose="00000700000000000000" pitchFamily="2" charset="-78"/>
              </a:rPr>
              <a:t>خانه های </a:t>
            </a:r>
            <a:r>
              <a:rPr lang="fa-IR" sz="3200" dirty="0">
                <a:cs typeface="B Koodak" panose="00000700000000000000" pitchFamily="2" charset="-78"/>
              </a:rPr>
              <a:t>سالمندان </a:t>
            </a:r>
            <a:r>
              <a:rPr lang="fa-IR" sz="3200" dirty="0" smtClean="0">
                <a:cs typeface="B Koodak" panose="00000700000000000000" pitchFamily="2" charset="-78"/>
              </a:rPr>
              <a:t>چیست؟</a:t>
            </a:r>
          </a:p>
          <a:p>
            <a:pPr>
              <a:lnSpc>
                <a:spcPct val="150000"/>
              </a:lnSpc>
            </a:pPr>
            <a:r>
              <a:rPr lang="fa-IR" sz="3200" dirty="0">
                <a:cs typeface="B Koodak" panose="00000700000000000000" pitchFamily="2" charset="-78"/>
              </a:rPr>
              <a:t>چه دلایلی برای نظر خود دارید</a:t>
            </a:r>
            <a:r>
              <a:rPr lang="fa-IR" sz="3200" dirty="0" smtClean="0">
                <a:cs typeface="B Koodak" panose="00000700000000000000" pitchFamily="2" charset="-78"/>
              </a:rPr>
              <a:t>؟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7293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5131713" y="429222"/>
            <a:ext cx="2921802" cy="91440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cs typeface="B Koodak" panose="00000700000000000000" pitchFamily="2" charset="-78"/>
              </a:rPr>
              <a:t>رفع نیازهای مادی</a:t>
            </a:r>
            <a:endParaRPr lang="en-US" sz="3200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53289" y="1945081"/>
            <a:ext cx="9790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اعضای خانواده به خوراک، پوشاک، مسکن و وسایل زندگی نیاز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دارند.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3228" y="3067187"/>
            <a:ext cx="11198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رفع نیازهای مادی و اقتصادی خانواده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برعهدۀ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سرپرست خانواده، یعنی پدر، است.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90"/>
            <a:ext cx="2601310" cy="23724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765" y="3086572"/>
            <a:ext cx="6095238" cy="377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486114"/>
            <a:ext cx="1219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هرچند امروزه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شهرها و روستاها،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عدّه 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زنان نیز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دوش به دوش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مردان با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فعالیت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اقتصادی و کسب درآمد در رفع نیازهای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خانواده مشارکت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همراهی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کنند.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81" y="2611602"/>
            <a:ext cx="5170074" cy="3316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36" y="2611602"/>
            <a:ext cx="5170074" cy="331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81844" y="409903"/>
            <a:ext cx="5428312" cy="1387366"/>
            <a:chOff x="1335376" y="4206006"/>
            <a:chExt cx="5428312" cy="15656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6" y="4206006"/>
              <a:ext cx="5428312" cy="156567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943857" y="4450234"/>
              <a:ext cx="221135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a-IR" sz="3200" dirty="0" smtClean="0">
                  <a:ln w="0"/>
                  <a:cs typeface="B Koodak" panose="00000700000000000000" pitchFamily="2" charset="-78"/>
                </a:rPr>
                <a:t>جامعه پذیری و تربیت</a:t>
              </a:r>
              <a:endParaRPr lang="en-US" sz="3200" b="0" cap="none" spc="0" dirty="0">
                <a:ln w="0"/>
                <a:solidFill>
                  <a:schemeClr val="tx1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2340105"/>
            <a:ext cx="1219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هر فرد در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جامعه 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متولد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شود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آن جامعه او را به عنوان عضو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تازۀ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خود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پذیرد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برایش شناسنامه صادر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؛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یعنی بخشی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هویت اجتماعی او را تعیین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05152" y="4137374"/>
            <a:ext cx="8581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انتقال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عقاید، ارزشها و هنجارها و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نمادهای از جامعه به افراد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05152" y="5195909"/>
            <a:ext cx="8581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یادگیری توسط افراد جامعه برای زندگی کردن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81687" y="4801867"/>
            <a:ext cx="4286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0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43503" y="504525"/>
            <a:ext cx="7104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اجتماعی شدن، هم نیاز فرد و هم نیاز جامعه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است.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3502">
            <a:off x="3836750" y="1343248"/>
            <a:ext cx="952500" cy="238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7961">
            <a:off x="5918235" y="1343248"/>
            <a:ext cx="952500" cy="2381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94485" y="1835321"/>
            <a:ext cx="49757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شکل گیری هویت و شخصیت افراد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43717" y="1835320"/>
            <a:ext cx="2089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تداوم جامعه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" y="3423910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اجتماعی شدن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سراسر زندگی فرد رخ می دهد اما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مهم ترین مرحلۀ آن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دوران اولیۀ زندگی افراد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در خانواده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است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404735"/>
            <a:ext cx="3048000" cy="1019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9" y="4501128"/>
            <a:ext cx="38862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89" y="0"/>
            <a:ext cx="910302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38" y="0"/>
            <a:ext cx="3301315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37" y="0"/>
            <a:ext cx="3301315" cy="32319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36" y="3436882"/>
            <a:ext cx="3301316" cy="342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545" y="0"/>
            <a:ext cx="274845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8455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6" y="0"/>
            <a:ext cx="1043677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747788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نه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تنها پدر و مادر در اجتماعی شدن فرزندان نقش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دارند،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بلکه فرزندان نیز در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اجتماعی شدن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والدین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خود مشارکت می کنند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 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6297" y="2817001"/>
            <a:ext cx="57150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a-IR" sz="28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وقتی پدر و مادر صاحب فرزند </a:t>
            </a:r>
            <a:r>
              <a:rPr lang="fa-IR" sz="28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شوند</a:t>
            </a:r>
            <a:r>
              <a:rPr lang="fa-IR" sz="28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به تدریج یاد </a:t>
            </a:r>
            <a:r>
              <a:rPr lang="fa-IR" sz="28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گیرند </a:t>
            </a:r>
            <a:r>
              <a:rPr lang="fa-IR" sz="28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چگونه از او مراقبت کنند، او را پرورش دهند و </a:t>
            </a:r>
            <a:r>
              <a:rPr lang="fa-IR" sz="28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تربیت کنند.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82814" y="4201996"/>
            <a:ext cx="48084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a-IR" sz="28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عبارت دیگر، آنها هم </a:t>
            </a:r>
            <a:r>
              <a:rPr lang="fa-IR" sz="28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تجربه های تازه ای </a:t>
            </a:r>
            <a:r>
              <a:rPr lang="fa-IR" sz="28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را آغاز </a:t>
            </a:r>
            <a:r>
              <a:rPr lang="fa-IR" sz="28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کنند </a:t>
            </a:r>
            <a:r>
              <a:rPr lang="fa-IR" sz="28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تولد کودک بر شکوفایی استعدادهای آنها و چگونگی رفتارشان </a:t>
            </a:r>
            <a:r>
              <a:rPr lang="fa-IR" sz="28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تأثیر می گذارد.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37" y="1926739"/>
            <a:ext cx="47339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24" y="0"/>
            <a:ext cx="1231812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5669" y="536056"/>
            <a:ext cx="11340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فرایند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اجتماعی شدن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هم به </a:t>
            </a:r>
            <a:r>
              <a:rPr lang="fa-IR" sz="3200" b="1" dirty="0">
                <a:solidFill>
                  <a:srgbClr val="0000FF"/>
                </a:solidFill>
                <a:latin typeface="Amuzeh-New-Bold"/>
                <a:cs typeface="B Koodak" panose="00000700000000000000" pitchFamily="2" charset="-78"/>
              </a:rPr>
              <a:t>طور مستقیم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هم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به طور </a:t>
            </a:r>
            <a:r>
              <a:rPr lang="fa-IR" sz="3200" b="1" dirty="0">
                <a:solidFill>
                  <a:srgbClr val="0000FF"/>
                </a:solidFill>
                <a:latin typeface="Amuzeh-New-Bold"/>
                <a:cs typeface="B Koodak" panose="00000700000000000000" pitchFamily="2" charset="-78"/>
              </a:rPr>
              <a:t>غیرمستقیم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صورت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گیرد.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656887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فرزندان در جریان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فعالیت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روزانه،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برخی رفتارها را به طور تقلیدی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بدون آنکه آگاهی و توجه داشته باشند، از پدر و مادر و اعضای خانواده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آموزند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78" y="2777718"/>
            <a:ext cx="6528451" cy="408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79645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 برخی رفتارها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عقاید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هنجارها را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خانواده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طور مستقیم به فرزندان آموزش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دهد</a:t>
            </a:r>
            <a:r>
              <a:rPr lang="fa-IR" sz="36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04" y="1893509"/>
            <a:ext cx="6606737" cy="49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8048" y="555211"/>
            <a:ext cx="10315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یکی از کارکردهای مهم و اساسی خانواده،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تربیت اعضای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خانواده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است.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9022" y="1885379"/>
            <a:ext cx="112539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والدین نه تنها مسئول رفع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نیازهای عاطفی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زیستی و معیشتی فرزندان هستند بلکه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وظیفۀ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مهم تربیت اخلاقی، معنوی و دینی آنها را نیز بر عهده دارند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01107" y="3641593"/>
            <a:ext cx="101897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یک خانواده سالم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تواند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دامان خود فرزندانی مؤمن، پرهیزگار و پایبند به اصول اخلاقی تربیت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کند.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8" y="710124"/>
            <a:ext cx="3810000" cy="133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6" y="2636472"/>
            <a:ext cx="38100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09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2177" y="-2665116"/>
            <a:ext cx="6867645" cy="12192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1794" y="1882906"/>
            <a:ext cx="109570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حق فرزند این است که بدانی خوبی و بدی او به تو ارتباط دارد. در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تربیت و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ادب آموزی و خداشناسی او مسئولیت داری، باید او را در محبت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اطاعت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خدا کمک کنی و وسایل ایمان و پاکی او را فراهم سازی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...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7765" y="5125222"/>
            <a:ext cx="33055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رسالۀ </a:t>
            </a:r>
            <a:r>
              <a:rPr lang="fa-IR" sz="28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حقوق امام سجاد (</a:t>
            </a:r>
            <a:r>
              <a:rPr lang="fa-IR" sz="28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ع)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9080938" y="1077413"/>
            <a:ext cx="2427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سجاد (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7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0479" y="523680"/>
            <a:ext cx="11091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خانواده ها به روش های مختلفی اعضای خانواده را اجتماعی می کنند؛ مثلاً والدین:</a:t>
            </a:r>
            <a:endParaRPr lang="en-US" sz="3200" dirty="0">
              <a:cs typeface="B Koodak" panose="00000700000000000000" pitchFamily="2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061994" y="1108455"/>
            <a:ext cx="3095297" cy="3002927"/>
            <a:chOff x="8357561" y="1632135"/>
            <a:chExt cx="3834439" cy="38344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7561" y="1632135"/>
              <a:ext cx="3834439" cy="383443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9311472" y="3061855"/>
              <a:ext cx="1926616" cy="7466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گفت و گو</a:t>
              </a:r>
              <a:endParaRPr lang="en-US" sz="3200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74291" y="2071309"/>
            <a:ext cx="89918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دلایل خوبی و بدی رفتارها را برای فرزندان خود بازگو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کنند و عقاید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ارزشها و هنجارهای جامعه را برای آنها شرح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دهند.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42" y="3362318"/>
            <a:ext cx="5253073" cy="349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096703" y="426073"/>
            <a:ext cx="3095297" cy="3002927"/>
            <a:chOff x="8357561" y="1632135"/>
            <a:chExt cx="3834439" cy="38344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7561" y="1632135"/>
              <a:ext cx="3834439" cy="383443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588490" y="3061855"/>
              <a:ext cx="1372581" cy="7466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تشویق</a:t>
              </a:r>
              <a:endParaRPr lang="en-US" sz="3200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249662" y="1053310"/>
            <a:ext cx="92543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رفتارهای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پسندیدۀ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فرزندان را تشویق و تحسین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کنند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با ابراز علاقه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قدردانی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خرید هدیه و مانند آن، فرزندان را به تقویت و تداوم آن رفتارها،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تشویق می کنند.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292" y="2806262"/>
            <a:ext cx="5398379" cy="405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5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075362" y="619724"/>
            <a:ext cx="3095297" cy="3002927"/>
            <a:chOff x="8357561" y="1632135"/>
            <a:chExt cx="3834439" cy="38344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7561" y="1632135"/>
              <a:ext cx="3834439" cy="383443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768204" y="3061855"/>
              <a:ext cx="1013152" cy="7466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تنبیه</a:t>
              </a:r>
              <a:endParaRPr lang="en-US" sz="32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284681" y="1246961"/>
            <a:ext cx="8506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با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نشان دادن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نارضایتی،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بی اعتنایی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خودداری از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صحبت کردن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با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محبت و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یا محروم کردن فرزندان از برخی مزایا و … از تکرار رفتارهای ناپسند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آنان جلوگیری می کنند.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39404"/>
            <a:ext cx="6942593" cy="511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63868" y="2539734"/>
            <a:ext cx="9664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والدین به تناسب شرایط و موقعیت ها از این روش ها استفاده می کنند.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19" y="4272456"/>
            <a:ext cx="3885381" cy="2585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15" y="4232307"/>
            <a:ext cx="3498370" cy="2625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20662"/>
            <a:ext cx="4255319" cy="31373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82054" y="1431936"/>
            <a:ext cx="2427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نظر می رسد،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58507">
            <a:off x="1489727" y="5114566"/>
            <a:ext cx="2008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Majid Shadow" panose="00000400000000000000" pitchFamily="2" charset="-78"/>
              </a:rPr>
              <a:t>پایان</a:t>
            </a:r>
            <a:endParaRPr lang="en-US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B Majid Shadow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05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813319" y="261607"/>
            <a:ext cx="4565361" cy="1008993"/>
            <a:chOff x="3813319" y="513855"/>
            <a:chExt cx="4565361" cy="10089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319" y="513855"/>
              <a:ext cx="4565361" cy="10089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600318" y="725963"/>
              <a:ext cx="299136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a-IR" sz="3200" dirty="0" smtClean="0">
                  <a:ln w="0"/>
                  <a:cs typeface="B Koodak" panose="00000700000000000000" pitchFamily="2" charset="-78"/>
                </a:rPr>
                <a:t>تشکیل خانواده</a:t>
              </a:r>
              <a:endParaRPr lang="en-US" sz="3200" b="0" cap="none" spc="0" dirty="0">
                <a:ln w="0"/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411628" y="1638261"/>
            <a:ext cx="53687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cs typeface="B Koodak" panose="00000700000000000000" pitchFamily="2" charset="-78"/>
              </a:rPr>
              <a:t>بنیان خانواده بر ازدواج استوار است.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2590697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cs typeface="B Koodak" panose="00000700000000000000" pitchFamily="2" charset="-78"/>
              </a:rPr>
              <a:t>ازدواج (نکاح) </a:t>
            </a:r>
            <a:r>
              <a:rPr lang="fa-IR" sz="3200" dirty="0">
                <a:ln w="0"/>
                <a:solidFill>
                  <a:srgbClr val="C00000"/>
                </a:solidFill>
                <a:cs typeface="B Koodak" panose="00000700000000000000" pitchFamily="2" charset="-78"/>
              </a:rPr>
              <a:t>پیمانی</a:t>
            </a:r>
            <a:r>
              <a:rPr lang="fa-IR" sz="3200" dirty="0">
                <a:ln w="0"/>
                <a:cs typeface="B Koodak" panose="00000700000000000000" pitchFamily="2" charset="-78"/>
              </a:rPr>
              <a:t> است که به موجب آن </a:t>
            </a:r>
            <a:r>
              <a:rPr lang="fa-IR" sz="3200" dirty="0">
                <a:ln w="0"/>
                <a:solidFill>
                  <a:srgbClr val="C00000"/>
                </a:solidFill>
                <a:cs typeface="B Koodak" panose="00000700000000000000" pitchFamily="2" charset="-78"/>
              </a:rPr>
              <a:t>یک زن و مرد </a:t>
            </a:r>
            <a:r>
              <a:rPr lang="fa-IR" sz="3200" dirty="0">
                <a:ln w="0"/>
                <a:solidFill>
                  <a:srgbClr val="0000FF"/>
                </a:solidFill>
                <a:cs typeface="B Koodak" panose="00000700000000000000" pitchFamily="2" charset="-78"/>
              </a:rPr>
              <a:t>در زندگی با هم شریک و متحد </a:t>
            </a:r>
            <a:r>
              <a:rPr lang="fa-IR" sz="3200" dirty="0" smtClean="0">
                <a:ln w="0"/>
                <a:cs typeface="B Koodak" panose="00000700000000000000" pitchFamily="2" charset="-78"/>
              </a:rPr>
              <a:t>می شوند </a:t>
            </a:r>
            <a:r>
              <a:rPr lang="fa-IR" sz="3200" dirty="0">
                <a:ln w="0"/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cs typeface="B Koodak" panose="00000700000000000000" pitchFamily="2" charset="-78"/>
              </a:rPr>
              <a:t>خانواده ای </a:t>
            </a:r>
            <a:r>
              <a:rPr lang="fa-IR" sz="3200" dirty="0">
                <a:ln w="0"/>
                <a:cs typeface="B Koodak" panose="00000700000000000000" pitchFamily="2" charset="-78"/>
              </a:rPr>
              <a:t>را تشکیل </a:t>
            </a:r>
            <a:r>
              <a:rPr lang="fa-IR" sz="3200" dirty="0" smtClean="0">
                <a:ln w="0"/>
                <a:cs typeface="B Koodak" panose="00000700000000000000" pitchFamily="2" charset="-78"/>
              </a:rPr>
              <a:t>می دهند.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3" y="463102"/>
            <a:ext cx="3146213" cy="22867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28" y="4315597"/>
            <a:ext cx="3580742" cy="2387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931" y="813559"/>
            <a:ext cx="3098068" cy="193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9565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63213" y="771159"/>
            <a:ext cx="4665570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cs typeface="B Koodak" panose="00000700000000000000" pitchFamily="2" charset="-78"/>
              </a:rPr>
              <a:t>هدف نکاح تشکیل خانواده است.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1473001"/>
            <a:ext cx="1219199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تمایل به تشکیل خانواده و داشتن فرزند در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نهاد انسان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گذاشته شده و تشکیل زندگی خانوادگی، امری طبیعی و فطری و براساس نظام خلقت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است.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4732"/>
            <a:ext cx="4842404" cy="363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01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69931" y="2383313"/>
            <a:ext cx="7788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6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... </a:t>
            </a:r>
            <a:r>
              <a:rPr lang="fa-IR" sz="36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هیچ بنیادی در نزد خدا، </a:t>
            </a:r>
            <a:r>
              <a:rPr lang="fa-IR" sz="36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پسندیده تر </a:t>
            </a:r>
            <a:r>
              <a:rPr lang="fa-IR" sz="36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</a:t>
            </a:r>
            <a:r>
              <a:rPr lang="fa-IR" sz="36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بنیاد ازدواج </a:t>
            </a:r>
            <a:r>
              <a:rPr lang="fa-IR" sz="36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خانواده </a:t>
            </a:r>
            <a:r>
              <a:rPr lang="fa-IR" sz="36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نیست.</a:t>
            </a:r>
            <a:endParaRPr lang="en-US" sz="3600" dirty="0"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69931" y="4365827"/>
            <a:ext cx="30059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رسول اکرم (ص)</a:t>
            </a:r>
          </a:p>
          <a:p>
            <a:pPr algn="ctr"/>
            <a:r>
              <a:rPr lang="fa-IR" sz="28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وسایل الشیعه، ج 14</a:t>
            </a:r>
            <a:endParaRPr lang="en-US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5177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55683" y="835601"/>
            <a:ext cx="9280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خانواده، واحد بنیادین جامعه و کانون رشد و تعالی انسان است.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46842" y="1938084"/>
            <a:ext cx="114983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نظر شما،</a:t>
            </a:r>
            <a:b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</a:b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خانواده به کدامیک از نیازهای فرد و جامعه پاسخ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دهد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کارکردهای آن چیست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؟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711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381844" y="242672"/>
            <a:ext cx="5428312" cy="1565676"/>
            <a:chOff x="1177441" y="2103003"/>
            <a:chExt cx="5428312" cy="156567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441" y="2103003"/>
              <a:ext cx="5428312" cy="156567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594106" y="2347231"/>
              <a:ext cx="2561101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a-IR" sz="3200" dirty="0" smtClean="0">
                  <a:ln w="0"/>
                  <a:cs typeface="B Koodak" panose="00000700000000000000" pitchFamily="2" charset="-78"/>
                </a:rPr>
                <a:t>فرزندآوری و تجدید نسل</a:t>
              </a:r>
              <a:endParaRPr lang="en-US" sz="3200" b="0" cap="none" spc="0" dirty="0">
                <a:ln w="0"/>
                <a:solidFill>
                  <a:schemeClr val="tx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12380" y="2203231"/>
            <a:ext cx="11167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یکی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مهمترین کارکردهای خانواده در طول تاریخ، فرزندآوری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بوده است.</a:t>
            </a:r>
            <a:endParaRPr lang="en-US" dirty="0"/>
          </a:p>
        </p:txBody>
      </p:sp>
      <p:sp>
        <p:nvSpPr>
          <p:cNvPr id="13" name="Wave 12"/>
          <p:cNvSpPr/>
          <p:nvPr/>
        </p:nvSpPr>
        <p:spPr>
          <a:xfrm>
            <a:off x="8131224" y="2932395"/>
            <a:ext cx="3752193" cy="1166649"/>
          </a:xfrm>
          <a:prstGeom prst="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ln w="0"/>
                <a:solidFill>
                  <a:sysClr val="windowText" lastClr="000000"/>
                </a:solidFill>
                <a:cs typeface="B Koodak" panose="00000700000000000000" pitchFamily="2" charset="-78"/>
              </a:rPr>
              <a:t>تقویت بنیان خانواده</a:t>
            </a:r>
            <a:endParaRPr lang="en-US" sz="3200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26" name="Wave 25"/>
          <p:cNvSpPr/>
          <p:nvPr/>
        </p:nvSpPr>
        <p:spPr>
          <a:xfrm>
            <a:off x="4170885" y="3569770"/>
            <a:ext cx="3752193" cy="1166649"/>
          </a:xfrm>
          <a:prstGeom prst="wav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ln w="0"/>
                <a:solidFill>
                  <a:sysClr val="windowText" lastClr="000000"/>
                </a:solidFill>
                <a:cs typeface="B Koodak" panose="00000700000000000000" pitchFamily="2" charset="-78"/>
              </a:rPr>
              <a:t>تداوم نسل انسان</a:t>
            </a:r>
            <a:endParaRPr lang="en-US" sz="3200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27" name="Wave 26"/>
          <p:cNvSpPr/>
          <p:nvPr/>
        </p:nvSpPr>
        <p:spPr>
          <a:xfrm>
            <a:off x="210546" y="4370480"/>
            <a:ext cx="3752193" cy="1166649"/>
          </a:xfrm>
          <a:prstGeom prst="wav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cs typeface="B Koodak" panose="00000700000000000000" pitchFamily="2" charset="-78"/>
              </a:rPr>
              <a:t>توسعه و استحکام خانواده</a:t>
            </a:r>
            <a:endParaRPr lang="en-US" sz="3200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28" name="Wave 27"/>
          <p:cNvSpPr/>
          <p:nvPr/>
        </p:nvSpPr>
        <p:spPr>
          <a:xfrm>
            <a:off x="6548290" y="5695981"/>
            <a:ext cx="3752193" cy="1166649"/>
          </a:xfrm>
          <a:prstGeom prst="wav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cs typeface="B Koodak" panose="00000700000000000000" pitchFamily="2" charset="-78"/>
              </a:rPr>
              <a:t>نشاط اعضای خانواده</a:t>
            </a:r>
            <a:endParaRPr lang="en-US" sz="3200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29" name="Wave 28"/>
          <p:cNvSpPr/>
          <p:nvPr/>
        </p:nvSpPr>
        <p:spPr>
          <a:xfrm>
            <a:off x="2638437" y="5682088"/>
            <a:ext cx="3752193" cy="1166649"/>
          </a:xfrm>
          <a:prstGeom prst="wav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cs typeface="B Koodak" panose="00000700000000000000" pitchFamily="2" charset="-78"/>
              </a:rPr>
              <a:t>برکت برای خانواده</a:t>
            </a:r>
            <a:endParaRPr lang="en-US" sz="3200" dirty="0">
              <a:ln w="0"/>
              <a:solidFill>
                <a:sysClr val="windowText" lastClr="0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81" y="2869251"/>
            <a:ext cx="238125" cy="952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84" y="365061"/>
            <a:ext cx="2685269" cy="1729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55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32689" y="494698"/>
            <a:ext cx="6726620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اولین شرط بقای هر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جامعه ای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جمعیت آن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است.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0392" y="1546438"/>
            <a:ext cx="10631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بدون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وجود جمعیت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کافی در یک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جامعه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فعالیت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آن دچار اختلال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شود.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-126124" y="2598178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درصورتی که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جمعیت یک جامعه منقرض گردد، آن جامعه، نابود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شود واز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بین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رود.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6" y="3822347"/>
            <a:ext cx="2857500" cy="26955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25" y="3623406"/>
            <a:ext cx="4079877" cy="30599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754" y="4003389"/>
            <a:ext cx="2330370" cy="267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697013" y="346839"/>
            <a:ext cx="4797973" cy="1143999"/>
            <a:chOff x="7394025" y="4445874"/>
            <a:chExt cx="4797973" cy="11439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025" y="4445874"/>
              <a:ext cx="4797973" cy="11439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297331" y="4725487"/>
              <a:ext cx="299136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a-IR" sz="3200" dirty="0" smtClean="0">
                  <a:ln w="0"/>
                  <a:cs typeface="B Koodak" panose="00000700000000000000" pitchFamily="2" charset="-78"/>
                </a:rPr>
                <a:t>حمایت و مراقبت</a:t>
              </a:r>
              <a:endParaRPr lang="en-US" sz="3200" b="0" cap="none" spc="0" dirty="0">
                <a:ln w="0"/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578" y="0"/>
            <a:ext cx="3221421" cy="215014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91208" y="2245406"/>
            <a:ext cx="90257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نیاز به مهر و محبت یا نیاز عاطفی از نیازهای اساسی انسان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است.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4336" y="3212359"/>
            <a:ext cx="8639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خانواده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مهمترین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کانون حمایت و مراقبت عاطفی از افراد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است.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4607"/>
            <a:ext cx="4687614" cy="3515711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9616966" y="2509141"/>
            <a:ext cx="2065283" cy="91440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>
                <a:ln w="0"/>
                <a:solidFill>
                  <a:sysClr val="windowText" lastClr="000000"/>
                </a:solidFill>
                <a:cs typeface="B Koodak" panose="00000700000000000000" pitchFamily="2" charset="-78"/>
              </a:rPr>
              <a:t>محبت</a:t>
            </a:r>
            <a:endParaRPr lang="en-US" sz="3200" dirty="0">
              <a:ln w="0"/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3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19 مطالعات اجتماعی نهم کارکردهای خانواده</Template>
  <TotalTime>0</TotalTime>
  <Words>990</Words>
  <Application>Microsoft Office PowerPoint</Application>
  <PresentationFormat>Widescreen</PresentationFormat>
  <Paragraphs>72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B Koodak</vt:lpstr>
      <vt:lpstr>Times New Roman</vt:lpstr>
      <vt:lpstr>Calibri Light</vt:lpstr>
      <vt:lpstr>AmuzehNewNormalPS</vt:lpstr>
      <vt:lpstr>Calibri</vt:lpstr>
      <vt:lpstr>Amuzeh-New-Bold</vt:lpstr>
      <vt:lpstr>Arial</vt:lpstr>
      <vt:lpstr>B Majid Shadow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2020-02-08T09:22:28Z</dcterms:created>
  <dcterms:modified xsi:type="dcterms:W3CDTF">2020-02-08T09:22:41Z</dcterms:modified>
</cp:coreProperties>
</file>