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62"/>
  </p:notes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83" r:id="rId30"/>
    <p:sldId id="284" r:id="rId31"/>
    <p:sldId id="285" r:id="rId32"/>
    <p:sldId id="286" r:id="rId33"/>
    <p:sldId id="288" r:id="rId34"/>
    <p:sldId id="289" r:id="rId35"/>
    <p:sldId id="315" r:id="rId36"/>
    <p:sldId id="300" r:id="rId37"/>
    <p:sldId id="301" r:id="rId38"/>
    <p:sldId id="302" r:id="rId39"/>
    <p:sldId id="303" r:id="rId40"/>
    <p:sldId id="304" r:id="rId41"/>
    <p:sldId id="312" r:id="rId42"/>
    <p:sldId id="294" r:id="rId43"/>
    <p:sldId id="295" r:id="rId44"/>
    <p:sldId id="296" r:id="rId45"/>
    <p:sldId id="297" r:id="rId46"/>
    <p:sldId id="291" r:id="rId47"/>
    <p:sldId id="292" r:id="rId48"/>
    <p:sldId id="293" r:id="rId49"/>
    <p:sldId id="298" r:id="rId50"/>
    <p:sldId id="299" r:id="rId51"/>
    <p:sldId id="313" r:id="rId52"/>
    <p:sldId id="316" r:id="rId53"/>
    <p:sldId id="305" r:id="rId54"/>
    <p:sldId id="306" r:id="rId55"/>
    <p:sldId id="307" r:id="rId56"/>
    <p:sldId id="308" r:id="rId57"/>
    <p:sldId id="309" r:id="rId58"/>
    <p:sldId id="311" r:id="rId59"/>
    <p:sldId id="310" r:id="rId60"/>
    <p:sldId id="314" r:id="rId6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4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909" autoAdjust="0"/>
    <p:restoredTop sz="94660"/>
  </p:normalViewPr>
  <p:slideViewPr>
    <p:cSldViewPr>
      <p:cViewPr varScale="1">
        <p:scale>
          <a:sx n="70" d="100"/>
          <a:sy n="70" d="100"/>
        </p:scale>
        <p:origin x="-11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E479D8B-C380-49EB-A375-4205A1096B7F}" type="datetimeFigureOut">
              <a:rPr lang="fa-IR" smtClean="0"/>
              <a:pPr/>
              <a:t>19/06/1434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2AA6DDC-C10B-4EAA-9171-519BD5201495}"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2AA6DDC-C10B-4EAA-9171-519BD5201495}" type="slidenum">
              <a:rPr lang="fa-IR" smtClean="0"/>
              <a:pPr/>
              <a:t>26</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2AA6DDC-C10B-4EAA-9171-519BD5201495}" type="slidenum">
              <a:rPr lang="fa-IR" smtClean="0"/>
              <a:pPr/>
              <a:t>50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439687E7-1A21-4BB6-8020-18164C88AFA0}"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9687E7-1A21-4BB6-8020-18164C88AFA0}"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9687E7-1A21-4BB6-8020-18164C88AFA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DFE779-8B8D-4568-B38C-96BE3544447F}" type="datetimeFigureOut">
              <a:rPr lang="fa-IR" smtClean="0"/>
              <a:pPr/>
              <a:t>19/06/1434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439687E7-1A21-4BB6-8020-18164C88AFA0}"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DFE779-8B8D-4568-B38C-96BE3544447F}" type="datetimeFigureOut">
              <a:rPr lang="fa-IR" smtClean="0"/>
              <a:pPr/>
              <a:t>19/06/1434</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9687E7-1A21-4BB6-8020-18164C88AFA0}"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Users\Apple-pc\Desktop\&#1576;&#1578;&#1606;1\b2%5b1%5d.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fa.wikipedia.org/w/index.php?title=%DA%A9%D9%84%D8%B1%D9%88%D8%B1_%DA%A9%D9%84%D8%B3%DB%8C%D9%85&amp;action=edit&amp;redlink=1" TargetMode="External"/><Relationship Id="rId3" Type="http://schemas.openxmlformats.org/officeDocument/2006/relationships/hyperlink" Target="http://fa.wikipedia.org/w/index.php?title=%DA%A9%D9%84%D8%B1%D9%88%D8%B1%D8%A2%D9%84%D9%88%D9%85%DB%8C%D9%86%DB%8C%D9%88%D9%85&amp;action=edit&amp;redlink=1" TargetMode="External"/><Relationship Id="rId7" Type="http://schemas.openxmlformats.org/officeDocument/2006/relationships/hyperlink" Target="http://fa.wikipedia.org/wiki/%D8%A2%D9%87%D9%86" TargetMode="External"/><Relationship Id="rId2" Type="http://schemas.openxmlformats.org/officeDocument/2006/relationships/hyperlink" Target="http://fa.wikipedia.org/wiki/%DA%A9%D8%B1%D8%A8%D9%86%D8%A7%D8%AA_%D8%B3%D8%AF%DB%8C%D9%85" TargetMode="External"/><Relationship Id="rId1" Type="http://schemas.openxmlformats.org/officeDocument/2006/relationships/slideLayout" Target="../slideLayouts/slideLayout7.xml"/><Relationship Id="rId6" Type="http://schemas.openxmlformats.org/officeDocument/2006/relationships/hyperlink" Target="http://fa.wikipedia.org/w/index.php?title=%D8%A2%D9%84%D9%88%D9%85%DB%8C%D9%86%D8%A7%D8%AA_%D8%B3%D8%AF%DB%8C%D9%85&amp;action=edit&amp;redlink=1" TargetMode="External"/><Relationship Id="rId5" Type="http://schemas.openxmlformats.org/officeDocument/2006/relationships/hyperlink" Target="http://fa.wikipedia.org/w/index.php?title=%D9%81%D9%84%D9%88%D8%A6%D9%88%D8%B1%D9%88%D8%B1_%D8%B3%D8%AF%DB%8C%D9%85&amp;action=edit&amp;redlink=1" TargetMode="External"/><Relationship Id="rId4" Type="http://schemas.openxmlformats.org/officeDocument/2006/relationships/hyperlink" Target="http://fa.wikipedia.org/wiki/%DA%A9%D8%B1%D8%A8%D9%86%D8%A7%D8%AA_%D9%BE%D8%AA%D8%A7%D8%B3%DB%8C%D9%8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a.wikipedia.org/w/index.php?title=%D9%85%D8%B4%D8%AA%D9%82%D8%A7%D8%AA_%D9%87%DB%8C%D8%AF%D8%B1%D9%88%DA%A9%D8%B1%D8%A8%D9%86%DB%8C&amp;action=edit&amp;redlink=1" TargetMode="External"/><Relationship Id="rId2" Type="http://schemas.openxmlformats.org/officeDocument/2006/relationships/hyperlink" Target="http://fa.wikipedia.org/wiki/%D8%B4%DA%A9%D8%B1" TargetMode="External"/><Relationship Id="rId1" Type="http://schemas.openxmlformats.org/officeDocument/2006/relationships/slideLayout" Target="../slideLayouts/slideLayout7.xml"/><Relationship Id="rId5" Type="http://schemas.openxmlformats.org/officeDocument/2006/relationships/hyperlink" Target="http://fa.wikipedia.org/w/index.php?title=%D8%A8%D8%B1%D8%A7%D8%AA%D9%87%D8%A7%DB%8C_%D9%85%D8%AD%D9%84%D9%88%D9%84&amp;action=edit&amp;redlink=1" TargetMode="External"/><Relationship Id="rId4" Type="http://schemas.openxmlformats.org/officeDocument/2006/relationships/hyperlink" Target="http://fa.wikipedia.org/w/index.php?title=%D9%86%D9%85%DA%A9%E2%80%8C%D9%87%D8%A7%DB%8C_%D9%85%D8%AD%D9%84%D9%88%D9%84_%D8%B1%D9%88%DB%8C&amp;action=edit&amp;redlink=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fa.wikipedia.org/wiki/%D8%B2%D8%A8%D8%A7%D9%86_%D8%A7%D9%86%DA%AF%D9%84%DB%8C%D8%B3%DB%8C" TargetMode="External"/><Relationship Id="rId2" Type="http://schemas.openxmlformats.org/officeDocument/2006/relationships/hyperlink" Target="http://www.hassanarabpoor.blogfa.com/page/beton" TargetMode="External"/><Relationship Id="rId1" Type="http://schemas.openxmlformats.org/officeDocument/2006/relationships/slideLayout" Target="../slideLayouts/slideLayout7.xml"/><Relationship Id="rId6" Type="http://schemas.openxmlformats.org/officeDocument/2006/relationships/hyperlink" Target="http://fa.wikipedia.org/wiki/%D8%A2%D8%A8" TargetMode="External"/><Relationship Id="rId5" Type="http://schemas.openxmlformats.org/officeDocument/2006/relationships/hyperlink" Target="http://fa.wikipedia.org/w/index.php?title=%D8%B3%DB%8C%D9%85%D8%A7%D9%86%D9%87%D8%A7%DB%8C_%D9%87%DB%8C%D8%AF%D8%B1%D9%88%D9%84%DB%8C%DA%A9%DB%8C&amp;action=edit&amp;redlink=1" TargetMode="External"/><Relationship Id="rId4" Type="http://schemas.openxmlformats.org/officeDocument/2006/relationships/hyperlink" Target="http://fa.wikipedia.org/wiki/%D9%85%D8%A7%D8%AF%D9%8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fa.wikipedia.org/wiki/%D8%AD%D8%AC%D9%85" TargetMode="External"/><Relationship Id="rId2" Type="http://schemas.openxmlformats.org/officeDocument/2006/relationships/hyperlink" Target="http://fa.wikipedia.org/w/index.php?title=%D8%B3%D9%86%DA%AF%D8%AF%D8%A7%D9%86%D9%87%E2%80%8C%D9%87%D8%A7&amp;action=edit&amp;redlink=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fa.wikipedia.org/w/index.php?title=%DB%8C%D9%88%D9%86%D9%87%D8%A7%DB%8C&amp;action=edit&amp;redlink=1" TargetMode="External"/><Relationship Id="rId3" Type="http://schemas.openxmlformats.org/officeDocument/2006/relationships/hyperlink" Target="http://fa.wikipedia.org/w/index.php?title=%D9%85%D9%82%D8%A7%D9%88%D9%85%D8%AA_%D8%A8%D8%AA%D9%86&amp;action=edit&amp;redlink=1" TargetMode="External"/><Relationship Id="rId7" Type="http://schemas.openxmlformats.org/officeDocument/2006/relationships/hyperlink" Target="http://fa.wikipedia.org/wiki/%D8%A2%D8%B4%D8%A7%D9%85%DB%8C%D8%AF%D9%86" TargetMode="External"/><Relationship Id="rId2" Type="http://schemas.openxmlformats.org/officeDocument/2006/relationships/hyperlink" Target="http://fa.wikipedia.org/wiki/%D8%A2%D8%A8" TargetMode="External"/><Relationship Id="rId1" Type="http://schemas.openxmlformats.org/officeDocument/2006/relationships/slideLayout" Target="../slideLayouts/slideLayout7.xml"/><Relationship Id="rId6" Type="http://schemas.openxmlformats.org/officeDocument/2006/relationships/hyperlink" Target="http://fa.wikipedia.org/w/index.php?title=%D8%A7%D8%AE%D8%AA%D9%84%D8%A7%D8%B7%E2%80%8C%D9%87%D8%A7&amp;action=edit&amp;redlink=1" TargetMode="External"/><Relationship Id="rId11" Type="http://schemas.openxmlformats.org/officeDocument/2006/relationships/hyperlink" Target="http://fa.wikipedia.org/w/index.php?title=(%D8%AF%D8%B1%D8%AC%D9%87_%D8%A7%D8%B3%DB%8C%D8%AF%DB%8C%D8%AA%D9%87)&amp;action=edit&amp;redlink=1" TargetMode="External"/><Relationship Id="rId5" Type="http://schemas.openxmlformats.org/officeDocument/2006/relationships/hyperlink" Target="http://fa.wikipedia.org/wiki/%D8%A2%D8%B1%D9%85%D8%A7%D8%AA%D9%88%D8%B1" TargetMode="External"/><Relationship Id="rId10" Type="http://schemas.openxmlformats.org/officeDocument/2006/relationships/hyperlink" Target="http://fa.wikipedia.org/wiki/%D9%BE%D8%AA%D8%A7%D8%B3%DB%8C%D9%85" TargetMode="External"/><Relationship Id="rId4" Type="http://schemas.openxmlformats.org/officeDocument/2006/relationships/hyperlink" Target="http://fa.wikipedia.org/w/index.php?title=%D8%B2%D9%86%DA%AF_%D8%B2%D8%AF%D9%86&amp;action=edit&amp;redlink=1" TargetMode="External"/><Relationship Id="rId9" Type="http://schemas.openxmlformats.org/officeDocument/2006/relationships/hyperlink" Target="http://fa.wikipedia.org/wiki/%D8%B3%D8%AF%DB%8C%D9%8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fa.wikipedia.org/wiki/%DA%A9%D8%A7%D8%B1%D8%A7%DB%8C%DB%8C"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fa.wikipedia.org/wiki/%D8%AD%D8%AC%D9%85" TargetMode="External"/><Relationship Id="rId7" Type="http://schemas.openxmlformats.org/officeDocument/2006/relationships/hyperlink" Target="http://fa.wikipedia.org/wiki/%D9%81%D8%B1%D8%B3%D8%A7%DB%8C%D8%B4" TargetMode="External"/><Relationship Id="rId2" Type="http://schemas.openxmlformats.org/officeDocument/2006/relationships/hyperlink" Target="http://fa.wikipedia.org/w/index.php?title=%D8%B3%D9%86%DA%AF%D8%AF%D8%A7%D9%86%D9%87%E2%80%8C%D9%87%D8%A7&amp;action=edit&amp;redlink=1" TargetMode="External"/><Relationship Id="rId1" Type="http://schemas.openxmlformats.org/officeDocument/2006/relationships/slideLayout" Target="../slideLayouts/slideLayout7.xml"/><Relationship Id="rId6" Type="http://schemas.openxmlformats.org/officeDocument/2006/relationships/hyperlink" Target="http://fa.wikipedia.org/wiki/%D9%87%D9%88%D8%A7%D8%B2%D8%AF%DA%AF%DB%8C" TargetMode="External"/><Relationship Id="rId5" Type="http://schemas.openxmlformats.org/officeDocument/2006/relationships/hyperlink" Target="http://fa.wikipedia.org/w/index.php?title=%D8%AD%D8%B1%D8%A7%D8%B1%D8%AA%DB%8C&amp;action=edit&amp;redlink=1" TargetMode="External"/><Relationship Id="rId4" Type="http://schemas.openxmlformats.org/officeDocument/2006/relationships/hyperlink" Target="http://fa.wikipedia.org/w/index.php?title=%D9%81%DB%8C%D8%B2%DB%8C%DA%A9%DB%8C&amp;action=edit&amp;redlink=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fa.wikipedia.org/wiki/%DB%8C%D8%AE_%D8%B2%D8%AF%DA%AF%DB%8C" TargetMode="External"/><Relationship Id="rId3" Type="http://schemas.openxmlformats.org/officeDocument/2006/relationships/hyperlink" Target="http://fa.wikipedia.org/w/index.php?title=%22%D9%85%D9%88%D8%A7%D8%AF_%D8%AA%D8%B1%DA%A9%DB%8C%D8%A8%DB%8C%22&amp;action=edit&amp;redlink=1" TargetMode="External"/><Relationship Id="rId7" Type="http://schemas.openxmlformats.org/officeDocument/2006/relationships/hyperlink" Target="http://fa.wikipedia.org/w/index.php?title=%D8%AA%D8%B3%D8%B1%DB%8C%D8%B9_%DA%A9%D9%86%D9%86%D8%AF%D9%87%E2%80%8C%D9%87%D8%A7%DB%8C_%DA%AF%DB%8C%D8%B1%D8%B4&amp;action=edit&amp;redlink=1" TargetMode="External"/><Relationship Id="rId2" Type="http://schemas.openxmlformats.org/officeDocument/2006/relationships/hyperlink" Target="http://fa.wikipedia.org/wiki/%D8%B3%DB%8C%D9%85%D8%A7%D9%86" TargetMode="External"/><Relationship Id="rId1" Type="http://schemas.openxmlformats.org/officeDocument/2006/relationships/slideLayout" Target="../slideLayouts/slideLayout7.xml"/><Relationship Id="rId6" Type="http://schemas.openxmlformats.org/officeDocument/2006/relationships/hyperlink" Target="http://fa.wikipedia.org/w/index.php?title=%DA%A9%D9%86%D8%AF%DA%AF%DB%8C%D8%B1_%DA%A9%D9%86%D9%86%D8%AF%D9%87%E2%80%8C%D9%87%D8%A7&amp;action=edit&amp;redlink=1" TargetMode="External"/><Relationship Id="rId5" Type="http://schemas.openxmlformats.org/officeDocument/2006/relationships/hyperlink" Target="http://fa.wikipedia.org/w/index.php?title=%D8%AA%D9%82%D9%84%DB%8C%D9%84_%D8%AF%D9%87%D9%86%D8%AF%D9%87%E2%80%8C%D9%87%D8%A7%DB%8C_%D8%A2%D8%A8&amp;action=edit&amp;redlink=1" TargetMode="External"/><Relationship Id="rId4" Type="http://schemas.openxmlformats.org/officeDocument/2006/relationships/hyperlink" Target="http://fa.wikipedia.org/w/index.php?title=%22%D9%85%D9%88%D8%A7%D8%AF_%D8%A7%D9%81%D8%B2%D9%88%D8%AF%D9%86%DB%8C%22&amp;action=edit&amp;redlink=1" TargetMode="External"/><Relationship Id="rId9" Type="http://schemas.openxmlformats.org/officeDocument/2006/relationships/hyperlink" Target="http://fa.wikipedia.org/w/index.php?title=%D8%B0%D9%88%D8%A8_%DB%8C%D8%AE&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solidFill>
                  <a:srgbClr val="00040C"/>
                </a:solidFill>
              </a:rPr>
              <a:t>            بتن و انواع آن</a:t>
            </a:r>
            <a:endParaRPr lang="fa-IR" dirty="0">
              <a:solidFill>
                <a:srgbClr val="00040C"/>
              </a:solidFill>
            </a:endParaRPr>
          </a:p>
        </p:txBody>
      </p:sp>
      <p:sp>
        <p:nvSpPr>
          <p:cNvPr id="3" name="Subtitle 2"/>
          <p:cNvSpPr>
            <a:spLocks noGrp="1"/>
          </p:cNvSpPr>
          <p:nvPr>
            <p:ph type="subTitle" idx="1"/>
          </p:nvPr>
        </p:nvSpPr>
        <p:spPr>
          <a:xfrm>
            <a:off x="0" y="500042"/>
            <a:ext cx="9144000" cy="4857783"/>
          </a:xfrm>
        </p:spPr>
        <p:txBody>
          <a:bodyPr>
            <a:normAutofit fontScale="70000" lnSpcReduction="20000"/>
          </a:bodyPr>
          <a:lstStyle/>
          <a:p>
            <a:r>
              <a:rPr lang="fa-IR" b="1" dirty="0" smtClean="0">
                <a:solidFill>
                  <a:schemeClr val="bg1"/>
                </a:solidFill>
              </a:rPr>
              <a:t>                               </a:t>
            </a:r>
            <a:r>
              <a:rPr lang="fa-IR" b="1" dirty="0" smtClean="0">
                <a:solidFill>
                  <a:schemeClr val="bg1"/>
                </a:solidFill>
              </a:rPr>
              <a:t>                                                                          </a:t>
            </a:r>
            <a:r>
              <a:rPr lang="fa-IR" sz="5800" b="1" dirty="0" smtClean="0">
                <a:solidFill>
                  <a:schemeClr val="bg1"/>
                </a:solidFill>
              </a:rPr>
              <a:t>بتن و انواع آن</a:t>
            </a:r>
          </a:p>
          <a:p>
            <a:pPr>
              <a:buFont typeface="Wingdings" pitchFamily="2" charset="2"/>
              <a:buChar char="v"/>
            </a:pPr>
            <a:r>
              <a:rPr lang="fa-IR" sz="5200" b="1" dirty="0" smtClean="0">
                <a:solidFill>
                  <a:schemeClr val="bg1"/>
                </a:solidFill>
              </a:rPr>
              <a:t>بتن با مقاومت بالا</a:t>
            </a:r>
          </a:p>
          <a:p>
            <a:pPr>
              <a:buFont typeface="Wingdings" pitchFamily="2" charset="2"/>
              <a:buChar char="v"/>
            </a:pPr>
            <a:r>
              <a:rPr lang="fa-IR" sz="5200" b="1" dirty="0" smtClean="0">
                <a:solidFill>
                  <a:schemeClr val="bg1"/>
                </a:solidFill>
              </a:rPr>
              <a:t>بتن سبک</a:t>
            </a:r>
          </a:p>
          <a:p>
            <a:pPr>
              <a:buFont typeface="Wingdings" pitchFamily="2" charset="2"/>
              <a:buChar char="v"/>
            </a:pPr>
            <a:r>
              <a:rPr lang="fa-IR" sz="5200" b="1" dirty="0" smtClean="0">
                <a:solidFill>
                  <a:schemeClr val="bg1"/>
                </a:solidFill>
              </a:rPr>
              <a:t>بتن </a:t>
            </a:r>
            <a:r>
              <a:rPr lang="fa-IR" sz="5200" b="1" dirty="0" smtClean="0">
                <a:solidFill>
                  <a:schemeClr val="bg1"/>
                </a:solidFill>
              </a:rPr>
              <a:t>پیش تنیده</a:t>
            </a:r>
          </a:p>
          <a:p>
            <a:pPr>
              <a:buFont typeface="Wingdings" pitchFamily="2" charset="2"/>
              <a:buChar char="v"/>
            </a:pPr>
            <a:r>
              <a:rPr lang="fa-IR" sz="5200" b="1" dirty="0" smtClean="0">
                <a:solidFill>
                  <a:schemeClr val="bg1"/>
                </a:solidFill>
              </a:rPr>
              <a:t>بتن پس تنیده</a:t>
            </a:r>
          </a:p>
          <a:p>
            <a:pPr>
              <a:buFont typeface="Wingdings" pitchFamily="2" charset="2"/>
              <a:buChar char="v"/>
            </a:pPr>
            <a:r>
              <a:rPr lang="fa-IR" sz="5200" b="1" dirty="0" smtClean="0">
                <a:solidFill>
                  <a:schemeClr val="bg1"/>
                </a:solidFill>
              </a:rPr>
              <a:t>بتن </a:t>
            </a:r>
            <a:r>
              <a:rPr lang="fa-IR" sz="5200" b="1" dirty="0" smtClean="0">
                <a:solidFill>
                  <a:schemeClr val="bg1"/>
                </a:solidFill>
              </a:rPr>
              <a:t>شفاف</a:t>
            </a:r>
          </a:p>
          <a:p>
            <a:pPr>
              <a:buFont typeface="Wingdings" pitchFamily="2" charset="2"/>
              <a:buChar char="v"/>
            </a:pPr>
            <a:r>
              <a:rPr lang="fa-IR" sz="5200" b="1" dirty="0" smtClean="0">
                <a:solidFill>
                  <a:schemeClr val="bg1"/>
                </a:solidFill>
              </a:rPr>
              <a:t>بتن خود متراکم</a:t>
            </a:r>
          </a:p>
          <a:p>
            <a:endParaRPr lang="fa-IR" dirty="0" smtClean="0"/>
          </a:p>
          <a:p>
            <a:endParaRPr lang="fa-IR" dirty="0" smtClean="0"/>
          </a:p>
          <a:p>
            <a:r>
              <a:rPr lang="fa-IR" dirty="0" smtClean="0"/>
              <a:t>                                                   </a:t>
            </a:r>
            <a:endParaRPr lang="fa-IR" dirty="0"/>
          </a:p>
        </p:txBody>
      </p:sp>
      <p:pic>
        <p:nvPicPr>
          <p:cNvPr id="6" name="b2[1].jpg" descr="C:\Users\Apple-pc\Desktop\بتن1\b2[1].jpg"/>
          <p:cNvPicPr>
            <a:picLocks noChangeAspect="1"/>
          </p:cNvPicPr>
          <p:nvPr/>
        </p:nvPicPr>
        <p:blipFill>
          <a:blip r:embed="rId2" r:link="rId3"/>
          <a:stretch>
            <a:fillRect/>
          </a:stretch>
        </p:blipFill>
        <p:spPr>
          <a:xfrm>
            <a:off x="2643174" y="1714488"/>
            <a:ext cx="3810000" cy="3327400"/>
          </a:xfrm>
          <a:prstGeom prst="rect">
            <a:avLst/>
          </a:prstGeom>
          <a:ln>
            <a:noFill/>
          </a:ln>
          <a:effectLst>
            <a:reflection blurRad="6350" stA="50000" endA="300" endPos="90000" dir="5400000" sy="-100000" algn="bl" rotWithShape="0"/>
            <a:softEdge rad="112500"/>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677656"/>
          </a:xfrm>
          <a:prstGeom prst="rect">
            <a:avLst/>
          </a:prstGeom>
        </p:spPr>
        <p:txBody>
          <a:bodyPr wrap="square">
            <a:spAutoFit/>
          </a:bodyPr>
          <a:lstStyle/>
          <a:p>
            <a:pPr>
              <a:buFont typeface="Wingdings" pitchFamily="2" charset="2"/>
              <a:buChar char="v"/>
            </a:pPr>
            <a:r>
              <a:rPr lang="ar-SA" sz="2800" b="1" dirty="0" smtClean="0"/>
              <a:t>تسریع کننده‌ها</a:t>
            </a:r>
            <a:r>
              <a:rPr lang="ar-SA" sz="2800" b="0" dirty="0" smtClean="0"/>
              <a:t> </a:t>
            </a:r>
            <a:endParaRPr lang="fa-IR" sz="2800" b="0" dirty="0" smtClean="0"/>
          </a:p>
          <a:p>
            <a:endParaRPr lang="ar-SA" sz="2800" b="1" dirty="0" smtClean="0"/>
          </a:p>
          <a:p>
            <a:r>
              <a:rPr lang="ar-SA" sz="2800" dirty="0" smtClean="0"/>
              <a:t>افزودنی‌هایی هستند که سخت شدگی بتن را تسریع می‌کنند و مقاومت اولیه بتن را بالا می‌برند. چند نمونه از تسریع کننده‌ها عبارتند از: </a:t>
            </a:r>
            <a:r>
              <a:rPr lang="ar-SA" sz="2800" dirty="0" smtClean="0">
                <a:hlinkClick r:id="rId2" tooltip="کربنات سدیم"/>
              </a:rPr>
              <a:t>کربنات سدیم</a:t>
            </a:r>
            <a:r>
              <a:rPr lang="ar-SA" sz="2800" dirty="0" smtClean="0"/>
              <a:t>، </a:t>
            </a:r>
            <a:r>
              <a:rPr lang="ar-SA" sz="2800" dirty="0" smtClean="0">
                <a:hlinkClick r:id="rId3" tooltip="کلرورآلومینیوم (صفحه وجود ندارد)"/>
              </a:rPr>
              <a:t>کلرورآلومینیوم</a:t>
            </a:r>
            <a:r>
              <a:rPr lang="ar-SA" sz="2800" dirty="0" smtClean="0"/>
              <a:t>، </a:t>
            </a:r>
            <a:r>
              <a:rPr lang="ar-SA" sz="2800" dirty="0" smtClean="0">
                <a:hlinkClick r:id="rId4"/>
              </a:rPr>
              <a:t>کربنات پتاسیم</a:t>
            </a:r>
            <a:r>
              <a:rPr lang="ar-SA" sz="2800" dirty="0" smtClean="0"/>
              <a:t>، </a:t>
            </a:r>
            <a:r>
              <a:rPr lang="ar-SA" sz="2800" dirty="0" smtClean="0">
                <a:hlinkClick r:id="rId5" tooltip="فلوئورور سدیم (صفحه وجود ندارد)"/>
              </a:rPr>
              <a:t>فلوئورور سدیم</a:t>
            </a:r>
            <a:r>
              <a:rPr lang="ar-SA" sz="2800" dirty="0" smtClean="0"/>
              <a:t>، </a:t>
            </a:r>
            <a:r>
              <a:rPr lang="ar-SA" sz="2800" dirty="0" smtClean="0">
                <a:hlinkClick r:id="rId6" tooltip="آلومینات سدیم (صفحه وجود ندارد)"/>
              </a:rPr>
              <a:t>آلومینات سدیم</a:t>
            </a:r>
            <a:r>
              <a:rPr lang="ar-SA" sz="2800" dirty="0" smtClean="0"/>
              <a:t>، نمک‌های </a:t>
            </a:r>
            <a:r>
              <a:rPr lang="ar-SA" sz="2800" dirty="0" smtClean="0">
                <a:hlinkClick r:id="rId7"/>
              </a:rPr>
              <a:t>آهن</a:t>
            </a:r>
            <a:r>
              <a:rPr lang="ar-SA" sz="2800" dirty="0" smtClean="0"/>
              <a:t> و </a:t>
            </a:r>
            <a:r>
              <a:rPr lang="ar-SA" sz="2800" dirty="0" smtClean="0">
                <a:hlinkClick r:id="rId8" tooltip="کلرور کلسیم (صفحه وجود ندارد)"/>
              </a:rPr>
              <a:t>کلرور کلسیم</a:t>
            </a:r>
            <a:endParaRPr lang="ar-SA" sz="2800"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buFont typeface="Wingdings" pitchFamily="2" charset="2"/>
              <a:buChar char="v"/>
            </a:pPr>
            <a:r>
              <a:rPr lang="ar-SA" sz="2800" b="1" dirty="0" smtClean="0"/>
              <a:t>کندگیر کننده‌ها</a:t>
            </a:r>
            <a:r>
              <a:rPr lang="ar-SA" sz="2800" b="0" dirty="0" smtClean="0"/>
              <a:t> </a:t>
            </a:r>
            <a:endParaRPr lang="fa-IR" sz="2800" b="0" dirty="0" smtClean="0"/>
          </a:p>
          <a:p>
            <a:endParaRPr lang="ar-SA" sz="2800" b="1" dirty="0" smtClean="0"/>
          </a:p>
          <a:p>
            <a:r>
              <a:rPr lang="ar-SA" sz="2800" dirty="0" smtClean="0"/>
              <a:t>افزودنی‌هایی هستند که زمان گیرش بتن را به تاخیر می‌اندازند. این مواد در هوای خیلی گرم که زمان گیرش معمولی بتن کوتاه می‌شود و همچنین برای جلوگیری از ایجاد ترک‌های ناشی از گیرش در بتن ریزی‌های متوالی مفید می‌باشند. به عنوان چند نمونه از کندگیر کننده‌ها می‌توان از </a:t>
            </a:r>
            <a:r>
              <a:rPr lang="ar-SA" sz="2800" dirty="0" smtClean="0">
                <a:hlinkClick r:id="rId2"/>
              </a:rPr>
              <a:t>شکر</a:t>
            </a:r>
            <a:r>
              <a:rPr lang="ar-SA" sz="2800" dirty="0" smtClean="0"/>
              <a:t>، </a:t>
            </a:r>
            <a:r>
              <a:rPr lang="ar-SA" sz="2800" dirty="0" smtClean="0">
                <a:hlinkClick r:id="rId3" tooltip="مشتقات هیدروکربنی (صفحه وجود ندارد)"/>
              </a:rPr>
              <a:t>مشتقات هیدروکربنی</a:t>
            </a:r>
            <a:r>
              <a:rPr lang="ar-SA" sz="2800" dirty="0" smtClean="0"/>
              <a:t>، </a:t>
            </a:r>
            <a:r>
              <a:rPr lang="ar-SA" sz="2800" dirty="0" smtClean="0">
                <a:hlinkClick r:id="rId4" tooltip="نمک‌های محلول روی (صفحه وجود ندارد)"/>
              </a:rPr>
              <a:t>نمک‌های محلول روی</a:t>
            </a:r>
            <a:r>
              <a:rPr lang="ar-SA" sz="2800" dirty="0" smtClean="0"/>
              <a:t> و </a:t>
            </a:r>
            <a:r>
              <a:rPr lang="ar-SA" sz="2800" dirty="0" smtClean="0">
                <a:hlinkClick r:id="rId5" tooltip="براتهای محلول (صفحه وجود ندارد)"/>
              </a:rPr>
              <a:t>براتهای محلول</a:t>
            </a:r>
            <a:r>
              <a:rPr lang="ar-SA" sz="2800" dirty="0" smtClean="0"/>
              <a:t> نام برد به عنوان مثال اگر با یک کنترل دقیق ۰٫۰۵ وزن سیمان شکر به بتن اضافه کنیم، حدود چهار ساعت گیرش آنرا به تاخیر می‌اندازد. مصرف ۰٫۲ تا یک درصد وزن سیمان از گیرش سیمان جلوگیری به عمل می‌اورد</a:t>
            </a:r>
            <a:endParaRPr lang="ar-SA" sz="2800" dirty="0"/>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r>
              <a:rPr lang="ar-SA" sz="2800" b="1" dirty="0" smtClean="0"/>
              <a:t>تقلیل </a:t>
            </a:r>
            <a:r>
              <a:rPr lang="ar-SA" sz="2800" b="1" dirty="0" smtClean="0"/>
              <a:t>دهنده‌های آب</a:t>
            </a:r>
            <a:r>
              <a:rPr lang="ar-SA" sz="2800" b="0" dirty="0" smtClean="0"/>
              <a:t>(</a:t>
            </a:r>
            <a:r>
              <a:rPr lang="ar-SA" sz="2800" b="1" dirty="0" smtClean="0"/>
              <a:t>روان کننده‌ها</a:t>
            </a:r>
          </a:p>
          <a:p>
            <a:r>
              <a:rPr lang="ar-SA" sz="2800" dirty="0" smtClean="0"/>
              <a:t>این افزودنی‌ها به سه منظور به کار می‌روند:</a:t>
            </a:r>
            <a:endParaRPr lang="fa-IR" sz="2800" dirty="0" smtClean="0"/>
          </a:p>
          <a:p>
            <a:endParaRPr lang="ar-SA" sz="2800" dirty="0" smtClean="0"/>
          </a:p>
          <a:p>
            <a:r>
              <a:rPr lang="ar-SA" sz="2800" dirty="0" smtClean="0"/>
              <a:t>۱-رسیدن به مقاومتی بالاتر به وسیله کاهش نسبت آب به سیمان</a:t>
            </a:r>
            <a:endParaRPr lang="fa-IR" sz="2800" dirty="0" smtClean="0"/>
          </a:p>
          <a:p>
            <a:endParaRPr lang="ar-SA" sz="2800" dirty="0" smtClean="0"/>
          </a:p>
          <a:p>
            <a:r>
              <a:rPr lang="ar-SA" sz="2800" dirty="0" smtClean="0"/>
              <a:t>۲-رسیدن به کارایی مشخص با کاهش مقدار سیمان مصرفی و نتیجتا کاهش حرارت هیدراتاسیون در توده بتن.</a:t>
            </a:r>
            <a:endParaRPr lang="fa-IR" sz="2800" dirty="0" smtClean="0"/>
          </a:p>
          <a:p>
            <a:endParaRPr lang="ar-SA" sz="2800" dirty="0" smtClean="0"/>
          </a:p>
          <a:p>
            <a:r>
              <a:rPr lang="ar-SA" sz="2800" dirty="0" smtClean="0"/>
              <a:t>۳-سادگی بتن ریزی به وسیله افزایش کارایی در قالبهایی با آرماتور انبوه و موقعیت‌های غیرقابل دسترسی</a:t>
            </a:r>
            <a:endParaRPr lang="ar-SA" sz="2800" dirty="0"/>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بتن.jpg"/>
          <p:cNvPicPr>
            <a:picLocks noChangeAspect="1"/>
          </p:cNvPicPr>
          <p:nvPr/>
        </p:nvPicPr>
        <p:blipFill>
          <a:blip r:embed="rId2"/>
          <a:stretch>
            <a:fillRect/>
          </a:stretch>
        </p:blipFill>
        <p:spPr>
          <a:xfrm>
            <a:off x="5643570" y="857232"/>
            <a:ext cx="3152780"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عکس بتن (2).jpg"/>
          <p:cNvPicPr>
            <a:picLocks noChangeAspect="1"/>
          </p:cNvPicPr>
          <p:nvPr/>
        </p:nvPicPr>
        <p:blipFill>
          <a:blip r:embed="rId3"/>
          <a:stretch>
            <a:fillRect/>
          </a:stretch>
        </p:blipFill>
        <p:spPr>
          <a:xfrm>
            <a:off x="285720" y="642918"/>
            <a:ext cx="5032388" cy="3368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عکس بتن (3).jpg"/>
          <p:cNvPicPr>
            <a:picLocks noChangeAspect="1"/>
          </p:cNvPicPr>
          <p:nvPr/>
        </p:nvPicPr>
        <p:blipFill>
          <a:blip r:embed="rId4" cstate="print"/>
          <a:stretch>
            <a:fillRect/>
          </a:stretch>
        </p:blipFill>
        <p:spPr>
          <a:xfrm>
            <a:off x="4214810" y="4143380"/>
            <a:ext cx="4448172" cy="2500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buFont typeface="Wingdings" pitchFamily="2" charset="2"/>
              <a:buChar char="v"/>
            </a:pPr>
            <a:r>
              <a:rPr lang="fa-IR" sz="2800" b="1" dirty="0" smtClean="0"/>
              <a:t>بتن با مقاومت بالا (</a:t>
            </a:r>
            <a:r>
              <a:rPr lang="en-US" sz="2800" b="1" dirty="0" smtClean="0"/>
              <a:t>HSC=High Strength Concrete)</a:t>
            </a:r>
            <a:endParaRPr lang="fa-IR" sz="2800" b="1" dirty="0" smtClean="0"/>
          </a:p>
          <a:p>
            <a:endParaRPr lang="en-US" sz="2800" dirty="0" smtClean="0"/>
          </a:p>
          <a:p>
            <a:pPr>
              <a:buFont typeface="Wingdings" pitchFamily="2" charset="2"/>
              <a:buChar char="v"/>
            </a:pPr>
            <a:r>
              <a:rPr lang="fa-IR" sz="2800" dirty="0" smtClean="0"/>
              <a:t>در چند دهه اخیر رسیدن به مقاومت فشاری بالا در بتن از اهداف اصلی دست اندرکاران کارهای بتنی بوده است . بر اساس تعریف موسسه بتن آمریکا ، بتن با مقوامت بالا بتنی است که دارای مقاومت  فشاری بالاتر از 42 </a:t>
            </a:r>
            <a:r>
              <a:rPr lang="en-US" sz="2800" dirty="0" smtClean="0"/>
              <a:t>MPA </a:t>
            </a:r>
            <a:r>
              <a:rPr lang="fa-IR" sz="2800" dirty="0" smtClean="0"/>
              <a:t>برای بتن ساخته شده از سنگدانه های سبک باشد . شایان ذکر است که اغلب آیین نامه های بتن هنوز مقوامت فشاری بتن مورد استفاده در سازه ها را به 60</a:t>
            </a:r>
            <a:r>
              <a:rPr lang="en-US" sz="2800" dirty="0" err="1" smtClean="0"/>
              <a:t>Mpa</a:t>
            </a:r>
            <a:r>
              <a:rPr lang="en-US" sz="2800" dirty="0" smtClean="0"/>
              <a:t>  </a:t>
            </a:r>
            <a:r>
              <a:rPr lang="fa-IR" sz="2800" dirty="0" smtClean="0"/>
              <a:t>محدود میکنند .</a:t>
            </a:r>
          </a:p>
          <a:p>
            <a:pPr>
              <a:buFont typeface="Wingdings" pitchFamily="2" charset="2"/>
              <a:buChar char="v"/>
            </a:pPr>
            <a:r>
              <a:rPr lang="fa-IR" sz="2800" dirty="0" smtClean="0"/>
              <a:t> البته اخیرا بعضی از آیین نامه های بتن ، تحت شرایطی تا حد 105 </a:t>
            </a:r>
            <a:r>
              <a:rPr lang="en-US" sz="2800" dirty="0" err="1" smtClean="0"/>
              <a:t>Mpa</a:t>
            </a:r>
            <a:r>
              <a:rPr lang="en-US" sz="2800" dirty="0" smtClean="0"/>
              <a:t>  </a:t>
            </a:r>
            <a:r>
              <a:rPr lang="fa-IR" sz="2800" dirty="0" smtClean="0"/>
              <a:t>را نیز مجاز می شمارند .</a:t>
            </a:r>
            <a:endParaRPr lang="fa-I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endParaRPr lang="fa-IR" sz="2800" dirty="0" smtClean="0"/>
          </a:p>
          <a:p>
            <a:endParaRPr lang="fa-IR" sz="2800" dirty="0" smtClean="0"/>
          </a:p>
          <a:p>
            <a:r>
              <a:rPr lang="fa-IR" sz="2800" dirty="0" smtClean="0"/>
              <a:t>غالبا </a:t>
            </a:r>
            <a:r>
              <a:rPr lang="fa-IR" sz="2800" dirty="0" smtClean="0"/>
              <a:t>ساخت بتنی با مقاومت فشاری در حدود 50 </a:t>
            </a:r>
            <a:r>
              <a:rPr lang="en-US" sz="2800" dirty="0" err="1" smtClean="0"/>
              <a:t>Mpa</a:t>
            </a:r>
            <a:r>
              <a:rPr lang="en-US" sz="2800" dirty="0" smtClean="0"/>
              <a:t>  </a:t>
            </a:r>
            <a:r>
              <a:rPr lang="fa-IR" sz="2800" dirty="0" smtClean="0"/>
              <a:t>با کاهش نسبت آب به سیمان تا حد 0.3 امکان پذیر است . ساخت بتنی با مقاومت زیاد و در حد 120 </a:t>
            </a:r>
            <a:r>
              <a:rPr lang="en-US" sz="2800" dirty="0" err="1" smtClean="0"/>
              <a:t>Mpa</a:t>
            </a:r>
            <a:r>
              <a:rPr lang="en-US" sz="2800" dirty="0" smtClean="0"/>
              <a:t>  </a:t>
            </a:r>
            <a:r>
              <a:rPr lang="fa-IR" sz="2800" dirty="0" smtClean="0"/>
              <a:t>و استفاده از آن در ساخت سازه های مختلف به ویژه ساختمان های بلند ، در کشورهای پیشرفته دنیا رواج یافته ساخت . از جمله مزایای این بتن ها می توان به مقاومت فشاری و مقاومت کششی بالا ، مدول الاستیسیته بیشتر و نفوذ پذیری کمتر آن ها اشاره کرد . از عوامل موثر در رسیدن به چنین مقاومت های بالا در بتن ، استفده از شن و ماسه مقاوم و با شکل مناسب ، افزایش مقدار سیمان مصرفی ، محدود کردن اندازه بزرگترین سنگدانه ، استفاده از ماسه با مدول نرمی مناسب و نسبت ماسه به سیمان مناسب برای همگنی بیشتر آن می باشد . همچنین با استفاده از  مواد بسیار ریزدانه و با اندازه هایی کمتر از دهم میکرون مانند دوده سیلیس می توان مجموعه ای متراکم تر و با تخلخل بسیار کم را تهیه نمود .</a:t>
            </a:r>
            <a:endParaRPr lang="fa-I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01156" cy="3970318"/>
          </a:xfrm>
          <a:prstGeom prst="rect">
            <a:avLst/>
          </a:prstGeom>
        </p:spPr>
        <p:txBody>
          <a:bodyPr wrap="square">
            <a:spAutoFit/>
          </a:bodyPr>
          <a:lstStyle/>
          <a:p>
            <a:pPr marL="514350" indent="-514350">
              <a:buFont typeface="Wingdings" pitchFamily="2" charset="2"/>
              <a:buChar char="v"/>
            </a:pPr>
            <a:endParaRPr lang="fa-IR" sz="2800" dirty="0" smtClean="0"/>
          </a:p>
          <a:p>
            <a:pPr marL="514350" indent="-514350">
              <a:buFont typeface="Wingdings" pitchFamily="2" charset="2"/>
              <a:buChar char="v"/>
            </a:pPr>
            <a:endParaRPr lang="fa-IR" sz="2800" dirty="0" smtClean="0"/>
          </a:p>
          <a:p>
            <a:pPr marL="514350" indent="-514350">
              <a:buFont typeface="Wingdings" pitchFamily="2" charset="2"/>
              <a:buChar char="v"/>
            </a:pPr>
            <a:r>
              <a:rPr lang="fa-IR" sz="2800" dirty="0" smtClean="0"/>
              <a:t>در </a:t>
            </a:r>
            <a:r>
              <a:rPr lang="fa-IR" sz="2800" dirty="0" smtClean="0"/>
              <a:t>مورد اجرا نیز باید با استفاده از نیروهای ماهر و تجهیزات مناسب ، نظارت دقیقی بر اجرای صحیح بتن اعمال گردد. عمل آوری بتن هم باید بصورت پیوسته و با تامین رطوبت کافی و در دمای 20 الی 25 درجه سانتی گراد انجام شود .</a:t>
            </a:r>
          </a:p>
          <a:p>
            <a:pPr>
              <a:buFont typeface="Wingdings" pitchFamily="2" charset="2"/>
              <a:buChar char="v"/>
            </a:pPr>
            <a:r>
              <a:rPr lang="fa-IR" sz="2800" dirty="0" smtClean="0"/>
              <a:t> موضوع دیگر درباره بتن های با مقاومت بالا این است که برخی مواقع مصرف سیمان در آنها خیلی افزایش یافته و ممکن است به بیش از 500 </a:t>
            </a:r>
            <a:r>
              <a:rPr lang="en-US" sz="2800" dirty="0" smtClean="0"/>
              <a:t>kg/m3  </a:t>
            </a:r>
            <a:r>
              <a:rPr lang="fa-IR" sz="2800" dirty="0" smtClean="0"/>
              <a:t>هم برسد . این موضوع علاوه بر افزایش قیمت تمام شده آن ، باعث می شود به دلیل ازدیاد حرارت و جمع شدگی در بتن ، ترک هایی در آن ایجاد شود .</a:t>
            </a:r>
            <a:endParaRPr lang="fa-I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Wingdings" pitchFamily="2" charset="2"/>
              <a:buChar char="v"/>
            </a:pPr>
            <a:endParaRPr lang="fa-IR" sz="2800" dirty="0" smtClean="0"/>
          </a:p>
          <a:p>
            <a:pPr>
              <a:buFont typeface="Wingdings" pitchFamily="2" charset="2"/>
              <a:buChar char="v"/>
            </a:pPr>
            <a:endParaRPr lang="fa-IR" sz="2800" dirty="0" smtClean="0"/>
          </a:p>
          <a:p>
            <a:pPr>
              <a:buFont typeface="Wingdings" pitchFamily="2" charset="2"/>
              <a:buChar char="v"/>
            </a:pPr>
            <a:r>
              <a:rPr lang="fa-IR" sz="2800" dirty="0" smtClean="0"/>
              <a:t>چنین </a:t>
            </a:r>
            <a:r>
              <a:rPr lang="fa-IR" sz="2800" dirty="0" smtClean="0"/>
              <a:t>بتنی به علت وجود ترک های زیاد نمی تواند در شرایط محیطی سخت و خورنده ، دوام قابل قبولی داشته باشد .</a:t>
            </a:r>
          </a:p>
          <a:p>
            <a:pPr>
              <a:buFont typeface="Wingdings" pitchFamily="2" charset="2"/>
              <a:buChar char="v"/>
            </a:pPr>
            <a:r>
              <a:rPr lang="fa-IR" sz="2800" dirty="0" smtClean="0"/>
              <a:t> به منظور افزایش دوام این بتن ها ، ضمن کاهش آب مصرفی و استفاده از فوق روان کننده ها ، مقدار سیمان مصرفی را کم کرده و در عوض مواد پوزولانی نظیر دوده سیلیس ، خاکستر بادی و سرباره کوره آهن گدازی را به صورت مواد ریزدانه جایگزین آن می نمایند </a:t>
            </a:r>
            <a:endParaRPr lang="fa-I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buFont typeface="Wingdings" pitchFamily="2" charset="2"/>
              <a:buChar char="v"/>
            </a:pPr>
            <a:r>
              <a:rPr lang="fa-IR" sz="2800" b="1" dirty="0" smtClean="0"/>
              <a:t> خواص بتن با مقاومت بالا و موارد کاربرد آن :</a:t>
            </a:r>
            <a:endParaRPr lang="fa-IR" sz="2800" dirty="0" smtClean="0"/>
          </a:p>
          <a:p>
            <a:r>
              <a:rPr lang="fa-IR" sz="2800" b="1" dirty="0" smtClean="0"/>
              <a:t> </a:t>
            </a:r>
            <a:endParaRPr lang="fa-IR" sz="2800" dirty="0" smtClean="0"/>
          </a:p>
          <a:p>
            <a:r>
              <a:rPr lang="fa-IR" sz="2800" dirty="0" smtClean="0"/>
              <a:t>مقاومت فشاری بتن شاید مهمترین معیار کیفیت آن باشد . عواملی نظیر مشخصات سنگدانه ها از لحاظ شکل ، بافت و حداکثر اندازه آنها ، مقدار سیمان مصرفی و نسبت آب به سیمان بر مقاومت فشاری بتن تاثیر می گذارند . غالبا رشد مقاومت بتن </a:t>
            </a:r>
            <a:r>
              <a:rPr lang="en-US" sz="2800" dirty="0" smtClean="0"/>
              <a:t>HSC  </a:t>
            </a:r>
            <a:r>
              <a:rPr lang="fa-IR" sz="2800" dirty="0" smtClean="0"/>
              <a:t>در سنین اولیه نسبت به بتن معمولی بیشتر است ، ولی افزایش مقاومت در طول زمان ، تابع مواد تشکیل دهنده و روش های عمل آوری بتن می باشد . </a:t>
            </a:r>
          </a:p>
          <a:p>
            <a:pPr>
              <a:buFont typeface="Wingdings" pitchFamily="2" charset="2"/>
              <a:buChar char="v"/>
            </a:pPr>
            <a:r>
              <a:rPr lang="fa-IR" sz="2800" dirty="0" smtClean="0"/>
              <a:t>نکته قابل توجه در عمل آوری بتن با مقاومت زیاد ، تامین رطوبت و دمای کافی است تا در طول دوره عمل آوری ، آبگیری سیمان تداوم داشته باشد .</a:t>
            </a:r>
            <a:endParaRPr lang="fa-IR" sz="2800" dirty="0"/>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pPr>
              <a:buFont typeface="Wingdings" pitchFamily="2" charset="2"/>
              <a:buChar char="v"/>
            </a:pPr>
            <a:endParaRPr lang="fa-IR" sz="2800" dirty="0" smtClean="0"/>
          </a:p>
          <a:p>
            <a:pPr>
              <a:buFont typeface="Wingdings" pitchFamily="2" charset="2"/>
              <a:buChar char="v"/>
            </a:pPr>
            <a:endParaRPr lang="fa-IR" sz="2800" dirty="0" smtClean="0"/>
          </a:p>
          <a:p>
            <a:pPr>
              <a:buFont typeface="Wingdings" pitchFamily="2" charset="2"/>
              <a:buChar char="v"/>
            </a:pPr>
            <a:r>
              <a:rPr lang="fa-IR" sz="2800" dirty="0" smtClean="0"/>
              <a:t>مقاومت </a:t>
            </a:r>
            <a:r>
              <a:rPr lang="fa-IR" sz="2800" dirty="0" smtClean="0"/>
              <a:t>کششی بتن از دیگر خصوصیات مکانیکی آن می باشد .</a:t>
            </a:r>
          </a:p>
          <a:p>
            <a:pPr>
              <a:buFont typeface="Wingdings" pitchFamily="2" charset="2"/>
              <a:buChar char="v"/>
            </a:pPr>
            <a:r>
              <a:rPr lang="fa-IR" sz="2800" dirty="0" smtClean="0"/>
              <a:t> به طور معمول مقاومت کششی بتن حدود 10 تا 15 درصد مقاومت فشاری آن است ، بنابر این کلیه عوامل موثر بر مقاومت فشاری بر روی مقاومت کششی نیز تاثیر گذار بوده و مقاومت کششی بتن </a:t>
            </a:r>
            <a:r>
              <a:rPr lang="en-US" sz="2800" dirty="0" smtClean="0"/>
              <a:t>HSC  </a:t>
            </a:r>
            <a:r>
              <a:rPr lang="fa-IR" sz="2800" dirty="0" smtClean="0"/>
              <a:t>به مراتب بیشتر از بتن معمولی می باشد </a:t>
            </a:r>
            <a:endParaRPr lang="fa-IR" sz="2800" dirty="0"/>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857232"/>
            <a:ext cx="7786742" cy="4524315"/>
          </a:xfrm>
          <a:prstGeom prst="rect">
            <a:avLst/>
          </a:prstGeom>
        </p:spPr>
        <p:txBody>
          <a:bodyPr wrap="square">
            <a:spAutoFit/>
          </a:bodyPr>
          <a:lstStyle/>
          <a:p>
            <a:r>
              <a:rPr lang="fa-IR" sz="3600" dirty="0" smtClean="0">
                <a:hlinkClick r:id="rId2"/>
              </a:rPr>
              <a:t>بتن چیست؟</a:t>
            </a:r>
            <a:endParaRPr lang="fa-IR" sz="3600" dirty="0" smtClean="0"/>
          </a:p>
          <a:p>
            <a:r>
              <a:rPr lang="fa-IR" sz="3600" dirty="0" smtClean="0"/>
              <a:t>بتن به </a:t>
            </a:r>
            <a:r>
              <a:rPr lang="fa-IR" sz="3600" dirty="0" smtClean="0">
                <a:hlinkClick r:id="rId3" tooltip="زبان انگلیسی"/>
              </a:rPr>
              <a:t>انگلیسی</a:t>
            </a:r>
            <a:r>
              <a:rPr lang="fa-IR" sz="3600" dirty="0" smtClean="0"/>
              <a:t>: (</a:t>
            </a:r>
            <a:r>
              <a:rPr lang="en-US" sz="3600" i="1" dirty="0" smtClean="0"/>
              <a:t>Concrete</a:t>
            </a:r>
            <a:r>
              <a:rPr lang="en-US" sz="3600" dirty="0" smtClean="0"/>
              <a:t>) </a:t>
            </a:r>
            <a:r>
              <a:rPr lang="fa-IR" sz="3600" dirty="0" smtClean="0"/>
              <a:t>در مفهوم وسیع به هر ماده یا ترکیبی که از یک </a:t>
            </a:r>
            <a:r>
              <a:rPr lang="fa-IR" sz="3600" dirty="0" smtClean="0">
                <a:hlinkClick r:id="rId4" tooltip="ماده"/>
              </a:rPr>
              <a:t>ماده</a:t>
            </a:r>
            <a:r>
              <a:rPr lang="fa-IR" sz="3600" dirty="0" smtClean="0"/>
              <a:t> چسبنده با خاصیت سیمانی شدن تشکیل شده باشد اتلاق می‌شود. این ماده چسبنده عموما حاصل فعل و انفعال </a:t>
            </a:r>
            <a:r>
              <a:rPr lang="fa-IR" sz="3600" dirty="0" smtClean="0">
                <a:hlinkClick r:id="rId5" tooltip="سیمانهای هیدرولیکی (صفحه وجود ندارد)"/>
              </a:rPr>
              <a:t>سیمانهای هیدرولیکی</a:t>
            </a:r>
            <a:r>
              <a:rPr lang="fa-IR" sz="3600" dirty="0" smtClean="0"/>
              <a:t> و </a:t>
            </a:r>
            <a:r>
              <a:rPr lang="fa-IR" sz="3600" dirty="0" smtClean="0">
                <a:hlinkClick r:id="rId6"/>
              </a:rPr>
              <a:t>آب</a:t>
            </a:r>
            <a:r>
              <a:rPr lang="fa-IR" sz="3600" dirty="0" smtClean="0"/>
              <a:t> می‌باشد. حتی امروزه چنین تعریفی از بتن شامل طیف وسیعی </a:t>
            </a:r>
            <a:r>
              <a:rPr lang="ar-SA" sz="3600" dirty="0" smtClean="0"/>
              <a:t>از محصولات می‌شود</a:t>
            </a:r>
            <a:endParaRPr lang="fa-IR" sz="3600" dirty="0"/>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endParaRPr lang="fa-IR" sz="2800" dirty="0" smtClean="0"/>
          </a:p>
          <a:p>
            <a:pPr>
              <a:buFont typeface="Wingdings" pitchFamily="2" charset="2"/>
              <a:buChar char="v"/>
            </a:pPr>
            <a:r>
              <a:rPr lang="fa-IR" sz="2800" dirty="0" smtClean="0"/>
              <a:t>دامنه کاربرد بتن های با مقاومت بالا ، خیلی وسیع نیست . امروزه استفاده اصلی از بتن </a:t>
            </a:r>
            <a:r>
              <a:rPr lang="en-US" sz="2800" dirty="0" smtClean="0"/>
              <a:t>HSC  </a:t>
            </a:r>
            <a:r>
              <a:rPr lang="fa-IR" sz="2800" dirty="0" smtClean="0"/>
              <a:t>در ساختمان های بلند مرتبه ، پل های پیش تنیده و ساخت بعضی سازه های خاص می باشد . اگر چه در ساخت قسمت های مختلف ساختمانهای بلند ممکن است از بتن با مقاومت بالا استفاده شود ، ولی کاربرد اصلی بتن سازه های خاص می باشد . اگر چه در ساخت قسمت های مختلف ساختمانهای بلند ممکن است از بتن با مقاومت بالا استفاده شود ، ولی کاربرد اصلی بتن </a:t>
            </a:r>
            <a:r>
              <a:rPr lang="en-US" sz="2800" dirty="0" smtClean="0"/>
              <a:t>HSC  </a:t>
            </a:r>
            <a:r>
              <a:rPr lang="fa-IR" sz="2800" dirty="0" smtClean="0"/>
              <a:t>در ساخت ستون های این نوع ساختمان ها می باشد . با انجام چنین کاری ابعاد ستون ها به طور قابل ملاحظه ای کاهش یافته و امکان افزایش تعداد طبقات یک ساختمان فراهم می آید . در ساخت پل ها نیز از بتن با مقاومت بالا بطور روز افزونی استفاده می شود </a:t>
            </a:r>
            <a:endParaRPr lang="fa-IR" sz="2800" dirty="0"/>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endParaRPr lang="fa-IR" sz="2800" dirty="0" smtClean="0"/>
          </a:p>
          <a:p>
            <a:endParaRPr lang="fa-IR" sz="2800" dirty="0" smtClean="0"/>
          </a:p>
          <a:p>
            <a:r>
              <a:rPr lang="fa-IR" sz="2800" dirty="0" smtClean="0"/>
              <a:t>مقاومت </a:t>
            </a:r>
            <a:r>
              <a:rPr lang="fa-IR" sz="2800" dirty="0" smtClean="0"/>
              <a:t>کششی بتن با ازدیاد مقاومت فشاری آن افزایش یافته و این امر در طراحی اعضای بتنی پیش تنیده نظیر شاه تیر ها (که در آن مقاومت کششی بتن کنترل کننده است) دارای ارزش زیادی می باشد . همچنین کاهش خزش در بتن با مقاومت بالا ، برای کاهش اتلاف پیش تنیدگی شاه تیرهای پل مفید است . ساخت سازه های خاص نظیر سازه های ساحلی ، سقف جایگاه تماشاگران میادین ورزشی ، پایه های بعضی پل ها ، عرشه پل های کابلی در دهانه های بزرگ جهت کاهش وزن عرشه و غیره نیز ممکن است از بتن با مقاومت بالا استفاده شود . برای بررسی بتن </a:t>
            </a:r>
            <a:r>
              <a:rPr lang="en-US" sz="2800" dirty="0" smtClean="0"/>
              <a:t>HSC  </a:t>
            </a:r>
            <a:r>
              <a:rPr lang="fa-IR" sz="2800" dirty="0" smtClean="0"/>
              <a:t>از جنبه اقتصادی باید اشاره شود که استفاده از مواد افزودنی فوق - روان کننده و ترکیبات تکمیلی سیمان نظیر خاکستر بادی ، میکرو سیلیس و سرباره کوره آهنگدازی در مخلوط بتن با مقاومت بالا و همچنین افزایش کیفیت مصالح سنگی و اعمال کنترل کیفیت شدید در هنگام ساخت ، حمل و نقل و جابجایی بتن و نظارت دقیق در مرحله بتن ریزی و عمل آوری آن ، همگی عواملی هستند که قیمت تمام شده بتن با مقاومت بالا را افزایش می دهند ، با این حال در بیشتر کاربرد های بتن با مقاومت بالا ، فواید و محاسن استفاده از آن به قدری زیاد است که عملا افزایش هزینه های مزبور جبران می شود .</a:t>
            </a:r>
            <a:endParaRPr lang="fa-I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endParaRPr lang="fa-IR" sz="2800" dirty="0" smtClean="0"/>
          </a:p>
          <a:p>
            <a:pPr>
              <a:buFont typeface="Wingdings" pitchFamily="2" charset="2"/>
              <a:buChar char="v"/>
            </a:pPr>
            <a:endParaRPr lang="fa-IR" sz="2800" dirty="0" smtClean="0"/>
          </a:p>
          <a:p>
            <a:pPr>
              <a:buFont typeface="Wingdings" pitchFamily="2" charset="2"/>
              <a:buChar char="v"/>
            </a:pPr>
            <a:r>
              <a:rPr lang="fa-IR" sz="2800" dirty="0" smtClean="0"/>
              <a:t>برای </a:t>
            </a:r>
            <a:r>
              <a:rPr lang="fa-IR" sz="2800" dirty="0" smtClean="0"/>
              <a:t>بررسی بتن </a:t>
            </a:r>
            <a:r>
              <a:rPr lang="en-US" sz="2800" dirty="0" smtClean="0"/>
              <a:t>HSC  </a:t>
            </a:r>
            <a:r>
              <a:rPr lang="fa-IR" sz="2800" dirty="0" smtClean="0"/>
              <a:t>از جنبه اقتصادی باید اشاره شود که استفاده از مواد افزودنی فوق - روان کننده و ترکیبات تکمیلی سیمان نظیر خاکستر بادی ، میکرو سیلیس و سرباره کوره آهنگدازی در مخلوط بتن با مقاومت بالا و همچنین افزایش کیفیت مصالح سنگی و اعمال کنترل کیفیت شدید در هنگام ساخت ، حمل و نقل و جابجایی بتن و نظارت دقیق در مرحله بتن ریزی و عمل آوری آن ، همگی عواملی هستند که قیمت تمام شده بتن با مقاومت بالا را افزایش می دهند ، با این حال در بیشتر کاربرد های بتن با مقاومت بالا ، فواید و محاسن استفاده از آن به قدری زیاد است که عملا افزایش هزینه های مزبور جبران می شود .</a:t>
            </a:r>
            <a:endParaRPr lang="fa-IR" sz="2800" dirty="0"/>
          </a:p>
        </p:txBody>
      </p:sp>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262979"/>
          </a:xfrm>
          <a:prstGeom prst="rect">
            <a:avLst/>
          </a:prstGeom>
        </p:spPr>
        <p:txBody>
          <a:bodyPr wrap="square">
            <a:spAutoFit/>
          </a:bodyPr>
          <a:lstStyle/>
          <a:p>
            <a:r>
              <a:rPr lang="fa-IR" sz="2800" b="1" dirty="0" smtClean="0"/>
              <a:t>نتیجه گیری :</a:t>
            </a:r>
            <a:endParaRPr lang="fa-IR" sz="2800" dirty="0" smtClean="0"/>
          </a:p>
          <a:p>
            <a:r>
              <a:rPr lang="fa-IR" sz="2800" dirty="0" smtClean="0"/>
              <a:t>در سالهای اخیر پیشرفت و تحول عظیمی در تکنولوژی بتن ایجاد شده که نتیجه آن پیدایش بتن های جدید با خواصی متفاوت است . یکی از مهمترین این بتن ها ، بتن با مقاومت بالا یعنی </a:t>
            </a:r>
            <a:r>
              <a:rPr lang="en-US" sz="2800" dirty="0" smtClean="0"/>
              <a:t>HSC  </a:t>
            </a:r>
            <a:r>
              <a:rPr lang="fa-IR" sz="2800" dirty="0" smtClean="0"/>
              <a:t>است . با پیدایش بتن </a:t>
            </a:r>
            <a:r>
              <a:rPr lang="en-US" sz="2800" dirty="0" smtClean="0"/>
              <a:t>HSC  </a:t>
            </a:r>
            <a:r>
              <a:rPr lang="fa-IR" sz="2800" dirty="0" smtClean="0"/>
              <a:t>این امکان فراهم گشته تا ساختمان ها و برج های بتنی مرتفع که دارای ظرافت و هنر معماری هستند احداث شوند . اگر چه امروزه دامنه استفاده از بتن با مقاومت بالا وسیع نبوده و عمدتا به ساخت سازه های بلند مرتبه و پل های بتنی پیش تنیده و بعضی سازه های خاص محدود می شود . با این حال انتظار می رود در سال های نه چندان دور شاهد کاربرد بتن با مقاومت بالا در سطوح وسیع تری باشیم . برای رسیدن به این هدف به نظر می آید که لازم باشد آیین نامه های بتن با تجدید نظر در ضوابط طراحی ، محدودیت های استفاده از بتن </a:t>
            </a:r>
            <a:r>
              <a:rPr lang="en-US" sz="2800" dirty="0" smtClean="0"/>
              <a:t>HSC  </a:t>
            </a:r>
            <a:r>
              <a:rPr lang="fa-IR" sz="2800" dirty="0" smtClean="0"/>
              <a:t>را به شکل صریح و روشن در آیین نامه ها وارد نمایند .</a:t>
            </a:r>
            <a:endParaRPr lang="fa-IR" sz="2800" dirty="0"/>
          </a:p>
        </p:txBody>
      </p:sp>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pple-pc\Desktop\بتن1\بتن با مقاومت بالا.jpg"/>
          <p:cNvPicPr>
            <a:picLocks noChangeAspect="1" noChangeArrowheads="1"/>
          </p:cNvPicPr>
          <p:nvPr/>
        </p:nvPicPr>
        <p:blipFill>
          <a:blip r:embed="rId2"/>
          <a:srcRect/>
          <a:stretch>
            <a:fillRect/>
          </a:stretch>
        </p:blipFill>
        <p:spPr bwMode="auto">
          <a:xfrm>
            <a:off x="1142976" y="857233"/>
            <a:ext cx="7031985" cy="5019382"/>
          </a:xfrm>
          <a:prstGeom prst="rect">
            <a:avLst/>
          </a:prstGeom>
          <a:noFill/>
        </p:spPr>
      </p:pic>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r>
              <a:rPr lang="fa-IR" sz="2800" b="1" dirty="0" smtClean="0"/>
              <a:t>بتن </a:t>
            </a:r>
            <a:r>
              <a:rPr lang="fa-IR" sz="2800" b="1" dirty="0" smtClean="0"/>
              <a:t>پیش تنیده </a:t>
            </a:r>
            <a:r>
              <a:rPr lang="fa-IR" sz="2800" dirty="0" smtClean="0"/>
              <a:t/>
            </a:r>
            <a:br>
              <a:rPr lang="fa-IR" sz="2800" dirty="0" smtClean="0"/>
            </a:br>
            <a:r>
              <a:rPr lang="fa-IR" sz="2800" dirty="0" smtClean="0"/>
              <a:t>سازه های بتن پیش تنیده به علت حذف بعضی از ستون ها و پایه ها ، امکان اجرای سازه با دهانه های وسیع تر را امکان پذیر ساخته و قابلیت سازه از نظر معماری را بالا می برد. به طور مثال سطح هیپربولوئید بتن پیش تنیده که برای پوشش سقف ساختمان های صنعتی با دهانه های 10 تا 18 متر ، سازه های فضایی و ... به کار می رود از نظر اقتصادی بسیار مقرون به صرفه و از نظر معماری زیبا است. </a:t>
            </a:r>
            <a:br>
              <a:rPr lang="fa-IR" sz="2800" dirty="0" smtClean="0"/>
            </a:br>
            <a:r>
              <a:rPr lang="fa-IR" sz="2800" dirty="0" smtClean="0"/>
              <a:t/>
            </a:r>
            <a:br>
              <a:rPr lang="fa-IR" sz="2800" dirty="0" smtClean="0"/>
            </a:br>
            <a:endParaRPr lang="fa-IR" sz="2800"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endParaRPr lang="fa-IR" sz="2800" b="1" dirty="0" smtClean="0"/>
          </a:p>
          <a:p>
            <a:pPr>
              <a:buFont typeface="Wingdings" pitchFamily="2" charset="2"/>
              <a:buChar char="v"/>
            </a:pPr>
            <a:r>
              <a:rPr lang="fa-IR" sz="2800" b="1" dirty="0" smtClean="0"/>
              <a:t>کاربرد </a:t>
            </a:r>
            <a:r>
              <a:rPr lang="fa-IR" sz="2800" b="1" dirty="0" smtClean="0"/>
              <a:t>بتن پیش تنیده:</a:t>
            </a:r>
            <a:r>
              <a:rPr lang="fa-IR" sz="2800" dirty="0" smtClean="0"/>
              <a:t> بتن پیش تنیده برای غلبه بر مشکل ترک خوردن در بتن آرمه است به کار می رود. بتن پیش تنیده برای اولین بار درسان فرانسیسکو در سال 1886به ثبت رسید. زمانی که یک قسمتی ساختمانی پیش از حمل بار خدمات، متراکم شود پیش تنیدگی به وجود می آید برای جبران این گونه خسارتها از بتن پیش تنیده استفاده میشود . بتن پیش تنیده به عنوان نسل سوم بتن معرف است. بتن پیش تنیده توسط فولاد مسلح کشیده شده در یک جزء ساختمان به وجود میاید. مراحل بتن ریزی ، پیش تنیدگی می تواند به عنوان پیش تنیدگی بتن و پس تنیدگی بتن تقسیم بندی شود. پیش تنیدگی بتن ، فولاد مسلح را پیش از بتن ریزی تحت کشش قرار می دهد و پیش تنیدگی بتن نیز به پیوند ساخته شده بین فوالاد مسلح کشیده می شوده و بتن سفت شده اعمال می شود. در تکنیک پس تنیدگی فولاد مسلح یا تاندون بعد از بتن ریزی و بدست آوردن مقاومت مناسب کشیده می شود . در پس تنیدگی تاندون های فولادی در بتن با مقاومت درست در حفره های محفوظ قرار داده می شود.</a:t>
            </a:r>
            <a:br>
              <a:rPr lang="fa-IR" sz="2800" dirty="0" smtClean="0"/>
            </a:br>
            <a:endParaRPr lang="fa-IR" sz="2800" dirty="0"/>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endParaRPr lang="fa-IR" sz="2800" dirty="0" smtClean="0"/>
          </a:p>
          <a:p>
            <a:endParaRPr lang="fa-IR" sz="2800" dirty="0" smtClean="0"/>
          </a:p>
          <a:p>
            <a:pPr>
              <a:buFont typeface="Wingdings" pitchFamily="2" charset="2"/>
              <a:buChar char="v"/>
            </a:pPr>
            <a:r>
              <a:rPr lang="fa-IR" sz="2800" dirty="0" smtClean="0"/>
              <a:t>در </a:t>
            </a:r>
            <a:r>
              <a:rPr lang="fa-IR" sz="2800" dirty="0" smtClean="0"/>
              <a:t>اروپا به دلیل فقر فولاد ، بتن پیش تنیده به عنوان یک ماده سازنده مجاز بعد از جنگ جهانی دوم شناخته شده است. اولین ساختار بتن پیش تنیده در آمریکای شمالی،برای ساخت پل خاطره انگیز ، در سال 1951به پایان رسید. این روزها با توسعه بتن پیش تنیده پل ها با دهانه های طویل ، ساختمان های بلند وبرجها ، . . . ساخته می شود. پلهای ساخته شده بوسیله بتن پیش تنیده در اسپانیا در حال حاضر با دهانه اصلی 440 متر ساخته می شود. برجهایی در کانادا تورنتو که با بتن پیش تنیده ساخته شده به ارتفاع 553 متر است. </a:t>
            </a:r>
            <a:r>
              <a:rPr lang="fa-IR" sz="2800" b="1" dirty="0" smtClean="0"/>
              <a:t/>
            </a:r>
            <a:br>
              <a:rPr lang="fa-IR" sz="2800" b="1" dirty="0" smtClean="0"/>
            </a:br>
            <a:endParaRPr lang="fa-IR" sz="2800" dirty="0"/>
          </a:p>
        </p:txBody>
      </p:sp>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endParaRPr lang="fa-IR" sz="2800" b="1" dirty="0" smtClean="0"/>
          </a:p>
          <a:p>
            <a:pPr>
              <a:buFont typeface="Wingdings" pitchFamily="2" charset="2"/>
              <a:buChar char="v"/>
            </a:pPr>
            <a:r>
              <a:rPr lang="fa-IR" sz="2800" b="1" dirty="0" smtClean="0"/>
              <a:t>نداشتن </a:t>
            </a:r>
            <a:r>
              <a:rPr lang="fa-IR" sz="2800" b="1" dirty="0" smtClean="0"/>
              <a:t>خیز به سمت پایین در بتن پیش تنیده:</a:t>
            </a:r>
            <a:r>
              <a:rPr lang="fa-IR" sz="2800" dirty="0" smtClean="0"/>
              <a:t> نداشتن خیز به طرف پایین تیرهای بتنی پیش تنیده تحت تاثیره بارهای معمولاً کم تر است. چون قبل از وارد آمدن بارهای سرویس ، تحت تاثیر نیروهای پیش تنیدگی مقداری خیز به سمت بالا و در تیر نیز به وجود می آید، که از شدت خیز به سمت پایین کم می کند.</a:t>
            </a:r>
            <a:br>
              <a:rPr lang="fa-IR" sz="2800" dirty="0" smtClean="0"/>
            </a:br>
            <a:endParaRPr lang="fa-IR" sz="2800" dirty="0"/>
          </a:p>
        </p:txBody>
      </p:sp>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fa-IR" sz="2800" b="1" dirty="0" smtClean="0"/>
              <a:t>انواع بتن پیش تنیده: </a:t>
            </a:r>
            <a:r>
              <a:rPr lang="fa-IR" sz="2800" dirty="0" smtClean="0"/>
              <a:t>بتن پیش فشرده. بتن پیش تنیده. در یک تیرچه بتن آرمه کمتر از نیمی از بتن تحت فشار قرار می گیرد و ترک ها در کف تیرچه تحت بارگذاری کامل ایجاد میشود. زمانی که یک تیرچه بتن پیش تنیده می شود، تمامی بتن متراکم می شود. مکان های خارج از مرکز فولاد مسلح در تیرچه ، خمیدگی به وجود می آورد. تیرچه بتن پیش تنیده در اثر بارگذاری هموارتر می شود ، اما باز هم تمامی بتن متراکم نمی باشد و هیچ گونه ترکی بوجود نمی آید. اضافه بر فقدان ترک ها ، عمل ساختاری در تیرچه های بتن پیش تنیده بسیار موثرتر از تیرچه های مسلح معمولی هستند و همچنین از مواد کمتری نیز استفاده می کنند. اولین مرحله در پیش تنیدگی به این صورت هست که رشته های پیش تنیده فولاد در عرض کف قالب بسط داده می شود. در مرحله بعد بتن در اطراف رشته های کشیده شده و ریخته می شود و بتنها به رشته ها می چسبند. زمانی که رشته ها قطع می شوند، بتنها متراکم شده و تیرچه خمیده می شود.</a:t>
            </a:r>
            <a:r>
              <a:rPr lang="fa-IR" sz="2800" b="1" dirty="0" smtClean="0"/>
              <a:t/>
            </a:r>
            <a:br>
              <a:rPr lang="fa-IR" sz="2800" b="1" dirty="0" smtClean="0"/>
            </a:br>
            <a:r>
              <a:rPr lang="fa-IR" sz="2800" b="1" dirty="0" smtClean="0"/>
              <a:t/>
            </a:r>
            <a:br>
              <a:rPr lang="fa-IR" sz="2800" b="1" dirty="0" smtClean="0"/>
            </a:br>
            <a:endParaRPr lang="fa-IR" sz="2800" dirty="0"/>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08324"/>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endParaRPr lang="fa-IR" sz="2800" b="1" dirty="0" smtClean="0"/>
          </a:p>
          <a:p>
            <a:pPr>
              <a:buFont typeface="Wingdings" pitchFamily="2" charset="2"/>
              <a:buChar char="v"/>
            </a:pPr>
            <a:r>
              <a:rPr lang="ar-SA" sz="3200" b="1" dirty="0" smtClean="0"/>
              <a:t>مواد </a:t>
            </a:r>
            <a:r>
              <a:rPr lang="ar-SA" sz="3200" b="1" dirty="0" smtClean="0"/>
              <a:t>تشکیل دهنده بتن</a:t>
            </a:r>
            <a:endParaRPr lang="fa-IR" sz="3200" b="1" dirty="0" smtClean="0"/>
          </a:p>
          <a:p>
            <a:endParaRPr lang="ar-SA" sz="2800" b="1" dirty="0" smtClean="0"/>
          </a:p>
          <a:p>
            <a:r>
              <a:rPr lang="ar-SA" sz="2800" dirty="0" smtClean="0">
                <a:hlinkClick r:id="rId2" tooltip="سنگدانه‌ها (صفحه وجود ندارد)"/>
              </a:rPr>
              <a:t>سنگدانه‌ها</a:t>
            </a:r>
            <a:r>
              <a:rPr lang="ar-SA" sz="2800" dirty="0" smtClean="0"/>
              <a:t> در بتن تقریبا سه چهارم </a:t>
            </a:r>
            <a:r>
              <a:rPr lang="ar-SA" sz="2800" dirty="0" smtClean="0">
                <a:hlinkClick r:id="rId3"/>
              </a:rPr>
              <a:t>حجم</a:t>
            </a:r>
            <a:r>
              <a:rPr lang="ar-SA" sz="2800" dirty="0" smtClean="0"/>
              <a:t> آنرا تشکیل می‌دهند و سیمان یک چهارم</a:t>
            </a:r>
            <a:endParaRPr lang="ar-SA" sz="2800" dirty="0"/>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endParaRPr lang="fa-IR" sz="2800" b="1" dirty="0" smtClean="0"/>
          </a:p>
          <a:p>
            <a:pPr>
              <a:buFont typeface="Wingdings" pitchFamily="2" charset="2"/>
              <a:buChar char="v"/>
            </a:pPr>
            <a:r>
              <a:rPr lang="fa-IR" sz="2800" b="1" dirty="0" smtClean="0"/>
              <a:t>انواع </a:t>
            </a:r>
            <a:r>
              <a:rPr lang="fa-IR" sz="2800" b="1" dirty="0" smtClean="0"/>
              <a:t>بتن:</a:t>
            </a:r>
            <a:r>
              <a:rPr lang="fa-IR" sz="2800" dirty="0" smtClean="0"/>
              <a:t> بتن پس تنیده بتن پاششی بتن پیش تنیده بتن خود تراز بتن خود تراکم بتن با مقاومت بالا بتن نفوذ ناپذیر در پس تنیدگی طی عمل آوری بتن، بتن مجاز نمی باشد که به رشته های فولاد بچسبد. بعد از عمل آوری بتن ، رشته ها به وسیله یک جک هیدرولیک ، تنیده شده و به انتهای تیرچه متصل می شود.</a:t>
            </a:r>
            <a:br>
              <a:rPr lang="fa-IR" sz="2800" dirty="0" smtClean="0"/>
            </a:br>
            <a:endParaRPr lang="fa-IR" sz="2800" dirty="0"/>
          </a:p>
        </p:txBody>
      </p:sp>
    </p:spTree>
  </p:cSld>
  <p:clrMapOvr>
    <a:masterClrMapping/>
  </p:clrMapOvr>
  <p:transition>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108543"/>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r>
              <a:rPr lang="fa-IR" sz="2800" b="1" dirty="0" smtClean="0"/>
              <a:t>مزایای </a:t>
            </a:r>
            <a:r>
              <a:rPr lang="fa-IR" sz="2800" b="1" dirty="0" smtClean="0"/>
              <a:t>بتن پیش تنیده : نداشتن ترکهای دائمی در بتن پیش تنیده :</a:t>
            </a:r>
            <a:r>
              <a:rPr lang="fa-IR" sz="2800" dirty="0" smtClean="0"/>
              <a:t> یکی از مهمترین خاصیت سازه های بتن پیش تنیده نداشتن ترک های دائمی است. این موضوع موجب دوام بیشتر این نوع سازه ها نسبت به سازه های بتنی و بتن آرمه میبا شد . این امر به خصوص در مکانهاهایی با گازها و زمین های خورنده و همچنین سازه های دریایی بسیار مورد اهمیت است. استفاده از بتن پیش تنیده بهتربودن نسبت به بتن آرمه در ساختمان تانکرهای آب و مخازن به منظوره نداشتن ترک است .</a:t>
            </a:r>
            <a:r>
              <a:rPr lang="fa-IR" sz="2800" b="1" dirty="0" smtClean="0"/>
              <a:t> </a:t>
            </a:r>
            <a:endParaRPr lang="fa-IR" sz="2800" dirty="0"/>
          </a:p>
        </p:txBody>
      </p:sp>
    </p:spTree>
  </p:cSld>
  <p:clrMapOvr>
    <a:masterClrMapping/>
  </p:clrMapOvr>
  <p:transition>
    <p:strip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539430"/>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endParaRPr lang="fa-IR" sz="2800" b="1" dirty="0" smtClean="0"/>
          </a:p>
          <a:p>
            <a:pPr>
              <a:buFont typeface="Wingdings" pitchFamily="2" charset="2"/>
              <a:buChar char="v"/>
            </a:pPr>
            <a:r>
              <a:rPr lang="fa-IR" sz="2800" b="1" dirty="0" smtClean="0"/>
              <a:t>وزن </a:t>
            </a:r>
            <a:r>
              <a:rPr lang="fa-IR" sz="2800" b="1" dirty="0" smtClean="0"/>
              <a:t>کمتر سازه بتن پیش تنیده: </a:t>
            </a:r>
            <a:r>
              <a:rPr lang="fa-IR" sz="2800" dirty="0" smtClean="0"/>
              <a:t>وزن سازه های بتن پیش تنیده به مراتب از وزن سازه های بتن آرمه معادل وکمتر است . به این دلیل که از مقاومت تمام سطح مقطع بتن استفاده می شود ، میزان بتن مورده نیاز کمتر است . مورد بعد چون فولاد مصرفی دارای مقاومت بیشتری است ، معمولاً وزن فولاد لازم بین یک سوم تا یک پنجم وزن فولاد معمولی معادل است. </a:t>
            </a:r>
            <a:br>
              <a:rPr lang="fa-IR" sz="2800" dirty="0" smtClean="0"/>
            </a:br>
            <a:r>
              <a:rPr lang="fa-IR" sz="2800" dirty="0" smtClean="0"/>
              <a:t/>
            </a:r>
            <a:br>
              <a:rPr lang="fa-IR" sz="2800" dirty="0" smtClean="0"/>
            </a:br>
            <a:endParaRPr lang="fa-IR" sz="2800" dirty="0"/>
          </a:p>
        </p:txBody>
      </p:sp>
    </p:spTree>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endParaRPr lang="fa-IR" sz="2800" b="1" dirty="0" smtClean="0"/>
          </a:p>
          <a:p>
            <a:pPr>
              <a:buFont typeface="Wingdings" pitchFamily="2" charset="2"/>
              <a:buChar char="v"/>
            </a:pPr>
            <a:r>
              <a:rPr lang="fa-IR" sz="2800" b="1" dirty="0" smtClean="0"/>
              <a:t>نداشتن </a:t>
            </a:r>
            <a:r>
              <a:rPr lang="fa-IR" sz="2800" b="1" dirty="0" smtClean="0"/>
              <a:t>خیز به سمت پایین در بتن پیش تنیده:</a:t>
            </a:r>
            <a:r>
              <a:rPr lang="fa-IR" sz="2800" dirty="0" smtClean="0"/>
              <a:t> نداشتن خیز به طرف پایین تیرهای بتنی پیش تنیده تحت تاثیره بارهای معمولاً کم تر است. چون قبل از وارد آمدن بارهای سرویس ، تحت تاثیر نیروهای پیش تنیدگی مقداری خیز به سمت بالا و در تیر نیز به وجود می آید، که از شدت خیز به سمت پایین کم می کند.</a:t>
            </a:r>
            <a:br>
              <a:rPr lang="fa-IR" sz="2800" dirty="0" smtClean="0"/>
            </a:br>
            <a:endParaRPr lang="fa-IR" sz="2800" dirty="0"/>
          </a:p>
        </p:txBody>
      </p:sp>
    </p:spTree>
  </p:cSld>
  <p:clrMapOvr>
    <a:masterClrMapping/>
  </p:clrMapOvr>
  <p:transition>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endParaRPr lang="fa-IR" sz="2800" b="1" dirty="0" smtClean="0"/>
          </a:p>
          <a:p>
            <a:pPr>
              <a:buFont typeface="Wingdings" pitchFamily="2" charset="2"/>
              <a:buChar char="v"/>
            </a:pPr>
            <a:r>
              <a:rPr lang="fa-IR" sz="2800" b="1" dirty="0" smtClean="0"/>
              <a:t>آزمایش </a:t>
            </a:r>
            <a:r>
              <a:rPr lang="fa-IR" sz="2800" b="1" dirty="0" smtClean="0"/>
              <a:t>سازه قبل از بارگذاری در بتن پیش تنیده:</a:t>
            </a:r>
            <a:r>
              <a:rPr lang="fa-IR" sz="2800" dirty="0" smtClean="0"/>
              <a:t> در سازه های بتن پیش تنیده قبل از وارد آوردن بارهای سرویس ، سازه به وسیله نیروی پیش تنیده به شدت بارگذاری شده و بتن و فولاد تحت تاثیره قرار می گیرد ، این یک نوع عرضیابی از نظر اطمینان داشتن به بتن و فولاد است.</a:t>
            </a:r>
            <a:br>
              <a:rPr lang="fa-IR" sz="2800" dirty="0" smtClean="0"/>
            </a:br>
            <a:r>
              <a:rPr lang="fa-IR" sz="2800" dirty="0" smtClean="0"/>
              <a:t/>
            </a:r>
            <a:br>
              <a:rPr lang="fa-IR" sz="2800" dirty="0" smtClean="0"/>
            </a:br>
            <a:r>
              <a:rPr lang="fa-IR" sz="2800" dirty="0" smtClean="0"/>
              <a:t> قابلیت انعطاف پذیری در بتن پیش تنیده: با عوض کردن مقداری نیروی پیش تنیدگی می توان سازه را آسان و یا انعطاف پذیر کرد ، بدون اینکه مقاومت نهایی آن تغییرکند.</a:t>
            </a:r>
            <a:br>
              <a:rPr lang="fa-IR" sz="2800" dirty="0" smtClean="0"/>
            </a:br>
            <a:r>
              <a:rPr lang="fa-IR" sz="2800" dirty="0" smtClean="0"/>
              <a:t/>
            </a:r>
            <a:br>
              <a:rPr lang="fa-IR" sz="2800" dirty="0" smtClean="0"/>
            </a:br>
            <a:r>
              <a:rPr lang="fa-IR" sz="2800" dirty="0" smtClean="0"/>
              <a:t> اقتصادی بودن سازه بتن پیش تنیده: سازه های بتن پیش تنیده معمولاً برای دهانه های بزرگ و بارهای سنگین بتن آرمه اقتصادی تر استفاده میشود</a:t>
            </a:r>
            <a:endParaRPr lang="fa-IR" sz="2800" dirty="0"/>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pple-pc\Desktop\بتن1\بتن پیش تنیده.gif"/>
          <p:cNvPicPr>
            <a:picLocks noChangeAspect="1" noChangeArrowheads="1"/>
          </p:cNvPicPr>
          <p:nvPr/>
        </p:nvPicPr>
        <p:blipFill>
          <a:blip r:embed="rId2"/>
          <a:srcRect/>
          <a:stretch>
            <a:fillRect/>
          </a:stretch>
        </p:blipFill>
        <p:spPr bwMode="auto">
          <a:xfrm>
            <a:off x="642910" y="928670"/>
            <a:ext cx="3810000" cy="2857500"/>
          </a:xfrm>
          <a:prstGeom prst="snip2Diag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8" name="Picture 6" descr="C:\Users\Apple-pc\Desktop\بتن1\بتن پش تنیده.jpg"/>
          <p:cNvPicPr>
            <a:picLocks noChangeAspect="1" noChangeArrowheads="1"/>
          </p:cNvPicPr>
          <p:nvPr/>
        </p:nvPicPr>
        <p:blipFill>
          <a:blip r:embed="rId3"/>
          <a:srcRect/>
          <a:stretch>
            <a:fillRect/>
          </a:stretch>
        </p:blipFill>
        <p:spPr bwMode="auto">
          <a:xfrm>
            <a:off x="5286380" y="2571744"/>
            <a:ext cx="3643338" cy="300039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r>
              <a:rPr lang="fa-IR" sz="2800" dirty="0" smtClean="0"/>
              <a:t>-بتن سبک چیست؟</a:t>
            </a:r>
          </a:p>
          <a:p>
            <a:pPr fontAlgn="base"/>
            <a:r>
              <a:rPr lang="fa-IR" sz="2800" dirty="0" smtClean="0"/>
              <a:t>بتن سبک ماده ای است با ترکیبات جدید و فوق العاده سبک ومقاوم</a:t>
            </a:r>
          </a:p>
          <a:p>
            <a:r>
              <a:rPr lang="fa-IR" sz="2800" dirty="0" smtClean="0"/>
              <a:t>مواد تشکیل دهنده بتن سبک عبارت است از ورموکولیت، پرلیت، سنگ بازالت و سیمان تیپ 2 و ... </a:t>
            </a:r>
          </a:p>
          <a:p>
            <a:r>
              <a:rPr lang="fa-IR" sz="2800" dirty="0" smtClean="0"/>
              <a:t>در این بتن همانند بتنهای عادی ، از ماسه استفاده نمی شود.  </a:t>
            </a:r>
          </a:p>
          <a:p>
            <a:r>
              <a:rPr lang="fa-IR" sz="2800" dirty="0" smtClean="0"/>
              <a:t>عدم وجود ماسه باعث سبک و همگن شدن ساختار بتن گردیده و باعث می شود که مواد تشکیل دهنده</a:t>
            </a:r>
          </a:p>
          <a:p>
            <a:r>
              <a:rPr lang="fa-IR" sz="2800" dirty="0" smtClean="0"/>
              <a:t>که تقریبا" از یک خانواده می باشند بهتر همدیگر را جذب کنند .</a:t>
            </a:r>
          </a:p>
          <a:p>
            <a:r>
              <a:rPr lang="fa-IR" sz="2800" dirty="0" smtClean="0"/>
              <a:t>ساختمان این بتن متخلخل بوده و این مسئله پارامتر بسیار موثری است. چون تخلخل موجود در بتن </a:t>
            </a:r>
          </a:p>
          <a:p>
            <a:r>
              <a:rPr lang="fa-IR" sz="2800" dirty="0" smtClean="0"/>
              <a:t>باعث مقاوم شدن در برابر زلزله و عایق شدن در برابر صدا ، گرما و سرما می گردد . </a:t>
            </a:r>
            <a:br>
              <a:rPr lang="fa-IR" sz="2800" dirty="0" smtClean="0"/>
            </a:br>
            <a:endParaRPr lang="fa-IR" sz="2800" dirty="0"/>
          </a:p>
        </p:txBody>
      </p:sp>
    </p:spTree>
  </p:cSld>
  <p:clrMapOvr>
    <a:masterClrMapping/>
  </p:clrMapOvr>
  <p:transition>
    <p:spli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246769"/>
          </a:xfrm>
          <a:prstGeom prst="rect">
            <a:avLst/>
          </a:prstGeom>
        </p:spPr>
        <p:txBody>
          <a:bodyPr wrap="square">
            <a:spAutoFit/>
          </a:bodyPr>
          <a:lstStyle/>
          <a:p>
            <a:r>
              <a:rPr lang="fa-IR" sz="2800" dirty="0" smtClean="0"/>
              <a:t>ترکیبات این بتن به گونه ای عمل می کند که حالت ضد رطوبت به خود گرفته و به مانند بتن معمولی که جذب </a:t>
            </a:r>
          </a:p>
          <a:p>
            <a:r>
              <a:rPr lang="fa-IR" sz="2800" dirty="0" smtClean="0"/>
              <a:t>آب دارد عمل نکرده و آب را از خود دفع می کند این بتن تحت فشار مستقیم (پرس) ساخته می شود .</a:t>
            </a:r>
          </a:p>
          <a:p>
            <a:r>
              <a:rPr lang="fa-IR" sz="2800" dirty="0" smtClean="0"/>
              <a:t> بدلیل شکل گیری بتن در فشار، ساختار آن دارا ی یکپارچگی قابل قبولی است </a:t>
            </a:r>
            <a:endParaRPr lang="fa-IR" sz="2800" dirty="0"/>
          </a:p>
        </p:txBody>
      </p:sp>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970318"/>
          </a:xfrm>
          <a:prstGeom prst="rect">
            <a:avLst/>
          </a:prstGeom>
        </p:spPr>
        <p:txBody>
          <a:bodyPr wrap="square">
            <a:spAutoFit/>
          </a:bodyPr>
          <a:lstStyle/>
          <a:p>
            <a:r>
              <a:rPr lang="fa-IR" sz="2800" dirty="0" smtClean="0"/>
              <a:t>ویژگیها:</a:t>
            </a:r>
          </a:p>
          <a:p>
            <a:r>
              <a:rPr lang="fa-IR" sz="2800" dirty="0" smtClean="0"/>
              <a:t>•بتن سبک در قالبهای طراحی شده توسط متخصصین ، بصورت یکپارچه ریخته می شود . </a:t>
            </a:r>
          </a:p>
          <a:p>
            <a:r>
              <a:rPr lang="fa-IR" sz="2800" dirty="0" smtClean="0"/>
              <a:t>•بدلیل یکپارچگی در نوع ساختمان بتن ، قطعه تولیدی از استحکام بالایی برخوردار شده و مقاومت بالایی  </a:t>
            </a:r>
          </a:p>
          <a:p>
            <a:r>
              <a:rPr lang="fa-IR" sz="2800" dirty="0" smtClean="0"/>
              <a:t>نیز در برابر زلزله از خود نشان خواهد داد .</a:t>
            </a:r>
          </a:p>
          <a:p>
            <a:r>
              <a:rPr lang="fa-IR" sz="2800" dirty="0" smtClean="0"/>
              <a:t>•برای تقویت این بتن از یک یا چند لایه شبکه فلزی در داخل بتن استفاده شده که این حالت همانند مسلح کردن </a:t>
            </a:r>
          </a:p>
          <a:p>
            <a:r>
              <a:rPr lang="fa-IR" sz="2800" dirty="0" smtClean="0"/>
              <a:t>بتن معمولی بوسیله میلگرد می باشد </a:t>
            </a:r>
            <a:endParaRPr lang="fa-IR" sz="2800" dirty="0"/>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r>
              <a:rPr lang="fa-IR" sz="2800" dirty="0" smtClean="0"/>
              <a:t>مزایا:</a:t>
            </a:r>
          </a:p>
          <a:p>
            <a:r>
              <a:rPr lang="fa-IR" sz="2800" dirty="0" smtClean="0"/>
              <a:t>•هزینه تولید این نوع بتن از دیگر مواد ساختمانی به نسبت ویژگی آن پایین تر است.</a:t>
            </a:r>
          </a:p>
          <a:p>
            <a:r>
              <a:rPr lang="fa-IR" sz="2800" dirty="0" smtClean="0"/>
              <a:t>•زمان بسیار کمتری جهت تولید دیوار های بتنی سبک یا قطعات دیگر لازم است .</a:t>
            </a:r>
          </a:p>
          <a:p>
            <a:r>
              <a:rPr lang="fa-IR" sz="2800" dirty="0" smtClean="0"/>
              <a:t>•پرت مواد اولیه جهت تولید بتن سبک بسیار کمتر از بتن معمولی است. چون تمام مراحل تولید در محل مشخصی </a:t>
            </a:r>
          </a:p>
          <a:p>
            <a:r>
              <a:rPr lang="fa-IR" sz="2800" dirty="0" smtClean="0"/>
              <a:t> صورت گرفته و جهت تولید پروسه ای طراحی گردیده است .</a:t>
            </a:r>
          </a:p>
          <a:p>
            <a:r>
              <a:rPr lang="fa-IR" sz="2800" dirty="0" smtClean="0"/>
              <a:t> </a:t>
            </a:r>
          </a:p>
          <a:p>
            <a:r>
              <a:rPr lang="fa-IR" sz="2800" dirty="0" smtClean="0"/>
              <a:t>بدلیل طراحی کلیه مراحل تولید و وجود نظارت بر تمامی این مراحل ماده تولیدی دارای استاندارد خاصی تعریف شده </a:t>
            </a:r>
          </a:p>
          <a:p>
            <a:r>
              <a:rPr lang="fa-IR" sz="2800" dirty="0" smtClean="0"/>
              <a:t>است .  </a:t>
            </a:r>
            <a:br>
              <a:rPr lang="fa-IR" sz="2800" dirty="0" smtClean="0"/>
            </a:br>
            <a:endParaRPr lang="fa-IR" sz="2800" dirty="0"/>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693866"/>
          </a:xfrm>
          <a:prstGeom prst="rect">
            <a:avLst/>
          </a:prstGeom>
        </p:spPr>
        <p:txBody>
          <a:bodyPr wrap="square">
            <a:spAutoFit/>
          </a:bodyPr>
          <a:lstStyle/>
          <a:p>
            <a:pPr>
              <a:buFont typeface="Wingdings" pitchFamily="2" charset="2"/>
              <a:buChar char="v"/>
            </a:pPr>
            <a:endParaRPr lang="fa-IR" sz="2800" dirty="0" smtClean="0"/>
          </a:p>
          <a:p>
            <a:pPr>
              <a:buFont typeface="Wingdings" pitchFamily="2" charset="2"/>
              <a:buChar char="v"/>
            </a:pPr>
            <a:r>
              <a:rPr lang="ar-SA" sz="2800" dirty="0" smtClean="0"/>
              <a:t>آب </a:t>
            </a:r>
            <a:r>
              <a:rPr lang="ar-SA" sz="2800" dirty="0" smtClean="0"/>
              <a:t>(</a:t>
            </a:r>
            <a:r>
              <a:rPr lang="en-US" sz="2800" dirty="0" smtClean="0"/>
              <a:t>Water) </a:t>
            </a:r>
          </a:p>
          <a:p>
            <a:pPr>
              <a:buFont typeface="Wingdings" pitchFamily="2" charset="2"/>
              <a:buChar char="v"/>
            </a:pPr>
            <a:r>
              <a:rPr lang="ar-SA" sz="2800" dirty="0" smtClean="0"/>
              <a:t>کیفیت </a:t>
            </a:r>
            <a:r>
              <a:rPr lang="ar-SA" sz="2800" dirty="0" smtClean="0">
                <a:hlinkClick r:id="rId2"/>
              </a:rPr>
              <a:t>آب</a:t>
            </a:r>
            <a:r>
              <a:rPr lang="ar-SA" sz="2800" dirty="0" smtClean="0"/>
              <a:t> در بتن از آن جهت حائز اهمیت است که ناخالصی‌های موجود در آن ممکن است در گیرش سیمان اثر گذاشته و اختلالاتی به وجود اورند. همچنین آب نامناسب ممکن است روی </a:t>
            </a:r>
            <a:r>
              <a:rPr lang="ar-SA" sz="2800" dirty="0" smtClean="0">
                <a:hlinkClick r:id="rId3" tooltip="مقاومت بتن (صفحه وجود ندارد)"/>
              </a:rPr>
              <a:t>مقاومت بتن</a:t>
            </a:r>
            <a:r>
              <a:rPr lang="ar-SA" sz="2800" dirty="0" smtClean="0"/>
              <a:t> اثر نامطلوب گذاشته و سبب بروز لکه‌هایی در سطح بتن و حتی </a:t>
            </a:r>
            <a:r>
              <a:rPr lang="ar-SA" sz="2800" dirty="0" smtClean="0">
                <a:hlinkClick r:id="rId4" tooltip="زنگ زدن (صفحه وجود ندارد)"/>
              </a:rPr>
              <a:t>زنگ زدن</a:t>
            </a:r>
            <a:r>
              <a:rPr lang="ar-SA" sz="2800" dirty="0" smtClean="0"/>
              <a:t> </a:t>
            </a:r>
            <a:r>
              <a:rPr lang="ar-SA" sz="2800" dirty="0" smtClean="0">
                <a:hlinkClick r:id="rId5" tooltip="آرماتور"/>
              </a:rPr>
              <a:t>آرماتور</a:t>
            </a:r>
            <a:r>
              <a:rPr lang="ar-SA" sz="2800" dirty="0" smtClean="0"/>
              <a:t> بشود</a:t>
            </a:r>
            <a:r>
              <a:rPr lang="fa-IR" sz="2800" dirty="0" smtClean="0"/>
              <a:t>.</a:t>
            </a:r>
          </a:p>
          <a:p>
            <a:pPr>
              <a:buFont typeface="Wingdings" pitchFamily="2" charset="2"/>
              <a:buChar char="v"/>
            </a:pPr>
            <a:r>
              <a:rPr lang="ar-SA" sz="2800" dirty="0" smtClean="0"/>
              <a:t>در اکثر </a:t>
            </a:r>
            <a:r>
              <a:rPr lang="ar-SA" sz="2800" dirty="0" smtClean="0">
                <a:hlinkClick r:id="rId6" tooltip="اختلاط‌ها (صفحه وجود ندارد)"/>
              </a:rPr>
              <a:t>اختلاط‌ها</a:t>
            </a:r>
            <a:r>
              <a:rPr lang="ar-SA" sz="2800" dirty="0" smtClean="0"/>
              <a:t> آب مناسب برای بتن آبی است که برای نوشیدن مناسب باشدمعیار قابل </a:t>
            </a:r>
            <a:r>
              <a:rPr lang="ar-SA" sz="2800" dirty="0" smtClean="0">
                <a:hlinkClick r:id="rId7" tooltip="آشامیدن"/>
              </a:rPr>
              <a:t>آشامیدن</a:t>
            </a:r>
            <a:r>
              <a:rPr lang="ar-SA" sz="2800" dirty="0" smtClean="0"/>
              <a:t> بودن آب برای اختلاط مطلق نیست و ممکن است یک آب اشامیدنی به جهت داشتن درصد بالایی از </a:t>
            </a:r>
            <a:r>
              <a:rPr lang="ar-SA" sz="2800" dirty="0" smtClean="0">
                <a:hlinkClick r:id="rId8" tooltip="یونهای (صفحه وجود ندارد)"/>
              </a:rPr>
              <a:t>یونهای</a:t>
            </a:r>
            <a:r>
              <a:rPr lang="ar-SA" sz="2800" dirty="0" smtClean="0"/>
              <a:t> </a:t>
            </a:r>
            <a:r>
              <a:rPr lang="ar-SA" sz="2800" dirty="0" smtClean="0">
                <a:hlinkClick r:id="rId9"/>
              </a:rPr>
              <a:t>سدیم</a:t>
            </a:r>
            <a:r>
              <a:rPr lang="ar-SA" sz="2800" dirty="0" smtClean="0"/>
              <a:t> و </a:t>
            </a:r>
            <a:r>
              <a:rPr lang="ar-SA" sz="2800" dirty="0" smtClean="0">
                <a:hlinkClick r:id="rId10"/>
              </a:rPr>
              <a:t>پتاسیم</a:t>
            </a:r>
            <a:r>
              <a:rPr lang="ar-SA" sz="2800" dirty="0" smtClean="0"/>
              <a:t> که خطر واکنش قلیایی دانه‌های سنگی را به همراه دارد، برای بتن سازی مناسب نباشد.</a:t>
            </a:r>
            <a:endParaRPr lang="fa-IR" sz="2800" dirty="0" smtClean="0"/>
          </a:p>
          <a:p>
            <a:pPr>
              <a:buFont typeface="Wingdings" pitchFamily="2" charset="2"/>
              <a:buChar char="v"/>
            </a:pPr>
            <a:r>
              <a:rPr lang="ar-SA" sz="2800" dirty="0" smtClean="0"/>
              <a:t> به عنوان یک قاعده کلی هر آبی که </a:t>
            </a:r>
            <a:r>
              <a:rPr lang="en-US" sz="2800" dirty="0" smtClean="0"/>
              <a:t>ph </a:t>
            </a:r>
            <a:r>
              <a:rPr lang="en-US" sz="2800" dirty="0">
                <a:hlinkClick r:id="rId11" tooltip="(درجه اسیدیته) (صفحه وجود ندارد)"/>
              </a:rPr>
              <a:t>(</a:t>
            </a:r>
            <a:r>
              <a:rPr lang="ar-SA" sz="2800" dirty="0" smtClean="0">
                <a:hlinkClick r:id="rId11" tooltip="(درجه اسیدیته) (صفحه وجود ندارد)"/>
              </a:rPr>
              <a:t>درجه اسیدیته</a:t>
            </a:r>
            <a:r>
              <a:rPr lang="ar-SA" sz="2800" dirty="0">
                <a:hlinkClick r:id="rId11" tooltip="(درجه اسیدیته) (صفحه وجود ندارد)"/>
              </a:rPr>
              <a:t>)</a:t>
            </a:r>
            <a:r>
              <a:rPr lang="ar-SA" sz="2800" dirty="0" smtClean="0"/>
              <a:t> آن بین ۶ الی ۸ بوده و طعم شوری نداشته باشد می‌تواند برای بتن مصرف شود. رنگ تیره و بو لزوما وجود مواد مضر در آب را به اثبات نمی‌رساند</a:t>
            </a:r>
            <a:endParaRPr lang="ar-SA" sz="2800"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r>
              <a:rPr lang="fa-IR" sz="2800" dirty="0" smtClean="0"/>
              <a:t>خرید مصالح بطور عمده صورت می گیرد و هزینه کمتری برای سازنده در بر خواهد داشت و در نهایت خانه پیش </a:t>
            </a:r>
          </a:p>
          <a:p>
            <a:r>
              <a:rPr lang="fa-IR" sz="2800" dirty="0" smtClean="0"/>
              <a:t>ساخته با قیمت پایین تری عرضه می گردد .</a:t>
            </a:r>
          </a:p>
          <a:p>
            <a:r>
              <a:rPr lang="fa-IR" sz="2800" dirty="0" smtClean="0"/>
              <a:t>قطعات تولیدی در کارخانه از آزمایشات کنترل کیفیت گذر کرده و در صورت تائید به بازار مصرف عرضه می گردد . </a:t>
            </a:r>
            <a:br>
              <a:rPr lang="fa-IR" sz="2800" dirty="0" smtClean="0"/>
            </a:br>
            <a:r>
              <a:rPr lang="fa-IR" sz="2800" dirty="0" smtClean="0"/>
              <a:t>بتن سبک مسطح بوده که می توان با یک ماستیک کاری ساده بر روی آن رنگ آمیزی کرد.</a:t>
            </a:r>
            <a:endParaRPr lang="fa-IR" sz="2800" dirty="0"/>
          </a:p>
        </p:txBody>
      </p:sp>
    </p:spTree>
  </p:cSld>
  <p:clrMapOvr>
    <a:masterClrMapping/>
  </p:clrMapOvr>
  <p:transition>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pple-pc\Desktop\بتن1\بتن سبک (2).jpg"/>
          <p:cNvPicPr>
            <a:picLocks noChangeAspect="1" noChangeArrowheads="1"/>
          </p:cNvPicPr>
          <p:nvPr/>
        </p:nvPicPr>
        <p:blipFill>
          <a:blip r:embed="rId2"/>
          <a:srcRect/>
          <a:stretch>
            <a:fillRect/>
          </a:stretch>
        </p:blipFill>
        <p:spPr bwMode="auto">
          <a:xfrm>
            <a:off x="2214546" y="4143380"/>
            <a:ext cx="2781321" cy="250033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7" name="Picture 3" descr="C:\Users\Apple-pc\Desktop\بتن1\بتن سبک.jpg"/>
          <p:cNvPicPr>
            <a:picLocks noChangeAspect="1" noChangeArrowheads="1"/>
          </p:cNvPicPr>
          <p:nvPr/>
        </p:nvPicPr>
        <p:blipFill>
          <a:blip r:embed="rId3"/>
          <a:srcRect/>
          <a:stretch>
            <a:fillRect/>
          </a:stretch>
        </p:blipFill>
        <p:spPr bwMode="auto">
          <a:xfrm>
            <a:off x="1142976" y="857232"/>
            <a:ext cx="3212378" cy="2895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8" name="Picture 4" descr="C:\Users\Apple-pc\Desktop\بتن1\391879_t7OOIGf2[1].jpg"/>
          <p:cNvPicPr>
            <a:picLocks noChangeAspect="1" noChangeArrowheads="1"/>
          </p:cNvPicPr>
          <p:nvPr/>
        </p:nvPicPr>
        <p:blipFill>
          <a:blip r:embed="rId4"/>
          <a:srcRect/>
          <a:stretch>
            <a:fillRect/>
          </a:stretch>
        </p:blipFill>
        <p:spPr bwMode="auto">
          <a:xfrm>
            <a:off x="5786446" y="1142984"/>
            <a:ext cx="2793555" cy="257176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9" name="Picture 5" descr="C:\Users\Apple-pc\Desktop\بتن1\th[2].jpg"/>
          <p:cNvPicPr>
            <a:picLocks noChangeAspect="1" noChangeArrowheads="1"/>
          </p:cNvPicPr>
          <p:nvPr/>
        </p:nvPicPr>
        <p:blipFill>
          <a:blip r:embed="rId5"/>
          <a:srcRect/>
          <a:stretch>
            <a:fillRect/>
          </a:stretch>
        </p:blipFill>
        <p:spPr bwMode="auto">
          <a:xfrm>
            <a:off x="6215074" y="4429132"/>
            <a:ext cx="2000264" cy="192882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6966"/>
          </a:xfrm>
          <a:prstGeom prst="rect">
            <a:avLst/>
          </a:prstGeom>
        </p:spPr>
        <p:txBody>
          <a:bodyPr wrap="square">
            <a:spAutoFit/>
          </a:bodyPr>
          <a:lstStyle/>
          <a:p>
            <a:endParaRPr lang="fa-IR" sz="2800" dirty="0" smtClean="0"/>
          </a:p>
          <a:p>
            <a:pPr>
              <a:buFont typeface="Wingdings" pitchFamily="2" charset="2"/>
              <a:buChar char="v"/>
            </a:pPr>
            <a:r>
              <a:rPr lang="fa-IR" sz="4800" dirty="0" smtClean="0"/>
              <a:t>بتن </a:t>
            </a:r>
            <a:r>
              <a:rPr lang="fa-IR" sz="4800" dirty="0" smtClean="0"/>
              <a:t>شفاف</a:t>
            </a:r>
          </a:p>
          <a:p>
            <a:r>
              <a:rPr lang="fa-IR" sz="2800" dirty="0" smtClean="0"/>
              <a:t>لاتیراکن ارائه دهنده مفهوم بتن انتقال دهنده نور به عنوان یک ماده ساختمانی برای ساختمان های جدید به طور وسیع و قابل اجرا می باشد. این می تواند برای دیوارهای داخلی و خارجی ، روش ساختن </a:t>
            </a:r>
            <a:r>
              <a:rPr lang="fa-IR" sz="2800" dirty="0" smtClean="0"/>
              <a:t>سنگ فرش </a:t>
            </a:r>
            <a:r>
              <a:rPr lang="fa-IR" sz="2800" dirty="0" smtClean="0"/>
              <a:t>ها یا حتی در هنر یا طراحی اشیا استفاده شود.</a:t>
            </a:r>
            <a:r>
              <a:rPr lang="ar-SA" sz="2800" b="1" dirty="0" smtClean="0"/>
              <a:t> </a:t>
            </a:r>
            <a:endParaRPr lang="fa-IR" sz="2800" b="1" dirty="0" smtClean="0"/>
          </a:p>
          <a:p>
            <a:r>
              <a:rPr lang="ar-SA" sz="2800" b="1" dirty="0" smtClean="0"/>
              <a:t>فیبرهای نوری :</a:t>
            </a:r>
            <a:r>
              <a:rPr lang="ar-SA" sz="2800" dirty="0" smtClean="0"/>
              <a:t/>
            </a:r>
            <a:br>
              <a:rPr lang="ar-SA" sz="2800" dirty="0" smtClean="0"/>
            </a:br>
            <a:r>
              <a:rPr lang="ar-SA" sz="2800" dirty="0" smtClean="0"/>
              <a:t>بتن انتقال دهنده نور ترکیبی از رشته های شیشه ای نوری و بتن صاف شده می باشد که می تواند برای بلوک ها یا صفحات پیش ساخته استفاده بشود. </a:t>
            </a:r>
            <a:br>
              <a:rPr lang="ar-SA" sz="2800" dirty="0" smtClean="0"/>
            </a:br>
            <a:r>
              <a:rPr lang="ar-SA" sz="2800" dirty="0" smtClean="0"/>
              <a:t>هزاران رشته شیشه ای به شکل ماتریس و به طور موازی در هر جایی میان دو سطح اصلی همه بلوک ها پخش می شود. نسبت رشته ها کم می باشد و در حدود 4% حجم کلی می باشد. به این دلیل که این به عنوان اجزاء سازه ای در بتن استفاده می شوند. سطح بلوک های باقی ماندن مثل بتن همگن به نظر می رسد. رشته های شیشه ای نور را در دو سمت از بتن هدایت می کند. دلیل که موقعیت موازی آنها در سمت روشن دیوار به همین شکل ( بدون تغییر ) در سمت تاریکتر ظاهر می شود. سایه ها در سمت مخالف دیوار نمایش داده می شوند و رنگ نور مشابه باقی می ماند.</a:t>
            </a:r>
            <a:endParaRPr lang="fa-IR" sz="2800" dirty="0" smtClean="0"/>
          </a:p>
          <a:p>
            <a:r>
              <a:rPr lang="ar-SA" sz="2800" b="1" dirty="0" smtClean="0"/>
              <a:t> </a:t>
            </a:r>
            <a:endParaRPr lang="ar-SA" sz="2800" dirty="0" smtClean="0"/>
          </a:p>
          <a:p>
            <a:r>
              <a:rPr lang="ar-SA" sz="2800" dirty="0" smtClean="0"/>
              <a:t/>
            </a:r>
            <a:br>
              <a:rPr lang="ar-SA" sz="2800" dirty="0" smtClean="0"/>
            </a:br>
            <a:endParaRPr lang="ar-SA" sz="2800" dirty="0" smtClean="0"/>
          </a:p>
          <a:p>
            <a:endParaRPr lang="fa-IR" sz="2800" dirty="0"/>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r>
              <a:rPr lang="ar-SA" sz="2800" b="1" dirty="0" smtClean="0"/>
              <a:t>ابداع </a:t>
            </a:r>
            <a:r>
              <a:rPr lang="ar-SA" sz="2800" b="1" dirty="0" smtClean="0"/>
              <a:t>لاتیراکن :</a:t>
            </a:r>
            <a:r>
              <a:rPr lang="ar-SA" sz="2800" dirty="0" smtClean="0"/>
              <a:t/>
            </a:r>
            <a:br>
              <a:rPr lang="ar-SA" sz="2800" dirty="0" smtClean="0"/>
            </a:br>
            <a:r>
              <a:rPr lang="ar-SA" sz="2800" dirty="0" smtClean="0"/>
              <a:t>لاتیراکن توسط </a:t>
            </a:r>
            <a:r>
              <a:rPr lang="en-US" sz="2800" dirty="0" err="1" smtClean="0"/>
              <a:t>Aron</a:t>
            </a:r>
            <a:r>
              <a:rPr lang="en-US" sz="2800" dirty="0" smtClean="0"/>
              <a:t> </a:t>
            </a:r>
            <a:r>
              <a:rPr lang="en-US" sz="2800" dirty="0" err="1" smtClean="0"/>
              <a:t>Losonczi</a:t>
            </a:r>
            <a:r>
              <a:rPr lang="ar-SA" sz="2800" dirty="0" smtClean="0"/>
              <a:t>اختراع شد. او در مورد بتن های قابل انتشار نور می گوید : </a:t>
            </a:r>
            <a:br>
              <a:rPr lang="ar-SA" sz="2800" dirty="0" smtClean="0"/>
            </a:br>
            <a:r>
              <a:rPr lang="ar-SA" sz="2800" dirty="0" smtClean="0"/>
              <a:t>هزاران رشته شیشه ای نوری ماتریسی شکل و پخش شده به طور موازی در هرجایی بین دو صفحه اصلی هر بلوک . سایه ها در سمت روشن تر با طرح کلی تنیر و سخت در سمت تیره تر ظاهر می شوند. هر رنگ به شکل اصلی باقی می ماند. این تأثیرات ویژه این حس کلی را القا می کند که ضخامت و عرض دیوارهای بتنی از بین رفته است.</a:t>
            </a:r>
          </a:p>
          <a:p>
            <a:r>
              <a:rPr lang="ar-SA" sz="2800" dirty="0" smtClean="0"/>
              <a:t> </a:t>
            </a:r>
            <a:br>
              <a:rPr lang="ar-SA" sz="2800" dirty="0" smtClean="0"/>
            </a:br>
            <a:endParaRPr lang="ar-SA" sz="2800" dirty="0"/>
          </a:p>
        </p:txBody>
      </p:sp>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fa-IR" sz="2800" b="1" dirty="0" smtClean="0"/>
          </a:p>
          <a:p>
            <a:endParaRPr lang="fa-IR" sz="2800" b="1" dirty="0" smtClean="0"/>
          </a:p>
          <a:p>
            <a:r>
              <a:rPr lang="ar-SA" sz="2800" b="1" dirty="0" smtClean="0"/>
              <a:t>محاسن </a:t>
            </a:r>
            <a:r>
              <a:rPr lang="ar-SA" sz="2800" b="1" dirty="0" smtClean="0"/>
              <a:t>لاتیراکن :</a:t>
            </a:r>
            <a:r>
              <a:rPr lang="ar-SA" sz="2800" dirty="0" smtClean="0"/>
              <a:t/>
            </a:r>
            <a:br>
              <a:rPr lang="ar-SA" sz="2800" dirty="0" smtClean="0"/>
            </a:br>
            <a:r>
              <a:rPr lang="ar-SA" sz="2800" dirty="0" smtClean="0"/>
              <a:t>می توان دیوار با هر ضخامتی توسط لاتیراکن ها ساخت ـ می توان نور را تا 20 متر در سراسر بتن بدون اتلاف روشنایی انتقال دهد ـ اگر از این ماده بیشتر و بیشتر در ساختمان سازی استفاده شود. نور طبیعی بیشتری می تواند برای نور دفاتر و انبارها استفاده شود. این می تواند منجر به کاهش زیاد در مقدار الکتریسیته استفاده شده برای نور ساختمان ها شود. وقتی در روز از نور طبیعی استفاده می شوند. همچنین وقتی مردم از پرتوهای خورشید استفاده کند معمولاً خوشحال تر و سودمندتر خواهند بود. بنابراین این ها دلایل گسترش عرضه و استفاده از بتن های نیمه شفاف می باشد.</a:t>
            </a:r>
            <a:endParaRPr lang="fa-IR" sz="2800" dirty="0"/>
          </a:p>
        </p:txBody>
      </p:sp>
    </p:spTree>
  </p:cSld>
  <p:clrMapOvr>
    <a:masterClrMapping/>
  </p:clrMapOvr>
  <p:transition>
    <p:pull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r>
              <a:rPr lang="ar-SA" sz="2800" b="1" dirty="0" smtClean="0"/>
              <a:t>ساخت </a:t>
            </a:r>
            <a:r>
              <a:rPr lang="ar-SA" sz="2800" b="1" dirty="0" smtClean="0"/>
              <a:t>بتن شفاف</a:t>
            </a:r>
            <a:r>
              <a:rPr lang="ar-SA" sz="2800" dirty="0" smtClean="0"/>
              <a:t/>
            </a:r>
            <a:br>
              <a:rPr lang="ar-SA" sz="2800" dirty="0" smtClean="0"/>
            </a:br>
            <a:r>
              <a:rPr lang="ar-SA" sz="2800" dirty="0" smtClean="0"/>
              <a:t>بتن انتقال دهنده نور با نام تجاری ™ </a:t>
            </a:r>
            <a:r>
              <a:rPr lang="en-US" sz="2800" dirty="0" err="1" smtClean="0"/>
              <a:t>Litracon</a:t>
            </a:r>
            <a:r>
              <a:rPr lang="en-US" sz="2800" dirty="0" smtClean="0"/>
              <a:t> </a:t>
            </a:r>
            <a:r>
              <a:rPr lang="ar-SA" sz="2800" dirty="0" smtClean="0"/>
              <a:t>محصول نسبتا جدیدی است که در سال 2004 توسط یک معمار 27 ساله مجارستانی به نام آرن لوسونزی ابداع گردید. این محصول با ترکیب 96% بتن معمولی و 4% فیبرهای نوری محصولی منحصر به فرد را برای هزاره جدید به ارمغان آورده است. </a:t>
            </a:r>
            <a:br>
              <a:rPr lang="ar-SA" sz="2800" dirty="0" smtClean="0"/>
            </a:br>
            <a:r>
              <a:rPr lang="ar-SA" sz="2800" dirty="0" smtClean="0"/>
              <a:t>هم اکنون بتن لیتراکن با دانسیته 2400-2100 کیلو گرم بر متر مکعب ، مقاومت فشاری 50 نیوتن بر میلیمتر مربع و مقاومت کششی 7 نیوتن بر میلیمتر مربع در سه رنگ خاکستری، سیاه و یا سفید و با ابعاد استاندارد 300*600 میلیمتر و با ضخامت 500-25 میلیمتر تولید میگردد. ازنظر تئوری فیبرهای به کار رفته در لیتراکن قادر به انتقال نور در بتنی به ضخامت 20 متر می باشد. همچنین استفاده از فیبر نوری در اجزای باربر سازه ای بدون تاثیر منفی در مقاومت بالای فشاری و کششی آن می تواند اثری خوب با ایجاد فضاهایی روشن و جذاب داشته باشد.</a:t>
            </a:r>
            <a:br>
              <a:rPr lang="ar-SA" sz="2800" dirty="0" smtClean="0"/>
            </a:br>
            <a:endParaRPr lang="fa-IR" sz="2800" dirty="0"/>
          </a:p>
        </p:txBody>
      </p:sp>
    </p:spTree>
  </p:cSld>
  <p:clrMapOvr>
    <a:masterClrMapping/>
  </p:clrMapOvr>
  <p:transition>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r>
              <a:rPr lang="ar-SA" sz="2800" b="1" dirty="0" smtClean="0"/>
              <a:t>لایتراکان</a:t>
            </a:r>
            <a:r>
              <a:rPr lang="ar-SA" sz="2800" dirty="0" smtClean="0"/>
              <a:t/>
            </a:r>
            <a:br>
              <a:rPr lang="ar-SA" sz="2800" dirty="0" smtClean="0"/>
            </a:br>
            <a:r>
              <a:rPr lang="ar-SA" sz="2800" dirty="0" smtClean="0"/>
              <a:t>بتن عبور دهنده نور، امروزه به عنوان یک متریال ساختمانی جدید با قابلیت استفاده بالا مطرح است. این متریال ترکیبی از فیبرهای نوری و ذرات بتن است و می تواند به عنوان بلوک ها و یا پانل های پیش ساخته ساختمانی مورد استفاده قرار گیرد. فیبر ها بخاطر اندازه کوچکشان با بتن مخلوط شده و ترکیبی از یک متریال دانه بندی شده را تشکیل می دهند. به این ترتیب نتیجه کار صرفا ترکیب دو متریال شیشه و بتن نیست، بلکه یک متریال جدید سوم که از لحاظ ساختار درونی و همچنین سطوح بیرونی کامل همگن است، به دست می آید. </a:t>
            </a:r>
            <a:endParaRPr lang="en-US" sz="2800" dirty="0" smtClean="0"/>
          </a:p>
          <a:p>
            <a:pPr>
              <a:buFont typeface="Wingdings" pitchFamily="2" charset="2"/>
              <a:buChar char="v"/>
            </a:pPr>
            <a:r>
              <a:rPr lang="ar-SA" sz="2800" dirty="0" smtClean="0"/>
              <a:t>فیبر های شیشه باعث نفوذ نور به داخل بلوک ها می شوند. جالب ترین حالت این پدیده نمایش سایه ها در وجه مقابل ضلع نور خورده است. </a:t>
            </a:r>
            <a:endParaRPr lang="en-US" sz="2800" dirty="0" smtClean="0"/>
          </a:p>
          <a:p>
            <a:pPr>
              <a:buFont typeface="Wingdings" pitchFamily="2" charset="2"/>
              <a:buChar char="v"/>
            </a:pPr>
            <a:r>
              <a:rPr lang="ar-SA" sz="2800" dirty="0" smtClean="0"/>
              <a:t>همچنین رنگ نوری که از پشت این بتن دیده می شود ثابت است به عنوان مثال اگر نور سبز به پشت بلوک بتابد در جلوی آن سایه ها سبز دیده می شوند </a:t>
            </a:r>
            <a:br>
              <a:rPr lang="ar-SA" sz="2800" dirty="0" smtClean="0"/>
            </a:br>
            <a:endParaRPr lang="fa-IR" sz="2800" dirty="0"/>
          </a:p>
        </p:txBody>
      </p:sp>
    </p:spTree>
  </p:cSld>
  <p:clrMapOvr>
    <a:masterClrMapping/>
  </p:clrMapOvr>
  <p:transition>
    <p:pull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endParaRPr lang="fa-IR" sz="2800" dirty="0" smtClean="0"/>
          </a:p>
          <a:p>
            <a:endParaRPr lang="fa-IR" sz="2800" dirty="0" smtClean="0"/>
          </a:p>
          <a:p>
            <a:r>
              <a:rPr lang="ar-SA" sz="2800" dirty="0" smtClean="0"/>
              <a:t>هزاران </a:t>
            </a:r>
            <a:r>
              <a:rPr lang="ar-SA" sz="2800" dirty="0" smtClean="0"/>
              <a:t>فیبر شیشه ای نوری به صورت موازی کنار هم بین دو وجه اصلی بلوک بتنی قرار می گیرند. نسبت فیبر ها بسیار کم و حدود 4 درصد کل میزان بلوک ها است. علاوه بر این فیبر ها بخاطر اندازه کوچکشان با بتن مخلوط شده و تبدیل به یک جزء ساختاری می شوند بنابر این سطح بیرونی بتن همگن و یکنواخت باقی می ماند. در تئوری، ساختار یک دیوار ساخته شده با بتن عبور دهنده نور، می تواند تا چند متر ضخامت داشته باشد زیرا فیبر ها تا 20متر بدون از دست دادن نور عمل می کنند و در دیواری با این ضخامت باز هم عبور نور وجود دارد. ساختارهای باربر هم می‌توانند از این بلوک‌ها ساخته شوند. زیرا فیبر های شیشه ای هیچ تاثیر منفی روی مقاومت بتن ندارند. بلوکها می توانند در اندازه ها ی متنوع و با عایق حرارتی خاص نصب شده روی آنها تولید شوند.</a:t>
            </a:r>
            <a:br>
              <a:rPr lang="ar-SA" sz="2800" dirty="0" smtClean="0"/>
            </a:br>
            <a:r>
              <a:rPr lang="ar-SA" sz="2800" dirty="0" smtClean="0"/>
              <a:t> </a:t>
            </a:r>
            <a:br>
              <a:rPr lang="ar-SA" sz="2800" dirty="0" smtClean="0"/>
            </a:br>
            <a:endParaRPr lang="fa-IR" sz="2800" dirty="0"/>
          </a:p>
        </p:txBody>
      </p:sp>
    </p:spTree>
  </p:cSld>
  <p:clrMapOvr>
    <a:masterClrMapping/>
  </p:clrMapOvr>
  <p:transition>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fa-IR" sz="2800" dirty="0" smtClean="0"/>
          </a:p>
          <a:p>
            <a:endParaRPr lang="fa-IR" sz="2800" dirty="0" smtClean="0"/>
          </a:p>
          <a:p>
            <a:r>
              <a:rPr lang="ar-SA" sz="2800" dirty="0" smtClean="0"/>
              <a:t>این </a:t>
            </a:r>
            <a:r>
              <a:rPr lang="ar-SA" sz="2800" dirty="0" smtClean="0"/>
              <a:t>متریال در سال 2001 توسط یک معمار مجار به نام «آرون لاسونسزی» اختراع شد و به ثبت رسید. این معمار زمانیکه در سن 27 سالگی در کالج سلطنتی هنر های زیبای استکهلم مشغول به تحصیل بود این ایده را بیان کرد و در سال 2004 شرکت خود را با نام لایتراکان تاسیس کرد و با توجه به نیاز و تمایل جامعه امروز به استفاده از مصالح جدید ساختمانی، از سال 2006 با شرکت های بزرگ صنعتی به توافق رسیده و تولید انبوه آن به زودی آغاز خواهد شد.</a:t>
            </a:r>
          </a:p>
          <a:p>
            <a:r>
              <a:rPr lang="ar-SA" sz="2800" dirty="0" smtClean="0"/>
              <a:t/>
            </a:r>
            <a:br>
              <a:rPr lang="ar-SA" sz="2800" dirty="0" smtClean="0"/>
            </a:br>
            <a:endParaRPr lang="ar-SA" sz="2800" dirty="0"/>
          </a:p>
        </p:txBody>
      </p:sp>
    </p:spTree>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r>
              <a:rPr lang="ar-SA" sz="2800" b="1" dirty="0" smtClean="0"/>
              <a:t>موارد کاربرد</a:t>
            </a:r>
            <a:r>
              <a:rPr lang="ar-SA" sz="2800" dirty="0" smtClean="0"/>
              <a:t/>
            </a:r>
            <a:br>
              <a:rPr lang="ar-SA" sz="2800" dirty="0" smtClean="0"/>
            </a:br>
            <a:r>
              <a:rPr lang="ar-SA" sz="2800" dirty="0" smtClean="0"/>
              <a:t>دیوار: به عنوان متداول ترین حالت ممکن این بلوک می تواند در ساختن دیوارها مورد استفاده قرار گیرد. به این ترتیب هر دو سمت و همچنین ضخامت این متریال جدید قابل مشاهده خواهد بود. بنابر این سنگینی و استحکام بتن به عنوان ماده اصلی «لایتراکان» محسوس تر می شود و در عین حال کنتراست بین نور و ماده شدیدتر می شود. این متریال می تواند برای دیوارهای داخلی و خارجی مورد استفاده قرار گیرد و استحکام سطح در این مورد بسیار مهم است</a:t>
            </a:r>
            <a:r>
              <a:rPr lang="ar-SA" sz="2800" b="1" dirty="0" smtClean="0"/>
              <a:t> </a:t>
            </a:r>
            <a:endParaRPr lang="fa-IR" sz="2800" b="1" dirty="0" smtClean="0"/>
          </a:p>
          <a:p>
            <a:r>
              <a:rPr lang="ar-SA" sz="2800" b="1" dirty="0" smtClean="0"/>
              <a:t>پوشش کف:</a:t>
            </a:r>
            <a:r>
              <a:rPr lang="ar-SA" sz="2800" dirty="0" smtClean="0"/>
              <a:t/>
            </a:r>
            <a:br>
              <a:rPr lang="ar-SA" sz="2800" dirty="0" smtClean="0"/>
            </a:br>
            <a:r>
              <a:rPr lang="ar-SA" sz="2800" dirty="0" smtClean="0"/>
              <a:t>یکی از جذاب ترین کاربرد ها، استفاده از «لایتراکان» در پوشش کف ها و درخشش آن از پایین است. در طول روز این یک کف پوش از جنس بتن معمولی به نظر می رسد و در هنگام غروب آفتاب بلوک های کف در رنگهای منعکس شده از نور غروب شروع به درخشش می کنند.</a:t>
            </a:r>
          </a:p>
          <a:p>
            <a:endParaRPr lang="fa-IR" sz="2800"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buFont typeface="Wingdings" pitchFamily="2" charset="2"/>
              <a:buChar char="v"/>
            </a:pPr>
            <a:endParaRPr lang="fa-IR" sz="2800" b="1" dirty="0" smtClean="0"/>
          </a:p>
          <a:p>
            <a:pPr>
              <a:buFont typeface="Wingdings" pitchFamily="2" charset="2"/>
              <a:buChar char="v"/>
            </a:pPr>
            <a:r>
              <a:rPr lang="ar-SA" sz="2800" b="1" dirty="0" smtClean="0"/>
              <a:t>مقدار </a:t>
            </a:r>
            <a:r>
              <a:rPr lang="ar-SA" sz="2800" b="1" dirty="0" smtClean="0"/>
              <a:t>آب مصرفی</a:t>
            </a:r>
            <a:r>
              <a:rPr lang="ar-SA" sz="2800" b="0" dirty="0" smtClean="0"/>
              <a:t> </a:t>
            </a:r>
            <a:endParaRPr lang="ar-SA" sz="2800" b="1" dirty="0" smtClean="0"/>
          </a:p>
          <a:p>
            <a:r>
              <a:rPr lang="ar-SA" sz="2800" dirty="0" smtClean="0"/>
              <a:t>مقدار آب مصرفی در داخل بتن بسیار با اهمیت است. به منظور تکمیل فرایند واکنش سیمان با آب مقدار مشخصی آب مورد نیاز است. در صورتی که این مقدار کمتر از آن حد باشد قسمتی از سیمان برای واکنش آب کافی دریافت نمیکند و واکنش نداده باقی میماند. </a:t>
            </a:r>
            <a:endParaRPr lang="fa-IR" sz="2800" dirty="0" smtClean="0"/>
          </a:p>
          <a:p>
            <a:r>
              <a:rPr lang="ar-SA" sz="2800" dirty="0" smtClean="0"/>
              <a:t>در صورتی که بیش از مقدار مورد نیاز آب به مخلوط بتن اضافه شود پس از تکمیل واکنش، مقداری آب به صورت آزاد در داخل بتن باقی میماند که پس از سخت شدن بتن باعث پوکی آن و نتیجتا کاهش مقاومت خواهد شد. به همین دلیل دقت در مصرف نکردن آب زیاد در داخل بتن به منظور حصول مقاومت بالا ضروری است</a:t>
            </a:r>
            <a:endParaRPr lang="ar-SA" sz="2800"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2677656"/>
          </a:xfrm>
          <a:prstGeom prst="rect">
            <a:avLst/>
          </a:prstGeom>
        </p:spPr>
        <p:txBody>
          <a:bodyPr wrap="square">
            <a:spAutoFit/>
          </a:bodyPr>
          <a:lstStyle/>
          <a:p>
            <a:r>
              <a:rPr lang="ar-SA" sz="2800" dirty="0" smtClean="0"/>
              <a:t/>
            </a:r>
            <a:br>
              <a:rPr lang="ar-SA" sz="2800" dirty="0" smtClean="0"/>
            </a:br>
            <a:r>
              <a:rPr lang="ar-SA" sz="2800" b="1" dirty="0" smtClean="0"/>
              <a:t>طراحی داخلی:</a:t>
            </a:r>
            <a:r>
              <a:rPr lang="ar-SA" sz="2800" dirty="0" smtClean="0"/>
              <a:t/>
            </a:r>
            <a:br>
              <a:rPr lang="ar-SA" sz="2800" dirty="0" smtClean="0"/>
            </a:br>
            <a:r>
              <a:rPr lang="ar-SA" sz="2800" dirty="0" smtClean="0"/>
              <a:t>همچنین از این نوع بتن عبور دهنده نور می توان برای روکش دیوار ها در طراحی داخلی استفاده کرد به صورتی که از پشت نور پردازی شده باشند و می توان از نور های رنگی متنوع برای ایجاد حس فضایی مورد نظر استفاده کرد.</a:t>
            </a:r>
            <a:endParaRPr lang="ar-SA" sz="2800" dirty="0"/>
          </a:p>
        </p:txBody>
      </p:sp>
    </p:spTree>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pple-pc\Desktop\بتن1\1671201261351871232225225116549499815919174[1].jpg"/>
          <p:cNvPicPr>
            <a:picLocks noChangeAspect="1" noChangeArrowheads="1"/>
          </p:cNvPicPr>
          <p:nvPr/>
        </p:nvPicPr>
        <p:blipFill>
          <a:blip r:embed="rId2"/>
          <a:srcRect/>
          <a:stretch>
            <a:fillRect/>
          </a:stretch>
        </p:blipFill>
        <p:spPr bwMode="auto">
          <a:xfrm>
            <a:off x="428596" y="428604"/>
            <a:ext cx="3071834" cy="2714644"/>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054" name="Picture 6" descr="C:\Users\Apple-pc\Desktop\بتن1\بتن شفاف.jpg"/>
          <p:cNvPicPr>
            <a:picLocks noChangeAspect="1" noChangeArrowheads="1"/>
          </p:cNvPicPr>
          <p:nvPr/>
        </p:nvPicPr>
        <p:blipFill>
          <a:blip r:embed="rId3"/>
          <a:srcRect/>
          <a:stretch>
            <a:fillRect/>
          </a:stretch>
        </p:blipFill>
        <p:spPr bwMode="auto">
          <a:xfrm>
            <a:off x="4071934" y="500042"/>
            <a:ext cx="3810000" cy="2933700"/>
          </a:xfrm>
          <a:prstGeom prst="rect">
            <a:avLst/>
          </a:prstGeom>
          <a:ln w="38100" cap="sq">
            <a:noFill/>
            <a:prstDash val="solid"/>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055" name="Picture 7" descr="C:\Users\Apple-pc\Desktop\بتن1\b2[1].jpg"/>
          <p:cNvPicPr>
            <a:picLocks noChangeAspect="1" noChangeArrowheads="1"/>
          </p:cNvPicPr>
          <p:nvPr/>
        </p:nvPicPr>
        <p:blipFill>
          <a:blip r:embed="rId4"/>
          <a:srcRect/>
          <a:stretch>
            <a:fillRect/>
          </a:stretch>
        </p:blipFill>
        <p:spPr bwMode="auto">
          <a:xfrm>
            <a:off x="4786314" y="3357562"/>
            <a:ext cx="3810000" cy="3327400"/>
          </a:xfrm>
          <a:prstGeom prst="rect">
            <a:avLst/>
          </a:prstGeom>
          <a:ln w="38100" cap="sq">
            <a:noFill/>
            <a:prstDash val="solid"/>
            <a:miter lim="800000"/>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056" name="Picture 8" descr="C:\Users\Apple-pc\Desktop\بتن1\untitled.png"/>
          <p:cNvPicPr>
            <a:picLocks noChangeAspect="1" noChangeArrowheads="1"/>
          </p:cNvPicPr>
          <p:nvPr/>
        </p:nvPicPr>
        <p:blipFill>
          <a:blip r:embed="rId5"/>
          <a:srcRect/>
          <a:stretch>
            <a:fillRect/>
          </a:stretch>
        </p:blipFill>
        <p:spPr bwMode="auto">
          <a:xfrm>
            <a:off x="571472" y="3714752"/>
            <a:ext cx="3000396" cy="2357454"/>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pple-pc\Desktop\بتن1\translucent%20wood[1].jpg"/>
          <p:cNvPicPr>
            <a:picLocks noChangeAspect="1" noChangeArrowheads="1"/>
          </p:cNvPicPr>
          <p:nvPr/>
        </p:nvPicPr>
        <p:blipFill>
          <a:blip r:embed="rId2"/>
          <a:srcRect/>
          <a:stretch>
            <a:fillRect/>
          </a:stretch>
        </p:blipFill>
        <p:spPr bwMode="auto">
          <a:xfrm>
            <a:off x="1571604" y="1285860"/>
            <a:ext cx="6643734" cy="428628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marL="342900" lvl="0" indent="-342900" algn="just" eaLnBrk="0" fontAlgn="base" hangingPunct="0">
              <a:spcBef>
                <a:spcPct val="20000"/>
              </a:spcBef>
              <a:spcAft>
                <a:spcPct val="0"/>
              </a:spcAft>
              <a:buFont typeface="Wingdings" pitchFamily="2" charset="2"/>
              <a:buChar char="v"/>
            </a:pPr>
            <a:r>
              <a:rPr lang="fa-IR" sz="2800" b="1" dirty="0" smtClean="0">
                <a:solidFill>
                  <a:prstClr val="black"/>
                </a:solidFill>
                <a:latin typeface="Calibri"/>
                <a:cs typeface="Nazanin" pitchFamily="2" charset="-78"/>
              </a:rPr>
              <a:t>بتن خود متراکم</a:t>
            </a:r>
          </a:p>
          <a:p>
            <a:pPr marL="342900" lvl="0" indent="-342900" algn="just" eaLnBrk="0" fontAlgn="base" hangingPunct="0">
              <a:spcBef>
                <a:spcPct val="20000"/>
              </a:spcBef>
              <a:spcAft>
                <a:spcPct val="0"/>
              </a:spcAft>
            </a:pPr>
            <a:endParaRPr lang="fa-IR" sz="2800" b="1"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Wingdings" pitchFamily="2" charset="2"/>
              <a:buChar char="v"/>
            </a:pPr>
            <a:r>
              <a:rPr lang="fa-IR" sz="2800" b="1" dirty="0" smtClean="0">
                <a:solidFill>
                  <a:prstClr val="black"/>
                </a:solidFill>
                <a:latin typeface="Calibri"/>
                <a:cs typeface="Nazanin" pitchFamily="2" charset="-78"/>
              </a:rPr>
              <a:t>بتن خود تراکم نخست در سال 1986 توسط </a:t>
            </a:r>
            <a:r>
              <a:rPr lang="en-US" sz="2800" b="1" dirty="0" err="1" smtClean="0">
                <a:solidFill>
                  <a:prstClr val="black"/>
                </a:solidFill>
                <a:latin typeface="Calibri"/>
                <a:cs typeface="Nazanin" pitchFamily="2" charset="-78"/>
              </a:rPr>
              <a:t>H.Okamura</a:t>
            </a:r>
            <a:r>
              <a:rPr lang="fa-IR" sz="2800" b="1" dirty="0" smtClean="0">
                <a:solidFill>
                  <a:prstClr val="black"/>
                </a:solidFill>
                <a:latin typeface="Calibri"/>
                <a:cs typeface="Nazanin" pitchFamily="2" charset="-78"/>
              </a:rPr>
              <a:t> در ژاپن پيشنهاد گرديد و در سال 1988 اين نوع بتن در کارگاه ساخته شد و نتايج قابل قبولي را از نظر خواص فيزيکي و مکانيکي بتن ارائه داد. مقاله اي در مورد اين نوع بتن توسط </a:t>
            </a:r>
            <a:r>
              <a:rPr lang="en-US" sz="2800" b="1" dirty="0" err="1" smtClean="0">
                <a:solidFill>
                  <a:prstClr val="black"/>
                </a:solidFill>
                <a:latin typeface="Calibri"/>
                <a:cs typeface="Nazanin" pitchFamily="2" charset="-78"/>
              </a:rPr>
              <a:t>K.Ozawa</a:t>
            </a:r>
            <a:r>
              <a:rPr lang="fa-IR" sz="2800" b="1" dirty="0" smtClean="0">
                <a:solidFill>
                  <a:prstClr val="black"/>
                </a:solidFill>
                <a:latin typeface="Calibri"/>
                <a:cs typeface="Nazanin" pitchFamily="2" charset="-78"/>
              </a:rPr>
              <a:t> و همکارانش در سال 1989 منتشر گرديد.</a:t>
            </a:r>
          </a:p>
          <a:p>
            <a:pPr marL="342900" lvl="0" indent="-342900" algn="just" eaLnBrk="0" fontAlgn="base" hangingPunct="0">
              <a:spcBef>
                <a:spcPct val="20000"/>
              </a:spcBef>
              <a:spcAft>
                <a:spcPct val="0"/>
              </a:spcAft>
            </a:pPr>
            <a:endParaRPr lang="fa-IR" sz="2800" b="1"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Wingdings" pitchFamily="2" charset="2"/>
              <a:buChar char="v"/>
            </a:pPr>
            <a:r>
              <a:rPr lang="fa-IR" sz="2800" b="1" dirty="0" smtClean="0">
                <a:solidFill>
                  <a:prstClr val="black"/>
                </a:solidFill>
                <a:latin typeface="Calibri"/>
                <a:cs typeface="Nazanin" pitchFamily="2" charset="-78"/>
              </a:rPr>
              <a:t>تعريف </a:t>
            </a:r>
            <a:r>
              <a:rPr lang="en-US" sz="2800" b="1" dirty="0" err="1" smtClean="0">
                <a:solidFill>
                  <a:prstClr val="black"/>
                </a:solidFill>
                <a:latin typeface="Calibri"/>
                <a:cs typeface="Nazanin" pitchFamily="2" charset="-78"/>
              </a:rPr>
              <a:t>P.Bartos</a:t>
            </a:r>
            <a:r>
              <a:rPr lang="en-US" sz="2800" b="1" dirty="0" smtClean="0">
                <a:solidFill>
                  <a:prstClr val="black"/>
                </a:solidFill>
                <a:latin typeface="Calibri"/>
                <a:cs typeface="Nazanin" pitchFamily="2" charset="-78"/>
              </a:rPr>
              <a:t> </a:t>
            </a:r>
            <a:r>
              <a:rPr lang="fa-IR" sz="2800" b="1" dirty="0" smtClean="0">
                <a:solidFill>
                  <a:prstClr val="black"/>
                </a:solidFill>
                <a:latin typeface="Calibri"/>
                <a:cs typeface="Nazanin" pitchFamily="2" charset="-78"/>
              </a:rPr>
              <a:t> : بتن خود تراکم بتني است که تحت وزن خود جاري شده و بدون نياز به هر نوع لرزاندني به طور کامل قالب ها را پر کرده (حتي با وجود ميلگردهاي متراکم) و حالت همگن بودن خود را حفظ نمايد.</a:t>
            </a:r>
            <a:endParaRPr lang="en-US" sz="2800" b="1"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pPr>
            <a:endParaRPr lang="fa-IR" sz="2800"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53253"/>
          </a:xfrm>
          <a:prstGeom prst="rect">
            <a:avLst/>
          </a:prstGeom>
        </p:spPr>
        <p:txBody>
          <a:bodyPr wrap="square">
            <a:spAutoFit/>
          </a:bodyPr>
          <a:lstStyle/>
          <a:p>
            <a:pPr marL="342900" lvl="0" indent="-342900" algn="just" eaLnBrk="0" fontAlgn="base" hangingPunct="0">
              <a:spcBef>
                <a:spcPct val="20000"/>
              </a:spcBef>
              <a:spcAft>
                <a:spcPct val="0"/>
              </a:spcAft>
              <a:buFont typeface="Wingdings" pitchFamily="2" charset="2"/>
              <a:buChar char="v"/>
            </a:pPr>
            <a:endParaRPr lang="fa-IR" sz="2800" b="1"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Wingdings" pitchFamily="2" charset="2"/>
              <a:buChar char="v"/>
            </a:pPr>
            <a:r>
              <a:rPr lang="fa-IR" sz="2800" b="1" dirty="0" smtClean="0">
                <a:solidFill>
                  <a:prstClr val="black"/>
                </a:solidFill>
                <a:latin typeface="Calibri"/>
                <a:cs typeface="Nazanin" pitchFamily="2" charset="-78"/>
              </a:rPr>
              <a:t>تعريف </a:t>
            </a:r>
            <a:r>
              <a:rPr lang="en-US" sz="2800" b="1" dirty="0" err="1" smtClean="0">
                <a:solidFill>
                  <a:prstClr val="black"/>
                </a:solidFill>
                <a:latin typeface="Calibri"/>
                <a:cs typeface="Nazanin" pitchFamily="2" charset="-78"/>
              </a:rPr>
              <a:t>K.Ozawa</a:t>
            </a:r>
            <a:r>
              <a:rPr lang="en-US" sz="2800" b="1" dirty="0" smtClean="0">
                <a:solidFill>
                  <a:prstClr val="black"/>
                </a:solidFill>
                <a:latin typeface="Calibri"/>
                <a:cs typeface="Nazanin" pitchFamily="2" charset="-78"/>
              </a:rPr>
              <a:t> </a:t>
            </a:r>
            <a:r>
              <a:rPr lang="fa-IR" sz="2800" b="1" dirty="0" smtClean="0">
                <a:solidFill>
                  <a:prstClr val="black"/>
                </a:solidFill>
                <a:latin typeface="Calibri"/>
                <a:cs typeface="Nazanin" pitchFamily="2" charset="-78"/>
              </a:rPr>
              <a:t> : بتن خود تراکم تازه بايد خواص زير را داشته باشد :</a:t>
            </a:r>
            <a:endParaRPr lang="en-US" sz="2800" b="1"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Wingdings" pitchFamily="2" charset="2"/>
              <a:buChar char="v"/>
            </a:pPr>
            <a:r>
              <a:rPr lang="fa-IR" sz="2800" b="1" dirty="0" smtClean="0">
                <a:solidFill>
                  <a:prstClr val="black"/>
                </a:solidFill>
                <a:latin typeface="Calibri"/>
                <a:cs typeface="Nazanin" pitchFamily="2" charset="-78"/>
              </a:rPr>
              <a:t>الف- توانائي پر کنندگي : جاري شدن بتن خود تراکم در تمام فضاهاي قالب ها تحت وزن خود.</a:t>
            </a:r>
            <a:endParaRPr lang="en-US" sz="2800" b="1"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Wingdings" pitchFamily="2" charset="2"/>
              <a:buChar char="v"/>
            </a:pPr>
            <a:r>
              <a:rPr lang="fa-IR" sz="2800" b="1" dirty="0" smtClean="0">
                <a:solidFill>
                  <a:prstClr val="black"/>
                </a:solidFill>
                <a:latin typeface="Calibri"/>
                <a:cs typeface="Nazanin" pitchFamily="2" charset="-78"/>
              </a:rPr>
              <a:t>ب- توانايي عبور : امکان عبور از فواصل تنگ ميلگردها و قالب ها تحت وزن خود.</a:t>
            </a:r>
            <a:endParaRPr lang="en-US" sz="2800" b="1"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Wingdings" pitchFamily="2" charset="2"/>
              <a:buChar char="v"/>
            </a:pPr>
            <a:r>
              <a:rPr lang="fa-IR" sz="2800" b="1" dirty="0" smtClean="0">
                <a:solidFill>
                  <a:prstClr val="black"/>
                </a:solidFill>
                <a:latin typeface="Calibri"/>
                <a:cs typeface="Nazanin" pitchFamily="2" charset="-78"/>
              </a:rPr>
              <a:t>ج- مقاوم در مقابل جدا شدگي : بتن خود تراکم ضمن دارا بودن خواص (الف) و (ب) بايد شکل و ترکيب يکنواخت خود را در جريان حمل و بتن ريزي حفظ نمايد</a:t>
            </a:r>
            <a:endParaRPr lang="fa-IR" sz="2800" dirty="0"/>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411288" y="1714488"/>
            <a:ext cx="6232525" cy="4286280"/>
          </a:xfrm>
          <a:prstGeom prst="rect">
            <a:avLst/>
          </a:prstGeom>
          <a:noFill/>
          <a:ln w="9525">
            <a:noFill/>
            <a:miter lim="800000"/>
            <a:headEnd/>
            <a:tailEnd/>
          </a:ln>
        </p:spPr>
      </p:pic>
      <p:sp>
        <p:nvSpPr>
          <p:cNvPr id="3" name="Rectangle 2"/>
          <p:cNvSpPr/>
          <p:nvPr/>
        </p:nvSpPr>
        <p:spPr>
          <a:xfrm>
            <a:off x="0" y="0"/>
            <a:ext cx="9144000" cy="1988237"/>
          </a:xfrm>
          <a:prstGeom prst="rect">
            <a:avLst/>
          </a:prstGeom>
        </p:spPr>
        <p:txBody>
          <a:bodyPr wrap="square">
            <a:spAutoFit/>
          </a:bodyPr>
          <a:lstStyle/>
          <a:p>
            <a:pPr marL="342900" lvl="0" indent="-342900" eaLnBrk="0" fontAlgn="base" hangingPunct="0">
              <a:spcBef>
                <a:spcPct val="20000"/>
              </a:spcBef>
              <a:spcAft>
                <a:spcPct val="0"/>
              </a:spcAft>
              <a:buFont typeface="Arial" pitchFamily="34" charset="0"/>
              <a:buChar char="•"/>
            </a:pPr>
            <a:endParaRPr lang="fa-IR" sz="2800" b="1" dirty="0" smtClean="0">
              <a:solidFill>
                <a:srgbClr val="FFC000"/>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en-US" sz="2800" dirty="0" err="1" smtClean="0">
                <a:solidFill>
                  <a:prstClr val="black"/>
                </a:solidFill>
                <a:latin typeface="Calibri"/>
                <a:cs typeface="Nazanin" pitchFamily="2" charset="-78"/>
              </a:rPr>
              <a:t>K.Ozawa</a:t>
            </a:r>
            <a:r>
              <a:rPr lang="fa-IR" sz="2800" dirty="0" smtClean="0">
                <a:solidFill>
                  <a:prstClr val="black"/>
                </a:solidFill>
                <a:latin typeface="Calibri"/>
                <a:cs typeface="Nazanin" pitchFamily="2" charset="-78"/>
              </a:rPr>
              <a:t> : مدل پيشنهادي شکل (1) را براي سيستم ساخت منطقي بتن خود تراکم ارائه مي دهد </a:t>
            </a:r>
            <a:endParaRPr lang="en-US" sz="28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endParaRPr lang="en-US" sz="2800" dirty="0" smtClean="0">
              <a:solidFill>
                <a:prstClr val="white"/>
              </a:solidFill>
              <a:latin typeface="Calibri"/>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5004447"/>
          </a:xfrm>
          <a:prstGeom prst="rect">
            <a:avLst/>
          </a:prstGeom>
        </p:spPr>
        <p:txBody>
          <a:bodyPr wrap="square">
            <a:spAutoFit/>
          </a:bodyPr>
          <a:lstStyle/>
          <a:p>
            <a:pPr marL="342900" lvl="0" indent="-342900" eaLnBrk="0" fontAlgn="base" hangingPunct="0">
              <a:spcBef>
                <a:spcPct val="20000"/>
              </a:spcBef>
              <a:spcAft>
                <a:spcPct val="0"/>
              </a:spcAft>
              <a:buFont typeface="Wingdings" pitchFamily="2" charset="2"/>
              <a:buChar char="v"/>
            </a:pPr>
            <a:endParaRPr lang="fa-IR" sz="2800" b="1" dirty="0" smtClean="0">
              <a:solidFill>
                <a:srgbClr val="FFC000"/>
              </a:solidFill>
              <a:latin typeface="Calibri"/>
            </a:endParaRPr>
          </a:p>
          <a:p>
            <a:pPr marL="342900" lvl="0" indent="-342900" eaLnBrk="0" fontAlgn="base" hangingPunct="0">
              <a:spcBef>
                <a:spcPct val="20000"/>
              </a:spcBef>
              <a:spcAft>
                <a:spcPct val="0"/>
              </a:spcAft>
              <a:buFont typeface="Wingdings" pitchFamily="2" charset="2"/>
              <a:buChar char="v"/>
            </a:pPr>
            <a:r>
              <a:rPr lang="fa-IR" sz="2800" b="1" dirty="0" smtClean="0">
                <a:solidFill>
                  <a:srgbClr val="FFC000"/>
                </a:solidFill>
                <a:latin typeface="Calibri"/>
              </a:rPr>
              <a:t>مشخصات </a:t>
            </a:r>
            <a:r>
              <a:rPr lang="fa-IR" sz="2800" b="1" dirty="0" smtClean="0">
                <a:solidFill>
                  <a:srgbClr val="FFC000"/>
                </a:solidFill>
                <a:latin typeface="Calibri"/>
              </a:rPr>
              <a:t>بتن خود تراکم</a:t>
            </a:r>
            <a:endParaRPr lang="fa-IR" sz="2800" b="1" dirty="0" smtClean="0">
              <a:solidFill>
                <a:srgbClr val="FFC000"/>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endParaRPr lang="fa-IR" sz="2800" b="1" dirty="0" smtClean="0">
              <a:solidFill>
                <a:srgbClr val="FFC000"/>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الف- کارآئي </a:t>
            </a:r>
            <a:r>
              <a:rPr lang="en-US" sz="2800" dirty="0" smtClean="0">
                <a:solidFill>
                  <a:prstClr val="black"/>
                </a:solidFill>
                <a:latin typeface="Calibri"/>
                <a:cs typeface="Nazanin" pitchFamily="2" charset="-78"/>
              </a:rPr>
              <a:t>(Workability)</a:t>
            </a:r>
            <a:r>
              <a:rPr lang="fa-IR" sz="2800" dirty="0" smtClean="0">
                <a:solidFill>
                  <a:prstClr val="black"/>
                </a:solidFill>
                <a:latin typeface="Calibri"/>
                <a:cs typeface="Nazanin" pitchFamily="2" charset="-78"/>
              </a:rPr>
              <a:t> : از نظر کارآئي يک بتن خود تراکم مناسب داراي خواص زير خواهد بود:</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در حالت معمولي داراي جريان اسلامپي بيش از 600 ميلي متر و بدون جدا شدگي.</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حفظ رواني به مدت حداقل 90 دقيق (در صورت نياز).</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توانائي مقاومت در شيب 3% در سطح افقي آزاد (در صورت نياز).</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قابليت پمپ شدن در لوله ها به طول حداقل 100 متر و به مدت حداقل 90 دقيقه (در صورت نياز).</a:t>
            </a:r>
            <a:endParaRPr lang="en-US" sz="2800" dirty="0" smtClean="0">
              <a:solidFill>
                <a:prstClr val="black"/>
              </a:solidFill>
              <a:latin typeface="Calibri"/>
              <a:cs typeface="Nazanin" pitchFamily="2" charset="-78"/>
            </a:endParaRP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18269"/>
          </a:xfrm>
          <a:prstGeom prst="rect">
            <a:avLst/>
          </a:prstGeom>
        </p:spPr>
        <p:txBody>
          <a:bodyPr wrap="square">
            <a:spAutoFit/>
          </a:bodyPr>
          <a:lstStyle/>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مشخصات مکانيکي </a:t>
            </a:r>
            <a:r>
              <a:rPr lang="en-US" sz="2800" dirty="0" smtClean="0">
                <a:solidFill>
                  <a:prstClr val="black"/>
                </a:solidFill>
                <a:latin typeface="Calibri"/>
                <a:cs typeface="Nazanin" pitchFamily="2" charset="-78"/>
              </a:rPr>
              <a:t>(Mechanical Characteristics)</a:t>
            </a:r>
            <a:r>
              <a:rPr lang="fa-IR" sz="2800" dirty="0" smtClean="0">
                <a:solidFill>
                  <a:prstClr val="black"/>
                </a:solidFill>
                <a:latin typeface="Calibri"/>
                <a:cs typeface="Nazanin" pitchFamily="2" charset="-78"/>
              </a:rPr>
              <a:t> : از نظر مقاومت فشاري دو محدوده زير براي بتن خود تراکم منظور مي گردد:</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مقاومت فشاري 28 روزه حدود 600-250 کيلوگرم بر سانتيمتر مربع.</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مقاومت فشاري اوليه براي بتن هاي مصرفي در خانه سازي حدود 200-50 کيلوگرم بر سانتيمتر مربع در 15-12 ساعت اوليه در دماي 20 درجه سانتيگراد</a:t>
            </a:r>
          </a:p>
          <a:p>
            <a:pPr marL="342900" lvl="0" indent="-342900"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ج- دوام </a:t>
            </a:r>
            <a:r>
              <a:rPr lang="en-US" sz="2800" dirty="0" smtClean="0">
                <a:solidFill>
                  <a:prstClr val="black"/>
                </a:solidFill>
                <a:latin typeface="Calibri"/>
                <a:cs typeface="Nazanin" pitchFamily="2" charset="-78"/>
              </a:rPr>
              <a:t>(Durability)</a:t>
            </a:r>
            <a:r>
              <a:rPr lang="fa-IR" sz="2800" dirty="0" smtClean="0">
                <a:solidFill>
                  <a:prstClr val="black"/>
                </a:solidFill>
                <a:latin typeface="Calibri"/>
                <a:cs typeface="Nazanin" pitchFamily="2" charset="-78"/>
              </a:rPr>
              <a:t> : از نظر دوام براي بتن خود تراکم سخت شده نکات زير قابل ذکر است :</a:t>
            </a:r>
            <a:endParaRPr lang="en-US" sz="28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مقاومت در مقابل خوردگي، تهاجم سولفات ها- کلريدها و ديگر عوامل شيميايي.</a:t>
            </a:r>
            <a:endParaRPr lang="en-US" sz="28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مقاومت در مقابل انجماد- ذوب مطابق استانداردها.</a:t>
            </a:r>
            <a:endParaRPr lang="en-US" sz="28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کاهش خطر ترک هاي حرارتي در مقايسه با بتن معمولي لرزانده شده.</a:t>
            </a:r>
            <a:endParaRPr lang="en-US" sz="2800" dirty="0" smtClean="0">
              <a:solidFill>
                <a:prstClr val="black"/>
              </a:solidFill>
              <a:latin typeface="Calibri"/>
              <a:cs typeface="Nazanin" pitchFamily="2" charset="-78"/>
            </a:endParaRPr>
          </a:p>
        </p:txBody>
      </p:sp>
    </p:spTree>
  </p:cSld>
  <p:clrMapOvr>
    <a:masterClrMapping/>
  </p:clrMapOvr>
  <p:transition>
    <p:cut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420219"/>
          </a:xfrm>
          <a:prstGeom prst="rect">
            <a:avLst/>
          </a:prstGeom>
        </p:spPr>
        <p:txBody>
          <a:bodyPr wrap="square">
            <a:spAutoFit/>
          </a:bodyPr>
          <a:lstStyle/>
          <a:p>
            <a:pPr marL="342900" lvl="0" indent="-342900" eaLnBrk="0" fontAlgn="base" hangingPunct="0">
              <a:spcBef>
                <a:spcPct val="20000"/>
              </a:spcBef>
              <a:spcAft>
                <a:spcPct val="0"/>
              </a:spcAft>
            </a:pPr>
            <a:endParaRPr lang="fa-IR" sz="2800" b="1" dirty="0" smtClean="0">
              <a:solidFill>
                <a:srgbClr val="FFC000"/>
              </a:solidFill>
              <a:latin typeface="Calibri"/>
              <a:cs typeface="Nazanin" pitchFamily="2" charset="-78"/>
            </a:endParaRPr>
          </a:p>
          <a:p>
            <a:pPr marL="342900" lvl="0" indent="-342900" eaLnBrk="0" fontAlgn="base" hangingPunct="0">
              <a:spcBef>
                <a:spcPct val="20000"/>
              </a:spcBef>
              <a:spcAft>
                <a:spcPct val="0"/>
              </a:spcAft>
              <a:buFont typeface="Wingdings" pitchFamily="2" charset="2"/>
              <a:buChar char="v"/>
            </a:pPr>
            <a:r>
              <a:rPr lang="fa-IR" sz="3200" b="1" dirty="0" smtClean="0">
                <a:solidFill>
                  <a:srgbClr val="FFC000"/>
                </a:solidFill>
                <a:latin typeface="Calibri"/>
                <a:cs typeface="Nazanin" pitchFamily="2" charset="-78"/>
              </a:rPr>
              <a:t>دلايل گسترش بتن خود تراکم در دنيا</a:t>
            </a: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توسعه سازه هاي بتني در دنيا و نياز به بتن هاي با خواص ويژه</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کمبود کارگران ماهر بتن ريزي به ويژه کارگران ويبره زن</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افزايش سرعت اجراي سازه هاي بتني در سهولت بتن ريزي </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امکان بهبود کيفيت مکانيکي بتن</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امکان اجراي سازه هاي بتني ظريف و سنگين و انتخاب مقاطه کوچک با ميلگردهاي فشرده (آزادي عمل بيشتر در طراحي)</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توسعه صنايع پيش ساخته بتني</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صرفه جوئي اقتصادي با توجه به کاهش نيروي انساني لازم و زمان ساخت</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اجراي سازه هاي بتني ويژه مانند بتن ريزي در زير آب</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توجه به سطح تمام شده زيبا و مرغوب سازه هاي بتني</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r>
              <a:rPr lang="fa-IR" sz="2400" dirty="0" smtClean="0">
                <a:solidFill>
                  <a:prstClr val="black"/>
                </a:solidFill>
                <a:latin typeface="Calibri"/>
                <a:cs typeface="Nazanin" pitchFamily="2" charset="-78"/>
              </a:rPr>
              <a:t>کاهش سر و صدا و آلودگي صوتي محيط کار به ويژه در صنايع پيش ساخته بتني</a:t>
            </a:r>
            <a:endParaRPr lang="en-US" sz="24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endParaRPr lang="en-US" sz="2400" dirty="0" smtClean="0">
              <a:solidFill>
                <a:srgbClr val="FFC000"/>
              </a:solidFill>
              <a:latin typeface="Calibri"/>
              <a:cs typeface="Nazanin" pitchFamily="2" charset="-78"/>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marL="342900" lvl="0" indent="-342900" eaLnBrk="0" fontAlgn="base" hangingPunct="0">
              <a:spcBef>
                <a:spcPct val="20000"/>
              </a:spcBef>
              <a:spcAft>
                <a:spcPct val="0"/>
              </a:spcAft>
              <a:buFont typeface="Wingdings" pitchFamily="2" charset="2"/>
              <a:buChar char="v"/>
            </a:pPr>
            <a:endParaRPr lang="fa-IR" sz="2800" b="1" dirty="0" smtClean="0">
              <a:solidFill>
                <a:srgbClr val="FFC000"/>
              </a:solidFill>
              <a:latin typeface="Calibri"/>
            </a:endParaRPr>
          </a:p>
          <a:p>
            <a:pPr marL="342900" lvl="0" indent="-342900" eaLnBrk="0" fontAlgn="base" hangingPunct="0">
              <a:spcBef>
                <a:spcPct val="20000"/>
              </a:spcBef>
              <a:spcAft>
                <a:spcPct val="0"/>
              </a:spcAft>
              <a:buFont typeface="Wingdings" pitchFamily="2" charset="2"/>
              <a:buChar char="v"/>
            </a:pPr>
            <a:r>
              <a:rPr lang="fa-IR" sz="2800" b="1" dirty="0" smtClean="0">
                <a:solidFill>
                  <a:srgbClr val="FFC000"/>
                </a:solidFill>
                <a:latin typeface="Calibri"/>
              </a:rPr>
              <a:t>کاربردهای </a:t>
            </a:r>
            <a:r>
              <a:rPr lang="fa-IR" sz="2800" b="1" dirty="0" smtClean="0">
                <a:solidFill>
                  <a:srgbClr val="FFC000"/>
                </a:solidFill>
                <a:latin typeface="Calibri"/>
              </a:rPr>
              <a:t>اجرائی ويژه با بتن خود تراکم</a:t>
            </a:r>
          </a:p>
          <a:p>
            <a:pPr marL="342900" lvl="0" indent="-342900" eaLnBrk="0" fontAlgn="base" hangingPunct="0">
              <a:spcBef>
                <a:spcPct val="20000"/>
              </a:spcBef>
              <a:spcAft>
                <a:spcPct val="0"/>
              </a:spcAft>
              <a:buFont typeface="Arial" pitchFamily="34" charset="0"/>
              <a:buChar char="•"/>
            </a:pPr>
            <a:endParaRPr lang="fa-IR" sz="2800" b="1" dirty="0" smtClean="0">
              <a:solidFill>
                <a:srgbClr val="FFC000"/>
              </a:solidFill>
              <a:latin typeface="Calibri"/>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سازه هاي بتني معماري- هنري که نياز به ظرافت خاصي با ميلگرد گذاري فشرده دارند.</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پل هاي با دهانه هاي بزرگ که به دليل طولاني بودن خط انتقال بتن اجراي آن ها با بتن معمولي امکان پذير نمي باشد و در ضمن استفاده از بتن معمولي موجب قطورتر شدن اندازه پايه ها و نازيبايي سازه مي گردد.</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تونل هاي شهري و آبي که در آنها مسافت طولاني انتقال بتن معمولي و حفظ کيفيت و تراکم آن از مشکلات مهم اجرايي است.</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ساختمان هاي بلند و برج ها</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ستون ها و ديوارهاي بلند با ميلگردهاي متراکم</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ستون هاي بتن ريزي شده با پمپ</a:t>
            </a:r>
            <a:endParaRPr lang="en-US" sz="2800" dirty="0" smtClean="0">
              <a:solidFill>
                <a:prstClr val="black"/>
              </a:solidFill>
              <a:latin typeface="Calibri"/>
              <a:cs typeface="Nazanin" pitchFamily="2" charset="-78"/>
            </a:endParaRPr>
          </a:p>
          <a:p>
            <a:pPr marL="342900" lvl="0" indent="-342900" algn="just" eaLnBrk="0" fontAlgn="base" hangingPunct="0">
              <a:spcBef>
                <a:spcPct val="20000"/>
              </a:spcBef>
              <a:spcAft>
                <a:spcPct val="0"/>
              </a:spcAft>
              <a:buFont typeface="Arial" pitchFamily="34" charset="0"/>
              <a:buChar char="•"/>
            </a:pPr>
            <a:r>
              <a:rPr lang="fa-IR" sz="2800" dirty="0" smtClean="0">
                <a:solidFill>
                  <a:prstClr val="black"/>
                </a:solidFill>
                <a:latin typeface="Calibri"/>
                <a:cs typeface="Nazanin" pitchFamily="2" charset="-78"/>
              </a:rPr>
              <a:t>بتن ريزي بلوک هاي بتني</a:t>
            </a:r>
            <a:endParaRPr lang="en-US" sz="2800" dirty="0" smtClean="0">
              <a:solidFill>
                <a:prstClr val="black"/>
              </a:solidFill>
              <a:latin typeface="Calibri"/>
              <a:cs typeface="Nazanin" pitchFamily="2" charset="-78"/>
            </a:endParaRPr>
          </a:p>
          <a:p>
            <a:pPr marL="342900" lvl="0" indent="-342900" eaLnBrk="0" fontAlgn="base" hangingPunct="0">
              <a:spcBef>
                <a:spcPct val="20000"/>
              </a:spcBef>
              <a:spcAft>
                <a:spcPct val="0"/>
              </a:spcAft>
              <a:buFont typeface="Arial" pitchFamily="34" charset="0"/>
              <a:buChar char="•"/>
            </a:pPr>
            <a:endParaRPr lang="en-US" sz="2800" dirty="0" smtClean="0">
              <a:solidFill>
                <a:srgbClr val="FFC000"/>
              </a:solidFill>
              <a:latin typeface="Calibri"/>
              <a:cs typeface="Nazanin" pitchFamily="2" charset="-7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fa-IR" sz="2800" dirty="0" smtClean="0"/>
          </a:p>
          <a:p>
            <a:endParaRPr lang="fa-IR" sz="2800" dirty="0" smtClean="0"/>
          </a:p>
          <a:p>
            <a:r>
              <a:rPr lang="ar-SA" sz="2800" dirty="0" smtClean="0"/>
              <a:t>مقدار </a:t>
            </a:r>
            <a:r>
              <a:rPr lang="ar-SA" sz="2800" dirty="0" smtClean="0"/>
              <a:t>آب لازم برای تکمیل واکنش به صورت پارامتر نسبت آب به سیمان تعریف میشود.</a:t>
            </a:r>
            <a:endParaRPr lang="fa-IR" sz="2800" dirty="0" smtClean="0"/>
          </a:p>
          <a:p>
            <a:r>
              <a:rPr lang="ar-SA" sz="2800" dirty="0" smtClean="0"/>
              <a:t> این نسبت برای سیمان پرتلند معمولی حدود ۲۵ درصد است</a:t>
            </a:r>
            <a:r>
              <a:rPr lang="fa-IR" sz="2800" dirty="0" smtClean="0"/>
              <a:t>.</a:t>
            </a:r>
          </a:p>
          <a:p>
            <a:r>
              <a:rPr lang="ar-SA" sz="2800" dirty="0" smtClean="0"/>
              <a:t> با این مقدار آب بتن فاقد </a:t>
            </a:r>
            <a:r>
              <a:rPr lang="ar-SA" sz="2800" dirty="0" smtClean="0">
                <a:hlinkClick r:id="rId2" tooltip="کارایی"/>
              </a:rPr>
              <a:t>کارایی</a:t>
            </a:r>
            <a:r>
              <a:rPr lang="ar-SA" sz="2800" dirty="0" smtClean="0"/>
              <a:t> لازم خواهد بود و معمولاً نسبت آب به سیمان مورد استفاده در کارگاههای ساختمانی بیش از این مقدار است. در تعیین نسبت اختلاط بتن پارامتری لحاظ می‌شود که مقدار رطوبت سنگدانه‌ها را نیز قبل از افزودن آب به بتن لحاظ می‌کند که در تعیین مقدار آب مورد نیاز حائز اهمیت است.</a:t>
            </a:r>
            <a:endParaRPr lang="fa-IR" sz="2800" dirty="0" smtClean="0"/>
          </a:p>
          <a:p>
            <a:r>
              <a:rPr lang="ar-SA" sz="2800" dirty="0" smtClean="0"/>
              <a:t> این رطوبت اضافی (یا کمبود رطوبت) مقدار رطوبت مازاد(کمبود رطوبت) سنگدانه‌ها از حالت اشباع با سطح خشک </a:t>
            </a:r>
            <a:r>
              <a:rPr lang="en-US" sz="2800" dirty="0" smtClean="0"/>
              <a:t>SSD </a:t>
            </a:r>
            <a:r>
              <a:rPr lang="ar-SA" sz="2800" dirty="0" smtClean="0"/>
              <a:t>یا(</a:t>
            </a:r>
            <a:r>
              <a:rPr lang="en-US" sz="2800" dirty="0" smtClean="0"/>
              <a:t>Saturated Surface Dry)</a:t>
            </a:r>
            <a:r>
              <a:rPr lang="ar-SA" sz="2800" dirty="0" smtClean="0"/>
              <a:t>است</a:t>
            </a:r>
            <a:endParaRPr lang="fa-IR"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l="4672" t="6857" r="3036" b="3539"/>
          <a:stretch>
            <a:fillRect/>
          </a:stretch>
        </p:blipFill>
        <p:spPr bwMode="auto">
          <a:xfrm rot="367184">
            <a:off x="2704045" y="1079736"/>
            <a:ext cx="5643562" cy="241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10"/>
          <p:cNvPicPr>
            <a:picLocks noChangeAspect="1" noChangeArrowheads="1"/>
          </p:cNvPicPr>
          <p:nvPr/>
        </p:nvPicPr>
        <p:blipFill>
          <a:blip r:embed="rId3"/>
          <a:srcRect/>
          <a:stretch>
            <a:fillRect/>
          </a:stretch>
        </p:blipFill>
        <p:spPr bwMode="auto">
          <a:xfrm>
            <a:off x="2000232" y="4071942"/>
            <a:ext cx="3143272" cy="250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buFont typeface="Wingdings" pitchFamily="2" charset="2"/>
              <a:buChar char="v"/>
            </a:pPr>
            <a:r>
              <a:rPr lang="ar-SA" sz="2800" b="1" dirty="0" smtClean="0"/>
              <a:t>عمل آوری</a:t>
            </a:r>
          </a:p>
          <a:p>
            <a:r>
              <a:rPr lang="fa-IR" sz="2800" dirty="0" smtClean="0"/>
              <a:t>  </a:t>
            </a:r>
          </a:p>
          <a:p>
            <a:r>
              <a:rPr lang="fa-IR" sz="2800" dirty="0" smtClean="0"/>
              <a:t> </a:t>
            </a:r>
            <a:r>
              <a:rPr lang="ar-SA" sz="2800" dirty="0" smtClean="0"/>
              <a:t>به دلیل تبخیر قسمتی از آب مورد نیاز قبل از تکمیل واکنش بین آب و سیمان (که چندین روز طول میکشد) قسمتی از سیمان موجود در مخلوط بتن واکنش نداده باقی میماند. پس از بتن ریزی باید بلافاصله توجه لازم به فرایند عمل آوری معطوف گردد.</a:t>
            </a:r>
            <a:endParaRPr lang="fa-IR" sz="2800" dirty="0" smtClean="0"/>
          </a:p>
          <a:p>
            <a:r>
              <a:rPr lang="ar-SA" sz="2800" dirty="0" smtClean="0"/>
              <a:t> عمل آوری عبارت است از حفظ رطوبت بتن تا زمانی که واکنش بین سیمان و آب تکمیل شود. </a:t>
            </a:r>
            <a:endParaRPr lang="fa-IR" sz="2800" dirty="0" smtClean="0"/>
          </a:p>
          <a:p>
            <a:r>
              <a:rPr lang="ar-SA" sz="2800" dirty="0" smtClean="0"/>
              <a:t>این عمل میتواند به وسیله عایقکاری موقت، پاشش آب یا تولید بخار صورت گیرد. از دیدگاه عملی، حفظ رطوبت بتن برای ۷ روز توصیه میشود. در شرایطی که این کار ممکن نباشد حداقل زمان عمل آوری بتن نباید کمتر از ۲ روز باشد</a:t>
            </a:r>
            <a:endParaRPr lang="ar-SA" sz="2800"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Wingdings" pitchFamily="2" charset="2"/>
              <a:buChar char="v"/>
            </a:pPr>
            <a:r>
              <a:rPr lang="ar-SA" sz="2800" b="1" dirty="0" smtClean="0"/>
              <a:t>سنگدانه‌ها</a:t>
            </a:r>
            <a:r>
              <a:rPr lang="ar-SA" sz="2800" b="0" dirty="0" smtClean="0"/>
              <a:t> (</a:t>
            </a:r>
            <a:r>
              <a:rPr lang="en-US" sz="2800" b="0" dirty="0" smtClean="0"/>
              <a:t>Aggregates) </a:t>
            </a:r>
            <a:endParaRPr lang="en-US" sz="2800" b="1" dirty="0" smtClean="0"/>
          </a:p>
          <a:p>
            <a:endParaRPr lang="fa-IR" sz="2800" dirty="0" smtClean="0">
              <a:hlinkClick r:id="rId2" tooltip="سنگدانه‌ها (صفحه وجود ندارد)"/>
            </a:endParaRPr>
          </a:p>
          <a:p>
            <a:r>
              <a:rPr lang="ar-SA" sz="2800" dirty="0" smtClean="0">
                <a:hlinkClick r:id="rId2" tooltip="سنگدانه‌ها (صفحه وجود ندارد)"/>
              </a:rPr>
              <a:t>سنگدانه‌ها</a:t>
            </a:r>
            <a:r>
              <a:rPr lang="ar-SA" sz="2800" dirty="0" smtClean="0"/>
              <a:t> در بتن تقریبا سه چهارم </a:t>
            </a:r>
            <a:r>
              <a:rPr lang="ar-SA" sz="2800" dirty="0" smtClean="0">
                <a:hlinkClick r:id="rId3"/>
              </a:rPr>
              <a:t>حجم</a:t>
            </a:r>
            <a:r>
              <a:rPr lang="ar-SA" sz="2800" dirty="0" smtClean="0"/>
              <a:t> آنرا تشکیل می‌دهند از اینرو کیفیت آنها از اهمیت خاصی برخوردار است. در حقیقت خواص </a:t>
            </a:r>
            <a:r>
              <a:rPr lang="ar-SA" sz="2800" dirty="0" smtClean="0">
                <a:hlinkClick r:id="rId4" tooltip="فیزیکی (صفحه وجود ندارد)"/>
              </a:rPr>
              <a:t>فیزیکی</a:t>
            </a:r>
            <a:r>
              <a:rPr lang="ar-SA" sz="2800" dirty="0" smtClean="0"/>
              <a:t>، </a:t>
            </a:r>
            <a:r>
              <a:rPr lang="ar-SA" sz="2800" dirty="0" smtClean="0">
                <a:hlinkClick r:id="rId5" tooltip="حرارتی (صفحه وجود ندارد)"/>
              </a:rPr>
              <a:t>حرارتی</a:t>
            </a:r>
            <a:r>
              <a:rPr lang="ar-SA" sz="2800" dirty="0" smtClean="0"/>
              <a:t> و پاره‌ای از اوقات شیمیایی آنها در عملکرد بتن تاثیر می‌گذارد. دانه‌های سنگی طبیعی معمولاً بوسیله </a:t>
            </a:r>
            <a:r>
              <a:rPr lang="ar-SA" sz="2800" dirty="0" smtClean="0">
                <a:hlinkClick r:id="rId6"/>
              </a:rPr>
              <a:t>هوازدگی</a:t>
            </a:r>
            <a:r>
              <a:rPr lang="ar-SA" sz="2800" dirty="0" smtClean="0"/>
              <a:t> و </a:t>
            </a:r>
            <a:r>
              <a:rPr lang="ar-SA" sz="2800" dirty="0" smtClean="0">
                <a:hlinkClick r:id="rId7"/>
              </a:rPr>
              <a:t>فرسایش</a:t>
            </a:r>
            <a:r>
              <a:rPr lang="ar-SA" sz="2800" dirty="0" smtClean="0"/>
              <a:t> و یا به طور مصنوعی باخرد کردن سنگ‌های مادر تشکیل می‌شوند</a:t>
            </a:r>
            <a:endParaRPr lang="ar-SA" sz="2800" dirty="0"/>
          </a:p>
        </p:txBody>
      </p:sp>
      <p:sp>
        <p:nvSpPr>
          <p:cNvPr id="3" name="Rectangle 2"/>
          <p:cNvSpPr/>
          <p:nvPr/>
        </p:nvSpPr>
        <p:spPr>
          <a:xfrm>
            <a:off x="2286000" y="3071810"/>
            <a:ext cx="6858000" cy="2246769"/>
          </a:xfrm>
          <a:prstGeom prst="rect">
            <a:avLst/>
          </a:prstGeom>
        </p:spPr>
        <p:txBody>
          <a:bodyPr wrap="square">
            <a:spAutoFit/>
          </a:bodyPr>
          <a:lstStyle/>
          <a:p>
            <a:pPr>
              <a:buFont typeface="Wingdings" pitchFamily="2" charset="2"/>
              <a:buChar char="v"/>
            </a:pPr>
            <a:r>
              <a:rPr lang="ar-SA" sz="2800" b="1" dirty="0" smtClean="0"/>
              <a:t>اندازه دانه‌های سنگی</a:t>
            </a:r>
            <a:r>
              <a:rPr lang="ar-SA" sz="2800" b="0" dirty="0" smtClean="0"/>
              <a:t> </a:t>
            </a:r>
            <a:endParaRPr lang="ar-SA" sz="2800" b="1" dirty="0" smtClean="0"/>
          </a:p>
          <a:p>
            <a:r>
              <a:rPr lang="ar-SA" sz="2800" dirty="0" smtClean="0"/>
              <a:t>بتن عموما از سنگدانه‌هایی به اندازه‌های مختلف که حداکثر قطرآن بین ۱۰ میلیمتر و۵۰ میلیمتر می‌باشد ساخته می‌شود. به طور متوسط از سنگدانه‌هایی با قطر ۲۰ میلیمتر استفاده می‌شود</a:t>
            </a:r>
            <a:endParaRPr lang="ar-SA" sz="2800" dirty="0"/>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pPr>
              <a:buFont typeface="Wingdings" pitchFamily="2" charset="2"/>
              <a:buChar char="v"/>
            </a:pPr>
            <a:r>
              <a:rPr lang="ar-SA" sz="2800" b="1" dirty="0" smtClean="0"/>
              <a:t>افزودنی‌ها</a:t>
            </a:r>
            <a:r>
              <a:rPr lang="ar-SA" sz="2800" b="0" dirty="0" smtClean="0"/>
              <a:t> (</a:t>
            </a:r>
            <a:r>
              <a:rPr lang="en-US" sz="2800" b="0" dirty="0" smtClean="0"/>
              <a:t>Admixtures]</a:t>
            </a:r>
          </a:p>
          <a:p>
            <a:endParaRPr lang="en-US" sz="2800" b="1" dirty="0" smtClean="0"/>
          </a:p>
          <a:p>
            <a:r>
              <a:rPr lang="ar-SA" sz="2800" dirty="0" smtClean="0"/>
              <a:t>معمولا به جای استفاده از یک </a:t>
            </a:r>
            <a:r>
              <a:rPr lang="ar-SA" sz="2800" dirty="0" smtClean="0">
                <a:hlinkClick r:id="rId2"/>
              </a:rPr>
              <a:t>سیمان</a:t>
            </a:r>
            <a:r>
              <a:rPr lang="ar-SA" sz="2800" dirty="0" smtClean="0"/>
              <a:t> بخصوص، این امکان وجود دارد که بعضی از خواص سیمانهای معمولی مورد استفاده را به وسیله ترکیب کردن ان با یک افزودنی تغییر داد. قابل توجه اینکه نباید عبارات </a:t>
            </a:r>
            <a:r>
              <a:rPr lang="ar-SA" sz="2800" dirty="0">
                <a:hlinkClick r:id="rId3"/>
              </a:rPr>
              <a:t>"</a:t>
            </a:r>
            <a:r>
              <a:rPr lang="ar-SA" sz="2800" dirty="0" smtClean="0">
                <a:hlinkClick r:id="rId3"/>
              </a:rPr>
              <a:t>مواد ترکیبی</a:t>
            </a:r>
            <a:r>
              <a:rPr lang="ar-SA" sz="2800" dirty="0">
                <a:hlinkClick r:id="rId3"/>
              </a:rPr>
              <a:t>"</a:t>
            </a:r>
            <a:r>
              <a:rPr lang="ar-SA" sz="2800" dirty="0" smtClean="0"/>
              <a:t> و </a:t>
            </a:r>
            <a:r>
              <a:rPr lang="ar-SA" sz="2800" dirty="0">
                <a:hlinkClick r:id="rId4"/>
              </a:rPr>
              <a:t>"</a:t>
            </a:r>
            <a:r>
              <a:rPr lang="ar-SA" sz="2800" dirty="0" smtClean="0">
                <a:hlinkClick r:id="rId4"/>
              </a:rPr>
              <a:t>مواد افزودنی</a:t>
            </a:r>
            <a:r>
              <a:rPr lang="ar-SA" sz="2800" dirty="0">
                <a:hlinkClick r:id="rId4"/>
              </a:rPr>
              <a:t>"</a:t>
            </a:r>
            <a:r>
              <a:rPr lang="ar-SA" sz="2800" dirty="0" smtClean="0"/>
              <a:t> با معانی مترادف به کار روند، زیرا مواد ترکیبی موادی هستند که در مرحله تولید به سیمان اضافه می‌شوند در حالی که مواد افزودنی در مرحله مخلوط کردن به بتن اضافه می‌شوند. افزودنی‌های شیمیایی اساسا عبارتند </a:t>
            </a:r>
            <a:endParaRPr lang="fa-IR" sz="2800" dirty="0" smtClean="0"/>
          </a:p>
          <a:p>
            <a:r>
              <a:rPr lang="ar-SA" sz="2800" dirty="0" smtClean="0"/>
              <a:t>از:</a:t>
            </a:r>
            <a:r>
              <a:rPr lang="ar-SA" sz="2800" dirty="0" smtClean="0">
                <a:hlinkClick r:id="rId5" tooltip="تقلیل دهنده‌های آب (صفحه وجود ندارد)"/>
              </a:rPr>
              <a:t>تقلیل دهنده‌های آب</a:t>
            </a:r>
            <a:r>
              <a:rPr lang="ar-SA" sz="2800" dirty="0" smtClean="0"/>
              <a:t>، </a:t>
            </a:r>
            <a:r>
              <a:rPr lang="ar-SA" sz="2800" dirty="0" smtClean="0">
                <a:hlinkClick r:id="rId6" tooltip="کندگیر کننده‌ها (صفحه وجود ندارد)"/>
              </a:rPr>
              <a:t>کندگیر کننده‌ها</a:t>
            </a:r>
            <a:r>
              <a:rPr lang="ar-SA" sz="2800" dirty="0" smtClean="0"/>
              <a:t> و </a:t>
            </a:r>
            <a:r>
              <a:rPr lang="ar-SA" sz="2800" dirty="0" smtClean="0">
                <a:hlinkClick r:id="rId7" tooltip="تسریع کننده‌های گیرش (صفحه وجود ندارد)"/>
              </a:rPr>
              <a:t>تسریع کننده‌های گیرش</a:t>
            </a:r>
            <a:r>
              <a:rPr lang="ar-SA" sz="2800" dirty="0" smtClean="0"/>
              <a:t> که در ایین نامه </a:t>
            </a:r>
            <a:r>
              <a:rPr lang="en-US" sz="2800" dirty="0" smtClean="0"/>
              <a:t>ASTM </a:t>
            </a:r>
            <a:r>
              <a:rPr lang="ar-SA" sz="2800" dirty="0" smtClean="0"/>
              <a:t>به ترتیب تحت عنوان‌های تیپ‌های </a:t>
            </a:r>
            <a:r>
              <a:rPr lang="en-US" sz="2800" dirty="0" smtClean="0"/>
              <a:t>C،B،A </a:t>
            </a:r>
            <a:r>
              <a:rPr lang="ar-SA" sz="2800" dirty="0" smtClean="0"/>
              <a:t>طبقه بندی شده‌اند. دسته بندی افزودنی‌ها در استاندارد </a:t>
            </a:r>
            <a:r>
              <a:rPr lang="en-US" sz="2800" dirty="0" smtClean="0"/>
              <a:t>BS </a:t>
            </a:r>
            <a:r>
              <a:rPr lang="ar-SA" sz="2800" dirty="0" smtClean="0"/>
              <a:t>نیز مشابه می‌باشد.</a:t>
            </a:r>
            <a:endParaRPr lang="fa-IR" sz="2800" dirty="0" smtClean="0"/>
          </a:p>
          <a:p>
            <a:r>
              <a:rPr lang="ar-SA" sz="2800" dirty="0" smtClean="0"/>
              <a:t> در ضمن افزودنی‌های دیگری نیز وجود دارند که هدف اصلی از کاربرد آنها محافظت بتن از اثرات زیان آور </a:t>
            </a:r>
            <a:r>
              <a:rPr lang="ar-SA" sz="2800" dirty="0" smtClean="0">
                <a:hlinkClick r:id="rId8" tooltip="یخ زدگی"/>
              </a:rPr>
              <a:t>یخ زدگی</a:t>
            </a:r>
            <a:r>
              <a:rPr lang="ar-SA" sz="2800" dirty="0" smtClean="0"/>
              <a:t> و </a:t>
            </a:r>
            <a:r>
              <a:rPr lang="ar-SA" sz="2800" dirty="0" smtClean="0">
                <a:hlinkClick r:id="rId9" tooltip="ذوب یخ (صفحه وجود ندارد)"/>
              </a:rPr>
              <a:t>ذوب یخ</a:t>
            </a:r>
            <a:r>
              <a:rPr lang="ar-SA" sz="2800" dirty="0" smtClean="0"/>
              <a:t> است</a:t>
            </a:r>
            <a:endParaRPr lang="ar-SA" sz="2800" dirty="0"/>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1092</TotalTime>
  <Words>3645</Words>
  <Application>Microsoft Office PowerPoint</Application>
  <PresentationFormat>On-screen Show (4:3)</PresentationFormat>
  <Paragraphs>229</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Flow</vt:lpstr>
      <vt:lpstr>            بتن و انواع آن</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بتن و انواع آن</dc:title>
  <dc:creator>Apple-pc</dc:creator>
  <cp:lastModifiedBy>Apple-pc</cp:lastModifiedBy>
  <cp:revision>4</cp:revision>
  <dcterms:created xsi:type="dcterms:W3CDTF">2013-04-26T01:23:43Z</dcterms:created>
  <dcterms:modified xsi:type="dcterms:W3CDTF">2013-04-29T05:01:48Z</dcterms:modified>
</cp:coreProperties>
</file>