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8" r:id="rId2"/>
    <p:sldId id="309" r:id="rId3"/>
    <p:sldId id="311" r:id="rId4"/>
    <p:sldId id="310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265" r:id="rId22"/>
    <p:sldId id="264" r:id="rId23"/>
    <p:sldId id="272" r:id="rId24"/>
    <p:sldId id="273" r:id="rId25"/>
    <p:sldId id="278" r:id="rId26"/>
    <p:sldId id="279" r:id="rId27"/>
    <p:sldId id="304" r:id="rId28"/>
    <p:sldId id="280" r:id="rId29"/>
    <p:sldId id="301" r:id="rId30"/>
    <p:sldId id="302" r:id="rId31"/>
    <p:sldId id="305" r:id="rId32"/>
    <p:sldId id="300" r:id="rId33"/>
    <p:sldId id="281" r:id="rId34"/>
    <p:sldId id="282" r:id="rId35"/>
    <p:sldId id="283" r:id="rId36"/>
    <p:sldId id="306" r:id="rId37"/>
    <p:sldId id="284" r:id="rId38"/>
    <p:sldId id="285" r:id="rId39"/>
    <p:sldId id="286" r:id="rId40"/>
    <p:sldId id="287" r:id="rId41"/>
    <p:sldId id="307" r:id="rId42"/>
    <p:sldId id="288" r:id="rId43"/>
    <p:sldId id="290" r:id="rId44"/>
    <p:sldId id="291" r:id="rId45"/>
    <p:sldId id="289" r:id="rId46"/>
    <p:sldId id="308" r:id="rId47"/>
    <p:sldId id="292" r:id="rId48"/>
    <p:sldId id="293" r:id="rId49"/>
    <p:sldId id="294" r:id="rId50"/>
    <p:sldId id="274" r:id="rId51"/>
    <p:sldId id="296" r:id="rId52"/>
    <p:sldId id="297" r:id="rId53"/>
    <p:sldId id="298" r:id="rId54"/>
    <p:sldId id="275" r:id="rId55"/>
    <p:sldId id="295" r:id="rId56"/>
    <p:sldId id="276" r:id="rId57"/>
    <p:sldId id="277" r:id="rId58"/>
    <p:sldId id="299" r:id="rId59"/>
    <p:sldId id="271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6633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51" d="100"/>
          <a:sy n="51" d="100"/>
        </p:scale>
        <p:origin x="-1692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EE6159-7D97-47B6-8BC0-687E565FA9D0}" type="datetimeFigureOut">
              <a:rPr lang="en-US"/>
              <a:pPr>
                <a:defRPr/>
              </a:pPr>
              <a:t>4/17/2016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A5EAEC-9860-42F9-86FB-4F62511CF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84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C9A35D-8444-40FE-869C-F89550231A94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77B52A-085A-443C-8284-0AFE6BFFF34E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7763" y="98425"/>
            <a:ext cx="3919537" cy="2940050"/>
          </a:xfrm>
          <a:ln w="12700" cap="flat">
            <a:solidFill>
              <a:schemeClr val="tx1"/>
            </a:solidFill>
          </a:ln>
        </p:spPr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47638" y="125413"/>
            <a:ext cx="42957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b="1">
                <a:latin typeface="Arial" charset="0"/>
              </a:rPr>
              <a:t>Speaker Notes</a:t>
            </a:r>
            <a:endParaRPr lang="en-US" altLang="ko-KR">
              <a:latin typeface="Arial" charset="0"/>
            </a:endParaRP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latin typeface="Arial" charset="0"/>
              </a:rPr>
              <a:t>Use this space for overall notes and general comments.  Simply select this text and replace it with your own comments.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57150" y="3228975"/>
            <a:ext cx="67151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latin typeface="Arial" charset="0"/>
              </a:rPr>
              <a:t>Summary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u="sng">
                <a:latin typeface="Arial" charset="0"/>
              </a:rPr>
              <a:t>Heading</a:t>
            </a:r>
            <a:r>
              <a:rPr lang="en-US" altLang="ko-KR" sz="1400">
                <a:latin typeface="Arial" charset="0"/>
              </a:rPr>
              <a:t>.  Text.  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u="sng">
                <a:latin typeface="Arial" charset="0"/>
              </a:rPr>
              <a:t>Heading</a:t>
            </a:r>
            <a:r>
              <a:rPr lang="en-US" altLang="ko-KR" sz="1400"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u="sng">
                <a:latin typeface="Arial" charset="0"/>
              </a:rPr>
              <a:t>Heading</a:t>
            </a:r>
            <a:r>
              <a:rPr lang="en-US" altLang="ko-KR" sz="1400"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u="sng">
                <a:latin typeface="Arial" charset="0"/>
              </a:rPr>
              <a:t>Heading</a:t>
            </a:r>
            <a:r>
              <a:rPr lang="en-US" altLang="ko-KR" sz="1400">
                <a:latin typeface="Arial" charset="0"/>
              </a:rPr>
              <a:t>.  Text.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Z:\newtek\_backgrounds_1.02\Ryan\PP Template 9\fall_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568950"/>
            <a:ext cx="1447800" cy="12890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32"/>
          <p:cNvSpPr>
            <a:spLocks noChangeArrowheads="1"/>
          </p:cNvSpPr>
          <p:nvPr userDrawn="1"/>
        </p:nvSpPr>
        <p:spPr bwMode="auto">
          <a:xfrm>
            <a:off x="533400" y="6400800"/>
            <a:ext cx="457200" cy="1066800"/>
          </a:xfrm>
          <a:prstGeom prst="cube">
            <a:avLst>
              <a:gd name="adj" fmla="val 25000"/>
            </a:avLst>
          </a:prstGeom>
          <a:solidFill>
            <a:srgbClr val="663300">
              <a:alpha val="50195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" name="AutoShape 133"/>
          <p:cNvSpPr>
            <a:spLocks noChangeArrowheads="1"/>
          </p:cNvSpPr>
          <p:nvPr userDrawn="1"/>
        </p:nvSpPr>
        <p:spPr bwMode="auto">
          <a:xfrm>
            <a:off x="1066800" y="6400800"/>
            <a:ext cx="457200" cy="1066800"/>
          </a:xfrm>
          <a:prstGeom prst="cube">
            <a:avLst>
              <a:gd name="adj" fmla="val 25000"/>
            </a:avLst>
          </a:prstGeom>
          <a:solidFill>
            <a:srgbClr val="663300">
              <a:alpha val="50195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" name="AutoShape 134"/>
          <p:cNvSpPr>
            <a:spLocks noChangeArrowheads="1"/>
          </p:cNvSpPr>
          <p:nvPr userDrawn="1"/>
        </p:nvSpPr>
        <p:spPr bwMode="auto">
          <a:xfrm>
            <a:off x="1600200" y="6400800"/>
            <a:ext cx="457200" cy="1066800"/>
          </a:xfrm>
          <a:prstGeom prst="cube">
            <a:avLst>
              <a:gd name="adj" fmla="val 25000"/>
            </a:avLst>
          </a:prstGeom>
          <a:solidFill>
            <a:srgbClr val="663300">
              <a:alpha val="50195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8" name="AutoShape 135"/>
          <p:cNvSpPr>
            <a:spLocks noChangeArrowheads="1"/>
          </p:cNvSpPr>
          <p:nvPr userDrawn="1"/>
        </p:nvSpPr>
        <p:spPr bwMode="auto">
          <a:xfrm>
            <a:off x="2133600" y="6400800"/>
            <a:ext cx="457200" cy="1066800"/>
          </a:xfrm>
          <a:prstGeom prst="cube">
            <a:avLst>
              <a:gd name="adj" fmla="val 25000"/>
            </a:avLst>
          </a:prstGeom>
          <a:solidFill>
            <a:srgbClr val="663300">
              <a:alpha val="50195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9" name="AutoShape 136"/>
          <p:cNvSpPr>
            <a:spLocks noChangeArrowheads="1"/>
          </p:cNvSpPr>
          <p:nvPr userDrawn="1"/>
        </p:nvSpPr>
        <p:spPr bwMode="auto">
          <a:xfrm>
            <a:off x="2667000" y="6400800"/>
            <a:ext cx="457200" cy="1066800"/>
          </a:xfrm>
          <a:prstGeom prst="cube">
            <a:avLst>
              <a:gd name="adj" fmla="val 25000"/>
            </a:avLst>
          </a:prstGeom>
          <a:solidFill>
            <a:srgbClr val="663300">
              <a:alpha val="50195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0" name="AutoShape 137"/>
          <p:cNvSpPr>
            <a:spLocks noChangeArrowheads="1"/>
          </p:cNvSpPr>
          <p:nvPr userDrawn="1"/>
        </p:nvSpPr>
        <p:spPr bwMode="auto">
          <a:xfrm>
            <a:off x="3200400" y="6400800"/>
            <a:ext cx="457200" cy="1066800"/>
          </a:xfrm>
          <a:prstGeom prst="cube">
            <a:avLst>
              <a:gd name="adj" fmla="val 25000"/>
            </a:avLst>
          </a:prstGeom>
          <a:solidFill>
            <a:srgbClr val="663300">
              <a:alpha val="50195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1" name="AutoShape 138"/>
          <p:cNvSpPr>
            <a:spLocks noChangeArrowheads="1"/>
          </p:cNvSpPr>
          <p:nvPr userDrawn="1"/>
        </p:nvSpPr>
        <p:spPr bwMode="auto">
          <a:xfrm>
            <a:off x="5410200" y="6400800"/>
            <a:ext cx="457200" cy="1066800"/>
          </a:xfrm>
          <a:prstGeom prst="cube">
            <a:avLst>
              <a:gd name="adj" fmla="val 25000"/>
            </a:avLst>
          </a:prstGeom>
          <a:solidFill>
            <a:srgbClr val="663300">
              <a:alpha val="50195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2" name="AutoShape 139"/>
          <p:cNvSpPr>
            <a:spLocks noChangeArrowheads="1"/>
          </p:cNvSpPr>
          <p:nvPr userDrawn="1"/>
        </p:nvSpPr>
        <p:spPr bwMode="auto">
          <a:xfrm>
            <a:off x="5943600" y="6400800"/>
            <a:ext cx="457200" cy="1066800"/>
          </a:xfrm>
          <a:prstGeom prst="cube">
            <a:avLst>
              <a:gd name="adj" fmla="val 25000"/>
            </a:avLst>
          </a:prstGeom>
          <a:solidFill>
            <a:srgbClr val="663300">
              <a:alpha val="50195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3" name="AutoShape 140"/>
          <p:cNvSpPr>
            <a:spLocks noChangeArrowheads="1"/>
          </p:cNvSpPr>
          <p:nvPr userDrawn="1"/>
        </p:nvSpPr>
        <p:spPr bwMode="auto">
          <a:xfrm>
            <a:off x="6477000" y="6400800"/>
            <a:ext cx="457200" cy="1066800"/>
          </a:xfrm>
          <a:prstGeom prst="cube">
            <a:avLst>
              <a:gd name="adj" fmla="val 25000"/>
            </a:avLst>
          </a:prstGeom>
          <a:solidFill>
            <a:srgbClr val="663300">
              <a:alpha val="50195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4" name="AutoShape 141"/>
          <p:cNvSpPr>
            <a:spLocks noChangeArrowheads="1"/>
          </p:cNvSpPr>
          <p:nvPr userDrawn="1"/>
        </p:nvSpPr>
        <p:spPr bwMode="auto">
          <a:xfrm>
            <a:off x="7010400" y="6400800"/>
            <a:ext cx="457200" cy="1066800"/>
          </a:xfrm>
          <a:prstGeom prst="cube">
            <a:avLst>
              <a:gd name="adj" fmla="val 25000"/>
            </a:avLst>
          </a:prstGeom>
          <a:solidFill>
            <a:srgbClr val="663300">
              <a:alpha val="50195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5" name="AutoShape 142"/>
          <p:cNvSpPr>
            <a:spLocks noChangeArrowheads="1"/>
          </p:cNvSpPr>
          <p:nvPr userDrawn="1"/>
        </p:nvSpPr>
        <p:spPr bwMode="auto">
          <a:xfrm>
            <a:off x="7543800" y="6400800"/>
            <a:ext cx="457200" cy="1066800"/>
          </a:xfrm>
          <a:prstGeom prst="cube">
            <a:avLst>
              <a:gd name="adj" fmla="val 25000"/>
            </a:avLst>
          </a:prstGeom>
          <a:solidFill>
            <a:srgbClr val="663300">
              <a:alpha val="50195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6" name="AutoShape 143"/>
          <p:cNvSpPr>
            <a:spLocks noChangeArrowheads="1"/>
          </p:cNvSpPr>
          <p:nvPr userDrawn="1"/>
        </p:nvSpPr>
        <p:spPr bwMode="auto">
          <a:xfrm>
            <a:off x="8077200" y="6400800"/>
            <a:ext cx="457200" cy="1066800"/>
          </a:xfrm>
          <a:prstGeom prst="cube">
            <a:avLst>
              <a:gd name="adj" fmla="val 25000"/>
            </a:avLst>
          </a:prstGeom>
          <a:solidFill>
            <a:srgbClr val="663300">
              <a:alpha val="50195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pic>
        <p:nvPicPr>
          <p:cNvPr id="17" name="Picture 144" descr="Z:\newtek\_backgrounds_1.02\Ryan\PP Template 9\leaf_thingy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28600"/>
            <a:ext cx="7445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4" descr="Z:\newtek\_backgrounds_1.02\Ryan\PP Template 9\leaf_thingy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8600"/>
            <a:ext cx="7445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5" descr="Z:\newtek\_backgrounds_1.02\Ryan\PP Template 9\leaf_thingy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28600"/>
            <a:ext cx="7445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6" descr="Z:\newtek\_backgrounds_1.02\Ryan\PP Template 9\leaf_thingy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28600"/>
            <a:ext cx="7445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7" descr="Z:\newtek\_backgrounds_1.02\Ryan\PP Template 9\leaf_thingy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228600"/>
            <a:ext cx="7445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8" descr="Z:\newtek\_backgrounds_1.02\Ryan\PP Template 9\leaf_thingy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28600"/>
            <a:ext cx="7445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9" descr="Z:\newtek\_backgrounds_1.02\Ryan\PP Template 9\leaf_thingy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228600"/>
            <a:ext cx="7445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620000" cy="1143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133600"/>
            <a:ext cx="6400800" cy="3352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531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3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2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4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45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0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1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89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22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98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Delta Hey Max Nine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Delta Hey Max Nine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Delta Hey Max Nine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Delta Hey Max Nine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Delta Hey Max Nine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Delta Hey Max Nine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Delta Hey Max Nine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Delta Hey Max Nin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66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66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newtek\_backgrounds_1.02\Ryan\PP Template 9\leaves_fall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Pic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0"/>
            <a:ext cx="7772400" cy="609600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1"/>
                </a:solidFill>
                <a:cs typeface="B Nazanin" pitchFamily="2" charset="-78"/>
              </a:rPr>
              <a:t>مهارت در گوش دادن: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شنونده فعال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دقت و علاقه کامل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با احترام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عدم قطع صحیت های بیمار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بازخورد های کلامی و غیرکلامی مناسب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تظاهر به فهمیدن نکنید.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سوالات بازپاسخ</a:t>
            </a:r>
          </a:p>
        </p:txBody>
      </p:sp>
    </p:spTree>
    <p:extLst>
      <p:ext uri="{BB962C8B-B14F-4D97-AF65-F5344CB8AC3E}">
        <p14:creationId xmlns:p14="http://schemas.microsoft.com/office/powerpoint/2010/main" val="6989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cc\Desktop\الی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75" y="-272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476672"/>
            <a:ext cx="34563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4000" dirty="0" smtClean="0">
                <a:solidFill>
                  <a:schemeClr val="bg1"/>
                </a:solidFill>
                <a:cs typeface="B Nazanin" pitchFamily="2" charset="-78"/>
              </a:rPr>
              <a:t>ارتباط غیر کلامی</a:t>
            </a:r>
            <a:endParaRPr lang="fa-IR" sz="4000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086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fcc\Desktop\الی\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1376"/>
            <a:ext cx="4279824" cy="31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fcc\Desktop\الی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4" y="241376"/>
            <a:ext cx="4629086" cy="31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fcc\Desktop\الی\5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3597"/>
            <a:ext cx="4279824" cy="349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fcc\Desktop\الی\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4" y="3382869"/>
            <a:ext cx="4612656" cy="347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1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4704"/>
            <a:ext cx="7772400" cy="5331296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حالت چهره، آهنگ صدا، گریه کردن، ظاهر بدنی، طرز نگاه کردن، حرکات بدن، ارتباط چشمی، فاصله بین فرستنده و گیرنده پیام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حالات عاطفی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پیام های غیر کلامی بیشتر از پیامهای کلامی نشاندهنده افکار و احساسات واقعی افراد هستند.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مصاحبه با بیمار مبتلا به اختلالات روانی</a:t>
            </a:r>
            <a:endParaRPr lang="fa-IR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567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راه های انتقال پیام های غیر کلامی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772400" cy="4395192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ظاهر: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لباس ها، آرایش موها و صورت و زینت آلات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حرکات بدن(زبان بدن):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حالت چهره، دست ها و بدن، تماس چشمی و لمسی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کیفیت صدا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: بلند صحبت کردن، مکث کردن، غرغرکردن، گریه کردن و خندیدن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فضای اجتماعی و شخصی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37784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772400" cy="411480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tx1"/>
                </a:solidFill>
                <a:cs typeface="B Nazanin" pitchFamily="2" charset="-78"/>
              </a:rPr>
              <a:t>فضای اجتماعی و </a:t>
            </a: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شخصی: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قلمرو خصوصی یا سری: 45 سانتی متر اطراف فرد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قلمرو شخصی: 125-45 سانتی متر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قلمرو اجتماعی: 360-125سانتی متر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قلمرو عمومی: 360 سانتی متر به بعد</a:t>
            </a:r>
            <a:endParaRPr lang="fa-IR" dirty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8693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عوامل موثر در ارتباط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7772400" cy="4323184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مهارت های فردی: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نگرش نسبت به بیمار، ایجاد اعتماد، همدلی، مهارت در توجه و گوش دادن و پاسخ دادن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عوامل محیطی: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ایجاد محیط آرام و راحت از نظر سروصدا، دما و نور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موقعیت اجتماعی- فرهنگی بیمار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: سن، جنس و میزان تحصیلات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عوامل مربوط به پیام: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پیام واضح، متناسب با درک بیمار</a:t>
            </a:r>
            <a:endParaRPr lang="fa-IR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91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1143000"/>
          </a:xfrm>
        </p:spPr>
        <p:txBody>
          <a:bodyPr/>
          <a:lstStyle/>
          <a:p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 ارتباط موثر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467200"/>
          </a:xfrm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ارتباط موثر: ظرفیت و توانایی گوش کردن، توجه کردن، دریافت کردن و پاسخ دهی کلامی و غیر کلامی 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ویژگی های ارتباط موثر: اعتماد، صداقت، احترام و پذیرش، همدلی، پاسخگو بودن، خودآگاهی</a:t>
            </a:r>
          </a:p>
        </p:txBody>
      </p:sp>
    </p:spTree>
    <p:extLst>
      <p:ext uri="{BB962C8B-B14F-4D97-AF65-F5344CB8AC3E}">
        <p14:creationId xmlns:p14="http://schemas.microsoft.com/office/powerpoint/2010/main" val="307936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2656"/>
            <a:ext cx="7772400" cy="5763344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اع</a:t>
            </a: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تماد: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گفته های پرستار با رفتارش هماهنگ باشد. علاقه، اعتماد به بیمار و همدلی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صداقت: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به تمام خواسته های بیمار عمل نکنیم.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احترام و پذیرش: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شخصیت بیمار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همدلی: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توانایی درک احساس دیگری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پاسخ گو بودن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خوداگاهی: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آگاهی از احساسات خود و کنترل آن، شناخت نقاط قوت و ضعف</a:t>
            </a:r>
          </a:p>
        </p:txBody>
      </p:sp>
    </p:spTree>
    <p:extLst>
      <p:ext uri="{BB962C8B-B14F-4D97-AF65-F5344CB8AC3E}">
        <p14:creationId xmlns:p14="http://schemas.microsoft.com/office/powerpoint/2010/main" val="392053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پنجره جوهری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بخش باز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: افکار، احساسات و خصوصیاتی که خود فرد و دیگران از آن آگاه هستند.</a:t>
            </a:r>
            <a:endParaRPr lang="fa-IR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بخش کور یا ناشناخته برای خود: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ویژگی هایی که خود فرد از آن آگاهی ندارد یا آنها را انکار می کند و نمی پذیرد اما توسط دیگران به آسانی شناسایی می شود.</a:t>
            </a:r>
            <a:endParaRPr lang="fa-IR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447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ارتباط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فرایند انتقال آگاهانه یا ناآگاهانه، خواسته یا ناخواسته مفاهیم است.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فرایند پویا، پیوسته، برگشت ناپذیر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درون فردی، بین فردی، عمومی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8418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20688"/>
            <a:ext cx="7772400" cy="5475312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بخش پنهان یا خصوصی: برای خود فرد آشکار اما برای دیگران پنهان است.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بخش ناشناخته: ضمیرناخودآگاه</a:t>
            </a:r>
            <a:endParaRPr lang="fa-IR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0813" y="3771287"/>
            <a:ext cx="3456384" cy="23762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>
            <a:off x="4489005" y="3771287"/>
            <a:ext cx="0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>
            <a:off x="2760813" y="4959419"/>
            <a:ext cx="34563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27462" y="4017316"/>
            <a:ext cx="8640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b="1" dirty="0" smtClean="0">
                <a:cs typeface="B Nazanin" pitchFamily="2" charset="-78"/>
              </a:rPr>
              <a:t>باز</a:t>
            </a:r>
            <a:endParaRPr lang="fa-IR" sz="3200" b="1" dirty="0"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7313" y="4017315"/>
            <a:ext cx="7200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کور</a:t>
            </a:r>
            <a:endParaRPr lang="fa-IR" sz="3200" b="1" dirty="0"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5050405"/>
            <a:ext cx="10801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پنهان</a:t>
            </a:r>
            <a:endParaRPr lang="fa-IR" sz="3200" b="1" dirty="0">
              <a:cs typeface="B Nazani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1269" y="4986307"/>
            <a:ext cx="1512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ناشناخته</a:t>
            </a:r>
            <a:endParaRPr lang="fa-IR" sz="3200" b="1" dirty="0">
              <a:cs typeface="B Nazanin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2634" y="3832649"/>
            <a:ext cx="12241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>
                <a:cs typeface="B Nazanin" pitchFamily="2" charset="-78"/>
              </a:rPr>
              <a:t>دیگران می دانند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2634" y="5143605"/>
            <a:ext cx="139154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>
                <a:cs typeface="B Nazanin" pitchFamily="2" charset="-78"/>
              </a:rPr>
              <a:t>دیگران نمی دانند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8987" y="3055101"/>
            <a:ext cx="1941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>
                <a:cs typeface="B Nazanin" pitchFamily="2" charset="-78"/>
              </a:rPr>
              <a:t>خود می داند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2859" y="3055101"/>
            <a:ext cx="1941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>
                <a:cs typeface="B Nazanin" pitchFamily="2" charset="-78"/>
              </a:rPr>
              <a:t>خود نمی داند</a:t>
            </a:r>
            <a:endParaRPr lang="fa-IR" sz="2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84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2400" cy="1143000"/>
          </a:xfrm>
        </p:spPr>
        <p:txBody>
          <a:bodyPr/>
          <a:lstStyle/>
          <a:p>
            <a:pPr algn="r" rtl="1">
              <a:defRPr/>
            </a:pPr>
            <a:r>
              <a:rPr lang="fa-I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ارتباط درمانی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11188" y="1700213"/>
            <a:ext cx="7772400" cy="4537075"/>
          </a:xfrm>
        </p:spPr>
        <p:txBody>
          <a:bodyPr/>
          <a:lstStyle/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ارتباط درمانی یک روش درمانی است.</a:t>
            </a:r>
          </a:p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پرستاردر ارتباط درمانی به بیمار کمک می کند تا اضطراب و تعارضات خود را کاهش دهد.</a:t>
            </a:r>
          </a:p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تکنیک ها، شیوه هایی هستند که پرستار استفاده می کند.. تا با بیمار رابطه برقرار کند.</a:t>
            </a:r>
          </a:p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استفاده از تکنیک ها موجب آشکار شدن علائم، نشانه ها، اختلالات و تعارضات می شود. </a:t>
            </a:r>
            <a:endParaRPr lang="en-US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fa-I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تکنیکهای ارتباط درمانی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Tx/>
              <a:buChar char="-"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گشایش سخن </a:t>
            </a:r>
            <a:r>
              <a:rPr lang="en-US" dirty="0" smtClean="0">
                <a:solidFill>
                  <a:schemeClr val="tx1"/>
                </a:solidFill>
                <a:cs typeface="B Nazanin" pitchFamily="2" charset="-78"/>
              </a:rPr>
              <a:t>(Broad opening)</a:t>
            </a: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buFontTx/>
              <a:buChar char="-"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 سوالات باز پاسخ</a:t>
            </a:r>
            <a:r>
              <a:rPr lang="en-US" dirty="0" smtClean="0">
                <a:solidFill>
                  <a:schemeClr val="tx1"/>
                </a:solidFill>
                <a:cs typeface="B Nazanin" pitchFamily="2" charset="-78"/>
              </a:rPr>
              <a:t> (open question)</a:t>
            </a: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buFontTx/>
              <a:buChar char="-"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گوش دادن فعال</a:t>
            </a:r>
          </a:p>
          <a:p>
            <a:pPr algn="r" rtl="1">
              <a:buFontTx/>
              <a:buChar char="-"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تصریح</a:t>
            </a:r>
            <a:r>
              <a:rPr lang="en-US" dirty="0" smtClean="0">
                <a:solidFill>
                  <a:schemeClr val="tx1"/>
                </a:solidFill>
                <a:cs typeface="B Nazanin" pitchFamily="2" charset="-78"/>
              </a:rPr>
              <a:t> (clarification)</a:t>
            </a: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buFontTx/>
              <a:buChar char="-"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انعکاس</a:t>
            </a:r>
            <a:r>
              <a:rPr lang="en-US" dirty="0" smtClean="0">
                <a:solidFill>
                  <a:schemeClr val="tx1"/>
                </a:solidFill>
                <a:cs typeface="B Nazanin" pitchFamily="2" charset="-78"/>
              </a:rPr>
              <a:t>(Reflection)</a:t>
            </a: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buFontTx/>
              <a:buChar char="-"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بیان مجدد(</a:t>
            </a:r>
            <a:r>
              <a:rPr lang="en-US" dirty="0" smtClean="0">
                <a:solidFill>
                  <a:schemeClr val="tx1"/>
                </a:solidFill>
                <a:cs typeface="B Nazanin" pitchFamily="2" charset="-78"/>
              </a:rPr>
              <a:t>Restating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)</a:t>
            </a:r>
          </a:p>
          <a:p>
            <a:pPr algn="r" rtl="1">
              <a:buFontTx/>
              <a:buChar char="-"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بیان احساسات</a:t>
            </a:r>
            <a:r>
              <a:rPr lang="en-US" dirty="0" smtClean="0">
                <a:solidFill>
                  <a:schemeClr val="tx1"/>
                </a:solidFill>
                <a:cs typeface="B Nazanin" pitchFamily="2" charset="-78"/>
              </a:rPr>
              <a:t>(express of feeling)</a:t>
            </a: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buFontTx/>
              <a:buChar char="-"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مشاهده کردن</a:t>
            </a:r>
            <a:r>
              <a:rPr lang="en-US" dirty="0" smtClean="0">
                <a:solidFill>
                  <a:schemeClr val="tx1"/>
                </a:solidFill>
                <a:cs typeface="B Nazanin" pitchFamily="2" charset="-78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cs typeface="B Nazanin" pitchFamily="2" charset="-78"/>
              </a:rPr>
              <a:t>observationing</a:t>
            </a:r>
            <a:r>
              <a:rPr lang="en-US" dirty="0" smtClean="0">
                <a:solidFill>
                  <a:schemeClr val="tx1"/>
                </a:solidFill>
                <a:cs typeface="B Nazanin" pitchFamily="2" charset="-78"/>
              </a:rPr>
              <a:t>)</a:t>
            </a: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indent="0" algn="r" rtl="1">
              <a:buFontTx/>
              <a:buNone/>
              <a:defRPr/>
            </a:pPr>
            <a:endParaRPr lang="en-US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36613"/>
            <a:ext cx="8424863" cy="5259387"/>
          </a:xfrm>
        </p:spPr>
        <p:txBody>
          <a:bodyPr/>
          <a:lstStyle/>
          <a:p>
            <a:pPr marL="0" indent="0" algn="r" rtl="1">
              <a:buFontTx/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-  سازماندهی</a:t>
            </a:r>
            <a:r>
              <a:rPr lang="en-US" dirty="0" smtClean="0">
                <a:solidFill>
                  <a:schemeClr val="tx1"/>
                </a:solidFill>
                <a:cs typeface="B Nazanin" pitchFamily="2" charset="-78"/>
              </a:rPr>
              <a:t>(structuring)</a:t>
            </a: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buFontTx/>
              <a:buChar char="-"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ربط دادن مطالب</a:t>
            </a:r>
          </a:p>
          <a:p>
            <a:pPr algn="r" rtl="1">
              <a:buFontTx/>
              <a:buChar char="-"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هدایت کردن</a:t>
            </a:r>
            <a:r>
              <a:rPr lang="en-US" dirty="0" smtClean="0">
                <a:solidFill>
                  <a:schemeClr val="tx1"/>
                </a:solidFill>
                <a:cs typeface="B Nazanin" pitchFamily="2" charset="-78"/>
              </a:rPr>
              <a:t>(Leading)</a:t>
            </a: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buFontTx/>
              <a:buChar char="-"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سکوت </a:t>
            </a:r>
            <a:r>
              <a:rPr lang="en-US" dirty="0" smtClean="0">
                <a:solidFill>
                  <a:schemeClr val="tx1"/>
                </a:solidFill>
                <a:cs typeface="B Nazanin" pitchFamily="2" charset="-78"/>
              </a:rPr>
              <a:t>(silence)</a:t>
            </a: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buFontTx/>
              <a:buChar char="-"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 رویارویی</a:t>
            </a:r>
            <a:r>
              <a:rPr lang="en-US" dirty="0" smtClean="0">
                <a:solidFill>
                  <a:schemeClr val="tx1"/>
                </a:solidFill>
                <a:cs typeface="B Nazanin" pitchFamily="2" charset="-78"/>
              </a:rPr>
              <a:t>(confrontation)</a:t>
            </a: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buFontTx/>
              <a:buChar char="-"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بیان شک و تردید(</a:t>
            </a:r>
            <a:r>
              <a:rPr lang="en-US" dirty="0" smtClean="0">
                <a:solidFill>
                  <a:schemeClr val="tx1"/>
                </a:solidFill>
                <a:cs typeface="B Nazanin" pitchFamily="2" charset="-78"/>
              </a:rPr>
              <a:t>voicing doubt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)</a:t>
            </a:r>
          </a:p>
          <a:p>
            <a:pPr algn="r" rtl="1">
              <a:buFontTx/>
              <a:buChar char="-"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تقویت مثبت</a:t>
            </a:r>
            <a:r>
              <a:rPr lang="en-US" dirty="0" smtClean="0">
                <a:solidFill>
                  <a:schemeClr val="tx1"/>
                </a:solidFill>
                <a:cs typeface="B Nazanin" pitchFamily="2" charset="-78"/>
              </a:rPr>
              <a:t>(positive reinforcement)</a:t>
            </a: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buFontTx/>
              <a:buChar char="-"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تشویق به توصیف ادراکات</a:t>
            </a:r>
          </a:p>
          <a:p>
            <a:pPr algn="r" rtl="1">
              <a:buFontTx/>
              <a:buChar char="-"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تشویق به مقایسه کردن(</a:t>
            </a:r>
            <a:r>
              <a:rPr lang="en-US" dirty="0" smtClean="0">
                <a:solidFill>
                  <a:schemeClr val="tx1"/>
                </a:solidFill>
                <a:cs typeface="B Nazanin" pitchFamily="2" charset="-78"/>
              </a:rPr>
              <a:t>Encouraging </a:t>
            </a:r>
            <a:r>
              <a:rPr lang="en-US" dirty="0" err="1" smtClean="0">
                <a:solidFill>
                  <a:schemeClr val="tx1"/>
                </a:solidFill>
                <a:cs typeface="B Nazanin" pitchFamily="2" charset="-78"/>
              </a:rPr>
              <a:t>comparision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)</a:t>
            </a:r>
          </a:p>
          <a:p>
            <a:pPr algn="r" rtl="1">
              <a:buFontTx/>
              <a:buChar char="-"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خلاصه کردن</a:t>
            </a:r>
            <a:r>
              <a:rPr lang="en-US" dirty="0" smtClean="0">
                <a:solidFill>
                  <a:schemeClr val="tx1"/>
                </a:solidFill>
                <a:cs typeface="B Nazanin" pitchFamily="2" charset="-78"/>
              </a:rPr>
              <a:t>(summarizing)</a:t>
            </a: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buFontTx/>
              <a:buChar char="-"/>
              <a:defRPr/>
            </a:pP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indent="0" algn="r" rtl="1">
              <a:buFontTx/>
              <a:buNone/>
              <a:defRPr/>
            </a:pP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7772400" cy="1143000"/>
          </a:xfrm>
        </p:spPr>
        <p:txBody>
          <a:bodyPr/>
          <a:lstStyle/>
          <a:p>
            <a:pPr algn="r" rtl="1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گشایش سخن</a:t>
            </a:r>
            <a:endParaRPr lang="en-US" b="1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27088" y="1628775"/>
            <a:ext cx="7772400" cy="411480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تشویق بیمار به صحبت درباره خودش</a:t>
            </a:r>
          </a:p>
          <a:p>
            <a:pPr algn="r" rtl="1">
              <a:lnSpc>
                <a:spcPct val="150000"/>
              </a:lnSpc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بیمارمحور</a:t>
            </a:r>
          </a:p>
          <a:p>
            <a:pPr algn="r" rtl="1">
              <a:lnSpc>
                <a:spcPct val="150000"/>
              </a:lnSpc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انتخاب موضوع صحبت از سوی بیمار این امکان را می دهد که پرستار در جریان افکار بیمار قرار بگیرد.</a:t>
            </a:r>
            <a:endParaRPr lang="en-US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2652713"/>
            <a:ext cx="4924425" cy="3419475"/>
          </a:xfrm>
          <a:noFill/>
        </p:spPr>
      </p:pic>
      <p:sp>
        <p:nvSpPr>
          <p:cNvPr id="5" name="Oval Callout 4"/>
          <p:cNvSpPr/>
          <p:nvPr/>
        </p:nvSpPr>
        <p:spPr>
          <a:xfrm>
            <a:off x="4459288" y="0"/>
            <a:ext cx="3127375" cy="2590800"/>
          </a:xfrm>
          <a:prstGeom prst="wedgeEllipseCallout">
            <a:avLst>
              <a:gd name="adj1" fmla="val -79055"/>
              <a:gd name="adj2" fmla="val 60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4538663" y="387350"/>
            <a:ext cx="29432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fa-IR" sz="2800">
                <a:cs typeface="B Nazanin" pitchFamily="2" charset="-78"/>
              </a:rPr>
              <a:t>چیز به خصوصی است که شما دوست دارید امروز در مورد آن صحبت کنیم؟</a:t>
            </a:r>
            <a:endParaRPr lang="en-US" sz="2800">
              <a:cs typeface="B Nazanin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2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سوالات باز پاسخ</a:t>
            </a:r>
            <a:endParaRPr lang="en-US" b="1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سوالات با پاسخ های باز امکان پاسخ های متنوعی وجود دارد.</a:t>
            </a:r>
          </a:p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سوالات با پاسخ بسته بیمار را محدود می کند و در نهایت ارتباط قطع می شود.</a:t>
            </a:r>
          </a:p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سوال بسته پاسخ: شما با چه کسی زندگی می کنید؟</a:t>
            </a:r>
          </a:p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سوال باز پاسخ:کمی در مورد افرادی که با شما زندگی می کنند توضیح دهید.</a:t>
            </a:r>
            <a:endParaRPr lang="en-US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1550" y="922338"/>
            <a:ext cx="74771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804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4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4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4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4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ko-KR" sz="4400" b="1">
              <a:latin typeface="Delta Hey Max Nine" pitchFamily="2" charset="0"/>
              <a:ea typeface="Gulim" pitchFamily="34" charset="-127"/>
              <a:cs typeface="B Nazanin" pitchFamily="2" charset="-78"/>
            </a:endParaRPr>
          </a:p>
        </p:txBody>
      </p:sp>
      <p:pic>
        <p:nvPicPr>
          <p:cNvPr id="6" name="Picture 2" descr="C:\Users\fcc\Desktop\الی\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7938"/>
            <a:ext cx="9144000" cy="677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549275"/>
            <a:ext cx="7772400" cy="5546725"/>
          </a:xfrm>
        </p:spPr>
        <p:txBody>
          <a:bodyPr/>
          <a:lstStyle/>
          <a:p>
            <a:pPr marL="0" indent="0" algn="r" rtl="1">
              <a:buFontTx/>
              <a:buNone/>
              <a:defRPr/>
            </a:pPr>
            <a:r>
              <a:rPr lang="fa-IR" sz="4000" b="1" dirty="0" smtClean="0">
                <a:solidFill>
                  <a:schemeClr val="tx1"/>
                </a:solidFill>
                <a:cs typeface="B Nazanin" pitchFamily="2" charset="-78"/>
              </a:rPr>
              <a:t>گوش دادن فعال:</a:t>
            </a:r>
          </a:p>
          <a:p>
            <a:pPr marL="0" indent="0" algn="r" rtl="1">
              <a:buFontTx/>
              <a:buNone/>
              <a:defRPr/>
            </a:pP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defRPr/>
            </a:pPr>
            <a:endParaRPr lang="fa-IR" dirty="0">
              <a:solidFill>
                <a:schemeClr val="tx1"/>
              </a:solidFill>
              <a:cs typeface="B Nazanin" pitchFamily="2" charset="-78"/>
            </a:endParaRPr>
          </a:p>
          <a:p>
            <a:pPr marL="0" indent="0" algn="r" rtl="1">
              <a:buFontTx/>
              <a:buNone/>
              <a:defRPr/>
            </a:pPr>
            <a:endParaRPr lang="fa-IR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1259632" y="1785438"/>
            <a:ext cx="6915150" cy="654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r>
              <a:rPr lang="fa-IR" altLang="ko-K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B Nazanin" pitchFamily="2" charset="-78"/>
              </a:rPr>
              <a:t>گوش دادن</a:t>
            </a:r>
            <a:endParaRPr lang="en-US" altLang="ko-K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cs typeface="B Nazanin" pitchFamily="2" charset="-78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1270000" y="4454525"/>
            <a:ext cx="6915150" cy="654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r>
              <a:rPr lang="en-US" altLang="ko-KR" dirty="0">
                <a:latin typeface="Verdana" pitchFamily="34" charset="0"/>
              </a:rPr>
              <a:t> </a:t>
            </a:r>
            <a:r>
              <a:rPr lang="ar-DZ" altLang="ko-KR" sz="2800" b="1" dirty="0">
                <a:solidFill>
                  <a:srgbClr val="FFFFFF"/>
                </a:solidFill>
                <a:latin typeface="Verdana" pitchFamily="34" charset="0"/>
                <a:cs typeface="B Nazanin" pitchFamily="2" charset="-78"/>
              </a:rPr>
              <a:t>شامل دریافت و تفسیر محرک های شنیداری است</a:t>
            </a:r>
            <a:endParaRPr lang="en-US" altLang="ko-KR" sz="2800" dirty="0">
              <a:latin typeface="Verdana" pitchFamily="34" charset="0"/>
              <a:cs typeface="B Nazanin" pitchFamily="2" charset="-78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1269774" y="3469652"/>
            <a:ext cx="6915150" cy="654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r>
              <a:rPr lang="ar-DZ" altLang="ko-K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B Nazanin" pitchFamily="2" charset="-78"/>
              </a:rPr>
              <a:t>فعالیتی انتخابی است</a:t>
            </a:r>
            <a:endParaRPr lang="en-US" altLang="ko-K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1115616" y="1556792"/>
            <a:ext cx="6915150" cy="654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r>
              <a:rPr lang="fa-IR" altLang="ko-K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B Nazanin" pitchFamily="2" charset="-78"/>
              </a:rPr>
              <a:t>شنیدن</a:t>
            </a:r>
            <a:endParaRPr lang="en-US" altLang="ko-K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cs typeface="B Nazanin" pitchFamily="2" charset="-78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1116013" y="4359275"/>
            <a:ext cx="6915150" cy="654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r>
              <a:rPr lang="ar-DZ" altLang="ko-KR" sz="2800" b="1" dirty="0">
                <a:solidFill>
                  <a:schemeClr val="bg1"/>
                </a:solidFill>
                <a:latin typeface="Verdana" pitchFamily="34" charset="0"/>
                <a:cs typeface="B Nazanin" pitchFamily="2" charset="-78"/>
              </a:rPr>
              <a:t>عمل درک اصوات </a:t>
            </a:r>
            <a:endParaRPr lang="en-US" altLang="ko-KR" sz="2800" b="1" dirty="0">
              <a:solidFill>
                <a:schemeClr val="bg1"/>
              </a:solidFill>
              <a:latin typeface="Verdana" pitchFamily="34" charset="0"/>
              <a:cs typeface="B Nazanin" pitchFamily="2" charset="-78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1115616" y="3356992"/>
            <a:ext cx="6915150" cy="654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r>
              <a:rPr lang="ar-DZ" altLang="ko-K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B Nazanin" pitchFamily="2" charset="-78"/>
              </a:rPr>
              <a:t>غیر ارادی است</a:t>
            </a:r>
            <a:endParaRPr lang="en-US" altLang="ko-K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اجزای ارتباط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224" y="3176656"/>
            <a:ext cx="15841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b="1" dirty="0" smtClean="0">
                <a:cs typeface="B Nazanin" pitchFamily="2" charset="-78"/>
              </a:rPr>
              <a:t>گیرنده</a:t>
            </a:r>
            <a:endParaRPr lang="fa-IR" sz="3200" b="1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572" y="3109032"/>
            <a:ext cx="1512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b="1" dirty="0" smtClean="0">
                <a:cs typeface="B Nazanin" pitchFamily="2" charset="-78"/>
              </a:rPr>
              <a:t>فرستنده</a:t>
            </a:r>
            <a:endParaRPr lang="fa-IR" sz="3200" b="1" dirty="0">
              <a:cs typeface="B Nazanin" pitchFamily="2" charset="-78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61252" y="3693807"/>
            <a:ext cx="3024336" cy="1463385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Nazanin" pitchFamily="2" charset="-78"/>
              </a:rPr>
              <a:t>پیام</a:t>
            </a:r>
            <a:endParaRPr lang="fa-IR" sz="32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827986" y="1988839"/>
            <a:ext cx="3024336" cy="1501907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Nazanin" pitchFamily="2" charset="-78"/>
              </a:rPr>
              <a:t>بازخورد</a:t>
            </a:r>
            <a:endParaRPr lang="fa-IR" sz="32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5228" y="5517232"/>
            <a:ext cx="34563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 smtClean="0">
                <a:cs typeface="B Nazanin" pitchFamily="2" charset="-78"/>
              </a:rPr>
              <a:t>کانال ارتباطی</a:t>
            </a:r>
            <a:endParaRPr lang="fa-IR" sz="32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26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1550" y="922338"/>
            <a:ext cx="74771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804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4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4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4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4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804863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a-IR" altLang="ko-KR" sz="4400" b="1">
                <a:latin typeface="Delta Hey Max Nine" pitchFamily="2" charset="0"/>
                <a:cs typeface="B Nazanin" pitchFamily="2" charset="-78"/>
              </a:rPr>
              <a:t>هدف از گوش دادن فعال</a:t>
            </a:r>
            <a:endParaRPr lang="en-US" altLang="ko-KR" sz="4400" b="1">
              <a:latin typeface="Delta Hey Max Nine" pitchFamily="2" charset="0"/>
              <a:ea typeface="Gulim" pitchFamily="34" charset="-127"/>
              <a:cs typeface="B Nazanin" pitchFamily="2" charset="-7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0250" y="2852738"/>
            <a:ext cx="7959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fa-IR" sz="3200" b="1">
                <a:cs typeface="B Nazanin" pitchFamily="2" charset="-78"/>
              </a:rPr>
              <a:t>هدف از گوش دادن فعال این است که به فرد مقابل نشان</a:t>
            </a:r>
          </a:p>
          <a:p>
            <a:pPr algn="ctr" rtl="1" eaLnBrk="1" hangingPunct="1"/>
            <a:r>
              <a:rPr lang="fa-IR" sz="3200" b="1">
                <a:cs typeface="B Nazanin" pitchFamily="2" charset="-78"/>
              </a:rPr>
              <a:t> دهیم که ما مایلیم حرفهای او را گوش داده و نظر</a:t>
            </a:r>
          </a:p>
          <a:p>
            <a:pPr algn="ctr" rtl="1" eaLnBrk="1" hangingPunct="1"/>
            <a:r>
              <a:rPr lang="fa-IR" sz="3200" b="1">
                <a:cs typeface="B Nazanin" pitchFamily="2" charset="-78"/>
              </a:rPr>
              <a:t> او را بدانیم.</a:t>
            </a:r>
            <a:endParaRPr lang="ar-DZ" sz="3200" b="1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85800" y="981075"/>
            <a:ext cx="7772400" cy="5114925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روش های موثر برای گوش دادن فعال: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علاقه نشان دهید.                        - سوال کنید.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کمتر صحبت کنید.                      - نگاه و توجه کنید.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به طرف فرد متمایل شوید.             -  بازخورد دهید.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به علائم غیرکلامی توجه کنید.        - خلاصه کنید.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endParaRPr lang="fa-IR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7772400" cy="4114800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FontTx/>
              <a:buNone/>
              <a:defRPr/>
            </a:pPr>
            <a:r>
              <a:rPr lang="fa-IR" sz="4000" b="1" dirty="0">
                <a:solidFill>
                  <a:schemeClr val="tx1"/>
                </a:solidFill>
                <a:cs typeface="B Nazanin" pitchFamily="2" charset="-78"/>
              </a:rPr>
              <a:t>تصریح:</a:t>
            </a:r>
          </a:p>
          <a:p>
            <a:pPr algn="r" rtl="1">
              <a:lnSpc>
                <a:spcPct val="150000"/>
              </a:lnSpc>
              <a:defRPr/>
            </a:pP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زمانی که گفته های بیمار مبهم است.</a:t>
            </a:r>
          </a:p>
          <a:p>
            <a:pPr algn="r" rtl="1">
              <a:lnSpc>
                <a:spcPct val="150000"/>
              </a:lnSpc>
              <a:defRPr/>
            </a:pP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با این تکنیک پرستار سعی می کند او و بیمار هر دو درک واحدی از موضوع داشته باشند.</a:t>
            </a:r>
            <a:endParaRPr lang="en-US" dirty="0">
              <a:solidFill>
                <a:schemeClr val="tx1"/>
              </a:solidFill>
              <a:cs typeface="B Nazanin" pitchFamily="2" charset="-78"/>
            </a:endParaRPr>
          </a:p>
          <a:p>
            <a:pPr>
              <a:defRPr/>
            </a:pPr>
            <a:endParaRPr lang="fa-I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88" y="2368550"/>
            <a:ext cx="4924425" cy="3419475"/>
          </a:xfrm>
          <a:noFill/>
        </p:spPr>
      </p:pic>
      <p:sp>
        <p:nvSpPr>
          <p:cNvPr id="4" name="Flowchart: Sequential Access Storage 3"/>
          <p:cNvSpPr/>
          <p:nvPr/>
        </p:nvSpPr>
        <p:spPr>
          <a:xfrm>
            <a:off x="258763" y="2087563"/>
            <a:ext cx="2286000" cy="11430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2268538" y="492125"/>
            <a:ext cx="2592387" cy="1511300"/>
          </a:xfrm>
          <a:prstGeom prst="wedgeEllipseCallout">
            <a:avLst>
              <a:gd name="adj1" fmla="val -13535"/>
              <a:gd name="adj2" fmla="val 885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357188" y="2370138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fa-IR">
                <a:cs typeface="B Nazanin" pitchFamily="2" charset="-78"/>
              </a:rPr>
              <a:t>1- خوابتان چطوره؟</a:t>
            </a:r>
            <a:endParaRPr lang="en-US">
              <a:cs typeface="B Nazanin" pitchFamily="2" charset="-78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732588" y="1031875"/>
            <a:ext cx="2200275" cy="1693863"/>
          </a:xfrm>
          <a:prstGeom prst="wedgeEllipseCallout">
            <a:avLst>
              <a:gd name="adj1" fmla="val -70990"/>
              <a:gd name="adj2" fmla="val 67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2727325" y="642938"/>
            <a:ext cx="16732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fa-IR">
                <a:cs typeface="B Nazanin" pitchFamily="2" charset="-78"/>
              </a:rPr>
              <a:t>3- چه چیز خوابتان افتضاح است؟</a:t>
            </a:r>
            <a:endParaRPr lang="en-US">
              <a:cs typeface="B Nazanin" pitchFamily="2" charset="-78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112000" y="1631950"/>
            <a:ext cx="1441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a-IR">
                <a:cs typeface="B Nazanin" pitchFamily="2" charset="-78"/>
              </a:rPr>
              <a:t>2- افتضاح</a:t>
            </a:r>
            <a:endParaRPr lang="en-US">
              <a:cs typeface="B Nazanin" pitchFamily="2" charset="-7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340" grpId="0"/>
      <p:bldP spid="7" grpId="0" animBg="1"/>
      <p:bldP spid="14344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انعکاس</a:t>
            </a:r>
            <a:endParaRPr lang="en-US" b="1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منعکس کردن تمامی یا بخشی از گفتار بیمار در قالب کلمات خودش</a:t>
            </a:r>
          </a:p>
          <a:p>
            <a:pPr algn="r" rtl="1"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فواید: </a:t>
            </a:r>
          </a:p>
          <a:p>
            <a:pPr marL="0" indent="0" algn="r" rtl="1">
              <a:buFontTx/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1- پرستار اطمینان حاصل می کند که گفته بیمار را درست فهمیده است.</a:t>
            </a:r>
          </a:p>
          <a:p>
            <a:pPr marL="0" indent="0" algn="r" rtl="1">
              <a:buFontTx/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2-تشویق بیمار به یافتن راه حل برای مشکل</a:t>
            </a:r>
          </a:p>
          <a:p>
            <a:pPr marL="0" indent="0" algn="r" rtl="1">
              <a:buFontTx/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3- همدلی بیشتر</a:t>
            </a:r>
          </a:p>
          <a:p>
            <a:pPr marL="0" indent="0" algn="r" rtl="1">
              <a:buFontTx/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4- تشویق بیمار</a:t>
            </a: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به بحث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در مورد افکار و احساساتش</a:t>
            </a:r>
            <a:endParaRPr lang="en-US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2852738"/>
            <a:ext cx="4924425" cy="3419475"/>
          </a:xfrm>
          <a:noFill/>
        </p:spPr>
      </p:pic>
      <p:sp>
        <p:nvSpPr>
          <p:cNvPr id="7" name="Rounded Rectangular Callout 6"/>
          <p:cNvSpPr/>
          <p:nvPr/>
        </p:nvSpPr>
        <p:spPr>
          <a:xfrm>
            <a:off x="1979613" y="620713"/>
            <a:ext cx="2663825" cy="1512887"/>
          </a:xfrm>
          <a:prstGeom prst="wedgeRoundRectCallout">
            <a:avLst>
              <a:gd name="adj1" fmla="val -10180"/>
              <a:gd name="adj2" fmla="val 1000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2136775" y="652463"/>
            <a:ext cx="23479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fa-IR" sz="2800" dirty="0" smtClean="0">
                <a:cs typeface="B Nazanin" pitchFamily="2" charset="-78"/>
              </a:rPr>
              <a:t>فکر می کنید باید به همسرتان بگویید؟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438900" y="652463"/>
            <a:ext cx="2705100" cy="1863725"/>
          </a:xfrm>
          <a:prstGeom prst="wedgeEllipseCallout">
            <a:avLst>
              <a:gd name="adj1" fmla="val -82127"/>
              <a:gd name="adj2" fmla="val 100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6726238" y="915988"/>
            <a:ext cx="21304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 eaLnBrk="1" hangingPunct="1"/>
            <a:r>
              <a:rPr lang="fa-IR" sz="2800" dirty="0" smtClean="0">
                <a:cs typeface="B Nazanin" pitchFamily="2" charset="-78"/>
              </a:rPr>
              <a:t>به نظر شما من این موضوع را به همسرم بگویم؟</a:t>
            </a:r>
            <a:endParaRPr lang="fa-IR" sz="2800" dirty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390" grpId="0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بیان مجدد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772400" cy="411480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پرستار استنباط خود را از گفته های بیمار بیان می کند</a:t>
            </a: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.</a:t>
            </a:r>
          </a:p>
          <a:p>
            <a:pPr algn="r" rtl="1"/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بیمار: من همیشه کودکم را کتک می زنم.</a:t>
            </a:r>
          </a:p>
          <a:p>
            <a:pPr algn="r" rtl="1"/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پرستار: شما فکر می کنید که خیلی عصبانی </a:t>
            </a: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هستید</a:t>
            </a:r>
            <a:endParaRPr lang="fa-IR" sz="28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کاربرد: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بیان مطلب نگفته توسط بیمار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نظم دهی مطلب و یادآوری مسائل جدید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برجسته کردن بخش های مهم گفته های بیمار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تشویق به بیان احساسات</a:t>
            </a:r>
            <a:endParaRPr lang="en-US" b="1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بیمار تشویق می شود که احساسات خود را ابراز کند.</a:t>
            </a: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indent="0" algn="r" rtl="1">
              <a:buFontTx/>
              <a:buNone/>
              <a:defRPr/>
            </a:pP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مثال: پرستار: فکر می کنید امروز بهتر از قبل هستید؟</a:t>
            </a:r>
          </a:p>
          <a:p>
            <a:pPr algn="r" rtl="1">
              <a:defRPr/>
            </a:pPr>
            <a:endParaRPr lang="en-US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مشاهده کردن</a:t>
            </a:r>
            <a:endParaRPr lang="en-US" b="1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توجه به واکنش ها، حالات چهره، قیافه و حرکات بدنی بیمار در جریان ارتباط درمانی</a:t>
            </a:r>
          </a:p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آنچه که مورد مشاهده قرار می گیرد باید برای بیمار بیان شود.</a:t>
            </a:r>
          </a:p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مثال: بیماری که ضمن صحبت ناخن هایش را می خورد،پرستار مشاهده خود را به صورت </a:t>
            </a:r>
            <a:r>
              <a:rPr lang="en-US" smtClean="0">
                <a:solidFill>
                  <a:schemeClr val="tx1"/>
                </a:solidFill>
                <a:cs typeface="B Nazanin" pitchFamily="2" charset="-78"/>
              </a:rPr>
              <a:t>“</a:t>
            </a: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می بینم که ناخن هایتان را می جوید</a:t>
            </a:r>
            <a:r>
              <a:rPr lang="en-US" smtClean="0">
                <a:solidFill>
                  <a:schemeClr val="tx1"/>
                </a:solidFill>
                <a:cs typeface="B Nazanin" pitchFamily="2" charset="-78"/>
              </a:rPr>
              <a:t>”</a:t>
            </a: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 یا </a:t>
            </a:r>
            <a:r>
              <a:rPr lang="en-US" smtClean="0">
                <a:solidFill>
                  <a:schemeClr val="tx1"/>
                </a:solidFill>
                <a:cs typeface="B Nazanin" pitchFamily="2" charset="-78"/>
              </a:rPr>
              <a:t>“</a:t>
            </a: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شما از چیزی عصبانی هستید</a:t>
            </a:r>
            <a:r>
              <a:rPr lang="en-US" smtClean="0">
                <a:solidFill>
                  <a:schemeClr val="tx1"/>
                </a:solidFill>
                <a:cs typeface="B Nazanin" pitchFamily="2" charset="-78"/>
              </a:rPr>
              <a:t>”</a:t>
            </a: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 بیان می کند.</a:t>
            </a:r>
            <a:endParaRPr lang="en-US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سازماندهی</a:t>
            </a:r>
            <a:endParaRPr lang="en-US" b="1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در سازماندهی اهداف جلسه، نقش پرستار و بیمار و مقررات جلسه مشخص می شود.</a:t>
            </a:r>
          </a:p>
          <a:p>
            <a:pPr algn="r" rtl="1"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حسن سازماندهی:</a:t>
            </a:r>
          </a:p>
          <a:p>
            <a:pPr marL="0" indent="0" algn="r" rtl="1">
              <a:buFontTx/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1- بیمار پی می برد جهت تغییر رفتارش، علاقه و تلاش او نیز ضرورت دارد.</a:t>
            </a:r>
          </a:p>
          <a:p>
            <a:pPr marL="0" indent="0" algn="r" rtl="1">
              <a:buFontTx/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2- از سردرگمی و ابهام پرستار و بیمار می کاهد.</a:t>
            </a:r>
            <a:endParaRPr lang="en-US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6"/>
          <p:cNvSpPr>
            <a:spLocks noChangeArrowheads="1"/>
          </p:cNvSpPr>
          <p:nvPr/>
        </p:nvSpPr>
        <p:spPr bwMode="gray">
          <a:xfrm>
            <a:off x="971600" y="2301551"/>
            <a:ext cx="7343775" cy="3986213"/>
          </a:xfrm>
          <a:prstGeom prst="roundRect">
            <a:avLst>
              <a:gd name="adj" fmla="val 4843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04863"/>
            <a:r>
              <a:rPr lang="ar-DZ" altLang="ko-KR" sz="4000" b="1" dirty="0" smtClean="0">
                <a:solidFill>
                  <a:schemeClr val="tx1"/>
                </a:solidFill>
                <a:cs typeface="B Nazanin" pitchFamily="2" charset="-78"/>
              </a:rPr>
              <a:t>فعالیت گروهی</a:t>
            </a:r>
            <a:endParaRPr lang="ar-DZ" altLang="ko-KR" sz="40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gray">
          <a:xfrm>
            <a:off x="6032500" y="1838325"/>
            <a:ext cx="1104900" cy="368300"/>
          </a:xfrm>
          <a:prstGeom prst="downArrow">
            <a:avLst>
              <a:gd name="adj1" fmla="val 50000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2353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8980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6149" name="AutoShape 8"/>
          <p:cNvSpPr>
            <a:spLocks noChangeArrowheads="1"/>
          </p:cNvSpPr>
          <p:nvPr/>
        </p:nvSpPr>
        <p:spPr bwMode="gray">
          <a:xfrm>
            <a:off x="1259632" y="1524000"/>
            <a:ext cx="7232650" cy="628650"/>
          </a:xfrm>
          <a:prstGeom prst="roundRect">
            <a:avLst>
              <a:gd name="adj" fmla="val 48991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fa-IR" altLang="ko-KR" sz="3200" b="1" dirty="0" smtClean="0">
                <a:latin typeface="Arial" charset="0"/>
                <a:cs typeface="B Nazanin" pitchFamily="2" charset="-78"/>
              </a:rPr>
              <a:t>ارتباط یکسویه</a:t>
            </a:r>
            <a:endParaRPr lang="en-US" altLang="ko-KR" sz="3200" b="1" dirty="0">
              <a:latin typeface="Arial" charset="0"/>
              <a:cs typeface="B Nazanin" pitchFamily="2" charset="-78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gray">
          <a:xfrm flipH="1">
            <a:off x="5106144" y="2867025"/>
            <a:ext cx="3386138" cy="31543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762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rtl="1">
              <a:defRPr/>
            </a:pPr>
            <a:r>
              <a:rPr lang="fa-IR" altLang="ko-KR" sz="32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فعالیت کلاسی</a:t>
            </a:r>
            <a:endParaRPr lang="en-US" altLang="ko-KR" sz="32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gray">
          <a:xfrm flipH="1">
            <a:off x="1257349" y="2899553"/>
            <a:ext cx="3386138" cy="31543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762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fa-IR" altLang="ko-KR" sz="32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بحث و نتیجه گیری</a:t>
            </a:r>
            <a:endParaRPr lang="en-US" altLang="ko-KR" sz="32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6152" name="AutoShape 9"/>
          <p:cNvSpPr>
            <a:spLocks noChangeArrowheads="1"/>
          </p:cNvSpPr>
          <p:nvPr/>
        </p:nvSpPr>
        <p:spPr bwMode="gray">
          <a:xfrm flipV="1">
            <a:off x="2615345" y="2384425"/>
            <a:ext cx="644525" cy="4826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sy="50000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3" name="AutoShape 10"/>
          <p:cNvSpPr>
            <a:spLocks noChangeArrowheads="1"/>
          </p:cNvSpPr>
          <p:nvPr/>
        </p:nvSpPr>
        <p:spPr bwMode="gray">
          <a:xfrm flipV="1">
            <a:off x="6476950" y="2416953"/>
            <a:ext cx="644525" cy="4826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sy="50000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703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ربط دادن مطالب</a:t>
            </a:r>
            <a:endParaRPr lang="en-US" b="1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در این تکنیک ارتباط غیرمنطقی که بیمار در طول ارتباط درمانی دارد، بررسی می شود.</a:t>
            </a:r>
          </a:p>
          <a:p>
            <a:pPr algn="r" rtl="1"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مثال:</a:t>
            </a:r>
          </a:p>
          <a:p>
            <a:pPr marL="0" indent="0" algn="r" rtl="1">
              <a:buFontTx/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ممکن است بیمار دو مطلب غیر مرتبط را به هم ربط دهد. در اینجا پرستار می پرسد: اجازه بدهید، نمی فهمم که چطور الف و ب با هم ارتباط دارند، لطفا به من کمک کنیدتا ارتباط این دو را بفهمم.</a:t>
            </a:r>
            <a:endParaRPr lang="fa-IR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420938"/>
            <a:ext cx="4924425" cy="3419475"/>
          </a:xfrm>
          <a:noFill/>
        </p:spPr>
      </p:pic>
      <p:sp>
        <p:nvSpPr>
          <p:cNvPr id="5" name="Rounded Rectangular Callout 4"/>
          <p:cNvSpPr/>
          <p:nvPr/>
        </p:nvSpPr>
        <p:spPr>
          <a:xfrm>
            <a:off x="1447800" y="1017588"/>
            <a:ext cx="3294063" cy="1222375"/>
          </a:xfrm>
          <a:prstGeom prst="wedgeRoundRectCallout">
            <a:avLst>
              <a:gd name="adj1" fmla="val -4082"/>
              <a:gd name="adj2" fmla="val 1127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5995988" y="223838"/>
            <a:ext cx="3208337" cy="2016125"/>
          </a:xfrm>
          <a:prstGeom prst="wedgeEllipseCallout">
            <a:avLst>
              <a:gd name="adj1" fmla="val -60004"/>
              <a:gd name="adj2" fmla="val 66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5872163" y="798513"/>
            <a:ext cx="3455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fa-IR" b="1">
                <a:cs typeface="B Nazanin" pitchFamily="2" charset="-78"/>
              </a:rPr>
              <a:t>هفته پیش که ساعت کار منو عوض کردند، پسرم با ماشین تصادف کرد.</a:t>
            </a:r>
            <a:endParaRPr lang="en-US" b="1">
              <a:cs typeface="B Nazanin" pitchFamily="2" charset="-78"/>
            </a:endParaRP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1825625" y="1004888"/>
            <a:ext cx="2538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 eaLnBrk="1" hangingPunct="1"/>
            <a:r>
              <a:rPr lang="fa-IR" b="1">
                <a:cs typeface="B Nazanin" pitchFamily="2" charset="-78"/>
              </a:rPr>
              <a:t>تغییر ساعت کاری شما چه ارتباطی با تصادف پسرتان دارد؟</a:t>
            </a:r>
            <a:endParaRPr lang="en-US" b="1">
              <a:cs typeface="B Nazanin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2532" grpId="0"/>
      <p:bldP spid="225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هدایت کردن</a:t>
            </a:r>
            <a:endParaRPr lang="en-US" b="1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پرستار جلسه را در جهت رسیدن به اهداف تعیین شده هدایت می کند.</a:t>
            </a:r>
          </a:p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پذیرش بیمار و نشان دادن علاقه به او و باگفتن کلماتی نظیر بله متوجه شدم، خوب دیگر چه شد و... می توان بیمار را به ادامه صحبت هایش ترغیب کرد.</a:t>
            </a:r>
          </a:p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این روش را تسهیل سازی نیز می گویند.</a:t>
            </a:r>
            <a:endParaRPr lang="en-US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420938"/>
            <a:ext cx="4924425" cy="3419475"/>
          </a:xfrm>
          <a:noFill/>
        </p:spPr>
      </p:pic>
      <p:sp>
        <p:nvSpPr>
          <p:cNvPr id="5" name="Rounded Rectangular Callout 4"/>
          <p:cNvSpPr/>
          <p:nvPr/>
        </p:nvSpPr>
        <p:spPr>
          <a:xfrm>
            <a:off x="1447800" y="1017588"/>
            <a:ext cx="3294063" cy="1222375"/>
          </a:xfrm>
          <a:prstGeom prst="wedgeRoundRectCallout">
            <a:avLst>
              <a:gd name="adj1" fmla="val -4082"/>
              <a:gd name="adj2" fmla="val 1127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5995988" y="223838"/>
            <a:ext cx="3208337" cy="2016125"/>
          </a:xfrm>
          <a:prstGeom prst="wedgeEllipseCallout">
            <a:avLst>
              <a:gd name="adj1" fmla="val -60004"/>
              <a:gd name="adj2" fmla="val 66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5872163" y="798513"/>
            <a:ext cx="3455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fa-IR">
                <a:cs typeface="B Nazanin" pitchFamily="2" charset="-78"/>
              </a:rPr>
              <a:t>اصلا او را دوست ندارم، صحبت کردن با او چه سودی دارد؟</a:t>
            </a:r>
            <a:endParaRPr lang="en-US">
              <a:cs typeface="B Nazanin" pitchFamily="2" charset="-78"/>
            </a:endParaRP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1825625" y="1004888"/>
            <a:ext cx="25384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 eaLnBrk="1" hangingPunct="1"/>
            <a:r>
              <a:rPr lang="fa-IR">
                <a:cs typeface="B Nazanin" pitchFamily="2" charset="-78"/>
              </a:rPr>
              <a:t>فکر می کنی اگر با او حرف بزنی ممکن است او...</a:t>
            </a:r>
            <a:endParaRPr lang="en-US">
              <a:cs typeface="B Nazanin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2532" grpId="0"/>
      <p:bldP spid="225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سکوت</a:t>
            </a:r>
            <a:endParaRPr lang="en-US" b="1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سکوت در ارتباط درمانی مفید است.</a:t>
            </a:r>
          </a:p>
          <a:p>
            <a:pPr algn="r" rtl="1">
              <a:lnSpc>
                <a:spcPct val="150000"/>
              </a:lnSpc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نحوه برخورد با سکوت مهم است.</a:t>
            </a:r>
          </a:p>
          <a:p>
            <a:pPr algn="r" rtl="1">
              <a:lnSpc>
                <a:spcPct val="150000"/>
              </a:lnSpc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شکستن سکوت در صورت طولانی شدن آن</a:t>
            </a:r>
            <a:endParaRPr lang="en-US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رویارویی</a:t>
            </a:r>
            <a:endParaRPr lang="en-US" b="1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به منظور آشکار کردن طفره رفتن ها، تحریف ها و افکارهای بیمار بکار میرود.</a:t>
            </a:r>
          </a:p>
          <a:p>
            <a:pPr algn="r" rtl="1"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کاربرد: </a:t>
            </a:r>
          </a:p>
          <a:p>
            <a:pPr marL="0" indent="0" algn="r" rtl="1">
              <a:buFontTx/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1- بیمار در مورد رفتار یا موقعیتی تعبیر غلطی دارد. (مراقبت بهتر در منزل)</a:t>
            </a:r>
          </a:p>
          <a:p>
            <a:pPr marL="0" indent="0" algn="r" rtl="1">
              <a:buFontTx/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2- بین گفته های بیمار</a:t>
            </a:r>
            <a:r>
              <a:rPr lang="en-US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و رفتارهای او هم خوانی وجود ندارد.( بیماری با چهره عصبانی)</a:t>
            </a:r>
            <a:endParaRPr lang="en-US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بیان شک و تردید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با ایجاد شک و تردید به بیمار بگوییم که دیگران با  او موافق نیستند.</a:t>
            </a:r>
          </a:p>
          <a:p>
            <a:pPr algn="r" rtl="1"/>
            <a:endParaRPr lang="fa-IR" dirty="0">
              <a:solidFill>
                <a:schemeClr val="tx1"/>
              </a:solidFill>
              <a:cs typeface="B Nazanin" pitchFamily="2" charset="-78"/>
            </a:endParaRP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پرستار: واقعا شما اینطور فکر می کنید؟</a:t>
            </a: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تقویت مثبت</a:t>
            </a:r>
            <a:endParaRPr lang="en-US" b="1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نوعی پاداش برای تقویت رفتار بیمار</a:t>
            </a:r>
          </a:p>
          <a:p>
            <a:pPr algn="r" rtl="1">
              <a:lnSpc>
                <a:spcPct val="150000"/>
              </a:lnSpc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گفتن عباراتی مثل: متشکرم که در این مورد برایم توضیح دادید.</a:t>
            </a:r>
          </a:p>
          <a:p>
            <a:pPr algn="r" rtl="1">
              <a:lnSpc>
                <a:spcPct val="150000"/>
              </a:lnSpc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تقویت زیاد موجب وابستگی بیمار به پرستار می شود.</a:t>
            </a:r>
          </a:p>
          <a:p>
            <a:pPr algn="r" rtl="1"/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تشویق به توصیف ادراکات</a:t>
            </a:r>
            <a:endParaRPr lang="en-US" b="1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این تکنیک باعث می شود که بیمار برداشت خود را از موقعیت ها یا وقایع بیان کند که از ترس و اضطراب بیمار کاسته شده وپرستار با عقاید و احساسات بیمار بیشتر آشنا می شود.</a:t>
            </a:r>
          </a:p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مثال:</a:t>
            </a:r>
          </a:p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بیماری که توهم شنوایی دارد، پرستار به او می گوید: صداها به شما چه می گویند؟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خلاصه کردن</a:t>
            </a:r>
            <a:endParaRPr lang="en-US" b="1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پرستار مطمئن می شود آن چه که شنیده است، همان چیزی است که بیمار گفته است.</a:t>
            </a:r>
          </a:p>
          <a:p>
            <a:pPr algn="r" rtl="1">
              <a:lnSpc>
                <a:spcPct val="150000"/>
              </a:lnSpc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بهتر است این کار توسط بیمار انجام شود؛زیرا فرصت خوبی است تا چیزهای تازه ای در خود کشف کند یا ناگفته ها را بگوید.</a:t>
            </a:r>
            <a:endParaRPr lang="en-US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انواع ارتباط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کلامی(</a:t>
            </a:r>
            <a:r>
              <a:rPr lang="en-US" b="1" dirty="0" smtClean="0">
                <a:solidFill>
                  <a:schemeClr val="tx1"/>
                </a:solidFill>
                <a:cs typeface="B Nazanin" pitchFamily="2" charset="-78"/>
              </a:rPr>
              <a:t>verbal communication</a:t>
            </a: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)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غیرکلامی(</a:t>
            </a:r>
            <a:r>
              <a:rPr lang="en-US" b="1" dirty="0" smtClean="0">
                <a:solidFill>
                  <a:schemeClr val="tx1"/>
                </a:solidFill>
                <a:cs typeface="B Nazanin" pitchFamily="2" charset="-78"/>
              </a:rPr>
              <a:t>nonverbal communication</a:t>
            </a: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)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25720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تکنیکهای غیردرمانی</a:t>
            </a:r>
            <a:endParaRPr lang="en-US" b="1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نصیحت کردن</a:t>
            </a:r>
          </a:p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قضاوت کردن</a:t>
            </a:r>
          </a:p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اطمینان دادن کاذب </a:t>
            </a:r>
          </a:p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خودافشاگری</a:t>
            </a:r>
          </a:p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اعلام تشخیص</a:t>
            </a:r>
          </a:p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تغییر موضوع </a:t>
            </a:r>
          </a:p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مقاومت</a:t>
            </a:r>
            <a:endParaRPr lang="en-US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772400" cy="1143000"/>
          </a:xfrm>
        </p:spPr>
        <p:txBody>
          <a:bodyPr/>
          <a:lstStyle/>
          <a:p>
            <a:pPr algn="r" rtl="1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نصیحت کردن</a:t>
            </a:r>
            <a:endParaRPr lang="en-US" b="1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نصیحت ممکن است در بعضی موارد مفید باشد اما در اکثر موارد مخصوصا اگر شتابزده باشد، تاثیر مطلوبی نخواهد داشت.</a:t>
            </a:r>
          </a:p>
          <a:p>
            <a:pPr algn="r" rtl="1"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تقاضای راهنمایی، انجام یک کار </a:t>
            </a:r>
            <a:endParaRPr lang="en-US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چگونگی مصرف داروها</a:t>
            </a:r>
          </a:p>
          <a:p>
            <a:pPr marL="0" indent="0" algn="r" rtl="1">
              <a:buFontTx/>
              <a:buNone/>
              <a:defRPr/>
            </a:pP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defRPr/>
            </a:pPr>
            <a:endParaRPr lang="en-US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ادامه...</a:t>
            </a:r>
            <a:endParaRPr lang="en-US" b="1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84213" y="1700213"/>
            <a:ext cx="7772400" cy="411480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بیمار: من حوصله ام سر رفته است.</a:t>
            </a:r>
          </a:p>
          <a:p>
            <a:pPr algn="r" rtl="1">
              <a:lnSpc>
                <a:spcPct val="150000"/>
              </a:lnSpc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پرستار:</a:t>
            </a:r>
          </a:p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 پاسخ غیرمفید:برو بیرون قدم بزن.</a:t>
            </a:r>
          </a:p>
          <a:p>
            <a:pPr algn="r" rtl="1"/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 پاسخ مناسب تر: اگر برایم کمی بیشتر توضیح دهید که منظورتان از بی حوصلگی چیست احتمال بیشتری است که بتوانم برایتان کاری انجام بدهم.</a:t>
            </a:r>
            <a:endParaRPr lang="en-US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قضاوت کردن</a:t>
            </a:r>
            <a:endParaRPr lang="en-US" b="1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قضاوت سریع = سلب اعتماد بیمار</a:t>
            </a:r>
          </a:p>
          <a:p>
            <a:pPr algn="r" rtl="1">
              <a:lnSpc>
                <a:spcPct val="150000"/>
              </a:lnSpc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عباراتی نظیر:شما اشتباه می کنید، این کار شما درست نیست.</a:t>
            </a:r>
          </a:p>
          <a:p>
            <a:pPr algn="r" rtl="1">
              <a:lnSpc>
                <a:spcPct val="150000"/>
              </a:lnSpc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عبارات بهتر: تعبیر شما فرق می کند، می خواهم در مورد اینکه شما مسائل را چگونه می بینید بدانم.</a:t>
            </a:r>
          </a:p>
          <a:p>
            <a:pPr algn="r" rtl="1"/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اطمینان دادن</a:t>
            </a:r>
            <a:endParaRPr lang="en-US" b="1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اطمینان صادقانه: افزایش اعتماد</a:t>
            </a:r>
          </a:p>
          <a:p>
            <a:pPr algn="r" rtl="1"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امید کاذب= فریب دادن بیمار و اختلال در ارتباط پرستار- بیمار</a:t>
            </a:r>
          </a:p>
          <a:p>
            <a:pPr algn="r" rtl="1"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مثال:</a:t>
            </a:r>
          </a:p>
          <a:p>
            <a:pPr marL="0" indent="0" algn="r" rtl="1">
              <a:buFontTx/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بیمار: من فکر می کنم که دارم دیوانه می شوم.</a:t>
            </a:r>
          </a:p>
          <a:p>
            <a:pPr marL="0" indent="0" algn="r" rtl="1">
              <a:buFontTx/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امید کاذب:                              پاسخ مناسب:</a:t>
            </a:r>
            <a:endParaRPr lang="fa-IR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خود افشاگری</a:t>
            </a:r>
            <a:endParaRPr lang="en-US" b="1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خود افشاگری اگر گاهی و در زمان مناسب انجام شود برای تسهیل فرایند ارتباط درمانی می تواند مفید باشد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.</a:t>
            </a:r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611188" y="620713"/>
            <a:ext cx="7772400" cy="5616575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600" b="1" smtClean="0">
                <a:solidFill>
                  <a:schemeClr val="tx1"/>
                </a:solidFill>
                <a:cs typeface="B Nazanin" pitchFamily="2" charset="-78"/>
              </a:rPr>
              <a:t>اعلام تشخیص:</a:t>
            </a:r>
          </a:p>
          <a:p>
            <a:pPr algn="r" rtl="1">
              <a:lnSpc>
                <a:spcPct val="150000"/>
              </a:lnSpc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در جریان ارتباط درمانی نباید ذهن خود را مشغول تشخیص بیماری یا مشکل فرد کرد.</a:t>
            </a:r>
          </a:p>
          <a:p>
            <a:pPr algn="r" rtl="1">
              <a:lnSpc>
                <a:spcPct val="150000"/>
              </a:lnSpc>
            </a:pPr>
            <a:endParaRPr lang="fa-IR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600" b="1" smtClean="0">
                <a:solidFill>
                  <a:schemeClr val="tx1"/>
                </a:solidFill>
                <a:cs typeface="B Nazanin" pitchFamily="2" charset="-78"/>
              </a:rPr>
              <a:t>تغییر موضوع:</a:t>
            </a:r>
          </a:p>
          <a:p>
            <a:pPr algn="r" rtl="1">
              <a:lnSpc>
                <a:spcPct val="150000"/>
              </a:lnSpc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تغییر موضوع باعث انحراف از اهداف تعیین شده خواهد شد.</a:t>
            </a:r>
            <a:endParaRPr lang="en-US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مقاومت</a:t>
            </a:r>
            <a:endParaRPr lang="en-US" b="1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84213" y="1700213"/>
            <a:ext cx="7772400" cy="411480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ایستادگی و سرسختی بیمار در جلسه ارتباط درمانی</a:t>
            </a:r>
          </a:p>
          <a:p>
            <a:pPr algn="r" rtl="1">
              <a:lnSpc>
                <a:spcPct val="150000"/>
              </a:lnSpc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علل: مناسب نبودن مکان گفتگو، ترس از بیان مشکل، بی اعتمادی به پرستار، علائم بیماری</a:t>
            </a:r>
          </a:p>
          <a:p>
            <a:pPr algn="r" rtl="1">
              <a:lnSpc>
                <a:spcPct val="150000"/>
              </a:lnSpc>
            </a:pPr>
            <a:r>
              <a:rPr lang="fa-IR" smtClean="0">
                <a:solidFill>
                  <a:schemeClr val="tx1"/>
                </a:solidFill>
                <a:cs typeface="B Nazanin" pitchFamily="2" charset="-78"/>
              </a:rPr>
              <a:t>دیر حاضر شدن در جلسه ، بی توجهی به صحبت های پرستار، سکوت های طولانی، انتقاد، مطرح نمودن مسائل نامربوط</a:t>
            </a:r>
            <a:endParaRPr lang="en-US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2400" cy="1143000"/>
          </a:xfrm>
        </p:spPr>
        <p:txBody>
          <a:bodyPr/>
          <a:lstStyle/>
          <a:p>
            <a:pPr algn="r" rtl="1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ادامه...</a:t>
            </a:r>
            <a:endParaRPr lang="en-US" b="1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روشهای مقابله با مقاومت(پاترسون):</a:t>
            </a:r>
          </a:p>
          <a:p>
            <a:pPr marL="0" indent="0" algn="r" rtl="1">
              <a:lnSpc>
                <a:spcPct val="150000"/>
              </a:lnSpc>
              <a:buFontTx/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1- گوش دادن فعال؛ پذیرش بیمار و ان</a:t>
            </a: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ع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کاس احساسات او</a:t>
            </a:r>
          </a:p>
          <a:p>
            <a:pPr marL="0" indent="0" algn="r" rtl="1">
              <a:lnSpc>
                <a:spcPct val="150000"/>
              </a:lnSpc>
              <a:buFontTx/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2- گفتگو در مورد موضوعات معمولی و روزمره</a:t>
            </a:r>
          </a:p>
          <a:p>
            <a:pPr marL="0" indent="0" algn="r" rtl="1">
              <a:lnSpc>
                <a:spcPct val="150000"/>
              </a:lnSpc>
              <a:buFontTx/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3- بررسی علل و رفع آن</a:t>
            </a:r>
            <a:endParaRPr lang="en-US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8728" y="404664"/>
            <a:ext cx="9125272" cy="6296743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cc\Desktop\الی\familysciart4pi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557731"/>
            <a:ext cx="26642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4000" b="1" dirty="0" smtClean="0">
                <a:cs typeface="B Nazanin" pitchFamily="2" charset="-78"/>
              </a:rPr>
              <a:t>ارتباط کلامی</a:t>
            </a:r>
            <a:endParaRPr lang="fa-IR" sz="40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26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1"/>
          <p:cNvSpPr>
            <a:spLocks noChangeArrowheads="1"/>
          </p:cNvSpPr>
          <p:nvPr/>
        </p:nvSpPr>
        <p:spPr bwMode="gray">
          <a:xfrm rot="5400000">
            <a:off x="3753706" y="-1756348"/>
            <a:ext cx="1816100" cy="6948264"/>
          </a:xfrm>
          <a:prstGeom prst="cube">
            <a:avLst>
              <a:gd name="adj" fmla="val 14579"/>
            </a:avLst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10800000" vert="eaVert" wrap="none" lIns="92075" tIns="46038" rIns="92075" bIns="46038" anchor="ctr"/>
          <a:lstStyle/>
          <a:p>
            <a:pPr eaLnBrk="0" latinLnBrk="0" hangingPunct="0">
              <a:lnSpc>
                <a:spcPct val="90000"/>
              </a:lnSpc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پیام از طریق صحبت یا نوشتار به گیرنده منتقل می شود.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gray">
          <a:xfrm rot="5400000">
            <a:off x="3807966" y="572861"/>
            <a:ext cx="1816100" cy="5760640"/>
          </a:xfrm>
          <a:prstGeom prst="cube">
            <a:avLst>
              <a:gd name="adj" fmla="val 14579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vert="eaVert" wrap="none" lIns="92075" tIns="46038" rIns="92075" bIns="46038" anchor="ctr"/>
          <a:lstStyle/>
          <a:p>
            <a:pPr algn="ctr" rtl="1" eaLnBrk="0" latinLnBrk="0" hangingPunct="0">
              <a:lnSpc>
                <a:spcPct val="90000"/>
              </a:lnSpc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کلمات در انتقال پیام تاثیر مهم دارد.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gray">
          <a:xfrm rot="5400000">
            <a:off x="3807966" y="2913431"/>
            <a:ext cx="1816100" cy="4711700"/>
          </a:xfrm>
          <a:prstGeom prst="cube">
            <a:avLst>
              <a:gd name="adj" fmla="val 14579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10800000" vert="eaVert" wrap="none" lIns="92075" tIns="46038" rIns="92075" bIns="46038" anchor="ctr"/>
          <a:lstStyle/>
          <a:p>
            <a:pPr eaLnBrk="0" latinLnBrk="0" hangingPunct="0">
              <a:lnSpc>
                <a:spcPct val="90000"/>
              </a:lnSpc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احساسات و عواطف را انتقال می دهد.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580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134672" cy="554732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1"/>
                </a:solidFill>
                <a:cs typeface="B Nazanin" pitchFamily="2" charset="-78"/>
              </a:rPr>
              <a:t>مهارت صحبت کردن: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انتخاب موضوع های مورد علاقه و جالب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تسلط بر مطلب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کلمات ساده، واضح و غیرتهدیدکننده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مختصر و مفید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محتوای صحبت متناسب با فرهنگ، ارزش ها و اعتقادات مذهبی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544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4704"/>
            <a:ext cx="7772400" cy="5331296"/>
          </a:xfrm>
        </p:spPr>
        <p:txBody>
          <a:bodyPr/>
          <a:lstStyle/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تماس چشمی منقطع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فرصت صحبت به دیگران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پیام های غیر کلامی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تغییر آهنگ صدا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حرف زدن شمرده شمرده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بحث و جدل نکنید.</a:t>
            </a:r>
          </a:p>
          <a:p>
            <a:pPr>
              <a:lnSpc>
                <a:spcPct val="150000"/>
              </a:lnSpc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633241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Delta Hey Max Nine"/>
        <a:ea typeface=""/>
        <a:cs typeface=""/>
      </a:majorFont>
      <a:minorFont>
        <a:latin typeface="Delta Hey Max Ni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</TotalTime>
  <Words>2017</Words>
  <Application>Microsoft Office PowerPoint</Application>
  <PresentationFormat>On-screen Show (4:3)</PresentationFormat>
  <Paragraphs>258</Paragraphs>
  <Slides>59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Default Design</vt:lpstr>
      <vt:lpstr>PowerPoint Presentation</vt:lpstr>
      <vt:lpstr>ارتباط</vt:lpstr>
      <vt:lpstr>اجزای ارتباط</vt:lpstr>
      <vt:lpstr>فعالیت گروهی</vt:lpstr>
      <vt:lpstr>انواع ارتباط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راه های انتقال پیام های غیر کلامی</vt:lpstr>
      <vt:lpstr>PowerPoint Presentation</vt:lpstr>
      <vt:lpstr>عوامل موثر در ارتباط</vt:lpstr>
      <vt:lpstr> ارتباط موثر</vt:lpstr>
      <vt:lpstr>PowerPoint Presentation</vt:lpstr>
      <vt:lpstr>پنجره جوهری</vt:lpstr>
      <vt:lpstr>PowerPoint Presentation</vt:lpstr>
      <vt:lpstr>ارتباط درمانی</vt:lpstr>
      <vt:lpstr>تکنیکهای ارتباط درمانی</vt:lpstr>
      <vt:lpstr>PowerPoint Presentation</vt:lpstr>
      <vt:lpstr>گشایش سخن</vt:lpstr>
      <vt:lpstr>PowerPoint Presentation</vt:lpstr>
      <vt:lpstr>سوالات باز پاسخ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انعکاس</vt:lpstr>
      <vt:lpstr>PowerPoint Presentation</vt:lpstr>
      <vt:lpstr>بیان مجدد</vt:lpstr>
      <vt:lpstr>تشویق به بیان احساسات</vt:lpstr>
      <vt:lpstr>مشاهده کردن</vt:lpstr>
      <vt:lpstr>سازماندهی</vt:lpstr>
      <vt:lpstr>ربط دادن مطالب</vt:lpstr>
      <vt:lpstr>PowerPoint Presentation</vt:lpstr>
      <vt:lpstr>هدایت کردن</vt:lpstr>
      <vt:lpstr>PowerPoint Presentation</vt:lpstr>
      <vt:lpstr>سکوت</vt:lpstr>
      <vt:lpstr>رویارویی</vt:lpstr>
      <vt:lpstr>بیان شک و تردید</vt:lpstr>
      <vt:lpstr>تقویت مثبت</vt:lpstr>
      <vt:lpstr>تشویق به توصیف ادراکات</vt:lpstr>
      <vt:lpstr>خلاصه کردن</vt:lpstr>
      <vt:lpstr>تکنیکهای غیردرمانی</vt:lpstr>
      <vt:lpstr>نصیحت کردن</vt:lpstr>
      <vt:lpstr>ادامه...</vt:lpstr>
      <vt:lpstr>قضاوت کردن</vt:lpstr>
      <vt:lpstr>اطمینان دادن</vt:lpstr>
      <vt:lpstr>خود افشاگری</vt:lpstr>
      <vt:lpstr>PowerPoint Presentation</vt:lpstr>
      <vt:lpstr>مقاومت</vt:lpstr>
      <vt:lpstr>ادامه...</vt:lpstr>
      <vt:lpstr>PowerPoint Presentation</vt:lpstr>
    </vt:vector>
  </TitlesOfParts>
  <Company>eclipsed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eclipse</dc:creator>
  <cp:lastModifiedBy>Sarand</cp:lastModifiedBy>
  <cp:revision>139</cp:revision>
  <dcterms:created xsi:type="dcterms:W3CDTF">2002-02-22T14:51:22Z</dcterms:created>
  <dcterms:modified xsi:type="dcterms:W3CDTF">2016-04-17T11:33:06Z</dcterms:modified>
</cp:coreProperties>
</file>