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1" r:id="rId1"/>
  </p:sldMasterIdLst>
  <p:notesMasterIdLst>
    <p:notesMasterId r:id="rId40"/>
  </p:notesMasterIdLst>
  <p:sldIdLst>
    <p:sldId id="288" r:id="rId2"/>
    <p:sldId id="256" r:id="rId3"/>
    <p:sldId id="331" r:id="rId4"/>
    <p:sldId id="329" r:id="rId5"/>
    <p:sldId id="330" r:id="rId6"/>
    <p:sldId id="352" r:id="rId7"/>
    <p:sldId id="354" r:id="rId8"/>
    <p:sldId id="360" r:id="rId9"/>
    <p:sldId id="361" r:id="rId10"/>
    <p:sldId id="356" r:id="rId11"/>
    <p:sldId id="357" r:id="rId12"/>
    <p:sldId id="358" r:id="rId13"/>
    <p:sldId id="353" r:id="rId14"/>
    <p:sldId id="326" r:id="rId15"/>
    <p:sldId id="313" r:id="rId16"/>
    <p:sldId id="324" r:id="rId17"/>
    <p:sldId id="351" r:id="rId18"/>
    <p:sldId id="332" r:id="rId19"/>
    <p:sldId id="350" r:id="rId20"/>
    <p:sldId id="345" r:id="rId21"/>
    <p:sldId id="344" r:id="rId22"/>
    <p:sldId id="349" r:id="rId23"/>
    <p:sldId id="346" r:id="rId24"/>
    <p:sldId id="347" r:id="rId25"/>
    <p:sldId id="304" r:id="rId26"/>
    <p:sldId id="333" r:id="rId27"/>
    <p:sldId id="334" r:id="rId28"/>
    <p:sldId id="335" r:id="rId29"/>
    <p:sldId id="336" r:id="rId30"/>
    <p:sldId id="337" r:id="rId31"/>
    <p:sldId id="338" r:id="rId32"/>
    <p:sldId id="339" r:id="rId33"/>
    <p:sldId id="341" r:id="rId34"/>
    <p:sldId id="340" r:id="rId35"/>
    <p:sldId id="342" r:id="rId36"/>
    <p:sldId id="343" r:id="rId37"/>
    <p:sldId id="359" r:id="rId38"/>
    <p:sldId id="327" r:id="rId3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charset="0"/>
      </a:defRPr>
    </a:lvl1pPr>
    <a:lvl2pPr marL="457200" algn="r" rtl="1" fontAlgn="base">
      <a:spcBef>
        <a:spcPct val="0"/>
      </a:spcBef>
      <a:spcAft>
        <a:spcPct val="0"/>
      </a:spcAft>
      <a:defRPr kern="1200">
        <a:solidFill>
          <a:schemeClr val="tx1"/>
        </a:solidFill>
        <a:latin typeface="Tahoma" pitchFamily="34" charset="0"/>
        <a:ea typeface="+mn-ea"/>
        <a:cs typeface="Arial" charset="0"/>
      </a:defRPr>
    </a:lvl2pPr>
    <a:lvl3pPr marL="914400" algn="r" rtl="1" fontAlgn="base">
      <a:spcBef>
        <a:spcPct val="0"/>
      </a:spcBef>
      <a:spcAft>
        <a:spcPct val="0"/>
      </a:spcAft>
      <a:defRPr kern="1200">
        <a:solidFill>
          <a:schemeClr val="tx1"/>
        </a:solidFill>
        <a:latin typeface="Tahoma" pitchFamily="34" charset="0"/>
        <a:ea typeface="+mn-ea"/>
        <a:cs typeface="Arial" charset="0"/>
      </a:defRPr>
    </a:lvl3pPr>
    <a:lvl4pPr marL="1371600" algn="r" rtl="1" fontAlgn="base">
      <a:spcBef>
        <a:spcPct val="0"/>
      </a:spcBef>
      <a:spcAft>
        <a:spcPct val="0"/>
      </a:spcAft>
      <a:defRPr kern="1200">
        <a:solidFill>
          <a:schemeClr val="tx1"/>
        </a:solidFill>
        <a:latin typeface="Tahoma" pitchFamily="34" charset="0"/>
        <a:ea typeface="+mn-ea"/>
        <a:cs typeface="Arial" charset="0"/>
      </a:defRPr>
    </a:lvl4pPr>
    <a:lvl5pPr marL="1828800" algn="r" rtl="1"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1820" autoAdjust="0"/>
  </p:normalViewPr>
  <p:slideViewPr>
    <p:cSldViewPr>
      <p:cViewPr varScale="1">
        <p:scale>
          <a:sx n="44" d="100"/>
          <a:sy n="44" d="100"/>
        </p:scale>
        <p:origin x="-10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7" d="100"/>
          <a:sy n="37" d="100"/>
        </p:scale>
        <p:origin x="-1998"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0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fld id="{93971CBF-F16F-43F5-8798-9EE55CC9044B}" type="slidenum">
              <a:rPr lang="ar-SA"/>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10</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11</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12</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13</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971CBF-F16F-43F5-8798-9EE55CC9044B}" type="slidenum">
              <a:rPr lang="ar-SA"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15</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971CBF-F16F-43F5-8798-9EE55CC9044B}" type="slidenum">
              <a:rPr lang="ar-SA"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19</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22</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10C88A-7DD6-4076-A5E5-911A522DB560}" type="slidenum">
              <a:rPr lang="ar-SA"/>
              <a:pPr/>
              <a:t>2</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37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38</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3</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4</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5</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7</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8</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52ED74-4B19-42EA-A8D2-4057A55B3058}" type="slidenum">
              <a:rPr lang="ar-SA"/>
              <a:pPr/>
              <a:t>9</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84D58F5-EB1E-49E0-A38A-67CE4AC39ED9}" type="slidenum">
              <a:rPr lang="ar-SA"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600">
                                          <p:stCondLst>
                                            <p:cond delay="0"/>
                                          </p:stCondLst>
                                        </p:cTn>
                                        <p:tgtEl>
                                          <p:spTgt spid="8"/>
                                        </p:tgtEl>
                                      </p:cBhvr>
                                    </p:animEffect>
                                    <p:anim calcmode="lin" valueType="num">
                                      <p:cBhvr>
                                        <p:cTn id="8" dur="600" fill="hold">
                                          <p:stCondLst>
                                            <p:cond delay="0"/>
                                          </p:stCondLst>
                                        </p:cTn>
                                        <p:tgtEl>
                                          <p:spTgt spid="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slide(fromBottom)">
                                      <p:cBhvr>
                                        <p:cTn id="15" dur="500">
                                          <p:stCondLst>
                                            <p:cond delay="0"/>
                                          </p:stCondLst>
                                        </p:cTn>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1F75A9-6D8B-47C9-AB56-7E5C324CD98B}"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BB5FB-8075-4B4B-B09C-52533060D10F}"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66B26-1A04-4876-B5B5-BB533D68D723}"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C8F93CB-2BCE-40F2-B60F-3C98AB1DAD51}" type="slidenum">
              <a:rPr lang="ar-SA" smtClean="0"/>
              <a:pPr/>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D42D1-1F31-4711-8DE3-158A5F322DD6}"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A654BB-992E-4C30-B4E4-794958C39DAA}"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485721-A285-4900-B824-28FD19011FAF}"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64669-4035-42A8-91CA-E51533AACB30}" type="slidenum">
              <a:rPr lang="ar-SA"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118BE-CC68-4F3A-AD3D-5463A24DD9A0}" type="slidenum">
              <a:rPr lang="ar-SA"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5CCD9-8270-4BE1-9014-2ADAA6AAFB34}" type="slidenum">
              <a:rPr lang="ar-SA"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5548D85-3413-408C-B9BA-705B15F2AA02}" type="slidenum">
              <a:rPr lang="ar-SA" smtClean="0"/>
              <a:pPr/>
              <a:t>‹#›</a:t>
            </a:fld>
            <a:endParaRPr lang="en-US"/>
          </a:p>
        </p:txBody>
      </p:sp>
    </p:spTree>
  </p:cSld>
  <p:clrMap bg1="dk1" tx1="lt1" bg2="dk2" tx2="lt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2"/>
                                        </p:tgtEl>
                                        <p:attrNameLst>
                                          <p:attrName>style.visibility</p:attrName>
                                        </p:attrNameLst>
                                      </p:cBhvr>
                                      <p:to>
                                        <p:strVal val="visible"/>
                                      </p:to>
                                    </p:set>
                                    <p:animEffect transition="in" filter="fade">
                                      <p:cBhvr>
                                        <p:cTn id="7" dur="600">
                                          <p:stCondLst>
                                            <p:cond delay="0"/>
                                          </p:stCondLst>
                                        </p:cTn>
                                        <p:tgtEl>
                                          <p:spTgt spid="22"/>
                                        </p:tgtEl>
                                      </p:cBhvr>
                                    </p:animEffect>
                                    <p:anim calcmode="lin" valueType="num">
                                      <p:cBhvr>
                                        <p:cTn id="8" dur="600" fill="hold">
                                          <p:stCondLst>
                                            <p:cond delay="0"/>
                                          </p:stCondLst>
                                        </p:cTn>
                                        <p:tgtEl>
                                          <p:spTgt spid="2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slide(fromBottom)">
                                      <p:cBhvr>
                                        <p:cTn id="15" dur="500">
                                          <p:stCondLst>
                                            <p:cond delay="0"/>
                                          </p:stCondLst>
                                        </p:cTn>
                                        <p:tgtEl>
                                          <p:spTgt spid="13">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slide(fromBottom)">
                                      <p:cBhvr>
                                        <p:cTn id="18" dur="500">
                                          <p:stCondLst>
                                            <p:cond delay="0"/>
                                          </p:stCondLst>
                                        </p:cTn>
                                        <p:tgtEl>
                                          <p:spTgt spid="13">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slide(fromBottom)">
                                      <p:cBhvr>
                                        <p:cTn id="21" dur="500">
                                          <p:stCondLst>
                                            <p:cond delay="0"/>
                                          </p:stCondLst>
                                        </p:cTn>
                                        <p:tgtEl>
                                          <p:spTgt spid="13">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slide(fromBottom)">
                                      <p:cBhvr>
                                        <p:cTn id="24" dur="500">
                                          <p:stCondLst>
                                            <p:cond delay="0"/>
                                          </p:stCondLst>
                                        </p:cTn>
                                        <p:tgtEl>
                                          <p:spTgt spid="13">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slide(fromBottom)">
                                      <p:cBhvr>
                                        <p:cTn id="27" dur="500">
                                          <p:stCondLst>
                                            <p:cond delay="0"/>
                                          </p:stCondLst>
                                        </p:cTn>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 descr="56865536155933947625"/>
          <p:cNvPicPr>
            <a:picLocks noChangeAspect="1" noChangeArrowheads="1" noCrop="1"/>
          </p:cNvPicPr>
          <p:nvPr/>
        </p:nvPicPr>
        <p:blipFill>
          <a:blip r:embed="rId3"/>
          <a:srcRect/>
          <a:stretch>
            <a:fillRect/>
          </a:stretch>
        </p:blipFill>
        <p:spPr bwMode="auto">
          <a:xfrm>
            <a:off x="323850" y="1281113"/>
            <a:ext cx="5472113" cy="119062"/>
          </a:xfrm>
          <a:prstGeom prst="rect">
            <a:avLst/>
          </a:prstGeom>
          <a:noFill/>
          <a:ln w="9525">
            <a:noFill/>
            <a:miter lim="800000"/>
            <a:headEnd/>
            <a:tailEnd/>
          </a:ln>
        </p:spPr>
      </p:pic>
      <p:pic>
        <p:nvPicPr>
          <p:cNvPr id="2051" name="Picture 13" descr="Iran flag-XL-anim"/>
          <p:cNvPicPr>
            <a:picLocks noChangeAspect="1" noChangeArrowheads="1" noCrop="1"/>
          </p:cNvPicPr>
          <p:nvPr/>
        </p:nvPicPr>
        <p:blipFill>
          <a:blip r:embed="rId4"/>
          <a:srcRect/>
          <a:stretch>
            <a:fillRect/>
          </a:stretch>
        </p:blipFill>
        <p:spPr bwMode="auto">
          <a:xfrm rot="2098134">
            <a:off x="6588125" y="692150"/>
            <a:ext cx="2379663" cy="1450975"/>
          </a:xfrm>
          <a:prstGeom prst="rect">
            <a:avLst/>
          </a:prstGeom>
          <a:noFill/>
          <a:ln w="9525">
            <a:noFill/>
            <a:miter lim="800000"/>
            <a:headEnd/>
            <a:tailEnd/>
          </a:ln>
        </p:spPr>
      </p:pic>
      <p:pic>
        <p:nvPicPr>
          <p:cNvPr id="2052" name="Picture 14" descr="1_00001"/>
          <p:cNvPicPr>
            <a:picLocks noChangeAspect="1" noChangeArrowheads="1" noCrop="1"/>
          </p:cNvPicPr>
          <p:nvPr/>
        </p:nvPicPr>
        <p:blipFill>
          <a:blip r:embed="rId5"/>
          <a:srcRect/>
          <a:stretch>
            <a:fillRect/>
          </a:stretch>
        </p:blipFill>
        <p:spPr bwMode="auto">
          <a:xfrm>
            <a:off x="1979613" y="1916113"/>
            <a:ext cx="5472112" cy="3463925"/>
          </a:xfrm>
          <a:prstGeom prst="rect">
            <a:avLst/>
          </a:prstGeom>
          <a:noFill/>
          <a:ln w="9525">
            <a:noFill/>
            <a:miter lim="800000"/>
            <a:headEnd/>
            <a:tailEnd/>
          </a:ln>
        </p:spPr>
      </p:pic>
      <p:pic>
        <p:nvPicPr>
          <p:cNvPr id="2053" name="Picture 15" descr="56865536155933947625"/>
          <p:cNvPicPr>
            <a:picLocks noChangeAspect="1" noChangeArrowheads="1" noCrop="1"/>
          </p:cNvPicPr>
          <p:nvPr/>
        </p:nvPicPr>
        <p:blipFill>
          <a:blip r:embed="rId3"/>
          <a:srcRect/>
          <a:stretch>
            <a:fillRect/>
          </a:stretch>
        </p:blipFill>
        <p:spPr bwMode="auto">
          <a:xfrm>
            <a:off x="1908175" y="5516563"/>
            <a:ext cx="5472113" cy="119062"/>
          </a:xfrm>
          <a:prstGeom prst="rect">
            <a:avLst/>
          </a:prstGeom>
          <a:noFill/>
          <a:ln w="9525">
            <a:noFill/>
            <a:miter lim="800000"/>
            <a:headEnd/>
            <a:tailEnd/>
          </a:ln>
        </p:spPr>
      </p:pic>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0"/>
            <a:ext cx="9144000" cy="5620000"/>
          </a:xfrm>
          <a:prstGeom prst="rect">
            <a:avLst/>
          </a:prstGeom>
        </p:spPr>
        <p:txBody>
          <a:bodyPr wrap="square">
            <a:spAutoFit/>
          </a:bodyPr>
          <a:lstStyle/>
          <a:p>
            <a:pPr>
              <a:spcBef>
                <a:spcPct val="20000"/>
              </a:spcBef>
              <a:buClr>
                <a:schemeClr val="hlink"/>
              </a:buClr>
              <a:buSzPct val="120000"/>
            </a:pPr>
            <a:r>
              <a:rPr lang="fa-IR" sz="44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آیا زندگی و هستی آسایشگاه است یا آزمایشگاه ؟</a:t>
            </a:r>
          </a:p>
          <a:p>
            <a:pPr>
              <a:spcBef>
                <a:spcPct val="20000"/>
              </a:spcBef>
              <a:buClr>
                <a:schemeClr val="hlink"/>
              </a:buClr>
              <a:buSzPct val="120000"/>
            </a:pPr>
            <a:endParaRPr lang="fa-IR" sz="44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همان که مرگ و زندگی را پدید آورد تا شما را بیازماید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که کدامتان نیکوکارترید و اوست ارجمند آمرزنده (سوره ملک آیه 2)</a:t>
            </a:r>
          </a:p>
          <a:p>
            <a:pPr>
              <a:spcBef>
                <a:spcPct val="20000"/>
              </a:spcBef>
              <a:buClr>
                <a:schemeClr val="hlink"/>
              </a:buClr>
              <a:buSzPct val="120000"/>
            </a:pPr>
            <a:endPar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از منظر قران ، کسانی که دنیا را آسایشگاه می بینند دچار فرح و یاس می شوند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فرح ، شادی که به فخر می انجامد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یاس ، ناامیدی است که به کفر می انجامد.</a:t>
            </a: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 </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1285860"/>
            <a:ext cx="9144000" cy="3243965"/>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نعمت و گشایش در امور دلیل بر سعادت و مقبولیت شخص در درگاه خداوند نیست بلکه آزمونی است تا (شکر و قدردانی) فرد مورد ارزیابی قرار گیرد و ناملایمات و دشواری ها را نیز امتحان ومیداند برای سنجش میزان (صبر و شکیبایی )</a:t>
            </a:r>
          </a:p>
          <a:p>
            <a:pPr>
              <a:spcBef>
                <a:spcPct val="20000"/>
              </a:spcBef>
              <a:buClr>
                <a:schemeClr val="hlink"/>
              </a:buClr>
              <a:buSzPct val="120000"/>
            </a:pPr>
            <a:endPar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حوادث زندگی را می توان بر پایه شکر و صبر در نظر داشت .</a:t>
            </a: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 </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1285860"/>
            <a:ext cx="9144000" cy="4031873"/>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امام محمد غزالی: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کردار مومن در محنت صبر است و در نعمت شکر ، از این وجه صبر یک نیمه ی ایمان است و شکر نیمه ی دیگر آن .</a:t>
            </a:r>
          </a:p>
          <a:p>
            <a:pPr>
              <a:spcBef>
                <a:spcPct val="20000"/>
              </a:spcBef>
              <a:buClr>
                <a:schemeClr val="hlink"/>
              </a:buClr>
              <a:buSzPct val="120000"/>
            </a:pPr>
            <a:endPar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مولانا (مثنوی دفتر پنجم)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مومن آن باشد که اندر جزومد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کافر از ایمان اوحسرت خورد</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2571744"/>
            <a:ext cx="9144000" cy="1446550"/>
          </a:xfrm>
          <a:prstGeom prst="rect">
            <a:avLst/>
          </a:prstGeom>
        </p:spPr>
        <p:txBody>
          <a:bodyPr wrap="square">
            <a:spAutoFit/>
          </a:bodyPr>
          <a:lstStyle/>
          <a:p>
            <a:pPr>
              <a:spcBef>
                <a:spcPct val="20000"/>
              </a:spcBef>
              <a:buClr>
                <a:schemeClr val="hlink"/>
              </a:buClr>
              <a:buSzPct val="120000"/>
            </a:pPr>
            <a:r>
              <a:rPr lang="fa-IR" sz="44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ای کسانی که ایمان آوردید از شکیبایی و نماز یاری جویید ،زیرا خدا با شکیبایان است </a:t>
            </a:r>
            <a:r>
              <a:rPr lang="fa-IR" sz="20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 سوره بقره آیه 153)</a:t>
            </a:r>
            <a:endParaRPr lang="en-US" sz="20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(Resiliency</a:t>
            </a:r>
            <a:r>
              <a:rPr lang="fa-IR" dirty="0" smtClean="0"/>
              <a:t>تاب آوری (</a:t>
            </a:r>
            <a:endParaRPr lang="en-US" dirty="0"/>
          </a:p>
        </p:txBody>
      </p:sp>
      <p:sp>
        <p:nvSpPr>
          <p:cNvPr id="8" name="Rectangle 7"/>
          <p:cNvSpPr/>
          <p:nvPr/>
        </p:nvSpPr>
        <p:spPr>
          <a:xfrm>
            <a:off x="571472" y="2285992"/>
            <a:ext cx="8072494" cy="3108543"/>
          </a:xfrm>
          <a:prstGeom prst="rect">
            <a:avLst/>
          </a:prstGeom>
        </p:spPr>
        <p:txBody>
          <a:bodyPr wrap="square">
            <a:spAutoFit/>
          </a:bodyPr>
          <a:lstStyle/>
          <a:p>
            <a:r>
              <a:rPr lang="fa-IR" sz="2800" b="1" dirty="0" smtClean="0">
                <a:cs typeface="B Nazanin" pitchFamily="2" charset="-78"/>
              </a:rPr>
              <a:t>تاب آوري به معناي توانايي مقابله با شرايط دشوار و پاسخ انعطاف پذير به فشارهاي زندگي روزانه است.</a:t>
            </a:r>
            <a:endParaRPr lang="en-US" sz="2800" b="1" dirty="0" smtClean="0">
              <a:cs typeface="B Nazanin" pitchFamily="2" charset="-78"/>
            </a:endParaRPr>
          </a:p>
          <a:p>
            <a:r>
              <a:rPr lang="fa-IR" sz="2800" b="1" dirty="0" smtClean="0">
                <a:cs typeface="B Nazanin" pitchFamily="2" charset="-78"/>
              </a:rPr>
              <a:t>پایداری در برابر آسیب ها یا شرایط تهدید کننده و شرکت فعال و سازنده داشتن در محیط پیرامونی خود.</a:t>
            </a:r>
          </a:p>
          <a:p>
            <a:r>
              <a:rPr lang="fa-IR" sz="2800" b="1" dirty="0" smtClean="0">
                <a:cs typeface="B Nazanin" pitchFamily="2" charset="-78"/>
              </a:rPr>
              <a:t>ظرفیت گذشتن از دشواری پایدار و ترمیم خویشتن است . </a:t>
            </a:r>
          </a:p>
          <a:p>
            <a:r>
              <a:rPr lang="fa-IR" sz="2800" b="1" dirty="0" smtClean="0">
                <a:cs typeface="B Nazanin" pitchFamily="2" charset="-78"/>
              </a:rPr>
              <a:t>تاب و تحمل در مقابل مشکلات .</a:t>
            </a:r>
          </a:p>
          <a:p>
            <a:r>
              <a:rPr lang="fa-IR" sz="2800" b="1" dirty="0" smtClean="0">
                <a:cs typeface="B Nazanin" pitchFamily="2" charset="-78"/>
              </a:rPr>
              <a:t>سازگاری موفقیت آمیز علارغم مشکلات و چالش ها در زندگی .</a:t>
            </a:r>
            <a:endParaRPr lang="en-US" sz="2800" dirty="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strVal val="#ppt_w*0.70"/>
                                          </p:val>
                                        </p:tav>
                                        <p:tav tm="100000">
                                          <p:val>
                                            <p:strVal val="#ppt_w"/>
                                          </p:val>
                                        </p:tav>
                                      </p:tavLst>
                                    </p:anim>
                                    <p:anim calcmode="lin" valueType="num">
                                      <p:cBhvr>
                                        <p:cTn id="12" dur="1000" fill="hold"/>
                                        <p:tgtEl>
                                          <p:spTgt spid="8"/>
                                        </p:tgtEl>
                                        <p:attrNameLst>
                                          <p:attrName>ppt_h</p:attrName>
                                        </p:attrNameLst>
                                      </p:cBhvr>
                                      <p:tavLst>
                                        <p:tav tm="0">
                                          <p:val>
                                            <p:strVal val="#ppt_h"/>
                                          </p:val>
                                        </p:tav>
                                        <p:tav tm="100000">
                                          <p:val>
                                            <p:strVal val="#ppt_h"/>
                                          </p:val>
                                        </p:tav>
                                      </p:tavLst>
                                    </p:anim>
                                    <p:animEffect transition="in" filter="fade">
                                      <p:cBhvr>
                                        <p:cTn id="1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1977932"/>
            <a:ext cx="8358246" cy="3108543"/>
          </a:xfrm>
          <a:prstGeom prst="rect">
            <a:avLst/>
          </a:prstGeom>
        </p:spPr>
        <p:txBody>
          <a:bodyPr wrap="square">
            <a:spAutoFit/>
          </a:bodyPr>
          <a:lstStyle/>
          <a:p>
            <a:r>
              <a:rPr lang="fa-IR" sz="2800" dirty="0" smtClean="0">
                <a:cs typeface="B Nazanin" pitchFamily="2" charset="-78"/>
              </a:rPr>
              <a:t>مشكلات زندگي را پاك نمي كند، بلكه به افراد قدرت مي دهد تا با مشكلات پيش رو مقابلة سالم داشته باشند، بر سختي ها فائق آيند و با جريان زندگي حركت كنند. </a:t>
            </a:r>
          </a:p>
          <a:p>
            <a:pPr algn="just"/>
            <a:r>
              <a:rPr lang="fa-IR" sz="2800" dirty="0" smtClean="0">
                <a:cs typeface="B Nazanin" pitchFamily="2" charset="-78"/>
              </a:rPr>
              <a:t>برخي افراد به طور طبيعي داراي اين ويژگي هستند، اما خبر خوب اين است كه اين ويژگي در انحصار عده اي معدود نيست و به نظر متخصصان، ساير افراد نيز قادرند تاب آوري را بياموزند و آن را ارتقاء دهند. پس تاب آوري قابل يادگيري است.</a:t>
            </a:r>
            <a:endParaRPr lang="en-US" sz="2800" dirty="0">
              <a:cs typeface="B Nazanin" pitchFamily="2" charset="-78"/>
            </a:endParaRPr>
          </a:p>
        </p:txBody>
      </p:sp>
      <p:sp>
        <p:nvSpPr>
          <p:cNvPr id="6" name="Rectangle 3"/>
          <p:cNvSpPr txBox="1">
            <a:spLocks noChangeArrowheads="1"/>
          </p:cNvSpPr>
          <p:nvPr/>
        </p:nvSpPr>
        <p:spPr>
          <a:xfrm>
            <a:off x="428596" y="571480"/>
            <a:ext cx="8429684" cy="785794"/>
          </a:xfrm>
          <a:prstGeom prst="rect">
            <a:avLst/>
          </a:prstGeom>
        </p:spPr>
        <p:txBody>
          <a:bodyPr/>
          <a:lstStyle/>
          <a:p>
            <a:pPr marL="342900" marR="0" lvl="0" indent="-342900" algn="ctr" defTabSz="914400" rtl="1" eaLnBrk="1" fontAlgn="base" latinLnBrk="0" hangingPunct="1">
              <a:lnSpc>
                <a:spcPct val="100000"/>
              </a:lnSpc>
              <a:spcBef>
                <a:spcPct val="20000"/>
              </a:spcBef>
              <a:spcAft>
                <a:spcPct val="0"/>
              </a:spcAft>
              <a:buClr>
                <a:schemeClr val="hlink"/>
              </a:buClr>
              <a:buSzPct val="120000"/>
              <a:tabLst/>
              <a:defRPr/>
            </a:pPr>
            <a:r>
              <a:rPr kumimoji="0" lang="fa-IR"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مشخصات تاب آوري</a:t>
            </a:r>
            <a:endParaRPr kumimoji="0" lang="en-US" sz="4400" b="0"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ويژگي هاي افراد تاب </a:t>
            </a:r>
            <a:r>
              <a:rPr lang="fa-IR" sz="3500" dirty="0" smtClean="0"/>
              <a:t>آور</a:t>
            </a:r>
            <a:endParaRPr lang="en-US" sz="3500" dirty="0"/>
          </a:p>
        </p:txBody>
      </p:sp>
      <p:sp>
        <p:nvSpPr>
          <p:cNvPr id="7" name="Rectangle 3"/>
          <p:cNvSpPr txBox="1">
            <a:spLocks noChangeArrowheads="1"/>
          </p:cNvSpPr>
          <p:nvPr/>
        </p:nvSpPr>
        <p:spPr bwMode="auto">
          <a:xfrm>
            <a:off x="414366" y="1785926"/>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buFont typeface="Arial" pitchFamily="34" charset="0"/>
              <a:buChar char="•"/>
            </a:pPr>
            <a:r>
              <a:rPr lang="fa-IR" sz="2000" dirty="0" smtClean="0">
                <a:effectLst>
                  <a:outerShdw blurRad="38100" dist="38100" dir="2700000" algn="tl">
                    <a:srgbClr val="000000">
                      <a:alpha val="43137"/>
                    </a:srgbClr>
                  </a:outerShdw>
                </a:effectLst>
              </a:rPr>
              <a:t>وقتي بحران پديدار مي شود، قادرند با استفاده از فنون حل مسئله، به را ه حل هاي امن و مطمئن برسند.( زهری که مرا نمی کشد ، قوی ترم می کند .)</a:t>
            </a:r>
          </a:p>
          <a:p>
            <a:pPr marL="342900" indent="-342900">
              <a:spcBef>
                <a:spcPct val="20000"/>
              </a:spcBef>
              <a:buClr>
                <a:schemeClr val="hlink"/>
              </a:buClr>
              <a:buSzPct val="120000"/>
              <a:buFont typeface="Arial" pitchFamily="34" charset="0"/>
              <a:buChar char="•"/>
            </a:pPr>
            <a:r>
              <a:rPr lang="fa-IR" sz="2000" dirty="0" smtClean="0">
                <a:effectLst>
                  <a:outerShdw blurRad="38100" dist="38100" dir="2700000" algn="tl">
                    <a:srgbClr val="000000">
                      <a:alpha val="43137"/>
                    </a:srgbClr>
                  </a:outerShdw>
                </a:effectLst>
              </a:rPr>
              <a:t>خود را فردي قرباني  و ناتوان ارزيابي نمی کنند.</a:t>
            </a:r>
          </a:p>
          <a:p>
            <a:pPr marL="342900" indent="-342900">
              <a:spcBef>
                <a:spcPct val="20000"/>
              </a:spcBef>
              <a:buClr>
                <a:schemeClr val="hlink"/>
              </a:buClr>
              <a:buSzPct val="120000"/>
              <a:buFont typeface="Arial" pitchFamily="34" charset="0"/>
              <a:buChar char="•"/>
            </a:pPr>
            <a:r>
              <a:rPr lang="fa-IR" sz="2000" dirty="0" smtClean="0">
                <a:effectLst>
                  <a:outerShdw blurRad="38100" dist="38100" dir="2700000" algn="tl">
                    <a:srgbClr val="000000">
                      <a:alpha val="43137"/>
                    </a:srgbClr>
                  </a:outerShdw>
                </a:effectLst>
              </a:rPr>
              <a:t>قادرند متناسب با موقعیت ، درخواست كمك كنند.</a:t>
            </a:r>
          </a:p>
          <a:p>
            <a:pPr marL="342900" indent="-342900">
              <a:spcBef>
                <a:spcPct val="20000"/>
              </a:spcBef>
              <a:buClr>
                <a:schemeClr val="hlink"/>
              </a:buClr>
              <a:buSzPct val="120000"/>
              <a:buFont typeface="Arial" pitchFamily="34" charset="0"/>
              <a:buChar char="•"/>
            </a:pPr>
            <a:r>
              <a:rPr lang="fa-IR" sz="2000" dirty="0" smtClean="0">
                <a:effectLst>
                  <a:outerShdw blurRad="38100" dist="38100" dir="2700000" algn="tl">
                    <a:srgbClr val="000000">
                      <a:alpha val="43137"/>
                    </a:srgbClr>
                  </a:outerShdw>
                </a:effectLst>
              </a:rPr>
              <a:t>هر زمان كه ضرورت ايجاب كند، از منابع حمايتي تخصصي، شامل روانشناسان و مشاوران متخصص ،کتا بهاي خودیاري  وديگر منابع حمايتي شامل  مراکز بهزیستی ،دوستان، افراد خانواده ، همسايه ها و مانند آن بهره مي برند.</a:t>
            </a:r>
            <a:r>
              <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a:t>
            </a:r>
          </a:p>
          <a:p>
            <a:pPr marL="342900" indent="-342900">
              <a:spcBef>
                <a:spcPct val="20000"/>
              </a:spcBef>
              <a:buClr>
                <a:schemeClr val="hlink"/>
              </a:buClr>
              <a:buSzPct val="120000"/>
              <a:buFont typeface="Arial" pitchFamily="34" charset="0"/>
              <a:buChar char="•"/>
            </a:pPr>
            <a:r>
              <a:rPr lang="fa-IR" sz="2000" kern="0" dirty="0" smtClean="0">
                <a:effectLst>
                  <a:outerShdw blurRad="38100" dist="38100" dir="2700000" algn="tl">
                    <a:srgbClr val="000000"/>
                  </a:outerShdw>
                </a:effectLst>
                <a:latin typeface="+mn-lt"/>
                <a:cs typeface="+mn-cs"/>
              </a:rPr>
              <a:t>احساس ارزشمندی و پذیرش نقاط مثبت و منفی زندگی خود .</a:t>
            </a:r>
          </a:p>
          <a:p>
            <a:pPr marL="342900" indent="-342900">
              <a:spcBef>
                <a:spcPct val="20000"/>
              </a:spcBef>
              <a:buClr>
                <a:schemeClr val="hlink"/>
              </a:buClr>
              <a:buSzPct val="120000"/>
              <a:buFont typeface="Arial" pitchFamily="34" charset="0"/>
              <a:buChar char="•"/>
            </a:pPr>
            <a:r>
              <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خوشبین بودن نسبت به آینده .اسیر گذشته نبودن و پرهیز از ناامیدی .</a:t>
            </a:r>
          </a:p>
          <a:p>
            <a:pPr marL="342900" indent="-342900">
              <a:spcBef>
                <a:spcPct val="20000"/>
              </a:spcBef>
              <a:buClr>
                <a:schemeClr val="hlink"/>
              </a:buClr>
              <a:buSzPct val="120000"/>
              <a:buFont typeface="Arial" pitchFamily="34" charset="0"/>
              <a:buChar char="•"/>
            </a:pPr>
            <a:r>
              <a:rPr lang="fa-IR" sz="2000" kern="0" dirty="0" smtClean="0">
                <a:effectLst>
                  <a:outerShdw blurRad="38100" dist="38100" dir="2700000" algn="tl">
                    <a:srgbClr val="000000"/>
                  </a:outerShdw>
                </a:effectLst>
                <a:latin typeface="+mn-lt"/>
                <a:cs typeface="+mn-cs"/>
              </a:rPr>
              <a:t>همدل هستند و رفتار توام با احترام با دیگران دارند .</a:t>
            </a: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indent="-342900">
              <a:spcBef>
                <a:spcPct val="20000"/>
              </a:spcBef>
              <a:buClr>
                <a:schemeClr val="hlink"/>
              </a:buClr>
              <a:buSzPct val="120000"/>
              <a:buFontTx/>
              <a:buChar char="•"/>
              <a:defRPr/>
            </a:pPr>
            <a:r>
              <a:rPr lang="fa-IR" sz="2000" dirty="0" smtClean="0">
                <a:effectLst>
                  <a:outerShdw blurRad="38100" dist="38100" dir="2700000" algn="tl">
                    <a:srgbClr val="000000">
                      <a:alpha val="43137"/>
                    </a:srgbClr>
                  </a:outerShdw>
                </a:effectLst>
              </a:rPr>
              <a:t>شبكة حمايتي و عاطفي محكمي دارند.</a:t>
            </a: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 presetClass="entr" presetSubtype="0" fill="hold" grpId="0" nodeType="afterEffect">
                                  <p:stCondLst>
                                    <p:cond delay="200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par>
                          <p:cTn id="11" fill="hold">
                            <p:stCondLst>
                              <p:cond delay="4000"/>
                            </p:stCondLst>
                            <p:childTnLst>
                              <p:par>
                                <p:cTn id="12" presetID="1" presetClass="entr" presetSubtype="0" fill="hold" grpId="0" nodeType="afterEffect">
                                  <p:stCondLst>
                                    <p:cond delay="2000"/>
                                  </p:stCondLst>
                                  <p:childTnLst>
                                    <p:set>
                                      <p:cBhvr>
                                        <p:cTn id="13" dur="1" fill="hold">
                                          <p:stCondLst>
                                            <p:cond delay="0"/>
                                          </p:stCondLst>
                                        </p:cTn>
                                        <p:tgtEl>
                                          <p:spTgt spid="7">
                                            <p:txEl>
                                              <p:pRg st="1" end="1"/>
                                            </p:txEl>
                                          </p:spTgt>
                                        </p:tgtEl>
                                        <p:attrNameLst>
                                          <p:attrName>style.visibility</p:attrName>
                                        </p:attrNameLst>
                                      </p:cBhvr>
                                      <p:to>
                                        <p:strVal val="visible"/>
                                      </p:to>
                                    </p:set>
                                  </p:childTnLst>
                                </p:cTn>
                              </p:par>
                            </p:childTnLst>
                          </p:cTn>
                        </p:par>
                        <p:par>
                          <p:cTn id="14" fill="hold">
                            <p:stCondLst>
                              <p:cond delay="6000"/>
                            </p:stCondLst>
                            <p:childTnLst>
                              <p:par>
                                <p:cTn id="15" presetID="1" presetClass="entr" presetSubtype="0" fill="hold" grpId="0" nodeType="afterEffect">
                                  <p:stCondLst>
                                    <p:cond delay="200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par>
                          <p:cTn id="17" fill="hold">
                            <p:stCondLst>
                              <p:cond delay="8000"/>
                            </p:stCondLst>
                            <p:childTnLst>
                              <p:par>
                                <p:cTn id="18" presetID="1" presetClass="entr" presetSubtype="0" fill="hold" grpId="0" nodeType="afterEffect">
                                  <p:stCondLst>
                                    <p:cond delay="2000"/>
                                  </p:stCondLst>
                                  <p:childTnLst>
                                    <p:set>
                                      <p:cBhvr>
                                        <p:cTn id="19"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7" name="Rectangle 6"/>
          <p:cNvSpPr/>
          <p:nvPr/>
        </p:nvSpPr>
        <p:spPr>
          <a:xfrm>
            <a:off x="357158" y="3105835"/>
            <a:ext cx="8072494" cy="1200329"/>
          </a:xfrm>
          <a:prstGeom prst="rect">
            <a:avLst/>
          </a:prstGeom>
        </p:spPr>
        <p:txBody>
          <a:bodyPr wrap="square">
            <a:spAutoFit/>
          </a:bodyPr>
          <a:lstStyle/>
          <a:p>
            <a:r>
              <a:rPr lang="fa-IR" sz="3600" dirty="0" smtClean="0"/>
              <a:t>یکی قشنگی منظره را می بیند ، یکی کثیفی پنجره را این تویی که تصمیم می گیری چی ببینی .</a:t>
            </a:r>
            <a:endParaRPr lang="en-US" sz="36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a-IR" dirty="0" smtClean="0"/>
              <a:t>گام اول در آموزش تاب آوری </a:t>
            </a:r>
            <a:endParaRPr lang="en-US" dirty="0"/>
          </a:p>
        </p:txBody>
      </p:sp>
      <p:sp>
        <p:nvSpPr>
          <p:cNvPr id="56323" name="Rectangle 3"/>
          <p:cNvSpPr>
            <a:spLocks noGrp="1" noChangeArrowheads="1"/>
          </p:cNvSpPr>
          <p:nvPr>
            <p:ph idx="1"/>
          </p:nvPr>
        </p:nvSpPr>
        <p:spPr>
          <a:xfrm>
            <a:off x="395288" y="1628775"/>
            <a:ext cx="8229600" cy="4114800"/>
          </a:xfrm>
        </p:spPr>
        <p:txBody>
          <a:bodyPr/>
          <a:lstStyle/>
          <a:p>
            <a:pPr>
              <a:buNone/>
            </a:pPr>
            <a:r>
              <a:rPr lang="fa-IR" sz="4000" dirty="0" smtClean="0"/>
              <a:t>توقف تفکرفرایند مقصر یابی </a:t>
            </a:r>
          </a:p>
          <a:p>
            <a:pPr>
              <a:buNone/>
            </a:pPr>
            <a:endParaRPr lang="fa-IR" sz="4000" dirty="0" smtClean="0"/>
          </a:p>
          <a:p>
            <a:pPr>
              <a:buNone/>
            </a:pPr>
            <a:r>
              <a:rPr lang="fa-IR" sz="4000" dirty="0" smtClean="0"/>
              <a:t>در خود =احساس گناه </a:t>
            </a:r>
          </a:p>
          <a:p>
            <a:pPr>
              <a:buNone/>
            </a:pPr>
            <a:r>
              <a:rPr lang="fa-IR" sz="4000" dirty="0" smtClean="0"/>
              <a:t>در دیگری =کدورت ، کینه و ناراحتی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1" presetClass="entr" presetSubtype="0" fill="hold" grpId="0" nodeType="afterEffect">
                                  <p:stCondLst>
                                    <p:cond delay="2000"/>
                                  </p:stCondLst>
                                  <p:childTnLst>
                                    <p:set>
                                      <p:cBhvr>
                                        <p:cTn id="10"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632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7" name="Rectangle 6"/>
          <p:cNvSpPr/>
          <p:nvPr/>
        </p:nvSpPr>
        <p:spPr>
          <a:xfrm>
            <a:off x="357158" y="3105835"/>
            <a:ext cx="8072494" cy="1323439"/>
          </a:xfrm>
          <a:prstGeom prst="rect">
            <a:avLst/>
          </a:prstGeom>
        </p:spPr>
        <p:txBody>
          <a:bodyPr wrap="square">
            <a:spAutoFit/>
          </a:bodyPr>
          <a:lstStyle/>
          <a:p>
            <a:r>
              <a:rPr lang="fa-IR" sz="4000" b="1" kern="10" dirty="0" smtClean="0">
                <a:ln w="12700">
                  <a:no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prstShdw prst="shdw18" dist="17961" dir="13500000">
                    <a:srgbClr val="9400ED">
                      <a:gamma/>
                      <a:shade val="60000"/>
                      <a:invGamma/>
                    </a:srgbClr>
                  </a:prstShdw>
                </a:effectLst>
                <a:latin typeface="2  Lotus"/>
              </a:rPr>
              <a:t>فراموش نکنیم که لازمه تغییر، آگاهی دقیق از ویژگیهای مثبت و منفی خود و دیگران است</a:t>
            </a:r>
            <a:endParaRPr lang="en-US" sz="40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339975" y="4319606"/>
            <a:ext cx="4589479" cy="895344"/>
          </a:xfrm>
        </p:spPr>
        <p:txBody>
          <a:bodyPr>
            <a:normAutofit/>
          </a:bodyPr>
          <a:lstStyle/>
          <a:p>
            <a:r>
              <a:rPr lang="fa-IR"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تهيه كننده : مريم ولي محمدي</a:t>
            </a:r>
            <a:endParaRPr lang="fa-IR" dirty="0" smtClean="0"/>
          </a:p>
          <a:p>
            <a:endParaRPr lang="fa-IR" dirty="0"/>
          </a:p>
          <a:p>
            <a:endParaRPr lang="en-US" dirty="0"/>
          </a:p>
        </p:txBody>
      </p:sp>
      <p:sp>
        <p:nvSpPr>
          <p:cNvPr id="2055" name="WordArt 7"/>
          <p:cNvSpPr>
            <a:spLocks noChangeArrowheads="1" noChangeShapeType="1" noTextEdit="1"/>
          </p:cNvSpPr>
          <p:nvPr/>
        </p:nvSpPr>
        <p:spPr bwMode="auto">
          <a:xfrm>
            <a:off x="2636830" y="1273171"/>
            <a:ext cx="4435500" cy="2870209"/>
          </a:xfrm>
          <a:prstGeom prst="rect">
            <a:avLst/>
          </a:prstGeom>
        </p:spPr>
        <p:txBody>
          <a:bodyPr wrap="none" fromWordArt="1">
            <a:prstTxWarp prst="textPlain">
              <a:avLst>
                <a:gd name="adj" fmla="val 50308"/>
              </a:avLst>
            </a:prstTxWarp>
          </a:bodyPr>
          <a:lstStyle/>
          <a:p>
            <a:pPr algn="ctr"/>
            <a:r>
              <a:rPr lang="fa-IR" sz="36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تاب آوري</a:t>
            </a:r>
          </a:p>
        </p:txBody>
      </p:sp>
      <p:sp>
        <p:nvSpPr>
          <p:cNvPr id="9" name="Rectangle 3"/>
          <p:cNvSpPr txBox="1">
            <a:spLocks noChangeArrowheads="1"/>
          </p:cNvSpPr>
          <p:nvPr/>
        </p:nvSpPr>
        <p:spPr bwMode="auto">
          <a:xfrm>
            <a:off x="1214414" y="5357826"/>
            <a:ext cx="6400800"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ctr" defTabSz="914400" eaLnBrk="1" latinLnBrk="0" hangingPunct="1">
              <a:lnSpc>
                <a:spcPct val="100000"/>
              </a:lnSpc>
              <a:spcBef>
                <a:spcPct val="20000"/>
              </a:spcBef>
              <a:buClr>
                <a:schemeClr val="hlink"/>
              </a:buClr>
              <a:buSzPct val="120000"/>
              <a:tabLst/>
              <a:defRPr/>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پاییز 1393</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p:cTn id="7" dur="1000" fill="hold"/>
                                        <p:tgtEl>
                                          <p:spTgt spid="2055"/>
                                        </p:tgtEl>
                                        <p:attrNameLst>
                                          <p:attrName>ppt_w</p:attrName>
                                        </p:attrNameLst>
                                      </p:cBhvr>
                                      <p:tavLst>
                                        <p:tav tm="0">
                                          <p:val>
                                            <p:strVal val="#ppt_w*0.70"/>
                                          </p:val>
                                        </p:tav>
                                        <p:tav tm="100000">
                                          <p:val>
                                            <p:strVal val="#ppt_w"/>
                                          </p:val>
                                        </p:tav>
                                      </p:tavLst>
                                    </p:anim>
                                    <p:anim calcmode="lin" valueType="num">
                                      <p:cBhvr>
                                        <p:cTn id="8" dur="1000" fill="hold"/>
                                        <p:tgtEl>
                                          <p:spTgt spid="2055"/>
                                        </p:tgtEl>
                                        <p:attrNameLst>
                                          <p:attrName>ppt_h</p:attrName>
                                        </p:attrNameLst>
                                      </p:cBhvr>
                                      <p:tavLst>
                                        <p:tav tm="0">
                                          <p:val>
                                            <p:strVal val="#ppt_h"/>
                                          </p:val>
                                        </p:tav>
                                        <p:tav tm="100000">
                                          <p:val>
                                            <p:strVal val="#ppt_h"/>
                                          </p:val>
                                        </p:tav>
                                      </p:tavLst>
                                    </p:anim>
                                    <p:animEffect transition="in" filter="fade">
                                      <p:cBhvr>
                                        <p:cTn id="9" dur="1000"/>
                                        <p:tgtEl>
                                          <p:spTgt spid="2055"/>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fade">
                                      <p:cBhvr>
                                        <p:cTn id="13" dur="2000"/>
                                        <p:tgtEl>
                                          <p:spTgt spid="2051"/>
                                        </p:tgtEl>
                                      </p:cBhvr>
                                    </p:animEffect>
                                  </p:childTnLst>
                                </p:cTn>
                              </p:par>
                            </p:childTnLst>
                          </p:cTn>
                        </p:par>
                        <p:par>
                          <p:cTn id="14" fill="hold">
                            <p:stCondLst>
                              <p:cond delay="3000"/>
                            </p:stCondLst>
                            <p:childTnLst>
                              <p:par>
                                <p:cTn id="15" presetID="10"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2055"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fa-IR" dirty="0" smtClean="0"/>
              <a:t>گام دوم خود آگاهی هیجانی         </a:t>
            </a:r>
            <a:endParaRPr lang="en-US" dirty="0"/>
          </a:p>
        </p:txBody>
      </p:sp>
      <p:sp>
        <p:nvSpPr>
          <p:cNvPr id="7" name="Rectangle 3"/>
          <p:cNvSpPr txBox="1">
            <a:spLocks noChangeArrowheads="1"/>
          </p:cNvSpPr>
          <p:nvPr/>
        </p:nvSpPr>
        <p:spPr bwMode="auto">
          <a:xfrm>
            <a:off x="500034" y="1928802"/>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a:lnSpc>
                <a:spcPct val="200000"/>
              </a:lnSpc>
              <a:tabLst>
                <a:tab pos="60325" algn="l"/>
              </a:tabLst>
            </a:pPr>
            <a:r>
              <a:rPr lang="fa-IR" sz="2000" dirty="0" smtClean="0">
                <a:cs typeface="B Lotus" pitchFamily="2" charset="-78"/>
              </a:rPr>
              <a:t>وقتی ما در موقعیتهایی که برانگیزاننده احساسات و هیجانهایی نظیر ترس و خشم ، کینه ونفرت هستند، قرار  می گیریم امکان دارد که تکانشی عمل کنیم ولی اینکه آگاهی داشته باشیم که مثلاً عصبانی هستیم این آگاهی نقش بسیار مهمی در کنترل کردن خشم ایفا می کند که به این وضعیت خودآگاهی هیجانی گفته می شود.</a:t>
            </a:r>
          </a:p>
          <a:p>
            <a:pPr algn="justLow">
              <a:lnSpc>
                <a:spcPct val="200000"/>
              </a:lnSpc>
            </a:pPr>
            <a:r>
              <a:rPr lang="fa-IR" sz="2000" dirty="0" smtClean="0">
                <a:cs typeface="B Lotus" pitchFamily="2" charset="-78"/>
              </a:rPr>
              <a:t>منظور از خودآگاهی هیجانی این است که فرد به احساسات و هیجانات خود در موقعیتهای مختلف آگاهی داشته باشد.</a:t>
            </a:r>
          </a:p>
          <a:p>
            <a:pPr>
              <a:lnSpc>
                <a:spcPct val="200000"/>
              </a:lnSpc>
            </a:pPr>
            <a:endParaRPr lang="fa-IR" sz="2000" dirty="0" smtClean="0">
              <a:cs typeface="B Lotus" pitchFamily="2" charset="-78"/>
            </a:endParaRPr>
          </a:p>
        </p:txBody>
      </p:sp>
      <p:sp>
        <p:nvSpPr>
          <p:cNvPr id="9" name="Rectangle 8"/>
          <p:cNvSpPr/>
          <p:nvPr/>
        </p:nvSpPr>
        <p:spPr>
          <a:xfrm>
            <a:off x="4831622" y="3429000"/>
            <a:ext cx="184731" cy="369332"/>
          </a:xfrm>
          <a:prstGeom prst="rect">
            <a:avLst/>
          </a:prstGeom>
        </p:spPr>
        <p:txBody>
          <a:bodyPr wrap="none">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خود آگاهی هیجانی </a:t>
            </a:r>
            <a:endParaRPr lang="en-US" dirty="0"/>
          </a:p>
        </p:txBody>
      </p:sp>
      <p:sp>
        <p:nvSpPr>
          <p:cNvPr id="7" name="Rectangle 3"/>
          <p:cNvSpPr txBox="1">
            <a:spLocks noChangeArrowheads="1"/>
          </p:cNvSpPr>
          <p:nvPr/>
        </p:nvSpPr>
        <p:spPr bwMode="auto">
          <a:xfrm>
            <a:off x="500034" y="1928802"/>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200000"/>
              </a:lnSpc>
            </a:pPr>
            <a:r>
              <a:rPr lang="fa-IR" sz="2000" dirty="0" smtClean="0">
                <a:cs typeface="B Lotus" pitchFamily="2" charset="-78"/>
              </a:rPr>
              <a:t>در خودآگاهی هیجانی دو عمل مهم جهت کنترل هیجانات صورت می گیرد:</a:t>
            </a:r>
          </a:p>
          <a:p>
            <a:pPr>
              <a:lnSpc>
                <a:spcPct val="200000"/>
              </a:lnSpc>
            </a:pPr>
            <a:r>
              <a:rPr lang="fa-IR" sz="2000" dirty="0" smtClean="0">
                <a:cs typeface="B Lotus" pitchFamily="2" charset="-78"/>
              </a:rPr>
              <a:t>1- با گفتار درونی حالت هیجانی خود را تشخیص می دهیم.</a:t>
            </a:r>
          </a:p>
          <a:p>
            <a:pPr>
              <a:lnSpc>
                <a:spcPct val="200000"/>
              </a:lnSpc>
            </a:pPr>
            <a:r>
              <a:rPr lang="fa-IR" sz="2000" dirty="0" smtClean="0">
                <a:solidFill>
                  <a:srgbClr val="FF3300"/>
                </a:solidFill>
                <a:cs typeface="B Lotus" pitchFamily="2" charset="-78"/>
              </a:rPr>
              <a:t>مثلاً : </a:t>
            </a:r>
            <a:r>
              <a:rPr lang="fa-IR" sz="2000" dirty="0" smtClean="0">
                <a:cs typeface="B Lotus" pitchFamily="2" charset="-78"/>
              </a:rPr>
              <a:t>من در حال حاضر عصبانی هستم</a:t>
            </a:r>
          </a:p>
          <a:p>
            <a:pPr>
              <a:lnSpc>
                <a:spcPct val="200000"/>
              </a:lnSpc>
            </a:pPr>
            <a:r>
              <a:rPr lang="fa-IR" sz="2000" dirty="0" smtClean="0">
                <a:cs typeface="B Lotus" pitchFamily="2" charset="-78"/>
              </a:rPr>
              <a:t>       من احساس خشم می کنم</a:t>
            </a:r>
          </a:p>
          <a:p>
            <a:pPr>
              <a:lnSpc>
                <a:spcPct val="200000"/>
              </a:lnSpc>
            </a:pPr>
            <a:r>
              <a:rPr lang="fa-IR" sz="2000" dirty="0" smtClean="0">
                <a:cs typeface="B Lotus" pitchFamily="2" charset="-78"/>
              </a:rPr>
              <a:t>2- دومین عمل در خودآگاهی هیجانی اینست که سعی می کنیم به علت عصبانیت خود پی </a:t>
            </a:r>
          </a:p>
          <a:p>
            <a:pPr>
              <a:lnSpc>
                <a:spcPct val="200000"/>
              </a:lnSpc>
            </a:pPr>
            <a:r>
              <a:rPr lang="fa-IR" sz="2000" dirty="0" smtClean="0">
                <a:cs typeface="B Lotus" pitchFamily="2" charset="-78"/>
              </a:rPr>
              <a:t>ببریم: </a:t>
            </a:r>
          </a:p>
          <a:p>
            <a:pPr>
              <a:lnSpc>
                <a:spcPct val="200000"/>
              </a:lnSpc>
            </a:pPr>
            <a:r>
              <a:rPr lang="fa-IR" sz="2000" dirty="0" smtClean="0">
                <a:cs typeface="B Lotus" pitchFamily="2" charset="-78"/>
              </a:rPr>
              <a:t>مثلا :چرا من در حال حاضر عصبانی هستم .</a:t>
            </a:r>
          </a:p>
          <a:p>
            <a:pPr>
              <a:lnSpc>
                <a:spcPct val="200000"/>
              </a:lnSpc>
            </a:pPr>
            <a:endParaRPr lang="fa-IR" sz="2000" dirty="0" smtClean="0">
              <a:cs typeface="B Lotus" pitchFamily="2" charset="-78"/>
            </a:endParaRPr>
          </a:p>
        </p:txBody>
      </p:sp>
      <p:sp>
        <p:nvSpPr>
          <p:cNvPr id="9" name="Rectangle 8"/>
          <p:cNvSpPr/>
          <p:nvPr/>
        </p:nvSpPr>
        <p:spPr>
          <a:xfrm>
            <a:off x="4831622" y="3429000"/>
            <a:ext cx="184731" cy="369332"/>
          </a:xfrm>
          <a:prstGeom prst="rect">
            <a:avLst/>
          </a:prstGeom>
        </p:spPr>
        <p:txBody>
          <a:bodyPr wrap="none">
            <a:spAutoFit/>
          </a:bodyPr>
          <a:lstStyle/>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3850" y="836613"/>
            <a:ext cx="5545138" cy="641350"/>
          </a:xfrm>
          <a:prstGeom prst="rect">
            <a:avLst/>
          </a:prstGeom>
          <a:noFill/>
          <a:ln w="9525">
            <a:noFill/>
            <a:miter lim="800000"/>
            <a:headEnd/>
            <a:tailEnd/>
          </a:ln>
          <a:effectLst/>
        </p:spPr>
        <p:txBody>
          <a:bodyPr>
            <a:spAutoFit/>
          </a:bodyPr>
          <a:lstStyle/>
          <a:p>
            <a:pPr algn="ctr" rtl="0">
              <a:spcBef>
                <a:spcPct val="50000"/>
              </a:spcBef>
            </a:pPr>
            <a:r>
              <a:rPr lang="fa-I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411" name="WordArt 3"/>
          <p:cNvSpPr>
            <a:spLocks noChangeArrowheads="1" noChangeShapeType="1" noTextEdit="1"/>
          </p:cNvSpPr>
          <p:nvPr/>
        </p:nvSpPr>
        <p:spPr bwMode="auto">
          <a:xfrm>
            <a:off x="571472" y="2000240"/>
            <a:ext cx="8072494" cy="2714644"/>
          </a:xfrm>
          <a:prstGeom prst="rect">
            <a:avLst/>
          </a:prstGeom>
        </p:spPr>
        <p:txBody>
          <a:bodyPr wrap="none" fromWordArt="1">
            <a:prstTxWarp prst="textPlain">
              <a:avLst>
                <a:gd name="adj" fmla="val 50000"/>
              </a:avLst>
            </a:prstTxWarp>
          </a:bodyPr>
          <a:lstStyle/>
          <a:p>
            <a:pPr algn="ctr"/>
            <a:endParaRPr lang="en-US" sz="44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4" name="Rectangle 3"/>
          <p:cNvSpPr/>
          <p:nvPr/>
        </p:nvSpPr>
        <p:spPr>
          <a:xfrm rot="10800000" flipV="1">
            <a:off x="1751424" y="1594604"/>
            <a:ext cx="6357966" cy="1323439"/>
          </a:xfrm>
          <a:prstGeom prst="rect">
            <a:avLst/>
          </a:prstGeom>
        </p:spPr>
        <p:txBody>
          <a:bodyPr wrap="square">
            <a:spAutoFit/>
          </a:bodyPr>
          <a:lstStyle/>
          <a:p>
            <a:pPr algn="ctr"/>
            <a:r>
              <a:rPr lang="fa-IR" sz="4000" b="1" kern="10" dirty="0" smtClean="0">
                <a:ln w="12700">
                  <a:no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prstShdw prst="shdw18" dist="17961" dir="13500000">
                    <a:srgbClr val="9400ED">
                      <a:gamma/>
                      <a:shade val="60000"/>
                      <a:invGamma/>
                    </a:srgbClr>
                  </a:prstShdw>
                </a:effectLst>
                <a:latin typeface="2  Lotus"/>
              </a:rPr>
              <a:t>اغلب اوقات اینگونه افکار نتیجه این باور ناکارآمد پایدار است که </a:t>
            </a:r>
            <a:endParaRPr lang="en-US" sz="4000" b="1" kern="10" dirty="0">
              <a:ln w="12700">
                <a:no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prstShdw prst="shdw18" dist="17961" dir="13500000">
                  <a:srgbClr val="9400ED">
                    <a:gamma/>
                    <a:shade val="60000"/>
                    <a:invGamma/>
                  </a:srgbClr>
                </a:prstShdw>
              </a:effectLst>
              <a:latin typeface="2  Lotus"/>
            </a:endParaRPr>
          </a:p>
        </p:txBody>
      </p:sp>
      <p:sp>
        <p:nvSpPr>
          <p:cNvPr id="5" name="Rectangle 4"/>
          <p:cNvSpPr/>
          <p:nvPr/>
        </p:nvSpPr>
        <p:spPr>
          <a:xfrm>
            <a:off x="50570" y="3244334"/>
            <a:ext cx="7950454" cy="584775"/>
          </a:xfrm>
          <a:prstGeom prst="rect">
            <a:avLst/>
          </a:prstGeom>
        </p:spPr>
        <p:txBody>
          <a:bodyPr wrap="square">
            <a:spAutoFit/>
          </a:bodyPr>
          <a:lstStyle/>
          <a:p>
            <a:r>
              <a:rPr lang="fa-IR" sz="3200" b="1" kern="10" dirty="0" smtClean="0">
                <a:ln w="12700">
                  <a:no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prstShdw prst="shdw18" dist="17961" dir="13500000">
                    <a:srgbClr val="9400ED">
                      <a:gamma/>
                      <a:shade val="60000"/>
                      <a:invGamma/>
                    </a:srgbClr>
                  </a:prstShdw>
                </a:effectLst>
                <a:latin typeface="2  Lotus"/>
              </a:rPr>
              <a:t>همیشه – همه افراد باید – صحیح رفتار کنند“</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nodePh="1">
                                  <p:stCondLst>
                                    <p:cond delay="0"/>
                                  </p:stCondLst>
                                  <p:endCondLst>
                                    <p:cond evt="begin" delay="0">
                                      <p:tn val="5"/>
                                    </p:cond>
                                  </p:end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0" fill="hold"/>
                                        <p:tgtEl>
                                          <p:spTgt spid="17411"/>
                                        </p:tgtEl>
                                        <p:attrNameLst>
                                          <p:attrName>ppt_x</p:attrName>
                                        </p:attrNameLst>
                                      </p:cBhvr>
                                      <p:tavLst>
                                        <p:tav tm="0">
                                          <p:val>
                                            <p:strVal val="#ppt_x"/>
                                          </p:val>
                                        </p:tav>
                                        <p:tav tm="100000">
                                          <p:val>
                                            <p:strVal val="#ppt_x"/>
                                          </p:val>
                                        </p:tav>
                                      </p:tavLst>
                                    </p:anim>
                                    <p:anim calcmode="lin" valueType="num">
                                      <p:cBhvr additive="base">
                                        <p:cTn id="8" dur="50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fa-IR" b="1" dirty="0" smtClean="0">
                <a:solidFill>
                  <a:srgbClr val="FF0000"/>
                </a:solidFill>
                <a:latin typeface="Times New Roman" pitchFamily="18" charset="0"/>
                <a:cs typeface="B Lotus" pitchFamily="2" charset="-78"/>
              </a:rPr>
              <a:t>گام سوم:شناخت باورهای نامعقول در کاهش هوش هیجانی:</a:t>
            </a:r>
            <a:br>
              <a:rPr lang="fa-IR" b="1" dirty="0" smtClean="0">
                <a:solidFill>
                  <a:srgbClr val="FF0000"/>
                </a:solidFill>
                <a:latin typeface="Times New Roman" pitchFamily="18" charset="0"/>
                <a:cs typeface="B Lotus" pitchFamily="2" charset="-78"/>
              </a:rPr>
            </a:br>
            <a:endParaRPr lang="en-US" dirty="0"/>
          </a:p>
        </p:txBody>
      </p:sp>
      <p:sp>
        <p:nvSpPr>
          <p:cNvPr id="7" name="Rectangle 3"/>
          <p:cNvSpPr txBox="1">
            <a:spLocks noChangeArrowheads="1"/>
          </p:cNvSpPr>
          <p:nvPr/>
        </p:nvSpPr>
        <p:spPr bwMode="auto">
          <a:xfrm>
            <a:off x="571472" y="1928802"/>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200000"/>
              </a:lnSpc>
            </a:pPr>
            <a:endParaRPr lang="fa-IR" sz="2000" dirty="0" smtClean="0">
              <a:cs typeface="B Lotus" pitchFamily="2" charset="-78"/>
            </a:endParaRPr>
          </a:p>
          <a:p>
            <a:pPr>
              <a:lnSpc>
                <a:spcPct val="200000"/>
              </a:lnSpc>
            </a:pPr>
            <a:endParaRPr lang="fa-IR" sz="2000" dirty="0" smtClean="0">
              <a:cs typeface="B Lotus" pitchFamily="2" charset="-78"/>
            </a:endParaRPr>
          </a:p>
          <a:p>
            <a:pPr>
              <a:lnSpc>
                <a:spcPct val="200000"/>
              </a:lnSpc>
            </a:pPr>
            <a:endParaRPr lang="fa-IR" sz="2000" dirty="0" smtClean="0">
              <a:cs typeface="B Lotus" pitchFamily="2" charset="-78"/>
            </a:endParaRPr>
          </a:p>
        </p:txBody>
      </p:sp>
      <p:sp>
        <p:nvSpPr>
          <p:cNvPr id="9" name="Rectangle 8"/>
          <p:cNvSpPr/>
          <p:nvPr/>
        </p:nvSpPr>
        <p:spPr>
          <a:xfrm>
            <a:off x="4831622" y="3429000"/>
            <a:ext cx="184731" cy="369332"/>
          </a:xfrm>
          <a:prstGeom prst="rect">
            <a:avLst/>
          </a:prstGeom>
        </p:spPr>
        <p:txBody>
          <a:bodyPr wrap="none">
            <a:spAutoFit/>
          </a:bodyPr>
          <a:lstStyle/>
          <a:p>
            <a:endParaRPr lang="en-US" dirty="0"/>
          </a:p>
        </p:txBody>
      </p:sp>
      <p:sp>
        <p:nvSpPr>
          <p:cNvPr id="8" name="Rectangle 4"/>
          <p:cNvSpPr>
            <a:spLocks noChangeArrowheads="1"/>
          </p:cNvSpPr>
          <p:nvPr/>
        </p:nvSpPr>
        <p:spPr bwMode="auto">
          <a:xfrm>
            <a:off x="1142976" y="2071678"/>
            <a:ext cx="7056438" cy="2185214"/>
          </a:xfrm>
          <a:prstGeom prst="rect">
            <a:avLst/>
          </a:prstGeom>
          <a:noFill/>
          <a:ln w="9525">
            <a:noFill/>
            <a:miter lim="800000"/>
            <a:headEnd/>
            <a:tailEnd/>
          </a:ln>
          <a:effectLst/>
        </p:spPr>
        <p:txBody>
          <a:bodyPr wrap="square">
            <a:spAutoFit/>
          </a:bodyPr>
          <a:lstStyle/>
          <a:p>
            <a:pPr algn="just" rtl="1">
              <a:lnSpc>
                <a:spcPct val="200000"/>
              </a:lnSpc>
              <a:tabLst>
                <a:tab pos="60325" algn="l"/>
              </a:tabLst>
            </a:pPr>
            <a:r>
              <a:rPr lang="fa-IR" sz="2800" dirty="0" smtClean="0">
                <a:cs typeface="B Lotus" pitchFamily="2" charset="-78"/>
              </a:rPr>
              <a:t>بیشتر روی محبت کردن تمرکز کنید تا روی جلب محبت</a:t>
            </a:r>
          </a:p>
          <a:p>
            <a:pPr algn="just" rtl="1">
              <a:lnSpc>
                <a:spcPct val="200000"/>
              </a:lnSpc>
              <a:tabLst>
                <a:tab pos="60325" algn="l"/>
              </a:tabLst>
            </a:pPr>
            <a:r>
              <a:rPr lang="fa-IR" sz="2000" dirty="0" smtClean="0">
                <a:cs typeface="B Lotus" pitchFamily="2" charset="-78"/>
              </a:rPr>
              <a:t>  مثلا : من و خانواده ام باید طوری رفتارکنیم یا زندگی کنیم و یا شرایطی داشته باشیم که همه به ما توجه کنند ویا ما را تائید کنند .</a:t>
            </a:r>
            <a:endParaRPr lang="en-US" sz="2000" dirty="0">
              <a:cs typeface="B Lotus" pitchFamily="2" charset="-78"/>
            </a:endParaRPr>
          </a:p>
        </p:txBody>
      </p:sp>
      <p:sp>
        <p:nvSpPr>
          <p:cNvPr id="11" name="Rectangle 10"/>
          <p:cNvSpPr/>
          <p:nvPr/>
        </p:nvSpPr>
        <p:spPr>
          <a:xfrm>
            <a:off x="4000496" y="1643050"/>
            <a:ext cx="4075232" cy="523220"/>
          </a:xfrm>
          <a:prstGeom prst="rect">
            <a:avLst/>
          </a:prstGeom>
        </p:spPr>
        <p:txBody>
          <a:bodyPr wrap="square">
            <a:spAutoFit/>
          </a:bodyPr>
          <a:lstStyle/>
          <a:p>
            <a:pPr algn="just">
              <a:lnSpc>
                <a:spcPct val="200000"/>
              </a:lnSpc>
              <a:tabLst>
                <a:tab pos="60325" algn="l"/>
              </a:tabLst>
            </a:pPr>
            <a:r>
              <a:rPr lang="fa-IR" sz="1600" dirty="0" smtClean="0">
                <a:cs typeface="B Lotus" pitchFamily="2" charset="-78"/>
              </a:rPr>
              <a:t>1- من وخانواده ام باید محبوب و مورد تایید دیگران باشیم.</a:t>
            </a:r>
          </a:p>
        </p:txBody>
      </p:sp>
      <p:sp>
        <p:nvSpPr>
          <p:cNvPr id="12" name="Rectangle 11"/>
          <p:cNvSpPr/>
          <p:nvPr/>
        </p:nvSpPr>
        <p:spPr>
          <a:xfrm rot="10800000" flipV="1">
            <a:off x="2143078" y="4127902"/>
            <a:ext cx="6286544" cy="954107"/>
          </a:xfrm>
          <a:prstGeom prst="rect">
            <a:avLst/>
          </a:prstGeom>
        </p:spPr>
        <p:txBody>
          <a:bodyPr wrap="square">
            <a:spAutoFit/>
          </a:bodyPr>
          <a:lstStyle/>
          <a:p>
            <a:pPr algn="just">
              <a:lnSpc>
                <a:spcPct val="200000"/>
              </a:lnSpc>
              <a:tabLst>
                <a:tab pos="60325" algn="l"/>
              </a:tabLst>
            </a:pPr>
            <a:r>
              <a:rPr lang="fa-IR" dirty="0" smtClean="0">
                <a:cs typeface="B Lotus" pitchFamily="2" charset="-78"/>
              </a:rPr>
              <a:t>2</a:t>
            </a:r>
            <a:r>
              <a:rPr lang="fa-IR" sz="2800" dirty="0" smtClean="0">
                <a:cs typeface="B Lotus" pitchFamily="2" charset="-78"/>
              </a:rPr>
              <a:t>- باید کاملاً با عرضه، موفق و قابل باشیم</a:t>
            </a:r>
            <a:r>
              <a:rPr lang="fa-IR" dirty="0" smtClean="0">
                <a:cs typeface="B Lotus" pitchFamily="2" charset="-78"/>
              </a:rPr>
              <a:t>.</a:t>
            </a:r>
            <a:endParaRPr lang="en-US" dirty="0" smtClean="0">
              <a:cs typeface="B Lotus" pitchFamily="2" charset="-78"/>
            </a:endParaRPr>
          </a:p>
        </p:txBody>
      </p:sp>
      <p:sp>
        <p:nvSpPr>
          <p:cNvPr id="13" name="Rectangle 12"/>
          <p:cNvSpPr/>
          <p:nvPr/>
        </p:nvSpPr>
        <p:spPr>
          <a:xfrm>
            <a:off x="0" y="4929198"/>
            <a:ext cx="9144000" cy="1815882"/>
          </a:xfrm>
          <a:prstGeom prst="rect">
            <a:avLst/>
          </a:prstGeom>
        </p:spPr>
        <p:txBody>
          <a:bodyPr wrap="square">
            <a:spAutoFit/>
          </a:bodyPr>
          <a:lstStyle/>
          <a:p>
            <a:pPr algn="just">
              <a:lnSpc>
                <a:spcPct val="200000"/>
              </a:lnSpc>
              <a:tabLst>
                <a:tab pos="60325" algn="l"/>
              </a:tabLst>
            </a:pPr>
            <a:r>
              <a:rPr lang="fa-IR" sz="2800" dirty="0" smtClean="0">
                <a:cs typeface="B Lotus" pitchFamily="2" charset="-78"/>
              </a:rPr>
              <a:t>بجای که دایماً به بهتر بودن عملکرد و موفقیتتان نسبت به دیگران فکر کنید به بهتر عمل کردن و لذت بردن ازعملکردتان فکر کنید.</a:t>
            </a:r>
            <a:endParaRPr lang="en-US" sz="2800" dirty="0">
              <a:cs typeface="B Lotus"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34"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from="(-#ppt_w/2)" to="(#ppt_x)" calcmode="lin" valueType="num">
                                      <p:cBhvr>
                                        <p:cTn id="11" dur="600" fill="hold">
                                          <p:stCondLst>
                                            <p:cond delay="0"/>
                                          </p:stCondLst>
                                        </p:cTn>
                                        <p:tgtEl>
                                          <p:spTgt spid="8"/>
                                        </p:tgtEl>
                                        <p:attrNameLst>
                                          <p:attrName>ppt_x</p:attrName>
                                        </p:attrNameLst>
                                      </p:cBhvr>
                                    </p:anim>
                                    <p:anim from="0" to="-1.0" calcmode="lin" valueType="num">
                                      <p:cBhvr>
                                        <p:cTn id="12" dur="200" decel="50000" autoRev="1" fill="hold">
                                          <p:stCondLst>
                                            <p:cond delay="600"/>
                                          </p:stCondLst>
                                        </p:cTn>
                                        <p:tgtEl>
                                          <p:spTgt spid="8"/>
                                        </p:tgtEl>
                                        <p:attrNameLst>
                                          <p:attrName>xshear</p:attrName>
                                        </p:attrNameLst>
                                      </p:cBhvr>
                                    </p:anim>
                                    <p:animScale>
                                      <p:cBhvr>
                                        <p:cTn id="13" dur="200" decel="100000" autoRev="1" fill="hold">
                                          <p:stCondLst>
                                            <p:cond delay="600"/>
                                          </p:stCondLst>
                                        </p:cTn>
                                        <p:tgtEl>
                                          <p:spTgt spid="8"/>
                                        </p:tgtEl>
                                      </p:cBhvr>
                                      <p:from x="100000" y="100000"/>
                                      <p:to x="80000" y="100000"/>
                                    </p:animScale>
                                    <p:anim by="(#ppt_h/3+#ppt_w*0.1)" calcmode="lin" valueType="num">
                                      <p:cBhvr additive="sum">
                                        <p:cTn id="14"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fa-IR" b="1" dirty="0" smtClean="0">
                <a:solidFill>
                  <a:srgbClr val="FF0000"/>
                </a:solidFill>
                <a:latin typeface="Times New Roman" pitchFamily="18" charset="0"/>
                <a:cs typeface="B Lotus" pitchFamily="2" charset="-78"/>
              </a:rPr>
              <a:t>باورهای نامعقول در کاهش هوش هیجانی:</a:t>
            </a:r>
            <a:br>
              <a:rPr lang="fa-IR" b="1" dirty="0" smtClean="0">
                <a:solidFill>
                  <a:srgbClr val="FF0000"/>
                </a:solidFill>
                <a:latin typeface="Times New Roman" pitchFamily="18" charset="0"/>
                <a:cs typeface="B Lotus" pitchFamily="2" charset="-78"/>
              </a:rPr>
            </a:br>
            <a:endParaRPr lang="en-US" dirty="0"/>
          </a:p>
        </p:txBody>
      </p:sp>
      <p:sp>
        <p:nvSpPr>
          <p:cNvPr id="7" name="Rectangle 3"/>
          <p:cNvSpPr txBox="1">
            <a:spLocks noChangeArrowheads="1"/>
          </p:cNvSpPr>
          <p:nvPr/>
        </p:nvSpPr>
        <p:spPr bwMode="auto">
          <a:xfrm>
            <a:off x="-357222" y="1643050"/>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200000"/>
              </a:lnSpc>
            </a:pPr>
            <a:endParaRPr lang="fa-IR" sz="2000" dirty="0" smtClean="0">
              <a:cs typeface="B Lotus" pitchFamily="2" charset="-78"/>
            </a:endParaRPr>
          </a:p>
          <a:p>
            <a:pPr>
              <a:lnSpc>
                <a:spcPct val="200000"/>
              </a:lnSpc>
            </a:pPr>
            <a:endParaRPr lang="fa-IR" sz="2000" dirty="0" smtClean="0">
              <a:cs typeface="B Lotus" pitchFamily="2" charset="-78"/>
            </a:endParaRPr>
          </a:p>
          <a:p>
            <a:pPr>
              <a:lnSpc>
                <a:spcPct val="200000"/>
              </a:lnSpc>
            </a:pPr>
            <a:endParaRPr lang="fa-IR" sz="2000" dirty="0" smtClean="0">
              <a:cs typeface="B Lotus" pitchFamily="2" charset="-78"/>
            </a:endParaRPr>
          </a:p>
        </p:txBody>
      </p:sp>
      <p:sp>
        <p:nvSpPr>
          <p:cNvPr id="9" name="Rectangle 8"/>
          <p:cNvSpPr/>
          <p:nvPr/>
        </p:nvSpPr>
        <p:spPr>
          <a:xfrm>
            <a:off x="4831622" y="3429000"/>
            <a:ext cx="184731" cy="369332"/>
          </a:xfrm>
          <a:prstGeom prst="rect">
            <a:avLst/>
          </a:prstGeom>
        </p:spPr>
        <p:txBody>
          <a:bodyPr wrap="none">
            <a:spAutoFit/>
          </a:bodyPr>
          <a:lstStyle/>
          <a:p>
            <a:endParaRPr lang="en-US" dirty="0"/>
          </a:p>
        </p:txBody>
      </p:sp>
      <p:sp>
        <p:nvSpPr>
          <p:cNvPr id="12" name="Rectangle 11"/>
          <p:cNvSpPr/>
          <p:nvPr/>
        </p:nvSpPr>
        <p:spPr>
          <a:xfrm>
            <a:off x="1" y="3286124"/>
            <a:ext cx="9144000" cy="646331"/>
          </a:xfrm>
          <a:prstGeom prst="rect">
            <a:avLst/>
          </a:prstGeom>
        </p:spPr>
        <p:txBody>
          <a:bodyPr wrap="square">
            <a:spAutoFit/>
          </a:bodyPr>
          <a:lstStyle/>
          <a:p>
            <a:pPr algn="just">
              <a:lnSpc>
                <a:spcPct val="200000"/>
              </a:lnSpc>
              <a:tabLst>
                <a:tab pos="60325" algn="l"/>
              </a:tabLst>
            </a:pPr>
            <a:r>
              <a:rPr lang="fa-IR" sz="2000" dirty="0" smtClean="0">
                <a:cs typeface="B Lotus" pitchFamily="2" charset="-78"/>
              </a:rPr>
              <a:t>4- مردم باید از آنچه هستند بهتر باشند و اگر نتوانید حقایق تلخ زندگی را عوض کنید وحشتناک است</a:t>
            </a:r>
            <a:r>
              <a:rPr lang="fa-IR" dirty="0" smtClean="0">
                <a:cs typeface="B Lotus" pitchFamily="2" charset="-78"/>
              </a:rPr>
              <a:t>.</a:t>
            </a:r>
            <a:endParaRPr lang="en-US" dirty="0" smtClean="0">
              <a:cs typeface="B Lotus" pitchFamily="2" charset="-78"/>
            </a:endParaRPr>
          </a:p>
        </p:txBody>
      </p:sp>
      <p:sp>
        <p:nvSpPr>
          <p:cNvPr id="10" name="Rectangle 9"/>
          <p:cNvSpPr/>
          <p:nvPr/>
        </p:nvSpPr>
        <p:spPr>
          <a:xfrm>
            <a:off x="785786" y="1571612"/>
            <a:ext cx="8358214" cy="3170099"/>
          </a:xfrm>
          <a:prstGeom prst="rect">
            <a:avLst/>
          </a:prstGeom>
        </p:spPr>
        <p:txBody>
          <a:bodyPr wrap="square">
            <a:spAutoFit/>
          </a:bodyPr>
          <a:lstStyle/>
          <a:p>
            <a:pPr algn="just">
              <a:lnSpc>
                <a:spcPct val="200000"/>
              </a:lnSpc>
              <a:tabLst>
                <a:tab pos="60325" algn="l"/>
              </a:tabLst>
            </a:pPr>
            <a:r>
              <a:rPr lang="fa-IR" dirty="0" smtClean="0">
                <a:cs typeface="B Lotus" pitchFamily="2" charset="-78"/>
              </a:rPr>
              <a:t>3</a:t>
            </a:r>
            <a:r>
              <a:rPr lang="fa-IR" sz="2000" dirty="0" smtClean="0">
                <a:cs typeface="B Lotus" pitchFamily="2" charset="-78"/>
              </a:rPr>
              <a:t>- مردم اصلاً نباید غیر منصفانه و ترحم آمیز رفتارکنند و وقتی غیر منصفانه و ترحم آمیز عمل می کنند تو باید آنها را سرزنش و لعنت کنی و آنها را آدمهای بد، پست و مزخرف بدانی.</a:t>
            </a:r>
          </a:p>
          <a:p>
            <a:pPr algn="just">
              <a:lnSpc>
                <a:spcPct val="200000"/>
              </a:lnSpc>
              <a:tabLst>
                <a:tab pos="60325" algn="l"/>
              </a:tabLst>
            </a:pPr>
            <a:r>
              <a:rPr lang="fa-IR" sz="2000" dirty="0" smtClean="0">
                <a:cs typeface="B Lotus" pitchFamily="2" charset="-78"/>
              </a:rPr>
              <a:t>مطلق نگری   _______ سرزنش خود و دیگران ________ عدم تلاش در تغییر و اصلاح رفتار</a:t>
            </a:r>
            <a:endParaRPr lang="en-US" sz="2000" dirty="0" smtClean="0">
              <a:cs typeface="B Lotus" pitchFamily="2" charset="-78"/>
            </a:endParaRPr>
          </a:p>
          <a:p>
            <a:pPr algn="just">
              <a:lnSpc>
                <a:spcPct val="200000"/>
              </a:lnSpc>
              <a:tabLst>
                <a:tab pos="60325" algn="l"/>
              </a:tabLst>
            </a:pPr>
            <a:endParaRPr lang="en-US" sz="2000" dirty="0" smtClean="0">
              <a:cs typeface="B Lotus" pitchFamily="2" charset="-78"/>
            </a:endParaRPr>
          </a:p>
          <a:p>
            <a:pPr algn="just">
              <a:lnSpc>
                <a:spcPct val="200000"/>
              </a:lnSpc>
              <a:tabLst>
                <a:tab pos="60325" algn="l"/>
              </a:tabLst>
            </a:pPr>
            <a:endParaRPr lang="en-US" sz="2000" dirty="0" smtClean="0">
              <a:cs typeface="B Lotus" pitchFamily="2" charset="-78"/>
            </a:endParaRPr>
          </a:p>
        </p:txBody>
      </p:sp>
      <p:sp>
        <p:nvSpPr>
          <p:cNvPr id="14" name="Rectangle 13"/>
          <p:cNvSpPr/>
          <p:nvPr/>
        </p:nvSpPr>
        <p:spPr>
          <a:xfrm rot="10800000" flipV="1">
            <a:off x="714348" y="4121356"/>
            <a:ext cx="7786742" cy="1815882"/>
          </a:xfrm>
          <a:prstGeom prst="rect">
            <a:avLst/>
          </a:prstGeom>
        </p:spPr>
        <p:txBody>
          <a:bodyPr wrap="square">
            <a:spAutoFit/>
          </a:bodyPr>
          <a:lstStyle/>
          <a:p>
            <a:pPr algn="just">
              <a:lnSpc>
                <a:spcPct val="200000"/>
              </a:lnSpc>
              <a:tabLst>
                <a:tab pos="60325" algn="l"/>
              </a:tabLst>
            </a:pPr>
            <a:r>
              <a:rPr lang="fa-IR" sz="2800" dirty="0" smtClean="0">
                <a:cs typeface="B Lotus" pitchFamily="2" charset="-78"/>
              </a:rPr>
              <a:t>توان زیادی برای عوض کردن خودتان دارید ولی به ندرت می توانید رفتار دیگران را عوض کنید.</a:t>
            </a:r>
            <a:endParaRPr lang="en-US" sz="2800" dirty="0">
              <a:cs typeface="B Lotus"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fa-IR" dirty="0" smtClean="0"/>
              <a:t>گام چهارم:شناخت خطاهای شناختی </a:t>
            </a:r>
            <a:endParaRPr lang="en-US" dirty="0"/>
          </a:p>
        </p:txBody>
      </p:sp>
      <p:sp>
        <p:nvSpPr>
          <p:cNvPr id="7" name="Rectangle 3"/>
          <p:cNvSpPr txBox="1">
            <a:spLocks noChangeArrowheads="1"/>
          </p:cNvSpPr>
          <p:nvPr/>
        </p:nvSpPr>
        <p:spPr bwMode="auto">
          <a:xfrm>
            <a:off x="571472" y="1928802"/>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1-</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تفکر دو قطبی </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تفکر</a:t>
            </a:r>
            <a:r>
              <a:rPr lang="fa-IR" sz="2000" kern="0" dirty="0" smtClean="0">
                <a:effectLst>
                  <a:outerShdw blurRad="38100" dist="38100" dir="2700000" algn="tl">
                    <a:srgbClr val="000000">
                      <a:alpha val="43137"/>
                    </a:srgbClr>
                  </a:outerShdw>
                </a:effectLst>
                <a:latin typeface="+mn-lt"/>
                <a:cs typeface="+mn-cs"/>
              </a:rPr>
              <a:t> سیاه و سفید و یا استدلال به شیوه همه یا هیچ .خوب و بد ، ممکن و نا ممکن ، مطلوب یا غیر مطلوب . یا این یا آن دیدن امور .</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اگر</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کسی خوب نباشد حتما بد است . اگر خوشبخت نباشد حتما بدبخت است .اگر صلاحیت ندارد حتما بی صلاحیت است .</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برای</a:t>
            </a:r>
            <a:r>
              <a:rPr lang="fa-IR" sz="2000" kern="0" dirty="0" smtClean="0">
                <a:effectLst>
                  <a:outerShdw blurRad="38100" dist="38100" dir="2700000" algn="tl">
                    <a:srgbClr val="000000">
                      <a:alpha val="43137"/>
                    </a:srgbClr>
                  </a:outerShdw>
                </a:effectLst>
                <a:latin typeface="+mn-lt"/>
                <a:cs typeface="+mn-cs"/>
              </a:rPr>
              <a:t> فرد کمال گرا ، اگر کاری صددرصد و بی عیب نباشد ، به کلی بد و خرلب است . </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مثال</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a:t>
            </a:r>
          </a:p>
          <a:p>
            <a:pPr marL="342900" indent="-342900">
              <a:spcBef>
                <a:spcPct val="20000"/>
              </a:spcBef>
              <a:buClr>
                <a:schemeClr val="hlink"/>
              </a:buClr>
              <a:buSzPct val="120000"/>
            </a:pP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برای اینکه ارزشمند باشم باید در تمام کارهایم موفق و تمام جنبه های زندگیم موفق باشم.</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باید همیشه بکوشم تا شاد و خوشبخت باشم .احساسات منفی ا م را کنترل کنم و هرگز احساسات منفی و افسردگی به خود راه ندهم .</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مثال : یا باید فلان ماشین را داشته باشم یا اصلا ماشین نداشته باشم بهتر است..</a:t>
            </a:r>
          </a:p>
          <a:p>
            <a:pPr marL="342900" indent="-342900">
              <a:spcBef>
                <a:spcPct val="20000"/>
              </a:spcBef>
              <a:buClr>
                <a:schemeClr val="hlink"/>
              </a:buClr>
              <a:buSzPct val="120000"/>
            </a:pP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هر چیز کمتر لز کامل یک شکست بی چون و چرا تلقی می شود .</a:t>
            </a:r>
          </a:p>
          <a:p>
            <a:pPr marL="342900" indent="-342900">
              <a:spcBef>
                <a:spcPct val="20000"/>
              </a:spcBef>
              <a:buClr>
                <a:schemeClr val="hlink"/>
              </a:buClr>
              <a:buSzPct val="120000"/>
            </a:pPr>
            <a:endPar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endParaRPr>
          </a:p>
          <a:p>
            <a:pPr marL="342900" indent="-342900">
              <a:spcBef>
                <a:spcPct val="20000"/>
              </a:spcBef>
              <a:buClr>
                <a:schemeClr val="hlink"/>
              </a:buClr>
              <a:buSzPct val="120000"/>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928802"/>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2- تعمیم مبالغه آمیز </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حقایق زندگی را پررنگ تر از مقدار واقعی آن دیدن.</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هر حادثه یک شکست تمام عیار تلقی می شود.</a:t>
            </a:r>
          </a:p>
          <a:p>
            <a:pPr marL="342900" indent="-342900">
              <a:spcBef>
                <a:spcPct val="20000"/>
              </a:spcBef>
              <a:buClr>
                <a:schemeClr val="hlink"/>
              </a:buClr>
              <a:buSzPct val="120000"/>
            </a:pP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به دلیل مبالغه در بخشی از افکار ، نمی توانند جوانب مثبت زندگی  ویا حتی یک موقعیت خاص را ببینند.</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مثال : فردی که به دلیلی مشکلی در زندگی مثلا بیماری خود و یا یکی از نزدیکانش خودش را آدم بدشانسی می داند . این فرد از خیلی از مواهبی که دارد غافل است </a:t>
            </a:r>
          </a:p>
          <a:p>
            <a:pPr marL="342900" indent="-342900">
              <a:spcBef>
                <a:spcPct val="20000"/>
              </a:spcBef>
              <a:buClr>
                <a:schemeClr val="hlink"/>
              </a:buClr>
              <a:buSzPct val="120000"/>
            </a:pP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مثال :</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rPr>
              <a:t>زندگی که در آن مشاجره باشد ، همان بهتر که  زن و شوهر از هم جدا شوند.</a:t>
            </a:r>
          </a:p>
          <a:p>
            <a:pPr marL="342900" indent="-342900">
              <a:spcBef>
                <a:spcPct val="20000"/>
              </a:spcBef>
              <a:buClr>
                <a:schemeClr val="hlink"/>
              </a:buClr>
              <a:buSzPct val="120000"/>
            </a:pPr>
            <a:endPar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endParaRPr>
          </a:p>
          <a:p>
            <a:pPr marL="342900" indent="-342900">
              <a:spcBef>
                <a:spcPct val="20000"/>
              </a:spcBef>
              <a:buClr>
                <a:schemeClr val="hlink"/>
              </a:buClr>
              <a:buSzPct val="120000"/>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928802"/>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3- فیلتر ذهنی </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تمرکز روی جهات منفی و نادیده گرفتن جهات مثبت در یک موقعیت خاص  </a:t>
            </a:r>
          </a:p>
          <a:p>
            <a:pPr marL="342900" indent="-342900">
              <a:spcBef>
                <a:spcPct val="20000"/>
              </a:spcBef>
              <a:buClr>
                <a:schemeClr val="hlink"/>
              </a:buClr>
              <a:buSzPct val="120000"/>
            </a:pP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تحت تاثیر یک واقعیت منفی ، همه چیز را تیره و تار می بیند.</a:t>
            </a:r>
          </a:p>
          <a:p>
            <a:pPr marL="342900" indent="-342900">
              <a:spcBef>
                <a:spcPct val="20000"/>
              </a:spcBef>
              <a:buClr>
                <a:schemeClr val="hlink"/>
              </a:buClr>
              <a:buSzPct val="120000"/>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r>
              <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جزء</a:t>
            </a:r>
            <a:r>
              <a:rPr kumimoji="0" lang="fa-IR" sz="20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ضروری تاب آوری خوش بینی است </a:t>
            </a:r>
          </a:p>
          <a:p>
            <a:pPr marL="342900" marR="0" lvl="0" indent="-342900" algn="r" defTabSz="914400" rtl="1" eaLnBrk="1" fontAlgn="base" latinLnBrk="0" hangingPunct="1">
              <a:lnSpc>
                <a:spcPct val="100000"/>
              </a:lnSpc>
              <a:spcBef>
                <a:spcPct val="20000"/>
              </a:spcBef>
              <a:spcAft>
                <a:spcPct val="0"/>
              </a:spcAft>
              <a:buClr>
                <a:schemeClr val="hlink"/>
              </a:buClr>
              <a:buSzPct val="120000"/>
              <a:tabLst/>
              <a:defRPr/>
            </a:pPr>
            <a:endParaRPr kumimoji="0" lang="fa-IR" sz="20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tabLst/>
              <a:defRPr/>
            </a:pPr>
            <a:endParaRPr lang="fa-IR" sz="2000" kern="0" baseline="0" dirty="0" smtClean="0">
              <a:effectLst>
                <a:outerShdw blurRad="38100" dist="38100" dir="2700000" algn="tl">
                  <a:srgbClr val="000000"/>
                </a:outerShdw>
              </a:effectLst>
              <a:latin typeface="+mn-lt"/>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tabLst/>
              <a:defRPr/>
            </a:pPr>
            <a:r>
              <a:rPr kumimoji="0" lang="fa-IR" sz="20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تعامل بین عوامل خطر زا و عوامل حفاظتی ( شرایطی که فرد را در مقابل آسیب محافظت می کند )</a:t>
            </a:r>
          </a:p>
          <a:p>
            <a:pPr marL="342900" marR="0" lvl="0" indent="-342900" algn="r" defTabSz="914400" rtl="1" eaLnBrk="1" fontAlgn="base" latinLnBrk="0" hangingPunct="1">
              <a:lnSpc>
                <a:spcPct val="100000"/>
              </a:lnSpc>
              <a:spcBef>
                <a:spcPct val="20000"/>
              </a:spcBef>
              <a:spcAft>
                <a:spcPct val="0"/>
              </a:spcAft>
              <a:buClr>
                <a:schemeClr val="hlink"/>
              </a:buClr>
              <a:buSzPct val="120000"/>
              <a:tabLst/>
              <a:defRPr/>
            </a:pPr>
            <a:r>
              <a:rPr lang="fa-IR" sz="2000" kern="0" baseline="0" dirty="0" smtClean="0">
                <a:effectLst>
                  <a:outerShdw blurRad="38100" dist="38100" dir="2700000" algn="tl">
                    <a:srgbClr val="000000"/>
                  </a:outerShdw>
                </a:effectLst>
                <a:latin typeface="+mn-lt"/>
                <a:cs typeface="+mn-cs"/>
              </a:rPr>
              <a:t>مثال</a:t>
            </a:r>
            <a:r>
              <a:rPr lang="fa-IR" sz="2000" kern="0" dirty="0" smtClean="0">
                <a:effectLst>
                  <a:outerShdw blurRad="38100" dist="38100" dir="2700000" algn="tl">
                    <a:srgbClr val="000000"/>
                  </a:outerShdw>
                </a:effectLst>
                <a:latin typeface="+mn-lt"/>
                <a:cs typeface="+mn-cs"/>
              </a:rPr>
              <a:t> : بیماری لاعلاج _______ناامید نشدن _______دنبال درمان و راه حل گشتن </a:t>
            </a:r>
          </a:p>
          <a:p>
            <a:pPr marL="342900" marR="0" lvl="0" indent="-342900" algn="r" defTabSz="914400" rtl="1" eaLnBrk="1" fontAlgn="base" latinLnBrk="0" hangingPunct="1">
              <a:lnSpc>
                <a:spcPct val="100000"/>
              </a:lnSpc>
              <a:spcBef>
                <a:spcPct val="20000"/>
              </a:spcBef>
              <a:spcAft>
                <a:spcPct val="0"/>
              </a:spcAft>
              <a:buClr>
                <a:schemeClr val="hlink"/>
              </a:buClr>
              <a:buSzPct val="120000"/>
              <a:tabLst/>
              <a:defRPr/>
            </a:pPr>
            <a:r>
              <a:rPr lang="fa-IR" sz="2000" kern="0" dirty="0" smtClean="0">
                <a:effectLst>
                  <a:outerShdw blurRad="38100" dist="38100" dir="2700000" algn="tl">
                    <a:srgbClr val="000000"/>
                  </a:outerShdw>
                </a:effectLst>
                <a:latin typeface="+mn-lt"/>
                <a:cs typeface="+mn-cs"/>
              </a:rPr>
              <a:t>داشتن کودک با نیازهای ویژه _________ناامید نشدن  کمک گرفتن از سیستم های حمایتی و بالابردن توان خود 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857364"/>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4-شخصی</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سازی</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پذیرفتن</a:t>
            </a:r>
            <a:r>
              <a:rPr lang="fa-IR" sz="2000" kern="0" dirty="0" smtClean="0">
                <a:effectLst>
                  <a:outerShdw blurRad="38100" dist="38100" dir="2700000" algn="tl">
                    <a:srgbClr val="000000">
                      <a:alpha val="43137"/>
                    </a:srgbClr>
                  </a:outerShdw>
                </a:effectLst>
                <a:latin typeface="+mn-lt"/>
                <a:cs typeface="+mn-cs"/>
              </a:rPr>
              <a:t> مسئولیت درقبال چیزهایی که ارتباط زیادی با او ندارد و یا اصلا مربوط به فرد نیست.</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این</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تفکر منجر به احساس گناه، خجالت و ناشایست  بودن می شود .</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مثال</a:t>
            </a:r>
            <a:r>
              <a:rPr lang="fa-IR" sz="2000" kern="0" dirty="0" smtClean="0">
                <a:effectLst>
                  <a:outerShdw blurRad="38100" dist="38100" dir="2700000" algn="tl">
                    <a:srgbClr val="000000">
                      <a:alpha val="43137"/>
                    </a:srgbClr>
                  </a:outerShdw>
                </a:effectLst>
                <a:latin typeface="+mn-lt"/>
                <a:cs typeface="+mn-cs"/>
              </a:rPr>
              <a:t> </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مادری</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که نمره کم  گرفتن فرزندش در امتحان  ویا حتی بیماری جسمی او را رابه خود نسبت می دهد و سایر عوامل را نادیده می گیرد.</a:t>
            </a:r>
          </a:p>
          <a:p>
            <a:pPr marL="342900" indent="-342900">
              <a:spcBef>
                <a:spcPct val="20000"/>
              </a:spcBef>
              <a:buClr>
                <a:schemeClr val="hlink"/>
              </a:buClr>
              <a:buSzPct val="120000"/>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857364"/>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5-استدلال هیجانی</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یعنی استدلال نه بر اساس منطق ، بلکه بر اساس هیجان.</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مثال</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خشمگین</a:t>
            </a:r>
            <a:r>
              <a:rPr lang="fa-IR" sz="2000" kern="0" dirty="0" smtClean="0">
                <a:effectLst>
                  <a:outerShdw blurRad="38100" dist="38100" dir="2700000" algn="tl">
                    <a:srgbClr val="000000">
                      <a:alpha val="43137"/>
                    </a:srgbClr>
                  </a:outerShdw>
                </a:effectLst>
                <a:latin typeface="+mn-lt"/>
                <a:cs typeface="+mn-cs"/>
              </a:rPr>
              <a:t> هستم ، معلوم می شود با من منصفانه رفتار نشده . </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بد</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نگوییم به مهتاب اگر تب داریم مصداق واقعی این نوع خطای شناختی است .</a:t>
            </a:r>
          </a:p>
          <a:p>
            <a:pPr marL="342900" indent="-342900">
              <a:spcBef>
                <a:spcPct val="20000"/>
              </a:spcBef>
              <a:buClr>
                <a:schemeClr val="hlink"/>
              </a:buClr>
              <a:buSzPct val="120000"/>
            </a:pPr>
            <a:r>
              <a:rPr lang="fa-IR" sz="2000" kern="0" baseline="0" dirty="0" smtClean="0">
                <a:effectLst>
                  <a:outerShdw blurRad="38100" dist="38100" dir="2700000" algn="tl">
                    <a:srgbClr val="000000">
                      <a:alpha val="43137"/>
                    </a:srgbClr>
                  </a:outerShdw>
                </a:effectLst>
                <a:latin typeface="+mn-lt"/>
                <a:cs typeface="+mn-cs"/>
              </a:rPr>
              <a:t>فردی</a:t>
            </a:r>
            <a:r>
              <a:rPr lang="fa-IR" sz="2000" kern="0" dirty="0" smtClean="0">
                <a:effectLst>
                  <a:outerShdw blurRad="38100" dist="38100" dir="2700000" algn="tl">
                    <a:srgbClr val="000000">
                      <a:alpha val="43137"/>
                    </a:srgbClr>
                  </a:outerShdw>
                </a:effectLst>
                <a:latin typeface="+mn-lt"/>
                <a:cs typeface="+mn-cs"/>
              </a:rPr>
              <a:t> که چون بر اثر تبی که دارد احساس می کند که هوای اتاق بسیار گرم است ( احساس گرما دلیل گرم بودن اتاق)</a:t>
            </a:r>
          </a:p>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همیشه</a:t>
            </a:r>
            <a:r>
              <a:rPr kumimoji="0" lang="fa-IR" sz="2000" b="0"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احساس مساوی با واقعیت نیست .</a:t>
            </a: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
                <a:schemeClr val="hlink"/>
              </a:buClr>
              <a:buSzPct val="120000"/>
              <a:buFontTx/>
              <a:buChar char="•"/>
              <a:tabLst/>
              <a:defRPr/>
            </a:pPr>
            <a:endParaRPr kumimoji="0" lang="fa-IR" sz="2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4" name="Rectangle 3"/>
          <p:cNvSpPr/>
          <p:nvPr/>
        </p:nvSpPr>
        <p:spPr>
          <a:xfrm>
            <a:off x="0" y="357166"/>
            <a:ext cx="9144000" cy="6143668"/>
          </a:xfrm>
          <a:prstGeom prst="rect">
            <a:avLst/>
          </a:prstGeom>
        </p:spPr>
        <p:txBody>
          <a:bodyPr wrap="square">
            <a:spAutoFit/>
          </a:bodyPr>
          <a:lstStyle/>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تحقیقات نشان داده والدین کودکان با نیازهای ویژه نسبت به سایر والدین استرس بیشتری را تحمل می کنند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استرس ناشی از نگرانی هایی از قبیل:</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نگرانی ناشی از چگونگی کنار آمدن کودک با مشکلات در آینده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تغییر در روابط خانوادگی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هزینه های اقتصادی سنگین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رفتارهای ترحم آمیز دیگران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نگرش منفی جامعه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محدودیت دسترسی به خدمات و امکانات </a:t>
            </a:r>
          </a:p>
          <a:p>
            <a:pPr>
              <a:spcBef>
                <a:spcPct val="20000"/>
              </a:spcBef>
              <a:buClr>
                <a:schemeClr val="hlink"/>
              </a:buClr>
              <a:buSzPct val="120000"/>
            </a:pPr>
            <a:r>
              <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تعارض مربوط به داشتن فرزند دیگر</a:t>
            </a:r>
          </a:p>
          <a:p>
            <a:pPr>
              <a:spcBef>
                <a:spcPct val="20000"/>
              </a:spcBef>
              <a:buClr>
                <a:schemeClr val="hlink"/>
              </a:buClr>
              <a:buSzPct val="120000"/>
            </a:pPr>
            <a:endParaRPr lang="fa-IR" sz="31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857364"/>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6- بزرگ نمایی و کوچک نمایی</a:t>
            </a:r>
          </a:p>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وجوه منفی را بزرگ و وجوه مثبت را کوچک نشان دادن .</a:t>
            </a: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در</a:t>
            </a:r>
            <a:r>
              <a:rPr kumimoji="0" lang="fa-IR" sz="20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گناه و اشتباهات خود مبالغه می کند ولی نوبت به کارهای خوبش که می رسد یا کوچکشان می کند یا بی ارزش مثلا ای بابا شانسی بود .</a:t>
            </a: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857364"/>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lang="fa-IR" sz="2000" kern="0" dirty="0" smtClean="0">
                <a:effectLst>
                  <a:outerShdw blurRad="38100" dist="38100" dir="2700000" algn="tl">
                    <a:srgbClr val="000000">
                      <a:alpha val="43137"/>
                    </a:srgbClr>
                  </a:outerShdw>
                </a:effectLst>
                <a:latin typeface="+mn-lt"/>
                <a:cs typeface="+mn-cs"/>
              </a:rPr>
              <a:t>7- برچسب زدن منفی </a:t>
            </a: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شکل</a:t>
            </a:r>
            <a:r>
              <a:rPr kumimoji="0" lang="fa-IR" sz="20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حاد تفکر همه یا هیچ است .</a:t>
            </a:r>
          </a:p>
          <a:p>
            <a:pPr marL="342900" indent="-342900">
              <a:spcBef>
                <a:spcPct val="20000"/>
              </a:spcBef>
              <a:buClr>
                <a:schemeClr val="hlink"/>
              </a:buClr>
              <a:buSzPct val="120000"/>
            </a:pPr>
            <a:r>
              <a:rPr lang="fa-IR" sz="2000" b="1" kern="0" baseline="0" dirty="0" smtClean="0">
                <a:effectLst>
                  <a:outerShdw blurRad="38100" dist="38100" dir="2700000" algn="tl">
                    <a:srgbClr val="000000">
                      <a:alpha val="43137"/>
                    </a:srgbClr>
                  </a:outerShdw>
                </a:effectLst>
                <a:latin typeface="+mn-lt"/>
                <a:cs typeface="+mn-cs"/>
              </a:rPr>
              <a:t>به</a:t>
            </a:r>
            <a:r>
              <a:rPr lang="fa-IR" sz="2000" b="1" kern="0" dirty="0" smtClean="0">
                <a:effectLst>
                  <a:outerShdw blurRad="38100" dist="38100" dir="2700000" algn="tl">
                    <a:srgbClr val="000000">
                      <a:alpha val="43137"/>
                    </a:srgbClr>
                  </a:outerShdw>
                </a:effectLst>
                <a:latin typeface="+mn-lt"/>
                <a:cs typeface="+mn-cs"/>
              </a:rPr>
              <a:t> جای اینکه بگوید اشتباه کردم به خود برچسب بازنده را می زند.یا برچسب احمق یا شکست خورده می زند .</a:t>
            </a: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یک</a:t>
            </a:r>
            <a:r>
              <a:rPr kumimoji="0" lang="fa-IR" sz="2000" b="1" i="0" u="none" strike="noStrike" kern="0" cap="none" spc="0" normalizeH="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رفتار را که جزیی از شخصیت است به حساب کل شخصیت فرد می گذارد .</a:t>
            </a: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785926"/>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8-بی توجهی به امر مثبت </a:t>
            </a:r>
          </a:p>
          <a:p>
            <a:pPr marL="342900" indent="-342900">
              <a:spcBef>
                <a:spcPct val="20000"/>
              </a:spcBef>
              <a:buClr>
                <a:schemeClr val="hlink"/>
              </a:buClr>
              <a:buSzPct val="120000"/>
            </a:pPr>
            <a:endParaRPr lang="fa-IR" sz="2000" b="1" kern="0" dirty="0" smtClean="0">
              <a:effectLst>
                <a:outerShdw blurRad="38100" dist="38100" dir="2700000" algn="tl">
                  <a:srgbClr val="000000"/>
                </a:outerShdw>
              </a:effectLst>
              <a:latin typeface="+mn-lt"/>
              <a:cs typeface="+mn-cs"/>
            </a:endParaRP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بی ارزش شمردن تجربه های مثبت احساس شادی را از فرد می گیرد و فرد را به سوی</a:t>
            </a:r>
            <a:r>
              <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ناشایست بودن سوق می دهد .</a:t>
            </a: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indent="-342900">
              <a:spcBef>
                <a:spcPct val="20000"/>
              </a:spcBef>
              <a:buClr>
                <a:schemeClr val="hlink"/>
              </a:buClr>
              <a:buSzPct val="120000"/>
            </a:pP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pic>
        <p:nvPicPr>
          <p:cNvPr id="8" name="Picture 2" descr="C:\Documents and Settings\saeed ghahremani\My Documents\My Pictures\واقع بینی.gif"/>
          <p:cNvPicPr>
            <a:picLocks noChangeAspect="1" noChangeArrowheads="1"/>
          </p:cNvPicPr>
          <p:nvPr/>
        </p:nvPicPr>
        <p:blipFill>
          <a:blip r:embed="rId2"/>
          <a:srcRect/>
          <a:stretch>
            <a:fillRect/>
          </a:stretch>
        </p:blipFill>
        <p:spPr bwMode="auto">
          <a:xfrm>
            <a:off x="2214546" y="3000371"/>
            <a:ext cx="4286280" cy="3048003"/>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785926"/>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lang="fa-IR" sz="2000" b="1" kern="0" dirty="0" smtClean="0">
                <a:effectLst>
                  <a:outerShdw blurRad="38100" dist="38100" dir="2700000" algn="tl">
                    <a:srgbClr val="000000"/>
                  </a:outerShdw>
                </a:effectLst>
                <a:latin typeface="+mn-lt"/>
                <a:cs typeface="+mn-cs"/>
              </a:rPr>
              <a:t>9- نتیجه گیری شتاب زده :</a:t>
            </a: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مثلا</a:t>
            </a:r>
            <a:r>
              <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فردی که در انجام نخستین مراحل درمان دچار مشکل می شود ممکن است به این نتیجه برسد که درمان برای من فایده ای نخواهد داشت .</a:t>
            </a: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785926"/>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10- فاجعه سازی</a:t>
            </a:r>
            <a:endParaRPr lang="fa-IR" sz="2000" b="1" kern="0" dirty="0" smtClean="0">
              <a:effectLst>
                <a:outerShdw blurRad="38100" dist="38100" dir="2700000" algn="tl">
                  <a:srgbClr val="000000"/>
                </a:outerShdw>
              </a:effectLst>
              <a:latin typeface="+mn-lt"/>
              <a:cs typeface="+mn-cs"/>
            </a:endParaRP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از کاه کوه ساختن </a:t>
            </a:r>
          </a:p>
          <a:p>
            <a:pPr marL="342900" indent="-342900">
              <a:spcBef>
                <a:spcPct val="20000"/>
              </a:spcBef>
              <a:buClr>
                <a:schemeClr val="hlink"/>
              </a:buClr>
              <a:buSzPct val="120000"/>
            </a:pPr>
            <a:r>
              <a:rPr lang="fa-IR" sz="2000" b="1" kern="0" dirty="0" smtClean="0">
                <a:effectLst>
                  <a:outerShdw blurRad="38100" dist="38100" dir="2700000" algn="tl">
                    <a:srgbClr val="000000"/>
                  </a:outerShdw>
                </a:effectLst>
                <a:latin typeface="+mn-lt"/>
                <a:cs typeface="+mn-cs"/>
              </a:rPr>
              <a:t>مثلا : من می دانم که فرزندم در مهمانی خرابکاری می کند و آبروی من برای همیشه می رود .</a:t>
            </a:r>
          </a:p>
          <a:p>
            <a:pPr marL="342900" indent="-342900">
              <a:spcBef>
                <a:spcPct val="20000"/>
              </a:spcBef>
              <a:buClr>
                <a:schemeClr val="hlink"/>
              </a:buClr>
              <a:buSzPct val="120000"/>
            </a:pP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t>خطای شناختی </a:t>
            </a:r>
            <a:endParaRPr lang="en-US" dirty="0"/>
          </a:p>
        </p:txBody>
      </p:sp>
      <p:sp>
        <p:nvSpPr>
          <p:cNvPr id="7" name="Rectangle 3"/>
          <p:cNvSpPr txBox="1">
            <a:spLocks noChangeArrowheads="1"/>
          </p:cNvSpPr>
          <p:nvPr/>
        </p:nvSpPr>
        <p:spPr bwMode="auto">
          <a:xfrm>
            <a:off x="571472" y="1785926"/>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11-</a:t>
            </a:r>
            <a:r>
              <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افکار باید دار یا جزمی:</a:t>
            </a:r>
          </a:p>
          <a:p>
            <a:pPr marL="342900" indent="-342900">
              <a:spcBef>
                <a:spcPct val="20000"/>
              </a:spcBef>
              <a:buClr>
                <a:schemeClr val="hlink"/>
              </a:buClr>
              <a:buSzPct val="120000"/>
            </a:pPr>
            <a:r>
              <a:rPr lang="fa-IR" sz="2000" b="1" kern="0" baseline="0" dirty="0" smtClean="0">
                <a:effectLst>
                  <a:outerShdw blurRad="38100" dist="38100" dir="2700000" algn="tl">
                    <a:srgbClr val="000000"/>
                  </a:outerShdw>
                </a:effectLst>
                <a:latin typeface="+mn-lt"/>
                <a:cs typeface="+mn-cs"/>
              </a:rPr>
              <a:t>افکار</a:t>
            </a:r>
            <a:r>
              <a:rPr lang="fa-IR" sz="2000" b="1" kern="0" dirty="0" smtClean="0">
                <a:effectLst>
                  <a:outerShdw blurRad="38100" dist="38100" dir="2700000" algn="tl">
                    <a:srgbClr val="000000"/>
                  </a:outerShdw>
                </a:effectLst>
                <a:latin typeface="+mn-lt"/>
                <a:cs typeface="+mn-cs"/>
              </a:rPr>
              <a:t> باید دار مثلا نباید این شیرینی را بخورم احساس تمرد و سرکشی می آورند و اشخاص تشویق می شوند که درست برعکس عمل کنند.</a:t>
            </a:r>
          </a:p>
          <a:p>
            <a:pPr marL="342900" indent="-342900">
              <a:spcBef>
                <a:spcPct val="20000"/>
              </a:spcBef>
              <a:buClr>
                <a:schemeClr val="hlink"/>
              </a:buClr>
              <a:buSzPct val="120000"/>
            </a:pPr>
            <a:endPar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smtClean="0"/>
              <a:t>خطای شناختی </a:t>
            </a:r>
            <a:endParaRPr lang="en-US" dirty="0"/>
          </a:p>
        </p:txBody>
      </p:sp>
      <p:sp>
        <p:nvSpPr>
          <p:cNvPr id="7" name="Rectangle 3"/>
          <p:cNvSpPr txBox="1">
            <a:spLocks noChangeArrowheads="1"/>
          </p:cNvSpPr>
          <p:nvPr/>
        </p:nvSpPr>
        <p:spPr bwMode="auto">
          <a:xfrm>
            <a:off x="571472" y="1785926"/>
            <a:ext cx="8215370"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chemeClr val="hlink"/>
              </a:buClr>
              <a:buSzPct val="120000"/>
            </a:pPr>
            <a:r>
              <a:rPr lang="fa-IR" sz="2000" b="1" kern="0" dirty="0" smtClean="0">
                <a:effectLst>
                  <a:outerShdw blurRad="38100" dist="38100" dir="2700000" algn="tl">
                    <a:srgbClr val="000000"/>
                  </a:outerShdw>
                </a:effectLst>
                <a:latin typeface="+mn-lt"/>
                <a:cs typeface="+mn-cs"/>
              </a:rPr>
              <a:t>12- تفکر تساوی گونه :</a:t>
            </a:r>
          </a:p>
          <a:p>
            <a:pPr marL="342900" indent="-342900">
              <a:spcBef>
                <a:spcPct val="20000"/>
              </a:spcBef>
              <a:buClr>
                <a:schemeClr val="hlink"/>
              </a:buClr>
              <a:buSzPct val="120000"/>
            </a:pPr>
            <a:r>
              <a:rPr kumimoji="0" lang="fa-IR"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مادر</a:t>
            </a:r>
            <a:r>
              <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تمام تحریف های شناختی است </a:t>
            </a:r>
          </a:p>
          <a:p>
            <a:pPr marL="342900" indent="-342900">
              <a:spcBef>
                <a:spcPct val="20000"/>
              </a:spcBef>
              <a:buClr>
                <a:schemeClr val="hlink"/>
              </a:buClr>
              <a:buSzPct val="120000"/>
            </a:pPr>
            <a:r>
              <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.مثال قبولی در کنکور سراسری مساوی با خوشبختی و عدم  قبولی مساوی با بدبختی است .</a:t>
            </a:r>
          </a:p>
          <a:p>
            <a:pPr marL="342900" indent="-342900">
              <a:spcBef>
                <a:spcPct val="20000"/>
              </a:spcBef>
              <a:buClr>
                <a:schemeClr val="hlink"/>
              </a:buClr>
              <a:buSzPct val="120000"/>
            </a:pPr>
            <a:r>
              <a:rPr lang="fa-IR" sz="2000" b="1" kern="0" dirty="0" smtClean="0">
                <a:effectLst>
                  <a:outerShdw blurRad="38100" dist="38100" dir="2700000" algn="tl">
                    <a:srgbClr val="000000"/>
                  </a:outerShdw>
                </a:effectLst>
                <a:latin typeface="+mn-lt"/>
                <a:cs typeface="+mn-cs"/>
              </a:rPr>
              <a:t>مثال : داشتن کودک سالم مساوی با خوشبختی و نداشتن آن مساوس با بدبختی است .</a:t>
            </a:r>
          </a:p>
          <a:p>
            <a:pPr marL="342900" indent="-342900">
              <a:spcBef>
                <a:spcPct val="20000"/>
              </a:spcBef>
              <a:buClr>
                <a:schemeClr val="hlink"/>
              </a:buClr>
              <a:buSzPct val="120000"/>
            </a:pPr>
            <a:endPar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indent="-342900">
              <a:spcBef>
                <a:spcPct val="20000"/>
              </a:spcBef>
              <a:buClr>
                <a:schemeClr val="hlink"/>
              </a:buClr>
              <a:buSzPct val="120000"/>
            </a:pPr>
            <a:r>
              <a:rPr lang="fa-IR" sz="2000" b="1" kern="0" smtClean="0">
                <a:effectLst>
                  <a:outerShdw blurRad="38100" dist="38100" dir="2700000" algn="tl">
                    <a:srgbClr val="000000"/>
                  </a:outerShdw>
                </a:effectLst>
                <a:latin typeface="+mn-lt"/>
                <a:cs typeface="+mn-cs"/>
              </a:rPr>
              <a:t>متاسفانه در تمام  خطاهای شناختی فرد افکار خود را عین واقعیت می داند.</a:t>
            </a:r>
            <a:endParaRPr kumimoji="0" lang="fa-IR" sz="2000" b="1"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3850" y="836613"/>
            <a:ext cx="5545138" cy="641350"/>
          </a:xfrm>
          <a:prstGeom prst="rect">
            <a:avLst/>
          </a:prstGeom>
          <a:noFill/>
          <a:ln w="9525">
            <a:noFill/>
            <a:miter lim="800000"/>
            <a:headEnd/>
            <a:tailEnd/>
          </a:ln>
          <a:effectLst/>
        </p:spPr>
        <p:txBody>
          <a:bodyPr>
            <a:spAutoFit/>
          </a:bodyPr>
          <a:lstStyle/>
          <a:p>
            <a:pPr algn="ctr" rtl="0">
              <a:spcBef>
                <a:spcPct val="50000"/>
              </a:spcBef>
            </a:pPr>
            <a:r>
              <a:rPr lang="fa-I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411" name="WordArt 3"/>
          <p:cNvSpPr>
            <a:spLocks noChangeArrowheads="1" noChangeShapeType="1" noTextEdit="1"/>
          </p:cNvSpPr>
          <p:nvPr/>
        </p:nvSpPr>
        <p:spPr bwMode="auto">
          <a:xfrm>
            <a:off x="571472" y="2000240"/>
            <a:ext cx="8072494" cy="2714644"/>
          </a:xfrm>
          <a:prstGeom prst="rect">
            <a:avLst/>
          </a:prstGeom>
        </p:spPr>
        <p:txBody>
          <a:bodyPr wrap="none" fromWordArt="1">
            <a:prstTxWarp prst="textPlain">
              <a:avLst>
                <a:gd name="adj" fmla="val 50000"/>
              </a:avLst>
            </a:prstTxWarp>
          </a:bodyPr>
          <a:lstStyle/>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اگر صد سال مانی ور یکی روز </a:t>
            </a:r>
          </a:p>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بباید رفت از این خاک دل افروز </a:t>
            </a:r>
          </a:p>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پس آن بهتر که خود را شاد داری </a:t>
            </a:r>
          </a:p>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در آن شادی خدا را یاد داری </a:t>
            </a:r>
          </a:p>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a:t>
            </a: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        نظامی گنجوی </a:t>
            </a:r>
            <a:endParaRPr lang="en-US" sz="44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0" fill="hold"/>
                                        <p:tgtEl>
                                          <p:spTgt spid="17411"/>
                                        </p:tgtEl>
                                        <p:attrNameLst>
                                          <p:attrName>ppt_x</p:attrName>
                                        </p:attrNameLst>
                                      </p:cBhvr>
                                      <p:tavLst>
                                        <p:tav tm="0">
                                          <p:val>
                                            <p:strVal val="#ppt_x"/>
                                          </p:val>
                                        </p:tav>
                                        <p:tav tm="100000">
                                          <p:val>
                                            <p:strVal val="#ppt_x"/>
                                          </p:val>
                                        </p:tav>
                                      </p:tavLst>
                                    </p:anim>
                                    <p:anim calcmode="lin" valueType="num">
                                      <p:cBhvr additive="base">
                                        <p:cTn id="8" dur="50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3850" y="836613"/>
            <a:ext cx="5545138" cy="641350"/>
          </a:xfrm>
          <a:prstGeom prst="rect">
            <a:avLst/>
          </a:prstGeom>
          <a:noFill/>
          <a:ln w="9525">
            <a:noFill/>
            <a:miter lim="800000"/>
            <a:headEnd/>
            <a:tailEnd/>
          </a:ln>
          <a:effectLst/>
        </p:spPr>
        <p:txBody>
          <a:bodyPr>
            <a:spAutoFit/>
          </a:bodyPr>
          <a:lstStyle/>
          <a:p>
            <a:pPr algn="ctr" rtl="0">
              <a:spcBef>
                <a:spcPct val="50000"/>
              </a:spcBef>
            </a:pPr>
            <a:r>
              <a:rPr lang="fa-I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411" name="WordArt 3"/>
          <p:cNvSpPr>
            <a:spLocks noChangeArrowheads="1" noChangeShapeType="1" noTextEdit="1"/>
          </p:cNvSpPr>
          <p:nvPr/>
        </p:nvSpPr>
        <p:spPr bwMode="auto">
          <a:xfrm>
            <a:off x="571472" y="2000240"/>
            <a:ext cx="8072494" cy="2714644"/>
          </a:xfrm>
          <a:prstGeom prst="rect">
            <a:avLst/>
          </a:prstGeom>
        </p:spPr>
        <p:txBody>
          <a:bodyPr wrap="none" fromWordArt="1">
            <a:prstTxWarp prst="textPlain">
              <a:avLst>
                <a:gd name="adj" fmla="val 50000"/>
              </a:avLst>
            </a:prstTxWarp>
          </a:bodyPr>
          <a:lstStyle/>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با تشكر از بذل توجه شما. </a:t>
            </a:r>
            <a:endParaRPr lang="en-US" sz="44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0" fill="hold"/>
                                        <p:tgtEl>
                                          <p:spTgt spid="17411"/>
                                        </p:tgtEl>
                                        <p:attrNameLst>
                                          <p:attrName>ppt_x</p:attrName>
                                        </p:attrNameLst>
                                      </p:cBhvr>
                                      <p:tavLst>
                                        <p:tav tm="0">
                                          <p:val>
                                            <p:strVal val="#ppt_x"/>
                                          </p:val>
                                        </p:tav>
                                        <p:tav tm="100000">
                                          <p:val>
                                            <p:strVal val="#ppt_x"/>
                                          </p:val>
                                        </p:tav>
                                      </p:tavLst>
                                    </p:anim>
                                    <p:anim calcmode="lin" valueType="num">
                                      <p:cBhvr additive="base">
                                        <p:cTn id="8" dur="50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2448181"/>
            <a:ext cx="9144000" cy="2259080"/>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اهداف آموزش تاب آوری به والدین دارای کودکان با نیازهای ویژه:</a:t>
            </a:r>
          </a:p>
          <a:p>
            <a:pPr>
              <a:spcBef>
                <a:spcPct val="20000"/>
              </a:spcBef>
              <a:buClr>
                <a:schemeClr val="hlink"/>
              </a:buClr>
              <a:buSzPct val="120000"/>
            </a:pPr>
            <a:endPar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افزایش آستانه تحمل برای مقابله با مشکلات ، بهبود کیفیت زندگی ، رضایت از زندگی و بهبود روایط والد_ فرزندی .</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2448181"/>
            <a:ext cx="9144000" cy="1668149"/>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تعریف کیفیت زندگی از سازمان بهداشت جهانی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مجموعه کارکردهای اجتماعی ، هیجانی _روان شناختی و جسمانی  در نظر گرفته شده است .</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2448181"/>
            <a:ext cx="9144000" cy="2259080"/>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در فرایند تاب آوری دو شرط مهم وجود دارد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1- فرد با تهدیدهای مهم یا سختی های شدید روبه رو می شود.</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2- با وجود سختی ها و مشکلات مهم به سازگاری مثبت دست یافته و حتی پیشرفت هم می کند.</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WordArt 3"/>
          <p:cNvSpPr>
            <a:spLocks noChangeArrowheads="1" noChangeShapeType="1" noTextEdit="1"/>
          </p:cNvSpPr>
          <p:nvPr/>
        </p:nvSpPr>
        <p:spPr bwMode="auto">
          <a:xfrm>
            <a:off x="5219700" y="836613"/>
            <a:ext cx="3314700" cy="571500"/>
          </a:xfrm>
          <a:prstGeom prst="rect">
            <a:avLst/>
          </a:prstGeom>
        </p:spPr>
        <p:txBody>
          <a:bodyPr wrap="none" fromWordArt="1">
            <a:prstTxWarp prst="textPlain">
              <a:avLst>
                <a:gd name="adj" fmla="val 50000"/>
              </a:avLst>
            </a:prstTxWarp>
          </a:bodyPr>
          <a:lstStyle/>
          <a:p>
            <a:pPr algn="ctr"/>
            <a:endParaRPr lang="en-US" sz="40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5" name="Rectangle 4"/>
          <p:cNvSpPr/>
          <p:nvPr/>
        </p:nvSpPr>
        <p:spPr>
          <a:xfrm>
            <a:off x="0" y="2448181"/>
            <a:ext cx="9144000" cy="2653034"/>
          </a:xfrm>
          <a:prstGeom prst="rect">
            <a:avLst/>
          </a:prstGeom>
        </p:spPr>
        <p:txBody>
          <a:bodyPr wrap="square">
            <a:spAutoFit/>
          </a:bodyPr>
          <a:lstStyle/>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صبر ، نحوه ای از مواجهه در مواقع و مواضع تنگنا و مشکلات است که نه قواعد اخلاق نقص شود و نه فرد گرفتار تلاطم های روانی مهار ناپذیر شود . یعنی در مصائب حد و مرز اخلاق را رعایت کردن و زیر با مشکلات ، از مسیر درست حق ، منحرف نگشتن .</a:t>
            </a:r>
          </a:p>
          <a:p>
            <a:pPr>
              <a:spcBef>
                <a:spcPct val="20000"/>
              </a:spcBef>
              <a:buClr>
                <a:schemeClr val="hlink"/>
              </a:buClr>
              <a:buSzPct val="120000"/>
            </a:pPr>
            <a:r>
              <a:rPr lang="fa-IR" sz="3200" kern="10" dirty="0" smtClean="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rPr>
              <a:t>صبر انفعال نیست ، صبر یعنی از پا ننشستن و پیش رفتن .</a:t>
            </a:r>
            <a:endParaRPr lang="en-US" sz="32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3850" y="836613"/>
            <a:ext cx="5545138" cy="641350"/>
          </a:xfrm>
          <a:prstGeom prst="rect">
            <a:avLst/>
          </a:prstGeom>
          <a:noFill/>
          <a:ln w="9525">
            <a:noFill/>
            <a:miter lim="800000"/>
            <a:headEnd/>
            <a:tailEnd/>
          </a:ln>
          <a:effectLst/>
        </p:spPr>
        <p:txBody>
          <a:bodyPr>
            <a:spAutoFit/>
          </a:bodyPr>
          <a:lstStyle/>
          <a:p>
            <a:pPr algn="ctr" rtl="0">
              <a:spcBef>
                <a:spcPct val="50000"/>
              </a:spcBef>
            </a:pPr>
            <a:r>
              <a:rPr lang="fa-I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411" name="WordArt 3"/>
          <p:cNvSpPr>
            <a:spLocks noChangeArrowheads="1" noChangeShapeType="1" noTextEdit="1"/>
          </p:cNvSpPr>
          <p:nvPr/>
        </p:nvSpPr>
        <p:spPr bwMode="auto">
          <a:xfrm>
            <a:off x="571472" y="2000240"/>
            <a:ext cx="8072494" cy="2714644"/>
          </a:xfrm>
          <a:prstGeom prst="rect">
            <a:avLst/>
          </a:prstGeom>
        </p:spPr>
        <p:txBody>
          <a:bodyPr wrap="none" fromWordArt="1">
            <a:prstTxWarp prst="textPlain">
              <a:avLst>
                <a:gd name="adj" fmla="val 50000"/>
              </a:avLst>
            </a:prstTxWarp>
          </a:bodyPr>
          <a:lstStyle/>
          <a:p>
            <a:pPr algn="ctr"/>
            <a:r>
              <a:rPr lang="fa-IR" sz="44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مواجهه مومنانه با زندگی </a:t>
            </a:r>
            <a:endParaRPr lang="en-US" sz="44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0" fill="hold"/>
                                        <p:tgtEl>
                                          <p:spTgt spid="17411"/>
                                        </p:tgtEl>
                                        <p:attrNameLst>
                                          <p:attrName>ppt_x</p:attrName>
                                        </p:attrNameLst>
                                      </p:cBhvr>
                                      <p:tavLst>
                                        <p:tav tm="0">
                                          <p:val>
                                            <p:strVal val="#ppt_x"/>
                                          </p:val>
                                        </p:tav>
                                        <p:tav tm="100000">
                                          <p:val>
                                            <p:strVal val="#ppt_x"/>
                                          </p:val>
                                        </p:tav>
                                      </p:tavLst>
                                    </p:anim>
                                    <p:anim calcmode="lin" valueType="num">
                                      <p:cBhvr additive="base">
                                        <p:cTn id="8" dur="50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3850" y="836613"/>
            <a:ext cx="5545138" cy="641350"/>
          </a:xfrm>
          <a:prstGeom prst="rect">
            <a:avLst/>
          </a:prstGeom>
          <a:noFill/>
          <a:ln w="9525">
            <a:noFill/>
            <a:miter lim="800000"/>
            <a:headEnd/>
            <a:tailEnd/>
          </a:ln>
          <a:effectLst/>
        </p:spPr>
        <p:txBody>
          <a:bodyPr>
            <a:spAutoFit/>
          </a:bodyPr>
          <a:lstStyle/>
          <a:p>
            <a:pPr algn="ctr" rtl="0">
              <a:spcBef>
                <a:spcPct val="50000"/>
              </a:spcBef>
            </a:pPr>
            <a:r>
              <a:rPr lang="fa-I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17411" name="WordArt 3"/>
          <p:cNvSpPr>
            <a:spLocks noChangeArrowheads="1" noChangeShapeType="1" noTextEdit="1"/>
          </p:cNvSpPr>
          <p:nvPr/>
        </p:nvSpPr>
        <p:spPr bwMode="auto">
          <a:xfrm>
            <a:off x="571472" y="2000240"/>
            <a:ext cx="8072494" cy="2714644"/>
          </a:xfrm>
          <a:prstGeom prst="rect">
            <a:avLst/>
          </a:prstGeom>
        </p:spPr>
        <p:txBody>
          <a:bodyPr wrap="none" fromWordArt="1">
            <a:prstTxWarp prst="textPlain">
              <a:avLst>
                <a:gd name="adj" fmla="val 50000"/>
              </a:avLst>
            </a:prstTxWarp>
          </a:bodyPr>
          <a:lstStyle/>
          <a:p>
            <a:pPr algn="ctr"/>
            <a:endParaRPr lang="en-US" sz="44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pic>
        <p:nvPicPr>
          <p:cNvPr id="5" name="Picture 2"/>
          <p:cNvPicPr>
            <a:picLocks noChangeAspect="1" noChangeArrowheads="1"/>
          </p:cNvPicPr>
          <p:nvPr/>
        </p:nvPicPr>
        <p:blipFill>
          <a:blip r:embed="rId3"/>
          <a:srcRect/>
          <a:stretch>
            <a:fillRect/>
          </a:stretch>
        </p:blipFill>
        <p:spPr bwMode="auto">
          <a:xfrm>
            <a:off x="2786050" y="1357298"/>
            <a:ext cx="3838575" cy="3838575"/>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nodePh="1">
                                  <p:stCondLst>
                                    <p:cond delay="0"/>
                                  </p:stCondLst>
                                  <p:endCondLst>
                                    <p:cond evt="begin" delay="0">
                                      <p:tn val="5"/>
                                    </p:cond>
                                  </p:end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0" fill="hold"/>
                                        <p:tgtEl>
                                          <p:spTgt spid="17411"/>
                                        </p:tgtEl>
                                        <p:attrNameLst>
                                          <p:attrName>ppt_x</p:attrName>
                                        </p:attrNameLst>
                                      </p:cBhvr>
                                      <p:tavLst>
                                        <p:tav tm="0">
                                          <p:val>
                                            <p:strVal val="#ppt_x"/>
                                          </p:val>
                                        </p:tav>
                                        <p:tav tm="100000">
                                          <p:val>
                                            <p:strVal val="#ppt_x"/>
                                          </p:val>
                                        </p:tav>
                                      </p:tavLst>
                                    </p:anim>
                                    <p:anim calcmode="lin" valueType="num">
                                      <p:cBhvr additive="base">
                                        <p:cTn id="8" dur="50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1044</TotalTime>
  <Words>2039</Words>
  <Application>Microsoft Office PowerPoint</Application>
  <PresentationFormat>On-screen Show (4:3)</PresentationFormat>
  <Paragraphs>198</Paragraphs>
  <Slides>38</Slides>
  <Notes>21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(Resiliencyتاب آوری (</vt:lpstr>
      <vt:lpstr>Slide 15</vt:lpstr>
      <vt:lpstr>ويژگي هاي افراد تاب آور</vt:lpstr>
      <vt:lpstr>Slide 17</vt:lpstr>
      <vt:lpstr>گام اول در آموزش تاب آوری </vt:lpstr>
      <vt:lpstr>Slide 19</vt:lpstr>
      <vt:lpstr>گام دوم خود آگاهی هیجانی         </vt:lpstr>
      <vt:lpstr>خود آگاهی هیجانی </vt:lpstr>
      <vt:lpstr>Slide 22</vt:lpstr>
      <vt:lpstr>گام سوم:شناخت باورهای نامعقول در کاهش هوش هیجانی: </vt:lpstr>
      <vt:lpstr>باورهای نامعقول در کاهش هوش هیجانی: </vt:lpstr>
      <vt:lpstr>گام چهارم:شناخت خطاهای شناختی </vt:lpstr>
      <vt:lpstr>خطای  شناختی </vt:lpstr>
      <vt:lpstr>خطای شناختی </vt:lpstr>
      <vt:lpstr>خطای شناختی </vt:lpstr>
      <vt:lpstr>خطای شناختی </vt:lpstr>
      <vt:lpstr>خطای شناختی </vt:lpstr>
      <vt:lpstr>خطای شناختی </vt:lpstr>
      <vt:lpstr>خطای شناختی </vt:lpstr>
      <vt:lpstr>خطای شناختی </vt:lpstr>
      <vt:lpstr>خطای شناختی </vt:lpstr>
      <vt:lpstr>خطای شناختی </vt:lpstr>
      <vt:lpstr>خطای شناختی </vt:lpstr>
      <vt:lpstr>Slide 37</vt:lpstr>
      <vt:lpstr>Slide 38</vt:lpstr>
    </vt:vector>
  </TitlesOfParts>
  <Company>MRT Win2Farsi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سمينار:   </dc:title>
  <dc:creator>iranian computer</dc:creator>
  <cp:lastModifiedBy>saeed ghahremani</cp:lastModifiedBy>
  <cp:revision>173</cp:revision>
  <dcterms:created xsi:type="dcterms:W3CDTF">2007-10-13T10:04:25Z</dcterms:created>
  <dcterms:modified xsi:type="dcterms:W3CDTF">2014-12-17T12:00:52Z</dcterms:modified>
</cp:coreProperties>
</file>