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8"/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0">
                    <a:latin typeface="+mj-lt"/>
                    <a:cs typeface="+mj-cs"/>
                  </a:defRPr>
                </a:pPr>
                <a:endParaRPr lang="fa-IR"/>
              </a:p>
            </c:txPr>
            <c:showCatName val="1"/>
            <c:showPercent val="1"/>
          </c:dLbls>
          <c:cat>
            <c:strRef>
              <c:f>Sheet1!$A$1:$A$5</c:f>
              <c:strCache>
                <c:ptCount val="5"/>
                <c:pt idx="0">
                  <c:v>نبود حمایت فنی</c:v>
                </c:pt>
                <c:pt idx="1">
                  <c:v>محدودیتهای نرم افزار</c:v>
                </c:pt>
                <c:pt idx="2">
                  <c:v>انتظارات غیر منطقی دیگران</c:v>
                </c:pt>
                <c:pt idx="3">
                  <c:v>عدم تلاش </c:v>
                </c:pt>
                <c:pt idx="4">
                  <c:v>عدم توانایی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45</c:v>
                </c:pt>
                <c:pt idx="1">
                  <c:v>15</c:v>
                </c:pt>
                <c:pt idx="2">
                  <c:v>30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902973A-1A93-4CCC-BC8C-5B644DD693B1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0F21112-616B-4737-A97F-9E26F1D33D8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A5B6B-D00B-4768-8934-3D90E51D6A2B}" type="slidenum">
              <a:rPr lang="ar-SA"/>
              <a:pPr/>
              <a:t>8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A478D-1DBC-4227-ADD5-BC2482FE2BDB}" type="slidenum">
              <a:rPr lang="ar-SA"/>
              <a:pPr/>
              <a:t>9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88378-759B-4F2A-9121-F6B233DB5B70}" type="slidenum">
              <a:rPr lang="ar-SA"/>
              <a:pPr/>
              <a:t>10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52EE4-C4C7-4743-BD84-1F251C75DD30}" type="slidenum">
              <a:rPr lang="ar-SA"/>
              <a:pPr/>
              <a:t>15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AACB1-AA92-4418-B855-19EF8859D845}" type="slidenum">
              <a:rPr lang="ar-SA"/>
              <a:pPr/>
              <a:t>19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50004-4751-4AC7-B680-FB4DDB4D8D98}" type="slidenum">
              <a:rPr lang="ar-SA"/>
              <a:pPr/>
              <a:t>20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21112-616B-4737-A97F-9E26F1D33D81}" type="slidenum">
              <a:rPr lang="fa-IR" smtClean="0"/>
              <a:pPr/>
              <a:t>25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524000"/>
            <a:ext cx="8382000" cy="403860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7B8459-7651-41F0-B94B-A1916B83F480}" type="datetimeFigureOut">
              <a:rPr lang="fa-IR" smtClean="0"/>
              <a:pPr/>
              <a:t>1432/03/06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49BAA82-6611-44F8-B275-38F663D8C30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بازسازی شناختی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ابوالفضل محمدی</a:t>
            </a:r>
          </a:p>
          <a:p>
            <a:r>
              <a:rPr lang="fa-IR" dirty="0" smtClean="0"/>
              <a:t>روانشناس بالینی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itchFamily="2" charset="-78"/>
              </a:rPr>
              <a:t>ویژگی</a:t>
            </a:r>
            <a:r>
              <a:rPr lang="ar-SA" dirty="0">
                <a:cs typeface="B Titr" pitchFamily="2" charset="-78"/>
              </a:rPr>
              <a:t>‌</a:t>
            </a:r>
            <a:r>
              <a:rPr lang="fa-IR" dirty="0">
                <a:cs typeface="B Titr" pitchFamily="2" charset="-78"/>
              </a:rPr>
              <a:t>های افکار خودآیند(2)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3500" dirty="0">
                <a:cs typeface="B Mitra" pitchFamily="2" charset="-78"/>
              </a:rPr>
              <a:t>نمی</a:t>
            </a:r>
            <a:r>
              <a:rPr lang="ar-SA" sz="3500" dirty="0">
                <a:cs typeface="B Mitra" pitchFamily="2" charset="-78"/>
              </a:rPr>
              <a:t>‌</a:t>
            </a:r>
            <a:r>
              <a:rPr lang="fa-IR" sz="3500" dirty="0">
                <a:cs typeface="B Mitra" pitchFamily="2" charset="-78"/>
              </a:rPr>
              <a:t>توانید آنها را از ذهن خود جدا کنید و یا کنار بگذارید.</a:t>
            </a:r>
          </a:p>
          <a:p>
            <a:pPr algn="r" rtl="1">
              <a:lnSpc>
                <a:spcPct val="90000"/>
              </a:lnSpc>
            </a:pPr>
            <a:r>
              <a:rPr lang="fa-IR" sz="3500" dirty="0">
                <a:cs typeface="B Mitra" pitchFamily="2" charset="-78"/>
              </a:rPr>
              <a:t>در زمان پیدایش، معقول به نظر </a:t>
            </a:r>
            <a:r>
              <a:rPr lang="fa-IR" sz="3500" dirty="0" smtClean="0">
                <a:cs typeface="B Mitra" pitchFamily="2" charset="-78"/>
              </a:rPr>
              <a:t>می</a:t>
            </a:r>
            <a:r>
              <a:rPr lang="ar-SA" sz="3500" dirty="0">
                <a:cs typeface="B Mitra" pitchFamily="2" charset="-78"/>
              </a:rPr>
              <a:t>‌</a:t>
            </a:r>
            <a:r>
              <a:rPr lang="fa-IR" sz="3500" dirty="0">
                <a:cs typeface="B Mitra" pitchFamily="2" charset="-78"/>
              </a:rPr>
              <a:t>رسند.</a:t>
            </a:r>
          </a:p>
          <a:p>
            <a:pPr algn="r" rtl="1">
              <a:lnSpc>
                <a:spcPct val="90000"/>
              </a:lnSpc>
            </a:pPr>
            <a:r>
              <a:rPr lang="fa-IR" sz="3500" dirty="0">
                <a:cs typeface="B Mitra" pitchFamily="2" charset="-78"/>
              </a:rPr>
              <a:t>معمولاً درباره موضوعات مشابه، افکار خودآیند یکسانی بروز می</a:t>
            </a:r>
            <a:r>
              <a:rPr lang="ar-SA" sz="3500" dirty="0">
                <a:cs typeface="B Mitra" pitchFamily="2" charset="-78"/>
              </a:rPr>
              <a:t>‌</a:t>
            </a:r>
            <a:r>
              <a:rPr lang="fa-IR" sz="3500" dirty="0">
                <a:cs typeface="B Mitra" pitchFamily="2" charset="-78"/>
              </a:rPr>
              <a:t>کنند.</a:t>
            </a:r>
          </a:p>
          <a:p>
            <a:pPr algn="r" rtl="1">
              <a:lnSpc>
                <a:spcPct val="90000"/>
              </a:lnSpc>
            </a:pPr>
            <a:r>
              <a:rPr lang="fa-IR" sz="3500" dirty="0">
                <a:cs typeface="B Mitra" pitchFamily="2" charset="-78"/>
              </a:rPr>
              <a:t>افراد دارای مشکلات هیجانی مشابه، اف</a:t>
            </a:r>
            <a:r>
              <a:rPr lang="ar-SA" sz="3500" dirty="0">
                <a:cs typeface="B Mitra" pitchFamily="2" charset="-78"/>
              </a:rPr>
              <a:t>ك</a:t>
            </a:r>
            <a:r>
              <a:rPr lang="fa-IR" sz="3500" dirty="0">
                <a:cs typeface="B Mitra" pitchFamily="2" charset="-78"/>
              </a:rPr>
              <a:t>ار خودآیند یکسانی دارند</a:t>
            </a:r>
            <a:r>
              <a:rPr lang="fa-IR" sz="3500" dirty="0" smtClean="0">
                <a:cs typeface="B Mitra" pitchFamily="2" charset="-78"/>
              </a:rPr>
              <a:t>.</a:t>
            </a:r>
            <a:endParaRPr lang="fa-IR" sz="3500" dirty="0">
              <a:cs typeface="B Mitra" pitchFamily="2" charset="-78"/>
            </a:endParaRPr>
          </a:p>
          <a:p>
            <a:pPr rtl="1">
              <a:lnSpc>
                <a:spcPct val="90000"/>
              </a:lnSpc>
              <a:buFont typeface="Wingdings" pitchFamily="2" charset="2"/>
              <a:buNone/>
            </a:pPr>
            <a:r>
              <a:rPr lang="fa-IR" sz="2800" dirty="0">
                <a:solidFill>
                  <a:srgbClr val="0000CC"/>
                </a:solidFill>
                <a:cs typeface="B Mitra" pitchFamily="2" charset="-78"/>
              </a:rPr>
              <a:t>برگرفته از بک و همکاران (1979)</a:t>
            </a:r>
            <a:endParaRPr lang="en-US" sz="2800" dirty="0">
              <a:solidFill>
                <a:srgbClr val="0000CC"/>
              </a:solidFill>
              <a:cs typeface="B Mitra" pitchFamily="2" charset="-78"/>
            </a:endParaRPr>
          </a:p>
          <a:p>
            <a:pPr algn="r" rtl="1">
              <a:lnSpc>
                <a:spcPct val="90000"/>
              </a:lnSpc>
            </a:pPr>
            <a:endParaRPr lang="en-US" sz="2800" dirty="0">
              <a:solidFill>
                <a:srgbClr val="0000CC"/>
              </a:solidFill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pPr algn="r" rtl="1"/>
            <a:r>
              <a:rPr lang="ar-SA" sz="4800" b="1" dirty="0">
                <a:solidFill>
                  <a:schemeClr val="tx1"/>
                </a:solidFill>
                <a:effectLst/>
                <a:cs typeface="B Titr" pitchFamily="2" charset="-78"/>
              </a:rPr>
              <a:t>گام دوم : بررسي خطاهاي شناختي</a:t>
            </a:r>
            <a:endParaRPr lang="en-US" sz="4800" b="1" dirty="0">
              <a:solidFill>
                <a:schemeClr val="tx1"/>
              </a:solidFill>
              <a:effectLst/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76474"/>
            <a:ext cx="4033838" cy="3724293"/>
          </a:xfrm>
        </p:spPr>
        <p:txBody>
          <a:bodyPr/>
          <a:lstStyle/>
          <a:p>
            <a:pPr algn="r" rtl="1"/>
            <a:r>
              <a:rPr lang="ar-SA" dirty="0">
                <a:cs typeface="B Lotus" pitchFamily="2" charset="-78"/>
              </a:rPr>
              <a:t>درشت نمايي</a:t>
            </a:r>
          </a:p>
          <a:p>
            <a:pPr algn="r" rtl="1"/>
            <a:r>
              <a:rPr lang="ar-SA" dirty="0">
                <a:cs typeface="B Lotus" pitchFamily="2" charset="-78"/>
              </a:rPr>
              <a:t>استدلال احساسي</a:t>
            </a:r>
          </a:p>
          <a:p>
            <a:pPr algn="r" rtl="1"/>
            <a:r>
              <a:rPr lang="ar-SA" dirty="0" smtClean="0">
                <a:cs typeface="B Lotus" pitchFamily="2" charset="-78"/>
              </a:rPr>
              <a:t>بايدها</a:t>
            </a:r>
            <a:endParaRPr lang="ar-SA" dirty="0">
              <a:cs typeface="B Lotus" pitchFamily="2" charset="-78"/>
            </a:endParaRPr>
          </a:p>
          <a:p>
            <a:pPr algn="r" rtl="1"/>
            <a:r>
              <a:rPr lang="ar-SA" dirty="0">
                <a:cs typeface="B Lotus" pitchFamily="2" charset="-78"/>
              </a:rPr>
              <a:t>برچسب زدن</a:t>
            </a:r>
          </a:p>
          <a:p>
            <a:pPr algn="r" rtl="1"/>
            <a:r>
              <a:rPr lang="ar-SA" dirty="0">
                <a:cs typeface="B Lotus" pitchFamily="2" charset="-78"/>
              </a:rPr>
              <a:t>شخصي سازي و </a:t>
            </a:r>
            <a:r>
              <a:rPr lang="ar-SA" dirty="0" smtClean="0">
                <a:cs typeface="B Lotus" pitchFamily="2" charset="-78"/>
              </a:rPr>
              <a:t>سرزنش</a:t>
            </a:r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مسؤولیت پذیری بیش از حد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40200" y="2176463"/>
            <a:ext cx="4033838" cy="3989387"/>
          </a:xfrm>
        </p:spPr>
        <p:txBody>
          <a:bodyPr/>
          <a:lstStyle/>
          <a:p>
            <a:pPr algn="r" rtl="1"/>
            <a:r>
              <a:rPr lang="ar-SA" dirty="0">
                <a:cs typeface="B Lotus" pitchFamily="2" charset="-78"/>
              </a:rPr>
              <a:t>تفكر همه يا هيچ</a:t>
            </a:r>
          </a:p>
          <a:p>
            <a:pPr algn="r" rtl="1"/>
            <a:r>
              <a:rPr lang="ar-SA" dirty="0">
                <a:cs typeface="B Lotus" pitchFamily="2" charset="-78"/>
              </a:rPr>
              <a:t>تعميم مبالغه آميز</a:t>
            </a:r>
          </a:p>
          <a:p>
            <a:pPr algn="r" rtl="1"/>
            <a:r>
              <a:rPr lang="ar-SA" dirty="0">
                <a:cs typeface="B Lotus" pitchFamily="2" charset="-78"/>
              </a:rPr>
              <a:t>فيلتر ذهني</a:t>
            </a:r>
          </a:p>
          <a:p>
            <a:pPr algn="r" rtl="1"/>
            <a:r>
              <a:rPr lang="ar-SA" dirty="0">
                <a:cs typeface="B Lotus" pitchFamily="2" charset="-78"/>
              </a:rPr>
              <a:t>بي توجهي به امر مثبت</a:t>
            </a:r>
          </a:p>
          <a:p>
            <a:pPr algn="r" rtl="1"/>
            <a:r>
              <a:rPr lang="ar-SA" dirty="0">
                <a:cs typeface="B Lotus" pitchFamily="2" charset="-78"/>
              </a:rPr>
              <a:t>نتيجه گيري شتابزده </a:t>
            </a:r>
            <a:endParaRPr lang="en-US" dirty="0">
              <a:cs typeface="B Lotus" pitchFamily="2" charset="-78"/>
            </a:endParaRPr>
          </a:p>
          <a:p>
            <a:pPr algn="r" rtl="1"/>
            <a:r>
              <a:rPr lang="ar-SA" dirty="0">
                <a:cs typeface="B Lotus" pitchFamily="2" charset="-78"/>
              </a:rPr>
              <a:t>ذهن خواني </a:t>
            </a:r>
            <a:endParaRPr lang="en-US" dirty="0">
              <a:cs typeface="B Lotus" pitchFamily="2" charset="-78"/>
            </a:endParaRPr>
          </a:p>
          <a:p>
            <a:pPr algn="r" rtl="1"/>
            <a:r>
              <a:rPr lang="ar-SA" dirty="0">
                <a:cs typeface="B Lotus" pitchFamily="2" charset="-78"/>
              </a:rPr>
              <a:t>پيشگويي</a:t>
            </a:r>
            <a:endParaRPr lang="en-US" dirty="0">
              <a:cs typeface="B Lotus" pitchFamily="2" charset="-7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2">
                    <a:lumMod val="95000"/>
                  </a:schemeClr>
                </a:solidFill>
                <a:cs typeface="B Titr" pitchFamily="2" charset="-78"/>
              </a:rPr>
              <a:t>خطاهاي شناختي</a:t>
            </a:r>
            <a:endParaRPr lang="en-US" dirty="0">
              <a:solidFill>
                <a:schemeClr val="tx2">
                  <a:lumMod val="95000"/>
                </a:schemeClr>
              </a:solidFill>
              <a:cs typeface="B 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12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0"/>
            <a:ext cx="8001000" cy="2743200"/>
          </a:xfrm>
        </p:spPr>
        <p:txBody>
          <a:bodyPr/>
          <a:lstStyle/>
          <a:p>
            <a:pPr rtl="1"/>
            <a:r>
              <a:rPr lang="ar-SA" b="1" dirty="0">
                <a:solidFill>
                  <a:schemeClr val="tx1"/>
                </a:solidFill>
                <a:effectLst/>
                <a:cs typeface="B Titr" pitchFamily="2" charset="-78"/>
              </a:rPr>
              <a:t/>
            </a:r>
            <a:br>
              <a:rPr lang="ar-SA" b="1" dirty="0">
                <a:solidFill>
                  <a:schemeClr val="tx1"/>
                </a:solidFill>
                <a:effectLst/>
                <a:cs typeface="B Titr" pitchFamily="2" charset="-78"/>
              </a:rPr>
            </a:br>
            <a:r>
              <a:rPr lang="ar-SA" b="1" dirty="0">
                <a:solidFill>
                  <a:schemeClr val="tx1"/>
                </a:solidFill>
                <a:effectLst/>
                <a:cs typeface="B Titr" pitchFamily="2" charset="-78"/>
              </a:rPr>
              <a:t> </a:t>
            </a:r>
            <a:br>
              <a:rPr lang="ar-SA" b="1" dirty="0">
                <a:solidFill>
                  <a:schemeClr val="tx1"/>
                </a:solidFill>
                <a:effectLst/>
                <a:cs typeface="B Titr" pitchFamily="2" charset="-78"/>
              </a:rPr>
            </a:br>
            <a:r>
              <a:rPr lang="ar-SA" sz="4000" b="1" dirty="0">
                <a:solidFill>
                  <a:schemeClr val="tx1"/>
                </a:solidFill>
                <a:effectLst/>
                <a:cs typeface="B Titr" pitchFamily="2" charset="-78"/>
              </a:rPr>
              <a:t>خطاهاي شناختي افكار خود را پيدا كنيد.</a:t>
            </a:r>
            <a:endParaRPr lang="en-US" sz="4000" b="1" dirty="0">
              <a:solidFill>
                <a:schemeClr val="tx1"/>
              </a:solidFill>
              <a:effectLst/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2292350"/>
            <a:ext cx="7696200" cy="3657600"/>
          </a:xfrm>
        </p:spPr>
        <p:txBody>
          <a:bodyPr/>
          <a:lstStyle/>
          <a:p>
            <a:pPr algn="r" rtl="1"/>
            <a:r>
              <a:rPr lang="fa-IR" sz="3200" b="1" dirty="0">
                <a:cs typeface="B Lotus" pitchFamily="2" charset="-78"/>
              </a:rPr>
              <a:t>چه </a:t>
            </a:r>
            <a:r>
              <a:rPr lang="ar-SA" sz="3200" b="1" dirty="0">
                <a:cs typeface="B Lotus" pitchFamily="2" charset="-78"/>
              </a:rPr>
              <a:t>خطاهاي شناختي </a:t>
            </a:r>
            <a:r>
              <a:rPr lang="fa-IR" sz="3200" b="1" dirty="0">
                <a:cs typeface="B Lotus" pitchFamily="2" charset="-78"/>
              </a:rPr>
              <a:t>مرتكب شده ام</a:t>
            </a:r>
            <a:r>
              <a:rPr lang="ar-SA" sz="3200" b="1" dirty="0">
                <a:cs typeface="B Lotus" pitchFamily="2" charset="-78"/>
              </a:rPr>
              <a:t>؟</a:t>
            </a:r>
          </a:p>
          <a:p>
            <a:pPr algn="r" rtl="1"/>
            <a:r>
              <a:rPr lang="fa-IR" sz="3200" b="1" dirty="0">
                <a:cs typeface="B Lotus" pitchFamily="2" charset="-78"/>
              </a:rPr>
              <a:t>چه شواهدي برله وچه شواهدي برعليه اين فكر وجود دارد</a:t>
            </a:r>
            <a:r>
              <a:rPr lang="ar-SA" sz="3200" b="1" dirty="0">
                <a:cs typeface="B Lotus" pitchFamily="2" charset="-78"/>
              </a:rPr>
              <a:t>؟</a:t>
            </a:r>
          </a:p>
          <a:p>
            <a:pPr algn="r" rtl="1"/>
            <a:r>
              <a:rPr lang="fa-IR" sz="3200" b="1" dirty="0">
                <a:cs typeface="B Lotus" pitchFamily="2" charset="-78"/>
              </a:rPr>
              <a:t>اين تفكر چه سودها وچه زيان هايي براي من دارد</a:t>
            </a:r>
            <a:r>
              <a:rPr lang="ar-SA" sz="3200" b="1" dirty="0">
                <a:cs typeface="B Lotus" pitchFamily="2" charset="-78"/>
              </a:rPr>
              <a:t>؟</a:t>
            </a:r>
          </a:p>
          <a:p>
            <a:pPr algn="r" rtl="1"/>
            <a:r>
              <a:rPr lang="fa-IR" sz="3200" b="1" dirty="0">
                <a:cs typeface="B Lotus" pitchFamily="2" charset="-78"/>
              </a:rPr>
              <a:t>به چه نحو ديگري مي توانم فكر كنم</a:t>
            </a:r>
            <a:r>
              <a:rPr lang="ar-SA" sz="3200" b="1" dirty="0">
                <a:cs typeface="B Lotus" pitchFamily="2" charset="-78"/>
              </a:rPr>
              <a:t>؟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2">
                    <a:lumMod val="95000"/>
                  </a:schemeClr>
                </a:solidFill>
                <a:cs typeface="B Titr" pitchFamily="2" charset="-78"/>
              </a:rPr>
              <a:t>چگونه ؟؟؟</a:t>
            </a:r>
            <a:endParaRPr lang="en-US" dirty="0">
              <a:solidFill>
                <a:schemeClr val="tx2">
                  <a:lumMod val="95000"/>
                </a:schemeClr>
              </a:solidFill>
              <a:cs typeface="B Titr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>
              <a:buFontTx/>
              <a:buAutoNum type="arabicPeriod"/>
            </a:pPr>
            <a:endParaRPr lang="fa-IR" dirty="0">
              <a:cs typeface="B Mitra" pitchFamily="2" charset="-78"/>
            </a:endParaRPr>
          </a:p>
          <a:p>
            <a:pPr marL="609600" indent="-609600" algn="r" rtl="1">
              <a:buFontTx/>
              <a:buAutoNum type="arabicPeriod"/>
            </a:pPr>
            <a:r>
              <a:rPr lang="fa-IR" dirty="0">
                <a:cs typeface="B Mitra" pitchFamily="2" charset="-78"/>
              </a:rPr>
              <a:t>ویژگی</a:t>
            </a:r>
            <a:r>
              <a:rPr lang="ar-SA" dirty="0">
                <a:cs typeface="B Mitra" pitchFamily="2" charset="-78"/>
              </a:rPr>
              <a:t>‌</a:t>
            </a:r>
            <a:r>
              <a:rPr lang="fa-IR" dirty="0">
                <a:cs typeface="B Mitra" pitchFamily="2" charset="-78"/>
              </a:rPr>
              <a:t>های افکار خودآیند را بشناسید.</a:t>
            </a:r>
          </a:p>
          <a:p>
            <a:pPr marL="609600" indent="-609600" algn="r" rtl="1">
              <a:buFontTx/>
              <a:buAutoNum type="arabicPeriod"/>
            </a:pPr>
            <a:r>
              <a:rPr lang="fa-IR" dirty="0">
                <a:cs typeface="B Mitra" pitchFamily="2" charset="-78"/>
              </a:rPr>
              <a:t>اثرات آنها، یعنی هیجانی را که ایجاد می</a:t>
            </a:r>
            <a:r>
              <a:rPr lang="ar-SA" dirty="0">
                <a:cs typeface="B Mitra" pitchFamily="2" charset="-78"/>
              </a:rPr>
              <a:t>‌</a:t>
            </a:r>
            <a:r>
              <a:rPr lang="fa-IR" dirty="0">
                <a:cs typeface="B Mitra" pitchFamily="2" charset="-78"/>
              </a:rPr>
              <a:t>کنند، بررسی کنید.</a:t>
            </a:r>
          </a:p>
          <a:p>
            <a:pPr marL="609600" indent="-609600" algn="r" rtl="1">
              <a:buFontTx/>
              <a:buAutoNum type="arabicPeriod"/>
            </a:pPr>
            <a:r>
              <a:rPr lang="fa-IR" dirty="0">
                <a:cs typeface="B Mitra" pitchFamily="2" charset="-78"/>
              </a:rPr>
              <a:t>عادت های مرتبط با آنها را بشناسید و مراقب وقوع آنها باشید.</a:t>
            </a:r>
          </a:p>
          <a:p>
            <a:pPr marL="609600" indent="-609600" algn="r" rtl="1">
              <a:buFontTx/>
              <a:buAutoNum type="arabicPeriod"/>
            </a:pPr>
            <a:r>
              <a:rPr lang="fa-IR" dirty="0">
                <a:cs typeface="B Mitra" pitchFamily="2" charset="-78"/>
              </a:rPr>
              <a:t>تله</a:t>
            </a:r>
            <a:r>
              <a:rPr lang="ar-SA" dirty="0">
                <a:cs typeface="B Mitra" pitchFamily="2" charset="-78"/>
              </a:rPr>
              <a:t>‌</a:t>
            </a:r>
            <a:r>
              <a:rPr lang="fa-IR" dirty="0">
                <a:cs typeface="B Mitra" pitchFamily="2" charset="-78"/>
              </a:rPr>
              <a:t> بگذارید.</a:t>
            </a:r>
          </a:p>
          <a:p>
            <a:pPr marL="609600" indent="-609600" algn="r" rtl="1">
              <a:buFontTx/>
              <a:buAutoNum type="arabicPeriod"/>
            </a:pPr>
            <a:r>
              <a:rPr lang="fa-IR" dirty="0">
                <a:cs typeface="B Mitra" pitchFamily="2" charset="-78"/>
              </a:rPr>
              <a:t>در تخیل و با تصور خود به آنها حقه بزنید.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0"/>
            <a:ext cx="8001000" cy="2286000"/>
          </a:xfrm>
        </p:spPr>
        <p:txBody>
          <a:bodyPr/>
          <a:lstStyle/>
          <a:p>
            <a:pPr rtl="1"/>
            <a:r>
              <a:rPr lang="ar-SA" sz="3600" dirty="0" smtClean="0">
                <a:solidFill>
                  <a:schemeClr val="tx1"/>
                </a:solidFill>
                <a:effectLst/>
                <a:cs typeface="B Lotus" pitchFamily="2" charset="-78"/>
              </a:rPr>
              <a:t> </a:t>
            </a:r>
            <a:r>
              <a:rPr lang="ar-SA" sz="3600" dirty="0">
                <a:solidFill>
                  <a:schemeClr val="tx1"/>
                </a:solidFill>
                <a:effectLst/>
                <a:cs typeface="B Lotus" pitchFamily="2" charset="-78"/>
              </a:rPr>
              <a:t/>
            </a:r>
            <a:br>
              <a:rPr lang="ar-SA" sz="3600" dirty="0">
                <a:solidFill>
                  <a:schemeClr val="tx1"/>
                </a:solidFill>
                <a:effectLst/>
                <a:cs typeface="B Lotus" pitchFamily="2" charset="-78"/>
              </a:rPr>
            </a:br>
            <a:r>
              <a:rPr lang="ar-SA" sz="3600" dirty="0">
                <a:solidFill>
                  <a:schemeClr val="tx1"/>
                </a:solidFill>
                <a:effectLst/>
                <a:cs typeface="B Lotus" pitchFamily="2" charset="-78"/>
              </a:rPr>
              <a:t/>
            </a:r>
            <a:br>
              <a:rPr lang="ar-SA" sz="3600" dirty="0">
                <a:solidFill>
                  <a:schemeClr val="tx1"/>
                </a:solidFill>
                <a:effectLst/>
                <a:cs typeface="B Lotus" pitchFamily="2" charset="-78"/>
              </a:rPr>
            </a:br>
            <a:r>
              <a:rPr lang="ar-SA" b="1" dirty="0">
                <a:solidFill>
                  <a:schemeClr val="tx1"/>
                </a:solidFill>
                <a:effectLst/>
                <a:cs typeface="B Lotus" pitchFamily="2" charset="-78"/>
              </a:rPr>
              <a:t>پيدا كردن افكار جانشين</a:t>
            </a:r>
            <a:endParaRPr lang="en-US" sz="3600" dirty="0">
              <a:solidFill>
                <a:schemeClr val="tx1"/>
              </a:solidFill>
              <a:effectLst/>
              <a:cs typeface="B Lotus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تمثیل درخت تفکر</a:t>
            </a:r>
            <a:endParaRPr lang="en-US" dirty="0"/>
          </a:p>
        </p:txBody>
      </p:sp>
      <p:pic>
        <p:nvPicPr>
          <p:cNvPr id="3" name="Picture 2" descr="tre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609600"/>
            <a:ext cx="4037489" cy="4731937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 bwMode="auto">
          <a:xfrm rot="10800000">
            <a:off x="3143240" y="1979210"/>
            <a:ext cx="1071570" cy="71438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 rot="10800000">
            <a:off x="4500562" y="3265093"/>
            <a:ext cx="1071570" cy="71438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 rot="10800000">
            <a:off x="3500430" y="4336663"/>
            <a:ext cx="1071570" cy="71438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14348" y="1622028"/>
            <a:ext cx="2386002" cy="71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a-I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Lotus" pitchFamily="2" charset="-78"/>
              </a:rPr>
              <a:t>افکار اتوماتیک</a:t>
            </a:r>
            <a:endParaRPr kumimoji="1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itchFamily="2" charset="-7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71684" y="2907904"/>
            <a:ext cx="2386002" cy="71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a-I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Lotus" pitchFamily="2" charset="-78"/>
              </a:rPr>
              <a:t>فرضها و قواعد</a:t>
            </a:r>
            <a:endParaRPr kumimoji="1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itchFamily="2" charset="-78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71538" y="3979474"/>
            <a:ext cx="2386002" cy="71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a-IR" sz="3200" kern="0" dirty="0" smtClean="0">
                <a:latin typeface="+mj-lt"/>
                <a:ea typeface="+mj-ea"/>
                <a:cs typeface="B Lotus" pitchFamily="2" charset="-78"/>
              </a:rPr>
              <a:t>باورهای بنیادی</a:t>
            </a:r>
            <a:endParaRPr kumimoji="1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17</a:t>
            </a:fld>
            <a:endParaRPr lang="fa-I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23902"/>
            <a:ext cx="8382000" cy="1204898"/>
          </a:xfrm>
        </p:spPr>
        <p:txBody>
          <a:bodyPr/>
          <a:lstStyle/>
          <a:p>
            <a:r>
              <a:rPr lang="fa-IR" sz="3600" dirty="0" smtClean="0">
                <a:cs typeface="B Titr" pitchFamily="2" charset="-78"/>
              </a:rPr>
              <a:t>با این باور چه احساسی خواهید داشت؟</a:t>
            </a:r>
            <a:br>
              <a:rPr lang="fa-IR" sz="3600" dirty="0" smtClean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با این باور چگونه رفتار خواهید کرد؟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524000"/>
            <a:ext cx="8382000" cy="4038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1" lang="fa-IR" sz="28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1" lang="fa-IR" sz="2800" kern="0" dirty="0" smtClean="0">
              <a:solidFill>
                <a:srgbClr val="0000CC"/>
              </a:solidFill>
              <a:latin typeface="+mn-lt"/>
              <a:cs typeface="B Mitra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1" lang="fa-IR" sz="28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342900" marR="0" lvl="0" indent="-342900" algn="ctr" defTabSz="914400" rtl="1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tabLst/>
              <a:defRPr/>
            </a:pPr>
            <a:r>
              <a:rPr kumimoji="1" lang="fa-IR" sz="4800" kern="0" dirty="0" smtClean="0">
                <a:solidFill>
                  <a:srgbClr val="0000CC"/>
                </a:solidFill>
                <a:latin typeface="+mn-lt"/>
                <a:cs typeface="B Mitra" pitchFamily="2" charset="-78"/>
              </a:rPr>
              <a:t>موجود بی ارزشی هستم.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a-IR" sz="4200" dirty="0">
                <a:cs typeface="B Titr" pitchFamily="2" charset="-78"/>
              </a:rPr>
              <a:t>باورها و طرحواره</a:t>
            </a:r>
            <a:r>
              <a:rPr lang="ar-SA" sz="4200" dirty="0">
                <a:cs typeface="B Titr" pitchFamily="2" charset="-78"/>
              </a:rPr>
              <a:t>‌</a:t>
            </a:r>
            <a:r>
              <a:rPr lang="fa-IR" sz="4200" dirty="0">
                <a:cs typeface="B Titr" pitchFamily="2" charset="-78"/>
              </a:rPr>
              <a:t>های منفی متداول</a:t>
            </a:r>
            <a:endParaRPr lang="en-US" sz="4200" dirty="0">
              <a:cs typeface="B Titr" pitchFamily="2" charset="-78"/>
            </a:endParaRP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3600" b="1" dirty="0">
                <a:solidFill>
                  <a:srgbClr val="000000"/>
                </a:solidFill>
                <a:cs typeface="B Mitra" pitchFamily="2" charset="-78"/>
              </a:rPr>
              <a:t>من مزخرفم</a:t>
            </a:r>
            <a:r>
              <a:rPr lang="fa-IR" sz="3600" dirty="0">
                <a:cs typeface="B Mitra" pitchFamily="2" charset="-78"/>
              </a:rPr>
              <a:t>   من بی</a:t>
            </a:r>
            <a:r>
              <a:rPr lang="ar-SA" sz="3600" dirty="0">
                <a:cs typeface="B Mitra" pitchFamily="2" charset="-78"/>
              </a:rPr>
              <a:t>‌</a:t>
            </a:r>
            <a:r>
              <a:rPr lang="fa-IR" sz="3600" dirty="0">
                <a:cs typeface="B Mitra" pitchFamily="2" charset="-78"/>
              </a:rPr>
              <a:t>ارزش و بد هستم.</a:t>
            </a:r>
          </a:p>
          <a:p>
            <a:pPr algn="r" rtl="1">
              <a:lnSpc>
                <a:spcPct val="90000"/>
              </a:lnSpc>
            </a:pPr>
            <a:r>
              <a:rPr lang="fa-IR" sz="3500" b="1" dirty="0">
                <a:solidFill>
                  <a:srgbClr val="000000"/>
                </a:solidFill>
                <a:cs typeface="B Mitra" pitchFamily="2" charset="-78"/>
              </a:rPr>
              <a:t>تو مزخرفی</a:t>
            </a:r>
            <a:r>
              <a:rPr lang="fa-IR" sz="3500" dirty="0">
                <a:cs typeface="B Mitra" pitchFamily="2" charset="-78"/>
              </a:rPr>
              <a:t>   کسی که به </a:t>
            </a:r>
            <a:r>
              <a:rPr lang="ar-SA" sz="3500" dirty="0">
                <a:cs typeface="B Mitra" pitchFamily="2" charset="-78"/>
              </a:rPr>
              <a:t>م</a:t>
            </a:r>
            <a:r>
              <a:rPr lang="fa-IR" sz="3500" dirty="0">
                <a:cs typeface="B Mitra" pitchFamily="2" charset="-78"/>
              </a:rPr>
              <a:t>ن تعرض کند، بد و حرام</a:t>
            </a:r>
            <a:r>
              <a:rPr lang="ar-SA" sz="3500" dirty="0">
                <a:cs typeface="B Mitra" pitchFamily="2" charset="-78"/>
              </a:rPr>
              <a:t>‌</a:t>
            </a:r>
            <a:r>
              <a:rPr lang="fa-IR" sz="3500" dirty="0">
                <a:cs typeface="B Mitra" pitchFamily="2" charset="-78"/>
              </a:rPr>
              <a:t>زاده است.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>
                <a:solidFill>
                  <a:srgbClr val="000000"/>
                </a:solidFill>
                <a:cs typeface="B Mitra" pitchFamily="2" charset="-78"/>
              </a:rPr>
              <a:t>بچه ننه</a:t>
            </a:r>
            <a:r>
              <a:rPr lang="ar-SA" sz="3600" b="1" dirty="0">
                <a:solidFill>
                  <a:srgbClr val="000000"/>
                </a:solidFill>
                <a:cs typeface="B Mitra" pitchFamily="2" charset="-78"/>
              </a:rPr>
              <a:t>‌</a:t>
            </a:r>
            <a:r>
              <a:rPr lang="fa-IR" sz="3600" b="1" dirty="0">
                <a:solidFill>
                  <a:srgbClr val="000000"/>
                </a:solidFill>
                <a:cs typeface="B Mitra" pitchFamily="2" charset="-78"/>
              </a:rPr>
              <a:t>ای</a:t>
            </a:r>
            <a:r>
              <a:rPr lang="fa-IR" sz="3600" dirty="0">
                <a:cs typeface="B Mitra" pitchFamily="2" charset="-78"/>
              </a:rPr>
              <a:t>   نمی</a:t>
            </a:r>
            <a:r>
              <a:rPr lang="ar-SA" sz="3600" dirty="0">
                <a:cs typeface="B Mitra" pitchFamily="2" charset="-78"/>
              </a:rPr>
              <a:t>‌</a:t>
            </a:r>
            <a:r>
              <a:rPr lang="fa-IR" sz="3600" dirty="0">
                <a:cs typeface="B Mitra" pitchFamily="2" charset="-78"/>
              </a:rPr>
              <a:t>توانم او را تحمل کنم، نمی</a:t>
            </a:r>
            <a:r>
              <a:rPr lang="ar-SA" sz="3600" dirty="0">
                <a:cs typeface="B Mitra" pitchFamily="2" charset="-78"/>
              </a:rPr>
              <a:t>‌</a:t>
            </a:r>
            <a:r>
              <a:rPr lang="fa-IR" sz="3600" dirty="0">
                <a:cs typeface="B Mitra" pitchFamily="2" charset="-78"/>
              </a:rPr>
              <a:t>توانم سازگار شوم، دارم دیوانه می</a:t>
            </a:r>
            <a:r>
              <a:rPr lang="ar-SA" sz="3600" dirty="0">
                <a:cs typeface="B Mitra" pitchFamily="2" charset="-78"/>
              </a:rPr>
              <a:t>‌</a:t>
            </a:r>
            <a:r>
              <a:rPr lang="fa-IR" sz="3600" dirty="0">
                <a:cs typeface="B Mitra" pitchFamily="2" charset="-78"/>
              </a:rPr>
              <a:t>شوم</a:t>
            </a:r>
            <a:r>
              <a:rPr lang="fa-IR" sz="3600" dirty="0" smtClean="0">
                <a:cs typeface="B Mitra" pitchFamily="2" charset="-78"/>
              </a:rPr>
              <a:t>.</a:t>
            </a:r>
            <a:endParaRPr lang="fa-IR" sz="3600" dirty="0">
              <a:cs typeface="B Mitra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sz="3500" b="1" dirty="0" smtClean="0">
                <a:solidFill>
                  <a:srgbClr val="000000"/>
                </a:solidFill>
                <a:cs typeface="B Mitra" pitchFamily="2" charset="-78"/>
              </a:rPr>
              <a:t>روز رستاخیز</a:t>
            </a:r>
            <a:r>
              <a:rPr lang="fa-IR" sz="3500" dirty="0" smtClean="0">
                <a:cs typeface="B Mitra" pitchFamily="2" charset="-78"/>
              </a:rPr>
              <a:t>  </a:t>
            </a:r>
            <a:r>
              <a:rPr lang="fa-IR" sz="3500" dirty="0">
                <a:cs typeface="B Mitra" pitchFamily="2" charset="-78"/>
              </a:rPr>
              <a:t>این حادثه فاجعه</a:t>
            </a:r>
            <a:r>
              <a:rPr lang="ar-SA" sz="3500" dirty="0">
                <a:cs typeface="B Mitra" pitchFamily="2" charset="-78"/>
              </a:rPr>
              <a:t>‌</a:t>
            </a:r>
            <a:r>
              <a:rPr lang="fa-IR" sz="3500" dirty="0">
                <a:cs typeface="B Mitra" pitchFamily="2" charset="-78"/>
              </a:rPr>
              <a:t>آمیز است، امیدی به آینده ندارم.</a:t>
            </a:r>
          </a:p>
          <a:p>
            <a:pPr algn="r" rtl="1">
              <a:lnSpc>
                <a:spcPct val="90000"/>
              </a:lnSpc>
            </a:pPr>
            <a:r>
              <a:rPr lang="fa-IR" sz="3600" b="1" dirty="0">
                <a:solidFill>
                  <a:srgbClr val="000000"/>
                </a:solidFill>
                <a:cs typeface="B Mitra" pitchFamily="2" charset="-78"/>
              </a:rPr>
              <a:t>افسانه</a:t>
            </a:r>
            <a:r>
              <a:rPr lang="fa-IR" sz="3600" dirty="0">
                <a:cs typeface="B Mitra" pitchFamily="2" charset="-78"/>
              </a:rPr>
              <a:t>   اوضاع باید بهتر باشد، دنیا باید شبیه به ... باشد.</a:t>
            </a:r>
          </a:p>
          <a:p>
            <a:pPr rtl="1">
              <a:lnSpc>
                <a:spcPct val="90000"/>
              </a:lnSpc>
              <a:buFont typeface="Wingdings" pitchFamily="2" charset="2"/>
              <a:buNone/>
            </a:pPr>
            <a:r>
              <a:rPr lang="fa-IR" sz="2800" dirty="0">
                <a:solidFill>
                  <a:srgbClr val="0000CC"/>
                </a:solidFill>
                <a:cs typeface="B Mitra" pitchFamily="2" charset="-78"/>
              </a:rPr>
              <a:t>برگرفته از مک مالین و کیسی، (1977)</a:t>
            </a:r>
            <a:endParaRPr lang="en-US" sz="2800" dirty="0">
              <a:solidFill>
                <a:srgbClr val="0000CC"/>
              </a:solidFill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2920" y="5425440"/>
            <a:ext cx="8183880" cy="10515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الگوی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ABC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57224" y="685800"/>
            <a:ext cx="7905776" cy="4038600"/>
          </a:xfrm>
          <a:prstGeom prst="rect">
            <a:avLst/>
          </a:prstGeom>
        </p:spPr>
        <p:txBody>
          <a:bodyPr/>
          <a:lstStyle/>
          <a:p>
            <a:pPr marL="265176" marR="0" lvl="0" indent="-265176" algn="r" defTabSz="914400" rtl="1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          </a:t>
            </a:r>
            <a:r>
              <a:rPr kumimoji="0" lang="fa-I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fa-I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B </a:t>
            </a:r>
            <a:r>
              <a:rPr kumimoji="0" lang="fa-I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fa-I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C</a:t>
            </a:r>
          </a:p>
          <a:p>
            <a:pPr marL="265176" marR="0" lvl="0" indent="-265176" algn="r" defTabSz="914400" rtl="1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پیامد                                     باور و فکر                                رویداد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1643042" y="1519230"/>
            <a:ext cx="2357454" cy="285752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Content Placeholder 4" descr="thinking_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86050" y="2707698"/>
            <a:ext cx="2428892" cy="331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 Callout 7"/>
          <p:cNvSpPr/>
          <p:nvPr/>
        </p:nvSpPr>
        <p:spPr bwMode="auto">
          <a:xfrm>
            <a:off x="3962400" y="1457316"/>
            <a:ext cx="1714512" cy="1285884"/>
          </a:xfrm>
          <a:prstGeom prst="cloudCallout">
            <a:avLst>
              <a:gd name="adj1" fmla="val -28422"/>
              <a:gd name="adj2" fmla="val 75898"/>
            </a:avLst>
          </a:prstGeom>
          <a:noFill/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………………</a:t>
            </a: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………………</a:t>
            </a: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……………</a:t>
            </a: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………………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6000760" y="1447792"/>
            <a:ext cx="2071702" cy="285752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1"/>
            <a:r>
              <a:rPr lang="fa-IR" sz="4000" dirty="0">
                <a:cs typeface="B Titr" pitchFamily="2" charset="-78"/>
              </a:rPr>
              <a:t>باورها و طرحواره</a:t>
            </a:r>
            <a:r>
              <a:rPr lang="ar-SA" sz="4000" dirty="0">
                <a:cs typeface="B Titr" pitchFamily="2" charset="-78"/>
              </a:rPr>
              <a:t>‌</a:t>
            </a:r>
            <a:r>
              <a:rPr lang="fa-IR" sz="4000" dirty="0">
                <a:cs typeface="B Titr" pitchFamily="2" charset="-78"/>
              </a:rPr>
              <a:t>های منفی متداول (2)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4400" b="1" dirty="0">
                <a:solidFill>
                  <a:srgbClr val="000000"/>
                </a:solidFill>
                <a:cs typeface="B Mitra" pitchFamily="2" charset="-78"/>
              </a:rPr>
              <a:t>تنها</a:t>
            </a:r>
            <a:r>
              <a:rPr lang="fa-IR" sz="4400" b="1" dirty="0">
                <a:cs typeface="B Mitra" pitchFamily="2" charset="-78"/>
              </a:rPr>
              <a:t>     </a:t>
            </a:r>
            <a:r>
              <a:rPr lang="fa-IR" sz="4400" dirty="0">
                <a:cs typeface="B Mitra" pitchFamily="2" charset="-78"/>
              </a:rPr>
              <a:t>من طرد شده</a:t>
            </a:r>
            <a:r>
              <a:rPr lang="ar-SA" sz="4400" dirty="0">
                <a:cs typeface="B Mitra" pitchFamily="2" charset="-78"/>
              </a:rPr>
              <a:t>‌</a:t>
            </a:r>
            <a:r>
              <a:rPr lang="fa-IR" sz="4400" dirty="0">
                <a:cs typeface="B Mitra" pitchFamily="2" charset="-78"/>
              </a:rPr>
              <a:t>ام، من تنها هستم.</a:t>
            </a:r>
            <a:endParaRPr lang="fa-IR" sz="4400" b="1" dirty="0">
              <a:cs typeface="B Mitra" pitchFamily="2" charset="-78"/>
            </a:endParaRPr>
          </a:p>
          <a:p>
            <a:pPr algn="r" rtl="1"/>
            <a:r>
              <a:rPr lang="fa-IR" sz="4400" b="1" dirty="0">
                <a:solidFill>
                  <a:srgbClr val="000000"/>
                </a:solidFill>
                <a:cs typeface="B Mitra" pitchFamily="2" charset="-78"/>
              </a:rPr>
              <a:t>ناتوان</a:t>
            </a:r>
            <a:r>
              <a:rPr lang="fa-IR" sz="4400" b="1" dirty="0">
                <a:cs typeface="B Mitra" pitchFamily="2" charset="-78"/>
              </a:rPr>
              <a:t>   </a:t>
            </a:r>
            <a:r>
              <a:rPr lang="fa-IR" sz="4400" dirty="0">
                <a:cs typeface="B Mitra" pitchFamily="2" charset="-78"/>
              </a:rPr>
              <a:t>من ضعیف هستم.</a:t>
            </a:r>
          </a:p>
          <a:p>
            <a:pPr algn="r" rtl="1"/>
            <a:r>
              <a:rPr lang="fa-IR" sz="4400" b="1" dirty="0">
                <a:solidFill>
                  <a:srgbClr val="000000"/>
                </a:solidFill>
                <a:cs typeface="B Mitra" pitchFamily="2" charset="-78"/>
              </a:rPr>
              <a:t>بمب</a:t>
            </a:r>
            <a:r>
              <a:rPr lang="fa-IR" sz="4400" b="1" dirty="0">
                <a:cs typeface="B Mitra" pitchFamily="2" charset="-78"/>
              </a:rPr>
              <a:t>     </a:t>
            </a:r>
            <a:r>
              <a:rPr lang="fa-IR" sz="4400" dirty="0">
                <a:cs typeface="B Mitra" pitchFamily="2" charset="-78"/>
              </a:rPr>
              <a:t>من قابل کنترل نیستم.</a:t>
            </a:r>
            <a:r>
              <a:rPr lang="fa-IR" sz="4400" b="1" dirty="0">
                <a:cs typeface="B Mitra" pitchFamily="2" charset="-78"/>
              </a:rPr>
              <a:t> </a:t>
            </a:r>
          </a:p>
          <a:p>
            <a:pPr algn="r" rtl="1"/>
            <a:r>
              <a:rPr lang="fa-IR" sz="4400" b="1" dirty="0">
                <a:solidFill>
                  <a:srgbClr val="000000"/>
                </a:solidFill>
                <a:cs typeface="B Mitra" pitchFamily="2" charset="-78"/>
              </a:rPr>
              <a:t>قربانی</a:t>
            </a:r>
            <a:r>
              <a:rPr lang="fa-IR" sz="4400" b="1" dirty="0">
                <a:cs typeface="B Mitra" pitchFamily="2" charset="-78"/>
              </a:rPr>
              <a:t>    </a:t>
            </a:r>
            <a:r>
              <a:rPr lang="fa-IR" sz="4400" dirty="0">
                <a:cs typeface="B Mitra" pitchFamily="2" charset="-78"/>
              </a:rPr>
              <a:t>این ناعادلانه است، دنیا، سرنوشت/ خداوند/ روزگار، با من درست رفتار نکرده</a:t>
            </a:r>
            <a:r>
              <a:rPr lang="ar-SA" sz="4400" dirty="0">
                <a:cs typeface="B Mitra" pitchFamily="2" charset="-78"/>
              </a:rPr>
              <a:t>‌</a:t>
            </a:r>
            <a:r>
              <a:rPr lang="fa-IR" sz="4400" dirty="0">
                <a:cs typeface="B Mitra" pitchFamily="2" charset="-78"/>
              </a:rPr>
              <a:t>اند.</a:t>
            </a:r>
          </a:p>
          <a:p>
            <a:pPr algn="r" rtl="1"/>
            <a:endParaRPr lang="en-US" sz="4400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تکنیک پیکان عمودی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3400"/>
            <a:ext cx="8183880" cy="4187952"/>
          </a:xfrm>
        </p:spPr>
        <p:txBody>
          <a:bodyPr/>
          <a:lstStyle/>
          <a:p>
            <a:pPr algn="ctr" rtl="1">
              <a:buNone/>
            </a:pPr>
            <a:r>
              <a:rPr lang="fa-IR" dirty="0" smtClean="0">
                <a:cs typeface="B Lotus" pitchFamily="2" charset="-78"/>
              </a:rPr>
              <a:t>او می خواهد از من دور باشد</a:t>
            </a:r>
          </a:p>
          <a:p>
            <a:pPr algn="ctr" rtl="1">
              <a:buNone/>
            </a:pPr>
            <a:endParaRPr lang="fa-IR" dirty="0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dirty="0" smtClean="0">
                <a:cs typeface="B Lotus" pitchFamily="2" charset="-78"/>
              </a:rPr>
              <a:t>اگر کس دیگری بیاید مرا ترک خواهد کرد</a:t>
            </a:r>
          </a:p>
          <a:p>
            <a:pPr algn="ctr" rtl="1">
              <a:buNone/>
            </a:pPr>
            <a:endParaRPr lang="fa-IR" dirty="0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dirty="0" smtClean="0">
                <a:cs typeface="B Lotus" pitchFamily="2" charset="-78"/>
              </a:rPr>
              <a:t>هیچ کس دیگری را پیدا نخواهد کرد</a:t>
            </a:r>
          </a:p>
          <a:p>
            <a:pPr algn="ctr" rtl="1">
              <a:buNone/>
            </a:pPr>
            <a:endParaRPr lang="fa-IR" dirty="0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Lotus" pitchFamily="2" charset="-78"/>
              </a:rPr>
              <a:t>همیشه تنها خواهم ماند</a:t>
            </a:r>
          </a:p>
        </p:txBody>
      </p:sp>
      <p:sp>
        <p:nvSpPr>
          <p:cNvPr id="4" name="Down Arrow 3"/>
          <p:cNvSpPr/>
          <p:nvPr/>
        </p:nvSpPr>
        <p:spPr bwMode="auto">
          <a:xfrm>
            <a:off x="4571999" y="1162040"/>
            <a:ext cx="45719" cy="366706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4571999" y="1981200"/>
            <a:ext cx="45719" cy="366706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4571999" y="2971800"/>
            <a:ext cx="45719" cy="366706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a-IR" dirty="0" smtClean="0">
              <a:cs typeface="B Titr" pitchFamily="2" charset="-78"/>
            </a:endParaRPr>
          </a:p>
          <a:p>
            <a:pPr algn="ctr" rtl="1">
              <a:buNone/>
            </a:pPr>
            <a:endParaRPr lang="fa-IR" sz="3600" smtClean="0">
              <a:cs typeface="B Titr" pitchFamily="2" charset="-78"/>
            </a:endParaRPr>
          </a:p>
          <a:p>
            <a:pPr algn="ctr" rtl="1">
              <a:buNone/>
            </a:pPr>
            <a:r>
              <a:rPr lang="fa-IR" sz="3600" smtClean="0">
                <a:cs typeface="B Titr" pitchFamily="2" charset="-78"/>
              </a:rPr>
              <a:t>چه </a:t>
            </a:r>
            <a:r>
              <a:rPr lang="fa-IR" sz="3600" dirty="0" smtClean="0">
                <a:cs typeface="B Titr" pitchFamily="2" charset="-78"/>
              </a:rPr>
              <a:t>باورهایی در طول تاریخ تغییر </a:t>
            </a:r>
            <a:r>
              <a:rPr lang="fa-IR" sz="3600" smtClean="0">
                <a:cs typeface="B Titr" pitchFamily="2" charset="-78"/>
              </a:rPr>
              <a:t>کرده اند؟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ویژگیهای باورهای مخالف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Lotus" pitchFamily="2" charset="-78"/>
            </a:endParaRPr>
          </a:p>
          <a:p>
            <a:pPr algn="r" rtl="1"/>
            <a:r>
              <a:rPr lang="fa-IR" dirty="0" smtClean="0">
                <a:cs typeface="B Lotus" pitchFamily="2" charset="-78"/>
              </a:rPr>
              <a:t>متضاد بودن آنها با باور اصلی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معقول و قابل باور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خلاصه و مختصر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نیرومند</a:t>
            </a:r>
          </a:p>
          <a:p>
            <a:pPr algn="r" rtl="1"/>
            <a:r>
              <a:rPr lang="fa-IR" dirty="0" smtClean="0">
                <a:cs typeface="B Lotus" pitchFamily="2" charset="-78"/>
              </a:rPr>
              <a:t>و از آن فرد باشند.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سایر تکنیک های شناختی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تکنیک نمودار دایره ای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خود انتقاد گری (مقصر دانستن خود)</a:t>
            </a:r>
          </a:p>
          <a:p>
            <a:r>
              <a:rPr lang="fa-IR" dirty="0" smtClean="0"/>
              <a:t>چالش با تفکر همه یا هیچ</a:t>
            </a:r>
          </a:p>
          <a:p>
            <a:r>
              <a:rPr lang="fa-IR" dirty="0" smtClean="0"/>
              <a:t>تمام علت های احتمالی حادثه شناسایی می شود.</a:t>
            </a:r>
          </a:p>
          <a:p>
            <a:endParaRPr lang="fa-IR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133600" y="1981200"/>
          <a:ext cx="5535613" cy="3775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تکنیک معیارهای دوگانه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ما در ارزیابی دیگران عادلانه تر و منطقی تر عمل می کنیم.</a:t>
            </a:r>
          </a:p>
          <a:p>
            <a:r>
              <a:rPr lang="fa-IR" dirty="0" smtClean="0"/>
              <a:t>از بیمار می خواهیم در مورد مساله مشابه در ارتباط با دوستش قضاوت کند.</a:t>
            </a:r>
          </a:p>
          <a:p>
            <a:r>
              <a:rPr lang="fa-IR" dirty="0" smtClean="0"/>
              <a:t>چرا بیمار از معیارهای متفاوتی استفاده می کند؟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تکنیک نگاه کردن به مشکل از بالکن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توانایی نقش گزینی</a:t>
            </a:r>
          </a:p>
          <a:p>
            <a:r>
              <a:rPr lang="fa-IR" dirty="0" smtClean="0"/>
              <a:t>نگاه به مشکل از دیدگاه شخص سوم</a:t>
            </a:r>
          </a:p>
          <a:p>
            <a:r>
              <a:rPr lang="fa-IR" dirty="0" smtClean="0"/>
              <a:t>بیرون کردن فرد از پوسته خودمحوری</a:t>
            </a:r>
          </a:p>
          <a:p>
            <a:r>
              <a:rPr lang="fa-IR" dirty="0" smtClean="0"/>
              <a:t>عمدتاً در مشکلات بین فردی سودمند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تجویز علامت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نگرانی ها به زمان و مکان خاصی محدود می شود.</a:t>
            </a:r>
          </a:p>
          <a:p>
            <a:r>
              <a:rPr lang="fa-IR" dirty="0" smtClean="0"/>
              <a:t>کنترل محرک</a:t>
            </a:r>
          </a:p>
          <a:p>
            <a:r>
              <a:rPr lang="fa-IR" dirty="0" smtClean="0"/>
              <a:t>در زمان تعیین شده نگرانی با شدت ابراز می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تکنیک آزمایش رفتاری افکار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آنچه در ارتباط با اضطراب اجتماعی و یا وسواس و نگرانی در ذهن اتفاق می افتد به آزمایش گذاشته می شود.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مثلث شناختی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 bwMode="auto">
          <a:xfrm>
            <a:off x="2928926" y="2000240"/>
            <a:ext cx="3643338" cy="3000396"/>
          </a:xfrm>
          <a:prstGeom prst="triangl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sz="4800" b="1" dirty="0" smtClean="0">
                <a:cs typeface="B Titr" pitchFamily="2" charset="-78"/>
              </a:rPr>
              <a:t>افکار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Titr" pitchFamily="2" charset="-78"/>
            </a:endParaRP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4205292" y="1357298"/>
            <a:ext cx="1009650" cy="6477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a-IR" sz="3200" dirty="0" smtClean="0">
                <a:solidFill>
                  <a:srgbClr val="C82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Titr" pitchFamily="2" charset="-78"/>
              </a:rPr>
              <a:t>خود</a:t>
            </a:r>
            <a:endParaRPr lang="en-US" sz="3200" dirty="0">
              <a:solidFill>
                <a:srgbClr val="C82808"/>
              </a:solidFill>
              <a:effectLst>
                <a:outerShdw blurRad="38100" dist="38100" dir="2700000" algn="tl">
                  <a:srgbClr val="000000"/>
                </a:outerShdw>
              </a:effectLst>
              <a:cs typeface="B Titr" pitchFamily="2" charset="-78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6572264" y="4710126"/>
            <a:ext cx="1009650" cy="6477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a-IR" sz="3200" dirty="0" smtClean="0">
                <a:solidFill>
                  <a:srgbClr val="C82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Titr" pitchFamily="2" charset="-78"/>
              </a:rPr>
              <a:t>دنیا</a:t>
            </a:r>
            <a:endParaRPr lang="en-US" sz="3200" dirty="0">
              <a:solidFill>
                <a:srgbClr val="C82808"/>
              </a:solidFill>
              <a:effectLst>
                <a:outerShdw blurRad="38100" dist="38100" dir="2700000" algn="tl">
                  <a:srgbClr val="000000"/>
                </a:outerShdw>
              </a:effectLst>
              <a:cs typeface="B Titr" pitchFamily="2" charset="-78"/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1919276" y="4643446"/>
            <a:ext cx="1009650" cy="6477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a-IR" sz="3200" dirty="0" smtClean="0">
                <a:solidFill>
                  <a:srgbClr val="C82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Titr" pitchFamily="2" charset="-78"/>
              </a:rPr>
              <a:t>آینده</a:t>
            </a:r>
            <a:endParaRPr lang="en-US" sz="3200" dirty="0">
              <a:solidFill>
                <a:srgbClr val="C82808"/>
              </a:solidFill>
              <a:effectLst>
                <a:outerShdw blurRad="38100" dist="38100" dir="2700000" algn="tl">
                  <a:srgbClr val="000000"/>
                </a:outerShdw>
              </a:effectLst>
              <a:cs typeface="B Titr" pitchFamily="2" charset="-7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تمایز فکر از واقعیت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آنچه بوضوح در استدلال هیجانی اتفاق می افتد.</a:t>
            </a:r>
          </a:p>
          <a:p>
            <a:r>
              <a:rPr lang="fa-IR" dirty="0" smtClean="0"/>
              <a:t>چون ما به گونه خاصی می اندیشیم اصلا به این معنا نیست که افکار ما واقعیت دارند.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کتاب تکنیکهای شناخت درمانی</a:t>
            </a:r>
          </a:p>
          <a:p>
            <a:r>
              <a:rPr lang="fa-IR" dirty="0" smtClean="0"/>
              <a:t>نوشته رابرت لیهی</a:t>
            </a:r>
          </a:p>
          <a:p>
            <a:r>
              <a:rPr lang="fa-IR" dirty="0" smtClean="0"/>
              <a:t>ترجمه دکتر فتی و همکاران</a:t>
            </a:r>
          </a:p>
          <a:p>
            <a:r>
              <a:rPr lang="fa-IR" dirty="0" smtClean="0"/>
              <a:t>انتشارات دانژه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14600"/>
            <a:ext cx="7772400" cy="1143000"/>
          </a:xfrm>
        </p:spPr>
        <p:txBody>
          <a:bodyPr/>
          <a:lstStyle/>
          <a:p>
            <a:pPr algn="r" rtl="1"/>
            <a:r>
              <a:rPr lang="ar-SA" sz="4800" dirty="0">
                <a:solidFill>
                  <a:schemeClr val="tx1"/>
                </a:solidFill>
                <a:effectLst/>
                <a:cs typeface="B Titr" pitchFamily="2" charset="-78"/>
              </a:rPr>
              <a:t>گام اول : شناسا</a:t>
            </a:r>
            <a:r>
              <a:rPr lang="fa-IR" sz="4800" dirty="0">
                <a:solidFill>
                  <a:schemeClr val="tx1"/>
                </a:solidFill>
                <a:effectLst/>
                <a:cs typeface="B Titr" pitchFamily="2" charset="-78"/>
              </a:rPr>
              <a:t>ی</a:t>
            </a:r>
            <a:r>
              <a:rPr lang="ar-SA" sz="4800" dirty="0">
                <a:solidFill>
                  <a:schemeClr val="tx1"/>
                </a:solidFill>
                <a:effectLst/>
                <a:cs typeface="B Titr" pitchFamily="2" charset="-78"/>
              </a:rPr>
              <a:t>ي افكار منفي</a:t>
            </a:r>
            <a:endParaRPr lang="en-US" sz="4800" dirty="0">
              <a:solidFill>
                <a:schemeClr val="tx1"/>
              </a:solidFill>
              <a:effectLst/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" name="Group 265"/>
          <p:cNvGraphicFramePr>
            <a:graphicFrameLocks/>
          </p:cNvGraphicFramePr>
          <p:nvPr/>
        </p:nvGraphicFramePr>
        <p:xfrm>
          <a:off x="381000" y="1524000"/>
          <a:ext cx="8382000" cy="4702556"/>
        </p:xfrm>
        <a:graphic>
          <a:graphicData uri="http://schemas.openxmlformats.org/drawingml/2006/table">
            <a:tbl>
              <a:tblPr/>
              <a:tblGrid>
                <a:gridCol w="2606675"/>
                <a:gridCol w="2981325"/>
                <a:gridCol w="2794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احساس</a:t>
                      </a: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رفتار</a:t>
                      </a: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؟؟؟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خودکشی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itchFamily="34" charset="0"/>
                        <a:cs typeface="B Homa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سینا</a:t>
                      </a: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؟؟؟</a:t>
                      </a:r>
                      <a:endParaRPr kumimoji="1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برنامه ریزی برای آینده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رضا</a:t>
                      </a:r>
                      <a:endParaRPr kumimoji="1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Group 265"/>
          <p:cNvGraphicFramePr>
            <a:graphicFrameLocks/>
          </p:cNvGraphicFramePr>
          <p:nvPr/>
        </p:nvGraphicFramePr>
        <p:xfrm>
          <a:off x="533400" y="1676400"/>
          <a:ext cx="8382000" cy="4322763"/>
        </p:xfrm>
        <a:graphic>
          <a:graphicData uri="http://schemas.openxmlformats.org/drawingml/2006/table">
            <a:tbl>
              <a:tblPr/>
              <a:tblGrid>
                <a:gridCol w="2466964"/>
                <a:gridCol w="1714512"/>
                <a:gridCol w="2357454"/>
                <a:gridCol w="184307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افکار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احساس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رفتار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؟؟؟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غمگینی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ناامیدی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خودکشی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itchFamily="34" charset="0"/>
                        <a:cs typeface="B Homa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سینا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؟؟؟؟؟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غمگینی (در ابتدا)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امیدواری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برنامه ریزی برای آینده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رضا</a:t>
                      </a:r>
                      <a:endParaRPr kumimoji="1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Group 265"/>
          <p:cNvGraphicFramePr>
            <a:graphicFrameLocks/>
          </p:cNvGraphicFramePr>
          <p:nvPr/>
        </p:nvGraphicFramePr>
        <p:xfrm>
          <a:off x="533400" y="1676400"/>
          <a:ext cx="8382000" cy="4636008"/>
        </p:xfrm>
        <a:graphic>
          <a:graphicData uri="http://schemas.openxmlformats.org/drawingml/2006/table">
            <a:tbl>
              <a:tblPr/>
              <a:tblGrid>
                <a:gridCol w="2466964"/>
                <a:gridCol w="1714512"/>
                <a:gridCol w="2357454"/>
                <a:gridCol w="184307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افکار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احساس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رفتار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من به هیچ دردی نمیخورم.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بی عرضه هستم.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هیچ وقت موفق نخواهم شد.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غمگینی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ناامیدی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Davat" pitchFamily="2" charset="-78"/>
                        </a:rPr>
                        <a:t>خودکشی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itchFamily="34" charset="0"/>
                        <a:cs typeface="B Homa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سینا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خیلی بد شد که قبول نشدم ولی میتوانم جبران کنم.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با اینکه این آزمون خیلی مهمه ولی تنها تعیین کننده زندگی من نیست.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غمگینی (در ابتدا)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امیدواری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برنامه ریزی برای آینده</a:t>
                      </a: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رضا</a:t>
                      </a:r>
                      <a:endParaRPr kumimoji="1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898" name="Rectangle 2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Titr" pitchFamily="2" charset="-78"/>
              </a:rPr>
              <a:t>فرم 3 ستونی</a:t>
            </a:r>
            <a:endParaRPr lang="en-US" b="1" dirty="0">
              <a:cs typeface="B Titr" pitchFamily="2" charset="-78"/>
            </a:endParaRPr>
          </a:p>
        </p:txBody>
      </p:sp>
      <p:graphicFrame>
        <p:nvGraphicFramePr>
          <p:cNvPr id="498953" name="Group 265"/>
          <p:cNvGraphicFramePr>
            <a:graphicFrameLocks noGrp="1"/>
          </p:cNvGraphicFramePr>
          <p:nvPr>
            <p:ph idx="1"/>
          </p:nvPr>
        </p:nvGraphicFramePr>
        <p:xfrm>
          <a:off x="1676400" y="1500174"/>
          <a:ext cx="7086600" cy="5832031"/>
        </p:xfrm>
        <a:graphic>
          <a:graphicData uri="http://schemas.openxmlformats.org/drawingml/2006/table">
            <a:tbl>
              <a:tblPr/>
              <a:tblGrid>
                <a:gridCol w="2203825"/>
                <a:gridCol w="2520575"/>
                <a:gridCol w="23622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فکر خودآیند منفی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میزان باور (1-100(</a:t>
                      </a: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احساس (شدت 1-100)</a:t>
                      </a: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   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موقعیت</a:t>
                      </a: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کی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کجا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fa-IR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Verdana" pitchFamily="34" charset="0"/>
                          <a:cs typeface="B Mitra" pitchFamily="2" charset="-78"/>
                        </a:rPr>
                        <a:t>با کی</a:t>
                      </a: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itchFamily="34" charset="0"/>
                        <a:cs typeface="B Davat" pitchFamily="2" charset="-7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B Davat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itchFamily="34" charset="0"/>
                        <a:cs typeface="B Homa" pitchFamily="2" charset="-78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Verdana" pitchFamily="34" charset="0"/>
                        <a:cs typeface="B Nazanin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B Mitra" pitchFamily="2" charset="-7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498941" name="Rectangle 253"/>
          <p:cNvSpPr>
            <a:spLocks noChangeArrowheads="1"/>
          </p:cNvSpPr>
          <p:nvPr/>
        </p:nvSpPr>
        <p:spPr bwMode="auto">
          <a:xfrm>
            <a:off x="6084888" y="2638425"/>
            <a:ext cx="2663825" cy="574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498947" name="Rectangle 259"/>
          <p:cNvSpPr>
            <a:spLocks noChangeArrowheads="1"/>
          </p:cNvSpPr>
          <p:nvPr/>
        </p:nvSpPr>
        <p:spPr bwMode="auto">
          <a:xfrm>
            <a:off x="827088" y="3429000"/>
            <a:ext cx="2305050" cy="574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rtl="1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endParaRPr kumimoji="1" lang="en-US" sz="3200" b="1" dirty="0">
              <a:solidFill>
                <a:srgbClr val="000066"/>
              </a:solidFill>
              <a:cs typeface="B Homa" pitchFamily="2" charset="-78"/>
            </a:endParaRPr>
          </a:p>
        </p:txBody>
      </p:sp>
      <p:sp>
        <p:nvSpPr>
          <p:cNvPr id="498950" name="Rectangle 262"/>
          <p:cNvSpPr>
            <a:spLocks noChangeArrowheads="1"/>
          </p:cNvSpPr>
          <p:nvPr/>
        </p:nvSpPr>
        <p:spPr bwMode="auto">
          <a:xfrm>
            <a:off x="827088" y="2638425"/>
            <a:ext cx="2232025" cy="574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sz="3200" dirty="0">
              <a:cs typeface="B Nazanin" pitchFamily="2" charset="-78"/>
            </a:endParaRPr>
          </a:p>
        </p:txBody>
      </p:sp>
      <p:sp>
        <p:nvSpPr>
          <p:cNvPr id="498951" name="Rectangle 263"/>
          <p:cNvSpPr>
            <a:spLocks noChangeArrowheads="1"/>
          </p:cNvSpPr>
          <p:nvPr/>
        </p:nvSpPr>
        <p:spPr bwMode="auto">
          <a:xfrm>
            <a:off x="611188" y="2924175"/>
            <a:ext cx="2663825" cy="574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kumimoji="1" lang="en-US" sz="3600" b="1" dirty="0">
              <a:solidFill>
                <a:srgbClr val="660033"/>
              </a:solidFill>
              <a:cs typeface="B Davat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9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9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941" grpId="0"/>
      <p:bldP spid="498950" grpId="0"/>
      <p:bldP spid="4989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cs typeface="B Titr" pitchFamily="2" charset="-78"/>
              </a:rPr>
              <a:t>ویژگی</a:t>
            </a:r>
            <a:r>
              <a:rPr lang="ar-SA" dirty="0">
                <a:cs typeface="B Titr" pitchFamily="2" charset="-78"/>
              </a:rPr>
              <a:t>‌</a:t>
            </a:r>
            <a:r>
              <a:rPr lang="fa-IR" dirty="0">
                <a:cs typeface="B Titr" pitchFamily="2" charset="-78"/>
              </a:rPr>
              <a:t>های افکار خودآیند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800" b="1" dirty="0">
                <a:cs typeface="B Mitra" pitchFamily="2" charset="-78"/>
              </a:rPr>
              <a:t>کوتاه و خاص هستند.</a:t>
            </a:r>
          </a:p>
          <a:p>
            <a:pPr algn="r" rtl="1"/>
            <a:r>
              <a:rPr lang="fa-IR" sz="2800" b="1" dirty="0">
                <a:cs typeface="B Mitra" pitchFamily="2" charset="-78"/>
              </a:rPr>
              <a:t>بلافاصله و به سرعت، پس از حادثه به ذهن می</a:t>
            </a:r>
            <a:r>
              <a:rPr lang="ar-SA" sz="2800" b="1" dirty="0">
                <a:cs typeface="B Mitra" pitchFamily="2" charset="-78"/>
              </a:rPr>
              <a:t>‌</a:t>
            </a:r>
            <a:r>
              <a:rPr lang="fa-IR" sz="2800" b="1" dirty="0">
                <a:cs typeface="B Mitra" pitchFamily="2" charset="-78"/>
              </a:rPr>
              <a:t>رسند.</a:t>
            </a:r>
          </a:p>
          <a:p>
            <a:pPr algn="r" rtl="1"/>
            <a:r>
              <a:rPr lang="fa-IR" sz="2800" b="1" dirty="0" smtClean="0">
                <a:cs typeface="B Mitra" pitchFamily="2" charset="-78"/>
              </a:rPr>
              <a:t>ممکن </a:t>
            </a:r>
            <a:r>
              <a:rPr lang="fa-IR" sz="2800" b="1" dirty="0">
                <a:cs typeface="B Mitra" pitchFamily="2" charset="-78"/>
              </a:rPr>
              <a:t>است شامل چند کلمه کلیدی یا تصویر باشند.</a:t>
            </a:r>
          </a:p>
          <a:p>
            <a:pPr algn="r" rtl="1"/>
            <a:r>
              <a:rPr lang="fa-IR" sz="2800" b="1" dirty="0">
                <a:cs typeface="B Mitra" pitchFamily="2" charset="-78"/>
              </a:rPr>
              <a:t>از یک تفکر دقیق ریشه نمی</a:t>
            </a:r>
            <a:r>
              <a:rPr lang="ar-SA" sz="2800" b="1" dirty="0">
                <a:cs typeface="B Mitra" pitchFamily="2" charset="-78"/>
              </a:rPr>
              <a:t>‌</a:t>
            </a:r>
            <a:r>
              <a:rPr lang="fa-IR" sz="2800" b="1" dirty="0">
                <a:cs typeface="B Mitra" pitchFamily="2" charset="-78"/>
              </a:rPr>
              <a:t>گیرند.</a:t>
            </a:r>
          </a:p>
          <a:p>
            <a:pPr algn="r" rtl="1"/>
            <a:r>
              <a:rPr lang="fa-IR" sz="2800" b="1" dirty="0">
                <a:cs typeface="B Mitra" pitchFamily="2" charset="-78"/>
              </a:rPr>
              <a:t>مثل حل مساله، مراحل منطقی را طی نمی</a:t>
            </a:r>
            <a:r>
              <a:rPr lang="ar-SA" sz="2800" b="1" dirty="0">
                <a:cs typeface="B Mitra" pitchFamily="2" charset="-78"/>
              </a:rPr>
              <a:t>‌</a:t>
            </a:r>
            <a:r>
              <a:rPr lang="fa-IR" sz="2800" b="1" dirty="0">
                <a:cs typeface="B Mitra" pitchFamily="2" charset="-78"/>
              </a:rPr>
              <a:t>کنند.</a:t>
            </a:r>
          </a:p>
          <a:p>
            <a:pPr algn="r" rtl="1"/>
            <a:r>
              <a:rPr lang="fa-IR" sz="2800" b="1" dirty="0">
                <a:cs typeface="B Mitra" pitchFamily="2" charset="-78"/>
              </a:rPr>
              <a:t>به نظر می</a:t>
            </a:r>
            <a:r>
              <a:rPr lang="ar-SA" sz="2800" b="1" dirty="0">
                <a:cs typeface="B Mitra" pitchFamily="2" charset="-78"/>
              </a:rPr>
              <a:t>‌</a:t>
            </a:r>
            <a:r>
              <a:rPr lang="fa-IR" sz="2800" b="1" dirty="0">
                <a:cs typeface="B Mitra" pitchFamily="2" charset="-78"/>
              </a:rPr>
              <a:t>رسد که به صورت واکن</a:t>
            </a:r>
            <a:r>
              <a:rPr lang="ar-SA" sz="2800" b="1" dirty="0">
                <a:cs typeface="B Mitra" pitchFamily="2" charset="-78"/>
              </a:rPr>
              <a:t>ش</a:t>
            </a:r>
            <a:r>
              <a:rPr lang="fa-IR" sz="2800" b="1" dirty="0">
                <a:cs typeface="B Mitra" pitchFamily="2" charset="-78"/>
              </a:rPr>
              <a:t>ی اتفاق می</a:t>
            </a:r>
            <a:r>
              <a:rPr lang="ar-SA" sz="2800" b="1" dirty="0">
                <a:cs typeface="B Mitra" pitchFamily="2" charset="-78"/>
              </a:rPr>
              <a:t>‌</a:t>
            </a:r>
            <a:r>
              <a:rPr lang="fa-IR" sz="2800" b="1" dirty="0">
                <a:cs typeface="B Mitra" pitchFamily="2" charset="-78"/>
              </a:rPr>
              <a:t>افتند.</a:t>
            </a:r>
          </a:p>
          <a:p>
            <a:pPr rtl="1">
              <a:buFont typeface="Wingdings" pitchFamily="2" charset="2"/>
              <a:buNone/>
            </a:pPr>
            <a:r>
              <a:rPr lang="fa-IR" sz="2800" dirty="0">
                <a:solidFill>
                  <a:srgbClr val="0000CC"/>
                </a:solidFill>
                <a:cs typeface="B Mitra" pitchFamily="2" charset="-78"/>
              </a:rPr>
              <a:t>برگرفته از بک و همکاران (1979)</a:t>
            </a:r>
            <a:endParaRPr lang="en-US" sz="2800" dirty="0">
              <a:solidFill>
                <a:srgbClr val="0000CC"/>
              </a:solidFill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BB3C-5AE9-4830-B496-56B932F8DF00}" type="slidenum">
              <a:rPr lang="fa-IR" smtClean="0"/>
              <a:pPr/>
              <a:t>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رفتاردرمانی شناختی اختلالهای اضطرابی</a:t>
            </a:r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0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0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ustom 15">
      <a:majorFont>
        <a:latin typeface="Times New Roman"/>
        <a:ea typeface=""/>
        <a:cs typeface="B Titr"/>
      </a:majorFont>
      <a:minorFont>
        <a:latin typeface="Arial"/>
        <a:ea typeface=""/>
        <a:cs typeface="B Lotus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199</TotalTime>
  <Words>970</Words>
  <Application>Microsoft Office PowerPoint</Application>
  <PresentationFormat>On-screen Show (4:3)</PresentationFormat>
  <Paragraphs>221</Paragraphs>
  <Slides>31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Aspect</vt:lpstr>
      <vt:lpstr>بازسازی شناختی</vt:lpstr>
      <vt:lpstr>Slide 2</vt:lpstr>
      <vt:lpstr>مثلث شناختی</vt:lpstr>
      <vt:lpstr>گام اول : شناسایي افكار منفي</vt:lpstr>
      <vt:lpstr>Slide 5</vt:lpstr>
      <vt:lpstr>Slide 6</vt:lpstr>
      <vt:lpstr>Slide 7</vt:lpstr>
      <vt:lpstr>فرم 3 ستونی</vt:lpstr>
      <vt:lpstr>ویژگی‌های افکار خودآیند</vt:lpstr>
      <vt:lpstr>ویژگی‌های افکار خودآیند(2)</vt:lpstr>
      <vt:lpstr>گام دوم : بررسي خطاهاي شناختي</vt:lpstr>
      <vt:lpstr>خطاهاي شناختي</vt:lpstr>
      <vt:lpstr>   خطاهاي شناختي افكار خود را پيدا كنيد.</vt:lpstr>
      <vt:lpstr>چگونه ؟؟؟</vt:lpstr>
      <vt:lpstr>Slide 15</vt:lpstr>
      <vt:lpstr>   پيدا كردن افكار جانشين</vt:lpstr>
      <vt:lpstr>تمثیل درخت تفکر</vt:lpstr>
      <vt:lpstr>با این باور چه احساسی خواهید داشت؟ با این باور چگونه رفتار خواهید کرد؟</vt:lpstr>
      <vt:lpstr>باورها و طرحواره‌های منفی متداول</vt:lpstr>
      <vt:lpstr>باورها و طرحواره‌های منفی متداول (2)</vt:lpstr>
      <vt:lpstr>تکنیک پیکان عمودی</vt:lpstr>
      <vt:lpstr>Slide 22</vt:lpstr>
      <vt:lpstr>ویژگیهای باورهای مخالف</vt:lpstr>
      <vt:lpstr>سایر تکنیک های شناختی</vt:lpstr>
      <vt:lpstr>تکنیک نمودار دایره ای</vt:lpstr>
      <vt:lpstr>تکنیک معیارهای دوگانه</vt:lpstr>
      <vt:lpstr>تکنیک نگاه کردن به مشکل از بالکن</vt:lpstr>
      <vt:lpstr>تجویز علامت</vt:lpstr>
      <vt:lpstr>تکنیک آزمایش رفتاری افکار</vt:lpstr>
      <vt:lpstr>تمایز فکر از واقعیت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بازسازی شناختی</dc:title>
  <dc:creator>A. Mohammadi</dc:creator>
  <cp:lastModifiedBy>A. Mohammadi</cp:lastModifiedBy>
  <cp:revision>5</cp:revision>
  <dcterms:created xsi:type="dcterms:W3CDTF">2011-01-19T14:01:42Z</dcterms:created>
  <dcterms:modified xsi:type="dcterms:W3CDTF">2011-02-09T05:57:01Z</dcterms:modified>
</cp:coreProperties>
</file>