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  <p:sldMasterId id="2147483756" r:id="rId2"/>
    <p:sldMasterId id="2147483804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2" autoAdjust="0"/>
    <p:restoredTop sz="94660"/>
  </p:normalViewPr>
  <p:slideViewPr>
    <p:cSldViewPr>
      <p:cViewPr varScale="1">
        <p:scale>
          <a:sx n="60" d="100"/>
          <a:sy n="60" d="100"/>
        </p:scale>
        <p:origin x="8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1/31/2022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1/31/2022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1/31/2022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1000108"/>
            <a:ext cx="342754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smtClean="0">
                <a:latin typeface="Titr" pitchFamily="2" charset="-78"/>
                <a:cs typeface="B Titr" pitchFamily="2" charset="-78"/>
              </a:rPr>
              <a:t> </a:t>
            </a:r>
            <a:r>
              <a:rPr lang="fa-IR" sz="3200" dirty="0" smtClean="0">
                <a:latin typeface="Titr" pitchFamily="2" charset="-78"/>
                <a:cs typeface="B Titr" pitchFamily="2" charset="-78"/>
              </a:rPr>
              <a:t>به نام یزدان بخشاینده</a:t>
            </a:r>
            <a:endParaRPr lang="fa-IR" sz="3200" dirty="0">
              <a:latin typeface="Titr" pitchFamily="2" charset="-78"/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14744" y="2643182"/>
            <a:ext cx="1744388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>
                <a:latin typeface="Titr" pitchFamily="2" charset="-78"/>
                <a:cs typeface="Titr" pitchFamily="2" charset="-78"/>
              </a:rPr>
              <a:t>فصل</a:t>
            </a:r>
            <a:r>
              <a:rPr lang="en-US" sz="4000" smtClean="0">
                <a:latin typeface="Titr" pitchFamily="2" charset="-78"/>
                <a:cs typeface="Titr" pitchFamily="2" charset="-78"/>
              </a:rPr>
              <a:t> </a:t>
            </a:r>
            <a:r>
              <a:rPr lang="fa-IR" sz="4000" smtClean="0">
                <a:latin typeface="Titr" pitchFamily="2" charset="-78"/>
                <a:cs typeface="Titr" pitchFamily="2" charset="-78"/>
              </a:rPr>
              <a:t> </a:t>
            </a:r>
            <a:r>
              <a:rPr lang="fa-IR" sz="4000" dirty="0" smtClean="0">
                <a:latin typeface="Titr" pitchFamily="2" charset="-78"/>
                <a:cs typeface="Titr" pitchFamily="2" charset="-78"/>
              </a:rPr>
              <a:t>اول </a:t>
            </a:r>
            <a:endParaRPr lang="fa-IR" sz="4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4429132"/>
            <a:ext cx="748153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 smtClean="0">
                <a:latin typeface="Titr" pitchFamily="2" charset="-78"/>
                <a:cs typeface="B Titr" pitchFamily="2" charset="-78"/>
              </a:rPr>
              <a:t>درس سوم : جمع و تفریق اعداد مخلوط ( تصویری )</a:t>
            </a:r>
            <a:endParaRPr lang="fa-IR" sz="3200" dirty="0">
              <a:latin typeface="Titr" pitchFamily="2" charset="-78"/>
              <a:cs typeface="B Titr" pitchFamily="2" charset="-78"/>
            </a:endParaRPr>
          </a:p>
        </p:txBody>
      </p:sp>
    </p:spTree>
  </p:cSld>
  <p:clrMapOvr>
    <a:masterClrMapping/>
  </p:clrMapOvr>
  <p:transition spd="slow">
    <p:pull dir="d"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285728"/>
            <a:ext cx="594425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B Titr" pitchFamily="2" charset="-78"/>
              </a:rPr>
              <a:t>با رسم شکل حاصل جمع و تفریق ها را به دست آورید .</a:t>
            </a:r>
            <a:endParaRPr lang="fa-IR" sz="2400" dirty="0">
              <a:latin typeface="Titr" pitchFamily="2" charset="-78"/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428736"/>
            <a:ext cx="37862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2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00100" y="164305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42976" y="121442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1538" y="1714488"/>
            <a:ext cx="378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2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4480" y="1428736"/>
            <a:ext cx="44435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+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1428736"/>
            <a:ext cx="33534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428860" y="164305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71736" y="121442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00298" y="1714488"/>
            <a:ext cx="407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4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1802" y="1428736"/>
            <a:ext cx="41389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14876" y="2643182"/>
            <a:ext cx="985838" cy="10001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" name="Rectangle 21"/>
          <p:cNvSpPr/>
          <p:nvPr/>
        </p:nvSpPr>
        <p:spPr>
          <a:xfrm>
            <a:off x="3929058" y="3000372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+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57884" y="2643182"/>
            <a:ext cx="500066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Rectangle 23"/>
          <p:cNvSpPr/>
          <p:nvPr/>
        </p:nvSpPr>
        <p:spPr>
          <a:xfrm>
            <a:off x="5857884" y="3143248"/>
            <a:ext cx="500066" cy="50006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Rectangle 24"/>
          <p:cNvSpPr/>
          <p:nvPr/>
        </p:nvSpPr>
        <p:spPr>
          <a:xfrm>
            <a:off x="6357950" y="2643182"/>
            <a:ext cx="500066" cy="50006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Rectangle 25"/>
          <p:cNvSpPr/>
          <p:nvPr/>
        </p:nvSpPr>
        <p:spPr>
          <a:xfrm>
            <a:off x="6357950" y="3143248"/>
            <a:ext cx="500066" cy="50006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Rectangle 34"/>
          <p:cNvSpPr/>
          <p:nvPr/>
        </p:nvSpPr>
        <p:spPr>
          <a:xfrm>
            <a:off x="214282" y="2643182"/>
            <a:ext cx="985838" cy="10001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6" name="Rectangle 35"/>
          <p:cNvSpPr/>
          <p:nvPr/>
        </p:nvSpPr>
        <p:spPr>
          <a:xfrm>
            <a:off x="1357290" y="2643182"/>
            <a:ext cx="985838" cy="10001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7" name="Rectangle 36"/>
          <p:cNvSpPr/>
          <p:nvPr/>
        </p:nvSpPr>
        <p:spPr>
          <a:xfrm>
            <a:off x="214282" y="4286256"/>
            <a:ext cx="985838" cy="10001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8" name="Rectangle 37"/>
          <p:cNvSpPr/>
          <p:nvPr/>
        </p:nvSpPr>
        <p:spPr>
          <a:xfrm>
            <a:off x="1357290" y="4286256"/>
            <a:ext cx="985838" cy="10001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" name="Rectangle 38"/>
          <p:cNvSpPr/>
          <p:nvPr/>
        </p:nvSpPr>
        <p:spPr>
          <a:xfrm>
            <a:off x="2500298" y="4286256"/>
            <a:ext cx="985838" cy="10001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0" name="Rectangle 39"/>
          <p:cNvSpPr/>
          <p:nvPr/>
        </p:nvSpPr>
        <p:spPr>
          <a:xfrm>
            <a:off x="3714744" y="4286256"/>
            <a:ext cx="500066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1" name="Rectangle 40"/>
          <p:cNvSpPr/>
          <p:nvPr/>
        </p:nvSpPr>
        <p:spPr>
          <a:xfrm>
            <a:off x="3714744" y="4786322"/>
            <a:ext cx="500066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2" name="Rectangle 41"/>
          <p:cNvSpPr/>
          <p:nvPr/>
        </p:nvSpPr>
        <p:spPr>
          <a:xfrm>
            <a:off x="4214810" y="4286256"/>
            <a:ext cx="500066" cy="50006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3" name="Rectangle 42"/>
          <p:cNvSpPr/>
          <p:nvPr/>
        </p:nvSpPr>
        <p:spPr>
          <a:xfrm>
            <a:off x="4214810" y="4786322"/>
            <a:ext cx="500066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5" name="Rectangle 44"/>
          <p:cNvSpPr/>
          <p:nvPr/>
        </p:nvSpPr>
        <p:spPr>
          <a:xfrm>
            <a:off x="2500298" y="2643182"/>
            <a:ext cx="500066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6" name="Rectangle 45"/>
          <p:cNvSpPr/>
          <p:nvPr/>
        </p:nvSpPr>
        <p:spPr>
          <a:xfrm>
            <a:off x="2500298" y="3143248"/>
            <a:ext cx="500066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" name="Rectangle 46"/>
          <p:cNvSpPr/>
          <p:nvPr/>
        </p:nvSpPr>
        <p:spPr>
          <a:xfrm>
            <a:off x="3000364" y="2643182"/>
            <a:ext cx="500066" cy="50006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" name="Rectangle 47"/>
          <p:cNvSpPr/>
          <p:nvPr/>
        </p:nvSpPr>
        <p:spPr>
          <a:xfrm>
            <a:off x="3000364" y="3143248"/>
            <a:ext cx="50006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9" name="TextBox 48"/>
          <p:cNvSpPr txBox="1"/>
          <p:nvPr/>
        </p:nvSpPr>
        <p:spPr>
          <a:xfrm>
            <a:off x="3428992" y="1428736"/>
            <a:ext cx="37863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2</a:t>
            </a:r>
            <a:endParaRPr lang="fa-IR" sz="28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00496" y="1214422"/>
            <a:ext cx="3571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2</a:t>
            </a:r>
            <a:endParaRPr lang="fa-IR" sz="28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000496" y="1714488"/>
            <a:ext cx="407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4</a:t>
            </a:r>
            <a:endParaRPr lang="fa-IR" sz="28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3786182" y="1643050"/>
            <a:ext cx="71438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572000" y="1428736"/>
            <a:ext cx="44435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+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29190" y="1428736"/>
            <a:ext cx="33534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5286380" y="1643050"/>
            <a:ext cx="57150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429256" y="121442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357818" y="1714488"/>
            <a:ext cx="407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4</a:t>
            </a:r>
            <a:endParaRPr lang="fa-IR" sz="28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29322" y="1428736"/>
            <a:ext cx="41389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86512" y="1428736"/>
            <a:ext cx="41870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858016" y="1214422"/>
            <a:ext cx="3571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858016" y="1714488"/>
            <a:ext cx="407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4</a:t>
            </a:r>
            <a:endParaRPr lang="fa-IR" sz="28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6643702" y="1643050"/>
            <a:ext cx="714380" cy="1588"/>
          </a:xfrm>
          <a:prstGeom prst="line">
            <a:avLst/>
          </a:prstGeom>
          <a:effectLst>
            <a:outerShdw blurRad="63500" dist="25400" dir="14700000" algn="t" rotWithShape="0">
              <a:srgbClr val="000000">
                <a:alpha val="5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8" name="Curved Left Arrow 67"/>
          <p:cNvSpPr/>
          <p:nvPr/>
        </p:nvSpPr>
        <p:spPr>
          <a:xfrm>
            <a:off x="7215206" y="4214818"/>
            <a:ext cx="731520" cy="1216152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57158" y="5857892"/>
            <a:ext cx="8512266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fa-IR" sz="2400" dirty="0" smtClean="0">
                <a:solidFill>
                  <a:srgbClr val="002060"/>
                </a:solidFill>
                <a:latin typeface="Titr" pitchFamily="2" charset="-78"/>
                <a:cs typeface="B Titr" pitchFamily="2" charset="-78"/>
              </a:rPr>
              <a:t>ابتدا مخرج ها را مساوی می کنیم و سپس واحد ها را با هم وقسمت های کسری </a:t>
            </a:r>
          </a:p>
          <a:p>
            <a:pPr algn="ctr"/>
            <a:r>
              <a:rPr lang="fa-IR" sz="2400" dirty="0" smtClean="0">
                <a:solidFill>
                  <a:srgbClr val="002060"/>
                </a:solidFill>
                <a:latin typeface="Titr" pitchFamily="2" charset="-78"/>
                <a:cs typeface="B Titr" pitchFamily="2" charset="-78"/>
              </a:rPr>
              <a:t>را با هم جمع می کنیم .</a:t>
            </a:r>
            <a:endParaRPr lang="fa-IR" sz="2400" dirty="0">
              <a:solidFill>
                <a:srgbClr val="002060"/>
              </a:solidFill>
              <a:latin typeface="Titr" pitchFamily="2" charset="-78"/>
              <a:cs typeface="B Titr" pitchFamily="2" charset="-78"/>
            </a:endParaRPr>
          </a:p>
        </p:txBody>
      </p:sp>
    </p:spTree>
  </p:cSld>
  <p:clrMapOvr>
    <a:masterClrMapping/>
  </p:clrMapOvr>
  <p:transition spd="slow">
    <p:cover dir="d"/>
    <p:sndAc>
      <p:stSnd>
        <p:snd r:embed="rId2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85794"/>
            <a:ext cx="33534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785786" y="1000108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28662" y="571480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1071546"/>
            <a:ext cx="378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2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785794"/>
            <a:ext cx="44435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+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785794"/>
            <a:ext cx="33534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143108" y="1000108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5984" y="571480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14546" y="1071546"/>
            <a:ext cx="418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6050" y="785794"/>
            <a:ext cx="41389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7422" y="3714752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+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643174" y="2357430"/>
          <a:ext cx="1071570" cy="92869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71570"/>
              </a:tblGrid>
              <a:tr h="92869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 smtClean="0"/>
                    </a:p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285720" y="2357430"/>
          <a:ext cx="2143140" cy="92869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143140"/>
              </a:tblGrid>
              <a:tr h="92869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 smtClean="0"/>
                    </a:p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85720" y="4786322"/>
          <a:ext cx="2167194" cy="92869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167194"/>
              </a:tblGrid>
              <a:tr h="92869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 smtClean="0"/>
                    </a:p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71934" y="4786322"/>
          <a:ext cx="714380" cy="92869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714380"/>
              </a:tblGrid>
              <a:tr h="92869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3357554" y="4786322"/>
          <a:ext cx="714380" cy="92869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714380"/>
              </a:tblGrid>
              <a:tr h="92869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2643174" y="4786322"/>
          <a:ext cx="714380" cy="92869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714380"/>
              </a:tblGrid>
              <a:tr h="92869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 smtClean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714744" y="2357430"/>
          <a:ext cx="1071570" cy="92869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71570"/>
              </a:tblGrid>
              <a:tr h="92869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 smtClean="0"/>
                    </a:p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" name="Left Arrow 40"/>
          <p:cNvSpPr/>
          <p:nvPr/>
        </p:nvSpPr>
        <p:spPr>
          <a:xfrm>
            <a:off x="285720" y="6286520"/>
            <a:ext cx="978408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2" name="TextBox 41"/>
          <p:cNvSpPr txBox="1"/>
          <p:nvPr/>
        </p:nvSpPr>
        <p:spPr>
          <a:xfrm>
            <a:off x="1785918" y="6215082"/>
            <a:ext cx="249299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rgbClr val="00B0F0"/>
                </a:solidFill>
                <a:latin typeface="Titr" pitchFamily="2" charset="-78"/>
                <a:cs typeface="Titr" pitchFamily="2" charset="-78"/>
              </a:rPr>
              <a:t>ادامه در صفحه ی بعد</a:t>
            </a:r>
            <a:endParaRPr lang="fa-IR" sz="2400" dirty="0">
              <a:solidFill>
                <a:srgbClr val="00B0F0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push dir="u"/>
    <p:sndAc>
      <p:stSnd>
        <p:snd r:embed="rId2" name="bomb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2643174" y="571480"/>
          <a:ext cx="2167194" cy="92869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167194"/>
              </a:tblGrid>
              <a:tr h="92869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 smtClean="0"/>
                    </a:p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357158" y="571480"/>
          <a:ext cx="2167194" cy="92869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167194"/>
              </a:tblGrid>
              <a:tr h="92869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 smtClean="0"/>
                    </a:p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6715140" y="571480"/>
          <a:ext cx="714380" cy="92869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714380"/>
              </a:tblGrid>
              <a:tr h="92869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000760" y="571480"/>
          <a:ext cx="714380" cy="92869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714380"/>
              </a:tblGrid>
              <a:tr h="92869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 smtClean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5286380" y="571480"/>
          <a:ext cx="714380" cy="92869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714380"/>
              </a:tblGrid>
              <a:tr h="92869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 smtClean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39" name="Straight Connector 38"/>
          <p:cNvCxnSpPr/>
          <p:nvPr/>
        </p:nvCxnSpPr>
        <p:spPr>
          <a:xfrm rot="10800000">
            <a:off x="5286380" y="1000108"/>
            <a:ext cx="214314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6715140" y="1000108"/>
          <a:ext cx="714380" cy="50006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714380"/>
              </a:tblGrid>
              <a:tr h="50006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 smtClean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71472" y="2428868"/>
            <a:ext cx="8731878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B Titr" pitchFamily="2" charset="-78"/>
              </a:rPr>
              <a:t>همان طور که در تصویر مشاهده می کنید ابتدا واحد های کامل وسپس قسمتی</a:t>
            </a:r>
          </a:p>
          <a:p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00628" y="3286124"/>
            <a:ext cx="387157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B Titr" pitchFamily="2" charset="-78"/>
              </a:rPr>
              <a:t>از واحد ها را با هم جمع می کنیم .</a:t>
            </a:r>
            <a:endParaRPr lang="fa-IR" sz="2400" dirty="0">
              <a:latin typeface="Titr" pitchFamily="2" charset="-78"/>
              <a:cs typeface="B Titr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7620" y="4071942"/>
            <a:ext cx="510560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به مراحل جمع دو عدد مخلوط </a:t>
            </a:r>
            <a:r>
              <a:rPr lang="fa-IR" sz="2400" dirty="0" smtClean="0">
                <a:solidFill>
                  <a:srgbClr val="FF0000"/>
                </a:solidFill>
                <a:latin typeface="Titr" pitchFamily="2" charset="-78"/>
                <a:cs typeface="B Titr" pitchFamily="2" charset="-78"/>
              </a:rPr>
              <a:t>توجه کنید .</a:t>
            </a:r>
            <a:endParaRPr lang="fa-IR" sz="2400" dirty="0">
              <a:solidFill>
                <a:srgbClr val="FF0000"/>
              </a:solidFill>
              <a:latin typeface="Titr" pitchFamily="2" charset="-78"/>
              <a:cs typeface="B Titr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8596" y="5357826"/>
            <a:ext cx="33534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785786" y="557214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28662" y="514351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57224" y="5643578"/>
            <a:ext cx="378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2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28728" y="5357826"/>
            <a:ext cx="44435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+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85918" y="5357826"/>
            <a:ext cx="33534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2143108" y="557214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285984" y="514351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14546" y="5643578"/>
            <a:ext cx="418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86050" y="5357826"/>
            <a:ext cx="41389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857884" y="5357826"/>
            <a:ext cx="37863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solidFill>
                  <a:srgbClr val="0070C0"/>
                </a:solidFill>
                <a:latin typeface="Titr" pitchFamily="2" charset="-78"/>
                <a:cs typeface="Titr" pitchFamily="2" charset="-78"/>
              </a:rPr>
              <a:t>2</a:t>
            </a:r>
            <a:endParaRPr lang="fa-IR" sz="2800" dirty="0">
              <a:solidFill>
                <a:srgbClr val="0070C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29388" y="5072074"/>
            <a:ext cx="3571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solidFill>
                  <a:srgbClr val="0070C0"/>
                </a:solidFill>
                <a:latin typeface="Titr" pitchFamily="2" charset="-78"/>
                <a:cs typeface="Titr" pitchFamily="2" charset="-78"/>
              </a:rPr>
              <a:t>5</a:t>
            </a:r>
            <a:endParaRPr lang="fa-IR" sz="2800" dirty="0">
              <a:solidFill>
                <a:srgbClr val="0070C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429388" y="5643578"/>
            <a:ext cx="397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solidFill>
                  <a:srgbClr val="0070C0"/>
                </a:solidFill>
                <a:latin typeface="Titr" pitchFamily="2" charset="-78"/>
                <a:cs typeface="Titr" pitchFamily="2" charset="-78"/>
              </a:rPr>
              <a:t>6</a:t>
            </a:r>
            <a:endParaRPr lang="fa-IR" sz="2800" dirty="0">
              <a:solidFill>
                <a:srgbClr val="0070C0"/>
              </a:solidFill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6286512" y="5572140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71802" y="5357826"/>
            <a:ext cx="33534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3428992" y="557214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500430" y="514351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500430" y="5643578"/>
            <a:ext cx="397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6</a:t>
            </a:r>
            <a:endParaRPr lang="fa-IR" sz="28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71934" y="5357826"/>
            <a:ext cx="44435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+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29124" y="5357826"/>
            <a:ext cx="33534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4786314" y="557214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857752" y="514351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2</a:t>
            </a:r>
            <a:endParaRPr lang="fa-IR" sz="28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857752" y="5643578"/>
            <a:ext cx="397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6</a:t>
            </a:r>
            <a:endParaRPr lang="fa-IR" sz="28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29256" y="5357826"/>
            <a:ext cx="41389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push dir="r"/>
    <p:sndAc>
      <p:stSnd>
        <p:snd r:embed="rId2" name="arrow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5429256" y="857232"/>
            <a:ext cx="274466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B Titr" pitchFamily="2" charset="-78"/>
              </a:rPr>
              <a:t>به تفریق زیر دقت کنید </a:t>
            </a:r>
            <a:r>
              <a:rPr lang="fa-IR" sz="2400" dirty="0" smtClean="0">
                <a:latin typeface="Titr" pitchFamily="2" charset="-78"/>
                <a:cs typeface="Titr" pitchFamily="2" charset="-78"/>
              </a:rPr>
              <a:t>.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172" y="1214422"/>
            <a:ext cx="41870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14362" y="1428736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157238" y="1000108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28742" y="1071546"/>
            <a:ext cx="36420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_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14494" y="1214422"/>
            <a:ext cx="33534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2371684" y="1428736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14560" y="1000108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14626" y="1214422"/>
            <a:ext cx="41389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2858" y="2285992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1" name="Rectangle 40"/>
          <p:cNvSpPr/>
          <p:nvPr/>
        </p:nvSpPr>
        <p:spPr>
          <a:xfrm>
            <a:off x="1514428" y="2285992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2" name="Rectangle 41"/>
          <p:cNvSpPr/>
          <p:nvPr/>
        </p:nvSpPr>
        <p:spPr>
          <a:xfrm>
            <a:off x="2585998" y="2285992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3" name="Rectangle 42"/>
          <p:cNvSpPr/>
          <p:nvPr/>
        </p:nvSpPr>
        <p:spPr>
          <a:xfrm rot="16200000">
            <a:off x="3443254" y="2500306"/>
            <a:ext cx="914400" cy="48577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4" name="Rectangle 43"/>
          <p:cNvSpPr/>
          <p:nvPr/>
        </p:nvSpPr>
        <p:spPr>
          <a:xfrm rot="16200000">
            <a:off x="3943320" y="2500306"/>
            <a:ext cx="914400" cy="4857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5" name="Rectangle 44"/>
          <p:cNvSpPr/>
          <p:nvPr/>
        </p:nvSpPr>
        <p:spPr>
          <a:xfrm>
            <a:off x="442858" y="3857628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6" name="Rectangle 45"/>
          <p:cNvSpPr/>
          <p:nvPr/>
        </p:nvSpPr>
        <p:spPr>
          <a:xfrm>
            <a:off x="1514428" y="3857628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" name="Rectangle 46"/>
          <p:cNvSpPr/>
          <p:nvPr/>
        </p:nvSpPr>
        <p:spPr>
          <a:xfrm>
            <a:off x="2585998" y="3857628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" name="Rectangle 47"/>
          <p:cNvSpPr/>
          <p:nvPr/>
        </p:nvSpPr>
        <p:spPr>
          <a:xfrm rot="16200000">
            <a:off x="3586130" y="4071942"/>
            <a:ext cx="914400" cy="48577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9" name="Rectangle 48"/>
          <p:cNvSpPr/>
          <p:nvPr/>
        </p:nvSpPr>
        <p:spPr>
          <a:xfrm rot="16200000">
            <a:off x="4086196" y="4071942"/>
            <a:ext cx="914400" cy="4857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" name="Multiply 50"/>
          <p:cNvSpPr/>
          <p:nvPr/>
        </p:nvSpPr>
        <p:spPr>
          <a:xfrm>
            <a:off x="2585998" y="3929066"/>
            <a:ext cx="914400" cy="714380"/>
          </a:xfrm>
          <a:prstGeom prst="mathMultiply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53" name="Straight Connector 52"/>
          <p:cNvCxnSpPr>
            <a:stCxn id="48" idx="0"/>
            <a:endCxn id="49" idx="2"/>
          </p:cNvCxnSpPr>
          <p:nvPr/>
        </p:nvCxnSpPr>
        <p:spPr>
          <a:xfrm rot="10800000" flipH="1">
            <a:off x="3800444" y="4314828"/>
            <a:ext cx="985838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Multiply 53"/>
          <p:cNvSpPr/>
          <p:nvPr/>
        </p:nvSpPr>
        <p:spPr>
          <a:xfrm>
            <a:off x="3857620" y="3929066"/>
            <a:ext cx="428628" cy="285752"/>
          </a:xfrm>
          <a:prstGeom prst="mathMultiply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" name="Right Arrow 54"/>
          <p:cNvSpPr/>
          <p:nvPr/>
        </p:nvSpPr>
        <p:spPr>
          <a:xfrm>
            <a:off x="4714876" y="3357562"/>
            <a:ext cx="978408" cy="357190"/>
          </a:xfrm>
          <a:prstGeom prst="rightArrow">
            <a:avLst/>
          </a:prstGeom>
          <a:solidFill>
            <a:schemeClr val="accent1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" name="Rectangle 55"/>
          <p:cNvSpPr/>
          <p:nvPr/>
        </p:nvSpPr>
        <p:spPr>
          <a:xfrm>
            <a:off x="6929454" y="3000372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" name="Rectangle 56"/>
          <p:cNvSpPr/>
          <p:nvPr/>
        </p:nvSpPr>
        <p:spPr>
          <a:xfrm>
            <a:off x="5857884" y="3000372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" name="Rectangle 57"/>
          <p:cNvSpPr/>
          <p:nvPr/>
        </p:nvSpPr>
        <p:spPr>
          <a:xfrm rot="10800000">
            <a:off x="7929586" y="3429000"/>
            <a:ext cx="914400" cy="48577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" name="Rectangle 61"/>
          <p:cNvSpPr/>
          <p:nvPr/>
        </p:nvSpPr>
        <p:spPr>
          <a:xfrm rot="10800000">
            <a:off x="7929586" y="3429000"/>
            <a:ext cx="500066" cy="50006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4" name="TextBox 73"/>
          <p:cNvSpPr txBox="1"/>
          <p:nvPr/>
        </p:nvSpPr>
        <p:spPr>
          <a:xfrm>
            <a:off x="214282" y="5715016"/>
            <a:ext cx="41870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571472" y="592933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14348" y="550070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42910" y="6000768"/>
            <a:ext cx="378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2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285852" y="5572140"/>
            <a:ext cx="36420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_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571604" y="5715016"/>
            <a:ext cx="33534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1928794" y="592933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071670" y="550070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000232" y="6000768"/>
            <a:ext cx="418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4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571736" y="5715016"/>
            <a:ext cx="41389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928926" y="5715016"/>
            <a:ext cx="41870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3286116" y="5929330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428992" y="550070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2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428992" y="6000768"/>
            <a:ext cx="407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4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000496" y="5572140"/>
            <a:ext cx="36420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_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286248" y="5715016"/>
            <a:ext cx="33534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4643438" y="592933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786314" y="550070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714876" y="6000768"/>
            <a:ext cx="418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4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86380" y="5715016"/>
            <a:ext cx="41389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643570" y="5715016"/>
            <a:ext cx="37863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2</a:t>
            </a:r>
            <a:endParaRPr lang="fa-IR" sz="28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215074" y="5429264"/>
            <a:ext cx="3571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215074" y="6000768"/>
            <a:ext cx="407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4</a:t>
            </a:r>
            <a:endParaRPr lang="fa-IR" sz="28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>
            <a:off x="6000760" y="5929330"/>
            <a:ext cx="71438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 flipH="1">
            <a:off x="2500298" y="1500174"/>
            <a:ext cx="3114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4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142976" y="1500174"/>
            <a:ext cx="378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2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06" name="Rectangle 105"/>
          <p:cNvSpPr/>
          <p:nvPr/>
        </p:nvSpPr>
        <p:spPr>
          <a:xfrm rot="16200000">
            <a:off x="7715272" y="3214686"/>
            <a:ext cx="914400" cy="485772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7" name="Rectangle 106"/>
          <p:cNvSpPr/>
          <p:nvPr/>
        </p:nvSpPr>
        <p:spPr>
          <a:xfrm rot="16200000">
            <a:off x="8215338" y="3214686"/>
            <a:ext cx="914400" cy="485772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08" name="Straight Connector 107"/>
          <p:cNvCxnSpPr>
            <a:stCxn id="106" idx="0"/>
            <a:endCxn id="107" idx="2"/>
          </p:cNvCxnSpPr>
          <p:nvPr/>
        </p:nvCxnSpPr>
        <p:spPr>
          <a:xfrm rot="10800000" flipH="1">
            <a:off x="7929586" y="3457572"/>
            <a:ext cx="9858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 rot="16200000">
            <a:off x="8215338" y="3214686"/>
            <a:ext cx="914400" cy="4857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6" name="Rectangle 115"/>
          <p:cNvSpPr/>
          <p:nvPr/>
        </p:nvSpPr>
        <p:spPr>
          <a:xfrm rot="16200000">
            <a:off x="7958158" y="3471866"/>
            <a:ext cx="428628" cy="4857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1" name="Rectangle 120"/>
          <p:cNvSpPr/>
          <p:nvPr/>
        </p:nvSpPr>
        <p:spPr>
          <a:xfrm rot="16200000">
            <a:off x="7929586" y="3000372"/>
            <a:ext cx="485772" cy="48577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6" name="Rectangle 125"/>
          <p:cNvSpPr/>
          <p:nvPr/>
        </p:nvSpPr>
        <p:spPr>
          <a:xfrm rot="16200000">
            <a:off x="8458224" y="3471866"/>
            <a:ext cx="428628" cy="4857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 spd="slow">
    <p:push/>
    <p:sndAc>
      <p:stSnd>
        <p:snd r:embed="rId2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41870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071538" y="92867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14414" y="50004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2976" y="1000108"/>
            <a:ext cx="418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918" y="571480"/>
            <a:ext cx="36420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_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670" y="714356"/>
            <a:ext cx="33534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428860" y="92867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71736" y="50004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00298" y="1000108"/>
            <a:ext cx="378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2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1802" y="714356"/>
            <a:ext cx="41389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472" y="2285992"/>
            <a:ext cx="842962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Rectangle 12"/>
          <p:cNvSpPr/>
          <p:nvPr/>
        </p:nvSpPr>
        <p:spPr>
          <a:xfrm>
            <a:off x="2786050" y="2285992"/>
            <a:ext cx="857256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Rectangle 13"/>
          <p:cNvSpPr/>
          <p:nvPr/>
        </p:nvSpPr>
        <p:spPr>
          <a:xfrm>
            <a:off x="1643042" y="2285992"/>
            <a:ext cx="842962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Rectangle 20"/>
          <p:cNvSpPr/>
          <p:nvPr/>
        </p:nvSpPr>
        <p:spPr>
          <a:xfrm>
            <a:off x="4357686" y="2285992"/>
            <a:ext cx="285752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" name="Multiply 21"/>
          <p:cNvSpPr/>
          <p:nvPr/>
        </p:nvSpPr>
        <p:spPr>
          <a:xfrm>
            <a:off x="2786050" y="2428868"/>
            <a:ext cx="914400" cy="571504"/>
          </a:xfrm>
          <a:prstGeom prst="mathMultiply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TextBox 22"/>
          <p:cNvSpPr txBox="1"/>
          <p:nvPr/>
        </p:nvSpPr>
        <p:spPr>
          <a:xfrm>
            <a:off x="3684707" y="3571876"/>
            <a:ext cx="506100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/>
            <a:r>
              <a:rPr lang="fa-IR" sz="2400" dirty="0" smtClean="0">
                <a:latin typeface="Titr" pitchFamily="2" charset="-78"/>
                <a:cs typeface="Titr" pitchFamily="2" charset="-78"/>
              </a:rPr>
              <a:t>ابتدا از روی 3 واحد ، 1 واحد بر می </a:t>
            </a:r>
            <a:r>
              <a:rPr lang="fa-IR" sz="2400" dirty="0" smtClean="0">
                <a:latin typeface="Titr" pitchFamily="2" charset="-78"/>
                <a:cs typeface="B Titr" pitchFamily="2" charset="-78"/>
              </a:rPr>
              <a:t>داریم</a:t>
            </a:r>
            <a:r>
              <a:rPr lang="fa-IR" sz="2400" dirty="0" smtClean="0">
                <a:latin typeface="Titr" pitchFamily="2" charset="-78"/>
                <a:cs typeface="Titr" pitchFamily="2" charset="-78"/>
              </a:rPr>
              <a:t> .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82939" y="4214818"/>
            <a:ext cx="5732724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/>
            <a:r>
              <a:rPr lang="fa-IR" sz="2400" dirty="0" smtClean="0">
                <a:latin typeface="Titr" pitchFamily="2" charset="-78"/>
                <a:cs typeface="Titr" pitchFamily="2" charset="-78"/>
              </a:rPr>
              <a:t>آیا از روی              می توان              کم کرد ؟ چرا؟ </a:t>
            </a:r>
          </a:p>
          <a:p>
            <a:pPr algn="r"/>
            <a:endParaRPr lang="fa-IR" sz="2400" dirty="0" smtClean="0">
              <a:latin typeface="Titr" pitchFamily="2" charset="-78"/>
              <a:cs typeface="Titr" pitchFamily="2" charset="-78"/>
            </a:endParaRPr>
          </a:p>
          <a:p>
            <a:pPr algn="r"/>
            <a:r>
              <a:rPr lang="fa-IR" sz="2400" dirty="0" smtClean="0">
                <a:latin typeface="Titr" pitchFamily="2" charset="-78"/>
                <a:cs typeface="B Titr" pitchFamily="2" charset="-78"/>
              </a:rPr>
              <a:t>بنابراین باید یکی از واحد ها را باز کنیم .</a:t>
            </a:r>
            <a:endParaRPr lang="fa-IR" sz="2400" dirty="0">
              <a:latin typeface="Titr" pitchFamily="2" charset="-78"/>
              <a:cs typeface="B Titr" pitchFamily="2" charset="-78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715140" y="450057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858016" y="407194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786578" y="4572008"/>
            <a:ext cx="418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000628" y="450057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43504" y="407194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72066" y="4572008"/>
            <a:ext cx="378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2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57158" y="5572140"/>
            <a:ext cx="857256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2" name="Right Arrow 31"/>
          <p:cNvSpPr/>
          <p:nvPr/>
        </p:nvSpPr>
        <p:spPr>
          <a:xfrm>
            <a:off x="1714480" y="5929330"/>
            <a:ext cx="978408" cy="285752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3" name="Rectangle 32"/>
          <p:cNvSpPr/>
          <p:nvPr/>
        </p:nvSpPr>
        <p:spPr>
          <a:xfrm>
            <a:off x="3071802" y="5572140"/>
            <a:ext cx="842962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3179753" y="6035693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894001" y="6035693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d"/>
    <p:sndAc>
      <p:stSnd>
        <p:snd r:embed="rId2" name="arrow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642918"/>
            <a:ext cx="842962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Rectangle 2"/>
          <p:cNvSpPr/>
          <p:nvPr/>
        </p:nvSpPr>
        <p:spPr>
          <a:xfrm>
            <a:off x="2786050" y="642918"/>
            <a:ext cx="857256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Rectangle 3"/>
          <p:cNvSpPr/>
          <p:nvPr/>
        </p:nvSpPr>
        <p:spPr>
          <a:xfrm>
            <a:off x="1643042" y="642918"/>
            <a:ext cx="842962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4357686" y="642918"/>
            <a:ext cx="285752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Multiply 5"/>
          <p:cNvSpPr/>
          <p:nvPr/>
        </p:nvSpPr>
        <p:spPr>
          <a:xfrm>
            <a:off x="2786050" y="785794"/>
            <a:ext cx="914400" cy="571504"/>
          </a:xfrm>
          <a:prstGeom prst="mathMultiply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1643042" y="642918"/>
            <a:ext cx="842962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750993" y="1106471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465241" y="1106471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4282" y="2500306"/>
            <a:ext cx="41870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71472" y="2714620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4348" y="228599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2910" y="2786058"/>
            <a:ext cx="418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85852" y="2357430"/>
            <a:ext cx="36420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_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1604" y="2500306"/>
            <a:ext cx="33534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928794" y="2714620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71670" y="228599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00232" y="2786058"/>
            <a:ext cx="378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2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71736" y="2500306"/>
            <a:ext cx="41389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28926" y="2500306"/>
            <a:ext cx="37863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2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286116" y="2714620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428992" y="228599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2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7554" y="2786058"/>
            <a:ext cx="397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6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00496" y="2357430"/>
            <a:ext cx="36420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_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429124" y="2714620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72000" y="228599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00562" y="2786058"/>
            <a:ext cx="397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6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72066" y="2500306"/>
            <a:ext cx="41389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29256" y="2428868"/>
            <a:ext cx="33534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786446" y="2643182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929322" y="2214554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8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57884" y="2714620"/>
            <a:ext cx="397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6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00826" y="2285992"/>
            <a:ext cx="36420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_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6929454" y="2643182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72330" y="2214554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000892" y="2714620"/>
            <a:ext cx="397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6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572396" y="2428868"/>
            <a:ext cx="41389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0" name="Curved Left Arrow 39"/>
          <p:cNvSpPr/>
          <p:nvPr/>
        </p:nvSpPr>
        <p:spPr>
          <a:xfrm>
            <a:off x="8072462" y="2500306"/>
            <a:ext cx="714380" cy="1571636"/>
          </a:xfrm>
          <a:prstGeom prst="curvedLeftArrow">
            <a:avLst>
              <a:gd name="adj1" fmla="val 20859"/>
              <a:gd name="adj2" fmla="val 50000"/>
              <a:gd name="adj3" fmla="val 27032"/>
            </a:avLst>
          </a:prstGeom>
          <a:scene3d>
            <a:camera prst="perspectiveRelaxedModerately"/>
            <a:lightRig rig="threePt" dir="t"/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0034" y="3857628"/>
            <a:ext cx="33534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solidFill>
                  <a:srgbClr val="C00000"/>
                </a:solidFill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solidFill>
                <a:srgbClr val="C00000"/>
              </a:solidFill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857224" y="4071942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000100" y="3643314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solidFill>
                  <a:srgbClr val="C00000"/>
                </a:solidFill>
                <a:latin typeface="Titr" pitchFamily="2" charset="-78"/>
                <a:cs typeface="Titr" pitchFamily="2" charset="-78"/>
              </a:rPr>
              <a:t>5</a:t>
            </a:r>
            <a:endParaRPr lang="fa-IR" sz="2800" dirty="0">
              <a:solidFill>
                <a:srgbClr val="C0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28662" y="4143380"/>
            <a:ext cx="397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solidFill>
                  <a:srgbClr val="C00000"/>
                </a:solidFill>
                <a:latin typeface="Titr" pitchFamily="2" charset="-78"/>
                <a:cs typeface="Titr" pitchFamily="2" charset="-78"/>
              </a:rPr>
              <a:t>6</a:t>
            </a:r>
            <a:endParaRPr lang="fa-IR" sz="2800" dirty="0">
              <a:solidFill>
                <a:srgbClr val="C0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222" y="4786322"/>
            <a:ext cx="907177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4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نکته </a:t>
            </a:r>
            <a:r>
              <a:rPr lang="fa-IR" sz="2400" dirty="0" smtClean="0">
                <a:latin typeface="Titr" pitchFamily="2" charset="-78"/>
                <a:cs typeface="B Titr" pitchFamily="2" charset="-78"/>
              </a:rPr>
              <a:t>: در تفریق اعداد مخلوط اگر کسر دوم از کسر اول بیش تر بود ، یک واحد را باز</a:t>
            </a:r>
          </a:p>
          <a:p>
            <a:pPr algn="r"/>
            <a:endParaRPr lang="fa-IR" sz="2400" dirty="0" smtClean="0">
              <a:latin typeface="Titr" pitchFamily="2" charset="-78"/>
              <a:cs typeface="B Titr" pitchFamily="2" charset="-78"/>
            </a:endParaRPr>
          </a:p>
          <a:p>
            <a:pPr algn="r"/>
            <a:r>
              <a:rPr lang="fa-IR" sz="2400" dirty="0" smtClean="0">
                <a:latin typeface="Titr" pitchFamily="2" charset="-78"/>
                <a:cs typeface="B Titr" pitchFamily="2" charset="-78"/>
              </a:rPr>
              <a:t>کرده وآن را به مقدار کسری اضافه می کنیم </a:t>
            </a:r>
            <a:r>
              <a:rPr lang="fa-IR" sz="2400" dirty="0" smtClean="0">
                <a:latin typeface="Titr" pitchFamily="2" charset="-78"/>
                <a:cs typeface="Titr" pitchFamily="2" charset="-78"/>
              </a:rPr>
              <a:t>.</a:t>
            </a:r>
          </a:p>
          <a:p>
            <a:pPr algn="r"/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47" name="Straight Connector 46"/>
          <p:cNvCxnSpPr>
            <a:stCxn id="7" idx="1"/>
            <a:endCxn id="7" idx="3"/>
          </p:cNvCxnSpPr>
          <p:nvPr/>
        </p:nvCxnSpPr>
        <p:spPr>
          <a:xfrm rot="10800000" flipH="1">
            <a:off x="1643042" y="1100118"/>
            <a:ext cx="84296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5" idx="1"/>
            <a:endCxn id="5" idx="3"/>
          </p:cNvCxnSpPr>
          <p:nvPr/>
        </p:nvCxnSpPr>
        <p:spPr>
          <a:xfrm rot="10800000" flipH="1">
            <a:off x="4357686" y="1100118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Multiply 51"/>
          <p:cNvSpPr/>
          <p:nvPr/>
        </p:nvSpPr>
        <p:spPr>
          <a:xfrm>
            <a:off x="1928794" y="714356"/>
            <a:ext cx="285752" cy="357190"/>
          </a:xfrm>
          <a:prstGeom prst="mathMultiply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" name="Multiply 52"/>
          <p:cNvSpPr/>
          <p:nvPr/>
        </p:nvSpPr>
        <p:spPr>
          <a:xfrm>
            <a:off x="2214546" y="714356"/>
            <a:ext cx="285752" cy="357190"/>
          </a:xfrm>
          <a:prstGeom prst="mathMultiply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" name="Multiply 53"/>
          <p:cNvSpPr/>
          <p:nvPr/>
        </p:nvSpPr>
        <p:spPr>
          <a:xfrm>
            <a:off x="1643042" y="714356"/>
            <a:ext cx="285752" cy="357190"/>
          </a:xfrm>
          <a:prstGeom prst="mathMultiply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 spd="slow">
    <p:cover dir="ru"/>
    <p:sndAc>
      <p:stSnd>
        <p:snd r:embed="rId2" name="camera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14356"/>
            <a:ext cx="39626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5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571480"/>
            <a:ext cx="36420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_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714356"/>
            <a:ext cx="33534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500166" y="92867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43042" y="50004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71604" y="1000108"/>
            <a:ext cx="418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3108" y="714356"/>
            <a:ext cx="41389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5786" y="2143116"/>
            <a:ext cx="842962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Rectangle 13"/>
          <p:cNvSpPr/>
          <p:nvPr/>
        </p:nvSpPr>
        <p:spPr>
          <a:xfrm>
            <a:off x="2786050" y="2143116"/>
            <a:ext cx="842962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Rectangle 14"/>
          <p:cNvSpPr/>
          <p:nvPr/>
        </p:nvSpPr>
        <p:spPr>
          <a:xfrm>
            <a:off x="1785918" y="2143116"/>
            <a:ext cx="842962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4786314" y="2143116"/>
            <a:ext cx="842962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Rectangle 16"/>
          <p:cNvSpPr/>
          <p:nvPr/>
        </p:nvSpPr>
        <p:spPr>
          <a:xfrm>
            <a:off x="4786314" y="2143116"/>
            <a:ext cx="842962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4894265" y="2606669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608513" y="2606669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786182" y="2143116"/>
            <a:ext cx="857256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Multiply 20"/>
          <p:cNvSpPr/>
          <p:nvPr/>
        </p:nvSpPr>
        <p:spPr>
          <a:xfrm>
            <a:off x="3786182" y="2285992"/>
            <a:ext cx="914400" cy="571504"/>
          </a:xfrm>
          <a:prstGeom prst="mathMultiply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Multiply 22"/>
          <p:cNvSpPr/>
          <p:nvPr/>
        </p:nvSpPr>
        <p:spPr>
          <a:xfrm>
            <a:off x="5357818" y="2428868"/>
            <a:ext cx="285752" cy="357190"/>
          </a:xfrm>
          <a:prstGeom prst="mathMultiply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Curved Left Arrow 23"/>
          <p:cNvSpPr/>
          <p:nvPr/>
        </p:nvSpPr>
        <p:spPr>
          <a:xfrm>
            <a:off x="6357950" y="2786058"/>
            <a:ext cx="1714512" cy="2357454"/>
          </a:xfrm>
          <a:prstGeom prst="curvedLeftArrow">
            <a:avLst>
              <a:gd name="adj1" fmla="val 20859"/>
              <a:gd name="adj2" fmla="val 50000"/>
              <a:gd name="adj3" fmla="val 27032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5786" y="4429132"/>
            <a:ext cx="842962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Rectangle 25"/>
          <p:cNvSpPr/>
          <p:nvPr/>
        </p:nvSpPr>
        <p:spPr>
          <a:xfrm>
            <a:off x="2786050" y="4429132"/>
            <a:ext cx="842962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Rectangle 26"/>
          <p:cNvSpPr/>
          <p:nvPr/>
        </p:nvSpPr>
        <p:spPr>
          <a:xfrm>
            <a:off x="1785918" y="4429132"/>
            <a:ext cx="842962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Rectangle 27"/>
          <p:cNvSpPr/>
          <p:nvPr/>
        </p:nvSpPr>
        <p:spPr>
          <a:xfrm>
            <a:off x="3786182" y="4429132"/>
            <a:ext cx="571504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Rectangle 28"/>
          <p:cNvSpPr/>
          <p:nvPr/>
        </p:nvSpPr>
        <p:spPr>
          <a:xfrm>
            <a:off x="3786182" y="4429132"/>
            <a:ext cx="571504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3608381" y="4892685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00298" y="714356"/>
            <a:ext cx="41870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4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857488" y="92867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00364" y="50004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928926" y="1000108"/>
            <a:ext cx="418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71868" y="571480"/>
            <a:ext cx="36420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_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57620" y="714356"/>
            <a:ext cx="33534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4214810" y="92867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57686" y="50004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286248" y="1000108"/>
            <a:ext cx="418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57752" y="714356"/>
            <a:ext cx="41389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43504" y="714356"/>
            <a:ext cx="41870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solidFill>
                  <a:srgbClr val="C00000"/>
                </a:solidFill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solidFill>
                <a:srgbClr val="C00000"/>
              </a:solidFill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5500694" y="928670"/>
            <a:ext cx="57150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643570" y="500042"/>
            <a:ext cx="1428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solidFill>
                  <a:srgbClr val="C00000"/>
                </a:solidFill>
                <a:latin typeface="Titr" pitchFamily="2" charset="-78"/>
                <a:cs typeface="Titr" pitchFamily="2" charset="-78"/>
              </a:rPr>
              <a:t>2</a:t>
            </a:r>
            <a:endParaRPr lang="fa-IR" sz="2800" dirty="0">
              <a:solidFill>
                <a:srgbClr val="C0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572132" y="1000108"/>
            <a:ext cx="418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solidFill>
                  <a:srgbClr val="C00000"/>
                </a:solidFill>
                <a:latin typeface="Titr" pitchFamily="2" charset="-78"/>
                <a:cs typeface="Titr" pitchFamily="2" charset="-78"/>
              </a:rPr>
              <a:t>3</a:t>
            </a:r>
            <a:endParaRPr lang="fa-IR" sz="2800" dirty="0">
              <a:solidFill>
                <a:srgbClr val="C00000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cover dir="r"/>
    <p:sndAc>
      <p:stSnd>
        <p:snd r:embed="rId2" name="click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357166"/>
            <a:ext cx="8643998" cy="606319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endParaRPr lang="fa-IR" sz="2800" dirty="0" smtClean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  <a:p>
            <a:pPr algn="ctr"/>
            <a:endParaRPr lang="fa-IR" sz="2800" dirty="0" smtClean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  <a:p>
            <a:pPr algn="ctr"/>
            <a:endParaRPr lang="fa-IR" sz="2800" dirty="0" smtClean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  <a:p>
            <a:pPr algn="ctr"/>
            <a:endParaRPr lang="fa-IR" sz="2800" dirty="0" smtClean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  <a:p>
            <a:pPr algn="ctr"/>
            <a:r>
              <a:rPr lang="fa-IR" sz="2800" dirty="0" smtClean="0">
                <a:solidFill>
                  <a:srgbClr val="7030A0"/>
                </a:solidFill>
                <a:latin typeface="Titr" pitchFamily="2" charset="-78"/>
                <a:cs typeface="B Titr" pitchFamily="2" charset="-78"/>
              </a:rPr>
              <a:t>آموزگار عزیزم ، بی انصافیست که تو را به شمع تشبیه </a:t>
            </a:r>
            <a:r>
              <a:rPr lang="fa-IR" sz="2800" smtClean="0">
                <a:solidFill>
                  <a:srgbClr val="7030A0"/>
                </a:solidFill>
                <a:latin typeface="Titr" pitchFamily="2" charset="-78"/>
                <a:cs typeface="B Titr" pitchFamily="2" charset="-78"/>
              </a:rPr>
              <a:t>کنم ،زیرا </a:t>
            </a:r>
            <a:r>
              <a:rPr lang="fa-IR" sz="2800" dirty="0" smtClean="0">
                <a:solidFill>
                  <a:srgbClr val="7030A0"/>
                </a:solidFill>
                <a:latin typeface="Titr" pitchFamily="2" charset="-78"/>
                <a:cs typeface="B Titr" pitchFamily="2" charset="-78"/>
              </a:rPr>
              <a:t>شمع</a:t>
            </a:r>
          </a:p>
          <a:p>
            <a:pPr algn="ctr"/>
            <a:endParaRPr lang="fa-IR" sz="2800" dirty="0" smtClean="0">
              <a:solidFill>
                <a:srgbClr val="7030A0"/>
              </a:solidFill>
              <a:latin typeface="Titr" pitchFamily="2" charset="-78"/>
              <a:cs typeface="Titr" pitchFamily="2" charset="-78"/>
            </a:endParaRPr>
          </a:p>
          <a:p>
            <a:pPr algn="ctr"/>
            <a:r>
              <a:rPr lang="fa-IR" sz="2800" dirty="0" smtClean="0">
                <a:solidFill>
                  <a:srgbClr val="7030A0"/>
                </a:solidFill>
                <a:latin typeface="Titr" pitchFamily="2" charset="-78"/>
                <a:cs typeface="B Titr" pitchFamily="2" charset="-78"/>
              </a:rPr>
              <a:t>می سازند تا بسوزد ولی تو می سوزی که بسازی .</a:t>
            </a:r>
            <a:r>
              <a:rPr lang="fa-IR" sz="2400" dirty="0" smtClean="0">
                <a:solidFill>
                  <a:srgbClr val="7030A0"/>
                </a:solidFill>
                <a:latin typeface="Titr" pitchFamily="2" charset="-78"/>
                <a:cs typeface="B Titr" pitchFamily="2" charset="-78"/>
              </a:rPr>
              <a:t> </a:t>
            </a:r>
          </a:p>
          <a:p>
            <a:pPr algn="ctr"/>
            <a:endParaRPr lang="fa-IR" sz="2400" dirty="0" smtClean="0">
              <a:solidFill>
                <a:srgbClr val="7030A0"/>
              </a:solidFill>
              <a:latin typeface="Titr" pitchFamily="2" charset="-78"/>
              <a:cs typeface="Titr" pitchFamily="2" charset="-78"/>
            </a:endParaRPr>
          </a:p>
          <a:p>
            <a:pPr algn="ctr"/>
            <a:endParaRPr lang="fa-IR" sz="2400" dirty="0" smtClean="0">
              <a:solidFill>
                <a:srgbClr val="7030A0"/>
              </a:solidFill>
              <a:latin typeface="Titr" pitchFamily="2" charset="-78"/>
              <a:cs typeface="Titr" pitchFamily="2" charset="-78"/>
            </a:endParaRPr>
          </a:p>
          <a:p>
            <a:pPr algn="ctr"/>
            <a:endParaRPr lang="fa-IR" sz="2400" dirty="0" smtClean="0">
              <a:latin typeface="Titr" pitchFamily="2" charset="-78"/>
              <a:cs typeface="Titr" pitchFamily="2" charset="-78"/>
            </a:endParaRPr>
          </a:p>
          <a:p>
            <a:pPr algn="ctr"/>
            <a:endParaRPr lang="fa-IR" sz="2400" dirty="0" smtClean="0">
              <a:latin typeface="Titr" pitchFamily="2" charset="-78"/>
              <a:cs typeface="Titr" pitchFamily="2" charset="-78"/>
            </a:endParaRPr>
          </a:p>
          <a:p>
            <a:pPr algn="ctr"/>
            <a:endParaRPr lang="fa-IR" sz="2400" dirty="0" smtClean="0">
              <a:latin typeface="Titr" pitchFamily="2" charset="-78"/>
              <a:cs typeface="Titr" pitchFamily="2" charset="-78"/>
            </a:endParaRPr>
          </a:p>
          <a:p>
            <a:pPr algn="ctr"/>
            <a:endParaRPr lang="fa-IR" sz="2400" dirty="0" smtClean="0">
              <a:latin typeface="Titr" pitchFamily="2" charset="-78"/>
              <a:cs typeface="Titr" pitchFamily="2" charset="-78"/>
            </a:endParaRPr>
          </a:p>
          <a:p>
            <a:pPr algn="ctr"/>
            <a:endParaRPr lang="fa-IR" sz="2400" dirty="0" smtClean="0">
              <a:latin typeface="Titr" pitchFamily="2" charset="-78"/>
              <a:cs typeface="Titr" pitchFamily="2" charset="-78"/>
            </a:endParaRPr>
          </a:p>
          <a:p>
            <a:pPr algn="ctr"/>
            <a:endParaRPr lang="fa-IR" sz="2400" dirty="0" smtClean="0">
              <a:latin typeface="Titr" pitchFamily="2" charset="-78"/>
              <a:cs typeface="Titr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357166"/>
            <a:ext cx="83582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fa-IR" dirty="0"/>
          </a:p>
        </p:txBody>
      </p:sp>
      <p:sp>
        <p:nvSpPr>
          <p:cNvPr id="10" name="TextBox 9"/>
          <p:cNvSpPr txBox="1"/>
          <p:nvPr/>
        </p:nvSpPr>
        <p:spPr>
          <a:xfrm>
            <a:off x="7572396" y="2928934"/>
            <a:ext cx="43473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solidFill>
                  <a:srgbClr val="7030A0"/>
                </a:solidFill>
                <a:latin typeface="Titr" pitchFamily="2" charset="-78"/>
                <a:cs typeface="Titr" pitchFamily="2" charset="-78"/>
              </a:rPr>
              <a:t>را</a:t>
            </a:r>
            <a:endParaRPr lang="fa-IR" sz="2800" dirty="0">
              <a:solidFill>
                <a:srgbClr val="7030A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5357826"/>
            <a:ext cx="37147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B Titr" pitchFamily="2" charset="-78"/>
              </a:rPr>
              <a:t>همیشه سالم و تندرست باشی</a:t>
            </a:r>
            <a:endParaRPr lang="fa-IR" sz="2800" dirty="0">
              <a:solidFill>
                <a:srgbClr val="FF0000"/>
              </a:solidFill>
              <a:latin typeface="Titr" pitchFamily="2" charset="-78"/>
              <a:cs typeface="B Titr" pitchFamily="2" charset="-78"/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applaus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آموزشی درس3 فصل اول جمع و تفریق اعداد مخلوط ریاضی ششم ابتدایی </Template>
  <TotalTime>0</TotalTime>
  <Words>322</Words>
  <Application>Microsoft Office PowerPoint</Application>
  <PresentationFormat>On-screen Show (4:3)</PresentationFormat>
  <Paragraphs>162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Arial</vt:lpstr>
      <vt:lpstr>B Titr</vt:lpstr>
      <vt:lpstr>Calibri</vt:lpstr>
      <vt:lpstr>Century Gothic</vt:lpstr>
      <vt:lpstr>Franklin Gothic Book</vt:lpstr>
      <vt:lpstr>Franklin Gothic Medium</vt:lpstr>
      <vt:lpstr>Tahoma</vt:lpstr>
      <vt:lpstr>Times New Roman</vt:lpstr>
      <vt:lpstr>Titr</vt:lpstr>
      <vt:lpstr>Verdana</vt:lpstr>
      <vt:lpstr>Wingdings 2</vt:lpstr>
      <vt:lpstr>Trek</vt:lpstr>
      <vt:lpstr>Verve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2022-01-31T19:07:33Z</dcterms:created>
  <dcterms:modified xsi:type="dcterms:W3CDTF">2022-01-31T19:07:49Z</dcterms:modified>
</cp:coreProperties>
</file>