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4"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446"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tx1"/>
                </a:solidFill>
                <a:latin typeface="Arial"/>
                <a:cs typeface="Arial"/>
              </a:defRPr>
            </a:lvl1pPr>
          </a:lstStyle>
          <a:p>
            <a:pPr marL="12700">
              <a:lnSpc>
                <a:spcPts val="1425"/>
              </a:lnSpc>
            </a:pPr>
            <a:r>
              <a:rPr spc="-5" dirty="0"/>
              <a:t>PDF created with </a:t>
            </a:r>
            <a:r>
              <a:rPr dirty="0"/>
              <a:t>pdfFactory </a:t>
            </a:r>
            <a:r>
              <a:rPr spc="-5" dirty="0"/>
              <a:t>Pro </a:t>
            </a:r>
            <a:r>
              <a:rPr dirty="0"/>
              <a:t>trial version</a:t>
            </a:r>
            <a:r>
              <a:rPr spc="165" dirty="0"/>
              <a:t> </a:t>
            </a:r>
            <a:r>
              <a:rPr u="heavy" spc="-10" dirty="0">
                <a:solidFill>
                  <a:srgbClr val="0000FF"/>
                </a:solidFill>
              </a:rPr>
              <a:t>www.pdffactory.com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tx1"/>
                </a:solidFill>
                <a:latin typeface="Arial"/>
                <a:cs typeface="Arial"/>
              </a:defRPr>
            </a:lvl1pPr>
          </a:lstStyle>
          <a:p>
            <a:pPr marL="12700">
              <a:lnSpc>
                <a:spcPts val="1425"/>
              </a:lnSpc>
            </a:pPr>
            <a:r>
              <a:rPr spc="-5" dirty="0"/>
              <a:t>PDF created with </a:t>
            </a:r>
            <a:r>
              <a:rPr dirty="0"/>
              <a:t>pdfFactory </a:t>
            </a:r>
            <a:r>
              <a:rPr spc="-5" dirty="0"/>
              <a:t>Pro </a:t>
            </a:r>
            <a:r>
              <a:rPr dirty="0"/>
              <a:t>trial version</a:t>
            </a:r>
            <a:r>
              <a:rPr spc="165" dirty="0"/>
              <a:t> </a:t>
            </a:r>
            <a:r>
              <a:rPr u="heavy" spc="-10" dirty="0">
                <a:solidFill>
                  <a:srgbClr val="0000FF"/>
                </a:solidFill>
              </a:rPr>
              <a:t>www.pdffactory.com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Arial"/>
                <a:cs typeface="Arial"/>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tx1"/>
                </a:solidFill>
                <a:latin typeface="Arial"/>
                <a:cs typeface="Arial"/>
              </a:defRPr>
            </a:lvl1pPr>
          </a:lstStyle>
          <a:p>
            <a:pPr marL="12700">
              <a:lnSpc>
                <a:spcPts val="1425"/>
              </a:lnSpc>
            </a:pPr>
            <a:r>
              <a:rPr spc="-5" dirty="0"/>
              <a:t>PDF created with </a:t>
            </a:r>
            <a:r>
              <a:rPr dirty="0"/>
              <a:t>pdfFactory </a:t>
            </a:r>
            <a:r>
              <a:rPr spc="-5" dirty="0"/>
              <a:t>Pro </a:t>
            </a:r>
            <a:r>
              <a:rPr dirty="0"/>
              <a:t>trial version</a:t>
            </a:r>
            <a:r>
              <a:rPr spc="165" dirty="0"/>
              <a:t> </a:t>
            </a:r>
            <a:r>
              <a:rPr u="heavy" spc="-10" dirty="0">
                <a:solidFill>
                  <a:srgbClr val="0000FF"/>
                </a:solidFill>
              </a:rPr>
              <a:t>www.pdffactory.com</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8600" y="457200"/>
            <a:ext cx="9601200" cy="6858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2209800" y="914400"/>
            <a:ext cx="4114800" cy="3084576"/>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432816" y="2590800"/>
            <a:ext cx="1472184" cy="2011680"/>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5562600" y="3810000"/>
            <a:ext cx="4038600" cy="3029712"/>
          </a:xfrm>
          <a:prstGeom prst="rect">
            <a:avLst/>
          </a:prstGeom>
          <a:blipFill>
            <a:blip r:embed="rId5"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tx1"/>
                </a:solidFill>
                <a:latin typeface="Arial"/>
                <a:cs typeface="Arial"/>
              </a:defRPr>
            </a:lvl1pPr>
          </a:lstStyle>
          <a:p>
            <a:pPr marL="12700">
              <a:lnSpc>
                <a:spcPts val="1425"/>
              </a:lnSpc>
            </a:pPr>
            <a:r>
              <a:rPr spc="-5" dirty="0"/>
              <a:t>PDF created with </a:t>
            </a:r>
            <a:r>
              <a:rPr dirty="0"/>
              <a:t>pdfFactory </a:t>
            </a:r>
            <a:r>
              <a:rPr spc="-5" dirty="0"/>
              <a:t>Pro </a:t>
            </a:r>
            <a:r>
              <a:rPr dirty="0"/>
              <a:t>trial version</a:t>
            </a:r>
            <a:r>
              <a:rPr spc="165" dirty="0"/>
              <a:t> </a:t>
            </a:r>
            <a:r>
              <a:rPr u="heavy" spc="-10" dirty="0">
                <a:solidFill>
                  <a:srgbClr val="0000FF"/>
                </a:solidFill>
              </a:rPr>
              <a:t>www.pdffactory.com</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tx1"/>
                </a:solidFill>
                <a:latin typeface="Arial"/>
                <a:cs typeface="Arial"/>
              </a:defRPr>
            </a:lvl1pPr>
          </a:lstStyle>
          <a:p>
            <a:pPr marL="12700">
              <a:lnSpc>
                <a:spcPts val="1425"/>
              </a:lnSpc>
            </a:pPr>
            <a:r>
              <a:rPr spc="-5" dirty="0"/>
              <a:t>PDF created with </a:t>
            </a:r>
            <a:r>
              <a:rPr dirty="0"/>
              <a:t>pdfFactory </a:t>
            </a:r>
            <a:r>
              <a:rPr spc="-5" dirty="0"/>
              <a:t>Pro </a:t>
            </a:r>
            <a:r>
              <a:rPr dirty="0"/>
              <a:t>trial version</a:t>
            </a:r>
            <a:r>
              <a:rPr spc="165" dirty="0"/>
              <a:t> </a:t>
            </a:r>
            <a:r>
              <a:rPr u="heavy" spc="-10" dirty="0">
                <a:solidFill>
                  <a:srgbClr val="0000FF"/>
                </a:solidFill>
              </a:rPr>
              <a:t>www.pdffactory.com</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8600" y="457200"/>
            <a:ext cx="9601200" cy="6858000"/>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764666" y="1785620"/>
            <a:ext cx="8529066" cy="756919"/>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3" name="Holder 3"/>
          <p:cNvSpPr>
            <a:spLocks noGrp="1"/>
          </p:cNvSpPr>
          <p:nvPr>
            <p:ph type="body" idx="1"/>
          </p:nvPr>
        </p:nvSpPr>
        <p:spPr>
          <a:xfrm>
            <a:off x="502920" y="1787652"/>
            <a:ext cx="9052560"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15900" y="7469336"/>
            <a:ext cx="4493895" cy="196215"/>
          </a:xfrm>
          <a:prstGeom prst="rect">
            <a:avLst/>
          </a:prstGeom>
        </p:spPr>
        <p:txBody>
          <a:bodyPr wrap="square" lIns="0" tIns="0" rIns="0" bIns="0">
            <a:spAutoFit/>
          </a:bodyPr>
          <a:lstStyle>
            <a:lvl1pPr>
              <a:defRPr sz="1200" b="0" i="0">
                <a:solidFill>
                  <a:schemeClr val="tx1"/>
                </a:solidFill>
                <a:latin typeface="Arial"/>
                <a:cs typeface="Arial"/>
              </a:defRPr>
            </a:lvl1pPr>
          </a:lstStyle>
          <a:p>
            <a:pPr marL="12700">
              <a:lnSpc>
                <a:spcPts val="1425"/>
              </a:lnSpc>
            </a:pPr>
            <a:r>
              <a:rPr spc="-5" dirty="0"/>
              <a:t>PDF created with </a:t>
            </a:r>
            <a:r>
              <a:rPr dirty="0"/>
              <a:t>pdfFactory </a:t>
            </a:r>
            <a:r>
              <a:rPr spc="-5" dirty="0"/>
              <a:t>Pro </a:t>
            </a:r>
            <a:r>
              <a:rPr dirty="0"/>
              <a:t>trial version</a:t>
            </a:r>
            <a:r>
              <a:rPr spc="165" dirty="0"/>
              <a:t> </a:t>
            </a:r>
            <a:r>
              <a:rPr u="heavy" spc="-10" dirty="0">
                <a:solidFill>
                  <a:srgbClr val="0000FF"/>
                </a:solidFill>
              </a:rPr>
              <a:t>www.pdffactory.com</a:t>
            </a: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3/11/2018</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829387687"/>
              </p:ext>
            </p:extLst>
          </p:nvPr>
        </p:nvGraphicFramePr>
        <p:xfrm>
          <a:off x="914401" y="5548884"/>
          <a:ext cx="8520684" cy="1609090"/>
        </p:xfrm>
        <a:graphic>
          <a:graphicData uri="http://schemas.openxmlformats.org/drawingml/2006/table">
            <a:tbl>
              <a:tblPr firstRow="1" bandRow="1">
                <a:tableStyleId>{2D5ABB26-0587-4C30-8999-92F81FD0307C}</a:tableStyleId>
              </a:tblPr>
              <a:tblGrid>
                <a:gridCol w="5888381">
                  <a:extLst>
                    <a:ext uri="{9D8B030D-6E8A-4147-A177-3AD203B41FA5}">
                      <a16:colId xmlns:a16="http://schemas.microsoft.com/office/drawing/2014/main" xmlns="" val="20000"/>
                    </a:ext>
                  </a:extLst>
                </a:gridCol>
                <a:gridCol w="1276268">
                  <a:extLst>
                    <a:ext uri="{9D8B030D-6E8A-4147-A177-3AD203B41FA5}">
                      <a16:colId xmlns:a16="http://schemas.microsoft.com/office/drawing/2014/main" xmlns="" val="20001"/>
                    </a:ext>
                  </a:extLst>
                </a:gridCol>
                <a:gridCol w="1356035">
                  <a:extLst>
                    <a:ext uri="{9D8B030D-6E8A-4147-A177-3AD203B41FA5}">
                      <a16:colId xmlns:a16="http://schemas.microsoft.com/office/drawing/2014/main" xmlns="" val="20002"/>
                    </a:ext>
                  </a:extLst>
                </a:gridCol>
              </a:tblGrid>
              <a:tr h="640080">
                <a:tc>
                  <a:txBody>
                    <a:bodyPr/>
                    <a:lstStyle/>
                    <a:p>
                      <a:pPr marL="415925" algn="ctr">
                        <a:lnSpc>
                          <a:spcPts val="2039"/>
                        </a:lnSpc>
                      </a:pPr>
                      <a:r>
                        <a:rPr lang="fa-IR" dirty="0" smtClean="0"/>
                        <a:t>عدم تعادل</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01600">
                        <a:lnSpc>
                          <a:spcPts val="2039"/>
                        </a:lnSpc>
                      </a:pPr>
                      <a:r>
                        <a:rPr lang="fa-IR" dirty="0" smtClean="0"/>
                        <a:t>عامل مخل</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556260">
                        <a:lnSpc>
                          <a:spcPts val="2039"/>
                        </a:lnSpc>
                      </a:pPr>
                      <a:r>
                        <a:rPr lang="fa-IR" dirty="0" smtClean="0"/>
                        <a:t>عارضه</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969010">
                <a:tc>
                  <a:txBody>
                    <a:bodyPr/>
                    <a:lstStyle/>
                    <a:p>
                      <a:pPr marL="345440" algn="r">
                        <a:lnSpc>
                          <a:spcPts val="2014"/>
                        </a:lnSpc>
                      </a:pPr>
                      <a:r>
                        <a:rPr lang="fa-IR" sz="1600" dirty="0" smtClean="0"/>
                        <a:t>کل سازه بر روي یک ستون استوار بوده که به علت ضعیف بودن نتوانسته بارسقف را در طول این مدت تحمل کند همچنین بی توجهی روستاییان عاملی مضاعف جهت ریخته شده سقف به حساب می اید</a:t>
                      </a:r>
                      <a:endParaRPr sz="1600" dirty="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257175" algn="ctr">
                        <a:lnSpc>
                          <a:spcPct val="100000"/>
                        </a:lnSpc>
                        <a:spcBef>
                          <a:spcPts val="430"/>
                        </a:spcBef>
                      </a:pPr>
                      <a:r>
                        <a:rPr lang="fa-IR" sz="1100" dirty="0" smtClean="0">
                          <a:latin typeface="Arial"/>
                          <a:cs typeface="Arial"/>
                        </a:rPr>
                        <a:t>ضعف سازه</a:t>
                      </a:r>
                      <a:r>
                        <a:rPr lang="fa-IR" sz="1100" baseline="0" dirty="0" smtClean="0">
                          <a:latin typeface="Arial"/>
                          <a:cs typeface="Arial"/>
                        </a:rPr>
                        <a:t> و مداخله انسان</a:t>
                      </a:r>
                      <a:endParaRPr sz="11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01600">
                        <a:lnSpc>
                          <a:spcPts val="2014"/>
                        </a:lnSpc>
                      </a:pPr>
                      <a:r>
                        <a:rPr lang="fa-IR" sz="1400" dirty="0" smtClean="0">
                          <a:cs typeface="B Nazanin" panose="00000400000000000000" pitchFamily="2" charset="-78"/>
                        </a:rPr>
                        <a:t>تخریب سقف کلیسا </a:t>
                      </a:r>
                      <a:endParaRPr sz="1400" dirty="0">
                        <a:latin typeface="Arial"/>
                        <a:cs typeface="B Nazanin" panose="00000400000000000000" pitchFamily="2" charset="-78"/>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xmlns="" val="10001"/>
                  </a:ext>
                </a:extLst>
              </a:tr>
            </a:tbl>
          </a:graphicData>
        </a:graphic>
      </p:graphicFrame>
      <p:sp>
        <p:nvSpPr>
          <p:cNvPr id="3" name="object 3"/>
          <p:cNvSpPr/>
          <p:nvPr/>
        </p:nvSpPr>
        <p:spPr>
          <a:xfrm>
            <a:off x="2438400" y="762000"/>
            <a:ext cx="6294120" cy="472135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19400" y="685800"/>
            <a:ext cx="5715000" cy="428548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09600" y="2667000"/>
            <a:ext cx="1432560" cy="2029968"/>
          </a:xfrm>
          <a:prstGeom prst="rect">
            <a:avLst/>
          </a:prstGeom>
          <a:blipFill>
            <a:blip r:embed="rId3" cstate="print"/>
            <a:stretch>
              <a:fillRect/>
            </a:stretch>
          </a:blip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3337518663"/>
              </p:ext>
            </p:extLst>
          </p:nvPr>
        </p:nvGraphicFramePr>
        <p:xfrm>
          <a:off x="1891283" y="5167884"/>
          <a:ext cx="7428229" cy="1958975"/>
        </p:xfrm>
        <a:graphic>
          <a:graphicData uri="http://schemas.openxmlformats.org/drawingml/2006/table">
            <a:tbl>
              <a:tblPr firstRow="1" bandRow="1">
                <a:tableStyleId>{2D5ABB26-0587-4C30-8999-92F81FD0307C}</a:tableStyleId>
              </a:tblPr>
              <a:tblGrid>
                <a:gridCol w="35814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gridCol w="1941829">
                  <a:extLst>
                    <a:ext uri="{9D8B030D-6E8A-4147-A177-3AD203B41FA5}">
                      <a16:colId xmlns:a16="http://schemas.microsoft.com/office/drawing/2014/main" xmlns="" val="20002"/>
                    </a:ext>
                  </a:extLst>
                </a:gridCol>
              </a:tblGrid>
              <a:tr h="548005">
                <a:tc>
                  <a:txBody>
                    <a:bodyPr/>
                    <a:lstStyle/>
                    <a:p>
                      <a:pPr marL="19685" algn="ctr">
                        <a:lnSpc>
                          <a:spcPts val="2039"/>
                        </a:lnSpc>
                      </a:pPr>
                      <a:r>
                        <a:rPr lang="fa-IR" dirty="0" smtClean="0"/>
                        <a:t>عدم تعادل</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20955" algn="ctr">
                        <a:lnSpc>
                          <a:spcPts val="2039"/>
                        </a:lnSpc>
                      </a:pPr>
                      <a:r>
                        <a:rPr lang="fa-IR" dirty="0" smtClean="0"/>
                        <a:t>عامل مخل</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7145" algn="ctr">
                        <a:lnSpc>
                          <a:spcPts val="2039"/>
                        </a:lnSpc>
                      </a:pPr>
                      <a:r>
                        <a:rPr lang="fa-IR" dirty="0" smtClean="0"/>
                        <a:t>عارضه</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325755">
                <a:tc>
                  <a:txBody>
                    <a:bodyPr/>
                    <a:lstStyle/>
                    <a:p>
                      <a:pPr marL="17780" algn="ctr">
                        <a:lnSpc>
                          <a:spcPts val="2014"/>
                        </a:lnSpc>
                      </a:pPr>
                      <a:r>
                        <a:rPr lang="fa-IR" dirty="0" smtClean="0"/>
                        <a:t>عدم مقاومت مصالح در مقابل نیروهاي فشاري و عارضه حاصل از مداخله انسان وتخریب بیشتر بر اثر رطوبت و برف و باران</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tcPr>
                </a:tc>
                <a:tc>
                  <a:txBody>
                    <a:bodyPr/>
                    <a:lstStyle/>
                    <a:p>
                      <a:pPr marL="16510" algn="ctr">
                        <a:lnSpc>
                          <a:spcPts val="2014"/>
                        </a:lnSpc>
                      </a:pPr>
                      <a:r>
                        <a:rPr lang="fa-IR" dirty="0" smtClean="0"/>
                        <a:t>رطوبت – نیروهاي فشاري و عامل انسانی</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101600">
                        <a:lnSpc>
                          <a:spcPts val="2014"/>
                        </a:lnSpc>
                      </a:pPr>
                      <a:r>
                        <a:rPr lang="fa-IR" dirty="0" smtClean="0"/>
                        <a:t>تخریب قسمتی از دیوار</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tcPr>
                </a:tc>
                <a:extLst>
                  <a:ext uri="{0D108BD9-81ED-4DB2-BD59-A6C34878D82A}">
                    <a16:rowId xmlns:a16="http://schemas.microsoft.com/office/drawing/2014/main" xmlns="" val="10001"/>
                  </a:ext>
                </a:extLst>
              </a:tr>
              <a:tr h="275590">
                <a:tc>
                  <a:txBody>
                    <a:bodyPr/>
                    <a:lstStyle/>
                    <a:p>
                      <a:pPr marL="15240" algn="ctr">
                        <a:lnSpc>
                          <a:spcPts val="1635"/>
                        </a:lnSpc>
                      </a:pPr>
                      <a:endParaRPr sz="1800" dirty="0">
                        <a:latin typeface="Arial"/>
                        <a:cs typeface="Arial"/>
                      </a:endParaRPr>
                    </a:p>
                  </a:txBody>
                  <a:tcPr marL="0" marR="0" marT="0" marB="0">
                    <a:lnL w="28575">
                      <a:solidFill>
                        <a:srgbClr val="000000"/>
                      </a:solidFill>
                      <a:prstDash val="solid"/>
                    </a:lnL>
                    <a:lnR w="12700">
                      <a:solidFill>
                        <a:srgbClr val="000000"/>
                      </a:solidFill>
                      <a:prstDash val="solid"/>
                    </a:lnR>
                  </a:tcPr>
                </a:tc>
                <a:tc>
                  <a:txBody>
                    <a:bodyPr/>
                    <a:lstStyle/>
                    <a:p>
                      <a:pPr marL="20955" algn="ctr">
                        <a:lnSpc>
                          <a:spcPts val="1635"/>
                        </a:lnSpc>
                      </a:pPr>
                      <a:endParaRPr sz="1800" dirty="0">
                        <a:latin typeface="Arial"/>
                        <a:cs typeface="Arial"/>
                      </a:endParaRPr>
                    </a:p>
                  </a:txBody>
                  <a:tcPr marL="0" marR="0" marT="0" marB="0">
                    <a:lnL w="12700">
                      <a:solidFill>
                        <a:srgbClr val="000000"/>
                      </a:solidFill>
                      <a:prstDash val="solid"/>
                    </a:lnL>
                    <a:lnR w="12700">
                      <a:solidFill>
                        <a:srgbClr val="000000"/>
                      </a:solidFill>
                      <a:prstDash val="solid"/>
                    </a:lnR>
                  </a:tcPr>
                </a:tc>
                <a:tc>
                  <a:txBody>
                    <a:bodyPr/>
                    <a:lstStyle/>
                    <a:p>
                      <a:pPr>
                        <a:lnSpc>
                          <a:spcPct val="100000"/>
                        </a:lnSpc>
                      </a:pPr>
                      <a:endParaRPr sz="1600">
                        <a:latin typeface="Times New Roman"/>
                        <a:cs typeface="Times New Roman"/>
                      </a:endParaRPr>
                    </a:p>
                  </a:txBody>
                  <a:tcPr marL="0" marR="0" marT="0" marB="0">
                    <a:lnL w="12700">
                      <a:solidFill>
                        <a:srgbClr val="000000"/>
                      </a:solidFill>
                      <a:prstDash val="solid"/>
                    </a:lnL>
                    <a:lnR w="28575">
                      <a:solidFill>
                        <a:srgbClr val="000000"/>
                      </a:solidFill>
                      <a:prstDash val="solid"/>
                    </a:lnR>
                  </a:tcPr>
                </a:tc>
                <a:extLst>
                  <a:ext uri="{0D108BD9-81ED-4DB2-BD59-A6C34878D82A}">
                    <a16:rowId xmlns:a16="http://schemas.microsoft.com/office/drawing/2014/main" xmlns="" val="10002"/>
                  </a:ext>
                </a:extLst>
              </a:tr>
              <a:tr h="373380">
                <a:tc>
                  <a:txBody>
                    <a:bodyPr/>
                    <a:lstStyle/>
                    <a:p>
                      <a:pPr marL="16510" algn="ctr">
                        <a:lnSpc>
                          <a:spcPts val="1625"/>
                        </a:lnSpc>
                      </a:pPr>
                      <a:endParaRPr sz="1800" dirty="0">
                        <a:latin typeface="Arial"/>
                        <a:cs typeface="Arial"/>
                      </a:endParaRPr>
                    </a:p>
                  </a:txBody>
                  <a:tcPr marL="0" marR="0" marT="0" marB="0">
                    <a:lnL w="28575">
                      <a:solidFill>
                        <a:srgbClr val="000000"/>
                      </a:solidFill>
                      <a:prstDash val="solid"/>
                    </a:lnL>
                    <a:lnR w="12700">
                      <a:solidFill>
                        <a:srgbClr val="000000"/>
                      </a:solidFill>
                      <a:prstDash val="solid"/>
                    </a:lnR>
                    <a:lnB w="28575">
                      <a:solidFill>
                        <a:srgbClr val="000000"/>
                      </a:solidFill>
                      <a:prstDash val="solid"/>
                    </a:lnB>
                  </a:tcPr>
                </a:tc>
                <a:tc>
                  <a:txBody>
                    <a:bodyPr/>
                    <a:lstStyle/>
                    <a:p>
                      <a:pPr>
                        <a:lnSpc>
                          <a:spcPct val="100000"/>
                        </a:lnSpc>
                      </a:pPr>
                      <a:endParaRPr sz="1600">
                        <a:latin typeface="Times New Roman"/>
                        <a:cs typeface="Times New Roman"/>
                      </a:endParaRPr>
                    </a:p>
                  </a:txBody>
                  <a:tcPr marL="0" marR="0" marT="0" marB="0">
                    <a:lnL w="12700">
                      <a:solidFill>
                        <a:srgbClr val="000000"/>
                      </a:solidFill>
                      <a:prstDash val="solid"/>
                    </a:lnL>
                    <a:lnR w="12700">
                      <a:solidFill>
                        <a:srgbClr val="000000"/>
                      </a:solidFill>
                      <a:prstDash val="solid"/>
                    </a:lnR>
                    <a:lnB w="28575">
                      <a:solidFill>
                        <a:srgbClr val="000000"/>
                      </a:solidFill>
                      <a:prstDash val="solid"/>
                    </a:lnB>
                  </a:tcPr>
                </a:tc>
                <a:tc>
                  <a:txBody>
                    <a:bodyPr/>
                    <a:lstStyle/>
                    <a:p>
                      <a:pPr>
                        <a:lnSpc>
                          <a:spcPct val="100000"/>
                        </a:lnSpc>
                      </a:pPr>
                      <a:endParaRPr sz="1600" dirty="0">
                        <a:latin typeface="Times New Roman"/>
                        <a:cs typeface="Times New Roman"/>
                      </a:endParaRPr>
                    </a:p>
                  </a:txBody>
                  <a:tcPr marL="0" marR="0" marT="0" marB="0">
                    <a:lnL w="12700">
                      <a:solidFill>
                        <a:srgbClr val="000000"/>
                      </a:solidFill>
                      <a:prstDash val="solid"/>
                    </a:lnL>
                    <a:lnR w="28575">
                      <a:solidFill>
                        <a:srgbClr val="000000"/>
                      </a:solidFill>
                      <a:prstDash val="solid"/>
                    </a:lnR>
                    <a:lnB w="28575">
                      <a:solidFill>
                        <a:srgbClr val="000000"/>
                      </a:solidFill>
                      <a:prstDash val="solid"/>
                    </a:lnB>
                  </a:tcPr>
                </a:tc>
                <a:extLst>
                  <a:ext uri="{0D108BD9-81ED-4DB2-BD59-A6C34878D82A}">
                    <a16:rowId xmlns:a16="http://schemas.microsoft.com/office/drawing/2014/main" xmlns="" val="10003"/>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2667000"/>
            <a:ext cx="1432560" cy="202996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62200" y="1600200"/>
            <a:ext cx="4492752" cy="337108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29400" y="1066800"/>
            <a:ext cx="3142488" cy="419100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2672588" y="5299964"/>
            <a:ext cx="6775450" cy="1828065"/>
          </a:xfrm>
          <a:prstGeom prst="rect">
            <a:avLst/>
          </a:prstGeom>
        </p:spPr>
        <p:txBody>
          <a:bodyPr vert="horz" wrap="square" lIns="0" tIns="95885" rIns="0" bIns="0" rtlCol="0">
            <a:spAutoFit/>
          </a:bodyPr>
          <a:lstStyle/>
          <a:p>
            <a:pPr marL="506095" marR="5080" indent="-253365" algn="r">
              <a:lnSpc>
                <a:spcPts val="2690"/>
              </a:lnSpc>
              <a:spcBef>
                <a:spcPts val="755"/>
              </a:spcBef>
            </a:pPr>
            <a:r>
              <a:rPr lang="fa-IR" sz="2800" dirty="0"/>
              <a:t>مداخله انسانی در این عارضه عامل اول بوده و نیروي فشاري به عنوان عامل دم وارده برآن قسمت باعث تشدید عارضه شده و با وجود اینکه بنا در معرض رطوبت و برف باران قرار دارد باعث از بین رفتن این قسمت شده است</a:t>
            </a:r>
            <a:endParaRPr sz="2800" dirty="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67601" y="5671820"/>
            <a:ext cx="1828164" cy="382156"/>
          </a:xfrm>
          <a:prstGeom prst="rect">
            <a:avLst/>
          </a:prstGeom>
        </p:spPr>
        <p:txBody>
          <a:bodyPr vert="horz" wrap="square" lIns="0" tIns="12700" rIns="0" bIns="0" rtlCol="0">
            <a:spAutoFit/>
          </a:bodyPr>
          <a:lstStyle/>
          <a:p>
            <a:pPr marL="12700">
              <a:lnSpc>
                <a:spcPct val="100000"/>
              </a:lnSpc>
              <a:spcBef>
                <a:spcPts val="100"/>
              </a:spcBef>
            </a:pPr>
            <a:r>
              <a:rPr lang="fa-IR" sz="2400" dirty="0"/>
              <a:t>مداخله انسانی </a:t>
            </a:r>
            <a:endParaRPr sz="2400" dirty="0">
              <a:latin typeface="Arial"/>
              <a:cs typeface="Arial"/>
            </a:endParaRPr>
          </a:p>
        </p:txBody>
      </p:sp>
      <p:sp>
        <p:nvSpPr>
          <p:cNvPr id="3" name="object 3"/>
          <p:cNvSpPr/>
          <p:nvPr/>
        </p:nvSpPr>
        <p:spPr>
          <a:xfrm>
            <a:off x="4572000" y="1905000"/>
            <a:ext cx="4876800" cy="36576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66800" y="1143000"/>
            <a:ext cx="4419600" cy="331622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066800" y="4528820"/>
            <a:ext cx="3428491" cy="751488"/>
          </a:xfrm>
          <a:prstGeom prst="rect">
            <a:avLst/>
          </a:prstGeom>
        </p:spPr>
        <p:txBody>
          <a:bodyPr vert="horz" wrap="square" lIns="0" tIns="12700" rIns="0" bIns="0" rtlCol="0">
            <a:spAutoFit/>
          </a:bodyPr>
          <a:lstStyle/>
          <a:p>
            <a:pPr marL="381000" marR="5080" indent="-368935" algn="r">
              <a:lnSpc>
                <a:spcPct val="100000"/>
              </a:lnSpc>
              <a:spcBef>
                <a:spcPts val="100"/>
              </a:spcBef>
            </a:pPr>
            <a:r>
              <a:rPr lang="fa-IR" sz="2400" dirty="0"/>
              <a:t>رطوبت و باران باعث شسته شدن و از بین رفتن مصالح شده اند</a:t>
            </a:r>
            <a:endParaRPr sz="2400"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09800" y="609600"/>
            <a:ext cx="3831336" cy="5105400"/>
          </a:xfrm>
          <a:prstGeom prst="rect">
            <a:avLst/>
          </a:prstGeom>
          <a:blipFill>
            <a:blip r:embed="rId2" cstate="print"/>
            <a:stretch>
              <a:fillRect/>
            </a:stretch>
          </a:blipFill>
        </p:spPr>
        <p:txBody>
          <a:bodyPr wrap="square" lIns="0" tIns="0" rIns="0" bIns="0" rtlCol="0"/>
          <a:lstStyle/>
          <a:p>
            <a:endParaRPr/>
          </a:p>
        </p:txBody>
      </p:sp>
      <p:graphicFrame>
        <p:nvGraphicFramePr>
          <p:cNvPr id="3" name="object 3"/>
          <p:cNvGraphicFramePr>
            <a:graphicFrameLocks noGrp="1"/>
          </p:cNvGraphicFramePr>
          <p:nvPr>
            <p:extLst>
              <p:ext uri="{D42A27DB-BD31-4B8C-83A1-F6EECF244321}">
                <p14:modId xmlns:p14="http://schemas.microsoft.com/office/powerpoint/2010/main" val="3339272819"/>
              </p:ext>
            </p:extLst>
          </p:nvPr>
        </p:nvGraphicFramePr>
        <p:xfrm>
          <a:off x="2196083" y="5853684"/>
          <a:ext cx="7123429" cy="1500598"/>
        </p:xfrm>
        <a:graphic>
          <a:graphicData uri="http://schemas.openxmlformats.org/drawingml/2006/table">
            <a:tbl>
              <a:tblPr firstRow="1" bandRow="1">
                <a:tableStyleId>{2D5ABB26-0587-4C30-8999-92F81FD0307C}</a:tableStyleId>
              </a:tblPr>
              <a:tblGrid>
                <a:gridCol w="36576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941829">
                  <a:extLst>
                    <a:ext uri="{9D8B030D-6E8A-4147-A177-3AD203B41FA5}">
                      <a16:colId xmlns:a16="http://schemas.microsoft.com/office/drawing/2014/main" xmlns="" val="20002"/>
                    </a:ext>
                  </a:extLst>
                </a:gridCol>
              </a:tblGrid>
              <a:tr h="287929">
                <a:tc>
                  <a:txBody>
                    <a:bodyPr/>
                    <a:lstStyle/>
                    <a:p>
                      <a:pPr marL="17145" algn="ctr">
                        <a:lnSpc>
                          <a:spcPts val="2039"/>
                        </a:lnSpc>
                      </a:pPr>
                      <a:r>
                        <a:rPr lang="fa-IR" dirty="0" smtClean="0"/>
                        <a:t>عدم تعادل</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7780" algn="ctr">
                        <a:lnSpc>
                          <a:spcPts val="2039"/>
                        </a:lnSpc>
                      </a:pPr>
                      <a:r>
                        <a:rPr lang="fa-IR" dirty="0" smtClean="0"/>
                        <a:t>عامل مخل</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7145" algn="ctr">
                        <a:lnSpc>
                          <a:spcPts val="2039"/>
                        </a:lnSpc>
                      </a:pPr>
                      <a:r>
                        <a:rPr lang="fa-IR" dirty="0" smtClean="0"/>
                        <a:t>عارضه</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575857">
                <a:tc>
                  <a:txBody>
                    <a:bodyPr/>
                    <a:lstStyle/>
                    <a:p>
                      <a:pPr marL="19685" algn="ctr">
                        <a:lnSpc>
                          <a:spcPts val="2014"/>
                        </a:lnSpc>
                      </a:pPr>
                      <a:r>
                        <a:rPr lang="fa-IR" dirty="0" smtClean="0"/>
                        <a:t>تخریب قوس به دست اهاي به خاطر ضعف فرهنگی و تضعیف سقف به وسیله رطوبت و شسته شدن سقف به وسیله باران</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tcPr>
                </a:tc>
                <a:tc>
                  <a:txBody>
                    <a:bodyPr/>
                    <a:lstStyle/>
                    <a:p>
                      <a:pPr marL="19050" algn="ctr">
                        <a:lnSpc>
                          <a:spcPts val="2014"/>
                        </a:lnSpc>
                      </a:pPr>
                      <a:r>
                        <a:rPr lang="fa-IR" smtClean="0"/>
                        <a:t>رطوبت و مداخله انسان</a:t>
                      </a:r>
                      <a:endParaRPr sz="18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236220" algn="r">
                        <a:lnSpc>
                          <a:spcPts val="2014"/>
                        </a:lnSpc>
                      </a:pPr>
                      <a:r>
                        <a:rPr lang="fa-IR" dirty="0" smtClean="0"/>
                        <a:t>تخریب دیوار در محل اتصال به سقف</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tcPr>
                </a:tc>
                <a:extLst>
                  <a:ext uri="{0D108BD9-81ED-4DB2-BD59-A6C34878D82A}">
                    <a16:rowId xmlns:a16="http://schemas.microsoft.com/office/drawing/2014/main" xmlns="" val="10001"/>
                  </a:ext>
                </a:extLst>
              </a:tr>
              <a:tr h="206829">
                <a:tc>
                  <a:txBody>
                    <a:bodyPr/>
                    <a:lstStyle/>
                    <a:p>
                      <a:pPr marL="17780" algn="ctr">
                        <a:lnSpc>
                          <a:spcPts val="1625"/>
                        </a:lnSpc>
                      </a:pPr>
                      <a:endParaRPr sz="1800" dirty="0">
                        <a:latin typeface="Arial"/>
                        <a:cs typeface="Arial"/>
                      </a:endParaRPr>
                    </a:p>
                  </a:txBody>
                  <a:tcPr marL="0" marR="0" marT="0" marB="0">
                    <a:lnL w="28575">
                      <a:solidFill>
                        <a:srgbClr val="000000"/>
                      </a:solidFill>
                      <a:prstDash val="solid"/>
                    </a:lnL>
                    <a:lnR w="12700">
                      <a:solidFill>
                        <a:srgbClr val="000000"/>
                      </a:solidFill>
                      <a:prstDash val="solid"/>
                    </a:lnR>
                  </a:tcPr>
                </a:tc>
                <a:tc>
                  <a:txBody>
                    <a:bodyPr/>
                    <a:lstStyle/>
                    <a:p>
                      <a:pPr marL="17145" algn="ctr">
                        <a:lnSpc>
                          <a:spcPts val="1625"/>
                        </a:lnSpc>
                      </a:pPr>
                      <a:endParaRPr sz="1800" dirty="0">
                        <a:latin typeface="Arial"/>
                        <a:cs typeface="Arial"/>
                      </a:endParaRPr>
                    </a:p>
                  </a:txBody>
                  <a:tcPr marL="0" marR="0" marT="0" marB="0">
                    <a:lnL w="12700">
                      <a:solidFill>
                        <a:srgbClr val="000000"/>
                      </a:solidFill>
                      <a:prstDash val="solid"/>
                    </a:lnL>
                    <a:lnR w="12700">
                      <a:solidFill>
                        <a:srgbClr val="000000"/>
                      </a:solidFill>
                      <a:prstDash val="solid"/>
                    </a:lnR>
                  </a:tcPr>
                </a:tc>
                <a:tc>
                  <a:txBody>
                    <a:bodyPr/>
                    <a:lstStyle/>
                    <a:p>
                      <a:pPr marL="619760">
                        <a:lnSpc>
                          <a:spcPts val="1625"/>
                        </a:lnSpc>
                      </a:pPr>
                      <a:endParaRPr sz="1800" dirty="0">
                        <a:latin typeface="Arial"/>
                        <a:cs typeface="Arial"/>
                      </a:endParaRPr>
                    </a:p>
                  </a:txBody>
                  <a:tcPr marL="0" marR="0" marT="0" marB="0">
                    <a:lnL w="12700">
                      <a:solidFill>
                        <a:srgbClr val="000000"/>
                      </a:solidFill>
                      <a:prstDash val="solid"/>
                    </a:lnL>
                    <a:lnR w="28575">
                      <a:solidFill>
                        <a:srgbClr val="000000"/>
                      </a:solidFill>
                      <a:prstDash val="solid"/>
                    </a:lnR>
                  </a:tcPr>
                </a:tc>
                <a:extLst>
                  <a:ext uri="{0D108BD9-81ED-4DB2-BD59-A6C34878D82A}">
                    <a16:rowId xmlns:a16="http://schemas.microsoft.com/office/drawing/2014/main" xmlns="" val="10002"/>
                  </a:ext>
                </a:extLst>
              </a:tr>
              <a:tr h="238501">
                <a:tc>
                  <a:txBody>
                    <a:bodyPr/>
                    <a:lstStyle/>
                    <a:p>
                      <a:pPr marL="20320" algn="ctr">
                        <a:lnSpc>
                          <a:spcPts val="1625"/>
                        </a:lnSpc>
                      </a:pPr>
                      <a:endParaRPr sz="1800" dirty="0">
                        <a:latin typeface="Arial"/>
                        <a:cs typeface="Arial"/>
                      </a:endParaRPr>
                    </a:p>
                  </a:txBody>
                  <a:tcPr marL="0" marR="0" marT="0" marB="0">
                    <a:lnL w="28575">
                      <a:solidFill>
                        <a:srgbClr val="000000"/>
                      </a:solidFill>
                      <a:prstDash val="solid"/>
                    </a:lnL>
                    <a:lnR w="12700">
                      <a:solidFill>
                        <a:srgbClr val="000000"/>
                      </a:solidFill>
                      <a:prstDash val="solid"/>
                    </a:lnR>
                    <a:lnB w="28575">
                      <a:solidFill>
                        <a:srgbClr val="000000"/>
                      </a:solidFill>
                      <a:prstDash val="solid"/>
                    </a:lnB>
                  </a:tcPr>
                </a:tc>
                <a:tc>
                  <a:txBody>
                    <a:bodyPr/>
                    <a:lstStyle/>
                    <a:p>
                      <a:pPr>
                        <a:lnSpc>
                          <a:spcPct val="100000"/>
                        </a:lnSpc>
                      </a:pPr>
                      <a:endParaRPr sz="1600">
                        <a:latin typeface="Times New Roman"/>
                        <a:cs typeface="Times New Roman"/>
                      </a:endParaRPr>
                    </a:p>
                  </a:txBody>
                  <a:tcPr marL="0" marR="0" marT="0" marB="0">
                    <a:lnL w="12700">
                      <a:solidFill>
                        <a:srgbClr val="000000"/>
                      </a:solidFill>
                      <a:prstDash val="solid"/>
                    </a:lnL>
                    <a:lnR w="12700">
                      <a:solidFill>
                        <a:srgbClr val="000000"/>
                      </a:solidFill>
                      <a:prstDash val="solid"/>
                    </a:lnR>
                    <a:lnB w="28575">
                      <a:solidFill>
                        <a:srgbClr val="000000"/>
                      </a:solidFill>
                      <a:prstDash val="solid"/>
                    </a:lnB>
                  </a:tcPr>
                </a:tc>
                <a:tc>
                  <a:txBody>
                    <a:bodyPr/>
                    <a:lstStyle/>
                    <a:p>
                      <a:pPr>
                        <a:lnSpc>
                          <a:spcPct val="100000"/>
                        </a:lnSpc>
                      </a:pPr>
                      <a:endParaRPr sz="1600" dirty="0">
                        <a:latin typeface="Times New Roman"/>
                        <a:cs typeface="Times New Roman"/>
                      </a:endParaRPr>
                    </a:p>
                  </a:txBody>
                  <a:tcPr marL="0" marR="0" marT="0" marB="0">
                    <a:lnL w="12700">
                      <a:solidFill>
                        <a:srgbClr val="000000"/>
                      </a:solidFill>
                      <a:prstDash val="solid"/>
                    </a:lnL>
                    <a:lnR w="28575">
                      <a:solidFill>
                        <a:srgbClr val="000000"/>
                      </a:solidFill>
                      <a:prstDash val="solid"/>
                    </a:lnR>
                    <a:lnB w="28575">
                      <a:solidFill>
                        <a:srgbClr val="000000"/>
                      </a:solidFill>
                      <a:prstDash val="solid"/>
                    </a:lnB>
                  </a:tcPr>
                </a:tc>
                <a:extLst>
                  <a:ext uri="{0D108BD9-81ED-4DB2-BD59-A6C34878D82A}">
                    <a16:rowId xmlns:a16="http://schemas.microsoft.com/office/drawing/2014/main" xmlns="" val="10003"/>
                  </a:ext>
                </a:extLst>
              </a:tr>
            </a:tbl>
          </a:graphicData>
        </a:graphic>
      </p:graphicFrame>
      <p:sp>
        <p:nvSpPr>
          <p:cNvPr id="4" name="object 4"/>
          <p:cNvSpPr/>
          <p:nvPr/>
        </p:nvSpPr>
        <p:spPr>
          <a:xfrm>
            <a:off x="7086600" y="2286000"/>
            <a:ext cx="1615440" cy="228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6400" y="914400"/>
            <a:ext cx="3374136" cy="44958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81600" y="1676400"/>
            <a:ext cx="4191000" cy="3142488"/>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181600" y="4986020"/>
            <a:ext cx="4876800" cy="382156"/>
          </a:xfrm>
          <a:prstGeom prst="rect">
            <a:avLst/>
          </a:prstGeom>
        </p:spPr>
        <p:txBody>
          <a:bodyPr vert="horz" wrap="square" lIns="0" tIns="12700" rIns="0" bIns="0" rtlCol="0">
            <a:spAutoFit/>
          </a:bodyPr>
          <a:lstStyle/>
          <a:p>
            <a:pPr marL="12700">
              <a:lnSpc>
                <a:spcPct val="100000"/>
              </a:lnSpc>
              <a:spcBef>
                <a:spcPts val="100"/>
              </a:spcBef>
            </a:pPr>
            <a:r>
              <a:rPr lang="fa-IR" sz="2400" dirty="0"/>
              <a:t>مداخله انسان عامل اول براي فرو ریختن قوس</a:t>
            </a:r>
            <a:endParaRPr sz="2400"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0" y="1905000"/>
            <a:ext cx="4114800" cy="30845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59329" y="1295400"/>
            <a:ext cx="4191000" cy="3142488"/>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638800" y="5181600"/>
            <a:ext cx="3508375" cy="1120820"/>
          </a:xfrm>
          <a:prstGeom prst="rect">
            <a:avLst/>
          </a:prstGeom>
        </p:spPr>
        <p:txBody>
          <a:bodyPr vert="horz" wrap="square" lIns="0" tIns="12700" rIns="0" bIns="0" rtlCol="0">
            <a:spAutoFit/>
          </a:bodyPr>
          <a:lstStyle/>
          <a:p>
            <a:pPr marL="12700" algn="r">
              <a:lnSpc>
                <a:spcPct val="100000"/>
              </a:lnSpc>
              <a:spcBef>
                <a:spcPts val="100"/>
              </a:spcBef>
            </a:pPr>
            <a:r>
              <a:rPr lang="fa-IR" sz="2400" dirty="0"/>
              <a:t>رطوبت و باران به عنوان عامل دوم باعث شسته شدن و از بین رفتن مصالح شده اند</a:t>
            </a:r>
            <a:endParaRPr sz="2400" dirty="0">
              <a:latin typeface="Arial"/>
              <a:cs typeface="Arial"/>
            </a:endParaRPr>
          </a:p>
        </p:txBody>
      </p:sp>
      <p:sp>
        <p:nvSpPr>
          <p:cNvPr id="6" name="Title 5"/>
          <p:cNvSpPr>
            <a:spLocks noGrp="1"/>
          </p:cNvSpPr>
          <p:nvPr>
            <p:ph type="ctrTitle"/>
          </p:nvPr>
        </p:nvSpPr>
        <p:spPr>
          <a:xfrm>
            <a:off x="1159329" y="4591812"/>
            <a:ext cx="3946071" cy="738664"/>
          </a:xfrm>
        </p:spPr>
        <p:txBody>
          <a:bodyPr/>
          <a:lstStyle/>
          <a:p>
            <a:pPr algn="r"/>
            <a:r>
              <a:rPr lang="fa-IR" dirty="0"/>
              <a:t>مداخله انسان عامل اول براي فرو ریختن قوس</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85800"/>
            <a:ext cx="3657600" cy="48768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29400" y="1981200"/>
            <a:ext cx="2103120" cy="2971800"/>
          </a:xfrm>
          <a:prstGeom prst="rect">
            <a:avLst/>
          </a:prstGeom>
          <a:blipFill>
            <a:blip r:embed="rId3" cstate="print"/>
            <a:stretch>
              <a:fillRect/>
            </a:stretch>
          </a:blip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2094274113"/>
              </p:ext>
            </p:extLst>
          </p:nvPr>
        </p:nvGraphicFramePr>
        <p:xfrm>
          <a:off x="1662683" y="5701284"/>
          <a:ext cx="7543800" cy="1176020"/>
        </p:xfrm>
        <a:graphic>
          <a:graphicData uri="http://schemas.openxmlformats.org/drawingml/2006/table">
            <a:tbl>
              <a:tblPr firstRow="1" bandRow="1">
                <a:tableStyleId>{2D5ABB26-0587-4C30-8999-92F81FD0307C}</a:tableStyleId>
              </a:tblPr>
              <a:tblGrid>
                <a:gridCol w="3276600">
                  <a:extLst>
                    <a:ext uri="{9D8B030D-6E8A-4147-A177-3AD203B41FA5}">
                      <a16:colId xmlns:a16="http://schemas.microsoft.com/office/drawing/2014/main" xmlns="" val="20000"/>
                    </a:ext>
                  </a:extLst>
                </a:gridCol>
                <a:gridCol w="22098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tblGrid>
              <a:tr h="535940">
                <a:tc>
                  <a:txBody>
                    <a:bodyPr/>
                    <a:lstStyle/>
                    <a:p>
                      <a:pPr marL="19685" algn="ctr">
                        <a:lnSpc>
                          <a:spcPts val="2039"/>
                        </a:lnSpc>
                      </a:pPr>
                      <a:r>
                        <a:rPr lang="fa-IR" dirty="0" smtClean="0"/>
                        <a:t>عدم تعادل</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20955" algn="ctr">
                        <a:lnSpc>
                          <a:spcPts val="2039"/>
                        </a:lnSpc>
                      </a:pPr>
                      <a:r>
                        <a:rPr lang="fa-IR" dirty="0" smtClean="0"/>
                        <a:t>عامل مخل</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7780" algn="ctr">
                        <a:lnSpc>
                          <a:spcPts val="2039"/>
                        </a:lnSpc>
                      </a:pPr>
                      <a:r>
                        <a:rPr lang="fa-IR" dirty="0" smtClean="0"/>
                        <a:t>عارضه</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640080">
                <a:tc>
                  <a:txBody>
                    <a:bodyPr/>
                    <a:lstStyle/>
                    <a:p>
                      <a:pPr marL="113664" algn="ctr">
                        <a:lnSpc>
                          <a:spcPts val="2014"/>
                        </a:lnSpc>
                      </a:pPr>
                      <a:r>
                        <a:rPr lang="fa-IR" dirty="0" smtClean="0"/>
                        <a:t>کندن و استفاده از مصالح موجود در بنا توسط اهالی روستا</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6510" algn="ctr">
                        <a:lnSpc>
                          <a:spcPts val="2014"/>
                        </a:lnSpc>
                      </a:pPr>
                      <a:r>
                        <a:rPr lang="fa-IR" dirty="0" smtClean="0"/>
                        <a:t>مداخله انسان</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74930" algn="ctr">
                        <a:lnSpc>
                          <a:spcPts val="2014"/>
                        </a:lnSpc>
                      </a:pPr>
                      <a:r>
                        <a:rPr lang="fa-IR" dirty="0" smtClean="0"/>
                        <a:t>تخریب کرسی چینی</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xmlns="" val="1000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81200" y="685800"/>
            <a:ext cx="3505200" cy="4419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38800" y="762000"/>
            <a:ext cx="3553967" cy="4343400"/>
          </a:xfrm>
          <a:prstGeom prst="rect">
            <a:avLst/>
          </a:prstGeom>
          <a:blipFill>
            <a:blip r:embed="rId3" cstate="print"/>
            <a:stretch>
              <a:fillRect/>
            </a:stretch>
          </a:blip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1529532659"/>
              </p:ext>
            </p:extLst>
          </p:nvPr>
        </p:nvGraphicFramePr>
        <p:xfrm>
          <a:off x="2043683" y="5625084"/>
          <a:ext cx="7428229" cy="1176020"/>
        </p:xfrm>
        <a:graphic>
          <a:graphicData uri="http://schemas.openxmlformats.org/drawingml/2006/table">
            <a:tbl>
              <a:tblPr firstRow="1" bandRow="1">
                <a:tableStyleId>{2D5ABB26-0587-4C30-8999-92F81FD0307C}</a:tableStyleId>
              </a:tblPr>
              <a:tblGrid>
                <a:gridCol w="3200400">
                  <a:extLst>
                    <a:ext uri="{9D8B030D-6E8A-4147-A177-3AD203B41FA5}">
                      <a16:colId xmlns:a16="http://schemas.microsoft.com/office/drawing/2014/main" xmlns="" val="20000"/>
                    </a:ext>
                  </a:extLst>
                </a:gridCol>
                <a:gridCol w="1828800">
                  <a:extLst>
                    <a:ext uri="{9D8B030D-6E8A-4147-A177-3AD203B41FA5}">
                      <a16:colId xmlns:a16="http://schemas.microsoft.com/office/drawing/2014/main" xmlns="" val="20001"/>
                    </a:ext>
                  </a:extLst>
                </a:gridCol>
                <a:gridCol w="2399029">
                  <a:extLst>
                    <a:ext uri="{9D8B030D-6E8A-4147-A177-3AD203B41FA5}">
                      <a16:colId xmlns:a16="http://schemas.microsoft.com/office/drawing/2014/main" xmlns="" val="20002"/>
                    </a:ext>
                  </a:extLst>
                </a:gridCol>
              </a:tblGrid>
              <a:tr h="535940">
                <a:tc>
                  <a:txBody>
                    <a:bodyPr/>
                    <a:lstStyle/>
                    <a:p>
                      <a:pPr marL="17145" algn="ctr">
                        <a:lnSpc>
                          <a:spcPts val="2039"/>
                        </a:lnSpc>
                      </a:pPr>
                      <a:r>
                        <a:rPr lang="fa-IR" dirty="0" smtClean="0"/>
                        <a:t>عدم تعادل</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7780" algn="ctr">
                        <a:lnSpc>
                          <a:spcPts val="2039"/>
                        </a:lnSpc>
                      </a:pPr>
                      <a:r>
                        <a:rPr lang="fa-IR" dirty="0" smtClean="0"/>
                        <a:t>عامل مخل</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7145" algn="ctr">
                        <a:lnSpc>
                          <a:spcPts val="2039"/>
                        </a:lnSpc>
                      </a:pPr>
                      <a:r>
                        <a:rPr lang="fa-IR" dirty="0" smtClean="0"/>
                        <a:t>عارضه</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640080">
                <a:tc>
                  <a:txBody>
                    <a:bodyPr/>
                    <a:lstStyle/>
                    <a:p>
                      <a:pPr marL="360680" algn="ctr">
                        <a:lnSpc>
                          <a:spcPts val="2014"/>
                        </a:lnSpc>
                      </a:pPr>
                      <a:r>
                        <a:rPr lang="fa-IR" dirty="0" smtClean="0"/>
                        <a:t>تضعیف مصالح در اثر رطوبت و باران</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6510" algn="ctr">
                        <a:lnSpc>
                          <a:spcPts val="2014"/>
                        </a:lnSpc>
                      </a:pPr>
                      <a:r>
                        <a:rPr lang="fa-IR" dirty="0" smtClean="0"/>
                        <a:t>رطوبت</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86690" algn="ctr">
                        <a:lnSpc>
                          <a:spcPct val="100000"/>
                        </a:lnSpc>
                      </a:pPr>
                      <a:r>
                        <a:rPr lang="fa-IR" dirty="0" smtClean="0"/>
                        <a:t>فرو ریختن قسمتی از اجرهاي دیوار </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xmlns="" val="10001"/>
                  </a:ext>
                </a:extLst>
              </a:tr>
            </a:tbl>
          </a:graphicData>
        </a:graphic>
      </p:graphicFrame>
      <p:sp>
        <p:nvSpPr>
          <p:cNvPr id="5" name="object 5"/>
          <p:cNvSpPr/>
          <p:nvPr/>
        </p:nvSpPr>
        <p:spPr>
          <a:xfrm>
            <a:off x="381000" y="2743200"/>
            <a:ext cx="1399032" cy="19812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2667000"/>
            <a:ext cx="1341120" cy="189585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38800" y="685800"/>
            <a:ext cx="3307079" cy="44196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28800" y="685800"/>
            <a:ext cx="3316224" cy="4419600"/>
          </a:xfrm>
          <a:prstGeom prst="rect">
            <a:avLst/>
          </a:prstGeom>
          <a:blipFill>
            <a:blip r:embed="rId4" cstate="print"/>
            <a:stretch>
              <a:fillRect/>
            </a:stretch>
          </a:blip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3895784436"/>
              </p:ext>
            </p:extLst>
          </p:nvPr>
        </p:nvGraphicFramePr>
        <p:xfrm>
          <a:off x="1662683" y="5701284"/>
          <a:ext cx="7809229" cy="1031621"/>
        </p:xfrm>
        <a:graphic>
          <a:graphicData uri="http://schemas.openxmlformats.org/drawingml/2006/table">
            <a:tbl>
              <a:tblPr firstRow="1" bandRow="1">
                <a:tableStyleId>{2D5ABB26-0587-4C30-8999-92F81FD0307C}</a:tableStyleId>
              </a:tblPr>
              <a:tblGrid>
                <a:gridCol w="4876800">
                  <a:extLst>
                    <a:ext uri="{9D8B030D-6E8A-4147-A177-3AD203B41FA5}">
                      <a16:colId xmlns:a16="http://schemas.microsoft.com/office/drawing/2014/main" xmlns="" val="20000"/>
                    </a:ext>
                  </a:extLst>
                </a:gridCol>
                <a:gridCol w="1295400">
                  <a:extLst>
                    <a:ext uri="{9D8B030D-6E8A-4147-A177-3AD203B41FA5}">
                      <a16:colId xmlns:a16="http://schemas.microsoft.com/office/drawing/2014/main" xmlns="" val="20001"/>
                    </a:ext>
                  </a:extLst>
                </a:gridCol>
                <a:gridCol w="1637029">
                  <a:extLst>
                    <a:ext uri="{9D8B030D-6E8A-4147-A177-3AD203B41FA5}">
                      <a16:colId xmlns:a16="http://schemas.microsoft.com/office/drawing/2014/main" xmlns="" val="20002"/>
                    </a:ext>
                  </a:extLst>
                </a:gridCol>
              </a:tblGrid>
              <a:tr h="394716">
                <a:tc>
                  <a:txBody>
                    <a:bodyPr/>
                    <a:lstStyle/>
                    <a:p>
                      <a:pPr marL="17145" algn="ctr">
                        <a:lnSpc>
                          <a:spcPts val="2039"/>
                        </a:lnSpc>
                      </a:pPr>
                      <a:r>
                        <a:rPr lang="fa-IR" dirty="0" smtClean="0"/>
                        <a:t>عدم تعادل</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20955" algn="ctr">
                        <a:lnSpc>
                          <a:spcPts val="2039"/>
                        </a:lnSpc>
                      </a:pPr>
                      <a:r>
                        <a:rPr lang="fa-IR" dirty="0" smtClean="0"/>
                        <a:t>عامل مخل</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7145" algn="ctr">
                        <a:lnSpc>
                          <a:spcPts val="2039"/>
                        </a:lnSpc>
                      </a:pPr>
                      <a:r>
                        <a:rPr lang="fa-IR" dirty="0" smtClean="0"/>
                        <a:t>عارضه</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636905">
                <a:tc>
                  <a:txBody>
                    <a:bodyPr/>
                    <a:lstStyle/>
                    <a:p>
                      <a:pPr marL="22860" algn="ctr">
                        <a:lnSpc>
                          <a:spcPts val="2014"/>
                        </a:lnSpc>
                      </a:pPr>
                      <a:r>
                        <a:rPr lang="fa-IR" dirty="0" smtClean="0"/>
                        <a:t>تخریب و کنده شدن آجر هاي دهانه بازشوها به علت کندن پنجره ها توسط اهالی روستا و دلالت بر ضعف فرهنگی شدید در روستا</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9685" algn="ctr">
                        <a:lnSpc>
                          <a:spcPts val="2014"/>
                        </a:lnSpc>
                      </a:pPr>
                      <a:r>
                        <a:rPr lang="fa-IR" dirty="0" smtClean="0"/>
                        <a:t>مداخله انسان</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75565" algn="ctr">
                        <a:lnSpc>
                          <a:spcPct val="100000"/>
                        </a:lnSpc>
                      </a:pPr>
                      <a:r>
                        <a:rPr lang="fa-IR" dirty="0" smtClean="0"/>
                        <a:t>آسیب دیدن دهانه بازشوها</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xmlns="" val="1000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3884881701"/>
              </p:ext>
            </p:extLst>
          </p:nvPr>
        </p:nvGraphicFramePr>
        <p:xfrm>
          <a:off x="1510283" y="5777484"/>
          <a:ext cx="7467600" cy="1005840"/>
        </p:xfrm>
        <a:graphic>
          <a:graphicData uri="http://schemas.openxmlformats.org/drawingml/2006/table">
            <a:tbl>
              <a:tblPr firstRow="1" bandRow="1">
                <a:tableStyleId>{2D5ABB26-0587-4C30-8999-92F81FD0307C}</a:tableStyleId>
              </a:tblPr>
              <a:tblGrid>
                <a:gridCol w="4419600">
                  <a:extLst>
                    <a:ext uri="{9D8B030D-6E8A-4147-A177-3AD203B41FA5}">
                      <a16:colId xmlns:a16="http://schemas.microsoft.com/office/drawing/2014/main" xmlns="" val="20000"/>
                    </a:ext>
                  </a:extLst>
                </a:gridCol>
                <a:gridCol w="1447800">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tblGrid>
              <a:tr h="365760">
                <a:tc>
                  <a:txBody>
                    <a:bodyPr/>
                    <a:lstStyle/>
                    <a:p>
                      <a:pPr marL="425450" algn="ctr">
                        <a:lnSpc>
                          <a:spcPts val="2039"/>
                        </a:lnSpc>
                      </a:pPr>
                      <a:r>
                        <a:rPr lang="fa-IR" dirty="0" smtClean="0"/>
                        <a:t>عدم تعادل</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379095">
                        <a:lnSpc>
                          <a:spcPts val="2039"/>
                        </a:lnSpc>
                      </a:pPr>
                      <a:r>
                        <a:rPr lang="fa-IR" dirty="0" smtClean="0"/>
                        <a:t>عامل مخل</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7780" algn="ctr">
                        <a:lnSpc>
                          <a:spcPts val="2039"/>
                        </a:lnSpc>
                      </a:pPr>
                      <a:r>
                        <a:rPr lang="fa-IR" dirty="0" smtClean="0"/>
                        <a:t>عارضه</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640080">
                <a:tc>
                  <a:txBody>
                    <a:bodyPr/>
                    <a:lstStyle/>
                    <a:p>
                      <a:pPr marL="16510" algn="ctr">
                        <a:lnSpc>
                          <a:spcPct val="100000"/>
                        </a:lnSpc>
                      </a:pPr>
                      <a:r>
                        <a:rPr lang="fa-IR" dirty="0" smtClean="0"/>
                        <a:t>آسیب دیدن مصالح سقف بخاطر نفوذ رطوبت و ضعف در اجرا</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799465">
                        <a:lnSpc>
                          <a:spcPts val="2014"/>
                        </a:lnSpc>
                      </a:pPr>
                      <a:r>
                        <a:rPr lang="fa-IR" dirty="0" smtClean="0"/>
                        <a:t>رطوبت</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9685" algn="ctr">
                        <a:lnSpc>
                          <a:spcPts val="2014"/>
                        </a:lnSpc>
                      </a:pPr>
                      <a:r>
                        <a:rPr lang="fa-IR" dirty="0" smtClean="0"/>
                        <a:t>تخریب سقف برج ناقوس</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xmlns="" val="10001"/>
                  </a:ext>
                </a:extLst>
              </a:tr>
            </a:tbl>
          </a:graphicData>
        </a:graphic>
      </p:graphicFrame>
      <p:sp>
        <p:nvSpPr>
          <p:cNvPr id="3" name="object 3"/>
          <p:cNvSpPr/>
          <p:nvPr/>
        </p:nvSpPr>
        <p:spPr>
          <a:xfrm>
            <a:off x="2362200" y="762000"/>
            <a:ext cx="6324600" cy="474268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76600" y="1143000"/>
            <a:ext cx="5849111" cy="4572000"/>
          </a:xfrm>
          <a:prstGeom prst="rect">
            <a:avLst/>
          </a:prstGeom>
          <a:blipFill>
            <a:blip r:embed="rId2" cstate="print"/>
            <a:stretch>
              <a:fillRect/>
            </a:stretch>
          </a:blipFill>
        </p:spPr>
        <p:txBody>
          <a:bodyPr wrap="square" lIns="0" tIns="0" rIns="0" bIns="0" rtlCol="0"/>
          <a:lstStyle/>
          <a:p>
            <a:endParaRPr/>
          </a:p>
        </p:txBody>
      </p:sp>
      <p:graphicFrame>
        <p:nvGraphicFramePr>
          <p:cNvPr id="3" name="object 3"/>
          <p:cNvGraphicFramePr>
            <a:graphicFrameLocks noGrp="1"/>
          </p:cNvGraphicFramePr>
          <p:nvPr>
            <p:extLst>
              <p:ext uri="{D42A27DB-BD31-4B8C-83A1-F6EECF244321}">
                <p14:modId xmlns:p14="http://schemas.microsoft.com/office/powerpoint/2010/main" val="3597428067"/>
              </p:ext>
            </p:extLst>
          </p:nvPr>
        </p:nvGraphicFramePr>
        <p:xfrm>
          <a:off x="685800" y="5867400"/>
          <a:ext cx="8763000" cy="1041400"/>
        </p:xfrm>
        <a:graphic>
          <a:graphicData uri="http://schemas.openxmlformats.org/drawingml/2006/table">
            <a:tbl>
              <a:tblPr firstRow="1" bandRow="1">
                <a:tableStyleId>{2D5ABB26-0587-4C30-8999-92F81FD0307C}</a:tableStyleId>
              </a:tblPr>
              <a:tblGrid>
                <a:gridCol w="4931932">
                  <a:extLst>
                    <a:ext uri="{9D8B030D-6E8A-4147-A177-3AD203B41FA5}">
                      <a16:colId xmlns:a16="http://schemas.microsoft.com/office/drawing/2014/main" xmlns="" val="20000"/>
                    </a:ext>
                  </a:extLst>
                </a:gridCol>
                <a:gridCol w="1820138">
                  <a:extLst>
                    <a:ext uri="{9D8B030D-6E8A-4147-A177-3AD203B41FA5}">
                      <a16:colId xmlns:a16="http://schemas.microsoft.com/office/drawing/2014/main" xmlns="" val="20001"/>
                    </a:ext>
                  </a:extLst>
                </a:gridCol>
                <a:gridCol w="2010930">
                  <a:extLst>
                    <a:ext uri="{9D8B030D-6E8A-4147-A177-3AD203B41FA5}">
                      <a16:colId xmlns:a16="http://schemas.microsoft.com/office/drawing/2014/main" xmlns="" val="20002"/>
                    </a:ext>
                  </a:extLst>
                </a:gridCol>
              </a:tblGrid>
              <a:tr h="401955">
                <a:tc>
                  <a:txBody>
                    <a:bodyPr/>
                    <a:lstStyle/>
                    <a:p>
                      <a:pPr marL="415925" algn="ctr">
                        <a:lnSpc>
                          <a:spcPts val="2039"/>
                        </a:lnSpc>
                      </a:pPr>
                      <a:r>
                        <a:rPr lang="fa-IR" dirty="0" smtClean="0"/>
                        <a:t>عدم تعادل</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455295">
                        <a:lnSpc>
                          <a:spcPts val="2039"/>
                        </a:lnSpc>
                      </a:pPr>
                      <a:r>
                        <a:rPr lang="fa-IR" dirty="0" smtClean="0"/>
                        <a:t>عامل مخل</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554990">
                        <a:lnSpc>
                          <a:spcPts val="2039"/>
                        </a:lnSpc>
                      </a:pPr>
                      <a:r>
                        <a:rPr lang="fa-IR" dirty="0" smtClean="0"/>
                        <a:t>عارضه</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639445">
                <a:tc>
                  <a:txBody>
                    <a:bodyPr/>
                    <a:lstStyle/>
                    <a:p>
                      <a:pPr marL="961390">
                        <a:lnSpc>
                          <a:spcPts val="2014"/>
                        </a:lnSpc>
                      </a:pPr>
                      <a:r>
                        <a:rPr lang="fa-IR" dirty="0" smtClean="0"/>
                        <a:t>رانش پی و واژگونی دیوار</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306070">
                        <a:lnSpc>
                          <a:spcPts val="2014"/>
                        </a:lnSpc>
                      </a:pPr>
                      <a:r>
                        <a:rPr lang="fa-IR" dirty="0" smtClean="0"/>
                        <a:t>ضعف سازه</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271780" algn="ctr">
                        <a:lnSpc>
                          <a:spcPct val="100000"/>
                        </a:lnSpc>
                      </a:pPr>
                      <a:r>
                        <a:rPr lang="fa-IR" sz="1800" dirty="0" smtClean="0">
                          <a:latin typeface="Arial"/>
                          <a:cs typeface="Arial"/>
                        </a:rPr>
                        <a:t>تخریب</a:t>
                      </a:r>
                      <a:r>
                        <a:rPr lang="fa-IR" sz="1800" baseline="0" dirty="0" smtClean="0">
                          <a:latin typeface="Arial"/>
                          <a:cs typeface="Arial"/>
                        </a:rPr>
                        <a:t> دیوار کلیسا</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xmlns="" val="10001"/>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261237834"/>
              </p:ext>
            </p:extLst>
          </p:nvPr>
        </p:nvGraphicFramePr>
        <p:xfrm>
          <a:off x="3720084" y="5777484"/>
          <a:ext cx="5904229" cy="1005840"/>
        </p:xfrm>
        <a:graphic>
          <a:graphicData uri="http://schemas.openxmlformats.org/drawingml/2006/table">
            <a:tbl>
              <a:tblPr firstRow="1" bandRow="1">
                <a:tableStyleId>{2D5ABB26-0587-4C30-8999-92F81FD0307C}</a:tableStyleId>
              </a:tblPr>
              <a:tblGrid>
                <a:gridCol w="3124200">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gridCol w="1637029">
                  <a:extLst>
                    <a:ext uri="{9D8B030D-6E8A-4147-A177-3AD203B41FA5}">
                      <a16:colId xmlns:a16="http://schemas.microsoft.com/office/drawing/2014/main" xmlns="" val="20002"/>
                    </a:ext>
                  </a:extLst>
                </a:gridCol>
              </a:tblGrid>
              <a:tr h="365760">
                <a:tc>
                  <a:txBody>
                    <a:bodyPr/>
                    <a:lstStyle/>
                    <a:p>
                      <a:pPr marL="19685" algn="ctr">
                        <a:lnSpc>
                          <a:spcPts val="2039"/>
                        </a:lnSpc>
                      </a:pPr>
                      <a:r>
                        <a:rPr lang="fa-IR" dirty="0" smtClean="0"/>
                        <a:t>عدم تعادل</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20955" algn="ctr">
                        <a:lnSpc>
                          <a:spcPts val="2039"/>
                        </a:lnSpc>
                      </a:pPr>
                      <a:r>
                        <a:rPr lang="fa-IR" dirty="0" smtClean="0"/>
                        <a:t>عامل مخل</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7145" algn="ctr">
                        <a:lnSpc>
                          <a:spcPts val="2039"/>
                        </a:lnSpc>
                      </a:pPr>
                      <a:r>
                        <a:rPr lang="fa-IR" dirty="0" smtClean="0"/>
                        <a:t>عارضه</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640080">
                <a:tc>
                  <a:txBody>
                    <a:bodyPr/>
                    <a:lstStyle/>
                    <a:p>
                      <a:pPr marL="18415" algn="ctr">
                        <a:lnSpc>
                          <a:spcPct val="100000"/>
                        </a:lnSpc>
                      </a:pPr>
                      <a:r>
                        <a:rPr lang="fa-IR" dirty="0" smtClean="0"/>
                        <a:t>فروریختن آجرهاي پایین محراب بخاطر بارش هاي سالیانه و رطوبت زیاد</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9050" algn="ctr">
                        <a:lnSpc>
                          <a:spcPts val="2014"/>
                        </a:lnSpc>
                      </a:pPr>
                      <a:r>
                        <a:rPr lang="fa-IR" dirty="0" smtClean="0"/>
                        <a:t>رطوبت</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44145" algn="ctr">
                        <a:lnSpc>
                          <a:spcPts val="2014"/>
                        </a:lnSpc>
                      </a:pPr>
                      <a:r>
                        <a:rPr lang="fa-IR" dirty="0" smtClean="0"/>
                        <a:t>تخریب پاي دیوار و کرسی چینی</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xmlns="" val="10001"/>
                  </a:ext>
                </a:extLst>
              </a:tr>
            </a:tbl>
          </a:graphicData>
        </a:graphic>
      </p:graphicFrame>
      <p:sp>
        <p:nvSpPr>
          <p:cNvPr id="3" name="object 3"/>
          <p:cNvSpPr/>
          <p:nvPr/>
        </p:nvSpPr>
        <p:spPr>
          <a:xfrm>
            <a:off x="304800" y="1447800"/>
            <a:ext cx="3252216" cy="24384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600200" y="4343400"/>
            <a:ext cx="1962912" cy="277672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810000" y="990600"/>
            <a:ext cx="5867400" cy="440131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62200" y="914400"/>
            <a:ext cx="7278624" cy="46512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32816" y="2590800"/>
            <a:ext cx="1472184" cy="201168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52600" y="685800"/>
            <a:ext cx="7744968" cy="4953000"/>
          </a:xfrm>
          <a:prstGeom prst="rect">
            <a:avLst/>
          </a:prstGeom>
          <a:blipFill>
            <a:blip r:embed="rId2" cstate="print"/>
            <a:stretch>
              <a:fillRect/>
            </a:stretch>
          </a:blipFill>
        </p:spPr>
        <p:txBody>
          <a:bodyPr wrap="square" lIns="0" tIns="0" rIns="0" bIns="0" rtlCol="0"/>
          <a:lstStyle/>
          <a:p>
            <a:endParaRPr/>
          </a:p>
        </p:txBody>
      </p:sp>
      <p:graphicFrame>
        <p:nvGraphicFramePr>
          <p:cNvPr id="3" name="object 3"/>
          <p:cNvGraphicFramePr>
            <a:graphicFrameLocks noGrp="1"/>
          </p:cNvGraphicFramePr>
          <p:nvPr/>
        </p:nvGraphicFramePr>
        <p:xfrm>
          <a:off x="1738883" y="5701284"/>
          <a:ext cx="7504429" cy="1309370"/>
        </p:xfrm>
        <a:graphic>
          <a:graphicData uri="http://schemas.openxmlformats.org/drawingml/2006/table">
            <a:tbl>
              <a:tblPr firstRow="1" bandRow="1">
                <a:tableStyleId>{2D5ABB26-0587-4C30-8999-92F81FD0307C}</a:tableStyleId>
              </a:tblPr>
              <a:tblGrid>
                <a:gridCol w="4343400">
                  <a:extLst>
                    <a:ext uri="{9D8B030D-6E8A-4147-A177-3AD203B41FA5}">
                      <a16:colId xmlns:a16="http://schemas.microsoft.com/office/drawing/2014/main" xmlns="" val="20000"/>
                    </a:ext>
                  </a:extLst>
                </a:gridCol>
                <a:gridCol w="1371600">
                  <a:extLst>
                    <a:ext uri="{9D8B030D-6E8A-4147-A177-3AD203B41FA5}">
                      <a16:colId xmlns:a16="http://schemas.microsoft.com/office/drawing/2014/main" xmlns="" val="20001"/>
                    </a:ext>
                  </a:extLst>
                </a:gridCol>
                <a:gridCol w="1789429">
                  <a:extLst>
                    <a:ext uri="{9D8B030D-6E8A-4147-A177-3AD203B41FA5}">
                      <a16:colId xmlns:a16="http://schemas.microsoft.com/office/drawing/2014/main" xmlns="" val="20002"/>
                    </a:ext>
                  </a:extLst>
                </a:gridCol>
              </a:tblGrid>
              <a:tr h="395605">
                <a:tc>
                  <a:txBody>
                    <a:bodyPr/>
                    <a:lstStyle/>
                    <a:p>
                      <a:pPr marL="324485" algn="ctr">
                        <a:lnSpc>
                          <a:spcPts val="2039"/>
                        </a:lnSpc>
                      </a:pPr>
                      <a:r>
                        <a:rPr sz="1800" b="1" dirty="0">
                          <a:latin typeface="Arial"/>
                          <a:cs typeface="Arial"/>
                        </a:rPr>
                        <a:t>لدﺎﻌﺗ</a:t>
                      </a:r>
                      <a:r>
                        <a:rPr sz="1800" b="1" spc="-100" dirty="0">
                          <a:latin typeface="Arial"/>
                          <a:cs typeface="Arial"/>
                        </a:rPr>
                        <a:t> </a:t>
                      </a:r>
                      <a:r>
                        <a:rPr sz="1800" b="1" spc="0" dirty="0">
                          <a:latin typeface="Arial"/>
                          <a:cs typeface="Arial"/>
                        </a:rPr>
                        <a:t>مﺪﻋ</a:t>
                      </a:r>
                      <a:endParaRPr sz="180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7780" algn="ctr">
                        <a:lnSpc>
                          <a:spcPts val="2039"/>
                        </a:lnSpc>
                      </a:pPr>
                      <a:r>
                        <a:rPr sz="1800" b="1" spc="-20" dirty="0">
                          <a:latin typeface="Arial"/>
                          <a:cs typeface="Arial"/>
                        </a:rPr>
                        <a:t>ﻞﺨﻣ</a:t>
                      </a:r>
                      <a:r>
                        <a:rPr sz="1800" b="1" spc="-100" dirty="0">
                          <a:latin typeface="Arial"/>
                          <a:cs typeface="Arial"/>
                        </a:rPr>
                        <a:t> </a:t>
                      </a:r>
                      <a:r>
                        <a:rPr sz="1800" b="1" spc="-65" dirty="0">
                          <a:latin typeface="Arial"/>
                          <a:cs typeface="Arial"/>
                        </a:rPr>
                        <a:t>ﻞﻣﺎﻋ</a:t>
                      </a:r>
                      <a:endParaRPr sz="180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504190">
                        <a:lnSpc>
                          <a:spcPts val="2039"/>
                        </a:lnSpc>
                      </a:pPr>
                      <a:r>
                        <a:rPr sz="1800" b="1" spc="-135" dirty="0">
                          <a:latin typeface="Arial"/>
                          <a:cs typeface="Arial"/>
                        </a:rPr>
                        <a:t>ﻪﺿرﺎﻋ</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325755">
                <a:tc>
                  <a:txBody>
                    <a:bodyPr/>
                    <a:lstStyle/>
                    <a:p>
                      <a:pPr marL="132080">
                        <a:lnSpc>
                          <a:spcPts val="2014"/>
                        </a:lnSpc>
                      </a:pPr>
                      <a:r>
                        <a:rPr sz="1800" spc="-80" dirty="0">
                          <a:latin typeface="Arial"/>
                          <a:cs typeface="Arial"/>
                        </a:rPr>
                        <a:t>ﻪﺑ </a:t>
                      </a:r>
                      <a:r>
                        <a:rPr sz="1800" spc="-70" dirty="0">
                          <a:latin typeface="Arial"/>
                          <a:cs typeface="Arial"/>
                        </a:rPr>
                        <a:t>راﻮﯾد </a:t>
                      </a:r>
                      <a:r>
                        <a:rPr sz="1800" spc="-25" dirty="0">
                          <a:latin typeface="Arial"/>
                          <a:cs typeface="Arial"/>
                        </a:rPr>
                        <a:t>نﺪﺷ </a:t>
                      </a:r>
                      <a:r>
                        <a:rPr sz="1800" spc="-20" dirty="0">
                          <a:latin typeface="Arial"/>
                          <a:cs typeface="Arial"/>
                        </a:rPr>
                        <a:t>اﺪﺟ </a:t>
                      </a:r>
                      <a:r>
                        <a:rPr sz="1800" spc="-65" dirty="0">
                          <a:latin typeface="Arial"/>
                          <a:cs typeface="Arial"/>
                        </a:rPr>
                        <a:t>و </a:t>
                      </a:r>
                      <a:r>
                        <a:rPr sz="1800" spc="-40" dirty="0">
                          <a:latin typeface="Arial"/>
                          <a:cs typeface="Arial"/>
                        </a:rPr>
                        <a:t>ﯽﻨﯿﭼ ﯽﺳﺮﮐ </a:t>
                      </a:r>
                      <a:r>
                        <a:rPr sz="1800" spc="-80" dirty="0">
                          <a:latin typeface="Arial"/>
                          <a:cs typeface="Arial"/>
                        </a:rPr>
                        <a:t>ﺶﻧار </a:t>
                      </a:r>
                      <a:r>
                        <a:rPr sz="1800" spc="-65" dirty="0">
                          <a:latin typeface="Arial"/>
                          <a:cs typeface="Arial"/>
                        </a:rPr>
                        <a:t>ﻪﺠﯿﺘﻧ </a:t>
                      </a:r>
                      <a:r>
                        <a:rPr sz="1800" spc="-100" dirty="0">
                          <a:latin typeface="Arial"/>
                          <a:cs typeface="Arial"/>
                        </a:rPr>
                        <a:t>رد </a:t>
                      </a:r>
                      <a:r>
                        <a:rPr sz="1800" spc="-65" dirty="0">
                          <a:latin typeface="Arial"/>
                          <a:cs typeface="Arial"/>
                        </a:rPr>
                        <a:t>و </a:t>
                      </a:r>
                      <a:r>
                        <a:rPr sz="1800" spc="-20" dirty="0">
                          <a:latin typeface="Arial"/>
                          <a:cs typeface="Arial"/>
                        </a:rPr>
                        <a:t>ﯽﭘ</a:t>
                      </a:r>
                      <a:r>
                        <a:rPr sz="1800" spc="30" dirty="0">
                          <a:latin typeface="Arial"/>
                          <a:cs typeface="Arial"/>
                        </a:rPr>
                        <a:t> </a:t>
                      </a:r>
                      <a:r>
                        <a:rPr sz="1800" spc="-80" dirty="0">
                          <a:latin typeface="Arial"/>
                          <a:cs typeface="Arial"/>
                        </a:rPr>
                        <a:t>ﺶﻧار</a:t>
                      </a:r>
                      <a:endParaRPr sz="180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tcPr>
                </a:tc>
                <a:tc>
                  <a:txBody>
                    <a:bodyPr/>
                    <a:lstStyle/>
                    <a:p>
                      <a:pPr marL="19685" algn="ctr">
                        <a:lnSpc>
                          <a:spcPts val="2014"/>
                        </a:lnSpc>
                      </a:pPr>
                      <a:r>
                        <a:rPr sz="1800" spc="-80" dirty="0">
                          <a:latin typeface="Arial"/>
                          <a:cs typeface="Arial"/>
                        </a:rPr>
                        <a:t>ﺶﻧار </a:t>
                      </a:r>
                      <a:r>
                        <a:rPr sz="1800" spc="-65" dirty="0">
                          <a:latin typeface="Arial"/>
                          <a:cs typeface="Arial"/>
                        </a:rPr>
                        <a:t>و</a:t>
                      </a:r>
                      <a:r>
                        <a:rPr sz="1800" spc="-60" dirty="0">
                          <a:latin typeface="Arial"/>
                          <a:cs typeface="Arial"/>
                        </a:rPr>
                        <a:t> </a:t>
                      </a:r>
                      <a:r>
                        <a:rPr sz="1800" spc="-20" dirty="0">
                          <a:latin typeface="Arial"/>
                          <a:cs typeface="Arial"/>
                        </a:rPr>
                        <a:t>ﺖﺴﺸﻧ</a:t>
                      </a:r>
                      <a:endParaRPr sz="18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101600">
                        <a:lnSpc>
                          <a:spcPts val="2014"/>
                        </a:lnSpc>
                      </a:pPr>
                      <a:r>
                        <a:rPr sz="1800" spc="-45" dirty="0">
                          <a:latin typeface="Arial"/>
                          <a:cs typeface="Arial"/>
                        </a:rPr>
                        <a:t>ﯽﻨﯿﭼ </a:t>
                      </a:r>
                      <a:r>
                        <a:rPr sz="1800" spc="-40" dirty="0">
                          <a:latin typeface="Arial"/>
                          <a:cs typeface="Arial"/>
                        </a:rPr>
                        <a:t>ﯽﺳﺮﮐ </a:t>
                      </a:r>
                      <a:r>
                        <a:rPr sz="1800" spc="-100" dirty="0">
                          <a:latin typeface="Arial"/>
                          <a:cs typeface="Arial"/>
                        </a:rPr>
                        <a:t>رد</a:t>
                      </a:r>
                      <a:r>
                        <a:rPr sz="1800" spc="-75" dirty="0">
                          <a:latin typeface="Arial"/>
                          <a:cs typeface="Arial"/>
                        </a:rPr>
                        <a:t> </a:t>
                      </a:r>
                      <a:r>
                        <a:rPr sz="1800" spc="155" dirty="0">
                          <a:latin typeface="Arial"/>
                          <a:cs typeface="Arial"/>
                        </a:rPr>
                        <a:t>كﺮﺗ</a:t>
                      </a:r>
                      <a:endParaRPr sz="180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tcPr>
                </a:tc>
                <a:extLst>
                  <a:ext uri="{0D108BD9-81ED-4DB2-BD59-A6C34878D82A}">
                    <a16:rowId xmlns:a16="http://schemas.microsoft.com/office/drawing/2014/main" xmlns="" val="10001"/>
                  </a:ext>
                </a:extLst>
              </a:tr>
              <a:tr h="275590">
                <a:tc>
                  <a:txBody>
                    <a:bodyPr/>
                    <a:lstStyle/>
                    <a:p>
                      <a:pPr marL="165735">
                        <a:lnSpc>
                          <a:spcPts val="1635"/>
                        </a:lnSpc>
                      </a:pPr>
                      <a:r>
                        <a:rPr sz="1800" spc="-40" dirty="0">
                          <a:latin typeface="Arial"/>
                          <a:cs typeface="Arial"/>
                        </a:rPr>
                        <a:t>مﺪﻋ </a:t>
                      </a:r>
                      <a:r>
                        <a:rPr sz="1800" spc="-65" dirty="0">
                          <a:latin typeface="Arial"/>
                          <a:cs typeface="Arial"/>
                        </a:rPr>
                        <a:t>و </a:t>
                      </a:r>
                      <a:r>
                        <a:rPr sz="1800" spc="-70" dirty="0">
                          <a:latin typeface="Arial"/>
                          <a:cs typeface="Arial"/>
                        </a:rPr>
                        <a:t>راﻮﯾد </a:t>
                      </a:r>
                      <a:r>
                        <a:rPr sz="1800" spc="-30" dirty="0">
                          <a:latin typeface="Arial"/>
                          <a:cs typeface="Arial"/>
                        </a:rPr>
                        <a:t>ﻦﯿﮕﻨﺳ </a:t>
                      </a:r>
                      <a:r>
                        <a:rPr sz="1800" spc="-125" dirty="0">
                          <a:latin typeface="Arial"/>
                          <a:cs typeface="Arial"/>
                        </a:rPr>
                        <a:t>نزو </a:t>
                      </a:r>
                      <a:r>
                        <a:rPr sz="1800" spc="-65" dirty="0">
                          <a:latin typeface="Arial"/>
                          <a:cs typeface="Arial"/>
                        </a:rPr>
                        <a:t>و </a:t>
                      </a:r>
                      <a:r>
                        <a:rPr sz="1800" spc="-20" dirty="0">
                          <a:latin typeface="Arial"/>
                          <a:cs typeface="Arial"/>
                        </a:rPr>
                        <a:t>ﯽﭘ </a:t>
                      </a:r>
                      <a:r>
                        <a:rPr sz="1800" spc="-80" dirty="0">
                          <a:latin typeface="Arial"/>
                          <a:cs typeface="Arial"/>
                        </a:rPr>
                        <a:t>ﺶﻧار </a:t>
                      </a:r>
                      <a:r>
                        <a:rPr sz="1800" spc="-155" dirty="0">
                          <a:latin typeface="Arial"/>
                          <a:cs typeface="Arial"/>
                        </a:rPr>
                        <a:t>زا </a:t>
                      </a:r>
                      <a:r>
                        <a:rPr sz="1800" spc="-105" dirty="0">
                          <a:latin typeface="Arial"/>
                          <a:cs typeface="Arial"/>
                        </a:rPr>
                        <a:t>ﻞﺻﺎﺣ </a:t>
                      </a:r>
                      <a:r>
                        <a:rPr sz="1800" spc="-80" dirty="0">
                          <a:latin typeface="Arial"/>
                          <a:cs typeface="Arial"/>
                        </a:rPr>
                        <a:t>ﺎﻫوﺮﯿﻧ</a:t>
                      </a:r>
                      <a:r>
                        <a:rPr sz="1800" spc="225" dirty="0">
                          <a:latin typeface="Arial"/>
                          <a:cs typeface="Arial"/>
                        </a:rPr>
                        <a:t> </a:t>
                      </a:r>
                      <a:r>
                        <a:rPr sz="1800" spc="-5" dirty="0">
                          <a:latin typeface="Arial"/>
                          <a:cs typeface="Arial"/>
                        </a:rPr>
                        <a:t>ﺐﺒﺳ</a:t>
                      </a:r>
                      <a:endParaRPr sz="1800">
                        <a:latin typeface="Arial"/>
                        <a:cs typeface="Arial"/>
                      </a:endParaRPr>
                    </a:p>
                  </a:txBody>
                  <a:tcPr marL="0" marR="0" marT="0" marB="0">
                    <a:lnL w="28575">
                      <a:solidFill>
                        <a:srgbClr val="000000"/>
                      </a:solidFill>
                      <a:prstDash val="solid"/>
                    </a:lnL>
                    <a:lnR w="12700">
                      <a:solidFill>
                        <a:srgbClr val="000000"/>
                      </a:solidFill>
                      <a:prstDash val="solid"/>
                    </a:lnR>
                  </a:tcPr>
                </a:tc>
                <a:tc>
                  <a:txBody>
                    <a:bodyPr/>
                    <a:lstStyle/>
                    <a:p>
                      <a:pPr marL="18415" algn="ctr">
                        <a:lnSpc>
                          <a:spcPts val="1635"/>
                        </a:lnSpc>
                      </a:pPr>
                      <a:r>
                        <a:rPr sz="1800" spc="-20" dirty="0">
                          <a:latin typeface="Arial"/>
                          <a:cs typeface="Arial"/>
                        </a:rPr>
                        <a:t>ﯽﭘ</a:t>
                      </a:r>
                      <a:endParaRPr sz="1800">
                        <a:latin typeface="Arial"/>
                        <a:cs typeface="Arial"/>
                      </a:endParaRPr>
                    </a:p>
                  </a:txBody>
                  <a:tcPr marL="0" marR="0" marT="0" marB="0">
                    <a:lnL w="12700">
                      <a:solidFill>
                        <a:srgbClr val="000000"/>
                      </a:solidFill>
                      <a:prstDash val="solid"/>
                    </a:lnL>
                    <a:lnR w="12700">
                      <a:solidFill>
                        <a:srgbClr val="000000"/>
                      </a:solidFill>
                      <a:prstDash val="solid"/>
                    </a:lnR>
                  </a:tcPr>
                </a:tc>
                <a:tc>
                  <a:txBody>
                    <a:bodyPr/>
                    <a:lstStyle/>
                    <a:p>
                      <a:pPr marL="156845">
                        <a:lnSpc>
                          <a:spcPts val="1635"/>
                        </a:lnSpc>
                      </a:pPr>
                      <a:r>
                        <a:rPr sz="1800" spc="-70" dirty="0">
                          <a:latin typeface="Arial"/>
                          <a:cs typeface="Arial"/>
                        </a:rPr>
                        <a:t>راﻮﯾد </a:t>
                      </a:r>
                      <a:r>
                        <a:rPr sz="1800" spc="-50" dirty="0">
                          <a:latin typeface="Arial"/>
                          <a:cs typeface="Arial"/>
                        </a:rPr>
                        <a:t>ﻦﺘﺨﯾر </a:t>
                      </a:r>
                      <a:r>
                        <a:rPr sz="1800" spc="-85" dirty="0">
                          <a:latin typeface="Arial"/>
                          <a:cs typeface="Arial"/>
                        </a:rPr>
                        <a:t>وﺮﻓ</a:t>
                      </a:r>
                      <a:r>
                        <a:rPr sz="1800" spc="-95" dirty="0">
                          <a:latin typeface="Arial"/>
                          <a:cs typeface="Arial"/>
                        </a:rPr>
                        <a:t> </a:t>
                      </a:r>
                      <a:r>
                        <a:rPr sz="1800" spc="-65" dirty="0">
                          <a:latin typeface="Arial"/>
                          <a:cs typeface="Arial"/>
                        </a:rPr>
                        <a:t>و</a:t>
                      </a:r>
                      <a:endParaRPr sz="1800">
                        <a:latin typeface="Arial"/>
                        <a:cs typeface="Arial"/>
                      </a:endParaRPr>
                    </a:p>
                  </a:txBody>
                  <a:tcPr marL="0" marR="0" marT="0" marB="0">
                    <a:lnL w="12700">
                      <a:solidFill>
                        <a:srgbClr val="000000"/>
                      </a:solidFill>
                      <a:prstDash val="solid"/>
                    </a:lnL>
                    <a:lnR w="28575">
                      <a:solidFill>
                        <a:srgbClr val="000000"/>
                      </a:solidFill>
                      <a:prstDash val="solid"/>
                    </a:lnR>
                  </a:tcPr>
                </a:tc>
                <a:extLst>
                  <a:ext uri="{0D108BD9-81ED-4DB2-BD59-A6C34878D82A}">
                    <a16:rowId xmlns:a16="http://schemas.microsoft.com/office/drawing/2014/main" xmlns="" val="10002"/>
                  </a:ext>
                </a:extLst>
              </a:tr>
              <a:tr h="312420">
                <a:tc>
                  <a:txBody>
                    <a:bodyPr/>
                    <a:lstStyle/>
                    <a:p>
                      <a:pPr marL="372745">
                        <a:lnSpc>
                          <a:spcPts val="1625"/>
                        </a:lnSpc>
                      </a:pPr>
                      <a:r>
                        <a:rPr sz="1800" spc="-10" dirty="0">
                          <a:latin typeface="Arial"/>
                          <a:cs typeface="Arial"/>
                        </a:rPr>
                        <a:t>هﺪﺷ </a:t>
                      </a:r>
                      <a:r>
                        <a:rPr sz="1800" spc="-75" dirty="0">
                          <a:latin typeface="Arial"/>
                          <a:cs typeface="Arial"/>
                        </a:rPr>
                        <a:t>راﻮﯾد </a:t>
                      </a:r>
                      <a:r>
                        <a:rPr sz="1800" spc="-155" dirty="0">
                          <a:latin typeface="Arial"/>
                          <a:cs typeface="Arial"/>
                        </a:rPr>
                        <a:t>زا </a:t>
                      </a:r>
                      <a:r>
                        <a:rPr sz="1800" spc="-75" dirty="0">
                          <a:latin typeface="Arial"/>
                          <a:cs typeface="Arial"/>
                        </a:rPr>
                        <a:t>ﯽﺸﺨﺑ </a:t>
                      </a:r>
                      <a:r>
                        <a:rPr sz="1800" spc="-50" dirty="0">
                          <a:latin typeface="Arial"/>
                          <a:cs typeface="Arial"/>
                        </a:rPr>
                        <a:t>ﻦﺘﺨﯾر </a:t>
                      </a:r>
                      <a:r>
                        <a:rPr sz="1800" spc="-85" dirty="0">
                          <a:latin typeface="Arial"/>
                          <a:cs typeface="Arial"/>
                        </a:rPr>
                        <a:t>ﻞﻣﺎﻋ </a:t>
                      </a:r>
                      <a:r>
                        <a:rPr sz="1800" spc="-210" dirty="0">
                          <a:latin typeface="Arial"/>
                          <a:cs typeface="Arial"/>
                        </a:rPr>
                        <a:t>ﯽﺿﺮﻋ </a:t>
                      </a:r>
                      <a:r>
                        <a:rPr sz="1800" spc="50" dirty="0">
                          <a:latin typeface="Arial"/>
                          <a:cs typeface="Arial"/>
                        </a:rPr>
                        <a:t>فﻼﮐ</a:t>
                      </a:r>
                      <a:r>
                        <a:rPr sz="1800" spc="-35" dirty="0">
                          <a:latin typeface="Arial"/>
                          <a:cs typeface="Arial"/>
                        </a:rPr>
                        <a:t> </a:t>
                      </a:r>
                      <a:r>
                        <a:rPr sz="1800" spc="-45" dirty="0">
                          <a:latin typeface="Arial"/>
                          <a:cs typeface="Arial"/>
                        </a:rPr>
                        <a:t>دﻮﺟو</a:t>
                      </a:r>
                      <a:endParaRPr sz="1800">
                        <a:latin typeface="Arial"/>
                        <a:cs typeface="Arial"/>
                      </a:endParaRPr>
                    </a:p>
                  </a:txBody>
                  <a:tcPr marL="0" marR="0" marT="0" marB="0">
                    <a:lnL w="28575">
                      <a:solidFill>
                        <a:srgbClr val="000000"/>
                      </a:solidFill>
                      <a:prstDash val="solid"/>
                    </a:lnL>
                    <a:lnR w="12700">
                      <a:solidFill>
                        <a:srgbClr val="000000"/>
                      </a:solidFill>
                      <a:prstDash val="solid"/>
                    </a:lnR>
                    <a:lnB w="28575">
                      <a:solidFill>
                        <a:srgbClr val="000000"/>
                      </a:solidFill>
                      <a:prstDash val="solid"/>
                    </a:lnB>
                  </a:tcPr>
                </a:tc>
                <a:tc>
                  <a:txBody>
                    <a:bodyPr/>
                    <a:lstStyle/>
                    <a:p>
                      <a:pPr>
                        <a:lnSpc>
                          <a:spcPct val="100000"/>
                        </a:lnSpc>
                      </a:pPr>
                      <a:endParaRPr sz="1600">
                        <a:latin typeface="Times New Roman"/>
                        <a:cs typeface="Times New Roman"/>
                      </a:endParaRPr>
                    </a:p>
                  </a:txBody>
                  <a:tcPr marL="0" marR="0" marT="0" marB="0">
                    <a:lnL w="12700">
                      <a:solidFill>
                        <a:srgbClr val="000000"/>
                      </a:solidFill>
                      <a:prstDash val="solid"/>
                    </a:lnL>
                    <a:lnR w="12700">
                      <a:solidFill>
                        <a:srgbClr val="000000"/>
                      </a:solidFill>
                      <a:prstDash val="solid"/>
                    </a:lnR>
                    <a:lnB w="28575">
                      <a:solidFill>
                        <a:srgbClr val="000000"/>
                      </a:solidFill>
                      <a:prstDash val="solid"/>
                    </a:lnB>
                  </a:tcPr>
                </a:tc>
                <a:tc>
                  <a:txBody>
                    <a:bodyPr/>
                    <a:lstStyle/>
                    <a:p>
                      <a:pPr>
                        <a:lnSpc>
                          <a:spcPct val="100000"/>
                        </a:lnSpc>
                      </a:pPr>
                      <a:endParaRPr sz="1600" dirty="0">
                        <a:latin typeface="Times New Roman"/>
                        <a:cs typeface="Times New Roman"/>
                      </a:endParaRPr>
                    </a:p>
                  </a:txBody>
                  <a:tcPr marL="0" marR="0" marT="0" marB="0">
                    <a:lnL w="12700">
                      <a:solidFill>
                        <a:srgbClr val="000000"/>
                      </a:solidFill>
                      <a:prstDash val="solid"/>
                    </a:lnL>
                    <a:lnR w="28575">
                      <a:solidFill>
                        <a:srgbClr val="000000"/>
                      </a:solidFill>
                      <a:prstDash val="solid"/>
                    </a:lnR>
                    <a:lnB w="28575">
                      <a:solidFill>
                        <a:srgbClr val="000000"/>
                      </a:solidFill>
                      <a:prstDash val="solid"/>
                    </a:lnB>
                  </a:tcPr>
                </a:tc>
                <a:extLst>
                  <a:ext uri="{0D108BD9-81ED-4DB2-BD59-A6C34878D82A}">
                    <a16:rowId xmlns:a16="http://schemas.microsoft.com/office/drawing/2014/main" xmlns="" val="10003"/>
                  </a:ext>
                </a:extLst>
              </a:tr>
            </a:tbl>
          </a:graphicData>
        </a:graphic>
      </p:graphicFrame>
      <p:sp>
        <p:nvSpPr>
          <p:cNvPr id="4" name="object 4"/>
          <p:cNvSpPr/>
          <p:nvPr/>
        </p:nvSpPr>
        <p:spPr>
          <a:xfrm>
            <a:off x="304800" y="2590800"/>
            <a:ext cx="1472184" cy="201168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600" y="457200"/>
            <a:ext cx="96012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29000" y="914400"/>
            <a:ext cx="5017008" cy="59436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2816" y="2590800"/>
            <a:ext cx="1472184" cy="201168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28800" y="1066800"/>
            <a:ext cx="3773424" cy="50292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38800" y="1066800"/>
            <a:ext cx="3773424" cy="50292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2816" y="2590800"/>
            <a:ext cx="1472184" cy="201168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900" y="1752600"/>
            <a:ext cx="9293732" cy="751488"/>
          </a:xfrm>
          <a:prstGeom prst="rect">
            <a:avLst/>
          </a:prstGeom>
        </p:spPr>
        <p:txBody>
          <a:bodyPr vert="horz" wrap="square" lIns="0" tIns="12700" rIns="0" bIns="0" rtlCol="0">
            <a:spAutoFit/>
          </a:bodyPr>
          <a:lstStyle/>
          <a:p>
            <a:pPr marL="5882640" marR="5080" indent="210185" algn="r">
              <a:lnSpc>
                <a:spcPct val="100000"/>
              </a:lnSpc>
              <a:spcBef>
                <a:spcPts val="100"/>
              </a:spcBef>
            </a:pPr>
            <a:r>
              <a:rPr lang="fa-IR" dirty="0"/>
              <a:t>عدم وجود کلاف عرضی عامل مضاعف جهت تخریب دیوار</a:t>
            </a:r>
            <a:endParaRPr spc="-33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2816" y="2590800"/>
            <a:ext cx="1472184" cy="20116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819400" y="1219200"/>
            <a:ext cx="5943600" cy="54498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180476585"/>
              </p:ext>
            </p:extLst>
          </p:nvPr>
        </p:nvGraphicFramePr>
        <p:xfrm>
          <a:off x="3567684" y="5548884"/>
          <a:ext cx="5943600" cy="184785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gridCol w="1752600">
                  <a:extLst>
                    <a:ext uri="{9D8B030D-6E8A-4147-A177-3AD203B41FA5}">
                      <a16:colId xmlns:a16="http://schemas.microsoft.com/office/drawing/2014/main" xmlns="" val="20002"/>
                    </a:ext>
                  </a:extLst>
                </a:gridCol>
              </a:tblGrid>
              <a:tr h="496570">
                <a:tc>
                  <a:txBody>
                    <a:bodyPr/>
                    <a:lstStyle/>
                    <a:p>
                      <a:pPr marL="1351280">
                        <a:lnSpc>
                          <a:spcPts val="2039"/>
                        </a:lnSpc>
                      </a:pPr>
                      <a:r>
                        <a:rPr lang="fa-IR" dirty="0" smtClean="0"/>
                        <a:t>عدم تعادل</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20955" algn="ctr">
                        <a:lnSpc>
                          <a:spcPts val="2039"/>
                        </a:lnSpc>
                      </a:pPr>
                      <a:r>
                        <a:rPr lang="fa-IR" dirty="0" smtClean="0"/>
                        <a:t>عامل مخل</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7780" algn="ctr">
                        <a:lnSpc>
                          <a:spcPts val="2039"/>
                        </a:lnSpc>
                      </a:pPr>
                      <a:r>
                        <a:rPr lang="fa-IR" dirty="0" smtClean="0"/>
                        <a:t>عارضه</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323850">
                <a:tc>
                  <a:txBody>
                    <a:bodyPr/>
                    <a:lstStyle/>
                    <a:p>
                      <a:pPr marR="133350" algn="r">
                        <a:lnSpc>
                          <a:spcPts val="2014"/>
                        </a:lnSpc>
                      </a:pPr>
                      <a:r>
                        <a:rPr lang="fa-IR" dirty="0" smtClean="0"/>
                        <a:t>رانش کرسی چینی به سبب نشست پی و ترك حاصل در دیوار به علت نیروهاي حاصل از رانش پی</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tcPr>
                </a:tc>
                <a:tc>
                  <a:txBody>
                    <a:bodyPr/>
                    <a:lstStyle/>
                    <a:p>
                      <a:pPr marL="18415" algn="ctr">
                        <a:lnSpc>
                          <a:spcPts val="2014"/>
                        </a:lnSpc>
                      </a:pPr>
                      <a:r>
                        <a:rPr lang="fa-IR" dirty="0" smtClean="0"/>
                        <a:t>رانش پی </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R="143510" algn="r">
                        <a:lnSpc>
                          <a:spcPts val="2014"/>
                        </a:lnSpc>
                      </a:pPr>
                      <a:r>
                        <a:rPr lang="fa-IR" dirty="0" smtClean="0"/>
                        <a:t>وجود ترك در دیوار و کرسی چینی</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tcPr>
                </a:tc>
                <a:extLst>
                  <a:ext uri="{0D108BD9-81ED-4DB2-BD59-A6C34878D82A}">
                    <a16:rowId xmlns:a16="http://schemas.microsoft.com/office/drawing/2014/main" xmlns="" val="10001"/>
                  </a:ext>
                </a:extLst>
              </a:tr>
              <a:tr h="273685">
                <a:tc>
                  <a:txBody>
                    <a:bodyPr/>
                    <a:lstStyle/>
                    <a:p>
                      <a:pPr marR="176530" algn="r">
                        <a:lnSpc>
                          <a:spcPts val="1625"/>
                        </a:lnSpc>
                      </a:pPr>
                      <a:endParaRPr sz="1800" dirty="0">
                        <a:latin typeface="Arial"/>
                        <a:cs typeface="Arial"/>
                      </a:endParaRPr>
                    </a:p>
                  </a:txBody>
                  <a:tcPr marL="0" marR="0" marT="0" marB="0">
                    <a:lnL w="28575">
                      <a:solidFill>
                        <a:srgbClr val="000000"/>
                      </a:solidFill>
                      <a:prstDash val="solid"/>
                    </a:lnL>
                    <a:lnR w="12700">
                      <a:solidFill>
                        <a:srgbClr val="000000"/>
                      </a:solidFill>
                      <a:prstDash val="solid"/>
                    </a:lnR>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tcPr>
                </a:tc>
                <a:tc>
                  <a:txBody>
                    <a:bodyPr/>
                    <a:lstStyle/>
                    <a:p>
                      <a:pPr marR="189230" algn="r">
                        <a:lnSpc>
                          <a:spcPts val="1625"/>
                        </a:lnSpc>
                      </a:pPr>
                      <a:endParaRPr sz="1800" dirty="0">
                        <a:latin typeface="Arial"/>
                        <a:cs typeface="Arial"/>
                      </a:endParaRPr>
                    </a:p>
                  </a:txBody>
                  <a:tcPr marL="0" marR="0" marT="0" marB="0">
                    <a:lnL w="12700">
                      <a:solidFill>
                        <a:srgbClr val="000000"/>
                      </a:solidFill>
                      <a:prstDash val="solid"/>
                    </a:lnL>
                    <a:lnR w="28575">
                      <a:solidFill>
                        <a:srgbClr val="000000"/>
                      </a:solidFill>
                      <a:prstDash val="solid"/>
                    </a:lnR>
                  </a:tcPr>
                </a:tc>
                <a:extLst>
                  <a:ext uri="{0D108BD9-81ED-4DB2-BD59-A6C34878D82A}">
                    <a16:rowId xmlns:a16="http://schemas.microsoft.com/office/drawing/2014/main" xmlns="" val="10002"/>
                  </a:ext>
                </a:extLst>
              </a:tr>
              <a:tr h="315595">
                <a:tc>
                  <a:txBody>
                    <a:bodyPr/>
                    <a:lstStyle/>
                    <a:p>
                      <a:pPr marL="897255">
                        <a:lnSpc>
                          <a:spcPts val="1625"/>
                        </a:lnSpc>
                      </a:pPr>
                      <a:endParaRPr sz="1800" dirty="0">
                        <a:latin typeface="Arial"/>
                        <a:cs typeface="Arial"/>
                      </a:endParaRPr>
                    </a:p>
                  </a:txBody>
                  <a:tcPr marL="0" marR="0" marT="0" marB="0">
                    <a:lnL w="28575">
                      <a:solidFill>
                        <a:srgbClr val="000000"/>
                      </a:solidFill>
                      <a:prstDash val="solid"/>
                    </a:lnL>
                    <a:lnR w="12700">
                      <a:solidFill>
                        <a:srgbClr val="000000"/>
                      </a:solidFill>
                      <a:prstDash val="solid"/>
                    </a:lnR>
                    <a:lnB w="28575">
                      <a:solidFill>
                        <a:srgbClr val="000000"/>
                      </a:solidFill>
                      <a:prstDash val="solid"/>
                    </a:lnB>
                  </a:tcPr>
                </a:tc>
                <a:tc>
                  <a:txBody>
                    <a:bodyPr/>
                    <a:lstStyle/>
                    <a:p>
                      <a:pPr>
                        <a:lnSpc>
                          <a:spcPct val="100000"/>
                        </a:lnSpc>
                      </a:pPr>
                      <a:endParaRPr sz="1500" dirty="0">
                        <a:latin typeface="Times New Roman"/>
                        <a:cs typeface="Times New Roman"/>
                      </a:endParaRPr>
                    </a:p>
                  </a:txBody>
                  <a:tcPr marL="0" marR="0" marT="0" marB="0">
                    <a:lnL w="12700">
                      <a:solidFill>
                        <a:srgbClr val="000000"/>
                      </a:solidFill>
                      <a:prstDash val="solid"/>
                    </a:lnL>
                    <a:lnR w="12700">
                      <a:solidFill>
                        <a:srgbClr val="000000"/>
                      </a:solidFill>
                      <a:prstDash val="solid"/>
                    </a:lnR>
                    <a:lnB w="28575">
                      <a:solidFill>
                        <a:srgbClr val="000000"/>
                      </a:solidFill>
                      <a:prstDash val="solid"/>
                    </a:lnB>
                  </a:tcPr>
                </a:tc>
                <a:tc>
                  <a:txBody>
                    <a:bodyPr/>
                    <a:lstStyle/>
                    <a:p>
                      <a:pPr>
                        <a:lnSpc>
                          <a:spcPct val="100000"/>
                        </a:lnSpc>
                      </a:pPr>
                      <a:endParaRPr sz="1500" dirty="0">
                        <a:latin typeface="Times New Roman"/>
                        <a:cs typeface="Times New Roman"/>
                      </a:endParaRPr>
                    </a:p>
                  </a:txBody>
                  <a:tcPr marL="0" marR="0" marT="0" marB="0">
                    <a:lnL w="12700">
                      <a:solidFill>
                        <a:srgbClr val="000000"/>
                      </a:solidFill>
                      <a:prstDash val="solid"/>
                    </a:lnL>
                    <a:lnR w="28575">
                      <a:solidFill>
                        <a:srgbClr val="000000"/>
                      </a:solidFill>
                      <a:prstDash val="solid"/>
                    </a:lnR>
                    <a:lnB w="28575">
                      <a:solidFill>
                        <a:srgbClr val="000000"/>
                      </a:solidFill>
                      <a:prstDash val="solid"/>
                    </a:lnB>
                  </a:tcPr>
                </a:tc>
                <a:extLst>
                  <a:ext uri="{0D108BD9-81ED-4DB2-BD59-A6C34878D82A}">
                    <a16:rowId xmlns:a16="http://schemas.microsoft.com/office/drawing/2014/main" xmlns="" val="10003"/>
                  </a:ext>
                </a:extLst>
              </a:tr>
            </a:tbl>
          </a:graphicData>
        </a:graphic>
      </p:graphicFrame>
      <p:sp>
        <p:nvSpPr>
          <p:cNvPr id="3" name="object 3"/>
          <p:cNvSpPr/>
          <p:nvPr/>
        </p:nvSpPr>
        <p:spPr>
          <a:xfrm>
            <a:off x="5791200" y="838200"/>
            <a:ext cx="3371088" cy="44958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81000" y="990600"/>
            <a:ext cx="5257800" cy="36210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676400" y="4800600"/>
            <a:ext cx="1670303" cy="23622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nvPr>
        </p:nvGraphicFramePr>
        <p:xfrm>
          <a:off x="3401568" y="5472684"/>
          <a:ext cx="5993510" cy="1800225"/>
        </p:xfrm>
        <a:graphic>
          <a:graphicData uri="http://schemas.openxmlformats.org/drawingml/2006/table">
            <a:tbl>
              <a:tblPr firstRow="1" bandRow="1">
                <a:tableStyleId>{2D5ABB26-0587-4C30-8999-92F81FD0307C}</a:tableStyleId>
              </a:tblPr>
              <a:tblGrid>
                <a:gridCol w="1999126">
                  <a:extLst>
                    <a:ext uri="{9D8B030D-6E8A-4147-A177-3AD203B41FA5}">
                      <a16:colId xmlns:a16="http://schemas.microsoft.com/office/drawing/2014/main" xmlns="" val="20000"/>
                    </a:ext>
                  </a:extLst>
                </a:gridCol>
                <a:gridCol w="2023623">
                  <a:extLst>
                    <a:ext uri="{9D8B030D-6E8A-4147-A177-3AD203B41FA5}">
                      <a16:colId xmlns:a16="http://schemas.microsoft.com/office/drawing/2014/main" xmlns="" val="20001"/>
                    </a:ext>
                  </a:extLst>
                </a:gridCol>
                <a:gridCol w="1970761">
                  <a:extLst>
                    <a:ext uri="{9D8B030D-6E8A-4147-A177-3AD203B41FA5}">
                      <a16:colId xmlns:a16="http://schemas.microsoft.com/office/drawing/2014/main" xmlns="" val="20002"/>
                    </a:ext>
                  </a:extLst>
                </a:gridCol>
              </a:tblGrid>
              <a:tr h="395605">
                <a:tc>
                  <a:txBody>
                    <a:bodyPr/>
                    <a:lstStyle/>
                    <a:p>
                      <a:pPr marL="631825">
                        <a:lnSpc>
                          <a:spcPts val="2039"/>
                        </a:lnSpc>
                      </a:pPr>
                      <a:r>
                        <a:rPr lang="fa-IR" dirty="0" smtClean="0"/>
                        <a:t>عدم تعادل</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650240">
                        <a:lnSpc>
                          <a:spcPts val="2039"/>
                        </a:lnSpc>
                      </a:pPr>
                      <a:r>
                        <a:rPr lang="fa-IR" dirty="0" smtClean="0"/>
                        <a:t>عامل مخل</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7780" algn="ctr">
                        <a:lnSpc>
                          <a:spcPts val="2039"/>
                        </a:lnSpc>
                      </a:pPr>
                      <a:r>
                        <a:rPr lang="fa-IR" dirty="0" smtClean="0"/>
                        <a:t>عارضه</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325755">
                <a:tc>
                  <a:txBody>
                    <a:bodyPr/>
                    <a:lstStyle/>
                    <a:p>
                      <a:pPr marL="254000" algn="r">
                        <a:lnSpc>
                          <a:spcPts val="2014"/>
                        </a:lnSpc>
                      </a:pPr>
                      <a:r>
                        <a:rPr lang="fa-IR" dirty="0" smtClean="0"/>
                        <a:t>شسته شدن و ریختن مصالح به سبب بارش هاي سالیانه</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tcPr>
                </a:tc>
                <a:tc>
                  <a:txBody>
                    <a:bodyPr/>
                    <a:lstStyle/>
                    <a:p>
                      <a:pPr marL="1016000">
                        <a:lnSpc>
                          <a:spcPts val="2014"/>
                        </a:lnSpc>
                      </a:pPr>
                      <a:r>
                        <a:rPr lang="fa-IR" dirty="0" smtClean="0"/>
                        <a:t>رطوبت</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23495" algn="ctr">
                        <a:lnSpc>
                          <a:spcPts val="2014"/>
                        </a:lnSpc>
                      </a:pPr>
                      <a:r>
                        <a:rPr lang="fa-IR" dirty="0" smtClean="0"/>
                        <a:t>تخریب قسمتی از دیوار</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tcPr>
                </a:tc>
                <a:extLst>
                  <a:ext uri="{0D108BD9-81ED-4DB2-BD59-A6C34878D82A}">
                    <a16:rowId xmlns:a16="http://schemas.microsoft.com/office/drawing/2014/main" xmlns="" val="10001"/>
                  </a:ext>
                </a:extLst>
              </a:tr>
              <a:tr h="302895">
                <a:tc>
                  <a:txBody>
                    <a:bodyPr/>
                    <a:lstStyle/>
                    <a:p>
                      <a:pPr marL="604520">
                        <a:lnSpc>
                          <a:spcPts val="1635"/>
                        </a:lnSpc>
                      </a:pPr>
                      <a:endParaRPr sz="1800" dirty="0">
                        <a:latin typeface="Arial"/>
                        <a:cs typeface="Arial"/>
                      </a:endParaRPr>
                    </a:p>
                  </a:txBody>
                  <a:tcPr marL="0" marR="0" marT="0" marB="0">
                    <a:lnL w="28575">
                      <a:solidFill>
                        <a:srgbClr val="000000"/>
                      </a:solidFill>
                      <a:prstDash val="solid"/>
                    </a:lnL>
                    <a:lnR w="12700">
                      <a:solidFill>
                        <a:srgbClr val="000000"/>
                      </a:solidFill>
                      <a:prstDash val="solid"/>
                    </a:lnR>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28575">
                      <a:solidFill>
                        <a:srgbClr val="000000"/>
                      </a:solidFill>
                      <a:prstDash val="solid"/>
                    </a:lnR>
                  </a:tcPr>
                </a:tc>
                <a:extLst>
                  <a:ext uri="{0D108BD9-81ED-4DB2-BD59-A6C34878D82A}">
                    <a16:rowId xmlns:a16="http://schemas.microsoft.com/office/drawing/2014/main" xmlns="" val="10002"/>
                  </a:ext>
                </a:extLst>
              </a:tr>
              <a:tr h="339725">
                <a:tc>
                  <a:txBody>
                    <a:bodyPr/>
                    <a:lstStyle/>
                    <a:p>
                      <a:pPr marL="482600">
                        <a:lnSpc>
                          <a:spcPts val="1839"/>
                        </a:lnSpc>
                      </a:pPr>
                      <a:endParaRPr sz="1800" dirty="0">
                        <a:latin typeface="Arial"/>
                        <a:cs typeface="Arial"/>
                      </a:endParaRPr>
                    </a:p>
                  </a:txBody>
                  <a:tcPr marL="0" marR="0" marT="0" marB="0">
                    <a:lnL w="28575">
                      <a:solidFill>
                        <a:srgbClr val="000000"/>
                      </a:solidFill>
                      <a:prstDash val="solid"/>
                    </a:lnL>
                    <a:lnR w="12700">
                      <a:solidFill>
                        <a:srgbClr val="000000"/>
                      </a:solidFill>
                      <a:prstDash val="solid"/>
                    </a:lnR>
                    <a:lnB w="28575">
                      <a:solidFill>
                        <a:srgbClr val="000000"/>
                      </a:solidFill>
                      <a:prstDash val="solid"/>
                    </a:lnB>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B w="28575">
                      <a:solidFill>
                        <a:srgbClr val="000000"/>
                      </a:solidFill>
                      <a:prstDash val="solid"/>
                    </a:lnB>
                  </a:tcPr>
                </a:tc>
                <a:tc>
                  <a:txBody>
                    <a:bodyPr/>
                    <a:lstStyle/>
                    <a:p>
                      <a:pPr>
                        <a:lnSpc>
                          <a:spcPct val="100000"/>
                        </a:lnSpc>
                      </a:pPr>
                      <a:endParaRPr sz="1500" dirty="0">
                        <a:latin typeface="Times New Roman"/>
                        <a:cs typeface="Times New Roman"/>
                      </a:endParaRPr>
                    </a:p>
                  </a:txBody>
                  <a:tcPr marL="0" marR="0" marT="0" marB="0">
                    <a:lnL w="12700">
                      <a:solidFill>
                        <a:srgbClr val="000000"/>
                      </a:solidFill>
                      <a:prstDash val="solid"/>
                    </a:lnL>
                    <a:lnR w="28575">
                      <a:solidFill>
                        <a:srgbClr val="000000"/>
                      </a:solidFill>
                      <a:prstDash val="solid"/>
                    </a:lnR>
                    <a:lnB w="28575">
                      <a:solidFill>
                        <a:srgbClr val="000000"/>
                      </a:solidFill>
                      <a:prstDash val="solid"/>
                    </a:lnB>
                  </a:tcPr>
                </a:tc>
                <a:extLst>
                  <a:ext uri="{0D108BD9-81ED-4DB2-BD59-A6C34878D82A}">
                    <a16:rowId xmlns:a16="http://schemas.microsoft.com/office/drawing/2014/main" xmlns="" val="10003"/>
                  </a:ext>
                </a:extLst>
              </a:tr>
            </a:tbl>
          </a:graphicData>
        </a:graphic>
      </p:graphicFrame>
      <p:sp>
        <p:nvSpPr>
          <p:cNvPr id="3" name="object 3"/>
          <p:cNvSpPr/>
          <p:nvPr/>
        </p:nvSpPr>
        <p:spPr>
          <a:xfrm>
            <a:off x="4343400" y="1143000"/>
            <a:ext cx="5105400" cy="38282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04800" y="1524000"/>
            <a:ext cx="3886200" cy="291388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676400" y="4724400"/>
            <a:ext cx="1725168" cy="2438400"/>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3918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600" y="457200"/>
            <a:ext cx="96012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81000" y="2514600"/>
            <a:ext cx="1335024" cy="188976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6400" y="685800"/>
            <a:ext cx="7110983" cy="454456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05000" y="5257800"/>
            <a:ext cx="1335024" cy="1889760"/>
          </a:xfrm>
          <a:prstGeom prst="rect">
            <a:avLst/>
          </a:prstGeom>
          <a:blipFill>
            <a:blip r:embed="rId3" cstate="print"/>
            <a:stretch>
              <a:fillRect/>
            </a:stretch>
          </a:blip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521066955"/>
              </p:ext>
            </p:extLst>
          </p:nvPr>
        </p:nvGraphicFramePr>
        <p:xfrm>
          <a:off x="3720084" y="5701284"/>
          <a:ext cx="5750558" cy="1863089"/>
        </p:xfrm>
        <a:graphic>
          <a:graphicData uri="http://schemas.openxmlformats.org/drawingml/2006/table">
            <a:tbl>
              <a:tblPr firstRow="1" bandRow="1">
                <a:tableStyleId>{2D5ABB26-0587-4C30-8999-92F81FD0307C}</a:tableStyleId>
              </a:tblPr>
              <a:tblGrid>
                <a:gridCol w="1917064">
                  <a:extLst>
                    <a:ext uri="{9D8B030D-6E8A-4147-A177-3AD203B41FA5}">
                      <a16:colId xmlns:a16="http://schemas.microsoft.com/office/drawing/2014/main" xmlns="" val="20000"/>
                    </a:ext>
                  </a:extLst>
                </a:gridCol>
                <a:gridCol w="1941194">
                  <a:extLst>
                    <a:ext uri="{9D8B030D-6E8A-4147-A177-3AD203B41FA5}">
                      <a16:colId xmlns:a16="http://schemas.microsoft.com/office/drawing/2014/main" xmlns="" val="20001"/>
                    </a:ext>
                  </a:extLst>
                </a:gridCol>
                <a:gridCol w="1892300">
                  <a:extLst>
                    <a:ext uri="{9D8B030D-6E8A-4147-A177-3AD203B41FA5}">
                      <a16:colId xmlns:a16="http://schemas.microsoft.com/office/drawing/2014/main" xmlns="" val="20002"/>
                    </a:ext>
                  </a:extLst>
                </a:gridCol>
              </a:tblGrid>
              <a:tr h="511809">
                <a:tc>
                  <a:txBody>
                    <a:bodyPr/>
                    <a:lstStyle/>
                    <a:p>
                      <a:pPr marL="20320" algn="ctr">
                        <a:lnSpc>
                          <a:spcPts val="2039"/>
                        </a:lnSpc>
                      </a:pPr>
                      <a:r>
                        <a:rPr lang="fa-IR" dirty="0" smtClean="0"/>
                        <a:t>عدم تعادل</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21590" algn="ctr">
                        <a:lnSpc>
                          <a:spcPts val="2039"/>
                        </a:lnSpc>
                      </a:pPr>
                      <a:r>
                        <a:rPr lang="fa-IR" dirty="0" smtClean="0"/>
                        <a:t>عامل مخل</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19050" algn="ctr">
                        <a:lnSpc>
                          <a:spcPts val="2039"/>
                        </a:lnSpc>
                      </a:pPr>
                      <a:r>
                        <a:rPr lang="fa-IR" dirty="0" smtClean="0"/>
                        <a:t>عارضه</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xmlns="" val="10000"/>
                  </a:ext>
                </a:extLst>
              </a:tr>
              <a:tr h="323850">
                <a:tc>
                  <a:txBody>
                    <a:bodyPr/>
                    <a:lstStyle/>
                    <a:p>
                      <a:pPr marL="21590" algn="r">
                        <a:lnSpc>
                          <a:spcPts val="2014"/>
                        </a:lnSpc>
                      </a:pPr>
                      <a:r>
                        <a:rPr lang="fa-IR" dirty="0" smtClean="0"/>
                        <a:t>رانش کرسی چینی و کج شدن دیوار به سبب نیروهاي کششی وارده</a:t>
                      </a:r>
                      <a:endParaRPr sz="1800" dirty="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tcPr>
                </a:tc>
                <a:tc>
                  <a:txBody>
                    <a:bodyPr/>
                    <a:lstStyle/>
                    <a:p>
                      <a:pPr marL="22225" algn="ctr">
                        <a:lnSpc>
                          <a:spcPts val="2014"/>
                        </a:lnSpc>
                      </a:pPr>
                      <a:r>
                        <a:rPr lang="fa-IR" dirty="0" smtClean="0"/>
                        <a:t>رانش پی</a:t>
                      </a:r>
                      <a:endParaRPr sz="18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236220">
                        <a:lnSpc>
                          <a:spcPts val="2014"/>
                        </a:lnSpc>
                      </a:pPr>
                      <a:r>
                        <a:rPr lang="fa-IR" dirty="0" smtClean="0"/>
                        <a:t>ترك در کرسی چینی</a:t>
                      </a:r>
                      <a:endParaRPr sz="1800" dirty="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tcPr>
                </a:tc>
                <a:extLst>
                  <a:ext uri="{0D108BD9-81ED-4DB2-BD59-A6C34878D82A}">
                    <a16:rowId xmlns:a16="http://schemas.microsoft.com/office/drawing/2014/main" xmlns="" val="10001"/>
                  </a:ext>
                </a:extLst>
              </a:tr>
              <a:tr h="273685">
                <a:tc>
                  <a:txBody>
                    <a:bodyPr/>
                    <a:lstStyle/>
                    <a:p>
                      <a:pPr marL="17145" algn="ctr">
                        <a:lnSpc>
                          <a:spcPts val="1625"/>
                        </a:lnSpc>
                      </a:pPr>
                      <a:endParaRPr sz="1800" dirty="0">
                        <a:latin typeface="Arial"/>
                        <a:cs typeface="Arial"/>
                      </a:endParaRPr>
                    </a:p>
                  </a:txBody>
                  <a:tcPr marL="0" marR="0" marT="0" marB="0">
                    <a:lnL w="28575">
                      <a:solidFill>
                        <a:srgbClr val="000000"/>
                      </a:solidFill>
                      <a:prstDash val="solid"/>
                    </a:lnL>
                    <a:lnR w="12700">
                      <a:solidFill>
                        <a:srgbClr val="000000"/>
                      </a:solidFill>
                      <a:prstDash val="solid"/>
                    </a:lnR>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28575">
                      <a:solidFill>
                        <a:srgbClr val="000000"/>
                      </a:solidFill>
                      <a:prstDash val="solid"/>
                    </a:lnR>
                  </a:tcPr>
                </a:tc>
                <a:extLst>
                  <a:ext uri="{0D108BD9-81ED-4DB2-BD59-A6C34878D82A}">
                    <a16:rowId xmlns:a16="http://schemas.microsoft.com/office/drawing/2014/main" xmlns="" val="10002"/>
                  </a:ext>
                </a:extLst>
              </a:tr>
              <a:tr h="315595">
                <a:tc>
                  <a:txBody>
                    <a:bodyPr/>
                    <a:lstStyle/>
                    <a:p>
                      <a:pPr marL="20955" algn="ctr">
                        <a:lnSpc>
                          <a:spcPts val="1625"/>
                        </a:lnSpc>
                      </a:pPr>
                      <a:endParaRPr sz="1800" dirty="0">
                        <a:latin typeface="Arial"/>
                        <a:cs typeface="Arial"/>
                      </a:endParaRPr>
                    </a:p>
                  </a:txBody>
                  <a:tcPr marL="0" marR="0" marT="0" marB="0">
                    <a:lnL w="28575">
                      <a:solidFill>
                        <a:srgbClr val="000000"/>
                      </a:solidFill>
                      <a:prstDash val="solid"/>
                    </a:lnL>
                    <a:lnR w="12700">
                      <a:solidFill>
                        <a:srgbClr val="000000"/>
                      </a:solidFill>
                      <a:prstDash val="solid"/>
                    </a:lnR>
                    <a:lnB w="28575">
                      <a:solidFill>
                        <a:srgbClr val="000000"/>
                      </a:solidFill>
                      <a:prstDash val="solid"/>
                    </a:lnB>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B w="28575">
                      <a:solidFill>
                        <a:srgbClr val="000000"/>
                      </a:solidFill>
                      <a:prstDash val="solid"/>
                    </a:lnB>
                  </a:tcPr>
                </a:tc>
                <a:tc>
                  <a:txBody>
                    <a:bodyPr/>
                    <a:lstStyle/>
                    <a:p>
                      <a:pPr>
                        <a:lnSpc>
                          <a:spcPct val="100000"/>
                        </a:lnSpc>
                      </a:pPr>
                      <a:endParaRPr sz="1500" dirty="0">
                        <a:latin typeface="Times New Roman"/>
                        <a:cs typeface="Times New Roman"/>
                      </a:endParaRPr>
                    </a:p>
                  </a:txBody>
                  <a:tcPr marL="0" marR="0" marT="0" marB="0">
                    <a:lnL w="12700">
                      <a:solidFill>
                        <a:srgbClr val="000000"/>
                      </a:solidFill>
                      <a:prstDash val="solid"/>
                    </a:lnL>
                    <a:lnR w="28575">
                      <a:solidFill>
                        <a:srgbClr val="000000"/>
                      </a:solidFill>
                      <a:prstDash val="solid"/>
                    </a:lnR>
                    <a:lnB w="28575">
                      <a:solidFill>
                        <a:srgbClr val="000000"/>
                      </a:solidFill>
                      <a:prstDash val="solid"/>
                    </a:lnB>
                  </a:tcPr>
                </a:tc>
                <a:extLst>
                  <a:ext uri="{0D108BD9-81ED-4DB2-BD59-A6C34878D82A}">
                    <a16:rowId xmlns:a16="http://schemas.microsoft.com/office/drawing/2014/main" xmlns="" val="1000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7400" y="914400"/>
            <a:ext cx="3258312" cy="43434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38800" y="914400"/>
            <a:ext cx="3563111" cy="43434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7200" y="2743200"/>
            <a:ext cx="1335024" cy="188976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6477000" y="5519420"/>
            <a:ext cx="2510917" cy="382156"/>
          </a:xfrm>
          <a:prstGeom prst="rect">
            <a:avLst/>
          </a:prstGeom>
        </p:spPr>
        <p:txBody>
          <a:bodyPr vert="horz" wrap="square" lIns="0" tIns="12700" rIns="0" bIns="0" rtlCol="0">
            <a:spAutoFit/>
          </a:bodyPr>
          <a:lstStyle/>
          <a:p>
            <a:pPr marL="12700">
              <a:lnSpc>
                <a:spcPct val="100000"/>
              </a:lnSpc>
              <a:spcBef>
                <a:spcPts val="100"/>
              </a:spcBef>
            </a:pPr>
            <a:r>
              <a:rPr lang="fa-IR" sz="2400" dirty="0"/>
              <a:t>کلاف عرضی چوبی </a:t>
            </a:r>
            <a:endParaRPr sz="24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1600" y="990600"/>
            <a:ext cx="4038600" cy="302971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38800" y="1143000"/>
            <a:ext cx="3657600" cy="48768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05000" y="5257800"/>
            <a:ext cx="1335024" cy="188976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057400" y="838200"/>
            <a:ext cx="3221736" cy="44196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2600" y="838200"/>
            <a:ext cx="3130296" cy="441960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3483355" y="5531611"/>
            <a:ext cx="5654675" cy="1125855"/>
          </a:xfrm>
          <a:prstGeom prst="rect">
            <a:avLst/>
          </a:prstGeom>
        </p:spPr>
        <p:txBody>
          <a:bodyPr vert="horz" wrap="square" lIns="0" tIns="12700" rIns="0" bIns="0" rtlCol="0">
            <a:spAutoFit/>
          </a:bodyPr>
          <a:lstStyle/>
          <a:p>
            <a:pPr marL="12700" marR="5080" indent="146050" algn="r">
              <a:lnSpc>
                <a:spcPct val="100000"/>
              </a:lnSpc>
              <a:spcBef>
                <a:spcPts val="100"/>
              </a:spcBef>
            </a:pPr>
            <a:r>
              <a:rPr lang="fa-IR" dirty="0"/>
              <a:t>به علت رانش پی دیوار از حالت عادي خود خارج شده ولی به علت وجود کلاف عرضی در کرسی چینی ادامه رانش متوقف شده است با این وجود به علت خارج شدن دیوار از حالت تعادل دیوار و همچنین به علت وزن زیاد خود شروع به کج شدن نموده است</a:t>
            </a:r>
            <a:endParaRPr sz="1800"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TotalTime>
  <Words>539</Words>
  <Application>Microsoft Office PowerPoint</Application>
  <PresentationFormat>Custom</PresentationFormat>
  <Paragraphs>91</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B Nazanin</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مداخله انسان عامل اول براي فرو ریختن قوس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عدم وجود کلاف عرضی عامل مضاعف جهت تخریب دیوار</vt:lpstr>
      <vt:lpstr>PowerPoint Presentation</vt:lpstr>
    </vt:vector>
  </TitlesOfParts>
  <Manager>www.disamag.com</Manager>
  <Company>www.disamag.com</Company>
  <LinksUpToDate>false</LinksUpToDate>
  <SharedDoc>false</SharedDoc>
  <HyperlinkBase>www.disamag.com</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www.disamag.com</dc:title>
  <dc:subject>www.disamag.com</dc:subject>
  <dc:creator>www.disamag.com;www.disamag.com;www.disamag.com</dc:creator>
  <cp:keywords>www.disamag.com</cp:keywords>
  <dc:description>www.disamag.com</dc:description>
  <cp:lastModifiedBy>kamal</cp:lastModifiedBy>
  <cp:revision>11</cp:revision>
  <dcterms:created xsi:type="dcterms:W3CDTF">2017-11-19T21:03:45Z</dcterms:created>
  <dcterms:modified xsi:type="dcterms:W3CDTF">2018-03-11T07:26:34Z</dcterms:modified>
  <cp:category>www.disamag.com</cp:category>
  <cp:contentStatus>www.disamag.com</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2009-01-21T00:00:00Z</vt:filetime>
  </property>
  <property fmtid="{D5CDD505-2E9C-101B-9397-08002B2CF9AE}" pid="3" name="Creator">
    <vt:lpwstr>pdfFactory Pro www.pdffactory.com</vt:lpwstr>
  </property>
  <property fmtid="{D5CDD505-2E9C-101B-9397-08002B2CF9AE}" pid="4" name="LastSaved">
    <vt:filetime>2009-01-21T00:00:00Z</vt:filetime>
  </property>
</Properties>
</file>