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294" r:id="rId4"/>
    <p:sldId id="289" r:id="rId5"/>
    <p:sldId id="264" r:id="rId6"/>
    <p:sldId id="303" r:id="rId7"/>
    <p:sldId id="287" r:id="rId8"/>
    <p:sldId id="298" r:id="rId9"/>
    <p:sldId id="265" r:id="rId10"/>
    <p:sldId id="304" r:id="rId11"/>
    <p:sldId id="299" r:id="rId12"/>
    <p:sldId id="297" r:id="rId13"/>
    <p:sldId id="295" r:id="rId14"/>
    <p:sldId id="268" r:id="rId15"/>
    <p:sldId id="305" r:id="rId16"/>
    <p:sldId id="292" r:id="rId17"/>
    <p:sldId id="302" r:id="rId18"/>
    <p:sldId id="315" r:id="rId19"/>
    <p:sldId id="316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 snapToGrid="0">
      <p:cViewPr varScale="1">
        <p:scale>
          <a:sx n="55" d="100"/>
          <a:sy n="55" d="100"/>
        </p:scale>
        <p:origin x="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F62C7-F1BC-490F-B014-F061E099C5EE}" type="datetimeFigureOut">
              <a:rPr lang="en-US" smtClean="0"/>
              <a:t>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131F2-4A0A-4DB8-9705-01A094DF1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131F2-4A0A-4DB8-9705-01A094DF1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280FD-AB5F-4C03-9F13-10B8D3B2AB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1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8C3B-DB76-4201-8940-3E9AE6B2F97A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6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321D-06E4-492E-AEE8-8BF972443D9E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4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D0DAB-21B2-4CFF-976E-B69AD2D1228E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1FBE-6330-4B4C-86B5-B48A74E25D7D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1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069E2-F8CE-48FF-8801-F0787F72A635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9B02-292C-4010-8948-A419826611EB}" type="datetime1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8E4C-0D49-4036-A3AA-A800E5263985}" type="datetime1">
              <a:rPr lang="en-US" smtClean="0"/>
              <a:t>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68A6D-E24B-47B6-8D93-8FCB78E0E2D8}" type="datetime1">
              <a:rPr lang="en-US" smtClean="0"/>
              <a:t>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6DE0-2797-44AC-A6F8-6F005A08A6A8}" type="datetime1">
              <a:rPr lang="en-US" smtClean="0"/>
              <a:t>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4EFD-4421-4BD9-B3FC-25CD2D4076C3}" type="datetime1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7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FB3-0B3B-4FE2-9185-AD97FD01C61E}" type="datetime1">
              <a:rPr lang="en-US" smtClean="0"/>
              <a:t>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8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21B55-2093-4446-8E4D-7955B2821B9E}" type="datetime1">
              <a:rPr lang="en-US" smtClean="0"/>
              <a:t>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@***تهیه کننده: احمد نوری ***</a:t>
            </a:r>
            <a:r>
              <a:rPr lang="en-US" smtClean="0"/>
              <a:t>nouribiology***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A94F-13B2-4968-94CA-272B39DE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8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8422" y="2110757"/>
            <a:ext cx="9144000" cy="123447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r" rtl="1"/>
            <a:r>
              <a:rPr lang="fa-I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فصل 7</a:t>
            </a:r>
            <a:r>
              <a:rPr lang="fa-IR" sz="5400" b="1" dirty="0" smtClean="0">
                <a:solidFill>
                  <a:srgbClr val="FF0000"/>
                </a:solidFill>
              </a:rPr>
              <a:t/>
            </a:r>
            <a:br>
              <a:rPr lang="fa-IR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/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fa-IR" sz="5400" b="1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68422" y="2110757"/>
            <a:ext cx="9144000" cy="1234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5400" dirty="0">
                <a:solidFill>
                  <a:srgbClr val="FF0000"/>
                </a:solidFill>
              </a:rPr>
              <a:t>دستگاه تولید مثل در مرد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4" y="21265"/>
            <a:ext cx="4425511" cy="682095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67766" y="5585932"/>
            <a:ext cx="3418367" cy="952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dirty="0" smtClean="0"/>
              <a:t>اسب آبی نر در حال زایمان </a:t>
            </a:r>
            <a:endParaRPr lang="en-US" alt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401339" y="3616317"/>
            <a:ext cx="6430575" cy="1234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3200" b="1" dirty="0" smtClean="0">
                <a:solidFill>
                  <a:srgbClr val="0000CC"/>
                </a:solidFill>
              </a:rPr>
              <a:t>عباس طالبی دبیرزیست شناسی تهران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987" y="212502"/>
            <a:ext cx="7963088" cy="13255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</a:rPr>
              <a:t>انواع یاخته </a:t>
            </a:r>
            <a:r>
              <a:rPr lang="fa-IR" sz="4000" b="1" dirty="0">
                <a:solidFill>
                  <a:srgbClr val="FF0000"/>
                </a:solidFill>
              </a:rPr>
              <a:t>های جداره ی لوله های اسپرم ساز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1" y="1786270"/>
            <a:ext cx="10679605" cy="2689478"/>
          </a:xfrm>
        </p:spPr>
        <p:txBody>
          <a:bodyPr>
            <a:no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یاخته های جداره ی لوله های اسپرم ساز بر دو گروه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هستند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 یاخته های </a:t>
            </a:r>
            <a:r>
              <a:rPr lang="fa-IR" sz="3200" dirty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زایا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که در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نهایت </a:t>
            </a:r>
            <a:r>
              <a:rPr lang="fa-IR" sz="3200" dirty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به اسپرم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تبدیل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م یشوند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.</a:t>
            </a:r>
            <a:endParaRPr lang="fa-IR" sz="3200" dirty="0" smtClean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یاخته های </a:t>
            </a:r>
            <a:r>
              <a:rPr lang="fa-IR" sz="3200" dirty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سرتولی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 وظیفه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ا</a:t>
            </a:r>
            <a:r>
              <a:rPr lang="fa-IR" sz="3200" dirty="0" smtClean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حمایت </a:t>
            </a:r>
            <a:r>
              <a:rPr lang="fa-IR" sz="3200" dirty="0">
                <a:solidFill>
                  <a:srgbClr val="008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و حفاظت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ز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اسپرم را بعهده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دارند.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5919" y="4831273"/>
            <a:ext cx="998061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بین</a:t>
            </a:r>
            <a:r>
              <a:rPr lang="fa-IR" sz="3200" dirty="0" smtClean="0">
                <a:cs typeface="B Nazanin" panose="00000400000000000000" pitchFamily="2" charset="-78"/>
              </a:rPr>
              <a:t> لوله های اسپرم ساز: </a:t>
            </a:r>
          </a:p>
          <a:p>
            <a:pPr algn="r" rtl="1"/>
            <a:r>
              <a:rPr lang="fa-IR" sz="3200" dirty="0" smtClean="0">
                <a:cs typeface="B Nazanin" panose="00000400000000000000" pitchFamily="2" charset="-78"/>
              </a:rPr>
              <a:t>یاخته </a:t>
            </a:r>
            <a:r>
              <a:rPr lang="fa-IR" sz="3200" dirty="0">
                <a:cs typeface="B Nazanin" panose="00000400000000000000" pitchFamily="2" charset="-78"/>
              </a:rPr>
              <a:t>های لیدیگ. مسوول ترشح هورمون جنسی مردانه (تستوسترون) هستند. </a:t>
            </a:r>
          </a:p>
        </p:txBody>
      </p:sp>
    </p:spTree>
    <p:extLst>
      <p:ext uri="{BB962C8B-B14F-4D97-AF65-F5344CB8AC3E}">
        <p14:creationId xmlns:p14="http://schemas.microsoft.com/office/powerpoint/2010/main" val="10908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"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353" y="221101"/>
            <a:ext cx="9144442" cy="64561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6358" y="1612231"/>
            <a:ext cx="914400" cy="433137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99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571" y="216568"/>
            <a:ext cx="3201473" cy="864297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rgbClr val="FF0000"/>
                </a:solidFill>
              </a:rPr>
              <a:t>ساختار اسپرم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99" y="1318437"/>
            <a:ext cx="11083642" cy="4869712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fa-IR" sz="3600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اسپرم ها سه قسمت سر، تنه و دم دارند 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</a:p>
          <a:p>
            <a:pPr algn="r" rtl="1">
              <a:lnSpc>
                <a:spcPct val="100000"/>
              </a:lnSpc>
            </a:pPr>
            <a:r>
              <a:rPr lang="fa-IR" sz="3600" dirty="0" smtClean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سر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دارای یک هستۀ بزرگ، مقداری 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سیتوپلاسم و کیسه ای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پر از آنزیم به نام </a:t>
            </a:r>
            <a:r>
              <a:rPr lang="fa-IR" sz="3600" b="1" dirty="0">
                <a:latin typeface="IRMitra-Bold" panose="02000803000000020002" pitchFamily="2" charset="-78"/>
                <a:cs typeface="B Nazanin" panose="00000400000000000000" pitchFamily="2" charset="-78"/>
              </a:rPr>
              <a:t>تارَک تن </a:t>
            </a:r>
            <a:r>
              <a:rPr lang="fa-IR" sz="3600" b="1" dirty="0" smtClean="0">
                <a:latin typeface="IRMitra-Bold" panose="02000803000000020002" pitchFamily="2" charset="-78"/>
                <a:cs typeface="B Nazanin" panose="00000400000000000000" pitchFamily="2" charset="-78"/>
              </a:rPr>
              <a:t>(آکروزوم)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است. آکروزوم کلاه مانند و در جلوی هسته قرار دارد.</a:t>
            </a:r>
          </a:p>
          <a:p>
            <a:pPr algn="r" rtl="1">
              <a:lnSpc>
                <a:spcPct val="100000"/>
              </a:lnSpc>
            </a:pP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آنزیم ها به اسپرم کمک م یکنند تا بتواند در لایه های حفاظ تکنندۀ گامت ماده 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(تخمک)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نفوذ کند.</a:t>
            </a:r>
          </a:p>
          <a:p>
            <a:pPr algn="r" rtl="1">
              <a:lnSpc>
                <a:spcPct val="100000"/>
              </a:lnSpc>
            </a:pPr>
            <a:r>
              <a:rPr lang="fa-IR" sz="3600" dirty="0" smtClean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تنه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یا قطعۀ میانی تعداد زیادی راکیزه </a:t>
            </a: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(میتوکندری) 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دارد. </a:t>
            </a:r>
            <a:endParaRPr lang="fa-IR" sz="3600" dirty="0" smtClean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sz="36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600" dirty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دم</a:t>
            </a:r>
            <a:r>
              <a:rPr lang="fa-IR" sz="3600" dirty="0">
                <a:latin typeface="IRMitra" panose="02000506000000020002" pitchFamily="2" charset="-78"/>
                <a:cs typeface="B Nazanin" panose="00000400000000000000" pitchFamily="2" charset="-78"/>
              </a:rPr>
              <a:t> با حرکات خود، اسپرم را به جلو می راند.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773" y="193431"/>
            <a:ext cx="3201473" cy="113213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</a:rPr>
              <a:t>یاخته ی نر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850" y="2042861"/>
            <a:ext cx="11673381" cy="34194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67853" y="1968163"/>
            <a:ext cx="11550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سانتریول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9541" y="4494794"/>
            <a:ext cx="93090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تاژک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125" y="4494794"/>
            <a:ext cx="8903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هسته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1916" y="1991675"/>
            <a:ext cx="128850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میتوکندری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2374" y="2042861"/>
            <a:ext cx="16305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غشاء پلاسمایی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4993" y="1991675"/>
            <a:ext cx="16305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میله میانی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46813" y="5447677"/>
            <a:ext cx="93090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سر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2886" y="5503327"/>
            <a:ext cx="13475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قطعه میانی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6852" y="5306201"/>
            <a:ext cx="5887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دم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92019" y="5455007"/>
            <a:ext cx="157210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قطعه انتهایی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371" y="1992225"/>
            <a:ext cx="11550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2400" dirty="0" smtClean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آکروزوم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0313" y="382234"/>
            <a:ext cx="5313608" cy="48488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r" rtl="1"/>
            <a:r>
              <a:rPr lang="fa-IR" b="1" dirty="0">
                <a:solidFill>
                  <a:srgbClr val="FF0000"/>
                </a:solidFill>
              </a:rPr>
              <a:t>اندام های ضمیمه </a:t>
            </a:r>
            <a:r>
              <a:rPr lang="fa-IR" b="1" dirty="0" smtClean="0">
                <a:solidFill>
                  <a:srgbClr val="FF0000"/>
                </a:solidFill>
              </a:rPr>
              <a:t>(کمکی)</a:t>
            </a:r>
            <a:endParaRPr lang="fa-IR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" y="1137401"/>
            <a:ext cx="11943545" cy="5523647"/>
          </a:xfrm>
        </p:spPr>
        <p:txBody>
          <a:bodyPr>
            <a:normAutofit/>
          </a:bodyPr>
          <a:lstStyle/>
          <a:p>
            <a:pPr algn="r" rtl="1">
              <a:lnSpc>
                <a:spcPct val="120000"/>
              </a:lnSpc>
            </a:pPr>
            <a:r>
              <a:rPr lang="fa-IR" dirty="0" smtClean="0">
                <a:cs typeface="B Nazanin" panose="00000400000000000000" pitchFamily="2" charset="-78"/>
              </a:rPr>
              <a:t> لوله </a:t>
            </a:r>
            <a:r>
              <a:rPr lang="fa-IR" dirty="0">
                <a:cs typeface="B Nazanin" panose="00000400000000000000" pitchFamily="2" charset="-78"/>
              </a:rPr>
              <a:t>های اسپرم ساز،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 smtClean="0">
                <a:cs typeface="B Nazanin" panose="00000400000000000000" pitchFamily="2" charset="-78"/>
              </a:rPr>
              <a:t>خاگ (اپیدیدیم)                         اسپرم </a:t>
            </a:r>
            <a:r>
              <a:rPr lang="fa-IR" dirty="0">
                <a:cs typeface="B Nazanin" panose="00000400000000000000" pitchFamily="2" charset="-78"/>
              </a:rPr>
              <a:t>ها 18 </a:t>
            </a:r>
            <a:r>
              <a:rPr lang="fa-IR" dirty="0" smtClean="0">
                <a:cs typeface="B Nazanin" panose="00000400000000000000" pitchFamily="2" charset="-78"/>
              </a:rPr>
              <a:t>ساعت در </a:t>
            </a:r>
            <a:r>
              <a:rPr lang="fa-IR" dirty="0">
                <a:cs typeface="B Nazanin" panose="00000400000000000000" pitchFamily="2" charset="-78"/>
              </a:rPr>
              <a:t>آنجا بمانند تا توانایی </a:t>
            </a:r>
            <a:r>
              <a:rPr lang="fa-IR" dirty="0" smtClean="0">
                <a:cs typeface="B Nazanin" panose="00000400000000000000" pitchFamily="2" charset="-78"/>
              </a:rPr>
              <a:t>تحرک پیدا کنند.</a:t>
            </a:r>
            <a:endParaRPr lang="fa-IR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 smtClean="0">
                <a:cs typeface="B Nazanin" panose="00000400000000000000" pitchFamily="2" charset="-78"/>
              </a:rPr>
              <a:t>(اسپرم بر) </a:t>
            </a:r>
            <a:r>
              <a:rPr lang="fa-IR" dirty="0">
                <a:cs typeface="B Nazanin" panose="00000400000000000000" pitchFamily="2" charset="-78"/>
              </a:rPr>
              <a:t>زامه بَر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>
                <a:cs typeface="B Nazanin" panose="00000400000000000000" pitchFamily="2" charset="-78"/>
              </a:rPr>
              <a:t>وزیکول سمینال(گُشناب </a:t>
            </a:r>
            <a:r>
              <a:rPr lang="fa-IR" dirty="0" smtClean="0">
                <a:cs typeface="B Nazanin" panose="00000400000000000000" pitchFamily="2" charset="-78"/>
              </a:rPr>
              <a:t>دان )        کنار </a:t>
            </a:r>
            <a:r>
              <a:rPr lang="fa-IR" dirty="0">
                <a:cs typeface="B Nazanin" panose="00000400000000000000" pitchFamily="2" charset="-78"/>
              </a:rPr>
              <a:t>و پشت </a:t>
            </a:r>
            <a:r>
              <a:rPr lang="fa-IR" dirty="0" smtClean="0">
                <a:cs typeface="B Nazanin" panose="00000400000000000000" pitchFamily="2" charset="-78"/>
              </a:rPr>
              <a:t>مثانه، مایعی غنی از فروکتوز(انرژی زا) را </a:t>
            </a:r>
            <a:r>
              <a:rPr lang="fa-IR" dirty="0">
                <a:cs typeface="B Nazanin" panose="00000400000000000000" pitchFamily="2" charset="-78"/>
              </a:rPr>
              <a:t>به اسپرم ها 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                                        اضافه می کند </a:t>
            </a:r>
          </a:p>
          <a:p>
            <a:pPr algn="r" rtl="1">
              <a:lnSpc>
                <a:spcPct val="120000"/>
              </a:lnSpc>
            </a:pPr>
            <a:r>
              <a:rPr lang="fa-IR" dirty="0" smtClean="0">
                <a:cs typeface="B Nazanin" panose="00000400000000000000" pitchFamily="2" charset="-78"/>
              </a:rPr>
              <a:t>غدۀ پروستات                           </a:t>
            </a:r>
            <a:r>
              <a:rPr lang="fa-IR" dirty="0">
                <a:cs typeface="B Nazanin" panose="00000400000000000000" pitchFamily="2" charset="-78"/>
              </a:rPr>
              <a:t>ترشح مایعی شیری رنگ و قلیایی به خنثی کردن مواد اسیدی موجود در 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                                          مسیر </a:t>
            </a:r>
            <a:r>
              <a:rPr lang="fa-IR" dirty="0">
                <a:cs typeface="B Nazanin" panose="00000400000000000000" pitchFamily="2" charset="-78"/>
              </a:rPr>
              <a:t>عبور اسپرم </a:t>
            </a:r>
            <a:r>
              <a:rPr lang="fa-IR" dirty="0" smtClean="0">
                <a:cs typeface="B Nazanin" panose="00000400000000000000" pitchFamily="2" charset="-78"/>
              </a:rPr>
              <a:t>به سمت </a:t>
            </a:r>
            <a:r>
              <a:rPr lang="fa-IR" dirty="0">
                <a:cs typeface="B Nazanin" panose="00000400000000000000" pitchFamily="2" charset="-78"/>
              </a:rPr>
              <a:t>گامت ماده، </a:t>
            </a:r>
            <a:endParaRPr lang="fa-IR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>
                <a:cs typeface="B Nazanin" panose="00000400000000000000" pitchFamily="2" charset="-78"/>
              </a:rPr>
              <a:t>پیازی میزراهی </a:t>
            </a:r>
            <a:r>
              <a:rPr lang="fa-IR" dirty="0" smtClean="0">
                <a:cs typeface="B Nazanin" panose="00000400000000000000" pitchFamily="2" charset="-78"/>
              </a:rPr>
              <a:t>                   ترشحات </a:t>
            </a:r>
            <a:r>
              <a:rPr lang="fa-IR" dirty="0">
                <a:cs typeface="B Nazanin" panose="00000400000000000000" pitchFamily="2" charset="-78"/>
              </a:rPr>
              <a:t>قلیایی و </a:t>
            </a:r>
            <a:r>
              <a:rPr lang="fa-IR" dirty="0" smtClean="0">
                <a:cs typeface="B Nazanin" panose="00000400000000000000" pitchFamily="2" charset="-78"/>
              </a:rPr>
              <a:t>روان کننده </a:t>
            </a:r>
            <a:r>
              <a:rPr lang="fa-IR" dirty="0">
                <a:cs typeface="B Nazanin" panose="00000400000000000000" pitchFamily="2" charset="-78"/>
              </a:rPr>
              <a:t>ای را به مجرا اضافه </a:t>
            </a:r>
            <a:r>
              <a:rPr lang="fa-IR" dirty="0" smtClean="0">
                <a:cs typeface="B Nazanin" panose="00000400000000000000" pitchFamily="2" charset="-78"/>
              </a:rPr>
              <a:t>می کنند </a:t>
            </a:r>
            <a:endParaRPr lang="fa-IR" dirty="0">
              <a:cs typeface="B Nazanin" panose="00000400000000000000" pitchFamily="2" charset="-78"/>
            </a:endParaRPr>
          </a:p>
          <a:p>
            <a:pPr algn="r" rtl="1">
              <a:lnSpc>
                <a:spcPct val="120000"/>
              </a:lnSpc>
            </a:pPr>
            <a:r>
              <a:rPr lang="fa-IR" dirty="0" smtClean="0">
                <a:cs typeface="B Nazanin" panose="00000400000000000000" pitchFamily="2" charset="-78"/>
              </a:rPr>
              <a:t>   میزراه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1209424" y="1564105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185361" y="2213810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109164" y="2863516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061039" y="5847344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113170" y="4860755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09164" y="3753850"/>
            <a:ext cx="0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71811" y="1300871"/>
            <a:ext cx="2791325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r" rtl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prstClr val="black"/>
                </a:solidFill>
                <a:cs typeface="B Nazanin" panose="00000400000000000000" pitchFamily="2" charset="-78"/>
              </a:rPr>
              <a:t>به مجموع ترشحات سه نوع غدّۀ یاد شده که </a:t>
            </a:r>
            <a:r>
              <a:rPr lang="fa-IR" sz="3200" dirty="0" smtClean="0">
                <a:solidFill>
                  <a:prstClr val="black"/>
                </a:solidFill>
                <a:cs typeface="B Nazanin" panose="00000400000000000000" pitchFamily="2" charset="-78"/>
              </a:rPr>
              <a:t>اسپرم ها </a:t>
            </a:r>
            <a:r>
              <a:rPr lang="fa-IR" sz="3200" dirty="0">
                <a:solidFill>
                  <a:prstClr val="black"/>
                </a:solidFill>
                <a:cs typeface="B Nazanin" panose="00000400000000000000" pitchFamily="2" charset="-78"/>
              </a:rPr>
              <a:t>را به بیرون از بدن منتقل </a:t>
            </a:r>
            <a:r>
              <a:rPr lang="fa-IR" sz="32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می کنند</a:t>
            </a:r>
            <a:r>
              <a:rPr lang="fa-IR" sz="3200" dirty="0">
                <a:solidFill>
                  <a:prstClr val="black"/>
                </a:solidFill>
                <a:cs typeface="B Nazanin" panose="00000400000000000000" pitchFamily="2" charset="-78"/>
              </a:rPr>
              <a:t>، مایع منی گفته </a:t>
            </a:r>
            <a:r>
              <a:rPr lang="fa-IR" sz="3200" dirty="0" smtClean="0">
                <a:solidFill>
                  <a:prstClr val="black"/>
                </a:solidFill>
                <a:cs typeface="B Nazanin" panose="00000400000000000000" pitchFamily="2" charset="-78"/>
              </a:rPr>
              <a:t>می شود</a:t>
            </a:r>
            <a:r>
              <a:rPr lang="fa-IR" sz="3200" dirty="0">
                <a:solidFill>
                  <a:prstClr val="black"/>
                </a:solidFill>
                <a:cs typeface="B Nazanin" panose="00000400000000000000" pitchFamily="2" charset="-78"/>
              </a:rPr>
              <a:t>.</a:t>
            </a:r>
            <a:endParaRPr lang="en-US" sz="3200" dirty="0">
              <a:solidFill>
                <a:prstClr val="black"/>
              </a:solidFill>
              <a:cs typeface="B Nazani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814"/>
            <a:ext cx="6611586" cy="657680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10313" y="382234"/>
            <a:ext cx="5313608" cy="4848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smtClean="0">
                <a:solidFill>
                  <a:srgbClr val="FF0000"/>
                </a:solidFill>
              </a:rPr>
              <a:t>اندام های ضمیمه (کمکی)</a:t>
            </a:r>
            <a:endParaRPr lang="fa-I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47" y="223457"/>
            <a:ext cx="11063686" cy="64913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r" rtl="1"/>
            <a:r>
              <a:rPr lang="fa-IR" sz="3600" b="1" dirty="0">
                <a:solidFill>
                  <a:srgbClr val="FF0000"/>
                </a:solidFill>
              </a:rPr>
              <a:t>هورمون ها، فعالیت دستگاه تولید مثل در مرد را </a:t>
            </a:r>
            <a:r>
              <a:rPr lang="fa-IR" sz="3600" b="1" dirty="0" smtClean="0">
                <a:solidFill>
                  <a:srgbClr val="FF0000"/>
                </a:solidFill>
              </a:rPr>
              <a:t>تنظیم می </a:t>
            </a:r>
            <a:r>
              <a:rPr lang="fa-IR" sz="3600" b="1" dirty="0">
                <a:solidFill>
                  <a:srgbClr val="FF0000"/>
                </a:solidFill>
              </a:rPr>
              <a:t>کنند.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453" y="896650"/>
            <a:ext cx="11328380" cy="5824825"/>
          </a:xfrm>
        </p:spPr>
        <p:txBody>
          <a:bodyPr>
            <a:noAutofit/>
          </a:bodyPr>
          <a:lstStyle/>
          <a:p>
            <a:pPr algn="r" rtl="1">
              <a:lnSpc>
                <a:spcPct val="170000"/>
              </a:lnSpc>
            </a:pPr>
            <a:r>
              <a:rPr lang="fa-IR" sz="3400" b="1" dirty="0" smtClean="0">
                <a:cs typeface="B Nazanin" panose="00000400000000000000" pitchFamily="2" charset="-78"/>
              </a:rPr>
              <a:t>ترشح </a:t>
            </a:r>
            <a:r>
              <a:rPr lang="en-US" sz="3400" dirty="0">
                <a:cs typeface="B Nazanin" panose="00000400000000000000" pitchFamily="2" charset="-78"/>
              </a:rPr>
              <a:t>.» LH2« </a:t>
            </a:r>
            <a:r>
              <a:rPr lang="fa-IR" sz="3400" dirty="0">
                <a:cs typeface="B Nazanin" panose="00000400000000000000" pitchFamily="2" charset="-78"/>
              </a:rPr>
              <a:t>و » </a:t>
            </a:r>
            <a:r>
              <a:rPr lang="en-US" sz="3400" dirty="0" smtClean="0">
                <a:cs typeface="B Nazanin" panose="00000400000000000000" pitchFamily="2" charset="-78"/>
              </a:rPr>
              <a:t>FSH1«</a:t>
            </a:r>
            <a:r>
              <a:rPr lang="fa-IR" sz="3400" dirty="0" smtClean="0">
                <a:cs typeface="B Nazanin" panose="00000400000000000000" pitchFamily="2" charset="-78"/>
              </a:rPr>
              <a:t> از </a:t>
            </a:r>
            <a:r>
              <a:rPr lang="fa-IR" sz="3400" b="1" dirty="0" smtClean="0">
                <a:cs typeface="B Nazanin" panose="00000400000000000000" pitchFamily="2" charset="-78"/>
              </a:rPr>
              <a:t>بخش </a:t>
            </a:r>
            <a:r>
              <a:rPr lang="fa-IR" sz="3400" b="1" dirty="0">
                <a:cs typeface="B Nazanin" panose="00000400000000000000" pitchFamily="2" charset="-78"/>
              </a:rPr>
              <a:t>پیشین </a:t>
            </a:r>
            <a:r>
              <a:rPr lang="fa-IR" sz="3400" b="1" dirty="0" smtClean="0">
                <a:cs typeface="B Nazanin" panose="00000400000000000000" pitchFamily="2" charset="-78"/>
              </a:rPr>
              <a:t>زیرمغزی</a:t>
            </a:r>
          </a:p>
          <a:p>
            <a:pPr algn="r" rtl="1">
              <a:lnSpc>
                <a:spcPct val="170000"/>
              </a:lnSpc>
            </a:pPr>
            <a:r>
              <a:rPr lang="en-US" sz="3400" dirty="0" smtClean="0">
                <a:cs typeface="B Nazanin" panose="00000400000000000000" pitchFamily="2" charset="-78"/>
              </a:rPr>
              <a:t>FSH</a:t>
            </a:r>
            <a:r>
              <a:rPr lang="fa-IR" sz="3400" dirty="0" smtClean="0">
                <a:cs typeface="B Nazanin" panose="00000400000000000000" pitchFamily="2" charset="-78"/>
              </a:rPr>
              <a:t> یاخته </a:t>
            </a:r>
            <a:r>
              <a:rPr lang="fa-IR" sz="3400" dirty="0">
                <a:cs typeface="B Nazanin" panose="00000400000000000000" pitchFamily="2" charset="-78"/>
              </a:rPr>
              <a:t>های سرتولی را تحریک </a:t>
            </a:r>
            <a:r>
              <a:rPr lang="fa-IR" sz="3400" dirty="0" smtClean="0">
                <a:cs typeface="B Nazanin" panose="00000400000000000000" pitchFamily="2" charset="-78"/>
              </a:rPr>
              <a:t>می کند </a:t>
            </a:r>
            <a:r>
              <a:rPr lang="fa-IR" sz="3400" dirty="0">
                <a:cs typeface="B Nazanin" panose="00000400000000000000" pitchFamily="2" charset="-78"/>
              </a:rPr>
              <a:t>تا </a:t>
            </a:r>
            <a:r>
              <a:rPr lang="fa-IR" sz="3400" dirty="0">
                <a:solidFill>
                  <a:srgbClr val="FF0000"/>
                </a:solidFill>
                <a:cs typeface="B Nazanin" panose="00000400000000000000" pitchFamily="2" charset="-78"/>
              </a:rPr>
              <a:t>تمایز اسپرم </a:t>
            </a:r>
            <a:r>
              <a:rPr lang="fa-IR" sz="3400" dirty="0" smtClean="0">
                <a:cs typeface="B Nazanin" panose="00000400000000000000" pitchFamily="2" charset="-78"/>
              </a:rPr>
              <a:t>تسهیل شود</a:t>
            </a:r>
            <a:r>
              <a:rPr lang="en-US" sz="3400" dirty="0" smtClean="0">
                <a:cs typeface="B Nazanin" panose="00000400000000000000" pitchFamily="2" charset="-78"/>
              </a:rPr>
              <a:t>،</a:t>
            </a:r>
            <a:endParaRPr lang="fa-IR" sz="34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70000"/>
              </a:lnSpc>
            </a:pPr>
            <a:r>
              <a:rPr lang="en-US" sz="3400" dirty="0" smtClean="0">
                <a:cs typeface="B Nazanin" panose="00000400000000000000" pitchFamily="2" charset="-78"/>
              </a:rPr>
              <a:t>LH</a:t>
            </a:r>
            <a:r>
              <a:rPr lang="fa-IR" sz="3400" dirty="0" smtClean="0">
                <a:cs typeface="B Nazanin" panose="00000400000000000000" pitchFamily="2" charset="-78"/>
              </a:rPr>
              <a:t>  یاخته </a:t>
            </a:r>
            <a:r>
              <a:rPr lang="fa-IR" sz="3400" dirty="0">
                <a:cs typeface="B Nazanin" panose="00000400000000000000" pitchFamily="2" charset="-78"/>
              </a:rPr>
              <a:t>های بینابینی را تحریک </a:t>
            </a:r>
            <a:r>
              <a:rPr lang="fa-IR" sz="3400" dirty="0" smtClean="0">
                <a:cs typeface="B Nazanin" panose="00000400000000000000" pitchFamily="2" charset="-78"/>
              </a:rPr>
              <a:t>می کند </a:t>
            </a:r>
            <a:r>
              <a:rPr lang="fa-IR" sz="3400" dirty="0">
                <a:cs typeface="B Nazanin" panose="00000400000000000000" pitchFamily="2" charset="-78"/>
              </a:rPr>
              <a:t>تا </a:t>
            </a:r>
            <a:r>
              <a:rPr lang="fa-IR" sz="3400" dirty="0" smtClean="0">
                <a:cs typeface="B Nazanin" panose="00000400000000000000" pitchFamily="2" charset="-78"/>
              </a:rPr>
              <a:t>هورمون </a:t>
            </a:r>
            <a:r>
              <a:rPr lang="fa-IR" sz="3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تستوسترون</a:t>
            </a:r>
            <a:r>
              <a:rPr lang="fa-IR" sz="3400" dirty="0" smtClean="0">
                <a:cs typeface="B Nazanin" panose="00000400000000000000" pitchFamily="2" charset="-78"/>
              </a:rPr>
              <a:t> </a:t>
            </a:r>
            <a:r>
              <a:rPr lang="fa-IR" sz="3400" dirty="0">
                <a:cs typeface="B Nazanin" panose="00000400000000000000" pitchFamily="2" charset="-78"/>
              </a:rPr>
              <a:t>را ترشح </a:t>
            </a:r>
            <a:r>
              <a:rPr lang="fa-IR" sz="3400" dirty="0" smtClean="0">
                <a:cs typeface="B Nazanin" panose="00000400000000000000" pitchFamily="2" charset="-78"/>
              </a:rPr>
              <a:t>کنند.</a:t>
            </a:r>
          </a:p>
          <a:p>
            <a:pPr algn="r" rtl="1">
              <a:lnSpc>
                <a:spcPct val="170000"/>
              </a:lnSpc>
            </a:pPr>
            <a:r>
              <a:rPr lang="fa-IR" sz="3400" dirty="0">
                <a:cs typeface="B Nazanin" panose="00000400000000000000" pitchFamily="2" charset="-78"/>
              </a:rPr>
              <a:t>تستوسترون </a:t>
            </a:r>
            <a:r>
              <a:rPr lang="fa-IR" sz="3400" dirty="0" smtClean="0">
                <a:cs typeface="B Nazanin" panose="00000400000000000000" pitchFamily="2" charset="-78"/>
              </a:rPr>
              <a:t>ضمن تحریک </a:t>
            </a:r>
            <a:r>
              <a:rPr lang="fa-IR" sz="3400" dirty="0">
                <a:cs typeface="B Nazanin" panose="00000400000000000000" pitchFamily="2" charset="-78"/>
              </a:rPr>
              <a:t>رشد </a:t>
            </a:r>
            <a:r>
              <a:rPr lang="fa-IR" sz="3400" dirty="0" smtClean="0">
                <a:cs typeface="B Nazanin" panose="00000400000000000000" pitchFamily="2" charset="-78"/>
              </a:rPr>
              <a:t>ماهیچه </a:t>
            </a:r>
            <a:r>
              <a:rPr lang="fa-IR" sz="3400" dirty="0">
                <a:cs typeface="B Nazanin" panose="00000400000000000000" pitchFamily="2" charset="-78"/>
              </a:rPr>
              <a:t>ها و استخوان ها، </a:t>
            </a:r>
            <a:r>
              <a:rPr lang="fa-IR" sz="3400" dirty="0" smtClean="0">
                <a:cs typeface="B Nazanin" panose="00000400000000000000" pitchFamily="2" charset="-78"/>
              </a:rPr>
              <a:t>باعث بروز </a:t>
            </a:r>
            <a:r>
              <a:rPr lang="fa-IR" sz="3400" dirty="0">
                <a:cs typeface="B Nazanin" panose="00000400000000000000" pitchFamily="2" charset="-78"/>
              </a:rPr>
              <a:t>صفات ثانویه در مردان می شود؛ مثل بم شدن صدا، روییدن مو </a:t>
            </a:r>
            <a:r>
              <a:rPr lang="fa-IR" sz="3400" dirty="0" smtClean="0">
                <a:cs typeface="B Nazanin" panose="00000400000000000000" pitchFamily="2" charset="-78"/>
              </a:rPr>
              <a:t>در صورت </a:t>
            </a:r>
            <a:r>
              <a:rPr lang="fa-IR" sz="3400" dirty="0">
                <a:cs typeface="B Nazanin" panose="00000400000000000000" pitchFamily="2" charset="-78"/>
              </a:rPr>
              <a:t>و قسمت های دیگر بدن.</a:t>
            </a:r>
          </a:p>
          <a:p>
            <a:pPr algn="r" rtl="1">
              <a:lnSpc>
                <a:spcPct val="170000"/>
              </a:lnSpc>
            </a:pPr>
            <a:r>
              <a:rPr lang="fa-IR" sz="3400" dirty="0">
                <a:cs typeface="B Nazanin" panose="00000400000000000000" pitchFamily="2" charset="-78"/>
              </a:rPr>
              <a:t>تنظیم میزان ترشح این هورمون ها با سازوکار بازخورد منفی </a:t>
            </a:r>
            <a:r>
              <a:rPr lang="fa-IR" sz="3400" dirty="0" smtClean="0">
                <a:cs typeface="B Nazanin" panose="00000400000000000000" pitchFamily="2" charset="-78"/>
              </a:rPr>
              <a:t>انجام می </a:t>
            </a:r>
            <a:r>
              <a:rPr lang="fa-IR" sz="3400" dirty="0">
                <a:cs typeface="B Nazanin" panose="00000400000000000000" pitchFamily="2" charset="-78"/>
              </a:rPr>
              <a:t>شود</a:t>
            </a:r>
            <a:endParaRPr lang="en-US" sz="3400" dirty="0">
              <a:cs typeface="B Nazanin" panose="00000400000000000000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7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00801" y="632531"/>
            <a:ext cx="5313608" cy="48488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تنظیم هورمونی:</a:t>
            </a:r>
            <a:endParaRPr lang="fa-IR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7000" contrast="19000"/>
          </a:blip>
          <a:stretch>
            <a:fillRect/>
          </a:stretch>
        </p:blipFill>
        <p:spPr>
          <a:xfrm>
            <a:off x="3585411" y="40710"/>
            <a:ext cx="4798839" cy="670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9" y="227014"/>
            <a:ext cx="6372225" cy="64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6400" y="0"/>
            <a:ext cx="1981200" cy="304800"/>
          </a:xfrm>
          <a:noFill/>
          <a:ln/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500"/>
              <a:t>LE 46-14</a:t>
            </a:r>
          </a:p>
        </p:txBody>
      </p:sp>
      <p:sp>
        <p:nvSpPr>
          <p:cNvPr id="406532" name="Text Box 4"/>
          <p:cNvSpPr txBox="1">
            <a:spLocks noChangeArrowheads="1"/>
          </p:cNvSpPr>
          <p:nvPr/>
        </p:nvSpPr>
        <p:spPr bwMode="auto">
          <a:xfrm>
            <a:off x="4460875" y="357189"/>
            <a:ext cx="1633538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/>
              <a:t>Stimuli from other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/>
              <a:t>areas in the brain</a:t>
            </a:r>
          </a:p>
        </p:txBody>
      </p:sp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6137276" y="2290763"/>
            <a:ext cx="77311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Anterior</a:t>
            </a:r>
          </a:p>
          <a:p>
            <a:pPr>
              <a:lnSpc>
                <a:spcPct val="90000"/>
              </a:lnSpc>
            </a:pPr>
            <a:r>
              <a:rPr lang="en-US" altLang="en-US" sz="1400" b="1"/>
              <a:t>pituitary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/>
        </p:nvSpPr>
        <p:spPr bwMode="auto">
          <a:xfrm>
            <a:off x="7620001" y="823913"/>
            <a:ext cx="126206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Hypothalamus</a:t>
            </a:r>
          </a:p>
        </p:txBody>
      </p:sp>
      <p:sp>
        <p:nvSpPr>
          <p:cNvPr id="406535" name="Line 7"/>
          <p:cNvSpPr>
            <a:spLocks noChangeShapeType="1"/>
          </p:cNvSpPr>
          <p:nvPr/>
        </p:nvSpPr>
        <p:spPr bwMode="auto">
          <a:xfrm flipH="1">
            <a:off x="6092826" y="920750"/>
            <a:ext cx="1489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36" name="Text Box 8"/>
          <p:cNvSpPr txBox="1">
            <a:spLocks noChangeArrowheads="1"/>
          </p:cNvSpPr>
          <p:nvPr/>
        </p:nvSpPr>
        <p:spPr bwMode="auto">
          <a:xfrm>
            <a:off x="7597776" y="2916238"/>
            <a:ext cx="773113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Negative</a:t>
            </a:r>
          </a:p>
          <a:p>
            <a:pPr>
              <a:lnSpc>
                <a:spcPct val="90000"/>
              </a:lnSpc>
            </a:pPr>
            <a:r>
              <a:rPr lang="en-US" altLang="en-US" sz="1400" b="1"/>
              <a:t>feedback</a:t>
            </a:r>
          </a:p>
        </p:txBody>
      </p:sp>
      <p:sp>
        <p:nvSpPr>
          <p:cNvPr id="406537" name="Line 9"/>
          <p:cNvSpPr>
            <a:spLocks noChangeShapeType="1"/>
          </p:cNvSpPr>
          <p:nvPr/>
        </p:nvSpPr>
        <p:spPr bwMode="auto">
          <a:xfrm flipV="1">
            <a:off x="5889625" y="2543176"/>
            <a:ext cx="196850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38" name="Text Box 10"/>
          <p:cNvSpPr txBox="1">
            <a:spLocks noChangeArrowheads="1"/>
          </p:cNvSpPr>
          <p:nvPr/>
        </p:nvSpPr>
        <p:spPr bwMode="auto">
          <a:xfrm>
            <a:off x="8054976" y="5214938"/>
            <a:ext cx="12366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Primary and</a:t>
            </a:r>
          </a:p>
          <a:p>
            <a:pPr>
              <a:lnSpc>
                <a:spcPct val="90000"/>
              </a:lnSpc>
            </a:pPr>
            <a:r>
              <a:rPr lang="en-US" altLang="en-US" sz="1400" b="1"/>
              <a:t>secondary sex</a:t>
            </a:r>
          </a:p>
          <a:p>
            <a:pPr>
              <a:lnSpc>
                <a:spcPct val="90000"/>
              </a:lnSpc>
            </a:pPr>
            <a:r>
              <a:rPr lang="en-US" altLang="en-US" sz="1400" b="1"/>
              <a:t>characteristics</a:t>
            </a:r>
          </a:p>
        </p:txBody>
      </p:sp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5410200" y="4570414"/>
            <a:ext cx="1106488" cy="63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ctr">
              <a:lnSpc>
                <a:spcPct val="90000"/>
              </a:lnSpc>
            </a:pPr>
            <a:r>
              <a:rPr lang="en-US" altLang="en-US" sz="1400" b="1" dirty="0" err="1"/>
              <a:t>Leydig</a:t>
            </a:r>
            <a:r>
              <a:rPr lang="en-US" altLang="en-US" sz="1400" b="1" dirty="0"/>
              <a:t> cells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 dirty="0"/>
              <a:t>make</a:t>
            </a:r>
          </a:p>
          <a:p>
            <a:pPr algn="ctr">
              <a:lnSpc>
                <a:spcPct val="90000"/>
              </a:lnSpc>
            </a:pPr>
            <a:r>
              <a:rPr lang="en-US" altLang="en-US" sz="1400" b="1" dirty="0"/>
              <a:t>testosterone</a:t>
            </a:r>
          </a:p>
        </p:txBody>
      </p:sp>
      <p:sp>
        <p:nvSpPr>
          <p:cNvPr id="406540" name="Text Box 12"/>
          <p:cNvSpPr txBox="1">
            <a:spLocks noChangeArrowheads="1"/>
          </p:cNvSpPr>
          <p:nvPr/>
        </p:nvSpPr>
        <p:spPr bwMode="auto">
          <a:xfrm>
            <a:off x="8489951" y="3989389"/>
            <a:ext cx="271463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LH</a:t>
            </a:r>
          </a:p>
        </p:txBody>
      </p:sp>
      <p:sp>
        <p:nvSpPr>
          <p:cNvPr id="406541" name="Line 13"/>
          <p:cNvSpPr>
            <a:spLocks noChangeShapeType="1"/>
          </p:cNvSpPr>
          <p:nvPr/>
        </p:nvSpPr>
        <p:spPr bwMode="auto">
          <a:xfrm>
            <a:off x="6854825" y="6083300"/>
            <a:ext cx="58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2" name="Line 14"/>
          <p:cNvSpPr>
            <a:spLocks noChangeShapeType="1"/>
          </p:cNvSpPr>
          <p:nvPr/>
        </p:nvSpPr>
        <p:spPr bwMode="auto">
          <a:xfrm flipH="1">
            <a:off x="5924550" y="4073525"/>
            <a:ext cx="2546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/>
        </p:nvSpPr>
        <p:spPr bwMode="auto">
          <a:xfrm>
            <a:off x="7483476" y="5976939"/>
            <a:ext cx="5254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Testis</a:t>
            </a:r>
          </a:p>
        </p:txBody>
      </p:sp>
      <p:sp>
        <p:nvSpPr>
          <p:cNvPr id="406544" name="Text Box 16"/>
          <p:cNvSpPr txBox="1">
            <a:spLocks noChangeArrowheads="1"/>
          </p:cNvSpPr>
          <p:nvPr/>
        </p:nvSpPr>
        <p:spPr bwMode="auto">
          <a:xfrm>
            <a:off x="4673601" y="5303838"/>
            <a:ext cx="995363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Sertoli cells</a:t>
            </a:r>
          </a:p>
        </p:txBody>
      </p:sp>
      <p:sp>
        <p:nvSpPr>
          <p:cNvPr id="406545" name="Text Box 17"/>
          <p:cNvSpPr txBox="1">
            <a:spLocks noChangeArrowheads="1"/>
          </p:cNvSpPr>
          <p:nvPr/>
        </p:nvSpPr>
        <p:spPr bwMode="auto">
          <a:xfrm>
            <a:off x="4699001" y="6008688"/>
            <a:ext cx="1528763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Spermatogenesis</a:t>
            </a:r>
          </a:p>
        </p:txBody>
      </p:sp>
      <p:sp>
        <p:nvSpPr>
          <p:cNvPr id="406546" name="Text Box 18"/>
          <p:cNvSpPr txBox="1">
            <a:spLocks noChangeArrowheads="1"/>
          </p:cNvSpPr>
          <p:nvPr/>
        </p:nvSpPr>
        <p:spPr bwMode="auto">
          <a:xfrm>
            <a:off x="3157538" y="2160589"/>
            <a:ext cx="5445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GnRH</a:t>
            </a:r>
          </a:p>
        </p:txBody>
      </p:sp>
      <p:sp>
        <p:nvSpPr>
          <p:cNvPr id="406547" name="Line 19"/>
          <p:cNvSpPr>
            <a:spLocks noChangeShapeType="1"/>
          </p:cNvSpPr>
          <p:nvPr/>
        </p:nvSpPr>
        <p:spPr bwMode="auto">
          <a:xfrm>
            <a:off x="3692525" y="2260600"/>
            <a:ext cx="1581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8" name="Text Box 20"/>
          <p:cNvSpPr txBox="1">
            <a:spLocks noChangeArrowheads="1"/>
          </p:cNvSpPr>
          <p:nvPr/>
        </p:nvSpPr>
        <p:spPr bwMode="auto">
          <a:xfrm>
            <a:off x="3300413" y="3986214"/>
            <a:ext cx="5445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1400" b="1"/>
              <a:t>FSH</a:t>
            </a:r>
          </a:p>
        </p:txBody>
      </p:sp>
      <p:sp>
        <p:nvSpPr>
          <p:cNvPr id="406549" name="Line 21"/>
          <p:cNvSpPr>
            <a:spLocks noChangeShapeType="1"/>
          </p:cNvSpPr>
          <p:nvPr/>
        </p:nvSpPr>
        <p:spPr bwMode="auto">
          <a:xfrm>
            <a:off x="3686175" y="4079875"/>
            <a:ext cx="149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upload.wikimedia.org/wikipedia/commons/6/6b/Figure_28_01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29" y="0"/>
            <a:ext cx="1007745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461591" y="1573619"/>
            <a:ext cx="5819553" cy="312010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وظایف دستگاه تولید مثلی مرد:</a:t>
            </a:r>
            <a:endParaRPr lang="fa-IR" dirty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1 - تولید </a:t>
            </a: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یاخته های جنسی نر </a:t>
            </a: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(اسپرم)</a:t>
            </a:r>
            <a:endParaRPr lang="fa-IR" dirty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2 </a:t>
            </a: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ایجاد </a:t>
            </a: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محیطی مناسب برای نگهداری از اسپرم ها</a:t>
            </a:r>
          </a:p>
          <a:p>
            <a:pPr marL="0" indent="0" algn="r" rtl="1">
              <a:buNone/>
            </a:pP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3-  </a:t>
            </a: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انتقال اسپرم ها به خارج از بدن</a:t>
            </a:r>
          </a:p>
          <a:p>
            <a:pPr marL="0" indent="0" algn="r" rtl="1">
              <a:buNone/>
            </a:pP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4 </a:t>
            </a: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- تولید </a:t>
            </a:r>
            <a:r>
              <a:rPr lang="fa-IR" dirty="0">
                <a:latin typeface="IRMitra" panose="02000506000000020002" pitchFamily="2" charset="-78"/>
                <a:cs typeface="B Nazanin" panose="00000400000000000000" pitchFamily="2" charset="-78"/>
              </a:rPr>
              <a:t>هورمون جنسی </a:t>
            </a:r>
            <a:r>
              <a:rPr lang="fa-IR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مردانه(تستوسترون)</a:t>
            </a:r>
            <a:endParaRPr lang="en-US" altLang="en-US" dirty="0" smtClean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993" y="251096"/>
            <a:ext cx="6864750" cy="81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7FCA-E49D-45EE-BEA8-922B0B360E57}" type="slidenum">
              <a:rPr lang="en-US" smtClean="0"/>
              <a:t>20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31758" y="2509283"/>
            <a:ext cx="4804144" cy="2264182"/>
          </a:xfrm>
        </p:spPr>
        <p:txBody>
          <a:bodyPr>
            <a:normAutofit/>
          </a:bodyPr>
          <a:lstStyle/>
          <a:p>
            <a:pPr algn="ctr" rtl="1"/>
            <a:r>
              <a:rPr lang="fa-I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پایان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969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690148" y="1403498"/>
            <a:ext cx="11023792" cy="5369442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کار اصلی </a:t>
            </a:r>
            <a:r>
              <a:rPr lang="fa-IR" dirty="0">
                <a:cs typeface="B Nazanin" panose="00000400000000000000" pitchFamily="2" charset="-78"/>
              </a:rPr>
              <a:t>این دستگاه، </a:t>
            </a:r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تولید یاختۀ </a:t>
            </a:r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جنسی نر </a:t>
            </a:r>
            <a:r>
              <a:rPr lang="fa-IR" dirty="0">
                <a:cs typeface="B Nazanin" panose="00000400000000000000" pitchFamily="2" charset="-78"/>
              </a:rPr>
              <a:t>یا اسپرم است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اسپرم ها در یک </a:t>
            </a:r>
            <a:r>
              <a:rPr lang="fa-IR" dirty="0" smtClean="0">
                <a:cs typeface="B Nazanin" panose="00000400000000000000" pitchFamily="2" charset="-78"/>
              </a:rPr>
              <a:t>جفت </a:t>
            </a:r>
            <a:r>
              <a:rPr lang="fa-IR" u="sng" dirty="0" smtClean="0">
                <a:cs typeface="B Nazanin" panose="00000400000000000000" pitchFamily="2" charset="-78"/>
              </a:rPr>
              <a:t>بیضه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r>
              <a:rPr lang="fa-IR" dirty="0">
                <a:cs typeface="B Nazanin" panose="00000400000000000000" pitchFamily="2" charset="-78"/>
              </a:rPr>
              <a:t>یا همان </a:t>
            </a:r>
            <a:r>
              <a:rPr lang="fa-IR" u="sng" dirty="0">
                <a:cs typeface="B Nazanin" panose="00000400000000000000" pitchFamily="2" charset="-78"/>
              </a:rPr>
              <a:t>غدد جنسی نر </a:t>
            </a:r>
            <a:r>
              <a:rPr lang="fa-IR" dirty="0">
                <a:cs typeface="B Nazanin" panose="00000400000000000000" pitchFamily="2" charset="-78"/>
              </a:rPr>
              <a:t>تولید می شوند.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بیضه ها درون کیسۀ بیضه قرار دارند</a:t>
            </a:r>
            <a:r>
              <a:rPr lang="fa-IR" dirty="0" smtClean="0">
                <a:cs typeface="B Nazanin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دمای درون درون کیسۀ بیضه  حدود سه درجه پایین تر از دمای </a:t>
            </a:r>
            <a:r>
              <a:rPr lang="fa-IR" dirty="0" smtClean="0">
                <a:cs typeface="B Nazanin" panose="00000400000000000000" pitchFamily="2" charset="-78"/>
              </a:rPr>
              <a:t>است به دلیل:</a:t>
            </a:r>
            <a:endParaRPr lang="fa-IR" dirty="0">
              <a:cs typeface="B Nazanin" panose="00000400000000000000" pitchFamily="2" charset="-78"/>
            </a:endParaRP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dirty="0">
                <a:cs typeface="B Nazanin" panose="00000400000000000000" pitchFamily="2" charset="-78"/>
              </a:rPr>
              <a:t>خارج و پایین </a:t>
            </a:r>
            <a:r>
              <a:rPr lang="fa-IR" dirty="0" smtClean="0">
                <a:cs typeface="B Nazanin" panose="00000400000000000000" pitchFamily="2" charset="-78"/>
              </a:rPr>
              <a:t>قرار داشتن کیسۀ </a:t>
            </a:r>
            <a:r>
              <a:rPr lang="fa-IR" dirty="0">
                <a:cs typeface="B Nazanin" panose="00000400000000000000" pitchFamily="2" charset="-78"/>
              </a:rPr>
              <a:t>بیضه </a:t>
            </a:r>
            <a:r>
              <a:rPr lang="fa-IR" dirty="0" smtClean="0">
                <a:cs typeface="B Nazanin" panose="00000400000000000000" pitchFamily="2" charset="-78"/>
              </a:rPr>
              <a:t>در محوطۀ شکمی. 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dirty="0" smtClean="0">
                <a:cs typeface="B Nazanin" panose="00000400000000000000" pitchFamily="2" charset="-78"/>
              </a:rPr>
              <a:t>وجود شبک هایی </a:t>
            </a:r>
            <a:r>
              <a:rPr lang="fa-IR" dirty="0">
                <a:cs typeface="B Nazanin" panose="00000400000000000000" pitchFamily="2" charset="-78"/>
              </a:rPr>
              <a:t>از رگ های کوچک در کیسۀ </a:t>
            </a:r>
            <a:r>
              <a:rPr lang="fa-IR" dirty="0" smtClean="0">
                <a:cs typeface="B Nazanin" panose="00000400000000000000" pitchFamily="2" charset="-78"/>
              </a:rPr>
              <a:t>بیضه.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rgbClr val="0000CC"/>
                </a:solidFill>
                <a:cs typeface="B Nazanin" panose="00000400000000000000" pitchFamily="2" charset="-78"/>
              </a:rPr>
              <a:t>دمای پایین برای </a:t>
            </a:r>
            <a:r>
              <a:rPr lang="fa-IR" dirty="0">
                <a:solidFill>
                  <a:srgbClr val="0000CC"/>
                </a:solidFill>
                <a:cs typeface="B Nazanin" panose="00000400000000000000" pitchFamily="2" charset="-78"/>
              </a:rPr>
              <a:t>فعالیت بیضه ها و </a:t>
            </a:r>
            <a:r>
              <a:rPr lang="fa-IR" dirty="0" smtClean="0">
                <a:solidFill>
                  <a:srgbClr val="0000CC"/>
                </a:solidFill>
                <a:cs typeface="B Nazanin" panose="00000400000000000000" pitchFamily="2" charset="-78"/>
              </a:rPr>
              <a:t>تمایز صحیح </a:t>
            </a:r>
            <a:r>
              <a:rPr lang="fa-IR" dirty="0">
                <a:solidFill>
                  <a:srgbClr val="0000CC"/>
                </a:solidFill>
                <a:cs typeface="B Nazanin" panose="00000400000000000000" pitchFamily="2" charset="-78"/>
              </a:rPr>
              <a:t>اسپرم ها ضروری است</a:t>
            </a:r>
            <a:r>
              <a:rPr lang="fa-IR" dirty="0">
                <a:cs typeface="B Nazanin" panose="00000400000000000000" pitchFamily="2" charset="-78"/>
              </a:rPr>
              <a:t>. </a:t>
            </a:r>
            <a:r>
              <a:rPr lang="fa-IR" dirty="0" smtClean="0">
                <a:cs typeface="B Nazanin" panose="00000400000000000000" pitchFamily="2" charset="-78"/>
              </a:rPr>
              <a:t> </a:t>
            </a:r>
            <a:endParaRPr lang="en-US" altLang="en-US" dirty="0" smtClean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1835" y="692124"/>
            <a:ext cx="3942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>
                <a:solidFill>
                  <a:srgbClr val="C00000"/>
                </a:solidFill>
              </a:rPr>
              <a:t>دستگاه تولید مثل در مرد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720315"/>
            <a:ext cx="7992140" cy="734459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u="sng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تولید اسپرم یا اسپر مزایی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4" y="116079"/>
            <a:ext cx="8454656" cy="669939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181044" y="365125"/>
            <a:ext cx="3795473" cy="12344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5400" dirty="0">
                <a:solidFill>
                  <a:srgbClr val="FF0000"/>
                </a:solidFill>
              </a:rPr>
              <a:t>مراحل </a:t>
            </a:r>
            <a:r>
              <a:rPr lang="fa-IR" sz="5400" dirty="0" smtClean="0">
                <a:solidFill>
                  <a:srgbClr val="FF0000"/>
                </a:solidFill>
              </a:rPr>
              <a:t>تولید </a:t>
            </a:r>
            <a:r>
              <a:rPr lang="fa-IR" sz="5400" dirty="0">
                <a:solidFill>
                  <a:srgbClr val="FF0000"/>
                </a:solidFill>
              </a:rPr>
              <a:t>اسپرم یا </a:t>
            </a:r>
            <a:r>
              <a:rPr lang="fa-IR" sz="5400" dirty="0" smtClean="0">
                <a:solidFill>
                  <a:srgbClr val="FF0000"/>
                </a:solidFill>
              </a:rPr>
              <a:t>اسپرم زایی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03760" y="1848642"/>
            <a:ext cx="3048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/>
              <a:t>در بیضه ها تعداد زیادی لوله های پر پیچ وخم به نام لوله های اسپرم ساز وجود دارد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8181044" y="4137193"/>
            <a:ext cx="36707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dirty="0"/>
              <a:t>در بین </a:t>
            </a:r>
            <a:r>
              <a:rPr lang="fa-IR" sz="2800" dirty="0" smtClean="0"/>
              <a:t>لوله های </a:t>
            </a:r>
            <a:r>
              <a:rPr lang="fa-IR" sz="2800" dirty="0"/>
              <a:t>اسپرم ساز </a:t>
            </a:r>
            <a:r>
              <a:rPr lang="fa-IR" sz="2800" dirty="0">
                <a:solidFill>
                  <a:srgbClr val="009900"/>
                </a:solidFill>
              </a:rPr>
              <a:t>یاخته های بینابینی </a:t>
            </a:r>
            <a:r>
              <a:rPr lang="fa-IR" sz="2800" dirty="0"/>
              <a:t>قرار دارند که نقش </a:t>
            </a:r>
            <a:r>
              <a:rPr lang="fa-IR" sz="2800" dirty="0">
                <a:solidFill>
                  <a:srgbClr val="FF0000"/>
                </a:solidFill>
              </a:rPr>
              <a:t>ترشح هورمون جنسی</a:t>
            </a:r>
          </a:p>
          <a:p>
            <a:pPr algn="r" rtl="1"/>
            <a:r>
              <a:rPr lang="fa-IR" sz="2800" dirty="0"/>
              <a:t>نر را برعهده دارند.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82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6242" y="147981"/>
            <a:ext cx="3201473" cy="13255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FF0000"/>
                </a:solidFill>
              </a:rPr>
              <a:t>فعالیت: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50_11"/>
          <p:cNvPicPr>
            <a:picLocks noChangeAspect="1" noChangeArrowheads="1"/>
          </p:cNvPicPr>
          <p:nvPr/>
        </p:nvPicPr>
        <p:blipFill>
          <a:blip r:embed="rId2">
            <a:lum bright="-11000" contrast="21000"/>
          </a:blip>
          <a:srcRect t="3334" b="5000"/>
          <a:stretch>
            <a:fillRect/>
          </a:stretch>
        </p:blipFill>
        <p:spPr bwMode="auto">
          <a:xfrm>
            <a:off x="106326" y="148855"/>
            <a:ext cx="9341187" cy="642206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8910083" y="1166967"/>
            <a:ext cx="29918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/>
              <a:t>در انسان اسپرماتوسیت اولیه، ثانویه و اسپرماتید از لحاظ کروموزومی با هم چه تفاو تهایی دارند؟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471302" y="4770560"/>
            <a:ext cx="3451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/>
              <a:t>اسپرماتید و اسپرم با </a:t>
            </a:r>
            <a:r>
              <a:rPr lang="fa-IR" sz="3200" dirty="0"/>
              <a:t>هم چه تفاوت ها و </a:t>
            </a:r>
            <a:r>
              <a:rPr lang="fa-IR" sz="3200" dirty="0" smtClean="0"/>
              <a:t>شباهت هایی </a:t>
            </a:r>
            <a:r>
              <a:rPr lang="fa-IR" sz="3200" dirty="0"/>
              <a:t>دارند؟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76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</a:rPr>
              <a:t>تولید سلول های جنسی نر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0313" y="1531089"/>
            <a:ext cx="10419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>
                <a:solidFill>
                  <a:srgbClr val="0000CC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میتوز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21525" y="2534289"/>
            <a:ext cx="10419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میوز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1525" y="3737076"/>
            <a:ext cx="10419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میوز</a:t>
            </a:r>
            <a:r>
              <a:rPr lang="fa-IR" sz="3200" dirty="0" smtClean="0">
                <a:solidFill>
                  <a:srgbClr val="FF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8486" y="571500"/>
            <a:ext cx="11600696" cy="5940088"/>
            <a:chOff x="338486" y="571500"/>
            <a:chExt cx="11600696" cy="5940088"/>
          </a:xfrm>
        </p:grpSpPr>
        <p:sp>
          <p:nvSpPr>
            <p:cNvPr id="4" name="Rectangle 3"/>
            <p:cNvSpPr/>
            <p:nvPr/>
          </p:nvSpPr>
          <p:spPr>
            <a:xfrm>
              <a:off x="338486" y="571500"/>
              <a:ext cx="11600696" cy="5940088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fa-IR" sz="3200" b="1" dirty="0">
                  <a:solidFill>
                    <a:srgbClr val="FF0066"/>
                  </a:solidFill>
                  <a:latin typeface="IRMitra-Bold" panose="02000803000000020002" pitchFamily="2" charset="-78"/>
                  <a:cs typeface="B Nazanin" panose="00000400000000000000" pitchFamily="2" charset="-78"/>
                </a:rPr>
                <a:t>زامه زایی </a:t>
              </a:r>
              <a:r>
                <a:rPr lang="en-US" sz="3200" b="1" dirty="0" smtClean="0">
                  <a:solidFill>
                    <a:srgbClr val="FF0066"/>
                  </a:solidFill>
                  <a:latin typeface="IRMitra-Bold" panose="02000803000000020002" pitchFamily="2" charset="-78"/>
                  <a:cs typeface="B Nazanin" panose="00000400000000000000" pitchFamily="2" charset="-78"/>
                </a:rPr>
                <a:t>)</a:t>
              </a:r>
              <a:r>
                <a:rPr lang="fa-IR" sz="3200" b="1" dirty="0" smtClean="0">
                  <a:solidFill>
                    <a:srgbClr val="FF0066"/>
                  </a:solidFill>
                  <a:latin typeface="IRMitra-Bold" panose="02000803000000020002" pitchFamily="2" charset="-78"/>
                  <a:cs typeface="B Nazanin" panose="00000400000000000000" pitchFamily="2" charset="-78"/>
                </a:rPr>
                <a:t>اسپرمزایی</a:t>
              </a:r>
              <a:r>
                <a:rPr lang="en-US" sz="3200" b="1" dirty="0" smtClean="0">
                  <a:solidFill>
                    <a:srgbClr val="FF0066"/>
                  </a:solidFill>
                  <a:latin typeface="IRMitra-Bold" panose="02000803000000020002" pitchFamily="2" charset="-78"/>
                  <a:cs typeface="B Nazanin" panose="00000400000000000000" pitchFamily="2" charset="-78"/>
                </a:rPr>
                <a:t>(</a:t>
              </a:r>
              <a:endParaRPr lang="fa-IR" sz="3200" b="1" dirty="0">
                <a:solidFill>
                  <a:srgbClr val="FF0066"/>
                </a:solidFill>
                <a:latin typeface="IRMitra-Bold" panose="02000803000000020002" pitchFamily="2" charset="-78"/>
                <a:cs typeface="B Nazanin" panose="00000400000000000000" pitchFamily="2" charset="-78"/>
              </a:endParaRPr>
            </a:p>
            <a:p>
              <a:pPr algn="r" rtl="1"/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یاختة نزدیک </a:t>
              </a:r>
              <a:r>
                <a:rPr lang="fa-IR" sz="2800" dirty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سطح خارجی لوله </a:t>
              </a:r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(لایه زاینده) = </a:t>
              </a:r>
              <a:r>
                <a:rPr lang="fa-IR" sz="2800" b="1" dirty="0" smtClean="0">
                  <a:solidFill>
                    <a:srgbClr val="000000"/>
                  </a:solidFill>
                  <a:latin typeface="IRMitra-Bold" panose="02000803000000020002" pitchFamily="2" charset="-78"/>
                  <a:cs typeface="B Nazanin" panose="00000400000000000000" pitchFamily="2" charset="-78"/>
                </a:rPr>
                <a:t>اسپرماتوگونی</a:t>
              </a:r>
              <a:endParaRPr lang="en-US" sz="32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endParaRPr>
            </a:p>
            <a:p>
              <a:pPr algn="r" rtl="1"/>
              <a:r>
                <a:rPr lang="fa-IR" sz="32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         </a:t>
              </a:r>
            </a:p>
            <a:p>
              <a:pPr algn="r" rtl="1"/>
              <a:r>
                <a:rPr lang="fa-IR" sz="3200" dirty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</a:t>
              </a:r>
              <a:r>
                <a:rPr lang="fa-IR" sz="32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               زام </a:t>
              </a:r>
              <a:r>
                <a:rPr lang="fa-IR" sz="3200" dirty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یاخته </a:t>
              </a:r>
              <a:r>
                <a:rPr lang="fa-IR" sz="32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(اسپرماتوسیت اولیه)                  یاخته زاینده</a:t>
              </a:r>
              <a:endParaRPr lang="en-US" sz="3200" dirty="0">
                <a:cs typeface="B Nazanin" panose="00000400000000000000" pitchFamily="2" charset="-78"/>
              </a:endParaRPr>
            </a:p>
            <a:p>
              <a:pPr algn="r" rtl="1"/>
              <a:endParaRPr lang="fa-IR" sz="3200" dirty="0" smtClean="0">
                <a:solidFill>
                  <a:srgbClr val="000000"/>
                </a:solidFill>
                <a:latin typeface="IRMitra" panose="02000506000000020002" pitchFamily="2" charset="-78"/>
                <a:cs typeface="B Nazanin" panose="00000400000000000000" pitchFamily="2" charset="-78"/>
              </a:endParaRPr>
            </a:p>
            <a:p>
              <a:pPr algn="r" rtl="1"/>
              <a:r>
                <a:rPr lang="fa-IR" sz="32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                              اسپرماتوسیت </a:t>
              </a:r>
              <a:r>
                <a:rPr lang="fa-IR" sz="3200" dirty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ثانویه </a:t>
              </a:r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(</a:t>
              </a:r>
              <a:r>
                <a:rPr lang="en-US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n</a:t>
              </a:r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= هاپلوئید و </a:t>
              </a:r>
              <a:r>
                <a:rPr lang="fa-IR" sz="2800" dirty="0" smtClean="0">
                  <a:solidFill>
                    <a:srgbClr val="C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دو</a:t>
              </a:r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کروماتیدی)</a:t>
              </a:r>
            </a:p>
            <a:p>
              <a:pPr algn="r" rtl="1"/>
              <a:endParaRPr lang="fa-IR" sz="3200" dirty="0" smtClean="0">
                <a:cs typeface="B Nazanin" panose="00000400000000000000" pitchFamily="2" charset="-78"/>
              </a:endParaRPr>
            </a:p>
            <a:p>
              <a:pPr algn="r" rtl="1"/>
              <a:endParaRPr lang="fa-IR" sz="3200" dirty="0">
                <a:cs typeface="B Nazanin" panose="00000400000000000000" pitchFamily="2" charset="-78"/>
              </a:endParaRPr>
            </a:p>
            <a:p>
              <a:pPr algn="r" rtl="1"/>
              <a:r>
                <a:rPr lang="fa-IR" sz="3200" dirty="0" smtClean="0">
                  <a:cs typeface="B Nazanin" panose="00000400000000000000" pitchFamily="2" charset="-78"/>
                </a:rPr>
                <a:t>                      زام یاختک </a:t>
              </a:r>
              <a:r>
                <a:rPr lang="fa-IR" sz="3200" dirty="0">
                  <a:cs typeface="B Nazanin" panose="00000400000000000000" pitchFamily="2" charset="-78"/>
                </a:rPr>
                <a:t>= </a:t>
              </a:r>
              <a:r>
                <a:rPr lang="fa-IR" sz="3200" dirty="0" smtClean="0">
                  <a:cs typeface="B Nazanin" panose="00000400000000000000" pitchFamily="2" charset="-78"/>
                </a:rPr>
                <a:t>اسپرماتید </a:t>
              </a:r>
              <a:r>
                <a:rPr lang="fa-IR" sz="2800" dirty="0" smtClean="0">
                  <a:cs typeface="B Nazanin" panose="00000400000000000000" pitchFamily="2" charset="-78"/>
                </a:rPr>
                <a:t>(</a:t>
              </a:r>
              <a:r>
                <a:rPr lang="en-US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n</a:t>
              </a:r>
              <a:r>
                <a:rPr lang="fa-IR" sz="2800" dirty="0" smtClean="0">
                  <a:solidFill>
                    <a:srgbClr val="000000"/>
                  </a:solidFill>
                  <a:latin typeface="IRMitra" panose="02000506000000020002" pitchFamily="2" charset="-78"/>
                  <a:cs typeface="B Nazanin" panose="00000400000000000000" pitchFamily="2" charset="-78"/>
                </a:rPr>
                <a:t> = </a:t>
              </a:r>
              <a:r>
                <a:rPr lang="fa-IR" sz="2800" dirty="0" smtClean="0">
                  <a:cs typeface="B Nazanin" panose="00000400000000000000" pitchFamily="2" charset="-78"/>
                </a:rPr>
                <a:t>هاپلوئید و</a:t>
              </a:r>
              <a:r>
                <a:rPr lang="fa-IR" sz="2800" dirty="0" smtClean="0">
                  <a:solidFill>
                    <a:srgbClr val="C00000"/>
                  </a:solidFill>
                  <a:cs typeface="B Nazanin" panose="00000400000000000000" pitchFamily="2" charset="-78"/>
                </a:rPr>
                <a:t>تک</a:t>
              </a:r>
              <a:r>
                <a:rPr lang="fa-IR" sz="2800" dirty="0" smtClean="0">
                  <a:cs typeface="B Nazanin" panose="00000400000000000000" pitchFamily="2" charset="-78"/>
                </a:rPr>
                <a:t> کروماتیدی)</a:t>
              </a:r>
              <a:endParaRPr lang="en-US" sz="2800" dirty="0">
                <a:cs typeface="B Nazanin" panose="00000400000000000000" pitchFamily="2" charset="-78"/>
              </a:endParaRPr>
            </a:p>
            <a:p>
              <a:pPr algn="r" rtl="1"/>
              <a:endParaRPr lang="fa-IR" sz="3200" dirty="0" smtClean="0">
                <a:cs typeface="B Nazanin" panose="00000400000000000000" pitchFamily="2" charset="-78"/>
              </a:endParaRPr>
            </a:p>
            <a:p>
              <a:pPr algn="r" rtl="1"/>
              <a:r>
                <a:rPr lang="fa-IR" sz="3200" dirty="0" smtClean="0">
                  <a:cs typeface="B Nazanin" panose="00000400000000000000" pitchFamily="2" charset="-78"/>
                </a:rPr>
                <a:t>                                    زامه(اسپرم)</a:t>
              </a:r>
              <a:endParaRPr lang="fa-IR" sz="3200" dirty="0">
                <a:cs typeface="B Nazanin" panose="00000400000000000000" pitchFamily="2" charset="-78"/>
              </a:endParaRPr>
            </a:p>
            <a:p>
              <a:pPr algn="r" rtl="1"/>
              <a:endParaRPr lang="fa-IR" sz="3200" dirty="0" smtClean="0">
                <a:cs typeface="B Nazanin" panose="00000400000000000000" pitchFamily="2" charset="-78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5635251" y="1616149"/>
              <a:ext cx="0" cy="531628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4763381" y="2147777"/>
              <a:ext cx="701750" cy="223268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5805373" y="2179659"/>
              <a:ext cx="531628" cy="255181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421525" y="2587436"/>
              <a:ext cx="0" cy="531628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421525" y="3790223"/>
              <a:ext cx="0" cy="531628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421525" y="4993010"/>
              <a:ext cx="0" cy="531628"/>
            </a:xfrm>
            <a:prstGeom prst="straightConnector1">
              <a:avLst/>
            </a:prstGeom>
            <a:ln w="63500" cmpd="sng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421525" y="4939863"/>
            <a:ext cx="10419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تمایز</a:t>
            </a:r>
            <a:endParaRPr lang="en-US" sz="32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t="-2" r="-760" b="18713"/>
          <a:stretch/>
        </p:blipFill>
        <p:spPr>
          <a:xfrm>
            <a:off x="112568" y="791128"/>
            <a:ext cx="2822018" cy="58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7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724110" y="1690688"/>
            <a:ext cx="4205620" cy="1562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3200" b="1" dirty="0">
                <a:solidFill>
                  <a:srgbClr val="002060"/>
                </a:solidFill>
              </a:rPr>
              <a:t>اسپرماتیدها در حین حرکت به سمت وسط </a:t>
            </a:r>
            <a:r>
              <a:rPr lang="fa-IR" sz="3200" b="1" dirty="0" smtClean="0">
                <a:solidFill>
                  <a:srgbClr val="002060"/>
                </a:solidFill>
              </a:rPr>
              <a:t>لوله های </a:t>
            </a:r>
            <a:r>
              <a:rPr lang="fa-IR" sz="3200" b="1" dirty="0">
                <a:solidFill>
                  <a:srgbClr val="002060"/>
                </a:solidFill>
              </a:rPr>
              <a:t>اسپرم </a:t>
            </a:r>
            <a:r>
              <a:rPr lang="fa-IR" sz="3200" b="1" dirty="0" smtClean="0">
                <a:solidFill>
                  <a:srgbClr val="002060"/>
                </a:solidFill>
              </a:rPr>
              <a:t>ساز از </a:t>
            </a:r>
            <a:r>
              <a:rPr lang="fa-IR" sz="3200" b="1" dirty="0">
                <a:solidFill>
                  <a:srgbClr val="002060"/>
                </a:solidFill>
              </a:rPr>
              <a:t>هم جدا و تاژک دار می شوند؛ سپس مقدار زیادی از سیتوپلاسم خود را از دست می دهند. هستۀ آن فشرده شده در سر به </a:t>
            </a:r>
            <a:r>
              <a:rPr lang="fa-IR" sz="3200" b="1" dirty="0" smtClean="0">
                <a:solidFill>
                  <a:srgbClr val="002060"/>
                </a:solidFill>
              </a:rPr>
              <a:t>صورت مجزا </a:t>
            </a:r>
            <a:r>
              <a:rPr lang="fa-IR" sz="3200" b="1" dirty="0">
                <a:solidFill>
                  <a:srgbClr val="002060"/>
                </a:solidFill>
              </a:rPr>
              <a:t>قرار می گیرد و یاخته حالت کشیده پیدا می کند.</a:t>
            </a:r>
          </a:p>
        </p:txBody>
      </p:sp>
      <p:pic>
        <p:nvPicPr>
          <p:cNvPr id="1104" name="Picture 80" descr="نتیجه تصویری برای ‪spermiogenesis‬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39" y="283682"/>
            <a:ext cx="7733939" cy="51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442792" y="147981"/>
            <a:ext cx="4144924" cy="13255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4000" b="1">
                <a:solidFill>
                  <a:srgbClr val="FF0000"/>
                </a:solidFill>
              </a:rPr>
              <a:t>نحوه ی تمایز اسپرم ها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یجه تصویری برای ‪spermiogenesis‬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07" y="72190"/>
            <a:ext cx="10318083" cy="66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61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010" y="212502"/>
            <a:ext cx="3710064" cy="13255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solidFill>
                  <a:srgbClr val="FF0000"/>
                </a:solidFill>
              </a:rPr>
              <a:t>یاخته های سرتولی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35" y="1318437"/>
            <a:ext cx="10679605" cy="4869712"/>
          </a:xfrm>
        </p:spPr>
        <p:txBody>
          <a:bodyPr>
            <a:noAutofit/>
          </a:bodyPr>
          <a:lstStyle/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در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دیوارۀ لوله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های اسپرم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ساز وجود دارند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که با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ترشحات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خود تمایز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اسپرم ها را هدایت می کنند. </a:t>
            </a:r>
          </a:p>
          <a:p>
            <a:pPr marL="0" indent="0" algn="r" rtl="1">
              <a:buNone/>
            </a:pPr>
            <a:r>
              <a:rPr lang="fa-IR" sz="3200" dirty="0" smtClean="0">
                <a:solidFill>
                  <a:srgbClr val="C00000"/>
                </a:solidFill>
                <a:latin typeface="IRMitra" panose="02000506000000020002" pitchFamily="2" charset="-78"/>
                <a:cs typeface="B Nazanin" panose="00000400000000000000" pitchFamily="2" charset="-78"/>
              </a:rPr>
              <a:t>نقش:</a:t>
            </a:r>
          </a:p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پشتیبانی و تغذیه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یاخته های جنسی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(حمایت)</a:t>
            </a:r>
            <a:endParaRPr lang="fa-IR" sz="3200" dirty="0">
              <a:latin typeface="IRMitra" panose="02000506000000020002" pitchFamily="2" charset="-78"/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بیگانه </a:t>
            </a:r>
            <a:r>
              <a:rPr lang="fa-IR" sz="3200" dirty="0">
                <a:latin typeface="IRMitra" panose="02000506000000020002" pitchFamily="2" charset="-78"/>
                <a:cs typeface="B Nazanin" panose="00000400000000000000" pitchFamily="2" charset="-78"/>
              </a:rPr>
              <a:t>خواری باکتری </a:t>
            </a:r>
            <a:r>
              <a:rPr lang="fa-IR" sz="3200" dirty="0" smtClean="0">
                <a:latin typeface="IRMitra" panose="02000506000000020002" pitchFamily="2" charset="-78"/>
                <a:cs typeface="B Nazanin" panose="00000400000000000000" pitchFamily="2" charset="-78"/>
              </a:rPr>
              <a:t>ها(حفاظت)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A94F-13B2-4968-94CA-272B39DE4F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811</Words>
  <Application>Microsoft Office PowerPoint</Application>
  <PresentationFormat>Widescreen</PresentationFormat>
  <Paragraphs>125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 Nazanin</vt:lpstr>
      <vt:lpstr>Calibri</vt:lpstr>
      <vt:lpstr>Calibri Light</vt:lpstr>
      <vt:lpstr>IRMitra</vt:lpstr>
      <vt:lpstr>IRMitra-Bold</vt:lpstr>
      <vt:lpstr>Times New Roman</vt:lpstr>
      <vt:lpstr>Wingdings 2</vt:lpstr>
      <vt:lpstr>Office Theme</vt:lpstr>
      <vt:lpstr>فصل 7   </vt:lpstr>
      <vt:lpstr>PowerPoint Presentation</vt:lpstr>
      <vt:lpstr>PowerPoint Presentation</vt:lpstr>
      <vt:lpstr>مراحل تولید اسپرم یا اسپر مزایی</vt:lpstr>
      <vt:lpstr>فعالیت:</vt:lpstr>
      <vt:lpstr>تولید سلول های جنسی نر</vt:lpstr>
      <vt:lpstr>PowerPoint Presentation</vt:lpstr>
      <vt:lpstr>PowerPoint Presentation</vt:lpstr>
      <vt:lpstr>یاخته های سرتولی </vt:lpstr>
      <vt:lpstr>انواع یاخته های جداره ی لوله های اسپرم ساز </vt:lpstr>
      <vt:lpstr>PowerPoint Presentation</vt:lpstr>
      <vt:lpstr>ساختار اسپرم</vt:lpstr>
      <vt:lpstr>یاخته ی نر</vt:lpstr>
      <vt:lpstr>اندام های ضمیمه (کمکی)</vt:lpstr>
      <vt:lpstr>PowerPoint Presentation</vt:lpstr>
      <vt:lpstr>هورمون ها، فعالیت دستگاه تولید مثل در مرد را تنظیم می کنند.</vt:lpstr>
      <vt:lpstr>PowerPoint Presentation</vt:lpstr>
      <vt:lpstr>LE 46-14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6  کروموزوم ها            و تقسیم سلول</dc:title>
  <dc:creator>@nouribiology</dc:creator>
  <cp:lastModifiedBy>yas</cp:lastModifiedBy>
  <cp:revision>297</cp:revision>
  <dcterms:created xsi:type="dcterms:W3CDTF">2017-06-30T06:10:00Z</dcterms:created>
  <dcterms:modified xsi:type="dcterms:W3CDTF">2018-02-03T17:16:03Z</dcterms:modified>
</cp:coreProperties>
</file>