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4"/>
  </p:notesMasterIdLst>
  <p:sldIdLst>
    <p:sldId id="278"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00808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09" autoAdjust="0"/>
  </p:normalViewPr>
  <p:slideViewPr>
    <p:cSldViewPr>
      <p:cViewPr varScale="1">
        <p:scale>
          <a:sx n="70" d="100"/>
          <a:sy n="70" d="100"/>
        </p:scale>
        <p:origin x="136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911366-EBDC-463C-A541-459EEA940442}" type="datetimeFigureOut">
              <a:rPr lang="en-US" smtClean="0"/>
              <a:pPr/>
              <a:t>1/14/2017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A1A84D-37AC-4908-8ADF-2E30A86416D1}" type="slidenum">
              <a:rPr lang="en-US" smtClean="0"/>
              <a:pPr/>
              <a:t>‹#›</a:t>
            </a:fld>
            <a:endParaRPr lang="en-US"/>
          </a:p>
        </p:txBody>
      </p:sp>
    </p:spTree>
    <p:extLst>
      <p:ext uri="{BB962C8B-B14F-4D97-AF65-F5344CB8AC3E}">
        <p14:creationId xmlns:p14="http://schemas.microsoft.com/office/powerpoint/2010/main" val="765149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0117637-9B51-4012-ACAB-A05EF8801C87}" type="datetimeFigureOut">
              <a:rPr lang="en-US" smtClean="0"/>
              <a:pPr/>
              <a:t>1/14/2017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D7A9CA8-E6BE-4F82-A561-6F01110B17C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117637-9B51-4012-ACAB-A05EF8801C87}" type="datetimeFigureOut">
              <a:rPr lang="en-US" smtClean="0"/>
              <a:pPr/>
              <a:t>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A9CA8-E6BE-4F82-A561-6F01110B17C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117637-9B51-4012-ACAB-A05EF8801C87}" type="datetimeFigureOut">
              <a:rPr lang="en-US" smtClean="0"/>
              <a:pPr/>
              <a:t>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A9CA8-E6BE-4F82-A561-6F01110B17C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117637-9B51-4012-ACAB-A05EF8801C87}" type="datetimeFigureOut">
              <a:rPr lang="en-US" smtClean="0"/>
              <a:pPr/>
              <a:t>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A9CA8-E6BE-4F82-A561-6F01110B17C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0117637-9B51-4012-ACAB-A05EF8801C87}" type="datetimeFigureOut">
              <a:rPr lang="en-US" smtClean="0"/>
              <a:pPr/>
              <a:t>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A9CA8-E6BE-4F82-A561-6F01110B17C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0117637-9B51-4012-ACAB-A05EF8801C87}" type="datetimeFigureOut">
              <a:rPr lang="en-US" smtClean="0"/>
              <a:pPr/>
              <a:t>1/14/2017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7A9CA8-E6BE-4F82-A561-6F01110B17C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0117637-9B51-4012-ACAB-A05EF8801C87}" type="datetimeFigureOut">
              <a:rPr lang="en-US" smtClean="0"/>
              <a:pPr/>
              <a:t>1/14/2017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7A9CA8-E6BE-4F82-A561-6F01110B17C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0117637-9B51-4012-ACAB-A05EF8801C87}" type="datetimeFigureOut">
              <a:rPr lang="en-US" smtClean="0"/>
              <a:pPr/>
              <a:t>1/14/2017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7A9CA8-E6BE-4F82-A561-6F01110B17C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117637-9B51-4012-ACAB-A05EF8801C87}" type="datetimeFigureOut">
              <a:rPr lang="en-US" smtClean="0"/>
              <a:pPr/>
              <a:t>1/14/2017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7A9CA8-E6BE-4F82-A561-6F01110B17C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0117637-9B51-4012-ACAB-A05EF8801C87}" type="datetimeFigureOut">
              <a:rPr lang="en-US" smtClean="0"/>
              <a:pPr/>
              <a:t>1/14/2017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7A9CA8-E6BE-4F82-A561-6F01110B17C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0117637-9B51-4012-ACAB-A05EF8801C87}" type="datetimeFigureOut">
              <a:rPr lang="en-US" smtClean="0"/>
              <a:pPr/>
              <a:t>1/14/2017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D7A9CA8-E6BE-4F82-A561-6F01110B17C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0117637-9B51-4012-ACAB-A05EF8801C87}" type="datetimeFigureOut">
              <a:rPr lang="en-US" smtClean="0"/>
              <a:pPr/>
              <a:t>1/14/2017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D7A9CA8-E6BE-4F82-A561-6F01110B17C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chemeClr val="tx1"/>
                </a:solidFill>
                <a:latin typeface="Arial Unicode MS" pitchFamily="34" charset="-128"/>
                <a:ea typeface="Arial Unicode MS" pitchFamily="34" charset="-128"/>
                <a:cs typeface="Arial Unicode MS" pitchFamily="34" charset="-128"/>
              </a:rPr>
              <a:t>بسمه تعالی</a:t>
            </a:r>
            <a:endParaRPr lang="en-US" dirty="0">
              <a:solidFill>
                <a:schemeClr val="tx1"/>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p:txBody>
          <a:bodyPr/>
          <a:lstStyle/>
          <a:p>
            <a:pPr algn="r">
              <a:buNone/>
            </a:pPr>
            <a:endParaRPr lang="fa-IR" sz="2000" b="1" dirty="0" smtClean="0"/>
          </a:p>
          <a:p>
            <a:pPr algn="r">
              <a:buNone/>
            </a:pPr>
            <a:r>
              <a:rPr lang="fa-IR" b="1" dirty="0" smtClean="0"/>
              <a:t>موضوع :       </a:t>
            </a:r>
            <a:r>
              <a:rPr lang="fa-IR" sz="6000" b="1" dirty="0" smtClean="0">
                <a:solidFill>
                  <a:srgbClr val="0070C0"/>
                </a:solidFill>
                <a:cs typeface="B Koodak" pitchFamily="2" charset="-78"/>
              </a:rPr>
              <a:t>بولوتوث</a:t>
            </a:r>
            <a:endParaRPr lang="fa-IR" sz="6000" dirty="0" smtClean="0">
              <a:solidFill>
                <a:srgbClr val="0070C0"/>
              </a:solidFill>
              <a:cs typeface="B Koodak" pitchFamily="2" charset="-78"/>
            </a:endParaRPr>
          </a:p>
          <a:p>
            <a:pPr algn="r">
              <a:buNone/>
            </a:pPr>
            <a:endParaRPr lang="fa-IR" sz="4400" dirty="0" smtClean="0">
              <a:solidFill>
                <a:srgbClr val="0070C0"/>
              </a:solidFill>
              <a:cs typeface="B Koodak" pitchFamily="2" charset="-78"/>
            </a:endParaRPr>
          </a:p>
          <a:p>
            <a:pPr algn="r" rtl="1"/>
            <a:endParaRPr lang="en-US" dirty="0"/>
          </a:p>
        </p:txBody>
      </p:sp>
      <p:pic>
        <p:nvPicPr>
          <p:cNvPr id="7" name="Picture 2" descr="C:\Documents and Settings\Milad\My Documents\My Pictures\00f47186123d78d615d8e086ba9f6054.jpg"/>
          <p:cNvPicPr>
            <a:picLocks noChangeAspect="1" noChangeArrowheads="1"/>
          </p:cNvPicPr>
          <p:nvPr/>
        </p:nvPicPr>
        <p:blipFill>
          <a:blip r:embed="rId2"/>
          <a:srcRect/>
          <a:stretch>
            <a:fillRect/>
          </a:stretch>
        </p:blipFill>
        <p:spPr bwMode="auto">
          <a:xfrm>
            <a:off x="1219200" y="2438400"/>
            <a:ext cx="2857500" cy="942975"/>
          </a:xfrm>
          <a:prstGeom prst="rect">
            <a:avLst/>
          </a:prstGeom>
          <a:noFill/>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90600"/>
            <a:ext cx="8229600" cy="1143000"/>
          </a:xfrm>
        </p:spPr>
        <p:txBody>
          <a:bodyPr>
            <a:noAutofit/>
          </a:bodyPr>
          <a:lstStyle/>
          <a:p>
            <a:pPr algn="r" rtl="1"/>
            <a:r>
              <a:rPr lang="en-US" sz="4800" b="1" dirty="0" smtClean="0">
                <a:solidFill>
                  <a:srgbClr val="7030A0"/>
                </a:solidFill>
                <a:latin typeface="Arial Unicode MS" pitchFamily="34" charset="-128"/>
                <a:ea typeface="Arial Unicode MS" pitchFamily="34" charset="-128"/>
                <a:cs typeface="Arial Unicode MS" pitchFamily="34" charset="-128"/>
              </a:rPr>
              <a:t>● </a:t>
            </a:r>
            <a:r>
              <a:rPr lang="ar-SA" sz="4800" b="1" dirty="0" smtClean="0">
                <a:solidFill>
                  <a:srgbClr val="7030A0"/>
                </a:solidFill>
                <a:latin typeface="Arial Unicode MS" pitchFamily="34" charset="-128"/>
                <a:ea typeface="Arial Unicode MS" pitchFamily="34" charset="-128"/>
                <a:cs typeface="Arial Unicode MS" pitchFamily="34" charset="-128"/>
              </a:rPr>
              <a:t>بلوتوث چگونه كار می كند؟</a:t>
            </a:r>
            <a:r>
              <a:rPr lang="en-US" sz="4800" b="1" dirty="0" smtClean="0">
                <a:solidFill>
                  <a:srgbClr val="7030A0"/>
                </a:solidFill>
                <a:latin typeface="Arial Unicode MS" pitchFamily="34" charset="-128"/>
                <a:ea typeface="Arial Unicode MS" pitchFamily="34" charset="-128"/>
                <a:cs typeface="Arial Unicode MS" pitchFamily="34" charset="-128"/>
              </a:rPr>
              <a:t> </a:t>
            </a:r>
            <a:br>
              <a:rPr lang="en-US" sz="4800" b="1" dirty="0" smtClean="0">
                <a:solidFill>
                  <a:srgbClr val="7030A0"/>
                </a:solidFill>
                <a:latin typeface="Arial Unicode MS" pitchFamily="34" charset="-128"/>
                <a:ea typeface="Arial Unicode MS" pitchFamily="34" charset="-128"/>
                <a:cs typeface="Arial Unicode MS" pitchFamily="34" charset="-128"/>
              </a:rPr>
            </a:br>
            <a:endParaRPr lang="en-US" sz="4800" b="1" dirty="0">
              <a:solidFill>
                <a:srgbClr val="7030A0"/>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a:xfrm>
            <a:off x="457200" y="1447800"/>
            <a:ext cx="8229600" cy="4389120"/>
          </a:xfrm>
        </p:spPr>
        <p:txBody>
          <a:bodyPr>
            <a:noAutofit/>
          </a:bodyPr>
          <a:lstStyle/>
          <a:p>
            <a:pPr algn="r" rtl="1">
              <a:lnSpc>
                <a:spcPct val="170000"/>
              </a:lnSpc>
            </a:pPr>
            <a:r>
              <a:rPr lang="ar-SA" sz="1600" dirty="0" smtClean="0">
                <a:cs typeface="B Koodak" pitchFamily="2" charset="-78"/>
              </a:rPr>
              <a:t>راه های زیادی برای برقراری ارتباط بین وسایل الکترونیکی با یکدیگر وجود دارد مانند</a:t>
            </a:r>
            <a:r>
              <a:rPr lang="en-US" sz="1600" dirty="0" smtClean="0">
                <a:cs typeface="B Koodak" pitchFamily="2" charset="-78"/>
              </a:rPr>
              <a:t>: </a:t>
            </a:r>
            <a:br>
              <a:rPr lang="en-US" sz="1600" dirty="0" smtClean="0">
                <a:cs typeface="B Koodak" pitchFamily="2" charset="-78"/>
              </a:rPr>
            </a:br>
            <a:r>
              <a:rPr lang="en-US" sz="1800" dirty="0" smtClean="0">
                <a:cs typeface="B Koodak" pitchFamily="2" charset="-78"/>
              </a:rPr>
              <a:t>▪ </a:t>
            </a:r>
            <a:r>
              <a:rPr lang="ar-SA" sz="1800" dirty="0" smtClean="0">
                <a:cs typeface="B Koodak" pitchFamily="2" charset="-78"/>
              </a:rPr>
              <a:t>رابط های سیمی</a:t>
            </a:r>
            <a:r>
              <a:rPr lang="en-US" sz="1800" dirty="0" smtClean="0">
                <a:cs typeface="B Koodak" pitchFamily="2" charset="-78"/>
              </a:rPr>
              <a:t> </a:t>
            </a:r>
            <a:br>
              <a:rPr lang="en-US" sz="1800" dirty="0" smtClean="0">
                <a:cs typeface="B Koodak" pitchFamily="2" charset="-78"/>
              </a:rPr>
            </a:br>
            <a:r>
              <a:rPr lang="en-US" sz="1800" dirty="0" smtClean="0">
                <a:cs typeface="B Koodak" pitchFamily="2" charset="-78"/>
              </a:rPr>
              <a:t>▪ </a:t>
            </a:r>
            <a:r>
              <a:rPr lang="ar-SA" sz="1800" dirty="0" smtClean="0">
                <a:cs typeface="B Koodak" pitchFamily="2" charset="-78"/>
              </a:rPr>
              <a:t>دستگاه های رابط الکترونیکی</a:t>
            </a:r>
            <a:r>
              <a:rPr lang="en-US" sz="1800" dirty="0" smtClean="0">
                <a:cs typeface="B Koodak" pitchFamily="2" charset="-78"/>
              </a:rPr>
              <a:t> </a:t>
            </a:r>
            <a:br>
              <a:rPr lang="en-US" sz="1800" dirty="0" smtClean="0">
                <a:cs typeface="B Koodak" pitchFamily="2" charset="-78"/>
              </a:rPr>
            </a:br>
            <a:r>
              <a:rPr lang="en-US" sz="1800" dirty="0" smtClean="0">
                <a:cs typeface="B Koodak" pitchFamily="2" charset="-78"/>
              </a:rPr>
              <a:t>▪ </a:t>
            </a:r>
            <a:r>
              <a:rPr lang="ar-SA" sz="1800" dirty="0" smtClean="0">
                <a:cs typeface="B Koodak" pitchFamily="2" charset="-78"/>
              </a:rPr>
              <a:t>کابلهای شبکه</a:t>
            </a:r>
            <a:r>
              <a:rPr lang="en-US" sz="1800" dirty="0" smtClean="0">
                <a:cs typeface="B Koodak" pitchFamily="2" charset="-78"/>
              </a:rPr>
              <a:t> </a:t>
            </a:r>
            <a:br>
              <a:rPr lang="en-US" sz="1800" dirty="0" smtClean="0">
                <a:cs typeface="B Koodak" pitchFamily="2" charset="-78"/>
              </a:rPr>
            </a:br>
            <a:r>
              <a:rPr lang="en-US" sz="1800" dirty="0" smtClean="0">
                <a:cs typeface="B Koodak" pitchFamily="2" charset="-78"/>
              </a:rPr>
              <a:t> </a:t>
            </a:r>
            <a:r>
              <a:rPr lang="en-US" sz="1800" dirty="0" err="1" smtClean="0">
                <a:cs typeface="B Koodak" pitchFamily="2" charset="-78"/>
              </a:rPr>
              <a:t>wifi</a:t>
            </a:r>
            <a:r>
              <a:rPr lang="en-US" sz="1800" dirty="0" smtClean="0">
                <a:cs typeface="B Koodak" pitchFamily="2" charset="-78"/>
              </a:rPr>
              <a:t>▪ </a:t>
            </a:r>
            <a:br>
              <a:rPr lang="en-US" sz="1800" dirty="0" smtClean="0">
                <a:cs typeface="B Koodak" pitchFamily="2" charset="-78"/>
              </a:rPr>
            </a:br>
            <a:r>
              <a:rPr lang="en-US" sz="1800" dirty="0" smtClean="0">
                <a:cs typeface="B Koodak" pitchFamily="2" charset="-78"/>
              </a:rPr>
              <a:t>▪ </a:t>
            </a:r>
            <a:r>
              <a:rPr lang="ar-SA" sz="1800" dirty="0" smtClean="0">
                <a:cs typeface="B Koodak" pitchFamily="2" charset="-78"/>
              </a:rPr>
              <a:t>سیگنالهای مادون قرمز</a:t>
            </a:r>
            <a:r>
              <a:rPr lang="en-US" sz="1800" dirty="0" smtClean="0">
                <a:cs typeface="B Koodak" pitchFamily="2" charset="-78"/>
              </a:rPr>
              <a:t> </a:t>
            </a:r>
            <a:endParaRPr lang="fa-IR" sz="1800" dirty="0" smtClean="0">
              <a:cs typeface="B Koodak" pitchFamily="2" charset="-78"/>
            </a:endParaRPr>
          </a:p>
          <a:p>
            <a:pPr algn="r" rtl="1">
              <a:lnSpc>
                <a:spcPct val="170000"/>
              </a:lnSpc>
            </a:pPr>
            <a:r>
              <a:rPr lang="ar-SA" sz="1400" dirty="0" smtClean="0">
                <a:cs typeface="B Koodak" pitchFamily="2" charset="-78"/>
              </a:rPr>
              <a:t>لوازمی همچون کامپیوترها، سیستم های سرگرمی، تلفن ها و ... لوازمی هستند که در دسته لوازم الکترونیکی جای می گیرند. این وسایل می توانند از طرق مختلفی با یکدیگر ارتباط برقرار کنند مانند استفاده از سیم ها، کابل ها ،سیگنال های رادیویی ، اشعه مادون قرمز و یا حتی انواع پیشرفته تری از رابط ها و پروتکل های ارتباطی</a:t>
            </a:r>
            <a:r>
              <a:rPr lang="en-US" sz="1400" dirty="0" smtClean="0">
                <a:cs typeface="B Koodak" pitchFamily="2" charset="-78"/>
              </a:rPr>
              <a:t>. </a:t>
            </a:r>
            <a:br>
              <a:rPr lang="en-US" sz="1400" dirty="0" smtClean="0">
                <a:cs typeface="B Koodak" pitchFamily="2" charset="-78"/>
              </a:rPr>
            </a:br>
            <a:r>
              <a:rPr lang="ar-SA" sz="1400" dirty="0" smtClean="0">
                <a:cs typeface="B Koodak" pitchFamily="2" charset="-78"/>
              </a:rPr>
              <a:t>روش های اتصال دستگاه های الکترونیکی به یکدیگر روز به روز پیچیده تر می شوند، در این مقاله به بررسی بلوتوث خواهیم پرداخت. یک روش ارتباطی نسبتا جدید در لوازم الکترونیکی که دارای ساختاری ساده است و بصورت بدون سیم و اتوماتیک انجام می شود و یکی از خصوصیاتی است که کار با لوازم الکترونیکی را جذاب تر و ساده تر می کند</a:t>
            </a:r>
            <a:r>
              <a:rPr lang="en-US" sz="1400" dirty="0" smtClean="0">
                <a:cs typeface="B Koodak" pitchFamily="2" charset="-78"/>
              </a:rPr>
              <a:t>. </a:t>
            </a:r>
            <a:r>
              <a:rPr lang="en-US" sz="1600" dirty="0" smtClean="0">
                <a:cs typeface="B Koodak" pitchFamily="2" charset="-78"/>
              </a:rPr>
              <a:t/>
            </a:r>
            <a:br>
              <a:rPr lang="en-US" sz="1600" dirty="0" smtClean="0">
                <a:cs typeface="B Koodak" pitchFamily="2" charset="-78"/>
              </a:rPr>
            </a:br>
            <a:r>
              <a:rPr lang="en-US" sz="1600" dirty="0" smtClean="0">
                <a:cs typeface="B Koodak" pitchFamily="2" charset="-78"/>
              </a:rPr>
              <a:t/>
            </a:r>
            <a:br>
              <a:rPr lang="en-US" sz="1600" dirty="0" smtClean="0">
                <a:cs typeface="B Koodak" pitchFamily="2" charset="-78"/>
              </a:rPr>
            </a:br>
            <a:endParaRPr lang="en-US" sz="1600" dirty="0">
              <a:cs typeface="B Koodak" pitchFamily="2" charset="-78"/>
            </a:endParaRPr>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heckerboard(across)">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checkerboard(across)">
                                      <p:cBhvr>
                                        <p:cTn id="1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en-US" sz="4800" b="1" dirty="0" smtClean="0">
                <a:solidFill>
                  <a:srgbClr val="7030A0"/>
                </a:solidFill>
                <a:latin typeface="Arial Unicode MS" pitchFamily="34" charset="-128"/>
                <a:ea typeface="Arial Unicode MS" pitchFamily="34" charset="-128"/>
                <a:cs typeface="Arial Unicode MS" pitchFamily="34" charset="-128"/>
              </a:rPr>
              <a:t>● </a:t>
            </a:r>
            <a:r>
              <a:rPr lang="ar-SA" sz="4800" b="1" dirty="0" smtClean="0">
                <a:solidFill>
                  <a:srgbClr val="7030A0"/>
                </a:solidFill>
                <a:latin typeface="Arial Unicode MS" pitchFamily="34" charset="-128"/>
                <a:ea typeface="Arial Unicode MS" pitchFamily="34" charset="-128"/>
                <a:cs typeface="Arial Unicode MS" pitchFamily="34" charset="-128"/>
              </a:rPr>
              <a:t>مشکل</a:t>
            </a:r>
            <a:r>
              <a:rPr lang="en-US" sz="4800" b="1" dirty="0" smtClean="0">
                <a:solidFill>
                  <a:srgbClr val="7030A0"/>
                </a:solidFill>
                <a:latin typeface="Arial Unicode MS" pitchFamily="34" charset="-128"/>
                <a:ea typeface="Arial Unicode MS" pitchFamily="34" charset="-128"/>
                <a:cs typeface="Arial Unicode MS" pitchFamily="34" charset="-128"/>
              </a:rPr>
              <a:t> ! </a:t>
            </a:r>
            <a:endParaRPr lang="en-US" sz="4800" dirty="0">
              <a:solidFill>
                <a:srgbClr val="7030A0"/>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p:txBody>
          <a:bodyPr>
            <a:noAutofit/>
          </a:bodyPr>
          <a:lstStyle/>
          <a:p>
            <a:pPr algn="r" rtl="1">
              <a:lnSpc>
                <a:spcPct val="170000"/>
              </a:lnSpc>
            </a:pPr>
            <a:r>
              <a:rPr lang="ar-SA" sz="1600" dirty="0" smtClean="0">
                <a:cs typeface="B Koodak" pitchFamily="2" charset="-78"/>
              </a:rPr>
              <a:t>قبل از اینکه دو وسیله الکترونیکی با یکدیگر ارتباط برقرار کنند باید یک سری از نکات بین آنها مشخص شده باشد. اولین نکته ای که برای ارتباط بین دو وسیله پیش می آید اینست که این ارتباط از لحاظ فیریکی چگونه بر قرار خواهد شد ؟ آیا لازم است که از سیم استفاده شود یا ارتباط بوسیله بعضی از سیگنال ها و بدون سیم برقرار خواهد شد ؟ و اگر لازم است از سیم استفاده شود چند رشته سیم برای برقراری این ارتباط لازم است ؟ یک رشته؟ دو رشته ؟ پنج رشته؟ </a:t>
            </a:r>
            <a:r>
              <a:rPr lang="fa-IR" sz="1600" dirty="0" smtClean="0">
                <a:cs typeface="B Koodak" pitchFamily="2" charset="-78"/>
              </a:rPr>
              <a:t>۲۵</a:t>
            </a:r>
            <a:r>
              <a:rPr lang="ar-SA" sz="1600" dirty="0" smtClean="0">
                <a:cs typeface="B Koodak" pitchFamily="2" charset="-78"/>
              </a:rPr>
              <a:t> رشته ؟ تازه هنگامی که روش فیزیکی برقراری ارتباط مشخص شد سوالهای دیگری هم از راه می رسند</a:t>
            </a:r>
            <a:r>
              <a:rPr lang="en-US" sz="1600" dirty="0" smtClean="0">
                <a:cs typeface="B Koodak" pitchFamily="2" charset="-78"/>
              </a:rPr>
              <a:t> : </a:t>
            </a:r>
            <a:br>
              <a:rPr lang="en-US" sz="1600" dirty="0" smtClean="0">
                <a:cs typeface="B Koodak" pitchFamily="2" charset="-78"/>
              </a:rPr>
            </a:br>
            <a:r>
              <a:rPr lang="ar-SA" sz="1600" dirty="0" smtClean="0">
                <a:cs typeface="B Koodak" pitchFamily="2" charset="-78"/>
              </a:rPr>
              <a:t>چه مقدار از اطلاعات باید درآن واحد منتقل شود؟ برای مثال پرتهای سریال در آن واحد فقط می توانند </a:t>
            </a:r>
            <a:r>
              <a:rPr lang="fa-IR" sz="1600" dirty="0" smtClean="0">
                <a:cs typeface="B Koodak" pitchFamily="2" charset="-78"/>
              </a:rPr>
              <a:t>۱</a:t>
            </a:r>
            <a:r>
              <a:rPr lang="en-US" sz="1600" dirty="0" smtClean="0">
                <a:cs typeface="B Koodak" pitchFamily="2" charset="-78"/>
              </a:rPr>
              <a:t>bit </a:t>
            </a:r>
            <a:r>
              <a:rPr lang="ar-SA" sz="1600" dirty="0" smtClean="0">
                <a:cs typeface="B Koodak" pitchFamily="2" charset="-78"/>
              </a:rPr>
              <a:t>داده را ارسال کنند اما پرت های موازی در همین زمان می توانند چندین بیت داده را منتقل کنند</a:t>
            </a:r>
            <a:r>
              <a:rPr lang="en-US" sz="1600" dirty="0" smtClean="0">
                <a:cs typeface="B Koodak" pitchFamily="2" charset="-78"/>
              </a:rPr>
              <a:t>. </a:t>
            </a:r>
            <a:br>
              <a:rPr lang="en-US" sz="1600" dirty="0" smtClean="0">
                <a:cs typeface="B Koodak" pitchFamily="2" charset="-78"/>
              </a:rPr>
            </a:br>
            <a:r>
              <a:rPr lang="ar-SA" sz="1600" dirty="0" smtClean="0">
                <a:cs typeface="B Koodak" pitchFamily="2" charset="-78"/>
              </a:rPr>
              <a:t>دستگاه ها بر چه اساسی با یکدیگر ارتباط برقرار خواهند کرد؟ تمامی اطلاعات باید تحت دستورات و قوانین خاصی منتقل شوند که این دستورات و قوانین پروتکل نامیده می شوند ، پس بهتر است این سوال را اینگونه مطرح کنیم که: اطلاعات تحت چه پروتکلی منتقل شود؟ </a:t>
            </a:r>
            <a:endParaRPr lang="en-US" sz="1600" dirty="0">
              <a:cs typeface="B Koodak" pitchFamily="2" charset="-78"/>
            </a:endParaRPr>
          </a:p>
        </p:txBody>
      </p:sp>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en-US" sz="3200" b="1" dirty="0" smtClean="0">
                <a:solidFill>
                  <a:srgbClr val="7030A0"/>
                </a:solidFill>
                <a:latin typeface="Arial Unicode MS" pitchFamily="34" charset="-128"/>
                <a:ea typeface="Arial Unicode MS" pitchFamily="34" charset="-128"/>
                <a:cs typeface="Arial Unicode MS" pitchFamily="34" charset="-128"/>
              </a:rPr>
              <a:t>▪ </a:t>
            </a:r>
            <a:r>
              <a:rPr lang="ar-SA" sz="3200" b="1" dirty="0" smtClean="0">
                <a:solidFill>
                  <a:srgbClr val="7030A0"/>
                </a:solidFill>
                <a:latin typeface="Arial Unicode MS" pitchFamily="34" charset="-128"/>
                <a:ea typeface="Arial Unicode MS" pitchFamily="34" charset="-128"/>
                <a:cs typeface="Arial Unicode MS" pitchFamily="34" charset="-128"/>
              </a:rPr>
              <a:t>راه حلی بنام بلوتوث! - بخش اول</a:t>
            </a:r>
            <a:r>
              <a:rPr lang="en-US" sz="3200" dirty="0" smtClean="0">
                <a:solidFill>
                  <a:srgbClr val="7030A0"/>
                </a:solidFill>
                <a:latin typeface="Arial Unicode MS" pitchFamily="34" charset="-128"/>
                <a:ea typeface="Arial Unicode MS" pitchFamily="34" charset="-128"/>
                <a:cs typeface="Arial Unicode MS" pitchFamily="34" charset="-128"/>
              </a:rPr>
              <a:t> </a:t>
            </a:r>
            <a:br>
              <a:rPr lang="en-US" sz="3200" dirty="0" smtClean="0">
                <a:solidFill>
                  <a:srgbClr val="7030A0"/>
                </a:solidFill>
                <a:latin typeface="Arial Unicode MS" pitchFamily="34" charset="-128"/>
                <a:ea typeface="Arial Unicode MS" pitchFamily="34" charset="-128"/>
                <a:cs typeface="Arial Unicode MS" pitchFamily="34" charset="-128"/>
              </a:rPr>
            </a:br>
            <a:endParaRPr lang="en-US" sz="3200" dirty="0">
              <a:solidFill>
                <a:srgbClr val="7030A0"/>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p:txBody>
          <a:bodyPr>
            <a:noAutofit/>
          </a:bodyPr>
          <a:lstStyle/>
          <a:p>
            <a:pPr algn="r" rtl="1">
              <a:lnSpc>
                <a:spcPct val="170000"/>
              </a:lnSpc>
            </a:pPr>
            <a:r>
              <a:rPr lang="ar-SA" sz="1600" dirty="0" smtClean="0">
                <a:cs typeface="B Koodak" pitchFamily="2" charset="-78"/>
              </a:rPr>
              <a:t>فناوری بلوتوث با حذف دخالت کاربر در سیستم و همچنین احتیاج به انرژی بسیار کم برای برقراری ارتباط با وسایل دیگر که موجب صرفه جویی زیادی در مصرف باطری می شود تکنولوژی شبکه های کوچک را وارد مرحله جدیدی کرد</a:t>
            </a:r>
            <a:r>
              <a:rPr lang="en-US" sz="1600" dirty="0" smtClean="0">
                <a:cs typeface="B Koodak" pitchFamily="2" charset="-78"/>
              </a:rPr>
              <a:t>. </a:t>
            </a:r>
            <a:br>
              <a:rPr lang="en-US" sz="1600" dirty="0" smtClean="0">
                <a:cs typeface="B Koodak" pitchFamily="2" charset="-78"/>
              </a:rPr>
            </a:br>
            <a:r>
              <a:rPr lang="ar-SA" sz="1600" dirty="0" smtClean="0">
                <a:cs typeface="B Koodak" pitchFamily="2" charset="-78"/>
              </a:rPr>
              <a:t>این را تصور کنید: شما درحالی که پشت در خانه خود ایستاده اید به وسیله تلفن همراه خود که به فناوری بلوتوث مجهز است مشغول صحبت کردن با شخصی هستید. از آن شخص می خواهید که </a:t>
            </a:r>
            <a:r>
              <a:rPr lang="fa-IR" sz="1600" dirty="0" smtClean="0">
                <a:cs typeface="B Koodak" pitchFamily="2" charset="-78"/>
              </a:rPr>
              <a:t>۵</a:t>
            </a:r>
            <a:r>
              <a:rPr lang="ar-SA" sz="1600" dirty="0" smtClean="0">
                <a:cs typeface="B Koodak" pitchFamily="2" charset="-78"/>
              </a:rPr>
              <a:t> دقیقه بعد مجددا با شما تماس بگیرد چون شما می خواهید وارد خانه شده و لباسهای مخصوص خانه را بپوشید</a:t>
            </a:r>
            <a:r>
              <a:rPr lang="en-US" sz="1600" dirty="0" smtClean="0">
                <a:cs typeface="B Koodak" pitchFamily="2" charset="-78"/>
              </a:rPr>
              <a:t>. </a:t>
            </a:r>
            <a:br>
              <a:rPr lang="en-US" sz="1600" dirty="0" smtClean="0">
                <a:cs typeface="B Koodak" pitchFamily="2" charset="-78"/>
              </a:rPr>
            </a:br>
            <a:r>
              <a:rPr lang="ar-SA" sz="1600" dirty="0" smtClean="0">
                <a:cs typeface="B Koodak" pitchFamily="2" charset="-78"/>
              </a:rPr>
              <a:t>به محظ اینکه شما وارد خانه می شوید نقشه ای که از دستگاه</a:t>
            </a:r>
            <a:r>
              <a:rPr lang="en-US" sz="1600" dirty="0" smtClean="0">
                <a:cs typeface="B Koodak" pitchFamily="2" charset="-78"/>
              </a:rPr>
              <a:t> GPS </a:t>
            </a:r>
            <a:r>
              <a:rPr lang="ar-SA" sz="1600" dirty="0" smtClean="0">
                <a:cs typeface="B Koodak" pitchFamily="2" charset="-78"/>
              </a:rPr>
              <a:t>اتومبیلتان که به فناوری بلوتوث مجهز است به تلفن همراهتان منتقل شده بود به کامپیوتر شخصی شما منتقل می شود زیرا دستگاه تلفن همراه شما یک سیگنال بلوتوث از کامپیوتر شخصی شما دریافت کرده مبنی بر اینکه اطلاعاتی که شما قبلا مشخص کرده اید را به کامپیوتر شخصیتان منتقل کند. </a:t>
            </a:r>
            <a:r>
              <a:rPr lang="fa-IR" sz="1600" dirty="0" smtClean="0">
                <a:cs typeface="B Koodak" pitchFamily="2" charset="-78"/>
              </a:rPr>
              <a:t>۵</a:t>
            </a:r>
            <a:r>
              <a:rPr lang="ar-SA" sz="1600" dirty="0" smtClean="0">
                <a:cs typeface="B Koodak" pitchFamily="2" charset="-78"/>
              </a:rPr>
              <a:t> دقیقه بعد هنگامی که دوست شما مجددا تماس می گیرد بجای اینکه تلفن همراه شما زنگ بزند گوشی تلفن خانگی شما که آن هم به سیستم بلوتوث مجهز است زنگ می زند</a:t>
            </a:r>
            <a:r>
              <a:rPr lang="en-US" sz="1600" dirty="0" smtClean="0">
                <a:cs typeface="B Koodak" pitchFamily="2" charset="-78"/>
              </a:rPr>
              <a:t>.</a:t>
            </a:r>
            <a:br>
              <a:rPr lang="en-US" sz="1600" dirty="0" smtClean="0">
                <a:cs typeface="B Koodak" pitchFamily="2" charset="-78"/>
              </a:rPr>
            </a:br>
            <a:endParaRPr lang="en-US" sz="1600" dirty="0">
              <a:cs typeface="B Koodak" pitchFamily="2" charset="-78"/>
            </a:endParaRPr>
          </a:p>
        </p:txBody>
      </p:sp>
    </p:spTree>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33400" y="609600"/>
            <a:ext cx="8229600" cy="4389120"/>
          </a:xfrm>
        </p:spPr>
        <p:txBody>
          <a:bodyPr>
            <a:noAutofit/>
          </a:bodyPr>
          <a:lstStyle/>
          <a:p>
            <a:pPr algn="r" rtl="1">
              <a:lnSpc>
                <a:spcPct val="150000"/>
              </a:lnSpc>
            </a:pPr>
            <a:r>
              <a:rPr lang="ar-SA" sz="1600" dirty="0" smtClean="0">
                <a:cs typeface="B Koodak" pitchFamily="2" charset="-78"/>
              </a:rPr>
              <a:t>دوست شما همان شماره قبلی را گرفته اما تلفن ثابت شما یک سیگنال بلوتوث از گوشی تلفن همراه شما دریافت کرده و بطور اتوماتیک تلفن همراه شما روی تلفن خانگیتان دایورت شده است زیرا متوجه شده که شما در خانه هستید! هر سیگنال بلوتوثی که گوشی تلفن همراه شما ارسال یا دریافت می کند فقط </a:t>
            </a:r>
            <a:r>
              <a:rPr lang="fa-IR" sz="1600" dirty="0" smtClean="0">
                <a:cs typeface="B Koodak" pitchFamily="2" charset="-78"/>
              </a:rPr>
              <a:t>۱</a:t>
            </a:r>
            <a:r>
              <a:rPr lang="ar-SA" sz="1600" dirty="0" smtClean="0">
                <a:cs typeface="B Koodak" pitchFamily="2" charset="-78"/>
              </a:rPr>
              <a:t> میلی وات از باطری آن را مصرف می کند . یعنی در واقع می توان گفت که این فعالیت در واقع تاثیری روی باطری تلفن شما ندارد</a:t>
            </a:r>
            <a:r>
              <a:rPr lang="en-US" sz="1600" dirty="0" smtClean="0">
                <a:cs typeface="B Koodak" pitchFamily="2" charset="-78"/>
              </a:rPr>
              <a:t>! </a:t>
            </a:r>
            <a:br>
              <a:rPr lang="en-US" sz="1600" dirty="0" smtClean="0">
                <a:cs typeface="B Koodak" pitchFamily="2" charset="-78"/>
              </a:rPr>
            </a:br>
            <a:r>
              <a:rPr lang="ar-SA" sz="1600" dirty="0" smtClean="0">
                <a:cs typeface="B Koodak" pitchFamily="2" charset="-78"/>
              </a:rPr>
              <a:t>یكی از جالب ترین نكات درباره این استاندارد روشی است كه وسایل مجهز به تراشه های بلوتوث به طور خودكار یكدیگر را تشخیص می دهند ، ارتباط برقرار می كنند و داده ها را به دستور شما یا بدون دخالت شما انتقال می دهند</a:t>
            </a:r>
            <a:r>
              <a:rPr lang="en-US" sz="1600" dirty="0" smtClean="0">
                <a:cs typeface="B Koodak" pitchFamily="2" charset="-78"/>
              </a:rPr>
              <a:t>. </a:t>
            </a:r>
            <a:br>
              <a:rPr lang="en-US" sz="1600" dirty="0" smtClean="0">
                <a:cs typeface="B Koodak" pitchFamily="2" charset="-78"/>
              </a:rPr>
            </a:br>
            <a:r>
              <a:rPr lang="ar-SA" sz="1600" dirty="0" smtClean="0">
                <a:cs typeface="B Koodak" pitchFamily="2" charset="-78"/>
              </a:rPr>
              <a:t>در خصوصیات بلوتوث یك ارتباط رادیویی با برد كوتاه تعریف شده است. این استاندارد هم چنین یك برد متوسط </a:t>
            </a:r>
            <a:r>
              <a:rPr lang="fa-IR" sz="1600" dirty="0" smtClean="0">
                <a:cs typeface="B Koodak" pitchFamily="2" charset="-78"/>
              </a:rPr>
              <a:t>۱۰۰</a:t>
            </a:r>
            <a:r>
              <a:rPr lang="ar-SA" sz="1600" dirty="0" smtClean="0">
                <a:cs typeface="B Koodak" pitchFamily="2" charset="-78"/>
              </a:rPr>
              <a:t> متری را تعریف كرده است ، اما به ندرت به كار می رود ، چون به توان التریكی و هزینه بیشتری نیاز دارد</a:t>
            </a:r>
            <a:r>
              <a:rPr lang="en-US" sz="1600" dirty="0" smtClean="0">
                <a:cs typeface="B Koodak" pitchFamily="2" charset="-78"/>
              </a:rPr>
              <a:t>. </a:t>
            </a:r>
            <a:r>
              <a:rPr lang="ar-SA" sz="1600" dirty="0" smtClean="0">
                <a:cs typeface="B Koodak" pitchFamily="2" charset="-78"/>
              </a:rPr>
              <a:t>هر وسیله بلوتوث حاوی یك تراشه فرستنده / گیرنده مربعی </a:t>
            </a:r>
            <a:r>
              <a:rPr lang="fa-IR" sz="1600" dirty="0" smtClean="0">
                <a:cs typeface="B Koodak" pitchFamily="2" charset="-78"/>
              </a:rPr>
              <a:t>۴</a:t>
            </a:r>
            <a:r>
              <a:rPr lang="ar-SA" sz="1600" dirty="0" smtClean="0">
                <a:cs typeface="B Koodak" pitchFamily="2" charset="-78"/>
              </a:rPr>
              <a:t> سانتیمتری است كه در باند فركانس رادیویی</a:t>
            </a:r>
            <a:r>
              <a:rPr lang="en-US" sz="1600" dirty="0" smtClean="0">
                <a:cs typeface="B Koodak" pitchFamily="2" charset="-78"/>
              </a:rPr>
              <a:t> ISM (Industrial Scientific Medical) </a:t>
            </a:r>
            <a:r>
              <a:rPr lang="ar-SA" sz="1600" dirty="0" smtClean="0">
                <a:cs typeface="B Koodak" pitchFamily="2" charset="-78"/>
              </a:rPr>
              <a:t>یا صنعتی ، علمی ، پزشكی از </a:t>
            </a:r>
            <a:r>
              <a:rPr lang="fa-IR" sz="1600" dirty="0" smtClean="0">
                <a:cs typeface="B Koodak" pitchFamily="2" charset="-78"/>
              </a:rPr>
              <a:t>۴۰.۲ </a:t>
            </a:r>
            <a:r>
              <a:rPr lang="ar-SA" sz="1600" dirty="0" smtClean="0">
                <a:cs typeface="B Koodak" pitchFamily="2" charset="-78"/>
              </a:rPr>
              <a:t>گیگاهرتز تا </a:t>
            </a:r>
            <a:r>
              <a:rPr lang="fa-IR" sz="1600" dirty="0" smtClean="0">
                <a:cs typeface="B Koodak" pitchFamily="2" charset="-78"/>
              </a:rPr>
              <a:t>۴۸.۲</a:t>
            </a:r>
            <a:r>
              <a:rPr lang="ar-SA" sz="1600" dirty="0" smtClean="0">
                <a:cs typeface="B Koodak" pitchFamily="2" charset="-78"/>
              </a:rPr>
              <a:t> گیگاهرتز عمل می كند</a:t>
            </a:r>
            <a:r>
              <a:rPr lang="en-US" sz="1600" dirty="0" smtClean="0">
                <a:cs typeface="B Koodak" pitchFamily="2" charset="-78"/>
              </a:rPr>
              <a:t>. </a:t>
            </a:r>
            <a:br>
              <a:rPr lang="en-US" sz="1600" dirty="0" smtClean="0">
                <a:cs typeface="B Koodak" pitchFamily="2" charset="-78"/>
              </a:rPr>
            </a:br>
            <a:r>
              <a:rPr lang="ar-SA" sz="1600" dirty="0" smtClean="0">
                <a:cs typeface="B Koodak" pitchFamily="2" charset="-78"/>
              </a:rPr>
              <a:t>سازندگان و طراحان این فركانس را بدین لحاظ انتخاب كردند كه در سراسر جهان به رایگان در دسترس است و محدودیتهای داشتن مجوز را ندارند . باند</a:t>
            </a:r>
            <a:r>
              <a:rPr lang="en-US" sz="1600" dirty="0" smtClean="0">
                <a:cs typeface="B Koodak" pitchFamily="2" charset="-78"/>
              </a:rPr>
              <a:t> ISM </a:t>
            </a:r>
            <a:r>
              <a:rPr lang="ar-SA" sz="1600" dirty="0" smtClean="0">
                <a:cs typeface="B Koodak" pitchFamily="2" charset="-78"/>
              </a:rPr>
              <a:t>به </a:t>
            </a:r>
            <a:r>
              <a:rPr lang="fa-IR" sz="1600" dirty="0" smtClean="0">
                <a:cs typeface="B Koodak" pitchFamily="2" charset="-78"/>
              </a:rPr>
              <a:t>۷۹</a:t>
            </a:r>
            <a:r>
              <a:rPr lang="ar-SA" sz="1600" dirty="0" smtClean="0">
                <a:cs typeface="B Koodak" pitchFamily="2" charset="-78"/>
              </a:rPr>
              <a:t> كانال تقسیم می شود كه هر كدام پهنای باند یك مگاهرتزی دارند كه این باند رایگان است . بلوتوث از لحاظ نظری پهنای باند یك مگابایت در ثانیه را دارد ، كه سرعتی نزدیك به </a:t>
            </a:r>
            <a:r>
              <a:rPr lang="fa-IR" sz="1600" dirty="0" smtClean="0">
                <a:cs typeface="B Koodak" pitchFamily="2" charset="-78"/>
              </a:rPr>
              <a:t>۷۲۳</a:t>
            </a:r>
            <a:r>
              <a:rPr lang="ar-SA" sz="1600" dirty="0" smtClean="0">
                <a:cs typeface="B Koodak" pitchFamily="2" charset="-78"/>
              </a:rPr>
              <a:t> كیلوبیت در ثانیه است. این سرعت خیلی بالا نیست ، اما برای انتقال داده ها بین وسایل دستی و دسترسی به اینترنت كاملاً كافی است</a:t>
            </a:r>
            <a:r>
              <a:rPr lang="en-US" sz="1600" dirty="0" smtClean="0">
                <a:cs typeface="B Koodak" pitchFamily="2" charset="-78"/>
              </a:rPr>
              <a:t>. </a:t>
            </a:r>
            <a:br>
              <a:rPr lang="en-US" sz="1600" dirty="0" smtClean="0">
                <a:cs typeface="B Koodak" pitchFamily="2" charset="-78"/>
              </a:rPr>
            </a:br>
            <a:endParaRPr lang="en-US" sz="1600" dirty="0">
              <a:cs typeface="B Koodak" pitchFamily="2" charset="-78"/>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143000"/>
          </a:xfrm>
        </p:spPr>
        <p:txBody>
          <a:bodyPr>
            <a:normAutofit/>
          </a:bodyPr>
          <a:lstStyle/>
          <a:p>
            <a:pPr algn="r" rtl="1"/>
            <a:r>
              <a:rPr lang="en-US" sz="3200" b="1" dirty="0" smtClean="0">
                <a:solidFill>
                  <a:srgbClr val="7030A0"/>
                </a:solidFill>
                <a:latin typeface="Arial Unicode MS" pitchFamily="34" charset="-128"/>
                <a:ea typeface="Arial Unicode MS" pitchFamily="34" charset="-128"/>
                <a:cs typeface="Arial Unicode MS" pitchFamily="34" charset="-128"/>
              </a:rPr>
              <a:t>▪ </a:t>
            </a:r>
            <a:r>
              <a:rPr lang="ar-SA" sz="3200" b="1" dirty="0" smtClean="0">
                <a:solidFill>
                  <a:srgbClr val="7030A0"/>
                </a:solidFill>
                <a:latin typeface="Arial Unicode MS" pitchFamily="34" charset="-128"/>
                <a:ea typeface="Arial Unicode MS" pitchFamily="34" charset="-128"/>
                <a:cs typeface="Arial Unicode MS" pitchFamily="34" charset="-128"/>
              </a:rPr>
              <a:t>راه حلی بنام بلوتوث! - بخش دوم</a:t>
            </a:r>
            <a:r>
              <a:rPr lang="ar-SA" sz="3200" dirty="0" smtClean="0">
                <a:solidFill>
                  <a:srgbClr val="7030A0"/>
                </a:solidFill>
                <a:latin typeface="Arial Unicode MS" pitchFamily="34" charset="-128"/>
                <a:ea typeface="Arial Unicode MS" pitchFamily="34" charset="-128"/>
                <a:cs typeface="Arial Unicode MS" pitchFamily="34" charset="-128"/>
              </a:rPr>
              <a:t> </a:t>
            </a:r>
            <a:endParaRPr lang="en-US" sz="3200" dirty="0">
              <a:solidFill>
                <a:srgbClr val="7030A0"/>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a:xfrm>
            <a:off x="457200" y="1524000"/>
            <a:ext cx="8229600" cy="4389120"/>
          </a:xfrm>
        </p:spPr>
        <p:txBody>
          <a:bodyPr>
            <a:noAutofit/>
          </a:bodyPr>
          <a:lstStyle/>
          <a:p>
            <a:pPr algn="r" rtl="1">
              <a:lnSpc>
                <a:spcPct val="170000"/>
              </a:lnSpc>
            </a:pPr>
            <a:r>
              <a:rPr lang="ar-SA" sz="1600" dirty="0" smtClean="0">
                <a:cs typeface="B Koodak" pitchFamily="2" charset="-78"/>
              </a:rPr>
              <a:t>بلوتوث در واقع یک استاندارد شبکه است که دارای </a:t>
            </a:r>
            <a:r>
              <a:rPr lang="fa-IR" sz="1600" dirty="0" smtClean="0">
                <a:cs typeface="B Koodak" pitchFamily="2" charset="-78"/>
              </a:rPr>
              <a:t>۲ </a:t>
            </a:r>
            <a:r>
              <a:rPr lang="ar-SA" sz="1600" dirty="0" smtClean="0">
                <a:cs typeface="B Koodak" pitchFamily="2" charset="-78"/>
              </a:rPr>
              <a:t>سطح است</a:t>
            </a:r>
            <a:r>
              <a:rPr lang="en-US" sz="1600" dirty="0" smtClean="0">
                <a:cs typeface="B Koodak" pitchFamily="2" charset="-78"/>
              </a:rPr>
              <a:t> : </a:t>
            </a:r>
            <a:br>
              <a:rPr lang="en-US" sz="1600" dirty="0" smtClean="0">
                <a:cs typeface="B Koodak" pitchFamily="2" charset="-78"/>
              </a:rPr>
            </a:br>
            <a:r>
              <a:rPr lang="fa-IR" sz="1600" b="1" dirty="0" smtClean="0">
                <a:cs typeface="B Koodak" pitchFamily="2" charset="-78"/>
              </a:rPr>
              <a:t>1</a:t>
            </a:r>
            <a:r>
              <a:rPr lang="ar-SA" sz="1600" b="1" dirty="0" smtClean="0">
                <a:cs typeface="B Koodak" pitchFamily="2" charset="-78"/>
              </a:rPr>
              <a:t>)</a:t>
            </a:r>
            <a:r>
              <a:rPr lang="ar-SA" sz="1600" dirty="0" smtClean="0">
                <a:cs typeface="B Koodak" pitchFamily="2" charset="-78"/>
              </a:rPr>
              <a:t> سطح اول که به عنوان سطح فیزیکی شناخته می شود و بیانگر این است که بلوتوث یک فرکانس رادیویی استاندارد است</a:t>
            </a:r>
            <a:r>
              <a:rPr lang="en-US" sz="1600" dirty="0" smtClean="0">
                <a:cs typeface="B Koodak" pitchFamily="2" charset="-78"/>
              </a:rPr>
              <a:t> . </a:t>
            </a:r>
            <a:br>
              <a:rPr lang="en-US" sz="1600" dirty="0" smtClean="0">
                <a:cs typeface="B Koodak" pitchFamily="2" charset="-78"/>
              </a:rPr>
            </a:br>
            <a:r>
              <a:rPr lang="fa-IR" sz="1600" b="1" dirty="0" smtClean="0">
                <a:cs typeface="B Koodak" pitchFamily="2" charset="-78"/>
              </a:rPr>
              <a:t>۲</a:t>
            </a:r>
            <a:r>
              <a:rPr lang="ar-SA" sz="1600" b="1" dirty="0" smtClean="0">
                <a:cs typeface="B Koodak" pitchFamily="2" charset="-78"/>
              </a:rPr>
              <a:t>)</a:t>
            </a:r>
            <a:r>
              <a:rPr lang="ar-SA" sz="1600" dirty="0" smtClean="0">
                <a:cs typeface="B Koodak" pitchFamily="2" charset="-78"/>
              </a:rPr>
              <a:t> سطح دوم که به عنوان سطح پروتکل شناخته می شود و دربرگیرنده قوانین و دستوراتی همچون مکان و زمان ارسال اطلاعات، تعداد بیت های ارسالی در آن واحد و همچنین شمار وسایلی که بطور همزمان می توانند در عملیات ارسال و دریافت اطلاعات شرکت داشته باشند می باشد</a:t>
            </a:r>
            <a:r>
              <a:rPr lang="en-US" sz="1600" dirty="0" smtClean="0">
                <a:cs typeface="B Koodak" pitchFamily="2" charset="-78"/>
              </a:rPr>
              <a:t>. </a:t>
            </a:r>
            <a:br>
              <a:rPr lang="en-US" sz="1600" dirty="0" smtClean="0">
                <a:cs typeface="B Koodak" pitchFamily="2" charset="-78"/>
              </a:rPr>
            </a:br>
            <a:r>
              <a:rPr lang="ar-SA" sz="1600" dirty="0" smtClean="0">
                <a:cs typeface="B Koodak" pitchFamily="2" charset="-78"/>
              </a:rPr>
              <a:t>شبکه بلوتوث اطلاعات را توسط امواج رادیویی با قدرت کم انتقال می دهد که فرکانس این امواج برابر با </a:t>
            </a:r>
            <a:r>
              <a:rPr lang="fa-IR" sz="1600" dirty="0" smtClean="0">
                <a:cs typeface="B Koodak" pitchFamily="2" charset="-78"/>
              </a:rPr>
              <a:t>۲.۴۵</a:t>
            </a:r>
            <a:r>
              <a:rPr lang="en-US" sz="1600" dirty="0" smtClean="0">
                <a:cs typeface="B Koodak" pitchFamily="2" charset="-78"/>
              </a:rPr>
              <a:t>GHz </a:t>
            </a:r>
            <a:r>
              <a:rPr lang="ar-SA" sz="1600" dirty="0" smtClean="0">
                <a:cs typeface="B Koodak" pitchFamily="2" charset="-78"/>
              </a:rPr>
              <a:t>است ( دقیقا بین </a:t>
            </a:r>
            <a:r>
              <a:rPr lang="fa-IR" sz="1600" dirty="0" smtClean="0">
                <a:cs typeface="B Koodak" pitchFamily="2" charset="-78"/>
              </a:rPr>
              <a:t>۲.۴۰۲</a:t>
            </a:r>
            <a:r>
              <a:rPr lang="en-US" sz="1600" dirty="0" smtClean="0">
                <a:cs typeface="B Koodak" pitchFamily="2" charset="-78"/>
              </a:rPr>
              <a:t>GHz </a:t>
            </a:r>
            <a:r>
              <a:rPr lang="ar-SA" sz="1600" dirty="0" smtClean="0">
                <a:cs typeface="B Koodak" pitchFamily="2" charset="-78"/>
              </a:rPr>
              <a:t>تا </a:t>
            </a:r>
            <a:r>
              <a:rPr lang="fa-IR" sz="1600" dirty="0" smtClean="0">
                <a:cs typeface="B Koodak" pitchFamily="2" charset="-78"/>
              </a:rPr>
              <a:t>۲.۴۸۰</a:t>
            </a:r>
            <a:r>
              <a:rPr lang="en-US" sz="1600" dirty="0" smtClean="0">
                <a:cs typeface="B Koodak" pitchFamily="2" charset="-78"/>
              </a:rPr>
              <a:t> GHz </a:t>
            </a:r>
            <a:r>
              <a:rPr lang="ar-SA" sz="1600" dirty="0" smtClean="0">
                <a:cs typeface="B Koodak" pitchFamily="2" charset="-78"/>
              </a:rPr>
              <a:t>)که این باند فرکانس طبق یک توافقنامه بین المللی برای استفاده توسط لوازم علمی ، پزشکی و صنعتی کنار گذاشته شده است</a:t>
            </a:r>
            <a:r>
              <a:rPr lang="en-US" sz="1600" dirty="0" smtClean="0">
                <a:cs typeface="B Koodak" pitchFamily="2" charset="-78"/>
              </a:rPr>
              <a:t> (ISM). </a:t>
            </a:r>
            <a:br>
              <a:rPr lang="en-US" sz="1600" dirty="0" smtClean="0">
                <a:cs typeface="B Koodak" pitchFamily="2" charset="-78"/>
              </a:rPr>
            </a:br>
            <a:r>
              <a:rPr lang="ar-SA" sz="1600" dirty="0" smtClean="0">
                <a:cs typeface="B Koodak" pitchFamily="2" charset="-78"/>
              </a:rPr>
              <a:t>بعضی از وسایلی که شما هم اکنون نیز از آن استفاده می کنید مانند دستگاه کنترل درب پارکینگ یا جدید ترین نسل تلفن های بیسیم از فرکانس های باند</a:t>
            </a:r>
            <a:r>
              <a:rPr lang="en-US" sz="1600" dirty="0" smtClean="0">
                <a:cs typeface="B Koodak" pitchFamily="2" charset="-78"/>
              </a:rPr>
              <a:t> ISM </a:t>
            </a:r>
            <a:r>
              <a:rPr lang="ar-SA" sz="1600" dirty="0" smtClean="0">
                <a:cs typeface="B Koodak" pitchFamily="2" charset="-78"/>
              </a:rPr>
              <a:t>استفاده می کنند. اطمینان حاصل کردن از اینکه امواج بلوتوث با امواج دستگاه های نامبرده شده تداخل پیدا نکنند یکی از سخت ترین مراحل طراحی این فناوری است</a:t>
            </a:r>
            <a:r>
              <a:rPr lang="en-US" sz="1600" dirty="0" smtClean="0">
                <a:cs typeface="B Koodak" pitchFamily="2" charset="-78"/>
              </a:rPr>
              <a:t>. </a:t>
            </a:r>
            <a:br>
              <a:rPr lang="en-US" sz="1600" dirty="0" smtClean="0">
                <a:cs typeface="B Koodak" pitchFamily="2" charset="-78"/>
              </a:rPr>
            </a:br>
            <a:endParaRPr lang="en-US" sz="1600" dirty="0">
              <a:cs typeface="B Koodak" pitchFamily="2" charset="-78"/>
            </a:endParaRPr>
          </a:p>
        </p:txBody>
      </p:sp>
    </p:spTree>
  </p:cSld>
  <p:clrMapOvr>
    <a:masterClrMapping/>
  </p:clrMapOvr>
  <p:transition>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609600"/>
            <a:ext cx="8229600" cy="4389120"/>
          </a:xfrm>
        </p:spPr>
        <p:txBody>
          <a:bodyPr>
            <a:noAutofit/>
          </a:bodyPr>
          <a:lstStyle/>
          <a:p>
            <a:pPr algn="r" rtl="1">
              <a:lnSpc>
                <a:spcPct val="170000"/>
              </a:lnSpc>
            </a:pPr>
            <a:r>
              <a:rPr lang="ar-SA" sz="1600" dirty="0" smtClean="0">
                <a:cs typeface="B Koodak" pitchFamily="2" charset="-78"/>
              </a:rPr>
              <a:t>یکی از راه هایی که تجهیزات بلوتوث از آن برای جلوگیری از تداخل امواجشان با سایر تجهیزات بهره می جویند ارسال سیگنال های بسیار ضعیفی در حدود یک میلی وات است. برای مقایسه فقط کافی است بدانید تلفن های همراه می توانند یک سیگنال در حدود </a:t>
            </a:r>
            <a:r>
              <a:rPr lang="fa-IR" sz="1600" dirty="0" smtClean="0">
                <a:cs typeface="B Koodak" pitchFamily="2" charset="-78"/>
              </a:rPr>
              <a:t>۳</a:t>
            </a:r>
            <a:r>
              <a:rPr lang="ar-SA" sz="1600" dirty="0" smtClean="0">
                <a:cs typeface="B Koodak" pitchFamily="2" charset="-78"/>
              </a:rPr>
              <a:t> واتی را مخابره کنند. استفاده از امواج کم قدرت شعاع برد سیگنال های بلوتوث را به حدود </a:t>
            </a:r>
            <a:r>
              <a:rPr lang="fa-IR" sz="1600" dirty="0" smtClean="0">
                <a:cs typeface="B Koodak" pitchFamily="2" charset="-78"/>
              </a:rPr>
              <a:t>۱۰</a:t>
            </a:r>
            <a:r>
              <a:rPr lang="ar-SA" sz="1600" dirty="0" smtClean="0">
                <a:cs typeface="B Koodak" pitchFamily="2" charset="-78"/>
              </a:rPr>
              <a:t> متر محدود می کند و همچنین با استفاده از این سیگنال های ضعیف امکان ایجاد تداخل بین امواج بلوتوث با امواج تلفن همراه ، کامپیوتر و یا دستگاه تلویزیون به کلی منتفی می شود</a:t>
            </a:r>
            <a:r>
              <a:rPr lang="en-US" sz="1600" dirty="0" smtClean="0">
                <a:cs typeface="B Koodak" pitchFamily="2" charset="-78"/>
              </a:rPr>
              <a:t>. </a:t>
            </a:r>
            <a:br>
              <a:rPr lang="en-US" sz="1600" dirty="0" smtClean="0">
                <a:cs typeface="B Koodak" pitchFamily="2" charset="-78"/>
              </a:rPr>
            </a:br>
            <a:r>
              <a:rPr lang="ar-SA" sz="1600" dirty="0" smtClean="0">
                <a:cs typeface="B Koodak" pitchFamily="2" charset="-78"/>
              </a:rPr>
              <a:t>اما با همین امواج ضعیف هم لازم نیست که دو دستگاه فرستنده و گیرنده امواج در دید مستقیم یکدیگر باشند. امواج بلوتوث براحتی از دیوارهای خانه شما عبور می کنند و این یک امکان خوب برای کنترل چند دستگاه در اتاقهای مختلف است</a:t>
            </a:r>
            <a:r>
              <a:rPr lang="en-US" sz="1600" dirty="0" smtClean="0">
                <a:cs typeface="B Koodak" pitchFamily="2" charset="-78"/>
              </a:rPr>
              <a:t>. </a:t>
            </a:r>
            <a:br>
              <a:rPr lang="en-US" sz="1600" dirty="0" smtClean="0">
                <a:cs typeface="B Koodak" pitchFamily="2" charset="-78"/>
              </a:rPr>
            </a:br>
            <a:r>
              <a:rPr lang="ar-SA" sz="1600" dirty="0" smtClean="0">
                <a:cs typeface="B Koodak" pitchFamily="2" charset="-78"/>
              </a:rPr>
              <a:t>بلوتوث می تواند همزمان با </a:t>
            </a:r>
            <a:r>
              <a:rPr lang="fa-IR" sz="1600" dirty="0" smtClean="0">
                <a:cs typeface="B Koodak" pitchFamily="2" charset="-78"/>
              </a:rPr>
              <a:t>۸ </a:t>
            </a:r>
            <a:r>
              <a:rPr lang="ar-SA" sz="1600" dirty="0" smtClean="0">
                <a:cs typeface="B Koodak" pitchFamily="2" charset="-78"/>
              </a:rPr>
              <a:t>دستگاه ارتباط داشته باشد به شرطی که این دستگاه ها در شعاع ده متری باشند. شاید شما تصور کنید که ممکن است بین این دستگاه ها تداخل بوجود بیاید اما این غیر ممکن است. بلوتوث از یک فناوری بنام "جهش فرکانس در طیف گسترده</a:t>
            </a:r>
            <a:r>
              <a:rPr lang="en-US" sz="1600" dirty="0" smtClean="0">
                <a:cs typeface="B Koodak" pitchFamily="2" charset="-78"/>
              </a:rPr>
              <a:t> " (spread-spectrum frequency hopping) </a:t>
            </a:r>
            <a:r>
              <a:rPr lang="ar-SA" sz="1600" dirty="0" smtClean="0">
                <a:cs typeface="B Koodak" pitchFamily="2" charset="-78"/>
              </a:rPr>
              <a:t>بهره می جوید که احتمال استفاده از یک فرکانس برابر توسط دو دستگاه بطور همزمان را تقریبا به صفر می رساند</a:t>
            </a:r>
            <a:r>
              <a:rPr lang="en-US" sz="1600" dirty="0" smtClean="0">
                <a:cs typeface="B Koodak" pitchFamily="2" charset="-78"/>
              </a:rPr>
              <a:t>. </a:t>
            </a:r>
            <a:br>
              <a:rPr lang="en-US" sz="1600" dirty="0" smtClean="0">
                <a:cs typeface="B Koodak" pitchFamily="2" charset="-78"/>
              </a:rPr>
            </a:br>
            <a:r>
              <a:rPr lang="ar-SA" sz="1600" dirty="0" smtClean="0">
                <a:cs typeface="B Koodak" pitchFamily="2" charset="-78"/>
              </a:rPr>
              <a:t>بر پایه این تکنولوژی هر وسیله از </a:t>
            </a:r>
            <a:r>
              <a:rPr lang="fa-IR" sz="1600" dirty="0" smtClean="0">
                <a:cs typeface="B Koodak" pitchFamily="2" charset="-78"/>
              </a:rPr>
              <a:t>۷۹</a:t>
            </a:r>
            <a:r>
              <a:rPr lang="ar-SA" sz="1600" dirty="0" smtClean="0">
                <a:cs typeface="B Koodak" pitchFamily="2" charset="-78"/>
              </a:rPr>
              <a:t> فرکانس منحصر به فرد که بصورت اتفاقی ازمیان یک سری فرکانس های از پیش تعیین شده انتخاب شده است استفاده می کند که به بطور منظم از یکی از آنها به دیگری تغییر فرکانس می دهد</a:t>
            </a:r>
            <a:r>
              <a:rPr lang="en-US" sz="1600" dirty="0" smtClean="0">
                <a:cs typeface="B Koodak" pitchFamily="2" charset="-78"/>
              </a:rPr>
              <a:t>. </a:t>
            </a:r>
            <a:br>
              <a:rPr lang="en-US" sz="1600" dirty="0" smtClean="0">
                <a:cs typeface="B Koodak" pitchFamily="2" charset="-78"/>
              </a:rPr>
            </a:br>
            <a:r>
              <a:rPr lang="en-US" sz="1600" dirty="0" smtClean="0">
                <a:cs typeface="B Koodak" pitchFamily="2" charset="-78"/>
              </a:rPr>
              <a:t/>
            </a:r>
            <a:br>
              <a:rPr lang="en-US" sz="1600" dirty="0" smtClean="0">
                <a:cs typeface="B Koodak" pitchFamily="2" charset="-78"/>
              </a:rPr>
            </a:br>
            <a:endParaRPr lang="en-US" sz="1600" dirty="0">
              <a:cs typeface="B Koodak" pitchFamily="2" charset="-78"/>
            </a:endParaRP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295400"/>
            <a:ext cx="8229600" cy="1143000"/>
          </a:xfrm>
        </p:spPr>
        <p:txBody>
          <a:bodyPr>
            <a:normAutofit/>
          </a:bodyPr>
          <a:lstStyle/>
          <a:p>
            <a:pPr algn="r" rtl="1"/>
            <a:r>
              <a:rPr lang="en-US" sz="3200" b="1" dirty="0" smtClean="0">
                <a:solidFill>
                  <a:srgbClr val="7030A0"/>
                </a:solidFill>
                <a:latin typeface="Arial Unicode MS" pitchFamily="34" charset="-128"/>
                <a:ea typeface="Arial Unicode MS" pitchFamily="34" charset="-128"/>
                <a:cs typeface="Arial Unicode MS" pitchFamily="34" charset="-128"/>
              </a:rPr>
              <a:t>▪ </a:t>
            </a:r>
            <a:r>
              <a:rPr lang="ar-SA" sz="3200" b="1" dirty="0" smtClean="0">
                <a:solidFill>
                  <a:srgbClr val="7030A0"/>
                </a:solidFill>
                <a:latin typeface="Arial Unicode MS" pitchFamily="34" charset="-128"/>
                <a:ea typeface="Arial Unicode MS" pitchFamily="34" charset="-128"/>
                <a:cs typeface="Arial Unicode MS" pitchFamily="34" charset="-128"/>
              </a:rPr>
              <a:t>راه حلی بنام بلوتوث! - بخش سوم</a:t>
            </a:r>
            <a:endParaRPr lang="en-US" sz="3200" dirty="0">
              <a:solidFill>
                <a:srgbClr val="7030A0"/>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a:xfrm>
            <a:off x="533400" y="685800"/>
            <a:ext cx="7924800" cy="5638800"/>
          </a:xfrm>
        </p:spPr>
        <p:txBody>
          <a:bodyPr>
            <a:noAutofit/>
          </a:bodyPr>
          <a:lstStyle/>
          <a:p>
            <a:pPr algn="r" rtl="1">
              <a:lnSpc>
                <a:spcPct val="150000"/>
              </a:lnSpc>
            </a:pPr>
            <a:r>
              <a:rPr lang="ar-SA" sz="1800" dirty="0" smtClean="0">
                <a:cs typeface="B Koodak" pitchFamily="2" charset="-78"/>
              </a:rPr>
              <a:t>در مورد بلوتوث این عمل تغییر فرکانس توسط دستگاه فرستنده حدود </a:t>
            </a:r>
            <a:r>
              <a:rPr lang="fa-IR" sz="1800" dirty="0" smtClean="0">
                <a:cs typeface="B Koodak" pitchFamily="2" charset="-78"/>
              </a:rPr>
              <a:t>۱۶۰۰ </a:t>
            </a:r>
            <a:r>
              <a:rPr lang="ar-SA" sz="1800" dirty="0" smtClean="0">
                <a:cs typeface="B Koodak" pitchFamily="2" charset="-78"/>
              </a:rPr>
              <a:t>بار در ثانیه اتفاق می افتد. و این بدان معنی است که تعداد دستگاه های بیشتری در آن واحد می توانند از یک بخش محدود از باند فرکانس رادیویی استفاده کنند</a:t>
            </a:r>
            <a:r>
              <a:rPr lang="en-US" sz="1800" dirty="0" smtClean="0">
                <a:cs typeface="B Koodak" pitchFamily="2" charset="-78"/>
              </a:rPr>
              <a:t>.</a:t>
            </a:r>
            <a:endParaRPr lang="fa-IR" sz="1800" dirty="0" smtClean="0">
              <a:cs typeface="B Koodak" pitchFamily="2" charset="-78"/>
            </a:endParaRPr>
          </a:p>
          <a:p>
            <a:pPr algn="r" rtl="1">
              <a:lnSpc>
                <a:spcPct val="150000"/>
              </a:lnSpc>
              <a:buNone/>
            </a:pPr>
            <a:endParaRPr lang="fa-IR" sz="1800" dirty="0" smtClean="0">
              <a:cs typeface="B Koodak" pitchFamily="2" charset="-78"/>
            </a:endParaRPr>
          </a:p>
          <a:p>
            <a:pPr algn="r" rtl="1">
              <a:lnSpc>
                <a:spcPct val="150000"/>
              </a:lnSpc>
            </a:pPr>
            <a:r>
              <a:rPr lang="ar-SA" sz="1800" dirty="0" smtClean="0">
                <a:cs typeface="B Koodak" pitchFamily="2" charset="-78"/>
              </a:rPr>
              <a:t>هنگامی که دو دستگاه فرستنده بلوتوث از تکنولوژی جهش فرکانس در طیف گسترده بهره می گیرند این غیر ممکن است که دو دستگاه بطور همزمان از یک فرکانس برابر استفاده کنند . بر پایه همین تکنولوژی از اختلال بین امواج بلوتوث با دستگاه هایی مانند کنترل درب پارکینگ یا تلفن های بی سیم هم جلوگیری می شود. حتی اگر در موارد استثنایی اختلالی هم بین امواج بوجود بیاید مدت آن کسر کوچکی از ثانیه خواهد بود که آن هم قابل اصلاح است</a:t>
            </a:r>
            <a:r>
              <a:rPr lang="en-US" sz="1800" dirty="0" smtClean="0">
                <a:cs typeface="B Koodak" pitchFamily="2" charset="-78"/>
              </a:rPr>
              <a:t>. </a:t>
            </a:r>
            <a:br>
              <a:rPr lang="en-US" sz="1800" dirty="0" smtClean="0">
                <a:cs typeface="B Koodak" pitchFamily="2" charset="-78"/>
              </a:rPr>
            </a:br>
            <a:r>
              <a:rPr lang="ar-SA" sz="1800" dirty="0" smtClean="0">
                <a:cs typeface="B Koodak" pitchFamily="2" charset="-78"/>
              </a:rPr>
              <a:t>هنگامی که دو یا چند وسیله مجهز به بلوتوث در محدوده برد یکدیگر قرار می گیرند یک گفتگوی الکترونیکی بین آنها صورت می گیرد که مشخص می کند آنها چه اطلاعاتی برای به اشتراک گذاشتن دارند یا اینکه کدامیک از آنها باید توسط دیگری کنترل شود. برای اینکار لازم نیست که کاربر دکمه ای را فشار دهد یا دستوری را صادر کند بلکه این گفتگوی الکترونیکی بطور خودکار انجام می شود</a:t>
            </a:r>
            <a:r>
              <a:rPr lang="en-US" sz="1800" dirty="0" smtClean="0">
                <a:cs typeface="B Koodak" pitchFamily="2" charset="-78"/>
              </a:rPr>
              <a:t>. </a:t>
            </a:r>
            <a:br>
              <a:rPr lang="en-US" sz="1800" dirty="0" smtClean="0">
                <a:cs typeface="B Koodak" pitchFamily="2" charset="-78"/>
              </a:rPr>
            </a:br>
            <a:r>
              <a:rPr lang="en-US" sz="1800" dirty="0" smtClean="0">
                <a:cs typeface="B Koodak" pitchFamily="2" charset="-78"/>
              </a:rPr>
              <a:t/>
            </a:r>
            <a:br>
              <a:rPr lang="en-US" sz="1800" dirty="0" smtClean="0">
                <a:cs typeface="B Koodak" pitchFamily="2" charset="-78"/>
              </a:rPr>
            </a:br>
            <a:endParaRPr lang="en-US" sz="1800" dirty="0">
              <a:cs typeface="B Koodak" pitchFamily="2" charset="-78"/>
            </a:endParaRP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amond(in)">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1"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3" grpId="1"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990600"/>
            <a:ext cx="8229600" cy="5334000"/>
          </a:xfrm>
        </p:spPr>
        <p:txBody>
          <a:bodyPr>
            <a:normAutofit/>
          </a:bodyPr>
          <a:lstStyle/>
          <a:p>
            <a:pPr algn="r" rtl="1">
              <a:lnSpc>
                <a:spcPct val="150000"/>
              </a:lnSpc>
            </a:pPr>
            <a:r>
              <a:rPr lang="ar-SA" sz="1800" dirty="0" smtClean="0">
                <a:cs typeface="B Koodak" pitchFamily="2" charset="-78"/>
              </a:rPr>
              <a:t>به محض اینکه این گفتگو صورت گرفت دستگاه های بلوتوث موجود در این گفتگو یک شبکه را تشکیل می دهند . یک شبکه کوچک</a:t>
            </a:r>
            <a:r>
              <a:rPr lang="en-US" sz="1800" dirty="0" smtClean="0">
                <a:cs typeface="B Koodak" pitchFamily="2" charset="-78"/>
              </a:rPr>
              <a:t> PAN (Personal Area Network) </a:t>
            </a:r>
            <a:r>
              <a:rPr lang="ar-SA" sz="1800" dirty="0" smtClean="0">
                <a:cs typeface="B Koodak" pitchFamily="2" charset="-78"/>
              </a:rPr>
              <a:t>که به آن</a:t>
            </a:r>
            <a:r>
              <a:rPr lang="en-US" sz="1800" dirty="0" smtClean="0">
                <a:cs typeface="B Koodak" pitchFamily="2" charset="-78"/>
              </a:rPr>
              <a:t> </a:t>
            </a:r>
            <a:r>
              <a:rPr lang="en-US" sz="1800" dirty="0" err="1" smtClean="0">
                <a:cs typeface="B Koodak" pitchFamily="2" charset="-78"/>
              </a:rPr>
              <a:t>piconet</a:t>
            </a:r>
            <a:r>
              <a:rPr lang="en-US" sz="1800" dirty="0" smtClean="0">
                <a:cs typeface="B Koodak" pitchFamily="2" charset="-78"/>
              </a:rPr>
              <a:t> </a:t>
            </a:r>
            <a:r>
              <a:rPr lang="ar-SA" sz="1800" dirty="0" smtClean="0">
                <a:cs typeface="B Koodak" pitchFamily="2" charset="-78"/>
              </a:rPr>
              <a:t>هم می گویند. شبکه ای که یک محیط کوچک مانند یک اتاق را تحت پوشش خود قرار می دهد یا حتی ممکن است محیطی که تحت پوشش خود قرار می دهد بیشتر از فاصله بین دستگاه پایه تلفن بی سیم با گوشی و هدست خود نباشد</a:t>
            </a:r>
            <a:r>
              <a:rPr lang="en-US" sz="1800" dirty="0" smtClean="0">
                <a:cs typeface="B Koodak" pitchFamily="2" charset="-78"/>
              </a:rPr>
              <a:t>.</a:t>
            </a:r>
            <a:endParaRPr lang="fa-IR" sz="1800" dirty="0" smtClean="0">
              <a:cs typeface="B Koodak" pitchFamily="2" charset="-78"/>
            </a:endParaRPr>
          </a:p>
          <a:p>
            <a:pPr algn="r" rtl="1">
              <a:lnSpc>
                <a:spcPct val="150000"/>
              </a:lnSpc>
              <a:buNone/>
            </a:pPr>
            <a:endParaRPr lang="fa-IR" sz="1800" dirty="0" smtClean="0">
              <a:cs typeface="B Koodak" pitchFamily="2" charset="-78"/>
            </a:endParaRPr>
          </a:p>
          <a:p>
            <a:pPr algn="r" rtl="1">
              <a:lnSpc>
                <a:spcPct val="150000"/>
              </a:lnSpc>
            </a:pPr>
            <a:r>
              <a:rPr lang="ar-SA" sz="1800" dirty="0" smtClean="0">
                <a:cs typeface="B Koodak" pitchFamily="2" charset="-78"/>
              </a:rPr>
              <a:t>وقتی که یک شبکه</a:t>
            </a:r>
            <a:r>
              <a:rPr lang="en-US" sz="1800" dirty="0" smtClean="0">
                <a:cs typeface="B Koodak" pitchFamily="2" charset="-78"/>
              </a:rPr>
              <a:t> </a:t>
            </a:r>
            <a:r>
              <a:rPr lang="en-US" sz="1800" dirty="0" err="1" smtClean="0">
                <a:cs typeface="B Koodak" pitchFamily="2" charset="-78"/>
              </a:rPr>
              <a:t>piconet</a:t>
            </a:r>
            <a:r>
              <a:rPr lang="en-US" sz="1800" dirty="0" smtClean="0">
                <a:cs typeface="B Koodak" pitchFamily="2" charset="-78"/>
              </a:rPr>
              <a:t> </a:t>
            </a:r>
            <a:r>
              <a:rPr lang="ar-SA" sz="1800" dirty="0" smtClean="0">
                <a:cs typeface="B Koodak" pitchFamily="2" charset="-78"/>
              </a:rPr>
              <a:t>بر قرار می شود دستگاه های حاضر در این شبکه همانطور که قبلا توضیح دادیم شروع به استفاده از سیستم جهش فرکانس می کنند و مرتبا فرکانس سیگنال های خود را بطور اتفاقی در یک طیف مشخص تغییر می دهند تا با اینکار هم در دسترس یکدیگر باشند و هم اینکه از تداخل</a:t>
            </a:r>
            <a:r>
              <a:rPr lang="en-US" sz="1800" dirty="0" smtClean="0">
                <a:cs typeface="B Koodak" pitchFamily="2" charset="-78"/>
              </a:rPr>
              <a:t> </a:t>
            </a:r>
            <a:r>
              <a:rPr lang="en-US" sz="1800" dirty="0" err="1" smtClean="0">
                <a:cs typeface="B Koodak" pitchFamily="2" charset="-78"/>
              </a:rPr>
              <a:t>piconet</a:t>
            </a:r>
            <a:r>
              <a:rPr lang="en-US" sz="1800" dirty="0" smtClean="0">
                <a:cs typeface="B Koodak" pitchFamily="2" charset="-78"/>
              </a:rPr>
              <a:t> </a:t>
            </a:r>
            <a:r>
              <a:rPr lang="ar-SA" sz="1800" dirty="0" smtClean="0">
                <a:cs typeface="B Koodak" pitchFamily="2" charset="-78"/>
              </a:rPr>
              <a:t>آنها با</a:t>
            </a:r>
            <a:r>
              <a:rPr lang="en-US" sz="1800" dirty="0" smtClean="0">
                <a:cs typeface="B Koodak" pitchFamily="2" charset="-78"/>
              </a:rPr>
              <a:t> </a:t>
            </a:r>
            <a:r>
              <a:rPr lang="en-US" sz="1800" dirty="0" err="1" smtClean="0">
                <a:cs typeface="B Koodak" pitchFamily="2" charset="-78"/>
              </a:rPr>
              <a:t>piconet</a:t>
            </a:r>
            <a:r>
              <a:rPr lang="en-US" sz="1800" dirty="0" smtClean="0">
                <a:cs typeface="B Koodak" pitchFamily="2" charset="-78"/>
              </a:rPr>
              <a:t> </a:t>
            </a:r>
            <a:r>
              <a:rPr lang="ar-SA" sz="1800" dirty="0" smtClean="0">
                <a:cs typeface="B Koodak" pitchFamily="2" charset="-78"/>
              </a:rPr>
              <a:t>دیگری که ممکن است در همان اتاق برقرار باشد جلوگیری شود. حالا اجازه بدهید با یک مثال با این تکنولوژی بیشتر آشنا شویم</a:t>
            </a:r>
            <a:r>
              <a:rPr lang="en-US" sz="1800" dirty="0" smtClean="0">
                <a:cs typeface="B Koodak" pitchFamily="2" charset="-78"/>
              </a:rPr>
              <a:t>.</a:t>
            </a:r>
            <a:endParaRPr lang="en-US" sz="1800" dirty="0">
              <a:cs typeface="B Koodak" pitchFamily="2" charset="-78"/>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pPr algn="r" rtl="1"/>
            <a:r>
              <a:rPr lang="en-US" sz="4000" dirty="0" err="1" smtClean="0">
                <a:solidFill>
                  <a:srgbClr val="7030A0"/>
                </a:solidFill>
                <a:latin typeface="Arial Unicode MS" pitchFamily="34" charset="-128"/>
                <a:ea typeface="Arial Unicode MS" pitchFamily="34" charset="-128"/>
                <a:cs typeface="Arial Unicode MS" pitchFamily="34" charset="-128"/>
              </a:rPr>
              <a:t>Piconet</a:t>
            </a:r>
            <a:r>
              <a:rPr lang="en-US" sz="4000" dirty="0" smtClean="0">
                <a:solidFill>
                  <a:srgbClr val="7030A0"/>
                </a:solidFill>
                <a:latin typeface="Arial Unicode MS" pitchFamily="34" charset="-128"/>
                <a:ea typeface="Arial Unicode MS" pitchFamily="34" charset="-128"/>
                <a:cs typeface="Arial Unicode MS" pitchFamily="34" charset="-128"/>
              </a:rPr>
              <a:t> ● </a:t>
            </a:r>
            <a:r>
              <a:rPr lang="fa-IR" sz="4000" dirty="0" smtClean="0">
                <a:solidFill>
                  <a:srgbClr val="7030A0"/>
                </a:solidFill>
                <a:latin typeface="Arial Unicode MS" pitchFamily="34" charset="-128"/>
                <a:ea typeface="Arial Unicode MS" pitchFamily="34" charset="-128"/>
                <a:cs typeface="Arial Unicode MS" pitchFamily="34" charset="-128"/>
              </a:rPr>
              <a:t>ها </a:t>
            </a:r>
            <a:endParaRPr lang="en-US" sz="4000" dirty="0">
              <a:solidFill>
                <a:srgbClr val="7030A0"/>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a:xfrm>
            <a:off x="457200" y="1447800"/>
            <a:ext cx="8229600" cy="4389120"/>
          </a:xfrm>
        </p:spPr>
        <p:txBody>
          <a:bodyPr>
            <a:noAutofit/>
          </a:bodyPr>
          <a:lstStyle/>
          <a:p>
            <a:pPr algn="r" rtl="1">
              <a:lnSpc>
                <a:spcPct val="170000"/>
              </a:lnSpc>
            </a:pPr>
            <a:r>
              <a:rPr lang="ar-SA" sz="1500" dirty="0" smtClean="0">
                <a:cs typeface="B Koodak" pitchFamily="2" charset="-78"/>
              </a:rPr>
              <a:t>اجازه بدهید تصور کنیم که شما صاحب یک اتاق مدرن هستید که انواع وسایل مدرن در آن وجود دارد. مثلا یک سیستم سرگرمی شامل استریو، یک</a:t>
            </a:r>
            <a:r>
              <a:rPr lang="en-US" sz="1500" dirty="0" smtClean="0">
                <a:cs typeface="B Koodak" pitchFamily="2" charset="-78"/>
              </a:rPr>
              <a:t> DVD </a:t>
            </a:r>
            <a:r>
              <a:rPr lang="ar-SA" sz="1500" dirty="0" smtClean="0">
                <a:cs typeface="B Koodak" pitchFamily="2" charset="-78"/>
              </a:rPr>
              <a:t>پلیر، یک دستگاه دریافت کننده امواج تلویزیون های ماهواره ای و یک دستگاه تلویزیون. همچنین یک تلفن بی سیم و یک کامپیوتر شخصی</a:t>
            </a:r>
            <a:r>
              <a:rPr lang="en-US" sz="1500" dirty="0" smtClean="0">
                <a:cs typeface="B Koodak" pitchFamily="2" charset="-78"/>
              </a:rPr>
              <a:t> . </a:t>
            </a:r>
            <a:br>
              <a:rPr lang="en-US" sz="1500" dirty="0" smtClean="0">
                <a:cs typeface="B Koodak" pitchFamily="2" charset="-78"/>
              </a:rPr>
            </a:br>
            <a:r>
              <a:rPr lang="ar-SA" sz="1500" dirty="0" smtClean="0">
                <a:cs typeface="B Koodak" pitchFamily="2" charset="-78"/>
              </a:rPr>
              <a:t>همه این دستگاه ها از بلوتوث استفاده می کنند و هر کدام از آنها از یک</a:t>
            </a:r>
            <a:r>
              <a:rPr lang="en-US" sz="1500" dirty="0" smtClean="0">
                <a:cs typeface="B Koodak" pitchFamily="2" charset="-78"/>
              </a:rPr>
              <a:t> </a:t>
            </a:r>
            <a:r>
              <a:rPr lang="en-US" sz="1500" dirty="0" err="1" smtClean="0">
                <a:cs typeface="B Koodak" pitchFamily="2" charset="-78"/>
              </a:rPr>
              <a:t>piconet</a:t>
            </a:r>
            <a:r>
              <a:rPr lang="en-US" sz="1500" dirty="0" smtClean="0">
                <a:cs typeface="B Koodak" pitchFamily="2" charset="-78"/>
              </a:rPr>
              <a:t> </a:t>
            </a:r>
            <a:r>
              <a:rPr lang="ar-SA" sz="1500" dirty="0" smtClean="0">
                <a:cs typeface="B Koodak" pitchFamily="2" charset="-78"/>
              </a:rPr>
              <a:t>برای ارتباط بین واحد اصلی و لوازم جانبی خود استفاده می کنند. تلفن بیسیم یک دستگاه فرستنده و گیرنده بلوتوث در قسمت اصلی خود و یکی دیگر در گوشی خود دارد. سازندگان این دستگاه آن را طوری طراحی کرده اند که هر کدام از قسمت ها از یک رنج آدرسهای خاص که برایش تعیین شده برای ارتباط با واحد دیگر استفاده کند</a:t>
            </a:r>
            <a:r>
              <a:rPr lang="en-US" sz="1500" dirty="0" smtClean="0">
                <a:cs typeface="B Koodak" pitchFamily="2" charset="-78"/>
              </a:rPr>
              <a:t>. </a:t>
            </a:r>
            <a:br>
              <a:rPr lang="en-US" sz="1500" dirty="0" smtClean="0">
                <a:cs typeface="B Koodak" pitchFamily="2" charset="-78"/>
              </a:rPr>
            </a:br>
            <a:r>
              <a:rPr lang="ar-SA" sz="1500" dirty="0" smtClean="0">
                <a:cs typeface="B Koodak" pitchFamily="2" charset="-78"/>
              </a:rPr>
              <a:t>هنگامی که قسمت اصلی دستگاه به کار می افتد ابتدا شروع به ارسال امواج رادیویی با رنج معین شده می کند تا دستگاه هایی که به امواج در این رنج حساس هستند به آن پاسخ دهند. به محظ اینکه گوشی امواج ارسالی را دریافت کرد و تشخیص داد که در رنج امواج مشخص شده قرار دارد به آن پاسخ می دهد و به آن ترتیب یک شبکه کوچک شکل می گیرد</a:t>
            </a:r>
            <a:r>
              <a:rPr lang="en-US" sz="1500" dirty="0" smtClean="0">
                <a:cs typeface="B Koodak" pitchFamily="2" charset="-78"/>
              </a:rPr>
              <a:t>. </a:t>
            </a:r>
            <a:br>
              <a:rPr lang="en-US" sz="1500" dirty="0" smtClean="0">
                <a:cs typeface="B Koodak" pitchFamily="2" charset="-78"/>
              </a:rPr>
            </a:br>
            <a:r>
              <a:rPr lang="ar-SA" sz="1500" dirty="0" smtClean="0">
                <a:cs typeface="B Koodak" pitchFamily="2" charset="-78"/>
              </a:rPr>
              <a:t>از این به بعد هر کدام از این وسیله ها امواج دیگری را که متعلق به دستگاه های دیگر است دریافت کنند آن را ندیده می گیرند زیرا با شبکه به وجود آمده هماهنگ نیستند. کامپیوتر و دستگاه سرگرمی نیز به همین ترتیب عمل می کنند</a:t>
            </a:r>
            <a:r>
              <a:rPr lang="en-US" sz="1500" dirty="0" smtClean="0">
                <a:cs typeface="B Koodak" pitchFamily="2" charset="-78"/>
              </a:rPr>
              <a:t> . </a:t>
            </a:r>
            <a:br>
              <a:rPr lang="en-US" sz="1500" dirty="0" smtClean="0">
                <a:cs typeface="B Koodak" pitchFamily="2" charset="-78"/>
              </a:rPr>
            </a:br>
            <a:endParaRPr lang="en-US" sz="1500" dirty="0">
              <a:cs typeface="B Koodak" pitchFamily="2" charset="-78"/>
            </a:endParaRPr>
          </a:p>
        </p:txBody>
      </p:sp>
    </p:spTree>
  </p:cSld>
  <p:clrMapOvr>
    <a:masterClrMapping/>
  </p:clrMapOvr>
  <p:transition>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diamond(in)">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r" rtl="1">
              <a:lnSpc>
                <a:spcPct val="150000"/>
              </a:lnSpc>
            </a:pPr>
            <a:r>
              <a:rPr lang="ar-SA" sz="1800" dirty="0" smtClean="0">
                <a:cs typeface="B Koodak" pitchFamily="2" charset="-78"/>
              </a:rPr>
              <a:t>هر کدام یک شبکه بین خودشان تشکیل می دهند که رنج آدرس های آن قبلا توسط سازندگان آنها تعیین شده است . امواج هر شبکه شروع به پرش فرکانسی بین فرکانسهای مجاز می کنند و به همین ترتیب است که امواج هر شبکه کاملا مستقل از دیگری و قابل تشخیص می شود. حال در اتاق شما </a:t>
            </a:r>
            <a:r>
              <a:rPr lang="fa-IR" sz="1800" dirty="0" smtClean="0">
                <a:cs typeface="B Koodak" pitchFamily="2" charset="-78"/>
              </a:rPr>
              <a:t>۳</a:t>
            </a:r>
            <a:r>
              <a:rPr lang="en-US" sz="1800" dirty="0" smtClean="0">
                <a:cs typeface="B Koodak" pitchFamily="2" charset="-78"/>
              </a:rPr>
              <a:t> </a:t>
            </a:r>
            <a:r>
              <a:rPr lang="en-US" sz="1800" dirty="0" err="1" smtClean="0">
                <a:cs typeface="B Koodak" pitchFamily="2" charset="-78"/>
              </a:rPr>
              <a:t>piconet</a:t>
            </a:r>
            <a:r>
              <a:rPr lang="en-US" sz="1800" dirty="0" smtClean="0">
                <a:cs typeface="B Koodak" pitchFamily="2" charset="-78"/>
              </a:rPr>
              <a:t> </a:t>
            </a:r>
            <a:r>
              <a:rPr lang="ar-SA" sz="1800" dirty="0" smtClean="0">
                <a:cs typeface="B Koodak" pitchFamily="2" charset="-78"/>
              </a:rPr>
              <a:t>وجود دارد که هر کدام از دستگاه های موجود در اتاق دقیقا می دانند که باید به کدام یک از این شبکه ها توجه کنند و کدام را نادیده بگیرند</a:t>
            </a:r>
            <a:r>
              <a:rPr lang="en-US" sz="1800" dirty="0" smtClean="0">
                <a:cs typeface="B Koodak" pitchFamily="2" charset="-78"/>
              </a:rPr>
              <a:t>. </a:t>
            </a:r>
            <a:br>
              <a:rPr lang="en-US" sz="1800" dirty="0" smtClean="0">
                <a:cs typeface="B Koodak" pitchFamily="2" charset="-78"/>
              </a:rPr>
            </a:br>
            <a:r>
              <a:rPr lang="ar-SA" sz="1800" dirty="0" smtClean="0">
                <a:cs typeface="B Koodak" pitchFamily="2" charset="-78"/>
              </a:rPr>
              <a:t>هر کدام از این شبکه ها هم فرکانس امواج خود را هزاران بار در ثانیه تغییر می دهند و بنابراین احتمال کمی وجود دارد که در یک زمان دو شبکه از یک فرکانس یکسان استفاده کنند و اگر هم این اتفاق رخ دهد تنها کسری از ثانیه به طول خواهد انجامید، و نرم افزاری که برای تصحیح این گونه خطاها طراحی شده اطلاعات مختل شده را اصلاح می کند</a:t>
            </a:r>
            <a:r>
              <a:rPr lang="en-US" sz="1800" dirty="0" smtClean="0">
                <a:cs typeface="B Koodak" pitchFamily="2" charset="-78"/>
              </a:rPr>
              <a:t>. </a:t>
            </a:r>
            <a:endParaRPr lang="en-US" sz="1800" dirty="0">
              <a:cs typeface="B Koodak" pitchFamily="2" charset="-78"/>
            </a:endParaRPr>
          </a:p>
        </p:txBody>
      </p:sp>
    </p:spTree>
  </p:cSld>
  <p:clrMapOvr>
    <a:masterClrMapping/>
  </p:clrMapOvr>
  <p:transition>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8229600" cy="1143000"/>
          </a:xfrm>
        </p:spPr>
        <p:txBody>
          <a:bodyPr>
            <a:normAutofit/>
          </a:bodyPr>
          <a:lstStyle/>
          <a:p>
            <a:r>
              <a:rPr lang="ar-SA" sz="4800" b="1" dirty="0" smtClean="0">
                <a:solidFill>
                  <a:srgbClr val="7030A0"/>
                </a:solidFill>
                <a:latin typeface="Arial Unicode MS" pitchFamily="34" charset="-128"/>
                <a:ea typeface="Arial Unicode MS" pitchFamily="34" charset="-128"/>
                <a:cs typeface="Arial Unicode MS" pitchFamily="34" charset="-128"/>
              </a:rPr>
              <a:t>به </a:t>
            </a:r>
            <a:r>
              <a:rPr lang="fa-IR" sz="4800" b="1" dirty="0" smtClean="0">
                <a:solidFill>
                  <a:srgbClr val="7030A0"/>
                </a:solidFill>
                <a:latin typeface="Arial Unicode MS" pitchFamily="34" charset="-128"/>
                <a:ea typeface="Arial Unicode MS" pitchFamily="34" charset="-128"/>
                <a:cs typeface="Arial Unicode MS" pitchFamily="34" charset="-128"/>
              </a:rPr>
              <a:t>د</a:t>
            </a:r>
            <a:r>
              <a:rPr lang="ar-SA" sz="4800" b="1" dirty="0" smtClean="0">
                <a:solidFill>
                  <a:srgbClr val="7030A0"/>
                </a:solidFill>
                <a:latin typeface="Arial Unicode MS" pitchFamily="34" charset="-128"/>
                <a:ea typeface="Arial Unicode MS" pitchFamily="34" charset="-128"/>
                <a:cs typeface="Arial Unicode MS" pitchFamily="34" charset="-128"/>
              </a:rPr>
              <a:t>نياي بلوتوث خوش آمديد : </a:t>
            </a:r>
            <a:endParaRPr lang="en-US" sz="4800" b="1" dirty="0">
              <a:solidFill>
                <a:srgbClr val="7030A0"/>
              </a:solidFill>
              <a:latin typeface="Arial Unicode MS" pitchFamily="34" charset="-128"/>
              <a:ea typeface="Arial Unicode MS" pitchFamily="34" charset="-128"/>
              <a:cs typeface="Arial Unicode MS" pitchFamily="34" charset="-128"/>
            </a:endParaRPr>
          </a:p>
        </p:txBody>
      </p:sp>
      <p:sp>
        <p:nvSpPr>
          <p:cNvPr id="3" name="Subtitle 2"/>
          <p:cNvSpPr>
            <a:spLocks noGrp="1"/>
          </p:cNvSpPr>
          <p:nvPr>
            <p:ph idx="1"/>
          </p:nvPr>
        </p:nvSpPr>
        <p:spPr>
          <a:xfrm>
            <a:off x="533400" y="914400"/>
            <a:ext cx="8229600" cy="4693920"/>
          </a:xfrm>
        </p:spPr>
        <p:txBody>
          <a:bodyPr>
            <a:noAutofit/>
          </a:bodyPr>
          <a:lstStyle/>
          <a:p>
            <a:pPr algn="r" rtl="1">
              <a:lnSpc>
                <a:spcPct val="150000"/>
              </a:lnSpc>
              <a:buNone/>
            </a:pPr>
            <a:endParaRPr lang="en-US" sz="1800" b="1" dirty="0" smtClean="0">
              <a:cs typeface="B Koodak" pitchFamily="2" charset="-78"/>
            </a:endParaRPr>
          </a:p>
          <a:p>
            <a:pPr algn="r" rtl="1">
              <a:lnSpc>
                <a:spcPct val="150000"/>
              </a:lnSpc>
            </a:pPr>
            <a:endParaRPr lang="fa-IR" sz="1800" b="1" dirty="0" smtClean="0">
              <a:cs typeface="B Koodak" pitchFamily="2" charset="-78"/>
            </a:endParaRPr>
          </a:p>
          <a:p>
            <a:pPr algn="r" rtl="1">
              <a:lnSpc>
                <a:spcPct val="150000"/>
              </a:lnSpc>
            </a:pPr>
            <a:endParaRPr lang="fa-IR" sz="1800" b="1" dirty="0" smtClean="0">
              <a:cs typeface="B Koodak" pitchFamily="2" charset="-78"/>
            </a:endParaRPr>
          </a:p>
          <a:p>
            <a:pPr algn="r" rtl="1">
              <a:lnSpc>
                <a:spcPct val="150000"/>
              </a:lnSpc>
            </a:pPr>
            <a:r>
              <a:rPr lang="fa-IR" sz="1800" b="1" dirty="0" smtClean="0">
                <a:cs typeface="B Koodak" pitchFamily="2" charset="-78"/>
              </a:rPr>
              <a:t>به تازگي پس از يك سمينار عصرانه به خانه باز گشته ايد. کامپيوتر   </a:t>
            </a:r>
            <a:r>
              <a:rPr lang="en-US" sz="1800" b="1" dirty="0" smtClean="0">
                <a:cs typeface="B Koodak" pitchFamily="2" charset="-78"/>
              </a:rPr>
              <a:t>Notebook </a:t>
            </a:r>
            <a:r>
              <a:rPr lang="fa-IR" sz="1800" b="1" dirty="0" smtClean="0">
                <a:cs typeface="B Koodak" pitchFamily="2" charset="-78"/>
              </a:rPr>
              <a:t>تان در كيف تان قرار دارد ، </a:t>
            </a:r>
            <a:r>
              <a:rPr lang="en-US" sz="1800" b="1" dirty="0" smtClean="0">
                <a:cs typeface="B Koodak" pitchFamily="2" charset="-78"/>
              </a:rPr>
              <a:t>PDA </a:t>
            </a:r>
            <a:r>
              <a:rPr lang="fa-IR" sz="1800" b="1" dirty="0" smtClean="0">
                <a:cs typeface="B Koodak" pitchFamily="2" charset="-78"/>
              </a:rPr>
              <a:t>خود را به كمر بسته ايد ، و تلفن همراه تان در جيب جاي دارد. در سمينار امروز يادداشتهايي را در </a:t>
            </a:r>
            <a:r>
              <a:rPr lang="en-US" sz="1800" b="1" dirty="0" smtClean="0">
                <a:cs typeface="B Koodak" pitchFamily="2" charset="-78"/>
              </a:rPr>
              <a:t>Notebook </a:t>
            </a:r>
            <a:r>
              <a:rPr lang="fa-IR" sz="1800" b="1" dirty="0" smtClean="0">
                <a:cs typeface="B Koodak" pitchFamily="2" charset="-78"/>
              </a:rPr>
              <a:t>خود نوشته ايد . همين كه به خانه مي رسيد و از كنار چاپگر جوهر افشان خود عبور مي كنيد ، </a:t>
            </a:r>
            <a:r>
              <a:rPr lang="en-US" sz="1800" b="1" dirty="0" smtClean="0">
                <a:cs typeface="B Koodak" pitchFamily="2" charset="-78"/>
              </a:rPr>
              <a:t>Notebook ، </a:t>
            </a:r>
            <a:r>
              <a:rPr lang="fa-IR" sz="1800" b="1" dirty="0" smtClean="0">
                <a:cs typeface="B Koodak" pitchFamily="2" charset="-78"/>
              </a:rPr>
              <a:t>چاپگر را پيدا مي كند و به طور خودكار يادداشتهاي سمينار را به چاپگر ارسال مي كند و آنها روي كاغذ چاپ مي شوند . درهمين حال ، </a:t>
            </a:r>
            <a:r>
              <a:rPr lang="en-US" sz="1800" b="1" dirty="0" smtClean="0">
                <a:cs typeface="B Koodak" pitchFamily="2" charset="-78"/>
              </a:rPr>
              <a:t>PDA </a:t>
            </a:r>
            <a:r>
              <a:rPr lang="fa-IR" sz="1800" b="1" dirty="0" smtClean="0">
                <a:cs typeface="B Koodak" pitchFamily="2" charset="-78"/>
              </a:rPr>
              <a:t>شما كامپيوتر روميزي را تشخيص مي دهد و درخواست مي كند كه دفتر تلفن و برنامه روزانه شما </a:t>
            </a:r>
            <a:r>
              <a:rPr lang="en-US" sz="1800" b="1" dirty="0" smtClean="0">
                <a:cs typeface="B Koodak" pitchFamily="2" charset="-78"/>
              </a:rPr>
              <a:t>Update </a:t>
            </a:r>
            <a:r>
              <a:rPr lang="fa-IR" sz="1800" b="1" dirty="0" smtClean="0">
                <a:cs typeface="B Koodak" pitchFamily="2" charset="-78"/>
              </a:rPr>
              <a:t>شود . هم چنين همه پيامهاي ايميلي را كه ارجهيت آنها را تعيين كرده ايد درخواست</a:t>
            </a:r>
            <a:endParaRPr lang="en-US" sz="1800" b="1" dirty="0" smtClean="0">
              <a:cs typeface="B Koodak" pitchFamily="2" charset="-78"/>
            </a:endParaRPr>
          </a:p>
          <a:p>
            <a:pPr algn="r" rtl="1">
              <a:lnSpc>
                <a:spcPct val="150000"/>
              </a:lnSpc>
              <a:buNone/>
            </a:pPr>
            <a:r>
              <a:rPr lang="en-US" sz="1800" b="1" dirty="0" smtClean="0">
                <a:cs typeface="B Koodak" pitchFamily="2" charset="-78"/>
              </a:rPr>
              <a:t>      </a:t>
            </a:r>
            <a:r>
              <a:rPr lang="fa-IR" sz="1800" b="1" dirty="0" smtClean="0">
                <a:cs typeface="B Koodak" pitchFamily="2" charset="-78"/>
              </a:rPr>
              <a:t> مي كند.</a:t>
            </a:r>
            <a:endParaRPr lang="en-US" sz="1800" b="1" dirty="0" smtClean="0">
              <a:cs typeface="B Koodak" pitchFamily="2" charset="-7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linds(horizontal)">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linds(horizontal)">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r" rtl="1"/>
            <a:r>
              <a:rPr lang="en-US" sz="3600" b="1" dirty="0" smtClean="0">
                <a:solidFill>
                  <a:srgbClr val="7030A0"/>
                </a:solidFill>
                <a:latin typeface="Arial Unicode MS" pitchFamily="34" charset="-128"/>
                <a:ea typeface="Arial Unicode MS" pitchFamily="34" charset="-128"/>
                <a:cs typeface="Arial Unicode MS" pitchFamily="34" charset="-128"/>
              </a:rPr>
              <a:t>● </a:t>
            </a:r>
            <a:r>
              <a:rPr lang="ar-SA" sz="3600" b="1" dirty="0" smtClean="0">
                <a:solidFill>
                  <a:srgbClr val="7030A0"/>
                </a:solidFill>
                <a:latin typeface="Arial Unicode MS" pitchFamily="34" charset="-128"/>
                <a:ea typeface="Arial Unicode MS" pitchFamily="34" charset="-128"/>
                <a:cs typeface="Arial Unicode MS" pitchFamily="34" charset="-128"/>
              </a:rPr>
              <a:t>مزایای بلوتوث</a:t>
            </a:r>
            <a:endParaRPr lang="en-US" sz="3600" dirty="0">
              <a:solidFill>
                <a:srgbClr val="7030A0"/>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a:xfrm>
            <a:off x="457200" y="1600200"/>
            <a:ext cx="8229600" cy="4389120"/>
          </a:xfrm>
        </p:spPr>
        <p:txBody>
          <a:bodyPr>
            <a:noAutofit/>
          </a:bodyPr>
          <a:lstStyle/>
          <a:p>
            <a:pPr algn="r" rtl="1">
              <a:lnSpc>
                <a:spcPct val="170000"/>
              </a:lnSpc>
            </a:pPr>
            <a:r>
              <a:rPr lang="ar-SA" sz="1600" dirty="0" smtClean="0">
                <a:cs typeface="B Koodak" pitchFamily="2" charset="-78"/>
              </a:rPr>
              <a:t>مهمترین امتیارات بلوتوث بدون سیم بودن، کم هزینه و ارزان بودن و اتوماتیک بودن آن است. راههای دیگری مانند ارتباط از طریق اشعه مادون قرمز(اینفرارد) هم برای ارتباط بدون سیم وجود دارد</a:t>
            </a:r>
            <a:r>
              <a:rPr lang="en-US" sz="1600" dirty="0" smtClean="0">
                <a:cs typeface="B Koodak" pitchFamily="2" charset="-78"/>
              </a:rPr>
              <a:t>. </a:t>
            </a:r>
            <a:br>
              <a:rPr lang="en-US" sz="1600" dirty="0" smtClean="0">
                <a:cs typeface="B Koodak" pitchFamily="2" charset="-78"/>
              </a:rPr>
            </a:br>
            <a:r>
              <a:rPr lang="ar-SA" sz="1600" dirty="0" smtClean="0">
                <a:cs typeface="B Koodak" pitchFamily="2" charset="-78"/>
              </a:rPr>
              <a:t>اینفرارد</a:t>
            </a:r>
            <a:r>
              <a:rPr lang="en-US" sz="1600" dirty="0" smtClean="0">
                <a:cs typeface="B Koodak" pitchFamily="2" charset="-78"/>
              </a:rPr>
              <a:t> (Infra Red) </a:t>
            </a:r>
            <a:r>
              <a:rPr lang="ar-SA" sz="1600" dirty="0" smtClean="0">
                <a:cs typeface="B Koodak" pitchFamily="2" charset="-78"/>
              </a:rPr>
              <a:t>عبارت است از امواج نوری که فرکانس آنها از فرکانس قابل دیده شدن و فهم توسط چشم انسان پایین تر است. اکثر دستگاه های کنترل از راه دوری که همراه وسایل صوتی و تصویری عرضه می شوند برای ارسال اطلاعات از اینفرارد استفاده می کنند</a:t>
            </a:r>
            <a:r>
              <a:rPr lang="en-US" sz="1600" dirty="0" smtClean="0">
                <a:cs typeface="B Koodak" pitchFamily="2" charset="-78"/>
              </a:rPr>
              <a:t>. </a:t>
            </a:r>
            <a:r>
              <a:rPr lang="ar-SA" sz="1600" dirty="0" smtClean="0">
                <a:cs typeface="B Koodak" pitchFamily="2" charset="-78"/>
              </a:rPr>
              <a:t>ارتباط و انتقال اطلاعات بر پایه اینفرارد یک روش قابل اعتماد و امن است و در ضمن استفاده از آن هزینه زیادی ندارد</a:t>
            </a:r>
            <a:r>
              <a:rPr lang="en-US" sz="1600" dirty="0" smtClean="0">
                <a:cs typeface="B Koodak" pitchFamily="2" charset="-78"/>
              </a:rPr>
              <a:t>. </a:t>
            </a:r>
            <a:br>
              <a:rPr lang="en-US" sz="1600" dirty="0" smtClean="0">
                <a:cs typeface="B Koodak" pitchFamily="2" charset="-78"/>
              </a:rPr>
            </a:br>
            <a:r>
              <a:rPr lang="ar-SA" sz="1600" dirty="0" smtClean="0">
                <a:cs typeface="B Koodak" pitchFamily="2" charset="-78"/>
              </a:rPr>
              <a:t>اما دو محدودیت در استفاده از آن وجود دارد</a:t>
            </a:r>
            <a:r>
              <a:rPr lang="en-US" sz="1600" dirty="0" smtClean="0">
                <a:cs typeface="B Koodak" pitchFamily="2" charset="-78"/>
              </a:rPr>
              <a:t>: </a:t>
            </a:r>
            <a:r>
              <a:rPr lang="ar-SA" sz="1600" dirty="0" smtClean="0">
                <a:cs typeface="B Koodak" pitchFamily="2" charset="-78"/>
              </a:rPr>
              <a:t>اول اینکه : اشعه اینفرارد فقط در مسیر مستقیم منتشر می شود، حتما شما در هنگام استفاده از دستگاه ریموت کنترل این را تجربه کرده اید که حتما باید دستگاه را مستقیما به سمت وسیله مورد نظرتان بگیرید تا آن وسیله بتواند دستور مورد نظر شما را دریافت و اجرا کند</a:t>
            </a:r>
            <a:r>
              <a:rPr lang="en-US" sz="1600" dirty="0" smtClean="0">
                <a:cs typeface="B Koodak" pitchFamily="2" charset="-78"/>
              </a:rPr>
              <a:t>. </a:t>
            </a:r>
            <a:br>
              <a:rPr lang="en-US" sz="1600" dirty="0" smtClean="0">
                <a:cs typeface="B Koodak" pitchFamily="2" charset="-78"/>
              </a:rPr>
            </a:br>
            <a:r>
              <a:rPr lang="ar-SA" sz="1600" dirty="0" smtClean="0">
                <a:cs typeface="B Koodak" pitchFamily="2" charset="-78"/>
              </a:rPr>
              <a:t>محدودیت دیگری که وجود دارد اینست که تکنولوژی اینفرارد یک تکنولوژی یک به یک است. یعنی اینکه در آن واحد فقط بین دو وسیله می تواند ارتباط برقرارکند. مثلا شما می توانید توسط آن اطلاعاتی را از لپ تاپتان به تلفن همراه دوستتان منتقل کنید اما نمی توانید همزمان آن اطلاعات را به</a:t>
            </a:r>
            <a:r>
              <a:rPr lang="en-US" sz="1600" dirty="0" smtClean="0">
                <a:cs typeface="B Koodak" pitchFamily="2" charset="-78"/>
              </a:rPr>
              <a:t> PDA </a:t>
            </a:r>
            <a:r>
              <a:rPr lang="ar-SA" sz="1600" dirty="0" smtClean="0">
                <a:cs typeface="B Koodak" pitchFamily="2" charset="-78"/>
              </a:rPr>
              <a:t>دوست دیگرتان هم منتقل کنید</a:t>
            </a:r>
            <a:r>
              <a:rPr lang="en-US" sz="1600" dirty="0" smtClean="0">
                <a:cs typeface="B Koodak" pitchFamily="2" charset="-78"/>
              </a:rPr>
              <a:t>. </a:t>
            </a:r>
            <a:br>
              <a:rPr lang="en-US" sz="1600" dirty="0" smtClean="0">
                <a:cs typeface="B Koodak" pitchFamily="2" charset="-78"/>
              </a:rPr>
            </a:br>
            <a:endParaRPr lang="en-US" sz="1600" dirty="0">
              <a:cs typeface="B Koodak" pitchFamily="2" charset="-78"/>
            </a:endParaRPr>
          </a:p>
        </p:txBody>
      </p:sp>
    </p:spTree>
  </p:cSld>
  <p:clrMapOvr>
    <a:masterClrMapping/>
  </p:clrMapOvr>
  <p:transition>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heckerboard(across)">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r" rtl="1">
              <a:lnSpc>
                <a:spcPct val="160000"/>
              </a:lnSpc>
            </a:pPr>
            <a:r>
              <a:rPr lang="ar-SA" sz="1800" dirty="0" smtClean="0">
                <a:cs typeface="B Koodak" pitchFamily="2" charset="-78"/>
              </a:rPr>
              <a:t>البته این دو خصوصیت اینفرارد در بعضی موارد امتیاز محسوب می گردند زیرا عملیات انتقال اطلاعات فقط بین دو وسیله مورد نظربرقرار می شود و امکان به وجود آمدن تداخل با وسایل دیگر وجود ندارد وغیر ممکن است . این خاصیت باعث می شود که اطلاعات ارسالی شما فقط به همان وسیله ای برسد که مورد نظر شماست حتی اگر شما درجایی باشید که پر از گیرنده های اینفرارد باشد</a:t>
            </a:r>
            <a:r>
              <a:rPr lang="en-US" sz="1800" dirty="0" smtClean="0">
                <a:cs typeface="B Koodak" pitchFamily="2" charset="-78"/>
              </a:rPr>
              <a:t>. </a:t>
            </a:r>
            <a:br>
              <a:rPr lang="en-US" sz="1800" dirty="0" smtClean="0">
                <a:cs typeface="B Koodak" pitchFamily="2" charset="-78"/>
              </a:rPr>
            </a:br>
            <a:r>
              <a:rPr lang="ar-SA" sz="1800" dirty="0" smtClean="0">
                <a:cs typeface="B Koodak" pitchFamily="2" charset="-78"/>
              </a:rPr>
              <a:t>فناوری بلوتوث ابداع گردید تا محدودیتهای اینفرارد را پوشش دهد. حداکثر سرعت انتقال اطلاعات در دستگاه های بلوتوثی که با استاندارد قدیمی تر بلوتوث </a:t>
            </a:r>
            <a:r>
              <a:rPr lang="fa-IR" sz="1800" dirty="0" smtClean="0">
                <a:cs typeface="B Koodak" pitchFamily="2" charset="-78"/>
              </a:rPr>
              <a:t>۱.۰</a:t>
            </a:r>
            <a:r>
              <a:rPr lang="ar-SA" sz="1800" dirty="0" smtClean="0">
                <a:cs typeface="B Koodak" pitchFamily="2" charset="-78"/>
              </a:rPr>
              <a:t> کار می کنند </a:t>
            </a:r>
            <a:r>
              <a:rPr lang="fa-IR" sz="1800" dirty="0" smtClean="0">
                <a:cs typeface="B Koodak" pitchFamily="2" charset="-78"/>
              </a:rPr>
              <a:t>۱</a:t>
            </a:r>
            <a:r>
              <a:rPr lang="ar-SA" sz="1800" dirty="0" smtClean="0">
                <a:cs typeface="B Koodak" pitchFamily="2" charset="-78"/>
              </a:rPr>
              <a:t> مگابایت در ثانیه است اما در استاندارد بلوتوث </a:t>
            </a:r>
            <a:r>
              <a:rPr lang="fa-IR" sz="1800" dirty="0" smtClean="0">
                <a:cs typeface="B Koodak" pitchFamily="2" charset="-78"/>
              </a:rPr>
              <a:t>۲.۰</a:t>
            </a:r>
            <a:r>
              <a:rPr lang="ar-SA" sz="1800" dirty="0" smtClean="0">
                <a:cs typeface="B Koodak" pitchFamily="2" charset="-78"/>
              </a:rPr>
              <a:t> اطلاعات می توانند با سرعت </a:t>
            </a:r>
            <a:r>
              <a:rPr lang="fa-IR" sz="1800" dirty="0" smtClean="0">
                <a:cs typeface="B Koodak" pitchFamily="2" charset="-78"/>
              </a:rPr>
              <a:t>۳</a:t>
            </a:r>
            <a:r>
              <a:rPr lang="ar-SA" sz="1800" dirty="0" smtClean="0">
                <a:cs typeface="B Koodak" pitchFamily="2" charset="-78"/>
              </a:rPr>
              <a:t> مگابایت در ثانیه منتقل شوند. دستگاه های بلوتوثی که از استاندارد جدید استفاده می کنند با دستگاه های دارای استاندارد قدیمی تر هم سازگارند</a:t>
            </a:r>
            <a:r>
              <a:rPr lang="en-US" sz="1800" dirty="0" smtClean="0">
                <a:cs typeface="B Koodak" pitchFamily="2" charset="-78"/>
              </a:rPr>
              <a:t>.</a:t>
            </a:r>
          </a:p>
          <a:p>
            <a:pPr algn="r" rtl="1">
              <a:lnSpc>
                <a:spcPct val="160000"/>
              </a:lnSpc>
            </a:pPr>
            <a:endParaRPr lang="en-US" sz="1800" dirty="0">
              <a:cs typeface="B Koodak" pitchFamily="2" charset="-78"/>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xit" presetSubtype="16" fill="hold" grpId="0" nodeType="clickEffect">
                                  <p:stCondLst>
                                    <p:cond delay="0"/>
                                  </p:stCondLst>
                                  <p:childTnLst>
                                    <p:animEffect transition="out" filter="diamond(in)">
                                      <p:cBhvr>
                                        <p:cTn id="6" dur="2000"/>
                                        <p:tgtEl>
                                          <p:spTgt spid="3">
                                            <p:txEl>
                                              <p:pRg st="0" end="0"/>
                                            </p:txEl>
                                          </p:spTgt>
                                        </p:tgtEl>
                                      </p:cBhvr>
                                    </p:animEffect>
                                    <p:set>
                                      <p:cBhvr>
                                        <p:cTn id="7"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r" rtl="1"/>
            <a:endParaRPr lang="fa-IR" sz="3600" dirty="0" smtClean="0">
              <a:solidFill>
                <a:srgbClr val="7030A0"/>
              </a:solidFill>
              <a:latin typeface="Arial Unicode MS" pitchFamily="34" charset="-128"/>
              <a:ea typeface="Arial Unicode MS" pitchFamily="34" charset="-128"/>
              <a:cs typeface="Arial Unicode MS" pitchFamily="34" charset="-128"/>
            </a:endParaRPr>
          </a:p>
          <a:p>
            <a:pPr algn="r" rtl="1">
              <a:buNone/>
            </a:pPr>
            <a:r>
              <a:rPr lang="fa-IR" sz="3600" dirty="0" smtClean="0">
                <a:solidFill>
                  <a:srgbClr val="FF0000"/>
                </a:solidFill>
                <a:latin typeface="Arial Unicode MS" pitchFamily="34" charset="-128"/>
                <a:ea typeface="Arial Unicode MS" pitchFamily="34" charset="-128"/>
                <a:cs typeface="Arial Unicode MS" pitchFamily="34" charset="-128"/>
              </a:rPr>
              <a:t>با تشکر فراوان از شما</a:t>
            </a:r>
          </a:p>
          <a:p>
            <a:pPr algn="r" rtl="1">
              <a:buNone/>
            </a:pPr>
            <a:r>
              <a:rPr lang="fa-IR" sz="3600" dirty="0" smtClean="0">
                <a:solidFill>
                  <a:srgbClr val="7030A0"/>
                </a:solidFill>
                <a:latin typeface="Arial Unicode MS" pitchFamily="34" charset="-128"/>
                <a:ea typeface="Arial Unicode MS" pitchFamily="34" charset="-128"/>
                <a:cs typeface="Arial Unicode MS" pitchFamily="34" charset="-128"/>
              </a:rPr>
              <a:t>                            </a:t>
            </a:r>
          </a:p>
          <a:p>
            <a:pPr algn="r" rtl="1">
              <a:buNone/>
            </a:pPr>
            <a:r>
              <a:rPr lang="fa-IR" sz="3600" dirty="0" smtClean="0">
                <a:solidFill>
                  <a:srgbClr val="7030A0"/>
                </a:solidFill>
                <a:latin typeface="Arial Unicode MS" pitchFamily="34" charset="-128"/>
                <a:ea typeface="Arial Unicode MS" pitchFamily="34" charset="-128"/>
                <a:cs typeface="Arial Unicode MS" pitchFamily="34" charset="-128"/>
              </a:rPr>
              <a:t>                           </a:t>
            </a:r>
            <a:r>
              <a:rPr lang="fa-IR" sz="6000" b="1" dirty="0" smtClean="0">
                <a:solidFill>
                  <a:srgbClr val="7030A0"/>
                </a:solidFill>
                <a:latin typeface="Arial Unicode MS" pitchFamily="34" charset="-128"/>
                <a:ea typeface="Arial Unicode MS" pitchFamily="34" charset="-128"/>
                <a:cs typeface="Arial Unicode MS" pitchFamily="34" charset="-128"/>
              </a:rPr>
              <a:t>پایان</a:t>
            </a:r>
            <a:endParaRPr lang="en-US" sz="6000" b="1" dirty="0">
              <a:solidFill>
                <a:srgbClr val="7030A0"/>
              </a:solidFill>
              <a:latin typeface="Arial Unicode MS" pitchFamily="34" charset="-128"/>
              <a:ea typeface="Arial Unicode MS" pitchFamily="34" charset="-128"/>
              <a:cs typeface="Arial Unicode MS" pitchFamily="34" charset="-128"/>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grpId="0" nodeType="clickEffect">
                                  <p:stCondLst>
                                    <p:cond delay="0"/>
                                  </p:stCondLst>
                                  <p:childTnLst>
                                    <p:animMotion origin="layout" path="M 0 0  L -0.25 0  E" pathEditMode="relative" ptsTypes="">
                                      <p:cBhvr>
                                        <p:cTn id="6" dur="2000" fill="hold"/>
                                        <p:tgtEl>
                                          <p:spTgt spid="3">
                                            <p:txEl>
                                              <p:pRg st="1" end="1"/>
                                            </p:txEl>
                                          </p:spTgt>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35" presetClass="path" presetSubtype="0" accel="50000" decel="50000" fill="hold" grpId="0" nodeType="clickEffect">
                                  <p:stCondLst>
                                    <p:cond delay="0"/>
                                  </p:stCondLst>
                                  <p:childTnLst>
                                    <p:animMotion origin="layout" path="M 0 0  L -0.25 0  E" pathEditMode="relative" ptsTypes="">
                                      <p:cBhvr>
                                        <p:cTn id="10" dur="2000" fill="hold"/>
                                        <p:tgtEl>
                                          <p:spTgt spid="3">
                                            <p:txEl>
                                              <p:pRg st="2" end="2"/>
                                            </p:txEl>
                                          </p:spTgt>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35" presetClass="path" presetSubtype="0" accel="50000" decel="50000" fill="hold" grpId="0" nodeType="clickEffect">
                                  <p:stCondLst>
                                    <p:cond delay="0"/>
                                  </p:stCondLst>
                                  <p:childTnLst>
                                    <p:animMotion origin="layout" path="M 0 0  L -0.25 0  E" pathEditMode="relative" ptsTypes="">
                                      <p:cBhvr>
                                        <p:cTn id="14" dur="2000" fill="hold"/>
                                        <p:tgtEl>
                                          <p:spTgt spid="3">
                                            <p:txEl>
                                              <p:pRg st="3" end="3"/>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endParaRPr lang="en-US" dirty="0"/>
          </a:p>
        </p:txBody>
      </p:sp>
      <p:sp>
        <p:nvSpPr>
          <p:cNvPr id="3" name="Content Placeholder 2"/>
          <p:cNvSpPr>
            <a:spLocks noGrp="1"/>
          </p:cNvSpPr>
          <p:nvPr>
            <p:ph idx="1"/>
          </p:nvPr>
        </p:nvSpPr>
        <p:spPr>
          <a:xfrm>
            <a:off x="609600" y="1143000"/>
            <a:ext cx="8229600" cy="4389120"/>
          </a:xfrm>
        </p:spPr>
        <p:txBody>
          <a:bodyPr>
            <a:normAutofit/>
          </a:bodyPr>
          <a:lstStyle/>
          <a:p>
            <a:pPr marL="0" marR="0" algn="r" rtl="1">
              <a:lnSpc>
                <a:spcPct val="150000"/>
              </a:lnSpc>
              <a:spcBef>
                <a:spcPts val="0"/>
              </a:spcBef>
              <a:spcAft>
                <a:spcPts val="750"/>
              </a:spcAft>
            </a:pPr>
            <a:r>
              <a:rPr lang="ar-SA" sz="1800" dirty="0" smtClean="0">
                <a:solidFill>
                  <a:srgbClr val="000000"/>
                </a:solidFill>
                <a:latin typeface="Calibri"/>
                <a:ea typeface="Times New Roman"/>
                <a:cs typeface="B Koodak" pitchFamily="2" charset="-78"/>
              </a:rPr>
              <a:t>همه این كارها در زمانی رخ می دهد كه كت خود را در می آورید و برای نوشیدن یك نوشابه به طرف یخچال می روید . در عرض چند دقیقه ، تلفن همراه شما بوق می زند تا به شما اطلاع دهد كه عملیات چاپ یادداشتها تمام شده است . به طرف چاپگر رفته و یادداشتها را می خوانید بلافاصله پس از آن</a:t>
            </a:r>
            <a:r>
              <a:rPr lang="en-US" sz="1800" dirty="0" smtClean="0">
                <a:solidFill>
                  <a:srgbClr val="000000"/>
                </a:solidFill>
                <a:latin typeface="Tahoma"/>
                <a:ea typeface="Times New Roman"/>
                <a:cs typeface="B Koodak" pitchFamily="2" charset="-78"/>
              </a:rPr>
              <a:t> PDA </a:t>
            </a:r>
            <a:r>
              <a:rPr lang="ar-SA" sz="1800" dirty="0" smtClean="0">
                <a:solidFill>
                  <a:srgbClr val="000000"/>
                </a:solidFill>
                <a:latin typeface="Calibri"/>
                <a:ea typeface="Times New Roman"/>
                <a:cs typeface="B Koodak" pitchFamily="2" charset="-78"/>
              </a:rPr>
              <a:t>شما بوق می زند تا به شما بگوید كه دفترچه تلفن و برنامه روزانه شما را</a:t>
            </a:r>
            <a:r>
              <a:rPr lang="en-US" sz="1800" dirty="0" smtClean="0">
                <a:solidFill>
                  <a:srgbClr val="000000"/>
                </a:solidFill>
                <a:latin typeface="Tahoma"/>
                <a:ea typeface="Times New Roman"/>
                <a:cs typeface="B Koodak" pitchFamily="2" charset="-78"/>
              </a:rPr>
              <a:t> Update </a:t>
            </a:r>
            <a:r>
              <a:rPr lang="ar-SA" sz="1800" dirty="0" smtClean="0">
                <a:solidFill>
                  <a:srgbClr val="000000"/>
                </a:solidFill>
                <a:latin typeface="Calibri"/>
                <a:ea typeface="Times New Roman"/>
                <a:cs typeface="B Koodak" pitchFamily="2" charset="-78"/>
              </a:rPr>
              <a:t>كرده است و شما ایمیل جدید دارید</a:t>
            </a:r>
            <a:r>
              <a:rPr lang="en-US" sz="1800" dirty="0" smtClean="0">
                <a:solidFill>
                  <a:srgbClr val="000000"/>
                </a:solidFill>
                <a:latin typeface="Tahoma"/>
                <a:ea typeface="Times New Roman"/>
                <a:cs typeface="B Koodak" pitchFamily="2" charset="-78"/>
              </a:rPr>
              <a:t>.</a:t>
            </a:r>
            <a:endParaRPr lang="fa-IR" sz="1800" dirty="0" smtClean="0">
              <a:solidFill>
                <a:srgbClr val="000000"/>
              </a:solidFill>
              <a:latin typeface="Tahoma"/>
              <a:ea typeface="Times New Roman"/>
              <a:cs typeface="B Koodak" pitchFamily="2" charset="-78"/>
            </a:endParaRPr>
          </a:p>
          <a:p>
            <a:pPr marL="0" marR="0" algn="r" rtl="1">
              <a:lnSpc>
                <a:spcPct val="150000"/>
              </a:lnSpc>
              <a:spcBef>
                <a:spcPts val="0"/>
              </a:spcBef>
              <a:spcAft>
                <a:spcPts val="750"/>
              </a:spcAft>
            </a:pPr>
            <a:endParaRPr lang="en-US" sz="1800" dirty="0" smtClean="0">
              <a:latin typeface="Calibri"/>
              <a:ea typeface="Calibri"/>
              <a:cs typeface="B Koodak" pitchFamily="2" charset="-78"/>
            </a:endParaRPr>
          </a:p>
          <a:p>
            <a:pPr marL="0" marR="0" algn="r" rtl="1">
              <a:lnSpc>
                <a:spcPct val="150000"/>
              </a:lnSpc>
              <a:spcBef>
                <a:spcPts val="0"/>
              </a:spcBef>
              <a:spcAft>
                <a:spcPts val="750"/>
              </a:spcAft>
            </a:pPr>
            <a:r>
              <a:rPr lang="ar-SA" sz="1800" dirty="0" smtClean="0">
                <a:solidFill>
                  <a:srgbClr val="000000"/>
                </a:solidFill>
                <a:latin typeface="Calibri"/>
                <a:ea typeface="Times New Roman"/>
                <a:cs typeface="B Koodak" pitchFamily="2" charset="-78"/>
              </a:rPr>
              <a:t> </a:t>
            </a:r>
            <a:r>
              <a:rPr lang="fa-IR" sz="1800" dirty="0" smtClean="0">
                <a:latin typeface="Calibri"/>
                <a:ea typeface="Calibri"/>
                <a:cs typeface="B Koodak" pitchFamily="2" charset="-78"/>
              </a:rPr>
              <a:t>بلوتوث یك فناوری بی سیم كوتاه برد است كه به تلفنهای همراه ، </a:t>
            </a:r>
            <a:r>
              <a:rPr lang="en-US" sz="1800" dirty="0" smtClean="0">
                <a:latin typeface="Calibri"/>
                <a:ea typeface="Calibri"/>
                <a:cs typeface="B Koodak" pitchFamily="2" charset="-78"/>
              </a:rPr>
              <a:t>PDA ، </a:t>
            </a:r>
            <a:r>
              <a:rPr lang="fa-IR" sz="1800" dirty="0" smtClean="0">
                <a:latin typeface="Calibri"/>
                <a:ea typeface="Calibri"/>
                <a:cs typeface="B Koodak" pitchFamily="2" charset="-78"/>
              </a:rPr>
              <a:t>كامپیوترها ، دستگاههای ضبط و پخش استریو ، لوازم خانگی ، اتومبیلها و همه وسایل دیگری كه می توانید ارتباط آنها را با یكدیگر فكر كنید امكان ارتباط می دهد...در این مقاله قصد داریم تا از ابتدا تا انتهای بلوتوث را به شما معرفی کنیم. </a:t>
            </a:r>
          </a:p>
          <a:p>
            <a:pPr algn="r">
              <a:lnSpc>
                <a:spcPct val="150000"/>
              </a:lnSpc>
            </a:pPr>
            <a:endParaRPr lang="en-US" sz="1800" b="1" dirty="0">
              <a:cs typeface="B Koodak" pitchFamily="2" charset="-78"/>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609600"/>
            <a:ext cx="8229600" cy="1143000"/>
          </a:xfrm>
        </p:spPr>
        <p:txBody>
          <a:bodyPr>
            <a:normAutofit/>
          </a:bodyPr>
          <a:lstStyle/>
          <a:p>
            <a:pPr algn="l" rtl="1"/>
            <a:r>
              <a:rPr lang="en-US" sz="4800" b="1" dirty="0" smtClean="0">
                <a:solidFill>
                  <a:srgbClr val="7030A0"/>
                </a:solidFill>
                <a:latin typeface="Arial Unicode MS" pitchFamily="34" charset="-128"/>
                <a:ea typeface="Arial Unicode MS" pitchFamily="34" charset="-128"/>
                <a:cs typeface="Arial Unicode MS" pitchFamily="34" charset="-128"/>
              </a:rPr>
              <a:t>● </a:t>
            </a:r>
            <a:r>
              <a:rPr lang="ar-SA" sz="4800" b="1" dirty="0" smtClean="0">
                <a:solidFill>
                  <a:srgbClr val="7030A0"/>
                </a:solidFill>
                <a:latin typeface="Arial Unicode MS" pitchFamily="34" charset="-128"/>
                <a:ea typeface="Arial Unicode MS" pitchFamily="34" charset="-128"/>
                <a:cs typeface="Arial Unicode MS" pitchFamily="34" charset="-128"/>
              </a:rPr>
              <a:t>وظیفه بلوتوث چیست ؟</a:t>
            </a:r>
            <a:r>
              <a:rPr lang="ar-SA" sz="4800" dirty="0" smtClean="0">
                <a:solidFill>
                  <a:srgbClr val="7030A0"/>
                </a:solidFill>
                <a:latin typeface="Arial Unicode MS" pitchFamily="34" charset="-128"/>
                <a:ea typeface="Arial Unicode MS" pitchFamily="34" charset="-128"/>
                <a:cs typeface="Arial Unicode MS" pitchFamily="34" charset="-128"/>
              </a:rPr>
              <a:t> </a:t>
            </a:r>
            <a:endParaRPr lang="en-US" sz="4800" dirty="0">
              <a:solidFill>
                <a:srgbClr val="7030A0"/>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p:txBody>
          <a:bodyPr>
            <a:normAutofit/>
          </a:bodyPr>
          <a:lstStyle/>
          <a:p>
            <a:pPr marL="0" marR="0" algn="r" rtl="1">
              <a:lnSpc>
                <a:spcPct val="200000"/>
              </a:lnSpc>
              <a:spcBef>
                <a:spcPts val="0"/>
              </a:spcBef>
              <a:spcAft>
                <a:spcPts val="750"/>
              </a:spcAft>
            </a:pPr>
            <a:r>
              <a:rPr lang="ar-SA" sz="1800" b="1" dirty="0" smtClean="0">
                <a:solidFill>
                  <a:srgbClr val="000000"/>
                </a:solidFill>
                <a:latin typeface="Calibri"/>
                <a:ea typeface="Times New Roman"/>
                <a:cs typeface="B Koodak" pitchFamily="2" charset="-78"/>
              </a:rPr>
              <a:t>بلوتوث یك فناوری بی سیم كوتاه برد است كه به تلفنهای همراه ، </a:t>
            </a:r>
            <a:r>
              <a:rPr lang="en-US" sz="1800" b="1" dirty="0" smtClean="0">
                <a:solidFill>
                  <a:srgbClr val="000000"/>
                </a:solidFill>
                <a:latin typeface="Tahoma"/>
                <a:ea typeface="Times New Roman"/>
                <a:cs typeface="B Koodak" pitchFamily="2" charset="-78"/>
              </a:rPr>
              <a:t>PDA </a:t>
            </a:r>
            <a:r>
              <a:rPr lang="ar-SA" sz="1800" b="1" dirty="0" smtClean="0">
                <a:solidFill>
                  <a:srgbClr val="000000"/>
                </a:solidFill>
                <a:latin typeface="Calibri"/>
                <a:ea typeface="Times New Roman"/>
                <a:cs typeface="B Koodak" pitchFamily="2" charset="-78"/>
              </a:rPr>
              <a:t>، كامپیوترها ، دستگاههای ضبط و پخش استریو ، لوازم خانگی ، اتومبیلها و همه وسایل دیگری كه می توانید ارتباط آنها را با یكدیگر فكر كنید امكان ارتباط می دهد</a:t>
            </a:r>
            <a:r>
              <a:rPr lang="en-US" sz="1800" b="1" dirty="0" smtClean="0">
                <a:solidFill>
                  <a:srgbClr val="000000"/>
                </a:solidFill>
                <a:latin typeface="Tahoma"/>
                <a:ea typeface="Times New Roman"/>
                <a:cs typeface="B Koodak" pitchFamily="2" charset="-78"/>
              </a:rPr>
              <a:t>. </a:t>
            </a:r>
            <a:br>
              <a:rPr lang="en-US" sz="1800" b="1" dirty="0" smtClean="0">
                <a:solidFill>
                  <a:srgbClr val="000000"/>
                </a:solidFill>
                <a:latin typeface="Tahoma"/>
                <a:ea typeface="Times New Roman"/>
                <a:cs typeface="B Koodak" pitchFamily="2" charset="-78"/>
              </a:rPr>
            </a:br>
            <a:r>
              <a:rPr lang="ar-SA" sz="1800" b="1" dirty="0" smtClean="0">
                <a:solidFill>
                  <a:srgbClr val="000000"/>
                </a:solidFill>
                <a:latin typeface="Calibri"/>
                <a:ea typeface="Times New Roman"/>
                <a:cs typeface="B Koodak" pitchFamily="2" charset="-78"/>
              </a:rPr>
              <a:t>در ادامه شما را با تاریخچه و چگونگی شکل گیری و انتخاب نام بلوتوث آشنا خواهیم نمود</a:t>
            </a:r>
            <a:r>
              <a:rPr lang="en-US" sz="1800" b="1" dirty="0" smtClean="0">
                <a:solidFill>
                  <a:srgbClr val="000000"/>
                </a:solidFill>
                <a:latin typeface="Tahoma"/>
                <a:ea typeface="Times New Roman"/>
                <a:cs typeface="B Koodak" pitchFamily="2" charset="-78"/>
              </a:rPr>
              <a:t>...</a:t>
            </a:r>
            <a:endParaRPr lang="en-US" sz="1800" b="1" dirty="0" smtClean="0">
              <a:latin typeface="Calibri"/>
              <a:ea typeface="Calibri"/>
              <a:cs typeface="B Koodak" pitchFamily="2" charset="-78"/>
            </a:endParaRPr>
          </a:p>
          <a:p>
            <a:pPr algn="r"/>
            <a:endParaRPr lang="en-US" sz="1800" b="1" dirty="0">
              <a:cs typeface="B Koodak"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txBody>
          <a:bodyPr>
            <a:normAutofit/>
          </a:bodyPr>
          <a:lstStyle/>
          <a:p>
            <a:pPr algn="r" rtl="1"/>
            <a:r>
              <a:rPr lang="en-US" sz="4800" b="1" dirty="0" smtClean="0">
                <a:solidFill>
                  <a:srgbClr val="7030A0"/>
                </a:solidFill>
                <a:latin typeface="Arial Unicode MS" pitchFamily="34" charset="-128"/>
                <a:ea typeface="Arial Unicode MS" pitchFamily="34" charset="-128"/>
                <a:cs typeface="Arial Unicode MS" pitchFamily="34" charset="-128"/>
              </a:rPr>
              <a:t>● </a:t>
            </a:r>
            <a:r>
              <a:rPr lang="ar-SA" sz="4800" b="1" dirty="0" smtClean="0">
                <a:solidFill>
                  <a:srgbClr val="7030A0"/>
                </a:solidFill>
                <a:latin typeface="Arial Unicode MS" pitchFamily="34" charset="-128"/>
                <a:ea typeface="Arial Unicode MS" pitchFamily="34" charset="-128"/>
                <a:cs typeface="Arial Unicode MS" pitchFamily="34" charset="-128"/>
              </a:rPr>
              <a:t>تاریخچه بلوتوث</a:t>
            </a:r>
            <a:endParaRPr lang="en-US" sz="4800" b="1" dirty="0">
              <a:solidFill>
                <a:srgbClr val="7030A0"/>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a:xfrm>
            <a:off x="457200" y="1600200"/>
            <a:ext cx="8229600" cy="4389120"/>
          </a:xfrm>
        </p:spPr>
        <p:txBody>
          <a:bodyPr>
            <a:noAutofit/>
          </a:bodyPr>
          <a:lstStyle/>
          <a:p>
            <a:pPr algn="r" rtl="1">
              <a:lnSpc>
                <a:spcPct val="150000"/>
              </a:lnSpc>
            </a:pPr>
            <a:r>
              <a:rPr lang="ar-SA" sz="1600" dirty="0" smtClean="0">
                <a:cs typeface="B Koodak" pitchFamily="2" charset="-78"/>
              </a:rPr>
              <a:t>فكر اولیه بلوتوث در شركت موبایل اریكسون در سال </a:t>
            </a:r>
            <a:r>
              <a:rPr lang="fa-IR" sz="1600" dirty="0" smtClean="0">
                <a:cs typeface="B Koodak" pitchFamily="2" charset="-78"/>
              </a:rPr>
              <a:t>۱۹۹۴</a:t>
            </a:r>
            <a:r>
              <a:rPr lang="ar-SA" sz="1600" dirty="0" smtClean="0">
                <a:cs typeface="B Koodak" pitchFamily="2" charset="-78"/>
              </a:rPr>
              <a:t> شكل گرفت. اریكسون كه یك شركت سوئدی ارتباطات راه دور است – در آن زمان در حال ساخت یك ارتباط رادیویی كم مصرف ، كم هزینه بین تلفن های همراه و یك گوشی بی سیم بود</a:t>
            </a:r>
            <a:r>
              <a:rPr lang="en-US" sz="1600" dirty="0" smtClean="0">
                <a:cs typeface="B Koodak" pitchFamily="2" charset="-78"/>
              </a:rPr>
              <a:t>. </a:t>
            </a:r>
            <a:br>
              <a:rPr lang="en-US" sz="1600" dirty="0" smtClean="0">
                <a:cs typeface="B Koodak" pitchFamily="2" charset="-78"/>
              </a:rPr>
            </a:br>
            <a:r>
              <a:rPr lang="ar-SA" sz="1600" dirty="0" smtClean="0">
                <a:cs typeface="B Koodak" pitchFamily="2" charset="-78"/>
              </a:rPr>
              <a:t>كار مهندسی در سال </a:t>
            </a:r>
            <a:r>
              <a:rPr lang="fa-IR" sz="1600" dirty="0" smtClean="0">
                <a:cs typeface="B Koodak" pitchFamily="2" charset="-78"/>
              </a:rPr>
              <a:t>۱۹۹۵ </a:t>
            </a:r>
            <a:r>
              <a:rPr lang="ar-SA" sz="1600" dirty="0" smtClean="0">
                <a:cs typeface="B Koodak" pitchFamily="2" charset="-78"/>
              </a:rPr>
              <a:t>شروع شد و فكر اولیه به فراتر از تلفنهای همراه و گوشی های آنها توسعه یافت تا شامل همه انواع وسایل همراه شود ، با هدف ساخت شبكه های شخصی كوچك از وسایل مختلف در طول این زمان ، اریكسون نام “بلوتوث” (یك پادشاه دانماركی) گرفت كه بین سالهای </a:t>
            </a:r>
            <a:r>
              <a:rPr lang="fa-IR" sz="1600" dirty="0" smtClean="0">
                <a:cs typeface="B Koodak" pitchFamily="2" charset="-78"/>
              </a:rPr>
              <a:t>۹۴۰</a:t>
            </a:r>
            <a:r>
              <a:rPr lang="ar-SA" sz="1600" dirty="0" smtClean="0">
                <a:cs typeface="B Koodak" pitchFamily="2" charset="-78"/>
              </a:rPr>
              <a:t> و </a:t>
            </a:r>
            <a:r>
              <a:rPr lang="fa-IR" sz="1600" dirty="0" smtClean="0">
                <a:cs typeface="B Koodak" pitchFamily="2" charset="-78"/>
              </a:rPr>
              <a:t>۹۸۱ </a:t>
            </a:r>
            <a:r>
              <a:rPr lang="ar-SA" sz="1600" dirty="0" smtClean="0">
                <a:cs typeface="B Koodak" pitchFamily="2" charset="-78"/>
              </a:rPr>
              <a:t>میلادی می زیست. شاهِ هارالد در دوره حكومت خود كه یك وایكینگ بود – به طور صلح آمیز ، دانمارك ، سوئد جنوبی و نروژ شمالی را متحد كرد. این كار به او شهرت یك پادشاه ماهر در ارتباط و مذاكره را در تاریخ داد</a:t>
            </a:r>
            <a:r>
              <a:rPr lang="en-US" sz="1600" dirty="0" smtClean="0">
                <a:cs typeface="B Koodak" pitchFamily="2" charset="-78"/>
              </a:rPr>
              <a:t>. </a:t>
            </a:r>
            <a:br>
              <a:rPr lang="en-US" sz="1600" dirty="0" smtClean="0">
                <a:cs typeface="B Koodak" pitchFamily="2" charset="-78"/>
              </a:rPr>
            </a:br>
            <a:r>
              <a:rPr lang="ar-SA" sz="1600" dirty="0" smtClean="0">
                <a:cs typeface="B Koodak" pitchFamily="2" charset="-78"/>
              </a:rPr>
              <a:t>برای اریكسون ، اسم بلوتوث برای فناوری داده شده كه امیدوار بود بتواند به طور صلح آمیز وسایل مختلف را متحد كند، مناسب بود. اریكسون می دانست كه اگر فقط یك شركت این استاندارد ها را حمایت كند هرگز موفق نخواهد شد</a:t>
            </a:r>
            <a:r>
              <a:rPr lang="en-US" sz="1600" dirty="0" smtClean="0">
                <a:cs typeface="B Koodak" pitchFamily="2" charset="-78"/>
              </a:rPr>
              <a:t>. </a:t>
            </a:r>
            <a:br>
              <a:rPr lang="en-US" sz="1600" dirty="0" smtClean="0">
                <a:cs typeface="B Koodak" pitchFamily="2" charset="-78"/>
              </a:rPr>
            </a:br>
            <a:endParaRPr lang="en-US" sz="1600" dirty="0">
              <a:cs typeface="B Koodak" pitchFamily="2" charset="-78"/>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33400" y="1447800"/>
            <a:ext cx="8229600" cy="4389120"/>
          </a:xfrm>
        </p:spPr>
        <p:txBody>
          <a:bodyPr>
            <a:noAutofit/>
          </a:bodyPr>
          <a:lstStyle/>
          <a:p>
            <a:pPr algn="r" rtl="1">
              <a:lnSpc>
                <a:spcPct val="160000"/>
              </a:lnSpc>
            </a:pPr>
            <a:r>
              <a:rPr lang="ar-SA" sz="1800" dirty="0" smtClean="0">
                <a:cs typeface="B Koodak" pitchFamily="2" charset="-78"/>
              </a:rPr>
              <a:t>در سال </a:t>
            </a:r>
            <a:r>
              <a:rPr lang="fa-IR" sz="1800" dirty="0" smtClean="0">
                <a:cs typeface="B Koodak" pitchFamily="2" charset="-78"/>
              </a:rPr>
              <a:t>۱۹۹۸</a:t>
            </a:r>
            <a:r>
              <a:rPr lang="ar-SA" sz="1800" dirty="0" smtClean="0">
                <a:cs typeface="B Koodak" pitchFamily="2" charset="-78"/>
              </a:rPr>
              <a:t> ، اریكسون یك موافقت نامه با</a:t>
            </a:r>
            <a:r>
              <a:rPr lang="en-US" sz="1800" dirty="0" smtClean="0">
                <a:cs typeface="B Koodak" pitchFamily="2" charset="-78"/>
              </a:rPr>
              <a:t> IBM </a:t>
            </a:r>
            <a:r>
              <a:rPr lang="ar-SA" sz="1800" dirty="0" smtClean="0">
                <a:cs typeface="B Koodak" pitchFamily="2" charset="-78"/>
              </a:rPr>
              <a:t>، اینتل ،نوكیا ، </a:t>
            </a:r>
            <a:r>
              <a:rPr lang="fa-IR" sz="1800" dirty="0" smtClean="0">
                <a:cs typeface="B Koodak" pitchFamily="2" charset="-78"/>
              </a:rPr>
              <a:t>۳</a:t>
            </a:r>
            <a:r>
              <a:rPr lang="en-US" sz="1800" dirty="0" smtClean="0">
                <a:cs typeface="B Koodak" pitchFamily="2" charset="-78"/>
              </a:rPr>
              <a:t>com </a:t>
            </a:r>
            <a:r>
              <a:rPr lang="ar-SA" sz="1800" dirty="0" smtClean="0">
                <a:cs typeface="B Koodak" pitchFamily="2" charset="-78"/>
              </a:rPr>
              <a:t>، توشیبا و مایكروسافت امضا كرد که بر پایه این موافقت نامه و گروه</a:t>
            </a:r>
            <a:r>
              <a:rPr lang="en-US" sz="1800" dirty="0" smtClean="0">
                <a:cs typeface="B Koodak" pitchFamily="2" charset="-78"/>
              </a:rPr>
              <a:t> Bluetooth Special Interest Group </a:t>
            </a:r>
            <a:r>
              <a:rPr lang="ar-SA" sz="1800" dirty="0" smtClean="0">
                <a:cs typeface="B Koodak" pitchFamily="2" charset="-78"/>
              </a:rPr>
              <a:t>را به وجود آورد. </a:t>
            </a:r>
            <a:endParaRPr lang="fa-IR" sz="1800" dirty="0" smtClean="0">
              <a:cs typeface="B Koodak" pitchFamily="2" charset="-78"/>
            </a:endParaRPr>
          </a:p>
          <a:p>
            <a:pPr algn="r" rtl="1">
              <a:lnSpc>
                <a:spcPct val="160000"/>
              </a:lnSpc>
            </a:pPr>
            <a:r>
              <a:rPr lang="ar-SA" sz="1800" dirty="0" smtClean="0">
                <a:cs typeface="B Koodak" pitchFamily="2" charset="-78"/>
              </a:rPr>
              <a:t>هدف این گروه نظارت بر پیشرفت بلوتوث و عمومی ساختن آن بود. و پس از آن شركتهای تری كام، </a:t>
            </a:r>
            <a:r>
              <a:rPr lang="en-US" sz="1800" dirty="0" smtClean="0">
                <a:cs typeface="B Koodak" pitchFamily="2" charset="-78"/>
              </a:rPr>
              <a:t>Lucent</a:t>
            </a:r>
            <a:r>
              <a:rPr lang="ar-SA" sz="1800" dirty="0" smtClean="0">
                <a:cs typeface="B Koodak" pitchFamily="2" charset="-78"/>
              </a:rPr>
              <a:t>، موتورولا و بیش از </a:t>
            </a:r>
            <a:r>
              <a:rPr lang="fa-IR" sz="1800" dirty="0" smtClean="0">
                <a:cs typeface="B Koodak" pitchFamily="2" charset="-78"/>
              </a:rPr>
              <a:t>۲۰۰۰</a:t>
            </a:r>
            <a:r>
              <a:rPr lang="ar-SA" sz="1800" dirty="0" smtClean="0">
                <a:cs typeface="B Koodak" pitchFamily="2" charset="-78"/>
              </a:rPr>
              <a:t> كمپانی دیگر به این سازمان پیوستند</a:t>
            </a:r>
            <a:r>
              <a:rPr lang="en-US" sz="1800" dirty="0" smtClean="0">
                <a:cs typeface="B Koodak" pitchFamily="2" charset="-78"/>
              </a:rPr>
              <a:t>. </a:t>
            </a:r>
            <a:br>
              <a:rPr lang="en-US" sz="1800" dirty="0" smtClean="0">
                <a:cs typeface="B Koodak" pitchFamily="2" charset="-78"/>
              </a:rPr>
            </a:br>
            <a:r>
              <a:rPr lang="ar-SA" sz="1800" dirty="0" smtClean="0">
                <a:cs typeface="B Koodak" pitchFamily="2" charset="-78"/>
              </a:rPr>
              <a:t>فرایند صدور جواز و گواهینامه: قبل از اینكه یك كارخانه بتواند محصولی كه از تكنولوژی بی سیم</a:t>
            </a:r>
            <a:r>
              <a:rPr lang="en-US" sz="1800" dirty="0" smtClean="0">
                <a:cs typeface="B Koodak" pitchFamily="2" charset="-78"/>
              </a:rPr>
              <a:t> Bluetooth </a:t>
            </a:r>
            <a:r>
              <a:rPr lang="ar-SA" sz="1800" dirty="0" smtClean="0">
                <a:cs typeface="B Koodak" pitchFamily="2" charset="-78"/>
              </a:rPr>
              <a:t>استفاده می كند وارد بازار كند باید جواز آن را از دو جهت دریافت كند. ابتدا محصول مورد نظر استانداردهایی لازم دارد كه بتواند با دستگاههای دیگر كه دارای تكنولوژی بی سیم</a:t>
            </a:r>
            <a:r>
              <a:rPr lang="en-US" sz="1800" dirty="0" smtClean="0">
                <a:cs typeface="B Koodak" pitchFamily="2" charset="-78"/>
              </a:rPr>
              <a:t> Bluetooth </a:t>
            </a:r>
            <a:r>
              <a:rPr lang="ar-SA" sz="1800" dirty="0" smtClean="0">
                <a:cs typeface="B Koodak" pitchFamily="2" charset="-78"/>
              </a:rPr>
              <a:t>هستند ارتباط برقرار كند. دیگر اینكه باید مجوزهای لازم برای این سیستم چه در كشور سازنده و چه در كشوری كه محصول به فروش می رود مجوزهای قانونی آنها را دریافت كند</a:t>
            </a:r>
            <a:r>
              <a:rPr lang="en-US" sz="1800" dirty="0" smtClean="0">
                <a:cs typeface="B Koodak" pitchFamily="2" charset="-78"/>
              </a:rPr>
              <a:t>. </a:t>
            </a:r>
            <a:br>
              <a:rPr lang="en-US" sz="1800" dirty="0" smtClean="0">
                <a:cs typeface="B Koodak" pitchFamily="2" charset="-78"/>
              </a:rPr>
            </a:br>
            <a:endParaRPr lang="en-US" sz="1800" dirty="0">
              <a:cs typeface="B Koodak" pitchFamily="2" charset="-78"/>
            </a:endParaRP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pPr algn="r" rtl="1"/>
            <a:r>
              <a:rPr lang="en-US" sz="4800" b="1" dirty="0" smtClean="0">
                <a:solidFill>
                  <a:srgbClr val="7030A0"/>
                </a:solidFill>
                <a:latin typeface="Arial Unicode MS" pitchFamily="34" charset="-128"/>
                <a:ea typeface="Arial Unicode MS" pitchFamily="34" charset="-128"/>
                <a:cs typeface="Arial Unicode MS" pitchFamily="34" charset="-128"/>
              </a:rPr>
              <a:t>● </a:t>
            </a:r>
            <a:r>
              <a:rPr lang="ar-SA" sz="4800" b="1" dirty="0" smtClean="0">
                <a:solidFill>
                  <a:srgbClr val="7030A0"/>
                </a:solidFill>
                <a:latin typeface="Arial Unicode MS" pitchFamily="34" charset="-128"/>
                <a:ea typeface="Arial Unicode MS" pitchFamily="34" charset="-128"/>
                <a:cs typeface="Arial Unicode MS" pitchFamily="34" charset="-128"/>
              </a:rPr>
              <a:t>توضیح بلوتوث </a:t>
            </a:r>
            <a:endParaRPr lang="en-US" sz="4800" dirty="0">
              <a:solidFill>
                <a:srgbClr val="7030A0"/>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a:xfrm>
            <a:off x="457200" y="1371600"/>
            <a:ext cx="8229600" cy="4389120"/>
          </a:xfrm>
        </p:spPr>
        <p:txBody>
          <a:bodyPr>
            <a:noAutofit/>
          </a:bodyPr>
          <a:lstStyle/>
          <a:p>
            <a:pPr algn="r" rtl="1">
              <a:lnSpc>
                <a:spcPct val="170000"/>
              </a:lnSpc>
            </a:pPr>
            <a:r>
              <a:rPr lang="ar-SA" sz="1600" dirty="0" smtClean="0">
                <a:cs typeface="B Koodak" pitchFamily="2" charset="-78"/>
              </a:rPr>
              <a:t>تکنولوژی</a:t>
            </a:r>
            <a:r>
              <a:rPr lang="en-US" sz="1600" dirty="0" smtClean="0">
                <a:cs typeface="B Koodak" pitchFamily="2" charset="-78"/>
              </a:rPr>
              <a:t> Bluetooth </a:t>
            </a:r>
            <a:r>
              <a:rPr lang="ar-SA" sz="1600" dirty="0" smtClean="0">
                <a:cs typeface="B Koodak" pitchFamily="2" charset="-78"/>
              </a:rPr>
              <a:t>كه بعضی ها در فارسی آن را به دندان آبی ترجمه كرده اند. استانداردی برای امواج رادیویی است كه كه برای ارتباطات بی سیم کامپیوترهای قابل حمل و نقل (مانند</a:t>
            </a:r>
            <a:r>
              <a:rPr lang="en-US" sz="1600" dirty="0" smtClean="0">
                <a:cs typeface="B Koodak" pitchFamily="2" charset="-78"/>
              </a:rPr>
              <a:t> lap top </a:t>
            </a:r>
            <a:r>
              <a:rPr lang="ar-SA" sz="1600" dirty="0" smtClean="0">
                <a:cs typeface="B Koodak" pitchFamily="2" charset="-78"/>
              </a:rPr>
              <a:t>ها) و تلفن های همراه و وسایل الكترونیكی رایج استفاده می شوند این امواج برای فاصله های نزدیك استفاده می شوند و برای ارتباطات بی سیم تكنولوژی ارزانی محسوب می شوند. و بوسیله این تكنولوژی می توانید بین دو وسیله كه دارای این تكنولوژی باشند به صورت بی سیم پیغام، عكس یا هر اطلاعات رد و بدل كنید. رادیوی</a:t>
            </a:r>
            <a:r>
              <a:rPr lang="en-US" sz="1600" dirty="0" smtClean="0">
                <a:cs typeface="B Koodak" pitchFamily="2" charset="-78"/>
              </a:rPr>
              <a:t> Bluetooth </a:t>
            </a:r>
            <a:r>
              <a:rPr lang="ar-SA" sz="1600" dirty="0" smtClean="0">
                <a:cs typeface="B Koodak" pitchFamily="2" charset="-78"/>
              </a:rPr>
              <a:t>در داخل یك میكرو چیپ قرار دارد و در باند فركانسی </a:t>
            </a:r>
            <a:r>
              <a:rPr lang="fa-IR" sz="1600" dirty="0" smtClean="0">
                <a:cs typeface="B Koodak" pitchFamily="2" charset="-78"/>
              </a:rPr>
              <a:t>۲.۴</a:t>
            </a:r>
            <a:r>
              <a:rPr lang="ar-SA" sz="1600" dirty="0" smtClean="0">
                <a:cs typeface="B Koodak" pitchFamily="2" charset="-78"/>
              </a:rPr>
              <a:t> گیگا هرتز عمل می كند</a:t>
            </a:r>
            <a:r>
              <a:rPr lang="en-US" sz="1600" dirty="0" smtClean="0">
                <a:cs typeface="B Koodak" pitchFamily="2" charset="-78"/>
              </a:rPr>
              <a:t>. </a:t>
            </a:r>
            <a:br>
              <a:rPr lang="en-US" sz="1600" dirty="0" smtClean="0">
                <a:cs typeface="B Koodak" pitchFamily="2" charset="-78"/>
              </a:rPr>
            </a:br>
            <a:r>
              <a:rPr lang="ar-SA" sz="1600" dirty="0" smtClean="0">
                <a:cs typeface="B Koodak" pitchFamily="2" charset="-78"/>
              </a:rPr>
              <a:t>این تكنولوژی از سیستم</a:t>
            </a:r>
            <a:r>
              <a:rPr lang="en-US" sz="1600" dirty="0" smtClean="0">
                <a:cs typeface="B Koodak" pitchFamily="2" charset="-78"/>
              </a:rPr>
              <a:t> "Frequency Hoping Spread Spectrum" </a:t>
            </a:r>
            <a:r>
              <a:rPr lang="ar-SA" sz="1600" dirty="0" smtClean="0">
                <a:cs typeface="B Koodak" pitchFamily="2" charset="-78"/>
              </a:rPr>
              <a:t>استفاده می كند، كه سیگنال آن </a:t>
            </a:r>
            <a:r>
              <a:rPr lang="fa-IR" sz="1600" dirty="0" smtClean="0">
                <a:cs typeface="B Koodak" pitchFamily="2" charset="-78"/>
              </a:rPr>
              <a:t>۱۶۰۰</a:t>
            </a:r>
            <a:r>
              <a:rPr lang="ar-SA" sz="1600" dirty="0" smtClean="0">
                <a:cs typeface="B Koodak" pitchFamily="2" charset="-78"/>
              </a:rPr>
              <a:t> بار در ثانیه تغییر می كند كه كمك بزرگی برای جلوگیری از تداخل ناخواسته و غیر مجاز است. علاوه بر این بوسیله نرم افزار كد شناسایی وسیله طرف مقابل چك می شود. بدین ترتیب می توان اطمینان حاصل كرد كه اطلاعات شما فقط به مقصد مورد نظر می رسد. این امواج با دو قدرت وجود دارند. سطح قدرت پایین تر كه محیطهای كوچك را می تواند پوشش دهد ( مثلاً داخل یك اتاق ) یا در نوع با قدرت بالاتر كه رنج متوسطی را می تواند پوشش دهد</a:t>
            </a:r>
            <a:r>
              <a:rPr lang="en-US" sz="1600" dirty="0" smtClean="0">
                <a:cs typeface="B Koodak" pitchFamily="2" charset="-78"/>
              </a:rPr>
              <a:t>. ( </a:t>
            </a:r>
            <a:r>
              <a:rPr lang="ar-SA" sz="1600" dirty="0" smtClean="0">
                <a:cs typeface="B Koodak" pitchFamily="2" charset="-78"/>
              </a:rPr>
              <a:t>مثلاً كل یك خانه را متواند پوشش دهد. ) این سیستم هم برای ارتباط نقطه به نقطه و هم برای ارتباط یك نقطه با چند نقطه می تواند استفاده شود</a:t>
            </a:r>
            <a:r>
              <a:rPr lang="en-US" sz="1600" dirty="0" smtClean="0">
                <a:cs typeface="B Koodak" pitchFamily="2" charset="-78"/>
              </a:rPr>
              <a:t>. </a:t>
            </a:r>
            <a:br>
              <a:rPr lang="en-US" sz="1600" dirty="0" smtClean="0">
                <a:cs typeface="B Koodak" pitchFamily="2" charset="-78"/>
              </a:rPr>
            </a:br>
            <a:endParaRPr lang="en-US" sz="1600" dirty="0">
              <a:cs typeface="B Koodak" pitchFamily="2" charset="-78"/>
            </a:endParaRPr>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33400" y="1143000"/>
            <a:ext cx="8229600" cy="4389120"/>
          </a:xfrm>
        </p:spPr>
        <p:txBody>
          <a:bodyPr>
            <a:noAutofit/>
          </a:bodyPr>
          <a:lstStyle/>
          <a:p>
            <a:pPr algn="r" rtl="1">
              <a:lnSpc>
                <a:spcPct val="150000"/>
              </a:lnSpc>
            </a:pPr>
            <a:r>
              <a:rPr lang="ar-SA" sz="1800" dirty="0" smtClean="0">
                <a:cs typeface="B Koodak" pitchFamily="2" charset="-78"/>
              </a:rPr>
              <a:t>دارای پهنای باند</a:t>
            </a:r>
            <a:r>
              <a:rPr lang="en-US" sz="1800" dirty="0" smtClean="0">
                <a:cs typeface="B Koodak" pitchFamily="2" charset="-78"/>
              </a:rPr>
              <a:t> </a:t>
            </a:r>
            <a:r>
              <a:rPr lang="en-US" sz="1800" dirty="0" err="1" smtClean="0">
                <a:cs typeface="B Koodak" pitchFamily="2" charset="-78"/>
              </a:rPr>
              <a:t>Kbs</a:t>
            </a:r>
            <a:r>
              <a:rPr lang="en-US" sz="1800" dirty="0" smtClean="0">
                <a:cs typeface="B Koodak" pitchFamily="2" charset="-78"/>
              </a:rPr>
              <a:t> </a:t>
            </a:r>
            <a:r>
              <a:rPr lang="fa-IR" sz="1800" dirty="0" smtClean="0">
                <a:cs typeface="B Koodak" pitchFamily="2" charset="-78"/>
              </a:rPr>
              <a:t>۷۲۰</a:t>
            </a:r>
            <a:r>
              <a:rPr lang="ar-SA" sz="1800" dirty="0" smtClean="0">
                <a:cs typeface="B Koodak" pitchFamily="2" charset="-78"/>
              </a:rPr>
              <a:t>و </a:t>
            </a:r>
            <a:r>
              <a:rPr lang="fa-IR" sz="1800" dirty="0" smtClean="0">
                <a:cs typeface="B Koodak" pitchFamily="2" charset="-78"/>
              </a:rPr>
              <a:t>۱۰</a:t>
            </a:r>
            <a:r>
              <a:rPr lang="ar-SA" sz="1800" dirty="0" smtClean="0">
                <a:cs typeface="B Koodak" pitchFamily="2" charset="-78"/>
              </a:rPr>
              <a:t> متر قدرت انتقال (در صورت تقویت تا </a:t>
            </a:r>
            <a:r>
              <a:rPr lang="fa-IR" sz="1800" dirty="0" smtClean="0">
                <a:cs typeface="B Koodak" pitchFamily="2" charset="-78"/>
              </a:rPr>
              <a:t>۱۰۰</a:t>
            </a:r>
            <a:r>
              <a:rPr lang="ar-SA" sz="1800" dirty="0" smtClean="0">
                <a:cs typeface="B Koodak" pitchFamily="2" charset="-78"/>
              </a:rPr>
              <a:t> متر قابل افزایش است</a:t>
            </a:r>
            <a:r>
              <a:rPr lang="fa-IR" sz="1800" dirty="0" smtClean="0">
                <a:cs typeface="B Koodak" pitchFamily="2" charset="-78"/>
              </a:rPr>
              <a:t>)</a:t>
            </a:r>
            <a:r>
              <a:rPr lang="ar-SA" sz="1800" dirty="0" smtClean="0">
                <a:cs typeface="B Koodak" pitchFamily="2" charset="-78"/>
              </a:rPr>
              <a:t> می باشد</a:t>
            </a:r>
            <a:r>
              <a:rPr lang="en-US" sz="1800" dirty="0" smtClean="0">
                <a:cs typeface="B Koodak" pitchFamily="2" charset="-78"/>
              </a:rPr>
              <a:t>. </a:t>
            </a:r>
            <a:r>
              <a:rPr lang="ar-SA" sz="1800" dirty="0" smtClean="0">
                <a:cs typeface="B Koodak" pitchFamily="2" charset="-78"/>
              </a:rPr>
              <a:t>این تكنولوژی كه از سیستم گیرندگی و فرستندگی در جهت مناسب استفاده می كند. قادر است امواج رادیویی را از میان دیوار و دیگر موانع غیر فلزی عبور دهد. اگر امواج مزاحم دستگاه ثالثی باعث تداخل شود انتقال اطلاعات كند می شود ولی متوقف نمی شود</a:t>
            </a:r>
            <a:r>
              <a:rPr lang="en-US" sz="1800" dirty="0" smtClean="0">
                <a:cs typeface="B Koodak" pitchFamily="2" charset="-78"/>
              </a:rPr>
              <a:t>. </a:t>
            </a:r>
            <a:br>
              <a:rPr lang="en-US" sz="1800" dirty="0" smtClean="0">
                <a:cs typeface="B Koodak" pitchFamily="2" charset="-78"/>
              </a:rPr>
            </a:br>
            <a:r>
              <a:rPr lang="ar-SA" sz="1800" dirty="0" smtClean="0">
                <a:cs typeface="B Koodak" pitchFamily="2" charset="-78"/>
              </a:rPr>
              <a:t>با سیستمهای امروزی بیش از </a:t>
            </a:r>
            <a:r>
              <a:rPr lang="fa-IR" sz="1800" dirty="0" smtClean="0">
                <a:cs typeface="B Koodak" pitchFamily="2" charset="-78"/>
              </a:rPr>
              <a:t>۷</a:t>
            </a:r>
            <a:r>
              <a:rPr lang="ar-SA" sz="1800" dirty="0" smtClean="0">
                <a:cs typeface="B Koodak" pitchFamily="2" charset="-78"/>
              </a:rPr>
              <a:t> دستگاه می توانند برای برقراری ارتباط با تولید كننده امواج در یك دستگاه دیگر فعال شوند. به این شیوه</a:t>
            </a:r>
            <a:r>
              <a:rPr lang="en-US" sz="1800" dirty="0" smtClean="0">
                <a:cs typeface="B Koodak" pitchFamily="2" charset="-78"/>
              </a:rPr>
              <a:t> </a:t>
            </a:r>
            <a:r>
              <a:rPr lang="en-US" sz="1800" dirty="0" err="1" smtClean="0">
                <a:cs typeface="B Koodak" pitchFamily="2" charset="-78"/>
              </a:rPr>
              <a:t>Piconet</a:t>
            </a:r>
            <a:r>
              <a:rPr lang="en-US" sz="1800" dirty="0" smtClean="0">
                <a:cs typeface="B Koodak" pitchFamily="2" charset="-78"/>
              </a:rPr>
              <a:t> </a:t>
            </a:r>
            <a:r>
              <a:rPr lang="ar-SA" sz="1800" dirty="0" smtClean="0">
                <a:cs typeface="B Koodak" pitchFamily="2" charset="-78"/>
              </a:rPr>
              <a:t>می گویند چندین</a:t>
            </a:r>
            <a:r>
              <a:rPr lang="en-US" sz="1800" dirty="0" smtClean="0">
                <a:cs typeface="B Koodak" pitchFamily="2" charset="-78"/>
              </a:rPr>
              <a:t> </a:t>
            </a:r>
            <a:r>
              <a:rPr lang="en-US" sz="1800" dirty="0" err="1" smtClean="0">
                <a:cs typeface="B Koodak" pitchFamily="2" charset="-78"/>
              </a:rPr>
              <a:t>piconet</a:t>
            </a:r>
            <a:r>
              <a:rPr lang="en-US" sz="1800" dirty="0" smtClean="0">
                <a:cs typeface="B Koodak" pitchFamily="2" charset="-78"/>
              </a:rPr>
              <a:t> </a:t>
            </a:r>
            <a:r>
              <a:rPr lang="ar-SA" sz="1800" dirty="0" smtClean="0">
                <a:cs typeface="B Koodak" pitchFamily="2" charset="-78"/>
              </a:rPr>
              <a:t>را می توان به یكدیگر متصل كرد كه یك</a:t>
            </a:r>
            <a:r>
              <a:rPr lang="en-US" sz="1800" dirty="0" smtClean="0">
                <a:cs typeface="B Koodak" pitchFamily="2" charset="-78"/>
              </a:rPr>
              <a:t> </a:t>
            </a:r>
            <a:r>
              <a:rPr lang="en-US" sz="1800" dirty="0" err="1" smtClean="0">
                <a:cs typeface="B Koodak" pitchFamily="2" charset="-78"/>
              </a:rPr>
              <a:t>scatternet</a:t>
            </a:r>
            <a:r>
              <a:rPr lang="en-US" sz="1800" dirty="0" smtClean="0">
                <a:cs typeface="B Koodak" pitchFamily="2" charset="-78"/>
              </a:rPr>
              <a:t> </a:t>
            </a:r>
            <a:r>
              <a:rPr lang="ar-SA" sz="1800" dirty="0" smtClean="0">
                <a:cs typeface="B Koodak" pitchFamily="2" charset="-78"/>
              </a:rPr>
              <a:t>را تشكیل می دهند</a:t>
            </a:r>
            <a:r>
              <a:rPr lang="en-US" sz="1800" dirty="0" smtClean="0">
                <a:cs typeface="B Koodak" pitchFamily="2" charset="-78"/>
              </a:rPr>
              <a:t> </a:t>
            </a:r>
            <a:br>
              <a:rPr lang="en-US" sz="1800" dirty="0" smtClean="0">
                <a:cs typeface="B Koodak" pitchFamily="2" charset="-78"/>
              </a:rPr>
            </a:br>
            <a:r>
              <a:rPr lang="ar-SA" sz="1800" dirty="0" smtClean="0">
                <a:cs typeface="B Koodak" pitchFamily="2" charset="-78"/>
              </a:rPr>
              <a:t>بلوتوث یك رشتـه خصوصیت بی سیم است كه ارتباطات كوتاه برد بین وسایل مجهز به تراشه های كوچك و اختصاصی بلوتوث را تعریف می كند. بلوتوث فقط كابلها را حذف نمی كند ، بلكه یك روش بی سیم برای وصل كردن كامپیوتر ها با همه وسایل همراه الكترونیكی فراهم می سازد و شبكه های كامپیوتری كوچك و خصوصی مشهور به</a:t>
            </a:r>
            <a:r>
              <a:rPr lang="en-US" sz="1800" dirty="0" smtClean="0">
                <a:cs typeface="B Koodak" pitchFamily="2" charset="-78"/>
              </a:rPr>
              <a:t> PAN (Personal Area Network) </a:t>
            </a:r>
            <a:r>
              <a:rPr lang="ar-SA" sz="1800" dirty="0" smtClean="0">
                <a:cs typeface="B Koodak" pitchFamily="2" charset="-78"/>
              </a:rPr>
              <a:t>یا شبكه شخصی را بوجود می آورد. بلوتوث یك زبان مشترك بین وسایل مختلف می سازد كه به آنها امكان می دهد كه به آسانی با هم ارتباط برقرار كنند و بهم وصل شوند</a:t>
            </a:r>
            <a:r>
              <a:rPr lang="en-US" sz="1800" dirty="0" smtClean="0">
                <a:cs typeface="B Koodak" pitchFamily="2" charset="-78"/>
              </a:rPr>
              <a:t>. </a:t>
            </a:r>
            <a:br>
              <a:rPr lang="en-US" sz="1800" dirty="0" smtClean="0">
                <a:cs typeface="B Koodak" pitchFamily="2" charset="-78"/>
              </a:rPr>
            </a:br>
            <a:endParaRPr lang="en-US" sz="1800" dirty="0">
              <a:cs typeface="B Koodak" pitchFamily="2" charset="-78"/>
            </a:endParaRP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371600"/>
            <a:ext cx="8229600" cy="4389120"/>
          </a:xfrm>
        </p:spPr>
        <p:txBody>
          <a:bodyPr>
            <a:noAutofit/>
          </a:bodyPr>
          <a:lstStyle/>
          <a:p>
            <a:pPr algn="r" rtl="1">
              <a:lnSpc>
                <a:spcPct val="160000"/>
              </a:lnSpc>
            </a:pPr>
            <a:r>
              <a:rPr lang="ar-SA" sz="1800" dirty="0" smtClean="0">
                <a:cs typeface="B Koodak" pitchFamily="2" charset="-78"/>
              </a:rPr>
              <a:t>وسایل مجهز به تراشه های بلوتوث حدود </a:t>
            </a:r>
            <a:r>
              <a:rPr lang="fa-IR" sz="1800" dirty="0" smtClean="0">
                <a:cs typeface="B Koodak" pitchFamily="2" charset="-78"/>
              </a:rPr>
              <a:t>۱۰</a:t>
            </a:r>
            <a:r>
              <a:rPr lang="ar-SA" sz="1800" dirty="0" smtClean="0">
                <a:cs typeface="B Koodak" pitchFamily="2" charset="-78"/>
              </a:rPr>
              <a:t> متر تا </a:t>
            </a:r>
            <a:r>
              <a:rPr lang="fa-IR" sz="1800" dirty="0" smtClean="0">
                <a:cs typeface="B Koodak" pitchFamily="2" charset="-78"/>
              </a:rPr>
              <a:t>۱۰۰</a:t>
            </a:r>
            <a:r>
              <a:rPr lang="ar-SA" sz="1800" dirty="0" smtClean="0">
                <a:cs typeface="B Koodak" pitchFamily="2" charset="-78"/>
              </a:rPr>
              <a:t> متر برد دارند و می توانند داده ها در سرعت </a:t>
            </a:r>
            <a:r>
              <a:rPr lang="fa-IR" sz="1800" dirty="0" smtClean="0">
                <a:cs typeface="B Koodak" pitchFamily="2" charset="-78"/>
              </a:rPr>
              <a:t>۷۲۰</a:t>
            </a:r>
            <a:r>
              <a:rPr lang="ar-SA" sz="1800" dirty="0" smtClean="0">
                <a:cs typeface="B Koodak" pitchFamily="2" charset="-78"/>
              </a:rPr>
              <a:t> كیلوبایت در ثانیه از طریق دیوار ها ، كیف ها و پوشاك انتقال دهند. هیجان انگیزتر آنكه اتصال دادن بین وسایل بلوتوث می تواند بدون دخالت مستقیم ما انجام بگیرد. وقتی دو وسیله مجهز به تراشه های بلوتوث نزدیك یكدیگر می رسند ، نرم افزار نهاده شده در تراشه های فرستنده / گیرنده</a:t>
            </a:r>
            <a:r>
              <a:rPr lang="en-US" sz="1800" dirty="0" smtClean="0">
                <a:cs typeface="B Koodak" pitchFamily="2" charset="-78"/>
              </a:rPr>
              <a:t> (Server / Client) </a:t>
            </a:r>
            <a:r>
              <a:rPr lang="ar-SA" sz="1800" dirty="0" smtClean="0">
                <a:cs typeface="B Koodak" pitchFamily="2" charset="-78"/>
              </a:rPr>
              <a:t>بلوتوث به طور خودكار یك ارتباط را برقرار می سازد و داده ها را نقل و انتقال می دهد</a:t>
            </a:r>
            <a:r>
              <a:rPr lang="en-US" sz="1800" dirty="0" smtClean="0">
                <a:cs typeface="B Koodak" pitchFamily="2" charset="-78"/>
              </a:rPr>
              <a:t>. </a:t>
            </a:r>
            <a:br>
              <a:rPr lang="en-US" sz="1800" dirty="0" smtClean="0">
                <a:cs typeface="B Koodak" pitchFamily="2" charset="-78"/>
              </a:rPr>
            </a:br>
            <a:r>
              <a:rPr lang="ar-SA" sz="1800" dirty="0" smtClean="0">
                <a:cs typeface="B Koodak" pitchFamily="2" charset="-78"/>
              </a:rPr>
              <a:t>با این همه برد كوتاه و سرعت محدود بلوتوث باعث شده است كه برای شبكه های محلی</a:t>
            </a:r>
            <a:r>
              <a:rPr lang="en-US" sz="1800" dirty="0" smtClean="0">
                <a:cs typeface="B Koodak" pitchFamily="2" charset="-78"/>
              </a:rPr>
              <a:t> (LAN) </a:t>
            </a:r>
            <a:r>
              <a:rPr lang="ar-SA" sz="1800" dirty="0" smtClean="0">
                <a:cs typeface="B Koodak" pitchFamily="2" charset="-78"/>
              </a:rPr>
              <a:t>بی سیم مرسوم كمتر باشد، چون این شبكه های كامپیوتری معمولاً بیش از </a:t>
            </a:r>
            <a:r>
              <a:rPr lang="fa-IR" sz="1800" dirty="0" smtClean="0">
                <a:cs typeface="B Koodak" pitchFamily="2" charset="-78"/>
              </a:rPr>
              <a:t>۱۰ </a:t>
            </a:r>
            <a:r>
              <a:rPr lang="ar-SA" sz="1800" dirty="0" smtClean="0">
                <a:cs typeface="B Koodak" pitchFamily="2" charset="-78"/>
              </a:rPr>
              <a:t>متری بلوتوث فاصله دارند و برد سرعتی آنها </a:t>
            </a:r>
            <a:r>
              <a:rPr lang="fa-IR" sz="1800" dirty="0" smtClean="0">
                <a:cs typeface="B Koodak" pitchFamily="2" charset="-78"/>
              </a:rPr>
              <a:t>۱۰</a:t>
            </a:r>
            <a:r>
              <a:rPr lang="ar-SA" sz="1800" dirty="0" smtClean="0">
                <a:cs typeface="B Koodak" pitchFamily="2" charset="-78"/>
              </a:rPr>
              <a:t> تا </a:t>
            </a:r>
            <a:r>
              <a:rPr lang="fa-IR" sz="1800" dirty="0" smtClean="0">
                <a:cs typeface="B Koodak" pitchFamily="2" charset="-78"/>
              </a:rPr>
              <a:t>۱۰۰</a:t>
            </a:r>
            <a:r>
              <a:rPr lang="ar-SA" sz="1800" dirty="0" smtClean="0">
                <a:cs typeface="B Koodak" pitchFamily="2" charset="-78"/>
              </a:rPr>
              <a:t> متر مگابایت در ثانیه است</a:t>
            </a:r>
            <a:r>
              <a:rPr lang="en-US" sz="1800" dirty="0" smtClean="0">
                <a:cs typeface="B Koodak" pitchFamily="2" charset="-78"/>
              </a:rPr>
              <a:t>. </a:t>
            </a:r>
            <a:br>
              <a:rPr lang="en-US" sz="1800" dirty="0" smtClean="0">
                <a:cs typeface="B Koodak" pitchFamily="2" charset="-78"/>
              </a:rPr>
            </a:br>
            <a:endParaRPr lang="en-US" sz="1800" dirty="0">
              <a:cs typeface="B Koodak" pitchFamily="2" charset="-78"/>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105</TotalTime>
  <Words>1684</Words>
  <Application>Microsoft Office PowerPoint</Application>
  <PresentationFormat>On-screen Show (4:3)</PresentationFormat>
  <Paragraphs>50</Paragraphs>
  <Slides>22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Arial Unicode MS</vt:lpstr>
      <vt:lpstr>B Koodak</vt:lpstr>
      <vt:lpstr>Calibri</vt:lpstr>
      <vt:lpstr>Constantia</vt:lpstr>
      <vt:lpstr>Majalla UI</vt:lpstr>
      <vt:lpstr>Tahoma</vt:lpstr>
      <vt:lpstr>Times New Roman</vt:lpstr>
      <vt:lpstr>Wingdings 2</vt:lpstr>
      <vt:lpstr>Flow</vt:lpstr>
      <vt:lpstr>بسمه تعالی</vt:lpstr>
      <vt:lpstr>به دنياي بلوتوث خوش آمديد : </vt:lpstr>
      <vt:lpstr>PowerPoint Presentation</vt:lpstr>
      <vt:lpstr>● وظیفه بلوتوث چیست ؟ </vt:lpstr>
      <vt:lpstr>● تاریخچه بلوتوث</vt:lpstr>
      <vt:lpstr>PowerPoint Presentation</vt:lpstr>
      <vt:lpstr>● توضیح بلوتوث </vt:lpstr>
      <vt:lpstr>PowerPoint Presentation</vt:lpstr>
      <vt:lpstr>PowerPoint Presentation</vt:lpstr>
      <vt:lpstr>● بلوتوث چگونه كار می كند؟  </vt:lpstr>
      <vt:lpstr>● مشکل ! </vt:lpstr>
      <vt:lpstr>▪ راه حلی بنام بلوتوث! - بخش اول  </vt:lpstr>
      <vt:lpstr>PowerPoint Presentation</vt:lpstr>
      <vt:lpstr>▪ راه حلی بنام بلوتوث! - بخش دوم </vt:lpstr>
      <vt:lpstr>PowerPoint Presentation</vt:lpstr>
      <vt:lpstr>▪ راه حلی بنام بلوتوث! - بخش سوم</vt:lpstr>
      <vt:lpstr>PowerPoint Presentation</vt:lpstr>
      <vt:lpstr>Piconet ● ها </vt:lpstr>
      <vt:lpstr>PowerPoint Presentation</vt:lpstr>
      <vt:lpstr>● مزایای بلوتوث</vt:lpstr>
      <vt:lpstr>PowerPoint Presentation</vt:lpstr>
      <vt:lpstr>PowerPoint Presentation</vt:lpstr>
    </vt:vector>
  </TitlesOfParts>
  <Company>MRT www.Win2Farsi.com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دنياي بلوتوث خوش آمديد : </dc:title>
  <dc:creator>MRT</dc:creator>
  <cp:lastModifiedBy>MRT www.Win2Farsi.com</cp:lastModifiedBy>
  <cp:revision>19</cp:revision>
  <dcterms:created xsi:type="dcterms:W3CDTF">2009-07-24T18:44:06Z</dcterms:created>
  <dcterms:modified xsi:type="dcterms:W3CDTF">2017-01-13T21:20:37Z</dcterms:modified>
</cp:coreProperties>
</file>