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AAAA77-DA96-41F6-893E-D59C04ED9FDF}" type="datetimeFigureOut">
              <a:rPr lang="fa-IR" smtClean="0"/>
              <a:t>02/28/1437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263915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AAA77-DA96-41F6-893E-D59C04ED9FDF}" type="datetimeFigureOut">
              <a:rPr lang="fa-IR" smtClean="0"/>
              <a:t>02/28/1437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203041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AAA77-DA96-41F6-893E-D59C04ED9FDF}" type="datetimeFigureOut">
              <a:rPr lang="fa-IR" smtClean="0"/>
              <a:t>02/28/1437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DFB439-52F4-4734-AD0D-7EE4BB671A8C}" type="slidenum">
              <a:rPr lang="fa-IR" smtClean="0"/>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011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AAA77-DA96-41F6-893E-D59C04ED9FDF}" type="datetimeFigureOut">
              <a:rPr lang="fa-IR" smtClean="0"/>
              <a:t>02/28/1437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632116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AAA77-DA96-41F6-893E-D59C04ED9FDF}" type="datetimeFigureOut">
              <a:rPr lang="fa-IR" smtClean="0"/>
              <a:t>02/28/1437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DFB439-52F4-4734-AD0D-7EE4BB671A8C}"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5174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AAA77-DA96-41F6-893E-D59C04ED9FDF}" type="datetimeFigureOut">
              <a:rPr lang="fa-IR" smtClean="0"/>
              <a:t>02/28/1437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1056112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AAAA77-DA96-41F6-893E-D59C04ED9FDF}" type="datetimeFigureOut">
              <a:rPr lang="fa-IR" smtClean="0"/>
              <a:t>02/28/1437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2864210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AAAA77-DA96-41F6-893E-D59C04ED9FDF}" type="datetimeFigureOut">
              <a:rPr lang="fa-IR" smtClean="0"/>
              <a:t>02/28/1437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143013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AAAA77-DA96-41F6-893E-D59C04ED9FDF}" type="datetimeFigureOut">
              <a:rPr lang="fa-IR" smtClean="0"/>
              <a:t>02/28/1437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204301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AAA77-DA96-41F6-893E-D59C04ED9FDF}" type="datetimeFigureOut">
              <a:rPr lang="fa-IR" smtClean="0"/>
              <a:t>02/28/1437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377660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AAAA77-DA96-41F6-893E-D59C04ED9FDF}" type="datetimeFigureOut">
              <a:rPr lang="fa-IR" smtClean="0"/>
              <a:t>02/28/1437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167715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AAAA77-DA96-41F6-893E-D59C04ED9FDF}" type="datetimeFigureOut">
              <a:rPr lang="fa-IR" smtClean="0"/>
              <a:t>02/28/1437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375041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AAAA77-DA96-41F6-893E-D59C04ED9FDF}" type="datetimeFigureOut">
              <a:rPr lang="fa-IR" smtClean="0"/>
              <a:t>02/28/1437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202375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AA77-DA96-41F6-893E-D59C04ED9FDF}" type="datetimeFigureOut">
              <a:rPr lang="fa-IR" smtClean="0"/>
              <a:t>02/28/1437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427117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AAA77-DA96-41F6-893E-D59C04ED9FDF}" type="datetimeFigureOut">
              <a:rPr lang="fa-IR" smtClean="0"/>
              <a:t>02/28/1437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185199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AAA77-DA96-41F6-893E-D59C04ED9FDF}" type="datetimeFigureOut">
              <a:rPr lang="fa-IR" smtClean="0"/>
              <a:t>02/28/1437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BDFB439-52F4-4734-AD0D-7EE4BB671A8C}" type="slidenum">
              <a:rPr lang="fa-IR" smtClean="0"/>
              <a:t>‹#›</a:t>
            </a:fld>
            <a:endParaRPr lang="fa-IR"/>
          </a:p>
        </p:txBody>
      </p:sp>
    </p:spTree>
    <p:extLst>
      <p:ext uri="{BB962C8B-B14F-4D97-AF65-F5344CB8AC3E}">
        <p14:creationId xmlns:p14="http://schemas.microsoft.com/office/powerpoint/2010/main" val="291976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AAA77-DA96-41F6-893E-D59C04ED9FDF}" type="datetimeFigureOut">
              <a:rPr lang="fa-IR" smtClean="0"/>
              <a:t>02/28/1437</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BDFB439-52F4-4734-AD0D-7EE4BB671A8C}" type="slidenum">
              <a:rPr lang="fa-IR" smtClean="0"/>
              <a:t>‹#›</a:t>
            </a:fld>
            <a:endParaRPr lang="fa-IR"/>
          </a:p>
        </p:txBody>
      </p:sp>
    </p:spTree>
    <p:extLst>
      <p:ext uri="{BB962C8B-B14F-4D97-AF65-F5344CB8AC3E}">
        <p14:creationId xmlns:p14="http://schemas.microsoft.com/office/powerpoint/2010/main" val="2332081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fa.wikipedia.org/wiki/%D9%BE%D8%B1%D9%88%D9%86%D8%AF%D9%87:Tehran_Azadi_complex.jpg"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fa.wikipedia.org/wiki/%D9%BE%D8%B1%D9%88%D9%86%D8%AF%D9%87:%D8%A7%D8%B3%D8%AA%D8%A7%D8%AF%DB%8C%D9%88%D9%85_%D8%A2%D8%B2%D8%A7%D8%AF%DB%8C.jpg"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ommons.wikimedia.org/wiki/File:Azadi_Stadium_Site_Plan.jpg?uselang=f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commons.wikimedia.org/wiki/File:598683_208368772630194_2131309682_n_vectorized.png?uselang=f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ommons.wikimedia.org/wiki/File:UT_mosque2.jpg?uselang=f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ommons.wikimedia.org/wiki/File:Homa.jpg?uselang=f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ommons.wikimedia.org/wiki/File:Mehrabad_Airport_aircraft_lineup_Sharifi.jpg?uselang=f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hyperlink" Target="http://commons.wikimedia.org/wiki/File:Air_Routes_from_TEH2.PNG?uselang=fa" TargetMode="External"/><Relationship Id="rId1" Type="http://schemas.openxmlformats.org/officeDocument/2006/relationships/slideLayout" Target="../slideLayouts/slideLayout2.xml"/><Relationship Id="rId6" Type="http://schemas.openxmlformats.org/officeDocument/2006/relationships/hyperlink" Target="http://commons.wikimedia.org/wiki/File:Tehran_Imam_Khomeini_International_Airport.JPG?uselang=fa" TargetMode="External"/><Relationship Id="rId5" Type="http://schemas.openxmlformats.org/officeDocument/2006/relationships/image" Target="../media/image15.jpeg"/><Relationship Id="rId4" Type="http://schemas.openxmlformats.org/officeDocument/2006/relationships/hyperlink" Target="http://fa.wikipedia.org/wiki/%D9%BE%D8%B1%D9%88%D9%86%D8%AF%D9%87:Imam_airport_3.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commons.wikimedia.org/wiki/File:Kakh-e-sabz.JPG?uselang=fa"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commons.wikimedia.org/wiki/File:Sadabad9.jpg?uselang=fa" TargetMode="External"/><Relationship Id="rId1" Type="http://schemas.openxmlformats.org/officeDocument/2006/relationships/slideLayout" Target="../slideLayouts/slideLayout2.xml"/><Relationship Id="rId6" Type="http://schemas.openxmlformats.org/officeDocument/2006/relationships/hyperlink" Target="http://commons.wikimedia.org/wiki/File:Green-Palace-Tehran.JPG?uselang=fa" TargetMode="External"/><Relationship Id="rId11" Type="http://schemas.openxmlformats.org/officeDocument/2006/relationships/image" Target="../media/image21.jpeg"/><Relationship Id="rId5" Type="http://schemas.openxmlformats.org/officeDocument/2006/relationships/image" Target="../media/image18.gif"/><Relationship Id="rId10" Type="http://schemas.openxmlformats.org/officeDocument/2006/relationships/hyperlink" Target="http://commons.wikimedia.org/wiki/File:View_of_the_saadabad_palace.JPG?uselang=fa" TargetMode="External"/><Relationship Id="rId4" Type="http://schemas.openxmlformats.org/officeDocument/2006/relationships/hyperlink" Target="http://commons.wikimedia.org/wiki/File:Tehran_arr_jms.gif?uselang=fa" TargetMode="External"/><Relationship Id="rId9"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38600" y="914400"/>
            <a:ext cx="4114800" cy="701040"/>
          </a:xfrm>
        </p:spPr>
        <p:txBody>
          <a:bodyPr>
            <a:normAutofit fontScale="90000"/>
          </a:bodyPr>
          <a:lstStyle/>
          <a:p>
            <a:r>
              <a:rPr lang="en-US" dirty="0" smtClean="0"/>
              <a:t>FARMAN FAMAIAN</a:t>
            </a:r>
            <a:br>
              <a:rPr lang="en-US" dirty="0" smtClean="0"/>
            </a:br>
            <a:r>
              <a:rPr lang="en-US" dirty="0" smtClean="0"/>
              <a:t>ESTADIOM AZADI</a:t>
            </a:r>
            <a:endParaRPr lang="en-US" dirty="0"/>
          </a:p>
        </p:txBody>
      </p:sp>
      <p:pic>
        <p:nvPicPr>
          <p:cNvPr id="4" name="Picture 1" descr="C:\Users\maryam\Desktop\3379020.jpg"/>
          <p:cNvPicPr>
            <a:picLocks noGrp="1" noChangeAspect="1" noChangeArrowheads="1"/>
          </p:cNvPicPr>
          <p:nvPr>
            <p:ph idx="1"/>
          </p:nvPr>
        </p:nvPicPr>
        <p:blipFill>
          <a:blip r:embed="rId2"/>
          <a:srcRect/>
          <a:stretch>
            <a:fillRect/>
          </a:stretch>
        </p:blipFill>
        <p:spPr bwMode="auto">
          <a:xfrm>
            <a:off x="3379259" y="2020888"/>
            <a:ext cx="5433483" cy="4075112"/>
          </a:xfrm>
          <a:prstGeom prst="rect">
            <a:avLst/>
          </a:prstGeom>
          <a:noFill/>
        </p:spPr>
      </p:pic>
    </p:spTree>
    <p:extLst>
      <p:ext uri="{BB962C8B-B14F-4D97-AF65-F5344CB8AC3E}">
        <p14:creationId xmlns:p14="http://schemas.microsoft.com/office/powerpoint/2010/main" val="106393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sz="4000" dirty="0">
                <a:latin typeface="Arabic Typesetting" pitchFamily="66" charset="-78"/>
                <a:cs typeface="Arabic Typesetting" pitchFamily="66" charset="-78"/>
              </a:rPr>
              <a:t>نمونه کار</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05000"/>
            <a:ext cx="3505200" cy="2336800"/>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905001"/>
            <a:ext cx="3124200" cy="2340224"/>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4495800"/>
            <a:ext cx="2819400" cy="2114550"/>
          </a:xfrm>
          <a:prstGeom prst="rect">
            <a:avLst/>
          </a:prstGeom>
        </p:spPr>
      </p:pic>
      <p:sp>
        <p:nvSpPr>
          <p:cNvPr id="7" name="Rectangle 6"/>
          <p:cNvSpPr/>
          <p:nvPr/>
        </p:nvSpPr>
        <p:spPr>
          <a:xfrm>
            <a:off x="7893798" y="4495800"/>
            <a:ext cx="1859803" cy="369332"/>
          </a:xfrm>
          <a:prstGeom prst="rect">
            <a:avLst/>
          </a:prstGeom>
        </p:spPr>
        <p:txBody>
          <a:bodyPr wrap="none">
            <a:spAutoFit/>
          </a:bodyPr>
          <a:lstStyle/>
          <a:p>
            <a:r>
              <a:rPr lang="fa-IR" dirty="0">
                <a:cs typeface="B Homa" pitchFamily="2" charset="-78"/>
              </a:rPr>
              <a:t>مسجد دانشگاه تهران</a:t>
            </a:r>
            <a:endParaRPr lang="en-US" dirty="0"/>
          </a:p>
        </p:txBody>
      </p:sp>
      <p:sp>
        <p:nvSpPr>
          <p:cNvPr id="8" name="Rectangle 7"/>
          <p:cNvSpPr/>
          <p:nvPr/>
        </p:nvSpPr>
        <p:spPr>
          <a:xfrm>
            <a:off x="7772401" y="6336268"/>
            <a:ext cx="1859803" cy="369332"/>
          </a:xfrm>
          <a:prstGeom prst="rect">
            <a:avLst/>
          </a:prstGeom>
        </p:spPr>
        <p:txBody>
          <a:bodyPr wrap="none">
            <a:spAutoFit/>
          </a:bodyPr>
          <a:lstStyle/>
          <a:p>
            <a:r>
              <a:rPr lang="fa-IR" dirty="0">
                <a:cs typeface="B Homa" pitchFamily="2" charset="-78"/>
              </a:rPr>
              <a:t>مسجد دانشگاه تهران</a:t>
            </a:r>
            <a:endParaRPr lang="en-US" dirty="0"/>
          </a:p>
        </p:txBody>
      </p:sp>
      <p:sp>
        <p:nvSpPr>
          <p:cNvPr id="9" name="Rectangle 8"/>
          <p:cNvSpPr/>
          <p:nvPr/>
        </p:nvSpPr>
        <p:spPr>
          <a:xfrm>
            <a:off x="2705473" y="4355068"/>
            <a:ext cx="1321196" cy="400110"/>
          </a:xfrm>
          <a:prstGeom prst="rect">
            <a:avLst/>
          </a:prstGeom>
        </p:spPr>
        <p:txBody>
          <a:bodyPr wrap="none">
            <a:spAutoFit/>
          </a:bodyPr>
          <a:lstStyle/>
          <a:p>
            <a:r>
              <a:rPr lang="fa-IR" sz="2000" dirty="0">
                <a:cs typeface="B Nazanin" pitchFamily="2" charset="-78"/>
              </a:rPr>
              <a:t>ورزشگاه آزادی</a:t>
            </a:r>
            <a:endParaRPr lang="en-US" sz="2000" dirty="0">
              <a:cs typeface="B Nazanin" pitchFamily="2" charset="-78"/>
            </a:endParaRPr>
          </a:p>
        </p:txBody>
      </p:sp>
    </p:spTree>
    <p:extLst>
      <p:ext uri="{BB962C8B-B14F-4D97-AF65-F5344CB8AC3E}">
        <p14:creationId xmlns:p14="http://schemas.microsoft.com/office/powerpoint/2010/main" val="1770409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sz="2400" dirty="0"/>
              <a:t>ورزشگاه آزادی:</a:t>
            </a:r>
            <a:r>
              <a:rPr lang="fa-IR" dirty="0" smtClean="0"/>
              <a:t/>
            </a:r>
            <a:br>
              <a:rPr lang="fa-IR" dirty="0" smtClean="0"/>
            </a:br>
            <a:endParaRPr lang="en-US" dirty="0"/>
          </a:p>
        </p:txBody>
      </p:sp>
      <p:sp>
        <p:nvSpPr>
          <p:cNvPr id="2" name="Content Placeholder 1"/>
          <p:cNvSpPr>
            <a:spLocks noGrp="1"/>
          </p:cNvSpPr>
          <p:nvPr>
            <p:ph idx="1"/>
          </p:nvPr>
        </p:nvSpPr>
        <p:spPr>
          <a:xfrm>
            <a:off x="1981200" y="2020824"/>
            <a:ext cx="8229600" cy="4075176"/>
          </a:xfrm>
          <a:prstGeom prst="rect">
            <a:avLst/>
          </a:prstGeom>
        </p:spPr>
        <p:txBody>
          <a:bodyPr>
            <a:normAutofit/>
          </a:bodyPr>
          <a:lstStyle/>
          <a:p>
            <a:endParaRPr lang="fa-IR" b="1" dirty="0" smtClean="0">
              <a:cs typeface="B Nazanin" pitchFamily="2" charset="-78"/>
            </a:endParaRPr>
          </a:p>
          <a:p>
            <a:r>
              <a:rPr lang="fa-IR" dirty="0" smtClean="0">
                <a:cs typeface="B Nazanin" pitchFamily="2" charset="-78"/>
              </a:rPr>
              <a:t>فرمانفرمائيان برای طراحی اين اثر در سال 43-1342 در سفري به مكزيك از ورزشگاه دانشگاه مكزيكو سيتی ديدار كرد اين طرح كه در آن از خاك فشرده به عنوان عامل سازه ای استفاده شده بود مورد توجه او قرار گرفت. در طرح استاديوم 100 هزار نفری آزادی تصميم گرفت همانند ورزشگاه دانشگاه مكزيكوسيتی بستری فشرده از خاك ايجاد و مجموعه را روي آن بنشاند. خاكبرداری براي سازه استاديوم زمينه ساز ايجاد درياچه مفرهی در جوار آن شد . مهندس عليرضا راد پی مديرعامل شركت تهران بیستون مهندس خاك اين طرح بود . از طرح استاديوم چيزی نگذشته بود كه (1349) دولت ايران میزبان برگزاری بازی های آسيايی در سال 1351 (1972) شد وزارت آبادانی و مسكن به سمت مجری طرح انتخاب شد اين طرح تحت نظر فرمانفرمائيان و به مديريت رضا مجد و هيربد و با همكاري نادر اردلان انجام شد.</a:t>
            </a:r>
            <a:endParaRPr lang="fa-IR" b="1" dirty="0" smtClean="0">
              <a:cs typeface="B Nazanin" pitchFamily="2" charset="-78"/>
            </a:endParaRPr>
          </a:p>
          <a:p>
            <a:endParaRPr lang="en-US" dirty="0">
              <a:cs typeface="B Nazanin" pitchFamily="2" charset="-78"/>
            </a:endParaRPr>
          </a:p>
        </p:txBody>
      </p:sp>
    </p:spTree>
    <p:extLst>
      <p:ext uri="{BB962C8B-B14F-4D97-AF65-F5344CB8AC3E}">
        <p14:creationId xmlns:p14="http://schemas.microsoft.com/office/powerpoint/2010/main" val="857686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47800"/>
            <a:ext cx="8229600" cy="4075176"/>
          </a:xfrm>
          <a:prstGeom prst="rect">
            <a:avLst/>
          </a:prstGeom>
        </p:spPr>
        <p:txBody>
          <a:bodyPr>
            <a:normAutofit/>
          </a:bodyPr>
          <a:lstStyle/>
          <a:p>
            <a:r>
              <a:rPr lang="fa-IR" dirty="0" smtClean="0">
                <a:cs typeface="B Nazanin" pitchFamily="2" charset="-78"/>
              </a:rPr>
              <a:t>ضرب العجل 17 ماهه برای طرح و اجرا و افتتاح چنين مجموعه بزرگی مشكل آفرين بود به ناچار از دفتر </a:t>
            </a:r>
            <a:r>
              <a:rPr lang="en-US" dirty="0" err="1" smtClean="0">
                <a:cs typeface="B Nazanin" pitchFamily="2" charset="-78"/>
              </a:rPr>
              <a:t>s.o.m</a:t>
            </a:r>
            <a:r>
              <a:rPr lang="fa-IR" dirty="0" smtClean="0">
                <a:cs typeface="B Nazanin" pitchFamily="2" charset="-78"/>
              </a:rPr>
              <a:t> </a:t>
            </a:r>
            <a:r>
              <a:rPr lang="en-US" dirty="0" smtClean="0">
                <a:cs typeface="B Nazanin" pitchFamily="2" charset="-78"/>
              </a:rPr>
              <a:t>  </a:t>
            </a:r>
            <a:r>
              <a:rPr lang="fa-IR" dirty="0" smtClean="0">
                <a:cs typeface="B Nazanin" pitchFamily="2" charset="-78"/>
              </a:rPr>
              <a:t>شعبه كاليفرنيا متقاضی خريد مقداری نقشه های سازه از يك طرح مشابه ورزشگاهی در شهر سياتل ايالت واشنگتن شد . استخر را هم به پيمانكار طرح المپيك مونيخ واگذار كرد . چند ميلي متر اشتباه در ابعاد محوطه های ورزشی در ركورد های جهانی تاثير مي گذارد و ناگزيز ضوابط كميته های بازي های المپيك بايد به دقت رعايت شود . دفتر او عملا ناگزير شد در فرصت كوتاهی با جمع آوری مقداری مدارك سازه و اجرايی از نهاد ورزشی آنها را در طرح جامعي به طور هماهنگ جايگزين و ضمنا طراحی مجدد كند.</a:t>
            </a:r>
          </a:p>
          <a:p>
            <a:endParaRPr lang="fa-IR" dirty="0" smtClean="0">
              <a:cs typeface="B Nazanin" pitchFamily="2" charset="-78"/>
            </a:endParaRPr>
          </a:p>
          <a:p>
            <a:r>
              <a:rPr lang="fa-IR" dirty="0" smtClean="0">
                <a:cs typeface="B Nazanin" pitchFamily="2" charset="-78"/>
              </a:rPr>
              <a:t> پيمانكار اين طرح شركت تسا متعلق به مهندس مجيد اعلم بود كه با پيمانكار بزرگ فرانسوی به نام بوئيگ يك كنسرسيوم تشكيل داد و مهندس ماهری به نام پير ريچارد را به كار گرفت نامبرده در طرح سازه فلزی </a:t>
            </a:r>
            <a:r>
              <a:rPr lang="en-US" dirty="0" err="1" smtClean="0">
                <a:cs typeface="B Nazanin" pitchFamily="2" charset="-78"/>
              </a:rPr>
              <a:t>s.o.m</a:t>
            </a:r>
            <a:r>
              <a:rPr lang="en-US" dirty="0" smtClean="0">
                <a:cs typeface="B Nazanin" pitchFamily="2" charset="-78"/>
              </a:rPr>
              <a:t> </a:t>
            </a:r>
            <a:r>
              <a:rPr lang="fa-IR" dirty="0" smtClean="0">
                <a:cs typeface="B Nazanin" pitchFamily="2" charset="-78"/>
              </a:rPr>
              <a:t> تجديد نظر و طرح سازه جديدی را با بتون پيش فشرده و پيش ساخته محاسبه كرد و سرانجام اجرای طرح در موعد مقرر به اتمام رسيد و در سال 1353 افتتاح شد . </a:t>
            </a:r>
            <a:endParaRPr lang="en-US" dirty="0">
              <a:cs typeface="B Nazanin" pitchFamily="2" charset="-78"/>
            </a:endParaRPr>
          </a:p>
        </p:txBody>
      </p:sp>
    </p:spTree>
    <p:extLst>
      <p:ext uri="{BB962C8B-B14F-4D97-AF65-F5344CB8AC3E}">
        <p14:creationId xmlns:p14="http://schemas.microsoft.com/office/powerpoint/2010/main" val="1306564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SA" dirty="0" smtClean="0"/>
              <a:t>طراحی استادیوم </a:t>
            </a:r>
            <a:endParaRPr lang="en-US" dirty="0" smtClean="0"/>
          </a:p>
        </p:txBody>
      </p:sp>
      <p:sp>
        <p:nvSpPr>
          <p:cNvPr id="2" name="Content Placeholder 1"/>
          <p:cNvSpPr>
            <a:spLocks noGrp="1"/>
          </p:cNvSpPr>
          <p:nvPr>
            <p:ph idx="1"/>
          </p:nvPr>
        </p:nvSpPr>
        <p:spPr>
          <a:xfrm>
            <a:off x="1981200" y="2020824"/>
            <a:ext cx="8229600" cy="4075176"/>
          </a:xfrm>
          <a:prstGeom prst="rect">
            <a:avLst/>
          </a:prstGeom>
        </p:spPr>
        <p:txBody>
          <a:bodyPr>
            <a:normAutofit/>
          </a:bodyPr>
          <a:lstStyle/>
          <a:p>
            <a:r>
              <a:rPr lang="ar-SA" dirty="0" smtClean="0">
                <a:cs typeface="B Nazanin" pitchFamily="2" charset="-78"/>
              </a:rPr>
              <a:t>استادیوم یکصد هزار نفری همان طور که گفته شد توسط عبدالعزیز فرمانفرماییان و همکاران و به مدد شرکت آرمه اجرا گردیده است. این استادیوم در منطقه خرگوش دره واقع است، محور بزرگ استادیوم در راستای شمال ـ جنوب با انحراف معادل 150 درجه به سمت غرب جهت گرفته است. </a:t>
            </a:r>
            <a:endParaRPr lang="en-US" dirty="0" smtClean="0">
              <a:cs typeface="B Nazanin" pitchFamily="2" charset="-78"/>
            </a:endParaRPr>
          </a:p>
          <a:p>
            <a:r>
              <a:rPr lang="ar-SA" dirty="0" smtClean="0">
                <a:cs typeface="B Nazanin" pitchFamily="2" charset="-78"/>
              </a:rPr>
              <a:t>طراحی استادیوم به گونه ای است که تماشاچیان دید کافی نسبت به زمین داشته باشند. بدین منظور حداکثر فاصله تماشاچی از مرکز زمین به سمت شمال و جنوب 136 متر و به سمت شرق و غرب 126 متر است. زمین بازی در اولین مرحله ساخت توسط چمن طبیعی و مطابق آخرین استانداردهای بین المللی فرش شده است. در اطراف چمن یک پیست دو میدانی در 8 ردیف و جنس تارتان احداث شده است. تارتان آخرین فرآورده صنعت پتروشیمی برای زمینهای دو میدانی و پرش است که حالت ارتجاعی آن در سرعت و پرش بازیکن، تأثیر مطلوبی بر جا می گذارد. در سمت غرب در بالاترین سطح استادیوم، جایگاه مخصوص خبرنگاران و دستگاههای کنترل مربوط به صفحه اعلام نتایج قرار گرفته است. در بالاترین نقطه شرق، جایگاه مشعل بازیهاست و یک پله مستقیم ولی موقتی در مواقع لازم، زمین بازی را به محل مشعل مرتبط می کند. ورودی تشریفاتی در قسمت غرب استادیوم در سطح حلقه رفت و آمد خارجی قرار دارد که دارای یک ایوان بزرگ تشریفاتی است و بر محور کوچک استادیوم منطبق می باشد. </a:t>
            </a:r>
            <a:endParaRPr lang="en-US" dirty="0" smtClean="0">
              <a:cs typeface="B Nazanin" pitchFamily="2" charset="-78"/>
            </a:endParaRPr>
          </a:p>
          <a:p>
            <a:endParaRPr lang="en-US" dirty="0">
              <a:cs typeface="B Nazanin" pitchFamily="2" charset="-78"/>
            </a:endParaRPr>
          </a:p>
        </p:txBody>
      </p:sp>
    </p:spTree>
    <p:extLst>
      <p:ext uri="{BB962C8B-B14F-4D97-AF65-F5344CB8AC3E}">
        <p14:creationId xmlns:p14="http://schemas.microsoft.com/office/powerpoint/2010/main" val="4010775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SA" dirty="0" smtClean="0"/>
              <a:t>نور </a:t>
            </a:r>
            <a:r>
              <a:rPr lang="en-US" dirty="0" smtClean="0"/>
              <a:t/>
            </a:r>
            <a:br>
              <a:rPr lang="en-US" dirty="0" smtClean="0"/>
            </a:br>
            <a:endParaRPr lang="en-US" dirty="0"/>
          </a:p>
        </p:txBody>
      </p:sp>
      <p:sp>
        <p:nvSpPr>
          <p:cNvPr id="2" name="Content Placeholder 1"/>
          <p:cNvSpPr>
            <a:spLocks noGrp="1"/>
          </p:cNvSpPr>
          <p:nvPr>
            <p:ph idx="1"/>
          </p:nvPr>
        </p:nvSpPr>
        <p:spPr>
          <a:xfrm>
            <a:off x="1981200" y="2020824"/>
            <a:ext cx="8229600" cy="4075176"/>
          </a:xfrm>
          <a:prstGeom prst="rect">
            <a:avLst/>
          </a:prstGeom>
        </p:spPr>
        <p:txBody>
          <a:bodyPr/>
          <a:lstStyle/>
          <a:p>
            <a:r>
              <a:rPr lang="ar-SA" dirty="0" smtClean="0">
                <a:cs typeface="B Nazanin" pitchFamily="2" charset="-78"/>
              </a:rPr>
              <a:t>در بالای رامپها در چهار جهت شمال غربی، شمال شرقی، جنوب غر</a:t>
            </a:r>
            <a:r>
              <a:rPr lang="fa-IR" dirty="0" smtClean="0">
                <a:cs typeface="B Nazanin" pitchFamily="2" charset="-78"/>
              </a:rPr>
              <a:t>ب</a:t>
            </a:r>
            <a:r>
              <a:rPr lang="ar-SA" dirty="0" smtClean="0">
                <a:cs typeface="B Nazanin" pitchFamily="2" charset="-78"/>
              </a:rPr>
              <a:t>ی و جنوب شرقی چهار برج بزرگ قرار گرفته اند و روشنایی استادیوم را تأمین می کنند. میزان روشنایی بر مبنای فیلم برداری و جهت دوربینهای تلویزیونی طراحی شده است. چراغهایی که به این منظور به کار برده شده اند، مخلوطی از چراغهای گازی مرکوری و تنگستن هالوژنی است. سطح نور در زمین بازی در حدود 1650 لوکس است و ضریب اختلاف شدت نور در نقاط مختلف 5/101 می باشد. </a:t>
            </a:r>
            <a:endParaRPr lang="en-US" dirty="0" smtClean="0">
              <a:cs typeface="B Nazanin" pitchFamily="2" charset="-78"/>
            </a:endParaRPr>
          </a:p>
          <a:p>
            <a:endParaRPr lang="en-US" dirty="0">
              <a:cs typeface="B Nazanin" pitchFamily="2" charset="-78"/>
            </a:endParaRPr>
          </a:p>
        </p:txBody>
      </p:sp>
    </p:spTree>
    <p:extLst>
      <p:ext uri="{BB962C8B-B14F-4D97-AF65-F5344CB8AC3E}">
        <p14:creationId xmlns:p14="http://schemas.microsoft.com/office/powerpoint/2010/main" val="814823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سایت و عکس های اولیه استادیوم</a:t>
            </a:r>
            <a:endParaRPr lang="en-US" dirty="0"/>
          </a:p>
        </p:txBody>
      </p:sp>
      <p:pic>
        <p:nvPicPr>
          <p:cNvPr id="4" name="Content Placeholder 3" descr="http://upload.wikimedia.org/wikipedia/fa/thumb/9/96/Tehran_Azadi_complex.jpg/220px-Tehran_Azadi_complex.jpg">
            <a:hlinkClick r:id="rId2"/>
          </p:cNvPr>
          <p:cNvPicPr>
            <a:picLocks noGrp="1"/>
          </p:cNvPicPr>
          <p:nvPr>
            <p:ph idx="1"/>
          </p:nvPr>
        </p:nvPicPr>
        <p:blipFill>
          <a:blip r:embed="rId3"/>
          <a:srcRect/>
          <a:stretch>
            <a:fillRect/>
          </a:stretch>
        </p:blipFill>
        <p:spPr bwMode="auto">
          <a:xfrm>
            <a:off x="2057400" y="1905000"/>
            <a:ext cx="3200400" cy="2743200"/>
          </a:xfrm>
          <a:prstGeom prst="rect">
            <a:avLst/>
          </a:prstGeom>
          <a:noFill/>
          <a:ln w="9525">
            <a:noFill/>
            <a:miter lim="800000"/>
            <a:headEnd/>
            <a:tailEnd/>
          </a:ln>
        </p:spPr>
      </p:pic>
      <p:pic>
        <p:nvPicPr>
          <p:cNvPr id="5" name="Picture 4" descr="پرونده:123.ogv"/>
          <p:cNvPicPr/>
          <p:nvPr/>
        </p:nvPicPr>
        <p:blipFill>
          <a:blip r:embed="rId4"/>
          <a:srcRect/>
          <a:stretch>
            <a:fillRect/>
          </a:stretch>
        </p:blipFill>
        <p:spPr bwMode="auto">
          <a:xfrm>
            <a:off x="6858000" y="2057400"/>
            <a:ext cx="3242310" cy="2590800"/>
          </a:xfrm>
          <a:prstGeom prst="rect">
            <a:avLst/>
          </a:prstGeom>
          <a:noFill/>
          <a:ln w="9525">
            <a:noFill/>
            <a:miter lim="800000"/>
            <a:headEnd/>
            <a:tailEnd/>
          </a:ln>
        </p:spPr>
      </p:pic>
      <p:pic>
        <p:nvPicPr>
          <p:cNvPr id="6" name="Picture 5" descr="http://upload.wikimedia.org/wikipedia/fa/thumb/6/6f/%D8%A7%D8%B3%D8%AA%D8%A7%D8%AF%DB%8C%D9%88%D9%85_%D8%A2%D8%B2%D8%A7%D8%AF%DB%8C.jpg/220px-%D8%A7%D8%B3%D8%AA%D8%A7%D8%AF%DB%8C%D9%88%D9%85_%D8%A2%D8%B2%D8%A7%D8%AF%DB%8C.jpg">
            <a:hlinkClick r:id="rId5"/>
          </p:cNvPr>
          <p:cNvPicPr/>
          <p:nvPr/>
        </p:nvPicPr>
        <p:blipFill>
          <a:blip r:embed="rId6"/>
          <a:srcRect/>
          <a:stretch>
            <a:fillRect/>
          </a:stretch>
        </p:blipFill>
        <p:spPr bwMode="auto">
          <a:xfrm>
            <a:off x="4724400" y="4800600"/>
            <a:ext cx="2743200" cy="2057400"/>
          </a:xfrm>
          <a:prstGeom prst="rect">
            <a:avLst/>
          </a:prstGeom>
          <a:noFill/>
          <a:ln w="9525">
            <a:noFill/>
            <a:miter lim="800000"/>
            <a:headEnd/>
            <a:tailEnd/>
          </a:ln>
        </p:spPr>
      </p:pic>
    </p:spTree>
    <p:extLst>
      <p:ext uri="{BB962C8B-B14F-4D97-AF65-F5344CB8AC3E}">
        <p14:creationId xmlns:p14="http://schemas.microsoft.com/office/powerpoint/2010/main" val="872996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پلان شماتیک استادیوم</a:t>
            </a:r>
            <a:endParaRPr lang="en-US" dirty="0"/>
          </a:p>
        </p:txBody>
      </p:sp>
      <p:pic>
        <p:nvPicPr>
          <p:cNvPr id="4" name="Content Placeholder 3" descr="http://upload.wikimedia.org/wikipedia/commons/thumb/8/88/Azadi_Stadium_Site_Plan.jpg/250px-Azadi_Stadium_Site_Plan.jpg">
            <a:hlinkClick r:id="rId2"/>
          </p:cNvPr>
          <p:cNvPicPr>
            <a:picLocks noGrp="1"/>
          </p:cNvPicPr>
          <p:nvPr>
            <p:ph idx="1"/>
          </p:nvPr>
        </p:nvPicPr>
        <p:blipFill>
          <a:blip r:embed="rId3"/>
          <a:srcRect/>
          <a:stretch>
            <a:fillRect/>
          </a:stretch>
        </p:blipFill>
        <p:spPr bwMode="auto">
          <a:xfrm>
            <a:off x="3200400" y="2362200"/>
            <a:ext cx="6172200" cy="4191000"/>
          </a:xfrm>
          <a:prstGeom prst="rect">
            <a:avLst/>
          </a:prstGeom>
          <a:noFill/>
          <a:ln w="9525">
            <a:noFill/>
            <a:miter lim="800000"/>
            <a:headEnd/>
            <a:tailEnd/>
          </a:ln>
        </p:spPr>
      </p:pic>
    </p:spTree>
    <p:extLst>
      <p:ext uri="{BB962C8B-B14F-4D97-AF65-F5344CB8AC3E}">
        <p14:creationId xmlns:p14="http://schemas.microsoft.com/office/powerpoint/2010/main" val="539486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شرکت ملی نفت ایران</a:t>
            </a:r>
            <a:endParaRPr lang="en-US" dirty="0"/>
          </a:p>
        </p:txBody>
      </p:sp>
      <p:sp>
        <p:nvSpPr>
          <p:cNvPr id="2" name="Content Placeholder 1"/>
          <p:cNvSpPr>
            <a:spLocks noGrp="1"/>
          </p:cNvSpPr>
          <p:nvPr>
            <p:ph idx="1"/>
          </p:nvPr>
        </p:nvSpPr>
        <p:spPr>
          <a:xfrm>
            <a:off x="1981200" y="2020824"/>
            <a:ext cx="8229600" cy="4075176"/>
          </a:xfrm>
          <a:prstGeom prst="rect">
            <a:avLst/>
          </a:prstGeom>
        </p:spPr>
        <p:txBody>
          <a:bodyPr/>
          <a:lstStyle/>
          <a:p>
            <a:r>
              <a:rPr lang="fa-IR" dirty="0" smtClean="0">
                <a:cs typeface="B Nazanin" pitchFamily="2" charset="-78"/>
              </a:rPr>
              <a:t>مسئول بهره‌برداری، استخراج، پالایش، پخش و صادرات منابع نفت ایران و از بزرگ‌ترین شرکت‌های نفتی جهان است و در شهر تهران مرکزیت دارد. این شرکت در سال ۱۳۲۷ خورشیدی پس از ملی شدن نفت ایران تاسیس شد و جایگزین شرکت نفت ایران وانگلیس شد. این شرکت در حال حاضر کاملاً دولتی است و رییس آن توسط رییس جمهور اسلامی ایران تعیین می‌گردد. این شرکت دومین شرکت بزرگ نفتی دنیا برپایه تولید نفت سالیانه می‌باشد.</a:t>
            </a:r>
            <a:endParaRPr lang="en-US" dirty="0" smtClean="0">
              <a:cs typeface="B Nazanin" pitchFamily="2" charset="-78"/>
            </a:endParaRPr>
          </a:p>
          <a:p>
            <a:endParaRPr lang="en-US" dirty="0">
              <a:cs typeface="B Nazanin" pitchFamily="2" charset="-78"/>
            </a:endParaRPr>
          </a:p>
        </p:txBody>
      </p:sp>
      <p:pic>
        <p:nvPicPr>
          <p:cNvPr id="4" name="Picture 3" descr="http://upload.wikimedia.org/wikipedia/commons/thumb/9/9a/598683_208368772630194_2131309682_n_vectorized.png/320px-598683_208368772630194_2131309682_n_vectorized.png">
            <a:hlinkClick r:id="rId2"/>
          </p:cNvPr>
          <p:cNvPicPr/>
          <p:nvPr/>
        </p:nvPicPr>
        <p:blipFill>
          <a:blip r:embed="rId3"/>
          <a:srcRect/>
          <a:stretch>
            <a:fillRect/>
          </a:stretch>
        </p:blipFill>
        <p:spPr bwMode="auto">
          <a:xfrm>
            <a:off x="4876800" y="4114801"/>
            <a:ext cx="2514600" cy="2347595"/>
          </a:xfrm>
          <a:prstGeom prst="rect">
            <a:avLst/>
          </a:prstGeom>
          <a:noFill/>
          <a:ln w="9525">
            <a:noFill/>
            <a:miter lim="800000"/>
            <a:headEnd/>
            <a:tailEnd/>
          </a:ln>
        </p:spPr>
      </p:pic>
    </p:spTree>
    <p:extLst>
      <p:ext uri="{BB962C8B-B14F-4D97-AF65-F5344CB8AC3E}">
        <p14:creationId xmlns:p14="http://schemas.microsoft.com/office/powerpoint/2010/main" val="2306248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مسجد دانشگاه تهران</a:t>
            </a:r>
            <a:endParaRPr lang="en-US" dirty="0"/>
          </a:p>
        </p:txBody>
      </p:sp>
      <p:sp>
        <p:nvSpPr>
          <p:cNvPr id="2" name="Content Placeholder 1"/>
          <p:cNvSpPr>
            <a:spLocks noGrp="1"/>
          </p:cNvSpPr>
          <p:nvPr>
            <p:ph idx="1"/>
          </p:nvPr>
        </p:nvSpPr>
        <p:spPr>
          <a:xfrm>
            <a:off x="1981200" y="2020824"/>
            <a:ext cx="8229600" cy="4075176"/>
          </a:xfrm>
          <a:prstGeom prst="rect">
            <a:avLst/>
          </a:prstGeom>
        </p:spPr>
        <p:txBody>
          <a:bodyPr>
            <a:normAutofit/>
          </a:bodyPr>
          <a:lstStyle/>
          <a:p>
            <a:r>
              <a:rPr lang="fa-IR" dirty="0" smtClean="0">
                <a:cs typeface="B Nazanin" pitchFamily="2" charset="-78"/>
              </a:rPr>
              <a:t>از نخستین مساجد با طراحی مدرن در شهر تهران است که به وسیله عبدالعزيز فرمانفرمائيان طراحی و در تاریخ ۲۲ مهر 1345با حضور ایوب خان، رئیس‌جمهور پاکستان، افتتاح گردید.</a:t>
            </a:r>
            <a:endParaRPr lang="en-US" dirty="0" smtClean="0">
              <a:cs typeface="B Nazanin" pitchFamily="2" charset="-78"/>
            </a:endParaRPr>
          </a:p>
          <a:p>
            <a:r>
              <a:rPr lang="fa-IR" dirty="0" smtClean="0">
                <a:cs typeface="B Nazanin" pitchFamily="2" charset="-78"/>
              </a:rPr>
              <a:t>معماری بنا ترکیبی از معماری سنتی ایرانی و معماری مدرن می باشد. مسجد دانشگاه تهران در فضایی به وسعت ۱۸۰۰ مترمربع ساخته شده که ۹۰۰ مترمربع به شبستان و ۹۰۰ مترمربع نیز به صحن مسجد اختصاص یافته است. زیر سازی بنا از سنگ داغون اصفهان و بتون مسلح و دارای گنبدی به شکل عدسی است که پایه‌های آن را ستون‌های مورب از بدنه اصلی ساختمان جدا کرده است‌. ستون‌ها و فلکه دور گنبد و شبکه‌های طبقه اول از کاشی معرق و توسط استادان کاشی‌ساز اصفهانی تراشیده و نصب شده است‌. کتیبه‌های شبستان نیز به همین شیوه از زمینه یک رنگ ساخته شده است‌. </a:t>
            </a:r>
            <a:endParaRPr lang="en-US" dirty="0">
              <a:cs typeface="B Nazanin" pitchFamily="2" charset="-78"/>
            </a:endParaRPr>
          </a:p>
        </p:txBody>
      </p:sp>
    </p:spTree>
    <p:extLst>
      <p:ext uri="{BB962C8B-B14F-4D97-AF65-F5344CB8AC3E}">
        <p14:creationId xmlns:p14="http://schemas.microsoft.com/office/powerpoint/2010/main" val="3405169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مسجد دانشگاه تهران</a:t>
            </a:r>
            <a:endParaRPr lang="en-US" dirty="0"/>
          </a:p>
        </p:txBody>
      </p:sp>
      <p:sp>
        <p:nvSpPr>
          <p:cNvPr id="2" name="Content Placeholder 1"/>
          <p:cNvSpPr>
            <a:spLocks noGrp="1"/>
          </p:cNvSpPr>
          <p:nvPr>
            <p:ph idx="1"/>
          </p:nvPr>
        </p:nvSpPr>
        <p:spPr>
          <a:xfrm>
            <a:off x="1981200" y="2020824"/>
            <a:ext cx="8229600" cy="4075176"/>
          </a:xfrm>
          <a:prstGeom prst="rect">
            <a:avLst/>
          </a:prstGeom>
        </p:spPr>
        <p:txBody>
          <a:bodyPr/>
          <a:lstStyle/>
          <a:p>
            <a:r>
              <a:rPr lang="fa-IR" dirty="0" smtClean="0">
                <a:cs typeface="B Nazanin" pitchFamily="2" charset="-78"/>
              </a:rPr>
              <a:t>در کاشی کاری مسجد آیاتی از قرآن مجید به کار رفته است‌. این مسجد دارای دو مناره، هر یک به ارتفاع ۲۸/۴۰ متر می‌باشد که تمامی با سنگ تراورتن پوشیده شده و عبارت «الملک‌لله » روی آن‌ها نقش بسته است‌. در طراحی بنا بر اصالت هنری کاشی کاری عهد سلجوقیان که توسط هنرمندان و معماران ایرانی به وجود آمد و در زمان صفویه کامل شد تأکید شده است.</a:t>
            </a:r>
            <a:endParaRPr lang="en-US" dirty="0" smtClean="0">
              <a:cs typeface="B Nazanin" pitchFamily="2" charset="-78"/>
            </a:endParaRPr>
          </a:p>
          <a:p>
            <a:r>
              <a:rPr lang="fa-IR" dirty="0" smtClean="0">
                <a:cs typeface="B Nazanin" pitchFamily="2" charset="-78"/>
              </a:rPr>
              <a:t>از رویدادهای مهم در تاریخ این مسجد می توان به تحصن روحانیون در آن در آخرین روزهای حیات حکومت پهلوی و همچنین حضور دانشجویان در درگیری‌های 18 تیر 1378اشاره کرد.</a:t>
            </a:r>
            <a:endParaRPr lang="en-US" dirty="0" smtClean="0">
              <a:cs typeface="B Nazanin" pitchFamily="2" charset="-78"/>
            </a:endParaRPr>
          </a:p>
          <a:p>
            <a:r>
              <a:rPr lang="fa-IR" dirty="0" smtClean="0">
                <a:cs typeface="B Nazanin" pitchFamily="2" charset="-78"/>
              </a:rPr>
              <a:t>این مسجد پس از تاسیس نهاد نمایندگی ولی فقیه در دانشگاهها، زیر نظر این نهاد اداره می‌شود.</a:t>
            </a:r>
            <a:endParaRPr lang="en-US" dirty="0" smtClean="0">
              <a:cs typeface="B Nazanin" pitchFamily="2" charset="-78"/>
            </a:endParaRPr>
          </a:p>
          <a:p>
            <a:endParaRPr lang="en-US" dirty="0">
              <a:cs typeface="B Nazanin" pitchFamily="2" charset="-78"/>
            </a:endParaRPr>
          </a:p>
        </p:txBody>
      </p:sp>
      <p:pic>
        <p:nvPicPr>
          <p:cNvPr id="4" name="Content Placeholder 3" descr="UT mosque2.jpg">
            <a:hlinkClick r:id="rId2"/>
          </p:cNvPr>
          <p:cNvPicPr>
            <a:picLocks/>
          </p:cNvPicPr>
          <p:nvPr/>
        </p:nvPicPr>
        <p:blipFill>
          <a:blip r:embed="rId3"/>
          <a:srcRect/>
          <a:stretch>
            <a:fillRect/>
          </a:stretch>
        </p:blipFill>
        <p:spPr bwMode="auto">
          <a:xfrm>
            <a:off x="3962400" y="4343400"/>
            <a:ext cx="4419600" cy="2514600"/>
          </a:xfrm>
          <a:prstGeom prst="rect">
            <a:avLst/>
          </a:prstGeom>
          <a:noFill/>
          <a:ln w="9525">
            <a:noFill/>
            <a:miter lim="800000"/>
            <a:headEnd/>
            <a:tailEnd/>
          </a:ln>
        </p:spPr>
      </p:pic>
    </p:spTree>
    <p:extLst>
      <p:ext uri="{BB962C8B-B14F-4D97-AF65-F5344CB8AC3E}">
        <p14:creationId xmlns:p14="http://schemas.microsoft.com/office/powerpoint/2010/main" val="2172700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38600" y="1066800"/>
            <a:ext cx="4114800" cy="701040"/>
          </a:xfrm>
        </p:spPr>
        <p:txBody>
          <a:bodyPr>
            <a:noAutofit/>
          </a:bodyPr>
          <a:lstStyle/>
          <a:p>
            <a:r>
              <a:rPr lang="fa-IR" sz="4800" dirty="0">
                <a:latin typeface="Arabic Typesetting" pitchFamily="66" charset="-78"/>
                <a:cs typeface="B Nazanin" pitchFamily="2" charset="-78"/>
              </a:rPr>
              <a:t>مقدمه:</a:t>
            </a:r>
            <a:endParaRPr lang="en-US" sz="4800" dirty="0">
              <a:cs typeface="B Nazanin" pitchFamily="2" charset="-78"/>
            </a:endParaRPr>
          </a:p>
        </p:txBody>
      </p:sp>
      <p:sp>
        <p:nvSpPr>
          <p:cNvPr id="4" name="Rectangle 3"/>
          <p:cNvSpPr/>
          <p:nvPr/>
        </p:nvSpPr>
        <p:spPr>
          <a:xfrm>
            <a:off x="2362200" y="2057400"/>
            <a:ext cx="8001000" cy="3046988"/>
          </a:xfrm>
          <a:prstGeom prst="rect">
            <a:avLst/>
          </a:prstGeom>
        </p:spPr>
        <p:txBody>
          <a:bodyPr wrap="square">
            <a:spAutoFit/>
          </a:bodyPr>
          <a:lstStyle/>
          <a:p>
            <a:pPr lvl="0" algn="ctr"/>
            <a:r>
              <a:rPr lang="en-US" sz="2400" spc="50" dirty="0">
                <a:ln w="12700" cmpd="sng">
                  <a:solidFill>
                    <a:schemeClr val="accent6">
                      <a:satMod val="120000"/>
                      <a:shade val="80000"/>
                    </a:schemeClr>
                  </a:solidFill>
                  <a:prstDash val="solid"/>
                </a:ln>
                <a:effectLst>
                  <a:glow rad="53100">
                    <a:schemeClr val="accent6">
                      <a:satMod val="180000"/>
                      <a:alpha val="30000"/>
                    </a:schemeClr>
                  </a:glow>
                </a:effectLst>
                <a:latin typeface="Arabic Typesetting" pitchFamily="66" charset="-78"/>
                <a:cs typeface="B Nazanin" pitchFamily="2" charset="-78"/>
              </a:rPr>
              <a:t>ABDOLAZIZE FARMAN FARMAIAN</a:t>
            </a:r>
            <a:endParaRPr lang="fa-IR" sz="2400" dirty="0">
              <a:latin typeface="Calibri" pitchFamily="34" charset="0"/>
              <a:ea typeface="Times New Roman" pitchFamily="18" charset="0"/>
              <a:cs typeface="B Nazanin" pitchFamily="2" charset="-78"/>
            </a:endParaRPr>
          </a:p>
          <a:p>
            <a:pPr lvl="0"/>
            <a:r>
              <a:rPr lang="fa-IR" sz="2400" dirty="0">
                <a:cs typeface="B Nazanin" pitchFamily="2" charset="-78"/>
              </a:rPr>
              <a:t>معماری كه می خواهيم راجع به آن صحبت كنيم از نمايندگان شاخص معماری معاصر ما در نيم قرن اخير است عبدالعزيز فرمانفرمائيان به يك معنا از پايه گذاران برجسته نهادهای مهندسی و معماری جديد محسوب می شود و از سوی ديگر كارهای شاخص او و همكارانش از مهم ترين نمونه های سبك بين المللی در نيم قرن اخير است كه تقريبا تمامی آنها هنوز پابرجاست . اين كارها هنوز الگوی استانداردهای معماری و ساختمانی معاصر هستند حتی شايد بتوان مدعی شد كه در سه دهه اخير ساختمانی در حد و قواره آنها ساخته نشده است.</a:t>
            </a:r>
            <a:endParaRPr lang="en-US" sz="2400" dirty="0">
              <a:latin typeface="Calibri" pitchFamily="34" charset="0"/>
              <a:ea typeface="Times New Roman" pitchFamily="18" charset="0"/>
              <a:cs typeface="B Nazanin" pitchFamily="2" charset="-78"/>
            </a:endParaRPr>
          </a:p>
        </p:txBody>
      </p:sp>
    </p:spTree>
    <p:extLst>
      <p:ext uri="{BB962C8B-B14F-4D97-AF65-F5344CB8AC3E}">
        <p14:creationId xmlns:p14="http://schemas.microsoft.com/office/powerpoint/2010/main" val="4064579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2400" y="685800"/>
            <a:ext cx="4114800" cy="701040"/>
          </a:xfrm>
        </p:spPr>
        <p:txBody>
          <a:bodyPr>
            <a:normAutofit fontScale="90000"/>
          </a:bodyPr>
          <a:lstStyle/>
          <a:p>
            <a:r>
              <a:rPr lang="fa-IR" dirty="0" smtClean="0"/>
              <a:t>فرودگاه بین‌المللی مهرآباد</a:t>
            </a:r>
            <a:endParaRPr lang="en-US" dirty="0"/>
          </a:p>
        </p:txBody>
      </p:sp>
      <p:sp>
        <p:nvSpPr>
          <p:cNvPr id="2" name="Content Placeholder 1"/>
          <p:cNvSpPr>
            <a:spLocks noGrp="1"/>
          </p:cNvSpPr>
          <p:nvPr>
            <p:ph idx="1"/>
          </p:nvPr>
        </p:nvSpPr>
        <p:spPr>
          <a:xfrm>
            <a:off x="1981200" y="1524000"/>
            <a:ext cx="8229600" cy="4075176"/>
          </a:xfrm>
          <a:prstGeom prst="rect">
            <a:avLst/>
          </a:prstGeom>
        </p:spPr>
        <p:txBody>
          <a:bodyPr/>
          <a:lstStyle/>
          <a:p>
            <a:r>
              <a:rPr lang="fa-IR" b="1" dirty="0" smtClean="0">
                <a:cs typeface="B Nazanin" pitchFamily="2" charset="-78"/>
              </a:rPr>
              <a:t>فرودگاه بین‌المللی مهرآباد</a:t>
            </a:r>
            <a:r>
              <a:rPr lang="fa-IR" dirty="0" smtClean="0">
                <a:cs typeface="B Nazanin" pitchFamily="2" charset="-78"/>
              </a:rPr>
              <a:t> نام یکی از فرودگاه‌های شهر تهران ، پایتخت ایران است که در سال ۱۳۱۷ ساخته شده‌است. این فرودگاه در بخش غربی تهران واقع شده و نام خود را از روستای مهرآباد که پیشتر در آن منطقه قرار داشت گرفته‌است. این فرودگاه مجهز به سامانه‌های آی آل اس و و او آر است. طراح این پروژه به دست طراح فرح پهلوی ساخته شده است .</a:t>
            </a:r>
            <a:endParaRPr lang="en-US" dirty="0" smtClean="0">
              <a:cs typeface="B Nazanin" pitchFamily="2" charset="-78"/>
            </a:endParaRPr>
          </a:p>
          <a:p>
            <a:r>
              <a:rPr lang="fa-IR" dirty="0" smtClean="0">
                <a:cs typeface="B Nazanin" pitchFamily="2" charset="-78"/>
              </a:rPr>
              <a:t>بر پایه آمار منتشر شده، در سال 1389 بالغ بر ۱۰۹ هزار پرواز از این فرودگاه انجام شد که در نتیجه آن ۱۱۲ هزار تن بار و ۱۳ میلیون تن مسافر اقدام به جابجایی از این فرودگاه کردند.</a:t>
            </a:r>
            <a:endParaRPr lang="en-US" dirty="0" smtClean="0">
              <a:cs typeface="B Nazanin" pitchFamily="2" charset="-78"/>
            </a:endParaRPr>
          </a:p>
          <a:p>
            <a:endParaRPr lang="en-US" dirty="0">
              <a:cs typeface="B Nazanin" pitchFamily="2" charset="-78"/>
            </a:endParaRPr>
          </a:p>
        </p:txBody>
      </p:sp>
      <p:pic>
        <p:nvPicPr>
          <p:cNvPr id="4" name="Picture 3" descr="http://upload.wikimedia.org/wikipedia/commons/thumb/e/ed/Homa.jpg/220px-Homa.jpg">
            <a:hlinkClick r:id="rId2"/>
          </p:cNvPr>
          <p:cNvPicPr/>
          <p:nvPr/>
        </p:nvPicPr>
        <p:blipFill>
          <a:blip r:embed="rId3"/>
          <a:srcRect/>
          <a:stretch>
            <a:fillRect/>
          </a:stretch>
        </p:blipFill>
        <p:spPr bwMode="auto">
          <a:xfrm>
            <a:off x="5562600" y="3581400"/>
            <a:ext cx="4800600" cy="3276600"/>
          </a:xfrm>
          <a:prstGeom prst="rect">
            <a:avLst/>
          </a:prstGeom>
          <a:noFill/>
          <a:ln w="9525">
            <a:noFill/>
            <a:miter lim="800000"/>
            <a:headEnd/>
            <a:tailEnd/>
          </a:ln>
        </p:spPr>
      </p:pic>
      <p:sp>
        <p:nvSpPr>
          <p:cNvPr id="5" name="Rectangle 4"/>
          <p:cNvSpPr/>
          <p:nvPr/>
        </p:nvSpPr>
        <p:spPr>
          <a:xfrm>
            <a:off x="1590532" y="5269468"/>
            <a:ext cx="3047629" cy="369332"/>
          </a:xfrm>
          <a:prstGeom prst="rect">
            <a:avLst/>
          </a:prstGeom>
        </p:spPr>
        <p:txBody>
          <a:bodyPr wrap="none">
            <a:spAutoFit/>
          </a:bodyPr>
          <a:lstStyle/>
          <a:p>
            <a:r>
              <a:rPr lang="fa-IR" dirty="0"/>
              <a:t>نمای ورودی فرودگاه بین‌المللی مهرآباد</a:t>
            </a:r>
            <a:endParaRPr lang="en-US" dirty="0"/>
          </a:p>
        </p:txBody>
      </p:sp>
    </p:spTree>
    <p:extLst>
      <p:ext uri="{BB962C8B-B14F-4D97-AF65-F5344CB8AC3E}">
        <p14:creationId xmlns:p14="http://schemas.microsoft.com/office/powerpoint/2010/main" val="1947196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38600" y="228600"/>
            <a:ext cx="4114800" cy="701040"/>
          </a:xfrm>
        </p:spPr>
        <p:txBody>
          <a:bodyPr>
            <a:normAutofit fontScale="90000"/>
          </a:bodyPr>
          <a:lstStyle/>
          <a:p>
            <a:r>
              <a:rPr lang="fa-IR" dirty="0" smtClean="0"/>
              <a:t>فرودگاه بین‌المللی مهرآباد</a:t>
            </a:r>
            <a:endParaRPr lang="en-US" dirty="0"/>
          </a:p>
        </p:txBody>
      </p:sp>
      <p:sp>
        <p:nvSpPr>
          <p:cNvPr id="2" name="Content Placeholder 1"/>
          <p:cNvSpPr>
            <a:spLocks noGrp="1"/>
          </p:cNvSpPr>
          <p:nvPr>
            <p:ph idx="1"/>
          </p:nvPr>
        </p:nvSpPr>
        <p:spPr>
          <a:xfrm>
            <a:off x="1981200" y="1219200"/>
            <a:ext cx="8229600" cy="4075176"/>
          </a:xfrm>
          <a:prstGeom prst="rect">
            <a:avLst/>
          </a:prstGeom>
        </p:spPr>
        <p:txBody>
          <a:bodyPr/>
          <a:lstStyle/>
          <a:p>
            <a:r>
              <a:rPr lang="fa-IR" dirty="0" smtClean="0">
                <a:cs typeface="B Nazanin" pitchFamily="2" charset="-78"/>
              </a:rPr>
              <a:t>در سال ۲۰۰۵ میلادی این فرودگاه دارای شش پایانه بوده که عبارت‌اند از پایانه یک و دو که مربوط به پروازهای ایران ایر، ایران ایرتور، آتا ایر و قشم ایر است. پایانه شماره ۳ فرودگاه به حجاج تعلق دارد. پایانه‌های چهار و پنج و شش به ترتیب برای خروج و ورود پروازهای دیگر شرکتها بکار می‌روند.</a:t>
            </a:r>
            <a:endParaRPr lang="en-US" dirty="0" smtClean="0">
              <a:cs typeface="B Nazanin" pitchFamily="2" charset="-78"/>
            </a:endParaRPr>
          </a:p>
          <a:p>
            <a:r>
              <a:rPr lang="fa-IR" dirty="0" smtClean="0">
                <a:cs typeface="B Nazanin" pitchFamily="2" charset="-78"/>
              </a:rPr>
              <a:t>فرودگاه مهرآباد در سال 2005 قادر به کنترل بیش از ۷۰هزار پرواز عبوری، ۱۰ هزار پرواز داخلی و ۳۰ هزار نشست و برخاست بین‌المللی بوده‌است.</a:t>
            </a:r>
            <a:endParaRPr lang="en-US" dirty="0" smtClean="0">
              <a:cs typeface="B Nazanin" pitchFamily="2" charset="-78"/>
            </a:endParaRPr>
          </a:p>
          <a:p>
            <a:r>
              <a:rPr lang="fa-IR" dirty="0" smtClean="0">
                <a:cs typeface="B Nazanin" pitchFamily="2" charset="-78"/>
              </a:rPr>
              <a:t>در همان سال ظرفیت فرودگاههای ایران ۶۱ میلیون مسافر در سال بود و ۹۰ درصد مسافران هواپیما از ۱۲ فرودگاه پرواز می‌کردند: ۴۵ درصد مسافران هواپیما توسط فرودگاه مهرآباد، ۴۵ درصد توسط فرودگاه‌های مراکز استان‌ها و ۱۰ درصد توسط فرودگاههای اقماری سرویس داده می‌شوند</a:t>
            </a:r>
            <a:endParaRPr lang="en-US" dirty="0">
              <a:cs typeface="B Nazanin" pitchFamily="2" charset="-78"/>
            </a:endParaRPr>
          </a:p>
        </p:txBody>
      </p:sp>
      <p:pic>
        <p:nvPicPr>
          <p:cNvPr id="4" name="Content Placeholder 3" descr="http://upload.wikimedia.org/wikipedia/commons/thumb/1/19/Mehrabad_Airport_aircraft_lineup_Sharifi.jpg/220px-Mehrabad_Airport_aircraft_lineup_Sharifi.jpg">
            <a:hlinkClick r:id="rId2"/>
          </p:cNvPr>
          <p:cNvPicPr>
            <a:picLocks/>
          </p:cNvPicPr>
          <p:nvPr/>
        </p:nvPicPr>
        <p:blipFill>
          <a:blip r:embed="rId3"/>
          <a:srcRect/>
          <a:stretch>
            <a:fillRect/>
          </a:stretch>
        </p:blipFill>
        <p:spPr bwMode="auto">
          <a:xfrm>
            <a:off x="2819400" y="3962400"/>
            <a:ext cx="4572000" cy="2895600"/>
          </a:xfrm>
          <a:prstGeom prst="rect">
            <a:avLst/>
          </a:prstGeom>
          <a:noFill/>
          <a:ln w="9525">
            <a:noFill/>
            <a:miter lim="800000"/>
            <a:headEnd/>
            <a:tailEnd/>
          </a:ln>
        </p:spPr>
      </p:pic>
      <p:sp>
        <p:nvSpPr>
          <p:cNvPr id="6" name="Rectangle 5"/>
          <p:cNvSpPr/>
          <p:nvPr/>
        </p:nvSpPr>
        <p:spPr>
          <a:xfrm>
            <a:off x="7919045" y="5410200"/>
            <a:ext cx="2367956" cy="369332"/>
          </a:xfrm>
          <a:prstGeom prst="rect">
            <a:avLst/>
          </a:prstGeom>
        </p:spPr>
        <p:txBody>
          <a:bodyPr wrap="none">
            <a:spAutoFit/>
          </a:bodyPr>
          <a:lstStyle/>
          <a:p>
            <a:r>
              <a:rPr lang="fa-IR" dirty="0"/>
              <a:t>باند فرودگاه بین‌المللی مهرآباد</a:t>
            </a:r>
            <a:endParaRPr lang="en-US" dirty="0"/>
          </a:p>
        </p:txBody>
      </p:sp>
    </p:spTree>
    <p:extLst>
      <p:ext uri="{BB962C8B-B14F-4D97-AF65-F5344CB8AC3E}">
        <p14:creationId xmlns:p14="http://schemas.microsoft.com/office/powerpoint/2010/main" val="3262212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فرودگاه بین‌المللی امام خمینی </a:t>
            </a:r>
            <a:endParaRPr lang="en-US" dirty="0"/>
          </a:p>
        </p:txBody>
      </p:sp>
      <p:sp>
        <p:nvSpPr>
          <p:cNvPr id="2" name="Content Placeholder 1"/>
          <p:cNvSpPr>
            <a:spLocks noGrp="1"/>
          </p:cNvSpPr>
          <p:nvPr>
            <p:ph idx="1"/>
          </p:nvPr>
        </p:nvSpPr>
        <p:spPr>
          <a:xfrm>
            <a:off x="1981200" y="2020824"/>
            <a:ext cx="8229600" cy="4075176"/>
          </a:xfrm>
          <a:prstGeom prst="rect">
            <a:avLst/>
          </a:prstGeom>
        </p:spPr>
        <p:txBody>
          <a:bodyPr/>
          <a:lstStyle/>
          <a:p>
            <a:r>
              <a:rPr lang="fa-IR" dirty="0" smtClean="0">
                <a:cs typeface="B Nazanin" pitchFamily="2" charset="-78"/>
              </a:rPr>
              <a:t>پیشنهاد ساخت این فرودگاه به سال 1346و پیشنهاد سازمان ایکائو جهت ساخت فرودگاهی مجهز برای استفاده از توان ترانزیتی ایران بین اروپا و آسیا باز می‌گردد. این طرح در1351و با نام «فرودگاه آریامهر» به تصویب دولت ایران رسید.</a:t>
            </a:r>
            <a:endParaRPr lang="en-US" dirty="0" smtClean="0">
              <a:cs typeface="B Nazanin" pitchFamily="2" charset="-78"/>
            </a:endParaRPr>
          </a:p>
          <a:p>
            <a:r>
              <a:rPr lang="fa-IR" dirty="0" smtClean="0">
                <a:cs typeface="B Nazanin" pitchFamily="2" charset="-78"/>
              </a:rPr>
              <a:t>در سال 1354 (۱۹۷۵ میلادی) کار ساخت فرودگاه توسط شرکت‌های آمریکایی و ایرانی آغاز شد. شرکت آمریکایی عهده‌دار معماری پروژه، شرکت </a:t>
            </a:r>
            <a:r>
              <a:rPr lang="en-US" dirty="0" smtClean="0">
                <a:cs typeface="B Nazanin" pitchFamily="2" charset="-78"/>
              </a:rPr>
              <a:t>TAMS</a:t>
            </a:r>
            <a:r>
              <a:rPr lang="fa-IR" dirty="0" smtClean="0">
                <a:cs typeface="B Nazanin" pitchFamily="2" charset="-78"/>
              </a:rPr>
              <a:t> نام داشت که قصد تکمیل فرودگاه را تا سال ۱۳۶۲ (۱۹۸۳ میلادی) با بودجه ۱ میلیارد دلار داشت.</a:t>
            </a:r>
            <a:endParaRPr lang="en-US" dirty="0" smtClean="0">
              <a:cs typeface="B Nazanin" pitchFamily="2" charset="-78"/>
            </a:endParaRPr>
          </a:p>
          <a:p>
            <a:r>
              <a:rPr lang="fa-IR" dirty="0" smtClean="0">
                <a:cs typeface="B Nazanin" pitchFamily="2" charset="-78"/>
              </a:rPr>
              <a:t>اما با رخداد انقلاب این طرح متوقف شد، و یکی از بلندپروازی‌های آخرین شاه پهلوی نامیده شده و کنار گذاشته شد. پس از جنگ و در سال 1374 یک شرکت ففرانسوی و چند شرکت ایرانی کار ساخت آنرا از سر گرفتند و نهایتا اردیبهشت ۱۳۸3 فاز نخست آن بطور ناقص افتتاح شد.</a:t>
            </a:r>
            <a:endParaRPr lang="en-US" dirty="0">
              <a:cs typeface="B Nazanin" pitchFamily="2" charset="-78"/>
            </a:endParaRPr>
          </a:p>
        </p:txBody>
      </p:sp>
    </p:spTree>
    <p:extLst>
      <p:ext uri="{BB962C8B-B14F-4D97-AF65-F5344CB8AC3E}">
        <p14:creationId xmlns:p14="http://schemas.microsoft.com/office/powerpoint/2010/main" val="1534153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فرودگاه بین‌المللی امام خمینی </a:t>
            </a:r>
            <a:endParaRPr lang="en-US" dirty="0"/>
          </a:p>
        </p:txBody>
      </p:sp>
      <p:sp>
        <p:nvSpPr>
          <p:cNvPr id="2" name="Content Placeholder 1"/>
          <p:cNvSpPr>
            <a:spLocks noGrp="1"/>
          </p:cNvSpPr>
          <p:nvPr>
            <p:ph idx="1"/>
          </p:nvPr>
        </p:nvSpPr>
        <p:spPr>
          <a:xfrm>
            <a:off x="1981200" y="2020824"/>
            <a:ext cx="8229600" cy="4075176"/>
          </a:xfrm>
          <a:prstGeom prst="rect">
            <a:avLst/>
          </a:prstGeom>
        </p:spPr>
        <p:txBody>
          <a:bodyPr/>
          <a:lstStyle/>
          <a:p>
            <a:r>
              <a:rPr lang="fa-IR" dirty="0" smtClean="0">
                <a:cs typeface="B Nazanin" pitchFamily="2" charset="-78"/>
              </a:rPr>
              <a:t>در ۴۰ کیلومتری جنوب تهران میان بزرگراه تهران-قم  و بزرگراه تهران-ساوه قرار گرفته‌است. این فرودگاه ظرفیت جابجایی سالانه ۵٫۴ میلیون مسافر و ۱۲۰ هزار تن بار را دارا است و ظرفیت آن تا ۵٫۶ میلیون نفر قابل افزایش است.برای ساخت این فرودگاه ۲۶۰ میلیارد تومان که ۶۰ میلیون دلار آن ارزی بوده‌است، هزینه شده. پس از افتتاح، تمامی پروازهای خارجی از فرودگاه مهرآباد تهران به این فرودگاه منتقل گردیده‌است (به جز پروازهاییکه مقصد آنان جده، مدینه یا دمشق است). فاز یک این فرودگاه در دست تکمیل است و برای راه اندازی آن ۳۵۰ میلیارد تومان درخواست شده‌است. رسیدن به ظرفیت ۱۰۰ میلیون نفر از اهداف مسئولان این طرح اعلام شده‌است. در سال ۱۳۸۶ گمرک فرودگاه امام خمینی با ثبت ورود و خروج ۲٬۶۵٬۰۰۰ مسافر، جای فرودگاه مهرآباد را به عنوان پرترددترین گمرک هوایی مسافری گرفت.</a:t>
            </a:r>
            <a:endParaRPr lang="en-US" dirty="0">
              <a:cs typeface="B Nazanin" pitchFamily="2" charset="-78"/>
            </a:endParaRPr>
          </a:p>
        </p:txBody>
      </p:sp>
    </p:spTree>
    <p:extLst>
      <p:ext uri="{BB962C8B-B14F-4D97-AF65-F5344CB8AC3E}">
        <p14:creationId xmlns:p14="http://schemas.microsoft.com/office/powerpoint/2010/main" val="1891362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http://upload.wikimedia.org/wikipedia/commons/thumb/0/0f/Air_Routes_from_TEH2.PNG/400px-Air_Routes_from_TEH2.PNG">
            <a:hlinkClick r:id="rId2"/>
          </p:cNvPr>
          <p:cNvPicPr>
            <a:picLocks noGrp="1"/>
          </p:cNvPicPr>
          <p:nvPr>
            <p:ph idx="1"/>
          </p:nvPr>
        </p:nvPicPr>
        <p:blipFill>
          <a:blip r:embed="rId3"/>
          <a:srcRect/>
          <a:stretch>
            <a:fillRect/>
          </a:stretch>
        </p:blipFill>
        <p:spPr bwMode="auto">
          <a:xfrm>
            <a:off x="3352800" y="1905000"/>
            <a:ext cx="5181600" cy="1905000"/>
          </a:xfrm>
          <a:prstGeom prst="rect">
            <a:avLst/>
          </a:prstGeom>
          <a:noFill/>
          <a:ln w="9525">
            <a:noFill/>
            <a:miter lim="800000"/>
            <a:headEnd/>
            <a:tailEnd/>
          </a:ln>
        </p:spPr>
      </p:pic>
      <p:pic>
        <p:nvPicPr>
          <p:cNvPr id="5" name="Picture 4" descr="http://upload.wikimedia.org/wikipedia/fa/thumb/1/1b/Imam_airport_3.jpg/250px-Imam_airport_3.jpg">
            <a:hlinkClick r:id="rId4"/>
          </p:cNvPr>
          <p:cNvPicPr/>
          <p:nvPr/>
        </p:nvPicPr>
        <p:blipFill>
          <a:blip r:embed="rId5"/>
          <a:srcRect/>
          <a:stretch>
            <a:fillRect/>
          </a:stretch>
        </p:blipFill>
        <p:spPr bwMode="auto">
          <a:xfrm>
            <a:off x="1905000" y="3962400"/>
            <a:ext cx="3276600" cy="2438400"/>
          </a:xfrm>
          <a:prstGeom prst="rect">
            <a:avLst/>
          </a:prstGeom>
          <a:noFill/>
          <a:ln w="9525">
            <a:noFill/>
            <a:miter lim="800000"/>
            <a:headEnd/>
            <a:tailEnd/>
          </a:ln>
        </p:spPr>
      </p:pic>
      <p:pic>
        <p:nvPicPr>
          <p:cNvPr id="6" name="Picture 5" descr="http://upload.wikimedia.org/wikipedia/commons/thumb/e/ea/Tehran_Imam_Khomeini_International_Airport.JPG/220px-Tehran_Imam_Khomeini_International_Airport.JPG">
            <a:hlinkClick r:id="rId6"/>
          </p:cNvPr>
          <p:cNvPicPr/>
          <p:nvPr/>
        </p:nvPicPr>
        <p:blipFill>
          <a:blip r:embed="rId7"/>
          <a:srcRect/>
          <a:stretch>
            <a:fillRect/>
          </a:stretch>
        </p:blipFill>
        <p:spPr bwMode="auto">
          <a:xfrm>
            <a:off x="6934200" y="3962400"/>
            <a:ext cx="3164840" cy="2438400"/>
          </a:xfrm>
          <a:prstGeom prst="rect">
            <a:avLst/>
          </a:prstGeom>
          <a:noFill/>
          <a:ln w="9525">
            <a:noFill/>
            <a:miter lim="800000"/>
            <a:headEnd/>
            <a:tailEnd/>
          </a:ln>
        </p:spPr>
      </p:pic>
    </p:spTree>
    <p:extLst>
      <p:ext uri="{BB962C8B-B14F-4D97-AF65-F5344CB8AC3E}">
        <p14:creationId xmlns:p14="http://schemas.microsoft.com/office/powerpoint/2010/main" val="143445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کاخ‌موزه سعدآباد</a:t>
            </a:r>
            <a:endParaRPr lang="en-US" dirty="0"/>
          </a:p>
        </p:txBody>
      </p:sp>
      <p:sp>
        <p:nvSpPr>
          <p:cNvPr id="2" name="Content Placeholder 1"/>
          <p:cNvSpPr>
            <a:spLocks noGrp="1"/>
          </p:cNvSpPr>
          <p:nvPr>
            <p:ph idx="1"/>
          </p:nvPr>
        </p:nvSpPr>
        <p:spPr>
          <a:xfrm>
            <a:off x="1981200" y="2020824"/>
            <a:ext cx="8229600" cy="4075176"/>
          </a:xfrm>
          <a:prstGeom prst="rect">
            <a:avLst/>
          </a:prstGeom>
        </p:spPr>
        <p:txBody>
          <a:bodyPr>
            <a:noAutofit/>
          </a:bodyPr>
          <a:lstStyle/>
          <a:p>
            <a:r>
              <a:rPr lang="fa-IR" sz="2400" b="1" dirty="0">
                <a:cs typeface="B Nazanin" pitchFamily="2" charset="-78"/>
              </a:rPr>
              <a:t>مجموعه فرهنگی تاریخی سعدآباد</a:t>
            </a:r>
            <a:r>
              <a:rPr lang="fa-IR" sz="2400" dirty="0">
                <a:cs typeface="B Nazanin" pitchFamily="2" charset="-78"/>
              </a:rPr>
              <a:t> به مجموعه عمارت‌ها و کاخ‌هایی گفته می‌شود که در دره دربند، شمالی‌ترین و خوش آب و هواترین منطقه تهران در زمینی به مساحت ۳۰۰ هکتار بنا شده‌است. این مجموعه دارای حدود ۱۸۰ هکتار جنگل طبیعی، چشمه‌سارها، قنات‌ها، باغستان‌ها، گلخانه‌ها و خیابان است. این عمارت از شمال با کوه‌های البرز، از شرق با گلاب‌دره، از غرب با ولنجک و از جنوب با تجریش همسایگی دارد. رودخانه جعفرآباد، از وسط محوطه کاخ می‌گذرد. میانگین دمای سالانه این منطقه ۱۲٫۹ درجه سانتیگراد برآورد شده‌است. و در ارتفاع ۱۶۵۰ تا ۱۸۰۰ متری از سطح دریا قرار دارد. در دوران پهلوی اول، سراسر باغ سعدآباد از رودخانه دربند مشروب می‌شد. ولی در دوران پهلوی دوم، به دلیل بخشیدن آب رودخانه در نیمی از شبانه‌روز به رعایا، و کافی نبودن این میزان آب رودخانه برای آبیاری سراسر مجموعه، از دوازده رشته قنات قدیمی و جدیدالاحداث استفاده گردید.</a:t>
            </a:r>
            <a:endParaRPr lang="en-US" sz="2400" dirty="0">
              <a:cs typeface="B Nazanin" pitchFamily="2" charset="-78"/>
            </a:endParaRPr>
          </a:p>
          <a:p>
            <a:endParaRPr lang="en-US" sz="2400" dirty="0">
              <a:cs typeface="B Nazanin" pitchFamily="2" charset="-78"/>
            </a:endParaRPr>
          </a:p>
        </p:txBody>
      </p:sp>
    </p:spTree>
    <p:extLst>
      <p:ext uri="{BB962C8B-B14F-4D97-AF65-F5344CB8AC3E}">
        <p14:creationId xmlns:p14="http://schemas.microsoft.com/office/powerpoint/2010/main" val="2866486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بناها و سازه‌های مجموعه</a:t>
            </a:r>
            <a:r>
              <a:rPr lang="en-US" dirty="0" smtClean="0"/>
              <a:t/>
            </a:r>
            <a:br>
              <a:rPr lang="en-US" dirty="0" smtClean="0"/>
            </a:br>
            <a:endParaRPr lang="en-US" dirty="0"/>
          </a:p>
        </p:txBody>
      </p:sp>
      <p:sp>
        <p:nvSpPr>
          <p:cNvPr id="2" name="Content Placeholder 1"/>
          <p:cNvSpPr>
            <a:spLocks noGrp="1"/>
          </p:cNvSpPr>
          <p:nvPr>
            <p:ph idx="1"/>
          </p:nvPr>
        </p:nvSpPr>
        <p:spPr>
          <a:xfrm>
            <a:off x="1981200" y="2020824"/>
            <a:ext cx="8229600" cy="4075176"/>
          </a:xfrm>
          <a:prstGeom prst="rect">
            <a:avLst/>
          </a:prstGeom>
        </p:spPr>
        <p:txBody>
          <a:bodyPr>
            <a:normAutofit/>
          </a:bodyPr>
          <a:lstStyle/>
          <a:p>
            <a:r>
              <a:rPr lang="fa-IR" b="1" dirty="0" smtClean="0">
                <a:cs typeface="B Nazanin" pitchFamily="2" charset="-78"/>
              </a:rPr>
              <a:t>ساختمان بهمن</a:t>
            </a:r>
          </a:p>
          <a:p>
            <a:r>
              <a:rPr lang="fa-IR" b="1" dirty="0" smtClean="0">
                <a:cs typeface="B Nazanin" pitchFamily="2" charset="-78"/>
              </a:rPr>
              <a:t>کاخ احمد شاهی</a:t>
            </a:r>
          </a:p>
          <a:p>
            <a:r>
              <a:rPr lang="fa-IR" b="1" dirty="0" smtClean="0">
                <a:cs typeface="B Nazanin" pitchFamily="2" charset="-78"/>
              </a:rPr>
              <a:t>کاخ اختصاصی</a:t>
            </a:r>
          </a:p>
          <a:p>
            <a:r>
              <a:rPr lang="fa-IR" b="1" dirty="0" smtClean="0">
                <a:cs typeface="B Nazanin" pitchFamily="2" charset="-78"/>
              </a:rPr>
              <a:t>ساختمان جمهور </a:t>
            </a:r>
            <a:endParaRPr lang="en-US" dirty="0" smtClean="0">
              <a:cs typeface="B Nazanin" pitchFamily="2" charset="-78"/>
            </a:endParaRPr>
          </a:p>
          <a:p>
            <a:r>
              <a:rPr lang="fa-IR" b="1" dirty="0" smtClean="0">
                <a:cs typeface="B Nazanin" pitchFamily="2" charset="-78"/>
              </a:rPr>
              <a:t>کاخ-موزه سبز، کاخ مرمر</a:t>
            </a:r>
          </a:p>
          <a:p>
            <a:r>
              <a:rPr lang="fa-IR" b="1" dirty="0" smtClean="0">
                <a:cs typeface="B Nazanin" pitchFamily="2" charset="-78"/>
              </a:rPr>
              <a:t>کاخ‌موزه سفید (کاخ ملت، کاخ شاه</a:t>
            </a:r>
            <a:r>
              <a:rPr lang="en-US" b="1" dirty="0" smtClean="0">
                <a:cs typeface="B Nazanin" pitchFamily="2" charset="-78"/>
              </a:rPr>
              <a:t> </a:t>
            </a:r>
            <a:r>
              <a:rPr lang="fa-IR" b="1" dirty="0" smtClean="0">
                <a:cs typeface="B Nazanin" pitchFamily="2" charset="-78"/>
              </a:rPr>
              <a:t>پهلوی)</a:t>
            </a:r>
            <a:endParaRPr lang="en-US" dirty="0" smtClean="0">
              <a:cs typeface="B Nazanin" pitchFamily="2" charset="-78"/>
            </a:endParaRPr>
          </a:p>
          <a:p>
            <a:r>
              <a:rPr lang="fa-IR" b="1" dirty="0" smtClean="0">
                <a:cs typeface="B Nazanin" pitchFamily="2" charset="-78"/>
              </a:rPr>
              <a:t>موزه آب (دفتر رئیس تشریفات کاخ، دفتر مسئول حفاظت ارتش)</a:t>
            </a:r>
          </a:p>
          <a:p>
            <a:r>
              <a:rPr lang="fa-IR" b="1" dirty="0" smtClean="0">
                <a:cs typeface="B Nazanin" pitchFamily="2" charset="-78"/>
              </a:rPr>
              <a:t>موزه استاد بهزاد (کاخ کرباس، کاخ ولیعهدی)</a:t>
            </a:r>
          </a:p>
          <a:p>
            <a:endParaRPr lang="en-US" dirty="0" smtClean="0">
              <a:cs typeface="B Nazanin" pitchFamily="2" charset="-78"/>
            </a:endParaRPr>
          </a:p>
          <a:p>
            <a:endParaRPr lang="fa-IR" b="1" dirty="0" smtClean="0">
              <a:cs typeface="B Nazanin" pitchFamily="2" charset="-78"/>
            </a:endParaRPr>
          </a:p>
          <a:p>
            <a:endParaRPr lang="en-US" dirty="0">
              <a:cs typeface="B Nazanin" pitchFamily="2" charset="-78"/>
            </a:endParaRPr>
          </a:p>
        </p:txBody>
      </p:sp>
    </p:spTree>
    <p:extLst>
      <p:ext uri="{BB962C8B-B14F-4D97-AF65-F5344CB8AC3E}">
        <p14:creationId xmlns:p14="http://schemas.microsoft.com/office/powerpoint/2010/main" val="1848618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بناها و سازه‌های مجموعه</a:t>
            </a:r>
            <a:endParaRPr lang="en-US" dirty="0"/>
          </a:p>
        </p:txBody>
      </p:sp>
      <p:sp>
        <p:nvSpPr>
          <p:cNvPr id="2" name="Content Placeholder 1"/>
          <p:cNvSpPr>
            <a:spLocks noGrp="1"/>
          </p:cNvSpPr>
          <p:nvPr>
            <p:ph idx="1"/>
          </p:nvPr>
        </p:nvSpPr>
        <p:spPr>
          <a:xfrm>
            <a:off x="1981200" y="2020824"/>
            <a:ext cx="8229600" cy="4075176"/>
          </a:xfrm>
          <a:prstGeom prst="rect">
            <a:avLst/>
          </a:prstGeom>
        </p:spPr>
        <p:txBody>
          <a:bodyPr>
            <a:normAutofit/>
          </a:bodyPr>
          <a:lstStyle/>
          <a:p>
            <a:r>
              <a:rPr lang="fa-IR" b="1" dirty="0" smtClean="0">
                <a:cs typeface="B Nazanin" pitchFamily="2" charset="-78"/>
              </a:rPr>
              <a:t>موزه برادران امیدوار(کالسکه‌خانه قجری)</a:t>
            </a:r>
          </a:p>
          <a:p>
            <a:r>
              <a:rPr lang="fa-IR" b="1" dirty="0" smtClean="0">
                <a:cs typeface="B Nazanin" pitchFamily="2" charset="-78"/>
              </a:rPr>
              <a:t>موزه چهره‌های ماندگار (کاخ ملکه توران امیرسلیمانی، همسر رضا شاه</a:t>
            </a:r>
            <a:r>
              <a:rPr lang="en-US" b="1" dirty="0" smtClean="0">
                <a:cs typeface="B Nazanin" pitchFamily="2" charset="-78"/>
              </a:rPr>
              <a:t> </a:t>
            </a:r>
            <a:r>
              <a:rPr lang="fa-IR" b="1" dirty="0" smtClean="0">
                <a:cs typeface="B Nazanin" pitchFamily="2" charset="-78"/>
              </a:rPr>
              <a:t>پهلوی)</a:t>
            </a:r>
          </a:p>
          <a:p>
            <a:r>
              <a:rPr lang="fa-IR" b="1" dirty="0" smtClean="0">
                <a:cs typeface="B Nazanin" pitchFamily="2" charset="-78"/>
              </a:rPr>
              <a:t>موزه خط و کتابت میرعماد (کاخ فرحناز و علی‌رضا)</a:t>
            </a:r>
          </a:p>
          <a:p>
            <a:r>
              <a:rPr lang="fa-IR" b="1" dirty="0" smtClean="0">
                <a:cs typeface="B Nazanin" pitchFamily="2" charset="-78"/>
              </a:rPr>
              <a:t>موزه ظروف سلطنتی (موزه ظروف، کاخ اشرف پهلوی)</a:t>
            </a:r>
            <a:endParaRPr lang="en-US" dirty="0" smtClean="0">
              <a:cs typeface="B Nazanin" pitchFamily="2" charset="-78"/>
            </a:endParaRPr>
          </a:p>
          <a:p>
            <a:r>
              <a:rPr lang="fa-IR" b="1" dirty="0" smtClean="0">
                <a:cs typeface="B Nazanin" pitchFamily="2" charset="-78"/>
              </a:rPr>
              <a:t>موزه مردم‌شناسی (کاخ شمس پهلوی)</a:t>
            </a:r>
          </a:p>
          <a:p>
            <a:r>
              <a:rPr lang="fa-IR" b="1" dirty="0" smtClean="0">
                <a:cs typeface="B Nazanin" pitchFamily="2" charset="-78"/>
              </a:rPr>
              <a:t>موزه مینیاتور استاد آبکار (کاخ لیلا پهلوی)</a:t>
            </a:r>
            <a:endParaRPr lang="en-US" dirty="0" smtClean="0">
              <a:cs typeface="B Nazanin" pitchFamily="2" charset="-78"/>
            </a:endParaRPr>
          </a:p>
          <a:p>
            <a:r>
              <a:rPr lang="fa-IR" b="1" dirty="0" smtClean="0">
                <a:cs typeface="B Nazanin" pitchFamily="2" charset="-78"/>
              </a:rPr>
              <a:t>موزه مینیاتور استاد فرشچیان (کاخ ملکه عصمت دولتشاهی، همسر رضا شاه</a:t>
            </a:r>
            <a:endParaRPr lang="en-US" dirty="0" smtClean="0">
              <a:cs typeface="B Nazanin" pitchFamily="2" charset="-78"/>
            </a:endParaRPr>
          </a:p>
          <a:p>
            <a:r>
              <a:rPr lang="fa-IR" b="1" dirty="0" smtClean="0">
                <a:cs typeface="B Nazanin" pitchFamily="2" charset="-78"/>
              </a:rPr>
              <a:t>موزه نظامی (کاخ شهرام)</a:t>
            </a:r>
            <a:endParaRPr lang="en-US" dirty="0" smtClean="0">
              <a:cs typeface="B Nazanin" pitchFamily="2" charset="-78"/>
            </a:endParaRPr>
          </a:p>
          <a:p>
            <a:r>
              <a:rPr lang="fa-IR" b="1" dirty="0" smtClean="0">
                <a:cs typeface="B Nazanin" pitchFamily="2" charset="-78"/>
              </a:rPr>
              <a:t>موزه نگارستان (کاخ فرح پهلوی)</a:t>
            </a:r>
            <a:endParaRPr lang="en-US" dirty="0" smtClean="0">
              <a:cs typeface="B Nazanin" pitchFamily="2" charset="-78"/>
            </a:endParaRPr>
          </a:p>
          <a:p>
            <a:r>
              <a:rPr lang="fa-IR" b="1" dirty="0" smtClean="0">
                <a:cs typeface="B Nazanin" pitchFamily="2" charset="-78"/>
              </a:rPr>
              <a:t>موزه هنر ملل (گلخانه کاخ سفید، موزه هنر اختصاصی فرح پهلوی)</a:t>
            </a:r>
            <a:endParaRPr lang="en-US" dirty="0" smtClean="0">
              <a:cs typeface="B Nazanin" pitchFamily="2" charset="-78"/>
            </a:endParaRPr>
          </a:p>
          <a:p>
            <a:endParaRPr lang="en-US" dirty="0">
              <a:cs typeface="B Nazanin" pitchFamily="2" charset="-78"/>
            </a:endParaRPr>
          </a:p>
        </p:txBody>
      </p:sp>
    </p:spTree>
    <p:extLst>
      <p:ext uri="{BB962C8B-B14F-4D97-AF65-F5344CB8AC3E}">
        <p14:creationId xmlns:p14="http://schemas.microsoft.com/office/powerpoint/2010/main" val="2500045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Sadabad9.jpg">
            <a:hlinkClick r:id="rId2"/>
          </p:cNvPr>
          <p:cNvPicPr>
            <a:picLocks noGrp="1"/>
          </p:cNvPicPr>
          <p:nvPr>
            <p:ph idx="1"/>
          </p:nvPr>
        </p:nvPicPr>
        <p:blipFill>
          <a:blip r:embed="rId3"/>
          <a:srcRect/>
          <a:stretch>
            <a:fillRect/>
          </a:stretch>
        </p:blipFill>
        <p:spPr bwMode="auto">
          <a:xfrm>
            <a:off x="2057400" y="2133600"/>
            <a:ext cx="1905000" cy="1828800"/>
          </a:xfrm>
          <a:prstGeom prst="rect">
            <a:avLst/>
          </a:prstGeom>
          <a:noFill/>
          <a:ln w="9525">
            <a:noFill/>
            <a:miter lim="800000"/>
            <a:headEnd/>
            <a:tailEnd/>
          </a:ln>
        </p:spPr>
      </p:pic>
      <p:pic>
        <p:nvPicPr>
          <p:cNvPr id="5" name="Picture 4" descr="کاخ‌موزه سعدآباد بر تهران واقع شده‌است">
            <a:hlinkClick r:id="rId4" tooltip="&quot;کاخ‌موزه سعدآباد بر تهران واقع شده‌است&quot;"/>
          </p:cNvPr>
          <p:cNvPicPr/>
          <p:nvPr/>
        </p:nvPicPr>
        <p:blipFill>
          <a:blip r:embed="rId5"/>
          <a:srcRect/>
          <a:stretch>
            <a:fillRect/>
          </a:stretch>
        </p:blipFill>
        <p:spPr bwMode="auto">
          <a:xfrm>
            <a:off x="4419600" y="2057400"/>
            <a:ext cx="3657600" cy="2667000"/>
          </a:xfrm>
          <a:prstGeom prst="rect">
            <a:avLst/>
          </a:prstGeom>
          <a:noFill/>
          <a:ln w="9525">
            <a:noFill/>
            <a:miter lim="800000"/>
            <a:headEnd/>
            <a:tailEnd/>
          </a:ln>
        </p:spPr>
      </p:pic>
      <p:pic>
        <p:nvPicPr>
          <p:cNvPr id="6" name="Picture 5" descr="http://upload.wikimedia.org/wikipedia/commons/thumb/2/25/Green-Palace-Tehran.JPG/120px-Green-Palace-Tehran.JPG">
            <a:hlinkClick r:id="rId6"/>
          </p:cNvPr>
          <p:cNvPicPr/>
          <p:nvPr/>
        </p:nvPicPr>
        <p:blipFill>
          <a:blip r:embed="rId7"/>
          <a:srcRect/>
          <a:stretch>
            <a:fillRect/>
          </a:stretch>
        </p:blipFill>
        <p:spPr bwMode="auto">
          <a:xfrm>
            <a:off x="8534400" y="2209800"/>
            <a:ext cx="1978660" cy="1905000"/>
          </a:xfrm>
          <a:prstGeom prst="rect">
            <a:avLst/>
          </a:prstGeom>
          <a:noFill/>
          <a:ln w="9525">
            <a:noFill/>
            <a:miter lim="800000"/>
            <a:headEnd/>
            <a:tailEnd/>
          </a:ln>
        </p:spPr>
      </p:pic>
      <p:pic>
        <p:nvPicPr>
          <p:cNvPr id="7" name="Picture 6" descr="http://upload.wikimedia.org/wikipedia/commons/thumb/a/a6/Kakh-e-sabz.JPG/120px-Kakh-e-sabz.JPG">
            <a:hlinkClick r:id="rId8"/>
          </p:cNvPr>
          <p:cNvPicPr/>
          <p:nvPr/>
        </p:nvPicPr>
        <p:blipFill>
          <a:blip r:embed="rId9"/>
          <a:srcRect/>
          <a:stretch>
            <a:fillRect/>
          </a:stretch>
        </p:blipFill>
        <p:spPr bwMode="auto">
          <a:xfrm>
            <a:off x="1981200" y="4419600"/>
            <a:ext cx="1978660" cy="1905000"/>
          </a:xfrm>
          <a:prstGeom prst="rect">
            <a:avLst/>
          </a:prstGeom>
          <a:noFill/>
          <a:ln w="9525">
            <a:noFill/>
            <a:miter lim="800000"/>
            <a:headEnd/>
            <a:tailEnd/>
          </a:ln>
        </p:spPr>
      </p:pic>
      <p:pic>
        <p:nvPicPr>
          <p:cNvPr id="9" name="Picture 8" descr="http://upload.wikimedia.org/wikipedia/commons/thumb/f/fe/View_of_the_saadabad_palace.JPG/120px-View_of_the_saadabad_palace.JPG">
            <a:hlinkClick r:id="rId10"/>
          </p:cNvPr>
          <p:cNvPicPr/>
          <p:nvPr/>
        </p:nvPicPr>
        <p:blipFill>
          <a:blip r:embed="rId11"/>
          <a:srcRect/>
          <a:stretch>
            <a:fillRect/>
          </a:stretch>
        </p:blipFill>
        <p:spPr bwMode="auto">
          <a:xfrm>
            <a:off x="8382000" y="4572000"/>
            <a:ext cx="2054860" cy="1752600"/>
          </a:xfrm>
          <a:prstGeom prst="rect">
            <a:avLst/>
          </a:prstGeom>
          <a:noFill/>
          <a:ln w="9525">
            <a:noFill/>
            <a:miter lim="800000"/>
            <a:headEnd/>
            <a:tailEnd/>
          </a:ln>
        </p:spPr>
      </p:pic>
      <p:sp>
        <p:nvSpPr>
          <p:cNvPr id="8" name="Rectangle 7"/>
          <p:cNvSpPr/>
          <p:nvPr/>
        </p:nvSpPr>
        <p:spPr>
          <a:xfrm>
            <a:off x="5029200" y="4953001"/>
            <a:ext cx="2286000" cy="1015663"/>
          </a:xfrm>
          <a:prstGeom prst="rect">
            <a:avLst/>
          </a:prstGeom>
        </p:spPr>
        <p:txBody>
          <a:bodyPr wrap="square">
            <a:spAutoFit/>
          </a:bodyPr>
          <a:lstStyle/>
          <a:p>
            <a:r>
              <a:rPr lang="fa-IR" sz="2000" dirty="0">
                <a:cs typeface="B Nazanin" pitchFamily="2" charset="-78"/>
              </a:rPr>
              <a:t>کاخ‌موزه سعدآباد</a:t>
            </a:r>
          </a:p>
          <a:p>
            <a:r>
              <a:rPr lang="fa-IR" sz="2000" dirty="0">
                <a:cs typeface="B Nazanin" pitchFamily="2" charset="-78"/>
              </a:rPr>
              <a:t>محل استقرار و کاخ ها </a:t>
            </a:r>
          </a:p>
          <a:p>
            <a:r>
              <a:rPr lang="fa-IR" sz="2000" dirty="0">
                <a:cs typeface="B Nazanin" pitchFamily="2" charset="-78"/>
              </a:rPr>
              <a:t>و موزه های داخل مجموعه</a:t>
            </a:r>
            <a:endParaRPr lang="en-US" sz="2000" dirty="0">
              <a:cs typeface="B Nazanin" pitchFamily="2" charset="-78"/>
            </a:endParaRPr>
          </a:p>
        </p:txBody>
      </p:sp>
    </p:spTree>
    <p:extLst>
      <p:ext uri="{BB962C8B-B14F-4D97-AF65-F5344CB8AC3E}">
        <p14:creationId xmlns:p14="http://schemas.microsoft.com/office/powerpoint/2010/main" val="2677357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نتیجه گیری</a:t>
            </a:r>
            <a:endParaRPr lang="en-US" dirty="0"/>
          </a:p>
        </p:txBody>
      </p:sp>
      <p:sp>
        <p:nvSpPr>
          <p:cNvPr id="2" name="Content Placeholder 1"/>
          <p:cNvSpPr>
            <a:spLocks noGrp="1"/>
          </p:cNvSpPr>
          <p:nvPr>
            <p:ph idx="1"/>
          </p:nvPr>
        </p:nvSpPr>
        <p:spPr>
          <a:xfrm>
            <a:off x="1981200" y="2020824"/>
            <a:ext cx="8229600" cy="4075176"/>
          </a:xfrm>
          <a:prstGeom prst="rect">
            <a:avLst/>
          </a:prstGeom>
        </p:spPr>
        <p:txBody>
          <a:bodyPr/>
          <a:lstStyle/>
          <a:p>
            <a:r>
              <a:rPr lang="fa-IR" dirty="0" smtClean="0">
                <a:latin typeface="Calibri" pitchFamily="34" charset="0"/>
                <a:ea typeface="Calibri" pitchFamily="34" charset="0"/>
                <a:cs typeface="Arial" pitchFamily="34" charset="0"/>
              </a:rPr>
              <a:t>معماری آندو، معماری نفی و انکار است.فضای متمرکز(وحدت گرا) حاصل همین نفی است.</a:t>
            </a:r>
          </a:p>
          <a:p>
            <a:r>
              <a:rPr lang="fa-IR" dirty="0" smtClean="0">
                <a:latin typeface="Calibri" pitchFamily="34" charset="0"/>
                <a:ea typeface="Calibri" pitchFamily="34" charset="0"/>
                <a:cs typeface="Arial" pitchFamily="34" charset="0"/>
              </a:rPr>
              <a:t>اگر معماری، فقط منحصر به زیبایی باشد، نیرو و توانی نداشته باشد، هیچ نو کشش و احساسی نخواهد داست.</a:t>
            </a:r>
          </a:p>
          <a:p>
            <a:r>
              <a:rPr lang="fa-IR" dirty="0" smtClean="0">
                <a:latin typeface="Calibri" pitchFamily="34" charset="0"/>
                <a:ea typeface="Calibri" pitchFamily="34" charset="0"/>
                <a:cs typeface="Arial" pitchFamily="34" charset="0"/>
              </a:rPr>
              <a:t>آندو با نفی ستون، به دیوار رسید و در نتیجه، معماری او معماری دیوار است. این دیوارها، فضای داخلی خاصی ایجاد می کنند.</a:t>
            </a:r>
          </a:p>
          <a:p>
            <a:endParaRPr lang="fa-IR" dirty="0" smtClean="0">
              <a:latin typeface="Calibri" pitchFamily="34" charset="0"/>
              <a:cs typeface="Arial" pitchFamily="34" charset="0"/>
            </a:endParaRPr>
          </a:p>
          <a:p>
            <a:endParaRPr lang="en-US" dirty="0"/>
          </a:p>
        </p:txBody>
      </p:sp>
      <p:sp>
        <p:nvSpPr>
          <p:cNvPr id="4" name="Rectangle 3"/>
          <p:cNvSpPr/>
          <p:nvPr/>
        </p:nvSpPr>
        <p:spPr>
          <a:xfrm>
            <a:off x="2514600" y="4953001"/>
            <a:ext cx="7620000" cy="830997"/>
          </a:xfrm>
          <a:prstGeom prst="rect">
            <a:avLst/>
          </a:prstGeom>
        </p:spPr>
        <p:txBody>
          <a:bodyPr wrap="square">
            <a:spAutoFit/>
          </a:bodyPr>
          <a:lstStyle/>
          <a:p>
            <a:r>
              <a:rPr lang="fa-IR" sz="2400" dirty="0">
                <a:cs typeface="B Nazanin" pitchFamily="2" charset="-78"/>
              </a:rPr>
              <a:t>سبک متمایز او، که در اواخر دهه 40 و دهه 50 شکل گرفت، از پیوندهای قوی و عمیق با کشورش و کارآموزی در نیویورک پدید آمده است.</a:t>
            </a:r>
            <a:endParaRPr lang="en-US" sz="2400" dirty="0">
              <a:cs typeface="B Nazanin" pitchFamily="2" charset="-78"/>
            </a:endParaRPr>
          </a:p>
        </p:txBody>
      </p:sp>
      <p:sp>
        <p:nvSpPr>
          <p:cNvPr id="5" name="Rectangle 4"/>
          <p:cNvSpPr/>
          <p:nvPr/>
        </p:nvSpPr>
        <p:spPr>
          <a:xfrm>
            <a:off x="2244193" y="4262735"/>
            <a:ext cx="7738016" cy="707886"/>
          </a:xfrm>
          <a:prstGeom prst="rect">
            <a:avLst/>
          </a:prstGeom>
        </p:spPr>
        <p:txBody>
          <a:bodyPr wrap="none">
            <a:spAutoFit/>
          </a:bodyPr>
          <a:lstStyle/>
          <a:p>
            <a:r>
              <a:rPr lang="fa-IR" sz="2000" dirty="0">
                <a:latin typeface="Calibri" pitchFamily="34" charset="0"/>
                <a:ea typeface="Calibri" pitchFamily="34" charset="0"/>
                <a:cs typeface="B Nazanin" pitchFamily="2" charset="-78"/>
              </a:rPr>
              <a:t>معماری فرمان </a:t>
            </a:r>
            <a:r>
              <a:rPr lang="fa-IR" sz="2000" dirty="0">
                <a:cs typeface="B Nazanin" pitchFamily="2" charset="-78"/>
              </a:rPr>
              <a:t>در 40 سال اخیر از ترکیب آینه‌کاری، اشکال هندسی اسلامی، نقش‌مایه‌ها و نقاشی </a:t>
            </a:r>
          </a:p>
          <a:p>
            <a:r>
              <a:rPr lang="fa-IR" sz="2000" dirty="0">
                <a:cs typeface="B Nazanin" pitchFamily="2" charset="-78"/>
              </a:rPr>
              <a:t>پشت شیشه استفاده کرده تا آثار مدرن خود را خلق کند.</a:t>
            </a:r>
            <a:endParaRPr lang="en-US" sz="2000" dirty="0">
              <a:cs typeface="B Nazanin" pitchFamily="2" charset="-78"/>
            </a:endParaRPr>
          </a:p>
        </p:txBody>
      </p:sp>
    </p:spTree>
    <p:extLst>
      <p:ext uri="{BB962C8B-B14F-4D97-AF65-F5344CB8AC3E}">
        <p14:creationId xmlns:p14="http://schemas.microsoft.com/office/powerpoint/2010/main" val="133445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sz="3600" dirty="0">
                <a:cs typeface="B Nazanin" pitchFamily="2" charset="-78"/>
              </a:rPr>
              <a:t>چکیده</a:t>
            </a:r>
            <a:endParaRPr lang="en-US" sz="3600" dirty="0">
              <a:cs typeface="B Nazanin" pitchFamily="2" charset="-78"/>
            </a:endParaRPr>
          </a:p>
        </p:txBody>
      </p:sp>
      <p:sp>
        <p:nvSpPr>
          <p:cNvPr id="4" name="Rectangle 3"/>
          <p:cNvSpPr/>
          <p:nvPr/>
        </p:nvSpPr>
        <p:spPr>
          <a:xfrm>
            <a:off x="1828800" y="2274838"/>
            <a:ext cx="8382000" cy="2677656"/>
          </a:xfrm>
          <a:prstGeom prst="rect">
            <a:avLst/>
          </a:prstGeom>
        </p:spPr>
        <p:txBody>
          <a:bodyPr wrap="square">
            <a:spAutoFit/>
          </a:bodyPr>
          <a:lstStyle/>
          <a:p>
            <a:r>
              <a:rPr lang="fa-IR" sz="2800" dirty="0">
                <a:latin typeface="Arabic Typesetting" pitchFamily="66" charset="-78"/>
                <a:cs typeface="B Nazanin" pitchFamily="2" charset="-78"/>
              </a:rPr>
              <a:t>فرمان فرمایان</a:t>
            </a:r>
          </a:p>
          <a:p>
            <a:r>
              <a:rPr lang="en-US" sz="2800" dirty="0">
                <a:cs typeface="B Nazanin" pitchFamily="2" charset="-78"/>
              </a:rPr>
              <a:t>From flow the function</a:t>
            </a:r>
            <a:r>
              <a:rPr lang="ar-SA" sz="2800" dirty="0">
                <a:cs typeface="B Nazanin" pitchFamily="2" charset="-78"/>
              </a:rPr>
              <a:t> روش کار و طراحی این معمار بزرگ بود. </a:t>
            </a:r>
            <a:endParaRPr lang="en-US" sz="2800" dirty="0">
              <a:cs typeface="B Nazanin" pitchFamily="2" charset="-78"/>
            </a:endParaRPr>
          </a:p>
          <a:p>
            <a:r>
              <a:rPr lang="ar-SA" sz="2800" dirty="0">
                <a:cs typeface="B Nazanin" pitchFamily="2" charset="-78"/>
              </a:rPr>
              <a:t>از جمله آثار وی: استادیوم ورزشی، ساختمان شرکت نفت، مسجد دانشگاه تهران، ساختمان وزارت کشاورزی، برجهای سامان، برجهای ونک پا</a:t>
            </a:r>
            <a:r>
              <a:rPr lang="fa-IR" sz="2800" dirty="0">
                <a:cs typeface="B Nazanin" pitchFamily="2" charset="-78"/>
              </a:rPr>
              <a:t>ر</a:t>
            </a:r>
            <a:r>
              <a:rPr lang="ar-SA" sz="2800" dirty="0">
                <a:cs typeface="B Nazanin" pitchFamily="2" charset="-78"/>
              </a:rPr>
              <a:t>ک، ساختمان بورس، دانشکده دامپزشکی، کاخ مادر سعدآباد، کاخ نیاوران، ساختمان اداری صدا و سیما. </a:t>
            </a:r>
            <a:endParaRPr lang="en-US" sz="2800" dirty="0">
              <a:cs typeface="B Nazanin" pitchFamily="2" charset="-78"/>
            </a:endParaRPr>
          </a:p>
        </p:txBody>
      </p:sp>
    </p:spTree>
    <p:extLst>
      <p:ext uri="{BB962C8B-B14F-4D97-AF65-F5344CB8AC3E}">
        <p14:creationId xmlns:p14="http://schemas.microsoft.com/office/powerpoint/2010/main" val="1285603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Autofit/>
          </a:bodyPr>
          <a:lstStyle/>
          <a:p>
            <a:r>
              <a:rPr lang="fa-IR" dirty="0">
                <a:latin typeface="Arabic Typesetting" pitchFamily="66" charset="-78"/>
                <a:cs typeface="Arabic Typesetting" pitchFamily="66" charset="-78"/>
              </a:rPr>
              <a:t/>
            </a:r>
            <a:br>
              <a:rPr lang="fa-IR" dirty="0">
                <a:latin typeface="Arabic Typesetting" pitchFamily="66" charset="-78"/>
                <a:cs typeface="Arabic Typesetting" pitchFamily="66" charset="-78"/>
              </a:rPr>
            </a:br>
            <a:r>
              <a:rPr lang="fa-IR" dirty="0">
                <a:latin typeface="Arabic Typesetting" pitchFamily="66" charset="-78"/>
                <a:cs typeface="Arabic Typesetting" pitchFamily="66" charset="-78"/>
              </a:rPr>
              <a:t>منابع</a:t>
            </a:r>
            <a:r>
              <a:rPr lang="en-US" dirty="0">
                <a:latin typeface="Arabic Typesetting" pitchFamily="66" charset="-78"/>
                <a:cs typeface="Arabic Typesetting" pitchFamily="66" charset="-78"/>
              </a:rPr>
              <a:t/>
            </a:r>
            <a:br>
              <a:rPr lang="en-US" dirty="0">
                <a:latin typeface="Arabic Typesetting" pitchFamily="66" charset="-78"/>
                <a:cs typeface="Arabic Typesetting" pitchFamily="66" charset="-78"/>
              </a:rPr>
            </a:br>
            <a:endParaRPr lang="fa-IR" dirty="0">
              <a:latin typeface="Arabic Typesetting" pitchFamily="66" charset="-78"/>
              <a:cs typeface="Arabic Typesetting" pitchFamily="66" charset="-78"/>
            </a:endParaRPr>
          </a:p>
        </p:txBody>
      </p:sp>
      <p:sp>
        <p:nvSpPr>
          <p:cNvPr id="4" name="Text Box 5"/>
          <p:cNvSpPr txBox="1">
            <a:spLocks noChangeArrowheads="1"/>
          </p:cNvSpPr>
          <p:nvPr/>
        </p:nvSpPr>
        <p:spPr bwMode="auto">
          <a:xfrm>
            <a:off x="2206188" y="2057401"/>
            <a:ext cx="8209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dirty="0">
                <a:latin typeface="Arabic Typesetting" pitchFamily="66" charset="-78"/>
                <a:cs typeface="B Nazanin" pitchFamily="2" charset="-78"/>
              </a:rPr>
              <a:t>ايده و فرم در معماري تادو آندو(نويسنده ويليام جي آر كور تيس</a:t>
            </a:r>
            <a:r>
              <a:rPr lang="fa-IR" sz="3600" dirty="0">
                <a:latin typeface="Arabic Typesetting" pitchFamily="66" charset="-78"/>
                <a:cs typeface="B Nazanin" pitchFamily="2" charset="-78"/>
              </a:rPr>
              <a:t>)</a:t>
            </a:r>
            <a:endParaRPr lang="en-US" sz="3600" dirty="0">
              <a:latin typeface="Arabic Typesetting" pitchFamily="66" charset="-78"/>
              <a:cs typeface="B Nazanin" pitchFamily="2" charset="-78"/>
            </a:endParaRPr>
          </a:p>
          <a:p>
            <a:endParaRPr lang="en-US" sz="3600" dirty="0">
              <a:latin typeface="Arabic Typesetting" pitchFamily="66" charset="-78"/>
              <a:cs typeface="B Nazanin" pitchFamily="2" charset="-78"/>
            </a:endParaRPr>
          </a:p>
        </p:txBody>
      </p:sp>
      <p:sp>
        <p:nvSpPr>
          <p:cNvPr id="5" name="Text Box 6"/>
          <p:cNvSpPr txBox="1">
            <a:spLocks noChangeArrowheads="1"/>
          </p:cNvSpPr>
          <p:nvPr/>
        </p:nvSpPr>
        <p:spPr bwMode="auto">
          <a:xfrm>
            <a:off x="5022904" y="2654300"/>
            <a:ext cx="49536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dirty="0">
                <a:latin typeface="Arabic Typesetting" pitchFamily="66" charset="-78"/>
                <a:cs typeface="B Nazanin" pitchFamily="2" charset="-78"/>
              </a:rPr>
              <a:t>ماهيت معماري(راجراج.كلارك-مايكل </a:t>
            </a:r>
            <a:r>
              <a:rPr lang="fa-IR" sz="3600" dirty="0">
                <a:latin typeface="Arabic Typesetting" pitchFamily="66" charset="-78"/>
                <a:cs typeface="B Nazanin" pitchFamily="2" charset="-78"/>
              </a:rPr>
              <a:t>پاوز</a:t>
            </a:r>
            <a:r>
              <a:rPr lang="fa-IR" sz="3600" dirty="0">
                <a:latin typeface="Arabic Typesetting" pitchFamily="66" charset="-78"/>
                <a:cs typeface="B Nazanin" pitchFamily="2" charset="-78"/>
              </a:rPr>
              <a:t>)</a:t>
            </a:r>
            <a:endParaRPr lang="en-US" sz="3600" dirty="0">
              <a:latin typeface="Arabic Typesetting" pitchFamily="66" charset="-78"/>
              <a:cs typeface="B Nazanin" pitchFamily="2" charset="-78"/>
            </a:endParaRPr>
          </a:p>
          <a:p>
            <a:endParaRPr lang="en-US" sz="3600" dirty="0">
              <a:latin typeface="Arabic Typesetting" pitchFamily="66" charset="-78"/>
              <a:cs typeface="B Nazanin" pitchFamily="2" charset="-78"/>
            </a:endParaRPr>
          </a:p>
        </p:txBody>
      </p:sp>
      <p:sp>
        <p:nvSpPr>
          <p:cNvPr id="6" name="Text Box 7"/>
          <p:cNvSpPr txBox="1">
            <a:spLocks noChangeArrowheads="1"/>
          </p:cNvSpPr>
          <p:nvPr/>
        </p:nvSpPr>
        <p:spPr bwMode="auto">
          <a:xfrm>
            <a:off x="4419600" y="3181349"/>
            <a:ext cx="55252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a-IR" sz="2800" dirty="0">
                <a:latin typeface="Arabic Typesetting" pitchFamily="66" charset="-78"/>
                <a:cs typeface="B Nazanin" pitchFamily="2" charset="-78"/>
              </a:rPr>
              <a:t>كتاب تادو آندو(نويسنده ماساو فور ياما)</a:t>
            </a:r>
            <a:endParaRPr lang="en-US" sz="2800" dirty="0">
              <a:latin typeface="Arabic Typesetting" pitchFamily="66" charset="-78"/>
              <a:cs typeface="B Nazanin" pitchFamily="2" charset="-78"/>
            </a:endParaRPr>
          </a:p>
        </p:txBody>
      </p:sp>
      <p:sp>
        <p:nvSpPr>
          <p:cNvPr id="7" name="Text Box 8"/>
          <p:cNvSpPr txBox="1">
            <a:spLocks noChangeArrowheads="1"/>
          </p:cNvSpPr>
          <p:nvPr/>
        </p:nvSpPr>
        <p:spPr bwMode="auto">
          <a:xfrm>
            <a:off x="3673396" y="3698874"/>
            <a:ext cx="62809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dirty="0">
                <a:latin typeface="Arabic Typesetting" pitchFamily="66" charset="-78"/>
                <a:cs typeface="B Nazanin" pitchFamily="2" charset="-78"/>
              </a:rPr>
              <a:t>نور در معماري ژاپني(هنري </a:t>
            </a:r>
            <a:r>
              <a:rPr lang="fa-IR" sz="3600" dirty="0">
                <a:latin typeface="Arabic Typesetting" pitchFamily="66" charset="-78"/>
                <a:cs typeface="B Nazanin" pitchFamily="2" charset="-78"/>
              </a:rPr>
              <a:t>پلومر</a:t>
            </a:r>
            <a:r>
              <a:rPr lang="fa-IR" sz="3600" dirty="0">
                <a:latin typeface="Arabic Typesetting" pitchFamily="66" charset="-78"/>
                <a:cs typeface="B Nazanin" pitchFamily="2" charset="-78"/>
              </a:rPr>
              <a:t>)</a:t>
            </a:r>
          </a:p>
          <a:p>
            <a:r>
              <a:rPr lang="fa-IR" sz="3600" dirty="0">
                <a:latin typeface="Arabic Typesetting" pitchFamily="66" charset="-78"/>
                <a:cs typeface="B Nazanin" pitchFamily="2" charset="-78"/>
              </a:rPr>
              <a:t>تادائو آندو (مشاهیر جهان2)  خسرو افضلیان</a:t>
            </a:r>
          </a:p>
          <a:p>
            <a:pPr marL="137160"/>
            <a:r>
              <a:rPr lang="fa-IR" sz="3600" b="1" dirty="0">
                <a:cs typeface="B Nazanin" pitchFamily="2" charset="-78"/>
              </a:rPr>
              <a:t>معماری معاصر غرب(بانی مسعود)</a:t>
            </a:r>
          </a:p>
          <a:p>
            <a:pPr marL="137160"/>
            <a:r>
              <a:rPr lang="en-US" sz="3600" b="1" dirty="0">
                <a:cs typeface="B Nazanin" pitchFamily="2" charset="-78"/>
              </a:rPr>
              <a:t> </a:t>
            </a:r>
            <a:r>
              <a:rPr lang="fa-IR" sz="3600" b="1" dirty="0">
                <a:cs typeface="B Nazanin" pitchFamily="2" charset="-78"/>
              </a:rPr>
              <a:t>نشر خاک</a:t>
            </a:r>
            <a:endParaRPr lang="en-US" sz="3600" dirty="0">
              <a:cs typeface="B Nazanin" pitchFamily="2" charset="-78"/>
            </a:endParaRPr>
          </a:p>
          <a:p>
            <a:endParaRPr lang="en-US" sz="3600" dirty="0">
              <a:latin typeface="Arabic Typesetting" pitchFamily="66" charset="-78"/>
              <a:cs typeface="B Nazanin" pitchFamily="2" charset="-78"/>
            </a:endParaRPr>
          </a:p>
        </p:txBody>
      </p:sp>
      <p:sp>
        <p:nvSpPr>
          <p:cNvPr id="8" name="Text Box 9"/>
          <p:cNvSpPr txBox="1">
            <a:spLocks noChangeArrowheads="1"/>
          </p:cNvSpPr>
          <p:nvPr/>
        </p:nvSpPr>
        <p:spPr bwMode="auto">
          <a:xfrm>
            <a:off x="9215782" y="5953780"/>
            <a:ext cx="6623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dirty="0">
                <a:latin typeface="Arabic Typesetting" pitchFamily="66" charset="-78"/>
                <a:cs typeface="Arabic Typesetting" pitchFamily="66" charset="-78"/>
              </a:rPr>
              <a:t>مجله</a:t>
            </a:r>
            <a:r>
              <a:rPr lang="fa-IR" sz="2800" dirty="0">
                <a:cs typeface="Tahoma" pitchFamily="34" charset="0"/>
              </a:rPr>
              <a:t> </a:t>
            </a:r>
            <a:r>
              <a:rPr lang="fa-IR" sz="2000" dirty="0">
                <a:cs typeface="Tahoma" pitchFamily="34" charset="0"/>
              </a:rPr>
              <a:t> </a:t>
            </a:r>
            <a:endParaRPr lang="en-US" sz="2000" dirty="0">
              <a:cs typeface="Tahoma" pitchFamily="34" charset="0"/>
            </a:endParaRPr>
          </a:p>
        </p:txBody>
      </p:sp>
      <p:sp>
        <p:nvSpPr>
          <p:cNvPr id="9" name="Text Box 10"/>
          <p:cNvSpPr txBox="1">
            <a:spLocks noChangeArrowheads="1"/>
          </p:cNvSpPr>
          <p:nvPr/>
        </p:nvSpPr>
        <p:spPr bwMode="auto">
          <a:xfrm>
            <a:off x="8372750" y="5830670"/>
            <a:ext cx="923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err="1">
                <a:cs typeface="Tahoma" pitchFamily="34" charset="0"/>
              </a:rPr>
              <a:t>A+u</a:t>
            </a:r>
            <a:endParaRPr lang="en-US" sz="3600" dirty="0">
              <a:cs typeface="Tahoma" pitchFamily="34" charset="0"/>
            </a:endParaRPr>
          </a:p>
        </p:txBody>
      </p:sp>
    </p:spTree>
    <p:extLst>
      <p:ext uri="{BB962C8B-B14F-4D97-AF65-F5344CB8AC3E}">
        <p14:creationId xmlns:p14="http://schemas.microsoft.com/office/powerpoint/2010/main" val="2599974462"/>
      </p:ext>
    </p:extLst>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تاریخچه</a:t>
            </a:r>
            <a:endParaRPr lang="en-US" dirty="0"/>
          </a:p>
        </p:txBody>
      </p:sp>
      <p:sp>
        <p:nvSpPr>
          <p:cNvPr id="2" name="Content Placeholder 1"/>
          <p:cNvSpPr>
            <a:spLocks noGrp="1"/>
          </p:cNvSpPr>
          <p:nvPr>
            <p:ph idx="1"/>
          </p:nvPr>
        </p:nvSpPr>
        <p:spPr>
          <a:xfrm>
            <a:off x="1752600" y="2020824"/>
            <a:ext cx="8458200" cy="3922776"/>
          </a:xfrm>
          <a:prstGeom prst="rect">
            <a:avLst/>
          </a:prstGeom>
        </p:spPr>
        <p:txBody>
          <a:bodyPr>
            <a:noAutofit/>
          </a:bodyPr>
          <a:lstStyle/>
          <a:p>
            <a:r>
              <a:rPr lang="fa-IR" dirty="0" smtClean="0">
                <a:cs typeface="B Nazanin" pitchFamily="2" charset="-78"/>
              </a:rPr>
              <a:t>عبدالعزيز فرمانفرمائيان در سال 1299 در خانواده ای صاحب نام در سياست و فرهنگ معاصر به دنيا آمد وی تحصيلات خود را در دانشكده بوزار پاريس گذراند و در اوايل دهه 30 فارغ التحصيل شد و به ايران بازگشت .</a:t>
            </a:r>
          </a:p>
          <a:p>
            <a:r>
              <a:rPr lang="fa-IR" dirty="0" smtClean="0">
                <a:cs typeface="B Nazanin" pitchFamily="2" charset="-78"/>
              </a:rPr>
              <a:t>در ابتدا در گاراژ خانه پدرش شروع به طراحی خانه برای اقوام و دوستان كرد و سپس به استخدام دفتر ساختمان دانشگاه تهران در آمد . وی پس از چندی با مهندس آفتانداليان ، سيحون وغياثی در يكی از آتليه های معماری دانشكده هنرهای زيبای دانشگاه تهران تحت رياست مهندس فروغی به كار تدريس پرداخت.</a:t>
            </a:r>
          </a:p>
          <a:p>
            <a:r>
              <a:rPr lang="fa-IR" dirty="0" smtClean="0">
                <a:cs typeface="B Nazanin" pitchFamily="2" charset="-78"/>
              </a:rPr>
              <a:t>وی در ٣١ خرداد ١٣٩٢ شمسی برابر با ٢١ ژوئن ٢٠١٣ میلادی در املاک خود در اسپانیا به سن ٩٣ سالگی درگذشت.</a:t>
            </a:r>
          </a:p>
          <a:p>
            <a:endParaRPr lang="fa-IR" dirty="0" smtClean="0">
              <a:cs typeface="B Nazanin" pitchFamily="2" charset="-78"/>
            </a:endParaRPr>
          </a:p>
        </p:txBody>
      </p:sp>
    </p:spTree>
    <p:extLst>
      <p:ext uri="{BB962C8B-B14F-4D97-AF65-F5344CB8AC3E}">
        <p14:creationId xmlns:p14="http://schemas.microsoft.com/office/powerpoint/2010/main" val="444191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descr="C:\Users\Windows\Downloads\abdolaziz_farmanian11.jpg"/>
          <p:cNvPicPr>
            <a:picLocks noChangeAspect="1" noChangeArrowheads="1"/>
          </p:cNvPicPr>
          <p:nvPr/>
        </p:nvPicPr>
        <p:blipFill>
          <a:blip r:embed="rId2"/>
          <a:srcRect/>
          <a:stretch>
            <a:fillRect/>
          </a:stretch>
        </p:blipFill>
        <p:spPr bwMode="auto">
          <a:xfrm>
            <a:off x="2209800" y="1729102"/>
            <a:ext cx="4648200" cy="5087571"/>
          </a:xfrm>
          <a:prstGeom prst="rect">
            <a:avLst/>
          </a:prstGeom>
          <a:noFill/>
        </p:spPr>
      </p:pic>
      <p:sp>
        <p:nvSpPr>
          <p:cNvPr id="5" name="Rectangle 4"/>
          <p:cNvSpPr/>
          <p:nvPr/>
        </p:nvSpPr>
        <p:spPr>
          <a:xfrm>
            <a:off x="6765055" y="5726668"/>
            <a:ext cx="2683748" cy="400110"/>
          </a:xfrm>
          <a:prstGeom prst="rect">
            <a:avLst/>
          </a:prstGeom>
        </p:spPr>
        <p:txBody>
          <a:bodyPr wrap="none">
            <a:spAutoFit/>
          </a:bodyPr>
          <a:lstStyle/>
          <a:p>
            <a:r>
              <a:rPr lang="fa-IR" sz="2000" dirty="0">
                <a:cs typeface="B Nazanin" pitchFamily="2" charset="-78"/>
              </a:rPr>
              <a:t>خانواده  عبدالعزيز فرمانفرمائيان </a:t>
            </a:r>
            <a:endParaRPr lang="en-US" sz="2000" dirty="0"/>
          </a:p>
        </p:txBody>
      </p:sp>
    </p:spTree>
    <p:extLst>
      <p:ext uri="{BB962C8B-B14F-4D97-AF65-F5344CB8AC3E}">
        <p14:creationId xmlns:p14="http://schemas.microsoft.com/office/powerpoint/2010/main" val="1370460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sz="4000" dirty="0">
                <a:latin typeface="Arabic Typesetting" pitchFamily="66" charset="-78"/>
                <a:cs typeface="Arabic Typesetting" pitchFamily="66" charset="-78"/>
              </a:rPr>
              <a:t>زندگی نامه</a:t>
            </a:r>
            <a:endParaRPr lang="en-US" sz="4000" dirty="0"/>
          </a:p>
        </p:txBody>
      </p:sp>
      <p:sp>
        <p:nvSpPr>
          <p:cNvPr id="2" name="Content Placeholder 1"/>
          <p:cNvSpPr>
            <a:spLocks noGrp="1"/>
          </p:cNvSpPr>
          <p:nvPr>
            <p:ph idx="1"/>
          </p:nvPr>
        </p:nvSpPr>
        <p:spPr>
          <a:xfrm>
            <a:off x="1981200" y="2020824"/>
            <a:ext cx="8229600" cy="4075176"/>
          </a:xfrm>
          <a:prstGeom prst="rect">
            <a:avLst/>
          </a:prstGeom>
        </p:spPr>
        <p:txBody>
          <a:bodyPr/>
          <a:lstStyle/>
          <a:p>
            <a:r>
              <a:rPr lang="fa-IR" dirty="0" smtClean="0">
                <a:cs typeface="B Nazanin" pitchFamily="2" charset="-78"/>
              </a:rPr>
              <a:t>دفتر فرمانفرمائيان علاوه بر طراحی معماری در طراحی شهری و شهر سازی نيز وارد فعاليت شد از جمله در سالهای 1346 تا 1354 كليه كارهای غير صنعی كنسرسيوم نفت شامل شهرسازی ، مدرسه سازی ، خانه سازی و ساخت دفاتر اداری در مناطق نفت خيز را بر عهده داشت و شهر سازی و خانه سازی مجموعه مس سرچشمه كرمان ، شركت خانه در كرج ، شركت خانه در اصفهان و شركت خانه در شرق تهران را انجام داد . اما شناخته شده ترين فعاليت شهرسازی او تهيه نقشه جامع شهر تهران با همكاری ويكتور گرون است كه پس از حدود چند دهه كه از تهيه طرح جامع مي گذرد هنوز دستگاه شهر سازی كشور موفق به تجديد نظر در اين طرح و تهيه طرح جديد كه برای هماهنگی با تغييرات شگرف سی ساله اخير لازم است نشده است .</a:t>
            </a:r>
            <a:endParaRPr lang="en-US" dirty="0" smtClean="0">
              <a:cs typeface="B Nazanin" pitchFamily="2" charset="-78"/>
            </a:endParaRPr>
          </a:p>
          <a:p>
            <a:endParaRPr lang="en-US" dirty="0"/>
          </a:p>
        </p:txBody>
      </p:sp>
    </p:spTree>
    <p:extLst>
      <p:ext uri="{BB962C8B-B14F-4D97-AF65-F5344CB8AC3E}">
        <p14:creationId xmlns:p14="http://schemas.microsoft.com/office/powerpoint/2010/main" val="291870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سبک فکری</a:t>
            </a:r>
            <a:br>
              <a:rPr lang="fa-IR" dirty="0" smtClean="0"/>
            </a:br>
            <a:r>
              <a:rPr lang="fa-IR" dirty="0" smtClean="0"/>
              <a:t> فرمان فرمایان</a:t>
            </a:r>
            <a:endParaRPr lang="en-US" dirty="0"/>
          </a:p>
        </p:txBody>
      </p:sp>
      <p:sp>
        <p:nvSpPr>
          <p:cNvPr id="2" name="Content Placeholder 1"/>
          <p:cNvSpPr>
            <a:spLocks noGrp="1"/>
          </p:cNvSpPr>
          <p:nvPr>
            <p:ph idx="1"/>
          </p:nvPr>
        </p:nvSpPr>
        <p:spPr>
          <a:xfrm>
            <a:off x="1981200" y="2020824"/>
            <a:ext cx="8229600" cy="4075176"/>
          </a:xfrm>
          <a:prstGeom prst="rect">
            <a:avLst/>
          </a:prstGeom>
        </p:spPr>
        <p:txBody>
          <a:bodyPr>
            <a:normAutofit/>
          </a:bodyPr>
          <a:lstStyle/>
          <a:p>
            <a:r>
              <a:rPr lang="fa-IR" sz="2400" dirty="0">
                <a:cs typeface="B Nazanin" pitchFamily="2" charset="-78"/>
              </a:rPr>
              <a:t>فرمانفرماییان از نظر خصوصیات اخلاقی و از دیدگاه طراحی و انجام طرح های بزرگ نمونه بود. او یکی از افرادی بود که برای ارتباط معماری و معماران ایران با تشکیلات معماران سایر کشورها تلاش می کرد اما همه این ویژگی ها با حسن اخلاق صداقت و پاکی همراه بود به طوری که او در میان معماران به خوشنامی شهرت داشت . فرمانفرماییان بر این باور است که دانش و ساخته های یک معمار باید برای جلب اعتماد مردم و جامعه کافی باشد از این رو به تبلیغ اعتقادی نداشت در حالی که کمتر معماری در مقام و موقعیت او که از رسانه ها رویگردان باشد.</a:t>
            </a:r>
            <a:endParaRPr lang="en-US" sz="2400" dirty="0">
              <a:cs typeface="B Nazanin" pitchFamily="2" charset="-78"/>
            </a:endParaRPr>
          </a:p>
          <a:p>
            <a:endParaRPr lang="en-US" sz="2400" dirty="0">
              <a:cs typeface="B Nazanin" pitchFamily="2" charset="-78"/>
            </a:endParaRPr>
          </a:p>
        </p:txBody>
      </p:sp>
    </p:spTree>
    <p:extLst>
      <p:ext uri="{BB962C8B-B14F-4D97-AF65-F5344CB8AC3E}">
        <p14:creationId xmlns:p14="http://schemas.microsoft.com/office/powerpoint/2010/main" val="1211677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sz="4000" dirty="0">
                <a:latin typeface="Arabic Typesetting" pitchFamily="66" charset="-78"/>
                <a:cs typeface="B Nazanin" pitchFamily="2" charset="-78"/>
              </a:rPr>
              <a:t>نمونه کار</a:t>
            </a:r>
            <a:endParaRPr lang="en-US" sz="4000" dirty="0"/>
          </a:p>
        </p:txBody>
      </p:sp>
      <p:sp>
        <p:nvSpPr>
          <p:cNvPr id="2" name="Content Placeholder 1"/>
          <p:cNvSpPr>
            <a:spLocks noGrp="1"/>
          </p:cNvSpPr>
          <p:nvPr>
            <p:ph idx="1"/>
          </p:nvPr>
        </p:nvSpPr>
        <p:spPr>
          <a:xfrm>
            <a:off x="1981200" y="2020824"/>
            <a:ext cx="8229600" cy="4075176"/>
          </a:xfrm>
          <a:prstGeom prst="rect">
            <a:avLst/>
          </a:prstGeom>
        </p:spPr>
        <p:txBody>
          <a:bodyPr>
            <a:noAutofit/>
          </a:bodyPr>
          <a:lstStyle/>
          <a:p>
            <a:r>
              <a:rPr lang="fa-IR" dirty="0" smtClean="0">
                <a:cs typeface="B Nazanin" pitchFamily="2" charset="-78"/>
              </a:rPr>
              <a:t>تعدادی از پروژه های طراحی شده :</a:t>
            </a:r>
          </a:p>
          <a:p>
            <a:endParaRPr lang="fa-IR" dirty="0" smtClean="0">
              <a:cs typeface="B Nazanin" pitchFamily="2" charset="-78"/>
            </a:endParaRPr>
          </a:p>
          <a:p>
            <a:pPr marL="342900" indent="-342900">
              <a:buFont typeface="Wingdings" pitchFamily="2" charset="2"/>
              <a:buChar char="ü"/>
            </a:pPr>
            <a:r>
              <a:rPr lang="fa-IR" dirty="0" smtClean="0">
                <a:cs typeface="B Nazanin" pitchFamily="2" charset="-78"/>
              </a:rPr>
              <a:t>طراحی و نظارت مسجد دانشگاه تهران                                       </a:t>
            </a:r>
          </a:p>
          <a:p>
            <a:pPr marL="342900" indent="-342900">
              <a:buFont typeface="Wingdings" pitchFamily="2" charset="2"/>
              <a:buChar char="ü"/>
            </a:pPr>
            <a:r>
              <a:rPr lang="fa-IR" dirty="0" smtClean="0">
                <a:cs typeface="B Nazanin" pitchFamily="2" charset="-78"/>
              </a:rPr>
              <a:t>طرح ساختمان راكتور اتمی دانشگاه تهران</a:t>
            </a:r>
          </a:p>
          <a:p>
            <a:pPr marL="342900" indent="-342900">
              <a:buFont typeface="Wingdings" pitchFamily="2" charset="2"/>
              <a:buChar char="ü"/>
            </a:pPr>
            <a:r>
              <a:rPr lang="fa-IR" dirty="0" smtClean="0">
                <a:cs typeface="B Nazanin" pitchFamily="2" charset="-78"/>
              </a:rPr>
              <a:t>طراحی استاديوم يكصد هزار نفری آزادی تهران</a:t>
            </a:r>
          </a:p>
          <a:p>
            <a:pPr marL="342900" indent="-342900">
              <a:buFont typeface="Wingdings" pitchFamily="2" charset="2"/>
              <a:buChar char="ü"/>
            </a:pPr>
            <a:r>
              <a:rPr lang="fa-IR" dirty="0" smtClean="0">
                <a:cs typeface="B Nazanin" pitchFamily="2" charset="-78"/>
              </a:rPr>
              <a:t>ساختمان شركت نفت</a:t>
            </a:r>
          </a:p>
          <a:p>
            <a:pPr marL="342900" indent="-342900">
              <a:buFont typeface="Wingdings" pitchFamily="2" charset="2"/>
              <a:buChar char="ü"/>
            </a:pPr>
            <a:r>
              <a:rPr lang="fa-IR" dirty="0" smtClean="0">
                <a:cs typeface="B Nazanin" pitchFamily="2" charset="-78"/>
              </a:rPr>
              <a:t>ساختمان بورس</a:t>
            </a:r>
          </a:p>
          <a:p>
            <a:pPr marL="342900" indent="-342900">
              <a:buFont typeface="Wingdings" pitchFamily="2" charset="2"/>
              <a:buChar char="ü"/>
            </a:pPr>
            <a:r>
              <a:rPr lang="fa-IR" dirty="0" smtClean="0">
                <a:cs typeface="B Nazanin" pitchFamily="2" charset="-78"/>
              </a:rPr>
              <a:t>دانشكده دامپزشكی</a:t>
            </a:r>
          </a:p>
          <a:p>
            <a:pPr marL="342900" indent="-342900">
              <a:buFont typeface="Wingdings" pitchFamily="2" charset="2"/>
              <a:buChar char="ü"/>
            </a:pPr>
            <a:r>
              <a:rPr lang="fa-IR" dirty="0" smtClean="0">
                <a:cs typeface="B Nazanin" pitchFamily="2" charset="-78"/>
              </a:rPr>
              <a:t>كاخ مادر سعد آباد</a:t>
            </a:r>
          </a:p>
          <a:p>
            <a:pPr marL="342900" indent="-342900">
              <a:buFont typeface="Wingdings" pitchFamily="2" charset="2"/>
              <a:buChar char="ü"/>
            </a:pPr>
            <a:r>
              <a:rPr lang="fa-IR" dirty="0" smtClean="0">
                <a:cs typeface="B Nazanin" pitchFamily="2" charset="-78"/>
              </a:rPr>
              <a:t>مسجد دانشگاه تهران</a:t>
            </a:r>
          </a:p>
          <a:p>
            <a:endParaRPr lang="en-US" sz="1600" dirty="0">
              <a:cs typeface="B Nazanin" pitchFamily="2" charset="-78"/>
            </a:endParaRPr>
          </a:p>
        </p:txBody>
      </p:sp>
    </p:spTree>
    <p:extLst>
      <p:ext uri="{BB962C8B-B14F-4D97-AF65-F5344CB8AC3E}">
        <p14:creationId xmlns:p14="http://schemas.microsoft.com/office/powerpoint/2010/main" val="39907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fa-IR" sz="4800" dirty="0">
                <a:latin typeface="Arabic Typesetting" pitchFamily="66" charset="-78"/>
                <a:cs typeface="B Nazanin" pitchFamily="2" charset="-78"/>
              </a:rPr>
              <a:t>نمونه کار</a:t>
            </a:r>
            <a:endParaRPr lang="en-US" sz="4800" dirty="0"/>
          </a:p>
        </p:txBody>
      </p:sp>
      <p:sp>
        <p:nvSpPr>
          <p:cNvPr id="2" name="Content Placeholder 1"/>
          <p:cNvSpPr>
            <a:spLocks noGrp="1"/>
          </p:cNvSpPr>
          <p:nvPr>
            <p:ph idx="1"/>
          </p:nvPr>
        </p:nvSpPr>
        <p:spPr>
          <a:xfrm>
            <a:off x="1981200" y="2020824"/>
            <a:ext cx="8229600" cy="4075176"/>
          </a:xfrm>
          <a:prstGeom prst="rect">
            <a:avLst/>
          </a:prstGeom>
        </p:spPr>
        <p:txBody>
          <a:bodyPr>
            <a:normAutofit lnSpcReduction="10000"/>
          </a:bodyPr>
          <a:lstStyle/>
          <a:p>
            <a:pPr marL="342900" indent="-342900">
              <a:buFont typeface="Wingdings" pitchFamily="2" charset="2"/>
              <a:buChar char="ü"/>
            </a:pPr>
            <a:r>
              <a:rPr lang="fa-IR" sz="2200" dirty="0">
                <a:cs typeface="B Nazanin" pitchFamily="2" charset="-78"/>
              </a:rPr>
              <a:t>كاخ نياوران</a:t>
            </a:r>
          </a:p>
          <a:p>
            <a:pPr marL="342900" indent="-342900">
              <a:buFont typeface="Wingdings" pitchFamily="2" charset="2"/>
              <a:buChar char="ü"/>
            </a:pPr>
            <a:r>
              <a:rPr lang="fa-IR" sz="2200" dirty="0">
                <a:cs typeface="B Nazanin" pitchFamily="2" charset="-78"/>
              </a:rPr>
              <a:t>موزه فرش تهران</a:t>
            </a:r>
          </a:p>
          <a:p>
            <a:pPr marL="342900" indent="-342900">
              <a:buFont typeface="Wingdings" pitchFamily="2" charset="2"/>
              <a:buChar char="ü"/>
            </a:pPr>
            <a:r>
              <a:rPr lang="fa-IR" sz="2200" dirty="0">
                <a:cs typeface="B Nazanin" pitchFamily="2" charset="-78"/>
              </a:rPr>
              <a:t>ساختمان وزارت كشاورزی</a:t>
            </a:r>
          </a:p>
          <a:p>
            <a:pPr marL="342900" indent="-342900">
              <a:buFont typeface="Wingdings" pitchFamily="2" charset="2"/>
              <a:buChar char="ü"/>
            </a:pPr>
            <a:r>
              <a:rPr lang="fa-IR" sz="2200" dirty="0">
                <a:cs typeface="B Nazanin" pitchFamily="2" charset="-78"/>
              </a:rPr>
              <a:t>ساختمان وزارت كار</a:t>
            </a:r>
          </a:p>
          <a:p>
            <a:pPr marL="342900" indent="-342900">
              <a:buFont typeface="Wingdings" pitchFamily="2" charset="2"/>
              <a:buChar char="ü"/>
            </a:pPr>
            <a:r>
              <a:rPr lang="fa-IR" sz="2200" dirty="0">
                <a:cs typeface="B Nazanin" pitchFamily="2" charset="-78"/>
              </a:rPr>
              <a:t>ساختمان بانك اعتبارات ايران</a:t>
            </a:r>
          </a:p>
          <a:p>
            <a:pPr marL="342900" indent="-342900">
              <a:buFont typeface="Wingdings" pitchFamily="2" charset="2"/>
              <a:buChar char="ü"/>
            </a:pPr>
            <a:r>
              <a:rPr lang="fa-IR" sz="2200" dirty="0">
                <a:cs typeface="B Nazanin" pitchFamily="2" charset="-78"/>
              </a:rPr>
              <a:t>پاويون ايران در نمايشگاه بين المللی مونترآل (1967)</a:t>
            </a:r>
          </a:p>
          <a:p>
            <a:pPr marL="342900" indent="-342900">
              <a:buFont typeface="Wingdings" pitchFamily="2" charset="2"/>
              <a:buChar char="ü"/>
            </a:pPr>
            <a:r>
              <a:rPr lang="fa-IR" sz="2200" dirty="0">
                <a:cs typeface="B Nazanin" pitchFamily="2" charset="-78"/>
              </a:rPr>
              <a:t>ساختمان پست و تلگراف و تلفن</a:t>
            </a:r>
          </a:p>
          <a:p>
            <a:pPr marL="342900" indent="-342900">
              <a:buFont typeface="Wingdings" pitchFamily="2" charset="2"/>
              <a:buChar char="ü"/>
            </a:pPr>
            <a:r>
              <a:rPr lang="fa-IR" sz="2200" dirty="0">
                <a:cs typeface="B Nazanin" pitchFamily="2" charset="-78"/>
              </a:rPr>
              <a:t>طرح اوليه فرودگاه جديد امام خميني</a:t>
            </a:r>
          </a:p>
          <a:p>
            <a:pPr marL="342900" indent="-342900">
              <a:buFont typeface="Wingdings" pitchFamily="2" charset="2"/>
              <a:buChar char="ü"/>
            </a:pPr>
            <a:r>
              <a:rPr lang="fa-IR" sz="2200" dirty="0">
                <a:cs typeface="B Nazanin" pitchFamily="2" charset="-78"/>
              </a:rPr>
              <a:t>تهيه طرح جامع شهر تهران</a:t>
            </a:r>
          </a:p>
          <a:p>
            <a:endParaRPr lang="en-US" dirty="0"/>
          </a:p>
        </p:txBody>
      </p:sp>
    </p:spTree>
    <p:extLst>
      <p:ext uri="{BB962C8B-B14F-4D97-AF65-F5344CB8AC3E}">
        <p14:creationId xmlns:p14="http://schemas.microsoft.com/office/powerpoint/2010/main" val="261962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2617</Words>
  <Application>Microsoft Office PowerPoint</Application>
  <PresentationFormat>Widescreen</PresentationFormat>
  <Paragraphs>122</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Arabic Typesetting</vt:lpstr>
      <vt:lpstr>Arial</vt:lpstr>
      <vt:lpstr>B Homa</vt:lpstr>
      <vt:lpstr>B Nazanin</vt:lpstr>
      <vt:lpstr>Calibri</vt:lpstr>
      <vt:lpstr>Tahoma</vt:lpstr>
      <vt:lpstr>Times New Roman</vt:lpstr>
      <vt:lpstr>Trebuchet MS</vt:lpstr>
      <vt:lpstr>Wingdings</vt:lpstr>
      <vt:lpstr>Wingdings 3</vt:lpstr>
      <vt:lpstr>Facet</vt:lpstr>
      <vt:lpstr>FARMAN FAMAIAN ESTADIOM AZADI</vt:lpstr>
      <vt:lpstr>مقدمه:</vt:lpstr>
      <vt:lpstr>چکیده</vt:lpstr>
      <vt:lpstr>تاریخچه</vt:lpstr>
      <vt:lpstr>PowerPoint Presentation</vt:lpstr>
      <vt:lpstr>زندگی نامه</vt:lpstr>
      <vt:lpstr>سبک فکری  فرمان فرمایان</vt:lpstr>
      <vt:lpstr>نمونه کار</vt:lpstr>
      <vt:lpstr>نمونه کار</vt:lpstr>
      <vt:lpstr>نمونه کار</vt:lpstr>
      <vt:lpstr>ورزشگاه آزادی: </vt:lpstr>
      <vt:lpstr>PowerPoint Presentation</vt:lpstr>
      <vt:lpstr>طراحی استادیوم </vt:lpstr>
      <vt:lpstr>نور  </vt:lpstr>
      <vt:lpstr>سایت و عکس های اولیه استادیوم</vt:lpstr>
      <vt:lpstr>پلان شماتیک استادیوم</vt:lpstr>
      <vt:lpstr>شرکت ملی نفت ایران</vt:lpstr>
      <vt:lpstr>مسجد دانشگاه تهران</vt:lpstr>
      <vt:lpstr>مسجد دانشگاه تهران</vt:lpstr>
      <vt:lpstr>فرودگاه بین‌المللی مهرآباد</vt:lpstr>
      <vt:lpstr>فرودگاه بین‌المللی مهرآباد</vt:lpstr>
      <vt:lpstr>فرودگاه بین‌المللی امام خمینی </vt:lpstr>
      <vt:lpstr>فرودگاه بین‌المللی امام خمینی </vt:lpstr>
      <vt:lpstr>PowerPoint Presentation</vt:lpstr>
      <vt:lpstr>کاخ‌موزه سعدآباد</vt:lpstr>
      <vt:lpstr>بناها و سازه‌های مجموعه </vt:lpstr>
      <vt:lpstr>بناها و سازه‌های مجموعه</vt:lpstr>
      <vt:lpstr>PowerPoint Presentation</vt:lpstr>
      <vt:lpstr>نتیجه گیری</vt:lpstr>
      <vt:lpstr> منابع </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FARMAN FAMAIAN ESTADIOM AZADI</dc:title>
  <dc:creator>MOSTAFA</dc:creator>
  <cp:lastModifiedBy>MOSTAFA</cp:lastModifiedBy>
  <cp:revision>1</cp:revision>
  <dcterms:created xsi:type="dcterms:W3CDTF">2015-12-10T14:05:41Z</dcterms:created>
  <dcterms:modified xsi:type="dcterms:W3CDTF">2015-12-10T14:06:07Z</dcterms:modified>
</cp:coreProperties>
</file>