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handoutMasterIdLst>
    <p:handoutMasterId r:id="rId36"/>
  </p:handoutMasterIdLst>
  <p:sldIdLst>
    <p:sldId id="256" r:id="rId2"/>
    <p:sldId id="257" r:id="rId3"/>
    <p:sldId id="258" r:id="rId4"/>
    <p:sldId id="259" r:id="rId5"/>
    <p:sldId id="260" r:id="rId6"/>
    <p:sldId id="290" r:id="rId7"/>
    <p:sldId id="291" r:id="rId8"/>
    <p:sldId id="292" r:id="rId9"/>
    <p:sldId id="293" r:id="rId10"/>
    <p:sldId id="261" r:id="rId11"/>
    <p:sldId id="262" r:id="rId12"/>
    <p:sldId id="309" r:id="rId13"/>
    <p:sldId id="310" r:id="rId14"/>
    <p:sldId id="263" r:id="rId15"/>
    <p:sldId id="294" r:id="rId16"/>
    <p:sldId id="295" r:id="rId17"/>
    <p:sldId id="296" r:id="rId18"/>
    <p:sldId id="297" r:id="rId19"/>
    <p:sldId id="298" r:id="rId20"/>
    <p:sldId id="311" r:id="rId21"/>
    <p:sldId id="299" r:id="rId22"/>
    <p:sldId id="300" r:id="rId23"/>
    <p:sldId id="301" r:id="rId24"/>
    <p:sldId id="302" r:id="rId25"/>
    <p:sldId id="303" r:id="rId26"/>
    <p:sldId id="304" r:id="rId27"/>
    <p:sldId id="305" r:id="rId28"/>
    <p:sldId id="306" r:id="rId29"/>
    <p:sldId id="307" r:id="rId30"/>
    <p:sldId id="308" r:id="rId31"/>
    <p:sldId id="314" r:id="rId32"/>
    <p:sldId id="312" r:id="rId33"/>
    <p:sldId id="315" r:id="rId34"/>
    <p:sldId id="313" r:id="rId3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79" autoAdjust="0"/>
    <p:restoredTop sz="94714" autoAdjust="0"/>
  </p:normalViewPr>
  <p:slideViewPr>
    <p:cSldViewPr>
      <p:cViewPr varScale="1">
        <p:scale>
          <a:sx n="88" d="100"/>
          <a:sy n="88" d="100"/>
        </p:scale>
        <p:origin x="-14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9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D2DA0FDD-65BE-4450-AB54-040FD17388A3}" type="slidenum">
              <a:rPr lang="fa-IR" smtClean="0"/>
              <a:pPr/>
              <a:t>‹#›</a:t>
            </a:fld>
            <a:endParaRPr lang="fa-IR"/>
          </a:p>
        </p:txBody>
      </p:sp>
      <p:sp>
        <p:nvSpPr>
          <p:cNvPr id="6" name="Date Placeholder 5"/>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6D876DA2-F8B7-4E6F-9423-4269E8A54197}" type="datetimeFigureOut">
              <a:rPr lang="fa-IR" smtClean="0"/>
              <a:pPr/>
              <a:t>09/10/1432</a:t>
            </a:fld>
            <a:endParaRPr lang="fa-IR"/>
          </a:p>
        </p:txBody>
      </p:sp>
      <p:sp>
        <p:nvSpPr>
          <p:cNvPr id="7" name="Header Placeholder 6"/>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8" name="Footer Placeholder 7"/>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8218E4B7-9D19-4309-96C5-DC0D8B5292BA}" type="datetimeFigureOut">
              <a:rPr lang="fa-IR" smtClean="0"/>
              <a:pPr/>
              <a:t>09/10/1432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5433BEF-DF3E-49E5-BE4A-A9F23126002E}" type="slidenum">
              <a:rPr lang="fa-IR" smtClean="0"/>
              <a:pPr/>
              <a:t>‹#›</a:t>
            </a:fld>
            <a:endParaRPr lang="fa-I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18E4B7-9D19-4309-96C5-DC0D8B5292BA}" type="datetimeFigureOut">
              <a:rPr lang="fa-IR" smtClean="0"/>
              <a:pPr/>
              <a:t>09/10/1432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5433BEF-DF3E-49E5-BE4A-A9F23126002E}" type="slidenum">
              <a:rPr lang="fa-IR" smtClean="0"/>
              <a:pPr/>
              <a:t>‹#›</a:t>
            </a:fld>
            <a:endParaRPr lang="fa-I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18E4B7-9D19-4309-96C5-DC0D8B5292BA}" type="datetimeFigureOut">
              <a:rPr lang="fa-IR" smtClean="0"/>
              <a:pPr/>
              <a:t>09/10/1432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5433BEF-DF3E-49E5-BE4A-A9F23126002E}" type="slidenum">
              <a:rPr lang="fa-IR" smtClean="0"/>
              <a:pPr/>
              <a:t>‹#›</a:t>
            </a:fld>
            <a:endParaRPr lang="fa-I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18E4B7-9D19-4309-96C5-DC0D8B5292BA}" type="datetimeFigureOut">
              <a:rPr lang="fa-IR" smtClean="0"/>
              <a:pPr/>
              <a:t>09/10/1432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5433BEF-DF3E-49E5-BE4A-A9F23126002E}" type="slidenum">
              <a:rPr lang="fa-IR" smtClean="0"/>
              <a:pPr/>
              <a:t>‹#›</a:t>
            </a:fld>
            <a:endParaRPr lang="fa-I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18E4B7-9D19-4309-96C5-DC0D8B5292BA}" type="datetimeFigureOut">
              <a:rPr lang="fa-IR" smtClean="0"/>
              <a:pPr/>
              <a:t>09/10/1432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5433BEF-DF3E-49E5-BE4A-A9F23126002E}" type="slidenum">
              <a:rPr lang="fa-IR" smtClean="0"/>
              <a:pPr/>
              <a:t>‹#›</a:t>
            </a:fld>
            <a:endParaRPr lang="fa-I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8218E4B7-9D19-4309-96C5-DC0D8B5292BA}" type="datetimeFigureOut">
              <a:rPr lang="fa-IR" smtClean="0"/>
              <a:pPr/>
              <a:t>09/10/1432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5433BEF-DF3E-49E5-BE4A-A9F23126002E}" type="slidenum">
              <a:rPr lang="fa-IR" smtClean="0"/>
              <a:pPr/>
              <a:t>‹#›</a:t>
            </a:fld>
            <a:endParaRPr lang="fa-I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8218E4B7-9D19-4309-96C5-DC0D8B5292BA}" type="datetimeFigureOut">
              <a:rPr lang="fa-IR" smtClean="0"/>
              <a:pPr/>
              <a:t>09/10/1432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5433BEF-DF3E-49E5-BE4A-A9F23126002E}" type="slidenum">
              <a:rPr lang="fa-IR" smtClean="0"/>
              <a:pPr/>
              <a:t>‹#›</a:t>
            </a:fld>
            <a:endParaRPr lang="fa-I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218E4B7-9D19-4309-96C5-DC0D8B5292BA}" type="datetimeFigureOut">
              <a:rPr lang="fa-IR" smtClean="0"/>
              <a:pPr/>
              <a:t>09/10/1432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5433BEF-DF3E-49E5-BE4A-A9F23126002E}" type="slidenum">
              <a:rPr lang="fa-IR" smtClean="0"/>
              <a:pPr/>
              <a:t>‹#›</a:t>
            </a:fld>
            <a:endParaRPr lang="fa-I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8E4B7-9D19-4309-96C5-DC0D8B5292BA}" type="datetimeFigureOut">
              <a:rPr lang="fa-IR" smtClean="0"/>
              <a:pPr/>
              <a:t>09/10/1432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5433BEF-DF3E-49E5-BE4A-A9F23126002E}" type="slidenum">
              <a:rPr lang="fa-IR" smtClean="0"/>
              <a:pPr/>
              <a:t>‹#›</a:t>
            </a:fld>
            <a:endParaRPr lang="fa-IR"/>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18E4B7-9D19-4309-96C5-DC0D8B5292BA}" type="datetimeFigureOut">
              <a:rPr lang="fa-IR" smtClean="0"/>
              <a:pPr/>
              <a:t>09/10/1432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5433BEF-DF3E-49E5-BE4A-A9F23126002E}" type="slidenum">
              <a:rPr lang="fa-IR" smtClean="0"/>
              <a:pPr/>
              <a:t>‹#›</a:t>
            </a:fld>
            <a:endParaRPr lang="fa-I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18E4B7-9D19-4309-96C5-DC0D8B5292BA}" type="datetimeFigureOut">
              <a:rPr lang="fa-IR" smtClean="0"/>
              <a:pPr/>
              <a:t>09/10/1432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5433BEF-DF3E-49E5-BE4A-A9F23126002E}" type="slidenum">
              <a:rPr lang="fa-IR" smtClean="0"/>
              <a:pPr/>
              <a:t>‹#›</a:t>
            </a:fld>
            <a:endParaRPr lang="fa-I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218E4B7-9D19-4309-96C5-DC0D8B5292BA}" type="datetimeFigureOut">
              <a:rPr lang="fa-IR" smtClean="0"/>
              <a:pPr/>
              <a:t>09/10/1432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5433BEF-DF3E-49E5-BE4A-A9F23126002E}"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428604"/>
            <a:ext cx="8001056" cy="5572164"/>
          </a:xfrm>
          <a:scene3d>
            <a:camera prst="perspectiveRelaxedModerately"/>
            <a:lightRig rig="threePt" dir="t"/>
          </a:scene3d>
        </p:spPr>
        <p:style>
          <a:lnRef idx="1">
            <a:schemeClr val="accent2"/>
          </a:lnRef>
          <a:fillRef idx="2">
            <a:schemeClr val="accent2"/>
          </a:fillRef>
          <a:effectRef idx="1">
            <a:schemeClr val="accent2"/>
          </a:effectRef>
          <a:fontRef idx="minor">
            <a:schemeClr val="dk1"/>
          </a:fontRef>
        </p:style>
        <p:txBody>
          <a:bodyPr vert="horz" anchor="t">
            <a:normAutofit/>
          </a:bodyPr>
          <a:lstStyle/>
          <a:p>
            <a:r>
              <a:rPr lang="fa-IR" b="1" dirty="0" smtClean="0">
                <a:cs typeface="B Davat" pitchFamily="2" charset="-78"/>
              </a:rPr>
              <a:t>بسمه تعالی</a:t>
            </a:r>
            <a:r>
              <a:rPr lang="fa-IR" sz="3200" dirty="0" smtClean="0">
                <a:cs typeface="B Davat" pitchFamily="2" charset="-78"/>
              </a:rPr>
              <a:t/>
            </a:r>
            <a:br>
              <a:rPr lang="fa-IR" sz="3200" dirty="0" smtClean="0">
                <a:cs typeface="B Davat" pitchFamily="2" charset="-78"/>
              </a:rPr>
            </a:br>
            <a:r>
              <a:rPr lang="fa-IR" sz="3200" dirty="0" smtClean="0">
                <a:cs typeface="B Davat" pitchFamily="2" charset="-78"/>
              </a:rPr>
              <a:t/>
            </a:r>
            <a:br>
              <a:rPr lang="fa-IR" sz="3200" dirty="0" smtClean="0">
                <a:cs typeface="B Davat" pitchFamily="2" charset="-78"/>
              </a:rPr>
            </a:br>
            <a:r>
              <a:rPr lang="fa-IR" sz="4000" dirty="0" smtClean="0">
                <a:cs typeface="B Davat" pitchFamily="2" charset="-78"/>
              </a:rPr>
              <a:t>جزوه کامل درس تنظیم شرایط محیطی 2</a:t>
            </a:r>
            <a:r>
              <a:rPr lang="fa-IR" sz="2400" dirty="0" smtClean="0">
                <a:cs typeface="B Davat" pitchFamily="2" charset="-78"/>
              </a:rPr>
              <a:t/>
            </a:r>
            <a:br>
              <a:rPr lang="fa-IR" sz="2400" dirty="0" smtClean="0">
                <a:cs typeface="B Davat" pitchFamily="2" charset="-78"/>
              </a:rPr>
            </a:br>
            <a:r>
              <a:rPr lang="fa-IR" sz="2400" smtClean="0">
                <a:cs typeface="B Davat" pitchFamily="2" charset="-78"/>
              </a:rPr>
              <a:t/>
            </a:r>
            <a:br>
              <a:rPr lang="fa-IR" sz="2400" smtClean="0">
                <a:cs typeface="B Davat" pitchFamily="2" charset="-78"/>
              </a:rPr>
            </a:br>
            <a:r>
              <a:rPr lang="fa-IR" sz="2400" dirty="0" smtClean="0">
                <a:cs typeface="B Davat" pitchFamily="2" charset="-78"/>
              </a:rPr>
              <a:t/>
            </a:r>
            <a:br>
              <a:rPr lang="fa-IR" sz="2400" dirty="0" smtClean="0">
                <a:cs typeface="B Davat" pitchFamily="2" charset="-78"/>
              </a:rPr>
            </a:br>
            <a:r>
              <a:rPr lang="fa-IR" sz="2400" dirty="0" smtClean="0">
                <a:cs typeface="B Davat" pitchFamily="2" charset="-78"/>
              </a:rPr>
              <a:t/>
            </a:r>
            <a:br>
              <a:rPr lang="fa-IR" sz="2400" dirty="0" smtClean="0">
                <a:cs typeface="B Davat" pitchFamily="2" charset="-78"/>
              </a:rPr>
            </a:br>
            <a:r>
              <a:rPr lang="fa-IR" sz="3600" dirty="0" smtClean="0">
                <a:cs typeface="B Davat" pitchFamily="2" charset="-78"/>
              </a:rPr>
              <a:t>کارشناسی ناپیوسته معماری</a:t>
            </a:r>
            <a:r>
              <a:rPr lang="fa-IR" sz="2400" dirty="0" smtClean="0">
                <a:cs typeface="B Davat" pitchFamily="2" charset="-78"/>
              </a:rPr>
              <a:t/>
            </a:r>
            <a:br>
              <a:rPr lang="fa-IR" sz="2400" dirty="0" smtClean="0">
                <a:cs typeface="B Davat" pitchFamily="2" charset="-78"/>
              </a:rPr>
            </a:br>
            <a:r>
              <a:rPr lang="fa-IR" sz="2400" dirty="0" smtClean="0">
                <a:cs typeface="B Davat" pitchFamily="2" charset="-78"/>
              </a:rPr>
              <a:t/>
            </a:r>
            <a:br>
              <a:rPr lang="fa-IR" sz="2400" dirty="0" smtClean="0">
                <a:cs typeface="B Davat" pitchFamily="2" charset="-78"/>
              </a:rPr>
            </a:br>
            <a:r>
              <a:rPr lang="fa-IR" sz="3100" dirty="0" smtClean="0">
                <a:cs typeface="B Davat" pitchFamily="2" charset="-78"/>
              </a:rPr>
              <a:t>بهار 90</a:t>
            </a:r>
            <a:endParaRPr lang="fa-IR" sz="3100" dirty="0">
              <a:cs typeface="B Davat"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42852"/>
            <a:ext cx="8543956" cy="1357322"/>
          </a:xfrm>
        </p:spPr>
        <p:txBody>
          <a:bodyPr anchor="t">
            <a:normAutofit fontScale="90000"/>
          </a:bodyPr>
          <a:lstStyle/>
          <a:p>
            <a:pPr algn="r">
              <a:lnSpc>
                <a:spcPct val="150000"/>
              </a:lnSpc>
            </a:pPr>
            <a:r>
              <a:rPr lang="fa-IR" sz="3100" dirty="0" smtClean="0">
                <a:cs typeface="B Davat" pitchFamily="2" charset="-78"/>
              </a:rPr>
              <a:t>                                 اقلیم </a:t>
            </a:r>
            <a:r>
              <a:rPr lang="fa-IR" sz="3100" dirty="0">
                <a:cs typeface="B Davat" pitchFamily="2" charset="-78"/>
              </a:rPr>
              <a:t>معتدل و مرطوب</a:t>
            </a:r>
            <a:r>
              <a:rPr lang="en-US" sz="2800" dirty="0"/>
              <a:t/>
            </a:r>
            <a:br>
              <a:rPr lang="en-US" sz="2800" dirty="0"/>
            </a:br>
            <a:r>
              <a:rPr lang="fa-IR" sz="2700" dirty="0" smtClean="0"/>
              <a:t>مشکل اصلی </a:t>
            </a:r>
            <a:r>
              <a:rPr lang="fa-IR" sz="2700" u="sng" dirty="0" smtClean="0"/>
              <a:t>رطوبت </a:t>
            </a:r>
            <a:r>
              <a:rPr lang="fa-IR" sz="2700" dirty="0" smtClean="0"/>
              <a:t>است                      رطوبت : شامل </a:t>
            </a:r>
            <a:r>
              <a:rPr lang="fa-IR" sz="2700" u="sng" dirty="0" smtClean="0"/>
              <a:t>مخصوص – نسبی- مطلق </a:t>
            </a:r>
            <a:r>
              <a:rPr lang="fa-IR" sz="2800" dirty="0" smtClean="0"/>
              <a:t/>
            </a:r>
            <a:br>
              <a:rPr lang="fa-IR" sz="2800" dirty="0" smtClean="0"/>
            </a:br>
            <a:r>
              <a:rPr lang="fa-IR" sz="2700" dirty="0" smtClean="0">
                <a:cs typeface="B Davat" pitchFamily="2" charset="-78"/>
              </a:rPr>
              <a:t>ویژگیهای </a:t>
            </a:r>
            <a:r>
              <a:rPr lang="fa-IR" sz="2700" dirty="0">
                <a:cs typeface="B Davat" pitchFamily="2" charset="-78"/>
              </a:rPr>
              <a:t>اقلیمی بومی این منطقه </a:t>
            </a:r>
            <a:r>
              <a:rPr lang="fa-IR" sz="2700" dirty="0" smtClean="0">
                <a:cs typeface="B Davat" pitchFamily="2" charset="-78"/>
              </a:rPr>
              <a:t>عبارتند از:</a:t>
            </a:r>
            <a:r>
              <a:rPr lang="en-US" sz="2700" dirty="0" smtClean="0">
                <a:cs typeface="B Davat" pitchFamily="2" charset="-78"/>
              </a:rPr>
              <a:t/>
            </a:r>
            <a:br>
              <a:rPr lang="en-US" sz="2700" dirty="0" smtClean="0">
                <a:cs typeface="B Davat" pitchFamily="2" charset="-78"/>
              </a:rPr>
            </a:br>
            <a:r>
              <a:rPr lang="fa-IR" sz="2700" dirty="0" smtClean="0">
                <a:cs typeface="B Davat" pitchFamily="2" charset="-78"/>
              </a:rPr>
              <a:t>1</a:t>
            </a:r>
            <a:r>
              <a:rPr lang="fa-IR" sz="2200" dirty="0" smtClean="0">
                <a:cs typeface="B Davat" pitchFamily="2" charset="-78"/>
              </a:rPr>
              <a:t>- بارش زیاد باران                 2- سقف شیروانی  </a:t>
            </a:r>
            <a:br>
              <a:rPr lang="fa-IR" sz="2200" dirty="0" smtClean="0">
                <a:cs typeface="B Davat" pitchFamily="2" charset="-78"/>
              </a:rPr>
            </a:br>
            <a:r>
              <a:rPr lang="fa-IR" sz="2200" dirty="0" smtClean="0">
                <a:cs typeface="B Davat" pitchFamily="2" charset="-78"/>
              </a:rPr>
              <a:t>در این مناطق سقف این گالی ها و پوشش مسیر جریان باد از روی سقف است </a:t>
            </a:r>
            <a:br>
              <a:rPr lang="fa-IR" sz="2200" dirty="0" smtClean="0">
                <a:cs typeface="B Davat" pitchFamily="2" charset="-78"/>
              </a:rPr>
            </a:br>
            <a:r>
              <a:rPr lang="fa-IR" sz="2200" dirty="0" smtClean="0">
                <a:cs typeface="B Davat" pitchFamily="2" charset="-78"/>
              </a:rPr>
              <a:t>ولی سفهای شیروانی در مناطق کوهستانی جهت یک عایق حرارتی </a:t>
            </a:r>
            <a:br>
              <a:rPr lang="fa-IR" sz="2200" dirty="0" smtClean="0">
                <a:cs typeface="B Davat" pitchFamily="2" charset="-78"/>
              </a:rPr>
            </a:br>
            <a:r>
              <a:rPr lang="fa-IR" sz="2200" dirty="0" smtClean="0">
                <a:cs typeface="B Davat" pitchFamily="2" charset="-78"/>
              </a:rPr>
              <a:t>در مناطق سرد مانند یک باکس بسته عمل می کند اما در مناطق معتدل ومرطوب باید هوا جریان داشته باشد</a:t>
            </a:r>
            <a:br>
              <a:rPr lang="fa-IR" sz="2200" dirty="0" smtClean="0">
                <a:cs typeface="B Davat" pitchFamily="2" charset="-78"/>
              </a:rPr>
            </a:br>
            <a:r>
              <a:rPr lang="fa-IR" sz="2200" dirty="0" smtClean="0">
                <a:cs typeface="B Davat" pitchFamily="2" charset="-78"/>
              </a:rPr>
              <a:t>4- در مسیر باران باید شیروانی بلندتر از قسمکت دیگر و روبه دریا</a:t>
            </a:r>
            <a:br>
              <a:rPr lang="fa-IR" sz="2200" dirty="0" smtClean="0">
                <a:cs typeface="B Davat" pitchFamily="2" charset="-78"/>
              </a:rPr>
            </a:br>
            <a:r>
              <a:rPr lang="fa-IR" sz="2200" dirty="0" smtClean="0">
                <a:cs typeface="B Davat" pitchFamily="2" charset="-78"/>
              </a:rPr>
              <a:t>5- احداث ساختکمان برروی سکو ( گربه رو- شغال رو- انسان رو)</a:t>
            </a:r>
            <a:br>
              <a:rPr lang="fa-IR" sz="2200" dirty="0" smtClean="0">
                <a:cs typeface="B Davat" pitchFamily="2" charset="-78"/>
              </a:rPr>
            </a:br>
            <a:r>
              <a:rPr lang="fa-IR" sz="2200" dirty="0" smtClean="0">
                <a:cs typeface="B Davat" pitchFamily="2" charset="-78"/>
              </a:rPr>
              <a:t>نکته : گربه رو در مناطق سردسیر بیشتر در حمامها استفاده شده است </a:t>
            </a:r>
            <a:br>
              <a:rPr lang="fa-IR" sz="2200" dirty="0" smtClean="0">
                <a:cs typeface="B Davat" pitchFamily="2" charset="-78"/>
              </a:rPr>
            </a:br>
            <a:r>
              <a:rPr lang="fa-IR" sz="2200" dirty="0" smtClean="0">
                <a:cs typeface="B Davat" pitchFamily="2" charset="-78"/>
              </a:rPr>
              <a:t>6 – پلانهای پراکنده   و بافت پراکنده ( نسبت سطح به حجم بیشتر است)</a:t>
            </a:r>
            <a:br>
              <a:rPr lang="fa-IR" sz="2200" dirty="0" smtClean="0">
                <a:cs typeface="B Davat" pitchFamily="2" charset="-78"/>
              </a:rPr>
            </a:br>
            <a:r>
              <a:rPr lang="en-US" sz="3200" dirty="0" smtClean="0">
                <a:cs typeface="B Davat" pitchFamily="2" charset="-78"/>
              </a:rPr>
              <a:t/>
            </a:r>
            <a:br>
              <a:rPr lang="en-US" sz="3200" dirty="0" smtClean="0">
                <a:cs typeface="B Davat" pitchFamily="2" charset="-78"/>
              </a:rPr>
            </a:br>
            <a:endParaRPr lang="fa-IR" sz="3200" dirty="0">
              <a:cs typeface="B Davat"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214290"/>
            <a:ext cx="8178337" cy="5847755"/>
          </a:xfrm>
          <a:prstGeom prst="rect">
            <a:avLst/>
          </a:prstGeom>
        </p:spPr>
        <p:txBody>
          <a:bodyPr wrap="square">
            <a:spAutoFit/>
          </a:bodyPr>
          <a:lstStyle/>
          <a:p>
            <a:r>
              <a:rPr lang="fa-IR" sz="2800" dirty="0" smtClean="0">
                <a:cs typeface="B Davat" pitchFamily="2" charset="-78"/>
              </a:rPr>
              <a:t>                                           گرم و مرطوب :</a:t>
            </a:r>
          </a:p>
          <a:p>
            <a:endParaRPr lang="fa-IR" dirty="0" smtClean="0">
              <a:cs typeface="B Davat" pitchFamily="2" charset="-78"/>
            </a:endParaRPr>
          </a:p>
          <a:p>
            <a:r>
              <a:rPr lang="fa-IR" dirty="0" smtClean="0">
                <a:cs typeface="B Davat" pitchFamily="2" charset="-78"/>
              </a:rPr>
              <a:t>                                              </a:t>
            </a:r>
            <a:r>
              <a:rPr lang="fa-IR" sz="2000" dirty="0" smtClean="0">
                <a:cs typeface="B Davat" pitchFamily="2" charset="-78"/>
              </a:rPr>
              <a:t>نکته :    </a:t>
            </a:r>
            <a:r>
              <a:rPr lang="fa-IR" sz="2400" u="sng" dirty="0" smtClean="0">
                <a:cs typeface="B Davat" pitchFamily="2" charset="-78"/>
              </a:rPr>
              <a:t>حذف گرما و رطوبت </a:t>
            </a:r>
          </a:p>
          <a:p>
            <a:endParaRPr lang="fa-IR" dirty="0" smtClean="0">
              <a:cs typeface="B Davat" pitchFamily="2" charset="-78"/>
            </a:endParaRPr>
          </a:p>
          <a:p>
            <a:r>
              <a:rPr lang="fa-IR" dirty="0" smtClean="0">
                <a:cs typeface="B Davat" pitchFamily="2" charset="-78"/>
              </a:rPr>
              <a:t>                               </a:t>
            </a:r>
            <a:r>
              <a:rPr lang="fa-IR" sz="2800" dirty="0" smtClean="0">
                <a:cs typeface="B Davat" pitchFamily="2" charset="-78"/>
              </a:rPr>
              <a:t>ویژگی های این مناطق :</a:t>
            </a:r>
          </a:p>
          <a:p>
            <a:endParaRPr lang="fa-IR" sz="2000" dirty="0" smtClean="0">
              <a:cs typeface="B Davat" pitchFamily="2" charset="-78"/>
            </a:endParaRPr>
          </a:p>
          <a:p>
            <a:r>
              <a:rPr lang="fa-IR" sz="2000" dirty="0" smtClean="0">
                <a:cs typeface="B Davat" pitchFamily="2" charset="-78"/>
              </a:rPr>
              <a:t>1- بافتهای نیمه فشرده و نیمه متراکم مناطق شهری و روستایی </a:t>
            </a:r>
          </a:p>
          <a:p>
            <a:endParaRPr lang="fa-IR" sz="2000" dirty="0" smtClean="0">
              <a:cs typeface="B Davat" pitchFamily="2" charset="-78"/>
            </a:endParaRPr>
          </a:p>
          <a:p>
            <a:r>
              <a:rPr lang="fa-IR" sz="2000" dirty="0" smtClean="0">
                <a:cs typeface="B Davat" pitchFamily="2" charset="-78"/>
              </a:rPr>
              <a:t>2- رطوبت به اندازه کافی است  ( حق استفاده از حوض را نداریم)        3- استفاده از درختان جهت سایه اندازی</a:t>
            </a:r>
          </a:p>
          <a:p>
            <a:endParaRPr lang="fa-IR" sz="2000" dirty="0" smtClean="0">
              <a:cs typeface="B Davat" pitchFamily="2" charset="-78"/>
            </a:endParaRPr>
          </a:p>
          <a:p>
            <a:r>
              <a:rPr lang="fa-IR" sz="2000" dirty="0" smtClean="0">
                <a:cs typeface="B Davat" pitchFamily="2" charset="-78"/>
              </a:rPr>
              <a:t>4- سقفهای گنبدی        5- کوچه های باریک             6- ساباط استفاده گردد       7- اتاقهای مرتفع </a:t>
            </a:r>
          </a:p>
          <a:p>
            <a:endParaRPr lang="fa-IR" sz="2000" dirty="0" smtClean="0">
              <a:cs typeface="B Davat" pitchFamily="2" charset="-78"/>
            </a:endParaRPr>
          </a:p>
          <a:p>
            <a:r>
              <a:rPr lang="fa-IR" sz="2000" dirty="0" smtClean="0">
                <a:cs typeface="B Davat" pitchFamily="2" charset="-78"/>
              </a:rPr>
              <a:t>8- استفاده از بافتهای صاف و صیقلی           9-  استفاده از ایوان             10- برای از بین بردن رطوبت اطراف </a:t>
            </a:r>
          </a:p>
          <a:p>
            <a:endParaRPr lang="fa-IR" sz="2000" dirty="0" smtClean="0">
              <a:cs typeface="B Davat" pitchFamily="2" charset="-78"/>
            </a:endParaRPr>
          </a:p>
          <a:p>
            <a:r>
              <a:rPr lang="fa-IR" sz="2000" dirty="0" smtClean="0">
                <a:cs typeface="B Davat" pitchFamily="2" charset="-78"/>
              </a:rPr>
              <a:t>ساختمان را باز می گداریم          11- برای از بین بردن گرما ارتفاع اتاقها را زیاد می کنیم</a:t>
            </a:r>
          </a:p>
          <a:p>
            <a:endParaRPr lang="fa-IR" sz="2000" dirty="0" smtClean="0">
              <a:cs typeface="B Davat" pitchFamily="2" charset="-78"/>
            </a:endParaRPr>
          </a:p>
          <a:p>
            <a:r>
              <a:rPr lang="fa-IR" sz="2000" dirty="0" smtClean="0">
                <a:cs typeface="B Davat" pitchFamily="2" charset="-78"/>
              </a:rPr>
              <a:t>12- استفاده از دیوارهای مشبک جهت جریان باد و رفع رطوبت و سایه اندازی </a:t>
            </a:r>
          </a:p>
          <a:p>
            <a:endParaRPr lang="fa-IR" dirty="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582594"/>
          </a:xfrm>
        </p:spPr>
        <p:txBody>
          <a:bodyPr anchor="t">
            <a:normAutofit fontScale="90000"/>
          </a:bodyPr>
          <a:lstStyle/>
          <a:p>
            <a:pPr algn="r"/>
            <a:r>
              <a:rPr lang="fa-IR" sz="3200" dirty="0">
                <a:cs typeface="B Davat" pitchFamily="2" charset="-78"/>
              </a:rPr>
              <a:t>تابش آفتاب و تأثیرآن بر ساختمان و محیط اطراف</a:t>
            </a:r>
            <a:r>
              <a:rPr lang="en-US" sz="3200" dirty="0">
                <a:cs typeface="B Davat" pitchFamily="2" charset="-78"/>
              </a:rPr>
              <a:t/>
            </a:r>
            <a:br>
              <a:rPr lang="en-US" sz="3200" dirty="0">
                <a:cs typeface="B Davat" pitchFamily="2" charset="-78"/>
              </a:rPr>
            </a:br>
            <a:endParaRPr lang="fa-IR" sz="3200" dirty="0">
              <a:cs typeface="B Davat" pitchFamily="2" charset="-78"/>
            </a:endParaRPr>
          </a:p>
        </p:txBody>
      </p:sp>
      <p:sp>
        <p:nvSpPr>
          <p:cNvPr id="5" name="Content Placeholder 2"/>
          <p:cNvSpPr>
            <a:spLocks noGrp="1"/>
          </p:cNvSpPr>
          <p:nvPr>
            <p:ph idx="1"/>
          </p:nvPr>
        </p:nvSpPr>
        <p:spPr>
          <a:xfrm>
            <a:off x="457200" y="1600200"/>
            <a:ext cx="8401080" cy="4525963"/>
          </a:xfrm>
          <a:effectLst>
            <a:outerShdw blurRad="40000" dist="20000" dir="5400000" rotWithShape="0">
              <a:srgbClr val="000000">
                <a:alpha val="38000"/>
              </a:srgbClr>
            </a:outerShdw>
            <a:softEdge rad="63500"/>
          </a:effectLst>
          <a:scene3d>
            <a:camera prst="obliqueBottomRight"/>
            <a:lightRig rig="threePt" dir="t"/>
          </a:scene3d>
        </p:spPr>
        <p:style>
          <a:lnRef idx="1">
            <a:schemeClr val="accent1"/>
          </a:lnRef>
          <a:fillRef idx="2">
            <a:schemeClr val="accent1"/>
          </a:fillRef>
          <a:effectRef idx="1">
            <a:schemeClr val="accent1"/>
          </a:effectRef>
          <a:fontRef idx="minor">
            <a:schemeClr val="dk1"/>
          </a:fontRef>
        </p:style>
        <p:txBody>
          <a:bodyPr anchor="ctr">
            <a:normAutofit/>
          </a:bodyPr>
          <a:lstStyle/>
          <a:p>
            <a:pPr algn="just">
              <a:lnSpc>
                <a:spcPct val="150000"/>
              </a:lnSpc>
              <a:buNone/>
            </a:pPr>
            <a:r>
              <a:rPr lang="fa-IR" sz="2400" dirty="0" smtClean="0">
                <a:cs typeface="B Davat" pitchFamily="2" charset="-78"/>
              </a:rPr>
              <a:t>         شدت </a:t>
            </a:r>
            <a:r>
              <a:rPr lang="fa-IR" sz="2400" dirty="0">
                <a:cs typeface="B Davat" pitchFamily="2" charset="-78"/>
              </a:rPr>
              <a:t>تابش آفتاب و حرارت حاصل از آن در یک نقطه </a:t>
            </a:r>
            <a:r>
              <a:rPr lang="fa-IR" sz="2400" dirty="0" smtClean="0">
                <a:cs typeface="B Davat" pitchFamily="2" charset="-78"/>
              </a:rPr>
              <a:t>از سطح </a:t>
            </a:r>
            <a:r>
              <a:rPr lang="fa-IR" sz="2400" dirty="0">
                <a:cs typeface="B Davat" pitchFamily="2" charset="-78"/>
              </a:rPr>
              <a:t>زمین،به فاصله ای که پرتوی خورشید باید طی کند،ضخامت ابرو وضعیت آلودگی هوا بستگی دارد.به همین دلیل،شدت تابش آفتاب در یک محل با ارتفاع آن محل از سطح دریا متناسب است و در مناطق مرتفع،چون پرتوی خورشید فاصله ی کمتری از اتمسفر را طی می کند،حرارت بیشتری تولید می نماید.</a:t>
            </a:r>
            <a:endParaRPr lang="en-US" sz="2400" dirty="0">
              <a:cs typeface="B Davat" pitchFamily="2" charset="-78"/>
            </a:endParaRPr>
          </a:p>
          <a:p>
            <a:pPr algn="just">
              <a:lnSpc>
                <a:spcPct val="150000"/>
              </a:lnSpc>
              <a:buNone/>
            </a:pPr>
            <a:endParaRPr lang="fa-IR" sz="1800" dirty="0">
              <a:cs typeface="B Davat"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439718"/>
          </a:xfrm>
        </p:spPr>
        <p:txBody>
          <a:bodyPr anchor="t">
            <a:normAutofit fontScale="90000"/>
          </a:bodyPr>
          <a:lstStyle/>
          <a:p>
            <a:pPr algn="r"/>
            <a:r>
              <a:rPr lang="fa-IR" sz="3200" dirty="0" smtClean="0">
                <a:cs typeface="B Davat" pitchFamily="2" charset="-78"/>
              </a:rPr>
              <a:t>موقعیت خورشید</a:t>
            </a:r>
            <a:endParaRPr lang="fa-IR" sz="3200" dirty="0">
              <a:cs typeface="B Davat" pitchFamily="2" charset="-78"/>
            </a:endParaRPr>
          </a:p>
        </p:txBody>
      </p:sp>
      <p:sp>
        <p:nvSpPr>
          <p:cNvPr id="5" name="Content Placeholder 2"/>
          <p:cNvSpPr>
            <a:spLocks noGrp="1"/>
          </p:cNvSpPr>
          <p:nvPr>
            <p:ph idx="1"/>
          </p:nvPr>
        </p:nvSpPr>
        <p:spPr>
          <a:xfrm>
            <a:off x="457200" y="1071546"/>
            <a:ext cx="8229600" cy="5054617"/>
          </a:xfrm>
          <a:effectLst>
            <a:outerShdw blurRad="40000" dist="20000" dir="5400000" rotWithShape="0">
              <a:srgbClr val="000000">
                <a:alpha val="38000"/>
              </a:srgbClr>
            </a:outerShdw>
            <a:softEdge rad="63500"/>
          </a:effectLst>
          <a:scene3d>
            <a:camera prst="obliqueBottomRight"/>
            <a:lightRig rig="threePt" dir="t"/>
          </a:scene3d>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algn="just">
              <a:lnSpc>
                <a:spcPct val="170000"/>
              </a:lnSpc>
            </a:pPr>
            <a:r>
              <a:rPr lang="fa-IR" dirty="0">
                <a:cs typeface="B Davat" pitchFamily="2" charset="-78"/>
              </a:rPr>
              <a:t>موقعیت خورشید در هر منطقه را میتوان به وسیله دو زاویه تابش و جهت تابش مشخص نمود</a:t>
            </a:r>
            <a:endParaRPr lang="en-US" dirty="0">
              <a:cs typeface="B Davat" pitchFamily="2" charset="-78"/>
            </a:endParaRPr>
          </a:p>
          <a:p>
            <a:pPr algn="just">
              <a:lnSpc>
                <a:spcPct val="170000"/>
              </a:lnSpc>
            </a:pPr>
            <a:r>
              <a:rPr lang="fa-IR" sz="3800" dirty="0">
                <a:cs typeface="B Davat" pitchFamily="2" charset="-78"/>
              </a:rPr>
              <a:t>زاویه تابش</a:t>
            </a:r>
            <a:r>
              <a:rPr lang="fa-IR" dirty="0">
                <a:cs typeface="B Davat" pitchFamily="2" charset="-78"/>
              </a:rPr>
              <a:t>: زاویه تابش زاویه ای است که بین امتداد پرتوی خورشید و سطح افق تشکیل می شود.</a:t>
            </a:r>
            <a:endParaRPr lang="en-US" dirty="0">
              <a:cs typeface="B Davat" pitchFamily="2" charset="-78"/>
            </a:endParaRPr>
          </a:p>
          <a:p>
            <a:pPr algn="just">
              <a:lnSpc>
                <a:spcPct val="170000"/>
              </a:lnSpc>
            </a:pPr>
            <a:r>
              <a:rPr lang="fa-IR" sz="3800" dirty="0">
                <a:cs typeface="B Davat" pitchFamily="2" charset="-78"/>
              </a:rPr>
              <a:t>جهت تابش</a:t>
            </a:r>
            <a:r>
              <a:rPr lang="fa-IR" dirty="0">
                <a:cs typeface="B Davat" pitchFamily="2" charset="-78"/>
              </a:rPr>
              <a:t>: زاویه ای است که بین تصویر امتداد پرتو خورشید بر صفحه افق و شمال واقعی پدید می آید.</a:t>
            </a:r>
            <a:endParaRPr lang="en-US" dirty="0">
              <a:cs typeface="B Davat" pitchFamily="2" charset="-78"/>
            </a:endParaRPr>
          </a:p>
          <a:p>
            <a:pPr algn="just">
              <a:lnSpc>
                <a:spcPct val="170000"/>
              </a:lnSpc>
            </a:pPr>
            <a:r>
              <a:rPr lang="fa-IR" dirty="0">
                <a:cs typeface="B Davat" pitchFamily="2" charset="-78"/>
              </a:rPr>
              <a:t>اولین عامل موثر در محاسبه ی موقعیت خورشید ، </a:t>
            </a:r>
            <a:r>
              <a:rPr lang="fa-IR" sz="3800" u="sng" dirty="0">
                <a:cs typeface="B Davat" pitchFamily="2" charset="-78"/>
              </a:rPr>
              <a:t>زاویه ی چرخش خورشید </a:t>
            </a:r>
            <a:r>
              <a:rPr lang="fa-IR" dirty="0">
                <a:cs typeface="B Davat" pitchFamily="2" charset="-78"/>
              </a:rPr>
              <a:t>است.</a:t>
            </a:r>
            <a:endParaRPr lang="en-US" dirty="0">
              <a:cs typeface="B Davat" pitchFamily="2" charset="-78"/>
            </a:endParaRPr>
          </a:p>
          <a:p>
            <a:pPr algn="just">
              <a:lnSpc>
                <a:spcPct val="170000"/>
              </a:lnSpc>
            </a:pPr>
            <a:r>
              <a:rPr lang="fa-IR" dirty="0">
                <a:cs typeface="B Davat" pitchFamily="2" charset="-78"/>
              </a:rPr>
              <a:t>دومین عامل: </a:t>
            </a:r>
            <a:r>
              <a:rPr lang="fa-IR" sz="3800" u="sng" dirty="0">
                <a:cs typeface="B Davat" pitchFamily="2" charset="-78"/>
              </a:rPr>
              <a:t>عرض جغرافیایی و زمان مورد نظر </a:t>
            </a:r>
            <a:r>
              <a:rPr lang="fa-IR" dirty="0">
                <a:cs typeface="B Davat" pitchFamily="2" charset="-78"/>
              </a:rPr>
              <a:t>است.</a:t>
            </a:r>
            <a:endParaRPr lang="en-US" dirty="0">
              <a:cs typeface="B Davat" pitchFamily="2" charset="-78"/>
            </a:endParaRPr>
          </a:p>
          <a:p>
            <a:pPr algn="just">
              <a:lnSpc>
                <a:spcPct val="170000"/>
              </a:lnSpc>
              <a:buNone/>
            </a:pPr>
            <a:r>
              <a:rPr lang="fa-IR" dirty="0">
                <a:cs typeface="B Davat" pitchFamily="2" charset="-78"/>
              </a:rPr>
              <a:t> </a:t>
            </a:r>
            <a:endParaRPr lang="fa-IR" dirty="0" smtClean="0">
              <a:cs typeface="B Davat" pitchFamily="2" charset="-78"/>
            </a:endParaRPr>
          </a:p>
          <a:p>
            <a:pPr algn="just">
              <a:lnSpc>
                <a:spcPct val="170000"/>
              </a:lnSpc>
            </a:pPr>
            <a:r>
              <a:rPr lang="fa-IR" sz="3800" dirty="0" smtClean="0">
                <a:cs typeface="B Davat" pitchFamily="2" charset="-78"/>
              </a:rPr>
              <a:t>زاویه </a:t>
            </a:r>
            <a:r>
              <a:rPr lang="fa-IR" sz="3800" dirty="0">
                <a:cs typeface="B Davat" pitchFamily="2" charset="-78"/>
              </a:rPr>
              <a:t>چرخش خورشید چیست: </a:t>
            </a:r>
            <a:r>
              <a:rPr lang="fa-IR" dirty="0">
                <a:cs typeface="B Davat" pitchFamily="2" charset="-78"/>
              </a:rPr>
              <a:t>این زاویه، زاویه ی است که بین دو صفحه ای که از خط استوا می گذرد و خطی که مرکز زمین و خورشید را به هم متصل می کند، ایجاد می شود و در طول سال از 23.5 درجه به طرف بالای صفحه ی استوا تا 23.5 درجه به طرف پایین صفحه ی استوا یعنی 47 درجه تغییر می یابد. </a:t>
            </a:r>
            <a:endParaRPr lang="en-US" dirty="0">
              <a:cs typeface="B Davat" pitchFamily="2" charset="-78"/>
            </a:endParaRPr>
          </a:p>
          <a:p>
            <a:pPr algn="just">
              <a:lnSpc>
                <a:spcPct val="170000"/>
              </a:lnSpc>
            </a:pPr>
            <a:endParaRPr lang="fa-IR" dirty="0">
              <a:cs typeface="B Davat"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 calcmode="lin" valueType="num">
                                      <p:cBhvr additive="base">
                                        <p:cTn id="12" dur="500" fill="hold"/>
                                        <p:tgtEl>
                                          <p:spTgt spid="5">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 calcmode="lin" valueType="num">
                                      <p:cBhvr additive="base">
                                        <p:cTn id="1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 calcmode="lin" valueType="num">
                                      <p:cBhvr additive="base">
                                        <p:cTn id="24"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additive="base">
                                        <p:cTn id="30"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
                                            <p:txEl>
                                              <p:pRg st="3" end="3"/>
                                            </p:txEl>
                                          </p:spTgt>
                                        </p:tgtEl>
                                        <p:attrNameLst>
                                          <p:attrName>style.visibility</p:attrName>
                                        </p:attrNameLst>
                                      </p:cBhvr>
                                      <p:to>
                                        <p:strVal val="visible"/>
                                      </p:to>
                                    </p:set>
                                    <p:anim calcmode="lin" valueType="num">
                                      <p:cBhvr additive="base">
                                        <p:cTn id="36"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 calcmode="lin" valueType="num">
                                      <p:cBhvr additive="base">
                                        <p:cTn id="42"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5">
                                            <p:txEl>
                                              <p:pRg st="5" end="5"/>
                                            </p:txEl>
                                          </p:spTgt>
                                        </p:tgtEl>
                                        <p:attrNameLst>
                                          <p:attrName>style.visibility</p:attrName>
                                        </p:attrNameLst>
                                      </p:cBhvr>
                                      <p:to>
                                        <p:strVal val="visible"/>
                                      </p:to>
                                    </p:set>
                                    <p:anim calcmode="lin" valueType="num">
                                      <p:cBhvr additive="base">
                                        <p:cTn id="48"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5">
                                            <p:txEl>
                                              <p:pRg st="6" end="6"/>
                                            </p:txEl>
                                          </p:spTgt>
                                        </p:tgtEl>
                                        <p:attrNameLst>
                                          <p:attrName>style.visibility</p:attrName>
                                        </p:attrNameLst>
                                      </p:cBhvr>
                                      <p:to>
                                        <p:strVal val="visible"/>
                                      </p:to>
                                    </p:set>
                                    <p:anim calcmode="lin" valueType="num">
                                      <p:cBhvr additive="base">
                                        <p:cTn id="54"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14291"/>
            <a:ext cx="8643998" cy="6924973"/>
          </a:xfrm>
          <a:prstGeom prst="rect">
            <a:avLst/>
          </a:prstGeom>
        </p:spPr>
        <p:txBody>
          <a:bodyPr wrap="square">
            <a:spAutoFit/>
          </a:bodyPr>
          <a:lstStyle/>
          <a:p>
            <a:r>
              <a:rPr lang="fa-IR" sz="2800" dirty="0" smtClean="0"/>
              <a:t>انسان و محیط انجام فعالیت :</a:t>
            </a:r>
          </a:p>
          <a:p>
            <a:endParaRPr lang="fa-IR" sz="2400" dirty="0" smtClean="0"/>
          </a:p>
          <a:p>
            <a:r>
              <a:rPr lang="fa-IR" sz="2400" dirty="0" smtClean="0"/>
              <a:t>                شرایط اقلیمی برای انجام هر فعالیت :</a:t>
            </a:r>
          </a:p>
          <a:p>
            <a:r>
              <a:rPr lang="fa-IR" sz="2000" dirty="0" smtClean="0"/>
              <a:t>      </a:t>
            </a:r>
          </a:p>
          <a:p>
            <a:r>
              <a:rPr lang="fa-IR" sz="2000" dirty="0" smtClean="0"/>
              <a:t> 1- مقدار متفاوتی از گرما                     2- رطوبت و تهویه       3- یک فضای باز نیاز داریم با </a:t>
            </a:r>
          </a:p>
          <a:p>
            <a:endParaRPr lang="fa-IR" sz="2000" dirty="0" smtClean="0"/>
          </a:p>
          <a:p>
            <a:r>
              <a:rPr lang="fa-IR" sz="2000" dirty="0" smtClean="0"/>
              <a:t>شرایط ( اکسیژن – گرمای مطبوع- رطوبت و نور کافی )</a:t>
            </a:r>
          </a:p>
          <a:p>
            <a:endParaRPr lang="fa-IR" sz="2000" dirty="0" smtClean="0"/>
          </a:p>
          <a:p>
            <a:r>
              <a:rPr lang="fa-IR" sz="2000" dirty="0" smtClean="0"/>
              <a:t>                     </a:t>
            </a:r>
            <a:r>
              <a:rPr lang="fa-IR" sz="2800" dirty="0" smtClean="0"/>
              <a:t>عوامل لازم برای ایجاد شرایط فوق</a:t>
            </a:r>
          </a:p>
          <a:p>
            <a:endParaRPr lang="fa-IR" sz="2000" dirty="0" smtClean="0"/>
          </a:p>
          <a:p>
            <a:r>
              <a:rPr lang="fa-IR" sz="2000" dirty="0" smtClean="0"/>
              <a:t>جهت و مکان یابی درست برای محل انجام ان فعالیت</a:t>
            </a:r>
          </a:p>
          <a:p>
            <a:endParaRPr lang="fa-IR" sz="2000" dirty="0" smtClean="0"/>
          </a:p>
          <a:p>
            <a:r>
              <a:rPr lang="fa-IR" sz="2000" dirty="0" smtClean="0"/>
              <a:t>چگونگی اریش فضاهای داخلی حتی نوع سازه ها </a:t>
            </a:r>
          </a:p>
          <a:p>
            <a:endParaRPr lang="fa-IR" sz="2000" dirty="0" smtClean="0"/>
          </a:p>
          <a:p>
            <a:r>
              <a:rPr lang="fa-IR" sz="2000" dirty="0" smtClean="0"/>
              <a:t>ساختمان های عایق بندی شده با پنجره های مناسب و مبلمان مناسب برای فعالیت  که حرارت کافی  </a:t>
            </a:r>
          </a:p>
          <a:p>
            <a:endParaRPr lang="fa-IR" sz="2000" dirty="0" smtClean="0"/>
          </a:p>
          <a:p>
            <a:r>
              <a:rPr lang="fa-IR" sz="2000" dirty="0" smtClean="0"/>
              <a:t>وتهویه وایجاد کوران لازم است  </a:t>
            </a:r>
          </a:p>
          <a:p>
            <a:endParaRPr lang="fa-IR" sz="2000" dirty="0" smtClean="0"/>
          </a:p>
          <a:p>
            <a:endParaRPr lang="fa-IR" sz="2000" dirty="0" smtClean="0"/>
          </a:p>
          <a:p>
            <a:endParaRPr lang="fa-IR" sz="2000" dirty="0" smtClean="0"/>
          </a:p>
          <a:p>
            <a:r>
              <a:rPr lang="fa-IR" sz="2000" dirty="0" smtClean="0"/>
              <a:t> </a:t>
            </a:r>
            <a:endParaRPr lang="fa-IR" sz="2000" dirty="0"/>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285728"/>
            <a:ext cx="8749843" cy="7540526"/>
          </a:xfrm>
          <a:prstGeom prst="rect">
            <a:avLst/>
          </a:prstGeom>
        </p:spPr>
        <p:txBody>
          <a:bodyPr wrap="square">
            <a:spAutoFit/>
          </a:bodyPr>
          <a:lstStyle/>
          <a:p>
            <a:r>
              <a:rPr lang="fa-IR" sz="2400" dirty="0" smtClean="0">
                <a:cs typeface="B Davat" pitchFamily="2" charset="-78"/>
              </a:rPr>
              <a:t>نیاز به هوا</a:t>
            </a:r>
          </a:p>
          <a:p>
            <a:r>
              <a:rPr lang="fa-IR" sz="2000" dirty="0" smtClean="0">
                <a:cs typeface="B Davat" pitchFamily="2" charset="-78"/>
              </a:rPr>
              <a:t>براساس محاسبات به طور متوسط انسان دو هزارم مترمکعب در ساعت دی اکسید کربن و 40 گرم در ساعت بخار </a:t>
            </a:r>
          </a:p>
          <a:p>
            <a:endParaRPr lang="fa-IR" sz="2000" dirty="0" smtClean="0">
              <a:cs typeface="B Davat" pitchFamily="2" charset="-78"/>
            </a:endParaRPr>
          </a:p>
          <a:p>
            <a:r>
              <a:rPr lang="fa-IR" sz="2000" dirty="0" smtClean="0">
                <a:cs typeface="B Davat" pitchFamily="2" charset="-78"/>
              </a:rPr>
              <a:t>تولید می کند</a:t>
            </a:r>
          </a:p>
          <a:p>
            <a:endParaRPr lang="fa-IR" sz="2000" dirty="0" smtClean="0">
              <a:cs typeface="B Davat" pitchFamily="2" charset="-78"/>
            </a:endParaRPr>
          </a:p>
          <a:p>
            <a:r>
              <a:rPr lang="fa-IR" sz="2000" dirty="0" smtClean="0">
                <a:cs typeface="B Davat" pitchFamily="2" charset="-78"/>
              </a:rPr>
              <a:t>مقدار دی اکسید کربن بین یک تا سه درصد باعث تنفس عمیق  بنابراین هوای محل سکونت نباید بیش از1/ درصد دی </a:t>
            </a:r>
          </a:p>
          <a:p>
            <a:endParaRPr lang="fa-IR" sz="2000" dirty="0" smtClean="0">
              <a:cs typeface="B Davat" pitchFamily="2" charset="-78"/>
            </a:endParaRPr>
          </a:p>
          <a:p>
            <a:r>
              <a:rPr lang="fa-IR" sz="2000" dirty="0" smtClean="0">
                <a:cs typeface="B Davat" pitchFamily="2" charset="-78"/>
              </a:rPr>
              <a:t>اکسید کربن داشته باشد</a:t>
            </a:r>
          </a:p>
          <a:p>
            <a:endParaRPr lang="fa-IR" sz="2000" dirty="0" smtClean="0">
              <a:cs typeface="B Davat" pitchFamily="2" charset="-78"/>
            </a:endParaRPr>
          </a:p>
          <a:p>
            <a:r>
              <a:rPr lang="fa-IR" sz="2000" dirty="0" smtClean="0">
                <a:cs typeface="B Davat" pitchFamily="2" charset="-78"/>
              </a:rPr>
              <a:t>بزرگسالان به 32 متر مکعب و بچه ها به 15 متر مکعب فضا هوا نیاز دارند </a:t>
            </a:r>
          </a:p>
          <a:p>
            <a:endParaRPr lang="fa-IR" sz="2000" dirty="0" smtClean="0">
              <a:cs typeface="B Davat" pitchFamily="2" charset="-78"/>
            </a:endParaRPr>
          </a:p>
          <a:p>
            <a:r>
              <a:rPr lang="fa-IR" sz="2000" dirty="0" smtClean="0">
                <a:cs typeface="B Davat" pitchFamily="2" charset="-78"/>
              </a:rPr>
              <a:t>تعویض هوا به صورت مصنوعی تا تا مواد زیان اور به صورت مصنوعی خارج و اکسیژن مور نیاز تامین شود</a:t>
            </a:r>
          </a:p>
          <a:p>
            <a:endParaRPr lang="fa-IR" sz="2400" dirty="0" smtClean="0">
              <a:cs typeface="B Davat" pitchFamily="2" charset="-78"/>
            </a:endParaRPr>
          </a:p>
          <a:p>
            <a:r>
              <a:rPr lang="fa-IR" sz="2400" dirty="0" smtClean="0">
                <a:cs typeface="B Davat" pitchFamily="2" charset="-78"/>
              </a:rPr>
              <a:t>                                                                     </a:t>
            </a:r>
            <a:r>
              <a:rPr lang="fa-IR" sz="2800" dirty="0" smtClean="0">
                <a:cs typeface="B Davat" pitchFamily="2" charset="-78"/>
              </a:rPr>
              <a:t>گرم کردن فضا</a:t>
            </a:r>
          </a:p>
          <a:p>
            <a:r>
              <a:rPr lang="fa-IR" sz="2000" dirty="0" smtClean="0">
                <a:cs typeface="B Davat" pitchFamily="2" charset="-78"/>
              </a:rPr>
              <a:t>                                                                                  که   </a:t>
            </a:r>
            <a:r>
              <a:rPr lang="fa-IR" sz="2400" dirty="0" smtClean="0">
                <a:cs typeface="B Davat" pitchFamily="2" charset="-78"/>
              </a:rPr>
              <a:t>بستگی به نوع فعالیت  دارد                                                </a:t>
            </a:r>
          </a:p>
          <a:p>
            <a:r>
              <a:rPr lang="fa-IR" sz="2000" dirty="0" smtClean="0">
                <a:cs typeface="B Davat" pitchFamily="2" charset="-78"/>
              </a:rPr>
              <a:t>  برای هرفعالیت در فضای مسکونی به 18 تا20 درجه سانتی گراد  انرژی  و در محل کار 15 تا 18 درجه سانتی گراد</a:t>
            </a:r>
          </a:p>
          <a:p>
            <a:endParaRPr lang="fa-IR" sz="2000" dirty="0" smtClean="0">
              <a:cs typeface="B Davat" pitchFamily="2" charset="-78"/>
            </a:endParaRPr>
          </a:p>
          <a:p>
            <a:r>
              <a:rPr lang="fa-IR" sz="2000" dirty="0" smtClean="0">
                <a:cs typeface="B Davat" pitchFamily="2" charset="-78"/>
              </a:rPr>
              <a:t>هرفردی به ازای هر کیلوگرم وزن در ساعت 5/1 کیلو کالری تولید انرژی می کند ( مثال : انسان 70 کیلویی 2520 </a:t>
            </a:r>
          </a:p>
          <a:p>
            <a:endParaRPr lang="fa-IR" sz="2000" dirty="0" smtClean="0">
              <a:cs typeface="B Davat" pitchFamily="2" charset="-78"/>
            </a:endParaRPr>
          </a:p>
          <a:p>
            <a:r>
              <a:rPr lang="fa-IR" sz="2000" dirty="0" smtClean="0">
                <a:cs typeface="B Davat" pitchFamily="2" charset="-78"/>
              </a:rPr>
              <a:t>کیلو کالری لازم دارد</a:t>
            </a:r>
          </a:p>
          <a:p>
            <a:endParaRPr lang="fa-IR" sz="2400" dirty="0" smtClean="0">
              <a:cs typeface="B Davat" pitchFamily="2" charset="-78"/>
            </a:endParaRPr>
          </a:p>
          <a:p>
            <a:endParaRPr lang="fa-IR" sz="2000" dirty="0" smtClean="0">
              <a:cs typeface="B Davat" pitchFamily="2" charset="-78"/>
            </a:endParaRPr>
          </a:p>
          <a:p>
            <a:endParaRPr lang="fa-IR" sz="2000" dirty="0"/>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214290"/>
            <a:ext cx="8858312" cy="6247864"/>
          </a:xfrm>
          <a:prstGeom prst="rect">
            <a:avLst/>
          </a:prstGeom>
        </p:spPr>
        <p:txBody>
          <a:bodyPr wrap="square">
            <a:spAutoFit/>
          </a:bodyPr>
          <a:lstStyle/>
          <a:p>
            <a:r>
              <a:rPr lang="fa-IR" sz="2400" dirty="0" smtClean="0">
                <a:cs typeface="B Davat" pitchFamily="2" charset="-78"/>
              </a:rPr>
              <a:t>                               رطوبت فضا : </a:t>
            </a:r>
          </a:p>
          <a:p>
            <a:r>
              <a:rPr lang="fa-IR" sz="2000" dirty="0" smtClean="0">
                <a:cs typeface="B Davat" pitchFamily="2" charset="-78"/>
              </a:rPr>
              <a:t>میزان رطوبت در هر فضا بستگی به نوع فعالیت  که در ان فضا انجام می گیرد را دارد</a:t>
            </a:r>
          </a:p>
          <a:p>
            <a:endParaRPr lang="fa-IR" sz="2000" dirty="0" smtClean="0">
              <a:cs typeface="B Davat" pitchFamily="2" charset="-78"/>
            </a:endParaRPr>
          </a:p>
          <a:p>
            <a:r>
              <a:rPr lang="fa-IR" sz="2000" dirty="0" smtClean="0">
                <a:cs typeface="B Davat" pitchFamily="2" charset="-78"/>
              </a:rPr>
              <a:t>رطوبت زیاد باعث موارد زیر می شود:</a:t>
            </a:r>
          </a:p>
          <a:p>
            <a:endParaRPr lang="fa-IR" sz="2000" dirty="0" smtClean="0">
              <a:cs typeface="B Davat" pitchFamily="2" charset="-78"/>
            </a:endParaRPr>
          </a:p>
          <a:p>
            <a:r>
              <a:rPr lang="fa-IR" sz="2000" dirty="0" smtClean="0">
                <a:cs typeface="B Davat" pitchFamily="2" charset="-78"/>
              </a:rPr>
              <a:t>1- باعث مرطوب شدن فضا      2- گسترش میکروبها و کپکها     3- انتقال سرما و باعث پوسیدگی و تعرق می شود</a:t>
            </a:r>
          </a:p>
          <a:p>
            <a:endParaRPr lang="fa-IR" sz="2000" dirty="0" smtClean="0">
              <a:cs typeface="B Davat" pitchFamily="2" charset="-78"/>
            </a:endParaRPr>
          </a:p>
          <a:p>
            <a:r>
              <a:rPr lang="fa-IR" sz="2000" dirty="0" smtClean="0">
                <a:cs typeface="B Davat" pitchFamily="2" charset="-78"/>
              </a:rPr>
              <a:t>تعریف شبنم : رطوبت  در محیط را نگهداری و در شب که هوا رد می شود به صورت قطرانی در هوا پخش می شود </a:t>
            </a:r>
          </a:p>
          <a:p>
            <a:endParaRPr lang="fa-IR" sz="2000" dirty="0" smtClean="0">
              <a:cs typeface="B Davat" pitchFamily="2" charset="-78"/>
            </a:endParaRPr>
          </a:p>
          <a:p>
            <a:r>
              <a:rPr lang="fa-IR" sz="2000" dirty="0" smtClean="0">
                <a:cs typeface="B Davat" pitchFamily="2" charset="-78"/>
              </a:rPr>
              <a:t>تعریف ژاله: وقتی که هوا به شدت سرد می شود و این سرعت سرد شدن تبدیل به مایع نمی شود و تبدیل به جامد می شود</a:t>
            </a:r>
          </a:p>
          <a:p>
            <a:endParaRPr lang="fa-IR" sz="2000" dirty="0" smtClean="0">
              <a:cs typeface="B Davat" pitchFamily="2" charset="-78"/>
            </a:endParaRPr>
          </a:p>
          <a:p>
            <a:r>
              <a:rPr lang="fa-IR" sz="2000" dirty="0" smtClean="0">
                <a:cs typeface="B Davat" pitchFamily="2" charset="-78"/>
              </a:rPr>
              <a:t>  </a:t>
            </a:r>
            <a:r>
              <a:rPr lang="fa-IR" sz="2800" dirty="0" smtClean="0">
                <a:cs typeface="B Davat" pitchFamily="2" charset="-78"/>
              </a:rPr>
              <a:t>شرایط اقلیمی فضا      </a:t>
            </a:r>
            <a:r>
              <a:rPr lang="fa-IR" sz="2000" dirty="0" smtClean="0">
                <a:cs typeface="B Davat" pitchFamily="2" charset="-78"/>
              </a:rPr>
              <a:t>---                     </a:t>
            </a:r>
            <a:r>
              <a:rPr lang="fa-IR" sz="2400" dirty="0" smtClean="0">
                <a:cs typeface="B Davat" pitchFamily="2" charset="-78"/>
              </a:rPr>
              <a:t>تبادل حرارتی بدن با محط اطراف از سه طریق</a:t>
            </a:r>
            <a:r>
              <a:rPr lang="fa-IR" sz="2000" dirty="0" smtClean="0">
                <a:cs typeface="B Davat" pitchFamily="2" charset="-78"/>
              </a:rPr>
              <a:t>:</a:t>
            </a:r>
          </a:p>
          <a:p>
            <a:endParaRPr lang="fa-IR" sz="2000" dirty="0" smtClean="0">
              <a:cs typeface="B Davat" pitchFamily="2" charset="-78"/>
            </a:endParaRPr>
          </a:p>
          <a:p>
            <a:r>
              <a:rPr lang="fa-IR" sz="2000" dirty="0" smtClean="0">
                <a:cs typeface="B Davat" pitchFamily="2" charset="-78"/>
              </a:rPr>
              <a:t>1- </a:t>
            </a:r>
            <a:r>
              <a:rPr lang="fa-IR" sz="2400" dirty="0" smtClean="0">
                <a:cs typeface="B Davat" pitchFamily="2" charset="-78"/>
              </a:rPr>
              <a:t>انتقال با تماس- </a:t>
            </a:r>
            <a:r>
              <a:rPr lang="fa-IR" sz="2000" dirty="0" smtClean="0">
                <a:cs typeface="B Davat" pitchFamily="2" charset="-78"/>
              </a:rPr>
              <a:t>از طریق تماس درجسم –انتقال گرما از جسم گرم به سرد.- کف پا اتصال</a:t>
            </a:r>
          </a:p>
          <a:p>
            <a:endParaRPr lang="fa-IR" sz="2000" dirty="0" smtClean="0">
              <a:cs typeface="B Davat" pitchFamily="2" charset="-78"/>
            </a:endParaRPr>
          </a:p>
          <a:p>
            <a:r>
              <a:rPr lang="fa-IR" sz="2000" dirty="0" smtClean="0">
                <a:cs typeface="B Davat" pitchFamily="2" charset="-78"/>
              </a:rPr>
              <a:t>2- </a:t>
            </a:r>
            <a:r>
              <a:rPr lang="fa-IR" sz="2400" dirty="0" smtClean="0">
                <a:cs typeface="B Davat" pitchFamily="2" charset="-78"/>
              </a:rPr>
              <a:t>انتقال به صورت همرفت: </a:t>
            </a:r>
            <a:r>
              <a:rPr lang="fa-IR" sz="2000" dirty="0" smtClean="0">
                <a:cs typeface="B Davat" pitchFamily="2" charset="-78"/>
              </a:rPr>
              <a:t>عمل انتقال حرارت پوست بدن با هوای مجاورش (60 تا 70 درصد)</a:t>
            </a:r>
          </a:p>
          <a:p>
            <a:endParaRPr lang="fa-IR" sz="2000" dirty="0" smtClean="0">
              <a:cs typeface="B Davat" pitchFamily="2" charset="-78"/>
            </a:endParaRPr>
          </a:p>
          <a:p>
            <a:r>
              <a:rPr lang="fa-IR" sz="2000" dirty="0" smtClean="0">
                <a:cs typeface="B Davat" pitchFamily="2" charset="-78"/>
              </a:rPr>
              <a:t>3- انتقال به صورت تشعشع: انسان در محیط هم گرما می دهد و هم از مخحیط گرما می گیرد ( به یکی دودرصد نمی رسد</a:t>
            </a:r>
          </a:p>
          <a:p>
            <a:r>
              <a:rPr lang="fa-IR" sz="2000" dirty="0" smtClean="0">
                <a:cs typeface="B Davat" pitchFamily="2" charset="-78"/>
              </a:rPr>
              <a:t>بیشترین حالت ممکن مورد دوم است و کمترین حالت ممکن مورد سوم می باشد </a:t>
            </a:r>
            <a:endParaRPr lang="fa-IR" sz="2000" dirty="0"/>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14290"/>
            <a:ext cx="8715436" cy="6124754"/>
          </a:xfrm>
          <a:prstGeom prst="rect">
            <a:avLst/>
          </a:prstGeom>
        </p:spPr>
        <p:txBody>
          <a:bodyPr wrap="square">
            <a:spAutoFit/>
          </a:bodyPr>
          <a:lstStyle/>
          <a:p>
            <a:r>
              <a:rPr lang="fa-IR" sz="2400" dirty="0" smtClean="0">
                <a:cs typeface="B Davat" pitchFamily="2" charset="-78"/>
              </a:rPr>
              <a:t>                                         شرایط اقلیمی فضا</a:t>
            </a:r>
          </a:p>
          <a:p>
            <a:r>
              <a:rPr lang="fa-IR" sz="2000" dirty="0" smtClean="0">
                <a:cs typeface="B Davat" pitchFamily="2" charset="-78"/>
              </a:rPr>
              <a:t>در مقابل گرما بدن انسان مکانیسمهای خاصی را برای پایین اوردن حرارت به کار می برد :</a:t>
            </a:r>
          </a:p>
          <a:p>
            <a:endParaRPr lang="fa-IR" sz="2000" dirty="0" smtClean="0">
              <a:cs typeface="B Davat" pitchFamily="2" charset="-78"/>
            </a:endParaRPr>
          </a:p>
          <a:p>
            <a:r>
              <a:rPr lang="fa-IR" sz="2000" dirty="0" smtClean="0">
                <a:cs typeface="B Davat" pitchFamily="2" charset="-78"/>
              </a:rPr>
              <a:t>1- بالا بردن جریان خون در بدن            2-  افزودن حجم مجازی </a:t>
            </a:r>
          </a:p>
          <a:p>
            <a:endParaRPr lang="fa-IR" sz="2000" dirty="0" smtClean="0">
              <a:cs typeface="B Davat" pitchFamily="2" charset="-78"/>
            </a:endParaRPr>
          </a:p>
          <a:p>
            <a:r>
              <a:rPr lang="fa-IR" sz="2000" dirty="0" smtClean="0">
                <a:cs typeface="B Davat" pitchFamily="2" charset="-78"/>
              </a:rPr>
              <a:t>3- تعریق و تعرق و در شرایط مختلف( هوای سرد)  با لرزش دادن عضلات و اعضا حرارت بیشتری را تولی می کند</a:t>
            </a:r>
          </a:p>
          <a:p>
            <a:endParaRPr lang="fa-IR" sz="2000" dirty="0" smtClean="0">
              <a:cs typeface="B Davat" pitchFamily="2" charset="-78"/>
            </a:endParaRPr>
          </a:p>
          <a:p>
            <a:r>
              <a:rPr lang="fa-IR" sz="2000" dirty="0" smtClean="0">
                <a:cs typeface="B Davat" pitchFamily="2" charset="-78"/>
              </a:rPr>
              <a:t>                  </a:t>
            </a:r>
            <a:r>
              <a:rPr lang="fa-IR" sz="2400" dirty="0" smtClean="0">
                <a:cs typeface="B Davat" pitchFamily="2" charset="-78"/>
              </a:rPr>
              <a:t>توصیه های مربوط به شرایط اقلیمی خاص</a:t>
            </a:r>
          </a:p>
          <a:p>
            <a:endParaRPr lang="fa-IR" sz="2400" dirty="0" smtClean="0">
              <a:cs typeface="B Davat" pitchFamily="2" charset="-78"/>
            </a:endParaRPr>
          </a:p>
          <a:p>
            <a:r>
              <a:rPr lang="fa-IR" sz="2000" dirty="0" smtClean="0">
                <a:cs typeface="B Davat" pitchFamily="2" charset="-78"/>
              </a:rPr>
              <a:t>1- درجه حرارت متناسب با فعالیت باشد        2- اختلاف در حدود دو تا سه درجه مناسب است ( البته جبران تغییر </a:t>
            </a:r>
          </a:p>
          <a:p>
            <a:endParaRPr lang="fa-IR" sz="2000" dirty="0" smtClean="0">
              <a:cs typeface="B Davat" pitchFamily="2" charset="-78"/>
            </a:endParaRPr>
          </a:p>
          <a:p>
            <a:r>
              <a:rPr lang="fa-IR" sz="2000" dirty="0" smtClean="0">
                <a:cs typeface="B Davat" pitchFamily="2" charset="-78"/>
              </a:rPr>
              <a:t>درجه حرارت با درجه سطح)                                      3- سطوح حساس بحرانی سطوح پنجره ها می باشد</a:t>
            </a:r>
          </a:p>
          <a:p>
            <a:endParaRPr lang="fa-IR" sz="2000" dirty="0" smtClean="0">
              <a:cs typeface="B Davat" pitchFamily="2" charset="-78"/>
            </a:endParaRPr>
          </a:p>
          <a:p>
            <a:r>
              <a:rPr lang="fa-IR" sz="2000" dirty="0" smtClean="0">
                <a:cs typeface="B Davat" pitchFamily="2" charset="-78"/>
              </a:rPr>
              <a:t>4- تاحد امکان جریان هوا در رطوبت کنترل شود          5- جریان های هوا احساس هوا می شود و این امر احساس خنک </a:t>
            </a:r>
          </a:p>
          <a:p>
            <a:endParaRPr lang="fa-IR" sz="2000" dirty="0" smtClean="0">
              <a:cs typeface="B Davat" pitchFamily="2" charset="-78"/>
            </a:endParaRPr>
          </a:p>
          <a:p>
            <a:r>
              <a:rPr lang="fa-IR" sz="2000" dirty="0" smtClean="0">
                <a:cs typeface="B Davat" pitchFamily="2" charset="-78"/>
              </a:rPr>
              <a:t>شدن در بدن را ایجاد می کند               6- در حالتی که رطوبت نسبی پایین باشد ذرات گرد و غبار در هوا جریان می یابد</a:t>
            </a:r>
          </a:p>
          <a:p>
            <a:endParaRPr lang="fa-IR" sz="2000" dirty="0" smtClean="0">
              <a:cs typeface="B Davat" pitchFamily="2" charset="-78"/>
            </a:endParaRPr>
          </a:p>
          <a:p>
            <a:r>
              <a:rPr lang="fa-IR" sz="2000" dirty="0" smtClean="0">
                <a:cs typeface="B Davat" pitchFamily="2" charset="-78"/>
              </a:rPr>
              <a:t>7- برای فقط کیفیت هوا &gt; تهویه هوا راه حل ایده ال است پس یاید به میزان دی اکسید کربن هوا یک درصد حجمی بیشتر شود</a:t>
            </a:r>
            <a:endParaRPr lang="fa-IR" sz="2000" dirty="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285728"/>
            <a:ext cx="8606965" cy="5878532"/>
          </a:xfrm>
          <a:prstGeom prst="rect">
            <a:avLst/>
          </a:prstGeom>
        </p:spPr>
        <p:txBody>
          <a:bodyPr wrap="square">
            <a:spAutoFit/>
          </a:bodyPr>
          <a:lstStyle/>
          <a:p>
            <a:r>
              <a:rPr lang="fa-IR" sz="2400" dirty="0" smtClean="0">
                <a:cs typeface="B Davat" pitchFamily="2" charset="-78"/>
              </a:rPr>
              <a:t>عوامل اقلیمی و انسان</a:t>
            </a:r>
          </a:p>
          <a:p>
            <a:endParaRPr lang="fa-IR" sz="2400" dirty="0" smtClean="0">
              <a:cs typeface="B Davat" pitchFamily="2" charset="-78"/>
            </a:endParaRPr>
          </a:p>
          <a:p>
            <a:r>
              <a:rPr lang="fa-IR" sz="2000" dirty="0" smtClean="0">
                <a:cs typeface="B Davat" pitchFamily="2" charset="-78"/>
              </a:rPr>
              <a:t>در محدوده اسایش تغییرات رطوبت هوا برای انسان قایل تحمل تر است تا نسبت تغییرات دما ( به همین دلیل کنترل </a:t>
            </a:r>
          </a:p>
          <a:p>
            <a:endParaRPr lang="fa-IR" sz="2000" dirty="0" smtClean="0">
              <a:cs typeface="B Davat" pitchFamily="2" charset="-78"/>
            </a:endParaRPr>
          </a:p>
          <a:p>
            <a:r>
              <a:rPr lang="fa-IR" sz="2000" dirty="0" smtClean="0">
                <a:cs typeface="B Davat" pitchFamily="2" charset="-78"/>
              </a:rPr>
              <a:t>تغییرات دما لازم است بیشتر مورد توجه باشد )</a:t>
            </a:r>
          </a:p>
          <a:p>
            <a:endParaRPr lang="fa-IR" sz="2000" dirty="0" smtClean="0">
              <a:cs typeface="B Davat" pitchFamily="2" charset="-78"/>
            </a:endParaRPr>
          </a:p>
          <a:p>
            <a:r>
              <a:rPr lang="fa-IR" sz="2000" dirty="0" smtClean="0">
                <a:cs typeface="B Davat" pitchFamily="2" charset="-78"/>
              </a:rPr>
              <a:t>                                           </a:t>
            </a:r>
            <a:r>
              <a:rPr lang="fa-IR" sz="2400" dirty="0" smtClean="0">
                <a:cs typeface="B Davat" pitchFamily="2" charset="-78"/>
              </a:rPr>
              <a:t>تغییرات تابش افتاب بر انسان به دو صورت </a:t>
            </a:r>
            <a:r>
              <a:rPr lang="fa-IR" sz="2000" dirty="0" smtClean="0">
                <a:cs typeface="B Davat" pitchFamily="2" charset="-78"/>
              </a:rPr>
              <a:t>:</a:t>
            </a:r>
          </a:p>
          <a:p>
            <a:endParaRPr lang="fa-IR" sz="2000" dirty="0" smtClean="0">
              <a:cs typeface="B Davat" pitchFamily="2" charset="-78"/>
            </a:endParaRPr>
          </a:p>
          <a:p>
            <a:r>
              <a:rPr lang="fa-IR" sz="2000" dirty="0" smtClean="0">
                <a:cs typeface="B Davat" pitchFamily="2" charset="-78"/>
              </a:rPr>
              <a:t>1- تاثیر رشد بیولوژیکی                                                          2- تغییر درجه حرارت بدن </a:t>
            </a:r>
          </a:p>
          <a:p>
            <a:endParaRPr lang="fa-IR" sz="2000" dirty="0" smtClean="0">
              <a:cs typeface="B Davat" pitchFamily="2" charset="-78"/>
            </a:endParaRPr>
          </a:p>
          <a:p>
            <a:r>
              <a:rPr lang="fa-IR" sz="2400" dirty="0" smtClean="0">
                <a:cs typeface="B Davat" pitchFamily="2" charset="-78"/>
              </a:rPr>
              <a:t>رشد بیولوژیکی ناشی از اشعه ماورای بنفش و اثر رطوبتی ان ناشی از اشعه مادون قرمز</a:t>
            </a:r>
          </a:p>
          <a:p>
            <a:endParaRPr lang="fa-IR" sz="2000" dirty="0" smtClean="0">
              <a:cs typeface="B Davat" pitchFamily="2" charset="-78"/>
            </a:endParaRPr>
          </a:p>
          <a:p>
            <a:r>
              <a:rPr lang="fa-IR" sz="2000" dirty="0" smtClean="0">
                <a:cs typeface="B Davat" pitchFamily="2" charset="-78"/>
              </a:rPr>
              <a:t>قسمت کوچکی از نور افتاب که طول موج ان در حدود 882/-312/           است محدوده ماورای بنفش نور خورشید </a:t>
            </a:r>
          </a:p>
          <a:p>
            <a:endParaRPr lang="fa-IR" sz="2000" dirty="0" smtClean="0">
              <a:cs typeface="B Davat" pitchFamily="2" charset="-78"/>
            </a:endParaRPr>
          </a:p>
          <a:p>
            <a:r>
              <a:rPr lang="fa-IR" sz="2000" dirty="0" smtClean="0">
                <a:cs typeface="B Davat" pitchFamily="2" charset="-78"/>
              </a:rPr>
              <a:t>را تشکیل می دهدو تاثیر شیمیایی بر پوست انسان دارد که باعث سوختگی و حتی سزطان زا می باشد اکثر اجسام شفاف </a:t>
            </a:r>
          </a:p>
          <a:p>
            <a:endParaRPr lang="fa-IR" sz="2000" dirty="0" smtClean="0">
              <a:cs typeface="B Davat" pitchFamily="2" charset="-78"/>
            </a:endParaRPr>
          </a:p>
          <a:p>
            <a:r>
              <a:rPr lang="fa-IR" sz="2000" dirty="0" smtClean="0">
                <a:cs typeface="B Davat" pitchFamily="2" charset="-78"/>
              </a:rPr>
              <a:t>مانند شیشه این اشعه را جذب کرده و مانع عبور ان می شود</a:t>
            </a:r>
          </a:p>
          <a:p>
            <a:endParaRPr lang="fa-IR" sz="2000" dirty="0"/>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14290"/>
            <a:ext cx="8749841" cy="5816977"/>
          </a:xfrm>
          <a:prstGeom prst="rect">
            <a:avLst/>
          </a:prstGeom>
        </p:spPr>
        <p:txBody>
          <a:bodyPr wrap="square">
            <a:spAutoFit/>
          </a:bodyPr>
          <a:lstStyle/>
          <a:p>
            <a:r>
              <a:rPr lang="fa-IR" sz="2400" dirty="0" smtClean="0">
                <a:cs typeface="B Davat" pitchFamily="2" charset="-78"/>
              </a:rPr>
              <a:t>                                                   تاثیر باد بر محدوده اسایش</a:t>
            </a:r>
          </a:p>
          <a:p>
            <a:endParaRPr lang="fa-IR" sz="2400" dirty="0" smtClean="0">
              <a:cs typeface="B Davat" pitchFamily="2" charset="-78"/>
            </a:endParaRPr>
          </a:p>
          <a:p>
            <a:r>
              <a:rPr lang="fa-IR" sz="2000" dirty="0" smtClean="0">
                <a:cs typeface="B Davat" pitchFamily="2" charset="-78"/>
              </a:rPr>
              <a:t>باد می تواند باعث جابه جایی توده های هوایی شود ( عامل مهم)</a:t>
            </a:r>
          </a:p>
          <a:p>
            <a:endParaRPr lang="fa-IR" sz="2000" dirty="0" smtClean="0">
              <a:cs typeface="B Davat" pitchFamily="2" charset="-78"/>
            </a:endParaRPr>
          </a:p>
          <a:p>
            <a:r>
              <a:rPr lang="fa-IR" sz="2000" dirty="0" smtClean="0">
                <a:cs typeface="B Davat" pitchFamily="2" charset="-78"/>
              </a:rPr>
              <a:t>رطوبت به صورت غیر مستقیم در انسان تاثیر گذار ست   (14 میلی متر جیوه فشار بخار اب)</a:t>
            </a:r>
          </a:p>
          <a:p>
            <a:endParaRPr lang="fa-IR" sz="2000" dirty="0" smtClean="0">
              <a:cs typeface="B Davat" pitchFamily="2" charset="-78"/>
            </a:endParaRPr>
          </a:p>
          <a:p>
            <a:r>
              <a:rPr lang="fa-IR" sz="2000" dirty="0" smtClean="0">
                <a:cs typeface="B Davat" pitchFamily="2" charset="-78"/>
              </a:rPr>
              <a:t>دمای 20 تا 25 ذرجه زیاد محسوس نیست </a:t>
            </a:r>
          </a:p>
          <a:p>
            <a:endParaRPr lang="fa-IR" sz="2000" dirty="0" smtClean="0">
              <a:cs typeface="B Davat" pitchFamily="2" charset="-78"/>
            </a:endParaRPr>
          </a:p>
          <a:p>
            <a:r>
              <a:rPr lang="fa-IR" sz="2000" dirty="0" smtClean="0">
                <a:cs typeface="B Davat" pitchFamily="2" charset="-78"/>
              </a:rPr>
              <a:t>رطوبت هوا از 30 تا 82 درجه قابل تاثیر نیست </a:t>
            </a:r>
          </a:p>
          <a:p>
            <a:endParaRPr lang="fa-IR" sz="2000" dirty="0" smtClean="0">
              <a:cs typeface="B Davat" pitchFamily="2" charset="-78"/>
            </a:endParaRPr>
          </a:p>
          <a:p>
            <a:r>
              <a:rPr lang="fa-IR" sz="2400" dirty="0" smtClean="0">
                <a:cs typeface="B Davat" pitchFamily="2" charset="-78"/>
              </a:rPr>
              <a:t>تعریف آرگونمی </a:t>
            </a:r>
            <a:r>
              <a:rPr lang="fa-IR" sz="2000" dirty="0" smtClean="0">
                <a:cs typeface="B Davat" pitchFamily="2" charset="-78"/>
              </a:rPr>
              <a:t>: تحلیل تناسبات انسان از لحاظ فیزیکی و روانی – نحوه رفتار دست – مسیرهای حرکتی – تمام بر </a:t>
            </a:r>
          </a:p>
          <a:p>
            <a:r>
              <a:rPr lang="fa-IR" sz="2000" dirty="0" smtClean="0">
                <a:cs typeface="B Davat" pitchFamily="2" charset="-78"/>
              </a:rPr>
              <a:t>                                                          نوع رفتار انسان  تاثیر گذار است</a:t>
            </a:r>
          </a:p>
          <a:p>
            <a:endParaRPr lang="fa-IR" sz="2000" dirty="0" smtClean="0">
              <a:cs typeface="B Davat" pitchFamily="2" charset="-78"/>
            </a:endParaRPr>
          </a:p>
          <a:p>
            <a:r>
              <a:rPr lang="fa-IR" sz="2000" dirty="0" smtClean="0">
                <a:cs typeface="B Davat" pitchFamily="2" charset="-78"/>
              </a:rPr>
              <a:t>آرگونمی رفتار مشخص انسان و فعالیت ان که چقدر دوام اورده باشد و در طولانی مدت چه تاثیری می گذارد را </a:t>
            </a:r>
          </a:p>
          <a:p>
            <a:endParaRPr lang="fa-IR" sz="2000" dirty="0" smtClean="0">
              <a:cs typeface="B Davat" pitchFamily="2" charset="-78"/>
            </a:endParaRPr>
          </a:p>
          <a:p>
            <a:r>
              <a:rPr lang="fa-IR" sz="2000" dirty="0" smtClean="0">
                <a:cs typeface="B Davat" pitchFamily="2" charset="-78"/>
              </a:rPr>
              <a:t>مشخص می کند مثلا انسان در شرایط محیط کار با گازهای سمی سرو کار دارد باید مشخص شود</a:t>
            </a:r>
          </a:p>
          <a:p>
            <a:endParaRPr lang="fa-IR" sz="2000" dirty="0" smtClean="0">
              <a:cs typeface="B Davat" pitchFamily="2" charset="-78"/>
            </a:endParaRPr>
          </a:p>
          <a:p>
            <a:r>
              <a:rPr lang="fa-IR" sz="2000" dirty="0" smtClean="0">
                <a:cs typeface="B Davat" pitchFamily="2" charset="-78"/>
              </a:rPr>
              <a:t>وازه ارگونمی از دو واژه یونانی ارگو به معنی کار و نوموس به معنی قانون است</a:t>
            </a:r>
            <a:endParaRPr lang="fa-IR" sz="2000" dirty="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5728"/>
            <a:ext cx="8072494" cy="654032"/>
          </a:xfrm>
        </p:spPr>
        <p:txBody>
          <a:bodyPr anchor="t">
            <a:normAutofit fontScale="90000"/>
          </a:bodyPr>
          <a:lstStyle/>
          <a:p>
            <a:pPr algn="r"/>
            <a:endParaRPr lang="fa-IR" dirty="0"/>
          </a:p>
        </p:txBody>
      </p:sp>
      <p:sp>
        <p:nvSpPr>
          <p:cNvPr id="3" name="Content Placeholder 2"/>
          <p:cNvSpPr>
            <a:spLocks noGrp="1"/>
          </p:cNvSpPr>
          <p:nvPr>
            <p:ph idx="1"/>
          </p:nvPr>
        </p:nvSpPr>
        <p:spPr>
          <a:xfrm>
            <a:off x="457200" y="357166"/>
            <a:ext cx="8472518" cy="5768997"/>
          </a:xfrm>
          <a:effectLst>
            <a:outerShdw blurRad="40000" dist="20000" dir="5400000" rotWithShape="0">
              <a:srgbClr val="000000">
                <a:alpha val="38000"/>
              </a:srgbClr>
            </a:outerShdw>
            <a:softEdge rad="63500"/>
          </a:effectLst>
          <a:scene3d>
            <a:camera prst="obliqueBottomRight"/>
            <a:lightRig rig="threePt" dir="t"/>
          </a:scene3d>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justLow">
              <a:buNone/>
            </a:pPr>
            <a:endParaRPr lang="en-US" sz="2400" dirty="0">
              <a:cs typeface="B Davat" pitchFamily="2" charset="-78"/>
            </a:endParaRPr>
          </a:p>
          <a:p>
            <a:pPr indent="-576000" algn="justLow">
              <a:lnSpc>
                <a:spcPct val="170000"/>
              </a:lnSpc>
              <a:buNone/>
            </a:pPr>
            <a:r>
              <a:rPr lang="fa-IR" sz="2400" b="1" dirty="0">
                <a:cs typeface="B Davat" pitchFamily="2" charset="-78"/>
              </a:rPr>
              <a:t> </a:t>
            </a:r>
            <a:r>
              <a:rPr lang="fa-IR" sz="2800" b="1" dirty="0">
                <a:cs typeface="B Davat" pitchFamily="2" charset="-78"/>
              </a:rPr>
              <a:t>تعریف هوا یاوضعیت جوی </a:t>
            </a:r>
            <a:r>
              <a:rPr lang="fa-IR" sz="2800" b="1" dirty="0" smtClean="0">
                <a:cs typeface="B Davat" pitchFamily="2" charset="-78"/>
              </a:rPr>
              <a:t>:</a:t>
            </a:r>
            <a:r>
              <a:rPr lang="fa-IR" sz="2400" b="1" dirty="0" smtClean="0">
                <a:cs typeface="B Davat" pitchFamily="2" charset="-78"/>
              </a:rPr>
              <a:t>شرایط </a:t>
            </a:r>
            <a:r>
              <a:rPr lang="fa-IR" sz="2400" b="1" dirty="0">
                <a:cs typeface="B Davat" pitchFamily="2" charset="-78"/>
              </a:rPr>
              <a:t>موقت وضعیتی كه برای مدتی كوتاه دریك مكان معین غالب میگرددكه میانگین این وضعیت جوی دردراز مدت رایك اقلیم گویند. </a:t>
            </a:r>
            <a:endParaRPr lang="fa-IR" sz="2400" b="1" dirty="0" smtClean="0">
              <a:cs typeface="B Davat" pitchFamily="2" charset="-78"/>
            </a:endParaRPr>
          </a:p>
          <a:p>
            <a:pPr indent="-576000" algn="justLow">
              <a:lnSpc>
                <a:spcPct val="170000"/>
              </a:lnSpc>
              <a:buNone/>
            </a:pPr>
            <a:endParaRPr lang="fa-IR" sz="2400" b="1" dirty="0" smtClean="0">
              <a:cs typeface="B Davat" pitchFamily="2" charset="-78"/>
            </a:endParaRPr>
          </a:p>
          <a:p>
            <a:pPr algn="justLow"/>
            <a:r>
              <a:rPr lang="fa-IR" sz="2800" dirty="0" smtClean="0">
                <a:cs typeface="B Davat" pitchFamily="2" charset="-78"/>
              </a:rPr>
              <a:t>تعریف اقلیم </a:t>
            </a:r>
            <a:r>
              <a:rPr lang="fa-IR" sz="2400" dirty="0" smtClean="0">
                <a:cs typeface="B Davat" pitchFamily="2" charset="-78"/>
              </a:rPr>
              <a:t>: دانشی است ترکیبی که به بررسی شرایط جغرافیایی و زیستی با توجه به داده های اماری دراز مدت موجود اب و هوایی ناحیه خاص می پردازد .</a:t>
            </a:r>
          </a:p>
          <a:p>
            <a:pPr algn="justLow"/>
            <a:endParaRPr lang="fa-IR" sz="2400" dirty="0" smtClean="0">
              <a:cs typeface="B Davat" pitchFamily="2" charset="-78"/>
            </a:endParaRPr>
          </a:p>
          <a:p>
            <a:pPr algn="justLow"/>
            <a:r>
              <a:rPr lang="fa-IR" sz="2800" dirty="0" smtClean="0">
                <a:cs typeface="B Davat" pitchFamily="2" charset="-78"/>
              </a:rPr>
              <a:t>تعریف دیگر اقلیم </a:t>
            </a:r>
            <a:r>
              <a:rPr lang="fa-IR" sz="2400" dirty="0" smtClean="0">
                <a:cs typeface="B Davat" pitchFamily="2" charset="-78"/>
              </a:rPr>
              <a:t>: روابط بین حیاط و حوادث طبیعی یا حوادث اتمسفری را بررسی نموده و اثرات پدیده های جوی را در حیاط موجودات زنده از جمله انسان تعریف می کند.</a:t>
            </a:r>
          </a:p>
          <a:p>
            <a:pPr algn="justLow"/>
            <a:endParaRPr lang="fa-IR" sz="2400" dirty="0" smtClean="0">
              <a:cs typeface="B Davat" pitchFamily="2" charset="-78"/>
            </a:endParaRPr>
          </a:p>
          <a:p>
            <a:pPr algn="justLow"/>
            <a:r>
              <a:rPr lang="fa-IR" sz="2800" dirty="0" smtClean="0">
                <a:cs typeface="B Davat" pitchFamily="2" charset="-78"/>
              </a:rPr>
              <a:t>تعریف اقلیم شناسی </a:t>
            </a:r>
            <a:r>
              <a:rPr lang="fa-IR" sz="2400" dirty="0" smtClean="0">
                <a:cs typeface="B Davat" pitchFamily="2" charset="-78"/>
              </a:rPr>
              <a:t>: مجموعه ای از اطلاعات آب و هوایی . انسانی و جغرافیایی که با زندگی انسان ارتیاط دارد </a:t>
            </a:r>
          </a:p>
          <a:p>
            <a:pPr algn="justLow"/>
            <a:endParaRPr lang="fa-IR" dirty="0">
              <a:cs typeface="B Davat"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 calcmode="lin" valueType="num">
                                      <p:cBhvr additive="base">
                                        <p:cTn id="3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786" y="357166"/>
            <a:ext cx="6929486" cy="461665"/>
          </a:xfrm>
          <a:prstGeom prst="rect">
            <a:avLst/>
          </a:prstGeom>
        </p:spPr>
        <p:txBody>
          <a:bodyPr wrap="square">
            <a:spAutoFit/>
          </a:bodyPr>
          <a:lstStyle/>
          <a:p>
            <a:r>
              <a:rPr lang="fa-IR" sz="2400" dirty="0" smtClean="0">
                <a:cs typeface="B Davat" pitchFamily="2" charset="-78"/>
              </a:rPr>
              <a:t>اثرات عمده باد بر ساختمانها را در می توان در چند طبقه کلی قرار داد :</a:t>
            </a:r>
            <a:endParaRPr lang="fa-IR" sz="2400" dirty="0"/>
          </a:p>
        </p:txBody>
      </p:sp>
      <p:sp>
        <p:nvSpPr>
          <p:cNvPr id="5" name="Content Placeholder 2"/>
          <p:cNvSpPr>
            <a:spLocks noGrp="1"/>
          </p:cNvSpPr>
          <p:nvPr>
            <p:ph idx="1"/>
          </p:nvPr>
        </p:nvSpPr>
        <p:spPr>
          <a:xfrm>
            <a:off x="457200" y="1600200"/>
            <a:ext cx="8229600" cy="4525963"/>
          </a:xfrm>
          <a:effectLst>
            <a:outerShdw blurRad="40000" dist="20000" dir="5400000" rotWithShape="0">
              <a:srgbClr val="000000">
                <a:alpha val="38000"/>
              </a:srgbClr>
            </a:outerShdw>
            <a:softEdge rad="63500"/>
          </a:effectLst>
          <a:scene3d>
            <a:camera prst="obliqueBottomRight"/>
            <a:lightRig rig="threePt" dir="t"/>
          </a:scene3d>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justLow">
              <a:lnSpc>
                <a:spcPct val="150000"/>
              </a:lnSpc>
            </a:pPr>
            <a:r>
              <a:rPr lang="fa-IR" sz="2400" dirty="0" smtClean="0">
                <a:cs typeface="B Davat" pitchFamily="2" charset="-78"/>
              </a:rPr>
              <a:t>ساختمانهای دارای شکل مدور نسبت به بناهای زاویه دار و حاوی سطوح صاف مقاومت و دوام باد را کمتر می کنند مانند بناهایی با سقف گنبدی .</a:t>
            </a:r>
            <a:endParaRPr lang="en-US" sz="2400" dirty="0" smtClean="0">
              <a:cs typeface="B Davat" pitchFamily="2" charset="-78"/>
            </a:endParaRPr>
          </a:p>
          <a:p>
            <a:pPr algn="justLow">
              <a:lnSpc>
                <a:spcPct val="150000"/>
              </a:lnSpc>
            </a:pPr>
            <a:r>
              <a:rPr lang="fa-IR" sz="2400" dirty="0" smtClean="0">
                <a:cs typeface="B Davat" pitchFamily="2" charset="-78"/>
              </a:rPr>
              <a:t>ساختمانهای بلند و مرتفع که دارای ابعاد افقی کوتاه هستند در برابر واژگون شدن و یا خم شدن کامل در قسمتهای فوقانیشان مستعدترند .</a:t>
            </a:r>
            <a:endParaRPr lang="en-US" sz="2400" dirty="0" smtClean="0">
              <a:cs typeface="B Davat" pitchFamily="2" charset="-78"/>
            </a:endParaRPr>
          </a:p>
          <a:p>
            <a:pPr algn="justLow">
              <a:lnSpc>
                <a:spcPct val="150000"/>
              </a:lnSpc>
            </a:pPr>
            <a:r>
              <a:rPr lang="fa-IR" sz="2400" dirty="0" smtClean="0">
                <a:cs typeface="B Davat" pitchFamily="2" charset="-78"/>
              </a:rPr>
              <a:t> بناهای پهلو باز یا دارای اشکال بادگیر چون تمایل دارند باد را به چنگ درآورند نیروی باد رابیشتر خواهند کرد .</a:t>
            </a:r>
            <a:endParaRPr lang="en-US" sz="2400" dirty="0" smtClean="0">
              <a:cs typeface="B Davat" pitchFamily="2" charset="-78"/>
            </a:endParaRPr>
          </a:p>
          <a:p>
            <a:pPr algn="justLow">
              <a:lnSpc>
                <a:spcPct val="150000"/>
              </a:lnSpc>
            </a:pPr>
            <a:r>
              <a:rPr lang="fa-IR" sz="2400" dirty="0" smtClean="0">
                <a:cs typeface="B Davat" pitchFamily="2" charset="-78"/>
              </a:rPr>
              <a:t>برآمدگی یا جلوآمدگی بنا ، جانپناهها و دیوارهای بلند ، سایبانها و بالکنها و دیوارهای بی دوام و ناپایدار به اثر کشش همه جانبه بر ساختمان می افزایند .</a:t>
            </a:r>
            <a:endParaRPr lang="en-US" sz="2400" dirty="0" smtClean="0">
              <a:cs typeface="B Davat" pitchFamily="2" charset="-78"/>
            </a:endParaRPr>
          </a:p>
          <a:p>
            <a:pPr algn="justLow">
              <a:lnSpc>
                <a:spcPct val="150000"/>
              </a:lnSpc>
            </a:pPr>
            <a:r>
              <a:rPr lang="fa-IR" sz="2400" dirty="0" smtClean="0">
                <a:cs typeface="B Davat" pitchFamily="2" charset="-78"/>
              </a:rPr>
              <a:t> علائم ، نشانه ها ، دودکشها ، آنتنها ، چهارطاقیها و سایر تجهیزات روی بام ساختمانها نیز دستخوش اثر روییدگی می شوند.</a:t>
            </a:r>
            <a:endParaRPr lang="en-US" sz="2400" dirty="0">
              <a:cs typeface="B Davat"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14290"/>
            <a:ext cx="8464089" cy="6432530"/>
          </a:xfrm>
          <a:prstGeom prst="rect">
            <a:avLst/>
          </a:prstGeom>
        </p:spPr>
        <p:txBody>
          <a:bodyPr wrap="square">
            <a:spAutoFit/>
          </a:bodyPr>
          <a:lstStyle/>
          <a:p>
            <a:r>
              <a:rPr lang="fa-IR" sz="2400" dirty="0" smtClean="0">
                <a:cs typeface="B Davat" pitchFamily="2" charset="-78"/>
              </a:rPr>
              <a:t>نوع نشستن انسان</a:t>
            </a:r>
          </a:p>
          <a:p>
            <a:endParaRPr lang="fa-IR" sz="2400" dirty="0" smtClean="0">
              <a:cs typeface="B Davat" pitchFamily="2" charset="-78"/>
            </a:endParaRPr>
          </a:p>
          <a:p>
            <a:r>
              <a:rPr lang="fa-IR" sz="2000" dirty="0" smtClean="0">
                <a:cs typeface="B Davat" pitchFamily="2" charset="-78"/>
              </a:rPr>
              <a:t>مشکلات زیادی در محل کار وجود دارد از جمله :</a:t>
            </a:r>
          </a:p>
          <a:p>
            <a:endParaRPr lang="fa-IR" sz="2000" dirty="0" smtClean="0">
              <a:cs typeface="B Davat" pitchFamily="2" charset="-78"/>
            </a:endParaRPr>
          </a:p>
          <a:p>
            <a:r>
              <a:rPr lang="fa-IR" sz="2000" dirty="0" smtClean="0">
                <a:cs typeface="B Davat" pitchFamily="2" charset="-78"/>
              </a:rPr>
              <a:t>وضعیت بدنی در هنگام کار------بیو مکانیک</a:t>
            </a:r>
          </a:p>
          <a:p>
            <a:r>
              <a:rPr lang="fa-IR" sz="2000" dirty="0" smtClean="0">
                <a:cs typeface="B Davat" pitchFamily="2" charset="-78"/>
              </a:rPr>
              <a:t>کار با صفخه کلید ---------بیومکانیک</a:t>
            </a:r>
          </a:p>
          <a:p>
            <a:r>
              <a:rPr lang="fa-IR" sz="2000" dirty="0" smtClean="0">
                <a:cs typeface="B Davat" pitchFamily="2" charset="-78"/>
              </a:rPr>
              <a:t>اندازه حروف و صفحه نمایش----بینایی شناسی و علوم ادراکی</a:t>
            </a:r>
          </a:p>
          <a:p>
            <a:r>
              <a:rPr lang="fa-IR" sz="2000" dirty="0" smtClean="0">
                <a:cs typeface="B Davat" pitchFamily="2" charset="-78"/>
              </a:rPr>
              <a:t>عوامل محیطی------------صدا . فشار حرارتی و گرمایی </a:t>
            </a:r>
          </a:p>
          <a:p>
            <a:endParaRPr lang="fa-IR" sz="2000" dirty="0" smtClean="0">
              <a:cs typeface="B Davat" pitchFamily="2" charset="-78"/>
            </a:endParaRPr>
          </a:p>
          <a:p>
            <a:r>
              <a:rPr lang="fa-IR" sz="2000" dirty="0" smtClean="0">
                <a:cs typeface="B Davat" pitchFamily="2" charset="-78"/>
              </a:rPr>
              <a:t>بحث اقلیم یک علمی است که در آرگونمی تاثیر دارد شراط مشخص برای ان را تعریف کرده تابرای انجام ان حوصله </a:t>
            </a:r>
          </a:p>
          <a:p>
            <a:endParaRPr lang="fa-IR" sz="2000" dirty="0" smtClean="0">
              <a:cs typeface="B Davat" pitchFamily="2" charset="-78"/>
            </a:endParaRPr>
          </a:p>
          <a:p>
            <a:r>
              <a:rPr lang="fa-IR" sz="2000" dirty="0" smtClean="0">
                <a:cs typeface="B Davat" pitchFamily="2" charset="-78"/>
              </a:rPr>
              <a:t>داشته یاشد تا احساس راحتی تا فکر خوب به مغز برسد مثلا مقذار نور کمتر یا بیشتر نباشد </a:t>
            </a:r>
          </a:p>
          <a:p>
            <a:endParaRPr lang="fa-IR" sz="2000" dirty="0" smtClean="0">
              <a:cs typeface="B Davat" pitchFamily="2" charset="-78"/>
            </a:endParaRPr>
          </a:p>
          <a:p>
            <a:r>
              <a:rPr lang="fa-IR" sz="2000" dirty="0" smtClean="0">
                <a:cs typeface="B Davat" pitchFamily="2" charset="-78"/>
              </a:rPr>
              <a:t>هدف اولیه دانش ارگونمی </a:t>
            </a:r>
            <a:r>
              <a:rPr lang="fa-IR" sz="2400" u="sng" dirty="0" smtClean="0">
                <a:cs typeface="B Davat" pitchFamily="2" charset="-78"/>
              </a:rPr>
              <a:t>طراحی</a:t>
            </a:r>
            <a:r>
              <a:rPr lang="fa-IR" sz="2000" dirty="0" smtClean="0">
                <a:cs typeface="B Davat" pitchFamily="2" charset="-78"/>
              </a:rPr>
              <a:t> می باشد </a:t>
            </a:r>
          </a:p>
          <a:p>
            <a:endParaRPr lang="fa-IR" sz="2000" dirty="0" smtClean="0">
              <a:cs typeface="B Davat" pitchFamily="2" charset="-78"/>
            </a:endParaRPr>
          </a:p>
          <a:p>
            <a:r>
              <a:rPr lang="fa-IR" sz="2000" dirty="0" smtClean="0">
                <a:cs typeface="B Davat" pitchFamily="2" charset="-78"/>
              </a:rPr>
              <a:t>که باید نخستین گام شرایط موجود بررسی شود سپس راه حلهایی ارایه شود انگاه راهحلهای طراحی مورد بررسی قرار گیرد </a:t>
            </a:r>
          </a:p>
          <a:p>
            <a:endParaRPr lang="fa-IR" sz="2000" dirty="0" smtClean="0">
              <a:cs typeface="B Davat" pitchFamily="2" charset="-78"/>
            </a:endParaRPr>
          </a:p>
          <a:p>
            <a:r>
              <a:rPr lang="fa-IR" sz="2000" dirty="0" smtClean="0">
                <a:cs typeface="B Davat" pitchFamily="2" charset="-78"/>
              </a:rPr>
              <a:t>اندازه اشان بهترین عامل جهت طراحی فضا ها و مبلمان می باشد</a:t>
            </a:r>
          </a:p>
          <a:p>
            <a:endParaRPr lang="fa-IR" sz="2400" dirty="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428736"/>
            <a:ext cx="8464089" cy="3785652"/>
          </a:xfrm>
          <a:prstGeom prst="rect">
            <a:avLst/>
          </a:prstGeom>
        </p:spPr>
        <p:txBody>
          <a:bodyPr wrap="square">
            <a:spAutoFit/>
          </a:bodyPr>
          <a:lstStyle/>
          <a:p>
            <a:r>
              <a:rPr lang="fa-IR" sz="2000" dirty="0" smtClean="0">
                <a:cs typeface="B Davat" pitchFamily="2" charset="-78"/>
              </a:rPr>
              <a:t>موضوعات مختلفی با قد انسان در ارتباط است مثلا در امریکا تنظیم است که قد بین 54 تا 16 اینچ </a:t>
            </a:r>
          </a:p>
          <a:p>
            <a:endParaRPr lang="fa-IR" sz="2000" dirty="0" smtClean="0">
              <a:cs typeface="B Davat" pitchFamily="2" charset="-78"/>
            </a:endParaRPr>
          </a:p>
          <a:p>
            <a:r>
              <a:rPr lang="fa-IR" sz="2000" dirty="0" smtClean="0">
                <a:cs typeface="B Davat" pitchFamily="2" charset="-78"/>
              </a:rPr>
              <a:t>در این مورد شرایط زیز حرف اول را می زند :</a:t>
            </a:r>
          </a:p>
          <a:p>
            <a:endParaRPr lang="fa-IR" sz="2000" dirty="0" smtClean="0">
              <a:cs typeface="B Davat" pitchFamily="2" charset="-78"/>
            </a:endParaRPr>
          </a:p>
          <a:p>
            <a:r>
              <a:rPr lang="fa-IR" sz="2000" dirty="0" smtClean="0">
                <a:cs typeface="B Davat" pitchFamily="2" charset="-78"/>
              </a:rPr>
              <a:t>           عمومیت داشته باشد  - قابل تنظیم باشد  با سنین مختلف- در مکان های عمومی تفریحی قدها را در نظر گرفت  حتی </a:t>
            </a:r>
          </a:p>
          <a:p>
            <a:endParaRPr lang="fa-IR" sz="2000" dirty="0" smtClean="0">
              <a:cs typeface="B Davat" pitchFamily="2" charset="-78"/>
            </a:endParaRPr>
          </a:p>
          <a:p>
            <a:r>
              <a:rPr lang="fa-IR" sz="2000" dirty="0" smtClean="0">
                <a:cs typeface="B Davat" pitchFamily="2" charset="-78"/>
              </a:rPr>
              <a:t>تفاوتهای فردی – سن – وضعیت و ....</a:t>
            </a:r>
          </a:p>
          <a:p>
            <a:endParaRPr lang="fa-IR" sz="2000" dirty="0" smtClean="0">
              <a:cs typeface="B Davat" pitchFamily="2" charset="-78"/>
            </a:endParaRPr>
          </a:p>
          <a:p>
            <a:r>
              <a:rPr lang="fa-IR" sz="2000" dirty="0" smtClean="0">
                <a:cs typeface="B Davat" pitchFamily="2" charset="-78"/>
              </a:rPr>
              <a:t>میزان نور و روشنایی در مکان ها خیلی مهم می باشد و حتی زاویه نور هم مهم می باشد </a:t>
            </a:r>
          </a:p>
          <a:p>
            <a:endParaRPr lang="fa-IR" sz="2000" dirty="0" smtClean="0">
              <a:cs typeface="B Davat" pitchFamily="2" charset="-78"/>
            </a:endParaRPr>
          </a:p>
          <a:p>
            <a:r>
              <a:rPr lang="fa-IR" sz="2000" dirty="0" smtClean="0">
                <a:cs typeface="B Davat" pitchFamily="2" charset="-78"/>
              </a:rPr>
              <a:t>به عنوان مثال در نشیمن نور مستقین به کار برده نمی شود یا در اتاق خواب نور کم را در نظر می گیریم </a:t>
            </a:r>
            <a:endParaRPr lang="fa-IR" sz="2000" dirty="0"/>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14290"/>
            <a:ext cx="8715436" cy="6309420"/>
          </a:xfrm>
          <a:prstGeom prst="rect">
            <a:avLst/>
          </a:prstGeom>
        </p:spPr>
        <p:txBody>
          <a:bodyPr wrap="square">
            <a:spAutoFit/>
          </a:bodyPr>
          <a:lstStyle/>
          <a:p>
            <a:r>
              <a:rPr lang="fa-IR" sz="2400" dirty="0" smtClean="0">
                <a:cs typeface="B Davat" pitchFamily="2" charset="-78"/>
              </a:rPr>
              <a:t>                                   اشعه الکترو مغناطیسی</a:t>
            </a:r>
          </a:p>
          <a:p>
            <a:endParaRPr lang="fa-IR" sz="2400" dirty="0" smtClean="0">
              <a:cs typeface="B Davat" pitchFamily="2" charset="-78"/>
            </a:endParaRPr>
          </a:p>
          <a:p>
            <a:r>
              <a:rPr lang="fa-IR" sz="2400" dirty="0" smtClean="0">
                <a:cs typeface="B Davat" pitchFamily="2" charset="-78"/>
              </a:rPr>
              <a:t>سه ویژگی عمده ان  </a:t>
            </a:r>
            <a:r>
              <a:rPr lang="fa-IR" sz="2000" dirty="0" smtClean="0">
                <a:cs typeface="B Davat" pitchFamily="2" charset="-78"/>
              </a:rPr>
              <a:t>: </a:t>
            </a:r>
            <a:r>
              <a:rPr lang="fa-IR" sz="2000" b="1" u="sng" dirty="0" smtClean="0">
                <a:cs typeface="B Davat" pitchFamily="2" charset="-78"/>
              </a:rPr>
              <a:t>برای انتقال نیاز به محیط مادی ندارد- در خلا عبور میکنند- حامل انرژی هستند </a:t>
            </a:r>
          </a:p>
          <a:p>
            <a:endParaRPr lang="fa-IR" sz="2000" dirty="0" smtClean="0">
              <a:cs typeface="B Davat" pitchFamily="2" charset="-78"/>
            </a:endParaRPr>
          </a:p>
          <a:p>
            <a:r>
              <a:rPr lang="fa-IR" sz="2000" dirty="0" smtClean="0">
                <a:cs typeface="B Davat" pitchFamily="2" charset="-78"/>
              </a:rPr>
              <a:t>اشعه ای که به زمین می رسد بین 3 تا 28/ میکر میلی متر می باشد عواملی که سرطان زا هستند نزدیک زمین حذف میشوند </a:t>
            </a:r>
          </a:p>
          <a:p>
            <a:endParaRPr lang="fa-IR" sz="2000" dirty="0" smtClean="0">
              <a:cs typeface="B Davat" pitchFamily="2" charset="-78"/>
            </a:endParaRPr>
          </a:p>
          <a:p>
            <a:r>
              <a:rPr lang="fa-IR" sz="2000" dirty="0" smtClean="0">
                <a:cs typeface="B Davat" pitchFamily="2" charset="-78"/>
              </a:rPr>
              <a:t>                                              </a:t>
            </a:r>
            <a:r>
              <a:rPr lang="fa-IR" sz="2400" dirty="0" smtClean="0">
                <a:cs typeface="B Davat" pitchFamily="2" charset="-78"/>
              </a:rPr>
              <a:t>تابش  به سه صورت است: </a:t>
            </a:r>
          </a:p>
          <a:p>
            <a:r>
              <a:rPr lang="fa-IR" sz="2000" b="1" u="sng" dirty="0" smtClean="0">
                <a:cs typeface="B Davat" pitchFamily="2" charset="-78"/>
              </a:rPr>
              <a:t>پراکنگی ( عبور)- جذب – انعکاس (در مناطق گرم و خشک و گرم و مرطوب به انعکاس نیاز داریم )</a:t>
            </a:r>
          </a:p>
          <a:p>
            <a:endParaRPr lang="fa-IR" sz="2000" dirty="0" smtClean="0">
              <a:cs typeface="B Davat" pitchFamily="2" charset="-78"/>
            </a:endParaRPr>
          </a:p>
          <a:p>
            <a:r>
              <a:rPr lang="fa-IR" sz="2000" dirty="0" smtClean="0">
                <a:cs typeface="B Davat" pitchFamily="2" charset="-78"/>
              </a:rPr>
              <a:t>شدت تابش بر حسب این موارد : </a:t>
            </a:r>
            <a:r>
              <a:rPr lang="fa-IR" sz="2000" b="1" u="sng" dirty="0" smtClean="0">
                <a:cs typeface="B Davat" pitchFamily="2" charset="-78"/>
              </a:rPr>
              <a:t>طول و عرض جغرافیایی می باشد </a:t>
            </a:r>
          </a:p>
          <a:p>
            <a:endParaRPr lang="fa-IR" sz="2000" dirty="0" smtClean="0">
              <a:cs typeface="B Davat" pitchFamily="2" charset="-78"/>
            </a:endParaRPr>
          </a:p>
          <a:p>
            <a:r>
              <a:rPr lang="fa-IR" sz="2400" dirty="0" smtClean="0">
                <a:cs typeface="B Davat" pitchFamily="2" charset="-78"/>
              </a:rPr>
              <a:t>تعریف دما </a:t>
            </a:r>
            <a:r>
              <a:rPr lang="fa-IR" sz="2000" dirty="0" smtClean="0">
                <a:cs typeface="B Davat" pitchFamily="2" charset="-78"/>
              </a:rPr>
              <a:t>: مقدار حرارت محیطی در یک نقطه در یک مدت زمان مشخص که به شدت تابش و دوام ان بستگی دارد</a:t>
            </a:r>
          </a:p>
          <a:p>
            <a:endParaRPr lang="fa-IR" sz="2000" dirty="0" smtClean="0">
              <a:cs typeface="B Davat" pitchFamily="2" charset="-78"/>
            </a:endParaRPr>
          </a:p>
          <a:p>
            <a:r>
              <a:rPr lang="fa-IR" sz="2400" dirty="0" smtClean="0">
                <a:cs typeface="B Davat" pitchFamily="2" charset="-78"/>
              </a:rPr>
              <a:t>رطوبت </a:t>
            </a:r>
            <a:r>
              <a:rPr lang="fa-IR" sz="2000" dirty="0" smtClean="0">
                <a:cs typeface="B Davat" pitchFamily="2" charset="-78"/>
              </a:rPr>
              <a:t>: مقدار قطرات اب موجود در هوا را رطوبت می گویند .</a:t>
            </a:r>
          </a:p>
          <a:p>
            <a:endParaRPr lang="fa-IR" sz="2000" dirty="0" smtClean="0">
              <a:cs typeface="B Davat" pitchFamily="2" charset="-78"/>
            </a:endParaRPr>
          </a:p>
          <a:p>
            <a:r>
              <a:rPr lang="fa-IR" sz="2400" dirty="0" smtClean="0">
                <a:cs typeface="B Davat" pitchFamily="2" charset="-78"/>
              </a:rPr>
              <a:t>انواع رطوبت </a:t>
            </a:r>
            <a:r>
              <a:rPr lang="fa-IR" sz="2000" dirty="0" smtClean="0">
                <a:cs typeface="B Davat" pitchFamily="2" charset="-78"/>
              </a:rPr>
              <a:t>: </a:t>
            </a:r>
            <a:r>
              <a:rPr lang="fa-IR" sz="2000" b="1" u="sng" dirty="0" smtClean="0">
                <a:cs typeface="B Davat" pitchFamily="2" charset="-78"/>
              </a:rPr>
              <a:t>مطلق- نسبی- مخصوص- نقطه شبنم </a:t>
            </a:r>
          </a:p>
          <a:p>
            <a:endParaRPr lang="fa-IR" sz="2000" dirty="0" smtClean="0">
              <a:cs typeface="B Davat" pitchFamily="2" charset="-78"/>
            </a:endParaRPr>
          </a:p>
          <a:p>
            <a:r>
              <a:rPr lang="fa-IR" sz="2000" dirty="0" smtClean="0">
                <a:cs typeface="B Davat" pitchFamily="2" charset="-78"/>
              </a:rPr>
              <a:t>ارتفاع از سطح دریا </a:t>
            </a:r>
            <a:r>
              <a:rPr lang="fa-IR" sz="2000" b="1" u="sng" dirty="0" smtClean="0">
                <a:cs typeface="B Davat" pitchFamily="2" charset="-78"/>
              </a:rPr>
              <a:t>یعنی کد اقیانوسهای ازاد </a:t>
            </a:r>
            <a:endParaRPr lang="fa-IR" sz="2000" b="1" u="sng" dirty="0"/>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214290"/>
            <a:ext cx="8464129" cy="6555641"/>
          </a:xfrm>
          <a:prstGeom prst="rect">
            <a:avLst/>
          </a:prstGeom>
        </p:spPr>
        <p:txBody>
          <a:bodyPr wrap="square">
            <a:spAutoFit/>
          </a:bodyPr>
          <a:lstStyle/>
          <a:p>
            <a:r>
              <a:rPr lang="fa-IR" sz="2000" dirty="0" smtClean="0">
                <a:cs typeface="B Davat" pitchFamily="2" charset="-78"/>
              </a:rPr>
              <a:t>انواع ایستگاه های هواشناسی : </a:t>
            </a:r>
            <a:r>
              <a:rPr lang="fa-IR" sz="2000" b="1" i="1" u="sng" dirty="0" smtClean="0">
                <a:cs typeface="B Davat" pitchFamily="2" charset="-78"/>
              </a:rPr>
              <a:t>ایستگاههای باران سنجی – کلیماتولوژی- سینوپتیک</a:t>
            </a:r>
          </a:p>
          <a:p>
            <a:endParaRPr lang="fa-IR" sz="2000" dirty="0" smtClean="0">
              <a:cs typeface="B Davat" pitchFamily="2" charset="-78"/>
            </a:endParaRPr>
          </a:p>
          <a:p>
            <a:r>
              <a:rPr lang="fa-IR" sz="2000" dirty="0" smtClean="0">
                <a:cs typeface="B Davat" pitchFamily="2" charset="-78"/>
              </a:rPr>
              <a:t>ریختهای محیطی : </a:t>
            </a:r>
            <a:r>
              <a:rPr lang="fa-IR" sz="2000" b="1" u="sng" dirty="0" smtClean="0">
                <a:cs typeface="B Davat" pitchFamily="2" charset="-78"/>
              </a:rPr>
              <a:t>پوشش گیاهی – ابی(جذب و انعکاس)- بیابانی(خاک+جذب </a:t>
            </a:r>
            <a:r>
              <a:rPr lang="fa-IR" sz="2000" dirty="0" smtClean="0">
                <a:cs typeface="B Davat" pitchFamily="2" charset="-78"/>
              </a:rPr>
              <a:t>)</a:t>
            </a:r>
          </a:p>
          <a:p>
            <a:endParaRPr lang="fa-IR" sz="2000" dirty="0" smtClean="0">
              <a:cs typeface="B Davat" pitchFamily="2" charset="-78"/>
            </a:endParaRPr>
          </a:p>
          <a:p>
            <a:r>
              <a:rPr lang="fa-IR" sz="2000" dirty="0" smtClean="0">
                <a:cs typeface="B Davat" pitchFamily="2" charset="-78"/>
              </a:rPr>
              <a:t>توپوگرافی : باعث ایجاد سایه هایی می شود</a:t>
            </a:r>
          </a:p>
          <a:p>
            <a:endParaRPr lang="fa-IR" sz="2000" dirty="0" smtClean="0">
              <a:cs typeface="B Davat" pitchFamily="2" charset="-78"/>
            </a:endParaRPr>
          </a:p>
          <a:p>
            <a:r>
              <a:rPr lang="fa-IR" sz="2000" dirty="0" smtClean="0">
                <a:cs typeface="B Davat" pitchFamily="2" charset="-78"/>
              </a:rPr>
              <a:t>موقعیت جغرافیایی: </a:t>
            </a:r>
            <a:r>
              <a:rPr lang="fa-IR" sz="2000" b="1" u="sng" dirty="0" smtClean="0">
                <a:cs typeface="B Davat" pitchFamily="2" charset="-78"/>
              </a:rPr>
              <a:t>به شدت تابش بستگی دارد </a:t>
            </a:r>
          </a:p>
          <a:p>
            <a:endParaRPr lang="fa-IR" sz="2000" dirty="0" smtClean="0">
              <a:cs typeface="B Davat" pitchFamily="2" charset="-78"/>
            </a:endParaRPr>
          </a:p>
          <a:p>
            <a:r>
              <a:rPr lang="fa-IR" sz="2000" dirty="0" smtClean="0">
                <a:cs typeface="B Davat" pitchFamily="2" charset="-78"/>
              </a:rPr>
              <a:t>تابش آفتاب : افتاب اشعه ای است الکترومغناطیسی که از خورشید ساطع می شود این اشعه دارای طول موجهای بیت 3تا /28 میکرون میباشد </a:t>
            </a:r>
          </a:p>
          <a:p>
            <a:endParaRPr lang="fa-IR" sz="2000" dirty="0" smtClean="0">
              <a:cs typeface="B Davat" pitchFamily="2" charset="-78"/>
            </a:endParaRPr>
          </a:p>
          <a:p>
            <a:r>
              <a:rPr lang="fa-IR" sz="2000" dirty="0" smtClean="0">
                <a:cs typeface="B Davat" pitchFamily="2" charset="-78"/>
              </a:rPr>
              <a:t>ماورای بنفش --------4/ تا /28 میکرون</a:t>
            </a:r>
          </a:p>
          <a:p>
            <a:endParaRPr lang="fa-IR" sz="2000" dirty="0" smtClean="0">
              <a:cs typeface="B Davat" pitchFamily="2" charset="-78"/>
            </a:endParaRPr>
          </a:p>
          <a:p>
            <a:r>
              <a:rPr lang="fa-IR" sz="2000" dirty="0" smtClean="0">
                <a:cs typeface="B Davat" pitchFamily="2" charset="-78"/>
              </a:rPr>
              <a:t>قابل رویت ---------7/ تا 4/ میکرون</a:t>
            </a:r>
          </a:p>
          <a:p>
            <a:endParaRPr lang="fa-IR" sz="2000" dirty="0" smtClean="0">
              <a:cs typeface="B Davat" pitchFamily="2" charset="-78"/>
            </a:endParaRPr>
          </a:p>
          <a:p>
            <a:r>
              <a:rPr lang="fa-IR" sz="2000" dirty="0" smtClean="0">
                <a:cs typeface="B Davat" pitchFamily="2" charset="-78"/>
              </a:rPr>
              <a:t>مادون قرمز    ------بلند تر از 76/ میکرون</a:t>
            </a:r>
          </a:p>
          <a:p>
            <a:endParaRPr lang="fa-IR" sz="2000" dirty="0" smtClean="0">
              <a:cs typeface="B Davat" pitchFamily="2" charset="-78"/>
            </a:endParaRPr>
          </a:p>
          <a:p>
            <a:r>
              <a:rPr lang="fa-IR" sz="2000" dirty="0" smtClean="0">
                <a:cs typeface="B Davat" pitchFamily="2" charset="-78"/>
              </a:rPr>
              <a:t>حداکثر ان تابش در قسمت </a:t>
            </a:r>
            <a:r>
              <a:rPr lang="fa-IR" sz="2400" b="1" u="sng" dirty="0" smtClean="0">
                <a:cs typeface="B Davat" pitchFamily="2" charset="-78"/>
              </a:rPr>
              <a:t>قابل رویت </a:t>
            </a:r>
            <a:r>
              <a:rPr lang="fa-IR" sz="2000" dirty="0" smtClean="0">
                <a:cs typeface="B Davat" pitchFamily="2" charset="-78"/>
              </a:rPr>
              <a:t>ولی بیش از نیمی از انرژی های حرارتی خورشید مربوط به </a:t>
            </a:r>
            <a:r>
              <a:rPr lang="fa-IR" sz="2400" b="1" u="sng" dirty="0" smtClean="0">
                <a:cs typeface="B Davat" pitchFamily="2" charset="-78"/>
              </a:rPr>
              <a:t>مادون قرمز </a:t>
            </a:r>
          </a:p>
          <a:p>
            <a:endParaRPr lang="fa-IR" sz="2000" dirty="0" smtClean="0">
              <a:cs typeface="B Davat" pitchFamily="2" charset="-78"/>
            </a:endParaRPr>
          </a:p>
          <a:p>
            <a:r>
              <a:rPr lang="fa-IR" sz="2000" dirty="0" smtClean="0">
                <a:cs typeface="B Davat" pitchFamily="2" charset="-78"/>
              </a:rPr>
              <a:t>ذرات موجود در هوا </a:t>
            </a:r>
            <a:r>
              <a:rPr lang="fa-IR" sz="2000" b="1" u="sng" dirty="0" smtClean="0">
                <a:cs typeface="B Davat" pitchFamily="2" charset="-78"/>
              </a:rPr>
              <a:t>باعث انعکاس نور خورشید </a:t>
            </a:r>
            <a:r>
              <a:rPr lang="fa-IR" sz="2000" dirty="0" smtClean="0">
                <a:cs typeface="B Davat" pitchFamily="2" charset="-78"/>
              </a:rPr>
              <a:t>.این انعکاس تغییری در نور نمی هد و نور سفید به زمین می رسد </a:t>
            </a:r>
          </a:p>
          <a:p>
            <a:endParaRPr lang="fa-IR" sz="2000" dirty="0"/>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14290"/>
            <a:ext cx="8678403" cy="6247864"/>
          </a:xfrm>
          <a:prstGeom prst="rect">
            <a:avLst/>
          </a:prstGeom>
        </p:spPr>
        <p:txBody>
          <a:bodyPr wrap="square">
            <a:spAutoFit/>
          </a:bodyPr>
          <a:lstStyle/>
          <a:p>
            <a:r>
              <a:rPr lang="fa-IR" sz="2000" dirty="0" smtClean="0">
                <a:cs typeface="B Davat" pitchFamily="2" charset="-78"/>
              </a:rPr>
              <a:t>بیشترین اشعه ماورای بنفش که دارای طول موج کمتر از 28/ است به وسیله </a:t>
            </a:r>
            <a:r>
              <a:rPr lang="fa-IR" sz="2000" b="1" u="sng" dirty="0" smtClean="0">
                <a:cs typeface="B Davat" pitchFamily="2" charset="-78"/>
              </a:rPr>
              <a:t>بخار اب و دی اکسید کربن جذب </a:t>
            </a:r>
            <a:r>
              <a:rPr lang="fa-IR" sz="2000" dirty="0" smtClean="0">
                <a:cs typeface="B Davat" pitchFamily="2" charset="-78"/>
              </a:rPr>
              <a:t>میگردد</a:t>
            </a:r>
          </a:p>
          <a:p>
            <a:endParaRPr lang="fa-IR" sz="2000" dirty="0" smtClean="0">
              <a:cs typeface="B Davat" pitchFamily="2" charset="-78"/>
            </a:endParaRPr>
          </a:p>
          <a:p>
            <a:r>
              <a:rPr lang="fa-IR" sz="2000" dirty="0" smtClean="0">
                <a:cs typeface="B Davat" pitchFamily="2" charset="-78"/>
              </a:rPr>
              <a:t>اما وقتی در اتمسفر ذرات بزرگتری از گرد و غبار وجود داشته باشد بیستر اشعه های با طول موج بلند تر که مربوط </a:t>
            </a:r>
          </a:p>
          <a:p>
            <a:endParaRPr lang="fa-IR" sz="2000" dirty="0" smtClean="0">
              <a:cs typeface="B Davat" pitchFamily="2" charset="-78"/>
            </a:endParaRPr>
          </a:p>
          <a:p>
            <a:r>
              <a:rPr lang="fa-IR" sz="2000" dirty="0" smtClean="0">
                <a:cs typeface="B Davat" pitchFamily="2" charset="-78"/>
              </a:rPr>
              <a:t>به تورهای زرد و قرمز است در هوا پراکنده می شود و در نتیجه اسمان رنگ سفید تری به خود می گیرد .</a:t>
            </a:r>
          </a:p>
          <a:p>
            <a:endParaRPr lang="fa-IR" sz="2000" dirty="0" smtClean="0">
              <a:cs typeface="B Davat" pitchFamily="2" charset="-78"/>
            </a:endParaRPr>
          </a:p>
          <a:p>
            <a:r>
              <a:rPr lang="fa-IR" sz="2000" dirty="0" smtClean="0">
                <a:cs typeface="B Davat" pitchFamily="2" charset="-78"/>
              </a:rPr>
              <a:t>ابرها مقدار زیادی اشعه خورشید را به فضای خارجی اتمسفر منعکس می نماید اما باقیمانده ذرات به طرف زمین پخش می </a:t>
            </a:r>
          </a:p>
          <a:p>
            <a:endParaRPr lang="fa-IR" sz="2000" dirty="0" smtClean="0">
              <a:cs typeface="B Davat" pitchFamily="2" charset="-78"/>
            </a:endParaRPr>
          </a:p>
          <a:p>
            <a:r>
              <a:rPr lang="fa-IR" sz="2000" dirty="0" smtClean="0">
                <a:cs typeface="B Davat" pitchFamily="2" charset="-78"/>
              </a:rPr>
              <a:t>شود تابش این مقدار اشعه به کره زمین عامل به وجود امدن گرمای طبیعی می باشد </a:t>
            </a:r>
          </a:p>
          <a:p>
            <a:endParaRPr lang="fa-IR" sz="2000" dirty="0" smtClean="0">
              <a:cs typeface="B Davat" pitchFamily="2" charset="-78"/>
            </a:endParaRPr>
          </a:p>
          <a:p>
            <a:r>
              <a:rPr lang="fa-IR" sz="2000" dirty="0" smtClean="0">
                <a:cs typeface="B Davat" pitchFamily="2" charset="-78"/>
              </a:rPr>
              <a:t>دمای هوا : مقدار انرژی خورشید که در طول سال به هر نقطه ای از سطح زمین برسد به شدت و دوام تابش افتاب در ان </a:t>
            </a:r>
          </a:p>
          <a:p>
            <a:endParaRPr lang="fa-IR" sz="2000" dirty="0" smtClean="0">
              <a:cs typeface="B Davat" pitchFamily="2" charset="-78"/>
            </a:endParaRPr>
          </a:p>
          <a:p>
            <a:r>
              <a:rPr lang="fa-IR" sz="2000" dirty="0" smtClean="0">
                <a:cs typeface="B Davat" pitchFamily="2" charset="-78"/>
              </a:rPr>
              <a:t>منطقه بستگی دارد و میزان گرما و سرمای سطح زمین عامل اصلی تعیین کننده درجه حرارت هوای بالای ان است </a:t>
            </a:r>
          </a:p>
          <a:p>
            <a:endParaRPr lang="fa-IR" sz="2000" dirty="0" smtClean="0">
              <a:cs typeface="B Davat" pitchFamily="2" charset="-78"/>
            </a:endParaRPr>
          </a:p>
          <a:p>
            <a:r>
              <a:rPr lang="fa-IR" sz="2000" dirty="0" smtClean="0">
                <a:cs typeface="B Davat" pitchFamily="2" charset="-78"/>
              </a:rPr>
              <a:t>سطح دریاها خیلی اهسته تر از سطح زمین تحت تاثیر تابش آفتاب گرم می شوند و به همین دلیل اختلاف زیادی بین </a:t>
            </a:r>
          </a:p>
          <a:p>
            <a:endParaRPr lang="fa-IR" sz="2000" dirty="0" smtClean="0">
              <a:cs typeface="B Davat" pitchFamily="2" charset="-78"/>
            </a:endParaRPr>
          </a:p>
          <a:p>
            <a:r>
              <a:rPr lang="fa-IR" sz="2000" dirty="0" smtClean="0">
                <a:cs typeface="B Davat" pitchFamily="2" charset="-78"/>
              </a:rPr>
              <a:t>درجه حرارت سطح خشکی و سطح دریا وجود دارد درنتیجه در یک عرض جغرافیایی ثابت همیشه سطح زمین در تابستان گرمتر و در زمستان سردتر از سطح دریا خواهد بود و توده ای هوایی در تماس با این دوسطح نیز به همین نسبت اختلاف خواهند داشت و به این ترتیب میانگین درجه حرارت هوای بالای خشکی ها در تابستان بالاتر و در زمستان پایین تر از میانگین درجه حرارت هوای بالای دریاها است </a:t>
            </a:r>
            <a:endParaRPr lang="fa-IR" sz="2000" dirty="0"/>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214290"/>
            <a:ext cx="8606973" cy="4462760"/>
          </a:xfrm>
          <a:prstGeom prst="rect">
            <a:avLst/>
          </a:prstGeom>
        </p:spPr>
        <p:txBody>
          <a:bodyPr wrap="square">
            <a:spAutoFit/>
          </a:bodyPr>
          <a:lstStyle/>
          <a:p>
            <a:r>
              <a:rPr lang="fa-IR" sz="2800" dirty="0" smtClean="0">
                <a:cs typeface="B Davat" pitchFamily="2" charset="-78"/>
              </a:rPr>
              <a:t>                                               انتقال حرارت</a:t>
            </a:r>
          </a:p>
          <a:p>
            <a:endParaRPr lang="fa-IR" sz="2400" dirty="0" smtClean="0">
              <a:cs typeface="B Davat" pitchFamily="2" charset="-78"/>
            </a:endParaRPr>
          </a:p>
          <a:p>
            <a:r>
              <a:rPr lang="fa-IR" sz="2000" dirty="0" smtClean="0">
                <a:cs typeface="B Davat" pitchFamily="2" charset="-78"/>
              </a:rPr>
              <a:t>رسانا                          تابش                                                       همرفت یا جابه جایی                               تبخیر </a:t>
            </a:r>
          </a:p>
          <a:p>
            <a:r>
              <a:rPr lang="fa-IR" sz="2000" dirty="0" smtClean="0">
                <a:cs typeface="B Davat" pitchFamily="2" charset="-78"/>
              </a:rPr>
              <a:t>60 درصد                       20 درصد                                                 10 درصد                                               10 درصد </a:t>
            </a:r>
          </a:p>
          <a:p>
            <a:endParaRPr lang="fa-IR" sz="2000" dirty="0" smtClean="0">
              <a:cs typeface="B Davat" pitchFamily="2" charset="-78"/>
            </a:endParaRPr>
          </a:p>
          <a:p>
            <a:r>
              <a:rPr lang="fa-IR" sz="2000" dirty="0" smtClean="0">
                <a:cs typeface="B Davat" pitchFamily="2" charset="-78"/>
              </a:rPr>
              <a:t>تابش شامل :         زاویه تابش                       جهت تابش ( با شمال محور زمین)</a:t>
            </a:r>
          </a:p>
          <a:p>
            <a:endParaRPr lang="fa-IR" sz="2000" dirty="0" smtClean="0">
              <a:cs typeface="B Davat" pitchFamily="2" charset="-78"/>
            </a:endParaRPr>
          </a:p>
          <a:p>
            <a:r>
              <a:rPr lang="fa-IR" sz="2400" dirty="0" smtClean="0">
                <a:cs typeface="B Davat" pitchFamily="2" charset="-78"/>
              </a:rPr>
              <a:t>جابه جایی </a:t>
            </a:r>
            <a:r>
              <a:rPr lang="fa-IR" sz="2000" dirty="0" smtClean="0">
                <a:cs typeface="B Davat" pitchFamily="2" charset="-78"/>
              </a:rPr>
              <a:t>: جنبش مولکولهای هوا بیشتر می شود – عامل انتقال حرارت یا اتلاف حرارت می تواند باشد </a:t>
            </a:r>
          </a:p>
          <a:p>
            <a:endParaRPr lang="fa-IR" sz="2000" dirty="0" smtClean="0">
              <a:cs typeface="B Davat" pitchFamily="2" charset="-78"/>
            </a:endParaRPr>
          </a:p>
          <a:p>
            <a:r>
              <a:rPr lang="fa-IR" sz="2000" dirty="0" smtClean="0">
                <a:cs typeface="B Davat" pitchFamily="2" charset="-78"/>
              </a:rPr>
              <a:t>تبخیر: قطرات موجوددرهوا را گویند </a:t>
            </a:r>
          </a:p>
          <a:p>
            <a:endParaRPr lang="fa-IR" sz="2000" dirty="0" smtClean="0">
              <a:cs typeface="B Davat" pitchFamily="2" charset="-78"/>
            </a:endParaRPr>
          </a:p>
          <a:p>
            <a:endParaRPr lang="fa-IR" sz="2000" dirty="0" smtClean="0">
              <a:cs typeface="B Davat" pitchFamily="2" charset="-78"/>
            </a:endParaRPr>
          </a:p>
          <a:p>
            <a:r>
              <a:rPr lang="fa-IR" sz="2800" dirty="0" smtClean="0">
                <a:cs typeface="B Davat" pitchFamily="2" charset="-78"/>
              </a:rPr>
              <a:t>فشار بخار </a:t>
            </a:r>
            <a:r>
              <a:rPr lang="fa-IR" sz="2000" dirty="0" smtClean="0">
                <a:cs typeface="B Davat" pitchFamily="2" charset="-78"/>
              </a:rPr>
              <a:t>: عبارت است از فشاری که در اثر بخار اب در هوا به وجود می اید و بر حسب میلی متر جیوه است  </a:t>
            </a:r>
            <a:endParaRPr lang="fa-IR" sz="2000" dirty="0"/>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14290"/>
            <a:ext cx="8678418" cy="6309420"/>
          </a:xfrm>
          <a:prstGeom prst="rect">
            <a:avLst/>
          </a:prstGeom>
        </p:spPr>
        <p:txBody>
          <a:bodyPr wrap="square">
            <a:spAutoFit/>
          </a:bodyPr>
          <a:lstStyle/>
          <a:p>
            <a:r>
              <a:rPr lang="fa-IR" sz="2400" dirty="0" smtClean="0">
                <a:cs typeface="B Davat" pitchFamily="2" charset="-78"/>
              </a:rPr>
              <a:t>تاثیر رطوبت بر ساختمان</a:t>
            </a:r>
          </a:p>
          <a:p>
            <a:endParaRPr lang="fa-IR" sz="2000" dirty="0" smtClean="0">
              <a:cs typeface="B Davat" pitchFamily="2" charset="-78"/>
            </a:endParaRPr>
          </a:p>
          <a:p>
            <a:r>
              <a:rPr lang="fa-IR" sz="2000" dirty="0" smtClean="0">
                <a:cs typeface="B Davat" pitchFamily="2" charset="-78"/>
              </a:rPr>
              <a:t>انواع رطوبت : رطوبت نزولی  ( پایین رونده) سقف  --- رطوبت صعودی (بالارونده ) ابجاری روی زمین   -----</a:t>
            </a:r>
          </a:p>
          <a:p>
            <a:endParaRPr lang="fa-IR" sz="2000" dirty="0" smtClean="0">
              <a:cs typeface="B Davat" pitchFamily="2" charset="-78"/>
            </a:endParaRPr>
          </a:p>
          <a:p>
            <a:r>
              <a:rPr lang="fa-IR" sz="2000" dirty="0" smtClean="0">
                <a:cs typeface="B Davat" pitchFamily="2" charset="-78"/>
              </a:rPr>
              <a:t>روبتهای مونیگی مصالح (جداره ها )</a:t>
            </a:r>
          </a:p>
          <a:p>
            <a:endParaRPr lang="fa-IR" sz="2000" dirty="0" smtClean="0">
              <a:cs typeface="B Davat" pitchFamily="2" charset="-78"/>
            </a:endParaRPr>
          </a:p>
          <a:p>
            <a:r>
              <a:rPr lang="fa-IR" sz="2000" dirty="0" smtClean="0">
                <a:cs typeface="B Davat" pitchFamily="2" charset="-78"/>
              </a:rPr>
              <a:t>درجاهایی که باد و باران داریم حالت سوم اتفاق می افتد </a:t>
            </a:r>
          </a:p>
          <a:p>
            <a:endParaRPr lang="fa-IR" sz="2000" dirty="0" smtClean="0">
              <a:cs typeface="B Davat" pitchFamily="2" charset="-78"/>
            </a:endParaRPr>
          </a:p>
          <a:p>
            <a:r>
              <a:rPr lang="fa-IR" sz="2000" dirty="0" smtClean="0">
                <a:cs typeface="B Davat" pitchFamily="2" charset="-78"/>
              </a:rPr>
              <a:t>بارندگی و ابهای جاری سبب عامل دوم می شود </a:t>
            </a:r>
          </a:p>
          <a:p>
            <a:endParaRPr lang="fa-IR" sz="2000" dirty="0" smtClean="0">
              <a:cs typeface="B Davat" pitchFamily="2" charset="-78"/>
            </a:endParaRPr>
          </a:p>
          <a:p>
            <a:r>
              <a:rPr lang="fa-IR" sz="2000" dirty="0" smtClean="0">
                <a:cs typeface="B Davat" pitchFamily="2" charset="-78"/>
              </a:rPr>
              <a:t>برای جلوگیر از بالا امدن رطوبت به همراه نمکها که سفیدک یا شوره می زند استفاده از سنگ ازاره </a:t>
            </a:r>
          </a:p>
          <a:p>
            <a:endParaRPr lang="fa-IR" sz="2000" dirty="0" smtClean="0">
              <a:cs typeface="B Davat" pitchFamily="2" charset="-78"/>
            </a:endParaRPr>
          </a:p>
          <a:p>
            <a:r>
              <a:rPr lang="fa-IR" sz="2000" dirty="0" smtClean="0">
                <a:cs typeface="B Davat" pitchFamily="2" charset="-78"/>
              </a:rPr>
              <a:t>تعرق یا عرق کردن : دمای هوا به حدی می رسد که از یک در جه پایین تر می اید و به صورت سطحهای سرد ایجاد می </a:t>
            </a:r>
          </a:p>
          <a:p>
            <a:endParaRPr lang="fa-IR" sz="2000" dirty="0" smtClean="0">
              <a:cs typeface="B Davat" pitchFamily="2" charset="-78"/>
            </a:endParaRPr>
          </a:p>
          <a:p>
            <a:r>
              <a:rPr lang="fa-IR" sz="2000" dirty="0" smtClean="0">
                <a:cs typeface="B Davat" pitchFamily="2" charset="-78"/>
              </a:rPr>
              <a:t>شود عوامل ان پنجره ا و دیوارها میباشند</a:t>
            </a:r>
          </a:p>
          <a:p>
            <a:endParaRPr lang="fa-IR" sz="2000" dirty="0" smtClean="0">
              <a:cs typeface="B Davat" pitchFamily="2" charset="-78"/>
            </a:endParaRPr>
          </a:p>
          <a:p>
            <a:r>
              <a:rPr lang="fa-IR" sz="2000" dirty="0" smtClean="0">
                <a:cs typeface="B Davat" pitchFamily="2" charset="-78"/>
              </a:rPr>
              <a:t>تولید رطوبت : 1 – تنفس انسانی 2- رطوبت موجود در هوا3- پخت و پزها 4- شست وشو ها </a:t>
            </a:r>
          </a:p>
          <a:p>
            <a:endParaRPr lang="fa-IR" sz="2000" dirty="0" smtClean="0">
              <a:cs typeface="B Davat" pitchFamily="2" charset="-78"/>
            </a:endParaRPr>
          </a:p>
          <a:p>
            <a:endParaRPr lang="fa-IR" sz="2000" dirty="0" smtClean="0">
              <a:cs typeface="B Davat" pitchFamily="2" charset="-78"/>
            </a:endParaRPr>
          </a:p>
          <a:p>
            <a:endParaRPr lang="fa-IR" sz="2000" dirty="0"/>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85728"/>
            <a:ext cx="8678403" cy="5940088"/>
          </a:xfrm>
          <a:prstGeom prst="rect">
            <a:avLst/>
          </a:prstGeom>
        </p:spPr>
        <p:txBody>
          <a:bodyPr wrap="square">
            <a:spAutoFit/>
          </a:bodyPr>
          <a:lstStyle/>
          <a:p>
            <a:r>
              <a:rPr lang="fa-IR" sz="2000" dirty="0" smtClean="0">
                <a:cs typeface="B Davat" pitchFamily="2" charset="-78"/>
              </a:rPr>
              <a:t>عوامل موثر در تعرق : اختلاف فشار یخار هوای داخل و بیرون –نفوذپذیری سطوح--- قابلیت انتقال رطوبت </a:t>
            </a:r>
          </a:p>
          <a:p>
            <a:endParaRPr lang="fa-IR" sz="2000" dirty="0" smtClean="0">
              <a:cs typeface="B Davat" pitchFamily="2" charset="-78"/>
            </a:endParaRPr>
          </a:p>
          <a:p>
            <a:r>
              <a:rPr lang="fa-IR" sz="2000" dirty="0" smtClean="0">
                <a:cs typeface="B Davat" pitchFamily="2" charset="-78"/>
              </a:rPr>
              <a:t>هوا----اختلاف میزان هوای داخل وبیرون </a:t>
            </a:r>
          </a:p>
          <a:p>
            <a:endParaRPr lang="fa-IR" sz="2000" dirty="0" smtClean="0">
              <a:cs typeface="B Davat" pitchFamily="2" charset="-78"/>
            </a:endParaRPr>
          </a:p>
          <a:p>
            <a:r>
              <a:rPr lang="fa-IR" sz="2000" dirty="0" smtClean="0">
                <a:cs typeface="B Davat" pitchFamily="2" charset="-78"/>
              </a:rPr>
              <a:t>به کمک تهویه تعرق یا رطوبت داخل فضا حذف می گردد </a:t>
            </a:r>
          </a:p>
          <a:p>
            <a:endParaRPr lang="fa-IR" sz="2000" dirty="0" smtClean="0">
              <a:cs typeface="B Davat" pitchFamily="2" charset="-78"/>
            </a:endParaRPr>
          </a:p>
          <a:p>
            <a:r>
              <a:rPr lang="fa-IR" sz="2000" dirty="0" smtClean="0">
                <a:cs typeface="B Davat" pitchFamily="2" charset="-78"/>
              </a:rPr>
              <a:t>تهویه به دوصورت : مصنوعی و طبیعی می باشد </a:t>
            </a:r>
          </a:p>
          <a:p>
            <a:endParaRPr lang="fa-IR" sz="2000" dirty="0" smtClean="0">
              <a:cs typeface="B Davat" pitchFamily="2" charset="-78"/>
            </a:endParaRPr>
          </a:p>
          <a:p>
            <a:r>
              <a:rPr lang="fa-IR" sz="2000" dirty="0" smtClean="0">
                <a:cs typeface="B Davat" pitchFamily="2" charset="-78"/>
              </a:rPr>
              <a:t>مصنوعی به کمک دستگاههای هوا ساز . هواکش یا هود</a:t>
            </a:r>
          </a:p>
          <a:p>
            <a:endParaRPr lang="fa-IR" sz="2000" dirty="0" smtClean="0">
              <a:cs typeface="B Davat" pitchFamily="2" charset="-78"/>
            </a:endParaRPr>
          </a:p>
          <a:p>
            <a:r>
              <a:rPr lang="fa-IR" sz="2000" dirty="0" smtClean="0">
                <a:cs typeface="B Davat" pitchFamily="2" charset="-78"/>
              </a:rPr>
              <a:t>طبیعی با استفاده از بادها </a:t>
            </a:r>
          </a:p>
          <a:p>
            <a:endParaRPr lang="fa-IR" sz="2000" dirty="0" smtClean="0">
              <a:cs typeface="B Davat" pitchFamily="2" charset="-78"/>
            </a:endParaRPr>
          </a:p>
          <a:p>
            <a:r>
              <a:rPr lang="fa-IR" sz="2000" dirty="0" smtClean="0">
                <a:cs typeface="B Davat" pitchFamily="2" charset="-78"/>
              </a:rPr>
              <a:t>بادها دو نوعند : مضر یا مفید  </a:t>
            </a:r>
          </a:p>
          <a:p>
            <a:r>
              <a:rPr lang="fa-IR" sz="2000" dirty="0" smtClean="0">
                <a:cs typeface="B Davat" pitchFamily="2" charset="-78"/>
              </a:rPr>
              <a:t> </a:t>
            </a:r>
          </a:p>
          <a:p>
            <a:r>
              <a:rPr lang="fa-IR" sz="2000" dirty="0" smtClean="0">
                <a:cs typeface="B Davat" pitchFamily="2" charset="-78"/>
              </a:rPr>
              <a:t>مضر : باید حذف شود به وسیله باد شکنو در ختها</a:t>
            </a:r>
          </a:p>
          <a:p>
            <a:endParaRPr lang="fa-IR" sz="2000" dirty="0" smtClean="0">
              <a:cs typeface="B Davat" pitchFamily="2" charset="-78"/>
            </a:endParaRPr>
          </a:p>
          <a:p>
            <a:r>
              <a:rPr lang="fa-IR" sz="2000" dirty="0" smtClean="0">
                <a:cs typeface="B Davat" pitchFamily="2" charset="-78"/>
              </a:rPr>
              <a:t>مفید : بادهایی که از ساحل می وزند </a:t>
            </a:r>
          </a:p>
          <a:p>
            <a:endParaRPr lang="fa-IR" sz="2000" dirty="0" smtClean="0">
              <a:cs typeface="B Davat" pitchFamily="2" charset="-78"/>
            </a:endParaRPr>
          </a:p>
          <a:p>
            <a:r>
              <a:rPr lang="fa-IR" sz="2000" dirty="0" smtClean="0">
                <a:cs typeface="B Davat" pitchFamily="2" charset="-78"/>
              </a:rPr>
              <a:t>بادها می توانند عامل دما یا حرارت باشند اما بعضی وقتها عامل گرد وغبار هستند </a:t>
            </a:r>
            <a:endParaRPr lang="fa-IR" sz="2000" dirty="0"/>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42852"/>
            <a:ext cx="8535527" cy="6001643"/>
          </a:xfrm>
          <a:prstGeom prst="rect">
            <a:avLst/>
          </a:prstGeom>
        </p:spPr>
        <p:txBody>
          <a:bodyPr wrap="square">
            <a:spAutoFit/>
          </a:bodyPr>
          <a:lstStyle/>
          <a:p>
            <a:r>
              <a:rPr lang="fa-IR" sz="2000" dirty="0" smtClean="0">
                <a:cs typeface="B Davat" pitchFamily="2" charset="-78"/>
              </a:rPr>
              <a:t>تهویه چه کارهایی می تواند انجام دهد : تعرق – خنکی –سلامتی </a:t>
            </a:r>
          </a:p>
          <a:p>
            <a:endParaRPr lang="fa-IR" sz="2000" dirty="0" smtClean="0">
              <a:cs typeface="B Davat" pitchFamily="2" charset="-78"/>
            </a:endParaRPr>
          </a:p>
          <a:p>
            <a:r>
              <a:rPr lang="fa-IR" sz="2000" dirty="0" smtClean="0">
                <a:cs typeface="B Davat" pitchFamily="2" charset="-78"/>
              </a:rPr>
              <a:t>تهویه رابر حسب نیاز و شرایط اقلیمی استفاده می کنیم </a:t>
            </a:r>
          </a:p>
          <a:p>
            <a:endParaRPr lang="fa-IR" sz="2000" dirty="0" smtClean="0">
              <a:cs typeface="B Davat" pitchFamily="2" charset="-78"/>
            </a:endParaRPr>
          </a:p>
          <a:p>
            <a:r>
              <a:rPr lang="fa-IR" sz="2000" dirty="0" smtClean="0">
                <a:cs typeface="B Davat" pitchFamily="2" charset="-78"/>
              </a:rPr>
              <a:t>انواع تهویه ها : مستقیم و غیر مسقیم </a:t>
            </a:r>
          </a:p>
          <a:p>
            <a:endParaRPr lang="fa-IR" sz="2000" dirty="0" smtClean="0">
              <a:cs typeface="B Davat" pitchFamily="2" charset="-78"/>
            </a:endParaRPr>
          </a:p>
          <a:p>
            <a:r>
              <a:rPr lang="fa-IR" sz="2000" dirty="0" smtClean="0">
                <a:cs typeface="B Davat" pitchFamily="2" charset="-78"/>
              </a:rPr>
              <a:t>اولی از طریق پنجره ها و دومی از طریق ایجاد و فضاهای بین ساختمان </a:t>
            </a:r>
          </a:p>
          <a:p>
            <a:endParaRPr lang="fa-IR" sz="2000" dirty="0" smtClean="0">
              <a:cs typeface="B Davat" pitchFamily="2" charset="-78"/>
            </a:endParaRPr>
          </a:p>
          <a:p>
            <a:r>
              <a:rPr lang="fa-IR" sz="2400" dirty="0" smtClean="0">
                <a:cs typeface="B Davat" pitchFamily="2" charset="-78"/>
              </a:rPr>
              <a:t>                   تهویه ای که در محیط انجام می دهیم به موارد زیر بستگی دارد </a:t>
            </a:r>
            <a:r>
              <a:rPr lang="fa-IR" sz="2000" dirty="0" smtClean="0">
                <a:cs typeface="B Davat" pitchFamily="2" charset="-78"/>
              </a:rPr>
              <a:t>:</a:t>
            </a:r>
          </a:p>
          <a:p>
            <a:endParaRPr lang="fa-IR" sz="2000" dirty="0" smtClean="0">
              <a:cs typeface="B Davat" pitchFamily="2" charset="-78"/>
            </a:endParaRPr>
          </a:p>
          <a:p>
            <a:r>
              <a:rPr lang="fa-IR" sz="2000" dirty="0" smtClean="0">
                <a:cs typeface="B Davat" pitchFamily="2" charset="-78"/>
              </a:rPr>
              <a:t>به اختلاف درجه حرارت داخل و بیرون فضا ---بر اساس مقدار رطوبت– بر حسب اقلیمها و نیازها باید کنترل </a:t>
            </a:r>
          </a:p>
          <a:p>
            <a:endParaRPr lang="fa-IR" sz="2000" dirty="0" smtClean="0">
              <a:cs typeface="B Davat" pitchFamily="2" charset="-78"/>
            </a:endParaRPr>
          </a:p>
          <a:p>
            <a:r>
              <a:rPr lang="fa-IR" sz="2000" dirty="0" smtClean="0">
                <a:cs typeface="B Davat" pitchFamily="2" charset="-78"/>
              </a:rPr>
              <a:t>گردد – تهویه در پلانه وابسته به بازشوها است ( تعداد و جهت و ارتفاع بازشوها )</a:t>
            </a:r>
          </a:p>
          <a:p>
            <a:endParaRPr lang="fa-IR" sz="2000" dirty="0" smtClean="0">
              <a:cs typeface="B Davat" pitchFamily="2" charset="-78"/>
            </a:endParaRPr>
          </a:p>
          <a:p>
            <a:r>
              <a:rPr lang="fa-IR" sz="2000" dirty="0" smtClean="0">
                <a:cs typeface="B Davat" pitchFamily="2" charset="-78"/>
              </a:rPr>
              <a:t>سقفها همیشه در حالت مکش که در اقلیم گرم و خشک و گرم و مرطوب اهمیت دارد</a:t>
            </a:r>
          </a:p>
          <a:p>
            <a:endParaRPr lang="fa-IR" sz="2000" dirty="0" smtClean="0">
              <a:cs typeface="B Davat" pitchFamily="2" charset="-78"/>
            </a:endParaRPr>
          </a:p>
          <a:p>
            <a:r>
              <a:rPr lang="fa-IR" sz="2000" dirty="0" smtClean="0">
                <a:cs typeface="B Davat" pitchFamily="2" charset="-78"/>
              </a:rPr>
              <a:t>در اقلیم معتدل و مرطوب جهت گیری ساختمان در جهت باد تا بادها تمام مسیر را طی کنند و بازشوها ایجاد کوران </a:t>
            </a:r>
          </a:p>
          <a:p>
            <a:endParaRPr lang="fa-IR" sz="2000" dirty="0" smtClean="0">
              <a:cs typeface="B Davat" pitchFamily="2" charset="-78"/>
            </a:endParaRPr>
          </a:p>
          <a:p>
            <a:r>
              <a:rPr lang="fa-IR" sz="2000" dirty="0" smtClean="0">
                <a:cs typeface="B Davat" pitchFamily="2" charset="-78"/>
              </a:rPr>
              <a:t>بکنند در  داخل فضا های ساختمان </a:t>
            </a:r>
            <a:endParaRPr lang="fa-IR" sz="2000"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74638"/>
            <a:ext cx="8329642" cy="654032"/>
          </a:xfrm>
        </p:spPr>
        <p:txBody>
          <a:bodyPr anchor="t">
            <a:noAutofit/>
          </a:bodyPr>
          <a:lstStyle/>
          <a:p>
            <a:pPr algn="r"/>
            <a:r>
              <a:rPr lang="fa-IR" sz="2800" dirty="0" smtClean="0">
                <a:cs typeface="B Davat" pitchFamily="2" charset="-78"/>
              </a:rPr>
              <a:t>تعریف آب و هوا : (هواشناسی ) </a:t>
            </a:r>
            <a:r>
              <a:rPr lang="fa-IR" sz="2400" dirty="0" smtClean="0">
                <a:cs typeface="B Davat" pitchFamily="2" charset="-78"/>
              </a:rPr>
              <a:t>: فقط به بررسی و به تحلیل پدیده های جوی توجه دارد و حوادث جوی را کاملا بررسی و نتایج را به صورت پیشبینی و ارقام و فرمول هایی منتشر می کند .</a:t>
            </a:r>
            <a:br>
              <a:rPr lang="fa-IR" sz="2400" dirty="0" smtClean="0">
                <a:cs typeface="B Davat" pitchFamily="2" charset="-78"/>
              </a:rPr>
            </a:br>
            <a:r>
              <a:rPr lang="fa-IR" sz="2400" dirty="0" smtClean="0">
                <a:cs typeface="B Davat" pitchFamily="2" charset="-78"/>
              </a:rPr>
              <a:t/>
            </a:r>
            <a:br>
              <a:rPr lang="fa-IR" sz="2400" dirty="0" smtClean="0">
                <a:cs typeface="B Davat" pitchFamily="2" charset="-78"/>
              </a:rPr>
            </a:br>
            <a:r>
              <a:rPr lang="fa-IR" sz="2800" dirty="0" smtClean="0">
                <a:cs typeface="B Davat" pitchFamily="2" charset="-78"/>
              </a:rPr>
              <a:t>نکاتی که  در طراحی یک ساختمان باید بدانیم :</a:t>
            </a:r>
            <a:r>
              <a:rPr lang="fa-IR" sz="2400" dirty="0" smtClean="0">
                <a:cs typeface="B Davat" pitchFamily="2" charset="-78"/>
              </a:rPr>
              <a:t/>
            </a:r>
            <a:br>
              <a:rPr lang="fa-IR" sz="2400" dirty="0" smtClean="0">
                <a:cs typeface="B Davat" pitchFamily="2" charset="-78"/>
              </a:rPr>
            </a:br>
            <a:r>
              <a:rPr lang="fa-IR" sz="2400" dirty="0" smtClean="0">
                <a:cs typeface="B Davat" pitchFamily="2" charset="-78"/>
              </a:rPr>
              <a:t/>
            </a:r>
            <a:br>
              <a:rPr lang="fa-IR" sz="2400" dirty="0" smtClean="0">
                <a:cs typeface="B Davat" pitchFamily="2" charset="-78"/>
              </a:rPr>
            </a:br>
            <a:r>
              <a:rPr lang="fa-IR" sz="2400" dirty="0" smtClean="0">
                <a:cs typeface="B Davat" pitchFamily="2" charset="-78"/>
              </a:rPr>
              <a:t>        1- انسان واقلیم </a:t>
            </a:r>
            <a:br>
              <a:rPr lang="fa-IR" sz="2400" dirty="0" smtClean="0">
                <a:cs typeface="B Davat" pitchFamily="2" charset="-78"/>
              </a:rPr>
            </a:br>
            <a:r>
              <a:rPr lang="fa-IR" sz="2400" dirty="0" smtClean="0">
                <a:cs typeface="B Davat" pitchFamily="2" charset="-78"/>
              </a:rPr>
              <a:t>                                            2- وضعیت اقلیمی </a:t>
            </a:r>
            <a:br>
              <a:rPr lang="fa-IR" sz="2400" dirty="0" smtClean="0">
                <a:cs typeface="B Davat" pitchFamily="2" charset="-78"/>
              </a:rPr>
            </a:br>
            <a:r>
              <a:rPr lang="fa-IR" sz="2400" dirty="0" smtClean="0">
                <a:cs typeface="B Davat" pitchFamily="2" charset="-78"/>
              </a:rPr>
              <a:t>                                                               3 – انرژی</a:t>
            </a:r>
            <a:br>
              <a:rPr lang="fa-IR" sz="2400" dirty="0" smtClean="0">
                <a:cs typeface="B Davat" pitchFamily="2" charset="-78"/>
              </a:rPr>
            </a:br>
            <a:r>
              <a:rPr lang="fa-IR" sz="2400" dirty="0" smtClean="0">
                <a:cs typeface="B Davat" pitchFamily="2" charset="-78"/>
              </a:rPr>
              <a:t>                                                                                                           4- صرفه جویی</a:t>
            </a:r>
            <a:br>
              <a:rPr lang="fa-IR" sz="2400" dirty="0" smtClean="0">
                <a:cs typeface="B Davat" pitchFamily="2" charset="-78"/>
              </a:rPr>
            </a:br>
            <a:r>
              <a:rPr lang="fa-IR" sz="2800" dirty="0" smtClean="0">
                <a:cs typeface="B Davat" pitchFamily="2" charset="-78"/>
              </a:rPr>
              <a:t>در مورد انسان دو بحث مطرح است :» </a:t>
            </a:r>
            <a:r>
              <a:rPr lang="fa-IR" sz="2400" dirty="0" smtClean="0">
                <a:cs typeface="B Davat" pitchFamily="2" charset="-78"/>
              </a:rPr>
              <a:t/>
            </a:r>
            <a:br>
              <a:rPr lang="fa-IR" sz="2400" dirty="0" smtClean="0">
                <a:cs typeface="B Davat" pitchFamily="2" charset="-78"/>
              </a:rPr>
            </a:br>
            <a:r>
              <a:rPr lang="fa-IR" sz="2400" dirty="0" smtClean="0">
                <a:cs typeface="B Davat" pitchFamily="2" charset="-78"/>
              </a:rPr>
              <a:t>                                                      1- فیزیک انسان </a:t>
            </a:r>
            <a:br>
              <a:rPr lang="fa-IR" sz="2400" dirty="0" smtClean="0">
                <a:cs typeface="B Davat" pitchFamily="2" charset="-78"/>
              </a:rPr>
            </a:br>
            <a:r>
              <a:rPr lang="fa-IR" sz="2400" dirty="0" smtClean="0">
                <a:cs typeface="B Davat" pitchFamily="2" charset="-78"/>
              </a:rPr>
              <a:t>                                                                                    2- روان انسان</a:t>
            </a:r>
            <a:br>
              <a:rPr lang="fa-IR" sz="2400" dirty="0" smtClean="0">
                <a:cs typeface="B Davat" pitchFamily="2" charset="-78"/>
              </a:rPr>
            </a:br>
            <a:r>
              <a:rPr lang="fa-IR" sz="2800" dirty="0" smtClean="0">
                <a:cs typeface="B Davat" pitchFamily="2" charset="-78"/>
              </a:rPr>
              <a:t>دمای راحتی انسان :        </a:t>
            </a:r>
            <a:r>
              <a:rPr lang="fa-IR" sz="2400" dirty="0" smtClean="0">
                <a:cs typeface="B Davat" pitchFamily="2" charset="-78"/>
              </a:rPr>
              <a:t>22الی 22/5 درجه سانتی گراد</a:t>
            </a:r>
            <a:br>
              <a:rPr lang="fa-IR" sz="2400" dirty="0" smtClean="0">
                <a:cs typeface="B Davat" pitchFamily="2" charset="-78"/>
              </a:rPr>
            </a:br>
            <a:r>
              <a:rPr lang="fa-IR" sz="2800" dirty="0" smtClean="0">
                <a:cs typeface="B Davat" pitchFamily="2" charset="-78"/>
              </a:rPr>
              <a:t>دمای رطوبت :                   </a:t>
            </a:r>
            <a:r>
              <a:rPr lang="fa-IR" sz="2400" dirty="0" smtClean="0">
                <a:cs typeface="B Davat" pitchFamily="2" charset="-78"/>
              </a:rPr>
              <a:t>5 الی 14 و واحد ان میلی متر جیوه </a:t>
            </a:r>
            <a:br>
              <a:rPr lang="fa-IR" sz="2400" dirty="0" smtClean="0">
                <a:cs typeface="B Davat" pitchFamily="2" charset="-78"/>
              </a:rPr>
            </a:br>
            <a:r>
              <a:rPr lang="fa-IR" sz="2800" dirty="0" smtClean="0">
                <a:cs typeface="B Davat" pitchFamily="2" charset="-78"/>
              </a:rPr>
              <a:t>سرعت باد:                        </a:t>
            </a:r>
            <a:r>
              <a:rPr lang="fa-IR" sz="2400" dirty="0" smtClean="0">
                <a:cs typeface="B Davat" pitchFamily="2" charset="-78"/>
              </a:rPr>
              <a:t>22 متر بر ثانیه یا /79 کیلومتر بر ساعت</a:t>
            </a:r>
            <a:endParaRPr lang="fa-IR" sz="2400" dirty="0">
              <a:cs typeface="B Davat"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214290"/>
            <a:ext cx="8464099" cy="7786747"/>
          </a:xfrm>
          <a:prstGeom prst="rect">
            <a:avLst/>
          </a:prstGeom>
        </p:spPr>
        <p:txBody>
          <a:bodyPr wrap="square">
            <a:spAutoFit/>
          </a:bodyPr>
          <a:lstStyle/>
          <a:p>
            <a:r>
              <a:rPr lang="fa-IR" sz="2000" dirty="0" smtClean="0">
                <a:cs typeface="B Davat" pitchFamily="2" charset="-78"/>
              </a:rPr>
              <a:t>معتدل و مرطوب :که رطوبت خیلی حایز اهمیت است باید بازشوها به صورت روبه رو قرار نگیرند </a:t>
            </a:r>
          </a:p>
          <a:p>
            <a:endParaRPr lang="fa-IR" sz="2000" dirty="0" smtClean="0">
              <a:cs typeface="B Davat" pitchFamily="2" charset="-78"/>
            </a:endParaRPr>
          </a:p>
          <a:p>
            <a:endParaRPr lang="fa-IR" sz="2000" dirty="0" smtClean="0">
              <a:cs typeface="B Davat" pitchFamily="2" charset="-78"/>
            </a:endParaRPr>
          </a:p>
          <a:p>
            <a:endParaRPr lang="fa-IR" sz="2000" dirty="0" smtClean="0">
              <a:cs typeface="B Davat" pitchFamily="2" charset="-78"/>
            </a:endParaRPr>
          </a:p>
          <a:p>
            <a:r>
              <a:rPr lang="fa-IR" sz="2000" dirty="0" smtClean="0">
                <a:cs typeface="B Davat" pitchFamily="2" charset="-78"/>
              </a:rPr>
              <a:t>در اقلیمهای گرم و خشک بازشوها به صورت </a:t>
            </a:r>
            <a:r>
              <a:rPr lang="en-US" sz="2000" dirty="0" smtClean="0">
                <a:cs typeface="B Davat" pitchFamily="2" charset="-78"/>
              </a:rPr>
              <a:t>L</a:t>
            </a:r>
            <a:r>
              <a:rPr lang="fa-IR" sz="2000" dirty="0" smtClean="0">
                <a:cs typeface="B Davat" pitchFamily="2" charset="-78"/>
              </a:rPr>
              <a:t>بشکل استفاده می گردد </a:t>
            </a:r>
          </a:p>
          <a:p>
            <a:endParaRPr lang="fa-IR" sz="2000" dirty="0" smtClean="0">
              <a:cs typeface="B Davat" pitchFamily="2" charset="-78"/>
            </a:endParaRPr>
          </a:p>
          <a:p>
            <a:endParaRPr lang="fa-IR" sz="2000" dirty="0" smtClean="0">
              <a:cs typeface="B Davat" pitchFamily="2" charset="-78"/>
            </a:endParaRPr>
          </a:p>
          <a:p>
            <a:endParaRPr lang="fa-IR" sz="2000" dirty="0" smtClean="0">
              <a:cs typeface="B Davat" pitchFamily="2" charset="-78"/>
            </a:endParaRPr>
          </a:p>
          <a:p>
            <a:r>
              <a:rPr lang="fa-IR" sz="2000" dirty="0" smtClean="0">
                <a:cs typeface="B Davat" pitchFamily="2" charset="-78"/>
              </a:rPr>
              <a:t>در مناطق سرد کوهستانی بازشوها به این شکل هستند که فقط استفاده اکسیژن می باشد و بادها را در جهت بادهای غالب قرار نگیرند </a:t>
            </a:r>
          </a:p>
          <a:p>
            <a:endParaRPr lang="fa-IR" sz="2000" dirty="0" smtClean="0">
              <a:cs typeface="B Davat" pitchFamily="2" charset="-78"/>
            </a:endParaRPr>
          </a:p>
          <a:p>
            <a:r>
              <a:rPr lang="fa-IR" sz="2000" dirty="0" smtClean="0">
                <a:cs typeface="B Davat" pitchFamily="2" charset="-78"/>
              </a:rPr>
              <a:t>انواع بررسی اجای بازشوها :</a:t>
            </a:r>
          </a:p>
          <a:p>
            <a:r>
              <a:rPr lang="fa-IR" sz="2000" dirty="0" smtClean="0">
                <a:cs typeface="B Davat" pitchFamily="2" charset="-78"/>
              </a:rPr>
              <a:t>                                                   1- با توجه به مکان قرارگیری</a:t>
            </a:r>
          </a:p>
          <a:p>
            <a:endParaRPr lang="fa-IR" sz="2000" dirty="0" smtClean="0">
              <a:cs typeface="B Davat" pitchFamily="2" charset="-78"/>
            </a:endParaRPr>
          </a:p>
          <a:p>
            <a:r>
              <a:rPr lang="fa-IR" sz="2000" dirty="0" smtClean="0">
                <a:cs typeface="B Davat" pitchFamily="2" charset="-78"/>
              </a:rPr>
              <a:t>                                                                                                      2- سطح </a:t>
            </a:r>
          </a:p>
          <a:p>
            <a:r>
              <a:rPr lang="fa-IR" sz="2000" dirty="0" smtClean="0">
                <a:cs typeface="B Davat" pitchFamily="2" charset="-78"/>
              </a:rPr>
              <a:t>                 </a:t>
            </a:r>
          </a:p>
          <a:p>
            <a:r>
              <a:rPr lang="fa-IR" sz="2000" dirty="0" smtClean="0">
                <a:cs typeface="B Davat" pitchFamily="2" charset="-78"/>
              </a:rPr>
              <a:t>                                                                                                                                    3- ارتفاع</a:t>
            </a:r>
          </a:p>
          <a:p>
            <a:endParaRPr lang="fa-IR" sz="2000" dirty="0" smtClean="0">
              <a:cs typeface="B Davat" pitchFamily="2" charset="-78"/>
            </a:endParaRPr>
          </a:p>
          <a:p>
            <a:endParaRPr lang="fa-IR" sz="2000" dirty="0" smtClean="0">
              <a:cs typeface="B Davat" pitchFamily="2" charset="-78"/>
            </a:endParaRPr>
          </a:p>
          <a:p>
            <a:endParaRPr lang="fa-IR" sz="2000" dirty="0" smtClean="0">
              <a:cs typeface="B Davat" pitchFamily="2" charset="-78"/>
            </a:endParaRPr>
          </a:p>
          <a:p>
            <a:endParaRPr lang="fa-IR" sz="2000" dirty="0" smtClean="0">
              <a:cs typeface="B Davat" pitchFamily="2" charset="-78"/>
            </a:endParaRPr>
          </a:p>
          <a:p>
            <a:endParaRPr lang="fa-IR" sz="2000" dirty="0" smtClean="0">
              <a:cs typeface="B Davat" pitchFamily="2" charset="-78"/>
            </a:endParaRPr>
          </a:p>
          <a:p>
            <a:endParaRPr lang="fa-IR" sz="2000" dirty="0" smtClean="0">
              <a:cs typeface="B Davat" pitchFamily="2" charset="-78"/>
            </a:endParaRPr>
          </a:p>
          <a:p>
            <a:r>
              <a:rPr lang="fa-IR" sz="2000" dirty="0" smtClean="0">
                <a:cs typeface="B Davat" pitchFamily="2" charset="-78"/>
              </a:rPr>
              <a:t> </a:t>
            </a:r>
          </a:p>
          <a:p>
            <a:r>
              <a:rPr lang="fa-IR" sz="2000" dirty="0" smtClean="0">
                <a:cs typeface="B Davat" pitchFamily="2" charset="-78"/>
              </a:rPr>
              <a:t>                                        </a:t>
            </a:r>
            <a:endParaRPr lang="fa-IR" sz="4800" dirty="0"/>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7224" y="357166"/>
            <a:ext cx="7715304" cy="4278094"/>
          </a:xfrm>
          <a:prstGeom prst="rect">
            <a:avLst/>
          </a:prstGeom>
        </p:spPr>
        <p:txBody>
          <a:bodyPr wrap="square">
            <a:spAutoFit/>
          </a:bodyPr>
          <a:lstStyle/>
          <a:p>
            <a:r>
              <a:rPr lang="fa-IR" sz="2800" dirty="0" smtClean="0">
                <a:cs typeface="B Davat" pitchFamily="2" charset="-78"/>
              </a:rPr>
              <a:t>نکاتی که احتمال دارد در طول جزوه از قلم افتاده باشد ( به صورت کلی)</a:t>
            </a:r>
          </a:p>
          <a:p>
            <a:endParaRPr lang="fa-IR" sz="2800" dirty="0" smtClean="0">
              <a:cs typeface="B Davat" pitchFamily="2" charset="-78"/>
            </a:endParaRPr>
          </a:p>
          <a:p>
            <a:r>
              <a:rPr lang="fa-IR" sz="2400" dirty="0" smtClean="0">
                <a:cs typeface="B Davat" pitchFamily="2" charset="-78"/>
              </a:rPr>
              <a:t>79 درصد کیلومتر بر ساعت سرعت متناسب باد می باشد.</a:t>
            </a:r>
          </a:p>
          <a:p>
            <a:endParaRPr lang="fa-IR" sz="2400" dirty="0" smtClean="0">
              <a:cs typeface="B Davat" pitchFamily="2" charset="-78"/>
            </a:endParaRPr>
          </a:p>
          <a:p>
            <a:r>
              <a:rPr lang="fa-IR" sz="2400" dirty="0" smtClean="0">
                <a:cs typeface="B Davat" pitchFamily="2" charset="-78"/>
              </a:rPr>
              <a:t>استقامت بدن در برابر رطوبت بیشتر است</a:t>
            </a:r>
          </a:p>
          <a:p>
            <a:endParaRPr lang="fa-IR" sz="2400" dirty="0" smtClean="0">
              <a:cs typeface="B Davat" pitchFamily="2" charset="-78"/>
            </a:endParaRPr>
          </a:p>
          <a:p>
            <a:r>
              <a:rPr lang="fa-IR" sz="2400" dirty="0" smtClean="0">
                <a:cs typeface="B Davat" pitchFamily="2" charset="-78"/>
              </a:rPr>
              <a:t>در مناطق معتدل و مرطوب رطوبت را به وسیله باد از بین می برند.</a:t>
            </a:r>
          </a:p>
          <a:p>
            <a:endParaRPr lang="fa-IR" sz="2400" dirty="0" smtClean="0">
              <a:cs typeface="B Davat" pitchFamily="2" charset="-78"/>
            </a:endParaRPr>
          </a:p>
          <a:p>
            <a:r>
              <a:rPr lang="fa-IR" sz="2400" dirty="0" smtClean="0">
                <a:cs typeface="B Davat" pitchFamily="2" charset="-78"/>
              </a:rPr>
              <a:t>در زیر سقفها در مناطق معتدل و مرطوب استفاده از پوشال (شالیزارها).</a:t>
            </a:r>
          </a:p>
          <a:p>
            <a:endParaRPr lang="fa-IR" sz="2400" dirty="0" smtClean="0">
              <a:cs typeface="B Davat" pitchFamily="2" charset="-78"/>
            </a:endParaRPr>
          </a:p>
          <a:p>
            <a:endParaRPr lang="fa-IR" sz="2400" dirty="0"/>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428604"/>
            <a:ext cx="8429684" cy="6494085"/>
          </a:xfrm>
          <a:prstGeom prst="rect">
            <a:avLst/>
          </a:prstGeom>
        </p:spPr>
        <p:txBody>
          <a:bodyPr wrap="square">
            <a:spAutoFit/>
          </a:bodyPr>
          <a:lstStyle/>
          <a:p>
            <a:r>
              <a:rPr lang="en-US" dirty="0" smtClean="0">
                <a:cs typeface="B Davat" pitchFamily="2" charset="-78"/>
              </a:rPr>
              <a:t>      Q=KF(T2-T1)(1+GR)                        1.2*(4*2.70)-(2*1.50)(+22-(-5)(1+0.1)=277.99       </a:t>
            </a:r>
          </a:p>
          <a:p>
            <a:endParaRPr lang="en-US" dirty="0" smtClean="0">
              <a:cs typeface="B Davat" pitchFamily="2" charset="-78"/>
            </a:endParaRPr>
          </a:p>
          <a:p>
            <a:r>
              <a:rPr lang="en-US" dirty="0" smtClean="0">
                <a:cs typeface="B Davat" pitchFamily="2" charset="-78"/>
              </a:rPr>
              <a:t>5*(2*1.5)(+22-(-5)(1+0.1)=443.50                     </a:t>
            </a:r>
          </a:p>
          <a:p>
            <a:endParaRPr lang="en-US" dirty="0" smtClean="0">
              <a:cs typeface="B Davat" pitchFamily="2" charset="-78"/>
            </a:endParaRPr>
          </a:p>
          <a:p>
            <a:r>
              <a:rPr lang="en-US" dirty="0" smtClean="0">
                <a:cs typeface="B Davat" pitchFamily="2" charset="-78"/>
              </a:rPr>
              <a:t>1.2*(3*2.70)(+22-(-5)(1)=262.44                        </a:t>
            </a:r>
          </a:p>
          <a:p>
            <a:endParaRPr lang="en-US" dirty="0" smtClean="0">
              <a:cs typeface="B Davat" pitchFamily="2" charset="-78"/>
            </a:endParaRPr>
          </a:p>
          <a:p>
            <a:r>
              <a:rPr lang="fa-IR" dirty="0" smtClean="0">
                <a:cs typeface="B Davat" pitchFamily="2" charset="-78"/>
              </a:rPr>
              <a:t>                              </a:t>
            </a:r>
            <a:r>
              <a:rPr lang="en-US" dirty="0" smtClean="0">
                <a:cs typeface="B Davat" pitchFamily="2" charset="-78"/>
              </a:rPr>
              <a:t>1.2(4*2.70)-2*1.5)(+22-(-5)=252.72</a:t>
            </a:r>
          </a:p>
          <a:p>
            <a:endParaRPr lang="en-US" dirty="0" smtClean="0">
              <a:cs typeface="B Davat" pitchFamily="2" charset="-78"/>
            </a:endParaRPr>
          </a:p>
          <a:p>
            <a:r>
              <a:rPr lang="en-US" dirty="0" smtClean="0">
                <a:cs typeface="B Davat" pitchFamily="2" charset="-78"/>
              </a:rPr>
              <a:t>5(2*1.5)(+22-(-5)(1)=405                           </a:t>
            </a:r>
          </a:p>
          <a:p>
            <a:endParaRPr lang="en-US" dirty="0" smtClean="0">
              <a:cs typeface="B Davat" pitchFamily="2" charset="-78"/>
            </a:endParaRPr>
          </a:p>
          <a:p>
            <a:r>
              <a:rPr lang="en-US" dirty="0" smtClean="0">
                <a:cs typeface="B Davat" pitchFamily="2" charset="-78"/>
              </a:rPr>
              <a:t>1.8(3*2.70)-(1*2.20)(+22-(+16)=63.72                    </a:t>
            </a:r>
          </a:p>
          <a:p>
            <a:endParaRPr lang="en-US" dirty="0" smtClean="0">
              <a:cs typeface="B Davat" pitchFamily="2" charset="-78"/>
            </a:endParaRPr>
          </a:p>
          <a:p>
            <a:r>
              <a:rPr lang="en-US" dirty="0" smtClean="0">
                <a:cs typeface="B Davat" pitchFamily="2" charset="-78"/>
              </a:rPr>
              <a:t>2*(1*2.20)(+22-(+16)=26.40                               </a:t>
            </a:r>
          </a:p>
          <a:p>
            <a:endParaRPr lang="en-US" dirty="0" smtClean="0">
              <a:cs typeface="B Davat" pitchFamily="2" charset="-78"/>
            </a:endParaRPr>
          </a:p>
          <a:p>
            <a:r>
              <a:rPr lang="fa-IR" dirty="0" smtClean="0">
                <a:cs typeface="B Davat" pitchFamily="2" charset="-78"/>
              </a:rPr>
              <a:t>                                      </a:t>
            </a:r>
            <a:r>
              <a:rPr lang="en-US" dirty="0" smtClean="0">
                <a:cs typeface="B Davat" pitchFamily="2" charset="-78"/>
              </a:rPr>
              <a:t>2.3*(3*4)(+22-(-5)*1=745.20</a:t>
            </a:r>
          </a:p>
          <a:p>
            <a:endParaRPr lang="en-US" dirty="0" smtClean="0">
              <a:cs typeface="B Davat" pitchFamily="2" charset="-78"/>
            </a:endParaRPr>
          </a:p>
          <a:p>
            <a:r>
              <a:rPr lang="en-US" dirty="0" smtClean="0">
                <a:cs typeface="B Davat" pitchFamily="2" charset="-78"/>
              </a:rPr>
              <a:t>1.2(3*4)(+22-(15)=100.8                                </a:t>
            </a:r>
          </a:p>
          <a:p>
            <a:endParaRPr lang="en-US" dirty="0" smtClean="0">
              <a:cs typeface="B Davat" pitchFamily="2" charset="-78"/>
            </a:endParaRPr>
          </a:p>
          <a:p>
            <a:r>
              <a:rPr lang="fa-IR" dirty="0" smtClean="0">
                <a:cs typeface="B Davat" pitchFamily="2" charset="-78"/>
              </a:rPr>
              <a:t>                                                </a:t>
            </a:r>
            <a:r>
              <a:rPr lang="en-US" dirty="0" smtClean="0">
                <a:cs typeface="B Davat" pitchFamily="2" charset="-78"/>
              </a:rPr>
              <a:t>2579/77</a:t>
            </a:r>
            <a:endParaRPr lang="fa-IR" dirty="0" smtClean="0">
              <a:cs typeface="B Davat" pitchFamily="2" charset="-78"/>
            </a:endParaRPr>
          </a:p>
          <a:p>
            <a:endParaRPr lang="fa-IR" sz="2800" dirty="0" smtClean="0">
              <a:cs typeface="B Davat" pitchFamily="2" charset="-78"/>
            </a:endParaRPr>
          </a:p>
          <a:p>
            <a:r>
              <a:rPr lang="fa-IR" sz="2800" dirty="0" smtClean="0">
                <a:cs typeface="B Davat" pitchFamily="2" charset="-78"/>
              </a:rPr>
              <a:t>بزرگترین اقیانوس آرام است پس آرام باش تا بزرگ بمانی            پایان</a:t>
            </a:r>
            <a:endParaRPr lang="en-US" sz="2800" dirty="0" smtClean="0">
              <a:cs typeface="B Davat" pitchFamily="2" charset="-78"/>
            </a:endParaRPr>
          </a:p>
          <a:p>
            <a:endParaRPr lang="fa-IR" dirty="0"/>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472518" cy="5340369"/>
          </a:xfrm>
          <a:effectLst>
            <a:outerShdw blurRad="40000" dist="20000" dir="5400000" rotWithShape="0">
              <a:srgbClr val="000000">
                <a:alpha val="38000"/>
              </a:srgbClr>
            </a:outerShdw>
            <a:softEdge rad="63500"/>
          </a:effectLst>
          <a:scene3d>
            <a:camera prst="obliqueBottomRight"/>
            <a:lightRig rig="threePt" dir="t"/>
          </a:scene3d>
        </p:spPr>
        <p:style>
          <a:lnRef idx="1">
            <a:schemeClr val="accent1"/>
          </a:lnRef>
          <a:fillRef idx="2">
            <a:schemeClr val="accent1"/>
          </a:fillRef>
          <a:effectRef idx="1">
            <a:schemeClr val="accent1"/>
          </a:effectRef>
          <a:fontRef idx="minor">
            <a:schemeClr val="dk1"/>
          </a:fontRef>
        </p:style>
        <p:txBody>
          <a:bodyPr>
            <a:noAutofit/>
          </a:bodyPr>
          <a:lstStyle/>
          <a:p>
            <a:pPr lvl="0" algn="justLow"/>
            <a:r>
              <a:rPr lang="fa-IR" sz="2800" dirty="0" smtClean="0">
                <a:cs typeface="B Davat" pitchFamily="2" charset="-78"/>
              </a:rPr>
              <a:t>معماری مطلوب شامل موارد زیر می باشد : </a:t>
            </a:r>
          </a:p>
          <a:p>
            <a:pPr lvl="0" algn="justLow"/>
            <a:r>
              <a:rPr lang="fa-IR" sz="2400" dirty="0" smtClean="0">
                <a:cs typeface="B Davat" pitchFamily="2" charset="-78"/>
              </a:rPr>
              <a:t>               1- انسان و شرایط آسایش</a:t>
            </a:r>
          </a:p>
          <a:p>
            <a:pPr lvl="0" algn="justLow"/>
            <a:r>
              <a:rPr lang="fa-IR" sz="2400" dirty="0" smtClean="0">
                <a:cs typeface="B Davat" pitchFamily="2" charset="-78"/>
              </a:rPr>
              <a:t>               2 – اقلیم و وضعیت اقلیمی </a:t>
            </a:r>
          </a:p>
          <a:p>
            <a:pPr lvl="0" algn="justLow"/>
            <a:r>
              <a:rPr lang="fa-IR" sz="2400" dirty="0" smtClean="0">
                <a:cs typeface="B Davat" pitchFamily="2" charset="-78"/>
              </a:rPr>
              <a:t>                            3- انرژی های مصرفی و صرفه جویی از ان </a:t>
            </a:r>
          </a:p>
          <a:p>
            <a:pPr lvl="0" algn="justLow"/>
            <a:r>
              <a:rPr lang="fa-IR" sz="2400" dirty="0" smtClean="0">
                <a:cs typeface="B Davat" pitchFamily="2" charset="-78"/>
              </a:rPr>
              <a:t>                                       4- معماری و شهر( به عنوان محیط مصنوع)</a:t>
            </a:r>
          </a:p>
          <a:p>
            <a:pPr lvl="0" algn="justLow"/>
            <a:r>
              <a:rPr lang="fa-IR" sz="2400" dirty="0" smtClean="0">
                <a:cs typeface="B Davat" pitchFamily="2" charset="-78"/>
              </a:rPr>
              <a:t>نکته : اقلیم در </a:t>
            </a:r>
            <a:r>
              <a:rPr lang="fa-IR" sz="2800" u="sng" dirty="0" smtClean="0">
                <a:cs typeface="B Davat" pitchFamily="2" charset="-78"/>
              </a:rPr>
              <a:t>فرهنگ و معماری </a:t>
            </a:r>
            <a:r>
              <a:rPr lang="fa-IR" sz="2400" dirty="0" smtClean="0">
                <a:cs typeface="B Davat" pitchFamily="2" charset="-78"/>
              </a:rPr>
              <a:t>تاثیر می گذارد</a:t>
            </a:r>
          </a:p>
          <a:p>
            <a:pPr lvl="0" algn="justLow"/>
            <a:endParaRPr lang="fa-IR" sz="2400" dirty="0" smtClean="0">
              <a:cs typeface="B Davat" pitchFamily="2" charset="-78"/>
            </a:endParaRPr>
          </a:p>
          <a:p>
            <a:pPr lvl="0" algn="justLow"/>
            <a:r>
              <a:rPr lang="fa-IR" sz="2800" dirty="0" smtClean="0">
                <a:cs typeface="B Davat" pitchFamily="2" charset="-78"/>
              </a:rPr>
              <a:t>عوامل اقلیمی شامل موارد زیر می باشد :</a:t>
            </a:r>
          </a:p>
          <a:p>
            <a:pPr lvl="0" algn="justLow"/>
            <a:r>
              <a:rPr lang="fa-IR" sz="2400" dirty="0" smtClean="0">
                <a:cs typeface="B Davat" pitchFamily="2" charset="-78"/>
              </a:rPr>
              <a:t>                     1- آب و هوا ( شامل تابش افتاب – بارنگی – و رطوبت می باشد)</a:t>
            </a:r>
          </a:p>
          <a:p>
            <a:pPr lvl="0" algn="justLow"/>
            <a:r>
              <a:rPr lang="fa-IR" sz="2400" dirty="0" smtClean="0">
                <a:cs typeface="B Davat" pitchFamily="2" charset="-78"/>
              </a:rPr>
              <a:t>                     2- ریخت محیطی ( شامل پوشش گیاهی – پوشش ابی – پوشش بیابانی می باشد)</a:t>
            </a:r>
          </a:p>
          <a:p>
            <a:pPr lvl="0" algn="justLow"/>
            <a:r>
              <a:rPr lang="fa-IR" sz="2400" dirty="0" smtClean="0">
                <a:cs typeface="B Davat" pitchFamily="2" charset="-78"/>
              </a:rPr>
              <a:t>                     3- موقعیت جغرافیایی( شامل طول جغرافیایی- عرض جغرافیایی می باشد)</a:t>
            </a:r>
          </a:p>
          <a:p>
            <a:pPr lvl="0" algn="justLow"/>
            <a:r>
              <a:rPr lang="fa-IR" sz="2400" dirty="0" smtClean="0">
                <a:cs typeface="B Davat" pitchFamily="2" charset="-78"/>
              </a:rPr>
              <a:t>                      4- ارتفاع از سطح دریا</a:t>
            </a:r>
          </a:p>
          <a:p>
            <a:pPr lvl="0" algn="justLow"/>
            <a:r>
              <a:rPr lang="fa-IR" sz="2400" dirty="0" smtClean="0">
                <a:cs typeface="B Davat" pitchFamily="2" charset="-78"/>
              </a:rPr>
              <a:t>                        5- توپوگرافی</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74638"/>
            <a:ext cx="8186766" cy="6154758"/>
          </a:xfrm>
        </p:spPr>
        <p:txBody>
          <a:bodyPr anchor="t">
            <a:normAutofit fontScale="90000"/>
          </a:bodyPr>
          <a:lstStyle/>
          <a:p>
            <a:pPr algn="r"/>
            <a:r>
              <a:rPr lang="fa-IR" sz="3100" dirty="0" smtClean="0">
                <a:cs typeface="B Davat" pitchFamily="2" charset="-78"/>
              </a:rPr>
              <a:t>تقسیمات اقلیمی در ایران از نظردکتر حسین کنجی</a:t>
            </a:r>
            <a:br>
              <a:rPr lang="fa-IR" sz="3100" dirty="0" smtClean="0">
                <a:cs typeface="B Davat" pitchFamily="2" charset="-78"/>
              </a:rPr>
            </a:br>
            <a:r>
              <a:rPr lang="fa-IR" sz="3100" dirty="0" smtClean="0">
                <a:cs typeface="B Davat" pitchFamily="2" charset="-78"/>
              </a:rPr>
              <a:t>                   </a:t>
            </a:r>
            <a:br>
              <a:rPr lang="fa-IR" sz="3100" dirty="0" smtClean="0">
                <a:cs typeface="B Davat" pitchFamily="2" charset="-78"/>
              </a:rPr>
            </a:br>
            <a:r>
              <a:rPr lang="fa-IR" sz="3100" dirty="0" smtClean="0">
                <a:cs typeface="B Davat" pitchFamily="2" charset="-78"/>
              </a:rPr>
              <a:t> </a:t>
            </a:r>
            <a:r>
              <a:rPr lang="fa-IR" sz="2700" dirty="0" smtClean="0">
                <a:cs typeface="B Davat" pitchFamily="2" charset="-78"/>
              </a:rPr>
              <a:t>1- گرم وخشک</a:t>
            </a:r>
            <a:br>
              <a:rPr lang="fa-IR" sz="2700" dirty="0" smtClean="0">
                <a:cs typeface="B Davat" pitchFamily="2" charset="-78"/>
              </a:rPr>
            </a:br>
            <a:r>
              <a:rPr lang="fa-IR" sz="2700" dirty="0" smtClean="0">
                <a:cs typeface="B Davat" pitchFamily="2" charset="-78"/>
              </a:rPr>
              <a:t>                                                  2- گرم و مرطوب</a:t>
            </a:r>
            <a:br>
              <a:rPr lang="fa-IR" sz="2700" dirty="0" smtClean="0">
                <a:cs typeface="B Davat" pitchFamily="2" charset="-78"/>
              </a:rPr>
            </a:br>
            <a:r>
              <a:rPr lang="fa-IR" sz="2700" dirty="0" smtClean="0">
                <a:cs typeface="B Davat" pitchFamily="2" charset="-78"/>
              </a:rPr>
              <a:t>                                                                                   3- سرد وکوهستانی</a:t>
            </a:r>
            <a:br>
              <a:rPr lang="fa-IR" sz="2700" dirty="0" smtClean="0">
                <a:cs typeface="B Davat" pitchFamily="2" charset="-78"/>
              </a:rPr>
            </a:br>
            <a:r>
              <a:rPr lang="fa-IR" sz="2700" dirty="0" smtClean="0">
                <a:cs typeface="B Davat" pitchFamily="2" charset="-78"/>
              </a:rPr>
              <a:t>                                                                                                                          4- معتدل و مرطوب</a:t>
            </a:r>
            <a:r>
              <a:rPr lang="fa-IR" sz="2400" dirty="0" smtClean="0">
                <a:cs typeface="B Davat" pitchFamily="2" charset="-78"/>
              </a:rPr>
              <a:t/>
            </a:r>
            <a:br>
              <a:rPr lang="fa-IR" sz="2400" dirty="0" smtClean="0">
                <a:cs typeface="B Davat" pitchFamily="2" charset="-78"/>
              </a:rPr>
            </a:br>
            <a:r>
              <a:rPr lang="fa-IR" sz="2400" dirty="0" smtClean="0">
                <a:cs typeface="B Davat" pitchFamily="2" charset="-78"/>
              </a:rPr>
              <a:t/>
            </a:r>
            <a:br>
              <a:rPr lang="fa-IR" sz="2400" dirty="0" smtClean="0">
                <a:cs typeface="B Davat" pitchFamily="2" charset="-78"/>
              </a:rPr>
            </a:br>
            <a:r>
              <a:rPr lang="fa-IR" sz="2400" dirty="0" smtClean="0">
                <a:cs typeface="B Davat" pitchFamily="2" charset="-78"/>
              </a:rPr>
              <a:t/>
            </a:r>
            <a:br>
              <a:rPr lang="fa-IR" sz="2400" dirty="0" smtClean="0">
                <a:cs typeface="B Davat" pitchFamily="2" charset="-78"/>
              </a:rPr>
            </a:br>
            <a:r>
              <a:rPr lang="fa-IR" sz="2400" dirty="0" smtClean="0">
                <a:cs typeface="B Davat" pitchFamily="2" charset="-78"/>
              </a:rPr>
              <a:t/>
            </a:r>
            <a:br>
              <a:rPr lang="fa-IR" sz="2400" dirty="0" smtClean="0">
                <a:cs typeface="B Davat" pitchFamily="2" charset="-78"/>
              </a:rPr>
            </a:br>
            <a:r>
              <a:rPr lang="fa-IR" sz="3100" dirty="0" smtClean="0">
                <a:cs typeface="B Davat" pitchFamily="2" charset="-78"/>
              </a:rPr>
              <a:t>گونه های اقلیمی : </a:t>
            </a:r>
            <a:r>
              <a:rPr lang="fa-IR" sz="2400" dirty="0" smtClean="0">
                <a:cs typeface="B Davat" pitchFamily="2" charset="-78"/>
              </a:rPr>
              <a:t/>
            </a:r>
            <a:br>
              <a:rPr lang="fa-IR" sz="2400" dirty="0" smtClean="0">
                <a:cs typeface="B Davat" pitchFamily="2" charset="-78"/>
              </a:rPr>
            </a:br>
            <a:r>
              <a:rPr lang="fa-IR" sz="2700" dirty="0" smtClean="0">
                <a:cs typeface="B Davat" pitchFamily="2" charset="-78"/>
              </a:rPr>
              <a:t>                           </a:t>
            </a:r>
            <a:br>
              <a:rPr lang="fa-IR" sz="2700" dirty="0" smtClean="0">
                <a:cs typeface="B Davat" pitchFamily="2" charset="-78"/>
              </a:rPr>
            </a:br>
            <a:r>
              <a:rPr lang="fa-IR" sz="2700" dirty="0" smtClean="0">
                <a:cs typeface="B Davat" pitchFamily="2" charset="-78"/>
              </a:rPr>
              <a:t>    1- سرد وکوهستانی </a:t>
            </a:r>
            <a:br>
              <a:rPr lang="fa-IR" sz="2700" dirty="0" smtClean="0">
                <a:cs typeface="B Davat" pitchFamily="2" charset="-78"/>
              </a:rPr>
            </a:br>
            <a:r>
              <a:rPr lang="fa-IR" sz="2700" dirty="0" smtClean="0">
                <a:cs typeface="B Davat" pitchFamily="2" charset="-78"/>
              </a:rPr>
              <a:t>                                                        2- گرم وخشک</a:t>
            </a:r>
            <a:br>
              <a:rPr lang="fa-IR" sz="2700" dirty="0" smtClean="0">
                <a:cs typeface="B Davat" pitchFamily="2" charset="-78"/>
              </a:rPr>
            </a:br>
            <a:r>
              <a:rPr lang="fa-IR" sz="2700" dirty="0" smtClean="0">
                <a:cs typeface="B Davat" pitchFamily="2" charset="-78"/>
              </a:rPr>
              <a:t>                                                                                    3- معتدل و مرطوب</a:t>
            </a:r>
            <a:br>
              <a:rPr lang="fa-IR" sz="2700" dirty="0" smtClean="0">
                <a:cs typeface="B Davat" pitchFamily="2" charset="-78"/>
              </a:rPr>
            </a:br>
            <a:r>
              <a:rPr lang="fa-IR" sz="2700" dirty="0" smtClean="0">
                <a:cs typeface="B Davat" pitchFamily="2" charset="-78"/>
              </a:rPr>
              <a:t>                                                                                                                      4- گرم ومرطوب</a:t>
            </a:r>
            <a:br>
              <a:rPr lang="fa-IR" sz="2700" dirty="0" smtClean="0">
                <a:cs typeface="B Davat" pitchFamily="2" charset="-78"/>
              </a:rPr>
            </a:br>
            <a:r>
              <a:rPr lang="fa-IR" sz="2400" dirty="0" smtClean="0">
                <a:cs typeface="B Davat" pitchFamily="2" charset="-78"/>
              </a:rPr>
              <a:t/>
            </a:r>
            <a:br>
              <a:rPr lang="fa-IR" sz="2400" dirty="0" smtClean="0">
                <a:cs typeface="B Davat" pitchFamily="2" charset="-78"/>
              </a:rPr>
            </a:br>
            <a:r>
              <a:rPr lang="fa-IR" sz="2400" dirty="0" smtClean="0">
                <a:cs typeface="B Davat" pitchFamily="2" charset="-78"/>
              </a:rPr>
              <a:t/>
            </a:r>
            <a:br>
              <a:rPr lang="fa-IR" sz="2400" dirty="0" smtClean="0">
                <a:cs typeface="B Davat" pitchFamily="2" charset="-78"/>
              </a:rPr>
            </a:br>
            <a:r>
              <a:rPr lang="fa-IR" sz="2400" dirty="0" smtClean="0">
                <a:cs typeface="B Davat" pitchFamily="2" charset="-78"/>
              </a:rPr>
              <a:t/>
            </a:r>
            <a:br>
              <a:rPr lang="fa-IR" sz="2400" dirty="0" smtClean="0">
                <a:cs typeface="B Davat" pitchFamily="2" charset="-78"/>
              </a:rPr>
            </a:br>
            <a:r>
              <a:rPr lang="fa-IR" sz="3100" dirty="0" smtClean="0">
                <a:cs typeface="B Davat" pitchFamily="2" charset="-78"/>
              </a:rPr>
              <a:t/>
            </a:r>
            <a:br>
              <a:rPr lang="fa-IR" sz="3100" dirty="0" smtClean="0">
                <a:cs typeface="B Davat" pitchFamily="2" charset="-78"/>
              </a:rPr>
            </a:br>
            <a:r>
              <a:rPr lang="fa-IR" sz="3100" dirty="0" smtClean="0">
                <a:cs typeface="B Davat" pitchFamily="2" charset="-78"/>
              </a:rPr>
              <a:t>     </a:t>
            </a:r>
            <a:r>
              <a:rPr lang="en-US" sz="3100" dirty="0" smtClean="0">
                <a:cs typeface="B Davat" pitchFamily="2" charset="-78"/>
              </a:rPr>
              <a:t>                                                                         </a:t>
            </a:r>
            <a:br>
              <a:rPr lang="en-US" sz="3100" dirty="0" smtClean="0">
                <a:cs typeface="B Davat" pitchFamily="2" charset="-78"/>
              </a:rPr>
            </a:br>
            <a:r>
              <a:rPr lang="en-US" dirty="0" smtClean="0"/>
              <a:t/>
            </a:r>
            <a:br>
              <a:rPr lang="en-US" dirty="0" smtClean="0"/>
            </a:br>
            <a:endParaRPr lang="fa-I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14290"/>
            <a:ext cx="8572560" cy="6555641"/>
          </a:xfrm>
          <a:prstGeom prst="rect">
            <a:avLst/>
          </a:prstGeom>
        </p:spPr>
        <p:txBody>
          <a:bodyPr wrap="square">
            <a:spAutoFit/>
          </a:bodyPr>
          <a:lstStyle/>
          <a:p>
            <a:pPr>
              <a:lnSpc>
                <a:spcPct val="150000"/>
              </a:lnSpc>
              <a:buNone/>
            </a:pPr>
            <a:endParaRPr lang="fa-IR" b="1" dirty="0" smtClean="0">
              <a:cs typeface="B Davat" pitchFamily="2" charset="-78"/>
            </a:endParaRPr>
          </a:p>
          <a:p>
            <a:pPr>
              <a:lnSpc>
                <a:spcPct val="150000"/>
              </a:lnSpc>
              <a:buNone/>
            </a:pPr>
            <a:r>
              <a:rPr lang="fa-IR" sz="2400" b="1" dirty="0" smtClean="0">
                <a:cs typeface="B Davat" pitchFamily="2" charset="-78"/>
              </a:rPr>
              <a:t>كلیات آب و هوایی این منطقه به شرح زیر می باشد :</a:t>
            </a:r>
            <a:endParaRPr lang="en-US" sz="2400" dirty="0" smtClean="0">
              <a:cs typeface="B Davat" pitchFamily="2" charset="-78"/>
            </a:endParaRPr>
          </a:p>
          <a:p>
            <a:pPr>
              <a:lnSpc>
                <a:spcPct val="150000"/>
              </a:lnSpc>
            </a:pPr>
            <a:r>
              <a:rPr lang="fa-IR" b="1" dirty="0" smtClean="0">
                <a:cs typeface="B Davat" pitchFamily="2" charset="-78"/>
              </a:rPr>
              <a:t>                سرمای شدید در زمستان و هوای معتدل در تابستان</a:t>
            </a:r>
            <a:endParaRPr lang="en-US" dirty="0" smtClean="0">
              <a:cs typeface="B Davat" pitchFamily="2" charset="-78"/>
            </a:endParaRPr>
          </a:p>
          <a:p>
            <a:pPr>
              <a:lnSpc>
                <a:spcPct val="150000"/>
              </a:lnSpc>
            </a:pPr>
            <a:r>
              <a:rPr lang="fa-IR" b="1" dirty="0" smtClean="0">
                <a:cs typeface="B Davat" pitchFamily="2" charset="-78"/>
              </a:rPr>
              <a:t>                                اختلاف بسیار زیاد درجه حرارت هوا بین دمای شب وروز</a:t>
            </a:r>
            <a:endParaRPr lang="en-US" dirty="0" smtClean="0">
              <a:cs typeface="B Davat" pitchFamily="2" charset="-78"/>
            </a:endParaRPr>
          </a:p>
          <a:p>
            <a:pPr>
              <a:lnSpc>
                <a:spcPct val="150000"/>
              </a:lnSpc>
            </a:pPr>
            <a:r>
              <a:rPr lang="fa-IR" b="1" dirty="0" smtClean="0">
                <a:cs typeface="B Davat" pitchFamily="2" charset="-78"/>
              </a:rPr>
              <a:t>                                                         بارش برف سنگین</a:t>
            </a:r>
            <a:endParaRPr lang="en-US" dirty="0" smtClean="0">
              <a:cs typeface="B Davat" pitchFamily="2" charset="-78"/>
            </a:endParaRPr>
          </a:p>
          <a:p>
            <a:pPr>
              <a:lnSpc>
                <a:spcPct val="150000"/>
              </a:lnSpc>
            </a:pPr>
            <a:r>
              <a:rPr lang="fa-IR" b="1" dirty="0" smtClean="0">
                <a:cs typeface="B Davat" pitchFamily="2" charset="-78"/>
              </a:rPr>
              <a:t>                                                                رطوبت کم </a:t>
            </a:r>
            <a:endParaRPr lang="en-US" dirty="0" smtClean="0">
              <a:cs typeface="B Davat" pitchFamily="2" charset="-78"/>
            </a:endParaRPr>
          </a:p>
          <a:p>
            <a:pPr>
              <a:lnSpc>
                <a:spcPct val="150000"/>
              </a:lnSpc>
            </a:pPr>
            <a:r>
              <a:rPr lang="fa-IR" b="1" dirty="0" smtClean="0">
                <a:cs typeface="B Davat" pitchFamily="2" charset="-78"/>
              </a:rPr>
              <a:t>                               میانگین دمای هوا در گرم ترین ماه سال در این اقلیم بیش از 10 درجه سانتی گراد و متوسط دمای هوا در سردترین                     ماه سال كمتر از 3- درجه سانتی گراد می باشد</a:t>
            </a:r>
            <a:r>
              <a:rPr lang="fa-IR" dirty="0" smtClean="0">
                <a:cs typeface="B Davat" pitchFamily="2" charset="-78"/>
              </a:rPr>
              <a:t>.</a:t>
            </a:r>
            <a:r>
              <a:rPr lang="fa-IR" b="1" dirty="0" smtClean="0">
                <a:cs typeface="B Davat" pitchFamily="2" charset="-78"/>
              </a:rPr>
              <a:t> </a:t>
            </a:r>
          </a:p>
          <a:p>
            <a:pPr>
              <a:lnSpc>
                <a:spcPct val="150000"/>
              </a:lnSpc>
            </a:pPr>
            <a:r>
              <a:rPr lang="fa-IR" sz="2400" b="1" dirty="0" smtClean="0">
                <a:cs typeface="B Davat" pitchFamily="2" charset="-78"/>
              </a:rPr>
              <a:t>رطوبت مطلق :</a:t>
            </a:r>
            <a:r>
              <a:rPr lang="fa-IR" sz="2000" b="1" dirty="0" smtClean="0">
                <a:cs typeface="B Davat" pitchFamily="2" charset="-78"/>
              </a:rPr>
              <a:t> مقدار رطوبت موجود در هوا ( در یک تر مربع هوا وجود دارد) در یک دمای ثابت واحد ان  گرم بر متر مکعب است</a:t>
            </a:r>
          </a:p>
          <a:p>
            <a:pPr>
              <a:lnSpc>
                <a:spcPct val="150000"/>
              </a:lnSpc>
            </a:pPr>
            <a:r>
              <a:rPr lang="fa-IR" sz="2400" b="1" dirty="0" smtClean="0">
                <a:cs typeface="B Davat" pitchFamily="2" charset="-78"/>
              </a:rPr>
              <a:t>رطوبت نسبی : </a:t>
            </a:r>
            <a:r>
              <a:rPr lang="fa-IR" sz="2000" b="1" dirty="0" smtClean="0">
                <a:cs typeface="B Davat" pitchFamily="2" charset="-78"/>
              </a:rPr>
              <a:t>مقدار رطوبت موجود تقسیم بر حداکثر رطوبتی که در این دما می تواند وجود داشته باشد و بدون واحد می باشد </a:t>
            </a:r>
          </a:p>
          <a:p>
            <a:pPr>
              <a:lnSpc>
                <a:spcPct val="150000"/>
              </a:lnSpc>
            </a:pPr>
            <a:r>
              <a:rPr lang="fa-IR" sz="2400" b="1" dirty="0" smtClean="0">
                <a:cs typeface="B Davat" pitchFamily="2" charset="-78"/>
              </a:rPr>
              <a:t>رطوبت مخصوص : </a:t>
            </a:r>
            <a:r>
              <a:rPr lang="fa-IR" sz="2000" b="1" dirty="0" smtClean="0">
                <a:cs typeface="B Davat" pitchFamily="2" charset="-78"/>
              </a:rPr>
              <a:t>دمای مشخص که رطوبت می تواند نگهداری کند مثلا در یک متر مکعب 10گرم وجود دارد یعنی 10 گرم روبت در این دما</a:t>
            </a:r>
          </a:p>
        </p:txBody>
      </p:sp>
      <p:sp>
        <p:nvSpPr>
          <p:cNvPr id="5" name="Rectangle 4"/>
          <p:cNvSpPr/>
          <p:nvPr/>
        </p:nvSpPr>
        <p:spPr>
          <a:xfrm>
            <a:off x="785786" y="285728"/>
            <a:ext cx="7858180" cy="800219"/>
          </a:xfrm>
          <a:prstGeom prst="rect">
            <a:avLst/>
          </a:prstGeom>
        </p:spPr>
        <p:txBody>
          <a:bodyPr wrap="square">
            <a:spAutoFit/>
          </a:bodyPr>
          <a:lstStyle/>
          <a:p>
            <a:r>
              <a:rPr lang="fa-IR" sz="2800" dirty="0" smtClean="0">
                <a:cs typeface="B Davat" pitchFamily="2" charset="-78"/>
              </a:rPr>
              <a:t>                                             اقلیم سرد و کوهستانی</a:t>
            </a:r>
          </a:p>
          <a:p>
            <a:endParaRPr lang="fa-IR" dirty="0" smtClean="0">
              <a:cs typeface="B Davat" pitchFamily="2" charset="-78"/>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85728"/>
            <a:ext cx="8286808" cy="6278642"/>
          </a:xfrm>
          <a:prstGeom prst="rect">
            <a:avLst/>
          </a:prstGeom>
        </p:spPr>
        <p:txBody>
          <a:bodyPr wrap="square">
            <a:spAutoFit/>
          </a:bodyPr>
          <a:lstStyle/>
          <a:p>
            <a:pPr>
              <a:lnSpc>
                <a:spcPct val="150000"/>
              </a:lnSpc>
              <a:buNone/>
            </a:pPr>
            <a:r>
              <a:rPr lang="fa-IR" sz="2400" dirty="0" smtClean="0">
                <a:cs typeface="B Davat" pitchFamily="2" charset="-78"/>
              </a:rPr>
              <a:t>خصوصیات كلی فرم بنا در این اقلیم (سرد و کوهستانی)  ( توصیه های معماری این منطقه)</a:t>
            </a:r>
          </a:p>
          <a:p>
            <a:pPr>
              <a:lnSpc>
                <a:spcPct val="150000"/>
              </a:lnSpc>
              <a:buNone/>
            </a:pPr>
            <a:r>
              <a:rPr lang="fa-IR" sz="2000" dirty="0" smtClean="0">
                <a:cs typeface="B Davat" pitchFamily="2" charset="-78"/>
              </a:rPr>
              <a:t>1- دیوارهای قطور                                                                       2 – حدااقل بازشوها</a:t>
            </a:r>
          </a:p>
          <a:p>
            <a:pPr>
              <a:lnSpc>
                <a:spcPct val="150000"/>
              </a:lnSpc>
              <a:buNone/>
            </a:pPr>
            <a:r>
              <a:rPr lang="fa-IR" sz="2000" dirty="0" smtClean="0">
                <a:cs typeface="B Davat" pitchFamily="2" charset="-78"/>
              </a:rPr>
              <a:t>3 – بامهای مسطح                                                                          4- استفاده از زیرزمین</a:t>
            </a:r>
          </a:p>
          <a:p>
            <a:pPr>
              <a:lnSpc>
                <a:spcPct val="150000"/>
              </a:lnSpc>
              <a:buNone/>
            </a:pPr>
            <a:r>
              <a:rPr lang="fa-IR" sz="2000" dirty="0" smtClean="0">
                <a:cs typeface="B Davat" pitchFamily="2" charset="-78"/>
              </a:rPr>
              <a:t>5- استفاده ازدرختان جهت سایه در تابستان                               6- مصالح با کمتریت تبادل حرارتی </a:t>
            </a:r>
          </a:p>
          <a:p>
            <a:pPr>
              <a:lnSpc>
                <a:spcPct val="150000"/>
              </a:lnSpc>
              <a:buNone/>
            </a:pPr>
            <a:r>
              <a:rPr lang="fa-IR" sz="2000" dirty="0" smtClean="0">
                <a:cs typeface="B Davat" pitchFamily="2" charset="-78"/>
              </a:rPr>
              <a:t>7- نسبت سطوح به حجم بیشتر باشد                                              8- پلان های فشرده </a:t>
            </a:r>
          </a:p>
          <a:p>
            <a:pPr>
              <a:lnSpc>
                <a:spcPct val="150000"/>
              </a:lnSpc>
              <a:buNone/>
            </a:pPr>
            <a:r>
              <a:rPr lang="fa-IR" sz="2000" dirty="0" smtClean="0">
                <a:cs typeface="B Davat" pitchFamily="2" charset="-78"/>
              </a:rPr>
              <a:t>9- بافتهای فشرده شهری وروستایی                                   10- جهت شرقی و غربی کوچه ها</a:t>
            </a:r>
          </a:p>
          <a:p>
            <a:pPr>
              <a:lnSpc>
                <a:spcPct val="150000"/>
              </a:lnSpc>
              <a:buNone/>
            </a:pPr>
            <a:r>
              <a:rPr lang="fa-IR" sz="2000" dirty="0" smtClean="0">
                <a:cs typeface="B Davat" pitchFamily="2" charset="-78"/>
              </a:rPr>
              <a:t>                                                    11-رنگ تیره و بافت مصالح</a:t>
            </a:r>
            <a:endParaRPr lang="en-US" sz="2000" dirty="0" smtClean="0">
              <a:cs typeface="B Davat" pitchFamily="2" charset="-78"/>
            </a:endParaRPr>
          </a:p>
          <a:p>
            <a:pPr marL="457200" lvl="0" indent="-457200">
              <a:lnSpc>
                <a:spcPct val="150000"/>
              </a:lnSpc>
            </a:pPr>
            <a:endParaRPr lang="fa-IR" sz="2000" dirty="0" smtClean="0">
              <a:cs typeface="B Davat" pitchFamily="2" charset="-78"/>
            </a:endParaRPr>
          </a:p>
          <a:p>
            <a:pPr marL="457200" lvl="0" indent="-457200">
              <a:lnSpc>
                <a:spcPct val="150000"/>
              </a:lnSpc>
            </a:pPr>
            <a:r>
              <a:rPr lang="fa-IR" sz="2000" dirty="0" smtClean="0">
                <a:cs typeface="B Davat" pitchFamily="2" charset="-78"/>
              </a:rPr>
              <a:t>سقف وارونه ( اصول کار) : که شامل بعد حرارتی و رطوبتی می باشد ابتدا رطوبتی و بعد حالت حرارتی که اگر جای این دوتا عوض شود سقف وارونه گویند </a:t>
            </a:r>
          </a:p>
          <a:p>
            <a:pPr marL="457200" lvl="0" indent="-457200">
              <a:lnSpc>
                <a:spcPct val="150000"/>
              </a:lnSpc>
            </a:pPr>
            <a:r>
              <a:rPr lang="fa-IR" sz="2400" dirty="0" smtClean="0">
                <a:cs typeface="B Davat" pitchFamily="2" charset="-78"/>
              </a:rPr>
              <a:t>دلایل استفاده از بازشو در منطقه سرد وکوهستانی :</a:t>
            </a:r>
          </a:p>
          <a:p>
            <a:pPr marL="457200" lvl="0" indent="-457200">
              <a:lnSpc>
                <a:spcPct val="150000"/>
              </a:lnSpc>
            </a:pPr>
            <a:r>
              <a:rPr lang="fa-IR" sz="2000" dirty="0" smtClean="0">
                <a:cs typeface="B Davat" pitchFamily="2" charset="-78"/>
              </a:rPr>
              <a:t>                                        1- نور وروشنایی                                           2- تهویه هوا </a:t>
            </a:r>
          </a:p>
          <a:p>
            <a:pPr marL="457200" lvl="0" indent="-457200">
              <a:lnSpc>
                <a:spcPct val="150000"/>
              </a:lnSpc>
            </a:pPr>
            <a:r>
              <a:rPr lang="fa-IR" sz="2000" dirty="0" smtClean="0">
                <a:cs typeface="B Davat" pitchFamily="2" charset="-78"/>
              </a:rPr>
              <a:t>                                        3- گرما                                                                4- دید و منظر</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85728"/>
            <a:ext cx="8106899" cy="6709529"/>
          </a:xfrm>
          <a:prstGeom prst="rect">
            <a:avLst/>
          </a:prstGeom>
        </p:spPr>
        <p:txBody>
          <a:bodyPr wrap="square">
            <a:spAutoFit/>
          </a:bodyPr>
          <a:lstStyle/>
          <a:p>
            <a:r>
              <a:rPr lang="fa-IR" sz="2800" dirty="0" smtClean="0">
                <a:cs typeface="B Davat" pitchFamily="2" charset="-78"/>
              </a:rPr>
              <a:t>                                                       اقلیم گرم و خشک</a:t>
            </a:r>
          </a:p>
          <a:p>
            <a:r>
              <a:rPr lang="fa-IR" dirty="0" smtClean="0">
                <a:cs typeface="B Davat" pitchFamily="2" charset="-78"/>
              </a:rPr>
              <a:t>                                مشکل اصلی </a:t>
            </a:r>
            <a:r>
              <a:rPr lang="fa-IR" sz="2400" u="sng" dirty="0" smtClean="0">
                <a:cs typeface="B Davat" pitchFamily="2" charset="-78"/>
              </a:rPr>
              <a:t>گرما و خشکی </a:t>
            </a:r>
          </a:p>
          <a:p>
            <a:r>
              <a:rPr lang="fa-IR" dirty="0" smtClean="0">
                <a:cs typeface="B Davat" pitchFamily="2" charset="-78"/>
              </a:rPr>
              <a:t>                                              </a:t>
            </a:r>
          </a:p>
          <a:p>
            <a:r>
              <a:rPr lang="fa-IR" sz="2400" dirty="0" smtClean="0">
                <a:cs typeface="B Davat" pitchFamily="2" charset="-78"/>
              </a:rPr>
              <a:t>                                             ویژگی های این اقلیم </a:t>
            </a:r>
            <a:r>
              <a:rPr lang="fa-IR" dirty="0" smtClean="0">
                <a:cs typeface="B Davat" pitchFamily="2" charset="-78"/>
              </a:rPr>
              <a:t>:</a:t>
            </a:r>
          </a:p>
          <a:p>
            <a:r>
              <a:rPr lang="fa-IR" sz="2400" dirty="0" smtClean="0">
                <a:cs typeface="B Davat" pitchFamily="2" charset="-78"/>
              </a:rPr>
              <a:t>1- گرمای زیاد و رطوبت کم                                2- اختلاف دمای بین شب وروز</a:t>
            </a:r>
          </a:p>
          <a:p>
            <a:endParaRPr lang="fa-IR" sz="2400" dirty="0" smtClean="0">
              <a:cs typeface="B Davat" pitchFamily="2" charset="-78"/>
            </a:endParaRPr>
          </a:p>
          <a:p>
            <a:r>
              <a:rPr lang="fa-IR" sz="2400" dirty="0" smtClean="0">
                <a:cs typeface="B Davat" pitchFamily="2" charset="-78"/>
              </a:rPr>
              <a:t>3- گیاهان در این مناطق دوام ندارند   ( سوزنی برگان کمترین سطح در مقابل فضا)</a:t>
            </a:r>
          </a:p>
          <a:p>
            <a:endParaRPr lang="fa-IR" dirty="0" smtClean="0">
              <a:cs typeface="B Davat" pitchFamily="2" charset="-78"/>
            </a:endParaRPr>
          </a:p>
          <a:p>
            <a:r>
              <a:rPr lang="fa-IR" dirty="0" smtClean="0">
                <a:cs typeface="B Davat" pitchFamily="2" charset="-78"/>
              </a:rPr>
              <a:t>                                                           </a:t>
            </a:r>
            <a:r>
              <a:rPr lang="fa-IR" sz="2400" dirty="0" smtClean="0">
                <a:cs typeface="B Davat" pitchFamily="2" charset="-78"/>
              </a:rPr>
              <a:t>توصیه ای اقلیمی :</a:t>
            </a:r>
          </a:p>
          <a:p>
            <a:r>
              <a:rPr lang="fa-IR" dirty="0" smtClean="0">
                <a:cs typeface="B Davat" pitchFamily="2" charset="-78"/>
              </a:rPr>
              <a:t> </a:t>
            </a:r>
          </a:p>
          <a:p>
            <a:r>
              <a:rPr lang="fa-IR" dirty="0" smtClean="0">
                <a:cs typeface="B Davat" pitchFamily="2" charset="-78"/>
              </a:rPr>
              <a:t>  1-  دیوارهای قطور                2- ارتفاع بیشتر – هوای گرم سبکتر               3- بازشوها حداقل سطح</a:t>
            </a:r>
          </a:p>
          <a:p>
            <a:endParaRPr lang="fa-IR" dirty="0" smtClean="0">
              <a:cs typeface="B Davat" pitchFamily="2" charset="-78"/>
            </a:endParaRPr>
          </a:p>
          <a:p>
            <a:r>
              <a:rPr lang="fa-IR" dirty="0" smtClean="0">
                <a:cs typeface="B Davat" pitchFamily="2" charset="-78"/>
              </a:rPr>
              <a:t>4- سقفهای گنبدی                    5- استفاده از جان پناه مرتفع جهت سایه               6- کوچه های باریک  </a:t>
            </a:r>
          </a:p>
          <a:p>
            <a:endParaRPr lang="fa-IR" dirty="0" smtClean="0">
              <a:cs typeface="B Davat" pitchFamily="2" charset="-78"/>
            </a:endParaRPr>
          </a:p>
          <a:p>
            <a:r>
              <a:rPr lang="fa-IR" dirty="0" smtClean="0">
                <a:cs typeface="B Davat" pitchFamily="2" charset="-78"/>
              </a:rPr>
              <a:t>7- استفاده ازسایبان                      8- بافتهای فشرده شهری وروستایی    9- حیاط مرکزی و ایجاد حوض وفواره </a:t>
            </a:r>
          </a:p>
          <a:p>
            <a:endParaRPr lang="fa-IR" dirty="0" smtClean="0">
              <a:cs typeface="B Davat" pitchFamily="2" charset="-78"/>
            </a:endParaRPr>
          </a:p>
          <a:p>
            <a:r>
              <a:rPr lang="fa-IR" dirty="0" smtClean="0">
                <a:cs typeface="B Davat" pitchFamily="2" charset="-78"/>
              </a:rPr>
              <a:t>10- استفاده از زیززمین                 11- استفاده از بادگیرها</a:t>
            </a:r>
          </a:p>
          <a:p>
            <a:r>
              <a:rPr lang="fa-IR" sz="2400" dirty="0" smtClean="0">
                <a:cs typeface="B Davat" pitchFamily="2" charset="-78"/>
              </a:rPr>
              <a:t>                                           دلایل استفاده از بازشو در مناطق گرم وخشک   </a:t>
            </a:r>
            <a:r>
              <a:rPr lang="fa-IR" dirty="0" smtClean="0">
                <a:cs typeface="B Davat" pitchFamily="2" charset="-78"/>
              </a:rPr>
              <a:t>:</a:t>
            </a:r>
          </a:p>
          <a:p>
            <a:r>
              <a:rPr lang="fa-IR" dirty="0" smtClean="0">
                <a:cs typeface="B Davat" pitchFamily="2" charset="-78"/>
              </a:rPr>
              <a:t>                         </a:t>
            </a:r>
          </a:p>
          <a:p>
            <a:r>
              <a:rPr lang="fa-IR" dirty="0" smtClean="0">
                <a:cs typeface="B Davat" pitchFamily="2" charset="-78"/>
              </a:rPr>
              <a:t>                                      1- نور وروشنایی                                2- تهویه هوا                   3- دید ومنظر   </a:t>
            </a:r>
          </a:p>
          <a:p>
            <a:endParaRPr lang="fa-IR" dirty="0" smtClean="0">
              <a:cs typeface="B Davat" pitchFamily="2" charset="-78"/>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85728"/>
            <a:ext cx="8196853" cy="2000548"/>
          </a:xfrm>
          <a:prstGeom prst="rect">
            <a:avLst/>
          </a:prstGeom>
        </p:spPr>
        <p:txBody>
          <a:bodyPr wrap="square">
            <a:spAutoFit/>
          </a:bodyPr>
          <a:lstStyle/>
          <a:p>
            <a:r>
              <a:rPr lang="fa-IR" sz="2800" dirty="0" smtClean="0">
                <a:cs typeface="B Davat" pitchFamily="2" charset="-78"/>
              </a:rPr>
              <a:t>برای از بین بردن گرما در مناطق گرم و خشک :</a:t>
            </a:r>
          </a:p>
          <a:p>
            <a:endParaRPr lang="fa-IR" sz="2400" dirty="0" smtClean="0">
              <a:cs typeface="B Davat" pitchFamily="2" charset="-78"/>
            </a:endParaRPr>
          </a:p>
          <a:p>
            <a:r>
              <a:rPr lang="fa-IR" sz="2400" dirty="0" smtClean="0">
                <a:cs typeface="B Davat" pitchFamily="2" charset="-78"/>
              </a:rPr>
              <a:t>    1- استفاده از حوض                                        2- استفاده از بادگیر </a:t>
            </a:r>
          </a:p>
          <a:p>
            <a:endParaRPr lang="fa-IR" sz="2400" dirty="0" smtClean="0">
              <a:cs typeface="B Davat" pitchFamily="2" charset="-78"/>
            </a:endParaRPr>
          </a:p>
          <a:p>
            <a:r>
              <a:rPr lang="fa-IR" sz="2400" dirty="0" smtClean="0">
                <a:cs typeface="B Davat" pitchFamily="2" charset="-78"/>
              </a:rPr>
              <a:t>3- ایوانهای عمیق                                                    4- استفاده از درختان جهت سایه اندازی</a:t>
            </a:r>
            <a:r>
              <a:rPr lang="fa-IR" sz="2000" dirty="0" smtClean="0">
                <a:cs typeface="B Davat" pitchFamily="2" charset="-78"/>
              </a:rPr>
              <a:t> </a:t>
            </a:r>
            <a:endParaRPr lang="fa-IR" sz="2000" dirty="0"/>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511</TotalTime>
  <Words>3353</Words>
  <Application>Microsoft Office PowerPoint</Application>
  <PresentationFormat>On-screen Show (4:3)</PresentationFormat>
  <Paragraphs>426</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بسمه تعالی  جزوه کامل درس تنظیم شرایط محیطی 2    کارشناسی ناپیوسته معماری  بهار 90</vt:lpstr>
      <vt:lpstr>Slide 2</vt:lpstr>
      <vt:lpstr>تعریف آب و هوا : (هواشناسی ) : فقط به بررسی و به تحلیل پدیده های جوی توجه دارد و حوادث جوی را کاملا بررسی و نتایج را به صورت پیشبینی و ارقام و فرمول هایی منتشر می کند .  نکاتی که  در طراحی یک ساختمان باید بدانیم :          1- انسان واقلیم                                              2- وضعیت اقلیمی                                                                 3 – انرژی                                                                                                            4- صرفه جویی در مورد انسان دو بحث مطرح است :»                                                        1- فیزیک انسان                                                                                      2- روان انسان دمای راحتی انسان :        22الی 22/5 درجه سانتی گراد دمای رطوبت :                   5 الی 14 و واحد ان میلی متر جیوه  سرعت باد:                        22 متر بر ثانیه یا /79 کیلومتر بر ساعت</vt:lpstr>
      <vt:lpstr>Slide 4</vt:lpstr>
      <vt:lpstr>تقسیمات اقلیمی در ایران از نظردکتر حسین کنجی                      1- گرم وخشک                                                   2- گرم و مرطوب                                                                                    3- سرد وکوهستانی                                                                                                                           4- معتدل و مرطوب    گونه های اقلیمی :                                  1- سرد وکوهستانی                                                          2- گرم وخشک                                                                                     3- معتدل و مرطوب                                                                                                                       4- گرم ومرطوب                                                                                     </vt:lpstr>
      <vt:lpstr>Slide 6</vt:lpstr>
      <vt:lpstr>Slide 7</vt:lpstr>
      <vt:lpstr>Slide 8</vt:lpstr>
      <vt:lpstr>Slide 9</vt:lpstr>
      <vt:lpstr>                                 اقلیم معتدل و مرطوب مشکل اصلی رطوبت است                      رطوبت : شامل مخصوص – نسبی- مطلق  ویژگیهای اقلیمی بومی این منطقه عبارتند از: 1- بارش زیاد باران                 2- سقف شیروانی   در این مناطق سقف این گالی ها و پوشش مسیر جریان باد از روی سقف است  ولی سفهای شیروانی در مناطق کوهستانی جهت یک عایق حرارتی  در مناطق سرد مانند یک باکس بسته عمل می کند اما در مناطق معتدل ومرطوب باید هوا جریان داشته باشد 4- در مسیر باران باید شیروانی بلندتر از قسمکت دیگر و روبه دریا 5- احداث ساختکمان برروی سکو ( گربه رو- شغال رو- انسان رو) نکته : گربه رو در مناطق سردسیر بیشتر در حمامها استفاده شده است  6 – پلانهای پراکنده   و بافت پراکنده ( نسبت سطح به حجم بیشتر است)  </vt:lpstr>
      <vt:lpstr>Slide 11</vt:lpstr>
      <vt:lpstr>تابش آفتاب و تأثیرآن بر ساختمان و محیط اطراف </vt:lpstr>
      <vt:lpstr>موقعیت خورشید</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Company>yhpk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بسمه تعالی  موضوع:   اقلیم و زیبا شناسی  استاد راهنما : آقای رضا قادر بیگ زاده  دانشجو :  سامان توحیدی راد</dc:title>
  <dc:creator>yousef</dc:creator>
  <cp:lastModifiedBy>yousef</cp:lastModifiedBy>
  <cp:revision>141</cp:revision>
  <dcterms:created xsi:type="dcterms:W3CDTF">2010-05-04T17:37:08Z</dcterms:created>
  <dcterms:modified xsi:type="dcterms:W3CDTF">2011-08-08T22:24:20Z</dcterms:modified>
</cp:coreProperties>
</file>