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3" r:id="rId1"/>
  </p:sldMasterIdLst>
  <p:notesMasterIdLst>
    <p:notesMasterId r:id="rId21"/>
  </p:notesMasterIdLst>
  <p:sldIdLst>
    <p:sldId id="286" r:id="rId2"/>
    <p:sldId id="285" r:id="rId3"/>
    <p:sldId id="294" r:id="rId4"/>
    <p:sldId id="270" r:id="rId5"/>
    <p:sldId id="309" r:id="rId6"/>
    <p:sldId id="308" r:id="rId7"/>
    <p:sldId id="271" r:id="rId8"/>
    <p:sldId id="295" r:id="rId9"/>
    <p:sldId id="310" r:id="rId10"/>
    <p:sldId id="296" r:id="rId11"/>
    <p:sldId id="297" r:id="rId12"/>
    <p:sldId id="298" r:id="rId13"/>
    <p:sldId id="299" r:id="rId14"/>
    <p:sldId id="301" r:id="rId15"/>
    <p:sldId id="302" r:id="rId16"/>
    <p:sldId id="303" r:id="rId17"/>
    <p:sldId id="304" r:id="rId18"/>
    <p:sldId id="305" r:id="rId19"/>
    <p:sldId id="306" r:id="rId20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ajalla UI"/>
        <a:cs typeface="Majalla U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DDDDDD"/>
    <a:srgbClr val="EAEAEA"/>
    <a:srgbClr val="FFFFFF"/>
    <a:srgbClr val="C0C0C0"/>
    <a:srgbClr val="000000"/>
    <a:srgbClr val="2583D1"/>
    <a:srgbClr val="903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31" autoAdjust="0"/>
  </p:normalViewPr>
  <p:slideViewPr>
    <p:cSldViewPr>
      <p:cViewPr varScale="1">
        <p:scale>
          <a:sx n="74" d="100"/>
          <a:sy n="74" d="100"/>
        </p:scale>
        <p:origin x="12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Majalla UI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Majalla UI"/>
                <a:cs typeface="Arial" pitchFamily="34" charset="0"/>
              </a:defRPr>
            </a:lvl1pPr>
          </a:lstStyle>
          <a:p>
            <a:pPr>
              <a:defRPr/>
            </a:pPr>
            <a:fld id="{AE73920E-0A4B-4E43-A6F7-DA57EBC8731C}" type="datetimeFigureOut">
              <a:rPr lang="en-US"/>
              <a:pPr>
                <a:defRPr/>
              </a:pPr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Majalla UI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anose="020B0604020202020204" pitchFamily="34" charset="0"/>
              </a:defRPr>
            </a:lvl1pPr>
          </a:lstStyle>
          <a:p>
            <a:fld id="{DF60DF27-25D6-4BF0-ADCA-CACF415545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8CA0-DE45-43FE-A790-96A098198EF9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B210-869B-4619-BCCA-82BFD723A165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4767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82FF4-EF2B-4DFC-9B5B-A15C0CC04010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2390B-A7DA-4AD2-AADE-5851AE2F6E7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661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431A9-4430-40DB-B0B5-1E699682EA5D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FAD49-88F0-4192-A136-1ECAEFD6C167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61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BBE21-E6A8-4B76-B110-105CF8B24623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59E1D-8317-483E-864B-E320395D23A5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428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EBDE-00F6-4176-91BE-568548AA20D8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A5ECD-EBD4-41F1-940F-1D7D349362D1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3098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62170-B411-427F-BC40-F48B04ABF425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01DC2-FAA1-4BF1-BD7F-E4BEE1AB1E03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608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E270C-887F-400C-B23E-BF700D052493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B5D13-869C-4442-8C4A-E9D614350257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959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7EF25-D680-472D-A5D2-C1A009C45F1E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00F42-C064-4CA4-B508-700E8ADCC148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429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E6C45-0181-4F69-B104-DC88BBDA44C5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8E402-556C-4B9E-B7DA-DCBF2FB876A6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262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56234-2C13-479A-97C9-F0B03A929392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BB0DDE43-A33D-400F-B03E-ED130DDA36F0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882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5A6B9-27A4-47BC-98DD-E78D8C3C5C3C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7B639-7DA1-4AB2-91CE-2A15DF0E406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38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B1941F1-D0F3-45EC-990A-1F3C930BFC39}" type="datetimeFigureOut">
              <a:rPr lang="fa-IR"/>
              <a:pPr>
                <a:defRPr/>
              </a:pPr>
              <a:t>06/23/1443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FADA5"/>
                </a:solidFill>
              </a:defRPr>
            </a:lvl1pPr>
          </a:lstStyle>
          <a:p>
            <a:fld id="{12453970-63D9-4F09-AD11-2E856220B7CA}" type="slidenum">
              <a:rPr lang="fa-IR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8" r:id="rId1"/>
    <p:sldLayoutId id="2147484090" r:id="rId2"/>
    <p:sldLayoutId id="2147484099" r:id="rId3"/>
    <p:sldLayoutId id="2147484091" r:id="rId4"/>
    <p:sldLayoutId id="2147484092" r:id="rId5"/>
    <p:sldLayoutId id="2147484093" r:id="rId6"/>
    <p:sldLayoutId id="2147484094" r:id="rId7"/>
    <p:sldLayoutId id="2147484100" r:id="rId8"/>
    <p:sldLayoutId id="2147484095" r:id="rId9"/>
    <p:sldLayoutId id="2147484096" r:id="rId10"/>
    <p:sldLayoutId id="21474840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  <a:cs typeface="Tahoma" pitchFamily="34" charset="0"/>
        </a:defRPr>
      </a:lvl9pPr>
    </p:titleStyle>
    <p:bodyStyle>
      <a:lvl1pPr marL="419100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1" fontAlgn="base" hangingPunct="1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1" fontAlgn="base" hangingPunct="1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7" Type="http://schemas.openxmlformats.org/officeDocument/2006/relationships/image" Target="../media/image57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jpeg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0" y="1928802"/>
            <a:ext cx="9144000" cy="4739759"/>
          </a:xfrm>
          <a:prstGeom prst="rect">
            <a:avLst/>
          </a:prstGeom>
          <a:noFill/>
          <a:ln>
            <a:noFill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پیشگفتار .....................................................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شناخت بیشتر سایت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imes New Roman" pitchFamily="18" charset="0"/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1_ جهت گیری .............................................. </a:t>
            </a: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2_ نور طبیعی 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( مفید و مضر)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...............................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imes New Roman" pitchFamily="18" charset="0"/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3_ سایه اندازی ..............................................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                                                          </a:t>
            </a:r>
            <a:endParaRPr lang="en-US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 eaLnBrk="0" hangingPunct="0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4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 باد 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( غالب و مزاحم )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......................................</a:t>
            </a:r>
          </a:p>
          <a:p>
            <a:pPr algn="justLow" eaLnBrk="0" hangingPunct="0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5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 مجاورت .................................................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6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 همسایگی 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( ارتفاع و کاربری ) 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7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_بافت نماسازی اطراف ............................................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8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_دسترسی  از اطراف به سایت 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9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_دسترسی  از سایت به اطراف 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10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_فاصله از مبادی ورودی شهر 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11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_دید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( داخل به خارج ) .....................................................</a:t>
            </a:r>
          </a:p>
          <a:p>
            <a:pPr algn="justLow" eaLnBrk="0" hangingPunct="0">
              <a:defRPr/>
            </a:pP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12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_د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ید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( خارج به داخل ) 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.............................................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13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_دید به مجموعه کوهسنگی 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14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_فاصله از مناطق تاثیر گذار 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15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_چگونگی طرح توسعه .........................................</a:t>
            </a:r>
          </a:p>
          <a:p>
            <a:pPr algn="justLow" eaLnBrk="0" hangingPunct="0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16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_برنامه آتی احداثهای مجاور ..................................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85728"/>
            <a:ext cx="9501222" cy="923330"/>
          </a:xfrm>
          <a:prstGeom prst="rect">
            <a:avLst/>
          </a:prstGeom>
        </p:spPr>
        <p:style>
          <a:lnRef idx="1">
            <a:schemeClr val="dk1"/>
          </a:lnRef>
          <a:fillRef idx="1002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fa-IR" sz="5400" b="1" dirty="0">
                <a:ln w="50800">
                  <a:solidFill>
                    <a:schemeClr val="tx2">
                      <a:lumMod val="25000"/>
                    </a:schemeClr>
                  </a:solidFill>
                </a:ln>
                <a:solidFill>
                  <a:srgbClr val="F8F8F8"/>
                </a:solidFill>
                <a:ea typeface="Dotum" pitchFamily="34" charset="-127"/>
                <a:cs typeface="Arial" pitchFamily="34" charset="0"/>
              </a:rPr>
              <a:t>.: تحـــــــــــــــــلیـل سایـــــــــــــــــت :.</a:t>
            </a:r>
            <a:endParaRPr lang="en-US" sz="3600" b="1" dirty="0">
              <a:ln w="50800">
                <a:solidFill>
                  <a:schemeClr val="tx2">
                    <a:lumMod val="25000"/>
                  </a:schemeClr>
                </a:solidFill>
              </a:ln>
              <a:solidFill>
                <a:srgbClr val="F8F8F8"/>
              </a:solidFill>
              <a:ea typeface="Dotum" pitchFamily="34" charset="-127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بافــت نمــاسـازی اطـــراف </a:t>
            </a:r>
            <a:r>
              <a:rPr lang="en-US" sz="23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sides facing of texture                          </a:t>
            </a:r>
            <a:endParaRPr lang="en-US" sz="2300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97832" y="1204725"/>
            <a:ext cx="2646404" cy="3139321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درصد تقریبی مصالح نماسازی بناهای مجاور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آجر 3 سانت :      50%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سنگ گرانیت :     30%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آلومینیوم :           20%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398071"/>
            <a:ext cx="3146470" cy="203132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قدمت تقریبی بناهای مجاور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40%      زیر 5 سال ساخت</a:t>
            </a: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30%     زیر 10سال ساخت</a:t>
            </a: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30%  بالای 10سال ساخت</a:t>
            </a:r>
          </a:p>
        </p:txBody>
      </p:sp>
      <p:pic>
        <p:nvPicPr>
          <p:cNvPr id="15365" name="Picture 5" descr="H:\hard\سایت آنالیز\IMG_14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863" y="4402138"/>
            <a:ext cx="314325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H:\hard\سایت آنالیز\IMG_146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214438"/>
            <a:ext cx="314325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H:\hard\سایت آنالیز\IMG_14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3163"/>
            <a:ext cx="2928938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643538" y="1363792"/>
            <a:ext cx="3500462" cy="523220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درجـــــــــــــــــــــــه 1 ...</a:t>
            </a:r>
            <a:endParaRPr lang="en-US" sz="28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59486" y="1935296"/>
            <a:ext cx="2143140" cy="1200329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میدان شریعتی  و خ. کوهسنگی</a:t>
            </a:r>
            <a:endParaRPr lang="fa-IR" sz="24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دسـترسی ازاطـراف به سـایــت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1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access from sides to site</a:t>
            </a:r>
            <a:endParaRPr lang="en-US" sz="2100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3604" y="3221180"/>
            <a:ext cx="3000396" cy="46166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درجــــــــــــــــــــــه 2 ...</a:t>
            </a:r>
            <a:endParaRPr lang="en-US" sz="24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15108" y="4500570"/>
            <a:ext cx="2428892" cy="36933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درجــــــــــــــــــــــــه 3 ...</a:t>
            </a:r>
            <a:endParaRPr lang="en-US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99296" y="4915550"/>
            <a:ext cx="2071702" cy="181588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کوهسنگی 17 و رضـــا 35</a:t>
            </a: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بلوار ابوذر</a:t>
            </a: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کمربندی – کوهسنگی 16 و 18</a:t>
            </a:r>
            <a:endParaRPr lang="fa-IR" sz="16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71934" y="3721246"/>
            <a:ext cx="2030758" cy="677108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1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بلــــوار رضــــــــــــا</a:t>
            </a:r>
            <a:endParaRPr lang="fa-IR" sz="19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16393" name="Picture 9" descr="H:\hard\سایت آنالیز\IMG_1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10" descr="H:\hard\سایت آنالیز\IMG_14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197475"/>
            <a:ext cx="2214563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1" descr="H:\hard\سایت آنالیز\IMG_149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200400"/>
            <a:ext cx="2428875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دسـترسی ازسـایـت به اطــراف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1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access from site to sides                    </a:t>
            </a:r>
            <a:endParaRPr lang="en-US" sz="2100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42984"/>
            <a:ext cx="3500462" cy="523220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درجـــــــــــــــــــــــه 1 ...</a:t>
            </a:r>
            <a:endParaRPr lang="en-US" sz="28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30924" y="1687192"/>
            <a:ext cx="5613076" cy="400110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خ. کوهسنگی &gt; میدان شریعتی &gt; مرکزشهر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286124"/>
            <a:ext cx="3000396" cy="46166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درجــــــــــــــــــــــه 2 ...</a:t>
            </a:r>
            <a:endParaRPr lang="en-US" sz="24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202808"/>
            <a:ext cx="2428892" cy="36933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درجــــــــــــــــــــــــه 3 ...</a:t>
            </a:r>
            <a:endParaRPr lang="en-US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69804" y="5572140"/>
            <a:ext cx="6674196" cy="830997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بلــــــوار ابـــــوذر  &gt;  بلــــــوار ملـــــک آبــاد  &gt;  شــــــــمال شــــــــهر</a:t>
            </a: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کــوهسنـــگی 16 و 18  &gt;  کـــــمربنــــــــــندی  &gt;  جنـــــــــوب شــهر</a:t>
            </a:r>
            <a:endParaRPr lang="fa-IR" sz="16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4506" y="3786190"/>
            <a:ext cx="6099494" cy="384721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1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بلــــوار رضــــــــــــا &gt; بلــوار احــمدآباد &gt; مرکــز شهر</a:t>
            </a:r>
            <a:endParaRPr lang="fa-IR" sz="19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17417" name="Picture 9" descr="H:\hard\سایت آنالیز\IMG_1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25"/>
            <a:ext cx="161925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1" descr="H:\hard\سایت آنالیز\IMG_14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59200"/>
            <a:ext cx="178593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H:\hard\کوهسنگی\121800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7350"/>
            <a:ext cx="2143125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فاصـــله ازمبـادی ورودی شـهر </a:t>
            </a:r>
            <a:r>
              <a:rPr lang="en-US" sz="20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distance as far as city entry               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857884" y="1142984"/>
            <a:ext cx="3286116" cy="255454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فرودگاه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                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5.5 km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راه آهــن    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 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5.5 km 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ترمینال                   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3.5 km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ورودی شمالی شهر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13 km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ورودی جنوبی شهر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7 km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18436" name="Picture 4" descr="H:\hard\خروجي شمال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4618038"/>
            <a:ext cx="3286125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H:\hard\ترمينال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4929188"/>
            <a:ext cx="2805113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 descr="H:\hard\فرودگاه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3"/>
            <a:ext cx="28289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8" descr="H:\hard\خروجي جنوبي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2846388"/>
            <a:ext cx="2597150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9" descr="H:\hard\راه آهن - Cop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3713"/>
            <a:ext cx="27813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71504" y="1357298"/>
            <a:ext cx="2857488" cy="3170099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هتل لاله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مجتمع مسکونی درحال ساخت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مهمانسرای قوه قضائیه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کوه پارک کوهسنگی</a:t>
            </a:r>
            <a:endParaRPr lang="fa-IR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14346" y="428604"/>
            <a:ext cx="9358346" cy="646331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6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دیــــــــــــــد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 خارج به داخل) 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sight </a:t>
            </a:r>
            <a:r>
              <a:rPr lang="en-US" sz="20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(out to in)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                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rot="16200000">
            <a:off x="7800937" y="2300251"/>
            <a:ext cx="2286016" cy="400110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دیــــد انـســــــــانی ...</a:t>
            </a:r>
            <a:endParaRPr lang="fa-IR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827390" y="1396545"/>
            <a:ext cx="2857488" cy="2246769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خ. کوهسنگی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بلوار رضا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پارک کوهسنگی</a:t>
            </a:r>
            <a:endParaRPr lang="fa-IR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rot="16200000">
            <a:off x="-1325412" y="2682713"/>
            <a:ext cx="3143274" cy="492443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در ارتــــــــــــــــــفاع ...</a:t>
            </a:r>
            <a:endParaRPr lang="fa-IR" sz="26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pic>
        <p:nvPicPr>
          <p:cNvPr id="19463" name="Picture 7" descr="H:\hard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275" y="1898650"/>
            <a:ext cx="23336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 descr="H:\hard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075" y="3687763"/>
            <a:ext cx="3333750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9" descr="H:\hard\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4537075"/>
            <a:ext cx="290195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214346" y="357166"/>
            <a:ext cx="9358346" cy="646331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6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دیــــــــــــــد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 داخل به خارج ) 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sight </a:t>
            </a:r>
            <a:r>
              <a:rPr lang="en-US" sz="20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(in to out)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                 </a:t>
            </a:r>
            <a:endParaRPr lang="en-US" sz="2800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43240" y="1142984"/>
            <a:ext cx="2857488" cy="532453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زیست خاور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مجتمع مسکونی درحال ساخت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هتل لاله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برج آلتون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پارک کوهسنگی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بلوار رضا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20484" name="Picture 4" descr="H:\hard\کوهسنگی\12180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071563"/>
            <a:ext cx="1643063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H:\hard\سایت آنالیز\IMG_144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3214688"/>
            <a:ext cx="2714625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H:\hard\سایت آنالیز\IMG_145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1101725"/>
            <a:ext cx="276225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7" descr="H:\hard\سایت آنالیز\IMG_146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5286375"/>
            <a:ext cx="185737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9" descr="H:\hard\سایت آنالیز\IMG_150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38" y="4918075"/>
            <a:ext cx="2047875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10" descr="H:\hard\کوهسنگی\1218002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313113"/>
            <a:ext cx="2071688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57786" y="5026895"/>
            <a:ext cx="3786214" cy="830997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دید تقریبا کــامل به مجموعه تفریحی کوهسنگی وکوه واقع در آن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357298"/>
            <a:ext cx="2428828" cy="1477328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فاصله کوتاه بین این مجموعه و سایت امکان طراحی چشم اندازهایی را برای طرح فراهم می کند 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دیـد به مجــموعه کــوهسنــگی </a:t>
            </a:r>
            <a:r>
              <a:rPr lang="en-US" sz="2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sight to koohsangi                            </a:t>
            </a:r>
            <a:endParaRPr lang="en-US" sz="2200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21509" name="Picture 8" descr="H:\hard\سایت آنالیز\IMG_14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1231900"/>
            <a:ext cx="4929188" cy="369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5" descr="H:\hard\3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371475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فاصـــله ازمناطــق تاثــیرگـذار   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</a:t>
            </a:r>
            <a:r>
              <a:rPr lang="en-US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distance as far as impressive zone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857884" y="1214422"/>
            <a:ext cx="3286116" cy="5632311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1. سینما آفریقا   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1.5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km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2. ایستگاه قطار شهری 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3. زیست خاور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1.5 km              </a:t>
            </a:r>
          </a:p>
          <a:p>
            <a:pPr algn="justLow"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4. مجتمع 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پژوهشی–درمانی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قائم (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عج)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5. هتل پارسیان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km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            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6. بیمارستان 17 شهریور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7. مهمانسرای قوه قضائیه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8. بیمارستان تخصصی مهر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800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9. دادگاه انقلاب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10. هتل لاله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11. مسجد و کتابخانه       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100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12. پارک کوهسنگی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500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   </a:t>
            </a:r>
          </a:p>
          <a:p>
            <a:pPr algn="justLow">
              <a:defRPr/>
            </a:pP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13. حرم مطهر     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6 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km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22532" name="Picture 5" descr="F:\تصاویر\معماری\طرح 4\کوهسنگی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52863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929190" y="1487210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3438" y="1344334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2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3438" y="1701524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3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00496" y="1630086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4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43306" y="1772962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5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10800000" flipH="1" flipV="1">
            <a:off x="3214678" y="2242969"/>
            <a:ext cx="326321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6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71802" y="1987276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7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71736" y="2630218"/>
            <a:ext cx="27268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8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flipH="1">
            <a:off x="2357422" y="2201590"/>
            <a:ext cx="836808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9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71605" y="2987408"/>
            <a:ext cx="509069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10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rot="20315426">
            <a:off x="1570038" y="2568575"/>
            <a:ext cx="390525" cy="296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 rot="10800000" flipH="1" flipV="1">
            <a:off x="1071538" y="2385845"/>
            <a:ext cx="448150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11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22545" name="Picture 6" descr="F:\حرم مطه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4578350"/>
            <a:ext cx="5233988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 rot="10800000" flipH="1" flipV="1">
            <a:off x="214282" y="3357562"/>
            <a:ext cx="448150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12</a:t>
            </a:r>
          </a:p>
        </p:txBody>
      </p:sp>
      <p:sp>
        <p:nvSpPr>
          <p:cNvPr id="26" name="Rectangle 25"/>
          <p:cNvSpPr/>
          <p:nvPr/>
        </p:nvSpPr>
        <p:spPr>
          <a:xfrm rot="20315426">
            <a:off x="142875" y="6003925"/>
            <a:ext cx="390525" cy="296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14546" y="4919008"/>
            <a:ext cx="2071702" cy="1938992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حالت دوم :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قرارگیری حجم اصلی در وسط سایت</a:t>
            </a: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چگـونـــــگی طـــرح توســـعه </a:t>
            </a:r>
            <a:r>
              <a:rPr lang="en-US" sz="2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expansion plan                                   </a:t>
            </a:r>
            <a:endParaRPr lang="en-US" sz="2200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23556" name="Picture 5" descr="F:\تصاویر\معماری\طرح 4\کوهسنگی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071563"/>
            <a:ext cx="4143375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 rot="20207773">
            <a:off x="6865938" y="2544763"/>
            <a:ext cx="698500" cy="549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429124" y="4919032"/>
            <a:ext cx="2071702" cy="1938992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حالت اول : </a:t>
            </a: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قرارگیری حجم اصلی در راستای خیابان کوهسنگی</a:t>
            </a: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4919008"/>
            <a:ext cx="2071702" cy="1938992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حالت سوم :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قرارگیری حجم اصلی در انتهای سایت</a:t>
            </a: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pic>
        <p:nvPicPr>
          <p:cNvPr id="23560" name="Picture 7" descr="H:\hard\کوهسنگی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85850"/>
            <a:ext cx="3143250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715140" y="1500174"/>
            <a:ext cx="2428860" cy="3785652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مجتمع تجاری – مسکونی کوهسنگی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مجتمع رفاهی آبادگران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مجتمع بژوهشی قائم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ساختمان مرتفع مسکونی در حال ساخت</a:t>
            </a: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en-US" sz="20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بـرنـــامه آتـی احــداثهای مجــــاور 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19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planning of adjacent innovation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24580" name="Picture 4" descr="F:\تصاویر\معماری\طرح 4\سایت آنالیز\IMG_14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71563"/>
            <a:ext cx="2297112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6" descr="F:\تصاویر\معماری\طرح 4\سایت آنالیز\IMG_14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116013"/>
            <a:ext cx="16430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7" descr="H:\hard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2857500"/>
            <a:ext cx="229076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8" descr="H:\hard\سایت آنالیز\IMG_145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286375"/>
            <a:ext cx="2095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9" descr="H:\hard\سایت آنالیز\IMG_148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28750"/>
            <a:ext cx="2071688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10" descr="H:\hard\سایت آنالیز\IMG_145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4643438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813" y="3429000"/>
            <a:ext cx="52387" cy="173038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5643578"/>
            <a:ext cx="9144000" cy="677108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ابعاد سایت : 177 * 140                       مساحت سایت :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fa-IR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2</a:t>
            </a:r>
            <a:r>
              <a:rPr lang="en-US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fa-IR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24500                     فرم سایت : مستطیل  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جایگیری سایت :   انتهای خیابان کوهسنگی , بین کوهسنگی  17  و  19, نبش تقاطع رضا و کوهسنگی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285728"/>
            <a:ext cx="8786841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fa-IR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rgbClr val="DDDDDD"/>
                </a:solidFill>
                <a:cs typeface="Arial" pitchFamily="34" charset="0"/>
              </a:rPr>
              <a:t>پیشگفتار ..........................................................................................................................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rgbClr val="DDDDDD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643702" y="4282867"/>
            <a:ext cx="2214578" cy="46166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جایگیری ســایــــــت</a:t>
            </a: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456420" y="3568487"/>
            <a:ext cx="2139910" cy="400110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ابعاد و مساحت ســایـت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357422" y="2857496"/>
            <a:ext cx="2071702" cy="46166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فــــــــرم ســایـــــت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70412"/>
            <a:ext cx="2313280" cy="58477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80 متر فاصله ازکوهسنگی 17</a:t>
            </a:r>
          </a:p>
          <a:p>
            <a:pPr algn="just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قرارگیری در تقاطع های مختلف</a:t>
            </a:r>
          </a:p>
        </p:txBody>
      </p:sp>
      <p:pic>
        <p:nvPicPr>
          <p:cNvPr id="7177" name="Picture 6" descr="F:\تصاویر\معماری\طرح 4\کوهسنگی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1714500"/>
            <a:ext cx="1960563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7" descr="F:\تصاویر\معماری\طرح 4\کوهسنگی\12180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4000500"/>
            <a:ext cx="1122362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8" descr="F:\تصاویر\معماری\طرح 4\کوهسنگی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071563"/>
            <a:ext cx="1914525" cy="173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9" descr="F:\تصاویر\معماری\طرح 4\کوهسنگی\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2327275"/>
            <a:ext cx="20574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جهــــت گیــــــــــری                            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direction</a:t>
            </a:r>
            <a:r>
              <a:rPr lang="en-US" sz="2800" b="1" dirty="0">
                <a:ln w="50800"/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</a:t>
            </a:r>
            <a:r>
              <a:rPr lang="en-US" sz="3200" b="1" dirty="0">
                <a:ln w="50800"/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7390" y="5286388"/>
            <a:ext cx="1500230" cy="1354217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زاویه </a:t>
            </a: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نســـبت</a:t>
            </a: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به خط افق :</a:t>
            </a: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21 درجه 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29124" y="1571612"/>
            <a:ext cx="4714876" cy="36933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قرارگیری سایت نسبت به جهات چهارگانه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3774" y="2214554"/>
            <a:ext cx="1521130" cy="233910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زاویه</a:t>
            </a: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نسبت</a:t>
            </a: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به شمال :</a:t>
            </a: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 درجه 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198" name="Picture 4" descr="F:\زاويه سايت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40"/>
          <a:stretch>
            <a:fillRect/>
          </a:stretch>
        </p:blipFill>
        <p:spPr bwMode="auto">
          <a:xfrm>
            <a:off x="0" y="2085975"/>
            <a:ext cx="22860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5" descr="F:\تصاویر\معماری\طرح 4\کوهسنگی\2..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2013"/>
            <a:ext cx="4724400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3" descr="F:\زاويه سايت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1925"/>
            <a:ext cx="2286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5720" y="4111189"/>
            <a:ext cx="2286016" cy="2246769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آفتاب در زمســـــــــتان :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حـــدود 140 درجه حـــرکت در طـی مســـــیر</a:t>
            </a: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از کمی جلوتر از راستای خ. کوهسنگی تا کمی عقب تر از راســـــتای آن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1285860"/>
            <a:ext cx="2286016" cy="193899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آفتاب در تابستان : حـــــدود 200 درجـــــه 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حـــرکت در طی مســــیر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از راستای خ. کوهسنگی تا 20 درجـــــه پشت آن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نـــــور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طبیـــــعی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(مفیــد)      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     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natural light </a:t>
            </a:r>
            <a:r>
              <a:rPr lang="en-US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(useful)</a:t>
            </a:r>
            <a:r>
              <a:rPr lang="fa-IR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3457518"/>
            <a:ext cx="2286016" cy="400110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</a:t>
            </a:r>
            <a:r>
              <a:rPr lang="fa-IR" sz="2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مـــفیــــــــــــــــــــد </a:t>
            </a: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pic>
        <p:nvPicPr>
          <p:cNvPr id="9222" name="Picture 6" descr="H:\hard\کوهسنگی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865313"/>
            <a:ext cx="428625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lowchart: Connector 13"/>
          <p:cNvSpPr/>
          <p:nvPr/>
        </p:nvSpPr>
        <p:spPr>
          <a:xfrm>
            <a:off x="8143875" y="3143250"/>
            <a:ext cx="642938" cy="5715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2928938" y="4071938"/>
            <a:ext cx="642937" cy="5715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Block Arc 15"/>
          <p:cNvSpPr/>
          <p:nvPr/>
        </p:nvSpPr>
        <p:spPr>
          <a:xfrm rot="10979735">
            <a:off x="2976563" y="542925"/>
            <a:ext cx="5743575" cy="6137275"/>
          </a:xfrm>
          <a:prstGeom prst="blockArc">
            <a:avLst>
              <a:gd name="adj1" fmla="val 10800000"/>
              <a:gd name="adj2" fmla="val 20037365"/>
              <a:gd name="adj3" fmla="val 2816"/>
            </a:avLst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14346" y="428604"/>
            <a:ext cx="9358346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نـــــور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طبیـــــعی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(مضر)      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         </a:t>
            </a: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natural light </a:t>
            </a:r>
            <a:r>
              <a:rPr lang="en-US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(harmful)</a:t>
            </a:r>
            <a:r>
              <a:rPr lang="fa-IR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6480" y="3214686"/>
            <a:ext cx="2857520" cy="707886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             نـور غــرب 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تابش از سمت پارک کوهسنگی</a:t>
            </a:r>
          </a:p>
        </p:txBody>
      </p:sp>
      <p:sp>
        <p:nvSpPr>
          <p:cNvPr id="7" name="Rectangle 6"/>
          <p:cNvSpPr/>
          <p:nvPr/>
        </p:nvSpPr>
        <p:spPr>
          <a:xfrm>
            <a:off x="5143504" y="2143116"/>
            <a:ext cx="2286016" cy="1015663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در زمستان :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زاویه تابش --- نامطلوب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زمـان تابش --- مـطلـوب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43504" y="3959560"/>
            <a:ext cx="2286016" cy="1015663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در تابستان :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زاویه تابش --- مـطلـوب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زمـان تابش --- نامطلوب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pic>
        <p:nvPicPr>
          <p:cNvPr id="10246" name="Picture 6" descr="H:\hard\کوهسنگی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71625"/>
            <a:ext cx="4214813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lowchart: Connector 9"/>
          <p:cNvSpPr/>
          <p:nvPr/>
        </p:nvSpPr>
        <p:spPr>
          <a:xfrm>
            <a:off x="357188" y="3214688"/>
            <a:ext cx="642937" cy="5715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>
            <a:stCxn id="10" idx="6"/>
          </p:cNvCxnSpPr>
          <p:nvPr/>
        </p:nvCxnSpPr>
        <p:spPr>
          <a:xfrm>
            <a:off x="1000125" y="3500438"/>
            <a:ext cx="928688" cy="158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ســــایه انـــــــدازی</a:t>
            </a:r>
            <a:r>
              <a:rPr lang="fa-IR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                                                                     </a:t>
            </a:r>
            <a:r>
              <a:rPr lang="en-US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silhouettation</a:t>
            </a:r>
            <a:r>
              <a:rPr lang="fa-IR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6644" y="1571612"/>
            <a:ext cx="1857356" cy="369332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فـــــــــــــرعـــی ...</a:t>
            </a:r>
            <a:endParaRPr lang="fa-IR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21672"/>
            <a:ext cx="1297759" cy="646331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از سمت جـــــــنوب </a:t>
            </a:r>
            <a:endParaRPr lang="fa-IR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348902"/>
            <a:ext cx="2643206" cy="400110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... عــــــمده و اصـــــــــلی ...</a:t>
            </a:r>
            <a:endParaRPr lang="fa-IR" sz="2000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49700"/>
            <a:ext cx="2646404" cy="2308324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سایه انـــداز: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هتل لاله</a:t>
            </a: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7846241" y="2000240"/>
            <a:ext cx="1297759" cy="1200329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از سمت جنوب شرقی و غربی </a:t>
            </a:r>
            <a:endParaRPr lang="fa-IR" b="1" dirty="0">
              <a:ln w="12700">
                <a:solidFill>
                  <a:srgbClr val="A2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97596" y="3286124"/>
            <a:ext cx="2646404" cy="2769989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2000" endA="300" endPos="3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سایه انـــداز: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جنوب غربی :</a:t>
            </a: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ساختمان در حال ساخت</a:t>
            </a:r>
          </a:p>
          <a:p>
            <a:pPr algn="justLow">
              <a:defRPr/>
            </a:pPr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Low">
              <a:defRPr/>
            </a:pPr>
            <a:r>
              <a:rPr lang="fa-IR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جنوب شرقی :</a:t>
            </a:r>
          </a:p>
          <a:p>
            <a:pPr algn="justLow">
              <a:defRPr/>
            </a:pPr>
            <a:r>
              <a:rPr lang="fa-I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بیمارستان امید</a:t>
            </a:r>
          </a:p>
        </p:txBody>
      </p:sp>
      <p:pic>
        <p:nvPicPr>
          <p:cNvPr id="11273" name="Picture 9" descr="H:\hard\کوهسنگی\12180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074738"/>
            <a:ext cx="1660525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H:\hard\سایت آنالیز\IMG_14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786313"/>
            <a:ext cx="2762250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2" descr="H:\hard\سایت آنالیز\IMG_146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1285875"/>
            <a:ext cx="2595562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143504" y="1714488"/>
            <a:ext cx="4000496" cy="46166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غــالب تابســــتان : از سمـــت شــــرق</a:t>
            </a:r>
            <a:endParaRPr lang="fa-IR" sz="24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بــــــــــــــاد </a:t>
            </a:r>
            <a:r>
              <a:rPr lang="fa-IR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(غالب و مزاحم)                              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wind </a:t>
            </a:r>
            <a:r>
              <a:rPr lang="en-US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(prevail &amp; obtrusive)  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2292" name="Picture 5" descr="F:\تصاویر\معماری\طرح 4\کوهسنگی\باد غالب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4357688" cy="40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5286388"/>
            <a:ext cx="4357686" cy="1261884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بــــــاد        </a:t>
            </a:r>
            <a:r>
              <a:rPr lang="fa-IR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زمستانه </a:t>
            </a: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و  </a:t>
            </a:r>
            <a:r>
              <a:rPr lang="fa-I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fa-IR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تابستانه   </a:t>
            </a:r>
            <a:r>
              <a:rPr lang="fa-I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از بــادهای غالـب محـوب شده که باید بر روی طــــــرح تاثـــیر گذار باشـــند.</a:t>
            </a:r>
            <a:endParaRPr lang="fa-IR" sz="24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143504" y="3357562"/>
            <a:ext cx="4000496" cy="46166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غــالب بهار و پاییز : از سمـــت جنوب</a:t>
            </a:r>
            <a:endParaRPr lang="fa-IR" sz="24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143504" y="2571744"/>
            <a:ext cx="4000496" cy="430887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غــالب زمســتان : از سمـــت شـمال غربی</a:t>
            </a:r>
            <a:endParaRPr lang="fa-IR" sz="2200" b="1" dirty="0">
              <a:ln w="12700">
                <a:solidFill>
                  <a:srgbClr val="C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357290" y="3357562"/>
            <a:ext cx="2714612" cy="400110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cs typeface="Arial" pitchFamily="34" charset="0"/>
              </a:rPr>
              <a:t> 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857884" y="2456795"/>
            <a:ext cx="3286116" cy="4401205"/>
          </a:xfrm>
          <a:prstGeom prst="rect">
            <a:avLst/>
          </a:prstGeom>
          <a:ln>
            <a:headEnd/>
            <a:tailEnd/>
          </a:ln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1. سینما آفریقا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2. ایستگاه قطار شهری 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3. زیست خاور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4. مجتمع پژوهشی–درمانی قائم (</a:t>
            </a:r>
            <a:r>
              <a:rPr lang="fa-I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عج)</a:t>
            </a: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5. هتل پارسیان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6. بیمارستان 17 شهریور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7. مهمانسرای قوه قضائیه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8. بیمارستان تخصصی مهر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9. دادگاه انقلاب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10. هتل لاله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11. مسجد و کتابخانه</a:t>
            </a: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12. پارک کوهسنگی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endParaRPr lang="fa-IR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pitchFamily="34" charset="0"/>
            </a:endParaRPr>
          </a:p>
          <a:p>
            <a:pPr algn="justLow">
              <a:defRPr/>
            </a:pPr>
            <a:r>
              <a:rPr lang="fa-I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13. مســـکـــــــــــــــــــــــــــــونی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مجــــــــــــــــاورت                               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</a:t>
            </a:r>
            <a:r>
              <a:rPr lang="fa-IR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vicinity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3317" name="Picture 5" descr="F:\تصاویر\معماری\طرح 4\کوهسنگی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5786438" cy="332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929190" y="1785926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3438" y="1643050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2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3438" y="2000240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3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00496" y="1928802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4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43306" y="2071678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5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10800000" flipH="1" flipV="1">
            <a:off x="3214678" y="2571744"/>
            <a:ext cx="357190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6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1802" y="2285992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7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6" y="2928934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8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flipH="1">
            <a:off x="2357422" y="2500306"/>
            <a:ext cx="915966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9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71604" y="3286124"/>
            <a:ext cx="557225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10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20315426">
            <a:off x="1557338" y="2862263"/>
            <a:ext cx="428625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 rot="10800000" flipH="1" flipV="1">
            <a:off x="1071538" y="2714620"/>
            <a:ext cx="490542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11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4282" y="3643314"/>
            <a:ext cx="412293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1600" b="1" dirty="0">
                <a:ln w="50800"/>
                <a:solidFill>
                  <a:schemeClr val="bg1">
                    <a:shade val="50000"/>
                  </a:schemeClr>
                </a:solidFill>
              </a:rPr>
              <a:t>12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7422" y="3714752"/>
            <a:ext cx="557225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13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28662" y="2071678"/>
            <a:ext cx="557225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fa-IR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13</a:t>
            </a:r>
            <a:endParaRPr lang="en-US" sz="1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3333" name="Picture 21" descr="H:\hard\سایت آنالیز\IMG_14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2063"/>
            <a:ext cx="1881188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4" name="Picture 22" descr="H:\hard\سایت آنالیز\IMG_146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8" y="4786313"/>
            <a:ext cx="1509712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Picture 23" descr="H:\hard\سایت آنالیز\IMG_147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5072063"/>
            <a:ext cx="192881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584775"/>
          </a:xfrm>
          <a:prstGeom prst="rect">
            <a:avLst/>
          </a:prstGeom>
          <a:effectLst>
            <a:glow rad="76200">
              <a:schemeClr val="dk1">
                <a:tint val="30000"/>
                <a:shade val="95000"/>
                <a:satMod val="300000"/>
                <a:alpha val="50000"/>
              </a:schemeClr>
            </a:glow>
            <a:reflection blurRad="6350" stA="50000" endA="300" endPos="55000" dir="5400000" sy="-100000" algn="bl" rotWithShape="0"/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Low">
              <a:defRPr/>
            </a:pPr>
            <a:r>
              <a:rPr lang="en-US" sz="24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مجــــــــــــــــاورت </a:t>
            </a:r>
            <a:r>
              <a:rPr lang="fa-IR" sz="16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(تصاویر)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          </a:t>
            </a:r>
            <a:r>
              <a:rPr lang="en-US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            </a:t>
            </a:r>
            <a:r>
              <a:rPr lang="fa-IR" sz="32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 </a:t>
            </a:r>
            <a:r>
              <a:rPr lang="fa-IR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ln w="50800">
                  <a:solidFill>
                    <a:schemeClr val="tx1">
                      <a:lumMod val="50000"/>
                    </a:schemeClr>
                  </a:solidFill>
                </a:ln>
                <a:solidFill>
                  <a:schemeClr val="bg1">
                    <a:shade val="50000"/>
                  </a:schemeClr>
                </a:solidFill>
                <a:cs typeface="Times New Roman" pitchFamily="18" charset="0"/>
              </a:rPr>
              <a:t>vicinity</a:t>
            </a:r>
            <a:endParaRPr lang="en-US" b="1" dirty="0">
              <a:ln w="50800">
                <a:solidFill>
                  <a:schemeClr val="tx1">
                    <a:lumMod val="50000"/>
                  </a:schemeClr>
                </a:solidFill>
              </a:ln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4339" name="Picture 3" descr="H:\hard\سایت آنالیز\IMG_14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500188"/>
            <a:ext cx="2452687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H:\hard\سایت آنالیز\IMG_14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1517650"/>
            <a:ext cx="2452687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H:\hard\سایت آنالیز\IMG_14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514475"/>
            <a:ext cx="2571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H:\hard\سایت آنالیز\IMG_148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411663"/>
            <a:ext cx="3000375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H:\hard\سایت آنالیز\IMG_150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786313"/>
            <a:ext cx="24765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9" descr="H:\hard\سایت آنالیز\IMG_145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4340225"/>
            <a:ext cx="3071813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تحلیل سایت (2)</Template>
  <TotalTime>2</TotalTime>
  <Words>937</Words>
  <Application>Microsoft Office PowerPoint</Application>
  <PresentationFormat>On-screen Show (4:3)</PresentationFormat>
  <Paragraphs>257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Majalla UI</vt:lpstr>
      <vt:lpstr>Franklin Gothic Book</vt:lpstr>
      <vt:lpstr>Tahoma</vt:lpstr>
      <vt:lpstr>Wingdings 2</vt:lpstr>
      <vt:lpstr>Calibri</vt:lpstr>
      <vt:lpstr>Andalus</vt:lpstr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keywords>www.farsicad.com</cp:keywords>
  <cp:lastModifiedBy>omid arzi</cp:lastModifiedBy>
  <cp:revision>1</cp:revision>
  <dcterms:created xsi:type="dcterms:W3CDTF">2022-01-26T21:07:27Z</dcterms:created>
  <dcterms:modified xsi:type="dcterms:W3CDTF">2022-01-26T21:09:41Z</dcterms:modified>
</cp:coreProperties>
</file>