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29"/>
  </p:notesMasterIdLst>
  <p:sldIdLst>
    <p:sldId id="256" r:id="rId2"/>
    <p:sldId id="257" r:id="rId3"/>
    <p:sldId id="282" r:id="rId4"/>
    <p:sldId id="284" r:id="rId5"/>
    <p:sldId id="278" r:id="rId6"/>
    <p:sldId id="281" r:id="rId7"/>
    <p:sldId id="279" r:id="rId8"/>
    <p:sldId id="280" r:id="rId9"/>
    <p:sldId id="271" r:id="rId10"/>
    <p:sldId id="283" r:id="rId11"/>
    <p:sldId id="269" r:id="rId12"/>
    <p:sldId id="270" r:id="rId13"/>
    <p:sldId id="276" r:id="rId14"/>
    <p:sldId id="268" r:id="rId15"/>
    <p:sldId id="285" r:id="rId16"/>
    <p:sldId id="286" r:id="rId17"/>
    <p:sldId id="272" r:id="rId18"/>
    <p:sldId id="290" r:id="rId19"/>
    <p:sldId id="288" r:id="rId20"/>
    <p:sldId id="287" r:id="rId21"/>
    <p:sldId id="259" r:id="rId22"/>
    <p:sldId id="261" r:id="rId23"/>
    <p:sldId id="263" r:id="rId24"/>
    <p:sldId id="264" r:id="rId25"/>
    <p:sldId id="266" r:id="rId26"/>
    <p:sldId id="265" r:id="rId27"/>
    <p:sldId id="29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673BAE-64D3-40C7-ACF5-F4945368C6FD}">
          <p14:sldIdLst>
            <p14:sldId id="256"/>
            <p14:sldId id="257"/>
            <p14:sldId id="282"/>
            <p14:sldId id="284"/>
            <p14:sldId id="278"/>
            <p14:sldId id="281"/>
            <p14:sldId id="279"/>
            <p14:sldId id="280"/>
            <p14:sldId id="271"/>
            <p14:sldId id="283"/>
            <p14:sldId id="269"/>
            <p14:sldId id="270"/>
            <p14:sldId id="276"/>
            <p14:sldId id="268"/>
            <p14:sldId id="285"/>
            <p14:sldId id="286"/>
            <p14:sldId id="272"/>
            <p14:sldId id="290"/>
            <p14:sldId id="288"/>
            <p14:sldId id="287"/>
            <p14:sldId id="259"/>
            <p14:sldId id="261"/>
            <p14:sldId id="263"/>
            <p14:sldId id="264"/>
            <p14:sldId id="266"/>
            <p14:sldId id="265"/>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81" autoAdjust="0"/>
    <p:restoredTop sz="94660"/>
  </p:normalViewPr>
  <p:slideViewPr>
    <p:cSldViewPr>
      <p:cViewPr varScale="1">
        <p:scale>
          <a:sx n="62" d="100"/>
          <a:sy n="62" d="100"/>
        </p:scale>
        <p:origin x="90"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C9A93-8C5E-46D4-9282-6BB8E46E0170}" type="datetimeFigureOut">
              <a:rPr lang="en-US" smtClean="0"/>
              <a:t>6/2/2018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89927-09E0-4C12-A784-775BEC3D1437}" type="slidenum">
              <a:rPr lang="en-US" smtClean="0"/>
              <a:t>‹#›</a:t>
            </a:fld>
            <a:endParaRPr lang="en-US"/>
          </a:p>
        </p:txBody>
      </p:sp>
    </p:spTree>
    <p:extLst>
      <p:ext uri="{BB962C8B-B14F-4D97-AF65-F5344CB8AC3E}">
        <p14:creationId xmlns:p14="http://schemas.microsoft.com/office/powerpoint/2010/main" val="275170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89927-09E0-4C12-A784-775BEC3D1437}" type="slidenum">
              <a:rPr lang="en-US" smtClean="0"/>
              <a:t>16</a:t>
            </a:fld>
            <a:endParaRPr lang="en-US"/>
          </a:p>
        </p:txBody>
      </p:sp>
    </p:spTree>
    <p:extLst>
      <p:ext uri="{BB962C8B-B14F-4D97-AF65-F5344CB8AC3E}">
        <p14:creationId xmlns:p14="http://schemas.microsoft.com/office/powerpoint/2010/main" val="23675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B5CEDE3-66F5-456B-BA80-23155E510539}" type="datetimeFigureOut">
              <a:rPr lang="en-US" smtClean="0"/>
              <a:t>6/2/2018</a:t>
            </a:fld>
            <a:endParaRPr lang="en-US"/>
          </a:p>
        </p:txBody>
      </p:sp>
      <p:sp>
        <p:nvSpPr>
          <p:cNvPr id="8" name="Slide Number Placeholder 7"/>
          <p:cNvSpPr>
            <a:spLocks noGrp="1"/>
          </p:cNvSpPr>
          <p:nvPr>
            <p:ph type="sldNum" sz="quarter" idx="11"/>
          </p:nvPr>
        </p:nvSpPr>
        <p:spPr/>
        <p:txBody>
          <a:bodyPr/>
          <a:lstStyle/>
          <a:p>
            <a:fld id="{FA9A76D2-6E75-4CE0-B2FE-65FA2376916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EDE3-66F5-456B-BA80-23155E510539}"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A76D2-6E75-4CE0-B2FE-65FA237691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CEDE3-66F5-456B-BA80-23155E510539}"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A76D2-6E75-4CE0-B2FE-65FA237691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CEDE3-66F5-456B-BA80-23155E510539}"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A76D2-6E75-4CE0-B2FE-65FA237691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CEDE3-66F5-456B-BA80-23155E510539}"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A76D2-6E75-4CE0-B2FE-65FA237691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5CEDE3-66F5-456B-BA80-23155E510539}"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A76D2-6E75-4CE0-B2FE-65FA23769169}"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B5CEDE3-66F5-456B-BA80-23155E510539}" type="datetimeFigureOut">
              <a:rPr lang="en-US" smtClean="0"/>
              <a:t>6/2/2018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A76D2-6E75-4CE0-B2FE-65FA23769169}"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CEDE3-66F5-456B-BA80-23155E510539}" type="datetimeFigureOut">
              <a:rPr lang="en-US" smtClean="0"/>
              <a:t>6/2/2018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A76D2-6E75-4CE0-B2FE-65FA237691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CEDE3-66F5-456B-BA80-23155E510539}" type="datetimeFigureOut">
              <a:rPr lang="en-US" smtClean="0"/>
              <a:t>6/2/2018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A76D2-6E75-4CE0-B2FE-65FA237691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EDE3-66F5-456B-BA80-23155E510539}"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A76D2-6E75-4CE0-B2FE-65FA237691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CEDE3-66F5-456B-BA80-23155E510539}"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A76D2-6E75-4CE0-B2FE-65FA237691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9B5CEDE3-66F5-456B-BA80-23155E510539}" type="datetimeFigureOut">
              <a:rPr lang="en-US" smtClean="0"/>
              <a:t>6/2/2018</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A9A76D2-6E75-4CE0-B2FE-65FA23769169}"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
        <p:nvSpPr>
          <p:cNvPr id="9" name="Rectangle 8"/>
          <p:cNvSpPr/>
          <p:nvPr userDrawn="1"/>
        </p:nvSpPr>
        <p:spPr>
          <a:xfrm>
            <a:off x="-108520"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 Id="rId9" Type="http://schemas.openxmlformats.org/officeDocument/2006/relationships/image" Target="../media/image6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10" Type="http://schemas.openxmlformats.org/officeDocument/2006/relationships/image" Target="../media/image78.jpeg"/><Relationship Id="rId4" Type="http://schemas.openxmlformats.org/officeDocument/2006/relationships/image" Target="../media/image72.jpeg"/><Relationship Id="rId9" Type="http://schemas.openxmlformats.org/officeDocument/2006/relationships/image" Target="../media/image77.jpeg"/></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2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2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2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26.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975104"/>
          </a:xfrm>
        </p:spPr>
        <p:txBody>
          <a:bodyPr/>
          <a:lstStyle/>
          <a:p>
            <a:pPr algn="ctr" rtl="1"/>
            <a:r>
              <a:rPr lang="fa-IR" sz="7200" b="0" dirty="0" smtClean="0">
                <a:solidFill>
                  <a:srgbClr val="FFFF00"/>
                </a:solidFill>
                <a:cs typeface="MRT_Poster_12" pitchFamily="2" charset="-78"/>
              </a:rPr>
              <a:t>معماری دیکانستراکشن</a:t>
            </a:r>
            <a:endParaRPr lang="en-US" sz="7200" b="0" dirty="0">
              <a:solidFill>
                <a:srgbClr val="FFFF00"/>
              </a:solidFill>
              <a:cs typeface="MRT_Poster_12" pitchFamily="2" charset="-78"/>
            </a:endParaRPr>
          </a:p>
        </p:txBody>
      </p:sp>
    </p:spTree>
    <p:extLst>
      <p:ext uri="{BB962C8B-B14F-4D97-AF65-F5344CB8AC3E}">
        <p14:creationId xmlns:p14="http://schemas.microsoft.com/office/powerpoint/2010/main" val="130295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4" descr="C:\Users\user-pc\Desktop\dec\بصری وکسنر\مرکز-هنرهای-بصری-وکسنر-www.memarfa.co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592" y="3998686"/>
            <a:ext cx="4343615" cy="24391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C:\Users\user-pc\Desktop\dec\بصری وکسنر\مرکز-هنرهای-بصری-وکسنر-www.memarfa.com-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25" t="4909" r="9290" b="8039"/>
          <a:stretch/>
        </p:blipFill>
        <p:spPr bwMode="auto">
          <a:xfrm>
            <a:off x="447890" y="3828143"/>
            <a:ext cx="2861029" cy="26096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C:\Users\user-pc\Desktop\dec\بصری وکسنر\مرکز-هنرهای-بصری-وکسنر-www.memarfa.com-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129" y="610587"/>
            <a:ext cx="2788790" cy="30470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05117" y="2590800"/>
            <a:ext cx="2390883" cy="9143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bg1"/>
                </a:solidFill>
                <a:cs typeface="_MRT_Khodkar" pitchFamily="2" charset="-78"/>
              </a:rPr>
              <a:t>پلان سایت مرکز وکسنر </a:t>
            </a:r>
            <a:endParaRPr lang="en-US" sz="2000" dirty="0">
              <a:solidFill>
                <a:schemeClr val="bg1"/>
              </a:solidFill>
              <a:cs typeface="_MRT_Khodkar" pitchFamily="2" charset="-78"/>
            </a:endParaRPr>
          </a:p>
        </p:txBody>
      </p:sp>
      <p:sp>
        <p:nvSpPr>
          <p:cNvPr id="10" name="Donut 9"/>
          <p:cNvSpPr/>
          <p:nvPr/>
        </p:nvSpPr>
        <p:spPr>
          <a:xfrm>
            <a:off x="2057400" y="4114800"/>
            <a:ext cx="1251519" cy="1447800"/>
          </a:xfrm>
          <a:prstGeom prst="donut">
            <a:avLst>
              <a:gd name="adj" fmla="val 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Curved Connector 11"/>
          <p:cNvCxnSpPr/>
          <p:nvPr/>
        </p:nvCxnSpPr>
        <p:spPr>
          <a:xfrm rot="5400000" flipH="1" flipV="1">
            <a:off x="2705100" y="3238500"/>
            <a:ext cx="1219200" cy="1143000"/>
          </a:xfrm>
          <a:prstGeom prst="curvedConnector3">
            <a:avLst/>
          </a:prstGeom>
          <a:ln w="3175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Donut 12"/>
          <p:cNvSpPr/>
          <p:nvPr/>
        </p:nvSpPr>
        <p:spPr>
          <a:xfrm>
            <a:off x="911188" y="1095375"/>
            <a:ext cx="625759" cy="533646"/>
          </a:xfrm>
          <a:prstGeom prst="donut">
            <a:avLst>
              <a:gd name="adj" fmla="val 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3705117" y="1629020"/>
            <a:ext cx="2324208" cy="79973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1"/>
                </a:solidFill>
                <a:cs typeface="_MRT_Khodkar" pitchFamily="2" charset="-78"/>
              </a:rPr>
              <a:t>موقعیت پروژه در سایت</a:t>
            </a:r>
            <a:endParaRPr lang="en-US" dirty="0">
              <a:solidFill>
                <a:schemeClr val="bg1"/>
              </a:solidFill>
              <a:cs typeface="_MRT_Khodkar" pitchFamily="2" charset="-78"/>
            </a:endParaRPr>
          </a:p>
        </p:txBody>
      </p:sp>
      <p:cxnSp>
        <p:nvCxnSpPr>
          <p:cNvPr id="18" name="Curved Connector 17"/>
          <p:cNvCxnSpPr/>
          <p:nvPr/>
        </p:nvCxnSpPr>
        <p:spPr>
          <a:xfrm>
            <a:off x="1447800" y="1219200"/>
            <a:ext cx="2438400" cy="609600"/>
          </a:xfrm>
          <a:prstGeom prst="curvedConnector3">
            <a:avLst/>
          </a:prstGeom>
          <a:ln w="3175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24600" y="2285999"/>
            <a:ext cx="1714607" cy="12191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bg1"/>
                </a:solidFill>
                <a:cs typeface="_MRT_Khodkar" pitchFamily="2" charset="-78"/>
              </a:rPr>
              <a:t>کانسپت پروژه</a:t>
            </a:r>
            <a:endParaRPr lang="en-US" sz="2400" dirty="0">
              <a:solidFill>
                <a:schemeClr val="bg1"/>
              </a:solidFill>
              <a:cs typeface="_MRT_Khodkar" pitchFamily="2" charset="-78"/>
            </a:endParaRPr>
          </a:p>
        </p:txBody>
      </p:sp>
      <p:cxnSp>
        <p:nvCxnSpPr>
          <p:cNvPr id="21" name="Curved Connector 20"/>
          <p:cNvCxnSpPr/>
          <p:nvPr/>
        </p:nvCxnSpPr>
        <p:spPr>
          <a:xfrm flipV="1">
            <a:off x="5867399" y="3276600"/>
            <a:ext cx="1447801" cy="1066800"/>
          </a:xfrm>
          <a:prstGeom prst="curvedConnector3">
            <a:avLst>
              <a:gd name="adj1" fmla="val 50000"/>
            </a:avLst>
          </a:prstGeom>
          <a:ln w="3175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5" name="Picture 13" descr="C:\Users\user-pc\Desktop\dec\بصری وکسنر\مرکز-هنرهای-بصری-وکسنر-www.memarfa.com-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895010"/>
            <a:ext cx="1663994" cy="125798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3695592" y="753585"/>
            <a:ext cx="2324208" cy="60861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bg1"/>
                </a:solidFill>
                <a:cs typeface="_MRT_Khodkar" pitchFamily="2" charset="-78"/>
              </a:rPr>
              <a:t>پروژه درزمان اجرا</a:t>
            </a:r>
            <a:endParaRPr lang="en-US" sz="2000" dirty="0">
              <a:solidFill>
                <a:schemeClr val="bg1"/>
              </a:solidFill>
              <a:cs typeface="_MRT_Khodkar" pitchFamily="2" charset="-78"/>
            </a:endParaRPr>
          </a:p>
        </p:txBody>
      </p:sp>
      <p:cxnSp>
        <p:nvCxnSpPr>
          <p:cNvPr id="15" name="Curved Connector 14"/>
          <p:cNvCxnSpPr/>
          <p:nvPr/>
        </p:nvCxnSpPr>
        <p:spPr>
          <a:xfrm>
            <a:off x="5419724" y="914676"/>
            <a:ext cx="1219201" cy="162881"/>
          </a:xfrm>
          <a:prstGeom prst="curvedConnector3">
            <a:avLst>
              <a:gd name="adj1" fmla="val 43750"/>
            </a:avLst>
          </a:prstGeom>
          <a:ln w="31750" cmpd="sng">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92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20"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8" descr="C:\Users\user-pc\Desktop\dec\بصری وکسنر\مرکز-هنرهای-بصری-وکسنر-www.memarfa.com-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57200"/>
            <a:ext cx="2438400" cy="16271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user-pc\Desktop\dec\بصری وکسنر\wexner-center-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231" y="4354565"/>
            <a:ext cx="2487039" cy="19874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7" descr="C:\Users\user-pc\Desktop\dec\بصری وکسنر\مرکز-هنرهای-بصری-وکسنر-www.memarfa.com-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51" y="419100"/>
            <a:ext cx="2317735" cy="17383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6" descr="C:\Users\user-pc\Desktop\dec\بصری وکسنر\مرکز-هنرهای-بصری-وکسنر-www.memarfa.com-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50" y="4499026"/>
            <a:ext cx="2292249" cy="18223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8" descr="C:\Users\user-pc\Desktop\dec\بصری وکسنر\مرکز-هنرهای-بصری-وکسنر-www.memarfa.com-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751" y="2566681"/>
            <a:ext cx="2317735" cy="1560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5" descr="C:\Users\user-pc\Desktop\dec\بصری وکسنر\مرکز-هنرهای-بصری-وکسنر-www.memarfa.com-1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495"/>
          <a:stretch/>
        </p:blipFill>
        <p:spPr bwMode="auto">
          <a:xfrm>
            <a:off x="6281231" y="2522952"/>
            <a:ext cx="2405569" cy="15505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descr="C:\Users\user-pc\Desktop\dec\بصری وکسنر\مرکز-هنرهای-بصری-وکسنر-www.memarfa.com-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19100"/>
            <a:ext cx="3183467" cy="2743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895600" y="3429000"/>
            <a:ext cx="3183467" cy="29129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971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2" descr="C:\Users\user-pc\Desktop\dec\بصری وکسنر\2959635010604227860235201328786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descr="C:\Users\user-pc\Desktop\dec\بصری وکسنر\wexner-center-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6" y="3712343"/>
            <a:ext cx="1869622" cy="28684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609600"/>
            <a:ext cx="4114800" cy="6019800"/>
          </a:xfrm>
          <a:prstGeom prst="rect">
            <a:avLst/>
          </a:prstGeom>
          <a:solidFill>
            <a:schemeClr val="bg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5" descr="C:\Users\user-pc\Desktop\dec\بصری وکسنر\wexner-center-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7303" y="2714812"/>
            <a:ext cx="2452274" cy="18392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C:\Users\user-pc\Desktop\dec\بصری وکسنر\wexner-center-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7303" y="761122"/>
            <a:ext cx="2392683" cy="179451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1" descr="C:\Users\user-pc\Desktop\dec\بصری وکسنر\wexner-center-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4677302" y="4675189"/>
            <a:ext cx="2452274" cy="1805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9" descr="C:\Users\user-pc\Desktop\dec\بصری وکسنر\مرکز-هنرهای-بصری-وکسنر-www.memarfa.com-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6355" y="4685328"/>
            <a:ext cx="1219200" cy="183357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C:\Users\user-pc\Desktop\dec\بصری وکسنر\مرکز-هنرهای-بصری-وکسنر-www.memarfa.com-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6355" y="2682207"/>
            <a:ext cx="1218211" cy="186903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C:\Users\user-pc\Desktop\dec\بصری وکسنر\wexner-center-1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46355" y="744630"/>
            <a:ext cx="1203227" cy="17758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8175" y="3712343"/>
            <a:ext cx="1724025" cy="28065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bg1"/>
                </a:solidFill>
                <a:cs typeface="_MRT_Khodkar" pitchFamily="2" charset="-78"/>
              </a:rPr>
              <a:t>نماهای داخلی مرکز هنرهای  بصری   وکسنر</a:t>
            </a:r>
            <a:endParaRPr lang="en-US" sz="2400" dirty="0">
              <a:solidFill>
                <a:schemeClr val="bg1"/>
              </a:solidFill>
              <a:cs typeface="_MRT_Khodkar" pitchFamily="2" charset="-78"/>
            </a:endParaRPr>
          </a:p>
        </p:txBody>
      </p:sp>
    </p:spTree>
    <p:extLst>
      <p:ext uri="{BB962C8B-B14F-4D97-AF65-F5344CB8AC3E}">
        <p14:creationId xmlns:p14="http://schemas.microsoft.com/office/powerpoint/2010/main" val="290475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80">
                                          <p:stCondLst>
                                            <p:cond delay="0"/>
                                          </p:stCondLst>
                                        </p:cTn>
                                        <p:tgtEl>
                                          <p:spTgt spid="38"/>
                                        </p:tgtEl>
                                      </p:cBhvr>
                                    </p:animEffect>
                                    <p:anim calcmode="lin" valueType="num">
                                      <p:cBhvr>
                                        <p:cTn id="8"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3" dur="26">
                                          <p:stCondLst>
                                            <p:cond delay="650"/>
                                          </p:stCondLst>
                                        </p:cTn>
                                        <p:tgtEl>
                                          <p:spTgt spid="38"/>
                                        </p:tgtEl>
                                      </p:cBhvr>
                                      <p:to x="100000" y="60000"/>
                                    </p:animScale>
                                    <p:animScale>
                                      <p:cBhvr>
                                        <p:cTn id="14" dur="166" decel="50000">
                                          <p:stCondLst>
                                            <p:cond delay="676"/>
                                          </p:stCondLst>
                                        </p:cTn>
                                        <p:tgtEl>
                                          <p:spTgt spid="38"/>
                                        </p:tgtEl>
                                      </p:cBhvr>
                                      <p:to x="100000" y="100000"/>
                                    </p:animScale>
                                    <p:animScale>
                                      <p:cBhvr>
                                        <p:cTn id="15" dur="26">
                                          <p:stCondLst>
                                            <p:cond delay="1312"/>
                                          </p:stCondLst>
                                        </p:cTn>
                                        <p:tgtEl>
                                          <p:spTgt spid="38"/>
                                        </p:tgtEl>
                                      </p:cBhvr>
                                      <p:to x="100000" y="80000"/>
                                    </p:animScale>
                                    <p:animScale>
                                      <p:cBhvr>
                                        <p:cTn id="16" dur="166" decel="50000">
                                          <p:stCondLst>
                                            <p:cond delay="1338"/>
                                          </p:stCondLst>
                                        </p:cTn>
                                        <p:tgtEl>
                                          <p:spTgt spid="38"/>
                                        </p:tgtEl>
                                      </p:cBhvr>
                                      <p:to x="100000" y="100000"/>
                                    </p:animScale>
                                    <p:animScale>
                                      <p:cBhvr>
                                        <p:cTn id="17" dur="26">
                                          <p:stCondLst>
                                            <p:cond delay="1642"/>
                                          </p:stCondLst>
                                        </p:cTn>
                                        <p:tgtEl>
                                          <p:spTgt spid="38"/>
                                        </p:tgtEl>
                                      </p:cBhvr>
                                      <p:to x="100000" y="90000"/>
                                    </p:animScale>
                                    <p:animScale>
                                      <p:cBhvr>
                                        <p:cTn id="18" dur="166" decel="50000">
                                          <p:stCondLst>
                                            <p:cond delay="1668"/>
                                          </p:stCondLst>
                                        </p:cTn>
                                        <p:tgtEl>
                                          <p:spTgt spid="38"/>
                                        </p:tgtEl>
                                      </p:cBhvr>
                                      <p:to x="100000" y="100000"/>
                                    </p:animScale>
                                    <p:animScale>
                                      <p:cBhvr>
                                        <p:cTn id="19" dur="26">
                                          <p:stCondLst>
                                            <p:cond delay="1808"/>
                                          </p:stCondLst>
                                        </p:cTn>
                                        <p:tgtEl>
                                          <p:spTgt spid="38"/>
                                        </p:tgtEl>
                                      </p:cBhvr>
                                      <p:to x="100000" y="95000"/>
                                    </p:animScale>
                                    <p:animScale>
                                      <p:cBhvr>
                                        <p:cTn id="20" dur="166" decel="50000">
                                          <p:stCondLst>
                                            <p:cond delay="1834"/>
                                          </p:stCondLst>
                                        </p:cTn>
                                        <p:tgtEl>
                                          <p:spTgt spid="3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80">
                                          <p:stCondLst>
                                            <p:cond delay="0"/>
                                          </p:stCondLst>
                                        </p:cTn>
                                        <p:tgtEl>
                                          <p:spTgt spid="42"/>
                                        </p:tgtEl>
                                      </p:cBhvr>
                                    </p:animEffect>
                                    <p:anim calcmode="lin" valueType="num">
                                      <p:cBhvr>
                                        <p:cTn id="2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9" dur="26">
                                          <p:stCondLst>
                                            <p:cond delay="650"/>
                                          </p:stCondLst>
                                        </p:cTn>
                                        <p:tgtEl>
                                          <p:spTgt spid="42"/>
                                        </p:tgtEl>
                                      </p:cBhvr>
                                      <p:to x="100000" y="60000"/>
                                    </p:animScale>
                                    <p:animScale>
                                      <p:cBhvr>
                                        <p:cTn id="30" dur="166" decel="50000">
                                          <p:stCondLst>
                                            <p:cond delay="676"/>
                                          </p:stCondLst>
                                        </p:cTn>
                                        <p:tgtEl>
                                          <p:spTgt spid="42"/>
                                        </p:tgtEl>
                                      </p:cBhvr>
                                      <p:to x="100000" y="100000"/>
                                    </p:animScale>
                                    <p:animScale>
                                      <p:cBhvr>
                                        <p:cTn id="31" dur="26">
                                          <p:stCondLst>
                                            <p:cond delay="1312"/>
                                          </p:stCondLst>
                                        </p:cTn>
                                        <p:tgtEl>
                                          <p:spTgt spid="42"/>
                                        </p:tgtEl>
                                      </p:cBhvr>
                                      <p:to x="100000" y="80000"/>
                                    </p:animScale>
                                    <p:animScale>
                                      <p:cBhvr>
                                        <p:cTn id="32" dur="166" decel="50000">
                                          <p:stCondLst>
                                            <p:cond delay="1338"/>
                                          </p:stCondLst>
                                        </p:cTn>
                                        <p:tgtEl>
                                          <p:spTgt spid="42"/>
                                        </p:tgtEl>
                                      </p:cBhvr>
                                      <p:to x="100000" y="100000"/>
                                    </p:animScale>
                                    <p:animScale>
                                      <p:cBhvr>
                                        <p:cTn id="33" dur="26">
                                          <p:stCondLst>
                                            <p:cond delay="1642"/>
                                          </p:stCondLst>
                                        </p:cTn>
                                        <p:tgtEl>
                                          <p:spTgt spid="42"/>
                                        </p:tgtEl>
                                      </p:cBhvr>
                                      <p:to x="100000" y="90000"/>
                                    </p:animScale>
                                    <p:animScale>
                                      <p:cBhvr>
                                        <p:cTn id="34" dur="166" decel="50000">
                                          <p:stCondLst>
                                            <p:cond delay="1668"/>
                                          </p:stCondLst>
                                        </p:cTn>
                                        <p:tgtEl>
                                          <p:spTgt spid="42"/>
                                        </p:tgtEl>
                                      </p:cBhvr>
                                      <p:to x="100000" y="100000"/>
                                    </p:animScale>
                                    <p:animScale>
                                      <p:cBhvr>
                                        <p:cTn id="35" dur="26">
                                          <p:stCondLst>
                                            <p:cond delay="1808"/>
                                          </p:stCondLst>
                                        </p:cTn>
                                        <p:tgtEl>
                                          <p:spTgt spid="42"/>
                                        </p:tgtEl>
                                      </p:cBhvr>
                                      <p:to x="100000" y="95000"/>
                                    </p:animScale>
                                    <p:animScale>
                                      <p:cBhvr>
                                        <p:cTn id="36" dur="166" decel="50000">
                                          <p:stCondLst>
                                            <p:cond delay="1834"/>
                                          </p:stCondLst>
                                        </p:cTn>
                                        <p:tgtEl>
                                          <p:spTgt spid="4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down)">
                                      <p:cBhvr>
                                        <p:cTn id="39" dur="580">
                                          <p:stCondLst>
                                            <p:cond delay="0"/>
                                          </p:stCondLst>
                                        </p:cTn>
                                        <p:tgtEl>
                                          <p:spTgt spid="41"/>
                                        </p:tgtEl>
                                      </p:cBhvr>
                                    </p:animEffect>
                                    <p:anim calcmode="lin" valueType="num">
                                      <p:cBhvr>
                                        <p:cTn id="4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45" dur="26">
                                          <p:stCondLst>
                                            <p:cond delay="650"/>
                                          </p:stCondLst>
                                        </p:cTn>
                                        <p:tgtEl>
                                          <p:spTgt spid="41"/>
                                        </p:tgtEl>
                                      </p:cBhvr>
                                      <p:to x="100000" y="60000"/>
                                    </p:animScale>
                                    <p:animScale>
                                      <p:cBhvr>
                                        <p:cTn id="46" dur="166" decel="50000">
                                          <p:stCondLst>
                                            <p:cond delay="676"/>
                                          </p:stCondLst>
                                        </p:cTn>
                                        <p:tgtEl>
                                          <p:spTgt spid="41"/>
                                        </p:tgtEl>
                                      </p:cBhvr>
                                      <p:to x="100000" y="100000"/>
                                    </p:animScale>
                                    <p:animScale>
                                      <p:cBhvr>
                                        <p:cTn id="47" dur="26">
                                          <p:stCondLst>
                                            <p:cond delay="1312"/>
                                          </p:stCondLst>
                                        </p:cTn>
                                        <p:tgtEl>
                                          <p:spTgt spid="41"/>
                                        </p:tgtEl>
                                      </p:cBhvr>
                                      <p:to x="100000" y="80000"/>
                                    </p:animScale>
                                    <p:animScale>
                                      <p:cBhvr>
                                        <p:cTn id="48" dur="166" decel="50000">
                                          <p:stCondLst>
                                            <p:cond delay="1338"/>
                                          </p:stCondLst>
                                        </p:cTn>
                                        <p:tgtEl>
                                          <p:spTgt spid="41"/>
                                        </p:tgtEl>
                                      </p:cBhvr>
                                      <p:to x="100000" y="100000"/>
                                    </p:animScale>
                                    <p:animScale>
                                      <p:cBhvr>
                                        <p:cTn id="49" dur="26">
                                          <p:stCondLst>
                                            <p:cond delay="1642"/>
                                          </p:stCondLst>
                                        </p:cTn>
                                        <p:tgtEl>
                                          <p:spTgt spid="41"/>
                                        </p:tgtEl>
                                      </p:cBhvr>
                                      <p:to x="100000" y="90000"/>
                                    </p:animScale>
                                    <p:animScale>
                                      <p:cBhvr>
                                        <p:cTn id="50" dur="166" decel="50000">
                                          <p:stCondLst>
                                            <p:cond delay="1668"/>
                                          </p:stCondLst>
                                        </p:cTn>
                                        <p:tgtEl>
                                          <p:spTgt spid="41"/>
                                        </p:tgtEl>
                                      </p:cBhvr>
                                      <p:to x="100000" y="100000"/>
                                    </p:animScale>
                                    <p:animScale>
                                      <p:cBhvr>
                                        <p:cTn id="51" dur="26">
                                          <p:stCondLst>
                                            <p:cond delay="1808"/>
                                          </p:stCondLst>
                                        </p:cTn>
                                        <p:tgtEl>
                                          <p:spTgt spid="41"/>
                                        </p:tgtEl>
                                      </p:cBhvr>
                                      <p:to x="100000" y="95000"/>
                                    </p:animScale>
                                    <p:animScale>
                                      <p:cBhvr>
                                        <p:cTn id="52" dur="166" decel="50000">
                                          <p:stCondLst>
                                            <p:cond delay="1834"/>
                                          </p:stCondLst>
                                        </p:cTn>
                                        <p:tgtEl>
                                          <p:spTgt spid="4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80">
                                          <p:stCondLst>
                                            <p:cond delay="0"/>
                                          </p:stCondLst>
                                        </p:cTn>
                                        <p:tgtEl>
                                          <p:spTgt spid="37"/>
                                        </p:tgtEl>
                                      </p:cBhvr>
                                    </p:animEffect>
                                    <p:anim calcmode="lin" valueType="num">
                                      <p:cBhvr>
                                        <p:cTn id="5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61" dur="26">
                                          <p:stCondLst>
                                            <p:cond delay="650"/>
                                          </p:stCondLst>
                                        </p:cTn>
                                        <p:tgtEl>
                                          <p:spTgt spid="37"/>
                                        </p:tgtEl>
                                      </p:cBhvr>
                                      <p:to x="100000" y="60000"/>
                                    </p:animScale>
                                    <p:animScale>
                                      <p:cBhvr>
                                        <p:cTn id="62" dur="166" decel="50000">
                                          <p:stCondLst>
                                            <p:cond delay="676"/>
                                          </p:stCondLst>
                                        </p:cTn>
                                        <p:tgtEl>
                                          <p:spTgt spid="37"/>
                                        </p:tgtEl>
                                      </p:cBhvr>
                                      <p:to x="100000" y="100000"/>
                                    </p:animScale>
                                    <p:animScale>
                                      <p:cBhvr>
                                        <p:cTn id="63" dur="26">
                                          <p:stCondLst>
                                            <p:cond delay="1312"/>
                                          </p:stCondLst>
                                        </p:cTn>
                                        <p:tgtEl>
                                          <p:spTgt spid="37"/>
                                        </p:tgtEl>
                                      </p:cBhvr>
                                      <p:to x="100000" y="80000"/>
                                    </p:animScale>
                                    <p:animScale>
                                      <p:cBhvr>
                                        <p:cTn id="64" dur="166" decel="50000">
                                          <p:stCondLst>
                                            <p:cond delay="1338"/>
                                          </p:stCondLst>
                                        </p:cTn>
                                        <p:tgtEl>
                                          <p:spTgt spid="37"/>
                                        </p:tgtEl>
                                      </p:cBhvr>
                                      <p:to x="100000" y="100000"/>
                                    </p:animScale>
                                    <p:animScale>
                                      <p:cBhvr>
                                        <p:cTn id="65" dur="26">
                                          <p:stCondLst>
                                            <p:cond delay="1642"/>
                                          </p:stCondLst>
                                        </p:cTn>
                                        <p:tgtEl>
                                          <p:spTgt spid="37"/>
                                        </p:tgtEl>
                                      </p:cBhvr>
                                      <p:to x="100000" y="90000"/>
                                    </p:animScale>
                                    <p:animScale>
                                      <p:cBhvr>
                                        <p:cTn id="66" dur="166" decel="50000">
                                          <p:stCondLst>
                                            <p:cond delay="1668"/>
                                          </p:stCondLst>
                                        </p:cTn>
                                        <p:tgtEl>
                                          <p:spTgt spid="37"/>
                                        </p:tgtEl>
                                      </p:cBhvr>
                                      <p:to x="100000" y="100000"/>
                                    </p:animScale>
                                    <p:animScale>
                                      <p:cBhvr>
                                        <p:cTn id="67" dur="26">
                                          <p:stCondLst>
                                            <p:cond delay="1808"/>
                                          </p:stCondLst>
                                        </p:cTn>
                                        <p:tgtEl>
                                          <p:spTgt spid="37"/>
                                        </p:tgtEl>
                                      </p:cBhvr>
                                      <p:to x="100000" y="95000"/>
                                    </p:animScale>
                                    <p:animScale>
                                      <p:cBhvr>
                                        <p:cTn id="68" dur="166" decel="50000">
                                          <p:stCondLst>
                                            <p:cond delay="1834"/>
                                          </p:stCondLst>
                                        </p:cTn>
                                        <p:tgtEl>
                                          <p:spTgt spid="37"/>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80">
                                          <p:stCondLst>
                                            <p:cond delay="0"/>
                                          </p:stCondLst>
                                        </p:cTn>
                                        <p:tgtEl>
                                          <p:spTgt spid="39"/>
                                        </p:tgtEl>
                                      </p:cBhvr>
                                    </p:animEffect>
                                    <p:anim calcmode="lin" valueType="num">
                                      <p:cBhvr>
                                        <p:cTn id="7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77" dur="26">
                                          <p:stCondLst>
                                            <p:cond delay="650"/>
                                          </p:stCondLst>
                                        </p:cTn>
                                        <p:tgtEl>
                                          <p:spTgt spid="39"/>
                                        </p:tgtEl>
                                      </p:cBhvr>
                                      <p:to x="100000" y="60000"/>
                                    </p:animScale>
                                    <p:animScale>
                                      <p:cBhvr>
                                        <p:cTn id="78" dur="166" decel="50000">
                                          <p:stCondLst>
                                            <p:cond delay="676"/>
                                          </p:stCondLst>
                                        </p:cTn>
                                        <p:tgtEl>
                                          <p:spTgt spid="39"/>
                                        </p:tgtEl>
                                      </p:cBhvr>
                                      <p:to x="100000" y="100000"/>
                                    </p:animScale>
                                    <p:animScale>
                                      <p:cBhvr>
                                        <p:cTn id="79" dur="26">
                                          <p:stCondLst>
                                            <p:cond delay="1312"/>
                                          </p:stCondLst>
                                        </p:cTn>
                                        <p:tgtEl>
                                          <p:spTgt spid="39"/>
                                        </p:tgtEl>
                                      </p:cBhvr>
                                      <p:to x="100000" y="80000"/>
                                    </p:animScale>
                                    <p:animScale>
                                      <p:cBhvr>
                                        <p:cTn id="80" dur="166" decel="50000">
                                          <p:stCondLst>
                                            <p:cond delay="1338"/>
                                          </p:stCondLst>
                                        </p:cTn>
                                        <p:tgtEl>
                                          <p:spTgt spid="39"/>
                                        </p:tgtEl>
                                      </p:cBhvr>
                                      <p:to x="100000" y="100000"/>
                                    </p:animScale>
                                    <p:animScale>
                                      <p:cBhvr>
                                        <p:cTn id="81" dur="26">
                                          <p:stCondLst>
                                            <p:cond delay="1642"/>
                                          </p:stCondLst>
                                        </p:cTn>
                                        <p:tgtEl>
                                          <p:spTgt spid="39"/>
                                        </p:tgtEl>
                                      </p:cBhvr>
                                      <p:to x="100000" y="90000"/>
                                    </p:animScale>
                                    <p:animScale>
                                      <p:cBhvr>
                                        <p:cTn id="82" dur="166" decel="50000">
                                          <p:stCondLst>
                                            <p:cond delay="1668"/>
                                          </p:stCondLst>
                                        </p:cTn>
                                        <p:tgtEl>
                                          <p:spTgt spid="39"/>
                                        </p:tgtEl>
                                      </p:cBhvr>
                                      <p:to x="100000" y="100000"/>
                                    </p:animScale>
                                    <p:animScale>
                                      <p:cBhvr>
                                        <p:cTn id="83" dur="26">
                                          <p:stCondLst>
                                            <p:cond delay="1808"/>
                                          </p:stCondLst>
                                        </p:cTn>
                                        <p:tgtEl>
                                          <p:spTgt spid="39"/>
                                        </p:tgtEl>
                                      </p:cBhvr>
                                      <p:to x="100000" y="95000"/>
                                    </p:animScale>
                                    <p:animScale>
                                      <p:cBhvr>
                                        <p:cTn id="84" dur="166" decel="50000">
                                          <p:stCondLst>
                                            <p:cond delay="1834"/>
                                          </p:stCondLst>
                                        </p:cTn>
                                        <p:tgtEl>
                                          <p:spTgt spid="39"/>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down)">
                                      <p:cBhvr>
                                        <p:cTn id="87" dur="580">
                                          <p:stCondLst>
                                            <p:cond delay="0"/>
                                          </p:stCondLst>
                                        </p:cTn>
                                        <p:tgtEl>
                                          <p:spTgt spid="40"/>
                                        </p:tgtEl>
                                      </p:cBhvr>
                                    </p:animEffect>
                                    <p:anim calcmode="lin" valueType="num">
                                      <p:cBhvr>
                                        <p:cTn id="8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93" dur="26">
                                          <p:stCondLst>
                                            <p:cond delay="650"/>
                                          </p:stCondLst>
                                        </p:cTn>
                                        <p:tgtEl>
                                          <p:spTgt spid="40"/>
                                        </p:tgtEl>
                                      </p:cBhvr>
                                      <p:to x="100000" y="60000"/>
                                    </p:animScale>
                                    <p:animScale>
                                      <p:cBhvr>
                                        <p:cTn id="94" dur="166" decel="50000">
                                          <p:stCondLst>
                                            <p:cond delay="676"/>
                                          </p:stCondLst>
                                        </p:cTn>
                                        <p:tgtEl>
                                          <p:spTgt spid="40"/>
                                        </p:tgtEl>
                                      </p:cBhvr>
                                      <p:to x="100000" y="100000"/>
                                    </p:animScale>
                                    <p:animScale>
                                      <p:cBhvr>
                                        <p:cTn id="95" dur="26">
                                          <p:stCondLst>
                                            <p:cond delay="1312"/>
                                          </p:stCondLst>
                                        </p:cTn>
                                        <p:tgtEl>
                                          <p:spTgt spid="40"/>
                                        </p:tgtEl>
                                      </p:cBhvr>
                                      <p:to x="100000" y="80000"/>
                                    </p:animScale>
                                    <p:animScale>
                                      <p:cBhvr>
                                        <p:cTn id="96" dur="166" decel="50000">
                                          <p:stCondLst>
                                            <p:cond delay="1338"/>
                                          </p:stCondLst>
                                        </p:cTn>
                                        <p:tgtEl>
                                          <p:spTgt spid="40"/>
                                        </p:tgtEl>
                                      </p:cBhvr>
                                      <p:to x="100000" y="100000"/>
                                    </p:animScale>
                                    <p:animScale>
                                      <p:cBhvr>
                                        <p:cTn id="97" dur="26">
                                          <p:stCondLst>
                                            <p:cond delay="1642"/>
                                          </p:stCondLst>
                                        </p:cTn>
                                        <p:tgtEl>
                                          <p:spTgt spid="40"/>
                                        </p:tgtEl>
                                      </p:cBhvr>
                                      <p:to x="100000" y="90000"/>
                                    </p:animScale>
                                    <p:animScale>
                                      <p:cBhvr>
                                        <p:cTn id="98" dur="166" decel="50000">
                                          <p:stCondLst>
                                            <p:cond delay="1668"/>
                                          </p:stCondLst>
                                        </p:cTn>
                                        <p:tgtEl>
                                          <p:spTgt spid="40"/>
                                        </p:tgtEl>
                                      </p:cBhvr>
                                      <p:to x="100000" y="100000"/>
                                    </p:animScale>
                                    <p:animScale>
                                      <p:cBhvr>
                                        <p:cTn id="99" dur="26">
                                          <p:stCondLst>
                                            <p:cond delay="1808"/>
                                          </p:stCondLst>
                                        </p:cTn>
                                        <p:tgtEl>
                                          <p:spTgt spid="40"/>
                                        </p:tgtEl>
                                      </p:cBhvr>
                                      <p:to x="100000" y="95000"/>
                                    </p:animScale>
                                    <p:animScale>
                                      <p:cBhvr>
                                        <p:cTn id="100" dur="166" decel="50000">
                                          <p:stCondLst>
                                            <p:cond delay="1834"/>
                                          </p:stCondLst>
                                        </p:cTn>
                                        <p:tgtEl>
                                          <p:spTgt spid="40"/>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4"/>
                                        </p:tgtEl>
                                        <p:attrNameLst>
                                          <p:attrName>style.visibility</p:attrName>
                                        </p:attrNameLst>
                                      </p:cBhvr>
                                      <p:to>
                                        <p:strVal val="visible"/>
                                      </p:to>
                                    </p:set>
                                    <p:anim calcmode="lin" valueType="num">
                                      <p:cBhvr>
                                        <p:cTn id="105" dur="1000" fill="hold"/>
                                        <p:tgtEl>
                                          <p:spTgt spid="4"/>
                                        </p:tgtEl>
                                        <p:attrNameLst>
                                          <p:attrName>ppt_w</p:attrName>
                                        </p:attrNameLst>
                                      </p:cBhvr>
                                      <p:tavLst>
                                        <p:tav tm="0">
                                          <p:val>
                                            <p:fltVal val="0"/>
                                          </p:val>
                                        </p:tav>
                                        <p:tav tm="100000">
                                          <p:val>
                                            <p:strVal val="#ppt_w"/>
                                          </p:val>
                                        </p:tav>
                                      </p:tavLst>
                                    </p:anim>
                                    <p:anim calcmode="lin" valueType="num">
                                      <p:cBhvr>
                                        <p:cTn id="106" dur="1000" fill="hold"/>
                                        <p:tgtEl>
                                          <p:spTgt spid="4"/>
                                        </p:tgtEl>
                                        <p:attrNameLst>
                                          <p:attrName>ppt_h</p:attrName>
                                        </p:attrNameLst>
                                      </p:cBhvr>
                                      <p:tavLst>
                                        <p:tav tm="0">
                                          <p:val>
                                            <p:fltVal val="0"/>
                                          </p:val>
                                        </p:tav>
                                        <p:tav tm="100000">
                                          <p:val>
                                            <p:strVal val="#ppt_h"/>
                                          </p:val>
                                        </p:tav>
                                      </p:tavLst>
                                    </p:anim>
                                    <p:anim calcmode="lin" valueType="num">
                                      <p:cBhvr>
                                        <p:cTn id="107" dur="1000" fill="hold"/>
                                        <p:tgtEl>
                                          <p:spTgt spid="4"/>
                                        </p:tgtEl>
                                        <p:attrNameLst>
                                          <p:attrName>style.rotation</p:attrName>
                                        </p:attrNameLst>
                                      </p:cBhvr>
                                      <p:tavLst>
                                        <p:tav tm="0">
                                          <p:val>
                                            <p:fltVal val="90"/>
                                          </p:val>
                                        </p:tav>
                                        <p:tav tm="100000">
                                          <p:val>
                                            <p:fltVal val="0"/>
                                          </p:val>
                                        </p:tav>
                                      </p:tavLst>
                                    </p:anim>
                                    <p:animEffect transition="in" filter="fade">
                                      <p:cBhvr>
                                        <p:cTn id="108" dur="1000"/>
                                        <p:tgtEl>
                                          <p:spTgt spid="4"/>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p:cTn id="111" dur="1000" fill="hold"/>
                                        <p:tgtEl>
                                          <p:spTgt spid="5"/>
                                        </p:tgtEl>
                                        <p:attrNameLst>
                                          <p:attrName>ppt_w</p:attrName>
                                        </p:attrNameLst>
                                      </p:cBhvr>
                                      <p:tavLst>
                                        <p:tav tm="0">
                                          <p:val>
                                            <p:fltVal val="0"/>
                                          </p:val>
                                        </p:tav>
                                        <p:tav tm="100000">
                                          <p:val>
                                            <p:strVal val="#ppt_w"/>
                                          </p:val>
                                        </p:tav>
                                      </p:tavLst>
                                    </p:anim>
                                    <p:anim calcmode="lin" valueType="num">
                                      <p:cBhvr>
                                        <p:cTn id="112" dur="1000" fill="hold"/>
                                        <p:tgtEl>
                                          <p:spTgt spid="5"/>
                                        </p:tgtEl>
                                        <p:attrNameLst>
                                          <p:attrName>ppt_h</p:attrName>
                                        </p:attrNameLst>
                                      </p:cBhvr>
                                      <p:tavLst>
                                        <p:tav tm="0">
                                          <p:val>
                                            <p:fltVal val="0"/>
                                          </p:val>
                                        </p:tav>
                                        <p:tav tm="100000">
                                          <p:val>
                                            <p:strVal val="#ppt_h"/>
                                          </p:val>
                                        </p:tav>
                                      </p:tavLst>
                                    </p:anim>
                                    <p:anim calcmode="lin" valueType="num">
                                      <p:cBhvr>
                                        <p:cTn id="113" dur="1000" fill="hold"/>
                                        <p:tgtEl>
                                          <p:spTgt spid="5"/>
                                        </p:tgtEl>
                                        <p:attrNameLst>
                                          <p:attrName>style.rotation</p:attrName>
                                        </p:attrNameLst>
                                      </p:cBhvr>
                                      <p:tavLst>
                                        <p:tav tm="0">
                                          <p:val>
                                            <p:fltVal val="90"/>
                                          </p:val>
                                        </p:tav>
                                        <p:tav tm="100000">
                                          <p:val>
                                            <p:fltVal val="0"/>
                                          </p:val>
                                        </p:tav>
                                      </p:tavLst>
                                    </p:anim>
                                    <p:animEffect transition="in" filter="fade">
                                      <p:cBhvr>
                                        <p:cTn id="1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315200" cy="1154097"/>
          </a:xfrm>
        </p:spPr>
        <p:txBody>
          <a:bodyPr>
            <a:normAutofit/>
          </a:bodyPr>
          <a:lstStyle/>
          <a:p>
            <a:pPr algn="r" rtl="1"/>
            <a:r>
              <a:rPr lang="fa-IR" sz="3600" dirty="0" smtClean="0">
                <a:solidFill>
                  <a:srgbClr val="FFFF00"/>
                </a:solidFill>
                <a:cs typeface="2  Mitra_1 (MRT)" pitchFamily="2" charset="-78"/>
              </a:rPr>
              <a:t>ایستگاه آتش نشانی (طراح : زاها حدید)</a:t>
            </a:r>
            <a:endParaRPr lang="en-US" sz="3600" dirty="0">
              <a:solidFill>
                <a:srgbClr val="FFFF00"/>
              </a:solidFill>
              <a:cs typeface="2  Mitra_1 (MRT)" pitchFamily="2" charset="-78"/>
            </a:endParaRPr>
          </a:p>
        </p:txBody>
      </p:sp>
      <p:pic>
        <p:nvPicPr>
          <p:cNvPr id="4" name="Content Placeholder 3" descr="http://shabnam962000.persiangig.com/karimi/2saywwh.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7125" y="4953000"/>
            <a:ext cx="2046435" cy="1533872"/>
          </a:xfrm>
          <a:prstGeom prst="rect">
            <a:avLst/>
          </a:prstGeom>
          <a:noFill/>
          <a:ln>
            <a:noFill/>
          </a:ln>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16" y="1676400"/>
            <a:ext cx="4201965" cy="27421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676400"/>
            <a:ext cx="4114800" cy="2742128"/>
          </a:xfrm>
          <a:prstGeom prst="rect">
            <a:avLst/>
          </a:prstGeom>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90525" y="4953000"/>
            <a:ext cx="1371600" cy="153387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90725" y="4953000"/>
            <a:ext cx="1534964" cy="1533872"/>
          </a:xfrm>
          <a:prstGeom prst="rect">
            <a:avLst/>
          </a:prstGeom>
        </p:spPr>
      </p:pic>
      <p:sp>
        <p:nvSpPr>
          <p:cNvPr id="9" name="Rectangle 8"/>
          <p:cNvSpPr/>
          <p:nvPr/>
        </p:nvSpPr>
        <p:spPr>
          <a:xfrm>
            <a:off x="6019800" y="4953000"/>
            <a:ext cx="2667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bg1"/>
                </a:solidFill>
                <a:cs typeface="_MRT_Khodkar" pitchFamily="2" charset="-78"/>
              </a:rPr>
              <a:t>شهرویلم راین</a:t>
            </a:r>
          </a:p>
          <a:p>
            <a:pPr algn="ctr"/>
            <a:r>
              <a:rPr lang="fa-IR" sz="2800" dirty="0" smtClean="0">
                <a:solidFill>
                  <a:schemeClr val="bg1"/>
                </a:solidFill>
                <a:cs typeface="_MRT_Khodkar" pitchFamily="2" charset="-78"/>
              </a:rPr>
              <a:t>(آلمان)</a:t>
            </a:r>
            <a:endParaRPr lang="fa-IR" sz="2800" dirty="0">
              <a:solidFill>
                <a:schemeClr val="bg1"/>
              </a:solidFill>
              <a:cs typeface="_MRT_Khodkar" pitchFamily="2" charset="-78"/>
            </a:endParaRPr>
          </a:p>
        </p:txBody>
      </p:sp>
    </p:spTree>
    <p:extLst>
      <p:ext uri="{BB962C8B-B14F-4D97-AF65-F5344CB8AC3E}">
        <p14:creationId xmlns:p14="http://schemas.microsoft.com/office/powerpoint/2010/main" val="107197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09600"/>
            <a:ext cx="5715000" cy="533400"/>
          </a:xfrm>
        </p:spPr>
        <p:txBody>
          <a:bodyPr>
            <a:normAutofit fontScale="90000"/>
          </a:bodyPr>
          <a:lstStyle/>
          <a:p>
            <a:endParaRPr lang="en-US" dirty="0"/>
          </a:p>
        </p:txBody>
      </p:sp>
      <p:pic>
        <p:nvPicPr>
          <p:cNvPr id="3075" name="Picture 3" descr="C:\Users\user-pc\Desktop\dec\چیات دی\STRANG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47800"/>
            <a:ext cx="3809339" cy="28130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pc\Desktop\dec\چیات دی\3119635057757955190776201335251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199"/>
            <a:ext cx="4453136" cy="29687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76800" y="4419600"/>
            <a:ext cx="3809339" cy="205435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7175" y="1485900"/>
            <a:ext cx="4453136" cy="1905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C:\Users\user-pc\Desktop\dec\چیات دی\31196350577580289993702013422899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5168" y="1666875"/>
            <a:ext cx="2044007" cy="15430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user-pc\Desktop\dec\چیات دی\311963505775795519077620133525196س.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114" y="1666875"/>
            <a:ext cx="1633818"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40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1"/>
            <a:ext cx="7315200" cy="914400"/>
          </a:xfrm>
        </p:spPr>
        <p:txBody>
          <a:bodyPr>
            <a:normAutofit/>
          </a:bodyPr>
          <a:lstStyle/>
          <a:p>
            <a:pPr algn="r" rtl="1"/>
            <a:r>
              <a:rPr lang="fa-IR" sz="3200" dirty="0" smtClean="0">
                <a:solidFill>
                  <a:srgbClr val="FFFF00"/>
                </a:solidFill>
                <a:cs typeface="2  Mitra_1 (MRT)" pitchFamily="2" charset="-78"/>
              </a:rPr>
              <a:t>خانهء فرانک گهری (طراح : گهری)</a:t>
            </a:r>
            <a:endParaRPr lang="en-US" sz="3200" dirty="0">
              <a:solidFill>
                <a:srgbClr val="FFFF00"/>
              </a:solidFill>
              <a:cs typeface="2  Mitra_1 (MRT)" pitchFamily="2" charset="-78"/>
            </a:endParaRPr>
          </a:p>
        </p:txBody>
      </p:sp>
      <p:sp>
        <p:nvSpPr>
          <p:cNvPr id="18" name="Rectangle 17"/>
          <p:cNvSpPr/>
          <p:nvPr/>
        </p:nvSpPr>
        <p:spPr>
          <a:xfrm>
            <a:off x="228600" y="1524000"/>
            <a:ext cx="8610600" cy="5105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dirty="0" smtClean="0">
              <a:solidFill>
                <a:schemeClr val="bg2"/>
              </a:solidFill>
            </a:endParaRPr>
          </a:p>
        </p:txBody>
      </p:sp>
      <p:pic>
        <p:nvPicPr>
          <p:cNvPr id="19" name="Picture 6" descr="C:\Users\user-pc\Desktop\dec\خانه گهری\cid_1042767014_Gehry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18" y="1676400"/>
            <a:ext cx="3735281" cy="25426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user-pc\Desktop\dec\خانه گهری\gehry-house-santa-monica-k171013-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755" y="3581400"/>
            <a:ext cx="4343400" cy="29100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user-pc\Desktop\dec\خانه گهری\1278334380-liaoyusheng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518" y="4419600"/>
            <a:ext cx="2363681" cy="185521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user-pc\Desktop\dec\خانه گهری\2-Casa-Gehry-Santa-Monica-.gi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455" y="1704976"/>
            <a:ext cx="2171700" cy="16533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C:\Users\user-pc\Desktop\dec\خانه گهری\gehry-house-santa-monica-k171013-k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6192" y="4419600"/>
            <a:ext cx="1319407" cy="185521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4494255" y="2016644"/>
            <a:ext cx="1981200" cy="523220"/>
          </a:xfrm>
          <a:prstGeom prst="rect">
            <a:avLst/>
          </a:prstGeom>
          <a:noFill/>
        </p:spPr>
        <p:txBody>
          <a:bodyPr wrap="square" rtlCol="0">
            <a:spAutoFit/>
          </a:bodyPr>
          <a:lstStyle/>
          <a:p>
            <a:r>
              <a:rPr lang="fa-IR" sz="2800" dirty="0" smtClean="0">
                <a:solidFill>
                  <a:schemeClr val="bg2"/>
                </a:solidFill>
                <a:cs typeface="2  Mitra_5 (MRT)" pitchFamily="2" charset="-78"/>
              </a:rPr>
              <a:t>سانتامونیکا</a:t>
            </a:r>
            <a:endParaRPr lang="en-US" sz="2800" dirty="0">
              <a:solidFill>
                <a:schemeClr val="bg2"/>
              </a:solidFill>
              <a:cs typeface="2  Mitra_5 (MRT)" pitchFamily="2" charset="-78"/>
            </a:endParaRPr>
          </a:p>
        </p:txBody>
      </p:sp>
    </p:spTree>
    <p:extLst>
      <p:ext uri="{BB962C8B-B14F-4D97-AF65-F5344CB8AC3E}">
        <p14:creationId xmlns:p14="http://schemas.microsoft.com/office/powerpoint/2010/main" val="287910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381000"/>
            <a:ext cx="3936971" cy="914400"/>
          </a:xfrm>
        </p:spPr>
        <p:txBody>
          <a:bodyPr>
            <a:normAutofit fontScale="90000"/>
          </a:bodyPr>
          <a:lstStyle/>
          <a:p>
            <a:r>
              <a:rPr lang="fa-IR" dirty="0" smtClean="0">
                <a:solidFill>
                  <a:srgbClr val="FFFF00"/>
                </a:solidFill>
                <a:cs typeface="_MRT_Khodkar" pitchFamily="2" charset="-78"/>
              </a:rPr>
              <a:t>پلان و پرسپکتیو خانهء گهری</a:t>
            </a:r>
            <a:endParaRPr lang="en-US" dirty="0">
              <a:solidFill>
                <a:srgbClr val="FFFF00"/>
              </a:solidFill>
              <a:cs typeface="_MRT_Khodkar" pitchFamily="2" charset="-78"/>
            </a:endParaRPr>
          </a:p>
        </p:txBody>
      </p:sp>
      <p:pic>
        <p:nvPicPr>
          <p:cNvPr id="4" name="Picture 8" descr="C:\Users\user-pc\Desktop\dec\خانه گهری\Gehry_House_Ax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55" y="2743200"/>
            <a:ext cx="3700913" cy="3839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Users\user-pc\Desktop\dec\خانه گهری\Gehry_House_Floor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503" y="4766785"/>
            <a:ext cx="4527065" cy="17970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user-pc\Desktop\dec\خانه گهری\Gehry_House_Floor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502" y="2743200"/>
            <a:ext cx="4527065" cy="19467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0" descr="C:\Users\user-pc\Desktop\dec\خانه گهری\photo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024" y="457200"/>
            <a:ext cx="2330314" cy="211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1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1" name="Picture 5" descr="C:\Users\user-pc\Desktop\dec\خانه گهری\311663505648363761093820134317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899" y="3596663"/>
            <a:ext cx="4381501" cy="2921000"/>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C:\Users\user-pc\Desktop\dec\خانه گهری\photo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7049" y="3309937"/>
            <a:ext cx="3404463" cy="32077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C:\Users\user-pc\Desktop\dec\خانه گهری\photo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574" y="495299"/>
            <a:ext cx="3352563" cy="2514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899" y="381000"/>
            <a:ext cx="4381501" cy="3048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13" descr="C:\Users\user-pc\Desktop\dec\خانه گهری\gehry-house-santa-monica-k171013-k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533398"/>
            <a:ext cx="1828801" cy="274320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5" descr="C:\Users\user-pc\Desktop\dec\خانه گهری\gehry-house-santa-monica-k171013-k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8843" y="533398"/>
            <a:ext cx="2149859" cy="27432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6853535" y="4127243"/>
            <a:ext cx="3810000" cy="646331"/>
          </a:xfrm>
          <a:prstGeom prst="rect">
            <a:avLst/>
          </a:prstGeom>
          <a:noFill/>
        </p:spPr>
        <p:txBody>
          <a:bodyPr wrap="square" rtlCol="0">
            <a:spAutoFit/>
          </a:bodyPr>
          <a:lstStyle/>
          <a:p>
            <a:r>
              <a:rPr lang="en-US" sz="3600" u="sng" dirty="0" err="1" smtClean="0">
                <a:solidFill>
                  <a:srgbClr val="FFFF00"/>
                </a:solidFill>
                <a:latin typeface="Broadway" pitchFamily="82" charset="0"/>
              </a:rPr>
              <a:t>Gehry</a:t>
            </a:r>
            <a:r>
              <a:rPr lang="en-US" sz="3600" u="sng" dirty="0" smtClean="0">
                <a:solidFill>
                  <a:srgbClr val="FFFF00"/>
                </a:solidFill>
                <a:latin typeface="Broadway" pitchFamily="82" charset="0"/>
              </a:rPr>
              <a:t>-house</a:t>
            </a:r>
            <a:endParaRPr lang="en-US" sz="3600" u="sng" dirty="0">
              <a:solidFill>
                <a:srgbClr val="FFFF00"/>
              </a:solidFill>
              <a:latin typeface="Broadway" pitchFamily="82" charset="0"/>
            </a:endParaRPr>
          </a:p>
        </p:txBody>
      </p:sp>
    </p:spTree>
    <p:extLst>
      <p:ext uri="{BB962C8B-B14F-4D97-AF65-F5344CB8AC3E}">
        <p14:creationId xmlns:p14="http://schemas.microsoft.com/office/powerpoint/2010/main" val="348109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533400"/>
            <a:ext cx="4781551" cy="609600"/>
          </a:xfrm>
        </p:spPr>
        <p:txBody>
          <a:bodyPr>
            <a:normAutofit fontScale="90000"/>
          </a:bodyPr>
          <a:lstStyle/>
          <a:p>
            <a:pPr algn="r" rtl="1"/>
            <a:r>
              <a:rPr lang="fa-IR" dirty="0" smtClean="0">
                <a:solidFill>
                  <a:srgbClr val="FFFF00"/>
                </a:solidFill>
                <a:cs typeface="2  Mitra_5 (MRT)" pitchFamily="2" charset="-78"/>
              </a:rPr>
              <a:t>موزهء ویترا (طراح: )</a:t>
            </a:r>
            <a:endParaRPr lang="en-US" dirty="0">
              <a:solidFill>
                <a:srgbClr val="FFFF00"/>
              </a:solidFill>
              <a:cs typeface="2  Mitra_5 (MRT)" pitchFamily="2" charset="-78"/>
            </a:endParaRPr>
          </a:p>
        </p:txBody>
      </p:sp>
      <p:pic>
        <p:nvPicPr>
          <p:cNvPr id="5122" name="Picture 2" descr="C:\Users\user-pc\Desktop\dec\ویترا\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3524" y="3886200"/>
            <a:ext cx="3480563" cy="167787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pc\Desktop\dec\ویترا\45245952fc8c5c5e099a3e444bf8f32a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99" y="1371600"/>
            <a:ext cx="4905376" cy="23137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pc\Desktop\dec\ویترا\Vitra-Design-Muse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524" y="1371600"/>
            <a:ext cx="3480563" cy="228225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pc\Desktop\dec\ویترا\Vitra-factory-side-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86200"/>
            <a:ext cx="4905375" cy="25322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43524" y="5715000"/>
            <a:ext cx="3480563" cy="7034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73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315200" cy="773097"/>
          </a:xfrm>
        </p:spPr>
        <p:txBody>
          <a:bodyPr>
            <a:normAutofit/>
          </a:bodyPr>
          <a:lstStyle/>
          <a:p>
            <a:pPr algn="r" rtl="1"/>
            <a:r>
              <a:rPr lang="fa-IR" sz="3600" dirty="0" smtClean="0">
                <a:solidFill>
                  <a:srgbClr val="FFFF00"/>
                </a:solidFill>
                <a:cs typeface="2  Mitra_1 (MRT)" pitchFamily="2" charset="-78"/>
              </a:rPr>
              <a:t>پارک دولویت ( طراح : )</a:t>
            </a:r>
            <a:endParaRPr lang="en-US" sz="3600" dirty="0">
              <a:solidFill>
                <a:srgbClr val="FFFF00"/>
              </a:solidFill>
              <a:cs typeface="2  Mitra_1 (MRT)" pitchFamily="2" charset="-78"/>
            </a:endParaRPr>
          </a:p>
        </p:txBody>
      </p:sp>
      <p:pic>
        <p:nvPicPr>
          <p:cNvPr id="4" name="Picture 5" descr="C:\Users\user-pc\Desktop\dec\دولویت\1839634658516427688420201222676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886" y="1600200"/>
            <a:ext cx="3890892" cy="2758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user-pc\Desktop\dec\دولویت\18396346585169323436202012532623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886" y="4541172"/>
            <a:ext cx="3890891" cy="2112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pc\Desktop\dec\دولویت\18396346585160494411452012242694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19" y="3405696"/>
            <a:ext cx="2128331" cy="14141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C:\Users\user-pc\Desktop\dec\دولویت\183963465851796716996520123626716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4142" y="4965291"/>
            <a:ext cx="2245519"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C:\Users\user-pc\Desktop\dec\دولویت\1839634658517800403295201220264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142" y="3447304"/>
            <a:ext cx="2195513" cy="13212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user-pc\Desktop\dec\دولویت\18396346585176569261502012526692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919" y="1600200"/>
            <a:ext cx="2209799" cy="16598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C:\Users\user-pc\Desktop\dec\دولویت\183963465851873584147020125326584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444" y="5017422"/>
            <a:ext cx="2133600" cy="1602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er-pc\Desktop\dec\دولویت\183963465851617715758020123726715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43199" y="1600200"/>
            <a:ext cx="2057400" cy="154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241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457200"/>
            <a:ext cx="3276600" cy="1144632"/>
          </a:xfrm>
        </p:spPr>
        <p:txBody>
          <a:bodyPr>
            <a:noAutofit/>
          </a:bodyPr>
          <a:lstStyle/>
          <a:p>
            <a:pPr algn="r" rtl="1"/>
            <a:r>
              <a:rPr lang="fa-IR" sz="4000" dirty="0" smtClean="0">
                <a:solidFill>
                  <a:srgbClr val="FFFF00"/>
                </a:solidFill>
                <a:cs typeface="2  Mitra_1 (MRT)" pitchFamily="2" charset="-78"/>
              </a:rPr>
              <a:t>دیکانستراکشن</a:t>
            </a:r>
            <a:endParaRPr lang="en-US" sz="4000" dirty="0">
              <a:solidFill>
                <a:srgbClr val="FFFF00"/>
              </a:solidFill>
              <a:cs typeface="2  Mitra_1 (MRT)" pitchFamily="2" charset="-78"/>
            </a:endParaRPr>
          </a:p>
        </p:txBody>
      </p:sp>
      <p:sp>
        <p:nvSpPr>
          <p:cNvPr id="6" name="Rectangle 5"/>
          <p:cNvSpPr/>
          <p:nvPr/>
        </p:nvSpPr>
        <p:spPr>
          <a:xfrm>
            <a:off x="914400" y="2743200"/>
            <a:ext cx="7086600" cy="20955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bg1"/>
                </a:solidFill>
                <a:cs typeface="2  Mitra_1 (MRT)" pitchFamily="2" charset="-78"/>
              </a:rPr>
              <a:t>ساختارشکنی- ساختارزدایی- واسازی و ...</a:t>
            </a:r>
          </a:p>
          <a:p>
            <a:pPr algn="ctr"/>
            <a:r>
              <a:rPr lang="fa-IR" sz="2800" dirty="0" smtClean="0">
                <a:solidFill>
                  <a:schemeClr val="bg1"/>
                </a:solidFill>
                <a:cs typeface="2  Mitra_1 (MRT)" pitchFamily="2" charset="-78"/>
              </a:rPr>
              <a:t>(دیکانستراکشن = ساختن ایده های ساخت ناپذیر)</a:t>
            </a:r>
            <a:endParaRPr lang="en-US" sz="2800" dirty="0">
              <a:solidFill>
                <a:schemeClr val="bg1"/>
              </a:solidFill>
              <a:cs typeface="2  Mitra_1 (MRT)" pitchFamily="2" charset="-78"/>
            </a:endParaRPr>
          </a:p>
        </p:txBody>
      </p:sp>
      <p:sp>
        <p:nvSpPr>
          <p:cNvPr id="9" name="Down Arrow 8"/>
          <p:cNvSpPr/>
          <p:nvPr/>
        </p:nvSpPr>
        <p:spPr>
          <a:xfrm>
            <a:off x="2286000" y="1447800"/>
            <a:ext cx="4191000" cy="1552575"/>
          </a:xfrm>
          <a:prstGeom prst="downArrow">
            <a:avLst>
              <a:gd name="adj1" fmla="val 70270"/>
              <a:gd name="adj2" fmla="val 635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3200" dirty="0" smtClean="0">
              <a:ln>
                <a:solidFill>
                  <a:srgbClr val="FF0000"/>
                </a:solidFill>
              </a:ln>
              <a:solidFill>
                <a:schemeClr val="bg1"/>
              </a:solidFill>
              <a:cs typeface="B Morvarid" pitchFamily="2" charset="-78"/>
            </a:endParaRPr>
          </a:p>
          <a:p>
            <a:pPr algn="ctr"/>
            <a:r>
              <a:rPr lang="fa-IR" sz="3200" dirty="0" smtClean="0">
                <a:ln>
                  <a:solidFill>
                    <a:srgbClr val="FF0000"/>
                  </a:solidFill>
                </a:ln>
                <a:solidFill>
                  <a:schemeClr val="bg1"/>
                </a:solidFill>
                <a:cs typeface="B Morvarid" pitchFamily="2" charset="-78"/>
              </a:rPr>
              <a:t>به معنی</a:t>
            </a:r>
            <a:endParaRPr lang="en-US" sz="3200" dirty="0">
              <a:ln>
                <a:solidFill>
                  <a:srgbClr val="FF0000"/>
                </a:solidFill>
              </a:ln>
              <a:solidFill>
                <a:schemeClr val="bg1"/>
              </a:solidFill>
              <a:cs typeface="B Morvarid" pitchFamily="2" charset="-78"/>
            </a:endParaRPr>
          </a:p>
        </p:txBody>
      </p:sp>
      <p:pic>
        <p:nvPicPr>
          <p:cNvPr id="10" name="Picture 4" descr="607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648200"/>
            <a:ext cx="17208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user-pc\Desktop\d4\pic08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90" t="10100" r="12690" b="10355"/>
          <a:stretch/>
        </p:blipFill>
        <p:spPr bwMode="auto">
          <a:xfrm>
            <a:off x="5715000" y="4648199"/>
            <a:ext cx="1981200" cy="15839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t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663" y="4590492"/>
            <a:ext cx="1184071" cy="164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par>
                                <p:cTn id="35" presetID="3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4" descr="C:\Users\user-pc\Desktop\dec\دولویت\1839634658516300831305201250268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367204"/>
            <a:ext cx="2895600" cy="180289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user-pc\Desktop\dec\دولویت\18396346585166129109402012212629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2741" y="5308081"/>
            <a:ext cx="1831229" cy="1375457"/>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user-pc\Desktop\dec\دولویت\18396346585167689361102012362689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768" y="403901"/>
            <a:ext cx="3998032" cy="275272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user-pc\Desktop\dec\دولویت\18396346585172075115552012202675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03902"/>
            <a:ext cx="1805066" cy="27527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user-pc\Desktop\dec\دولویت\183963465851749596965520124926596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919" y="352425"/>
            <a:ext cx="2126201" cy="2780008"/>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descr="C:\Users\user-pc\Desktop\dec\دولویت\18396346585185537242202012352637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3349916"/>
            <a:ext cx="2372593" cy="1782081"/>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C:\Users\user-pc\Desktop\dec\دولویت\183963465851976941789520123626941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255" y="5308082"/>
            <a:ext cx="1831230" cy="1375457"/>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C:\Users\user-pc\Desktop\dec\دولویت\183963465851995460135520125526460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338" y="5308082"/>
            <a:ext cx="2090728" cy="1365943"/>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descr="C:\Users\user-pc\Desktop\dec\دولویت\183963465852016730258520121626730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730" y="3324280"/>
            <a:ext cx="2457450" cy="18458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05600" y="5308082"/>
            <a:ext cx="2057400" cy="137545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035879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772400" cy="914400"/>
          </a:xfrm>
        </p:spPr>
        <p:txBody>
          <a:bodyPr/>
          <a:lstStyle/>
          <a:p>
            <a:pPr algn="r" rtl="1"/>
            <a:r>
              <a:rPr lang="fa-IR" sz="3200" dirty="0" smtClean="0">
                <a:solidFill>
                  <a:srgbClr val="FFFF00"/>
                </a:solidFill>
                <a:cs typeface="2  Mitra_1 (MRT)" pitchFamily="2" charset="-78"/>
              </a:rPr>
              <a:t>خانهء وینتون (طراح : فرانک گهری) 1987</a:t>
            </a:r>
            <a:endParaRPr lang="en-US" sz="3200" dirty="0">
              <a:solidFill>
                <a:srgbClr val="FFFF00"/>
              </a:solidFill>
              <a:cs typeface="2  Mitra_1 (MRT)" pitchFamily="2" charset="-78"/>
            </a:endParaRPr>
          </a:p>
        </p:txBody>
      </p:sp>
      <p:pic>
        <p:nvPicPr>
          <p:cNvPr id="4" name="Picture 5" descr="C:\Users\user-pc\Desktop\d\pic172.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572" t="9134" r="32692" b="8654"/>
          <a:stretch/>
        </p:blipFill>
        <p:spPr bwMode="auto">
          <a:xfrm>
            <a:off x="381000" y="1314450"/>
            <a:ext cx="2107904" cy="3741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7" descr="C:\Users\user-pc\Desktop\d\pic174.jpg"/>
          <p:cNvPicPr>
            <a:picLocks noChangeAspect="1" noChangeArrowheads="1"/>
          </p:cNvPicPr>
          <p:nvPr/>
        </p:nvPicPr>
        <p:blipFill rotWithShape="1">
          <a:blip r:embed="rId3">
            <a:extLst>
              <a:ext uri="{28A0092B-C50C-407E-A947-70E740481C1C}">
                <a14:useLocalDpi xmlns:a14="http://schemas.microsoft.com/office/drawing/2010/main" val="0"/>
              </a:ext>
            </a:extLst>
          </a:blip>
          <a:srcRect l="29166" t="12500" r="28993" b="12732"/>
          <a:stretch/>
        </p:blipFill>
        <p:spPr bwMode="auto">
          <a:xfrm>
            <a:off x="6389424" y="3671357"/>
            <a:ext cx="2143123" cy="28723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user-pc\Desktop\d\pic171.jpg"/>
          <p:cNvPicPr>
            <a:picLocks noChangeAspect="1" noChangeArrowheads="1"/>
          </p:cNvPicPr>
          <p:nvPr/>
        </p:nvPicPr>
        <p:blipFill rotWithShape="1">
          <a:blip r:embed="rId4">
            <a:extLst>
              <a:ext uri="{28A0092B-C50C-407E-A947-70E740481C1C}">
                <a14:useLocalDpi xmlns:a14="http://schemas.microsoft.com/office/drawing/2010/main" val="0"/>
              </a:ext>
            </a:extLst>
          </a:blip>
          <a:srcRect l="23921" t="9533" r="23876" b="14748"/>
          <a:stretch/>
        </p:blipFill>
        <p:spPr bwMode="auto">
          <a:xfrm>
            <a:off x="2968701" y="1295400"/>
            <a:ext cx="2981156" cy="30743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user-pc\Desktop\d\pic173.jpg"/>
          <p:cNvPicPr>
            <a:picLocks noChangeAspect="1" noChangeArrowheads="1"/>
          </p:cNvPicPr>
          <p:nvPr/>
        </p:nvPicPr>
        <p:blipFill rotWithShape="1">
          <a:blip r:embed="rId5">
            <a:extLst>
              <a:ext uri="{28A0092B-C50C-407E-A947-70E740481C1C}">
                <a14:useLocalDpi xmlns:a14="http://schemas.microsoft.com/office/drawing/2010/main" val="0"/>
              </a:ext>
            </a:extLst>
          </a:blip>
          <a:srcRect l="9834" t="14338" r="9651" b="14523"/>
          <a:stretch/>
        </p:blipFill>
        <p:spPr bwMode="auto">
          <a:xfrm>
            <a:off x="2968701" y="4533900"/>
            <a:ext cx="3032839" cy="2009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user-pc\Desktop\d\pic170.jpg"/>
          <p:cNvPicPr>
            <a:picLocks noChangeAspect="1" noChangeArrowheads="1"/>
          </p:cNvPicPr>
          <p:nvPr/>
        </p:nvPicPr>
        <p:blipFill rotWithShape="1">
          <a:blip r:embed="rId6">
            <a:extLst>
              <a:ext uri="{28A0092B-C50C-407E-A947-70E740481C1C}">
                <a14:useLocalDpi xmlns:a14="http://schemas.microsoft.com/office/drawing/2010/main" val="0"/>
              </a:ext>
            </a:extLst>
          </a:blip>
          <a:srcRect l="18615" t="11035" r="18358" b="9403"/>
          <a:stretch/>
        </p:blipFill>
        <p:spPr bwMode="auto">
          <a:xfrm>
            <a:off x="6237023" y="1304925"/>
            <a:ext cx="2447923" cy="23176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5257800"/>
            <a:ext cx="2133600" cy="11334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solidFill>
                  <a:schemeClr val="bg1"/>
                </a:solidFill>
                <a:cs typeface="_MRT_Khodkar" pitchFamily="2" charset="-78"/>
              </a:rPr>
              <a:t>کالیفرنیا</a:t>
            </a:r>
            <a:endParaRPr lang="en-US" sz="3200" dirty="0">
              <a:solidFill>
                <a:schemeClr val="bg1"/>
              </a:solidFill>
              <a:cs typeface="_MRT_Khodkar" pitchFamily="2" charset="-78"/>
            </a:endParaRPr>
          </a:p>
        </p:txBody>
      </p:sp>
    </p:spTree>
    <p:extLst>
      <p:ext uri="{BB962C8B-B14F-4D97-AF65-F5344CB8AC3E}">
        <p14:creationId xmlns:p14="http://schemas.microsoft.com/office/powerpoint/2010/main" val="226734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315200" cy="620697"/>
          </a:xfrm>
        </p:spPr>
        <p:txBody>
          <a:bodyPr>
            <a:normAutofit fontScale="90000"/>
          </a:bodyPr>
          <a:lstStyle/>
          <a:p>
            <a:pPr algn="ctr" rtl="1"/>
            <a:r>
              <a:rPr lang="fa-IR" sz="3600" dirty="0" smtClean="0">
                <a:solidFill>
                  <a:srgbClr val="FFFF00"/>
                </a:solidFill>
                <a:cs typeface="2  Mitra_1 (MRT)" pitchFamily="2" charset="-78"/>
              </a:rPr>
              <a:t>مجتمع </a:t>
            </a:r>
            <a:r>
              <a:rPr lang="en-US" sz="3600" dirty="0" err="1" smtClean="0">
                <a:solidFill>
                  <a:srgbClr val="FFFF00"/>
                </a:solidFill>
                <a:latin typeface="Comic Sans MS" pitchFamily="66" charset="0"/>
                <a:cs typeface="2  Mitra_1 (MRT)" pitchFamily="2" charset="-78"/>
              </a:rPr>
              <a:t>iba</a:t>
            </a:r>
            <a:r>
              <a:rPr lang="fa-IR" sz="3600" dirty="0" smtClean="0">
                <a:solidFill>
                  <a:srgbClr val="FFFF00"/>
                </a:solidFill>
                <a:cs typeface="2  Mitra_1 (MRT)" pitchFamily="2" charset="-78"/>
              </a:rPr>
              <a:t> (طراح: زاحا حدید) 1987</a:t>
            </a:r>
            <a:endParaRPr lang="en-US" sz="3600" dirty="0">
              <a:solidFill>
                <a:srgbClr val="FFFF00"/>
              </a:solidFill>
              <a:cs typeface="2  Mitra_1 (MRT)" pitchFamily="2" charset="-78"/>
            </a:endParaRPr>
          </a:p>
        </p:txBody>
      </p:sp>
      <p:pic>
        <p:nvPicPr>
          <p:cNvPr id="6" name="Picture 7" descr="C:\Users\user-pc\Desktop\d1\pic424.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658" t="10088" r="25494" b="10526"/>
          <a:stretch/>
        </p:blipFill>
        <p:spPr bwMode="auto">
          <a:xfrm>
            <a:off x="6553200" y="1600200"/>
            <a:ext cx="219551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user-pc\Desktop\d1\pic425.jpg"/>
          <p:cNvPicPr>
            <a:picLocks noChangeAspect="1" noChangeArrowheads="1"/>
          </p:cNvPicPr>
          <p:nvPr/>
        </p:nvPicPr>
        <p:blipFill rotWithShape="1">
          <a:blip r:embed="rId3">
            <a:extLst>
              <a:ext uri="{28A0092B-C50C-407E-A947-70E740481C1C}">
                <a14:useLocalDpi xmlns:a14="http://schemas.microsoft.com/office/drawing/2010/main" val="0"/>
              </a:ext>
            </a:extLst>
          </a:blip>
          <a:srcRect l="20052" t="9722" r="19271" b="15625"/>
          <a:stretch/>
        </p:blipFill>
        <p:spPr bwMode="auto">
          <a:xfrm>
            <a:off x="373856" y="1524000"/>
            <a:ext cx="3817144" cy="3733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user-pc\Desktop\d1\pic4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47" t="10416" r="10677" b="16667"/>
          <a:stretch/>
        </p:blipFill>
        <p:spPr bwMode="auto">
          <a:xfrm>
            <a:off x="6553200" y="4800599"/>
            <a:ext cx="2277474" cy="1633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user-pc\Desktop\d1\pic422.jpg"/>
          <p:cNvPicPr>
            <a:picLocks noChangeAspect="1" noChangeArrowheads="1"/>
          </p:cNvPicPr>
          <p:nvPr/>
        </p:nvPicPr>
        <p:blipFill rotWithShape="1">
          <a:blip r:embed="rId5">
            <a:extLst>
              <a:ext uri="{28A0092B-C50C-407E-A947-70E740481C1C}">
                <a14:useLocalDpi xmlns:a14="http://schemas.microsoft.com/office/drawing/2010/main" val="0"/>
              </a:ext>
            </a:extLst>
          </a:blip>
          <a:srcRect l="28646" t="10416" r="28906" b="10070"/>
          <a:stretch/>
        </p:blipFill>
        <p:spPr bwMode="auto">
          <a:xfrm>
            <a:off x="4359570" y="3810417"/>
            <a:ext cx="1965030" cy="26241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user-pc\Desktop\d1\pic420.jpg"/>
          <p:cNvPicPr>
            <a:picLocks noChangeAspect="1" noChangeArrowheads="1"/>
          </p:cNvPicPr>
          <p:nvPr/>
        </p:nvPicPr>
        <p:blipFill rotWithShape="1">
          <a:blip r:embed="rId6">
            <a:extLst>
              <a:ext uri="{28A0092B-C50C-407E-A947-70E740481C1C}">
                <a14:useLocalDpi xmlns:a14="http://schemas.microsoft.com/office/drawing/2010/main" val="0"/>
              </a:ext>
            </a:extLst>
          </a:blip>
          <a:srcRect l="20312" t="10069" r="20312" b="15278"/>
          <a:stretch/>
        </p:blipFill>
        <p:spPr bwMode="auto">
          <a:xfrm>
            <a:off x="4324350" y="1552575"/>
            <a:ext cx="2070690" cy="2028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856" y="5410200"/>
            <a:ext cx="3817144" cy="10243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smtClean="0">
                <a:solidFill>
                  <a:schemeClr val="bg1"/>
                </a:solidFill>
                <a:cs typeface="_MRT_Khodkar" pitchFamily="2" charset="-78"/>
              </a:rPr>
              <a:t>برلین</a:t>
            </a:r>
            <a:endParaRPr lang="en-US" sz="4000" dirty="0">
              <a:solidFill>
                <a:schemeClr val="bg1"/>
              </a:solidFill>
              <a:cs typeface="_MRT_Khodkar" pitchFamily="2" charset="-78"/>
            </a:endParaRPr>
          </a:p>
        </p:txBody>
      </p:sp>
    </p:spTree>
    <p:extLst>
      <p:ext uri="{BB962C8B-B14F-4D97-AF65-F5344CB8AC3E}">
        <p14:creationId xmlns:p14="http://schemas.microsoft.com/office/powerpoint/2010/main" val="56088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315200" cy="565212"/>
          </a:xfrm>
        </p:spPr>
        <p:txBody>
          <a:bodyPr>
            <a:normAutofit fontScale="90000"/>
          </a:bodyPr>
          <a:lstStyle/>
          <a:p>
            <a:pPr algn="ctr" rtl="1"/>
            <a:r>
              <a:rPr lang="fa-IR" sz="3200" dirty="0" smtClean="0">
                <a:solidFill>
                  <a:srgbClr val="FFFF00"/>
                </a:solidFill>
                <a:cs typeface="2  Mitra_1 (MRT)" pitchFamily="2" charset="-78"/>
              </a:rPr>
              <a:t>خانهء شوایتزر (طراح : جوش شوایتزر) </a:t>
            </a:r>
            <a:endParaRPr lang="en-US" sz="3200" dirty="0">
              <a:solidFill>
                <a:srgbClr val="FFFF00"/>
              </a:solidFill>
              <a:cs typeface="2  Mitra_1 (MRT)" pitchFamily="2" charset="-78"/>
            </a:endParaRPr>
          </a:p>
        </p:txBody>
      </p:sp>
      <p:pic>
        <p:nvPicPr>
          <p:cNvPr id="7" name="Picture 11" descr="C:\Users\user-pc\Desktop\d3\pic361.jpg"/>
          <p:cNvPicPr>
            <a:picLocks noChangeAspect="1" noChangeArrowheads="1"/>
          </p:cNvPicPr>
          <p:nvPr/>
        </p:nvPicPr>
        <p:blipFill rotWithShape="1">
          <a:blip r:embed="rId2">
            <a:extLst>
              <a:ext uri="{28A0092B-C50C-407E-A947-70E740481C1C}">
                <a14:useLocalDpi xmlns:a14="http://schemas.microsoft.com/office/drawing/2010/main" val="0"/>
              </a:ext>
            </a:extLst>
          </a:blip>
          <a:srcRect l="21875" t="11458" r="21614" b="13194"/>
          <a:stretch/>
        </p:blipFill>
        <p:spPr bwMode="auto">
          <a:xfrm>
            <a:off x="458791" y="4237807"/>
            <a:ext cx="4029567" cy="22117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pc\Desktop\d3\pic355.jpg"/>
          <p:cNvPicPr>
            <a:picLocks noChangeAspect="1" noChangeArrowheads="1"/>
          </p:cNvPicPr>
          <p:nvPr/>
        </p:nvPicPr>
        <p:blipFill rotWithShape="1">
          <a:blip r:embed="rId3">
            <a:extLst>
              <a:ext uri="{28A0092B-C50C-407E-A947-70E740481C1C}">
                <a14:useLocalDpi xmlns:a14="http://schemas.microsoft.com/office/drawing/2010/main" val="0"/>
              </a:ext>
            </a:extLst>
          </a:blip>
          <a:srcRect l="9896" t="10069" r="9896" b="10417"/>
          <a:stretch/>
        </p:blipFill>
        <p:spPr bwMode="auto">
          <a:xfrm>
            <a:off x="458791" y="1571232"/>
            <a:ext cx="4549119" cy="22387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user-pc\Desktop\d3\pic353.jpg"/>
          <p:cNvPicPr>
            <a:picLocks noChangeAspect="1" noChangeArrowheads="1"/>
          </p:cNvPicPr>
          <p:nvPr/>
        </p:nvPicPr>
        <p:blipFill rotWithShape="1">
          <a:blip r:embed="rId4">
            <a:extLst>
              <a:ext uri="{28A0092B-C50C-407E-A947-70E740481C1C}">
                <a14:useLocalDpi xmlns:a14="http://schemas.microsoft.com/office/drawing/2010/main" val="0"/>
              </a:ext>
            </a:extLst>
          </a:blip>
          <a:srcRect l="10156" t="13194" r="10156" b="20486"/>
          <a:stretch/>
        </p:blipFill>
        <p:spPr bwMode="auto">
          <a:xfrm>
            <a:off x="4800600" y="3991790"/>
            <a:ext cx="3933823" cy="24577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user-pc\Desktop\d3\pic356.jpg"/>
          <p:cNvPicPr>
            <a:picLocks noChangeAspect="1" noChangeArrowheads="1"/>
          </p:cNvPicPr>
          <p:nvPr/>
        </p:nvPicPr>
        <p:blipFill rotWithShape="1">
          <a:blip r:embed="rId5">
            <a:extLst>
              <a:ext uri="{28A0092B-C50C-407E-A947-70E740481C1C}">
                <a14:useLocalDpi xmlns:a14="http://schemas.microsoft.com/office/drawing/2010/main" val="0"/>
              </a:ext>
            </a:extLst>
          </a:blip>
          <a:srcRect l="28385" t="9896" r="28385" b="15452"/>
          <a:stretch/>
        </p:blipFill>
        <p:spPr bwMode="auto">
          <a:xfrm>
            <a:off x="6946614" y="1571232"/>
            <a:ext cx="1816385" cy="22387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user-pc\Desktop\d3\pic354.jpg"/>
          <p:cNvPicPr>
            <a:picLocks noChangeAspect="1" noChangeArrowheads="1"/>
          </p:cNvPicPr>
          <p:nvPr/>
        </p:nvPicPr>
        <p:blipFill rotWithShape="1">
          <a:blip r:embed="rId6">
            <a:extLst>
              <a:ext uri="{28A0092B-C50C-407E-A947-70E740481C1C}">
                <a14:useLocalDpi xmlns:a14="http://schemas.microsoft.com/office/drawing/2010/main" val="0"/>
              </a:ext>
            </a:extLst>
          </a:blip>
          <a:srcRect l="29166" t="9722" r="29166" b="16319"/>
          <a:stretch/>
        </p:blipFill>
        <p:spPr bwMode="auto">
          <a:xfrm>
            <a:off x="5146445" y="1571232"/>
            <a:ext cx="1660239" cy="221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79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56600" y="447894"/>
            <a:ext cx="2819400" cy="914400"/>
          </a:xfrm>
        </p:spPr>
        <p:txBody>
          <a:bodyPr/>
          <a:lstStyle/>
          <a:p>
            <a:r>
              <a:rPr lang="fa-IR" dirty="0">
                <a:solidFill>
                  <a:srgbClr val="FFFF00"/>
                </a:solidFill>
                <a:cs typeface="2  Mitra_1 (MRT)" pitchFamily="2" charset="-78"/>
              </a:rPr>
              <a:t>خانهء شوایتزر</a:t>
            </a:r>
            <a:endParaRPr lang="en-US" dirty="0">
              <a:cs typeface="2  Mitra_1 (MRT)" pitchFamily="2" charset="-78"/>
            </a:endParaRPr>
          </a:p>
        </p:txBody>
      </p:sp>
      <p:pic>
        <p:nvPicPr>
          <p:cNvPr id="4" name="Picture 8" descr="C:\Users\user-pc\Desktop\d3\pic358.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05400" y="1533525"/>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Users\user-pc\Desktop\d3\pic359.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83" t="-2222" r="13441" b="2222"/>
          <a:stretch/>
        </p:blipFill>
        <p:spPr bwMode="auto">
          <a:xfrm>
            <a:off x="457200" y="1533525"/>
            <a:ext cx="4648200" cy="48435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user-pc\Desktop\d3\pic357.jpg"/>
          <p:cNvPicPr>
            <a:picLocks noChangeAspect="1" noChangeArrowheads="1"/>
          </p:cNvPicPr>
          <p:nvPr/>
        </p:nvPicPr>
        <p:blipFill rotWithShape="1">
          <a:blip r:embed="rId4">
            <a:extLst>
              <a:ext uri="{28A0092B-C50C-407E-A947-70E740481C1C}">
                <a14:useLocalDpi xmlns:a14="http://schemas.microsoft.com/office/drawing/2010/main" val="0"/>
              </a:ext>
            </a:extLst>
          </a:blip>
          <a:srcRect l="9896" t="13889" r="10156" b="15972"/>
          <a:stretch/>
        </p:blipFill>
        <p:spPr bwMode="auto">
          <a:xfrm>
            <a:off x="5562600" y="4291052"/>
            <a:ext cx="2924175" cy="20669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00200" y="657225"/>
            <a:ext cx="2133600" cy="11334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solidFill>
                  <a:schemeClr val="bg1"/>
                </a:solidFill>
                <a:cs typeface="_MRT_Khodkar" pitchFamily="2" charset="-78"/>
              </a:rPr>
              <a:t>کالیفرنیا</a:t>
            </a:r>
            <a:endParaRPr lang="en-US" sz="3200" dirty="0">
              <a:solidFill>
                <a:schemeClr val="bg1"/>
              </a:solidFill>
              <a:cs typeface="_MRT_Khodkar" pitchFamily="2" charset="-78"/>
            </a:endParaRPr>
          </a:p>
        </p:txBody>
      </p:sp>
    </p:spTree>
    <p:extLst>
      <p:ext uri="{BB962C8B-B14F-4D97-AF65-F5344CB8AC3E}">
        <p14:creationId xmlns:p14="http://schemas.microsoft.com/office/powerpoint/2010/main" val="351387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990600"/>
          </a:xfrm>
        </p:spPr>
        <p:txBody>
          <a:bodyPr>
            <a:normAutofit/>
          </a:bodyPr>
          <a:lstStyle/>
          <a:p>
            <a:pPr algn="r" rtl="1"/>
            <a:r>
              <a:rPr lang="fa-IR" sz="3600" dirty="0" smtClean="0">
                <a:solidFill>
                  <a:srgbClr val="FFFF00"/>
                </a:solidFill>
                <a:cs typeface="2  Mitra_1 (MRT)" pitchFamily="2" charset="-78"/>
              </a:rPr>
              <a:t>خانهء لاسون (طراح : رم کولهاس) 1989</a:t>
            </a:r>
            <a:endParaRPr lang="en-US" sz="3600" dirty="0">
              <a:solidFill>
                <a:srgbClr val="FFFF00"/>
              </a:solidFill>
              <a:cs typeface="2  Mitra_1 (MRT)" pitchFamily="2" charset="-78"/>
            </a:endParaRPr>
          </a:p>
        </p:txBody>
      </p:sp>
      <p:pic>
        <p:nvPicPr>
          <p:cNvPr id="9" name="Picture 6" descr="C:\Users\user-pc\Desktop\d4\pic084.jpg"/>
          <p:cNvPicPr>
            <a:picLocks noChangeAspect="1" noChangeArrowheads="1"/>
          </p:cNvPicPr>
          <p:nvPr/>
        </p:nvPicPr>
        <p:blipFill rotWithShape="1">
          <a:blip r:embed="rId2">
            <a:extLst>
              <a:ext uri="{28A0092B-C50C-407E-A947-70E740481C1C}">
                <a14:useLocalDpi xmlns:a14="http://schemas.microsoft.com/office/drawing/2010/main" val="0"/>
              </a:ext>
            </a:extLst>
          </a:blip>
          <a:srcRect l="12690" t="10100" r="12690" b="10355"/>
          <a:stretch/>
        </p:blipFill>
        <p:spPr bwMode="auto">
          <a:xfrm>
            <a:off x="4572000" y="1524000"/>
            <a:ext cx="3981450" cy="3183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user-pc\Desktop\d4\pic081.jpg"/>
          <p:cNvPicPr>
            <a:picLocks noChangeAspect="1" noChangeArrowheads="1"/>
          </p:cNvPicPr>
          <p:nvPr/>
        </p:nvPicPr>
        <p:blipFill rotWithShape="1">
          <a:blip r:embed="rId3">
            <a:extLst>
              <a:ext uri="{28A0092B-C50C-407E-A947-70E740481C1C}">
                <a14:useLocalDpi xmlns:a14="http://schemas.microsoft.com/office/drawing/2010/main" val="0"/>
              </a:ext>
            </a:extLst>
          </a:blip>
          <a:srcRect l="28174" t="10052" r="28174" b="10318"/>
          <a:stretch/>
        </p:blipFill>
        <p:spPr bwMode="auto">
          <a:xfrm>
            <a:off x="2209800" y="1523999"/>
            <a:ext cx="2247900" cy="31831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user-pc\Desktop\d4\pic083.jpg"/>
          <p:cNvPicPr>
            <a:picLocks noChangeAspect="1" noChangeArrowheads="1"/>
          </p:cNvPicPr>
          <p:nvPr/>
        </p:nvPicPr>
        <p:blipFill rotWithShape="1">
          <a:blip r:embed="rId4">
            <a:extLst>
              <a:ext uri="{28A0092B-C50C-407E-A947-70E740481C1C}">
                <a14:useLocalDpi xmlns:a14="http://schemas.microsoft.com/office/drawing/2010/main" val="0"/>
              </a:ext>
            </a:extLst>
          </a:blip>
          <a:srcRect l="27864" t="9723" r="28125" b="9721"/>
          <a:stretch/>
        </p:blipFill>
        <p:spPr bwMode="auto">
          <a:xfrm>
            <a:off x="305310" y="4245130"/>
            <a:ext cx="1761101" cy="24176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user-pc\Desktop\d4\pic082.jpg"/>
          <p:cNvPicPr>
            <a:picLocks noChangeAspect="1" noChangeArrowheads="1"/>
          </p:cNvPicPr>
          <p:nvPr/>
        </p:nvPicPr>
        <p:blipFill rotWithShape="1">
          <a:blip r:embed="rId5">
            <a:extLst>
              <a:ext uri="{28A0092B-C50C-407E-A947-70E740481C1C}">
                <a14:useLocalDpi xmlns:a14="http://schemas.microsoft.com/office/drawing/2010/main" val="0"/>
              </a:ext>
            </a:extLst>
          </a:blip>
          <a:srcRect l="30232" t="10272" r="29506" b="10465"/>
          <a:stretch/>
        </p:blipFill>
        <p:spPr bwMode="auto">
          <a:xfrm>
            <a:off x="305311" y="1523999"/>
            <a:ext cx="1761101" cy="26003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user-pc\Desktop\d4\pic08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541" t="10416" r="15104" b="10070"/>
          <a:stretch/>
        </p:blipFill>
        <p:spPr bwMode="auto">
          <a:xfrm>
            <a:off x="6211422" y="4881561"/>
            <a:ext cx="2342028" cy="17811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286000" y="5029200"/>
            <a:ext cx="3810000" cy="1524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bg1"/>
                </a:solidFill>
                <a:cs typeface="_MRT_Khodkar" pitchFamily="2" charset="-78"/>
              </a:rPr>
              <a:t>لس آنجلس</a:t>
            </a:r>
            <a:endParaRPr lang="en-US" sz="2800" dirty="0">
              <a:solidFill>
                <a:schemeClr val="bg1"/>
              </a:solidFill>
              <a:cs typeface="_MRT_Khodkar" pitchFamily="2" charset="-78"/>
            </a:endParaRPr>
          </a:p>
        </p:txBody>
      </p:sp>
    </p:spTree>
    <p:extLst>
      <p:ext uri="{BB962C8B-B14F-4D97-AF65-F5344CB8AC3E}">
        <p14:creationId xmlns:p14="http://schemas.microsoft.com/office/powerpoint/2010/main" val="28881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57200"/>
            <a:ext cx="3505200" cy="1001697"/>
          </a:xfrm>
        </p:spPr>
        <p:txBody>
          <a:bodyPr>
            <a:normAutofit/>
          </a:bodyPr>
          <a:lstStyle/>
          <a:p>
            <a:pPr algn="ctr" rtl="1"/>
            <a:r>
              <a:rPr lang="fa-IR" dirty="0" smtClean="0">
                <a:solidFill>
                  <a:srgbClr val="FFFF00"/>
                </a:solidFill>
                <a:cs typeface="2  Mitra_1 (MRT)" pitchFamily="2" charset="-78"/>
              </a:rPr>
              <a:t>دانشگاه مینسوتا</a:t>
            </a:r>
            <a:endParaRPr lang="en-US" dirty="0">
              <a:solidFill>
                <a:srgbClr val="FFFF00"/>
              </a:solidFill>
              <a:cs typeface="2  Mitra_1 (MRT)" pitchFamily="2" charset="-78"/>
            </a:endParaRPr>
          </a:p>
        </p:txBody>
      </p:sp>
      <p:pic>
        <p:nvPicPr>
          <p:cNvPr id="11" name="Picture 4" descr="230px-Weisman-University_of_Minnesota-2006-09-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981200"/>
            <a:ext cx="433614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468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600325" y="457200"/>
            <a:ext cx="4191000" cy="1295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bg2"/>
                </a:solidFill>
                <a:cs typeface="2  Mitra_5 (MRT)" pitchFamily="2" charset="-78"/>
              </a:rPr>
              <a:t>دیکانستراکشن</a:t>
            </a:r>
            <a:endParaRPr lang="en-US" sz="2400" dirty="0">
              <a:solidFill>
                <a:schemeClr val="bg2"/>
              </a:solidFill>
              <a:cs typeface="2  Mitra_5 (MRT)" pitchFamily="2" charset="-78"/>
            </a:endParaRPr>
          </a:p>
        </p:txBody>
      </p:sp>
      <p:sp>
        <p:nvSpPr>
          <p:cNvPr id="5" name="Rectangle 4"/>
          <p:cNvSpPr/>
          <p:nvPr/>
        </p:nvSpPr>
        <p:spPr>
          <a:xfrm>
            <a:off x="2600325" y="2514600"/>
            <a:ext cx="4191000" cy="1371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bg2"/>
                </a:solidFill>
                <a:cs typeface="2  Mitra_5 (MRT)" pitchFamily="2" charset="-78"/>
              </a:rPr>
              <a:t>فولدینگ</a:t>
            </a:r>
            <a:endParaRPr lang="en-US" sz="2400" dirty="0">
              <a:solidFill>
                <a:schemeClr val="bg2"/>
              </a:solidFill>
              <a:cs typeface="2  Mitra_5 (MRT)" pitchFamily="2" charset="-78"/>
            </a:endParaRPr>
          </a:p>
        </p:txBody>
      </p:sp>
      <p:sp>
        <p:nvSpPr>
          <p:cNvPr id="6" name="Rectangle 5"/>
          <p:cNvSpPr/>
          <p:nvPr/>
        </p:nvSpPr>
        <p:spPr>
          <a:xfrm>
            <a:off x="2600325" y="4572000"/>
            <a:ext cx="4191000" cy="1447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bg2"/>
                </a:solidFill>
                <a:cs typeface="2  Mitra_5 (MRT)" pitchFamily="2" charset="-78"/>
              </a:rPr>
              <a:t>پیدایش کیهانی</a:t>
            </a:r>
            <a:endParaRPr lang="en-US" sz="2400" dirty="0">
              <a:solidFill>
                <a:schemeClr val="bg2"/>
              </a:solidFill>
              <a:cs typeface="2  Mitra_5 (MRT)" pitchFamily="2" charset="-78"/>
            </a:endParaRPr>
          </a:p>
        </p:txBody>
      </p:sp>
      <p:sp>
        <p:nvSpPr>
          <p:cNvPr id="7" name="Down Arrow 6"/>
          <p:cNvSpPr/>
          <p:nvPr/>
        </p:nvSpPr>
        <p:spPr>
          <a:xfrm>
            <a:off x="4200525" y="1600200"/>
            <a:ext cx="1066800" cy="990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191000" y="3733800"/>
            <a:ext cx="1066800" cy="990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933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0"/>
            <a:ext cx="7315200" cy="5029200"/>
          </a:xfrm>
        </p:spPr>
        <p:txBody>
          <a:bodyPr>
            <a:normAutofit/>
          </a:bodyPr>
          <a:lstStyle/>
          <a:p>
            <a:pPr marL="45720" indent="0" algn="r" rtl="1">
              <a:buNone/>
            </a:pPr>
            <a:r>
              <a:rPr lang="fa-IR" dirty="0" smtClean="0"/>
              <a:t>مکتب فکری دیکانستراکشن  توسط  ( ژاک دریدا ) 1967 فیلسوف ونظریه پرداز فرانسوی  پایه گذاری  شد . از نظر </a:t>
            </a:r>
            <a:r>
              <a:rPr lang="fa-IR" u="sng" dirty="0" smtClean="0"/>
              <a:t>دریدا </a:t>
            </a:r>
            <a:r>
              <a:rPr lang="fa-IR" dirty="0" smtClean="0"/>
              <a:t>فلسفه غرب دچار ورشکستگی ست و پویایی خود را از دست داده است .</a:t>
            </a:r>
            <a:r>
              <a:rPr lang="fa-IR" dirty="0"/>
              <a:t> </a:t>
            </a:r>
            <a:r>
              <a:rPr lang="fa-IR" dirty="0" smtClean="0"/>
              <a:t>درمکتب </a:t>
            </a:r>
            <a:r>
              <a:rPr lang="fa-IR" dirty="0"/>
              <a:t>ديكانستراكشن اعتقاد براين است كه هيچ گاه دو فرد نمي توانند احساسي خاص نسبت به يك موضوع داشته باشند وهر بيننده احساسي متفاوت ونظر خاصي دارد(</a:t>
            </a:r>
            <a:r>
              <a:rPr lang="fa-IR" sz="1600" dirty="0"/>
              <a:t>چه مثبت وچه منفي</a:t>
            </a:r>
            <a:r>
              <a:rPr lang="fa-IR" dirty="0"/>
              <a:t>) ودرمورد يك موضوع ويژه به تعداد كساني كه درمورد موضوع آگاهي دارند ما تفسير هاي گوناگوني داريم. </a:t>
            </a:r>
            <a:endParaRPr lang="en-US" dirty="0"/>
          </a:p>
          <a:p>
            <a:pPr marL="45720" indent="0" algn="r" rtl="1">
              <a:buNone/>
            </a:pPr>
            <a:endParaRPr lang="en-US" dirty="0"/>
          </a:p>
          <a:p>
            <a:pPr marL="45720" indent="0" algn="r" rtl="1">
              <a:buNone/>
            </a:pPr>
            <a:endParaRPr lang="fa-IR" dirty="0" smtClean="0"/>
          </a:p>
        </p:txBody>
      </p:sp>
      <p:sp>
        <p:nvSpPr>
          <p:cNvPr id="5" name="Rectangle 4"/>
          <p:cNvSpPr/>
          <p:nvPr/>
        </p:nvSpPr>
        <p:spPr>
          <a:xfrm>
            <a:off x="2057400" y="228600"/>
            <a:ext cx="5257800" cy="10287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209800" y="228600"/>
            <a:ext cx="4953000" cy="838201"/>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dirty="0" smtClean="0">
                <a:solidFill>
                  <a:schemeClr val="bg1"/>
                </a:solidFill>
                <a:cs typeface="_MRT_Khodkar" pitchFamily="2" charset="-78"/>
              </a:rPr>
              <a:t>فلسفه ی دیکانستراکشن       </a:t>
            </a:r>
            <a:endParaRPr lang="en-US" dirty="0">
              <a:solidFill>
                <a:schemeClr val="bg1"/>
              </a:solidFill>
              <a:cs typeface="_MRT_Khodkar" pitchFamily="2" charset="-78"/>
            </a:endParaRPr>
          </a:p>
        </p:txBody>
      </p:sp>
      <p:sp>
        <p:nvSpPr>
          <p:cNvPr id="2" name="Rectangle 1"/>
          <p:cNvSpPr/>
          <p:nvPr/>
        </p:nvSpPr>
        <p:spPr>
          <a:xfrm>
            <a:off x="1219199" y="3679809"/>
            <a:ext cx="7153275" cy="2971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user-pc\Desktop\dec\چیات دی\Jacques-Derri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984609"/>
            <a:ext cx="3560808" cy="23367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ser-pc\Desktop\dec\چیات دی\jacques-derri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997317"/>
            <a:ext cx="2475409" cy="233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par>
                                <p:cTn id="19" presetID="3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3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7315200" cy="4480560"/>
          </a:xfrm>
        </p:spPr>
        <p:txBody>
          <a:bodyPr>
            <a:normAutofit/>
          </a:bodyPr>
          <a:lstStyle/>
          <a:p>
            <a:pPr algn="r" rtl="1"/>
            <a:r>
              <a:rPr lang="fa-IR" sz="2400" dirty="0"/>
              <a:t>تقابل های دوتایی موضوع دیگری است که </a:t>
            </a:r>
            <a:r>
              <a:rPr lang="fa-IR" sz="2400" u="sng" dirty="0"/>
              <a:t>دریدا</a:t>
            </a:r>
            <a:r>
              <a:rPr lang="fa-IR" sz="2400" dirty="0"/>
              <a:t> نقد کرده است  مثل : روز و شب، زن ومرد ، ذهن وعین ، گفتار و نوشتار، زشت وزیبا و ...  زیرا هر فرد احساس متفاوتی نسبت  به پدیده های اطراف خود دارد وهر فرد دیدگاه خودش را دارد و ارجحیت هرچیز نسبت به  موضوع مقابل را فرد تعیین  می کند. و در اين سبك هيچ نتيجه خاصي نسبت به احجام و فضاهاي مختلف نمي توان گرفت ونكته جالبي است كه بدانيم هيچ گاه تعريف خاص و ويژه اي درمورد ديكانستراكشن وجود نداشته چون هر تعريفي از آن مي تواند مخالف خود ديكانستراكشن باشد.ودر اين سبك اعتقاد به اين است كه هيچ نقطه اي بر نقطه ديگر ارزشمند تر نيست چون هرنقطه تاثيرخاصي و هر فرد هم نظر متفاوتي نسبت به مسائل دارد. </a:t>
            </a:r>
            <a:endParaRPr lang="en-US" sz="2400" dirty="0"/>
          </a:p>
          <a:p>
            <a:pPr algn="r" rtl="1"/>
            <a:endParaRPr lang="en-US" sz="2400" dirty="0"/>
          </a:p>
        </p:txBody>
      </p:sp>
    </p:spTree>
    <p:extLst>
      <p:ext uri="{BB962C8B-B14F-4D97-AF65-F5344CB8AC3E}">
        <p14:creationId xmlns:p14="http://schemas.microsoft.com/office/powerpoint/2010/main" val="484079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4800600" cy="849297"/>
          </a:xfrm>
        </p:spPr>
        <p:txBody>
          <a:bodyPr>
            <a:normAutofit/>
          </a:bodyPr>
          <a:lstStyle/>
          <a:p>
            <a:r>
              <a:rPr lang="fa-IR" sz="3600" dirty="0" smtClean="0">
                <a:solidFill>
                  <a:srgbClr val="FFFF00"/>
                </a:solidFill>
                <a:latin typeface="Bookshelf Symbol 7" pitchFamily="2" charset="2"/>
                <a:cs typeface="2  Mitra_5 (MRT)" pitchFamily="2" charset="-78"/>
              </a:rPr>
              <a:t>شروع سبک دیکانستراکشن</a:t>
            </a:r>
            <a:endParaRPr lang="en-US" sz="3600" dirty="0">
              <a:solidFill>
                <a:srgbClr val="FFFF00"/>
              </a:solidFill>
              <a:latin typeface="Bookshelf Symbol 7" pitchFamily="2" charset="2"/>
              <a:cs typeface="2  Mitra_5 (MRT)" pitchFamily="2" charset="-78"/>
            </a:endParaRPr>
          </a:p>
        </p:txBody>
      </p:sp>
      <p:sp>
        <p:nvSpPr>
          <p:cNvPr id="3" name="Content Placeholder 2"/>
          <p:cNvSpPr>
            <a:spLocks noGrp="1"/>
          </p:cNvSpPr>
          <p:nvPr>
            <p:ph idx="1"/>
          </p:nvPr>
        </p:nvSpPr>
        <p:spPr>
          <a:xfrm>
            <a:off x="381000" y="1524000"/>
            <a:ext cx="8077200" cy="5410200"/>
          </a:xfrm>
        </p:spPr>
        <p:txBody>
          <a:bodyPr>
            <a:noAutofit/>
          </a:bodyPr>
          <a:lstStyle/>
          <a:p>
            <a:pPr marL="45720" indent="0" algn="r" rtl="1">
              <a:buNone/>
            </a:pPr>
            <a:r>
              <a:rPr lang="fa-IR" sz="2400" dirty="0" smtClean="0"/>
              <a:t>اين </a:t>
            </a:r>
            <a:r>
              <a:rPr lang="fa-IR" sz="2400" dirty="0"/>
              <a:t>سبك توسط </a:t>
            </a:r>
            <a:r>
              <a:rPr lang="fa-IR" sz="2400" dirty="0" smtClean="0"/>
              <a:t>(پيترآيزنمن ) معمارو نظریه پرداز آمريكايي از</a:t>
            </a:r>
          </a:p>
          <a:p>
            <a:pPr marL="45720" indent="0" algn="r" rtl="1">
              <a:buNone/>
            </a:pPr>
            <a:r>
              <a:rPr lang="fa-IR" sz="2400" dirty="0" smtClean="0"/>
              <a:t> سال 1982 با ساخت </a:t>
            </a:r>
            <a:r>
              <a:rPr lang="fa-IR" sz="2400" u="sng" dirty="0" smtClean="0">
                <a:solidFill>
                  <a:srgbClr val="FFFF00"/>
                </a:solidFill>
              </a:rPr>
              <a:t>مرکزهنرهای بصری وکسنر</a:t>
            </a:r>
            <a:r>
              <a:rPr lang="fa-IR" sz="2400" dirty="0" smtClean="0"/>
              <a:t>شكل </a:t>
            </a:r>
            <a:r>
              <a:rPr lang="fa-IR" sz="2400" dirty="0"/>
              <a:t>گرفت</a:t>
            </a:r>
            <a:r>
              <a:rPr lang="fa-IR" sz="2400" dirty="0" smtClean="0"/>
              <a:t>.</a:t>
            </a:r>
          </a:p>
          <a:p>
            <a:pPr marL="45720" indent="0" algn="r" rtl="1">
              <a:buNone/>
            </a:pPr>
            <a:r>
              <a:rPr lang="fa-IR" sz="2400" dirty="0" smtClean="0"/>
              <a:t> </a:t>
            </a:r>
          </a:p>
          <a:p>
            <a:pPr marL="45720" indent="0" algn="r" rtl="1">
              <a:buNone/>
            </a:pPr>
            <a:r>
              <a:rPr lang="fa-IR" sz="2400" dirty="0" smtClean="0"/>
              <a:t>اصول </a:t>
            </a:r>
            <a:r>
              <a:rPr lang="fa-IR" sz="2400" dirty="0"/>
              <a:t>اصلي اين سبك </a:t>
            </a:r>
            <a:endParaRPr lang="fa-IR" sz="2400" dirty="0" smtClean="0"/>
          </a:p>
          <a:p>
            <a:pPr marL="45720" indent="0" algn="r" rtl="1">
              <a:buNone/>
            </a:pPr>
            <a:r>
              <a:rPr lang="fa-IR" sz="2400" dirty="0" smtClean="0"/>
              <a:t>1-تعدد </a:t>
            </a:r>
            <a:r>
              <a:rPr lang="fa-IR" sz="2400" dirty="0"/>
              <a:t>در </a:t>
            </a:r>
            <a:r>
              <a:rPr lang="fa-IR" sz="2400" dirty="0" smtClean="0"/>
              <a:t>معناها </a:t>
            </a:r>
          </a:p>
          <a:p>
            <a:pPr marL="45720" indent="0" algn="r" rtl="1">
              <a:buNone/>
            </a:pPr>
            <a:r>
              <a:rPr lang="fa-IR" sz="2400" dirty="0"/>
              <a:t>2</a:t>
            </a:r>
            <a:r>
              <a:rPr lang="fa-IR" sz="2400" dirty="0" smtClean="0"/>
              <a:t>-عدم ارجحيت در تقابل ها و دوگانگي ها.</a:t>
            </a:r>
          </a:p>
          <a:p>
            <a:pPr marL="45720" indent="0" algn="r" rtl="1">
              <a:buNone/>
            </a:pPr>
            <a:r>
              <a:rPr lang="fa-IR" sz="2400" dirty="0" smtClean="0"/>
              <a:t> در تمام معماري هاي سبك هاي مختلف به </a:t>
            </a:r>
            <a:r>
              <a:rPr lang="fa-IR" sz="2400" u="sng" dirty="0" smtClean="0">
                <a:solidFill>
                  <a:srgbClr val="FFFF00"/>
                </a:solidFill>
              </a:rPr>
              <a:t>تقارن</a:t>
            </a:r>
            <a:r>
              <a:rPr lang="fa-IR" sz="2400" dirty="0" smtClean="0"/>
              <a:t> و</a:t>
            </a:r>
            <a:r>
              <a:rPr lang="fa-IR" sz="2400" u="sng" dirty="0" smtClean="0">
                <a:solidFill>
                  <a:srgbClr val="FFFF00"/>
                </a:solidFill>
              </a:rPr>
              <a:t>تعادل</a:t>
            </a:r>
            <a:r>
              <a:rPr lang="fa-IR" sz="2400" dirty="0" smtClean="0"/>
              <a:t> و </a:t>
            </a:r>
            <a:r>
              <a:rPr lang="fa-IR" sz="2400" u="sng" dirty="0" smtClean="0">
                <a:solidFill>
                  <a:srgbClr val="FFFF00"/>
                </a:solidFill>
              </a:rPr>
              <a:t>ارجحيت داشتن قسمتي به قسمت ديگر</a:t>
            </a:r>
            <a:r>
              <a:rPr lang="fa-IR" sz="2400" dirty="0" smtClean="0"/>
              <a:t> و</a:t>
            </a:r>
            <a:r>
              <a:rPr lang="fa-IR" sz="2400" u="sng" dirty="0" smtClean="0">
                <a:solidFill>
                  <a:srgbClr val="FFFF00"/>
                </a:solidFill>
              </a:rPr>
              <a:t>ثبات</a:t>
            </a:r>
            <a:r>
              <a:rPr lang="fa-IR" sz="2400" dirty="0" smtClean="0"/>
              <a:t> و </a:t>
            </a:r>
            <a:r>
              <a:rPr lang="fa-IR" sz="2400" u="sng" dirty="0" smtClean="0">
                <a:solidFill>
                  <a:srgbClr val="FFFF00"/>
                </a:solidFill>
              </a:rPr>
              <a:t>وضوح</a:t>
            </a:r>
            <a:r>
              <a:rPr lang="fa-IR" sz="2400" dirty="0" smtClean="0"/>
              <a:t> و</a:t>
            </a:r>
            <a:r>
              <a:rPr lang="fa-IR" sz="2400" u="sng" dirty="0" smtClean="0">
                <a:solidFill>
                  <a:srgbClr val="FFFF00"/>
                </a:solidFill>
              </a:rPr>
              <a:t>سود مندي </a:t>
            </a:r>
            <a:r>
              <a:rPr lang="fa-IR" sz="2400" dirty="0" smtClean="0"/>
              <a:t>توجه شده وهيچ گاه به </a:t>
            </a:r>
            <a:r>
              <a:rPr lang="fa-IR" sz="2400" u="sng" dirty="0" smtClean="0">
                <a:solidFill>
                  <a:srgbClr val="FF0000"/>
                </a:solidFill>
              </a:rPr>
              <a:t>عدم ثبات </a:t>
            </a:r>
            <a:r>
              <a:rPr lang="fa-IR" sz="2400" dirty="0" smtClean="0"/>
              <a:t>،</a:t>
            </a:r>
            <a:r>
              <a:rPr lang="fa-IR" sz="2400" u="sng" dirty="0" smtClean="0">
                <a:solidFill>
                  <a:srgbClr val="FF0000"/>
                </a:solidFill>
              </a:rPr>
              <a:t>عدم وضوح </a:t>
            </a:r>
            <a:r>
              <a:rPr lang="fa-IR" sz="2400" dirty="0" smtClean="0"/>
              <a:t>و</a:t>
            </a:r>
            <a:r>
              <a:rPr lang="fa-IR" sz="2400" u="sng" dirty="0" smtClean="0">
                <a:solidFill>
                  <a:srgbClr val="FF0000"/>
                </a:solidFill>
              </a:rPr>
              <a:t>ابهام</a:t>
            </a:r>
            <a:r>
              <a:rPr lang="fa-IR" sz="2400" dirty="0" smtClean="0"/>
              <a:t> و</a:t>
            </a:r>
            <a:r>
              <a:rPr lang="fa-IR" sz="2400" u="sng" dirty="0" smtClean="0">
                <a:solidFill>
                  <a:srgbClr val="FF0000"/>
                </a:solidFill>
              </a:rPr>
              <a:t>ايهام</a:t>
            </a:r>
            <a:r>
              <a:rPr lang="fa-IR" sz="2400" dirty="0" smtClean="0"/>
              <a:t> و</a:t>
            </a:r>
            <a:r>
              <a:rPr lang="fa-IR" sz="2400" u="sng" dirty="0" smtClean="0">
                <a:solidFill>
                  <a:srgbClr val="FF0000"/>
                </a:solidFill>
              </a:rPr>
              <a:t>فريب</a:t>
            </a:r>
            <a:r>
              <a:rPr lang="fa-IR" sz="2400" dirty="0" smtClean="0"/>
              <a:t> و</a:t>
            </a:r>
            <a:r>
              <a:rPr lang="fa-IR" sz="2400" u="sng" dirty="0" smtClean="0">
                <a:solidFill>
                  <a:srgbClr val="FF0000"/>
                </a:solidFill>
              </a:rPr>
              <a:t>زشتي</a:t>
            </a:r>
            <a:r>
              <a:rPr lang="fa-IR" sz="2400" dirty="0" smtClean="0"/>
              <a:t> و...توجه نشده كه مطابق اصول ديكانستراكشن اين تقابل ها ودوگانگي ها بايد در ساختار معماري به نمايش گذاشته شود.</a:t>
            </a:r>
            <a:br>
              <a:rPr lang="fa-IR" sz="2400" dirty="0" smtClean="0"/>
            </a:br>
            <a:endParaRPr lang="en-US" sz="2400" dirty="0"/>
          </a:p>
        </p:txBody>
      </p:sp>
      <p:pic>
        <p:nvPicPr>
          <p:cNvPr id="4" name="Picture 12" descr="C:\Users\user-pc\Desktop\dec\بصری وکسنر\مرکز-هنرهای-بصری-وکسنر-www.memarfa.com-1.jpg"/>
          <p:cNvPicPr>
            <a:picLocks noChangeAspect="1" noChangeArrowheads="1"/>
          </p:cNvPicPr>
          <p:nvPr/>
        </p:nvPicPr>
        <p:blipFill rotWithShape="1">
          <a:blip r:embed="rId2">
            <a:extLst>
              <a:ext uri="{28A0092B-C50C-407E-A947-70E740481C1C}">
                <a14:useLocalDpi xmlns:a14="http://schemas.microsoft.com/office/drawing/2010/main" val="0"/>
              </a:ext>
            </a:extLst>
          </a:blip>
          <a:srcRect l="19690" t="43423" r="40364" b="27516"/>
          <a:stretch/>
        </p:blipFill>
        <p:spPr bwMode="auto">
          <a:xfrm>
            <a:off x="1219200" y="2657475"/>
            <a:ext cx="1827072" cy="124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1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457200"/>
            <a:ext cx="3657600" cy="773097"/>
          </a:xfrm>
        </p:spPr>
        <p:txBody>
          <a:bodyPr/>
          <a:lstStyle/>
          <a:p>
            <a:r>
              <a:rPr lang="fa-IR" dirty="0" smtClean="0">
                <a:solidFill>
                  <a:srgbClr val="FFFF00"/>
                </a:solidFill>
                <a:cs typeface="_MRT_Khodkar" pitchFamily="2" charset="-78"/>
              </a:rPr>
              <a:t>تفاوت دیکانستراکشن</a:t>
            </a:r>
            <a:endParaRPr lang="en-US" dirty="0">
              <a:solidFill>
                <a:srgbClr val="FFFF00"/>
              </a:solidFill>
              <a:cs typeface="_MRT_Khodkar" pitchFamily="2" charset="-78"/>
            </a:endParaRPr>
          </a:p>
        </p:txBody>
      </p:sp>
      <p:sp>
        <p:nvSpPr>
          <p:cNvPr id="3" name="Content Placeholder 2"/>
          <p:cNvSpPr>
            <a:spLocks noGrp="1"/>
          </p:cNvSpPr>
          <p:nvPr>
            <p:ph idx="1"/>
          </p:nvPr>
        </p:nvSpPr>
        <p:spPr>
          <a:xfrm>
            <a:off x="914400" y="1752601"/>
            <a:ext cx="7315200" cy="4556760"/>
          </a:xfrm>
        </p:spPr>
        <p:txBody>
          <a:bodyPr>
            <a:noAutofit/>
          </a:bodyPr>
          <a:lstStyle/>
          <a:p>
            <a:pPr marL="45720" indent="0" algn="r" rtl="1">
              <a:buNone/>
            </a:pPr>
            <a:r>
              <a:rPr lang="fa-IR" sz="2800" dirty="0"/>
              <a:t>ودراين سبك برخلاف مدرنيست هاو پست مدرنيست هاكه به آينده وگذشته توجه مي كردند در انديشه </a:t>
            </a:r>
            <a:r>
              <a:rPr lang="fa-IR" sz="2800" dirty="0" smtClean="0"/>
              <a:t>معماران ديكانستراكشن </a:t>
            </a:r>
            <a:r>
              <a:rPr lang="fa-IR" sz="2800" dirty="0"/>
              <a:t>شرايط امروز و اكنون ملاك معماري است </a:t>
            </a:r>
            <a:r>
              <a:rPr lang="fa-IR" sz="2800" dirty="0" smtClean="0"/>
              <a:t>چون فرد </a:t>
            </a:r>
            <a:r>
              <a:rPr lang="fa-IR" sz="2800" dirty="0"/>
              <a:t>در حال حاضر«نه اين است و نه آن-در صورتي كه هم اين است و هم آن»و درمعماري ديكانستراكشن فرم ها تعميم داده مي شوند وبعد كاركرد ها درآن قرار مي گيرند بدون هيچ توجه وعملكرد تابع فرم است ودراين سبك از همه چيز استفاده مي شود درجايگاه خود و معكوس آنچه در </a:t>
            </a:r>
            <a:r>
              <a:rPr lang="fa-IR" sz="2800" dirty="0" smtClean="0"/>
              <a:t>واقعيت </a:t>
            </a:r>
            <a:r>
              <a:rPr lang="fa-IR" sz="2800" dirty="0"/>
              <a:t>داريم. </a:t>
            </a:r>
            <a:endParaRPr lang="en-US" sz="2800" dirty="0"/>
          </a:p>
        </p:txBody>
      </p:sp>
    </p:spTree>
    <p:extLst>
      <p:ext uri="{BB962C8B-B14F-4D97-AF65-F5344CB8AC3E}">
        <p14:creationId xmlns:p14="http://schemas.microsoft.com/office/powerpoint/2010/main" val="3400883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1524000" y="304800"/>
            <a:ext cx="6096000" cy="6172200"/>
          </a:xfrm>
          <a:prstGeom prst="rect">
            <a:avLst/>
          </a:prstGeom>
          <a:solidFill>
            <a:schemeClr val="bg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28800" y="647700"/>
            <a:ext cx="2971800" cy="685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1"/>
                </a:solidFill>
              </a:rPr>
              <a:t>معماری دیکانستراکشن</a:t>
            </a:r>
            <a:endParaRPr lang="en-US" dirty="0">
              <a:solidFill>
                <a:schemeClr val="bg1"/>
              </a:solidFill>
            </a:endParaRPr>
          </a:p>
        </p:txBody>
      </p:sp>
      <p:sp>
        <p:nvSpPr>
          <p:cNvPr id="12" name="Rectangle 11"/>
          <p:cNvSpPr/>
          <p:nvPr/>
        </p:nvSpPr>
        <p:spPr>
          <a:xfrm>
            <a:off x="1828800" y="1628775"/>
            <a:ext cx="2971800" cy="685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1"/>
                </a:solidFill>
              </a:rPr>
              <a:t>چند معنایی</a:t>
            </a:r>
            <a:endParaRPr lang="en-US" dirty="0">
              <a:solidFill>
                <a:schemeClr val="bg1"/>
              </a:solidFill>
            </a:endParaRPr>
          </a:p>
        </p:txBody>
      </p:sp>
      <p:sp>
        <p:nvSpPr>
          <p:cNvPr id="13" name="Rectangle 12"/>
          <p:cNvSpPr/>
          <p:nvPr/>
        </p:nvSpPr>
        <p:spPr>
          <a:xfrm>
            <a:off x="1828800" y="2619375"/>
            <a:ext cx="2971800" cy="3505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gn="r" rtl="1">
              <a:buBlip>
                <a:blip r:embed="rId2"/>
              </a:buBlip>
            </a:pPr>
            <a:r>
              <a:rPr lang="fa-IR" dirty="0" smtClean="0">
                <a:solidFill>
                  <a:schemeClr val="bg1"/>
                </a:solidFill>
              </a:rPr>
              <a:t>کثرت گرایی</a:t>
            </a:r>
          </a:p>
          <a:p>
            <a:pPr marL="742950" lvl="1" indent="-285750" algn="r" rtl="1">
              <a:buBlip>
                <a:blip r:embed="rId2"/>
              </a:buBlip>
            </a:pPr>
            <a:r>
              <a:rPr lang="fa-IR" dirty="0" smtClean="0">
                <a:solidFill>
                  <a:schemeClr val="bg1"/>
                </a:solidFill>
              </a:rPr>
              <a:t>اکنونیت</a:t>
            </a:r>
          </a:p>
          <a:p>
            <a:pPr marL="742950" lvl="1" indent="-285750" algn="r" rtl="1">
              <a:buBlip>
                <a:blip r:embed="rId2"/>
              </a:buBlip>
            </a:pPr>
            <a:r>
              <a:rPr lang="fa-IR" dirty="0" smtClean="0">
                <a:solidFill>
                  <a:schemeClr val="bg1"/>
                </a:solidFill>
              </a:rPr>
              <a:t>ابهام</a:t>
            </a:r>
          </a:p>
          <a:p>
            <a:pPr marL="742950" lvl="1" indent="-285750" algn="r" rtl="1">
              <a:buBlip>
                <a:blip r:embed="rId2"/>
              </a:buBlip>
            </a:pPr>
            <a:r>
              <a:rPr lang="fa-IR" dirty="0" smtClean="0">
                <a:solidFill>
                  <a:schemeClr val="bg1"/>
                </a:solidFill>
              </a:rPr>
              <a:t>ایهام</a:t>
            </a:r>
          </a:p>
          <a:p>
            <a:pPr marL="742950" lvl="1" indent="-285750" algn="r" rtl="1">
              <a:buBlip>
                <a:blip r:embed="rId2"/>
              </a:buBlip>
            </a:pPr>
            <a:r>
              <a:rPr lang="fa-IR" dirty="0" smtClean="0">
                <a:solidFill>
                  <a:schemeClr val="bg1"/>
                </a:solidFill>
              </a:rPr>
              <a:t>ضد دوگانگی</a:t>
            </a:r>
          </a:p>
          <a:p>
            <a:pPr marL="742950" lvl="1" indent="-285750" algn="r" rtl="1">
              <a:buBlip>
                <a:blip r:embed="rId2"/>
              </a:buBlip>
            </a:pPr>
            <a:r>
              <a:rPr lang="fa-IR" dirty="0" smtClean="0">
                <a:solidFill>
                  <a:schemeClr val="bg1"/>
                </a:solidFill>
              </a:rPr>
              <a:t>نسبیت گرایی</a:t>
            </a:r>
          </a:p>
          <a:p>
            <a:pPr marL="742950" lvl="1" indent="-285750" algn="r" rtl="1">
              <a:buBlip>
                <a:blip r:embed="rId2"/>
              </a:buBlip>
            </a:pPr>
            <a:r>
              <a:rPr lang="fa-IR" dirty="0" smtClean="0">
                <a:solidFill>
                  <a:schemeClr val="bg1"/>
                </a:solidFill>
              </a:rPr>
              <a:t>عدم قطعیت</a:t>
            </a:r>
          </a:p>
          <a:p>
            <a:pPr marL="742950" lvl="1" indent="-285750" algn="r" rtl="1">
              <a:buBlip>
                <a:blip r:embed="rId2"/>
              </a:buBlip>
            </a:pPr>
            <a:r>
              <a:rPr lang="fa-IR" dirty="0" smtClean="0">
                <a:solidFill>
                  <a:schemeClr val="bg1"/>
                </a:solidFill>
              </a:rPr>
              <a:t>عدم وضوح</a:t>
            </a:r>
          </a:p>
          <a:p>
            <a:pPr marL="742950" lvl="1" indent="-285750" algn="r" rtl="1">
              <a:buBlip>
                <a:blip r:embed="rId2"/>
              </a:buBlip>
            </a:pPr>
            <a:r>
              <a:rPr lang="fa-IR" dirty="0" smtClean="0">
                <a:solidFill>
                  <a:schemeClr val="bg1"/>
                </a:solidFill>
              </a:rPr>
              <a:t>تزلزل</a:t>
            </a:r>
          </a:p>
          <a:p>
            <a:pPr marL="742950" lvl="1" indent="-285750" algn="r" rtl="1">
              <a:buBlip>
                <a:blip r:embed="rId2"/>
              </a:buBlip>
            </a:pPr>
            <a:r>
              <a:rPr lang="fa-IR" dirty="0" smtClean="0">
                <a:solidFill>
                  <a:schemeClr val="bg1"/>
                </a:solidFill>
              </a:rPr>
              <a:t>تناقض</a:t>
            </a:r>
            <a:endParaRPr lang="en-US" dirty="0">
              <a:solidFill>
                <a:schemeClr val="bg1"/>
              </a:solidFill>
            </a:endParaRPr>
          </a:p>
        </p:txBody>
      </p:sp>
      <p:sp>
        <p:nvSpPr>
          <p:cNvPr id="14" name="Rectangle 13"/>
          <p:cNvSpPr/>
          <p:nvPr/>
        </p:nvSpPr>
        <p:spPr>
          <a:xfrm>
            <a:off x="5410200" y="2619375"/>
            <a:ext cx="1905000" cy="3505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1"/>
                </a:solidFill>
              </a:rPr>
              <a:t>ویژگی های  سبک</a:t>
            </a:r>
            <a:endParaRPr lang="en-US" dirty="0">
              <a:solidFill>
                <a:schemeClr val="bg1"/>
              </a:solidFill>
            </a:endParaRPr>
          </a:p>
        </p:txBody>
      </p:sp>
      <p:sp>
        <p:nvSpPr>
          <p:cNvPr id="15" name="Rectangle 14"/>
          <p:cNvSpPr/>
          <p:nvPr/>
        </p:nvSpPr>
        <p:spPr>
          <a:xfrm>
            <a:off x="5334000" y="1628775"/>
            <a:ext cx="1981200" cy="685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bg1"/>
                </a:solidFill>
              </a:rPr>
              <a:t>منبع الهام</a:t>
            </a:r>
            <a:endParaRPr lang="en-US" dirty="0">
              <a:solidFill>
                <a:schemeClr val="bg1"/>
              </a:solidFill>
            </a:endParaRPr>
          </a:p>
        </p:txBody>
      </p:sp>
    </p:spTree>
    <p:extLst>
      <p:ext uri="{BB962C8B-B14F-4D97-AF65-F5344CB8AC3E}">
        <p14:creationId xmlns:p14="http://schemas.microsoft.com/office/powerpoint/2010/main" val="116311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533400"/>
            <a:ext cx="4343400" cy="849297"/>
          </a:xfrm>
        </p:spPr>
        <p:txBody>
          <a:bodyPr>
            <a:normAutofit/>
          </a:bodyPr>
          <a:lstStyle/>
          <a:p>
            <a:pPr algn="r" rtl="1"/>
            <a:r>
              <a:rPr lang="fa-IR" sz="3600" dirty="0" smtClean="0">
                <a:solidFill>
                  <a:srgbClr val="FFFF00"/>
                </a:solidFill>
                <a:cs typeface="_MRT_Khodkar" pitchFamily="2" charset="-78"/>
              </a:rPr>
              <a:t>معماران معروف این سبک     </a:t>
            </a:r>
            <a:endParaRPr lang="en-US" sz="3600" dirty="0">
              <a:solidFill>
                <a:srgbClr val="FFFF00"/>
              </a:solidFill>
              <a:cs typeface="_MRT_Khodkar" pitchFamily="2" charset="-78"/>
            </a:endParaRPr>
          </a:p>
        </p:txBody>
      </p:sp>
      <p:sp>
        <p:nvSpPr>
          <p:cNvPr id="3" name="Content Placeholder 2"/>
          <p:cNvSpPr>
            <a:spLocks noGrp="1"/>
          </p:cNvSpPr>
          <p:nvPr>
            <p:ph idx="1"/>
          </p:nvPr>
        </p:nvSpPr>
        <p:spPr>
          <a:xfrm>
            <a:off x="5943600" y="1828800"/>
            <a:ext cx="2362200" cy="4328160"/>
          </a:xfrm>
        </p:spPr>
        <p:txBody>
          <a:bodyPr>
            <a:noAutofit/>
          </a:bodyPr>
          <a:lstStyle/>
          <a:p>
            <a:pPr marL="45720" indent="0" algn="r" rtl="1">
              <a:buNone/>
            </a:pPr>
            <a:r>
              <a:rPr lang="fa-IR" sz="3200" dirty="0" smtClean="0">
                <a:solidFill>
                  <a:srgbClr val="FFFF00"/>
                </a:solidFill>
                <a:cs typeface="2  Mitra_4 (MRT)" pitchFamily="2" charset="-78"/>
              </a:rPr>
              <a:t>پیترآیزنمن</a:t>
            </a:r>
          </a:p>
          <a:p>
            <a:pPr marL="45720" indent="0" algn="r" rtl="1">
              <a:buNone/>
            </a:pPr>
            <a:endParaRPr lang="fa-IR" sz="3200" dirty="0" smtClean="0">
              <a:solidFill>
                <a:srgbClr val="FFFF00"/>
              </a:solidFill>
              <a:cs typeface="2  Mitra_4 (MRT)" pitchFamily="2" charset="-78"/>
            </a:endParaRPr>
          </a:p>
          <a:p>
            <a:pPr marL="45720" indent="0" algn="r" rtl="1">
              <a:buNone/>
            </a:pPr>
            <a:r>
              <a:rPr lang="fa-IR" sz="3200" dirty="0" smtClean="0">
                <a:solidFill>
                  <a:srgbClr val="FFFF00"/>
                </a:solidFill>
                <a:cs typeface="2  Mitra_4 (MRT)" pitchFamily="2" charset="-78"/>
              </a:rPr>
              <a:t>فرانک گهری</a:t>
            </a:r>
          </a:p>
          <a:p>
            <a:pPr marL="45720" indent="0" algn="r" rtl="1">
              <a:buNone/>
            </a:pPr>
            <a:endParaRPr lang="fa-IR" sz="3200" dirty="0" smtClean="0">
              <a:solidFill>
                <a:srgbClr val="FFFF00"/>
              </a:solidFill>
              <a:cs typeface="2  Mitra_4 (MRT)" pitchFamily="2" charset="-78"/>
            </a:endParaRPr>
          </a:p>
          <a:p>
            <a:pPr marL="45720" indent="0" algn="r" rtl="1">
              <a:buNone/>
            </a:pPr>
            <a:r>
              <a:rPr lang="fa-IR" sz="3200" dirty="0" smtClean="0">
                <a:solidFill>
                  <a:srgbClr val="FFFF00"/>
                </a:solidFill>
                <a:cs typeface="2  Mitra_4 (MRT)" pitchFamily="2" charset="-78"/>
              </a:rPr>
              <a:t>رم کولهاس</a:t>
            </a:r>
          </a:p>
          <a:p>
            <a:pPr marL="45720" indent="0" algn="r" rtl="1">
              <a:buNone/>
            </a:pPr>
            <a:endParaRPr lang="fa-IR" sz="3200" dirty="0" smtClean="0">
              <a:solidFill>
                <a:srgbClr val="FFFF00"/>
              </a:solidFill>
              <a:cs typeface="2  Mitra_4 (MRT)" pitchFamily="2" charset="-78"/>
            </a:endParaRPr>
          </a:p>
          <a:p>
            <a:pPr marL="45720" indent="0" algn="r" rtl="1">
              <a:buNone/>
            </a:pPr>
            <a:r>
              <a:rPr lang="fa-IR" sz="3200" dirty="0" smtClean="0">
                <a:solidFill>
                  <a:srgbClr val="FFFF00"/>
                </a:solidFill>
                <a:cs typeface="2  Mitra_4 (MRT)" pitchFamily="2" charset="-78"/>
              </a:rPr>
              <a:t>زاها حدید</a:t>
            </a:r>
            <a:endParaRPr lang="en-US" sz="3200" dirty="0">
              <a:solidFill>
                <a:srgbClr val="FFFF00"/>
              </a:solidFill>
              <a:cs typeface="2  Mitra_4 (MRT)" pitchFamily="2" charset="-78"/>
            </a:endParaRPr>
          </a:p>
        </p:txBody>
      </p:sp>
      <p:cxnSp>
        <p:nvCxnSpPr>
          <p:cNvPr id="5" name="Straight Arrow Connector 4"/>
          <p:cNvCxnSpPr/>
          <p:nvPr/>
        </p:nvCxnSpPr>
        <p:spPr>
          <a:xfrm flipH="1">
            <a:off x="4648200" y="2209800"/>
            <a:ext cx="1524000" cy="0"/>
          </a:xfrm>
          <a:prstGeom prst="straightConnector1">
            <a:avLst/>
          </a:prstGeom>
          <a:ln w="476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648200" y="3352800"/>
            <a:ext cx="1524000" cy="0"/>
          </a:xfrm>
          <a:prstGeom prst="straightConnector1">
            <a:avLst/>
          </a:prstGeom>
          <a:ln w="476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724400" y="4648200"/>
            <a:ext cx="1524000" cy="0"/>
          </a:xfrm>
          <a:prstGeom prst="straightConnector1">
            <a:avLst/>
          </a:prstGeom>
          <a:ln w="476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5715000"/>
            <a:ext cx="1524000" cy="0"/>
          </a:xfrm>
          <a:prstGeom prst="straightConnector1">
            <a:avLst/>
          </a:prstGeom>
          <a:ln w="476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00050" y="1066800"/>
            <a:ext cx="2228850" cy="1676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90800" y="2514600"/>
            <a:ext cx="1981200" cy="1600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0050" y="3771901"/>
            <a:ext cx="2190750" cy="17907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90800" y="4800600"/>
            <a:ext cx="1981200" cy="17526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Users\user-pc\Desktop\dec\چیات دی\رم ک.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 y="3924300"/>
            <a:ext cx="173736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user-pc\Desktop\dec\Z_Hadid_by_Steve_Double_03-e13408896767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8450" y="49149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user-pc\Desktop\dec\پیتر ایزمن.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 y="1209675"/>
            <a:ext cx="18034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user-pc\Desktop\dec\frank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717252"/>
            <a:ext cx="1714500" cy="120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par>
                                <p:cTn id="29" presetID="3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par>
                                <p:cTn id="47" presetID="3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90"/>
                                          </p:val>
                                        </p:tav>
                                        <p:tav tm="100000">
                                          <p:val>
                                            <p:fltVal val="0"/>
                                          </p:val>
                                        </p:tav>
                                      </p:tavLst>
                                    </p:anim>
                                    <p:animEffect transition="in" filter="fade">
                                      <p:cBhvr>
                                        <p:cTn id="5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647825" y="304800"/>
            <a:ext cx="6400800" cy="793812"/>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r>
              <a:rPr lang="fa-IR" dirty="0" smtClean="0">
                <a:solidFill>
                  <a:srgbClr val="FFFF00"/>
                </a:solidFill>
                <a:cs typeface="2  Mitra_1 (MRT)" pitchFamily="2" charset="-78"/>
              </a:rPr>
              <a:t>مرکزهنرهای بصری وکسنر</a:t>
            </a:r>
            <a:endParaRPr lang="en-US" dirty="0">
              <a:solidFill>
                <a:srgbClr val="FFFF00"/>
              </a:solidFill>
              <a:cs typeface="2  Mitra_1 (MRT)" pitchFamily="2" charset="-78"/>
            </a:endParaRPr>
          </a:p>
        </p:txBody>
      </p:sp>
      <p:pic>
        <p:nvPicPr>
          <p:cNvPr id="5" name="Picture 12" descr="C:\Users\user-pc\Desktop\dec\بصری وکسنر\مرکز-هنرهای-بصری-وکسنر-www.memarfa.co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905" y="1295400"/>
            <a:ext cx="4530570" cy="42444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3" descr="C:\Users\user-pc\Desktop\dec\بصری وکسنر\مرکز-هنرهای-بصری-وکسنر-www.memarfa.com-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14400"/>
            <a:ext cx="2686718" cy="3352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user-pc\Desktop\dec\بصری وکسنر\wexner-center-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756" y="4495800"/>
            <a:ext cx="1243012" cy="19005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user-pc\Desktop\dec\بصری وکسنر\wexner-center-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8280" y="4495800"/>
            <a:ext cx="1293238" cy="19005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60905" y="5638800"/>
            <a:ext cx="4540095" cy="75757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31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580</TotalTime>
  <Words>571</Words>
  <Application>Microsoft Office PowerPoint</Application>
  <PresentationFormat>On-screen Show (4:3)</PresentationFormat>
  <Paragraphs>70</Paragraphs>
  <Slides>27</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27</vt:i4>
      </vt:variant>
    </vt:vector>
  </HeadingPairs>
  <TitlesOfParts>
    <vt:vector size="42" baseType="lpstr">
      <vt:lpstr>_MRT_Khodkar</vt:lpstr>
      <vt:lpstr>2  Mitra_1 (MRT)</vt:lpstr>
      <vt:lpstr>2  Mitra_4 (MRT)</vt:lpstr>
      <vt:lpstr>2  Mitra_5 (MRT)</vt:lpstr>
      <vt:lpstr>Arial</vt:lpstr>
      <vt:lpstr>B Morvarid</vt:lpstr>
      <vt:lpstr>B Titr</vt:lpstr>
      <vt:lpstr>Bookshelf Symbol 7</vt:lpstr>
      <vt:lpstr>Broadway</vt:lpstr>
      <vt:lpstr>Calibri</vt:lpstr>
      <vt:lpstr>Comic Sans MS</vt:lpstr>
      <vt:lpstr>MRT_Poster_12</vt:lpstr>
      <vt:lpstr>Tahoma</vt:lpstr>
      <vt:lpstr>Wingdings</vt:lpstr>
      <vt:lpstr>Perspective</vt:lpstr>
      <vt:lpstr>معماری دیکانستراکشن</vt:lpstr>
      <vt:lpstr>PowerPoint Presentation</vt:lpstr>
      <vt:lpstr>PowerPoint Presentation</vt:lpstr>
      <vt:lpstr>PowerPoint Presentation</vt:lpstr>
      <vt:lpstr>شروع سبک دیکانستراکشن</vt:lpstr>
      <vt:lpstr>تفاوت دیکانستراکشن</vt:lpstr>
      <vt:lpstr>PowerPoint Presentation</vt:lpstr>
      <vt:lpstr>معماران معروف این سبک     </vt:lpstr>
      <vt:lpstr>PowerPoint Presentation</vt:lpstr>
      <vt:lpstr>PowerPoint Presentation</vt:lpstr>
      <vt:lpstr>PowerPoint Presentation</vt:lpstr>
      <vt:lpstr>PowerPoint Presentation</vt:lpstr>
      <vt:lpstr>ایستگاه آتش نشانی (طراح : زاها حدید)</vt:lpstr>
      <vt:lpstr>PowerPoint Presentation</vt:lpstr>
      <vt:lpstr>خانهء فرانک گهری (طراح : گهری)</vt:lpstr>
      <vt:lpstr>پلان و پرسپکتیو خانهء گهری</vt:lpstr>
      <vt:lpstr>PowerPoint Presentation</vt:lpstr>
      <vt:lpstr>موزهء ویترا (طراح: )</vt:lpstr>
      <vt:lpstr>پارک دولویت ( طراح : )</vt:lpstr>
      <vt:lpstr>PowerPoint Presentation</vt:lpstr>
      <vt:lpstr>خانهء وینتون (طراح : فرانک گهری) 1987</vt:lpstr>
      <vt:lpstr>مجتمع iba (طراح: زاحا حدید) 1987</vt:lpstr>
      <vt:lpstr>خانهء شوایتزر (طراح : جوش شوایتزر) </vt:lpstr>
      <vt:lpstr>خانهء شوایتزر</vt:lpstr>
      <vt:lpstr>خانهء لاسون (طراح : رم کولهاس) 1989</vt:lpstr>
      <vt:lpstr>دانشگاه مینسوتا</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user-pc</dc:creator>
  <cp:lastModifiedBy>omid</cp:lastModifiedBy>
  <cp:revision>303</cp:revision>
  <dcterms:created xsi:type="dcterms:W3CDTF">2015-05-08T19:24:22Z</dcterms:created>
  <dcterms:modified xsi:type="dcterms:W3CDTF">2018-06-02T13:21:57Z</dcterms:modified>
</cp:coreProperties>
</file>