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256" r:id="rId2"/>
    <p:sldId id="607" r:id="rId3"/>
    <p:sldId id="608" r:id="rId4"/>
    <p:sldId id="610" r:id="rId5"/>
    <p:sldId id="609" r:id="rId6"/>
    <p:sldId id="620" r:id="rId7"/>
    <p:sldId id="642" r:id="rId8"/>
    <p:sldId id="611" r:id="rId9"/>
    <p:sldId id="621" r:id="rId10"/>
    <p:sldId id="619" r:id="rId11"/>
    <p:sldId id="624" r:id="rId12"/>
    <p:sldId id="623" r:id="rId13"/>
    <p:sldId id="625" r:id="rId14"/>
    <p:sldId id="626" r:id="rId15"/>
    <p:sldId id="639" r:id="rId16"/>
    <p:sldId id="627" r:id="rId17"/>
    <p:sldId id="640" r:id="rId18"/>
    <p:sldId id="641" r:id="rId19"/>
    <p:sldId id="628" r:id="rId20"/>
    <p:sldId id="629" r:id="rId21"/>
    <p:sldId id="630" r:id="rId22"/>
    <p:sldId id="632" r:id="rId23"/>
    <p:sldId id="631" r:id="rId24"/>
    <p:sldId id="634" r:id="rId25"/>
    <p:sldId id="635" r:id="rId26"/>
    <p:sldId id="633" r:id="rId27"/>
    <p:sldId id="636" r:id="rId28"/>
    <p:sldId id="638" r:id="rId29"/>
    <p:sldId id="637" r:id="rId30"/>
    <p:sldId id="50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727"/>
    <a:srgbClr val="814305"/>
    <a:srgbClr val="CC3300"/>
    <a:srgbClr val="FFCC66"/>
    <a:srgbClr val="17111D"/>
    <a:srgbClr val="241B2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0A53F-667D-43D2-8A84-755F15E3FAF2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72006-3AC5-4C02-AF09-C5ACEC49F6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طی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596D8-B47F-4426-8877-AEE0B52C9E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طی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596D8-B47F-4426-8877-AEE0B52C9E5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طی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596D8-B47F-4426-8877-AEE0B52C9E5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طی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596D8-B47F-4426-8877-AEE0B52C9E5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طی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596D8-B47F-4426-8877-AEE0B52C9E5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طی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596D8-B47F-4426-8877-AEE0B52C9E5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81430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EAF335C-86A5-4D2D-BA38-B0E829E16152}" type="datetime1">
              <a:rPr lang="en-US" smtClean="0"/>
              <a:pPr/>
              <a:t>6/13/2016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fa-IR" smtClean="0"/>
              <a:t>درمان اجباری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95E58-79C4-41E1-8E03-35D030381265}" type="datetime1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385FBAB-3405-4DFB-91D0-D8CD1E1907B3}" type="datetime1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fa-IR" smtClean="0"/>
              <a:t>درمان اجباری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39F3-26D0-4C3A-BD07-93F5DBE755C4}" type="datetime1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B Koodak" pitchFamily="2" charset="-78"/>
              </a:defRPr>
            </a:lvl1pPr>
          </a:lstStyle>
          <a:p>
            <a:r>
              <a:rPr lang="fa-IR" smtClean="0"/>
              <a:t>درمان اجباری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103E-9EFF-40A1-9A9E-2FDC588606E6}" type="datetime1">
              <a:rPr lang="en-US" smtClean="0"/>
              <a:pPr/>
              <a:t>6/13/2016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a-IR" smtClean="0"/>
              <a:t>درمان اجباری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45F2CB-DCA2-4CF3-BF0C-B21D87BBEDBA}" type="datetime1">
              <a:rPr lang="en-US" smtClean="0"/>
              <a:pPr/>
              <a:t>6/13/2016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fa-IR" smtClean="0"/>
              <a:t>درمان اجباری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E8D3B21-C00E-4253-8317-22D250FC7782}" type="datetime1">
              <a:rPr lang="en-US" smtClean="0"/>
              <a:pPr/>
              <a:t>6/13/2016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fa-IR" smtClean="0"/>
              <a:t>درمان اجباری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2B6F-B61E-445C-9A57-6A0B5880826C}" type="datetime1">
              <a:rPr lang="en-US" smtClean="0"/>
              <a:pPr/>
              <a:t>6/13/2016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B2AE-2A3B-46E1-9743-FADA23B24643}" type="datetime1">
              <a:rPr lang="en-US" smtClean="0"/>
              <a:pPr/>
              <a:t>6/13/2016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DDE6-3DA3-4BBA-9A73-AD6381AA4F08}" type="datetime1">
              <a:rPr lang="en-US" smtClean="0"/>
              <a:pPr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2A2B3F4-860B-4718-B4B4-1F001B6B8AC5}" type="datetime1">
              <a:rPr lang="en-US" smtClean="0"/>
              <a:pPr/>
              <a:t>6/13/2016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CECBC2C-8774-4CAD-B08A-C53DF664D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fa-IR" smtClean="0"/>
              <a:t>درمان اجباری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A507BF-8CDF-4809-9C7E-8297F9D511A0}" type="datetime1">
              <a:rPr lang="en-US" smtClean="0"/>
              <a:pPr/>
              <a:t>6/13/2016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rgbClr val="FFFF00"/>
                </a:solidFill>
                <a:cs typeface="B Koodak" pitchFamily="2" charset="-78"/>
              </a:defRPr>
            </a:lvl1pPr>
          </a:lstStyle>
          <a:p>
            <a:r>
              <a:rPr lang="fa-IR" smtClean="0"/>
              <a:t>درمان اجباری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00"/>
                </a:solidFill>
              </a:defRPr>
            </a:lvl1pPr>
          </a:lstStyle>
          <a:p>
            <a:fld id="{ACECBC2C-8774-4CAD-B08A-C53DF664D0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4038600"/>
            <a:ext cx="7579568" cy="1828800"/>
          </a:xfrm>
        </p:spPr>
        <p:txBody>
          <a:bodyPr anchor="t">
            <a:noAutofit/>
          </a:bodyPr>
          <a:lstStyle/>
          <a:p>
            <a:pPr algn="r" rtl="1"/>
            <a:r>
              <a:rPr lang="fa-IR" sz="6000" dirty="0" smtClean="0">
                <a:solidFill>
                  <a:srgbClr val="FFFF00"/>
                </a:solidFill>
                <a:cs typeface="B Roya" pitchFamily="2" charset="-78"/>
              </a:rPr>
              <a:t>نکاتی درباره اعتیاد برای  خانواده ها و مراجعان</a:t>
            </a:r>
            <a:endParaRPr lang="en-US" sz="6000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arkisim" pitchFamily="34" charset="-79"/>
                <a:cs typeface="Narkisim" pitchFamily="34" charset="-79"/>
              </a:rPr>
              <a:t>Facts for Families and Clients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844824"/>
            <a:ext cx="3074640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Roya" pitchFamily="2" charset="-78"/>
              </a:rPr>
              <a:t>دکتر آذرخش مکری</a:t>
            </a:r>
            <a:endParaRPr lang="en-US" sz="3200" dirty="0"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FFFF00"/>
                </a:solidFill>
                <a:cs typeface="B Roya" pitchFamily="2" charset="-78"/>
              </a:rPr>
              <a:t>نکات بسیار مهم در درمان اجباری</a:t>
            </a:r>
            <a:endParaRPr lang="en-US" sz="4000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28800"/>
            <a:ext cx="9071992" cy="86409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Roya" pitchFamily="2" charset="-78"/>
              </a:rPr>
              <a:t>بین اثرات مستقیم مواد و اعتیاد تمایز قائل شوید</a:t>
            </a:r>
            <a:endParaRPr lang="en-US" sz="3200" dirty="0">
              <a:cs typeface="B Roya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536768"/>
            <a:ext cx="9071992" cy="8640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Roya" pitchFamily="2" charset="-78"/>
              </a:rPr>
              <a:t>اعتیاد یک چرخه یا فرایند است</a:t>
            </a:r>
            <a:endParaRPr lang="en-US" sz="3200" dirty="0">
              <a:cs typeface="B Roya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429000"/>
            <a:ext cx="9071992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cs typeface="B Roya" pitchFamily="2" charset="-78"/>
              </a:rPr>
              <a:t>منظور راغب سازی و حرکت دادن معتادان بسوی ترک است</a:t>
            </a:r>
            <a:endParaRPr lang="en-US" sz="2800" dirty="0"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FFFF00"/>
                </a:solidFill>
                <a:cs typeface="B Roya" pitchFamily="2" charset="-78"/>
              </a:rPr>
              <a:t>نکات بسیار مهم در درمان اجباری</a:t>
            </a:r>
            <a:endParaRPr lang="en-US" sz="4000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28800"/>
            <a:ext cx="9071992" cy="86409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Roya" pitchFamily="2" charset="-78"/>
              </a:rPr>
              <a:t>بین اثرات مستقیم مواد و اعتیاد تمایز قائل شوید</a:t>
            </a:r>
            <a:endParaRPr lang="en-US" sz="3200" dirty="0">
              <a:cs typeface="B Roya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536768"/>
            <a:ext cx="9071992" cy="8640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Roya" pitchFamily="2" charset="-78"/>
              </a:rPr>
              <a:t>اعتیاد یک چرخه یا فرایند است</a:t>
            </a:r>
            <a:endParaRPr lang="en-US" sz="3200" dirty="0">
              <a:cs typeface="B Roya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429000"/>
            <a:ext cx="9071992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cs typeface="B Roya" pitchFamily="2" charset="-78"/>
              </a:rPr>
              <a:t>منظور راغب سازی و حرکت دادن معتادان بسوی ترک است</a:t>
            </a:r>
            <a:endParaRPr lang="en-US" sz="2800" dirty="0">
              <a:cs typeface="B Roya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692" y="4293096"/>
            <a:ext cx="9071992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 smtClean="0">
                <a:cs typeface="B Roya" pitchFamily="2" charset="-78"/>
              </a:rPr>
              <a:t>نصیحت، مصاحبه با متخصص و ریشه یابی چندان موثر نیست</a:t>
            </a:r>
            <a:endParaRPr lang="en-US" sz="2800" dirty="0"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3600" dirty="0" smtClean="0">
                <a:solidFill>
                  <a:srgbClr val="FFFF00"/>
                </a:solidFill>
                <a:cs typeface="B Roya" pitchFamily="2" charset="-78"/>
              </a:rPr>
              <a:t>اغراق درباره توان مصاحبه تخصصی</a:t>
            </a:r>
            <a:endParaRPr lang="en-US" sz="3600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125E498-8712-4D64-8C0E-41BFAB561C9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FFFF00"/>
                </a:solidFill>
                <a:cs typeface="B Roya" pitchFamily="2" charset="-78"/>
              </a:rPr>
              <a:t>نکات بسیار مهم در درمان اجباری</a:t>
            </a:r>
            <a:endParaRPr lang="en-US" sz="4000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28800"/>
            <a:ext cx="9071992" cy="86409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Roya" pitchFamily="2" charset="-78"/>
              </a:rPr>
              <a:t>بین اثرات مستقیم مواد و اعتیاد تمایز قائل شوید</a:t>
            </a:r>
            <a:endParaRPr lang="en-US" sz="3200" dirty="0">
              <a:cs typeface="B Roya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536768"/>
            <a:ext cx="9071992" cy="8640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Roya" pitchFamily="2" charset="-78"/>
              </a:rPr>
              <a:t>اعتیاد یک چرخه یا فرایند است</a:t>
            </a:r>
            <a:endParaRPr lang="en-US" sz="3200" dirty="0">
              <a:cs typeface="B Roya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429000"/>
            <a:ext cx="9071992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cs typeface="B Roya" pitchFamily="2" charset="-78"/>
              </a:rPr>
              <a:t>منظور راغب سازی و حرکت دادن معتادان بسوی ترک است</a:t>
            </a:r>
            <a:endParaRPr lang="en-US" sz="2800" dirty="0">
              <a:cs typeface="B Roya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692" y="4293096"/>
            <a:ext cx="9071992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 smtClean="0">
                <a:cs typeface="B Roya" pitchFamily="2" charset="-78"/>
              </a:rPr>
              <a:t>نصیحت، مصاحبه با متخصص و ریشه یابی چندان موثر نیست</a:t>
            </a:r>
            <a:endParaRPr lang="en-US" sz="2800" dirty="0">
              <a:cs typeface="B Roya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376" y="5185328"/>
            <a:ext cx="9071992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solidFill>
                  <a:schemeClr val="tx1"/>
                </a:solidFill>
                <a:cs typeface="B Roya" pitchFamily="2" charset="-78"/>
              </a:rPr>
              <a:t>نقش کلیدی افراد مهم زندگی</a:t>
            </a:r>
            <a:endParaRPr lang="en-US" sz="3200" dirty="0">
              <a:solidFill>
                <a:schemeClr val="tx1"/>
              </a:solidFill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FFFF00"/>
                </a:solidFill>
                <a:cs typeface="B Roya" pitchFamily="2" charset="-78"/>
              </a:rPr>
              <a:t>نکات بسیار مهم در درمان اجباری</a:t>
            </a:r>
            <a:endParaRPr lang="en-US" sz="4000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5692" y="2060848"/>
            <a:ext cx="9071992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solidFill>
                  <a:schemeClr val="tx1"/>
                </a:solidFill>
                <a:cs typeface="B Roya" pitchFamily="2" charset="-78"/>
              </a:rPr>
              <a:t>تاکید بر عوارض و شواهد عینی نگران کننده</a:t>
            </a:r>
            <a:endParaRPr lang="en-US" sz="3200" dirty="0">
              <a:solidFill>
                <a:schemeClr val="tx1"/>
              </a:solidFill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b="1" dirty="0" smtClean="0">
                <a:solidFill>
                  <a:srgbClr val="FFFF00"/>
                </a:solidFill>
                <a:cs typeface="B Roya" pitchFamily="2" charset="-78"/>
              </a:rPr>
              <a:t>انتخاب صحیح حرکت</a:t>
            </a:r>
            <a:endParaRPr lang="en-US" sz="4000" b="1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4000" dirty="0" smtClean="0">
                <a:solidFill>
                  <a:schemeClr val="bg1">
                    <a:lumMod val="95000"/>
                  </a:schemeClr>
                </a:solidFill>
                <a:cs typeface="B Roya" pitchFamily="2" charset="-78"/>
              </a:rPr>
              <a:t>موارد عینی</a:t>
            </a:r>
            <a:endParaRPr lang="en-US" sz="2400" dirty="0">
              <a:solidFill>
                <a:schemeClr val="tx2">
                  <a:lumMod val="10000"/>
                  <a:lumOff val="90000"/>
                </a:schemeClr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125E498-8712-4D64-8C0E-41BFAB561C9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marL="514350" indent="-514350" algn="r" rtl="1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</a:pPr>
            <a:r>
              <a:rPr lang="fa-I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موارد مستند</a:t>
            </a:r>
          </a:p>
          <a:p>
            <a:pPr marL="514350" indent="-514350" algn="r" rtl="1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</a:pPr>
            <a:r>
              <a:rPr lang="fa-I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تاکید عمده بر شواهد تخریب</a:t>
            </a:r>
          </a:p>
          <a:p>
            <a:pPr marL="514350" indent="-514350" algn="r" rtl="1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</a:pPr>
            <a:r>
              <a:rPr lang="fa-I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اجتناب از مبهم گویی</a:t>
            </a:r>
          </a:p>
          <a:p>
            <a:pPr marL="514350" indent="-514350" algn="r" rtl="1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</a:pPr>
            <a:r>
              <a:rPr lang="fa-I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پرهیز از بار قضاوتی</a:t>
            </a:r>
          </a:p>
          <a:p>
            <a:pPr marL="514350" indent="-514350" algn="r" rtl="1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</a:pPr>
            <a:r>
              <a:rPr lang="fa-I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شواهد مصرف </a:t>
            </a:r>
            <a:r>
              <a:rPr lang="fa-IR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+</a:t>
            </a:r>
            <a:r>
              <a:rPr lang="fa-I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 نشانه هایی از تخریب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fa-IR" sz="4400" dirty="0" smtClean="0">
                <a:solidFill>
                  <a:schemeClr val="accent6">
                    <a:lumMod val="75000"/>
                  </a:schemeClr>
                </a:solidFill>
                <a:cs typeface="B Roya" pitchFamily="2" charset="-78"/>
              </a:rPr>
              <a:t>بهتر است عوارض و تخریب مصرف نیز در نظر گرفته شود</a:t>
            </a:r>
            <a:endParaRPr lang="en-US" sz="4400" dirty="0">
              <a:solidFill>
                <a:schemeClr val="accent6">
                  <a:lumMod val="75000"/>
                </a:schemeClr>
              </a:solidFill>
              <a:cs typeface="B Roya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cs typeface="B Roya" pitchFamily="2" charset="-78"/>
              </a:rPr>
              <a:t>فقط تاکید بر شواهد مصرف سازنده نیست</a:t>
            </a:r>
            <a:endParaRPr lang="en-US" dirty="0">
              <a:cs typeface="B Roy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ECBC2C-8774-4CAD-B08A-C53DF664D02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a-IR" smtClean="0"/>
              <a:t>درمان اجباری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rtl="1"/>
            <a:r>
              <a:rPr lang="fa-IR" dirty="0" smtClean="0">
                <a:solidFill>
                  <a:srgbClr val="FFFF00"/>
                </a:solidFill>
                <a:cs typeface="B Roya" pitchFamily="2" charset="-78"/>
              </a:rPr>
              <a:t>بن بست ناشی از تاکید صرف بر مصرف ماده</a:t>
            </a:r>
            <a:endParaRPr lang="en-US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dirty="0" smtClean="0">
                <a:solidFill>
                  <a:srgbClr val="FFFF00"/>
                </a:solidFill>
                <a:cs typeface="B Roya" pitchFamily="2" charset="-78"/>
              </a:rPr>
              <a:t>مثال های از موارد نگران کننده مناسب و نامناسب </a:t>
            </a:r>
            <a:endParaRPr lang="en-US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r" rtl="1"/>
            <a:r>
              <a:rPr lang="fa-IR" dirty="0" smtClean="0">
                <a:solidFill>
                  <a:schemeClr val="tx2">
                    <a:lumMod val="25000"/>
                    <a:lumOff val="75000"/>
                  </a:schemeClr>
                </a:solidFill>
                <a:cs typeface="B Roya" pitchFamily="2" charset="-78"/>
              </a:rPr>
              <a:t>عوض شدی</a:t>
            </a:r>
          </a:p>
          <a:p>
            <a:pPr algn="r" rtl="1"/>
            <a:r>
              <a:rPr lang="fa-IR" dirty="0" smtClean="0">
                <a:solidFill>
                  <a:schemeClr val="tx2">
                    <a:lumMod val="25000"/>
                    <a:lumOff val="75000"/>
                  </a:schemeClr>
                </a:solidFill>
                <a:cs typeface="B Roya" pitchFamily="2" charset="-78"/>
              </a:rPr>
              <a:t>شل و ول شدی</a:t>
            </a:r>
          </a:p>
          <a:p>
            <a:pPr algn="r" rtl="1"/>
            <a:r>
              <a:rPr lang="fa-IR" dirty="0" smtClean="0">
                <a:solidFill>
                  <a:schemeClr val="tx2">
                    <a:lumMod val="25000"/>
                    <a:lumOff val="75000"/>
                  </a:schemeClr>
                </a:solidFill>
                <a:cs typeface="B Roya" pitchFamily="2" charset="-78"/>
              </a:rPr>
              <a:t>تو خودتی</a:t>
            </a:r>
          </a:p>
          <a:p>
            <a:pPr algn="r" rtl="1"/>
            <a:r>
              <a:rPr lang="fa-IR" dirty="0" smtClean="0">
                <a:solidFill>
                  <a:schemeClr val="tx2">
                    <a:lumMod val="25000"/>
                    <a:lumOff val="75000"/>
                  </a:schemeClr>
                </a:solidFill>
                <a:cs typeface="B Roya" pitchFamily="2" charset="-78"/>
              </a:rPr>
              <a:t>مشکوک می زنی</a:t>
            </a:r>
          </a:p>
          <a:p>
            <a:pPr algn="r" rtl="1"/>
            <a:r>
              <a:rPr lang="fa-IR" dirty="0" smtClean="0">
                <a:solidFill>
                  <a:schemeClr val="tx2">
                    <a:lumMod val="25000"/>
                    <a:lumOff val="75000"/>
                  </a:schemeClr>
                </a:solidFill>
                <a:cs typeface="B Roya" pitchFamily="2" charset="-78"/>
              </a:rPr>
              <a:t>یه خبریه</a:t>
            </a:r>
          </a:p>
          <a:p>
            <a:pPr algn="r" rtl="1"/>
            <a:r>
              <a:rPr lang="fa-IR" dirty="0" smtClean="0">
                <a:solidFill>
                  <a:schemeClr val="tx2">
                    <a:lumMod val="25000"/>
                    <a:lumOff val="75000"/>
                  </a:schemeClr>
                </a:solidFill>
                <a:cs typeface="B Roya" pitchFamily="2" charset="-78"/>
              </a:rPr>
              <a:t>خلاف </a:t>
            </a:r>
            <a:r>
              <a:rPr lang="fa-IR" dirty="0" smtClean="0">
                <a:solidFill>
                  <a:schemeClr val="tx2">
                    <a:lumMod val="25000"/>
                    <a:lumOff val="75000"/>
                  </a:schemeClr>
                </a:solidFill>
                <a:cs typeface="B Roya" pitchFamily="2" charset="-78"/>
              </a:rPr>
              <a:t>می کنی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4008" y="2438400"/>
            <a:ext cx="4042792" cy="35814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B Roya" pitchFamily="2" charset="-78"/>
              </a:rPr>
              <a:t>کاهش نمرات تحصیلی</a:t>
            </a:r>
          </a:p>
          <a:p>
            <a:pPr algn="r" rtl="1"/>
            <a:r>
              <a:rPr lang="fa-IR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B Roya" pitchFamily="2" charset="-78"/>
              </a:rPr>
              <a:t>کم شدن درآمد</a:t>
            </a:r>
          </a:p>
          <a:p>
            <a:pPr algn="r" rtl="1"/>
            <a:r>
              <a:rPr lang="fa-IR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B Roya" pitchFamily="2" charset="-78"/>
              </a:rPr>
              <a:t>دیر خوابیدن یا دیر بیدار شدن</a:t>
            </a:r>
          </a:p>
          <a:p>
            <a:pPr algn="r" rtl="1"/>
            <a:r>
              <a:rPr lang="fa-IR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B Roya" pitchFamily="2" charset="-78"/>
              </a:rPr>
              <a:t>کاهش توان بدنی</a:t>
            </a:r>
          </a:p>
          <a:p>
            <a:pPr algn="r" rtl="1"/>
            <a:r>
              <a:rPr lang="fa-IR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B Roya" pitchFamily="2" charset="-78"/>
              </a:rPr>
              <a:t>جریمه رانندگی یا تصادف های مکرر</a:t>
            </a:r>
          </a:p>
          <a:p>
            <a:pPr algn="r" rtl="1"/>
            <a:r>
              <a:rPr lang="fa-IR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B Roya" pitchFamily="2" charset="-78"/>
              </a:rPr>
              <a:t>چرت زدن در روز</a:t>
            </a:r>
          </a:p>
          <a:p>
            <a:pPr algn="r" rtl="1"/>
            <a:endParaRPr lang="fa-IR" dirty="0" smtClean="0">
              <a:solidFill>
                <a:schemeClr val="accent4">
                  <a:lumMod val="40000"/>
                  <a:lumOff val="60000"/>
                </a:schemeClr>
              </a:solidFill>
              <a:cs typeface="B Roya" pitchFamily="2" charset="-78"/>
            </a:endParaRPr>
          </a:p>
          <a:p>
            <a:pPr algn="r" rtl="1"/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cs typeface="B Roy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a-IR" smtClean="0"/>
              <a:t>درمان اجباری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fa-IR" sz="2800" dirty="0" smtClean="0"/>
              <a:t>نامناسب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a-IR" sz="2800" dirty="0" smtClean="0"/>
              <a:t>مناسب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Roya" pitchFamily="2" charset="-78"/>
              </a:rPr>
              <a:t>درمان اجباری</a:t>
            </a:r>
            <a:endParaRPr lang="en-US" sz="4400" b="1" dirty="0">
              <a:solidFill>
                <a:schemeClr val="tx1"/>
              </a:solidFill>
              <a:cs typeface="B Roy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ECBC2C-8774-4CAD-B08A-C53DF664D02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a-IR" smtClean="0"/>
              <a:t>درمان اجباری</a:t>
            </a:r>
            <a:endParaRPr lang="en-US"/>
          </a:p>
        </p:txBody>
      </p:sp>
      <p:pic>
        <p:nvPicPr>
          <p:cNvPr id="118788" name="Picture 4" descr="http://www.hiremelaw.com/wp-content/uploads/2015/06/handcuff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815" b="4815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547664" y="0"/>
            <a:ext cx="7596336" cy="4581128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FFFF00"/>
                </a:solidFill>
                <a:cs typeface="B Roya" pitchFamily="2" charset="-78"/>
              </a:rPr>
              <a:t>نکات بسیار مهم در درمان اجباری</a:t>
            </a:r>
            <a:endParaRPr lang="en-US" sz="4000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5692" y="2060848"/>
            <a:ext cx="9071992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solidFill>
                  <a:schemeClr val="tx1"/>
                </a:solidFill>
                <a:cs typeface="B Roya" pitchFamily="2" charset="-78"/>
              </a:rPr>
              <a:t>تاکید بر عوارض و شواهد عینی نگران کننده</a:t>
            </a:r>
            <a:endParaRPr lang="en-US" sz="3200" dirty="0">
              <a:solidFill>
                <a:schemeClr val="tx1"/>
              </a:solidFill>
              <a:cs typeface="B Roya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8376" y="2924944"/>
            <a:ext cx="9071992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solidFill>
                  <a:schemeClr val="tx1"/>
                </a:solidFill>
                <a:cs typeface="B Roya" pitchFamily="2" charset="-78"/>
              </a:rPr>
              <a:t>اعمال نوعی تحریم و فشار در صورت استمرار شواهد عینی</a:t>
            </a:r>
            <a:endParaRPr lang="en-US" sz="3200" dirty="0">
              <a:solidFill>
                <a:schemeClr val="tx1"/>
              </a:solidFill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4000" dirty="0" smtClean="0">
                <a:solidFill>
                  <a:srgbClr val="FFFF00"/>
                </a:solidFill>
                <a:cs typeface="B Roya" pitchFamily="2" charset="-78"/>
              </a:rPr>
              <a:t>فشارها و تحریم ها</a:t>
            </a:r>
            <a:endParaRPr lang="en-US" sz="2400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125E498-8712-4D64-8C0E-41BFAB561C9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marL="514350" indent="-514350" algn="r" rtl="1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</a:pPr>
            <a:r>
              <a:rPr lang="fa-I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شفاف و مشخص</a:t>
            </a:r>
          </a:p>
          <a:p>
            <a:pPr marL="514350" indent="-514350" algn="r" rtl="1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</a:pPr>
            <a:r>
              <a:rPr lang="fa-I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غیر حیثیتی و غیر هیجانی</a:t>
            </a:r>
          </a:p>
          <a:p>
            <a:pPr marL="514350" indent="-514350" algn="r" rtl="1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</a:pPr>
            <a:r>
              <a:rPr lang="fa-I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قابل برگشت</a:t>
            </a:r>
          </a:p>
          <a:p>
            <a:pPr marL="514350" indent="-514350" algn="r" rtl="1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</a:pPr>
            <a:r>
              <a:rPr lang="fa-I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شدنی و امکانپذیر</a:t>
            </a:r>
          </a:p>
          <a:p>
            <a:pPr marL="514350" indent="-514350" algn="r" rtl="1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</a:pPr>
            <a:r>
              <a:rPr lang="fa-I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تدریجی و افزایش یابنده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4000" dirty="0" smtClean="0">
                <a:solidFill>
                  <a:srgbClr val="FFFF00"/>
                </a:solidFill>
                <a:cs typeface="B Roya" pitchFamily="2" charset="-78"/>
              </a:rPr>
              <a:t>مثال</a:t>
            </a:r>
            <a:endParaRPr lang="en-US" sz="2400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125E498-8712-4D64-8C0E-41BFAB561C9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 fontScale="92500" lnSpcReduction="10000"/>
          </a:bodyPr>
          <a:lstStyle/>
          <a:p>
            <a:pPr marL="514350" indent="-514350" algn="r" rtl="1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</a:pPr>
            <a:r>
              <a:rPr lang="fa-I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محدود کردن پول تو جیبی</a:t>
            </a:r>
          </a:p>
          <a:p>
            <a:pPr marL="514350" indent="-514350" algn="r" rtl="1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</a:pPr>
            <a:r>
              <a:rPr lang="fa-I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توقیف خودرو</a:t>
            </a:r>
          </a:p>
          <a:p>
            <a:pPr marL="514350" indent="-514350" algn="r" rtl="1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</a:pPr>
            <a:r>
              <a:rPr lang="fa-I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قطع موبایل</a:t>
            </a:r>
          </a:p>
          <a:p>
            <a:pPr marL="514350" indent="-514350" algn="r" rtl="1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</a:pPr>
            <a:r>
              <a:rPr lang="fa-I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جلوگیری از حضور در مهمانی و جمع</a:t>
            </a:r>
          </a:p>
          <a:p>
            <a:pPr marL="514350" indent="-514350" algn="r" rtl="1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</a:pPr>
            <a:r>
              <a:rPr lang="fa-I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محدود کردن ساعات رفت و آمد</a:t>
            </a:r>
          </a:p>
          <a:p>
            <a:pPr marL="514350" indent="-514350" algn="r" rtl="1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</a:pPr>
            <a:r>
              <a:rPr lang="fa-I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محرومیت از حضور در جمع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2492896"/>
            <a:ext cx="2448272" cy="31683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fa-IR" sz="3200" dirty="0" smtClean="0">
                <a:cs typeface="B Roya" pitchFamily="2" charset="-78"/>
              </a:rPr>
              <a:t>ترک منزل</a:t>
            </a:r>
          </a:p>
          <a:p>
            <a:pPr algn="r">
              <a:lnSpc>
                <a:spcPct val="150000"/>
              </a:lnSpc>
            </a:pPr>
            <a:r>
              <a:rPr lang="fa-IR" sz="3200" dirty="0" smtClean="0">
                <a:cs typeface="B Roya" pitchFamily="2" charset="-78"/>
              </a:rPr>
              <a:t>پیگیری قضایی</a:t>
            </a:r>
          </a:p>
          <a:p>
            <a:pPr algn="r" rtl="1">
              <a:lnSpc>
                <a:spcPct val="150000"/>
              </a:lnSpc>
            </a:pPr>
            <a:r>
              <a:rPr lang="fa-IR" sz="3200" dirty="0" smtClean="0">
                <a:cs typeface="B Roya" pitchFamily="2" charset="-78"/>
              </a:rPr>
              <a:t>جدایی</a:t>
            </a:r>
            <a:endParaRPr lang="en-US" sz="3200" dirty="0"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FFFF00"/>
                </a:solidFill>
                <a:cs typeface="B Roya" pitchFamily="2" charset="-78"/>
              </a:rPr>
              <a:t>نکات بسیار مهم در درمان اجباری</a:t>
            </a:r>
            <a:endParaRPr lang="en-US" sz="4000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5692" y="2060848"/>
            <a:ext cx="9071992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solidFill>
                  <a:schemeClr val="tx1"/>
                </a:solidFill>
                <a:cs typeface="B Roya" pitchFamily="2" charset="-78"/>
              </a:rPr>
              <a:t>تاکید بر عوارض و شواهد عینی نگران کننده</a:t>
            </a:r>
            <a:endParaRPr lang="en-US" sz="3200" dirty="0">
              <a:solidFill>
                <a:schemeClr val="tx1"/>
              </a:solidFill>
              <a:cs typeface="B Roya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92" y="2924944"/>
            <a:ext cx="9071992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solidFill>
                  <a:schemeClr val="tx1"/>
                </a:solidFill>
                <a:cs typeface="B Roya" pitchFamily="2" charset="-78"/>
              </a:rPr>
              <a:t>اعمال نوعی تحریم و فشار در صورت استمرار شواهد عینی</a:t>
            </a:r>
            <a:endParaRPr lang="en-US" sz="3200" dirty="0">
              <a:solidFill>
                <a:schemeClr val="tx1"/>
              </a:solidFill>
              <a:cs typeface="B Roya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8376" y="3789040"/>
            <a:ext cx="9071992" cy="8640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solidFill>
                  <a:srgbClr val="FFFF00"/>
                </a:solidFill>
                <a:cs typeface="B Roya" pitchFamily="2" charset="-78"/>
              </a:rPr>
              <a:t>تشویق به مراجعه به درمانگران بعنوان یک گزینه</a:t>
            </a:r>
            <a:endParaRPr lang="en-US" sz="3200" dirty="0">
              <a:solidFill>
                <a:srgbClr val="FFFF00"/>
              </a:solidFill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FF00"/>
                </a:solidFill>
                <a:cs typeface="B Roya" pitchFamily="2" charset="-78"/>
              </a:rPr>
              <a:t>بدون گزینه</a:t>
            </a:r>
            <a:endParaRPr lang="en-US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FF00"/>
                </a:solidFill>
                <a:cs typeface="B Roya" pitchFamily="2" charset="-78"/>
              </a:rPr>
              <a:t>با گزینه</a:t>
            </a:r>
            <a:endParaRPr lang="en-US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FFFF00"/>
                </a:solidFill>
                <a:cs typeface="B Roya" pitchFamily="2" charset="-78"/>
              </a:rPr>
              <a:t>نکات بسیار مهم در درمان اجباری</a:t>
            </a:r>
            <a:endParaRPr lang="en-US" sz="4000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5692" y="2060848"/>
            <a:ext cx="9071992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solidFill>
                  <a:schemeClr val="tx1"/>
                </a:solidFill>
                <a:cs typeface="B Roya" pitchFamily="2" charset="-78"/>
              </a:rPr>
              <a:t>تاکید بر عوارض و شواهد عینی نگران کننده</a:t>
            </a:r>
            <a:endParaRPr lang="en-US" sz="3200" dirty="0">
              <a:solidFill>
                <a:schemeClr val="tx1"/>
              </a:solidFill>
              <a:cs typeface="B Roya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92" y="2924944"/>
            <a:ext cx="9071992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solidFill>
                  <a:schemeClr val="tx1"/>
                </a:solidFill>
                <a:cs typeface="B Roya" pitchFamily="2" charset="-78"/>
              </a:rPr>
              <a:t>اعمال نوعی تحریم و فشار در صورت استمرار شواهد عینی</a:t>
            </a:r>
            <a:endParaRPr lang="en-US" sz="3200" dirty="0">
              <a:solidFill>
                <a:schemeClr val="tx1"/>
              </a:solidFill>
              <a:cs typeface="B Roya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8376" y="3789040"/>
            <a:ext cx="9071992" cy="8640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solidFill>
                  <a:srgbClr val="FFFF00"/>
                </a:solidFill>
                <a:cs typeface="B Roya" pitchFamily="2" charset="-78"/>
              </a:rPr>
              <a:t>تشویق به مراجعه به درمانگران بعنوان یک گزینه</a:t>
            </a:r>
            <a:endParaRPr lang="en-US" sz="3200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92" y="4653136"/>
            <a:ext cx="9071992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solidFill>
                  <a:schemeClr val="bg2">
                    <a:lumMod val="90000"/>
                  </a:schemeClr>
                </a:solidFill>
                <a:cs typeface="B Roya" pitchFamily="2" charset="-78"/>
              </a:rPr>
              <a:t>دستگیری و ارجاع به مرکز بستری اثر کمی در درمان دارد</a:t>
            </a:r>
            <a:endParaRPr lang="en-US" sz="3200" dirty="0">
              <a:solidFill>
                <a:schemeClr val="bg2">
                  <a:lumMod val="90000"/>
                </a:schemeClr>
              </a:solidFill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FF00"/>
                </a:solidFill>
                <a:cs typeface="B Roya" pitchFamily="2" charset="-78"/>
              </a:rPr>
              <a:t>به تله انداختن کمکی نمی کند</a:t>
            </a:r>
            <a:endParaRPr lang="en-US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4000" dirty="0" smtClean="0">
                <a:solidFill>
                  <a:srgbClr val="FFFF00"/>
                </a:solidFill>
                <a:cs typeface="B Roya" pitchFamily="2" charset="-78"/>
              </a:rPr>
              <a:t>برخی دلائل شکست</a:t>
            </a:r>
            <a:endParaRPr lang="en-US" sz="2400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125E498-8712-4D64-8C0E-41BFAB561C9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marL="514350" indent="-514350" algn="r" rtl="1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</a:pPr>
            <a:r>
              <a:rPr lang="fa-I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نبود اتحاد در افراد مهم</a:t>
            </a:r>
          </a:p>
          <a:p>
            <a:pPr marL="514350" indent="-514350" algn="r" rtl="1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</a:pPr>
            <a:r>
              <a:rPr lang="fa-I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جدی نبودن در تحریم ها و فشارها</a:t>
            </a:r>
          </a:p>
          <a:p>
            <a:pPr marL="514350" indent="-514350" algn="r" rtl="1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</a:pPr>
            <a:r>
              <a:rPr lang="fa-I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رویکرد هیجانی و عصبی</a:t>
            </a:r>
          </a:p>
          <a:p>
            <a:pPr marL="514350" indent="-514350" algn="r" rtl="1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</a:pPr>
            <a:r>
              <a:rPr lang="fa-I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نبود قاطعیت</a:t>
            </a:r>
          </a:p>
          <a:p>
            <a:pPr marL="514350" indent="-514350" algn="r" rtl="1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</a:pPr>
            <a:r>
              <a:rPr lang="fa-I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زمان کم و عجله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55576" y="2743200"/>
            <a:ext cx="7848872" cy="1673225"/>
          </a:xfrm>
        </p:spPr>
        <p:txBody>
          <a:bodyPr anchor="ctr">
            <a:noAutofit/>
          </a:bodyPr>
          <a:lstStyle/>
          <a:p>
            <a:pPr algn="ctr"/>
            <a:r>
              <a:rPr lang="fa-IR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B Roya" pitchFamily="2" charset="-78"/>
              </a:rPr>
              <a:t>در هر حال موفقیت اقدامات شما </a:t>
            </a:r>
            <a:r>
              <a:rPr lang="fa-IR" sz="4000" b="1" dirty="0" smtClean="0">
                <a:solidFill>
                  <a:srgbClr val="FFFF00"/>
                </a:solidFill>
                <a:cs typeface="B Roya" pitchFamily="2" charset="-78"/>
              </a:rPr>
              <a:t>100% </a:t>
            </a:r>
            <a:r>
              <a:rPr lang="fa-IR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B Roya" pitchFamily="2" charset="-78"/>
              </a:rPr>
              <a:t>نخواهد بود و متاسفانه عده ای پاسخ مطلوب نمی دهند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  <a:cs typeface="B Roya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800" b="1" dirty="0" smtClean="0">
                <a:solidFill>
                  <a:schemeClr val="tx1"/>
                </a:solidFill>
                <a:cs typeface="B Roya" pitchFamily="2" charset="-78"/>
              </a:rPr>
              <a:t>هشدار</a:t>
            </a:r>
            <a:endParaRPr lang="en-US" b="1" dirty="0">
              <a:solidFill>
                <a:schemeClr val="tx1"/>
              </a:solidFill>
              <a:cs typeface="B Roy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ECBC2C-8774-4CAD-B08A-C53DF664D02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a-IR" smtClean="0"/>
              <a:t>درمان اجباری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4000" dirty="0" smtClean="0">
                <a:solidFill>
                  <a:schemeClr val="bg1">
                    <a:lumMod val="95000"/>
                  </a:schemeClr>
                </a:solidFill>
                <a:cs typeface="B Roya" pitchFamily="2" charset="-78"/>
              </a:rPr>
              <a:t>سوال های شایع </a:t>
            </a:r>
            <a:endParaRPr lang="en-US" sz="2400" dirty="0">
              <a:solidFill>
                <a:schemeClr val="tx2">
                  <a:lumMod val="10000"/>
                  <a:lumOff val="90000"/>
                </a:schemeClr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125E498-8712-4D64-8C0E-41BFAB561C9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marL="514350" indent="-514350" algn="r" rtl="1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</a:pPr>
            <a:r>
              <a:rPr lang="fa-I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آیا معتادان </a:t>
            </a:r>
            <a:r>
              <a:rPr lang="fa-IR" sz="3600" dirty="0" smtClean="0">
                <a:solidFill>
                  <a:srgbClr val="FFFF00"/>
                </a:solidFill>
                <a:cs typeface="B Roya" pitchFamily="2" charset="-78"/>
              </a:rPr>
              <a:t>باید حتماً </a:t>
            </a:r>
            <a:r>
              <a:rPr lang="fa-I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خودشان بخواهند تا ترک کنند؟</a:t>
            </a:r>
          </a:p>
          <a:p>
            <a:pPr marL="514350" indent="-514350" algn="r" rtl="1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</a:pPr>
            <a:r>
              <a:rPr lang="fa-I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آیا درمان اجباری فایده ای دارد؟</a:t>
            </a:r>
          </a:p>
          <a:p>
            <a:pPr marL="514350" indent="-514350" algn="r" rtl="1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</a:pPr>
            <a:r>
              <a:rPr lang="fa-I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اگر بیمار (معتاد) خود نمی خواهد ترک کند، وظیفه خانواده چیست؟</a:t>
            </a:r>
          </a:p>
          <a:p>
            <a:pPr marL="514350" indent="-514350" algn="r" rtl="1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</a:pPr>
            <a:r>
              <a:rPr lang="fa-I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Roya" pitchFamily="2" charset="-78"/>
              </a:rPr>
              <a:t>چگونه باید با وی برخورد کنند؟</a:t>
            </a:r>
            <a:endParaRPr lang="en-US" sz="2400" dirty="0" smtClean="0">
              <a:solidFill>
                <a:schemeClr val="accent2">
                  <a:lumMod val="20000"/>
                  <a:lumOff val="80000"/>
                </a:schemeClr>
              </a:solidFill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fa-IR" sz="13700" spc="300" dirty="0" smtClean="0">
                <a:solidFill>
                  <a:srgbClr val="FFFF00"/>
                </a:solidFill>
                <a:cs typeface="B Homa" pitchFamily="2" charset="-78"/>
              </a:rPr>
              <a:t>پایان</a:t>
            </a:r>
            <a:endParaRPr lang="en-US" spc="3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Telegram.me</a:t>
            </a:r>
            <a:r>
              <a:rPr lang="en-US" dirty="0" smtClean="0"/>
              <a:t>/</a:t>
            </a:r>
            <a:r>
              <a:rPr lang="en-US" dirty="0" err="1" smtClean="0"/>
              <a:t>DrAzarakhshMokri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A6366-6285-40C7-BE09-FC3FA2DA823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a-IR" smtClean="0"/>
              <a:t>درمان اجباری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FFFF00"/>
                </a:solidFill>
                <a:cs typeface="B Roya" pitchFamily="2" charset="-78"/>
              </a:rPr>
              <a:t>نکات بسیار مهم در درمان اجباری</a:t>
            </a:r>
            <a:endParaRPr lang="en-US" sz="4000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28800"/>
            <a:ext cx="9071992" cy="86409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Roya" pitchFamily="2" charset="-78"/>
              </a:rPr>
              <a:t>بین اثرات مستقیم مواد و اعتیاد تمایز قائل شوید</a:t>
            </a:r>
            <a:endParaRPr lang="en-US" sz="3200" dirty="0"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FF00"/>
                </a:solidFill>
                <a:cs typeface="B Roya" pitchFamily="2" charset="-78"/>
              </a:rPr>
              <a:t>دو جنبه از اثرات مواد </a:t>
            </a:r>
            <a:endParaRPr lang="en-US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286116" y="1714488"/>
            <a:ext cx="3000388" cy="1500198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solidFill>
                  <a:srgbClr val="002060"/>
                </a:solidFill>
                <a:cs typeface="B Koodak" pitchFamily="2" charset="-78"/>
              </a:rPr>
              <a:t>اعتیاد</a:t>
            </a:r>
            <a:endParaRPr lang="en-US" sz="6000" dirty="0">
              <a:solidFill>
                <a:srgbClr val="002060"/>
              </a:solidFill>
              <a:cs typeface="B Koodak" pitchFamily="2" charset="-78"/>
            </a:endParaRPr>
          </a:p>
        </p:txBody>
      </p:sp>
      <p:sp>
        <p:nvSpPr>
          <p:cNvPr id="4" name="Left-Right-Up Arrow 3"/>
          <p:cNvSpPr>
            <a:spLocks noChangeAspect="1"/>
          </p:cNvSpPr>
          <p:nvPr/>
        </p:nvSpPr>
        <p:spPr>
          <a:xfrm>
            <a:off x="3500431" y="3286124"/>
            <a:ext cx="2428892" cy="1857388"/>
          </a:xfrm>
          <a:prstGeom prst="leftRightUpArrow">
            <a:avLst>
              <a:gd name="adj1" fmla="val 15631"/>
              <a:gd name="adj2" fmla="val 16300"/>
              <a:gd name="adj3" fmla="val 25000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32-Point Star 6"/>
          <p:cNvSpPr>
            <a:spLocks noChangeAspect="1"/>
          </p:cNvSpPr>
          <p:nvPr/>
        </p:nvSpPr>
        <p:spPr>
          <a:xfrm>
            <a:off x="6215070" y="3786190"/>
            <a:ext cx="2313432" cy="2313432"/>
          </a:xfrm>
          <a:prstGeom prst="star32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B Koodak" pitchFamily="2" charset="-78"/>
              </a:rPr>
              <a:t>اثرات مواد</a:t>
            </a:r>
            <a:endParaRPr lang="en-US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B Koodak" pitchFamily="2" charset="-78"/>
            </a:endParaRPr>
          </a:p>
        </p:txBody>
      </p:sp>
      <p:sp>
        <p:nvSpPr>
          <p:cNvPr id="8" name="32-Point Star 7"/>
          <p:cNvSpPr>
            <a:spLocks noChangeAspect="1"/>
          </p:cNvSpPr>
          <p:nvPr/>
        </p:nvSpPr>
        <p:spPr>
          <a:xfrm>
            <a:off x="1000100" y="3714752"/>
            <a:ext cx="2313432" cy="2313432"/>
          </a:xfrm>
          <a:prstGeom prst="star32">
            <a:avLst/>
          </a:prstGeom>
          <a:solidFill>
            <a:srgbClr val="00B0F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B Koodak" pitchFamily="2" charset="-78"/>
              </a:rPr>
              <a:t>رفتار اعتیادی</a:t>
            </a:r>
            <a:endParaRPr lang="en-US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B Koodak" pitchFamily="2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</a:t>
            </a:r>
            <a:endParaRPr lang="en-US"/>
          </a:p>
        </p:txBody>
      </p:sp>
      <p:sp>
        <p:nvSpPr>
          <p:cNvPr id="11" name="Cloud 10"/>
          <p:cNvSpPr/>
          <p:nvPr/>
        </p:nvSpPr>
        <p:spPr>
          <a:xfrm rot="617617">
            <a:off x="216316" y="732012"/>
            <a:ext cx="3101084" cy="2700403"/>
          </a:xfrm>
          <a:prstGeom prst="cloud">
            <a:avLst/>
          </a:prstGeom>
          <a:solidFill>
            <a:srgbClr val="FFC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solidFill>
                  <a:srgbClr val="FFFF00"/>
                </a:solidFill>
                <a:cs typeface="B Roya" pitchFamily="2" charset="-78"/>
              </a:rPr>
              <a:t>یادآوری</a:t>
            </a:r>
            <a:endParaRPr lang="en-US" b="1" dirty="0">
              <a:solidFill>
                <a:srgbClr val="FFFF00"/>
              </a:solidFill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613" y="1104900"/>
            <a:ext cx="6200775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Striped Right Arrow 5"/>
          <p:cNvSpPr/>
          <p:nvPr/>
        </p:nvSpPr>
        <p:spPr>
          <a:xfrm rot="7874426">
            <a:off x="6662717" y="4324215"/>
            <a:ext cx="1624250" cy="551190"/>
          </a:xfrm>
          <a:prstGeom prst="stripedRightArrow">
            <a:avLst/>
          </a:prstGeom>
          <a:solidFill>
            <a:srgbClr val="FFFF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r" rtl="1"/>
            <a:r>
              <a:rPr lang="fa-IR" sz="3200" dirty="0" smtClean="0">
                <a:solidFill>
                  <a:srgbClr val="FFFF00"/>
                </a:solidFill>
                <a:cs typeface="B Roya" pitchFamily="2" charset="-78"/>
              </a:rPr>
              <a:t>بخش قابل توجهی از مصرف کنندگان شیشه که حاضر به درمان نیستند، از جنون متامفتامینی رنج می برند </a:t>
            </a:r>
            <a:endParaRPr lang="en-US" sz="3200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Roya" pitchFamily="2" charset="-78"/>
              </a:rPr>
              <a:t>هشدار مهم</a:t>
            </a:r>
            <a:endParaRPr lang="en-US" dirty="0">
              <a:cs typeface="B Roy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ECBC2C-8774-4CAD-B08A-C53DF664D02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a-IR" smtClean="0"/>
              <a:t>درمان اجباری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FFFF00"/>
                </a:solidFill>
                <a:cs typeface="B Roya" pitchFamily="2" charset="-78"/>
              </a:rPr>
              <a:t>نکات بسیار مهم در درمان اجباری</a:t>
            </a:r>
            <a:endParaRPr lang="en-US" sz="4000" dirty="0">
              <a:solidFill>
                <a:srgbClr val="FFFF00"/>
              </a:solidFill>
              <a:cs typeface="B Roya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28800"/>
            <a:ext cx="9071992" cy="86409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Roya" pitchFamily="2" charset="-78"/>
              </a:rPr>
              <a:t>بین اثرات مستقیم مواد و اعتیاد تمایز قائل شوید</a:t>
            </a:r>
            <a:endParaRPr lang="en-US" sz="3200" dirty="0">
              <a:cs typeface="B Roya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536768"/>
            <a:ext cx="9071992" cy="8640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Roya" pitchFamily="2" charset="-78"/>
              </a:rPr>
              <a:t>اعتیاد یک چرخه یا فرایند است</a:t>
            </a:r>
            <a:endParaRPr lang="en-US" sz="3200" dirty="0"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درمان اجباری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ECBC2C-8774-4CAD-B08A-C53DF664D02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613" y="1119188"/>
            <a:ext cx="6200775" cy="4619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29506</TotalTime>
  <Words>681</Words>
  <Application>Microsoft Office PowerPoint</Application>
  <PresentationFormat>On-screen Show (4:3)</PresentationFormat>
  <Paragraphs>175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Median</vt:lpstr>
      <vt:lpstr>نکاتی درباره اعتیاد برای  خانواده ها و مراجعان</vt:lpstr>
      <vt:lpstr>درمان اجباری</vt:lpstr>
      <vt:lpstr>سوال های شایع </vt:lpstr>
      <vt:lpstr>نکات بسیار مهم در درمان اجباری</vt:lpstr>
      <vt:lpstr>دو جنبه از اثرات مواد </vt:lpstr>
      <vt:lpstr>Slide 6</vt:lpstr>
      <vt:lpstr>هشدار مهم</vt:lpstr>
      <vt:lpstr>نکات بسیار مهم در درمان اجباری</vt:lpstr>
      <vt:lpstr>Slide 9</vt:lpstr>
      <vt:lpstr>نکات بسیار مهم در درمان اجباری</vt:lpstr>
      <vt:lpstr>نکات بسیار مهم در درمان اجباری</vt:lpstr>
      <vt:lpstr>اغراق درباره توان مصاحبه تخصصی</vt:lpstr>
      <vt:lpstr>نکات بسیار مهم در درمان اجباری</vt:lpstr>
      <vt:lpstr>نکات بسیار مهم در درمان اجباری</vt:lpstr>
      <vt:lpstr>انتخاب صحیح حرکت</vt:lpstr>
      <vt:lpstr>موارد عینی</vt:lpstr>
      <vt:lpstr>فقط تاکید بر شواهد مصرف سازنده نیست</vt:lpstr>
      <vt:lpstr>بن بست ناشی از تاکید صرف بر مصرف ماده</vt:lpstr>
      <vt:lpstr>مثال های از موارد نگران کننده مناسب و نامناسب </vt:lpstr>
      <vt:lpstr>نکات بسیار مهم در درمان اجباری</vt:lpstr>
      <vt:lpstr>فشارها و تحریم ها</vt:lpstr>
      <vt:lpstr>مثال</vt:lpstr>
      <vt:lpstr>نکات بسیار مهم در درمان اجباری</vt:lpstr>
      <vt:lpstr>بدون گزینه</vt:lpstr>
      <vt:lpstr>با گزینه</vt:lpstr>
      <vt:lpstr>نکات بسیار مهم در درمان اجباری</vt:lpstr>
      <vt:lpstr>به تله انداختن کمکی نمی کند</vt:lpstr>
      <vt:lpstr>برخی دلائل شکست</vt:lpstr>
      <vt:lpstr>هشدار</vt:lpstr>
      <vt:lpstr>Telegram.me/DrAzarakhshMokri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همبودی اختلالات روانی و اعتیاد</dc:title>
  <dc:creator>t</dc:creator>
  <cp:lastModifiedBy>t</cp:lastModifiedBy>
  <cp:revision>104</cp:revision>
  <dcterms:created xsi:type="dcterms:W3CDTF">2014-10-07T19:07:41Z</dcterms:created>
  <dcterms:modified xsi:type="dcterms:W3CDTF">2016-06-17T06:11:19Z</dcterms:modified>
</cp:coreProperties>
</file>