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2" autoAdjust="0"/>
    <p:restoredTop sz="94660"/>
  </p:normalViewPr>
  <p:slideViewPr>
    <p:cSldViewPr>
      <p:cViewPr varScale="1">
        <p:scale>
          <a:sx n="60" d="100"/>
          <a:sy n="60" d="100"/>
        </p:scale>
        <p:origin x="8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8469B-0390-497C-9BE6-01C7DE2D7EC0}" type="datetimeFigureOut">
              <a:rPr lang="fa-IR" smtClean="0"/>
              <a:pPr/>
              <a:t>07/03/1443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D5E59B-51FD-4F86-B1A3-A16C516B9AB1}"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BF8469B-0390-497C-9BE6-01C7DE2D7EC0}" type="datetimeFigureOut">
              <a:rPr lang="fa-IR" smtClean="0"/>
              <a:pPr/>
              <a:t>07/03/1443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DD5E59B-51FD-4F86-B1A3-A16C516B9AB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ks.roshd.ir/photos/23.6749.original.aspx?pro=Download"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hyperlink" Target="http://aks.roshd.ir/photos/23.6752.original.aspx?pro=Download" TargetMode="Externa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hyperlink" Target="http://aks.roshd.ir/photos/23.6740.original.aspx?pro=Download"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hyperlink" Target="http://aks.roshd.ir/photos/23.6732.original.aspx?pro=Download" TargetMode="Externa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ks.roshd.ir/photos/15.4872.original.aspx?pro=Download"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aks.roshd.ir/photos/12.4250.original.aspx?pro=Download"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aks.roshd.ir/photos/23.6736.original.aspx?pro=Downlo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aks.roshd.ir/photos/23.6793.original.aspx?pro=Download"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10.gif"/><Relationship Id="rId4" Type="http://schemas.openxmlformats.org/officeDocument/2006/relationships/hyperlink" Target="http://aks.roshd.ir/photos/23.6799.original.aspx?pro=Downloa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aks.roshd.ir/photos/17.6312.original.aspx?pro=Download" TargetMode="External"/><Relationship Id="rId7" Type="http://schemas.openxmlformats.org/officeDocument/2006/relationships/hyperlink" Target="http://aks.roshd.ir/photos/17.6256.original.aspx?pro=Download"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http://aks.roshd.ir/photos/17.6268.original.aspx?pro=Download" TargetMode="Externa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0175"/>
            <a:ext cx="7772400" cy="210027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a-IR" sz="9600" dirty="0" smtClean="0"/>
              <a:t>دانه نی</a:t>
            </a:r>
            <a:endParaRPr lang="fa-IR" sz="9600"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80" y="428604"/>
            <a:ext cx="8229600" cy="6126187"/>
          </a:xfrm>
        </p:spPr>
        <p:txBody>
          <a:bodyPr/>
          <a:lstStyle/>
          <a:p>
            <a:r>
              <a:rPr lang="fa-IR" dirty="0" smtClean="0"/>
              <a:t>پائیز که شد دیگر گل و گیاهی در دشت نماند. ساقه نی، برگهایش زرد شده بود و ریخته بود. نی غصه دار بود. با خودش می گفت: آیا به آخر عمر رسیده‌ام؟ </a:t>
            </a:r>
            <a:endParaRPr lang="en-US" dirty="0" smtClean="0"/>
          </a:p>
          <a:p>
            <a:endParaRPr lang="fa-IR" dirty="0"/>
          </a:p>
        </p:txBody>
      </p:sp>
      <p:pic>
        <p:nvPicPr>
          <p:cNvPr id="2050" name="Picture 2"/>
          <p:cNvPicPr>
            <a:picLocks noChangeAspect="1" noChangeArrowheads="1"/>
          </p:cNvPicPr>
          <p:nvPr/>
        </p:nvPicPr>
        <p:blipFill>
          <a:blip r:embed="rId2"/>
          <a:srcRect/>
          <a:stretch>
            <a:fillRect/>
          </a:stretch>
        </p:blipFill>
        <p:spPr bwMode="auto">
          <a:xfrm>
            <a:off x="357158" y="2143116"/>
            <a:ext cx="8501122" cy="4391026"/>
          </a:xfrm>
          <a:prstGeom prst="rect">
            <a:avLst/>
          </a:prstGeom>
          <a:noFill/>
          <a:ln w="9525">
            <a:noFill/>
            <a:miter lim="800000"/>
            <a:headEnd/>
            <a:tailEnd/>
          </a:ln>
          <a:effectLst/>
        </p:spPr>
      </p:pic>
      <p:pic>
        <p:nvPicPr>
          <p:cNvPr id="2054" name="Picture 6" descr="http://aks.roshd.ir/photos/23.6749.medium.aspx">
            <a:hlinkClick r:id="rId3"/>
          </p:cNvPr>
          <p:cNvPicPr>
            <a:picLocks noChangeAspect="1" noChangeArrowheads="1" noCrop="1"/>
          </p:cNvPicPr>
          <p:nvPr/>
        </p:nvPicPr>
        <p:blipFill>
          <a:blip r:embed="rId4"/>
          <a:srcRect/>
          <a:stretch>
            <a:fillRect/>
          </a:stretch>
        </p:blipFill>
        <p:spPr bwMode="auto">
          <a:xfrm>
            <a:off x="3214678" y="3286124"/>
            <a:ext cx="3333750" cy="3333750"/>
          </a:xfrm>
          <a:prstGeom prst="rect">
            <a:avLst/>
          </a:prstGeom>
          <a:noFill/>
        </p:spPr>
      </p:pic>
      <p:pic>
        <p:nvPicPr>
          <p:cNvPr id="2056" name="Picture 8" descr="http://aks.roshd.ir/photos/23.6749.medium.aspx">
            <a:hlinkClick r:id="rId3"/>
          </p:cNvPr>
          <p:cNvPicPr>
            <a:picLocks noChangeAspect="1" noChangeArrowheads="1" noCrop="1"/>
          </p:cNvPicPr>
          <p:nvPr/>
        </p:nvPicPr>
        <p:blipFill>
          <a:blip r:embed="rId4"/>
          <a:srcRect/>
          <a:stretch>
            <a:fillRect/>
          </a:stretch>
        </p:blipFill>
        <p:spPr bwMode="auto">
          <a:xfrm>
            <a:off x="0" y="2071678"/>
            <a:ext cx="2476526" cy="3333750"/>
          </a:xfrm>
          <a:prstGeom prst="rect">
            <a:avLst/>
          </a:prstGeom>
          <a:noFill/>
        </p:spPr>
      </p:pic>
      <p:pic>
        <p:nvPicPr>
          <p:cNvPr id="2058" name="Picture 10" descr="http://aks.roshd.ir/photos/23.6749.medium.aspx"/>
          <p:cNvPicPr>
            <a:picLocks noChangeAspect="1" noChangeArrowheads="1" noCrop="1"/>
          </p:cNvPicPr>
          <p:nvPr/>
        </p:nvPicPr>
        <p:blipFill>
          <a:blip r:embed="rId4"/>
          <a:srcRect/>
          <a:stretch>
            <a:fillRect/>
          </a:stretch>
        </p:blipFill>
        <p:spPr bwMode="auto">
          <a:xfrm>
            <a:off x="4214810" y="2071678"/>
            <a:ext cx="2333618" cy="2714644"/>
          </a:xfrm>
          <a:prstGeom prst="rect">
            <a:avLst/>
          </a:prstGeom>
          <a:noFill/>
        </p:spPr>
      </p:pic>
      <p:pic>
        <p:nvPicPr>
          <p:cNvPr id="2060" name="Picture 12" descr="http://aks.roshd.ir/photos/23.6749.medium.aspx"/>
          <p:cNvPicPr>
            <a:picLocks noChangeAspect="1" noChangeArrowheads="1" noCrop="1"/>
          </p:cNvPicPr>
          <p:nvPr/>
        </p:nvPicPr>
        <p:blipFill>
          <a:blip r:embed="rId4"/>
          <a:srcRect/>
          <a:stretch>
            <a:fillRect/>
          </a:stretch>
        </p:blipFill>
        <p:spPr bwMode="auto">
          <a:xfrm>
            <a:off x="7215174" y="2143116"/>
            <a:ext cx="1928826" cy="2000264"/>
          </a:xfrm>
          <a:prstGeom prst="rect">
            <a:avLst/>
          </a:prstGeom>
          <a:noFill/>
        </p:spPr>
      </p:pic>
      <p:pic>
        <p:nvPicPr>
          <p:cNvPr id="2062" name="Picture 14" descr="http://aks.roshd.ir/photos/23.6749.medium.aspx">
            <a:hlinkClick r:id="rId3"/>
          </p:cNvPr>
          <p:cNvPicPr>
            <a:picLocks noChangeAspect="1" noChangeArrowheads="1" noCrop="1"/>
          </p:cNvPicPr>
          <p:nvPr/>
        </p:nvPicPr>
        <p:blipFill>
          <a:blip r:embed="rId4"/>
          <a:srcRect/>
          <a:stretch>
            <a:fillRect/>
          </a:stretch>
        </p:blipFill>
        <p:spPr bwMode="auto">
          <a:xfrm>
            <a:off x="714348" y="4500570"/>
            <a:ext cx="2643206" cy="2357430"/>
          </a:xfrm>
          <a:prstGeom prst="rect">
            <a:avLst/>
          </a:prstGeom>
          <a:noFill/>
        </p:spPr>
      </p:pic>
      <p:pic>
        <p:nvPicPr>
          <p:cNvPr id="2064" name="Picture 16" descr="http://aks.roshd.ir/photos/23.6752.medium.aspx">
            <a:hlinkClick r:id="rId5"/>
          </p:cNvPr>
          <p:cNvPicPr>
            <a:picLocks noChangeAspect="1" noChangeArrowheads="1" noCrop="1"/>
          </p:cNvPicPr>
          <p:nvPr/>
        </p:nvPicPr>
        <p:blipFill>
          <a:blip r:embed="rId6"/>
          <a:srcRect/>
          <a:stretch>
            <a:fillRect/>
          </a:stretch>
        </p:blipFill>
        <p:spPr bwMode="auto">
          <a:xfrm>
            <a:off x="928662" y="1928802"/>
            <a:ext cx="2071702" cy="1857388"/>
          </a:xfrm>
          <a:prstGeom prst="rect">
            <a:avLst/>
          </a:prstGeom>
          <a:noFill/>
        </p:spPr>
      </p:pic>
      <p:pic>
        <p:nvPicPr>
          <p:cNvPr id="2066" name="Picture 18" descr="http://aks.roshd.ir/photos/23.6752.medium.aspx">
            <a:hlinkClick r:id="rId5"/>
          </p:cNvPr>
          <p:cNvPicPr>
            <a:picLocks noChangeAspect="1" noChangeArrowheads="1" noCrop="1"/>
          </p:cNvPicPr>
          <p:nvPr/>
        </p:nvPicPr>
        <p:blipFill>
          <a:blip r:embed="rId6"/>
          <a:srcRect/>
          <a:stretch>
            <a:fillRect/>
          </a:stretch>
        </p:blipFill>
        <p:spPr bwMode="auto">
          <a:xfrm>
            <a:off x="6286512" y="3714752"/>
            <a:ext cx="2071702" cy="22860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fa-IR" dirty="0" smtClean="0"/>
              <a:t>ناگهان بادی سهمگین وزید و ساقه نی را از جا کند و با خود برد. نی با حسرت، آخرین نگاه را به دانه هایش انداخت. </a:t>
            </a:r>
            <a:endParaRPr lang="en-US" dirty="0" smtClean="0"/>
          </a:p>
          <a:p>
            <a:endParaRPr lang="fa-IR" dirty="0"/>
          </a:p>
        </p:txBody>
      </p:sp>
      <p:pic>
        <p:nvPicPr>
          <p:cNvPr id="3074" name="Picture 2"/>
          <p:cNvPicPr>
            <a:picLocks noChangeAspect="1" noChangeArrowheads="1"/>
          </p:cNvPicPr>
          <p:nvPr/>
        </p:nvPicPr>
        <p:blipFill>
          <a:blip r:embed="rId2"/>
          <a:srcRect/>
          <a:stretch>
            <a:fillRect/>
          </a:stretch>
        </p:blipFill>
        <p:spPr bwMode="auto">
          <a:xfrm>
            <a:off x="285720" y="2285992"/>
            <a:ext cx="5038725" cy="4248150"/>
          </a:xfrm>
          <a:prstGeom prst="rect">
            <a:avLst/>
          </a:prstGeom>
          <a:noFill/>
          <a:ln w="9525">
            <a:noFill/>
            <a:miter lim="800000"/>
            <a:headEnd/>
            <a:tailEnd/>
          </a:ln>
          <a:effectLst/>
        </p:spPr>
      </p:pic>
      <p:pic>
        <p:nvPicPr>
          <p:cNvPr id="3076" name="Picture 4" descr="http://aks.roshd.ir/photos/23.6740.medium.aspx">
            <a:hlinkClick r:id="rId3"/>
          </p:cNvPr>
          <p:cNvPicPr>
            <a:picLocks noChangeAspect="1" noChangeArrowheads="1" noCrop="1"/>
          </p:cNvPicPr>
          <p:nvPr/>
        </p:nvPicPr>
        <p:blipFill>
          <a:blip r:embed="rId4"/>
          <a:srcRect/>
          <a:stretch>
            <a:fillRect/>
          </a:stretch>
        </p:blipFill>
        <p:spPr bwMode="auto">
          <a:xfrm>
            <a:off x="4214810" y="2285992"/>
            <a:ext cx="4500594" cy="4214842"/>
          </a:xfrm>
          <a:prstGeom prst="rect">
            <a:avLst/>
          </a:prstGeom>
          <a:noFill/>
        </p:spPr>
      </p:pic>
      <p:pic>
        <p:nvPicPr>
          <p:cNvPr id="3078" name="Picture 6" descr="http://aks.roshd.ir/photos/23.6732.medium.aspx">
            <a:hlinkClick r:id="rId5"/>
          </p:cNvPr>
          <p:cNvPicPr>
            <a:picLocks noChangeAspect="1" noChangeArrowheads="1" noCrop="1"/>
          </p:cNvPicPr>
          <p:nvPr/>
        </p:nvPicPr>
        <p:blipFill>
          <a:blip r:embed="rId6"/>
          <a:srcRect/>
          <a:stretch>
            <a:fillRect/>
          </a:stretch>
        </p:blipFill>
        <p:spPr bwMode="auto">
          <a:xfrm>
            <a:off x="2143108" y="5786454"/>
            <a:ext cx="6786610" cy="8286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r>
              <a:rPr lang="fa-IR" dirty="0" smtClean="0"/>
              <a:t>همه جا خاموش و سکوت بود. شب که می شد، تنها ماه با درختها حرف می زد، و صبح، تنها خورشید بود که گرمای بی رقمش را به روی دشت می ریخت. </a:t>
            </a:r>
            <a:endParaRPr lang="en-US" dirty="0" smtClean="0"/>
          </a:p>
          <a:p>
            <a:r>
              <a:rPr lang="fa-IR" dirty="0" smtClean="0"/>
              <a:t>اما خداوند، بذر زندگی را در دل خاک کاشته بود،</a:t>
            </a:r>
            <a:endParaRPr lang="fa-IR" dirty="0"/>
          </a:p>
        </p:txBody>
      </p:sp>
      <p:pic>
        <p:nvPicPr>
          <p:cNvPr id="24580" name="Picture 4" descr="http://zadeyemehr.persiangig.com/1/%D8%AC%D9%88%D8%A7%D9%86%D9%872.jpg"/>
          <p:cNvPicPr>
            <a:picLocks noChangeAspect="1" noChangeArrowheads="1"/>
          </p:cNvPicPr>
          <p:nvPr/>
        </p:nvPicPr>
        <p:blipFill>
          <a:blip r:embed="rId2"/>
          <a:srcRect/>
          <a:stretch>
            <a:fillRect/>
          </a:stretch>
        </p:blipFill>
        <p:spPr bwMode="auto">
          <a:xfrm>
            <a:off x="2714612" y="2643182"/>
            <a:ext cx="6000792" cy="4214818"/>
          </a:xfrm>
          <a:prstGeom prst="rect">
            <a:avLst/>
          </a:prstGeom>
          <a:noFill/>
        </p:spPr>
      </p:pic>
      <p:pic>
        <p:nvPicPr>
          <p:cNvPr id="6" name="Picture 2" descr="http://tavalodino16.persiangig.com/image/4q7goox.jpg"/>
          <p:cNvPicPr>
            <a:picLocks noChangeAspect="1" noChangeArrowheads="1"/>
          </p:cNvPicPr>
          <p:nvPr/>
        </p:nvPicPr>
        <p:blipFill>
          <a:blip r:embed="rId3"/>
          <a:srcRect/>
          <a:stretch>
            <a:fillRect/>
          </a:stretch>
        </p:blipFill>
        <p:spPr bwMode="auto">
          <a:xfrm>
            <a:off x="0" y="2643182"/>
            <a:ext cx="3500430" cy="42148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r>
              <a:rPr lang="fa-IR" dirty="0" smtClean="0"/>
              <a:t>دانه‌هادر دل خاک خوابیده و زنده بودند. </a:t>
            </a:r>
            <a:endParaRPr lang="en-US" dirty="0" smtClean="0"/>
          </a:p>
          <a:p>
            <a:r>
              <a:rPr lang="fa-IR" dirty="0" smtClean="0"/>
              <a:t>بهار که شد، زندگی دوباره جریان یافت. </a:t>
            </a:r>
            <a:endParaRPr lang="en-US" dirty="0" smtClean="0"/>
          </a:p>
          <a:p>
            <a:r>
              <a:rPr lang="fa-IR" dirty="0" smtClean="0"/>
              <a:t>دشت در زیر آفتاب گرم، نفس می کشید و خستگی زمستان را از تن بیرون می کرد. </a:t>
            </a:r>
            <a:endParaRPr lang="en-US" dirty="0" smtClean="0"/>
          </a:p>
          <a:p>
            <a:endParaRPr lang="fa-IR" dirty="0"/>
          </a:p>
        </p:txBody>
      </p:sp>
      <p:pic>
        <p:nvPicPr>
          <p:cNvPr id="25602" name="Picture 2" descr="http://www.puzzlehouse.com/images/webpage/spring_dolomites_1500.jpg"/>
          <p:cNvPicPr>
            <a:picLocks noChangeAspect="1" noChangeArrowheads="1"/>
          </p:cNvPicPr>
          <p:nvPr/>
        </p:nvPicPr>
        <p:blipFill>
          <a:blip r:embed="rId2"/>
          <a:srcRect/>
          <a:stretch>
            <a:fillRect/>
          </a:stretch>
        </p:blipFill>
        <p:spPr bwMode="auto">
          <a:xfrm>
            <a:off x="428596" y="2928934"/>
            <a:ext cx="8358246" cy="32147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کناردرختها، یک نیستان روییده بود!</a:t>
            </a:r>
            <a:r>
              <a:rPr lang="en-US" dirty="0" smtClean="0"/>
              <a:t/>
            </a:r>
            <a:br>
              <a:rPr lang="en-US" dirty="0" smtClean="0"/>
            </a:br>
            <a:endParaRPr lang="fa-IR" dirty="0"/>
          </a:p>
        </p:txBody>
      </p:sp>
      <p:sp>
        <p:nvSpPr>
          <p:cNvPr id="3" name="Content Placeholder 2"/>
          <p:cNvSpPr>
            <a:spLocks noGrp="1"/>
          </p:cNvSpPr>
          <p:nvPr>
            <p:ph idx="1"/>
          </p:nvPr>
        </p:nvSpPr>
        <p:spPr/>
        <p:txBody>
          <a:bodyPr/>
          <a:lstStyle/>
          <a:p>
            <a:endParaRPr lang="fa-IR"/>
          </a:p>
        </p:txBody>
      </p:sp>
      <p:pic>
        <p:nvPicPr>
          <p:cNvPr id="23554" name="Picture 2" descr="http://bornanews.ir/EditorPics/New/9010/bashgah/Untitled-16.jpg"/>
          <p:cNvPicPr>
            <a:picLocks noChangeAspect="1" noChangeArrowheads="1"/>
          </p:cNvPicPr>
          <p:nvPr/>
        </p:nvPicPr>
        <p:blipFill>
          <a:blip r:embed="rId2"/>
          <a:srcRect/>
          <a:stretch>
            <a:fillRect/>
          </a:stretch>
        </p:blipFill>
        <p:spPr bwMode="auto">
          <a:xfrm>
            <a:off x="500034" y="1214422"/>
            <a:ext cx="8215370" cy="4929222"/>
          </a:xfrm>
          <a:prstGeom prst="rect">
            <a:avLst/>
          </a:prstGeom>
          <a:noFill/>
        </p:spPr>
      </p:pic>
      <p:sp>
        <p:nvSpPr>
          <p:cNvPr id="5" name="Rectangle 4"/>
          <p:cNvSpPr/>
          <p:nvPr/>
        </p:nvSpPr>
        <p:spPr>
          <a:xfrm>
            <a:off x="3331057" y="6429396"/>
            <a:ext cx="237565" cy="369332"/>
          </a:xfrm>
          <a:prstGeom prst="rect">
            <a:avLst/>
          </a:prstGeom>
        </p:spPr>
        <p:txBody>
          <a:bodyPr wrap="none">
            <a:spAutoFit/>
          </a:bodyPr>
          <a:lstStyle/>
          <a:p>
            <a:r>
              <a:rPr lang="en-US" dirty="0" smtClean="0"/>
              <a:t> </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style>
          <a:lnRef idx="1">
            <a:schemeClr val="accent6"/>
          </a:lnRef>
          <a:fillRef idx="3">
            <a:schemeClr val="accent6"/>
          </a:fillRef>
          <a:effectRef idx="2">
            <a:schemeClr val="accent6"/>
          </a:effectRef>
          <a:fontRef idx="minor">
            <a:schemeClr val="lt1"/>
          </a:fontRef>
        </p:style>
        <p:txBody>
          <a:bodyPr>
            <a:noAutofit/>
          </a:bodyPr>
          <a:lstStyle/>
          <a:p>
            <a:pPr algn="ctr">
              <a:buNone/>
            </a:pPr>
            <a:r>
              <a:rPr lang="fa-IR" sz="28700" dirty="0" smtClean="0"/>
              <a:t>پایان</a:t>
            </a:r>
            <a:endParaRPr lang="fa-IR" sz="19900" dirty="0"/>
          </a:p>
        </p:txBody>
      </p:sp>
      <p:sp>
        <p:nvSpPr>
          <p:cNvPr id="4" name="Rectangle 3"/>
          <p:cNvSpPr/>
          <p:nvPr/>
        </p:nvSpPr>
        <p:spPr>
          <a:xfrm>
            <a:off x="1042674" y="6429396"/>
            <a:ext cx="2525948" cy="369332"/>
          </a:xfrm>
          <a:prstGeom prst="rect">
            <a:avLst/>
          </a:prstGeom>
        </p:spPr>
        <p:txBody>
          <a:bodyPr wrap="none">
            <a:spAutoFit/>
          </a:bodyPr>
          <a:lstStyle/>
          <a:p>
            <a:r>
              <a:rPr lang="en-US" dirty="0" smtClean="0"/>
              <a:t>http://alidalir.blogfa.com</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p:cNvPicPr>
            <a:picLocks noChangeAspect="1" noChangeArrowheads="1"/>
          </p:cNvPicPr>
          <p:nvPr/>
        </p:nvPicPr>
        <p:blipFill>
          <a:blip r:embed="rId2"/>
          <a:srcRect/>
          <a:stretch>
            <a:fillRect/>
          </a:stretch>
        </p:blipFill>
        <p:spPr bwMode="auto">
          <a:xfrm>
            <a:off x="428596" y="214290"/>
            <a:ext cx="8358246" cy="6286544"/>
          </a:xfrm>
          <a:prstGeom prst="rect">
            <a:avLst/>
          </a:prstGeom>
          <a:noFill/>
          <a:ln w="9525">
            <a:noFill/>
            <a:miter lim="800000"/>
            <a:headEnd/>
            <a:tailEnd/>
          </a:ln>
          <a:effectLst/>
        </p:spPr>
      </p:pic>
      <p:sp>
        <p:nvSpPr>
          <p:cNvPr id="5" name="Rectangle 4"/>
          <p:cNvSpPr/>
          <p:nvPr/>
        </p:nvSpPr>
        <p:spPr>
          <a:xfrm>
            <a:off x="611561" y="6429396"/>
            <a:ext cx="2957062" cy="369332"/>
          </a:xfrm>
          <a:prstGeom prst="rect">
            <a:avLst/>
          </a:prstGeom>
        </p:spPr>
        <p:txBody>
          <a:bodyPr wrap="square">
            <a:spAutoFit/>
          </a:bodyPr>
          <a:lstStyle/>
          <a:p>
            <a:r>
              <a:rPr lang="en-US" dirty="0" smtClean="0"/>
              <a:t> </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fa-IR" dirty="0"/>
              <a:t>صبح بهار بود. تپه‌هادر زیر آفتاب گرم نفس می کشیدند. درختها لباس سبزشان را به تن کرده بودند و پروانه‌هااز دامن گلی به روی گل دیگر می پریدند. </a:t>
            </a:r>
          </a:p>
        </p:txBody>
      </p:sp>
      <p:pic>
        <p:nvPicPr>
          <p:cNvPr id="1026" name="Picture 2" descr="C:\Users\majid\Desktop\p-008620417.jpg"/>
          <p:cNvPicPr>
            <a:picLocks noChangeAspect="1" noChangeArrowheads="1"/>
          </p:cNvPicPr>
          <p:nvPr/>
        </p:nvPicPr>
        <p:blipFill>
          <a:blip r:embed="rId2"/>
          <a:srcRect/>
          <a:stretch>
            <a:fillRect/>
          </a:stretch>
        </p:blipFill>
        <p:spPr bwMode="auto">
          <a:xfrm>
            <a:off x="214282" y="2071678"/>
            <a:ext cx="8572560" cy="4714884"/>
          </a:xfrm>
          <a:prstGeom prst="rect">
            <a:avLst/>
          </a:prstGeom>
          <a:noFill/>
        </p:spPr>
      </p:pic>
      <p:pic>
        <p:nvPicPr>
          <p:cNvPr id="1028" name="Picture 4" descr="http://aks.roshd.ir/photos/15.4872.medium.aspx">
            <a:hlinkClick r:id="rId3"/>
          </p:cNvPr>
          <p:cNvPicPr>
            <a:picLocks noChangeAspect="1" noChangeArrowheads="1" noCrop="1"/>
          </p:cNvPicPr>
          <p:nvPr/>
        </p:nvPicPr>
        <p:blipFill>
          <a:blip r:embed="rId4"/>
          <a:srcRect/>
          <a:stretch>
            <a:fillRect/>
          </a:stretch>
        </p:blipFill>
        <p:spPr bwMode="auto">
          <a:xfrm>
            <a:off x="428596" y="1571612"/>
            <a:ext cx="3333750" cy="3333750"/>
          </a:xfrm>
          <a:prstGeom prst="rect">
            <a:avLst/>
          </a:prstGeom>
          <a:noFill/>
        </p:spPr>
      </p:pic>
      <p:sp>
        <p:nvSpPr>
          <p:cNvPr id="6" name="Rectangle 5"/>
          <p:cNvSpPr/>
          <p:nvPr/>
        </p:nvSpPr>
        <p:spPr>
          <a:xfrm>
            <a:off x="3331057" y="6429396"/>
            <a:ext cx="237565" cy="369332"/>
          </a:xfrm>
          <a:prstGeom prst="rect">
            <a:avLst/>
          </a:prstGeom>
        </p:spPr>
        <p:txBody>
          <a:bodyPr wrap="none">
            <a:spAutoFit/>
          </a:bodyPr>
          <a:lstStyle/>
          <a:p>
            <a:r>
              <a:rPr lang="en-US" dirty="0" smtClean="0"/>
              <a:t> </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rmAutofit fontScale="90000"/>
          </a:bodyPr>
          <a:lstStyle/>
          <a:p>
            <a:r>
              <a:rPr lang="fa-IR" dirty="0"/>
              <a:t>جغد، ترسان از نور آفتاب، می پرید تا خود را به آشیانه‌اش برساند. </a:t>
            </a:r>
            <a:r>
              <a:rPr lang="en-US" dirty="0"/>
              <a:t/>
            </a:r>
            <a:br>
              <a:rPr lang="en-US" dirty="0"/>
            </a:br>
            <a:endParaRPr lang="fa-IR" dirty="0"/>
          </a:p>
        </p:txBody>
      </p:sp>
      <p:sp>
        <p:nvSpPr>
          <p:cNvPr id="3" name="Content Placeholder 2"/>
          <p:cNvSpPr>
            <a:spLocks noGrp="1"/>
          </p:cNvSpPr>
          <p:nvPr>
            <p:ph idx="1"/>
          </p:nvPr>
        </p:nvSpPr>
        <p:spPr>
          <a:xfrm>
            <a:off x="457200" y="1643050"/>
            <a:ext cx="8229600" cy="4483113"/>
          </a:xfrm>
        </p:spPr>
        <p:txBody>
          <a:bodyPr/>
          <a:lstStyle/>
          <a:p>
            <a:endParaRPr lang="fa-IR" dirty="0"/>
          </a:p>
        </p:txBody>
      </p:sp>
      <p:pic>
        <p:nvPicPr>
          <p:cNvPr id="15362" name="Picture 2" descr="http://aks.roshd.ir/photos/12.4250.medium.aspx">
            <a:hlinkClick r:id="rId2"/>
          </p:cNvPr>
          <p:cNvPicPr>
            <a:picLocks noChangeAspect="1" noChangeArrowheads="1" noCrop="1"/>
          </p:cNvPicPr>
          <p:nvPr/>
        </p:nvPicPr>
        <p:blipFill>
          <a:blip r:embed="rId3"/>
          <a:srcRect/>
          <a:stretch>
            <a:fillRect/>
          </a:stretch>
        </p:blipFill>
        <p:spPr bwMode="auto">
          <a:xfrm>
            <a:off x="4643438" y="1857364"/>
            <a:ext cx="4000528" cy="4067189"/>
          </a:xfrm>
          <a:prstGeom prst="rect">
            <a:avLst/>
          </a:prstGeom>
          <a:noFill/>
        </p:spPr>
      </p:pic>
      <p:pic>
        <p:nvPicPr>
          <p:cNvPr id="15364" name="Picture 4" descr="http://aks.roshd.ir/photos/25.7046.medium.aspx"/>
          <p:cNvPicPr>
            <a:picLocks noChangeAspect="1" noChangeArrowheads="1" noCrop="1"/>
          </p:cNvPicPr>
          <p:nvPr/>
        </p:nvPicPr>
        <p:blipFill>
          <a:blip r:embed="rId4"/>
          <a:srcRect/>
          <a:stretch>
            <a:fillRect/>
          </a:stretch>
        </p:blipFill>
        <p:spPr bwMode="auto">
          <a:xfrm>
            <a:off x="0" y="428604"/>
            <a:ext cx="3333750" cy="3333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endParaRPr lang="en-US" dirty="0"/>
          </a:p>
        </p:txBody>
      </p:sp>
      <p:pic>
        <p:nvPicPr>
          <p:cNvPr id="16386" name="Picture 2" descr="http://www1.sulekha.com/mstore/aredev/albums/default/Forest%20on%20Hill%20top.jpg"/>
          <p:cNvPicPr>
            <a:picLocks noChangeAspect="1" noChangeArrowheads="1"/>
          </p:cNvPicPr>
          <p:nvPr/>
        </p:nvPicPr>
        <p:blipFill>
          <a:blip r:embed="rId2"/>
          <a:srcRect/>
          <a:stretch>
            <a:fillRect/>
          </a:stretch>
        </p:blipFill>
        <p:spPr bwMode="auto">
          <a:xfrm>
            <a:off x="3714744" y="3429000"/>
            <a:ext cx="5000660" cy="3143250"/>
          </a:xfrm>
          <a:prstGeom prst="rect">
            <a:avLst/>
          </a:prstGeom>
          <a:noFill/>
        </p:spPr>
      </p:pic>
      <p:pic>
        <p:nvPicPr>
          <p:cNvPr id="16388" name="Picture 4" descr="http://www.s2.mihandownload.com/download/supload/nature%2009.gif"/>
          <p:cNvPicPr>
            <a:picLocks noChangeAspect="1" noChangeArrowheads="1" noCrop="1"/>
          </p:cNvPicPr>
          <p:nvPr/>
        </p:nvPicPr>
        <p:blipFill>
          <a:blip r:embed="rId3"/>
          <a:srcRect/>
          <a:stretch>
            <a:fillRect/>
          </a:stretch>
        </p:blipFill>
        <p:spPr bwMode="auto">
          <a:xfrm>
            <a:off x="500034" y="285728"/>
            <a:ext cx="3214710" cy="6286544"/>
          </a:xfrm>
          <a:prstGeom prst="rect">
            <a:avLst/>
          </a:prstGeom>
          <a:noFill/>
        </p:spPr>
      </p:pic>
      <p:sp>
        <p:nvSpPr>
          <p:cNvPr id="7" name="Rectangle 6"/>
          <p:cNvSpPr/>
          <p:nvPr/>
        </p:nvSpPr>
        <p:spPr>
          <a:xfrm>
            <a:off x="3714744" y="285728"/>
            <a:ext cx="5000660" cy="35004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r>
              <a:rPr lang="fa-IR" sz="2800" dirty="0" smtClean="0"/>
              <a:t>از بالا که نگاه می کردی درختها مثل قارچهای سبز به چشم می آمدند. </a:t>
            </a:r>
            <a:endParaRPr lang="en-US" sz="2800" dirty="0" smtClean="0"/>
          </a:p>
          <a:p>
            <a:r>
              <a:rPr lang="fa-IR" sz="2800" dirty="0" smtClean="0"/>
              <a:t>شب، که ماه می تابید، درختها با هم حرف می زدند. از سختی زمستانی می گفتند و از اینکه خداوند بار دیگر به آنها زندگی بخشیده، خوشحال بودند. </a:t>
            </a:r>
            <a:endParaRPr lang="en-US" sz="2800" dirty="0" smtClean="0"/>
          </a:p>
          <a:p>
            <a:pPr algn="ctr"/>
            <a:endParaRPr lang="fa-IR" sz="2800" dirty="0"/>
          </a:p>
        </p:txBody>
      </p:sp>
      <p:sp>
        <p:nvSpPr>
          <p:cNvPr id="6" name="Rectangle 5"/>
          <p:cNvSpPr/>
          <p:nvPr/>
        </p:nvSpPr>
        <p:spPr>
          <a:xfrm>
            <a:off x="3331057" y="6429396"/>
            <a:ext cx="237565" cy="369332"/>
          </a:xfrm>
          <a:prstGeom prst="rect">
            <a:avLst/>
          </a:prstGeom>
        </p:spPr>
        <p:txBody>
          <a:bodyPr wrap="none">
            <a:spAutoFit/>
          </a:bodyPr>
          <a:lstStyle/>
          <a:p>
            <a:r>
              <a:rPr lang="en-US" dirty="0" smtClean="0"/>
              <a:t> </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fa-IR" dirty="0"/>
              <a:t>یک روز باد تندی آمد. باد از جاهای دور دست، از سرزمینهای دیگر. با خود یک تخم نی آورد. دانه نی به زمین نشست و خاک روی آن را پوشاند</a:t>
            </a:r>
          </a:p>
        </p:txBody>
      </p:sp>
      <p:pic>
        <p:nvPicPr>
          <p:cNvPr id="17410" name="Picture 2" descr="http://aks.roshd.ir/photos/23.6736.medium.aspx">
            <a:hlinkClick r:id="rId2"/>
          </p:cNvPr>
          <p:cNvPicPr>
            <a:picLocks noChangeAspect="1" noChangeArrowheads="1" noCrop="1"/>
          </p:cNvPicPr>
          <p:nvPr/>
        </p:nvPicPr>
        <p:blipFill>
          <a:blip r:embed="rId3"/>
          <a:srcRect/>
          <a:stretch>
            <a:fillRect/>
          </a:stretch>
        </p:blipFill>
        <p:spPr bwMode="auto">
          <a:xfrm>
            <a:off x="714348" y="2000240"/>
            <a:ext cx="7500990" cy="4357718"/>
          </a:xfrm>
          <a:prstGeom prst="rect">
            <a:avLst/>
          </a:prstGeom>
          <a:noFill/>
        </p:spPr>
      </p:pic>
      <p:sp>
        <p:nvSpPr>
          <p:cNvPr id="4" name="Rectangle 3"/>
          <p:cNvSpPr/>
          <p:nvPr/>
        </p:nvSpPr>
        <p:spPr>
          <a:xfrm>
            <a:off x="3331057" y="6429396"/>
            <a:ext cx="237565" cy="369332"/>
          </a:xfrm>
          <a:prstGeom prst="rect">
            <a:avLst/>
          </a:prstGeom>
        </p:spPr>
        <p:txBody>
          <a:bodyPr wrap="none">
            <a:spAutoFit/>
          </a:bodyPr>
          <a:lstStyle/>
          <a:p>
            <a:r>
              <a:rPr lang="en-US" dirty="0" smtClean="0"/>
              <a:t> </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r>
              <a:rPr lang="fa-IR" dirty="0"/>
              <a:t>باران آمد و بعد آفتاب، زمین را گرم کرد. دانه نی در زیر خاک سبز شد و ساقه‌اش سر از زمین بلند کرد. </a:t>
            </a:r>
            <a:endParaRPr lang="en-US" dirty="0"/>
          </a:p>
        </p:txBody>
      </p:sp>
      <p:pic>
        <p:nvPicPr>
          <p:cNvPr id="18436" name="Picture 4" descr="http://aks.roshd.ir/photos/23.6793.medium.aspx">
            <a:hlinkClick r:id="rId2"/>
          </p:cNvPr>
          <p:cNvPicPr>
            <a:picLocks noChangeAspect="1" noChangeArrowheads="1" noCrop="1"/>
          </p:cNvPicPr>
          <p:nvPr/>
        </p:nvPicPr>
        <p:blipFill>
          <a:blip r:embed="rId3"/>
          <a:srcRect/>
          <a:stretch>
            <a:fillRect/>
          </a:stretch>
        </p:blipFill>
        <p:spPr bwMode="auto">
          <a:xfrm>
            <a:off x="0" y="3752850"/>
            <a:ext cx="9144000" cy="3105150"/>
          </a:xfrm>
          <a:prstGeom prst="rect">
            <a:avLst/>
          </a:prstGeom>
          <a:noFill/>
        </p:spPr>
      </p:pic>
      <p:pic>
        <p:nvPicPr>
          <p:cNvPr id="18438" name="Picture 6" descr="http://aks.roshd.ir/photos/23.6799.medium.aspx">
            <a:hlinkClick r:id="rId4"/>
          </p:cNvPr>
          <p:cNvPicPr>
            <a:picLocks noChangeAspect="1" noChangeArrowheads="1" noCrop="1"/>
          </p:cNvPicPr>
          <p:nvPr/>
        </p:nvPicPr>
        <p:blipFill>
          <a:blip r:embed="rId5"/>
          <a:srcRect/>
          <a:stretch>
            <a:fillRect/>
          </a:stretch>
        </p:blipFill>
        <p:spPr bwMode="auto">
          <a:xfrm>
            <a:off x="3643306" y="1285860"/>
            <a:ext cx="5500694" cy="3333750"/>
          </a:xfrm>
          <a:prstGeom prst="rect">
            <a:avLst/>
          </a:prstGeom>
          <a:noFill/>
        </p:spPr>
      </p:pic>
      <p:pic>
        <p:nvPicPr>
          <p:cNvPr id="8" name="Picture 4" descr="http://aks.roshd.ir/photos/25.7046.medium.aspx"/>
          <p:cNvPicPr>
            <a:picLocks noChangeAspect="1" noChangeArrowheads="1" noCrop="1"/>
          </p:cNvPicPr>
          <p:nvPr/>
        </p:nvPicPr>
        <p:blipFill>
          <a:blip r:embed="rId6"/>
          <a:srcRect/>
          <a:stretch>
            <a:fillRect/>
          </a:stretch>
        </p:blipFill>
        <p:spPr bwMode="auto">
          <a:xfrm>
            <a:off x="-142908" y="571480"/>
            <a:ext cx="2928958" cy="2786082"/>
          </a:xfrm>
          <a:prstGeom prst="rect">
            <a:avLst/>
          </a:prstGeom>
          <a:noFill/>
        </p:spPr>
      </p:pic>
      <p:sp>
        <p:nvSpPr>
          <p:cNvPr id="6" name="Rectangle 5"/>
          <p:cNvSpPr/>
          <p:nvPr/>
        </p:nvSpPr>
        <p:spPr>
          <a:xfrm>
            <a:off x="3331057" y="6429396"/>
            <a:ext cx="237565" cy="369332"/>
          </a:xfrm>
          <a:prstGeom prst="rect">
            <a:avLst/>
          </a:prstGeom>
        </p:spPr>
        <p:txBody>
          <a:bodyPr wrap="none">
            <a:spAutoFit/>
          </a:bodyPr>
          <a:lstStyle/>
          <a:p>
            <a:r>
              <a:rPr lang="en-US" dirty="0" smtClean="0"/>
              <a:t> </a:t>
            </a: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fa-IR" dirty="0"/>
              <a:t>جانوران دشت که تا آن روز ساقه نی ندیده بودند، با تعجب نگاهش می کردند</a:t>
            </a:r>
          </a:p>
        </p:txBody>
      </p:sp>
      <p:pic>
        <p:nvPicPr>
          <p:cNvPr id="19458" name="Picture 2" descr="C:\Users\majid\Desktop\images.jpg"/>
          <p:cNvPicPr>
            <a:picLocks noChangeAspect="1" noChangeArrowheads="1"/>
          </p:cNvPicPr>
          <p:nvPr/>
        </p:nvPicPr>
        <p:blipFill>
          <a:blip r:embed="rId2"/>
          <a:srcRect/>
          <a:stretch>
            <a:fillRect/>
          </a:stretch>
        </p:blipFill>
        <p:spPr bwMode="auto">
          <a:xfrm>
            <a:off x="214282" y="1643050"/>
            <a:ext cx="3190875" cy="4967304"/>
          </a:xfrm>
          <a:prstGeom prst="rect">
            <a:avLst/>
          </a:prstGeom>
          <a:noFill/>
        </p:spPr>
      </p:pic>
      <p:pic>
        <p:nvPicPr>
          <p:cNvPr id="19460" name="Picture 4" descr="http://aks.roshd.ir/photos/17.6312.medium.aspx">
            <a:hlinkClick r:id="rId3"/>
          </p:cNvPr>
          <p:cNvPicPr>
            <a:picLocks noChangeAspect="1" noChangeArrowheads="1" noCrop="1"/>
          </p:cNvPicPr>
          <p:nvPr/>
        </p:nvPicPr>
        <p:blipFill>
          <a:blip r:embed="rId4"/>
          <a:srcRect/>
          <a:stretch>
            <a:fillRect/>
          </a:stretch>
        </p:blipFill>
        <p:spPr bwMode="auto">
          <a:xfrm>
            <a:off x="2786050" y="1714488"/>
            <a:ext cx="3714750" cy="2476501"/>
          </a:xfrm>
          <a:prstGeom prst="rect">
            <a:avLst/>
          </a:prstGeom>
          <a:noFill/>
        </p:spPr>
      </p:pic>
      <p:pic>
        <p:nvPicPr>
          <p:cNvPr id="19462" name="Picture 6" descr="http://aks.roshd.ir/photos/17.6268.medium.aspx">
            <a:hlinkClick r:id="rId5"/>
          </p:cNvPr>
          <p:cNvPicPr>
            <a:picLocks noChangeAspect="1" noChangeArrowheads="1" noCrop="1"/>
          </p:cNvPicPr>
          <p:nvPr/>
        </p:nvPicPr>
        <p:blipFill>
          <a:blip r:embed="rId6"/>
          <a:srcRect/>
          <a:stretch>
            <a:fillRect/>
          </a:stretch>
        </p:blipFill>
        <p:spPr bwMode="auto">
          <a:xfrm flipH="1">
            <a:off x="5572132" y="3357562"/>
            <a:ext cx="3333750" cy="3333750"/>
          </a:xfrm>
          <a:prstGeom prst="rect">
            <a:avLst/>
          </a:prstGeom>
          <a:noFill/>
        </p:spPr>
      </p:pic>
      <p:pic>
        <p:nvPicPr>
          <p:cNvPr id="19464" name="Picture 8" descr="http://aks.roshd.ir/photos/17.6256.medium.aspx">
            <a:hlinkClick r:id="rId7"/>
          </p:cNvPr>
          <p:cNvPicPr>
            <a:picLocks noChangeAspect="1" noChangeArrowheads="1" noCrop="1"/>
          </p:cNvPicPr>
          <p:nvPr/>
        </p:nvPicPr>
        <p:blipFill>
          <a:blip r:embed="rId8"/>
          <a:srcRect/>
          <a:stretch>
            <a:fillRect/>
          </a:stretch>
        </p:blipFill>
        <p:spPr bwMode="auto">
          <a:xfrm rot="173923">
            <a:off x="2214546" y="4500570"/>
            <a:ext cx="3333750" cy="1981201"/>
          </a:xfrm>
          <a:prstGeom prst="rect">
            <a:avLst/>
          </a:prstGeom>
          <a:noFill/>
        </p:spPr>
      </p:pic>
      <p:sp>
        <p:nvSpPr>
          <p:cNvPr id="7" name="Rectangle 6"/>
          <p:cNvSpPr/>
          <p:nvPr/>
        </p:nvSpPr>
        <p:spPr>
          <a:xfrm>
            <a:off x="3331057" y="6429396"/>
            <a:ext cx="237565" cy="369332"/>
          </a:xfrm>
          <a:prstGeom prst="rect">
            <a:avLst/>
          </a:prstGeom>
        </p:spPr>
        <p:txBody>
          <a:bodyPr wrap="none">
            <a:spAutoFit/>
          </a:bodyPr>
          <a:lstStyle/>
          <a:p>
            <a:r>
              <a:rPr lang="en-US" dirty="0" smtClean="0"/>
              <a:t> </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fa-IR" dirty="0"/>
              <a:t>هوا، کم کم گرم شد و تابستان از راه رسید. گلها تشنه شان بود، در این آرزو که باران ببارد، اما باران دیر کرده بود. ساقه نی که طاقت گرما را داشت از همه گیاهان دشت بلند تر بود و روز به روز قشنگ تر و درشت تر می شد. </a:t>
            </a:r>
          </a:p>
        </p:txBody>
      </p:sp>
      <p:pic>
        <p:nvPicPr>
          <p:cNvPr id="1026" name="Picture 2"/>
          <p:cNvPicPr>
            <a:picLocks noChangeAspect="1" noChangeArrowheads="1"/>
          </p:cNvPicPr>
          <p:nvPr/>
        </p:nvPicPr>
        <p:blipFill>
          <a:blip r:embed="rId2"/>
          <a:srcRect/>
          <a:stretch>
            <a:fillRect/>
          </a:stretch>
        </p:blipFill>
        <p:spPr bwMode="auto">
          <a:xfrm>
            <a:off x="214282" y="2471761"/>
            <a:ext cx="4800600" cy="4314825"/>
          </a:xfrm>
          <a:prstGeom prst="rect">
            <a:avLst/>
          </a:prstGeom>
          <a:noFill/>
          <a:ln w="9525">
            <a:noFill/>
            <a:miter lim="800000"/>
            <a:headEnd/>
            <a:tailEnd/>
          </a:ln>
          <a:effectLst/>
        </p:spPr>
      </p:pic>
      <p:pic>
        <p:nvPicPr>
          <p:cNvPr id="4" name="Picture 4" descr="http://aks.roshd.ir/photos/25.7046.medium.aspx"/>
          <p:cNvPicPr>
            <a:picLocks noChangeAspect="1" noChangeArrowheads="1" noCrop="1"/>
          </p:cNvPicPr>
          <p:nvPr/>
        </p:nvPicPr>
        <p:blipFill>
          <a:blip r:embed="rId3"/>
          <a:srcRect/>
          <a:stretch>
            <a:fillRect/>
          </a:stretch>
        </p:blipFill>
        <p:spPr bwMode="auto">
          <a:xfrm>
            <a:off x="5857884" y="2214554"/>
            <a:ext cx="2928958" cy="278608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دانه نی</Template>
  <TotalTime>0</TotalTime>
  <Words>398</Words>
  <Application>Microsoft Office PowerPoint</Application>
  <PresentationFormat>On-screen Show (4:3)</PresentationFormat>
  <Paragraphs>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دانه نی</vt:lpstr>
      <vt:lpstr>PowerPoint Presentation</vt:lpstr>
      <vt:lpstr>PowerPoint Presentation</vt:lpstr>
      <vt:lpstr>جغد، ترسان از نور آفتاب، می پرید تا خود را به آشیانه‌اش برساند.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کناردرختها، یک نیستان روییده بود!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دانه نی</dc:title>
  <dc:creator>omid arzi</dc:creator>
  <cp:lastModifiedBy>omid arzi</cp:lastModifiedBy>
  <cp:revision>1</cp:revision>
  <dcterms:created xsi:type="dcterms:W3CDTF">2022-02-04T08:09:10Z</dcterms:created>
  <dcterms:modified xsi:type="dcterms:W3CDTF">2022-02-04T08:09:29Z</dcterms:modified>
</cp:coreProperties>
</file>