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6" r:id="rId18"/>
    <p:sldId id="277" r:id="rId19"/>
    <p:sldId id="271" r:id="rId20"/>
    <p:sldId id="272" r:id="rId21"/>
    <p:sldId id="273" r:id="rId22"/>
    <p:sldId id="279" r:id="rId23"/>
    <p:sldId id="278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28" d="100"/>
          <a:sy n="28" d="100"/>
        </p:scale>
        <p:origin x="9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54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51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7773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326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7783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98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256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80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34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58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44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333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362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88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74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219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6" name="Rectangle 35"/>
          <p:cNvSpPr/>
          <p:nvPr userDrawn="1"/>
        </p:nvSpPr>
        <p:spPr>
          <a:xfrm>
            <a:off x="-216567" y="-48126"/>
            <a:ext cx="4572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9702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مروری بر احیای اطفال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دکتر فاطمه محمدی</a:t>
            </a:r>
          </a:p>
          <a:p>
            <a:r>
              <a:rPr lang="fa-IR" dirty="0" smtClean="0"/>
              <a:t>متخصص طب اورژانس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87071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بیمار شماره 3: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 در هنگام تولد نوزاد 39 هفته  متوجه آسپیراسیون مکونیوم می شویم . نوزاد خشک شده و به زیر </a:t>
            </a:r>
            <a:r>
              <a:rPr lang="en-US" dirty="0" smtClean="0"/>
              <a:t>warmer </a:t>
            </a:r>
            <a:r>
              <a:rPr lang="fa-IR" dirty="0" smtClean="0"/>
              <a:t> منتقل می شود. نوزاد شل است و تنفس های ضعیف دارد. </a:t>
            </a:r>
          </a:p>
          <a:p>
            <a:endParaRPr lang="fa-IR" dirty="0"/>
          </a:p>
          <a:p>
            <a:r>
              <a:rPr lang="fa-IR" dirty="0" smtClean="0"/>
              <a:t>اقدام مناسب در این مرحله چیست؟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10347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fa-IR" dirty="0" smtClean="0"/>
              <a:t>انتوباسیون و ساکشن ترشحات</a:t>
            </a:r>
          </a:p>
          <a:p>
            <a:pPr>
              <a:buFont typeface="+mj-lt"/>
              <a:buAutoNum type="arabicPeriod"/>
            </a:pPr>
            <a:endParaRPr lang="fa-IR" dirty="0"/>
          </a:p>
          <a:p>
            <a:pPr>
              <a:buFont typeface="+mj-lt"/>
              <a:buAutoNum type="arabicPeriod"/>
            </a:pPr>
            <a:r>
              <a:rPr lang="fa-IR" dirty="0" smtClean="0"/>
              <a:t>تهویه با آمبوبگ</a:t>
            </a:r>
          </a:p>
          <a:p>
            <a:pPr>
              <a:buFont typeface="+mj-lt"/>
              <a:buAutoNum type="arabicPeriod"/>
            </a:pPr>
            <a:endParaRPr lang="fa-IR" dirty="0"/>
          </a:p>
          <a:p>
            <a:pPr>
              <a:buFont typeface="+mj-lt"/>
              <a:buAutoNum type="arabicPeriod"/>
            </a:pPr>
            <a:r>
              <a:rPr lang="fa-IR" dirty="0" smtClean="0"/>
              <a:t>پوزیشن دادن به نوزاد و تحریک و تمیز کردن ترشحات</a:t>
            </a:r>
          </a:p>
          <a:p>
            <a:pPr>
              <a:buFont typeface="+mj-lt"/>
              <a:buAutoNum type="arabicPeriod"/>
            </a:pPr>
            <a:endParaRPr lang="fa-IR" dirty="0"/>
          </a:p>
          <a:p>
            <a:pPr>
              <a:buFont typeface="+mj-lt"/>
              <a:buAutoNum type="arabicPeriod"/>
            </a:pPr>
            <a:r>
              <a:rPr lang="fa-IR" dirty="0" smtClean="0"/>
              <a:t>تصمیم گیری بر اساس آپگار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79278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dirty="0" smtClean="0"/>
              <a:t>گاید لاین 2010: </a:t>
            </a:r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r>
              <a:rPr lang="en-US" dirty="0" smtClean="0"/>
              <a:t>Insufficient evidence to change of current practice                                             </a:t>
            </a:r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r>
              <a:rPr lang="fa-IR" dirty="0" smtClean="0"/>
              <a:t>گاید لاین 2015:</a:t>
            </a:r>
          </a:p>
          <a:p>
            <a:pPr marL="0" indent="0">
              <a:buNone/>
            </a:pPr>
            <a:r>
              <a:rPr lang="en-US" dirty="0" smtClean="0"/>
              <a:t>Same practice as for those with clear fluid       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Routine Intubation is not suggested(delay in BMV and harm of the procedure) PPV if HR&lt;100 or no breathing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11158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5" y="624109"/>
            <a:ext cx="5037137" cy="1347565"/>
          </a:xfrm>
        </p:spPr>
        <p:txBody>
          <a:bodyPr/>
          <a:lstStyle/>
          <a:p>
            <a:r>
              <a:rPr lang="fa-IR" dirty="0" smtClean="0"/>
              <a:t>بیمار شماره 4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بیمار کودک 7 ساله می باشد که توسط همراهان با افت هوشیاری به اورژانس آورده شده است. در شرح حال احتمال مسمومیت دارویی به دنبال مصرف اشتباهی دارو مطرح می باشد. </a:t>
            </a:r>
          </a:p>
          <a:p>
            <a:endParaRPr lang="fa-IR" dirty="0"/>
          </a:p>
          <a:p>
            <a:r>
              <a:rPr lang="fa-IR" dirty="0" smtClean="0"/>
              <a:t>ناگهان بیمار دچار ایست قلبی – تنفسی می شودو ریتم زیر در مانیتور مشاهده می شود.</a:t>
            </a:r>
          </a:p>
          <a:p>
            <a:r>
              <a:rPr lang="fa-IR" dirty="0" smtClean="0"/>
              <a:t>وزن تقریبی 25 کیلوگرم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74" y="4844423"/>
            <a:ext cx="5629275" cy="186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033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سوال اول:مناسب ترین اقدام کدام است؟ 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fa-IR" dirty="0" smtClean="0"/>
              <a:t>شروع ماساژ قلبی تا آماده شدن دستگاه الکتروشوک</a:t>
            </a:r>
          </a:p>
          <a:p>
            <a:pPr>
              <a:buFont typeface="+mj-lt"/>
              <a:buAutoNum type="arabicPeriod"/>
            </a:pPr>
            <a:endParaRPr lang="fa-IR" dirty="0"/>
          </a:p>
          <a:p>
            <a:pPr>
              <a:buFont typeface="+mj-lt"/>
              <a:buAutoNum type="arabicPeriod"/>
            </a:pPr>
            <a:r>
              <a:rPr lang="fa-IR" dirty="0" smtClean="0"/>
              <a:t>دو دقیقه احیا سپس شوک</a:t>
            </a:r>
          </a:p>
          <a:p>
            <a:pPr>
              <a:buFont typeface="+mj-lt"/>
              <a:buAutoNum type="arabicPeriod"/>
            </a:pPr>
            <a:endParaRPr lang="fa-IR" dirty="0"/>
          </a:p>
          <a:p>
            <a:pPr>
              <a:buFont typeface="+mj-lt"/>
              <a:buAutoNum type="arabicPeriod"/>
            </a:pPr>
            <a:r>
              <a:rPr lang="fa-IR" dirty="0" smtClean="0"/>
              <a:t>شروع آمیودارون وریدی و شوک</a:t>
            </a:r>
          </a:p>
          <a:p>
            <a:pPr>
              <a:buFont typeface="+mj-lt"/>
              <a:buAutoNum type="arabicPeriod"/>
            </a:pPr>
            <a:endParaRPr lang="fa-IR" dirty="0"/>
          </a:p>
          <a:p>
            <a:pPr>
              <a:buFont typeface="+mj-lt"/>
              <a:buAutoNum type="arabicPeriod"/>
            </a:pPr>
            <a:r>
              <a:rPr lang="fa-IR" dirty="0" smtClean="0"/>
              <a:t>انتوباسیون فوری و احیا تا 2 دقیقه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25237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سوال دوم : میزان و نوع شوک تجویزی؟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fa-IR" dirty="0" smtClean="0"/>
              <a:t>50 ژول سین کرونیزه</a:t>
            </a:r>
          </a:p>
          <a:p>
            <a:pPr>
              <a:buFont typeface="+mj-lt"/>
              <a:buAutoNum type="arabicPeriod"/>
            </a:pPr>
            <a:endParaRPr lang="fa-IR" dirty="0"/>
          </a:p>
          <a:p>
            <a:pPr>
              <a:buFont typeface="+mj-lt"/>
              <a:buAutoNum type="arabicPeriod"/>
            </a:pPr>
            <a:r>
              <a:rPr lang="fa-IR" dirty="0" smtClean="0"/>
              <a:t>50 ژول غیرسین کرونیزه</a:t>
            </a:r>
          </a:p>
          <a:p>
            <a:pPr>
              <a:buFont typeface="+mj-lt"/>
              <a:buAutoNum type="arabicPeriod"/>
            </a:pPr>
            <a:endParaRPr lang="fa-IR" dirty="0" smtClean="0"/>
          </a:p>
          <a:p>
            <a:pPr>
              <a:buFont typeface="+mj-lt"/>
              <a:buAutoNum type="arabicPeriod"/>
            </a:pPr>
            <a:r>
              <a:rPr lang="fa-IR" dirty="0" smtClean="0"/>
              <a:t>100 ژول سین کرونیزه</a:t>
            </a:r>
          </a:p>
          <a:p>
            <a:pPr>
              <a:buFont typeface="+mj-lt"/>
              <a:buAutoNum type="arabicPeriod"/>
            </a:pPr>
            <a:endParaRPr lang="fa-IR" dirty="0"/>
          </a:p>
          <a:p>
            <a:pPr>
              <a:buFont typeface="+mj-lt"/>
              <a:buAutoNum type="arabicPeriod"/>
            </a:pPr>
            <a:r>
              <a:rPr lang="fa-IR" dirty="0" smtClean="0"/>
              <a:t>100 ژول غیر سین کرونیزه</a:t>
            </a:r>
          </a:p>
        </p:txBody>
      </p:sp>
    </p:spTree>
    <p:extLst>
      <p:ext uri="{BB962C8B-B14F-4D97-AF65-F5344CB8AC3E}">
        <p14:creationId xmlns:p14="http://schemas.microsoft.com/office/powerpoint/2010/main" val="4177106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5" r="32188" b="50336"/>
          <a:stretch/>
        </p:blipFill>
        <p:spPr>
          <a:xfrm>
            <a:off x="3028951" y="98379"/>
            <a:ext cx="6638924" cy="5716131"/>
          </a:xfrm>
        </p:spPr>
      </p:pic>
    </p:spTree>
    <p:extLst>
      <p:ext uri="{BB962C8B-B14F-4D97-AF65-F5344CB8AC3E}">
        <p14:creationId xmlns:p14="http://schemas.microsoft.com/office/powerpoint/2010/main" val="3222363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7" t="36050" r="33213" b="3698"/>
          <a:stretch/>
        </p:blipFill>
        <p:spPr>
          <a:xfrm>
            <a:off x="3962400" y="501006"/>
            <a:ext cx="5000625" cy="6270276"/>
          </a:xfrm>
        </p:spPr>
      </p:pic>
    </p:spTree>
    <p:extLst>
      <p:ext uri="{BB962C8B-B14F-4D97-AF65-F5344CB8AC3E}">
        <p14:creationId xmlns:p14="http://schemas.microsoft.com/office/powerpoint/2010/main" val="942790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14" t="31643" r="2051" b="44203"/>
          <a:stretch/>
        </p:blipFill>
        <p:spPr>
          <a:xfrm>
            <a:off x="6833976" y="171449"/>
            <a:ext cx="3838575" cy="4463459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34" t="7361" r="4102" b="70278"/>
          <a:stretch/>
        </p:blipFill>
        <p:spPr>
          <a:xfrm>
            <a:off x="1864474" y="1428750"/>
            <a:ext cx="4241051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047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0425" y="624109"/>
            <a:ext cx="4294187" cy="1614265"/>
          </a:xfrm>
        </p:spPr>
        <p:txBody>
          <a:bodyPr/>
          <a:lstStyle/>
          <a:p>
            <a:r>
              <a:rPr lang="fa-IR" dirty="0" smtClean="0"/>
              <a:t>بیمار شماره 5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هنگام گردش در پارک متوجه می شوید که کودک حدود 3-4 ساله در حوضچه وسط پارک افتاده است و توسط عابران بیرون کشیده شده.</a:t>
            </a:r>
          </a:p>
          <a:p>
            <a:endParaRPr lang="fa-IR" dirty="0"/>
          </a:p>
          <a:p>
            <a:r>
              <a:rPr lang="fa-IR" dirty="0" smtClean="0"/>
              <a:t> کودک سیانوزه می باشد. نبض براکیال لمس می شود .</a:t>
            </a:r>
          </a:p>
          <a:p>
            <a:endParaRPr lang="fa-IR" dirty="0"/>
          </a:p>
          <a:p>
            <a:r>
              <a:rPr lang="fa-IR" dirty="0" smtClean="0"/>
              <a:t> ولی کودک فاقد تنفس است.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39753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بیمار شماره 1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400" dirty="0" smtClean="0"/>
              <a:t>خانم افغانی </a:t>
            </a:r>
            <a:r>
              <a:rPr lang="en-US" sz="2400" dirty="0" smtClean="0"/>
              <a:t>G5P4L4 </a:t>
            </a:r>
            <a:r>
              <a:rPr lang="fa-IR" sz="2400" dirty="0" smtClean="0"/>
              <a:t> با سن بارداری نامعلوم ( به گفته همراهان ترم) با شکایت درد زایمان وارد اورژانس می شود. ظرف حدود 5 دقیقه زایمان طبیعی  بدون عارضه خاص انجام می شود . ولی نوزاد تنفس های ضعیف دارد و مختصری سیانوزه است. نوزاد خشک شده و زیر</a:t>
            </a:r>
            <a:r>
              <a:rPr lang="en-US" sz="2400" dirty="0" smtClean="0"/>
              <a:t> warmer </a:t>
            </a:r>
            <a:r>
              <a:rPr lang="fa-IR" sz="2400" dirty="0" smtClean="0"/>
              <a:t> قرار می گیرد. ترشحات دهان و بینی تمیز می شود. ضربان قلب </a:t>
            </a:r>
            <a:r>
              <a:rPr lang="en-US" sz="2400" dirty="0" smtClean="0"/>
              <a:t>70/min</a:t>
            </a:r>
            <a:r>
              <a:rPr lang="fa-IR" sz="2400" dirty="0" smtClean="0"/>
              <a:t> و </a:t>
            </a:r>
            <a:r>
              <a:rPr lang="en-US" sz="2400" dirty="0" smtClean="0"/>
              <a:t>o2sat=70% </a:t>
            </a:r>
            <a:r>
              <a:rPr lang="fa-IR" sz="2400" dirty="0" smtClean="0"/>
              <a:t> ظرف 3 دقیقه اول می باشد.</a:t>
            </a:r>
          </a:p>
          <a:p>
            <a:r>
              <a:rPr lang="fa-IR" sz="2400" dirty="0" smtClean="0"/>
              <a:t> اقدام مناسب کدام است؟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41022374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9650" y="624110"/>
            <a:ext cx="6684962" cy="1271365"/>
          </a:xfrm>
        </p:spPr>
        <p:txBody>
          <a:bodyPr/>
          <a:lstStyle/>
          <a:p>
            <a:r>
              <a:rPr lang="fa-IR" dirty="0" smtClean="0"/>
              <a:t>مناسب ترین اقدام کدام است؟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fa-IR" dirty="0" smtClean="0"/>
              <a:t>ماساژ قلبی و تنفس با نسبت 15 به 2</a:t>
            </a:r>
          </a:p>
          <a:p>
            <a:pPr>
              <a:buFont typeface="+mj-lt"/>
              <a:buAutoNum type="arabicPeriod"/>
            </a:pPr>
            <a:endParaRPr lang="fa-IR" dirty="0"/>
          </a:p>
          <a:p>
            <a:pPr>
              <a:buFont typeface="+mj-lt"/>
              <a:buAutoNum type="arabicPeriod"/>
            </a:pPr>
            <a:r>
              <a:rPr lang="fa-IR" dirty="0" smtClean="0"/>
              <a:t>ماساژقلبی و تنفس با نسبت 30 به 2</a:t>
            </a:r>
          </a:p>
          <a:p>
            <a:pPr>
              <a:buFont typeface="+mj-lt"/>
              <a:buAutoNum type="arabicPeriod"/>
            </a:pPr>
            <a:endParaRPr lang="fa-IR" dirty="0"/>
          </a:p>
          <a:p>
            <a:pPr>
              <a:buFont typeface="+mj-lt"/>
              <a:buAutoNum type="arabicPeriod"/>
            </a:pPr>
            <a:r>
              <a:rPr lang="fa-IR" dirty="0" smtClean="0"/>
              <a:t>تنفس 12 تا 20 بار در دقیقه و چک پالس هر 2 دقیقه</a:t>
            </a:r>
          </a:p>
          <a:p>
            <a:pPr>
              <a:buFont typeface="+mj-lt"/>
              <a:buAutoNum type="arabicPeriod"/>
            </a:pPr>
            <a:endParaRPr lang="fa-IR" dirty="0"/>
          </a:p>
          <a:p>
            <a:pPr>
              <a:buFont typeface="+mj-lt"/>
              <a:buAutoNum type="arabicPeriod"/>
            </a:pPr>
            <a:r>
              <a:rPr lang="fa-IR" dirty="0" smtClean="0"/>
              <a:t>قرار دادن در وضعیت ریکاوری و اطلاع به اورژانس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54114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4212" r="1006" b="47968"/>
          <a:stretch/>
        </p:blipFill>
        <p:spPr>
          <a:xfrm>
            <a:off x="1418557" y="438150"/>
            <a:ext cx="9574049" cy="5962650"/>
          </a:xfrm>
        </p:spPr>
      </p:pic>
    </p:spTree>
    <p:extLst>
      <p:ext uri="{BB962C8B-B14F-4D97-AF65-F5344CB8AC3E}">
        <p14:creationId xmlns:p14="http://schemas.microsoft.com/office/powerpoint/2010/main" val="3777595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428"/>
          <a:stretch/>
        </p:blipFill>
        <p:spPr>
          <a:xfrm>
            <a:off x="2592925" y="771525"/>
            <a:ext cx="7598825" cy="5521818"/>
          </a:xfrm>
        </p:spPr>
      </p:pic>
    </p:spTree>
    <p:extLst>
      <p:ext uri="{BB962C8B-B14F-4D97-AF65-F5344CB8AC3E}">
        <p14:creationId xmlns:p14="http://schemas.microsoft.com/office/powerpoint/2010/main" val="25655370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9" b="47311"/>
          <a:stretch/>
        </p:blipFill>
        <p:spPr>
          <a:xfrm>
            <a:off x="1562100" y="624110"/>
            <a:ext cx="8466423" cy="5557615"/>
          </a:xfrm>
        </p:spPr>
      </p:pic>
    </p:spTree>
    <p:extLst>
      <p:ext uri="{BB962C8B-B14F-4D97-AF65-F5344CB8AC3E}">
        <p14:creationId xmlns:p14="http://schemas.microsoft.com/office/powerpoint/2010/main" val="8592937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09"/>
          <a:stretch/>
        </p:blipFill>
        <p:spPr>
          <a:xfrm>
            <a:off x="2085975" y="1181101"/>
            <a:ext cx="7962900" cy="5584692"/>
          </a:xfrm>
        </p:spPr>
      </p:pic>
    </p:spTree>
    <p:extLst>
      <p:ext uri="{BB962C8B-B14F-4D97-AF65-F5344CB8AC3E}">
        <p14:creationId xmlns:p14="http://schemas.microsoft.com/office/powerpoint/2010/main" val="773434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900" y="426355"/>
            <a:ext cx="5961063" cy="5961063"/>
          </a:xfrm>
        </p:spPr>
      </p:pic>
    </p:spTree>
    <p:extLst>
      <p:ext uri="{BB962C8B-B14F-4D97-AF65-F5344CB8AC3E}">
        <p14:creationId xmlns:p14="http://schemas.microsoft.com/office/powerpoint/2010/main" val="3008702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dirty="0" smtClean="0"/>
              <a:t>1-شروع ماساژقفسه سینه</a:t>
            </a:r>
          </a:p>
          <a:p>
            <a:endParaRPr lang="fa-IR" dirty="0"/>
          </a:p>
          <a:p>
            <a:pPr marL="0" indent="0">
              <a:buNone/>
            </a:pPr>
            <a:r>
              <a:rPr lang="fa-IR" dirty="0" smtClean="0"/>
              <a:t>2-ادامه تهویه با </a:t>
            </a:r>
            <a:r>
              <a:rPr lang="en-US" dirty="0" smtClean="0"/>
              <a:t>BMV</a:t>
            </a:r>
            <a:endParaRPr lang="fa-IR" dirty="0" smtClean="0"/>
          </a:p>
          <a:p>
            <a:endParaRPr lang="fa-IR" dirty="0"/>
          </a:p>
          <a:p>
            <a:pPr marL="0" indent="0">
              <a:buNone/>
            </a:pPr>
            <a:r>
              <a:rPr lang="fa-IR" dirty="0" smtClean="0"/>
              <a:t>3-انتوباسیون تراشه و ماساژ</a:t>
            </a:r>
          </a:p>
          <a:p>
            <a:endParaRPr lang="fa-IR" dirty="0"/>
          </a:p>
          <a:p>
            <a:pPr marL="0" indent="0">
              <a:buNone/>
            </a:pPr>
            <a:r>
              <a:rPr lang="fa-IR" dirty="0" smtClean="0"/>
              <a:t>4-تجویز آتروپین و </a:t>
            </a:r>
            <a:r>
              <a:rPr lang="en-US" dirty="0" smtClean="0"/>
              <a:t>BMV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79092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9" b="49580"/>
          <a:stretch/>
        </p:blipFill>
        <p:spPr>
          <a:xfrm>
            <a:off x="1514474" y="314325"/>
            <a:ext cx="9803749" cy="6208895"/>
          </a:xfrm>
        </p:spPr>
      </p:pic>
    </p:spTree>
    <p:extLst>
      <p:ext uri="{BB962C8B-B14F-4D97-AF65-F5344CB8AC3E}">
        <p14:creationId xmlns:p14="http://schemas.microsoft.com/office/powerpoint/2010/main" val="349512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908" r="42859"/>
          <a:stretch/>
        </p:blipFill>
        <p:spPr>
          <a:xfrm>
            <a:off x="3171825" y="624110"/>
            <a:ext cx="4819651" cy="5820508"/>
          </a:xfrm>
        </p:spPr>
      </p:pic>
    </p:spTree>
    <p:extLst>
      <p:ext uri="{BB962C8B-B14F-4D97-AF65-F5344CB8AC3E}">
        <p14:creationId xmlns:p14="http://schemas.microsoft.com/office/powerpoint/2010/main" val="3816764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77" t="57810" b="17997"/>
          <a:stretch/>
        </p:blipFill>
        <p:spPr>
          <a:xfrm>
            <a:off x="2381249" y="1152525"/>
            <a:ext cx="6200775" cy="5474497"/>
          </a:xfrm>
        </p:spPr>
      </p:pic>
    </p:spTree>
    <p:extLst>
      <p:ext uri="{BB962C8B-B14F-4D97-AF65-F5344CB8AC3E}">
        <p14:creationId xmlns:p14="http://schemas.microsoft.com/office/powerpoint/2010/main" val="3454650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0" y="624110"/>
            <a:ext cx="4951412" cy="1109440"/>
          </a:xfrm>
        </p:spPr>
        <p:txBody>
          <a:bodyPr/>
          <a:lstStyle/>
          <a:p>
            <a:r>
              <a:rPr lang="fa-IR" dirty="0" smtClean="0"/>
              <a:t>بیمار شماره 2: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نوزاد ترم 38 هفته انتوبه از مرکز دیگری جهت انتقال به </a:t>
            </a:r>
            <a:r>
              <a:rPr lang="en-US" dirty="0" smtClean="0"/>
              <a:t>NICU</a:t>
            </a:r>
            <a:r>
              <a:rPr lang="fa-IR" dirty="0" smtClean="0"/>
              <a:t>  به بیمارستان فیروزگر منتقل شده . در هنگام خروج از آمبولانس تکنسین آمبولانس متوجه ارست نوزاد شده و جهت انجام اقدامات احیا به اورژانس مراجعه می کنند. نوزاد تحت مانیتورینگ و پالس اکسیمتری قرار می گیرد.ریتم آسیستول است.از بدو ورود  ماساژقلبی شروع شده و محل لوله  نیز چک می شود که مناسب است. </a:t>
            </a:r>
          </a:p>
          <a:p>
            <a:endParaRPr lang="fa-IR" dirty="0"/>
          </a:p>
          <a:p>
            <a:r>
              <a:rPr lang="fa-IR" dirty="0" smtClean="0"/>
              <a:t>نظر شما درمورد توالی صحیح اقدامات احیا چیست؟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39321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fa-IR" dirty="0" smtClean="0"/>
              <a:t>ماساژقفسه سینه و تهویه با نسبت 15 به 2</a:t>
            </a:r>
          </a:p>
          <a:p>
            <a:pPr>
              <a:buFont typeface="+mj-lt"/>
              <a:buAutoNum type="arabicPeriod"/>
            </a:pPr>
            <a:endParaRPr lang="fa-IR" dirty="0"/>
          </a:p>
          <a:p>
            <a:pPr>
              <a:buFont typeface="+mj-lt"/>
              <a:buAutoNum type="arabicPeriod"/>
            </a:pPr>
            <a:r>
              <a:rPr lang="fa-IR" dirty="0"/>
              <a:t>ماساژقفسه سینه و تهویه با نسبت </a:t>
            </a:r>
            <a:r>
              <a:rPr lang="fa-IR" dirty="0" smtClean="0"/>
              <a:t>30 </a:t>
            </a:r>
            <a:r>
              <a:rPr lang="fa-IR" dirty="0"/>
              <a:t>به </a:t>
            </a:r>
            <a:r>
              <a:rPr lang="fa-IR" dirty="0" smtClean="0"/>
              <a:t>2</a:t>
            </a:r>
          </a:p>
          <a:p>
            <a:pPr>
              <a:buFont typeface="+mj-lt"/>
              <a:buAutoNum type="arabicPeriod"/>
            </a:pPr>
            <a:endParaRPr lang="fa-IR" dirty="0"/>
          </a:p>
          <a:p>
            <a:pPr>
              <a:buFont typeface="+mj-lt"/>
              <a:buAutoNum type="arabicPeriod"/>
            </a:pPr>
            <a:r>
              <a:rPr lang="fa-IR" dirty="0"/>
              <a:t>ماساژقفسه </a:t>
            </a:r>
            <a:r>
              <a:rPr lang="fa-IR" dirty="0" smtClean="0"/>
              <a:t>سینه100 و تهویه 20-12 دردقیقه</a:t>
            </a:r>
          </a:p>
          <a:p>
            <a:pPr>
              <a:buFont typeface="+mj-lt"/>
              <a:buAutoNum type="arabicPeriod"/>
            </a:pPr>
            <a:endParaRPr lang="fa-IR" dirty="0"/>
          </a:p>
          <a:p>
            <a:pPr>
              <a:buFont typeface="+mj-lt"/>
              <a:buAutoNum type="arabicPeriod"/>
            </a:pPr>
            <a:r>
              <a:rPr lang="fa-IR" dirty="0"/>
              <a:t>ماساژقفسه سینه </a:t>
            </a:r>
            <a:r>
              <a:rPr lang="fa-IR" dirty="0" smtClean="0"/>
              <a:t>90 و تهویه 30 در دقیقه</a:t>
            </a:r>
            <a:endParaRPr lang="fa-IR" dirty="0"/>
          </a:p>
          <a:p>
            <a:pPr>
              <a:buFont typeface="+mj-lt"/>
              <a:buAutoNum type="arabicPeriod"/>
            </a:pPr>
            <a:endParaRPr lang="fa-IR" dirty="0"/>
          </a:p>
          <a:p>
            <a:pPr>
              <a:buFont typeface="+mj-lt"/>
              <a:buAutoNum type="arabicPeriod"/>
            </a:pPr>
            <a:endParaRPr lang="fa-IR" dirty="0" smtClean="0"/>
          </a:p>
          <a:p>
            <a:pPr>
              <a:buFont typeface="+mj-lt"/>
              <a:buAutoNum type="arabicPeriod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70550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عمق ماساژ: 1/3 قطر </a:t>
            </a:r>
            <a:r>
              <a:rPr lang="en-US" dirty="0" smtClean="0"/>
              <a:t>AP</a:t>
            </a:r>
            <a:r>
              <a:rPr lang="fa-IR" dirty="0" smtClean="0"/>
              <a:t> قفسه سینه</a:t>
            </a:r>
          </a:p>
          <a:p>
            <a:endParaRPr lang="fa-IR" dirty="0"/>
          </a:p>
          <a:p>
            <a:r>
              <a:rPr lang="fa-IR" dirty="0" smtClean="0"/>
              <a:t>محل ماساژ: 1/3 تحتانی قفسه سینه</a:t>
            </a:r>
          </a:p>
          <a:p>
            <a:endParaRPr lang="fa-IR" dirty="0"/>
          </a:p>
          <a:p>
            <a:r>
              <a:rPr lang="fa-IR" dirty="0" smtClean="0"/>
              <a:t>نسبت ماساژبه تهویه :3 به 1( 90-30)</a:t>
            </a:r>
          </a:p>
          <a:p>
            <a:endParaRPr lang="fa-IR" dirty="0"/>
          </a:p>
          <a:p>
            <a:r>
              <a:rPr lang="fa-IR" dirty="0" smtClean="0"/>
              <a:t>اگر حدس بزنیم علت ارست قلبی است: افزایش تعداد ماساژ( حتی 15 به 2)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8044777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</TotalTime>
  <Words>581</Words>
  <Application>Microsoft Office PowerPoint</Application>
  <PresentationFormat>Widescreen</PresentationFormat>
  <Paragraphs>85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B Titr</vt:lpstr>
      <vt:lpstr>Century Gothic</vt:lpstr>
      <vt:lpstr>Tahoma</vt:lpstr>
      <vt:lpstr>Wingdings 3</vt:lpstr>
      <vt:lpstr>Wisp</vt:lpstr>
      <vt:lpstr>مروری بر احیای اطفال</vt:lpstr>
      <vt:lpstr>بیمار شماره 1</vt:lpstr>
      <vt:lpstr>PowerPoint Presentation</vt:lpstr>
      <vt:lpstr>PowerPoint Presentation</vt:lpstr>
      <vt:lpstr>PowerPoint Presentation</vt:lpstr>
      <vt:lpstr>PowerPoint Presentation</vt:lpstr>
      <vt:lpstr>بیمار شماره 2: </vt:lpstr>
      <vt:lpstr>PowerPoint Presentation</vt:lpstr>
      <vt:lpstr>PowerPoint Presentation</vt:lpstr>
      <vt:lpstr>بیمار شماره 3:</vt:lpstr>
      <vt:lpstr>PowerPoint Presentation</vt:lpstr>
      <vt:lpstr>PowerPoint Presentation</vt:lpstr>
      <vt:lpstr>بیمار شماره 4</vt:lpstr>
      <vt:lpstr>سوال اول:مناسب ترین اقدام کدام است؟  </vt:lpstr>
      <vt:lpstr>سوال دوم : میزان و نوع شوک تجویزی؟</vt:lpstr>
      <vt:lpstr>PowerPoint Presentation</vt:lpstr>
      <vt:lpstr>PowerPoint Presentation</vt:lpstr>
      <vt:lpstr>PowerPoint Presentation</vt:lpstr>
      <vt:lpstr>بیمار شماره 5</vt:lpstr>
      <vt:lpstr>مناسب ترین اقدام کدام است؟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مروری بر احیای اطفال</dc:title>
  <dc:creator>mohamad</dc:creator>
  <cp:lastModifiedBy>omid</cp:lastModifiedBy>
  <cp:revision>11</cp:revision>
  <dcterms:created xsi:type="dcterms:W3CDTF">2016-08-02T12:49:47Z</dcterms:created>
  <dcterms:modified xsi:type="dcterms:W3CDTF">2018-06-04T10:22:31Z</dcterms:modified>
</cp:coreProperties>
</file>