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1A1A36-3BCE-4BDC-BB15-A53D308E171F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E5AAE7-6549-4512-8613-375CF90F43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تست نئو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نسترن براهیمی</a:t>
            </a:r>
          </a:p>
          <a:p>
            <a:r>
              <a:rPr lang="fa-IR" dirty="0" smtClean="0"/>
              <a:t>دکتری مشاوره خانواده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3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b="1" dirty="0" smtClean="0"/>
              <a:t>شاخص وجدانی بودن:کنترل </a:t>
            </a:r>
            <a:r>
              <a:rPr lang="fa-IR" b="1" dirty="0"/>
              <a:t>خویشتن یا به عبارتی فرایند طراحی ، سازمان دهی و اجرای وظایف </a:t>
            </a:r>
            <a:endParaRPr lang="fa-IR" b="1" dirty="0" smtClean="0"/>
          </a:p>
          <a:p>
            <a:pPr algn="r" rtl="1"/>
            <a:r>
              <a:rPr lang="fa-IR" b="1" dirty="0" smtClean="0"/>
              <a:t>دوویژگی </a:t>
            </a:r>
            <a:r>
              <a:rPr lang="fa-IR" b="1" dirty="0"/>
              <a:t>عمده شاخص </a:t>
            </a:r>
            <a:r>
              <a:rPr lang="en-US" b="1" dirty="0"/>
              <a:t>c </a:t>
            </a:r>
            <a:r>
              <a:rPr lang="fa-IR" b="1" dirty="0"/>
              <a:t>عبارتست </a:t>
            </a:r>
            <a:r>
              <a:rPr lang="fa-IR" b="1" dirty="0" smtClean="0"/>
              <a:t>از</a:t>
            </a:r>
          </a:p>
          <a:p>
            <a:pPr algn="r" rtl="1"/>
            <a:r>
              <a:rPr lang="fa-IR" b="1" dirty="0" smtClean="0"/>
              <a:t>1- </a:t>
            </a:r>
            <a:r>
              <a:rPr lang="fa-IR" b="1" dirty="0"/>
              <a:t>توانائی کنترل تکانه ها و </a:t>
            </a:r>
            <a:endParaRPr lang="fa-IR" b="1" dirty="0" smtClean="0"/>
          </a:p>
          <a:p>
            <a:pPr algn="r" rtl="1"/>
            <a:r>
              <a:rPr lang="fa-IR" b="1" dirty="0" smtClean="0"/>
              <a:t>2-تمایل </a:t>
            </a:r>
            <a:r>
              <a:rPr lang="fa-IR" b="1" dirty="0"/>
              <a:t>به کارگیری طرح و برنامه در رفتار برای رسیدن به اهداف کنترل تکانه ای و مسئولیت </a:t>
            </a:r>
            <a:r>
              <a:rPr lang="fa-IR" b="1" dirty="0" smtClean="0"/>
              <a:t>پذیری</a:t>
            </a:r>
          </a:p>
          <a:p>
            <a:pPr algn="r" rtl="1"/>
            <a:r>
              <a:rPr lang="fa-IR" b="1" dirty="0" smtClean="0"/>
              <a:t> </a:t>
            </a:r>
            <a:r>
              <a:rPr lang="fa-IR" b="1" dirty="0"/>
              <a:t>افراد وجدانی دارای </a:t>
            </a:r>
            <a:r>
              <a:rPr lang="fa-IR" b="1" dirty="0">
                <a:solidFill>
                  <a:srgbClr val="FF0000"/>
                </a:solidFill>
              </a:rPr>
              <a:t>هدف</a:t>
            </a:r>
            <a:r>
              <a:rPr lang="fa-IR" b="1" dirty="0"/>
              <a:t> و </a:t>
            </a:r>
            <a:r>
              <a:rPr lang="fa-IR" b="1" dirty="0" smtClean="0"/>
              <a:t>خواست قوی </a:t>
            </a:r>
            <a:r>
              <a:rPr lang="fa-IR" b="1" dirty="0"/>
              <a:t>و از پیش تعیین شده ای هستند که اینها را می توان در تمایل به موفقیت خلاصه کرد در جنبه </a:t>
            </a:r>
            <a:r>
              <a:rPr lang="fa-IR" b="1" dirty="0" smtClean="0"/>
              <a:t>ی </a:t>
            </a:r>
            <a:r>
              <a:rPr lang="fa-IR" b="1" dirty="0">
                <a:solidFill>
                  <a:srgbClr val="FF0000"/>
                </a:solidFill>
              </a:rPr>
              <a:t>مثبت</a:t>
            </a:r>
            <a:r>
              <a:rPr lang="fa-IR" b="1" dirty="0"/>
              <a:t> </a:t>
            </a:r>
            <a:r>
              <a:rPr lang="en-US" b="1" dirty="0"/>
              <a:t>c </a:t>
            </a:r>
            <a:r>
              <a:rPr lang="fa-IR" b="1" dirty="0"/>
              <a:t>افراد دارای نمره های بالا در شغل </a:t>
            </a:r>
            <a:r>
              <a:rPr lang="fa-IR" b="1" dirty="0">
                <a:solidFill>
                  <a:srgbClr val="FF0000"/>
                </a:solidFill>
              </a:rPr>
              <a:t>حرفه و تحصیلات دانشگاه</a:t>
            </a:r>
            <a:r>
              <a:rPr lang="fa-IR" b="1" dirty="0"/>
              <a:t>ی موفق هستند و در </a:t>
            </a:r>
            <a:r>
              <a:rPr lang="fa-IR" b="1" dirty="0">
                <a:solidFill>
                  <a:srgbClr val="0070C0"/>
                </a:solidFill>
              </a:rPr>
              <a:t>جنبه های منفی </a:t>
            </a:r>
            <a:r>
              <a:rPr lang="fa-IR" b="1" dirty="0"/>
              <a:t>نمره های بالا در </a:t>
            </a:r>
            <a:r>
              <a:rPr lang="en-US" b="1" dirty="0"/>
              <a:t>c </a:t>
            </a:r>
            <a:r>
              <a:rPr lang="fa-IR" b="1" dirty="0"/>
              <a:t>همراه با ویژگی </a:t>
            </a:r>
            <a:r>
              <a:rPr lang="fa-IR" b="1" dirty="0">
                <a:solidFill>
                  <a:srgbClr val="0070C0"/>
                </a:solidFill>
              </a:rPr>
              <a:t>ایرادگیری های خسته کننده وسواس </a:t>
            </a:r>
            <a:r>
              <a:rPr lang="fa-IR" b="1" dirty="0" smtClean="0">
                <a:solidFill>
                  <a:srgbClr val="0070C0"/>
                </a:solidFill>
              </a:rPr>
              <a:t>وحساسیت به </a:t>
            </a:r>
            <a:r>
              <a:rPr lang="fa-IR" b="1" dirty="0">
                <a:solidFill>
                  <a:srgbClr val="0070C0"/>
                </a:solidFill>
              </a:rPr>
              <a:t>پاکیزگی و یا فشار </a:t>
            </a:r>
            <a:r>
              <a:rPr lang="fa-IR" b="1" dirty="0" smtClean="0">
                <a:solidFill>
                  <a:srgbClr val="0070C0"/>
                </a:solidFill>
              </a:rPr>
              <a:t>زیاد </a:t>
            </a:r>
            <a:r>
              <a:rPr lang="fa-IR" b="1" dirty="0">
                <a:solidFill>
                  <a:srgbClr val="0070C0"/>
                </a:solidFill>
              </a:rPr>
              <a:t>به خود در امور کاری و حرفه ای </a:t>
            </a:r>
            <a:r>
              <a:rPr lang="fa-IR" b="1" dirty="0"/>
              <a:t>می باشد به عبارتی افراد نمره بالا در </a:t>
            </a:r>
            <a:r>
              <a:rPr lang="en-US" b="1" dirty="0"/>
              <a:t>c </a:t>
            </a:r>
            <a:r>
              <a:rPr lang="fa-IR" b="1" dirty="0"/>
              <a:t>دقیق و وسواسی وقت شناس و قابل اعتماد هستند.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r" rtl="1"/>
            <a:r>
              <a:rPr lang="fa-IR" dirty="0" smtClean="0"/>
              <a:t>     وجدان گرایی :</a:t>
            </a:r>
            <a:r>
              <a:rPr lang="en-US" dirty="0" err="1" smtClean="0"/>
              <a:t>contientousness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4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افرادی که نمره پائین می </a:t>
            </a:r>
            <a:r>
              <a:rPr lang="fa-IR" dirty="0" smtClean="0"/>
              <a:t>گیرند</a:t>
            </a:r>
          </a:p>
          <a:p>
            <a:pPr algn="r" rtl="1"/>
            <a:r>
              <a:rPr lang="fa-IR" dirty="0" smtClean="0"/>
              <a:t>1- </a:t>
            </a:r>
            <a:r>
              <a:rPr lang="fa-IR" dirty="0"/>
              <a:t>دقت کافی برای انجام کارها از خود نشان نمی دهند </a:t>
            </a:r>
            <a:endParaRPr lang="fa-IR" dirty="0" smtClean="0"/>
          </a:p>
          <a:p>
            <a:pPr algn="r" rtl="1"/>
            <a:r>
              <a:rPr lang="fa-IR" dirty="0" smtClean="0"/>
              <a:t>2-در </a:t>
            </a:r>
            <a:r>
              <a:rPr lang="fa-IR" dirty="0"/>
              <a:t>جهت رسیدن به اهداف خود چندان مصر و پیشرو نیستند و برخی از ویژگی ها نشان می دهد </a:t>
            </a:r>
            <a:r>
              <a:rPr lang="fa-IR" dirty="0" smtClean="0"/>
              <a:t>که</a:t>
            </a:r>
          </a:p>
          <a:p>
            <a:pPr algn="r" rtl="1"/>
            <a:r>
              <a:rPr lang="fa-IR" dirty="0" smtClean="0"/>
              <a:t>نیاز </a:t>
            </a:r>
            <a:r>
              <a:rPr lang="fa-IR" dirty="0"/>
              <a:t>به لذت طلبی و علاقمندی به امور جنسی در افراد دارای نمره پائین بیشتر از نمره بالا در </a:t>
            </a:r>
            <a:r>
              <a:rPr lang="en-US" dirty="0"/>
              <a:t>c </a:t>
            </a:r>
            <a:r>
              <a:rPr lang="fa-IR" dirty="0"/>
              <a:t>است.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5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a-IR" dirty="0" smtClean="0"/>
              <a:t>نسترن براهیمی</a:t>
            </a:r>
          </a:p>
          <a:p>
            <a:r>
              <a:rPr lang="fa-IR" dirty="0" smtClean="0"/>
              <a:t>09131665821</a:t>
            </a:r>
          </a:p>
          <a:p>
            <a:r>
              <a:rPr lang="fa-IR" dirty="0" smtClean="0"/>
              <a:t>09397940041</a:t>
            </a:r>
          </a:p>
          <a:p>
            <a:endParaRPr lang="fa-IR" dirty="0" smtClean="0"/>
          </a:p>
          <a:p>
            <a:pPr marL="109728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DrBarahimi</a:t>
            </a:r>
            <a:endParaRPr lang="fa-IR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0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rmAutofit/>
          </a:bodyPr>
          <a:lstStyle/>
          <a:p>
            <a:pPr algn="r" rtl="1"/>
            <a:r>
              <a:rPr lang="en-US" dirty="0"/>
              <a:t>N </a:t>
            </a:r>
            <a:r>
              <a:rPr lang="fa-IR" dirty="0"/>
              <a:t>بی ثباتی هیجانی</a:t>
            </a:r>
            <a:r>
              <a:rPr lang="fa-IR" dirty="0" smtClean="0"/>
              <a:t>:</a:t>
            </a:r>
          </a:p>
          <a:p>
            <a:pPr marL="109728" indent="0" algn="r" rtl="1">
              <a:buNone/>
            </a:pPr>
            <a:r>
              <a:rPr lang="en-US" dirty="0" smtClean="0"/>
              <a:t> </a:t>
            </a:r>
            <a:r>
              <a:rPr lang="fa-IR" dirty="0"/>
              <a:t>ارتباط مستقیمی با سلامت روانی دارد.</a:t>
            </a:r>
            <a:endParaRPr lang="fa-IR" dirty="0" smtClean="0"/>
          </a:p>
          <a:p>
            <a:pPr algn="r" rtl="1"/>
            <a:r>
              <a:rPr lang="fa-IR" dirty="0" smtClean="0"/>
              <a:t>ناراحتی </a:t>
            </a:r>
            <a:r>
              <a:rPr lang="fa-IR" dirty="0"/>
              <a:t>های </a:t>
            </a:r>
            <a:r>
              <a:rPr lang="fa-IR" dirty="0" smtClean="0"/>
              <a:t>هیجانی، </a:t>
            </a:r>
            <a:r>
              <a:rPr lang="fa-IR" dirty="0"/>
              <a:t>احساسات منفی مثل ترس غم برانگیختگی خشم احساس گناه احساس کلافگی دائم می باشد.زن و مردی که دارای </a:t>
            </a:r>
            <a:r>
              <a:rPr lang="en-US" dirty="0">
                <a:solidFill>
                  <a:srgbClr val="FF0000"/>
                </a:solidFill>
              </a:rPr>
              <a:t>N </a:t>
            </a:r>
            <a:r>
              <a:rPr lang="fa-IR" dirty="0">
                <a:solidFill>
                  <a:srgbClr val="FF0000"/>
                </a:solidFill>
              </a:rPr>
              <a:t>بالا </a:t>
            </a:r>
            <a:r>
              <a:rPr lang="fa-IR" dirty="0"/>
              <a:t>هستند دارای </a:t>
            </a:r>
            <a:r>
              <a:rPr lang="fa-IR" dirty="0">
                <a:solidFill>
                  <a:srgbClr val="FF0000"/>
                </a:solidFill>
              </a:rPr>
              <a:t>باورهای غیر منطقی </a:t>
            </a:r>
            <a:r>
              <a:rPr lang="fa-IR" dirty="0"/>
              <a:t>قدرت کمتر در کنترل </a:t>
            </a:r>
            <a:r>
              <a:rPr lang="fa-IR" dirty="0">
                <a:solidFill>
                  <a:srgbClr val="FF0000"/>
                </a:solidFill>
              </a:rPr>
              <a:t>تکانه ها </a:t>
            </a:r>
            <a:r>
              <a:rPr lang="fa-IR" dirty="0"/>
              <a:t>و درجه انطباق موفق تر با دیگران و فشار روانی می باشند.در این تست </a:t>
            </a:r>
            <a:r>
              <a:rPr lang="en-US" dirty="0"/>
              <a:t>N </a:t>
            </a:r>
            <a:r>
              <a:rPr lang="fa-IR" dirty="0"/>
              <a:t>بیشتر</a:t>
            </a:r>
            <a:r>
              <a:rPr lang="fa-IR" dirty="0">
                <a:solidFill>
                  <a:srgbClr val="FF0000"/>
                </a:solidFill>
              </a:rPr>
              <a:t> شاخص آسیب </a:t>
            </a:r>
            <a:r>
              <a:rPr lang="fa-IR" dirty="0"/>
              <a:t>است در مقیاس دیگر شما به اون شکل آسیب نمی بینید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/>
              <a:t>به طور کلی ناتوانی در برابر تکانه ها و تمایلات نشاندهنده </a:t>
            </a:r>
            <a:r>
              <a:rPr lang="en-US" dirty="0"/>
              <a:t>N </a:t>
            </a:r>
            <a:r>
              <a:rPr lang="fa-IR" dirty="0"/>
              <a:t>بالا در افراد بالغ است 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/>
              <a:t>N </a:t>
            </a:r>
            <a:r>
              <a:rPr lang="fa-IR" dirty="0"/>
              <a:t>بی ثباتی </a:t>
            </a:r>
            <a:r>
              <a:rPr lang="fa-IR" dirty="0" smtClean="0"/>
              <a:t>هیجانی  </a:t>
            </a:r>
            <a:r>
              <a:rPr lang="en-US" dirty="0"/>
              <a:t>neuroticism</a:t>
            </a:r>
          </a:p>
        </p:txBody>
      </p:sp>
    </p:spTree>
    <p:extLst>
      <p:ext uri="{BB962C8B-B14F-4D97-AF65-F5344CB8AC3E}">
        <p14:creationId xmlns:p14="http://schemas.microsoft.com/office/powerpoint/2010/main" val="50919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کسی که </a:t>
            </a:r>
            <a:r>
              <a:rPr lang="en-US" dirty="0"/>
              <a:t>N </a:t>
            </a:r>
            <a:r>
              <a:rPr lang="fa-IR" dirty="0"/>
              <a:t>بالا ندارد شخصیت بهنجاری دارد-کلاً کسی که در </a:t>
            </a:r>
            <a:r>
              <a:rPr lang="en-US" dirty="0"/>
              <a:t>Neo </a:t>
            </a:r>
            <a:r>
              <a:rPr lang="fa-IR" dirty="0"/>
              <a:t>نمره </a:t>
            </a:r>
            <a:r>
              <a:rPr lang="en-US" dirty="0">
                <a:solidFill>
                  <a:srgbClr val="FF0000"/>
                </a:solidFill>
              </a:rPr>
              <a:t>N </a:t>
            </a:r>
            <a:r>
              <a:rPr lang="fa-IR" dirty="0">
                <a:solidFill>
                  <a:srgbClr val="FF0000"/>
                </a:solidFill>
              </a:rPr>
              <a:t>بالا </a:t>
            </a:r>
            <a:r>
              <a:rPr lang="fa-IR" dirty="0"/>
              <a:t>دارد در معرض</a:t>
            </a:r>
            <a:r>
              <a:rPr lang="fa-IR" dirty="0">
                <a:solidFill>
                  <a:srgbClr val="FF0000"/>
                </a:solidFill>
              </a:rPr>
              <a:t> اختلالات روانپزشکی </a:t>
            </a:r>
            <a:r>
              <a:rPr lang="fa-IR" dirty="0"/>
              <a:t>قرار دارد در مواردی نمره های </a:t>
            </a:r>
            <a:r>
              <a:rPr lang="en-US" dirty="0"/>
              <a:t>N </a:t>
            </a:r>
            <a:r>
              <a:rPr lang="fa-IR" dirty="0"/>
              <a:t>بالا است بدون اینکه اختلال روانپزشکی خاص داشته باشد</a:t>
            </a:r>
            <a:r>
              <a:rPr lang="fa-IR" dirty="0" smtClean="0"/>
              <a:t>.</a:t>
            </a:r>
            <a:endParaRPr lang="en-US" dirty="0" smtClean="0"/>
          </a:p>
          <a:p>
            <a:pPr algn="r" rtl="1"/>
            <a:r>
              <a:rPr lang="fa-IR" dirty="0" smtClean="0"/>
              <a:t>به </a:t>
            </a:r>
            <a:r>
              <a:rPr lang="fa-IR" dirty="0"/>
              <a:t>طور کلی افرادی که </a:t>
            </a:r>
            <a:r>
              <a:rPr lang="fa-IR" dirty="0">
                <a:solidFill>
                  <a:srgbClr val="FF0000"/>
                </a:solidFill>
              </a:rPr>
              <a:t>نمره های پائین در </a:t>
            </a:r>
            <a:r>
              <a:rPr lang="en-US" dirty="0">
                <a:solidFill>
                  <a:srgbClr val="FF0000"/>
                </a:solidFill>
              </a:rPr>
              <a:t>N </a:t>
            </a:r>
            <a:r>
              <a:rPr lang="fa-IR" dirty="0"/>
              <a:t>می گیرند از نظر </a:t>
            </a:r>
            <a:r>
              <a:rPr lang="fa-IR" dirty="0">
                <a:solidFill>
                  <a:srgbClr val="FF0000"/>
                </a:solidFill>
              </a:rPr>
              <a:t>عاطفی افراد با ثباتی </a:t>
            </a:r>
            <a:r>
              <a:rPr lang="fa-IR" dirty="0"/>
              <a:t>به شمار می روند که </a:t>
            </a:r>
            <a:r>
              <a:rPr lang="fa-IR" dirty="0">
                <a:solidFill>
                  <a:srgbClr val="FF0000"/>
                </a:solidFill>
              </a:rPr>
              <a:t>معمولاً آرام دارای خلق یکنواخت و راحت بوده</a:t>
            </a:r>
            <a:r>
              <a:rPr lang="fa-IR" dirty="0"/>
              <a:t> و به آسانی می توانند بدون آشفته شدن و مشکلات  رفتاری با موفقیت های فشار روانی کنار بیایند- در اختلال </a:t>
            </a:r>
            <a:r>
              <a:rPr lang="fa-IR" dirty="0">
                <a:solidFill>
                  <a:srgbClr val="FF0000"/>
                </a:solidFill>
              </a:rPr>
              <a:t>شخصیت ضد اجتماعی </a:t>
            </a:r>
            <a:r>
              <a:rPr lang="en-US" dirty="0">
                <a:solidFill>
                  <a:srgbClr val="FF0000"/>
                </a:solidFill>
              </a:rPr>
              <a:t>N </a:t>
            </a:r>
            <a:r>
              <a:rPr lang="fa-IR" dirty="0">
                <a:solidFill>
                  <a:srgbClr val="FF0000"/>
                </a:solidFill>
              </a:rPr>
              <a:t>بالا نمی رود.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51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en-US" dirty="0"/>
              <a:t>E </a:t>
            </a:r>
            <a:r>
              <a:rPr lang="fa-IR" dirty="0"/>
              <a:t>برونگرائی= اجتماعی بودن فقط یکی از ویژگی های این اشخاص است بقیه عوامل...</a:t>
            </a:r>
          </a:p>
          <a:p>
            <a:pPr algn="r" rtl="1"/>
            <a:r>
              <a:rPr lang="fa-IR" dirty="0"/>
              <a:t>دوستدار دیگران بودن ، تمایل به شرکت اجتماعات و مهمانی ها، حراف یا اهل گفتگو ، قاطع و فعال بودن هیجان و تحرک را دوست دارند و به آینده امید دارند. این افراد علاقه به توسعه کسب و کار خود دارند.افراد بازاریاب باید نمره </a:t>
            </a:r>
            <a:r>
              <a:rPr lang="en-US" dirty="0"/>
              <a:t>E </a:t>
            </a:r>
            <a:r>
              <a:rPr lang="fa-IR" dirty="0"/>
              <a:t>بالا داشته باشد. </a:t>
            </a:r>
          </a:p>
          <a:p>
            <a:pPr algn="r" rtl="1"/>
            <a:r>
              <a:rPr lang="fa-IR" dirty="0"/>
              <a:t>درونگراها:محافظه کار بودن، مستقل بودن، تکرو بودن هستند.</a:t>
            </a:r>
          </a:p>
          <a:p>
            <a:pPr algn="r" rtl="1"/>
            <a:r>
              <a:rPr lang="fa-IR" dirty="0"/>
              <a:t>این ویژگی ها به معنی این نیست که دوست داشتنی نیست- درونگرائی مترادف با وابستگی و تنبلی نیست.آنها معمولاً خجالتی و در جائی که ترجیح بدهند تنها هستند- ممکن است مضطرب باشند ممکن است اضطراب هم نداشته باشد ولی ناخشنود نیستند.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درون گرایی: </a:t>
            </a:r>
            <a:r>
              <a:rPr lang="en-US" dirty="0"/>
              <a:t>Extroversion</a:t>
            </a:r>
          </a:p>
        </p:txBody>
      </p:sp>
    </p:spTree>
    <p:extLst>
      <p:ext uri="{BB962C8B-B14F-4D97-AF65-F5344CB8AC3E}">
        <p14:creationId xmlns:p14="http://schemas.microsoft.com/office/powerpoint/2010/main" val="315121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عناصر </a:t>
            </a:r>
            <a:r>
              <a:rPr lang="fa-IR" dirty="0"/>
              <a:t>تصورات فعال حساسیت به زیبائی توجه به تجربه های عاطفی درونی داوری مستقل افراد باز انسانهایی هستند در باروری(تولید) تجربه های درونی و دنیای پیرامون کنجکاو بوده و زندگی انها سرشار از تجربه است این افراد از نظریه های جدید و ارزشهای غیر متعارف لذت می برند این افراد احساس های مثبت و منفی فراوانی دارند، علایق گسترده ای </a:t>
            </a:r>
            <a:r>
              <a:rPr lang="fa-IR" dirty="0" smtClean="0"/>
              <a:t>دارند</a:t>
            </a:r>
          </a:p>
          <a:p>
            <a:pPr algn="r" rtl="1"/>
            <a:r>
              <a:rPr lang="fa-IR" dirty="0" smtClean="0"/>
              <a:t>تخیلات قوی متنوع و جدید</a:t>
            </a:r>
          </a:p>
          <a:p>
            <a:pPr algn="r" rtl="1"/>
            <a:r>
              <a:rPr lang="fa-IR" dirty="0"/>
              <a:t>دارای و علاقمند اندیشه های روشنفکری غنی متنوع و جدید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/>
              <a:t>گشودگی به تجربه: </a:t>
            </a:r>
            <a:r>
              <a:rPr lang="en-US" sz="3600" dirty="0"/>
              <a:t>openness to  experience</a:t>
            </a:r>
          </a:p>
        </p:txBody>
      </p:sp>
    </p:spTree>
    <p:extLst>
      <p:ext uri="{BB962C8B-B14F-4D97-AF65-F5344CB8AC3E}">
        <p14:creationId xmlns:p14="http://schemas.microsoft.com/office/powerpoint/2010/main" val="386818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شاخص </a:t>
            </a:r>
            <a:r>
              <a:rPr lang="en-US" dirty="0"/>
              <a:t>O </a:t>
            </a:r>
            <a:r>
              <a:rPr lang="fa-IR" dirty="0"/>
              <a:t>با </a:t>
            </a:r>
            <a:r>
              <a:rPr lang="fa-IR" dirty="0">
                <a:solidFill>
                  <a:srgbClr val="FF0000"/>
                </a:solidFill>
              </a:rPr>
              <a:t>هوش</a:t>
            </a:r>
            <a:r>
              <a:rPr lang="fa-IR" dirty="0"/>
              <a:t> همبستگی مثبت دارد و افرادی که دارای </a:t>
            </a:r>
            <a:r>
              <a:rPr lang="fa-IR" dirty="0">
                <a:solidFill>
                  <a:srgbClr val="FF0000"/>
                </a:solidFill>
              </a:rPr>
              <a:t>تحصیلات بالاتر </a:t>
            </a:r>
            <a:r>
              <a:rPr lang="fa-IR" dirty="0"/>
              <a:t>هستند نمره بیشتری در این مقیاس می </a:t>
            </a:r>
            <a:r>
              <a:rPr lang="fa-IR" dirty="0" smtClean="0"/>
              <a:t>آورند.</a:t>
            </a:r>
          </a:p>
          <a:p>
            <a:pPr algn="r" rtl="1"/>
            <a:r>
              <a:rPr lang="fa-IR" dirty="0" smtClean="0"/>
              <a:t> </a:t>
            </a:r>
            <a:r>
              <a:rPr lang="en-US" dirty="0"/>
              <a:t>O </a:t>
            </a:r>
            <a:r>
              <a:rPr lang="fa-IR" dirty="0"/>
              <a:t>با جنبه هائی از هوش سرو کار دارد که کمتر در معرض سنجش در آزمونهای هوش است مثل </a:t>
            </a:r>
            <a:r>
              <a:rPr lang="fa-IR" dirty="0" smtClean="0">
                <a:solidFill>
                  <a:srgbClr val="FF0000"/>
                </a:solidFill>
              </a:rPr>
              <a:t>3</a:t>
            </a:r>
            <a:r>
              <a:rPr lang="fa-IR" dirty="0" smtClean="0"/>
              <a:t>که </a:t>
            </a:r>
            <a:r>
              <a:rPr lang="fa-IR" dirty="0"/>
              <a:t>با </a:t>
            </a:r>
            <a:r>
              <a:rPr lang="fa-IR" dirty="0">
                <a:solidFill>
                  <a:srgbClr val="FF0000"/>
                </a:solidFill>
              </a:rPr>
              <a:t>خلاقیت</a:t>
            </a:r>
            <a:r>
              <a:rPr lang="fa-IR" dirty="0"/>
              <a:t> ارتباط نزدیک دارد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/>
              <a:t>ویژگی های افراد باز = غیر متعارف بودن مایل به زیر سوال </a:t>
            </a:r>
            <a:r>
              <a:rPr lang="fa-IR" dirty="0" smtClean="0"/>
              <a:t>بردن </a:t>
            </a:r>
            <a:r>
              <a:rPr lang="fa-IR" dirty="0"/>
              <a:t>مراجع قدرت علاقمند به آزادی در اخلاقیات امور اجتماعی و دیدگاههای سیاسی این افراد لزوماً غیر اخلاقی نیستند این امر بستگی دارد به سایر شاخص ها</a:t>
            </a:r>
            <a:r>
              <a:rPr lang="fa-IR" dirty="0" smtClean="0"/>
              <a:t>.</a:t>
            </a:r>
            <a:endParaRPr lang="fa-IR" dirty="0"/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6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نمره های پایین در </a:t>
            </a:r>
            <a:r>
              <a:rPr lang="en-US" dirty="0"/>
              <a:t>O </a:t>
            </a:r>
            <a:r>
              <a:rPr lang="fa-IR" dirty="0"/>
              <a:t>نشاندهنده کسانی است که در رفتار متعارف و همنوا هستند </a:t>
            </a:r>
            <a:r>
              <a:rPr lang="fa-IR" dirty="0" smtClean="0"/>
              <a:t>. موضوع </a:t>
            </a:r>
            <a:r>
              <a:rPr lang="fa-IR" dirty="0"/>
              <a:t>های </a:t>
            </a:r>
            <a:r>
              <a:rPr lang="fa-IR" dirty="0" smtClean="0"/>
              <a:t>رایج </a:t>
            </a:r>
            <a:r>
              <a:rPr lang="fa-IR" dirty="0"/>
              <a:t>را می پسندند پاسخهای هنجاری آنها نسبتاً آرام </a:t>
            </a:r>
            <a:r>
              <a:rPr lang="fa-IR" dirty="0" smtClean="0"/>
              <a:t>است</a:t>
            </a:r>
            <a:r>
              <a:rPr lang="fa-IR" dirty="0"/>
              <a:t>، به زبان ساده افراد بسته افراد پرشور همیشه ی بی عقل هستند = نیچه- دیدگاههای محدود تر و علایق محدودتری دارند و از نظر اجتماعی و سیاسی بی قطه کارترند ولی به این معنی نیست که آنها افراد مطیع و وای=بسته به منابع قدرت هستند.داد زدن مستقل کم حساسیت به </a:t>
            </a:r>
            <a:r>
              <a:rPr lang="fa-IR" dirty="0" smtClean="0"/>
              <a:t>زیبایی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0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sz="3200" dirty="0" smtClean="0"/>
              <a:t>A </a:t>
            </a:r>
            <a:r>
              <a:rPr lang="en-US" sz="3200" dirty="0"/>
              <a:t>: </a:t>
            </a:r>
            <a:r>
              <a:rPr lang="fa-IR" sz="3200" dirty="0"/>
              <a:t>مثل برون گرائی بر ارتباطات برون گرای تأکیدداردکسی که دارای </a:t>
            </a:r>
            <a:r>
              <a:rPr lang="en-US" sz="3200" dirty="0"/>
              <a:t>A </a:t>
            </a:r>
            <a:r>
              <a:rPr lang="fa-IR" sz="3200" dirty="0"/>
              <a:t>با </a:t>
            </a:r>
            <a:r>
              <a:rPr lang="fa-IR" sz="3200" dirty="0" smtClean="0"/>
              <a:t>لاست </a:t>
            </a:r>
          </a:p>
          <a:p>
            <a:pPr algn="r" rtl="1"/>
            <a:r>
              <a:rPr lang="fa-IR" sz="3200" dirty="0" smtClean="0"/>
              <a:t>نوعدوست </a:t>
            </a:r>
            <a:r>
              <a:rPr lang="fa-IR" sz="3200" dirty="0"/>
              <a:t>دارای احساس همدردی با دیگران ، محتاج کمک به دیگران و اعتقاد دارد که دیگران نیز با او همین گونه رفتار میکنند این شاخص به سمت جنبه های مثبت اجتماعی و سلامت بیشتر روانی گرایش دارد .</a:t>
            </a:r>
          </a:p>
          <a:p>
            <a:pPr algn="r" rtl="1"/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شاخص توافق </a:t>
            </a:r>
            <a:r>
              <a:rPr lang="en-US" dirty="0"/>
              <a:t>Agreeableness</a:t>
            </a:r>
          </a:p>
        </p:txBody>
      </p:sp>
    </p:spTree>
    <p:extLst>
      <p:ext uri="{BB962C8B-B14F-4D97-AF65-F5344CB8AC3E}">
        <p14:creationId xmlns:p14="http://schemas.microsoft.com/office/powerpoint/2010/main" val="45505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افراد موافق (</a:t>
            </a:r>
            <a:r>
              <a:rPr lang="en-US" dirty="0"/>
              <a:t>A </a:t>
            </a:r>
            <a:r>
              <a:rPr lang="fa-IR" dirty="0"/>
              <a:t>بالا) محبوب ترند. </a:t>
            </a:r>
            <a:endParaRPr lang="fa-IR" dirty="0" smtClean="0"/>
          </a:p>
          <a:p>
            <a:pPr algn="r" rtl="1"/>
            <a:r>
              <a:rPr lang="fa-IR" dirty="0" smtClean="0"/>
              <a:t>نمره </a:t>
            </a:r>
            <a:r>
              <a:rPr lang="fa-IR" dirty="0"/>
              <a:t>پایین در </a:t>
            </a:r>
            <a:r>
              <a:rPr lang="en-US" dirty="0"/>
              <a:t>A </a:t>
            </a:r>
            <a:r>
              <a:rPr lang="fa-IR" dirty="0"/>
              <a:t>معمولاً با اختلال شخصیت خود شیفته ضد اجتماعی پارانوتید همراه است </a:t>
            </a:r>
            <a:endParaRPr lang="fa-IR" dirty="0" smtClean="0"/>
          </a:p>
          <a:p>
            <a:pPr algn="r" rtl="1"/>
            <a:r>
              <a:rPr lang="fa-IR" dirty="0" smtClean="0"/>
              <a:t>نمره </a:t>
            </a:r>
            <a:r>
              <a:rPr lang="fa-IR" dirty="0"/>
              <a:t>بالا در </a:t>
            </a:r>
            <a:r>
              <a:rPr lang="en-US" dirty="0"/>
              <a:t>A </a:t>
            </a:r>
            <a:r>
              <a:rPr lang="fa-IR" dirty="0"/>
              <a:t>با اختلال شخصیت وابسته همخوانی </a:t>
            </a:r>
            <a:r>
              <a:rPr lang="fa-IR" dirty="0" smtClean="0"/>
              <a:t>دارد. 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96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530</TotalTime>
  <Words>884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تست نئو</vt:lpstr>
      <vt:lpstr>N بی ثباتی هیجانی  neuroticism</vt:lpstr>
      <vt:lpstr>PowerPoint Presentation</vt:lpstr>
      <vt:lpstr>درون گرایی: Extroversion</vt:lpstr>
      <vt:lpstr>گشودگی به تجربه: openness to  experience</vt:lpstr>
      <vt:lpstr>PowerPoint Presentation</vt:lpstr>
      <vt:lpstr>PowerPoint Presentation</vt:lpstr>
      <vt:lpstr>شاخص توافق Agreeableness</vt:lpstr>
      <vt:lpstr>PowerPoint Presentation</vt:lpstr>
      <vt:lpstr>     وجدان گرایی :contientousness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تست نئو</dc:title>
  <dc:creator>sayan</dc:creator>
  <cp:lastModifiedBy>sayan</cp:lastModifiedBy>
  <cp:revision>14</cp:revision>
  <dcterms:created xsi:type="dcterms:W3CDTF">2016-08-01T08:38:55Z</dcterms:created>
  <dcterms:modified xsi:type="dcterms:W3CDTF">2016-12-24T08:53:07Z</dcterms:modified>
</cp:coreProperties>
</file>