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notesMasterIdLst>
    <p:notesMasterId r:id="rId49"/>
  </p:notesMasterIdLst>
  <p:handoutMasterIdLst>
    <p:handoutMasterId r:id="rId50"/>
  </p:handoutMasterIdLst>
  <p:sldIdLst>
    <p:sldId id="288" r:id="rId2"/>
    <p:sldId id="284" r:id="rId3"/>
    <p:sldId id="276" r:id="rId4"/>
    <p:sldId id="292" r:id="rId5"/>
    <p:sldId id="293" r:id="rId6"/>
    <p:sldId id="294" r:id="rId7"/>
    <p:sldId id="328" r:id="rId8"/>
    <p:sldId id="329" r:id="rId9"/>
    <p:sldId id="343" r:id="rId10"/>
    <p:sldId id="330" r:id="rId11"/>
    <p:sldId id="295" r:id="rId12"/>
    <p:sldId id="344" r:id="rId13"/>
    <p:sldId id="296" r:id="rId14"/>
    <p:sldId id="345" r:id="rId15"/>
    <p:sldId id="287" r:id="rId16"/>
    <p:sldId id="346" r:id="rId17"/>
    <p:sldId id="290" r:id="rId18"/>
    <p:sldId id="291" r:id="rId19"/>
    <p:sldId id="347" r:id="rId20"/>
    <p:sldId id="331" r:id="rId21"/>
    <p:sldId id="353" r:id="rId22"/>
    <p:sldId id="341" r:id="rId23"/>
    <p:sldId id="332" r:id="rId24"/>
    <p:sldId id="348" r:id="rId25"/>
    <p:sldId id="333" r:id="rId26"/>
    <p:sldId id="334" r:id="rId27"/>
    <p:sldId id="349" r:id="rId28"/>
    <p:sldId id="335" r:id="rId29"/>
    <p:sldId id="336" r:id="rId30"/>
    <p:sldId id="297" r:id="rId31"/>
    <p:sldId id="342" r:id="rId32"/>
    <p:sldId id="298" r:id="rId33"/>
    <p:sldId id="299" r:id="rId34"/>
    <p:sldId id="300" r:id="rId35"/>
    <p:sldId id="301" r:id="rId36"/>
    <p:sldId id="302" r:id="rId37"/>
    <p:sldId id="303" r:id="rId38"/>
    <p:sldId id="350" r:id="rId39"/>
    <p:sldId id="304" r:id="rId40"/>
    <p:sldId id="306" r:id="rId41"/>
    <p:sldId id="351" r:id="rId42"/>
    <p:sldId id="337" r:id="rId43"/>
    <p:sldId id="338" r:id="rId44"/>
    <p:sldId id="307" r:id="rId45"/>
    <p:sldId id="352" r:id="rId46"/>
    <p:sldId id="317" r:id="rId47"/>
    <p:sldId id="309" r:id="rId48"/>
  </p:sldIdLst>
  <p:sldSz cx="9906000" cy="6858000" type="A4"/>
  <p:notesSz cx="6570663" cy="9701213"/>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79" autoAdjust="0"/>
    <p:restoredTop sz="94707" autoAdjust="0"/>
  </p:normalViewPr>
  <p:slideViewPr>
    <p:cSldViewPr>
      <p:cViewPr>
        <p:scale>
          <a:sx n="86" d="100"/>
          <a:sy n="86" d="100"/>
        </p:scale>
        <p:origin x="384" y="122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gridSpacing cx="46085125" cy="4608512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2846933" cy="485675"/>
          </a:xfrm>
          <a:prstGeom prst="rect">
            <a:avLst/>
          </a:prstGeom>
        </p:spPr>
        <p:txBody>
          <a:bodyPr vert="horz" lIns="85630" tIns="42816" rIns="85630" bIns="42816" rtlCol="0"/>
          <a:lstStyle>
            <a:lvl1pPr algn="l">
              <a:defRPr sz="1100"/>
            </a:lvl1pPr>
          </a:lstStyle>
          <a:p>
            <a:endParaRPr lang="en-US"/>
          </a:p>
        </p:txBody>
      </p:sp>
      <p:sp>
        <p:nvSpPr>
          <p:cNvPr id="3" name="Date Placeholder 2"/>
          <p:cNvSpPr>
            <a:spLocks noGrp="1"/>
          </p:cNvSpPr>
          <p:nvPr>
            <p:ph type="dt" sz="quarter" idx="1"/>
          </p:nvPr>
        </p:nvSpPr>
        <p:spPr>
          <a:xfrm>
            <a:off x="3722216" y="3"/>
            <a:ext cx="2846933" cy="485675"/>
          </a:xfrm>
          <a:prstGeom prst="rect">
            <a:avLst/>
          </a:prstGeom>
        </p:spPr>
        <p:txBody>
          <a:bodyPr vert="horz" lIns="85630" tIns="42816" rIns="85630" bIns="42816" rtlCol="0"/>
          <a:lstStyle>
            <a:lvl1pPr algn="r">
              <a:defRPr sz="1100"/>
            </a:lvl1pPr>
          </a:lstStyle>
          <a:p>
            <a:fld id="{9D808F10-2EE1-4BD8-9E05-660F40AAC12B}" type="datetime8">
              <a:rPr lang="fa-IR" smtClean="0"/>
              <a:pPr/>
              <a:t>11/آوريل/4</a:t>
            </a:fld>
            <a:endParaRPr lang="en-US"/>
          </a:p>
        </p:txBody>
      </p:sp>
      <p:sp>
        <p:nvSpPr>
          <p:cNvPr id="4" name="Footer Placeholder 3"/>
          <p:cNvSpPr>
            <a:spLocks noGrp="1"/>
          </p:cNvSpPr>
          <p:nvPr>
            <p:ph type="ftr" sz="quarter" idx="2"/>
          </p:nvPr>
        </p:nvSpPr>
        <p:spPr>
          <a:xfrm>
            <a:off x="3" y="9214003"/>
            <a:ext cx="2846933" cy="485675"/>
          </a:xfrm>
          <a:prstGeom prst="rect">
            <a:avLst/>
          </a:prstGeom>
        </p:spPr>
        <p:txBody>
          <a:bodyPr vert="horz" lIns="85630" tIns="42816" rIns="85630" bIns="42816" rtlCol="0" anchor="b"/>
          <a:lstStyle>
            <a:lvl1pPr algn="l">
              <a:defRPr sz="1100"/>
            </a:lvl1pPr>
          </a:lstStyle>
          <a:p>
            <a:endParaRPr lang="en-US"/>
          </a:p>
        </p:txBody>
      </p:sp>
      <p:sp>
        <p:nvSpPr>
          <p:cNvPr id="5" name="Slide Number Placeholder 4"/>
          <p:cNvSpPr>
            <a:spLocks noGrp="1"/>
          </p:cNvSpPr>
          <p:nvPr>
            <p:ph type="sldNum" sz="quarter" idx="3"/>
          </p:nvPr>
        </p:nvSpPr>
        <p:spPr>
          <a:xfrm>
            <a:off x="3722216" y="9214003"/>
            <a:ext cx="2846933" cy="485675"/>
          </a:xfrm>
          <a:prstGeom prst="rect">
            <a:avLst/>
          </a:prstGeom>
        </p:spPr>
        <p:txBody>
          <a:bodyPr vert="horz" lIns="85630" tIns="42816" rIns="85630" bIns="42816" rtlCol="0" anchor="b"/>
          <a:lstStyle>
            <a:lvl1pPr algn="r">
              <a:defRPr sz="1100"/>
            </a:lvl1pPr>
          </a:lstStyle>
          <a:p>
            <a:fld id="{DE4E8431-F0D7-4A1F-96DC-3E9DB92F200F}" type="slidenum">
              <a:rPr lang="en-US" smtClean="0"/>
              <a:pPr/>
              <a:t>‹#›</a:t>
            </a:fld>
            <a:endParaRPr lang="en-US"/>
          </a:p>
        </p:txBody>
      </p:sp>
    </p:spTree>
    <p:extLst>
      <p:ext uri="{BB962C8B-B14F-4D97-AF65-F5344CB8AC3E}">
        <p14:creationId xmlns="" xmlns:p14="http://schemas.microsoft.com/office/powerpoint/2010/main" val="427241319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2846933" cy="485675"/>
          </a:xfrm>
          <a:prstGeom prst="rect">
            <a:avLst/>
          </a:prstGeom>
        </p:spPr>
        <p:txBody>
          <a:bodyPr vert="horz" lIns="85622" tIns="42811" rIns="85622" bIns="42811" rtlCol="0"/>
          <a:lstStyle>
            <a:lvl1pPr algn="l">
              <a:defRPr sz="1100"/>
            </a:lvl1pPr>
          </a:lstStyle>
          <a:p>
            <a:endParaRPr lang="en-US"/>
          </a:p>
        </p:txBody>
      </p:sp>
      <p:sp>
        <p:nvSpPr>
          <p:cNvPr id="3" name="Date Placeholder 2"/>
          <p:cNvSpPr>
            <a:spLocks noGrp="1"/>
          </p:cNvSpPr>
          <p:nvPr>
            <p:ph type="dt" idx="1"/>
          </p:nvPr>
        </p:nvSpPr>
        <p:spPr>
          <a:xfrm>
            <a:off x="3722217" y="3"/>
            <a:ext cx="2846933" cy="485675"/>
          </a:xfrm>
          <a:prstGeom prst="rect">
            <a:avLst/>
          </a:prstGeom>
        </p:spPr>
        <p:txBody>
          <a:bodyPr vert="horz" lIns="85622" tIns="42811" rIns="85622" bIns="42811" rtlCol="0"/>
          <a:lstStyle>
            <a:lvl1pPr algn="r">
              <a:defRPr sz="1100"/>
            </a:lvl1pPr>
          </a:lstStyle>
          <a:p>
            <a:fld id="{3ADD1BBE-CA6C-4B16-B29D-B88F4553F88A}" type="datetime8">
              <a:rPr lang="fa-IR" smtClean="0"/>
              <a:pPr/>
              <a:t>11/آوريل/4</a:t>
            </a:fld>
            <a:endParaRPr lang="en-US"/>
          </a:p>
        </p:txBody>
      </p:sp>
      <p:sp>
        <p:nvSpPr>
          <p:cNvPr id="4" name="Slide Image Placeholder 3"/>
          <p:cNvSpPr>
            <a:spLocks noGrp="1" noRot="1" noChangeAspect="1"/>
          </p:cNvSpPr>
          <p:nvPr>
            <p:ph type="sldImg" idx="2"/>
          </p:nvPr>
        </p:nvSpPr>
        <p:spPr>
          <a:xfrm>
            <a:off x="657225" y="727075"/>
            <a:ext cx="5256213" cy="3638550"/>
          </a:xfrm>
          <a:prstGeom prst="rect">
            <a:avLst/>
          </a:prstGeom>
          <a:noFill/>
          <a:ln w="12700">
            <a:solidFill>
              <a:prstClr val="black"/>
            </a:solidFill>
          </a:ln>
        </p:spPr>
        <p:txBody>
          <a:bodyPr vert="horz" lIns="85622" tIns="42811" rIns="85622" bIns="42811" rtlCol="0" anchor="ctr"/>
          <a:lstStyle/>
          <a:p>
            <a:endParaRPr lang="en-US"/>
          </a:p>
        </p:txBody>
      </p:sp>
      <p:sp>
        <p:nvSpPr>
          <p:cNvPr id="5" name="Notes Placeholder 4"/>
          <p:cNvSpPr>
            <a:spLocks noGrp="1"/>
          </p:cNvSpPr>
          <p:nvPr>
            <p:ph type="body" sz="quarter" idx="3"/>
          </p:nvPr>
        </p:nvSpPr>
        <p:spPr>
          <a:xfrm>
            <a:off x="657218" y="4607770"/>
            <a:ext cx="5256228" cy="4366467"/>
          </a:xfrm>
          <a:prstGeom prst="rect">
            <a:avLst/>
          </a:prstGeom>
        </p:spPr>
        <p:txBody>
          <a:bodyPr vert="horz" lIns="85622" tIns="42811" rIns="85622" bIns="4281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 y="9214003"/>
            <a:ext cx="2846933" cy="485675"/>
          </a:xfrm>
          <a:prstGeom prst="rect">
            <a:avLst/>
          </a:prstGeom>
        </p:spPr>
        <p:txBody>
          <a:bodyPr vert="horz" lIns="85622" tIns="42811" rIns="85622" bIns="42811" rtlCol="0" anchor="b"/>
          <a:lstStyle>
            <a:lvl1pPr algn="l">
              <a:defRPr sz="1100"/>
            </a:lvl1pPr>
          </a:lstStyle>
          <a:p>
            <a:endParaRPr lang="en-US"/>
          </a:p>
        </p:txBody>
      </p:sp>
      <p:sp>
        <p:nvSpPr>
          <p:cNvPr id="7" name="Slide Number Placeholder 6"/>
          <p:cNvSpPr>
            <a:spLocks noGrp="1"/>
          </p:cNvSpPr>
          <p:nvPr>
            <p:ph type="sldNum" sz="quarter" idx="5"/>
          </p:nvPr>
        </p:nvSpPr>
        <p:spPr>
          <a:xfrm>
            <a:off x="3722217" y="9214003"/>
            <a:ext cx="2846933" cy="485675"/>
          </a:xfrm>
          <a:prstGeom prst="rect">
            <a:avLst/>
          </a:prstGeom>
        </p:spPr>
        <p:txBody>
          <a:bodyPr vert="horz" lIns="85622" tIns="42811" rIns="85622" bIns="42811" rtlCol="0" anchor="b"/>
          <a:lstStyle>
            <a:lvl1pPr algn="r">
              <a:defRPr sz="1100"/>
            </a:lvl1pPr>
          </a:lstStyle>
          <a:p>
            <a:fld id="{B1534215-FC43-43BC-BED4-C3FD91B10396}" type="slidenum">
              <a:rPr lang="en-US" smtClean="0"/>
              <a:pPr/>
              <a:t>‹#›</a:t>
            </a:fld>
            <a:endParaRPr lang="en-US"/>
          </a:p>
        </p:txBody>
      </p:sp>
    </p:spTree>
    <p:extLst>
      <p:ext uri="{BB962C8B-B14F-4D97-AF65-F5344CB8AC3E}">
        <p14:creationId xmlns="" xmlns:p14="http://schemas.microsoft.com/office/powerpoint/2010/main" val="112079199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77850" y="1371600"/>
            <a:ext cx="8505952"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77850" y="3228536"/>
            <a:ext cx="8509254"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78F316C-B168-40A6-AC29-5A23D468598A}" type="datetime8">
              <a:rPr lang="fa-IR" smtClean="0"/>
              <a:pPr/>
              <a:t>11/آوريل/4</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598377F9-5654-4CCE-AA42-091151C9DD46}"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55D307-CE51-453E-963A-8E046B241E08}" type="datetime8">
              <a:rPr lang="fa-IR" smtClean="0"/>
              <a:pPr/>
              <a:t>11/آوريل/4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98377F9-5654-4CCE-AA42-091151C9DD4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914402"/>
            <a:ext cx="222885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95300" y="914402"/>
            <a:ext cx="652145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353C0D-E06C-44FB-9E1A-2F847FCFA18D}" type="datetime8">
              <a:rPr lang="fa-IR" smtClean="0"/>
              <a:pPr/>
              <a:t>11/آوريل/4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98377F9-5654-4CCE-AA42-091151C9DD46}"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18C0B6-1182-41E5-84FE-05925872C914}" type="datetime8">
              <a:rPr lang="fa-IR" smtClean="0"/>
              <a:pPr/>
              <a:t>11/آوريل/4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98377F9-5654-4CCE-AA42-091151C9DD46}"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4548" y="1316736"/>
            <a:ext cx="84201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74548" y="2704664"/>
            <a:ext cx="84201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F049540-7B71-4A6A-9194-91EE823C8E5B}" type="datetime8">
              <a:rPr lang="fa-IR" smtClean="0"/>
              <a:pPr/>
              <a:t>11/آوريل/4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98377F9-5654-4CCE-AA42-091151C9DD46}"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704088"/>
            <a:ext cx="89154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95300" y="1920085"/>
            <a:ext cx="437515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035550" y="1920085"/>
            <a:ext cx="437515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AF7DFFD-22B5-47FF-BEAD-DB4067FE6E44}" type="datetime8">
              <a:rPr lang="fa-IR" smtClean="0"/>
              <a:pPr/>
              <a:t>11/آوريل/4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98377F9-5654-4CCE-AA42-091151C9DD46}"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704088"/>
            <a:ext cx="89154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95300" y="1855248"/>
            <a:ext cx="4376870"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032111" y="1859758"/>
            <a:ext cx="4378590"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95300" y="2514600"/>
            <a:ext cx="4376870"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032111" y="2514600"/>
            <a:ext cx="4378590"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9101D53-F3A7-477B-974B-2001732626A0}" type="datetime8">
              <a:rPr lang="fa-IR" smtClean="0"/>
              <a:pPr/>
              <a:t>11/آوريل/4</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598377F9-5654-4CCE-AA42-091151C9DD46}"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95300" y="704088"/>
            <a:ext cx="899795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955B638-376B-4FA7-BBCD-9B3119F0C20C}" type="datetime8">
              <a:rPr lang="fa-IR" smtClean="0"/>
              <a:pPr/>
              <a:t>11/آوريل/4</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598377F9-5654-4CCE-AA42-091151C9DD46}"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79BA67-E504-4917-9328-45F042D47D0D}" type="datetime8">
              <a:rPr lang="fa-IR" smtClean="0"/>
              <a:pPr/>
              <a:t>11/آوريل/4</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598377F9-5654-4CCE-AA42-091151C9DD46}"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2950" y="514352"/>
            <a:ext cx="29718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742950" y="1676400"/>
            <a:ext cx="29718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872971" y="1676400"/>
            <a:ext cx="5537729"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B661451-65C4-4402-BCA7-C574FF8A5090}" type="datetime8">
              <a:rPr lang="fa-IR" smtClean="0"/>
              <a:pPr/>
              <a:t>11/آوريل/4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98377F9-5654-4CCE-AA42-091151C9DD46}"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429566" y="1108077"/>
            <a:ext cx="569595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671145" y="5359769"/>
            <a:ext cx="168402"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60400" y="1176997"/>
            <a:ext cx="2397252"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60400" y="2828785"/>
            <a:ext cx="239395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82289D9-C497-4BCB-A007-F353B7EA43D8}" type="datetime8">
              <a:rPr lang="fa-IR" smtClean="0"/>
              <a:pPr/>
              <a:t>11/آوريل/4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750300" y="6356351"/>
            <a:ext cx="660400" cy="365125"/>
          </a:xfrm>
        </p:spPr>
        <p:txBody>
          <a:bodyPr/>
          <a:lstStyle/>
          <a:p>
            <a:fld id="{598377F9-5654-4CCE-AA42-091151C9DD46}" type="slidenum">
              <a:rPr lang="fa-IR" smtClean="0"/>
              <a:pPr/>
              <a:t>‹#›</a:t>
            </a:fld>
            <a:endParaRPr lang="fa-IR"/>
          </a:p>
        </p:txBody>
      </p:sp>
      <p:sp>
        <p:nvSpPr>
          <p:cNvPr id="3" name="Picture Placeholder 2"/>
          <p:cNvSpPr>
            <a:spLocks noGrp="1"/>
          </p:cNvSpPr>
          <p:nvPr>
            <p:ph type="pic" idx="1"/>
          </p:nvPr>
        </p:nvSpPr>
        <p:spPr>
          <a:xfrm rot="420000">
            <a:off x="3776276" y="1199517"/>
            <a:ext cx="500253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0319" y="5816600"/>
            <a:ext cx="9926638"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746625" y="6219826"/>
            <a:ext cx="5159375"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0319" y="-7144"/>
            <a:ext cx="9926638"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746625" y="-7144"/>
            <a:ext cx="5159375"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95300" y="704088"/>
            <a:ext cx="89154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95300" y="1935480"/>
            <a:ext cx="89154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95300" y="6356351"/>
            <a:ext cx="2311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9C492DE-DCFB-4F5D-88B0-A1640FE3D4A1}" type="datetime8">
              <a:rPr lang="fa-IR" smtClean="0"/>
              <a:pPr/>
              <a:t>11/آوريل/4</a:t>
            </a:fld>
            <a:endParaRPr lang="fa-IR"/>
          </a:p>
        </p:txBody>
      </p:sp>
      <p:sp>
        <p:nvSpPr>
          <p:cNvPr id="22" name="Footer Placeholder 21"/>
          <p:cNvSpPr>
            <a:spLocks noGrp="1"/>
          </p:cNvSpPr>
          <p:nvPr>
            <p:ph type="ftr" sz="quarter" idx="3"/>
          </p:nvPr>
        </p:nvSpPr>
        <p:spPr>
          <a:xfrm>
            <a:off x="2889250" y="6356351"/>
            <a:ext cx="36322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8585200" y="6356351"/>
            <a:ext cx="8255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98377F9-5654-4CCE-AA42-091151C9DD46}" type="slidenum">
              <a:rPr lang="fa-IR" smtClean="0"/>
              <a:pPr/>
              <a:t>‹#›</a:t>
            </a:fld>
            <a:endParaRPr lang="fa-IR"/>
          </a:p>
        </p:txBody>
      </p:sp>
      <p:grpSp>
        <p:nvGrpSpPr>
          <p:cNvPr id="2" name="Group 1"/>
          <p:cNvGrpSpPr/>
          <p:nvPr/>
        </p:nvGrpSpPr>
        <p:grpSpPr>
          <a:xfrm>
            <a:off x="-20602" y="202408"/>
            <a:ext cx="9945594"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mailto:Mohammadi-adak@yahoo.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9150" y="539750"/>
            <a:ext cx="9086850" cy="6318250"/>
          </a:xfrm>
        </p:spPr>
        <p:txBody>
          <a:bodyPr anchor="ctr">
            <a:noAutofit/>
            <a:scene3d>
              <a:camera prst="orthographicFront"/>
              <a:lightRig rig="glow" dir="tl">
                <a:rot lat="0" lon="0" rev="5400000"/>
              </a:lightRig>
            </a:scene3d>
            <a:sp3d contourW="12700">
              <a:bevelT w="25400" h="25400"/>
              <a:contourClr>
                <a:schemeClr val="accent6">
                  <a:shade val="73000"/>
                </a:schemeClr>
              </a:contourClr>
            </a:sp3d>
          </a:bodyPr>
          <a:lstStyle/>
          <a:p>
            <a:pPr algn="ctr" rtl="1"/>
            <a:r>
              <a:rPr lang="fa-IR" sz="7200" dirty="0" smtClean="0"/>
              <a:t>   </a:t>
            </a:r>
            <a:r>
              <a:rPr lang="en-US" sz="7200" dirty="0" smtClean="0"/>
              <a:t/>
            </a:r>
            <a:br>
              <a:rPr lang="en-US" sz="7200" dirty="0" smtClean="0"/>
            </a:br>
            <a:r>
              <a:rPr lang="fa-IR" sz="4800" dirty="0" smtClean="0">
                <a:cs typeface="B Titr" pitchFamily="2" charset="-78"/>
              </a:rPr>
              <a:t>مباحث مهم حقوقي پيمانها </a:t>
            </a:r>
            <a:r>
              <a:rPr lang="en-US" sz="4800" dirty="0" smtClean="0">
                <a:cs typeface="B Titr" pitchFamily="2" charset="-78"/>
              </a:rPr>
              <a:t/>
            </a:r>
            <a:br>
              <a:rPr lang="en-US" sz="4800" dirty="0" smtClean="0">
                <a:cs typeface="B Titr" pitchFamily="2" charset="-78"/>
              </a:rPr>
            </a:br>
            <a:r>
              <a:rPr lang="fa-IR" sz="4800" dirty="0" smtClean="0">
                <a:cs typeface="B Titr" pitchFamily="2" charset="-78"/>
              </a:rPr>
              <a:t>   و </a:t>
            </a:r>
            <a:r>
              <a:rPr lang="en-US" sz="4800" dirty="0" smtClean="0">
                <a:cs typeface="B Titr" pitchFamily="2" charset="-78"/>
              </a:rPr>
              <a:t/>
            </a:r>
            <a:br>
              <a:rPr lang="en-US" sz="4800" dirty="0" smtClean="0">
                <a:cs typeface="B Titr" pitchFamily="2" charset="-78"/>
              </a:rPr>
            </a:br>
            <a:r>
              <a:rPr lang="fa-IR" sz="4800" dirty="0" smtClean="0">
                <a:cs typeface="B Titr" pitchFamily="2" charset="-78"/>
              </a:rPr>
              <a:t>آشنائي با انواع قراردادهاي ساختماني (طرح و محاسبه، اجراء، نظارت)</a:t>
            </a:r>
            <a:r>
              <a:rPr lang="en-US" sz="4800" dirty="0" smtClean="0">
                <a:cs typeface="B Titr" pitchFamily="2" charset="-78"/>
              </a:rPr>
              <a:t/>
            </a:r>
            <a:br>
              <a:rPr lang="en-US" sz="4800" dirty="0" smtClean="0">
                <a:cs typeface="B Titr" pitchFamily="2" charset="-78"/>
              </a:rPr>
            </a:br>
            <a:r>
              <a:rPr lang="en-US" sz="4800" dirty="0" smtClean="0">
                <a:cs typeface="B Titr" pitchFamily="2" charset="-78"/>
              </a:rPr>
              <a:t/>
            </a:r>
            <a:br>
              <a:rPr lang="en-US" sz="4800" dirty="0" smtClean="0">
                <a:cs typeface="B Titr" pitchFamily="2" charset="-78"/>
              </a:rPr>
            </a:br>
            <a:r>
              <a:rPr lang="en-US" sz="4800" dirty="0" smtClean="0">
                <a:cs typeface="B Titr" pitchFamily="2" charset="-78"/>
              </a:rPr>
              <a:t/>
            </a:r>
            <a:br>
              <a:rPr lang="en-US" sz="4800" dirty="0" smtClean="0">
                <a:cs typeface="B Titr" pitchFamily="2" charset="-78"/>
              </a:rPr>
            </a:br>
            <a:r>
              <a:rPr lang="en-US" sz="4800" dirty="0" smtClean="0">
                <a:cs typeface="B Titr" pitchFamily="2" charset="-78"/>
              </a:rPr>
              <a:t>                                              </a:t>
            </a:r>
            <a:r>
              <a:rPr lang="fa-IR" sz="3600" dirty="0" smtClean="0">
                <a:cs typeface="B Nazanin" pitchFamily="2" charset="-78"/>
              </a:rPr>
              <a:t>بهمن 89</a:t>
            </a:r>
            <a:r>
              <a:rPr lang="en-US" sz="4800" dirty="0" smtClean="0">
                <a:cs typeface="B Nazanin" pitchFamily="2" charset="-78"/>
              </a:rPr>
              <a:t/>
            </a:r>
            <a:br>
              <a:rPr lang="en-US" sz="4800" dirty="0" smtClean="0">
                <a:cs typeface="B Nazanin" pitchFamily="2" charset="-78"/>
              </a:rPr>
            </a:br>
            <a:endParaRPr lang="en-US" sz="4800" dirty="0">
              <a:cs typeface="B Titr" pitchFamily="2" charset="-78"/>
            </a:endParaRPr>
          </a:p>
        </p:txBody>
      </p:sp>
      <p:sp>
        <p:nvSpPr>
          <p:cNvPr id="3" name="نگهدارنده مکان شماره اسلاید 2"/>
          <p:cNvSpPr>
            <a:spLocks noGrp="1"/>
          </p:cNvSpPr>
          <p:nvPr>
            <p:ph type="sldNum" sz="quarter" idx="12"/>
          </p:nvPr>
        </p:nvSpPr>
        <p:spPr/>
        <p:txBody>
          <a:bodyPr/>
          <a:lstStyle/>
          <a:p>
            <a:fld id="{598377F9-5654-4CCE-AA42-091151C9DD46}" type="slidenum">
              <a:rPr lang="fa-IR" smtClean="0"/>
              <a:pPr/>
              <a:t>1</a:t>
            </a:fld>
            <a:endParaRPr lang="fa-IR"/>
          </a:p>
        </p:txBody>
      </p:sp>
      <p:cxnSp>
        <p:nvCxnSpPr>
          <p:cNvPr id="7" name="Straight Connector 6"/>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8" name="TextBox 7"/>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996950" y="673100"/>
            <a:ext cx="8562342" cy="5693866"/>
          </a:xfrm>
          <a:prstGeom prst="rect">
            <a:avLst/>
          </a:prstGeom>
          <a:noFill/>
        </p:spPr>
        <p:txBody>
          <a:bodyPr wrap="square" rtlCol="1">
            <a:spAutoFit/>
          </a:bodyPr>
          <a:lstStyle/>
          <a:p>
            <a:r>
              <a:rPr lang="fa-IR" sz="3600" b="1" dirty="0" smtClean="0">
                <a:cs typeface="B Nazanin" pitchFamily="2" charset="-78"/>
              </a:rPr>
              <a:t>تقسیم بندی پدیده های حقوقی:</a:t>
            </a:r>
          </a:p>
          <a:p>
            <a:endParaRPr lang="en-US" sz="2400" dirty="0" smtClean="0"/>
          </a:p>
          <a:p>
            <a:pPr lvl="0"/>
            <a:r>
              <a:rPr lang="fa-IR" sz="3200" b="1" dirty="0" smtClean="0">
                <a:cs typeface="B Nazanin" pitchFamily="2" charset="-78"/>
              </a:rPr>
              <a:t>1- اعمال حقوقی: </a:t>
            </a:r>
            <a:r>
              <a:rPr lang="fa-IR" sz="3000" dirty="0" smtClean="0">
                <a:cs typeface="B Nazanin" pitchFamily="2" charset="-78"/>
              </a:rPr>
              <a:t>آندسته از پدیده های حقوقی که </a:t>
            </a:r>
            <a:r>
              <a:rPr lang="fa-IR" sz="3000" u="sng" dirty="0" smtClean="0">
                <a:cs typeface="B Nazanin" pitchFamily="2" charset="-78"/>
              </a:rPr>
              <a:t>با اراده اشخاص </a:t>
            </a:r>
            <a:r>
              <a:rPr lang="fa-IR" sz="3000" dirty="0" smtClean="0">
                <a:cs typeface="B Nazanin" pitchFamily="2" charset="-78"/>
              </a:rPr>
              <a:t>به وجود آیند و آثار حقوقی آنها نیز تابع همان اراده است.</a:t>
            </a:r>
            <a:endParaRPr lang="en-US" sz="3000" dirty="0" smtClean="0">
              <a:cs typeface="B Nazanin" pitchFamily="2" charset="-78"/>
            </a:endParaRPr>
          </a:p>
          <a:p>
            <a:endParaRPr lang="fa-IR" sz="3000" dirty="0" smtClean="0">
              <a:cs typeface="B Nazanin" pitchFamily="2" charset="-78"/>
            </a:endParaRPr>
          </a:p>
          <a:p>
            <a:r>
              <a:rPr lang="fa-IR" sz="3000" dirty="0" smtClean="0">
                <a:cs typeface="B Nazanin" pitchFamily="2" charset="-78"/>
              </a:rPr>
              <a:t>اعمال ارادی نیز به دو دسته تقسیم می شوند.</a:t>
            </a:r>
            <a:endParaRPr lang="en-US" sz="3000" dirty="0" smtClean="0">
              <a:cs typeface="B Nazanin" pitchFamily="2" charset="-78"/>
            </a:endParaRPr>
          </a:p>
          <a:p>
            <a:r>
              <a:rPr lang="fa-IR" sz="3000" b="1" dirty="0" smtClean="0">
                <a:cs typeface="B Nazanin" pitchFamily="2" charset="-78"/>
              </a:rPr>
              <a:t>عقود: </a:t>
            </a:r>
            <a:r>
              <a:rPr lang="fa-IR" sz="3000" dirty="0" smtClean="0">
                <a:cs typeface="B Nazanin" pitchFamily="2" charset="-78"/>
              </a:rPr>
              <a:t>درنتیجه دو اراده بوجود می آیند(عقد بیع، اجاره، مضاربه، ودیعه)</a:t>
            </a:r>
            <a:endParaRPr lang="en-US" sz="3000" dirty="0" smtClean="0">
              <a:cs typeface="B Nazanin" pitchFamily="2" charset="-78"/>
            </a:endParaRPr>
          </a:p>
          <a:p>
            <a:r>
              <a:rPr lang="fa-IR" sz="3000" b="1" dirty="0" smtClean="0">
                <a:cs typeface="B Nazanin" pitchFamily="2" charset="-78"/>
              </a:rPr>
              <a:t>ایقاع: </a:t>
            </a:r>
            <a:r>
              <a:rPr lang="fa-IR" sz="3000" dirty="0" smtClean="0">
                <a:cs typeface="B Nazanin" pitchFamily="2" charset="-78"/>
              </a:rPr>
              <a:t>برای بوجود آمدن فقط نیاز به یک اراده دارند(طلاق، ابراء، هبه، وصیت)</a:t>
            </a:r>
            <a:endParaRPr lang="en-US" sz="3000" dirty="0" smtClean="0">
              <a:cs typeface="B Nazanin" pitchFamily="2" charset="-78"/>
            </a:endParaRPr>
          </a:p>
          <a:p>
            <a:pPr lvl="0"/>
            <a:endParaRPr lang="fa-IR" sz="3000" dirty="0" smtClean="0">
              <a:cs typeface="B Nazanin" pitchFamily="2" charset="-78"/>
            </a:endParaRPr>
          </a:p>
          <a:p>
            <a:pPr lvl="0"/>
            <a:r>
              <a:rPr lang="fa-IR" sz="3200" b="1" dirty="0" smtClean="0">
                <a:cs typeface="B Nazanin" pitchFamily="2" charset="-78"/>
              </a:rPr>
              <a:t>2- وقایع حقوقی: </a:t>
            </a:r>
            <a:r>
              <a:rPr lang="fa-IR" sz="3000" dirty="0" smtClean="0">
                <a:cs typeface="B Nazanin" pitchFamily="2" charset="-78"/>
              </a:rPr>
              <a:t>آندسته از پدیده های حقوقی که آثار حقوقی آنها نتیجه اراده اشخاص نیست و به </a:t>
            </a:r>
            <a:r>
              <a:rPr lang="fa-IR" sz="3000" u="sng" dirty="0" smtClean="0">
                <a:cs typeface="B Nazanin" pitchFamily="2" charset="-78"/>
              </a:rPr>
              <a:t>حکم قانون </a:t>
            </a:r>
            <a:r>
              <a:rPr lang="fa-IR" sz="3000" dirty="0" smtClean="0">
                <a:cs typeface="B Nazanin" pitchFamily="2" charset="-78"/>
              </a:rPr>
              <a:t>بوجود می آیند.(فوت، تولد)</a:t>
            </a:r>
            <a:endParaRPr lang="en-US" sz="3000" dirty="0">
              <a:cs typeface="B Nazanin" pitchFamily="2" charset="-78"/>
            </a:endParaRPr>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10</a:t>
            </a:fld>
            <a:endParaRPr lang="fa-IR"/>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extLst>
      <p:ext uri="{BB962C8B-B14F-4D97-AF65-F5344CB8AC3E}">
        <p14:creationId xmlns="" xmlns:p14="http://schemas.microsoft.com/office/powerpoint/2010/main" val="618219040"/>
      </p:ext>
    </p:extLst>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996950" y="717550"/>
            <a:ext cx="8428992" cy="5663089"/>
          </a:xfrm>
          <a:prstGeom prst="rect">
            <a:avLst/>
          </a:prstGeom>
          <a:noFill/>
        </p:spPr>
        <p:txBody>
          <a:bodyPr wrap="square" rtlCol="1">
            <a:spAutoFit/>
          </a:bodyPr>
          <a:lstStyle/>
          <a:p>
            <a:r>
              <a:rPr lang="fa-IR" sz="3600" b="1" dirty="0" smtClean="0">
                <a:cs typeface="B Nazanin" pitchFamily="2" charset="-78"/>
              </a:rPr>
              <a:t>انواع عقود (قراردادها):</a:t>
            </a:r>
          </a:p>
          <a:p>
            <a:pPr algn="just"/>
            <a:endParaRPr lang="fa-IR" sz="2400" dirty="0" smtClean="0"/>
          </a:p>
          <a:p>
            <a:pPr algn="just"/>
            <a:r>
              <a:rPr lang="fa-IR" sz="3200" b="1" dirty="0" smtClean="0">
                <a:cs typeface="B Nazanin" pitchFamily="2" charset="-78"/>
              </a:rPr>
              <a:t>الف- عقود معین </a:t>
            </a:r>
            <a:r>
              <a:rPr lang="fa-IR" sz="3000" dirty="0" smtClean="0">
                <a:cs typeface="B Nazanin" pitchFamily="2" charset="-78"/>
              </a:rPr>
              <a:t>(بیع، اجاره، رهن، مضاربه، ودیعه، وکالت و...)</a:t>
            </a:r>
            <a:endParaRPr lang="en-US" sz="3000" dirty="0" smtClean="0">
              <a:cs typeface="B Nazanin" pitchFamily="2" charset="-78"/>
            </a:endParaRPr>
          </a:p>
          <a:p>
            <a:pPr algn="just"/>
            <a:r>
              <a:rPr lang="fa-IR" sz="3000" dirty="0" smtClean="0">
                <a:cs typeface="B Nazanin" pitchFamily="2" charset="-78"/>
              </a:rPr>
              <a:t>عقودی که در قانون نام خاصی دارند و قانونگذار شرایط انعقاد وآثارآنها را معین کرده است. </a:t>
            </a:r>
          </a:p>
          <a:p>
            <a:pPr algn="just"/>
            <a:endParaRPr lang="fa-IR" sz="3000" dirty="0" smtClean="0">
              <a:cs typeface="B Nazanin" pitchFamily="2" charset="-78"/>
            </a:endParaRPr>
          </a:p>
          <a:p>
            <a:pPr algn="just"/>
            <a:r>
              <a:rPr lang="fa-IR" sz="3000" dirty="0" smtClean="0">
                <a:cs typeface="B Nazanin" pitchFamily="2" charset="-78"/>
              </a:rPr>
              <a:t>در این نوع عقود ضرورت ندارد که تمام حقوق و تکالیف طرفین در پیمان آورده شود. </a:t>
            </a:r>
          </a:p>
          <a:p>
            <a:pPr algn="just"/>
            <a:endParaRPr lang="fa-IR" sz="3000" dirty="0" smtClean="0">
              <a:cs typeface="B Nazanin" pitchFamily="2" charset="-78"/>
            </a:endParaRPr>
          </a:p>
          <a:p>
            <a:pPr algn="just"/>
            <a:r>
              <a:rPr lang="fa-IR" sz="3000" dirty="0" smtClean="0">
                <a:cs typeface="B Nazanin" pitchFamily="2" charset="-78"/>
              </a:rPr>
              <a:t>بمحض آنکه طرفین قرارداد در اصل قرارداد تراضی نمایند بقیه مسائل فرعی  را قانون حل می کند.     </a:t>
            </a:r>
          </a:p>
          <a:p>
            <a:pPr algn="just"/>
            <a:endParaRPr lang="en-US" sz="3000" dirty="0" smtClean="0">
              <a:cs typeface="B Nazanin" pitchFamily="2" charset="-78"/>
            </a:endParaRPr>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11</a:t>
            </a:fld>
            <a:endParaRPr lang="fa-IR" dirty="0"/>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996950" y="717550"/>
            <a:ext cx="8428992" cy="4739759"/>
          </a:xfrm>
          <a:prstGeom prst="rect">
            <a:avLst/>
          </a:prstGeom>
          <a:noFill/>
        </p:spPr>
        <p:txBody>
          <a:bodyPr wrap="square" rtlCol="1">
            <a:spAutoFit/>
          </a:bodyPr>
          <a:lstStyle/>
          <a:p>
            <a:endParaRPr lang="fa-IR" sz="3000" dirty="0" smtClean="0">
              <a:cs typeface="B Nazanin" pitchFamily="2" charset="-78"/>
            </a:endParaRPr>
          </a:p>
          <a:p>
            <a:pPr algn="just"/>
            <a:r>
              <a:rPr lang="fa-IR" sz="3200" b="1" dirty="0" smtClean="0">
                <a:cs typeface="B Nazanin" pitchFamily="2" charset="-78"/>
              </a:rPr>
              <a:t>ب- عقود نامعین </a:t>
            </a:r>
            <a:r>
              <a:rPr lang="fa-IR" sz="3000" dirty="0" smtClean="0">
                <a:cs typeface="B Nazanin" pitchFamily="2" charset="-78"/>
              </a:rPr>
              <a:t>(قراردادهای خصوصی نظیرقراردادچاپ ونشرکتاب، اقامت درهتل، بستری شدن در بیمارستان و ....) </a:t>
            </a:r>
          </a:p>
          <a:p>
            <a:pPr algn="just"/>
            <a:endParaRPr lang="fa-IR" sz="3000" dirty="0" smtClean="0">
              <a:cs typeface="B Nazanin" pitchFamily="2" charset="-78"/>
            </a:endParaRPr>
          </a:p>
          <a:p>
            <a:pPr algn="just"/>
            <a:r>
              <a:rPr lang="fa-IR" sz="3000" dirty="0" smtClean="0">
                <a:cs typeface="B Nazanin" pitchFamily="2" charset="-78"/>
              </a:rPr>
              <a:t>در این نوع قراردادها شرایط عمومی و خصوصی بر اساس حاکمیت اراده طرفین تنظیم می شود.</a:t>
            </a:r>
            <a:endParaRPr lang="en-US" sz="3000" dirty="0" smtClean="0">
              <a:cs typeface="B Nazanin" pitchFamily="2" charset="-78"/>
            </a:endParaRPr>
          </a:p>
          <a:p>
            <a:pPr algn="just"/>
            <a:endParaRPr lang="fa-IR" sz="3000" dirty="0" smtClean="0">
              <a:cs typeface="B Nazanin" pitchFamily="2" charset="-78"/>
            </a:endParaRPr>
          </a:p>
          <a:p>
            <a:pPr algn="just"/>
            <a:r>
              <a:rPr lang="fa-IR" sz="3000" dirty="0" smtClean="0">
                <a:cs typeface="B Nazanin" pitchFamily="2" charset="-78"/>
              </a:rPr>
              <a:t>مطابق ماده 10 قانون مدنی</a:t>
            </a:r>
            <a:r>
              <a:rPr lang="fa-IR" sz="3000" dirty="0" smtClean="0">
                <a:cs typeface="B Koodak" pitchFamily="2" charset="-78"/>
              </a:rPr>
              <a:t>" قراردادهای خصوصی نسبت به کسانی که آنرا منعقد نموده اند در صورتیکه مخالف صریح قانون نباشد نافذ است."</a:t>
            </a:r>
            <a:endParaRPr lang="fa-IR" sz="3000" b="1" dirty="0" smtClean="0">
              <a:solidFill>
                <a:schemeClr val="bg1"/>
              </a:solidFill>
              <a:effectLst>
                <a:outerShdw blurRad="38100" dist="38100" dir="2700000" algn="tl">
                  <a:srgbClr val="000000">
                    <a:alpha val="43137"/>
                  </a:srgbClr>
                </a:outerShdw>
              </a:effectLst>
              <a:cs typeface="B Koodak" pitchFamily="2" charset="-78"/>
            </a:endParaRPr>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12</a:t>
            </a:fld>
            <a:endParaRPr lang="fa-IR"/>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p:cNvSpPr txBox="1"/>
          <p:nvPr/>
        </p:nvSpPr>
        <p:spPr>
          <a:xfrm>
            <a:off x="1269976" y="1020217"/>
            <a:ext cx="8111516" cy="5293757"/>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1">
            <a:spAutoFit/>
          </a:bodyPr>
          <a:lstStyle/>
          <a:p>
            <a:pPr algn="ctr"/>
            <a:r>
              <a:rPr lang="fa-IR" sz="3600" b="1" dirty="0" smtClean="0">
                <a:cs typeface="B Nazanin" pitchFamily="2" charset="-78"/>
              </a:rPr>
              <a:t>فصل دوم:</a:t>
            </a:r>
            <a:endParaRPr lang="en-US" sz="3600" b="1" dirty="0" smtClean="0">
              <a:cs typeface="B Nazanin" pitchFamily="2" charset="-78"/>
            </a:endParaRPr>
          </a:p>
          <a:p>
            <a:pPr algn="ctr"/>
            <a:r>
              <a:rPr lang="fa-IR" sz="3600" b="1" dirty="0" smtClean="0">
                <a:cs typeface="B Nazanin" pitchFamily="2" charset="-78"/>
              </a:rPr>
              <a:t>تقسیم بندی عقود به لحاظ درجه اجباری که طرفین در حفظ پیمان خود دارند</a:t>
            </a:r>
          </a:p>
          <a:p>
            <a:endParaRPr lang="en-US" sz="2400" dirty="0" smtClean="0"/>
          </a:p>
          <a:p>
            <a:pPr lvl="0" algn="just"/>
            <a:r>
              <a:rPr lang="fa-IR" sz="3200" b="1" dirty="0" smtClean="0">
                <a:cs typeface="B Nazanin" pitchFamily="2" charset="-78"/>
              </a:rPr>
              <a:t>1- عقد لازم: </a:t>
            </a:r>
            <a:r>
              <a:rPr lang="fa-IR" sz="3000" dirty="0" smtClean="0">
                <a:cs typeface="B Nazanin" pitchFamily="2" charset="-78"/>
              </a:rPr>
              <a:t>عقدی که هیچیک از طرفین حق فسخ آنرا نداشته باشند مگر در موارد معین در قانون مدنی.</a:t>
            </a:r>
            <a:endParaRPr lang="en-US" sz="3000" dirty="0" smtClean="0">
              <a:cs typeface="B Nazanin" pitchFamily="2" charset="-78"/>
            </a:endParaRPr>
          </a:p>
          <a:p>
            <a:pPr algn="just"/>
            <a:endParaRPr lang="fa-IR" sz="3000" dirty="0" smtClean="0">
              <a:cs typeface="B Nazanin" pitchFamily="2" charset="-78"/>
            </a:endParaRPr>
          </a:p>
          <a:p>
            <a:pPr algn="just"/>
            <a:r>
              <a:rPr lang="fa-IR" sz="3000" dirty="0" smtClean="0">
                <a:cs typeface="B Nazanin" pitchFamily="2" charset="-78"/>
              </a:rPr>
              <a:t>مطابق ماده 219 قانون مدنی </a:t>
            </a:r>
            <a:r>
              <a:rPr lang="fa-IR" sz="3000" dirty="0" smtClean="0">
                <a:cs typeface="B Koodak" pitchFamily="2" charset="-78"/>
              </a:rPr>
              <a:t>" عقودی که بر طبق قانون واقع شده باشد بین متعاملین و قائم مقام آنها لازم الاتباع است مگر اینکه به رضای طرفین اقاله یا به علت قانونی فسخ شود."</a:t>
            </a:r>
            <a:endParaRPr lang="en-US" sz="3000" dirty="0" smtClean="0">
              <a:cs typeface="B Koodak" pitchFamily="2" charset="-78"/>
            </a:endParaRPr>
          </a:p>
          <a:p>
            <a:endParaRPr lang="fa-IR" sz="2400" spc="2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outerShdw blurRad="38100" dist="38100" dir="2700000" algn="tl">
                  <a:srgbClr val="000000">
                    <a:alpha val="43137"/>
                  </a:srgbClr>
                </a:outerShdw>
              </a:effectLst>
              <a:cs typeface="B Titr" pitchFamily="2" charset="-78"/>
            </a:endParaRPr>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13</a:t>
            </a:fld>
            <a:endParaRPr lang="fa-IR"/>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p:cNvSpPr txBox="1"/>
          <p:nvPr/>
        </p:nvSpPr>
        <p:spPr>
          <a:xfrm>
            <a:off x="1269976" y="1020217"/>
            <a:ext cx="8111516" cy="4893647"/>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1">
            <a:spAutoFit/>
          </a:bodyPr>
          <a:lstStyle/>
          <a:p>
            <a:pPr algn="just"/>
            <a:endParaRPr lang="fa-IR" sz="3200" dirty="0" smtClean="0">
              <a:cs typeface="B Nazanin" pitchFamily="2" charset="-78"/>
            </a:endParaRPr>
          </a:p>
          <a:p>
            <a:pPr algn="just"/>
            <a:endParaRPr lang="en-US" sz="3200" dirty="0" smtClean="0">
              <a:cs typeface="B Nazanin" pitchFamily="2" charset="-78"/>
            </a:endParaRPr>
          </a:p>
          <a:p>
            <a:r>
              <a:rPr lang="fa-IR" sz="3200" dirty="0" smtClean="0">
                <a:cs typeface="B Nazanin" pitchFamily="2" charset="-78"/>
              </a:rPr>
              <a:t>بنابراین عقد لازم در موارد ذیل قابل انحلال است:</a:t>
            </a:r>
          </a:p>
          <a:p>
            <a:endParaRPr lang="en-US" sz="3200" dirty="0" smtClean="0">
              <a:cs typeface="B Nazanin" pitchFamily="2" charset="-78"/>
            </a:endParaRPr>
          </a:p>
          <a:p>
            <a:r>
              <a:rPr lang="fa-IR" sz="3200" dirty="0" smtClean="0">
                <a:cs typeface="B Nazanin" pitchFamily="2" charset="-78"/>
              </a:rPr>
              <a:t>الف- قانون به موجب یکی از خیارات حق فسخ را به طرفین یا یکی یا شخص ثالث داده باشد.</a:t>
            </a:r>
          </a:p>
          <a:p>
            <a:endParaRPr lang="en-US" sz="3200" dirty="0" smtClean="0">
              <a:cs typeface="B Nazanin" pitchFamily="2" charset="-78"/>
            </a:endParaRPr>
          </a:p>
          <a:p>
            <a:r>
              <a:rPr lang="fa-IR" sz="3200" dirty="0" smtClean="0">
                <a:cs typeface="B Nazanin" pitchFamily="2" charset="-78"/>
              </a:rPr>
              <a:t>ب- تراضی به منظور انحلال عقد که به آن اقاله می گویند یعنی طرفین خود راضی به فسخ معامله شوند.</a:t>
            </a:r>
            <a:endParaRPr lang="en-US" sz="3200" dirty="0" smtClean="0">
              <a:cs typeface="B Nazanin" pitchFamily="2" charset="-78"/>
            </a:endParaRPr>
          </a:p>
          <a:p>
            <a:endParaRPr lang="fa-IR" sz="2400" spc="2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outerShdw blurRad="38100" dist="38100" dir="2700000" algn="tl">
                  <a:srgbClr val="000000">
                    <a:alpha val="43137"/>
                  </a:srgbClr>
                </a:outerShdw>
              </a:effectLst>
              <a:cs typeface="B Titr" pitchFamily="2" charset="-78"/>
            </a:endParaRPr>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14</a:t>
            </a:fld>
            <a:endParaRPr lang="fa-IR"/>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908049" y="863715"/>
            <a:ext cx="8667751" cy="3908762"/>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1">
            <a:spAutoFit/>
          </a:bodyPr>
          <a:lstStyle/>
          <a:p>
            <a:pPr lvl="0" algn="just"/>
            <a:r>
              <a:rPr lang="fa-IR" sz="3200" b="1" dirty="0" smtClean="0">
                <a:cs typeface="B Nazanin" pitchFamily="2" charset="-78"/>
              </a:rPr>
              <a:t>2- عقد جائز: </a:t>
            </a:r>
            <a:r>
              <a:rPr lang="fa-IR" sz="3200" dirty="0" smtClean="0">
                <a:cs typeface="B Nazanin" pitchFamily="2" charset="-78"/>
              </a:rPr>
              <a:t>عقدی است که هر یک از طرفین طبق ماده 186 قانون مدنی حق دارند هر وقتی که بخواهند آنرا فسخ کنند.</a:t>
            </a:r>
          </a:p>
          <a:p>
            <a:pPr lvl="0" algn="just"/>
            <a:r>
              <a:rPr lang="fa-IR" sz="3200" dirty="0" smtClean="0">
                <a:cs typeface="B Nazanin" pitchFamily="2" charset="-78"/>
              </a:rPr>
              <a:t> پس برهم زدن عقد جائز به هیچ سبب خاصی نیاز ندارد.</a:t>
            </a:r>
          </a:p>
          <a:p>
            <a:pPr lvl="0" algn="just"/>
            <a:endParaRPr lang="fa-IR" sz="3200" dirty="0" smtClean="0">
              <a:cs typeface="B Nazanin" pitchFamily="2" charset="-78"/>
            </a:endParaRPr>
          </a:p>
          <a:p>
            <a:pPr lvl="0" algn="just"/>
            <a:r>
              <a:rPr lang="fa-IR" sz="3200" dirty="0" smtClean="0">
                <a:cs typeface="B Nazanin" pitchFamily="2" charset="-78"/>
              </a:rPr>
              <a:t> مثلاً در عقد وکالت هر زمانی موکل بخواهد می تواند وکیل خود را عزل نماید، هر چند که دلیل موجهی برای این اقدام نداشته باشد.</a:t>
            </a:r>
          </a:p>
          <a:p>
            <a:pPr lvl="0" algn="just"/>
            <a:r>
              <a:rPr lang="fa-IR" sz="3200" dirty="0" smtClean="0">
                <a:cs typeface="B Nazanin" pitchFamily="2" charset="-78"/>
              </a:rPr>
              <a:t>یا قرارداد بین کارگر و کارفرما یک عقد جایز است.</a:t>
            </a:r>
            <a:endParaRPr lang="en-US" sz="3200" dirty="0" smtClean="0">
              <a:cs typeface="B Nazanin" pitchFamily="2" charset="-78"/>
            </a:endParaRPr>
          </a:p>
          <a:p>
            <a:endParaRPr lang="fa-IR" sz="2400" spc="2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outerShdw blurRad="38100" dist="38100" dir="2700000" algn="tl">
                  <a:srgbClr val="000000">
                    <a:alpha val="43137"/>
                  </a:srgbClr>
                </a:outerShdw>
              </a:effectLst>
              <a:cs typeface="B Titr"/>
            </a:endParaRPr>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15</a:t>
            </a:fld>
            <a:endParaRPr lang="fa-IR"/>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908049" y="863715"/>
            <a:ext cx="8667751" cy="5693866"/>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1">
            <a:spAutoFit/>
          </a:bodyPr>
          <a:lstStyle/>
          <a:p>
            <a:r>
              <a:rPr lang="fa-IR" sz="3600" b="1" dirty="0" smtClean="0">
                <a:cs typeface="B Nazanin" pitchFamily="2" charset="-78"/>
              </a:rPr>
              <a:t>عقد جایز در دو مورد الزام آور می شود.</a:t>
            </a:r>
          </a:p>
          <a:p>
            <a:endParaRPr lang="en-US" sz="3200" b="1" dirty="0" smtClean="0">
              <a:cs typeface="B Nazanin" pitchFamily="2" charset="-78"/>
            </a:endParaRPr>
          </a:p>
          <a:p>
            <a:pPr algn="just"/>
            <a:r>
              <a:rPr lang="fa-IR" sz="2800" b="1" dirty="0" smtClean="0">
                <a:cs typeface="B Nazanin" pitchFamily="2" charset="-78"/>
              </a:rPr>
              <a:t>الف- عقد جایز: </a:t>
            </a:r>
            <a:r>
              <a:rPr lang="fa-IR" sz="2800" u="sng" dirty="0" smtClean="0">
                <a:cs typeface="B Nazanin" pitchFamily="2" charset="-78"/>
              </a:rPr>
              <a:t>ضمن عقد لازم دیگری شرط شود. </a:t>
            </a:r>
            <a:r>
              <a:rPr lang="fa-IR" sz="2800" dirty="0" smtClean="0">
                <a:cs typeface="B Nazanin" pitchFamily="2" charset="-78"/>
              </a:rPr>
              <a:t>دراینصورت اثر عقد جایز در زمره تعهدهای تبعی عقد لازم در می آید و از آن کسب لزوم می کند.    ماده 679 قانون مدنی در این خصوص بیان می دارد</a:t>
            </a:r>
            <a:r>
              <a:rPr lang="fa-IR" sz="2800" dirty="0" smtClean="0">
                <a:cs typeface="B Koodak" pitchFamily="2" charset="-78"/>
              </a:rPr>
              <a:t>" موکل   می تواند هر وقت بخواهد وکیل را عزل کند مگر اینکه </a:t>
            </a:r>
            <a:r>
              <a:rPr lang="fa-IR" sz="2800" u="sng" dirty="0" smtClean="0">
                <a:cs typeface="B Koodak" pitchFamily="2" charset="-78"/>
              </a:rPr>
              <a:t>وکالت وکیل یا عدم عزل در ضمن عقد لازم شرط شده باشد</a:t>
            </a:r>
            <a:r>
              <a:rPr lang="fa-IR" sz="2800" dirty="0" smtClean="0">
                <a:cs typeface="B Koodak" pitchFamily="2" charset="-78"/>
              </a:rPr>
              <a:t>."</a:t>
            </a:r>
            <a:endParaRPr lang="en-US" sz="2800" dirty="0" smtClean="0">
              <a:cs typeface="B Koodak" pitchFamily="2" charset="-78"/>
            </a:endParaRPr>
          </a:p>
          <a:p>
            <a:pPr algn="just"/>
            <a:endParaRPr lang="fa-IR" sz="3000" dirty="0" smtClean="0">
              <a:cs typeface="B Nazanin" pitchFamily="2" charset="-78"/>
            </a:endParaRPr>
          </a:p>
          <a:p>
            <a:pPr algn="just"/>
            <a:r>
              <a:rPr lang="fa-IR" sz="2800" b="1" dirty="0" smtClean="0">
                <a:cs typeface="B Nazanin" pitchFamily="2" charset="-78"/>
              </a:rPr>
              <a:t>ب- در مواردی که </a:t>
            </a:r>
            <a:r>
              <a:rPr lang="fa-IR" sz="2800" b="1" u="sng" dirty="0" smtClean="0">
                <a:cs typeface="B Nazanin" pitchFamily="2" charset="-78"/>
              </a:rPr>
              <a:t>حق فسخ عقد در ضمن عقد لازمی ساقط شده باشد</a:t>
            </a:r>
            <a:r>
              <a:rPr lang="fa-IR" sz="2800" b="1" dirty="0" smtClean="0">
                <a:cs typeface="B Nazanin" pitchFamily="2" charset="-78"/>
              </a:rPr>
              <a:t>. </a:t>
            </a:r>
            <a:r>
              <a:rPr lang="fa-IR" sz="3000" dirty="0" smtClean="0">
                <a:cs typeface="B Nazanin" pitchFamily="2" charset="-78"/>
              </a:rPr>
              <a:t>مثلاً فرد ضمن عقد لازم شرط می کند که کلیه مواردی که موجب برهم خوردن قرارداد جایزی می شود را از خود ساقط کرده است.</a:t>
            </a:r>
            <a:endParaRPr lang="en-US" sz="3000" dirty="0" smtClean="0">
              <a:cs typeface="B Nazanin" pitchFamily="2" charset="-78"/>
            </a:endParaRPr>
          </a:p>
          <a:p>
            <a:endParaRPr lang="fa-IR" sz="2400" spc="2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outerShdw blurRad="38100" dist="38100" dir="2700000" algn="tl">
                  <a:srgbClr val="000000">
                    <a:alpha val="43137"/>
                  </a:srgbClr>
                </a:outerShdw>
              </a:effectLst>
              <a:cs typeface="B Titr"/>
            </a:endParaRPr>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16</a:t>
            </a:fld>
            <a:endParaRPr lang="fa-IR"/>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41350" y="856357"/>
            <a:ext cx="9067800" cy="5109091"/>
          </a:xfrm>
          <a:prstGeom prst="rect">
            <a:avLst/>
          </a:prstGeom>
          <a:noFill/>
        </p:spPr>
        <p:txBody>
          <a:bodyPr wrap="square" rtlCol="1">
            <a:spAutoFit/>
          </a:bodyPr>
          <a:lstStyle/>
          <a:p>
            <a:r>
              <a:rPr lang="fa-IR" sz="3000" b="1" dirty="0" smtClean="0">
                <a:cs typeface="B Nazanin" pitchFamily="2" charset="-78"/>
              </a:rPr>
              <a:t>تقسیم بندی عقد به لحاظ اجرای آثار آن بصورت شرطی یا غیرشرطی</a:t>
            </a:r>
            <a:endParaRPr lang="en-US" sz="3000" b="1" dirty="0" smtClean="0">
              <a:cs typeface="B Nazanin" pitchFamily="2" charset="-78"/>
            </a:endParaRPr>
          </a:p>
          <a:p>
            <a:r>
              <a:rPr lang="fa-IR" sz="3000" b="1" dirty="0" smtClean="0">
                <a:cs typeface="B Nazanin" pitchFamily="2" charset="-78"/>
              </a:rPr>
              <a:t> </a:t>
            </a:r>
            <a:endParaRPr lang="en-US" sz="3000" b="1" dirty="0" smtClean="0">
              <a:cs typeface="B Nazanin" pitchFamily="2" charset="-78"/>
            </a:endParaRPr>
          </a:p>
          <a:p>
            <a:pPr lvl="0"/>
            <a:r>
              <a:rPr lang="fa-IR" sz="3000" b="1" dirty="0" smtClean="0">
                <a:cs typeface="B Nazanin" pitchFamily="2" charset="-78"/>
              </a:rPr>
              <a:t>1-عقد منجّز:</a:t>
            </a:r>
          </a:p>
          <a:p>
            <a:pPr lvl="0"/>
            <a:r>
              <a:rPr lang="fa-IR" sz="3000" b="1" dirty="0" smtClean="0">
                <a:cs typeface="B Nazanin" pitchFamily="2" charset="-78"/>
              </a:rPr>
              <a:t> </a:t>
            </a:r>
            <a:r>
              <a:rPr lang="fa-IR" sz="2800" dirty="0" smtClean="0">
                <a:cs typeface="B Nazanin" pitchFamily="2" charset="-78"/>
              </a:rPr>
              <a:t>هرگاه طرفین عقد اثر ناشی از آن عقد را بدون هیچ قید و شرطی به وجود آورند عقد را </a:t>
            </a:r>
            <a:r>
              <a:rPr lang="fa-IR" sz="2800" u="sng" dirty="0" smtClean="0">
                <a:cs typeface="B Nazanin" pitchFamily="2" charset="-78"/>
              </a:rPr>
              <a:t>منجّز </a:t>
            </a:r>
            <a:r>
              <a:rPr lang="fa-IR" sz="2800" dirty="0" smtClean="0">
                <a:cs typeface="B Nazanin" pitchFamily="2" charset="-78"/>
              </a:rPr>
              <a:t>می نامند.</a:t>
            </a:r>
            <a:endParaRPr lang="en-US" sz="2800" dirty="0" smtClean="0">
              <a:cs typeface="B Nazanin" pitchFamily="2" charset="-78"/>
            </a:endParaRPr>
          </a:p>
          <a:p>
            <a:r>
              <a:rPr lang="fa-IR" sz="2800" dirty="0" smtClean="0">
                <a:cs typeface="B Nazanin" pitchFamily="2" charset="-78"/>
              </a:rPr>
              <a:t>مثلاً انتقال مالکیت خودرو از سوی پدر به فرزند بدون هیچ قید و شرطی</a:t>
            </a:r>
          </a:p>
          <a:p>
            <a:endParaRPr lang="en-US" sz="3200" dirty="0" smtClean="0">
              <a:cs typeface="B Nazanin" pitchFamily="2" charset="-78"/>
            </a:endParaRPr>
          </a:p>
          <a:p>
            <a:pPr lvl="0"/>
            <a:r>
              <a:rPr lang="fa-IR" sz="3000" b="1" dirty="0" smtClean="0">
                <a:cs typeface="B Nazanin" pitchFamily="2" charset="-78"/>
              </a:rPr>
              <a:t>2-عقد معلق: </a:t>
            </a:r>
          </a:p>
          <a:p>
            <a:pPr lvl="0"/>
            <a:r>
              <a:rPr lang="fa-IR" sz="2800" dirty="0" smtClean="0">
                <a:cs typeface="B Nazanin" pitchFamily="2" charset="-78"/>
              </a:rPr>
              <a:t>هرگاه طرفین عقد اثر ناشی از آن عقد را موکول به شرط دیگری نمایند عقد را </a:t>
            </a:r>
            <a:r>
              <a:rPr lang="fa-IR" sz="2800" u="sng" dirty="0" smtClean="0">
                <a:cs typeface="B Nazanin" pitchFamily="2" charset="-78"/>
              </a:rPr>
              <a:t>معلق</a:t>
            </a:r>
            <a:r>
              <a:rPr lang="fa-IR" sz="2800" dirty="0" smtClean="0">
                <a:cs typeface="B Nazanin" pitchFamily="2" charset="-78"/>
              </a:rPr>
              <a:t> می نامند. </a:t>
            </a:r>
            <a:endParaRPr lang="en-US" sz="2800" dirty="0" smtClean="0">
              <a:cs typeface="B Nazanin" pitchFamily="2" charset="-78"/>
            </a:endParaRPr>
          </a:p>
          <a:p>
            <a:r>
              <a:rPr lang="fa-IR" sz="2800" dirty="0" smtClean="0">
                <a:cs typeface="B Nazanin" pitchFamily="2" charset="-78"/>
              </a:rPr>
              <a:t>مثلاً انتقال مالکیت خودرو از سوی پدر به فرزند پس از قبولی در کنکور</a:t>
            </a:r>
            <a:endParaRPr lang="fa-IR" sz="2800" dirty="0" smtClean="0">
              <a:solidFill>
                <a:schemeClr val="bg1"/>
              </a:solidFill>
              <a:cs typeface="B Nazanin" pitchFamily="2" charset="-78"/>
            </a:endParaRPr>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17</a:t>
            </a:fld>
            <a:endParaRPr lang="fa-IR"/>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1130300" y="984250"/>
            <a:ext cx="8401050" cy="5355312"/>
          </a:xfrm>
          <a:prstGeom prst="rect">
            <a:avLst/>
          </a:prstGeom>
          <a:noFill/>
        </p:spPr>
        <p:txBody>
          <a:bodyPr wrap="square" rtlCol="1">
            <a:spAutoFit/>
          </a:bodyPr>
          <a:lstStyle/>
          <a:p>
            <a:r>
              <a:rPr lang="fa-IR" sz="3200" b="1" dirty="0" smtClean="0">
                <a:cs typeface="B Nazanin" pitchFamily="2" charset="-78"/>
              </a:rPr>
              <a:t>تقسیم بندی عقود به لحاظ تعهد دو طرفه یا یکطرفه از نظر مالی و اجرائی</a:t>
            </a:r>
          </a:p>
          <a:p>
            <a:endParaRPr lang="en-US" sz="2400" dirty="0" smtClean="0"/>
          </a:p>
          <a:p>
            <a:pPr lvl="0"/>
            <a:r>
              <a:rPr lang="fa-IR" sz="3000" b="1" dirty="0" smtClean="0">
                <a:cs typeface="B Nazanin" pitchFamily="2" charset="-78"/>
              </a:rPr>
              <a:t>1- عقود معوض: </a:t>
            </a:r>
            <a:r>
              <a:rPr lang="fa-IR" sz="2800" dirty="0" smtClean="0">
                <a:cs typeface="B Nazanin" pitchFamily="2" charset="-78"/>
              </a:rPr>
              <a:t>عقدی را که هر یک از طرفین در مقابل مالی که می دهد یا دینی که بر عهده می گیرد مال یا تعهد دیگری به دست می آورد این گروه از قراردادها که برحسب طبیعت خود بصورت معاوضه و معامله انجام می شود را عقد معوض می گویند.</a:t>
            </a:r>
          </a:p>
          <a:p>
            <a:pPr lvl="0"/>
            <a:r>
              <a:rPr lang="fa-IR" sz="2800" dirty="0" smtClean="0">
                <a:cs typeface="B Nazanin" pitchFamily="2" charset="-78"/>
              </a:rPr>
              <a:t> مثلاً در عقد اجاره، مستاجر با پرداخت اجاره بها مالکیت منافع خانه ای را به مدت معین بدست می آورد.</a:t>
            </a:r>
          </a:p>
          <a:p>
            <a:pPr lvl="0"/>
            <a:endParaRPr lang="en-US" sz="2800" dirty="0" smtClean="0">
              <a:cs typeface="B Nazanin" pitchFamily="2" charset="-78"/>
            </a:endParaRPr>
          </a:p>
          <a:p>
            <a:pPr lvl="0"/>
            <a:endParaRPr lang="en-US" sz="2800" dirty="0" smtClean="0">
              <a:cs typeface="B Nazanin" pitchFamily="2" charset="-78"/>
            </a:endParaRPr>
          </a:p>
          <a:p>
            <a:r>
              <a:rPr lang="fa-IR" sz="2800" dirty="0" smtClean="0">
                <a:cs typeface="B Nazanin" pitchFamily="2" charset="-78"/>
              </a:rPr>
              <a:t> </a:t>
            </a:r>
            <a:endParaRPr lang="en-US" sz="2800" dirty="0">
              <a:cs typeface="B Nazanin" pitchFamily="2" charset="-78"/>
            </a:endParaRPr>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18</a:t>
            </a:fld>
            <a:endParaRPr lang="fa-IR"/>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1130300" y="984250"/>
            <a:ext cx="8401050" cy="3139321"/>
          </a:xfrm>
          <a:prstGeom prst="rect">
            <a:avLst/>
          </a:prstGeom>
          <a:noFill/>
        </p:spPr>
        <p:txBody>
          <a:bodyPr wrap="square" rtlCol="1">
            <a:spAutoFit/>
          </a:bodyPr>
          <a:lstStyle/>
          <a:p>
            <a:pPr lvl="0"/>
            <a:endParaRPr lang="en-US" sz="2800" dirty="0" smtClean="0">
              <a:cs typeface="B Nazanin" pitchFamily="2" charset="-78"/>
            </a:endParaRPr>
          </a:p>
          <a:p>
            <a:pPr lvl="0"/>
            <a:r>
              <a:rPr lang="fa-IR" sz="3000" b="1" dirty="0" smtClean="0">
                <a:cs typeface="B Nazanin" pitchFamily="2" charset="-78"/>
              </a:rPr>
              <a:t>2- عقد غیر معوض: </a:t>
            </a:r>
            <a:r>
              <a:rPr lang="fa-IR" sz="2800" dirty="0" smtClean="0">
                <a:cs typeface="B Nazanin" pitchFamily="2" charset="-78"/>
              </a:rPr>
              <a:t>قراردادهایی که فقط یک طرف قرارداد تعهدی می کند یا مالی را می دهد و طرف دیگر چیزی در قبال آن پرداخت نمی کند یا تعهدی را برعهده نمی گیرد.</a:t>
            </a:r>
          </a:p>
          <a:p>
            <a:pPr lvl="0"/>
            <a:r>
              <a:rPr lang="fa-IR" sz="2800" dirty="0" smtClean="0">
                <a:cs typeface="B Nazanin" pitchFamily="2" charset="-78"/>
              </a:rPr>
              <a:t> مثلاً در عقد هبه یا بخشش شخصی با دادن یک کتاب به طور مجانی آن را به شخص دیگری تملیک می کند.</a:t>
            </a:r>
            <a:endParaRPr lang="en-US" sz="2800" dirty="0" smtClean="0">
              <a:cs typeface="B Nazanin" pitchFamily="2" charset="-78"/>
            </a:endParaRPr>
          </a:p>
          <a:p>
            <a:r>
              <a:rPr lang="fa-IR" sz="2800" dirty="0" smtClean="0">
                <a:cs typeface="B Nazanin" pitchFamily="2" charset="-78"/>
              </a:rPr>
              <a:t> </a:t>
            </a:r>
            <a:endParaRPr lang="en-US" sz="2800" dirty="0">
              <a:cs typeface="B Nazanin" pitchFamily="2" charset="-78"/>
            </a:endParaRPr>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19</a:t>
            </a:fld>
            <a:endParaRPr lang="fa-IR"/>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descr="bism2.wmf"/>
          <p:cNvPicPr>
            <a:picLocks noChangeAspect="1"/>
          </p:cNvPicPr>
          <p:nvPr/>
        </p:nvPicPr>
        <p:blipFill>
          <a:blip r:embed="rId2" cstate="print"/>
          <a:stretch>
            <a:fillRect/>
          </a:stretch>
        </p:blipFill>
        <p:spPr>
          <a:xfrm>
            <a:off x="1428728" y="1000108"/>
            <a:ext cx="7572428" cy="5357850"/>
          </a:xfrm>
          <a:prstGeom prst="rect">
            <a:avLst/>
          </a:prstGeom>
          <a:ln>
            <a:noFill/>
          </a:ln>
          <a:effectLst>
            <a:outerShdw blurRad="292100" dist="139700" dir="2700000" algn="tl" rotWithShape="0">
              <a:srgbClr val="333333">
                <a:alpha val="65000"/>
              </a:srgbClr>
            </a:outerShdw>
          </a:effectLst>
        </p:spPr>
      </p:pic>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2</a:t>
            </a:fld>
            <a:endParaRPr lang="fa-IR"/>
          </a:p>
        </p:txBody>
      </p:sp>
    </p:spTree>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p:cNvSpPr txBox="1"/>
          <p:nvPr/>
        </p:nvSpPr>
        <p:spPr>
          <a:xfrm>
            <a:off x="1085850" y="1295400"/>
            <a:ext cx="8534400" cy="3262432"/>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1">
            <a:spAutoFit/>
          </a:bodyPr>
          <a:lstStyle/>
          <a:p>
            <a:r>
              <a:rPr lang="fa-IR" sz="3200" b="1" dirty="0" smtClean="0">
                <a:cs typeface="B Nazanin" pitchFamily="2" charset="-78"/>
              </a:rPr>
              <a:t>تقسیم بندی عقود به لحاظ تعهد عینی یا تعهد دینی(عهدی)</a:t>
            </a:r>
          </a:p>
          <a:p>
            <a:endParaRPr lang="en-US" sz="2400" dirty="0" smtClean="0">
              <a:cs typeface="B Nazanin" pitchFamily="2" charset="-78"/>
            </a:endParaRPr>
          </a:p>
          <a:p>
            <a:pPr lvl="0"/>
            <a:r>
              <a:rPr lang="fa-IR" sz="3000" b="1" dirty="0" smtClean="0">
                <a:cs typeface="B Nazanin" pitchFamily="2" charset="-78"/>
              </a:rPr>
              <a:t>1- عقود تملیکی: </a:t>
            </a:r>
            <a:r>
              <a:rPr lang="fa-IR" sz="3000" dirty="0" smtClean="0">
                <a:cs typeface="B Nazanin" pitchFamily="2" charset="-78"/>
              </a:rPr>
              <a:t>عقودی که اثر آنها انتقال مالکیت باشد(چه عین چه منفعت) مانند عقد بیع</a:t>
            </a:r>
          </a:p>
          <a:p>
            <a:pPr lvl="0"/>
            <a:endParaRPr lang="en-US" sz="3000" dirty="0" smtClean="0">
              <a:cs typeface="B Nazanin" pitchFamily="2" charset="-78"/>
            </a:endParaRPr>
          </a:p>
          <a:p>
            <a:pPr lvl="0"/>
            <a:r>
              <a:rPr lang="fa-IR" sz="3000" b="1" dirty="0" smtClean="0">
                <a:cs typeface="B Nazanin" pitchFamily="2" charset="-78"/>
              </a:rPr>
              <a:t>2- عقود عهدی: </a:t>
            </a:r>
            <a:r>
              <a:rPr lang="fa-IR" sz="3000" dirty="0" smtClean="0">
                <a:cs typeface="B Nazanin" pitchFamily="2" charset="-78"/>
              </a:rPr>
              <a:t>عقودی که اثر آنها انجام تعهدات برای طرفین باشد.</a:t>
            </a:r>
            <a:endParaRPr lang="en-US" sz="3000" dirty="0" smtClean="0">
              <a:cs typeface="B Nazanin" pitchFamily="2" charset="-78"/>
            </a:endParaRPr>
          </a:p>
          <a:p>
            <a:r>
              <a:rPr lang="en-US" sz="3000" dirty="0" smtClean="0"/>
              <a:t> </a:t>
            </a:r>
            <a:endParaRPr lang="en-US" sz="3000" dirty="0"/>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20</a:t>
            </a:fld>
            <a:endParaRPr lang="fa-IR"/>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extLst>
      <p:ext uri="{BB962C8B-B14F-4D97-AF65-F5344CB8AC3E}">
        <p14:creationId xmlns="" xmlns:p14="http://schemas.microsoft.com/office/powerpoint/2010/main" val="789042943"/>
      </p:ext>
    </p:extLst>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p:cNvSpPr txBox="1"/>
          <p:nvPr/>
        </p:nvSpPr>
        <p:spPr>
          <a:xfrm>
            <a:off x="996950" y="673100"/>
            <a:ext cx="8534400" cy="5786199"/>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1">
            <a:spAutoFit/>
          </a:bodyPr>
          <a:lstStyle/>
          <a:p>
            <a:r>
              <a:rPr lang="fa-IR" sz="3200" b="1" dirty="0" smtClean="0">
                <a:cs typeface="B Nazanin" pitchFamily="2" charset="-78"/>
              </a:rPr>
              <a:t>خلاصه:</a:t>
            </a:r>
          </a:p>
          <a:p>
            <a:r>
              <a:rPr lang="fa-IR" sz="2800" dirty="0" smtClean="0">
                <a:cs typeface="B Nazanin" pitchFamily="2" charset="-78"/>
              </a:rPr>
              <a:t>قراردادهای اجرای ساختمان                عقود                    ایتاع  </a:t>
            </a:r>
          </a:p>
          <a:p>
            <a:endParaRPr lang="fa-IR" sz="2800" dirty="0" smtClean="0">
              <a:cs typeface="B Nazanin" pitchFamily="2" charset="-78"/>
            </a:endParaRPr>
          </a:p>
          <a:p>
            <a:r>
              <a:rPr lang="fa-IR" sz="2800" dirty="0" smtClean="0">
                <a:cs typeface="B Nazanin" pitchFamily="2" charset="-78"/>
              </a:rPr>
              <a:t>قراردادهای اجرای ساختمان               عقود معین             عقود نامعین  </a:t>
            </a:r>
          </a:p>
          <a:p>
            <a:endParaRPr lang="fa-IR" sz="2800" dirty="0" smtClean="0">
              <a:cs typeface="B Nazanin" pitchFamily="2" charset="-78"/>
            </a:endParaRPr>
          </a:p>
          <a:p>
            <a:r>
              <a:rPr lang="fa-IR" sz="2800" dirty="0" smtClean="0">
                <a:cs typeface="B Nazanin" pitchFamily="2" charset="-78"/>
              </a:rPr>
              <a:t>قراردادهای اجرای ساختمان               عقد لازم                عقد جایز</a:t>
            </a:r>
          </a:p>
          <a:p>
            <a:endParaRPr lang="fa-IR" sz="2800" dirty="0" smtClean="0">
              <a:cs typeface="B Nazanin" pitchFamily="2" charset="-78"/>
            </a:endParaRPr>
          </a:p>
          <a:p>
            <a:r>
              <a:rPr lang="fa-IR" sz="2800" dirty="0" smtClean="0">
                <a:cs typeface="B Nazanin" pitchFamily="2" charset="-78"/>
              </a:rPr>
              <a:t>قراردادهای اجرای ساختمان               عقد منجّز              عقد معلق</a:t>
            </a:r>
          </a:p>
          <a:p>
            <a:endParaRPr lang="fa-IR" sz="2800" dirty="0" smtClean="0">
              <a:cs typeface="B Nazanin" pitchFamily="2" charset="-78"/>
            </a:endParaRPr>
          </a:p>
          <a:p>
            <a:r>
              <a:rPr lang="fa-IR" sz="2800" dirty="0" smtClean="0">
                <a:cs typeface="B Nazanin" pitchFamily="2" charset="-78"/>
              </a:rPr>
              <a:t>قراردادهای اجرای ساختمان               عقد معوض           عقد غیر معوض  </a:t>
            </a:r>
          </a:p>
          <a:p>
            <a:endParaRPr lang="fa-IR" sz="2800" dirty="0" smtClean="0">
              <a:cs typeface="B Nazanin" pitchFamily="2" charset="-78"/>
            </a:endParaRPr>
          </a:p>
          <a:p>
            <a:r>
              <a:rPr lang="fa-IR" sz="2800" dirty="0" smtClean="0">
                <a:cs typeface="B Nazanin" pitchFamily="2" charset="-78"/>
              </a:rPr>
              <a:t>قراردادهای اجرای ساختمان               عقد تملیکی          عقد عهدی</a:t>
            </a:r>
          </a:p>
          <a:p>
            <a:endParaRPr lang="en-US" sz="3000" dirty="0"/>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21</a:t>
            </a:fld>
            <a:endParaRPr lang="fa-IR"/>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grpSp>
        <p:nvGrpSpPr>
          <p:cNvPr id="28" name="Group 27"/>
          <p:cNvGrpSpPr/>
          <p:nvPr/>
        </p:nvGrpSpPr>
        <p:grpSpPr>
          <a:xfrm>
            <a:off x="5219318" y="895350"/>
            <a:ext cx="844550" cy="923330"/>
            <a:chOff x="4508500" y="1739900"/>
            <a:chExt cx="844550" cy="923330"/>
          </a:xfrm>
        </p:grpSpPr>
        <p:sp>
          <p:nvSpPr>
            <p:cNvPr id="20" name="TextBox 19"/>
            <p:cNvSpPr txBox="1"/>
            <p:nvPr/>
          </p:nvSpPr>
          <p:spPr>
            <a:xfrm>
              <a:off x="4508500" y="1873250"/>
              <a:ext cx="755650" cy="707886"/>
            </a:xfrm>
            <a:prstGeom prst="rect">
              <a:avLst/>
            </a:prstGeom>
            <a:noFill/>
          </p:spPr>
          <p:txBody>
            <a:bodyPr wrap="square" rtlCol="0">
              <a:spAutoFit/>
            </a:bodyPr>
            <a:lstStyle/>
            <a:p>
              <a:r>
                <a:rPr lang="en-US" sz="4000" dirty="0" smtClean="0">
                  <a:sym typeface="Webdings"/>
                </a:rPr>
                <a:t></a:t>
              </a:r>
              <a:endParaRPr lang="en-US" sz="4000" dirty="0"/>
            </a:p>
          </p:txBody>
        </p:sp>
        <p:sp>
          <p:nvSpPr>
            <p:cNvPr id="21" name="TextBox 20"/>
            <p:cNvSpPr txBox="1"/>
            <p:nvPr/>
          </p:nvSpPr>
          <p:spPr>
            <a:xfrm>
              <a:off x="4552950" y="1739900"/>
              <a:ext cx="800100" cy="923330"/>
            </a:xfrm>
            <a:prstGeom prst="rect">
              <a:avLst/>
            </a:prstGeom>
            <a:noFill/>
          </p:spPr>
          <p:txBody>
            <a:bodyPr wrap="square" rtlCol="0">
              <a:spAutoFit/>
            </a:bodyPr>
            <a:lstStyle/>
            <a:p>
              <a:r>
                <a:rPr lang="en-US" sz="5400" dirty="0" smtClean="0">
                  <a:sym typeface="Webdings"/>
                </a:rPr>
                <a:t></a:t>
              </a:r>
              <a:endParaRPr lang="en-US" sz="5400" dirty="0"/>
            </a:p>
          </p:txBody>
        </p:sp>
      </p:grpSp>
      <p:sp>
        <p:nvSpPr>
          <p:cNvPr id="27" name="TextBox 26"/>
          <p:cNvSpPr txBox="1"/>
          <p:nvPr/>
        </p:nvSpPr>
        <p:spPr>
          <a:xfrm>
            <a:off x="2952750" y="984250"/>
            <a:ext cx="755650" cy="707886"/>
          </a:xfrm>
          <a:prstGeom prst="rect">
            <a:avLst/>
          </a:prstGeom>
          <a:noFill/>
        </p:spPr>
        <p:txBody>
          <a:bodyPr wrap="square" rtlCol="0">
            <a:spAutoFit/>
          </a:bodyPr>
          <a:lstStyle/>
          <a:p>
            <a:r>
              <a:rPr lang="en-US" sz="4000" dirty="0" smtClean="0">
                <a:sym typeface="Webdings"/>
              </a:rPr>
              <a:t></a:t>
            </a:r>
            <a:endParaRPr lang="en-US" sz="4000" dirty="0"/>
          </a:p>
        </p:txBody>
      </p:sp>
      <p:sp>
        <p:nvSpPr>
          <p:cNvPr id="29" name="TextBox 28"/>
          <p:cNvSpPr txBox="1"/>
          <p:nvPr/>
        </p:nvSpPr>
        <p:spPr>
          <a:xfrm>
            <a:off x="2952750" y="1876564"/>
            <a:ext cx="755650" cy="707886"/>
          </a:xfrm>
          <a:prstGeom prst="rect">
            <a:avLst/>
          </a:prstGeom>
          <a:noFill/>
        </p:spPr>
        <p:txBody>
          <a:bodyPr wrap="square" rtlCol="0">
            <a:spAutoFit/>
          </a:bodyPr>
          <a:lstStyle/>
          <a:p>
            <a:r>
              <a:rPr lang="en-US" sz="4000" dirty="0" smtClean="0">
                <a:sym typeface="Webdings"/>
              </a:rPr>
              <a:t></a:t>
            </a:r>
            <a:endParaRPr lang="en-US" sz="4000" dirty="0"/>
          </a:p>
        </p:txBody>
      </p:sp>
      <p:sp>
        <p:nvSpPr>
          <p:cNvPr id="30" name="TextBox 29"/>
          <p:cNvSpPr txBox="1"/>
          <p:nvPr/>
        </p:nvSpPr>
        <p:spPr>
          <a:xfrm>
            <a:off x="2952750" y="2721114"/>
            <a:ext cx="755650" cy="707886"/>
          </a:xfrm>
          <a:prstGeom prst="rect">
            <a:avLst/>
          </a:prstGeom>
          <a:noFill/>
        </p:spPr>
        <p:txBody>
          <a:bodyPr wrap="square" rtlCol="0">
            <a:spAutoFit/>
          </a:bodyPr>
          <a:lstStyle/>
          <a:p>
            <a:r>
              <a:rPr lang="en-US" sz="4000" dirty="0" smtClean="0">
                <a:sym typeface="Webdings"/>
              </a:rPr>
              <a:t></a:t>
            </a:r>
            <a:endParaRPr lang="en-US" sz="4000" dirty="0"/>
          </a:p>
        </p:txBody>
      </p:sp>
      <p:sp>
        <p:nvSpPr>
          <p:cNvPr id="31" name="TextBox 30"/>
          <p:cNvSpPr txBox="1"/>
          <p:nvPr/>
        </p:nvSpPr>
        <p:spPr>
          <a:xfrm>
            <a:off x="5308600" y="3606800"/>
            <a:ext cx="755650" cy="707886"/>
          </a:xfrm>
          <a:prstGeom prst="rect">
            <a:avLst/>
          </a:prstGeom>
          <a:noFill/>
        </p:spPr>
        <p:txBody>
          <a:bodyPr wrap="square" rtlCol="0">
            <a:spAutoFit/>
          </a:bodyPr>
          <a:lstStyle/>
          <a:p>
            <a:r>
              <a:rPr lang="en-US" sz="4000" dirty="0" smtClean="0">
                <a:sym typeface="Webdings"/>
              </a:rPr>
              <a:t></a:t>
            </a:r>
            <a:endParaRPr lang="en-US" sz="4000" dirty="0"/>
          </a:p>
        </p:txBody>
      </p:sp>
      <p:sp>
        <p:nvSpPr>
          <p:cNvPr id="32" name="TextBox 31"/>
          <p:cNvSpPr txBox="1"/>
          <p:nvPr/>
        </p:nvSpPr>
        <p:spPr>
          <a:xfrm>
            <a:off x="2952750" y="4451350"/>
            <a:ext cx="755650" cy="707886"/>
          </a:xfrm>
          <a:prstGeom prst="rect">
            <a:avLst/>
          </a:prstGeom>
          <a:noFill/>
        </p:spPr>
        <p:txBody>
          <a:bodyPr wrap="square" rtlCol="0">
            <a:spAutoFit/>
          </a:bodyPr>
          <a:lstStyle/>
          <a:p>
            <a:r>
              <a:rPr lang="en-US" sz="4000" dirty="0" smtClean="0">
                <a:sym typeface="Webdings"/>
              </a:rPr>
              <a:t></a:t>
            </a:r>
            <a:endParaRPr lang="en-US" sz="4000" dirty="0"/>
          </a:p>
        </p:txBody>
      </p:sp>
      <p:sp>
        <p:nvSpPr>
          <p:cNvPr id="33" name="TextBox 32"/>
          <p:cNvSpPr txBox="1"/>
          <p:nvPr/>
        </p:nvSpPr>
        <p:spPr>
          <a:xfrm>
            <a:off x="5308600" y="5251450"/>
            <a:ext cx="755650" cy="707886"/>
          </a:xfrm>
          <a:prstGeom prst="rect">
            <a:avLst/>
          </a:prstGeom>
          <a:noFill/>
        </p:spPr>
        <p:txBody>
          <a:bodyPr wrap="square" rtlCol="0">
            <a:spAutoFit/>
          </a:bodyPr>
          <a:lstStyle/>
          <a:p>
            <a:r>
              <a:rPr lang="en-US" sz="4000" dirty="0" smtClean="0">
                <a:sym typeface="Webdings"/>
              </a:rPr>
              <a:t></a:t>
            </a:r>
            <a:endParaRPr lang="en-US" sz="4000" dirty="0"/>
          </a:p>
        </p:txBody>
      </p:sp>
      <p:grpSp>
        <p:nvGrpSpPr>
          <p:cNvPr id="34" name="Group 33"/>
          <p:cNvGrpSpPr/>
          <p:nvPr/>
        </p:nvGrpSpPr>
        <p:grpSpPr>
          <a:xfrm>
            <a:off x="5242116" y="1784350"/>
            <a:ext cx="844550" cy="923330"/>
            <a:chOff x="4508500" y="1739900"/>
            <a:chExt cx="844550" cy="923330"/>
          </a:xfrm>
        </p:grpSpPr>
        <p:sp>
          <p:nvSpPr>
            <p:cNvPr id="35" name="TextBox 34"/>
            <p:cNvSpPr txBox="1"/>
            <p:nvPr/>
          </p:nvSpPr>
          <p:spPr>
            <a:xfrm>
              <a:off x="4508500" y="1873250"/>
              <a:ext cx="755650" cy="707886"/>
            </a:xfrm>
            <a:prstGeom prst="rect">
              <a:avLst/>
            </a:prstGeom>
            <a:noFill/>
          </p:spPr>
          <p:txBody>
            <a:bodyPr wrap="square" rtlCol="0">
              <a:spAutoFit/>
            </a:bodyPr>
            <a:lstStyle/>
            <a:p>
              <a:r>
                <a:rPr lang="en-US" sz="4000" dirty="0" smtClean="0">
                  <a:sym typeface="Webdings"/>
                </a:rPr>
                <a:t></a:t>
              </a:r>
              <a:endParaRPr lang="en-US" sz="4000" dirty="0"/>
            </a:p>
          </p:txBody>
        </p:sp>
        <p:sp>
          <p:nvSpPr>
            <p:cNvPr id="36" name="TextBox 35"/>
            <p:cNvSpPr txBox="1"/>
            <p:nvPr/>
          </p:nvSpPr>
          <p:spPr>
            <a:xfrm>
              <a:off x="4552950" y="1739900"/>
              <a:ext cx="800100" cy="923330"/>
            </a:xfrm>
            <a:prstGeom prst="rect">
              <a:avLst/>
            </a:prstGeom>
            <a:noFill/>
          </p:spPr>
          <p:txBody>
            <a:bodyPr wrap="square" rtlCol="0">
              <a:spAutoFit/>
            </a:bodyPr>
            <a:lstStyle/>
            <a:p>
              <a:r>
                <a:rPr lang="en-US" sz="5400" dirty="0" smtClean="0">
                  <a:sym typeface="Webdings"/>
                </a:rPr>
                <a:t></a:t>
              </a:r>
              <a:endParaRPr lang="en-US" sz="5400" dirty="0"/>
            </a:p>
          </p:txBody>
        </p:sp>
      </p:grpSp>
      <p:grpSp>
        <p:nvGrpSpPr>
          <p:cNvPr id="37" name="Group 36"/>
          <p:cNvGrpSpPr/>
          <p:nvPr/>
        </p:nvGrpSpPr>
        <p:grpSpPr>
          <a:xfrm>
            <a:off x="5253897" y="2628900"/>
            <a:ext cx="844550" cy="923330"/>
            <a:chOff x="4508500" y="1739900"/>
            <a:chExt cx="844550" cy="923330"/>
          </a:xfrm>
        </p:grpSpPr>
        <p:sp>
          <p:nvSpPr>
            <p:cNvPr id="38" name="TextBox 37"/>
            <p:cNvSpPr txBox="1"/>
            <p:nvPr/>
          </p:nvSpPr>
          <p:spPr>
            <a:xfrm>
              <a:off x="4508500" y="1873250"/>
              <a:ext cx="755650" cy="707886"/>
            </a:xfrm>
            <a:prstGeom prst="rect">
              <a:avLst/>
            </a:prstGeom>
            <a:noFill/>
          </p:spPr>
          <p:txBody>
            <a:bodyPr wrap="square" rtlCol="0">
              <a:spAutoFit/>
            </a:bodyPr>
            <a:lstStyle/>
            <a:p>
              <a:r>
                <a:rPr lang="en-US" sz="4000" dirty="0" smtClean="0">
                  <a:sym typeface="Webdings"/>
                </a:rPr>
                <a:t></a:t>
              </a:r>
              <a:endParaRPr lang="en-US" sz="4000" dirty="0"/>
            </a:p>
          </p:txBody>
        </p:sp>
        <p:sp>
          <p:nvSpPr>
            <p:cNvPr id="39" name="TextBox 38"/>
            <p:cNvSpPr txBox="1"/>
            <p:nvPr/>
          </p:nvSpPr>
          <p:spPr>
            <a:xfrm>
              <a:off x="4552950" y="1739900"/>
              <a:ext cx="800100" cy="923330"/>
            </a:xfrm>
            <a:prstGeom prst="rect">
              <a:avLst/>
            </a:prstGeom>
            <a:noFill/>
          </p:spPr>
          <p:txBody>
            <a:bodyPr wrap="square" rtlCol="0">
              <a:spAutoFit/>
            </a:bodyPr>
            <a:lstStyle/>
            <a:p>
              <a:r>
                <a:rPr lang="en-US" sz="5400" dirty="0" smtClean="0">
                  <a:sym typeface="Webdings"/>
                </a:rPr>
                <a:t></a:t>
              </a:r>
              <a:endParaRPr lang="en-US" sz="5400" dirty="0"/>
            </a:p>
          </p:txBody>
        </p:sp>
      </p:grpSp>
      <p:grpSp>
        <p:nvGrpSpPr>
          <p:cNvPr id="40" name="Group 39"/>
          <p:cNvGrpSpPr/>
          <p:nvPr/>
        </p:nvGrpSpPr>
        <p:grpSpPr>
          <a:xfrm>
            <a:off x="2952750" y="3473450"/>
            <a:ext cx="844550" cy="923330"/>
            <a:chOff x="4508500" y="1739900"/>
            <a:chExt cx="844550" cy="923330"/>
          </a:xfrm>
        </p:grpSpPr>
        <p:sp>
          <p:nvSpPr>
            <p:cNvPr id="41" name="TextBox 40"/>
            <p:cNvSpPr txBox="1"/>
            <p:nvPr/>
          </p:nvSpPr>
          <p:spPr>
            <a:xfrm>
              <a:off x="4508500" y="1873250"/>
              <a:ext cx="755650" cy="707886"/>
            </a:xfrm>
            <a:prstGeom prst="rect">
              <a:avLst/>
            </a:prstGeom>
            <a:noFill/>
          </p:spPr>
          <p:txBody>
            <a:bodyPr wrap="square" rtlCol="0">
              <a:spAutoFit/>
            </a:bodyPr>
            <a:lstStyle/>
            <a:p>
              <a:r>
                <a:rPr lang="en-US" sz="4000" dirty="0" smtClean="0">
                  <a:sym typeface="Webdings"/>
                </a:rPr>
                <a:t></a:t>
              </a:r>
              <a:endParaRPr lang="en-US" sz="4000" dirty="0"/>
            </a:p>
          </p:txBody>
        </p:sp>
        <p:sp>
          <p:nvSpPr>
            <p:cNvPr id="42" name="TextBox 41"/>
            <p:cNvSpPr txBox="1"/>
            <p:nvPr/>
          </p:nvSpPr>
          <p:spPr>
            <a:xfrm>
              <a:off x="4552950" y="1739900"/>
              <a:ext cx="800100" cy="923330"/>
            </a:xfrm>
            <a:prstGeom prst="rect">
              <a:avLst/>
            </a:prstGeom>
            <a:noFill/>
          </p:spPr>
          <p:txBody>
            <a:bodyPr wrap="square" rtlCol="0">
              <a:spAutoFit/>
            </a:bodyPr>
            <a:lstStyle/>
            <a:p>
              <a:r>
                <a:rPr lang="en-US" sz="5400" dirty="0" smtClean="0">
                  <a:sym typeface="Webdings"/>
                </a:rPr>
                <a:t></a:t>
              </a:r>
              <a:endParaRPr lang="en-US" sz="5400" dirty="0"/>
            </a:p>
          </p:txBody>
        </p:sp>
      </p:grpSp>
      <p:grpSp>
        <p:nvGrpSpPr>
          <p:cNvPr id="43" name="Group 42"/>
          <p:cNvGrpSpPr/>
          <p:nvPr/>
        </p:nvGrpSpPr>
        <p:grpSpPr>
          <a:xfrm>
            <a:off x="5297965" y="4229100"/>
            <a:ext cx="844550" cy="923330"/>
            <a:chOff x="4508500" y="1739900"/>
            <a:chExt cx="844550" cy="923330"/>
          </a:xfrm>
        </p:grpSpPr>
        <p:sp>
          <p:nvSpPr>
            <p:cNvPr id="44" name="TextBox 43"/>
            <p:cNvSpPr txBox="1"/>
            <p:nvPr/>
          </p:nvSpPr>
          <p:spPr>
            <a:xfrm>
              <a:off x="4508500" y="1873250"/>
              <a:ext cx="755650" cy="707886"/>
            </a:xfrm>
            <a:prstGeom prst="rect">
              <a:avLst/>
            </a:prstGeom>
            <a:noFill/>
          </p:spPr>
          <p:txBody>
            <a:bodyPr wrap="square" rtlCol="0">
              <a:spAutoFit/>
            </a:bodyPr>
            <a:lstStyle/>
            <a:p>
              <a:r>
                <a:rPr lang="en-US" sz="4000" dirty="0" smtClean="0">
                  <a:sym typeface="Webdings"/>
                </a:rPr>
                <a:t></a:t>
              </a:r>
              <a:endParaRPr lang="en-US" sz="4000" dirty="0"/>
            </a:p>
          </p:txBody>
        </p:sp>
        <p:sp>
          <p:nvSpPr>
            <p:cNvPr id="45" name="TextBox 44"/>
            <p:cNvSpPr txBox="1"/>
            <p:nvPr/>
          </p:nvSpPr>
          <p:spPr>
            <a:xfrm>
              <a:off x="4552950" y="1739900"/>
              <a:ext cx="800100" cy="923330"/>
            </a:xfrm>
            <a:prstGeom prst="rect">
              <a:avLst/>
            </a:prstGeom>
            <a:noFill/>
          </p:spPr>
          <p:txBody>
            <a:bodyPr wrap="square" rtlCol="0">
              <a:spAutoFit/>
            </a:bodyPr>
            <a:lstStyle/>
            <a:p>
              <a:r>
                <a:rPr lang="en-US" sz="5400" dirty="0" smtClean="0">
                  <a:sym typeface="Webdings"/>
                </a:rPr>
                <a:t></a:t>
              </a:r>
              <a:endParaRPr lang="en-US" sz="5400" dirty="0"/>
            </a:p>
          </p:txBody>
        </p:sp>
      </p:grpSp>
      <p:grpSp>
        <p:nvGrpSpPr>
          <p:cNvPr id="46" name="Group 45"/>
          <p:cNvGrpSpPr/>
          <p:nvPr/>
        </p:nvGrpSpPr>
        <p:grpSpPr>
          <a:xfrm>
            <a:off x="2952750" y="5118100"/>
            <a:ext cx="844550" cy="923330"/>
            <a:chOff x="4508500" y="1739900"/>
            <a:chExt cx="844550" cy="923330"/>
          </a:xfrm>
        </p:grpSpPr>
        <p:sp>
          <p:nvSpPr>
            <p:cNvPr id="47" name="TextBox 46"/>
            <p:cNvSpPr txBox="1"/>
            <p:nvPr/>
          </p:nvSpPr>
          <p:spPr>
            <a:xfrm>
              <a:off x="4508500" y="1873250"/>
              <a:ext cx="755650" cy="707886"/>
            </a:xfrm>
            <a:prstGeom prst="rect">
              <a:avLst/>
            </a:prstGeom>
            <a:noFill/>
          </p:spPr>
          <p:txBody>
            <a:bodyPr wrap="square" rtlCol="0">
              <a:spAutoFit/>
            </a:bodyPr>
            <a:lstStyle/>
            <a:p>
              <a:r>
                <a:rPr lang="en-US" sz="4000" dirty="0" smtClean="0">
                  <a:sym typeface="Webdings"/>
                </a:rPr>
                <a:t></a:t>
              </a:r>
              <a:endParaRPr lang="en-US" sz="4000" dirty="0"/>
            </a:p>
          </p:txBody>
        </p:sp>
        <p:sp>
          <p:nvSpPr>
            <p:cNvPr id="48" name="TextBox 47"/>
            <p:cNvSpPr txBox="1"/>
            <p:nvPr/>
          </p:nvSpPr>
          <p:spPr>
            <a:xfrm>
              <a:off x="4552950" y="1739900"/>
              <a:ext cx="800100" cy="923330"/>
            </a:xfrm>
            <a:prstGeom prst="rect">
              <a:avLst/>
            </a:prstGeom>
            <a:noFill/>
          </p:spPr>
          <p:txBody>
            <a:bodyPr wrap="square" rtlCol="0">
              <a:spAutoFit/>
            </a:bodyPr>
            <a:lstStyle/>
            <a:p>
              <a:r>
                <a:rPr lang="en-US" sz="5400" dirty="0" smtClean="0">
                  <a:sym typeface="Webdings"/>
                </a:rPr>
                <a:t></a:t>
              </a:r>
              <a:endParaRPr lang="en-US" sz="5400" dirty="0"/>
            </a:p>
          </p:txBody>
        </p:sp>
      </p:grpSp>
    </p:spTree>
    <p:extLst>
      <p:ext uri="{BB962C8B-B14F-4D97-AF65-F5344CB8AC3E}">
        <p14:creationId xmlns="" xmlns:p14="http://schemas.microsoft.com/office/powerpoint/2010/main" val="789042943"/>
      </p:ext>
    </p:extLst>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کادر متن 2"/>
          <p:cNvSpPr txBox="1"/>
          <p:nvPr/>
        </p:nvSpPr>
        <p:spPr>
          <a:xfrm>
            <a:off x="952500" y="673100"/>
            <a:ext cx="8534400" cy="5878532"/>
          </a:xfrm>
          <a:prstGeom prst="rect">
            <a:avLst/>
          </a:prstGeom>
          <a:noFill/>
        </p:spPr>
        <p:txBody>
          <a:bodyPr wrap="square" rtlCol="1">
            <a:spAutoFit/>
          </a:bodyPr>
          <a:lstStyle/>
          <a:p>
            <a:pPr algn="ctr"/>
            <a:r>
              <a:rPr lang="fa-IR" sz="3600" b="1" dirty="0" smtClean="0">
                <a:cs typeface="B Nazanin" pitchFamily="2" charset="-78"/>
              </a:rPr>
              <a:t>فصل سوم :</a:t>
            </a:r>
            <a:endParaRPr lang="en-US" sz="3600" b="1" dirty="0" smtClean="0">
              <a:cs typeface="B Nazanin" pitchFamily="2" charset="-78"/>
            </a:endParaRPr>
          </a:p>
          <a:p>
            <a:pPr algn="ctr"/>
            <a:r>
              <a:rPr lang="fa-IR" sz="3600" b="1" dirty="0" smtClean="0">
                <a:cs typeface="B Nazanin" pitchFamily="2" charset="-78"/>
              </a:rPr>
              <a:t>شرایط اساسی برای صحت همه قرارداد ها :</a:t>
            </a:r>
            <a:endParaRPr lang="en-US" sz="3600" b="1" dirty="0" smtClean="0">
              <a:cs typeface="B Nazanin" pitchFamily="2" charset="-78"/>
            </a:endParaRPr>
          </a:p>
          <a:p>
            <a:r>
              <a:rPr lang="fa-IR" sz="3000" dirty="0" smtClean="0">
                <a:cs typeface="B Nazanin" pitchFamily="2" charset="-78"/>
              </a:rPr>
              <a:t> </a:t>
            </a:r>
            <a:endParaRPr lang="en-US" sz="3000" dirty="0" smtClean="0">
              <a:cs typeface="B Nazanin" pitchFamily="2" charset="-78"/>
            </a:endParaRPr>
          </a:p>
          <a:p>
            <a:r>
              <a:rPr lang="fa-IR" sz="3200" b="1" dirty="0" smtClean="0">
                <a:cs typeface="B Nazanin" pitchFamily="2" charset="-78"/>
              </a:rPr>
              <a:t>1- قصد طرفین و رضای آنها :</a:t>
            </a:r>
          </a:p>
          <a:p>
            <a:endParaRPr lang="en-US" sz="3200" b="1" dirty="0" smtClean="0">
              <a:cs typeface="B Nazanin" pitchFamily="2" charset="-78"/>
            </a:endParaRPr>
          </a:p>
          <a:p>
            <a:pPr algn="just"/>
            <a:r>
              <a:rPr lang="fa-IR" sz="3000" dirty="0" smtClean="0">
                <a:cs typeface="B Nazanin" pitchFamily="2" charset="-78"/>
              </a:rPr>
              <a:t>بطور معمول آنچه دلالت بر قصد و رضای طرفین دارد ، امضای ذیل قرارداد است . اما هر نوع فعل یا لفظ یا حتی اشاره که حکایت از وجود قصد و رضا نماید نیز کفایت می کند ( اگر کسی در حال مستی یا بیهوشی یا در خواب معامله نماید آن معامله بواسطه فقدان قصد باطل است . اگر معامله ای با اکراه و اجبار منعقد شود آن عقد غیر نافذ است ) </a:t>
            </a:r>
          </a:p>
          <a:p>
            <a:endParaRPr lang="fa-IR" sz="3000" dirty="0" smtClean="0">
              <a:cs typeface="B Nazanin" pitchFamily="2" charset="-78"/>
            </a:endParaRPr>
          </a:p>
          <a:p>
            <a:endParaRPr lang="en-US" sz="3000" dirty="0"/>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22</a:t>
            </a:fld>
            <a:endParaRPr lang="fa-IR"/>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extLst>
      <p:ext uri="{BB962C8B-B14F-4D97-AF65-F5344CB8AC3E}">
        <p14:creationId xmlns="" xmlns:p14="http://schemas.microsoft.com/office/powerpoint/2010/main" val="4091038588"/>
      </p:ext>
    </p:extLst>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1085850" y="806450"/>
            <a:ext cx="8295642" cy="5232202"/>
          </a:xfrm>
          <a:prstGeom prst="rect">
            <a:avLst/>
          </a:prstGeom>
          <a:noFill/>
        </p:spPr>
        <p:txBody>
          <a:bodyPr wrap="square" rtlCol="1">
            <a:spAutoFit/>
          </a:bodyPr>
          <a:lstStyle/>
          <a:p>
            <a:pPr algn="just"/>
            <a:r>
              <a:rPr lang="fa-IR" sz="3200" b="1" dirty="0" smtClean="0">
                <a:cs typeface="B Nazanin" pitchFamily="2" charset="-78"/>
              </a:rPr>
              <a:t>2-اهلیت طرفین ( بالغ – عاقل – رشید )</a:t>
            </a:r>
            <a:endParaRPr lang="en-US" sz="3200" b="1" dirty="0" smtClean="0">
              <a:cs typeface="B Nazanin" pitchFamily="2" charset="-78"/>
            </a:endParaRPr>
          </a:p>
          <a:p>
            <a:pPr lvl="0" algn="just"/>
            <a:endParaRPr lang="fa-IR" sz="3000" dirty="0" smtClean="0">
              <a:cs typeface="B Nazanin" pitchFamily="2" charset="-78"/>
            </a:endParaRPr>
          </a:p>
          <a:p>
            <a:pPr lvl="0" algn="just"/>
            <a:r>
              <a:rPr lang="fa-IR" sz="3000" dirty="0" smtClean="0">
                <a:cs typeface="B Nazanin" pitchFamily="2" charset="-78"/>
              </a:rPr>
              <a:t>- طبق تبصره یک ماده 1210 قانون مدنی سن بلوغ پسر 15 سال تمام قمری و دختر 9 سال تمام قمری است .</a:t>
            </a:r>
            <a:endParaRPr lang="en-US" sz="3000" dirty="0" smtClean="0">
              <a:cs typeface="B Nazanin" pitchFamily="2" charset="-78"/>
            </a:endParaRPr>
          </a:p>
          <a:p>
            <a:pPr lvl="0" algn="just"/>
            <a:r>
              <a:rPr lang="fa-IR" sz="3000" dirty="0" smtClean="0">
                <a:cs typeface="B Nazanin" pitchFamily="2" charset="-78"/>
              </a:rPr>
              <a:t>- مجنون اعم از دائمی یا ادواری طبق ماده 1213 قانون مدنی       نمی تواند هیچ تصرفی در اموال و حقوق مالی خود نماید .</a:t>
            </a:r>
            <a:endParaRPr lang="en-US" sz="3000" dirty="0" smtClean="0">
              <a:cs typeface="B Nazanin" pitchFamily="2" charset="-78"/>
            </a:endParaRPr>
          </a:p>
          <a:p>
            <a:pPr lvl="0" algn="just"/>
            <a:r>
              <a:rPr lang="fa-IR" sz="3000" dirty="0" smtClean="0">
                <a:cs typeface="B Nazanin" pitchFamily="2" charset="-78"/>
              </a:rPr>
              <a:t>- غیر رشید کسی است که نتواند منافع مادی خود را تشحیص دهد .</a:t>
            </a:r>
            <a:endParaRPr lang="en-US" sz="3000" dirty="0" smtClean="0">
              <a:cs typeface="B Nazanin" pitchFamily="2" charset="-78"/>
            </a:endParaRPr>
          </a:p>
          <a:p>
            <a:pPr algn="just"/>
            <a:endParaRPr lang="fa-IR" sz="3000" dirty="0" smtClean="0">
              <a:cs typeface="B Nazanin" pitchFamily="2" charset="-78"/>
            </a:endParaRPr>
          </a:p>
          <a:p>
            <a:pPr algn="just"/>
            <a:r>
              <a:rPr lang="fa-IR" sz="3200" b="1" dirty="0" smtClean="0">
                <a:cs typeface="B Nazanin" pitchFamily="2" charset="-78"/>
              </a:rPr>
              <a:t>3- موضوع معامله یا قرارداد می بایست مبهم نباشد.</a:t>
            </a:r>
          </a:p>
          <a:p>
            <a:pPr algn="just"/>
            <a:endParaRPr lang="fa-IR" sz="3000" dirty="0" smtClean="0">
              <a:cs typeface="B Nazanin" pitchFamily="2" charset="-78"/>
            </a:endParaRPr>
          </a:p>
          <a:p>
            <a:pPr algn="just"/>
            <a:endParaRPr lang="en-US" sz="3000" dirty="0">
              <a:cs typeface="B Nazanin" pitchFamily="2" charset="-78"/>
            </a:endParaRPr>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23</a:t>
            </a:fld>
            <a:endParaRPr lang="fa-IR"/>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extLst>
      <p:ext uri="{BB962C8B-B14F-4D97-AF65-F5344CB8AC3E}">
        <p14:creationId xmlns="" xmlns:p14="http://schemas.microsoft.com/office/powerpoint/2010/main" val="1392405568"/>
      </p:ext>
    </p:extLst>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908050" y="806450"/>
            <a:ext cx="8667750" cy="3847207"/>
          </a:xfrm>
          <a:prstGeom prst="rect">
            <a:avLst/>
          </a:prstGeom>
          <a:noFill/>
        </p:spPr>
        <p:txBody>
          <a:bodyPr wrap="square" rtlCol="1">
            <a:spAutoFit/>
          </a:bodyPr>
          <a:lstStyle/>
          <a:p>
            <a:pPr algn="just"/>
            <a:endParaRPr lang="fa-IR" sz="3000" dirty="0" smtClean="0">
              <a:cs typeface="B Nazanin" pitchFamily="2" charset="-78"/>
            </a:endParaRPr>
          </a:p>
          <a:p>
            <a:pPr algn="just"/>
            <a:r>
              <a:rPr lang="fa-IR" sz="3000" dirty="0" smtClean="0">
                <a:cs typeface="B Nazanin" pitchFamily="2" charset="-78"/>
              </a:rPr>
              <a:t>4</a:t>
            </a:r>
            <a:r>
              <a:rPr lang="fa-IR" sz="3200" b="1" dirty="0" smtClean="0">
                <a:cs typeface="B Nazanin" pitchFamily="2" charset="-78"/>
              </a:rPr>
              <a:t>- مشروعیت جهت معامله و عدم مغایرت و مخالفت با قوانین معتبر</a:t>
            </a:r>
            <a:r>
              <a:rPr lang="fa-IR" sz="3000" dirty="0" smtClean="0">
                <a:cs typeface="B Nazanin" pitchFamily="2" charset="-78"/>
              </a:rPr>
              <a:t> ( موضوع معامله یا قرارداد نباید غیر مشروع و برخلاف اخلاق حسنه باشد . مثلا قرارداد ساخت کارخانه مشروب سازی باطل است ) </a:t>
            </a:r>
          </a:p>
          <a:p>
            <a:pPr algn="just"/>
            <a:r>
              <a:rPr lang="fa-IR" sz="3000" dirty="0" smtClean="0">
                <a:cs typeface="B Nazanin" pitchFamily="2" charset="-78"/>
              </a:rPr>
              <a:t>فرضاً اگر کسی با مهندسی برای ساختن خانه بدون جواز قرارداد منعقد سازد، این قرارداد به علت مخالفت صریح با قانون معتبر نیست فقدان هر یک از شروط فوق موجب می شود که قراردادی که منعقد شده فاقد اعتبار قانونی گردد .</a:t>
            </a:r>
            <a:endParaRPr lang="en-US" sz="3000" dirty="0">
              <a:cs typeface="B Nazanin" pitchFamily="2" charset="-78"/>
            </a:endParaRPr>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24</a:t>
            </a:fld>
            <a:endParaRPr lang="fa-IR"/>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extLst>
      <p:ext uri="{BB962C8B-B14F-4D97-AF65-F5344CB8AC3E}">
        <p14:creationId xmlns="" xmlns:p14="http://schemas.microsoft.com/office/powerpoint/2010/main" val="1392405568"/>
      </p:ext>
    </p:extLst>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1174750" y="895350"/>
            <a:ext cx="8295642" cy="5478423"/>
          </a:xfrm>
          <a:prstGeom prst="rect">
            <a:avLst/>
          </a:prstGeom>
          <a:noFill/>
        </p:spPr>
        <p:txBody>
          <a:bodyPr wrap="square" rtlCol="1">
            <a:spAutoFit/>
          </a:bodyPr>
          <a:lstStyle/>
          <a:p>
            <a:r>
              <a:rPr lang="fa-IR" sz="3200" b="1" dirty="0" smtClean="0">
                <a:cs typeface="B Nazanin" pitchFamily="2" charset="-78"/>
              </a:rPr>
              <a:t>قراردادی که واجد اعتبار قانونی نباشد دو دسته است .</a:t>
            </a:r>
            <a:endParaRPr lang="en-US" sz="3200" b="1" dirty="0" smtClean="0">
              <a:cs typeface="B Nazanin" pitchFamily="2" charset="-78"/>
            </a:endParaRPr>
          </a:p>
          <a:p>
            <a:endParaRPr lang="en-US" sz="3200" dirty="0" smtClean="0">
              <a:cs typeface="B Nazanin" pitchFamily="2" charset="-78"/>
            </a:endParaRPr>
          </a:p>
          <a:p>
            <a:pPr algn="just"/>
            <a:r>
              <a:rPr lang="fa-IR" sz="3000" b="1" dirty="0" smtClean="0">
                <a:cs typeface="B Nazanin" pitchFamily="2" charset="-78"/>
              </a:rPr>
              <a:t>1- قرارداد غیر نافذ : </a:t>
            </a:r>
            <a:r>
              <a:rPr lang="fa-IR" sz="2800" dirty="0" smtClean="0">
                <a:cs typeface="B Nazanin" pitchFamily="2" charset="-78"/>
              </a:rPr>
              <a:t>قراردادی که فاقد شرط اول یعنی قصد رضای طرفین است ولی سایر شروط را بطور کامل دارد مانند ساخت زمینی توسط برادر مالک زمین ( این قرارداد چون بوسیله مالک تنظیم نشده معتبر نیست ولی هر زمانی که مالک رضایت به انعقاد چنین قراردادی دهد . قرارداد صحیح خواهد بود ).به عبارتی چنانچه امضاء قرارداد از طرف صاحبان امضاء مجاز نباشد قرارداد معتبر نیست.</a:t>
            </a:r>
          </a:p>
          <a:p>
            <a:pPr algn="just"/>
            <a:endParaRPr lang="fa-IR" sz="3000" b="1" dirty="0" smtClean="0">
              <a:cs typeface="B Nazanin" pitchFamily="2" charset="-78"/>
            </a:endParaRPr>
          </a:p>
          <a:p>
            <a:pPr algn="just"/>
            <a:r>
              <a:rPr lang="fa-IR" sz="3000" b="1" dirty="0" smtClean="0">
                <a:cs typeface="B Nazanin" pitchFamily="2" charset="-78"/>
              </a:rPr>
              <a:t>2- قرارداد باطل است : </a:t>
            </a:r>
            <a:r>
              <a:rPr lang="fa-IR" sz="2800" dirty="0" smtClean="0">
                <a:cs typeface="B Nazanin" pitchFamily="2" charset="-78"/>
              </a:rPr>
              <a:t>قراردادی که فاقد یکی از شرایط 4 گانه اخیر است مانند آنست که اصلاً قراردادی منعقد نشده باشد .</a:t>
            </a:r>
          </a:p>
          <a:p>
            <a:pPr algn="just"/>
            <a:endParaRPr lang="en-US" sz="2800" dirty="0">
              <a:cs typeface="B Nazanin" pitchFamily="2" charset="-78"/>
            </a:endParaRPr>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25</a:t>
            </a:fld>
            <a:endParaRPr lang="fa-IR"/>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extLst>
      <p:ext uri="{BB962C8B-B14F-4D97-AF65-F5344CB8AC3E}">
        <p14:creationId xmlns="" xmlns:p14="http://schemas.microsoft.com/office/powerpoint/2010/main" val="827177500"/>
      </p:ext>
    </p:extLst>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1085850" y="850900"/>
            <a:ext cx="8295642" cy="5539978"/>
          </a:xfrm>
          <a:prstGeom prst="rect">
            <a:avLst/>
          </a:prstGeom>
          <a:noFill/>
        </p:spPr>
        <p:txBody>
          <a:bodyPr wrap="square" rtlCol="1">
            <a:spAutoFit/>
          </a:bodyPr>
          <a:lstStyle/>
          <a:p>
            <a:pPr algn="ctr"/>
            <a:r>
              <a:rPr lang="fa-IR" sz="3600" b="1" dirty="0" smtClean="0">
                <a:cs typeface="B Nazanin" pitchFamily="2" charset="-78"/>
              </a:rPr>
              <a:t>فصل چهارم :</a:t>
            </a:r>
          </a:p>
          <a:p>
            <a:pPr algn="ctr"/>
            <a:r>
              <a:rPr lang="fa-IR" sz="3600" b="1" dirty="0" smtClean="0">
                <a:cs typeface="B Nazanin" pitchFamily="2" charset="-78"/>
              </a:rPr>
              <a:t>سقوط تعهدات و قرارداد ها :</a:t>
            </a:r>
            <a:endParaRPr lang="en-US" sz="3600" b="1" dirty="0" smtClean="0">
              <a:cs typeface="B Nazanin" pitchFamily="2" charset="-78"/>
            </a:endParaRPr>
          </a:p>
          <a:p>
            <a:r>
              <a:rPr lang="fa-IR" sz="3200" dirty="0" smtClean="0">
                <a:cs typeface="B Nazanin" pitchFamily="2" charset="-78"/>
              </a:rPr>
              <a:t>بر طبق ماده 264 قانون مدنی تعهدات به یکی از طرق ذیل ساقط می شوند :</a:t>
            </a:r>
            <a:endParaRPr lang="en-US" sz="3200" dirty="0" smtClean="0">
              <a:cs typeface="B Nazanin" pitchFamily="2" charset="-78"/>
            </a:endParaRPr>
          </a:p>
          <a:p>
            <a:endParaRPr lang="fa-IR" sz="3200" dirty="0" smtClean="0">
              <a:cs typeface="B Nazanin" pitchFamily="2" charset="-78"/>
            </a:endParaRPr>
          </a:p>
          <a:p>
            <a:r>
              <a:rPr lang="fa-IR" sz="3200" b="1" dirty="0" smtClean="0">
                <a:cs typeface="B Nazanin" pitchFamily="2" charset="-78"/>
              </a:rPr>
              <a:t>1-بوسیله عدم وفاء به عهد : </a:t>
            </a:r>
            <a:r>
              <a:rPr lang="fa-IR" sz="3000" dirty="0" smtClean="0">
                <a:cs typeface="B Nazanin" pitchFamily="2" charset="-78"/>
              </a:rPr>
              <a:t>چنانچه یکی از طرفین قرارداد وفای به تعهدات خود ننماید تعهدات خود را ساقط نموده است .</a:t>
            </a:r>
            <a:endParaRPr lang="en-US" sz="3000" dirty="0" smtClean="0">
              <a:cs typeface="B Nazanin" pitchFamily="2" charset="-78"/>
            </a:endParaRPr>
          </a:p>
          <a:p>
            <a:endParaRPr lang="fa-IR" sz="3000" dirty="0" smtClean="0">
              <a:cs typeface="B Nazanin" pitchFamily="2" charset="-78"/>
            </a:endParaRPr>
          </a:p>
          <a:p>
            <a:r>
              <a:rPr lang="fa-IR" sz="3200" b="1" dirty="0" smtClean="0">
                <a:cs typeface="B Nazanin" pitchFamily="2" charset="-78"/>
              </a:rPr>
              <a:t>2-اقاله : </a:t>
            </a:r>
            <a:r>
              <a:rPr lang="fa-IR" sz="3000" dirty="0" smtClean="0">
                <a:cs typeface="B Nazanin" pitchFamily="2" charset="-78"/>
              </a:rPr>
              <a:t>چنانچه طرفین قرارداد با یکدیگر توافق و تراضی نمایند که تعهدات خود را در برابر یکدیگر از هم ساقط کنند اقاله پدید می آید.</a:t>
            </a:r>
            <a:endParaRPr lang="en-US" sz="3000" dirty="0" smtClean="0">
              <a:cs typeface="B Nazanin" pitchFamily="2" charset="-78"/>
            </a:endParaRPr>
          </a:p>
          <a:p>
            <a:endParaRPr lang="fa-IR" sz="3200" dirty="0" smtClean="0">
              <a:cs typeface="B Nazanin" pitchFamily="2" charset="-78"/>
            </a:endParaRPr>
          </a:p>
        </p:txBody>
      </p:sp>
      <p:sp>
        <p:nvSpPr>
          <p:cNvPr id="4" name="نگهدارنده مکان شماره اسلاید 3"/>
          <p:cNvSpPr>
            <a:spLocks noGrp="1"/>
          </p:cNvSpPr>
          <p:nvPr>
            <p:ph type="sldNum" sz="quarter" idx="12"/>
          </p:nvPr>
        </p:nvSpPr>
        <p:spPr/>
        <p:txBody>
          <a:bodyPr/>
          <a:lstStyle/>
          <a:p>
            <a:fld id="{598377F9-5654-4CCE-AA42-091151C9DD46}" type="slidenum">
              <a:rPr lang="fa-IR" smtClean="0"/>
              <a:pPr/>
              <a:t>26</a:t>
            </a:fld>
            <a:endParaRPr lang="fa-IR"/>
          </a:p>
        </p:txBody>
      </p:sp>
      <p:cxnSp>
        <p:nvCxnSpPr>
          <p:cNvPr id="5" name="Straight Connector 4"/>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6" name="TextBox 5"/>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extLst>
      <p:ext uri="{BB962C8B-B14F-4D97-AF65-F5344CB8AC3E}">
        <p14:creationId xmlns="" xmlns:p14="http://schemas.microsoft.com/office/powerpoint/2010/main" val="4249219550"/>
      </p:ext>
    </p:extLst>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1085850" y="850900"/>
            <a:ext cx="8295642" cy="5293757"/>
          </a:xfrm>
          <a:prstGeom prst="rect">
            <a:avLst/>
          </a:prstGeom>
          <a:noFill/>
        </p:spPr>
        <p:txBody>
          <a:bodyPr wrap="square" rtlCol="1">
            <a:spAutoFit/>
          </a:bodyPr>
          <a:lstStyle/>
          <a:p>
            <a:pPr algn="just"/>
            <a:endParaRPr lang="fa-IR" sz="3200" dirty="0" smtClean="0">
              <a:cs typeface="B Nazanin" pitchFamily="2" charset="-78"/>
            </a:endParaRPr>
          </a:p>
          <a:p>
            <a:pPr algn="just"/>
            <a:r>
              <a:rPr lang="fa-IR" sz="3200" b="1" dirty="0" smtClean="0">
                <a:cs typeface="B Nazanin" pitchFamily="2" charset="-78"/>
              </a:rPr>
              <a:t>3- ابراء : </a:t>
            </a:r>
            <a:r>
              <a:rPr lang="fa-IR" sz="3000" dirty="0" smtClean="0">
                <a:cs typeface="B Nazanin" pitchFamily="2" charset="-78"/>
              </a:rPr>
              <a:t>شخصی که از حق یا طلب خود به اختیار بگذرد ابراء نموده است . مانند شخصی از کسی که فوت نموده ذمه خود را نسبت به وی ابرا نماید .</a:t>
            </a:r>
          </a:p>
          <a:p>
            <a:pPr algn="just"/>
            <a:endParaRPr lang="fa-IR" sz="3000" dirty="0" smtClean="0">
              <a:cs typeface="B Nazanin" pitchFamily="2" charset="-78"/>
            </a:endParaRPr>
          </a:p>
          <a:p>
            <a:pPr algn="just"/>
            <a:r>
              <a:rPr lang="fa-IR" sz="3200" b="1" dirty="0" smtClean="0">
                <a:cs typeface="B Nazanin" pitchFamily="2" charset="-78"/>
              </a:rPr>
              <a:t>4- تبدیل تعهد : </a:t>
            </a:r>
            <a:r>
              <a:rPr lang="fa-IR" sz="3000" dirty="0" smtClean="0">
                <a:cs typeface="B Nazanin" pitchFamily="2" charset="-78"/>
              </a:rPr>
              <a:t>جایگزین ساختن تعهدی بجای تعهد دیگر          ( مثلاً چنانچه در مورد تعهد ده هزار تومان وجه نقد باشد و طرفین قرارداد تعهد نمایند که بجای این مبلغ ، بدهکار معادل آن عدس به قیمت روز بدهد تعهد ده هزار تومان ساقط شده و تعهد تبدیل یافته است ).</a:t>
            </a:r>
            <a:endParaRPr lang="en-US" sz="3000" dirty="0" smtClean="0">
              <a:cs typeface="B Nazanin" pitchFamily="2" charset="-78"/>
            </a:endParaRPr>
          </a:p>
          <a:p>
            <a:pPr algn="just"/>
            <a:endParaRPr lang="en-US" sz="3200" dirty="0">
              <a:cs typeface="B Nazanin" pitchFamily="2" charset="-78"/>
            </a:endParaRPr>
          </a:p>
        </p:txBody>
      </p:sp>
      <p:sp>
        <p:nvSpPr>
          <p:cNvPr id="4" name="نگهدارنده مکان شماره اسلاید 3"/>
          <p:cNvSpPr>
            <a:spLocks noGrp="1"/>
          </p:cNvSpPr>
          <p:nvPr>
            <p:ph type="sldNum" sz="quarter" idx="12"/>
          </p:nvPr>
        </p:nvSpPr>
        <p:spPr/>
        <p:txBody>
          <a:bodyPr/>
          <a:lstStyle/>
          <a:p>
            <a:fld id="{598377F9-5654-4CCE-AA42-091151C9DD46}" type="slidenum">
              <a:rPr lang="fa-IR" smtClean="0"/>
              <a:pPr/>
              <a:t>27</a:t>
            </a:fld>
            <a:endParaRPr lang="fa-IR"/>
          </a:p>
        </p:txBody>
      </p:sp>
      <p:cxnSp>
        <p:nvCxnSpPr>
          <p:cNvPr id="5" name="Straight Connector 4"/>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6" name="TextBox 5"/>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extLst>
      <p:ext uri="{BB962C8B-B14F-4D97-AF65-F5344CB8AC3E}">
        <p14:creationId xmlns="" xmlns:p14="http://schemas.microsoft.com/office/powerpoint/2010/main" val="4249219550"/>
      </p:ext>
    </p:extLst>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1174750" y="302359"/>
            <a:ext cx="8295642" cy="6555641"/>
          </a:xfrm>
          <a:prstGeom prst="rect">
            <a:avLst/>
          </a:prstGeom>
          <a:noFill/>
        </p:spPr>
        <p:txBody>
          <a:bodyPr wrap="square" rtlCol="1">
            <a:spAutoFit/>
          </a:bodyPr>
          <a:lstStyle/>
          <a:p>
            <a:endParaRPr lang="fa-IR" sz="3000" dirty="0" smtClean="0">
              <a:cs typeface="B Nazanin" pitchFamily="2" charset="-78"/>
            </a:endParaRPr>
          </a:p>
          <a:p>
            <a:r>
              <a:rPr lang="fa-IR" sz="3200" b="1" dirty="0" smtClean="0">
                <a:cs typeface="B Nazanin" pitchFamily="2" charset="-78"/>
              </a:rPr>
              <a:t>5- مالکیت ما فی الذمه :</a:t>
            </a:r>
            <a:endParaRPr lang="en-US" sz="3200" b="1" dirty="0" smtClean="0">
              <a:cs typeface="B Nazanin" pitchFamily="2" charset="-78"/>
            </a:endParaRPr>
          </a:p>
          <a:p>
            <a:pPr algn="just"/>
            <a:r>
              <a:rPr lang="fa-IR" sz="3000" dirty="0" smtClean="0">
                <a:cs typeface="B Nazanin" pitchFamily="2" charset="-78"/>
              </a:rPr>
              <a:t>جمع شدن دو عنوان داین و مدیون در یک شخص نسبت به یک دین موجب می شود که آن شخص مسلط بر ذمه خود گردد و این سلطه قانونی را که شخص بر ذمه خود دارد مالکیت مافی الذمه  نامند و آن شخص را مالک ما فی الذمه گویند . </a:t>
            </a:r>
            <a:endParaRPr lang="en-US" sz="3000" dirty="0" smtClean="0">
              <a:cs typeface="B Nazanin" pitchFamily="2" charset="-78"/>
            </a:endParaRPr>
          </a:p>
          <a:p>
            <a:pPr algn="just"/>
            <a:r>
              <a:rPr lang="fa-IR" sz="3000" dirty="0" smtClean="0">
                <a:cs typeface="B Nazanin" pitchFamily="2" charset="-78"/>
              </a:rPr>
              <a:t>مثل اینکه کسی به پدر خود مدیون باشد و پس از فوت پدر تمام ترکه از دیون و اموال و مطالبات به او منتقل شود. در اینصورت او مالک ما فی الذمه خودش خواهد بود .</a:t>
            </a:r>
          </a:p>
          <a:p>
            <a:pPr algn="just"/>
            <a:r>
              <a:rPr lang="fa-IR" sz="3000" dirty="0" smtClean="0">
                <a:cs typeface="B Nazanin" pitchFamily="2" charset="-78"/>
              </a:rPr>
              <a:t>ماده 300 قانون مدنی مقرر داشته است « </a:t>
            </a:r>
            <a:r>
              <a:rPr lang="fa-IR" sz="3000" dirty="0" smtClean="0">
                <a:cs typeface="B Koodak" pitchFamily="2" charset="-78"/>
              </a:rPr>
              <a:t>اگر مدیون مالک ما فی الذمه خود گردد ذمه او بری می شود مثل اینکه  کسی به مورث خود مدیون باشد  پس از فوت مورث دین او نسبت به سهم الارث ساقط می شود » .</a:t>
            </a:r>
            <a:endParaRPr lang="en-US" sz="3000" dirty="0" smtClean="0">
              <a:cs typeface="B Koodak" pitchFamily="2" charset="-78"/>
            </a:endParaRPr>
          </a:p>
          <a:p>
            <a:endParaRPr lang="en-US" sz="3000" dirty="0">
              <a:cs typeface="B Nazanin" pitchFamily="2" charset="-78"/>
            </a:endParaRPr>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28</a:t>
            </a:fld>
            <a:endParaRPr lang="fa-IR"/>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extLst>
      <p:ext uri="{BB962C8B-B14F-4D97-AF65-F5344CB8AC3E}">
        <p14:creationId xmlns="" xmlns:p14="http://schemas.microsoft.com/office/powerpoint/2010/main" val="1875510889"/>
      </p:ext>
    </p:extLst>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1174750" y="806450"/>
            <a:ext cx="8295642" cy="4647426"/>
          </a:xfrm>
          <a:prstGeom prst="rect">
            <a:avLst/>
          </a:prstGeom>
          <a:noFill/>
        </p:spPr>
        <p:txBody>
          <a:bodyPr wrap="square" rtlCol="1">
            <a:spAutoFit/>
          </a:bodyPr>
          <a:lstStyle/>
          <a:p>
            <a:pPr algn="ctr"/>
            <a:r>
              <a:rPr lang="fa-IR" sz="3600" b="1" dirty="0" smtClean="0">
                <a:cs typeface="B Nazanin" pitchFamily="2" charset="-78"/>
              </a:rPr>
              <a:t>فصل پنجم</a:t>
            </a:r>
            <a:endParaRPr lang="en-US" sz="3600" b="1" dirty="0" smtClean="0">
              <a:cs typeface="B Nazanin" pitchFamily="2" charset="-78"/>
            </a:endParaRPr>
          </a:p>
          <a:p>
            <a:pPr algn="ctr"/>
            <a:r>
              <a:rPr lang="fa-IR" sz="3600" b="1" dirty="0" smtClean="0">
                <a:cs typeface="B Nazanin" pitchFamily="2" charset="-78"/>
              </a:rPr>
              <a:t>انواع خیارات </a:t>
            </a:r>
            <a:endParaRPr lang="en-US" sz="3600" b="1" dirty="0" smtClean="0">
              <a:cs typeface="B Nazanin" pitchFamily="2" charset="-78"/>
            </a:endParaRPr>
          </a:p>
          <a:p>
            <a:endParaRPr lang="fa-IR" sz="3200" b="1" dirty="0" smtClean="0">
              <a:cs typeface="B Nazanin" pitchFamily="2" charset="-78"/>
            </a:endParaRPr>
          </a:p>
          <a:p>
            <a:pPr algn="just"/>
            <a:r>
              <a:rPr lang="fa-IR" sz="3200" b="1" dirty="0" smtClean="0">
                <a:cs typeface="B Nazanin" pitchFamily="2" charset="-78"/>
              </a:rPr>
              <a:t>در تعریفی که از عقد لازم داشتیم  مطرح نمودیم که قابلیت بر هم زدن عقد لازم فقط در دو فرض امکان دارد:</a:t>
            </a:r>
          </a:p>
          <a:p>
            <a:pPr algn="just"/>
            <a:endParaRPr lang="en-US" sz="3200" b="1" dirty="0" smtClean="0">
              <a:cs typeface="B Nazanin" pitchFamily="2" charset="-78"/>
            </a:endParaRPr>
          </a:p>
          <a:p>
            <a:pPr lvl="0" algn="just"/>
            <a:r>
              <a:rPr lang="fa-IR" sz="3200" b="1" dirty="0" smtClean="0">
                <a:cs typeface="B Nazanin" pitchFamily="2" charset="-78"/>
              </a:rPr>
              <a:t>فرض اول بموجب اقاله</a:t>
            </a:r>
          </a:p>
          <a:p>
            <a:pPr lvl="0" algn="just"/>
            <a:endParaRPr lang="en-US" sz="3200" b="1" dirty="0" smtClean="0">
              <a:cs typeface="B Nazanin" pitchFamily="2" charset="-78"/>
            </a:endParaRPr>
          </a:p>
          <a:p>
            <a:pPr lvl="0" algn="just"/>
            <a:r>
              <a:rPr lang="fa-IR" sz="3200" b="1" dirty="0" smtClean="0">
                <a:cs typeface="B Nazanin" pitchFamily="2" charset="-78"/>
              </a:rPr>
              <a:t>فرض دوم به جهت وجود حق فسخ بموجب خیارات</a:t>
            </a:r>
            <a:endParaRPr lang="en-US" sz="3200" b="1" dirty="0">
              <a:cs typeface="B Nazanin" pitchFamily="2" charset="-78"/>
            </a:endParaRPr>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29</a:t>
            </a:fld>
            <a:endParaRPr lang="fa-IR"/>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extLst>
      <p:ext uri="{BB962C8B-B14F-4D97-AF65-F5344CB8AC3E}">
        <p14:creationId xmlns="" xmlns:p14="http://schemas.microsoft.com/office/powerpoint/2010/main" val="909196394"/>
      </p:ext>
    </p:extLst>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774700" y="1695450"/>
            <a:ext cx="8934450" cy="4154984"/>
          </a:xfrm>
          <a:prstGeom prst="rect">
            <a:avLst/>
          </a:prstGeom>
          <a:noFill/>
        </p:spPr>
        <p:txBody>
          <a:bodyPr wrap="square" rtlCol="1">
            <a:spAutoFit/>
          </a:bodyPr>
          <a:lstStyle/>
          <a:p>
            <a:pPr lvl="0"/>
            <a:r>
              <a:rPr lang="fa-IR" sz="2400" dirty="0" smtClean="0">
                <a:cs typeface="B Nazanin" pitchFamily="2" charset="-78"/>
              </a:rPr>
              <a:t>کارشناس رسمی دادگستری رشته راه و ساختمان و نقشه برداری(1385 تاکنون)</a:t>
            </a:r>
            <a:endParaRPr lang="en-US" sz="2400" dirty="0" smtClean="0">
              <a:cs typeface="B Nazanin" pitchFamily="2" charset="-78"/>
            </a:endParaRPr>
          </a:p>
          <a:p>
            <a:pPr lvl="0"/>
            <a:r>
              <a:rPr lang="fa-IR" sz="2400" dirty="0" smtClean="0">
                <a:cs typeface="B Nazanin" pitchFamily="2" charset="-78"/>
              </a:rPr>
              <a:t>کارشناس ماده 27 نظام </a:t>
            </a:r>
            <a:r>
              <a:rPr lang="fa-IR" sz="2400" dirty="0" smtClean="0">
                <a:cs typeface="B Nazanin" pitchFamily="2" charset="-78"/>
              </a:rPr>
              <a:t>مهندسی</a:t>
            </a:r>
            <a:endParaRPr lang="en-US" sz="2400" dirty="0" smtClean="0">
              <a:cs typeface="B Nazanin" pitchFamily="2" charset="-78"/>
            </a:endParaRPr>
          </a:p>
          <a:p>
            <a:pPr lvl="0"/>
            <a:r>
              <a:rPr lang="fa-IR" sz="2400" dirty="0" smtClean="0">
                <a:cs typeface="B Nazanin" pitchFamily="2" charset="-78"/>
              </a:rPr>
              <a:t>نائب رئیس کمیته تخصصی معماری و شهرسازی انجمن صنفی مهندسان </a:t>
            </a:r>
            <a:r>
              <a:rPr lang="fa-IR" sz="2400" dirty="0" smtClean="0">
                <a:cs typeface="B Nazanin" pitchFamily="2" charset="-78"/>
              </a:rPr>
              <a:t>مشاورخراسان</a:t>
            </a:r>
            <a:endParaRPr lang="en-US" sz="2400" dirty="0" smtClean="0">
              <a:cs typeface="B Nazanin" pitchFamily="2" charset="-78"/>
            </a:endParaRPr>
          </a:p>
          <a:p>
            <a:pPr lvl="0"/>
            <a:r>
              <a:rPr lang="fa-IR" sz="2400" dirty="0" smtClean="0">
                <a:cs typeface="B Nazanin" pitchFamily="2" charset="-78"/>
              </a:rPr>
              <a:t>عضو هیئت علمی تمام وقت دانشگاه آزاد اسلامی واحد کاشمر(1373 تاکنون)</a:t>
            </a:r>
            <a:endParaRPr lang="en-US" sz="2400" dirty="0" smtClean="0">
              <a:cs typeface="B Nazanin" pitchFamily="2" charset="-78"/>
            </a:endParaRPr>
          </a:p>
          <a:p>
            <a:pPr lvl="0"/>
            <a:r>
              <a:rPr lang="fa-IR" sz="2400" dirty="0" smtClean="0">
                <a:cs typeface="B Nazanin" pitchFamily="2" charset="-78"/>
              </a:rPr>
              <a:t>عضو هیئت علمی دانشگاه آزاد اسلامی واحد </a:t>
            </a:r>
            <a:r>
              <a:rPr lang="fa-IR" sz="2400" dirty="0" smtClean="0">
                <a:cs typeface="B Nazanin" pitchFamily="2" charset="-78"/>
              </a:rPr>
              <a:t>مشهد</a:t>
            </a:r>
            <a:endParaRPr lang="en-US" sz="2400" dirty="0" smtClean="0">
              <a:cs typeface="B Nazanin" pitchFamily="2" charset="-78"/>
            </a:endParaRPr>
          </a:p>
          <a:p>
            <a:pPr lvl="0"/>
            <a:r>
              <a:rPr lang="fa-IR" sz="2400" dirty="0" smtClean="0">
                <a:cs typeface="B Nazanin" pitchFamily="2" charset="-78"/>
              </a:rPr>
              <a:t>مدیرعامل شرکت مهندسین مشاور معمار و شهر ساز آداک (1377 تاکنون)</a:t>
            </a:r>
            <a:endParaRPr lang="en-US" sz="2400" dirty="0" smtClean="0">
              <a:cs typeface="B Nazanin" pitchFamily="2" charset="-78"/>
            </a:endParaRPr>
          </a:p>
          <a:p>
            <a:pPr lvl="0"/>
            <a:r>
              <a:rPr lang="fa-IR" sz="2400" dirty="0" smtClean="0">
                <a:cs typeface="B Nazanin" pitchFamily="2" charset="-78"/>
              </a:rPr>
              <a:t>کارشناس ارشد عمران- سازه(1374)</a:t>
            </a:r>
            <a:endParaRPr lang="en-US" sz="2400" dirty="0" smtClean="0">
              <a:cs typeface="B Nazanin" pitchFamily="2" charset="-78"/>
            </a:endParaRPr>
          </a:p>
          <a:p>
            <a:pPr lvl="0"/>
            <a:r>
              <a:rPr lang="fa-IR" sz="2400" dirty="0" smtClean="0">
                <a:cs typeface="B Nazanin" pitchFamily="2" charset="-78"/>
              </a:rPr>
              <a:t>کارشناس ارشد مدیریت اجرائی(1387)</a:t>
            </a:r>
            <a:endParaRPr lang="en-US" sz="2400" dirty="0" smtClean="0">
              <a:cs typeface="B Nazanin" pitchFamily="2" charset="-78"/>
            </a:endParaRPr>
          </a:p>
          <a:p>
            <a:r>
              <a:rPr lang="fa-IR" sz="2400" dirty="0" smtClean="0">
                <a:cs typeface="B Nazanin" pitchFamily="2" charset="-78"/>
              </a:rPr>
              <a:t> </a:t>
            </a:r>
            <a:endParaRPr lang="en-US" sz="2400" dirty="0" smtClean="0">
              <a:cs typeface="B Nazanin" pitchFamily="2" charset="-78"/>
            </a:endParaRPr>
          </a:p>
          <a:p>
            <a:r>
              <a:rPr lang="fa-IR" sz="2400" dirty="0" smtClean="0">
                <a:cs typeface="B Nazanin" pitchFamily="2" charset="-78"/>
              </a:rPr>
              <a:t> </a:t>
            </a:r>
            <a:endParaRPr lang="en-US" sz="2400" dirty="0" smtClean="0">
              <a:cs typeface="B Nazanin" pitchFamily="2" charset="-78"/>
            </a:endParaRPr>
          </a:p>
          <a:p>
            <a:r>
              <a:rPr lang="en-US" sz="2400" u="sng" dirty="0" smtClean="0">
                <a:hlinkClick r:id="rId3"/>
              </a:rPr>
              <a:t>Mohammadi-adak@yahoo.com</a:t>
            </a:r>
            <a:endParaRPr lang="en-US" sz="2400" dirty="0"/>
          </a:p>
        </p:txBody>
      </p:sp>
      <p:sp>
        <p:nvSpPr>
          <p:cNvPr id="18" name="TextBox 17"/>
          <p:cNvSpPr txBox="1"/>
          <p:nvPr/>
        </p:nvSpPr>
        <p:spPr>
          <a:xfrm>
            <a:off x="4806201" y="1020217"/>
            <a:ext cx="4575291" cy="523220"/>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1">
            <a:spAutoFit/>
          </a:bodyPr>
          <a:lstStyle/>
          <a:p>
            <a:r>
              <a:rPr lang="fa-IR" sz="2800" b="1" dirty="0" smtClean="0">
                <a:cs typeface="B Nazanin" pitchFamily="2" charset="-78"/>
              </a:rPr>
              <a:t>ارائه کننده: علیرضا محمدی بایزیدی</a:t>
            </a:r>
            <a:endParaRPr lang="en-US" sz="2800" b="1" dirty="0">
              <a:cs typeface="B Nazanin" pitchFamily="2" charset="-78"/>
            </a:endParaRPr>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3</a:t>
            </a:fld>
            <a:endParaRPr lang="fa-IR"/>
          </a:p>
        </p:txBody>
      </p:sp>
      <p:cxnSp>
        <p:nvCxnSpPr>
          <p:cNvPr id="5" name="Straight Connector 4"/>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6" name="TextBox 5"/>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p:cNvSpPr txBox="1"/>
          <p:nvPr/>
        </p:nvSpPr>
        <p:spPr>
          <a:xfrm>
            <a:off x="1041400" y="717550"/>
            <a:ext cx="8690647" cy="6124754"/>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1">
            <a:spAutoFit/>
          </a:bodyPr>
          <a:lstStyle/>
          <a:p>
            <a:pPr algn="just"/>
            <a:r>
              <a:rPr lang="fa-IR" sz="3200" b="1" dirty="0" smtClean="0">
                <a:cs typeface="B Nazanin" pitchFamily="2" charset="-78"/>
              </a:rPr>
              <a:t>تعریف خیار :</a:t>
            </a:r>
            <a:endParaRPr lang="en-US" sz="3200" b="1" dirty="0" smtClean="0">
              <a:cs typeface="B Nazanin" pitchFamily="2" charset="-78"/>
            </a:endParaRPr>
          </a:p>
          <a:p>
            <a:pPr algn="just"/>
            <a:r>
              <a:rPr lang="fa-IR" sz="2800" dirty="0" smtClean="0">
                <a:cs typeface="B Nazanin" pitchFamily="2" charset="-78"/>
              </a:rPr>
              <a:t>اختیاری که  قانونگذار به طرف تعهد در قرارداد داده است تا زمانی که شرایط لازم و خاصی پدید آید، به موجب آن فرد متضرر حق داشته باشد قرارداد را بر هم بزند و حق فسخ آن قرارداد را داشته باشد .</a:t>
            </a:r>
          </a:p>
          <a:p>
            <a:pPr algn="just"/>
            <a:endParaRPr lang="en-US" sz="2800" dirty="0" smtClean="0">
              <a:cs typeface="B Nazanin" pitchFamily="2" charset="-78"/>
            </a:endParaRPr>
          </a:p>
          <a:p>
            <a:pPr algn="just"/>
            <a:r>
              <a:rPr lang="fa-IR" sz="2800" dirty="0" smtClean="0">
                <a:cs typeface="B Nazanin" pitchFamily="2" charset="-78"/>
              </a:rPr>
              <a:t>ماده 396 قانون مدنی ده گونه خیار را مشخص نموده است: </a:t>
            </a:r>
          </a:p>
          <a:p>
            <a:pPr algn="just"/>
            <a:endParaRPr lang="en-US" sz="2800" dirty="0" smtClean="0">
              <a:cs typeface="B Nazanin" pitchFamily="2" charset="-78"/>
            </a:endParaRPr>
          </a:p>
          <a:p>
            <a:pPr lvl="0" algn="just"/>
            <a:r>
              <a:rPr lang="fa-IR" sz="2800" dirty="0" smtClean="0">
                <a:cs typeface="B Nazanin" pitchFamily="2" charset="-78"/>
              </a:rPr>
              <a:t>1-خیار مجلس	2-خیار حیوان	3-خیار شرط	4-خیارتاخیرثمن             5- خیار رویت و تخلف وصف       6-خیار غبن	7-خیار عیب	</a:t>
            </a:r>
          </a:p>
          <a:p>
            <a:pPr lvl="0" algn="just"/>
            <a:r>
              <a:rPr lang="fa-IR" sz="2800" dirty="0" smtClean="0">
                <a:cs typeface="B Nazanin" pitchFamily="2" charset="-78"/>
              </a:rPr>
              <a:t>8-خیار تدلیس	9-خیار تبعض صفقه	          10-خیار تخلف از شرط</a:t>
            </a:r>
          </a:p>
          <a:p>
            <a:pPr algn="just"/>
            <a:endParaRPr lang="fa-IR" sz="2800" dirty="0" smtClean="0">
              <a:cs typeface="B Nazanin" pitchFamily="2" charset="-78"/>
            </a:endParaRPr>
          </a:p>
          <a:p>
            <a:pPr algn="just"/>
            <a:r>
              <a:rPr lang="fa-IR" sz="2800" dirty="0" smtClean="0">
                <a:cs typeface="B Nazanin" pitchFamily="2" charset="-78"/>
              </a:rPr>
              <a:t>قابل توجه است که سه خیار مجلس، حیوان و تاخیر ثمن مختص عقد بیع (خرید و فروش) بوده و در سایر خیارات جاری نمی گردد .</a:t>
            </a:r>
            <a:endParaRPr lang="en-US" sz="2800" dirty="0" smtClean="0">
              <a:cs typeface="B Nazanin" pitchFamily="2" charset="-78"/>
            </a:endParaRPr>
          </a:p>
          <a:p>
            <a:pPr lvl="0"/>
            <a:endParaRPr lang="en-US" sz="2400" dirty="0"/>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30</a:t>
            </a:fld>
            <a:endParaRPr lang="fa-IR"/>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1397000" y="939800"/>
            <a:ext cx="7380820" cy="4462760"/>
          </a:xfrm>
          <a:prstGeom prst="rect">
            <a:avLst/>
          </a:prstGeom>
          <a:noFill/>
        </p:spPr>
        <p:txBody>
          <a:bodyPr wrap="square" rtlCol="1">
            <a:spAutoFit/>
          </a:bodyPr>
          <a:lstStyle/>
          <a:p>
            <a:pPr lvl="0"/>
            <a:r>
              <a:rPr lang="fa-IR" sz="3200" b="1" dirty="0" smtClean="0">
                <a:cs typeface="B Nazanin" pitchFamily="2" charset="-78"/>
              </a:rPr>
              <a:t>1- خیار مجلس :</a:t>
            </a:r>
          </a:p>
          <a:p>
            <a:pPr lvl="0"/>
            <a:endParaRPr lang="en-US" sz="2800" dirty="0" smtClean="0"/>
          </a:p>
          <a:p>
            <a:pPr algn="just"/>
            <a:r>
              <a:rPr lang="fa-IR" sz="2800" dirty="0" smtClean="0">
                <a:cs typeface="B Nazanin" pitchFamily="2" charset="-78"/>
              </a:rPr>
              <a:t>بنابر ماده 397 قانون مدنی هر یک از متعاملین (طرفین قرارداد) بعد از عقد تا زمانی که از مجلس قرارداد و معامله از همدیگر متفرق و جدا نشده اند اختیار فسخ معامله را دارند .</a:t>
            </a:r>
          </a:p>
          <a:p>
            <a:pPr algn="just"/>
            <a:endParaRPr lang="fa-IR" sz="2800" dirty="0" smtClean="0">
              <a:cs typeface="B Nazanin" pitchFamily="2" charset="-78"/>
            </a:endParaRPr>
          </a:p>
          <a:p>
            <a:pPr algn="just"/>
            <a:r>
              <a:rPr lang="fa-IR" sz="2800" dirty="0" smtClean="0">
                <a:cs typeface="B Nazanin" pitchFamily="2" charset="-78"/>
              </a:rPr>
              <a:t> برخی فقها به آن </a:t>
            </a:r>
            <a:r>
              <a:rPr lang="fa-IR" sz="2800" u="sng" dirty="0" smtClean="0">
                <a:cs typeface="B Nazanin" pitchFamily="2" charset="-78"/>
              </a:rPr>
              <a:t>خیار عدم تفرق </a:t>
            </a:r>
            <a:r>
              <a:rPr lang="fa-IR" sz="2800" dirty="0" smtClean="0">
                <a:cs typeface="B Nazanin" pitchFamily="2" charset="-78"/>
              </a:rPr>
              <a:t>گویند . زیرا بقای خیار تا وقتی است که متعاملین از هم جدا نشده اند ولی اگر از یکدیگر جدا شوند و عرفاً بگویند میان متعاملین تفرق حاصل گردیده است دیگر خیار مجلس وجود نخواهد داشت .</a:t>
            </a:r>
            <a:endParaRPr lang="en-US" sz="2800" dirty="0">
              <a:cs typeface="B Nazanin" pitchFamily="2" charset="-78"/>
            </a:endParaRPr>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31</a:t>
            </a:fld>
            <a:endParaRPr lang="fa-IR"/>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extLst>
      <p:ext uri="{BB962C8B-B14F-4D97-AF65-F5344CB8AC3E}">
        <p14:creationId xmlns="" xmlns:p14="http://schemas.microsoft.com/office/powerpoint/2010/main" val="1749788884"/>
      </p:ext>
    </p:extLst>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1041400" y="762000"/>
            <a:ext cx="8578850" cy="5570756"/>
          </a:xfrm>
          <a:prstGeom prst="rect">
            <a:avLst/>
          </a:prstGeom>
          <a:noFill/>
        </p:spPr>
        <p:txBody>
          <a:bodyPr wrap="square" rtlCol="1">
            <a:spAutoFit/>
          </a:bodyPr>
          <a:lstStyle/>
          <a:p>
            <a:pPr lvl="0" algn="just"/>
            <a:r>
              <a:rPr lang="fa-IR" sz="3200" b="1" dirty="0" smtClean="0">
                <a:cs typeface="B Nazanin" pitchFamily="2" charset="-78"/>
              </a:rPr>
              <a:t>2- خیار حیوان :</a:t>
            </a:r>
          </a:p>
          <a:p>
            <a:pPr lvl="0" algn="just"/>
            <a:endParaRPr lang="en-US" sz="3200" b="1" dirty="0" smtClean="0">
              <a:cs typeface="B Nazanin" pitchFamily="2" charset="-78"/>
            </a:endParaRPr>
          </a:p>
          <a:p>
            <a:pPr algn="just"/>
            <a:r>
              <a:rPr lang="fa-IR" sz="2800" dirty="0" smtClean="0">
                <a:cs typeface="B Nazanin" pitchFamily="2" charset="-78"/>
              </a:rPr>
              <a:t>طبق ماده 398 قانون مدنی اگر مبیع حیوان باشد تا سه روز از حین عقد اختیار فسخ معامله را دارد .</a:t>
            </a:r>
            <a:endParaRPr lang="en-US" sz="2800" dirty="0" smtClean="0">
              <a:cs typeface="B Nazanin" pitchFamily="2" charset="-78"/>
            </a:endParaRPr>
          </a:p>
          <a:p>
            <a:pPr algn="just"/>
            <a:r>
              <a:rPr lang="fa-IR" sz="3200" dirty="0" smtClean="0">
                <a:cs typeface="B Nazanin" pitchFamily="2" charset="-78"/>
              </a:rPr>
              <a:t> </a:t>
            </a:r>
            <a:endParaRPr lang="en-US" sz="3200" dirty="0" smtClean="0">
              <a:cs typeface="B Nazanin" pitchFamily="2" charset="-78"/>
            </a:endParaRPr>
          </a:p>
          <a:p>
            <a:pPr lvl="0" algn="just"/>
            <a:r>
              <a:rPr lang="fa-IR" sz="3200" b="1" dirty="0" smtClean="0">
                <a:cs typeface="B Nazanin" pitchFamily="2" charset="-78"/>
              </a:rPr>
              <a:t>3- خیار شرط :</a:t>
            </a:r>
          </a:p>
          <a:p>
            <a:pPr lvl="0" algn="just"/>
            <a:endParaRPr lang="en-US" sz="3200" b="1" dirty="0" smtClean="0">
              <a:cs typeface="B Nazanin" pitchFamily="2" charset="-78"/>
            </a:endParaRPr>
          </a:p>
          <a:p>
            <a:pPr algn="just"/>
            <a:r>
              <a:rPr lang="fa-IR" sz="2800" dirty="0" smtClean="0">
                <a:cs typeface="B Nazanin" pitchFamily="2" charset="-78"/>
              </a:rPr>
              <a:t>طرفین قرارداد ضمن توافق با یکدیگر ممکن است شرط کنند تا فلان مدت اختیار بر هم زدن معامله را یکی از خودشان یا هر دو طرف یا شخص ثالثی داشته باشد . نکته قابل اهمیت در اعمال این خیار این است که اولاً ذکر دقیق مدت جهت اعمال این خیار ضروری است و چنانچه برای خیار شرط مدت معین نشده باشد هم شرط خیار و هم بیع باطل است .</a:t>
            </a:r>
            <a:endParaRPr lang="en-US" sz="2800" dirty="0">
              <a:cs typeface="B Nazanin" pitchFamily="2" charset="-78"/>
            </a:endParaRPr>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32</a:t>
            </a:fld>
            <a:endParaRPr lang="fa-IR" dirty="0"/>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085850" y="806450"/>
            <a:ext cx="8428992" cy="5447645"/>
          </a:xfrm>
          <a:prstGeom prst="rect">
            <a:avLst/>
          </a:prstGeom>
          <a:noFill/>
        </p:spPr>
        <p:txBody>
          <a:bodyPr wrap="square" rtlCol="1">
            <a:spAutoFit/>
          </a:bodyPr>
          <a:lstStyle/>
          <a:p>
            <a:pPr lvl="0" algn="just"/>
            <a:r>
              <a:rPr lang="fa-IR" sz="3200" b="1" dirty="0" smtClean="0">
                <a:cs typeface="B Nazanin" pitchFamily="2" charset="-78"/>
              </a:rPr>
              <a:t>4- خیار تاخیر ثمن :</a:t>
            </a:r>
            <a:endParaRPr lang="en-US" sz="3200" b="1" dirty="0" smtClean="0">
              <a:cs typeface="B Nazanin" pitchFamily="2" charset="-78"/>
            </a:endParaRPr>
          </a:p>
          <a:p>
            <a:pPr algn="just"/>
            <a:r>
              <a:rPr lang="fa-IR" sz="2800" dirty="0" smtClean="0">
                <a:cs typeface="B Nazanin" pitchFamily="2" charset="-78"/>
              </a:rPr>
              <a:t>هرگاه مبیع عین معین باشد و برای تادیه ثمن یا تسلیم مبیع بین متعاملین </a:t>
            </a:r>
            <a:r>
              <a:rPr lang="fa-IR" sz="2800" u="sng" dirty="0" smtClean="0">
                <a:cs typeface="B Nazanin" pitchFamily="2" charset="-78"/>
              </a:rPr>
              <a:t>مهلتی تعیین نشده باشد</a:t>
            </a:r>
            <a:r>
              <a:rPr lang="fa-IR" sz="2800" dirty="0" smtClean="0">
                <a:cs typeface="B Nazanin" pitchFamily="2" charset="-78"/>
              </a:rPr>
              <a:t> اگر سه روز از تاریخ بیع بگذرد و در این مدت نه بایع مبیع را تسلیم مشتری نماید و نه مشتری تمام ثمن را به بایع بدهد . بایع مختار در فسخ معامله می شود .</a:t>
            </a:r>
            <a:endParaRPr lang="en-US" sz="2800" dirty="0" smtClean="0">
              <a:cs typeface="B Nazanin" pitchFamily="2" charset="-78"/>
            </a:endParaRPr>
          </a:p>
          <a:p>
            <a:pPr lvl="0" algn="just"/>
            <a:endParaRPr lang="fa-IR" sz="3200" dirty="0" smtClean="0">
              <a:cs typeface="B Nazanin" pitchFamily="2" charset="-78"/>
            </a:endParaRPr>
          </a:p>
          <a:p>
            <a:pPr lvl="0" algn="just"/>
            <a:r>
              <a:rPr lang="fa-IR" sz="3200" b="1" dirty="0" smtClean="0">
                <a:cs typeface="B Nazanin" pitchFamily="2" charset="-78"/>
              </a:rPr>
              <a:t>5- خیار رویت و تخلف وصف :</a:t>
            </a:r>
            <a:endParaRPr lang="en-US" sz="3200" b="1" dirty="0" smtClean="0">
              <a:cs typeface="B Nazanin" pitchFamily="2" charset="-78"/>
            </a:endParaRPr>
          </a:p>
          <a:p>
            <a:pPr algn="just"/>
            <a:r>
              <a:rPr lang="fa-IR" sz="2800" dirty="0" smtClean="0">
                <a:cs typeface="B Nazanin" pitchFamily="2" charset="-78"/>
              </a:rPr>
              <a:t>برخی معتقدند این دو خیار مختلفند و برخی به وحدت و یگانگی این خیار معتقدند. اما مبنا این است که هرگاه کسی جنسی را به رویت و یا وصف بخرد و پس از تحویل شدن به او ببیند </a:t>
            </a:r>
            <a:r>
              <a:rPr lang="fa-IR" sz="2800" u="sng" dirty="0" smtClean="0">
                <a:cs typeface="B Nazanin" pitchFamily="2" charset="-78"/>
              </a:rPr>
              <a:t>معامله فاقد وصفی </a:t>
            </a:r>
            <a:r>
              <a:rPr lang="fa-IR" sz="2800" dirty="0" smtClean="0">
                <a:cs typeface="B Nazanin" pitchFamily="2" charset="-78"/>
              </a:rPr>
              <a:t>که او خریده یا فاقد اوصافی است که او دیده و خریده است می باشد در اینصورت حق فسخ قرارداد را خواهد داشت .</a:t>
            </a:r>
            <a:endParaRPr lang="en-US" sz="2800" dirty="0">
              <a:cs typeface="B Nazanin" pitchFamily="2" charset="-78"/>
            </a:endParaRPr>
          </a:p>
        </p:txBody>
      </p:sp>
      <p:cxnSp>
        <p:nvCxnSpPr>
          <p:cNvPr id="3" name="Straight Connector 2"/>
          <p:cNvCxnSpPr/>
          <p:nvPr/>
        </p:nvCxnSpPr>
        <p:spPr>
          <a:xfrm rot="5400000">
            <a:off x="-2743200" y="3428999"/>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4" name="TextBox 3"/>
          <p:cNvSpPr txBox="1"/>
          <p:nvPr/>
        </p:nvSpPr>
        <p:spPr>
          <a:xfrm rot="16200000">
            <a:off x="-1966941" y="3326430"/>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
        <p:nvSpPr>
          <p:cNvPr id="5" name="نگهدارنده مکان شماره اسلاید 1"/>
          <p:cNvSpPr>
            <a:spLocks noGrp="1"/>
          </p:cNvSpPr>
          <p:nvPr>
            <p:ph type="sldNum" sz="quarter" idx="12"/>
          </p:nvPr>
        </p:nvSpPr>
        <p:spPr>
          <a:xfrm>
            <a:off x="8585200" y="6356351"/>
            <a:ext cx="825500" cy="365125"/>
          </a:xfrm>
        </p:spPr>
        <p:txBody>
          <a:bodyPr/>
          <a:lstStyle/>
          <a:p>
            <a:fld id="{598377F9-5654-4CCE-AA42-091151C9DD46}" type="slidenum">
              <a:rPr lang="fa-IR" smtClean="0"/>
              <a:pPr/>
              <a:t>33</a:t>
            </a:fld>
            <a:endParaRPr lang="fa-IR" dirty="0"/>
          </a:p>
        </p:txBody>
      </p:sp>
    </p:spTree>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1130300" y="1028700"/>
            <a:ext cx="8428992" cy="600164"/>
          </a:xfrm>
          <a:prstGeom prst="rect">
            <a:avLst/>
          </a:prstGeom>
          <a:noFill/>
        </p:spPr>
        <p:txBody>
          <a:bodyPr wrap="square" rtlCol="1">
            <a:spAutoFit/>
          </a:bodyPr>
          <a:lstStyle/>
          <a:p>
            <a:pPr algn="just">
              <a:lnSpc>
                <a:spcPct val="150000"/>
              </a:lnSpc>
            </a:pPr>
            <a:r>
              <a:rPr lang="fa-IR" sz="2400" b="1" dirty="0" smtClean="0">
                <a:solidFill>
                  <a:schemeClr val="bg1"/>
                </a:solidFill>
                <a:effectLst>
                  <a:outerShdw blurRad="38100" dist="38100" dir="2700000" algn="tl">
                    <a:srgbClr val="000000">
                      <a:alpha val="43137"/>
                    </a:srgbClr>
                  </a:outerShdw>
                </a:effectLst>
                <a:cs typeface="B Nazanin" pitchFamily="2" charset="-78"/>
              </a:rPr>
              <a:t> </a:t>
            </a:r>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34</a:t>
            </a:fld>
            <a:endParaRPr lang="fa-IR"/>
          </a:p>
        </p:txBody>
      </p:sp>
      <p:sp>
        <p:nvSpPr>
          <p:cNvPr id="9" name="TextBox 8"/>
          <p:cNvSpPr txBox="1"/>
          <p:nvPr/>
        </p:nvSpPr>
        <p:spPr>
          <a:xfrm>
            <a:off x="1041400" y="850900"/>
            <a:ext cx="8428992" cy="5693866"/>
          </a:xfrm>
          <a:prstGeom prst="rect">
            <a:avLst/>
          </a:prstGeom>
          <a:noFill/>
        </p:spPr>
        <p:txBody>
          <a:bodyPr wrap="square" rtlCol="1">
            <a:spAutoFit/>
          </a:bodyPr>
          <a:lstStyle/>
          <a:p>
            <a:r>
              <a:rPr lang="fa-IR" sz="3200" b="1" dirty="0" smtClean="0">
                <a:cs typeface="B Nazanin" pitchFamily="2" charset="-78"/>
              </a:rPr>
              <a:t>6- خیار غبن: </a:t>
            </a:r>
            <a:endParaRPr lang="en-US" sz="3200" b="1" dirty="0" smtClean="0">
              <a:cs typeface="B Nazanin" pitchFamily="2" charset="-78"/>
            </a:endParaRPr>
          </a:p>
          <a:p>
            <a:pPr algn="just"/>
            <a:endParaRPr lang="fa-IR" sz="2800" dirty="0" smtClean="0">
              <a:cs typeface="B Nazanin" pitchFamily="2" charset="-78"/>
            </a:endParaRPr>
          </a:p>
          <a:p>
            <a:pPr algn="just"/>
            <a:r>
              <a:rPr lang="fa-IR" sz="2800" dirty="0" smtClean="0">
                <a:cs typeface="B Nazanin" pitchFamily="2" charset="-78"/>
              </a:rPr>
              <a:t>هرگاه یکی از طرفین معامله در معامله </a:t>
            </a:r>
            <a:r>
              <a:rPr lang="fa-IR" sz="2800" u="sng" dirty="0" smtClean="0">
                <a:cs typeface="B Nazanin" pitchFamily="2" charset="-78"/>
              </a:rPr>
              <a:t>مغبون</a:t>
            </a:r>
            <a:r>
              <a:rPr lang="fa-IR" sz="2800" dirty="0" smtClean="0">
                <a:cs typeface="B Nazanin" pitchFamily="2" charset="-78"/>
              </a:rPr>
              <a:t> شود حق دارد از این خیار استفاده کند چنانچه تزلزل وضع بازار موجب شود قیمت معامله کمتر یا بیشتر از زمان معامله شود در اینحالت حق فسخ معامله به استناد خیار غبن وجود نخواهد داشت .</a:t>
            </a:r>
            <a:endParaRPr lang="en-US" sz="2800" dirty="0" smtClean="0">
              <a:cs typeface="B Nazanin" pitchFamily="2" charset="-78"/>
            </a:endParaRPr>
          </a:p>
          <a:p>
            <a:pPr algn="just"/>
            <a:endParaRPr lang="fa-IR" sz="2800" dirty="0" smtClean="0">
              <a:cs typeface="B Nazanin" pitchFamily="2" charset="-78"/>
            </a:endParaRPr>
          </a:p>
          <a:p>
            <a:pPr algn="just"/>
            <a:r>
              <a:rPr lang="fa-IR" sz="2800" dirty="0" smtClean="0">
                <a:cs typeface="B Nazanin" pitchFamily="2" charset="-78"/>
              </a:rPr>
              <a:t>چنانچه معامل در زمان انعقاد عقد آگاه به غبن و زیان باشد حق فسخ معامله را بعد از معامله نخواهد داشت. زیرا چنین شخصی علیه خود اقدام کرده است.</a:t>
            </a:r>
            <a:endParaRPr lang="en-US" sz="2800" dirty="0" smtClean="0">
              <a:cs typeface="B Nazanin" pitchFamily="2" charset="-78"/>
            </a:endParaRPr>
          </a:p>
          <a:p>
            <a:pPr algn="just"/>
            <a:endParaRPr lang="fa-IR" sz="2800" dirty="0" smtClean="0">
              <a:cs typeface="B Nazanin" pitchFamily="2" charset="-78"/>
            </a:endParaRPr>
          </a:p>
          <a:p>
            <a:pPr algn="just"/>
            <a:r>
              <a:rPr lang="fa-IR" sz="2800" dirty="0" smtClean="0">
                <a:cs typeface="B Nazanin" pitchFamily="2" charset="-78"/>
              </a:rPr>
              <a:t>لذا در معاملات عموماً درج می شود که اسقاط کافه اختیارات خصوصاً خیار غبن فاحش از طرفین بعمل آمد.</a:t>
            </a:r>
            <a:endParaRPr lang="en-US" sz="2800" dirty="0" smtClean="0">
              <a:cs typeface="B Nazanin" pitchFamily="2" charset="-78"/>
            </a:endParaRPr>
          </a:p>
          <a:p>
            <a:r>
              <a:rPr lang="en-US" sz="2400" dirty="0" smtClean="0"/>
              <a:t> </a:t>
            </a:r>
            <a:endParaRPr lang="en-US" sz="2400" dirty="0"/>
          </a:p>
        </p:txBody>
      </p:sp>
      <p:cxnSp>
        <p:nvCxnSpPr>
          <p:cNvPr id="5" name="Straight Connector 4"/>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6" name="TextBox 5"/>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1130300" y="1028700"/>
            <a:ext cx="8428992" cy="600164"/>
          </a:xfrm>
          <a:prstGeom prst="rect">
            <a:avLst/>
          </a:prstGeom>
          <a:noFill/>
        </p:spPr>
        <p:txBody>
          <a:bodyPr wrap="square" rtlCol="1">
            <a:spAutoFit/>
          </a:bodyPr>
          <a:lstStyle/>
          <a:p>
            <a:pPr algn="just">
              <a:lnSpc>
                <a:spcPct val="150000"/>
              </a:lnSpc>
            </a:pPr>
            <a:r>
              <a:rPr lang="fa-IR" sz="2400" b="1" dirty="0" smtClean="0">
                <a:solidFill>
                  <a:schemeClr val="bg1"/>
                </a:solidFill>
                <a:effectLst>
                  <a:outerShdw blurRad="38100" dist="38100" dir="2700000" algn="tl">
                    <a:srgbClr val="000000">
                      <a:alpha val="43137"/>
                    </a:srgbClr>
                  </a:outerShdw>
                </a:effectLst>
                <a:cs typeface="B Nazanin" pitchFamily="2" charset="-78"/>
              </a:rPr>
              <a:t> </a:t>
            </a:r>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35</a:t>
            </a:fld>
            <a:endParaRPr lang="fa-IR"/>
          </a:p>
        </p:txBody>
      </p:sp>
      <p:sp>
        <p:nvSpPr>
          <p:cNvPr id="9" name="TextBox 8"/>
          <p:cNvSpPr txBox="1"/>
          <p:nvPr/>
        </p:nvSpPr>
        <p:spPr>
          <a:xfrm>
            <a:off x="1041400" y="1117600"/>
            <a:ext cx="8428992" cy="5016758"/>
          </a:xfrm>
          <a:prstGeom prst="rect">
            <a:avLst/>
          </a:prstGeom>
          <a:noFill/>
        </p:spPr>
        <p:txBody>
          <a:bodyPr wrap="square" rtlCol="1">
            <a:spAutoFit/>
          </a:bodyPr>
          <a:lstStyle/>
          <a:p>
            <a:r>
              <a:rPr lang="fa-IR" sz="3200" b="1" dirty="0" smtClean="0">
                <a:cs typeface="B Nazanin" pitchFamily="2" charset="-78"/>
              </a:rPr>
              <a:t>7 - غیار عیب</a:t>
            </a:r>
            <a:endParaRPr lang="en-US" sz="3200" b="1" dirty="0" smtClean="0">
              <a:cs typeface="B Nazanin" pitchFamily="2" charset="-78"/>
            </a:endParaRPr>
          </a:p>
          <a:p>
            <a:pPr algn="just"/>
            <a:r>
              <a:rPr lang="fa-IR" sz="2800" dirty="0" smtClean="0">
                <a:cs typeface="B Nazanin" pitchFamily="2" charset="-78"/>
              </a:rPr>
              <a:t>چنانچه اگر بعد از معامله ظاهر شود که مورد معامله معیوب بوده (عیب در زمان معامله وجود داشته باشد) مشتری حق دارد یا مبیع معیوب را قبول کند یا اینکه اقدام به اخذ ارزش کند و یا اینکه معامله را فسخ نماید.</a:t>
            </a:r>
          </a:p>
          <a:p>
            <a:endParaRPr lang="en-US" sz="3200" dirty="0" smtClean="0">
              <a:cs typeface="B Nazanin" pitchFamily="2" charset="-78"/>
            </a:endParaRPr>
          </a:p>
          <a:p>
            <a:r>
              <a:rPr lang="fa-IR" sz="3200" b="1" dirty="0" smtClean="0">
                <a:cs typeface="B Nazanin" pitchFamily="2" charset="-78"/>
              </a:rPr>
              <a:t>8 ـ خیار تدلیس</a:t>
            </a:r>
            <a:endParaRPr lang="en-US" sz="3200" b="1" dirty="0" smtClean="0">
              <a:cs typeface="B Nazanin" pitchFamily="2" charset="-78"/>
            </a:endParaRPr>
          </a:p>
          <a:p>
            <a:pPr algn="just"/>
            <a:r>
              <a:rPr lang="fa-IR" sz="2800" dirty="0" smtClean="0">
                <a:cs typeface="B Nazanin" pitchFamily="2" charset="-78"/>
              </a:rPr>
              <a:t>طبق ماده 438 قانون مدنی تدلیس عبارت است از عملیاتی که موجب فریب طرف معامله شود مثلاً فروشنده با زبان بازی جنسی را مرغوب و درجه یک اعلام کند و مشتری به امید چنین فرضی اقدام به معامله نماید و بعد از معامله معلوم شود که جنس مذکور درجه سه بوده و کیفیت ندارد. در این صورت حق فسخ به موجب خیار تدلیس دارد.</a:t>
            </a:r>
            <a:endParaRPr lang="en-US" sz="2800" dirty="0">
              <a:cs typeface="B Nazanin" pitchFamily="2" charset="-78"/>
            </a:endParaRPr>
          </a:p>
        </p:txBody>
      </p:sp>
      <p:cxnSp>
        <p:nvCxnSpPr>
          <p:cNvPr id="5" name="Straight Connector 4"/>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6" name="TextBox 5"/>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36</a:t>
            </a:fld>
            <a:endParaRPr lang="fa-IR"/>
          </a:p>
        </p:txBody>
      </p:sp>
      <p:sp>
        <p:nvSpPr>
          <p:cNvPr id="8" name="TextBox 7"/>
          <p:cNvSpPr txBox="1"/>
          <p:nvPr/>
        </p:nvSpPr>
        <p:spPr>
          <a:xfrm>
            <a:off x="996950" y="717550"/>
            <a:ext cx="8578850" cy="5324535"/>
          </a:xfrm>
          <a:prstGeom prst="rect">
            <a:avLst/>
          </a:prstGeom>
          <a:noFill/>
        </p:spPr>
        <p:txBody>
          <a:bodyPr wrap="square" rtlCol="1">
            <a:spAutoFit/>
          </a:bodyPr>
          <a:lstStyle/>
          <a:p>
            <a:pPr algn="just"/>
            <a:r>
              <a:rPr lang="fa-IR" sz="3200" b="1" dirty="0" smtClean="0">
                <a:cs typeface="B Nazanin" pitchFamily="2" charset="-78"/>
              </a:rPr>
              <a:t>9 ـ خیار تبعض صفقه</a:t>
            </a:r>
            <a:endParaRPr lang="en-US" sz="3200" b="1" dirty="0" smtClean="0">
              <a:cs typeface="B Nazanin" pitchFamily="2" charset="-78"/>
            </a:endParaRPr>
          </a:p>
          <a:p>
            <a:pPr algn="just"/>
            <a:r>
              <a:rPr lang="fa-IR" sz="2800" dirty="0" smtClean="0">
                <a:cs typeface="B Nazanin" pitchFamily="2" charset="-78"/>
              </a:rPr>
              <a:t>این خیار برابر ماده 441 قانون مدنی زمانی ایجاد می شود که عقد بیع نسبت به بعض مبیع به جهتی از جهات باطل باشد. در این صورت مشتری حق خواهد داشت بیع را فسخ نماید یا نسبت به قسمتی که بیع واقع شده است قبول کند و نسبت به قسمتی که مبیع باطل بوده است، ثمن را استرداد کند و نیز مشتری در حین معامله عالم به آن نباشد.</a:t>
            </a:r>
            <a:endParaRPr lang="en-US" sz="2800" dirty="0" smtClean="0">
              <a:cs typeface="B Nazanin" pitchFamily="2" charset="-78"/>
            </a:endParaRPr>
          </a:p>
          <a:p>
            <a:pPr algn="just"/>
            <a:endParaRPr lang="fa-IR" sz="2800" dirty="0" smtClean="0">
              <a:cs typeface="B Nazanin" pitchFamily="2" charset="-78"/>
            </a:endParaRPr>
          </a:p>
          <a:p>
            <a:pPr algn="just"/>
            <a:r>
              <a:rPr lang="fa-IR" sz="2800" dirty="0" smtClean="0">
                <a:cs typeface="B Nazanin" pitchFamily="2" charset="-78"/>
              </a:rPr>
              <a:t>مثلاً هر گاه قسمتی از مورد معامله متعلق حق غیر در آید یعنی مورد معامله مستحق الغیر باشد و آن فرد معامله را رد کند و معامله باطل شود در این صورت نسبت به آن قسمت رد شده از مورد معامله، معامله باطل و نسبت به مورد معامله که مال خود فرد معامل بوده، معامله صحیح است و خیار تبعض صفقه برای مشتری پیش می آید.</a:t>
            </a:r>
            <a:endParaRPr lang="en-US" sz="2800" dirty="0">
              <a:cs typeface="B Nazanin" pitchFamily="2" charset="-78"/>
            </a:endParaRPr>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1085850" y="1028700"/>
            <a:ext cx="8428992" cy="3170099"/>
          </a:xfrm>
          <a:prstGeom prst="rect">
            <a:avLst/>
          </a:prstGeom>
          <a:noFill/>
        </p:spPr>
        <p:txBody>
          <a:bodyPr wrap="square" rtlCol="1">
            <a:spAutoFit/>
          </a:bodyPr>
          <a:lstStyle/>
          <a:p>
            <a:r>
              <a:rPr lang="fa-IR" sz="3200" b="1" dirty="0" smtClean="0">
                <a:cs typeface="B Nazanin" pitchFamily="2" charset="-78"/>
              </a:rPr>
              <a:t>10 ـ خیار تخلف از شرط</a:t>
            </a:r>
            <a:endParaRPr lang="en-US" sz="3200" b="1" dirty="0" smtClean="0">
              <a:cs typeface="B Nazanin" pitchFamily="2" charset="-78"/>
            </a:endParaRPr>
          </a:p>
          <a:p>
            <a:endParaRPr lang="fa-IR" sz="2800" dirty="0" smtClean="0">
              <a:cs typeface="B Nazanin" pitchFamily="2" charset="-78"/>
            </a:endParaRPr>
          </a:p>
          <a:p>
            <a:pPr algn="just"/>
            <a:r>
              <a:rPr lang="fa-IR" sz="2800" dirty="0" smtClean="0">
                <a:cs typeface="B Nazanin" pitchFamily="2" charset="-78"/>
              </a:rPr>
              <a:t>هر گاه در قرارداد شرطی شده باشد و طرفی از طرفین معامله به انجام آن شرط اقدام نکند در این صورت تحت عنوان خیار تخلف از شرط پیش       می آید. نوع شرط در این خیار حایز اهمیت است و اصولاً مشروط صحیح در قراردادها بر سه نوع قابل تقسیم است:</a:t>
            </a:r>
            <a:endParaRPr lang="en-US" sz="2800" dirty="0" smtClean="0">
              <a:cs typeface="B Nazanin" pitchFamily="2" charset="-78"/>
            </a:endParaRPr>
          </a:p>
          <a:p>
            <a:endParaRPr lang="fa-IR" sz="2800" dirty="0" smtClean="0">
              <a:cs typeface="B Nazanin" pitchFamily="2" charset="-78"/>
            </a:endParaRPr>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37</a:t>
            </a:fld>
            <a:endParaRPr lang="fa-IR"/>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996950" y="806450"/>
            <a:ext cx="8428992" cy="5570756"/>
          </a:xfrm>
          <a:prstGeom prst="rect">
            <a:avLst/>
          </a:prstGeom>
          <a:noFill/>
        </p:spPr>
        <p:txBody>
          <a:bodyPr wrap="square" rtlCol="1">
            <a:spAutoFit/>
          </a:bodyPr>
          <a:lstStyle/>
          <a:p>
            <a:pPr algn="just"/>
            <a:r>
              <a:rPr lang="fa-IR" sz="3200" b="1" dirty="0" smtClean="0">
                <a:cs typeface="B Nazanin" pitchFamily="2" charset="-78"/>
              </a:rPr>
              <a:t>الف ـ شرط صفت: </a:t>
            </a:r>
            <a:r>
              <a:rPr lang="fa-IR" sz="2800" dirty="0" smtClean="0">
                <a:cs typeface="B Nazanin" pitchFamily="2" charset="-78"/>
              </a:rPr>
              <a:t>عبارت است از </a:t>
            </a:r>
            <a:r>
              <a:rPr lang="fa-IR" sz="2800" u="sng" dirty="0" smtClean="0">
                <a:cs typeface="B Nazanin" pitchFamily="2" charset="-78"/>
              </a:rPr>
              <a:t>شرط راجع به کیفیت یا کمیت مورد </a:t>
            </a:r>
            <a:r>
              <a:rPr lang="fa-IR" sz="2800" dirty="0" smtClean="0">
                <a:cs typeface="B Nazanin" pitchFamily="2" charset="-78"/>
              </a:rPr>
              <a:t>معامله : مانند قرمز بودن فرش مورد معامله چنانچه فرش فروخته شده قرمز نباشد بلکه آبی باشد در این صورت حق فسخ برای معامله پیش می آید.</a:t>
            </a:r>
            <a:endParaRPr lang="en-US" sz="2800" dirty="0" smtClean="0">
              <a:cs typeface="B Nazanin" pitchFamily="2" charset="-78"/>
            </a:endParaRPr>
          </a:p>
          <a:p>
            <a:pPr algn="just"/>
            <a:endParaRPr lang="fa-IR" sz="3200" dirty="0" smtClean="0">
              <a:cs typeface="B Nazanin" pitchFamily="2" charset="-78"/>
            </a:endParaRPr>
          </a:p>
          <a:p>
            <a:pPr algn="just"/>
            <a:r>
              <a:rPr lang="fa-IR" sz="3200" b="1" dirty="0" smtClean="0">
                <a:cs typeface="B Nazanin" pitchFamily="2" charset="-78"/>
              </a:rPr>
              <a:t>ب ـ شرط فعل: </a:t>
            </a:r>
            <a:r>
              <a:rPr lang="fa-IR" sz="2800" dirty="0" smtClean="0">
                <a:cs typeface="B Nazanin" pitchFamily="2" charset="-78"/>
              </a:rPr>
              <a:t>آن است که </a:t>
            </a:r>
            <a:r>
              <a:rPr lang="fa-IR" sz="2800" u="sng" dirty="0" smtClean="0">
                <a:cs typeface="B Nazanin" pitchFamily="2" charset="-78"/>
              </a:rPr>
              <a:t>اقدام یا عدم اقدام به فعلی</a:t>
            </a:r>
            <a:r>
              <a:rPr lang="fa-IR" sz="2800" dirty="0" smtClean="0">
                <a:cs typeface="B Nazanin" pitchFamily="2" charset="-78"/>
              </a:rPr>
              <a:t> بر یکی از متعاملین یا بر شخص خارجی شرط شود که عدم انجام آن شرط موجب فسخ قرارداد را فراهم می آورد.</a:t>
            </a:r>
            <a:endParaRPr lang="en-US" sz="2800" dirty="0" smtClean="0">
              <a:cs typeface="B Nazanin" pitchFamily="2" charset="-78"/>
            </a:endParaRPr>
          </a:p>
          <a:p>
            <a:pPr algn="just"/>
            <a:endParaRPr lang="fa-IR" sz="3200" dirty="0" smtClean="0">
              <a:cs typeface="B Nazanin" pitchFamily="2" charset="-78"/>
            </a:endParaRPr>
          </a:p>
          <a:p>
            <a:pPr algn="just"/>
            <a:r>
              <a:rPr lang="fa-IR" sz="3200" b="1" dirty="0" smtClean="0">
                <a:cs typeface="B Nazanin" pitchFamily="2" charset="-78"/>
              </a:rPr>
              <a:t>ج ـ شرط نتیجه: </a:t>
            </a:r>
            <a:r>
              <a:rPr lang="fa-IR" sz="2800" dirty="0" smtClean="0">
                <a:cs typeface="B Nazanin" pitchFamily="2" charset="-78"/>
              </a:rPr>
              <a:t>آن است که </a:t>
            </a:r>
            <a:r>
              <a:rPr lang="fa-IR" sz="2800" u="sng" dirty="0" smtClean="0">
                <a:cs typeface="B Nazanin" pitchFamily="2" charset="-78"/>
              </a:rPr>
              <a:t>تحقق امری </a:t>
            </a:r>
            <a:r>
              <a:rPr lang="fa-IR" sz="2800" dirty="0" smtClean="0">
                <a:cs typeface="B Nazanin" pitchFamily="2" charset="-78"/>
              </a:rPr>
              <a:t>در خارج شرط شود. مثلاً شخصی شرط کند که کتابم را به تو می فروشم به شرطی که وکیل تو در اجاره دادن منزلت شوم. به محض اینکه کتاب به آن شخص فروخته شود وکالت در اجاره منزل آن شخص نیز حاصل می شود.</a:t>
            </a:r>
            <a:endParaRPr lang="en-US" sz="2800" dirty="0">
              <a:cs typeface="B Nazanin" pitchFamily="2" charset="-78"/>
            </a:endParaRPr>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38</a:t>
            </a:fld>
            <a:endParaRPr lang="fa-IR"/>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1085850" y="539750"/>
            <a:ext cx="8428992" cy="6186309"/>
          </a:xfrm>
          <a:prstGeom prst="rect">
            <a:avLst/>
          </a:prstGeom>
          <a:noFill/>
        </p:spPr>
        <p:txBody>
          <a:bodyPr wrap="square" rtlCol="1">
            <a:spAutoFit/>
          </a:bodyPr>
          <a:lstStyle/>
          <a:p>
            <a:pPr algn="ctr"/>
            <a:r>
              <a:rPr lang="fa-IR" sz="3600" b="1" dirty="0" smtClean="0">
                <a:cs typeface="B Nazanin" pitchFamily="2" charset="-78"/>
              </a:rPr>
              <a:t>فصل ششم</a:t>
            </a:r>
            <a:endParaRPr lang="en-US" sz="3600" b="1" dirty="0" smtClean="0">
              <a:cs typeface="B Nazanin" pitchFamily="2" charset="-78"/>
            </a:endParaRPr>
          </a:p>
          <a:p>
            <a:pPr algn="ctr"/>
            <a:r>
              <a:rPr lang="fa-IR" sz="3600" b="1" dirty="0" smtClean="0">
                <a:cs typeface="B Nazanin" pitchFamily="2" charset="-78"/>
              </a:rPr>
              <a:t>ظرفیتهای قانونی جهت طرفین قرارداد</a:t>
            </a:r>
          </a:p>
          <a:p>
            <a:endParaRPr lang="fa-IR" sz="3200" b="1" dirty="0" smtClean="0">
              <a:cs typeface="B Nazanin" pitchFamily="2" charset="-78"/>
            </a:endParaRPr>
          </a:p>
          <a:p>
            <a:r>
              <a:rPr lang="fa-IR" sz="2800" b="1" dirty="0" smtClean="0">
                <a:cs typeface="B Nazanin" pitchFamily="2" charset="-78"/>
              </a:rPr>
              <a:t>الف) تأمین دلیل همراه با نظر کارشناسی</a:t>
            </a:r>
          </a:p>
          <a:p>
            <a:r>
              <a:rPr lang="fa-IR" sz="2400" dirty="0" smtClean="0">
                <a:cs typeface="B Nazanin" pitchFamily="2" charset="-78"/>
              </a:rPr>
              <a:t>ماده 149 قانونی آیین نامه دادرسی مدنی</a:t>
            </a:r>
            <a:endParaRPr lang="en-US" sz="2400" dirty="0" smtClean="0">
              <a:cs typeface="B Nazanin" pitchFamily="2" charset="-78"/>
            </a:endParaRPr>
          </a:p>
          <a:p>
            <a:r>
              <a:rPr lang="fa-IR" sz="2400" dirty="0" smtClean="0">
                <a:cs typeface="B Koodak" pitchFamily="2" charset="-78"/>
              </a:rPr>
              <a:t>در مواردی که اشخاص ذی نفع احتمال دهند که در آینده استفاده از دلایل و مدارک دعوای آنان از قبیل تحقیق محلی و کسب اطلاع از مطلعین و استعلام نظر کارشناسان یا دفاتر تجاری یا استفاده از قرائن و امارات موجود در محل و یا دلایلی که نزد طرف دعوا یا دیگری است متعذر یا متعسر خواهد شد، می توانند از دادگاه درخواست تأمین آنها را بنماید.</a:t>
            </a:r>
            <a:endParaRPr lang="en-US" sz="2400" dirty="0" smtClean="0">
              <a:cs typeface="B Koodak" pitchFamily="2" charset="-78"/>
            </a:endParaRPr>
          </a:p>
          <a:p>
            <a:endParaRPr lang="fa-IR" sz="2400" dirty="0" smtClean="0">
              <a:cs typeface="B Nazanin" pitchFamily="2" charset="-78"/>
            </a:endParaRPr>
          </a:p>
          <a:p>
            <a:r>
              <a:rPr lang="fa-IR" sz="2400" dirty="0" smtClean="0">
                <a:cs typeface="B Nazanin" pitchFamily="2" charset="-78"/>
              </a:rPr>
              <a:t>ماده 155 قانونی آیین دادرسی</a:t>
            </a:r>
            <a:endParaRPr lang="en-US" sz="2400" dirty="0" smtClean="0">
              <a:cs typeface="B Nazanin" pitchFamily="2" charset="-78"/>
            </a:endParaRPr>
          </a:p>
          <a:p>
            <a:r>
              <a:rPr lang="fa-IR" sz="2400" dirty="0" smtClean="0">
                <a:cs typeface="B Koodak" pitchFamily="2" charset="-78"/>
              </a:rPr>
              <a:t>تأمین دلیل برای حفظ آن است و تشخیص درجه ارزش آن در موارد استفاده با دادگاه است.</a:t>
            </a:r>
          </a:p>
          <a:p>
            <a:r>
              <a:rPr lang="fa-IR" sz="2400" dirty="0" smtClean="0">
                <a:cs typeface="B Nazanin" pitchFamily="2" charset="-78"/>
              </a:rPr>
              <a:t>ادامه اثبات دعوی عبارتند از: اقرار، اسناد کتبی، شهادت، امارات، قسم</a:t>
            </a:r>
            <a:endParaRPr lang="en-US" sz="2400" dirty="0">
              <a:cs typeface="B Nazanin" pitchFamily="2" charset="-78"/>
            </a:endParaRPr>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39</a:t>
            </a:fld>
            <a:endParaRPr lang="fa-IR"/>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1041400" y="2228850"/>
            <a:ext cx="8312150" cy="4401205"/>
          </a:xfrm>
          <a:prstGeom prst="rect">
            <a:avLst/>
          </a:prstGeom>
          <a:noFill/>
        </p:spPr>
        <p:txBody>
          <a:bodyPr wrap="square" rtlCol="1">
            <a:spAutoFit/>
          </a:bodyPr>
          <a:lstStyle/>
          <a:p>
            <a:pPr algn="just"/>
            <a:r>
              <a:rPr lang="fa-IR" sz="4000" dirty="0" smtClean="0">
                <a:latin typeface="IranNastaliq" pitchFamily="18" charset="0"/>
                <a:cs typeface="IranNastaliq" pitchFamily="18" charset="0"/>
              </a:rPr>
              <a:t>مدیرکل محترم دفتر مهندسی و عمران سازمان اوقاف و امور خیریه </a:t>
            </a:r>
            <a:endParaRPr lang="en-US" sz="4000" dirty="0" smtClean="0">
              <a:latin typeface="IranNastaliq" pitchFamily="18" charset="0"/>
              <a:cs typeface="IranNastaliq" pitchFamily="18" charset="0"/>
            </a:endParaRPr>
          </a:p>
          <a:p>
            <a:pPr algn="just"/>
            <a:endParaRPr lang="en-US" sz="3200" dirty="0" smtClean="0">
              <a:latin typeface="IranNastaliq" pitchFamily="18" charset="0"/>
              <a:cs typeface="IranNastaliq" pitchFamily="18" charset="0"/>
            </a:endParaRPr>
          </a:p>
          <a:p>
            <a:pPr algn="just"/>
            <a:r>
              <a:rPr lang="en-US" sz="3200" dirty="0" smtClean="0">
                <a:latin typeface="IranNastaliq" pitchFamily="18" charset="0"/>
                <a:cs typeface="IranNastaliq" pitchFamily="18" charset="0"/>
              </a:rPr>
              <a:t>                                                                                                                                    </a:t>
            </a:r>
            <a:r>
              <a:rPr lang="fa-IR" sz="3200" dirty="0" smtClean="0">
                <a:latin typeface="IranNastaliq" pitchFamily="18" charset="0"/>
                <a:cs typeface="IranNastaliq" pitchFamily="18" charset="0"/>
              </a:rPr>
              <a:t>به دلیل </a:t>
            </a:r>
            <a:endParaRPr lang="en-US" sz="3200" dirty="0" smtClean="0">
              <a:latin typeface="IranNastaliq" pitchFamily="18" charset="0"/>
              <a:cs typeface="IranNastaliq" pitchFamily="18" charset="0"/>
            </a:endParaRPr>
          </a:p>
          <a:p>
            <a:pPr algn="just"/>
            <a:endParaRPr lang="en-US" sz="3200" dirty="0" smtClean="0">
              <a:latin typeface="IranNastaliq" pitchFamily="18" charset="0"/>
              <a:cs typeface="IranNastaliq" pitchFamily="18" charset="0"/>
            </a:endParaRPr>
          </a:p>
          <a:p>
            <a:pPr algn="just"/>
            <a:r>
              <a:rPr lang="fa-IR" sz="3200" dirty="0" smtClean="0">
                <a:latin typeface="IranNastaliq" pitchFamily="18" charset="0"/>
                <a:cs typeface="IranNastaliq" pitchFamily="18" charset="0"/>
              </a:rPr>
              <a:t>اهتمام به موضوع عدم غفلت از نقش مهم و اساسی علم حقوق و آشنائی با انواع</a:t>
            </a:r>
            <a:r>
              <a:rPr lang="en-US" sz="3200" dirty="0" smtClean="0">
                <a:latin typeface="IranNastaliq" pitchFamily="18" charset="0"/>
                <a:cs typeface="IranNastaliq" pitchFamily="18" charset="0"/>
              </a:rPr>
              <a:t> </a:t>
            </a:r>
            <a:r>
              <a:rPr lang="fa-IR" sz="3200" dirty="0" smtClean="0">
                <a:latin typeface="IranNastaliq" pitchFamily="18" charset="0"/>
                <a:cs typeface="IranNastaliq" pitchFamily="18" charset="0"/>
              </a:rPr>
              <a:t>قراردادها </a:t>
            </a:r>
            <a:r>
              <a:rPr lang="en-US" sz="3200" dirty="0" smtClean="0">
                <a:latin typeface="IranNastaliq" pitchFamily="18" charset="0"/>
                <a:cs typeface="IranNastaliq" pitchFamily="18" charset="0"/>
              </a:rPr>
              <a:t>      </a:t>
            </a:r>
          </a:p>
          <a:p>
            <a:pPr algn="just"/>
            <a:endParaRPr lang="en-US" sz="3200" dirty="0" smtClean="0">
              <a:latin typeface="IranNastaliq" pitchFamily="18" charset="0"/>
              <a:cs typeface="IranNastaliq" pitchFamily="18" charset="0"/>
            </a:endParaRPr>
          </a:p>
          <a:p>
            <a:pPr algn="just"/>
            <a:r>
              <a:rPr lang="en-US" sz="3200" dirty="0" smtClean="0">
                <a:latin typeface="IranNastaliq" pitchFamily="18" charset="0"/>
                <a:cs typeface="IranNastaliq" pitchFamily="18" charset="0"/>
              </a:rPr>
              <a:t>   </a:t>
            </a:r>
            <a:r>
              <a:rPr lang="fa-IR" sz="3200" dirty="0" smtClean="0">
                <a:latin typeface="IranNastaliq" pitchFamily="18" charset="0"/>
                <a:cs typeface="IranNastaliq" pitchFamily="18" charset="0"/>
              </a:rPr>
              <a:t>در نظام اجرائی و مدیریتی پروژه ها</a:t>
            </a:r>
            <a:endParaRPr lang="en-US" sz="3200" dirty="0" smtClean="0">
              <a:latin typeface="IranNastaliq" pitchFamily="18" charset="0"/>
              <a:cs typeface="IranNastaliq" pitchFamily="18" charset="0"/>
            </a:endParaRPr>
          </a:p>
          <a:p>
            <a:pPr algn="just">
              <a:lnSpc>
                <a:spcPct val="150000"/>
              </a:lnSpc>
            </a:pPr>
            <a:endParaRPr lang="fa-IR" sz="3200" b="1" dirty="0" smtClean="0">
              <a:solidFill>
                <a:schemeClr val="bg1"/>
              </a:solidFill>
              <a:effectLst>
                <a:outerShdw blurRad="38100" dist="38100" dir="2700000" algn="tl">
                  <a:srgbClr val="000000">
                    <a:alpha val="43137"/>
                  </a:srgbClr>
                </a:outerShdw>
              </a:effectLst>
              <a:cs typeface="B Nazanin" pitchFamily="2" charset="-78"/>
            </a:endParaRPr>
          </a:p>
        </p:txBody>
      </p:sp>
      <p:sp>
        <p:nvSpPr>
          <p:cNvPr id="25" name="TextBox 24"/>
          <p:cNvSpPr txBox="1"/>
          <p:nvPr/>
        </p:nvSpPr>
        <p:spPr>
          <a:xfrm>
            <a:off x="4864100" y="1339850"/>
            <a:ext cx="1636987" cy="584775"/>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1">
            <a:spAutoFit/>
          </a:bodyPr>
          <a:lstStyle/>
          <a:p>
            <a:pPr algn="ctr"/>
            <a:r>
              <a:rPr lang="fa-IR" sz="3200" dirty="0" smtClean="0">
                <a:latin typeface="IranNastaliq" pitchFamily="18" charset="0"/>
                <a:cs typeface="IranNastaliq" pitchFamily="18" charset="0"/>
              </a:rPr>
              <a:t>تقدیر و تشکر از:</a:t>
            </a:r>
            <a:endParaRPr lang="en-US" sz="3200" dirty="0">
              <a:latin typeface="IranNastaliq" pitchFamily="18" charset="0"/>
              <a:cs typeface="IranNastaliq" pitchFamily="18" charset="0"/>
            </a:endParaRPr>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4</a:t>
            </a:fld>
            <a:endParaRPr lang="fa-IR"/>
          </a:p>
        </p:txBody>
      </p:sp>
      <p:cxnSp>
        <p:nvCxnSpPr>
          <p:cNvPr id="5" name="Straight Connector 4"/>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6" name="TextBox 5"/>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40</a:t>
            </a:fld>
            <a:endParaRPr lang="fa-IR"/>
          </a:p>
        </p:txBody>
      </p:sp>
      <p:sp>
        <p:nvSpPr>
          <p:cNvPr id="34" name="TextBox 33"/>
          <p:cNvSpPr txBox="1"/>
          <p:nvPr/>
        </p:nvSpPr>
        <p:spPr>
          <a:xfrm>
            <a:off x="1130300" y="1250950"/>
            <a:ext cx="8428992" cy="3416320"/>
          </a:xfrm>
          <a:prstGeom prst="rect">
            <a:avLst/>
          </a:prstGeom>
          <a:noFill/>
        </p:spPr>
        <p:txBody>
          <a:bodyPr wrap="square" rtlCol="1">
            <a:spAutoFit/>
          </a:bodyPr>
          <a:lstStyle/>
          <a:p>
            <a:pPr algn="just"/>
            <a:r>
              <a:rPr lang="fa-IR" sz="3200" b="1" dirty="0" smtClean="0">
                <a:cs typeface="B Nazanin" pitchFamily="2" charset="-78"/>
              </a:rPr>
              <a:t>ب) تنظیم قرارداد با امکان تعدیل و تغییرات در آن (الحاقیه)</a:t>
            </a:r>
          </a:p>
          <a:p>
            <a:pPr algn="just"/>
            <a:endParaRPr lang="en-US" sz="3200" b="1" dirty="0" smtClean="0">
              <a:cs typeface="B Nazanin" pitchFamily="2" charset="-78"/>
            </a:endParaRPr>
          </a:p>
          <a:p>
            <a:pPr algn="just"/>
            <a:r>
              <a:rPr lang="fa-IR" sz="3200" b="1" dirty="0" smtClean="0">
                <a:cs typeface="B Nazanin" pitchFamily="2" charset="-78"/>
              </a:rPr>
              <a:t>ج) پتانسیل مذاکره و استفاده از فنون آن در تنظیم قرارداد و صلح و سازش اختلافات</a:t>
            </a:r>
            <a:endParaRPr lang="en-US" sz="3200" b="1" dirty="0" smtClean="0">
              <a:cs typeface="B Nazanin" pitchFamily="2" charset="-78"/>
            </a:endParaRPr>
          </a:p>
          <a:p>
            <a:pPr algn="just"/>
            <a:r>
              <a:rPr lang="fa-IR" sz="2800" dirty="0" smtClean="0">
                <a:cs typeface="B Nazanin" pitchFamily="2" charset="-78"/>
              </a:rPr>
              <a:t>(استفاده از افراد توانمند در مذاکره در کنار اشخاص فنی و حقوقدان)</a:t>
            </a:r>
            <a:endParaRPr lang="en-US" sz="2800" dirty="0" smtClean="0">
              <a:cs typeface="B Nazanin" pitchFamily="2" charset="-78"/>
            </a:endParaRPr>
          </a:p>
          <a:p>
            <a:pPr algn="just"/>
            <a:r>
              <a:rPr lang="fa-IR" sz="2800" dirty="0" smtClean="0">
                <a:cs typeface="B Nazanin" pitchFamily="2" charset="-78"/>
              </a:rPr>
              <a:t>(مکاتبات اثربخش)</a:t>
            </a:r>
          </a:p>
          <a:p>
            <a:pPr algn="just"/>
            <a:endParaRPr lang="en-US" sz="3200" b="1" dirty="0" smtClean="0">
              <a:cs typeface="B Nazanin" pitchFamily="2" charset="-78"/>
            </a:endParaRPr>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41</a:t>
            </a:fld>
            <a:endParaRPr lang="fa-IR"/>
          </a:p>
        </p:txBody>
      </p:sp>
      <p:sp>
        <p:nvSpPr>
          <p:cNvPr id="34" name="TextBox 33"/>
          <p:cNvSpPr txBox="1"/>
          <p:nvPr/>
        </p:nvSpPr>
        <p:spPr>
          <a:xfrm>
            <a:off x="1130300" y="762000"/>
            <a:ext cx="8428992" cy="4955203"/>
          </a:xfrm>
          <a:prstGeom prst="rect">
            <a:avLst/>
          </a:prstGeom>
          <a:noFill/>
        </p:spPr>
        <p:txBody>
          <a:bodyPr wrap="square" rtlCol="1">
            <a:spAutoFit/>
          </a:bodyPr>
          <a:lstStyle/>
          <a:p>
            <a:pPr algn="just"/>
            <a:r>
              <a:rPr lang="fa-IR" sz="3200" b="1" dirty="0" smtClean="0">
                <a:cs typeface="B Nazanin" pitchFamily="2" charset="-78"/>
              </a:rPr>
              <a:t>د) استفاده صحیح از اظهارنامه</a:t>
            </a:r>
          </a:p>
          <a:p>
            <a:pPr algn="just"/>
            <a:endParaRPr lang="en-US" sz="3200" b="1" dirty="0" smtClean="0">
              <a:cs typeface="B Nazanin" pitchFamily="2" charset="-78"/>
            </a:endParaRPr>
          </a:p>
          <a:p>
            <a:pPr algn="just"/>
            <a:r>
              <a:rPr lang="fa-IR" sz="2800" dirty="0" smtClean="0">
                <a:cs typeface="B Nazanin" pitchFamily="2" charset="-78"/>
              </a:rPr>
              <a:t>مطابق ماده 156 قانون آئین دادرسی مدنی</a:t>
            </a:r>
            <a:endParaRPr lang="en-US" sz="2800" dirty="0" smtClean="0">
              <a:cs typeface="B Nazanin" pitchFamily="2" charset="-78"/>
            </a:endParaRPr>
          </a:p>
          <a:p>
            <a:pPr algn="just"/>
            <a:r>
              <a:rPr lang="fa-IR" sz="2800" dirty="0" smtClean="0">
                <a:cs typeface="B Koodak" pitchFamily="2" charset="-78"/>
              </a:rPr>
              <a:t>هر کسی می تواند قبل از تقدیم دادخواست حق خود را به وسیله اظهارنامه از دیگری مطالبه نماید. مشروط بر اینکه موعد مطالبه رسیده باشد به طور کلی هر کسی حق دارد اظهاراتی را که راجع به معاملات و تعهدات خود و یا دیگری است و بخواهد به طور رسمی به وی برساند ضمن اظهارنامه به طرف ابلاغ نماید.</a:t>
            </a:r>
            <a:endParaRPr lang="en-US" sz="2800" dirty="0" smtClean="0">
              <a:cs typeface="B Koodak" pitchFamily="2" charset="-78"/>
            </a:endParaRPr>
          </a:p>
          <a:p>
            <a:pPr algn="just"/>
            <a:endParaRPr lang="fa-IR" sz="2800" dirty="0" smtClean="0">
              <a:cs typeface="B Koodak" pitchFamily="2" charset="-78"/>
            </a:endParaRPr>
          </a:p>
          <a:p>
            <a:pPr algn="just"/>
            <a:r>
              <a:rPr lang="fa-IR" sz="2800" dirty="0" smtClean="0">
                <a:cs typeface="B Koodak" pitchFamily="2" charset="-78"/>
              </a:rPr>
              <a:t>اظهارنامه توسط اداره ثبت اسناد و املاک کشور یا دفاتر دادگاهها ابلاغ می شود.</a:t>
            </a:r>
            <a:endParaRPr lang="en-US" sz="2800" dirty="0">
              <a:cs typeface="B Koodak" pitchFamily="2" charset="-78"/>
            </a:endParaRPr>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42</a:t>
            </a:fld>
            <a:endParaRPr lang="fa-IR"/>
          </a:p>
        </p:txBody>
      </p:sp>
      <p:sp>
        <p:nvSpPr>
          <p:cNvPr id="18" name="TextBox 17"/>
          <p:cNvSpPr txBox="1"/>
          <p:nvPr/>
        </p:nvSpPr>
        <p:spPr>
          <a:xfrm>
            <a:off x="863600" y="717550"/>
            <a:ext cx="8651242" cy="5570756"/>
          </a:xfrm>
          <a:prstGeom prst="rect">
            <a:avLst/>
          </a:prstGeom>
          <a:noFill/>
        </p:spPr>
        <p:txBody>
          <a:bodyPr wrap="square" rtlCol="1">
            <a:spAutoFit/>
          </a:bodyPr>
          <a:lstStyle/>
          <a:p>
            <a:pPr algn="ctr"/>
            <a:r>
              <a:rPr lang="fa-IR" sz="3600" b="1" dirty="0" smtClean="0">
                <a:cs typeface="B Nazanin" pitchFamily="2" charset="-78"/>
              </a:rPr>
              <a:t>فصل هفتم</a:t>
            </a:r>
            <a:endParaRPr lang="en-US" sz="3600" b="1" dirty="0" smtClean="0">
              <a:cs typeface="B Nazanin" pitchFamily="2" charset="-78"/>
            </a:endParaRPr>
          </a:p>
          <a:p>
            <a:pPr algn="ctr"/>
            <a:r>
              <a:rPr lang="fa-IR" sz="3600" b="1" dirty="0" smtClean="0">
                <a:cs typeface="B Nazanin" pitchFamily="2" charset="-78"/>
              </a:rPr>
              <a:t>پیشگیری از مشکلات حقوقی و دعاوی در پروژه</a:t>
            </a:r>
            <a:endParaRPr lang="en-US" sz="3600" b="1" dirty="0" smtClean="0">
              <a:cs typeface="B Nazanin" pitchFamily="2" charset="-78"/>
            </a:endParaRPr>
          </a:p>
          <a:p>
            <a:pPr algn="just"/>
            <a:endParaRPr lang="fa-IR" sz="3000" b="1" dirty="0" smtClean="0">
              <a:cs typeface="B Nazanin" pitchFamily="2" charset="-78"/>
            </a:endParaRPr>
          </a:p>
          <a:p>
            <a:pPr algn="just"/>
            <a:r>
              <a:rPr lang="fa-IR" sz="3000" b="1" dirty="0" smtClean="0">
                <a:cs typeface="B Nazanin" pitchFamily="2" charset="-78"/>
              </a:rPr>
              <a:t>الف) از ناحیه کارفرما</a:t>
            </a:r>
            <a:endParaRPr lang="en-US" sz="3000" b="1" dirty="0" smtClean="0">
              <a:cs typeface="B Nazanin" pitchFamily="2" charset="-78"/>
            </a:endParaRPr>
          </a:p>
          <a:p>
            <a:pPr algn="just"/>
            <a:r>
              <a:rPr lang="fa-IR" sz="2800" dirty="0" smtClean="0">
                <a:cs typeface="B Nazanin" pitchFamily="2" charset="-78"/>
              </a:rPr>
              <a:t>الف ـ 1ـ بررسی توانایی اجرایی و اخلاقی پیمانکار (طرف دوم) در انجام پیمان</a:t>
            </a:r>
            <a:endParaRPr lang="en-US" sz="2800" dirty="0" smtClean="0">
              <a:cs typeface="B Nazanin" pitchFamily="2" charset="-78"/>
            </a:endParaRPr>
          </a:p>
          <a:p>
            <a:pPr algn="just"/>
            <a:r>
              <a:rPr lang="fa-IR" sz="2800" dirty="0" smtClean="0">
                <a:cs typeface="B Nazanin" pitchFamily="2" charset="-78"/>
              </a:rPr>
              <a:t>الف ـ 2 ـ پذیرش سود مناسب برای پیمانکار و پرهیز از سوء استفاده از ضعف مالی پیمانکاران.</a:t>
            </a:r>
            <a:endParaRPr lang="en-US" sz="2800" dirty="0" smtClean="0">
              <a:cs typeface="B Nazanin" pitchFamily="2" charset="-78"/>
            </a:endParaRPr>
          </a:p>
          <a:p>
            <a:pPr algn="just"/>
            <a:r>
              <a:rPr lang="fa-IR" sz="2800" dirty="0" smtClean="0">
                <a:cs typeface="B Nazanin" pitchFamily="2" charset="-78"/>
              </a:rPr>
              <a:t>الف ـ 3 ـ نگاه به پیمانکار به عنوان شریک و سرمایه آینده</a:t>
            </a:r>
            <a:endParaRPr lang="en-US" sz="2800" dirty="0" smtClean="0">
              <a:cs typeface="B Nazanin" pitchFamily="2" charset="-78"/>
            </a:endParaRPr>
          </a:p>
          <a:p>
            <a:pPr algn="just"/>
            <a:r>
              <a:rPr lang="fa-IR" sz="2800" dirty="0" smtClean="0">
                <a:cs typeface="B Nazanin" pitchFamily="2" charset="-78"/>
              </a:rPr>
              <a:t>الف 4 ـ استفاده از سیستم تشویق و پرهیز از استفاده از ضمانت اجراهای تنبیهی.</a:t>
            </a:r>
            <a:endParaRPr lang="en-US" sz="2800" dirty="0" smtClean="0">
              <a:cs typeface="B Nazanin" pitchFamily="2" charset="-78"/>
            </a:endParaRPr>
          </a:p>
          <a:p>
            <a:pPr algn="just"/>
            <a:r>
              <a:rPr lang="fa-IR" sz="2800" dirty="0" smtClean="0">
                <a:cs typeface="B Nazanin" pitchFamily="2" charset="-78"/>
              </a:rPr>
              <a:t>الف ـ 5 ـ استعلام از مراجع صدور تضمین ها و نامهای رسمی و اطمینان از واقعی بودن آنان (پیشگیری از جعل)</a:t>
            </a:r>
            <a:endParaRPr lang="en-US" sz="2800" dirty="0">
              <a:cs typeface="B Nazanin" pitchFamily="2" charset="-78"/>
            </a:endParaRPr>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extLst>
      <p:ext uri="{BB962C8B-B14F-4D97-AF65-F5344CB8AC3E}">
        <p14:creationId xmlns="" xmlns:p14="http://schemas.microsoft.com/office/powerpoint/2010/main" val="3858539818"/>
      </p:ext>
    </p:extLst>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23"/>
          <p:cNvSpPr txBox="1"/>
          <p:nvPr/>
        </p:nvSpPr>
        <p:spPr>
          <a:xfrm>
            <a:off x="1130300" y="939800"/>
            <a:ext cx="8428992" cy="4955203"/>
          </a:xfrm>
          <a:prstGeom prst="rect">
            <a:avLst/>
          </a:prstGeom>
          <a:noFill/>
        </p:spPr>
        <p:txBody>
          <a:bodyPr wrap="square" rtlCol="1">
            <a:spAutoFit/>
          </a:bodyPr>
          <a:lstStyle/>
          <a:p>
            <a:pPr algn="just"/>
            <a:r>
              <a:rPr lang="fa-IR" sz="3200" b="1" dirty="0" smtClean="0">
                <a:cs typeface="B Nazanin" pitchFamily="2" charset="-78"/>
              </a:rPr>
              <a:t>ب) از ناحیه پیمانکار</a:t>
            </a:r>
          </a:p>
          <a:p>
            <a:pPr algn="just"/>
            <a:endParaRPr lang="en-US" sz="3200" b="1" dirty="0" smtClean="0">
              <a:cs typeface="B Nazanin" pitchFamily="2" charset="-78"/>
            </a:endParaRPr>
          </a:p>
          <a:p>
            <a:pPr algn="just"/>
            <a:r>
              <a:rPr lang="fa-IR" sz="2800" dirty="0" smtClean="0">
                <a:cs typeface="B Nazanin" pitchFamily="2" charset="-78"/>
              </a:rPr>
              <a:t>ب ـ 1 ـ بررسی و سنجش توانایی خود در انجام پروژه و عدم تعجیل در ورود به پیمانهای خارج از توانایی</a:t>
            </a:r>
            <a:endParaRPr lang="en-US" sz="2800" dirty="0" smtClean="0">
              <a:cs typeface="B Nazanin" pitchFamily="2" charset="-78"/>
            </a:endParaRPr>
          </a:p>
          <a:p>
            <a:pPr algn="just"/>
            <a:r>
              <a:rPr lang="fa-IR" sz="2800" dirty="0" smtClean="0">
                <a:cs typeface="B Nazanin" pitchFamily="2" charset="-78"/>
              </a:rPr>
              <a:t>ب ـ 2 ـ سلامت کاری و پرهیز از ورود به فساد قراردادی نظیر رشوه، هدیه، وام و ...</a:t>
            </a:r>
            <a:endParaRPr lang="en-US" sz="2800" dirty="0" smtClean="0">
              <a:cs typeface="B Nazanin" pitchFamily="2" charset="-78"/>
            </a:endParaRPr>
          </a:p>
          <a:p>
            <a:pPr algn="just"/>
            <a:r>
              <a:rPr lang="fa-IR" sz="2800" dirty="0" smtClean="0">
                <a:cs typeface="B Nazanin" pitchFamily="2" charset="-78"/>
              </a:rPr>
              <a:t>ب ـ 3 ـ رابطه منطقی، قانونی با پیمانکاران جزء وکارگران و حفظ حقوق آنان و بیمه و ...</a:t>
            </a:r>
            <a:endParaRPr lang="en-US" sz="2800" dirty="0" smtClean="0">
              <a:cs typeface="B Nazanin" pitchFamily="2" charset="-78"/>
            </a:endParaRPr>
          </a:p>
          <a:p>
            <a:pPr algn="just"/>
            <a:r>
              <a:rPr lang="fa-IR" sz="2800" dirty="0" smtClean="0">
                <a:cs typeface="B Nazanin" pitchFamily="2" charset="-78"/>
              </a:rPr>
              <a:t>ب ـ 4 ـ رعایت صرفه و صلاح کارفرما از لحاظ کمی و کیفی در مراحل اجرایی پروژه.</a:t>
            </a:r>
            <a:endParaRPr lang="en-US" sz="2800" dirty="0" smtClean="0">
              <a:cs typeface="B Nazanin" pitchFamily="2" charset="-78"/>
            </a:endParaRPr>
          </a:p>
          <a:p>
            <a:pPr algn="just"/>
            <a:r>
              <a:rPr lang="fa-IR" sz="2800" dirty="0" smtClean="0">
                <a:cs typeface="B Nazanin" pitchFamily="2" charset="-78"/>
              </a:rPr>
              <a:t>ب ـ 5 ـ دقت در تنظیم صورت وضعیت و صورتحسابهای مالی و اداری.</a:t>
            </a:r>
            <a:endParaRPr lang="en-US" sz="2800" dirty="0">
              <a:cs typeface="B Nazanin" pitchFamily="2" charset="-78"/>
            </a:endParaRPr>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43</a:t>
            </a:fld>
            <a:endParaRPr lang="fa-IR"/>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extLst>
      <p:ext uri="{BB962C8B-B14F-4D97-AF65-F5344CB8AC3E}">
        <p14:creationId xmlns="" xmlns:p14="http://schemas.microsoft.com/office/powerpoint/2010/main" val="2093581194"/>
      </p:ext>
    </p:extLst>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44</a:t>
            </a:fld>
            <a:endParaRPr lang="fa-IR"/>
          </a:p>
        </p:txBody>
      </p:sp>
      <p:sp>
        <p:nvSpPr>
          <p:cNvPr id="36" name="TextBox 23"/>
          <p:cNvSpPr txBox="1"/>
          <p:nvPr/>
        </p:nvSpPr>
        <p:spPr>
          <a:xfrm>
            <a:off x="1174750" y="762000"/>
            <a:ext cx="8428992" cy="4031873"/>
          </a:xfrm>
          <a:prstGeom prst="rect">
            <a:avLst/>
          </a:prstGeom>
          <a:noFill/>
        </p:spPr>
        <p:txBody>
          <a:bodyPr wrap="square" rtlCol="1">
            <a:spAutoFit/>
          </a:bodyPr>
          <a:lstStyle/>
          <a:p>
            <a:pPr algn="just"/>
            <a:r>
              <a:rPr lang="fa-IR" sz="3200" b="1" dirty="0" smtClean="0">
                <a:cs typeface="B Nazanin" pitchFamily="2" charset="-78"/>
              </a:rPr>
              <a:t>ج ) نکات مشترک از ناحیه طرفین</a:t>
            </a:r>
            <a:endParaRPr lang="en-US" sz="3200" b="1" dirty="0" smtClean="0">
              <a:cs typeface="B Nazanin" pitchFamily="2" charset="-78"/>
            </a:endParaRPr>
          </a:p>
          <a:p>
            <a:pPr algn="just"/>
            <a:endParaRPr lang="fa-IR" sz="2800" dirty="0" smtClean="0">
              <a:cs typeface="B Nazanin" pitchFamily="2" charset="-78"/>
            </a:endParaRPr>
          </a:p>
          <a:p>
            <a:pPr algn="just"/>
            <a:r>
              <a:rPr lang="fa-IR" sz="2800" dirty="0" smtClean="0">
                <a:cs typeface="B Nazanin" pitchFamily="2" charset="-78"/>
              </a:rPr>
              <a:t>ج ـ 1 ـ پذیرش اصل رقابت پذیری سالم و پرهیز از رانت خواری.</a:t>
            </a:r>
            <a:endParaRPr lang="en-US" sz="2800" dirty="0" smtClean="0">
              <a:cs typeface="B Nazanin" pitchFamily="2" charset="-78"/>
            </a:endParaRPr>
          </a:p>
          <a:p>
            <a:pPr algn="just"/>
            <a:r>
              <a:rPr lang="fa-IR" sz="2800" dirty="0" smtClean="0">
                <a:cs typeface="B Nazanin" pitchFamily="2" charset="-78"/>
              </a:rPr>
              <a:t>ج ـ 2 ـ صداقت در تنظیم قرارداد و عدم تلاش در اغفال دیگری.</a:t>
            </a:r>
            <a:endParaRPr lang="en-US" sz="2800" dirty="0" smtClean="0">
              <a:cs typeface="B Nazanin" pitchFamily="2" charset="-78"/>
            </a:endParaRPr>
          </a:p>
          <a:p>
            <a:pPr algn="just"/>
            <a:r>
              <a:rPr lang="fa-IR" sz="2800" dirty="0" smtClean="0">
                <a:cs typeface="B Nazanin" pitchFamily="2" charset="-78"/>
              </a:rPr>
              <a:t>ج ـ 3 ـ شفاف سازی حداکثری قرارداد و عدم وجود بندهای مبهم و قابل تفسیر.</a:t>
            </a:r>
            <a:endParaRPr lang="en-US" sz="2800" dirty="0" smtClean="0">
              <a:cs typeface="B Nazanin" pitchFamily="2" charset="-78"/>
            </a:endParaRPr>
          </a:p>
          <a:p>
            <a:pPr algn="just"/>
            <a:r>
              <a:rPr lang="fa-IR" sz="2800" dirty="0" smtClean="0">
                <a:cs typeface="B Nazanin" pitchFamily="2" charset="-78"/>
              </a:rPr>
              <a:t>ج ـ 4 ـ پاراف قرارداد توسط دایره حقوقی طرفین و تمکین از نظریات حقوقی.</a:t>
            </a:r>
            <a:endParaRPr lang="en-US" sz="2800" dirty="0" smtClean="0">
              <a:cs typeface="B Nazanin" pitchFamily="2" charset="-78"/>
            </a:endParaRPr>
          </a:p>
          <a:p>
            <a:pPr algn="just"/>
            <a:r>
              <a:rPr lang="fa-IR" sz="2800" dirty="0" smtClean="0">
                <a:cs typeface="B Nazanin" pitchFamily="2" charset="-78"/>
              </a:rPr>
              <a:t>ج ـ 5 ـ پیش بینی ضمانت اجرای مشخص و منطقی و در توان طرفین.</a:t>
            </a:r>
            <a:endParaRPr lang="en-US" sz="2800" dirty="0" smtClean="0">
              <a:cs typeface="B Nazanin" pitchFamily="2" charset="-78"/>
            </a:endParaRPr>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45</a:t>
            </a:fld>
            <a:endParaRPr lang="fa-IR"/>
          </a:p>
        </p:txBody>
      </p:sp>
      <p:sp>
        <p:nvSpPr>
          <p:cNvPr id="36" name="TextBox 23"/>
          <p:cNvSpPr txBox="1"/>
          <p:nvPr/>
        </p:nvSpPr>
        <p:spPr>
          <a:xfrm>
            <a:off x="1174750" y="984250"/>
            <a:ext cx="8428992" cy="3539430"/>
          </a:xfrm>
          <a:prstGeom prst="rect">
            <a:avLst/>
          </a:prstGeom>
          <a:noFill/>
        </p:spPr>
        <p:txBody>
          <a:bodyPr wrap="square" rtlCol="1">
            <a:spAutoFit/>
          </a:bodyPr>
          <a:lstStyle/>
          <a:p>
            <a:pPr algn="just"/>
            <a:r>
              <a:rPr lang="fa-IR" sz="2800" dirty="0" smtClean="0">
                <a:cs typeface="B Nazanin" pitchFamily="2" charset="-78"/>
              </a:rPr>
              <a:t>ج ـ 6 ـ جلسات مشترک ماهانه جهت بررسی و سنجش پیشرفت پروژه و تطبیق آن با مفاد قرارداد و آسیب شناسی آن و پیشگیری از ضرر بیشتر.</a:t>
            </a:r>
            <a:endParaRPr lang="en-US" sz="2800" dirty="0" smtClean="0">
              <a:cs typeface="B Nazanin" pitchFamily="2" charset="-78"/>
            </a:endParaRPr>
          </a:p>
          <a:p>
            <a:pPr algn="just"/>
            <a:r>
              <a:rPr lang="fa-IR" sz="2800" dirty="0" smtClean="0">
                <a:cs typeface="B Nazanin" pitchFamily="2" charset="-78"/>
              </a:rPr>
              <a:t>ج ـ 7 ـ راه حل مناسب جهت ختم عادلانه و منطقی پیمان در صورت شکست پروژه.</a:t>
            </a:r>
            <a:endParaRPr lang="en-US" sz="2800" dirty="0" smtClean="0">
              <a:cs typeface="B Nazanin" pitchFamily="2" charset="-78"/>
            </a:endParaRPr>
          </a:p>
          <a:p>
            <a:pPr algn="just"/>
            <a:r>
              <a:rPr lang="fa-IR" sz="2800" dirty="0" smtClean="0">
                <a:cs typeface="B Nazanin" pitchFamily="2" charset="-78"/>
              </a:rPr>
              <a:t>ج ـ 8 ـ بررسی ادعاهای طرفین در یک کمیته مشترک فنی و حقوقی و ارائه راه حل.</a:t>
            </a:r>
            <a:endParaRPr lang="en-US" sz="2800" dirty="0" smtClean="0">
              <a:cs typeface="B Nazanin" pitchFamily="2" charset="-78"/>
            </a:endParaRPr>
          </a:p>
          <a:p>
            <a:pPr algn="just"/>
            <a:r>
              <a:rPr lang="fa-IR" sz="2800" dirty="0" smtClean="0">
                <a:cs typeface="B Nazanin" pitchFamily="2" charset="-78"/>
              </a:rPr>
              <a:t>ج ـ 9 ـ ارجاع کلیه اختلافات به تیم داوری مشخص و عادل و پیش بینی آن در مفاد قرارداد (در صورت عدم منع قانونی)</a:t>
            </a:r>
            <a:endParaRPr lang="en-US" sz="2800" dirty="0">
              <a:cs typeface="B Nazanin" pitchFamily="2" charset="-78"/>
            </a:endParaRPr>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46</a:t>
            </a:fld>
            <a:endParaRPr lang="fa-IR"/>
          </a:p>
        </p:txBody>
      </p:sp>
      <p:sp>
        <p:nvSpPr>
          <p:cNvPr id="11" name="TextBox 23"/>
          <p:cNvSpPr txBox="1"/>
          <p:nvPr/>
        </p:nvSpPr>
        <p:spPr>
          <a:xfrm>
            <a:off x="1219200" y="628650"/>
            <a:ext cx="8428992" cy="6063198"/>
          </a:xfrm>
          <a:prstGeom prst="rect">
            <a:avLst/>
          </a:prstGeom>
          <a:noFill/>
        </p:spPr>
        <p:txBody>
          <a:bodyPr wrap="square" rtlCol="1">
            <a:spAutoFit/>
          </a:bodyPr>
          <a:lstStyle/>
          <a:p>
            <a:pPr algn="ctr"/>
            <a:r>
              <a:rPr lang="fa-IR" sz="3600" b="1" dirty="0" smtClean="0">
                <a:cs typeface="B Nazanin" pitchFamily="2" charset="-78"/>
              </a:rPr>
              <a:t>فصل هشتم</a:t>
            </a:r>
            <a:endParaRPr lang="en-US" sz="3600" b="1" dirty="0" smtClean="0">
              <a:cs typeface="B Nazanin" pitchFamily="2" charset="-78"/>
            </a:endParaRPr>
          </a:p>
          <a:p>
            <a:pPr algn="ctr"/>
            <a:r>
              <a:rPr lang="fa-IR" sz="3600" b="1" dirty="0" smtClean="0">
                <a:cs typeface="B Nazanin" pitchFamily="2" charset="-78"/>
              </a:rPr>
              <a:t>نکات مهم در طرح دعاوی مرتبط با پروژه</a:t>
            </a:r>
            <a:endParaRPr lang="en-US" sz="3600" b="1" dirty="0" smtClean="0">
              <a:cs typeface="B Nazanin" pitchFamily="2" charset="-78"/>
            </a:endParaRPr>
          </a:p>
          <a:p>
            <a:pPr algn="just"/>
            <a:endParaRPr lang="fa-IR" sz="2800" dirty="0" smtClean="0">
              <a:cs typeface="B Nazanin" pitchFamily="2" charset="-78"/>
            </a:endParaRPr>
          </a:p>
          <a:p>
            <a:pPr algn="just"/>
            <a:r>
              <a:rPr lang="fa-IR" sz="2800" dirty="0" smtClean="0">
                <a:cs typeface="B Nazanin" pitchFamily="2" charset="-78"/>
              </a:rPr>
              <a:t>1 ـ در صورت پیش بینی ارجاع به داوری در قرارداد ـ ابتدائاً ارجاع به داوری و اخذ قبولی داورها و ارائه مدارک به داوران و شرکت فعال در جلسات داوری.</a:t>
            </a:r>
            <a:endParaRPr lang="en-US" sz="2800" dirty="0" smtClean="0">
              <a:cs typeface="B Nazanin" pitchFamily="2" charset="-78"/>
            </a:endParaRPr>
          </a:p>
          <a:p>
            <a:pPr algn="just"/>
            <a:r>
              <a:rPr lang="fa-IR" sz="2800" dirty="0" smtClean="0">
                <a:cs typeface="B Nazanin" pitchFamily="2" charset="-78"/>
              </a:rPr>
              <a:t>2 ـ در صورت عدم پیش بینی ارجاع به داوری، بررسی هزینه های مستقیم و غیرمستقیم طرح دعوا و منافع و مضار طرح دعوا و افق موفقیت یا عدم موفقیت در پروژه.</a:t>
            </a:r>
            <a:endParaRPr lang="en-US" sz="2800" dirty="0" smtClean="0">
              <a:cs typeface="B Nazanin" pitchFamily="2" charset="-78"/>
            </a:endParaRPr>
          </a:p>
          <a:p>
            <a:pPr algn="just"/>
            <a:r>
              <a:rPr lang="fa-IR" sz="2800" dirty="0" smtClean="0">
                <a:cs typeface="B Nazanin" pitchFamily="2" charset="-78"/>
              </a:rPr>
              <a:t>3 ـ انتخاب صحیح عنوان دعوا و استفاده از وکلای تخصصی (ابطال، فسخ، جبران خسارت، ایفای تعهدات و ...)</a:t>
            </a:r>
            <a:endParaRPr lang="en-US" sz="2800" dirty="0" smtClean="0">
              <a:cs typeface="B Nazanin" pitchFamily="2" charset="-78"/>
            </a:endParaRPr>
          </a:p>
          <a:p>
            <a:pPr algn="just"/>
            <a:r>
              <a:rPr lang="fa-IR" sz="2800" dirty="0" smtClean="0">
                <a:cs typeface="B Nazanin" pitchFamily="2" charset="-78"/>
              </a:rPr>
              <a:t>4 ـ امکان طرح دعوای متقابل در صورت طرح دعوا توسط طرف مقابل.</a:t>
            </a:r>
            <a:endParaRPr lang="en-US" sz="2800" dirty="0" smtClean="0">
              <a:cs typeface="B Nazanin" pitchFamily="2" charset="-78"/>
            </a:endParaRPr>
          </a:p>
          <a:p>
            <a:pPr algn="just"/>
            <a:r>
              <a:rPr lang="fa-IR" sz="2800" dirty="0" smtClean="0">
                <a:cs typeface="B Nazanin" pitchFamily="2" charset="-78"/>
              </a:rPr>
              <a:t>5 ـ تلاش جهت صلح دعاوی و ارجاع به داوری در جریان رسیدگی.</a:t>
            </a:r>
            <a:endParaRPr lang="en-US" sz="2800" dirty="0" smtClean="0">
              <a:cs typeface="B Nazanin" pitchFamily="2" charset="-78"/>
            </a:endParaRPr>
          </a:p>
          <a:p>
            <a:r>
              <a:rPr lang="fa-IR" sz="3600" dirty="0" smtClean="0">
                <a:cs typeface="B Nazanin" pitchFamily="2" charset="-78"/>
              </a:rPr>
              <a:t> </a:t>
            </a:r>
            <a:endParaRPr lang="en-US" sz="3600" dirty="0" smtClean="0">
              <a:cs typeface="B Nazanin" pitchFamily="2" charset="-78"/>
            </a:endParaRPr>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p:cNvSpPr txBox="1"/>
          <p:nvPr/>
        </p:nvSpPr>
        <p:spPr>
          <a:xfrm>
            <a:off x="1127575" y="1838433"/>
            <a:ext cx="8190910" cy="1166281"/>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1">
            <a:spAutoFit/>
          </a:bodyPr>
          <a:lstStyle/>
          <a:p>
            <a:pPr algn="ctr">
              <a:lnSpc>
                <a:spcPct val="200000"/>
              </a:lnSpc>
            </a:pPr>
            <a:r>
              <a:rPr lang="fa-IR" sz="4000" spc="2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outerShdw blurRad="38100" dist="38100" dir="2700000" algn="tl">
                    <a:srgbClr val="000000">
                      <a:alpha val="43137"/>
                    </a:srgbClr>
                  </a:outerShdw>
                </a:effectLst>
                <a:cs typeface="B Titr" pitchFamily="2" charset="-78"/>
              </a:rPr>
              <a:t>با تشکر از توجه شما</a:t>
            </a:r>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47</a:t>
            </a:fld>
            <a:endParaRPr lang="fa-IR"/>
          </a:p>
        </p:txBody>
      </p:sp>
    </p:spTree>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1219200" y="1339850"/>
            <a:ext cx="8295642" cy="5386090"/>
          </a:xfrm>
          <a:prstGeom prst="rect">
            <a:avLst/>
          </a:prstGeom>
          <a:noFill/>
        </p:spPr>
        <p:txBody>
          <a:bodyPr wrap="square" rtlCol="1">
            <a:spAutoFit/>
          </a:bodyPr>
          <a:lstStyle/>
          <a:p>
            <a:r>
              <a:rPr lang="fa-IR" sz="3600" b="1" dirty="0" smtClean="0">
                <a:cs typeface="B Nazanin" pitchFamily="2" charset="-78"/>
              </a:rPr>
              <a:t>الف)مباحث مهم حقوقی پیمانها</a:t>
            </a:r>
            <a:endParaRPr lang="en-US" sz="3600" b="1" dirty="0" smtClean="0">
              <a:cs typeface="B Nazanin" pitchFamily="2" charset="-78"/>
            </a:endParaRPr>
          </a:p>
          <a:p>
            <a:endParaRPr lang="fa-IR" sz="2800" dirty="0" smtClean="0"/>
          </a:p>
          <a:p>
            <a:r>
              <a:rPr lang="fa-IR" sz="3200" b="1" dirty="0" smtClean="0">
                <a:cs typeface="B Nazanin" pitchFamily="2" charset="-78"/>
              </a:rPr>
              <a:t>1-تعریف قرارداد و انواع عقود</a:t>
            </a:r>
            <a:endParaRPr lang="en-US" sz="3200" b="1" dirty="0" smtClean="0">
              <a:cs typeface="B Nazanin" pitchFamily="2" charset="-78"/>
            </a:endParaRPr>
          </a:p>
          <a:p>
            <a:endParaRPr lang="fa-IR" sz="3200" dirty="0" smtClean="0">
              <a:cs typeface="B Nazanin" pitchFamily="2" charset="-78"/>
            </a:endParaRPr>
          </a:p>
          <a:p>
            <a:r>
              <a:rPr lang="fa-IR" sz="3200" b="1" dirty="0" smtClean="0">
                <a:cs typeface="B Nazanin" pitchFamily="2" charset="-78"/>
              </a:rPr>
              <a:t>2- تقسیم بندی عقود  </a:t>
            </a:r>
          </a:p>
          <a:p>
            <a:endParaRPr lang="en-US" sz="3200" dirty="0" smtClean="0">
              <a:cs typeface="B Nazanin" pitchFamily="2" charset="-78"/>
            </a:endParaRPr>
          </a:p>
          <a:p>
            <a:r>
              <a:rPr lang="fa-IR" sz="3200" dirty="0" smtClean="0">
                <a:cs typeface="B Nazanin" pitchFamily="2" charset="-78"/>
              </a:rPr>
              <a:t>  </a:t>
            </a:r>
            <a:r>
              <a:rPr lang="fa-IR" sz="2800" dirty="0" smtClean="0">
                <a:cs typeface="B Nazanin" pitchFamily="2" charset="-78"/>
              </a:rPr>
              <a:t>الف- به لحاظ درجه اجباری که طرفین در </a:t>
            </a:r>
            <a:r>
              <a:rPr lang="fa-IR" sz="2800" u="sng" dirty="0" smtClean="0">
                <a:cs typeface="B Nazanin" pitchFamily="2" charset="-78"/>
              </a:rPr>
              <a:t>حفظ پیمان </a:t>
            </a:r>
            <a:r>
              <a:rPr lang="fa-IR" sz="2800" dirty="0" smtClean="0">
                <a:cs typeface="B Nazanin" pitchFamily="2" charset="-78"/>
              </a:rPr>
              <a:t>خود دارند.</a:t>
            </a:r>
            <a:endParaRPr lang="en-US" sz="2800" dirty="0" smtClean="0">
              <a:cs typeface="B Nazanin" pitchFamily="2" charset="-78"/>
            </a:endParaRPr>
          </a:p>
          <a:p>
            <a:r>
              <a:rPr lang="fa-IR" sz="2800" dirty="0" smtClean="0">
                <a:cs typeface="B Nazanin" pitchFamily="2" charset="-78"/>
              </a:rPr>
              <a:t>  ب- به لحاظ اجرای آثار قرارداد بصورت </a:t>
            </a:r>
            <a:r>
              <a:rPr lang="fa-IR" sz="2800" u="sng" dirty="0" smtClean="0">
                <a:cs typeface="B Nazanin" pitchFamily="2" charset="-78"/>
              </a:rPr>
              <a:t>شرطی یا غیر شرطی</a:t>
            </a:r>
            <a:endParaRPr lang="en-US" sz="2800" u="sng" dirty="0" smtClean="0">
              <a:cs typeface="B Nazanin" pitchFamily="2" charset="-78"/>
            </a:endParaRPr>
          </a:p>
          <a:p>
            <a:r>
              <a:rPr lang="fa-IR" sz="2800" dirty="0" smtClean="0">
                <a:cs typeface="B Nazanin" pitchFamily="2" charset="-78"/>
              </a:rPr>
              <a:t>  ج- به لحاظ تعهد دوطرفه یا یک طرفه از نظر </a:t>
            </a:r>
            <a:r>
              <a:rPr lang="fa-IR" sz="2800" u="sng" dirty="0" smtClean="0">
                <a:cs typeface="B Nazanin" pitchFamily="2" charset="-78"/>
              </a:rPr>
              <a:t>مالی و اجرائی</a:t>
            </a:r>
            <a:endParaRPr lang="en-US" sz="2800" u="sng" dirty="0" smtClean="0">
              <a:cs typeface="B Nazanin" pitchFamily="2" charset="-78"/>
            </a:endParaRPr>
          </a:p>
          <a:p>
            <a:r>
              <a:rPr lang="fa-IR" sz="2800" dirty="0" smtClean="0">
                <a:cs typeface="B Nazanin" pitchFamily="2" charset="-78"/>
              </a:rPr>
              <a:t>  د- به لحاظ تعهد </a:t>
            </a:r>
            <a:r>
              <a:rPr lang="fa-IR" sz="2800" u="sng" dirty="0" smtClean="0">
                <a:cs typeface="B Nazanin" pitchFamily="2" charset="-78"/>
              </a:rPr>
              <a:t>عینی یا دینی</a:t>
            </a:r>
            <a:r>
              <a:rPr lang="fa-IR" sz="2800" dirty="0" smtClean="0">
                <a:cs typeface="B Nazanin" pitchFamily="2" charset="-78"/>
              </a:rPr>
              <a:t>(عهدی)</a:t>
            </a:r>
            <a:endParaRPr lang="en-US" sz="2800" dirty="0" smtClean="0">
              <a:cs typeface="B Nazanin" pitchFamily="2" charset="-78"/>
            </a:endParaRPr>
          </a:p>
          <a:p>
            <a:pPr algn="just">
              <a:lnSpc>
                <a:spcPct val="150000"/>
              </a:lnSpc>
            </a:pPr>
            <a:endParaRPr lang="fa-IR" sz="2400" b="1" dirty="0" smtClean="0">
              <a:solidFill>
                <a:schemeClr val="bg1"/>
              </a:solidFill>
              <a:effectLst>
                <a:outerShdw blurRad="38100" dist="38100" dir="2700000" algn="tl">
                  <a:srgbClr val="000000">
                    <a:alpha val="43137"/>
                  </a:srgbClr>
                </a:outerShdw>
              </a:effectLst>
              <a:cs typeface="B Nazanin" pitchFamily="2" charset="-78"/>
            </a:endParaRPr>
          </a:p>
        </p:txBody>
      </p:sp>
      <p:sp>
        <p:nvSpPr>
          <p:cNvPr id="25" name="TextBox 24"/>
          <p:cNvSpPr txBox="1"/>
          <p:nvPr/>
        </p:nvSpPr>
        <p:spPr>
          <a:xfrm>
            <a:off x="4485923" y="584200"/>
            <a:ext cx="2404824" cy="707886"/>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1">
            <a:spAutoFit/>
          </a:bodyPr>
          <a:lstStyle/>
          <a:p>
            <a:pPr algn="ctr"/>
            <a:r>
              <a:rPr lang="fa-IR" sz="4000" b="1" dirty="0" smtClean="0">
                <a:cs typeface="B Nazanin" pitchFamily="2" charset="-78"/>
              </a:rPr>
              <a:t>رئوس مطالب</a:t>
            </a:r>
            <a:endParaRPr lang="en-US" sz="4000" b="1" dirty="0">
              <a:cs typeface="B Nazanin" pitchFamily="2" charset="-78"/>
            </a:endParaRPr>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5</a:t>
            </a:fld>
            <a:endParaRPr lang="fa-IR"/>
          </a:p>
        </p:txBody>
      </p:sp>
      <p:cxnSp>
        <p:nvCxnSpPr>
          <p:cNvPr id="5" name="Straight Connector 4"/>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6" name="TextBox 5"/>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1263650" y="939800"/>
            <a:ext cx="8295642" cy="6101670"/>
          </a:xfrm>
          <a:prstGeom prst="rect">
            <a:avLst/>
          </a:prstGeom>
          <a:noFill/>
        </p:spPr>
        <p:txBody>
          <a:bodyPr wrap="square" rtlCol="1">
            <a:spAutoFit/>
          </a:bodyPr>
          <a:lstStyle/>
          <a:p>
            <a:r>
              <a:rPr lang="fa-IR" sz="3200" b="1" dirty="0" smtClean="0">
                <a:cs typeface="B Nazanin" pitchFamily="2" charset="-78"/>
              </a:rPr>
              <a:t>3- شرائط اساسی برای صحت معاملات</a:t>
            </a:r>
          </a:p>
          <a:p>
            <a:endParaRPr lang="en-US" sz="3200" b="1" dirty="0" smtClean="0">
              <a:cs typeface="B Nazanin" pitchFamily="2" charset="-78"/>
            </a:endParaRPr>
          </a:p>
          <a:p>
            <a:r>
              <a:rPr lang="fa-IR" sz="3200" b="1" dirty="0" smtClean="0">
                <a:cs typeface="B Nazanin" pitchFamily="2" charset="-78"/>
              </a:rPr>
              <a:t>4- سقوط تعهدات و قراردادها</a:t>
            </a:r>
          </a:p>
          <a:p>
            <a:endParaRPr lang="en-US" sz="3200" b="1" dirty="0" smtClean="0">
              <a:cs typeface="B Nazanin" pitchFamily="2" charset="-78"/>
            </a:endParaRPr>
          </a:p>
          <a:p>
            <a:r>
              <a:rPr lang="fa-IR" sz="3200" b="1" dirty="0" smtClean="0">
                <a:cs typeface="B Nazanin" pitchFamily="2" charset="-78"/>
              </a:rPr>
              <a:t>5- انواع خیارات</a:t>
            </a:r>
          </a:p>
          <a:p>
            <a:endParaRPr lang="en-US" sz="3200" b="1" dirty="0" smtClean="0">
              <a:cs typeface="B Nazanin" pitchFamily="2" charset="-78"/>
            </a:endParaRPr>
          </a:p>
          <a:p>
            <a:r>
              <a:rPr lang="fa-IR" sz="3200" b="1" dirty="0" smtClean="0">
                <a:cs typeface="B Nazanin" pitchFamily="2" charset="-78"/>
              </a:rPr>
              <a:t>6- ظرفیتهای قانونی جهت طرفین قرارداد</a:t>
            </a:r>
          </a:p>
          <a:p>
            <a:endParaRPr lang="en-US" sz="3200" b="1" dirty="0" smtClean="0">
              <a:cs typeface="B Nazanin" pitchFamily="2" charset="-78"/>
            </a:endParaRPr>
          </a:p>
          <a:p>
            <a:r>
              <a:rPr lang="fa-IR" sz="3200" b="1" dirty="0" smtClean="0">
                <a:cs typeface="B Nazanin" pitchFamily="2" charset="-78"/>
              </a:rPr>
              <a:t>7- پیشگیری از مشکلات حقوقی و دعاوی مرتبط با پروژه </a:t>
            </a:r>
          </a:p>
          <a:p>
            <a:endParaRPr lang="en-US" sz="3200" b="1" dirty="0" smtClean="0">
              <a:cs typeface="B Nazanin" pitchFamily="2" charset="-78"/>
            </a:endParaRPr>
          </a:p>
          <a:p>
            <a:r>
              <a:rPr lang="fa-IR" sz="3200" b="1" dirty="0" smtClean="0">
                <a:cs typeface="B Nazanin" pitchFamily="2" charset="-78"/>
              </a:rPr>
              <a:t>8-نکات مهم در طرح دعاوی مرتبط با پروژه</a:t>
            </a:r>
            <a:endParaRPr lang="en-US" sz="3200" b="1" dirty="0" smtClean="0">
              <a:cs typeface="B Nazanin" pitchFamily="2" charset="-78"/>
            </a:endParaRPr>
          </a:p>
          <a:p>
            <a:pPr algn="just">
              <a:lnSpc>
                <a:spcPct val="150000"/>
              </a:lnSpc>
            </a:pPr>
            <a:endParaRPr lang="fa-IR" sz="2800" b="1" dirty="0" smtClean="0">
              <a:solidFill>
                <a:schemeClr val="bg1"/>
              </a:solidFill>
              <a:effectLst>
                <a:outerShdw blurRad="38100" dist="38100" dir="2700000" algn="tl">
                  <a:srgbClr val="000000">
                    <a:alpha val="43137"/>
                  </a:srgbClr>
                </a:outerShdw>
              </a:effectLst>
              <a:cs typeface="B Nazanin" pitchFamily="2" charset="-78"/>
            </a:endParaRPr>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6</a:t>
            </a:fld>
            <a:endParaRPr lang="fa-IR"/>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p:cNvSpPr txBox="1"/>
          <p:nvPr/>
        </p:nvSpPr>
        <p:spPr>
          <a:xfrm>
            <a:off x="730250" y="717550"/>
            <a:ext cx="8997950" cy="5262979"/>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1">
            <a:spAutoFit/>
          </a:bodyPr>
          <a:lstStyle/>
          <a:p>
            <a:r>
              <a:rPr lang="fa-IR" sz="3200" b="1" dirty="0" smtClean="0">
                <a:cs typeface="B Nazanin" pitchFamily="2" charset="-78"/>
              </a:rPr>
              <a:t>ب)آشنائی با انواع قراردادهای ساختمانی(طرح و محاسبه، اجراء، نظارت)</a:t>
            </a:r>
          </a:p>
          <a:p>
            <a:endParaRPr lang="en-US" sz="3200" dirty="0" smtClean="0">
              <a:cs typeface="B Nazanin" pitchFamily="2" charset="-78"/>
            </a:endParaRPr>
          </a:p>
          <a:p>
            <a:pPr algn="just"/>
            <a:r>
              <a:rPr lang="fa-IR" sz="3000" b="1" dirty="0" smtClean="0">
                <a:cs typeface="B Nazanin" pitchFamily="2" charset="-78"/>
              </a:rPr>
              <a:t>1- طبقه بندی کلی قراردادهای ساختمانی بر اساس موضوع قرارداد</a:t>
            </a:r>
          </a:p>
          <a:p>
            <a:pPr algn="just"/>
            <a:endParaRPr lang="en-US" sz="3000" b="1" dirty="0" smtClean="0">
              <a:cs typeface="B Nazanin" pitchFamily="2" charset="-78"/>
            </a:endParaRPr>
          </a:p>
          <a:p>
            <a:pPr algn="just"/>
            <a:r>
              <a:rPr lang="fa-IR" sz="3000" b="1" dirty="0" smtClean="0">
                <a:cs typeface="B Nazanin" pitchFamily="2" charset="-78"/>
              </a:rPr>
              <a:t>2- قراردادهای خرید خدمات مهندسی ساختمان(طراحی و محاسبه)</a:t>
            </a:r>
          </a:p>
          <a:p>
            <a:pPr algn="just"/>
            <a:endParaRPr lang="en-US" sz="3000" b="1" dirty="0" smtClean="0">
              <a:cs typeface="B Nazanin" pitchFamily="2" charset="-78"/>
            </a:endParaRPr>
          </a:p>
          <a:p>
            <a:pPr algn="just"/>
            <a:r>
              <a:rPr lang="fa-IR" sz="3000" b="1" dirty="0" smtClean="0">
                <a:cs typeface="B Nazanin" pitchFamily="2" charset="-78"/>
              </a:rPr>
              <a:t>3- قراردادهای اجرای پروژه های ساختمانی</a:t>
            </a:r>
          </a:p>
          <a:p>
            <a:pPr algn="just"/>
            <a:endParaRPr lang="en-US" sz="3000" b="1" dirty="0" smtClean="0">
              <a:cs typeface="B Nazanin" pitchFamily="2" charset="-78"/>
            </a:endParaRPr>
          </a:p>
          <a:p>
            <a:pPr algn="just"/>
            <a:r>
              <a:rPr lang="fa-IR" sz="3000" b="1" dirty="0" smtClean="0">
                <a:cs typeface="B Nazanin" pitchFamily="2" charset="-78"/>
              </a:rPr>
              <a:t>4- قراردادهای نظارت بر حسن اجرای عملیات ساختمانی(نظارت مقیم و عالیه)</a:t>
            </a:r>
            <a:endParaRPr lang="en-US" sz="3000" b="1" dirty="0">
              <a:cs typeface="B Nazanin" pitchFamily="2" charset="-78"/>
            </a:endParaRPr>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7</a:t>
            </a:fld>
            <a:endParaRPr lang="fa-IR"/>
          </a:p>
        </p:txBody>
      </p:sp>
      <p:cxnSp>
        <p:nvCxnSpPr>
          <p:cNvPr id="4" name="Straight Connector 3"/>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5" name="TextBox 4"/>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extLst>
      <p:ext uri="{BB962C8B-B14F-4D97-AF65-F5344CB8AC3E}">
        <p14:creationId xmlns="" xmlns:p14="http://schemas.microsoft.com/office/powerpoint/2010/main" val="1691932037"/>
      </p:ext>
    </p:extLst>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1263650" y="673100"/>
            <a:ext cx="8295642" cy="5663089"/>
          </a:xfrm>
          <a:prstGeom prst="rect">
            <a:avLst/>
          </a:prstGeom>
          <a:noFill/>
        </p:spPr>
        <p:txBody>
          <a:bodyPr wrap="square" rtlCol="1">
            <a:spAutoFit/>
          </a:bodyPr>
          <a:lstStyle/>
          <a:p>
            <a:pPr algn="ctr"/>
            <a:r>
              <a:rPr lang="fa-IR" sz="3600" b="1" dirty="0" smtClean="0">
                <a:cs typeface="B Nazanin" pitchFamily="2" charset="-78"/>
              </a:rPr>
              <a:t>فصل اول:</a:t>
            </a:r>
            <a:endParaRPr lang="en-US" sz="3600" b="1" dirty="0" smtClean="0">
              <a:cs typeface="B Nazanin" pitchFamily="2" charset="-78"/>
            </a:endParaRPr>
          </a:p>
          <a:p>
            <a:pPr algn="ctr"/>
            <a:r>
              <a:rPr lang="fa-IR" sz="3600" b="1" dirty="0" smtClean="0">
                <a:cs typeface="B Nazanin" pitchFamily="2" charset="-78"/>
              </a:rPr>
              <a:t>تعریف قرارداد:</a:t>
            </a:r>
            <a:endParaRPr lang="en-US" sz="3600" b="1" dirty="0" smtClean="0">
              <a:cs typeface="B Nazanin" pitchFamily="2" charset="-78"/>
            </a:endParaRPr>
          </a:p>
          <a:p>
            <a:endParaRPr lang="fa-IR" sz="2400" dirty="0" smtClean="0"/>
          </a:p>
          <a:p>
            <a:pPr algn="just"/>
            <a:r>
              <a:rPr lang="fa-IR" sz="3200" b="1" dirty="0" smtClean="0">
                <a:cs typeface="B Nazanin" pitchFamily="2" charset="-78"/>
              </a:rPr>
              <a:t>مطابق ماده 183 قانون مدنی: </a:t>
            </a:r>
            <a:r>
              <a:rPr lang="fa-IR" sz="3000" dirty="0" smtClean="0">
                <a:cs typeface="B Nazanin" pitchFamily="2" charset="-78"/>
              </a:rPr>
              <a:t>قرارداد عبارتست از این که یک یا چند نفر در برابر یک یا چند نفر دیگر تعهد برامری نمایند که مورد قبول آنها باشد.</a:t>
            </a:r>
          </a:p>
          <a:p>
            <a:pPr algn="just"/>
            <a:endParaRPr lang="en-US" sz="3000" dirty="0" smtClean="0">
              <a:cs typeface="B Nazanin" pitchFamily="2" charset="-78"/>
            </a:endParaRPr>
          </a:p>
          <a:p>
            <a:pPr algn="just"/>
            <a:r>
              <a:rPr lang="fa-IR" sz="3000" dirty="0" smtClean="0">
                <a:cs typeface="B Nazanin" pitchFamily="2" charset="-78"/>
              </a:rPr>
              <a:t>عقد / قرارداد / معامله / معاهده / پیمان / میثاق / توافق / موافقتنامه دارای معانی مشابه هستند و جملگی در یک چیز مشترکند و آن تراضی است(تراضی توافق دو اراده یا تلاقی دو اراده در موضوع واحد می باشد)</a:t>
            </a:r>
            <a:endParaRPr lang="en-US" sz="3000" dirty="0" smtClean="0">
              <a:cs typeface="B Nazanin" pitchFamily="2" charset="-78"/>
            </a:endParaRPr>
          </a:p>
          <a:p>
            <a:endParaRPr lang="fa-IR" sz="2400" dirty="0" smtClean="0"/>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8</a:t>
            </a:fld>
            <a:endParaRPr lang="fa-IR"/>
          </a:p>
        </p:txBody>
      </p:sp>
      <p:cxnSp>
        <p:nvCxnSpPr>
          <p:cNvPr id="8" name="Straight Connector 7"/>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10" name="TextBox 9"/>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extLst>
      <p:ext uri="{BB962C8B-B14F-4D97-AF65-F5344CB8AC3E}">
        <p14:creationId xmlns="" xmlns:p14="http://schemas.microsoft.com/office/powerpoint/2010/main" val="2804351280"/>
      </p:ext>
    </p:extLst>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996950" y="673100"/>
            <a:ext cx="8712200" cy="3693319"/>
          </a:xfrm>
          <a:prstGeom prst="rect">
            <a:avLst/>
          </a:prstGeom>
          <a:noFill/>
        </p:spPr>
        <p:txBody>
          <a:bodyPr wrap="square" rtlCol="1">
            <a:spAutoFit/>
          </a:bodyPr>
          <a:lstStyle/>
          <a:p>
            <a:endParaRPr lang="fa-IR" sz="2400" dirty="0" smtClean="0"/>
          </a:p>
          <a:p>
            <a:r>
              <a:rPr lang="fa-IR" sz="3000" b="1" dirty="0" smtClean="0">
                <a:cs typeface="B Nazanin" pitchFamily="2" charset="-78"/>
              </a:rPr>
              <a:t>توافق و پایبندی </a:t>
            </a:r>
          </a:p>
          <a:p>
            <a:endParaRPr lang="fa-IR" sz="3000" dirty="0" smtClean="0">
              <a:cs typeface="B Nazanin" pitchFamily="2" charset="-78"/>
            </a:endParaRPr>
          </a:p>
          <a:p>
            <a:endParaRPr lang="fa-IR" sz="3000" dirty="0" smtClean="0">
              <a:cs typeface="B Nazanin" pitchFamily="2" charset="-78"/>
            </a:endParaRPr>
          </a:p>
          <a:p>
            <a:r>
              <a:rPr lang="fa-IR" sz="3000" dirty="0" smtClean="0">
                <a:cs typeface="B Nazanin" pitchFamily="2" charset="-78"/>
              </a:rPr>
              <a:t>        سوره نساء آیه 28- تِجار</a:t>
            </a:r>
            <a:r>
              <a:rPr lang="fa-IR" sz="3000" dirty="0" smtClean="0">
                <a:cs typeface="B Arabic Style" pitchFamily="2" charset="-78"/>
              </a:rPr>
              <a:t>ۀ</a:t>
            </a:r>
            <a:r>
              <a:rPr lang="fa-IR" sz="3000" dirty="0" smtClean="0">
                <a:cs typeface="B Nazanin" pitchFamily="2" charset="-78"/>
              </a:rPr>
              <a:t> عَن تَراضٍ(تجارتی از روی رضا)</a:t>
            </a:r>
          </a:p>
          <a:p>
            <a:endParaRPr lang="en-US" sz="3000" dirty="0" smtClean="0">
              <a:cs typeface="B Nazanin" pitchFamily="2" charset="-78"/>
            </a:endParaRPr>
          </a:p>
          <a:p>
            <a:r>
              <a:rPr lang="fa-IR" sz="3000" dirty="0" smtClean="0">
                <a:cs typeface="B Nazanin" pitchFamily="2" charset="-78"/>
              </a:rPr>
              <a:t>       سوره مائده آیه1- اُوفُوا بِالعُقود (به عهد و پیمان خود وفا کنید)</a:t>
            </a:r>
          </a:p>
          <a:p>
            <a:endParaRPr lang="fa-IR" sz="3000" dirty="0" smtClean="0">
              <a:cs typeface="B Nazanin" pitchFamily="2" charset="-78"/>
            </a:endParaRPr>
          </a:p>
        </p:txBody>
      </p:sp>
      <p:sp>
        <p:nvSpPr>
          <p:cNvPr id="2" name="نگهدارنده مکان شماره اسلاید 1"/>
          <p:cNvSpPr>
            <a:spLocks noGrp="1"/>
          </p:cNvSpPr>
          <p:nvPr>
            <p:ph type="sldNum" sz="quarter" idx="12"/>
          </p:nvPr>
        </p:nvSpPr>
        <p:spPr/>
        <p:txBody>
          <a:bodyPr/>
          <a:lstStyle/>
          <a:p>
            <a:fld id="{598377F9-5654-4CCE-AA42-091151C9DD46}" type="slidenum">
              <a:rPr lang="fa-IR" smtClean="0"/>
              <a:pPr/>
              <a:t>9</a:t>
            </a:fld>
            <a:endParaRPr lang="fa-IR"/>
          </a:p>
        </p:txBody>
      </p:sp>
      <p:cxnSp>
        <p:nvCxnSpPr>
          <p:cNvPr id="8" name="Straight Connector 7"/>
          <p:cNvCxnSpPr/>
          <p:nvPr/>
        </p:nvCxnSpPr>
        <p:spPr>
          <a:xfrm rot="5400000">
            <a:off x="-2743199" y="3429001"/>
            <a:ext cx="6858001" cy="1"/>
          </a:xfrm>
          <a:prstGeom prst="line">
            <a:avLst/>
          </a:prstGeom>
          <a:ln w="190500" cmpd="dbl">
            <a:solidFill>
              <a:srgbClr val="BCD179"/>
            </a:solidFill>
          </a:ln>
        </p:spPr>
        <p:style>
          <a:lnRef idx="1">
            <a:schemeClr val="accent6"/>
          </a:lnRef>
          <a:fillRef idx="0">
            <a:schemeClr val="accent6"/>
          </a:fillRef>
          <a:effectRef idx="0">
            <a:schemeClr val="accent6"/>
          </a:effectRef>
          <a:fontRef idx="minor">
            <a:schemeClr val="tx1"/>
          </a:fontRef>
        </p:style>
      </p:cxnSp>
      <p:sp>
        <p:nvSpPr>
          <p:cNvPr id="10" name="TextBox 9"/>
          <p:cNvSpPr txBox="1"/>
          <p:nvPr/>
        </p:nvSpPr>
        <p:spPr>
          <a:xfrm rot="16200000">
            <a:off x="-1966941" y="3288332"/>
            <a:ext cx="4580165" cy="477054"/>
          </a:xfrm>
          <a:prstGeom prst="rect">
            <a:avLst/>
          </a:prstGeom>
          <a:noFill/>
        </p:spPr>
        <p:txBody>
          <a:bodyPr wrap="none" rtlCol="0">
            <a:spAutoFit/>
          </a:bodyPr>
          <a:lstStyle/>
          <a:p>
            <a:pPr algn="r"/>
            <a:r>
              <a:rPr lang="fa-IR" sz="1400" dirty="0" smtClean="0">
                <a:cs typeface="B Titr" pitchFamily="2" charset="-78"/>
              </a:rPr>
              <a:t>سازمان نظام مهندسی ساختمان  استان خراسان رضوی – کمیته آموزش</a:t>
            </a:r>
          </a:p>
          <a:p>
            <a:pPr algn="r"/>
            <a:endParaRPr lang="en-US" sz="1100" dirty="0">
              <a:cs typeface="B Titr" pitchFamily="2" charset="-78"/>
            </a:endParaRPr>
          </a:p>
        </p:txBody>
      </p:sp>
    </p:spTree>
    <p:extLst>
      <p:ext uri="{BB962C8B-B14F-4D97-AF65-F5344CB8AC3E}">
        <p14:creationId xmlns="" xmlns:p14="http://schemas.microsoft.com/office/powerpoint/2010/main" val="2804351280"/>
      </p:ext>
    </p:extLst>
  </p:cSld>
  <p:clrMapOvr>
    <a:masterClrMapping/>
  </p:clrMapOvr>
  <mc:AlternateContent xmlns:mc="http://schemas.openxmlformats.org/markup-compatibility/2006">
    <mc:Choice xmlns="" xmlns:p14="http://schemas.microsoft.com/office/powerpoint/2010/main" Requires="p14">
      <p:transition spd="med" p14:dur="700" advClick="0">
        <p:fade/>
      </p:transition>
    </mc:Choice>
    <mc:Fallback>
      <p:transition spd="med" advClick="0">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2231</TotalTime>
  <Words>3967</Words>
  <Application>Microsoft Office PowerPoint</Application>
  <PresentationFormat>A4 Paper (210x297 mm)</PresentationFormat>
  <Paragraphs>415</Paragraphs>
  <Slides>47</Slides>
  <Notes>46</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Flow</vt:lpstr>
      <vt:lpstr>    مباحث مهم حقوقي پيمانها     و  آشنائي با انواع قراردادهاي ساختماني (طرح و محاسبه، اجراء، نظارت)                                                 بهمن 89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vector>
  </TitlesOfParts>
  <Company>ADAk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اهم اقدامات صورت پذیرفته جهت تسریع در پیشرفت طرح مهر از 1389/9/3 تا 1389/6/20</dc:title>
  <dc:creator>Administrator</dc:creator>
  <cp:lastModifiedBy>Mohamadi</cp:lastModifiedBy>
  <cp:revision>309</cp:revision>
  <cp:lastPrinted>2011-01-27T07:44:19Z</cp:lastPrinted>
  <dcterms:created xsi:type="dcterms:W3CDTF">2010-09-09T02:15:41Z</dcterms:created>
  <dcterms:modified xsi:type="dcterms:W3CDTF">2011-04-04T18:04:32Z</dcterms:modified>
</cp:coreProperties>
</file>