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31"/>
  </p:notesMasterIdLst>
  <p:sldIdLst>
    <p:sldId id="283" r:id="rId2"/>
    <p:sldId id="257" r:id="rId3"/>
    <p:sldId id="258" r:id="rId4"/>
    <p:sldId id="259" r:id="rId5"/>
    <p:sldId id="260" r:id="rId6"/>
    <p:sldId id="263" r:id="rId7"/>
    <p:sldId id="285" r:id="rId8"/>
    <p:sldId id="264" r:id="rId9"/>
    <p:sldId id="265" r:id="rId10"/>
    <p:sldId id="266" r:id="rId11"/>
    <p:sldId id="267" r:id="rId12"/>
    <p:sldId id="268" r:id="rId13"/>
    <p:sldId id="269" r:id="rId14"/>
    <p:sldId id="286" r:id="rId15"/>
    <p:sldId id="270" r:id="rId16"/>
    <p:sldId id="271" r:id="rId17"/>
    <p:sldId id="272" r:id="rId18"/>
    <p:sldId id="273" r:id="rId19"/>
    <p:sldId id="274" r:id="rId20"/>
    <p:sldId id="275" r:id="rId21"/>
    <p:sldId id="276" r:id="rId22"/>
    <p:sldId id="277" r:id="rId23"/>
    <p:sldId id="287" r:id="rId24"/>
    <p:sldId id="278" r:id="rId25"/>
    <p:sldId id="279" r:id="rId26"/>
    <p:sldId id="280" r:id="rId27"/>
    <p:sldId id="281" r:id="rId28"/>
    <p:sldId id="282" r:id="rId29"/>
    <p:sldId id="28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0" autoAdjust="0"/>
    <p:restoredTop sz="71095" autoAdjust="0"/>
  </p:normalViewPr>
  <p:slideViewPr>
    <p:cSldViewPr snapToGrid="0" showGuides="1">
      <p:cViewPr varScale="1">
        <p:scale>
          <a:sx n="46" d="100"/>
          <a:sy n="46" d="100"/>
        </p:scale>
        <p:origin x="54" y="198"/>
      </p:cViewPr>
      <p:guideLst>
        <p:guide orient="horz" pos="2136"/>
        <p:guide pos="38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9710C-AF16-483F-8B61-3654F5DC3F3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FFE8B6B5-7FE5-40BA-9700-792A579A22FB}">
      <dgm:prSet/>
      <dgm:spPr/>
      <dgm:t>
        <a:bodyPr/>
        <a:lstStyle/>
        <a:p>
          <a:r>
            <a:rPr lang="fa-IR" b="1" dirty="0" smtClean="0"/>
            <a:t>كيفيت پایین</a:t>
          </a:r>
          <a:r>
            <a:rPr lang="fa-IR" b="1" baseline="0" dirty="0" smtClean="0"/>
            <a:t> </a:t>
          </a:r>
          <a:r>
            <a:rPr lang="fa-IR" b="1" dirty="0" smtClean="0"/>
            <a:t>خدمات</a:t>
          </a:r>
          <a:endParaRPr lang="en-US" b="1" dirty="0"/>
        </a:p>
      </dgm:t>
    </dgm:pt>
    <dgm:pt modelId="{840E0887-708F-4190-AA97-D3254585945F}" type="parTrans" cxnId="{D37880E0-952D-4311-B016-DA9072604071}">
      <dgm:prSet/>
      <dgm:spPr/>
      <dgm:t>
        <a:bodyPr/>
        <a:lstStyle/>
        <a:p>
          <a:endParaRPr lang="en-US"/>
        </a:p>
      </dgm:t>
    </dgm:pt>
    <dgm:pt modelId="{CEBDF24A-EA5F-4015-A063-4FFF3E584E91}" type="sibTrans" cxnId="{D37880E0-952D-4311-B016-DA9072604071}">
      <dgm:prSet/>
      <dgm:spPr/>
      <dgm:t>
        <a:bodyPr/>
        <a:lstStyle/>
        <a:p>
          <a:endParaRPr lang="en-US"/>
        </a:p>
      </dgm:t>
    </dgm:pt>
    <dgm:pt modelId="{BE0901F8-636A-436C-B6F1-21C73200DB0F}">
      <dgm:prSet/>
      <dgm:spPr/>
      <dgm:t>
        <a:bodyPr/>
        <a:lstStyle/>
        <a:p>
          <a:r>
            <a:rPr lang="fa-IR" b="1" dirty="0" smtClean="0"/>
            <a:t>شكاف پنجم </a:t>
          </a:r>
          <a:endParaRPr lang="en-US" b="1" dirty="0"/>
        </a:p>
      </dgm:t>
    </dgm:pt>
    <dgm:pt modelId="{506AF9B9-099F-496C-A204-A233C333740E}" type="parTrans" cxnId="{E7D16D9D-D620-48C7-8F2E-A81E478C6754}">
      <dgm:prSet/>
      <dgm:spPr/>
      <dgm:t>
        <a:bodyPr/>
        <a:lstStyle/>
        <a:p>
          <a:endParaRPr lang="en-US"/>
        </a:p>
      </dgm:t>
    </dgm:pt>
    <dgm:pt modelId="{8BAA7A5C-A207-42D9-A6C4-709834688697}" type="sibTrans" cxnId="{E7D16D9D-D620-48C7-8F2E-A81E478C6754}">
      <dgm:prSet/>
      <dgm:spPr/>
      <dgm:t>
        <a:bodyPr/>
        <a:lstStyle/>
        <a:p>
          <a:endParaRPr lang="en-US"/>
        </a:p>
      </dgm:t>
    </dgm:pt>
    <dgm:pt modelId="{14FDF977-0FF3-45D6-82F6-C8EF935331DF}">
      <dgm:prSet/>
      <dgm:spPr/>
      <dgm:t>
        <a:bodyPr/>
        <a:lstStyle/>
        <a:p>
          <a:r>
            <a:rPr lang="fa-IR" b="1" dirty="0" smtClean="0"/>
            <a:t>حذف شكاف‌هاي چهارگانه</a:t>
          </a:r>
          <a:r>
            <a:rPr lang="fa-IR" b="1" baseline="0" dirty="0" smtClean="0"/>
            <a:t> </a:t>
          </a:r>
          <a:endParaRPr lang="en-US" b="1" dirty="0"/>
        </a:p>
      </dgm:t>
    </dgm:pt>
    <dgm:pt modelId="{6DF2AE58-54F9-4555-B0B5-A39BB5108320}" type="parTrans" cxnId="{683468A8-3119-4F24-AA7B-5B09C95D3A5A}">
      <dgm:prSet/>
      <dgm:spPr/>
      <dgm:t>
        <a:bodyPr/>
        <a:lstStyle/>
        <a:p>
          <a:endParaRPr lang="en-US"/>
        </a:p>
      </dgm:t>
    </dgm:pt>
    <dgm:pt modelId="{F36C0C6F-4FCB-4FE2-AB19-F19466E89AA7}" type="sibTrans" cxnId="{683468A8-3119-4F24-AA7B-5B09C95D3A5A}">
      <dgm:prSet/>
      <dgm:spPr/>
      <dgm:t>
        <a:bodyPr/>
        <a:lstStyle/>
        <a:p>
          <a:endParaRPr lang="en-US"/>
        </a:p>
      </dgm:t>
    </dgm:pt>
    <dgm:pt modelId="{E2D9529E-2978-4E5A-B175-C41D478A4834}">
      <dgm:prSet/>
      <dgm:spPr/>
      <dgm:t>
        <a:bodyPr/>
        <a:lstStyle/>
        <a:p>
          <a:r>
            <a:rPr lang="fa-IR" b="1" dirty="0" smtClean="0"/>
            <a:t>به كارگيري اصول پنجگانه</a:t>
          </a:r>
          <a:endParaRPr lang="en-US" b="1" dirty="0"/>
        </a:p>
      </dgm:t>
    </dgm:pt>
    <dgm:pt modelId="{811413EA-1284-49FD-BAB6-30B1ED7C696C}" type="parTrans" cxnId="{C51E0DC6-923F-4615-B9D5-47231117CE17}">
      <dgm:prSet/>
      <dgm:spPr/>
      <dgm:t>
        <a:bodyPr/>
        <a:lstStyle/>
        <a:p>
          <a:endParaRPr lang="en-US"/>
        </a:p>
      </dgm:t>
    </dgm:pt>
    <dgm:pt modelId="{7ED438CF-5CEC-4A2E-B1DC-8DB295ACFCF1}" type="sibTrans" cxnId="{C51E0DC6-923F-4615-B9D5-47231117CE17}">
      <dgm:prSet/>
      <dgm:spPr/>
      <dgm:t>
        <a:bodyPr/>
        <a:lstStyle/>
        <a:p>
          <a:endParaRPr lang="en-US"/>
        </a:p>
      </dgm:t>
    </dgm:pt>
    <dgm:pt modelId="{3D0622B9-4384-4DF5-AE80-2ED1EEAECC4F}" type="pres">
      <dgm:prSet presAssocID="{5FF9710C-AF16-483F-8B61-3654F5DC3F3F}" presName="Name0" presStyleCnt="0">
        <dgm:presLayoutVars>
          <dgm:dir/>
          <dgm:animLvl val="lvl"/>
          <dgm:resizeHandles val="exact"/>
        </dgm:presLayoutVars>
      </dgm:prSet>
      <dgm:spPr/>
      <dgm:t>
        <a:bodyPr/>
        <a:lstStyle/>
        <a:p>
          <a:endParaRPr lang="en-US"/>
        </a:p>
      </dgm:t>
    </dgm:pt>
    <dgm:pt modelId="{EED9DAF8-78DC-4E9F-BD3B-817F7922A40F}" type="pres">
      <dgm:prSet presAssocID="{FFE8B6B5-7FE5-40BA-9700-792A579A22FB}" presName="parTxOnly" presStyleLbl="node1" presStyleIdx="0" presStyleCnt="4">
        <dgm:presLayoutVars>
          <dgm:chMax val="0"/>
          <dgm:chPref val="0"/>
          <dgm:bulletEnabled val="1"/>
        </dgm:presLayoutVars>
      </dgm:prSet>
      <dgm:spPr/>
      <dgm:t>
        <a:bodyPr/>
        <a:lstStyle/>
        <a:p>
          <a:endParaRPr lang="en-US"/>
        </a:p>
      </dgm:t>
    </dgm:pt>
    <dgm:pt modelId="{65BB97C3-48C8-42F4-9023-4BD2D9B2540F}" type="pres">
      <dgm:prSet presAssocID="{CEBDF24A-EA5F-4015-A063-4FFF3E584E91}" presName="parTxOnlySpace" presStyleCnt="0"/>
      <dgm:spPr/>
    </dgm:pt>
    <dgm:pt modelId="{33D4E077-4D1B-4DDD-8BBC-3FD0C50112A3}" type="pres">
      <dgm:prSet presAssocID="{BE0901F8-636A-436C-B6F1-21C73200DB0F}" presName="parTxOnly" presStyleLbl="node1" presStyleIdx="1" presStyleCnt="4">
        <dgm:presLayoutVars>
          <dgm:chMax val="0"/>
          <dgm:chPref val="0"/>
          <dgm:bulletEnabled val="1"/>
        </dgm:presLayoutVars>
      </dgm:prSet>
      <dgm:spPr/>
      <dgm:t>
        <a:bodyPr/>
        <a:lstStyle/>
        <a:p>
          <a:endParaRPr lang="en-US"/>
        </a:p>
      </dgm:t>
    </dgm:pt>
    <dgm:pt modelId="{26254B01-88AC-4FBF-AF02-471567ADBF4D}" type="pres">
      <dgm:prSet presAssocID="{8BAA7A5C-A207-42D9-A6C4-709834688697}" presName="parTxOnlySpace" presStyleCnt="0"/>
      <dgm:spPr/>
    </dgm:pt>
    <dgm:pt modelId="{C10E405C-04AE-43E1-A358-B9CD0CDC1127}" type="pres">
      <dgm:prSet presAssocID="{14FDF977-0FF3-45D6-82F6-C8EF935331DF}" presName="parTxOnly" presStyleLbl="node1" presStyleIdx="2" presStyleCnt="4">
        <dgm:presLayoutVars>
          <dgm:chMax val="0"/>
          <dgm:chPref val="0"/>
          <dgm:bulletEnabled val="1"/>
        </dgm:presLayoutVars>
      </dgm:prSet>
      <dgm:spPr/>
      <dgm:t>
        <a:bodyPr/>
        <a:lstStyle/>
        <a:p>
          <a:endParaRPr lang="en-US"/>
        </a:p>
      </dgm:t>
    </dgm:pt>
    <dgm:pt modelId="{A605F215-0BF3-437D-BD1C-C8ADF50E2AB5}" type="pres">
      <dgm:prSet presAssocID="{F36C0C6F-4FCB-4FE2-AB19-F19466E89AA7}" presName="parTxOnlySpace" presStyleCnt="0"/>
      <dgm:spPr/>
    </dgm:pt>
    <dgm:pt modelId="{3A776704-6563-43D2-8450-818CADD094D2}" type="pres">
      <dgm:prSet presAssocID="{E2D9529E-2978-4E5A-B175-C41D478A4834}" presName="parTxOnly" presStyleLbl="node1" presStyleIdx="3" presStyleCnt="4">
        <dgm:presLayoutVars>
          <dgm:chMax val="0"/>
          <dgm:chPref val="0"/>
          <dgm:bulletEnabled val="1"/>
        </dgm:presLayoutVars>
      </dgm:prSet>
      <dgm:spPr/>
      <dgm:t>
        <a:bodyPr/>
        <a:lstStyle/>
        <a:p>
          <a:endParaRPr lang="en-US"/>
        </a:p>
      </dgm:t>
    </dgm:pt>
  </dgm:ptLst>
  <dgm:cxnLst>
    <dgm:cxn modelId="{E7D16D9D-D620-48C7-8F2E-A81E478C6754}" srcId="{5FF9710C-AF16-483F-8B61-3654F5DC3F3F}" destId="{BE0901F8-636A-436C-B6F1-21C73200DB0F}" srcOrd="1" destOrd="0" parTransId="{506AF9B9-099F-496C-A204-A233C333740E}" sibTransId="{8BAA7A5C-A207-42D9-A6C4-709834688697}"/>
    <dgm:cxn modelId="{99B3F297-4611-468B-8682-2D53A80AACB5}" type="presOf" srcId="{14FDF977-0FF3-45D6-82F6-C8EF935331DF}" destId="{C10E405C-04AE-43E1-A358-B9CD0CDC1127}" srcOrd="0" destOrd="0" presId="urn:microsoft.com/office/officeart/2005/8/layout/chevron1"/>
    <dgm:cxn modelId="{C51E0DC6-923F-4615-B9D5-47231117CE17}" srcId="{5FF9710C-AF16-483F-8B61-3654F5DC3F3F}" destId="{E2D9529E-2978-4E5A-B175-C41D478A4834}" srcOrd="3" destOrd="0" parTransId="{811413EA-1284-49FD-BAB6-30B1ED7C696C}" sibTransId="{7ED438CF-5CEC-4A2E-B1DC-8DB295ACFCF1}"/>
    <dgm:cxn modelId="{6F900379-9BA0-4F66-B268-D1A0E540FEFF}" type="presOf" srcId="{FFE8B6B5-7FE5-40BA-9700-792A579A22FB}" destId="{EED9DAF8-78DC-4E9F-BD3B-817F7922A40F}" srcOrd="0" destOrd="0" presId="urn:microsoft.com/office/officeart/2005/8/layout/chevron1"/>
    <dgm:cxn modelId="{C3F92BDE-EE5F-4107-8B4B-5E5DC19D2D2F}" type="presOf" srcId="{BE0901F8-636A-436C-B6F1-21C73200DB0F}" destId="{33D4E077-4D1B-4DDD-8BBC-3FD0C50112A3}" srcOrd="0" destOrd="0" presId="urn:microsoft.com/office/officeart/2005/8/layout/chevron1"/>
    <dgm:cxn modelId="{683468A8-3119-4F24-AA7B-5B09C95D3A5A}" srcId="{5FF9710C-AF16-483F-8B61-3654F5DC3F3F}" destId="{14FDF977-0FF3-45D6-82F6-C8EF935331DF}" srcOrd="2" destOrd="0" parTransId="{6DF2AE58-54F9-4555-B0B5-A39BB5108320}" sibTransId="{F36C0C6F-4FCB-4FE2-AB19-F19466E89AA7}"/>
    <dgm:cxn modelId="{D37880E0-952D-4311-B016-DA9072604071}" srcId="{5FF9710C-AF16-483F-8B61-3654F5DC3F3F}" destId="{FFE8B6B5-7FE5-40BA-9700-792A579A22FB}" srcOrd="0" destOrd="0" parTransId="{840E0887-708F-4190-AA97-D3254585945F}" sibTransId="{CEBDF24A-EA5F-4015-A063-4FFF3E584E91}"/>
    <dgm:cxn modelId="{97901418-A5C3-4BCD-867F-7C910ACF4C28}" type="presOf" srcId="{E2D9529E-2978-4E5A-B175-C41D478A4834}" destId="{3A776704-6563-43D2-8450-818CADD094D2}" srcOrd="0" destOrd="0" presId="urn:microsoft.com/office/officeart/2005/8/layout/chevron1"/>
    <dgm:cxn modelId="{F09EBF55-EEC5-4578-9CED-873E2A4B96FA}" type="presOf" srcId="{5FF9710C-AF16-483F-8B61-3654F5DC3F3F}" destId="{3D0622B9-4384-4DF5-AE80-2ED1EEAECC4F}" srcOrd="0" destOrd="0" presId="urn:microsoft.com/office/officeart/2005/8/layout/chevron1"/>
    <dgm:cxn modelId="{1835F526-2B32-4383-BEE7-6923D632DF95}" type="presParOf" srcId="{3D0622B9-4384-4DF5-AE80-2ED1EEAECC4F}" destId="{EED9DAF8-78DC-4E9F-BD3B-817F7922A40F}" srcOrd="0" destOrd="0" presId="urn:microsoft.com/office/officeart/2005/8/layout/chevron1"/>
    <dgm:cxn modelId="{87018998-ACD0-4DCC-BAA1-5A3C525E7DF4}" type="presParOf" srcId="{3D0622B9-4384-4DF5-AE80-2ED1EEAECC4F}" destId="{65BB97C3-48C8-42F4-9023-4BD2D9B2540F}" srcOrd="1" destOrd="0" presId="urn:microsoft.com/office/officeart/2005/8/layout/chevron1"/>
    <dgm:cxn modelId="{1F1961E6-E0ED-40CE-923E-44E3454FD6D1}" type="presParOf" srcId="{3D0622B9-4384-4DF5-AE80-2ED1EEAECC4F}" destId="{33D4E077-4D1B-4DDD-8BBC-3FD0C50112A3}" srcOrd="2" destOrd="0" presId="urn:microsoft.com/office/officeart/2005/8/layout/chevron1"/>
    <dgm:cxn modelId="{16F8DA2F-F4BB-41E3-A5F4-E01080CF7451}" type="presParOf" srcId="{3D0622B9-4384-4DF5-AE80-2ED1EEAECC4F}" destId="{26254B01-88AC-4FBF-AF02-471567ADBF4D}" srcOrd="3" destOrd="0" presId="urn:microsoft.com/office/officeart/2005/8/layout/chevron1"/>
    <dgm:cxn modelId="{81A91090-64E7-4C21-A416-D94AED363ECA}" type="presParOf" srcId="{3D0622B9-4384-4DF5-AE80-2ED1EEAECC4F}" destId="{C10E405C-04AE-43E1-A358-B9CD0CDC1127}" srcOrd="4" destOrd="0" presId="urn:microsoft.com/office/officeart/2005/8/layout/chevron1"/>
    <dgm:cxn modelId="{19B6E225-30CA-4806-843C-C19F1D80F917}" type="presParOf" srcId="{3D0622B9-4384-4DF5-AE80-2ED1EEAECC4F}" destId="{A605F215-0BF3-437D-BD1C-C8ADF50E2AB5}" srcOrd="5" destOrd="0" presId="urn:microsoft.com/office/officeart/2005/8/layout/chevron1"/>
    <dgm:cxn modelId="{4CDF243B-B88F-466F-BEE6-8ACB6BBD712F}" type="presParOf" srcId="{3D0622B9-4384-4DF5-AE80-2ED1EEAECC4F}" destId="{3A776704-6563-43D2-8450-818CADD094D2}"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816ABD-246B-4B4D-99FA-5A7ACACA057D}" type="datetimeFigureOut">
              <a:rPr lang="en-US" smtClean="0"/>
              <a:t>6/2/2018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CB27D-0E83-4732-9961-9366AE8933E9}" type="slidenum">
              <a:rPr lang="en-US" smtClean="0"/>
              <a:t>‹#›</a:t>
            </a:fld>
            <a:endParaRPr lang="en-US"/>
          </a:p>
        </p:txBody>
      </p:sp>
    </p:spTree>
    <p:extLst>
      <p:ext uri="{BB962C8B-B14F-4D97-AF65-F5344CB8AC3E}">
        <p14:creationId xmlns:p14="http://schemas.microsoft.com/office/powerpoint/2010/main" val="351017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fa.wikipedia.org/wiki/%D8%B2%D8%A8%D8%A7%D9%86_%D8%A7%D9%86%DA%AF%D9%84%DB%8C%D8%B3%DB%8C"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a:t>
            </a:fld>
            <a:endParaRPr lang="en-US"/>
          </a:p>
        </p:txBody>
      </p:sp>
    </p:spTree>
    <p:extLst>
      <p:ext uri="{BB962C8B-B14F-4D97-AF65-F5344CB8AC3E}">
        <p14:creationId xmlns:p14="http://schemas.microsoft.com/office/powerpoint/2010/main" val="423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بيان مسأله</a:t>
            </a:r>
          </a:p>
          <a:p>
            <a:pPr algn="r" rtl="1"/>
            <a:r>
              <a:rPr lang="fa-IR" b="0" dirty="0" smtClean="0"/>
              <a:t>اين مسأله امروزه به جهت مطرح شدن</a:t>
            </a:r>
            <a:r>
              <a:rPr lang="fa-IR" b="0" baseline="0" dirty="0" smtClean="0"/>
              <a:t> </a:t>
            </a:r>
            <a:r>
              <a:rPr lang="fa-IR" b="0" dirty="0" smtClean="0"/>
              <a:t>مشاركت بخش خصوصي در صنعت بيمه كشور حادتر</a:t>
            </a:r>
            <a:r>
              <a:rPr lang="fa-IR" b="0" baseline="0" dirty="0" smtClean="0"/>
              <a:t> </a:t>
            </a:r>
            <a:r>
              <a:rPr lang="fa-IR" b="0" dirty="0" smtClean="0"/>
              <a:t>شده و خواهد شد. لذا به راحتي مي توان دريافت كه</a:t>
            </a:r>
            <a:r>
              <a:rPr lang="fa-IR" b="0" baseline="0" dirty="0" smtClean="0"/>
              <a:t> </a:t>
            </a:r>
            <a:r>
              <a:rPr lang="fa-IR" b="0" dirty="0" smtClean="0"/>
              <a:t>يكي از عوامل موفقيت مؤسسات بيمه اي كشور استفاده</a:t>
            </a:r>
            <a:r>
              <a:rPr lang="fa-IR" b="0" baseline="0" dirty="0" smtClean="0"/>
              <a:t> </a:t>
            </a:r>
            <a:r>
              <a:rPr lang="fa-IR" b="0" dirty="0" smtClean="0"/>
              <a:t>از اصول و نظريه هاي مديريتي، از جمله مديريت كيفيت</a:t>
            </a:r>
            <a:r>
              <a:rPr lang="fa-IR" b="0" baseline="0" dirty="0" smtClean="0"/>
              <a:t> </a:t>
            </a:r>
            <a:r>
              <a:rPr lang="fa-IR" b="0" dirty="0" smtClean="0"/>
              <a:t>جامع است، چرا كه محور اصلي مديريت كيفيت جامع،</a:t>
            </a:r>
            <a:r>
              <a:rPr lang="fa-IR" b="0" baseline="0" dirty="0" smtClean="0"/>
              <a:t> </a:t>
            </a:r>
            <a:r>
              <a:rPr lang="fa-IR" b="0" dirty="0" smtClean="0"/>
              <a:t>توجه به نيازهاي مشتريان و بهبود مستمر همه</a:t>
            </a:r>
            <a:r>
              <a:rPr lang="fa-IR" b="0" baseline="0" dirty="0" smtClean="0"/>
              <a:t> </a:t>
            </a:r>
            <a:r>
              <a:rPr lang="fa-IR" b="0" dirty="0" smtClean="0"/>
              <a:t>محصولات، خدمات و فرايندها است؛ اما مسأله مهم در</a:t>
            </a:r>
            <a:r>
              <a:rPr lang="fa-IR" b="0" baseline="0" dirty="0" smtClean="0"/>
              <a:t> </a:t>
            </a:r>
            <a:r>
              <a:rPr lang="fa-IR" b="0" dirty="0" smtClean="0"/>
              <a:t>اجراي مديريت كيفيت جامع آن است كه اين ديدگاه در</a:t>
            </a:r>
            <a:r>
              <a:rPr lang="fa-IR" b="0" baseline="0" dirty="0" smtClean="0"/>
              <a:t> </a:t>
            </a:r>
            <a:r>
              <a:rPr lang="fa-IR" b="0" dirty="0" smtClean="0"/>
              <a:t>هر سازماني بسته به موقعيت و اهداف خاص آن با</a:t>
            </a:r>
            <a:r>
              <a:rPr lang="fa-IR" b="0" baseline="0" dirty="0" smtClean="0"/>
              <a:t> </a:t>
            </a:r>
            <a:r>
              <a:rPr lang="fa-IR" b="0" dirty="0" smtClean="0"/>
              <a:t>مشكلات مربوط به خود مواجه بوده، نمي توان آن را به</a:t>
            </a:r>
            <a:r>
              <a:rPr lang="fa-IR" b="0" baseline="0" dirty="0" smtClean="0"/>
              <a:t> </a:t>
            </a:r>
            <a:r>
              <a:rPr lang="fa-IR" b="0" dirty="0" smtClean="0"/>
              <a:t>صورت قالبي در هر سازماني اجرا كرد. بنابراين پژوهش</a:t>
            </a:r>
            <a:r>
              <a:rPr lang="fa-IR" b="0" baseline="0" dirty="0" smtClean="0"/>
              <a:t> </a:t>
            </a:r>
            <a:r>
              <a:rPr lang="fa-IR" b="0" dirty="0" smtClean="0"/>
              <a:t>حاضر با بررسي صنعت بيمه كشور و چگونگي به‌کارگیری </a:t>
            </a:r>
            <a:r>
              <a:rPr lang="en-US" b="0" dirty="0" smtClean="0"/>
              <a:t>TQM</a:t>
            </a:r>
            <a:r>
              <a:rPr lang="fa-IR" b="0" dirty="0" smtClean="0"/>
              <a:t> در آن، درصدد بررسی این رویکرد در صنعت</a:t>
            </a:r>
            <a:r>
              <a:rPr lang="fa-IR" b="0" baseline="0" dirty="0" smtClean="0"/>
              <a:t> بیمه است تا مشخص سازد با توجه به اهداف و رسالت‌های صنعت بیمه کشور، چه اقدامات و عواملی از مدیریت جامع کیفیت می‌تواند در این بخش از صنعت مفید واقع شود.</a:t>
            </a:r>
          </a:p>
          <a:p>
            <a:pPr algn="r" rtl="1"/>
            <a:r>
              <a:rPr lang="fa-IR" b="0" baseline="0" dirty="0" smtClean="0"/>
              <a:t>بنابر این پرسش آغازین یا سوال اصلی این تحقیق: الگوي مديريت كيفيت جامع مطلوب براي صنعت بيمه كشور چيست؟</a:t>
            </a:r>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10</a:t>
            </a:fld>
            <a:endParaRPr lang="en-US"/>
          </a:p>
        </p:txBody>
      </p:sp>
    </p:spTree>
    <p:extLst>
      <p:ext uri="{BB962C8B-B14F-4D97-AF65-F5344CB8AC3E}">
        <p14:creationId xmlns:p14="http://schemas.microsoft.com/office/powerpoint/2010/main" val="3406346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دربخش خدمات</a:t>
            </a:r>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جنبش مديريت كيفيت</a:t>
            </a:r>
            <a:r>
              <a:rPr lang="fa-IR" baseline="0" dirty="0" smtClean="0"/>
              <a:t> </a:t>
            </a:r>
            <a:r>
              <a:rPr lang="fa-IR" dirty="0" smtClean="0"/>
              <a:t>جامع در صنايع توليدي شروع شد ، چرا كه</a:t>
            </a:r>
            <a:r>
              <a:rPr lang="fa-IR" baseline="0" dirty="0" smtClean="0"/>
              <a:t> </a:t>
            </a:r>
            <a:r>
              <a:rPr lang="fa-IR" dirty="0" smtClean="0"/>
              <a:t>سنجش عملكرد كيفيتي و تعهد به توليد محصول</a:t>
            </a:r>
            <a:r>
              <a:rPr lang="fa-IR" baseline="0" dirty="0" smtClean="0"/>
              <a:t> </a:t>
            </a:r>
            <a:r>
              <a:rPr lang="fa-IR" dirty="0" smtClean="0"/>
              <a:t>با كيفيت عالي در آن جا آسان تر بود؛ </a:t>
            </a:r>
          </a:p>
          <a:p>
            <a:pPr algn="r" rtl="1"/>
            <a:endParaRPr lang="fa-IR" dirty="0" smtClean="0"/>
          </a:p>
          <a:p>
            <a:pPr algn="r" rtl="1"/>
            <a:r>
              <a:rPr lang="fa-IR" dirty="0" smtClean="0"/>
              <a:t>توسعه همه جانبه منابع خدماتي در سه دهه گذشته،از</a:t>
            </a:r>
            <a:r>
              <a:rPr lang="fa-IR" baseline="0" dirty="0" smtClean="0"/>
              <a:t> </a:t>
            </a:r>
            <a:r>
              <a:rPr lang="fa-IR" dirty="0" smtClean="0"/>
              <a:t>بعد كيفيتي كه هميشه به دنبال ويژگي هاي تكنيكي و فني</a:t>
            </a:r>
            <a:r>
              <a:rPr lang="fa-IR" baseline="0" dirty="0" smtClean="0"/>
              <a:t> </a:t>
            </a:r>
            <a:r>
              <a:rPr lang="fa-IR" dirty="0" smtClean="0"/>
              <a:t>بوده است، به رضايت مشتري از طريق تأمين</a:t>
            </a:r>
            <a:r>
              <a:rPr lang="fa-IR" baseline="0" dirty="0" smtClean="0"/>
              <a:t> </a:t>
            </a:r>
            <a:r>
              <a:rPr lang="fa-IR" dirty="0" smtClean="0"/>
              <a:t>حداكثر انتظاراتشان تغيير يافت. </a:t>
            </a:r>
          </a:p>
          <a:p>
            <a:pPr algn="r" rtl="1"/>
            <a:endParaRPr lang="fa-IR" dirty="0" smtClean="0"/>
          </a:p>
          <a:p>
            <a:pPr algn="r" rtl="1"/>
            <a:endParaRPr lang="fa-IR"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11</a:t>
            </a:fld>
            <a:endParaRPr lang="en-US"/>
          </a:p>
        </p:txBody>
      </p:sp>
    </p:spTree>
    <p:extLst>
      <p:ext uri="{BB962C8B-B14F-4D97-AF65-F5344CB8AC3E}">
        <p14:creationId xmlns:p14="http://schemas.microsoft.com/office/powerpoint/2010/main" val="2540330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1" i="0" u="none" strike="noStrike" kern="1200" baseline="0" dirty="0" smtClean="0">
                <a:solidFill>
                  <a:schemeClr val="tx1"/>
                </a:solidFill>
                <a:latin typeface="+mn-lt"/>
                <a:ea typeface="+mn-ea"/>
                <a:cs typeface="+mn-cs"/>
              </a:rPr>
              <a:t>اندازه گيري كيفيت خدمات (مدل سروكوال)</a:t>
            </a:r>
          </a:p>
          <a:p>
            <a:pPr marL="0" marR="0" indent="0" algn="r" defTabSz="914400" rtl="0" eaLnBrk="1" fontAlgn="auto" latinLnBrk="0" hangingPunct="1">
              <a:lnSpc>
                <a:spcPct val="100000"/>
              </a:lnSpc>
              <a:spcBef>
                <a:spcPts val="0"/>
              </a:spcBef>
              <a:spcAft>
                <a:spcPts val="0"/>
              </a:spcAft>
              <a:buClrTx/>
              <a:buSzTx/>
              <a:buFontTx/>
              <a:buNone/>
              <a:tabLst/>
              <a:defRPr/>
            </a:pPr>
            <a:r>
              <a:rPr lang="ar-SA" sz="1200" kern="1200" dirty="0" smtClean="0">
                <a:solidFill>
                  <a:schemeClr val="tx1"/>
                </a:solidFill>
                <a:effectLst/>
                <a:latin typeface="+mn-lt"/>
                <a:ea typeface="+mn-ea"/>
                <a:cs typeface="+mn-cs"/>
              </a:rPr>
              <a:t>صاحب نظران مختلف براي اندازه گيري ادراكات مشتريان از كيفيت خدمات تلاش بسياري كردند. يكي از مدل‌هاي توسعه يافته در اندازه گيري كمي كيفيت خدمات متعلق به زتهامل و همكارانش</a:t>
            </a:r>
            <a:r>
              <a:rPr lang="fa-IR" sz="1200" kern="1200" dirty="0" smtClean="0">
                <a:solidFill>
                  <a:schemeClr val="tx1"/>
                </a:solidFill>
                <a:effectLst/>
                <a:latin typeface="+mn-lt"/>
                <a:ea typeface="+mn-ea"/>
                <a:cs typeface="+mn-cs"/>
              </a:rPr>
              <a:t> است. </a:t>
            </a:r>
            <a:r>
              <a:rPr lang="ar-SA" sz="1200" kern="1200" dirty="0" smtClean="0">
                <a:solidFill>
                  <a:schemeClr val="tx1"/>
                </a:solidFill>
                <a:effectLst/>
                <a:latin typeface="+mn-lt"/>
                <a:ea typeface="+mn-ea"/>
                <a:cs typeface="+mn-cs"/>
              </a:rPr>
              <a:t> زتهامل، پاراسورمن و لئونارد بري با استفاده ازپنج مؤلفه كيفيت خدمات، ابزاري را به وجود آوردند كه با استفاده از آن مي توان كيفيت خدمات را از نظر مشتري ارزيابي كرد.</a:t>
            </a:r>
            <a:endParaRPr lang="fa-IR"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E1CB27D-0E83-4732-9961-9366AE8933E9}" type="slidenum">
              <a:rPr lang="en-US" smtClean="0"/>
              <a:t>12</a:t>
            </a:fld>
            <a:endParaRPr lang="en-US"/>
          </a:p>
        </p:txBody>
      </p:sp>
    </p:spTree>
    <p:extLst>
      <p:ext uri="{BB962C8B-B14F-4D97-AF65-F5344CB8AC3E}">
        <p14:creationId xmlns:p14="http://schemas.microsoft.com/office/powerpoint/2010/main" val="3461197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a:buFont typeface="Arial" panose="020B0604020202020204" pitchFamily="34" charset="0"/>
              <a:buNone/>
            </a:pPr>
            <a:r>
              <a:rPr lang="fa-IR" sz="1200" b="1" i="0" u="none" strike="noStrike" kern="1200" baseline="0" dirty="0" smtClean="0">
                <a:solidFill>
                  <a:schemeClr val="tx1"/>
                </a:solidFill>
                <a:latin typeface="+mn-lt"/>
                <a:ea typeface="+mn-ea"/>
                <a:cs typeface="+mn-cs"/>
              </a:rPr>
              <a:t>براساس مدل سروكوال، ابعاد اساسي كيفيت خدمات شامل موارد زیر است:</a:t>
            </a: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ابعاد فيزيكي: وجود تسهيلات، تجهيزات، پرسنل و كالاهاي ارتباطي است. تمام اين ابعاد تصويري را فراهم مي سازند كه مشتري ( خصوصاً مشتري جديد ) براي ارزيابي كيفيت آن را مد نظر قرار مي دهد.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قابليت اطمينان: توانایی انجام خدمات به شكلي مطمئن و قابل اعتماد است به طوري كه انتظارات مشتري تأمين شود. معناي ديگر قابليت اطمينان عمل به تعهدات است ؛ يعني اگر سازمان خدماتي در زمينه زمان ارائه خدمت، شيوه ارائه خدمت و هزينه خدمت وعده هايي مي دهد بايد به آن عمل كند.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مسئوليت پذيري: مسئوليت پذيري، تمايل به همكاري و كمك به مشتري است. اين بعد از كيفيت خدمت تأكيد بر نشان دادن حساسيت و هوشياري در قبال درخواست ها، سؤالات و شكايات مشتري دارد. معيار تعريف مسئوليت پذيري ، مدت زماني است كه مشتري مجبور است براي دريافت كمك يا پاسخ به سؤالاتش منتظر بماند.</a:t>
            </a:r>
          </a:p>
        </p:txBody>
      </p:sp>
      <p:sp>
        <p:nvSpPr>
          <p:cNvPr id="4" name="Slide Number Placeholder 3"/>
          <p:cNvSpPr>
            <a:spLocks noGrp="1"/>
          </p:cNvSpPr>
          <p:nvPr>
            <p:ph type="sldNum" sz="quarter" idx="10"/>
          </p:nvPr>
        </p:nvSpPr>
        <p:spPr/>
        <p:txBody>
          <a:bodyPr/>
          <a:lstStyle/>
          <a:p>
            <a:fld id="{5E1CB27D-0E83-4732-9961-9366AE8933E9}" type="slidenum">
              <a:rPr lang="en-US" smtClean="0"/>
              <a:t>13</a:t>
            </a:fld>
            <a:endParaRPr lang="en-US"/>
          </a:p>
        </p:txBody>
      </p:sp>
    </p:spTree>
    <p:extLst>
      <p:ext uri="{BB962C8B-B14F-4D97-AF65-F5344CB8AC3E}">
        <p14:creationId xmlns:p14="http://schemas.microsoft.com/office/powerpoint/2010/main" val="1708379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gn="r" rtl="1">
              <a:buFont typeface="+mj-lt"/>
              <a:buAutoNum type="arabicPeriod"/>
            </a:pPr>
            <a:r>
              <a:rPr lang="fa-IR" sz="1200" b="0" i="0" u="none" strike="noStrike" kern="1200" baseline="0" dirty="0" smtClean="0">
                <a:solidFill>
                  <a:schemeClr val="tx1"/>
                </a:solidFill>
                <a:latin typeface="+mn-lt"/>
                <a:ea typeface="+mn-ea"/>
                <a:cs typeface="+mn-cs"/>
              </a:rPr>
              <a:t>ضمانت و تضمين: تضمين بيانگر شايستگي و توانايي كاركنان سازمان براي القاي يك حس اعتماد و اطمينان به مشتري نسبت به سازمان است. اين بعد از كيفيت خدمت مخصوصاً در خدماتي مهم است كه داراي ريسك بالاتري باشند.</a:t>
            </a:r>
          </a:p>
        </p:txBody>
      </p:sp>
      <p:sp>
        <p:nvSpPr>
          <p:cNvPr id="4" name="Slide Number Placeholder 3"/>
          <p:cNvSpPr>
            <a:spLocks noGrp="1"/>
          </p:cNvSpPr>
          <p:nvPr>
            <p:ph type="sldNum" sz="quarter" idx="10"/>
          </p:nvPr>
        </p:nvSpPr>
        <p:spPr/>
        <p:txBody>
          <a:bodyPr/>
          <a:lstStyle/>
          <a:p>
            <a:fld id="{5E1CB27D-0E83-4732-9961-9366AE8933E9}" type="slidenum">
              <a:rPr lang="en-US" smtClean="0"/>
              <a:t>14</a:t>
            </a:fld>
            <a:endParaRPr lang="en-US"/>
          </a:p>
        </p:txBody>
      </p:sp>
    </p:spTree>
    <p:extLst>
      <p:ext uri="{BB962C8B-B14F-4D97-AF65-F5344CB8AC3E}">
        <p14:creationId xmlns:p14="http://schemas.microsoft.com/office/powerpoint/2010/main" val="1390947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در اين</a:t>
            </a:r>
            <a:r>
              <a:rPr lang="fa-IR" baseline="0" dirty="0" smtClean="0"/>
              <a:t> </a:t>
            </a:r>
            <a:r>
              <a:rPr lang="fa-IR" dirty="0" smtClean="0"/>
              <a:t>چارچوب پنج نوع شكاف عنوان شده است كه براي پي</a:t>
            </a:r>
            <a:r>
              <a:rPr lang="fa-IR" baseline="0" dirty="0" smtClean="0"/>
              <a:t> </a:t>
            </a:r>
            <a:r>
              <a:rPr lang="fa-IR" dirty="0" smtClean="0"/>
              <a:t>بردن به ماهيت و علت وقوع هر يك از شكاف ها و</a:t>
            </a:r>
            <a:r>
              <a:rPr lang="fa-IR" baseline="0" dirty="0" smtClean="0"/>
              <a:t> </a:t>
            </a:r>
            <a:r>
              <a:rPr lang="fa-IR" dirty="0" smtClean="0"/>
              <a:t>چگونگي مقابله با آن ها، هر كدام به صورت جداگانه</a:t>
            </a:r>
            <a:r>
              <a:rPr lang="fa-IR" baseline="0" dirty="0" smtClean="0"/>
              <a:t> </a:t>
            </a:r>
            <a:r>
              <a:rPr lang="fa-IR" dirty="0" smtClean="0"/>
              <a:t>معرفي مي شوند:</a:t>
            </a:r>
          </a:p>
          <a:p>
            <a:pPr marL="228600" indent="-228600" algn="r" rtl="1">
              <a:buFont typeface="+mj-lt"/>
              <a:buAutoNum type="arabicPeriod"/>
            </a:pPr>
            <a:r>
              <a:rPr lang="fa-IR" dirty="0" smtClean="0"/>
              <a:t>شكاف اول : اختلاف ميان ادراكات مديران با</a:t>
            </a:r>
            <a:r>
              <a:rPr lang="fa-IR" baseline="0" dirty="0" smtClean="0"/>
              <a:t> </a:t>
            </a:r>
            <a:r>
              <a:rPr lang="fa-IR" dirty="0" smtClean="0"/>
              <a:t>انتظارات مشتريان از خدمات:</a:t>
            </a:r>
            <a:r>
              <a:rPr lang="fa-IR" baseline="0" dirty="0" smtClean="0"/>
              <a:t> </a:t>
            </a:r>
            <a:r>
              <a:rPr lang="fa-IR" dirty="0" smtClean="0"/>
              <a:t>اين شكاف از اختلاف بين انتظارات مشتري از</a:t>
            </a:r>
            <a:r>
              <a:rPr lang="fa-IR" baseline="0" dirty="0" smtClean="0"/>
              <a:t> </a:t>
            </a:r>
            <a:r>
              <a:rPr lang="fa-IR" dirty="0" smtClean="0"/>
              <a:t>خدمت و درك مديران سازمان از آن انتظارات حاصل</a:t>
            </a:r>
            <a:r>
              <a:rPr lang="fa-IR" baseline="0" dirty="0" smtClean="0"/>
              <a:t> </a:t>
            </a:r>
            <a:r>
              <a:rPr lang="fa-IR" dirty="0" smtClean="0"/>
              <a:t>مي شود. در واقع، اين شكاف ناشي از درك نادرست</a:t>
            </a:r>
            <a:r>
              <a:rPr lang="fa-IR" baseline="0" dirty="0" smtClean="0"/>
              <a:t> </a:t>
            </a:r>
            <a:r>
              <a:rPr lang="fa-IR" dirty="0" smtClean="0"/>
              <a:t>سازمان ومديريت از انتظارات مشتريان است.</a:t>
            </a:r>
          </a:p>
          <a:p>
            <a:pPr marL="228600" indent="-228600" algn="r" rtl="1">
              <a:buFont typeface="+mj-lt"/>
              <a:buAutoNum type="arabicPeriod"/>
            </a:pPr>
            <a:r>
              <a:rPr lang="fa-IR" dirty="0" smtClean="0"/>
              <a:t>شكاف دوم: اختلاف ميان ادراكات مديران از</a:t>
            </a:r>
            <a:r>
              <a:rPr lang="fa-IR" baseline="0" dirty="0" smtClean="0"/>
              <a:t> </a:t>
            </a:r>
            <a:r>
              <a:rPr lang="fa-IR" dirty="0" smtClean="0"/>
              <a:t>انتظارات مشتري با مشخصه هاي كيفيت خدمات؛ يعني</a:t>
            </a:r>
            <a:r>
              <a:rPr lang="fa-IR" baseline="0" dirty="0" smtClean="0"/>
              <a:t> </a:t>
            </a:r>
            <a:r>
              <a:rPr lang="fa-IR" dirty="0" smtClean="0"/>
              <a:t>اشتباه در انتخاب استانداردها و طرح هاي اجرايي مناسب</a:t>
            </a:r>
            <a:r>
              <a:rPr lang="fa-IR" baseline="0" dirty="0" smtClean="0"/>
              <a:t> </a:t>
            </a:r>
            <a:r>
              <a:rPr lang="fa-IR" dirty="0" smtClean="0"/>
              <a:t>براي خدمات.</a:t>
            </a:r>
          </a:p>
          <a:p>
            <a:pPr marL="228600" indent="-228600" algn="r" rtl="1">
              <a:buFont typeface="+mj-lt"/>
              <a:buAutoNum type="arabicPeriod"/>
            </a:pPr>
            <a:r>
              <a:rPr lang="fa-IR" dirty="0" smtClean="0"/>
              <a:t>شكاف سوم: اختلاف ميان خدمات ارائه شده با</a:t>
            </a:r>
            <a:r>
              <a:rPr lang="fa-IR" baseline="0" dirty="0" smtClean="0"/>
              <a:t> </a:t>
            </a:r>
            <a:r>
              <a:rPr lang="fa-IR" dirty="0" smtClean="0"/>
              <a:t>مشخصه هاي كيفيت خدمات ، يعني عدم مطابقت</a:t>
            </a:r>
            <a:r>
              <a:rPr lang="fa-IR" baseline="0" dirty="0" smtClean="0"/>
              <a:t> </a:t>
            </a:r>
            <a:r>
              <a:rPr lang="fa-IR" dirty="0" smtClean="0"/>
              <a:t>خدمات ارائه شده با استانداردها يا مشخصه هاي</a:t>
            </a:r>
            <a:r>
              <a:rPr lang="fa-IR" baseline="0" dirty="0" smtClean="0"/>
              <a:t> </a:t>
            </a:r>
            <a:r>
              <a:rPr lang="fa-IR" dirty="0" smtClean="0"/>
              <a:t>كيفيت خدمات.</a:t>
            </a:r>
          </a:p>
          <a:p>
            <a:pPr marL="228600" indent="-228600" algn="r" rtl="1">
              <a:buFont typeface="+mj-lt"/>
              <a:buAutoNum type="arabicPeriod"/>
            </a:pPr>
            <a:r>
              <a:rPr lang="fa-IR" dirty="0" smtClean="0"/>
              <a:t>شكاف چهارم: اختلاف ميان خدمات ارائه شده با</a:t>
            </a:r>
            <a:r>
              <a:rPr lang="fa-IR" baseline="0" dirty="0" smtClean="0"/>
              <a:t> </a:t>
            </a:r>
            <a:r>
              <a:rPr lang="fa-IR" dirty="0" smtClean="0"/>
              <a:t>وعده ها و تعهدات داده شده.</a:t>
            </a:r>
            <a:r>
              <a:rPr lang="fa-IR" baseline="0" dirty="0" smtClean="0"/>
              <a:t> </a:t>
            </a:r>
            <a:r>
              <a:rPr lang="fa-IR" dirty="0" smtClean="0"/>
              <a:t>اين شكاف بيانگر اختلاف ميان خدمات ارائه شده با</a:t>
            </a:r>
            <a:r>
              <a:rPr lang="fa-IR" baseline="0" dirty="0" smtClean="0"/>
              <a:t> </a:t>
            </a:r>
            <a:r>
              <a:rPr lang="fa-IR" dirty="0" smtClean="0"/>
              <a:t>وعده ها و تعهدات داده شده از طرف سازمان است ؛</a:t>
            </a:r>
            <a:r>
              <a:rPr lang="fa-IR" baseline="0" dirty="0" smtClean="0"/>
              <a:t> </a:t>
            </a:r>
            <a:r>
              <a:rPr lang="fa-IR" dirty="0" smtClean="0"/>
              <a:t>يعني خدمات ارائه شده به مشتريان با تعهدات داده شده سازگاری ندارد.</a:t>
            </a:r>
          </a:p>
          <a:p>
            <a:pPr marL="228600" indent="-228600" algn="r" rtl="1">
              <a:buFont typeface="+mj-lt"/>
              <a:buAutoNum type="arabicPeriod"/>
            </a:pPr>
            <a:r>
              <a:rPr lang="fa-IR" dirty="0" smtClean="0"/>
              <a:t>شكاف پنجم: اختلاف ميان ادراكات و انتظارات</a:t>
            </a:r>
            <a:r>
              <a:rPr lang="fa-IR" baseline="0" dirty="0" smtClean="0"/>
              <a:t> </a:t>
            </a:r>
            <a:r>
              <a:rPr lang="fa-IR" dirty="0" smtClean="0"/>
              <a:t>مشتري از خدمات.</a:t>
            </a:r>
            <a:r>
              <a:rPr lang="fa-IR" baseline="0" dirty="0" smtClean="0"/>
              <a:t> </a:t>
            </a:r>
            <a:r>
              <a:rPr lang="fa-IR" dirty="0" smtClean="0"/>
              <a:t>مهم ترين شكاف در الگوي شكاف ها همين</a:t>
            </a:r>
            <a:r>
              <a:rPr lang="fa-IR" baseline="0" dirty="0" smtClean="0"/>
              <a:t> </a:t>
            </a:r>
            <a:r>
              <a:rPr lang="fa-IR" dirty="0" smtClean="0"/>
              <a:t>شكاف پنجم است كه اصطلاحا به آن شكاف مشتري</a:t>
            </a:r>
            <a:r>
              <a:rPr lang="fa-IR" baseline="0" dirty="0" smtClean="0"/>
              <a:t> </a:t>
            </a:r>
            <a:r>
              <a:rPr lang="fa-IR" dirty="0" smtClean="0"/>
              <a:t>هم گفته مي شود، چرا كه اين شكاف در واقع ،</a:t>
            </a:r>
            <a:r>
              <a:rPr lang="fa-IR" baseline="0" dirty="0" smtClean="0"/>
              <a:t> </a:t>
            </a:r>
            <a:r>
              <a:rPr lang="fa-IR" dirty="0" smtClean="0"/>
              <a:t>به نوعي تمام آن شكاف هاي چهارگانه را در خود دارد. براي از ميان برداشتن اين شكاف بايد به طور همزمان در</a:t>
            </a:r>
            <a:r>
              <a:rPr lang="fa-IR" baseline="0" dirty="0" smtClean="0"/>
              <a:t> </a:t>
            </a:r>
            <a:r>
              <a:rPr lang="fa-IR" dirty="0" smtClean="0"/>
              <a:t>جهت حذف شكاف هاي چهارگانه قبلي حركت كر د،</a:t>
            </a:r>
            <a:r>
              <a:rPr lang="fa-IR" baseline="0" dirty="0" smtClean="0"/>
              <a:t> </a:t>
            </a:r>
            <a:r>
              <a:rPr lang="fa-IR" dirty="0" smtClean="0"/>
              <a:t>چون تا هنگامي كه يكي از اين شكاف هاي چهارگانه</a:t>
            </a:r>
            <a:r>
              <a:rPr lang="fa-IR" baseline="0" dirty="0" smtClean="0"/>
              <a:t> </a:t>
            </a:r>
            <a:r>
              <a:rPr lang="fa-IR" dirty="0" smtClean="0"/>
              <a:t>وجود داشته باشند، مشتريان كيفيت خدمات را</a:t>
            </a:r>
            <a:r>
              <a:rPr lang="fa-IR" baseline="0" dirty="0" smtClean="0"/>
              <a:t> </a:t>
            </a:r>
            <a:r>
              <a:rPr lang="fa-IR" dirty="0" smtClean="0"/>
              <a:t>خدشه دار درك</a:t>
            </a:r>
            <a:r>
              <a:rPr lang="fa-IR" baseline="0" dirty="0" smtClean="0"/>
              <a:t> </a:t>
            </a:r>
            <a:r>
              <a:rPr lang="fa-IR" dirty="0" smtClean="0"/>
              <a:t>خواهند كرد.</a:t>
            </a: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15</a:t>
            </a:fld>
            <a:endParaRPr lang="en-US"/>
          </a:p>
        </p:txBody>
      </p:sp>
    </p:spTree>
    <p:extLst>
      <p:ext uri="{BB962C8B-B14F-4D97-AF65-F5344CB8AC3E}">
        <p14:creationId xmlns:p14="http://schemas.microsoft.com/office/powerpoint/2010/main" val="942368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 صنعت بيمه</a:t>
            </a:r>
            <a:endParaRPr lang="fa-IR" b="0" dirty="0" smtClean="0"/>
          </a:p>
          <a:p>
            <a:pPr algn="r" rtl="1"/>
            <a:r>
              <a:rPr lang="fa-IR" b="0" dirty="0" smtClean="0"/>
              <a:t>بنابراین پژوهش حاضر درصدد بررسی رویکرد </a:t>
            </a:r>
            <a:r>
              <a:rPr lang="en-US" b="0" dirty="0" smtClean="0"/>
              <a:t>TQM</a:t>
            </a:r>
            <a:r>
              <a:rPr lang="fa-IR" b="0" dirty="0" smtClean="0"/>
              <a:t>‌ با تأكيد براين پنج اصل در صنعت بيمه است؛ به اين معنا</a:t>
            </a:r>
            <a:r>
              <a:rPr lang="fa-IR" b="0" baseline="0" dirty="0" smtClean="0"/>
              <a:t> </a:t>
            </a:r>
            <a:r>
              <a:rPr lang="fa-IR" b="0" dirty="0" smtClean="0"/>
              <a:t>كه مشخص شود با توجه به اهداف و رسالت صنعت</a:t>
            </a:r>
            <a:r>
              <a:rPr lang="fa-IR" b="0" baseline="0" dirty="0" smtClean="0"/>
              <a:t> </a:t>
            </a:r>
            <a:r>
              <a:rPr lang="fa-IR" b="0" dirty="0" smtClean="0"/>
              <a:t>بيمه كشور، چه اقدامات و عواملي در تأثير هر يك از</a:t>
            </a:r>
            <a:r>
              <a:rPr lang="fa-IR" b="0" baseline="0" dirty="0" smtClean="0"/>
              <a:t> </a:t>
            </a:r>
            <a:r>
              <a:rPr lang="fa-IR" b="0" dirty="0" smtClean="0"/>
              <a:t>اين اصول بر بهبود كيفيت خدمات مي تواند دخيل و</a:t>
            </a:r>
            <a:r>
              <a:rPr lang="fa-IR" b="0" baseline="0" dirty="0" smtClean="0"/>
              <a:t> </a:t>
            </a:r>
            <a:r>
              <a:rPr lang="fa-IR" b="0" dirty="0" smtClean="0"/>
              <a:t>مفيد واقع شود تا در نهايت با شناخت آن ها اقدام به</a:t>
            </a:r>
            <a:r>
              <a:rPr lang="fa-IR" b="0" baseline="0" dirty="0" smtClean="0"/>
              <a:t> </a:t>
            </a:r>
            <a:r>
              <a:rPr lang="fa-IR" b="0" dirty="0" smtClean="0"/>
              <a:t>طراحي يك الگوي مطلوب جهت اعمال رويكرد</a:t>
            </a:r>
            <a:r>
              <a:rPr lang="fa-IR" b="0" baseline="0" dirty="0" smtClean="0"/>
              <a:t> </a:t>
            </a:r>
            <a:r>
              <a:rPr lang="fa-IR" b="0" dirty="0" smtClean="0"/>
              <a:t>مديريت كيفيت جامع درصنعت بيمه ايران گردد.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16</a:t>
            </a:fld>
            <a:endParaRPr lang="en-US"/>
          </a:p>
        </p:txBody>
      </p:sp>
    </p:spTree>
    <p:extLst>
      <p:ext uri="{BB962C8B-B14F-4D97-AF65-F5344CB8AC3E}">
        <p14:creationId xmlns:p14="http://schemas.microsoft.com/office/powerpoint/2010/main" val="2006373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فرضيه هاي تحقيق</a:t>
            </a:r>
            <a:r>
              <a:rPr lang="fa-IR" dirty="0" smtClean="0"/>
              <a:t>.</a:t>
            </a:r>
          </a:p>
          <a:p>
            <a:pPr algn="r" rtl="1"/>
            <a:r>
              <a:rPr lang="fa-IR" dirty="0" smtClean="0"/>
              <a:t>مطابق چارچوب نظري تحقيق، ميان متغيرهاي</a:t>
            </a:r>
            <a:r>
              <a:rPr lang="fa-IR" baseline="0" dirty="0" smtClean="0"/>
              <a:t> </a:t>
            </a:r>
            <a:r>
              <a:rPr lang="fa-IR" dirty="0" smtClean="0"/>
              <a:t>مستقل و وابسته، همبستگي مستقيم وجود دارد، يعني</a:t>
            </a:r>
            <a:r>
              <a:rPr lang="fa-IR" baseline="0" dirty="0" smtClean="0"/>
              <a:t> </a:t>
            </a:r>
            <a:r>
              <a:rPr lang="fa-IR" dirty="0" smtClean="0"/>
              <a:t>اعمال اصول مديريت كيفيت جامع موجب بهبود</a:t>
            </a:r>
            <a:r>
              <a:rPr lang="fa-IR" baseline="0" dirty="0" smtClean="0"/>
              <a:t> </a:t>
            </a:r>
            <a:r>
              <a:rPr lang="fa-IR" dirty="0" smtClean="0"/>
              <a:t>(افزايش) كيفيت خدمات در صنعت بيمه خواهد گرديد، بنابراين فرض بر اين است كه با اعمال اصول مديريت</a:t>
            </a:r>
            <a:r>
              <a:rPr lang="fa-IR" baseline="0" dirty="0" smtClean="0"/>
              <a:t> </a:t>
            </a:r>
            <a:r>
              <a:rPr lang="fa-IR" dirty="0" smtClean="0"/>
              <a:t>كيفيت جامع، مؤلفه هاي الگوي شكاف كيفيت خدمات</a:t>
            </a:r>
            <a:r>
              <a:rPr lang="fa-IR" baseline="0" dirty="0" smtClean="0"/>
              <a:t> </a:t>
            </a:r>
            <a:r>
              <a:rPr lang="fa-IR" dirty="0" smtClean="0"/>
              <a:t>كاهش يافته، و به همان نسبت كيفيت خدمات بهبود</a:t>
            </a:r>
            <a:r>
              <a:rPr lang="fa-IR" baseline="0" dirty="0" smtClean="0"/>
              <a:t> </a:t>
            </a:r>
            <a:r>
              <a:rPr lang="fa-IR" dirty="0" smtClean="0"/>
              <a:t>يابد.</a:t>
            </a:r>
          </a:p>
          <a:p>
            <a:pPr algn="r" rtl="1"/>
            <a:endParaRPr lang="fa-IR" dirty="0" smtClean="0"/>
          </a:p>
          <a:p>
            <a:pPr algn="r" rtl="1"/>
            <a:r>
              <a:rPr lang="fa-IR" dirty="0" smtClean="0"/>
              <a:t>تحقيق حاضر به دنبال بيان</a:t>
            </a:r>
            <a:r>
              <a:rPr lang="fa-IR" baseline="0" dirty="0" smtClean="0"/>
              <a:t> </a:t>
            </a:r>
            <a:r>
              <a:rPr lang="fa-IR" dirty="0" smtClean="0"/>
              <a:t>اين قضيه است كه جهت حذف شكاف هاي كيفيت</a:t>
            </a:r>
            <a:r>
              <a:rPr lang="fa-IR" baseline="0" dirty="0" smtClean="0"/>
              <a:t> </a:t>
            </a:r>
            <a:r>
              <a:rPr lang="fa-IR" dirty="0" smtClean="0"/>
              <a:t>خدمات و نهايتاً بهبود كيفيت خدمات در</a:t>
            </a:r>
            <a:r>
              <a:rPr lang="fa-IR" baseline="0" dirty="0" smtClean="0"/>
              <a:t> </a:t>
            </a:r>
            <a:r>
              <a:rPr lang="fa-IR" dirty="0" smtClean="0"/>
              <a:t>صنعت بيمه كشور، ضروري است رويكرد مديريت</a:t>
            </a:r>
            <a:r>
              <a:rPr lang="fa-IR" baseline="0" dirty="0" smtClean="0"/>
              <a:t> </a:t>
            </a:r>
            <a:r>
              <a:rPr lang="fa-IR" dirty="0" smtClean="0"/>
              <a:t>كيفيت جامع با تأكيد بر اصول پنجگانه آن در بيمه</a:t>
            </a:r>
            <a:r>
              <a:rPr lang="fa-IR" baseline="0" dirty="0" smtClean="0"/>
              <a:t> </a:t>
            </a:r>
            <a:r>
              <a:rPr lang="fa-IR" dirty="0" smtClean="0"/>
              <a:t>كشور پياده گردد.</a:t>
            </a:r>
            <a:r>
              <a:rPr lang="fa-IR" baseline="0" dirty="0" smtClean="0"/>
              <a:t> </a:t>
            </a:r>
            <a:endParaRPr lang="fa-IR" dirty="0" smtClean="0"/>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17</a:t>
            </a:fld>
            <a:endParaRPr lang="en-US"/>
          </a:p>
        </p:txBody>
      </p:sp>
    </p:spTree>
    <p:extLst>
      <p:ext uri="{BB962C8B-B14F-4D97-AF65-F5344CB8AC3E}">
        <p14:creationId xmlns:p14="http://schemas.microsoft.com/office/powerpoint/2010/main" val="999306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شناسي تحقيق</a:t>
            </a:r>
          </a:p>
          <a:p>
            <a:pPr algn="r" rtl="1"/>
            <a:r>
              <a:rPr lang="fa-IR" dirty="0" smtClean="0"/>
              <a:t>(در اينجا منظور از كارمندان ،</a:t>
            </a:r>
            <a:r>
              <a:rPr lang="fa-IR" baseline="0" dirty="0" smtClean="0"/>
              <a:t> </a:t>
            </a:r>
            <a:r>
              <a:rPr lang="fa-IR" dirty="0" smtClean="0"/>
              <a:t>كليه افرادي است كه پست هاي غيرمديريتي دارند</a:t>
            </a:r>
            <a:r>
              <a:rPr lang="fa-IR" baseline="0" dirty="0" smtClean="0"/>
              <a:t> </a:t>
            </a:r>
            <a:r>
              <a:rPr lang="fa-IR" dirty="0" smtClean="0"/>
              <a:t>ومنظور ازكاركنان،همه افراد شاغل در سازمان بدون</a:t>
            </a:r>
            <a:r>
              <a:rPr lang="fa-IR" baseline="0" dirty="0" smtClean="0"/>
              <a:t> </a:t>
            </a:r>
            <a:r>
              <a:rPr lang="fa-IR" dirty="0" smtClean="0"/>
              <a:t>توجه به پست و رده سازماني آنان است ).</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18</a:t>
            </a:fld>
            <a:endParaRPr lang="en-US"/>
          </a:p>
        </p:txBody>
      </p:sp>
    </p:spTree>
    <p:extLst>
      <p:ext uri="{BB962C8B-B14F-4D97-AF65-F5344CB8AC3E}">
        <p14:creationId xmlns:p14="http://schemas.microsoft.com/office/powerpoint/2010/main" val="1626870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آزمون کرونباخ آلفا</a:t>
            </a:r>
            <a:r>
              <a:rPr lang="fa-IR" dirty="0" smtClean="0"/>
              <a:t> (به </a:t>
            </a:r>
            <a:r>
              <a:rPr lang="fa-IR" dirty="0" smtClean="0">
                <a:hlinkClick r:id="rId3" tooltip="زبان انگلیسی"/>
              </a:rPr>
              <a:t>انگلیسی</a:t>
            </a:r>
            <a:r>
              <a:rPr lang="fa-IR" dirty="0" smtClean="0"/>
              <a:t>: </a:t>
            </a:r>
            <a:r>
              <a:rPr lang="en-US" dirty="0" err="1" smtClean="0"/>
              <a:t>Cronbach's</a:t>
            </a:r>
            <a:r>
              <a:rPr lang="en-US" dirty="0" smtClean="0"/>
              <a:t> alpha) </a:t>
            </a:r>
            <a:r>
              <a:rPr lang="fa-IR" dirty="0" smtClean="0"/>
              <a:t>یا </a:t>
            </a:r>
            <a:r>
              <a:rPr lang="fa-IR" b="1" dirty="0" smtClean="0"/>
              <a:t>قابلیت اعتماد</a:t>
            </a:r>
            <a:r>
              <a:rPr lang="fa-IR" dirty="0" smtClean="0"/>
              <a:t> یا </a:t>
            </a:r>
            <a:r>
              <a:rPr lang="fa-IR" b="1" dirty="0" smtClean="0"/>
              <a:t>پایایی پرسشنامه</a:t>
            </a:r>
            <a:r>
              <a:rPr lang="fa-IR" dirty="0" smtClean="0"/>
              <a:t> یک آزمون آماری است که حاصل آن یک ضریب به نام آلفای کرونباخ می‌باشد،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19</a:t>
            </a:fld>
            <a:endParaRPr lang="en-US"/>
          </a:p>
        </p:txBody>
      </p:sp>
    </p:spTree>
    <p:extLst>
      <p:ext uri="{BB962C8B-B14F-4D97-AF65-F5344CB8AC3E}">
        <p14:creationId xmlns:p14="http://schemas.microsoft.com/office/powerpoint/2010/main" val="4212109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a:t>
            </a:fld>
            <a:endParaRPr lang="en-US"/>
          </a:p>
        </p:txBody>
      </p:sp>
    </p:spTree>
    <p:extLst>
      <p:ext uri="{BB962C8B-B14F-4D97-AF65-F5344CB8AC3E}">
        <p14:creationId xmlns:p14="http://schemas.microsoft.com/office/powerpoint/2010/main" val="3420928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تحليل داده ها</a:t>
            </a:r>
          </a:p>
          <a:p>
            <a:pPr algn="r" rtl="1"/>
            <a:endParaRPr lang="fa-IR" dirty="0" smtClean="0"/>
          </a:p>
          <a:p>
            <a:pPr algn="r" rtl="1"/>
            <a:r>
              <a:rPr lang="fa-IR" dirty="0" smtClean="0"/>
              <a:t>همچنين پايايي ابزار از روش</a:t>
            </a:r>
            <a:r>
              <a:rPr lang="fa-IR" baseline="0" dirty="0" smtClean="0"/>
              <a:t> </a:t>
            </a:r>
            <a:r>
              <a:rPr lang="fa-IR" dirty="0" smtClean="0"/>
              <a:t>آلفاي كرونباخ و روايي ابزار از رو شهاي روايي سازه</a:t>
            </a:r>
            <a:r>
              <a:rPr lang="fa-IR" baseline="0" dirty="0" smtClean="0"/>
              <a:t> </a:t>
            </a:r>
            <a:r>
              <a:rPr lang="fa-IR" dirty="0" smtClean="0"/>
              <a:t>(همگرايي) و روايي محتوايي و روايي سازه (همساني</a:t>
            </a:r>
            <a:r>
              <a:rPr lang="fa-IR" baseline="0" dirty="0" smtClean="0"/>
              <a:t> </a:t>
            </a:r>
            <a:r>
              <a:rPr lang="fa-IR" dirty="0" smtClean="0"/>
              <a:t>دروني) مورد تأييد قرار گرفته است.</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20</a:t>
            </a:fld>
            <a:endParaRPr lang="en-US"/>
          </a:p>
        </p:txBody>
      </p:sp>
    </p:spTree>
    <p:extLst>
      <p:ext uri="{BB962C8B-B14F-4D97-AF65-F5344CB8AC3E}">
        <p14:creationId xmlns:p14="http://schemas.microsoft.com/office/powerpoint/2010/main" val="486725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21</a:t>
            </a:fld>
            <a:endParaRPr lang="en-US"/>
          </a:p>
        </p:txBody>
      </p:sp>
    </p:spTree>
    <p:extLst>
      <p:ext uri="{BB962C8B-B14F-4D97-AF65-F5344CB8AC3E}">
        <p14:creationId xmlns:p14="http://schemas.microsoft.com/office/powerpoint/2010/main" val="1452450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توصيف و آزمون فرضيه اول</a:t>
            </a:r>
          </a:p>
          <a:p>
            <a:pPr algn="r" rtl="1"/>
            <a:endParaRPr lang="fa-IR" sz="1200" b="1" i="0" u="none" strike="noStrike" kern="1200" baseline="0" dirty="0" smtClean="0">
              <a:solidFill>
                <a:schemeClr val="tx1"/>
              </a:solidFill>
              <a:latin typeface="+mn-lt"/>
              <a:ea typeface="+mn-ea"/>
              <a:cs typeface="+mn-cs"/>
            </a:endParaRPr>
          </a:p>
          <a:p>
            <a:pPr algn="r" rtl="1"/>
            <a:r>
              <a:rPr lang="fa-IR" dirty="0" smtClean="0"/>
              <a:t>در ادامه با استفاده از داده هاي جمع آوري شده</a:t>
            </a:r>
            <a:r>
              <a:rPr lang="fa-IR" baseline="0" dirty="0" smtClean="0"/>
              <a:t> </a:t>
            </a:r>
            <a:r>
              <a:rPr lang="fa-IR" dirty="0" smtClean="0"/>
              <a:t>از پرسشنامه ها و ابزارهاي آماري به توصيف و آزمون</a:t>
            </a:r>
            <a:r>
              <a:rPr lang="fa-IR" baseline="0" dirty="0" smtClean="0"/>
              <a:t> </a:t>
            </a:r>
            <a:r>
              <a:rPr lang="fa-IR" dirty="0" smtClean="0"/>
              <a:t>فرضيه هاي پژوهش به شرح زير پرداخته شد</a:t>
            </a:r>
          </a:p>
          <a:p>
            <a:pPr algn="r" rtl="1"/>
            <a:endParaRPr lang="fa-IR" dirty="0" smtClean="0"/>
          </a:p>
          <a:p>
            <a:pPr algn="r" rtl="1"/>
            <a:r>
              <a:rPr lang="fa-IR" dirty="0" smtClean="0"/>
              <a:t>فرضيه فرعي اول(فرضيه فرعي اول: ميان اصول مديريت كيفيت جامع</a:t>
            </a:r>
            <a:r>
              <a:rPr lang="fa-IR" baseline="0" dirty="0" smtClean="0"/>
              <a:t> </a:t>
            </a:r>
            <a:r>
              <a:rPr lang="fa-IR" dirty="0" smtClean="0"/>
              <a:t>و شكاف هاي كيفيت خدمات، رابطه معنادار ي وجود</a:t>
            </a:r>
            <a:r>
              <a:rPr lang="fa-IR" baseline="0" dirty="0" smtClean="0"/>
              <a:t> </a:t>
            </a:r>
            <a:r>
              <a:rPr lang="fa-IR" dirty="0" smtClean="0"/>
              <a:t>دارد.)</a:t>
            </a:r>
            <a:endParaRPr lang="fa-IR"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فرعي دوم : (ميان اصول مديريت كيفيت جامع</a:t>
            </a:r>
            <a:r>
              <a:rPr lang="fa-IR" baseline="0" dirty="0" smtClean="0"/>
              <a:t> </a:t>
            </a:r>
            <a:r>
              <a:rPr lang="fa-IR" dirty="0" smtClean="0"/>
              <a:t>و مؤلفه هاي مدل سروكوال رابطه معناداري وجود دارد.) </a:t>
            </a:r>
          </a:p>
          <a:p>
            <a:pPr marL="0" marR="0" indent="0" algn="r" defTabSz="914400" rtl="1" eaLnBrk="1" fontAlgn="auto" latinLnBrk="0" hangingPunct="1">
              <a:lnSpc>
                <a:spcPct val="100000"/>
              </a:lnSpc>
              <a:spcBef>
                <a:spcPts val="0"/>
              </a:spcBef>
              <a:spcAft>
                <a:spcPts val="0"/>
              </a:spcAft>
              <a:buClrTx/>
              <a:buSzTx/>
              <a:buFontTx/>
              <a:buNone/>
              <a:tabLst/>
              <a:defRPr/>
            </a:pPr>
            <a:endParaRPr lang="fa-IR" baseline="0"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22</a:t>
            </a:fld>
            <a:endParaRPr lang="en-US"/>
          </a:p>
        </p:txBody>
      </p:sp>
    </p:spTree>
    <p:extLst>
      <p:ext uri="{BB962C8B-B14F-4D97-AF65-F5344CB8AC3E}">
        <p14:creationId xmlns:p14="http://schemas.microsoft.com/office/powerpoint/2010/main" val="2827978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23</a:t>
            </a:fld>
            <a:endParaRPr lang="en-US"/>
          </a:p>
        </p:txBody>
      </p:sp>
    </p:spTree>
    <p:extLst>
      <p:ext uri="{BB962C8B-B14F-4D97-AF65-F5344CB8AC3E}">
        <p14:creationId xmlns:p14="http://schemas.microsoft.com/office/powerpoint/2010/main" val="11204239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دوم تحقيق: با شناسايي معيارهاي اصول پنجگانه مديريت كيفيت جامع درصنعت بيمه امكان طراحي يك الگوي مطلوب وجود دارد.</a:t>
            </a:r>
          </a:p>
        </p:txBody>
      </p:sp>
      <p:sp>
        <p:nvSpPr>
          <p:cNvPr id="4" name="Slide Number Placeholder 3"/>
          <p:cNvSpPr>
            <a:spLocks noGrp="1"/>
          </p:cNvSpPr>
          <p:nvPr>
            <p:ph type="sldNum" sz="quarter" idx="10"/>
          </p:nvPr>
        </p:nvSpPr>
        <p:spPr/>
        <p:txBody>
          <a:bodyPr/>
          <a:lstStyle/>
          <a:p>
            <a:fld id="{5E1CB27D-0E83-4732-9961-9366AE8933E9}" type="slidenum">
              <a:rPr lang="en-US" smtClean="0"/>
              <a:t>24</a:t>
            </a:fld>
            <a:endParaRPr lang="en-US"/>
          </a:p>
        </p:txBody>
      </p:sp>
    </p:spTree>
    <p:extLst>
      <p:ext uri="{BB962C8B-B14F-4D97-AF65-F5344CB8AC3E}">
        <p14:creationId xmlns:p14="http://schemas.microsoft.com/office/powerpoint/2010/main" val="16057672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با توجه به نمودار مي توان دريافت از</a:t>
            </a:r>
            <a:r>
              <a:rPr lang="fa-IR" baseline="0" dirty="0" smtClean="0"/>
              <a:t> </a:t>
            </a:r>
            <a:r>
              <a:rPr lang="fa-IR" dirty="0" smtClean="0"/>
              <a:t>آن جاكه هريك از اصول </a:t>
            </a:r>
            <a:r>
              <a:rPr lang="en-US" dirty="0" smtClean="0"/>
              <a:t>TQM</a:t>
            </a:r>
            <a:r>
              <a:rPr lang="fa-IR" dirty="0" smtClean="0"/>
              <a:t> بر روي بعضي از معيارها و مؤلفه هاي شكاف‌هاي كيفيت خدمات تأثير مي گذارند،</a:t>
            </a:r>
            <a:r>
              <a:rPr lang="fa-IR" baseline="0" dirty="0" smtClean="0"/>
              <a:t> </a:t>
            </a:r>
            <a:r>
              <a:rPr lang="fa-IR" dirty="0" smtClean="0"/>
              <a:t>جهت حذف شكاف‌ها اعمال توأم اصول پنجگانه </a:t>
            </a:r>
            <a:r>
              <a:rPr lang="en-US" dirty="0" smtClean="0"/>
              <a:t>TQM </a:t>
            </a:r>
            <a:r>
              <a:rPr lang="fa-IR" dirty="0" smtClean="0"/>
              <a:t> و در نهايت بهبود كيفيت خدمات در صنعت بيمه</a:t>
            </a:r>
            <a:r>
              <a:rPr lang="fa-IR" baseline="0" dirty="0" smtClean="0"/>
              <a:t> </a:t>
            </a:r>
            <a:r>
              <a:rPr lang="fa-IR" dirty="0" smtClean="0"/>
              <a:t>ضروري است.</a:t>
            </a:r>
          </a:p>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25</a:t>
            </a:fld>
            <a:endParaRPr lang="en-US"/>
          </a:p>
        </p:txBody>
      </p:sp>
    </p:spTree>
    <p:extLst>
      <p:ext uri="{BB962C8B-B14F-4D97-AF65-F5344CB8AC3E}">
        <p14:creationId xmlns:p14="http://schemas.microsoft.com/office/powerpoint/2010/main" val="24961301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حال باتوجه به مباحث ارائه شده ، مي توان مدل</a:t>
            </a:r>
            <a:r>
              <a:rPr lang="fa-IR" baseline="0" dirty="0" smtClean="0"/>
              <a:t> </a:t>
            </a:r>
            <a:r>
              <a:rPr lang="fa-IR" dirty="0" smtClean="0"/>
              <a:t>پيشنهادي تحقيق را مطابق شكل نشان داد.</a:t>
            </a:r>
          </a:p>
          <a:p>
            <a:pPr algn="r" rtl="1"/>
            <a:r>
              <a:rPr lang="fa-IR" dirty="0" smtClean="0"/>
              <a:t>مطابق اين شكل به منظور بهبود كيفيت خدمات در</a:t>
            </a:r>
            <a:r>
              <a:rPr lang="fa-IR" baseline="0" dirty="0" smtClean="0"/>
              <a:t> </a:t>
            </a:r>
            <a:r>
              <a:rPr lang="fa-IR" dirty="0" smtClean="0"/>
              <a:t>صنعت بيمه كشور، مي توان از طريق اعمال اصول5گانه </a:t>
            </a:r>
            <a:r>
              <a:rPr lang="en-US" dirty="0" smtClean="0"/>
              <a:t>TQM</a:t>
            </a:r>
            <a:r>
              <a:rPr lang="fa-IR" dirty="0" smtClean="0"/>
              <a:t> و با تفکیک به شاخص‌های هریک تفكيك و نيز با استفاده از ابزارهاي استقرار مديريت</a:t>
            </a:r>
            <a:r>
              <a:rPr lang="fa-IR" baseline="0" dirty="0" smtClean="0"/>
              <a:t> </a:t>
            </a:r>
            <a:r>
              <a:rPr lang="fa-IR" dirty="0" smtClean="0"/>
              <a:t>كيفيت جامع مؤلفه هاي شكاف هاي چهارگانه كيفيت را</a:t>
            </a:r>
            <a:r>
              <a:rPr lang="fa-IR" baseline="0" dirty="0" smtClean="0"/>
              <a:t> </a:t>
            </a:r>
            <a:r>
              <a:rPr lang="fa-IR" dirty="0" smtClean="0"/>
              <a:t>تحت تأثير قرار داد و موجب حذف شكاف هاي كيفيت</a:t>
            </a:r>
            <a:r>
              <a:rPr lang="fa-IR" baseline="0" dirty="0" smtClean="0"/>
              <a:t> </a:t>
            </a:r>
            <a:r>
              <a:rPr lang="fa-IR" dirty="0" smtClean="0"/>
              <a:t>خدمات گرديد كه بدين وسيله با حذف شكاف هاي</a:t>
            </a:r>
            <a:r>
              <a:rPr lang="fa-IR" baseline="0" dirty="0" smtClean="0"/>
              <a:t> </a:t>
            </a:r>
            <a:r>
              <a:rPr lang="fa-IR" dirty="0" smtClean="0"/>
              <a:t>چهارگانه، شكاف</a:t>
            </a:r>
            <a:r>
              <a:rPr lang="fa-IR" baseline="0" dirty="0" smtClean="0"/>
              <a:t> </a:t>
            </a:r>
            <a:r>
              <a:rPr lang="fa-IR" dirty="0" smtClean="0"/>
              <a:t>پنجم نيز حذف و موجب بهبود كيفيت</a:t>
            </a:r>
            <a:r>
              <a:rPr lang="fa-IR" baseline="0" dirty="0" smtClean="0"/>
              <a:t> </a:t>
            </a:r>
            <a:r>
              <a:rPr lang="fa-IR" dirty="0" smtClean="0"/>
              <a:t>خدمات مي شود.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26</a:t>
            </a:fld>
            <a:endParaRPr lang="en-US"/>
          </a:p>
        </p:txBody>
      </p:sp>
    </p:spTree>
    <p:extLst>
      <p:ext uri="{BB962C8B-B14F-4D97-AF65-F5344CB8AC3E}">
        <p14:creationId xmlns:p14="http://schemas.microsoft.com/office/powerpoint/2010/main" val="15047574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نتیجه‌گیری</a:t>
            </a:r>
          </a:p>
          <a:p>
            <a:pPr algn="r" rtl="1"/>
            <a:r>
              <a:rPr lang="fa-IR" b="0" dirty="0" smtClean="0"/>
              <a:t>1. سازمان هاي عمومي، همچون بيمه، اگر چه دولتي هستند،</a:t>
            </a:r>
            <a:r>
              <a:rPr lang="fa-IR" b="0" baseline="0" dirty="0" smtClean="0"/>
              <a:t> </a:t>
            </a:r>
            <a:r>
              <a:rPr lang="fa-IR" b="0" dirty="0" smtClean="0"/>
              <a:t>اما به منظور سودآوربودن و نيز رقابت با شركت هاي</a:t>
            </a:r>
            <a:r>
              <a:rPr lang="fa-IR" b="0" baseline="0" dirty="0" smtClean="0"/>
              <a:t> </a:t>
            </a:r>
            <a:r>
              <a:rPr lang="fa-IR" b="0" dirty="0" smtClean="0"/>
              <a:t>بيمه اي تازه تأسيس يافته، نه تنها بايد از بيمه گذاران</a:t>
            </a:r>
            <a:r>
              <a:rPr lang="fa-IR" b="0" baseline="0" dirty="0" smtClean="0"/>
              <a:t> </a:t>
            </a:r>
            <a:r>
              <a:rPr lang="fa-IR" b="0" dirty="0" smtClean="0"/>
              <a:t>خود مواظبت كنند، بلكه بايد فرصت را غنيمت شمرده ،</a:t>
            </a:r>
            <a:r>
              <a:rPr lang="fa-IR" b="0" baseline="0" dirty="0" smtClean="0"/>
              <a:t> </a:t>
            </a:r>
            <a:r>
              <a:rPr lang="fa-IR" b="0" dirty="0" smtClean="0"/>
              <a:t>از نيازها و انتظارات آنان آگاهي يا بند تا بتوانند در</a:t>
            </a:r>
            <a:r>
              <a:rPr lang="fa-IR" b="0" baseline="0" dirty="0" smtClean="0"/>
              <a:t> </a:t>
            </a:r>
            <a:r>
              <a:rPr lang="fa-IR" b="0" dirty="0" smtClean="0"/>
              <a:t>راستاي تأمين آن اقدامات لازم را به عمل آورند. تأمين</a:t>
            </a:r>
            <a:r>
              <a:rPr lang="fa-IR" b="0" baseline="0" dirty="0" smtClean="0"/>
              <a:t> </a:t>
            </a:r>
            <a:r>
              <a:rPr lang="fa-IR" b="0" dirty="0" smtClean="0"/>
              <a:t>و برآورده كردن خواسته و انتظارات بيمه گذاران به منزله</a:t>
            </a:r>
            <a:r>
              <a:rPr lang="fa-IR" b="0" baseline="0" dirty="0" smtClean="0"/>
              <a:t> </a:t>
            </a:r>
            <a:r>
              <a:rPr lang="fa-IR" b="0" dirty="0" smtClean="0"/>
              <a:t>حفظ، بقا و توسعه سازمان خواهد بود كه در نتيجه ،</a:t>
            </a:r>
            <a:r>
              <a:rPr lang="fa-IR" b="0" baseline="0" dirty="0" smtClean="0"/>
              <a:t> </a:t>
            </a:r>
            <a:r>
              <a:rPr lang="fa-IR" b="0" dirty="0" smtClean="0"/>
              <a:t>رضايت مشتري نيز حاصل خواهد شد. لذا از آن جاكه</a:t>
            </a:r>
            <a:r>
              <a:rPr lang="fa-IR" b="0" baseline="0" dirty="0" smtClean="0"/>
              <a:t> </a:t>
            </a:r>
            <a:r>
              <a:rPr lang="fa-IR" b="0" dirty="0" smtClean="0"/>
              <a:t>شركت هاي بيمه اي به دنبال اين امر هستند، بايد</a:t>
            </a:r>
            <a:r>
              <a:rPr lang="fa-IR" b="0" baseline="0" dirty="0" smtClean="0"/>
              <a:t> </a:t>
            </a:r>
            <a:r>
              <a:rPr lang="fa-IR" b="0" dirty="0" smtClean="0"/>
              <a:t>اقدامات لازم را در جهت بهبود كيفيت در خدمات بيمه اي به عمل آورند كه اين كار با كمك اعمال رویکرد </a:t>
            </a:r>
            <a:r>
              <a:rPr lang="en-US" b="0" dirty="0" smtClean="0"/>
              <a:t>TQM</a:t>
            </a:r>
            <a:r>
              <a:rPr lang="fa-IR" b="0" baseline="0" dirty="0" smtClean="0"/>
              <a:t> که محور اصلی آن رضایت مشتری است ممکن خواهد شد.</a:t>
            </a:r>
          </a:p>
          <a:p>
            <a:pPr algn="r" rtl="1"/>
            <a:r>
              <a:rPr lang="fa-IR" b="0" baseline="0" dirty="0" smtClean="0"/>
              <a:t>همانطور که گفته شده اجرای فلسفه </a:t>
            </a:r>
            <a:r>
              <a:rPr lang="en-US" b="0" baseline="0" dirty="0" smtClean="0"/>
              <a:t>TQM</a:t>
            </a:r>
            <a:r>
              <a:rPr lang="fa-IR" b="0" baseline="0" dirty="0" smtClean="0"/>
              <a:t> در سازمانهای مختلف نیازمند شیوه‌های اجرایی منحصر به همان سازمان است. بدين منظور گام اول، انجام مطالعات مقدماتي و اكتشافي در راستاي شناسايي وضعيت كيفيت خدمات در صنعت بيمه كشور و اين كه چه عواملي بر آن مؤثر است و نيز تعيين ارتباط رويكرد مديريت كيفيت جامع با آن ها در جهت تدوين فرضيه هاي پژوهش بود.</a:t>
            </a:r>
          </a:p>
          <a:p>
            <a:pPr algn="r" rtl="1"/>
            <a:endParaRPr lang="fa-IR" b="0" baseline="0" dirty="0" smtClean="0"/>
          </a:p>
          <a:p>
            <a:pPr algn="r" rtl="1"/>
            <a:r>
              <a:rPr lang="fa-IR" b="0" baseline="0" dirty="0" smtClean="0"/>
              <a:t>2. 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b="0" baseline="0" dirty="0" smtClean="0"/>
              <a:t>TQM</a:t>
            </a:r>
            <a:r>
              <a:rPr lang="fa-IR" b="0" baseline="0" dirty="0" smtClean="0"/>
              <a:t> و تعیین 5 اصل مدیریت جامع کیفیت مشخص شد که می‌توان بین اصول </a:t>
            </a:r>
            <a:r>
              <a:rPr lang="en-US" b="0" baseline="0" dirty="0" smtClean="0"/>
              <a:t>TQM</a:t>
            </a:r>
            <a:r>
              <a:rPr lang="fa-IR" b="0" baseline="0" dirty="0" smtClean="0"/>
              <a:t> و مولفه‌های مدول سروکوال رابطه‌ای تبیین کرد.</a:t>
            </a:r>
          </a:p>
          <a:p>
            <a:pPr algn="r" rtl="1"/>
            <a:r>
              <a:rPr lang="fa-IR" sz="1200" b="0" i="0" u="none" strike="noStrike" kern="1200" baseline="0" dirty="0" smtClean="0">
                <a:solidFill>
                  <a:schemeClr val="tx1"/>
                </a:solidFill>
                <a:latin typeface="+mn-lt"/>
                <a:ea typeface="+mn-ea"/>
                <a:cs typeface="+mn-cs"/>
              </a:rPr>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27</a:t>
            </a:fld>
            <a:endParaRPr lang="en-US"/>
          </a:p>
        </p:txBody>
      </p:sp>
    </p:spTree>
    <p:extLst>
      <p:ext uri="{BB962C8B-B14F-4D97-AF65-F5344CB8AC3E}">
        <p14:creationId xmlns:p14="http://schemas.microsoft.com/office/powerpoint/2010/main" val="17890965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rtl="1">
              <a:buFont typeface="Arial" panose="020B0604020202020204" pitchFamily="34" charset="0"/>
              <a:buNone/>
            </a:pPr>
            <a:r>
              <a:rPr lang="fa-IR" sz="1200" b="1" i="0" u="none" strike="noStrike" kern="1200" baseline="0" dirty="0" smtClean="0">
                <a:solidFill>
                  <a:schemeClr val="tx1"/>
                </a:solidFill>
                <a:latin typeface="+mn-lt"/>
                <a:ea typeface="+mn-ea"/>
                <a:cs typeface="+mn-cs"/>
              </a:rPr>
              <a:t>پيشنهادهاي تحقيق</a:t>
            </a:r>
          </a:p>
          <a:p>
            <a:pPr marL="171450" indent="-171450" algn="r" rtl="1">
              <a:buFont typeface="Arial" panose="020B0604020202020204" pitchFamily="34" charset="0"/>
              <a:buChar char="•"/>
            </a:pPr>
            <a:r>
              <a:rPr lang="fa-IR" b="0" dirty="0" smtClean="0"/>
              <a:t>اعمال رويكرد مديريت كيفيت جامع در صنعت بيمه،</a:t>
            </a:r>
            <a:r>
              <a:rPr lang="fa-IR" b="0" baseline="0" dirty="0" smtClean="0"/>
              <a:t> </a:t>
            </a:r>
            <a:r>
              <a:rPr lang="fa-IR" b="0" dirty="0" smtClean="0"/>
              <a:t>يك اقدام زيربنايي در اين صنعت تلقي مي گردد كه</a:t>
            </a:r>
            <a:r>
              <a:rPr lang="fa-IR" b="0" baseline="0" dirty="0" smtClean="0"/>
              <a:t> </a:t>
            </a:r>
            <a:r>
              <a:rPr lang="fa-IR" b="0" dirty="0" smtClean="0"/>
              <a:t>نيازمند سياست‌ها و خط‌مشي گذاري‌هاي مناسب و</a:t>
            </a:r>
            <a:r>
              <a:rPr lang="fa-IR" b="0" baseline="0" dirty="0" smtClean="0"/>
              <a:t> </a:t>
            </a:r>
            <a:r>
              <a:rPr lang="fa-IR" b="0" dirty="0" smtClean="0"/>
              <a:t>مؤثر است كه اين رسالت بر عهده سازمان بيمه</a:t>
            </a:r>
            <a:r>
              <a:rPr lang="fa-IR" b="0" baseline="0" dirty="0" smtClean="0"/>
              <a:t> </a:t>
            </a:r>
            <a:r>
              <a:rPr lang="fa-IR" b="0" dirty="0" smtClean="0"/>
              <a:t>مركزي ايران است.</a:t>
            </a:r>
            <a:r>
              <a:rPr lang="fa-IR" b="0" baseline="0" dirty="0" smtClean="0"/>
              <a:t> </a:t>
            </a:r>
            <a:endParaRPr lang="fa-IR" b="0" dirty="0" smtClean="0"/>
          </a:p>
          <a:p>
            <a:pPr marL="171450" indent="-171450" algn="r" rtl="1">
              <a:buFont typeface="Arial" panose="020B0604020202020204" pitchFamily="34" charset="0"/>
              <a:buChar char="•"/>
            </a:pPr>
            <a:r>
              <a:rPr lang="fa-IR" b="0" dirty="0" smtClean="0"/>
              <a:t>به سازمان بيمه مركزي ايران به عنوان راهبر و</a:t>
            </a:r>
            <a:r>
              <a:rPr lang="fa-IR" b="0" baseline="0" dirty="0" smtClean="0"/>
              <a:t> </a:t>
            </a:r>
            <a:r>
              <a:rPr lang="fa-IR" b="0" dirty="0" smtClean="0"/>
              <a:t>سردمدار بيمه كشور پيشنهاد مي گردد كه جهت</a:t>
            </a:r>
            <a:r>
              <a:rPr lang="fa-IR" b="0" baseline="0" dirty="0" smtClean="0"/>
              <a:t> </a:t>
            </a:r>
            <a:r>
              <a:rPr lang="fa-IR" b="0" dirty="0" smtClean="0"/>
              <a:t>استقرار مدل پيشنهادي رويكرد مديريت كيفيت جامع،</a:t>
            </a:r>
            <a:r>
              <a:rPr lang="fa-IR" b="0" baseline="0" dirty="0" smtClean="0"/>
              <a:t> </a:t>
            </a:r>
            <a:r>
              <a:rPr lang="fa-IR" b="0" dirty="0" smtClean="0"/>
              <a:t>ابتدا معيارها و مؤلفه هاي تعريف شده كيفيت خدمات</a:t>
            </a:r>
            <a:r>
              <a:rPr lang="fa-IR" b="0" baseline="0" dirty="0" smtClean="0"/>
              <a:t> </a:t>
            </a:r>
            <a:r>
              <a:rPr lang="fa-IR" b="0" dirty="0" smtClean="0"/>
              <a:t>را به عنوان شاخص هاي ارزيابي عملكرد سازمان هاي</a:t>
            </a:r>
            <a:r>
              <a:rPr lang="fa-IR" b="0" baseline="0" dirty="0" smtClean="0"/>
              <a:t> </a:t>
            </a:r>
            <a:r>
              <a:rPr lang="fa-IR" b="0" dirty="0" smtClean="0"/>
              <a:t>بيمه اي تنظيم و تدوين كند و سپس دوره هاي آموزش</a:t>
            </a:r>
            <a:r>
              <a:rPr lang="fa-IR" b="0" baseline="0" dirty="0" smtClean="0"/>
              <a:t> </a:t>
            </a:r>
            <a:r>
              <a:rPr lang="fa-IR" b="0" dirty="0" smtClean="0"/>
              <a:t>عالي جهت معرفي، اهميت و تأثير رويكرد مديريت</a:t>
            </a:r>
            <a:r>
              <a:rPr lang="fa-IR" b="0" baseline="0" dirty="0" smtClean="0"/>
              <a:t> </a:t>
            </a:r>
            <a:r>
              <a:rPr lang="fa-IR" b="0" dirty="0" smtClean="0"/>
              <a:t>كيفيت جامع در بهبود كيفيت خدمات براي مديران</a:t>
            </a:r>
            <a:r>
              <a:rPr lang="fa-IR" b="0" baseline="0" dirty="0" smtClean="0"/>
              <a:t> </a:t>
            </a:r>
            <a:r>
              <a:rPr lang="fa-IR" b="0" dirty="0" smtClean="0"/>
              <a:t>عالي شركت هاي بيمه برگزار كند، چرا كه تا مديران</a:t>
            </a:r>
            <a:r>
              <a:rPr lang="fa-IR" b="0" baseline="0" dirty="0" smtClean="0"/>
              <a:t> </a:t>
            </a:r>
            <a:r>
              <a:rPr lang="fa-IR" b="0" dirty="0" smtClean="0"/>
              <a:t>عالي به تأثير رويكرد مديريت كيفيت جامع بر</a:t>
            </a:r>
            <a:r>
              <a:rPr lang="fa-IR" b="0" baseline="0" dirty="0" smtClean="0"/>
              <a:t> </a:t>
            </a:r>
            <a:r>
              <a:rPr lang="fa-IR" b="0" dirty="0" smtClean="0"/>
              <a:t>عملكرد سازمانشان باور نداشته باشند اجرای</a:t>
            </a:r>
            <a:r>
              <a:rPr lang="fa-IR" b="0" baseline="0" dirty="0" smtClean="0"/>
              <a:t> هر عملی عبث خواهد بود.</a:t>
            </a:r>
          </a:p>
          <a:p>
            <a:pPr marL="171450" indent="-171450" algn="r" rtl="1">
              <a:buFont typeface="Arial" panose="020B0604020202020204" pitchFamily="34" charset="0"/>
              <a:buChar char="•"/>
            </a:pPr>
            <a:r>
              <a:rPr lang="fa-IR" b="0" dirty="0" smtClean="0"/>
              <a:t>سازمان بيمه مركزي ايران پس از تعيين وتبيين</a:t>
            </a:r>
            <a:r>
              <a:rPr lang="fa-IR" b="0" baseline="0" dirty="0" smtClean="0"/>
              <a:t> </a:t>
            </a:r>
            <a:r>
              <a:rPr lang="fa-IR" b="0" dirty="0" smtClean="0"/>
              <a:t>استانداردهاي كيفيت خدمات جهت استقرار مديريت</a:t>
            </a:r>
            <a:r>
              <a:rPr lang="fa-IR" b="0" baseline="0" dirty="0" smtClean="0"/>
              <a:t> </a:t>
            </a:r>
            <a:r>
              <a:rPr lang="fa-IR" b="0" dirty="0" smtClean="0"/>
              <a:t>كيفيت جامع براي شركت هاي بيمه اي، با استفاده از</a:t>
            </a:r>
            <a:r>
              <a:rPr lang="fa-IR" b="0" baseline="0" dirty="0" smtClean="0"/>
              <a:t> </a:t>
            </a:r>
            <a:r>
              <a:rPr lang="fa-IR" b="0" dirty="0" smtClean="0"/>
              <a:t>شيوه ها و ابزار هاي گوناگون ، مثل معرفي شركت</a:t>
            </a:r>
            <a:r>
              <a:rPr lang="fa-IR" b="0" baseline="0" dirty="0" smtClean="0"/>
              <a:t> </a:t>
            </a:r>
            <a:r>
              <a:rPr lang="fa-IR" b="0" dirty="0" smtClean="0"/>
              <a:t>بيمه اي برتر سال مي تواند بستر رقابت سالم و سازنده</a:t>
            </a:r>
            <a:r>
              <a:rPr lang="fa-IR" b="0" baseline="0" dirty="0" smtClean="0"/>
              <a:t> </a:t>
            </a:r>
            <a:r>
              <a:rPr lang="fa-IR" b="0" dirty="0" smtClean="0"/>
              <a:t>را در صنعت بيمه مهيا سازد.</a:t>
            </a:r>
          </a:p>
          <a:p>
            <a:pPr marL="171450" indent="-171450" algn="r" rtl="1">
              <a:buFont typeface="Arial" panose="020B0604020202020204" pitchFamily="34" charset="0"/>
              <a:buChar char="•"/>
            </a:pPr>
            <a:r>
              <a:rPr lang="fa-IR" b="0" dirty="0" smtClean="0"/>
              <a:t>توجه شود كه اجراي مديريت كيفيت جامع، زماني</a:t>
            </a:r>
            <a:r>
              <a:rPr lang="fa-IR" b="0" baseline="0" dirty="0" smtClean="0"/>
              <a:t> </a:t>
            </a:r>
            <a:r>
              <a:rPr lang="fa-IR" b="0" dirty="0" smtClean="0"/>
              <a:t>مؤثر واقع مي گردد كه منجر به تغيير فرهنگ سازماني</a:t>
            </a:r>
            <a:r>
              <a:rPr lang="fa-IR" b="0" baseline="0" dirty="0" smtClean="0"/>
              <a:t> </a:t>
            </a:r>
            <a:r>
              <a:rPr lang="fa-IR" b="0" dirty="0" smtClean="0"/>
              <a:t>گردد و از آن جاكه اين كار نياز به زمان دارد و نيز</a:t>
            </a:r>
            <a:r>
              <a:rPr lang="fa-IR" b="0" baseline="0" dirty="0" smtClean="0"/>
              <a:t> </a:t>
            </a:r>
            <a:r>
              <a:rPr lang="fa-IR" b="0" dirty="0" smtClean="0"/>
              <a:t>كاركنان در مقابل تغيير مقاومت مي كنند، بايد با تأني</a:t>
            </a:r>
            <a:r>
              <a:rPr lang="fa-IR" b="0" baseline="0" dirty="0" smtClean="0"/>
              <a:t> </a:t>
            </a:r>
            <a:r>
              <a:rPr lang="fa-IR" b="0" dirty="0" smtClean="0"/>
              <a:t>و حوصله نسبت به استقرار آن اقدام كر د و منتظر</a:t>
            </a:r>
            <a:r>
              <a:rPr lang="fa-IR" b="0" baseline="0" dirty="0" smtClean="0"/>
              <a:t> </a:t>
            </a:r>
            <a:r>
              <a:rPr lang="fa-IR" b="0" dirty="0" smtClean="0"/>
              <a:t>نتيجه آني نبود.</a:t>
            </a:r>
          </a:p>
          <a:p>
            <a:pPr marL="171450" indent="-171450" algn="r" rtl="1">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28</a:t>
            </a:fld>
            <a:endParaRPr lang="en-US"/>
          </a:p>
        </p:txBody>
      </p:sp>
    </p:spTree>
    <p:extLst>
      <p:ext uri="{BB962C8B-B14F-4D97-AF65-F5344CB8AC3E}">
        <p14:creationId xmlns:p14="http://schemas.microsoft.com/office/powerpoint/2010/main" val="4048275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3</a:t>
            </a:fld>
            <a:endParaRPr lang="en-US"/>
          </a:p>
        </p:txBody>
      </p:sp>
    </p:spTree>
    <p:extLst>
      <p:ext uri="{BB962C8B-B14F-4D97-AF65-F5344CB8AC3E}">
        <p14:creationId xmlns:p14="http://schemas.microsoft.com/office/powerpoint/2010/main" val="3642138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0"/>
            <a:r>
              <a:rPr lang="fa-IR" sz="1200" kern="1200" dirty="0" smtClean="0">
                <a:solidFill>
                  <a:schemeClr val="tx1"/>
                </a:solidFill>
                <a:effectLst/>
                <a:latin typeface="+mn-lt"/>
                <a:ea typeface="+mn-ea"/>
                <a:cs typeface="+mn-cs"/>
              </a:rPr>
              <a:t>قبل از اجرا باید توجه داشت که آگاهی و ادراک مدیران از این موضع با توجه به</a:t>
            </a:r>
            <a:r>
              <a:rPr lang="fa-IR" sz="1200" kern="1200" baseline="0" dirty="0" smtClean="0">
                <a:solidFill>
                  <a:schemeClr val="tx1"/>
                </a:solidFill>
                <a:effectLst/>
                <a:latin typeface="+mn-lt"/>
                <a:ea typeface="+mn-ea"/>
                <a:cs typeface="+mn-cs"/>
              </a:rPr>
              <a:t> نقش کلیدی رهبری در مدیریت کیفیت جامع بسیار مهم است.</a:t>
            </a:r>
          </a:p>
          <a:p>
            <a:pPr algn="r" rtl="0"/>
            <a:endParaRPr lang="fa-IR" sz="1200" kern="1200" baseline="0" dirty="0" smtClean="0">
              <a:solidFill>
                <a:schemeClr val="tx1"/>
              </a:solidFill>
              <a:effectLst/>
              <a:latin typeface="+mn-lt"/>
              <a:ea typeface="+mn-ea"/>
              <a:cs typeface="+mn-cs"/>
            </a:endParaRPr>
          </a:p>
          <a:p>
            <a:pPr algn="r" rtl="0"/>
            <a:r>
              <a:rPr lang="fa-IR" sz="1200" kern="1200" baseline="0" dirty="0" smtClean="0">
                <a:solidFill>
                  <a:schemeClr val="tx1"/>
                </a:solidFill>
                <a:effectLst/>
                <a:latin typeface="+mn-lt"/>
                <a:ea typeface="+mn-ea"/>
                <a:cs typeface="+mn-cs"/>
              </a:rPr>
              <a:t>همچنین با دیدن نمونه‌هایی مانند نمونه‌های فوق به گستردکی کاربرد این موضوع و به‌طور کلی علم و رشته‌ی مورد نظر پی می‌بریم.</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4</a:t>
            </a:fld>
            <a:endParaRPr lang="en-US"/>
          </a:p>
        </p:txBody>
      </p:sp>
    </p:spTree>
    <p:extLst>
      <p:ext uri="{BB962C8B-B14F-4D97-AF65-F5344CB8AC3E}">
        <p14:creationId xmlns:p14="http://schemas.microsoft.com/office/powerpoint/2010/main" val="2928640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kern="1200" dirty="0" smtClean="0">
                <a:solidFill>
                  <a:schemeClr val="tx1"/>
                </a:solidFill>
                <a:effectLst/>
                <a:latin typeface="+mn-lt"/>
                <a:ea typeface="+mn-ea"/>
                <a:cs typeface="+mn-cs"/>
              </a:rPr>
              <a:t>اصول مدیریت کیفیت جامع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برای مدیریت کیفیت جامع اصول مختلفی ارائه شده است که سازمان‌ها با توجه به شرایط و محیط خود آنها را انتخاب و اجراء می‌کنند. </a:t>
            </a:r>
            <a:endParaRPr lang="en-US" sz="1200" kern="1200" dirty="0" smtClean="0">
              <a:solidFill>
                <a:schemeClr val="tx1"/>
              </a:solidFill>
              <a:effectLst/>
              <a:latin typeface="+mn-lt"/>
              <a:ea typeface="+mn-ea"/>
              <a:cs typeface="+mn-cs"/>
            </a:endParaRPr>
          </a:p>
          <a:p>
            <a:pPr algn="r" rtl="1"/>
            <a:endParaRPr lang="fa-IR" dirty="0" smtClean="0"/>
          </a:p>
          <a:p>
            <a:pPr algn="r" rtl="1"/>
            <a:r>
              <a:rPr lang="fa-IR" sz="1200" kern="1200" dirty="0" smtClean="0">
                <a:solidFill>
                  <a:schemeClr val="tx1"/>
                </a:solidFill>
                <a:effectLst/>
                <a:latin typeface="+mn-lt"/>
                <a:ea typeface="+mn-ea"/>
                <a:cs typeface="+mn-cs"/>
              </a:rPr>
              <a:t>اصول چهارده‌گانه دمینگ که در ارائه</a:t>
            </a:r>
            <a:r>
              <a:rPr lang="fa-IR" sz="1200" kern="1200" baseline="0" dirty="0" smtClean="0">
                <a:solidFill>
                  <a:schemeClr val="tx1"/>
                </a:solidFill>
                <a:effectLst/>
                <a:latin typeface="+mn-lt"/>
                <a:ea typeface="+mn-ea"/>
                <a:cs typeface="+mn-cs"/>
              </a:rPr>
              <a:t> قبل بطور کامل ذکر شد.</a:t>
            </a:r>
          </a:p>
          <a:p>
            <a:pPr algn="r" rtl="1"/>
            <a:endParaRPr lang="fa-IR" sz="1200" kern="1200" baseline="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ساراف (1989) 8  اصل مهم را برای اجرای موفق مدیریت کیفیت جامع بیان کرد، این 8 اصل عبارت‌اند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رهبری مدیریت ارشد،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نقش واحد کیفیت،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آموزش،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طراحی محصول،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مدیریت کیفیت تأمین‌کننده،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گزارش داده‌های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8. روابط کارکنان.</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فلین(1994) 7 اصل را برای مدیریت کیفیت جامع عنوان کرده است که عبارتند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 ارشد،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مدیریت کارکنان،</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اطلاعات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مشارکت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طراحی محصول،</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مشارکت مشتری. </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زیتز (1997) 6 عامل حیاتی را برای مدیریت کیفیت جامع بیان کرده است: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استفاده از داده‌ها و اطلاعات،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روابط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بهسازی کارکنان،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تأکید بر مشتری،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نظارت. </a:t>
            </a:r>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5</a:t>
            </a:fld>
            <a:endParaRPr lang="en-US"/>
          </a:p>
        </p:txBody>
      </p:sp>
    </p:spTree>
    <p:extLst>
      <p:ext uri="{BB962C8B-B14F-4D97-AF65-F5344CB8AC3E}">
        <p14:creationId xmlns:p14="http://schemas.microsoft.com/office/powerpoint/2010/main" val="164555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0" i="0" u="none" strike="noStrike" kern="1200" baseline="0" dirty="0" smtClean="0">
                <a:solidFill>
                  <a:schemeClr val="tx1"/>
                </a:solidFill>
                <a:latin typeface="+mn-lt"/>
                <a:ea typeface="+mn-ea"/>
                <a:cs typeface="+mn-cs"/>
              </a:rPr>
              <a:t>كيفيت جامع شامل عناصر گوناگوني است كه به طور كلي مي توان آنها را به شرح زير نام برد:</a:t>
            </a:r>
          </a:p>
          <a:p>
            <a:pPr algn="r"/>
            <a:r>
              <a:rPr lang="fa-IR" sz="1200" b="0" i="0" u="none" strike="noStrike" kern="1200" baseline="0" dirty="0" smtClean="0">
                <a:solidFill>
                  <a:schemeClr val="tx1"/>
                </a:solidFill>
                <a:latin typeface="+mn-lt"/>
                <a:ea typeface="+mn-ea"/>
                <a:cs typeface="+mn-cs"/>
              </a:rPr>
              <a:t>-1 دست يافتن به خواسته ذهني مشتري</a:t>
            </a:r>
            <a:r>
              <a:rPr lang="fa-IR" sz="1200" b="0" i="0" u="none" strike="noStrike" kern="1200" baseline="0" smtClean="0">
                <a:solidFill>
                  <a:schemeClr val="tx1"/>
                </a:solidFill>
                <a:latin typeface="+mn-lt"/>
                <a:ea typeface="+mn-ea"/>
                <a:cs typeface="+mn-cs"/>
              </a:rPr>
              <a:t>: مثلا </a:t>
            </a:r>
            <a:r>
              <a:rPr lang="fa-IR" sz="1200" b="0" i="0" u="none" strike="noStrike" kern="1200" baseline="0" dirty="0" smtClean="0">
                <a:solidFill>
                  <a:schemeClr val="tx1"/>
                </a:solidFill>
                <a:latin typeface="+mn-lt"/>
                <a:ea typeface="+mn-ea"/>
                <a:cs typeface="+mn-cs"/>
              </a:rPr>
              <a:t>در صنعت بیمه:  پاسخ‌دهی مناسب و در زمان مناسب، خدمات جبرانی ارائه شود. در کشورهای خارجی جهت جبران خسارت ناشی از تصادفات ماشین‌ها،‌شرکت‌های کرایه ماشین به‌صورت کرایه اتومبیلی در اختیار خسارت‌دیده قرار می‌دهند.</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-2 برنامه ريزي: داشتن استراتژي و گاها بیان آن با مشتریان و متقاضیان خدمت بسیار موثر است.</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-3 مديريت بر اصلاحات و حل مشكلات: اين عنصر، تأمين يك روش دقيق مؤثر و سامانمند براي اصلاح فرايند ها و مديريت خدمات و محصولات جديد يا جهشي است و درست اجرا شدن اين عنصر، به حركت به سوي ذهنيت ايجاد خدمات و توليدات بي عيب كمك مي كند.</a:t>
            </a:r>
          </a:p>
          <a:p>
            <a:pPr algn="r"/>
            <a:r>
              <a:rPr lang="fa-IR" sz="1200" b="0" i="0" u="none" strike="noStrike" kern="1200" baseline="0" dirty="0" smtClean="0">
                <a:solidFill>
                  <a:schemeClr val="tx1"/>
                </a:solidFill>
                <a:latin typeface="+mn-lt"/>
                <a:ea typeface="+mn-ea"/>
                <a:cs typeface="+mn-cs"/>
              </a:rPr>
              <a:t>دریافت اطلاعات از متقاضیان و انتقادات و پیشنهادات آن‌ها و حل مشکلات به شیوه‌ای نظام‌مند و برنامه‌ریزی شده که موجب ایجاد ذهنیتی مثبت در متقاضیان می‌شود.</a:t>
            </a:r>
          </a:p>
        </p:txBody>
      </p:sp>
      <p:sp>
        <p:nvSpPr>
          <p:cNvPr id="4" name="Slide Number Placeholder 3"/>
          <p:cNvSpPr>
            <a:spLocks noGrp="1"/>
          </p:cNvSpPr>
          <p:nvPr>
            <p:ph type="sldNum" sz="quarter" idx="10"/>
          </p:nvPr>
        </p:nvSpPr>
        <p:spPr/>
        <p:txBody>
          <a:bodyPr/>
          <a:lstStyle/>
          <a:p>
            <a:fld id="{5E1CB27D-0E83-4732-9961-9366AE8933E9}" type="slidenum">
              <a:rPr lang="en-US" smtClean="0"/>
              <a:t>6</a:t>
            </a:fld>
            <a:endParaRPr lang="en-US"/>
          </a:p>
        </p:txBody>
      </p:sp>
    </p:spTree>
    <p:extLst>
      <p:ext uri="{BB962C8B-B14F-4D97-AF65-F5344CB8AC3E}">
        <p14:creationId xmlns:p14="http://schemas.microsoft.com/office/powerpoint/2010/main" val="104681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lnSpc>
                <a:spcPct val="150000"/>
              </a:lnSpc>
            </a:pPr>
            <a:r>
              <a:rPr lang="fa-IR" sz="1200" b="0" dirty="0" smtClean="0"/>
              <a:t>4 مديريت فرايند: مديريت فرايند، مديريت دقيق روزانه بر فرايندهاي اساسي را تأمين مي كند كه نتيجه آن، كارآمدي و قابليت پيش بيني فرايندهاي در داخل سازمان و نيز در رابطه با شركاي تجاري است. اين نتيجه ي يك سازمان كارآمد و كم هزينه است.</a:t>
            </a:r>
          </a:p>
          <a:p>
            <a:pPr algn="r" rtl="1">
              <a:lnSpc>
                <a:spcPct val="150000"/>
              </a:lnSpc>
            </a:pPr>
            <a:endParaRPr lang="fa-IR" sz="1200" b="0" dirty="0" smtClean="0"/>
          </a:p>
          <a:p>
            <a:pPr algn="r" rtl="1">
              <a:lnSpc>
                <a:spcPct val="150000"/>
              </a:lnSpc>
            </a:pPr>
            <a:r>
              <a:rPr lang="fa-IR" sz="1200" b="0" dirty="0" smtClean="0"/>
              <a:t>-5 توسعه مشاركت كاركنان و رهبري: مديريت سازمان بايد به تمام كاركنان (جهت مشاركت رد دستيابي به كيفيت جامع) آموزش دهد، رهبري نيرومندي داشته باشد و با هدايت سازمان به سمت يك هدف مشترك، خود را براي آينده آماده كند.</a:t>
            </a:r>
            <a:endParaRPr lang="en-US" sz="1200" b="0" dirty="0" smtClean="0"/>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7</a:t>
            </a:fld>
            <a:endParaRPr lang="en-US"/>
          </a:p>
        </p:txBody>
      </p:sp>
    </p:spTree>
    <p:extLst>
      <p:ext uri="{BB962C8B-B14F-4D97-AF65-F5344CB8AC3E}">
        <p14:creationId xmlns:p14="http://schemas.microsoft.com/office/powerpoint/2010/main" val="3581303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smtClean="0">
                <a:solidFill>
                  <a:schemeClr val="tx1"/>
                </a:solidFill>
                <a:effectLst/>
                <a:latin typeface="+mn-lt"/>
                <a:ea typeface="+mn-ea"/>
                <a:cs typeface="+mn-cs"/>
              </a:rPr>
              <a:t>1.</a:t>
            </a:r>
            <a:r>
              <a:rPr lang="ar-SA" sz="1200" kern="1200" dirty="0" smtClean="0">
                <a:solidFill>
                  <a:schemeClr val="tx1"/>
                </a:solidFill>
                <a:effectLst/>
                <a:latin typeface="+mn-lt"/>
                <a:ea typeface="+mn-ea"/>
                <a:cs typeface="+mn-cs"/>
              </a:rPr>
              <a:t>رويكرد مديريت كيفيت جامع در سازمانهايي چون بيمه كه مشتريان داوطلبانه خريدار محصولات آن ها نيستند از اهميت بسياري برخوردار است چرا كه محور اصلي اين رويكرد توجه به نيازهاي مشتري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اما از آن جا كه اعمال اين رويكرد در هر سازمان مستلزم يك مدل خاص است ، محقق در پژوهش حاضر در صدد طراحي يك الگوي مطلوب مديريت كيفيت جامع در صنعت بيمه ايران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بنابراين هدف پژوهش حاضر پاسخ به اين سؤال بوده كه الگوي مديريت كيفيت جامع مطلوب براي صنعت بيمه كشور چيست؟</a:t>
            </a:r>
            <a:endParaRPr lang="fa-IR"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a:t>
            </a:r>
            <a:r>
              <a:rPr lang="ar-SA" sz="1200" kern="1200" dirty="0" smtClean="0">
                <a:solidFill>
                  <a:schemeClr val="tx1"/>
                </a:solidFill>
                <a:effectLst/>
                <a:latin typeface="+mn-lt"/>
                <a:ea typeface="+mn-ea"/>
                <a:cs typeface="+mn-cs"/>
              </a:rPr>
              <a:t>بدين منظور گام اول، انجام مطالعات مقدماتي و اكتشافي در راستاي تعيين وضعيت موجود كيفيت خدمات در صنعت بيمه كشور و شناسايي عواملي مؤثر برآن و نيز تعيين رابطه رويكرد مديريت كيفيت جامع با آن عوامل بوده است. در اين پژوهش كليه مديران، كارمندان وبيمه گذاران شركت هاي بيمه ايران، البرز و دانا به عنوان جامعه آماري تحقيق در نظر گرفته شدند</a:t>
            </a:r>
            <a:r>
              <a:rPr lang="en-US" sz="1200" kern="1200" dirty="0" smtClean="0">
                <a:solidFill>
                  <a:schemeClr val="tx1"/>
                </a:solidFill>
                <a:effectLst/>
                <a:latin typeface="+mn-lt"/>
                <a:ea typeface="+mn-ea"/>
                <a:cs typeface="+mn-cs"/>
              </a:rPr>
              <a:t>.</a:t>
            </a:r>
          </a:p>
          <a:p>
            <a:pPr algn="r" rtl="1"/>
            <a:r>
              <a:rPr lang="ar-SA" sz="1200" kern="1200" dirty="0" smtClean="0">
                <a:solidFill>
                  <a:schemeClr val="tx1"/>
                </a:solidFill>
                <a:effectLst/>
                <a:latin typeface="+mn-lt"/>
                <a:ea typeface="+mn-ea"/>
                <a:cs typeface="+mn-cs"/>
              </a:rPr>
              <a:t>نهايتاً 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8</a:t>
            </a:fld>
            <a:endParaRPr lang="en-US"/>
          </a:p>
        </p:txBody>
      </p:sp>
    </p:spTree>
    <p:extLst>
      <p:ext uri="{BB962C8B-B14F-4D97-AF65-F5344CB8AC3E}">
        <p14:creationId xmlns:p14="http://schemas.microsoft.com/office/powerpoint/2010/main" val="2465768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1200" dirty="0" smtClean="0"/>
              <a:t>در اين پژوهش كليه مديران، كارمندان وبيمه گذاران شركت هاي بيمه ايران، البرز و دانا به عنوان جامعه آماري تحقيق در نظر گرفته شدند</a:t>
            </a:r>
            <a:r>
              <a:rPr lang="fa-IR" sz="1200" dirty="0" smtClean="0"/>
              <a:t>.</a:t>
            </a:r>
            <a:endParaRPr lang="en-US" sz="1200" dirty="0" smtClean="0"/>
          </a:p>
          <a:p>
            <a:pPr algn="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9</a:t>
            </a:fld>
            <a:endParaRPr lang="en-US"/>
          </a:p>
        </p:txBody>
      </p:sp>
    </p:spTree>
    <p:extLst>
      <p:ext uri="{BB962C8B-B14F-4D97-AF65-F5344CB8AC3E}">
        <p14:creationId xmlns:p14="http://schemas.microsoft.com/office/powerpoint/2010/main" val="198630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CF4E77-B896-4034-85FA-0FF9B1AF8978}" type="datetime1">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2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113AA6-F9B6-4C45-8956-8F7360E102FA}" type="datetime1">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78109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45D22A-C8B7-41C1-B732-CFF747D6FE6C}" type="datetime1">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82830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sz="40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800">
                <a:cs typeface="+mn-cs"/>
              </a:defRPr>
            </a:lvl2pPr>
            <a:lvl3pPr>
              <a:defRPr sz="2800">
                <a:cs typeface="+mj-cs"/>
              </a:defRPr>
            </a:lvl3pPr>
            <a:lvl4pPr>
              <a:defRPr sz="2800">
                <a:cs typeface="+mn-cs"/>
              </a:defRPr>
            </a:lvl4pPr>
            <a:lvl5pPr>
              <a:defRPr sz="2800">
                <a:cs typeface="+mj-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559D9EC-A61E-4BDF-9F77-65E14893E398}" type="datetime1">
              <a:rPr lang="en-US" smtClean="0"/>
              <a:t>6/2/2018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dirty="0"/>
          </a:p>
        </p:txBody>
      </p:sp>
    </p:spTree>
    <p:extLst>
      <p:ext uri="{BB962C8B-B14F-4D97-AF65-F5344CB8AC3E}">
        <p14:creationId xmlns:p14="http://schemas.microsoft.com/office/powerpoint/2010/main" val="24606841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B1849-41C4-438B-ABCC-0DC47CD3D94E}" type="datetime1">
              <a:rPr lang="en-US" smtClean="0"/>
              <a:t>6/2/2018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8309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1E3670-A213-411F-87F7-D1F104F728BA}" type="datetime1">
              <a:rPr lang="en-US" smtClean="0"/>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250494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073A2F-847C-47E9-BACA-520B562C0E32}" type="datetime1">
              <a:rPr lang="en-US" smtClean="0"/>
              <a:t>6/2/2018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5137730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1E03F-68CB-4558-99E4-20C67005FE94}" type="datetime1">
              <a:rPr lang="en-US" smtClean="0"/>
              <a:t>6/2/2018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31711383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B5ACB8-F7AB-4B32-9E3F-4FA1035F526B}" type="datetime1">
              <a:rPr lang="en-US" smtClean="0"/>
              <a:t>6/2/2018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09127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ED05B5-1D3E-4FF7-B42E-0B228EF12643}" type="datetime1">
              <a:rPr lang="en-US" smtClean="0"/>
              <a:t>6/2/2018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602A1E-752A-4E7A-B975-E2AC4B389D7D}" type="slidenum">
              <a:rPr lang="en-US" smtClean="0"/>
              <a:t>‹#›</a:t>
            </a:fld>
            <a:endParaRPr lang="en-US"/>
          </a:p>
        </p:txBody>
      </p:sp>
    </p:spTree>
    <p:extLst>
      <p:ext uri="{BB962C8B-B14F-4D97-AF65-F5344CB8AC3E}">
        <p14:creationId xmlns:p14="http://schemas.microsoft.com/office/powerpoint/2010/main" val="2019017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DBAF9-BC24-437A-9A5E-FBFE4F5152F9}" type="datetime1">
              <a:rPr lang="en-US" smtClean="0"/>
              <a:t>6/2/2018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295569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r="79000" b="68000"/>
          </a:stretch>
        </a:blip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23541A-AE51-4EB3-AE09-0ED220F16402}" type="datetime1">
              <a:rPr lang="en-US" smtClean="0"/>
              <a:t>6/2/2018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602A1E-752A-4E7A-B975-E2AC4B389D7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166598907"/>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 name="Group 19"/>
          <p:cNvGrpSpPr/>
          <p:nvPr/>
        </p:nvGrpSpPr>
        <p:grpSpPr>
          <a:xfrm>
            <a:off x="11187154" y="1880109"/>
            <a:ext cx="657497" cy="602280"/>
            <a:chOff x="3228975" y="4202113"/>
            <a:chExt cx="1049338" cy="1425575"/>
          </a:xfrm>
          <a:solidFill>
            <a:schemeClr val="accent1"/>
          </a:solidFill>
        </p:grpSpPr>
        <p:sp>
          <p:nvSpPr>
            <p:cNvPr id="21"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2"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3"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4" name="Group 23"/>
          <p:cNvGrpSpPr/>
          <p:nvPr/>
        </p:nvGrpSpPr>
        <p:grpSpPr>
          <a:xfrm>
            <a:off x="11139724" y="2866032"/>
            <a:ext cx="657497" cy="602280"/>
            <a:chOff x="3228975" y="4202113"/>
            <a:chExt cx="1049338" cy="1425575"/>
          </a:xfrm>
          <a:solidFill>
            <a:schemeClr val="accent1"/>
          </a:solidFill>
        </p:grpSpPr>
        <p:sp>
          <p:nvSpPr>
            <p:cNvPr id="25"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6"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7"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8" name="Group 27"/>
          <p:cNvGrpSpPr/>
          <p:nvPr/>
        </p:nvGrpSpPr>
        <p:grpSpPr>
          <a:xfrm>
            <a:off x="11160671" y="3851955"/>
            <a:ext cx="657497" cy="602280"/>
            <a:chOff x="3228975" y="4202113"/>
            <a:chExt cx="1049338" cy="1425575"/>
          </a:xfrm>
          <a:solidFill>
            <a:schemeClr val="accent1"/>
          </a:solidFill>
        </p:grpSpPr>
        <p:sp>
          <p:nvSpPr>
            <p:cNvPr id="29"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0"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1"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32" name="Group 31"/>
          <p:cNvGrpSpPr/>
          <p:nvPr/>
        </p:nvGrpSpPr>
        <p:grpSpPr>
          <a:xfrm>
            <a:off x="11147144" y="4968998"/>
            <a:ext cx="657497" cy="602280"/>
            <a:chOff x="3228975" y="4202113"/>
            <a:chExt cx="1049338" cy="1425575"/>
          </a:xfrm>
          <a:solidFill>
            <a:schemeClr val="accent1"/>
          </a:solidFill>
        </p:grpSpPr>
        <p:sp>
          <p:nvSpPr>
            <p:cNvPr id="33"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4"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5"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sp>
        <p:nvSpPr>
          <p:cNvPr id="37" name="TextBox 36"/>
          <p:cNvSpPr txBox="1"/>
          <p:nvPr/>
        </p:nvSpPr>
        <p:spPr>
          <a:xfrm>
            <a:off x="7187609" y="1880109"/>
            <a:ext cx="3530009" cy="707886"/>
          </a:xfrm>
          <a:prstGeom prst="rect">
            <a:avLst/>
          </a:prstGeom>
          <a:noFill/>
        </p:spPr>
        <p:txBody>
          <a:bodyPr wrap="square" rtlCol="0">
            <a:spAutoFit/>
          </a:bodyPr>
          <a:lstStyle/>
          <a:p>
            <a:pPr algn="r"/>
            <a:r>
              <a:rPr lang="fa-IR" sz="4000" dirty="0" smtClean="0"/>
              <a:t>سعید خادمعلی</a:t>
            </a:r>
            <a:endParaRPr lang="en-US" sz="4000" dirty="0"/>
          </a:p>
        </p:txBody>
      </p:sp>
      <p:sp>
        <p:nvSpPr>
          <p:cNvPr id="38" name="TextBox 37"/>
          <p:cNvSpPr txBox="1"/>
          <p:nvPr/>
        </p:nvSpPr>
        <p:spPr>
          <a:xfrm>
            <a:off x="7187609" y="4863881"/>
            <a:ext cx="3530009" cy="707886"/>
          </a:xfrm>
          <a:prstGeom prst="rect">
            <a:avLst/>
          </a:prstGeom>
          <a:noFill/>
        </p:spPr>
        <p:txBody>
          <a:bodyPr wrap="square" rtlCol="0">
            <a:spAutoFit/>
          </a:bodyPr>
          <a:lstStyle/>
          <a:p>
            <a:pPr algn="r"/>
            <a:r>
              <a:rPr lang="fa-IR" sz="4000" dirty="0" smtClean="0"/>
              <a:t>کوروش لطفی</a:t>
            </a:r>
            <a:endParaRPr lang="en-US" sz="4000" dirty="0"/>
          </a:p>
        </p:txBody>
      </p:sp>
      <p:sp>
        <p:nvSpPr>
          <p:cNvPr id="39" name="TextBox 38"/>
          <p:cNvSpPr txBox="1"/>
          <p:nvPr/>
        </p:nvSpPr>
        <p:spPr>
          <a:xfrm>
            <a:off x="7187609" y="3849119"/>
            <a:ext cx="3530009" cy="707886"/>
          </a:xfrm>
          <a:prstGeom prst="rect">
            <a:avLst/>
          </a:prstGeom>
          <a:noFill/>
        </p:spPr>
        <p:txBody>
          <a:bodyPr wrap="square" rtlCol="0">
            <a:spAutoFit/>
          </a:bodyPr>
          <a:lstStyle/>
          <a:p>
            <a:pPr algn="r"/>
            <a:r>
              <a:rPr lang="fa-IR" sz="4000" dirty="0" smtClean="0"/>
              <a:t>افشین کردی</a:t>
            </a:r>
            <a:endParaRPr lang="en-US" sz="4000" dirty="0"/>
          </a:p>
        </p:txBody>
      </p:sp>
      <p:sp>
        <p:nvSpPr>
          <p:cNvPr id="40" name="TextBox 39"/>
          <p:cNvSpPr txBox="1"/>
          <p:nvPr/>
        </p:nvSpPr>
        <p:spPr>
          <a:xfrm>
            <a:off x="7187609" y="2839137"/>
            <a:ext cx="3530009" cy="707886"/>
          </a:xfrm>
          <a:prstGeom prst="rect">
            <a:avLst/>
          </a:prstGeom>
          <a:noFill/>
        </p:spPr>
        <p:txBody>
          <a:bodyPr wrap="square" rtlCol="0">
            <a:spAutoFit/>
          </a:bodyPr>
          <a:lstStyle/>
          <a:p>
            <a:pPr algn="r"/>
            <a:r>
              <a:rPr lang="fa-IR" sz="4000" dirty="0" smtClean="0"/>
              <a:t>افشین قلی‌پور</a:t>
            </a:r>
            <a:endParaRPr lang="en-US" sz="4000" dirty="0"/>
          </a:p>
        </p:txBody>
      </p:sp>
      <p:sp>
        <p:nvSpPr>
          <p:cNvPr id="41" name="TextBox 40"/>
          <p:cNvSpPr txBox="1"/>
          <p:nvPr/>
        </p:nvSpPr>
        <p:spPr>
          <a:xfrm>
            <a:off x="2607195" y="282508"/>
            <a:ext cx="8579959" cy="923330"/>
          </a:xfrm>
          <a:prstGeom prst="rect">
            <a:avLst/>
          </a:prstGeom>
          <a:noFill/>
        </p:spPr>
        <p:txBody>
          <a:bodyPr wrap="square" rtlCol="0">
            <a:spAutoFit/>
          </a:bodyPr>
          <a:lstStyle/>
          <a:p>
            <a:pPr algn="r"/>
            <a:r>
              <a:rPr lang="fa-IR" sz="5400" dirty="0">
                <a:latin typeface="Aldhabi" panose="01000000000000000000" pitchFamily="2" charset="-78"/>
                <a:cs typeface="B Titr" panose="00000700000000000000" pitchFamily="2" charset="-78"/>
              </a:rPr>
              <a:t>مدیریت کیفیت جامع در صنعت بیمه</a:t>
            </a:r>
            <a:endParaRPr lang="en-US" sz="5400" dirty="0">
              <a:latin typeface="Aldhabi" panose="01000000000000000000" pitchFamily="2" charset="-78"/>
              <a:cs typeface="B Titr" panose="00000700000000000000" pitchFamily="2" charset="-78"/>
            </a:endParaRPr>
          </a:p>
        </p:txBody>
      </p:sp>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8581" y="1891296"/>
            <a:ext cx="3177685" cy="3430907"/>
          </a:xfrm>
          <a:prstGeom prst="rect">
            <a:avLst/>
          </a:prstGeom>
          <a:ln>
            <a:solidFill>
              <a:schemeClr val="accent2"/>
            </a:solidFill>
          </a:ln>
          <a:effectLst>
            <a:outerShdw blurRad="190500" algn="tl" rotWithShape="0">
              <a:srgbClr val="000000">
                <a:alpha val="70000"/>
              </a:srgbClr>
            </a:outerShdw>
          </a:effectLst>
        </p:spPr>
      </p:pic>
      <p:sp>
        <p:nvSpPr>
          <p:cNvPr id="44" name="Slide Number Placeholder 43"/>
          <p:cNvSpPr>
            <a:spLocks noGrp="1"/>
          </p:cNvSpPr>
          <p:nvPr>
            <p:ph type="sldNum" sz="quarter" idx="12"/>
          </p:nvPr>
        </p:nvSpPr>
        <p:spPr/>
        <p:txBody>
          <a:bodyPr/>
          <a:lstStyle/>
          <a:p>
            <a:fld id="{53602A1E-752A-4E7A-B975-E2AC4B389D7D}" type="slidenum">
              <a:rPr lang="en-US" smtClean="0"/>
              <a:t>1</a:t>
            </a:fld>
            <a:endParaRPr lang="en-US" dirty="0"/>
          </a:p>
        </p:txBody>
      </p:sp>
    </p:spTree>
    <p:extLst>
      <p:ext uri="{BB962C8B-B14F-4D97-AF65-F5344CB8AC3E}">
        <p14:creationId xmlns:p14="http://schemas.microsoft.com/office/powerpoint/2010/main" val="194676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circle(in)">
                                      <p:cBhvr>
                                        <p:cTn id="7" dur="2000"/>
                                        <p:tgtEl>
                                          <p:spTgt spid="41"/>
                                        </p:tgtEl>
                                      </p:cBhvr>
                                    </p:animEffect>
                                  </p:childTnLst>
                                </p:cTn>
                              </p:par>
                              <p:par>
                                <p:cTn id="8" presetID="10" presetClass="entr" presetSubtype="0" fill="hold" nodeType="withEffect">
                                  <p:stCondLst>
                                    <p:cond delay="50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childTnLst>
                          </p:cTn>
                        </p:par>
                        <p:par>
                          <p:cTn id="11" fill="hold">
                            <p:stCondLst>
                              <p:cond delay="2000"/>
                            </p:stCondLst>
                            <p:childTnLst>
                              <p:par>
                                <p:cTn id="12" presetID="53" presetClass="entr" presetSubtype="16" fill="hold" nodeType="after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750" fill="hold"/>
                                        <p:tgtEl>
                                          <p:spTgt spid="20"/>
                                        </p:tgtEl>
                                        <p:attrNameLst>
                                          <p:attrName>ppt_w</p:attrName>
                                        </p:attrNameLst>
                                      </p:cBhvr>
                                      <p:tavLst>
                                        <p:tav tm="0">
                                          <p:val>
                                            <p:fltVal val="0"/>
                                          </p:val>
                                        </p:tav>
                                        <p:tav tm="100000">
                                          <p:val>
                                            <p:strVal val="#ppt_w"/>
                                          </p:val>
                                        </p:tav>
                                      </p:tavLst>
                                    </p:anim>
                                    <p:anim calcmode="lin" valueType="num">
                                      <p:cBhvr>
                                        <p:cTn id="15" dur="750" fill="hold"/>
                                        <p:tgtEl>
                                          <p:spTgt spid="20"/>
                                        </p:tgtEl>
                                        <p:attrNameLst>
                                          <p:attrName>ppt_h</p:attrName>
                                        </p:attrNameLst>
                                      </p:cBhvr>
                                      <p:tavLst>
                                        <p:tav tm="0">
                                          <p:val>
                                            <p:fltVal val="0"/>
                                          </p:val>
                                        </p:tav>
                                        <p:tav tm="100000">
                                          <p:val>
                                            <p:strVal val="#ppt_h"/>
                                          </p:val>
                                        </p:tav>
                                      </p:tavLst>
                                    </p:anim>
                                    <p:animEffect transition="in" filter="fade">
                                      <p:cBhvr>
                                        <p:cTn id="16" dur="750"/>
                                        <p:tgtEl>
                                          <p:spTgt spid="20"/>
                                        </p:tgtEl>
                                      </p:cBhvr>
                                    </p:animEffect>
                                  </p:childTnLst>
                                </p:cTn>
                              </p:par>
                            </p:childTnLst>
                          </p:cTn>
                        </p:par>
                        <p:par>
                          <p:cTn id="17" fill="hold">
                            <p:stCondLst>
                              <p:cond delay="2750"/>
                            </p:stCondLst>
                            <p:childTnLst>
                              <p:par>
                                <p:cTn id="18" presetID="10" presetClass="entr" presetSubtype="0"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par>
                          <p:cTn id="21" fill="hold">
                            <p:stCondLst>
                              <p:cond delay="3250"/>
                            </p:stCondLst>
                            <p:childTnLst>
                              <p:par>
                                <p:cTn id="22" presetID="53" presetClass="entr" presetSubtype="16"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750" fill="hold"/>
                                        <p:tgtEl>
                                          <p:spTgt spid="24"/>
                                        </p:tgtEl>
                                        <p:attrNameLst>
                                          <p:attrName>ppt_w</p:attrName>
                                        </p:attrNameLst>
                                      </p:cBhvr>
                                      <p:tavLst>
                                        <p:tav tm="0">
                                          <p:val>
                                            <p:fltVal val="0"/>
                                          </p:val>
                                        </p:tav>
                                        <p:tav tm="100000">
                                          <p:val>
                                            <p:strVal val="#ppt_w"/>
                                          </p:val>
                                        </p:tav>
                                      </p:tavLst>
                                    </p:anim>
                                    <p:anim calcmode="lin" valueType="num">
                                      <p:cBhvr>
                                        <p:cTn id="25" dur="750" fill="hold"/>
                                        <p:tgtEl>
                                          <p:spTgt spid="24"/>
                                        </p:tgtEl>
                                        <p:attrNameLst>
                                          <p:attrName>ppt_h</p:attrName>
                                        </p:attrNameLst>
                                      </p:cBhvr>
                                      <p:tavLst>
                                        <p:tav tm="0">
                                          <p:val>
                                            <p:fltVal val="0"/>
                                          </p:val>
                                        </p:tav>
                                        <p:tav tm="100000">
                                          <p:val>
                                            <p:strVal val="#ppt_h"/>
                                          </p:val>
                                        </p:tav>
                                      </p:tavLst>
                                    </p:anim>
                                    <p:animEffect transition="in" filter="fade">
                                      <p:cBhvr>
                                        <p:cTn id="26" dur="750"/>
                                        <p:tgtEl>
                                          <p:spTgt spid="24"/>
                                        </p:tgtEl>
                                      </p:cBhvr>
                                    </p:animEffect>
                                  </p:childTnLst>
                                </p:cTn>
                              </p:par>
                            </p:childTnLst>
                          </p:cTn>
                        </p:par>
                        <p:par>
                          <p:cTn id="27" fill="hold">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par>
                          <p:cTn id="31" fill="hold">
                            <p:stCondLst>
                              <p:cond delay="4500"/>
                            </p:stCondLst>
                            <p:childTnLst>
                              <p:par>
                                <p:cTn id="32" presetID="53" presetClass="entr" presetSubtype="16"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p:cTn id="34" dur="750" fill="hold"/>
                                        <p:tgtEl>
                                          <p:spTgt spid="28"/>
                                        </p:tgtEl>
                                        <p:attrNameLst>
                                          <p:attrName>ppt_w</p:attrName>
                                        </p:attrNameLst>
                                      </p:cBhvr>
                                      <p:tavLst>
                                        <p:tav tm="0">
                                          <p:val>
                                            <p:fltVal val="0"/>
                                          </p:val>
                                        </p:tav>
                                        <p:tav tm="100000">
                                          <p:val>
                                            <p:strVal val="#ppt_w"/>
                                          </p:val>
                                        </p:tav>
                                      </p:tavLst>
                                    </p:anim>
                                    <p:anim calcmode="lin" valueType="num">
                                      <p:cBhvr>
                                        <p:cTn id="35" dur="750" fill="hold"/>
                                        <p:tgtEl>
                                          <p:spTgt spid="28"/>
                                        </p:tgtEl>
                                        <p:attrNameLst>
                                          <p:attrName>ppt_h</p:attrName>
                                        </p:attrNameLst>
                                      </p:cBhvr>
                                      <p:tavLst>
                                        <p:tav tm="0">
                                          <p:val>
                                            <p:fltVal val="0"/>
                                          </p:val>
                                        </p:tav>
                                        <p:tav tm="100000">
                                          <p:val>
                                            <p:strVal val="#ppt_h"/>
                                          </p:val>
                                        </p:tav>
                                      </p:tavLst>
                                    </p:anim>
                                    <p:animEffect transition="in" filter="fade">
                                      <p:cBhvr>
                                        <p:cTn id="36" dur="750"/>
                                        <p:tgtEl>
                                          <p:spTgt spid="28"/>
                                        </p:tgtEl>
                                      </p:cBhvr>
                                    </p:animEffect>
                                  </p:childTnLst>
                                </p:cTn>
                              </p:par>
                            </p:childTnLst>
                          </p:cTn>
                        </p:par>
                        <p:par>
                          <p:cTn id="37" fill="hold">
                            <p:stCondLst>
                              <p:cond delay="5250"/>
                            </p:stCondLst>
                            <p:childTnLst>
                              <p:par>
                                <p:cTn id="38" presetID="10" presetClass="entr" presetSubtype="0"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par>
                          <p:cTn id="41" fill="hold">
                            <p:stCondLst>
                              <p:cond delay="5750"/>
                            </p:stCondLst>
                            <p:childTnLst>
                              <p:par>
                                <p:cTn id="42" presetID="53" presetClass="entr" presetSubtype="16"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750" fill="hold"/>
                                        <p:tgtEl>
                                          <p:spTgt spid="32"/>
                                        </p:tgtEl>
                                        <p:attrNameLst>
                                          <p:attrName>ppt_w</p:attrName>
                                        </p:attrNameLst>
                                      </p:cBhvr>
                                      <p:tavLst>
                                        <p:tav tm="0">
                                          <p:val>
                                            <p:fltVal val="0"/>
                                          </p:val>
                                        </p:tav>
                                        <p:tav tm="100000">
                                          <p:val>
                                            <p:strVal val="#ppt_w"/>
                                          </p:val>
                                        </p:tav>
                                      </p:tavLst>
                                    </p:anim>
                                    <p:anim calcmode="lin" valueType="num">
                                      <p:cBhvr>
                                        <p:cTn id="45" dur="750" fill="hold"/>
                                        <p:tgtEl>
                                          <p:spTgt spid="32"/>
                                        </p:tgtEl>
                                        <p:attrNameLst>
                                          <p:attrName>ppt_h</p:attrName>
                                        </p:attrNameLst>
                                      </p:cBhvr>
                                      <p:tavLst>
                                        <p:tav tm="0">
                                          <p:val>
                                            <p:fltVal val="0"/>
                                          </p:val>
                                        </p:tav>
                                        <p:tav tm="100000">
                                          <p:val>
                                            <p:strVal val="#ppt_h"/>
                                          </p:val>
                                        </p:tav>
                                      </p:tavLst>
                                    </p:anim>
                                    <p:animEffect transition="in" filter="fade">
                                      <p:cBhvr>
                                        <p:cTn id="46" dur="750"/>
                                        <p:tgtEl>
                                          <p:spTgt spid="32"/>
                                        </p:tgtEl>
                                      </p:cBhvr>
                                    </p:animEffect>
                                  </p:childTnLst>
                                </p:cTn>
                              </p:par>
                            </p:childTnLst>
                          </p:cTn>
                        </p:par>
                        <p:par>
                          <p:cTn id="47" fill="hold">
                            <p:stCondLst>
                              <p:cond delay="6500"/>
                            </p:stCondLst>
                            <p:childTnLst>
                              <p:par>
                                <p:cTn id="48" presetID="10"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52763"/>
            <a:ext cx="10058400" cy="1450757"/>
          </a:xfrm>
        </p:spPr>
        <p:txBody>
          <a:bodyPr/>
          <a:lstStyle/>
          <a:p>
            <a:r>
              <a:rPr lang="fa-IR" b="1" dirty="0">
                <a:solidFill>
                  <a:schemeClr val="tx1"/>
                </a:solidFill>
              </a:rPr>
              <a:t>بيان مسأله</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10</a:t>
            </a:fld>
            <a:endParaRPr lang="en-US" dirty="0"/>
          </a:p>
        </p:txBody>
      </p:sp>
      <p:sp>
        <p:nvSpPr>
          <p:cNvPr id="5" name="Horizontal Scroll 4"/>
          <p:cNvSpPr/>
          <p:nvPr/>
        </p:nvSpPr>
        <p:spPr>
          <a:xfrm>
            <a:off x="1097280" y="1764187"/>
            <a:ext cx="10115203" cy="3048001"/>
          </a:xfrm>
          <a:prstGeom prst="horizontalScroll">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a:solidFill>
                  <a:schemeClr val="tx1"/>
                </a:solidFill>
              </a:rPr>
              <a:t>در صنعت بيمه، نگرش و فلسفه كلي براساس اصول بازاريابي، اين است كه محصولات ما را كسي </a:t>
            </a:r>
            <a:r>
              <a:rPr lang="fa-IR" sz="2800" dirty="0" smtClean="0">
                <a:solidFill>
                  <a:schemeClr val="tx1"/>
                </a:solidFill>
              </a:rPr>
              <a:t>نمي‌خرد</a:t>
            </a:r>
            <a:r>
              <a:rPr lang="fa-IR" sz="2800" dirty="0">
                <a:solidFill>
                  <a:schemeClr val="tx1"/>
                </a:solidFill>
              </a:rPr>
              <a:t>، بلكه بايد آن را فروخت (گرايش فروش) و لذا ضرورت دارد </a:t>
            </a:r>
            <a:r>
              <a:rPr lang="fa-IR" sz="2800" dirty="0" smtClean="0">
                <a:solidFill>
                  <a:schemeClr val="tx1"/>
                </a:solidFill>
              </a:rPr>
              <a:t>سازمان‌هاي بيمه‌اي </a:t>
            </a:r>
            <a:r>
              <a:rPr lang="fa-IR" sz="2800" dirty="0">
                <a:solidFill>
                  <a:schemeClr val="tx1"/>
                </a:solidFill>
              </a:rPr>
              <a:t>كشور با اقداماتي مناسب از جمله ارائه خدمات مطلوب و با كيفيت و اعمال </a:t>
            </a:r>
            <a:r>
              <a:rPr lang="fa-IR" sz="2800" dirty="0" smtClean="0">
                <a:solidFill>
                  <a:schemeClr val="tx1"/>
                </a:solidFill>
              </a:rPr>
              <a:t>سياست‌هاي </a:t>
            </a:r>
            <a:r>
              <a:rPr lang="fa-IR" sz="2800" dirty="0">
                <a:solidFill>
                  <a:schemeClr val="tx1"/>
                </a:solidFill>
              </a:rPr>
              <a:t>تشويقي ديگر، مردم را به خريد محصولات خود برانگيزند.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9153" y="4533137"/>
            <a:ext cx="2091435" cy="17294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Oval Callout 6"/>
          <p:cNvSpPr/>
          <p:nvPr/>
        </p:nvSpPr>
        <p:spPr>
          <a:xfrm>
            <a:off x="6548520" y="34763"/>
            <a:ext cx="4783015" cy="1729424"/>
          </a:xfrm>
          <a:prstGeom prst="wedgeEllipseCallou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2800" dirty="0"/>
              <a:t> الگوي مديريت كيفيت جامع مطلوب براي صنعت بيمه كشور چيست؟</a:t>
            </a:r>
          </a:p>
        </p:txBody>
      </p:sp>
    </p:spTree>
    <p:extLst>
      <p:ext uri="{BB962C8B-B14F-4D97-AF65-F5344CB8AC3E}">
        <p14:creationId xmlns:p14="http://schemas.microsoft.com/office/powerpoint/2010/main" val="3932923179"/>
      </p:ext>
    </p:extLst>
  </p:cSld>
  <p:clrMapOvr>
    <a:masterClrMapping/>
  </p:clrMapOvr>
  <mc:AlternateContent xmlns:mc="http://schemas.openxmlformats.org/markup-compatibility/2006" xmlns:p14="http://schemas.microsoft.com/office/powerpoint/2010/main">
    <mc:Choice Requires="p14">
      <p:transition spd="slow" p14:dur="175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500" fill="hold"/>
                                        <p:tgtEl>
                                          <p:spTgt spid="7"/>
                                        </p:tgtEl>
                                        <p:attrNameLst>
                                          <p:attrName>ppt_x</p:attrName>
                                        </p:attrNameLst>
                                      </p:cBhvr>
                                      <p:tavLst>
                                        <p:tav tm="0">
                                          <p:val>
                                            <p:strVal val="#ppt_x"/>
                                          </p:val>
                                        </p:tav>
                                        <p:tav tm="100000">
                                          <p:val>
                                            <p:strVal val="#ppt_x"/>
                                          </p:val>
                                        </p:tav>
                                      </p:tavLst>
                                    </p:anim>
                                    <p:anim calcmode="lin" valueType="num">
                                      <p:cBhvr additive="base">
                                        <p:cTn id="8" dur="1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62796" y="286038"/>
            <a:ext cx="6849687" cy="1487978"/>
          </a:xfrm>
        </p:spPr>
        <p:txBody>
          <a:bodyPr>
            <a:normAutofit fontScale="90000"/>
          </a:bodyPr>
          <a:lstStyle/>
          <a:p>
            <a:r>
              <a:rPr lang="fa-IR" b="1" dirty="0">
                <a:solidFill>
                  <a:schemeClr val="tx1"/>
                </a:solidFill>
              </a:rPr>
              <a:t>مديريت كيفيت جامع دربخش خدمات</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11</a:t>
            </a:fld>
            <a:endParaRPr lang="en-US" dirty="0"/>
          </a:p>
        </p:txBody>
      </p:sp>
      <p:sp>
        <p:nvSpPr>
          <p:cNvPr id="5" name="Rectangle 4"/>
          <p:cNvSpPr/>
          <p:nvPr/>
        </p:nvSpPr>
        <p:spPr>
          <a:xfrm>
            <a:off x="304799" y="1774016"/>
            <a:ext cx="11510682" cy="6124754"/>
          </a:xfrm>
          <a:prstGeom prst="rect">
            <a:avLst/>
          </a:prstGeom>
        </p:spPr>
        <p:txBody>
          <a:bodyPr wrap="square">
            <a:spAutoFit/>
          </a:bodyPr>
          <a:lstStyle/>
          <a:p>
            <a:pPr marL="514350" indent="-514350" algn="r" rtl="1">
              <a:buFont typeface="Arial" panose="020B0604020202020204" pitchFamily="34" charset="0"/>
              <a:buChar char="•"/>
            </a:pPr>
            <a:r>
              <a:rPr lang="fa-IR" sz="2800" dirty="0" smtClean="0"/>
              <a:t>جنبش </a:t>
            </a:r>
            <a:r>
              <a:rPr lang="fa-IR" sz="2800" dirty="0"/>
              <a:t>مديريت كيفيت جامع در صنايع توليدي شروع </a:t>
            </a:r>
            <a:r>
              <a:rPr lang="fa-IR" sz="2800" dirty="0" smtClean="0"/>
              <a:t>شد.</a:t>
            </a:r>
          </a:p>
          <a:p>
            <a:pPr marL="514350" indent="-514350" algn="r" rtl="1">
              <a:buFont typeface="Arial" panose="020B0604020202020204" pitchFamily="34" charset="0"/>
              <a:buChar char="•"/>
            </a:pPr>
            <a:r>
              <a:rPr lang="fa-IR" sz="2800" dirty="0" smtClean="0"/>
              <a:t>اما </a:t>
            </a:r>
            <a:r>
              <a:rPr lang="fa-IR" sz="2800" dirty="0"/>
              <a:t>هدف مديريت كيفيت جامع، ايجاد تحول فرهنگي و </a:t>
            </a:r>
            <a:r>
              <a:rPr lang="fa-IR" sz="2800" dirty="0" smtClean="0"/>
              <a:t>سازماني ، </a:t>
            </a:r>
            <a:r>
              <a:rPr lang="fa-IR" sz="2800" dirty="0"/>
              <a:t>افزايش </a:t>
            </a:r>
            <a:r>
              <a:rPr lang="fa-IR" sz="2800" dirty="0" smtClean="0"/>
              <a:t>روحيه و </a:t>
            </a:r>
            <a:r>
              <a:rPr lang="fa-IR" sz="2800" dirty="0"/>
              <a:t>نيزسوددهي </a:t>
            </a:r>
            <a:r>
              <a:rPr lang="fa-IR" sz="2800" dirty="0" smtClean="0"/>
              <a:t>است . </a:t>
            </a:r>
          </a:p>
          <a:p>
            <a:pPr marL="514350" indent="-514350" algn="r" rtl="1">
              <a:buFont typeface="Arial" panose="020B0604020202020204" pitchFamily="34" charset="0"/>
              <a:buChar char="•"/>
            </a:pPr>
            <a:r>
              <a:rPr lang="ar-SA" sz="2800" dirty="0" smtClean="0"/>
              <a:t>كيفيت </a:t>
            </a:r>
            <a:r>
              <a:rPr lang="fa-IR" sz="2800" dirty="0" smtClean="0"/>
              <a:t>بهتر </a:t>
            </a:r>
            <a:r>
              <a:rPr lang="ar-SA" sz="2800" dirty="0" smtClean="0"/>
              <a:t>خدمات </a:t>
            </a:r>
            <a:r>
              <a:rPr lang="ar-SA" sz="2800" dirty="0"/>
              <a:t>در مقايسه با خدمات ارائه شده از سوي رقبا </a:t>
            </a:r>
            <a:r>
              <a:rPr lang="fa-IR" sz="2800" dirty="0" smtClean="0"/>
              <a:t>که منجر به افزایش</a:t>
            </a:r>
            <a:r>
              <a:rPr lang="ar-SA" sz="2800" dirty="0" smtClean="0"/>
              <a:t> </a:t>
            </a:r>
            <a:r>
              <a:rPr lang="ar-SA" sz="2800" dirty="0"/>
              <a:t>سهم بازار و </a:t>
            </a:r>
            <a:r>
              <a:rPr lang="ar-SA" sz="2800" dirty="0" smtClean="0"/>
              <a:t>س</a:t>
            </a:r>
            <a:r>
              <a:rPr lang="fa-IR" sz="2800" dirty="0" smtClean="0"/>
              <a:t>و</a:t>
            </a:r>
            <a:r>
              <a:rPr lang="ar-SA" sz="2800" dirty="0" smtClean="0"/>
              <a:t>د</a:t>
            </a:r>
            <a:r>
              <a:rPr lang="fa-IR" sz="2800" dirty="0" smtClean="0"/>
              <a:t> می‌شود.</a:t>
            </a:r>
          </a:p>
          <a:p>
            <a:pPr marL="514350" indent="-514350" algn="r" rtl="1">
              <a:buFont typeface="Arial" panose="020B0604020202020204" pitchFamily="34" charset="0"/>
              <a:buChar char="•"/>
            </a:pPr>
            <a:r>
              <a:rPr lang="ar-SA" sz="2800" dirty="0" smtClean="0"/>
              <a:t>شهرت </a:t>
            </a:r>
            <a:r>
              <a:rPr lang="ar-SA" sz="2800" dirty="0"/>
              <a:t>در</a:t>
            </a:r>
            <a:r>
              <a:rPr lang="fa-IR" sz="2800" dirty="0"/>
              <a:t> كيفيت، مشتريان دائمي براي سازمان فراهم مي آورد كه كم تر دستخوش نوسانات بازار </a:t>
            </a:r>
            <a:r>
              <a:rPr lang="fa-IR" sz="2800" dirty="0" smtClean="0"/>
              <a:t>مي‌شود.</a:t>
            </a:r>
          </a:p>
          <a:p>
            <a:pPr marL="514350" indent="-514350" algn="r" rtl="1">
              <a:buFont typeface="Arial" panose="020B0604020202020204" pitchFamily="34" charset="0"/>
              <a:buChar char="•"/>
            </a:pPr>
            <a:r>
              <a:rPr lang="fa-IR" sz="2800" dirty="0"/>
              <a:t>افراد با قابلیت بالا را جذب سازمان </a:t>
            </a:r>
            <a:r>
              <a:rPr lang="fa-IR" sz="2800" dirty="0" smtClean="0"/>
              <a:t>می‌کند.</a:t>
            </a:r>
          </a:p>
          <a:p>
            <a:pPr marL="514350" indent="-514350" algn="r" rtl="1">
              <a:buFont typeface="Arial" panose="020B0604020202020204" pitchFamily="34" charset="0"/>
              <a:buChar char="•"/>
            </a:pPr>
            <a:r>
              <a:rPr lang="fa-IR" sz="2800" dirty="0" smtClean="0"/>
              <a:t>به </a:t>
            </a:r>
            <a:r>
              <a:rPr lang="fa-IR" sz="2800" dirty="0"/>
              <a:t>دليل ارتباط كيفيت و </a:t>
            </a:r>
            <a:r>
              <a:rPr lang="fa-IR" sz="2800" dirty="0" smtClean="0"/>
              <a:t>بهره‌وري</a:t>
            </a:r>
            <a:r>
              <a:rPr lang="fa-IR" sz="2800" dirty="0"/>
              <a:t>، بهبود كيفيت به افزايش </a:t>
            </a:r>
            <a:r>
              <a:rPr lang="fa-IR" sz="2800" dirty="0" smtClean="0"/>
              <a:t>ارائه خدمات، </a:t>
            </a:r>
            <a:r>
              <a:rPr lang="fa-IR" sz="2800" dirty="0"/>
              <a:t>كاهش هزينه، حقوق بهتر و ارتقا به </a:t>
            </a:r>
            <a:r>
              <a:rPr lang="fa-IR" sz="2800" dirty="0" smtClean="0"/>
              <a:t>مقام‌هاي </a:t>
            </a:r>
            <a:r>
              <a:rPr lang="fa-IR" sz="2800" dirty="0"/>
              <a:t>مناسب تر و افزايش روحيه </a:t>
            </a:r>
            <a:r>
              <a:rPr lang="fa-IR" sz="2800" dirty="0" smtClean="0"/>
              <a:t>مي‌انجامد.</a:t>
            </a:r>
          </a:p>
          <a:p>
            <a:pPr marL="514350" indent="-514350" algn="r" rtl="1">
              <a:buFont typeface="Arial" panose="020B0604020202020204" pitchFamily="34" charset="0"/>
              <a:buChar char="•"/>
            </a:pPr>
            <a:r>
              <a:rPr lang="fa-IR" sz="2800" dirty="0" smtClean="0"/>
              <a:t>توجه بهتر به </a:t>
            </a:r>
            <a:r>
              <a:rPr lang="fa-IR" sz="2800" dirty="0"/>
              <a:t>نيازهاي مشتري </a:t>
            </a:r>
            <a:r>
              <a:rPr lang="fa-IR" sz="2800" dirty="0" smtClean="0"/>
              <a:t>و تثبیت </a:t>
            </a:r>
            <a:r>
              <a:rPr lang="fa-IR" sz="2800" dirty="0"/>
              <a:t>جايگاه سازمان در ميان مشتريان </a:t>
            </a:r>
            <a:endParaRPr lang="fa-IR" sz="2800" dirty="0" smtClean="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fa-IR" sz="2800" dirty="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en-US" sz="2800" dirty="0"/>
          </a:p>
        </p:txBody>
      </p:sp>
    </p:spTree>
    <p:extLst>
      <p:ext uri="{BB962C8B-B14F-4D97-AF65-F5344CB8AC3E}">
        <p14:creationId xmlns:p14="http://schemas.microsoft.com/office/powerpoint/2010/main" val="3587806105"/>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solidFill>
                  <a:schemeClr val="tx1"/>
                </a:solidFill>
              </a:rPr>
              <a:t>اندازه گيري كيفيت خدمات (مدل سروكوال)</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12</a:t>
            </a:fld>
            <a:endParaRPr lang="en-US" dirty="0"/>
          </a:p>
        </p:txBody>
      </p:sp>
      <p:sp>
        <p:nvSpPr>
          <p:cNvPr id="5" name="Rectangle 4"/>
          <p:cNvSpPr/>
          <p:nvPr/>
        </p:nvSpPr>
        <p:spPr>
          <a:xfrm>
            <a:off x="788323" y="3158140"/>
            <a:ext cx="10424160" cy="2677656"/>
          </a:xfrm>
          <a:prstGeom prst="rect">
            <a:avLst/>
          </a:prstGeom>
        </p:spPr>
        <p:txBody>
          <a:bodyPr wrap="square">
            <a:spAutoFit/>
          </a:bodyPr>
          <a:lstStyle/>
          <a:p>
            <a:pPr algn="ctr" rtl="1"/>
            <a:endParaRPr lang="fa-IR" sz="2800" dirty="0" smtClean="0"/>
          </a:p>
          <a:p>
            <a:pPr algn="ctr" rtl="1"/>
            <a:endParaRPr lang="fa-IR" sz="2800" dirty="0"/>
          </a:p>
          <a:p>
            <a:pPr algn="ctr" rtl="1"/>
            <a:r>
              <a:rPr lang="fa-IR" sz="2800" dirty="0" smtClean="0"/>
              <a:t>این </a:t>
            </a:r>
            <a:r>
              <a:rPr lang="fa-IR" sz="2800" dirty="0"/>
              <a:t>مقیاس در شکل اولیه خود دارای 5 بعد و 22 مولفه است که نیمی از این مولفه‌ها سطح انتظار مصرف‌کننده از یک خدمت خاص و نیمی دیگر سطح درک شده از کیفیت ارائه شده به وسیله آن سازمان را اندازه‌گیری می‌کند. كيفيت خدمت به وسيله تفاضل بين نمرات، سطح ادراك و سطح مورد انتظار مشتري از خدمات اندازه گيري مي شود.</a:t>
            </a:r>
          </a:p>
        </p:txBody>
      </p:sp>
      <p:sp>
        <p:nvSpPr>
          <p:cNvPr id="3" name="Rounded Rectangle 2"/>
          <p:cNvSpPr/>
          <p:nvPr/>
        </p:nvSpPr>
        <p:spPr>
          <a:xfrm>
            <a:off x="7835153"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1"/>
                </a:solidFill>
              </a:rPr>
              <a:t>سروکوال</a:t>
            </a:r>
            <a:endParaRPr lang="en-US" sz="3600" dirty="0">
              <a:solidFill>
                <a:schemeClr val="tx1"/>
              </a:solidFill>
            </a:endParaRPr>
          </a:p>
        </p:txBody>
      </p:sp>
      <p:sp>
        <p:nvSpPr>
          <p:cNvPr id="6" name="Left Arrow 5"/>
          <p:cNvSpPr/>
          <p:nvPr/>
        </p:nvSpPr>
        <p:spPr>
          <a:xfrm>
            <a:off x="5127811" y="2665539"/>
            <a:ext cx="1828800" cy="537097"/>
          </a:xfrm>
          <a:prstGeom prst="lef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223246"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Service Quality</a:t>
            </a:r>
            <a:endParaRPr lang="en-US" sz="3600" dirty="0">
              <a:solidFill>
                <a:schemeClr val="tx1"/>
              </a:solidFill>
            </a:endParaRPr>
          </a:p>
        </p:txBody>
      </p:sp>
    </p:spTree>
    <p:extLst>
      <p:ext uri="{BB962C8B-B14F-4D97-AF65-F5344CB8AC3E}">
        <p14:creationId xmlns:p14="http://schemas.microsoft.com/office/powerpoint/2010/main" val="494263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anim calcmode="lin" valueType="num">
                                      <p:cBhvr>
                                        <p:cTn id="8" dur="750" fill="hold"/>
                                        <p:tgtEl>
                                          <p:spTgt spid="3"/>
                                        </p:tgtEl>
                                        <p:attrNameLst>
                                          <p:attrName>ppt_x</p:attrName>
                                        </p:attrNameLst>
                                      </p:cBhvr>
                                      <p:tavLst>
                                        <p:tav tm="0">
                                          <p:val>
                                            <p:strVal val="#ppt_x"/>
                                          </p:val>
                                        </p:tav>
                                        <p:tav tm="100000">
                                          <p:val>
                                            <p:strVal val="#ppt_x"/>
                                          </p:val>
                                        </p:tav>
                                      </p:tavLst>
                                    </p:anim>
                                    <p:anim calcmode="lin" valueType="num">
                                      <p:cBhvr>
                                        <p:cTn id="9" dur="75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0" presetClass="entr" presetSubtype="0" fill="hold" grpId="0" nodeType="afterEffect">
                                  <p:stCondLst>
                                    <p:cond delay="25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750"/>
                                        <p:tgtEl>
                                          <p:spTgt spid="6"/>
                                        </p:tgtEl>
                                      </p:cBhvr>
                                    </p:animEffect>
                                  </p:childTnLst>
                                </p:cTn>
                              </p:par>
                            </p:childTnLst>
                          </p:cTn>
                        </p:par>
                        <p:par>
                          <p:cTn id="14" fill="hold">
                            <p:stCondLst>
                              <p:cond delay="1750"/>
                            </p:stCondLst>
                            <p:childTnLst>
                              <p:par>
                                <p:cTn id="15" presetID="42" presetClass="entr" presetSubtype="0" fill="hold" grpId="0" nodeType="after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750"/>
                                        <p:tgtEl>
                                          <p:spTgt spid="7"/>
                                        </p:tgtEl>
                                      </p:cBhvr>
                                    </p:animEffect>
                                    <p:anim calcmode="lin" valueType="num">
                                      <p:cBhvr>
                                        <p:cTn id="18" dur="750" fill="hold"/>
                                        <p:tgtEl>
                                          <p:spTgt spid="7"/>
                                        </p:tgtEl>
                                        <p:attrNameLst>
                                          <p:attrName>ppt_x</p:attrName>
                                        </p:attrNameLst>
                                      </p:cBhvr>
                                      <p:tavLst>
                                        <p:tav tm="0">
                                          <p:val>
                                            <p:strVal val="#ppt_x"/>
                                          </p:val>
                                        </p:tav>
                                        <p:tav tm="100000">
                                          <p:val>
                                            <p:strVal val="#ppt_x"/>
                                          </p:val>
                                        </p:tav>
                                      </p:tavLst>
                                    </p:anim>
                                    <p:anim calcmode="lin" valueType="num">
                                      <p:cBhvr>
                                        <p:cTn id="19" dur="7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normAutofit fontScale="90000"/>
          </a:bodyPr>
          <a:lstStyle/>
          <a:p>
            <a:r>
              <a:rPr lang="fa-IR" b="1" dirty="0">
                <a:solidFill>
                  <a:schemeClr val="tx1"/>
                </a:solidFill>
              </a:rPr>
              <a:t>ابعاد اساسي كيفيت </a:t>
            </a:r>
            <a:r>
              <a:rPr lang="fa-IR" b="1" dirty="0" smtClean="0">
                <a:solidFill>
                  <a:schemeClr val="tx1"/>
                </a:solidFill>
              </a:rPr>
              <a:t>خدمات( بر اساس مدل سروکوال)</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13</a:t>
            </a:fld>
            <a:endParaRPr lang="en-US" dirty="0"/>
          </a:p>
        </p:txBody>
      </p:sp>
      <p:sp>
        <p:nvSpPr>
          <p:cNvPr id="5" name="Flowchart: Merge 4"/>
          <p:cNvSpPr/>
          <p:nvPr/>
        </p:nvSpPr>
        <p:spPr>
          <a:xfrm>
            <a:off x="669174" y="2195877"/>
            <a:ext cx="2286000" cy="1005840"/>
          </a:xfrm>
          <a:prstGeom prst="homePlate">
            <a:avLst/>
          </a:prstGeom>
          <a:solidFill>
            <a:srgbClr val="7030A0"/>
          </a:solidFill>
        </p:spPr>
        <p:txBody>
          <a:bodyPr wrap="square" anchor="ctr">
            <a:spAutoFit/>
          </a:bodyPr>
          <a:lstStyle/>
          <a:p>
            <a:r>
              <a:rPr lang="fa-IR" sz="3200" dirty="0">
                <a:solidFill>
                  <a:schemeClr val="bg1"/>
                </a:solidFill>
              </a:rPr>
              <a:t>ابعاد فيزيكي</a:t>
            </a:r>
            <a:endParaRPr lang="en-US" sz="3200" dirty="0">
              <a:solidFill>
                <a:schemeClr val="bg1"/>
              </a:solidFill>
            </a:endParaRPr>
          </a:p>
        </p:txBody>
      </p:sp>
      <p:sp>
        <p:nvSpPr>
          <p:cNvPr id="6" name="Pentagon 5"/>
          <p:cNvSpPr/>
          <p:nvPr/>
        </p:nvSpPr>
        <p:spPr>
          <a:xfrm>
            <a:off x="669174" y="3658359"/>
            <a:ext cx="2286000" cy="1005840"/>
          </a:xfrm>
          <a:prstGeom prst="homePlate">
            <a:avLst/>
          </a:prstGeom>
          <a:solidFill>
            <a:srgbClr val="7030A0"/>
          </a:solidFill>
        </p:spPr>
        <p:txBody>
          <a:bodyPr wrap="none" anchor="ctr">
            <a:spAutoFit/>
          </a:bodyPr>
          <a:lstStyle/>
          <a:p>
            <a:r>
              <a:rPr lang="fa-IR" sz="2800" dirty="0">
                <a:solidFill>
                  <a:schemeClr val="bg1"/>
                </a:solidFill>
              </a:rPr>
              <a:t>قابليت اطمينان</a:t>
            </a:r>
            <a:endParaRPr lang="en-US" sz="2800" dirty="0">
              <a:solidFill>
                <a:schemeClr val="bg1"/>
              </a:solidFill>
            </a:endParaRPr>
          </a:p>
        </p:txBody>
      </p:sp>
      <p:sp>
        <p:nvSpPr>
          <p:cNvPr id="7" name="Pentagon 6"/>
          <p:cNvSpPr/>
          <p:nvPr/>
        </p:nvSpPr>
        <p:spPr>
          <a:xfrm>
            <a:off x="667946" y="5082821"/>
            <a:ext cx="2286000" cy="1005840"/>
          </a:xfrm>
          <a:prstGeom prst="homePlate">
            <a:avLst/>
          </a:prstGeom>
          <a:solidFill>
            <a:srgbClr val="7030A0"/>
          </a:solidFill>
        </p:spPr>
        <p:txBody>
          <a:bodyPr wrap="none" anchor="ctr">
            <a:spAutoFit/>
          </a:bodyPr>
          <a:lstStyle/>
          <a:p>
            <a:r>
              <a:rPr lang="fa-IR" sz="2800" dirty="0" smtClean="0">
                <a:solidFill>
                  <a:schemeClr val="bg1"/>
                </a:solidFill>
              </a:rPr>
              <a:t>مسئولیت پذیری</a:t>
            </a:r>
            <a:endParaRPr lang="en-US" sz="2800" dirty="0">
              <a:solidFill>
                <a:schemeClr val="bg1"/>
              </a:solidFill>
            </a:endParaRPr>
          </a:p>
        </p:txBody>
      </p:sp>
      <p:sp>
        <p:nvSpPr>
          <p:cNvPr id="8" name="Chevron 7"/>
          <p:cNvSpPr/>
          <p:nvPr/>
        </p:nvSpPr>
        <p:spPr>
          <a:xfrm>
            <a:off x="2837569" y="22074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3651154"/>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hevron 9"/>
          <p:cNvSpPr/>
          <p:nvPr/>
        </p:nvSpPr>
        <p:spPr>
          <a:xfrm>
            <a:off x="2837569" y="50949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7119851" y="-1121845"/>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وجود تسهيلات، تجهيزات، پرسنل و كالاهاي ارتباطي</a:t>
            </a:r>
            <a:endParaRPr lang="en-US" sz="3200" dirty="0">
              <a:solidFill>
                <a:schemeClr val="bg1"/>
              </a:solidFill>
            </a:endParaRPr>
          </a:p>
        </p:txBody>
      </p:sp>
      <p:sp>
        <p:nvSpPr>
          <p:cNvPr id="21" name="Flowchart: Off-page Connector 19"/>
          <p:cNvSpPr/>
          <p:nvPr/>
        </p:nvSpPr>
        <p:spPr>
          <a:xfrm rot="5400000">
            <a:off x="7119851" y="333434"/>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توانایی انجام خدمات به شكلي مطمئن و قابل اعتماد است </a:t>
            </a:r>
            <a:r>
              <a:rPr lang="fa-IR" sz="3200" dirty="0" smtClean="0">
                <a:solidFill>
                  <a:schemeClr val="bg1"/>
                </a:solidFill>
              </a:rPr>
              <a:t>به‌طوري </a:t>
            </a:r>
            <a:r>
              <a:rPr lang="fa-IR" sz="3200" dirty="0">
                <a:solidFill>
                  <a:schemeClr val="bg1"/>
                </a:solidFill>
              </a:rPr>
              <a:t>كه انتظارات مشتري تأمين </a:t>
            </a:r>
            <a:r>
              <a:rPr lang="fa-IR" sz="3200" dirty="0" smtClean="0">
                <a:solidFill>
                  <a:schemeClr val="bg1"/>
                </a:solidFill>
              </a:rPr>
              <a:t>شود.</a:t>
            </a:r>
            <a:endParaRPr lang="en-US" sz="3200" dirty="0">
              <a:solidFill>
                <a:schemeClr val="bg1"/>
              </a:solidFill>
            </a:endParaRPr>
          </a:p>
        </p:txBody>
      </p:sp>
      <p:sp>
        <p:nvSpPr>
          <p:cNvPr id="22" name="Flowchart: Off-page Connector 19"/>
          <p:cNvSpPr/>
          <p:nvPr/>
        </p:nvSpPr>
        <p:spPr>
          <a:xfrm rot="5400000">
            <a:off x="7119851" y="1765658"/>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400" dirty="0">
                <a:solidFill>
                  <a:schemeClr val="bg1"/>
                </a:solidFill>
              </a:rPr>
              <a:t>تمايل به همكاري و كمك به مشتري است. اين بعد از كيفيت خدمت </a:t>
            </a:r>
            <a:r>
              <a:rPr lang="fa-IR" sz="2400" dirty="0" smtClean="0">
                <a:solidFill>
                  <a:schemeClr val="bg1"/>
                </a:solidFill>
              </a:rPr>
              <a:t>تأكيد بر </a:t>
            </a:r>
            <a:r>
              <a:rPr lang="fa-IR" sz="2400" dirty="0">
                <a:solidFill>
                  <a:schemeClr val="bg1"/>
                </a:solidFill>
              </a:rPr>
              <a:t>نشان دادن حساسيت و هوشياري در قبال درخواست ها، </a:t>
            </a:r>
            <a:r>
              <a:rPr lang="fa-IR" sz="2400" dirty="0" smtClean="0">
                <a:solidFill>
                  <a:schemeClr val="bg1"/>
                </a:solidFill>
              </a:rPr>
              <a:t>شكايات </a:t>
            </a:r>
            <a:r>
              <a:rPr lang="fa-IR" sz="2400" dirty="0">
                <a:solidFill>
                  <a:schemeClr val="bg1"/>
                </a:solidFill>
              </a:rPr>
              <a:t>مشتري دارد.</a:t>
            </a:r>
            <a:endParaRPr lang="en-US" sz="2400" dirty="0">
              <a:solidFill>
                <a:schemeClr val="bg1"/>
              </a:solidFill>
            </a:endParaRPr>
          </a:p>
        </p:txBody>
      </p:sp>
    </p:spTree>
    <p:extLst>
      <p:ext uri="{BB962C8B-B14F-4D97-AF65-F5344CB8AC3E}">
        <p14:creationId xmlns:p14="http://schemas.microsoft.com/office/powerpoint/2010/main" val="1491160875"/>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lstStyle/>
          <a:p>
            <a:r>
              <a:rPr lang="fa-IR" b="1" dirty="0">
                <a:solidFill>
                  <a:schemeClr val="tx1"/>
                </a:solidFill>
              </a:rPr>
              <a:t>ابعاد اساسي كيفيت </a:t>
            </a:r>
            <a:r>
              <a:rPr lang="fa-IR" b="1" dirty="0" smtClean="0">
                <a:solidFill>
                  <a:schemeClr val="tx1"/>
                </a:solidFill>
              </a:rPr>
              <a:t>خدمات(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14</a:t>
            </a:fld>
            <a:endParaRPr lang="en-US" dirty="0"/>
          </a:p>
        </p:txBody>
      </p:sp>
      <p:sp>
        <p:nvSpPr>
          <p:cNvPr id="5" name="Flowchart: Merge 4"/>
          <p:cNvSpPr/>
          <p:nvPr/>
        </p:nvSpPr>
        <p:spPr>
          <a:xfrm>
            <a:off x="277248" y="2207402"/>
            <a:ext cx="2510443" cy="1371600"/>
          </a:xfrm>
          <a:custGeom>
            <a:avLst/>
            <a:gdLst>
              <a:gd name="connsiteX0" fmla="*/ 0 w 2743200"/>
              <a:gd name="connsiteY0" fmla="*/ 0 h 1371600"/>
              <a:gd name="connsiteX1" fmla="*/ 2057400 w 2743200"/>
              <a:gd name="connsiteY1" fmla="*/ 0 h 1371600"/>
              <a:gd name="connsiteX2" fmla="*/ 2743200 w 2743200"/>
              <a:gd name="connsiteY2" fmla="*/ 685800 h 1371600"/>
              <a:gd name="connsiteX3" fmla="*/ 2057400 w 2743200"/>
              <a:gd name="connsiteY3" fmla="*/ 1371600 h 1371600"/>
              <a:gd name="connsiteX4" fmla="*/ 0 w 2743200"/>
              <a:gd name="connsiteY4" fmla="*/ 1371600 h 1371600"/>
              <a:gd name="connsiteX5" fmla="*/ 0 w 2743200"/>
              <a:gd name="connsiteY5" fmla="*/ 0 h 1371600"/>
              <a:gd name="connsiteX0" fmla="*/ 0 w 2510443"/>
              <a:gd name="connsiteY0" fmla="*/ 0 h 1371600"/>
              <a:gd name="connsiteX1" fmla="*/ 2057400 w 2510443"/>
              <a:gd name="connsiteY1" fmla="*/ 0 h 1371600"/>
              <a:gd name="connsiteX2" fmla="*/ 2510443 w 2510443"/>
              <a:gd name="connsiteY2" fmla="*/ 685800 h 1371600"/>
              <a:gd name="connsiteX3" fmla="*/ 2057400 w 2510443"/>
              <a:gd name="connsiteY3" fmla="*/ 1371600 h 1371600"/>
              <a:gd name="connsiteX4" fmla="*/ 0 w 2510443"/>
              <a:gd name="connsiteY4" fmla="*/ 1371600 h 1371600"/>
              <a:gd name="connsiteX5" fmla="*/ 0 w 2510443"/>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0443" h="1371600">
                <a:moveTo>
                  <a:pt x="0" y="0"/>
                </a:moveTo>
                <a:lnTo>
                  <a:pt x="2057400" y="0"/>
                </a:lnTo>
                <a:lnTo>
                  <a:pt x="2510443" y="685800"/>
                </a:lnTo>
                <a:lnTo>
                  <a:pt x="2057400" y="1371600"/>
                </a:lnTo>
                <a:lnTo>
                  <a:pt x="0" y="1371600"/>
                </a:lnTo>
                <a:lnTo>
                  <a:pt x="0" y="0"/>
                </a:lnTo>
                <a:close/>
              </a:path>
            </a:pathLst>
          </a:custGeom>
          <a:solidFill>
            <a:srgbClr val="7030A0"/>
          </a:solidFill>
          <a:ln>
            <a:noFill/>
          </a:ln>
        </p:spPr>
        <p:txBody>
          <a:bodyPr wrap="square" anchor="ctr">
            <a:spAutoFit/>
          </a:bodyPr>
          <a:lstStyle/>
          <a:p>
            <a:r>
              <a:rPr lang="fa-IR" sz="3200" dirty="0" smtClean="0">
                <a:solidFill>
                  <a:schemeClr val="bg1"/>
                </a:solidFill>
              </a:rPr>
              <a:t>ضمانت و تضمین</a:t>
            </a:r>
            <a:endParaRPr lang="en-US" sz="3200" dirty="0">
              <a:solidFill>
                <a:schemeClr val="bg1"/>
              </a:solidFill>
            </a:endParaRPr>
          </a:p>
        </p:txBody>
      </p:sp>
      <p:sp>
        <p:nvSpPr>
          <p:cNvPr id="6" name="Pentagon 5"/>
          <p:cNvSpPr/>
          <p:nvPr/>
        </p:nvSpPr>
        <p:spPr>
          <a:xfrm>
            <a:off x="322968" y="4178235"/>
            <a:ext cx="2331719" cy="1371600"/>
          </a:xfrm>
          <a:custGeom>
            <a:avLst/>
            <a:gdLst>
              <a:gd name="connsiteX0" fmla="*/ 0 w 2514600"/>
              <a:gd name="connsiteY0" fmla="*/ 0 h 1371600"/>
              <a:gd name="connsiteX1" fmla="*/ 1828800 w 2514600"/>
              <a:gd name="connsiteY1" fmla="*/ 0 h 1371600"/>
              <a:gd name="connsiteX2" fmla="*/ 2514600 w 2514600"/>
              <a:gd name="connsiteY2" fmla="*/ 685800 h 1371600"/>
              <a:gd name="connsiteX3" fmla="*/ 1828800 w 2514600"/>
              <a:gd name="connsiteY3" fmla="*/ 1371600 h 1371600"/>
              <a:gd name="connsiteX4" fmla="*/ 0 w 2514600"/>
              <a:gd name="connsiteY4" fmla="*/ 1371600 h 1371600"/>
              <a:gd name="connsiteX5" fmla="*/ 0 w 2514600"/>
              <a:gd name="connsiteY5" fmla="*/ 0 h 1371600"/>
              <a:gd name="connsiteX0" fmla="*/ 0 w 2231967"/>
              <a:gd name="connsiteY0" fmla="*/ 0 h 1371600"/>
              <a:gd name="connsiteX1" fmla="*/ 1828800 w 2231967"/>
              <a:gd name="connsiteY1" fmla="*/ 0 h 1371600"/>
              <a:gd name="connsiteX2" fmla="*/ 2231967 w 2231967"/>
              <a:gd name="connsiteY2" fmla="*/ 685800 h 1371600"/>
              <a:gd name="connsiteX3" fmla="*/ 1828800 w 2231967"/>
              <a:gd name="connsiteY3" fmla="*/ 1371600 h 1371600"/>
              <a:gd name="connsiteX4" fmla="*/ 0 w 2231967"/>
              <a:gd name="connsiteY4" fmla="*/ 1371600 h 1371600"/>
              <a:gd name="connsiteX5" fmla="*/ 0 w 2231967"/>
              <a:gd name="connsiteY5" fmla="*/ 0 h 1371600"/>
              <a:gd name="connsiteX0" fmla="*/ 0 w 2331719"/>
              <a:gd name="connsiteY0" fmla="*/ 0 h 1371600"/>
              <a:gd name="connsiteX1" fmla="*/ 1828800 w 2331719"/>
              <a:gd name="connsiteY1" fmla="*/ 0 h 1371600"/>
              <a:gd name="connsiteX2" fmla="*/ 2331719 w 2331719"/>
              <a:gd name="connsiteY2" fmla="*/ 685800 h 1371600"/>
              <a:gd name="connsiteX3" fmla="*/ 1828800 w 2331719"/>
              <a:gd name="connsiteY3" fmla="*/ 1371600 h 1371600"/>
              <a:gd name="connsiteX4" fmla="*/ 0 w 2331719"/>
              <a:gd name="connsiteY4" fmla="*/ 1371600 h 1371600"/>
              <a:gd name="connsiteX5" fmla="*/ 0 w 2331719"/>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719" h="1371600">
                <a:moveTo>
                  <a:pt x="0" y="0"/>
                </a:moveTo>
                <a:lnTo>
                  <a:pt x="1828800" y="0"/>
                </a:lnTo>
                <a:lnTo>
                  <a:pt x="2331719" y="685800"/>
                </a:lnTo>
                <a:lnTo>
                  <a:pt x="1828800" y="1371600"/>
                </a:lnTo>
                <a:lnTo>
                  <a:pt x="0" y="1371600"/>
                </a:lnTo>
                <a:lnTo>
                  <a:pt x="0" y="0"/>
                </a:lnTo>
                <a:close/>
              </a:path>
            </a:pathLst>
          </a:custGeom>
          <a:solidFill>
            <a:srgbClr val="7030A0"/>
          </a:solidFill>
        </p:spPr>
        <p:txBody>
          <a:bodyPr wrap="none" anchor="ctr">
            <a:spAutoFit/>
          </a:bodyPr>
          <a:lstStyle/>
          <a:p>
            <a:pPr algn="ctr"/>
            <a:r>
              <a:rPr lang="fa-IR" sz="2800" dirty="0" smtClean="0">
                <a:solidFill>
                  <a:schemeClr val="bg1"/>
                </a:solidFill>
              </a:rPr>
              <a:t>همدلی</a:t>
            </a:r>
            <a:endParaRPr lang="en-US" sz="2800" dirty="0">
              <a:solidFill>
                <a:schemeClr val="bg1"/>
              </a:solidFill>
            </a:endParaRPr>
          </a:p>
        </p:txBody>
      </p:sp>
      <p:sp>
        <p:nvSpPr>
          <p:cNvPr id="8" name="Chevron 7"/>
          <p:cNvSpPr/>
          <p:nvPr/>
        </p:nvSpPr>
        <p:spPr>
          <a:xfrm>
            <a:off x="2837569" y="2207405"/>
            <a:ext cx="953035" cy="143357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4178234"/>
            <a:ext cx="953035" cy="1371601"/>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6905984" y="-907979"/>
            <a:ext cx="1433573"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800" dirty="0">
                <a:solidFill>
                  <a:schemeClr val="bg1"/>
                </a:solidFill>
              </a:rPr>
              <a:t>تضمين بيانگر شايستگي و توانايي كاركنان سازمان براي القاي يك حس اعتماد و اطمينان به مشتري نسبت به سازمان </a:t>
            </a:r>
            <a:r>
              <a:rPr lang="fa-IR" sz="2800" dirty="0" smtClean="0">
                <a:solidFill>
                  <a:schemeClr val="bg1"/>
                </a:solidFill>
              </a:rPr>
              <a:t>است.</a:t>
            </a:r>
            <a:endParaRPr lang="en-US" sz="2800" dirty="0">
              <a:solidFill>
                <a:schemeClr val="bg1"/>
              </a:solidFill>
            </a:endParaRPr>
          </a:p>
        </p:txBody>
      </p:sp>
      <p:sp>
        <p:nvSpPr>
          <p:cNvPr id="21" name="Flowchart: Off-page Connector 19"/>
          <p:cNvSpPr/>
          <p:nvPr/>
        </p:nvSpPr>
        <p:spPr>
          <a:xfrm rot="5400000">
            <a:off x="6936970" y="1031868"/>
            <a:ext cx="137160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1"/>
            <a:r>
              <a:rPr lang="fa-IR" sz="2400" b="1" dirty="0">
                <a:solidFill>
                  <a:schemeClr val="bg1"/>
                </a:solidFill>
              </a:rPr>
              <a:t>‌با توجه به  روحيات افراد، با هر كدام از آن ها برخورد ويژه اي شود، به طوري كه مشتريان قانع شوند سازمان آن ها را درك كرده است و براي سازمان مهم هستند.</a:t>
            </a:r>
          </a:p>
        </p:txBody>
      </p:sp>
    </p:spTree>
    <p:extLst>
      <p:ext uri="{BB962C8B-B14F-4D97-AF65-F5344CB8AC3E}">
        <p14:creationId xmlns:p14="http://schemas.microsoft.com/office/powerpoint/2010/main" val="258361362"/>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7763" y="65416"/>
            <a:ext cx="7560741" cy="6191949"/>
          </a:xfrm>
        </p:spPr>
      </p:pic>
      <p:sp>
        <p:nvSpPr>
          <p:cNvPr id="2" name="Slide Number Placeholder 1"/>
          <p:cNvSpPr>
            <a:spLocks noGrp="1"/>
          </p:cNvSpPr>
          <p:nvPr>
            <p:ph type="sldNum" sz="quarter" idx="12"/>
          </p:nvPr>
        </p:nvSpPr>
        <p:spPr/>
        <p:txBody>
          <a:bodyPr/>
          <a:lstStyle/>
          <a:p>
            <a:fld id="{53602A1E-752A-4E7A-B975-E2AC4B389D7D}" type="slidenum">
              <a:rPr lang="en-US" smtClean="0"/>
              <a:t>15</a:t>
            </a:fld>
            <a:endParaRPr lang="en-US" dirty="0"/>
          </a:p>
        </p:txBody>
      </p:sp>
      <p:sp>
        <p:nvSpPr>
          <p:cNvPr id="3" name="Rectangle 2"/>
          <p:cNvSpPr/>
          <p:nvPr/>
        </p:nvSpPr>
        <p:spPr>
          <a:xfrm>
            <a:off x="8817201" y="383009"/>
            <a:ext cx="3478536" cy="769441"/>
          </a:xfrm>
          <a:prstGeom prst="rect">
            <a:avLst/>
          </a:prstGeom>
        </p:spPr>
        <p:txBody>
          <a:bodyPr wrap="square">
            <a:spAutoFit/>
          </a:bodyPr>
          <a:lstStyle/>
          <a:p>
            <a:pPr algn="ctr" rtl="1"/>
            <a:r>
              <a:rPr lang="fa-IR" sz="2200" b="1" dirty="0" smtClean="0"/>
              <a:t>1.درك </a:t>
            </a:r>
            <a:r>
              <a:rPr lang="fa-IR" sz="2200" b="1" dirty="0"/>
              <a:t>نادرست سازمان ومديريت از انتظارات مشتريان است</a:t>
            </a:r>
            <a:endParaRPr lang="en-US" sz="2200" b="1" dirty="0"/>
          </a:p>
        </p:txBody>
      </p:sp>
      <p:sp>
        <p:nvSpPr>
          <p:cNvPr id="5" name="Rectangle 4"/>
          <p:cNvSpPr/>
          <p:nvPr/>
        </p:nvSpPr>
        <p:spPr>
          <a:xfrm>
            <a:off x="9274233" y="2244453"/>
            <a:ext cx="2917767" cy="1015663"/>
          </a:xfrm>
          <a:prstGeom prst="rect">
            <a:avLst/>
          </a:prstGeom>
        </p:spPr>
        <p:txBody>
          <a:bodyPr wrap="square">
            <a:spAutoFit/>
          </a:bodyPr>
          <a:lstStyle/>
          <a:p>
            <a:pPr algn="ctr" rtl="1"/>
            <a:r>
              <a:rPr lang="fa-IR" sz="2000" b="1" dirty="0" smtClean="0"/>
              <a:t>2. اشتباه </a:t>
            </a:r>
            <a:r>
              <a:rPr lang="fa-IR" sz="2000" b="1" dirty="0"/>
              <a:t>در انتخاب استانداردها و طرح هاي اجرايي مناسب براي خدمات</a:t>
            </a:r>
            <a:endParaRPr lang="en-US" sz="2000" b="1" dirty="0"/>
          </a:p>
        </p:txBody>
      </p:sp>
      <p:sp>
        <p:nvSpPr>
          <p:cNvPr id="6" name="Rectangle 5"/>
          <p:cNvSpPr/>
          <p:nvPr/>
        </p:nvSpPr>
        <p:spPr>
          <a:xfrm>
            <a:off x="9637111" y="3844287"/>
            <a:ext cx="2554889" cy="1015663"/>
          </a:xfrm>
          <a:prstGeom prst="rect">
            <a:avLst/>
          </a:prstGeom>
        </p:spPr>
        <p:txBody>
          <a:bodyPr wrap="square">
            <a:spAutoFit/>
          </a:bodyPr>
          <a:lstStyle/>
          <a:p>
            <a:pPr algn="ctr" rtl="1"/>
            <a:r>
              <a:rPr lang="fa-IR" sz="2000" b="1" dirty="0" smtClean="0"/>
              <a:t>3. عدم </a:t>
            </a:r>
            <a:r>
              <a:rPr lang="fa-IR" sz="2000" b="1" dirty="0"/>
              <a:t>مطابقت خدمات ارائه شده با استانداردها يا </a:t>
            </a:r>
            <a:r>
              <a:rPr lang="fa-IR" sz="2000" b="1" dirty="0" smtClean="0"/>
              <a:t>مشخصه‌هاي </a:t>
            </a:r>
            <a:r>
              <a:rPr lang="fa-IR" sz="2000" b="1" dirty="0"/>
              <a:t>كيفيت </a:t>
            </a:r>
            <a:r>
              <a:rPr lang="fa-IR" sz="2000" b="1" dirty="0" smtClean="0"/>
              <a:t>خدمات</a:t>
            </a:r>
            <a:endParaRPr lang="en-US" sz="2000" b="1" dirty="0"/>
          </a:p>
        </p:txBody>
      </p:sp>
      <p:sp>
        <p:nvSpPr>
          <p:cNvPr id="7" name="Rectangle 6"/>
          <p:cNvSpPr/>
          <p:nvPr/>
        </p:nvSpPr>
        <p:spPr>
          <a:xfrm>
            <a:off x="315865" y="2244453"/>
            <a:ext cx="2371898" cy="1323439"/>
          </a:xfrm>
          <a:prstGeom prst="rect">
            <a:avLst/>
          </a:prstGeom>
        </p:spPr>
        <p:txBody>
          <a:bodyPr wrap="square">
            <a:spAutoFit/>
          </a:bodyPr>
          <a:lstStyle/>
          <a:p>
            <a:pPr algn="ctr" rtl="1"/>
            <a:r>
              <a:rPr lang="fa-IR" sz="2000" b="1" dirty="0"/>
              <a:t>4</a:t>
            </a:r>
            <a:r>
              <a:rPr lang="fa-IR" sz="2000" b="1" dirty="0" smtClean="0"/>
              <a:t>. اين </a:t>
            </a:r>
            <a:r>
              <a:rPr lang="fa-IR" sz="2000" b="1" dirty="0"/>
              <a:t>شكاف بيانگر اختلاف ميان خدمات ارائه شده با وعده ها و تعهدات داده شده از طرف سازمان است </a:t>
            </a:r>
            <a:endParaRPr lang="en-US" sz="2000" b="1" dirty="0"/>
          </a:p>
        </p:txBody>
      </p:sp>
      <p:sp>
        <p:nvSpPr>
          <p:cNvPr id="8" name="Rectangle 7"/>
          <p:cNvSpPr/>
          <p:nvPr/>
        </p:nvSpPr>
        <p:spPr>
          <a:xfrm>
            <a:off x="432243" y="4046826"/>
            <a:ext cx="2139142" cy="1015663"/>
          </a:xfrm>
          <a:prstGeom prst="rect">
            <a:avLst/>
          </a:prstGeom>
        </p:spPr>
        <p:txBody>
          <a:bodyPr wrap="square">
            <a:spAutoFit/>
          </a:bodyPr>
          <a:lstStyle/>
          <a:p>
            <a:pPr algn="ctr" rtl="1"/>
            <a:r>
              <a:rPr lang="fa-IR" sz="2000" b="1" dirty="0" smtClean="0"/>
              <a:t>5. اختلاف </a:t>
            </a:r>
            <a:r>
              <a:rPr lang="fa-IR" sz="2000" b="1" dirty="0"/>
              <a:t>ميان ادراكات و انتظارات مشتري از خدمات.</a:t>
            </a:r>
            <a:endParaRPr lang="en-US" sz="2000" b="1" dirty="0"/>
          </a:p>
        </p:txBody>
      </p:sp>
    </p:spTree>
    <p:extLst>
      <p:ext uri="{BB962C8B-B14F-4D97-AF65-F5344CB8AC3E}">
        <p14:creationId xmlns:p14="http://schemas.microsoft.com/office/powerpoint/2010/main" val="142935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par>
                          <p:cTn id="12" fill="hold">
                            <p:stCondLst>
                              <p:cond delay="175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par>
                          <p:cTn id="16" fill="hold">
                            <p:stCondLst>
                              <p:cond delay="27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childTnLst>
                                </p:cTn>
                              </p:par>
                            </p:childTnLst>
                          </p:cTn>
                        </p:par>
                        <p:par>
                          <p:cTn id="20" fill="hold">
                            <p:stCondLst>
                              <p:cond delay="375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47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37882"/>
            <a:ext cx="10058400" cy="1012506"/>
          </a:xfrm>
        </p:spPr>
        <p:txBody>
          <a:bodyPr/>
          <a:lstStyle/>
          <a:p>
            <a:r>
              <a:rPr lang="fa-IR" b="1" dirty="0" smtClean="0">
                <a:solidFill>
                  <a:schemeClr val="tx1"/>
                </a:solidFill>
              </a:rPr>
              <a:t>کیفیت در بیمه</a:t>
            </a:r>
            <a:endParaRPr lang="fa-IR" b="1" dirty="0">
              <a:solidFill>
                <a:schemeClr val="tx1"/>
              </a:solidFill>
            </a:endParaRPr>
          </a:p>
        </p:txBody>
      </p:sp>
      <p:sp>
        <p:nvSpPr>
          <p:cNvPr id="3" name="Content Placeholder 2"/>
          <p:cNvSpPr>
            <a:spLocks noGrp="1"/>
          </p:cNvSpPr>
          <p:nvPr>
            <p:ph idx="1"/>
          </p:nvPr>
        </p:nvSpPr>
        <p:spPr/>
        <p:txBody>
          <a:bodyPr>
            <a:normAutofit/>
          </a:bodyPr>
          <a:lstStyle/>
          <a:p>
            <a:pPr algn="r" rtl="1"/>
            <a:r>
              <a:rPr lang="fa-IR" dirty="0" smtClean="0"/>
              <a:t>در </a:t>
            </a:r>
            <a:r>
              <a:rPr lang="fa-IR" dirty="0"/>
              <a:t>نظريه ها اكثر صاحب نظران بر پنج اصل</a:t>
            </a:r>
            <a:r>
              <a:rPr lang="fa-IR" dirty="0" smtClean="0"/>
              <a:t>:</a:t>
            </a:r>
          </a:p>
          <a:p>
            <a:pPr algn="r" rtl="1"/>
            <a:r>
              <a:rPr lang="fa-IR" dirty="0" smtClean="0"/>
              <a:t>1) </a:t>
            </a:r>
            <a:r>
              <a:rPr lang="fa-IR" dirty="0"/>
              <a:t>رضايت </a:t>
            </a:r>
            <a:r>
              <a:rPr lang="fa-IR" dirty="0" smtClean="0"/>
              <a:t>مشتري</a:t>
            </a:r>
          </a:p>
          <a:p>
            <a:pPr algn="r" rtl="1"/>
            <a:r>
              <a:rPr lang="fa-IR" dirty="0" smtClean="0"/>
              <a:t>2) </a:t>
            </a:r>
            <a:r>
              <a:rPr lang="fa-IR" dirty="0"/>
              <a:t>بهبود </a:t>
            </a:r>
            <a:r>
              <a:rPr lang="fa-IR" dirty="0" smtClean="0"/>
              <a:t>مستمر</a:t>
            </a:r>
          </a:p>
          <a:p>
            <a:pPr algn="r" rtl="1"/>
            <a:r>
              <a:rPr lang="fa-IR" dirty="0" smtClean="0"/>
              <a:t>3</a:t>
            </a:r>
            <a:r>
              <a:rPr lang="fa-IR" dirty="0"/>
              <a:t>) مشاركت </a:t>
            </a:r>
            <a:r>
              <a:rPr lang="fa-IR" dirty="0" smtClean="0"/>
              <a:t>همگاني</a:t>
            </a:r>
          </a:p>
          <a:p>
            <a:pPr algn="r" rtl="1"/>
            <a:r>
              <a:rPr lang="fa-IR" dirty="0" smtClean="0"/>
              <a:t>4</a:t>
            </a:r>
            <a:r>
              <a:rPr lang="fa-IR" dirty="0"/>
              <a:t>) توجه بر فرايندهاي </a:t>
            </a:r>
            <a:r>
              <a:rPr lang="fa-IR" dirty="0" smtClean="0"/>
              <a:t>كاري</a:t>
            </a:r>
          </a:p>
          <a:p>
            <a:pPr algn="r" rtl="1"/>
            <a:r>
              <a:rPr lang="fa-IR" dirty="0" smtClean="0"/>
              <a:t>5</a:t>
            </a:r>
            <a:r>
              <a:rPr lang="fa-IR" dirty="0"/>
              <a:t>) نگرش </a:t>
            </a:r>
            <a:r>
              <a:rPr lang="fa-IR" dirty="0" smtClean="0"/>
              <a:t>سيستمي</a:t>
            </a:r>
          </a:p>
          <a:p>
            <a:pPr algn="r" rtl="1"/>
            <a:r>
              <a:rPr lang="fa-IR" dirty="0" smtClean="0"/>
              <a:t>در </a:t>
            </a:r>
            <a:r>
              <a:rPr lang="fa-IR" dirty="0"/>
              <a:t>رويكرد مديريت كيفيت جامع تأكيد گرديده است.</a:t>
            </a:r>
          </a:p>
          <a:p>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16</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573" y="2663918"/>
            <a:ext cx="4000500" cy="3000375"/>
          </a:xfrm>
          <a:prstGeom prst="rect">
            <a:avLst/>
          </a:prstGeom>
        </p:spPr>
      </p:pic>
    </p:spTree>
    <p:extLst>
      <p:ext uri="{BB962C8B-B14F-4D97-AF65-F5344CB8AC3E}">
        <p14:creationId xmlns:p14="http://schemas.microsoft.com/office/powerpoint/2010/main" val="10330870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394977"/>
            <a:ext cx="10058400" cy="1450757"/>
          </a:xfrm>
        </p:spPr>
        <p:txBody>
          <a:bodyPr/>
          <a:lstStyle/>
          <a:p>
            <a:r>
              <a:rPr lang="fa-IR" b="1" dirty="0">
                <a:solidFill>
                  <a:schemeClr val="tx1"/>
                </a:solidFill>
              </a:rPr>
              <a:t>فرضيه هاي تحقيق</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17</a:t>
            </a:fld>
            <a:endParaRPr lang="en-US" dirty="0"/>
          </a:p>
        </p:txBody>
      </p:sp>
      <p:sp>
        <p:nvSpPr>
          <p:cNvPr id="5" name="Rectangle 4"/>
          <p:cNvSpPr/>
          <p:nvPr/>
        </p:nvSpPr>
        <p:spPr>
          <a:xfrm>
            <a:off x="9495334" y="1929016"/>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a:solidFill>
                  <a:schemeClr val="tx1"/>
                </a:solidFill>
              </a:rPr>
              <a:t>فرضيه اول</a:t>
            </a:r>
            <a:endParaRPr lang="en-US" sz="3600" dirty="0">
              <a:solidFill>
                <a:schemeClr val="tx1"/>
              </a:solidFill>
            </a:endParaRPr>
          </a:p>
        </p:txBody>
      </p:sp>
      <p:sp>
        <p:nvSpPr>
          <p:cNvPr id="6" name="Rectangle 5"/>
          <p:cNvSpPr/>
          <p:nvPr/>
        </p:nvSpPr>
        <p:spPr>
          <a:xfrm>
            <a:off x="8434197" y="3029673"/>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اول </a:t>
            </a:r>
            <a:endParaRPr lang="en-US" sz="2800" dirty="0">
              <a:solidFill>
                <a:schemeClr val="tx1"/>
              </a:solidFill>
            </a:endParaRPr>
          </a:p>
        </p:txBody>
      </p:sp>
      <p:sp>
        <p:nvSpPr>
          <p:cNvPr id="7" name="Rectangle 6"/>
          <p:cNvSpPr/>
          <p:nvPr/>
        </p:nvSpPr>
        <p:spPr>
          <a:xfrm>
            <a:off x="9495334" y="5263372"/>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a:solidFill>
                  <a:schemeClr val="tx1"/>
                </a:solidFill>
              </a:rPr>
              <a:t>فرضيه </a:t>
            </a:r>
            <a:r>
              <a:rPr lang="fa-IR" sz="3200" dirty="0" smtClean="0">
                <a:solidFill>
                  <a:schemeClr val="tx1"/>
                </a:solidFill>
              </a:rPr>
              <a:t>دوم</a:t>
            </a:r>
            <a:endParaRPr lang="en-US" sz="3200" dirty="0">
              <a:solidFill>
                <a:schemeClr val="tx1"/>
              </a:solidFill>
            </a:endParaRPr>
          </a:p>
        </p:txBody>
      </p:sp>
      <p:sp>
        <p:nvSpPr>
          <p:cNvPr id="8" name="Rectangle 7"/>
          <p:cNvSpPr/>
          <p:nvPr/>
        </p:nvSpPr>
        <p:spPr>
          <a:xfrm>
            <a:off x="8434197" y="4130330"/>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a:t>
            </a:r>
            <a:r>
              <a:rPr lang="fa-IR" sz="2800" dirty="0" smtClean="0">
                <a:solidFill>
                  <a:schemeClr val="tx1"/>
                </a:solidFill>
              </a:rPr>
              <a:t>دوم</a:t>
            </a:r>
            <a:endParaRPr lang="en-US" sz="2800" dirty="0">
              <a:solidFill>
                <a:schemeClr val="tx1"/>
              </a:solidFill>
            </a:endParaRPr>
          </a:p>
        </p:txBody>
      </p:sp>
      <p:sp>
        <p:nvSpPr>
          <p:cNvPr id="9" name="TextBox 8"/>
          <p:cNvSpPr txBox="1"/>
          <p:nvPr/>
        </p:nvSpPr>
        <p:spPr>
          <a:xfrm>
            <a:off x="336567" y="2113102"/>
            <a:ext cx="9438531" cy="954107"/>
          </a:xfrm>
          <a:prstGeom prst="rect">
            <a:avLst/>
          </a:prstGeom>
          <a:noFill/>
        </p:spPr>
        <p:txBody>
          <a:bodyPr wrap="square" rtlCol="0">
            <a:spAutoFit/>
          </a:bodyPr>
          <a:lstStyle/>
          <a:p>
            <a:pPr algn="ctr"/>
            <a:r>
              <a:rPr lang="fa-IR" sz="2800" dirty="0"/>
              <a:t>چگونگي اعمال رويكرد مديريت كيفيت جامع در بهبود كيفيت خدمات </a:t>
            </a:r>
            <a:r>
              <a:rPr lang="fa-IR" sz="2800" dirty="0" smtClean="0"/>
              <a:t>صنعت </a:t>
            </a:r>
            <a:r>
              <a:rPr lang="fa-IR" sz="2800" dirty="0"/>
              <a:t>بيمه مؤثر </a:t>
            </a:r>
            <a:r>
              <a:rPr lang="fa-IR" sz="2800" dirty="0" smtClean="0"/>
              <a:t>است.</a:t>
            </a:r>
            <a:endParaRPr lang="en-US" sz="2800" dirty="0"/>
          </a:p>
        </p:txBody>
      </p:sp>
      <p:sp>
        <p:nvSpPr>
          <p:cNvPr id="10" name="Rectangle 9"/>
          <p:cNvSpPr/>
          <p:nvPr/>
        </p:nvSpPr>
        <p:spPr>
          <a:xfrm>
            <a:off x="155619" y="3230409"/>
            <a:ext cx="8508645" cy="954107"/>
          </a:xfrm>
          <a:prstGeom prst="rect">
            <a:avLst/>
          </a:prstGeom>
        </p:spPr>
        <p:txBody>
          <a:bodyPr wrap="square">
            <a:spAutoFit/>
          </a:bodyPr>
          <a:lstStyle/>
          <a:p>
            <a:pPr algn="ctr" rtl="1"/>
            <a:r>
              <a:rPr lang="fa-IR" sz="2800" dirty="0"/>
              <a:t>ميان اصول مديريت كيفيت جامع ومؤلفه هاي شكاف هاي كيفيت خدمات رابطه </a:t>
            </a:r>
            <a:r>
              <a:rPr lang="fa-IR" sz="2800" dirty="0" smtClean="0"/>
              <a:t>معناداري </a:t>
            </a:r>
            <a:r>
              <a:rPr lang="fa-IR" sz="2800" dirty="0"/>
              <a:t>وجود دارد.</a:t>
            </a:r>
          </a:p>
        </p:txBody>
      </p:sp>
      <p:sp>
        <p:nvSpPr>
          <p:cNvPr id="11" name="Rectangle 10"/>
          <p:cNvSpPr/>
          <p:nvPr/>
        </p:nvSpPr>
        <p:spPr>
          <a:xfrm>
            <a:off x="578549" y="4276880"/>
            <a:ext cx="8374379" cy="954107"/>
          </a:xfrm>
          <a:prstGeom prst="rect">
            <a:avLst/>
          </a:prstGeom>
        </p:spPr>
        <p:txBody>
          <a:bodyPr wrap="square">
            <a:spAutoFit/>
          </a:bodyPr>
          <a:lstStyle/>
          <a:p>
            <a:pPr algn="ctr" rtl="1"/>
            <a:r>
              <a:rPr lang="fa-IR" sz="2800" dirty="0"/>
              <a:t> ميان اصول مديريت كيفيت جامع و مؤلفه هاي مدل سروكوال رابطه معناداري وجود دارد.</a:t>
            </a:r>
          </a:p>
        </p:txBody>
      </p:sp>
      <p:sp>
        <p:nvSpPr>
          <p:cNvPr id="12" name="Rectangle 11"/>
          <p:cNvSpPr/>
          <p:nvPr/>
        </p:nvSpPr>
        <p:spPr>
          <a:xfrm>
            <a:off x="635355" y="5424107"/>
            <a:ext cx="9139743" cy="954107"/>
          </a:xfrm>
          <a:prstGeom prst="rect">
            <a:avLst/>
          </a:prstGeom>
        </p:spPr>
        <p:txBody>
          <a:bodyPr wrap="square">
            <a:spAutoFit/>
          </a:bodyPr>
          <a:lstStyle/>
          <a:p>
            <a:pPr algn="ctr" rtl="1"/>
            <a:r>
              <a:rPr lang="fa-IR" sz="2800" dirty="0"/>
              <a:t>با شناسايي معيارها و مؤلفه هاي اصول پنجگانه مديريت كيفيت جامع در صنعت بيمه امكان طراحي يك الگوي مطلوب وجود دارد .</a:t>
            </a:r>
          </a:p>
        </p:txBody>
      </p:sp>
    </p:spTree>
    <p:extLst>
      <p:ext uri="{BB962C8B-B14F-4D97-AF65-F5344CB8AC3E}">
        <p14:creationId xmlns:p14="http://schemas.microsoft.com/office/powerpoint/2010/main" val="13756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شناسي تحقيق</a:t>
            </a:r>
            <a:br>
              <a:rPr lang="fa-IR" b="1" dirty="0">
                <a:solidFill>
                  <a:schemeClr val="tx1"/>
                </a:solidFill>
              </a:rPr>
            </a:br>
            <a:endParaRPr lang="en-US" dirty="0"/>
          </a:p>
        </p:txBody>
      </p:sp>
      <p:sp>
        <p:nvSpPr>
          <p:cNvPr id="3" name="Content Placeholder 2"/>
          <p:cNvSpPr>
            <a:spLocks noGrp="1"/>
          </p:cNvSpPr>
          <p:nvPr>
            <p:ph idx="1"/>
          </p:nvPr>
        </p:nvSpPr>
        <p:spPr>
          <a:xfrm>
            <a:off x="1384150" y="2086892"/>
            <a:ext cx="10058400" cy="4023360"/>
          </a:xfrm>
        </p:spPr>
        <p:txBody>
          <a:bodyPr>
            <a:normAutofit/>
          </a:bodyPr>
          <a:lstStyle/>
          <a:p>
            <a:pPr algn="ctr" rtl="1"/>
            <a:r>
              <a:rPr lang="fa-IR" dirty="0"/>
              <a:t>روش تحقيق در پژوهش حاضر از نوع </a:t>
            </a:r>
            <a:r>
              <a:rPr lang="fa-IR" b="1" dirty="0"/>
              <a:t>كاربردي و نيز توصيفي/ پيمايشي </a:t>
            </a:r>
            <a:r>
              <a:rPr lang="fa-IR" dirty="0"/>
              <a:t>است. اين تحقيق روشي براي بررسي ماهيت ويژگي ها و ادراكات مردم از طريق تجزيه وتحليل پاسخ به </a:t>
            </a:r>
            <a:r>
              <a:rPr lang="fa-IR" dirty="0" smtClean="0"/>
              <a:t>پرسش‌هايي </a:t>
            </a:r>
            <a:r>
              <a:rPr lang="fa-IR" dirty="0"/>
              <a:t>است كه به دقت تدوين </a:t>
            </a:r>
            <a:r>
              <a:rPr lang="fa-IR" dirty="0" smtClean="0"/>
              <a:t>شده‌اند</a:t>
            </a:r>
            <a:r>
              <a:rPr lang="fa-IR" dirty="0"/>
              <a:t>. اين روش </a:t>
            </a:r>
            <a:r>
              <a:rPr lang="fa-IR" dirty="0" smtClean="0"/>
              <a:t>رايج‌ترين ومتداول‌ترين </a:t>
            </a:r>
            <a:r>
              <a:rPr lang="fa-IR" dirty="0"/>
              <a:t>نوع تحقيق در علوم رفتاري و اجتماعي است. جامعه آماري اين تحقيق كليه كاركنان و بيمه گذاران (مشتريان) سه شركت بيمه ايران، البرز و دانا در نظر گرفته شده بود.</a:t>
            </a:r>
          </a:p>
          <a:p>
            <a:pPr algn="ctr" rtl="1"/>
            <a:r>
              <a:rPr lang="fa-IR" dirty="0"/>
              <a:t>به منظور جمع آوري اطلاعات از ابزار </a:t>
            </a:r>
            <a:r>
              <a:rPr lang="fa-IR" b="1" dirty="0"/>
              <a:t>پرسشنامه</a:t>
            </a:r>
            <a:r>
              <a:rPr lang="fa-IR" dirty="0"/>
              <a:t> استفاده گرديده كه شامل دو پرسشنامه توسط بيمه </a:t>
            </a:r>
            <a:r>
              <a:rPr lang="fa-IR" dirty="0" smtClean="0"/>
              <a:t>گذاران، يك </a:t>
            </a:r>
            <a:r>
              <a:rPr lang="fa-IR" dirty="0"/>
              <a:t>پرسشنامه توسط مديران ،يك پرسشنامه توسط تمامي كارمندان و يك پرسشنامه توسط كليه كاركنان حداقل ليسانس، جمعا به تعداد 5 پرسشنامه </a:t>
            </a:r>
            <a:r>
              <a:rPr lang="fa-IR" dirty="0" smtClean="0"/>
              <a:t>است.</a:t>
            </a:r>
            <a:endParaRPr lang="en-US" dirty="0"/>
          </a:p>
          <a:p>
            <a:pPr algn="ct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18</a:t>
            </a:fld>
            <a:endParaRPr lang="en-US" dirty="0"/>
          </a:p>
        </p:txBody>
      </p:sp>
    </p:spTree>
    <p:extLst>
      <p:ext uri="{BB962C8B-B14F-4D97-AF65-F5344CB8AC3E}">
        <p14:creationId xmlns:p14="http://schemas.microsoft.com/office/powerpoint/2010/main" val="3268790668"/>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 y="0"/>
            <a:ext cx="12192000" cy="6381993"/>
          </a:xfrm>
        </p:spPr>
      </p:pic>
      <p:sp>
        <p:nvSpPr>
          <p:cNvPr id="3" name="Slide Number Placeholder 2"/>
          <p:cNvSpPr>
            <a:spLocks noGrp="1"/>
          </p:cNvSpPr>
          <p:nvPr>
            <p:ph type="sldNum" sz="quarter" idx="12"/>
          </p:nvPr>
        </p:nvSpPr>
        <p:spPr/>
        <p:txBody>
          <a:bodyPr/>
          <a:lstStyle/>
          <a:p>
            <a:fld id="{53602A1E-752A-4E7A-B975-E2AC4B389D7D}" type="slidenum">
              <a:rPr lang="en-US" smtClean="0"/>
              <a:t>19</a:t>
            </a:fld>
            <a:endParaRPr lang="en-US" dirty="0"/>
          </a:p>
        </p:txBody>
      </p:sp>
    </p:spTree>
    <p:extLst>
      <p:ext uri="{BB962C8B-B14F-4D97-AF65-F5344CB8AC3E}">
        <p14:creationId xmlns:p14="http://schemas.microsoft.com/office/powerpoint/2010/main" val="3352472343"/>
      </p:ext>
    </p:extLst>
  </p:cSld>
  <p:clrMapOvr>
    <a:masterClrMapping/>
  </p:clrMapOvr>
  <mc:AlternateContent xmlns:mc="http://schemas.openxmlformats.org/markup-compatibility/2006" xmlns:p14="http://schemas.microsoft.com/office/powerpoint/2010/main">
    <mc:Choice Requires="p14">
      <p:transition spd="slow" p14:dur="1250">
        <p:push dir="u"/>
      </p:transition>
    </mc:Choice>
    <mc:Fallback xmlns="">
      <p:transition spd="slow">
        <p:push di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3487479" y="376876"/>
            <a:ext cx="7697972" cy="707886"/>
          </a:xfrm>
          <a:prstGeom prst="rect">
            <a:avLst/>
          </a:prstGeom>
          <a:noFill/>
        </p:spPr>
        <p:txBody>
          <a:bodyPr wrap="square" rtlCol="0">
            <a:spAutoFit/>
          </a:bodyPr>
          <a:lstStyle/>
          <a:p>
            <a:pPr algn="r" rtl="1"/>
            <a:r>
              <a:rPr lang="fa-IR" sz="4000" dirty="0" smtClean="0">
                <a:cs typeface="B Titr" panose="00000700000000000000" pitchFamily="2" charset="-78"/>
              </a:rPr>
              <a:t>تعاریف</a:t>
            </a:r>
            <a:endParaRPr lang="en-US" sz="4000" dirty="0">
              <a:cs typeface="B Titr" panose="00000700000000000000" pitchFamily="2" charset="-78"/>
            </a:endParaRPr>
          </a:p>
        </p:txBody>
      </p:sp>
      <p:sp>
        <p:nvSpPr>
          <p:cNvPr id="6" name="Slide Number Placeholder 5"/>
          <p:cNvSpPr>
            <a:spLocks noGrp="1"/>
          </p:cNvSpPr>
          <p:nvPr>
            <p:ph type="sldNum" sz="quarter" idx="12"/>
          </p:nvPr>
        </p:nvSpPr>
        <p:spPr/>
        <p:txBody>
          <a:bodyPr/>
          <a:lstStyle/>
          <a:p>
            <a:fld id="{53602A1E-752A-4E7A-B975-E2AC4B389D7D}" type="slidenum">
              <a:rPr lang="en-US" smtClean="0"/>
              <a:t>2</a:t>
            </a:fld>
            <a:endParaRPr lang="en-US" dirty="0"/>
          </a:p>
        </p:txBody>
      </p:sp>
      <p:sp>
        <p:nvSpPr>
          <p:cNvPr id="8" name="Rounded Rectangle 7"/>
          <p:cNvSpPr/>
          <p:nvPr/>
        </p:nvSpPr>
        <p:spPr>
          <a:xfrm>
            <a:off x="1925783" y="1328635"/>
            <a:ext cx="9286700" cy="1430179"/>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smtClean="0">
                <a:solidFill>
                  <a:schemeClr val="bg1"/>
                </a:solidFill>
              </a:rPr>
              <a:t>مدیریت </a:t>
            </a:r>
            <a:r>
              <a:rPr lang="fa-IR" sz="2600" dirty="0">
                <a:solidFill>
                  <a:schemeClr val="bg1"/>
                </a:solidFill>
              </a:rPr>
              <a:t>کیفیت جامع به طور کلی، راه مدیریت بهبود اثربخشی، انعطاف و رقابت در مؤسسات تولیدی و خدماتی است که تمام واحدها، فعالیت‌ها و افراد سازمان را در کلیّۀ سطوح در بر می‌گیرد (اوکلند،1991). </a:t>
            </a:r>
          </a:p>
        </p:txBody>
      </p:sp>
      <p:sp>
        <p:nvSpPr>
          <p:cNvPr id="10" name="Rounded Rectangle 9"/>
          <p:cNvSpPr/>
          <p:nvPr/>
        </p:nvSpPr>
        <p:spPr>
          <a:xfrm>
            <a:off x="1925783" y="2935248"/>
            <a:ext cx="9286700" cy="987504"/>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a:solidFill>
                  <a:schemeClr val="bg1"/>
                </a:solidFill>
              </a:rPr>
              <a:t>مدیریت کیفیت جامع یک روش سیستماتیک تاییدشده برای برنامه‌ریزی و مدیریت فعالیت‌هاست که در هر نوع سازمان کاربرد </a:t>
            </a:r>
            <a:r>
              <a:rPr lang="fa-IR" sz="2600" dirty="0" smtClean="0">
                <a:solidFill>
                  <a:schemeClr val="bg1"/>
                </a:solidFill>
              </a:rPr>
              <a:t>دارد.( مونر و فائر 1992)</a:t>
            </a:r>
            <a:endParaRPr lang="en-US" sz="2600" dirty="0">
              <a:solidFill>
                <a:schemeClr val="bg1"/>
              </a:solidFill>
            </a:endParaRPr>
          </a:p>
        </p:txBody>
      </p:sp>
      <p:sp>
        <p:nvSpPr>
          <p:cNvPr id="11" name="Rounded Rectangle 10"/>
          <p:cNvSpPr/>
          <p:nvPr/>
        </p:nvSpPr>
        <p:spPr>
          <a:xfrm>
            <a:off x="1925783" y="4099186"/>
            <a:ext cx="9259668" cy="1872853"/>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fa-IR" sz="2600" dirty="0">
                <a:solidFill>
                  <a:schemeClr val="bg1"/>
                </a:solidFill>
              </a:rPr>
              <a:t>1. </a:t>
            </a:r>
            <a:r>
              <a:rPr lang="fa-IR" sz="2600" dirty="0" smtClean="0">
                <a:solidFill>
                  <a:schemeClr val="bg1"/>
                </a:solidFill>
              </a:rPr>
              <a:t> </a:t>
            </a:r>
            <a:r>
              <a:rPr lang="fa-IR" sz="2600" dirty="0">
                <a:solidFill>
                  <a:schemeClr val="bg1"/>
                </a:solidFill>
              </a:rPr>
              <a:t>يك اصل، يك رشته مفاهيم و مجموعه روش‌هايي كه براي انجام بهبود مستمر سازمان‌ها </a:t>
            </a:r>
            <a:r>
              <a:rPr lang="fa-IR" sz="2600" dirty="0" smtClean="0">
                <a:solidFill>
                  <a:schemeClr val="bg1"/>
                </a:solidFill>
              </a:rPr>
              <a:t>است</a:t>
            </a:r>
            <a:r>
              <a:rPr lang="en-US" sz="2600" dirty="0">
                <a:solidFill>
                  <a:schemeClr val="bg1"/>
                </a:solidFill>
              </a:rPr>
              <a:t>.</a:t>
            </a:r>
          </a:p>
          <a:p>
            <a:pPr algn="r" rtl="1"/>
            <a:r>
              <a:rPr lang="fa-IR" sz="2600" dirty="0">
                <a:solidFill>
                  <a:schemeClr val="bg1"/>
                </a:solidFill>
              </a:rPr>
              <a:t>2. </a:t>
            </a:r>
            <a:r>
              <a:rPr lang="fa-IR" sz="2600" dirty="0" smtClean="0">
                <a:solidFill>
                  <a:schemeClr val="bg1"/>
                </a:solidFill>
              </a:rPr>
              <a:t> </a:t>
            </a:r>
            <a:r>
              <a:rPr lang="fa-IR" sz="2600" dirty="0">
                <a:solidFill>
                  <a:schemeClr val="bg1"/>
                </a:solidFill>
              </a:rPr>
              <a:t>سيستم فرايند بهبود پي‌گير براي بهبود كيفيت در هر كاري است كه انجام </a:t>
            </a:r>
            <a:r>
              <a:rPr lang="fa-IR" sz="2600" dirty="0" smtClean="0">
                <a:solidFill>
                  <a:schemeClr val="bg1"/>
                </a:solidFill>
              </a:rPr>
              <a:t>مي‌دهيم</a:t>
            </a:r>
            <a:r>
              <a:rPr lang="en-US" sz="2600" dirty="0">
                <a:solidFill>
                  <a:schemeClr val="bg1"/>
                </a:solidFill>
              </a:rPr>
              <a:t>.</a:t>
            </a:r>
          </a:p>
          <a:p>
            <a:pPr algn="r" rtl="1"/>
            <a:r>
              <a:rPr lang="fa-IR" sz="2600" dirty="0">
                <a:solidFill>
                  <a:schemeClr val="bg1"/>
                </a:solidFill>
              </a:rPr>
              <a:t>3. </a:t>
            </a:r>
            <a:r>
              <a:rPr lang="fa-IR" sz="2600" dirty="0" smtClean="0">
                <a:solidFill>
                  <a:schemeClr val="bg1"/>
                </a:solidFill>
              </a:rPr>
              <a:t> </a:t>
            </a:r>
            <a:r>
              <a:rPr lang="fa-IR" sz="2600" dirty="0">
                <a:solidFill>
                  <a:schemeClr val="bg1"/>
                </a:solidFill>
              </a:rPr>
              <a:t>هم به مشتريان داخلي و هم به مشتريان خارجي مرتبط است</a:t>
            </a:r>
            <a:r>
              <a:rPr lang="fa-IR" sz="2600" dirty="0" smtClean="0">
                <a:solidFill>
                  <a:schemeClr val="bg1"/>
                </a:solidFill>
              </a:rPr>
              <a:t>.( حاجی شریف 1995)</a:t>
            </a:r>
            <a:endParaRPr lang="en-US" sz="2600" dirty="0">
              <a:solidFill>
                <a:schemeClr val="bg1"/>
              </a:solidFill>
            </a:endParaRPr>
          </a:p>
        </p:txBody>
      </p:sp>
    </p:spTree>
    <p:extLst>
      <p:ext uri="{BB962C8B-B14F-4D97-AF65-F5344CB8AC3E}">
        <p14:creationId xmlns:p14="http://schemas.microsoft.com/office/powerpoint/2010/main" val="257187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50"/>
                                        <p:tgtEl>
                                          <p:spTgt spid="10"/>
                                        </p:tgtEl>
                                      </p:cBhvr>
                                    </p:animEffect>
                                    <p:anim calcmode="lin" valueType="num">
                                      <p:cBhvr>
                                        <p:cTn id="15" dur="750" fill="hold"/>
                                        <p:tgtEl>
                                          <p:spTgt spid="10"/>
                                        </p:tgtEl>
                                        <p:attrNameLst>
                                          <p:attrName>ppt_x</p:attrName>
                                        </p:attrNameLst>
                                      </p:cBhvr>
                                      <p:tavLst>
                                        <p:tav tm="0">
                                          <p:val>
                                            <p:strVal val="#ppt_x"/>
                                          </p:val>
                                        </p:tav>
                                        <p:tav tm="100000">
                                          <p:val>
                                            <p:strVal val="#ppt_x"/>
                                          </p:val>
                                        </p:tav>
                                      </p:tavLst>
                                    </p:anim>
                                    <p:anim calcmode="lin" valueType="num">
                                      <p:cBhvr>
                                        <p:cTn id="16" dur="7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750"/>
                                        <p:tgtEl>
                                          <p:spTgt spid="11"/>
                                        </p:tgtEl>
                                      </p:cBhvr>
                                    </p:animEffect>
                                    <p:anim calcmode="lin" valueType="num">
                                      <p:cBhvr>
                                        <p:cTn id="22" dur="750" fill="hold"/>
                                        <p:tgtEl>
                                          <p:spTgt spid="11"/>
                                        </p:tgtEl>
                                        <p:attrNameLst>
                                          <p:attrName>ppt_x</p:attrName>
                                        </p:attrNameLst>
                                      </p:cBhvr>
                                      <p:tavLst>
                                        <p:tav tm="0">
                                          <p:val>
                                            <p:strVal val="#ppt_x"/>
                                          </p:val>
                                        </p:tav>
                                        <p:tav tm="100000">
                                          <p:val>
                                            <p:strVal val="#ppt_x"/>
                                          </p:val>
                                        </p:tav>
                                      </p:tavLst>
                                    </p:anim>
                                    <p:anim calcmode="lin" valueType="num">
                                      <p:cBhvr>
                                        <p:cTn id="23" dur="75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تحليل داده ها</a:t>
            </a:r>
            <a:br>
              <a:rPr lang="fa-IR" b="1" dirty="0">
                <a:solidFill>
                  <a:schemeClr val="tx1"/>
                </a:solidFill>
              </a:rPr>
            </a:br>
            <a:endParaRPr lang="en-US" dirty="0"/>
          </a:p>
        </p:txBody>
      </p:sp>
      <p:sp>
        <p:nvSpPr>
          <p:cNvPr id="3" name="Content Placeholder 2"/>
          <p:cNvSpPr>
            <a:spLocks noGrp="1"/>
          </p:cNvSpPr>
          <p:nvPr>
            <p:ph idx="1"/>
          </p:nvPr>
        </p:nvSpPr>
        <p:spPr>
          <a:xfrm>
            <a:off x="6335683" y="2086892"/>
            <a:ext cx="4934174" cy="4023360"/>
          </a:xfrm>
        </p:spPr>
        <p:txBody>
          <a:bodyPr numCol="1"/>
          <a:lstStyle/>
          <a:p>
            <a:pPr algn="r" rtl="1">
              <a:lnSpc>
                <a:spcPct val="100000"/>
              </a:lnSpc>
            </a:pPr>
            <a:r>
              <a:rPr lang="fa-IR" dirty="0" smtClean="0"/>
              <a:t>شیوه‌های ناپارامتریک:</a:t>
            </a:r>
          </a:p>
          <a:p>
            <a:pPr algn="r" rtl="1">
              <a:lnSpc>
                <a:spcPct val="100000"/>
              </a:lnSpc>
              <a:buFont typeface="Wingdings" panose="05000000000000000000" pitchFamily="2" charset="2"/>
              <a:buChar char="q"/>
            </a:pPr>
            <a:r>
              <a:rPr lang="fa-IR" dirty="0" smtClean="0"/>
              <a:t>آزمون علامت</a:t>
            </a:r>
          </a:p>
          <a:p>
            <a:pPr algn="r" rtl="1">
              <a:lnSpc>
                <a:spcPct val="100000"/>
              </a:lnSpc>
              <a:buFont typeface="Wingdings" panose="05000000000000000000" pitchFamily="2" charset="2"/>
              <a:buChar char="q"/>
            </a:pPr>
            <a:r>
              <a:rPr lang="fa-IR" dirty="0" smtClean="0"/>
              <a:t>آزمون ضریب همبستگی رتبه‌ای اسپیرمن</a:t>
            </a:r>
          </a:p>
          <a:p>
            <a:pPr algn="r" rtl="1">
              <a:lnSpc>
                <a:spcPct val="100000"/>
              </a:lnSpc>
              <a:buFont typeface="Wingdings" panose="05000000000000000000" pitchFamily="2" charset="2"/>
              <a:buChar char="q"/>
            </a:pPr>
            <a:r>
              <a:rPr lang="fa-IR" dirty="0" smtClean="0"/>
              <a:t>آزمون ویلکاکسون</a:t>
            </a:r>
          </a:p>
          <a:p>
            <a:pPr algn="r" rtl="1">
              <a:lnSpc>
                <a:spcPct val="100000"/>
              </a:lnSpc>
              <a:buFont typeface="Wingdings" panose="05000000000000000000" pitchFamily="2" charset="2"/>
              <a:buChar char="q"/>
            </a:pPr>
            <a:r>
              <a:rPr lang="fa-IR" dirty="0" smtClean="0"/>
              <a:t>آزمون مان-ویتنی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20</a:t>
            </a:fld>
            <a:endParaRPr lang="en-US" dirty="0"/>
          </a:p>
        </p:txBody>
      </p:sp>
      <p:sp>
        <p:nvSpPr>
          <p:cNvPr id="5" name="Content Placeholder 2"/>
          <p:cNvSpPr txBox="1">
            <a:spLocks/>
          </p:cNvSpPr>
          <p:nvPr/>
        </p:nvSpPr>
        <p:spPr>
          <a:xfrm>
            <a:off x="929965" y="2086892"/>
            <a:ext cx="4934174" cy="4023360"/>
          </a:xfrm>
          <a:prstGeom prst="rect">
            <a:avLst/>
          </a:prstGeom>
        </p:spPr>
        <p:txBody>
          <a:bodyPr vert="horz" lIns="0" tIns="45720" rIns="0" bIns="45720" numCol="1"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r" rtl="1">
              <a:lnSpc>
                <a:spcPct val="100000"/>
              </a:lnSpc>
            </a:pPr>
            <a:r>
              <a:rPr lang="fa-IR" dirty="0" smtClean="0"/>
              <a:t>شیوه‌های پارامتریک:</a:t>
            </a:r>
          </a:p>
          <a:p>
            <a:pPr algn="r" rtl="1">
              <a:lnSpc>
                <a:spcPct val="100000"/>
              </a:lnSpc>
              <a:buFont typeface="Wingdings" panose="05000000000000000000" pitchFamily="2" charset="2"/>
              <a:buChar char="q"/>
            </a:pPr>
            <a:r>
              <a:rPr lang="fa-IR" dirty="0"/>
              <a:t>آناليز واريانس يك طرفه </a:t>
            </a:r>
            <a:endParaRPr lang="fa-IR" dirty="0" smtClean="0"/>
          </a:p>
          <a:p>
            <a:pPr algn="r" rtl="1">
              <a:lnSpc>
                <a:spcPct val="100000"/>
              </a:lnSpc>
              <a:buFont typeface="Wingdings" panose="05000000000000000000" pitchFamily="2" charset="2"/>
              <a:buChar char="q"/>
            </a:pPr>
            <a:r>
              <a:rPr lang="fa-IR" dirty="0"/>
              <a:t>وضريب همبستگي پيرسون </a:t>
            </a:r>
            <a:endParaRPr lang="fa-IR"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421" y="3794872"/>
            <a:ext cx="3333750" cy="2495550"/>
          </a:xfrm>
          <a:prstGeom prst="rect">
            <a:avLst/>
          </a:prstGeom>
        </p:spPr>
      </p:pic>
    </p:spTree>
    <p:extLst>
      <p:ext uri="{BB962C8B-B14F-4D97-AF65-F5344CB8AC3E}">
        <p14:creationId xmlns:p14="http://schemas.microsoft.com/office/powerpoint/2010/main" val="27960389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down)">
                                      <p:cBhvr>
                                        <p:cTn id="24" dur="1000"/>
                                        <p:tgtEl>
                                          <p:spTgt spid="5">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1000"/>
                                        <p:tgtEl>
                                          <p:spTgt spid="5">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wipe(down)">
                                      <p:cBhvr>
                                        <p:cTn id="30"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4390" y="1890509"/>
            <a:ext cx="5650100" cy="4022725"/>
          </a:xfrm>
        </p:spPr>
      </p:pic>
      <p:sp>
        <p:nvSpPr>
          <p:cNvPr id="3" name="Slide Number Placeholder 2"/>
          <p:cNvSpPr>
            <a:spLocks noGrp="1"/>
          </p:cNvSpPr>
          <p:nvPr>
            <p:ph type="sldNum" sz="quarter" idx="12"/>
          </p:nvPr>
        </p:nvSpPr>
        <p:spPr/>
        <p:txBody>
          <a:bodyPr/>
          <a:lstStyle/>
          <a:p>
            <a:fld id="{53602A1E-752A-4E7A-B975-E2AC4B389D7D}" type="slidenum">
              <a:rPr lang="en-US" smtClean="0"/>
              <a:t>21</a:t>
            </a:fld>
            <a:endParaRPr lang="en-US" dirty="0"/>
          </a:p>
        </p:txBody>
      </p:sp>
      <p:sp>
        <p:nvSpPr>
          <p:cNvPr id="5" name="Rectangle 4"/>
          <p:cNvSpPr/>
          <p:nvPr/>
        </p:nvSpPr>
        <p:spPr>
          <a:xfrm>
            <a:off x="6620966" y="1737360"/>
            <a:ext cx="5398969" cy="4524315"/>
          </a:xfrm>
          <a:prstGeom prst="rect">
            <a:avLst/>
          </a:prstGeom>
        </p:spPr>
        <p:txBody>
          <a:bodyPr wrap="square">
            <a:spAutoFit/>
          </a:bodyPr>
          <a:lstStyle/>
          <a:p>
            <a:pPr algn="ctr" rtl="1">
              <a:lnSpc>
                <a:spcPct val="150000"/>
              </a:lnSpc>
            </a:pPr>
            <a:r>
              <a:rPr lang="fa-IR" sz="2400" b="1" dirty="0"/>
              <a:t>بر اساس اطلاعات بدست آمده از پرسش‌های 1 و 2، اطلاعاتی راجع به درصد ادراكات و انتظارات بيمه گذاران از كيفيت خدمات در صنعت بيمه كشور درجدول نمایش داده می‌ِشود.</a:t>
            </a:r>
          </a:p>
          <a:p>
            <a:pPr algn="r" rtl="1">
              <a:lnSpc>
                <a:spcPct val="150000"/>
              </a:lnSpc>
            </a:pPr>
            <a:endParaRPr lang="fa-IR" sz="2400" b="1" dirty="0"/>
          </a:p>
          <a:p>
            <a:pPr algn="ctr" rtl="1">
              <a:lnSpc>
                <a:spcPct val="150000"/>
              </a:lnSpc>
            </a:pPr>
            <a:r>
              <a:rPr lang="fa-IR" sz="2400" b="1" dirty="0"/>
              <a:t>بر اساس </a:t>
            </a:r>
            <a:r>
              <a:rPr lang="fa-IR" sz="2400" b="1" dirty="0" smtClean="0"/>
              <a:t>نمودار</a:t>
            </a:r>
            <a:r>
              <a:rPr lang="en-US" sz="2400" b="1" smtClean="0"/>
              <a:t> </a:t>
            </a:r>
            <a:r>
              <a:rPr lang="fa-IR" sz="2400" b="1" smtClean="0"/>
              <a:t>و </a:t>
            </a:r>
            <a:r>
              <a:rPr lang="fa-IR" sz="2400" b="1" dirty="0"/>
              <a:t>ارقام بدست آمده مي توان دريافت كه ميان انتظارات بيمه گذاران و ادراكات آنان از كيفيت خدمات در صنعت بيمه، شكاف وجود دارد.</a:t>
            </a:r>
            <a:endParaRPr lang="en-US" sz="2400" b="1" dirty="0"/>
          </a:p>
        </p:txBody>
      </p:sp>
      <p:sp>
        <p:nvSpPr>
          <p:cNvPr id="6" name="Title 1"/>
          <p:cNvSpPr>
            <a:spLocks noGrp="1"/>
          </p:cNvSpPr>
          <p:nvPr>
            <p:ph type="title"/>
          </p:nvPr>
        </p:nvSpPr>
        <p:spPr>
          <a:xfrm>
            <a:off x="1097280" y="286603"/>
            <a:ext cx="10058400" cy="1450757"/>
          </a:xfrm>
        </p:spPr>
        <p:txBody>
          <a:bodyPr/>
          <a:lstStyle/>
          <a:p>
            <a:r>
              <a:rPr lang="fa-IR" b="1" dirty="0" smtClean="0">
                <a:solidFill>
                  <a:schemeClr val="tx1"/>
                </a:solidFill>
              </a:rPr>
              <a:t>تحليل داده‌ها</a:t>
            </a:r>
            <a:r>
              <a:rPr lang="fa-IR" b="1" dirty="0">
                <a:solidFill>
                  <a:schemeClr val="tx1"/>
                </a:solidFill>
              </a:rPr>
              <a:t/>
            </a:r>
            <a:br>
              <a:rPr lang="fa-IR" b="1" dirty="0">
                <a:solidFill>
                  <a:schemeClr val="tx1"/>
                </a:solidFill>
              </a:rPr>
            </a:br>
            <a:endParaRPr lang="en-US" dirty="0"/>
          </a:p>
        </p:txBody>
      </p:sp>
    </p:spTree>
    <p:extLst>
      <p:ext uri="{BB962C8B-B14F-4D97-AF65-F5344CB8AC3E}">
        <p14:creationId xmlns:p14="http://schemas.microsoft.com/office/powerpoint/2010/main" val="30915930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a:t>
            </a:r>
            <a:r>
              <a:rPr lang="fa-IR" b="1" dirty="0" smtClean="0">
                <a:solidFill>
                  <a:schemeClr val="tx1"/>
                </a:solidFill>
              </a:rPr>
              <a:t>اول تحقيق</a:t>
            </a:r>
            <a:r>
              <a:rPr lang="fa-IR" b="1" dirty="0">
                <a:solidFill>
                  <a:schemeClr val="tx1"/>
                </a:solidFill>
              </a:rPr>
              <a:t/>
            </a:r>
            <a:br>
              <a:rPr lang="fa-IR" b="1" dirty="0">
                <a:solidFill>
                  <a:schemeClr val="tx1"/>
                </a:solidFill>
              </a:rPr>
            </a:b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66673"/>
            <a:ext cx="5307106" cy="6377826"/>
          </a:xfrm>
        </p:spPr>
      </p:pic>
      <p:sp>
        <p:nvSpPr>
          <p:cNvPr id="3" name="Slide Number Placeholder 2"/>
          <p:cNvSpPr>
            <a:spLocks noGrp="1"/>
          </p:cNvSpPr>
          <p:nvPr>
            <p:ph type="sldNum" sz="quarter" idx="12"/>
          </p:nvPr>
        </p:nvSpPr>
        <p:spPr/>
        <p:txBody>
          <a:bodyPr/>
          <a:lstStyle/>
          <a:p>
            <a:fld id="{53602A1E-752A-4E7A-B975-E2AC4B389D7D}" type="slidenum">
              <a:rPr lang="en-US" smtClean="0"/>
              <a:t>22</a:t>
            </a:fld>
            <a:endParaRPr lang="en-US" dirty="0"/>
          </a:p>
        </p:txBody>
      </p:sp>
      <p:sp>
        <p:nvSpPr>
          <p:cNvPr id="5" name="Rectangle 4"/>
          <p:cNvSpPr/>
          <p:nvPr/>
        </p:nvSpPr>
        <p:spPr>
          <a:xfrm>
            <a:off x="5307106" y="2080824"/>
            <a:ext cx="6712830" cy="1200329"/>
          </a:xfrm>
          <a:prstGeom prst="rect">
            <a:avLst/>
          </a:prstGeom>
        </p:spPr>
        <p:txBody>
          <a:bodyPr wrap="square">
            <a:spAutoFit/>
          </a:bodyPr>
          <a:lstStyle/>
          <a:p>
            <a:pPr algn="ctr" rtl="1"/>
            <a:r>
              <a:rPr lang="fa-IR" sz="2400" dirty="0" smtClean="0"/>
              <a:t>استدلال ما در فرضیه فرعی اول :اگر </a:t>
            </a:r>
            <a:r>
              <a:rPr lang="fa-IR" sz="2400" dirty="0"/>
              <a:t>در صنعت بيمه كشور اصول پنجگانه مديريت كيفيت جامع اعمال گردد ، منجر به حذف شكاف هاي خدمات خواهد </a:t>
            </a:r>
            <a:r>
              <a:rPr lang="fa-IR" sz="2400" dirty="0" smtClean="0"/>
              <a:t>شد.</a:t>
            </a:r>
            <a:endParaRPr lang="en-US" sz="2400" dirty="0"/>
          </a:p>
        </p:txBody>
      </p:sp>
      <p:sp>
        <p:nvSpPr>
          <p:cNvPr id="6" name="Rectangle 5"/>
          <p:cNvSpPr/>
          <p:nvPr/>
        </p:nvSpPr>
        <p:spPr>
          <a:xfrm>
            <a:off x="5615521" y="3281153"/>
            <a:ext cx="6096000" cy="2677656"/>
          </a:xfrm>
          <a:prstGeom prst="rect">
            <a:avLst/>
          </a:prstGeom>
        </p:spPr>
        <p:txBody>
          <a:bodyPr>
            <a:spAutoFit/>
          </a:bodyPr>
          <a:lstStyle/>
          <a:p>
            <a:pPr algn="ctr" rtl="1">
              <a:defRPr/>
            </a:pPr>
            <a:r>
              <a:rPr lang="fa-IR" sz="2400" dirty="0"/>
              <a:t>استدلال در تبيين فرضيه فرعي دوم </a:t>
            </a:r>
            <a:r>
              <a:rPr lang="fa-IR" sz="2400" dirty="0" smtClean="0"/>
              <a:t>اين </a:t>
            </a:r>
            <a:r>
              <a:rPr lang="fa-IR" sz="2400" dirty="0"/>
              <a:t>است كه ، چون وضعيت كيفيت خدمات در صنعت بيمه كشور بر مبناي مدل سروكوال پايين است، جهت بهبود آن بايد در راستاي رفع شكاف پنجم تلاش كرد. بر اساس اين فرض ، اعتقاد بر اين است كه بكارگيري اصول مديريت كيفيت جامع موجب حذف اين شكاف، از طريق بهبود مؤلفه هاي سروكوال مي گردد و ادعا می‌شود که اصول </a:t>
            </a:r>
            <a:r>
              <a:rPr lang="en-US" sz="2400" dirty="0"/>
              <a:t>TQM</a:t>
            </a:r>
            <a:r>
              <a:rPr lang="fa-IR" sz="2400" dirty="0"/>
              <a:t> با مولفه‌های سروکوال رابطه‌ي مستقیم دارند.</a:t>
            </a:r>
          </a:p>
        </p:txBody>
      </p:sp>
    </p:spTree>
    <p:extLst>
      <p:ext uri="{BB962C8B-B14F-4D97-AF65-F5344CB8AC3E}">
        <p14:creationId xmlns:p14="http://schemas.microsoft.com/office/powerpoint/2010/main" val="3185935444"/>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161365"/>
            <a:ext cx="10058400" cy="1038113"/>
          </a:xfrm>
        </p:spPr>
        <p:txBody>
          <a:bodyPr/>
          <a:lstStyle/>
          <a:p>
            <a:r>
              <a:rPr lang="fa-IR" b="1" dirty="0" smtClean="0">
                <a:solidFill>
                  <a:schemeClr val="tx1"/>
                </a:solidFill>
              </a:rPr>
              <a:t>پیامد تحليل </a:t>
            </a:r>
            <a:r>
              <a:rPr lang="fa-IR" b="1" dirty="0">
                <a:solidFill>
                  <a:schemeClr val="tx1"/>
                </a:solidFill>
              </a:rPr>
              <a:t>فرضيه اول تحقيق</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6266345"/>
              </p:ext>
            </p:extLst>
          </p:nvPr>
        </p:nvGraphicFramePr>
        <p:xfrm>
          <a:off x="609600" y="912607"/>
          <a:ext cx="11212483" cy="4392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53602A1E-752A-4E7A-B975-E2AC4B389D7D}" type="slidenum">
              <a:rPr lang="en-US" smtClean="0"/>
              <a:t>23</a:t>
            </a:fld>
            <a:endParaRPr lang="en-US" dirty="0"/>
          </a:p>
        </p:txBody>
      </p:sp>
      <p:sp>
        <p:nvSpPr>
          <p:cNvPr id="6" name="Rectangle 5"/>
          <p:cNvSpPr/>
          <p:nvPr/>
        </p:nvSpPr>
        <p:spPr>
          <a:xfrm>
            <a:off x="609600" y="4127812"/>
            <a:ext cx="11205882" cy="461665"/>
          </a:xfrm>
          <a:prstGeom prst="rect">
            <a:avLst/>
          </a:prstGeom>
        </p:spPr>
        <p:txBody>
          <a:bodyPr wrap="square">
            <a:spAutoFit/>
          </a:bodyPr>
          <a:lstStyle/>
          <a:p>
            <a:pPr algn="r"/>
            <a:r>
              <a:rPr lang="fa-IR" sz="2400" dirty="0"/>
              <a:t>اگر در سازماني براساس مؤلفه هاي مدل سروكوال، كيفيت خدمات پايين باشد، شكاف پنجم شكل مي </a:t>
            </a:r>
            <a:r>
              <a:rPr lang="fa-IR" sz="2400" dirty="0" smtClean="0"/>
              <a:t>گيرد.</a:t>
            </a:r>
            <a:endParaRPr lang="en-US" sz="2400" dirty="0"/>
          </a:p>
        </p:txBody>
      </p:sp>
      <p:sp>
        <p:nvSpPr>
          <p:cNvPr id="7" name="Rectangle 6"/>
          <p:cNvSpPr/>
          <p:nvPr/>
        </p:nvSpPr>
        <p:spPr>
          <a:xfrm>
            <a:off x="2241176" y="4664638"/>
            <a:ext cx="9574306" cy="461665"/>
          </a:xfrm>
          <a:prstGeom prst="rect">
            <a:avLst/>
          </a:prstGeom>
        </p:spPr>
        <p:txBody>
          <a:bodyPr wrap="square">
            <a:spAutoFit/>
          </a:bodyPr>
          <a:lstStyle/>
          <a:p>
            <a:pPr algn="r"/>
            <a:r>
              <a:rPr lang="fa-IR" sz="2400" dirty="0"/>
              <a:t>به منظور بهبود كيفيت خدمات بايد شكاف پنجم را از بين </a:t>
            </a:r>
            <a:r>
              <a:rPr lang="fa-IR" sz="2400" dirty="0" smtClean="0"/>
              <a:t>برد. </a:t>
            </a:r>
            <a:endParaRPr lang="en-US" sz="2400" dirty="0"/>
          </a:p>
        </p:txBody>
      </p:sp>
      <p:sp>
        <p:nvSpPr>
          <p:cNvPr id="8" name="Rectangle 7"/>
          <p:cNvSpPr/>
          <p:nvPr/>
        </p:nvSpPr>
        <p:spPr>
          <a:xfrm>
            <a:off x="1990165" y="5201465"/>
            <a:ext cx="9825317" cy="461665"/>
          </a:xfrm>
          <a:prstGeom prst="rect">
            <a:avLst/>
          </a:prstGeom>
        </p:spPr>
        <p:txBody>
          <a:bodyPr wrap="square">
            <a:spAutoFit/>
          </a:bodyPr>
          <a:lstStyle/>
          <a:p>
            <a:pPr algn="r"/>
            <a:r>
              <a:rPr lang="fa-IR" sz="2400" dirty="0"/>
              <a:t>اين كار از طريق حذف شكاف هاي چهارگانه ممكن مي </a:t>
            </a:r>
            <a:r>
              <a:rPr lang="fa-IR" sz="2400" dirty="0" smtClean="0"/>
              <a:t>شود. </a:t>
            </a:r>
            <a:endParaRPr lang="en-US" sz="2400" dirty="0"/>
          </a:p>
        </p:txBody>
      </p:sp>
      <p:sp>
        <p:nvSpPr>
          <p:cNvPr id="9" name="Rectangle 8"/>
          <p:cNvSpPr/>
          <p:nvPr/>
        </p:nvSpPr>
        <p:spPr>
          <a:xfrm>
            <a:off x="1154083" y="5738292"/>
            <a:ext cx="10661399" cy="461665"/>
          </a:xfrm>
          <a:prstGeom prst="rect">
            <a:avLst/>
          </a:prstGeom>
        </p:spPr>
        <p:txBody>
          <a:bodyPr wrap="square">
            <a:spAutoFit/>
          </a:bodyPr>
          <a:lstStyle/>
          <a:p>
            <a:pPr algn="r"/>
            <a:r>
              <a:rPr lang="fa-IR" sz="2400" dirty="0"/>
              <a:t>اين نيز از طريق اعمال و به كارگيري اصول پنجگانه مديريت كيفيت جامع تحقق خواهد </a:t>
            </a:r>
            <a:r>
              <a:rPr lang="fa-IR" sz="2400" dirty="0" smtClean="0"/>
              <a:t>يافت.</a:t>
            </a:r>
            <a:endParaRPr lang="en-US" sz="2400" dirty="0"/>
          </a:p>
        </p:txBody>
      </p:sp>
    </p:spTree>
    <p:extLst>
      <p:ext uri="{BB962C8B-B14F-4D97-AF65-F5344CB8AC3E}">
        <p14:creationId xmlns:p14="http://schemas.microsoft.com/office/powerpoint/2010/main" val="210890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25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750"/>
                                        <p:tgtEl>
                                          <p:spTgt spid="6"/>
                                        </p:tgtEl>
                                      </p:cBhvr>
                                    </p:animEffect>
                                  </p:childTnLst>
                                </p:cTn>
                              </p:par>
                            </p:childTnLst>
                          </p:cTn>
                        </p:par>
                        <p:par>
                          <p:cTn id="15" fill="hold">
                            <p:stCondLst>
                              <p:cond delay="1000"/>
                            </p:stCondLst>
                            <p:childTnLst>
                              <p:par>
                                <p:cTn id="16" presetID="10" presetClass="entr" presetSubtype="0" fill="hold" nodeType="afterEffect">
                                  <p:stCondLst>
                                    <p:cond delay="25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750"/>
                                        <p:tgtEl>
                                          <p:spTgt spid="7">
                                            <p:txEl>
                                              <p:pRg st="0" end="0"/>
                                            </p:txEl>
                                          </p:spTgt>
                                        </p:tgtEl>
                                      </p:cBhvr>
                                    </p:animEffect>
                                  </p:childTnLst>
                                </p:cTn>
                              </p:par>
                            </p:childTnLst>
                          </p:cTn>
                        </p:par>
                        <p:par>
                          <p:cTn id="19" fill="hold">
                            <p:stCondLst>
                              <p:cond delay="2000"/>
                            </p:stCondLst>
                            <p:childTnLst>
                              <p:par>
                                <p:cTn id="20" presetID="10" presetClass="entr" presetSubtype="0" fill="hold" nodeType="afterEffect">
                                  <p:stCondLst>
                                    <p:cond delay="25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750"/>
                                        <p:tgtEl>
                                          <p:spTgt spid="8">
                                            <p:txEl>
                                              <p:pRg st="0" end="0"/>
                                            </p:txEl>
                                          </p:spTgt>
                                        </p:tgtEl>
                                      </p:cBhvr>
                                    </p:animEffect>
                                  </p:childTnLst>
                                </p:cTn>
                              </p:par>
                            </p:childTnLst>
                          </p:cTn>
                        </p:par>
                        <p:par>
                          <p:cTn id="23" fill="hold">
                            <p:stCondLst>
                              <p:cond delay="3000"/>
                            </p:stCondLst>
                            <p:childTnLst>
                              <p:par>
                                <p:cTn id="24" presetID="10" presetClass="entr" presetSubtype="0" fill="hold" nodeType="afterEffect">
                                  <p:stCondLst>
                                    <p:cond delay="25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75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دوم تحقيق</a:t>
            </a:r>
            <a:br>
              <a:rPr lang="fa-IR" b="1" dirty="0">
                <a:solidFill>
                  <a:schemeClr val="tx1"/>
                </a:solidFill>
              </a:rPr>
            </a:br>
            <a:endParaRPr lang="en-US" dirty="0"/>
          </a:p>
        </p:txBody>
      </p:sp>
      <p:sp>
        <p:nvSpPr>
          <p:cNvPr id="3" name="Content Placeholder 2"/>
          <p:cNvSpPr>
            <a:spLocks noGrp="1"/>
          </p:cNvSpPr>
          <p:nvPr>
            <p:ph idx="1"/>
          </p:nvPr>
        </p:nvSpPr>
        <p:spPr>
          <a:xfrm>
            <a:off x="1154083" y="1943457"/>
            <a:ext cx="10058400" cy="1319696"/>
          </a:xfrm>
        </p:spPr>
        <p:txBody>
          <a:bodyPr>
            <a:normAutofit/>
          </a:bodyPr>
          <a:lstStyle/>
          <a:p>
            <a:pPr algn="ctr" rtl="1"/>
            <a:r>
              <a:rPr lang="fa-IR" dirty="0" smtClean="0"/>
              <a:t>به </a:t>
            </a:r>
            <a:r>
              <a:rPr lang="fa-IR" dirty="0"/>
              <a:t>منظور تعيين ميزان تأثيرگذاري هر يك از اصول مديريت كيفيت جامع، به بررسي ميزان همبستگي میان هر یک از اصول </a:t>
            </a:r>
            <a:r>
              <a:rPr lang="en-US" dirty="0"/>
              <a:t>TQM</a:t>
            </a:r>
            <a:r>
              <a:rPr lang="fa-IR" dirty="0"/>
              <a:t> با مولفه‌های مربوط به شکاف‌های کیفیت خدمات پرداخته شد که نتایج آن عبارتند از</a:t>
            </a:r>
            <a:r>
              <a:rPr lang="fa-IR" dirty="0" smtClean="0"/>
              <a:t>:</a:t>
            </a:r>
            <a:endParaRPr lang="fa-IR" dirty="0"/>
          </a:p>
        </p:txBody>
      </p:sp>
      <p:sp>
        <p:nvSpPr>
          <p:cNvPr id="4" name="Slide Number Placeholder 3"/>
          <p:cNvSpPr>
            <a:spLocks noGrp="1"/>
          </p:cNvSpPr>
          <p:nvPr>
            <p:ph type="sldNum" sz="quarter" idx="12"/>
          </p:nvPr>
        </p:nvSpPr>
        <p:spPr/>
        <p:txBody>
          <a:bodyPr/>
          <a:lstStyle/>
          <a:p>
            <a:fld id="{53602A1E-752A-4E7A-B975-E2AC4B389D7D}" type="slidenum">
              <a:rPr lang="en-US" smtClean="0"/>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50315698"/>
              </p:ext>
            </p:extLst>
          </p:nvPr>
        </p:nvGraphicFramePr>
        <p:xfrm>
          <a:off x="2062480" y="3117742"/>
          <a:ext cx="8128000" cy="3108960"/>
        </p:xfrm>
        <a:graphic>
          <a:graphicData uri="http://schemas.openxmlformats.org/drawingml/2006/table">
            <a:tbl>
              <a:tblPr firstRow="1" bandRow="1">
                <a:tableStyleId>{85BE263C-DBD7-4A20-BB59-AAB30ACAA65A}</a:tableStyleId>
              </a:tblPr>
              <a:tblGrid>
                <a:gridCol w="4064000"/>
                <a:gridCol w="4064000"/>
              </a:tblGrid>
              <a:tr h="370840">
                <a:tc>
                  <a:txBody>
                    <a:bodyPr/>
                    <a:lstStyle/>
                    <a:p>
                      <a:pPr algn="ctr"/>
                      <a:r>
                        <a:rPr lang="fa-IR" sz="2800" dirty="0" smtClean="0"/>
                        <a:t>میزان همبستگی</a:t>
                      </a:r>
                      <a:endParaRPr lang="en-US" sz="2800" dirty="0">
                        <a:cs typeface="B Nazanin" panose="00000400000000000000" pitchFamily="2" charset="-78"/>
                      </a:endParaRPr>
                    </a:p>
                  </a:txBody>
                  <a:tcPr/>
                </a:tc>
                <a:tc>
                  <a:txBody>
                    <a:bodyPr/>
                    <a:lstStyle/>
                    <a:p>
                      <a:pPr algn="ctr"/>
                      <a:r>
                        <a:rPr lang="fa-IR" sz="2800" dirty="0" smtClean="0"/>
                        <a:t>اصول</a:t>
                      </a:r>
                      <a:r>
                        <a:rPr lang="fa-IR" sz="2800" baseline="0" dirty="0" smtClean="0"/>
                        <a:t> مدیریت کیفیت</a:t>
                      </a:r>
                      <a:endParaRPr lang="en-US" sz="2800" dirty="0">
                        <a:cs typeface="B Nazanin" panose="00000400000000000000" pitchFamily="2" charset="-78"/>
                      </a:endParaRPr>
                    </a:p>
                  </a:txBody>
                  <a:tcPr/>
                </a:tc>
              </a:tr>
              <a:tr h="370840">
                <a:tc>
                  <a:txBody>
                    <a:bodyPr/>
                    <a:lstStyle/>
                    <a:p>
                      <a:pPr algn="ctr"/>
                      <a:r>
                        <a:rPr lang="fa-IR" sz="2800" dirty="0" smtClean="0"/>
                        <a:t>86٪</a:t>
                      </a:r>
                      <a:endParaRPr lang="en-US" sz="2800" dirty="0">
                        <a:cs typeface="B Nazanin" panose="00000400000000000000" pitchFamily="2" charset="-78"/>
                      </a:endParaRPr>
                    </a:p>
                  </a:txBody>
                  <a:tcPr/>
                </a:tc>
                <a:tc>
                  <a:txBody>
                    <a:bodyPr/>
                    <a:lstStyle/>
                    <a:p>
                      <a:pPr algn="ctr"/>
                      <a:r>
                        <a:rPr lang="fa-IR" sz="2800" dirty="0" smtClean="0"/>
                        <a:t>نگرش سیستمی</a:t>
                      </a:r>
                      <a:endParaRPr lang="en-US" sz="2800" dirty="0">
                        <a:cs typeface="B Nazanin" panose="00000400000000000000" pitchFamily="2" charset="-78"/>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800" dirty="0" smtClean="0"/>
                        <a:t>85٪</a:t>
                      </a:r>
                    </a:p>
                  </a:txBody>
                  <a:tcPr/>
                </a:tc>
                <a:tc>
                  <a:txBody>
                    <a:bodyPr/>
                    <a:lstStyle/>
                    <a:p>
                      <a:pPr algn="ctr"/>
                      <a:r>
                        <a:rPr lang="fa-IR" sz="2800" dirty="0" smtClean="0"/>
                        <a:t>بهبود مستمر</a:t>
                      </a:r>
                      <a:endParaRPr lang="en-US" sz="2800" dirty="0">
                        <a:cs typeface="B Nazanin" panose="00000400000000000000" pitchFamily="2" charset="-78"/>
                      </a:endParaRPr>
                    </a:p>
                  </a:txBody>
                  <a:tcPr/>
                </a:tc>
              </a:tr>
              <a:tr h="370840">
                <a:tc>
                  <a:txBody>
                    <a:bodyPr/>
                    <a:lstStyle/>
                    <a:p>
                      <a:pPr algn="ctr"/>
                      <a:r>
                        <a:rPr lang="fa-IR" sz="2800" dirty="0" smtClean="0"/>
                        <a:t>80٪</a:t>
                      </a:r>
                      <a:endParaRPr lang="en-US" sz="2800" dirty="0">
                        <a:cs typeface="B Nazanin" panose="00000400000000000000" pitchFamily="2" charset="-78"/>
                      </a:endParaRPr>
                    </a:p>
                  </a:txBody>
                  <a:tcPr/>
                </a:tc>
                <a:tc>
                  <a:txBody>
                    <a:bodyPr/>
                    <a:lstStyle/>
                    <a:p>
                      <a:pPr algn="ctr"/>
                      <a:r>
                        <a:rPr lang="fa-IR" sz="2800" dirty="0" smtClean="0"/>
                        <a:t>توجه به فرآیندهای کاری</a:t>
                      </a:r>
                      <a:endParaRPr lang="en-US" sz="2800" dirty="0">
                        <a:cs typeface="B Nazanin" panose="00000400000000000000" pitchFamily="2" charset="-78"/>
                      </a:endParaRPr>
                    </a:p>
                  </a:txBody>
                  <a:tcPr/>
                </a:tc>
              </a:tr>
              <a:tr h="370840">
                <a:tc>
                  <a:txBody>
                    <a:bodyPr/>
                    <a:lstStyle/>
                    <a:p>
                      <a:pPr algn="ctr"/>
                      <a:r>
                        <a:rPr lang="fa-IR" sz="2800" dirty="0" smtClean="0"/>
                        <a:t>76٪</a:t>
                      </a:r>
                      <a:endParaRPr lang="en-US" sz="2800" dirty="0">
                        <a:cs typeface="B Nazanin" panose="00000400000000000000" pitchFamily="2" charset="-78"/>
                      </a:endParaRPr>
                    </a:p>
                  </a:txBody>
                  <a:tcPr/>
                </a:tc>
                <a:tc>
                  <a:txBody>
                    <a:bodyPr/>
                    <a:lstStyle/>
                    <a:p>
                      <a:pPr algn="ctr"/>
                      <a:r>
                        <a:rPr lang="fa-IR" sz="2800" dirty="0" smtClean="0"/>
                        <a:t>رضایت مشتری</a:t>
                      </a:r>
                      <a:endParaRPr lang="en-US" sz="2800" dirty="0">
                        <a:cs typeface="B Nazanin" panose="00000400000000000000" pitchFamily="2" charset="-78"/>
                      </a:endParaRPr>
                    </a:p>
                  </a:txBody>
                  <a:tcPr/>
                </a:tc>
              </a:tr>
              <a:tr h="370840">
                <a:tc>
                  <a:txBody>
                    <a:bodyPr/>
                    <a:lstStyle/>
                    <a:p>
                      <a:pPr algn="ctr"/>
                      <a:r>
                        <a:rPr lang="fa-IR" sz="2800" dirty="0" smtClean="0"/>
                        <a:t>۷۶٪</a:t>
                      </a:r>
                      <a:endParaRPr lang="en-US" sz="2800" dirty="0">
                        <a:cs typeface="B Nazanin" panose="00000400000000000000" pitchFamily="2" charset="-78"/>
                      </a:endParaRPr>
                    </a:p>
                  </a:txBody>
                  <a:tcPr/>
                </a:tc>
                <a:tc>
                  <a:txBody>
                    <a:bodyPr/>
                    <a:lstStyle/>
                    <a:p>
                      <a:pPr algn="ctr"/>
                      <a:r>
                        <a:rPr lang="fa-IR" sz="2800" dirty="0" smtClean="0"/>
                        <a:t>مشارکت کارکنان</a:t>
                      </a:r>
                      <a:endParaRPr lang="en-US" sz="2800" dirty="0">
                        <a:cs typeface="B Nazanin" panose="00000400000000000000" pitchFamily="2" charset="-78"/>
                      </a:endParaRPr>
                    </a:p>
                  </a:txBody>
                  <a:tcPr/>
                </a:tc>
              </a:tr>
            </a:tbl>
          </a:graphicData>
        </a:graphic>
      </p:graphicFrame>
    </p:spTree>
    <p:extLst>
      <p:ext uri="{BB962C8B-B14F-4D97-AF65-F5344CB8AC3E}">
        <p14:creationId xmlns:p14="http://schemas.microsoft.com/office/powerpoint/2010/main" val="424945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364525"/>
          </a:xfrm>
        </p:spPr>
      </p:pic>
      <p:sp>
        <p:nvSpPr>
          <p:cNvPr id="3" name="Slide Number Placeholder 2"/>
          <p:cNvSpPr>
            <a:spLocks noGrp="1"/>
          </p:cNvSpPr>
          <p:nvPr>
            <p:ph type="sldNum" sz="quarter" idx="12"/>
          </p:nvPr>
        </p:nvSpPr>
        <p:spPr/>
        <p:txBody>
          <a:bodyPr/>
          <a:lstStyle/>
          <a:p>
            <a:fld id="{53602A1E-752A-4E7A-B975-E2AC4B389D7D}" type="slidenum">
              <a:rPr lang="en-US" smtClean="0"/>
              <a:t>25</a:t>
            </a:fld>
            <a:endParaRPr lang="en-US" dirty="0"/>
          </a:p>
        </p:txBody>
      </p:sp>
    </p:spTree>
    <p:extLst>
      <p:ext uri="{BB962C8B-B14F-4D97-AF65-F5344CB8AC3E}">
        <p14:creationId xmlns:p14="http://schemas.microsoft.com/office/powerpoint/2010/main" val="4052773871"/>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335435" cy="6275294"/>
          </a:xfrm>
          <a:prstGeom prst="rect">
            <a:avLst/>
          </a:prstGeom>
        </p:spPr>
      </p:pic>
      <p:sp>
        <p:nvSpPr>
          <p:cNvPr id="3" name="Slide Number Placeholder 2"/>
          <p:cNvSpPr>
            <a:spLocks noGrp="1"/>
          </p:cNvSpPr>
          <p:nvPr>
            <p:ph type="sldNum" sz="quarter" idx="12"/>
          </p:nvPr>
        </p:nvSpPr>
        <p:spPr/>
        <p:txBody>
          <a:bodyPr/>
          <a:lstStyle/>
          <a:p>
            <a:fld id="{53602A1E-752A-4E7A-B975-E2AC4B389D7D}" type="slidenum">
              <a:rPr lang="en-US" smtClean="0"/>
              <a:t>26</a:t>
            </a:fld>
            <a:endParaRPr lang="en-US" dirty="0"/>
          </a:p>
        </p:txBody>
      </p:sp>
    </p:spTree>
    <p:extLst>
      <p:ext uri="{BB962C8B-B14F-4D97-AF65-F5344CB8AC3E}">
        <p14:creationId xmlns:p14="http://schemas.microsoft.com/office/powerpoint/2010/main" val="23451833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r>
              <a:rPr lang="fa-IR" b="1" dirty="0"/>
              <a:t>نتیجه‌گیری</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4111374"/>
            <a:ext cx="3810000" cy="2181225"/>
          </a:xfrm>
          <a:prstGeom prst="rect">
            <a:avLst/>
          </a:prstGeom>
          <a:ln>
            <a:noFill/>
          </a:ln>
          <a:effectLst>
            <a:softEdge rad="112500"/>
          </a:effectLst>
        </p:spPr>
      </p:pic>
      <p:sp>
        <p:nvSpPr>
          <p:cNvPr id="4" name="Slide Number Placeholder 3"/>
          <p:cNvSpPr>
            <a:spLocks noGrp="1"/>
          </p:cNvSpPr>
          <p:nvPr>
            <p:ph type="sldNum" sz="quarter" idx="12"/>
          </p:nvPr>
        </p:nvSpPr>
        <p:spPr/>
        <p:txBody>
          <a:bodyPr/>
          <a:lstStyle/>
          <a:p>
            <a:fld id="{53602A1E-752A-4E7A-B975-E2AC4B389D7D}" type="slidenum">
              <a:rPr lang="en-US" smtClean="0"/>
              <a:t>27</a:t>
            </a:fld>
            <a:endParaRPr lang="en-US" dirty="0"/>
          </a:p>
        </p:txBody>
      </p:sp>
      <p:sp>
        <p:nvSpPr>
          <p:cNvPr id="6" name="Rectangle 5"/>
          <p:cNvSpPr/>
          <p:nvPr/>
        </p:nvSpPr>
        <p:spPr>
          <a:xfrm>
            <a:off x="3956538" y="1866801"/>
            <a:ext cx="7255945" cy="3785652"/>
          </a:xfrm>
          <a:prstGeom prst="rect">
            <a:avLst/>
          </a:prstGeom>
        </p:spPr>
        <p:txBody>
          <a:bodyPr wrap="square">
            <a:spAutoFit/>
          </a:bodyPr>
          <a:lstStyle/>
          <a:p>
            <a:pPr algn="just" rtl="1"/>
            <a:r>
              <a:rPr lang="fa-IR" sz="2400" dirty="0" smtClean="0"/>
              <a:t>سازمان‌هاي </a:t>
            </a:r>
            <a:r>
              <a:rPr lang="fa-IR" sz="2400" dirty="0"/>
              <a:t>عمومي، همچون بيمه، اگر چه دولتي هستند، اما به منظور سودآوربودن و نيز رقابت با شركت هاي بيمه اي تازه تأسيس يافته، نه تنها بايد از بيمه گذاران خود مواظبت كنند، بلكه بايد فرصت را غنيمت شمرده ، از نيازها و انتظارات آنان آگاهي يا بند تا بتوانند در راستاي تأمين آن اقدامات لازم را به عمل آورند. تأمين و برآورده كردن خواسته و انتظارات بيمه گذاران به منزله حفظ، بقا و توسعه سازمان خواهد بود كه در نتيجه ، رضايت مشتري نيز حاصل خواهد شد. لذا از آن جاكه شركت هاي بيمه اي به دنبال اين امر هستند، بايد اقدامات لازم را در جهت بهبود كيفيت در خدمات بيمه اي به عمل آورند كه اين كار با كمك اعمال رویکرد </a:t>
            </a:r>
            <a:r>
              <a:rPr lang="en-US" sz="2400" dirty="0"/>
              <a:t>TQM</a:t>
            </a:r>
            <a:r>
              <a:rPr lang="fa-IR" sz="2400" dirty="0"/>
              <a:t> که محور اصلی آن رضایت مشتری است ممکن خواهد شد.</a:t>
            </a:r>
          </a:p>
        </p:txBody>
      </p:sp>
      <p:sp>
        <p:nvSpPr>
          <p:cNvPr id="7" name="Rectangle 6"/>
          <p:cNvSpPr/>
          <p:nvPr/>
        </p:nvSpPr>
        <p:spPr>
          <a:xfrm>
            <a:off x="3956538" y="1849216"/>
            <a:ext cx="7255945" cy="3416320"/>
          </a:xfrm>
          <a:prstGeom prst="rect">
            <a:avLst/>
          </a:prstGeom>
        </p:spPr>
        <p:txBody>
          <a:bodyPr wrap="square">
            <a:spAutoFit/>
          </a:bodyPr>
          <a:lstStyle/>
          <a:p>
            <a:pPr algn="r" rtl="1"/>
            <a:r>
              <a:rPr lang="fa-IR" sz="2400" dirty="0"/>
              <a:t>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sz="2400" dirty="0"/>
              <a:t>TQM</a:t>
            </a:r>
            <a:r>
              <a:rPr lang="fa-IR" sz="2400" dirty="0"/>
              <a:t> و تعیین 5 اصل مدیریت جامع کیفیت مشخص شد که می‌توان بین اصول </a:t>
            </a:r>
            <a:r>
              <a:rPr lang="en-US" sz="2400" dirty="0"/>
              <a:t>TQM</a:t>
            </a:r>
            <a:r>
              <a:rPr lang="fa-IR" sz="2400" dirty="0"/>
              <a:t> و مولفه‌های مدول سروکوال رابطه‌ای تبیین کرد.</a:t>
            </a:r>
          </a:p>
          <a:p>
            <a:pPr algn="r" rtl="1"/>
            <a:r>
              <a:rPr lang="fa-IR" sz="2400" dirty="0"/>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sz="2400" dirty="0"/>
          </a:p>
        </p:txBody>
      </p:sp>
    </p:spTree>
    <p:extLst>
      <p:ext uri="{BB962C8B-B14F-4D97-AF65-F5344CB8AC3E}">
        <p14:creationId xmlns:p14="http://schemas.microsoft.com/office/powerpoint/2010/main" val="2726741213"/>
      </p:ext>
    </p:extLst>
  </p:cSld>
  <p:clrMapOvr>
    <a:masterClrMapping/>
  </p:clrMapOvr>
  <mc:AlternateContent xmlns:mc="http://schemas.openxmlformats.org/markup-compatibility/2006" xmlns:p14="http://schemas.microsoft.com/office/powerpoint/2010/main">
    <mc:Choice Requires="p14">
      <p:transition spd="slow" p14:dur="175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29664"/>
            <a:ext cx="10058400" cy="1450757"/>
          </a:xfrm>
        </p:spPr>
        <p:txBody>
          <a:bodyPr/>
          <a:lstStyle/>
          <a:p>
            <a:r>
              <a:rPr lang="fa-IR" b="1" dirty="0">
                <a:solidFill>
                  <a:schemeClr val="tx1"/>
                </a:solidFill>
              </a:rPr>
              <a:t>پيشنهادهاي تحقيق</a:t>
            </a:r>
            <a:br>
              <a:rPr lang="fa-IR" b="1" dirty="0">
                <a:solidFill>
                  <a:schemeClr val="tx1"/>
                </a:solidFill>
              </a:rPr>
            </a:br>
            <a:endParaRPr lang="en-US" dirty="0"/>
          </a:p>
        </p:txBody>
      </p:sp>
      <p:sp>
        <p:nvSpPr>
          <p:cNvPr id="3" name="Content Placeholder 2"/>
          <p:cNvSpPr>
            <a:spLocks noGrp="1"/>
          </p:cNvSpPr>
          <p:nvPr>
            <p:ph idx="1"/>
          </p:nvPr>
        </p:nvSpPr>
        <p:spPr>
          <a:xfrm>
            <a:off x="200465" y="2008950"/>
            <a:ext cx="11852030" cy="4023360"/>
          </a:xfrm>
        </p:spPr>
        <p:txBody>
          <a:bodyPr>
            <a:normAutofit lnSpcReduction="10000"/>
          </a:bodyPr>
          <a:lstStyle/>
          <a:p>
            <a:pPr algn="r" rtl="1">
              <a:buFont typeface="Wingdings" panose="05000000000000000000" pitchFamily="2" charset="2"/>
              <a:buChar char="v"/>
            </a:pPr>
            <a:r>
              <a:rPr lang="fa-IR" dirty="0"/>
              <a:t>اعمال رويكرد مديريت كيفيت جامع در صنعت بيمه، يك اقدام زيربنايي در اين صنعت تلقي مي </a:t>
            </a:r>
            <a:r>
              <a:rPr lang="fa-IR" dirty="0" smtClean="0"/>
              <a:t>گردد.</a:t>
            </a:r>
          </a:p>
          <a:p>
            <a:pPr algn="r" rtl="1">
              <a:buFont typeface="Wingdings" panose="05000000000000000000" pitchFamily="2" charset="2"/>
              <a:buChar char="v"/>
            </a:pPr>
            <a:r>
              <a:rPr lang="fa-IR" dirty="0"/>
              <a:t>به سازمان بيمه مركزي ايران به عنوان راهبر و سردمدار بيمه كشور پيشنهاد مي گردد كه جهت استقرار مدل پيشنهادي رويكرد مديريت كيفيت جامع، ابتدا معيارها و مؤلفه هاي تعريف شده كيفيت خدمات را به عنوان شاخص هاي ارزيابي عملكرد </a:t>
            </a:r>
            <a:r>
              <a:rPr lang="fa-IR" dirty="0" smtClean="0"/>
              <a:t>سازمان‌هاي بيمه‌ای تنظيم </a:t>
            </a:r>
            <a:r>
              <a:rPr lang="fa-IR" dirty="0"/>
              <a:t>و تدوين </a:t>
            </a:r>
            <a:r>
              <a:rPr lang="fa-IR" dirty="0" smtClean="0"/>
              <a:t>كند.</a:t>
            </a:r>
          </a:p>
          <a:p>
            <a:pPr algn="r" rtl="1">
              <a:buFont typeface="Wingdings" panose="05000000000000000000" pitchFamily="2" charset="2"/>
              <a:buChar char="v"/>
            </a:pPr>
            <a:r>
              <a:rPr lang="fa-IR" dirty="0"/>
              <a:t>با استفاده از </a:t>
            </a:r>
            <a:r>
              <a:rPr lang="fa-IR" dirty="0" smtClean="0"/>
              <a:t>شيوه‌ها </a:t>
            </a:r>
            <a:r>
              <a:rPr lang="fa-IR" dirty="0"/>
              <a:t>و ابزار هاي </a:t>
            </a:r>
            <a:r>
              <a:rPr lang="fa-IR" dirty="0" smtClean="0"/>
              <a:t>گوناگون، </a:t>
            </a:r>
            <a:r>
              <a:rPr lang="fa-IR" dirty="0"/>
              <a:t>مثل معرفي شركت </a:t>
            </a:r>
            <a:r>
              <a:rPr lang="fa-IR" dirty="0" smtClean="0"/>
              <a:t>بيمه‌اي </a:t>
            </a:r>
            <a:r>
              <a:rPr lang="fa-IR" dirty="0"/>
              <a:t>برتر سال </a:t>
            </a:r>
            <a:r>
              <a:rPr lang="fa-IR" dirty="0" smtClean="0"/>
              <a:t>مي‌توان </a:t>
            </a:r>
            <a:r>
              <a:rPr lang="fa-IR" dirty="0"/>
              <a:t>بستر رقابت سالم و سازنده را در صنعت بيمه مهيا </a:t>
            </a:r>
            <a:r>
              <a:rPr lang="fa-IR" dirty="0" smtClean="0"/>
              <a:t>کرد.</a:t>
            </a:r>
          </a:p>
          <a:p>
            <a:pPr algn="r" rtl="1">
              <a:buFont typeface="Wingdings" panose="05000000000000000000" pitchFamily="2" charset="2"/>
              <a:buChar char="v"/>
            </a:pPr>
            <a:r>
              <a:rPr lang="fa-IR" dirty="0" smtClean="0"/>
              <a:t>اجراي </a:t>
            </a:r>
            <a:r>
              <a:rPr lang="fa-IR" dirty="0"/>
              <a:t>مديريت كيفيت جامع، زماني مؤثر واقع مي گردد كه منجر به تغيير فرهنگ سازماني گردد و از آن </a:t>
            </a:r>
            <a:r>
              <a:rPr lang="fa-IR" dirty="0" smtClean="0"/>
              <a:t>جا كه </a:t>
            </a:r>
            <a:r>
              <a:rPr lang="fa-IR" dirty="0"/>
              <a:t>اين كار نياز به زمان </a:t>
            </a:r>
            <a:r>
              <a:rPr lang="fa-IR" dirty="0" smtClean="0"/>
              <a:t>دارد، </a:t>
            </a:r>
            <a:r>
              <a:rPr lang="fa-IR" dirty="0"/>
              <a:t>بايد با تأني و حوصله نسبت به استقرار آن اقدام كر د و منتظر نتيجه آني نبود.</a:t>
            </a:r>
          </a:p>
          <a:p>
            <a:pPr marL="0" indent="0" algn="r" rtl="1">
              <a:buNone/>
            </a:pPr>
            <a:endParaRPr lang="en-US" dirty="0"/>
          </a:p>
          <a:p>
            <a:pPr marL="0" indent="0" algn="r">
              <a:buNone/>
            </a:pPr>
            <a:endParaRPr lang="fa-IR" dirty="0" smtClean="0"/>
          </a:p>
          <a:p>
            <a:pPr marL="0" indent="0" algn="r">
              <a:buNone/>
            </a:pPr>
            <a:endParaRPr lang="fa-IR" dirty="0"/>
          </a:p>
          <a:p>
            <a:pPr marL="0" indent="0" algn="r">
              <a:buNone/>
            </a:pP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28</a:t>
            </a:fld>
            <a:endParaRPr lang="en-US" dirty="0"/>
          </a:p>
        </p:txBody>
      </p:sp>
    </p:spTree>
    <p:extLst>
      <p:ext uri="{BB962C8B-B14F-4D97-AF65-F5344CB8AC3E}">
        <p14:creationId xmlns:p14="http://schemas.microsoft.com/office/powerpoint/2010/main" val="14246932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50"/>
                                        <p:tgtEl>
                                          <p:spTgt spid="3">
                                            <p:txEl>
                                              <p:pRg st="1" end="1"/>
                                            </p:txEl>
                                          </p:spTgt>
                                        </p:tgtEl>
                                      </p:cBhvr>
                                    </p:animEffect>
                                    <p:anim calcmode="lin" valueType="num">
                                      <p:cBhvr>
                                        <p:cTn id="13"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75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anim calcmode="lin" valueType="num">
                                      <p:cBhvr>
                                        <p:cTn id="18"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anim calcmode="lin" valueType="num">
                                      <p:cBhvr>
                                        <p:cTn id="23"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29</a:t>
            </a:fld>
            <a:endParaRPr lang="en-US" dirty="0"/>
          </a:p>
        </p:txBody>
      </p:sp>
      <p:sp>
        <p:nvSpPr>
          <p:cNvPr id="8" name="Content Placeholder 2"/>
          <p:cNvSpPr>
            <a:spLocks noGrp="1"/>
          </p:cNvSpPr>
          <p:nvPr>
            <p:ph idx="1"/>
          </p:nvPr>
        </p:nvSpPr>
        <p:spPr>
          <a:xfrm>
            <a:off x="4337039" y="334107"/>
            <a:ext cx="7854961" cy="3630369"/>
          </a:xfrm>
        </p:spPr>
        <p:txBody>
          <a:bodyPr>
            <a:normAutofit fontScale="85000" lnSpcReduction="20000"/>
          </a:bodyPr>
          <a:lstStyle/>
          <a:p>
            <a:pPr marL="0" indent="0" algn="ctr">
              <a:buNone/>
            </a:pPr>
            <a:endParaRPr lang="en-US" sz="11500" dirty="0">
              <a:latin typeface="IranNastaliq" panose="02020505000000020003" pitchFamily="18" charset="0"/>
              <a:cs typeface="IranNastaliq" panose="02020505000000020003" pitchFamily="18" charset="0"/>
            </a:endParaRPr>
          </a:p>
          <a:p>
            <a:pPr marL="0" indent="0" algn="ctr">
              <a:buNone/>
            </a:pPr>
            <a:r>
              <a:rPr lang="en-US" sz="11500" dirty="0">
                <a:latin typeface="IranNastaliq" panose="02020505000000020003" pitchFamily="18" charset="0"/>
                <a:cs typeface="IranNastaliq" panose="02020505000000020003" pitchFamily="18" charset="0"/>
              </a:rPr>
              <a:t>…</a:t>
            </a:r>
            <a:r>
              <a:rPr lang="fa-IR" sz="11500" dirty="0">
                <a:latin typeface="IranNastaliq" panose="02020505000000020003" pitchFamily="18" charset="0"/>
                <a:cs typeface="IranNastaliq" panose="02020505000000020003" pitchFamily="18" charset="0"/>
              </a:rPr>
              <a:t>با سپاس از توجه شما</a:t>
            </a:r>
            <a:endParaRPr lang="en-US" sz="11500" dirty="0">
              <a:latin typeface="IranNastaliq" panose="02020505000000020003" pitchFamily="18" charset="0"/>
              <a:cs typeface="IranNastaliq" panose="02020505000000020003" pitchFamily="18" charset="0"/>
            </a:endParaRPr>
          </a:p>
          <a:p>
            <a:pPr marL="0" indent="0" algn="ctr">
              <a:buNone/>
            </a:pPr>
            <a:endParaRPr lang="en-US" sz="115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305969575"/>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0" y="286604"/>
            <a:ext cx="5738553" cy="968440"/>
          </a:xfrm>
        </p:spPr>
        <p:txBody>
          <a:bodyPr/>
          <a:lstStyle/>
          <a:p>
            <a:r>
              <a:rPr lang="fa-IR" dirty="0" smtClean="0"/>
              <a:t>تعریف لغوی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3</a:t>
            </a:fld>
            <a:endParaRPr lang="en-US" dirty="0"/>
          </a:p>
        </p:txBody>
      </p:sp>
      <p:sp>
        <p:nvSpPr>
          <p:cNvPr id="9" name="Diamond 8"/>
          <p:cNvSpPr/>
          <p:nvPr/>
        </p:nvSpPr>
        <p:spPr>
          <a:xfrm>
            <a:off x="8977745" y="1985156"/>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مدیریت</a:t>
            </a:r>
            <a:endParaRPr lang="en-US" sz="2400" b="1" dirty="0"/>
          </a:p>
        </p:txBody>
      </p:sp>
      <p:sp>
        <p:nvSpPr>
          <p:cNvPr id="10" name="Diamond 9"/>
          <p:cNvSpPr/>
          <p:nvPr/>
        </p:nvSpPr>
        <p:spPr>
          <a:xfrm>
            <a:off x="8977745" y="3263908"/>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l" rtl="1"/>
            <a:r>
              <a:rPr lang="fa-IR" sz="2400" b="1" dirty="0" smtClean="0"/>
              <a:t>کیفیت</a:t>
            </a:r>
            <a:endParaRPr lang="en-US" sz="2400" b="1" dirty="0"/>
          </a:p>
        </p:txBody>
      </p:sp>
      <p:sp>
        <p:nvSpPr>
          <p:cNvPr id="11" name="Diamond 10"/>
          <p:cNvSpPr/>
          <p:nvPr/>
        </p:nvSpPr>
        <p:spPr>
          <a:xfrm>
            <a:off x="8977745" y="4542660"/>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جامع</a:t>
            </a:r>
            <a:endParaRPr lang="en-US" sz="2400" b="1" dirty="0"/>
          </a:p>
        </p:txBody>
      </p:sp>
      <p:sp>
        <p:nvSpPr>
          <p:cNvPr id="12" name="Rectangle 11"/>
          <p:cNvSpPr/>
          <p:nvPr/>
        </p:nvSpPr>
        <p:spPr>
          <a:xfrm>
            <a:off x="4545121" y="4793554"/>
            <a:ext cx="4499950" cy="584775"/>
          </a:xfrm>
          <a:prstGeom prst="rect">
            <a:avLst/>
          </a:prstGeom>
        </p:spPr>
        <p:txBody>
          <a:bodyPr wrap="none">
            <a:spAutoFit/>
          </a:bodyPr>
          <a:lstStyle/>
          <a:p>
            <a:r>
              <a:rPr lang="fa-IR" sz="3200" dirty="0"/>
              <a:t>نشان‌دهنده همه‌گیر بودن آن </a:t>
            </a:r>
            <a:r>
              <a:rPr lang="fa-IR" sz="3200" dirty="0" smtClean="0"/>
              <a:t>است.</a:t>
            </a:r>
            <a:endParaRPr lang="en-US" sz="3200" dirty="0"/>
          </a:p>
        </p:txBody>
      </p:sp>
      <p:sp>
        <p:nvSpPr>
          <p:cNvPr id="13" name="Rectangle 12"/>
          <p:cNvSpPr/>
          <p:nvPr/>
        </p:nvSpPr>
        <p:spPr>
          <a:xfrm>
            <a:off x="327620" y="3550937"/>
            <a:ext cx="8650125" cy="523220"/>
          </a:xfrm>
          <a:prstGeom prst="rect">
            <a:avLst/>
          </a:prstGeom>
        </p:spPr>
        <p:txBody>
          <a:bodyPr wrap="none">
            <a:spAutoFit/>
          </a:bodyPr>
          <a:lstStyle/>
          <a:p>
            <a:r>
              <a:rPr lang="fa-IR" sz="2800" dirty="0"/>
              <a:t>درجۀ تطابق کالای تولید شده یا خدمت ارائه‌شده با نیاز مشتری را بیان </a:t>
            </a:r>
            <a:r>
              <a:rPr lang="fa-IR" sz="2800" dirty="0" smtClean="0"/>
              <a:t>می‌کند.</a:t>
            </a:r>
            <a:endParaRPr lang="en-US" sz="2800" dirty="0"/>
          </a:p>
        </p:txBody>
      </p:sp>
      <p:sp>
        <p:nvSpPr>
          <p:cNvPr id="14" name="Rectangle 13"/>
          <p:cNvSpPr/>
          <p:nvPr/>
        </p:nvSpPr>
        <p:spPr>
          <a:xfrm>
            <a:off x="1821619" y="2272186"/>
            <a:ext cx="7340471" cy="523220"/>
          </a:xfrm>
          <a:prstGeom prst="rect">
            <a:avLst/>
          </a:prstGeom>
        </p:spPr>
        <p:txBody>
          <a:bodyPr wrap="none">
            <a:spAutoFit/>
          </a:bodyPr>
          <a:lstStyle/>
          <a:p>
            <a:r>
              <a:rPr lang="fa-IR" sz="2800" dirty="0"/>
              <a:t>فن، هنر یا روش اداره کردن، کنترل کردن، </a:t>
            </a:r>
            <a:r>
              <a:rPr lang="fa-IR" sz="2800" dirty="0" smtClean="0"/>
              <a:t>هدایت </a:t>
            </a:r>
            <a:r>
              <a:rPr lang="fa-IR" sz="2800" dirty="0"/>
              <a:t>کردن و...</a:t>
            </a:r>
            <a:r>
              <a:rPr lang="fa-IR" sz="2800" dirty="0" smtClean="0"/>
              <a:t>است.</a:t>
            </a:r>
            <a:endParaRPr lang="en-US" sz="2800" dirty="0"/>
          </a:p>
        </p:txBody>
      </p:sp>
    </p:spTree>
    <p:extLst>
      <p:ext uri="{BB962C8B-B14F-4D97-AF65-F5344CB8AC3E}">
        <p14:creationId xmlns:p14="http://schemas.microsoft.com/office/powerpoint/2010/main" val="111614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75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75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75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7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75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96545" y="279683"/>
            <a:ext cx="4741025" cy="975360"/>
          </a:xfrm>
        </p:spPr>
        <p:txBody>
          <a:bodyPr>
            <a:normAutofit fontScale="90000"/>
          </a:bodyPr>
          <a:lstStyle/>
          <a:p>
            <a:r>
              <a:rPr lang="fa-IR" sz="3600" dirty="0" smtClean="0"/>
              <a:t>تحقیقات داخلی و خارجی</a:t>
            </a:r>
            <a:endParaRPr lang="en-US" sz="3600" dirty="0"/>
          </a:p>
        </p:txBody>
      </p:sp>
      <p:sp>
        <p:nvSpPr>
          <p:cNvPr id="4" name="Slide Number Placeholder 3"/>
          <p:cNvSpPr>
            <a:spLocks noGrp="1"/>
          </p:cNvSpPr>
          <p:nvPr>
            <p:ph type="sldNum" sz="quarter" idx="12"/>
          </p:nvPr>
        </p:nvSpPr>
        <p:spPr/>
        <p:txBody>
          <a:bodyPr/>
          <a:lstStyle/>
          <a:p>
            <a:fld id="{53602A1E-752A-4E7A-B975-E2AC4B389D7D}" type="slidenum">
              <a:rPr lang="en-US" smtClean="0"/>
              <a:t>4</a:t>
            </a:fld>
            <a:endParaRPr lang="en-US" dirty="0"/>
          </a:p>
        </p:txBody>
      </p:sp>
      <p:sp>
        <p:nvSpPr>
          <p:cNvPr id="5" name="Rectangle 4"/>
          <p:cNvSpPr/>
          <p:nvPr/>
        </p:nvSpPr>
        <p:spPr>
          <a:xfrm>
            <a:off x="722514" y="1616151"/>
            <a:ext cx="10823171" cy="4843634"/>
          </a:xfrm>
          <a:prstGeom prst="rect">
            <a:avLst/>
          </a:prstGeom>
        </p:spPr>
        <p:txBody>
          <a:bodyPr wrap="square" numCol="2" spcCol="914400" rtlCol="1">
            <a:spAutoFit/>
          </a:bodyPr>
          <a:lstStyle/>
          <a:p>
            <a:pPr algn="r" rtl="1">
              <a:lnSpc>
                <a:spcPct val="150000"/>
              </a:lnSpc>
            </a:pPr>
            <a:r>
              <a:rPr lang="fa-IR" sz="2550" dirty="0" smtClean="0"/>
              <a:t>1. در </a:t>
            </a:r>
            <a:r>
              <a:rPr lang="fa-IR" sz="2550" dirty="0"/>
              <a:t>مورد بررسي رابطة </a:t>
            </a:r>
            <a:r>
              <a:rPr lang="fa-IR" sz="2550" dirty="0" smtClean="0"/>
              <a:t>سوابق </a:t>
            </a:r>
            <a:r>
              <a:rPr lang="fa-IR" sz="2550" dirty="0"/>
              <a:t>و </a:t>
            </a:r>
            <a:r>
              <a:rPr lang="fa-IR" sz="2550" dirty="0" smtClean="0"/>
              <a:t>تحصيلات </a:t>
            </a:r>
            <a:r>
              <a:rPr lang="fa-IR" sz="2550" dirty="0"/>
              <a:t>مديران آموزشي (مديران آموزش و پرورش و مديران دبيرستان‌هاي) استان كهگيلويه و بويراحمد با ويژگي‌هاي مديريت كيفيت </a:t>
            </a:r>
            <a:r>
              <a:rPr lang="fa-IR" sz="2550" dirty="0" smtClean="0"/>
              <a:t>فراگير. </a:t>
            </a:r>
          </a:p>
          <a:p>
            <a:pPr algn="r" rtl="1">
              <a:lnSpc>
                <a:spcPct val="150000"/>
              </a:lnSpc>
            </a:pPr>
            <a:r>
              <a:rPr lang="fa-IR" sz="2550" dirty="0" smtClean="0"/>
              <a:t>2. در </a:t>
            </a:r>
            <a:r>
              <a:rPr lang="fa-IR" sz="2550" dirty="0"/>
              <a:t>مورد بررسي ميزان آمادگي اعضاي هيِئت علمي دانشگاه تربيت معلم تهران در پذيرش مديريت كيفيت فراگير است. </a:t>
            </a:r>
            <a:endParaRPr lang="fa-IR" sz="2550" dirty="0" smtClean="0"/>
          </a:p>
          <a:p>
            <a:pPr algn="r" rtl="1">
              <a:lnSpc>
                <a:spcPct val="150000"/>
              </a:lnSpc>
            </a:pPr>
            <a:endParaRPr lang="fa-IR" sz="2550" dirty="0" smtClean="0"/>
          </a:p>
          <a:p>
            <a:pPr algn="r" rtl="1">
              <a:lnSpc>
                <a:spcPct val="150000"/>
              </a:lnSpc>
            </a:pPr>
            <a:r>
              <a:rPr lang="fa-IR" sz="2550" dirty="0" smtClean="0"/>
              <a:t>3. در </a:t>
            </a:r>
            <a:r>
              <a:rPr lang="fa-IR" sz="2550" dirty="0"/>
              <a:t>مورد استفاده از مديريت كيفيت جامع براي تحقق اثربخشی برنامه‌های علمي دانشگاه: يك ارزيابي از ادراك رؤسا و استادان دانشکده‌هاي اقتصاد است</a:t>
            </a:r>
            <a:r>
              <a:rPr lang="fa-IR" sz="2550" dirty="0" smtClean="0"/>
              <a:t>.</a:t>
            </a:r>
          </a:p>
          <a:p>
            <a:pPr algn="r" rtl="1">
              <a:lnSpc>
                <a:spcPct val="150000"/>
              </a:lnSpc>
            </a:pPr>
            <a:r>
              <a:rPr lang="fa-IR" sz="2550" dirty="0" smtClean="0"/>
              <a:t>4. </a:t>
            </a:r>
            <a:r>
              <a:rPr lang="fa-IR" sz="2550" dirty="0"/>
              <a:t>تحقیق «کانینگهام» (2007) در مورد گرايشات معلمان به سمت مديريت كيفيت جامع: يك تحقيق از معلمان دبيرستان و مدارس ابتدايي، است.</a:t>
            </a:r>
            <a:endParaRPr lang="en-US" sz="2550" dirty="0"/>
          </a:p>
        </p:txBody>
      </p:sp>
    </p:spTree>
    <p:extLst>
      <p:ext uri="{BB962C8B-B14F-4D97-AF65-F5344CB8AC3E}">
        <p14:creationId xmlns:p14="http://schemas.microsoft.com/office/powerpoint/2010/main" val="3661030377"/>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90903" y="166255"/>
            <a:ext cx="5021580" cy="939338"/>
          </a:xfrm>
        </p:spPr>
        <p:txBody>
          <a:bodyPr>
            <a:normAutofit fontScale="90000"/>
          </a:bodyPr>
          <a:lstStyle/>
          <a:p>
            <a:r>
              <a:rPr lang="fa-IR" dirty="0" smtClean="0"/>
              <a:t>اصول مدیریت کیفیت جامع</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5</a:t>
            </a:fld>
            <a:endParaRPr lang="en-US" dirty="0"/>
          </a:p>
        </p:txBody>
      </p:sp>
      <p:sp>
        <p:nvSpPr>
          <p:cNvPr id="7" name="Rectangle 6"/>
          <p:cNvSpPr/>
          <p:nvPr/>
        </p:nvSpPr>
        <p:spPr>
          <a:xfrm>
            <a:off x="9032471" y="3258670"/>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فلین(1994)</a:t>
            </a:r>
            <a:r>
              <a:rPr lang="fa-IR" dirty="0">
                <a:solidFill>
                  <a:schemeClr val="tx1"/>
                </a:solidFill>
              </a:rPr>
              <a:t> </a:t>
            </a:r>
            <a:endParaRPr lang="en-US" dirty="0"/>
          </a:p>
        </p:txBody>
      </p:sp>
      <p:sp>
        <p:nvSpPr>
          <p:cNvPr id="10" name="Rectangle 9"/>
          <p:cNvSpPr/>
          <p:nvPr/>
        </p:nvSpPr>
        <p:spPr>
          <a:xfrm>
            <a:off x="9032471" y="2071263"/>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ساراف (1989) </a:t>
            </a:r>
            <a:endParaRPr lang="en-US" sz="2800" dirty="0"/>
          </a:p>
        </p:txBody>
      </p:sp>
      <p:sp>
        <p:nvSpPr>
          <p:cNvPr id="11" name="Rectangle 10"/>
          <p:cNvSpPr/>
          <p:nvPr/>
        </p:nvSpPr>
        <p:spPr>
          <a:xfrm>
            <a:off x="9032471" y="4454209"/>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زیتز (1997) </a:t>
            </a:r>
            <a:endParaRPr lang="en-US" sz="2800" dirty="0"/>
          </a:p>
        </p:txBody>
      </p:sp>
      <p:sp>
        <p:nvSpPr>
          <p:cNvPr id="12" name="TextBox 11"/>
          <p:cNvSpPr txBox="1"/>
          <p:nvPr/>
        </p:nvSpPr>
        <p:spPr>
          <a:xfrm>
            <a:off x="2419349" y="1882529"/>
            <a:ext cx="5629835" cy="4832092"/>
          </a:xfrm>
          <a:prstGeom prst="rect">
            <a:avLst/>
          </a:prstGeom>
          <a:noFill/>
        </p:spPr>
        <p:txBody>
          <a:bodyPr wrap="square" rtlCol="0">
            <a:spAutoFit/>
          </a:bodyPr>
          <a:lstStyle/>
          <a:p>
            <a:pPr marL="457200" indent="-457200" algn="r" rtl="1">
              <a:buFont typeface="Arial" panose="020B0604020202020204" pitchFamily="34" charset="0"/>
              <a:buChar char="•"/>
            </a:pPr>
            <a:r>
              <a:rPr lang="fa-IR" sz="2800" dirty="0" smtClean="0">
                <a:cs typeface="+mj-cs"/>
              </a:rPr>
              <a:t>حمایت و رهبری مدیریت ارشد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آموزش</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طراحی محصول</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مدیریت فرآیند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بهسازی کارکنان</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endParaRPr lang="en-US" sz="2800" dirty="0">
              <a:cs typeface="+mj-cs"/>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739709"/>
            <a:ext cx="3905250" cy="3429000"/>
          </a:xfrm>
          <a:prstGeom prst="rect">
            <a:avLst/>
          </a:prstGeom>
          <a:ln>
            <a:noFill/>
          </a:ln>
          <a:effectLst>
            <a:softEdge rad="112500"/>
          </a:effectLst>
        </p:spPr>
      </p:pic>
    </p:spTree>
    <p:extLst>
      <p:ext uri="{BB962C8B-B14F-4D97-AF65-F5344CB8AC3E}">
        <p14:creationId xmlns:p14="http://schemas.microsoft.com/office/powerpoint/2010/main" val="383105447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750"/>
                                        <p:tgtEl>
                                          <p:spTgt spid="7"/>
                                        </p:tgtEl>
                                      </p:cBhvr>
                                    </p:animEffect>
                                  </p:childTnLst>
                                </p:cTn>
                              </p:par>
                            </p:childTnLst>
                          </p:cTn>
                        </p:par>
                        <p:par>
                          <p:cTn id="15" fill="hold">
                            <p:stCondLst>
                              <p:cond delay="175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75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 calcmode="lin" valueType="num">
                                      <p:cBhvr additive="base">
                                        <p:cTn id="23" dur="75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750"/>
                            </p:stCondLst>
                            <p:childTnLst>
                              <p:par>
                                <p:cTn id="26" presetID="2" presetClass="entr" presetSubtype="4" fill="hold" nodeType="after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75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9" dur="75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2" presetClass="entr" presetSubtype="4" fill="hold" nodeType="after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 calcmode="lin" valueType="num">
                                      <p:cBhvr additive="base">
                                        <p:cTn id="33" dur="75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4" dur="75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par>
                          <p:cTn id="35" fill="hold">
                            <p:stCondLst>
                              <p:cond delay="2250"/>
                            </p:stCondLst>
                            <p:childTnLst>
                              <p:par>
                                <p:cTn id="36" presetID="2" presetClass="entr" presetSubtype="4" fill="hold" nodeType="afterEffect">
                                  <p:stCondLst>
                                    <p:cond delay="0"/>
                                  </p:stCondLst>
                                  <p:childTnLst>
                                    <p:set>
                                      <p:cBhvr>
                                        <p:cTn id="37" dur="1" fill="hold">
                                          <p:stCondLst>
                                            <p:cond delay="0"/>
                                          </p:stCondLst>
                                        </p:cTn>
                                        <p:tgtEl>
                                          <p:spTgt spid="12">
                                            <p:txEl>
                                              <p:pRg st="6" end="6"/>
                                            </p:txEl>
                                          </p:spTgt>
                                        </p:tgtEl>
                                        <p:attrNameLst>
                                          <p:attrName>style.visibility</p:attrName>
                                        </p:attrNameLst>
                                      </p:cBhvr>
                                      <p:to>
                                        <p:strVal val="visible"/>
                                      </p:to>
                                    </p:set>
                                    <p:anim calcmode="lin" valueType="num">
                                      <p:cBhvr additive="base">
                                        <p:cTn id="38" dur="75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39" dur="75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par>
                          <p:cTn id="40" fill="hold">
                            <p:stCondLst>
                              <p:cond delay="3000"/>
                            </p:stCondLst>
                            <p:childTnLst>
                              <p:par>
                                <p:cTn id="41" presetID="2" presetClass="entr" presetSubtype="4" fill="hold" nodeType="afterEffect">
                                  <p:stCondLst>
                                    <p:cond delay="0"/>
                                  </p:stCondLst>
                                  <p:childTnLst>
                                    <p:set>
                                      <p:cBhvr>
                                        <p:cTn id="42" dur="1" fill="hold">
                                          <p:stCondLst>
                                            <p:cond delay="0"/>
                                          </p:stCondLst>
                                        </p:cTn>
                                        <p:tgtEl>
                                          <p:spTgt spid="12">
                                            <p:txEl>
                                              <p:pRg st="8" end="8"/>
                                            </p:txEl>
                                          </p:spTgt>
                                        </p:tgtEl>
                                        <p:attrNameLst>
                                          <p:attrName>style.visibility</p:attrName>
                                        </p:attrNameLst>
                                      </p:cBhvr>
                                      <p:to>
                                        <p:strVal val="visible"/>
                                      </p:to>
                                    </p:set>
                                    <p:anim calcmode="lin" valueType="num">
                                      <p:cBhvr additive="base">
                                        <p:cTn id="43" dur="75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44" dur="750" fill="hold"/>
                                        <p:tgtEl>
                                          <p:spTgt spid="1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6</a:t>
            </a:fld>
            <a:endParaRPr lang="en-US" dirty="0"/>
          </a:p>
        </p:txBody>
      </p:sp>
      <p:sp>
        <p:nvSpPr>
          <p:cNvPr id="5" name="Title 1"/>
          <p:cNvSpPr>
            <a:spLocks noGrp="1"/>
          </p:cNvSpPr>
          <p:nvPr>
            <p:ph type="title"/>
          </p:nvPr>
        </p:nvSpPr>
        <p:spPr>
          <a:xfrm>
            <a:off x="6190903" y="166255"/>
            <a:ext cx="5021580" cy="939338"/>
          </a:xfrm>
        </p:spPr>
        <p:txBody>
          <a:bodyPr>
            <a:normAutofit fontScale="90000"/>
          </a:bodyPr>
          <a:lstStyle/>
          <a:p>
            <a:r>
              <a:rPr lang="fa-IR" dirty="0" smtClean="0"/>
              <a:t>عناصر مدیریت کیفیت جامع</a:t>
            </a:r>
            <a:endParaRPr lang="en-US" dirty="0"/>
          </a:p>
        </p:txBody>
      </p:sp>
      <p:sp>
        <p:nvSpPr>
          <p:cNvPr id="7" name="Rounded Rectangle 6"/>
          <p:cNvSpPr/>
          <p:nvPr/>
        </p:nvSpPr>
        <p:spPr>
          <a:xfrm>
            <a:off x="8440107" y="1808698"/>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t>1.دست یافتن به خواسته‌های مشتری</a:t>
            </a:r>
            <a:endParaRPr lang="en-US" sz="2800" dirty="0"/>
          </a:p>
        </p:txBody>
      </p:sp>
      <p:sp>
        <p:nvSpPr>
          <p:cNvPr id="8" name="Rounded Rectangle 7"/>
          <p:cNvSpPr/>
          <p:nvPr/>
        </p:nvSpPr>
        <p:spPr>
          <a:xfrm>
            <a:off x="8440107" y="3410587"/>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2. برنامه‌ريزي</a:t>
            </a:r>
          </a:p>
          <a:p>
            <a:pPr algn="ctr"/>
            <a:endParaRPr lang="en-US" sz="2800" dirty="0">
              <a:solidFill>
                <a:schemeClr val="bg1"/>
              </a:solidFill>
            </a:endParaRPr>
          </a:p>
        </p:txBody>
      </p:sp>
      <p:sp>
        <p:nvSpPr>
          <p:cNvPr id="9" name="Rounded Rectangle 8"/>
          <p:cNvSpPr/>
          <p:nvPr/>
        </p:nvSpPr>
        <p:spPr>
          <a:xfrm>
            <a:off x="8440107" y="4861825"/>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3. مديريت </a:t>
            </a:r>
            <a:r>
              <a:rPr lang="fa-IR" sz="2800" dirty="0">
                <a:solidFill>
                  <a:schemeClr val="bg1"/>
                </a:solidFill>
              </a:rPr>
              <a:t>بر اصلاحات و حل مشكلات</a:t>
            </a:r>
            <a:endParaRPr lang="en-US" sz="2800" dirty="0">
              <a:solidFill>
                <a:schemeClr val="bg1"/>
              </a:solidFill>
            </a:endParaRPr>
          </a:p>
        </p:txBody>
      </p:sp>
      <p:sp>
        <p:nvSpPr>
          <p:cNvPr id="10" name="Wave 9"/>
          <p:cNvSpPr/>
          <p:nvPr/>
        </p:nvSpPr>
        <p:spPr>
          <a:xfrm>
            <a:off x="512211" y="3107550"/>
            <a:ext cx="7810133" cy="1650742"/>
          </a:xfrm>
          <a:prstGeom prst="wave">
            <a:avLst/>
          </a:prstGeom>
          <a:solidFill>
            <a:srgbClr val="7030A0"/>
          </a:solidFill>
        </p:spPr>
        <p:txBody>
          <a:bodyPr wrap="square">
            <a:spAutoFit/>
          </a:bodyPr>
          <a:lstStyle/>
          <a:p>
            <a:pPr algn="r"/>
            <a:r>
              <a:rPr lang="fa-IR" sz="2400" b="1" dirty="0"/>
              <a:t>بهترين راه نشان دادن و اجراي تعهد مديريت به مشتريان، كاركنان و بهبود كيفيت برنامه ريزي براي آينده است. </a:t>
            </a:r>
          </a:p>
        </p:txBody>
      </p:sp>
      <p:sp>
        <p:nvSpPr>
          <p:cNvPr id="11" name="Wave 10"/>
          <p:cNvSpPr/>
          <p:nvPr/>
        </p:nvSpPr>
        <p:spPr>
          <a:xfrm>
            <a:off x="512211" y="4628849"/>
            <a:ext cx="7810133" cy="1650742"/>
          </a:xfrm>
          <a:prstGeom prst="wave">
            <a:avLst/>
          </a:prstGeom>
          <a:solidFill>
            <a:srgbClr val="7030A0"/>
          </a:solidFill>
        </p:spPr>
        <p:txBody>
          <a:bodyPr wrap="square">
            <a:spAutoFit/>
          </a:bodyPr>
          <a:lstStyle/>
          <a:p>
            <a:pPr algn="r"/>
            <a:r>
              <a:rPr lang="fa-IR" sz="2400" b="1" dirty="0" smtClean="0"/>
              <a:t>اجرا </a:t>
            </a:r>
            <a:r>
              <a:rPr lang="fa-IR" sz="2400" b="1" dirty="0"/>
              <a:t>شدن اين عنصر، به حركت به سوي ذهنيت ايجاد خدمات و توليدات بي عيب كمك مي كند.</a:t>
            </a:r>
          </a:p>
        </p:txBody>
      </p:sp>
      <p:sp>
        <p:nvSpPr>
          <p:cNvPr id="12" name="Wave 11"/>
          <p:cNvSpPr/>
          <p:nvPr/>
        </p:nvSpPr>
        <p:spPr>
          <a:xfrm>
            <a:off x="512211" y="1619722"/>
            <a:ext cx="7810133" cy="1650742"/>
          </a:xfrm>
          <a:prstGeom prst="wave">
            <a:avLst/>
          </a:prstGeom>
          <a:solidFill>
            <a:srgbClr val="7030A0"/>
          </a:solidFill>
        </p:spPr>
        <p:txBody>
          <a:bodyPr wrap="square">
            <a:spAutoFit/>
          </a:bodyPr>
          <a:lstStyle/>
          <a:p>
            <a:pPr algn="r"/>
            <a:r>
              <a:rPr lang="fa-IR" sz="2400" b="1" dirty="0" smtClean="0"/>
              <a:t>شامل </a:t>
            </a:r>
            <a:r>
              <a:rPr lang="fa-IR" sz="2400" b="1" dirty="0"/>
              <a:t>تمام فعاليت هايي است كه براي </a:t>
            </a:r>
            <a:r>
              <a:rPr lang="fa-IR" sz="2400" b="1" dirty="0" smtClean="0"/>
              <a:t>راضي </a:t>
            </a:r>
            <a:r>
              <a:rPr lang="fa-IR" sz="2400" b="1" dirty="0"/>
              <a:t>نگاه داشتن </a:t>
            </a:r>
            <a:r>
              <a:rPr lang="fa-IR" sz="2400" b="1" dirty="0" smtClean="0"/>
              <a:t>مشتري </a:t>
            </a:r>
            <a:r>
              <a:rPr lang="fa-IR" sz="2400" b="1" dirty="0"/>
              <a:t>لازم است</a:t>
            </a:r>
            <a:r>
              <a:rPr lang="fa-IR" sz="2400" b="1" dirty="0" smtClean="0"/>
              <a:t>.</a:t>
            </a:r>
          </a:p>
          <a:p>
            <a:pPr algn="r"/>
            <a:endParaRPr lang="fa-IR" sz="2400" b="1" dirty="0"/>
          </a:p>
        </p:txBody>
      </p:sp>
    </p:spTree>
    <p:extLst>
      <p:ext uri="{BB962C8B-B14F-4D97-AF65-F5344CB8AC3E}">
        <p14:creationId xmlns:p14="http://schemas.microsoft.com/office/powerpoint/2010/main" val="260276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Effect transition="in" filter="fade">
                                      <p:cBhvr>
                                        <p:cTn id="14" dur="1000"/>
                                        <p:tgtEl>
                                          <p:spTgt spid="1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fltVal val="0"/>
                                          </p:val>
                                        </p:tav>
                                        <p:tav tm="100000">
                                          <p:val>
                                            <p:strVal val="#ppt_w"/>
                                          </p:val>
                                        </p:tav>
                                      </p:tavLst>
                                    </p:anim>
                                    <p:anim calcmode="lin" valueType="num">
                                      <p:cBhvr>
                                        <p:cTn id="23" dur="1000" fill="hold"/>
                                        <p:tgtEl>
                                          <p:spTgt spid="10"/>
                                        </p:tgtEl>
                                        <p:attrNameLst>
                                          <p:attrName>ppt_h</p:attrName>
                                        </p:attrNameLst>
                                      </p:cBhvr>
                                      <p:tavLst>
                                        <p:tav tm="0">
                                          <p:val>
                                            <p:fltVal val="0"/>
                                          </p:val>
                                        </p:tav>
                                        <p:tav tm="100000">
                                          <p:val>
                                            <p:strVal val="#ppt_h"/>
                                          </p:val>
                                        </p:tav>
                                      </p:tavLst>
                                    </p:anim>
                                    <p:animEffect transition="in" filter="fade">
                                      <p:cBhvr>
                                        <p:cTn id="24" dur="10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Effect transition="in" filter="fade">
                                      <p:cBhvr>
                                        <p:cTn id="29" dur="10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1000" fill="hold"/>
                                        <p:tgtEl>
                                          <p:spTgt spid="11"/>
                                        </p:tgtEl>
                                        <p:attrNameLst>
                                          <p:attrName>ppt_w</p:attrName>
                                        </p:attrNameLst>
                                      </p:cBhvr>
                                      <p:tavLst>
                                        <p:tav tm="0">
                                          <p:val>
                                            <p:fltVal val="0"/>
                                          </p:val>
                                        </p:tav>
                                        <p:tav tm="100000">
                                          <p:val>
                                            <p:strVal val="#ppt_w"/>
                                          </p:val>
                                        </p:tav>
                                      </p:tavLst>
                                    </p:anim>
                                    <p:anim calcmode="lin" valueType="num">
                                      <p:cBhvr>
                                        <p:cTn id="33" dur="1000" fill="hold"/>
                                        <p:tgtEl>
                                          <p:spTgt spid="11"/>
                                        </p:tgtEl>
                                        <p:attrNameLst>
                                          <p:attrName>ppt_h</p:attrName>
                                        </p:attrNameLst>
                                      </p:cBhvr>
                                      <p:tavLst>
                                        <p:tav tm="0">
                                          <p:val>
                                            <p:fltVal val="0"/>
                                          </p:val>
                                        </p:tav>
                                        <p:tav tm="100000">
                                          <p:val>
                                            <p:strVal val="#ppt_h"/>
                                          </p:val>
                                        </p:tav>
                                      </p:tavLst>
                                    </p:anim>
                                    <p:animEffect transition="in" filter="fade">
                                      <p:cBhvr>
                                        <p:cTn id="3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614651" y="166255"/>
            <a:ext cx="7597832" cy="1088788"/>
          </a:xfrm>
        </p:spPr>
        <p:txBody>
          <a:bodyPr>
            <a:normAutofit fontScale="90000"/>
          </a:bodyPr>
          <a:lstStyle/>
          <a:p>
            <a:r>
              <a:rPr lang="fa-IR" dirty="0" smtClean="0"/>
              <a:t>عناصر  مدیریت کیفیت جامع(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7</a:t>
            </a:fld>
            <a:endParaRPr lang="en-US" dirty="0"/>
          </a:p>
        </p:txBody>
      </p:sp>
      <p:sp>
        <p:nvSpPr>
          <p:cNvPr id="6" name="Rounded Rectangle 5"/>
          <p:cNvSpPr/>
          <p:nvPr/>
        </p:nvSpPr>
        <p:spPr>
          <a:xfrm>
            <a:off x="8314601" y="2304262"/>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4.  </a:t>
            </a:r>
            <a:r>
              <a:rPr lang="fa-IR" sz="2800" b="1" dirty="0"/>
              <a:t>مديريت </a:t>
            </a:r>
            <a:r>
              <a:rPr lang="fa-IR" sz="2800" b="1" dirty="0" smtClean="0"/>
              <a:t>فرايند</a:t>
            </a:r>
            <a:endParaRPr lang="en-US" sz="2800" dirty="0"/>
          </a:p>
        </p:txBody>
      </p:sp>
      <p:sp>
        <p:nvSpPr>
          <p:cNvPr id="7" name="Rounded Rectangle 6"/>
          <p:cNvSpPr/>
          <p:nvPr/>
        </p:nvSpPr>
        <p:spPr>
          <a:xfrm>
            <a:off x="8314601" y="4086986"/>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5. </a:t>
            </a:r>
            <a:r>
              <a:rPr lang="fa-IR" sz="2800" b="1" dirty="0"/>
              <a:t>توسعه مشاركت كاركنان و رهبري</a:t>
            </a:r>
            <a:endParaRPr lang="en-US" sz="2800" dirty="0">
              <a:solidFill>
                <a:schemeClr val="bg1"/>
              </a:solidFill>
            </a:endParaRPr>
          </a:p>
        </p:txBody>
      </p:sp>
      <p:sp>
        <p:nvSpPr>
          <p:cNvPr id="8" name="Wave 7"/>
          <p:cNvSpPr/>
          <p:nvPr/>
        </p:nvSpPr>
        <p:spPr>
          <a:xfrm>
            <a:off x="446646" y="3854010"/>
            <a:ext cx="7680960" cy="1650742"/>
          </a:xfrm>
          <a:prstGeom prst="wave">
            <a:avLst/>
          </a:prstGeom>
          <a:solidFill>
            <a:srgbClr val="7030A0"/>
          </a:solidFill>
        </p:spPr>
        <p:txBody>
          <a:bodyPr wrap="square">
            <a:spAutoFit/>
          </a:bodyPr>
          <a:lstStyle/>
          <a:p>
            <a:pPr algn="r"/>
            <a:r>
              <a:rPr lang="fa-IR" sz="2400" b="1" dirty="0"/>
              <a:t>مديريت سازمان بايد به تمام كاركنان (جهت مشاركت رد دستيابي به كيفيت جامع) آموزش دهد</a:t>
            </a:r>
          </a:p>
        </p:txBody>
      </p:sp>
      <p:sp>
        <p:nvSpPr>
          <p:cNvPr id="9" name="Wave 8"/>
          <p:cNvSpPr/>
          <p:nvPr/>
        </p:nvSpPr>
        <p:spPr>
          <a:xfrm>
            <a:off x="446646" y="2073251"/>
            <a:ext cx="7680960" cy="1650742"/>
          </a:xfrm>
          <a:prstGeom prst="wave">
            <a:avLst/>
          </a:prstGeom>
          <a:solidFill>
            <a:srgbClr val="7030A0"/>
          </a:solidFill>
        </p:spPr>
        <p:txBody>
          <a:bodyPr wrap="square">
            <a:spAutoFit/>
          </a:bodyPr>
          <a:lstStyle/>
          <a:p>
            <a:pPr algn="r"/>
            <a:r>
              <a:rPr lang="fa-IR" sz="2400" b="1" dirty="0" smtClean="0"/>
              <a:t>مدیریت دقیق بر فرآیندهای اساسی</a:t>
            </a:r>
          </a:p>
          <a:p>
            <a:pPr algn="r"/>
            <a:endParaRPr lang="fa-IR" sz="2400" b="1" dirty="0"/>
          </a:p>
        </p:txBody>
      </p:sp>
    </p:spTree>
    <p:extLst>
      <p:ext uri="{BB962C8B-B14F-4D97-AF65-F5344CB8AC3E}">
        <p14:creationId xmlns:p14="http://schemas.microsoft.com/office/powerpoint/2010/main" val="145606045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6858" y="249203"/>
            <a:ext cx="7198822" cy="1005840"/>
          </a:xfrm>
        </p:spPr>
        <p:txBody>
          <a:bodyPr>
            <a:normAutofit fontScale="90000"/>
          </a:bodyPr>
          <a:lstStyle/>
          <a:p>
            <a:r>
              <a:rPr lang="fa-IR" dirty="0" smtClean="0"/>
              <a:t>مدیریت کیفیت جامع در صنعت بیمه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8</a:t>
            </a:fld>
            <a:endParaRPr lang="en-US" dirty="0"/>
          </a:p>
        </p:txBody>
      </p:sp>
      <p:sp>
        <p:nvSpPr>
          <p:cNvPr id="5" name="Rectangle 4"/>
          <p:cNvSpPr/>
          <p:nvPr/>
        </p:nvSpPr>
        <p:spPr>
          <a:xfrm>
            <a:off x="966313" y="1673786"/>
            <a:ext cx="10474037" cy="1384995"/>
          </a:xfrm>
          <a:prstGeom prst="rect">
            <a:avLst/>
          </a:prstGeom>
        </p:spPr>
        <p:txBody>
          <a:bodyPr wrap="square">
            <a:spAutoFit/>
          </a:bodyPr>
          <a:lstStyle/>
          <a:p>
            <a:pPr algn="ctr" rtl="1"/>
            <a:r>
              <a:rPr lang="ar-SA" sz="2800" b="1" dirty="0"/>
              <a:t>رويكرد مديريت كيفيت جامع در </a:t>
            </a:r>
            <a:r>
              <a:rPr lang="ar-SA" sz="2800" b="1" dirty="0" smtClean="0"/>
              <a:t>سازما</a:t>
            </a:r>
            <a:r>
              <a:rPr lang="fa-IR" sz="2800" b="1" dirty="0" smtClean="0"/>
              <a:t>ن‌هایی </a:t>
            </a:r>
            <a:r>
              <a:rPr lang="ar-SA" sz="2800" b="1" dirty="0" smtClean="0"/>
              <a:t>چون </a:t>
            </a:r>
            <a:r>
              <a:rPr lang="ar-SA" sz="2800" b="1" dirty="0"/>
              <a:t>بيمه كه مشتريان داوطلبانه خريدار محصولات آن ها نيستند از اهميت بسياري برخوردار است چرا كه محور اصلي اين رويكرد توجه به نيازهاي مشتري </a:t>
            </a:r>
            <a:r>
              <a:rPr lang="ar-SA" sz="2800" b="1" dirty="0" smtClean="0"/>
              <a:t>است</a:t>
            </a:r>
            <a:r>
              <a:rPr lang="fa-IR" sz="2800" b="1" dirty="0" smtClean="0"/>
              <a:t>.</a:t>
            </a:r>
            <a:endParaRPr lang="en-US" sz="2800" b="1" dirty="0"/>
          </a:p>
        </p:txBody>
      </p:sp>
      <p:sp>
        <p:nvSpPr>
          <p:cNvPr id="7" name="Rectangle 6"/>
          <p:cNvSpPr/>
          <p:nvPr/>
        </p:nvSpPr>
        <p:spPr>
          <a:xfrm>
            <a:off x="421095" y="2921712"/>
            <a:ext cx="11313458" cy="2677656"/>
          </a:xfrm>
          <a:prstGeom prst="rect">
            <a:avLst/>
          </a:prstGeom>
        </p:spPr>
        <p:txBody>
          <a:bodyPr wrap="square">
            <a:spAutoFit/>
          </a:bodyPr>
          <a:lstStyle/>
          <a:p>
            <a:pPr algn="ctr" rtl="1"/>
            <a:r>
              <a:rPr lang="fa-IR" sz="2800" b="1" dirty="0"/>
              <a:t>با  </a:t>
            </a:r>
            <a:r>
              <a:rPr lang="fa-IR" sz="2800" b="1" dirty="0" smtClean="0"/>
              <a:t>توجه به </a:t>
            </a:r>
            <a:r>
              <a:rPr lang="fa-IR" sz="2800" b="1" dirty="0"/>
              <a:t>عملكرد </a:t>
            </a:r>
            <a:r>
              <a:rPr lang="fa-IR" sz="2800" b="1" dirty="0" smtClean="0"/>
              <a:t>سازمان‌هاي بیمه </a:t>
            </a:r>
            <a:r>
              <a:rPr lang="fa-IR" sz="2800" b="1" dirty="0"/>
              <a:t>كشور مي توان دريافت كه هيچ يك از اين </a:t>
            </a:r>
            <a:r>
              <a:rPr lang="fa-IR" sz="2800" b="1" dirty="0" smtClean="0"/>
              <a:t>سازمان‌ها </a:t>
            </a:r>
            <a:r>
              <a:rPr lang="fa-IR" sz="2800" b="1" dirty="0"/>
              <a:t>در عصر پرهياهو و چالشي امروز قادر به تامين انتظارات (مشتريان/ارباب رجوع) به شكل مطلوب نبوده و </a:t>
            </a:r>
            <a:r>
              <a:rPr lang="fa-IR" sz="2800" b="1" dirty="0" smtClean="0"/>
              <a:t>حيات </a:t>
            </a:r>
            <a:r>
              <a:rPr lang="fa-IR" sz="2800" b="1" dirty="0"/>
              <a:t>آن ها صرفاً به جهت انحصاري يا دولتي بودن فعاليت هايشان است. </a:t>
            </a:r>
            <a:r>
              <a:rPr lang="fa-IR" sz="2800" b="1" dirty="0" smtClean="0"/>
              <a:t>این مشکل </a:t>
            </a:r>
            <a:r>
              <a:rPr lang="fa-IR" sz="2800" b="1" dirty="0"/>
              <a:t>عمدتاً ناشي از ضعف مديريت و عدم به كارگيري اصول و نظريه هاي مديريتي بوده است، بايد اقداماتي جدي در جهت علمي كردن مديريت سازمان هاي كشور به عمل آورد. اين موضوع در خصوص سازمان هايي چون بيمه </a:t>
            </a:r>
            <a:r>
              <a:rPr lang="fa-IR" sz="2800" b="1" dirty="0" smtClean="0"/>
              <a:t>كه مشتريان </a:t>
            </a:r>
            <a:r>
              <a:rPr lang="fa-IR" sz="2800" b="1" dirty="0"/>
              <a:t>(ارباب رجوع) داوطلبانه خريدار محصولات آن ها نيستند از اهميت بيش تري برخوردار است.</a:t>
            </a:r>
            <a:endParaRPr lang="en-US" sz="2800" b="1" dirty="0"/>
          </a:p>
        </p:txBody>
      </p:sp>
    </p:spTree>
    <p:extLst>
      <p:ext uri="{BB962C8B-B14F-4D97-AF65-F5344CB8AC3E}">
        <p14:creationId xmlns:p14="http://schemas.microsoft.com/office/powerpoint/2010/main" val="597060792"/>
      </p:ext>
    </p:extLst>
  </p:cSld>
  <p:clrMapOvr>
    <a:masterClrMapping/>
  </p:clrMapOvr>
  <mc:AlternateContent xmlns:mc="http://schemas.openxmlformats.org/markup-compatibility/2006" xmlns:p14="http://schemas.microsoft.com/office/powerpoint/2010/main">
    <mc:Choice Requires="p14">
      <p:transition spd="slow" p14:dur="20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9</a:t>
            </a:fld>
            <a:endParaRPr lang="en-US" dirty="0"/>
          </a:p>
        </p:txBody>
      </p:sp>
      <p:sp>
        <p:nvSpPr>
          <p:cNvPr id="5" name="Title 4"/>
          <p:cNvSpPr>
            <a:spLocks noGrp="1"/>
          </p:cNvSpPr>
          <p:nvPr>
            <p:ph type="title"/>
          </p:nvPr>
        </p:nvSpPr>
        <p:spPr>
          <a:xfrm>
            <a:off x="1025684" y="607795"/>
            <a:ext cx="10324407" cy="584006"/>
          </a:xfrm>
          <a:prstGeom prst="rect">
            <a:avLst/>
          </a:prstGeom>
        </p:spPr>
        <p:txBody>
          <a:bodyPr wrap="square">
            <a:spAutoFit/>
          </a:bodyPr>
          <a:lstStyle/>
          <a:p>
            <a:r>
              <a:rPr lang="fa-IR" sz="3600" dirty="0" smtClean="0">
                <a:cs typeface="B Titr" panose="00000700000000000000" pitchFamily="2" charset="-78"/>
              </a:rPr>
              <a:t>خلاصه پژوهش</a:t>
            </a:r>
            <a:endParaRPr lang="en-US" sz="3600" dirty="0">
              <a:cs typeface="B Titr" panose="00000700000000000000" pitchFamily="2" charset="-78"/>
            </a:endParaRPr>
          </a:p>
        </p:txBody>
      </p:sp>
      <p:sp>
        <p:nvSpPr>
          <p:cNvPr id="7" name="Rectangle 6"/>
          <p:cNvSpPr/>
          <p:nvPr/>
        </p:nvSpPr>
        <p:spPr>
          <a:xfrm>
            <a:off x="0" y="2092512"/>
            <a:ext cx="11820698" cy="4616648"/>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SA" sz="2800" dirty="0" smtClean="0"/>
              <a:t>انجام </a:t>
            </a:r>
            <a:r>
              <a:rPr lang="ar-SA" sz="2800" dirty="0"/>
              <a:t>مطالعات مقدماتي و اكتشافي در راستاي تعيين وضعيت موجود كيفيت خدمات در صنعت </a:t>
            </a:r>
            <a:r>
              <a:rPr lang="ar-SA" sz="2800" dirty="0" smtClean="0"/>
              <a:t>بيمه</a:t>
            </a:r>
            <a:endParaRPr lang="fa-IR" sz="2800" dirty="0" smtClean="0"/>
          </a:p>
          <a:p>
            <a:pPr marL="457200" indent="-457200" algn="r" rtl="1">
              <a:lnSpc>
                <a:spcPct val="150000"/>
              </a:lnSpc>
              <a:buFont typeface="Arial" panose="020B0604020202020204" pitchFamily="34" charset="0"/>
              <a:buChar char="•"/>
            </a:pPr>
            <a:r>
              <a:rPr lang="ar-SA" sz="2800" dirty="0" smtClean="0"/>
              <a:t>شناسايي </a:t>
            </a:r>
            <a:r>
              <a:rPr lang="ar-SA" sz="2800" dirty="0"/>
              <a:t>عواملي مؤثر </a:t>
            </a:r>
            <a:r>
              <a:rPr lang="ar-SA" sz="2800" dirty="0" smtClean="0"/>
              <a:t>بر</a:t>
            </a:r>
            <a:r>
              <a:rPr lang="fa-IR" sz="2800" dirty="0" smtClean="0"/>
              <a:t> </a:t>
            </a:r>
            <a:r>
              <a:rPr lang="ar-SA" sz="2800" dirty="0" smtClean="0"/>
              <a:t>آن </a:t>
            </a:r>
            <a:r>
              <a:rPr lang="ar-SA" sz="2800" dirty="0"/>
              <a:t>و نيز تعيين رابطه رويكرد مديريت كيفيت جامع با آن </a:t>
            </a:r>
            <a:r>
              <a:rPr lang="ar-SA" sz="2800" dirty="0" smtClean="0"/>
              <a:t>عوامل</a:t>
            </a:r>
            <a:endParaRPr lang="fa-IR" sz="2800" dirty="0"/>
          </a:p>
          <a:p>
            <a:pPr algn="r" rtl="1">
              <a:lnSpc>
                <a:spcPct val="150000"/>
              </a:lnSpc>
            </a:pPr>
            <a:endParaRPr lang="fa-IR" sz="2800" dirty="0" smtClean="0"/>
          </a:p>
          <a:p>
            <a:pPr algn="ctr" rtl="1">
              <a:lnSpc>
                <a:spcPct val="150000"/>
              </a:lnSpc>
            </a:pPr>
            <a:r>
              <a:rPr lang="ar-SA" sz="2800" dirty="0" smtClean="0"/>
              <a:t>نهايتاً </a:t>
            </a:r>
            <a:r>
              <a:rPr lang="ar-SA" sz="2800" dirty="0"/>
              <a:t>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2800" dirty="0"/>
          </a:p>
          <a:p>
            <a:pPr algn="r">
              <a:lnSpc>
                <a:spcPct val="150000"/>
              </a:lnSpc>
            </a:pPr>
            <a:endParaRPr lang="en-US" sz="2800" dirty="0"/>
          </a:p>
        </p:txBody>
      </p:sp>
    </p:spTree>
    <p:extLst>
      <p:ext uri="{BB962C8B-B14F-4D97-AF65-F5344CB8AC3E}">
        <p14:creationId xmlns:p14="http://schemas.microsoft.com/office/powerpoint/2010/main" val="2078909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Custom 6">
      <a:dk1>
        <a:srgbClr val="000000"/>
      </a:dk1>
      <a:lt1>
        <a:sysClr val="window" lastClr="FFFFFF"/>
      </a:lt1>
      <a:dk2>
        <a:srgbClr val="344068"/>
      </a:dk2>
      <a:lt2>
        <a:srgbClr val="D9E0E6"/>
      </a:lt2>
      <a:accent1>
        <a:srgbClr val="000000"/>
      </a:accent1>
      <a:accent2>
        <a:srgbClr val="7030A0"/>
      </a:accent2>
      <a:accent3>
        <a:srgbClr val="28C4CC"/>
      </a:accent3>
      <a:accent4>
        <a:srgbClr val="42BA97"/>
      </a:accent4>
      <a:accent5>
        <a:srgbClr val="3E8853"/>
      </a:accent5>
      <a:accent6>
        <a:srgbClr val="62A39F"/>
      </a:accent6>
      <a:hlink>
        <a:srgbClr val="6EAC1C"/>
      </a:hlink>
      <a:folHlink>
        <a:srgbClr val="B26B02"/>
      </a:folHlink>
    </a:clrScheme>
    <a:fontScheme name="Custom 3">
      <a:majorFont>
        <a:latin typeface="Calibri Light"/>
        <a:ea typeface=""/>
        <a:cs typeface="B Nazanin"/>
      </a:majorFont>
      <a:minorFont>
        <a:latin typeface="Calibri"/>
        <a:ea typeface=""/>
        <a:cs typeface="B Nazani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1292</TotalTime>
  <Words>4917</Words>
  <Application>Microsoft Office PowerPoint</Application>
  <PresentationFormat>Widescreen</PresentationFormat>
  <Paragraphs>328</Paragraphs>
  <Slides>29</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Aldhabi</vt:lpstr>
      <vt:lpstr>Arial</vt:lpstr>
      <vt:lpstr>B Nazanin</vt:lpstr>
      <vt:lpstr>B Titr</vt:lpstr>
      <vt:lpstr>Calibri</vt:lpstr>
      <vt:lpstr>Calibri Light</vt:lpstr>
      <vt:lpstr>IranNastaliq</vt:lpstr>
      <vt:lpstr>Tahoma</vt:lpstr>
      <vt:lpstr>Wingdings</vt:lpstr>
      <vt:lpstr>Retrospect</vt:lpstr>
      <vt:lpstr>PowerPoint Presentation</vt:lpstr>
      <vt:lpstr>PowerPoint Presentation</vt:lpstr>
      <vt:lpstr>تعریف لغوی</vt:lpstr>
      <vt:lpstr>تحقیقات داخلی و خارجی</vt:lpstr>
      <vt:lpstr>اصول مدیریت کیفیت جامع</vt:lpstr>
      <vt:lpstr>عناصر مدیریت کیفیت جامع</vt:lpstr>
      <vt:lpstr>عناصر  مدیریت کیفیت جامع( ادامه)</vt:lpstr>
      <vt:lpstr>مدیریت کیفیت جامع در صنعت بیمه</vt:lpstr>
      <vt:lpstr>خلاصه پژوهش</vt:lpstr>
      <vt:lpstr>بيان مسأله </vt:lpstr>
      <vt:lpstr>مديريت كيفيت جامع دربخش خدمات </vt:lpstr>
      <vt:lpstr>اندازه گيري كيفيت خدمات (مدل سروكوال) </vt:lpstr>
      <vt:lpstr>ابعاد اساسي كيفيت خدمات( بر اساس مدل سروکوال)</vt:lpstr>
      <vt:lpstr>ابعاد اساسي كيفيت خدمات( ادامه)</vt:lpstr>
      <vt:lpstr>PowerPoint Presentation</vt:lpstr>
      <vt:lpstr>کیفیت در بیمه</vt:lpstr>
      <vt:lpstr>فرضيه هاي تحقيق </vt:lpstr>
      <vt:lpstr>روش شناسي تحقيق </vt:lpstr>
      <vt:lpstr>PowerPoint Presentation</vt:lpstr>
      <vt:lpstr>روش تحليل داده ها </vt:lpstr>
      <vt:lpstr>تحليل داده‌ها </vt:lpstr>
      <vt:lpstr>تحليل فرضيه اول تحقيق </vt:lpstr>
      <vt:lpstr>پیامد تحليل فرضيه اول تحقيق</vt:lpstr>
      <vt:lpstr>تحليل فرضيه دوم تحقيق </vt:lpstr>
      <vt:lpstr>PowerPoint Presentation</vt:lpstr>
      <vt:lpstr>PowerPoint Presentation</vt:lpstr>
      <vt:lpstr>نتیجه‌گیری</vt:lpstr>
      <vt:lpstr>پيشنهادهاي تحقيق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omid</cp:lastModifiedBy>
  <cp:revision>243</cp:revision>
  <dcterms:created xsi:type="dcterms:W3CDTF">2016-04-27T07:06:53Z</dcterms:created>
  <dcterms:modified xsi:type="dcterms:W3CDTF">2018-06-02T07:17:23Z</dcterms:modified>
</cp:coreProperties>
</file>