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notesMasterIdLst>
    <p:notesMasterId r:id="rId215"/>
  </p:notesMasterIdLst>
  <p:handoutMasterIdLst>
    <p:handoutMasterId r:id="rId216"/>
  </p:handoutMasterIdLst>
  <p:sldIdLst>
    <p:sldId id="256" r:id="rId2"/>
    <p:sldId id="259" r:id="rId3"/>
    <p:sldId id="257" r:id="rId4"/>
    <p:sldId id="268" r:id="rId5"/>
    <p:sldId id="258" r:id="rId6"/>
    <p:sldId id="260" r:id="rId7"/>
    <p:sldId id="261" r:id="rId8"/>
    <p:sldId id="262" r:id="rId9"/>
    <p:sldId id="431" r:id="rId10"/>
    <p:sldId id="432" r:id="rId11"/>
    <p:sldId id="433" r:id="rId12"/>
    <p:sldId id="434" r:id="rId13"/>
    <p:sldId id="435" r:id="rId14"/>
    <p:sldId id="436" r:id="rId15"/>
    <p:sldId id="437" r:id="rId16"/>
    <p:sldId id="438" r:id="rId17"/>
    <p:sldId id="263" r:id="rId18"/>
    <p:sldId id="264" r:id="rId19"/>
    <p:sldId id="265" r:id="rId20"/>
    <p:sldId id="266" r:id="rId21"/>
    <p:sldId id="267" r:id="rId22"/>
    <p:sldId id="439" r:id="rId23"/>
    <p:sldId id="440" r:id="rId24"/>
    <p:sldId id="269" r:id="rId25"/>
    <p:sldId id="270" r:id="rId26"/>
    <p:sldId id="451" r:id="rId27"/>
    <p:sldId id="271" r:id="rId28"/>
    <p:sldId id="272" r:id="rId29"/>
    <p:sldId id="273" r:id="rId30"/>
    <p:sldId id="274" r:id="rId31"/>
    <p:sldId id="275" r:id="rId32"/>
    <p:sldId id="276" r:id="rId33"/>
    <p:sldId id="278" r:id="rId34"/>
    <p:sldId id="277" r:id="rId35"/>
    <p:sldId id="279" r:id="rId36"/>
    <p:sldId id="280" r:id="rId37"/>
    <p:sldId id="281" r:id="rId38"/>
    <p:sldId id="282" r:id="rId39"/>
    <p:sldId id="283" r:id="rId40"/>
    <p:sldId id="284" r:id="rId41"/>
    <p:sldId id="285" r:id="rId42"/>
    <p:sldId id="286" r:id="rId43"/>
    <p:sldId id="287" r:id="rId44"/>
    <p:sldId id="288" r:id="rId45"/>
    <p:sldId id="289" r:id="rId46"/>
    <p:sldId id="290" r:id="rId47"/>
    <p:sldId id="291" r:id="rId48"/>
    <p:sldId id="292" r:id="rId49"/>
    <p:sldId id="293" r:id="rId50"/>
    <p:sldId id="453" r:id="rId51"/>
    <p:sldId id="294" r:id="rId52"/>
    <p:sldId id="295" r:id="rId53"/>
    <p:sldId id="296" r:id="rId54"/>
    <p:sldId id="297" r:id="rId55"/>
    <p:sldId id="298" r:id="rId56"/>
    <p:sldId id="305" r:id="rId57"/>
    <p:sldId id="300" r:id="rId58"/>
    <p:sldId id="301" r:id="rId59"/>
    <p:sldId id="309" r:id="rId60"/>
    <p:sldId id="302" r:id="rId61"/>
    <p:sldId id="303" r:id="rId62"/>
    <p:sldId id="304" r:id="rId63"/>
    <p:sldId id="306" r:id="rId64"/>
    <p:sldId id="307" r:id="rId65"/>
    <p:sldId id="308" r:id="rId66"/>
    <p:sldId id="310" r:id="rId67"/>
    <p:sldId id="311" r:id="rId68"/>
    <p:sldId id="449" r:id="rId69"/>
    <p:sldId id="312" r:id="rId70"/>
    <p:sldId id="313" r:id="rId71"/>
    <p:sldId id="314" r:id="rId72"/>
    <p:sldId id="315" r:id="rId73"/>
    <p:sldId id="316" r:id="rId74"/>
    <p:sldId id="317" r:id="rId75"/>
    <p:sldId id="318" r:id="rId76"/>
    <p:sldId id="447" r:id="rId77"/>
    <p:sldId id="319" r:id="rId78"/>
    <p:sldId id="320" r:id="rId79"/>
    <p:sldId id="321" r:id="rId80"/>
    <p:sldId id="322" r:id="rId81"/>
    <p:sldId id="323" r:id="rId82"/>
    <p:sldId id="324" r:id="rId83"/>
    <p:sldId id="325" r:id="rId84"/>
    <p:sldId id="326" r:id="rId85"/>
    <p:sldId id="327" r:id="rId86"/>
    <p:sldId id="328" r:id="rId87"/>
    <p:sldId id="329" r:id="rId88"/>
    <p:sldId id="330" r:id="rId89"/>
    <p:sldId id="331" r:id="rId90"/>
    <p:sldId id="332" r:id="rId91"/>
    <p:sldId id="333" r:id="rId92"/>
    <p:sldId id="335" r:id="rId93"/>
    <p:sldId id="334" r:id="rId94"/>
    <p:sldId id="336" r:id="rId95"/>
    <p:sldId id="337" r:id="rId96"/>
    <p:sldId id="338" r:id="rId97"/>
    <p:sldId id="339" r:id="rId98"/>
    <p:sldId id="340" r:id="rId99"/>
    <p:sldId id="341" r:id="rId100"/>
    <p:sldId id="342" r:id="rId101"/>
    <p:sldId id="343" r:id="rId102"/>
    <p:sldId id="344" r:id="rId103"/>
    <p:sldId id="345" r:id="rId104"/>
    <p:sldId id="346" r:id="rId105"/>
    <p:sldId id="347" r:id="rId106"/>
    <p:sldId id="348" r:id="rId107"/>
    <p:sldId id="349" r:id="rId108"/>
    <p:sldId id="350" r:id="rId109"/>
    <p:sldId id="351" r:id="rId110"/>
    <p:sldId id="352" r:id="rId111"/>
    <p:sldId id="353" r:id="rId112"/>
    <p:sldId id="354" r:id="rId113"/>
    <p:sldId id="356" r:id="rId114"/>
    <p:sldId id="357" r:id="rId115"/>
    <p:sldId id="358" r:id="rId116"/>
    <p:sldId id="359" r:id="rId117"/>
    <p:sldId id="360" r:id="rId118"/>
    <p:sldId id="361" r:id="rId119"/>
    <p:sldId id="471" r:id="rId120"/>
    <p:sldId id="458" r:id="rId121"/>
    <p:sldId id="459" r:id="rId122"/>
    <p:sldId id="460" r:id="rId123"/>
    <p:sldId id="477" r:id="rId124"/>
    <p:sldId id="461" r:id="rId125"/>
    <p:sldId id="462" r:id="rId126"/>
    <p:sldId id="473" r:id="rId127"/>
    <p:sldId id="463" r:id="rId128"/>
    <p:sldId id="464" r:id="rId129"/>
    <p:sldId id="465" r:id="rId130"/>
    <p:sldId id="466" r:id="rId131"/>
    <p:sldId id="475" r:id="rId132"/>
    <p:sldId id="480" r:id="rId133"/>
    <p:sldId id="481" r:id="rId134"/>
    <p:sldId id="482" r:id="rId135"/>
    <p:sldId id="483" r:id="rId136"/>
    <p:sldId id="484" r:id="rId137"/>
    <p:sldId id="485" r:id="rId138"/>
    <p:sldId id="486" r:id="rId139"/>
    <p:sldId id="487" r:id="rId140"/>
    <p:sldId id="488" r:id="rId141"/>
    <p:sldId id="489" r:id="rId142"/>
    <p:sldId id="490" r:id="rId143"/>
    <p:sldId id="491" r:id="rId144"/>
    <p:sldId id="479" r:id="rId145"/>
    <p:sldId id="362" r:id="rId146"/>
    <p:sldId id="363" r:id="rId147"/>
    <p:sldId id="364" r:id="rId148"/>
    <p:sldId id="365" r:id="rId149"/>
    <p:sldId id="366" r:id="rId150"/>
    <p:sldId id="367" r:id="rId151"/>
    <p:sldId id="368" r:id="rId152"/>
    <p:sldId id="369" r:id="rId153"/>
    <p:sldId id="370" r:id="rId154"/>
    <p:sldId id="371" r:id="rId155"/>
    <p:sldId id="372" r:id="rId156"/>
    <p:sldId id="373" r:id="rId157"/>
    <p:sldId id="374" r:id="rId158"/>
    <p:sldId id="375" r:id="rId159"/>
    <p:sldId id="376" r:id="rId160"/>
    <p:sldId id="377" r:id="rId161"/>
    <p:sldId id="378" r:id="rId162"/>
    <p:sldId id="379" r:id="rId163"/>
    <p:sldId id="380" r:id="rId164"/>
    <p:sldId id="381" r:id="rId165"/>
    <p:sldId id="382" r:id="rId166"/>
    <p:sldId id="383" r:id="rId167"/>
    <p:sldId id="384" r:id="rId168"/>
    <p:sldId id="385" r:id="rId169"/>
    <p:sldId id="386" r:id="rId170"/>
    <p:sldId id="443" r:id="rId171"/>
    <p:sldId id="444" r:id="rId172"/>
    <p:sldId id="445" r:id="rId173"/>
    <p:sldId id="454" r:id="rId174"/>
    <p:sldId id="455" r:id="rId175"/>
    <p:sldId id="456" r:id="rId176"/>
    <p:sldId id="457" r:id="rId177"/>
    <p:sldId id="387" r:id="rId178"/>
    <p:sldId id="388" r:id="rId179"/>
    <p:sldId id="389" r:id="rId180"/>
    <p:sldId id="390" r:id="rId181"/>
    <p:sldId id="391" r:id="rId182"/>
    <p:sldId id="392" r:id="rId183"/>
    <p:sldId id="441" r:id="rId184"/>
    <p:sldId id="442" r:id="rId185"/>
    <p:sldId id="394" r:id="rId186"/>
    <p:sldId id="395" r:id="rId187"/>
    <p:sldId id="500" r:id="rId188"/>
    <p:sldId id="505" r:id="rId189"/>
    <p:sldId id="501" r:id="rId190"/>
    <p:sldId id="502" r:id="rId191"/>
    <p:sldId id="503" r:id="rId192"/>
    <p:sldId id="499" r:id="rId193"/>
    <p:sldId id="399" r:id="rId194"/>
    <p:sldId id="400" r:id="rId195"/>
    <p:sldId id="401" r:id="rId196"/>
    <p:sldId id="402" r:id="rId197"/>
    <p:sldId id="403" r:id="rId198"/>
    <p:sldId id="404" r:id="rId199"/>
    <p:sldId id="405" r:id="rId200"/>
    <p:sldId id="496" r:id="rId201"/>
    <p:sldId id="406" r:id="rId202"/>
    <p:sldId id="497" r:id="rId203"/>
    <p:sldId id="495" r:id="rId204"/>
    <p:sldId id="407" r:id="rId205"/>
    <p:sldId id="408" r:id="rId206"/>
    <p:sldId id="409" r:id="rId207"/>
    <p:sldId id="506" r:id="rId208"/>
    <p:sldId id="507" r:id="rId209"/>
    <p:sldId id="508" r:id="rId210"/>
    <p:sldId id="509" r:id="rId211"/>
    <p:sldId id="510" r:id="rId212"/>
    <p:sldId id="511" r:id="rId213"/>
    <p:sldId id="512" r:id="rId214"/>
  </p:sldIdLst>
  <p:sldSz cx="9144000" cy="6858000" type="screen4x3"/>
  <p:notesSz cx="6797675" cy="9926638"/>
  <p:defaultTextStyle>
    <a:defPPr>
      <a:defRPr lang="en-US"/>
    </a:defPPr>
    <a:lvl1pPr algn="ctr" rtl="0" fontAlgn="base">
      <a:spcBef>
        <a:spcPct val="0"/>
      </a:spcBef>
      <a:spcAft>
        <a:spcPct val="0"/>
      </a:spcAft>
      <a:defRPr sz="2400" kern="1200">
        <a:solidFill>
          <a:schemeClr val="tx1"/>
        </a:solidFill>
        <a:latin typeface="Arial" pitchFamily="34" charset="0"/>
        <a:ea typeface="+mn-ea"/>
        <a:cs typeface="B Nazanin" pitchFamily="2" charset="-78"/>
      </a:defRPr>
    </a:lvl1pPr>
    <a:lvl2pPr marL="457200" algn="ctr" rtl="0" fontAlgn="base">
      <a:spcBef>
        <a:spcPct val="0"/>
      </a:spcBef>
      <a:spcAft>
        <a:spcPct val="0"/>
      </a:spcAft>
      <a:defRPr sz="2400" kern="1200">
        <a:solidFill>
          <a:schemeClr val="tx1"/>
        </a:solidFill>
        <a:latin typeface="Arial" pitchFamily="34" charset="0"/>
        <a:ea typeface="+mn-ea"/>
        <a:cs typeface="B Nazanin" pitchFamily="2" charset="-78"/>
      </a:defRPr>
    </a:lvl2pPr>
    <a:lvl3pPr marL="914400" algn="ctr" rtl="0" fontAlgn="base">
      <a:spcBef>
        <a:spcPct val="0"/>
      </a:spcBef>
      <a:spcAft>
        <a:spcPct val="0"/>
      </a:spcAft>
      <a:defRPr sz="2400" kern="1200">
        <a:solidFill>
          <a:schemeClr val="tx1"/>
        </a:solidFill>
        <a:latin typeface="Arial" pitchFamily="34" charset="0"/>
        <a:ea typeface="+mn-ea"/>
        <a:cs typeface="B Nazanin" pitchFamily="2" charset="-78"/>
      </a:defRPr>
    </a:lvl3pPr>
    <a:lvl4pPr marL="1371600" algn="ctr" rtl="0" fontAlgn="base">
      <a:spcBef>
        <a:spcPct val="0"/>
      </a:spcBef>
      <a:spcAft>
        <a:spcPct val="0"/>
      </a:spcAft>
      <a:defRPr sz="2400" kern="1200">
        <a:solidFill>
          <a:schemeClr val="tx1"/>
        </a:solidFill>
        <a:latin typeface="Arial" pitchFamily="34" charset="0"/>
        <a:ea typeface="+mn-ea"/>
        <a:cs typeface="B Nazanin" pitchFamily="2" charset="-78"/>
      </a:defRPr>
    </a:lvl4pPr>
    <a:lvl5pPr marL="1828800" algn="ctr" rtl="0" fontAlgn="base">
      <a:spcBef>
        <a:spcPct val="0"/>
      </a:spcBef>
      <a:spcAft>
        <a:spcPct val="0"/>
      </a:spcAft>
      <a:defRPr sz="2400" kern="1200">
        <a:solidFill>
          <a:schemeClr val="tx1"/>
        </a:solidFill>
        <a:latin typeface="Arial" pitchFamily="34" charset="0"/>
        <a:ea typeface="+mn-ea"/>
        <a:cs typeface="B Nazanin" pitchFamily="2" charset="-78"/>
      </a:defRPr>
    </a:lvl5pPr>
    <a:lvl6pPr marL="2286000" algn="l" defTabSz="914400" rtl="0" eaLnBrk="1" latinLnBrk="0" hangingPunct="1">
      <a:defRPr sz="2400" kern="1200">
        <a:solidFill>
          <a:schemeClr val="tx1"/>
        </a:solidFill>
        <a:latin typeface="Arial" pitchFamily="34" charset="0"/>
        <a:ea typeface="+mn-ea"/>
        <a:cs typeface="B Nazanin" pitchFamily="2" charset="-78"/>
      </a:defRPr>
    </a:lvl6pPr>
    <a:lvl7pPr marL="2743200" algn="l" defTabSz="914400" rtl="0" eaLnBrk="1" latinLnBrk="0" hangingPunct="1">
      <a:defRPr sz="2400" kern="1200">
        <a:solidFill>
          <a:schemeClr val="tx1"/>
        </a:solidFill>
        <a:latin typeface="Arial" pitchFamily="34" charset="0"/>
        <a:ea typeface="+mn-ea"/>
        <a:cs typeface="B Nazanin" pitchFamily="2" charset="-78"/>
      </a:defRPr>
    </a:lvl7pPr>
    <a:lvl8pPr marL="3200400" algn="l" defTabSz="914400" rtl="0" eaLnBrk="1" latinLnBrk="0" hangingPunct="1">
      <a:defRPr sz="2400" kern="1200">
        <a:solidFill>
          <a:schemeClr val="tx1"/>
        </a:solidFill>
        <a:latin typeface="Arial" pitchFamily="34" charset="0"/>
        <a:ea typeface="+mn-ea"/>
        <a:cs typeface="B Nazanin" pitchFamily="2" charset="-78"/>
      </a:defRPr>
    </a:lvl8pPr>
    <a:lvl9pPr marL="3657600" algn="l" defTabSz="914400" rtl="0" eaLnBrk="1" latinLnBrk="0" hangingPunct="1">
      <a:defRPr sz="2400" kern="1200">
        <a:solidFill>
          <a:schemeClr val="tx1"/>
        </a:solidFill>
        <a:latin typeface="Arial" pitchFamily="34" charset="0"/>
        <a:ea typeface="+mn-ea"/>
        <a:cs typeface="B Nazanin" pitchFamily="2" charset="-7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076BC"/>
    <a:srgbClr val="FFFFFF"/>
    <a:srgbClr val="BDA3C5"/>
    <a:srgbClr val="A582B0"/>
    <a:srgbClr val="CC00CC"/>
    <a:srgbClr val="B2B2B2"/>
    <a:srgbClr val="6666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51" autoAdjust="0"/>
    <p:restoredTop sz="94660"/>
  </p:normalViewPr>
  <p:slideViewPr>
    <p:cSldViewPr>
      <p:cViewPr varScale="1">
        <p:scale>
          <a:sx n="60" d="100"/>
          <a:sy n="60" d="100"/>
        </p:scale>
        <p:origin x="66" y="29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926" y="-102"/>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slide" Target="slides/slide185.xml"/><Relationship Id="rId216" Type="http://schemas.openxmlformats.org/officeDocument/2006/relationships/handoutMaster" Target="handoutMasters/handoutMaster1.xml"/><Relationship Id="rId211" Type="http://schemas.openxmlformats.org/officeDocument/2006/relationships/slide" Target="slides/slide210.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6" Type="http://schemas.openxmlformats.org/officeDocument/2006/relationships/slide" Target="slides/slide205.xml"/><Relationship Id="rId201" Type="http://schemas.openxmlformats.org/officeDocument/2006/relationships/slide" Target="slides/slide200.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217"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slide" Target="slides/slide211.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viewProps" Target="view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theme" Target="theme/theme1.xml"/><Relationship Id="rId3" Type="http://schemas.openxmlformats.org/officeDocument/2006/relationships/slide" Target="slides/slide2.xml"/><Relationship Id="rId214" Type="http://schemas.openxmlformats.org/officeDocument/2006/relationships/slide" Target="slides/slide213.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tableStyles" Target="tableStyle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notesMaster" Target="notesMasters/notesMaster1.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06CBC92-397B-4353-9922-530596122C9E}" type="doc">
      <dgm:prSet loTypeId="urn:microsoft.com/office/officeart/2005/8/layout/orgChart1" loCatId="hierarchy" qsTypeId="urn:microsoft.com/office/officeart/2005/8/quickstyle/simple1" qsCatId="simple" csTypeId="urn:microsoft.com/office/officeart/2005/8/colors/accent1_2" csCatId="accent1"/>
      <dgm:spPr/>
    </dgm:pt>
    <dgm:pt modelId="{3136E04C-06C7-4683-8A32-A49E186C63F5}">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sz="2400" b="0" i="0" u="none" strike="noStrike" cap="none" normalizeH="0" baseline="0" smtClean="0">
              <a:ln>
                <a:noFill/>
              </a:ln>
              <a:solidFill>
                <a:schemeClr val="tx1"/>
              </a:solidFill>
              <a:effectLst/>
              <a:latin typeface="Arial" panose="020B0604020202020204" pitchFamily="34" charset="0"/>
              <a:cs typeface="Nazanin" pitchFamily="2" charset="-78"/>
            </a:rPr>
            <a:t>مسئوليت هاي مديريت</a:t>
          </a:r>
          <a:endParaRPr kumimoji="0" lang="en-US" sz="2400" b="0" i="0" u="none" strike="noStrike" cap="none" normalizeH="0" baseline="0" smtClean="0">
            <a:ln>
              <a:noFill/>
            </a:ln>
            <a:solidFill>
              <a:schemeClr val="tx1"/>
            </a:solidFill>
            <a:effectLst/>
            <a:latin typeface="Arial" panose="020B0604020202020204" pitchFamily="34" charset="0"/>
            <a:cs typeface="Nazanin" pitchFamily="2" charset="-78"/>
          </a:endParaRPr>
        </a:p>
      </dgm:t>
    </dgm:pt>
    <dgm:pt modelId="{2EA790C9-2922-4EE1-8D12-7DFF8E963A26}" type="parTrans" cxnId="{04B0C6E1-0DD5-49FA-8C8A-FE32A2CBF304}">
      <dgm:prSet/>
      <dgm:spPr/>
    </dgm:pt>
    <dgm:pt modelId="{6121D25B-47DA-4607-A345-11AD91995C35}" type="sibTrans" cxnId="{04B0C6E1-0DD5-49FA-8C8A-FE32A2CBF304}">
      <dgm:prSet/>
      <dgm:spPr/>
    </dgm:pt>
    <dgm:pt modelId="{0E16620D-61D0-4CEB-84B6-2582CA354C37}">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sz="2400" b="0" i="0" u="none" strike="noStrike" cap="none" normalizeH="0" baseline="0" smtClean="0">
              <a:ln>
                <a:noFill/>
              </a:ln>
              <a:solidFill>
                <a:schemeClr val="tx1"/>
              </a:solidFill>
              <a:effectLst/>
              <a:latin typeface="Arial" panose="020B0604020202020204" pitchFamily="34" charset="0"/>
              <a:cs typeface="Nazanin" pitchFamily="2" charset="-78"/>
            </a:rPr>
            <a:t>برنامه ريزي</a:t>
          </a:r>
          <a:endParaRPr kumimoji="0" lang="en-US" sz="2400" b="0" i="0" u="none" strike="noStrike" cap="none" normalizeH="0" baseline="0" smtClean="0">
            <a:ln>
              <a:noFill/>
            </a:ln>
            <a:solidFill>
              <a:schemeClr val="tx1"/>
            </a:solidFill>
            <a:effectLst/>
            <a:latin typeface="Arial" panose="020B0604020202020204" pitchFamily="34" charset="0"/>
            <a:cs typeface="Nazanin" pitchFamily="2" charset="-78"/>
          </a:endParaRPr>
        </a:p>
      </dgm:t>
    </dgm:pt>
    <dgm:pt modelId="{FDFEE3F8-E641-4F09-BB88-CA31D04033B3}" type="parTrans" cxnId="{7E73F18E-AFD4-4542-A3A7-FF778A7B5074}">
      <dgm:prSet/>
      <dgm:spPr/>
    </dgm:pt>
    <dgm:pt modelId="{322B0676-2D36-42F3-BB8A-468F41CFD448}" type="sibTrans" cxnId="{7E73F18E-AFD4-4542-A3A7-FF778A7B5074}">
      <dgm:prSet/>
      <dgm:spPr/>
    </dgm:pt>
    <dgm:pt modelId="{B52A6E06-7015-4531-80A0-464A902895DA}">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sz="2400" b="0" i="0" u="none" strike="noStrike" cap="none" normalizeH="0" baseline="0" smtClean="0">
              <a:ln>
                <a:noFill/>
              </a:ln>
              <a:solidFill>
                <a:schemeClr val="tx1"/>
              </a:solidFill>
              <a:effectLst/>
              <a:latin typeface="Arial" panose="020B0604020202020204" pitchFamily="34" charset="0"/>
              <a:cs typeface="Nazanin" pitchFamily="2" charset="-78"/>
            </a:rPr>
            <a:t>تکنيک هاي </a:t>
          </a:r>
          <a:endParaRPr kumimoji="0" lang="en-US" sz="2400" b="0" i="0" u="none" strike="noStrike" cap="none" normalizeH="0" baseline="0" smtClean="0">
            <a:ln>
              <a:noFill/>
            </a:ln>
            <a:solidFill>
              <a:schemeClr val="tx1"/>
            </a:solidFill>
            <a:effectLst/>
            <a:latin typeface="Arial" panose="020B0604020202020204" pitchFamily="34" charset="0"/>
            <a:cs typeface="Nazanin" pitchFamily="2" charset="-7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Arial" panose="020B0604020202020204" pitchFamily="34" charset="0"/>
              <a:cs typeface="Nazanin" pitchFamily="2" charset="-78"/>
            </a:rPr>
            <a:t>CPM-PERT-GERT</a:t>
          </a:r>
          <a:endParaRPr kumimoji="0" lang="en-US" sz="2400" b="0" i="0" u="none" strike="noStrike" cap="none" normalizeH="0" baseline="0" smtClean="0">
            <a:ln>
              <a:noFill/>
            </a:ln>
            <a:solidFill>
              <a:schemeClr val="tx1"/>
            </a:solidFill>
            <a:effectLst/>
            <a:latin typeface="Arial" panose="020B0604020202020204" pitchFamily="34" charset="0"/>
            <a:cs typeface="Nazanin" pitchFamily="2" charset="-78"/>
          </a:endParaRPr>
        </a:p>
      </dgm:t>
    </dgm:pt>
    <dgm:pt modelId="{EBF42B1E-A806-41CC-A8BA-937E4D9D1B60}" type="parTrans" cxnId="{A1483591-E1A4-4263-957F-BA06BC626CDA}">
      <dgm:prSet/>
      <dgm:spPr/>
    </dgm:pt>
    <dgm:pt modelId="{C338504A-52D1-4352-93BD-35AB99303697}" type="sibTrans" cxnId="{A1483591-E1A4-4263-957F-BA06BC626CDA}">
      <dgm:prSet/>
      <dgm:spPr/>
    </dgm:pt>
    <dgm:pt modelId="{C766CCAC-754A-4883-B1E6-EA3F996B60FE}">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sz="2400" b="0" i="0" u="none" strike="noStrike" cap="none" normalizeH="0" baseline="0" smtClean="0">
              <a:ln>
                <a:noFill/>
              </a:ln>
              <a:solidFill>
                <a:schemeClr val="tx1"/>
              </a:solidFill>
              <a:effectLst/>
              <a:latin typeface="Arial" panose="020B0604020202020204" pitchFamily="34" charset="0"/>
              <a:cs typeface="Nazanin" pitchFamily="2" charset="-78"/>
            </a:rPr>
            <a:t>کنترل</a:t>
          </a:r>
          <a:endParaRPr kumimoji="0" lang="en-US" sz="2400" b="0" i="0" u="none" strike="noStrike" cap="none" normalizeH="0" baseline="0" smtClean="0">
            <a:ln>
              <a:noFill/>
            </a:ln>
            <a:solidFill>
              <a:schemeClr val="tx1"/>
            </a:solidFill>
            <a:effectLst/>
            <a:latin typeface="Arial" panose="020B0604020202020204" pitchFamily="34" charset="0"/>
            <a:cs typeface="Nazanin" pitchFamily="2" charset="-78"/>
          </a:endParaRPr>
        </a:p>
      </dgm:t>
    </dgm:pt>
    <dgm:pt modelId="{F27560B8-30CF-4E9C-9FDC-43A0BC56D4B9}" type="parTrans" cxnId="{E1B6EA30-C9F4-4C3A-97C0-E370828752C2}">
      <dgm:prSet/>
      <dgm:spPr/>
    </dgm:pt>
    <dgm:pt modelId="{9862AD71-C032-4558-B40D-A2F4A79D9705}" type="sibTrans" cxnId="{E1B6EA30-C9F4-4C3A-97C0-E370828752C2}">
      <dgm:prSet/>
      <dgm:spPr/>
    </dgm:pt>
    <dgm:pt modelId="{E4BF634C-3D9B-4D51-A415-6D63F282F814}">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sz="2400" b="0" i="0" u="none" strike="noStrike" cap="none" normalizeH="0" baseline="0" smtClean="0">
              <a:ln>
                <a:noFill/>
              </a:ln>
              <a:solidFill>
                <a:schemeClr val="tx1"/>
              </a:solidFill>
              <a:effectLst/>
              <a:latin typeface="Arial" panose="020B0604020202020204" pitchFamily="34" charset="0"/>
              <a:cs typeface="Nazanin" pitchFamily="2" charset="-78"/>
            </a:rPr>
            <a:t>سيستم هاي اطلاعاتي</a:t>
          </a:r>
          <a:endParaRPr kumimoji="0" lang="en-US" sz="2400" b="0" i="0" u="none" strike="noStrike" cap="none" normalizeH="0" baseline="0" smtClean="0">
            <a:ln>
              <a:noFill/>
            </a:ln>
            <a:solidFill>
              <a:schemeClr val="tx1"/>
            </a:solidFill>
            <a:effectLst/>
            <a:latin typeface="Arial" panose="020B0604020202020204" pitchFamily="34" charset="0"/>
            <a:cs typeface="Nazanin" pitchFamily="2" charset="-78"/>
          </a:endParaRPr>
        </a:p>
      </dgm:t>
    </dgm:pt>
    <dgm:pt modelId="{CF8CF7D2-8003-43C5-ADA9-7884308FEDFE}" type="parTrans" cxnId="{0858F5FC-53B3-4303-ADFF-CCAFBA849CA2}">
      <dgm:prSet/>
      <dgm:spPr/>
    </dgm:pt>
    <dgm:pt modelId="{9068261C-8997-4CB1-BED6-2A71FCA1899A}" type="sibTrans" cxnId="{0858F5FC-53B3-4303-ADFF-CCAFBA849CA2}">
      <dgm:prSet/>
      <dgm:spPr/>
    </dgm:pt>
    <dgm:pt modelId="{6DB46BF3-3A42-43A4-9612-C524AB842FE5}" type="pres">
      <dgm:prSet presAssocID="{206CBC92-397B-4353-9922-530596122C9E}" presName="hierChild1" presStyleCnt="0">
        <dgm:presLayoutVars>
          <dgm:orgChart val="1"/>
          <dgm:chPref val="1"/>
          <dgm:dir/>
          <dgm:animOne val="branch"/>
          <dgm:animLvl val="lvl"/>
          <dgm:resizeHandles/>
        </dgm:presLayoutVars>
      </dgm:prSet>
      <dgm:spPr/>
    </dgm:pt>
    <dgm:pt modelId="{B4610D4A-3952-4E73-8245-F339AEB0C6FE}" type="pres">
      <dgm:prSet presAssocID="{3136E04C-06C7-4683-8A32-A49E186C63F5}" presName="hierRoot1" presStyleCnt="0">
        <dgm:presLayoutVars>
          <dgm:hierBranch val="hang"/>
        </dgm:presLayoutVars>
      </dgm:prSet>
      <dgm:spPr/>
    </dgm:pt>
    <dgm:pt modelId="{1DA27296-EBD3-4FCC-BC30-44E909E789CD}" type="pres">
      <dgm:prSet presAssocID="{3136E04C-06C7-4683-8A32-A49E186C63F5}" presName="rootComposite1" presStyleCnt="0"/>
      <dgm:spPr/>
    </dgm:pt>
    <dgm:pt modelId="{2C165F8A-B43A-4288-ADDC-D0C6DBBB5C85}" type="pres">
      <dgm:prSet presAssocID="{3136E04C-06C7-4683-8A32-A49E186C63F5}" presName="rootText1" presStyleLbl="node0" presStyleIdx="0" presStyleCnt="1">
        <dgm:presLayoutVars>
          <dgm:chPref val="3"/>
        </dgm:presLayoutVars>
      </dgm:prSet>
      <dgm:spPr/>
    </dgm:pt>
    <dgm:pt modelId="{FFA85555-A809-4071-9C79-C880F4B1DFFA}" type="pres">
      <dgm:prSet presAssocID="{3136E04C-06C7-4683-8A32-A49E186C63F5}" presName="rootConnector1" presStyleLbl="node1" presStyleIdx="0" presStyleCnt="0"/>
      <dgm:spPr/>
    </dgm:pt>
    <dgm:pt modelId="{9E209FD2-B960-4AFE-9A06-709ED93303A1}" type="pres">
      <dgm:prSet presAssocID="{3136E04C-06C7-4683-8A32-A49E186C63F5}" presName="hierChild2" presStyleCnt="0"/>
      <dgm:spPr/>
    </dgm:pt>
    <dgm:pt modelId="{5BBF8B76-2910-41E7-9FC2-994F307FD6F4}" type="pres">
      <dgm:prSet presAssocID="{FDFEE3F8-E641-4F09-BB88-CA31D04033B3}" presName="Name48" presStyleLbl="parChTrans1D2" presStyleIdx="0" presStyleCnt="2"/>
      <dgm:spPr/>
    </dgm:pt>
    <dgm:pt modelId="{DDC0D6BC-2932-4F48-8A81-9AEE94710A4B}" type="pres">
      <dgm:prSet presAssocID="{0E16620D-61D0-4CEB-84B6-2582CA354C37}" presName="hierRoot2" presStyleCnt="0">
        <dgm:presLayoutVars>
          <dgm:hierBranch/>
        </dgm:presLayoutVars>
      </dgm:prSet>
      <dgm:spPr/>
    </dgm:pt>
    <dgm:pt modelId="{20FA3FFA-0E8E-4918-B42A-BA630975990E}" type="pres">
      <dgm:prSet presAssocID="{0E16620D-61D0-4CEB-84B6-2582CA354C37}" presName="rootComposite" presStyleCnt="0"/>
      <dgm:spPr/>
    </dgm:pt>
    <dgm:pt modelId="{96B8FCC6-BA1C-47DD-BAA0-18D9DA60C59F}" type="pres">
      <dgm:prSet presAssocID="{0E16620D-61D0-4CEB-84B6-2582CA354C37}" presName="rootText" presStyleLbl="node2" presStyleIdx="0" presStyleCnt="2">
        <dgm:presLayoutVars>
          <dgm:chPref val="3"/>
        </dgm:presLayoutVars>
      </dgm:prSet>
      <dgm:spPr/>
    </dgm:pt>
    <dgm:pt modelId="{2FAAEE7C-2A12-4822-8D35-8814F05CF2EC}" type="pres">
      <dgm:prSet presAssocID="{0E16620D-61D0-4CEB-84B6-2582CA354C37}" presName="rootConnector" presStyleLbl="node2" presStyleIdx="0" presStyleCnt="2"/>
      <dgm:spPr/>
    </dgm:pt>
    <dgm:pt modelId="{24CB1CDF-97AA-4112-BDD3-8A6AB0923049}" type="pres">
      <dgm:prSet presAssocID="{0E16620D-61D0-4CEB-84B6-2582CA354C37}" presName="hierChild4" presStyleCnt="0"/>
      <dgm:spPr/>
    </dgm:pt>
    <dgm:pt modelId="{498AFFFA-5A20-42AD-8BCD-1552C06B2D43}" type="pres">
      <dgm:prSet presAssocID="{EBF42B1E-A806-41CC-A8BA-937E4D9D1B60}" presName="Name35" presStyleLbl="parChTrans1D3" presStyleIdx="0" presStyleCnt="2"/>
      <dgm:spPr/>
    </dgm:pt>
    <dgm:pt modelId="{49990E1F-D049-4906-8011-797EEB24C562}" type="pres">
      <dgm:prSet presAssocID="{B52A6E06-7015-4531-80A0-464A902895DA}" presName="hierRoot2" presStyleCnt="0">
        <dgm:presLayoutVars>
          <dgm:hierBranch val="r"/>
        </dgm:presLayoutVars>
      </dgm:prSet>
      <dgm:spPr/>
    </dgm:pt>
    <dgm:pt modelId="{DCA886C7-A688-42E5-B83C-FCFE8408F267}" type="pres">
      <dgm:prSet presAssocID="{B52A6E06-7015-4531-80A0-464A902895DA}" presName="rootComposite" presStyleCnt="0"/>
      <dgm:spPr/>
    </dgm:pt>
    <dgm:pt modelId="{2703259F-48CD-4AA4-A70E-6F8287F470E1}" type="pres">
      <dgm:prSet presAssocID="{B52A6E06-7015-4531-80A0-464A902895DA}" presName="rootText" presStyleLbl="node3" presStyleIdx="0" presStyleCnt="2">
        <dgm:presLayoutVars>
          <dgm:chPref val="3"/>
        </dgm:presLayoutVars>
      </dgm:prSet>
      <dgm:spPr/>
    </dgm:pt>
    <dgm:pt modelId="{FECD5F44-C78E-4128-8C14-D2ABCADE2ABF}" type="pres">
      <dgm:prSet presAssocID="{B52A6E06-7015-4531-80A0-464A902895DA}" presName="rootConnector" presStyleLbl="node3" presStyleIdx="0" presStyleCnt="2"/>
      <dgm:spPr/>
    </dgm:pt>
    <dgm:pt modelId="{84615017-1AE9-4D43-8676-BF6DBA01658E}" type="pres">
      <dgm:prSet presAssocID="{B52A6E06-7015-4531-80A0-464A902895DA}" presName="hierChild4" presStyleCnt="0"/>
      <dgm:spPr/>
    </dgm:pt>
    <dgm:pt modelId="{571A2625-242C-4F69-8641-A5B003EAAD00}" type="pres">
      <dgm:prSet presAssocID="{B52A6E06-7015-4531-80A0-464A902895DA}" presName="hierChild5" presStyleCnt="0"/>
      <dgm:spPr/>
    </dgm:pt>
    <dgm:pt modelId="{2ABB7D4B-BB57-49FE-B22F-FA190421BE3D}" type="pres">
      <dgm:prSet presAssocID="{0E16620D-61D0-4CEB-84B6-2582CA354C37}" presName="hierChild5" presStyleCnt="0"/>
      <dgm:spPr/>
    </dgm:pt>
    <dgm:pt modelId="{5811DE37-AFCA-4EDD-ABF9-61C6812C33CE}" type="pres">
      <dgm:prSet presAssocID="{F27560B8-30CF-4E9C-9FDC-43A0BC56D4B9}" presName="Name48" presStyleLbl="parChTrans1D2" presStyleIdx="1" presStyleCnt="2"/>
      <dgm:spPr/>
    </dgm:pt>
    <dgm:pt modelId="{84B5FB7D-63FD-4C33-A747-6C34029341E8}" type="pres">
      <dgm:prSet presAssocID="{C766CCAC-754A-4883-B1E6-EA3F996B60FE}" presName="hierRoot2" presStyleCnt="0">
        <dgm:presLayoutVars>
          <dgm:hierBranch/>
        </dgm:presLayoutVars>
      </dgm:prSet>
      <dgm:spPr/>
    </dgm:pt>
    <dgm:pt modelId="{1E3AED93-ED21-40C2-A24A-DBC0EB694C75}" type="pres">
      <dgm:prSet presAssocID="{C766CCAC-754A-4883-B1E6-EA3F996B60FE}" presName="rootComposite" presStyleCnt="0"/>
      <dgm:spPr/>
    </dgm:pt>
    <dgm:pt modelId="{DB13C7E3-258F-4885-8E1A-2FE17B81041F}" type="pres">
      <dgm:prSet presAssocID="{C766CCAC-754A-4883-B1E6-EA3F996B60FE}" presName="rootText" presStyleLbl="node2" presStyleIdx="1" presStyleCnt="2">
        <dgm:presLayoutVars>
          <dgm:chPref val="3"/>
        </dgm:presLayoutVars>
      </dgm:prSet>
      <dgm:spPr/>
    </dgm:pt>
    <dgm:pt modelId="{3C6B9D5F-C8AF-46F2-A89B-A35D420DBA6A}" type="pres">
      <dgm:prSet presAssocID="{C766CCAC-754A-4883-B1E6-EA3F996B60FE}" presName="rootConnector" presStyleLbl="node2" presStyleIdx="1" presStyleCnt="2"/>
      <dgm:spPr/>
    </dgm:pt>
    <dgm:pt modelId="{315B2FD3-D7B2-4999-B481-D49CADC0FC59}" type="pres">
      <dgm:prSet presAssocID="{C766CCAC-754A-4883-B1E6-EA3F996B60FE}" presName="hierChild4" presStyleCnt="0"/>
      <dgm:spPr/>
    </dgm:pt>
    <dgm:pt modelId="{22E2F7FC-D226-4035-9EF1-87839A00B9D8}" type="pres">
      <dgm:prSet presAssocID="{CF8CF7D2-8003-43C5-ADA9-7884308FEDFE}" presName="Name35" presStyleLbl="parChTrans1D3" presStyleIdx="1" presStyleCnt="2"/>
      <dgm:spPr/>
    </dgm:pt>
    <dgm:pt modelId="{9A3C5DEF-149D-4F67-A286-646401F1BB6B}" type="pres">
      <dgm:prSet presAssocID="{E4BF634C-3D9B-4D51-A415-6D63F282F814}" presName="hierRoot2" presStyleCnt="0">
        <dgm:presLayoutVars>
          <dgm:hierBranch val="r"/>
        </dgm:presLayoutVars>
      </dgm:prSet>
      <dgm:spPr/>
    </dgm:pt>
    <dgm:pt modelId="{D28D7298-D806-4890-A1B2-DFD5CF46E9F5}" type="pres">
      <dgm:prSet presAssocID="{E4BF634C-3D9B-4D51-A415-6D63F282F814}" presName="rootComposite" presStyleCnt="0"/>
      <dgm:spPr/>
    </dgm:pt>
    <dgm:pt modelId="{71F2833E-3403-4A39-91F4-B12B90D0560F}" type="pres">
      <dgm:prSet presAssocID="{E4BF634C-3D9B-4D51-A415-6D63F282F814}" presName="rootText" presStyleLbl="node3" presStyleIdx="1" presStyleCnt="2">
        <dgm:presLayoutVars>
          <dgm:chPref val="3"/>
        </dgm:presLayoutVars>
      </dgm:prSet>
      <dgm:spPr/>
    </dgm:pt>
    <dgm:pt modelId="{D7329338-D4EB-48BF-BB62-15A908679387}" type="pres">
      <dgm:prSet presAssocID="{E4BF634C-3D9B-4D51-A415-6D63F282F814}" presName="rootConnector" presStyleLbl="node3" presStyleIdx="1" presStyleCnt="2"/>
      <dgm:spPr/>
    </dgm:pt>
    <dgm:pt modelId="{CBD21380-75B5-4E9C-B236-F5CE7A4D811C}" type="pres">
      <dgm:prSet presAssocID="{E4BF634C-3D9B-4D51-A415-6D63F282F814}" presName="hierChild4" presStyleCnt="0"/>
      <dgm:spPr/>
    </dgm:pt>
    <dgm:pt modelId="{0DE218E8-6B26-4C30-8E64-441C4A38B5E6}" type="pres">
      <dgm:prSet presAssocID="{E4BF634C-3D9B-4D51-A415-6D63F282F814}" presName="hierChild5" presStyleCnt="0"/>
      <dgm:spPr/>
    </dgm:pt>
    <dgm:pt modelId="{877E6B84-F614-4B54-94D4-E77F0AD04A7F}" type="pres">
      <dgm:prSet presAssocID="{C766CCAC-754A-4883-B1E6-EA3F996B60FE}" presName="hierChild5" presStyleCnt="0"/>
      <dgm:spPr/>
    </dgm:pt>
    <dgm:pt modelId="{88C22062-6F84-41E4-AAE5-CC911E3924CB}" type="pres">
      <dgm:prSet presAssocID="{3136E04C-06C7-4683-8A32-A49E186C63F5}" presName="hierChild3" presStyleCnt="0"/>
      <dgm:spPr/>
    </dgm:pt>
  </dgm:ptLst>
  <dgm:cxnLst>
    <dgm:cxn modelId="{04B0C6E1-0DD5-49FA-8C8A-FE32A2CBF304}" srcId="{206CBC92-397B-4353-9922-530596122C9E}" destId="{3136E04C-06C7-4683-8A32-A49E186C63F5}" srcOrd="0" destOrd="0" parTransId="{2EA790C9-2922-4EE1-8D12-7DFF8E963A26}" sibTransId="{6121D25B-47DA-4607-A345-11AD91995C35}"/>
    <dgm:cxn modelId="{4886BC14-C94E-410F-9468-0DB6B1D26D6A}" type="presOf" srcId="{C766CCAC-754A-4883-B1E6-EA3F996B60FE}" destId="{3C6B9D5F-C8AF-46F2-A89B-A35D420DBA6A}" srcOrd="1" destOrd="0" presId="urn:microsoft.com/office/officeart/2005/8/layout/orgChart1"/>
    <dgm:cxn modelId="{A1483591-E1A4-4263-957F-BA06BC626CDA}" srcId="{0E16620D-61D0-4CEB-84B6-2582CA354C37}" destId="{B52A6E06-7015-4531-80A0-464A902895DA}" srcOrd="0" destOrd="0" parTransId="{EBF42B1E-A806-41CC-A8BA-937E4D9D1B60}" sibTransId="{C338504A-52D1-4352-93BD-35AB99303697}"/>
    <dgm:cxn modelId="{893ABE82-10F5-4DC4-9915-51AE86B1746B}" type="presOf" srcId="{C766CCAC-754A-4883-B1E6-EA3F996B60FE}" destId="{DB13C7E3-258F-4885-8E1A-2FE17B81041F}" srcOrd="0" destOrd="0" presId="urn:microsoft.com/office/officeart/2005/8/layout/orgChart1"/>
    <dgm:cxn modelId="{A561054D-45C4-46EF-A76E-0C80D60BA1A5}" type="presOf" srcId="{E4BF634C-3D9B-4D51-A415-6D63F282F814}" destId="{71F2833E-3403-4A39-91F4-B12B90D0560F}" srcOrd="0" destOrd="0" presId="urn:microsoft.com/office/officeart/2005/8/layout/orgChart1"/>
    <dgm:cxn modelId="{5143ADDC-AE08-43DA-9212-DE65797F5E3F}" type="presOf" srcId="{3136E04C-06C7-4683-8A32-A49E186C63F5}" destId="{2C165F8A-B43A-4288-ADDC-D0C6DBBB5C85}" srcOrd="0" destOrd="0" presId="urn:microsoft.com/office/officeart/2005/8/layout/orgChart1"/>
    <dgm:cxn modelId="{06E308F2-875F-4EA6-B0FD-6F31334D91DB}" type="presOf" srcId="{206CBC92-397B-4353-9922-530596122C9E}" destId="{6DB46BF3-3A42-43A4-9612-C524AB842FE5}" srcOrd="0" destOrd="0" presId="urn:microsoft.com/office/officeart/2005/8/layout/orgChart1"/>
    <dgm:cxn modelId="{5A332793-1CA4-408A-9C7E-E0534F813DF9}" type="presOf" srcId="{3136E04C-06C7-4683-8A32-A49E186C63F5}" destId="{FFA85555-A809-4071-9C79-C880F4B1DFFA}" srcOrd="1" destOrd="0" presId="urn:microsoft.com/office/officeart/2005/8/layout/orgChart1"/>
    <dgm:cxn modelId="{F287C325-E921-4D6F-AA0B-DE8C3D4AC16B}" type="presOf" srcId="{EBF42B1E-A806-41CC-A8BA-937E4D9D1B60}" destId="{498AFFFA-5A20-42AD-8BCD-1552C06B2D43}" srcOrd="0" destOrd="0" presId="urn:microsoft.com/office/officeart/2005/8/layout/orgChart1"/>
    <dgm:cxn modelId="{422E1DEA-C03D-4A0B-BF09-83EA3C0D3CEE}" type="presOf" srcId="{F27560B8-30CF-4E9C-9FDC-43A0BC56D4B9}" destId="{5811DE37-AFCA-4EDD-ABF9-61C6812C33CE}" srcOrd="0" destOrd="0" presId="urn:microsoft.com/office/officeart/2005/8/layout/orgChart1"/>
    <dgm:cxn modelId="{C994D70C-AA99-41EE-BECB-91C4FB724012}" type="presOf" srcId="{0E16620D-61D0-4CEB-84B6-2582CA354C37}" destId="{2FAAEE7C-2A12-4822-8D35-8814F05CF2EC}" srcOrd="1" destOrd="0" presId="urn:microsoft.com/office/officeart/2005/8/layout/orgChart1"/>
    <dgm:cxn modelId="{F86971C6-4AA2-4DEE-B124-624CEF121A9A}" type="presOf" srcId="{E4BF634C-3D9B-4D51-A415-6D63F282F814}" destId="{D7329338-D4EB-48BF-BB62-15A908679387}" srcOrd="1" destOrd="0" presId="urn:microsoft.com/office/officeart/2005/8/layout/orgChart1"/>
    <dgm:cxn modelId="{DD036676-1BF8-4B35-9833-FA8807C7F923}" type="presOf" srcId="{B52A6E06-7015-4531-80A0-464A902895DA}" destId="{FECD5F44-C78E-4128-8C14-D2ABCADE2ABF}" srcOrd="1" destOrd="0" presId="urn:microsoft.com/office/officeart/2005/8/layout/orgChart1"/>
    <dgm:cxn modelId="{290B1C44-C16D-4595-B706-C6C1BD8A077C}" type="presOf" srcId="{FDFEE3F8-E641-4F09-BB88-CA31D04033B3}" destId="{5BBF8B76-2910-41E7-9FC2-994F307FD6F4}" srcOrd="0" destOrd="0" presId="urn:microsoft.com/office/officeart/2005/8/layout/orgChart1"/>
    <dgm:cxn modelId="{E1B6EA30-C9F4-4C3A-97C0-E370828752C2}" srcId="{3136E04C-06C7-4683-8A32-A49E186C63F5}" destId="{C766CCAC-754A-4883-B1E6-EA3F996B60FE}" srcOrd="1" destOrd="0" parTransId="{F27560B8-30CF-4E9C-9FDC-43A0BC56D4B9}" sibTransId="{9862AD71-C032-4558-B40D-A2F4A79D9705}"/>
    <dgm:cxn modelId="{C31A6E4F-403D-46FC-AAAC-B1883A0515E1}" type="presOf" srcId="{CF8CF7D2-8003-43C5-ADA9-7884308FEDFE}" destId="{22E2F7FC-D226-4035-9EF1-87839A00B9D8}" srcOrd="0" destOrd="0" presId="urn:microsoft.com/office/officeart/2005/8/layout/orgChart1"/>
    <dgm:cxn modelId="{0858F5FC-53B3-4303-ADFF-CCAFBA849CA2}" srcId="{C766CCAC-754A-4883-B1E6-EA3F996B60FE}" destId="{E4BF634C-3D9B-4D51-A415-6D63F282F814}" srcOrd="0" destOrd="0" parTransId="{CF8CF7D2-8003-43C5-ADA9-7884308FEDFE}" sibTransId="{9068261C-8997-4CB1-BED6-2A71FCA1899A}"/>
    <dgm:cxn modelId="{DBE2BCD9-0846-47B5-8AE9-99DD0CE1CE76}" type="presOf" srcId="{B52A6E06-7015-4531-80A0-464A902895DA}" destId="{2703259F-48CD-4AA4-A70E-6F8287F470E1}" srcOrd="0" destOrd="0" presId="urn:microsoft.com/office/officeart/2005/8/layout/orgChart1"/>
    <dgm:cxn modelId="{7E73F18E-AFD4-4542-A3A7-FF778A7B5074}" srcId="{3136E04C-06C7-4683-8A32-A49E186C63F5}" destId="{0E16620D-61D0-4CEB-84B6-2582CA354C37}" srcOrd="0" destOrd="0" parTransId="{FDFEE3F8-E641-4F09-BB88-CA31D04033B3}" sibTransId="{322B0676-2D36-42F3-BB8A-468F41CFD448}"/>
    <dgm:cxn modelId="{D6F49D0C-D770-43AF-8363-575128FDE894}" type="presOf" srcId="{0E16620D-61D0-4CEB-84B6-2582CA354C37}" destId="{96B8FCC6-BA1C-47DD-BAA0-18D9DA60C59F}" srcOrd="0" destOrd="0" presId="urn:microsoft.com/office/officeart/2005/8/layout/orgChart1"/>
    <dgm:cxn modelId="{1F00DAF3-1A85-4EA7-86D9-5BA9152A86E9}" type="presParOf" srcId="{6DB46BF3-3A42-43A4-9612-C524AB842FE5}" destId="{B4610D4A-3952-4E73-8245-F339AEB0C6FE}" srcOrd="0" destOrd="0" presId="urn:microsoft.com/office/officeart/2005/8/layout/orgChart1"/>
    <dgm:cxn modelId="{3D2467A3-404A-42A3-8EB4-432C85952E5C}" type="presParOf" srcId="{B4610D4A-3952-4E73-8245-F339AEB0C6FE}" destId="{1DA27296-EBD3-4FCC-BC30-44E909E789CD}" srcOrd="0" destOrd="0" presId="urn:microsoft.com/office/officeart/2005/8/layout/orgChart1"/>
    <dgm:cxn modelId="{00E37210-3AE3-4340-9CD4-66C13CCDC11E}" type="presParOf" srcId="{1DA27296-EBD3-4FCC-BC30-44E909E789CD}" destId="{2C165F8A-B43A-4288-ADDC-D0C6DBBB5C85}" srcOrd="0" destOrd="0" presId="urn:microsoft.com/office/officeart/2005/8/layout/orgChart1"/>
    <dgm:cxn modelId="{E8248E6E-136D-420C-A424-415D7BCF8610}" type="presParOf" srcId="{1DA27296-EBD3-4FCC-BC30-44E909E789CD}" destId="{FFA85555-A809-4071-9C79-C880F4B1DFFA}" srcOrd="1" destOrd="0" presId="urn:microsoft.com/office/officeart/2005/8/layout/orgChart1"/>
    <dgm:cxn modelId="{DE6FEDD2-36F6-488A-AAE4-DABA888E9BCD}" type="presParOf" srcId="{B4610D4A-3952-4E73-8245-F339AEB0C6FE}" destId="{9E209FD2-B960-4AFE-9A06-709ED93303A1}" srcOrd="1" destOrd="0" presId="urn:microsoft.com/office/officeart/2005/8/layout/orgChart1"/>
    <dgm:cxn modelId="{DE97D7BE-D4E1-441E-BF81-E6BDBD1BC40B}" type="presParOf" srcId="{9E209FD2-B960-4AFE-9A06-709ED93303A1}" destId="{5BBF8B76-2910-41E7-9FC2-994F307FD6F4}" srcOrd="0" destOrd="0" presId="urn:microsoft.com/office/officeart/2005/8/layout/orgChart1"/>
    <dgm:cxn modelId="{9AA5FD23-DAFC-4654-8F49-2845A1655C6D}" type="presParOf" srcId="{9E209FD2-B960-4AFE-9A06-709ED93303A1}" destId="{DDC0D6BC-2932-4F48-8A81-9AEE94710A4B}" srcOrd="1" destOrd="0" presId="urn:microsoft.com/office/officeart/2005/8/layout/orgChart1"/>
    <dgm:cxn modelId="{DA4C437C-3EF5-4756-BF35-5783D6912E31}" type="presParOf" srcId="{DDC0D6BC-2932-4F48-8A81-9AEE94710A4B}" destId="{20FA3FFA-0E8E-4918-B42A-BA630975990E}" srcOrd="0" destOrd="0" presId="urn:microsoft.com/office/officeart/2005/8/layout/orgChart1"/>
    <dgm:cxn modelId="{AD2B288D-9702-47F2-9072-EDA64353E5BB}" type="presParOf" srcId="{20FA3FFA-0E8E-4918-B42A-BA630975990E}" destId="{96B8FCC6-BA1C-47DD-BAA0-18D9DA60C59F}" srcOrd="0" destOrd="0" presId="urn:microsoft.com/office/officeart/2005/8/layout/orgChart1"/>
    <dgm:cxn modelId="{73DB2B62-1AC7-4822-9991-4C472EE66E07}" type="presParOf" srcId="{20FA3FFA-0E8E-4918-B42A-BA630975990E}" destId="{2FAAEE7C-2A12-4822-8D35-8814F05CF2EC}" srcOrd="1" destOrd="0" presId="urn:microsoft.com/office/officeart/2005/8/layout/orgChart1"/>
    <dgm:cxn modelId="{BD9EEA4D-8E89-408D-B71B-311CD92656D9}" type="presParOf" srcId="{DDC0D6BC-2932-4F48-8A81-9AEE94710A4B}" destId="{24CB1CDF-97AA-4112-BDD3-8A6AB0923049}" srcOrd="1" destOrd="0" presId="urn:microsoft.com/office/officeart/2005/8/layout/orgChart1"/>
    <dgm:cxn modelId="{0F0D132C-8217-4433-89F4-5257EA1498A5}" type="presParOf" srcId="{24CB1CDF-97AA-4112-BDD3-8A6AB0923049}" destId="{498AFFFA-5A20-42AD-8BCD-1552C06B2D43}" srcOrd="0" destOrd="0" presId="urn:microsoft.com/office/officeart/2005/8/layout/orgChart1"/>
    <dgm:cxn modelId="{179D3E0A-64DD-490E-9C74-E9B0B3DA58DA}" type="presParOf" srcId="{24CB1CDF-97AA-4112-BDD3-8A6AB0923049}" destId="{49990E1F-D049-4906-8011-797EEB24C562}" srcOrd="1" destOrd="0" presId="urn:microsoft.com/office/officeart/2005/8/layout/orgChart1"/>
    <dgm:cxn modelId="{A7AC72B2-9824-4E6E-BE0F-DD7E64DC73AB}" type="presParOf" srcId="{49990E1F-D049-4906-8011-797EEB24C562}" destId="{DCA886C7-A688-42E5-B83C-FCFE8408F267}" srcOrd="0" destOrd="0" presId="urn:microsoft.com/office/officeart/2005/8/layout/orgChart1"/>
    <dgm:cxn modelId="{39625D96-6258-4B7A-B316-142CC1140ADD}" type="presParOf" srcId="{DCA886C7-A688-42E5-B83C-FCFE8408F267}" destId="{2703259F-48CD-4AA4-A70E-6F8287F470E1}" srcOrd="0" destOrd="0" presId="urn:microsoft.com/office/officeart/2005/8/layout/orgChart1"/>
    <dgm:cxn modelId="{88B43B96-BD93-47E9-BFB5-5E098FEE6BEF}" type="presParOf" srcId="{DCA886C7-A688-42E5-B83C-FCFE8408F267}" destId="{FECD5F44-C78E-4128-8C14-D2ABCADE2ABF}" srcOrd="1" destOrd="0" presId="urn:microsoft.com/office/officeart/2005/8/layout/orgChart1"/>
    <dgm:cxn modelId="{59408808-7894-4D1F-8347-4D42EBC7FAC2}" type="presParOf" srcId="{49990E1F-D049-4906-8011-797EEB24C562}" destId="{84615017-1AE9-4D43-8676-BF6DBA01658E}" srcOrd="1" destOrd="0" presId="urn:microsoft.com/office/officeart/2005/8/layout/orgChart1"/>
    <dgm:cxn modelId="{F4FB2A95-B4E2-426A-9C47-EA2A1A9A421E}" type="presParOf" srcId="{49990E1F-D049-4906-8011-797EEB24C562}" destId="{571A2625-242C-4F69-8641-A5B003EAAD00}" srcOrd="2" destOrd="0" presId="urn:microsoft.com/office/officeart/2005/8/layout/orgChart1"/>
    <dgm:cxn modelId="{FFBC5F33-399F-4F9B-91B5-2B0B580BEC96}" type="presParOf" srcId="{DDC0D6BC-2932-4F48-8A81-9AEE94710A4B}" destId="{2ABB7D4B-BB57-49FE-B22F-FA190421BE3D}" srcOrd="2" destOrd="0" presId="urn:microsoft.com/office/officeart/2005/8/layout/orgChart1"/>
    <dgm:cxn modelId="{D724EC5C-A835-4B25-86AD-89347D769D80}" type="presParOf" srcId="{9E209FD2-B960-4AFE-9A06-709ED93303A1}" destId="{5811DE37-AFCA-4EDD-ABF9-61C6812C33CE}" srcOrd="2" destOrd="0" presId="urn:microsoft.com/office/officeart/2005/8/layout/orgChart1"/>
    <dgm:cxn modelId="{8F379703-684C-4FF2-BAF5-AC424FC0B5B9}" type="presParOf" srcId="{9E209FD2-B960-4AFE-9A06-709ED93303A1}" destId="{84B5FB7D-63FD-4C33-A747-6C34029341E8}" srcOrd="3" destOrd="0" presId="urn:microsoft.com/office/officeart/2005/8/layout/orgChart1"/>
    <dgm:cxn modelId="{B7F5DDC0-2B93-4D31-A2B0-07D58BC45EB4}" type="presParOf" srcId="{84B5FB7D-63FD-4C33-A747-6C34029341E8}" destId="{1E3AED93-ED21-40C2-A24A-DBC0EB694C75}" srcOrd="0" destOrd="0" presId="urn:microsoft.com/office/officeart/2005/8/layout/orgChart1"/>
    <dgm:cxn modelId="{16632F5D-E610-43D2-9655-0E22EF5AC37D}" type="presParOf" srcId="{1E3AED93-ED21-40C2-A24A-DBC0EB694C75}" destId="{DB13C7E3-258F-4885-8E1A-2FE17B81041F}" srcOrd="0" destOrd="0" presId="urn:microsoft.com/office/officeart/2005/8/layout/orgChart1"/>
    <dgm:cxn modelId="{713FDEE4-4287-41DF-BD03-A468883D67FB}" type="presParOf" srcId="{1E3AED93-ED21-40C2-A24A-DBC0EB694C75}" destId="{3C6B9D5F-C8AF-46F2-A89B-A35D420DBA6A}" srcOrd="1" destOrd="0" presId="urn:microsoft.com/office/officeart/2005/8/layout/orgChart1"/>
    <dgm:cxn modelId="{FFF93045-161B-4D73-B8F4-7DEDFC15016E}" type="presParOf" srcId="{84B5FB7D-63FD-4C33-A747-6C34029341E8}" destId="{315B2FD3-D7B2-4999-B481-D49CADC0FC59}" srcOrd="1" destOrd="0" presId="urn:microsoft.com/office/officeart/2005/8/layout/orgChart1"/>
    <dgm:cxn modelId="{9B2E32E9-D97F-40E7-A6AE-64C45A409D90}" type="presParOf" srcId="{315B2FD3-D7B2-4999-B481-D49CADC0FC59}" destId="{22E2F7FC-D226-4035-9EF1-87839A00B9D8}" srcOrd="0" destOrd="0" presId="urn:microsoft.com/office/officeart/2005/8/layout/orgChart1"/>
    <dgm:cxn modelId="{5B78C3BD-1DFF-4D31-9CF0-A38048DDD501}" type="presParOf" srcId="{315B2FD3-D7B2-4999-B481-D49CADC0FC59}" destId="{9A3C5DEF-149D-4F67-A286-646401F1BB6B}" srcOrd="1" destOrd="0" presId="urn:microsoft.com/office/officeart/2005/8/layout/orgChart1"/>
    <dgm:cxn modelId="{370EB87B-5229-4FC3-B5CC-91820377BB63}" type="presParOf" srcId="{9A3C5DEF-149D-4F67-A286-646401F1BB6B}" destId="{D28D7298-D806-4890-A1B2-DFD5CF46E9F5}" srcOrd="0" destOrd="0" presId="urn:microsoft.com/office/officeart/2005/8/layout/orgChart1"/>
    <dgm:cxn modelId="{2692A41E-1345-4AB4-9094-9F529F3D6660}" type="presParOf" srcId="{D28D7298-D806-4890-A1B2-DFD5CF46E9F5}" destId="{71F2833E-3403-4A39-91F4-B12B90D0560F}" srcOrd="0" destOrd="0" presId="urn:microsoft.com/office/officeart/2005/8/layout/orgChart1"/>
    <dgm:cxn modelId="{6F10E346-6E3D-47EB-ABA5-EFB4094DFE50}" type="presParOf" srcId="{D28D7298-D806-4890-A1B2-DFD5CF46E9F5}" destId="{D7329338-D4EB-48BF-BB62-15A908679387}" srcOrd="1" destOrd="0" presId="urn:microsoft.com/office/officeart/2005/8/layout/orgChart1"/>
    <dgm:cxn modelId="{BE54BD2A-30BE-4AAA-91D0-0691ED67B6CD}" type="presParOf" srcId="{9A3C5DEF-149D-4F67-A286-646401F1BB6B}" destId="{CBD21380-75B5-4E9C-B236-F5CE7A4D811C}" srcOrd="1" destOrd="0" presId="urn:microsoft.com/office/officeart/2005/8/layout/orgChart1"/>
    <dgm:cxn modelId="{7A01E66A-C9B9-42F1-AD6D-427ADB314688}" type="presParOf" srcId="{9A3C5DEF-149D-4F67-A286-646401F1BB6B}" destId="{0DE218E8-6B26-4C30-8E64-441C4A38B5E6}" srcOrd="2" destOrd="0" presId="urn:microsoft.com/office/officeart/2005/8/layout/orgChart1"/>
    <dgm:cxn modelId="{E3F0A4DC-E07A-49E3-BD63-BFEEE13F3A98}" type="presParOf" srcId="{84B5FB7D-63FD-4C33-A747-6C34029341E8}" destId="{877E6B84-F614-4B54-94D4-E77F0AD04A7F}" srcOrd="2" destOrd="0" presId="urn:microsoft.com/office/officeart/2005/8/layout/orgChart1"/>
    <dgm:cxn modelId="{B24AB55A-D6D2-46B9-A2C1-0A0D5113A59D}" type="presParOf" srcId="{B4610D4A-3952-4E73-8245-F339AEB0C6FE}" destId="{88C22062-6F84-41E4-AAE5-CC911E3924CB}"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NULL"/></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 Id="rId4" Type="http://schemas.openxmlformats.org/officeDocument/2006/relationships/image" Target="../media/image21.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NULL"/><Relationship Id="rId4" Type="http://schemas.openxmlformats.org/officeDocument/2006/relationships/image" Target="../media/image24.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image" Target="NULL"/></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31.wmf"/><Relationship Id="rId1" Type="http://schemas.openxmlformats.org/officeDocument/2006/relationships/image" Target="../media/image30.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image" Target="NULL"/></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image" Target="../media/image34.wmf"/><Relationship Id="rId4" Type="http://schemas.openxmlformats.org/officeDocument/2006/relationships/image" Target="../media/image37.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NULL"/></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42.wmf"/><Relationship Id="rId2" Type="http://schemas.openxmlformats.org/officeDocument/2006/relationships/image" Target="../media/image41.wmf"/><Relationship Id="rId1" Type="http://schemas.openxmlformats.org/officeDocument/2006/relationships/image" Target="../media/image40.wmf"/><Relationship Id="rId5" Type="http://schemas.openxmlformats.org/officeDocument/2006/relationships/image" Target="../media/image43.wmf"/><Relationship Id="rId4" Type="http://schemas.openxmlformats.org/officeDocument/2006/relationships/image" Target="NULL"/></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44.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45.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46.wmf"/></Relationships>
</file>

<file path=ppt/drawings/_rels/vmlDrawing24.vml.rels><?xml version="1.0" encoding="UTF-8" standalone="yes"?>
<Relationships xmlns="http://schemas.openxmlformats.org/package/2006/relationships"><Relationship Id="rId1" Type="http://schemas.openxmlformats.org/officeDocument/2006/relationships/image" Target="NULL"/></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47.wmf"/></Relationships>
</file>

<file path=ppt/drawings/_rels/vmlDrawing26.vml.rels><?xml version="1.0" encoding="UTF-8" standalone="yes"?>
<Relationships xmlns="http://schemas.openxmlformats.org/package/2006/relationships"><Relationship Id="rId2" Type="http://schemas.openxmlformats.org/officeDocument/2006/relationships/image" Target="../media/image53.wmf"/><Relationship Id="rId1" Type="http://schemas.openxmlformats.org/officeDocument/2006/relationships/image" Target="NULL"/></Relationships>
</file>

<file path=ppt/drawings/_rels/vmlDrawing27.vml.rels><?xml version="1.0" encoding="UTF-8" standalone="yes"?>
<Relationships xmlns="http://schemas.openxmlformats.org/package/2006/relationships"><Relationship Id="rId3" Type="http://schemas.openxmlformats.org/officeDocument/2006/relationships/image" Target="../media/image56.wmf"/><Relationship Id="rId2" Type="http://schemas.openxmlformats.org/officeDocument/2006/relationships/image" Target="../media/image55.wmf"/><Relationship Id="rId1" Type="http://schemas.openxmlformats.org/officeDocument/2006/relationships/image" Target="../media/image54.wmf"/><Relationship Id="rId6" Type="http://schemas.openxmlformats.org/officeDocument/2006/relationships/image" Target="../media/image58.wmf"/><Relationship Id="rId5" Type="http://schemas.openxmlformats.org/officeDocument/2006/relationships/image" Target="../media/image6.wmf"/><Relationship Id="rId4" Type="http://schemas.openxmlformats.org/officeDocument/2006/relationships/image" Target="../media/image57.wmf"/></Relationships>
</file>

<file path=ppt/drawings/_rels/vmlDrawing28.vml.rels><?xml version="1.0" encoding="UTF-8" standalone="yes"?>
<Relationships xmlns="http://schemas.openxmlformats.org/package/2006/relationships"><Relationship Id="rId2" Type="http://schemas.openxmlformats.org/officeDocument/2006/relationships/image" Target="../media/image59.wmf"/><Relationship Id="rId1" Type="http://schemas.openxmlformats.org/officeDocument/2006/relationships/image" Target="../media/image6.wmf"/></Relationships>
</file>

<file path=ppt/drawings/_rels/vmlDrawing29.vml.rels><?xml version="1.0" encoding="UTF-8" standalone="yes"?>
<Relationships xmlns="http://schemas.openxmlformats.org/package/2006/relationships"><Relationship Id="rId2" Type="http://schemas.openxmlformats.org/officeDocument/2006/relationships/image" Target="../media/image60.wmf"/><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0.vml.rels><?xml version="1.0" encoding="UTF-8" standalone="yes"?>
<Relationships xmlns="http://schemas.openxmlformats.org/package/2006/relationships"><Relationship Id="rId3" Type="http://schemas.openxmlformats.org/officeDocument/2006/relationships/image" Target="../media/image62.wmf"/><Relationship Id="rId2" Type="http://schemas.openxmlformats.org/officeDocument/2006/relationships/image" Target="../media/image61.wmf"/><Relationship Id="rId1" Type="http://schemas.openxmlformats.org/officeDocument/2006/relationships/image" Target="NULL"/></Relationships>
</file>

<file path=ppt/drawings/_rels/vmlDrawing31.vml.rels><?xml version="1.0" encoding="UTF-8" standalone="yes"?>
<Relationships xmlns="http://schemas.openxmlformats.org/package/2006/relationships"><Relationship Id="rId3" Type="http://schemas.openxmlformats.org/officeDocument/2006/relationships/image" Target="../media/image64.wmf"/><Relationship Id="rId2" Type="http://schemas.openxmlformats.org/officeDocument/2006/relationships/image" Target="../media/image63.wmf"/><Relationship Id="rId1" Type="http://schemas.openxmlformats.org/officeDocument/2006/relationships/image" Target="NULL"/><Relationship Id="rId4" Type="http://schemas.openxmlformats.org/officeDocument/2006/relationships/image" Target="../media/image65.wmf"/></Relationships>
</file>

<file path=ppt/drawings/_rels/vmlDrawing32.vml.rels><?xml version="1.0" encoding="UTF-8" standalone="yes"?>
<Relationships xmlns="http://schemas.openxmlformats.org/package/2006/relationships"><Relationship Id="rId3" Type="http://schemas.openxmlformats.org/officeDocument/2006/relationships/image" Target="../media/image68.wmf"/><Relationship Id="rId2" Type="http://schemas.openxmlformats.org/officeDocument/2006/relationships/image" Target="../media/image67.wmf"/><Relationship Id="rId1" Type="http://schemas.openxmlformats.org/officeDocument/2006/relationships/image" Target="../media/image66.wmf"/></Relationships>
</file>

<file path=ppt/drawings/_rels/vmlDrawing33.vml.rels><?xml version="1.0" encoding="UTF-8" standalone="yes"?>
<Relationships xmlns="http://schemas.openxmlformats.org/package/2006/relationships"><Relationship Id="rId3" Type="http://schemas.openxmlformats.org/officeDocument/2006/relationships/image" Target="../media/image70.wmf"/><Relationship Id="rId2" Type="http://schemas.openxmlformats.org/officeDocument/2006/relationships/image" Target="../media/image69.wmf"/><Relationship Id="rId1" Type="http://schemas.openxmlformats.org/officeDocument/2006/relationships/image" Target="../media/image6.wmf"/></Relationships>
</file>

<file path=ppt/drawings/_rels/vmlDrawing34.vml.rels><?xml version="1.0" encoding="UTF-8" standalone="yes"?>
<Relationships xmlns="http://schemas.openxmlformats.org/package/2006/relationships"><Relationship Id="rId1" Type="http://schemas.openxmlformats.org/officeDocument/2006/relationships/image" Target="../media/image71.wmf"/></Relationships>
</file>

<file path=ppt/drawings/_rels/vmlDrawing35.vml.rels><?xml version="1.0" encoding="UTF-8" standalone="yes"?>
<Relationships xmlns="http://schemas.openxmlformats.org/package/2006/relationships"><Relationship Id="rId1" Type="http://schemas.openxmlformats.org/officeDocument/2006/relationships/image" Target="../media/image7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 Id="rId4" Type="http://schemas.openxmlformats.org/officeDocument/2006/relationships/image" Target="../media/image14.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909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cs typeface="Arial" pitchFamily="34" charset="0"/>
              </a:defRPr>
            </a:lvl1pPr>
          </a:lstStyle>
          <a:p>
            <a:pPr>
              <a:defRPr/>
            </a:pPr>
            <a:endParaRPr lang="en-US"/>
          </a:p>
        </p:txBody>
      </p:sp>
      <p:sp>
        <p:nvSpPr>
          <p:cNvPr id="8909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cs typeface="Arial" pitchFamily="34" charset="0"/>
              </a:defRPr>
            </a:lvl1pPr>
          </a:lstStyle>
          <a:p>
            <a:pPr>
              <a:defRPr/>
            </a:pPr>
            <a:endParaRPr lang="en-US"/>
          </a:p>
        </p:txBody>
      </p:sp>
      <p:sp>
        <p:nvSpPr>
          <p:cNvPr id="89092" name="Rectangle 4"/>
          <p:cNvSpPr>
            <a:spLocks noGrp="1" noChangeArrowheads="1"/>
          </p:cNvSpPr>
          <p:nvPr>
            <p:ph type="ftr" sz="quarter" idx="2"/>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cs typeface="Arial" pitchFamily="34" charset="0"/>
              </a:defRPr>
            </a:lvl1pPr>
          </a:lstStyle>
          <a:p>
            <a:pPr>
              <a:defRPr/>
            </a:pPr>
            <a:endParaRPr lang="en-US"/>
          </a:p>
        </p:txBody>
      </p:sp>
      <p:sp>
        <p:nvSpPr>
          <p:cNvPr id="89093"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cs typeface="Arial" pitchFamily="34" charset="0"/>
              </a:defRPr>
            </a:lvl1pPr>
          </a:lstStyle>
          <a:p>
            <a:pPr>
              <a:defRPr/>
            </a:pPr>
            <a:fld id="{071301F5-DF8B-406A-9B99-A51EDE3750B9}" type="slidenum">
              <a:rPr lang="ar-SA"/>
              <a:pPr>
                <a:defRPr/>
              </a:pPr>
              <a:t>‹#›</a:t>
            </a:fld>
            <a:endParaRPr lang="en-US"/>
          </a:p>
        </p:txBody>
      </p:sp>
    </p:spTree>
    <p:extLst>
      <p:ext uri="{BB962C8B-B14F-4D97-AF65-F5344CB8AC3E}">
        <p14:creationId xmlns:p14="http://schemas.microsoft.com/office/powerpoint/2010/main" val="3216177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cs typeface="Arial" pitchFamily="34" charset="0"/>
              </a:defRPr>
            </a:lvl1pPr>
          </a:lstStyle>
          <a:p>
            <a:pPr>
              <a:defRPr/>
            </a:pPr>
            <a:endParaRPr lang="en-US"/>
          </a:p>
        </p:txBody>
      </p:sp>
      <p:sp>
        <p:nvSpPr>
          <p:cNvPr id="5939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cs typeface="Arial" pitchFamily="34" charset="0"/>
              </a:defRPr>
            </a:lvl1pPr>
          </a:lstStyle>
          <a:p>
            <a:pPr>
              <a:defRPr/>
            </a:pPr>
            <a:endParaRPr lang="en-US"/>
          </a:p>
        </p:txBody>
      </p:sp>
      <p:sp>
        <p:nvSpPr>
          <p:cNvPr id="221188" name="Rectangle 4"/>
          <p:cNvSpPr>
            <a:spLocks noGrp="1" noRot="1" noChangeAspect="1"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p:spPr>
      </p:sp>
      <p:sp>
        <p:nvSpPr>
          <p:cNvPr id="59397"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9398"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cs typeface="Arial" pitchFamily="34" charset="0"/>
              </a:defRPr>
            </a:lvl1pPr>
          </a:lstStyle>
          <a:p>
            <a:pPr>
              <a:defRPr/>
            </a:pPr>
            <a:endParaRPr lang="en-US"/>
          </a:p>
        </p:txBody>
      </p:sp>
      <p:sp>
        <p:nvSpPr>
          <p:cNvPr id="59399"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cs typeface="Arial" pitchFamily="34" charset="0"/>
              </a:defRPr>
            </a:lvl1pPr>
          </a:lstStyle>
          <a:p>
            <a:pPr>
              <a:defRPr/>
            </a:pPr>
            <a:fld id="{74E5774B-5517-46D4-9EEA-1429074247EB}" type="slidenum">
              <a:rPr lang="ar-SA"/>
              <a:pPr>
                <a:defRPr/>
              </a:pPr>
              <a:t>‹#›</a:t>
            </a:fld>
            <a:endParaRPr lang="en-US"/>
          </a:p>
        </p:txBody>
      </p:sp>
    </p:spTree>
    <p:extLst>
      <p:ext uri="{BB962C8B-B14F-4D97-AF65-F5344CB8AC3E}">
        <p14:creationId xmlns:p14="http://schemas.microsoft.com/office/powerpoint/2010/main" val="10807891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7"/>
          <p:cNvSpPr>
            <a:spLocks noGrp="1" noChangeArrowheads="1"/>
          </p:cNvSpPr>
          <p:nvPr>
            <p:ph type="sldNum" sz="quarter" idx="5"/>
          </p:nvPr>
        </p:nvSpPr>
        <p:spPr>
          <a:noFill/>
        </p:spPr>
        <p:txBody>
          <a:bodyPr/>
          <a:lstStyle/>
          <a:p>
            <a:fld id="{6143D377-73A3-4D24-BE70-882276C8C8B4}" type="slidenum">
              <a:rPr lang="ar-SA"/>
              <a:pPr/>
              <a:t>24</a:t>
            </a:fld>
            <a:endParaRPr lang="en-US"/>
          </a:p>
        </p:txBody>
      </p:sp>
      <p:sp>
        <p:nvSpPr>
          <p:cNvPr id="222211" name="Rectangle 2"/>
          <p:cNvSpPr>
            <a:spLocks noGrp="1" noRot="1" noChangeAspect="1" noChangeArrowheads="1" noTextEdit="1"/>
          </p:cNvSpPr>
          <p:nvPr>
            <p:ph type="sldImg"/>
          </p:nvPr>
        </p:nvSpPr>
        <p:spPr>
          <a:xfrm>
            <a:off x="917575" y="744538"/>
            <a:ext cx="4962525" cy="3722687"/>
          </a:xfrm>
          <a:ln/>
        </p:spPr>
      </p:sp>
      <p:sp>
        <p:nvSpPr>
          <p:cNvPr id="222212" name="Rectangle 3"/>
          <p:cNvSpPr>
            <a:spLocks noGrp="1" noChangeArrowheads="1"/>
          </p:cNvSpPr>
          <p:nvPr>
            <p:ph type="body" idx="1"/>
          </p:nvPr>
        </p:nvSpPr>
        <p:spPr>
          <a:noFill/>
          <a:ln/>
        </p:spPr>
        <p:txBody>
          <a:bodyPr/>
          <a:lstStyle/>
          <a:p>
            <a:pPr eaLnBrk="1" hangingPunct="1"/>
            <a:endParaRPr lang="fa-IR" smtClean="0"/>
          </a:p>
        </p:txBody>
      </p:sp>
    </p:spTree>
    <p:extLst>
      <p:ext uri="{BB962C8B-B14F-4D97-AF65-F5344CB8AC3E}">
        <p14:creationId xmlns:p14="http://schemas.microsoft.com/office/powerpoint/2010/main" val="1331472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fa-IR"/>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fa-IR"/>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fa-IR"/>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fa-IR"/>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fa-IR"/>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fa-IR"/>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fa-IR"/>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fa-IR"/>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fa-IR"/>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fa-IR"/>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fa-IR"/>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fa-IR"/>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fa-IR"/>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fa-IR"/>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fa-IR"/>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fa-IR"/>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fa-IR"/>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fa-IR"/>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fa-IR"/>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fa-IR"/>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fa-IR"/>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fa-IR"/>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fa-IR"/>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fa-IR"/>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fa-IR"/>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fa-IR"/>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fa-IR"/>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fa-IR"/>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fa-IR"/>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fa-IR"/>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fa-IR"/>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fa-I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fa-IR"/>
          </a:p>
        </p:txBody>
      </p:sp>
      <p:sp>
        <p:nvSpPr>
          <p:cNvPr id="46083"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a:t>Click to edit Master title style</a:t>
            </a:r>
          </a:p>
        </p:txBody>
      </p:sp>
      <p:sp>
        <p:nvSpPr>
          <p:cNvPr id="4608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a:t>Click to edit Master subtitle style</a:t>
            </a:r>
          </a:p>
        </p:txBody>
      </p:sp>
      <p:sp>
        <p:nvSpPr>
          <p:cNvPr id="38" name="Rectangle 5"/>
          <p:cNvSpPr>
            <a:spLocks noGrp="1" noChangeArrowheads="1"/>
          </p:cNvSpPr>
          <p:nvPr>
            <p:ph type="dt" sz="half" idx="10"/>
          </p:nvPr>
        </p:nvSpPr>
        <p:spPr/>
        <p:txBody>
          <a:bodyPr/>
          <a:lstStyle>
            <a:lvl1pPr>
              <a:defRPr smtClean="0"/>
            </a:lvl1pPr>
          </a:lstStyle>
          <a:p>
            <a:pPr>
              <a:defRPr/>
            </a:pPr>
            <a:fld id="{B3253DF5-764F-4C7D-9637-C988101C1D70}" type="datetime1">
              <a:rPr lang="en-US"/>
              <a:pPr>
                <a:defRPr/>
              </a:pPr>
              <a:t>6/2/2018</a:t>
            </a:fld>
            <a:endParaRPr lang="en-US" altLang="en-US"/>
          </a:p>
        </p:txBody>
      </p:sp>
      <p:sp>
        <p:nvSpPr>
          <p:cNvPr id="39" name="Rectangle 6"/>
          <p:cNvSpPr>
            <a:spLocks noGrp="1" noChangeArrowheads="1"/>
          </p:cNvSpPr>
          <p:nvPr>
            <p:ph type="ftr" sz="quarter" idx="11"/>
          </p:nvPr>
        </p:nvSpPr>
        <p:spPr/>
        <p:txBody>
          <a:bodyPr/>
          <a:lstStyle>
            <a:lvl1pPr>
              <a:defRPr smtClean="0"/>
            </a:lvl1pPr>
          </a:lstStyle>
          <a:p>
            <a:pPr>
              <a:defRPr/>
            </a:pPr>
            <a:r>
              <a:rPr lang="en-US" altLang="en-US"/>
              <a:t>Management &amp; Project Control -  Present by Dr.Amir.A.Shojaie</a:t>
            </a:r>
          </a:p>
        </p:txBody>
      </p:sp>
      <p:sp>
        <p:nvSpPr>
          <p:cNvPr id="40" name="Rectangle 7"/>
          <p:cNvSpPr>
            <a:spLocks noGrp="1" noChangeArrowheads="1"/>
          </p:cNvSpPr>
          <p:nvPr>
            <p:ph type="sldNum" sz="quarter" idx="12"/>
          </p:nvPr>
        </p:nvSpPr>
        <p:spPr/>
        <p:txBody>
          <a:bodyPr/>
          <a:lstStyle>
            <a:lvl1pPr>
              <a:defRPr smtClean="0"/>
            </a:lvl1pPr>
          </a:lstStyle>
          <a:p>
            <a:pPr>
              <a:defRPr/>
            </a:pPr>
            <a:fld id="{1949B9F2-5769-4005-B168-489456753D92}" type="slidenum">
              <a:rPr lang="ar-SA" altLang="en-US"/>
              <a:pPr>
                <a:defRPr/>
              </a:pPr>
              <a:t>‹#›</a:t>
            </a:fld>
            <a:endParaRPr lang="en-US" altLang="en-US"/>
          </a:p>
        </p:txBody>
      </p:sp>
      <p:sp>
        <p:nvSpPr>
          <p:cNvPr id="41" name="Rectangle 4"/>
          <p:cNvSpPr>
            <a:spLocks noChangeArrowheads="1"/>
          </p:cNvSpPr>
          <p:nvPr userDrawn="1"/>
        </p:nvSpPr>
        <p:spPr bwMode="auto">
          <a:xfrm>
            <a:off x="0" y="-47078"/>
            <a:ext cx="4357686" cy="400110"/>
          </a:xfrm>
          <a:prstGeom prst="rect">
            <a:avLst/>
          </a:prstGeom>
          <a:noFill/>
          <a:ln w="9525">
            <a:noFill/>
            <a:miter lim="800000"/>
            <a:headEnd/>
            <a:tailEnd/>
          </a:ln>
        </p:spPr>
        <p:txBody>
          <a:bodyPr wrap="square">
            <a:spAutoFit/>
          </a:bodyPr>
          <a:lstStyle/>
          <a:p>
            <a:pPr algn="ctr" defTabSz="685800" rtl="1"/>
            <a:r>
              <a:rPr lang="fa-IR" altLang="fa-IR" sz="2000" dirty="0">
                <a:solidFill>
                  <a:srgbClr val="FF0000"/>
                </a:solidFill>
                <a:latin typeface="Tahoma" pitchFamily="34" charset="0"/>
                <a:cs typeface="B Titr" pitchFamily="2" charset="-78"/>
              </a:rPr>
              <a:t>کانال تلگرامی بانک پاور </a:t>
            </a:r>
            <a:r>
              <a:rPr lang="fa-IR" altLang="fa-IR" sz="2000" dirty="0" smtClean="0">
                <a:solidFill>
                  <a:srgbClr val="FF0000"/>
                </a:solidFill>
                <a:latin typeface="Tahoma" pitchFamily="34" charset="0"/>
                <a:cs typeface="B Titr" pitchFamily="2" charset="-78"/>
              </a:rPr>
              <a:t>پوینت</a:t>
            </a:r>
            <a:r>
              <a:rPr lang="fa-IR" altLang="fa-IR" sz="2000" baseline="0" dirty="0" smtClean="0">
                <a:solidFill>
                  <a:srgbClr val="FF0000"/>
                </a:solidFill>
                <a:latin typeface="Tahoma" pitchFamily="34" charset="0"/>
                <a:cs typeface="B Titr" pitchFamily="2" charset="-78"/>
              </a:rPr>
              <a:t>  </a:t>
            </a:r>
            <a:r>
              <a:rPr lang="en-US" altLang="fa-IR" sz="2000" dirty="0" smtClean="0">
                <a:solidFill>
                  <a:srgbClr val="FF0000"/>
                </a:solidFill>
                <a:latin typeface="Tahoma" pitchFamily="34" charset="0"/>
                <a:cs typeface="B Titr" pitchFamily="2" charset="-78"/>
              </a:rPr>
              <a:t>@</a:t>
            </a:r>
            <a:r>
              <a:rPr lang="en-US" altLang="fa-IR" sz="2000" dirty="0" err="1" smtClean="0">
                <a:solidFill>
                  <a:srgbClr val="FF0000"/>
                </a:solidFill>
                <a:latin typeface="Tahoma" pitchFamily="34" charset="0"/>
                <a:cs typeface="B Titr" pitchFamily="2" charset="-78"/>
              </a:rPr>
              <a:t>PptBank</a:t>
            </a:r>
            <a:endParaRPr lang="en-US" altLang="fa-IR" sz="2000" dirty="0">
              <a:solidFill>
                <a:srgbClr val="FF0000"/>
              </a:solidFill>
              <a:latin typeface="Tahoma" pitchFamily="34" charset="0"/>
              <a:cs typeface="B Titr" pitchFamily="2" charset="-78"/>
            </a:endParaRPr>
          </a:p>
        </p:txBody>
      </p:sp>
    </p:spTree>
  </p:cSld>
  <p:clrMapOvr>
    <a:masterClrMapping/>
  </p:clrMapOvr>
  <p:transition spd="med"/>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5"/>
          <p:cNvSpPr>
            <a:spLocks noGrp="1" noChangeArrowheads="1"/>
          </p:cNvSpPr>
          <p:nvPr>
            <p:ph type="dt" sz="half" idx="10"/>
          </p:nvPr>
        </p:nvSpPr>
        <p:spPr>
          <a:ln/>
        </p:spPr>
        <p:txBody>
          <a:bodyPr/>
          <a:lstStyle>
            <a:lvl1pPr>
              <a:defRPr/>
            </a:lvl1pPr>
          </a:lstStyle>
          <a:p>
            <a:pPr>
              <a:defRPr/>
            </a:pPr>
            <a:fld id="{7015607F-2B7E-4BBB-9DCD-210CBC3C7DA3}" type="datetime1">
              <a:rPr lang="en-US"/>
              <a:pPr>
                <a:defRPr/>
              </a:pPr>
              <a:t>6/2/2018</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Management &amp; Project Control -  Present by Dr.Amir.A.Shojaie</a:t>
            </a:r>
          </a:p>
        </p:txBody>
      </p:sp>
      <p:sp>
        <p:nvSpPr>
          <p:cNvPr id="6" name="Rectangle 7"/>
          <p:cNvSpPr>
            <a:spLocks noGrp="1" noChangeArrowheads="1"/>
          </p:cNvSpPr>
          <p:nvPr>
            <p:ph type="sldNum" sz="quarter" idx="12"/>
          </p:nvPr>
        </p:nvSpPr>
        <p:spPr>
          <a:ln/>
        </p:spPr>
        <p:txBody>
          <a:bodyPr/>
          <a:lstStyle>
            <a:lvl1pPr>
              <a:defRPr/>
            </a:lvl1pPr>
          </a:lstStyle>
          <a:p>
            <a:pPr>
              <a:defRPr/>
            </a:pPr>
            <a:fld id="{B63909CD-A23A-4AAC-A1F7-9C761E556939}" type="slidenum">
              <a:rPr lang="ar-SA" altLang="en-US"/>
              <a:pPr>
                <a:defRPr/>
              </a:pPr>
              <a:t>‹#›</a:t>
            </a:fld>
            <a:endParaRPr lang="en-US" altLang="en-US"/>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5"/>
          <p:cNvSpPr>
            <a:spLocks noGrp="1" noChangeArrowheads="1"/>
          </p:cNvSpPr>
          <p:nvPr>
            <p:ph type="dt" sz="half" idx="10"/>
          </p:nvPr>
        </p:nvSpPr>
        <p:spPr>
          <a:ln/>
        </p:spPr>
        <p:txBody>
          <a:bodyPr/>
          <a:lstStyle>
            <a:lvl1pPr>
              <a:defRPr/>
            </a:lvl1pPr>
          </a:lstStyle>
          <a:p>
            <a:pPr>
              <a:defRPr/>
            </a:pPr>
            <a:fld id="{817D00B0-A762-4DA7-B1F7-029E8C6445DE}" type="datetime1">
              <a:rPr lang="en-US"/>
              <a:pPr>
                <a:defRPr/>
              </a:pPr>
              <a:t>6/2/2018</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Management &amp; Project Control -  Present by Dr.Amir.A.Shojaie</a:t>
            </a:r>
          </a:p>
        </p:txBody>
      </p:sp>
      <p:sp>
        <p:nvSpPr>
          <p:cNvPr id="6" name="Rectangle 7"/>
          <p:cNvSpPr>
            <a:spLocks noGrp="1" noChangeArrowheads="1"/>
          </p:cNvSpPr>
          <p:nvPr>
            <p:ph type="sldNum" sz="quarter" idx="12"/>
          </p:nvPr>
        </p:nvSpPr>
        <p:spPr>
          <a:ln/>
        </p:spPr>
        <p:txBody>
          <a:bodyPr/>
          <a:lstStyle>
            <a:lvl1pPr>
              <a:defRPr/>
            </a:lvl1pPr>
          </a:lstStyle>
          <a:p>
            <a:pPr>
              <a:defRPr/>
            </a:pPr>
            <a:fld id="{38CA96ED-F251-4F8A-9C79-EC7AC1001F05}" type="slidenum">
              <a:rPr lang="ar-SA" altLang="en-US"/>
              <a:pPr>
                <a:defRPr/>
              </a:pPr>
              <a:t>‹#›</a:t>
            </a:fld>
            <a:endParaRPr lang="en-US" altLang="en-US"/>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smtClean="0"/>
              <a:t>Click to edit Master title style</a:t>
            </a:r>
            <a:endParaRPr lang="fa-IR"/>
          </a:p>
        </p:txBody>
      </p:sp>
      <p:sp>
        <p:nvSpPr>
          <p:cNvPr id="3" name="Text Placeholder 2"/>
          <p:cNvSpPr>
            <a:spLocks noGrp="1"/>
          </p:cNvSpPr>
          <p:nvPr>
            <p:ph type="body" sz="half" idx="1"/>
          </p:nvPr>
        </p:nvSpPr>
        <p:spPr>
          <a:xfrm>
            <a:off x="457200" y="1719263"/>
            <a:ext cx="4038600" cy="44116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719263"/>
            <a:ext cx="4038600" cy="44116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Rectangle 5"/>
          <p:cNvSpPr>
            <a:spLocks noGrp="1" noChangeArrowheads="1"/>
          </p:cNvSpPr>
          <p:nvPr>
            <p:ph type="dt" sz="half" idx="10"/>
          </p:nvPr>
        </p:nvSpPr>
        <p:spPr>
          <a:ln/>
        </p:spPr>
        <p:txBody>
          <a:bodyPr/>
          <a:lstStyle>
            <a:lvl1pPr>
              <a:defRPr/>
            </a:lvl1pPr>
          </a:lstStyle>
          <a:p>
            <a:pPr>
              <a:defRPr/>
            </a:pPr>
            <a:fld id="{77DF657A-8A3F-4CF5-A10C-9A6196B3C762}" type="datetime1">
              <a:rPr lang="en-US"/>
              <a:pPr>
                <a:defRPr/>
              </a:pPr>
              <a:t>6/2/2018</a:t>
            </a:fld>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a:t>Management &amp; Project Control -  Present by Dr.Amir.A.Shojaie</a:t>
            </a:r>
          </a:p>
        </p:txBody>
      </p:sp>
      <p:sp>
        <p:nvSpPr>
          <p:cNvPr id="7" name="Rectangle 7"/>
          <p:cNvSpPr>
            <a:spLocks noGrp="1" noChangeArrowheads="1"/>
          </p:cNvSpPr>
          <p:nvPr>
            <p:ph type="sldNum" sz="quarter" idx="12"/>
          </p:nvPr>
        </p:nvSpPr>
        <p:spPr>
          <a:ln/>
        </p:spPr>
        <p:txBody>
          <a:bodyPr/>
          <a:lstStyle>
            <a:lvl1pPr>
              <a:defRPr/>
            </a:lvl1pPr>
          </a:lstStyle>
          <a:p>
            <a:pPr>
              <a:defRPr/>
            </a:pPr>
            <a:fld id="{86B01494-BB0A-4931-9847-D3C4D1397DA8}" type="slidenum">
              <a:rPr lang="ar-SA" altLang="en-US"/>
              <a:pPr>
                <a:defRPr/>
              </a:pPr>
              <a:t>‹#›</a:t>
            </a:fld>
            <a:endParaRPr lang="en-US" altLang="en-US"/>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smtClean="0"/>
              <a:t>Click to edit Master title style</a:t>
            </a:r>
            <a:endParaRPr lang="fa-IR"/>
          </a:p>
        </p:txBody>
      </p:sp>
      <p:sp>
        <p:nvSpPr>
          <p:cNvPr id="3" name="Text Placeholder 2"/>
          <p:cNvSpPr>
            <a:spLocks noGrp="1"/>
          </p:cNvSpPr>
          <p:nvPr>
            <p:ph type="body" sz="half" idx="1"/>
          </p:nvPr>
        </p:nvSpPr>
        <p:spPr>
          <a:xfrm>
            <a:off x="457200" y="1719263"/>
            <a:ext cx="4038600" cy="44116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quarter" idx="2"/>
          </p:nvPr>
        </p:nvSpPr>
        <p:spPr>
          <a:xfrm>
            <a:off x="4648200" y="1719263"/>
            <a:ext cx="4038600" cy="21288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Content Placeholder 4"/>
          <p:cNvSpPr>
            <a:spLocks noGrp="1"/>
          </p:cNvSpPr>
          <p:nvPr>
            <p:ph sz="quarter" idx="3"/>
          </p:nvPr>
        </p:nvSpPr>
        <p:spPr>
          <a:xfrm>
            <a:off x="4648200" y="4000500"/>
            <a:ext cx="4038600" cy="21304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Rectangle 5"/>
          <p:cNvSpPr>
            <a:spLocks noGrp="1" noChangeArrowheads="1"/>
          </p:cNvSpPr>
          <p:nvPr>
            <p:ph type="dt" sz="half" idx="10"/>
          </p:nvPr>
        </p:nvSpPr>
        <p:spPr>
          <a:ln/>
        </p:spPr>
        <p:txBody>
          <a:bodyPr/>
          <a:lstStyle>
            <a:lvl1pPr>
              <a:defRPr/>
            </a:lvl1pPr>
          </a:lstStyle>
          <a:p>
            <a:pPr>
              <a:defRPr/>
            </a:pPr>
            <a:fld id="{FD0EF9E5-FD7A-41E9-8598-7B22F99B3D93}" type="datetime1">
              <a:rPr lang="en-US"/>
              <a:pPr>
                <a:defRPr/>
              </a:pPr>
              <a:t>6/2/2018</a:t>
            </a:fld>
            <a:endParaRPr lang="en-US" altLang="en-US"/>
          </a:p>
        </p:txBody>
      </p:sp>
      <p:sp>
        <p:nvSpPr>
          <p:cNvPr id="7" name="Rectangle 6"/>
          <p:cNvSpPr>
            <a:spLocks noGrp="1" noChangeArrowheads="1"/>
          </p:cNvSpPr>
          <p:nvPr>
            <p:ph type="ftr" sz="quarter" idx="11"/>
          </p:nvPr>
        </p:nvSpPr>
        <p:spPr>
          <a:ln/>
        </p:spPr>
        <p:txBody>
          <a:bodyPr/>
          <a:lstStyle>
            <a:lvl1pPr>
              <a:defRPr/>
            </a:lvl1pPr>
          </a:lstStyle>
          <a:p>
            <a:pPr>
              <a:defRPr/>
            </a:pPr>
            <a:r>
              <a:rPr lang="en-US" altLang="en-US"/>
              <a:t>Management &amp; Project Control -  Present by Dr.Amir.A.Shojaie</a:t>
            </a:r>
          </a:p>
        </p:txBody>
      </p:sp>
      <p:sp>
        <p:nvSpPr>
          <p:cNvPr id="8" name="Rectangle 7"/>
          <p:cNvSpPr>
            <a:spLocks noGrp="1" noChangeArrowheads="1"/>
          </p:cNvSpPr>
          <p:nvPr>
            <p:ph type="sldNum" sz="quarter" idx="12"/>
          </p:nvPr>
        </p:nvSpPr>
        <p:spPr>
          <a:ln/>
        </p:spPr>
        <p:txBody>
          <a:bodyPr/>
          <a:lstStyle>
            <a:lvl1pPr>
              <a:defRPr/>
            </a:lvl1pPr>
          </a:lstStyle>
          <a:p>
            <a:pPr>
              <a:defRPr/>
            </a:pPr>
            <a:fld id="{8C499C07-40DB-4302-BF4C-B3AC0C577643}" type="slidenum">
              <a:rPr lang="ar-SA" altLang="en-US"/>
              <a:pPr>
                <a:defRPr/>
              </a:pPr>
              <a:t>‹#›</a:t>
            </a:fld>
            <a:endParaRPr lang="en-US" altLang="en-US"/>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smtClean="0"/>
              <a:t>Click to edit Master title style</a:t>
            </a:r>
            <a:endParaRPr lang="fa-IR"/>
          </a:p>
        </p:txBody>
      </p:sp>
      <p:sp>
        <p:nvSpPr>
          <p:cNvPr id="3" name="Table Placeholder 2"/>
          <p:cNvSpPr>
            <a:spLocks noGrp="1"/>
          </p:cNvSpPr>
          <p:nvPr>
            <p:ph type="tbl" idx="1"/>
          </p:nvPr>
        </p:nvSpPr>
        <p:spPr>
          <a:xfrm>
            <a:off x="457200" y="1719263"/>
            <a:ext cx="8229600" cy="4411662"/>
          </a:xfrm>
        </p:spPr>
        <p:txBody>
          <a:bodyPr/>
          <a:lstStyle/>
          <a:p>
            <a:pPr lvl="0"/>
            <a:endParaRPr lang="fa-IR" noProof="0" smtClean="0"/>
          </a:p>
        </p:txBody>
      </p:sp>
      <p:sp>
        <p:nvSpPr>
          <p:cNvPr id="4" name="Rectangle 5"/>
          <p:cNvSpPr>
            <a:spLocks noGrp="1" noChangeArrowheads="1"/>
          </p:cNvSpPr>
          <p:nvPr>
            <p:ph type="dt" sz="half" idx="10"/>
          </p:nvPr>
        </p:nvSpPr>
        <p:spPr>
          <a:ln/>
        </p:spPr>
        <p:txBody>
          <a:bodyPr/>
          <a:lstStyle>
            <a:lvl1pPr>
              <a:defRPr/>
            </a:lvl1pPr>
          </a:lstStyle>
          <a:p>
            <a:pPr>
              <a:defRPr/>
            </a:pPr>
            <a:fld id="{125A1FA4-FBF5-4145-9EAF-B81EB44F1E2A}" type="datetime1">
              <a:rPr lang="en-US"/>
              <a:pPr>
                <a:defRPr/>
              </a:pPr>
              <a:t>6/2/2018</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Management &amp; Project Control -  Present by Dr.Amir.A.Shojaie</a:t>
            </a:r>
          </a:p>
        </p:txBody>
      </p:sp>
      <p:sp>
        <p:nvSpPr>
          <p:cNvPr id="6" name="Rectangle 7"/>
          <p:cNvSpPr>
            <a:spLocks noGrp="1" noChangeArrowheads="1"/>
          </p:cNvSpPr>
          <p:nvPr>
            <p:ph type="sldNum" sz="quarter" idx="12"/>
          </p:nvPr>
        </p:nvSpPr>
        <p:spPr>
          <a:ln/>
        </p:spPr>
        <p:txBody>
          <a:bodyPr/>
          <a:lstStyle>
            <a:lvl1pPr>
              <a:defRPr/>
            </a:lvl1pPr>
          </a:lstStyle>
          <a:p>
            <a:pPr>
              <a:defRPr/>
            </a:pPr>
            <a:fld id="{C66BEE12-6C16-41C9-BD49-1651AB533E2A}" type="slidenum">
              <a:rPr lang="ar-SA" altLang="en-US"/>
              <a:pPr>
                <a:defRPr/>
              </a:pPr>
              <a:t>‹#›</a:t>
            </a:fld>
            <a:endParaRPr lang="en-US" altLang="en-US"/>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5"/>
          <p:cNvSpPr>
            <a:spLocks noGrp="1" noChangeArrowheads="1"/>
          </p:cNvSpPr>
          <p:nvPr>
            <p:ph type="dt" sz="half" idx="10"/>
          </p:nvPr>
        </p:nvSpPr>
        <p:spPr>
          <a:ln/>
        </p:spPr>
        <p:txBody>
          <a:bodyPr/>
          <a:lstStyle>
            <a:lvl1pPr>
              <a:defRPr/>
            </a:lvl1pPr>
          </a:lstStyle>
          <a:p>
            <a:pPr>
              <a:defRPr/>
            </a:pPr>
            <a:fld id="{E8C425A1-78BE-404A-9F99-C2E0259D40E0}" type="datetime1">
              <a:rPr lang="en-US"/>
              <a:pPr>
                <a:defRPr/>
              </a:pPr>
              <a:t>6/2/2018</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Management &amp; Project Control -  Present by Dr.Amir.A.Shojaie</a:t>
            </a:r>
          </a:p>
        </p:txBody>
      </p:sp>
      <p:sp>
        <p:nvSpPr>
          <p:cNvPr id="6" name="Rectangle 7"/>
          <p:cNvSpPr>
            <a:spLocks noGrp="1" noChangeArrowheads="1"/>
          </p:cNvSpPr>
          <p:nvPr>
            <p:ph type="sldNum" sz="quarter" idx="12"/>
          </p:nvPr>
        </p:nvSpPr>
        <p:spPr>
          <a:ln/>
        </p:spPr>
        <p:txBody>
          <a:bodyPr/>
          <a:lstStyle>
            <a:lvl1pPr>
              <a:defRPr/>
            </a:lvl1pPr>
          </a:lstStyle>
          <a:p>
            <a:pPr>
              <a:defRPr/>
            </a:pPr>
            <a:fld id="{64E25FB4-2AF3-4251-9D8C-0A5BB26036EE}" type="slidenum">
              <a:rPr lang="ar-SA" altLang="en-US"/>
              <a:pPr>
                <a:defRPr/>
              </a:pPr>
              <a:t>‹#›</a:t>
            </a:fld>
            <a:endParaRPr lang="en-US" altLang="en-US"/>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C4584633-2AAD-4201-84E1-82E3D1DC5307}" type="datetime1">
              <a:rPr lang="en-US"/>
              <a:pPr>
                <a:defRPr/>
              </a:pPr>
              <a:t>6/2/2018</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Management &amp; Project Control -  Present by Dr.Amir.A.Shojaie</a:t>
            </a:r>
          </a:p>
        </p:txBody>
      </p:sp>
      <p:sp>
        <p:nvSpPr>
          <p:cNvPr id="6" name="Rectangle 7"/>
          <p:cNvSpPr>
            <a:spLocks noGrp="1" noChangeArrowheads="1"/>
          </p:cNvSpPr>
          <p:nvPr>
            <p:ph type="sldNum" sz="quarter" idx="12"/>
          </p:nvPr>
        </p:nvSpPr>
        <p:spPr>
          <a:ln/>
        </p:spPr>
        <p:txBody>
          <a:bodyPr/>
          <a:lstStyle>
            <a:lvl1pPr>
              <a:defRPr/>
            </a:lvl1pPr>
          </a:lstStyle>
          <a:p>
            <a:pPr>
              <a:defRPr/>
            </a:pPr>
            <a:fld id="{E0208470-A135-43B4-A785-CE90A45CCAEC}" type="slidenum">
              <a:rPr lang="ar-SA" altLang="en-US"/>
              <a:pPr>
                <a:defRPr/>
              </a:pPr>
              <a:t>‹#›</a:t>
            </a:fld>
            <a:endParaRPr lang="en-US" altLang="en-US"/>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Rectangle 5"/>
          <p:cNvSpPr>
            <a:spLocks noGrp="1" noChangeArrowheads="1"/>
          </p:cNvSpPr>
          <p:nvPr>
            <p:ph type="dt" sz="half" idx="10"/>
          </p:nvPr>
        </p:nvSpPr>
        <p:spPr>
          <a:ln/>
        </p:spPr>
        <p:txBody>
          <a:bodyPr/>
          <a:lstStyle>
            <a:lvl1pPr>
              <a:defRPr/>
            </a:lvl1pPr>
          </a:lstStyle>
          <a:p>
            <a:pPr>
              <a:defRPr/>
            </a:pPr>
            <a:fld id="{E155E7C0-A728-4437-A3EF-088C76528FDA}" type="datetime1">
              <a:rPr lang="en-US"/>
              <a:pPr>
                <a:defRPr/>
              </a:pPr>
              <a:t>6/2/2018</a:t>
            </a:fld>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a:t>Management &amp; Project Control -  Present by Dr.Amir.A.Shojaie</a:t>
            </a:r>
          </a:p>
        </p:txBody>
      </p:sp>
      <p:sp>
        <p:nvSpPr>
          <p:cNvPr id="7" name="Rectangle 7"/>
          <p:cNvSpPr>
            <a:spLocks noGrp="1" noChangeArrowheads="1"/>
          </p:cNvSpPr>
          <p:nvPr>
            <p:ph type="sldNum" sz="quarter" idx="12"/>
          </p:nvPr>
        </p:nvSpPr>
        <p:spPr>
          <a:ln/>
        </p:spPr>
        <p:txBody>
          <a:bodyPr/>
          <a:lstStyle>
            <a:lvl1pPr>
              <a:defRPr/>
            </a:lvl1pPr>
          </a:lstStyle>
          <a:p>
            <a:pPr>
              <a:defRPr/>
            </a:pPr>
            <a:fld id="{F4898A5C-C6BF-4B23-AD5C-FD95B235F589}" type="slidenum">
              <a:rPr lang="ar-SA" altLang="en-US"/>
              <a:pPr>
                <a:defRPr/>
              </a:pPr>
              <a:t>‹#›</a:t>
            </a:fld>
            <a:endParaRPr lang="en-US" altLang="en-US"/>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Rectangle 5"/>
          <p:cNvSpPr>
            <a:spLocks noGrp="1" noChangeArrowheads="1"/>
          </p:cNvSpPr>
          <p:nvPr>
            <p:ph type="dt" sz="half" idx="10"/>
          </p:nvPr>
        </p:nvSpPr>
        <p:spPr>
          <a:ln/>
        </p:spPr>
        <p:txBody>
          <a:bodyPr/>
          <a:lstStyle>
            <a:lvl1pPr>
              <a:defRPr/>
            </a:lvl1pPr>
          </a:lstStyle>
          <a:p>
            <a:pPr>
              <a:defRPr/>
            </a:pPr>
            <a:fld id="{719D8C9F-6809-4C6B-8825-048F62457D28}" type="datetime1">
              <a:rPr lang="en-US"/>
              <a:pPr>
                <a:defRPr/>
              </a:pPr>
              <a:t>6/2/2018</a:t>
            </a:fld>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r>
              <a:rPr lang="en-US" altLang="en-US"/>
              <a:t>Management &amp; Project Control -  Present by Dr.Amir.A.Shojaie</a:t>
            </a:r>
          </a:p>
        </p:txBody>
      </p:sp>
      <p:sp>
        <p:nvSpPr>
          <p:cNvPr id="9" name="Rectangle 7"/>
          <p:cNvSpPr>
            <a:spLocks noGrp="1" noChangeArrowheads="1"/>
          </p:cNvSpPr>
          <p:nvPr>
            <p:ph type="sldNum" sz="quarter" idx="12"/>
          </p:nvPr>
        </p:nvSpPr>
        <p:spPr>
          <a:ln/>
        </p:spPr>
        <p:txBody>
          <a:bodyPr/>
          <a:lstStyle>
            <a:lvl1pPr>
              <a:defRPr/>
            </a:lvl1pPr>
          </a:lstStyle>
          <a:p>
            <a:pPr>
              <a:defRPr/>
            </a:pPr>
            <a:fld id="{4CDC6027-B568-486E-9DB9-8B06707A05ED}" type="slidenum">
              <a:rPr lang="ar-SA" altLang="en-US"/>
              <a:pPr>
                <a:defRPr/>
              </a:pPr>
              <a:t>‹#›</a:t>
            </a:fld>
            <a:endParaRPr lang="en-US" altLang="en-US"/>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Rectangle 5"/>
          <p:cNvSpPr>
            <a:spLocks noGrp="1" noChangeArrowheads="1"/>
          </p:cNvSpPr>
          <p:nvPr>
            <p:ph type="dt" sz="half" idx="10"/>
          </p:nvPr>
        </p:nvSpPr>
        <p:spPr>
          <a:ln/>
        </p:spPr>
        <p:txBody>
          <a:bodyPr/>
          <a:lstStyle>
            <a:lvl1pPr>
              <a:defRPr/>
            </a:lvl1pPr>
          </a:lstStyle>
          <a:p>
            <a:pPr>
              <a:defRPr/>
            </a:pPr>
            <a:fld id="{36497F5E-0A28-4E8B-BA92-D5299B578A83}" type="datetime1">
              <a:rPr lang="en-US"/>
              <a:pPr>
                <a:defRPr/>
              </a:pPr>
              <a:t>6/2/2018</a:t>
            </a:fld>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r>
              <a:rPr lang="en-US" altLang="en-US"/>
              <a:t>Management &amp; Project Control -  Present by Dr.Amir.A.Shojaie</a:t>
            </a:r>
          </a:p>
        </p:txBody>
      </p:sp>
      <p:sp>
        <p:nvSpPr>
          <p:cNvPr id="5" name="Rectangle 7"/>
          <p:cNvSpPr>
            <a:spLocks noGrp="1" noChangeArrowheads="1"/>
          </p:cNvSpPr>
          <p:nvPr>
            <p:ph type="sldNum" sz="quarter" idx="12"/>
          </p:nvPr>
        </p:nvSpPr>
        <p:spPr>
          <a:ln/>
        </p:spPr>
        <p:txBody>
          <a:bodyPr/>
          <a:lstStyle>
            <a:lvl1pPr>
              <a:defRPr/>
            </a:lvl1pPr>
          </a:lstStyle>
          <a:p>
            <a:pPr>
              <a:defRPr/>
            </a:pPr>
            <a:fld id="{86161730-2A41-41A4-9C8C-2EA4C62EA48C}" type="slidenum">
              <a:rPr lang="ar-SA" altLang="en-US"/>
              <a:pPr>
                <a:defRPr/>
              </a:pPr>
              <a:t>‹#›</a:t>
            </a:fld>
            <a:endParaRPr lang="en-US" altLang="en-US"/>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02D1F71-6212-44F1-9DDF-C744655EE040}" type="datetime1">
              <a:rPr lang="en-US"/>
              <a:pPr>
                <a:defRPr/>
              </a:pPr>
              <a:t>6/2/2018</a:t>
            </a:fld>
            <a:endParaRPr lang="en-US" altLang="en-US"/>
          </a:p>
        </p:txBody>
      </p:sp>
      <p:sp>
        <p:nvSpPr>
          <p:cNvPr id="3" name="Rectangle 6"/>
          <p:cNvSpPr>
            <a:spLocks noGrp="1" noChangeArrowheads="1"/>
          </p:cNvSpPr>
          <p:nvPr>
            <p:ph type="ftr" sz="quarter" idx="11"/>
          </p:nvPr>
        </p:nvSpPr>
        <p:spPr>
          <a:ln/>
        </p:spPr>
        <p:txBody>
          <a:bodyPr/>
          <a:lstStyle>
            <a:lvl1pPr>
              <a:defRPr/>
            </a:lvl1pPr>
          </a:lstStyle>
          <a:p>
            <a:pPr>
              <a:defRPr/>
            </a:pPr>
            <a:r>
              <a:rPr lang="en-US" altLang="en-US"/>
              <a:t>Management &amp; Project Control -  Present by Dr.Amir.A.Shojaie</a:t>
            </a:r>
          </a:p>
        </p:txBody>
      </p:sp>
      <p:sp>
        <p:nvSpPr>
          <p:cNvPr id="4" name="Rectangle 7"/>
          <p:cNvSpPr>
            <a:spLocks noGrp="1" noChangeArrowheads="1"/>
          </p:cNvSpPr>
          <p:nvPr>
            <p:ph type="sldNum" sz="quarter" idx="12"/>
          </p:nvPr>
        </p:nvSpPr>
        <p:spPr>
          <a:ln/>
        </p:spPr>
        <p:txBody>
          <a:bodyPr/>
          <a:lstStyle>
            <a:lvl1pPr>
              <a:defRPr/>
            </a:lvl1pPr>
          </a:lstStyle>
          <a:p>
            <a:pPr>
              <a:defRPr/>
            </a:pPr>
            <a:fld id="{E958C704-01C8-4F27-ACF7-FA6BE5AD305D}" type="slidenum">
              <a:rPr lang="ar-SA" altLang="en-US"/>
              <a:pPr>
                <a:defRPr/>
              </a:pPr>
              <a:t>‹#›</a:t>
            </a:fld>
            <a:endParaRPr lang="en-US" altLang="en-US"/>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36CD6F16-A443-4B7F-B7E7-32DAA24455BC}" type="datetime1">
              <a:rPr lang="en-US"/>
              <a:pPr>
                <a:defRPr/>
              </a:pPr>
              <a:t>6/2/2018</a:t>
            </a:fld>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a:t>Management &amp; Project Control -  Present by Dr.Amir.A.Shojaie</a:t>
            </a:r>
          </a:p>
        </p:txBody>
      </p:sp>
      <p:sp>
        <p:nvSpPr>
          <p:cNvPr id="7" name="Rectangle 7"/>
          <p:cNvSpPr>
            <a:spLocks noGrp="1" noChangeArrowheads="1"/>
          </p:cNvSpPr>
          <p:nvPr>
            <p:ph type="sldNum" sz="quarter" idx="12"/>
          </p:nvPr>
        </p:nvSpPr>
        <p:spPr>
          <a:ln/>
        </p:spPr>
        <p:txBody>
          <a:bodyPr/>
          <a:lstStyle>
            <a:lvl1pPr>
              <a:defRPr/>
            </a:lvl1pPr>
          </a:lstStyle>
          <a:p>
            <a:pPr>
              <a:defRPr/>
            </a:pPr>
            <a:fld id="{41E1C641-BB9D-49CC-8874-52AF9FA71BCB}" type="slidenum">
              <a:rPr lang="ar-SA" altLang="en-US"/>
              <a:pPr>
                <a:defRPr/>
              </a:pPr>
              <a:t>‹#›</a:t>
            </a:fld>
            <a:endParaRPr lang="en-US" altLang="en-US"/>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6CEF0DB2-2D3F-4CA6-B979-C02F9238803E}" type="datetime1">
              <a:rPr lang="en-US"/>
              <a:pPr>
                <a:defRPr/>
              </a:pPr>
              <a:t>6/2/2018</a:t>
            </a:fld>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a:t>Management &amp; Project Control -  Present by Dr.Amir.A.Shojaie</a:t>
            </a:r>
          </a:p>
        </p:txBody>
      </p:sp>
      <p:sp>
        <p:nvSpPr>
          <p:cNvPr id="7" name="Rectangle 7"/>
          <p:cNvSpPr>
            <a:spLocks noGrp="1" noChangeArrowheads="1"/>
          </p:cNvSpPr>
          <p:nvPr>
            <p:ph type="sldNum" sz="quarter" idx="12"/>
          </p:nvPr>
        </p:nvSpPr>
        <p:spPr>
          <a:ln/>
        </p:spPr>
        <p:txBody>
          <a:bodyPr/>
          <a:lstStyle>
            <a:lvl1pPr>
              <a:defRPr/>
            </a:lvl1pPr>
          </a:lstStyle>
          <a:p>
            <a:pPr>
              <a:defRPr/>
            </a:pPr>
            <a:fld id="{00C75B07-89BD-48A5-967B-25DB7A793688}" type="slidenum">
              <a:rPr lang="ar-SA" altLang="en-US"/>
              <a:pPr>
                <a:defRPr/>
              </a:pPr>
              <a:t>‹#›</a:t>
            </a:fld>
            <a:endParaRPr lang="en-US" altLang="en-US"/>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fa-IR"/>
          </a:p>
        </p:txBody>
      </p:sp>
      <p:sp>
        <p:nvSpPr>
          <p:cNvPr id="45059"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27" tIns="45714" rIns="91427" bIns="45714" numCol="1" anchor="b" anchorCtr="0" compatLnSpc="1">
            <a:prstTxWarp prst="textNoShape">
              <a:avLst/>
            </a:prstTxWarp>
          </a:bodyPr>
          <a:lstStyle/>
          <a:p>
            <a:pPr lvl="0"/>
            <a:r>
              <a:rPr lang="en-US" altLang="en-US" smtClean="0"/>
              <a:t>Click to edit Master title style</a:t>
            </a:r>
          </a:p>
        </p:txBody>
      </p:sp>
      <p:sp>
        <p:nvSpPr>
          <p:cNvPr id="45060"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27" tIns="45714" rIns="91427" bIns="45714"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5061"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27" tIns="45714" rIns="91427" bIns="45714" numCol="1" anchor="t" anchorCtr="0" compatLnSpc="1">
            <a:prstTxWarp prst="textNoShape">
              <a:avLst/>
            </a:prstTxWarp>
          </a:bodyPr>
          <a:lstStyle>
            <a:lvl1pPr algn="l">
              <a:defRPr sz="1000" smtClean="0">
                <a:cs typeface="+mn-cs"/>
              </a:defRPr>
            </a:lvl1pPr>
          </a:lstStyle>
          <a:p>
            <a:pPr>
              <a:defRPr/>
            </a:pPr>
            <a:fld id="{C1E4AC23-D72D-4B91-A37F-14B4E58A4779}" type="datetime1">
              <a:rPr lang="en-US"/>
              <a:pPr>
                <a:defRPr/>
              </a:pPr>
              <a:t>6/2/2018</a:t>
            </a:fld>
            <a:endParaRPr lang="en-US" altLang="en-US"/>
          </a:p>
        </p:txBody>
      </p:sp>
      <p:sp>
        <p:nvSpPr>
          <p:cNvPr id="45062"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27" tIns="45714" rIns="91427" bIns="45714" numCol="1" anchor="t" anchorCtr="0" compatLnSpc="1">
            <a:prstTxWarp prst="textNoShape">
              <a:avLst/>
            </a:prstTxWarp>
          </a:bodyPr>
          <a:lstStyle>
            <a:lvl1pPr>
              <a:defRPr sz="1000" smtClean="0">
                <a:cs typeface="+mn-cs"/>
              </a:defRPr>
            </a:lvl1pPr>
          </a:lstStyle>
          <a:p>
            <a:pPr>
              <a:defRPr/>
            </a:pPr>
            <a:r>
              <a:rPr lang="en-US" altLang="en-US"/>
              <a:t>Management &amp; Project Control -  Present by Dr.Amir.A.Shojaie</a:t>
            </a:r>
          </a:p>
        </p:txBody>
      </p:sp>
      <p:sp>
        <p:nvSpPr>
          <p:cNvPr id="45063"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27" tIns="45714" rIns="91427" bIns="45714" numCol="1" anchor="t" anchorCtr="0" compatLnSpc="1">
            <a:prstTxWarp prst="textNoShape">
              <a:avLst/>
            </a:prstTxWarp>
          </a:bodyPr>
          <a:lstStyle>
            <a:lvl1pPr algn="r">
              <a:defRPr sz="1000" smtClean="0">
                <a:cs typeface="+mn-cs"/>
              </a:defRPr>
            </a:lvl1pPr>
          </a:lstStyle>
          <a:p>
            <a:pPr>
              <a:defRPr/>
            </a:pPr>
            <a:fld id="{2354D358-A6D9-436D-A60A-6EA1521F87BB}" type="slidenum">
              <a:rPr lang="ar-SA" altLang="en-US"/>
              <a:pPr>
                <a:defRPr/>
              </a:pPr>
              <a:t>‹#›</a:t>
            </a:fld>
            <a:endParaRPr lang="en-US" altLang="en-US"/>
          </a:p>
        </p:txBody>
      </p:sp>
      <p:grpSp>
        <p:nvGrpSpPr>
          <p:cNvPr id="37896" name="Group 8"/>
          <p:cNvGrpSpPr>
            <a:grpSpLocks/>
          </p:cNvGrpSpPr>
          <p:nvPr/>
        </p:nvGrpSpPr>
        <p:grpSpPr bwMode="auto">
          <a:xfrm>
            <a:off x="8153400" y="152400"/>
            <a:ext cx="792163" cy="1295400"/>
            <a:chOff x="5136" y="960"/>
            <a:chExt cx="528" cy="864"/>
          </a:xfrm>
        </p:grpSpPr>
        <p:sp>
          <p:nvSpPr>
            <p:cNvPr id="45065"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fa-IR"/>
            </a:p>
          </p:txBody>
        </p:sp>
        <p:sp>
          <p:nvSpPr>
            <p:cNvPr id="45066"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fa-IR"/>
            </a:p>
          </p:txBody>
        </p:sp>
        <p:sp>
          <p:nvSpPr>
            <p:cNvPr id="45067" name="Oval 11"/>
            <p:cNvSpPr>
              <a:spLocks noChangeArrowheads="1"/>
            </p:cNvSpPr>
            <p:nvPr/>
          </p:nvSpPr>
          <p:spPr bwMode="auto">
            <a:xfrm>
              <a:off x="5360" y="960"/>
              <a:ext cx="79" cy="80"/>
            </a:xfrm>
            <a:prstGeom prst="ellipse">
              <a:avLst/>
            </a:prstGeom>
            <a:solidFill>
              <a:schemeClr val="tx2"/>
            </a:solidFill>
            <a:ln w="9525">
              <a:noFill/>
              <a:round/>
              <a:headEnd/>
              <a:tailEnd/>
            </a:ln>
            <a:effectLst/>
          </p:spPr>
          <p:txBody>
            <a:bodyPr wrap="none" anchor="ctr"/>
            <a:lstStyle/>
            <a:p>
              <a:pPr>
                <a:defRPr/>
              </a:pPr>
              <a:endParaRPr lang="fa-IR"/>
            </a:p>
          </p:txBody>
        </p:sp>
        <p:sp>
          <p:nvSpPr>
            <p:cNvPr id="45068" name="Oval 12"/>
            <p:cNvSpPr>
              <a:spLocks noChangeArrowheads="1"/>
            </p:cNvSpPr>
            <p:nvPr/>
          </p:nvSpPr>
          <p:spPr bwMode="auto">
            <a:xfrm>
              <a:off x="5136" y="1072"/>
              <a:ext cx="80" cy="79"/>
            </a:xfrm>
            <a:prstGeom prst="ellipse">
              <a:avLst/>
            </a:prstGeom>
            <a:solidFill>
              <a:schemeClr val="tx2"/>
            </a:solidFill>
            <a:ln w="9525">
              <a:noFill/>
              <a:round/>
              <a:headEnd/>
              <a:tailEnd/>
            </a:ln>
            <a:effectLst/>
          </p:spPr>
          <p:txBody>
            <a:bodyPr wrap="none" anchor="ctr"/>
            <a:lstStyle/>
            <a:p>
              <a:pPr>
                <a:defRPr/>
              </a:pPr>
              <a:endParaRPr lang="fa-IR"/>
            </a:p>
          </p:txBody>
        </p:sp>
        <p:sp>
          <p:nvSpPr>
            <p:cNvPr id="45069" name="Oval 13"/>
            <p:cNvSpPr>
              <a:spLocks noChangeArrowheads="1"/>
            </p:cNvSpPr>
            <p:nvPr/>
          </p:nvSpPr>
          <p:spPr bwMode="auto">
            <a:xfrm>
              <a:off x="5248" y="1072"/>
              <a:ext cx="79" cy="79"/>
            </a:xfrm>
            <a:prstGeom prst="ellipse">
              <a:avLst/>
            </a:prstGeom>
            <a:solidFill>
              <a:schemeClr val="tx2"/>
            </a:solidFill>
            <a:ln w="9525">
              <a:noFill/>
              <a:round/>
              <a:headEnd/>
              <a:tailEnd/>
            </a:ln>
            <a:effectLst/>
          </p:spPr>
          <p:txBody>
            <a:bodyPr wrap="none" anchor="ctr"/>
            <a:lstStyle/>
            <a:p>
              <a:pPr>
                <a:defRPr/>
              </a:pPr>
              <a:endParaRPr lang="fa-IR"/>
            </a:p>
          </p:txBody>
        </p:sp>
        <p:sp>
          <p:nvSpPr>
            <p:cNvPr id="45070" name="Oval 14"/>
            <p:cNvSpPr>
              <a:spLocks noChangeArrowheads="1"/>
            </p:cNvSpPr>
            <p:nvPr/>
          </p:nvSpPr>
          <p:spPr bwMode="auto">
            <a:xfrm>
              <a:off x="5360" y="1072"/>
              <a:ext cx="79" cy="79"/>
            </a:xfrm>
            <a:prstGeom prst="ellipse">
              <a:avLst/>
            </a:prstGeom>
            <a:solidFill>
              <a:schemeClr val="tx2"/>
            </a:solidFill>
            <a:ln w="9525">
              <a:noFill/>
              <a:round/>
              <a:headEnd/>
              <a:tailEnd/>
            </a:ln>
            <a:effectLst/>
          </p:spPr>
          <p:txBody>
            <a:bodyPr wrap="none" anchor="ctr"/>
            <a:lstStyle/>
            <a:p>
              <a:pPr>
                <a:defRPr/>
              </a:pPr>
              <a:endParaRPr lang="fa-IR"/>
            </a:p>
          </p:txBody>
        </p:sp>
        <p:sp>
          <p:nvSpPr>
            <p:cNvPr id="45071" name="Oval 15"/>
            <p:cNvSpPr>
              <a:spLocks noChangeArrowheads="1"/>
            </p:cNvSpPr>
            <p:nvPr/>
          </p:nvSpPr>
          <p:spPr bwMode="auto">
            <a:xfrm>
              <a:off x="5472" y="1072"/>
              <a:ext cx="79" cy="79"/>
            </a:xfrm>
            <a:prstGeom prst="ellipse">
              <a:avLst/>
            </a:prstGeom>
            <a:solidFill>
              <a:schemeClr val="accent2"/>
            </a:solidFill>
            <a:ln w="9525">
              <a:noFill/>
              <a:round/>
              <a:headEnd/>
              <a:tailEnd/>
            </a:ln>
            <a:effectLst/>
          </p:spPr>
          <p:txBody>
            <a:bodyPr wrap="none" anchor="ctr"/>
            <a:lstStyle/>
            <a:p>
              <a:pPr>
                <a:defRPr/>
              </a:pPr>
              <a:endParaRPr lang="fa-IR"/>
            </a:p>
          </p:txBody>
        </p:sp>
        <p:sp>
          <p:nvSpPr>
            <p:cNvPr id="45072" name="Oval 16"/>
            <p:cNvSpPr>
              <a:spLocks noChangeArrowheads="1"/>
            </p:cNvSpPr>
            <p:nvPr/>
          </p:nvSpPr>
          <p:spPr bwMode="auto">
            <a:xfrm>
              <a:off x="5136" y="1184"/>
              <a:ext cx="80" cy="79"/>
            </a:xfrm>
            <a:prstGeom prst="ellipse">
              <a:avLst/>
            </a:prstGeom>
            <a:solidFill>
              <a:schemeClr val="tx2"/>
            </a:solidFill>
            <a:ln w="9525">
              <a:noFill/>
              <a:round/>
              <a:headEnd/>
              <a:tailEnd/>
            </a:ln>
            <a:effectLst/>
          </p:spPr>
          <p:txBody>
            <a:bodyPr wrap="none" anchor="ctr"/>
            <a:lstStyle/>
            <a:p>
              <a:pPr>
                <a:defRPr/>
              </a:pPr>
              <a:endParaRPr lang="fa-IR"/>
            </a:p>
          </p:txBody>
        </p:sp>
        <p:sp>
          <p:nvSpPr>
            <p:cNvPr id="45073" name="Oval 17"/>
            <p:cNvSpPr>
              <a:spLocks noChangeArrowheads="1"/>
            </p:cNvSpPr>
            <p:nvPr/>
          </p:nvSpPr>
          <p:spPr bwMode="auto">
            <a:xfrm>
              <a:off x="5248" y="1184"/>
              <a:ext cx="79" cy="79"/>
            </a:xfrm>
            <a:prstGeom prst="ellipse">
              <a:avLst/>
            </a:prstGeom>
            <a:solidFill>
              <a:schemeClr val="tx2"/>
            </a:solidFill>
            <a:ln w="9525">
              <a:noFill/>
              <a:round/>
              <a:headEnd/>
              <a:tailEnd/>
            </a:ln>
            <a:effectLst/>
          </p:spPr>
          <p:txBody>
            <a:bodyPr wrap="none" anchor="ctr"/>
            <a:lstStyle/>
            <a:p>
              <a:pPr>
                <a:defRPr/>
              </a:pPr>
              <a:endParaRPr lang="fa-IR"/>
            </a:p>
          </p:txBody>
        </p:sp>
        <p:sp>
          <p:nvSpPr>
            <p:cNvPr id="45074" name="Oval 18"/>
            <p:cNvSpPr>
              <a:spLocks noChangeArrowheads="1"/>
            </p:cNvSpPr>
            <p:nvPr/>
          </p:nvSpPr>
          <p:spPr bwMode="auto">
            <a:xfrm>
              <a:off x="5360" y="1184"/>
              <a:ext cx="79" cy="79"/>
            </a:xfrm>
            <a:prstGeom prst="ellipse">
              <a:avLst/>
            </a:prstGeom>
            <a:solidFill>
              <a:schemeClr val="accent2"/>
            </a:solidFill>
            <a:ln w="9525">
              <a:noFill/>
              <a:round/>
              <a:headEnd/>
              <a:tailEnd/>
            </a:ln>
            <a:effectLst/>
          </p:spPr>
          <p:txBody>
            <a:bodyPr wrap="none" anchor="ctr"/>
            <a:lstStyle/>
            <a:p>
              <a:pPr>
                <a:defRPr/>
              </a:pPr>
              <a:endParaRPr lang="fa-IR"/>
            </a:p>
          </p:txBody>
        </p:sp>
        <p:sp>
          <p:nvSpPr>
            <p:cNvPr id="45075" name="Oval 19"/>
            <p:cNvSpPr>
              <a:spLocks noChangeArrowheads="1"/>
            </p:cNvSpPr>
            <p:nvPr/>
          </p:nvSpPr>
          <p:spPr bwMode="auto">
            <a:xfrm>
              <a:off x="5472" y="1184"/>
              <a:ext cx="79" cy="79"/>
            </a:xfrm>
            <a:prstGeom prst="ellipse">
              <a:avLst/>
            </a:prstGeom>
            <a:solidFill>
              <a:schemeClr val="accent2"/>
            </a:solidFill>
            <a:ln w="9525">
              <a:noFill/>
              <a:round/>
              <a:headEnd/>
              <a:tailEnd/>
            </a:ln>
            <a:effectLst/>
          </p:spPr>
          <p:txBody>
            <a:bodyPr wrap="none" anchor="ctr"/>
            <a:lstStyle/>
            <a:p>
              <a:pPr>
                <a:defRPr/>
              </a:pPr>
              <a:endParaRPr lang="fa-IR"/>
            </a:p>
          </p:txBody>
        </p:sp>
        <p:sp>
          <p:nvSpPr>
            <p:cNvPr id="45076" name="Oval 20"/>
            <p:cNvSpPr>
              <a:spLocks noChangeArrowheads="1"/>
            </p:cNvSpPr>
            <p:nvPr/>
          </p:nvSpPr>
          <p:spPr bwMode="auto">
            <a:xfrm>
              <a:off x="5584" y="1184"/>
              <a:ext cx="80" cy="79"/>
            </a:xfrm>
            <a:prstGeom prst="ellipse">
              <a:avLst/>
            </a:prstGeom>
            <a:solidFill>
              <a:schemeClr val="accent1"/>
            </a:solidFill>
            <a:ln w="9525">
              <a:noFill/>
              <a:round/>
              <a:headEnd/>
              <a:tailEnd/>
            </a:ln>
            <a:effectLst/>
          </p:spPr>
          <p:txBody>
            <a:bodyPr wrap="none" anchor="ctr"/>
            <a:lstStyle/>
            <a:p>
              <a:pPr>
                <a:defRPr/>
              </a:pPr>
              <a:endParaRPr lang="fa-IR"/>
            </a:p>
          </p:txBody>
        </p:sp>
        <p:sp>
          <p:nvSpPr>
            <p:cNvPr id="45077"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fa-IR"/>
            </a:p>
          </p:txBody>
        </p:sp>
        <p:sp>
          <p:nvSpPr>
            <p:cNvPr id="45078"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fa-IR"/>
            </a:p>
          </p:txBody>
        </p:sp>
        <p:sp>
          <p:nvSpPr>
            <p:cNvPr id="45079" name="Oval 23"/>
            <p:cNvSpPr>
              <a:spLocks noChangeArrowheads="1"/>
            </p:cNvSpPr>
            <p:nvPr/>
          </p:nvSpPr>
          <p:spPr bwMode="auto">
            <a:xfrm>
              <a:off x="5360" y="1296"/>
              <a:ext cx="79" cy="80"/>
            </a:xfrm>
            <a:prstGeom prst="ellipse">
              <a:avLst/>
            </a:prstGeom>
            <a:solidFill>
              <a:schemeClr val="accent2"/>
            </a:solidFill>
            <a:ln w="9525">
              <a:noFill/>
              <a:round/>
              <a:headEnd/>
              <a:tailEnd/>
            </a:ln>
            <a:effectLst/>
          </p:spPr>
          <p:txBody>
            <a:bodyPr wrap="none" anchor="ctr"/>
            <a:lstStyle/>
            <a:p>
              <a:pPr>
                <a:defRPr/>
              </a:pPr>
              <a:endParaRPr lang="fa-IR"/>
            </a:p>
          </p:txBody>
        </p:sp>
        <p:sp>
          <p:nvSpPr>
            <p:cNvPr id="45080" name="Oval 24"/>
            <p:cNvSpPr>
              <a:spLocks noChangeArrowheads="1"/>
            </p:cNvSpPr>
            <p:nvPr/>
          </p:nvSpPr>
          <p:spPr bwMode="auto">
            <a:xfrm>
              <a:off x="5472" y="1296"/>
              <a:ext cx="79" cy="80"/>
            </a:xfrm>
            <a:prstGeom prst="ellipse">
              <a:avLst/>
            </a:prstGeom>
            <a:solidFill>
              <a:schemeClr val="accent1"/>
            </a:solidFill>
            <a:ln w="9525">
              <a:noFill/>
              <a:round/>
              <a:headEnd/>
              <a:tailEnd/>
            </a:ln>
            <a:effectLst/>
          </p:spPr>
          <p:txBody>
            <a:bodyPr wrap="none" anchor="ctr"/>
            <a:lstStyle/>
            <a:p>
              <a:pPr>
                <a:defRPr/>
              </a:pPr>
              <a:endParaRPr lang="fa-IR"/>
            </a:p>
          </p:txBody>
        </p:sp>
        <p:sp>
          <p:nvSpPr>
            <p:cNvPr id="45081"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fa-IR"/>
            </a:p>
          </p:txBody>
        </p:sp>
        <p:sp>
          <p:nvSpPr>
            <p:cNvPr id="45082"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fa-IR"/>
            </a:p>
          </p:txBody>
        </p:sp>
        <p:sp>
          <p:nvSpPr>
            <p:cNvPr id="45083" name="Oval 27"/>
            <p:cNvSpPr>
              <a:spLocks noChangeArrowheads="1"/>
            </p:cNvSpPr>
            <p:nvPr/>
          </p:nvSpPr>
          <p:spPr bwMode="auto">
            <a:xfrm>
              <a:off x="5360" y="1408"/>
              <a:ext cx="79" cy="80"/>
            </a:xfrm>
            <a:prstGeom prst="ellipse">
              <a:avLst/>
            </a:prstGeom>
            <a:solidFill>
              <a:schemeClr val="accent1"/>
            </a:solidFill>
            <a:ln w="9525">
              <a:noFill/>
              <a:round/>
              <a:headEnd/>
              <a:tailEnd/>
            </a:ln>
            <a:effectLst/>
          </p:spPr>
          <p:txBody>
            <a:bodyPr wrap="none" anchor="ctr"/>
            <a:lstStyle/>
            <a:p>
              <a:pPr>
                <a:defRPr/>
              </a:pPr>
              <a:endParaRPr lang="fa-IR"/>
            </a:p>
          </p:txBody>
        </p:sp>
        <p:sp>
          <p:nvSpPr>
            <p:cNvPr id="45084" name="Oval 28"/>
            <p:cNvSpPr>
              <a:spLocks noChangeArrowheads="1"/>
            </p:cNvSpPr>
            <p:nvPr/>
          </p:nvSpPr>
          <p:spPr bwMode="auto">
            <a:xfrm>
              <a:off x="5472" y="1408"/>
              <a:ext cx="79" cy="80"/>
            </a:xfrm>
            <a:prstGeom prst="ellipse">
              <a:avLst/>
            </a:prstGeom>
            <a:solidFill>
              <a:schemeClr val="accent1"/>
            </a:solidFill>
            <a:ln w="9525">
              <a:noFill/>
              <a:round/>
              <a:headEnd/>
              <a:tailEnd/>
            </a:ln>
            <a:effectLst/>
          </p:spPr>
          <p:txBody>
            <a:bodyPr wrap="none" anchor="ctr"/>
            <a:lstStyle/>
            <a:p>
              <a:pPr>
                <a:defRPr/>
              </a:pPr>
              <a:endParaRPr lang="fa-IR"/>
            </a:p>
          </p:txBody>
        </p:sp>
        <p:sp>
          <p:nvSpPr>
            <p:cNvPr id="45085"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fa-IR"/>
            </a:p>
          </p:txBody>
        </p:sp>
        <p:sp>
          <p:nvSpPr>
            <p:cNvPr id="45086"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fa-IR"/>
            </a:p>
          </p:txBody>
        </p:sp>
        <p:sp>
          <p:nvSpPr>
            <p:cNvPr id="45087"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fa-IR"/>
            </a:p>
          </p:txBody>
        </p:sp>
        <p:sp>
          <p:nvSpPr>
            <p:cNvPr id="45088" name="Oval 32"/>
            <p:cNvSpPr>
              <a:spLocks noChangeArrowheads="1"/>
            </p:cNvSpPr>
            <p:nvPr/>
          </p:nvSpPr>
          <p:spPr bwMode="auto">
            <a:xfrm>
              <a:off x="5360" y="1520"/>
              <a:ext cx="79" cy="79"/>
            </a:xfrm>
            <a:prstGeom prst="ellipse">
              <a:avLst/>
            </a:prstGeom>
            <a:solidFill>
              <a:schemeClr val="accent1"/>
            </a:solidFill>
            <a:ln w="9525">
              <a:noFill/>
              <a:round/>
              <a:headEnd/>
              <a:tailEnd/>
            </a:ln>
            <a:effectLst/>
          </p:spPr>
          <p:txBody>
            <a:bodyPr wrap="none" anchor="ctr"/>
            <a:lstStyle/>
            <a:p>
              <a:pPr>
                <a:defRPr/>
              </a:pPr>
              <a:endParaRPr lang="fa-IR"/>
            </a:p>
          </p:txBody>
        </p:sp>
        <p:sp>
          <p:nvSpPr>
            <p:cNvPr id="45089" name="Oval 33"/>
            <p:cNvSpPr>
              <a:spLocks noChangeArrowheads="1"/>
            </p:cNvSpPr>
            <p:nvPr/>
          </p:nvSpPr>
          <p:spPr bwMode="auto">
            <a:xfrm>
              <a:off x="5472" y="1520"/>
              <a:ext cx="79" cy="79"/>
            </a:xfrm>
            <a:prstGeom prst="ellipse">
              <a:avLst/>
            </a:prstGeom>
            <a:solidFill>
              <a:schemeClr val="folHlink"/>
            </a:solidFill>
            <a:ln w="9525">
              <a:noFill/>
              <a:round/>
              <a:headEnd/>
              <a:tailEnd/>
            </a:ln>
            <a:effectLst/>
          </p:spPr>
          <p:txBody>
            <a:bodyPr wrap="none" anchor="ctr"/>
            <a:lstStyle/>
            <a:p>
              <a:pPr>
                <a:defRPr/>
              </a:pPr>
              <a:endParaRPr lang="fa-IR"/>
            </a:p>
          </p:txBody>
        </p:sp>
        <p:sp>
          <p:nvSpPr>
            <p:cNvPr id="45090" name="Oval 34"/>
            <p:cNvSpPr>
              <a:spLocks noChangeArrowheads="1"/>
            </p:cNvSpPr>
            <p:nvPr/>
          </p:nvSpPr>
          <p:spPr bwMode="auto">
            <a:xfrm>
              <a:off x="5136" y="1632"/>
              <a:ext cx="80" cy="79"/>
            </a:xfrm>
            <a:prstGeom prst="ellipse">
              <a:avLst/>
            </a:prstGeom>
            <a:solidFill>
              <a:schemeClr val="accent1"/>
            </a:solidFill>
            <a:ln w="9525">
              <a:noFill/>
              <a:round/>
              <a:headEnd/>
              <a:tailEnd/>
            </a:ln>
            <a:effectLst/>
          </p:spPr>
          <p:txBody>
            <a:bodyPr wrap="none" anchor="ctr"/>
            <a:lstStyle/>
            <a:p>
              <a:pPr>
                <a:defRPr/>
              </a:pPr>
              <a:endParaRPr lang="fa-IR"/>
            </a:p>
          </p:txBody>
        </p:sp>
        <p:sp>
          <p:nvSpPr>
            <p:cNvPr id="45091" name="Oval 35"/>
            <p:cNvSpPr>
              <a:spLocks noChangeArrowheads="1"/>
            </p:cNvSpPr>
            <p:nvPr/>
          </p:nvSpPr>
          <p:spPr bwMode="auto">
            <a:xfrm>
              <a:off x="5248" y="1632"/>
              <a:ext cx="79" cy="79"/>
            </a:xfrm>
            <a:prstGeom prst="ellipse">
              <a:avLst/>
            </a:prstGeom>
            <a:solidFill>
              <a:schemeClr val="accent1"/>
            </a:solidFill>
            <a:ln w="9525">
              <a:noFill/>
              <a:round/>
              <a:headEnd/>
              <a:tailEnd/>
            </a:ln>
            <a:effectLst/>
          </p:spPr>
          <p:txBody>
            <a:bodyPr wrap="none" anchor="ctr"/>
            <a:lstStyle/>
            <a:p>
              <a:pPr>
                <a:defRPr/>
              </a:pPr>
              <a:endParaRPr lang="fa-IR"/>
            </a:p>
          </p:txBody>
        </p:sp>
        <p:sp>
          <p:nvSpPr>
            <p:cNvPr id="45092" name="Oval 36"/>
            <p:cNvSpPr>
              <a:spLocks noChangeArrowheads="1"/>
            </p:cNvSpPr>
            <p:nvPr/>
          </p:nvSpPr>
          <p:spPr bwMode="auto">
            <a:xfrm>
              <a:off x="5360" y="1632"/>
              <a:ext cx="79" cy="79"/>
            </a:xfrm>
            <a:prstGeom prst="ellipse">
              <a:avLst/>
            </a:prstGeom>
            <a:solidFill>
              <a:schemeClr val="folHlink"/>
            </a:solidFill>
            <a:ln w="9525">
              <a:noFill/>
              <a:round/>
              <a:headEnd/>
              <a:tailEnd/>
            </a:ln>
            <a:effectLst/>
          </p:spPr>
          <p:txBody>
            <a:bodyPr wrap="none" anchor="ctr"/>
            <a:lstStyle/>
            <a:p>
              <a:pPr>
                <a:defRPr/>
              </a:pPr>
              <a:endParaRPr lang="fa-IR"/>
            </a:p>
          </p:txBody>
        </p:sp>
        <p:sp>
          <p:nvSpPr>
            <p:cNvPr id="45093" name="Oval 37"/>
            <p:cNvSpPr>
              <a:spLocks noChangeArrowheads="1"/>
            </p:cNvSpPr>
            <p:nvPr/>
          </p:nvSpPr>
          <p:spPr bwMode="auto">
            <a:xfrm>
              <a:off x="5472" y="1632"/>
              <a:ext cx="79" cy="79"/>
            </a:xfrm>
            <a:prstGeom prst="ellipse">
              <a:avLst/>
            </a:prstGeom>
            <a:solidFill>
              <a:schemeClr val="folHlink"/>
            </a:solidFill>
            <a:ln w="9525">
              <a:noFill/>
              <a:round/>
              <a:headEnd/>
              <a:tailEnd/>
            </a:ln>
            <a:effectLst/>
          </p:spPr>
          <p:txBody>
            <a:bodyPr wrap="none" anchor="ctr"/>
            <a:lstStyle/>
            <a:p>
              <a:pPr>
                <a:defRPr/>
              </a:pPr>
              <a:endParaRPr lang="fa-IR"/>
            </a:p>
          </p:txBody>
        </p:sp>
        <p:sp>
          <p:nvSpPr>
            <p:cNvPr id="45094"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fa-IR"/>
            </a:p>
          </p:txBody>
        </p:sp>
        <p:sp>
          <p:nvSpPr>
            <p:cNvPr id="45095" name="Oval 39"/>
            <p:cNvSpPr>
              <a:spLocks noChangeArrowheads="1"/>
            </p:cNvSpPr>
            <p:nvPr/>
          </p:nvSpPr>
          <p:spPr bwMode="auto">
            <a:xfrm>
              <a:off x="5472" y="1744"/>
              <a:ext cx="79" cy="80"/>
            </a:xfrm>
            <a:prstGeom prst="ellipse">
              <a:avLst/>
            </a:prstGeom>
            <a:solidFill>
              <a:schemeClr val="folHlink"/>
            </a:solidFill>
            <a:ln w="9525">
              <a:noFill/>
              <a:round/>
              <a:headEnd/>
              <a:tailEnd/>
            </a:ln>
            <a:effectLst/>
          </p:spPr>
          <p:txBody>
            <a:bodyPr wrap="none" anchor="ctr"/>
            <a:lstStyle/>
            <a:p>
              <a:pPr>
                <a:defRPr/>
              </a:pPr>
              <a:endParaRPr lang="fa-IR"/>
            </a:p>
          </p:txBody>
        </p:sp>
      </p:grpSp>
      <p:sp>
        <p:nvSpPr>
          <p:cNvPr id="40" name="Rectangle 4"/>
          <p:cNvSpPr>
            <a:spLocks noChangeArrowheads="1"/>
          </p:cNvSpPr>
          <p:nvPr userDrawn="1"/>
        </p:nvSpPr>
        <p:spPr bwMode="auto">
          <a:xfrm>
            <a:off x="0" y="-47078"/>
            <a:ext cx="4357686" cy="400110"/>
          </a:xfrm>
          <a:prstGeom prst="rect">
            <a:avLst/>
          </a:prstGeom>
          <a:noFill/>
          <a:ln w="9525">
            <a:noFill/>
            <a:miter lim="800000"/>
            <a:headEnd/>
            <a:tailEnd/>
          </a:ln>
        </p:spPr>
        <p:txBody>
          <a:bodyPr wrap="square">
            <a:spAutoFit/>
          </a:bodyPr>
          <a:lstStyle/>
          <a:p>
            <a:pPr algn="ctr" defTabSz="685800" rtl="1"/>
            <a:r>
              <a:rPr lang="fa-IR" altLang="fa-IR" sz="2000" dirty="0">
                <a:solidFill>
                  <a:srgbClr val="FF0000"/>
                </a:solidFill>
                <a:latin typeface="Tahoma" pitchFamily="34" charset="0"/>
                <a:cs typeface="B Titr" pitchFamily="2" charset="-78"/>
              </a:rPr>
              <a:t>کانال تلگرامی بانک پاور </a:t>
            </a:r>
            <a:r>
              <a:rPr lang="fa-IR" altLang="fa-IR" sz="2000" dirty="0" smtClean="0">
                <a:solidFill>
                  <a:srgbClr val="FF0000"/>
                </a:solidFill>
                <a:latin typeface="Tahoma" pitchFamily="34" charset="0"/>
                <a:cs typeface="B Titr" pitchFamily="2" charset="-78"/>
              </a:rPr>
              <a:t>پوینت</a:t>
            </a:r>
            <a:r>
              <a:rPr lang="fa-IR" altLang="fa-IR" sz="2000" baseline="0" dirty="0" smtClean="0">
                <a:solidFill>
                  <a:srgbClr val="FF0000"/>
                </a:solidFill>
                <a:latin typeface="Tahoma" pitchFamily="34" charset="0"/>
                <a:cs typeface="B Titr" pitchFamily="2" charset="-78"/>
              </a:rPr>
              <a:t>  </a:t>
            </a:r>
            <a:r>
              <a:rPr lang="en-US" altLang="fa-IR" sz="2000" dirty="0" smtClean="0">
                <a:solidFill>
                  <a:srgbClr val="FF0000"/>
                </a:solidFill>
                <a:latin typeface="Tahoma" pitchFamily="34" charset="0"/>
                <a:cs typeface="B Titr" pitchFamily="2" charset="-78"/>
              </a:rPr>
              <a:t>@</a:t>
            </a:r>
            <a:r>
              <a:rPr lang="en-US" altLang="fa-IR" sz="2000" dirty="0" err="1" smtClean="0">
                <a:solidFill>
                  <a:srgbClr val="FF0000"/>
                </a:solidFill>
                <a:latin typeface="Tahoma" pitchFamily="34" charset="0"/>
                <a:cs typeface="B Titr" pitchFamily="2" charset="-78"/>
              </a:rPr>
              <a:t>PptBank</a:t>
            </a:r>
            <a:endParaRPr lang="en-US" altLang="fa-IR" sz="2000" dirty="0">
              <a:solidFill>
                <a:srgbClr val="FF0000"/>
              </a:solidFill>
              <a:latin typeface="Tahoma" pitchFamily="34" charset="0"/>
              <a:cs typeface="B Titr" pitchFamily="2" charset="-78"/>
            </a:endParaRPr>
          </a:p>
        </p:txBody>
      </p:sp>
    </p:spTree>
  </p:cSld>
  <p:clrMap bg1="lt1" tx1="dk1" bg2="lt2" tx2="dk2" accent1="accent1" accent2="accent2" accent3="accent3" accent4="accent4" accent5="accent5" accent6="accent6" hlink="hlink" folHlink="folHlink"/>
  <p:sldLayoutIdLst>
    <p:sldLayoutId id="2147483712"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 id="2147483711" r:id="rId14"/>
  </p:sldLayoutIdLst>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5059"/>
                                        </p:tgtEl>
                                        <p:attrNameLst>
                                          <p:attrName>style.visibility</p:attrName>
                                        </p:attrNameLst>
                                      </p:cBhvr>
                                      <p:to>
                                        <p:strVal val="visible"/>
                                      </p:to>
                                    </p:set>
                                    <p:animEffect transition="in" filter="fade">
                                      <p:cBhvr>
                                        <p:cTn id="7" dur="2000"/>
                                        <p:tgtEl>
                                          <p:spTgt spid="4505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5060"/>
                                        </p:tgtEl>
                                        <p:attrNameLst>
                                          <p:attrName>style.visibility</p:attrName>
                                        </p:attrNameLst>
                                      </p:cBhvr>
                                      <p:to>
                                        <p:strVal val="visible"/>
                                      </p:to>
                                    </p:set>
                                    <p:animEffect transition="in" filter="fade">
                                      <p:cBhvr>
                                        <p:cTn id="10" dur="2000"/>
                                        <p:tgtEl>
                                          <p:spTgt spid="450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p:bldP spid="45060" grpId="0">
        <p:tmplLst>
          <p:tmpl>
            <p:tnLst>
              <p:par>
                <p:cTn presetID="10" presetClass="entr" presetSubtype="0" fill="hold" nodeType="withEffect">
                  <p:stCondLst>
                    <p:cond delay="0"/>
                  </p:stCondLst>
                  <p:childTnLst>
                    <p:set>
                      <p:cBhvr>
                        <p:cTn dur="1" fill="hold">
                          <p:stCondLst>
                            <p:cond delay="0"/>
                          </p:stCondLst>
                        </p:cTn>
                        <p:tgtEl>
                          <p:spTgt spid="45060"/>
                        </p:tgtEl>
                        <p:attrNameLst>
                          <p:attrName>style.visibility</p:attrName>
                        </p:attrNameLst>
                      </p:cBhvr>
                      <p:to>
                        <p:strVal val="visible"/>
                      </p:to>
                    </p:set>
                    <p:animEffect transition="in" filter="fade">
                      <p:cBhvr>
                        <p:cTn dur="2000"/>
                        <p:tgtEl>
                          <p:spTgt spid="45060"/>
                        </p:tgtEl>
                      </p:cBhvr>
                    </p:animEffect>
                  </p:childTnLst>
                </p:cTn>
              </p:par>
            </p:tnLst>
          </p:tmpl>
        </p:tmplLst>
      </p:bldP>
    </p:bldLst>
  </p:timing>
  <p:hf hd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pitchFamily="34" charset="0"/>
          <a:cs typeface="Arial" pitchFamily="34" charset="0"/>
        </a:defRPr>
      </a:lvl2pPr>
      <a:lvl3pPr algn="l" rtl="0" eaLnBrk="0" fontAlgn="base" hangingPunct="0">
        <a:spcBef>
          <a:spcPct val="0"/>
        </a:spcBef>
        <a:spcAft>
          <a:spcPct val="0"/>
        </a:spcAft>
        <a:defRPr sz="3900" b="1">
          <a:solidFill>
            <a:schemeClr val="tx2"/>
          </a:solidFill>
          <a:latin typeface="Arial" pitchFamily="34" charset="0"/>
          <a:cs typeface="Arial" pitchFamily="34" charset="0"/>
        </a:defRPr>
      </a:lvl3pPr>
      <a:lvl4pPr algn="l" rtl="0" eaLnBrk="0" fontAlgn="base" hangingPunct="0">
        <a:spcBef>
          <a:spcPct val="0"/>
        </a:spcBef>
        <a:spcAft>
          <a:spcPct val="0"/>
        </a:spcAft>
        <a:defRPr sz="3900" b="1">
          <a:solidFill>
            <a:schemeClr val="tx2"/>
          </a:solidFill>
          <a:latin typeface="Arial" pitchFamily="34" charset="0"/>
          <a:cs typeface="Arial" pitchFamily="34" charset="0"/>
        </a:defRPr>
      </a:lvl4pPr>
      <a:lvl5pPr algn="l" rtl="0" eaLnBrk="0" fontAlgn="base" hangingPunct="0">
        <a:spcBef>
          <a:spcPct val="0"/>
        </a:spcBef>
        <a:spcAft>
          <a:spcPct val="0"/>
        </a:spcAft>
        <a:defRPr sz="3900" b="1">
          <a:solidFill>
            <a:schemeClr val="tx2"/>
          </a:solidFill>
          <a:latin typeface="Arial" pitchFamily="34" charset="0"/>
          <a:cs typeface="Arial" pitchFamily="34" charset="0"/>
        </a:defRPr>
      </a:lvl5pPr>
      <a:lvl6pPr marL="457200" algn="l" rtl="0" fontAlgn="base">
        <a:spcBef>
          <a:spcPct val="0"/>
        </a:spcBef>
        <a:spcAft>
          <a:spcPct val="0"/>
        </a:spcAft>
        <a:defRPr sz="3900" b="1">
          <a:solidFill>
            <a:schemeClr val="tx2"/>
          </a:solidFill>
          <a:latin typeface="Arial" pitchFamily="34" charset="0"/>
          <a:cs typeface="Arial" pitchFamily="34" charset="0"/>
        </a:defRPr>
      </a:lvl6pPr>
      <a:lvl7pPr marL="914400" algn="l" rtl="0" fontAlgn="base">
        <a:spcBef>
          <a:spcPct val="0"/>
        </a:spcBef>
        <a:spcAft>
          <a:spcPct val="0"/>
        </a:spcAft>
        <a:defRPr sz="3900" b="1">
          <a:solidFill>
            <a:schemeClr val="tx2"/>
          </a:solidFill>
          <a:latin typeface="Arial" pitchFamily="34" charset="0"/>
          <a:cs typeface="Arial" pitchFamily="34" charset="0"/>
        </a:defRPr>
      </a:lvl7pPr>
      <a:lvl8pPr marL="1371600" algn="l" rtl="0" fontAlgn="base">
        <a:spcBef>
          <a:spcPct val="0"/>
        </a:spcBef>
        <a:spcAft>
          <a:spcPct val="0"/>
        </a:spcAft>
        <a:defRPr sz="3900" b="1">
          <a:solidFill>
            <a:schemeClr val="tx2"/>
          </a:solidFill>
          <a:latin typeface="Arial" pitchFamily="34" charset="0"/>
          <a:cs typeface="Arial" pitchFamily="34" charset="0"/>
        </a:defRPr>
      </a:lvl8pPr>
      <a:lvl9pPr marL="1828800" algn="l" rtl="0" fontAlgn="base">
        <a:spcBef>
          <a:spcPct val="0"/>
        </a:spcBef>
        <a:spcAft>
          <a:spcPct val="0"/>
        </a:spcAft>
        <a:defRPr sz="3900" b="1">
          <a:solidFill>
            <a:schemeClr val="tx2"/>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cs typeface="+mn-cs"/>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cs typeface="+mn-cs"/>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cs typeface="+mn-cs"/>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image" Target="../media/image4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image" Target="../media/image49.png"/><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image" Target="../media/image51.png"/><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4.xml.rels><?xml version="1.0" encoding="UTF-8" standalone="yes"?>
<Relationships xmlns="http://schemas.openxmlformats.org/package/2006/relationships"><Relationship Id="rId2" Type="http://schemas.openxmlformats.org/officeDocument/2006/relationships/image" Target="../media/image52.png"/><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3" Type="http://schemas.openxmlformats.org/officeDocument/2006/relationships/oleObject" Target="../embeddings/oleObject54.bin"/><Relationship Id="rId2" Type="http://schemas.openxmlformats.org/officeDocument/2006/relationships/slideLayout" Target="../slideLayouts/slideLayout13.xml"/><Relationship Id="rId1" Type="http://schemas.openxmlformats.org/officeDocument/2006/relationships/vmlDrawing" Target="../drawings/vmlDrawing26.vml"/><Relationship Id="rId5" Type="http://schemas.openxmlformats.org/officeDocument/2006/relationships/image" Target="../media/image53.wmf"/><Relationship Id="rId4" Type="http://schemas.openxmlformats.org/officeDocument/2006/relationships/oleObject" Target="../embeddings/oleObject55.bin"/></Relationships>
</file>

<file path=ppt/slides/_rels/slide171.xml.rels><?xml version="1.0" encoding="UTF-8" standalone="yes"?>
<Relationships xmlns="http://schemas.openxmlformats.org/package/2006/relationships"><Relationship Id="rId8" Type="http://schemas.openxmlformats.org/officeDocument/2006/relationships/image" Target="../media/image56.wmf"/><Relationship Id="rId13" Type="http://schemas.openxmlformats.org/officeDocument/2006/relationships/image" Target="../media/image6.wmf"/><Relationship Id="rId3" Type="http://schemas.openxmlformats.org/officeDocument/2006/relationships/oleObject" Target="../embeddings/oleObject56.bin"/><Relationship Id="rId7" Type="http://schemas.openxmlformats.org/officeDocument/2006/relationships/oleObject" Target="../embeddings/oleObject58.bin"/><Relationship Id="rId12" Type="http://schemas.openxmlformats.org/officeDocument/2006/relationships/oleObject" Target="../embeddings/oleObject61.bin"/><Relationship Id="rId2" Type="http://schemas.openxmlformats.org/officeDocument/2006/relationships/slideLayout" Target="../slideLayouts/slideLayout13.xml"/><Relationship Id="rId1" Type="http://schemas.openxmlformats.org/officeDocument/2006/relationships/vmlDrawing" Target="../drawings/vmlDrawing27.vml"/><Relationship Id="rId6" Type="http://schemas.openxmlformats.org/officeDocument/2006/relationships/image" Target="../media/image55.wmf"/><Relationship Id="rId11" Type="http://schemas.openxmlformats.org/officeDocument/2006/relationships/image" Target="../media/image57.wmf"/><Relationship Id="rId5" Type="http://schemas.openxmlformats.org/officeDocument/2006/relationships/oleObject" Target="../embeddings/oleObject57.bin"/><Relationship Id="rId15" Type="http://schemas.openxmlformats.org/officeDocument/2006/relationships/image" Target="../media/image58.wmf"/><Relationship Id="rId10" Type="http://schemas.openxmlformats.org/officeDocument/2006/relationships/oleObject" Target="../embeddings/oleObject60.bin"/><Relationship Id="rId4" Type="http://schemas.openxmlformats.org/officeDocument/2006/relationships/image" Target="../media/image54.wmf"/><Relationship Id="rId9" Type="http://schemas.openxmlformats.org/officeDocument/2006/relationships/oleObject" Target="../embeddings/oleObject59.bin"/><Relationship Id="rId14" Type="http://schemas.openxmlformats.org/officeDocument/2006/relationships/oleObject" Target="../embeddings/oleObject62.bin"/></Relationships>
</file>

<file path=ppt/slides/_rels/slide172.xml.rels><?xml version="1.0" encoding="UTF-8" standalone="yes"?>
<Relationships xmlns="http://schemas.openxmlformats.org/package/2006/relationships"><Relationship Id="rId3" Type="http://schemas.openxmlformats.org/officeDocument/2006/relationships/oleObject" Target="../embeddings/oleObject63.bin"/><Relationship Id="rId2" Type="http://schemas.openxmlformats.org/officeDocument/2006/relationships/slideLayout" Target="../slideLayouts/slideLayout13.xml"/><Relationship Id="rId1" Type="http://schemas.openxmlformats.org/officeDocument/2006/relationships/vmlDrawing" Target="../drawings/vmlDrawing28.vml"/><Relationship Id="rId6" Type="http://schemas.openxmlformats.org/officeDocument/2006/relationships/image" Target="../media/image59.wmf"/><Relationship Id="rId5" Type="http://schemas.openxmlformats.org/officeDocument/2006/relationships/oleObject" Target="../embeddings/oleObject64.bin"/><Relationship Id="rId4" Type="http://schemas.openxmlformats.org/officeDocument/2006/relationships/image" Target="../media/image6.wmf"/></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3" Type="http://schemas.openxmlformats.org/officeDocument/2006/relationships/oleObject" Target="../embeddings/oleObject65.bin"/><Relationship Id="rId2" Type="http://schemas.openxmlformats.org/officeDocument/2006/relationships/slideLayout" Target="../slideLayouts/slideLayout4.xml"/><Relationship Id="rId1" Type="http://schemas.openxmlformats.org/officeDocument/2006/relationships/vmlDrawing" Target="../drawings/vmlDrawing29.vml"/><Relationship Id="rId6" Type="http://schemas.openxmlformats.org/officeDocument/2006/relationships/image" Target="../media/image60.wmf"/><Relationship Id="rId5" Type="http://schemas.openxmlformats.org/officeDocument/2006/relationships/oleObject" Target="../embeddings/oleObject66.bin"/><Relationship Id="rId4" Type="http://schemas.openxmlformats.org/officeDocument/2006/relationships/image" Target="../media/image6.wmf"/></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3" Type="http://schemas.openxmlformats.org/officeDocument/2006/relationships/oleObject" Target="../embeddings/oleObject67.bin"/><Relationship Id="rId7" Type="http://schemas.openxmlformats.org/officeDocument/2006/relationships/image" Target="../media/image62.wmf"/><Relationship Id="rId2" Type="http://schemas.openxmlformats.org/officeDocument/2006/relationships/slideLayout" Target="../slideLayouts/slideLayout13.xml"/><Relationship Id="rId1" Type="http://schemas.openxmlformats.org/officeDocument/2006/relationships/vmlDrawing" Target="../drawings/vmlDrawing30.vml"/><Relationship Id="rId6" Type="http://schemas.openxmlformats.org/officeDocument/2006/relationships/oleObject" Target="../embeddings/oleObject69.bin"/><Relationship Id="rId5" Type="http://schemas.openxmlformats.org/officeDocument/2006/relationships/image" Target="../media/image61.wmf"/><Relationship Id="rId4" Type="http://schemas.openxmlformats.org/officeDocument/2006/relationships/oleObject" Target="../embeddings/oleObject68.bin"/></Relationships>
</file>

<file path=ppt/slides/_rels/slide205.xml.rels><?xml version="1.0" encoding="UTF-8" standalone="yes"?>
<Relationships xmlns="http://schemas.openxmlformats.org/package/2006/relationships"><Relationship Id="rId8" Type="http://schemas.openxmlformats.org/officeDocument/2006/relationships/oleObject" Target="../embeddings/oleObject73.bin"/><Relationship Id="rId3" Type="http://schemas.openxmlformats.org/officeDocument/2006/relationships/oleObject" Target="../embeddings/oleObject70.bin"/><Relationship Id="rId7" Type="http://schemas.openxmlformats.org/officeDocument/2006/relationships/image" Target="../media/image64.wmf"/><Relationship Id="rId2" Type="http://schemas.openxmlformats.org/officeDocument/2006/relationships/slideLayout" Target="../slideLayouts/slideLayout13.xml"/><Relationship Id="rId1" Type="http://schemas.openxmlformats.org/officeDocument/2006/relationships/vmlDrawing" Target="../drawings/vmlDrawing31.vml"/><Relationship Id="rId6" Type="http://schemas.openxmlformats.org/officeDocument/2006/relationships/oleObject" Target="../embeddings/oleObject72.bin"/><Relationship Id="rId5" Type="http://schemas.openxmlformats.org/officeDocument/2006/relationships/image" Target="../media/image63.wmf"/><Relationship Id="rId4" Type="http://schemas.openxmlformats.org/officeDocument/2006/relationships/oleObject" Target="../embeddings/oleObject71.bin"/><Relationship Id="rId9" Type="http://schemas.openxmlformats.org/officeDocument/2006/relationships/image" Target="../media/image65.wmf"/></Relationships>
</file>

<file path=ppt/slides/_rels/slide206.xml.rels><?xml version="1.0" encoding="UTF-8" standalone="yes"?>
<Relationships xmlns="http://schemas.openxmlformats.org/package/2006/relationships"><Relationship Id="rId8" Type="http://schemas.openxmlformats.org/officeDocument/2006/relationships/image" Target="../media/image68.wmf"/><Relationship Id="rId3" Type="http://schemas.openxmlformats.org/officeDocument/2006/relationships/oleObject" Target="../embeddings/oleObject74.bin"/><Relationship Id="rId7" Type="http://schemas.openxmlformats.org/officeDocument/2006/relationships/oleObject" Target="../embeddings/oleObject76.bin"/><Relationship Id="rId2" Type="http://schemas.openxmlformats.org/officeDocument/2006/relationships/slideLayout" Target="../slideLayouts/slideLayout13.xml"/><Relationship Id="rId1" Type="http://schemas.openxmlformats.org/officeDocument/2006/relationships/vmlDrawing" Target="../drawings/vmlDrawing32.vml"/><Relationship Id="rId6" Type="http://schemas.openxmlformats.org/officeDocument/2006/relationships/image" Target="../media/image67.wmf"/><Relationship Id="rId5" Type="http://schemas.openxmlformats.org/officeDocument/2006/relationships/oleObject" Target="../embeddings/oleObject75.bin"/><Relationship Id="rId4" Type="http://schemas.openxmlformats.org/officeDocument/2006/relationships/image" Target="../media/image66.wmf"/></Relationships>
</file>

<file path=ppt/slides/_rels/slide207.xml.rels><?xml version="1.0" encoding="UTF-8" standalone="yes"?>
<Relationships xmlns="http://schemas.openxmlformats.org/package/2006/relationships"><Relationship Id="rId8" Type="http://schemas.openxmlformats.org/officeDocument/2006/relationships/oleObject" Target="../embeddings/oleObject80.bin"/><Relationship Id="rId3" Type="http://schemas.openxmlformats.org/officeDocument/2006/relationships/oleObject" Target="../embeddings/oleObject77.bin"/><Relationship Id="rId7" Type="http://schemas.openxmlformats.org/officeDocument/2006/relationships/oleObject" Target="../embeddings/oleObject79.bin"/><Relationship Id="rId2" Type="http://schemas.openxmlformats.org/officeDocument/2006/relationships/slideLayout" Target="../slideLayouts/slideLayout13.xml"/><Relationship Id="rId1" Type="http://schemas.openxmlformats.org/officeDocument/2006/relationships/vmlDrawing" Target="../drawings/vmlDrawing33.vml"/><Relationship Id="rId6" Type="http://schemas.openxmlformats.org/officeDocument/2006/relationships/image" Target="../media/image69.wmf"/><Relationship Id="rId5" Type="http://schemas.openxmlformats.org/officeDocument/2006/relationships/oleObject" Target="../embeddings/oleObject78.bin"/><Relationship Id="rId4" Type="http://schemas.openxmlformats.org/officeDocument/2006/relationships/image" Target="../media/image6.wmf"/><Relationship Id="rId9" Type="http://schemas.openxmlformats.org/officeDocument/2006/relationships/image" Target="../media/image70.wmf"/></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3" Type="http://schemas.openxmlformats.org/officeDocument/2006/relationships/oleObject" Target="../embeddings/oleObject81.bin"/><Relationship Id="rId2" Type="http://schemas.openxmlformats.org/officeDocument/2006/relationships/slideLayout" Target="../slideLayouts/slideLayout14.xml"/><Relationship Id="rId1" Type="http://schemas.openxmlformats.org/officeDocument/2006/relationships/vmlDrawing" Target="../drawings/vmlDrawing34.vml"/><Relationship Id="rId4" Type="http://schemas.openxmlformats.org/officeDocument/2006/relationships/image" Target="../media/image71.wmf"/></Relationships>
</file>

<file path=ppt/slides/_rels/slide212.xml.rels><?xml version="1.0" encoding="UTF-8" standalone="yes"?>
<Relationships xmlns="http://schemas.openxmlformats.org/package/2006/relationships"><Relationship Id="rId3" Type="http://schemas.openxmlformats.org/officeDocument/2006/relationships/oleObject" Target="../embeddings/oleObject82.bin"/><Relationship Id="rId2" Type="http://schemas.openxmlformats.org/officeDocument/2006/relationships/slideLayout" Target="../slideLayouts/slideLayout4.xml"/><Relationship Id="rId1" Type="http://schemas.openxmlformats.org/officeDocument/2006/relationships/vmlDrawing" Target="../drawings/vmlDrawing35.vml"/><Relationship Id="rId4" Type="http://schemas.openxmlformats.org/officeDocument/2006/relationships/image" Target="../media/image71.wmf"/></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5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3.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5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3.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5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3.xml"/><Relationship Id="rId1" Type="http://schemas.openxmlformats.org/officeDocument/2006/relationships/vmlDrawing" Target="../drawings/vmlDrawing4.vml"/><Relationship Id="rId4" Type="http://schemas.openxmlformats.org/officeDocument/2006/relationships/image" Target="../media/image5.wmf"/></Relationships>
</file>

<file path=ppt/slides/_rels/slide5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3.xml"/><Relationship Id="rId1" Type="http://schemas.openxmlformats.org/officeDocument/2006/relationships/vmlDrawing" Target="../drawings/vmlDrawing5.vml"/><Relationship Id="rId6" Type="http://schemas.openxmlformats.org/officeDocument/2006/relationships/image" Target="../media/image7.wmf"/><Relationship Id="rId5" Type="http://schemas.openxmlformats.org/officeDocument/2006/relationships/oleObject" Target="../embeddings/oleObject6.bin"/><Relationship Id="rId4" Type="http://schemas.openxmlformats.org/officeDocument/2006/relationships/image" Target="../media/image6.wmf"/></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7.bin"/><Relationship Id="rId7" Type="http://schemas.openxmlformats.org/officeDocument/2006/relationships/oleObject" Target="../embeddings/oleObject9.bin"/><Relationship Id="rId2" Type="http://schemas.openxmlformats.org/officeDocument/2006/relationships/slideLayout" Target="../slideLayouts/slideLayout13.xml"/><Relationship Id="rId1" Type="http://schemas.openxmlformats.org/officeDocument/2006/relationships/vmlDrawing" Target="../drawings/vmlDrawing6.vml"/><Relationship Id="rId6" Type="http://schemas.openxmlformats.org/officeDocument/2006/relationships/image" Target="../media/image9.wmf"/><Relationship Id="rId5" Type="http://schemas.openxmlformats.org/officeDocument/2006/relationships/oleObject" Target="../embeddings/oleObject8.bin"/><Relationship Id="rId4" Type="http://schemas.openxmlformats.org/officeDocument/2006/relationships/image" Target="../media/image8.wmf"/></Relationships>
</file>

<file path=ppt/slides/_rels/slide58.x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oleObject" Target="../embeddings/oleObject10.bin"/><Relationship Id="rId7" Type="http://schemas.openxmlformats.org/officeDocument/2006/relationships/oleObject" Target="../embeddings/oleObject12.bin"/><Relationship Id="rId2" Type="http://schemas.openxmlformats.org/officeDocument/2006/relationships/slideLayout" Target="../slideLayouts/slideLayout13.xml"/><Relationship Id="rId1" Type="http://schemas.openxmlformats.org/officeDocument/2006/relationships/vmlDrawing" Target="../drawings/vmlDrawing7.vml"/><Relationship Id="rId6" Type="http://schemas.openxmlformats.org/officeDocument/2006/relationships/image" Target="../media/image12.wmf"/><Relationship Id="rId5" Type="http://schemas.openxmlformats.org/officeDocument/2006/relationships/oleObject" Target="../embeddings/oleObject11.bin"/><Relationship Id="rId10" Type="http://schemas.openxmlformats.org/officeDocument/2006/relationships/image" Target="../media/image14.wmf"/><Relationship Id="rId4" Type="http://schemas.openxmlformats.org/officeDocument/2006/relationships/image" Target="../media/image11.wmf"/><Relationship Id="rId9" Type="http://schemas.openxmlformats.org/officeDocument/2006/relationships/oleObject" Target="../embeddings/oleObject13.bin"/></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13.xml"/><Relationship Id="rId1" Type="http://schemas.openxmlformats.org/officeDocument/2006/relationships/vmlDrawing" Target="../drawings/vmlDrawing8.vml"/><Relationship Id="rId4" Type="http://schemas.openxmlformats.org/officeDocument/2006/relationships/image" Target="../media/image15.wmf"/></Relationships>
</file>

<file path=ppt/slides/_rels/slide61.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13.xml"/><Relationship Id="rId1" Type="http://schemas.openxmlformats.org/officeDocument/2006/relationships/vmlDrawing" Target="../drawings/vmlDrawing9.vml"/><Relationship Id="rId4" Type="http://schemas.openxmlformats.org/officeDocument/2006/relationships/image" Target="../media/image16.wmf"/></Relationships>
</file>

<file path=ppt/slides/_rels/slide62.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13.xml"/><Relationship Id="rId1" Type="http://schemas.openxmlformats.org/officeDocument/2006/relationships/vmlDrawing" Target="../drawings/vmlDrawing10.vml"/><Relationship Id="rId5" Type="http://schemas.openxmlformats.org/officeDocument/2006/relationships/image" Target="../media/image17.wmf"/><Relationship Id="rId4" Type="http://schemas.openxmlformats.org/officeDocument/2006/relationships/oleObject" Target="../embeddings/oleObject17.bin"/></Relationships>
</file>

<file path=ppt/slides/_rels/slide63.x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oleObject" Target="../embeddings/oleObject18.bin"/><Relationship Id="rId7" Type="http://schemas.openxmlformats.org/officeDocument/2006/relationships/oleObject" Target="../embeddings/oleObject20.bin"/><Relationship Id="rId2" Type="http://schemas.openxmlformats.org/officeDocument/2006/relationships/slideLayout" Target="../slideLayouts/slideLayout13.xml"/><Relationship Id="rId1" Type="http://schemas.openxmlformats.org/officeDocument/2006/relationships/vmlDrawing" Target="../drawings/vmlDrawing11.vml"/><Relationship Id="rId6" Type="http://schemas.openxmlformats.org/officeDocument/2006/relationships/image" Target="../media/image19.wmf"/><Relationship Id="rId5" Type="http://schemas.openxmlformats.org/officeDocument/2006/relationships/oleObject" Target="../embeddings/oleObject19.bin"/><Relationship Id="rId10" Type="http://schemas.openxmlformats.org/officeDocument/2006/relationships/image" Target="../media/image21.wmf"/><Relationship Id="rId4" Type="http://schemas.openxmlformats.org/officeDocument/2006/relationships/image" Target="../media/image18.wmf"/><Relationship Id="rId9" Type="http://schemas.openxmlformats.org/officeDocument/2006/relationships/oleObject" Target="../embeddings/oleObject21.bin"/></Relationships>
</file>

<file path=ppt/slides/_rels/slide64.xml.rels><?xml version="1.0" encoding="UTF-8" standalone="yes"?>
<Relationships xmlns="http://schemas.openxmlformats.org/package/2006/relationships"><Relationship Id="rId8" Type="http://schemas.openxmlformats.org/officeDocument/2006/relationships/oleObject" Target="../embeddings/oleObject25.bin"/><Relationship Id="rId3" Type="http://schemas.openxmlformats.org/officeDocument/2006/relationships/oleObject" Target="../embeddings/oleObject22.bin"/><Relationship Id="rId7" Type="http://schemas.openxmlformats.org/officeDocument/2006/relationships/image" Target="../media/image23.wmf"/><Relationship Id="rId2" Type="http://schemas.openxmlformats.org/officeDocument/2006/relationships/slideLayout" Target="../slideLayouts/slideLayout13.xml"/><Relationship Id="rId1" Type="http://schemas.openxmlformats.org/officeDocument/2006/relationships/vmlDrawing" Target="../drawings/vmlDrawing12.vml"/><Relationship Id="rId6" Type="http://schemas.openxmlformats.org/officeDocument/2006/relationships/oleObject" Target="../embeddings/oleObject24.bin"/><Relationship Id="rId5" Type="http://schemas.openxmlformats.org/officeDocument/2006/relationships/image" Target="../media/image22.wmf"/><Relationship Id="rId4" Type="http://schemas.openxmlformats.org/officeDocument/2006/relationships/oleObject" Target="../embeddings/oleObject23.bin"/><Relationship Id="rId9" Type="http://schemas.openxmlformats.org/officeDocument/2006/relationships/image" Target="../media/image24.wmf"/></Relationships>
</file>

<file path=ppt/slides/_rels/slide65.xml.rels><?xml version="1.0" encoding="UTF-8" standalone="yes"?>
<Relationships xmlns="http://schemas.openxmlformats.org/package/2006/relationships"><Relationship Id="rId8" Type="http://schemas.openxmlformats.org/officeDocument/2006/relationships/image" Target="../media/image27.wmf"/><Relationship Id="rId3" Type="http://schemas.openxmlformats.org/officeDocument/2006/relationships/oleObject" Target="../embeddings/oleObject26.bin"/><Relationship Id="rId7" Type="http://schemas.openxmlformats.org/officeDocument/2006/relationships/oleObject" Target="../embeddings/oleObject28.bin"/><Relationship Id="rId2" Type="http://schemas.openxmlformats.org/officeDocument/2006/relationships/slideLayout" Target="../slideLayouts/slideLayout13.xml"/><Relationship Id="rId1" Type="http://schemas.openxmlformats.org/officeDocument/2006/relationships/vmlDrawing" Target="../drawings/vmlDrawing13.vml"/><Relationship Id="rId6" Type="http://schemas.openxmlformats.org/officeDocument/2006/relationships/image" Target="../media/image26.wmf"/><Relationship Id="rId5" Type="http://schemas.openxmlformats.org/officeDocument/2006/relationships/oleObject" Target="../embeddings/oleObject27.bin"/><Relationship Id="rId4" Type="http://schemas.openxmlformats.org/officeDocument/2006/relationships/image" Target="../media/image25.wmf"/></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9.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13.xml"/><Relationship Id="rId1" Type="http://schemas.openxmlformats.org/officeDocument/2006/relationships/vmlDrawing" Target="../drawings/vmlDrawing14.vml"/><Relationship Id="rId5" Type="http://schemas.openxmlformats.org/officeDocument/2006/relationships/image" Target="../media/image28.wmf"/><Relationship Id="rId4" Type="http://schemas.openxmlformats.org/officeDocument/2006/relationships/oleObject" Target="../embeddings/oleObject30.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1.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13.xml"/><Relationship Id="rId1" Type="http://schemas.openxmlformats.org/officeDocument/2006/relationships/vmlDrawing" Target="../drawings/vmlDrawing15.vml"/><Relationship Id="rId4" Type="http://schemas.openxmlformats.org/officeDocument/2006/relationships/image" Target="../media/image29.wmf"/></Relationships>
</file>

<file path=ppt/slides/_rels/slide72.xml.rels><?xml version="1.0" encoding="UTF-8" standalone="yes"?>
<Relationships xmlns="http://schemas.openxmlformats.org/package/2006/relationships"><Relationship Id="rId8" Type="http://schemas.openxmlformats.org/officeDocument/2006/relationships/image" Target="../media/image32.wmf"/><Relationship Id="rId3" Type="http://schemas.openxmlformats.org/officeDocument/2006/relationships/oleObject" Target="../embeddings/oleObject32.bin"/><Relationship Id="rId7" Type="http://schemas.openxmlformats.org/officeDocument/2006/relationships/oleObject" Target="../embeddings/oleObject34.bin"/><Relationship Id="rId2" Type="http://schemas.openxmlformats.org/officeDocument/2006/relationships/slideLayout" Target="../slideLayouts/slideLayout13.xml"/><Relationship Id="rId1" Type="http://schemas.openxmlformats.org/officeDocument/2006/relationships/vmlDrawing" Target="../drawings/vmlDrawing16.vml"/><Relationship Id="rId6" Type="http://schemas.openxmlformats.org/officeDocument/2006/relationships/image" Target="../media/image31.wmf"/><Relationship Id="rId5" Type="http://schemas.openxmlformats.org/officeDocument/2006/relationships/oleObject" Target="../embeddings/oleObject33.bin"/><Relationship Id="rId4" Type="http://schemas.openxmlformats.org/officeDocument/2006/relationships/image" Target="../media/image30.wmf"/></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13.xml"/><Relationship Id="rId1" Type="http://schemas.openxmlformats.org/officeDocument/2006/relationships/vmlDrawing" Target="../drawings/vmlDrawing17.vml"/><Relationship Id="rId5" Type="http://schemas.openxmlformats.org/officeDocument/2006/relationships/image" Target="../media/image33.wmf"/><Relationship Id="rId4" Type="http://schemas.openxmlformats.org/officeDocument/2006/relationships/oleObject" Target="../embeddings/oleObject36.bin"/></Relationships>
</file>

<file path=ppt/slides/_rels/slide75.xml.rels><?xml version="1.0" encoding="UTF-8" standalone="yes"?>
<Relationships xmlns="http://schemas.openxmlformats.org/package/2006/relationships"><Relationship Id="rId8" Type="http://schemas.openxmlformats.org/officeDocument/2006/relationships/image" Target="../media/image36.wmf"/><Relationship Id="rId3" Type="http://schemas.openxmlformats.org/officeDocument/2006/relationships/oleObject" Target="../embeddings/oleObject37.bin"/><Relationship Id="rId7" Type="http://schemas.openxmlformats.org/officeDocument/2006/relationships/oleObject" Target="../embeddings/oleObject39.bin"/><Relationship Id="rId2" Type="http://schemas.openxmlformats.org/officeDocument/2006/relationships/slideLayout" Target="../slideLayouts/slideLayout13.xml"/><Relationship Id="rId1" Type="http://schemas.openxmlformats.org/officeDocument/2006/relationships/vmlDrawing" Target="../drawings/vmlDrawing18.vml"/><Relationship Id="rId6" Type="http://schemas.openxmlformats.org/officeDocument/2006/relationships/image" Target="../media/image35.wmf"/><Relationship Id="rId5" Type="http://schemas.openxmlformats.org/officeDocument/2006/relationships/oleObject" Target="../embeddings/oleObject38.bin"/><Relationship Id="rId10" Type="http://schemas.openxmlformats.org/officeDocument/2006/relationships/image" Target="../media/image37.wmf"/><Relationship Id="rId4" Type="http://schemas.openxmlformats.org/officeDocument/2006/relationships/image" Target="../media/image34.wmf"/><Relationship Id="rId9" Type="http://schemas.openxmlformats.org/officeDocument/2006/relationships/oleObject" Target="../embeddings/oleObject40.bin"/></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oleObject" Target="../embeddings/oleObject41.bin"/><Relationship Id="rId7" Type="http://schemas.openxmlformats.org/officeDocument/2006/relationships/image" Target="../media/image39.wmf"/><Relationship Id="rId2" Type="http://schemas.openxmlformats.org/officeDocument/2006/relationships/slideLayout" Target="../slideLayouts/slideLayout13.xml"/><Relationship Id="rId1" Type="http://schemas.openxmlformats.org/officeDocument/2006/relationships/vmlDrawing" Target="../drawings/vmlDrawing19.vml"/><Relationship Id="rId6" Type="http://schemas.openxmlformats.org/officeDocument/2006/relationships/oleObject" Target="../embeddings/oleObject43.bin"/><Relationship Id="rId5" Type="http://schemas.openxmlformats.org/officeDocument/2006/relationships/image" Target="../media/image38.wmf"/><Relationship Id="rId4" Type="http://schemas.openxmlformats.org/officeDocument/2006/relationships/oleObject" Target="../embeddings/oleObject42.bin"/></Relationships>
</file>

<file path=ppt/slides/_rels/slide79.xml.rels><?xml version="1.0" encoding="UTF-8" standalone="yes"?>
<Relationships xmlns="http://schemas.openxmlformats.org/package/2006/relationships"><Relationship Id="rId8" Type="http://schemas.openxmlformats.org/officeDocument/2006/relationships/image" Target="../media/image42.wmf"/><Relationship Id="rId3" Type="http://schemas.openxmlformats.org/officeDocument/2006/relationships/oleObject" Target="../embeddings/oleObject44.bin"/><Relationship Id="rId7" Type="http://schemas.openxmlformats.org/officeDocument/2006/relationships/oleObject" Target="../embeddings/oleObject46.bin"/><Relationship Id="rId2" Type="http://schemas.openxmlformats.org/officeDocument/2006/relationships/slideLayout" Target="../slideLayouts/slideLayout13.xml"/><Relationship Id="rId1" Type="http://schemas.openxmlformats.org/officeDocument/2006/relationships/vmlDrawing" Target="../drawings/vmlDrawing20.vml"/><Relationship Id="rId6" Type="http://schemas.openxmlformats.org/officeDocument/2006/relationships/image" Target="../media/image41.wmf"/><Relationship Id="rId11" Type="http://schemas.openxmlformats.org/officeDocument/2006/relationships/image" Target="../media/image43.wmf"/><Relationship Id="rId5" Type="http://schemas.openxmlformats.org/officeDocument/2006/relationships/oleObject" Target="../embeddings/oleObject45.bin"/><Relationship Id="rId10" Type="http://schemas.openxmlformats.org/officeDocument/2006/relationships/oleObject" Target="../embeddings/oleObject48.bin"/><Relationship Id="rId4" Type="http://schemas.openxmlformats.org/officeDocument/2006/relationships/image" Target="../media/image40.wmf"/><Relationship Id="rId9" Type="http://schemas.openxmlformats.org/officeDocument/2006/relationships/oleObject" Target="../embeddings/oleObject47.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oleObject" Target="../embeddings/oleObject49.bin"/><Relationship Id="rId2" Type="http://schemas.openxmlformats.org/officeDocument/2006/relationships/slideLayout" Target="../slideLayouts/slideLayout13.xml"/><Relationship Id="rId1" Type="http://schemas.openxmlformats.org/officeDocument/2006/relationships/vmlDrawing" Target="../drawings/vmlDrawing21.vml"/><Relationship Id="rId4" Type="http://schemas.openxmlformats.org/officeDocument/2006/relationships/image" Target="../media/image44.wmf"/></Relationships>
</file>

<file path=ppt/slides/_rels/slide82.xml.rels><?xml version="1.0" encoding="UTF-8" standalone="yes"?>
<Relationships xmlns="http://schemas.openxmlformats.org/package/2006/relationships"><Relationship Id="rId3" Type="http://schemas.openxmlformats.org/officeDocument/2006/relationships/oleObject" Target="../embeddings/oleObject50.bin"/><Relationship Id="rId2" Type="http://schemas.openxmlformats.org/officeDocument/2006/relationships/slideLayout" Target="../slideLayouts/slideLayout13.xml"/><Relationship Id="rId1" Type="http://schemas.openxmlformats.org/officeDocument/2006/relationships/vmlDrawing" Target="../drawings/vmlDrawing22.vml"/><Relationship Id="rId4" Type="http://schemas.openxmlformats.org/officeDocument/2006/relationships/image" Target="../media/image45.wmf"/></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oleObject" Target="../embeddings/oleObject51.bin"/><Relationship Id="rId2" Type="http://schemas.openxmlformats.org/officeDocument/2006/relationships/slideLayout" Target="../slideLayouts/slideLayout12.xml"/><Relationship Id="rId1" Type="http://schemas.openxmlformats.org/officeDocument/2006/relationships/vmlDrawing" Target="../drawings/vmlDrawing23.vml"/><Relationship Id="rId4" Type="http://schemas.openxmlformats.org/officeDocument/2006/relationships/image" Target="../media/image46.wmf"/></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oleObject" Target="../embeddings/oleObject52.bin"/><Relationship Id="rId2" Type="http://schemas.openxmlformats.org/officeDocument/2006/relationships/slideLayout" Target="../slideLayouts/slideLayout12.xml"/><Relationship Id="rId1" Type="http://schemas.openxmlformats.org/officeDocument/2006/relationships/vmlDrawing" Target="../drawings/vmlDrawing24.v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3" Type="http://schemas.openxmlformats.org/officeDocument/2006/relationships/oleObject" Target="../embeddings/oleObject53.bin"/><Relationship Id="rId2" Type="http://schemas.openxmlformats.org/officeDocument/2006/relationships/slideLayout" Target="../slideLayouts/slideLayout12.xml"/><Relationship Id="rId1" Type="http://schemas.openxmlformats.org/officeDocument/2006/relationships/vmlDrawing" Target="../drawings/vmlDrawing25.vml"/><Relationship Id="rId4" Type="http://schemas.openxmlformats.org/officeDocument/2006/relationships/image" Target="../media/image47.wmf"/></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6"/>
          <p:cNvSpPr>
            <a:spLocks noGrp="1" noChangeArrowheads="1"/>
          </p:cNvSpPr>
          <p:nvPr>
            <p:ph type="ftr" sz="quarter" idx="11"/>
          </p:nvPr>
        </p:nvSpPr>
        <p:spPr/>
        <p:txBody>
          <a:bodyPr/>
          <a:lstStyle/>
          <a:p>
            <a:pPr>
              <a:defRPr/>
            </a:pPr>
            <a:r>
              <a:rPr lang="en-US" altLang="en-US" dirty="0"/>
              <a:t>Management &amp; Project Control -  Present by </a:t>
            </a:r>
            <a:r>
              <a:rPr lang="en-US" altLang="en-US" dirty="0" err="1"/>
              <a:t>Dr.Amir.A.Shojaie</a:t>
            </a:r>
            <a:endParaRPr lang="en-US" altLang="en-US" dirty="0"/>
          </a:p>
        </p:txBody>
      </p:sp>
      <p:sp>
        <p:nvSpPr>
          <p:cNvPr id="6" name="Rectangle 7"/>
          <p:cNvSpPr>
            <a:spLocks noGrp="1" noChangeArrowheads="1"/>
          </p:cNvSpPr>
          <p:nvPr>
            <p:ph type="sldNum" sz="quarter" idx="12"/>
          </p:nvPr>
        </p:nvSpPr>
        <p:spPr/>
        <p:txBody>
          <a:bodyPr/>
          <a:lstStyle/>
          <a:p>
            <a:pPr>
              <a:defRPr/>
            </a:pPr>
            <a:fld id="{980826E2-7103-4591-89A8-052AA41879F4}" type="slidenum">
              <a:rPr lang="ar-SA" altLang="en-US"/>
              <a:pPr>
                <a:defRPr/>
              </a:pPr>
              <a:t>1</a:t>
            </a:fld>
            <a:endParaRPr lang="en-US" altLang="en-US"/>
          </a:p>
        </p:txBody>
      </p:sp>
      <p:sp>
        <p:nvSpPr>
          <p:cNvPr id="39940" name="Rectangle 2"/>
          <p:cNvSpPr>
            <a:spLocks noGrp="1" noChangeArrowheads="1"/>
          </p:cNvSpPr>
          <p:nvPr>
            <p:ph type="ctrTitle"/>
          </p:nvPr>
        </p:nvSpPr>
        <p:spPr>
          <a:xfrm>
            <a:off x="315913" y="466725"/>
            <a:ext cx="6781800" cy="1666875"/>
          </a:xfrm>
        </p:spPr>
        <p:txBody>
          <a:bodyPr/>
          <a:lstStyle/>
          <a:p>
            <a:pPr eaLnBrk="1" hangingPunct="1"/>
            <a:r>
              <a:rPr lang="fa-IR" sz="3900" dirty="0" smtClean="0">
                <a:cs typeface="Nazanin" pitchFamily="2" charset="-78"/>
              </a:rPr>
              <a:t>مديريت و کنترل پروژه</a:t>
            </a:r>
            <a:endParaRPr lang="en-US" sz="3900" dirty="0" smtClean="0">
              <a:cs typeface="Nazanin" pitchFamily="2" charset="-78"/>
            </a:endParaRPr>
          </a:p>
        </p:txBody>
      </p:sp>
      <p:sp>
        <p:nvSpPr>
          <p:cNvPr id="39941" name="Rectangle 3"/>
          <p:cNvSpPr>
            <a:spLocks noGrp="1" noChangeArrowheads="1"/>
          </p:cNvSpPr>
          <p:nvPr>
            <p:ph type="subTitle" idx="1"/>
          </p:nvPr>
        </p:nvSpPr>
        <p:spPr>
          <a:xfrm>
            <a:off x="381000" y="2819400"/>
            <a:ext cx="7010400" cy="3657600"/>
          </a:xfrm>
        </p:spPr>
        <p:txBody>
          <a:bodyPr/>
          <a:lstStyle/>
          <a:p>
            <a:pPr rtl="1" eaLnBrk="1" hangingPunct="1">
              <a:lnSpc>
                <a:spcPct val="90000"/>
              </a:lnSpc>
              <a:buFont typeface="Wingdings" pitchFamily="2" charset="2"/>
              <a:buChar char="l"/>
            </a:pPr>
            <a:r>
              <a:rPr lang="fa-IR" sz="2600" dirty="0" smtClean="0">
                <a:cs typeface="Nazanin" pitchFamily="2" charset="-78"/>
              </a:rPr>
              <a:t>توجه به دو عنصر ”برنامه ريزي” و“ کنترل“ در مديريت علمي به عنوان ارکان اساسي وظايف مديريت شناخته ميشود. توجه به اين دو عامل باعث صرفه جويي در زمان و هزينه انجام پروژه ها خواهد شد.</a:t>
            </a:r>
          </a:p>
          <a:p>
            <a:pPr rtl="1" eaLnBrk="1" hangingPunct="1">
              <a:lnSpc>
                <a:spcPct val="90000"/>
              </a:lnSpc>
              <a:buFont typeface="Wingdings" pitchFamily="2" charset="2"/>
              <a:buChar char="l"/>
            </a:pPr>
            <a:r>
              <a:rPr lang="fa-IR" sz="2600" b="1" dirty="0" smtClean="0">
                <a:cs typeface="Nazanin" pitchFamily="2" charset="-78"/>
              </a:rPr>
              <a:t>عناصر پنج گانه مديريت عباتند</a:t>
            </a:r>
            <a:r>
              <a:rPr lang="fa-IR" sz="2600" dirty="0" smtClean="0">
                <a:cs typeface="Nazanin" pitchFamily="2" charset="-78"/>
              </a:rPr>
              <a:t> از: </a:t>
            </a:r>
          </a:p>
          <a:p>
            <a:pPr rtl="1" eaLnBrk="1" hangingPunct="1">
              <a:lnSpc>
                <a:spcPct val="90000"/>
              </a:lnSpc>
            </a:pPr>
            <a:r>
              <a:rPr lang="fa-IR" sz="2600" dirty="0" smtClean="0">
                <a:cs typeface="Nazanin" pitchFamily="2" charset="-78"/>
              </a:rPr>
              <a:t>برنامه ريزي، سازماندهي، مديريت منابع انساني،راهبري، کنترل</a:t>
            </a:r>
          </a:p>
          <a:p>
            <a:pPr rtl="1" eaLnBrk="1" hangingPunct="1">
              <a:lnSpc>
                <a:spcPct val="90000"/>
              </a:lnSpc>
              <a:buFont typeface="Wingdings" pitchFamily="2" charset="2"/>
              <a:buChar char="l"/>
            </a:pPr>
            <a:r>
              <a:rPr lang="fa-IR" sz="2600" dirty="0" smtClean="0">
                <a:cs typeface="Nazanin" pitchFamily="2" charset="-78"/>
              </a:rPr>
              <a:t>سازمانهاي صنعتي،شرکت هاي پيمانکاري، مهندسين مشاور و ساير سازمانهايي که به نحوي در امور طراحي، نظارت و يا اجراي طرح هاي صنعتي، عمراني  يا پژوهشي سر وکار دارند، مسلماً ميبايست به اين دانش مسلح باشند. </a:t>
            </a:r>
            <a:endParaRPr lang="en-US" sz="2600" dirty="0" smtClean="0">
              <a:cs typeface="Nazanin" pitchFamily="2" charset="-78"/>
            </a:endParaRPr>
          </a:p>
        </p:txBody>
      </p:sp>
      <p:pic>
        <p:nvPicPr>
          <p:cNvPr id="39942" name="Picture 12" descr="j0234687"/>
          <p:cNvPicPr>
            <a:picLocks noChangeAspect="1" noChangeArrowheads="1" noCrop="1"/>
          </p:cNvPicPr>
          <p:nvPr/>
        </p:nvPicPr>
        <p:blipFill>
          <a:blip r:embed="rId2"/>
          <a:srcRect/>
          <a:stretch>
            <a:fillRect/>
          </a:stretch>
        </p:blipFill>
        <p:spPr bwMode="auto">
          <a:xfrm>
            <a:off x="152400" y="457200"/>
            <a:ext cx="2895600" cy="1981200"/>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3A90B2A5-4A40-4A13-9A39-3658638ADBD2}" type="slidenum">
              <a:rPr lang="ar-SA" altLang="en-US"/>
              <a:pPr>
                <a:defRPr/>
              </a:pPr>
              <a:t>10</a:t>
            </a:fld>
            <a:endParaRPr lang="en-US" altLang="en-US"/>
          </a:p>
        </p:txBody>
      </p:sp>
      <p:sp>
        <p:nvSpPr>
          <p:cNvPr id="49156" name="Rectangle 2"/>
          <p:cNvSpPr>
            <a:spLocks noGrp="1" noChangeArrowheads="1"/>
          </p:cNvSpPr>
          <p:nvPr>
            <p:ph type="title"/>
          </p:nvPr>
        </p:nvSpPr>
        <p:spPr>
          <a:xfrm>
            <a:off x="0" y="122238"/>
            <a:ext cx="8001000" cy="1295400"/>
          </a:xfrm>
        </p:spPr>
        <p:txBody>
          <a:bodyPr/>
          <a:lstStyle/>
          <a:p>
            <a:pPr eaLnBrk="1" hangingPunct="1"/>
            <a:r>
              <a:rPr lang="fa-IR" sz="3200" smtClean="0">
                <a:cs typeface="B Nazanin" pitchFamily="2" charset="-78"/>
              </a:rPr>
              <a:t>پروژه چيست ؟</a:t>
            </a:r>
            <a:r>
              <a:rPr lang="fa-IR" sz="3200" smtClean="0"/>
              <a:t>‌</a:t>
            </a:r>
            <a:r>
              <a:rPr lang="fa-IR" sz="3200" smtClean="0">
                <a:cs typeface="B Nazanin" pitchFamily="2" charset="-78"/>
              </a:rPr>
              <a:t> مديريت و كنترل پروژه به چه معناست ؟</a:t>
            </a:r>
            <a:endParaRPr lang="en-US" sz="3200" smtClean="0">
              <a:cs typeface="B Nazanin" pitchFamily="2" charset="-78"/>
            </a:endParaRPr>
          </a:p>
        </p:txBody>
      </p:sp>
      <p:sp>
        <p:nvSpPr>
          <p:cNvPr id="49157" name="Rectangle 3"/>
          <p:cNvSpPr>
            <a:spLocks noGrp="1" noChangeArrowheads="1"/>
          </p:cNvSpPr>
          <p:nvPr>
            <p:ph type="body" idx="1"/>
          </p:nvPr>
        </p:nvSpPr>
        <p:spPr/>
        <p:txBody>
          <a:bodyPr/>
          <a:lstStyle/>
          <a:p>
            <a:pPr algn="r" rtl="1" eaLnBrk="1" hangingPunct="1">
              <a:lnSpc>
                <a:spcPct val="80000"/>
              </a:lnSpc>
              <a:buFont typeface="Wingdings" pitchFamily="2" charset="2"/>
              <a:buNone/>
            </a:pPr>
            <a:r>
              <a:rPr lang="en-US" sz="2800" smtClean="0">
                <a:solidFill>
                  <a:srgbClr val="008000"/>
                </a:solidFill>
                <a:cs typeface="B Nazanin" pitchFamily="2" charset="-78"/>
              </a:rPr>
              <a:t>    </a:t>
            </a:r>
            <a:r>
              <a:rPr lang="ar-SA" sz="2800" smtClean="0">
                <a:solidFill>
                  <a:srgbClr val="008000"/>
                </a:solidFill>
                <a:cs typeface="B Nazanin" pitchFamily="2" charset="-78"/>
              </a:rPr>
              <a:t>تعريف برنامه</a:t>
            </a:r>
            <a:r>
              <a:rPr lang="ar-SA" sz="2800" smtClean="0">
                <a:solidFill>
                  <a:srgbClr val="008000"/>
                </a:solidFill>
              </a:rPr>
              <a:t>‌</a:t>
            </a:r>
            <a:r>
              <a:rPr lang="ar-SA" sz="2800" smtClean="0">
                <a:solidFill>
                  <a:srgbClr val="008000"/>
                </a:solidFill>
                <a:cs typeface="B Nazanin" pitchFamily="2" charset="-78"/>
              </a:rPr>
              <a:t>ريزي</a:t>
            </a:r>
            <a:r>
              <a:rPr lang="en-US" sz="2800" smtClean="0">
                <a:solidFill>
                  <a:srgbClr val="008000"/>
                </a:solidFill>
                <a:cs typeface="B Nazanin" pitchFamily="2" charset="-78"/>
              </a:rPr>
              <a:t>:</a:t>
            </a:r>
            <a:endParaRPr lang="ar-SA" sz="2800" smtClean="0">
              <a:solidFill>
                <a:srgbClr val="008000"/>
              </a:solidFill>
              <a:cs typeface="B Nazanin" pitchFamily="2" charset="-78"/>
            </a:endParaRPr>
          </a:p>
          <a:p>
            <a:pPr algn="r" rtl="1" eaLnBrk="1" hangingPunct="1">
              <a:lnSpc>
                <a:spcPct val="80000"/>
              </a:lnSpc>
            </a:pPr>
            <a:r>
              <a:rPr lang="ar-SA" sz="2800" smtClean="0">
                <a:cs typeface="B Nazanin" pitchFamily="2" charset="-78"/>
              </a:rPr>
              <a:t>فرآيند برنامه</a:t>
            </a:r>
            <a:r>
              <a:rPr lang="ar-SA" sz="2800" smtClean="0"/>
              <a:t>‌</a:t>
            </a:r>
            <a:r>
              <a:rPr lang="ar-SA" sz="2800" smtClean="0">
                <a:cs typeface="B Nazanin" pitchFamily="2" charset="-78"/>
              </a:rPr>
              <a:t>ريزي ، تعيين توالي و توازي فعاليتهاي لازم براي اجراي يك پروژه با در نظر گرفتن زمان مورد نياز براي اجراي هر فعاليت و كيفيت تعيين شده براي آن فعاليت است </a:t>
            </a:r>
            <a:r>
              <a:rPr lang="en-US" sz="2800" smtClean="0">
                <a:cs typeface="B Nazanin" pitchFamily="2" charset="-78"/>
              </a:rPr>
              <a:t>.</a:t>
            </a:r>
            <a:br>
              <a:rPr lang="en-US" sz="2800" smtClean="0">
                <a:cs typeface="B Nazanin" pitchFamily="2" charset="-78"/>
              </a:rPr>
            </a:br>
            <a:r>
              <a:rPr lang="ar-SA" sz="2800" smtClean="0">
                <a:solidFill>
                  <a:srgbClr val="008000"/>
                </a:solidFill>
                <a:cs typeface="B Nazanin" pitchFamily="2" charset="-78"/>
              </a:rPr>
              <a:t>تعريف كنترل پروژه</a:t>
            </a:r>
            <a:r>
              <a:rPr lang="en-US" sz="2800" smtClean="0">
                <a:solidFill>
                  <a:srgbClr val="008000"/>
                </a:solidFill>
                <a:cs typeface="B Nazanin" pitchFamily="2" charset="-78"/>
              </a:rPr>
              <a:t>:</a:t>
            </a:r>
            <a:endParaRPr lang="ar-SA" sz="2800" smtClean="0">
              <a:solidFill>
                <a:srgbClr val="008000"/>
              </a:solidFill>
              <a:cs typeface="B Nazanin" pitchFamily="2" charset="-78"/>
            </a:endParaRPr>
          </a:p>
          <a:p>
            <a:pPr algn="r" rtl="1" eaLnBrk="1" hangingPunct="1">
              <a:lnSpc>
                <a:spcPct val="80000"/>
              </a:lnSpc>
            </a:pPr>
            <a:r>
              <a:rPr lang="ar-SA" sz="2800" smtClean="0">
                <a:cs typeface="B Nazanin" pitchFamily="2" charset="-78"/>
              </a:rPr>
              <a:t>كنترل پروژه فرايندي است در جهت حفظ مسير پروژه براي دستيابي به يك تعادل اقتصادي موجه بين سه عامل هزينه ، زمان و كيفيت در حين اجراي پروژه ، كه از ابزار و تكنيك</a:t>
            </a:r>
            <a:r>
              <a:rPr lang="ar-SA" sz="2800" smtClean="0"/>
              <a:t>‌</a:t>
            </a:r>
            <a:r>
              <a:rPr lang="ar-SA" sz="2800" smtClean="0">
                <a:cs typeface="B Nazanin" pitchFamily="2" charset="-78"/>
              </a:rPr>
              <a:t>هاي خاص خود در انجام اين مهم كمك مي</a:t>
            </a:r>
            <a:r>
              <a:rPr lang="ar-SA" sz="2800" smtClean="0"/>
              <a:t>‌</a:t>
            </a:r>
            <a:r>
              <a:rPr lang="ar-SA" sz="2800" smtClean="0">
                <a:cs typeface="B Nazanin" pitchFamily="2" charset="-78"/>
              </a:rPr>
              <a:t>گيرد . در واقع كنترل ، اجراي دقيق و كامل برنامه تدوين</a:t>
            </a:r>
            <a:r>
              <a:rPr lang="ar-SA" sz="2800" smtClean="0"/>
              <a:t>‌</a:t>
            </a:r>
            <a:r>
              <a:rPr lang="ar-SA" sz="2800" smtClean="0">
                <a:cs typeface="B Nazanin" pitchFamily="2" charset="-78"/>
              </a:rPr>
              <a:t>شده براي پروژه است ، بگونه</a:t>
            </a:r>
            <a:r>
              <a:rPr lang="ar-SA" sz="2800" smtClean="0"/>
              <a:t>‌</a:t>
            </a:r>
            <a:r>
              <a:rPr lang="ar-SA" sz="2800" smtClean="0">
                <a:cs typeface="B Nazanin" pitchFamily="2" charset="-78"/>
              </a:rPr>
              <a:t>اي كه هنگام خروج از برنامه بتوان با تشخيص علل و طرح اقتصادي</a:t>
            </a:r>
            <a:r>
              <a:rPr lang="ar-SA" sz="2800" smtClean="0"/>
              <a:t>‌</a:t>
            </a:r>
            <a:r>
              <a:rPr lang="ar-SA" sz="2800" smtClean="0">
                <a:cs typeface="B Nazanin" pitchFamily="2" charset="-78"/>
              </a:rPr>
              <a:t>ترين فعاليتها ، پروژه را به نزديك</a:t>
            </a:r>
            <a:r>
              <a:rPr lang="ar-SA" sz="2800" smtClean="0"/>
              <a:t>‌</a:t>
            </a:r>
            <a:r>
              <a:rPr lang="ar-SA" sz="2800" smtClean="0">
                <a:cs typeface="B Nazanin" pitchFamily="2" charset="-78"/>
              </a:rPr>
              <a:t>ترين حالت ممكن در مسير اوليه و اصلي خود بازگرداند .</a:t>
            </a:r>
            <a:r>
              <a:rPr lang="en-US" sz="2800" smtClean="0">
                <a:cs typeface="B Nazanin" pitchFamily="2" charset="-78"/>
              </a:rPr>
              <a:t> </a:t>
            </a:r>
          </a:p>
        </p:txBody>
      </p:sp>
    </p:spTree>
  </p:cSld>
  <p:clrMapOvr>
    <a:masterClrMapping/>
  </p:clrMapOvr>
  <p:transition spd="med"/>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E6161C05-E73F-43B8-897B-8EFE213B0620}" type="slidenum">
              <a:rPr lang="ar-SA" altLang="en-US"/>
              <a:pPr>
                <a:defRPr/>
              </a:pPr>
              <a:t>100</a:t>
            </a:fld>
            <a:endParaRPr lang="en-US" altLang="en-US"/>
          </a:p>
        </p:txBody>
      </p:sp>
      <p:sp>
        <p:nvSpPr>
          <p:cNvPr id="114692" name="Rectangle 2"/>
          <p:cNvSpPr>
            <a:spLocks noGrp="1" noChangeArrowheads="1"/>
          </p:cNvSpPr>
          <p:nvPr>
            <p:ph type="title"/>
          </p:nvPr>
        </p:nvSpPr>
        <p:spPr/>
        <p:txBody>
          <a:bodyPr/>
          <a:lstStyle/>
          <a:p>
            <a:pPr algn="r" rtl="1" eaLnBrk="1" hangingPunct="1"/>
            <a:r>
              <a:rPr lang="fa-IR" smtClean="0">
                <a:cs typeface="B Nazanin" pitchFamily="2" charset="-78"/>
              </a:rPr>
              <a:t>وابستگي ربطي</a:t>
            </a:r>
            <a:endParaRPr lang="en-US" smtClean="0">
              <a:cs typeface="B Nazanin" pitchFamily="2" charset="-78"/>
            </a:endParaRPr>
          </a:p>
        </p:txBody>
      </p:sp>
      <p:sp>
        <p:nvSpPr>
          <p:cNvPr id="114693" name="Rectangle 3"/>
          <p:cNvSpPr>
            <a:spLocks noGrp="1" noChangeArrowheads="1"/>
          </p:cNvSpPr>
          <p:nvPr>
            <p:ph type="body" idx="1"/>
          </p:nvPr>
        </p:nvSpPr>
        <p:spPr>
          <a:xfrm>
            <a:off x="228600" y="1828800"/>
            <a:ext cx="8686800" cy="3733800"/>
          </a:xfrm>
        </p:spPr>
        <p:txBody>
          <a:bodyPr/>
          <a:lstStyle/>
          <a:p>
            <a:pPr algn="r" rtl="1" eaLnBrk="1" hangingPunct="1">
              <a:lnSpc>
                <a:spcPct val="90000"/>
              </a:lnSpc>
            </a:pPr>
            <a:r>
              <a:rPr lang="fa-IR" sz="2600" smtClean="0">
                <a:cs typeface="B Nazanin" pitchFamily="2" charset="-78"/>
              </a:rPr>
              <a:t>اين نوع وابستگي که از نوع وابستگي طبيعي است، وقتي مطرح ميشود که شروع يا پايان فعاليتي با شروع يا پايان فعاليت يا فعاليتهاي ديگر رابطه زماني داشته باشد.</a:t>
            </a:r>
          </a:p>
          <a:p>
            <a:pPr algn="r" rtl="1" eaLnBrk="1" hangingPunct="1">
              <a:lnSpc>
                <a:spcPct val="90000"/>
              </a:lnSpc>
              <a:buFont typeface="Wingdings" pitchFamily="2" charset="2"/>
              <a:buNone/>
            </a:pPr>
            <a:endParaRPr lang="fa-IR" sz="2600" smtClean="0">
              <a:cs typeface="B Nazanin" pitchFamily="2" charset="-78"/>
            </a:endParaRPr>
          </a:p>
          <a:p>
            <a:pPr algn="r" rtl="1" eaLnBrk="1" hangingPunct="1">
              <a:lnSpc>
                <a:spcPct val="90000"/>
              </a:lnSpc>
            </a:pPr>
            <a:r>
              <a:rPr lang="fa-IR" sz="2600" smtClean="0">
                <a:cs typeface="B Nazanin" pitchFamily="2" charset="-78"/>
              </a:rPr>
              <a:t>بنابراين چهار حالت ممکن است بين هردو فعاليت از پروژه وجود داشته باشد.</a:t>
            </a:r>
          </a:p>
          <a:p>
            <a:pPr algn="r" rtl="1" eaLnBrk="1" hangingPunct="1">
              <a:lnSpc>
                <a:spcPct val="90000"/>
              </a:lnSpc>
              <a:buFontTx/>
              <a:buChar char="-"/>
            </a:pPr>
            <a:r>
              <a:rPr lang="en-US" sz="2000" smtClean="0">
                <a:cs typeface="B Nazanin" pitchFamily="2" charset="-78"/>
              </a:rPr>
              <a:t>SS</a:t>
            </a:r>
            <a:r>
              <a:rPr lang="fa-IR" sz="2600" smtClean="0">
                <a:cs typeface="B Nazanin" pitchFamily="2" charset="-78"/>
              </a:rPr>
              <a:t>يا شروع به شروع</a:t>
            </a:r>
            <a:r>
              <a:rPr lang="en-US" sz="2600" smtClean="0">
                <a:cs typeface="B Nazanin" pitchFamily="2" charset="-78"/>
              </a:rPr>
              <a:t>:</a:t>
            </a:r>
            <a:r>
              <a:rPr lang="en-US" sz="2000" smtClean="0">
                <a:cs typeface="B Nazanin" pitchFamily="2" charset="-78"/>
              </a:rPr>
              <a:t>(Start to start)</a:t>
            </a:r>
            <a:r>
              <a:rPr lang="fa-IR" sz="2600" smtClean="0">
                <a:cs typeface="B Nazanin" pitchFamily="2" charset="-78"/>
              </a:rPr>
              <a:t> </a:t>
            </a:r>
            <a:r>
              <a:rPr lang="fa-IR" sz="2000" smtClean="0">
                <a:cs typeface="B Nazanin" pitchFamily="2" charset="-78"/>
              </a:rPr>
              <a:t>شروع فعاليت دوم با شروع فعاليت يکم رابطه زماني دارد  </a:t>
            </a:r>
            <a:endParaRPr lang="en-US" sz="2000" smtClean="0">
              <a:cs typeface="B Nazanin" pitchFamily="2" charset="-78"/>
            </a:endParaRPr>
          </a:p>
          <a:p>
            <a:pPr algn="r" rtl="1" eaLnBrk="1" hangingPunct="1">
              <a:lnSpc>
                <a:spcPct val="90000"/>
              </a:lnSpc>
              <a:buFontTx/>
              <a:buChar char="-"/>
            </a:pPr>
            <a:r>
              <a:rPr lang="en-US" sz="2000" smtClean="0">
                <a:cs typeface="B Nazanin" pitchFamily="2" charset="-78"/>
              </a:rPr>
              <a:t>SF</a:t>
            </a:r>
            <a:r>
              <a:rPr lang="fa-IR" sz="2600" smtClean="0">
                <a:cs typeface="B Nazanin" pitchFamily="2" charset="-78"/>
              </a:rPr>
              <a:t> يا شروع به پايان</a:t>
            </a:r>
            <a:r>
              <a:rPr lang="en-US" sz="2600" smtClean="0">
                <a:cs typeface="B Nazanin" pitchFamily="2" charset="-78"/>
              </a:rPr>
              <a:t>:</a:t>
            </a:r>
            <a:r>
              <a:rPr lang="en-US" sz="2000" smtClean="0">
                <a:cs typeface="B Nazanin" pitchFamily="2" charset="-78"/>
              </a:rPr>
              <a:t>(Start to Finish) </a:t>
            </a:r>
            <a:r>
              <a:rPr lang="fa-IR" sz="2000" smtClean="0">
                <a:cs typeface="B Nazanin" pitchFamily="2" charset="-78"/>
              </a:rPr>
              <a:t>پايان فعاليت دوم با شروع فعاليت يکم رابطه زماني دارد </a:t>
            </a:r>
            <a:endParaRPr lang="en-US" sz="2000" smtClean="0">
              <a:cs typeface="B Nazanin" pitchFamily="2" charset="-78"/>
            </a:endParaRPr>
          </a:p>
          <a:p>
            <a:pPr algn="r" rtl="1" eaLnBrk="1" hangingPunct="1">
              <a:lnSpc>
                <a:spcPct val="90000"/>
              </a:lnSpc>
              <a:buFontTx/>
              <a:buChar char="-"/>
            </a:pPr>
            <a:r>
              <a:rPr lang="en-US" sz="2000" smtClean="0">
                <a:cs typeface="B Nazanin" pitchFamily="2" charset="-78"/>
              </a:rPr>
              <a:t>FS</a:t>
            </a:r>
            <a:r>
              <a:rPr lang="fa-IR" sz="2600" smtClean="0">
                <a:cs typeface="B Nazanin" pitchFamily="2" charset="-78"/>
              </a:rPr>
              <a:t> يا پايان به شروع</a:t>
            </a:r>
            <a:r>
              <a:rPr lang="en-US" sz="2600" smtClean="0">
                <a:cs typeface="B Nazanin" pitchFamily="2" charset="-78"/>
              </a:rPr>
              <a:t>:</a:t>
            </a:r>
            <a:r>
              <a:rPr lang="en-US" sz="2000" smtClean="0">
                <a:cs typeface="B Nazanin" pitchFamily="2" charset="-78"/>
              </a:rPr>
              <a:t>(Finish to start) </a:t>
            </a:r>
            <a:r>
              <a:rPr lang="fa-IR" sz="2000" smtClean="0">
                <a:cs typeface="B Nazanin" pitchFamily="2" charset="-78"/>
              </a:rPr>
              <a:t>شروع فعاليت دوم با پايان فعاليت يکم رابطه زماني دارد </a:t>
            </a:r>
          </a:p>
          <a:p>
            <a:pPr algn="r" rtl="1" eaLnBrk="1" hangingPunct="1">
              <a:lnSpc>
                <a:spcPct val="90000"/>
              </a:lnSpc>
              <a:buFontTx/>
              <a:buChar char="-"/>
            </a:pPr>
            <a:r>
              <a:rPr lang="en-US" sz="2000" smtClean="0">
                <a:cs typeface="B Nazanin" pitchFamily="2" charset="-78"/>
              </a:rPr>
              <a:t>FF</a:t>
            </a:r>
            <a:r>
              <a:rPr lang="fa-IR" sz="2600" smtClean="0">
                <a:cs typeface="B Nazanin" pitchFamily="2" charset="-78"/>
              </a:rPr>
              <a:t>يا پايان به پايان</a:t>
            </a:r>
            <a:r>
              <a:rPr lang="en-US" sz="2600" smtClean="0">
                <a:cs typeface="B Nazanin" pitchFamily="2" charset="-78"/>
              </a:rPr>
              <a:t>:</a:t>
            </a:r>
            <a:r>
              <a:rPr lang="en-US" sz="2000" smtClean="0">
                <a:cs typeface="B Nazanin" pitchFamily="2" charset="-78"/>
              </a:rPr>
              <a:t>(Finish to finish) </a:t>
            </a:r>
            <a:r>
              <a:rPr lang="fa-IR" sz="2000" smtClean="0">
                <a:cs typeface="B Nazanin" pitchFamily="2" charset="-78"/>
              </a:rPr>
              <a:t>پايان فعاليت دوم با پايان فعاليت يکم رابطه زماني دارد </a:t>
            </a:r>
            <a:endParaRPr lang="en-US" sz="2000"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1472861D-D203-43A4-9B10-77987C6CD9C5}" type="slidenum">
              <a:rPr lang="ar-SA" altLang="en-US"/>
              <a:pPr>
                <a:defRPr/>
              </a:pPr>
              <a:t>101</a:t>
            </a:fld>
            <a:endParaRPr lang="en-US" altLang="en-US"/>
          </a:p>
        </p:txBody>
      </p:sp>
      <p:sp>
        <p:nvSpPr>
          <p:cNvPr id="115716" name="Rectangle 2"/>
          <p:cNvSpPr>
            <a:spLocks noGrp="1" noChangeArrowheads="1"/>
          </p:cNvSpPr>
          <p:nvPr>
            <p:ph type="title"/>
          </p:nvPr>
        </p:nvSpPr>
        <p:spPr/>
        <p:txBody>
          <a:bodyPr/>
          <a:lstStyle/>
          <a:p>
            <a:pPr algn="r" rtl="1" eaLnBrk="1" hangingPunct="1"/>
            <a:r>
              <a:rPr lang="fa-IR" smtClean="0">
                <a:cs typeface="B Nazanin" pitchFamily="2" charset="-78"/>
              </a:rPr>
              <a:t>شبکه هاي گره اي</a:t>
            </a:r>
            <a:endParaRPr lang="en-US" smtClean="0">
              <a:cs typeface="B Nazanin" pitchFamily="2" charset="-78"/>
            </a:endParaRPr>
          </a:p>
        </p:txBody>
      </p:sp>
      <p:sp>
        <p:nvSpPr>
          <p:cNvPr id="115717" name="Rectangle 3"/>
          <p:cNvSpPr>
            <a:spLocks noGrp="1" noChangeArrowheads="1"/>
          </p:cNvSpPr>
          <p:nvPr>
            <p:ph type="body" idx="1"/>
          </p:nvPr>
        </p:nvSpPr>
        <p:spPr>
          <a:xfrm>
            <a:off x="228600" y="1828800"/>
            <a:ext cx="8458200" cy="5029200"/>
          </a:xfrm>
        </p:spPr>
        <p:txBody>
          <a:bodyPr/>
          <a:lstStyle/>
          <a:p>
            <a:pPr algn="r" rtl="1" eaLnBrk="1" hangingPunct="1"/>
            <a:r>
              <a:rPr lang="fa-IR" sz="2600" smtClean="0">
                <a:cs typeface="B Nazanin" pitchFamily="2" charset="-78"/>
              </a:rPr>
              <a:t>علاوه بر شبکه هاي برداري، براي نشان دادن فعاليتها و وابستگي هاي بين آنها، روشهاي ديگري نيز ابداع گرديده است.</a:t>
            </a:r>
          </a:p>
          <a:p>
            <a:pPr algn="r" rtl="1" eaLnBrk="1" hangingPunct="1"/>
            <a:r>
              <a:rPr lang="fa-IR" sz="2600" smtClean="0">
                <a:cs typeface="B Nazanin" pitchFamily="2" charset="-78"/>
              </a:rPr>
              <a:t>شبکه هاي گره اي که در اوايل دهه 1960 ميلادي پايه گذاري شده است، گزينه مناسبي براي نمايش فعاليتهاي پروژه و وابستگي هاي بين آنها بوده و در سالهاي اخير کاربردهاي زيادي را به خود اختصاص داده اند.</a:t>
            </a:r>
          </a:p>
          <a:p>
            <a:pPr algn="r" rtl="1" eaLnBrk="1" hangingPunct="1"/>
            <a:r>
              <a:rPr lang="fa-IR" sz="2600" smtClean="0">
                <a:cs typeface="B Nazanin" pitchFamily="2" charset="-78"/>
              </a:rPr>
              <a:t>در نمودارهاي گره اي، فعاليتها به وسيله گره ها نشان داده شده اند و ارتباطات و وابستگي ها ي بين فعاليتها توسط بردارها نمايش داده ميشوند. </a:t>
            </a:r>
          </a:p>
          <a:p>
            <a:pPr algn="r" rtl="1" eaLnBrk="1" hangingPunct="1"/>
            <a:r>
              <a:rPr lang="fa-IR" sz="2600" smtClean="0">
                <a:cs typeface="B Nazanin" pitchFamily="2" charset="-78"/>
              </a:rPr>
              <a:t>شبکه هاي گره اي </a:t>
            </a:r>
            <a:r>
              <a:rPr lang="en-US" sz="2000" smtClean="0">
                <a:cs typeface="B Nazanin" pitchFamily="2" charset="-78"/>
              </a:rPr>
              <a:t>(AON)</a:t>
            </a:r>
            <a:r>
              <a:rPr lang="fa-IR" sz="2600" smtClean="0">
                <a:cs typeface="B Nazanin" pitchFamily="2" charset="-78"/>
              </a:rPr>
              <a:t> اولين بار توسط مهندس </a:t>
            </a:r>
            <a:r>
              <a:rPr lang="en-US" sz="2400" smtClean="0">
                <a:cs typeface="B Nazanin" pitchFamily="2" charset="-78"/>
              </a:rPr>
              <a:t>Mons. Bernard Roy</a:t>
            </a:r>
          </a:p>
          <a:p>
            <a:pPr algn="r" rtl="1" eaLnBrk="1" hangingPunct="1">
              <a:buFont typeface="Wingdings" pitchFamily="2" charset="2"/>
              <a:buNone/>
            </a:pPr>
            <a:r>
              <a:rPr lang="fa-IR" sz="2800" smtClean="0">
                <a:cs typeface="B Nazanin" pitchFamily="2" charset="-78"/>
              </a:rPr>
              <a:t>از شرکت مهندسي مشاور</a:t>
            </a:r>
            <a:r>
              <a:rPr lang="en-US" sz="2400" smtClean="0">
                <a:cs typeface="B Nazanin" pitchFamily="2" charset="-78"/>
              </a:rPr>
              <a:t>Metra International</a:t>
            </a:r>
            <a:r>
              <a:rPr lang="fa-IR" sz="2400" smtClean="0">
                <a:cs typeface="B Nazanin" pitchFamily="2" charset="-78"/>
              </a:rPr>
              <a:t> </a:t>
            </a:r>
            <a:r>
              <a:rPr lang="fa-IR" sz="2800" smtClean="0">
                <a:cs typeface="B Nazanin" pitchFamily="2" charset="-78"/>
              </a:rPr>
              <a:t>پايه گذاري شده است.</a:t>
            </a:r>
            <a:endParaRPr lang="en-US" sz="2800"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8" name="Slide Number Placeholder 5"/>
          <p:cNvSpPr>
            <a:spLocks noGrp="1"/>
          </p:cNvSpPr>
          <p:nvPr>
            <p:ph type="sldNum" sz="quarter" idx="12"/>
          </p:nvPr>
        </p:nvSpPr>
        <p:spPr/>
        <p:txBody>
          <a:bodyPr/>
          <a:lstStyle/>
          <a:p>
            <a:pPr>
              <a:defRPr/>
            </a:pPr>
            <a:fld id="{2382546E-1DE2-46A8-BC6E-32CC0B42D32B}" type="slidenum">
              <a:rPr lang="ar-SA" altLang="en-US"/>
              <a:pPr>
                <a:defRPr/>
              </a:pPr>
              <a:t>102</a:t>
            </a:fld>
            <a:endParaRPr lang="en-US" altLang="en-US"/>
          </a:p>
        </p:txBody>
      </p:sp>
      <p:sp>
        <p:nvSpPr>
          <p:cNvPr id="116740" name="Rectangle 2"/>
          <p:cNvSpPr>
            <a:spLocks noGrp="1" noChangeArrowheads="1"/>
          </p:cNvSpPr>
          <p:nvPr>
            <p:ph type="title"/>
          </p:nvPr>
        </p:nvSpPr>
        <p:spPr/>
        <p:txBody>
          <a:bodyPr/>
          <a:lstStyle/>
          <a:p>
            <a:pPr algn="r" rtl="1" eaLnBrk="1" hangingPunct="1"/>
            <a:r>
              <a:rPr lang="fa-IR" smtClean="0">
                <a:cs typeface="B Nazanin" pitchFamily="2" charset="-78"/>
              </a:rPr>
              <a:t>عناصر شبکه هاي گره اي</a:t>
            </a:r>
            <a:endParaRPr lang="en-US" smtClean="0">
              <a:cs typeface="B Nazanin" pitchFamily="2" charset="-78"/>
            </a:endParaRPr>
          </a:p>
        </p:txBody>
      </p:sp>
      <p:sp>
        <p:nvSpPr>
          <p:cNvPr id="116741" name="Rectangle 3"/>
          <p:cNvSpPr>
            <a:spLocks noGrp="1" noChangeArrowheads="1"/>
          </p:cNvSpPr>
          <p:nvPr>
            <p:ph type="body" idx="1"/>
          </p:nvPr>
        </p:nvSpPr>
        <p:spPr>
          <a:xfrm>
            <a:off x="457200" y="1719263"/>
            <a:ext cx="8229600" cy="4681537"/>
          </a:xfrm>
        </p:spPr>
        <p:txBody>
          <a:bodyPr/>
          <a:lstStyle/>
          <a:p>
            <a:pPr algn="r" rtl="1" eaLnBrk="1" hangingPunct="1">
              <a:lnSpc>
                <a:spcPct val="90000"/>
              </a:lnSpc>
            </a:pPr>
            <a:r>
              <a:rPr lang="fa-IR" smtClean="0">
                <a:cs typeface="B Nazanin" pitchFamily="2" charset="-78"/>
              </a:rPr>
              <a:t>شبکه ها ي گره اي از دو عنصر اصلي، </a:t>
            </a:r>
            <a:r>
              <a:rPr lang="fa-IR" b="1" smtClean="0">
                <a:cs typeface="B Nazanin" pitchFamily="2" charset="-78"/>
              </a:rPr>
              <a:t>فعاليت</a:t>
            </a:r>
            <a:r>
              <a:rPr lang="fa-IR" smtClean="0">
                <a:cs typeface="B Nazanin" pitchFamily="2" charset="-78"/>
              </a:rPr>
              <a:t> و </a:t>
            </a:r>
            <a:r>
              <a:rPr lang="fa-IR" b="1" smtClean="0">
                <a:cs typeface="B Nazanin" pitchFamily="2" charset="-78"/>
              </a:rPr>
              <a:t>بردارهاي نشان دهنده وابستگي</a:t>
            </a:r>
            <a:r>
              <a:rPr lang="fa-IR" smtClean="0">
                <a:cs typeface="B Nazanin" pitchFamily="2" charset="-78"/>
              </a:rPr>
              <a:t> تشکيل ميشوند.</a:t>
            </a:r>
          </a:p>
          <a:p>
            <a:pPr algn="r" rtl="1" eaLnBrk="1" hangingPunct="1">
              <a:lnSpc>
                <a:spcPct val="90000"/>
              </a:lnSpc>
            </a:pPr>
            <a:r>
              <a:rPr lang="fa-IR" smtClean="0">
                <a:cs typeface="B Nazanin" pitchFamily="2" charset="-78"/>
              </a:rPr>
              <a:t>فعاليتها را معمولاً بوسيله يک چهار ضلعي (مربع يا مستطيل) و در مواردي  به وسيله دايره يا بيضي نشان ميدهند، که داخل علامتها، نام يا توضيحي مختصر از فعاليتها نوشته ميشود.</a:t>
            </a:r>
          </a:p>
          <a:p>
            <a:pPr algn="r" rtl="1" eaLnBrk="1" hangingPunct="1">
              <a:lnSpc>
                <a:spcPct val="90000"/>
              </a:lnSpc>
            </a:pPr>
            <a:r>
              <a:rPr lang="fa-IR" b="1" smtClean="0">
                <a:cs typeface="B Nazanin" pitchFamily="2" charset="-78"/>
              </a:rPr>
              <a:t>بردارهاي نشان دهنده وابستگي ها</a:t>
            </a:r>
            <a:r>
              <a:rPr lang="fa-IR" smtClean="0">
                <a:cs typeface="B Nazanin" pitchFamily="2" charset="-78"/>
              </a:rPr>
              <a:t> براي نشان دادن ارتباطات پيش نيازي بين فعاليتها مورد استفاده قرار ميگيرند. که بردارها با خطوط مستقيم يا شکسته يا منحني نشان داده ميشوند. </a:t>
            </a:r>
            <a:endParaRPr lang="en-US" smtClean="0">
              <a:cs typeface="B Nazanin" pitchFamily="2" charset="-78"/>
            </a:endParaRPr>
          </a:p>
          <a:p>
            <a:pPr algn="r" rtl="1" eaLnBrk="1" hangingPunct="1">
              <a:lnSpc>
                <a:spcPct val="90000"/>
              </a:lnSpc>
            </a:pPr>
            <a:r>
              <a:rPr lang="fa-IR" smtClean="0">
                <a:cs typeface="B Nazanin" pitchFamily="2" charset="-78"/>
              </a:rPr>
              <a:t>در شکل زير ، دو فعاليت </a:t>
            </a:r>
            <a:r>
              <a:rPr lang="en-US" sz="2400" smtClean="0">
                <a:cs typeface="B Nazanin" pitchFamily="2" charset="-78"/>
              </a:rPr>
              <a:t>A</a:t>
            </a:r>
            <a:r>
              <a:rPr lang="fa-IR" smtClean="0">
                <a:cs typeface="B Nazanin" pitchFamily="2" charset="-78"/>
              </a:rPr>
              <a:t> و </a:t>
            </a:r>
            <a:r>
              <a:rPr lang="en-US" sz="2400" smtClean="0">
                <a:cs typeface="B Nazanin" pitchFamily="2" charset="-78"/>
              </a:rPr>
              <a:t>B</a:t>
            </a:r>
            <a:r>
              <a:rPr lang="fa-IR" smtClean="0">
                <a:cs typeface="B Nazanin" pitchFamily="2" charset="-78"/>
              </a:rPr>
              <a:t> اين را ميرساند که قبل از شروع فعاليت </a:t>
            </a:r>
            <a:r>
              <a:rPr lang="en-US" sz="2400" smtClean="0">
                <a:cs typeface="B Nazanin" pitchFamily="2" charset="-78"/>
              </a:rPr>
              <a:t>B</a:t>
            </a:r>
            <a:r>
              <a:rPr lang="fa-IR" smtClean="0">
                <a:cs typeface="B Nazanin" pitchFamily="2" charset="-78"/>
              </a:rPr>
              <a:t> بايد فعاليت </a:t>
            </a:r>
            <a:r>
              <a:rPr lang="en-US" sz="2400" smtClean="0">
                <a:cs typeface="B Nazanin" pitchFamily="2" charset="-78"/>
              </a:rPr>
              <a:t>A</a:t>
            </a:r>
            <a:r>
              <a:rPr lang="fa-IR" smtClean="0">
                <a:cs typeface="B Nazanin" pitchFamily="2" charset="-78"/>
              </a:rPr>
              <a:t> تکميل شده باشد</a:t>
            </a:r>
            <a:r>
              <a:rPr lang="en-US" smtClean="0">
                <a:cs typeface="B Nazanin" pitchFamily="2" charset="-78"/>
              </a:rPr>
              <a:t>.</a:t>
            </a:r>
          </a:p>
        </p:txBody>
      </p:sp>
      <p:sp>
        <p:nvSpPr>
          <p:cNvPr id="116742" name="Rectangle 4"/>
          <p:cNvSpPr>
            <a:spLocks noChangeArrowheads="1"/>
          </p:cNvSpPr>
          <p:nvPr/>
        </p:nvSpPr>
        <p:spPr bwMode="auto">
          <a:xfrm>
            <a:off x="228600" y="5715000"/>
            <a:ext cx="609600" cy="381000"/>
          </a:xfrm>
          <a:prstGeom prst="rect">
            <a:avLst/>
          </a:prstGeom>
          <a:solidFill>
            <a:schemeClr val="accent1"/>
          </a:solidFill>
          <a:ln w="9525">
            <a:solidFill>
              <a:schemeClr val="tx1"/>
            </a:solidFill>
            <a:miter lim="800000"/>
            <a:headEnd/>
            <a:tailEnd/>
          </a:ln>
        </p:spPr>
        <p:txBody>
          <a:bodyPr wrap="none" lIns="91427" tIns="45714" rIns="91427" bIns="45714" anchor="ctr"/>
          <a:lstStyle/>
          <a:p>
            <a:r>
              <a:rPr lang="en-US" sz="3000">
                <a:cs typeface="Nazanin" pitchFamily="2" charset="-78"/>
              </a:rPr>
              <a:t>A</a:t>
            </a:r>
          </a:p>
        </p:txBody>
      </p:sp>
      <p:sp>
        <p:nvSpPr>
          <p:cNvPr id="116743" name="Rectangle 5"/>
          <p:cNvSpPr>
            <a:spLocks noChangeArrowheads="1"/>
          </p:cNvSpPr>
          <p:nvPr/>
        </p:nvSpPr>
        <p:spPr bwMode="auto">
          <a:xfrm>
            <a:off x="2667000" y="5715000"/>
            <a:ext cx="609600" cy="381000"/>
          </a:xfrm>
          <a:prstGeom prst="rect">
            <a:avLst/>
          </a:prstGeom>
          <a:solidFill>
            <a:schemeClr val="accent1"/>
          </a:solidFill>
          <a:ln w="9525">
            <a:solidFill>
              <a:schemeClr val="tx1"/>
            </a:solidFill>
            <a:miter lim="800000"/>
            <a:headEnd/>
            <a:tailEnd/>
          </a:ln>
        </p:spPr>
        <p:txBody>
          <a:bodyPr wrap="none" lIns="91427" tIns="45714" rIns="91427" bIns="45714" anchor="ctr"/>
          <a:lstStyle/>
          <a:p>
            <a:r>
              <a:rPr lang="en-US" sz="3000">
                <a:cs typeface="Nazanin" pitchFamily="2" charset="-78"/>
              </a:rPr>
              <a:t>B</a:t>
            </a:r>
          </a:p>
        </p:txBody>
      </p:sp>
      <p:sp>
        <p:nvSpPr>
          <p:cNvPr id="116744" name="Line 6"/>
          <p:cNvSpPr>
            <a:spLocks noChangeShapeType="1"/>
          </p:cNvSpPr>
          <p:nvPr/>
        </p:nvSpPr>
        <p:spPr bwMode="auto">
          <a:xfrm>
            <a:off x="838200" y="5867400"/>
            <a:ext cx="1828800" cy="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ransition spd="med"/>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12" name="Slide Number Placeholder 5"/>
          <p:cNvSpPr>
            <a:spLocks noGrp="1"/>
          </p:cNvSpPr>
          <p:nvPr>
            <p:ph type="sldNum" sz="quarter" idx="12"/>
          </p:nvPr>
        </p:nvSpPr>
        <p:spPr/>
        <p:txBody>
          <a:bodyPr/>
          <a:lstStyle/>
          <a:p>
            <a:pPr>
              <a:defRPr/>
            </a:pPr>
            <a:fld id="{6EC41BF0-07EC-40BF-A42E-1A054FDD9152}" type="slidenum">
              <a:rPr lang="ar-SA" altLang="en-US"/>
              <a:pPr>
                <a:defRPr/>
              </a:pPr>
              <a:t>103</a:t>
            </a:fld>
            <a:endParaRPr lang="en-US" altLang="en-US"/>
          </a:p>
        </p:txBody>
      </p:sp>
      <p:sp>
        <p:nvSpPr>
          <p:cNvPr id="117764" name="Rectangle 2"/>
          <p:cNvSpPr>
            <a:spLocks noGrp="1" noChangeArrowheads="1"/>
          </p:cNvSpPr>
          <p:nvPr>
            <p:ph type="title"/>
          </p:nvPr>
        </p:nvSpPr>
        <p:spPr/>
        <p:txBody>
          <a:bodyPr/>
          <a:lstStyle/>
          <a:p>
            <a:pPr algn="r" rtl="1" eaLnBrk="1" hangingPunct="1"/>
            <a:r>
              <a:rPr lang="fa-IR" smtClean="0">
                <a:cs typeface="B Nazanin" pitchFamily="2" charset="-78"/>
              </a:rPr>
              <a:t>عناصر شبکه هاي گره اي- ادامه</a:t>
            </a:r>
            <a:endParaRPr lang="en-US" smtClean="0">
              <a:cs typeface="B Nazanin" pitchFamily="2" charset="-78"/>
            </a:endParaRPr>
          </a:p>
        </p:txBody>
      </p:sp>
      <p:sp>
        <p:nvSpPr>
          <p:cNvPr id="117765" name="Rectangle 3"/>
          <p:cNvSpPr>
            <a:spLocks noGrp="1" noChangeArrowheads="1"/>
          </p:cNvSpPr>
          <p:nvPr>
            <p:ph type="body" idx="1"/>
          </p:nvPr>
        </p:nvSpPr>
        <p:spPr/>
        <p:txBody>
          <a:bodyPr/>
          <a:lstStyle/>
          <a:p>
            <a:pPr algn="r" rtl="1" eaLnBrk="1" hangingPunct="1"/>
            <a:r>
              <a:rPr lang="fa-IR" sz="2400" smtClean="0">
                <a:cs typeface="B Nazanin" pitchFamily="2" charset="-78"/>
              </a:rPr>
              <a:t>در صورتيکه فعاليت هاي </a:t>
            </a:r>
            <a:r>
              <a:rPr lang="en-US" sz="2400" smtClean="0">
                <a:cs typeface="B Nazanin" pitchFamily="2" charset="-78"/>
              </a:rPr>
              <a:t>A</a:t>
            </a:r>
            <a:r>
              <a:rPr lang="fa-IR" sz="2400" smtClean="0">
                <a:cs typeface="B Nazanin" pitchFamily="2" charset="-78"/>
              </a:rPr>
              <a:t> ، </a:t>
            </a:r>
            <a:r>
              <a:rPr lang="en-US" sz="2400" smtClean="0">
                <a:cs typeface="B Nazanin" pitchFamily="2" charset="-78"/>
              </a:rPr>
              <a:t>B</a:t>
            </a:r>
            <a:r>
              <a:rPr lang="fa-IR" sz="2400" smtClean="0">
                <a:cs typeface="B Nazanin" pitchFamily="2" charset="-78"/>
              </a:rPr>
              <a:t>، </a:t>
            </a:r>
            <a:r>
              <a:rPr lang="en-US" sz="2400" smtClean="0">
                <a:cs typeface="B Nazanin" pitchFamily="2" charset="-78"/>
              </a:rPr>
              <a:t>C</a:t>
            </a:r>
            <a:r>
              <a:rPr lang="fa-IR" sz="2400" smtClean="0">
                <a:cs typeface="B Nazanin" pitchFamily="2" charset="-78"/>
              </a:rPr>
              <a:t> و </a:t>
            </a:r>
            <a:r>
              <a:rPr lang="en-US" sz="2400" smtClean="0">
                <a:cs typeface="B Nazanin" pitchFamily="2" charset="-78"/>
              </a:rPr>
              <a:t>D</a:t>
            </a:r>
            <a:r>
              <a:rPr lang="fa-IR" sz="2400" smtClean="0">
                <a:cs typeface="B Nazanin" pitchFamily="2" charset="-78"/>
              </a:rPr>
              <a:t> بخشي از مجموعه فعاليتهاي يک پروژه بوده و بين آنها روابط پيش نيازي زير برقرار باشد:</a:t>
            </a:r>
          </a:p>
          <a:p>
            <a:pPr algn="r" rtl="1" eaLnBrk="1" hangingPunct="1">
              <a:buFontTx/>
              <a:buChar char="-"/>
            </a:pPr>
            <a:r>
              <a:rPr lang="en-US" sz="2400" smtClean="0">
                <a:cs typeface="B Nazanin" pitchFamily="2" charset="-78"/>
              </a:rPr>
              <a:t>C</a:t>
            </a:r>
            <a:r>
              <a:rPr lang="fa-IR" sz="2400" smtClean="0">
                <a:cs typeface="B Nazanin" pitchFamily="2" charset="-78"/>
              </a:rPr>
              <a:t> وابسته به </a:t>
            </a:r>
            <a:r>
              <a:rPr lang="en-US" sz="2400" smtClean="0">
                <a:cs typeface="B Nazanin" pitchFamily="2" charset="-78"/>
              </a:rPr>
              <a:t>A</a:t>
            </a:r>
            <a:r>
              <a:rPr lang="fa-IR" sz="2400" smtClean="0">
                <a:cs typeface="B Nazanin" pitchFamily="2" charset="-78"/>
              </a:rPr>
              <a:t> است.</a:t>
            </a:r>
          </a:p>
          <a:p>
            <a:pPr algn="r" rtl="1" eaLnBrk="1" hangingPunct="1">
              <a:buFontTx/>
              <a:buChar char="-"/>
            </a:pPr>
            <a:r>
              <a:rPr lang="en-US" sz="2400" smtClean="0">
                <a:cs typeface="B Nazanin" pitchFamily="2" charset="-78"/>
              </a:rPr>
              <a:t>D</a:t>
            </a:r>
            <a:r>
              <a:rPr lang="fa-IR" sz="2400" smtClean="0">
                <a:cs typeface="B Nazanin" pitchFamily="2" charset="-78"/>
              </a:rPr>
              <a:t> وابسته به </a:t>
            </a:r>
            <a:r>
              <a:rPr lang="en-US" sz="2400" smtClean="0">
                <a:cs typeface="B Nazanin" pitchFamily="2" charset="-78"/>
              </a:rPr>
              <a:t>A</a:t>
            </a:r>
            <a:r>
              <a:rPr lang="fa-IR" sz="2400" smtClean="0">
                <a:cs typeface="B Nazanin" pitchFamily="2" charset="-78"/>
              </a:rPr>
              <a:t> و </a:t>
            </a:r>
            <a:r>
              <a:rPr lang="en-US" sz="2400" smtClean="0">
                <a:cs typeface="B Nazanin" pitchFamily="2" charset="-78"/>
              </a:rPr>
              <a:t>B</a:t>
            </a:r>
            <a:r>
              <a:rPr lang="fa-IR" sz="2400" smtClean="0">
                <a:cs typeface="B Nazanin" pitchFamily="2" charset="-78"/>
              </a:rPr>
              <a:t> است.</a:t>
            </a:r>
          </a:p>
          <a:p>
            <a:pPr algn="r" rtl="1" eaLnBrk="1" hangingPunct="1">
              <a:buFontTx/>
              <a:buNone/>
            </a:pPr>
            <a:r>
              <a:rPr lang="fa-IR" sz="2400" smtClean="0">
                <a:cs typeface="B Nazanin" pitchFamily="2" charset="-78"/>
              </a:rPr>
              <a:t>آنگاه شبکه </a:t>
            </a:r>
            <a:r>
              <a:rPr lang="en-US" sz="2400" smtClean="0">
                <a:cs typeface="B Nazanin" pitchFamily="2" charset="-78"/>
              </a:rPr>
              <a:t>AON</a:t>
            </a:r>
            <a:r>
              <a:rPr lang="fa-IR" sz="2400" smtClean="0">
                <a:cs typeface="B Nazanin" pitchFamily="2" charset="-78"/>
              </a:rPr>
              <a:t> براي اين فعاليتها به شکل زير خواهد بود. </a:t>
            </a:r>
            <a:endParaRPr lang="en-US" sz="2400" smtClean="0">
              <a:cs typeface="B Nazanin" pitchFamily="2" charset="-78"/>
            </a:endParaRPr>
          </a:p>
        </p:txBody>
      </p:sp>
      <p:sp>
        <p:nvSpPr>
          <p:cNvPr id="117766" name="Rectangle 4"/>
          <p:cNvSpPr>
            <a:spLocks noChangeArrowheads="1"/>
          </p:cNvSpPr>
          <p:nvPr/>
        </p:nvSpPr>
        <p:spPr bwMode="auto">
          <a:xfrm>
            <a:off x="1524000" y="3886200"/>
            <a:ext cx="609600" cy="533400"/>
          </a:xfrm>
          <a:prstGeom prst="rect">
            <a:avLst/>
          </a:prstGeom>
          <a:solidFill>
            <a:schemeClr val="bg1"/>
          </a:solidFill>
          <a:ln w="9525">
            <a:solidFill>
              <a:schemeClr val="tx1"/>
            </a:solidFill>
            <a:miter lim="800000"/>
            <a:headEnd/>
            <a:tailEnd/>
          </a:ln>
        </p:spPr>
        <p:txBody>
          <a:bodyPr wrap="none" lIns="91427" tIns="45714" rIns="91427" bIns="45714" anchor="ctr"/>
          <a:lstStyle/>
          <a:p>
            <a:r>
              <a:rPr lang="en-US" sz="3000">
                <a:cs typeface="Nazanin" pitchFamily="2" charset="-78"/>
              </a:rPr>
              <a:t>A</a:t>
            </a:r>
          </a:p>
        </p:txBody>
      </p:sp>
      <p:sp>
        <p:nvSpPr>
          <p:cNvPr id="117767" name="Rectangle 5"/>
          <p:cNvSpPr>
            <a:spLocks noChangeArrowheads="1"/>
          </p:cNvSpPr>
          <p:nvPr/>
        </p:nvSpPr>
        <p:spPr bwMode="auto">
          <a:xfrm>
            <a:off x="4800600" y="3886200"/>
            <a:ext cx="609600" cy="533400"/>
          </a:xfrm>
          <a:prstGeom prst="rect">
            <a:avLst/>
          </a:prstGeom>
          <a:solidFill>
            <a:schemeClr val="bg1"/>
          </a:solidFill>
          <a:ln w="9525">
            <a:solidFill>
              <a:schemeClr val="tx1"/>
            </a:solidFill>
            <a:miter lim="800000"/>
            <a:headEnd/>
            <a:tailEnd/>
          </a:ln>
        </p:spPr>
        <p:txBody>
          <a:bodyPr wrap="none" lIns="91427" tIns="45714" rIns="91427" bIns="45714" anchor="ctr"/>
          <a:lstStyle/>
          <a:p>
            <a:r>
              <a:rPr lang="en-US" sz="3000">
                <a:cs typeface="Nazanin" pitchFamily="2" charset="-78"/>
              </a:rPr>
              <a:t>C</a:t>
            </a:r>
          </a:p>
        </p:txBody>
      </p:sp>
      <p:sp>
        <p:nvSpPr>
          <p:cNvPr id="117768" name="Rectangle 6"/>
          <p:cNvSpPr>
            <a:spLocks noChangeArrowheads="1"/>
          </p:cNvSpPr>
          <p:nvPr/>
        </p:nvSpPr>
        <p:spPr bwMode="auto">
          <a:xfrm>
            <a:off x="1600200" y="5257800"/>
            <a:ext cx="609600" cy="533400"/>
          </a:xfrm>
          <a:prstGeom prst="rect">
            <a:avLst/>
          </a:prstGeom>
          <a:solidFill>
            <a:schemeClr val="bg1"/>
          </a:solidFill>
          <a:ln w="9525">
            <a:solidFill>
              <a:schemeClr val="tx1"/>
            </a:solidFill>
            <a:miter lim="800000"/>
            <a:headEnd/>
            <a:tailEnd/>
          </a:ln>
        </p:spPr>
        <p:txBody>
          <a:bodyPr wrap="none" lIns="91427" tIns="45714" rIns="91427" bIns="45714" anchor="ctr"/>
          <a:lstStyle/>
          <a:p>
            <a:r>
              <a:rPr lang="en-US" sz="3000">
                <a:cs typeface="Nazanin" pitchFamily="2" charset="-78"/>
              </a:rPr>
              <a:t>B</a:t>
            </a:r>
          </a:p>
        </p:txBody>
      </p:sp>
      <p:sp>
        <p:nvSpPr>
          <p:cNvPr id="117769" name="Rectangle 7"/>
          <p:cNvSpPr>
            <a:spLocks noChangeArrowheads="1"/>
          </p:cNvSpPr>
          <p:nvPr/>
        </p:nvSpPr>
        <p:spPr bwMode="auto">
          <a:xfrm>
            <a:off x="4876800" y="5257800"/>
            <a:ext cx="609600" cy="533400"/>
          </a:xfrm>
          <a:prstGeom prst="rect">
            <a:avLst/>
          </a:prstGeom>
          <a:solidFill>
            <a:schemeClr val="bg1"/>
          </a:solidFill>
          <a:ln w="9525">
            <a:solidFill>
              <a:schemeClr val="tx1"/>
            </a:solidFill>
            <a:miter lim="800000"/>
            <a:headEnd/>
            <a:tailEnd/>
          </a:ln>
        </p:spPr>
        <p:txBody>
          <a:bodyPr wrap="none" lIns="91427" tIns="45714" rIns="91427" bIns="45714" anchor="ctr"/>
          <a:lstStyle/>
          <a:p>
            <a:r>
              <a:rPr lang="en-US" sz="3000">
                <a:cs typeface="Nazanin" pitchFamily="2" charset="-78"/>
              </a:rPr>
              <a:t>D</a:t>
            </a:r>
          </a:p>
        </p:txBody>
      </p:sp>
      <p:sp>
        <p:nvSpPr>
          <p:cNvPr id="117770" name="Line 8"/>
          <p:cNvSpPr>
            <a:spLocks noChangeShapeType="1"/>
          </p:cNvSpPr>
          <p:nvPr/>
        </p:nvSpPr>
        <p:spPr bwMode="auto">
          <a:xfrm>
            <a:off x="2133600" y="4114800"/>
            <a:ext cx="2667000" cy="0"/>
          </a:xfrm>
          <a:prstGeom prst="line">
            <a:avLst/>
          </a:prstGeom>
          <a:noFill/>
          <a:ln w="9525">
            <a:solidFill>
              <a:schemeClr val="tx1"/>
            </a:solidFill>
            <a:round/>
            <a:headEnd/>
            <a:tailEnd type="triangle" w="med" len="med"/>
          </a:ln>
        </p:spPr>
        <p:txBody>
          <a:bodyPr/>
          <a:lstStyle/>
          <a:p>
            <a:endParaRPr lang="en-US"/>
          </a:p>
        </p:txBody>
      </p:sp>
      <p:sp>
        <p:nvSpPr>
          <p:cNvPr id="117771" name="Line 9"/>
          <p:cNvSpPr>
            <a:spLocks noChangeShapeType="1"/>
          </p:cNvSpPr>
          <p:nvPr/>
        </p:nvSpPr>
        <p:spPr bwMode="auto">
          <a:xfrm>
            <a:off x="2133600" y="4114800"/>
            <a:ext cx="2743200" cy="1371600"/>
          </a:xfrm>
          <a:prstGeom prst="line">
            <a:avLst/>
          </a:prstGeom>
          <a:noFill/>
          <a:ln w="9525">
            <a:solidFill>
              <a:schemeClr val="tx1"/>
            </a:solidFill>
            <a:round/>
            <a:headEnd/>
            <a:tailEnd type="triangle" w="med" len="med"/>
          </a:ln>
        </p:spPr>
        <p:txBody>
          <a:bodyPr/>
          <a:lstStyle/>
          <a:p>
            <a:endParaRPr lang="en-US"/>
          </a:p>
        </p:txBody>
      </p:sp>
      <p:sp>
        <p:nvSpPr>
          <p:cNvPr id="117772" name="Line 10"/>
          <p:cNvSpPr>
            <a:spLocks noChangeShapeType="1"/>
          </p:cNvSpPr>
          <p:nvPr/>
        </p:nvSpPr>
        <p:spPr bwMode="auto">
          <a:xfrm>
            <a:off x="2209800" y="5562600"/>
            <a:ext cx="2667000" cy="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ransition spd="med"/>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16" name="Slide Number Placeholder 5"/>
          <p:cNvSpPr>
            <a:spLocks noGrp="1"/>
          </p:cNvSpPr>
          <p:nvPr>
            <p:ph type="sldNum" sz="quarter" idx="12"/>
          </p:nvPr>
        </p:nvSpPr>
        <p:spPr/>
        <p:txBody>
          <a:bodyPr/>
          <a:lstStyle/>
          <a:p>
            <a:pPr>
              <a:defRPr/>
            </a:pPr>
            <a:fld id="{D28E2489-74EB-420E-BCE9-76609DE73726}" type="slidenum">
              <a:rPr lang="ar-SA" altLang="en-US"/>
              <a:pPr>
                <a:defRPr/>
              </a:pPr>
              <a:t>104</a:t>
            </a:fld>
            <a:endParaRPr lang="en-US" altLang="en-US"/>
          </a:p>
        </p:txBody>
      </p:sp>
      <p:sp>
        <p:nvSpPr>
          <p:cNvPr id="118788" name="Rectangle 2"/>
          <p:cNvSpPr>
            <a:spLocks noGrp="1" noChangeArrowheads="1"/>
          </p:cNvSpPr>
          <p:nvPr>
            <p:ph type="title"/>
          </p:nvPr>
        </p:nvSpPr>
        <p:spPr>
          <a:xfrm>
            <a:off x="457200" y="122238"/>
            <a:ext cx="7543800" cy="944562"/>
          </a:xfrm>
        </p:spPr>
        <p:txBody>
          <a:bodyPr/>
          <a:lstStyle/>
          <a:p>
            <a:pPr algn="r" rtl="1" eaLnBrk="1" hangingPunct="1"/>
            <a:r>
              <a:rPr lang="fa-IR" smtClean="0">
                <a:cs typeface="B Nazanin" pitchFamily="2" charset="-78"/>
              </a:rPr>
              <a:t>عناصر شبکه هاي گره اي- ادامه</a:t>
            </a:r>
            <a:endParaRPr lang="en-US" smtClean="0">
              <a:cs typeface="B Nazanin" pitchFamily="2" charset="-78"/>
            </a:endParaRPr>
          </a:p>
        </p:txBody>
      </p:sp>
      <p:sp>
        <p:nvSpPr>
          <p:cNvPr id="118789" name="Rectangle 3"/>
          <p:cNvSpPr>
            <a:spLocks noGrp="1" noChangeArrowheads="1"/>
          </p:cNvSpPr>
          <p:nvPr>
            <p:ph type="body" idx="1"/>
          </p:nvPr>
        </p:nvSpPr>
        <p:spPr>
          <a:xfrm>
            <a:off x="457200" y="1676400"/>
            <a:ext cx="8229600" cy="4835525"/>
          </a:xfrm>
        </p:spPr>
        <p:txBody>
          <a:bodyPr/>
          <a:lstStyle/>
          <a:p>
            <a:pPr algn="r" rtl="1" eaLnBrk="1" hangingPunct="1">
              <a:buFont typeface="Wingdings" pitchFamily="2" charset="2"/>
              <a:buNone/>
            </a:pPr>
            <a:r>
              <a:rPr lang="fa-IR" sz="2400" smtClean="0">
                <a:cs typeface="B Nazanin" pitchFamily="2" charset="-78"/>
              </a:rPr>
              <a:t>يا اگر بين فعاليتهاي </a:t>
            </a:r>
            <a:r>
              <a:rPr lang="en-US" sz="2400" smtClean="0">
                <a:cs typeface="B Nazanin" pitchFamily="2" charset="-78"/>
              </a:rPr>
              <a:t>P,N,M,L,K</a:t>
            </a:r>
            <a:r>
              <a:rPr lang="fa-IR" sz="2400" smtClean="0">
                <a:cs typeface="B Nazanin" pitchFamily="2" charset="-78"/>
              </a:rPr>
              <a:t> و </a:t>
            </a:r>
            <a:r>
              <a:rPr lang="en-US" sz="2400" smtClean="0">
                <a:cs typeface="B Nazanin" pitchFamily="2" charset="-78"/>
              </a:rPr>
              <a:t>Q</a:t>
            </a:r>
            <a:r>
              <a:rPr lang="fa-IR" sz="2400" smtClean="0">
                <a:cs typeface="B Nazanin" pitchFamily="2" charset="-78"/>
              </a:rPr>
              <a:t> از يک پروژه روابط مطابق جدول زير برقرار باشد:</a:t>
            </a:r>
            <a:endParaRPr lang="en-US" sz="2400" smtClean="0">
              <a:cs typeface="B Nazanin" pitchFamily="2" charset="-78"/>
            </a:endParaRPr>
          </a:p>
          <a:p>
            <a:pPr algn="r" rtl="1" eaLnBrk="1" hangingPunct="1">
              <a:buFont typeface="Wingdings" pitchFamily="2" charset="2"/>
              <a:buNone/>
            </a:pPr>
            <a:endParaRPr lang="en-US" sz="2400" smtClean="0">
              <a:cs typeface="B Nazanin" pitchFamily="2" charset="-78"/>
            </a:endParaRPr>
          </a:p>
          <a:p>
            <a:pPr algn="r" rtl="1" eaLnBrk="1" hangingPunct="1">
              <a:buFont typeface="Wingdings" pitchFamily="2" charset="2"/>
              <a:buNone/>
            </a:pPr>
            <a:endParaRPr lang="en-US" sz="2400" smtClean="0">
              <a:cs typeface="B Nazanin" pitchFamily="2" charset="-78"/>
            </a:endParaRPr>
          </a:p>
          <a:p>
            <a:pPr algn="r" rtl="1" eaLnBrk="1" hangingPunct="1">
              <a:buFont typeface="Wingdings" pitchFamily="2" charset="2"/>
              <a:buNone/>
            </a:pPr>
            <a:endParaRPr lang="en-US" sz="2400" smtClean="0">
              <a:cs typeface="B Nazanin" pitchFamily="2" charset="-78"/>
            </a:endParaRPr>
          </a:p>
          <a:p>
            <a:pPr algn="r" rtl="1" eaLnBrk="1" hangingPunct="1">
              <a:buFont typeface="Wingdings" pitchFamily="2" charset="2"/>
              <a:buNone/>
            </a:pPr>
            <a:endParaRPr lang="en-US" sz="2400" smtClean="0">
              <a:cs typeface="B Nazanin" pitchFamily="2" charset="-78"/>
            </a:endParaRPr>
          </a:p>
          <a:p>
            <a:pPr algn="r" rtl="1" eaLnBrk="1" hangingPunct="1">
              <a:buFont typeface="Wingdings" pitchFamily="2" charset="2"/>
              <a:buNone/>
            </a:pPr>
            <a:endParaRPr lang="en-US" sz="2400" smtClean="0">
              <a:cs typeface="B Nazanin" pitchFamily="2" charset="-78"/>
            </a:endParaRPr>
          </a:p>
          <a:p>
            <a:pPr algn="r" rtl="1" eaLnBrk="1" hangingPunct="1">
              <a:buFont typeface="Wingdings" pitchFamily="2" charset="2"/>
              <a:buNone/>
            </a:pPr>
            <a:endParaRPr lang="en-US" sz="2400" smtClean="0">
              <a:cs typeface="B Nazanin" pitchFamily="2" charset="-78"/>
            </a:endParaRPr>
          </a:p>
          <a:p>
            <a:pPr algn="r" rtl="1" eaLnBrk="1" hangingPunct="1">
              <a:buFont typeface="Wingdings" pitchFamily="2" charset="2"/>
              <a:buNone/>
            </a:pPr>
            <a:endParaRPr lang="fa-IR" sz="2400" smtClean="0">
              <a:cs typeface="B Nazanin" pitchFamily="2" charset="-78"/>
            </a:endParaRPr>
          </a:p>
          <a:p>
            <a:pPr algn="r" rtl="1" eaLnBrk="1" hangingPunct="1">
              <a:buFont typeface="Wingdings" pitchFamily="2" charset="2"/>
              <a:buNone/>
            </a:pPr>
            <a:r>
              <a:rPr lang="fa-IR" sz="2400" smtClean="0">
                <a:cs typeface="B Nazanin" pitchFamily="2" charset="-78"/>
              </a:rPr>
              <a:t>آنگاه شبکه </a:t>
            </a:r>
            <a:r>
              <a:rPr lang="en-US" sz="2400" smtClean="0">
                <a:cs typeface="B Nazanin" pitchFamily="2" charset="-78"/>
              </a:rPr>
              <a:t>AON</a:t>
            </a:r>
            <a:r>
              <a:rPr lang="fa-IR" sz="2400" smtClean="0">
                <a:cs typeface="B Nazanin" pitchFamily="2" charset="-78"/>
              </a:rPr>
              <a:t> براي اين فعاليتها مطابق شکل اسلايد بعد خواهد بود.</a:t>
            </a:r>
          </a:p>
          <a:p>
            <a:pPr algn="r" rtl="1" eaLnBrk="1" hangingPunct="1">
              <a:buFont typeface="Wingdings" pitchFamily="2" charset="2"/>
              <a:buNone/>
            </a:pPr>
            <a:endParaRPr lang="en-US" sz="2400" smtClean="0">
              <a:cs typeface="B Nazanin" pitchFamily="2" charset="-78"/>
            </a:endParaRPr>
          </a:p>
        </p:txBody>
      </p:sp>
      <p:graphicFrame>
        <p:nvGraphicFramePr>
          <p:cNvPr id="229412" name="Group 36"/>
          <p:cNvGraphicFramePr>
            <a:graphicFrameLocks noGrp="1"/>
          </p:cNvGraphicFramePr>
          <p:nvPr/>
        </p:nvGraphicFramePr>
        <p:xfrm>
          <a:off x="2286000" y="2306638"/>
          <a:ext cx="4800600" cy="3108325"/>
        </p:xfrm>
        <a:graphic>
          <a:graphicData uri="http://schemas.openxmlformats.org/drawingml/2006/table">
            <a:tbl>
              <a:tblPr/>
              <a:tblGrid>
                <a:gridCol w="2438400"/>
                <a:gridCol w="2362200"/>
              </a:tblGrid>
              <a:tr h="4572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پيش نيازها</a:t>
                      </a:r>
                      <a:endParaRPr kumimoji="0" lang="en-US" sz="2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DA3C5"/>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فعاليت</a:t>
                      </a:r>
                      <a:endParaRPr kumimoji="0" lang="en-US" sz="2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DA3C5"/>
                    </a:solidFill>
                  </a:tcPr>
                </a:tc>
              </a:tr>
              <a:tr h="24384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cs typeface="B Nazanin" pitchFamily="2" charset="-78"/>
                        </a:rPr>
                        <a:t>--</a:t>
                      </a:r>
                      <a:endParaRPr kumimoji="0" lang="fa-IR" sz="2400" b="0" i="0" u="none" strike="noStrike" cap="none" normalizeH="0" baseline="0" smtClean="0">
                        <a:ln>
                          <a:noFill/>
                        </a:ln>
                        <a:solidFill>
                          <a:schemeClr val="tx1"/>
                        </a:solidFill>
                        <a:effectLst/>
                        <a:latin typeface="Arial" pitchFamily="34" charset="0"/>
                        <a:cs typeface="B Nazanin" pitchFamily="2" charset="-78"/>
                      </a:endParaRP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cs typeface="B Nazanin" pitchFamily="2" charset="-78"/>
                        </a:rPr>
                        <a:t>K</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cs typeface="B Nazanin" pitchFamily="2" charset="-78"/>
                        </a:rPr>
                        <a:t>--</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cs typeface="B Nazanin" pitchFamily="2" charset="-78"/>
                        </a:rPr>
                        <a:t>K,M</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cs typeface="B Nazanin" pitchFamily="2" charset="-78"/>
                        </a:rPr>
                        <a:t>M</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cs typeface="B Nazanin" pitchFamily="2" charset="-78"/>
                        </a:rPr>
                        <a:t>P,N</a:t>
                      </a:r>
                    </a:p>
                  </a:txBody>
                  <a:tcPr marL="91427" marR="91427" marT="45714" marB="4571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DA3C5"/>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cs typeface="B Nazanin" pitchFamily="2" charset="-78"/>
                        </a:rPr>
                        <a:t>K</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cs typeface="B Nazanin" pitchFamily="2" charset="-78"/>
                        </a:rPr>
                        <a:t>L</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cs typeface="B Nazanin" pitchFamily="2" charset="-78"/>
                        </a:rPr>
                        <a:t>M</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cs typeface="B Nazanin" pitchFamily="2" charset="-78"/>
                        </a:rPr>
                        <a:t>N</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cs typeface="B Nazanin" pitchFamily="2" charset="-78"/>
                        </a:rPr>
                        <a:t>P</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cs typeface="B Nazanin" pitchFamily="2" charset="-78"/>
                        </a:rPr>
                        <a:t>Q</a:t>
                      </a:r>
                    </a:p>
                  </a:txBody>
                  <a:tcPr marL="91427" marR="91427" marT="45714" marB="4571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DA3C5"/>
                    </a:solidFill>
                  </a:tcPr>
                </a:tc>
              </a:tr>
            </a:tbl>
          </a:graphicData>
        </a:graphic>
      </p:graphicFrame>
    </p:spTree>
  </p:cSld>
  <p:clrMapOvr>
    <a:masterClrMapping/>
  </p:clrMapOvr>
  <p:transition spd="med"/>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17" name="Slide Number Placeholder 5"/>
          <p:cNvSpPr>
            <a:spLocks noGrp="1"/>
          </p:cNvSpPr>
          <p:nvPr>
            <p:ph type="sldNum" sz="quarter" idx="12"/>
          </p:nvPr>
        </p:nvSpPr>
        <p:spPr/>
        <p:txBody>
          <a:bodyPr/>
          <a:lstStyle/>
          <a:p>
            <a:pPr>
              <a:defRPr/>
            </a:pPr>
            <a:fld id="{8F6B57A4-F314-4F8E-9C37-0C34B4C503E6}" type="slidenum">
              <a:rPr lang="ar-SA" altLang="en-US"/>
              <a:pPr>
                <a:defRPr/>
              </a:pPr>
              <a:t>105</a:t>
            </a:fld>
            <a:endParaRPr lang="en-US" altLang="en-US"/>
          </a:p>
        </p:txBody>
      </p:sp>
      <p:sp>
        <p:nvSpPr>
          <p:cNvPr id="119812" name="Rectangle 2"/>
          <p:cNvSpPr>
            <a:spLocks noGrp="1" noChangeArrowheads="1"/>
          </p:cNvSpPr>
          <p:nvPr>
            <p:ph type="title"/>
          </p:nvPr>
        </p:nvSpPr>
        <p:spPr/>
        <p:txBody>
          <a:bodyPr/>
          <a:lstStyle/>
          <a:p>
            <a:pPr algn="r" rtl="1" eaLnBrk="1" hangingPunct="1"/>
            <a:r>
              <a:rPr lang="fa-IR" smtClean="0">
                <a:cs typeface="B Nazanin" pitchFamily="2" charset="-78"/>
              </a:rPr>
              <a:t>عناصر شبکه هاي گره اي- ادامه</a:t>
            </a:r>
            <a:endParaRPr lang="en-US" smtClean="0">
              <a:cs typeface="B Nazanin" pitchFamily="2" charset="-78"/>
            </a:endParaRPr>
          </a:p>
        </p:txBody>
      </p:sp>
      <p:sp>
        <p:nvSpPr>
          <p:cNvPr id="119813" name="Rectangle 3"/>
          <p:cNvSpPr>
            <a:spLocks noGrp="1" noChangeArrowheads="1"/>
          </p:cNvSpPr>
          <p:nvPr>
            <p:ph type="body" idx="1"/>
          </p:nvPr>
        </p:nvSpPr>
        <p:spPr/>
        <p:txBody>
          <a:bodyPr/>
          <a:lstStyle/>
          <a:p>
            <a:pPr algn="r" rtl="1" eaLnBrk="1" hangingPunct="1">
              <a:buFont typeface="Wingdings" pitchFamily="2" charset="2"/>
              <a:buNone/>
            </a:pPr>
            <a:r>
              <a:rPr lang="fa-IR" sz="2400" smtClean="0">
                <a:cs typeface="B Nazanin" pitchFamily="2" charset="-78"/>
              </a:rPr>
              <a:t>يکي از مزاياي قابل توجه در شبکه هاي </a:t>
            </a:r>
            <a:r>
              <a:rPr lang="en-US" sz="2400" smtClean="0">
                <a:cs typeface="B Nazanin" pitchFamily="2" charset="-78"/>
              </a:rPr>
              <a:t>AON</a:t>
            </a:r>
            <a:r>
              <a:rPr lang="fa-IR" sz="2400" smtClean="0">
                <a:cs typeface="B Nazanin" pitchFamily="2" charset="-78"/>
              </a:rPr>
              <a:t>، اين است که در آنها نيازي به ترسيم فعاليتهاي مجازي که در شبکه هاي برداري (</a:t>
            </a:r>
            <a:r>
              <a:rPr lang="en-US" sz="2400" smtClean="0">
                <a:cs typeface="B Nazanin" pitchFamily="2" charset="-78"/>
              </a:rPr>
              <a:t>AOA</a:t>
            </a:r>
            <a:r>
              <a:rPr lang="fa-IR" sz="2400" smtClean="0">
                <a:cs typeface="B Nazanin" pitchFamily="2" charset="-78"/>
              </a:rPr>
              <a:t>) مورد استفاده قرار مي گرفتند، نيست.</a:t>
            </a:r>
          </a:p>
          <a:p>
            <a:pPr algn="r" rtl="1" eaLnBrk="1" hangingPunct="1">
              <a:buFont typeface="Wingdings" pitchFamily="2" charset="2"/>
              <a:buNone/>
            </a:pPr>
            <a:r>
              <a:rPr lang="fa-IR" sz="2400" smtClean="0">
                <a:cs typeface="B Nazanin" pitchFamily="2" charset="-78"/>
              </a:rPr>
              <a:t>عيب شبکه هاي گره اي نسبت به برداري اين است که تعداد گره ها در آن بسيار بيشتر از شبکه برداري است. به همين دليل چندان مورد استفاده واقع نمي شود.</a:t>
            </a:r>
          </a:p>
          <a:p>
            <a:pPr algn="r" rtl="1" eaLnBrk="1" hangingPunct="1">
              <a:buFont typeface="Wingdings" pitchFamily="2" charset="2"/>
              <a:buNone/>
            </a:pPr>
            <a:endParaRPr lang="en-US" sz="2400" smtClean="0">
              <a:cs typeface="B Nazanin" pitchFamily="2" charset="-78"/>
            </a:endParaRPr>
          </a:p>
        </p:txBody>
      </p:sp>
      <p:sp>
        <p:nvSpPr>
          <p:cNvPr id="119814" name="Rectangle 4"/>
          <p:cNvSpPr>
            <a:spLocks noChangeArrowheads="1"/>
          </p:cNvSpPr>
          <p:nvPr/>
        </p:nvSpPr>
        <p:spPr bwMode="auto">
          <a:xfrm>
            <a:off x="1600200" y="3810000"/>
            <a:ext cx="762000" cy="533400"/>
          </a:xfrm>
          <a:prstGeom prst="rect">
            <a:avLst/>
          </a:prstGeom>
          <a:solidFill>
            <a:schemeClr val="bg1"/>
          </a:solidFill>
          <a:ln w="9525">
            <a:solidFill>
              <a:schemeClr val="tx1"/>
            </a:solidFill>
            <a:miter lim="800000"/>
            <a:headEnd/>
            <a:tailEnd/>
          </a:ln>
        </p:spPr>
        <p:txBody>
          <a:bodyPr wrap="none" lIns="91427" tIns="45714" rIns="91427" bIns="45714" anchor="ctr"/>
          <a:lstStyle/>
          <a:p>
            <a:r>
              <a:rPr lang="en-US" sz="3000">
                <a:cs typeface="Nazanin" pitchFamily="2" charset="-78"/>
              </a:rPr>
              <a:t>K</a:t>
            </a:r>
          </a:p>
        </p:txBody>
      </p:sp>
      <p:sp>
        <p:nvSpPr>
          <p:cNvPr id="119815" name="Rectangle 5"/>
          <p:cNvSpPr>
            <a:spLocks noChangeArrowheads="1"/>
          </p:cNvSpPr>
          <p:nvPr/>
        </p:nvSpPr>
        <p:spPr bwMode="auto">
          <a:xfrm>
            <a:off x="6019800" y="3810000"/>
            <a:ext cx="762000" cy="533400"/>
          </a:xfrm>
          <a:prstGeom prst="rect">
            <a:avLst/>
          </a:prstGeom>
          <a:solidFill>
            <a:schemeClr val="bg1"/>
          </a:solidFill>
          <a:ln w="9525">
            <a:solidFill>
              <a:schemeClr val="tx1"/>
            </a:solidFill>
            <a:miter lim="800000"/>
            <a:headEnd/>
            <a:tailEnd/>
          </a:ln>
        </p:spPr>
        <p:txBody>
          <a:bodyPr wrap="none" lIns="91427" tIns="45714" rIns="91427" bIns="45714" anchor="ctr"/>
          <a:lstStyle/>
          <a:p>
            <a:r>
              <a:rPr lang="en-US" sz="3000">
                <a:cs typeface="Nazanin" pitchFamily="2" charset="-78"/>
              </a:rPr>
              <a:t>L</a:t>
            </a:r>
          </a:p>
        </p:txBody>
      </p:sp>
      <p:sp>
        <p:nvSpPr>
          <p:cNvPr id="119816" name="Rectangle 6"/>
          <p:cNvSpPr>
            <a:spLocks noChangeArrowheads="1"/>
          </p:cNvSpPr>
          <p:nvPr/>
        </p:nvSpPr>
        <p:spPr bwMode="auto">
          <a:xfrm>
            <a:off x="1600200" y="4800600"/>
            <a:ext cx="762000" cy="533400"/>
          </a:xfrm>
          <a:prstGeom prst="rect">
            <a:avLst/>
          </a:prstGeom>
          <a:solidFill>
            <a:schemeClr val="bg1"/>
          </a:solidFill>
          <a:ln w="9525">
            <a:solidFill>
              <a:schemeClr val="tx1"/>
            </a:solidFill>
            <a:miter lim="800000"/>
            <a:headEnd/>
            <a:tailEnd/>
          </a:ln>
        </p:spPr>
        <p:txBody>
          <a:bodyPr wrap="none" lIns="91427" tIns="45714" rIns="91427" bIns="45714" anchor="ctr"/>
          <a:lstStyle/>
          <a:p>
            <a:r>
              <a:rPr lang="en-US" sz="3000">
                <a:cs typeface="Nazanin" pitchFamily="2" charset="-78"/>
              </a:rPr>
              <a:t>M</a:t>
            </a:r>
          </a:p>
        </p:txBody>
      </p:sp>
      <p:sp>
        <p:nvSpPr>
          <p:cNvPr id="119817" name="Rectangle 7"/>
          <p:cNvSpPr>
            <a:spLocks noChangeArrowheads="1"/>
          </p:cNvSpPr>
          <p:nvPr/>
        </p:nvSpPr>
        <p:spPr bwMode="auto">
          <a:xfrm>
            <a:off x="6019800" y="4724400"/>
            <a:ext cx="762000" cy="533400"/>
          </a:xfrm>
          <a:prstGeom prst="rect">
            <a:avLst/>
          </a:prstGeom>
          <a:solidFill>
            <a:schemeClr val="bg1"/>
          </a:solidFill>
          <a:ln w="9525">
            <a:solidFill>
              <a:schemeClr val="tx1"/>
            </a:solidFill>
            <a:miter lim="800000"/>
            <a:headEnd/>
            <a:tailEnd/>
          </a:ln>
        </p:spPr>
        <p:txBody>
          <a:bodyPr wrap="none" lIns="91427" tIns="45714" rIns="91427" bIns="45714" anchor="ctr"/>
          <a:lstStyle/>
          <a:p>
            <a:r>
              <a:rPr lang="en-US" sz="3000">
                <a:cs typeface="Nazanin" pitchFamily="2" charset="-78"/>
              </a:rPr>
              <a:t>Q</a:t>
            </a:r>
          </a:p>
        </p:txBody>
      </p:sp>
      <p:sp>
        <p:nvSpPr>
          <p:cNvPr id="119818" name="Rectangle 8"/>
          <p:cNvSpPr>
            <a:spLocks noChangeArrowheads="1"/>
          </p:cNvSpPr>
          <p:nvPr/>
        </p:nvSpPr>
        <p:spPr bwMode="auto">
          <a:xfrm>
            <a:off x="3962400" y="4724400"/>
            <a:ext cx="762000" cy="533400"/>
          </a:xfrm>
          <a:prstGeom prst="rect">
            <a:avLst/>
          </a:prstGeom>
          <a:solidFill>
            <a:schemeClr val="bg1"/>
          </a:solidFill>
          <a:ln w="9525">
            <a:solidFill>
              <a:schemeClr val="tx1"/>
            </a:solidFill>
            <a:miter lim="800000"/>
            <a:headEnd/>
            <a:tailEnd/>
          </a:ln>
        </p:spPr>
        <p:txBody>
          <a:bodyPr wrap="none" lIns="91427" tIns="45714" rIns="91427" bIns="45714" anchor="ctr"/>
          <a:lstStyle/>
          <a:p>
            <a:r>
              <a:rPr lang="en-US" sz="3000">
                <a:cs typeface="Nazanin" pitchFamily="2" charset="-78"/>
              </a:rPr>
              <a:t>N</a:t>
            </a:r>
          </a:p>
        </p:txBody>
      </p:sp>
      <p:sp>
        <p:nvSpPr>
          <p:cNvPr id="119819" name="Rectangle 9"/>
          <p:cNvSpPr>
            <a:spLocks noChangeArrowheads="1"/>
          </p:cNvSpPr>
          <p:nvPr/>
        </p:nvSpPr>
        <p:spPr bwMode="auto">
          <a:xfrm>
            <a:off x="3962400" y="5638800"/>
            <a:ext cx="762000" cy="533400"/>
          </a:xfrm>
          <a:prstGeom prst="rect">
            <a:avLst/>
          </a:prstGeom>
          <a:solidFill>
            <a:schemeClr val="bg1"/>
          </a:solidFill>
          <a:ln w="9525">
            <a:solidFill>
              <a:schemeClr val="tx1"/>
            </a:solidFill>
            <a:miter lim="800000"/>
            <a:headEnd/>
            <a:tailEnd/>
          </a:ln>
        </p:spPr>
        <p:txBody>
          <a:bodyPr wrap="none" lIns="91427" tIns="45714" rIns="91427" bIns="45714" anchor="ctr"/>
          <a:lstStyle/>
          <a:p>
            <a:r>
              <a:rPr lang="en-US" sz="3000">
                <a:cs typeface="Nazanin" pitchFamily="2" charset="-78"/>
              </a:rPr>
              <a:t>P</a:t>
            </a:r>
          </a:p>
        </p:txBody>
      </p:sp>
      <p:sp>
        <p:nvSpPr>
          <p:cNvPr id="119820" name="Line 10"/>
          <p:cNvSpPr>
            <a:spLocks noChangeShapeType="1"/>
          </p:cNvSpPr>
          <p:nvPr/>
        </p:nvSpPr>
        <p:spPr bwMode="auto">
          <a:xfrm>
            <a:off x="2362200" y="4038600"/>
            <a:ext cx="3657600" cy="0"/>
          </a:xfrm>
          <a:prstGeom prst="line">
            <a:avLst/>
          </a:prstGeom>
          <a:noFill/>
          <a:ln w="9525">
            <a:solidFill>
              <a:schemeClr val="tx1"/>
            </a:solidFill>
            <a:round/>
            <a:headEnd/>
            <a:tailEnd type="triangle" w="med" len="med"/>
          </a:ln>
        </p:spPr>
        <p:txBody>
          <a:bodyPr/>
          <a:lstStyle/>
          <a:p>
            <a:endParaRPr lang="en-US"/>
          </a:p>
        </p:txBody>
      </p:sp>
      <p:sp>
        <p:nvSpPr>
          <p:cNvPr id="119821" name="Line 11"/>
          <p:cNvSpPr>
            <a:spLocks noChangeShapeType="1"/>
          </p:cNvSpPr>
          <p:nvPr/>
        </p:nvSpPr>
        <p:spPr bwMode="auto">
          <a:xfrm>
            <a:off x="2362200" y="4038600"/>
            <a:ext cx="1600200" cy="838200"/>
          </a:xfrm>
          <a:prstGeom prst="line">
            <a:avLst/>
          </a:prstGeom>
          <a:noFill/>
          <a:ln w="9525">
            <a:solidFill>
              <a:schemeClr val="tx1"/>
            </a:solidFill>
            <a:round/>
            <a:headEnd/>
            <a:tailEnd type="triangle" w="med" len="med"/>
          </a:ln>
        </p:spPr>
        <p:txBody>
          <a:bodyPr/>
          <a:lstStyle/>
          <a:p>
            <a:endParaRPr lang="en-US"/>
          </a:p>
        </p:txBody>
      </p:sp>
      <p:sp>
        <p:nvSpPr>
          <p:cNvPr id="119822" name="Line 12"/>
          <p:cNvSpPr>
            <a:spLocks noChangeShapeType="1"/>
          </p:cNvSpPr>
          <p:nvPr/>
        </p:nvSpPr>
        <p:spPr bwMode="auto">
          <a:xfrm>
            <a:off x="2362200" y="4953000"/>
            <a:ext cx="1600200" cy="0"/>
          </a:xfrm>
          <a:prstGeom prst="line">
            <a:avLst/>
          </a:prstGeom>
          <a:noFill/>
          <a:ln w="9525">
            <a:solidFill>
              <a:schemeClr val="tx1"/>
            </a:solidFill>
            <a:round/>
            <a:headEnd/>
            <a:tailEnd type="triangle" w="med" len="med"/>
          </a:ln>
        </p:spPr>
        <p:txBody>
          <a:bodyPr/>
          <a:lstStyle/>
          <a:p>
            <a:endParaRPr lang="en-US"/>
          </a:p>
        </p:txBody>
      </p:sp>
      <p:sp>
        <p:nvSpPr>
          <p:cNvPr id="119823" name="Line 13"/>
          <p:cNvSpPr>
            <a:spLocks noChangeShapeType="1"/>
          </p:cNvSpPr>
          <p:nvPr/>
        </p:nvSpPr>
        <p:spPr bwMode="auto">
          <a:xfrm>
            <a:off x="2362200" y="5029200"/>
            <a:ext cx="1600200" cy="914400"/>
          </a:xfrm>
          <a:prstGeom prst="line">
            <a:avLst/>
          </a:prstGeom>
          <a:noFill/>
          <a:ln w="9525">
            <a:solidFill>
              <a:schemeClr val="tx1"/>
            </a:solidFill>
            <a:round/>
            <a:headEnd/>
            <a:tailEnd type="triangle" w="med" len="med"/>
          </a:ln>
        </p:spPr>
        <p:txBody>
          <a:bodyPr/>
          <a:lstStyle/>
          <a:p>
            <a:endParaRPr lang="en-US"/>
          </a:p>
        </p:txBody>
      </p:sp>
      <p:sp>
        <p:nvSpPr>
          <p:cNvPr id="119824" name="Line 14"/>
          <p:cNvSpPr>
            <a:spLocks noChangeShapeType="1"/>
          </p:cNvSpPr>
          <p:nvPr/>
        </p:nvSpPr>
        <p:spPr bwMode="auto">
          <a:xfrm>
            <a:off x="4724400" y="4953000"/>
            <a:ext cx="1295400" cy="0"/>
          </a:xfrm>
          <a:prstGeom prst="line">
            <a:avLst/>
          </a:prstGeom>
          <a:noFill/>
          <a:ln w="9525">
            <a:solidFill>
              <a:schemeClr val="tx1"/>
            </a:solidFill>
            <a:round/>
            <a:headEnd/>
            <a:tailEnd type="triangle" w="med" len="med"/>
          </a:ln>
        </p:spPr>
        <p:txBody>
          <a:bodyPr/>
          <a:lstStyle/>
          <a:p>
            <a:endParaRPr lang="en-US"/>
          </a:p>
        </p:txBody>
      </p:sp>
      <p:sp>
        <p:nvSpPr>
          <p:cNvPr id="119825" name="Line 15"/>
          <p:cNvSpPr>
            <a:spLocks noChangeShapeType="1"/>
          </p:cNvSpPr>
          <p:nvPr/>
        </p:nvSpPr>
        <p:spPr bwMode="auto">
          <a:xfrm flipV="1">
            <a:off x="4724400" y="5029200"/>
            <a:ext cx="1295400" cy="91440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ransition spd="med"/>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44" name="Slide Number Placeholder 5"/>
          <p:cNvSpPr>
            <a:spLocks noGrp="1"/>
          </p:cNvSpPr>
          <p:nvPr>
            <p:ph type="sldNum" sz="quarter" idx="12"/>
          </p:nvPr>
        </p:nvSpPr>
        <p:spPr/>
        <p:txBody>
          <a:bodyPr/>
          <a:lstStyle/>
          <a:p>
            <a:pPr>
              <a:defRPr/>
            </a:pPr>
            <a:fld id="{3C012370-858F-42F9-8881-272A7B8F76EE}" type="slidenum">
              <a:rPr lang="ar-SA" altLang="en-US"/>
              <a:pPr>
                <a:defRPr/>
              </a:pPr>
              <a:t>106</a:t>
            </a:fld>
            <a:endParaRPr lang="en-US" altLang="en-US"/>
          </a:p>
        </p:txBody>
      </p:sp>
      <p:sp>
        <p:nvSpPr>
          <p:cNvPr id="120836" name="Rectangle 2"/>
          <p:cNvSpPr>
            <a:spLocks noGrp="1" noChangeArrowheads="1"/>
          </p:cNvSpPr>
          <p:nvPr>
            <p:ph type="title"/>
          </p:nvPr>
        </p:nvSpPr>
        <p:spPr/>
        <p:txBody>
          <a:bodyPr/>
          <a:lstStyle/>
          <a:p>
            <a:pPr algn="r" rtl="1" eaLnBrk="1" hangingPunct="1"/>
            <a:r>
              <a:rPr lang="fa-IR" smtClean="0">
                <a:cs typeface="B Nazanin" pitchFamily="2" charset="-78"/>
              </a:rPr>
              <a:t>علائم قابل کاربرد بر روي فعاليتها</a:t>
            </a:r>
            <a:endParaRPr lang="en-US" smtClean="0">
              <a:cs typeface="B Nazanin" pitchFamily="2" charset="-78"/>
            </a:endParaRPr>
          </a:p>
        </p:txBody>
      </p:sp>
      <p:sp>
        <p:nvSpPr>
          <p:cNvPr id="120837" name="Rectangle 3"/>
          <p:cNvSpPr>
            <a:spLocks noGrp="1" noChangeArrowheads="1"/>
          </p:cNvSpPr>
          <p:nvPr>
            <p:ph type="body" idx="1"/>
          </p:nvPr>
        </p:nvSpPr>
        <p:spPr/>
        <p:txBody>
          <a:bodyPr/>
          <a:lstStyle/>
          <a:p>
            <a:pPr algn="r" rtl="1" eaLnBrk="1" hangingPunct="1"/>
            <a:r>
              <a:rPr lang="fa-IR" sz="2400" smtClean="0">
                <a:cs typeface="B Nazanin" pitchFamily="2" charset="-78"/>
              </a:rPr>
              <a:t>درصورتيکه نمايش نتيجه محاسبات زمانها، بر روي شبکه مورد نياز نباشد مي توان فعاليتها را به صورت دايره يا بيضي نشان داد. شرح مختصر هر فعاليت نيز در داخل علامت مربوطه نوشته مي شود. شکل زير يک نمونه شبکه با اين نوع علائم را نشان مي دهد. </a:t>
            </a:r>
            <a:endParaRPr lang="en-US" sz="2400" smtClean="0">
              <a:cs typeface="B Nazanin" pitchFamily="2" charset="-78"/>
            </a:endParaRPr>
          </a:p>
        </p:txBody>
      </p:sp>
      <p:sp>
        <p:nvSpPr>
          <p:cNvPr id="120838" name="Oval 4"/>
          <p:cNvSpPr>
            <a:spLocks noChangeArrowheads="1"/>
          </p:cNvSpPr>
          <p:nvPr/>
        </p:nvSpPr>
        <p:spPr bwMode="auto">
          <a:xfrm>
            <a:off x="1447800" y="2895600"/>
            <a:ext cx="1447800" cy="838200"/>
          </a:xfrm>
          <a:prstGeom prst="ellipse">
            <a:avLst/>
          </a:prstGeom>
          <a:solidFill>
            <a:schemeClr val="bg1"/>
          </a:solidFill>
          <a:ln w="9525">
            <a:solidFill>
              <a:schemeClr val="tx1"/>
            </a:solidFill>
            <a:round/>
            <a:headEnd/>
            <a:tailEnd/>
          </a:ln>
        </p:spPr>
        <p:txBody>
          <a:bodyPr wrap="none" lIns="91427" tIns="45714" rIns="91427" bIns="45714" anchor="ctr"/>
          <a:lstStyle/>
          <a:p>
            <a:r>
              <a:rPr lang="fa-IR" sz="1400"/>
              <a:t>10</a:t>
            </a:r>
          </a:p>
          <a:p>
            <a:pPr rtl="1"/>
            <a:r>
              <a:rPr lang="fa-IR" sz="1800"/>
              <a:t>تغيير </a:t>
            </a:r>
            <a:r>
              <a:rPr lang="en-US" sz="1800"/>
              <a:t>A</a:t>
            </a:r>
            <a:endParaRPr lang="fa-IR" sz="1800"/>
          </a:p>
          <a:p>
            <a:pPr rtl="1"/>
            <a:r>
              <a:rPr lang="fa-IR" sz="1400"/>
              <a:t>10</a:t>
            </a:r>
            <a:endParaRPr lang="en-US" sz="1400"/>
          </a:p>
        </p:txBody>
      </p:sp>
      <p:sp>
        <p:nvSpPr>
          <p:cNvPr id="120839" name="Line 5"/>
          <p:cNvSpPr>
            <a:spLocks noChangeShapeType="1"/>
          </p:cNvSpPr>
          <p:nvPr/>
        </p:nvSpPr>
        <p:spPr bwMode="auto">
          <a:xfrm>
            <a:off x="1524000" y="3124200"/>
            <a:ext cx="1295400" cy="0"/>
          </a:xfrm>
          <a:prstGeom prst="line">
            <a:avLst/>
          </a:prstGeom>
          <a:noFill/>
          <a:ln w="9525">
            <a:solidFill>
              <a:schemeClr val="tx1"/>
            </a:solidFill>
            <a:round/>
            <a:headEnd/>
            <a:tailEnd/>
          </a:ln>
        </p:spPr>
        <p:txBody>
          <a:bodyPr/>
          <a:lstStyle/>
          <a:p>
            <a:endParaRPr lang="en-US"/>
          </a:p>
        </p:txBody>
      </p:sp>
      <p:sp>
        <p:nvSpPr>
          <p:cNvPr id="120840" name="Line 6"/>
          <p:cNvSpPr>
            <a:spLocks noChangeShapeType="1"/>
          </p:cNvSpPr>
          <p:nvPr/>
        </p:nvSpPr>
        <p:spPr bwMode="auto">
          <a:xfrm flipV="1">
            <a:off x="1465263" y="3429000"/>
            <a:ext cx="1371600" cy="0"/>
          </a:xfrm>
          <a:prstGeom prst="line">
            <a:avLst/>
          </a:prstGeom>
          <a:noFill/>
          <a:ln w="9525">
            <a:solidFill>
              <a:schemeClr val="tx1"/>
            </a:solidFill>
            <a:round/>
            <a:headEnd/>
            <a:tailEnd/>
          </a:ln>
        </p:spPr>
        <p:txBody>
          <a:bodyPr/>
          <a:lstStyle/>
          <a:p>
            <a:endParaRPr lang="en-US"/>
          </a:p>
        </p:txBody>
      </p:sp>
      <p:sp>
        <p:nvSpPr>
          <p:cNvPr id="120841" name="Oval 7"/>
          <p:cNvSpPr>
            <a:spLocks noChangeArrowheads="1"/>
          </p:cNvSpPr>
          <p:nvPr/>
        </p:nvSpPr>
        <p:spPr bwMode="auto">
          <a:xfrm>
            <a:off x="3505200" y="2895600"/>
            <a:ext cx="1447800" cy="838200"/>
          </a:xfrm>
          <a:prstGeom prst="ellipse">
            <a:avLst/>
          </a:prstGeom>
          <a:solidFill>
            <a:schemeClr val="bg1"/>
          </a:solidFill>
          <a:ln w="9525">
            <a:solidFill>
              <a:schemeClr val="tx1"/>
            </a:solidFill>
            <a:round/>
            <a:headEnd/>
            <a:tailEnd/>
          </a:ln>
        </p:spPr>
        <p:txBody>
          <a:bodyPr wrap="none" lIns="91427" tIns="45714" rIns="91427" bIns="45714" anchor="ctr"/>
          <a:lstStyle/>
          <a:p>
            <a:r>
              <a:rPr lang="fa-IR" sz="1400"/>
              <a:t>30</a:t>
            </a:r>
          </a:p>
          <a:p>
            <a:pPr rtl="1"/>
            <a:r>
              <a:rPr lang="fa-IR" sz="1800"/>
              <a:t>نصب </a:t>
            </a:r>
            <a:r>
              <a:rPr lang="en-US" sz="1800"/>
              <a:t>A</a:t>
            </a:r>
            <a:endParaRPr lang="fa-IR" sz="1800"/>
          </a:p>
          <a:p>
            <a:pPr rtl="1"/>
            <a:r>
              <a:rPr lang="fa-IR" sz="1400"/>
              <a:t>12</a:t>
            </a:r>
            <a:endParaRPr lang="en-US" sz="1400"/>
          </a:p>
        </p:txBody>
      </p:sp>
      <p:sp>
        <p:nvSpPr>
          <p:cNvPr id="120842" name="Line 8"/>
          <p:cNvSpPr>
            <a:spLocks noChangeShapeType="1"/>
          </p:cNvSpPr>
          <p:nvPr/>
        </p:nvSpPr>
        <p:spPr bwMode="auto">
          <a:xfrm>
            <a:off x="3581400" y="3124200"/>
            <a:ext cx="1295400" cy="0"/>
          </a:xfrm>
          <a:prstGeom prst="line">
            <a:avLst/>
          </a:prstGeom>
          <a:noFill/>
          <a:ln w="9525">
            <a:solidFill>
              <a:schemeClr val="tx1"/>
            </a:solidFill>
            <a:round/>
            <a:headEnd/>
            <a:tailEnd/>
          </a:ln>
        </p:spPr>
        <p:txBody>
          <a:bodyPr/>
          <a:lstStyle/>
          <a:p>
            <a:endParaRPr lang="en-US"/>
          </a:p>
        </p:txBody>
      </p:sp>
      <p:sp>
        <p:nvSpPr>
          <p:cNvPr id="120843" name="Line 9"/>
          <p:cNvSpPr>
            <a:spLocks noChangeShapeType="1"/>
          </p:cNvSpPr>
          <p:nvPr/>
        </p:nvSpPr>
        <p:spPr bwMode="auto">
          <a:xfrm flipV="1">
            <a:off x="3522663" y="3429000"/>
            <a:ext cx="1371600" cy="0"/>
          </a:xfrm>
          <a:prstGeom prst="line">
            <a:avLst/>
          </a:prstGeom>
          <a:noFill/>
          <a:ln w="9525">
            <a:solidFill>
              <a:schemeClr val="tx1"/>
            </a:solidFill>
            <a:round/>
            <a:headEnd/>
            <a:tailEnd/>
          </a:ln>
        </p:spPr>
        <p:txBody>
          <a:bodyPr/>
          <a:lstStyle/>
          <a:p>
            <a:endParaRPr lang="en-US"/>
          </a:p>
        </p:txBody>
      </p:sp>
      <p:sp>
        <p:nvSpPr>
          <p:cNvPr id="120844" name="Oval 10"/>
          <p:cNvSpPr>
            <a:spLocks noChangeArrowheads="1"/>
          </p:cNvSpPr>
          <p:nvPr/>
        </p:nvSpPr>
        <p:spPr bwMode="auto">
          <a:xfrm>
            <a:off x="5562600" y="2895600"/>
            <a:ext cx="1447800" cy="838200"/>
          </a:xfrm>
          <a:prstGeom prst="ellipse">
            <a:avLst/>
          </a:prstGeom>
          <a:solidFill>
            <a:schemeClr val="bg1"/>
          </a:solidFill>
          <a:ln w="9525">
            <a:solidFill>
              <a:schemeClr val="tx1"/>
            </a:solidFill>
            <a:round/>
            <a:headEnd/>
            <a:tailEnd/>
          </a:ln>
        </p:spPr>
        <p:txBody>
          <a:bodyPr wrap="none" lIns="91427" tIns="45714" rIns="91427" bIns="45714" anchor="ctr"/>
          <a:lstStyle/>
          <a:p>
            <a:r>
              <a:rPr lang="fa-IR" sz="1400"/>
              <a:t>40</a:t>
            </a:r>
          </a:p>
          <a:p>
            <a:pPr rtl="1"/>
            <a:r>
              <a:rPr lang="fa-IR" sz="1800"/>
              <a:t>نصب </a:t>
            </a:r>
            <a:r>
              <a:rPr lang="en-US" sz="1800"/>
              <a:t>B</a:t>
            </a:r>
            <a:endParaRPr lang="fa-IR" sz="1800"/>
          </a:p>
          <a:p>
            <a:pPr rtl="1"/>
            <a:r>
              <a:rPr lang="fa-IR" sz="1400"/>
              <a:t>25</a:t>
            </a:r>
            <a:endParaRPr lang="en-US" sz="1400"/>
          </a:p>
        </p:txBody>
      </p:sp>
      <p:sp>
        <p:nvSpPr>
          <p:cNvPr id="120845" name="Line 11"/>
          <p:cNvSpPr>
            <a:spLocks noChangeShapeType="1"/>
          </p:cNvSpPr>
          <p:nvPr/>
        </p:nvSpPr>
        <p:spPr bwMode="auto">
          <a:xfrm>
            <a:off x="5638800" y="3124200"/>
            <a:ext cx="1295400" cy="0"/>
          </a:xfrm>
          <a:prstGeom prst="line">
            <a:avLst/>
          </a:prstGeom>
          <a:noFill/>
          <a:ln w="9525">
            <a:solidFill>
              <a:schemeClr val="tx1"/>
            </a:solidFill>
            <a:round/>
            <a:headEnd/>
            <a:tailEnd/>
          </a:ln>
        </p:spPr>
        <p:txBody>
          <a:bodyPr/>
          <a:lstStyle/>
          <a:p>
            <a:endParaRPr lang="en-US"/>
          </a:p>
        </p:txBody>
      </p:sp>
      <p:sp>
        <p:nvSpPr>
          <p:cNvPr id="120846" name="Line 12"/>
          <p:cNvSpPr>
            <a:spLocks noChangeShapeType="1"/>
          </p:cNvSpPr>
          <p:nvPr/>
        </p:nvSpPr>
        <p:spPr bwMode="auto">
          <a:xfrm flipV="1">
            <a:off x="5580063" y="3429000"/>
            <a:ext cx="1371600" cy="0"/>
          </a:xfrm>
          <a:prstGeom prst="line">
            <a:avLst/>
          </a:prstGeom>
          <a:noFill/>
          <a:ln w="9525">
            <a:solidFill>
              <a:schemeClr val="tx1"/>
            </a:solidFill>
            <a:round/>
            <a:headEnd/>
            <a:tailEnd/>
          </a:ln>
        </p:spPr>
        <p:txBody>
          <a:bodyPr/>
          <a:lstStyle/>
          <a:p>
            <a:endParaRPr lang="en-US"/>
          </a:p>
        </p:txBody>
      </p:sp>
      <p:sp>
        <p:nvSpPr>
          <p:cNvPr id="120847" name="Oval 13"/>
          <p:cNvSpPr>
            <a:spLocks noChangeArrowheads="1"/>
          </p:cNvSpPr>
          <p:nvPr/>
        </p:nvSpPr>
        <p:spPr bwMode="auto">
          <a:xfrm>
            <a:off x="7086600" y="3657600"/>
            <a:ext cx="1447800" cy="838200"/>
          </a:xfrm>
          <a:prstGeom prst="ellipse">
            <a:avLst/>
          </a:prstGeom>
          <a:solidFill>
            <a:schemeClr val="bg1"/>
          </a:solidFill>
          <a:ln w="9525">
            <a:solidFill>
              <a:schemeClr val="tx1"/>
            </a:solidFill>
            <a:round/>
            <a:headEnd/>
            <a:tailEnd/>
          </a:ln>
        </p:spPr>
        <p:txBody>
          <a:bodyPr wrap="none" lIns="91427" tIns="45714" rIns="91427" bIns="45714" anchor="ctr"/>
          <a:lstStyle/>
          <a:p>
            <a:r>
              <a:rPr lang="fa-IR" sz="1400"/>
              <a:t>45</a:t>
            </a:r>
          </a:p>
          <a:p>
            <a:pPr rtl="1"/>
            <a:r>
              <a:rPr lang="fa-IR" sz="1800"/>
              <a:t>نصب </a:t>
            </a:r>
            <a:r>
              <a:rPr lang="en-US" sz="1800"/>
              <a:t>C</a:t>
            </a:r>
            <a:endParaRPr lang="fa-IR" sz="1800"/>
          </a:p>
          <a:p>
            <a:pPr rtl="1"/>
            <a:r>
              <a:rPr lang="fa-IR" sz="1400"/>
              <a:t>23</a:t>
            </a:r>
            <a:endParaRPr lang="en-US" sz="1400"/>
          </a:p>
        </p:txBody>
      </p:sp>
      <p:sp>
        <p:nvSpPr>
          <p:cNvPr id="120848" name="Line 14"/>
          <p:cNvSpPr>
            <a:spLocks noChangeShapeType="1"/>
          </p:cNvSpPr>
          <p:nvPr/>
        </p:nvSpPr>
        <p:spPr bwMode="auto">
          <a:xfrm>
            <a:off x="7162800" y="3886200"/>
            <a:ext cx="1295400" cy="0"/>
          </a:xfrm>
          <a:prstGeom prst="line">
            <a:avLst/>
          </a:prstGeom>
          <a:noFill/>
          <a:ln w="9525">
            <a:solidFill>
              <a:schemeClr val="tx1"/>
            </a:solidFill>
            <a:round/>
            <a:headEnd/>
            <a:tailEnd/>
          </a:ln>
        </p:spPr>
        <p:txBody>
          <a:bodyPr/>
          <a:lstStyle/>
          <a:p>
            <a:endParaRPr lang="en-US"/>
          </a:p>
        </p:txBody>
      </p:sp>
      <p:sp>
        <p:nvSpPr>
          <p:cNvPr id="120849" name="Line 15"/>
          <p:cNvSpPr>
            <a:spLocks noChangeShapeType="1"/>
          </p:cNvSpPr>
          <p:nvPr/>
        </p:nvSpPr>
        <p:spPr bwMode="auto">
          <a:xfrm flipV="1">
            <a:off x="7104063" y="4191000"/>
            <a:ext cx="1371600" cy="0"/>
          </a:xfrm>
          <a:prstGeom prst="line">
            <a:avLst/>
          </a:prstGeom>
          <a:noFill/>
          <a:ln w="9525">
            <a:solidFill>
              <a:schemeClr val="tx1"/>
            </a:solidFill>
            <a:round/>
            <a:headEnd/>
            <a:tailEnd/>
          </a:ln>
        </p:spPr>
        <p:txBody>
          <a:bodyPr/>
          <a:lstStyle/>
          <a:p>
            <a:endParaRPr lang="en-US"/>
          </a:p>
        </p:txBody>
      </p:sp>
      <p:sp>
        <p:nvSpPr>
          <p:cNvPr id="120850" name="Oval 16"/>
          <p:cNvSpPr>
            <a:spLocks noChangeArrowheads="1"/>
          </p:cNvSpPr>
          <p:nvPr/>
        </p:nvSpPr>
        <p:spPr bwMode="auto">
          <a:xfrm>
            <a:off x="3276600" y="4114800"/>
            <a:ext cx="1447800" cy="838200"/>
          </a:xfrm>
          <a:prstGeom prst="ellipse">
            <a:avLst/>
          </a:prstGeom>
          <a:solidFill>
            <a:schemeClr val="bg1"/>
          </a:solidFill>
          <a:ln w="9525">
            <a:solidFill>
              <a:schemeClr val="tx1"/>
            </a:solidFill>
            <a:round/>
            <a:headEnd/>
            <a:tailEnd/>
          </a:ln>
        </p:spPr>
        <p:txBody>
          <a:bodyPr wrap="none" lIns="91427" tIns="45714" rIns="91427" bIns="45714" anchor="ctr"/>
          <a:lstStyle/>
          <a:p>
            <a:r>
              <a:rPr lang="fa-IR" sz="1400"/>
              <a:t>20</a:t>
            </a:r>
          </a:p>
          <a:p>
            <a:pPr rtl="1"/>
            <a:r>
              <a:rPr lang="fa-IR" sz="1800"/>
              <a:t>تغيير </a:t>
            </a:r>
            <a:r>
              <a:rPr lang="en-US" sz="1800"/>
              <a:t>B</a:t>
            </a:r>
            <a:endParaRPr lang="fa-IR" sz="1800"/>
          </a:p>
          <a:p>
            <a:pPr rtl="1"/>
            <a:r>
              <a:rPr lang="fa-IR" sz="1400"/>
              <a:t>11</a:t>
            </a:r>
            <a:endParaRPr lang="en-US" sz="1400"/>
          </a:p>
        </p:txBody>
      </p:sp>
      <p:sp>
        <p:nvSpPr>
          <p:cNvPr id="120851" name="Line 17"/>
          <p:cNvSpPr>
            <a:spLocks noChangeShapeType="1"/>
          </p:cNvSpPr>
          <p:nvPr/>
        </p:nvSpPr>
        <p:spPr bwMode="auto">
          <a:xfrm>
            <a:off x="3352800" y="4343400"/>
            <a:ext cx="1295400" cy="0"/>
          </a:xfrm>
          <a:prstGeom prst="line">
            <a:avLst/>
          </a:prstGeom>
          <a:noFill/>
          <a:ln w="9525">
            <a:solidFill>
              <a:schemeClr val="tx1"/>
            </a:solidFill>
            <a:round/>
            <a:headEnd/>
            <a:tailEnd/>
          </a:ln>
        </p:spPr>
        <p:txBody>
          <a:bodyPr/>
          <a:lstStyle/>
          <a:p>
            <a:endParaRPr lang="en-US"/>
          </a:p>
        </p:txBody>
      </p:sp>
      <p:sp>
        <p:nvSpPr>
          <p:cNvPr id="120852" name="Line 18"/>
          <p:cNvSpPr>
            <a:spLocks noChangeShapeType="1"/>
          </p:cNvSpPr>
          <p:nvPr/>
        </p:nvSpPr>
        <p:spPr bwMode="auto">
          <a:xfrm flipV="1">
            <a:off x="3294063" y="4648200"/>
            <a:ext cx="1371600" cy="0"/>
          </a:xfrm>
          <a:prstGeom prst="line">
            <a:avLst/>
          </a:prstGeom>
          <a:noFill/>
          <a:ln w="9525">
            <a:solidFill>
              <a:schemeClr val="tx1"/>
            </a:solidFill>
            <a:round/>
            <a:headEnd/>
            <a:tailEnd/>
          </a:ln>
        </p:spPr>
        <p:txBody>
          <a:bodyPr/>
          <a:lstStyle/>
          <a:p>
            <a:endParaRPr lang="en-US"/>
          </a:p>
        </p:txBody>
      </p:sp>
      <p:sp>
        <p:nvSpPr>
          <p:cNvPr id="120853" name="Oval 19"/>
          <p:cNvSpPr>
            <a:spLocks noChangeArrowheads="1"/>
          </p:cNvSpPr>
          <p:nvPr/>
        </p:nvSpPr>
        <p:spPr bwMode="auto">
          <a:xfrm>
            <a:off x="381000" y="4038600"/>
            <a:ext cx="1447800" cy="838200"/>
          </a:xfrm>
          <a:prstGeom prst="ellipse">
            <a:avLst/>
          </a:prstGeom>
          <a:solidFill>
            <a:schemeClr val="bg1"/>
          </a:solidFill>
          <a:ln w="9525">
            <a:solidFill>
              <a:schemeClr val="tx1"/>
            </a:solidFill>
            <a:round/>
            <a:headEnd/>
            <a:tailEnd/>
          </a:ln>
        </p:spPr>
        <p:txBody>
          <a:bodyPr wrap="none" lIns="91427" tIns="45714" rIns="91427" bIns="45714" anchor="ctr"/>
          <a:lstStyle/>
          <a:p>
            <a:r>
              <a:rPr lang="fa-IR" sz="1400"/>
              <a:t>5</a:t>
            </a:r>
          </a:p>
          <a:p>
            <a:pPr rtl="1"/>
            <a:r>
              <a:rPr lang="fa-IR" sz="1800"/>
              <a:t>بازکردن </a:t>
            </a:r>
            <a:r>
              <a:rPr lang="en-US" sz="1800"/>
              <a:t>A</a:t>
            </a:r>
            <a:endParaRPr lang="fa-IR" sz="1800"/>
          </a:p>
          <a:p>
            <a:pPr rtl="1"/>
            <a:r>
              <a:rPr lang="fa-IR" sz="1400"/>
              <a:t>14</a:t>
            </a:r>
            <a:endParaRPr lang="en-US" sz="1400"/>
          </a:p>
        </p:txBody>
      </p:sp>
      <p:sp>
        <p:nvSpPr>
          <p:cNvPr id="120854" name="Line 20"/>
          <p:cNvSpPr>
            <a:spLocks noChangeShapeType="1"/>
          </p:cNvSpPr>
          <p:nvPr/>
        </p:nvSpPr>
        <p:spPr bwMode="auto">
          <a:xfrm>
            <a:off x="457200" y="4267200"/>
            <a:ext cx="1295400" cy="0"/>
          </a:xfrm>
          <a:prstGeom prst="line">
            <a:avLst/>
          </a:prstGeom>
          <a:noFill/>
          <a:ln w="9525">
            <a:solidFill>
              <a:schemeClr val="tx1"/>
            </a:solidFill>
            <a:round/>
            <a:headEnd/>
            <a:tailEnd/>
          </a:ln>
        </p:spPr>
        <p:txBody>
          <a:bodyPr/>
          <a:lstStyle/>
          <a:p>
            <a:endParaRPr lang="en-US"/>
          </a:p>
        </p:txBody>
      </p:sp>
      <p:sp>
        <p:nvSpPr>
          <p:cNvPr id="120855" name="Line 21"/>
          <p:cNvSpPr>
            <a:spLocks noChangeShapeType="1"/>
          </p:cNvSpPr>
          <p:nvPr/>
        </p:nvSpPr>
        <p:spPr bwMode="auto">
          <a:xfrm flipV="1">
            <a:off x="398463" y="4572000"/>
            <a:ext cx="1371600" cy="0"/>
          </a:xfrm>
          <a:prstGeom prst="line">
            <a:avLst/>
          </a:prstGeom>
          <a:noFill/>
          <a:ln w="9525">
            <a:solidFill>
              <a:schemeClr val="tx1"/>
            </a:solidFill>
            <a:round/>
            <a:headEnd/>
            <a:tailEnd/>
          </a:ln>
        </p:spPr>
        <p:txBody>
          <a:bodyPr/>
          <a:lstStyle/>
          <a:p>
            <a:endParaRPr lang="en-US"/>
          </a:p>
        </p:txBody>
      </p:sp>
      <p:sp>
        <p:nvSpPr>
          <p:cNvPr id="120856" name="Oval 22"/>
          <p:cNvSpPr>
            <a:spLocks noChangeArrowheads="1"/>
          </p:cNvSpPr>
          <p:nvPr/>
        </p:nvSpPr>
        <p:spPr bwMode="auto">
          <a:xfrm>
            <a:off x="1676400" y="5105400"/>
            <a:ext cx="1447800" cy="838200"/>
          </a:xfrm>
          <a:prstGeom prst="ellipse">
            <a:avLst/>
          </a:prstGeom>
          <a:solidFill>
            <a:schemeClr val="bg1"/>
          </a:solidFill>
          <a:ln w="9525">
            <a:solidFill>
              <a:schemeClr val="tx1"/>
            </a:solidFill>
            <a:round/>
            <a:headEnd/>
            <a:tailEnd/>
          </a:ln>
        </p:spPr>
        <p:txBody>
          <a:bodyPr wrap="none" lIns="91427" tIns="45714" rIns="91427" bIns="45714" anchor="ctr"/>
          <a:lstStyle/>
          <a:p>
            <a:r>
              <a:rPr lang="fa-IR" sz="1400"/>
              <a:t>15</a:t>
            </a:r>
          </a:p>
          <a:p>
            <a:pPr rtl="1"/>
            <a:r>
              <a:rPr lang="fa-IR" sz="1800"/>
              <a:t>بازکردن </a:t>
            </a:r>
            <a:r>
              <a:rPr lang="en-US" sz="1800"/>
              <a:t>B</a:t>
            </a:r>
            <a:endParaRPr lang="fa-IR" sz="1800"/>
          </a:p>
          <a:p>
            <a:pPr rtl="1"/>
            <a:r>
              <a:rPr lang="fa-IR" sz="1400"/>
              <a:t>12</a:t>
            </a:r>
            <a:endParaRPr lang="en-US" sz="1400"/>
          </a:p>
        </p:txBody>
      </p:sp>
      <p:sp>
        <p:nvSpPr>
          <p:cNvPr id="120857" name="Line 23"/>
          <p:cNvSpPr>
            <a:spLocks noChangeShapeType="1"/>
          </p:cNvSpPr>
          <p:nvPr/>
        </p:nvSpPr>
        <p:spPr bwMode="auto">
          <a:xfrm>
            <a:off x="1752600" y="5334000"/>
            <a:ext cx="1295400" cy="0"/>
          </a:xfrm>
          <a:prstGeom prst="line">
            <a:avLst/>
          </a:prstGeom>
          <a:noFill/>
          <a:ln w="9525">
            <a:solidFill>
              <a:schemeClr val="tx1"/>
            </a:solidFill>
            <a:round/>
            <a:headEnd/>
            <a:tailEnd/>
          </a:ln>
        </p:spPr>
        <p:txBody>
          <a:bodyPr/>
          <a:lstStyle/>
          <a:p>
            <a:endParaRPr lang="en-US"/>
          </a:p>
        </p:txBody>
      </p:sp>
      <p:sp>
        <p:nvSpPr>
          <p:cNvPr id="120858" name="Line 24"/>
          <p:cNvSpPr>
            <a:spLocks noChangeShapeType="1"/>
          </p:cNvSpPr>
          <p:nvPr/>
        </p:nvSpPr>
        <p:spPr bwMode="auto">
          <a:xfrm flipV="1">
            <a:off x="1693863" y="5638800"/>
            <a:ext cx="1371600" cy="0"/>
          </a:xfrm>
          <a:prstGeom prst="line">
            <a:avLst/>
          </a:prstGeom>
          <a:noFill/>
          <a:ln w="9525">
            <a:solidFill>
              <a:schemeClr val="tx1"/>
            </a:solidFill>
            <a:round/>
            <a:headEnd/>
            <a:tailEnd/>
          </a:ln>
        </p:spPr>
        <p:txBody>
          <a:bodyPr/>
          <a:lstStyle/>
          <a:p>
            <a:endParaRPr lang="en-US"/>
          </a:p>
        </p:txBody>
      </p:sp>
      <p:sp>
        <p:nvSpPr>
          <p:cNvPr id="120859" name="Oval 25"/>
          <p:cNvSpPr>
            <a:spLocks noChangeArrowheads="1"/>
          </p:cNvSpPr>
          <p:nvPr/>
        </p:nvSpPr>
        <p:spPr bwMode="auto">
          <a:xfrm>
            <a:off x="4343400" y="5105400"/>
            <a:ext cx="1447800" cy="838200"/>
          </a:xfrm>
          <a:prstGeom prst="ellipse">
            <a:avLst/>
          </a:prstGeom>
          <a:solidFill>
            <a:schemeClr val="bg1"/>
          </a:solidFill>
          <a:ln w="9525">
            <a:solidFill>
              <a:schemeClr val="tx1"/>
            </a:solidFill>
            <a:round/>
            <a:headEnd/>
            <a:tailEnd/>
          </a:ln>
        </p:spPr>
        <p:txBody>
          <a:bodyPr wrap="none" lIns="91427" tIns="45714" rIns="91427" bIns="45714" anchor="ctr"/>
          <a:lstStyle/>
          <a:p>
            <a:r>
              <a:rPr lang="fa-IR" sz="1400"/>
              <a:t>25</a:t>
            </a:r>
          </a:p>
          <a:p>
            <a:pPr rtl="1"/>
            <a:r>
              <a:rPr lang="fa-IR" sz="1800"/>
              <a:t>بازکردن </a:t>
            </a:r>
            <a:r>
              <a:rPr lang="en-US" sz="1800"/>
              <a:t>C</a:t>
            </a:r>
            <a:endParaRPr lang="fa-IR" sz="1800"/>
          </a:p>
          <a:p>
            <a:pPr rtl="1"/>
            <a:r>
              <a:rPr lang="fa-IR" sz="1400"/>
              <a:t>14</a:t>
            </a:r>
            <a:endParaRPr lang="en-US" sz="1400"/>
          </a:p>
        </p:txBody>
      </p:sp>
      <p:sp>
        <p:nvSpPr>
          <p:cNvPr id="120860" name="Line 26"/>
          <p:cNvSpPr>
            <a:spLocks noChangeShapeType="1"/>
          </p:cNvSpPr>
          <p:nvPr/>
        </p:nvSpPr>
        <p:spPr bwMode="auto">
          <a:xfrm>
            <a:off x="4419600" y="5334000"/>
            <a:ext cx="1295400" cy="0"/>
          </a:xfrm>
          <a:prstGeom prst="line">
            <a:avLst/>
          </a:prstGeom>
          <a:noFill/>
          <a:ln w="9525">
            <a:solidFill>
              <a:schemeClr val="tx1"/>
            </a:solidFill>
            <a:round/>
            <a:headEnd/>
            <a:tailEnd/>
          </a:ln>
        </p:spPr>
        <p:txBody>
          <a:bodyPr/>
          <a:lstStyle/>
          <a:p>
            <a:endParaRPr lang="en-US"/>
          </a:p>
        </p:txBody>
      </p:sp>
      <p:sp>
        <p:nvSpPr>
          <p:cNvPr id="120861" name="Line 27"/>
          <p:cNvSpPr>
            <a:spLocks noChangeShapeType="1"/>
          </p:cNvSpPr>
          <p:nvPr/>
        </p:nvSpPr>
        <p:spPr bwMode="auto">
          <a:xfrm flipV="1">
            <a:off x="4360863" y="5638800"/>
            <a:ext cx="1371600" cy="0"/>
          </a:xfrm>
          <a:prstGeom prst="line">
            <a:avLst/>
          </a:prstGeom>
          <a:noFill/>
          <a:ln w="9525">
            <a:solidFill>
              <a:schemeClr val="tx1"/>
            </a:solidFill>
            <a:round/>
            <a:headEnd/>
            <a:tailEnd/>
          </a:ln>
        </p:spPr>
        <p:txBody>
          <a:bodyPr/>
          <a:lstStyle/>
          <a:p>
            <a:endParaRPr lang="en-US"/>
          </a:p>
        </p:txBody>
      </p:sp>
      <p:sp>
        <p:nvSpPr>
          <p:cNvPr id="120862" name="Oval 28"/>
          <p:cNvSpPr>
            <a:spLocks noChangeArrowheads="1"/>
          </p:cNvSpPr>
          <p:nvPr/>
        </p:nvSpPr>
        <p:spPr bwMode="auto">
          <a:xfrm>
            <a:off x="6629400" y="4953000"/>
            <a:ext cx="1447800" cy="838200"/>
          </a:xfrm>
          <a:prstGeom prst="ellipse">
            <a:avLst/>
          </a:prstGeom>
          <a:solidFill>
            <a:schemeClr val="bg1"/>
          </a:solidFill>
          <a:ln w="9525">
            <a:solidFill>
              <a:schemeClr val="tx1"/>
            </a:solidFill>
            <a:round/>
            <a:headEnd/>
            <a:tailEnd/>
          </a:ln>
        </p:spPr>
        <p:txBody>
          <a:bodyPr wrap="none" lIns="91427" tIns="45714" rIns="91427" bIns="45714" anchor="ctr"/>
          <a:lstStyle/>
          <a:p>
            <a:r>
              <a:rPr lang="fa-IR" sz="1400"/>
              <a:t>35</a:t>
            </a:r>
          </a:p>
          <a:p>
            <a:pPr rtl="1"/>
            <a:r>
              <a:rPr lang="fa-IR" sz="1800"/>
              <a:t>تغيير </a:t>
            </a:r>
            <a:r>
              <a:rPr lang="en-US" sz="1800"/>
              <a:t>C</a:t>
            </a:r>
            <a:endParaRPr lang="fa-IR" sz="1800"/>
          </a:p>
          <a:p>
            <a:pPr rtl="1"/>
            <a:r>
              <a:rPr lang="fa-IR" sz="1400"/>
              <a:t>24</a:t>
            </a:r>
            <a:endParaRPr lang="en-US" sz="1400"/>
          </a:p>
        </p:txBody>
      </p:sp>
      <p:sp>
        <p:nvSpPr>
          <p:cNvPr id="120863" name="Line 29"/>
          <p:cNvSpPr>
            <a:spLocks noChangeShapeType="1"/>
          </p:cNvSpPr>
          <p:nvPr/>
        </p:nvSpPr>
        <p:spPr bwMode="auto">
          <a:xfrm>
            <a:off x="6705600" y="5181600"/>
            <a:ext cx="1295400" cy="0"/>
          </a:xfrm>
          <a:prstGeom prst="line">
            <a:avLst/>
          </a:prstGeom>
          <a:noFill/>
          <a:ln w="9525">
            <a:solidFill>
              <a:schemeClr val="tx1"/>
            </a:solidFill>
            <a:round/>
            <a:headEnd/>
            <a:tailEnd/>
          </a:ln>
        </p:spPr>
        <p:txBody>
          <a:bodyPr/>
          <a:lstStyle/>
          <a:p>
            <a:endParaRPr lang="en-US"/>
          </a:p>
        </p:txBody>
      </p:sp>
      <p:sp>
        <p:nvSpPr>
          <p:cNvPr id="120864" name="Line 30"/>
          <p:cNvSpPr>
            <a:spLocks noChangeShapeType="1"/>
          </p:cNvSpPr>
          <p:nvPr/>
        </p:nvSpPr>
        <p:spPr bwMode="auto">
          <a:xfrm flipV="1">
            <a:off x="6646863" y="5486400"/>
            <a:ext cx="1371600" cy="0"/>
          </a:xfrm>
          <a:prstGeom prst="line">
            <a:avLst/>
          </a:prstGeom>
          <a:noFill/>
          <a:ln w="9525">
            <a:solidFill>
              <a:schemeClr val="tx1"/>
            </a:solidFill>
            <a:round/>
            <a:headEnd/>
            <a:tailEnd/>
          </a:ln>
        </p:spPr>
        <p:txBody>
          <a:bodyPr/>
          <a:lstStyle/>
          <a:p>
            <a:endParaRPr lang="en-US"/>
          </a:p>
        </p:txBody>
      </p:sp>
      <p:sp>
        <p:nvSpPr>
          <p:cNvPr id="120865" name="Line 31"/>
          <p:cNvSpPr>
            <a:spLocks noChangeShapeType="1"/>
          </p:cNvSpPr>
          <p:nvPr/>
        </p:nvSpPr>
        <p:spPr bwMode="auto">
          <a:xfrm>
            <a:off x="2895600" y="3276600"/>
            <a:ext cx="609600" cy="0"/>
          </a:xfrm>
          <a:prstGeom prst="line">
            <a:avLst/>
          </a:prstGeom>
          <a:noFill/>
          <a:ln w="9525">
            <a:solidFill>
              <a:schemeClr val="tx1"/>
            </a:solidFill>
            <a:round/>
            <a:headEnd/>
            <a:tailEnd type="triangle" w="med" len="med"/>
          </a:ln>
        </p:spPr>
        <p:txBody>
          <a:bodyPr/>
          <a:lstStyle/>
          <a:p>
            <a:endParaRPr lang="en-US"/>
          </a:p>
        </p:txBody>
      </p:sp>
      <p:sp>
        <p:nvSpPr>
          <p:cNvPr id="120866" name="Line 32"/>
          <p:cNvSpPr>
            <a:spLocks noChangeShapeType="1"/>
          </p:cNvSpPr>
          <p:nvPr/>
        </p:nvSpPr>
        <p:spPr bwMode="auto">
          <a:xfrm>
            <a:off x="4953000" y="3276600"/>
            <a:ext cx="609600" cy="0"/>
          </a:xfrm>
          <a:prstGeom prst="line">
            <a:avLst/>
          </a:prstGeom>
          <a:noFill/>
          <a:ln w="9525">
            <a:solidFill>
              <a:schemeClr val="tx1"/>
            </a:solidFill>
            <a:round/>
            <a:headEnd/>
            <a:tailEnd type="triangle" w="med" len="med"/>
          </a:ln>
        </p:spPr>
        <p:txBody>
          <a:bodyPr/>
          <a:lstStyle/>
          <a:p>
            <a:endParaRPr lang="en-US"/>
          </a:p>
        </p:txBody>
      </p:sp>
      <p:sp>
        <p:nvSpPr>
          <p:cNvPr id="120867" name="Line 33"/>
          <p:cNvSpPr>
            <a:spLocks noChangeShapeType="1"/>
          </p:cNvSpPr>
          <p:nvPr/>
        </p:nvSpPr>
        <p:spPr bwMode="auto">
          <a:xfrm>
            <a:off x="7010400" y="3429000"/>
            <a:ext cx="381000" cy="304800"/>
          </a:xfrm>
          <a:prstGeom prst="line">
            <a:avLst/>
          </a:prstGeom>
          <a:noFill/>
          <a:ln w="9525">
            <a:solidFill>
              <a:schemeClr val="tx1"/>
            </a:solidFill>
            <a:round/>
            <a:headEnd/>
            <a:tailEnd type="triangle" w="med" len="med"/>
          </a:ln>
        </p:spPr>
        <p:txBody>
          <a:bodyPr/>
          <a:lstStyle/>
          <a:p>
            <a:endParaRPr lang="en-US"/>
          </a:p>
        </p:txBody>
      </p:sp>
      <p:sp>
        <p:nvSpPr>
          <p:cNvPr id="120868" name="Line 34"/>
          <p:cNvSpPr>
            <a:spLocks noChangeShapeType="1"/>
          </p:cNvSpPr>
          <p:nvPr/>
        </p:nvSpPr>
        <p:spPr bwMode="auto">
          <a:xfrm flipV="1">
            <a:off x="7620000" y="4495800"/>
            <a:ext cx="152400" cy="533400"/>
          </a:xfrm>
          <a:prstGeom prst="line">
            <a:avLst/>
          </a:prstGeom>
          <a:noFill/>
          <a:ln w="9525">
            <a:solidFill>
              <a:schemeClr val="tx1"/>
            </a:solidFill>
            <a:round/>
            <a:headEnd/>
            <a:tailEnd type="triangle" w="med" len="med"/>
          </a:ln>
        </p:spPr>
        <p:txBody>
          <a:bodyPr/>
          <a:lstStyle/>
          <a:p>
            <a:endParaRPr lang="en-US"/>
          </a:p>
        </p:txBody>
      </p:sp>
      <p:sp>
        <p:nvSpPr>
          <p:cNvPr id="120869" name="Line 35"/>
          <p:cNvSpPr>
            <a:spLocks noChangeShapeType="1"/>
          </p:cNvSpPr>
          <p:nvPr/>
        </p:nvSpPr>
        <p:spPr bwMode="auto">
          <a:xfrm>
            <a:off x="2514600" y="3657600"/>
            <a:ext cx="914400" cy="609600"/>
          </a:xfrm>
          <a:prstGeom prst="line">
            <a:avLst/>
          </a:prstGeom>
          <a:noFill/>
          <a:ln w="9525">
            <a:solidFill>
              <a:schemeClr val="tx1"/>
            </a:solidFill>
            <a:round/>
            <a:headEnd/>
            <a:tailEnd type="triangle" w="med" len="med"/>
          </a:ln>
        </p:spPr>
        <p:txBody>
          <a:bodyPr/>
          <a:lstStyle/>
          <a:p>
            <a:endParaRPr lang="en-US"/>
          </a:p>
        </p:txBody>
      </p:sp>
      <p:sp>
        <p:nvSpPr>
          <p:cNvPr id="120870" name="Line 36"/>
          <p:cNvSpPr>
            <a:spLocks noChangeShapeType="1"/>
          </p:cNvSpPr>
          <p:nvPr/>
        </p:nvSpPr>
        <p:spPr bwMode="auto">
          <a:xfrm flipV="1">
            <a:off x="1219200" y="3505200"/>
            <a:ext cx="304800" cy="533400"/>
          </a:xfrm>
          <a:prstGeom prst="line">
            <a:avLst/>
          </a:prstGeom>
          <a:noFill/>
          <a:ln w="9525">
            <a:solidFill>
              <a:schemeClr val="tx1"/>
            </a:solidFill>
            <a:round/>
            <a:headEnd/>
            <a:tailEnd type="triangle" w="med" len="med"/>
          </a:ln>
        </p:spPr>
        <p:txBody>
          <a:bodyPr/>
          <a:lstStyle/>
          <a:p>
            <a:endParaRPr lang="en-US"/>
          </a:p>
        </p:txBody>
      </p:sp>
      <p:sp>
        <p:nvSpPr>
          <p:cNvPr id="120871" name="Line 37"/>
          <p:cNvSpPr>
            <a:spLocks noChangeShapeType="1"/>
          </p:cNvSpPr>
          <p:nvPr/>
        </p:nvSpPr>
        <p:spPr bwMode="auto">
          <a:xfrm flipV="1">
            <a:off x="4572000" y="3657600"/>
            <a:ext cx="1219200" cy="609600"/>
          </a:xfrm>
          <a:prstGeom prst="line">
            <a:avLst/>
          </a:prstGeom>
          <a:noFill/>
          <a:ln w="9525">
            <a:solidFill>
              <a:schemeClr val="tx1"/>
            </a:solidFill>
            <a:round/>
            <a:headEnd/>
            <a:tailEnd type="triangle" w="med" len="med"/>
          </a:ln>
        </p:spPr>
        <p:txBody>
          <a:bodyPr/>
          <a:lstStyle/>
          <a:p>
            <a:endParaRPr lang="en-US"/>
          </a:p>
        </p:txBody>
      </p:sp>
      <p:sp>
        <p:nvSpPr>
          <p:cNvPr id="120872" name="Line 38"/>
          <p:cNvSpPr>
            <a:spLocks noChangeShapeType="1"/>
          </p:cNvSpPr>
          <p:nvPr/>
        </p:nvSpPr>
        <p:spPr bwMode="auto">
          <a:xfrm>
            <a:off x="1143000" y="4876800"/>
            <a:ext cx="533400" cy="533400"/>
          </a:xfrm>
          <a:prstGeom prst="line">
            <a:avLst/>
          </a:prstGeom>
          <a:noFill/>
          <a:ln w="9525">
            <a:solidFill>
              <a:schemeClr val="tx1"/>
            </a:solidFill>
            <a:round/>
            <a:headEnd/>
            <a:tailEnd type="triangle" w="med" len="med"/>
          </a:ln>
        </p:spPr>
        <p:txBody>
          <a:bodyPr/>
          <a:lstStyle/>
          <a:p>
            <a:endParaRPr lang="en-US"/>
          </a:p>
        </p:txBody>
      </p:sp>
      <p:sp>
        <p:nvSpPr>
          <p:cNvPr id="120873" name="Line 39"/>
          <p:cNvSpPr>
            <a:spLocks noChangeShapeType="1"/>
          </p:cNvSpPr>
          <p:nvPr/>
        </p:nvSpPr>
        <p:spPr bwMode="auto">
          <a:xfrm flipV="1">
            <a:off x="2895600" y="4876800"/>
            <a:ext cx="762000" cy="381000"/>
          </a:xfrm>
          <a:prstGeom prst="line">
            <a:avLst/>
          </a:prstGeom>
          <a:noFill/>
          <a:ln w="9525">
            <a:solidFill>
              <a:schemeClr val="tx1"/>
            </a:solidFill>
            <a:round/>
            <a:headEnd/>
            <a:tailEnd type="triangle" w="med" len="med"/>
          </a:ln>
        </p:spPr>
        <p:txBody>
          <a:bodyPr/>
          <a:lstStyle/>
          <a:p>
            <a:endParaRPr lang="en-US"/>
          </a:p>
        </p:txBody>
      </p:sp>
      <p:sp>
        <p:nvSpPr>
          <p:cNvPr id="120874" name="Line 40"/>
          <p:cNvSpPr>
            <a:spLocks noChangeShapeType="1"/>
          </p:cNvSpPr>
          <p:nvPr/>
        </p:nvSpPr>
        <p:spPr bwMode="auto">
          <a:xfrm>
            <a:off x="3124200" y="5562600"/>
            <a:ext cx="1219200" cy="0"/>
          </a:xfrm>
          <a:prstGeom prst="line">
            <a:avLst/>
          </a:prstGeom>
          <a:noFill/>
          <a:ln w="9525">
            <a:solidFill>
              <a:schemeClr val="tx1"/>
            </a:solidFill>
            <a:round/>
            <a:headEnd/>
            <a:tailEnd type="triangle" w="med" len="med"/>
          </a:ln>
        </p:spPr>
        <p:txBody>
          <a:bodyPr/>
          <a:lstStyle/>
          <a:p>
            <a:endParaRPr lang="en-US"/>
          </a:p>
        </p:txBody>
      </p:sp>
      <p:sp>
        <p:nvSpPr>
          <p:cNvPr id="120875" name="Line 41"/>
          <p:cNvSpPr>
            <a:spLocks noChangeShapeType="1"/>
          </p:cNvSpPr>
          <p:nvPr/>
        </p:nvSpPr>
        <p:spPr bwMode="auto">
          <a:xfrm>
            <a:off x="5791200" y="5486400"/>
            <a:ext cx="838200" cy="0"/>
          </a:xfrm>
          <a:prstGeom prst="line">
            <a:avLst/>
          </a:prstGeom>
          <a:noFill/>
          <a:ln w="9525">
            <a:solidFill>
              <a:schemeClr val="tx1"/>
            </a:solidFill>
            <a:round/>
            <a:headEnd/>
            <a:tailEnd type="triangle" w="med" len="med"/>
          </a:ln>
        </p:spPr>
        <p:txBody>
          <a:bodyPr/>
          <a:lstStyle/>
          <a:p>
            <a:endParaRPr lang="en-US"/>
          </a:p>
        </p:txBody>
      </p:sp>
      <p:sp>
        <p:nvSpPr>
          <p:cNvPr id="120876" name="Line 42"/>
          <p:cNvSpPr>
            <a:spLocks noChangeShapeType="1"/>
          </p:cNvSpPr>
          <p:nvPr/>
        </p:nvSpPr>
        <p:spPr bwMode="auto">
          <a:xfrm>
            <a:off x="4724400" y="4495800"/>
            <a:ext cx="1981200" cy="76200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ransition spd="med"/>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25" name="Slide Number Placeholder 5"/>
          <p:cNvSpPr>
            <a:spLocks noGrp="1"/>
          </p:cNvSpPr>
          <p:nvPr>
            <p:ph type="sldNum" sz="quarter" idx="12"/>
          </p:nvPr>
        </p:nvSpPr>
        <p:spPr/>
        <p:txBody>
          <a:bodyPr/>
          <a:lstStyle/>
          <a:p>
            <a:pPr>
              <a:defRPr/>
            </a:pPr>
            <a:fld id="{B3EE8536-B086-4081-A404-C825D3CBCDFF}" type="slidenum">
              <a:rPr lang="ar-SA" altLang="en-US"/>
              <a:pPr>
                <a:defRPr/>
              </a:pPr>
              <a:t>107</a:t>
            </a:fld>
            <a:endParaRPr lang="en-US" altLang="en-US"/>
          </a:p>
        </p:txBody>
      </p:sp>
      <p:sp>
        <p:nvSpPr>
          <p:cNvPr id="121860" name="Rectangle 2"/>
          <p:cNvSpPr>
            <a:spLocks noGrp="1" noChangeArrowheads="1"/>
          </p:cNvSpPr>
          <p:nvPr>
            <p:ph type="title"/>
          </p:nvPr>
        </p:nvSpPr>
        <p:spPr/>
        <p:txBody>
          <a:bodyPr/>
          <a:lstStyle/>
          <a:p>
            <a:pPr algn="r" rtl="1" eaLnBrk="1" hangingPunct="1"/>
            <a:r>
              <a:rPr lang="fa-IR" smtClean="0">
                <a:cs typeface="B Nazanin" pitchFamily="2" charset="-78"/>
              </a:rPr>
              <a:t>علائم قابل کاربرد بر روي فعاليتها- ادامه</a:t>
            </a:r>
            <a:endParaRPr lang="en-US" smtClean="0">
              <a:cs typeface="B Nazanin" pitchFamily="2" charset="-78"/>
            </a:endParaRPr>
          </a:p>
        </p:txBody>
      </p:sp>
      <p:sp>
        <p:nvSpPr>
          <p:cNvPr id="121861" name="Rectangle 3"/>
          <p:cNvSpPr>
            <a:spLocks noGrp="1" noChangeArrowheads="1"/>
          </p:cNvSpPr>
          <p:nvPr>
            <p:ph type="body" idx="1"/>
          </p:nvPr>
        </p:nvSpPr>
        <p:spPr/>
        <p:txBody>
          <a:bodyPr/>
          <a:lstStyle/>
          <a:p>
            <a:pPr algn="r" rtl="1" eaLnBrk="1" hangingPunct="1"/>
            <a:r>
              <a:rPr lang="fa-IR" sz="2600" smtClean="0">
                <a:cs typeface="B Nazanin" pitchFamily="2" charset="-78"/>
              </a:rPr>
              <a:t>در قسمت بالاي هر فعاليت، شماره هر فعاليت و در قسمت پائيني آن، زمان تخمين زده شده براي اجرا يادداشت مي شود. در شماره گذاري فعاليتها مناسب است از شماره هائي با فواصل 5 تائي يا 10 تائي استفاده شود تا امکان اضافه نمودن يک يا چند فعاليت به شبکه در صورت لزوم وجود داشته باشد و همچنين بهتر است شماره گذاري از سمت حرکت کمانها رو به افزايش باشد. </a:t>
            </a:r>
          </a:p>
          <a:p>
            <a:pPr algn="r" rtl="1" eaLnBrk="1" hangingPunct="1"/>
            <a:r>
              <a:rPr lang="fa-IR" sz="2600" smtClean="0">
                <a:cs typeface="B Nazanin" pitchFamily="2" charset="-78"/>
              </a:rPr>
              <a:t>در صورتيکه نمايش نتيجه محاسبات زمانهاي فعاليتها بر روي شبکه لازم باشد، مناسب است از علامتهاي مربعي يا مستطيلي به شکل زير استفاده شود. </a:t>
            </a:r>
          </a:p>
          <a:p>
            <a:pPr algn="r" rtl="1" eaLnBrk="1" hangingPunct="1"/>
            <a:endParaRPr lang="en-US" sz="2600" smtClean="0">
              <a:cs typeface="B Nazanin" pitchFamily="2" charset="-78"/>
            </a:endParaRPr>
          </a:p>
        </p:txBody>
      </p:sp>
      <p:graphicFrame>
        <p:nvGraphicFramePr>
          <p:cNvPr id="232528" name="Group 80"/>
          <p:cNvGraphicFramePr>
            <a:graphicFrameLocks noGrp="1"/>
          </p:cNvGraphicFramePr>
          <p:nvPr/>
        </p:nvGraphicFramePr>
        <p:xfrm>
          <a:off x="457200" y="4724400"/>
          <a:ext cx="2743200" cy="1736725"/>
        </p:xfrm>
        <a:graphic>
          <a:graphicData uri="http://schemas.openxmlformats.org/drawingml/2006/table">
            <a:tbl>
              <a:tblPr/>
              <a:tblGrid>
                <a:gridCol w="685800"/>
                <a:gridCol w="533400"/>
                <a:gridCol w="685800"/>
                <a:gridCol w="838200"/>
              </a:tblGrid>
              <a:tr h="442913">
                <a:tc gridSpan="4">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600" b="0" i="0" u="none" strike="noStrike" cap="none" normalizeH="0" baseline="0" smtClean="0">
                          <a:ln>
                            <a:noFill/>
                          </a:ln>
                          <a:solidFill>
                            <a:schemeClr val="tx1"/>
                          </a:solidFill>
                          <a:effectLst/>
                          <a:latin typeface="Arial" pitchFamily="34" charset="0"/>
                          <a:cs typeface="B Nazanin" pitchFamily="2" charset="-78"/>
                        </a:rPr>
                        <a:t>شماره </a:t>
                      </a:r>
                      <a:endParaRPr kumimoji="0" lang="en-US" sz="26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r>
              <a:tr h="427038">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pitchFamily="34" charset="0"/>
                          <a:cs typeface="B Nazanin" pitchFamily="2" charset="-78"/>
                        </a:rPr>
                        <a:t>ES</a:t>
                      </a:r>
                    </a:p>
                  </a:txBody>
                  <a:tcPr marL="91427" marR="91427" marT="45714" marB="4571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gridSpan="2">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600" b="0" i="0" u="none" strike="noStrike" cap="none" normalizeH="0" baseline="0" smtClean="0">
                          <a:ln>
                            <a:noFill/>
                          </a:ln>
                          <a:solidFill>
                            <a:schemeClr val="tx1"/>
                          </a:solidFill>
                          <a:effectLst/>
                          <a:latin typeface="Arial" pitchFamily="34" charset="0"/>
                          <a:cs typeface="B Nazanin" pitchFamily="2" charset="-78"/>
                        </a:rPr>
                        <a:t>شرح مختصر</a:t>
                      </a:r>
                      <a:endParaRPr kumimoji="0" lang="en-US" sz="26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pitchFamily="34" charset="0"/>
                          <a:cs typeface="B Nazanin" pitchFamily="2" charset="-78"/>
                        </a:rPr>
                        <a:t>EF</a:t>
                      </a:r>
                    </a:p>
                  </a:txBody>
                  <a:tcPr marL="91427" marR="91427" marT="45714" marB="4571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273050">
                <a:tc rowSpan="2">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pitchFamily="34" charset="0"/>
                          <a:cs typeface="B Nazanin" pitchFamily="2" charset="-78"/>
                        </a:rPr>
                        <a:t>LS</a:t>
                      </a:r>
                    </a:p>
                  </a:txBody>
                  <a:tcPr marL="91427" marR="91427" marT="45714" marB="4571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2" vMerge="1">
                  <a:txBody>
                    <a:bodyPr/>
                    <a:lstStyle/>
                    <a:p>
                      <a:pPr rtl="1"/>
                      <a:endParaRPr lang="fa-IR"/>
                    </a:p>
                  </a:txBody>
                  <a:tcPr/>
                </a:tc>
                <a:tc hMerge="1" vMerge="1">
                  <a:txBody>
                    <a:bodyPr/>
                    <a:lstStyle/>
                    <a:p>
                      <a:pPr rtl="1"/>
                      <a:endParaRPr lang="fa-IR"/>
                    </a:p>
                  </a:txBody>
                  <a:tcPr/>
                </a:tc>
                <a:tc rowSpan="2">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pitchFamily="34" charset="0"/>
                          <a:cs typeface="B Nazanin" pitchFamily="2" charset="-78"/>
                        </a:rPr>
                        <a:t>LF</a:t>
                      </a:r>
                    </a:p>
                  </a:txBody>
                  <a:tcPr marL="91427" marR="91427" marT="45714" marB="4571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34963">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pitchFamily="34" charset="0"/>
                          <a:cs typeface="B Nazanin" pitchFamily="2" charset="-78"/>
                        </a:rPr>
                        <a:t>D</a:t>
                      </a:r>
                    </a:p>
                  </a:txBody>
                  <a:tcPr marL="91427" marR="91427" marT="45714" marB="4571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pitchFamily="34" charset="0"/>
                          <a:cs typeface="B Nazanin" pitchFamily="2" charset="-78"/>
                        </a:rPr>
                        <a:t>TF</a:t>
                      </a:r>
                    </a:p>
                  </a:txBody>
                  <a:tcPr marL="91427" marR="91427" marT="45714" marB="4571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pPr rtl="1"/>
                      <a:endParaRPr lang="fa-IR"/>
                    </a:p>
                  </a:txBody>
                  <a:tcPr/>
                </a:tc>
              </a:tr>
            </a:tbl>
          </a:graphicData>
        </a:graphic>
      </p:graphicFrame>
    </p:spTree>
  </p:cSld>
  <p:clrMapOvr>
    <a:masterClrMapping/>
  </p:clrMapOvr>
  <p:transition spd="med"/>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7" name="Footer Placeholder 6"/>
          <p:cNvSpPr>
            <a:spLocks noGrp="1"/>
          </p:cNvSpPr>
          <p:nvPr>
            <p:ph type="ftr" sz="quarter" idx="11"/>
          </p:nvPr>
        </p:nvSpPr>
        <p:spPr/>
        <p:txBody>
          <a:bodyPr/>
          <a:lstStyle/>
          <a:p>
            <a:pPr>
              <a:defRPr/>
            </a:pPr>
            <a:r>
              <a:rPr lang="en-US" altLang="en-US"/>
              <a:t>Management &amp; Project Control -  Present by Dr.Amir.A.Shojaie</a:t>
            </a:r>
          </a:p>
        </p:txBody>
      </p:sp>
      <p:sp>
        <p:nvSpPr>
          <p:cNvPr id="198" name="Slide Number Placeholder 7"/>
          <p:cNvSpPr>
            <a:spLocks noGrp="1"/>
          </p:cNvSpPr>
          <p:nvPr>
            <p:ph type="sldNum" sz="quarter" idx="12"/>
          </p:nvPr>
        </p:nvSpPr>
        <p:spPr/>
        <p:txBody>
          <a:bodyPr/>
          <a:lstStyle/>
          <a:p>
            <a:pPr>
              <a:defRPr/>
            </a:pPr>
            <a:fld id="{F4CF9A65-F9C4-49B4-A6F4-6D5E90C194BB}" type="slidenum">
              <a:rPr lang="ar-SA" altLang="en-US"/>
              <a:pPr>
                <a:defRPr/>
              </a:pPr>
              <a:t>108</a:t>
            </a:fld>
            <a:endParaRPr lang="en-US" altLang="en-US"/>
          </a:p>
        </p:txBody>
      </p:sp>
      <p:sp>
        <p:nvSpPr>
          <p:cNvPr id="122884" name="Rectangle 2"/>
          <p:cNvSpPr>
            <a:spLocks noGrp="1" noChangeArrowheads="1"/>
          </p:cNvSpPr>
          <p:nvPr>
            <p:ph type="title"/>
          </p:nvPr>
        </p:nvSpPr>
        <p:spPr/>
        <p:txBody>
          <a:bodyPr/>
          <a:lstStyle/>
          <a:p>
            <a:pPr algn="r" rtl="1" eaLnBrk="1" hangingPunct="1"/>
            <a:r>
              <a:rPr lang="fa-IR" smtClean="0">
                <a:cs typeface="B Nazanin" pitchFamily="2" charset="-78"/>
              </a:rPr>
              <a:t>محاسبات زمان در شبکه هاي گره اي</a:t>
            </a:r>
            <a:endParaRPr lang="en-US" smtClean="0">
              <a:cs typeface="B Nazanin" pitchFamily="2" charset="-78"/>
            </a:endParaRPr>
          </a:p>
        </p:txBody>
      </p:sp>
      <p:sp>
        <p:nvSpPr>
          <p:cNvPr id="122885" name="Rectangle 3"/>
          <p:cNvSpPr>
            <a:spLocks noGrp="1" noChangeArrowheads="1"/>
          </p:cNvSpPr>
          <p:nvPr>
            <p:ph type="body" sz="half" idx="1"/>
          </p:nvPr>
        </p:nvSpPr>
        <p:spPr>
          <a:xfrm>
            <a:off x="457200" y="1719263"/>
            <a:ext cx="7924800" cy="4411662"/>
          </a:xfrm>
        </p:spPr>
        <p:txBody>
          <a:bodyPr/>
          <a:lstStyle/>
          <a:p>
            <a:pPr algn="r" rtl="1" eaLnBrk="1" hangingPunct="1"/>
            <a:r>
              <a:rPr lang="fa-IR" sz="2400" smtClean="0">
                <a:cs typeface="B Nazanin" pitchFamily="2" charset="-78"/>
              </a:rPr>
              <a:t>اصول محاسبات زمانها در شبکه هاي گره اي، دقيقاً مطابق اصولي است که براي محاسبات زمانها در شبکه هاي برداري بکار گرفته ميشد. در شکل بعد يک شبکة گره اي را ملاحظه مي کنيد که محاسبات زمان بر روي آن انجام گرفته است. </a:t>
            </a:r>
            <a:endParaRPr lang="en-US" sz="2400" smtClean="0">
              <a:cs typeface="B Nazanin" pitchFamily="2" charset="-78"/>
            </a:endParaRPr>
          </a:p>
        </p:txBody>
      </p:sp>
      <p:graphicFrame>
        <p:nvGraphicFramePr>
          <p:cNvPr id="233719" name="Group 247"/>
          <p:cNvGraphicFramePr>
            <a:graphicFrameLocks noGrp="1"/>
          </p:cNvGraphicFramePr>
          <p:nvPr>
            <p:ph sz="quarter" idx="2"/>
          </p:nvPr>
        </p:nvGraphicFramePr>
        <p:xfrm>
          <a:off x="5791200" y="2976563"/>
          <a:ext cx="1371600" cy="914400"/>
        </p:xfrm>
        <a:graphic>
          <a:graphicData uri="http://schemas.openxmlformats.org/drawingml/2006/table">
            <a:tbl>
              <a:tblPr/>
              <a:tblGrid>
                <a:gridCol w="361950"/>
                <a:gridCol w="360363"/>
                <a:gridCol w="215900"/>
                <a:gridCol w="433387"/>
              </a:tblGrid>
              <a:tr h="265113">
                <a:tc gridSpan="4">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35</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r>
              <a:tr h="269875">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12</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G*</a:t>
                      </a: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23</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265113">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12</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11</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0</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23</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233593" name="Group 121"/>
          <p:cNvGraphicFramePr>
            <a:graphicFrameLocks noGrp="1"/>
          </p:cNvGraphicFramePr>
          <p:nvPr/>
        </p:nvGraphicFramePr>
        <p:xfrm>
          <a:off x="1981200" y="2971800"/>
          <a:ext cx="1447800" cy="917575"/>
        </p:xfrm>
        <a:graphic>
          <a:graphicData uri="http://schemas.openxmlformats.org/drawingml/2006/table">
            <a:tbl>
              <a:tblPr/>
              <a:tblGrid>
                <a:gridCol w="395288"/>
                <a:gridCol w="263525"/>
                <a:gridCol w="261937"/>
                <a:gridCol w="527050"/>
              </a:tblGrid>
              <a:tr h="228600">
                <a:tc gridSpan="4">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10</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r>
              <a:tr h="230188">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0</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B</a:t>
                      </a: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4</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307975">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8</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4</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8</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12</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233861" name="Group 389"/>
          <p:cNvGraphicFramePr>
            <a:graphicFrameLocks noGrp="1"/>
          </p:cNvGraphicFramePr>
          <p:nvPr>
            <p:ph sz="quarter" idx="3"/>
          </p:nvPr>
        </p:nvGraphicFramePr>
        <p:xfrm>
          <a:off x="5791200" y="4191000"/>
          <a:ext cx="1371600" cy="914400"/>
        </p:xfrm>
        <a:graphic>
          <a:graphicData uri="http://schemas.openxmlformats.org/drawingml/2006/table">
            <a:tbl>
              <a:tblPr/>
              <a:tblGrid>
                <a:gridCol w="361950"/>
                <a:gridCol w="358775"/>
                <a:gridCol w="269875"/>
                <a:gridCol w="381000"/>
              </a:tblGrid>
              <a:tr h="249238">
                <a:tc gridSpan="4">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40</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r>
              <a:tr h="293688">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5</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F</a:t>
                      </a: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15</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295275">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13</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10</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8</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23</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233756" name="Group 284"/>
          <p:cNvGraphicFramePr>
            <a:graphicFrameLocks noGrp="1"/>
          </p:cNvGraphicFramePr>
          <p:nvPr/>
        </p:nvGraphicFramePr>
        <p:xfrm>
          <a:off x="3886200" y="3429000"/>
          <a:ext cx="1447800" cy="915988"/>
        </p:xfrm>
        <a:graphic>
          <a:graphicData uri="http://schemas.openxmlformats.org/drawingml/2006/table">
            <a:tbl>
              <a:tblPr/>
              <a:tblGrid>
                <a:gridCol w="381000"/>
                <a:gridCol w="381000"/>
                <a:gridCol w="228600"/>
                <a:gridCol w="457200"/>
              </a:tblGrid>
              <a:tr h="215900">
                <a:tc gridSpan="4">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25</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r>
              <a:tr h="306388">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5</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D*</a:t>
                      </a: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12</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217488">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5</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7</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0</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12</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233738" name="Group 266"/>
          <p:cNvGraphicFramePr>
            <a:graphicFrameLocks noGrp="1"/>
          </p:cNvGraphicFramePr>
          <p:nvPr/>
        </p:nvGraphicFramePr>
        <p:xfrm>
          <a:off x="7543800" y="4191000"/>
          <a:ext cx="1447800" cy="915988"/>
        </p:xfrm>
        <a:graphic>
          <a:graphicData uri="http://schemas.openxmlformats.org/drawingml/2006/table">
            <a:tbl>
              <a:tblPr/>
              <a:tblGrid>
                <a:gridCol w="381000"/>
                <a:gridCol w="381000"/>
                <a:gridCol w="228600"/>
                <a:gridCol w="457200"/>
              </a:tblGrid>
              <a:tr h="214313">
                <a:tc gridSpan="4">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50</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r>
              <a:tr h="306388">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23</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a:t>
                      </a:r>
                      <a:r>
                        <a:rPr kumimoji="0" lang="fa-IR" sz="1400" b="0" i="0" u="none" strike="noStrike" cap="none" normalizeH="0" baseline="0" smtClean="0">
                          <a:ln>
                            <a:noFill/>
                          </a:ln>
                          <a:solidFill>
                            <a:schemeClr val="tx1"/>
                          </a:solidFill>
                          <a:effectLst/>
                          <a:latin typeface="Arial" pitchFamily="34" charset="0"/>
                          <a:cs typeface="B Nazanin" pitchFamily="2" charset="-78"/>
                        </a:rPr>
                        <a:t> پايان</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23</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217488">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23</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0</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0</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23</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233783" name="Group 311"/>
          <p:cNvGraphicFramePr>
            <a:graphicFrameLocks noGrp="1"/>
          </p:cNvGraphicFramePr>
          <p:nvPr/>
        </p:nvGraphicFramePr>
        <p:xfrm>
          <a:off x="5791200" y="5414963"/>
          <a:ext cx="1371600" cy="914400"/>
        </p:xfrm>
        <a:graphic>
          <a:graphicData uri="http://schemas.openxmlformats.org/drawingml/2006/table">
            <a:tbl>
              <a:tblPr/>
              <a:tblGrid>
                <a:gridCol w="361950"/>
                <a:gridCol w="358775"/>
                <a:gridCol w="217488"/>
                <a:gridCol w="433387"/>
              </a:tblGrid>
              <a:tr h="173038">
                <a:tc gridSpan="4">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45</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r>
              <a:tr h="295275">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13</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H*</a:t>
                      </a: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23</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217488">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13</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10</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0</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23</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233784" name="Group 312"/>
          <p:cNvGraphicFramePr>
            <a:graphicFrameLocks noGrp="1"/>
          </p:cNvGraphicFramePr>
          <p:nvPr/>
        </p:nvGraphicFramePr>
        <p:xfrm>
          <a:off x="3886200" y="4876800"/>
          <a:ext cx="1447800" cy="915988"/>
        </p:xfrm>
        <a:graphic>
          <a:graphicData uri="http://schemas.openxmlformats.org/drawingml/2006/table">
            <a:tbl>
              <a:tblPr/>
              <a:tblGrid>
                <a:gridCol w="381000"/>
                <a:gridCol w="381000"/>
                <a:gridCol w="228600"/>
                <a:gridCol w="457200"/>
              </a:tblGrid>
              <a:tr h="214313">
                <a:tc gridSpan="4">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30</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r>
              <a:tr h="306388">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5</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E*</a:t>
                      </a: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13</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217488">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5</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8</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0</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13</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233802" name="Group 330"/>
          <p:cNvGraphicFramePr>
            <a:graphicFrameLocks noGrp="1"/>
          </p:cNvGraphicFramePr>
          <p:nvPr/>
        </p:nvGraphicFramePr>
        <p:xfrm>
          <a:off x="1981200" y="4267200"/>
          <a:ext cx="1447800" cy="915988"/>
        </p:xfrm>
        <a:graphic>
          <a:graphicData uri="http://schemas.openxmlformats.org/drawingml/2006/table">
            <a:tbl>
              <a:tblPr/>
              <a:tblGrid>
                <a:gridCol w="381000"/>
                <a:gridCol w="381000"/>
                <a:gridCol w="228600"/>
                <a:gridCol w="457200"/>
              </a:tblGrid>
              <a:tr h="214313">
                <a:tc gridSpan="4">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15</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r>
              <a:tr h="306388">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0</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A*</a:t>
                      </a: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5</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217488">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0</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5</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0</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5</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233862" name="Group 390"/>
          <p:cNvGraphicFramePr>
            <a:graphicFrameLocks noGrp="1"/>
          </p:cNvGraphicFramePr>
          <p:nvPr/>
        </p:nvGraphicFramePr>
        <p:xfrm>
          <a:off x="1981200" y="5487988"/>
          <a:ext cx="1447800" cy="915987"/>
        </p:xfrm>
        <a:graphic>
          <a:graphicData uri="http://schemas.openxmlformats.org/drawingml/2006/table">
            <a:tbl>
              <a:tblPr/>
              <a:tblGrid>
                <a:gridCol w="381000"/>
                <a:gridCol w="304800"/>
                <a:gridCol w="304800"/>
                <a:gridCol w="457200"/>
              </a:tblGrid>
              <a:tr h="214313">
                <a:tc gridSpan="4">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20</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r>
              <a:tr h="306388">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0</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C</a:t>
                      </a: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6</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217488">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7</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6</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7</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13</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233838" name="Group 366"/>
          <p:cNvGraphicFramePr>
            <a:graphicFrameLocks noGrp="1"/>
          </p:cNvGraphicFramePr>
          <p:nvPr/>
        </p:nvGraphicFramePr>
        <p:xfrm>
          <a:off x="152400" y="4268788"/>
          <a:ext cx="1447800" cy="915987"/>
        </p:xfrm>
        <a:graphic>
          <a:graphicData uri="http://schemas.openxmlformats.org/drawingml/2006/table">
            <a:tbl>
              <a:tblPr/>
              <a:tblGrid>
                <a:gridCol w="381000"/>
                <a:gridCol w="381000"/>
                <a:gridCol w="228600"/>
                <a:gridCol w="457200"/>
              </a:tblGrid>
              <a:tr h="214313">
                <a:tc gridSpan="4">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5</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r>
              <a:tr h="306388">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0</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a:t>
                      </a:r>
                      <a:r>
                        <a:rPr kumimoji="0" lang="fa-IR" sz="1400" b="0" i="0" u="none" strike="noStrike" cap="none" normalizeH="0" baseline="0" smtClean="0">
                          <a:ln>
                            <a:noFill/>
                          </a:ln>
                          <a:solidFill>
                            <a:schemeClr val="tx1"/>
                          </a:solidFill>
                          <a:effectLst/>
                          <a:latin typeface="Arial" pitchFamily="34" charset="0"/>
                          <a:cs typeface="B Nazanin" pitchFamily="2" charset="-78"/>
                        </a:rPr>
                        <a:t> آغاز</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0</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217488">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0</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0</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0</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B Nazanin" pitchFamily="2" charset="-78"/>
                        </a:rPr>
                        <a:t>0</a:t>
                      </a:r>
                      <a:endParaRPr kumimoji="0" lang="en-US"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066" name="Line 391"/>
          <p:cNvSpPr>
            <a:spLocks noChangeShapeType="1"/>
          </p:cNvSpPr>
          <p:nvPr/>
        </p:nvSpPr>
        <p:spPr bwMode="auto">
          <a:xfrm>
            <a:off x="3429000" y="3200400"/>
            <a:ext cx="2362200" cy="0"/>
          </a:xfrm>
          <a:prstGeom prst="line">
            <a:avLst/>
          </a:prstGeom>
          <a:noFill/>
          <a:ln w="9525">
            <a:solidFill>
              <a:schemeClr val="tx1"/>
            </a:solidFill>
            <a:round/>
            <a:headEnd/>
            <a:tailEnd type="triangle" w="med" len="med"/>
          </a:ln>
        </p:spPr>
        <p:txBody>
          <a:bodyPr/>
          <a:lstStyle/>
          <a:p>
            <a:endParaRPr lang="en-US"/>
          </a:p>
        </p:txBody>
      </p:sp>
      <p:sp>
        <p:nvSpPr>
          <p:cNvPr id="123067" name="Line 392"/>
          <p:cNvSpPr>
            <a:spLocks noChangeShapeType="1"/>
          </p:cNvSpPr>
          <p:nvPr/>
        </p:nvSpPr>
        <p:spPr bwMode="auto">
          <a:xfrm flipV="1">
            <a:off x="5334000" y="3352800"/>
            <a:ext cx="457200" cy="533400"/>
          </a:xfrm>
          <a:prstGeom prst="line">
            <a:avLst/>
          </a:prstGeom>
          <a:noFill/>
          <a:ln w="9525">
            <a:solidFill>
              <a:schemeClr val="tx1"/>
            </a:solidFill>
            <a:round/>
            <a:headEnd/>
            <a:tailEnd type="triangle" w="med" len="med"/>
          </a:ln>
        </p:spPr>
        <p:txBody>
          <a:bodyPr/>
          <a:lstStyle/>
          <a:p>
            <a:endParaRPr lang="en-US"/>
          </a:p>
        </p:txBody>
      </p:sp>
      <p:sp>
        <p:nvSpPr>
          <p:cNvPr id="123068" name="Line 393"/>
          <p:cNvSpPr>
            <a:spLocks noChangeShapeType="1"/>
          </p:cNvSpPr>
          <p:nvPr/>
        </p:nvSpPr>
        <p:spPr bwMode="auto">
          <a:xfrm>
            <a:off x="7162800" y="3276600"/>
            <a:ext cx="381000" cy="1295400"/>
          </a:xfrm>
          <a:prstGeom prst="line">
            <a:avLst/>
          </a:prstGeom>
          <a:noFill/>
          <a:ln w="9525">
            <a:solidFill>
              <a:schemeClr val="tx1"/>
            </a:solidFill>
            <a:round/>
            <a:headEnd/>
            <a:tailEnd type="triangle" w="med" len="med"/>
          </a:ln>
        </p:spPr>
        <p:txBody>
          <a:bodyPr/>
          <a:lstStyle/>
          <a:p>
            <a:endParaRPr lang="en-US"/>
          </a:p>
        </p:txBody>
      </p:sp>
      <p:sp>
        <p:nvSpPr>
          <p:cNvPr id="123069" name="Line 394"/>
          <p:cNvSpPr>
            <a:spLocks noChangeShapeType="1"/>
          </p:cNvSpPr>
          <p:nvPr/>
        </p:nvSpPr>
        <p:spPr bwMode="auto">
          <a:xfrm flipV="1">
            <a:off x="7162800" y="4724400"/>
            <a:ext cx="381000" cy="1143000"/>
          </a:xfrm>
          <a:prstGeom prst="line">
            <a:avLst/>
          </a:prstGeom>
          <a:noFill/>
          <a:ln w="9525">
            <a:solidFill>
              <a:schemeClr val="tx1"/>
            </a:solidFill>
            <a:round/>
            <a:headEnd/>
            <a:tailEnd type="triangle" w="med" len="med"/>
          </a:ln>
        </p:spPr>
        <p:txBody>
          <a:bodyPr/>
          <a:lstStyle/>
          <a:p>
            <a:endParaRPr lang="en-US"/>
          </a:p>
        </p:txBody>
      </p:sp>
      <p:sp>
        <p:nvSpPr>
          <p:cNvPr id="123070" name="Line 395"/>
          <p:cNvSpPr>
            <a:spLocks noChangeShapeType="1"/>
          </p:cNvSpPr>
          <p:nvPr/>
        </p:nvSpPr>
        <p:spPr bwMode="auto">
          <a:xfrm>
            <a:off x="7162800" y="4648200"/>
            <a:ext cx="381000" cy="0"/>
          </a:xfrm>
          <a:prstGeom prst="line">
            <a:avLst/>
          </a:prstGeom>
          <a:noFill/>
          <a:ln w="9525">
            <a:solidFill>
              <a:schemeClr val="tx1"/>
            </a:solidFill>
            <a:round/>
            <a:headEnd/>
            <a:tailEnd type="triangle" w="med" len="med"/>
          </a:ln>
        </p:spPr>
        <p:txBody>
          <a:bodyPr/>
          <a:lstStyle/>
          <a:p>
            <a:endParaRPr lang="en-US"/>
          </a:p>
        </p:txBody>
      </p:sp>
      <p:sp>
        <p:nvSpPr>
          <p:cNvPr id="123071" name="Line 396"/>
          <p:cNvSpPr>
            <a:spLocks noChangeShapeType="1"/>
          </p:cNvSpPr>
          <p:nvPr/>
        </p:nvSpPr>
        <p:spPr bwMode="auto">
          <a:xfrm flipV="1">
            <a:off x="1600200" y="3429000"/>
            <a:ext cx="381000" cy="1143000"/>
          </a:xfrm>
          <a:prstGeom prst="line">
            <a:avLst/>
          </a:prstGeom>
          <a:noFill/>
          <a:ln w="9525">
            <a:solidFill>
              <a:schemeClr val="tx1"/>
            </a:solidFill>
            <a:round/>
            <a:headEnd/>
            <a:tailEnd type="triangle" w="med" len="med"/>
          </a:ln>
        </p:spPr>
        <p:txBody>
          <a:bodyPr/>
          <a:lstStyle/>
          <a:p>
            <a:endParaRPr lang="en-US"/>
          </a:p>
        </p:txBody>
      </p:sp>
      <p:sp>
        <p:nvSpPr>
          <p:cNvPr id="123072" name="Line 397"/>
          <p:cNvSpPr>
            <a:spLocks noChangeShapeType="1"/>
          </p:cNvSpPr>
          <p:nvPr/>
        </p:nvSpPr>
        <p:spPr bwMode="auto">
          <a:xfrm>
            <a:off x="1600200" y="4876800"/>
            <a:ext cx="381000" cy="1143000"/>
          </a:xfrm>
          <a:prstGeom prst="line">
            <a:avLst/>
          </a:prstGeom>
          <a:noFill/>
          <a:ln w="9525">
            <a:solidFill>
              <a:schemeClr val="tx1"/>
            </a:solidFill>
            <a:round/>
            <a:headEnd/>
            <a:tailEnd type="triangle" w="med" len="med"/>
          </a:ln>
        </p:spPr>
        <p:txBody>
          <a:bodyPr/>
          <a:lstStyle/>
          <a:p>
            <a:endParaRPr lang="en-US"/>
          </a:p>
        </p:txBody>
      </p:sp>
      <p:sp>
        <p:nvSpPr>
          <p:cNvPr id="123073" name="Line 398"/>
          <p:cNvSpPr>
            <a:spLocks noChangeShapeType="1"/>
          </p:cNvSpPr>
          <p:nvPr/>
        </p:nvSpPr>
        <p:spPr bwMode="auto">
          <a:xfrm>
            <a:off x="1600200" y="4724400"/>
            <a:ext cx="381000" cy="0"/>
          </a:xfrm>
          <a:prstGeom prst="line">
            <a:avLst/>
          </a:prstGeom>
          <a:noFill/>
          <a:ln w="9525">
            <a:solidFill>
              <a:schemeClr val="tx1"/>
            </a:solidFill>
            <a:round/>
            <a:headEnd/>
            <a:tailEnd type="triangle" w="med" len="med"/>
          </a:ln>
        </p:spPr>
        <p:txBody>
          <a:bodyPr/>
          <a:lstStyle/>
          <a:p>
            <a:endParaRPr lang="en-US"/>
          </a:p>
        </p:txBody>
      </p:sp>
      <p:sp>
        <p:nvSpPr>
          <p:cNvPr id="123074" name="Line 399"/>
          <p:cNvSpPr>
            <a:spLocks noChangeShapeType="1"/>
          </p:cNvSpPr>
          <p:nvPr/>
        </p:nvSpPr>
        <p:spPr bwMode="auto">
          <a:xfrm flipV="1">
            <a:off x="3429000" y="3810000"/>
            <a:ext cx="457200" cy="914400"/>
          </a:xfrm>
          <a:prstGeom prst="line">
            <a:avLst/>
          </a:prstGeom>
          <a:noFill/>
          <a:ln w="9525">
            <a:solidFill>
              <a:schemeClr val="tx1"/>
            </a:solidFill>
            <a:round/>
            <a:headEnd/>
            <a:tailEnd type="triangle" w="med" len="med"/>
          </a:ln>
        </p:spPr>
        <p:txBody>
          <a:bodyPr/>
          <a:lstStyle/>
          <a:p>
            <a:endParaRPr lang="en-US"/>
          </a:p>
        </p:txBody>
      </p:sp>
      <p:sp>
        <p:nvSpPr>
          <p:cNvPr id="123075" name="Line 400"/>
          <p:cNvSpPr>
            <a:spLocks noChangeShapeType="1"/>
          </p:cNvSpPr>
          <p:nvPr/>
        </p:nvSpPr>
        <p:spPr bwMode="auto">
          <a:xfrm>
            <a:off x="3429000" y="4724400"/>
            <a:ext cx="457200" cy="762000"/>
          </a:xfrm>
          <a:prstGeom prst="line">
            <a:avLst/>
          </a:prstGeom>
          <a:noFill/>
          <a:ln w="9525">
            <a:solidFill>
              <a:schemeClr val="tx1"/>
            </a:solidFill>
            <a:round/>
            <a:headEnd/>
            <a:tailEnd type="triangle" w="med" len="med"/>
          </a:ln>
        </p:spPr>
        <p:txBody>
          <a:bodyPr/>
          <a:lstStyle/>
          <a:p>
            <a:endParaRPr lang="en-US"/>
          </a:p>
        </p:txBody>
      </p:sp>
      <p:sp>
        <p:nvSpPr>
          <p:cNvPr id="123076" name="Line 401"/>
          <p:cNvSpPr>
            <a:spLocks noChangeShapeType="1"/>
          </p:cNvSpPr>
          <p:nvPr/>
        </p:nvSpPr>
        <p:spPr bwMode="auto">
          <a:xfrm>
            <a:off x="3429000" y="4724400"/>
            <a:ext cx="2362200" cy="0"/>
          </a:xfrm>
          <a:prstGeom prst="line">
            <a:avLst/>
          </a:prstGeom>
          <a:noFill/>
          <a:ln w="9525">
            <a:solidFill>
              <a:schemeClr val="tx1"/>
            </a:solidFill>
            <a:round/>
            <a:headEnd/>
            <a:tailEnd type="triangle" w="med" len="med"/>
          </a:ln>
        </p:spPr>
        <p:txBody>
          <a:bodyPr/>
          <a:lstStyle/>
          <a:p>
            <a:endParaRPr lang="en-US"/>
          </a:p>
        </p:txBody>
      </p:sp>
      <p:sp>
        <p:nvSpPr>
          <p:cNvPr id="123077" name="Line 402"/>
          <p:cNvSpPr>
            <a:spLocks noChangeShapeType="1"/>
          </p:cNvSpPr>
          <p:nvPr/>
        </p:nvSpPr>
        <p:spPr bwMode="auto">
          <a:xfrm>
            <a:off x="3429000" y="5943600"/>
            <a:ext cx="2362200" cy="0"/>
          </a:xfrm>
          <a:prstGeom prst="line">
            <a:avLst/>
          </a:prstGeom>
          <a:noFill/>
          <a:ln w="9525">
            <a:solidFill>
              <a:schemeClr val="tx1"/>
            </a:solidFill>
            <a:round/>
            <a:headEnd/>
            <a:tailEnd type="triangle" w="med" len="med"/>
          </a:ln>
        </p:spPr>
        <p:txBody>
          <a:bodyPr/>
          <a:lstStyle/>
          <a:p>
            <a:endParaRPr lang="en-US"/>
          </a:p>
        </p:txBody>
      </p:sp>
      <p:sp>
        <p:nvSpPr>
          <p:cNvPr id="123078" name="Line 403"/>
          <p:cNvSpPr>
            <a:spLocks noChangeShapeType="1"/>
          </p:cNvSpPr>
          <p:nvPr/>
        </p:nvSpPr>
        <p:spPr bwMode="auto">
          <a:xfrm>
            <a:off x="5334000" y="5334000"/>
            <a:ext cx="457200" cy="53340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ransition spd="med"/>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A8B41B4B-AAFD-4ABE-8601-35F1A389DEB0}" type="slidenum">
              <a:rPr lang="ar-SA" altLang="en-US"/>
              <a:pPr>
                <a:defRPr/>
              </a:pPr>
              <a:t>109</a:t>
            </a:fld>
            <a:endParaRPr lang="en-US" altLang="en-US"/>
          </a:p>
        </p:txBody>
      </p:sp>
      <p:sp>
        <p:nvSpPr>
          <p:cNvPr id="123908" name="Rectangle 2"/>
          <p:cNvSpPr>
            <a:spLocks noGrp="1" noChangeArrowheads="1"/>
          </p:cNvSpPr>
          <p:nvPr>
            <p:ph type="title"/>
          </p:nvPr>
        </p:nvSpPr>
        <p:spPr/>
        <p:txBody>
          <a:bodyPr/>
          <a:lstStyle/>
          <a:p>
            <a:pPr algn="r" rtl="1" eaLnBrk="1" hangingPunct="1"/>
            <a:r>
              <a:rPr lang="fa-IR" smtClean="0">
                <a:cs typeface="B Nazanin" pitchFamily="2" charset="-78"/>
              </a:rPr>
              <a:t>محاسبات زمان در شبکه هاي گره اي- ادامه</a:t>
            </a:r>
            <a:endParaRPr lang="en-US" smtClean="0">
              <a:cs typeface="B Nazanin" pitchFamily="2" charset="-78"/>
            </a:endParaRPr>
          </a:p>
        </p:txBody>
      </p:sp>
      <p:sp>
        <p:nvSpPr>
          <p:cNvPr id="123909" name="Rectangle 3"/>
          <p:cNvSpPr>
            <a:spLocks noGrp="1" noChangeArrowheads="1"/>
          </p:cNvSpPr>
          <p:nvPr>
            <p:ph type="body" idx="1"/>
          </p:nvPr>
        </p:nvSpPr>
        <p:spPr/>
        <p:txBody>
          <a:bodyPr/>
          <a:lstStyle/>
          <a:p>
            <a:pPr algn="r" rtl="1" eaLnBrk="1" hangingPunct="1"/>
            <a:r>
              <a:rPr lang="fa-IR" smtClean="0">
                <a:cs typeface="B Nazanin" pitchFamily="2" charset="-78"/>
              </a:rPr>
              <a:t>در حرکت پيشروي براي يافتن زودترين تاريخ پايان (</a:t>
            </a:r>
            <a:r>
              <a:rPr lang="en-US" smtClean="0">
                <a:cs typeface="B Nazanin" pitchFamily="2" charset="-78"/>
              </a:rPr>
              <a:t>EF</a:t>
            </a:r>
            <a:r>
              <a:rPr lang="fa-IR" smtClean="0">
                <a:cs typeface="B Nazanin" pitchFamily="2" charset="-78"/>
              </a:rPr>
              <a:t>)، زودترين تاريخ شروع فعاليت </a:t>
            </a:r>
            <a:r>
              <a:rPr lang="en-US" smtClean="0">
                <a:cs typeface="B Nazanin" pitchFamily="2" charset="-78"/>
              </a:rPr>
              <a:t>(ES)</a:t>
            </a:r>
            <a:r>
              <a:rPr lang="fa-IR" smtClean="0">
                <a:cs typeface="B Nazanin" pitchFamily="2" charset="-78"/>
              </a:rPr>
              <a:t> به زمان فعاليت افزوده ميشود. مثلاً براي فعاليت شماره 25 داريم :</a:t>
            </a:r>
          </a:p>
          <a:p>
            <a:pPr algn="ctr" rtl="1" eaLnBrk="1" hangingPunct="1">
              <a:buFont typeface="Wingdings" pitchFamily="2" charset="2"/>
              <a:buNone/>
            </a:pPr>
            <a:r>
              <a:rPr lang="en-US" smtClean="0">
                <a:cs typeface="B Nazanin" pitchFamily="2" charset="-78"/>
              </a:rPr>
              <a:t>EF</a:t>
            </a:r>
            <a:r>
              <a:rPr lang="en-US" baseline="-25000" smtClean="0">
                <a:cs typeface="B Nazanin" pitchFamily="2" charset="-78"/>
              </a:rPr>
              <a:t>25</a:t>
            </a:r>
            <a:r>
              <a:rPr lang="en-US" smtClean="0">
                <a:cs typeface="B Nazanin" pitchFamily="2" charset="-78"/>
              </a:rPr>
              <a:t> = ES</a:t>
            </a:r>
            <a:r>
              <a:rPr lang="en-US" baseline="-25000" smtClean="0">
                <a:cs typeface="B Nazanin" pitchFamily="2" charset="-78"/>
              </a:rPr>
              <a:t>25</a:t>
            </a:r>
            <a:r>
              <a:rPr lang="en-US" smtClean="0">
                <a:cs typeface="B Nazanin" pitchFamily="2" charset="-78"/>
              </a:rPr>
              <a:t> + D</a:t>
            </a:r>
            <a:r>
              <a:rPr lang="en-US" baseline="-25000" smtClean="0">
                <a:cs typeface="B Nazanin" pitchFamily="2" charset="-78"/>
              </a:rPr>
              <a:t>25</a:t>
            </a:r>
            <a:r>
              <a:rPr lang="en-US" smtClean="0">
                <a:cs typeface="B Nazanin" pitchFamily="2" charset="-78"/>
              </a:rPr>
              <a:t>= 5+7= 12</a:t>
            </a:r>
          </a:p>
          <a:p>
            <a:pPr algn="r" rtl="1" eaLnBrk="1" hangingPunct="1">
              <a:buFont typeface="Wingdings" pitchFamily="2" charset="2"/>
              <a:buNone/>
            </a:pPr>
            <a:r>
              <a:rPr lang="fa-IR" smtClean="0">
                <a:cs typeface="B Nazanin" pitchFamily="2" charset="-78"/>
              </a:rPr>
              <a:t>در صورتيکه بيش از يک کمان به فعاليتي مي رسد، زودترين تاريخ آغاز آن فعاليت برابر با بزرگترين عدد مربوط به </a:t>
            </a:r>
            <a:r>
              <a:rPr lang="en-US" smtClean="0">
                <a:cs typeface="B Nazanin" pitchFamily="2" charset="-78"/>
              </a:rPr>
              <a:t>EF</a:t>
            </a:r>
            <a:r>
              <a:rPr lang="fa-IR" smtClean="0">
                <a:cs typeface="B Nazanin" pitchFamily="2" charset="-78"/>
              </a:rPr>
              <a:t> هاي فعاليتهاي پيش نياز آن فعاليت مي باشد. مثلاً براي فعاليت 35 داريم:</a:t>
            </a:r>
          </a:p>
          <a:p>
            <a:pPr algn="ctr" rtl="1" eaLnBrk="1" hangingPunct="1">
              <a:buFont typeface="Wingdings" pitchFamily="2" charset="2"/>
              <a:buNone/>
            </a:pPr>
            <a:r>
              <a:rPr lang="en-US" smtClean="0">
                <a:cs typeface="B Nazanin" pitchFamily="2" charset="-78"/>
              </a:rPr>
              <a:t>ES</a:t>
            </a:r>
            <a:r>
              <a:rPr lang="en-US" baseline="-25000" smtClean="0">
                <a:cs typeface="B Nazanin" pitchFamily="2" charset="-78"/>
              </a:rPr>
              <a:t>35</a:t>
            </a:r>
            <a:r>
              <a:rPr lang="en-US" smtClean="0">
                <a:cs typeface="B Nazanin" pitchFamily="2" charset="-78"/>
              </a:rPr>
              <a:t> = Max (EF</a:t>
            </a:r>
            <a:r>
              <a:rPr lang="en-US" baseline="-25000" smtClean="0">
                <a:cs typeface="B Nazanin" pitchFamily="2" charset="-78"/>
              </a:rPr>
              <a:t>10</a:t>
            </a:r>
            <a:r>
              <a:rPr lang="en-US" smtClean="0">
                <a:cs typeface="B Nazanin" pitchFamily="2" charset="-78"/>
              </a:rPr>
              <a:t>, EF</a:t>
            </a:r>
            <a:r>
              <a:rPr lang="en-US" baseline="-25000" smtClean="0">
                <a:cs typeface="B Nazanin" pitchFamily="2" charset="-78"/>
              </a:rPr>
              <a:t>25</a:t>
            </a:r>
            <a:r>
              <a:rPr lang="en-US" smtClean="0">
                <a:cs typeface="B Nazanin" pitchFamily="2" charset="-78"/>
              </a:rPr>
              <a:t>) = Max (4 , 12)= 12</a:t>
            </a:r>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3A59A5D6-0CBA-45D3-B495-D0F05433B046}" type="slidenum">
              <a:rPr lang="ar-SA" altLang="en-US"/>
              <a:pPr>
                <a:defRPr/>
              </a:pPr>
              <a:t>11</a:t>
            </a:fld>
            <a:endParaRPr lang="en-US" altLang="en-US"/>
          </a:p>
        </p:txBody>
      </p:sp>
      <p:sp>
        <p:nvSpPr>
          <p:cNvPr id="50180" name="Rectangle 2"/>
          <p:cNvSpPr>
            <a:spLocks noGrp="1" noChangeArrowheads="1"/>
          </p:cNvSpPr>
          <p:nvPr>
            <p:ph type="title"/>
          </p:nvPr>
        </p:nvSpPr>
        <p:spPr>
          <a:xfrm>
            <a:off x="0" y="122238"/>
            <a:ext cx="8001000" cy="1295400"/>
          </a:xfrm>
        </p:spPr>
        <p:txBody>
          <a:bodyPr/>
          <a:lstStyle/>
          <a:p>
            <a:pPr algn="r" rtl="1" eaLnBrk="1" hangingPunct="1"/>
            <a:r>
              <a:rPr lang="fa-IR" sz="3600" smtClean="0">
                <a:cs typeface="B Nazanin" pitchFamily="2" charset="-78"/>
              </a:rPr>
              <a:t>تاريخچه مديريت پروژه به چه زماني باز مي</a:t>
            </a:r>
            <a:r>
              <a:rPr lang="fa-IR" sz="3600" smtClean="0"/>
              <a:t>‌</a:t>
            </a:r>
            <a:r>
              <a:rPr lang="fa-IR" sz="3600" smtClean="0">
                <a:cs typeface="B Nazanin" pitchFamily="2" charset="-78"/>
              </a:rPr>
              <a:t>گردد ؟</a:t>
            </a:r>
            <a:endParaRPr lang="en-US" sz="3600" smtClean="0">
              <a:cs typeface="B Nazanin" pitchFamily="2" charset="-78"/>
            </a:endParaRPr>
          </a:p>
        </p:txBody>
      </p:sp>
      <p:sp>
        <p:nvSpPr>
          <p:cNvPr id="50181" name="Rectangle 3"/>
          <p:cNvSpPr>
            <a:spLocks noGrp="1" noChangeArrowheads="1"/>
          </p:cNvSpPr>
          <p:nvPr>
            <p:ph type="body" idx="1"/>
          </p:nvPr>
        </p:nvSpPr>
        <p:spPr/>
        <p:txBody>
          <a:bodyPr/>
          <a:lstStyle/>
          <a:p>
            <a:pPr algn="r" rtl="1" eaLnBrk="1" hangingPunct="1">
              <a:lnSpc>
                <a:spcPct val="80000"/>
              </a:lnSpc>
            </a:pPr>
            <a:r>
              <a:rPr lang="ar-SA" sz="2300" smtClean="0">
                <a:cs typeface="B Nazanin" pitchFamily="2" charset="-78"/>
              </a:rPr>
              <a:t>تاريخچه مديريت پروژه در جهان را معمولا به مديريت پروژه</a:t>
            </a:r>
            <a:r>
              <a:rPr lang="ar-SA" sz="2300" smtClean="0"/>
              <a:t>‌</a:t>
            </a:r>
            <a:r>
              <a:rPr lang="ar-SA" sz="2300" smtClean="0">
                <a:cs typeface="B Nazanin" pitchFamily="2" charset="-78"/>
              </a:rPr>
              <a:t>هاي عظيمي همچون ساخت اهرام مصر ، ديوار چين و يا بنا نهادن تخت جمشيد به دستور داريوش مربوط مي‏دانند ؛</a:t>
            </a:r>
            <a:br>
              <a:rPr lang="ar-SA" sz="2300" smtClean="0">
                <a:cs typeface="B Nazanin" pitchFamily="2" charset="-78"/>
              </a:rPr>
            </a:br>
            <a:r>
              <a:rPr lang="ar-SA" sz="2300" smtClean="0">
                <a:cs typeface="B Nazanin" pitchFamily="2" charset="-78"/>
              </a:rPr>
              <a:t>هريك از اين پروژه</a:t>
            </a:r>
            <a:r>
              <a:rPr lang="ar-SA" sz="2300" smtClean="0"/>
              <a:t>‌</a:t>
            </a:r>
            <a:r>
              <a:rPr lang="ar-SA" sz="2300" smtClean="0">
                <a:cs typeface="B Nazanin" pitchFamily="2" charset="-78"/>
              </a:rPr>
              <a:t>ها از جمله پروژه</a:t>
            </a:r>
            <a:r>
              <a:rPr lang="ar-SA" sz="2300" smtClean="0"/>
              <a:t>‌</a:t>
            </a:r>
            <a:r>
              <a:rPr lang="ar-SA" sz="2300" smtClean="0">
                <a:cs typeface="B Nazanin" pitchFamily="2" charset="-78"/>
              </a:rPr>
              <a:t>هاي بزرگ و پيچيده تاريخ بشريتند كه با كيفيت استاندارد بالا و بكارگيري نيروي عظيم انساني ساخته شده‏اند . </a:t>
            </a:r>
          </a:p>
          <a:p>
            <a:pPr algn="r" rtl="1" eaLnBrk="1" hangingPunct="1">
              <a:lnSpc>
                <a:spcPct val="80000"/>
              </a:lnSpc>
            </a:pPr>
            <a:r>
              <a:rPr lang="ar-SA" sz="2300" smtClean="0">
                <a:cs typeface="B Nazanin" pitchFamily="2" charset="-78"/>
              </a:rPr>
              <a:t>يك مدير پروژه وقتي به شهر اسرارآميز هخامنشيان سري مي‏زند و در هر گوشه‏اي از آن به نقوش هنرمندانه برجسته باستاني برخورد مي</a:t>
            </a:r>
            <a:r>
              <a:rPr lang="ar-SA" sz="2300" smtClean="0"/>
              <a:t>‌</a:t>
            </a:r>
            <a:r>
              <a:rPr lang="ar-SA" sz="2300" smtClean="0">
                <a:cs typeface="B Nazanin" pitchFamily="2" charset="-78"/>
              </a:rPr>
              <a:t>كند بدون شك دچار حيرت مي‏گردد كه چگونه چنين پروژه عظيمي قريب دو هزار و پانصد سال پيش با چنين كيفيت منحصر به‏ فردي ساخته شده كه علي</a:t>
            </a:r>
            <a:r>
              <a:rPr lang="ar-SA" sz="2300" smtClean="0"/>
              <a:t>‌</a:t>
            </a:r>
            <a:r>
              <a:rPr lang="ar-SA" sz="2300" smtClean="0">
                <a:cs typeface="B Nazanin" pitchFamily="2" charset="-78"/>
              </a:rPr>
              <a:t>رغم ويراني و به آتش كشيده شدن پياپي توسط اسكندر و تسخير كنندگان پس از او همچنان به عنوان نماد حيرت</a:t>
            </a:r>
            <a:r>
              <a:rPr lang="ar-SA" sz="2300" smtClean="0"/>
              <a:t>‌</a:t>
            </a:r>
            <a:r>
              <a:rPr lang="ar-SA" sz="2300" smtClean="0">
                <a:cs typeface="B Nazanin" pitchFamily="2" charset="-78"/>
              </a:rPr>
              <a:t>انگيز پروژه ايراني از آن ياد مي‏شود . هرچند به دستور كوروش ، مهندسان و سازندگان پاسارگاد موظف بودند شرح كار خود و همچنين برنامه كاري روز بعد خود را در لوحه</a:t>
            </a:r>
            <a:r>
              <a:rPr lang="ar-SA" sz="2300" smtClean="0"/>
              <a:t>‌</a:t>
            </a:r>
            <a:r>
              <a:rPr lang="ar-SA" sz="2300" smtClean="0">
                <a:cs typeface="B Nazanin" pitchFamily="2" charset="-78"/>
              </a:rPr>
              <a:t>هايي كه به نام </a:t>
            </a:r>
            <a:r>
              <a:rPr lang="ar-SA" sz="2300" smtClean="0">
                <a:solidFill>
                  <a:srgbClr val="008000"/>
                </a:solidFill>
                <a:cs typeface="B Nazanin" pitchFamily="2" charset="-78"/>
              </a:rPr>
              <a:t>كارنامك</a:t>
            </a:r>
            <a:r>
              <a:rPr lang="ar-SA" sz="2300" smtClean="0">
                <a:cs typeface="B Nazanin" pitchFamily="2" charset="-78"/>
              </a:rPr>
              <a:t> مشهور بود ‏, بنگارند اما امروزه جز با تكيه بر حدسيات نمي</a:t>
            </a:r>
            <a:r>
              <a:rPr lang="ar-SA" sz="2300" smtClean="0"/>
              <a:t>‌</a:t>
            </a:r>
            <a:r>
              <a:rPr lang="ar-SA" sz="2300" smtClean="0">
                <a:cs typeface="B Nazanin" pitchFamily="2" charset="-78"/>
              </a:rPr>
              <a:t>توان اظهارنظر قاطعي پيرامون نحوه دقيق مديريت پروژه</a:t>
            </a:r>
            <a:r>
              <a:rPr lang="ar-SA" sz="2300" smtClean="0"/>
              <a:t>‌</a:t>
            </a:r>
            <a:r>
              <a:rPr lang="ar-SA" sz="2300" smtClean="0">
                <a:cs typeface="B Nazanin" pitchFamily="2" charset="-78"/>
              </a:rPr>
              <a:t>هاي عظيم عهد باستان ابراز داشت ، چرا كه متاسفانه تاكنون هيچ مدرك و نشانه</a:t>
            </a:r>
            <a:r>
              <a:rPr lang="ar-SA" sz="2300" smtClean="0"/>
              <a:t>‌</a:t>
            </a:r>
            <a:r>
              <a:rPr lang="ar-SA" sz="2300" smtClean="0">
                <a:cs typeface="B Nazanin" pitchFamily="2" charset="-78"/>
              </a:rPr>
              <a:t>اي دال بر چگونگي بكار بستن روشها و تكنيكهاي مديريت پروژه در اين طرحها يافت نشده است .</a:t>
            </a:r>
            <a:endParaRPr lang="en-US" sz="2300"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BD109CAA-69CD-4D20-AEBD-E4D811CE9AE7}" type="slidenum">
              <a:rPr lang="ar-SA" altLang="en-US"/>
              <a:pPr>
                <a:defRPr/>
              </a:pPr>
              <a:t>110</a:t>
            </a:fld>
            <a:endParaRPr lang="en-US" altLang="en-US"/>
          </a:p>
        </p:txBody>
      </p:sp>
      <p:sp>
        <p:nvSpPr>
          <p:cNvPr id="124932" name="Rectangle 2"/>
          <p:cNvSpPr>
            <a:spLocks noGrp="1" noChangeArrowheads="1"/>
          </p:cNvSpPr>
          <p:nvPr>
            <p:ph type="title"/>
          </p:nvPr>
        </p:nvSpPr>
        <p:spPr/>
        <p:txBody>
          <a:bodyPr/>
          <a:lstStyle/>
          <a:p>
            <a:pPr algn="r" rtl="1" eaLnBrk="1" hangingPunct="1"/>
            <a:r>
              <a:rPr lang="fa-IR" smtClean="0">
                <a:cs typeface="B Nazanin" pitchFamily="2" charset="-78"/>
              </a:rPr>
              <a:t>محاسبات زمان در شبکه هاي گره اي- ادامه</a:t>
            </a:r>
            <a:endParaRPr lang="en-US" smtClean="0">
              <a:cs typeface="B Nazanin" pitchFamily="2" charset="-78"/>
            </a:endParaRPr>
          </a:p>
        </p:txBody>
      </p:sp>
      <p:sp>
        <p:nvSpPr>
          <p:cNvPr id="124933" name="Rectangle 3"/>
          <p:cNvSpPr>
            <a:spLocks noGrp="1" noChangeArrowheads="1"/>
          </p:cNvSpPr>
          <p:nvPr>
            <p:ph type="body" idx="1"/>
          </p:nvPr>
        </p:nvSpPr>
        <p:spPr/>
        <p:txBody>
          <a:bodyPr/>
          <a:lstStyle/>
          <a:p>
            <a:pPr algn="r" rtl="1" eaLnBrk="1" hangingPunct="1">
              <a:lnSpc>
                <a:spcPct val="90000"/>
              </a:lnSpc>
              <a:buFont typeface="Wingdings" pitchFamily="2" charset="2"/>
              <a:buNone/>
            </a:pPr>
            <a:r>
              <a:rPr lang="fa-IR" smtClean="0">
                <a:cs typeface="B Nazanin" pitchFamily="2" charset="-78"/>
              </a:rPr>
              <a:t>حرکت بازگشتي نيز به طريق مشابهي انجام مي گيرد و در صورتيکه بيش از يک کمان از فعاليتي خارج شود، عدد </a:t>
            </a:r>
            <a:r>
              <a:rPr lang="en-US" smtClean="0">
                <a:cs typeface="B Nazanin" pitchFamily="2" charset="-78"/>
              </a:rPr>
              <a:t>LF</a:t>
            </a:r>
            <a:r>
              <a:rPr lang="fa-IR" smtClean="0">
                <a:cs typeface="B Nazanin" pitchFamily="2" charset="-78"/>
              </a:rPr>
              <a:t> مربوط به آن فعاليت برابر با کوچکترين عدد مربوط به </a:t>
            </a:r>
            <a:r>
              <a:rPr lang="en-US" smtClean="0">
                <a:cs typeface="B Nazanin" pitchFamily="2" charset="-78"/>
              </a:rPr>
              <a:t>LS</a:t>
            </a:r>
            <a:r>
              <a:rPr lang="fa-IR" smtClean="0">
                <a:cs typeface="B Nazanin" pitchFamily="2" charset="-78"/>
              </a:rPr>
              <a:t> هاي فعاليت پيامد آن خواهد بود. مثلاً براي فعاليت 15 داريم: </a:t>
            </a:r>
          </a:p>
          <a:p>
            <a:pPr algn="ctr" rtl="1" eaLnBrk="1" hangingPunct="1">
              <a:lnSpc>
                <a:spcPct val="90000"/>
              </a:lnSpc>
              <a:buFont typeface="Wingdings" pitchFamily="2" charset="2"/>
              <a:buNone/>
            </a:pPr>
            <a:r>
              <a:rPr lang="en-US" smtClean="0">
                <a:cs typeface="B Nazanin" pitchFamily="2" charset="-78"/>
              </a:rPr>
              <a:t>LF</a:t>
            </a:r>
            <a:r>
              <a:rPr lang="en-US" baseline="-25000" smtClean="0">
                <a:cs typeface="B Nazanin" pitchFamily="2" charset="-78"/>
              </a:rPr>
              <a:t>15</a:t>
            </a:r>
            <a:r>
              <a:rPr lang="en-US" smtClean="0">
                <a:cs typeface="B Nazanin" pitchFamily="2" charset="-78"/>
              </a:rPr>
              <a:t> = Min(LS</a:t>
            </a:r>
            <a:r>
              <a:rPr lang="en-US" baseline="-25000" smtClean="0">
                <a:cs typeface="B Nazanin" pitchFamily="2" charset="-78"/>
              </a:rPr>
              <a:t>25</a:t>
            </a:r>
            <a:r>
              <a:rPr lang="en-US" smtClean="0">
                <a:cs typeface="B Nazanin" pitchFamily="2" charset="-78"/>
              </a:rPr>
              <a:t>, LS</a:t>
            </a:r>
            <a:r>
              <a:rPr lang="en-US" baseline="-25000" smtClean="0">
                <a:cs typeface="B Nazanin" pitchFamily="2" charset="-78"/>
              </a:rPr>
              <a:t>30</a:t>
            </a:r>
            <a:r>
              <a:rPr lang="en-US" smtClean="0">
                <a:cs typeface="B Nazanin" pitchFamily="2" charset="-78"/>
              </a:rPr>
              <a:t>, LS</a:t>
            </a:r>
            <a:r>
              <a:rPr lang="en-US" baseline="-25000" smtClean="0">
                <a:cs typeface="B Nazanin" pitchFamily="2" charset="-78"/>
              </a:rPr>
              <a:t>40</a:t>
            </a:r>
            <a:r>
              <a:rPr lang="en-US" smtClean="0">
                <a:cs typeface="B Nazanin" pitchFamily="2" charset="-78"/>
              </a:rPr>
              <a:t>)= Min(5,5,13)=5</a:t>
            </a:r>
          </a:p>
          <a:p>
            <a:pPr algn="r" rtl="1" eaLnBrk="1" hangingPunct="1">
              <a:lnSpc>
                <a:spcPct val="90000"/>
              </a:lnSpc>
              <a:buFont typeface="Wingdings" pitchFamily="2" charset="2"/>
              <a:buNone/>
            </a:pPr>
            <a:r>
              <a:rPr lang="fa-IR" smtClean="0">
                <a:cs typeface="B Nazanin" pitchFamily="2" charset="-78"/>
              </a:rPr>
              <a:t>مقدار شناوري جمعي هر فعاليت نيز، از تفريق اعداد </a:t>
            </a:r>
            <a:r>
              <a:rPr lang="en-US" smtClean="0">
                <a:cs typeface="B Nazanin" pitchFamily="2" charset="-78"/>
              </a:rPr>
              <a:t>LS</a:t>
            </a:r>
            <a:r>
              <a:rPr lang="fa-IR" smtClean="0">
                <a:cs typeface="B Nazanin" pitchFamily="2" charset="-78"/>
              </a:rPr>
              <a:t> و </a:t>
            </a:r>
            <a:r>
              <a:rPr lang="en-US" smtClean="0">
                <a:cs typeface="B Nazanin" pitchFamily="2" charset="-78"/>
              </a:rPr>
              <a:t>ES</a:t>
            </a:r>
            <a:r>
              <a:rPr lang="fa-IR" smtClean="0">
                <a:cs typeface="B Nazanin" pitchFamily="2" charset="-78"/>
              </a:rPr>
              <a:t> مربوط به هر فعاليت قابل محاسبه است. مثلاً براي فعاليت 40 داريم:</a:t>
            </a:r>
          </a:p>
          <a:p>
            <a:pPr algn="ctr" rtl="1" eaLnBrk="1" hangingPunct="1">
              <a:lnSpc>
                <a:spcPct val="90000"/>
              </a:lnSpc>
              <a:buFont typeface="Wingdings" pitchFamily="2" charset="2"/>
              <a:buNone/>
            </a:pPr>
            <a:r>
              <a:rPr lang="en-US" smtClean="0">
                <a:cs typeface="B Nazanin" pitchFamily="2" charset="-78"/>
              </a:rPr>
              <a:t>TF</a:t>
            </a:r>
            <a:r>
              <a:rPr lang="en-US" baseline="-25000" smtClean="0">
                <a:cs typeface="B Nazanin" pitchFamily="2" charset="-78"/>
              </a:rPr>
              <a:t>40</a:t>
            </a:r>
            <a:r>
              <a:rPr lang="en-US" smtClean="0">
                <a:cs typeface="B Nazanin" pitchFamily="2" charset="-78"/>
              </a:rPr>
              <a:t>= LS</a:t>
            </a:r>
            <a:r>
              <a:rPr lang="en-US" baseline="-25000" smtClean="0">
                <a:cs typeface="B Nazanin" pitchFamily="2" charset="-78"/>
              </a:rPr>
              <a:t>40</a:t>
            </a:r>
            <a:r>
              <a:rPr lang="en-US" smtClean="0">
                <a:cs typeface="B Nazanin" pitchFamily="2" charset="-78"/>
              </a:rPr>
              <a:t> – ES</a:t>
            </a:r>
            <a:r>
              <a:rPr lang="en-US" baseline="-25000" smtClean="0">
                <a:cs typeface="B Nazanin" pitchFamily="2" charset="-78"/>
              </a:rPr>
              <a:t>40</a:t>
            </a:r>
            <a:r>
              <a:rPr lang="en-US" smtClean="0">
                <a:cs typeface="B Nazanin" pitchFamily="2" charset="-78"/>
              </a:rPr>
              <a:t>= 13 – 5 </a:t>
            </a:r>
            <a:r>
              <a:rPr lang="fa-IR" smtClean="0">
                <a:cs typeface="B Nazanin" pitchFamily="2" charset="-78"/>
              </a:rPr>
              <a:t> </a:t>
            </a:r>
            <a:endParaRPr lang="en-US"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15" name="Slide Number Placeholder 5"/>
          <p:cNvSpPr>
            <a:spLocks noGrp="1"/>
          </p:cNvSpPr>
          <p:nvPr>
            <p:ph type="sldNum" sz="quarter" idx="12"/>
          </p:nvPr>
        </p:nvSpPr>
        <p:spPr/>
        <p:txBody>
          <a:bodyPr/>
          <a:lstStyle/>
          <a:p>
            <a:pPr>
              <a:defRPr/>
            </a:pPr>
            <a:fld id="{C849C571-735B-49E4-A1BC-746ACC71CDD0}" type="slidenum">
              <a:rPr lang="ar-SA" altLang="en-US"/>
              <a:pPr>
                <a:defRPr/>
              </a:pPr>
              <a:t>111</a:t>
            </a:fld>
            <a:endParaRPr lang="en-US" altLang="en-US"/>
          </a:p>
        </p:txBody>
      </p:sp>
      <p:sp>
        <p:nvSpPr>
          <p:cNvPr id="125956" name="Rectangle 2"/>
          <p:cNvSpPr>
            <a:spLocks noGrp="1" noChangeArrowheads="1"/>
          </p:cNvSpPr>
          <p:nvPr>
            <p:ph type="title"/>
          </p:nvPr>
        </p:nvSpPr>
        <p:spPr/>
        <p:txBody>
          <a:bodyPr/>
          <a:lstStyle/>
          <a:p>
            <a:pPr algn="r" rtl="1" eaLnBrk="1" hangingPunct="1"/>
            <a:r>
              <a:rPr lang="fa-IR" smtClean="0">
                <a:cs typeface="B Nazanin" pitchFamily="2" charset="-78"/>
              </a:rPr>
              <a:t>محاسبات زمان در شبکه هاي گره اي- ادامه</a:t>
            </a:r>
            <a:endParaRPr lang="en-US" smtClean="0">
              <a:cs typeface="B Nazanin" pitchFamily="2" charset="-78"/>
            </a:endParaRPr>
          </a:p>
        </p:txBody>
      </p:sp>
      <p:sp>
        <p:nvSpPr>
          <p:cNvPr id="125957" name="Rectangle 3"/>
          <p:cNvSpPr>
            <a:spLocks noGrp="1" noChangeArrowheads="1"/>
          </p:cNvSpPr>
          <p:nvPr>
            <p:ph type="body" idx="1"/>
          </p:nvPr>
        </p:nvSpPr>
        <p:spPr/>
        <p:txBody>
          <a:bodyPr/>
          <a:lstStyle/>
          <a:p>
            <a:pPr algn="r" rtl="1" eaLnBrk="1" hangingPunct="1">
              <a:buFont typeface="Wingdings" pitchFamily="2" charset="2"/>
              <a:buNone/>
            </a:pPr>
            <a:r>
              <a:rPr lang="fa-IR" smtClean="0">
                <a:cs typeface="B Nazanin" pitchFamily="2" charset="-78"/>
              </a:rPr>
              <a:t>خطوط بحراني در اين شبکه ها به راحتي قابل تشخيص مي باشند. در شکل قبل فعاليتهائي که داراي شناوري جمعي صفر (0) هستند با علامت ستاره </a:t>
            </a:r>
            <a:r>
              <a:rPr lang="en-US" smtClean="0">
                <a:cs typeface="B Nazanin" pitchFamily="2" charset="-78"/>
              </a:rPr>
              <a:t>(*)</a:t>
            </a:r>
            <a:r>
              <a:rPr lang="fa-IR" smtClean="0">
                <a:cs typeface="B Nazanin" pitchFamily="2" charset="-78"/>
              </a:rPr>
              <a:t> مشخص گرديده اند. </a:t>
            </a:r>
          </a:p>
          <a:p>
            <a:pPr algn="r" rtl="1" eaLnBrk="1" hangingPunct="1">
              <a:buFont typeface="Wingdings" pitchFamily="2" charset="2"/>
              <a:buNone/>
            </a:pPr>
            <a:r>
              <a:rPr lang="fa-IR" smtClean="0">
                <a:cs typeface="B Nazanin" pitchFamily="2" charset="-78"/>
              </a:rPr>
              <a:t>اين فعاليتها طبق آنچه قبلاً گفته شد، بحراني هستند بنابراين خطوط بحراني شبکه عبارتند از: </a:t>
            </a:r>
          </a:p>
          <a:p>
            <a:pPr algn="r" rtl="1" eaLnBrk="1" hangingPunct="1">
              <a:buFont typeface="Wingdings" pitchFamily="2" charset="2"/>
              <a:buNone/>
            </a:pPr>
            <a:r>
              <a:rPr lang="fa-IR" smtClean="0">
                <a:cs typeface="B Nazanin" pitchFamily="2" charset="-78"/>
              </a:rPr>
              <a:t>1- مسير (پايان      50         35          25         15        شروع)</a:t>
            </a:r>
          </a:p>
          <a:p>
            <a:pPr algn="r" rtl="1" eaLnBrk="1" hangingPunct="1">
              <a:buFont typeface="Wingdings" pitchFamily="2" charset="2"/>
              <a:buNone/>
            </a:pPr>
            <a:r>
              <a:rPr lang="fa-IR" smtClean="0">
                <a:cs typeface="B Nazanin" pitchFamily="2" charset="-78"/>
              </a:rPr>
              <a:t>2- مسير (پايان      50         45          30         15        شروع)</a:t>
            </a:r>
            <a:endParaRPr lang="en-US" smtClean="0">
              <a:cs typeface="B Nazanin" pitchFamily="2" charset="-78"/>
            </a:endParaRPr>
          </a:p>
        </p:txBody>
      </p:sp>
      <p:sp>
        <p:nvSpPr>
          <p:cNvPr id="125958" name="Line 4"/>
          <p:cNvSpPr>
            <a:spLocks noChangeShapeType="1"/>
          </p:cNvSpPr>
          <p:nvPr/>
        </p:nvSpPr>
        <p:spPr bwMode="auto">
          <a:xfrm>
            <a:off x="1676400" y="4419600"/>
            <a:ext cx="457200" cy="0"/>
          </a:xfrm>
          <a:prstGeom prst="line">
            <a:avLst/>
          </a:prstGeom>
          <a:noFill/>
          <a:ln w="9525">
            <a:solidFill>
              <a:schemeClr val="tx1"/>
            </a:solidFill>
            <a:round/>
            <a:headEnd/>
            <a:tailEnd type="triangle" w="med" len="med"/>
          </a:ln>
        </p:spPr>
        <p:txBody>
          <a:bodyPr/>
          <a:lstStyle/>
          <a:p>
            <a:endParaRPr lang="en-US"/>
          </a:p>
        </p:txBody>
      </p:sp>
      <p:sp>
        <p:nvSpPr>
          <p:cNvPr id="125959" name="Line 5"/>
          <p:cNvSpPr>
            <a:spLocks noChangeShapeType="1"/>
          </p:cNvSpPr>
          <p:nvPr/>
        </p:nvSpPr>
        <p:spPr bwMode="auto">
          <a:xfrm>
            <a:off x="2743200" y="4419600"/>
            <a:ext cx="533400" cy="0"/>
          </a:xfrm>
          <a:prstGeom prst="line">
            <a:avLst/>
          </a:prstGeom>
          <a:noFill/>
          <a:ln w="9525">
            <a:solidFill>
              <a:schemeClr val="tx1"/>
            </a:solidFill>
            <a:round/>
            <a:headEnd/>
            <a:tailEnd type="triangle" w="med" len="med"/>
          </a:ln>
        </p:spPr>
        <p:txBody>
          <a:bodyPr/>
          <a:lstStyle/>
          <a:p>
            <a:endParaRPr lang="en-US"/>
          </a:p>
        </p:txBody>
      </p:sp>
      <p:sp>
        <p:nvSpPr>
          <p:cNvPr id="125960" name="Line 6"/>
          <p:cNvSpPr>
            <a:spLocks noChangeShapeType="1"/>
          </p:cNvSpPr>
          <p:nvPr/>
        </p:nvSpPr>
        <p:spPr bwMode="auto">
          <a:xfrm>
            <a:off x="3962400" y="4419600"/>
            <a:ext cx="609600" cy="0"/>
          </a:xfrm>
          <a:prstGeom prst="line">
            <a:avLst/>
          </a:prstGeom>
          <a:noFill/>
          <a:ln w="9525">
            <a:solidFill>
              <a:schemeClr val="tx1"/>
            </a:solidFill>
            <a:round/>
            <a:headEnd/>
            <a:tailEnd type="triangle" w="med" len="med"/>
          </a:ln>
        </p:spPr>
        <p:txBody>
          <a:bodyPr/>
          <a:lstStyle/>
          <a:p>
            <a:endParaRPr lang="en-US"/>
          </a:p>
        </p:txBody>
      </p:sp>
      <p:sp>
        <p:nvSpPr>
          <p:cNvPr id="125961" name="Line 7"/>
          <p:cNvSpPr>
            <a:spLocks noChangeShapeType="1"/>
          </p:cNvSpPr>
          <p:nvPr/>
        </p:nvSpPr>
        <p:spPr bwMode="auto">
          <a:xfrm>
            <a:off x="5181600" y="4419600"/>
            <a:ext cx="533400" cy="0"/>
          </a:xfrm>
          <a:prstGeom prst="line">
            <a:avLst/>
          </a:prstGeom>
          <a:noFill/>
          <a:ln w="9525">
            <a:solidFill>
              <a:schemeClr val="tx1"/>
            </a:solidFill>
            <a:round/>
            <a:headEnd/>
            <a:tailEnd type="triangle" w="med" len="med"/>
          </a:ln>
        </p:spPr>
        <p:txBody>
          <a:bodyPr/>
          <a:lstStyle/>
          <a:p>
            <a:endParaRPr lang="en-US"/>
          </a:p>
        </p:txBody>
      </p:sp>
      <p:sp>
        <p:nvSpPr>
          <p:cNvPr id="125962" name="Line 8"/>
          <p:cNvSpPr>
            <a:spLocks noChangeShapeType="1"/>
          </p:cNvSpPr>
          <p:nvPr/>
        </p:nvSpPr>
        <p:spPr bwMode="auto">
          <a:xfrm>
            <a:off x="6248400" y="4419600"/>
            <a:ext cx="457200" cy="0"/>
          </a:xfrm>
          <a:prstGeom prst="line">
            <a:avLst/>
          </a:prstGeom>
          <a:noFill/>
          <a:ln w="9525">
            <a:solidFill>
              <a:schemeClr val="tx1"/>
            </a:solidFill>
            <a:round/>
            <a:headEnd/>
            <a:tailEnd type="triangle" w="med" len="med"/>
          </a:ln>
        </p:spPr>
        <p:txBody>
          <a:bodyPr/>
          <a:lstStyle/>
          <a:p>
            <a:endParaRPr lang="en-US"/>
          </a:p>
        </p:txBody>
      </p:sp>
      <p:sp>
        <p:nvSpPr>
          <p:cNvPr id="125963" name="Line 9"/>
          <p:cNvSpPr>
            <a:spLocks noChangeShapeType="1"/>
          </p:cNvSpPr>
          <p:nvPr/>
        </p:nvSpPr>
        <p:spPr bwMode="auto">
          <a:xfrm>
            <a:off x="1676400" y="5029200"/>
            <a:ext cx="457200" cy="0"/>
          </a:xfrm>
          <a:prstGeom prst="line">
            <a:avLst/>
          </a:prstGeom>
          <a:noFill/>
          <a:ln w="9525">
            <a:solidFill>
              <a:schemeClr val="tx1"/>
            </a:solidFill>
            <a:round/>
            <a:headEnd/>
            <a:tailEnd type="triangle" w="med" len="med"/>
          </a:ln>
        </p:spPr>
        <p:txBody>
          <a:bodyPr/>
          <a:lstStyle/>
          <a:p>
            <a:endParaRPr lang="en-US"/>
          </a:p>
        </p:txBody>
      </p:sp>
      <p:sp>
        <p:nvSpPr>
          <p:cNvPr id="125964" name="Line 10"/>
          <p:cNvSpPr>
            <a:spLocks noChangeShapeType="1"/>
          </p:cNvSpPr>
          <p:nvPr/>
        </p:nvSpPr>
        <p:spPr bwMode="auto">
          <a:xfrm>
            <a:off x="2743200" y="5029200"/>
            <a:ext cx="533400" cy="0"/>
          </a:xfrm>
          <a:prstGeom prst="line">
            <a:avLst/>
          </a:prstGeom>
          <a:noFill/>
          <a:ln w="9525">
            <a:solidFill>
              <a:schemeClr val="tx1"/>
            </a:solidFill>
            <a:round/>
            <a:headEnd/>
            <a:tailEnd type="triangle" w="med" len="med"/>
          </a:ln>
        </p:spPr>
        <p:txBody>
          <a:bodyPr/>
          <a:lstStyle/>
          <a:p>
            <a:endParaRPr lang="en-US"/>
          </a:p>
        </p:txBody>
      </p:sp>
      <p:sp>
        <p:nvSpPr>
          <p:cNvPr id="125965" name="Line 11"/>
          <p:cNvSpPr>
            <a:spLocks noChangeShapeType="1"/>
          </p:cNvSpPr>
          <p:nvPr/>
        </p:nvSpPr>
        <p:spPr bwMode="auto">
          <a:xfrm>
            <a:off x="3962400" y="5029200"/>
            <a:ext cx="609600" cy="0"/>
          </a:xfrm>
          <a:prstGeom prst="line">
            <a:avLst/>
          </a:prstGeom>
          <a:noFill/>
          <a:ln w="9525">
            <a:solidFill>
              <a:schemeClr val="tx1"/>
            </a:solidFill>
            <a:round/>
            <a:headEnd/>
            <a:tailEnd type="triangle" w="med" len="med"/>
          </a:ln>
        </p:spPr>
        <p:txBody>
          <a:bodyPr/>
          <a:lstStyle/>
          <a:p>
            <a:endParaRPr lang="en-US"/>
          </a:p>
        </p:txBody>
      </p:sp>
      <p:sp>
        <p:nvSpPr>
          <p:cNvPr id="125966" name="Line 12"/>
          <p:cNvSpPr>
            <a:spLocks noChangeShapeType="1"/>
          </p:cNvSpPr>
          <p:nvPr/>
        </p:nvSpPr>
        <p:spPr bwMode="auto">
          <a:xfrm>
            <a:off x="5181600" y="5029200"/>
            <a:ext cx="533400" cy="0"/>
          </a:xfrm>
          <a:prstGeom prst="line">
            <a:avLst/>
          </a:prstGeom>
          <a:noFill/>
          <a:ln w="9525">
            <a:solidFill>
              <a:schemeClr val="tx1"/>
            </a:solidFill>
            <a:round/>
            <a:headEnd/>
            <a:tailEnd type="triangle" w="med" len="med"/>
          </a:ln>
        </p:spPr>
        <p:txBody>
          <a:bodyPr/>
          <a:lstStyle/>
          <a:p>
            <a:endParaRPr lang="en-US"/>
          </a:p>
        </p:txBody>
      </p:sp>
      <p:sp>
        <p:nvSpPr>
          <p:cNvPr id="125967" name="Line 13"/>
          <p:cNvSpPr>
            <a:spLocks noChangeShapeType="1"/>
          </p:cNvSpPr>
          <p:nvPr/>
        </p:nvSpPr>
        <p:spPr bwMode="auto">
          <a:xfrm>
            <a:off x="6248400" y="5029200"/>
            <a:ext cx="457200" cy="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ransition spd="med"/>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74163E09-CFFE-49C0-A030-4A90941B143A}" type="slidenum">
              <a:rPr lang="ar-SA" altLang="en-US"/>
              <a:pPr>
                <a:defRPr/>
              </a:pPr>
              <a:t>112</a:t>
            </a:fld>
            <a:endParaRPr lang="en-US" altLang="en-US"/>
          </a:p>
        </p:txBody>
      </p:sp>
      <p:sp>
        <p:nvSpPr>
          <p:cNvPr id="126980" name="Rectangle 2"/>
          <p:cNvSpPr>
            <a:spLocks noGrp="1" noChangeArrowheads="1"/>
          </p:cNvSpPr>
          <p:nvPr>
            <p:ph type="title"/>
          </p:nvPr>
        </p:nvSpPr>
        <p:spPr>
          <a:xfrm>
            <a:off x="0" y="122238"/>
            <a:ext cx="8001000" cy="1295400"/>
          </a:xfrm>
        </p:spPr>
        <p:txBody>
          <a:bodyPr/>
          <a:lstStyle/>
          <a:p>
            <a:pPr algn="r" rtl="1" eaLnBrk="1" hangingPunct="1"/>
            <a:r>
              <a:rPr lang="fa-IR" smtClean="0">
                <a:cs typeface="B Nazanin" pitchFamily="2" charset="-78"/>
              </a:rPr>
              <a:t>شبکه تقدمي يا مستطيلي</a:t>
            </a:r>
            <a:r>
              <a:rPr lang="en-US" smtClean="0">
                <a:cs typeface="B Nazanin" pitchFamily="2" charset="-78"/>
              </a:rPr>
              <a:t/>
            </a:r>
            <a:br>
              <a:rPr lang="en-US" smtClean="0">
                <a:cs typeface="B Nazanin" pitchFamily="2" charset="-78"/>
              </a:rPr>
            </a:br>
            <a:r>
              <a:rPr lang="en-US" sz="2800" smtClean="0">
                <a:cs typeface="B Nazanin" pitchFamily="2" charset="-78"/>
              </a:rPr>
              <a:t>(Precedence Network)</a:t>
            </a:r>
          </a:p>
        </p:txBody>
      </p:sp>
      <p:sp>
        <p:nvSpPr>
          <p:cNvPr id="126981" name="Rectangle 3"/>
          <p:cNvSpPr>
            <a:spLocks noGrp="1" noChangeArrowheads="1"/>
          </p:cNvSpPr>
          <p:nvPr>
            <p:ph type="body" idx="1"/>
          </p:nvPr>
        </p:nvSpPr>
        <p:spPr/>
        <p:txBody>
          <a:bodyPr/>
          <a:lstStyle/>
          <a:p>
            <a:pPr algn="r" rtl="1" eaLnBrk="1" hangingPunct="1">
              <a:lnSpc>
                <a:spcPct val="90000"/>
              </a:lnSpc>
            </a:pPr>
            <a:r>
              <a:rPr lang="fa-IR" b="1" smtClean="0">
                <a:cs typeface="B Nazanin" pitchFamily="2" charset="-78"/>
              </a:rPr>
              <a:t>شبکه تقدمي</a:t>
            </a:r>
            <a:r>
              <a:rPr lang="fa-IR" smtClean="0">
                <a:cs typeface="B Nazanin" pitchFamily="2" charset="-78"/>
              </a:rPr>
              <a:t>، نوعي شبکه گرهي است که در آن گروهي از روابط بين فعاليتها که از نوع وابستگي ربطي مي باشند، نمايش پذير هستند. بنابراين چنانچه برخي از وابستگي ها بين فعاليتهاي يک پروژه از نوع ربطي باشد، الزاماً بايد از شبکه تقدمي براي مدل سازي آن پروژه استفاده کرد.شبکه تقدمي خود به دو نوع يکم و دوم تفکيک مي شوند:</a:t>
            </a:r>
          </a:p>
          <a:p>
            <a:pPr algn="r" rtl="1" eaLnBrk="1" hangingPunct="1">
              <a:lnSpc>
                <a:spcPct val="90000"/>
              </a:lnSpc>
            </a:pPr>
            <a:r>
              <a:rPr lang="fa-IR" b="1" smtClean="0">
                <a:cs typeface="B Nazanin" pitchFamily="2" charset="-78"/>
              </a:rPr>
              <a:t>شبکه تقدمي نوع يکم</a:t>
            </a:r>
          </a:p>
          <a:p>
            <a:pPr algn="r" rtl="1" eaLnBrk="1" hangingPunct="1">
              <a:lnSpc>
                <a:spcPct val="90000"/>
              </a:lnSpc>
              <a:buFont typeface="Wingdings" pitchFamily="2" charset="2"/>
              <a:buNone/>
            </a:pPr>
            <a:r>
              <a:rPr lang="fa-IR" smtClean="0">
                <a:cs typeface="B Nazanin" pitchFamily="2" charset="-78"/>
              </a:rPr>
              <a:t>ابتدا شبکه گرهي اساسي رسم ميگردد و سپس نوع وابستگي ربطي بين هر دو فعاليت و ميزان تاخير مربوط بر روي برداري که رابطه آن دو فعاليت را نشان مي دهد، نوشته مي شود.</a:t>
            </a:r>
            <a:endParaRPr lang="en-US"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 name="Footer Placeholder 5"/>
          <p:cNvSpPr>
            <a:spLocks noGrp="1"/>
          </p:cNvSpPr>
          <p:nvPr>
            <p:ph type="ftr" sz="quarter" idx="11"/>
          </p:nvPr>
        </p:nvSpPr>
        <p:spPr/>
        <p:txBody>
          <a:bodyPr/>
          <a:lstStyle/>
          <a:p>
            <a:pPr>
              <a:defRPr/>
            </a:pPr>
            <a:r>
              <a:rPr lang="en-US" altLang="en-US"/>
              <a:t>Management &amp; Project Control -  Present by Dr.Amir.A.Shojaie</a:t>
            </a:r>
          </a:p>
        </p:txBody>
      </p:sp>
      <p:sp>
        <p:nvSpPr>
          <p:cNvPr id="83" name="Slide Number Placeholder 6"/>
          <p:cNvSpPr>
            <a:spLocks noGrp="1"/>
          </p:cNvSpPr>
          <p:nvPr>
            <p:ph type="sldNum" sz="quarter" idx="12"/>
          </p:nvPr>
        </p:nvSpPr>
        <p:spPr/>
        <p:txBody>
          <a:bodyPr/>
          <a:lstStyle/>
          <a:p>
            <a:pPr>
              <a:defRPr/>
            </a:pPr>
            <a:fld id="{E93316FB-E188-48B6-9B1D-D4E90B1A3DF3}" type="slidenum">
              <a:rPr lang="ar-SA" altLang="en-US"/>
              <a:pPr>
                <a:defRPr/>
              </a:pPr>
              <a:t>113</a:t>
            </a:fld>
            <a:endParaRPr lang="en-US" altLang="en-US"/>
          </a:p>
        </p:txBody>
      </p:sp>
      <p:sp>
        <p:nvSpPr>
          <p:cNvPr id="128004" name="Rectangle 132"/>
          <p:cNvSpPr>
            <a:spLocks noGrp="1" noChangeArrowheads="1"/>
          </p:cNvSpPr>
          <p:nvPr>
            <p:ph type="title"/>
          </p:nvPr>
        </p:nvSpPr>
        <p:spPr/>
        <p:txBody>
          <a:bodyPr/>
          <a:lstStyle/>
          <a:p>
            <a:pPr algn="r" rtl="1" eaLnBrk="1" hangingPunct="1"/>
            <a:r>
              <a:rPr lang="fa-IR" smtClean="0">
                <a:cs typeface="B Nazanin" pitchFamily="2" charset="-78"/>
              </a:rPr>
              <a:t>مثال شبکه تقدمي نوع يکم</a:t>
            </a:r>
            <a:endParaRPr lang="en-US" smtClean="0">
              <a:cs typeface="B Nazanin" pitchFamily="2" charset="-78"/>
            </a:endParaRPr>
          </a:p>
        </p:txBody>
      </p:sp>
      <p:sp>
        <p:nvSpPr>
          <p:cNvPr id="128005" name="Rectangle 3"/>
          <p:cNvSpPr>
            <a:spLocks noGrp="1" noChangeArrowheads="1"/>
          </p:cNvSpPr>
          <p:nvPr>
            <p:ph type="body" sz="half" idx="1"/>
          </p:nvPr>
        </p:nvSpPr>
        <p:spPr>
          <a:xfrm>
            <a:off x="457200" y="4800600"/>
            <a:ext cx="8305800" cy="1330325"/>
          </a:xfrm>
        </p:spPr>
        <p:txBody>
          <a:bodyPr/>
          <a:lstStyle/>
          <a:p>
            <a:pPr eaLnBrk="1" hangingPunct="1">
              <a:buFont typeface="Wingdings" pitchFamily="2" charset="2"/>
              <a:buNone/>
            </a:pPr>
            <a:r>
              <a:rPr lang="en-US" sz="1800" smtClean="0"/>
              <a:t>                         </a:t>
            </a:r>
            <a:r>
              <a:rPr lang="en-US" sz="1600" smtClean="0"/>
              <a:t>FS+0.5               FS+1</a:t>
            </a:r>
            <a:r>
              <a:rPr lang="en-US" sz="2600" smtClean="0"/>
              <a:t>  </a:t>
            </a:r>
          </a:p>
          <a:p>
            <a:pPr eaLnBrk="1" hangingPunct="1">
              <a:buFont typeface="Wingdings" pitchFamily="2" charset="2"/>
              <a:buNone/>
            </a:pPr>
            <a:r>
              <a:rPr lang="en-US" sz="2600" smtClean="0"/>
              <a:t>                       </a:t>
            </a:r>
            <a:r>
              <a:rPr lang="en-US" sz="1600" smtClean="0"/>
              <a:t>SS+2</a:t>
            </a:r>
            <a:r>
              <a:rPr lang="en-US" sz="2600" smtClean="0"/>
              <a:t>                         </a:t>
            </a:r>
            <a:r>
              <a:rPr lang="en-US" sz="1800" smtClean="0"/>
              <a:t>FF+1  </a:t>
            </a:r>
          </a:p>
          <a:p>
            <a:pPr eaLnBrk="1" hangingPunct="1">
              <a:buFont typeface="Wingdings" pitchFamily="2" charset="2"/>
              <a:buNone/>
            </a:pPr>
            <a:r>
              <a:rPr lang="en-US" sz="1800" smtClean="0"/>
              <a:t> </a:t>
            </a:r>
            <a:r>
              <a:rPr lang="en-US" sz="1600" smtClean="0"/>
              <a:t>SS+1                 FS-0.5                     FF+1</a:t>
            </a:r>
          </a:p>
        </p:txBody>
      </p:sp>
      <p:graphicFrame>
        <p:nvGraphicFramePr>
          <p:cNvPr id="248098" name="Group 290"/>
          <p:cNvGraphicFramePr>
            <a:graphicFrameLocks noGrp="1"/>
          </p:cNvGraphicFramePr>
          <p:nvPr>
            <p:ph sz="half" idx="2"/>
          </p:nvPr>
        </p:nvGraphicFramePr>
        <p:xfrm>
          <a:off x="533400" y="1600200"/>
          <a:ext cx="8153400" cy="3298825"/>
        </p:xfrm>
        <a:graphic>
          <a:graphicData uri="http://schemas.openxmlformats.org/drawingml/2006/table">
            <a:tbl>
              <a:tblPr/>
              <a:tblGrid>
                <a:gridCol w="2217738"/>
                <a:gridCol w="2057400"/>
                <a:gridCol w="2770187"/>
                <a:gridCol w="1108075"/>
              </a:tblGrid>
              <a:tr h="361950">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700" b="1" i="0" u="none" strike="noStrike" cap="none" normalizeH="0" baseline="0" smtClean="0">
                          <a:ln>
                            <a:noFill/>
                          </a:ln>
                          <a:solidFill>
                            <a:schemeClr val="tx1"/>
                          </a:solidFill>
                          <a:effectLst/>
                          <a:latin typeface="Arial" pitchFamily="34" charset="0"/>
                          <a:cs typeface="B Nazanin" pitchFamily="2" charset="-78"/>
                        </a:rPr>
                        <a:t>پيش نياز ها</a:t>
                      </a:r>
                      <a:endParaRPr kumimoji="0" lang="en-US" sz="17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700" b="1" i="0" u="none" strike="noStrike" cap="none" normalizeH="0" baseline="0" smtClean="0">
                          <a:ln>
                            <a:noFill/>
                          </a:ln>
                          <a:solidFill>
                            <a:schemeClr val="tx1"/>
                          </a:solidFill>
                          <a:effectLst/>
                          <a:latin typeface="Arial" pitchFamily="34" charset="0"/>
                          <a:cs typeface="B Nazanin" pitchFamily="2" charset="-78"/>
                        </a:rPr>
                        <a:t>مدت اجرا (هفته)</a:t>
                      </a:r>
                      <a:endParaRPr kumimoji="0" lang="en-US" sz="17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700" b="1" i="0" u="none" strike="noStrike" cap="none" normalizeH="0" baseline="0" smtClean="0">
                          <a:ln>
                            <a:noFill/>
                          </a:ln>
                          <a:solidFill>
                            <a:schemeClr val="tx1"/>
                          </a:solidFill>
                          <a:effectLst/>
                          <a:latin typeface="Arial" pitchFamily="34" charset="0"/>
                          <a:cs typeface="B Nazanin" pitchFamily="2" charset="-78"/>
                        </a:rPr>
                        <a:t>شرح فعاليت</a:t>
                      </a:r>
                      <a:endParaRPr kumimoji="0" lang="en-US" sz="17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700" b="1" i="0" u="none" strike="noStrike" cap="none" normalizeH="0" baseline="0" smtClean="0">
                          <a:ln>
                            <a:noFill/>
                          </a:ln>
                          <a:solidFill>
                            <a:schemeClr val="tx1"/>
                          </a:solidFill>
                          <a:effectLst/>
                          <a:latin typeface="Arial" pitchFamily="34" charset="0"/>
                          <a:cs typeface="B Nazanin" pitchFamily="2" charset="-78"/>
                        </a:rPr>
                        <a:t>کد فعاليت</a:t>
                      </a:r>
                      <a:endParaRPr kumimoji="0" lang="en-US" sz="17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0050">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700" b="0" i="0" u="none" strike="noStrike" cap="none" normalizeH="0" baseline="0" smtClean="0">
                          <a:ln>
                            <a:noFill/>
                          </a:ln>
                          <a:solidFill>
                            <a:schemeClr val="tx1"/>
                          </a:solidFill>
                          <a:effectLst/>
                          <a:latin typeface="Arial" pitchFamily="34" charset="0"/>
                          <a:cs typeface="B Nazanin" pitchFamily="2" charset="-78"/>
                        </a:rPr>
                        <a:t>-</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700" b="0" i="0" u="none" strike="noStrike" cap="none" normalizeH="0" baseline="0" smtClean="0">
                          <a:ln>
                            <a:noFill/>
                          </a:ln>
                          <a:solidFill>
                            <a:schemeClr val="tx1"/>
                          </a:solidFill>
                          <a:effectLst/>
                          <a:latin typeface="Arial" pitchFamily="34" charset="0"/>
                          <a:cs typeface="B Nazanin" pitchFamily="2" charset="-78"/>
                        </a:rPr>
                        <a:t>2</a:t>
                      </a:r>
                      <a:endParaRPr kumimoji="0" lang="en-US" sz="17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700" b="0" i="0" u="none" strike="noStrike" cap="none" normalizeH="0" baseline="0" smtClean="0">
                          <a:ln>
                            <a:noFill/>
                          </a:ln>
                          <a:solidFill>
                            <a:schemeClr val="tx1"/>
                          </a:solidFill>
                          <a:effectLst/>
                          <a:latin typeface="Arial" pitchFamily="34" charset="0"/>
                          <a:cs typeface="B Nazanin" pitchFamily="2" charset="-78"/>
                        </a:rPr>
                        <a:t>امکان سنجي</a:t>
                      </a:r>
                      <a:endParaRPr kumimoji="0" lang="en-US" sz="17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700" b="0" i="0" u="none" strike="noStrike" cap="none" normalizeH="0" baseline="0" smtClean="0">
                          <a:ln>
                            <a:noFill/>
                          </a:ln>
                          <a:solidFill>
                            <a:schemeClr val="tx1"/>
                          </a:solidFill>
                          <a:effectLst/>
                          <a:latin typeface="Arial" pitchFamily="34" charset="0"/>
                          <a:cs typeface="B Nazanin" pitchFamily="2" charset="-78"/>
                        </a:rPr>
                        <a:t>A</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1950">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700" b="0" i="0" u="none" strike="noStrike" cap="none" normalizeH="0" baseline="0" smtClean="0">
                          <a:ln>
                            <a:noFill/>
                          </a:ln>
                          <a:solidFill>
                            <a:schemeClr val="tx1"/>
                          </a:solidFill>
                          <a:effectLst/>
                          <a:latin typeface="Arial" pitchFamily="34" charset="0"/>
                          <a:cs typeface="B Nazanin" pitchFamily="2" charset="-78"/>
                        </a:rPr>
                        <a:t>A</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700" b="0" i="0" u="none" strike="noStrike" cap="none" normalizeH="0" baseline="0" smtClean="0">
                          <a:ln>
                            <a:noFill/>
                          </a:ln>
                          <a:solidFill>
                            <a:schemeClr val="tx1"/>
                          </a:solidFill>
                          <a:effectLst/>
                          <a:latin typeface="Arial" pitchFamily="34" charset="0"/>
                          <a:cs typeface="B Nazanin" pitchFamily="2" charset="-78"/>
                        </a:rPr>
                        <a:t>3</a:t>
                      </a:r>
                      <a:endParaRPr kumimoji="0" lang="en-US" sz="17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700" b="0" i="0" u="none" strike="noStrike" cap="none" normalizeH="0" baseline="0" smtClean="0">
                          <a:ln>
                            <a:noFill/>
                          </a:ln>
                          <a:solidFill>
                            <a:schemeClr val="tx1"/>
                          </a:solidFill>
                          <a:effectLst/>
                          <a:latin typeface="Arial" pitchFamily="34" charset="0"/>
                          <a:cs typeface="B Nazanin" pitchFamily="2" charset="-78"/>
                        </a:rPr>
                        <a:t>بررسي منابع مورد نياز</a:t>
                      </a:r>
                      <a:endParaRPr kumimoji="0" lang="en-US" sz="17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700" b="0" i="0" u="none" strike="noStrike" cap="none" normalizeH="0" baseline="0" smtClean="0">
                          <a:ln>
                            <a:noFill/>
                          </a:ln>
                          <a:solidFill>
                            <a:schemeClr val="tx1"/>
                          </a:solidFill>
                          <a:effectLst/>
                          <a:latin typeface="Arial" pitchFamily="34" charset="0"/>
                          <a:cs typeface="B Nazanin" pitchFamily="2" charset="-78"/>
                        </a:rPr>
                        <a:t>B</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1950">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700" b="0" i="0" u="none" strike="noStrike" cap="none" normalizeH="0" baseline="0" smtClean="0">
                          <a:ln>
                            <a:noFill/>
                          </a:ln>
                          <a:solidFill>
                            <a:schemeClr val="tx1"/>
                          </a:solidFill>
                          <a:effectLst/>
                          <a:latin typeface="Arial" pitchFamily="34" charset="0"/>
                          <a:cs typeface="B Nazanin" pitchFamily="2" charset="-78"/>
                        </a:rPr>
                        <a:t>ASS+1</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700" b="0" i="0" u="none" strike="noStrike" cap="none" normalizeH="0" baseline="0" smtClean="0">
                          <a:ln>
                            <a:noFill/>
                          </a:ln>
                          <a:solidFill>
                            <a:schemeClr val="tx1"/>
                          </a:solidFill>
                          <a:effectLst/>
                          <a:latin typeface="Arial" pitchFamily="34" charset="0"/>
                          <a:cs typeface="B Nazanin" pitchFamily="2" charset="-78"/>
                        </a:rPr>
                        <a:t>2</a:t>
                      </a:r>
                      <a:endParaRPr kumimoji="0" lang="en-US" sz="17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700" b="0" i="0" u="none" strike="noStrike" cap="none" normalizeH="0" baseline="0" smtClean="0">
                          <a:ln>
                            <a:noFill/>
                          </a:ln>
                          <a:solidFill>
                            <a:schemeClr val="tx1"/>
                          </a:solidFill>
                          <a:effectLst/>
                          <a:latin typeface="Arial" pitchFamily="34" charset="0"/>
                          <a:cs typeface="B Nazanin" pitchFamily="2" charset="-78"/>
                        </a:rPr>
                        <a:t>منابع مالي مورد نياز</a:t>
                      </a:r>
                      <a:endParaRPr kumimoji="0" lang="en-US" sz="17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700" b="0" i="0" u="none" strike="noStrike" cap="none" normalizeH="0" baseline="0" smtClean="0">
                          <a:ln>
                            <a:noFill/>
                          </a:ln>
                          <a:solidFill>
                            <a:schemeClr val="tx1"/>
                          </a:solidFill>
                          <a:effectLst/>
                          <a:latin typeface="Arial" pitchFamily="34" charset="0"/>
                          <a:cs typeface="B Nazanin" pitchFamily="2" charset="-78"/>
                        </a:rPr>
                        <a:t>C</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3538">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700" b="0" i="0" u="none" strike="noStrike" cap="none" normalizeH="0" baseline="0" smtClean="0">
                          <a:ln>
                            <a:noFill/>
                          </a:ln>
                          <a:solidFill>
                            <a:schemeClr val="tx1"/>
                          </a:solidFill>
                          <a:effectLst/>
                          <a:latin typeface="Arial" pitchFamily="34" charset="0"/>
                          <a:cs typeface="B Nazanin" pitchFamily="2" charset="-78"/>
                        </a:rPr>
                        <a:t>BFS+0.5,CSS+2</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700" b="0" i="0" u="none" strike="noStrike" cap="none" normalizeH="0" baseline="0" smtClean="0">
                          <a:ln>
                            <a:noFill/>
                          </a:ln>
                          <a:solidFill>
                            <a:schemeClr val="tx1"/>
                          </a:solidFill>
                          <a:effectLst/>
                          <a:latin typeface="Arial" pitchFamily="34" charset="0"/>
                          <a:cs typeface="B Nazanin" pitchFamily="2" charset="-78"/>
                        </a:rPr>
                        <a:t>1</a:t>
                      </a:r>
                      <a:endParaRPr kumimoji="0" lang="en-US" sz="17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700" b="0" i="0" u="none" strike="noStrike" cap="none" normalizeH="0" baseline="0" smtClean="0">
                          <a:ln>
                            <a:noFill/>
                          </a:ln>
                          <a:solidFill>
                            <a:schemeClr val="tx1"/>
                          </a:solidFill>
                          <a:effectLst/>
                          <a:latin typeface="Arial" pitchFamily="34" charset="0"/>
                          <a:cs typeface="B Nazanin" pitchFamily="2" charset="-78"/>
                        </a:rPr>
                        <a:t>سفارش ساخت</a:t>
                      </a:r>
                      <a:endParaRPr kumimoji="0" lang="en-US" sz="17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700" b="0" i="0" u="none" strike="noStrike" cap="none" normalizeH="0" baseline="0" smtClean="0">
                          <a:ln>
                            <a:noFill/>
                          </a:ln>
                          <a:solidFill>
                            <a:schemeClr val="tx1"/>
                          </a:solidFill>
                          <a:effectLst/>
                          <a:latin typeface="Arial" pitchFamily="34" charset="0"/>
                          <a:cs typeface="B Nazanin" pitchFamily="2" charset="-78"/>
                        </a:rPr>
                        <a:t>D</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1950">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700" b="0" i="0" u="none" strike="noStrike" cap="none" normalizeH="0" baseline="0" smtClean="0">
                          <a:ln>
                            <a:noFill/>
                          </a:ln>
                          <a:solidFill>
                            <a:schemeClr val="tx1"/>
                          </a:solidFill>
                          <a:effectLst/>
                          <a:latin typeface="Arial" pitchFamily="34" charset="0"/>
                          <a:cs typeface="B Nazanin" pitchFamily="2" charset="-78"/>
                        </a:rPr>
                        <a:t>DFS+1</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700" b="0" i="0" u="none" strike="noStrike" cap="none" normalizeH="0" baseline="0" smtClean="0">
                          <a:ln>
                            <a:noFill/>
                          </a:ln>
                          <a:solidFill>
                            <a:schemeClr val="tx1"/>
                          </a:solidFill>
                          <a:effectLst/>
                          <a:latin typeface="Arial" pitchFamily="34" charset="0"/>
                          <a:cs typeface="B Nazanin" pitchFamily="2" charset="-78"/>
                        </a:rPr>
                        <a:t>8</a:t>
                      </a:r>
                      <a:endParaRPr kumimoji="0" lang="en-US" sz="17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700" b="0" i="0" u="none" strike="noStrike" cap="none" normalizeH="0" baseline="0" smtClean="0">
                          <a:ln>
                            <a:noFill/>
                          </a:ln>
                          <a:solidFill>
                            <a:schemeClr val="tx1"/>
                          </a:solidFill>
                          <a:effectLst/>
                          <a:latin typeface="Arial" pitchFamily="34" charset="0"/>
                          <a:cs typeface="B Nazanin" pitchFamily="2" charset="-78"/>
                        </a:rPr>
                        <a:t>ساخت تجهيزات</a:t>
                      </a:r>
                      <a:endParaRPr kumimoji="0" lang="en-US" sz="17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700" b="0" i="0" u="none" strike="noStrike" cap="none" normalizeH="0" baseline="0" smtClean="0">
                          <a:ln>
                            <a:noFill/>
                          </a:ln>
                          <a:solidFill>
                            <a:schemeClr val="tx1"/>
                          </a:solidFill>
                          <a:effectLst/>
                          <a:latin typeface="Arial" pitchFamily="34" charset="0"/>
                          <a:cs typeface="B Nazanin" pitchFamily="2" charset="-78"/>
                        </a:rPr>
                        <a:t>E</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1950">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700" b="0" i="0" u="none" strike="noStrike" cap="none" normalizeH="0" baseline="0" smtClean="0">
                          <a:ln>
                            <a:noFill/>
                          </a:ln>
                          <a:solidFill>
                            <a:schemeClr val="tx1"/>
                          </a:solidFill>
                          <a:effectLst/>
                          <a:latin typeface="Arial" pitchFamily="34" charset="0"/>
                          <a:cs typeface="B Nazanin" pitchFamily="2" charset="-78"/>
                        </a:rPr>
                        <a:t>B,CFS-0.5</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700" b="0" i="0" u="none" strike="noStrike" cap="none" normalizeH="0" baseline="0" smtClean="0">
                          <a:ln>
                            <a:noFill/>
                          </a:ln>
                          <a:solidFill>
                            <a:schemeClr val="tx1"/>
                          </a:solidFill>
                          <a:effectLst/>
                          <a:latin typeface="Arial" pitchFamily="34" charset="0"/>
                          <a:cs typeface="B Nazanin" pitchFamily="2" charset="-78"/>
                        </a:rPr>
                        <a:t>7</a:t>
                      </a:r>
                      <a:endParaRPr kumimoji="0" lang="en-US" sz="17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700" b="0" i="0" u="none" strike="noStrike" cap="none" normalizeH="0" baseline="0" smtClean="0">
                          <a:ln>
                            <a:noFill/>
                          </a:ln>
                          <a:solidFill>
                            <a:schemeClr val="tx1"/>
                          </a:solidFill>
                          <a:effectLst/>
                          <a:latin typeface="Arial" pitchFamily="34" charset="0"/>
                          <a:cs typeface="B Nazanin" pitchFamily="2" charset="-78"/>
                        </a:rPr>
                        <a:t>ساخت اتاق اداري</a:t>
                      </a:r>
                      <a:endParaRPr kumimoji="0" lang="en-US" sz="17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700" b="0" i="0" u="none" strike="noStrike" cap="none" normalizeH="0" baseline="0" smtClean="0">
                          <a:ln>
                            <a:noFill/>
                          </a:ln>
                          <a:solidFill>
                            <a:schemeClr val="tx1"/>
                          </a:solidFill>
                          <a:effectLst/>
                          <a:latin typeface="Arial" pitchFamily="34" charset="0"/>
                          <a:cs typeface="B Nazanin" pitchFamily="2" charset="-78"/>
                        </a:rPr>
                        <a:t>F</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3538">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700" b="0" i="0" u="none" strike="noStrike" cap="none" normalizeH="0" baseline="0" smtClean="0">
                          <a:ln>
                            <a:noFill/>
                          </a:ln>
                          <a:solidFill>
                            <a:schemeClr val="tx1"/>
                          </a:solidFill>
                          <a:effectLst/>
                          <a:latin typeface="Arial" pitchFamily="34" charset="0"/>
                          <a:cs typeface="B Nazanin" pitchFamily="2" charset="-78"/>
                        </a:rPr>
                        <a:t>EFF+1,FFF+1</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700" b="0" i="0" u="none" strike="noStrike" cap="none" normalizeH="0" baseline="0" smtClean="0">
                          <a:ln>
                            <a:noFill/>
                          </a:ln>
                          <a:solidFill>
                            <a:schemeClr val="tx1"/>
                          </a:solidFill>
                          <a:effectLst/>
                          <a:latin typeface="Arial" pitchFamily="34" charset="0"/>
                          <a:cs typeface="B Nazanin" pitchFamily="2" charset="-78"/>
                        </a:rPr>
                        <a:t>3</a:t>
                      </a:r>
                      <a:endParaRPr kumimoji="0" lang="en-US" sz="17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700" b="0" i="0" u="none" strike="noStrike" cap="none" normalizeH="0" baseline="0" smtClean="0">
                          <a:ln>
                            <a:noFill/>
                          </a:ln>
                          <a:solidFill>
                            <a:schemeClr val="tx1"/>
                          </a:solidFill>
                          <a:effectLst/>
                          <a:latin typeface="Arial" pitchFamily="34" charset="0"/>
                          <a:cs typeface="B Nazanin" pitchFamily="2" charset="-78"/>
                        </a:rPr>
                        <a:t>تحويل و نصب تجهيزات</a:t>
                      </a:r>
                      <a:endParaRPr kumimoji="0" lang="en-US" sz="17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700" b="0" i="0" u="none" strike="noStrike" cap="none" normalizeH="0" baseline="0" smtClean="0">
                          <a:ln>
                            <a:noFill/>
                          </a:ln>
                          <a:solidFill>
                            <a:schemeClr val="tx1"/>
                          </a:solidFill>
                          <a:effectLst/>
                          <a:latin typeface="Arial" pitchFamily="34" charset="0"/>
                          <a:cs typeface="B Nazanin" pitchFamily="2" charset="-78"/>
                        </a:rPr>
                        <a:t>G</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1950">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700" b="0" i="0" u="none" strike="noStrike" cap="none" normalizeH="0" baseline="0" smtClean="0">
                          <a:ln>
                            <a:noFill/>
                          </a:ln>
                          <a:solidFill>
                            <a:schemeClr val="tx1"/>
                          </a:solidFill>
                          <a:effectLst/>
                          <a:latin typeface="Arial" pitchFamily="34" charset="0"/>
                          <a:cs typeface="B Nazanin" pitchFamily="2" charset="-78"/>
                        </a:rPr>
                        <a:t>G</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700" b="0" i="0" u="none" strike="noStrike" cap="none" normalizeH="0" baseline="0" smtClean="0">
                          <a:ln>
                            <a:noFill/>
                          </a:ln>
                          <a:solidFill>
                            <a:schemeClr val="tx1"/>
                          </a:solidFill>
                          <a:effectLst/>
                          <a:latin typeface="Arial" pitchFamily="34" charset="0"/>
                          <a:cs typeface="B Nazanin" pitchFamily="2" charset="-78"/>
                        </a:rPr>
                        <a:t>1</a:t>
                      </a:r>
                      <a:endParaRPr kumimoji="0" lang="en-US" sz="17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700" b="0" i="0" u="none" strike="noStrike" cap="none" normalizeH="0" baseline="0" smtClean="0">
                          <a:ln>
                            <a:noFill/>
                          </a:ln>
                          <a:solidFill>
                            <a:schemeClr val="tx1"/>
                          </a:solidFill>
                          <a:effectLst/>
                          <a:latin typeface="Arial" pitchFamily="34" charset="0"/>
                          <a:cs typeface="B Nazanin" pitchFamily="2" charset="-78"/>
                        </a:rPr>
                        <a:t>راه اندازي آزمايشي</a:t>
                      </a:r>
                      <a:endParaRPr kumimoji="0" lang="en-US" sz="17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700" b="0" i="0" u="none" strike="noStrike" cap="none" normalizeH="0" baseline="0" smtClean="0">
                          <a:ln>
                            <a:noFill/>
                          </a:ln>
                          <a:solidFill>
                            <a:schemeClr val="tx1"/>
                          </a:solidFill>
                          <a:effectLst/>
                          <a:latin typeface="Arial" pitchFamily="34" charset="0"/>
                          <a:cs typeface="B Nazanin" pitchFamily="2" charset="-78"/>
                        </a:rPr>
                        <a:t>H</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8058" name="Oval 136"/>
          <p:cNvSpPr>
            <a:spLocks noChangeArrowheads="1"/>
          </p:cNvSpPr>
          <p:nvPr/>
        </p:nvSpPr>
        <p:spPr bwMode="auto">
          <a:xfrm>
            <a:off x="304800" y="5334000"/>
            <a:ext cx="457200" cy="457200"/>
          </a:xfrm>
          <a:prstGeom prst="ellipse">
            <a:avLst/>
          </a:prstGeom>
          <a:solidFill>
            <a:schemeClr val="accent1"/>
          </a:solidFill>
          <a:ln w="9525">
            <a:solidFill>
              <a:schemeClr val="tx1"/>
            </a:solidFill>
            <a:round/>
            <a:headEnd/>
            <a:tailEnd/>
          </a:ln>
        </p:spPr>
        <p:txBody>
          <a:bodyPr wrap="none" lIns="91427" tIns="45714" rIns="91427" bIns="45714" anchor="ctr"/>
          <a:lstStyle/>
          <a:p>
            <a:r>
              <a:rPr lang="en-US" sz="2600">
                <a:cs typeface="Nazanin" pitchFamily="2" charset="-78"/>
              </a:rPr>
              <a:t>A</a:t>
            </a:r>
          </a:p>
        </p:txBody>
      </p:sp>
      <p:sp>
        <p:nvSpPr>
          <p:cNvPr id="128059" name="Oval 206"/>
          <p:cNvSpPr>
            <a:spLocks noChangeArrowheads="1"/>
          </p:cNvSpPr>
          <p:nvPr/>
        </p:nvSpPr>
        <p:spPr bwMode="auto">
          <a:xfrm>
            <a:off x="1676400" y="4953000"/>
            <a:ext cx="457200" cy="457200"/>
          </a:xfrm>
          <a:prstGeom prst="ellipse">
            <a:avLst/>
          </a:prstGeom>
          <a:solidFill>
            <a:schemeClr val="accent1"/>
          </a:solidFill>
          <a:ln w="9525">
            <a:solidFill>
              <a:schemeClr val="tx1"/>
            </a:solidFill>
            <a:round/>
            <a:headEnd/>
            <a:tailEnd/>
          </a:ln>
        </p:spPr>
        <p:txBody>
          <a:bodyPr wrap="none" lIns="91427" tIns="45714" rIns="91427" bIns="45714" anchor="ctr"/>
          <a:lstStyle/>
          <a:p>
            <a:r>
              <a:rPr lang="en-US">
                <a:cs typeface="Nazanin" pitchFamily="2" charset="-78"/>
              </a:rPr>
              <a:t>B</a:t>
            </a:r>
          </a:p>
        </p:txBody>
      </p:sp>
      <p:sp>
        <p:nvSpPr>
          <p:cNvPr id="128060" name="Oval 207"/>
          <p:cNvSpPr>
            <a:spLocks noChangeArrowheads="1"/>
          </p:cNvSpPr>
          <p:nvPr/>
        </p:nvSpPr>
        <p:spPr bwMode="auto">
          <a:xfrm>
            <a:off x="1600200" y="5943600"/>
            <a:ext cx="457200" cy="457200"/>
          </a:xfrm>
          <a:prstGeom prst="ellipse">
            <a:avLst/>
          </a:prstGeom>
          <a:solidFill>
            <a:schemeClr val="accent1"/>
          </a:solidFill>
          <a:ln w="9525">
            <a:solidFill>
              <a:schemeClr val="tx1"/>
            </a:solidFill>
            <a:round/>
            <a:headEnd/>
            <a:tailEnd/>
          </a:ln>
        </p:spPr>
        <p:txBody>
          <a:bodyPr wrap="none" lIns="91427" tIns="45714" rIns="91427" bIns="45714" anchor="ctr"/>
          <a:lstStyle/>
          <a:p>
            <a:r>
              <a:rPr lang="en-US" sz="2600">
                <a:cs typeface="Nazanin" pitchFamily="2" charset="-78"/>
              </a:rPr>
              <a:t>C</a:t>
            </a:r>
          </a:p>
        </p:txBody>
      </p:sp>
      <p:sp>
        <p:nvSpPr>
          <p:cNvPr id="128061" name="Oval 208"/>
          <p:cNvSpPr>
            <a:spLocks noChangeArrowheads="1"/>
          </p:cNvSpPr>
          <p:nvPr/>
        </p:nvSpPr>
        <p:spPr bwMode="auto">
          <a:xfrm>
            <a:off x="2971800" y="4953000"/>
            <a:ext cx="457200" cy="457200"/>
          </a:xfrm>
          <a:prstGeom prst="ellipse">
            <a:avLst/>
          </a:prstGeom>
          <a:solidFill>
            <a:schemeClr val="accent1"/>
          </a:solidFill>
          <a:ln w="9525">
            <a:solidFill>
              <a:schemeClr val="tx1"/>
            </a:solidFill>
            <a:round/>
            <a:headEnd/>
            <a:tailEnd/>
          </a:ln>
        </p:spPr>
        <p:txBody>
          <a:bodyPr wrap="none" lIns="91427" tIns="45714" rIns="91427" bIns="45714" anchor="ctr"/>
          <a:lstStyle/>
          <a:p>
            <a:r>
              <a:rPr lang="en-US" sz="2600">
                <a:cs typeface="Nazanin" pitchFamily="2" charset="-78"/>
              </a:rPr>
              <a:t>D</a:t>
            </a:r>
          </a:p>
        </p:txBody>
      </p:sp>
      <p:sp>
        <p:nvSpPr>
          <p:cNvPr id="128062" name="Oval 209"/>
          <p:cNvSpPr>
            <a:spLocks noChangeArrowheads="1"/>
          </p:cNvSpPr>
          <p:nvPr/>
        </p:nvSpPr>
        <p:spPr bwMode="auto">
          <a:xfrm>
            <a:off x="2819400" y="5943600"/>
            <a:ext cx="457200" cy="457200"/>
          </a:xfrm>
          <a:prstGeom prst="ellipse">
            <a:avLst/>
          </a:prstGeom>
          <a:solidFill>
            <a:schemeClr val="accent1"/>
          </a:solidFill>
          <a:ln w="9525">
            <a:solidFill>
              <a:schemeClr val="tx1"/>
            </a:solidFill>
            <a:round/>
            <a:headEnd/>
            <a:tailEnd/>
          </a:ln>
        </p:spPr>
        <p:txBody>
          <a:bodyPr wrap="none" lIns="91427" tIns="45714" rIns="91427" bIns="45714" anchor="ctr"/>
          <a:lstStyle/>
          <a:p>
            <a:r>
              <a:rPr lang="en-US" sz="2600">
                <a:cs typeface="Nazanin" pitchFamily="2" charset="-78"/>
              </a:rPr>
              <a:t>F</a:t>
            </a:r>
          </a:p>
        </p:txBody>
      </p:sp>
      <p:sp>
        <p:nvSpPr>
          <p:cNvPr id="128063" name="Oval 210"/>
          <p:cNvSpPr>
            <a:spLocks noChangeArrowheads="1"/>
          </p:cNvSpPr>
          <p:nvPr/>
        </p:nvSpPr>
        <p:spPr bwMode="auto">
          <a:xfrm>
            <a:off x="4343400" y="4953000"/>
            <a:ext cx="457200" cy="457200"/>
          </a:xfrm>
          <a:prstGeom prst="ellipse">
            <a:avLst/>
          </a:prstGeom>
          <a:solidFill>
            <a:schemeClr val="accent1"/>
          </a:solidFill>
          <a:ln w="9525">
            <a:solidFill>
              <a:schemeClr val="tx1"/>
            </a:solidFill>
            <a:round/>
            <a:headEnd/>
            <a:tailEnd/>
          </a:ln>
        </p:spPr>
        <p:txBody>
          <a:bodyPr wrap="none" lIns="91427" tIns="45714" rIns="91427" bIns="45714" anchor="ctr"/>
          <a:lstStyle/>
          <a:p>
            <a:r>
              <a:rPr lang="en-US" sz="2600">
                <a:cs typeface="Nazanin" pitchFamily="2" charset="-78"/>
              </a:rPr>
              <a:t>E</a:t>
            </a:r>
          </a:p>
        </p:txBody>
      </p:sp>
      <p:sp>
        <p:nvSpPr>
          <p:cNvPr id="128064" name="Oval 211"/>
          <p:cNvSpPr>
            <a:spLocks noChangeArrowheads="1"/>
          </p:cNvSpPr>
          <p:nvPr/>
        </p:nvSpPr>
        <p:spPr bwMode="auto">
          <a:xfrm>
            <a:off x="6019800" y="5943600"/>
            <a:ext cx="457200" cy="457200"/>
          </a:xfrm>
          <a:prstGeom prst="ellipse">
            <a:avLst/>
          </a:prstGeom>
          <a:solidFill>
            <a:schemeClr val="accent1"/>
          </a:solidFill>
          <a:ln w="9525">
            <a:solidFill>
              <a:schemeClr val="tx1"/>
            </a:solidFill>
            <a:round/>
            <a:headEnd/>
            <a:tailEnd/>
          </a:ln>
        </p:spPr>
        <p:txBody>
          <a:bodyPr wrap="none" lIns="91427" tIns="45714" rIns="91427" bIns="45714" anchor="ctr"/>
          <a:lstStyle/>
          <a:p>
            <a:r>
              <a:rPr lang="en-US" sz="2600">
                <a:cs typeface="Nazanin" pitchFamily="2" charset="-78"/>
              </a:rPr>
              <a:t>G</a:t>
            </a:r>
          </a:p>
        </p:txBody>
      </p:sp>
      <p:sp>
        <p:nvSpPr>
          <p:cNvPr id="128065" name="Oval 212"/>
          <p:cNvSpPr>
            <a:spLocks noChangeArrowheads="1"/>
          </p:cNvSpPr>
          <p:nvPr/>
        </p:nvSpPr>
        <p:spPr bwMode="auto">
          <a:xfrm>
            <a:off x="7772400" y="5943600"/>
            <a:ext cx="457200" cy="457200"/>
          </a:xfrm>
          <a:prstGeom prst="ellipse">
            <a:avLst/>
          </a:prstGeom>
          <a:solidFill>
            <a:schemeClr val="accent1"/>
          </a:solidFill>
          <a:ln w="9525">
            <a:solidFill>
              <a:schemeClr val="tx1"/>
            </a:solidFill>
            <a:round/>
            <a:headEnd/>
            <a:tailEnd/>
          </a:ln>
        </p:spPr>
        <p:txBody>
          <a:bodyPr wrap="none" lIns="91427" tIns="45714" rIns="91427" bIns="45714" anchor="ctr"/>
          <a:lstStyle/>
          <a:p>
            <a:r>
              <a:rPr lang="en-US" sz="2600">
                <a:cs typeface="Nazanin" pitchFamily="2" charset="-78"/>
              </a:rPr>
              <a:t>H</a:t>
            </a:r>
          </a:p>
        </p:txBody>
      </p:sp>
      <p:sp>
        <p:nvSpPr>
          <p:cNvPr id="128066" name="Line 214"/>
          <p:cNvSpPr>
            <a:spLocks noChangeShapeType="1"/>
          </p:cNvSpPr>
          <p:nvPr/>
        </p:nvSpPr>
        <p:spPr bwMode="auto">
          <a:xfrm flipV="1">
            <a:off x="762000" y="5257800"/>
            <a:ext cx="914400" cy="228600"/>
          </a:xfrm>
          <a:prstGeom prst="line">
            <a:avLst/>
          </a:prstGeom>
          <a:noFill/>
          <a:ln w="9525">
            <a:solidFill>
              <a:schemeClr val="tx1"/>
            </a:solidFill>
            <a:round/>
            <a:headEnd/>
            <a:tailEnd type="triangle" w="med" len="med"/>
          </a:ln>
        </p:spPr>
        <p:txBody>
          <a:bodyPr/>
          <a:lstStyle/>
          <a:p>
            <a:endParaRPr lang="en-US"/>
          </a:p>
        </p:txBody>
      </p:sp>
      <p:sp>
        <p:nvSpPr>
          <p:cNvPr id="128067" name="Line 215"/>
          <p:cNvSpPr>
            <a:spLocks noChangeShapeType="1"/>
          </p:cNvSpPr>
          <p:nvPr/>
        </p:nvSpPr>
        <p:spPr bwMode="auto">
          <a:xfrm>
            <a:off x="2133600" y="5181600"/>
            <a:ext cx="838200" cy="0"/>
          </a:xfrm>
          <a:prstGeom prst="line">
            <a:avLst/>
          </a:prstGeom>
          <a:noFill/>
          <a:ln w="9525">
            <a:solidFill>
              <a:schemeClr val="tx1"/>
            </a:solidFill>
            <a:round/>
            <a:headEnd/>
            <a:tailEnd type="triangle" w="med" len="med"/>
          </a:ln>
        </p:spPr>
        <p:txBody>
          <a:bodyPr/>
          <a:lstStyle/>
          <a:p>
            <a:endParaRPr lang="en-US"/>
          </a:p>
        </p:txBody>
      </p:sp>
      <p:sp>
        <p:nvSpPr>
          <p:cNvPr id="128068" name="Line 216"/>
          <p:cNvSpPr>
            <a:spLocks noChangeShapeType="1"/>
          </p:cNvSpPr>
          <p:nvPr/>
        </p:nvSpPr>
        <p:spPr bwMode="auto">
          <a:xfrm>
            <a:off x="3429000" y="5181600"/>
            <a:ext cx="914400" cy="0"/>
          </a:xfrm>
          <a:prstGeom prst="line">
            <a:avLst/>
          </a:prstGeom>
          <a:noFill/>
          <a:ln w="9525">
            <a:solidFill>
              <a:schemeClr val="tx1"/>
            </a:solidFill>
            <a:round/>
            <a:headEnd/>
            <a:tailEnd type="triangle" w="med" len="med"/>
          </a:ln>
        </p:spPr>
        <p:txBody>
          <a:bodyPr/>
          <a:lstStyle/>
          <a:p>
            <a:endParaRPr lang="en-US"/>
          </a:p>
        </p:txBody>
      </p:sp>
      <p:sp>
        <p:nvSpPr>
          <p:cNvPr id="128069" name="Line 217"/>
          <p:cNvSpPr>
            <a:spLocks noChangeShapeType="1"/>
          </p:cNvSpPr>
          <p:nvPr/>
        </p:nvSpPr>
        <p:spPr bwMode="auto">
          <a:xfrm>
            <a:off x="685800" y="5638800"/>
            <a:ext cx="914400" cy="457200"/>
          </a:xfrm>
          <a:prstGeom prst="line">
            <a:avLst/>
          </a:prstGeom>
          <a:noFill/>
          <a:ln w="9525">
            <a:solidFill>
              <a:schemeClr val="tx1"/>
            </a:solidFill>
            <a:round/>
            <a:headEnd/>
            <a:tailEnd type="triangle" w="med" len="med"/>
          </a:ln>
        </p:spPr>
        <p:txBody>
          <a:bodyPr/>
          <a:lstStyle/>
          <a:p>
            <a:endParaRPr lang="en-US"/>
          </a:p>
        </p:txBody>
      </p:sp>
      <p:sp>
        <p:nvSpPr>
          <p:cNvPr id="128070" name="Line 218"/>
          <p:cNvSpPr>
            <a:spLocks noChangeShapeType="1"/>
          </p:cNvSpPr>
          <p:nvPr/>
        </p:nvSpPr>
        <p:spPr bwMode="auto">
          <a:xfrm>
            <a:off x="2057400" y="6096000"/>
            <a:ext cx="762000" cy="0"/>
          </a:xfrm>
          <a:prstGeom prst="line">
            <a:avLst/>
          </a:prstGeom>
          <a:noFill/>
          <a:ln w="9525">
            <a:solidFill>
              <a:schemeClr val="tx1"/>
            </a:solidFill>
            <a:round/>
            <a:headEnd/>
            <a:tailEnd type="triangle" w="med" len="med"/>
          </a:ln>
        </p:spPr>
        <p:txBody>
          <a:bodyPr/>
          <a:lstStyle/>
          <a:p>
            <a:endParaRPr lang="en-US"/>
          </a:p>
        </p:txBody>
      </p:sp>
      <p:sp>
        <p:nvSpPr>
          <p:cNvPr id="128071" name="Line 219"/>
          <p:cNvSpPr>
            <a:spLocks noChangeShapeType="1"/>
          </p:cNvSpPr>
          <p:nvPr/>
        </p:nvSpPr>
        <p:spPr bwMode="auto">
          <a:xfrm>
            <a:off x="3276600" y="6096000"/>
            <a:ext cx="2743200" cy="0"/>
          </a:xfrm>
          <a:prstGeom prst="line">
            <a:avLst/>
          </a:prstGeom>
          <a:noFill/>
          <a:ln w="9525">
            <a:solidFill>
              <a:schemeClr val="tx1"/>
            </a:solidFill>
            <a:round/>
            <a:headEnd/>
            <a:tailEnd type="triangle" w="med" len="med"/>
          </a:ln>
        </p:spPr>
        <p:txBody>
          <a:bodyPr/>
          <a:lstStyle/>
          <a:p>
            <a:endParaRPr lang="en-US"/>
          </a:p>
        </p:txBody>
      </p:sp>
      <p:sp>
        <p:nvSpPr>
          <p:cNvPr id="128072" name="Line 220"/>
          <p:cNvSpPr>
            <a:spLocks noChangeShapeType="1"/>
          </p:cNvSpPr>
          <p:nvPr/>
        </p:nvSpPr>
        <p:spPr bwMode="auto">
          <a:xfrm>
            <a:off x="6477000" y="6096000"/>
            <a:ext cx="1295400" cy="0"/>
          </a:xfrm>
          <a:prstGeom prst="line">
            <a:avLst/>
          </a:prstGeom>
          <a:noFill/>
          <a:ln w="9525">
            <a:solidFill>
              <a:schemeClr val="tx1"/>
            </a:solidFill>
            <a:round/>
            <a:headEnd/>
            <a:tailEnd type="triangle" w="med" len="med"/>
          </a:ln>
        </p:spPr>
        <p:txBody>
          <a:bodyPr/>
          <a:lstStyle/>
          <a:p>
            <a:endParaRPr lang="en-US"/>
          </a:p>
        </p:txBody>
      </p:sp>
      <p:sp>
        <p:nvSpPr>
          <p:cNvPr id="128073" name="Line 221"/>
          <p:cNvSpPr>
            <a:spLocks noChangeShapeType="1"/>
          </p:cNvSpPr>
          <p:nvPr/>
        </p:nvSpPr>
        <p:spPr bwMode="auto">
          <a:xfrm>
            <a:off x="4800600" y="5181600"/>
            <a:ext cx="1295400" cy="838200"/>
          </a:xfrm>
          <a:prstGeom prst="line">
            <a:avLst/>
          </a:prstGeom>
          <a:noFill/>
          <a:ln w="9525">
            <a:solidFill>
              <a:schemeClr val="tx1"/>
            </a:solidFill>
            <a:round/>
            <a:headEnd/>
            <a:tailEnd type="triangle" w="med" len="med"/>
          </a:ln>
        </p:spPr>
        <p:txBody>
          <a:bodyPr/>
          <a:lstStyle/>
          <a:p>
            <a:endParaRPr lang="en-US"/>
          </a:p>
        </p:txBody>
      </p:sp>
      <p:sp>
        <p:nvSpPr>
          <p:cNvPr id="128074" name="Line 222"/>
          <p:cNvSpPr>
            <a:spLocks noChangeShapeType="1"/>
          </p:cNvSpPr>
          <p:nvPr/>
        </p:nvSpPr>
        <p:spPr bwMode="auto">
          <a:xfrm flipV="1">
            <a:off x="1981200" y="5334000"/>
            <a:ext cx="1066800" cy="685800"/>
          </a:xfrm>
          <a:prstGeom prst="line">
            <a:avLst/>
          </a:prstGeom>
          <a:noFill/>
          <a:ln w="9525">
            <a:solidFill>
              <a:schemeClr val="tx1"/>
            </a:solidFill>
            <a:round/>
            <a:headEnd/>
            <a:tailEnd type="triangle" w="med" len="med"/>
          </a:ln>
        </p:spPr>
        <p:txBody>
          <a:bodyPr/>
          <a:lstStyle/>
          <a:p>
            <a:endParaRPr lang="en-US"/>
          </a:p>
        </p:txBody>
      </p:sp>
      <p:sp>
        <p:nvSpPr>
          <p:cNvPr id="128075" name="Line 223"/>
          <p:cNvSpPr>
            <a:spLocks noChangeShapeType="1"/>
          </p:cNvSpPr>
          <p:nvPr/>
        </p:nvSpPr>
        <p:spPr bwMode="auto">
          <a:xfrm>
            <a:off x="2057400" y="5334000"/>
            <a:ext cx="762000" cy="68580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ransition spd="med"/>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20" name="Slide Number Placeholder 5"/>
          <p:cNvSpPr>
            <a:spLocks noGrp="1"/>
          </p:cNvSpPr>
          <p:nvPr>
            <p:ph type="sldNum" sz="quarter" idx="12"/>
          </p:nvPr>
        </p:nvSpPr>
        <p:spPr/>
        <p:txBody>
          <a:bodyPr/>
          <a:lstStyle/>
          <a:p>
            <a:pPr>
              <a:defRPr/>
            </a:pPr>
            <a:fld id="{B87DE49D-BF11-4A60-9CE5-3EB4B3B668E7}" type="slidenum">
              <a:rPr lang="ar-SA" altLang="en-US"/>
              <a:pPr>
                <a:defRPr/>
              </a:pPr>
              <a:t>114</a:t>
            </a:fld>
            <a:endParaRPr lang="en-US" altLang="en-US"/>
          </a:p>
        </p:txBody>
      </p:sp>
      <p:sp>
        <p:nvSpPr>
          <p:cNvPr id="129028" name="Rectangle 2"/>
          <p:cNvSpPr>
            <a:spLocks noGrp="1" noChangeArrowheads="1"/>
          </p:cNvSpPr>
          <p:nvPr>
            <p:ph type="title"/>
          </p:nvPr>
        </p:nvSpPr>
        <p:spPr/>
        <p:txBody>
          <a:bodyPr/>
          <a:lstStyle/>
          <a:p>
            <a:pPr algn="r" rtl="1" eaLnBrk="1" hangingPunct="1"/>
            <a:r>
              <a:rPr lang="fa-IR" smtClean="0">
                <a:cs typeface="B Nazanin" pitchFamily="2" charset="-78"/>
              </a:rPr>
              <a:t>شبکه تقدمي نوع دوم</a:t>
            </a:r>
            <a:endParaRPr lang="en-US" smtClean="0">
              <a:cs typeface="B Nazanin" pitchFamily="2" charset="-78"/>
            </a:endParaRPr>
          </a:p>
        </p:txBody>
      </p:sp>
      <p:sp>
        <p:nvSpPr>
          <p:cNvPr id="129029" name="Rectangle 3"/>
          <p:cNvSpPr>
            <a:spLocks noGrp="1" noChangeArrowheads="1"/>
          </p:cNvSpPr>
          <p:nvPr>
            <p:ph type="body" idx="1"/>
          </p:nvPr>
        </p:nvSpPr>
        <p:spPr>
          <a:xfrm>
            <a:off x="304800" y="1524000"/>
            <a:ext cx="8229600" cy="4411663"/>
          </a:xfrm>
        </p:spPr>
        <p:txBody>
          <a:bodyPr/>
          <a:lstStyle/>
          <a:p>
            <a:pPr algn="r" rtl="1" eaLnBrk="1" hangingPunct="1">
              <a:buFont typeface="Wingdings" pitchFamily="2" charset="2"/>
              <a:buNone/>
            </a:pPr>
            <a:r>
              <a:rPr lang="fa-IR" sz="2600" smtClean="0">
                <a:cs typeface="B Nazanin" pitchFamily="2" charset="-78"/>
              </a:rPr>
              <a:t>در شبکه تقدمي نوع دوم،‌گره ها به صورت مربع يا مستطيل رسم ميشوند و داراي دو ناحيه شروع و پايان به شکل زير هستند. چنانچه شروع فعاليتي با فعاليت بعدي ارتباط زماني داشته باشد، بردار خروجي از گره متناظر با اين فعاليت، از ناحيه شروع خارج ميگردد و اگر پايان فعاليت با فعاليت بعدي ارتباط زماني داشته باشد، بردار مزبور از ناحيه پايان خارج ميشود.</a:t>
            </a:r>
          </a:p>
          <a:p>
            <a:pPr algn="r" rtl="1" eaLnBrk="1" hangingPunct="1">
              <a:buFont typeface="Wingdings" pitchFamily="2" charset="2"/>
              <a:buNone/>
            </a:pPr>
            <a:r>
              <a:rPr lang="fa-IR" sz="2600" smtClean="0">
                <a:cs typeface="B Nazanin" pitchFamily="2" charset="-78"/>
              </a:rPr>
              <a:t>به همين ترتيب بردار ورودي به گره مربوط به فعاليت دوم (بعدي) از طريق ناحيه شروع يا پايان به آن گره وارد ميشود .در اين حالت 4 حالت ممکن است رخ دهد که در ادامه بيان ميشود.</a:t>
            </a:r>
          </a:p>
          <a:p>
            <a:pPr algn="r" rtl="1" eaLnBrk="1" hangingPunct="1">
              <a:buFont typeface="Wingdings" pitchFamily="2" charset="2"/>
              <a:buNone/>
            </a:pPr>
            <a:r>
              <a:rPr lang="fa-IR" sz="2600" smtClean="0">
                <a:cs typeface="B Nazanin" pitchFamily="2" charset="-78"/>
              </a:rPr>
              <a:t>ناحيه پايان فعاليت </a:t>
            </a:r>
            <a:r>
              <a:rPr lang="en-US" sz="2600" smtClean="0">
                <a:cs typeface="B Nazanin" pitchFamily="2" charset="-78"/>
              </a:rPr>
              <a:t>i</a:t>
            </a:r>
            <a:r>
              <a:rPr lang="fa-IR" sz="2600" smtClean="0">
                <a:cs typeface="B Nazanin" pitchFamily="2" charset="-78"/>
              </a:rPr>
              <a:t>                                                ناحيه شروع فعاليت</a:t>
            </a:r>
            <a:r>
              <a:rPr lang="en-US" sz="2600" smtClean="0">
                <a:cs typeface="B Nazanin" pitchFamily="2" charset="-78"/>
              </a:rPr>
              <a:t>i</a:t>
            </a:r>
            <a:endParaRPr lang="fa-IR" sz="2600" smtClean="0">
              <a:cs typeface="B Nazanin" pitchFamily="2" charset="-78"/>
            </a:endParaRPr>
          </a:p>
          <a:p>
            <a:pPr algn="r" rtl="1" eaLnBrk="1" hangingPunct="1">
              <a:buFont typeface="Wingdings" pitchFamily="2" charset="2"/>
              <a:buNone/>
            </a:pPr>
            <a:endParaRPr lang="fa-IR" sz="2600" smtClean="0">
              <a:cs typeface="B Nazanin" pitchFamily="2" charset="-78"/>
            </a:endParaRPr>
          </a:p>
          <a:p>
            <a:pPr algn="r" rtl="1" eaLnBrk="1" hangingPunct="1">
              <a:buFont typeface="Wingdings" pitchFamily="2" charset="2"/>
              <a:buNone/>
            </a:pPr>
            <a:endParaRPr lang="fa-IR" sz="2600" smtClean="0">
              <a:cs typeface="B Nazanin" pitchFamily="2" charset="-78"/>
            </a:endParaRPr>
          </a:p>
          <a:p>
            <a:pPr algn="r" rtl="1" eaLnBrk="1" hangingPunct="1">
              <a:buFont typeface="Wingdings" pitchFamily="2" charset="2"/>
              <a:buNone/>
            </a:pPr>
            <a:endParaRPr lang="en-US" sz="2600" smtClean="0">
              <a:cs typeface="B Nazanin" pitchFamily="2" charset="-78"/>
            </a:endParaRPr>
          </a:p>
        </p:txBody>
      </p:sp>
      <p:sp>
        <p:nvSpPr>
          <p:cNvPr id="129030" name="Rectangle 4"/>
          <p:cNvSpPr>
            <a:spLocks noChangeArrowheads="1"/>
          </p:cNvSpPr>
          <p:nvPr/>
        </p:nvSpPr>
        <p:spPr bwMode="auto">
          <a:xfrm>
            <a:off x="3657600" y="4876800"/>
            <a:ext cx="1600200" cy="685800"/>
          </a:xfrm>
          <a:prstGeom prst="rect">
            <a:avLst/>
          </a:prstGeom>
          <a:solidFill>
            <a:schemeClr val="bg1"/>
          </a:solidFill>
          <a:ln w="9525">
            <a:solidFill>
              <a:schemeClr val="tx1"/>
            </a:solidFill>
            <a:miter lim="800000"/>
            <a:headEnd/>
            <a:tailEnd/>
          </a:ln>
        </p:spPr>
        <p:txBody>
          <a:bodyPr wrap="none" lIns="91427" tIns="45714" rIns="91427" bIns="45714" anchor="ctr"/>
          <a:lstStyle/>
          <a:p>
            <a:r>
              <a:rPr lang="en-US" sz="3000">
                <a:cs typeface="Nazanin" pitchFamily="2" charset="-78"/>
              </a:rPr>
              <a:t>i</a:t>
            </a:r>
          </a:p>
        </p:txBody>
      </p:sp>
      <p:sp>
        <p:nvSpPr>
          <p:cNvPr id="129031" name="Line 6"/>
          <p:cNvSpPr>
            <a:spLocks noChangeShapeType="1"/>
          </p:cNvSpPr>
          <p:nvPr/>
        </p:nvSpPr>
        <p:spPr bwMode="auto">
          <a:xfrm flipV="1">
            <a:off x="5105400" y="4724400"/>
            <a:ext cx="0" cy="152400"/>
          </a:xfrm>
          <a:prstGeom prst="line">
            <a:avLst/>
          </a:prstGeom>
          <a:noFill/>
          <a:ln w="9525">
            <a:solidFill>
              <a:schemeClr val="tx1"/>
            </a:solidFill>
            <a:round/>
            <a:headEnd/>
            <a:tailEnd/>
          </a:ln>
        </p:spPr>
        <p:txBody>
          <a:bodyPr/>
          <a:lstStyle/>
          <a:p>
            <a:endParaRPr lang="en-US"/>
          </a:p>
        </p:txBody>
      </p:sp>
      <p:sp>
        <p:nvSpPr>
          <p:cNvPr id="129032" name="Line 7"/>
          <p:cNvSpPr>
            <a:spLocks noChangeShapeType="1"/>
          </p:cNvSpPr>
          <p:nvPr/>
        </p:nvSpPr>
        <p:spPr bwMode="auto">
          <a:xfrm>
            <a:off x="5105400" y="4724400"/>
            <a:ext cx="304800" cy="0"/>
          </a:xfrm>
          <a:prstGeom prst="line">
            <a:avLst/>
          </a:prstGeom>
          <a:noFill/>
          <a:ln w="9525">
            <a:solidFill>
              <a:schemeClr val="tx1"/>
            </a:solidFill>
            <a:round/>
            <a:headEnd/>
            <a:tailEnd/>
          </a:ln>
        </p:spPr>
        <p:txBody>
          <a:bodyPr/>
          <a:lstStyle/>
          <a:p>
            <a:endParaRPr lang="en-US"/>
          </a:p>
        </p:txBody>
      </p:sp>
      <p:sp>
        <p:nvSpPr>
          <p:cNvPr id="129033" name="Line 8"/>
          <p:cNvSpPr>
            <a:spLocks noChangeShapeType="1"/>
          </p:cNvSpPr>
          <p:nvPr/>
        </p:nvSpPr>
        <p:spPr bwMode="auto">
          <a:xfrm>
            <a:off x="5410200" y="4724400"/>
            <a:ext cx="0" cy="914400"/>
          </a:xfrm>
          <a:prstGeom prst="line">
            <a:avLst/>
          </a:prstGeom>
          <a:noFill/>
          <a:ln w="9525">
            <a:solidFill>
              <a:schemeClr val="tx1"/>
            </a:solidFill>
            <a:round/>
            <a:headEnd/>
            <a:tailEnd/>
          </a:ln>
        </p:spPr>
        <p:txBody>
          <a:bodyPr/>
          <a:lstStyle/>
          <a:p>
            <a:endParaRPr lang="en-US"/>
          </a:p>
        </p:txBody>
      </p:sp>
      <p:sp>
        <p:nvSpPr>
          <p:cNvPr id="129034" name="Line 9"/>
          <p:cNvSpPr>
            <a:spLocks noChangeShapeType="1"/>
          </p:cNvSpPr>
          <p:nvPr/>
        </p:nvSpPr>
        <p:spPr bwMode="auto">
          <a:xfrm flipH="1">
            <a:off x="4800600" y="6553200"/>
            <a:ext cx="228600" cy="0"/>
          </a:xfrm>
          <a:prstGeom prst="line">
            <a:avLst/>
          </a:prstGeom>
          <a:noFill/>
          <a:ln w="9525">
            <a:solidFill>
              <a:schemeClr val="tx1"/>
            </a:solidFill>
            <a:round/>
            <a:headEnd/>
            <a:tailEnd/>
          </a:ln>
        </p:spPr>
        <p:txBody>
          <a:bodyPr/>
          <a:lstStyle/>
          <a:p>
            <a:endParaRPr lang="en-US"/>
          </a:p>
        </p:txBody>
      </p:sp>
      <p:sp>
        <p:nvSpPr>
          <p:cNvPr id="129035" name="Line 10"/>
          <p:cNvSpPr>
            <a:spLocks noChangeShapeType="1"/>
          </p:cNvSpPr>
          <p:nvPr/>
        </p:nvSpPr>
        <p:spPr bwMode="auto">
          <a:xfrm flipV="1">
            <a:off x="4800600" y="6400800"/>
            <a:ext cx="0" cy="152400"/>
          </a:xfrm>
          <a:prstGeom prst="line">
            <a:avLst/>
          </a:prstGeom>
          <a:noFill/>
          <a:ln w="9525">
            <a:solidFill>
              <a:schemeClr val="tx1"/>
            </a:solidFill>
            <a:round/>
            <a:headEnd/>
            <a:tailEnd/>
          </a:ln>
        </p:spPr>
        <p:txBody>
          <a:bodyPr/>
          <a:lstStyle/>
          <a:p>
            <a:endParaRPr lang="en-US"/>
          </a:p>
        </p:txBody>
      </p:sp>
      <p:sp>
        <p:nvSpPr>
          <p:cNvPr id="129036" name="Line 11"/>
          <p:cNvSpPr>
            <a:spLocks noChangeShapeType="1"/>
          </p:cNvSpPr>
          <p:nvPr/>
        </p:nvSpPr>
        <p:spPr bwMode="auto">
          <a:xfrm>
            <a:off x="5105400" y="5562600"/>
            <a:ext cx="0" cy="76200"/>
          </a:xfrm>
          <a:prstGeom prst="line">
            <a:avLst/>
          </a:prstGeom>
          <a:noFill/>
          <a:ln w="9525">
            <a:solidFill>
              <a:schemeClr val="tx1"/>
            </a:solidFill>
            <a:round/>
            <a:headEnd/>
            <a:tailEnd/>
          </a:ln>
        </p:spPr>
        <p:txBody>
          <a:bodyPr/>
          <a:lstStyle/>
          <a:p>
            <a:endParaRPr lang="en-US"/>
          </a:p>
        </p:txBody>
      </p:sp>
      <p:sp>
        <p:nvSpPr>
          <p:cNvPr id="129037" name="Line 12"/>
          <p:cNvSpPr>
            <a:spLocks noChangeShapeType="1"/>
          </p:cNvSpPr>
          <p:nvPr/>
        </p:nvSpPr>
        <p:spPr bwMode="auto">
          <a:xfrm>
            <a:off x="5105400" y="5638800"/>
            <a:ext cx="304800" cy="0"/>
          </a:xfrm>
          <a:prstGeom prst="line">
            <a:avLst/>
          </a:prstGeom>
          <a:noFill/>
          <a:ln w="9525">
            <a:solidFill>
              <a:schemeClr val="tx1"/>
            </a:solidFill>
            <a:round/>
            <a:headEnd/>
            <a:tailEnd/>
          </a:ln>
        </p:spPr>
        <p:txBody>
          <a:bodyPr/>
          <a:lstStyle/>
          <a:p>
            <a:endParaRPr lang="en-US"/>
          </a:p>
        </p:txBody>
      </p:sp>
      <p:sp>
        <p:nvSpPr>
          <p:cNvPr id="129038" name="Line 13"/>
          <p:cNvSpPr>
            <a:spLocks noChangeShapeType="1"/>
          </p:cNvSpPr>
          <p:nvPr/>
        </p:nvSpPr>
        <p:spPr bwMode="auto">
          <a:xfrm>
            <a:off x="3505200" y="4724400"/>
            <a:ext cx="0" cy="914400"/>
          </a:xfrm>
          <a:prstGeom prst="line">
            <a:avLst/>
          </a:prstGeom>
          <a:noFill/>
          <a:ln w="9525">
            <a:solidFill>
              <a:schemeClr val="tx1"/>
            </a:solidFill>
            <a:round/>
            <a:headEnd/>
            <a:tailEnd/>
          </a:ln>
        </p:spPr>
        <p:txBody>
          <a:bodyPr/>
          <a:lstStyle/>
          <a:p>
            <a:endParaRPr lang="en-US"/>
          </a:p>
        </p:txBody>
      </p:sp>
      <p:sp>
        <p:nvSpPr>
          <p:cNvPr id="129039" name="Line 14"/>
          <p:cNvSpPr>
            <a:spLocks noChangeShapeType="1"/>
          </p:cNvSpPr>
          <p:nvPr/>
        </p:nvSpPr>
        <p:spPr bwMode="auto">
          <a:xfrm>
            <a:off x="3505200" y="4724400"/>
            <a:ext cx="228600" cy="0"/>
          </a:xfrm>
          <a:prstGeom prst="line">
            <a:avLst/>
          </a:prstGeom>
          <a:noFill/>
          <a:ln w="9525">
            <a:solidFill>
              <a:schemeClr val="tx1"/>
            </a:solidFill>
            <a:round/>
            <a:headEnd/>
            <a:tailEnd/>
          </a:ln>
        </p:spPr>
        <p:txBody>
          <a:bodyPr/>
          <a:lstStyle/>
          <a:p>
            <a:endParaRPr lang="en-US"/>
          </a:p>
        </p:txBody>
      </p:sp>
      <p:sp>
        <p:nvSpPr>
          <p:cNvPr id="129040" name="Line 15"/>
          <p:cNvSpPr>
            <a:spLocks noChangeShapeType="1"/>
          </p:cNvSpPr>
          <p:nvPr/>
        </p:nvSpPr>
        <p:spPr bwMode="auto">
          <a:xfrm>
            <a:off x="3505200" y="5638800"/>
            <a:ext cx="228600" cy="0"/>
          </a:xfrm>
          <a:prstGeom prst="line">
            <a:avLst/>
          </a:prstGeom>
          <a:noFill/>
          <a:ln w="9525">
            <a:solidFill>
              <a:schemeClr val="tx1"/>
            </a:solidFill>
            <a:round/>
            <a:headEnd/>
            <a:tailEnd/>
          </a:ln>
        </p:spPr>
        <p:txBody>
          <a:bodyPr/>
          <a:lstStyle/>
          <a:p>
            <a:endParaRPr lang="en-US"/>
          </a:p>
        </p:txBody>
      </p:sp>
      <p:sp>
        <p:nvSpPr>
          <p:cNvPr id="129041" name="Line 17"/>
          <p:cNvSpPr>
            <a:spLocks noChangeShapeType="1"/>
          </p:cNvSpPr>
          <p:nvPr/>
        </p:nvSpPr>
        <p:spPr bwMode="auto">
          <a:xfrm>
            <a:off x="3733800" y="4724400"/>
            <a:ext cx="0" cy="152400"/>
          </a:xfrm>
          <a:prstGeom prst="line">
            <a:avLst/>
          </a:prstGeom>
          <a:noFill/>
          <a:ln w="9525">
            <a:solidFill>
              <a:schemeClr val="tx1"/>
            </a:solidFill>
            <a:round/>
            <a:headEnd/>
            <a:tailEnd/>
          </a:ln>
        </p:spPr>
        <p:txBody>
          <a:bodyPr/>
          <a:lstStyle/>
          <a:p>
            <a:endParaRPr lang="en-US"/>
          </a:p>
        </p:txBody>
      </p:sp>
      <p:sp>
        <p:nvSpPr>
          <p:cNvPr id="129042" name="Line 18"/>
          <p:cNvSpPr>
            <a:spLocks noChangeShapeType="1"/>
          </p:cNvSpPr>
          <p:nvPr/>
        </p:nvSpPr>
        <p:spPr bwMode="auto">
          <a:xfrm>
            <a:off x="3733800" y="5562600"/>
            <a:ext cx="0" cy="76200"/>
          </a:xfrm>
          <a:prstGeom prst="line">
            <a:avLst/>
          </a:prstGeom>
          <a:noFill/>
          <a:ln w="9525">
            <a:solidFill>
              <a:schemeClr val="tx1"/>
            </a:solidFill>
            <a:round/>
            <a:headEnd/>
            <a:tailEnd/>
          </a:ln>
        </p:spPr>
        <p:txBody>
          <a:bodyPr/>
          <a:lstStyle/>
          <a:p>
            <a:endParaRPr lang="en-US"/>
          </a:p>
        </p:txBody>
      </p:sp>
      <p:sp>
        <p:nvSpPr>
          <p:cNvPr id="129043" name="Line 19"/>
          <p:cNvSpPr>
            <a:spLocks noChangeShapeType="1"/>
          </p:cNvSpPr>
          <p:nvPr/>
        </p:nvSpPr>
        <p:spPr bwMode="auto">
          <a:xfrm flipH="1">
            <a:off x="5486400" y="5105400"/>
            <a:ext cx="762000" cy="0"/>
          </a:xfrm>
          <a:prstGeom prst="line">
            <a:avLst/>
          </a:prstGeom>
          <a:noFill/>
          <a:ln w="9525">
            <a:solidFill>
              <a:schemeClr val="tx1"/>
            </a:solidFill>
            <a:round/>
            <a:headEnd/>
            <a:tailEnd type="triangle" w="med" len="med"/>
          </a:ln>
        </p:spPr>
        <p:txBody>
          <a:bodyPr/>
          <a:lstStyle/>
          <a:p>
            <a:endParaRPr lang="en-US"/>
          </a:p>
        </p:txBody>
      </p:sp>
      <p:sp>
        <p:nvSpPr>
          <p:cNvPr id="129044" name="Line 20"/>
          <p:cNvSpPr>
            <a:spLocks noChangeShapeType="1"/>
          </p:cNvSpPr>
          <p:nvPr/>
        </p:nvSpPr>
        <p:spPr bwMode="auto">
          <a:xfrm>
            <a:off x="2667000" y="5105400"/>
            <a:ext cx="762000" cy="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ransition spd="med"/>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9" name="Slide Number Placeholder 5"/>
          <p:cNvSpPr>
            <a:spLocks noGrp="1"/>
          </p:cNvSpPr>
          <p:nvPr>
            <p:ph type="sldNum" sz="quarter" idx="12"/>
          </p:nvPr>
        </p:nvSpPr>
        <p:spPr/>
        <p:txBody>
          <a:bodyPr/>
          <a:lstStyle/>
          <a:p>
            <a:pPr>
              <a:defRPr/>
            </a:pPr>
            <a:fld id="{C7B88452-A295-4DEC-884D-F3FEB2623163}" type="slidenum">
              <a:rPr lang="ar-SA" altLang="en-US"/>
              <a:pPr>
                <a:defRPr/>
              </a:pPr>
              <a:t>115</a:t>
            </a:fld>
            <a:endParaRPr lang="en-US" altLang="en-US"/>
          </a:p>
        </p:txBody>
      </p:sp>
      <p:sp>
        <p:nvSpPr>
          <p:cNvPr id="130052" name="Rectangle 2"/>
          <p:cNvSpPr>
            <a:spLocks noGrp="1" noChangeArrowheads="1"/>
          </p:cNvSpPr>
          <p:nvPr>
            <p:ph type="title"/>
          </p:nvPr>
        </p:nvSpPr>
        <p:spPr/>
        <p:txBody>
          <a:bodyPr/>
          <a:lstStyle/>
          <a:p>
            <a:pPr algn="r" rtl="1" eaLnBrk="1" hangingPunct="1"/>
            <a:r>
              <a:rPr lang="fa-IR" smtClean="0">
                <a:cs typeface="B Nazanin" pitchFamily="2" charset="-78"/>
              </a:rPr>
              <a:t>شبکه تقدمي نوع دوم-ادامه</a:t>
            </a:r>
            <a:endParaRPr lang="en-US" smtClean="0">
              <a:cs typeface="B Nazanin" pitchFamily="2" charset="-78"/>
            </a:endParaRPr>
          </a:p>
        </p:txBody>
      </p:sp>
      <p:sp>
        <p:nvSpPr>
          <p:cNvPr id="130053" name="Rectangle 3"/>
          <p:cNvSpPr>
            <a:spLocks noGrp="1" noChangeArrowheads="1"/>
          </p:cNvSpPr>
          <p:nvPr>
            <p:ph type="body" idx="1"/>
          </p:nvPr>
        </p:nvSpPr>
        <p:spPr/>
        <p:txBody>
          <a:bodyPr/>
          <a:lstStyle/>
          <a:p>
            <a:pPr algn="r" rtl="1" eaLnBrk="1" hangingPunct="1">
              <a:lnSpc>
                <a:spcPct val="90000"/>
              </a:lnSpc>
              <a:buFont typeface="Wingdings" pitchFamily="2" charset="2"/>
              <a:buNone/>
            </a:pPr>
            <a:r>
              <a:rPr lang="fa-IR" sz="2800" b="1" smtClean="0">
                <a:cs typeface="B Nazanin" pitchFamily="2" charset="-78"/>
              </a:rPr>
              <a:t>الف- شروع به شروع:  </a:t>
            </a:r>
            <a:r>
              <a:rPr lang="fa-IR" sz="2800" smtClean="0">
                <a:cs typeface="B Nazanin" pitchFamily="2" charset="-78"/>
              </a:rPr>
              <a:t>در اين حالت شروع فعاليت يکم </a:t>
            </a:r>
            <a:r>
              <a:rPr lang="en-US" sz="2800" smtClean="0">
                <a:cs typeface="B Nazanin" pitchFamily="2" charset="-78"/>
              </a:rPr>
              <a:t>(i)</a:t>
            </a:r>
            <a:r>
              <a:rPr lang="fa-IR" sz="2800" smtClean="0">
                <a:cs typeface="B Nazanin" pitchFamily="2" charset="-78"/>
              </a:rPr>
              <a:t> با شروع فعاليت دوم</a:t>
            </a:r>
            <a:r>
              <a:rPr lang="en-US" sz="2800" smtClean="0">
                <a:cs typeface="B Nazanin" pitchFamily="2" charset="-78"/>
              </a:rPr>
              <a:t>(j)</a:t>
            </a:r>
            <a:r>
              <a:rPr lang="fa-IR" sz="2800" smtClean="0">
                <a:cs typeface="B Nazanin" pitchFamily="2" charset="-78"/>
              </a:rPr>
              <a:t> رابطه زماني دارد (رابطه </a:t>
            </a:r>
            <a:r>
              <a:rPr lang="en-US" sz="2800" smtClean="0">
                <a:cs typeface="B Nazanin" pitchFamily="2" charset="-78"/>
              </a:rPr>
              <a:t>ss</a:t>
            </a:r>
            <a:r>
              <a:rPr lang="fa-IR" sz="2800" smtClean="0">
                <a:cs typeface="B Nazanin" pitchFamily="2" charset="-78"/>
              </a:rPr>
              <a:t>).  طريقه رسم بردار ارتباطي بين اين دو فعاليت، در شکل زير ارائه شده است. در اين شکل، بردار مزبور از يک نقطه واقع بر ناحيه شروع فعاليت (گره) </a:t>
            </a:r>
            <a:r>
              <a:rPr lang="en-US" sz="2800" smtClean="0">
                <a:cs typeface="B Nazanin" pitchFamily="2" charset="-78"/>
              </a:rPr>
              <a:t>i</a:t>
            </a:r>
            <a:r>
              <a:rPr lang="fa-IR" sz="2800" smtClean="0">
                <a:cs typeface="B Nazanin" pitchFamily="2" charset="-78"/>
              </a:rPr>
              <a:t> خارج و به يک نقطه واقع بر ناحيه شروع فعاليت (گره) </a:t>
            </a:r>
            <a:r>
              <a:rPr lang="en-US" sz="2800" smtClean="0">
                <a:cs typeface="B Nazanin" pitchFamily="2" charset="-78"/>
              </a:rPr>
              <a:t>j</a:t>
            </a:r>
            <a:r>
              <a:rPr lang="fa-IR" sz="2800" smtClean="0">
                <a:cs typeface="B Nazanin" pitchFamily="2" charset="-78"/>
              </a:rPr>
              <a:t> وارد ميشود.  ميزان تاخير مربوط نيز بر روي بردار نوشته شده است.</a:t>
            </a:r>
            <a:endParaRPr lang="en-US" sz="2800" smtClean="0">
              <a:cs typeface="B Nazanin" pitchFamily="2" charset="-78"/>
            </a:endParaRPr>
          </a:p>
          <a:p>
            <a:pPr algn="r" rtl="1" eaLnBrk="1" hangingPunct="1">
              <a:lnSpc>
                <a:spcPct val="90000"/>
              </a:lnSpc>
              <a:buFont typeface="Wingdings" pitchFamily="2" charset="2"/>
              <a:buNone/>
            </a:pPr>
            <a:endParaRPr lang="en-US" sz="2800" smtClean="0">
              <a:cs typeface="B Nazanin" pitchFamily="2" charset="-78"/>
            </a:endParaRPr>
          </a:p>
          <a:p>
            <a:pPr algn="r" rtl="1" eaLnBrk="1" hangingPunct="1">
              <a:lnSpc>
                <a:spcPct val="90000"/>
              </a:lnSpc>
              <a:buFont typeface="Wingdings" pitchFamily="2" charset="2"/>
              <a:buNone/>
            </a:pPr>
            <a:endParaRPr lang="fa-IR" sz="2600" smtClean="0">
              <a:cs typeface="B Nazanin" pitchFamily="2" charset="-78"/>
            </a:endParaRPr>
          </a:p>
          <a:p>
            <a:pPr algn="r" rtl="1" eaLnBrk="1" hangingPunct="1">
              <a:lnSpc>
                <a:spcPct val="90000"/>
              </a:lnSpc>
              <a:buFont typeface="Wingdings" pitchFamily="2" charset="2"/>
              <a:buNone/>
            </a:pPr>
            <a:r>
              <a:rPr lang="fa-IR" sz="2600" smtClean="0">
                <a:cs typeface="B Nazanin" pitchFamily="2" charset="-78"/>
              </a:rPr>
              <a:t>         </a:t>
            </a:r>
            <a:r>
              <a:rPr lang="en-US" sz="2600" smtClean="0">
                <a:cs typeface="B Nazanin" pitchFamily="2" charset="-78"/>
              </a:rPr>
              <a:t>                              </a:t>
            </a:r>
            <a:r>
              <a:rPr lang="fa-IR" sz="2600" smtClean="0">
                <a:cs typeface="B Nazanin" pitchFamily="2" charset="-78"/>
              </a:rPr>
              <a:t>                  3+</a:t>
            </a:r>
          </a:p>
          <a:p>
            <a:pPr algn="r" rtl="1" eaLnBrk="1" hangingPunct="1">
              <a:lnSpc>
                <a:spcPct val="90000"/>
              </a:lnSpc>
              <a:buFont typeface="Wingdings" pitchFamily="2" charset="2"/>
              <a:buNone/>
            </a:pPr>
            <a:r>
              <a:rPr lang="fa-IR" sz="2600" smtClean="0">
                <a:cs typeface="B Nazanin" pitchFamily="2" charset="-78"/>
              </a:rPr>
              <a:t> </a:t>
            </a:r>
            <a:endParaRPr lang="en-US" sz="2600" b="1" smtClean="0">
              <a:cs typeface="B Nazanin" pitchFamily="2" charset="-78"/>
            </a:endParaRPr>
          </a:p>
        </p:txBody>
      </p:sp>
      <p:sp>
        <p:nvSpPr>
          <p:cNvPr id="130054" name="Rectangle 4"/>
          <p:cNvSpPr>
            <a:spLocks noChangeArrowheads="1"/>
          </p:cNvSpPr>
          <p:nvPr/>
        </p:nvSpPr>
        <p:spPr bwMode="auto">
          <a:xfrm>
            <a:off x="2286000" y="4343400"/>
            <a:ext cx="609600" cy="609600"/>
          </a:xfrm>
          <a:prstGeom prst="rect">
            <a:avLst/>
          </a:prstGeom>
          <a:solidFill>
            <a:schemeClr val="accent1"/>
          </a:solidFill>
          <a:ln w="9525">
            <a:solidFill>
              <a:schemeClr val="tx1"/>
            </a:solidFill>
            <a:miter lim="800000"/>
            <a:headEnd/>
            <a:tailEnd/>
          </a:ln>
        </p:spPr>
        <p:txBody>
          <a:bodyPr wrap="none" lIns="91427" tIns="45714" rIns="91427" bIns="45714" anchor="ctr"/>
          <a:lstStyle/>
          <a:p>
            <a:r>
              <a:rPr lang="en-US" sz="3000">
                <a:cs typeface="Nazanin" pitchFamily="2" charset="-78"/>
              </a:rPr>
              <a:t>i</a:t>
            </a:r>
          </a:p>
        </p:txBody>
      </p:sp>
      <p:sp>
        <p:nvSpPr>
          <p:cNvPr id="130055" name="Rectangle 5"/>
          <p:cNvSpPr>
            <a:spLocks noChangeArrowheads="1"/>
          </p:cNvSpPr>
          <p:nvPr/>
        </p:nvSpPr>
        <p:spPr bwMode="auto">
          <a:xfrm>
            <a:off x="4191000" y="5029200"/>
            <a:ext cx="609600" cy="609600"/>
          </a:xfrm>
          <a:prstGeom prst="rect">
            <a:avLst/>
          </a:prstGeom>
          <a:solidFill>
            <a:schemeClr val="accent1"/>
          </a:solidFill>
          <a:ln w="9525">
            <a:solidFill>
              <a:schemeClr val="tx1"/>
            </a:solidFill>
            <a:miter lim="800000"/>
            <a:headEnd/>
            <a:tailEnd/>
          </a:ln>
        </p:spPr>
        <p:txBody>
          <a:bodyPr wrap="none" lIns="91427" tIns="45714" rIns="91427" bIns="45714" anchor="ctr"/>
          <a:lstStyle/>
          <a:p>
            <a:r>
              <a:rPr lang="en-US" sz="3000">
                <a:cs typeface="Nazanin" pitchFamily="2" charset="-78"/>
              </a:rPr>
              <a:t>j</a:t>
            </a:r>
          </a:p>
        </p:txBody>
      </p:sp>
      <p:sp>
        <p:nvSpPr>
          <p:cNvPr id="130056" name="Line 7"/>
          <p:cNvSpPr>
            <a:spLocks noChangeShapeType="1"/>
          </p:cNvSpPr>
          <p:nvPr/>
        </p:nvSpPr>
        <p:spPr bwMode="auto">
          <a:xfrm>
            <a:off x="2286000" y="4953000"/>
            <a:ext cx="0" cy="457200"/>
          </a:xfrm>
          <a:prstGeom prst="line">
            <a:avLst/>
          </a:prstGeom>
          <a:noFill/>
          <a:ln w="9525">
            <a:solidFill>
              <a:schemeClr val="tx1"/>
            </a:solidFill>
            <a:round/>
            <a:headEnd/>
            <a:tailEnd/>
          </a:ln>
        </p:spPr>
        <p:txBody>
          <a:bodyPr/>
          <a:lstStyle/>
          <a:p>
            <a:endParaRPr lang="en-US"/>
          </a:p>
        </p:txBody>
      </p:sp>
      <p:sp>
        <p:nvSpPr>
          <p:cNvPr id="130057" name="Line 8"/>
          <p:cNvSpPr>
            <a:spLocks noChangeShapeType="1"/>
          </p:cNvSpPr>
          <p:nvPr/>
        </p:nvSpPr>
        <p:spPr bwMode="auto">
          <a:xfrm>
            <a:off x="2286000" y="5410200"/>
            <a:ext cx="1828800" cy="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ransition spd="med"/>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13" name="Slide Number Placeholder 5"/>
          <p:cNvSpPr>
            <a:spLocks noGrp="1"/>
          </p:cNvSpPr>
          <p:nvPr>
            <p:ph type="sldNum" sz="quarter" idx="12"/>
          </p:nvPr>
        </p:nvSpPr>
        <p:spPr/>
        <p:txBody>
          <a:bodyPr/>
          <a:lstStyle/>
          <a:p>
            <a:pPr>
              <a:defRPr/>
            </a:pPr>
            <a:fld id="{7932510A-A421-40BC-86B2-5B2254A3AAB7}" type="slidenum">
              <a:rPr lang="ar-SA" altLang="en-US"/>
              <a:pPr>
                <a:defRPr/>
              </a:pPr>
              <a:t>116</a:t>
            </a:fld>
            <a:endParaRPr lang="en-US" altLang="en-US"/>
          </a:p>
        </p:txBody>
      </p:sp>
      <p:sp>
        <p:nvSpPr>
          <p:cNvPr id="131076" name="Rectangle 2"/>
          <p:cNvSpPr>
            <a:spLocks noGrp="1" noChangeArrowheads="1"/>
          </p:cNvSpPr>
          <p:nvPr>
            <p:ph type="title"/>
          </p:nvPr>
        </p:nvSpPr>
        <p:spPr/>
        <p:txBody>
          <a:bodyPr/>
          <a:lstStyle/>
          <a:p>
            <a:pPr algn="r" rtl="1" eaLnBrk="1" hangingPunct="1"/>
            <a:r>
              <a:rPr lang="fa-IR" smtClean="0">
                <a:cs typeface="B Nazanin" pitchFamily="2" charset="-78"/>
              </a:rPr>
              <a:t>شبکه تقدمي نوع دوم-ادامه</a:t>
            </a:r>
            <a:endParaRPr lang="en-US" smtClean="0">
              <a:cs typeface="B Nazanin" pitchFamily="2" charset="-78"/>
            </a:endParaRPr>
          </a:p>
        </p:txBody>
      </p:sp>
      <p:sp>
        <p:nvSpPr>
          <p:cNvPr id="131077" name="Rectangle 3"/>
          <p:cNvSpPr>
            <a:spLocks noGrp="1" noChangeArrowheads="1"/>
          </p:cNvSpPr>
          <p:nvPr>
            <p:ph type="body" idx="1"/>
          </p:nvPr>
        </p:nvSpPr>
        <p:spPr/>
        <p:txBody>
          <a:bodyPr/>
          <a:lstStyle/>
          <a:p>
            <a:pPr algn="r" rtl="1" eaLnBrk="1" hangingPunct="1">
              <a:lnSpc>
                <a:spcPct val="80000"/>
              </a:lnSpc>
              <a:buFont typeface="Wingdings" pitchFamily="2" charset="2"/>
              <a:buNone/>
            </a:pPr>
            <a:r>
              <a:rPr lang="fa-IR" sz="2600" b="1" smtClean="0">
                <a:cs typeface="B Nazanin" pitchFamily="2" charset="-78"/>
              </a:rPr>
              <a:t>ب ) رابطه شروع به پايان:  </a:t>
            </a:r>
            <a:r>
              <a:rPr lang="fa-IR" sz="2600" smtClean="0">
                <a:cs typeface="B Nazanin" pitchFamily="2" charset="-78"/>
              </a:rPr>
              <a:t>چنانچه شروع فعاليت يکم</a:t>
            </a:r>
            <a:r>
              <a:rPr lang="en-US" sz="2600" smtClean="0">
                <a:cs typeface="B Nazanin" pitchFamily="2" charset="-78"/>
              </a:rPr>
              <a:t>(i)</a:t>
            </a:r>
            <a:r>
              <a:rPr lang="fa-IR" sz="2600" b="1" smtClean="0">
                <a:cs typeface="B Nazanin" pitchFamily="2" charset="-78"/>
              </a:rPr>
              <a:t> </a:t>
            </a:r>
            <a:r>
              <a:rPr lang="fa-IR" sz="2600" smtClean="0">
                <a:cs typeface="B Nazanin" pitchFamily="2" charset="-78"/>
              </a:rPr>
              <a:t>با پايان فعاليت دوم </a:t>
            </a:r>
            <a:r>
              <a:rPr lang="en-US" sz="2600" smtClean="0">
                <a:cs typeface="B Nazanin" pitchFamily="2" charset="-78"/>
              </a:rPr>
              <a:t>(j)</a:t>
            </a:r>
            <a:r>
              <a:rPr lang="fa-IR" sz="2600" smtClean="0">
                <a:cs typeface="B Nazanin" pitchFamily="2" charset="-78"/>
              </a:rPr>
              <a:t> ارتباط زماني داشته باشد </a:t>
            </a:r>
            <a:r>
              <a:rPr lang="en-US" sz="2600" smtClean="0">
                <a:cs typeface="B Nazanin" pitchFamily="2" charset="-78"/>
              </a:rPr>
              <a:t>(SF)</a:t>
            </a:r>
            <a:r>
              <a:rPr lang="fa-IR" sz="2600" smtClean="0">
                <a:cs typeface="B Nazanin" pitchFamily="2" charset="-78"/>
              </a:rPr>
              <a:t>، بين آنها را بصورت شکل زير ميتوان رسم کرد</a:t>
            </a:r>
          </a:p>
          <a:p>
            <a:pPr algn="r" rtl="1" eaLnBrk="1" hangingPunct="1">
              <a:lnSpc>
                <a:spcPct val="80000"/>
              </a:lnSpc>
              <a:buFont typeface="Wingdings" pitchFamily="2" charset="2"/>
              <a:buNone/>
            </a:pPr>
            <a:endParaRPr lang="fa-IR" sz="2600" smtClean="0">
              <a:cs typeface="B Nazanin" pitchFamily="2" charset="-78"/>
            </a:endParaRPr>
          </a:p>
          <a:p>
            <a:pPr algn="r" rtl="1" eaLnBrk="1" hangingPunct="1">
              <a:lnSpc>
                <a:spcPct val="80000"/>
              </a:lnSpc>
              <a:buFont typeface="Wingdings" pitchFamily="2" charset="2"/>
              <a:buNone/>
            </a:pPr>
            <a:r>
              <a:rPr lang="fa-IR" sz="2600" smtClean="0">
                <a:cs typeface="B Nazanin" pitchFamily="2" charset="-78"/>
              </a:rPr>
              <a:t>                                                      </a:t>
            </a:r>
            <a:endParaRPr lang="en-US" sz="2600" smtClean="0">
              <a:cs typeface="B Nazanin" pitchFamily="2" charset="-78"/>
            </a:endParaRPr>
          </a:p>
          <a:p>
            <a:pPr algn="r" rtl="1" eaLnBrk="1" hangingPunct="1">
              <a:lnSpc>
                <a:spcPct val="80000"/>
              </a:lnSpc>
              <a:buFont typeface="Wingdings" pitchFamily="2" charset="2"/>
              <a:buNone/>
            </a:pPr>
            <a:r>
              <a:rPr lang="fa-IR" sz="2600" smtClean="0">
                <a:cs typeface="B Nazanin" pitchFamily="2" charset="-78"/>
              </a:rPr>
              <a:t>                                                  5+</a:t>
            </a:r>
            <a:endParaRPr lang="en-US" sz="2600" smtClean="0">
              <a:cs typeface="B Nazanin" pitchFamily="2" charset="-78"/>
            </a:endParaRPr>
          </a:p>
          <a:p>
            <a:pPr algn="r" rtl="1" eaLnBrk="1" hangingPunct="1">
              <a:lnSpc>
                <a:spcPct val="80000"/>
              </a:lnSpc>
              <a:buFont typeface="Wingdings" pitchFamily="2" charset="2"/>
              <a:buNone/>
            </a:pPr>
            <a:endParaRPr lang="en-US" sz="2600" smtClean="0">
              <a:cs typeface="B Nazanin" pitchFamily="2" charset="-78"/>
            </a:endParaRPr>
          </a:p>
          <a:p>
            <a:pPr algn="r" rtl="1" eaLnBrk="1" hangingPunct="1">
              <a:lnSpc>
                <a:spcPct val="80000"/>
              </a:lnSpc>
              <a:buFont typeface="Wingdings" pitchFamily="2" charset="2"/>
              <a:buNone/>
            </a:pPr>
            <a:r>
              <a:rPr lang="fa-IR" sz="2600" b="1" smtClean="0">
                <a:cs typeface="B Nazanin" pitchFamily="2" charset="-78"/>
              </a:rPr>
              <a:t>ج) پايان به شروع : </a:t>
            </a:r>
            <a:r>
              <a:rPr lang="fa-IR" sz="2600" smtClean="0">
                <a:cs typeface="B Nazanin" pitchFamily="2" charset="-78"/>
              </a:rPr>
              <a:t>يک نمونه از رابطه زماني پايان فعاليت </a:t>
            </a:r>
            <a:r>
              <a:rPr lang="en-US" sz="2600" smtClean="0">
                <a:cs typeface="B Nazanin" pitchFamily="2" charset="-78"/>
              </a:rPr>
              <a:t>i</a:t>
            </a:r>
            <a:r>
              <a:rPr lang="fa-IR" sz="2600" smtClean="0">
                <a:cs typeface="B Nazanin" pitchFamily="2" charset="-78"/>
              </a:rPr>
              <a:t> با شروع فعاليت </a:t>
            </a:r>
            <a:r>
              <a:rPr lang="en-US" sz="2600" smtClean="0">
                <a:cs typeface="B Nazanin" pitchFamily="2" charset="-78"/>
              </a:rPr>
              <a:t>j</a:t>
            </a:r>
            <a:r>
              <a:rPr lang="fa-IR" sz="2600" smtClean="0">
                <a:cs typeface="B Nazanin" pitchFamily="2" charset="-78"/>
              </a:rPr>
              <a:t> با تاخير منفي در شکل زير ارائه شده است. دراين مثال، فعاليت </a:t>
            </a:r>
            <a:r>
              <a:rPr lang="en-US" sz="2600" smtClean="0">
                <a:cs typeface="B Nazanin" pitchFamily="2" charset="-78"/>
              </a:rPr>
              <a:t>j</a:t>
            </a:r>
            <a:r>
              <a:rPr lang="fa-IR" sz="2600" smtClean="0">
                <a:cs typeface="B Nazanin" pitchFamily="2" charset="-78"/>
              </a:rPr>
              <a:t> دو روز پيش از اتمام فعاليت </a:t>
            </a:r>
            <a:r>
              <a:rPr lang="en-US" sz="2600" smtClean="0">
                <a:cs typeface="B Nazanin" pitchFamily="2" charset="-78"/>
              </a:rPr>
              <a:t>i</a:t>
            </a:r>
            <a:r>
              <a:rPr lang="fa-IR" sz="2600" smtClean="0">
                <a:cs typeface="B Nazanin" pitchFamily="2" charset="-78"/>
              </a:rPr>
              <a:t> ميتواند آغاز شود.</a:t>
            </a:r>
          </a:p>
          <a:p>
            <a:pPr algn="r" rtl="1" eaLnBrk="1" hangingPunct="1">
              <a:lnSpc>
                <a:spcPct val="80000"/>
              </a:lnSpc>
              <a:buFont typeface="Wingdings" pitchFamily="2" charset="2"/>
              <a:buNone/>
            </a:pPr>
            <a:r>
              <a:rPr lang="fa-IR" sz="2600" smtClean="0">
                <a:cs typeface="B Nazanin" pitchFamily="2" charset="-78"/>
              </a:rPr>
              <a:t>                                                 2-</a:t>
            </a:r>
            <a:endParaRPr lang="en-US" sz="2600" smtClean="0">
              <a:cs typeface="B Nazanin" pitchFamily="2" charset="-78"/>
            </a:endParaRPr>
          </a:p>
        </p:txBody>
      </p:sp>
      <p:sp>
        <p:nvSpPr>
          <p:cNvPr id="131078" name="Rectangle 4"/>
          <p:cNvSpPr>
            <a:spLocks noChangeArrowheads="1"/>
          </p:cNvSpPr>
          <p:nvPr/>
        </p:nvSpPr>
        <p:spPr bwMode="auto">
          <a:xfrm>
            <a:off x="2286000" y="3124200"/>
            <a:ext cx="609600" cy="609600"/>
          </a:xfrm>
          <a:prstGeom prst="rect">
            <a:avLst/>
          </a:prstGeom>
          <a:solidFill>
            <a:schemeClr val="accent1"/>
          </a:solidFill>
          <a:ln w="9525">
            <a:solidFill>
              <a:schemeClr val="tx1"/>
            </a:solidFill>
            <a:miter lim="800000"/>
            <a:headEnd/>
            <a:tailEnd/>
          </a:ln>
        </p:spPr>
        <p:txBody>
          <a:bodyPr wrap="none" lIns="91427" tIns="45714" rIns="91427" bIns="45714" anchor="ctr"/>
          <a:lstStyle/>
          <a:p>
            <a:r>
              <a:rPr lang="en-US" sz="3000">
                <a:cs typeface="Nazanin" pitchFamily="2" charset="-78"/>
              </a:rPr>
              <a:t>i</a:t>
            </a:r>
          </a:p>
        </p:txBody>
      </p:sp>
      <p:sp>
        <p:nvSpPr>
          <p:cNvPr id="131079" name="Rectangle 5"/>
          <p:cNvSpPr>
            <a:spLocks noChangeArrowheads="1"/>
          </p:cNvSpPr>
          <p:nvPr/>
        </p:nvSpPr>
        <p:spPr bwMode="auto">
          <a:xfrm>
            <a:off x="5334000" y="3124200"/>
            <a:ext cx="609600" cy="609600"/>
          </a:xfrm>
          <a:prstGeom prst="rect">
            <a:avLst/>
          </a:prstGeom>
          <a:solidFill>
            <a:schemeClr val="accent1"/>
          </a:solidFill>
          <a:ln w="9525">
            <a:solidFill>
              <a:schemeClr val="tx1"/>
            </a:solidFill>
            <a:miter lim="800000"/>
            <a:headEnd/>
            <a:tailEnd/>
          </a:ln>
        </p:spPr>
        <p:txBody>
          <a:bodyPr wrap="none" lIns="91427" tIns="45714" rIns="91427" bIns="45714" anchor="ctr"/>
          <a:lstStyle/>
          <a:p>
            <a:r>
              <a:rPr lang="en-US" sz="3000">
                <a:cs typeface="Nazanin" pitchFamily="2" charset="-78"/>
              </a:rPr>
              <a:t>j</a:t>
            </a:r>
          </a:p>
        </p:txBody>
      </p:sp>
      <p:sp>
        <p:nvSpPr>
          <p:cNvPr id="131080" name="Line 6"/>
          <p:cNvSpPr>
            <a:spLocks noChangeShapeType="1"/>
          </p:cNvSpPr>
          <p:nvPr/>
        </p:nvSpPr>
        <p:spPr bwMode="auto">
          <a:xfrm>
            <a:off x="2286000" y="3733800"/>
            <a:ext cx="0" cy="228600"/>
          </a:xfrm>
          <a:prstGeom prst="line">
            <a:avLst/>
          </a:prstGeom>
          <a:noFill/>
          <a:ln w="9525">
            <a:solidFill>
              <a:schemeClr val="tx1"/>
            </a:solidFill>
            <a:round/>
            <a:headEnd/>
            <a:tailEnd/>
          </a:ln>
        </p:spPr>
        <p:txBody>
          <a:bodyPr/>
          <a:lstStyle/>
          <a:p>
            <a:endParaRPr lang="en-US"/>
          </a:p>
        </p:txBody>
      </p:sp>
      <p:sp>
        <p:nvSpPr>
          <p:cNvPr id="131081" name="Line 7"/>
          <p:cNvSpPr>
            <a:spLocks noChangeShapeType="1"/>
          </p:cNvSpPr>
          <p:nvPr/>
        </p:nvSpPr>
        <p:spPr bwMode="auto">
          <a:xfrm>
            <a:off x="2286000" y="3962400"/>
            <a:ext cx="3657600" cy="0"/>
          </a:xfrm>
          <a:prstGeom prst="line">
            <a:avLst/>
          </a:prstGeom>
          <a:noFill/>
          <a:ln w="9525">
            <a:solidFill>
              <a:schemeClr val="tx1"/>
            </a:solidFill>
            <a:round/>
            <a:headEnd/>
            <a:tailEnd/>
          </a:ln>
        </p:spPr>
        <p:txBody>
          <a:bodyPr/>
          <a:lstStyle/>
          <a:p>
            <a:endParaRPr lang="en-US"/>
          </a:p>
        </p:txBody>
      </p:sp>
      <p:sp>
        <p:nvSpPr>
          <p:cNvPr id="131082" name="Line 9"/>
          <p:cNvSpPr>
            <a:spLocks noChangeShapeType="1"/>
          </p:cNvSpPr>
          <p:nvPr/>
        </p:nvSpPr>
        <p:spPr bwMode="auto">
          <a:xfrm flipV="1">
            <a:off x="5943600" y="3733800"/>
            <a:ext cx="0" cy="228600"/>
          </a:xfrm>
          <a:prstGeom prst="line">
            <a:avLst/>
          </a:prstGeom>
          <a:noFill/>
          <a:ln w="9525">
            <a:solidFill>
              <a:schemeClr val="tx1"/>
            </a:solidFill>
            <a:round/>
            <a:headEnd/>
            <a:tailEnd type="triangle" w="med" len="med"/>
          </a:ln>
        </p:spPr>
        <p:txBody>
          <a:bodyPr/>
          <a:lstStyle/>
          <a:p>
            <a:endParaRPr lang="en-US"/>
          </a:p>
        </p:txBody>
      </p:sp>
      <p:sp>
        <p:nvSpPr>
          <p:cNvPr id="131083" name="Rectangle 10"/>
          <p:cNvSpPr>
            <a:spLocks noChangeArrowheads="1"/>
          </p:cNvSpPr>
          <p:nvPr/>
        </p:nvSpPr>
        <p:spPr bwMode="auto">
          <a:xfrm>
            <a:off x="2438400" y="5410200"/>
            <a:ext cx="609600" cy="609600"/>
          </a:xfrm>
          <a:prstGeom prst="rect">
            <a:avLst/>
          </a:prstGeom>
          <a:solidFill>
            <a:schemeClr val="accent1"/>
          </a:solidFill>
          <a:ln w="9525">
            <a:solidFill>
              <a:schemeClr val="tx1"/>
            </a:solidFill>
            <a:miter lim="800000"/>
            <a:headEnd/>
            <a:tailEnd/>
          </a:ln>
        </p:spPr>
        <p:txBody>
          <a:bodyPr wrap="none" lIns="91427" tIns="45714" rIns="91427" bIns="45714" anchor="ctr"/>
          <a:lstStyle/>
          <a:p>
            <a:r>
              <a:rPr lang="en-US" sz="3000">
                <a:cs typeface="Nazanin" pitchFamily="2" charset="-78"/>
              </a:rPr>
              <a:t>i</a:t>
            </a:r>
          </a:p>
        </p:txBody>
      </p:sp>
      <p:sp>
        <p:nvSpPr>
          <p:cNvPr id="131084" name="Rectangle 11"/>
          <p:cNvSpPr>
            <a:spLocks noChangeArrowheads="1"/>
          </p:cNvSpPr>
          <p:nvPr/>
        </p:nvSpPr>
        <p:spPr bwMode="auto">
          <a:xfrm>
            <a:off x="6096000" y="5486400"/>
            <a:ext cx="609600" cy="609600"/>
          </a:xfrm>
          <a:prstGeom prst="rect">
            <a:avLst/>
          </a:prstGeom>
          <a:solidFill>
            <a:schemeClr val="accent1"/>
          </a:solidFill>
          <a:ln w="9525">
            <a:solidFill>
              <a:schemeClr val="tx1"/>
            </a:solidFill>
            <a:miter lim="800000"/>
            <a:headEnd/>
            <a:tailEnd/>
          </a:ln>
        </p:spPr>
        <p:txBody>
          <a:bodyPr wrap="none" lIns="91427" tIns="45714" rIns="91427" bIns="45714" anchor="ctr"/>
          <a:lstStyle/>
          <a:p>
            <a:r>
              <a:rPr lang="en-US" sz="3000">
                <a:cs typeface="Nazanin" pitchFamily="2" charset="-78"/>
              </a:rPr>
              <a:t>j</a:t>
            </a:r>
          </a:p>
        </p:txBody>
      </p:sp>
      <p:sp>
        <p:nvSpPr>
          <p:cNvPr id="131085" name="Line 12"/>
          <p:cNvSpPr>
            <a:spLocks noChangeShapeType="1"/>
          </p:cNvSpPr>
          <p:nvPr/>
        </p:nvSpPr>
        <p:spPr bwMode="auto">
          <a:xfrm>
            <a:off x="3048000" y="5715000"/>
            <a:ext cx="3048000" cy="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ransition spd="med"/>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9" name="Slide Number Placeholder 5"/>
          <p:cNvSpPr>
            <a:spLocks noGrp="1"/>
          </p:cNvSpPr>
          <p:nvPr>
            <p:ph type="sldNum" sz="quarter" idx="12"/>
          </p:nvPr>
        </p:nvSpPr>
        <p:spPr/>
        <p:txBody>
          <a:bodyPr/>
          <a:lstStyle/>
          <a:p>
            <a:pPr>
              <a:defRPr/>
            </a:pPr>
            <a:fld id="{768E90B1-131F-4469-B735-E36F5E807618}" type="slidenum">
              <a:rPr lang="ar-SA" altLang="en-US"/>
              <a:pPr>
                <a:defRPr/>
              </a:pPr>
              <a:t>117</a:t>
            </a:fld>
            <a:endParaRPr lang="en-US" altLang="en-US"/>
          </a:p>
        </p:txBody>
      </p:sp>
      <p:sp>
        <p:nvSpPr>
          <p:cNvPr id="132100" name="Rectangle 2"/>
          <p:cNvSpPr>
            <a:spLocks noGrp="1" noChangeArrowheads="1"/>
          </p:cNvSpPr>
          <p:nvPr>
            <p:ph type="title"/>
          </p:nvPr>
        </p:nvSpPr>
        <p:spPr/>
        <p:txBody>
          <a:bodyPr/>
          <a:lstStyle/>
          <a:p>
            <a:pPr algn="r" rtl="1" eaLnBrk="1" hangingPunct="1"/>
            <a:r>
              <a:rPr lang="fa-IR" smtClean="0">
                <a:cs typeface="B Nazanin" pitchFamily="2" charset="-78"/>
              </a:rPr>
              <a:t>شبکه تقدمي نوع دوم-ادامه</a:t>
            </a:r>
            <a:endParaRPr lang="en-US" smtClean="0">
              <a:cs typeface="B Nazanin" pitchFamily="2" charset="-78"/>
            </a:endParaRPr>
          </a:p>
        </p:txBody>
      </p:sp>
      <p:sp>
        <p:nvSpPr>
          <p:cNvPr id="132101" name="Rectangle 3"/>
          <p:cNvSpPr>
            <a:spLocks noGrp="1" noChangeArrowheads="1"/>
          </p:cNvSpPr>
          <p:nvPr>
            <p:ph type="body" idx="1"/>
          </p:nvPr>
        </p:nvSpPr>
        <p:spPr/>
        <p:txBody>
          <a:bodyPr/>
          <a:lstStyle/>
          <a:p>
            <a:pPr algn="r" rtl="1" eaLnBrk="1" hangingPunct="1">
              <a:buFont typeface="Wingdings" pitchFamily="2" charset="2"/>
              <a:buNone/>
            </a:pPr>
            <a:r>
              <a:rPr lang="fa-IR" b="1" smtClean="0">
                <a:cs typeface="B Nazanin" pitchFamily="2" charset="-78"/>
              </a:rPr>
              <a:t>د) پايان به پايان :  </a:t>
            </a:r>
            <a:r>
              <a:rPr lang="fa-IR" smtClean="0">
                <a:cs typeface="B Nazanin" pitchFamily="2" charset="-78"/>
              </a:rPr>
              <a:t>آخرين حالتي که ممکن است وجود داشته باشد، رابطه زماني پايان فعاليت يکم با پايان فعاليت دوم است. شکل زير چنين رابطه زماني را بين فعاليتهاي </a:t>
            </a:r>
            <a:r>
              <a:rPr lang="en-US" smtClean="0">
                <a:cs typeface="B Nazanin" pitchFamily="2" charset="-78"/>
              </a:rPr>
              <a:t>i</a:t>
            </a:r>
            <a:r>
              <a:rPr lang="fa-IR" smtClean="0">
                <a:cs typeface="B Nazanin" pitchFamily="2" charset="-78"/>
              </a:rPr>
              <a:t> و </a:t>
            </a:r>
            <a:r>
              <a:rPr lang="en-US" smtClean="0">
                <a:cs typeface="B Nazanin" pitchFamily="2" charset="-78"/>
              </a:rPr>
              <a:t>j</a:t>
            </a:r>
            <a:r>
              <a:rPr lang="fa-IR" smtClean="0">
                <a:cs typeface="B Nazanin" pitchFamily="2" charset="-78"/>
              </a:rPr>
              <a:t> ارائه ميکند.</a:t>
            </a:r>
            <a:r>
              <a:rPr lang="fa-IR" b="1" smtClean="0">
                <a:cs typeface="B Nazanin" pitchFamily="2" charset="-78"/>
              </a:rPr>
              <a:t> </a:t>
            </a:r>
          </a:p>
          <a:p>
            <a:pPr algn="r" rtl="1" eaLnBrk="1" hangingPunct="1">
              <a:buFont typeface="Wingdings" pitchFamily="2" charset="2"/>
              <a:buNone/>
            </a:pPr>
            <a:r>
              <a:rPr lang="fa-IR" b="1" smtClean="0">
                <a:cs typeface="B Nazanin" pitchFamily="2" charset="-78"/>
              </a:rPr>
              <a:t>                                                </a:t>
            </a:r>
            <a:r>
              <a:rPr lang="fa-IR" smtClean="0">
                <a:cs typeface="B Nazanin" pitchFamily="2" charset="-78"/>
              </a:rPr>
              <a:t>4+</a:t>
            </a:r>
          </a:p>
          <a:p>
            <a:pPr algn="r" rtl="1" eaLnBrk="1" hangingPunct="1">
              <a:buFont typeface="Wingdings" pitchFamily="2" charset="2"/>
              <a:buNone/>
            </a:pPr>
            <a:endParaRPr lang="en-US" b="1" smtClean="0">
              <a:cs typeface="B Nazanin" pitchFamily="2" charset="-78"/>
            </a:endParaRPr>
          </a:p>
        </p:txBody>
      </p:sp>
      <p:sp>
        <p:nvSpPr>
          <p:cNvPr id="132102" name="Rectangle 4"/>
          <p:cNvSpPr>
            <a:spLocks noChangeArrowheads="1"/>
          </p:cNvSpPr>
          <p:nvPr/>
        </p:nvSpPr>
        <p:spPr bwMode="auto">
          <a:xfrm>
            <a:off x="2286000" y="3200400"/>
            <a:ext cx="609600" cy="609600"/>
          </a:xfrm>
          <a:prstGeom prst="rect">
            <a:avLst/>
          </a:prstGeom>
          <a:solidFill>
            <a:schemeClr val="accent1"/>
          </a:solidFill>
          <a:ln w="9525">
            <a:solidFill>
              <a:schemeClr val="tx1"/>
            </a:solidFill>
            <a:miter lim="800000"/>
            <a:headEnd/>
            <a:tailEnd/>
          </a:ln>
        </p:spPr>
        <p:txBody>
          <a:bodyPr wrap="none" lIns="91427" tIns="45714" rIns="91427" bIns="45714" anchor="ctr"/>
          <a:lstStyle/>
          <a:p>
            <a:r>
              <a:rPr lang="en-US" sz="3000">
                <a:cs typeface="Nazanin" pitchFamily="2" charset="-78"/>
              </a:rPr>
              <a:t>i</a:t>
            </a:r>
          </a:p>
        </p:txBody>
      </p:sp>
      <p:sp>
        <p:nvSpPr>
          <p:cNvPr id="132103" name="Rectangle 5"/>
          <p:cNvSpPr>
            <a:spLocks noChangeArrowheads="1"/>
          </p:cNvSpPr>
          <p:nvPr/>
        </p:nvSpPr>
        <p:spPr bwMode="auto">
          <a:xfrm>
            <a:off x="5334000" y="4495800"/>
            <a:ext cx="609600" cy="609600"/>
          </a:xfrm>
          <a:prstGeom prst="rect">
            <a:avLst/>
          </a:prstGeom>
          <a:solidFill>
            <a:schemeClr val="accent1"/>
          </a:solidFill>
          <a:ln w="9525">
            <a:solidFill>
              <a:schemeClr val="tx1"/>
            </a:solidFill>
            <a:miter lim="800000"/>
            <a:headEnd/>
            <a:tailEnd/>
          </a:ln>
        </p:spPr>
        <p:txBody>
          <a:bodyPr wrap="none" lIns="91427" tIns="45714" rIns="91427" bIns="45714" anchor="ctr"/>
          <a:lstStyle/>
          <a:p>
            <a:r>
              <a:rPr lang="en-US" sz="3000">
                <a:cs typeface="Nazanin" pitchFamily="2" charset="-78"/>
              </a:rPr>
              <a:t>j</a:t>
            </a:r>
          </a:p>
        </p:txBody>
      </p:sp>
      <p:sp>
        <p:nvSpPr>
          <p:cNvPr id="132104" name="Line 6"/>
          <p:cNvSpPr>
            <a:spLocks noChangeShapeType="1"/>
          </p:cNvSpPr>
          <p:nvPr/>
        </p:nvSpPr>
        <p:spPr bwMode="auto">
          <a:xfrm>
            <a:off x="2895600" y="3505200"/>
            <a:ext cx="3048000" cy="0"/>
          </a:xfrm>
          <a:prstGeom prst="line">
            <a:avLst/>
          </a:prstGeom>
          <a:noFill/>
          <a:ln w="9525">
            <a:solidFill>
              <a:schemeClr val="tx1"/>
            </a:solidFill>
            <a:round/>
            <a:headEnd/>
            <a:tailEnd/>
          </a:ln>
        </p:spPr>
        <p:txBody>
          <a:bodyPr/>
          <a:lstStyle/>
          <a:p>
            <a:endParaRPr lang="en-US"/>
          </a:p>
        </p:txBody>
      </p:sp>
      <p:sp>
        <p:nvSpPr>
          <p:cNvPr id="132105" name="Line 7"/>
          <p:cNvSpPr>
            <a:spLocks noChangeShapeType="1"/>
          </p:cNvSpPr>
          <p:nvPr/>
        </p:nvSpPr>
        <p:spPr bwMode="auto">
          <a:xfrm>
            <a:off x="5943600" y="3505200"/>
            <a:ext cx="0" cy="99060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ransition spd="med"/>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0B37F03B-EEDA-438D-A84C-B95A64D9F22D}" type="slidenum">
              <a:rPr lang="ar-SA" altLang="en-US"/>
              <a:pPr>
                <a:defRPr/>
              </a:pPr>
              <a:t>118</a:t>
            </a:fld>
            <a:endParaRPr lang="en-US" altLang="en-US"/>
          </a:p>
        </p:txBody>
      </p:sp>
      <p:sp>
        <p:nvSpPr>
          <p:cNvPr id="133124" name="Rectangle 2"/>
          <p:cNvSpPr>
            <a:spLocks noGrp="1" noChangeArrowheads="1"/>
          </p:cNvSpPr>
          <p:nvPr>
            <p:ph type="title"/>
          </p:nvPr>
        </p:nvSpPr>
        <p:spPr/>
        <p:txBody>
          <a:bodyPr/>
          <a:lstStyle/>
          <a:p>
            <a:pPr algn="r" rtl="1" eaLnBrk="1" hangingPunct="1"/>
            <a:r>
              <a:rPr lang="fa-IR" smtClean="0">
                <a:cs typeface="B Nazanin" pitchFamily="2" charset="-78"/>
              </a:rPr>
              <a:t>مقايسه شبکه هاي تقدمي</a:t>
            </a:r>
            <a:endParaRPr lang="en-US" smtClean="0">
              <a:cs typeface="B Nazanin" pitchFamily="2" charset="-78"/>
            </a:endParaRPr>
          </a:p>
        </p:txBody>
      </p:sp>
      <p:sp>
        <p:nvSpPr>
          <p:cNvPr id="133125" name="Rectangle 3"/>
          <p:cNvSpPr>
            <a:spLocks noGrp="1" noChangeArrowheads="1"/>
          </p:cNvSpPr>
          <p:nvPr>
            <p:ph type="body" idx="1"/>
          </p:nvPr>
        </p:nvSpPr>
        <p:spPr/>
        <p:txBody>
          <a:bodyPr/>
          <a:lstStyle/>
          <a:p>
            <a:pPr algn="r" rtl="1" eaLnBrk="1" hangingPunct="1">
              <a:lnSpc>
                <a:spcPct val="90000"/>
              </a:lnSpc>
              <a:buFont typeface="Wingdings" pitchFamily="2" charset="2"/>
              <a:buNone/>
            </a:pPr>
            <a:r>
              <a:rPr lang="fa-IR" smtClean="0">
                <a:cs typeface="B Nazanin" pitchFamily="2" charset="-78"/>
              </a:rPr>
              <a:t>مزايا و معايب شبکه تقدمي نوع دوم نسبت به نوع يکم عبارتند از:</a:t>
            </a:r>
          </a:p>
          <a:p>
            <a:pPr algn="r" rtl="1" eaLnBrk="1" hangingPunct="1">
              <a:lnSpc>
                <a:spcPct val="90000"/>
              </a:lnSpc>
            </a:pPr>
            <a:r>
              <a:rPr lang="fa-IR" b="1" smtClean="0">
                <a:cs typeface="B Nazanin" pitchFamily="2" charset="-78"/>
              </a:rPr>
              <a:t>مزيت : </a:t>
            </a:r>
            <a:r>
              <a:rPr lang="fa-IR" smtClean="0">
                <a:cs typeface="B Nazanin" pitchFamily="2" charset="-78"/>
              </a:rPr>
              <a:t>شکل ظاهري تقدمي نوع دوم، حاوي اطلاعات بيشتري است زيرا نقاط مختلف يک گره،‌معني يکساني ندارد و بنابراين نقطه خروج بردار از گره يا ورود آن به گره مفهوم خاص خود را دارد.</a:t>
            </a:r>
          </a:p>
          <a:p>
            <a:pPr algn="r" rtl="1" eaLnBrk="1" hangingPunct="1">
              <a:lnSpc>
                <a:spcPct val="90000"/>
              </a:lnSpc>
            </a:pPr>
            <a:r>
              <a:rPr lang="fa-IR" b="1" smtClean="0">
                <a:cs typeface="B Nazanin" pitchFamily="2" charset="-78"/>
              </a:rPr>
              <a:t>عيب يکم:</a:t>
            </a:r>
            <a:r>
              <a:rPr lang="fa-IR" smtClean="0">
                <a:cs typeface="B Nazanin" pitchFamily="2" charset="-78"/>
              </a:rPr>
              <a:t> رسم شبکه تقدمي نوع دوم از رسم شبکه تقدمي نوع يکم دشوارتر است. اين دشواري هنگامي بيشتر جلوه ميکند که تعداد قابل توجهي از بردارها به يک گره وارد و تعداد متنابهي ار آن خارج شوند.</a:t>
            </a:r>
          </a:p>
          <a:p>
            <a:pPr algn="r" rtl="1" eaLnBrk="1" hangingPunct="1">
              <a:lnSpc>
                <a:spcPct val="90000"/>
              </a:lnSpc>
            </a:pPr>
            <a:r>
              <a:rPr lang="fa-IR" b="1" smtClean="0">
                <a:cs typeface="B Nazanin" pitchFamily="2" charset="-78"/>
              </a:rPr>
              <a:t>عيب دوم:</a:t>
            </a:r>
            <a:r>
              <a:rPr lang="fa-IR" smtClean="0">
                <a:cs typeface="B Nazanin" pitchFamily="2" charset="-78"/>
              </a:rPr>
              <a:t> شکل ظاهري شبکه تقدمي نوع دوم زيبا نيست.</a:t>
            </a:r>
            <a:endParaRPr lang="en-US" b="1"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6" name="Slide Number Placeholder 5"/>
          <p:cNvSpPr>
            <a:spLocks noGrp="1"/>
          </p:cNvSpPr>
          <p:nvPr>
            <p:ph type="sldNum" sz="quarter" idx="12"/>
          </p:nvPr>
        </p:nvSpPr>
        <p:spPr/>
        <p:txBody>
          <a:bodyPr/>
          <a:lstStyle/>
          <a:p>
            <a:pPr>
              <a:defRPr/>
            </a:pPr>
            <a:fld id="{0072F281-6BBD-4842-9739-4699082FA583}" type="slidenum">
              <a:rPr lang="ar-SA" altLang="en-US"/>
              <a:pPr>
                <a:defRPr/>
              </a:pPr>
              <a:t>119</a:t>
            </a:fld>
            <a:endParaRPr lang="en-US" altLang="en-US"/>
          </a:p>
        </p:txBody>
      </p:sp>
      <p:sp>
        <p:nvSpPr>
          <p:cNvPr id="134148" name="Rectangle 2"/>
          <p:cNvSpPr>
            <a:spLocks noGrp="1" noChangeArrowheads="1"/>
          </p:cNvSpPr>
          <p:nvPr>
            <p:ph type="title"/>
          </p:nvPr>
        </p:nvSpPr>
        <p:spPr/>
        <p:txBody>
          <a:bodyPr/>
          <a:lstStyle/>
          <a:p>
            <a:pPr eaLnBrk="1" hangingPunct="1"/>
            <a:endParaRPr lang="fa-IR" smtClean="0"/>
          </a:p>
        </p:txBody>
      </p:sp>
      <p:sp>
        <p:nvSpPr>
          <p:cNvPr id="134149" name="Rectangle 3"/>
          <p:cNvSpPr>
            <a:spLocks noGrp="1" noChangeArrowheads="1"/>
          </p:cNvSpPr>
          <p:nvPr>
            <p:ph type="body" idx="1"/>
          </p:nvPr>
        </p:nvSpPr>
        <p:spPr/>
        <p:txBody>
          <a:bodyPr/>
          <a:lstStyle/>
          <a:p>
            <a:pPr eaLnBrk="1" hangingPunct="1"/>
            <a:endParaRPr lang="fa-IR" smtClean="0"/>
          </a:p>
        </p:txBody>
      </p:sp>
      <p:pic>
        <p:nvPicPr>
          <p:cNvPr id="134150" name="Picture 4"/>
          <p:cNvPicPr>
            <a:picLocks noChangeAspect="1" noChangeArrowheads="1"/>
          </p:cNvPicPr>
          <p:nvPr/>
        </p:nvPicPr>
        <p:blipFill>
          <a:blip r:embed="rId2"/>
          <a:srcRect/>
          <a:stretch>
            <a:fillRect/>
          </a:stretch>
        </p:blipFill>
        <p:spPr bwMode="auto">
          <a:xfrm>
            <a:off x="2590800" y="228600"/>
            <a:ext cx="4598988" cy="6019800"/>
          </a:xfrm>
          <a:prstGeom prst="rect">
            <a:avLst/>
          </a:prstGeom>
          <a:noFill/>
          <a:ln w="9525" algn="ctr">
            <a:noFill/>
            <a:miter lim="800000"/>
            <a:headEnd/>
            <a:tailEnd/>
          </a:ln>
        </p:spPr>
      </p:pic>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9F0ADA9B-435B-4314-8819-55F04E716A21}" type="slidenum">
              <a:rPr lang="ar-SA" altLang="en-US"/>
              <a:pPr>
                <a:defRPr/>
              </a:pPr>
              <a:t>12</a:t>
            </a:fld>
            <a:endParaRPr lang="en-US" altLang="en-US"/>
          </a:p>
        </p:txBody>
      </p:sp>
      <p:sp>
        <p:nvSpPr>
          <p:cNvPr id="51204" name="Rectangle 2"/>
          <p:cNvSpPr>
            <a:spLocks noGrp="1" noChangeArrowheads="1"/>
          </p:cNvSpPr>
          <p:nvPr>
            <p:ph type="title"/>
          </p:nvPr>
        </p:nvSpPr>
        <p:spPr>
          <a:xfrm>
            <a:off x="0" y="122238"/>
            <a:ext cx="8001000" cy="1295400"/>
          </a:xfrm>
        </p:spPr>
        <p:txBody>
          <a:bodyPr/>
          <a:lstStyle/>
          <a:p>
            <a:pPr eaLnBrk="1" hangingPunct="1"/>
            <a:r>
              <a:rPr lang="fa-IR" sz="3600" smtClean="0">
                <a:cs typeface="B Nazanin" pitchFamily="2" charset="-78"/>
              </a:rPr>
              <a:t>تاريخچه مديريت پروژه به چه زماني باز مي</a:t>
            </a:r>
            <a:r>
              <a:rPr lang="fa-IR" sz="3600" smtClean="0"/>
              <a:t>‌</a:t>
            </a:r>
            <a:r>
              <a:rPr lang="fa-IR" sz="3600" smtClean="0">
                <a:cs typeface="B Nazanin" pitchFamily="2" charset="-78"/>
              </a:rPr>
              <a:t>گردد ؟</a:t>
            </a:r>
            <a:endParaRPr lang="en-US" sz="3600" smtClean="0">
              <a:cs typeface="B Nazanin" pitchFamily="2" charset="-78"/>
            </a:endParaRPr>
          </a:p>
        </p:txBody>
      </p:sp>
      <p:sp>
        <p:nvSpPr>
          <p:cNvPr id="51205" name="Rectangle 3"/>
          <p:cNvSpPr>
            <a:spLocks noGrp="1" noChangeArrowheads="1"/>
          </p:cNvSpPr>
          <p:nvPr>
            <p:ph type="body" idx="1"/>
          </p:nvPr>
        </p:nvSpPr>
        <p:spPr/>
        <p:txBody>
          <a:bodyPr/>
          <a:lstStyle/>
          <a:p>
            <a:pPr algn="r" rtl="1" eaLnBrk="1" hangingPunct="1">
              <a:lnSpc>
                <a:spcPct val="90000"/>
              </a:lnSpc>
            </a:pPr>
            <a:r>
              <a:rPr lang="ar-SA" sz="2400" smtClean="0">
                <a:cs typeface="B Nazanin" pitchFamily="2" charset="-78"/>
              </a:rPr>
              <a:t>اما تاريخچه مديريت پروژه در دنياي جديد به سالهاي ابتدايي دهه 1900 ميلادي باز مي‏گردد ؛ جايي كه </a:t>
            </a:r>
            <a:r>
              <a:rPr lang="ar-SA" sz="2400" smtClean="0">
                <a:solidFill>
                  <a:srgbClr val="008000"/>
                </a:solidFill>
                <a:cs typeface="B Nazanin" pitchFamily="2" charset="-78"/>
              </a:rPr>
              <a:t>هنري گانت</a:t>
            </a:r>
            <a:r>
              <a:rPr lang="ar-SA" sz="2400" smtClean="0">
                <a:cs typeface="B Nazanin" pitchFamily="2" charset="-78"/>
              </a:rPr>
              <a:t> با توسعه </a:t>
            </a:r>
            <a:r>
              <a:rPr lang="ar-SA" sz="2400" smtClean="0">
                <a:solidFill>
                  <a:srgbClr val="008000"/>
                </a:solidFill>
                <a:cs typeface="B Nazanin" pitchFamily="2" charset="-78"/>
              </a:rPr>
              <a:t>نمودار ميله‏اي</a:t>
            </a:r>
            <a:r>
              <a:rPr lang="ar-SA" sz="2400" smtClean="0">
                <a:cs typeface="B Nazanin" pitchFamily="2" charset="-78"/>
              </a:rPr>
              <a:t> ابداعي خود آغازگر حركت پرشتاب بعدي طي سالهاي دهه 1950 و 1960 ميلادي در پروژه</a:t>
            </a:r>
            <a:r>
              <a:rPr lang="ar-SA" sz="2400" smtClean="0"/>
              <a:t>‌</a:t>
            </a:r>
            <a:r>
              <a:rPr lang="ar-SA" sz="2400" smtClean="0">
                <a:cs typeface="B Nazanin" pitchFamily="2" charset="-78"/>
              </a:rPr>
              <a:t>هاي نظامي و هوافضاي آمريكا و سپس انگلستان گرديد . هرچند نام پرآوازه هنري گانت به عنوان پدر تكنيك‏هاي برنامه</a:t>
            </a:r>
            <a:r>
              <a:rPr lang="ar-SA" sz="2400" smtClean="0"/>
              <a:t>‌</a:t>
            </a:r>
            <a:r>
              <a:rPr lang="ar-SA" sz="2400" smtClean="0">
                <a:cs typeface="B Nazanin" pitchFamily="2" charset="-78"/>
              </a:rPr>
              <a:t>ريزي و كنترل پروژه در تاريخ ثبت گرديده است ليكن سالهاي دهه 1950 و 1960 به عنوان سالهاي آغازين رشد و توسعه مديريت پروژه در دنياي معاصر شناخته مي</a:t>
            </a:r>
            <a:r>
              <a:rPr lang="ar-SA" sz="2400" smtClean="0"/>
              <a:t>‌</a:t>
            </a:r>
            <a:r>
              <a:rPr lang="ar-SA" sz="2400" smtClean="0">
                <a:cs typeface="B Nazanin" pitchFamily="2" charset="-78"/>
              </a:rPr>
              <a:t>شود . اين سالها سرآغاز تكوين و توسعه بسياري از روشها و دانشهاي مربوط با مديريتهاي نه</a:t>
            </a:r>
            <a:r>
              <a:rPr lang="ar-SA" sz="2400" smtClean="0"/>
              <a:t>‌</a:t>
            </a:r>
            <a:r>
              <a:rPr lang="ar-SA" sz="2400" smtClean="0">
                <a:cs typeface="B Nazanin" pitchFamily="2" charset="-78"/>
              </a:rPr>
              <a:t>گانه پروژه است كه سالها بعد توسط نرم</a:t>
            </a:r>
            <a:r>
              <a:rPr lang="ar-SA" sz="2400" smtClean="0"/>
              <a:t>‌</a:t>
            </a:r>
            <a:r>
              <a:rPr lang="ar-SA" sz="2400" smtClean="0">
                <a:cs typeface="B Nazanin" pitchFamily="2" charset="-78"/>
              </a:rPr>
              <a:t>افزارهاي مختلف عملياتي و در پروژه</a:t>
            </a:r>
            <a:r>
              <a:rPr lang="ar-SA" sz="2400" smtClean="0"/>
              <a:t>‌</a:t>
            </a:r>
            <a:r>
              <a:rPr lang="ar-SA" sz="2400" smtClean="0">
                <a:cs typeface="B Nazanin" pitchFamily="2" charset="-78"/>
              </a:rPr>
              <a:t>ها بكار گرفته شدند .</a:t>
            </a:r>
            <a:endParaRPr lang="en-US" sz="2400" smtClean="0">
              <a:cs typeface="B Nazanin" pitchFamily="2" charset="-78"/>
            </a:endParaRPr>
          </a:p>
          <a:p>
            <a:pPr algn="r" rtl="1" eaLnBrk="1" hangingPunct="1">
              <a:lnSpc>
                <a:spcPct val="90000"/>
              </a:lnSpc>
            </a:pPr>
            <a:r>
              <a:rPr lang="ar-SA" sz="2400" smtClean="0">
                <a:cs typeface="B Nazanin" pitchFamily="2" charset="-78"/>
              </a:rPr>
              <a:t>تغييرات سريع تكنولوژيك ، بازارهاي شديد رقابتي و رايزني فشرده و قدرتمندانه شركتها ، همه</a:t>
            </a:r>
            <a:r>
              <a:rPr lang="ar-SA" sz="2400" smtClean="0"/>
              <a:t>‌</a:t>
            </a:r>
            <a:r>
              <a:rPr lang="ar-SA" sz="2400" smtClean="0">
                <a:cs typeface="B Nazanin" pitchFamily="2" charset="-78"/>
              </a:rPr>
              <a:t>وهمه سازمانها و بنگاههاي متولي پروژه را تشويق به تغيير سيستم مديريتي خود نمود . در هنگامه نبرد انتخاب بين غرق شدن يا شنا كردن و يا تطبيق و سازگاري يا مرگ و نابودي ، مديريت پروژه و پروژه</a:t>
            </a:r>
            <a:r>
              <a:rPr lang="ar-SA" sz="2400" smtClean="0"/>
              <a:t>‌</a:t>
            </a:r>
            <a:r>
              <a:rPr lang="ar-SA" sz="2400" smtClean="0">
                <a:cs typeface="B Nazanin" pitchFamily="2" charset="-78"/>
              </a:rPr>
              <a:t>مداري درمديريت تنها انتخاب و راه نجات فراروي پيمانكاران و سازمانها بود</a:t>
            </a:r>
            <a:r>
              <a:rPr lang="en-US" sz="2400" smtClean="0">
                <a:cs typeface="B Nazanin" pitchFamily="2" charset="-78"/>
              </a:rPr>
              <a:t> </a:t>
            </a:r>
          </a:p>
        </p:txBody>
      </p:sp>
    </p:spTree>
  </p:cSld>
  <p:clrMapOvr>
    <a:masterClrMapping/>
  </p:clrMapOvr>
  <p:transition spd="med"/>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94ED8513-0202-448E-8900-84A079B9DAAC}" type="slidenum">
              <a:rPr lang="ar-SA" altLang="en-US"/>
              <a:pPr>
                <a:defRPr/>
              </a:pPr>
              <a:t>120</a:t>
            </a:fld>
            <a:endParaRPr lang="en-US" altLang="en-US"/>
          </a:p>
        </p:txBody>
      </p:sp>
      <p:sp>
        <p:nvSpPr>
          <p:cNvPr id="135172" name="Rectangle 2"/>
          <p:cNvSpPr>
            <a:spLocks noGrp="1" noChangeArrowheads="1"/>
          </p:cNvSpPr>
          <p:nvPr>
            <p:ph type="title"/>
          </p:nvPr>
        </p:nvSpPr>
        <p:spPr/>
        <p:txBody>
          <a:bodyPr/>
          <a:lstStyle/>
          <a:p>
            <a:pPr algn="r" rtl="1" eaLnBrk="1" hangingPunct="1"/>
            <a:r>
              <a:rPr lang="fa-IR" smtClean="0">
                <a:cs typeface="B Nazanin" pitchFamily="2" charset="-78"/>
              </a:rPr>
              <a:t>معرفي استانداردهاي</a:t>
            </a:r>
            <a:r>
              <a:rPr lang="en-US" smtClean="0">
                <a:cs typeface="B Nazanin" pitchFamily="2" charset="-78"/>
              </a:rPr>
              <a:t>PM</a:t>
            </a:r>
            <a:r>
              <a:rPr lang="fa-IR" smtClean="0">
                <a:cs typeface="B Nazanin" pitchFamily="2" charset="-78"/>
              </a:rPr>
              <a:t/>
            </a:r>
            <a:br>
              <a:rPr lang="fa-IR" smtClean="0">
                <a:cs typeface="B Nazanin" pitchFamily="2" charset="-78"/>
              </a:rPr>
            </a:br>
            <a:r>
              <a:rPr lang="fa-IR" smtClean="0">
                <a:cs typeface="B Nazanin" pitchFamily="2" charset="-78"/>
              </a:rPr>
              <a:t>وآشنايي با </a:t>
            </a:r>
            <a:r>
              <a:rPr lang="en-US" smtClean="0">
                <a:cs typeface="B Nazanin" pitchFamily="2" charset="-78"/>
              </a:rPr>
              <a:t>PMBOK</a:t>
            </a:r>
          </a:p>
        </p:txBody>
      </p:sp>
      <p:sp>
        <p:nvSpPr>
          <p:cNvPr id="135173" name="Rectangle 3"/>
          <p:cNvSpPr>
            <a:spLocks noGrp="1" noChangeArrowheads="1"/>
          </p:cNvSpPr>
          <p:nvPr>
            <p:ph type="body" idx="1"/>
          </p:nvPr>
        </p:nvSpPr>
        <p:spPr>
          <a:xfrm>
            <a:off x="304800" y="1719263"/>
            <a:ext cx="8610600" cy="4411662"/>
          </a:xfrm>
        </p:spPr>
        <p:txBody>
          <a:bodyPr/>
          <a:lstStyle/>
          <a:p>
            <a:pPr algn="r" rtl="1" eaLnBrk="1" hangingPunct="1">
              <a:lnSpc>
                <a:spcPct val="90000"/>
              </a:lnSpc>
            </a:pPr>
            <a:r>
              <a:rPr lang="fa-IR" smtClean="0">
                <a:cs typeface="B Nazanin" pitchFamily="2" charset="-78"/>
              </a:rPr>
              <a:t>با توجه به اهميت دانش مديريت پروژه در سالهاي اخير، استانداردهاي متنوعي در اين زمينه پديد آمده اند. اين استاندارد ها بر اساس تجربه افراد خبره و متخصص در امر مديريت پروژه شکل گرفته است و به عبارتي از دل پروژه ها پديد آمده است.</a:t>
            </a:r>
          </a:p>
          <a:p>
            <a:pPr algn="r" rtl="1" eaLnBrk="1" hangingPunct="1">
              <a:lnSpc>
                <a:spcPct val="90000"/>
              </a:lnSpc>
            </a:pPr>
            <a:r>
              <a:rPr lang="fa-IR" smtClean="0">
                <a:cs typeface="B Nazanin" pitchFamily="2" charset="-78"/>
              </a:rPr>
              <a:t>تمرکز استانداردها معمولاً روي اصول کلي است و از بيان جزئيات و متدولوژيها پرهيز ميکنند. زيرا اين جزئيات ممکن است در هر پروژه متفاوت باشد. هر چند دانستن يک استاندارد منجر به طراحي يک سيستم جامع مديريت پروژه نميشود ولي با توجه به اينکه استانداردها حاصل تلاش و تجربيات خبرگان بوده و از دل پروژه ها بيرون  آمده اند آگاهي از آنها بسيار سودمند است.</a:t>
            </a:r>
          </a:p>
          <a:p>
            <a:pPr algn="r" rtl="1" eaLnBrk="1" hangingPunct="1">
              <a:lnSpc>
                <a:spcPct val="90000"/>
              </a:lnSpc>
              <a:buFont typeface="Wingdings" pitchFamily="2" charset="2"/>
              <a:buNone/>
            </a:pPr>
            <a:endParaRPr lang="en-US"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 name="Footer Placeholder 5"/>
          <p:cNvSpPr>
            <a:spLocks noGrp="1"/>
          </p:cNvSpPr>
          <p:nvPr>
            <p:ph type="ftr" sz="quarter" idx="11"/>
          </p:nvPr>
        </p:nvSpPr>
        <p:spPr/>
        <p:txBody>
          <a:bodyPr/>
          <a:lstStyle/>
          <a:p>
            <a:pPr>
              <a:defRPr/>
            </a:pPr>
            <a:r>
              <a:rPr lang="en-US" altLang="en-US"/>
              <a:t>Management &amp; Project Control -  Present by Dr.Amir.A.Shojaie</a:t>
            </a:r>
          </a:p>
        </p:txBody>
      </p:sp>
      <p:sp>
        <p:nvSpPr>
          <p:cNvPr id="51" name="Slide Number Placeholder 6"/>
          <p:cNvSpPr>
            <a:spLocks noGrp="1"/>
          </p:cNvSpPr>
          <p:nvPr>
            <p:ph type="sldNum" sz="quarter" idx="12"/>
          </p:nvPr>
        </p:nvSpPr>
        <p:spPr/>
        <p:txBody>
          <a:bodyPr/>
          <a:lstStyle/>
          <a:p>
            <a:pPr>
              <a:defRPr/>
            </a:pPr>
            <a:fld id="{409274B0-DB20-4297-9F01-833E13116162}" type="slidenum">
              <a:rPr lang="ar-SA" altLang="en-US"/>
              <a:pPr>
                <a:defRPr/>
              </a:pPr>
              <a:t>121</a:t>
            </a:fld>
            <a:endParaRPr lang="en-US" altLang="en-US"/>
          </a:p>
        </p:txBody>
      </p:sp>
      <p:sp>
        <p:nvSpPr>
          <p:cNvPr id="136196" name="Rectangle 2"/>
          <p:cNvSpPr>
            <a:spLocks noGrp="1" noChangeArrowheads="1"/>
          </p:cNvSpPr>
          <p:nvPr>
            <p:ph type="title"/>
          </p:nvPr>
        </p:nvSpPr>
        <p:spPr>
          <a:xfrm>
            <a:off x="457200" y="122238"/>
            <a:ext cx="7543800" cy="792162"/>
          </a:xfrm>
        </p:spPr>
        <p:txBody>
          <a:bodyPr/>
          <a:lstStyle/>
          <a:p>
            <a:pPr algn="r" rtl="1" eaLnBrk="1" hangingPunct="1"/>
            <a:r>
              <a:rPr lang="fa-IR" sz="3600" smtClean="0">
                <a:cs typeface="B Nazanin" pitchFamily="2" charset="-78"/>
              </a:rPr>
              <a:t>برخي از استانداردهاي معروف مديريت پروژه</a:t>
            </a:r>
            <a:endParaRPr lang="en-US" sz="3600" smtClean="0">
              <a:cs typeface="B Nazanin" pitchFamily="2" charset="-78"/>
            </a:endParaRPr>
          </a:p>
        </p:txBody>
      </p:sp>
      <p:sp>
        <p:nvSpPr>
          <p:cNvPr id="136197" name="Rectangle 3"/>
          <p:cNvSpPr>
            <a:spLocks noGrp="1" noChangeArrowheads="1"/>
          </p:cNvSpPr>
          <p:nvPr>
            <p:ph type="body" sz="half" idx="1"/>
          </p:nvPr>
        </p:nvSpPr>
        <p:spPr>
          <a:xfrm>
            <a:off x="457200" y="1719263"/>
            <a:ext cx="8229600" cy="4910137"/>
          </a:xfrm>
        </p:spPr>
        <p:txBody>
          <a:bodyPr/>
          <a:lstStyle/>
          <a:p>
            <a:pPr algn="r" rtl="1" eaLnBrk="1" hangingPunct="1">
              <a:lnSpc>
                <a:spcPct val="90000"/>
              </a:lnSpc>
              <a:buFont typeface="Wingdings" pitchFamily="2" charset="2"/>
              <a:buNone/>
            </a:pPr>
            <a:endParaRPr lang="fa-IR" sz="2600" smtClean="0">
              <a:cs typeface="B Nazanin" pitchFamily="2" charset="-78"/>
            </a:endParaRPr>
          </a:p>
          <a:p>
            <a:pPr algn="r" rtl="1" eaLnBrk="1" hangingPunct="1">
              <a:lnSpc>
                <a:spcPct val="90000"/>
              </a:lnSpc>
            </a:pPr>
            <a:endParaRPr lang="fa-IR" sz="2600" smtClean="0">
              <a:cs typeface="B Nazanin" pitchFamily="2" charset="-78"/>
            </a:endParaRPr>
          </a:p>
          <a:p>
            <a:pPr algn="r" rtl="1" eaLnBrk="1" hangingPunct="1">
              <a:lnSpc>
                <a:spcPct val="90000"/>
              </a:lnSpc>
            </a:pPr>
            <a:endParaRPr lang="fa-IR" sz="2600" smtClean="0">
              <a:cs typeface="B Nazanin" pitchFamily="2" charset="-78"/>
            </a:endParaRPr>
          </a:p>
          <a:p>
            <a:pPr algn="r" rtl="1" eaLnBrk="1" hangingPunct="1">
              <a:lnSpc>
                <a:spcPct val="90000"/>
              </a:lnSpc>
            </a:pPr>
            <a:endParaRPr lang="fa-IR" sz="2600" smtClean="0">
              <a:cs typeface="B Nazanin" pitchFamily="2" charset="-78"/>
            </a:endParaRPr>
          </a:p>
          <a:p>
            <a:pPr algn="r" rtl="1" eaLnBrk="1" hangingPunct="1">
              <a:lnSpc>
                <a:spcPct val="90000"/>
              </a:lnSpc>
            </a:pPr>
            <a:endParaRPr lang="fa-IR" sz="2600" smtClean="0">
              <a:cs typeface="B Nazanin" pitchFamily="2" charset="-78"/>
            </a:endParaRPr>
          </a:p>
          <a:p>
            <a:pPr algn="r" rtl="1" eaLnBrk="1" hangingPunct="1">
              <a:lnSpc>
                <a:spcPct val="90000"/>
              </a:lnSpc>
            </a:pPr>
            <a:endParaRPr lang="fa-IR" sz="2600" smtClean="0">
              <a:cs typeface="B Nazanin" pitchFamily="2" charset="-78"/>
            </a:endParaRPr>
          </a:p>
          <a:p>
            <a:pPr algn="r" rtl="1" eaLnBrk="1" hangingPunct="1">
              <a:lnSpc>
                <a:spcPct val="90000"/>
              </a:lnSpc>
              <a:buFont typeface="Wingdings" pitchFamily="2" charset="2"/>
              <a:buNone/>
            </a:pPr>
            <a:endParaRPr lang="fa-IR" sz="2600" smtClean="0">
              <a:cs typeface="B Nazanin" pitchFamily="2" charset="-78"/>
            </a:endParaRPr>
          </a:p>
          <a:p>
            <a:pPr algn="r" rtl="1" eaLnBrk="1" hangingPunct="1">
              <a:lnSpc>
                <a:spcPct val="90000"/>
              </a:lnSpc>
            </a:pPr>
            <a:r>
              <a:rPr lang="fa-IR" sz="2600" smtClean="0">
                <a:cs typeface="B Nazanin" pitchFamily="2" charset="-78"/>
              </a:rPr>
              <a:t>معروفترين و گسترده ترين استاندارد در بين استانداردهاي فوق</a:t>
            </a:r>
            <a:r>
              <a:rPr lang="fa-IR" sz="2600" smtClean="0">
                <a:solidFill>
                  <a:srgbClr val="6666FF"/>
                </a:solidFill>
                <a:cs typeface="B Nazanin" pitchFamily="2" charset="-78"/>
              </a:rPr>
              <a:t> </a:t>
            </a:r>
            <a:r>
              <a:rPr lang="en-US" sz="2600" smtClean="0">
                <a:solidFill>
                  <a:srgbClr val="6666FF"/>
                </a:solidFill>
                <a:cs typeface="B Nazanin" pitchFamily="2" charset="-78"/>
              </a:rPr>
              <a:t>PMBOK</a:t>
            </a:r>
            <a:endParaRPr lang="fa-IR" sz="2600" smtClean="0">
              <a:solidFill>
                <a:srgbClr val="6666FF"/>
              </a:solidFill>
              <a:cs typeface="B Nazanin" pitchFamily="2" charset="-78"/>
            </a:endParaRPr>
          </a:p>
          <a:p>
            <a:pPr algn="r" rtl="1" eaLnBrk="1" hangingPunct="1">
              <a:lnSpc>
                <a:spcPct val="90000"/>
              </a:lnSpc>
              <a:buFont typeface="Wingdings" pitchFamily="2" charset="2"/>
              <a:buNone/>
            </a:pPr>
            <a:r>
              <a:rPr lang="en-US" sz="2600" smtClean="0">
                <a:cs typeface="B Nazanin" pitchFamily="2" charset="-78"/>
              </a:rPr>
              <a:t>(</a:t>
            </a:r>
            <a:r>
              <a:rPr lang="en-US" sz="2600" smtClean="0">
                <a:solidFill>
                  <a:srgbClr val="6666FF"/>
                </a:solidFill>
                <a:cs typeface="B Nazanin" pitchFamily="2" charset="-78"/>
              </a:rPr>
              <a:t>P</a:t>
            </a:r>
            <a:r>
              <a:rPr lang="en-US" sz="2600" smtClean="0">
                <a:cs typeface="B Nazanin" pitchFamily="2" charset="-78"/>
              </a:rPr>
              <a:t>roject </a:t>
            </a:r>
            <a:r>
              <a:rPr lang="en-US" sz="2600" smtClean="0">
                <a:solidFill>
                  <a:srgbClr val="6666FF"/>
                </a:solidFill>
                <a:cs typeface="B Nazanin" pitchFamily="2" charset="-78"/>
              </a:rPr>
              <a:t>M</a:t>
            </a:r>
            <a:r>
              <a:rPr lang="en-US" sz="2600" smtClean="0">
                <a:cs typeface="B Nazanin" pitchFamily="2" charset="-78"/>
              </a:rPr>
              <a:t>anagement </a:t>
            </a:r>
            <a:r>
              <a:rPr lang="en-US" sz="2600" smtClean="0">
                <a:solidFill>
                  <a:srgbClr val="6666FF"/>
                </a:solidFill>
                <a:cs typeface="B Nazanin" pitchFamily="2" charset="-78"/>
              </a:rPr>
              <a:t>B</a:t>
            </a:r>
            <a:r>
              <a:rPr lang="en-US" sz="2600" smtClean="0">
                <a:cs typeface="B Nazanin" pitchFamily="2" charset="-78"/>
              </a:rPr>
              <a:t>ody </a:t>
            </a:r>
            <a:r>
              <a:rPr lang="en-US" sz="2600" smtClean="0">
                <a:solidFill>
                  <a:srgbClr val="6666FF"/>
                </a:solidFill>
                <a:cs typeface="B Nazanin" pitchFamily="2" charset="-78"/>
              </a:rPr>
              <a:t>O</a:t>
            </a:r>
            <a:r>
              <a:rPr lang="en-US" sz="2600" smtClean="0">
                <a:cs typeface="B Nazanin" pitchFamily="2" charset="-78"/>
              </a:rPr>
              <a:t>f </a:t>
            </a:r>
            <a:r>
              <a:rPr lang="en-US" sz="2600" smtClean="0">
                <a:solidFill>
                  <a:srgbClr val="6666FF"/>
                </a:solidFill>
                <a:cs typeface="B Nazanin" pitchFamily="2" charset="-78"/>
              </a:rPr>
              <a:t>K</a:t>
            </a:r>
            <a:r>
              <a:rPr lang="en-US" sz="2600" smtClean="0">
                <a:cs typeface="B Nazanin" pitchFamily="2" charset="-78"/>
              </a:rPr>
              <a:t>nowledge)</a:t>
            </a:r>
            <a:r>
              <a:rPr lang="fa-IR" sz="2600" smtClean="0">
                <a:cs typeface="B Nazanin" pitchFamily="2" charset="-78"/>
              </a:rPr>
              <a:t> يا استاندارد دانش مديريت پروژه است که توسط</a:t>
            </a:r>
            <a:r>
              <a:rPr lang="en-US" sz="2600" smtClean="0">
                <a:cs typeface="B Nazanin" pitchFamily="2" charset="-78"/>
              </a:rPr>
              <a:t>PMI </a:t>
            </a:r>
            <a:r>
              <a:rPr lang="fa-IR" sz="2600" smtClean="0">
                <a:cs typeface="B Nazanin" pitchFamily="2" charset="-78"/>
              </a:rPr>
              <a:t> </a:t>
            </a:r>
            <a:r>
              <a:rPr lang="en-US" sz="2600" smtClean="0">
                <a:cs typeface="B Nazanin" pitchFamily="2" charset="-78"/>
              </a:rPr>
              <a:t>(</a:t>
            </a:r>
            <a:r>
              <a:rPr lang="en-US" sz="2600" smtClean="0">
                <a:solidFill>
                  <a:srgbClr val="6666FF"/>
                </a:solidFill>
                <a:cs typeface="B Nazanin" pitchFamily="2" charset="-78"/>
              </a:rPr>
              <a:t>P</a:t>
            </a:r>
            <a:r>
              <a:rPr lang="en-US" sz="2600" smtClean="0">
                <a:cs typeface="B Nazanin" pitchFamily="2" charset="-78"/>
              </a:rPr>
              <a:t>roject </a:t>
            </a:r>
            <a:r>
              <a:rPr lang="en-US" sz="2600" smtClean="0">
                <a:solidFill>
                  <a:srgbClr val="6666FF"/>
                </a:solidFill>
                <a:cs typeface="B Nazanin" pitchFamily="2" charset="-78"/>
              </a:rPr>
              <a:t>M</a:t>
            </a:r>
            <a:r>
              <a:rPr lang="en-US" sz="2600" smtClean="0">
                <a:cs typeface="B Nazanin" pitchFamily="2" charset="-78"/>
              </a:rPr>
              <a:t>anagement </a:t>
            </a:r>
            <a:r>
              <a:rPr lang="en-US" sz="2600" smtClean="0">
                <a:solidFill>
                  <a:srgbClr val="6666FF"/>
                </a:solidFill>
                <a:cs typeface="B Nazanin" pitchFamily="2" charset="-78"/>
              </a:rPr>
              <a:t>I</a:t>
            </a:r>
            <a:r>
              <a:rPr lang="en-US" sz="2600" smtClean="0">
                <a:cs typeface="B Nazanin" pitchFamily="2" charset="-78"/>
              </a:rPr>
              <a:t>nstitute)</a:t>
            </a:r>
            <a:r>
              <a:rPr lang="fa-IR" sz="2600" smtClean="0">
                <a:cs typeface="B Nazanin" pitchFamily="2" charset="-78"/>
              </a:rPr>
              <a:t> توسعه داده شده است.   </a:t>
            </a:r>
            <a:endParaRPr lang="en-US" sz="2600" smtClean="0">
              <a:cs typeface="B Nazanin" pitchFamily="2" charset="-78"/>
            </a:endParaRPr>
          </a:p>
        </p:txBody>
      </p:sp>
      <p:graphicFrame>
        <p:nvGraphicFramePr>
          <p:cNvPr id="390265" name="Group 121"/>
          <p:cNvGraphicFramePr>
            <a:graphicFrameLocks noGrp="1"/>
          </p:cNvGraphicFramePr>
          <p:nvPr>
            <p:ph sz="half" idx="2"/>
          </p:nvPr>
        </p:nvGraphicFramePr>
        <p:xfrm>
          <a:off x="990600" y="920750"/>
          <a:ext cx="6477000" cy="3657600"/>
        </p:xfrm>
        <a:graphic>
          <a:graphicData uri="http://schemas.openxmlformats.org/drawingml/2006/table">
            <a:tbl>
              <a:tblPr/>
              <a:tblGrid>
                <a:gridCol w="914400"/>
                <a:gridCol w="4114800"/>
                <a:gridCol w="1447800"/>
              </a:tblGrid>
              <a:tr h="320675">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1" i="0" u="none" strike="noStrike" cap="none" normalizeH="0" baseline="0" smtClean="0">
                          <a:ln>
                            <a:noFill/>
                          </a:ln>
                          <a:solidFill>
                            <a:schemeClr val="tx1"/>
                          </a:solidFill>
                          <a:effectLst/>
                          <a:latin typeface="Arial" pitchFamily="34" charset="0"/>
                          <a:cs typeface="B Nazanin" pitchFamily="2" charset="-78"/>
                        </a:rPr>
                        <a:t>رديف</a:t>
                      </a:r>
                      <a:endParaRPr kumimoji="0" lang="en-US" sz="18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1" i="0" u="none" strike="noStrike" cap="none" normalizeH="0" baseline="0" smtClean="0">
                          <a:ln>
                            <a:noFill/>
                          </a:ln>
                          <a:solidFill>
                            <a:schemeClr val="tx1"/>
                          </a:solidFill>
                          <a:effectLst/>
                          <a:latin typeface="Arial" pitchFamily="34" charset="0"/>
                          <a:cs typeface="B Nazanin" pitchFamily="2" charset="-78"/>
                        </a:rPr>
                        <a:t>نام استاندارد</a:t>
                      </a:r>
                      <a:endParaRPr kumimoji="0" lang="en-US" sz="18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1" i="0" u="none" strike="noStrike" cap="none" normalizeH="0" baseline="0" smtClean="0">
                          <a:ln>
                            <a:noFill/>
                          </a:ln>
                          <a:solidFill>
                            <a:schemeClr val="tx1"/>
                          </a:solidFill>
                          <a:effectLst/>
                          <a:latin typeface="Arial" pitchFamily="34" charset="0"/>
                          <a:cs typeface="B Nazanin" pitchFamily="2" charset="-78"/>
                        </a:rPr>
                        <a:t>دامنه کاربرد</a:t>
                      </a:r>
                      <a:endParaRPr kumimoji="0" lang="en-US" sz="18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319088">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1</a:t>
                      </a:r>
                      <a:endParaRPr kumimoji="0" lang="en-US" sz="18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PMBOK</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جهاني</a:t>
                      </a:r>
                      <a:endParaRPr kumimoji="0" lang="en-US" sz="18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2</a:t>
                      </a:r>
                      <a:endParaRPr kumimoji="0" lang="en-US" sz="18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ISO 10006</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جهاني</a:t>
                      </a:r>
                      <a:endParaRPr kumimoji="0" lang="en-US" sz="18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9088">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3</a:t>
                      </a:r>
                      <a:endParaRPr kumimoji="0" lang="en-US" sz="18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Professional Methodologies</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جهاني</a:t>
                      </a:r>
                      <a:endParaRPr kumimoji="0" lang="en-US" sz="18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4</a:t>
                      </a:r>
                      <a:endParaRPr kumimoji="0" lang="en-US" sz="18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PRINCE 2</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نيمه جهاني</a:t>
                      </a:r>
                      <a:endParaRPr kumimoji="0" lang="en-US" sz="18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5</a:t>
                      </a:r>
                      <a:endParaRPr kumimoji="0" lang="en-US" sz="18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BS 6079</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ملي</a:t>
                      </a:r>
                      <a:endParaRPr kumimoji="0" lang="en-US" sz="18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9088">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6</a:t>
                      </a:r>
                      <a:endParaRPr kumimoji="0" lang="en-US" sz="18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DIN 69 900</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ملي</a:t>
                      </a:r>
                      <a:endParaRPr kumimoji="0" lang="en-US" sz="18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7</a:t>
                      </a:r>
                      <a:endParaRPr kumimoji="0" lang="en-US" sz="18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AIPM</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ملي</a:t>
                      </a:r>
                      <a:endParaRPr kumimoji="0" lang="en-US" sz="18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319088">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8</a:t>
                      </a:r>
                      <a:endParaRPr kumimoji="0" lang="en-US" sz="18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APMBOK</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ناحيه اي</a:t>
                      </a:r>
                      <a:endParaRPr kumimoji="0" lang="en-US" sz="18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9</a:t>
                      </a:r>
                      <a:endParaRPr kumimoji="0" lang="en-US" sz="18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IPMA Competence Base Line</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ناحيه اي</a:t>
                      </a:r>
                      <a:endParaRPr kumimoji="0" lang="en-US" sz="18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51A3230A-FEDC-4D4B-BE98-01E5F683C229}" type="slidenum">
              <a:rPr lang="ar-SA" altLang="en-US"/>
              <a:pPr>
                <a:defRPr/>
              </a:pPr>
              <a:t>122</a:t>
            </a:fld>
            <a:endParaRPr lang="en-US" altLang="en-US"/>
          </a:p>
        </p:txBody>
      </p:sp>
      <p:sp>
        <p:nvSpPr>
          <p:cNvPr id="137220" name="Rectangle 2"/>
          <p:cNvSpPr>
            <a:spLocks noGrp="1" noChangeArrowheads="1"/>
          </p:cNvSpPr>
          <p:nvPr>
            <p:ph type="title"/>
          </p:nvPr>
        </p:nvSpPr>
        <p:spPr/>
        <p:txBody>
          <a:bodyPr/>
          <a:lstStyle/>
          <a:p>
            <a:pPr algn="r" rtl="1" eaLnBrk="1" hangingPunct="1"/>
            <a:r>
              <a:rPr lang="fa-IR" sz="3600" smtClean="0">
                <a:cs typeface="B Nazanin" pitchFamily="2" charset="-78"/>
              </a:rPr>
              <a:t>استانداردهاي معروف مديريت پروژه</a:t>
            </a:r>
            <a:endParaRPr lang="en-US" sz="3600" smtClean="0">
              <a:cs typeface="B Nazanin" pitchFamily="2" charset="-78"/>
            </a:endParaRPr>
          </a:p>
        </p:txBody>
      </p:sp>
      <p:sp>
        <p:nvSpPr>
          <p:cNvPr id="137221" name="Rectangle 3"/>
          <p:cNvSpPr>
            <a:spLocks noGrp="1" noChangeArrowheads="1"/>
          </p:cNvSpPr>
          <p:nvPr>
            <p:ph type="body" idx="1"/>
          </p:nvPr>
        </p:nvSpPr>
        <p:spPr/>
        <p:txBody>
          <a:bodyPr/>
          <a:lstStyle/>
          <a:p>
            <a:pPr algn="r" rtl="1" eaLnBrk="1" hangingPunct="1"/>
            <a:r>
              <a:rPr lang="fa-IR" smtClean="0">
                <a:cs typeface="B Nazanin" pitchFamily="2" charset="-78"/>
              </a:rPr>
              <a:t>استاندارد </a:t>
            </a:r>
            <a:r>
              <a:rPr lang="en-US" sz="2400" smtClean="0">
                <a:cs typeface="B Nazanin" pitchFamily="2" charset="-78"/>
              </a:rPr>
              <a:t>ISO 10006</a:t>
            </a:r>
            <a:r>
              <a:rPr lang="fa-IR" smtClean="0">
                <a:cs typeface="B Nazanin" pitchFamily="2" charset="-78"/>
              </a:rPr>
              <a:t> حکم راهنما را دارد لذا براي شرکتهاي پروژه محور که بدنبال گواهينامه </a:t>
            </a:r>
            <a:r>
              <a:rPr lang="en-US" sz="2400" smtClean="0">
                <a:cs typeface="B Nazanin" pitchFamily="2" charset="-78"/>
              </a:rPr>
              <a:t>ISO</a:t>
            </a:r>
            <a:r>
              <a:rPr lang="fa-IR" smtClean="0">
                <a:cs typeface="B Nazanin" pitchFamily="2" charset="-78"/>
              </a:rPr>
              <a:t> هستند، همان </a:t>
            </a:r>
            <a:r>
              <a:rPr lang="en-US" sz="2400" smtClean="0">
                <a:cs typeface="B Nazanin" pitchFamily="2" charset="-78"/>
              </a:rPr>
              <a:t>ISO 9001</a:t>
            </a:r>
            <a:r>
              <a:rPr lang="fa-IR" smtClean="0">
                <a:cs typeface="B Nazanin" pitchFamily="2" charset="-78"/>
              </a:rPr>
              <a:t> انطباق داده ميشود.</a:t>
            </a:r>
          </a:p>
          <a:p>
            <a:pPr algn="r" rtl="1" eaLnBrk="1" hangingPunct="1"/>
            <a:r>
              <a:rPr lang="fa-IR" smtClean="0">
                <a:cs typeface="B Nazanin" pitchFamily="2" charset="-78"/>
              </a:rPr>
              <a:t>استاندارد </a:t>
            </a:r>
            <a:r>
              <a:rPr lang="en-US" smtClean="0">
                <a:cs typeface="B Nazanin" pitchFamily="2" charset="-78"/>
              </a:rPr>
              <a:t>Prince 2</a:t>
            </a:r>
            <a:r>
              <a:rPr lang="fa-IR" smtClean="0">
                <a:cs typeface="B Nazanin" pitchFamily="2" charset="-78"/>
              </a:rPr>
              <a:t> استانداردي است که تا حدودي مبتني بر متدولوژي ميباشد.</a:t>
            </a:r>
          </a:p>
          <a:p>
            <a:pPr algn="r" rtl="1" eaLnBrk="1" hangingPunct="1"/>
            <a:r>
              <a:rPr lang="en-US" sz="2400" smtClean="0">
                <a:cs typeface="B Nazanin" pitchFamily="2" charset="-78"/>
              </a:rPr>
              <a:t>PMBOK</a:t>
            </a:r>
            <a:r>
              <a:rPr lang="fa-IR" smtClean="0">
                <a:cs typeface="B Nazanin" pitchFamily="2" charset="-78"/>
              </a:rPr>
              <a:t> يک کتاب راهنما يا مرجع اصلي دارد تحت عنوان </a:t>
            </a:r>
          </a:p>
          <a:p>
            <a:pPr algn="r" rtl="1" eaLnBrk="1" hangingPunct="1">
              <a:buFont typeface="Wingdings" pitchFamily="2" charset="2"/>
              <a:buNone/>
            </a:pPr>
            <a:r>
              <a:rPr lang="fa-IR" smtClean="0">
                <a:cs typeface="B Nazanin" pitchFamily="2" charset="-78"/>
              </a:rPr>
              <a:t>  </a:t>
            </a:r>
            <a:r>
              <a:rPr lang="en-US" sz="2400" smtClean="0">
                <a:cs typeface="B Nazanin" pitchFamily="2" charset="-78"/>
              </a:rPr>
              <a:t>“PMBOK Guide-2004 Edition</a:t>
            </a:r>
            <a:r>
              <a:rPr lang="en-US" smtClean="0">
                <a:cs typeface="B Nazanin" pitchFamily="2" charset="-78"/>
              </a:rPr>
              <a:t>”</a:t>
            </a:r>
            <a:r>
              <a:rPr lang="fa-IR" smtClean="0">
                <a:cs typeface="B Nazanin" pitchFamily="2" charset="-78"/>
              </a:rPr>
              <a:t> که هر چهار سال يکبار ويرايش ميشود.</a:t>
            </a:r>
          </a:p>
          <a:p>
            <a:pPr algn="r" rtl="1" eaLnBrk="1" hangingPunct="1"/>
            <a:endParaRPr lang="en-US"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6" name="Slide Number Placeholder 5"/>
          <p:cNvSpPr>
            <a:spLocks noGrp="1"/>
          </p:cNvSpPr>
          <p:nvPr>
            <p:ph type="sldNum" sz="quarter" idx="12"/>
          </p:nvPr>
        </p:nvSpPr>
        <p:spPr/>
        <p:txBody>
          <a:bodyPr/>
          <a:lstStyle/>
          <a:p>
            <a:pPr>
              <a:defRPr/>
            </a:pPr>
            <a:fld id="{1BE367C8-70BF-4575-AC55-9023761FC550}" type="slidenum">
              <a:rPr lang="ar-SA" altLang="en-US"/>
              <a:pPr>
                <a:defRPr/>
              </a:pPr>
              <a:t>123</a:t>
            </a:fld>
            <a:endParaRPr lang="en-US" altLang="en-US"/>
          </a:p>
        </p:txBody>
      </p:sp>
      <p:sp>
        <p:nvSpPr>
          <p:cNvPr id="138244" name="Rectangle 2"/>
          <p:cNvSpPr>
            <a:spLocks noGrp="1" noChangeArrowheads="1"/>
          </p:cNvSpPr>
          <p:nvPr>
            <p:ph type="title"/>
          </p:nvPr>
        </p:nvSpPr>
        <p:spPr/>
        <p:txBody>
          <a:bodyPr/>
          <a:lstStyle/>
          <a:p>
            <a:pPr eaLnBrk="1" hangingPunct="1"/>
            <a:endParaRPr lang="fa-IR" smtClean="0"/>
          </a:p>
        </p:txBody>
      </p:sp>
      <p:sp>
        <p:nvSpPr>
          <p:cNvPr id="138245" name="Rectangle 3"/>
          <p:cNvSpPr>
            <a:spLocks noGrp="1" noChangeArrowheads="1"/>
          </p:cNvSpPr>
          <p:nvPr>
            <p:ph type="body" idx="1"/>
          </p:nvPr>
        </p:nvSpPr>
        <p:spPr/>
        <p:txBody>
          <a:bodyPr/>
          <a:lstStyle/>
          <a:p>
            <a:pPr eaLnBrk="1" hangingPunct="1"/>
            <a:endParaRPr lang="fa-IR" smtClean="0"/>
          </a:p>
        </p:txBody>
      </p:sp>
      <p:pic>
        <p:nvPicPr>
          <p:cNvPr id="138246" name="Picture 4"/>
          <p:cNvPicPr>
            <a:picLocks noChangeAspect="1" noChangeArrowheads="1"/>
          </p:cNvPicPr>
          <p:nvPr/>
        </p:nvPicPr>
        <p:blipFill>
          <a:blip r:embed="rId2"/>
          <a:srcRect/>
          <a:stretch>
            <a:fillRect/>
          </a:stretch>
        </p:blipFill>
        <p:spPr bwMode="auto">
          <a:xfrm>
            <a:off x="1828800" y="1084263"/>
            <a:ext cx="5181600" cy="5164137"/>
          </a:xfrm>
          <a:prstGeom prst="rect">
            <a:avLst/>
          </a:prstGeom>
          <a:noFill/>
          <a:ln w="9525" algn="ctr">
            <a:noFill/>
            <a:miter lim="800000"/>
            <a:headEnd/>
            <a:tailEnd/>
          </a:ln>
        </p:spPr>
      </p:pic>
    </p:spTree>
  </p:cSld>
  <p:clrMapOvr>
    <a:masterClrMapping/>
  </p:clrMapOvr>
  <p:transition spd="med"/>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2EC05DC2-E0EB-4E34-AFD7-8511DB3E6CB7}" type="slidenum">
              <a:rPr lang="ar-SA" altLang="en-US"/>
              <a:pPr>
                <a:defRPr/>
              </a:pPr>
              <a:t>124</a:t>
            </a:fld>
            <a:endParaRPr lang="en-US" altLang="en-US"/>
          </a:p>
        </p:txBody>
      </p:sp>
      <p:sp>
        <p:nvSpPr>
          <p:cNvPr id="139268" name="Rectangle 2"/>
          <p:cNvSpPr>
            <a:spLocks noGrp="1" noChangeArrowheads="1"/>
          </p:cNvSpPr>
          <p:nvPr>
            <p:ph type="title"/>
          </p:nvPr>
        </p:nvSpPr>
        <p:spPr/>
        <p:txBody>
          <a:bodyPr/>
          <a:lstStyle/>
          <a:p>
            <a:pPr algn="r" rtl="1" eaLnBrk="1" hangingPunct="1"/>
            <a:r>
              <a:rPr lang="fa-IR" smtClean="0">
                <a:cs typeface="B Nazanin" pitchFamily="2" charset="-78"/>
              </a:rPr>
              <a:t>آشنايي با استاندارد مرجع </a:t>
            </a:r>
            <a:r>
              <a:rPr lang="en-US" sz="3600" smtClean="0">
                <a:cs typeface="B Nazanin" pitchFamily="2" charset="-78"/>
              </a:rPr>
              <a:t>PMBOK</a:t>
            </a:r>
          </a:p>
        </p:txBody>
      </p:sp>
      <p:sp>
        <p:nvSpPr>
          <p:cNvPr id="139269" name="Rectangle 3"/>
          <p:cNvSpPr>
            <a:spLocks noGrp="1" noChangeArrowheads="1"/>
          </p:cNvSpPr>
          <p:nvPr>
            <p:ph type="body" idx="1"/>
          </p:nvPr>
        </p:nvSpPr>
        <p:spPr>
          <a:xfrm>
            <a:off x="228600" y="1719263"/>
            <a:ext cx="8458200" cy="4411662"/>
          </a:xfrm>
        </p:spPr>
        <p:txBody>
          <a:bodyPr/>
          <a:lstStyle/>
          <a:p>
            <a:pPr algn="r" rtl="1" eaLnBrk="1" hangingPunct="1">
              <a:lnSpc>
                <a:spcPct val="90000"/>
              </a:lnSpc>
            </a:pPr>
            <a:r>
              <a:rPr lang="fa-IR" b="1" smtClean="0">
                <a:cs typeface="B Nazanin" pitchFamily="2" charset="-78"/>
              </a:rPr>
              <a:t>تاريخچه:</a:t>
            </a:r>
          </a:p>
          <a:p>
            <a:pPr algn="r" rtl="1" eaLnBrk="1" hangingPunct="1">
              <a:lnSpc>
                <a:spcPct val="90000"/>
              </a:lnSpc>
              <a:buFont typeface="Wingdings" pitchFamily="2" charset="2"/>
              <a:buNone/>
            </a:pPr>
            <a:r>
              <a:rPr lang="fa-IR" b="1" smtClean="0">
                <a:cs typeface="B Nazanin" pitchFamily="2" charset="-78"/>
              </a:rPr>
              <a:t>  </a:t>
            </a:r>
            <a:r>
              <a:rPr lang="fa-IR" smtClean="0">
                <a:cs typeface="B Nazanin" pitchFamily="2" charset="-78"/>
              </a:rPr>
              <a:t>انجمن مديريت پروژه ايالات متحده آمريکا </a:t>
            </a:r>
            <a:r>
              <a:rPr lang="en-US" sz="2400" smtClean="0">
                <a:cs typeface="B Nazanin" pitchFamily="2" charset="-78"/>
              </a:rPr>
              <a:t>PMI</a:t>
            </a:r>
            <a:r>
              <a:rPr lang="fa-IR" smtClean="0">
                <a:cs typeface="B Nazanin" pitchFamily="2" charset="-78"/>
              </a:rPr>
              <a:t> در سال 1969 تاسيس شد. اين انجمن در سال 1976 تصميم گرفت نظرات مديران پروژه را مستند کند که نتيجه اين فعاليت در سال 1987تحت عنوان</a:t>
            </a:r>
            <a:r>
              <a:rPr lang="en-US" smtClean="0">
                <a:cs typeface="B Nazanin" pitchFamily="2" charset="-78"/>
              </a:rPr>
              <a:t> </a:t>
            </a:r>
            <a:r>
              <a:rPr lang="en-US" sz="2400" smtClean="0">
                <a:cs typeface="B Nazanin" pitchFamily="2" charset="-78"/>
              </a:rPr>
              <a:t>Project Management Body Of Knowledge</a:t>
            </a:r>
            <a:r>
              <a:rPr lang="fa-IR" sz="2400" smtClean="0">
                <a:cs typeface="B Nazanin" pitchFamily="2" charset="-78"/>
              </a:rPr>
              <a:t> به چاپ رسيد.</a:t>
            </a:r>
          </a:p>
          <a:p>
            <a:pPr algn="r" rtl="1" eaLnBrk="1" hangingPunct="1">
              <a:lnSpc>
                <a:spcPct val="90000"/>
              </a:lnSpc>
              <a:buFont typeface="Wingdings" pitchFamily="2" charset="2"/>
              <a:buNone/>
            </a:pPr>
            <a:r>
              <a:rPr lang="fa-IR" smtClean="0">
                <a:cs typeface="B Nazanin" pitchFamily="2" charset="-78"/>
              </a:rPr>
              <a:t>در سال 1996 اولين نسخه رسمي استاندارد </a:t>
            </a:r>
            <a:r>
              <a:rPr lang="en-US" sz="2400" smtClean="0">
                <a:cs typeface="B Nazanin" pitchFamily="2" charset="-78"/>
              </a:rPr>
              <a:t>PMBOK</a:t>
            </a:r>
            <a:r>
              <a:rPr lang="fa-IR" smtClean="0">
                <a:cs typeface="B Nazanin" pitchFamily="2" charset="-78"/>
              </a:rPr>
              <a:t> به چاپ رسيد و در سال 1999 به تاييد </a:t>
            </a:r>
            <a:r>
              <a:rPr lang="en-US" sz="2400" smtClean="0">
                <a:cs typeface="B Nazanin" pitchFamily="2" charset="-78"/>
              </a:rPr>
              <a:t>ANSI</a:t>
            </a:r>
            <a:r>
              <a:rPr lang="fa-IR" smtClean="0">
                <a:cs typeface="B Nazanin" pitchFamily="2" charset="-78"/>
              </a:rPr>
              <a:t> رسيد.</a:t>
            </a:r>
          </a:p>
          <a:p>
            <a:pPr algn="r" rtl="1" eaLnBrk="1" hangingPunct="1">
              <a:lnSpc>
                <a:spcPct val="90000"/>
              </a:lnSpc>
              <a:buFont typeface="Wingdings" pitchFamily="2" charset="2"/>
              <a:buNone/>
            </a:pPr>
            <a:r>
              <a:rPr lang="fa-IR" smtClean="0">
                <a:cs typeface="B Nazanin" pitchFamily="2" charset="-78"/>
              </a:rPr>
              <a:t>در پايان سال 2004 بيش از يک ميليون نسخه از کتاب راهنماي </a:t>
            </a:r>
            <a:r>
              <a:rPr lang="en-US" sz="2400" smtClean="0">
                <a:cs typeface="B Nazanin" pitchFamily="2" charset="-78"/>
              </a:rPr>
              <a:t>PMBOK</a:t>
            </a:r>
            <a:r>
              <a:rPr lang="fa-IR" smtClean="0">
                <a:cs typeface="B Nazanin" pitchFamily="2" charset="-78"/>
              </a:rPr>
              <a:t> فروخته شده بود و نزديک به 75000 نفر مدرک </a:t>
            </a:r>
            <a:r>
              <a:rPr lang="en-US" sz="2400" smtClean="0">
                <a:cs typeface="B Nazanin" pitchFamily="2" charset="-78"/>
              </a:rPr>
              <a:t>PMP</a:t>
            </a:r>
            <a:r>
              <a:rPr lang="fa-IR" sz="2400" smtClean="0">
                <a:cs typeface="B Nazanin" pitchFamily="2" charset="-78"/>
              </a:rPr>
              <a:t> </a:t>
            </a:r>
            <a:r>
              <a:rPr lang="fa-IR" smtClean="0">
                <a:cs typeface="B Nazanin" pitchFamily="2" charset="-78"/>
              </a:rPr>
              <a:t>دريافت کرده اند.</a:t>
            </a:r>
            <a:endParaRPr lang="en-US" b="1"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27" name="Slide Number Placeholder 5"/>
          <p:cNvSpPr>
            <a:spLocks noGrp="1"/>
          </p:cNvSpPr>
          <p:nvPr>
            <p:ph type="sldNum" sz="quarter" idx="12"/>
          </p:nvPr>
        </p:nvSpPr>
        <p:spPr/>
        <p:txBody>
          <a:bodyPr/>
          <a:lstStyle/>
          <a:p>
            <a:pPr>
              <a:defRPr/>
            </a:pPr>
            <a:fld id="{F14BEA2E-E1FE-41A4-9599-8B7CF0C9AE49}" type="slidenum">
              <a:rPr lang="ar-SA" altLang="en-US"/>
              <a:pPr>
                <a:defRPr/>
              </a:pPr>
              <a:t>125</a:t>
            </a:fld>
            <a:endParaRPr lang="en-US" altLang="en-US"/>
          </a:p>
        </p:txBody>
      </p:sp>
      <p:sp>
        <p:nvSpPr>
          <p:cNvPr id="140292" name="Rectangle 27"/>
          <p:cNvSpPr>
            <a:spLocks noChangeArrowheads="1"/>
          </p:cNvSpPr>
          <p:nvPr/>
        </p:nvSpPr>
        <p:spPr bwMode="auto">
          <a:xfrm>
            <a:off x="381000" y="5257800"/>
            <a:ext cx="4267200" cy="1066800"/>
          </a:xfrm>
          <a:prstGeom prst="rect">
            <a:avLst/>
          </a:prstGeom>
          <a:solidFill>
            <a:schemeClr val="bg1"/>
          </a:solidFill>
          <a:ln w="9525" algn="ctr">
            <a:noFill/>
            <a:miter lim="800000"/>
            <a:headEnd/>
            <a:tailEnd/>
          </a:ln>
        </p:spPr>
        <p:txBody>
          <a:bodyPr wrap="none" lIns="91427" tIns="45714" rIns="91427" bIns="45714" anchor="ctr"/>
          <a:lstStyle/>
          <a:p>
            <a:r>
              <a:rPr lang="en-US" sz="2800"/>
              <a:t>PDCA</a:t>
            </a:r>
            <a:r>
              <a:rPr lang="fa-IR" sz="2800"/>
              <a:t> فرآيندهاي فوق بر اساس </a:t>
            </a:r>
          </a:p>
          <a:p>
            <a:r>
              <a:rPr lang="fa-IR" sz="2800"/>
              <a:t>دمينگ پايه ريزي شده اند.</a:t>
            </a:r>
            <a:r>
              <a:rPr lang="fa-IR"/>
              <a:t> </a:t>
            </a:r>
            <a:endParaRPr lang="en-US"/>
          </a:p>
        </p:txBody>
      </p:sp>
      <p:sp>
        <p:nvSpPr>
          <p:cNvPr id="140293" name="Rectangle 3"/>
          <p:cNvSpPr>
            <a:spLocks noGrp="1" noChangeArrowheads="1"/>
          </p:cNvSpPr>
          <p:nvPr>
            <p:ph type="body" idx="1"/>
          </p:nvPr>
        </p:nvSpPr>
        <p:spPr/>
        <p:txBody>
          <a:bodyPr/>
          <a:lstStyle/>
          <a:p>
            <a:pPr algn="r" rtl="1" eaLnBrk="1" hangingPunct="1"/>
            <a:r>
              <a:rPr lang="fa-IR" smtClean="0">
                <a:cs typeface="B Nazanin" pitchFamily="2" charset="-78"/>
              </a:rPr>
              <a:t>استاندارد </a:t>
            </a:r>
            <a:r>
              <a:rPr lang="en-US" smtClean="0">
                <a:cs typeface="B Nazanin" pitchFamily="2" charset="-78"/>
              </a:rPr>
              <a:t>PMBOK</a:t>
            </a:r>
            <a:r>
              <a:rPr lang="fa-IR" smtClean="0">
                <a:cs typeface="B Nazanin" pitchFamily="2" charset="-78"/>
              </a:rPr>
              <a:t> مراحل انجام پروژه را به 5 فرايند به شرح نمودار زير تقسيم ميکند.</a:t>
            </a:r>
            <a:endParaRPr lang="en-US" smtClean="0">
              <a:cs typeface="B Nazanin" pitchFamily="2" charset="-78"/>
            </a:endParaRPr>
          </a:p>
        </p:txBody>
      </p:sp>
      <p:sp>
        <p:nvSpPr>
          <p:cNvPr id="140294" name="Rectangle 26"/>
          <p:cNvSpPr>
            <a:spLocks noChangeArrowheads="1"/>
          </p:cNvSpPr>
          <p:nvPr/>
        </p:nvSpPr>
        <p:spPr bwMode="auto">
          <a:xfrm>
            <a:off x="8305800" y="5334000"/>
            <a:ext cx="381000" cy="304800"/>
          </a:xfrm>
          <a:prstGeom prst="rect">
            <a:avLst/>
          </a:prstGeom>
          <a:solidFill>
            <a:schemeClr val="bg1"/>
          </a:solidFill>
          <a:ln w="9525" algn="ctr">
            <a:noFill/>
            <a:miter lim="800000"/>
            <a:headEnd/>
            <a:tailEnd/>
          </a:ln>
        </p:spPr>
        <p:txBody>
          <a:bodyPr wrap="none" lIns="91427" tIns="45714" rIns="91427" bIns="45714" anchor="ctr"/>
          <a:lstStyle/>
          <a:p>
            <a:r>
              <a:rPr lang="fa-IR"/>
              <a:t>تحويل</a:t>
            </a:r>
          </a:p>
          <a:p>
            <a:r>
              <a:rPr lang="fa-IR"/>
              <a:t>شدني</a:t>
            </a:r>
            <a:endParaRPr lang="en-US"/>
          </a:p>
        </p:txBody>
      </p:sp>
      <p:sp>
        <p:nvSpPr>
          <p:cNvPr id="140295" name="Rectangle 25"/>
          <p:cNvSpPr>
            <a:spLocks noChangeArrowheads="1"/>
          </p:cNvSpPr>
          <p:nvPr/>
        </p:nvSpPr>
        <p:spPr bwMode="auto">
          <a:xfrm>
            <a:off x="5334000" y="4953000"/>
            <a:ext cx="381000" cy="304800"/>
          </a:xfrm>
          <a:prstGeom prst="rect">
            <a:avLst/>
          </a:prstGeom>
          <a:solidFill>
            <a:schemeClr val="bg1"/>
          </a:solidFill>
          <a:ln w="9525" algn="ctr">
            <a:noFill/>
            <a:miter lim="800000"/>
            <a:headEnd/>
            <a:tailEnd/>
          </a:ln>
        </p:spPr>
        <p:txBody>
          <a:bodyPr wrap="none" lIns="91427" tIns="45714" rIns="91427" bIns="45714" anchor="ctr"/>
          <a:lstStyle/>
          <a:p>
            <a:r>
              <a:rPr lang="fa-IR"/>
              <a:t>هدايت</a:t>
            </a:r>
            <a:endParaRPr lang="en-US"/>
          </a:p>
        </p:txBody>
      </p:sp>
      <p:sp>
        <p:nvSpPr>
          <p:cNvPr id="140296" name="Rectangle 24"/>
          <p:cNvSpPr>
            <a:spLocks noChangeArrowheads="1"/>
          </p:cNvSpPr>
          <p:nvPr/>
        </p:nvSpPr>
        <p:spPr bwMode="auto">
          <a:xfrm>
            <a:off x="4191000" y="4495800"/>
            <a:ext cx="381000" cy="304800"/>
          </a:xfrm>
          <a:prstGeom prst="rect">
            <a:avLst/>
          </a:prstGeom>
          <a:solidFill>
            <a:schemeClr val="bg1"/>
          </a:solidFill>
          <a:ln w="9525" algn="ctr">
            <a:noFill/>
            <a:miter lim="800000"/>
            <a:headEnd/>
            <a:tailEnd/>
          </a:ln>
        </p:spPr>
        <p:txBody>
          <a:bodyPr wrap="none" lIns="91427" tIns="45714" rIns="91427" bIns="45714" anchor="ctr"/>
          <a:lstStyle/>
          <a:p>
            <a:r>
              <a:rPr lang="fa-IR"/>
              <a:t>راهنمايي</a:t>
            </a:r>
            <a:endParaRPr lang="en-US"/>
          </a:p>
        </p:txBody>
      </p:sp>
      <p:sp>
        <p:nvSpPr>
          <p:cNvPr id="140297" name="Rectangle 23"/>
          <p:cNvSpPr>
            <a:spLocks noChangeArrowheads="1"/>
          </p:cNvSpPr>
          <p:nvPr/>
        </p:nvSpPr>
        <p:spPr bwMode="auto">
          <a:xfrm>
            <a:off x="4191000" y="3886200"/>
            <a:ext cx="381000" cy="304800"/>
          </a:xfrm>
          <a:prstGeom prst="rect">
            <a:avLst/>
          </a:prstGeom>
          <a:solidFill>
            <a:schemeClr val="bg1"/>
          </a:solidFill>
          <a:ln w="9525" algn="ctr">
            <a:noFill/>
            <a:miter lim="800000"/>
            <a:headEnd/>
            <a:tailEnd/>
          </a:ln>
        </p:spPr>
        <p:txBody>
          <a:bodyPr wrap="none" lIns="91427" tIns="45714" rIns="91427" bIns="45714" anchor="ctr"/>
          <a:lstStyle/>
          <a:p>
            <a:r>
              <a:rPr lang="fa-IR"/>
              <a:t>وضعيت</a:t>
            </a:r>
            <a:endParaRPr lang="en-US"/>
          </a:p>
        </p:txBody>
      </p:sp>
      <p:sp>
        <p:nvSpPr>
          <p:cNvPr id="140298" name="Rectangle 21"/>
          <p:cNvSpPr>
            <a:spLocks noChangeArrowheads="1"/>
          </p:cNvSpPr>
          <p:nvPr/>
        </p:nvSpPr>
        <p:spPr bwMode="auto">
          <a:xfrm>
            <a:off x="2590800" y="3505200"/>
            <a:ext cx="381000" cy="304800"/>
          </a:xfrm>
          <a:prstGeom prst="rect">
            <a:avLst/>
          </a:prstGeom>
          <a:solidFill>
            <a:schemeClr val="bg1"/>
          </a:solidFill>
          <a:ln w="9525" algn="ctr">
            <a:noFill/>
            <a:miter lim="800000"/>
            <a:headEnd/>
            <a:tailEnd/>
          </a:ln>
        </p:spPr>
        <p:txBody>
          <a:bodyPr wrap="none" lIns="91427" tIns="45714" rIns="91427" bIns="45714" anchor="ctr"/>
          <a:lstStyle/>
          <a:p>
            <a:r>
              <a:rPr lang="fa-IR"/>
              <a:t>تغييرات</a:t>
            </a:r>
            <a:endParaRPr lang="en-US"/>
          </a:p>
        </p:txBody>
      </p:sp>
      <p:sp>
        <p:nvSpPr>
          <p:cNvPr id="140299" name="Rectangle 20"/>
          <p:cNvSpPr>
            <a:spLocks noChangeArrowheads="1"/>
          </p:cNvSpPr>
          <p:nvPr/>
        </p:nvSpPr>
        <p:spPr bwMode="auto">
          <a:xfrm>
            <a:off x="2362200" y="2819400"/>
            <a:ext cx="990600" cy="304800"/>
          </a:xfrm>
          <a:prstGeom prst="rect">
            <a:avLst/>
          </a:prstGeom>
          <a:solidFill>
            <a:schemeClr val="bg1"/>
          </a:solidFill>
          <a:ln w="9525" algn="ctr">
            <a:noFill/>
            <a:miter lim="800000"/>
            <a:headEnd/>
            <a:tailEnd/>
          </a:ln>
        </p:spPr>
        <p:txBody>
          <a:bodyPr wrap="none" lIns="91427" tIns="45714" rIns="91427" bIns="45714" anchor="ctr"/>
          <a:lstStyle/>
          <a:p>
            <a:r>
              <a:rPr lang="fa-IR"/>
              <a:t>منشور پروژه</a:t>
            </a:r>
          </a:p>
          <a:p>
            <a:r>
              <a:rPr lang="fa-IR"/>
              <a:t>و مجوزها</a:t>
            </a:r>
            <a:endParaRPr lang="en-US"/>
          </a:p>
        </p:txBody>
      </p:sp>
      <p:sp>
        <p:nvSpPr>
          <p:cNvPr id="140300" name="Rectangle 18"/>
          <p:cNvSpPr>
            <a:spLocks noChangeArrowheads="1"/>
          </p:cNvSpPr>
          <p:nvPr/>
        </p:nvSpPr>
        <p:spPr bwMode="auto">
          <a:xfrm>
            <a:off x="228600" y="2667000"/>
            <a:ext cx="381000" cy="304800"/>
          </a:xfrm>
          <a:prstGeom prst="rect">
            <a:avLst/>
          </a:prstGeom>
          <a:solidFill>
            <a:schemeClr val="bg1"/>
          </a:solidFill>
          <a:ln w="9525" algn="ctr">
            <a:noFill/>
            <a:miter lim="800000"/>
            <a:headEnd/>
            <a:tailEnd/>
          </a:ln>
        </p:spPr>
        <p:txBody>
          <a:bodyPr wrap="none" lIns="91427" tIns="45714" rIns="91427" bIns="45714" anchor="ctr"/>
          <a:lstStyle/>
          <a:p>
            <a:r>
              <a:rPr lang="fa-IR"/>
              <a:t>شروع</a:t>
            </a:r>
            <a:endParaRPr lang="en-US"/>
          </a:p>
        </p:txBody>
      </p:sp>
      <p:sp>
        <p:nvSpPr>
          <p:cNvPr id="140301" name="AutoShape 5"/>
          <p:cNvSpPr>
            <a:spLocks noChangeArrowheads="1"/>
          </p:cNvSpPr>
          <p:nvPr/>
        </p:nvSpPr>
        <p:spPr bwMode="auto">
          <a:xfrm>
            <a:off x="914400" y="2590800"/>
            <a:ext cx="1295400" cy="762000"/>
          </a:xfrm>
          <a:prstGeom prst="roundRect">
            <a:avLst>
              <a:gd name="adj" fmla="val 16667"/>
            </a:avLst>
          </a:prstGeom>
          <a:solidFill>
            <a:schemeClr val="bg1"/>
          </a:solidFill>
          <a:ln w="9525" algn="ctr">
            <a:solidFill>
              <a:schemeClr val="tx1"/>
            </a:solidFill>
            <a:round/>
            <a:headEnd/>
            <a:tailEnd/>
          </a:ln>
        </p:spPr>
        <p:txBody>
          <a:bodyPr wrap="none" lIns="91427" tIns="45714" rIns="91427" bIns="45714" anchor="ctr"/>
          <a:lstStyle/>
          <a:p>
            <a:r>
              <a:rPr lang="fa-IR">
                <a:solidFill>
                  <a:schemeClr val="accent2"/>
                </a:solidFill>
              </a:rPr>
              <a:t>فرآيندهاي</a:t>
            </a:r>
          </a:p>
          <a:p>
            <a:r>
              <a:rPr lang="fa-IR">
                <a:solidFill>
                  <a:schemeClr val="accent2"/>
                </a:solidFill>
              </a:rPr>
              <a:t> آغازين </a:t>
            </a:r>
            <a:endParaRPr lang="en-US">
              <a:solidFill>
                <a:schemeClr val="accent2"/>
              </a:solidFill>
            </a:endParaRPr>
          </a:p>
        </p:txBody>
      </p:sp>
      <p:sp>
        <p:nvSpPr>
          <p:cNvPr id="140302" name="Rectangle 2"/>
          <p:cNvSpPr>
            <a:spLocks noGrp="1" noChangeArrowheads="1"/>
          </p:cNvSpPr>
          <p:nvPr>
            <p:ph type="title"/>
          </p:nvPr>
        </p:nvSpPr>
        <p:spPr/>
        <p:txBody>
          <a:bodyPr/>
          <a:lstStyle/>
          <a:p>
            <a:pPr algn="r" rtl="1" eaLnBrk="1" hangingPunct="1"/>
            <a:r>
              <a:rPr lang="fa-IR" smtClean="0">
                <a:cs typeface="B Nazanin" pitchFamily="2" charset="-78"/>
              </a:rPr>
              <a:t>فرايندهاي </a:t>
            </a:r>
            <a:r>
              <a:rPr lang="en-US" smtClean="0">
                <a:cs typeface="B Nazanin" pitchFamily="2" charset="-78"/>
              </a:rPr>
              <a:t>PMBOK</a:t>
            </a:r>
          </a:p>
        </p:txBody>
      </p:sp>
      <p:sp>
        <p:nvSpPr>
          <p:cNvPr id="140303" name="AutoShape 6"/>
          <p:cNvSpPr>
            <a:spLocks noChangeArrowheads="1"/>
          </p:cNvSpPr>
          <p:nvPr/>
        </p:nvSpPr>
        <p:spPr bwMode="auto">
          <a:xfrm>
            <a:off x="6781800" y="5105400"/>
            <a:ext cx="1295400" cy="762000"/>
          </a:xfrm>
          <a:prstGeom prst="roundRect">
            <a:avLst>
              <a:gd name="adj" fmla="val 16667"/>
            </a:avLst>
          </a:prstGeom>
          <a:solidFill>
            <a:schemeClr val="bg1"/>
          </a:solidFill>
          <a:ln w="9525" algn="ctr">
            <a:solidFill>
              <a:schemeClr val="tx1"/>
            </a:solidFill>
            <a:round/>
            <a:headEnd/>
            <a:tailEnd/>
          </a:ln>
        </p:spPr>
        <p:txBody>
          <a:bodyPr wrap="none" lIns="91427" tIns="45714" rIns="91427" bIns="45714" anchor="ctr"/>
          <a:lstStyle/>
          <a:p>
            <a:r>
              <a:rPr lang="fa-IR">
                <a:solidFill>
                  <a:schemeClr val="accent2"/>
                </a:solidFill>
              </a:rPr>
              <a:t>فرآيندهاي</a:t>
            </a:r>
          </a:p>
          <a:p>
            <a:r>
              <a:rPr lang="fa-IR">
                <a:solidFill>
                  <a:schemeClr val="accent2"/>
                </a:solidFill>
              </a:rPr>
              <a:t>اختتامي</a:t>
            </a:r>
            <a:endParaRPr lang="en-US">
              <a:solidFill>
                <a:schemeClr val="accent2"/>
              </a:solidFill>
            </a:endParaRPr>
          </a:p>
        </p:txBody>
      </p:sp>
      <p:sp>
        <p:nvSpPr>
          <p:cNvPr id="140304" name="AutoShape 7"/>
          <p:cNvSpPr>
            <a:spLocks noChangeArrowheads="1"/>
          </p:cNvSpPr>
          <p:nvPr/>
        </p:nvSpPr>
        <p:spPr bwMode="auto">
          <a:xfrm>
            <a:off x="5257800" y="3962400"/>
            <a:ext cx="1295400" cy="762000"/>
          </a:xfrm>
          <a:prstGeom prst="roundRect">
            <a:avLst>
              <a:gd name="adj" fmla="val 16667"/>
            </a:avLst>
          </a:prstGeom>
          <a:solidFill>
            <a:schemeClr val="bg1"/>
          </a:solidFill>
          <a:ln w="9525" algn="ctr">
            <a:solidFill>
              <a:schemeClr val="tx1"/>
            </a:solidFill>
            <a:round/>
            <a:headEnd/>
            <a:tailEnd/>
          </a:ln>
        </p:spPr>
        <p:txBody>
          <a:bodyPr wrap="none" lIns="91427" tIns="45714" rIns="91427" bIns="45714" anchor="ctr"/>
          <a:lstStyle/>
          <a:p>
            <a:r>
              <a:rPr lang="fa-IR">
                <a:solidFill>
                  <a:schemeClr val="accent2"/>
                </a:solidFill>
              </a:rPr>
              <a:t>فرآيندهاي</a:t>
            </a:r>
          </a:p>
          <a:p>
            <a:r>
              <a:rPr lang="fa-IR">
                <a:solidFill>
                  <a:schemeClr val="accent2"/>
                </a:solidFill>
              </a:rPr>
              <a:t>اجرايي</a:t>
            </a:r>
            <a:endParaRPr lang="en-US">
              <a:solidFill>
                <a:schemeClr val="accent2"/>
              </a:solidFill>
            </a:endParaRPr>
          </a:p>
        </p:txBody>
      </p:sp>
      <p:sp>
        <p:nvSpPr>
          <p:cNvPr id="140305" name="AutoShape 8"/>
          <p:cNvSpPr>
            <a:spLocks noChangeArrowheads="1"/>
          </p:cNvSpPr>
          <p:nvPr/>
        </p:nvSpPr>
        <p:spPr bwMode="auto">
          <a:xfrm>
            <a:off x="2362200" y="3962400"/>
            <a:ext cx="1295400" cy="762000"/>
          </a:xfrm>
          <a:prstGeom prst="roundRect">
            <a:avLst>
              <a:gd name="adj" fmla="val 16667"/>
            </a:avLst>
          </a:prstGeom>
          <a:solidFill>
            <a:schemeClr val="bg1"/>
          </a:solidFill>
          <a:ln w="9525" algn="ctr">
            <a:solidFill>
              <a:schemeClr val="tx1"/>
            </a:solidFill>
            <a:round/>
            <a:headEnd/>
            <a:tailEnd/>
          </a:ln>
        </p:spPr>
        <p:txBody>
          <a:bodyPr wrap="none" lIns="91427" tIns="45714" rIns="91427" bIns="45714" anchor="ctr"/>
          <a:lstStyle/>
          <a:p>
            <a:r>
              <a:rPr lang="fa-IR">
                <a:solidFill>
                  <a:schemeClr val="accent2"/>
                </a:solidFill>
              </a:rPr>
              <a:t>فرآيندهاي </a:t>
            </a:r>
          </a:p>
          <a:p>
            <a:r>
              <a:rPr lang="fa-IR">
                <a:solidFill>
                  <a:schemeClr val="accent2"/>
                </a:solidFill>
              </a:rPr>
              <a:t>کنترلي</a:t>
            </a:r>
            <a:endParaRPr lang="en-US">
              <a:solidFill>
                <a:schemeClr val="accent2"/>
              </a:solidFill>
            </a:endParaRPr>
          </a:p>
        </p:txBody>
      </p:sp>
      <p:sp>
        <p:nvSpPr>
          <p:cNvPr id="140306" name="AutoShape 9"/>
          <p:cNvSpPr>
            <a:spLocks noChangeArrowheads="1"/>
          </p:cNvSpPr>
          <p:nvPr/>
        </p:nvSpPr>
        <p:spPr bwMode="auto">
          <a:xfrm>
            <a:off x="3581400" y="2590800"/>
            <a:ext cx="1295400" cy="762000"/>
          </a:xfrm>
          <a:prstGeom prst="roundRect">
            <a:avLst>
              <a:gd name="adj" fmla="val 16667"/>
            </a:avLst>
          </a:prstGeom>
          <a:solidFill>
            <a:schemeClr val="bg1"/>
          </a:solidFill>
          <a:ln w="9525" algn="ctr">
            <a:solidFill>
              <a:schemeClr val="tx1"/>
            </a:solidFill>
            <a:round/>
            <a:headEnd/>
            <a:tailEnd/>
          </a:ln>
        </p:spPr>
        <p:txBody>
          <a:bodyPr wrap="none" lIns="91427" tIns="45714" rIns="91427" bIns="45714" anchor="ctr"/>
          <a:lstStyle/>
          <a:p>
            <a:r>
              <a:rPr lang="fa-IR">
                <a:solidFill>
                  <a:schemeClr val="accent2"/>
                </a:solidFill>
              </a:rPr>
              <a:t>فرآيندهاي</a:t>
            </a:r>
          </a:p>
          <a:p>
            <a:r>
              <a:rPr lang="fa-IR">
                <a:solidFill>
                  <a:schemeClr val="accent2"/>
                </a:solidFill>
              </a:rPr>
              <a:t>برنامه ريزي</a:t>
            </a:r>
            <a:endParaRPr lang="en-US">
              <a:solidFill>
                <a:schemeClr val="accent2"/>
              </a:solidFill>
            </a:endParaRPr>
          </a:p>
        </p:txBody>
      </p:sp>
      <p:sp>
        <p:nvSpPr>
          <p:cNvPr id="140307" name="Line 10"/>
          <p:cNvSpPr>
            <a:spLocks noChangeShapeType="1"/>
          </p:cNvSpPr>
          <p:nvPr/>
        </p:nvSpPr>
        <p:spPr bwMode="auto">
          <a:xfrm>
            <a:off x="228600" y="2971800"/>
            <a:ext cx="685800" cy="0"/>
          </a:xfrm>
          <a:prstGeom prst="line">
            <a:avLst/>
          </a:prstGeom>
          <a:noFill/>
          <a:ln w="9525">
            <a:solidFill>
              <a:schemeClr val="tx1"/>
            </a:solidFill>
            <a:round/>
            <a:headEnd/>
            <a:tailEnd type="triangle" w="med" len="med"/>
          </a:ln>
        </p:spPr>
        <p:txBody>
          <a:bodyPr wrap="none" anchor="ctr"/>
          <a:lstStyle/>
          <a:p>
            <a:endParaRPr lang="en-US"/>
          </a:p>
        </p:txBody>
      </p:sp>
      <p:sp>
        <p:nvSpPr>
          <p:cNvPr id="140308" name="Line 11"/>
          <p:cNvSpPr>
            <a:spLocks noChangeShapeType="1"/>
          </p:cNvSpPr>
          <p:nvPr/>
        </p:nvSpPr>
        <p:spPr bwMode="auto">
          <a:xfrm flipV="1">
            <a:off x="2971800" y="3124200"/>
            <a:ext cx="609600" cy="838200"/>
          </a:xfrm>
          <a:prstGeom prst="line">
            <a:avLst/>
          </a:prstGeom>
          <a:noFill/>
          <a:ln w="9525">
            <a:solidFill>
              <a:schemeClr val="tx1"/>
            </a:solidFill>
            <a:round/>
            <a:headEnd/>
            <a:tailEnd type="triangle" w="med" len="med"/>
          </a:ln>
        </p:spPr>
        <p:txBody>
          <a:bodyPr wrap="none" anchor="ctr"/>
          <a:lstStyle/>
          <a:p>
            <a:endParaRPr lang="en-US"/>
          </a:p>
        </p:txBody>
      </p:sp>
      <p:sp>
        <p:nvSpPr>
          <p:cNvPr id="140309" name="Line 12"/>
          <p:cNvSpPr>
            <a:spLocks noChangeShapeType="1"/>
          </p:cNvSpPr>
          <p:nvPr/>
        </p:nvSpPr>
        <p:spPr bwMode="auto">
          <a:xfrm>
            <a:off x="2209800" y="2971800"/>
            <a:ext cx="1371600" cy="0"/>
          </a:xfrm>
          <a:prstGeom prst="line">
            <a:avLst/>
          </a:prstGeom>
          <a:noFill/>
          <a:ln w="9525">
            <a:solidFill>
              <a:schemeClr val="tx1"/>
            </a:solidFill>
            <a:round/>
            <a:headEnd/>
            <a:tailEnd type="triangle" w="med" len="med"/>
          </a:ln>
        </p:spPr>
        <p:txBody>
          <a:bodyPr wrap="none" anchor="ctr"/>
          <a:lstStyle/>
          <a:p>
            <a:endParaRPr lang="en-US"/>
          </a:p>
        </p:txBody>
      </p:sp>
      <p:sp>
        <p:nvSpPr>
          <p:cNvPr id="140310" name="Line 13"/>
          <p:cNvSpPr>
            <a:spLocks noChangeShapeType="1"/>
          </p:cNvSpPr>
          <p:nvPr/>
        </p:nvSpPr>
        <p:spPr bwMode="auto">
          <a:xfrm>
            <a:off x="4876800" y="2971800"/>
            <a:ext cx="838200" cy="990600"/>
          </a:xfrm>
          <a:prstGeom prst="line">
            <a:avLst/>
          </a:prstGeom>
          <a:noFill/>
          <a:ln w="9525">
            <a:solidFill>
              <a:schemeClr val="tx1"/>
            </a:solidFill>
            <a:round/>
            <a:headEnd/>
            <a:tailEnd type="triangle" w="med" len="med"/>
          </a:ln>
        </p:spPr>
        <p:txBody>
          <a:bodyPr wrap="none" anchor="ctr"/>
          <a:lstStyle/>
          <a:p>
            <a:endParaRPr lang="en-US"/>
          </a:p>
        </p:txBody>
      </p:sp>
      <p:sp>
        <p:nvSpPr>
          <p:cNvPr id="140311" name="Line 14"/>
          <p:cNvSpPr>
            <a:spLocks noChangeShapeType="1"/>
          </p:cNvSpPr>
          <p:nvPr/>
        </p:nvSpPr>
        <p:spPr bwMode="auto">
          <a:xfrm>
            <a:off x="3657600" y="4495800"/>
            <a:ext cx="1600200" cy="0"/>
          </a:xfrm>
          <a:prstGeom prst="line">
            <a:avLst/>
          </a:prstGeom>
          <a:noFill/>
          <a:ln w="9525">
            <a:solidFill>
              <a:schemeClr val="tx1"/>
            </a:solidFill>
            <a:round/>
            <a:headEnd/>
            <a:tailEnd type="triangle" w="med" len="med"/>
          </a:ln>
        </p:spPr>
        <p:txBody>
          <a:bodyPr wrap="none" anchor="ctr"/>
          <a:lstStyle/>
          <a:p>
            <a:endParaRPr lang="en-US"/>
          </a:p>
        </p:txBody>
      </p:sp>
      <p:sp>
        <p:nvSpPr>
          <p:cNvPr id="140312" name="Line 15"/>
          <p:cNvSpPr>
            <a:spLocks noChangeShapeType="1"/>
          </p:cNvSpPr>
          <p:nvPr/>
        </p:nvSpPr>
        <p:spPr bwMode="auto">
          <a:xfrm flipH="1">
            <a:off x="3657600" y="4267200"/>
            <a:ext cx="1600200" cy="0"/>
          </a:xfrm>
          <a:prstGeom prst="line">
            <a:avLst/>
          </a:prstGeom>
          <a:noFill/>
          <a:ln w="9525">
            <a:solidFill>
              <a:schemeClr val="tx1"/>
            </a:solidFill>
            <a:round/>
            <a:headEnd/>
            <a:tailEnd type="triangle" w="med" len="med"/>
          </a:ln>
        </p:spPr>
        <p:txBody>
          <a:bodyPr wrap="none" anchor="ctr"/>
          <a:lstStyle/>
          <a:p>
            <a:endParaRPr lang="en-US"/>
          </a:p>
        </p:txBody>
      </p:sp>
      <p:sp>
        <p:nvSpPr>
          <p:cNvPr id="140313" name="Line 16"/>
          <p:cNvSpPr>
            <a:spLocks noChangeShapeType="1"/>
          </p:cNvSpPr>
          <p:nvPr/>
        </p:nvSpPr>
        <p:spPr bwMode="auto">
          <a:xfrm>
            <a:off x="2971800" y="4724400"/>
            <a:ext cx="3810000" cy="838200"/>
          </a:xfrm>
          <a:prstGeom prst="line">
            <a:avLst/>
          </a:prstGeom>
          <a:noFill/>
          <a:ln w="9525">
            <a:solidFill>
              <a:schemeClr val="tx1"/>
            </a:solidFill>
            <a:round/>
            <a:headEnd/>
            <a:tailEnd type="triangle" w="med" len="med"/>
          </a:ln>
        </p:spPr>
        <p:txBody>
          <a:bodyPr wrap="none" anchor="ctr"/>
          <a:lstStyle/>
          <a:p>
            <a:endParaRPr lang="en-US"/>
          </a:p>
        </p:txBody>
      </p:sp>
      <p:sp>
        <p:nvSpPr>
          <p:cNvPr id="140314" name="Line 17"/>
          <p:cNvSpPr>
            <a:spLocks noChangeShapeType="1"/>
          </p:cNvSpPr>
          <p:nvPr/>
        </p:nvSpPr>
        <p:spPr bwMode="auto">
          <a:xfrm>
            <a:off x="8077200" y="5486400"/>
            <a:ext cx="685800" cy="0"/>
          </a:xfrm>
          <a:prstGeom prst="line">
            <a:avLst/>
          </a:prstGeom>
          <a:noFill/>
          <a:ln w="9525">
            <a:solidFill>
              <a:schemeClr val="tx1"/>
            </a:solidFill>
            <a:round/>
            <a:headEnd/>
            <a:tailEnd type="triangle" w="med" len="med"/>
          </a:ln>
        </p:spPr>
        <p:txBody>
          <a:bodyPr wrap="none" anchor="ctr"/>
          <a:lstStyle/>
          <a:p>
            <a:endParaRPr lang="en-US"/>
          </a:p>
        </p:txBody>
      </p:sp>
      <p:sp>
        <p:nvSpPr>
          <p:cNvPr id="140315" name="Rectangle 22"/>
          <p:cNvSpPr>
            <a:spLocks noChangeArrowheads="1"/>
          </p:cNvSpPr>
          <p:nvPr/>
        </p:nvSpPr>
        <p:spPr bwMode="auto">
          <a:xfrm>
            <a:off x="5715000" y="3429000"/>
            <a:ext cx="381000" cy="304800"/>
          </a:xfrm>
          <a:prstGeom prst="rect">
            <a:avLst/>
          </a:prstGeom>
          <a:solidFill>
            <a:schemeClr val="bg1"/>
          </a:solidFill>
          <a:ln w="9525" algn="ctr">
            <a:noFill/>
            <a:miter lim="800000"/>
            <a:headEnd/>
            <a:tailEnd/>
          </a:ln>
        </p:spPr>
        <p:txBody>
          <a:bodyPr wrap="none" lIns="91427" tIns="45714" rIns="91427" bIns="45714" anchor="ctr"/>
          <a:lstStyle/>
          <a:p>
            <a:r>
              <a:rPr lang="fa-IR"/>
              <a:t>برنامه ها</a:t>
            </a:r>
            <a:endParaRPr lang="en-US"/>
          </a:p>
        </p:txBody>
      </p:sp>
    </p:spTree>
  </p:cSld>
  <p:clrMapOvr>
    <a:masterClrMapping/>
  </p:clrMapOvr>
  <p:transition spd="med"/>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6" name="Slide Number Placeholder 5"/>
          <p:cNvSpPr>
            <a:spLocks noGrp="1"/>
          </p:cNvSpPr>
          <p:nvPr>
            <p:ph type="sldNum" sz="quarter" idx="12"/>
          </p:nvPr>
        </p:nvSpPr>
        <p:spPr/>
        <p:txBody>
          <a:bodyPr/>
          <a:lstStyle/>
          <a:p>
            <a:pPr>
              <a:defRPr/>
            </a:pPr>
            <a:fld id="{E9D52998-816C-43F0-B11E-19D97915F3EF}" type="slidenum">
              <a:rPr lang="ar-SA" altLang="en-US"/>
              <a:pPr>
                <a:defRPr/>
              </a:pPr>
              <a:t>126</a:t>
            </a:fld>
            <a:endParaRPr lang="en-US" altLang="en-US"/>
          </a:p>
        </p:txBody>
      </p:sp>
      <p:sp>
        <p:nvSpPr>
          <p:cNvPr id="141316" name="Rectangle 2"/>
          <p:cNvSpPr>
            <a:spLocks noGrp="1" noChangeArrowheads="1"/>
          </p:cNvSpPr>
          <p:nvPr>
            <p:ph type="title"/>
          </p:nvPr>
        </p:nvSpPr>
        <p:spPr/>
        <p:txBody>
          <a:bodyPr/>
          <a:lstStyle/>
          <a:p>
            <a:pPr eaLnBrk="1" hangingPunct="1"/>
            <a:endParaRPr lang="fa-IR" smtClean="0"/>
          </a:p>
        </p:txBody>
      </p:sp>
      <p:sp>
        <p:nvSpPr>
          <p:cNvPr id="141317" name="Rectangle 3"/>
          <p:cNvSpPr>
            <a:spLocks noGrp="1" noChangeArrowheads="1"/>
          </p:cNvSpPr>
          <p:nvPr>
            <p:ph type="body" idx="1"/>
          </p:nvPr>
        </p:nvSpPr>
        <p:spPr/>
        <p:txBody>
          <a:bodyPr/>
          <a:lstStyle/>
          <a:p>
            <a:pPr eaLnBrk="1" hangingPunct="1"/>
            <a:endParaRPr lang="fa-IR" smtClean="0"/>
          </a:p>
        </p:txBody>
      </p:sp>
      <p:pic>
        <p:nvPicPr>
          <p:cNvPr id="141318" name="Picture 4"/>
          <p:cNvPicPr>
            <a:picLocks noChangeAspect="1" noChangeArrowheads="1"/>
          </p:cNvPicPr>
          <p:nvPr/>
        </p:nvPicPr>
        <p:blipFill>
          <a:blip r:embed="rId2"/>
          <a:srcRect/>
          <a:stretch>
            <a:fillRect/>
          </a:stretch>
        </p:blipFill>
        <p:spPr bwMode="auto">
          <a:xfrm>
            <a:off x="914400" y="1679575"/>
            <a:ext cx="6858000" cy="4416425"/>
          </a:xfrm>
          <a:prstGeom prst="rect">
            <a:avLst/>
          </a:prstGeom>
          <a:noFill/>
          <a:ln w="9525" algn="ctr">
            <a:noFill/>
            <a:miter lim="800000"/>
            <a:headEnd/>
            <a:tailEnd/>
          </a:ln>
        </p:spPr>
      </p:pic>
    </p:spTree>
  </p:cSld>
  <p:clrMapOvr>
    <a:masterClrMapping/>
  </p:clrMapOvr>
  <p:transition spd="med"/>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73C73504-4321-4114-9B4A-D32C6A2E13DF}" type="slidenum">
              <a:rPr lang="ar-SA" altLang="en-US"/>
              <a:pPr>
                <a:defRPr/>
              </a:pPr>
              <a:t>127</a:t>
            </a:fld>
            <a:endParaRPr lang="en-US" altLang="en-US"/>
          </a:p>
        </p:txBody>
      </p:sp>
      <p:sp>
        <p:nvSpPr>
          <p:cNvPr id="142340" name="Rectangle 2"/>
          <p:cNvSpPr>
            <a:spLocks noGrp="1" noChangeArrowheads="1"/>
          </p:cNvSpPr>
          <p:nvPr>
            <p:ph type="title"/>
          </p:nvPr>
        </p:nvSpPr>
        <p:spPr/>
        <p:txBody>
          <a:bodyPr/>
          <a:lstStyle/>
          <a:p>
            <a:pPr algn="r" rtl="1" eaLnBrk="1" hangingPunct="1"/>
            <a:r>
              <a:rPr lang="fa-IR" smtClean="0">
                <a:cs typeface="B Nazanin" pitchFamily="2" charset="-78"/>
              </a:rPr>
              <a:t>فرايندهاي </a:t>
            </a:r>
            <a:r>
              <a:rPr lang="en-US" smtClean="0">
                <a:cs typeface="B Nazanin" pitchFamily="2" charset="-78"/>
              </a:rPr>
              <a:t>PMBOK</a:t>
            </a:r>
          </a:p>
        </p:txBody>
      </p:sp>
      <p:sp>
        <p:nvSpPr>
          <p:cNvPr id="142341" name="Rectangle 3"/>
          <p:cNvSpPr>
            <a:spLocks noGrp="1" noChangeArrowheads="1"/>
          </p:cNvSpPr>
          <p:nvPr>
            <p:ph type="body" idx="1"/>
          </p:nvPr>
        </p:nvSpPr>
        <p:spPr/>
        <p:txBody>
          <a:bodyPr/>
          <a:lstStyle/>
          <a:p>
            <a:pPr algn="r" rtl="1" eaLnBrk="1" hangingPunct="1">
              <a:buFont typeface="Wingdings" pitchFamily="2" charset="2"/>
              <a:buNone/>
            </a:pPr>
            <a:r>
              <a:rPr lang="fa-IR" sz="2600" smtClean="0">
                <a:solidFill>
                  <a:srgbClr val="0000FF"/>
                </a:solidFill>
                <a:cs typeface="B Nazanin" pitchFamily="2" charset="-78"/>
              </a:rPr>
              <a:t>1- گروه فرآيندهاي آغازين </a:t>
            </a:r>
            <a:r>
              <a:rPr lang="en-US" sz="2600" smtClean="0">
                <a:solidFill>
                  <a:srgbClr val="0000FF"/>
                </a:solidFill>
                <a:cs typeface="B Nazanin" pitchFamily="2" charset="-78"/>
              </a:rPr>
              <a:t>(Initiating Process Group)</a:t>
            </a:r>
          </a:p>
          <a:p>
            <a:pPr algn="r" rtl="1" eaLnBrk="1" hangingPunct="1">
              <a:buFont typeface="Wingdings" pitchFamily="2" charset="2"/>
              <a:buNone/>
            </a:pPr>
            <a:r>
              <a:rPr lang="fa-IR" sz="2600" smtClean="0">
                <a:cs typeface="B Nazanin" pitchFamily="2" charset="-78"/>
              </a:rPr>
              <a:t>فعاليتهاي لازم براي اخذ مجوزها و اختيارات رسمي شروع يک پروژه را گويند. خلاصه اين فعاليتها شامل دو مرحله اصلي زير است:</a:t>
            </a:r>
          </a:p>
          <a:p>
            <a:pPr algn="r" rtl="1" eaLnBrk="1" hangingPunct="1">
              <a:buFont typeface="Wingdings" pitchFamily="2" charset="2"/>
              <a:buNone/>
            </a:pPr>
            <a:r>
              <a:rPr lang="fa-IR" sz="2600" smtClean="0">
                <a:cs typeface="B Nazanin" pitchFamily="2" charset="-78"/>
              </a:rPr>
              <a:t>1-1- </a:t>
            </a:r>
            <a:r>
              <a:rPr lang="fa-IR" sz="2600" b="1" smtClean="0">
                <a:cs typeface="B Nazanin" pitchFamily="2" charset="-78"/>
              </a:rPr>
              <a:t>تهيه چارت پروژه :</a:t>
            </a:r>
            <a:r>
              <a:rPr lang="fa-IR" sz="2600" smtClean="0">
                <a:cs typeface="B Nazanin" pitchFamily="2" charset="-78"/>
              </a:rPr>
              <a:t> شامل اخذ مجوزهاي پروژه، اقدامات اوليه، شناسايي حامي مالي، ذينفعان و افراد کليدي، مستند سازي نيازها، تشکيل تيم آغازين پروژه و مدير آن، برنامه ها، جلسات مذاکره، رويه هاي کنترلي آغازين، بيانيه پروژه</a:t>
            </a:r>
            <a:r>
              <a:rPr lang="en-US" sz="2000" smtClean="0">
                <a:cs typeface="B Nazanin" pitchFamily="2" charset="-78"/>
              </a:rPr>
              <a:t>(Statement of Work)</a:t>
            </a:r>
            <a:r>
              <a:rPr lang="fa-IR" sz="2000" smtClean="0">
                <a:cs typeface="B Nazanin" pitchFamily="2" charset="-78"/>
              </a:rPr>
              <a:t>.</a:t>
            </a:r>
          </a:p>
          <a:p>
            <a:pPr algn="r" rtl="1" eaLnBrk="1" hangingPunct="1">
              <a:buFont typeface="Wingdings" pitchFamily="2" charset="2"/>
              <a:buNone/>
            </a:pPr>
            <a:r>
              <a:rPr lang="fa-IR" sz="2600" smtClean="0">
                <a:cs typeface="B Nazanin" pitchFamily="2" charset="-78"/>
              </a:rPr>
              <a:t>1-2- </a:t>
            </a:r>
            <a:r>
              <a:rPr lang="fa-IR" sz="2600" b="1" smtClean="0">
                <a:cs typeface="B Nazanin" pitchFamily="2" charset="-78"/>
              </a:rPr>
              <a:t>ايجاد بيانيه(اوليه) محدوده پروژه:</a:t>
            </a:r>
            <a:r>
              <a:rPr lang="fa-IR" sz="2600" smtClean="0">
                <a:cs typeface="B Nazanin" pitchFamily="2" charset="-78"/>
              </a:rPr>
              <a:t> اين سند شامل مستندات نيازهاي تحويل شدني هاي اصلي، محدوده هاي اصلي يا مرزهاي پروژه، روشهاي تاييد و کنترل سطح بالاي محدوده ميشود. </a:t>
            </a:r>
            <a:endParaRPr lang="en-US" sz="2600"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AD196BF5-941A-4736-A40A-0772A5D467C8}" type="slidenum">
              <a:rPr lang="ar-SA" altLang="en-US"/>
              <a:pPr>
                <a:defRPr/>
              </a:pPr>
              <a:t>128</a:t>
            </a:fld>
            <a:endParaRPr lang="en-US" altLang="en-US"/>
          </a:p>
        </p:txBody>
      </p:sp>
      <p:sp>
        <p:nvSpPr>
          <p:cNvPr id="143364" name="Rectangle 2"/>
          <p:cNvSpPr>
            <a:spLocks noGrp="1" noChangeArrowheads="1"/>
          </p:cNvSpPr>
          <p:nvPr>
            <p:ph type="title"/>
          </p:nvPr>
        </p:nvSpPr>
        <p:spPr/>
        <p:txBody>
          <a:bodyPr/>
          <a:lstStyle/>
          <a:p>
            <a:pPr algn="r" rtl="1" eaLnBrk="1" hangingPunct="1"/>
            <a:r>
              <a:rPr lang="fa-IR" smtClean="0">
                <a:cs typeface="B Nazanin" pitchFamily="2" charset="-78"/>
              </a:rPr>
              <a:t>فرايندهاي </a:t>
            </a:r>
            <a:r>
              <a:rPr lang="en-US" smtClean="0">
                <a:cs typeface="B Nazanin" pitchFamily="2" charset="-78"/>
              </a:rPr>
              <a:t>PMBOK</a:t>
            </a:r>
          </a:p>
        </p:txBody>
      </p:sp>
      <p:sp>
        <p:nvSpPr>
          <p:cNvPr id="143365" name="Rectangle 3"/>
          <p:cNvSpPr>
            <a:spLocks noGrp="1" noChangeArrowheads="1"/>
          </p:cNvSpPr>
          <p:nvPr>
            <p:ph type="body" idx="1"/>
          </p:nvPr>
        </p:nvSpPr>
        <p:spPr>
          <a:xfrm>
            <a:off x="228600" y="1719263"/>
            <a:ext cx="8686800" cy="4411662"/>
          </a:xfrm>
        </p:spPr>
        <p:txBody>
          <a:bodyPr/>
          <a:lstStyle/>
          <a:p>
            <a:pPr algn="r" rtl="1" eaLnBrk="1" hangingPunct="1">
              <a:lnSpc>
                <a:spcPct val="90000"/>
              </a:lnSpc>
              <a:buFont typeface="Wingdings" pitchFamily="2" charset="2"/>
              <a:buNone/>
            </a:pPr>
            <a:r>
              <a:rPr lang="fa-IR" smtClean="0">
                <a:solidFill>
                  <a:srgbClr val="0000FF"/>
                </a:solidFill>
                <a:cs typeface="B Nazanin" pitchFamily="2" charset="-78"/>
              </a:rPr>
              <a:t>2- گروه فرآيندهاي برنامه ريزي </a:t>
            </a:r>
            <a:r>
              <a:rPr lang="en-US" smtClean="0">
                <a:solidFill>
                  <a:srgbClr val="0000FF"/>
                </a:solidFill>
                <a:cs typeface="B Nazanin" pitchFamily="2" charset="-78"/>
              </a:rPr>
              <a:t>(</a:t>
            </a:r>
            <a:r>
              <a:rPr lang="en-US" sz="2900" smtClean="0">
                <a:solidFill>
                  <a:srgbClr val="0000FF"/>
                </a:solidFill>
                <a:cs typeface="B Nazanin" pitchFamily="2" charset="-78"/>
              </a:rPr>
              <a:t>Planning Process Group)</a:t>
            </a:r>
          </a:p>
          <a:p>
            <a:pPr algn="r" rtl="1" eaLnBrk="1" hangingPunct="1">
              <a:lnSpc>
                <a:spcPct val="90000"/>
              </a:lnSpc>
              <a:buFont typeface="Wingdings" pitchFamily="2" charset="2"/>
              <a:buNone/>
            </a:pPr>
            <a:r>
              <a:rPr lang="fa-IR" smtClean="0">
                <a:cs typeface="B Nazanin" pitchFamily="2" charset="-78"/>
              </a:rPr>
              <a:t>اين فعاليتها بسيار وسيع تر از فعاليتهاي زمانبندي پروژه</a:t>
            </a:r>
            <a:r>
              <a:rPr lang="en-US" sz="2400" smtClean="0">
                <a:cs typeface="B Nazanin" pitchFamily="2" charset="-78"/>
              </a:rPr>
              <a:t>(Project Scheduling</a:t>
            </a:r>
            <a:r>
              <a:rPr lang="en-US" smtClean="0">
                <a:cs typeface="B Nazanin" pitchFamily="2" charset="-78"/>
              </a:rPr>
              <a:t>)</a:t>
            </a:r>
            <a:r>
              <a:rPr lang="fa-IR" smtClean="0">
                <a:cs typeface="B Nazanin" pitchFamily="2" charset="-78"/>
              </a:rPr>
              <a:t> هستند. در واقع </a:t>
            </a:r>
            <a:r>
              <a:rPr lang="en-US" sz="2400" smtClean="0">
                <a:cs typeface="B Nazanin" pitchFamily="2" charset="-78"/>
              </a:rPr>
              <a:t>Scheduling</a:t>
            </a:r>
            <a:r>
              <a:rPr lang="fa-IR" sz="2400" smtClean="0">
                <a:cs typeface="B Nazanin" pitchFamily="2" charset="-78"/>
              </a:rPr>
              <a:t> </a:t>
            </a:r>
            <a:r>
              <a:rPr lang="fa-IR" smtClean="0">
                <a:cs typeface="B Nazanin" pitchFamily="2" charset="-78"/>
              </a:rPr>
              <a:t>زير مجموعه</a:t>
            </a:r>
            <a:r>
              <a:rPr lang="en-US" sz="2400" smtClean="0">
                <a:cs typeface="B Nazanin" pitchFamily="2" charset="-78"/>
              </a:rPr>
              <a:t>Planning</a:t>
            </a:r>
            <a:r>
              <a:rPr lang="fa-IR" smtClean="0">
                <a:cs typeface="B Nazanin" pitchFamily="2" charset="-78"/>
              </a:rPr>
              <a:t> است (نمونه اين فعاليتها در جدول بعد آمده است).</a:t>
            </a:r>
          </a:p>
          <a:p>
            <a:pPr algn="r" rtl="1" eaLnBrk="1" hangingPunct="1">
              <a:lnSpc>
                <a:spcPct val="90000"/>
              </a:lnSpc>
              <a:buFont typeface="Wingdings" pitchFamily="2" charset="2"/>
              <a:buNone/>
            </a:pPr>
            <a:endParaRPr lang="fa-IR" smtClean="0">
              <a:cs typeface="B Nazanin" pitchFamily="2" charset="-78"/>
            </a:endParaRPr>
          </a:p>
          <a:p>
            <a:pPr algn="r" rtl="1" eaLnBrk="1" hangingPunct="1">
              <a:lnSpc>
                <a:spcPct val="90000"/>
              </a:lnSpc>
              <a:buFont typeface="Wingdings" pitchFamily="2" charset="2"/>
              <a:buNone/>
            </a:pPr>
            <a:r>
              <a:rPr lang="fa-IR" smtClean="0">
                <a:solidFill>
                  <a:srgbClr val="0000FF"/>
                </a:solidFill>
                <a:cs typeface="B Nazanin" pitchFamily="2" charset="-78"/>
              </a:rPr>
              <a:t>3- گروه فرآيندهاي اجرايي </a:t>
            </a:r>
            <a:r>
              <a:rPr lang="en-US" smtClean="0">
                <a:solidFill>
                  <a:srgbClr val="0000FF"/>
                </a:solidFill>
                <a:cs typeface="B Nazanin" pitchFamily="2" charset="-78"/>
              </a:rPr>
              <a:t>(Executing</a:t>
            </a:r>
            <a:r>
              <a:rPr lang="en-US" sz="2900" smtClean="0">
                <a:solidFill>
                  <a:srgbClr val="0000FF"/>
                </a:solidFill>
                <a:cs typeface="B Nazanin" pitchFamily="2" charset="-78"/>
              </a:rPr>
              <a:t> Process Group)</a:t>
            </a:r>
          </a:p>
          <a:p>
            <a:pPr algn="r" rtl="1" eaLnBrk="1" hangingPunct="1">
              <a:lnSpc>
                <a:spcPct val="90000"/>
              </a:lnSpc>
              <a:buFont typeface="Wingdings" pitchFamily="2" charset="2"/>
              <a:buNone/>
            </a:pPr>
            <a:r>
              <a:rPr lang="fa-IR" sz="2900" smtClean="0">
                <a:cs typeface="B Nazanin" pitchFamily="2" charset="-78"/>
              </a:rPr>
              <a:t>شامل تمام اقدامات و هماهنگي هاي لازم براي اجراي برنامه ها و توليد شدني ها طبق کيفيت و مشخصات خواسته شده است. </a:t>
            </a:r>
            <a:r>
              <a:rPr lang="fa-IR" smtClean="0">
                <a:cs typeface="B Nazanin" pitchFamily="2" charset="-78"/>
              </a:rPr>
              <a:t>(نمونه اين اقدامات در جدول بعد آمده است).</a:t>
            </a:r>
          </a:p>
          <a:p>
            <a:pPr algn="r" rtl="1" eaLnBrk="1" hangingPunct="1">
              <a:lnSpc>
                <a:spcPct val="90000"/>
              </a:lnSpc>
              <a:buFont typeface="Wingdings" pitchFamily="2" charset="2"/>
              <a:buNone/>
            </a:pPr>
            <a:endParaRPr lang="en-US" sz="2900"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CA44390B-68EA-4379-A760-F261A195FA37}" type="slidenum">
              <a:rPr lang="ar-SA" altLang="en-US"/>
              <a:pPr>
                <a:defRPr/>
              </a:pPr>
              <a:t>129</a:t>
            </a:fld>
            <a:endParaRPr lang="en-US" altLang="en-US"/>
          </a:p>
        </p:txBody>
      </p:sp>
      <p:sp>
        <p:nvSpPr>
          <p:cNvPr id="144388" name="Rectangle 2"/>
          <p:cNvSpPr>
            <a:spLocks noGrp="1" noChangeArrowheads="1"/>
          </p:cNvSpPr>
          <p:nvPr>
            <p:ph type="title"/>
          </p:nvPr>
        </p:nvSpPr>
        <p:spPr/>
        <p:txBody>
          <a:bodyPr/>
          <a:lstStyle/>
          <a:p>
            <a:pPr algn="r" rtl="1" eaLnBrk="1" hangingPunct="1"/>
            <a:r>
              <a:rPr lang="fa-IR" smtClean="0">
                <a:cs typeface="B Nazanin" pitchFamily="2" charset="-78"/>
              </a:rPr>
              <a:t>فرايندهاي </a:t>
            </a:r>
            <a:r>
              <a:rPr lang="en-US" smtClean="0">
                <a:cs typeface="B Nazanin" pitchFamily="2" charset="-78"/>
              </a:rPr>
              <a:t>PMBOK</a:t>
            </a:r>
          </a:p>
        </p:txBody>
      </p:sp>
      <p:sp>
        <p:nvSpPr>
          <p:cNvPr id="144389" name="Rectangle 3"/>
          <p:cNvSpPr>
            <a:spLocks noGrp="1" noChangeArrowheads="1"/>
          </p:cNvSpPr>
          <p:nvPr>
            <p:ph type="body" idx="1"/>
          </p:nvPr>
        </p:nvSpPr>
        <p:spPr/>
        <p:txBody>
          <a:bodyPr/>
          <a:lstStyle/>
          <a:p>
            <a:pPr algn="r" rtl="1" eaLnBrk="1" hangingPunct="1">
              <a:buFont typeface="Wingdings" pitchFamily="2" charset="2"/>
              <a:buNone/>
            </a:pPr>
            <a:r>
              <a:rPr lang="fa-IR" smtClean="0">
                <a:solidFill>
                  <a:srgbClr val="0000FF"/>
                </a:solidFill>
                <a:cs typeface="B Nazanin" pitchFamily="2" charset="-78"/>
              </a:rPr>
              <a:t>4- گروه فرآيندهاي کنترلي </a:t>
            </a:r>
            <a:r>
              <a:rPr lang="en-US" smtClean="0">
                <a:solidFill>
                  <a:srgbClr val="0000FF"/>
                </a:solidFill>
                <a:cs typeface="B Nazanin" pitchFamily="2" charset="-78"/>
              </a:rPr>
              <a:t>(Controlling</a:t>
            </a:r>
            <a:r>
              <a:rPr lang="en-US" sz="2900" smtClean="0">
                <a:solidFill>
                  <a:srgbClr val="0000FF"/>
                </a:solidFill>
                <a:cs typeface="B Nazanin" pitchFamily="2" charset="-78"/>
              </a:rPr>
              <a:t> Process Group)</a:t>
            </a:r>
          </a:p>
          <a:p>
            <a:pPr algn="r" rtl="1" eaLnBrk="1" hangingPunct="1">
              <a:buFont typeface="Wingdings" pitchFamily="2" charset="2"/>
              <a:buNone/>
            </a:pPr>
            <a:r>
              <a:rPr lang="fa-IR" smtClean="0">
                <a:cs typeface="B Nazanin" pitchFamily="2" charset="-78"/>
              </a:rPr>
              <a:t>فعاليتهايي شبيه کنترل و اندازه گيري عملکردها ونتايج، مقايسه نتايج عملکردها با پيش بيني ها، شناخت علل انحرافات و انتخاب يک استراتژي مناسب و...(که قسمتي از آنها در جدول بعد آمده است).</a:t>
            </a:r>
          </a:p>
          <a:p>
            <a:pPr algn="r" rtl="1" eaLnBrk="1" hangingPunct="1">
              <a:buFont typeface="Wingdings" pitchFamily="2" charset="2"/>
              <a:buNone/>
            </a:pPr>
            <a:r>
              <a:rPr lang="fa-IR" smtClean="0">
                <a:solidFill>
                  <a:srgbClr val="0000FF"/>
                </a:solidFill>
                <a:cs typeface="B Nazanin" pitchFamily="2" charset="-78"/>
              </a:rPr>
              <a:t>5- گروه فرآيندهاي اختتامي </a:t>
            </a:r>
            <a:r>
              <a:rPr lang="en-US" smtClean="0">
                <a:solidFill>
                  <a:srgbClr val="0000FF"/>
                </a:solidFill>
                <a:cs typeface="B Nazanin" pitchFamily="2" charset="-78"/>
              </a:rPr>
              <a:t>(Closing</a:t>
            </a:r>
            <a:r>
              <a:rPr lang="en-US" sz="2900" smtClean="0">
                <a:solidFill>
                  <a:srgbClr val="0000FF"/>
                </a:solidFill>
                <a:cs typeface="B Nazanin" pitchFamily="2" charset="-78"/>
              </a:rPr>
              <a:t> Process Group)</a:t>
            </a:r>
          </a:p>
          <a:p>
            <a:pPr algn="r" rtl="1" eaLnBrk="1" hangingPunct="1">
              <a:buFont typeface="Wingdings" pitchFamily="2" charset="2"/>
              <a:buNone/>
            </a:pPr>
            <a:r>
              <a:rPr lang="fa-IR" smtClean="0">
                <a:cs typeface="B Nazanin" pitchFamily="2" charset="-78"/>
              </a:rPr>
              <a:t>فرآيندهاي مورد نياز براي خاتمه رسمي پروژه است. اين فعاليتها شامل تحويل اقلام قابل تحويل و يا پايان دادن به يک پروژه منحل شده </a:t>
            </a:r>
            <a:r>
              <a:rPr lang="en-US" sz="2400" smtClean="0">
                <a:cs typeface="B Nazanin" pitchFamily="2" charset="-78"/>
              </a:rPr>
              <a:t>(Cancelled Project)</a:t>
            </a:r>
            <a:r>
              <a:rPr lang="fa-IR" smtClean="0">
                <a:cs typeface="B Nazanin" pitchFamily="2" charset="-78"/>
              </a:rPr>
              <a:t> است.</a:t>
            </a:r>
            <a:endParaRPr lang="en-US"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051B5447-2D51-4DC9-AD51-9191A627CF80}" type="slidenum">
              <a:rPr lang="ar-SA" altLang="en-US"/>
              <a:pPr>
                <a:defRPr/>
              </a:pPr>
              <a:t>13</a:t>
            </a:fld>
            <a:endParaRPr lang="en-US" altLang="en-US"/>
          </a:p>
        </p:txBody>
      </p:sp>
      <p:sp>
        <p:nvSpPr>
          <p:cNvPr id="52228" name="Rectangle 2"/>
          <p:cNvSpPr>
            <a:spLocks noGrp="1" noChangeArrowheads="1"/>
          </p:cNvSpPr>
          <p:nvPr>
            <p:ph type="title"/>
          </p:nvPr>
        </p:nvSpPr>
        <p:spPr/>
        <p:txBody>
          <a:bodyPr/>
          <a:lstStyle/>
          <a:p>
            <a:pPr algn="r" rtl="1" eaLnBrk="1" hangingPunct="1"/>
            <a:r>
              <a:rPr lang="fa-IR" sz="3600" smtClean="0">
                <a:cs typeface="B Nazanin" pitchFamily="2" charset="-78"/>
              </a:rPr>
              <a:t>تاريخچه مديريت پروژه</a:t>
            </a:r>
            <a:endParaRPr lang="en-US" sz="3600" smtClean="0">
              <a:cs typeface="B Nazanin" pitchFamily="2" charset="-78"/>
            </a:endParaRPr>
          </a:p>
        </p:txBody>
      </p:sp>
      <p:sp>
        <p:nvSpPr>
          <p:cNvPr id="52229" name="Rectangle 3"/>
          <p:cNvSpPr>
            <a:spLocks noGrp="1" noChangeArrowheads="1"/>
          </p:cNvSpPr>
          <p:nvPr>
            <p:ph type="body" idx="1"/>
          </p:nvPr>
        </p:nvSpPr>
        <p:spPr/>
        <p:txBody>
          <a:bodyPr/>
          <a:lstStyle/>
          <a:p>
            <a:pPr algn="r" rtl="1" eaLnBrk="1" hangingPunct="1">
              <a:lnSpc>
                <a:spcPct val="80000"/>
              </a:lnSpc>
            </a:pPr>
            <a:r>
              <a:rPr lang="ar-SA" sz="2600" smtClean="0">
                <a:cs typeface="B Nazanin" pitchFamily="2" charset="-78"/>
              </a:rPr>
              <a:t>گانت چارت در اوائل دهه 1900 ميلادي :</a:t>
            </a:r>
          </a:p>
          <a:p>
            <a:pPr algn="r" rtl="1" eaLnBrk="1" hangingPunct="1">
              <a:lnSpc>
                <a:spcPct val="80000"/>
              </a:lnSpc>
            </a:pPr>
            <a:r>
              <a:rPr lang="ar-SA" sz="2600" smtClean="0">
                <a:cs typeface="B Nazanin" pitchFamily="2" charset="-78"/>
              </a:rPr>
              <a:t>تاريخچه تكوين بارچارت به دوران جنگ جهاني اول ميرسد ؛ جائيكه يك آمريكايي به نام هنري گانت براي نخستين بار  بارچارت را براي برنامه</a:t>
            </a:r>
            <a:r>
              <a:rPr lang="ar-SA" sz="2600" smtClean="0"/>
              <a:t>‌</a:t>
            </a:r>
            <a:r>
              <a:rPr lang="ar-SA" sz="2600" smtClean="0">
                <a:cs typeface="B Nazanin" pitchFamily="2" charset="-78"/>
              </a:rPr>
              <a:t>ريزي و كنترل پروژه</a:t>
            </a:r>
            <a:r>
              <a:rPr lang="ar-SA" sz="2600" smtClean="0"/>
              <a:t>‌</a:t>
            </a:r>
            <a:r>
              <a:rPr lang="ar-SA" sz="2600" smtClean="0">
                <a:cs typeface="B Nazanin" pitchFamily="2" charset="-78"/>
              </a:rPr>
              <a:t>هاي موسسه كشتي</a:t>
            </a:r>
            <a:r>
              <a:rPr lang="ar-SA" sz="2600" smtClean="0"/>
              <a:t>‌</a:t>
            </a:r>
            <a:r>
              <a:rPr lang="ar-SA" sz="2600" smtClean="0">
                <a:cs typeface="B Nazanin" pitchFamily="2" charset="-78"/>
              </a:rPr>
              <a:t>سازي</a:t>
            </a:r>
            <a:r>
              <a:rPr lang="ar-SA" sz="2600" smtClean="0"/>
              <a:t>‌</a:t>
            </a:r>
            <a:r>
              <a:rPr lang="ar-SA" sz="2600" smtClean="0">
                <a:cs typeface="B Nazanin" pitchFamily="2" charset="-78"/>
              </a:rPr>
              <a:t>اش بكار برد . به پاسداشت اين اقدام نام گانت قبل از عنوان بارچارت تداعي كننده اين اقدام ارزشمند است . كتاب مرجع مهندسان صنايع اشاره مي</a:t>
            </a:r>
            <a:r>
              <a:rPr lang="ar-SA" sz="2600" smtClean="0"/>
              <a:t>‌</a:t>
            </a:r>
            <a:r>
              <a:rPr lang="ar-SA" sz="2600" smtClean="0">
                <a:cs typeface="B Nazanin" pitchFamily="2" charset="-78"/>
              </a:rPr>
              <a:t>دارد كه هنري گانت به كمك ابزار ابداعي خود در خلال جنگ جهاني اول توانست زمان ساخت كشتيهاي ترابري خود را به ميزان چشم</a:t>
            </a:r>
            <a:r>
              <a:rPr lang="ar-SA" sz="2600" smtClean="0"/>
              <a:t>‌</a:t>
            </a:r>
            <a:r>
              <a:rPr lang="ar-SA" sz="2600" smtClean="0">
                <a:cs typeface="B Nazanin" pitchFamily="2" charset="-78"/>
              </a:rPr>
              <a:t>گيري كوتاه نمايد . امروزه گانت چارت بدليل ساده و قابل فهم بودن آن , به عنوان روشي جالب و پرطرفدار به شكل وسيعي در دنيا جهت مديريت زمان پروژه</a:t>
            </a:r>
            <a:r>
              <a:rPr lang="ar-SA" sz="2600" smtClean="0"/>
              <a:t>‌</a:t>
            </a:r>
            <a:r>
              <a:rPr lang="ar-SA" sz="2600" smtClean="0">
                <a:cs typeface="B Nazanin" pitchFamily="2" charset="-78"/>
              </a:rPr>
              <a:t>ها به كار برده مي</a:t>
            </a:r>
            <a:r>
              <a:rPr lang="ar-SA" sz="2600" smtClean="0"/>
              <a:t>‌</a:t>
            </a:r>
            <a:r>
              <a:rPr lang="ar-SA" sz="2600" smtClean="0">
                <a:cs typeface="B Nazanin" pitchFamily="2" charset="-78"/>
              </a:rPr>
              <a:t>شود . يافته</a:t>
            </a:r>
            <a:r>
              <a:rPr lang="ar-SA" sz="2600" smtClean="0"/>
              <a:t>‌</a:t>
            </a:r>
            <a:r>
              <a:rPr lang="ar-SA" sz="2600" smtClean="0">
                <a:cs typeface="B Nazanin" pitchFamily="2" charset="-78"/>
              </a:rPr>
              <a:t>هاي يك پژوهش در ميان كاربران نرم افزار برنامه</a:t>
            </a:r>
            <a:r>
              <a:rPr lang="ar-SA" sz="2600" smtClean="0"/>
              <a:t>‌</a:t>
            </a:r>
            <a:r>
              <a:rPr lang="ar-SA" sz="2600" smtClean="0">
                <a:cs typeface="B Nazanin" pitchFamily="2" charset="-78"/>
              </a:rPr>
              <a:t>ريزي و كنترل پروژه </a:t>
            </a:r>
            <a:r>
              <a:rPr lang="en-US" sz="2600" smtClean="0">
                <a:cs typeface="B Nazanin" pitchFamily="2" charset="-78"/>
              </a:rPr>
              <a:t>Micro Soft Project</a:t>
            </a:r>
            <a:r>
              <a:rPr lang="ar-SA" sz="2600" smtClean="0">
                <a:cs typeface="B Nazanin" pitchFamily="2" charset="-78"/>
              </a:rPr>
              <a:t> نشان داد كه هشتاد درصد مديران پروژه</a:t>
            </a:r>
            <a:r>
              <a:rPr lang="ar-SA" sz="2600" smtClean="0"/>
              <a:t>‌</a:t>
            </a:r>
            <a:r>
              <a:rPr lang="ar-SA" sz="2600" smtClean="0">
                <a:cs typeface="B Nazanin" pitchFamily="2" charset="-78"/>
              </a:rPr>
              <a:t>ها در دنيا ترجيح مي</a:t>
            </a:r>
            <a:r>
              <a:rPr lang="ar-SA" sz="2600" smtClean="0"/>
              <a:t>‌</a:t>
            </a:r>
            <a:r>
              <a:rPr lang="ar-SA" sz="2600" smtClean="0">
                <a:cs typeface="B Nazanin" pitchFamily="2" charset="-78"/>
              </a:rPr>
              <a:t>دهند‏ براي برنامه</a:t>
            </a:r>
            <a:r>
              <a:rPr lang="ar-SA" sz="2600" smtClean="0"/>
              <a:t>‌</a:t>
            </a:r>
            <a:r>
              <a:rPr lang="ar-SA" sz="2600" smtClean="0">
                <a:cs typeface="B Nazanin" pitchFamily="2" charset="-78"/>
              </a:rPr>
              <a:t>ريزي و كنترل پروژه</a:t>
            </a:r>
            <a:r>
              <a:rPr lang="ar-SA" sz="2600" smtClean="0"/>
              <a:t>‌</a:t>
            </a:r>
            <a:r>
              <a:rPr lang="ar-SA" sz="2600" smtClean="0">
                <a:cs typeface="B Nazanin" pitchFamily="2" charset="-78"/>
              </a:rPr>
              <a:t>هايشان از گانت چارت استفاده نمايند .</a:t>
            </a:r>
            <a:endParaRPr lang="en-US" sz="2600"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20" name="Slide Number Placeholder 5"/>
          <p:cNvSpPr>
            <a:spLocks noGrp="1"/>
          </p:cNvSpPr>
          <p:nvPr>
            <p:ph type="sldNum" sz="quarter" idx="12"/>
          </p:nvPr>
        </p:nvSpPr>
        <p:spPr/>
        <p:txBody>
          <a:bodyPr/>
          <a:lstStyle/>
          <a:p>
            <a:pPr>
              <a:defRPr/>
            </a:pPr>
            <a:fld id="{8B225C0D-AEF7-40B9-8592-1E8623899EE3}" type="slidenum">
              <a:rPr lang="ar-SA" altLang="en-US"/>
              <a:pPr>
                <a:defRPr/>
              </a:pPr>
              <a:t>130</a:t>
            </a:fld>
            <a:endParaRPr lang="en-US" altLang="en-US"/>
          </a:p>
        </p:txBody>
      </p:sp>
      <p:sp>
        <p:nvSpPr>
          <p:cNvPr id="145412" name="Rectangle 20"/>
          <p:cNvSpPr>
            <a:spLocks noChangeArrowheads="1"/>
          </p:cNvSpPr>
          <p:nvPr/>
        </p:nvSpPr>
        <p:spPr bwMode="auto">
          <a:xfrm>
            <a:off x="1066800" y="4343400"/>
            <a:ext cx="381000" cy="304800"/>
          </a:xfrm>
          <a:prstGeom prst="rect">
            <a:avLst/>
          </a:prstGeom>
          <a:solidFill>
            <a:schemeClr val="bg1"/>
          </a:solidFill>
          <a:ln w="9525" algn="ctr">
            <a:noFill/>
            <a:miter lim="800000"/>
            <a:headEnd/>
            <a:tailEnd/>
          </a:ln>
        </p:spPr>
        <p:txBody>
          <a:bodyPr wrap="none" lIns="91427" tIns="45714" rIns="91427" bIns="45714" anchor="ctr"/>
          <a:lstStyle/>
          <a:p>
            <a:r>
              <a:rPr lang="fa-IR"/>
              <a:t>فاز شروع</a:t>
            </a:r>
            <a:endParaRPr lang="en-US"/>
          </a:p>
        </p:txBody>
      </p:sp>
      <p:sp>
        <p:nvSpPr>
          <p:cNvPr id="145413" name="Rectangle 19"/>
          <p:cNvSpPr>
            <a:spLocks noChangeArrowheads="1"/>
          </p:cNvSpPr>
          <p:nvPr/>
        </p:nvSpPr>
        <p:spPr bwMode="auto">
          <a:xfrm>
            <a:off x="381000" y="2209800"/>
            <a:ext cx="381000" cy="304800"/>
          </a:xfrm>
          <a:prstGeom prst="rect">
            <a:avLst/>
          </a:prstGeom>
          <a:solidFill>
            <a:schemeClr val="bg1"/>
          </a:solidFill>
          <a:ln w="9525" algn="ctr">
            <a:noFill/>
            <a:miter lim="800000"/>
            <a:headEnd/>
            <a:tailEnd/>
          </a:ln>
        </p:spPr>
        <p:txBody>
          <a:bodyPr wrap="none" lIns="91427" tIns="45714" rIns="91427" bIns="45714" anchor="ctr"/>
          <a:lstStyle/>
          <a:p>
            <a:r>
              <a:rPr lang="fa-IR"/>
              <a:t>سطح</a:t>
            </a:r>
          </a:p>
          <a:p>
            <a:r>
              <a:rPr lang="fa-IR"/>
              <a:t>فعاليت</a:t>
            </a:r>
            <a:endParaRPr lang="en-US"/>
          </a:p>
        </p:txBody>
      </p:sp>
      <p:sp>
        <p:nvSpPr>
          <p:cNvPr id="145414" name="Rectangle 18"/>
          <p:cNvSpPr>
            <a:spLocks noChangeArrowheads="1"/>
          </p:cNvSpPr>
          <p:nvPr/>
        </p:nvSpPr>
        <p:spPr bwMode="auto">
          <a:xfrm>
            <a:off x="5867400" y="4343400"/>
            <a:ext cx="381000" cy="304800"/>
          </a:xfrm>
          <a:prstGeom prst="rect">
            <a:avLst/>
          </a:prstGeom>
          <a:solidFill>
            <a:schemeClr val="bg1"/>
          </a:solidFill>
          <a:ln w="9525" algn="ctr">
            <a:noFill/>
            <a:miter lim="800000"/>
            <a:headEnd/>
            <a:tailEnd/>
          </a:ln>
        </p:spPr>
        <p:txBody>
          <a:bodyPr wrap="none" lIns="91427" tIns="45714" rIns="91427" bIns="45714" anchor="ctr"/>
          <a:lstStyle/>
          <a:p>
            <a:r>
              <a:rPr lang="fa-IR"/>
              <a:t>فاز پايان</a:t>
            </a:r>
            <a:endParaRPr lang="en-US"/>
          </a:p>
        </p:txBody>
      </p:sp>
      <p:sp>
        <p:nvSpPr>
          <p:cNvPr id="145415" name="Rectangle 17"/>
          <p:cNvSpPr>
            <a:spLocks noChangeArrowheads="1"/>
          </p:cNvSpPr>
          <p:nvPr/>
        </p:nvSpPr>
        <p:spPr bwMode="auto">
          <a:xfrm>
            <a:off x="762000" y="3200400"/>
            <a:ext cx="381000" cy="304800"/>
          </a:xfrm>
          <a:prstGeom prst="rect">
            <a:avLst/>
          </a:prstGeom>
          <a:solidFill>
            <a:schemeClr val="bg1"/>
          </a:solidFill>
          <a:ln w="9525" algn="ctr">
            <a:noFill/>
            <a:miter lim="800000"/>
            <a:headEnd/>
            <a:tailEnd/>
          </a:ln>
        </p:spPr>
        <p:txBody>
          <a:bodyPr wrap="none" lIns="91427" tIns="45714" rIns="91427" bIns="45714" anchor="ctr"/>
          <a:lstStyle/>
          <a:p>
            <a:r>
              <a:rPr lang="fa-IR" sz="2100">
                <a:solidFill>
                  <a:schemeClr val="hlink"/>
                </a:solidFill>
              </a:rPr>
              <a:t>فرآيندهاي</a:t>
            </a:r>
          </a:p>
          <a:p>
            <a:r>
              <a:rPr lang="fa-IR" sz="2100">
                <a:solidFill>
                  <a:schemeClr val="hlink"/>
                </a:solidFill>
              </a:rPr>
              <a:t>آغازين</a:t>
            </a:r>
            <a:endParaRPr lang="en-US" sz="2100">
              <a:solidFill>
                <a:schemeClr val="hlink"/>
              </a:solidFill>
            </a:endParaRPr>
          </a:p>
        </p:txBody>
      </p:sp>
      <p:sp>
        <p:nvSpPr>
          <p:cNvPr id="145416" name="Rectangle 16"/>
          <p:cNvSpPr>
            <a:spLocks noChangeArrowheads="1"/>
          </p:cNvSpPr>
          <p:nvPr/>
        </p:nvSpPr>
        <p:spPr bwMode="auto">
          <a:xfrm>
            <a:off x="1752600" y="2667000"/>
            <a:ext cx="381000" cy="304800"/>
          </a:xfrm>
          <a:prstGeom prst="rect">
            <a:avLst/>
          </a:prstGeom>
          <a:solidFill>
            <a:schemeClr val="bg1"/>
          </a:solidFill>
          <a:ln w="9525" algn="ctr">
            <a:noFill/>
            <a:miter lim="800000"/>
            <a:headEnd/>
            <a:tailEnd/>
          </a:ln>
        </p:spPr>
        <p:txBody>
          <a:bodyPr wrap="none" lIns="91427" tIns="45714" rIns="91427" bIns="45714" anchor="ctr"/>
          <a:lstStyle/>
          <a:p>
            <a:r>
              <a:rPr lang="fa-IR" sz="2100">
                <a:solidFill>
                  <a:schemeClr val="accent2"/>
                </a:solidFill>
              </a:rPr>
              <a:t>فرآيندهاي</a:t>
            </a:r>
          </a:p>
          <a:p>
            <a:r>
              <a:rPr lang="fa-IR" sz="2100">
                <a:solidFill>
                  <a:schemeClr val="accent2"/>
                </a:solidFill>
              </a:rPr>
              <a:t>برنامه ريزي</a:t>
            </a:r>
            <a:endParaRPr lang="en-US" sz="2100">
              <a:solidFill>
                <a:schemeClr val="accent2"/>
              </a:solidFill>
            </a:endParaRPr>
          </a:p>
        </p:txBody>
      </p:sp>
      <p:sp>
        <p:nvSpPr>
          <p:cNvPr id="145417" name="Rectangle 14"/>
          <p:cNvSpPr>
            <a:spLocks noChangeArrowheads="1"/>
          </p:cNvSpPr>
          <p:nvPr/>
        </p:nvSpPr>
        <p:spPr bwMode="auto">
          <a:xfrm>
            <a:off x="3276600" y="2438400"/>
            <a:ext cx="381000" cy="304800"/>
          </a:xfrm>
          <a:prstGeom prst="rect">
            <a:avLst/>
          </a:prstGeom>
          <a:solidFill>
            <a:schemeClr val="bg1"/>
          </a:solidFill>
          <a:ln w="9525" algn="ctr">
            <a:noFill/>
            <a:miter lim="800000"/>
            <a:headEnd/>
            <a:tailEnd/>
          </a:ln>
        </p:spPr>
        <p:txBody>
          <a:bodyPr wrap="none" lIns="91427" tIns="45714" rIns="91427" bIns="45714" anchor="ctr"/>
          <a:lstStyle/>
          <a:p>
            <a:r>
              <a:rPr lang="fa-IR">
                <a:solidFill>
                  <a:schemeClr val="tx2"/>
                </a:solidFill>
              </a:rPr>
              <a:t>فرآيندهاي اجرايي</a:t>
            </a:r>
            <a:endParaRPr lang="en-US">
              <a:solidFill>
                <a:schemeClr val="tx2"/>
              </a:solidFill>
            </a:endParaRPr>
          </a:p>
        </p:txBody>
      </p:sp>
      <p:sp>
        <p:nvSpPr>
          <p:cNvPr id="145418" name="Rectangle 2"/>
          <p:cNvSpPr>
            <a:spLocks noGrp="1" noChangeArrowheads="1"/>
          </p:cNvSpPr>
          <p:nvPr>
            <p:ph type="title"/>
          </p:nvPr>
        </p:nvSpPr>
        <p:spPr/>
        <p:txBody>
          <a:bodyPr/>
          <a:lstStyle/>
          <a:p>
            <a:pPr algn="r" rtl="1" eaLnBrk="1" hangingPunct="1"/>
            <a:r>
              <a:rPr lang="fa-IR" smtClean="0">
                <a:cs typeface="B Nazanin" pitchFamily="2" charset="-78"/>
              </a:rPr>
              <a:t>همپوشاني فرآيندهاي پنجگانه</a:t>
            </a:r>
            <a:r>
              <a:rPr lang="en-US" smtClean="0">
                <a:cs typeface="B Nazanin" pitchFamily="2" charset="-78"/>
              </a:rPr>
              <a:t>PMBOK</a:t>
            </a:r>
          </a:p>
        </p:txBody>
      </p:sp>
      <p:sp>
        <p:nvSpPr>
          <p:cNvPr id="145419" name="Rectangle 3"/>
          <p:cNvSpPr>
            <a:spLocks noGrp="1" noChangeArrowheads="1"/>
          </p:cNvSpPr>
          <p:nvPr>
            <p:ph type="body" idx="1"/>
          </p:nvPr>
        </p:nvSpPr>
        <p:spPr>
          <a:xfrm>
            <a:off x="228600" y="1719263"/>
            <a:ext cx="8686800" cy="4411662"/>
          </a:xfrm>
        </p:spPr>
        <p:txBody>
          <a:bodyPr/>
          <a:lstStyle/>
          <a:p>
            <a:pPr algn="r" rtl="1" eaLnBrk="1" hangingPunct="1">
              <a:buFont typeface="Wingdings" pitchFamily="2" charset="2"/>
              <a:buNone/>
            </a:pPr>
            <a:r>
              <a:rPr lang="fa-IR" sz="2800" smtClean="0">
                <a:cs typeface="B Nazanin" pitchFamily="2" charset="-78"/>
              </a:rPr>
              <a:t>همپوشاني</a:t>
            </a:r>
            <a:r>
              <a:rPr lang="en-US" sz="2400" smtClean="0">
                <a:cs typeface="B Nazanin" pitchFamily="2" charset="-78"/>
              </a:rPr>
              <a:t>(Overlap)</a:t>
            </a:r>
            <a:r>
              <a:rPr lang="fa-IR" sz="2800" smtClean="0">
                <a:cs typeface="B Nazanin" pitchFamily="2" charset="-78"/>
              </a:rPr>
              <a:t> فرآيندهاي پنجگانه در شکل زير نشان داده شده است.</a:t>
            </a:r>
          </a:p>
          <a:p>
            <a:pPr algn="r" rtl="1" eaLnBrk="1" hangingPunct="1">
              <a:buFont typeface="Wingdings" pitchFamily="2" charset="2"/>
              <a:buNone/>
            </a:pPr>
            <a:endParaRPr lang="en-US" sz="2800" smtClean="0">
              <a:cs typeface="B Nazanin" pitchFamily="2" charset="-78"/>
            </a:endParaRPr>
          </a:p>
        </p:txBody>
      </p:sp>
      <p:sp>
        <p:nvSpPr>
          <p:cNvPr id="145420" name="Line 4"/>
          <p:cNvSpPr>
            <a:spLocks noChangeShapeType="1"/>
          </p:cNvSpPr>
          <p:nvPr/>
        </p:nvSpPr>
        <p:spPr bwMode="auto">
          <a:xfrm flipV="1">
            <a:off x="990600" y="2286000"/>
            <a:ext cx="0" cy="2057400"/>
          </a:xfrm>
          <a:prstGeom prst="line">
            <a:avLst/>
          </a:prstGeom>
          <a:noFill/>
          <a:ln w="9525">
            <a:solidFill>
              <a:schemeClr val="tx1"/>
            </a:solidFill>
            <a:round/>
            <a:headEnd/>
            <a:tailEnd type="triangle" w="med" len="med"/>
          </a:ln>
        </p:spPr>
        <p:txBody>
          <a:bodyPr wrap="none" anchor="ctr"/>
          <a:lstStyle/>
          <a:p>
            <a:endParaRPr lang="en-US"/>
          </a:p>
        </p:txBody>
      </p:sp>
      <p:sp>
        <p:nvSpPr>
          <p:cNvPr id="145421" name="Line 5"/>
          <p:cNvSpPr>
            <a:spLocks noChangeShapeType="1"/>
          </p:cNvSpPr>
          <p:nvPr/>
        </p:nvSpPr>
        <p:spPr bwMode="auto">
          <a:xfrm>
            <a:off x="990600" y="4343400"/>
            <a:ext cx="5715000" cy="0"/>
          </a:xfrm>
          <a:prstGeom prst="line">
            <a:avLst/>
          </a:prstGeom>
          <a:noFill/>
          <a:ln w="9525">
            <a:solidFill>
              <a:schemeClr val="tx1"/>
            </a:solidFill>
            <a:round/>
            <a:headEnd/>
            <a:tailEnd type="triangle" w="med" len="med"/>
          </a:ln>
        </p:spPr>
        <p:txBody>
          <a:bodyPr wrap="none" anchor="ctr"/>
          <a:lstStyle/>
          <a:p>
            <a:endParaRPr lang="en-US"/>
          </a:p>
        </p:txBody>
      </p:sp>
      <p:sp>
        <p:nvSpPr>
          <p:cNvPr id="145422" name="Freeform 6"/>
          <p:cNvSpPr>
            <a:spLocks/>
          </p:cNvSpPr>
          <p:nvPr/>
        </p:nvSpPr>
        <p:spPr bwMode="auto">
          <a:xfrm>
            <a:off x="914400" y="3733800"/>
            <a:ext cx="5600700" cy="635000"/>
          </a:xfrm>
          <a:custGeom>
            <a:avLst/>
            <a:gdLst>
              <a:gd name="T0" fmla="*/ 72 w 3528"/>
              <a:gd name="T1" fmla="*/ 400 h 400"/>
              <a:gd name="T2" fmla="*/ 120 w 3528"/>
              <a:gd name="T3" fmla="*/ 352 h 400"/>
              <a:gd name="T4" fmla="*/ 792 w 3528"/>
              <a:gd name="T5" fmla="*/ 112 h 400"/>
              <a:gd name="T6" fmla="*/ 1416 w 3528"/>
              <a:gd name="T7" fmla="*/ 16 h 400"/>
              <a:gd name="T8" fmla="*/ 2376 w 3528"/>
              <a:gd name="T9" fmla="*/ 64 h 400"/>
              <a:gd name="T10" fmla="*/ 3528 w 3528"/>
              <a:gd name="T11" fmla="*/ 400 h 400"/>
              <a:gd name="T12" fmla="*/ 0 60000 65536"/>
              <a:gd name="T13" fmla="*/ 0 60000 65536"/>
              <a:gd name="T14" fmla="*/ 0 60000 65536"/>
              <a:gd name="T15" fmla="*/ 0 60000 65536"/>
              <a:gd name="T16" fmla="*/ 0 60000 65536"/>
              <a:gd name="T17" fmla="*/ 0 60000 65536"/>
              <a:gd name="T18" fmla="*/ 0 w 3528"/>
              <a:gd name="T19" fmla="*/ 0 h 400"/>
              <a:gd name="T20" fmla="*/ 3528 w 3528"/>
              <a:gd name="T21" fmla="*/ 400 h 400"/>
            </a:gdLst>
            <a:ahLst/>
            <a:cxnLst>
              <a:cxn ang="T12">
                <a:pos x="T0" y="T1"/>
              </a:cxn>
              <a:cxn ang="T13">
                <a:pos x="T2" y="T3"/>
              </a:cxn>
              <a:cxn ang="T14">
                <a:pos x="T4" y="T5"/>
              </a:cxn>
              <a:cxn ang="T15">
                <a:pos x="T6" y="T7"/>
              </a:cxn>
              <a:cxn ang="T16">
                <a:pos x="T8" y="T9"/>
              </a:cxn>
              <a:cxn ang="T17">
                <a:pos x="T10" y="T11"/>
              </a:cxn>
            </a:cxnLst>
            <a:rect l="T18" t="T19" r="T20" b="T21"/>
            <a:pathLst>
              <a:path w="3528" h="400">
                <a:moveTo>
                  <a:pt x="72" y="400"/>
                </a:moveTo>
                <a:cubicBezTo>
                  <a:pt x="36" y="400"/>
                  <a:pt x="0" y="400"/>
                  <a:pt x="120" y="352"/>
                </a:cubicBezTo>
                <a:cubicBezTo>
                  <a:pt x="240" y="304"/>
                  <a:pt x="576" y="168"/>
                  <a:pt x="792" y="112"/>
                </a:cubicBezTo>
                <a:cubicBezTo>
                  <a:pt x="1008" y="56"/>
                  <a:pt x="1152" y="24"/>
                  <a:pt x="1416" y="16"/>
                </a:cubicBezTo>
                <a:cubicBezTo>
                  <a:pt x="1680" y="8"/>
                  <a:pt x="2024" y="0"/>
                  <a:pt x="2376" y="64"/>
                </a:cubicBezTo>
                <a:cubicBezTo>
                  <a:pt x="2728" y="128"/>
                  <a:pt x="3336" y="344"/>
                  <a:pt x="3528" y="400"/>
                </a:cubicBezTo>
              </a:path>
            </a:pathLst>
          </a:custGeom>
          <a:noFill/>
          <a:ln w="9525">
            <a:solidFill>
              <a:schemeClr val="accent1"/>
            </a:solidFill>
            <a:round/>
            <a:headEnd/>
            <a:tailEnd/>
          </a:ln>
        </p:spPr>
        <p:txBody>
          <a:bodyPr wrap="none" anchor="ctr"/>
          <a:lstStyle/>
          <a:p>
            <a:endParaRPr lang="fa-IR"/>
          </a:p>
        </p:txBody>
      </p:sp>
      <p:sp>
        <p:nvSpPr>
          <p:cNvPr id="145423" name="Freeform 9"/>
          <p:cNvSpPr>
            <a:spLocks/>
          </p:cNvSpPr>
          <p:nvPr/>
        </p:nvSpPr>
        <p:spPr bwMode="auto">
          <a:xfrm>
            <a:off x="990600" y="2692400"/>
            <a:ext cx="5410200" cy="1651000"/>
          </a:xfrm>
          <a:custGeom>
            <a:avLst/>
            <a:gdLst>
              <a:gd name="T0" fmla="*/ 0 w 3408"/>
              <a:gd name="T1" fmla="*/ 1040 h 1040"/>
              <a:gd name="T2" fmla="*/ 192 w 3408"/>
              <a:gd name="T3" fmla="*/ 944 h 1040"/>
              <a:gd name="T4" fmla="*/ 528 w 3408"/>
              <a:gd name="T5" fmla="*/ 752 h 1040"/>
              <a:gd name="T6" fmla="*/ 960 w 3408"/>
              <a:gd name="T7" fmla="*/ 224 h 1040"/>
              <a:gd name="T8" fmla="*/ 1200 w 3408"/>
              <a:gd name="T9" fmla="*/ 32 h 1040"/>
              <a:gd name="T10" fmla="*/ 1584 w 3408"/>
              <a:gd name="T11" fmla="*/ 32 h 1040"/>
              <a:gd name="T12" fmla="*/ 1776 w 3408"/>
              <a:gd name="T13" fmla="*/ 128 h 1040"/>
              <a:gd name="T14" fmla="*/ 2208 w 3408"/>
              <a:gd name="T15" fmla="*/ 416 h 1040"/>
              <a:gd name="T16" fmla="*/ 2448 w 3408"/>
              <a:gd name="T17" fmla="*/ 608 h 1040"/>
              <a:gd name="T18" fmla="*/ 2928 w 3408"/>
              <a:gd name="T19" fmla="*/ 848 h 1040"/>
              <a:gd name="T20" fmla="*/ 3408 w 3408"/>
              <a:gd name="T21" fmla="*/ 1040 h 104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408"/>
              <a:gd name="T34" fmla="*/ 0 h 1040"/>
              <a:gd name="T35" fmla="*/ 3408 w 3408"/>
              <a:gd name="T36" fmla="*/ 1040 h 104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408" h="1040">
                <a:moveTo>
                  <a:pt x="0" y="1040"/>
                </a:moveTo>
                <a:cubicBezTo>
                  <a:pt x="52" y="1016"/>
                  <a:pt x="104" y="992"/>
                  <a:pt x="192" y="944"/>
                </a:cubicBezTo>
                <a:cubicBezTo>
                  <a:pt x="280" y="896"/>
                  <a:pt x="400" y="872"/>
                  <a:pt x="528" y="752"/>
                </a:cubicBezTo>
                <a:cubicBezTo>
                  <a:pt x="656" y="632"/>
                  <a:pt x="848" y="344"/>
                  <a:pt x="960" y="224"/>
                </a:cubicBezTo>
                <a:cubicBezTo>
                  <a:pt x="1072" y="104"/>
                  <a:pt x="1096" y="64"/>
                  <a:pt x="1200" y="32"/>
                </a:cubicBezTo>
                <a:cubicBezTo>
                  <a:pt x="1304" y="0"/>
                  <a:pt x="1488" y="16"/>
                  <a:pt x="1584" y="32"/>
                </a:cubicBezTo>
                <a:cubicBezTo>
                  <a:pt x="1680" y="48"/>
                  <a:pt x="1672" y="64"/>
                  <a:pt x="1776" y="128"/>
                </a:cubicBezTo>
                <a:cubicBezTo>
                  <a:pt x="1880" y="192"/>
                  <a:pt x="2096" y="336"/>
                  <a:pt x="2208" y="416"/>
                </a:cubicBezTo>
                <a:cubicBezTo>
                  <a:pt x="2320" y="496"/>
                  <a:pt x="2328" y="536"/>
                  <a:pt x="2448" y="608"/>
                </a:cubicBezTo>
                <a:cubicBezTo>
                  <a:pt x="2568" y="680"/>
                  <a:pt x="2768" y="776"/>
                  <a:pt x="2928" y="848"/>
                </a:cubicBezTo>
                <a:cubicBezTo>
                  <a:pt x="3088" y="920"/>
                  <a:pt x="3248" y="980"/>
                  <a:pt x="3408" y="1040"/>
                </a:cubicBezTo>
              </a:path>
            </a:pathLst>
          </a:custGeom>
          <a:noFill/>
          <a:ln w="9525">
            <a:solidFill>
              <a:schemeClr val="tx2"/>
            </a:solidFill>
            <a:round/>
            <a:headEnd/>
            <a:tailEnd/>
          </a:ln>
        </p:spPr>
        <p:txBody>
          <a:bodyPr wrap="none" anchor="ctr"/>
          <a:lstStyle/>
          <a:p>
            <a:endParaRPr lang="fa-IR"/>
          </a:p>
        </p:txBody>
      </p:sp>
      <p:sp>
        <p:nvSpPr>
          <p:cNvPr id="145424" name="Freeform 10"/>
          <p:cNvSpPr>
            <a:spLocks/>
          </p:cNvSpPr>
          <p:nvPr/>
        </p:nvSpPr>
        <p:spPr bwMode="auto">
          <a:xfrm>
            <a:off x="990600" y="3022600"/>
            <a:ext cx="2667000" cy="1320800"/>
          </a:xfrm>
          <a:custGeom>
            <a:avLst/>
            <a:gdLst>
              <a:gd name="T0" fmla="*/ 0 w 1680"/>
              <a:gd name="T1" fmla="*/ 832 h 832"/>
              <a:gd name="T2" fmla="*/ 336 w 1680"/>
              <a:gd name="T3" fmla="*/ 544 h 832"/>
              <a:gd name="T4" fmla="*/ 528 w 1680"/>
              <a:gd name="T5" fmla="*/ 64 h 832"/>
              <a:gd name="T6" fmla="*/ 816 w 1680"/>
              <a:gd name="T7" fmla="*/ 160 h 832"/>
              <a:gd name="T8" fmla="*/ 912 w 1680"/>
              <a:gd name="T9" fmla="*/ 496 h 832"/>
              <a:gd name="T10" fmla="*/ 1680 w 1680"/>
              <a:gd name="T11" fmla="*/ 832 h 832"/>
              <a:gd name="T12" fmla="*/ 0 60000 65536"/>
              <a:gd name="T13" fmla="*/ 0 60000 65536"/>
              <a:gd name="T14" fmla="*/ 0 60000 65536"/>
              <a:gd name="T15" fmla="*/ 0 60000 65536"/>
              <a:gd name="T16" fmla="*/ 0 60000 65536"/>
              <a:gd name="T17" fmla="*/ 0 60000 65536"/>
              <a:gd name="T18" fmla="*/ 0 w 1680"/>
              <a:gd name="T19" fmla="*/ 0 h 832"/>
              <a:gd name="T20" fmla="*/ 1680 w 1680"/>
              <a:gd name="T21" fmla="*/ 832 h 832"/>
            </a:gdLst>
            <a:ahLst/>
            <a:cxnLst>
              <a:cxn ang="T12">
                <a:pos x="T0" y="T1"/>
              </a:cxn>
              <a:cxn ang="T13">
                <a:pos x="T2" y="T3"/>
              </a:cxn>
              <a:cxn ang="T14">
                <a:pos x="T4" y="T5"/>
              </a:cxn>
              <a:cxn ang="T15">
                <a:pos x="T6" y="T7"/>
              </a:cxn>
              <a:cxn ang="T16">
                <a:pos x="T8" y="T9"/>
              </a:cxn>
              <a:cxn ang="T17">
                <a:pos x="T10" y="T11"/>
              </a:cxn>
            </a:cxnLst>
            <a:rect l="T18" t="T19" r="T20" b="T21"/>
            <a:pathLst>
              <a:path w="1680" h="832">
                <a:moveTo>
                  <a:pt x="0" y="832"/>
                </a:moveTo>
                <a:cubicBezTo>
                  <a:pt x="124" y="752"/>
                  <a:pt x="248" y="672"/>
                  <a:pt x="336" y="544"/>
                </a:cubicBezTo>
                <a:cubicBezTo>
                  <a:pt x="424" y="416"/>
                  <a:pt x="448" y="128"/>
                  <a:pt x="528" y="64"/>
                </a:cubicBezTo>
                <a:cubicBezTo>
                  <a:pt x="608" y="0"/>
                  <a:pt x="752" y="88"/>
                  <a:pt x="816" y="160"/>
                </a:cubicBezTo>
                <a:cubicBezTo>
                  <a:pt x="880" y="232"/>
                  <a:pt x="768" y="384"/>
                  <a:pt x="912" y="496"/>
                </a:cubicBezTo>
                <a:cubicBezTo>
                  <a:pt x="1056" y="608"/>
                  <a:pt x="1368" y="720"/>
                  <a:pt x="1680" y="832"/>
                </a:cubicBezTo>
              </a:path>
            </a:pathLst>
          </a:custGeom>
          <a:noFill/>
          <a:ln w="9525">
            <a:solidFill>
              <a:schemeClr val="accent2"/>
            </a:solidFill>
            <a:round/>
            <a:headEnd/>
            <a:tailEnd/>
          </a:ln>
        </p:spPr>
        <p:txBody>
          <a:bodyPr wrap="none" anchor="ctr"/>
          <a:lstStyle/>
          <a:p>
            <a:endParaRPr lang="fa-IR"/>
          </a:p>
        </p:txBody>
      </p:sp>
      <p:sp>
        <p:nvSpPr>
          <p:cNvPr id="145425" name="Freeform 11"/>
          <p:cNvSpPr>
            <a:spLocks/>
          </p:cNvSpPr>
          <p:nvPr/>
        </p:nvSpPr>
        <p:spPr bwMode="auto">
          <a:xfrm>
            <a:off x="990600" y="3263900"/>
            <a:ext cx="1600200" cy="1079500"/>
          </a:xfrm>
          <a:custGeom>
            <a:avLst/>
            <a:gdLst>
              <a:gd name="T0" fmla="*/ 0 w 1008"/>
              <a:gd name="T1" fmla="*/ 680 h 680"/>
              <a:gd name="T2" fmla="*/ 96 w 1008"/>
              <a:gd name="T3" fmla="*/ 488 h 680"/>
              <a:gd name="T4" fmla="*/ 192 w 1008"/>
              <a:gd name="T5" fmla="*/ 56 h 680"/>
              <a:gd name="T6" fmla="*/ 384 w 1008"/>
              <a:gd name="T7" fmla="*/ 152 h 680"/>
              <a:gd name="T8" fmla="*/ 624 w 1008"/>
              <a:gd name="T9" fmla="*/ 488 h 680"/>
              <a:gd name="T10" fmla="*/ 1008 w 1008"/>
              <a:gd name="T11" fmla="*/ 680 h 680"/>
              <a:gd name="T12" fmla="*/ 0 60000 65536"/>
              <a:gd name="T13" fmla="*/ 0 60000 65536"/>
              <a:gd name="T14" fmla="*/ 0 60000 65536"/>
              <a:gd name="T15" fmla="*/ 0 60000 65536"/>
              <a:gd name="T16" fmla="*/ 0 60000 65536"/>
              <a:gd name="T17" fmla="*/ 0 60000 65536"/>
              <a:gd name="T18" fmla="*/ 0 w 1008"/>
              <a:gd name="T19" fmla="*/ 0 h 680"/>
              <a:gd name="T20" fmla="*/ 1008 w 1008"/>
              <a:gd name="T21" fmla="*/ 680 h 680"/>
            </a:gdLst>
            <a:ahLst/>
            <a:cxnLst>
              <a:cxn ang="T12">
                <a:pos x="T0" y="T1"/>
              </a:cxn>
              <a:cxn ang="T13">
                <a:pos x="T2" y="T3"/>
              </a:cxn>
              <a:cxn ang="T14">
                <a:pos x="T4" y="T5"/>
              </a:cxn>
              <a:cxn ang="T15">
                <a:pos x="T6" y="T7"/>
              </a:cxn>
              <a:cxn ang="T16">
                <a:pos x="T8" y="T9"/>
              </a:cxn>
              <a:cxn ang="T17">
                <a:pos x="T10" y="T11"/>
              </a:cxn>
            </a:cxnLst>
            <a:rect l="T18" t="T19" r="T20" b="T21"/>
            <a:pathLst>
              <a:path w="1008" h="680">
                <a:moveTo>
                  <a:pt x="0" y="680"/>
                </a:moveTo>
                <a:cubicBezTo>
                  <a:pt x="32" y="636"/>
                  <a:pt x="64" y="592"/>
                  <a:pt x="96" y="488"/>
                </a:cubicBezTo>
                <a:cubicBezTo>
                  <a:pt x="128" y="384"/>
                  <a:pt x="144" y="112"/>
                  <a:pt x="192" y="56"/>
                </a:cubicBezTo>
                <a:cubicBezTo>
                  <a:pt x="240" y="0"/>
                  <a:pt x="312" y="80"/>
                  <a:pt x="384" y="152"/>
                </a:cubicBezTo>
                <a:cubicBezTo>
                  <a:pt x="456" y="224"/>
                  <a:pt x="520" y="400"/>
                  <a:pt x="624" y="488"/>
                </a:cubicBezTo>
                <a:cubicBezTo>
                  <a:pt x="728" y="576"/>
                  <a:pt x="868" y="628"/>
                  <a:pt x="1008" y="680"/>
                </a:cubicBezTo>
              </a:path>
            </a:pathLst>
          </a:custGeom>
          <a:noFill/>
          <a:ln w="9525">
            <a:solidFill>
              <a:schemeClr val="hlink"/>
            </a:solidFill>
            <a:round/>
            <a:headEnd/>
            <a:tailEnd/>
          </a:ln>
        </p:spPr>
        <p:txBody>
          <a:bodyPr wrap="none" anchor="ctr"/>
          <a:lstStyle/>
          <a:p>
            <a:endParaRPr lang="fa-IR"/>
          </a:p>
        </p:txBody>
      </p:sp>
      <p:sp>
        <p:nvSpPr>
          <p:cNvPr id="145426" name="Freeform 12"/>
          <p:cNvSpPr>
            <a:spLocks/>
          </p:cNvSpPr>
          <p:nvPr/>
        </p:nvSpPr>
        <p:spPr bwMode="auto">
          <a:xfrm>
            <a:off x="3733800" y="3352800"/>
            <a:ext cx="2667000" cy="990600"/>
          </a:xfrm>
          <a:custGeom>
            <a:avLst/>
            <a:gdLst>
              <a:gd name="T0" fmla="*/ 0 w 1680"/>
              <a:gd name="T1" fmla="*/ 624 h 624"/>
              <a:gd name="T2" fmla="*/ 288 w 1680"/>
              <a:gd name="T3" fmla="*/ 480 h 624"/>
              <a:gd name="T4" fmla="*/ 576 w 1680"/>
              <a:gd name="T5" fmla="*/ 144 h 624"/>
              <a:gd name="T6" fmla="*/ 720 w 1680"/>
              <a:gd name="T7" fmla="*/ 0 h 624"/>
              <a:gd name="T8" fmla="*/ 960 w 1680"/>
              <a:gd name="T9" fmla="*/ 144 h 624"/>
              <a:gd name="T10" fmla="*/ 1104 w 1680"/>
              <a:gd name="T11" fmla="*/ 288 h 624"/>
              <a:gd name="T12" fmla="*/ 1296 w 1680"/>
              <a:gd name="T13" fmla="*/ 480 h 624"/>
              <a:gd name="T14" fmla="*/ 1680 w 1680"/>
              <a:gd name="T15" fmla="*/ 624 h 624"/>
              <a:gd name="T16" fmla="*/ 0 60000 65536"/>
              <a:gd name="T17" fmla="*/ 0 60000 65536"/>
              <a:gd name="T18" fmla="*/ 0 60000 65536"/>
              <a:gd name="T19" fmla="*/ 0 60000 65536"/>
              <a:gd name="T20" fmla="*/ 0 60000 65536"/>
              <a:gd name="T21" fmla="*/ 0 60000 65536"/>
              <a:gd name="T22" fmla="*/ 0 60000 65536"/>
              <a:gd name="T23" fmla="*/ 0 60000 65536"/>
              <a:gd name="T24" fmla="*/ 0 w 1680"/>
              <a:gd name="T25" fmla="*/ 0 h 624"/>
              <a:gd name="T26" fmla="*/ 1680 w 1680"/>
              <a:gd name="T27" fmla="*/ 624 h 62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680" h="624">
                <a:moveTo>
                  <a:pt x="0" y="624"/>
                </a:moveTo>
                <a:cubicBezTo>
                  <a:pt x="96" y="592"/>
                  <a:pt x="192" y="560"/>
                  <a:pt x="288" y="480"/>
                </a:cubicBezTo>
                <a:cubicBezTo>
                  <a:pt x="384" y="400"/>
                  <a:pt x="504" y="224"/>
                  <a:pt x="576" y="144"/>
                </a:cubicBezTo>
                <a:cubicBezTo>
                  <a:pt x="648" y="64"/>
                  <a:pt x="656" y="0"/>
                  <a:pt x="720" y="0"/>
                </a:cubicBezTo>
                <a:cubicBezTo>
                  <a:pt x="784" y="0"/>
                  <a:pt x="896" y="96"/>
                  <a:pt x="960" y="144"/>
                </a:cubicBezTo>
                <a:cubicBezTo>
                  <a:pt x="1024" y="192"/>
                  <a:pt x="1048" y="232"/>
                  <a:pt x="1104" y="288"/>
                </a:cubicBezTo>
                <a:cubicBezTo>
                  <a:pt x="1160" y="344"/>
                  <a:pt x="1200" y="424"/>
                  <a:pt x="1296" y="480"/>
                </a:cubicBezTo>
                <a:cubicBezTo>
                  <a:pt x="1392" y="536"/>
                  <a:pt x="1616" y="600"/>
                  <a:pt x="1680" y="624"/>
                </a:cubicBezTo>
              </a:path>
            </a:pathLst>
          </a:custGeom>
          <a:noFill/>
          <a:ln w="9525">
            <a:solidFill>
              <a:srgbClr val="0000FF"/>
            </a:solidFill>
            <a:round/>
            <a:headEnd/>
            <a:tailEnd/>
          </a:ln>
        </p:spPr>
        <p:txBody>
          <a:bodyPr wrap="none" anchor="ctr"/>
          <a:lstStyle/>
          <a:p>
            <a:endParaRPr lang="fa-IR"/>
          </a:p>
        </p:txBody>
      </p:sp>
      <p:sp>
        <p:nvSpPr>
          <p:cNvPr id="145427" name="Rectangle 13"/>
          <p:cNvSpPr>
            <a:spLocks noChangeArrowheads="1"/>
          </p:cNvSpPr>
          <p:nvPr/>
        </p:nvSpPr>
        <p:spPr bwMode="auto">
          <a:xfrm>
            <a:off x="5715000" y="3429000"/>
            <a:ext cx="381000" cy="304800"/>
          </a:xfrm>
          <a:prstGeom prst="rect">
            <a:avLst/>
          </a:prstGeom>
          <a:solidFill>
            <a:schemeClr val="bg1"/>
          </a:solidFill>
          <a:ln w="9525" algn="ctr">
            <a:noFill/>
            <a:miter lim="800000"/>
            <a:headEnd/>
            <a:tailEnd/>
          </a:ln>
        </p:spPr>
        <p:txBody>
          <a:bodyPr wrap="none" lIns="91427" tIns="45714" rIns="91427" bIns="45714" anchor="ctr"/>
          <a:lstStyle/>
          <a:p>
            <a:r>
              <a:rPr lang="fa-IR">
                <a:solidFill>
                  <a:srgbClr val="0000FF"/>
                </a:solidFill>
              </a:rPr>
              <a:t>فرآيندهاي</a:t>
            </a:r>
          </a:p>
          <a:p>
            <a:r>
              <a:rPr lang="fa-IR">
                <a:solidFill>
                  <a:srgbClr val="0000FF"/>
                </a:solidFill>
              </a:rPr>
              <a:t> پاياني</a:t>
            </a:r>
            <a:endParaRPr lang="en-US">
              <a:solidFill>
                <a:srgbClr val="0000FF"/>
              </a:solidFill>
            </a:endParaRPr>
          </a:p>
        </p:txBody>
      </p:sp>
      <p:sp>
        <p:nvSpPr>
          <p:cNvPr id="145428" name="Rectangle 15"/>
          <p:cNvSpPr>
            <a:spLocks noChangeArrowheads="1"/>
          </p:cNvSpPr>
          <p:nvPr/>
        </p:nvSpPr>
        <p:spPr bwMode="auto">
          <a:xfrm>
            <a:off x="3352800" y="3429000"/>
            <a:ext cx="381000" cy="304800"/>
          </a:xfrm>
          <a:prstGeom prst="rect">
            <a:avLst/>
          </a:prstGeom>
          <a:solidFill>
            <a:schemeClr val="bg1"/>
          </a:solidFill>
          <a:ln w="9525" algn="ctr">
            <a:noFill/>
            <a:miter lim="800000"/>
            <a:headEnd/>
            <a:tailEnd/>
          </a:ln>
        </p:spPr>
        <p:txBody>
          <a:bodyPr wrap="none" lIns="91427" tIns="45714" rIns="91427" bIns="45714" anchor="ctr"/>
          <a:lstStyle/>
          <a:p>
            <a:r>
              <a:rPr lang="fa-IR">
                <a:solidFill>
                  <a:schemeClr val="accent1"/>
                </a:solidFill>
              </a:rPr>
              <a:t>فرآيندهاي کنترلي</a:t>
            </a:r>
            <a:endParaRPr lang="en-US">
              <a:solidFill>
                <a:schemeClr val="accent1"/>
              </a:solidFill>
            </a:endParaRPr>
          </a:p>
        </p:txBody>
      </p:sp>
    </p:spTree>
  </p:cSld>
  <p:clrMapOvr>
    <a:masterClrMapping/>
  </p:clrMapOvr>
  <p:transition spd="med"/>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6" name="Slide Number Placeholder 5"/>
          <p:cNvSpPr>
            <a:spLocks noGrp="1"/>
          </p:cNvSpPr>
          <p:nvPr>
            <p:ph type="sldNum" sz="quarter" idx="12"/>
          </p:nvPr>
        </p:nvSpPr>
        <p:spPr/>
        <p:txBody>
          <a:bodyPr/>
          <a:lstStyle/>
          <a:p>
            <a:pPr>
              <a:defRPr/>
            </a:pPr>
            <a:fld id="{857D5A17-E865-4615-B6E2-D9BAE3D6759C}" type="slidenum">
              <a:rPr lang="ar-SA" altLang="en-US"/>
              <a:pPr>
                <a:defRPr/>
              </a:pPr>
              <a:t>131</a:t>
            </a:fld>
            <a:endParaRPr lang="en-US" altLang="en-US"/>
          </a:p>
        </p:txBody>
      </p:sp>
      <p:sp>
        <p:nvSpPr>
          <p:cNvPr id="146436" name="Rectangle 2"/>
          <p:cNvSpPr>
            <a:spLocks noGrp="1" noChangeArrowheads="1"/>
          </p:cNvSpPr>
          <p:nvPr>
            <p:ph type="title"/>
          </p:nvPr>
        </p:nvSpPr>
        <p:spPr/>
        <p:txBody>
          <a:bodyPr/>
          <a:lstStyle/>
          <a:p>
            <a:pPr algn="r" rtl="1" eaLnBrk="1" hangingPunct="1"/>
            <a:r>
              <a:rPr lang="fa-IR" smtClean="0">
                <a:cs typeface="B Nazanin" pitchFamily="2" charset="-78"/>
              </a:rPr>
              <a:t>دانشهاي نه گانه مديريت پروژه </a:t>
            </a:r>
            <a:r>
              <a:rPr lang="en-US" smtClean="0">
                <a:cs typeface="B Nazanin" pitchFamily="2" charset="-78"/>
              </a:rPr>
              <a:t>PMBOK</a:t>
            </a:r>
          </a:p>
        </p:txBody>
      </p:sp>
      <p:pic>
        <p:nvPicPr>
          <p:cNvPr id="146437" name="Picture 4"/>
          <p:cNvPicPr>
            <a:picLocks noChangeAspect="1" noChangeArrowheads="1"/>
          </p:cNvPicPr>
          <p:nvPr/>
        </p:nvPicPr>
        <p:blipFill>
          <a:blip r:embed="rId2"/>
          <a:srcRect/>
          <a:stretch>
            <a:fillRect/>
          </a:stretch>
        </p:blipFill>
        <p:spPr bwMode="auto">
          <a:xfrm>
            <a:off x="381000" y="1447800"/>
            <a:ext cx="6629400" cy="5257800"/>
          </a:xfrm>
          <a:prstGeom prst="rect">
            <a:avLst/>
          </a:prstGeom>
          <a:noFill/>
          <a:ln w="9525" algn="ctr">
            <a:noFill/>
            <a:miter lim="800000"/>
            <a:headEnd/>
            <a:tailEnd/>
          </a:ln>
        </p:spPr>
      </p:pic>
      <p:sp>
        <p:nvSpPr>
          <p:cNvPr id="146438" name="Rectangle 5"/>
          <p:cNvSpPr>
            <a:spLocks noChangeArrowheads="1"/>
          </p:cNvSpPr>
          <p:nvPr/>
        </p:nvSpPr>
        <p:spPr bwMode="auto">
          <a:xfrm>
            <a:off x="6477000" y="1752600"/>
            <a:ext cx="2057400" cy="3810000"/>
          </a:xfrm>
          <a:prstGeom prst="rect">
            <a:avLst/>
          </a:prstGeom>
          <a:solidFill>
            <a:schemeClr val="bg1"/>
          </a:solidFill>
          <a:ln w="9525" algn="ctr">
            <a:noFill/>
            <a:miter lim="800000"/>
            <a:headEnd/>
            <a:tailEnd/>
          </a:ln>
        </p:spPr>
        <p:txBody>
          <a:bodyPr wrap="none" lIns="91427" tIns="45714" rIns="91427" bIns="45714" anchor="ctr"/>
          <a:lstStyle/>
          <a:p>
            <a:pPr rtl="1"/>
            <a:r>
              <a:rPr lang="fa-IR"/>
              <a:t>در استاندارد </a:t>
            </a:r>
            <a:r>
              <a:rPr lang="en-US"/>
              <a:t>PMBOK</a:t>
            </a:r>
            <a:endParaRPr lang="fa-IR"/>
          </a:p>
          <a:p>
            <a:pPr rtl="1"/>
            <a:r>
              <a:rPr lang="fa-IR"/>
              <a:t>براي هدايت موفق </a:t>
            </a:r>
          </a:p>
          <a:p>
            <a:pPr rtl="1"/>
            <a:r>
              <a:rPr lang="fa-IR"/>
              <a:t>پروژه ها9 سطح </a:t>
            </a:r>
          </a:p>
          <a:p>
            <a:pPr rtl="1"/>
            <a:r>
              <a:rPr lang="fa-IR"/>
              <a:t>دانش به شرح شکل</a:t>
            </a:r>
          </a:p>
          <a:p>
            <a:pPr rtl="1"/>
            <a:r>
              <a:rPr lang="fa-IR"/>
              <a:t>روبرو تشخيص </a:t>
            </a:r>
          </a:p>
          <a:p>
            <a:pPr rtl="1"/>
            <a:r>
              <a:rPr lang="fa-IR"/>
              <a:t>داده شده است.</a:t>
            </a:r>
            <a:endParaRPr lang="en-US"/>
          </a:p>
          <a:p>
            <a:pPr rtl="1"/>
            <a:endParaRPr lang="en-US"/>
          </a:p>
        </p:txBody>
      </p:sp>
    </p:spTree>
  </p:cSld>
  <p:clrMapOvr>
    <a:masterClrMapping/>
  </p:clrMapOvr>
  <p:transition spd="med"/>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512C7105-7C6D-4ED4-A418-36C6A1AC95E5}" type="slidenum">
              <a:rPr lang="ar-SA" altLang="en-US"/>
              <a:pPr>
                <a:defRPr/>
              </a:pPr>
              <a:t>132</a:t>
            </a:fld>
            <a:endParaRPr lang="en-US" altLang="en-US"/>
          </a:p>
        </p:txBody>
      </p:sp>
      <p:sp>
        <p:nvSpPr>
          <p:cNvPr id="147460" name="Rectangle 2"/>
          <p:cNvSpPr>
            <a:spLocks noGrp="1" noChangeArrowheads="1"/>
          </p:cNvSpPr>
          <p:nvPr>
            <p:ph type="title"/>
          </p:nvPr>
        </p:nvSpPr>
        <p:spPr/>
        <p:txBody>
          <a:bodyPr/>
          <a:lstStyle/>
          <a:p>
            <a:pPr algn="r" rtl="1" eaLnBrk="1" hangingPunct="1"/>
            <a:r>
              <a:rPr lang="fa-IR" smtClean="0">
                <a:cs typeface="B Nazanin" pitchFamily="2" charset="-78"/>
              </a:rPr>
              <a:t>دانشهاي نه گانه مديريت پروژه </a:t>
            </a:r>
            <a:r>
              <a:rPr lang="en-US" smtClean="0">
                <a:cs typeface="B Nazanin" pitchFamily="2" charset="-78"/>
              </a:rPr>
              <a:t>PMBOK</a:t>
            </a:r>
          </a:p>
        </p:txBody>
      </p:sp>
      <p:sp>
        <p:nvSpPr>
          <p:cNvPr id="147461" name="Rectangle 3"/>
          <p:cNvSpPr>
            <a:spLocks noGrp="1" noChangeArrowheads="1"/>
          </p:cNvSpPr>
          <p:nvPr>
            <p:ph type="body" idx="1"/>
          </p:nvPr>
        </p:nvSpPr>
        <p:spPr>
          <a:xfrm>
            <a:off x="457200" y="1989138"/>
            <a:ext cx="8229600" cy="4411662"/>
          </a:xfrm>
        </p:spPr>
        <p:txBody>
          <a:bodyPr/>
          <a:lstStyle/>
          <a:p>
            <a:pPr algn="r" rtl="1" eaLnBrk="1" hangingPunct="1"/>
            <a:r>
              <a:rPr lang="fa-IR" sz="2600" b="1" smtClean="0">
                <a:cs typeface="B Nazanin" pitchFamily="2" charset="-78"/>
              </a:rPr>
              <a:t>4 سطح دانش پايه اي: </a:t>
            </a:r>
            <a:r>
              <a:rPr lang="fa-IR" sz="2600" smtClean="0">
                <a:cs typeface="B Nazanin" pitchFamily="2" charset="-78"/>
              </a:rPr>
              <a:t>از نه سطح نشان داده شده در شکل قبل 4 مورد آن (مديريت محدوده، زمان، هزينه و کيفيت) را سطوح دانش پايه اي گويند. زيرا مستقيماً منجر به توليد تحويل شدني ها و تأمين اهداف پروژه مي شوند.</a:t>
            </a:r>
          </a:p>
          <a:p>
            <a:pPr algn="r" rtl="1" eaLnBrk="1" hangingPunct="1"/>
            <a:r>
              <a:rPr lang="fa-IR" sz="2600" b="1" smtClean="0">
                <a:cs typeface="B Nazanin" pitchFamily="2" charset="-78"/>
              </a:rPr>
              <a:t>4 سطح دانش تسهيل کننده : </a:t>
            </a:r>
            <a:r>
              <a:rPr lang="fa-IR" sz="2600" smtClean="0">
                <a:cs typeface="B Nazanin" pitchFamily="2" charset="-78"/>
              </a:rPr>
              <a:t>4 دانش مديريت منابع انساني، ارتباطات، ريسک و تدارکات را گويند. زيرا حکم وسيله هاي کمک کننده براي دستيابي به تحويل شدني ها و اهداف را دارند. </a:t>
            </a:r>
          </a:p>
          <a:p>
            <a:pPr algn="r" rtl="1" eaLnBrk="1" hangingPunct="1"/>
            <a:r>
              <a:rPr lang="fa-IR" sz="2600" b="1" smtClean="0">
                <a:cs typeface="B Nazanin" pitchFamily="2" charset="-78"/>
              </a:rPr>
              <a:t>يک سطح دانش ارتباط دهنده : </a:t>
            </a:r>
            <a:r>
              <a:rPr lang="fa-IR" sz="2600" smtClean="0">
                <a:cs typeface="B Nazanin" pitchFamily="2" charset="-78"/>
              </a:rPr>
              <a:t>سطح دانش مديريت يکپارچگي پروژه وظيفه هماهنگ سازي هشت سطح بالا را داشته و موجب استانداردسازي آنها مي گردد بنابراين بر ساير سطوح دانش تأثير گذاشته و از آنان تأثير مي پذيرد.</a:t>
            </a:r>
          </a:p>
          <a:p>
            <a:pPr algn="r" rtl="1" eaLnBrk="1" hangingPunct="1">
              <a:buFont typeface="Wingdings" pitchFamily="2" charset="2"/>
              <a:buNone/>
            </a:pPr>
            <a:endParaRPr lang="en-US" sz="2600" b="1"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B2A7C0B8-E649-4814-9A98-7FF929AB6CF4}" type="slidenum">
              <a:rPr lang="ar-SA" altLang="en-US"/>
              <a:pPr>
                <a:defRPr/>
              </a:pPr>
              <a:t>133</a:t>
            </a:fld>
            <a:endParaRPr lang="en-US" altLang="en-US"/>
          </a:p>
        </p:txBody>
      </p:sp>
      <p:sp>
        <p:nvSpPr>
          <p:cNvPr id="148484" name="Rectangle 2"/>
          <p:cNvSpPr>
            <a:spLocks noGrp="1" noChangeArrowheads="1"/>
          </p:cNvSpPr>
          <p:nvPr>
            <p:ph type="title"/>
          </p:nvPr>
        </p:nvSpPr>
        <p:spPr/>
        <p:txBody>
          <a:bodyPr/>
          <a:lstStyle/>
          <a:p>
            <a:pPr algn="r" rtl="1" eaLnBrk="1" hangingPunct="1"/>
            <a:r>
              <a:rPr lang="fa-IR" smtClean="0">
                <a:cs typeface="B Nazanin" pitchFamily="2" charset="-78"/>
              </a:rPr>
              <a:t>جايگاه نه سطح دانش در 5 گروه فرايندي</a:t>
            </a:r>
            <a:endParaRPr lang="en-US" smtClean="0">
              <a:cs typeface="B Nazanin" pitchFamily="2" charset="-78"/>
            </a:endParaRPr>
          </a:p>
        </p:txBody>
      </p:sp>
      <p:sp>
        <p:nvSpPr>
          <p:cNvPr id="148485" name="Rectangle 3"/>
          <p:cNvSpPr>
            <a:spLocks noGrp="1" noChangeArrowheads="1"/>
          </p:cNvSpPr>
          <p:nvPr>
            <p:ph type="body" idx="1"/>
          </p:nvPr>
        </p:nvSpPr>
        <p:spPr>
          <a:xfrm>
            <a:off x="685800" y="1719263"/>
            <a:ext cx="7696200" cy="4411662"/>
          </a:xfrm>
        </p:spPr>
        <p:txBody>
          <a:bodyPr/>
          <a:lstStyle/>
          <a:p>
            <a:pPr algn="r" rtl="1" eaLnBrk="1" hangingPunct="1">
              <a:buFont typeface="Wingdings" pitchFamily="2" charset="2"/>
              <a:buNone/>
            </a:pPr>
            <a:r>
              <a:rPr lang="fa-IR" smtClean="0">
                <a:cs typeface="B Nazanin" pitchFamily="2" charset="-78"/>
              </a:rPr>
              <a:t>در هر يک از سطوح دانش لازم است کارها و وظايفي انجام شود. جايگاه اين وظايف با توجه به مرحله يا گروه فرايندي تعيين مي شود. تعداد اين فعاليتها که در واقع بيانگر وظايف تيم مديريت پروژه است در استاندارد </a:t>
            </a:r>
            <a:r>
              <a:rPr lang="en-US" smtClean="0">
                <a:cs typeface="B Nazanin" pitchFamily="2" charset="-78"/>
              </a:rPr>
              <a:t>PMBOK</a:t>
            </a:r>
            <a:r>
              <a:rPr lang="fa-IR" smtClean="0">
                <a:cs typeface="B Nazanin" pitchFamily="2" charset="-78"/>
              </a:rPr>
              <a:t> شامل 44 وظيفه يا فرايند است.</a:t>
            </a:r>
          </a:p>
          <a:p>
            <a:pPr algn="r" rtl="1" eaLnBrk="1" hangingPunct="1">
              <a:buFont typeface="Wingdings" pitchFamily="2" charset="2"/>
              <a:buNone/>
            </a:pPr>
            <a:r>
              <a:rPr lang="fa-IR" smtClean="0">
                <a:solidFill>
                  <a:srgbClr val="0000FF"/>
                </a:solidFill>
                <a:cs typeface="B Nazanin" pitchFamily="2" charset="-78"/>
              </a:rPr>
              <a:t>در ادامه ضمن توصيف گروه نه گانه و زير فرايندهاي 44گانه، جايگاه اين فرايندها در جدولي مشخص مي گردد.</a:t>
            </a:r>
            <a:r>
              <a:rPr lang="fa-IR" smtClean="0">
                <a:cs typeface="B Nazanin" pitchFamily="2" charset="-78"/>
              </a:rPr>
              <a:t> </a:t>
            </a:r>
            <a:endParaRPr lang="en-US"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9CB7D69C-B769-444E-9422-C750F3D85F19}" type="slidenum">
              <a:rPr lang="ar-SA" altLang="en-US"/>
              <a:pPr>
                <a:defRPr/>
              </a:pPr>
              <a:t>134</a:t>
            </a:fld>
            <a:endParaRPr lang="en-US" altLang="en-US"/>
          </a:p>
        </p:txBody>
      </p:sp>
      <p:sp>
        <p:nvSpPr>
          <p:cNvPr id="149508" name="Rectangle 2"/>
          <p:cNvSpPr>
            <a:spLocks noGrp="1" noChangeArrowheads="1"/>
          </p:cNvSpPr>
          <p:nvPr>
            <p:ph type="title"/>
          </p:nvPr>
        </p:nvSpPr>
        <p:spPr>
          <a:xfrm>
            <a:off x="0" y="122238"/>
            <a:ext cx="8001000" cy="1295400"/>
          </a:xfrm>
        </p:spPr>
        <p:txBody>
          <a:bodyPr/>
          <a:lstStyle/>
          <a:p>
            <a:pPr algn="r" rtl="1" eaLnBrk="1" hangingPunct="1"/>
            <a:r>
              <a:rPr lang="fa-IR" sz="3500" smtClean="0">
                <a:cs typeface="B Nazanin" pitchFamily="2" charset="-78"/>
              </a:rPr>
              <a:t>جايگاه نه سطح دانش در 5 گروه فرايندي</a:t>
            </a:r>
            <a:br>
              <a:rPr lang="fa-IR" sz="3500" smtClean="0">
                <a:cs typeface="B Nazanin" pitchFamily="2" charset="-78"/>
              </a:rPr>
            </a:br>
            <a:r>
              <a:rPr lang="fa-IR" sz="2800" smtClean="0">
                <a:cs typeface="B Nazanin" pitchFamily="2" charset="-78"/>
              </a:rPr>
              <a:t>1- مديريت يکپارچگي پروژه</a:t>
            </a:r>
            <a:r>
              <a:rPr lang="fa-IR" sz="2400" smtClean="0">
                <a:cs typeface="B Nazanin" pitchFamily="2" charset="-78"/>
              </a:rPr>
              <a:t> </a:t>
            </a:r>
            <a:r>
              <a:rPr lang="en-US" sz="2000" smtClean="0">
                <a:cs typeface="B Nazanin" pitchFamily="2" charset="-78"/>
              </a:rPr>
              <a:t>Project Integration Management</a:t>
            </a:r>
          </a:p>
        </p:txBody>
      </p:sp>
      <p:sp>
        <p:nvSpPr>
          <p:cNvPr id="149509" name="Rectangle 3"/>
          <p:cNvSpPr>
            <a:spLocks noGrp="1" noChangeArrowheads="1"/>
          </p:cNvSpPr>
          <p:nvPr>
            <p:ph type="body" idx="1"/>
          </p:nvPr>
        </p:nvSpPr>
        <p:spPr/>
        <p:txBody>
          <a:bodyPr/>
          <a:lstStyle/>
          <a:p>
            <a:pPr algn="r" rtl="1" eaLnBrk="1" hangingPunct="1">
              <a:buFont typeface="Wingdings" pitchFamily="2" charset="2"/>
              <a:buNone/>
            </a:pPr>
            <a:r>
              <a:rPr lang="fa-IR" sz="2600" smtClean="0">
                <a:cs typeface="B Nazanin" pitchFamily="2" charset="-78"/>
              </a:rPr>
              <a:t>فرايندهاي لازم براي اطمينان از هماهنگي اجزاء مختلف پروژه و فرايندهاي آن را گويند. اين فرايندها 7 مورد بوده که عبارتند از:</a:t>
            </a:r>
          </a:p>
          <a:p>
            <a:pPr algn="r" rtl="1" eaLnBrk="1" hangingPunct="1">
              <a:buFont typeface="Wingdings" pitchFamily="2" charset="2"/>
              <a:buNone/>
            </a:pPr>
            <a:r>
              <a:rPr lang="fa-IR" sz="2600" smtClean="0">
                <a:cs typeface="B Nazanin" pitchFamily="2" charset="-78"/>
              </a:rPr>
              <a:t>1- تهيه منشور يا چارت پروژه</a:t>
            </a:r>
            <a:r>
              <a:rPr lang="en-US" sz="2600" smtClean="0">
                <a:cs typeface="B Nazanin" pitchFamily="2" charset="-78"/>
              </a:rPr>
              <a:t>                      </a:t>
            </a:r>
            <a:r>
              <a:rPr lang="fa-IR" sz="2600" smtClean="0">
                <a:cs typeface="B Nazanin" pitchFamily="2" charset="-78"/>
              </a:rPr>
              <a:t> </a:t>
            </a:r>
            <a:r>
              <a:rPr lang="en-US" sz="2000" smtClean="0">
                <a:cs typeface="B Nazanin" pitchFamily="2" charset="-78"/>
              </a:rPr>
              <a:t>Develop Project Charter</a:t>
            </a:r>
            <a:endParaRPr lang="fa-IR" sz="2000" smtClean="0">
              <a:cs typeface="B Nazanin" pitchFamily="2" charset="-78"/>
            </a:endParaRPr>
          </a:p>
          <a:p>
            <a:pPr algn="r" rtl="1" eaLnBrk="1" hangingPunct="1">
              <a:buFont typeface="Wingdings" pitchFamily="2" charset="2"/>
              <a:buNone/>
            </a:pPr>
            <a:r>
              <a:rPr lang="fa-IR" sz="2600" smtClean="0">
                <a:cs typeface="B Nazanin" pitchFamily="2" charset="-78"/>
              </a:rPr>
              <a:t>2- تهيه بيانيه يا سند محدوده پروژه</a:t>
            </a:r>
            <a:r>
              <a:rPr lang="en-US" sz="2600" smtClean="0">
                <a:cs typeface="B Nazanin" pitchFamily="2" charset="-78"/>
              </a:rPr>
              <a:t>    </a:t>
            </a:r>
            <a:r>
              <a:rPr lang="fa-IR" sz="2600" smtClean="0">
                <a:cs typeface="B Nazanin" pitchFamily="2" charset="-78"/>
              </a:rPr>
              <a:t> </a:t>
            </a:r>
            <a:r>
              <a:rPr lang="en-US" sz="2000" smtClean="0">
                <a:cs typeface="B Nazanin" pitchFamily="2" charset="-78"/>
              </a:rPr>
              <a:t>Develop Project Scope Statement</a:t>
            </a:r>
          </a:p>
          <a:p>
            <a:pPr algn="r" rtl="1" eaLnBrk="1" hangingPunct="1">
              <a:buFont typeface="Wingdings" pitchFamily="2" charset="2"/>
              <a:buNone/>
            </a:pPr>
            <a:r>
              <a:rPr lang="fa-IR" sz="2600" smtClean="0">
                <a:cs typeface="B Nazanin" pitchFamily="2" charset="-78"/>
              </a:rPr>
              <a:t>3- تهيه برنامه جامع مديريت پروژه </a:t>
            </a:r>
            <a:r>
              <a:rPr lang="en-US" sz="2000" smtClean="0">
                <a:cs typeface="B Nazanin" pitchFamily="2" charset="-78"/>
              </a:rPr>
              <a:t>Develop Project Management Plan     </a:t>
            </a:r>
            <a:endParaRPr lang="fa-IR" sz="2000" smtClean="0">
              <a:cs typeface="B Nazanin" pitchFamily="2" charset="-78"/>
            </a:endParaRPr>
          </a:p>
          <a:p>
            <a:pPr algn="r" rtl="1" eaLnBrk="1" hangingPunct="1">
              <a:buFont typeface="Wingdings" pitchFamily="2" charset="2"/>
              <a:buNone/>
            </a:pPr>
            <a:r>
              <a:rPr lang="fa-IR" sz="2600" smtClean="0">
                <a:cs typeface="B Nazanin" pitchFamily="2" charset="-78"/>
              </a:rPr>
              <a:t>4- هدايت و مديريت اجراي پروژه</a:t>
            </a:r>
            <a:r>
              <a:rPr lang="en-US" sz="2600" smtClean="0">
                <a:cs typeface="B Nazanin" pitchFamily="2" charset="-78"/>
              </a:rPr>
              <a:t>     </a:t>
            </a:r>
            <a:r>
              <a:rPr lang="fa-IR" sz="2600" smtClean="0">
                <a:cs typeface="B Nazanin" pitchFamily="2" charset="-78"/>
              </a:rPr>
              <a:t> </a:t>
            </a:r>
            <a:r>
              <a:rPr lang="en-US" sz="2000" smtClean="0">
                <a:cs typeface="B Nazanin" pitchFamily="2" charset="-78"/>
              </a:rPr>
              <a:t>Direct &amp; Manage Project Execution</a:t>
            </a:r>
            <a:endParaRPr lang="fa-IR" sz="2000" smtClean="0">
              <a:cs typeface="B Nazanin" pitchFamily="2" charset="-78"/>
            </a:endParaRPr>
          </a:p>
          <a:p>
            <a:pPr algn="r" rtl="1" eaLnBrk="1" hangingPunct="1">
              <a:buFont typeface="Wingdings" pitchFamily="2" charset="2"/>
              <a:buNone/>
            </a:pPr>
            <a:r>
              <a:rPr lang="fa-IR" sz="2600" smtClean="0">
                <a:cs typeface="B Nazanin" pitchFamily="2" charset="-78"/>
              </a:rPr>
              <a:t>5- پايش و کنترل کار پروژه</a:t>
            </a:r>
            <a:r>
              <a:rPr lang="en-US" sz="2600" smtClean="0">
                <a:cs typeface="B Nazanin" pitchFamily="2" charset="-78"/>
              </a:rPr>
              <a:t>                </a:t>
            </a:r>
            <a:r>
              <a:rPr lang="fa-IR" sz="2600" smtClean="0">
                <a:cs typeface="B Nazanin" pitchFamily="2" charset="-78"/>
              </a:rPr>
              <a:t> </a:t>
            </a:r>
            <a:r>
              <a:rPr lang="en-US" sz="2000" smtClean="0">
                <a:cs typeface="B Nazanin" pitchFamily="2" charset="-78"/>
              </a:rPr>
              <a:t>Monitor &amp; Control Work Project</a:t>
            </a:r>
            <a:endParaRPr lang="fa-IR" sz="2000" smtClean="0">
              <a:cs typeface="B Nazanin" pitchFamily="2" charset="-78"/>
            </a:endParaRPr>
          </a:p>
          <a:p>
            <a:pPr algn="r" rtl="1" eaLnBrk="1" hangingPunct="1">
              <a:buFont typeface="Wingdings" pitchFamily="2" charset="2"/>
              <a:buNone/>
            </a:pPr>
            <a:r>
              <a:rPr lang="fa-IR" sz="2600" smtClean="0">
                <a:cs typeface="B Nazanin" pitchFamily="2" charset="-78"/>
              </a:rPr>
              <a:t>6- کنترل هماهنگ و يکپارچه تغييرات</a:t>
            </a:r>
            <a:r>
              <a:rPr lang="en-US" sz="2600" smtClean="0">
                <a:cs typeface="B Nazanin" pitchFamily="2" charset="-78"/>
              </a:rPr>
              <a:t>           </a:t>
            </a:r>
            <a:r>
              <a:rPr lang="fa-IR" sz="2600" smtClean="0">
                <a:cs typeface="B Nazanin" pitchFamily="2" charset="-78"/>
              </a:rPr>
              <a:t> </a:t>
            </a:r>
            <a:r>
              <a:rPr lang="en-US" sz="2600" smtClean="0">
                <a:cs typeface="B Nazanin" pitchFamily="2" charset="-78"/>
              </a:rPr>
              <a:t> </a:t>
            </a:r>
            <a:r>
              <a:rPr lang="en-US" sz="2000" smtClean="0">
                <a:cs typeface="B Nazanin" pitchFamily="2" charset="-78"/>
              </a:rPr>
              <a:t>Integrate Change Control</a:t>
            </a:r>
            <a:endParaRPr lang="fa-IR" sz="2000" smtClean="0">
              <a:cs typeface="B Nazanin" pitchFamily="2" charset="-78"/>
            </a:endParaRPr>
          </a:p>
          <a:p>
            <a:pPr algn="r" rtl="1" eaLnBrk="1" hangingPunct="1">
              <a:buFont typeface="Wingdings" pitchFamily="2" charset="2"/>
              <a:buNone/>
            </a:pPr>
            <a:r>
              <a:rPr lang="fa-IR" sz="2600" smtClean="0">
                <a:cs typeface="B Nazanin" pitchFamily="2" charset="-78"/>
              </a:rPr>
              <a:t>7- خاتمه پروژه </a:t>
            </a:r>
            <a:r>
              <a:rPr lang="en-US" sz="2000" smtClean="0">
                <a:cs typeface="B Nazanin" pitchFamily="2" charset="-78"/>
              </a:rPr>
              <a:t>Close Project                                                                   </a:t>
            </a:r>
            <a:endParaRPr lang="en-US" sz="2600"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9C7C1721-14CC-4D1B-AE72-853008FA60C9}" type="slidenum">
              <a:rPr lang="ar-SA" altLang="en-US"/>
              <a:pPr>
                <a:defRPr/>
              </a:pPr>
              <a:t>135</a:t>
            </a:fld>
            <a:endParaRPr lang="en-US" altLang="en-US"/>
          </a:p>
        </p:txBody>
      </p:sp>
      <p:sp>
        <p:nvSpPr>
          <p:cNvPr id="150532" name="Rectangle 2"/>
          <p:cNvSpPr>
            <a:spLocks noGrp="1" noChangeArrowheads="1"/>
          </p:cNvSpPr>
          <p:nvPr>
            <p:ph type="title"/>
          </p:nvPr>
        </p:nvSpPr>
        <p:spPr/>
        <p:txBody>
          <a:bodyPr/>
          <a:lstStyle/>
          <a:p>
            <a:pPr algn="r" rtl="1" eaLnBrk="1" hangingPunct="1"/>
            <a:r>
              <a:rPr lang="fa-IR" smtClean="0">
                <a:cs typeface="B Nazanin" pitchFamily="2" charset="-78"/>
              </a:rPr>
              <a:t>جايگاه نه سطح دانش در 5 گروه فرايندي</a:t>
            </a:r>
            <a:br>
              <a:rPr lang="fa-IR" smtClean="0">
                <a:cs typeface="B Nazanin" pitchFamily="2" charset="-78"/>
              </a:rPr>
            </a:br>
            <a:r>
              <a:rPr lang="fa-IR" sz="3200" smtClean="0">
                <a:cs typeface="B Nazanin" pitchFamily="2" charset="-78"/>
              </a:rPr>
              <a:t>2- مديريت محدوده پروژه</a:t>
            </a:r>
            <a:r>
              <a:rPr lang="en-US" sz="3200" smtClean="0">
                <a:cs typeface="B Nazanin" pitchFamily="2" charset="-78"/>
              </a:rPr>
              <a:t>  </a:t>
            </a:r>
            <a:r>
              <a:rPr lang="fa-IR" sz="2800" smtClean="0">
                <a:cs typeface="B Nazanin" pitchFamily="2" charset="-78"/>
              </a:rPr>
              <a:t> </a:t>
            </a:r>
            <a:r>
              <a:rPr lang="en-US" sz="2400" smtClean="0">
                <a:cs typeface="B Nazanin" pitchFamily="2" charset="-78"/>
              </a:rPr>
              <a:t>Scope  Management</a:t>
            </a:r>
          </a:p>
        </p:txBody>
      </p:sp>
      <p:sp>
        <p:nvSpPr>
          <p:cNvPr id="150533" name="Rectangle 3"/>
          <p:cNvSpPr>
            <a:spLocks noGrp="1" noChangeArrowheads="1"/>
          </p:cNvSpPr>
          <p:nvPr>
            <p:ph type="body" idx="1"/>
          </p:nvPr>
        </p:nvSpPr>
        <p:spPr/>
        <p:txBody>
          <a:bodyPr/>
          <a:lstStyle/>
          <a:p>
            <a:pPr algn="r" rtl="1" eaLnBrk="1" hangingPunct="1">
              <a:buFont typeface="Wingdings" pitchFamily="2" charset="2"/>
              <a:buNone/>
            </a:pPr>
            <a:r>
              <a:rPr lang="fa-IR" sz="2600" smtClean="0">
                <a:cs typeface="B Nazanin" pitchFamily="2" charset="-78"/>
              </a:rPr>
              <a:t>فرآيندهاي لازم براي اطمينان از اينکه تمام فعاليتهاي مورد نياز براي انجام کامل پروژه شناسايي شده و در محدوده پروژه به عنوان دستور کار قرار گرفته است. تعداد اين فرآيندها 5 مورد هستند که عبارتند از:</a:t>
            </a:r>
          </a:p>
          <a:p>
            <a:pPr algn="r" rtl="1" eaLnBrk="1" hangingPunct="1">
              <a:buFont typeface="Wingdings" pitchFamily="2" charset="2"/>
              <a:buNone/>
            </a:pPr>
            <a:r>
              <a:rPr lang="fa-IR" sz="2600" smtClean="0">
                <a:cs typeface="B Nazanin" pitchFamily="2" charset="-78"/>
              </a:rPr>
              <a:t>1- برنامه ريزي محدوده پروژه</a:t>
            </a:r>
            <a:r>
              <a:rPr lang="en-US" sz="2600" smtClean="0">
                <a:cs typeface="B Nazanin" pitchFamily="2" charset="-78"/>
              </a:rPr>
              <a:t>              </a:t>
            </a:r>
            <a:r>
              <a:rPr lang="fa-IR" sz="2600" smtClean="0">
                <a:cs typeface="B Nazanin" pitchFamily="2" charset="-78"/>
              </a:rPr>
              <a:t>  </a:t>
            </a:r>
            <a:r>
              <a:rPr lang="en-US" sz="2600" smtClean="0">
                <a:cs typeface="B Nazanin" pitchFamily="2" charset="-78"/>
              </a:rPr>
              <a:t>Scope Planning</a:t>
            </a:r>
            <a:endParaRPr lang="fa-IR" sz="2600" smtClean="0">
              <a:cs typeface="B Nazanin" pitchFamily="2" charset="-78"/>
            </a:endParaRPr>
          </a:p>
          <a:p>
            <a:pPr algn="r" rtl="1" eaLnBrk="1" hangingPunct="1">
              <a:buFont typeface="Wingdings" pitchFamily="2" charset="2"/>
              <a:buNone/>
            </a:pPr>
            <a:r>
              <a:rPr lang="fa-IR" sz="2600" smtClean="0">
                <a:cs typeface="B Nazanin" pitchFamily="2" charset="-78"/>
              </a:rPr>
              <a:t>2- تعريف محدوده پروژه</a:t>
            </a:r>
            <a:r>
              <a:rPr lang="en-US" sz="2600" smtClean="0">
                <a:cs typeface="B Nazanin" pitchFamily="2" charset="-78"/>
              </a:rPr>
              <a:t>                   </a:t>
            </a:r>
            <a:r>
              <a:rPr lang="fa-IR" sz="2600" smtClean="0">
                <a:cs typeface="B Nazanin" pitchFamily="2" charset="-78"/>
              </a:rPr>
              <a:t> </a:t>
            </a:r>
            <a:r>
              <a:rPr lang="en-US" sz="2600" smtClean="0">
                <a:cs typeface="B Nazanin" pitchFamily="2" charset="-78"/>
              </a:rPr>
              <a:t> Scope Definition</a:t>
            </a:r>
            <a:endParaRPr lang="fa-IR" sz="2600" smtClean="0">
              <a:cs typeface="B Nazanin" pitchFamily="2" charset="-78"/>
            </a:endParaRPr>
          </a:p>
          <a:p>
            <a:pPr algn="r" rtl="1" eaLnBrk="1" hangingPunct="1">
              <a:buFont typeface="Wingdings" pitchFamily="2" charset="2"/>
              <a:buNone/>
            </a:pPr>
            <a:r>
              <a:rPr lang="fa-IR" sz="2600" smtClean="0">
                <a:cs typeface="B Nazanin" pitchFamily="2" charset="-78"/>
              </a:rPr>
              <a:t>3- ايجاد ساختار شکست کار</a:t>
            </a:r>
            <a:r>
              <a:rPr lang="en-US" sz="2600" smtClean="0">
                <a:cs typeface="B Nazanin" pitchFamily="2" charset="-78"/>
              </a:rPr>
              <a:t>   Create WBS                     </a:t>
            </a:r>
            <a:endParaRPr lang="fa-IR" sz="2600" smtClean="0">
              <a:cs typeface="B Nazanin" pitchFamily="2" charset="-78"/>
            </a:endParaRPr>
          </a:p>
          <a:p>
            <a:pPr algn="r" rtl="1" eaLnBrk="1" hangingPunct="1">
              <a:buFont typeface="Wingdings" pitchFamily="2" charset="2"/>
              <a:buNone/>
            </a:pPr>
            <a:r>
              <a:rPr lang="fa-IR" sz="2600" smtClean="0">
                <a:cs typeface="B Nazanin" pitchFamily="2" charset="-78"/>
              </a:rPr>
              <a:t>4- تاييد محدوده کار </a:t>
            </a:r>
            <a:r>
              <a:rPr lang="en-US" sz="2600" smtClean="0">
                <a:cs typeface="B Nazanin" pitchFamily="2" charset="-78"/>
              </a:rPr>
              <a:t>Scope verification                     </a:t>
            </a:r>
            <a:endParaRPr lang="fa-IR" sz="2600" smtClean="0">
              <a:cs typeface="B Nazanin" pitchFamily="2" charset="-78"/>
            </a:endParaRPr>
          </a:p>
          <a:p>
            <a:pPr algn="r" rtl="1" eaLnBrk="1" hangingPunct="1">
              <a:buFont typeface="Wingdings" pitchFamily="2" charset="2"/>
              <a:buNone/>
            </a:pPr>
            <a:r>
              <a:rPr lang="fa-IR" sz="2600" smtClean="0">
                <a:cs typeface="B Nazanin" pitchFamily="2" charset="-78"/>
              </a:rPr>
              <a:t>5- کنترل محدوده پروژه </a:t>
            </a:r>
            <a:r>
              <a:rPr lang="en-US" sz="2600" smtClean="0">
                <a:cs typeface="B Nazanin" pitchFamily="2" charset="-78"/>
              </a:rPr>
              <a:t> Scope Control                      </a:t>
            </a:r>
          </a:p>
          <a:p>
            <a:pPr algn="r" rtl="1" eaLnBrk="1" hangingPunct="1">
              <a:buFont typeface="Wingdings" pitchFamily="2" charset="2"/>
              <a:buNone/>
            </a:pPr>
            <a:r>
              <a:rPr lang="en-US" sz="2600" smtClean="0">
                <a:cs typeface="B Nazanin" pitchFamily="2" charset="-78"/>
              </a:rPr>
              <a:t> </a:t>
            </a:r>
            <a:endParaRPr lang="fa-IR" sz="2600" smtClean="0">
              <a:cs typeface="B Nazanin" pitchFamily="2" charset="-78"/>
            </a:endParaRPr>
          </a:p>
          <a:p>
            <a:pPr algn="r" rtl="1" eaLnBrk="1" hangingPunct="1">
              <a:buFont typeface="Wingdings" pitchFamily="2" charset="2"/>
              <a:buNone/>
            </a:pPr>
            <a:endParaRPr lang="en-US" sz="2600"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066C94A2-4BE2-47D1-8316-9D09B8F2B700}" type="slidenum">
              <a:rPr lang="ar-SA" altLang="en-US"/>
              <a:pPr>
                <a:defRPr/>
              </a:pPr>
              <a:t>136</a:t>
            </a:fld>
            <a:endParaRPr lang="en-US" altLang="en-US"/>
          </a:p>
        </p:txBody>
      </p:sp>
      <p:sp>
        <p:nvSpPr>
          <p:cNvPr id="151556" name="Rectangle 2"/>
          <p:cNvSpPr>
            <a:spLocks noGrp="1" noChangeArrowheads="1"/>
          </p:cNvSpPr>
          <p:nvPr>
            <p:ph type="title"/>
          </p:nvPr>
        </p:nvSpPr>
        <p:spPr/>
        <p:txBody>
          <a:bodyPr/>
          <a:lstStyle/>
          <a:p>
            <a:pPr algn="r" rtl="1" eaLnBrk="1" hangingPunct="1"/>
            <a:r>
              <a:rPr lang="fa-IR" smtClean="0">
                <a:cs typeface="B Nazanin" pitchFamily="2" charset="-78"/>
              </a:rPr>
              <a:t>جايگاه نه سطح دانش در 5 گروه فرايندي</a:t>
            </a:r>
            <a:br>
              <a:rPr lang="fa-IR" smtClean="0">
                <a:cs typeface="B Nazanin" pitchFamily="2" charset="-78"/>
              </a:rPr>
            </a:br>
            <a:r>
              <a:rPr lang="fa-IR" sz="3200" smtClean="0">
                <a:cs typeface="B Nazanin" pitchFamily="2" charset="-78"/>
              </a:rPr>
              <a:t>3- مديريت زمان پروژه</a:t>
            </a:r>
            <a:r>
              <a:rPr lang="en-US" sz="3200" smtClean="0">
                <a:cs typeface="B Nazanin" pitchFamily="2" charset="-78"/>
              </a:rPr>
              <a:t>  </a:t>
            </a:r>
            <a:r>
              <a:rPr lang="fa-IR" sz="2800" smtClean="0">
                <a:cs typeface="B Nazanin" pitchFamily="2" charset="-78"/>
              </a:rPr>
              <a:t> </a:t>
            </a:r>
            <a:r>
              <a:rPr lang="en-US" sz="2400" smtClean="0">
                <a:cs typeface="B Nazanin" pitchFamily="2" charset="-78"/>
              </a:rPr>
              <a:t>Time  Management</a:t>
            </a:r>
          </a:p>
        </p:txBody>
      </p:sp>
      <p:sp>
        <p:nvSpPr>
          <p:cNvPr id="151557" name="Rectangle 3"/>
          <p:cNvSpPr>
            <a:spLocks noGrp="1" noChangeArrowheads="1"/>
          </p:cNvSpPr>
          <p:nvPr>
            <p:ph type="body" idx="1"/>
          </p:nvPr>
        </p:nvSpPr>
        <p:spPr/>
        <p:txBody>
          <a:bodyPr/>
          <a:lstStyle/>
          <a:p>
            <a:pPr algn="r" rtl="1" eaLnBrk="1" hangingPunct="1">
              <a:buFont typeface="Wingdings" pitchFamily="2" charset="2"/>
              <a:buNone/>
            </a:pPr>
            <a:r>
              <a:rPr lang="fa-IR" smtClean="0">
                <a:cs typeface="B Nazanin" pitchFamily="2" charset="-78"/>
              </a:rPr>
              <a:t>فرآيندهاي لازم براي اطمينان از انجام به موقع پروژه را گويند. اين فرايندها 6 مورد بوده که عبارتند از:</a:t>
            </a:r>
          </a:p>
          <a:p>
            <a:pPr algn="r" rtl="1" eaLnBrk="1" hangingPunct="1">
              <a:buFont typeface="Wingdings" pitchFamily="2" charset="2"/>
              <a:buNone/>
            </a:pPr>
            <a:r>
              <a:rPr lang="fa-IR" smtClean="0">
                <a:cs typeface="B Nazanin" pitchFamily="2" charset="-78"/>
              </a:rPr>
              <a:t>1- تعريف فعاليتها</a:t>
            </a:r>
            <a:r>
              <a:rPr lang="en-US" smtClean="0">
                <a:cs typeface="B Nazanin" pitchFamily="2" charset="-78"/>
              </a:rPr>
              <a:t>                         </a:t>
            </a:r>
            <a:r>
              <a:rPr lang="fa-IR" smtClean="0">
                <a:cs typeface="B Nazanin" pitchFamily="2" charset="-78"/>
              </a:rPr>
              <a:t> </a:t>
            </a:r>
            <a:r>
              <a:rPr lang="en-US" smtClean="0">
                <a:cs typeface="B Nazanin" pitchFamily="2" charset="-78"/>
              </a:rPr>
              <a:t>Activity Definition</a:t>
            </a:r>
            <a:endParaRPr lang="fa-IR" smtClean="0">
              <a:cs typeface="B Nazanin" pitchFamily="2" charset="-78"/>
            </a:endParaRPr>
          </a:p>
          <a:p>
            <a:pPr algn="r" rtl="1" eaLnBrk="1" hangingPunct="1">
              <a:buFont typeface="Wingdings" pitchFamily="2" charset="2"/>
              <a:buNone/>
            </a:pPr>
            <a:r>
              <a:rPr lang="fa-IR" smtClean="0">
                <a:cs typeface="B Nazanin" pitchFamily="2" charset="-78"/>
              </a:rPr>
              <a:t>2- تعيين توالي فعاليتها</a:t>
            </a:r>
            <a:r>
              <a:rPr lang="en-US" smtClean="0">
                <a:cs typeface="B Nazanin" pitchFamily="2" charset="-78"/>
              </a:rPr>
              <a:t>               </a:t>
            </a:r>
            <a:r>
              <a:rPr lang="fa-IR" smtClean="0">
                <a:cs typeface="B Nazanin" pitchFamily="2" charset="-78"/>
              </a:rPr>
              <a:t> </a:t>
            </a:r>
            <a:r>
              <a:rPr lang="en-US" smtClean="0">
                <a:cs typeface="B Nazanin" pitchFamily="2" charset="-78"/>
              </a:rPr>
              <a:t>Activity Sequencing</a:t>
            </a:r>
          </a:p>
          <a:p>
            <a:pPr algn="r" rtl="1" eaLnBrk="1" hangingPunct="1">
              <a:buFont typeface="Wingdings" pitchFamily="2" charset="2"/>
              <a:buNone/>
            </a:pPr>
            <a:r>
              <a:rPr lang="fa-IR" smtClean="0">
                <a:cs typeface="B Nazanin" pitchFamily="2" charset="-78"/>
              </a:rPr>
              <a:t>3- برآورد منابع فعاليتها</a:t>
            </a:r>
            <a:r>
              <a:rPr lang="en-US" smtClean="0">
                <a:cs typeface="B Nazanin" pitchFamily="2" charset="-78"/>
              </a:rPr>
              <a:t> </a:t>
            </a:r>
            <a:r>
              <a:rPr lang="fa-IR" smtClean="0">
                <a:cs typeface="B Nazanin" pitchFamily="2" charset="-78"/>
              </a:rPr>
              <a:t> </a:t>
            </a:r>
            <a:r>
              <a:rPr lang="en-US" smtClean="0">
                <a:cs typeface="B Nazanin" pitchFamily="2" charset="-78"/>
              </a:rPr>
              <a:t>Activity Resource Estimating</a:t>
            </a:r>
          </a:p>
          <a:p>
            <a:pPr algn="r" rtl="1" eaLnBrk="1" hangingPunct="1">
              <a:buFont typeface="Wingdings" pitchFamily="2" charset="2"/>
              <a:buNone/>
            </a:pPr>
            <a:r>
              <a:rPr lang="fa-IR" smtClean="0">
                <a:cs typeface="B Nazanin" pitchFamily="2" charset="-78"/>
              </a:rPr>
              <a:t>4- برآورد زمان فعاليتها </a:t>
            </a:r>
            <a:r>
              <a:rPr lang="en-US" smtClean="0">
                <a:cs typeface="B Nazanin" pitchFamily="2" charset="-78"/>
              </a:rPr>
              <a:t>  Activity Duration Estimating   </a:t>
            </a:r>
          </a:p>
          <a:p>
            <a:pPr algn="r" rtl="1" eaLnBrk="1" hangingPunct="1">
              <a:buFont typeface="Wingdings" pitchFamily="2" charset="2"/>
              <a:buNone/>
            </a:pPr>
            <a:r>
              <a:rPr lang="fa-IR" smtClean="0">
                <a:cs typeface="B Nazanin" pitchFamily="2" charset="-78"/>
              </a:rPr>
              <a:t>5- تهيه برنامه زمانبندي </a:t>
            </a:r>
            <a:r>
              <a:rPr lang="en-US" smtClean="0">
                <a:cs typeface="B Nazanin" pitchFamily="2" charset="-78"/>
              </a:rPr>
              <a:t> Schedule Development        </a:t>
            </a:r>
          </a:p>
          <a:p>
            <a:pPr algn="r" rtl="1" eaLnBrk="1" hangingPunct="1">
              <a:buFont typeface="Wingdings" pitchFamily="2" charset="2"/>
              <a:buNone/>
            </a:pPr>
            <a:r>
              <a:rPr lang="fa-IR" smtClean="0">
                <a:cs typeface="B Nazanin" pitchFamily="2" charset="-78"/>
              </a:rPr>
              <a:t>6- کنترل زمانبندي</a:t>
            </a:r>
            <a:r>
              <a:rPr lang="en-US" smtClean="0">
                <a:cs typeface="B Nazanin" pitchFamily="2" charset="-78"/>
              </a:rPr>
              <a:t> </a:t>
            </a:r>
            <a:r>
              <a:rPr lang="fa-IR" smtClean="0">
                <a:cs typeface="B Nazanin" pitchFamily="2" charset="-78"/>
              </a:rPr>
              <a:t> </a:t>
            </a:r>
            <a:r>
              <a:rPr lang="en-US" smtClean="0">
                <a:cs typeface="B Nazanin" pitchFamily="2" charset="-78"/>
              </a:rPr>
              <a:t>Schedule Control                      </a:t>
            </a:r>
          </a:p>
        </p:txBody>
      </p:sp>
    </p:spTree>
  </p:cSld>
  <p:clrMapOvr>
    <a:masterClrMapping/>
  </p:clrMapOvr>
  <p:transition spd="med"/>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C77F7AAF-6F88-44F4-BB1D-F8FEEA3CEC9D}" type="slidenum">
              <a:rPr lang="ar-SA" altLang="en-US"/>
              <a:pPr>
                <a:defRPr/>
              </a:pPr>
              <a:t>137</a:t>
            </a:fld>
            <a:endParaRPr lang="en-US" altLang="en-US"/>
          </a:p>
        </p:txBody>
      </p:sp>
      <p:sp>
        <p:nvSpPr>
          <p:cNvPr id="152580" name="Rectangle 2"/>
          <p:cNvSpPr>
            <a:spLocks noGrp="1" noChangeArrowheads="1"/>
          </p:cNvSpPr>
          <p:nvPr>
            <p:ph type="title"/>
          </p:nvPr>
        </p:nvSpPr>
        <p:spPr/>
        <p:txBody>
          <a:bodyPr/>
          <a:lstStyle/>
          <a:p>
            <a:pPr algn="r" rtl="1" eaLnBrk="1" hangingPunct="1"/>
            <a:r>
              <a:rPr lang="fa-IR" smtClean="0">
                <a:cs typeface="B Nazanin" pitchFamily="2" charset="-78"/>
              </a:rPr>
              <a:t>جايگاه نه سطح دانش در 5 گروه فرايندي</a:t>
            </a:r>
            <a:br>
              <a:rPr lang="fa-IR" smtClean="0">
                <a:cs typeface="B Nazanin" pitchFamily="2" charset="-78"/>
              </a:rPr>
            </a:br>
            <a:r>
              <a:rPr lang="fa-IR" sz="3200" smtClean="0">
                <a:cs typeface="B Nazanin" pitchFamily="2" charset="-78"/>
              </a:rPr>
              <a:t>4- مديريت هزينه پروژه</a:t>
            </a:r>
            <a:r>
              <a:rPr lang="en-US" sz="3200" smtClean="0">
                <a:cs typeface="B Nazanin" pitchFamily="2" charset="-78"/>
              </a:rPr>
              <a:t>  </a:t>
            </a:r>
            <a:r>
              <a:rPr lang="fa-IR" sz="2800" smtClean="0">
                <a:cs typeface="B Nazanin" pitchFamily="2" charset="-78"/>
              </a:rPr>
              <a:t> </a:t>
            </a:r>
            <a:r>
              <a:rPr lang="en-US" sz="2400" smtClean="0">
                <a:cs typeface="B Nazanin" pitchFamily="2" charset="-78"/>
              </a:rPr>
              <a:t>Cost  Management</a:t>
            </a:r>
          </a:p>
        </p:txBody>
      </p:sp>
      <p:sp>
        <p:nvSpPr>
          <p:cNvPr id="152581" name="Rectangle 3"/>
          <p:cNvSpPr>
            <a:spLocks noGrp="1" noChangeArrowheads="1"/>
          </p:cNvSpPr>
          <p:nvPr>
            <p:ph type="body" idx="1"/>
          </p:nvPr>
        </p:nvSpPr>
        <p:spPr/>
        <p:txBody>
          <a:bodyPr/>
          <a:lstStyle/>
          <a:p>
            <a:pPr algn="r" rtl="1" eaLnBrk="1" hangingPunct="1">
              <a:buFont typeface="Wingdings" pitchFamily="2" charset="2"/>
              <a:buNone/>
            </a:pPr>
            <a:r>
              <a:rPr lang="fa-IR" smtClean="0">
                <a:cs typeface="B Nazanin" pitchFamily="2" charset="-78"/>
              </a:rPr>
              <a:t>فرآيندهاي لازم براي اطمينان از انجام پروژه تحت بودجه تعيين شده را گويند. اين فرآيندها 3 مورد بوده که عبارتند از:</a:t>
            </a:r>
          </a:p>
          <a:p>
            <a:pPr algn="r" rtl="1" eaLnBrk="1" hangingPunct="1">
              <a:buFont typeface="Wingdings" pitchFamily="2" charset="2"/>
              <a:buNone/>
            </a:pPr>
            <a:r>
              <a:rPr lang="fa-IR" smtClean="0">
                <a:cs typeface="B Nazanin" pitchFamily="2" charset="-78"/>
              </a:rPr>
              <a:t>1- برآورد هزينه</a:t>
            </a:r>
            <a:r>
              <a:rPr lang="en-US" smtClean="0">
                <a:cs typeface="B Nazanin" pitchFamily="2" charset="-78"/>
              </a:rPr>
              <a:t>          </a:t>
            </a:r>
            <a:r>
              <a:rPr lang="fa-IR" smtClean="0">
                <a:cs typeface="B Nazanin" pitchFamily="2" charset="-78"/>
              </a:rPr>
              <a:t> </a:t>
            </a:r>
            <a:r>
              <a:rPr lang="en-US" smtClean="0">
                <a:cs typeface="B Nazanin" pitchFamily="2" charset="-78"/>
              </a:rPr>
              <a:t>Cost Estimation</a:t>
            </a:r>
            <a:endParaRPr lang="fa-IR" smtClean="0">
              <a:cs typeface="B Nazanin" pitchFamily="2" charset="-78"/>
            </a:endParaRPr>
          </a:p>
          <a:p>
            <a:pPr algn="r" rtl="1" eaLnBrk="1" hangingPunct="1">
              <a:buFont typeface="Wingdings" pitchFamily="2" charset="2"/>
              <a:buNone/>
            </a:pPr>
            <a:r>
              <a:rPr lang="fa-IR" smtClean="0">
                <a:cs typeface="B Nazanin" pitchFamily="2" charset="-78"/>
              </a:rPr>
              <a:t>2- بودجه بندي هزينه</a:t>
            </a:r>
            <a:r>
              <a:rPr lang="en-US" smtClean="0">
                <a:cs typeface="B Nazanin" pitchFamily="2" charset="-78"/>
              </a:rPr>
              <a:t>    </a:t>
            </a:r>
            <a:r>
              <a:rPr lang="fa-IR" smtClean="0">
                <a:cs typeface="B Nazanin" pitchFamily="2" charset="-78"/>
              </a:rPr>
              <a:t> </a:t>
            </a:r>
            <a:r>
              <a:rPr lang="en-US" smtClean="0">
                <a:cs typeface="B Nazanin" pitchFamily="2" charset="-78"/>
              </a:rPr>
              <a:t>  Cost Budgeting</a:t>
            </a:r>
          </a:p>
          <a:p>
            <a:pPr algn="r" rtl="1" eaLnBrk="1" hangingPunct="1">
              <a:buFont typeface="Wingdings" pitchFamily="2" charset="2"/>
              <a:buNone/>
            </a:pPr>
            <a:r>
              <a:rPr lang="fa-IR" smtClean="0">
                <a:cs typeface="B Nazanin" pitchFamily="2" charset="-78"/>
              </a:rPr>
              <a:t>3- کنترل هزينه</a:t>
            </a:r>
            <a:r>
              <a:rPr lang="en-US" smtClean="0">
                <a:cs typeface="B Nazanin" pitchFamily="2" charset="-78"/>
              </a:rPr>
              <a:t> Cost Control                </a:t>
            </a:r>
          </a:p>
        </p:txBody>
      </p:sp>
    </p:spTree>
  </p:cSld>
  <p:clrMapOvr>
    <a:masterClrMapping/>
  </p:clrMapOvr>
  <p:transition spd="med"/>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EB099757-2D5E-4139-A0C4-0419B1D99407}" type="slidenum">
              <a:rPr lang="ar-SA" altLang="en-US"/>
              <a:pPr>
                <a:defRPr/>
              </a:pPr>
              <a:t>138</a:t>
            </a:fld>
            <a:endParaRPr lang="en-US" altLang="en-US"/>
          </a:p>
        </p:txBody>
      </p:sp>
      <p:sp>
        <p:nvSpPr>
          <p:cNvPr id="153604" name="Rectangle 2"/>
          <p:cNvSpPr>
            <a:spLocks noGrp="1" noChangeArrowheads="1"/>
          </p:cNvSpPr>
          <p:nvPr>
            <p:ph type="title"/>
          </p:nvPr>
        </p:nvSpPr>
        <p:spPr/>
        <p:txBody>
          <a:bodyPr/>
          <a:lstStyle/>
          <a:p>
            <a:pPr algn="r" rtl="1" eaLnBrk="1" hangingPunct="1"/>
            <a:r>
              <a:rPr lang="fa-IR" smtClean="0">
                <a:cs typeface="B Nazanin" pitchFamily="2" charset="-78"/>
              </a:rPr>
              <a:t>جايگاه نه سطح دانش در 5 گروه فرايندي</a:t>
            </a:r>
            <a:br>
              <a:rPr lang="fa-IR" smtClean="0">
                <a:cs typeface="B Nazanin" pitchFamily="2" charset="-78"/>
              </a:rPr>
            </a:br>
            <a:r>
              <a:rPr lang="fa-IR" sz="3200" smtClean="0">
                <a:cs typeface="B Nazanin" pitchFamily="2" charset="-78"/>
              </a:rPr>
              <a:t>5- مديريت کيفيت پروژه</a:t>
            </a:r>
            <a:r>
              <a:rPr lang="en-US" sz="3200" smtClean="0">
                <a:cs typeface="B Nazanin" pitchFamily="2" charset="-78"/>
              </a:rPr>
              <a:t>  </a:t>
            </a:r>
            <a:r>
              <a:rPr lang="fa-IR" sz="2800" smtClean="0">
                <a:cs typeface="B Nazanin" pitchFamily="2" charset="-78"/>
              </a:rPr>
              <a:t> </a:t>
            </a:r>
            <a:r>
              <a:rPr lang="en-US" sz="2400" smtClean="0">
                <a:cs typeface="B Nazanin" pitchFamily="2" charset="-78"/>
              </a:rPr>
              <a:t>Quality  Management</a:t>
            </a:r>
          </a:p>
        </p:txBody>
      </p:sp>
      <p:sp>
        <p:nvSpPr>
          <p:cNvPr id="153605" name="Rectangle 3"/>
          <p:cNvSpPr>
            <a:spLocks noGrp="1" noChangeArrowheads="1"/>
          </p:cNvSpPr>
          <p:nvPr>
            <p:ph type="body" idx="1"/>
          </p:nvPr>
        </p:nvSpPr>
        <p:spPr/>
        <p:txBody>
          <a:bodyPr/>
          <a:lstStyle/>
          <a:p>
            <a:pPr algn="r" rtl="1" eaLnBrk="1" hangingPunct="1">
              <a:buFont typeface="Wingdings" pitchFamily="2" charset="2"/>
              <a:buNone/>
            </a:pPr>
            <a:r>
              <a:rPr lang="fa-IR" smtClean="0">
                <a:cs typeface="B Nazanin" pitchFamily="2" charset="-78"/>
              </a:rPr>
              <a:t>فرآيندهاي لازم براي اطمينان از انجام پروژه تحت نيازهاي کيفي تعيين شده را گويند. اين فرآيندها 3 مورد بوده که عبارتند از:</a:t>
            </a:r>
          </a:p>
          <a:p>
            <a:pPr algn="r" rtl="1" eaLnBrk="1" hangingPunct="1">
              <a:buFont typeface="Wingdings" pitchFamily="2" charset="2"/>
              <a:buNone/>
            </a:pPr>
            <a:r>
              <a:rPr lang="fa-IR" smtClean="0">
                <a:cs typeface="B Nazanin" pitchFamily="2" charset="-78"/>
              </a:rPr>
              <a:t>1- برنامه ريزي کيفي</a:t>
            </a:r>
            <a:r>
              <a:rPr lang="en-US" smtClean="0">
                <a:cs typeface="B Nazanin" pitchFamily="2" charset="-78"/>
              </a:rPr>
              <a:t>                    </a:t>
            </a:r>
            <a:r>
              <a:rPr lang="fa-IR" smtClean="0">
                <a:cs typeface="B Nazanin" pitchFamily="2" charset="-78"/>
              </a:rPr>
              <a:t> </a:t>
            </a:r>
            <a:r>
              <a:rPr lang="en-US" smtClean="0">
                <a:cs typeface="B Nazanin" pitchFamily="2" charset="-78"/>
              </a:rPr>
              <a:t>Quality Planning </a:t>
            </a:r>
          </a:p>
          <a:p>
            <a:pPr algn="r" rtl="1" eaLnBrk="1" hangingPunct="1">
              <a:buFont typeface="Wingdings" pitchFamily="2" charset="2"/>
              <a:buNone/>
            </a:pPr>
            <a:r>
              <a:rPr lang="fa-IR" smtClean="0">
                <a:cs typeface="B Nazanin" pitchFamily="2" charset="-78"/>
              </a:rPr>
              <a:t>2- اجراي تضمين کيفي</a:t>
            </a:r>
            <a:r>
              <a:rPr lang="en-US" smtClean="0">
                <a:cs typeface="B Nazanin" pitchFamily="2" charset="-78"/>
              </a:rPr>
              <a:t>  </a:t>
            </a:r>
            <a:r>
              <a:rPr lang="fa-IR" smtClean="0">
                <a:cs typeface="B Nazanin" pitchFamily="2" charset="-78"/>
              </a:rPr>
              <a:t> </a:t>
            </a:r>
            <a:r>
              <a:rPr lang="en-US" smtClean="0">
                <a:cs typeface="B Nazanin" pitchFamily="2" charset="-78"/>
              </a:rPr>
              <a:t>Perform Quality Assurance</a:t>
            </a:r>
          </a:p>
          <a:p>
            <a:pPr algn="r" rtl="1" eaLnBrk="1" hangingPunct="1">
              <a:buFont typeface="Wingdings" pitchFamily="2" charset="2"/>
              <a:buNone/>
            </a:pPr>
            <a:r>
              <a:rPr lang="fa-IR" smtClean="0">
                <a:cs typeface="B Nazanin" pitchFamily="2" charset="-78"/>
              </a:rPr>
              <a:t>3- اجراي کنترل کيفيت </a:t>
            </a:r>
            <a:r>
              <a:rPr lang="en-US" smtClean="0">
                <a:cs typeface="B Nazanin" pitchFamily="2" charset="-78"/>
              </a:rPr>
              <a:t>Quality Control                    </a:t>
            </a:r>
            <a:endParaRPr lang="fa-IR" smtClean="0">
              <a:cs typeface="B Nazanin" pitchFamily="2" charset="-78"/>
            </a:endParaRPr>
          </a:p>
          <a:p>
            <a:pPr algn="r" rtl="1" eaLnBrk="1" hangingPunct="1">
              <a:buFont typeface="Wingdings" pitchFamily="2" charset="2"/>
              <a:buNone/>
            </a:pPr>
            <a:endParaRPr lang="en-US"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CCDF86FB-4A80-44D1-A08E-D868CE53E10A}" type="slidenum">
              <a:rPr lang="ar-SA" altLang="en-US"/>
              <a:pPr>
                <a:defRPr/>
              </a:pPr>
              <a:t>139</a:t>
            </a:fld>
            <a:endParaRPr lang="en-US" altLang="en-US"/>
          </a:p>
        </p:txBody>
      </p:sp>
      <p:sp>
        <p:nvSpPr>
          <p:cNvPr id="154628" name="Rectangle 2"/>
          <p:cNvSpPr>
            <a:spLocks noGrp="1" noChangeArrowheads="1"/>
          </p:cNvSpPr>
          <p:nvPr>
            <p:ph type="title"/>
          </p:nvPr>
        </p:nvSpPr>
        <p:spPr/>
        <p:txBody>
          <a:bodyPr/>
          <a:lstStyle/>
          <a:p>
            <a:pPr algn="r" rtl="1" eaLnBrk="1" hangingPunct="1"/>
            <a:r>
              <a:rPr lang="fa-IR" sz="3500" smtClean="0">
                <a:cs typeface="B Nazanin" pitchFamily="2" charset="-78"/>
              </a:rPr>
              <a:t>جايگاه نه سطح دانش در 5 گروه فرايندي</a:t>
            </a:r>
            <a:r>
              <a:rPr lang="en-US" sz="3500" smtClean="0">
                <a:cs typeface="B Nazanin" pitchFamily="2" charset="-78"/>
              </a:rPr>
              <a:t/>
            </a:r>
            <a:br>
              <a:rPr lang="en-US" sz="3500" smtClean="0">
                <a:cs typeface="B Nazanin" pitchFamily="2" charset="-78"/>
              </a:rPr>
            </a:br>
            <a:r>
              <a:rPr lang="fa-IR" sz="3500" smtClean="0">
                <a:cs typeface="B Nazanin" pitchFamily="2" charset="-78"/>
              </a:rPr>
              <a:t>6</a:t>
            </a:r>
            <a:r>
              <a:rPr lang="fa-IR" sz="2800" smtClean="0">
                <a:cs typeface="B Nazanin" pitchFamily="2" charset="-78"/>
              </a:rPr>
              <a:t>- مديريت منابع انساني</a:t>
            </a:r>
            <a:r>
              <a:rPr lang="en-US" sz="2800" smtClean="0">
                <a:cs typeface="B Nazanin" pitchFamily="2" charset="-78"/>
              </a:rPr>
              <a:t>  </a:t>
            </a:r>
            <a:r>
              <a:rPr lang="fa-IR" sz="2400" smtClean="0">
                <a:cs typeface="B Nazanin" pitchFamily="2" charset="-78"/>
              </a:rPr>
              <a:t> </a:t>
            </a:r>
            <a:r>
              <a:rPr lang="en-US" sz="2000" smtClean="0">
                <a:cs typeface="B Nazanin" pitchFamily="2" charset="-78"/>
              </a:rPr>
              <a:t>Human Resource  Management</a:t>
            </a:r>
          </a:p>
        </p:txBody>
      </p:sp>
      <p:sp>
        <p:nvSpPr>
          <p:cNvPr id="154629" name="Rectangle 3"/>
          <p:cNvSpPr>
            <a:spLocks noGrp="1" noChangeArrowheads="1"/>
          </p:cNvSpPr>
          <p:nvPr>
            <p:ph type="body" idx="1"/>
          </p:nvPr>
        </p:nvSpPr>
        <p:spPr/>
        <p:txBody>
          <a:bodyPr/>
          <a:lstStyle/>
          <a:p>
            <a:pPr algn="r" rtl="1" eaLnBrk="1" hangingPunct="1">
              <a:buFont typeface="Wingdings" pitchFamily="2" charset="2"/>
              <a:buNone/>
            </a:pPr>
            <a:r>
              <a:rPr lang="fa-IR" smtClean="0">
                <a:cs typeface="B Nazanin" pitchFamily="2" charset="-78"/>
              </a:rPr>
              <a:t>فرآيندهاي لازم براي هدايت و رهبري نيروي انساني را گويند. اين فرآيندها از علم مديريت و رفتار شناسي نشأت گرفته و 4مورد بوده که عبارتند از:</a:t>
            </a:r>
          </a:p>
          <a:p>
            <a:pPr algn="r" rtl="1" eaLnBrk="1" hangingPunct="1">
              <a:buFont typeface="Wingdings" pitchFamily="2" charset="2"/>
              <a:buNone/>
            </a:pPr>
            <a:r>
              <a:rPr lang="fa-IR" smtClean="0">
                <a:cs typeface="B Nazanin" pitchFamily="2" charset="-78"/>
              </a:rPr>
              <a:t>1- برنامه ريزي منابع انساني </a:t>
            </a:r>
            <a:r>
              <a:rPr lang="en-US" sz="2800" smtClean="0">
                <a:cs typeface="B Nazanin" pitchFamily="2" charset="-78"/>
              </a:rPr>
              <a:t>Human Resource Planning   </a:t>
            </a:r>
          </a:p>
          <a:p>
            <a:pPr algn="r" rtl="1" eaLnBrk="1" hangingPunct="1">
              <a:buFont typeface="Wingdings" pitchFamily="2" charset="2"/>
              <a:buNone/>
            </a:pPr>
            <a:r>
              <a:rPr lang="fa-IR" smtClean="0">
                <a:cs typeface="B Nazanin" pitchFamily="2" charset="-78"/>
              </a:rPr>
              <a:t>2- جذب نيروي انساني و کارکنان </a:t>
            </a:r>
            <a:r>
              <a:rPr lang="en-US" sz="2800" smtClean="0">
                <a:cs typeface="B Nazanin" pitchFamily="2" charset="-78"/>
              </a:rPr>
              <a:t>Staff Acquisition              </a:t>
            </a:r>
          </a:p>
          <a:p>
            <a:pPr algn="r" rtl="1" eaLnBrk="1" hangingPunct="1">
              <a:buFont typeface="Wingdings" pitchFamily="2" charset="2"/>
              <a:buNone/>
            </a:pPr>
            <a:r>
              <a:rPr lang="fa-IR" smtClean="0">
                <a:cs typeface="B Nazanin" pitchFamily="2" charset="-78"/>
              </a:rPr>
              <a:t>3- تشکيل تيم پروژه </a:t>
            </a:r>
            <a:r>
              <a:rPr lang="en-US" smtClean="0">
                <a:cs typeface="B Nazanin" pitchFamily="2" charset="-78"/>
              </a:rPr>
              <a:t> </a:t>
            </a:r>
            <a:r>
              <a:rPr lang="en-US" sz="2800" smtClean="0">
                <a:cs typeface="B Nazanin" pitchFamily="2" charset="-78"/>
              </a:rPr>
              <a:t>Team Development                       </a:t>
            </a:r>
          </a:p>
          <a:p>
            <a:pPr algn="r" rtl="1" eaLnBrk="1" hangingPunct="1">
              <a:buFont typeface="Wingdings" pitchFamily="2" charset="2"/>
              <a:buNone/>
            </a:pPr>
            <a:r>
              <a:rPr lang="fa-IR" smtClean="0">
                <a:cs typeface="B Nazanin" pitchFamily="2" charset="-78"/>
              </a:rPr>
              <a:t>4- مديريت تيم پروژه</a:t>
            </a:r>
            <a:r>
              <a:rPr lang="en-US" smtClean="0">
                <a:cs typeface="B Nazanin" pitchFamily="2" charset="-78"/>
              </a:rPr>
              <a:t>                </a:t>
            </a:r>
            <a:r>
              <a:rPr lang="fa-IR" smtClean="0">
                <a:cs typeface="B Nazanin" pitchFamily="2" charset="-78"/>
              </a:rPr>
              <a:t> </a:t>
            </a:r>
            <a:r>
              <a:rPr lang="en-US" sz="2800" smtClean="0">
                <a:cs typeface="B Nazanin" pitchFamily="2" charset="-78"/>
              </a:rPr>
              <a:t>Manage Project Team</a:t>
            </a:r>
          </a:p>
        </p:txBody>
      </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6736E3E5-9AD5-4A85-9876-AE923D2D2193}" type="slidenum">
              <a:rPr lang="ar-SA" altLang="en-US"/>
              <a:pPr>
                <a:defRPr/>
              </a:pPr>
              <a:t>14</a:t>
            </a:fld>
            <a:endParaRPr lang="en-US" altLang="en-US"/>
          </a:p>
        </p:txBody>
      </p:sp>
      <p:sp>
        <p:nvSpPr>
          <p:cNvPr id="53252" name="Rectangle 2"/>
          <p:cNvSpPr>
            <a:spLocks noGrp="1" noChangeArrowheads="1"/>
          </p:cNvSpPr>
          <p:nvPr>
            <p:ph type="title"/>
          </p:nvPr>
        </p:nvSpPr>
        <p:spPr/>
        <p:txBody>
          <a:bodyPr/>
          <a:lstStyle/>
          <a:p>
            <a:pPr algn="r" rtl="1" eaLnBrk="1" hangingPunct="1"/>
            <a:r>
              <a:rPr lang="fa-IR" sz="3600" smtClean="0">
                <a:cs typeface="B Nazanin" pitchFamily="2" charset="-78"/>
              </a:rPr>
              <a:t>تاريخچه مديريت پروژه-ادامه</a:t>
            </a:r>
            <a:endParaRPr lang="en-US" sz="3600" smtClean="0">
              <a:cs typeface="B Nazanin" pitchFamily="2" charset="-78"/>
            </a:endParaRPr>
          </a:p>
        </p:txBody>
      </p:sp>
      <p:sp>
        <p:nvSpPr>
          <p:cNvPr id="53253" name="Rectangle 3"/>
          <p:cNvSpPr>
            <a:spLocks noGrp="1" noChangeArrowheads="1"/>
          </p:cNvSpPr>
          <p:nvPr>
            <p:ph type="body" idx="1"/>
          </p:nvPr>
        </p:nvSpPr>
        <p:spPr>
          <a:xfrm>
            <a:off x="152400" y="1379538"/>
            <a:ext cx="8382000" cy="4411662"/>
          </a:xfrm>
        </p:spPr>
        <p:txBody>
          <a:bodyPr/>
          <a:lstStyle/>
          <a:p>
            <a:pPr algn="r" rtl="1" eaLnBrk="1" hangingPunct="1">
              <a:lnSpc>
                <a:spcPct val="80000"/>
              </a:lnSpc>
            </a:pPr>
            <a:r>
              <a:rPr lang="ar-SA" sz="2000" smtClean="0">
                <a:cs typeface="B Nazanin" pitchFamily="2" charset="-78"/>
              </a:rPr>
              <a:t>مديريت پروژه در دهه 1950 و 1960 ميلادي :</a:t>
            </a:r>
          </a:p>
          <a:p>
            <a:pPr algn="r" rtl="1" eaLnBrk="1" hangingPunct="1">
              <a:lnSpc>
                <a:spcPct val="80000"/>
              </a:lnSpc>
            </a:pPr>
            <a:r>
              <a:rPr lang="ar-SA" sz="2000" smtClean="0">
                <a:cs typeface="B Nazanin" pitchFamily="2" charset="-78"/>
              </a:rPr>
              <a:t>تقريبا غالب تكنيك‏ها و روشهاي مديريت پروژه كه ما امروزه از آنها استفاده مي‏كنيم‏ توسط وزارت دفاع ‏, صنايع نظامي و سازمان هوافضاي ايالات متحده در خلال سالهاي دهه 1950 و 1960 ميلادي ابداع و توسعه يافته‏اند كه روشهايي همچون روش </a:t>
            </a:r>
            <a:r>
              <a:rPr lang="en-US" sz="2000" smtClean="0">
                <a:solidFill>
                  <a:srgbClr val="008000"/>
                </a:solidFill>
                <a:cs typeface="B Nazanin" pitchFamily="2" charset="-78"/>
              </a:rPr>
              <a:t>Pert</a:t>
            </a:r>
            <a:r>
              <a:rPr lang="ar-SA" sz="2000" smtClean="0">
                <a:solidFill>
                  <a:srgbClr val="008000"/>
                </a:solidFill>
                <a:cs typeface="B Nazanin" pitchFamily="2" charset="-78"/>
              </a:rPr>
              <a:t> </a:t>
            </a:r>
            <a:r>
              <a:rPr lang="ar-SA" sz="2000" smtClean="0">
                <a:cs typeface="B Nazanin" pitchFamily="2" charset="-78"/>
              </a:rPr>
              <a:t>, ارزش بدست آمده , مهندسي ارزش و ساختار شكست كار از آن جمله‏اند . صنعت ساختمان نيز در تكوين و توسعه روشهايي همچون روش مسير بحراني , روش نمودار پيش‏نيازي , استفاده از نمودار شبكه‏اي و تسطيح منابع ياري رسانده است . در جريان اين تحولات , پروژه</a:t>
            </a:r>
            <a:r>
              <a:rPr lang="ar-SA" sz="2000" smtClean="0"/>
              <a:t>‌</a:t>
            </a:r>
            <a:r>
              <a:rPr lang="ar-SA" sz="2000" smtClean="0">
                <a:cs typeface="B Nazanin" pitchFamily="2" charset="-78"/>
              </a:rPr>
              <a:t>هاي بسيار بزرگي همچون </a:t>
            </a:r>
            <a:r>
              <a:rPr lang="ar-SA" sz="2000" smtClean="0">
                <a:solidFill>
                  <a:srgbClr val="008000"/>
                </a:solidFill>
                <a:cs typeface="B Nazanin" pitchFamily="2" charset="-78"/>
              </a:rPr>
              <a:t>پروژه فضايي آپولو</a:t>
            </a:r>
            <a:r>
              <a:rPr lang="ar-SA" sz="2000" smtClean="0">
                <a:cs typeface="B Nazanin" pitchFamily="2" charset="-78"/>
              </a:rPr>
              <a:t> و يا ساخت نيروگاههاي اتمي در اين دوران اجرايي گرديدند .</a:t>
            </a:r>
          </a:p>
          <a:p>
            <a:pPr algn="r" rtl="1" eaLnBrk="1" hangingPunct="1">
              <a:lnSpc>
                <a:spcPct val="80000"/>
              </a:lnSpc>
            </a:pPr>
            <a:r>
              <a:rPr lang="ar-SA" sz="2000" smtClean="0">
                <a:cs typeface="B Nazanin" pitchFamily="2" charset="-78"/>
              </a:rPr>
              <a:t>يكي از </a:t>
            </a:r>
            <a:r>
              <a:rPr lang="fa-IR" sz="2000" smtClean="0">
                <a:cs typeface="B Nazanin" pitchFamily="2" charset="-78"/>
              </a:rPr>
              <a:t>نخستين </a:t>
            </a:r>
            <a:r>
              <a:rPr lang="ar-SA" sz="2000" smtClean="0">
                <a:cs typeface="B Nazanin" pitchFamily="2" charset="-78"/>
              </a:rPr>
              <a:t>كاربردهاي علمي و مدرن مديريت پروژه در ساخت اولين زيردريايي هسته</a:t>
            </a:r>
            <a:r>
              <a:rPr lang="ar-SA" sz="2000" smtClean="0"/>
              <a:t>‌</a:t>
            </a:r>
            <a:r>
              <a:rPr lang="ar-SA" sz="2000" smtClean="0">
                <a:cs typeface="B Nazanin" pitchFamily="2" charset="-78"/>
              </a:rPr>
              <a:t>اي در دهه 1950 در آمريكا صورت گرفت </a:t>
            </a:r>
            <a:r>
              <a:rPr lang="fa-IR" sz="2000" smtClean="0">
                <a:cs typeface="B Nazanin" pitchFamily="2" charset="-78"/>
              </a:rPr>
              <a:t>؛</a:t>
            </a:r>
            <a:r>
              <a:rPr lang="ar-SA" sz="2000" smtClean="0">
                <a:cs typeface="B Nazanin" pitchFamily="2" charset="-78"/>
              </a:rPr>
              <a:t> درياسالاري به نام </a:t>
            </a:r>
            <a:r>
              <a:rPr lang="en-US" sz="2000" smtClean="0">
                <a:cs typeface="B Nazanin" pitchFamily="2" charset="-78"/>
              </a:rPr>
              <a:t>) </a:t>
            </a:r>
            <a:r>
              <a:rPr lang="en-US" sz="2000" smtClean="0">
                <a:solidFill>
                  <a:srgbClr val="008000"/>
                </a:solidFill>
                <a:cs typeface="B Nazanin" pitchFamily="2" charset="-78"/>
              </a:rPr>
              <a:t>( Adm. Hyman Rickover</a:t>
            </a:r>
            <a:r>
              <a:rPr lang="en-US" sz="2000" smtClean="0">
                <a:cs typeface="B Nazanin" pitchFamily="2" charset="-78"/>
              </a:rPr>
              <a:t> </a:t>
            </a:r>
            <a:r>
              <a:rPr lang="ar-SA" sz="2000" smtClean="0">
                <a:cs typeface="B Nazanin" pitchFamily="2" charset="-78"/>
              </a:rPr>
              <a:t>مدير پروژه اين طرح ، براي اولين بار جهت هماهنگ كردن صدها پيمانكار ، هزاران منبع و اطمينان از اجراي به موقع پروژه ، روشي جديد كه امروزه با نام </a:t>
            </a:r>
            <a:r>
              <a:rPr lang="en-US" sz="2000" smtClean="0">
                <a:cs typeface="B Nazanin" pitchFamily="2" charset="-78"/>
              </a:rPr>
              <a:t>Pert</a:t>
            </a:r>
            <a:r>
              <a:rPr lang="ar-SA" sz="2000" smtClean="0">
                <a:cs typeface="B Nazanin" pitchFamily="2" charset="-78"/>
              </a:rPr>
              <a:t> شناخته مي</a:t>
            </a:r>
            <a:r>
              <a:rPr lang="ar-SA" sz="2000" smtClean="0"/>
              <a:t>‌</a:t>
            </a:r>
            <a:r>
              <a:rPr lang="ar-SA" sz="2000" smtClean="0">
                <a:cs typeface="B Nazanin" pitchFamily="2" charset="-78"/>
              </a:rPr>
              <a:t>شود ، ابداع نمود . هرچند بدون وجود كامپيوتر عمليات دستي محاسبه </a:t>
            </a:r>
            <a:r>
              <a:rPr lang="ar-SA" sz="2000" smtClean="0">
                <a:solidFill>
                  <a:srgbClr val="008000"/>
                </a:solidFill>
                <a:cs typeface="B Nazanin" pitchFamily="2" charset="-78"/>
              </a:rPr>
              <a:t>مسيربحراني</a:t>
            </a:r>
            <a:r>
              <a:rPr lang="ar-SA" sz="2000" smtClean="0">
                <a:cs typeface="B Nazanin" pitchFamily="2" charset="-78"/>
              </a:rPr>
              <a:t> بسيار دشوار بود اما كمك بسيار زياد اين روش و اجراي موفقيت</a:t>
            </a:r>
            <a:r>
              <a:rPr lang="ar-SA" sz="2000" smtClean="0"/>
              <a:t>‌</a:t>
            </a:r>
            <a:r>
              <a:rPr lang="ar-SA" sz="2000" smtClean="0">
                <a:cs typeface="B Nazanin" pitchFamily="2" charset="-78"/>
              </a:rPr>
              <a:t>آميز پروژه مذكور موجب شد تا همگان به اهميت علم جديد پي برند . ساليان پس از آن ، اين تكنيك در پروژه</a:t>
            </a:r>
            <a:r>
              <a:rPr lang="ar-SA" sz="2000" smtClean="0"/>
              <a:t>‌</a:t>
            </a:r>
            <a:r>
              <a:rPr lang="ar-SA" sz="2000" smtClean="0">
                <a:cs typeface="B Nazanin" pitchFamily="2" charset="-78"/>
              </a:rPr>
              <a:t>هاي ساخت فضاپيماها و ديگر پروژه</a:t>
            </a:r>
            <a:r>
              <a:rPr lang="ar-SA" sz="2000" smtClean="0"/>
              <a:t>‌</a:t>
            </a:r>
            <a:r>
              <a:rPr lang="ar-SA" sz="2000" smtClean="0">
                <a:cs typeface="B Nazanin" pitchFamily="2" charset="-78"/>
              </a:rPr>
              <a:t>هاي نظامي و غير آن ، بارها و بارها استفاده شد .</a:t>
            </a:r>
          </a:p>
          <a:p>
            <a:pPr algn="r" rtl="1" eaLnBrk="1" hangingPunct="1">
              <a:lnSpc>
                <a:spcPct val="80000"/>
              </a:lnSpc>
            </a:pPr>
            <a:r>
              <a:rPr lang="ar-SA" sz="2000" smtClean="0">
                <a:cs typeface="B Nazanin" pitchFamily="2" charset="-78"/>
              </a:rPr>
              <a:t>پيشرفت مهم ديگر بدست آمده در اين سالها , تعريف و تكوين مفهوم مسئوليت واحد براي پروژه</a:t>
            </a:r>
            <a:r>
              <a:rPr lang="ar-SA" sz="2000" smtClean="0"/>
              <a:t>‌</a:t>
            </a:r>
            <a:r>
              <a:rPr lang="ar-SA" sz="2000" smtClean="0">
                <a:cs typeface="B Nazanin" pitchFamily="2" charset="-78"/>
              </a:rPr>
              <a:t>هاي چندبخشي بود ؛ اين مفهوم هنگامي به كار مي‏رود كه يك فرد در پروژه مسئوليت كاري را در پروژه از ابتدا تا تكميل پروژه برعهده مي‏گيرد . عملي ساختن اين مفهوم , تيم پروژه را در به اشتراك نهادن منابع و ياري رساندن به يكديگر در ماتريس ساختار سازماني پروژه كمك مي</a:t>
            </a:r>
            <a:r>
              <a:rPr lang="ar-SA" sz="2000" smtClean="0"/>
              <a:t>‌</a:t>
            </a:r>
            <a:r>
              <a:rPr lang="ar-SA" sz="2000" smtClean="0">
                <a:cs typeface="B Nazanin" pitchFamily="2" charset="-78"/>
              </a:rPr>
              <a:t>كند .</a:t>
            </a:r>
            <a:endParaRPr lang="en-US" sz="2000"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0C899540-AD70-4E1D-98C5-EBD15B09484D}" type="slidenum">
              <a:rPr lang="ar-SA" altLang="en-US"/>
              <a:pPr>
                <a:defRPr/>
              </a:pPr>
              <a:t>140</a:t>
            </a:fld>
            <a:endParaRPr lang="en-US" altLang="en-US"/>
          </a:p>
        </p:txBody>
      </p:sp>
      <p:sp>
        <p:nvSpPr>
          <p:cNvPr id="155652" name="Rectangle 2"/>
          <p:cNvSpPr>
            <a:spLocks noGrp="1" noChangeArrowheads="1"/>
          </p:cNvSpPr>
          <p:nvPr>
            <p:ph type="title"/>
          </p:nvPr>
        </p:nvSpPr>
        <p:spPr/>
        <p:txBody>
          <a:bodyPr/>
          <a:lstStyle/>
          <a:p>
            <a:pPr algn="r" rtl="1" eaLnBrk="1" hangingPunct="1"/>
            <a:r>
              <a:rPr lang="fa-IR" sz="3500" smtClean="0">
                <a:cs typeface="B Nazanin" pitchFamily="2" charset="-78"/>
              </a:rPr>
              <a:t>جايگاه نه سطح دانش در 5 گروه فرايندي</a:t>
            </a:r>
            <a:r>
              <a:rPr lang="en-US" sz="3500" smtClean="0">
                <a:cs typeface="B Nazanin" pitchFamily="2" charset="-78"/>
              </a:rPr>
              <a:t/>
            </a:r>
            <a:br>
              <a:rPr lang="en-US" sz="3500" smtClean="0">
                <a:cs typeface="B Nazanin" pitchFamily="2" charset="-78"/>
              </a:rPr>
            </a:br>
            <a:r>
              <a:rPr lang="fa-IR" sz="3500" smtClean="0">
                <a:cs typeface="B Nazanin" pitchFamily="2" charset="-78"/>
              </a:rPr>
              <a:t>7</a:t>
            </a:r>
            <a:r>
              <a:rPr lang="fa-IR" sz="2800" smtClean="0">
                <a:cs typeface="B Nazanin" pitchFamily="2" charset="-78"/>
              </a:rPr>
              <a:t>- مديريت ارتباطات</a:t>
            </a:r>
            <a:r>
              <a:rPr lang="en-US" sz="2800" smtClean="0">
                <a:cs typeface="B Nazanin" pitchFamily="2" charset="-78"/>
              </a:rPr>
              <a:t>  </a:t>
            </a:r>
            <a:r>
              <a:rPr lang="fa-IR" sz="2400" smtClean="0">
                <a:cs typeface="B Nazanin" pitchFamily="2" charset="-78"/>
              </a:rPr>
              <a:t> </a:t>
            </a:r>
            <a:r>
              <a:rPr lang="en-US" sz="2000" smtClean="0">
                <a:cs typeface="B Nazanin" pitchFamily="2" charset="-78"/>
              </a:rPr>
              <a:t>Communication  Management</a:t>
            </a:r>
          </a:p>
        </p:txBody>
      </p:sp>
      <p:sp>
        <p:nvSpPr>
          <p:cNvPr id="155653" name="Rectangle 3"/>
          <p:cNvSpPr>
            <a:spLocks noGrp="1" noChangeArrowheads="1"/>
          </p:cNvSpPr>
          <p:nvPr>
            <p:ph type="body" idx="1"/>
          </p:nvPr>
        </p:nvSpPr>
        <p:spPr/>
        <p:txBody>
          <a:bodyPr/>
          <a:lstStyle/>
          <a:p>
            <a:pPr algn="r" rtl="1" eaLnBrk="1" hangingPunct="1">
              <a:buFont typeface="Wingdings" pitchFamily="2" charset="2"/>
              <a:buNone/>
            </a:pPr>
            <a:r>
              <a:rPr lang="fa-IR" smtClean="0">
                <a:cs typeface="B Nazanin" pitchFamily="2" charset="-78"/>
              </a:rPr>
              <a:t>فرآيندهاي لازم براي اطمينان از توليد به موقع و مناسب اطلاعات، جمع آوري، پخش،‌ نگهداري و به هنگام سازي اطلاعات را گويند. اين فرآيندها 4 مورد بوده که عبارتند از:</a:t>
            </a:r>
          </a:p>
          <a:p>
            <a:pPr algn="r" rtl="1" eaLnBrk="1" hangingPunct="1">
              <a:buFont typeface="Wingdings" pitchFamily="2" charset="2"/>
              <a:buNone/>
            </a:pPr>
            <a:r>
              <a:rPr lang="fa-IR" smtClean="0">
                <a:cs typeface="B Nazanin" pitchFamily="2" charset="-78"/>
              </a:rPr>
              <a:t>1- برنامه ريزي اطلاعات </a:t>
            </a:r>
            <a:r>
              <a:rPr lang="en-US" smtClean="0">
                <a:cs typeface="B Nazanin" pitchFamily="2" charset="-78"/>
              </a:rPr>
              <a:t> </a:t>
            </a:r>
            <a:r>
              <a:rPr lang="en-US" sz="2800" smtClean="0">
                <a:cs typeface="B Nazanin" pitchFamily="2" charset="-78"/>
              </a:rPr>
              <a:t>Communication Planning           </a:t>
            </a:r>
          </a:p>
          <a:p>
            <a:pPr algn="r" rtl="1" eaLnBrk="1" hangingPunct="1">
              <a:buFont typeface="Wingdings" pitchFamily="2" charset="2"/>
              <a:buNone/>
            </a:pPr>
            <a:r>
              <a:rPr lang="fa-IR" smtClean="0">
                <a:cs typeface="B Nazanin" pitchFamily="2" charset="-78"/>
              </a:rPr>
              <a:t>2- توزيع اطلاعات</a:t>
            </a:r>
            <a:r>
              <a:rPr lang="en-US" sz="2800" smtClean="0">
                <a:cs typeface="B Nazanin" pitchFamily="2" charset="-78"/>
              </a:rPr>
              <a:t>Information Distribution                      </a:t>
            </a:r>
          </a:p>
          <a:p>
            <a:pPr algn="r" rtl="1" eaLnBrk="1" hangingPunct="1">
              <a:buFont typeface="Wingdings" pitchFamily="2" charset="2"/>
              <a:buNone/>
            </a:pPr>
            <a:r>
              <a:rPr lang="fa-IR" smtClean="0">
                <a:cs typeface="B Nazanin" pitchFamily="2" charset="-78"/>
              </a:rPr>
              <a:t>3- گزارش عملکرد</a:t>
            </a:r>
            <a:r>
              <a:rPr lang="en-US" smtClean="0">
                <a:cs typeface="B Nazanin" pitchFamily="2" charset="-78"/>
              </a:rPr>
              <a:t>                   </a:t>
            </a:r>
            <a:r>
              <a:rPr lang="fa-IR" smtClean="0">
                <a:cs typeface="B Nazanin" pitchFamily="2" charset="-78"/>
              </a:rPr>
              <a:t> </a:t>
            </a:r>
            <a:r>
              <a:rPr lang="en-US" sz="2800" smtClean="0">
                <a:cs typeface="B Nazanin" pitchFamily="2" charset="-78"/>
              </a:rPr>
              <a:t>Performance Reporting</a:t>
            </a:r>
          </a:p>
          <a:p>
            <a:pPr algn="r" rtl="1" eaLnBrk="1" hangingPunct="1">
              <a:buFont typeface="Wingdings" pitchFamily="2" charset="2"/>
              <a:buNone/>
            </a:pPr>
            <a:r>
              <a:rPr lang="fa-IR" smtClean="0">
                <a:cs typeface="B Nazanin" pitchFamily="2" charset="-78"/>
              </a:rPr>
              <a:t>4- مديريت ذينفعان  پروژه </a:t>
            </a:r>
            <a:r>
              <a:rPr lang="en-US" sz="2800" smtClean="0">
                <a:cs typeface="B Nazanin" pitchFamily="2" charset="-78"/>
              </a:rPr>
              <a:t>Stakeholders Manage</a:t>
            </a:r>
            <a:r>
              <a:rPr lang="en-US" smtClean="0">
                <a:cs typeface="B Nazanin" pitchFamily="2" charset="-78"/>
              </a:rPr>
              <a:t>            </a:t>
            </a:r>
          </a:p>
        </p:txBody>
      </p:sp>
    </p:spTree>
  </p:cSld>
  <p:clrMapOvr>
    <a:masterClrMapping/>
  </p:clrMapOvr>
  <p:transition spd="med"/>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324FF2F5-E6EB-426A-A3D6-A8568A900601}" type="slidenum">
              <a:rPr lang="ar-SA" altLang="en-US"/>
              <a:pPr>
                <a:defRPr/>
              </a:pPr>
              <a:t>141</a:t>
            </a:fld>
            <a:endParaRPr lang="en-US" altLang="en-US"/>
          </a:p>
        </p:txBody>
      </p:sp>
      <p:sp>
        <p:nvSpPr>
          <p:cNvPr id="156676" name="Rectangle 2"/>
          <p:cNvSpPr>
            <a:spLocks noGrp="1" noChangeArrowheads="1"/>
          </p:cNvSpPr>
          <p:nvPr>
            <p:ph type="title"/>
          </p:nvPr>
        </p:nvSpPr>
        <p:spPr/>
        <p:txBody>
          <a:bodyPr/>
          <a:lstStyle/>
          <a:p>
            <a:pPr algn="r" rtl="1" eaLnBrk="1" hangingPunct="1"/>
            <a:r>
              <a:rPr lang="fa-IR" smtClean="0">
                <a:cs typeface="B Nazanin" pitchFamily="2" charset="-78"/>
              </a:rPr>
              <a:t>جايگاه نه سطح دانش در 5 گروه فرايندي</a:t>
            </a:r>
            <a:r>
              <a:rPr lang="en-US" smtClean="0">
                <a:cs typeface="B Nazanin" pitchFamily="2" charset="-78"/>
              </a:rPr>
              <a:t/>
            </a:r>
            <a:br>
              <a:rPr lang="en-US" smtClean="0">
                <a:cs typeface="B Nazanin" pitchFamily="2" charset="-78"/>
              </a:rPr>
            </a:br>
            <a:r>
              <a:rPr lang="fa-IR" smtClean="0">
                <a:cs typeface="B Nazanin" pitchFamily="2" charset="-78"/>
              </a:rPr>
              <a:t>8</a:t>
            </a:r>
            <a:r>
              <a:rPr lang="fa-IR" sz="3200" smtClean="0">
                <a:cs typeface="B Nazanin" pitchFamily="2" charset="-78"/>
              </a:rPr>
              <a:t>- مديريت ريسک</a:t>
            </a:r>
            <a:r>
              <a:rPr lang="en-US" sz="3200" smtClean="0">
                <a:cs typeface="B Nazanin" pitchFamily="2" charset="-78"/>
              </a:rPr>
              <a:t>  </a:t>
            </a:r>
            <a:r>
              <a:rPr lang="fa-IR" sz="2800" smtClean="0">
                <a:cs typeface="B Nazanin" pitchFamily="2" charset="-78"/>
              </a:rPr>
              <a:t> </a:t>
            </a:r>
            <a:r>
              <a:rPr lang="en-US" sz="2400" smtClean="0">
                <a:cs typeface="B Nazanin" pitchFamily="2" charset="-78"/>
              </a:rPr>
              <a:t>Risk  Management</a:t>
            </a:r>
          </a:p>
        </p:txBody>
      </p:sp>
      <p:sp>
        <p:nvSpPr>
          <p:cNvPr id="156677" name="Rectangle 3"/>
          <p:cNvSpPr>
            <a:spLocks noGrp="1" noChangeArrowheads="1"/>
          </p:cNvSpPr>
          <p:nvPr>
            <p:ph type="body" idx="1"/>
          </p:nvPr>
        </p:nvSpPr>
        <p:spPr/>
        <p:txBody>
          <a:bodyPr/>
          <a:lstStyle/>
          <a:p>
            <a:pPr algn="r" rtl="1" eaLnBrk="1" hangingPunct="1">
              <a:buFont typeface="Wingdings" pitchFamily="2" charset="2"/>
              <a:buNone/>
            </a:pPr>
            <a:r>
              <a:rPr lang="fa-IR" sz="2600" smtClean="0">
                <a:cs typeface="B Nazanin" pitchFamily="2" charset="-78"/>
              </a:rPr>
              <a:t>فرآيندهاي لازم براي اطمينان از شناسايي ريسک، تحليل کمي و کيفي آن، واکنش به ريسک و کنترل ريسک، به منظور کاهش خطرات احتمالي و اثرات منفي بر پروژه را گويند. اين فرآيندها 6 مورد بوده که عبارتند از:</a:t>
            </a:r>
          </a:p>
          <a:p>
            <a:pPr algn="r" rtl="1" eaLnBrk="1" hangingPunct="1">
              <a:buFont typeface="Wingdings" pitchFamily="2" charset="2"/>
              <a:buNone/>
            </a:pPr>
            <a:r>
              <a:rPr lang="fa-IR" sz="2600" smtClean="0">
                <a:cs typeface="B Nazanin" pitchFamily="2" charset="-78"/>
              </a:rPr>
              <a:t>1- برنامه مديريت ريسک</a:t>
            </a:r>
            <a:r>
              <a:rPr lang="en-US" sz="2600" smtClean="0">
                <a:cs typeface="B Nazanin" pitchFamily="2" charset="-78"/>
              </a:rPr>
              <a:t>      Risk Management Planning          </a:t>
            </a:r>
          </a:p>
          <a:p>
            <a:pPr algn="r" rtl="1" eaLnBrk="1" hangingPunct="1">
              <a:buFont typeface="Wingdings" pitchFamily="2" charset="2"/>
              <a:buNone/>
            </a:pPr>
            <a:r>
              <a:rPr lang="fa-IR" sz="2600" smtClean="0">
                <a:cs typeface="B Nazanin" pitchFamily="2" charset="-78"/>
              </a:rPr>
              <a:t>2- شناسايي ريسک </a:t>
            </a:r>
            <a:r>
              <a:rPr lang="en-US" sz="2600" smtClean="0">
                <a:cs typeface="B Nazanin" pitchFamily="2" charset="-78"/>
              </a:rPr>
              <a:t>Risk identification                               </a:t>
            </a:r>
            <a:endParaRPr lang="fa-IR" sz="2600" smtClean="0">
              <a:cs typeface="B Nazanin" pitchFamily="2" charset="-78"/>
            </a:endParaRPr>
          </a:p>
          <a:p>
            <a:pPr algn="r" rtl="1" eaLnBrk="1" hangingPunct="1">
              <a:buFont typeface="Wingdings" pitchFamily="2" charset="2"/>
              <a:buNone/>
            </a:pPr>
            <a:r>
              <a:rPr lang="fa-IR" sz="2600" smtClean="0">
                <a:cs typeface="B Nazanin" pitchFamily="2" charset="-78"/>
              </a:rPr>
              <a:t>3- تحليل کيفي ريسک</a:t>
            </a:r>
            <a:r>
              <a:rPr lang="en-US" sz="2600" smtClean="0">
                <a:cs typeface="B Nazanin" pitchFamily="2" charset="-78"/>
              </a:rPr>
              <a:t>Qualitative Risk Analysis                 </a:t>
            </a:r>
          </a:p>
          <a:p>
            <a:pPr algn="r" rtl="1" eaLnBrk="1" hangingPunct="1">
              <a:buFont typeface="Wingdings" pitchFamily="2" charset="2"/>
              <a:buNone/>
            </a:pPr>
            <a:r>
              <a:rPr lang="fa-IR" sz="2600" smtClean="0">
                <a:cs typeface="B Nazanin" pitchFamily="2" charset="-78"/>
              </a:rPr>
              <a:t>4- تحليل کمي ريسک</a:t>
            </a:r>
            <a:r>
              <a:rPr lang="en-US" sz="2600" smtClean="0">
                <a:cs typeface="B Nazanin" pitchFamily="2" charset="-78"/>
              </a:rPr>
              <a:t>Quantitative Risk Analysis               </a:t>
            </a:r>
          </a:p>
          <a:p>
            <a:pPr algn="r" rtl="1" eaLnBrk="1" hangingPunct="1">
              <a:buFont typeface="Wingdings" pitchFamily="2" charset="2"/>
              <a:buNone/>
            </a:pPr>
            <a:r>
              <a:rPr lang="fa-IR" sz="2600" smtClean="0">
                <a:cs typeface="B Nazanin" pitchFamily="2" charset="-78"/>
              </a:rPr>
              <a:t>5- برنامه ريزي واکنش به ريسک</a:t>
            </a:r>
            <a:r>
              <a:rPr lang="en-US" sz="2600" smtClean="0">
                <a:cs typeface="B Nazanin" pitchFamily="2" charset="-78"/>
              </a:rPr>
              <a:t>Risk Response Planning      </a:t>
            </a:r>
          </a:p>
          <a:p>
            <a:pPr algn="r" rtl="1" eaLnBrk="1" hangingPunct="1">
              <a:buFont typeface="Wingdings" pitchFamily="2" charset="2"/>
              <a:buNone/>
            </a:pPr>
            <a:r>
              <a:rPr lang="fa-IR" sz="2600" smtClean="0">
                <a:cs typeface="B Nazanin" pitchFamily="2" charset="-78"/>
              </a:rPr>
              <a:t>6- کنترل و پايش ريسک</a:t>
            </a:r>
            <a:r>
              <a:rPr lang="en-US" sz="2600" smtClean="0">
                <a:cs typeface="B Nazanin" pitchFamily="2" charset="-78"/>
              </a:rPr>
              <a:t> Risk Monitoring &amp; Control             </a:t>
            </a:r>
          </a:p>
        </p:txBody>
      </p:sp>
    </p:spTree>
  </p:cSld>
  <p:clrMapOvr>
    <a:masterClrMapping/>
  </p:clrMapOvr>
  <p:transition spd="med"/>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1A0F03B7-BC7F-46A1-88D7-C9FD80671859}" type="slidenum">
              <a:rPr lang="ar-SA" altLang="en-US"/>
              <a:pPr>
                <a:defRPr/>
              </a:pPr>
              <a:t>142</a:t>
            </a:fld>
            <a:endParaRPr lang="en-US" altLang="en-US"/>
          </a:p>
        </p:txBody>
      </p:sp>
      <p:sp>
        <p:nvSpPr>
          <p:cNvPr id="157700" name="Rectangle 2"/>
          <p:cNvSpPr>
            <a:spLocks noGrp="1" noChangeArrowheads="1"/>
          </p:cNvSpPr>
          <p:nvPr>
            <p:ph type="title"/>
          </p:nvPr>
        </p:nvSpPr>
        <p:spPr/>
        <p:txBody>
          <a:bodyPr/>
          <a:lstStyle/>
          <a:p>
            <a:pPr algn="r" rtl="1" eaLnBrk="1" hangingPunct="1"/>
            <a:r>
              <a:rPr lang="fa-IR" smtClean="0">
                <a:cs typeface="B Nazanin" pitchFamily="2" charset="-78"/>
              </a:rPr>
              <a:t>جايگاه نه سطح دانش در 5 گروه فرايندي</a:t>
            </a:r>
            <a:r>
              <a:rPr lang="en-US" smtClean="0">
                <a:cs typeface="B Nazanin" pitchFamily="2" charset="-78"/>
              </a:rPr>
              <a:t/>
            </a:r>
            <a:br>
              <a:rPr lang="en-US" smtClean="0">
                <a:cs typeface="B Nazanin" pitchFamily="2" charset="-78"/>
              </a:rPr>
            </a:br>
            <a:r>
              <a:rPr lang="fa-IR" smtClean="0">
                <a:cs typeface="B Nazanin" pitchFamily="2" charset="-78"/>
              </a:rPr>
              <a:t>9</a:t>
            </a:r>
            <a:r>
              <a:rPr lang="fa-IR" sz="3200" smtClean="0">
                <a:cs typeface="B Nazanin" pitchFamily="2" charset="-78"/>
              </a:rPr>
              <a:t>- مديريت تدارکات  </a:t>
            </a:r>
            <a:r>
              <a:rPr lang="fa-IR" sz="2800" smtClean="0">
                <a:cs typeface="B Nazanin" pitchFamily="2" charset="-78"/>
              </a:rPr>
              <a:t> </a:t>
            </a:r>
            <a:r>
              <a:rPr lang="en-US" sz="2400" smtClean="0">
                <a:cs typeface="B Nazanin" pitchFamily="2" charset="-78"/>
              </a:rPr>
              <a:t>Procurement  Management</a:t>
            </a:r>
          </a:p>
        </p:txBody>
      </p:sp>
      <p:sp>
        <p:nvSpPr>
          <p:cNvPr id="157701" name="Rectangle 3"/>
          <p:cNvSpPr>
            <a:spLocks noGrp="1" noChangeArrowheads="1"/>
          </p:cNvSpPr>
          <p:nvPr>
            <p:ph type="body" idx="1"/>
          </p:nvPr>
        </p:nvSpPr>
        <p:spPr>
          <a:xfrm>
            <a:off x="457200" y="1719263"/>
            <a:ext cx="8229600" cy="4910137"/>
          </a:xfrm>
        </p:spPr>
        <p:txBody>
          <a:bodyPr/>
          <a:lstStyle/>
          <a:p>
            <a:pPr marL="0" indent="0" algn="r" rtl="1" eaLnBrk="1" hangingPunct="1">
              <a:buFont typeface="Wingdings" pitchFamily="2" charset="2"/>
              <a:buNone/>
              <a:tabLst>
                <a:tab pos="1482725" algn="l"/>
              </a:tabLst>
            </a:pPr>
            <a:r>
              <a:rPr lang="fa-IR" smtClean="0">
                <a:cs typeface="B Nazanin" pitchFamily="2" charset="-78"/>
              </a:rPr>
              <a:t>فرآيندهاي لازم براي اطمينان از تامين و تدارک کالا و خدمات، خارج از سازمان مادر (مجري) را گويند. اين فرآيندها 6 مورد بشرح زير است:</a:t>
            </a:r>
          </a:p>
          <a:p>
            <a:pPr marL="0" indent="0" algn="r" rtl="1" eaLnBrk="1" hangingPunct="1">
              <a:buFont typeface="Wingdings" pitchFamily="2" charset="2"/>
              <a:buNone/>
              <a:tabLst>
                <a:tab pos="1482725" algn="l"/>
              </a:tabLst>
            </a:pPr>
            <a:r>
              <a:rPr lang="fa-IR" smtClean="0">
                <a:cs typeface="B Nazanin" pitchFamily="2" charset="-78"/>
              </a:rPr>
              <a:t>1- </a:t>
            </a:r>
            <a:r>
              <a:rPr lang="fa-IR" sz="2400" smtClean="0">
                <a:cs typeface="B Nazanin" pitchFamily="2" charset="-78"/>
              </a:rPr>
              <a:t>برنامه سفارشات خريد و در خواستها</a:t>
            </a:r>
            <a:r>
              <a:rPr lang="en-US" sz="2400" smtClean="0">
                <a:cs typeface="B Nazanin" pitchFamily="2" charset="-78"/>
              </a:rPr>
              <a:t>Purchasing &amp; Request Planning </a:t>
            </a:r>
          </a:p>
          <a:p>
            <a:pPr marL="0" indent="0" algn="r" rtl="1" eaLnBrk="1" hangingPunct="1">
              <a:buFont typeface="Wingdings" pitchFamily="2" charset="2"/>
              <a:buNone/>
              <a:tabLst>
                <a:tab pos="1482725" algn="l"/>
              </a:tabLst>
            </a:pPr>
            <a:r>
              <a:rPr lang="fa-IR" sz="2400" smtClean="0">
                <a:cs typeface="B Nazanin" pitchFamily="2" charset="-78"/>
              </a:rPr>
              <a:t>2- برنامه عقد قراردادها </a:t>
            </a:r>
            <a:r>
              <a:rPr lang="en-US" sz="2400" smtClean="0">
                <a:cs typeface="B Nazanin" pitchFamily="2" charset="-78"/>
              </a:rPr>
              <a:t>Contracting Plan                                          </a:t>
            </a:r>
          </a:p>
          <a:p>
            <a:pPr marL="0" indent="0" algn="r" rtl="1" eaLnBrk="1" hangingPunct="1">
              <a:buFont typeface="Wingdings" pitchFamily="2" charset="2"/>
              <a:buNone/>
              <a:tabLst>
                <a:tab pos="1482725" algn="l"/>
              </a:tabLst>
            </a:pPr>
            <a:r>
              <a:rPr lang="fa-IR" sz="2400" smtClean="0">
                <a:cs typeface="B Nazanin" pitchFamily="2" charset="-78"/>
              </a:rPr>
              <a:t>3- درخواست و برگزاري مناقصه ها </a:t>
            </a:r>
            <a:r>
              <a:rPr lang="en-US" sz="2400" smtClean="0">
                <a:cs typeface="B Nazanin" pitchFamily="2" charset="-78"/>
              </a:rPr>
              <a:t>&amp; Performing Tenders     </a:t>
            </a:r>
            <a:r>
              <a:rPr lang="fa-IR" sz="2400" smtClean="0">
                <a:cs typeface="B Nazanin" pitchFamily="2" charset="-78"/>
              </a:rPr>
              <a:t> </a:t>
            </a:r>
            <a:r>
              <a:rPr lang="en-US" sz="2400" smtClean="0">
                <a:cs typeface="B Nazanin" pitchFamily="2" charset="-78"/>
              </a:rPr>
              <a:t>Request</a:t>
            </a:r>
          </a:p>
          <a:p>
            <a:pPr marL="0" indent="0" algn="r" rtl="1" eaLnBrk="1" hangingPunct="1">
              <a:buFont typeface="Wingdings" pitchFamily="2" charset="2"/>
              <a:buNone/>
              <a:tabLst>
                <a:tab pos="1482725" algn="l"/>
              </a:tabLst>
            </a:pPr>
            <a:r>
              <a:rPr lang="fa-IR" sz="2400" smtClean="0">
                <a:cs typeface="B Nazanin" pitchFamily="2" charset="-78"/>
              </a:rPr>
              <a:t>4- گزينش برندگان مناقصه </a:t>
            </a:r>
            <a:r>
              <a:rPr lang="en-US" sz="2400" smtClean="0">
                <a:cs typeface="B Nazanin" pitchFamily="2" charset="-78"/>
              </a:rPr>
              <a:t>Select Winners                                      </a:t>
            </a:r>
          </a:p>
          <a:p>
            <a:pPr marL="0" indent="0" algn="r" rtl="1" eaLnBrk="1" hangingPunct="1">
              <a:buFont typeface="Wingdings" pitchFamily="2" charset="2"/>
              <a:buNone/>
              <a:tabLst>
                <a:tab pos="1482725" algn="l"/>
              </a:tabLst>
            </a:pPr>
            <a:r>
              <a:rPr lang="fa-IR" sz="2400" smtClean="0">
                <a:cs typeface="B Nazanin" pitchFamily="2" charset="-78"/>
              </a:rPr>
              <a:t>5- اداره قرارداد</a:t>
            </a:r>
            <a:r>
              <a:rPr lang="en-US" sz="2400" smtClean="0">
                <a:cs typeface="B Nazanin" pitchFamily="2" charset="-78"/>
              </a:rPr>
              <a:t>                                                 Contract Handling    </a:t>
            </a:r>
            <a:r>
              <a:rPr lang="fa-IR" sz="2400" smtClean="0">
                <a:cs typeface="B Nazanin" pitchFamily="2" charset="-78"/>
              </a:rPr>
              <a:t>6- خاتمه قرارداد</a:t>
            </a:r>
            <a:r>
              <a:rPr lang="en-US" sz="2400" smtClean="0">
                <a:cs typeface="B Nazanin" pitchFamily="2" charset="-78"/>
              </a:rPr>
              <a:t>                                          Ending Contract</a:t>
            </a:r>
          </a:p>
          <a:p>
            <a:pPr marL="0" indent="0" algn="r" rtl="1" eaLnBrk="1" hangingPunct="1">
              <a:buFont typeface="Wingdings" pitchFamily="2" charset="2"/>
              <a:buNone/>
              <a:tabLst>
                <a:tab pos="1482725" algn="l"/>
              </a:tabLst>
            </a:pPr>
            <a:r>
              <a:rPr lang="en-US" sz="2400" smtClean="0">
                <a:cs typeface="B Nazanin" pitchFamily="2" charset="-78"/>
              </a:rPr>
              <a:t>        </a:t>
            </a:r>
            <a:r>
              <a:rPr lang="fa-IR" sz="2400" smtClean="0">
                <a:cs typeface="B Nazanin" pitchFamily="2" charset="-78"/>
              </a:rPr>
              <a:t> </a:t>
            </a:r>
            <a:endParaRPr lang="en-US" sz="2400"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85" name="Slide Number Placeholder 5"/>
          <p:cNvSpPr>
            <a:spLocks noGrp="1"/>
          </p:cNvSpPr>
          <p:nvPr>
            <p:ph type="sldNum" sz="quarter" idx="12"/>
          </p:nvPr>
        </p:nvSpPr>
        <p:spPr/>
        <p:txBody>
          <a:bodyPr/>
          <a:lstStyle/>
          <a:p>
            <a:pPr>
              <a:defRPr/>
            </a:pPr>
            <a:fld id="{C9EF0B08-C814-49C4-90F2-BF05C269A5C0}" type="slidenum">
              <a:rPr lang="ar-SA" altLang="en-US"/>
              <a:pPr>
                <a:defRPr/>
              </a:pPr>
              <a:t>143</a:t>
            </a:fld>
            <a:endParaRPr lang="en-US" altLang="en-US"/>
          </a:p>
        </p:txBody>
      </p:sp>
      <p:sp>
        <p:nvSpPr>
          <p:cNvPr id="158724" name="Rectangle 2"/>
          <p:cNvSpPr>
            <a:spLocks noGrp="1" noChangeArrowheads="1"/>
          </p:cNvSpPr>
          <p:nvPr>
            <p:ph type="title"/>
          </p:nvPr>
        </p:nvSpPr>
        <p:spPr>
          <a:xfrm>
            <a:off x="0" y="-258763"/>
            <a:ext cx="7924800" cy="792163"/>
          </a:xfrm>
        </p:spPr>
        <p:txBody>
          <a:bodyPr/>
          <a:lstStyle/>
          <a:p>
            <a:pPr algn="r" rtl="1" eaLnBrk="1" hangingPunct="1"/>
            <a:r>
              <a:rPr lang="fa-IR" sz="2000" smtClean="0">
                <a:cs typeface="B Nazanin" pitchFamily="2" charset="-78"/>
              </a:rPr>
              <a:t>فرآيندهاي 44 گانه حاصل از جايگاه 9 سطح دانش در 5 گروه فرآيندي </a:t>
            </a:r>
            <a:r>
              <a:rPr lang="en-US" sz="2000" smtClean="0">
                <a:cs typeface="B Nazanin" pitchFamily="2" charset="-78"/>
              </a:rPr>
              <a:t>PMBOK:2004</a:t>
            </a:r>
            <a:r>
              <a:rPr lang="fa-IR" sz="3500" smtClean="0">
                <a:cs typeface="B Nazanin" pitchFamily="2" charset="-78"/>
              </a:rPr>
              <a:t> </a:t>
            </a:r>
            <a:endParaRPr lang="en-US" sz="3500" smtClean="0">
              <a:cs typeface="B Nazanin" pitchFamily="2" charset="-78"/>
            </a:endParaRPr>
          </a:p>
        </p:txBody>
      </p:sp>
      <p:graphicFrame>
        <p:nvGraphicFramePr>
          <p:cNvPr id="428255" name="Group 223"/>
          <p:cNvGraphicFramePr>
            <a:graphicFrameLocks noGrp="1"/>
          </p:cNvGraphicFramePr>
          <p:nvPr>
            <p:ph idx="1"/>
          </p:nvPr>
        </p:nvGraphicFramePr>
        <p:xfrm>
          <a:off x="0" y="533400"/>
          <a:ext cx="9144000" cy="5805488"/>
        </p:xfrm>
        <a:graphic>
          <a:graphicData uri="http://schemas.openxmlformats.org/drawingml/2006/table">
            <a:tbl>
              <a:tblPr/>
              <a:tblGrid>
                <a:gridCol w="1066800"/>
                <a:gridCol w="1524000"/>
                <a:gridCol w="1192213"/>
                <a:gridCol w="2465387"/>
                <a:gridCol w="1371600"/>
                <a:gridCol w="1524000"/>
              </a:tblGrid>
              <a:tr h="369888">
                <a:tc gridSpan="5">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1" i="0" u="none" strike="noStrike" cap="none" normalizeH="0" baseline="0" smtClean="0">
                          <a:ln>
                            <a:noFill/>
                          </a:ln>
                          <a:solidFill>
                            <a:schemeClr val="tx1"/>
                          </a:solidFill>
                          <a:effectLst/>
                          <a:latin typeface="Arial" pitchFamily="34" charset="0"/>
                          <a:cs typeface="B Nazanin" pitchFamily="2" charset="-78"/>
                        </a:rPr>
                        <a:t>گروههاي فرآيندي 5 گانه</a:t>
                      </a:r>
                      <a:endParaRPr kumimoji="0" lang="en-US" sz="18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rowSpan="2">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1" i="0" u="none" strike="noStrike" cap="none" normalizeH="0" baseline="0" smtClean="0">
                          <a:ln>
                            <a:noFill/>
                          </a:ln>
                          <a:solidFill>
                            <a:schemeClr val="tx1"/>
                          </a:solidFill>
                          <a:effectLst/>
                          <a:latin typeface="Arial" pitchFamily="34" charset="0"/>
                          <a:cs typeface="B Nazanin" pitchFamily="2" charset="-78"/>
                        </a:rPr>
                        <a:t>دانشهاي 9 گانه مديريت پروژه</a:t>
                      </a:r>
                      <a:endParaRPr kumimoji="0" lang="en-US" sz="18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8300">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5- اختتامي</a:t>
                      </a:r>
                      <a:endParaRPr kumimoji="0" lang="en-US" sz="16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4- کنترلي</a:t>
                      </a:r>
                      <a:endParaRPr kumimoji="0" lang="en-US" sz="16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3- اجرايي</a:t>
                      </a:r>
                      <a:endParaRPr kumimoji="0" lang="en-US" sz="16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2- برنامه ريزي</a:t>
                      </a:r>
                      <a:endParaRPr kumimoji="0" lang="en-US" sz="16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1- آغازين</a:t>
                      </a:r>
                      <a:endParaRPr kumimoji="0" lang="en-US" sz="16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rtl="1"/>
                      <a:endParaRPr lang="fa-IR"/>
                    </a:p>
                  </a:txBody>
                  <a:tcPr/>
                </a:tc>
              </a:tr>
              <a:tr h="369888">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a:t>
                      </a:r>
                      <a:r>
                        <a:rPr kumimoji="0" lang="fa-IR" sz="1400" b="0" i="0" u="none" strike="noStrike" cap="none" normalizeH="0" baseline="0" smtClean="0">
                          <a:ln>
                            <a:noFill/>
                          </a:ln>
                          <a:solidFill>
                            <a:schemeClr val="tx1"/>
                          </a:solidFill>
                          <a:effectLst/>
                          <a:latin typeface="Arial" pitchFamily="34" charset="0"/>
                          <a:cs typeface="B Nazanin" pitchFamily="2" charset="-78"/>
                        </a:rPr>
                        <a:t>  </a:t>
                      </a:r>
                      <a:r>
                        <a:rPr kumimoji="0" lang="fa-IR" sz="1400" b="0" i="0" u="none" strike="noStrike" cap="none" normalizeH="0" baseline="0" smtClean="0">
                          <a:ln>
                            <a:noFill/>
                          </a:ln>
                          <a:solidFill>
                            <a:srgbClr val="0000FF"/>
                          </a:solidFill>
                          <a:effectLst/>
                          <a:latin typeface="Arial" pitchFamily="34" charset="0"/>
                          <a:cs typeface="B Nazanin" pitchFamily="2" charset="-78"/>
                        </a:rPr>
                        <a:t>خاتمه پروژه</a:t>
                      </a:r>
                      <a:endParaRPr kumimoji="0" lang="en-US" sz="1400" b="0" i="0" u="none" strike="noStrike" cap="none" normalizeH="0" baseline="0" smtClean="0">
                        <a:ln>
                          <a:noFill/>
                        </a:ln>
                        <a:solidFill>
                          <a:srgbClr val="0000FF"/>
                        </a:solidFill>
                        <a:effectLst/>
                        <a:latin typeface="Arial" pitchFamily="34" charset="0"/>
                        <a:cs typeface="B Nazanin" pitchFamily="2" charset="-78"/>
                      </a:endParaRP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a:t>
                      </a:r>
                      <a:r>
                        <a:rPr kumimoji="0" lang="fa-IR" sz="1400" b="0" i="0" u="none" strike="noStrike" cap="none" normalizeH="0" baseline="0" smtClean="0">
                          <a:ln>
                            <a:noFill/>
                          </a:ln>
                          <a:solidFill>
                            <a:schemeClr val="tx1"/>
                          </a:solidFill>
                          <a:effectLst/>
                          <a:latin typeface="Arial" pitchFamily="34" charset="0"/>
                          <a:cs typeface="B Nazanin" pitchFamily="2" charset="-78"/>
                        </a:rPr>
                        <a:t> </a:t>
                      </a:r>
                      <a:r>
                        <a:rPr kumimoji="0" lang="fa-IR" sz="1400" b="0" i="0" u="none" strike="noStrike" cap="none" normalizeH="0" baseline="0" smtClean="0">
                          <a:ln>
                            <a:noFill/>
                          </a:ln>
                          <a:solidFill>
                            <a:srgbClr val="0000FF"/>
                          </a:solidFill>
                          <a:effectLst/>
                          <a:latin typeface="Arial" pitchFamily="34" charset="0"/>
                          <a:cs typeface="B Nazanin" pitchFamily="2" charset="-78"/>
                        </a:rPr>
                        <a:t>کنترل يکپارچه تغيير</a:t>
                      </a:r>
                      <a:r>
                        <a:rPr kumimoji="0" lang="fa-IR" sz="1400" b="0" i="0" u="none" strike="noStrike" cap="none" normalizeH="0" baseline="0" smtClean="0">
                          <a:ln>
                            <a:noFill/>
                          </a:ln>
                          <a:solidFill>
                            <a:schemeClr val="tx1"/>
                          </a:solidFill>
                          <a:effectLst/>
                          <a:latin typeface="Arial" pitchFamily="34" charset="0"/>
                          <a:cs typeface="B Nazanin" pitchFamily="2" charset="-78"/>
                        </a:rPr>
                        <a:t> </a:t>
                      </a:r>
                      <a:r>
                        <a:rPr kumimoji="0" lang="en-US" sz="1400" b="0" i="0" u="none" strike="noStrike" cap="none" normalizeH="0" baseline="0" smtClean="0">
                          <a:ln>
                            <a:noFill/>
                          </a:ln>
                          <a:solidFill>
                            <a:schemeClr val="tx1"/>
                          </a:solidFill>
                          <a:effectLst/>
                          <a:latin typeface="Arial" pitchFamily="34" charset="0"/>
                          <a:cs typeface="B Nazanin" pitchFamily="2" charset="-78"/>
                        </a:rPr>
                        <a:t>●</a:t>
                      </a:r>
                      <a:r>
                        <a:rPr kumimoji="0" lang="fa-IR" sz="1400" b="0" i="0" u="none" strike="noStrike" cap="none" normalizeH="0" baseline="0" smtClean="0">
                          <a:ln>
                            <a:noFill/>
                          </a:ln>
                          <a:solidFill>
                            <a:schemeClr val="tx1"/>
                          </a:solidFill>
                          <a:effectLst/>
                          <a:latin typeface="Arial" pitchFamily="34" charset="0"/>
                          <a:cs typeface="B Nazanin" pitchFamily="2" charset="-78"/>
                        </a:rPr>
                        <a:t> </a:t>
                      </a:r>
                      <a:r>
                        <a:rPr kumimoji="0" lang="fa-IR" sz="1400" b="0" i="0" u="none" strike="noStrike" cap="none" normalizeH="0" baseline="0" smtClean="0">
                          <a:ln>
                            <a:noFill/>
                          </a:ln>
                          <a:solidFill>
                            <a:srgbClr val="0000FF"/>
                          </a:solidFill>
                          <a:effectLst/>
                          <a:latin typeface="Arial" pitchFamily="34" charset="0"/>
                          <a:cs typeface="B Nazanin" pitchFamily="2" charset="-78"/>
                        </a:rPr>
                        <a:t>کنترل و پايش کار</a:t>
                      </a:r>
                      <a:endParaRPr kumimoji="0" lang="en-US" sz="1400" b="0" i="0" u="none" strike="noStrike" cap="none" normalizeH="0" baseline="0" smtClean="0">
                        <a:ln>
                          <a:noFill/>
                        </a:ln>
                        <a:solidFill>
                          <a:srgbClr val="0000FF"/>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a:t>
                      </a:r>
                      <a:r>
                        <a:rPr kumimoji="0" lang="fa-IR" sz="1400" b="0" i="0" u="none" strike="noStrike" cap="none" normalizeH="0" baseline="0" smtClean="0">
                          <a:ln>
                            <a:noFill/>
                          </a:ln>
                          <a:solidFill>
                            <a:schemeClr val="tx1"/>
                          </a:solidFill>
                          <a:effectLst/>
                          <a:latin typeface="Arial" pitchFamily="34" charset="0"/>
                          <a:cs typeface="B Nazanin" pitchFamily="2" charset="-78"/>
                        </a:rPr>
                        <a:t> </a:t>
                      </a:r>
                      <a:r>
                        <a:rPr kumimoji="0" lang="fa-IR" sz="1400" b="0" i="0" u="none" strike="noStrike" cap="none" normalizeH="0" baseline="0" smtClean="0">
                          <a:ln>
                            <a:noFill/>
                          </a:ln>
                          <a:solidFill>
                            <a:srgbClr val="0000FF"/>
                          </a:solidFill>
                          <a:effectLst/>
                          <a:latin typeface="Arial" pitchFamily="34" charset="0"/>
                          <a:cs typeface="B Nazanin" pitchFamily="2" charset="-78"/>
                        </a:rPr>
                        <a:t>اجراي برنامه پروژه</a:t>
                      </a:r>
                      <a:endParaRPr kumimoji="0" lang="en-US" sz="1400" b="0" i="0" u="none" strike="noStrike" cap="none" normalizeH="0" baseline="0" smtClean="0">
                        <a:ln>
                          <a:noFill/>
                        </a:ln>
                        <a:solidFill>
                          <a:srgbClr val="0000FF"/>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a:t>
                      </a:r>
                      <a:r>
                        <a:rPr kumimoji="0" lang="fa-IR" sz="1400" b="0" i="0" u="none" strike="noStrike" cap="none" normalizeH="0" baseline="0" smtClean="0">
                          <a:ln>
                            <a:noFill/>
                          </a:ln>
                          <a:solidFill>
                            <a:schemeClr val="tx1"/>
                          </a:solidFill>
                          <a:effectLst/>
                          <a:latin typeface="Arial" pitchFamily="34" charset="0"/>
                          <a:cs typeface="B Nazanin" pitchFamily="2" charset="-78"/>
                        </a:rPr>
                        <a:t> </a:t>
                      </a:r>
                      <a:r>
                        <a:rPr kumimoji="0" lang="fa-IR" sz="1400" b="0" i="0" u="none" strike="noStrike" cap="none" normalizeH="0" baseline="0" smtClean="0">
                          <a:ln>
                            <a:noFill/>
                          </a:ln>
                          <a:solidFill>
                            <a:srgbClr val="0000FF"/>
                          </a:solidFill>
                          <a:effectLst/>
                          <a:latin typeface="Arial" pitchFamily="34" charset="0"/>
                          <a:cs typeface="B Nazanin" pitchFamily="2" charset="-78"/>
                        </a:rPr>
                        <a:t>تهيه برنامه پروژه</a:t>
                      </a:r>
                      <a:endParaRPr kumimoji="0" lang="en-US" sz="1400" b="0" i="0" u="none" strike="noStrike" cap="none" normalizeH="0" baseline="0" smtClean="0">
                        <a:ln>
                          <a:noFill/>
                        </a:ln>
                        <a:solidFill>
                          <a:srgbClr val="0000FF"/>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a:t>
                      </a:r>
                      <a:r>
                        <a:rPr kumimoji="0" lang="fa-IR" sz="1800" b="0" i="0" u="none" strike="noStrike" cap="none" normalizeH="0" baseline="0" smtClean="0">
                          <a:ln>
                            <a:noFill/>
                          </a:ln>
                          <a:solidFill>
                            <a:schemeClr val="tx1"/>
                          </a:solidFill>
                          <a:effectLst/>
                          <a:latin typeface="Arial" pitchFamily="34" charset="0"/>
                          <a:cs typeface="B Nazanin" pitchFamily="2" charset="-78"/>
                        </a:rPr>
                        <a:t> </a:t>
                      </a:r>
                      <a:r>
                        <a:rPr kumimoji="0" lang="fa-IR" sz="1400" b="0" i="0" u="none" strike="noStrike" cap="none" normalizeH="0" baseline="0" smtClean="0">
                          <a:ln>
                            <a:noFill/>
                          </a:ln>
                          <a:solidFill>
                            <a:srgbClr val="0000FF"/>
                          </a:solidFill>
                          <a:effectLst/>
                          <a:latin typeface="Arial" pitchFamily="34" charset="0"/>
                          <a:cs typeface="B Nazanin" pitchFamily="2" charset="-78"/>
                        </a:rPr>
                        <a:t>تهيه چارت پروژه</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a:t>
                      </a:r>
                      <a:r>
                        <a:rPr kumimoji="0" lang="fa-IR" sz="1400" b="0" i="0" u="none" strike="noStrike" cap="none" normalizeH="0" baseline="0" smtClean="0">
                          <a:ln>
                            <a:noFill/>
                          </a:ln>
                          <a:solidFill>
                            <a:schemeClr val="tx1"/>
                          </a:solidFill>
                          <a:effectLst/>
                          <a:latin typeface="Arial" pitchFamily="34" charset="0"/>
                          <a:cs typeface="B Nazanin" pitchFamily="2" charset="-78"/>
                        </a:rPr>
                        <a:t> </a:t>
                      </a:r>
                      <a:r>
                        <a:rPr kumimoji="0" lang="fa-IR" sz="1400" b="0" i="0" u="none" strike="noStrike" cap="none" normalizeH="0" baseline="0" smtClean="0">
                          <a:ln>
                            <a:noFill/>
                          </a:ln>
                          <a:solidFill>
                            <a:srgbClr val="0000FF"/>
                          </a:solidFill>
                          <a:effectLst/>
                          <a:latin typeface="Arial" pitchFamily="34" charset="0"/>
                          <a:cs typeface="B Nazanin" pitchFamily="2" charset="-78"/>
                        </a:rPr>
                        <a:t>تهيه سند محدوده</a:t>
                      </a:r>
                      <a:endParaRPr kumimoji="0" lang="en-US" sz="1400" b="0" i="0" u="none" strike="noStrike" cap="none" normalizeH="0" baseline="0" smtClean="0">
                        <a:ln>
                          <a:noFill/>
                        </a:ln>
                        <a:solidFill>
                          <a:srgbClr val="0000FF"/>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1" i="0" u="none" strike="noStrike" cap="none" normalizeH="0" baseline="0" smtClean="0">
                          <a:ln>
                            <a:noFill/>
                          </a:ln>
                          <a:solidFill>
                            <a:schemeClr val="tx1"/>
                          </a:solidFill>
                          <a:effectLst/>
                          <a:latin typeface="Arial" pitchFamily="34" charset="0"/>
                          <a:cs typeface="B Nazanin" pitchFamily="2" charset="-78"/>
                        </a:rPr>
                        <a:t>1- مديريت يکپارچگي</a:t>
                      </a:r>
                      <a:endParaRPr kumimoji="0" lang="en-US" sz="14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9888">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Tx/>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a:t>
                      </a:r>
                      <a:r>
                        <a:rPr kumimoji="0" lang="fa-IR" sz="1400" b="0" i="0" u="none" strike="noStrike" cap="none" normalizeH="0" baseline="0" smtClean="0">
                          <a:ln>
                            <a:noFill/>
                          </a:ln>
                          <a:solidFill>
                            <a:schemeClr val="tx1"/>
                          </a:solidFill>
                          <a:effectLst/>
                          <a:latin typeface="Arial" pitchFamily="34" charset="0"/>
                          <a:cs typeface="B Nazanin" pitchFamily="2" charset="-78"/>
                        </a:rPr>
                        <a:t> </a:t>
                      </a:r>
                      <a:r>
                        <a:rPr kumimoji="0" lang="fa-IR" sz="1400" b="0" i="0" u="none" strike="noStrike" cap="none" normalizeH="0" baseline="0" smtClean="0">
                          <a:ln>
                            <a:noFill/>
                          </a:ln>
                          <a:solidFill>
                            <a:srgbClr val="0000FF"/>
                          </a:solidFill>
                          <a:effectLst/>
                          <a:latin typeface="Arial" pitchFamily="34" charset="0"/>
                          <a:cs typeface="B Nazanin" pitchFamily="2" charset="-78"/>
                        </a:rPr>
                        <a:t>مميزي محدوده</a:t>
                      </a:r>
                    </a:p>
                    <a:p>
                      <a:pPr marL="0" marR="0" lvl="0" indent="0" algn="ctr" defTabSz="914400" rtl="1" eaLnBrk="1" fontAlgn="base" latinLnBrk="0" hangingPunct="1">
                        <a:lnSpc>
                          <a:spcPct val="100000"/>
                        </a:lnSpc>
                        <a:spcBef>
                          <a:spcPct val="20000"/>
                        </a:spcBef>
                        <a:spcAft>
                          <a:spcPct val="0"/>
                        </a:spcAft>
                        <a:buClr>
                          <a:schemeClr val="tx2"/>
                        </a:buClr>
                        <a:buSzPct val="70000"/>
                        <a:buFontTx/>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a:t>
                      </a:r>
                      <a:r>
                        <a:rPr kumimoji="0" lang="fa-IR" sz="1400" b="0" i="0" u="none" strike="noStrike" cap="none" normalizeH="0" baseline="0" smtClean="0">
                          <a:ln>
                            <a:noFill/>
                          </a:ln>
                          <a:solidFill>
                            <a:schemeClr val="tx1"/>
                          </a:solidFill>
                          <a:effectLst/>
                          <a:latin typeface="Arial" pitchFamily="34" charset="0"/>
                          <a:cs typeface="B Nazanin" pitchFamily="2" charset="-78"/>
                        </a:rPr>
                        <a:t> </a:t>
                      </a:r>
                      <a:r>
                        <a:rPr kumimoji="0" lang="fa-IR" sz="1400" b="0" i="0" u="none" strike="noStrike" cap="none" normalizeH="0" baseline="0" smtClean="0">
                          <a:ln>
                            <a:noFill/>
                          </a:ln>
                          <a:solidFill>
                            <a:srgbClr val="0000FF"/>
                          </a:solidFill>
                          <a:effectLst/>
                          <a:latin typeface="Arial" pitchFamily="34" charset="0"/>
                          <a:cs typeface="B Nazanin" pitchFamily="2" charset="-78"/>
                        </a:rPr>
                        <a:t>کنترل تغيير محدوده</a:t>
                      </a:r>
                      <a:endParaRPr kumimoji="0" lang="en-US" sz="1400" b="0" i="0" u="none" strike="noStrike" cap="none" normalizeH="0" baseline="0" smtClean="0">
                        <a:ln>
                          <a:noFill/>
                        </a:ln>
                        <a:solidFill>
                          <a:srgbClr val="0000FF"/>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a:t>
                      </a:r>
                      <a:r>
                        <a:rPr kumimoji="0" lang="fa-IR" sz="1400" b="1" i="0" u="none" strike="noStrike" cap="none" normalizeH="0" baseline="0" smtClean="0">
                          <a:ln>
                            <a:noFill/>
                          </a:ln>
                          <a:solidFill>
                            <a:schemeClr val="tx1"/>
                          </a:solidFill>
                          <a:effectLst/>
                          <a:latin typeface="Arial" pitchFamily="34" charset="0"/>
                          <a:cs typeface="B Nazanin" pitchFamily="2" charset="-78"/>
                        </a:rPr>
                        <a:t> </a:t>
                      </a:r>
                      <a:r>
                        <a:rPr kumimoji="0" lang="fa-IR" sz="1400" b="0" i="0" u="none" strike="noStrike" cap="none" normalizeH="0" baseline="0" smtClean="0">
                          <a:ln>
                            <a:noFill/>
                          </a:ln>
                          <a:solidFill>
                            <a:srgbClr val="0000FF"/>
                          </a:solidFill>
                          <a:effectLst/>
                          <a:latin typeface="Arial" pitchFamily="34" charset="0"/>
                          <a:cs typeface="B Nazanin" pitchFamily="2" charset="-78"/>
                        </a:rPr>
                        <a:t>برنامه ريزي محدوده </a:t>
                      </a:r>
                      <a:r>
                        <a:rPr kumimoji="0" lang="en-US" sz="1400" b="0" i="0" u="none" strike="noStrike" cap="none" normalizeH="0" baseline="0" smtClean="0">
                          <a:ln>
                            <a:noFill/>
                          </a:ln>
                          <a:solidFill>
                            <a:schemeClr val="tx1"/>
                          </a:solidFill>
                          <a:effectLst/>
                          <a:latin typeface="Arial" pitchFamily="34" charset="0"/>
                          <a:cs typeface="B Nazanin" pitchFamily="2" charset="-78"/>
                        </a:rPr>
                        <a:t>●</a:t>
                      </a:r>
                      <a:r>
                        <a:rPr kumimoji="0" lang="fa-IR" sz="1400" b="1" i="0" u="none" strike="noStrike" cap="none" normalizeH="0" baseline="0" smtClean="0">
                          <a:ln>
                            <a:noFill/>
                          </a:ln>
                          <a:solidFill>
                            <a:schemeClr val="tx1"/>
                          </a:solidFill>
                          <a:effectLst/>
                          <a:latin typeface="Arial" pitchFamily="34" charset="0"/>
                          <a:cs typeface="B Nazanin" pitchFamily="2" charset="-78"/>
                        </a:rPr>
                        <a:t> </a:t>
                      </a:r>
                      <a:r>
                        <a:rPr kumimoji="0" lang="fa-IR" sz="1400" b="0" i="0" u="none" strike="noStrike" cap="none" normalizeH="0" baseline="0" smtClean="0">
                          <a:ln>
                            <a:noFill/>
                          </a:ln>
                          <a:solidFill>
                            <a:srgbClr val="0000FF"/>
                          </a:solidFill>
                          <a:effectLst/>
                          <a:latin typeface="Arial" pitchFamily="34" charset="0"/>
                          <a:cs typeface="B Nazanin" pitchFamily="2" charset="-78"/>
                        </a:rPr>
                        <a:t>تعريف محدوده</a:t>
                      </a:r>
                    </a:p>
                    <a:p>
                      <a:pPr marL="0" marR="0" lvl="0" indent="0" algn="ctr" defTabSz="914400" rtl="1" eaLnBrk="1" fontAlgn="base" latinLnBrk="0" hangingPunct="1">
                        <a:lnSpc>
                          <a:spcPct val="100000"/>
                        </a:lnSpc>
                        <a:spcBef>
                          <a:spcPct val="20000"/>
                        </a:spcBef>
                        <a:spcAft>
                          <a:spcPct val="0"/>
                        </a:spcAft>
                        <a:buClr>
                          <a:schemeClr val="tx2"/>
                        </a:buClr>
                        <a:buSzPct val="70000"/>
                        <a:buFontTx/>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a:t>
                      </a:r>
                      <a:r>
                        <a:rPr kumimoji="0" lang="fa-IR" sz="1400" b="0" i="0" u="none" strike="noStrike" cap="none" normalizeH="0" baseline="0" smtClean="0">
                          <a:ln>
                            <a:noFill/>
                          </a:ln>
                          <a:solidFill>
                            <a:srgbClr val="0000FF"/>
                          </a:solidFill>
                          <a:effectLst/>
                          <a:latin typeface="Arial" pitchFamily="34" charset="0"/>
                          <a:cs typeface="B Nazanin" pitchFamily="2" charset="-78"/>
                        </a:rPr>
                        <a:t> ايجاد </a:t>
                      </a:r>
                      <a:r>
                        <a:rPr kumimoji="0" lang="en-US" sz="1400" b="0" i="0" u="none" strike="noStrike" cap="none" normalizeH="0" baseline="0" smtClean="0">
                          <a:ln>
                            <a:noFill/>
                          </a:ln>
                          <a:solidFill>
                            <a:srgbClr val="0000FF"/>
                          </a:solidFill>
                          <a:effectLst/>
                          <a:latin typeface="Arial" pitchFamily="34" charset="0"/>
                          <a:cs typeface="B Nazanin" pitchFamily="2" charset="-78"/>
                        </a:rPr>
                        <a:t>WBS</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18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1" i="0" u="none" strike="noStrike" cap="none" normalizeH="0" baseline="0" smtClean="0">
                          <a:ln>
                            <a:noFill/>
                          </a:ln>
                          <a:solidFill>
                            <a:schemeClr val="tx1"/>
                          </a:solidFill>
                          <a:effectLst/>
                          <a:latin typeface="Arial" pitchFamily="34" charset="0"/>
                          <a:cs typeface="B Nazanin" pitchFamily="2" charset="-78"/>
                        </a:rPr>
                        <a:t>2- مديريت  محدوده</a:t>
                      </a:r>
                      <a:endParaRPr kumimoji="0" lang="en-US" sz="14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49300">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a:t>
                      </a:r>
                      <a:r>
                        <a:rPr kumimoji="0" lang="fa-IR" sz="1400" b="0" i="0" u="none" strike="noStrike" cap="none" normalizeH="0" baseline="0" smtClean="0">
                          <a:ln>
                            <a:noFill/>
                          </a:ln>
                          <a:solidFill>
                            <a:schemeClr val="tx1"/>
                          </a:solidFill>
                          <a:effectLst/>
                          <a:latin typeface="Arial" pitchFamily="34" charset="0"/>
                          <a:cs typeface="B Nazanin" pitchFamily="2" charset="-78"/>
                        </a:rPr>
                        <a:t> </a:t>
                      </a:r>
                      <a:r>
                        <a:rPr kumimoji="0" lang="fa-IR" sz="1400" b="0" i="0" u="none" strike="noStrike" cap="none" normalizeH="0" baseline="0" smtClean="0">
                          <a:ln>
                            <a:noFill/>
                          </a:ln>
                          <a:solidFill>
                            <a:srgbClr val="0000FF"/>
                          </a:solidFill>
                          <a:effectLst/>
                          <a:latin typeface="Arial" pitchFamily="34" charset="0"/>
                          <a:cs typeface="B Nazanin" pitchFamily="2" charset="-78"/>
                        </a:rPr>
                        <a:t>کنترل زمانبندي</a:t>
                      </a:r>
                      <a:endParaRPr kumimoji="0" lang="en-US" sz="1400" b="0" i="0" u="none" strike="noStrike" cap="none" normalizeH="0" baseline="0" smtClean="0">
                        <a:ln>
                          <a:noFill/>
                        </a:ln>
                        <a:solidFill>
                          <a:srgbClr val="0000FF"/>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Tx/>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a:t>
                      </a:r>
                      <a:r>
                        <a:rPr kumimoji="0" lang="fa-IR" sz="1400" b="1" i="0" u="none" strike="noStrike" cap="none" normalizeH="0" baseline="0" smtClean="0">
                          <a:ln>
                            <a:noFill/>
                          </a:ln>
                          <a:solidFill>
                            <a:schemeClr val="tx1"/>
                          </a:solidFill>
                          <a:effectLst/>
                          <a:latin typeface="Arial" pitchFamily="34" charset="0"/>
                          <a:cs typeface="B Nazanin" pitchFamily="2" charset="-78"/>
                        </a:rPr>
                        <a:t> </a:t>
                      </a:r>
                      <a:r>
                        <a:rPr kumimoji="0" lang="fa-IR" sz="1400" b="0" i="0" u="none" strike="noStrike" cap="none" normalizeH="0" baseline="0" smtClean="0">
                          <a:ln>
                            <a:noFill/>
                          </a:ln>
                          <a:solidFill>
                            <a:srgbClr val="0000FF"/>
                          </a:solidFill>
                          <a:effectLst/>
                          <a:latin typeface="Arial" pitchFamily="34" charset="0"/>
                          <a:cs typeface="B Nazanin" pitchFamily="2" charset="-78"/>
                        </a:rPr>
                        <a:t>تعريف فعاليتها </a:t>
                      </a:r>
                      <a:r>
                        <a:rPr kumimoji="0" lang="en-US" sz="1400" b="0" i="0" u="none" strike="noStrike" cap="none" normalizeH="0" baseline="0" smtClean="0">
                          <a:ln>
                            <a:noFill/>
                          </a:ln>
                          <a:solidFill>
                            <a:schemeClr val="tx1"/>
                          </a:solidFill>
                          <a:effectLst/>
                          <a:latin typeface="Arial" pitchFamily="34" charset="0"/>
                          <a:cs typeface="B Nazanin" pitchFamily="2" charset="-78"/>
                        </a:rPr>
                        <a:t>●</a:t>
                      </a:r>
                      <a:r>
                        <a:rPr kumimoji="0" lang="fa-IR" sz="1400" b="0" i="0" u="none" strike="noStrike" cap="none" normalizeH="0" baseline="0" smtClean="0">
                          <a:ln>
                            <a:noFill/>
                          </a:ln>
                          <a:solidFill>
                            <a:srgbClr val="0000FF"/>
                          </a:solidFill>
                          <a:effectLst/>
                          <a:latin typeface="Arial" pitchFamily="34" charset="0"/>
                          <a:cs typeface="B Nazanin" pitchFamily="2" charset="-78"/>
                        </a:rPr>
                        <a:t> تعيين توالي فعاليتها</a:t>
                      </a:r>
                    </a:p>
                    <a:p>
                      <a:pPr marL="0" marR="0" lvl="0" indent="0" algn="ctr" defTabSz="914400" rtl="1" eaLnBrk="1" fontAlgn="base" latinLnBrk="0" hangingPunct="1">
                        <a:lnSpc>
                          <a:spcPct val="100000"/>
                        </a:lnSpc>
                        <a:spcBef>
                          <a:spcPct val="20000"/>
                        </a:spcBef>
                        <a:spcAft>
                          <a:spcPct val="0"/>
                        </a:spcAft>
                        <a:buClr>
                          <a:schemeClr val="tx2"/>
                        </a:buClr>
                        <a:buSzPct val="70000"/>
                        <a:buFontTx/>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a:t>
                      </a:r>
                      <a:r>
                        <a:rPr kumimoji="0" lang="fa-IR" sz="1400" b="0" i="0" u="none" strike="noStrike" cap="none" normalizeH="0" baseline="0" smtClean="0">
                          <a:ln>
                            <a:noFill/>
                          </a:ln>
                          <a:solidFill>
                            <a:srgbClr val="0000FF"/>
                          </a:solidFill>
                          <a:effectLst/>
                          <a:latin typeface="Arial" pitchFamily="34" charset="0"/>
                          <a:cs typeface="B Nazanin" pitchFamily="2" charset="-78"/>
                        </a:rPr>
                        <a:t> برآورد منابع فعاليتها </a:t>
                      </a:r>
                      <a:r>
                        <a:rPr kumimoji="0" lang="en-US" sz="1400" b="0" i="0" u="none" strike="noStrike" cap="none" normalizeH="0" baseline="0" smtClean="0">
                          <a:ln>
                            <a:noFill/>
                          </a:ln>
                          <a:solidFill>
                            <a:schemeClr val="tx1"/>
                          </a:solidFill>
                          <a:effectLst/>
                          <a:latin typeface="Arial" pitchFamily="34" charset="0"/>
                          <a:cs typeface="B Nazanin" pitchFamily="2" charset="-78"/>
                        </a:rPr>
                        <a:t>●</a:t>
                      </a:r>
                      <a:r>
                        <a:rPr kumimoji="0" lang="fa-IR" sz="1400" b="0" i="0" u="none" strike="noStrike" cap="none" normalizeH="0" baseline="0" smtClean="0">
                          <a:ln>
                            <a:noFill/>
                          </a:ln>
                          <a:solidFill>
                            <a:srgbClr val="0000FF"/>
                          </a:solidFill>
                          <a:effectLst/>
                          <a:latin typeface="Arial" pitchFamily="34" charset="0"/>
                          <a:cs typeface="B Nazanin" pitchFamily="2" charset="-78"/>
                        </a:rPr>
                        <a:t> برآورد مدت فعاليتها </a:t>
                      </a:r>
                      <a:r>
                        <a:rPr kumimoji="0" lang="en-US" sz="1400" b="0" i="0" u="none" strike="noStrike" cap="none" normalizeH="0" baseline="0" smtClean="0">
                          <a:ln>
                            <a:noFill/>
                          </a:ln>
                          <a:solidFill>
                            <a:schemeClr val="tx1"/>
                          </a:solidFill>
                          <a:effectLst/>
                          <a:latin typeface="Arial" pitchFamily="34" charset="0"/>
                          <a:cs typeface="B Nazanin" pitchFamily="2" charset="-78"/>
                        </a:rPr>
                        <a:t>●</a:t>
                      </a:r>
                      <a:r>
                        <a:rPr kumimoji="0" lang="fa-IR" sz="1400" b="0" i="0" u="none" strike="noStrike" cap="none" normalizeH="0" baseline="0" smtClean="0">
                          <a:ln>
                            <a:noFill/>
                          </a:ln>
                          <a:solidFill>
                            <a:srgbClr val="0000FF"/>
                          </a:solidFill>
                          <a:effectLst/>
                          <a:latin typeface="Arial" pitchFamily="34" charset="0"/>
                          <a:cs typeface="B Nazanin" pitchFamily="2" charset="-78"/>
                        </a:rPr>
                        <a:t> تهبه زمان بندي پروژه</a:t>
                      </a:r>
                      <a:endParaRPr kumimoji="0" lang="en-US" sz="1400" b="0" i="0" u="none" strike="noStrike" cap="none" normalizeH="0" baseline="0" smtClean="0">
                        <a:ln>
                          <a:noFill/>
                        </a:ln>
                        <a:solidFill>
                          <a:srgbClr val="0000FF"/>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18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1" i="0" u="none" strike="noStrike" cap="none" normalizeH="0" baseline="0" smtClean="0">
                          <a:ln>
                            <a:noFill/>
                          </a:ln>
                          <a:solidFill>
                            <a:schemeClr val="tx1"/>
                          </a:solidFill>
                          <a:effectLst/>
                          <a:latin typeface="Arial" pitchFamily="34" charset="0"/>
                          <a:cs typeface="B Nazanin" pitchFamily="2" charset="-78"/>
                        </a:rPr>
                        <a:t>3- مديريت زمان</a:t>
                      </a:r>
                      <a:endParaRPr kumimoji="0" lang="en-US" sz="14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8300">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a:t>
                      </a:r>
                      <a:r>
                        <a:rPr kumimoji="0" lang="fa-IR" sz="1400" b="0" i="0" u="none" strike="noStrike" cap="none" normalizeH="0" baseline="0" smtClean="0">
                          <a:ln>
                            <a:noFill/>
                          </a:ln>
                          <a:solidFill>
                            <a:srgbClr val="0000FF"/>
                          </a:solidFill>
                          <a:effectLst/>
                          <a:latin typeface="Arial" pitchFamily="34" charset="0"/>
                          <a:cs typeface="B Nazanin" pitchFamily="2" charset="-78"/>
                        </a:rPr>
                        <a:t> کنترل هزينه</a:t>
                      </a:r>
                      <a:endParaRPr kumimoji="0" lang="en-US" sz="1400" b="0" i="0" u="none" strike="noStrike" cap="none" normalizeH="0" baseline="0" smtClean="0">
                        <a:ln>
                          <a:noFill/>
                        </a:ln>
                        <a:solidFill>
                          <a:srgbClr val="0000FF"/>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a:t>
                      </a:r>
                      <a:r>
                        <a:rPr kumimoji="0" lang="fa-IR" sz="1400" b="0" i="0" u="none" strike="noStrike" cap="none" normalizeH="0" baseline="0" smtClean="0">
                          <a:ln>
                            <a:noFill/>
                          </a:ln>
                          <a:solidFill>
                            <a:srgbClr val="0000FF"/>
                          </a:solidFill>
                          <a:effectLst/>
                          <a:latin typeface="Arial" pitchFamily="34" charset="0"/>
                          <a:cs typeface="B Nazanin" pitchFamily="2" charset="-78"/>
                        </a:rPr>
                        <a:t> برآورد هزينه </a:t>
                      </a:r>
                      <a:r>
                        <a:rPr kumimoji="0" lang="en-US" sz="1400" b="0" i="0" u="none" strike="noStrike" cap="none" normalizeH="0" baseline="0" smtClean="0">
                          <a:ln>
                            <a:noFill/>
                          </a:ln>
                          <a:solidFill>
                            <a:schemeClr val="tx1"/>
                          </a:solidFill>
                          <a:effectLst/>
                          <a:latin typeface="Arial" pitchFamily="34" charset="0"/>
                          <a:cs typeface="B Nazanin" pitchFamily="2" charset="-78"/>
                        </a:rPr>
                        <a:t>●</a:t>
                      </a:r>
                      <a:r>
                        <a:rPr kumimoji="0" lang="fa-IR" sz="1400" b="0" i="0" u="none" strike="noStrike" cap="none" normalizeH="0" baseline="0" smtClean="0">
                          <a:ln>
                            <a:noFill/>
                          </a:ln>
                          <a:solidFill>
                            <a:srgbClr val="0000FF"/>
                          </a:solidFill>
                          <a:effectLst/>
                          <a:latin typeface="Arial" pitchFamily="34" charset="0"/>
                          <a:cs typeface="B Nazanin" pitchFamily="2" charset="-78"/>
                        </a:rPr>
                        <a:t> بودچه بندي هزينه</a:t>
                      </a:r>
                      <a:endParaRPr kumimoji="0" lang="en-US" sz="1400" b="0" i="0" u="none" strike="noStrike" cap="none" normalizeH="0" baseline="0" smtClean="0">
                        <a:ln>
                          <a:noFill/>
                        </a:ln>
                        <a:solidFill>
                          <a:srgbClr val="0000FF"/>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18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1" i="0" u="none" strike="noStrike" cap="none" normalizeH="0" baseline="0" smtClean="0">
                          <a:ln>
                            <a:noFill/>
                          </a:ln>
                          <a:solidFill>
                            <a:schemeClr val="tx1"/>
                          </a:solidFill>
                          <a:effectLst/>
                          <a:latin typeface="Arial" pitchFamily="34" charset="0"/>
                          <a:cs typeface="B Nazanin" pitchFamily="2" charset="-78"/>
                        </a:rPr>
                        <a:t>4- مديريت هزينه</a:t>
                      </a:r>
                      <a:endParaRPr kumimoji="0" lang="en-US" sz="14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a:t>
                      </a:r>
                      <a:r>
                        <a:rPr kumimoji="0" lang="fa-IR" sz="1400" b="0" i="0" u="none" strike="noStrike" cap="none" normalizeH="0" baseline="0" smtClean="0">
                          <a:ln>
                            <a:noFill/>
                          </a:ln>
                          <a:solidFill>
                            <a:srgbClr val="0000FF"/>
                          </a:solidFill>
                          <a:effectLst/>
                          <a:latin typeface="Arial" pitchFamily="34" charset="0"/>
                          <a:cs typeface="B Nazanin" pitchFamily="2" charset="-78"/>
                        </a:rPr>
                        <a:t> کنترل کيفيت</a:t>
                      </a:r>
                      <a:endParaRPr kumimoji="0" lang="en-US" sz="1400" b="0" i="0" u="none" strike="noStrike" cap="none" normalizeH="0" baseline="0" smtClean="0">
                        <a:ln>
                          <a:noFill/>
                        </a:ln>
                        <a:solidFill>
                          <a:srgbClr val="0000FF"/>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a:t>
                      </a:r>
                      <a:r>
                        <a:rPr kumimoji="0" lang="fa-IR" sz="1400" b="0" i="0" u="none" strike="noStrike" cap="none" normalizeH="0" baseline="0" smtClean="0">
                          <a:ln>
                            <a:noFill/>
                          </a:ln>
                          <a:solidFill>
                            <a:schemeClr val="tx1"/>
                          </a:solidFill>
                          <a:effectLst/>
                          <a:latin typeface="Arial" pitchFamily="34" charset="0"/>
                          <a:cs typeface="B Nazanin" pitchFamily="2" charset="-78"/>
                        </a:rPr>
                        <a:t> </a:t>
                      </a:r>
                      <a:r>
                        <a:rPr kumimoji="0" lang="fa-IR" sz="1400" b="0" i="0" u="none" strike="noStrike" cap="none" normalizeH="0" baseline="0" smtClean="0">
                          <a:ln>
                            <a:noFill/>
                          </a:ln>
                          <a:solidFill>
                            <a:srgbClr val="0000FF"/>
                          </a:solidFill>
                          <a:effectLst/>
                          <a:latin typeface="Arial" pitchFamily="34" charset="0"/>
                          <a:cs typeface="B Nazanin" pitchFamily="2" charset="-78"/>
                        </a:rPr>
                        <a:t>تضمين کيفيت</a:t>
                      </a:r>
                      <a:endParaRPr kumimoji="0" lang="en-US" sz="1400" b="0" i="0" u="none" strike="noStrike" cap="none" normalizeH="0" baseline="0" smtClean="0">
                        <a:ln>
                          <a:noFill/>
                        </a:ln>
                        <a:solidFill>
                          <a:srgbClr val="0000FF"/>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a:t>
                      </a:r>
                      <a:r>
                        <a:rPr kumimoji="0" lang="fa-IR" sz="1400" b="0" i="0" u="none" strike="noStrike" cap="none" normalizeH="0" baseline="0" smtClean="0">
                          <a:ln>
                            <a:noFill/>
                          </a:ln>
                          <a:solidFill>
                            <a:srgbClr val="0000FF"/>
                          </a:solidFill>
                          <a:effectLst/>
                          <a:latin typeface="Arial" pitchFamily="34" charset="0"/>
                          <a:cs typeface="B Nazanin" pitchFamily="2" charset="-78"/>
                        </a:rPr>
                        <a:t> برنامه ريزي کيفيت</a:t>
                      </a:r>
                      <a:endParaRPr kumimoji="0" lang="en-US" sz="1400" b="0" i="0" u="none" strike="noStrike" cap="none" normalizeH="0" baseline="0" smtClean="0">
                        <a:ln>
                          <a:noFill/>
                        </a:ln>
                        <a:solidFill>
                          <a:srgbClr val="0000FF"/>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18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1" i="0" u="none" strike="noStrike" cap="none" normalizeH="0" baseline="0" smtClean="0">
                          <a:ln>
                            <a:noFill/>
                          </a:ln>
                          <a:solidFill>
                            <a:schemeClr val="tx1"/>
                          </a:solidFill>
                          <a:effectLst/>
                          <a:latin typeface="Arial" pitchFamily="34" charset="0"/>
                          <a:cs typeface="B Nazanin" pitchFamily="2" charset="-78"/>
                        </a:rPr>
                        <a:t>5- مديريت کيفيت</a:t>
                      </a:r>
                      <a:endParaRPr kumimoji="0" lang="en-US" sz="14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9888">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a:t>
                      </a:r>
                      <a:r>
                        <a:rPr kumimoji="0" lang="fa-IR" sz="1400" b="0" i="0" u="none" strike="noStrike" cap="none" normalizeH="0" baseline="0" smtClean="0">
                          <a:ln>
                            <a:noFill/>
                          </a:ln>
                          <a:solidFill>
                            <a:srgbClr val="0000FF"/>
                          </a:solidFill>
                          <a:effectLst/>
                          <a:latin typeface="Arial" pitchFamily="34" charset="0"/>
                          <a:cs typeface="B Nazanin" pitchFamily="2" charset="-78"/>
                        </a:rPr>
                        <a:t> مديريت تيم پروژه</a:t>
                      </a:r>
                      <a:endParaRPr kumimoji="0" lang="en-US" sz="1400" b="0" i="0" u="none" strike="noStrike" cap="none" normalizeH="0" baseline="0" smtClean="0">
                        <a:ln>
                          <a:noFill/>
                        </a:ln>
                        <a:solidFill>
                          <a:srgbClr val="0000FF"/>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a:t>
                      </a:r>
                      <a:r>
                        <a:rPr kumimoji="0" lang="fa-IR" sz="1400" b="0" i="0" u="none" strike="noStrike" cap="none" normalizeH="0" baseline="0" smtClean="0">
                          <a:ln>
                            <a:noFill/>
                          </a:ln>
                          <a:solidFill>
                            <a:schemeClr val="tx1"/>
                          </a:solidFill>
                          <a:effectLst/>
                          <a:latin typeface="Arial" pitchFamily="34" charset="0"/>
                          <a:cs typeface="B Nazanin" pitchFamily="2" charset="-78"/>
                        </a:rPr>
                        <a:t> </a:t>
                      </a:r>
                      <a:r>
                        <a:rPr kumimoji="0" lang="fa-IR" sz="1400" b="0" i="0" u="none" strike="noStrike" cap="none" normalizeH="0" baseline="0" smtClean="0">
                          <a:ln>
                            <a:noFill/>
                          </a:ln>
                          <a:solidFill>
                            <a:srgbClr val="0000FF"/>
                          </a:solidFill>
                          <a:effectLst/>
                          <a:latin typeface="Arial" pitchFamily="34" charset="0"/>
                          <a:cs typeface="B Nazanin" pitchFamily="2" charset="-78"/>
                        </a:rPr>
                        <a:t>تشکيل و تکميل تيم پروژه</a:t>
                      </a:r>
                      <a:endParaRPr kumimoji="0" lang="en-US" sz="1400" b="0" i="0" u="none" strike="noStrike" cap="none" normalizeH="0" baseline="0" smtClean="0">
                        <a:ln>
                          <a:noFill/>
                        </a:ln>
                        <a:solidFill>
                          <a:srgbClr val="0000FF"/>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a:t>
                      </a:r>
                      <a:r>
                        <a:rPr kumimoji="0" lang="fa-IR" sz="1400" b="0" i="0" u="none" strike="noStrike" cap="none" normalizeH="0" baseline="0" smtClean="0">
                          <a:ln>
                            <a:noFill/>
                          </a:ln>
                          <a:solidFill>
                            <a:srgbClr val="0000FF"/>
                          </a:solidFill>
                          <a:effectLst/>
                          <a:latin typeface="Arial" pitchFamily="34" charset="0"/>
                          <a:cs typeface="B Nazanin" pitchFamily="2" charset="-78"/>
                        </a:rPr>
                        <a:t> برنامه ريزي سازماني </a:t>
                      </a:r>
                      <a:r>
                        <a:rPr kumimoji="0" lang="en-US" sz="1400" b="0" i="0" u="none" strike="noStrike" cap="none" normalizeH="0" baseline="0" smtClean="0">
                          <a:ln>
                            <a:noFill/>
                          </a:ln>
                          <a:solidFill>
                            <a:schemeClr val="tx1"/>
                          </a:solidFill>
                          <a:effectLst/>
                          <a:latin typeface="Arial" pitchFamily="34" charset="0"/>
                          <a:cs typeface="B Nazanin" pitchFamily="2" charset="-78"/>
                        </a:rPr>
                        <a:t>●</a:t>
                      </a:r>
                      <a:r>
                        <a:rPr kumimoji="0" lang="fa-IR" sz="1400" b="0" i="0" u="none" strike="noStrike" cap="none" normalizeH="0" baseline="0" smtClean="0">
                          <a:ln>
                            <a:noFill/>
                          </a:ln>
                          <a:solidFill>
                            <a:srgbClr val="0000FF"/>
                          </a:solidFill>
                          <a:effectLst/>
                          <a:latin typeface="Arial" pitchFamily="34" charset="0"/>
                          <a:cs typeface="B Nazanin" pitchFamily="2" charset="-78"/>
                        </a:rPr>
                        <a:t> چذب نيروي انساني</a:t>
                      </a:r>
                      <a:endParaRPr kumimoji="0" lang="en-US" sz="1400" b="0" i="0" u="none" strike="noStrike" cap="none" normalizeH="0" baseline="0" smtClean="0">
                        <a:ln>
                          <a:noFill/>
                        </a:ln>
                        <a:solidFill>
                          <a:srgbClr val="0000FF"/>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18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1" i="0" u="none" strike="noStrike" cap="none" normalizeH="0" baseline="0" smtClean="0">
                          <a:ln>
                            <a:noFill/>
                          </a:ln>
                          <a:solidFill>
                            <a:schemeClr val="tx1"/>
                          </a:solidFill>
                          <a:effectLst/>
                          <a:latin typeface="Arial" pitchFamily="34" charset="0"/>
                          <a:cs typeface="B Nazanin" pitchFamily="2" charset="-78"/>
                        </a:rPr>
                        <a:t>6- مديريت منابع انساني</a:t>
                      </a:r>
                      <a:endParaRPr kumimoji="0" lang="en-US" sz="14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9888">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1400" b="0" i="0" u="none" strike="noStrike" cap="none" normalizeH="0" baseline="0" smtClean="0">
                        <a:ln>
                          <a:noFill/>
                        </a:ln>
                        <a:solidFill>
                          <a:srgbClr val="0000FF"/>
                        </a:solidFill>
                        <a:effectLst/>
                        <a:latin typeface="Arial" pitchFamily="34" charset="0"/>
                        <a:cs typeface="B Nazanin" pitchFamily="2" charset="-78"/>
                      </a:endParaRP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Tx/>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a:t>
                      </a:r>
                      <a:r>
                        <a:rPr kumimoji="0" lang="fa-IR" sz="1400" b="0" i="0" u="none" strike="noStrike" cap="none" normalizeH="0" baseline="0" smtClean="0">
                          <a:ln>
                            <a:noFill/>
                          </a:ln>
                          <a:solidFill>
                            <a:srgbClr val="0000FF"/>
                          </a:solidFill>
                          <a:effectLst/>
                          <a:latin typeface="Arial" pitchFamily="34" charset="0"/>
                          <a:cs typeface="B Nazanin" pitchFamily="2" charset="-78"/>
                        </a:rPr>
                        <a:t> گزارش عملکرد</a:t>
                      </a:r>
                    </a:p>
                    <a:p>
                      <a:pPr marL="0" marR="0" lvl="0" indent="0" algn="ctr" defTabSz="914400" rtl="1" eaLnBrk="1" fontAlgn="base" latinLnBrk="0" hangingPunct="1">
                        <a:lnSpc>
                          <a:spcPct val="100000"/>
                        </a:lnSpc>
                        <a:spcBef>
                          <a:spcPct val="20000"/>
                        </a:spcBef>
                        <a:spcAft>
                          <a:spcPct val="0"/>
                        </a:spcAft>
                        <a:buClr>
                          <a:schemeClr val="tx2"/>
                        </a:buClr>
                        <a:buSzPct val="70000"/>
                        <a:buFontTx/>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a:t>
                      </a:r>
                      <a:r>
                        <a:rPr kumimoji="0" lang="fa-IR" sz="1400" b="0" i="0" u="none" strike="noStrike" cap="none" normalizeH="0" baseline="0" smtClean="0">
                          <a:ln>
                            <a:noFill/>
                          </a:ln>
                          <a:solidFill>
                            <a:srgbClr val="0000FF"/>
                          </a:solidFill>
                          <a:effectLst/>
                          <a:latin typeface="Arial" pitchFamily="34" charset="0"/>
                          <a:cs typeface="B Nazanin" pitchFamily="2" charset="-78"/>
                        </a:rPr>
                        <a:t> مديريت ذينفعان</a:t>
                      </a:r>
                      <a:endParaRPr kumimoji="0" lang="en-US" sz="1400" b="0" i="0" u="none" strike="noStrike" cap="none" normalizeH="0" baseline="0" smtClean="0">
                        <a:ln>
                          <a:noFill/>
                        </a:ln>
                        <a:solidFill>
                          <a:srgbClr val="0000FF"/>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a:t>
                      </a:r>
                      <a:r>
                        <a:rPr kumimoji="0" lang="fa-IR" sz="1400" b="0" i="0" u="none" strike="noStrike" cap="none" normalizeH="0" baseline="0" smtClean="0">
                          <a:ln>
                            <a:noFill/>
                          </a:ln>
                          <a:solidFill>
                            <a:srgbClr val="0000FF"/>
                          </a:solidFill>
                          <a:effectLst/>
                          <a:latin typeface="Arial" pitchFamily="34" charset="0"/>
                          <a:cs typeface="B Nazanin" pitchFamily="2" charset="-78"/>
                        </a:rPr>
                        <a:t> توزيع اطلاعات</a:t>
                      </a:r>
                      <a:endParaRPr kumimoji="0" lang="en-US" sz="1400" b="0" i="0" u="none" strike="noStrike" cap="none" normalizeH="0" baseline="0" smtClean="0">
                        <a:ln>
                          <a:noFill/>
                        </a:ln>
                        <a:solidFill>
                          <a:srgbClr val="0000FF"/>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Tx/>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a:t>
                      </a:r>
                      <a:r>
                        <a:rPr kumimoji="0" lang="fa-IR" sz="1400" b="0" i="0" u="none" strike="noStrike" cap="none" normalizeH="0" baseline="0" smtClean="0">
                          <a:ln>
                            <a:noFill/>
                          </a:ln>
                          <a:solidFill>
                            <a:srgbClr val="0000FF"/>
                          </a:solidFill>
                          <a:effectLst/>
                          <a:latin typeface="Arial" pitchFamily="34" charset="0"/>
                          <a:cs typeface="B Nazanin" pitchFamily="2" charset="-78"/>
                        </a:rPr>
                        <a:t> برنامه ريزي سازماني</a:t>
                      </a:r>
                      <a:endParaRPr kumimoji="0" lang="en-US" sz="1400" b="0" i="0" u="none" strike="noStrike" cap="none" normalizeH="0" baseline="0" smtClean="0">
                        <a:ln>
                          <a:noFill/>
                        </a:ln>
                        <a:solidFill>
                          <a:srgbClr val="0000FF"/>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18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1" i="0" u="none" strike="noStrike" cap="none" normalizeH="0" baseline="0" smtClean="0">
                          <a:ln>
                            <a:noFill/>
                          </a:ln>
                          <a:solidFill>
                            <a:schemeClr val="tx1"/>
                          </a:solidFill>
                          <a:effectLst/>
                          <a:latin typeface="Arial" pitchFamily="34" charset="0"/>
                          <a:cs typeface="B Nazanin" pitchFamily="2" charset="-78"/>
                        </a:rPr>
                        <a:t>7- مديريت ارتباطات</a:t>
                      </a:r>
                      <a:endParaRPr kumimoji="0" lang="en-US" sz="14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8300">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1400" b="0" i="0" u="none" strike="noStrike" cap="none" normalizeH="0" baseline="0" smtClean="0">
                        <a:ln>
                          <a:noFill/>
                        </a:ln>
                        <a:solidFill>
                          <a:srgbClr val="0000FF"/>
                        </a:solidFill>
                        <a:effectLst/>
                        <a:latin typeface="Arial" pitchFamily="34" charset="0"/>
                        <a:cs typeface="B Nazanin" pitchFamily="2" charset="-78"/>
                      </a:endParaRP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a:t>
                      </a:r>
                      <a:r>
                        <a:rPr kumimoji="0" lang="fa-IR" sz="1400" b="0" i="0" u="none" strike="noStrike" cap="none" normalizeH="0" baseline="0" smtClean="0">
                          <a:ln>
                            <a:noFill/>
                          </a:ln>
                          <a:solidFill>
                            <a:srgbClr val="0000FF"/>
                          </a:solidFill>
                          <a:effectLst/>
                          <a:latin typeface="Arial" pitchFamily="34" charset="0"/>
                          <a:cs typeface="B Nazanin" pitchFamily="2" charset="-78"/>
                        </a:rPr>
                        <a:t> کنترل و پايش ريسک</a:t>
                      </a:r>
                      <a:endParaRPr kumimoji="0" lang="en-US" sz="1400" b="0" i="0" u="none" strike="noStrike" cap="none" normalizeH="0" baseline="0" smtClean="0">
                        <a:ln>
                          <a:noFill/>
                        </a:ln>
                        <a:solidFill>
                          <a:srgbClr val="0000FF"/>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1400" b="0" i="0" u="none" strike="noStrike" cap="none" normalizeH="0" baseline="0" smtClean="0">
                        <a:ln>
                          <a:noFill/>
                        </a:ln>
                        <a:solidFill>
                          <a:srgbClr val="0000FF"/>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Tx/>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a:t>
                      </a:r>
                      <a:r>
                        <a:rPr kumimoji="0" lang="fa-IR" sz="1400" b="0" i="0" u="none" strike="noStrike" cap="none" normalizeH="0" baseline="0" smtClean="0">
                          <a:ln>
                            <a:noFill/>
                          </a:ln>
                          <a:solidFill>
                            <a:srgbClr val="0000FF"/>
                          </a:solidFill>
                          <a:effectLst/>
                          <a:latin typeface="Arial" pitchFamily="34" charset="0"/>
                          <a:cs typeface="B Nazanin" pitchFamily="2" charset="-78"/>
                        </a:rPr>
                        <a:t> برنامه ريزي ريسک </a:t>
                      </a:r>
                      <a:r>
                        <a:rPr kumimoji="0" lang="en-US" sz="1400" b="0" i="0" u="none" strike="noStrike" cap="none" normalizeH="0" baseline="0" smtClean="0">
                          <a:ln>
                            <a:noFill/>
                          </a:ln>
                          <a:solidFill>
                            <a:schemeClr val="tx1"/>
                          </a:solidFill>
                          <a:effectLst/>
                          <a:latin typeface="Arial" pitchFamily="34" charset="0"/>
                          <a:cs typeface="B Nazanin" pitchFamily="2" charset="-78"/>
                        </a:rPr>
                        <a:t>●</a:t>
                      </a:r>
                      <a:r>
                        <a:rPr kumimoji="0" lang="fa-IR" sz="1400" b="0" i="0" u="none" strike="noStrike" cap="none" normalizeH="0" baseline="0" smtClean="0">
                          <a:ln>
                            <a:noFill/>
                          </a:ln>
                          <a:solidFill>
                            <a:srgbClr val="0000FF"/>
                          </a:solidFill>
                          <a:effectLst/>
                          <a:latin typeface="Arial" pitchFamily="34" charset="0"/>
                          <a:cs typeface="B Nazanin" pitchFamily="2" charset="-78"/>
                        </a:rPr>
                        <a:t> شناسايي ريسک</a:t>
                      </a:r>
                    </a:p>
                    <a:p>
                      <a:pPr marL="0" marR="0" lvl="0" indent="0" algn="ctr" defTabSz="914400" rtl="1" eaLnBrk="1" fontAlgn="base" latinLnBrk="0" hangingPunct="1">
                        <a:lnSpc>
                          <a:spcPct val="100000"/>
                        </a:lnSpc>
                        <a:spcBef>
                          <a:spcPct val="20000"/>
                        </a:spcBef>
                        <a:spcAft>
                          <a:spcPct val="0"/>
                        </a:spcAft>
                        <a:buClr>
                          <a:schemeClr val="tx2"/>
                        </a:buClr>
                        <a:buSzPct val="70000"/>
                        <a:buFontTx/>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a:t>
                      </a:r>
                      <a:r>
                        <a:rPr kumimoji="0" lang="fa-IR" sz="1400" b="0" i="0" u="none" strike="noStrike" cap="none" normalizeH="0" baseline="0" smtClean="0">
                          <a:ln>
                            <a:noFill/>
                          </a:ln>
                          <a:solidFill>
                            <a:srgbClr val="0000FF"/>
                          </a:solidFill>
                          <a:effectLst/>
                          <a:latin typeface="Arial" pitchFamily="34" charset="0"/>
                          <a:cs typeface="B Nazanin" pitchFamily="2" charset="-78"/>
                        </a:rPr>
                        <a:t> تحليل کيفي ريسک </a:t>
                      </a:r>
                      <a:r>
                        <a:rPr kumimoji="0" lang="en-US" sz="1400" b="0" i="0" u="none" strike="noStrike" cap="none" normalizeH="0" baseline="0" smtClean="0">
                          <a:ln>
                            <a:noFill/>
                          </a:ln>
                          <a:solidFill>
                            <a:schemeClr val="tx1"/>
                          </a:solidFill>
                          <a:effectLst/>
                          <a:latin typeface="Arial" pitchFamily="34" charset="0"/>
                          <a:cs typeface="B Nazanin" pitchFamily="2" charset="-78"/>
                        </a:rPr>
                        <a:t>●</a:t>
                      </a:r>
                      <a:r>
                        <a:rPr kumimoji="0" lang="fa-IR" sz="1400" b="0" i="0" u="none" strike="noStrike" cap="none" normalizeH="0" baseline="0" smtClean="0">
                          <a:ln>
                            <a:noFill/>
                          </a:ln>
                          <a:solidFill>
                            <a:srgbClr val="0000FF"/>
                          </a:solidFill>
                          <a:effectLst/>
                          <a:latin typeface="Arial" pitchFamily="34" charset="0"/>
                          <a:cs typeface="B Nazanin" pitchFamily="2" charset="-78"/>
                        </a:rPr>
                        <a:t> تحليل کمي ريسک </a:t>
                      </a:r>
                      <a:r>
                        <a:rPr kumimoji="0" lang="en-US" sz="1400" b="0" i="0" u="none" strike="noStrike" cap="none" normalizeH="0" baseline="0" smtClean="0">
                          <a:ln>
                            <a:noFill/>
                          </a:ln>
                          <a:solidFill>
                            <a:schemeClr val="tx1"/>
                          </a:solidFill>
                          <a:effectLst/>
                          <a:latin typeface="Arial" pitchFamily="34" charset="0"/>
                          <a:cs typeface="B Nazanin" pitchFamily="2" charset="-78"/>
                        </a:rPr>
                        <a:t>●</a:t>
                      </a:r>
                      <a:r>
                        <a:rPr kumimoji="0" lang="fa-IR" sz="1400" b="0" i="0" u="none" strike="noStrike" cap="none" normalizeH="0" baseline="0" smtClean="0">
                          <a:ln>
                            <a:noFill/>
                          </a:ln>
                          <a:solidFill>
                            <a:srgbClr val="0000FF"/>
                          </a:solidFill>
                          <a:effectLst/>
                          <a:latin typeface="Arial" pitchFamily="34" charset="0"/>
                          <a:cs typeface="B Nazanin" pitchFamily="2" charset="-78"/>
                        </a:rPr>
                        <a:t> برنامه پاسخ به ريسک</a:t>
                      </a:r>
                      <a:endParaRPr kumimoji="0" lang="en-US" sz="1400" b="0" i="0" u="none" strike="noStrike" cap="none" normalizeH="0" baseline="0" smtClean="0">
                        <a:ln>
                          <a:noFill/>
                        </a:ln>
                        <a:solidFill>
                          <a:srgbClr val="0000FF"/>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18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1" i="0" u="none" strike="noStrike" cap="none" normalizeH="0" baseline="0" smtClean="0">
                          <a:ln>
                            <a:noFill/>
                          </a:ln>
                          <a:solidFill>
                            <a:schemeClr val="tx1"/>
                          </a:solidFill>
                          <a:effectLst/>
                          <a:latin typeface="Arial" pitchFamily="34" charset="0"/>
                          <a:cs typeface="B Nazanin" pitchFamily="2" charset="-78"/>
                        </a:rPr>
                        <a:t>8- مديريت ريسک</a:t>
                      </a:r>
                      <a:endParaRPr kumimoji="0" lang="en-US" sz="14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9888">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a:t>
                      </a:r>
                      <a:r>
                        <a:rPr kumimoji="0" lang="fa-IR" sz="1400" b="0" i="0" u="none" strike="noStrike" cap="none" normalizeH="0" baseline="0" smtClean="0">
                          <a:ln>
                            <a:noFill/>
                          </a:ln>
                          <a:solidFill>
                            <a:srgbClr val="0000FF"/>
                          </a:solidFill>
                          <a:effectLst/>
                          <a:latin typeface="Arial" pitchFamily="34" charset="0"/>
                          <a:cs typeface="B Nazanin" pitchFamily="2" charset="-78"/>
                        </a:rPr>
                        <a:t> خاتمه پيمان</a:t>
                      </a:r>
                      <a:endParaRPr kumimoji="0" lang="en-US" sz="1400" b="0" i="0" u="none" strike="noStrike" cap="none" normalizeH="0" baseline="0" smtClean="0">
                        <a:ln>
                          <a:noFill/>
                        </a:ln>
                        <a:solidFill>
                          <a:srgbClr val="0000FF"/>
                        </a:solidFill>
                        <a:effectLst/>
                        <a:latin typeface="Arial" pitchFamily="34" charset="0"/>
                        <a:cs typeface="B Nazanin" pitchFamily="2" charset="-78"/>
                      </a:endParaRP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a:t>
                      </a:r>
                      <a:r>
                        <a:rPr kumimoji="0" lang="fa-IR" sz="1400" b="0" i="0" u="none" strike="noStrike" cap="none" normalizeH="0" baseline="0" smtClean="0">
                          <a:ln>
                            <a:noFill/>
                          </a:ln>
                          <a:solidFill>
                            <a:srgbClr val="0000FF"/>
                          </a:solidFill>
                          <a:effectLst/>
                          <a:latin typeface="Arial" pitchFamily="34" charset="0"/>
                          <a:cs typeface="B Nazanin" pitchFamily="2" charset="-78"/>
                        </a:rPr>
                        <a:t> اداره قرارداد ها</a:t>
                      </a:r>
                      <a:endParaRPr kumimoji="0" lang="en-US" sz="1400" b="0" i="0" u="none" strike="noStrike" cap="none" normalizeH="0" baseline="0" smtClean="0">
                        <a:ln>
                          <a:noFill/>
                        </a:ln>
                        <a:solidFill>
                          <a:srgbClr val="0000FF"/>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a:t>
                      </a:r>
                      <a:r>
                        <a:rPr kumimoji="0" lang="fa-IR" sz="1400" b="0" i="0" u="none" strike="noStrike" cap="none" normalizeH="0" baseline="0" smtClean="0">
                          <a:ln>
                            <a:noFill/>
                          </a:ln>
                          <a:solidFill>
                            <a:srgbClr val="0000FF"/>
                          </a:solidFill>
                          <a:effectLst/>
                          <a:latin typeface="Arial" pitchFamily="34" charset="0"/>
                          <a:cs typeface="B Nazanin" pitchFamily="2" charset="-78"/>
                        </a:rPr>
                        <a:t> برگزاري مناقصه </a:t>
                      </a:r>
                      <a:r>
                        <a:rPr kumimoji="0" lang="en-US" sz="1400" b="0" i="0" u="none" strike="noStrike" cap="none" normalizeH="0" baseline="0" smtClean="0">
                          <a:ln>
                            <a:noFill/>
                          </a:ln>
                          <a:solidFill>
                            <a:schemeClr val="tx1"/>
                          </a:solidFill>
                          <a:effectLst/>
                          <a:latin typeface="Arial" pitchFamily="34" charset="0"/>
                          <a:cs typeface="B Nazanin" pitchFamily="2" charset="-78"/>
                        </a:rPr>
                        <a:t>●</a:t>
                      </a:r>
                      <a:r>
                        <a:rPr kumimoji="0" lang="fa-IR" sz="1400" b="0" i="0" u="none" strike="noStrike" cap="none" normalizeH="0" baseline="0" smtClean="0">
                          <a:ln>
                            <a:noFill/>
                          </a:ln>
                          <a:solidFill>
                            <a:srgbClr val="0000FF"/>
                          </a:solidFill>
                          <a:effectLst/>
                          <a:latin typeface="Arial" pitchFamily="34" charset="0"/>
                          <a:cs typeface="B Nazanin" pitchFamily="2" charset="-78"/>
                        </a:rPr>
                        <a:t> انتخاب برندگان</a:t>
                      </a:r>
                      <a:endParaRPr kumimoji="0" lang="en-US" sz="1400" b="0" i="0" u="none" strike="noStrike" cap="none" normalizeH="0" baseline="0" smtClean="0">
                        <a:ln>
                          <a:noFill/>
                        </a:ln>
                        <a:solidFill>
                          <a:srgbClr val="0000FF"/>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a:t>
                      </a:r>
                      <a:r>
                        <a:rPr kumimoji="0" lang="fa-IR" sz="1400" b="0" i="0" u="none" strike="noStrike" cap="none" normalizeH="0" baseline="0" smtClean="0">
                          <a:ln>
                            <a:noFill/>
                          </a:ln>
                          <a:solidFill>
                            <a:srgbClr val="0000FF"/>
                          </a:solidFill>
                          <a:effectLst/>
                          <a:latin typeface="Arial" pitchFamily="34" charset="0"/>
                          <a:cs typeface="B Nazanin" pitchFamily="2" charset="-78"/>
                        </a:rPr>
                        <a:t> برنامه خريد سفارش </a:t>
                      </a:r>
                      <a:r>
                        <a:rPr kumimoji="0" lang="en-US" sz="1400" b="0" i="0" u="none" strike="noStrike" cap="none" normalizeH="0" baseline="0" smtClean="0">
                          <a:ln>
                            <a:noFill/>
                          </a:ln>
                          <a:solidFill>
                            <a:schemeClr val="tx1"/>
                          </a:solidFill>
                          <a:effectLst/>
                          <a:latin typeface="Arial" pitchFamily="34" charset="0"/>
                          <a:cs typeface="B Nazanin" pitchFamily="2" charset="-78"/>
                        </a:rPr>
                        <a:t>●</a:t>
                      </a:r>
                      <a:r>
                        <a:rPr kumimoji="0" lang="fa-IR" sz="1400" b="0" i="0" u="none" strike="noStrike" cap="none" normalizeH="0" baseline="0" smtClean="0">
                          <a:ln>
                            <a:noFill/>
                          </a:ln>
                          <a:solidFill>
                            <a:srgbClr val="0000FF"/>
                          </a:solidFill>
                          <a:effectLst/>
                          <a:latin typeface="Arial" pitchFamily="34" charset="0"/>
                          <a:cs typeface="B Nazanin" pitchFamily="2" charset="-78"/>
                        </a:rPr>
                        <a:t> برنامه قراردادها</a:t>
                      </a:r>
                      <a:endParaRPr kumimoji="0" lang="en-US" sz="1400" b="0" i="0" u="none" strike="noStrike" cap="none" normalizeH="0" baseline="0" smtClean="0">
                        <a:ln>
                          <a:noFill/>
                        </a:ln>
                        <a:solidFill>
                          <a:srgbClr val="0000FF"/>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2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1" i="0" u="none" strike="noStrike" cap="none" normalizeH="0" baseline="0" smtClean="0">
                          <a:ln>
                            <a:noFill/>
                          </a:ln>
                          <a:solidFill>
                            <a:schemeClr val="tx1"/>
                          </a:solidFill>
                          <a:effectLst/>
                          <a:latin typeface="Arial" pitchFamily="34" charset="0"/>
                          <a:cs typeface="B Nazanin" pitchFamily="2" charset="-78"/>
                        </a:rPr>
                        <a:t>9- مديريت تدارکات</a:t>
                      </a:r>
                      <a:endParaRPr kumimoji="0" lang="en-US" sz="14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0AD69613-D3B7-4588-ADE6-AC8EBC297C1B}" type="slidenum">
              <a:rPr lang="ar-SA" altLang="en-US"/>
              <a:pPr>
                <a:defRPr/>
              </a:pPr>
              <a:t>144</a:t>
            </a:fld>
            <a:endParaRPr lang="en-US" altLang="en-US"/>
          </a:p>
        </p:txBody>
      </p:sp>
      <p:sp>
        <p:nvSpPr>
          <p:cNvPr id="159748" name="Rectangle 2"/>
          <p:cNvSpPr>
            <a:spLocks noGrp="1" noChangeArrowheads="1"/>
          </p:cNvSpPr>
          <p:nvPr>
            <p:ph type="title"/>
          </p:nvPr>
        </p:nvSpPr>
        <p:spPr/>
        <p:txBody>
          <a:bodyPr/>
          <a:lstStyle/>
          <a:p>
            <a:pPr algn="r" rtl="1" eaLnBrk="1" hangingPunct="1"/>
            <a:r>
              <a:rPr lang="fa-IR" smtClean="0">
                <a:cs typeface="B Nazanin" pitchFamily="2" charset="-78"/>
              </a:rPr>
              <a:t>نمونه گواهينامه</a:t>
            </a:r>
            <a:endParaRPr lang="en-US" smtClean="0">
              <a:cs typeface="B Nazanin" pitchFamily="2" charset="-78"/>
            </a:endParaRPr>
          </a:p>
        </p:txBody>
      </p:sp>
      <p:pic>
        <p:nvPicPr>
          <p:cNvPr id="159749" name="Picture 3"/>
          <p:cNvPicPr>
            <a:picLocks noGrp="1" noChangeAspect="1" noChangeArrowheads="1"/>
          </p:cNvPicPr>
          <p:nvPr>
            <p:ph type="body" idx="1"/>
          </p:nvPr>
        </p:nvPicPr>
        <p:blipFill>
          <a:blip r:embed="rId2"/>
          <a:srcRect/>
          <a:stretch>
            <a:fillRect/>
          </a:stretch>
        </p:blipFill>
        <p:spPr>
          <a:xfrm>
            <a:off x="457200" y="1447800"/>
            <a:ext cx="8305800" cy="4805363"/>
          </a:xfrm>
        </p:spPr>
      </p:pic>
    </p:spTree>
  </p:cSld>
  <p:clrMapOvr>
    <a:masterClrMapping/>
  </p:clrMapOvr>
  <p:transition spd="med"/>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33FBD1E2-DCB2-46D1-9FEC-967914B951F5}" type="slidenum">
              <a:rPr lang="ar-SA" altLang="en-US"/>
              <a:pPr>
                <a:defRPr/>
              </a:pPr>
              <a:t>145</a:t>
            </a:fld>
            <a:endParaRPr lang="en-US" altLang="en-US"/>
          </a:p>
        </p:txBody>
      </p:sp>
      <p:sp>
        <p:nvSpPr>
          <p:cNvPr id="160772" name="Rectangle 2"/>
          <p:cNvSpPr>
            <a:spLocks noGrp="1" noChangeArrowheads="1"/>
          </p:cNvSpPr>
          <p:nvPr>
            <p:ph type="title"/>
          </p:nvPr>
        </p:nvSpPr>
        <p:spPr/>
        <p:txBody>
          <a:bodyPr/>
          <a:lstStyle/>
          <a:p>
            <a:pPr algn="r" rtl="1" eaLnBrk="1" hangingPunct="1"/>
            <a:r>
              <a:rPr lang="fa-IR" smtClean="0">
                <a:cs typeface="B Nazanin" pitchFamily="2" charset="-78"/>
              </a:rPr>
              <a:t>موازنه زمان - هزينه</a:t>
            </a:r>
            <a:endParaRPr lang="en-US" smtClean="0">
              <a:cs typeface="B Nazanin" pitchFamily="2" charset="-78"/>
            </a:endParaRPr>
          </a:p>
        </p:txBody>
      </p:sp>
      <p:sp>
        <p:nvSpPr>
          <p:cNvPr id="160773" name="Rectangle 3"/>
          <p:cNvSpPr>
            <a:spLocks noGrp="1" noChangeArrowheads="1"/>
          </p:cNvSpPr>
          <p:nvPr>
            <p:ph type="body" idx="1"/>
          </p:nvPr>
        </p:nvSpPr>
        <p:spPr/>
        <p:txBody>
          <a:bodyPr/>
          <a:lstStyle/>
          <a:p>
            <a:pPr algn="r" rtl="1" eaLnBrk="1" hangingPunct="1">
              <a:lnSpc>
                <a:spcPct val="90000"/>
              </a:lnSpc>
            </a:pPr>
            <a:r>
              <a:rPr lang="fa-IR" smtClean="0">
                <a:cs typeface="B Nazanin" pitchFamily="2" charset="-78"/>
              </a:rPr>
              <a:t>در موارد بسياري لازم است پروژه را زودتر از تاريخ محاسبه شده بر روي شبکه تکميل نمود. يکي از راه حلهاي کوتاه نمودن زمان اجراي پروژه، تسريع در انجام فعاليتها ميباشد.براي کاهش زمان يک فعاليت بايد ميزان منابع مورد استفاده در آن فعاليت را افزايش داد. به عبارت ديگر براي اجراي يک فعاليت در زماني کوتاه تر از آنچه در شرايط معمولي قابل اجراست، لازم است به حجم منابعي نظير نيروي کار و تعداد تجهيزات و ماشين آلات افزوده و يا از ماشين آلات پر توان تر استفاده کرد .</a:t>
            </a:r>
          </a:p>
          <a:p>
            <a:pPr algn="r" rtl="1" eaLnBrk="1" hangingPunct="1">
              <a:lnSpc>
                <a:spcPct val="90000"/>
              </a:lnSpc>
            </a:pPr>
            <a:r>
              <a:rPr lang="fa-IR" smtClean="0">
                <a:cs typeface="B Nazanin" pitchFamily="2" charset="-78"/>
              </a:rPr>
              <a:t>کاهش زمان اجراي پروژه همواره با صرف هزينه همراه است که در مقابل با کاهش زمان تکميل پروژه، صرفه جويي هايي عايد ميشود.</a:t>
            </a:r>
            <a:endParaRPr lang="en-US"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2913A36A-5C37-4DAE-A4A3-A7CEA9D22700}" type="slidenum">
              <a:rPr lang="ar-SA" altLang="en-US"/>
              <a:pPr>
                <a:defRPr/>
              </a:pPr>
              <a:t>146</a:t>
            </a:fld>
            <a:endParaRPr lang="en-US" altLang="en-US"/>
          </a:p>
        </p:txBody>
      </p:sp>
      <p:sp>
        <p:nvSpPr>
          <p:cNvPr id="161796" name="Rectangle 2"/>
          <p:cNvSpPr>
            <a:spLocks noGrp="1" noChangeArrowheads="1"/>
          </p:cNvSpPr>
          <p:nvPr>
            <p:ph type="title"/>
          </p:nvPr>
        </p:nvSpPr>
        <p:spPr/>
        <p:txBody>
          <a:bodyPr/>
          <a:lstStyle/>
          <a:p>
            <a:pPr algn="r" rtl="1" eaLnBrk="1" hangingPunct="1"/>
            <a:r>
              <a:rPr lang="fa-IR" smtClean="0">
                <a:cs typeface="B Nazanin" pitchFamily="2" charset="-78"/>
              </a:rPr>
              <a:t>مدل هاي ممکن در بررسي زمان – هزينه</a:t>
            </a:r>
            <a:endParaRPr lang="en-US" smtClean="0">
              <a:cs typeface="B Nazanin" pitchFamily="2" charset="-78"/>
            </a:endParaRPr>
          </a:p>
        </p:txBody>
      </p:sp>
      <p:sp>
        <p:nvSpPr>
          <p:cNvPr id="161797" name="Rectangle 3"/>
          <p:cNvSpPr>
            <a:spLocks noGrp="1" noChangeArrowheads="1"/>
          </p:cNvSpPr>
          <p:nvPr>
            <p:ph type="body" idx="1"/>
          </p:nvPr>
        </p:nvSpPr>
        <p:spPr>
          <a:xfrm>
            <a:off x="457200" y="1719263"/>
            <a:ext cx="8458200" cy="4411662"/>
          </a:xfrm>
        </p:spPr>
        <p:txBody>
          <a:bodyPr/>
          <a:lstStyle/>
          <a:p>
            <a:pPr algn="r" rtl="1" eaLnBrk="1" hangingPunct="1"/>
            <a:r>
              <a:rPr lang="fa-IR" sz="3600" smtClean="0">
                <a:cs typeface="B Nazanin" pitchFamily="2" charset="-78"/>
              </a:rPr>
              <a:t>براي تغييرات عوامل هزينه و زمان محدوديتي وجود ندارد.</a:t>
            </a:r>
          </a:p>
          <a:p>
            <a:pPr algn="r" rtl="1" eaLnBrk="1" hangingPunct="1">
              <a:buFont typeface="Wingdings" pitchFamily="2" charset="2"/>
              <a:buNone/>
            </a:pPr>
            <a:endParaRPr lang="fa-IR" sz="3600" smtClean="0">
              <a:cs typeface="B Nazanin" pitchFamily="2" charset="-78"/>
            </a:endParaRPr>
          </a:p>
          <a:p>
            <a:pPr algn="r" rtl="1" eaLnBrk="1" hangingPunct="1"/>
            <a:r>
              <a:rPr lang="fa-IR" sz="3600" smtClean="0">
                <a:cs typeface="B Nazanin" pitchFamily="2" charset="-78"/>
              </a:rPr>
              <a:t>تاريخ تکميل مشخص شده است.</a:t>
            </a:r>
          </a:p>
          <a:p>
            <a:pPr algn="r" rtl="1" eaLnBrk="1" hangingPunct="1">
              <a:buFont typeface="Wingdings" pitchFamily="2" charset="2"/>
              <a:buNone/>
            </a:pPr>
            <a:endParaRPr lang="fa-IR" sz="3600" smtClean="0">
              <a:cs typeface="B Nazanin" pitchFamily="2" charset="-78"/>
            </a:endParaRPr>
          </a:p>
          <a:p>
            <a:pPr algn="r" rtl="1" eaLnBrk="1" hangingPunct="1"/>
            <a:r>
              <a:rPr lang="fa-IR" sz="3600" smtClean="0">
                <a:cs typeface="B Nazanin" pitchFamily="2" charset="-78"/>
              </a:rPr>
              <a:t>بودجه معيني براي تسريع تاريخ تکميل تعيين شده است.</a:t>
            </a:r>
            <a:endParaRPr lang="en-US" sz="3600"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230AAD2D-6283-4942-B559-77FB096DB145}" type="slidenum">
              <a:rPr lang="ar-SA" altLang="en-US"/>
              <a:pPr>
                <a:defRPr/>
              </a:pPr>
              <a:t>147</a:t>
            </a:fld>
            <a:endParaRPr lang="en-US" altLang="en-US"/>
          </a:p>
        </p:txBody>
      </p:sp>
      <p:sp>
        <p:nvSpPr>
          <p:cNvPr id="162820" name="Rectangle 2"/>
          <p:cNvSpPr>
            <a:spLocks noGrp="1" noChangeArrowheads="1"/>
          </p:cNvSpPr>
          <p:nvPr>
            <p:ph type="title"/>
          </p:nvPr>
        </p:nvSpPr>
        <p:spPr/>
        <p:txBody>
          <a:bodyPr/>
          <a:lstStyle/>
          <a:p>
            <a:pPr algn="r" rtl="1" eaLnBrk="1" hangingPunct="1"/>
            <a:r>
              <a:rPr lang="fa-IR" smtClean="0">
                <a:solidFill>
                  <a:schemeClr val="tx1"/>
                </a:solidFill>
                <a:cs typeface="B Nazanin" pitchFamily="2" charset="-78"/>
              </a:rPr>
              <a:t>مدل اول:</a:t>
            </a:r>
            <a:r>
              <a:rPr lang="fa-IR" smtClean="0">
                <a:cs typeface="B Nazanin" pitchFamily="2" charset="-78"/>
              </a:rPr>
              <a:t> براي تغييرات عوامل هزينه و زمان محدوديتي وجود ندارد</a:t>
            </a:r>
            <a:endParaRPr lang="en-US" smtClean="0">
              <a:cs typeface="B Nazanin" pitchFamily="2" charset="-78"/>
            </a:endParaRPr>
          </a:p>
        </p:txBody>
      </p:sp>
      <p:sp>
        <p:nvSpPr>
          <p:cNvPr id="162821" name="Rectangle 3"/>
          <p:cNvSpPr>
            <a:spLocks noGrp="1" noChangeArrowheads="1"/>
          </p:cNvSpPr>
          <p:nvPr>
            <p:ph type="body" idx="1"/>
          </p:nvPr>
        </p:nvSpPr>
        <p:spPr>
          <a:xfrm>
            <a:off x="304800" y="1981200"/>
            <a:ext cx="8534400" cy="4411663"/>
          </a:xfrm>
        </p:spPr>
        <p:txBody>
          <a:bodyPr/>
          <a:lstStyle/>
          <a:p>
            <a:pPr algn="r" rtl="1" eaLnBrk="1" hangingPunct="1">
              <a:lnSpc>
                <a:spcPct val="90000"/>
              </a:lnSpc>
            </a:pPr>
            <a:r>
              <a:rPr lang="fa-IR" sz="2600" smtClean="0">
                <a:cs typeface="B Nazanin" pitchFamily="2" charset="-78"/>
              </a:rPr>
              <a:t>در شرايطي ممکنست تعيين زمان مناسب براي تکميل پروژه به عهده برنامه ريز گذاشته شده باشد. به اين معني که با صرف هزينه اي مناسب براي اجراي پروژه موافقت شده،‌ ولي تعيين اين ميزان هزينه ، و در نتيجه تعيين تاريخ مشخصي براي تکميل که به ازاي آن اين هزينه مصروف خواهد گرديد به عهده برنامه ريز باشد. </a:t>
            </a:r>
          </a:p>
          <a:p>
            <a:pPr algn="r" rtl="1" eaLnBrk="1" hangingPunct="1">
              <a:lnSpc>
                <a:spcPct val="90000"/>
              </a:lnSpc>
            </a:pPr>
            <a:r>
              <a:rPr lang="fa-IR" sz="2600" smtClean="0">
                <a:cs typeface="B Nazanin" pitchFamily="2" charset="-78"/>
              </a:rPr>
              <a:t>در اين شرايط عاملي که بايد حداقل شود، جمع هزينه هاي پروژه است. در صورتي که مدت انجام پروژه بسيار طولاني شود، هزينه هايي مثل سرمايه بلوکه شده، جريمه تاخير و... افزايش خواهند يافت و اگر مدت انجام پروژه خيلي کاهش يابد هزينه هايي مثل هزينه کاهش زمان فعاليتها زياد خواهند بود.</a:t>
            </a:r>
          </a:p>
          <a:p>
            <a:pPr algn="r" rtl="1" eaLnBrk="1" hangingPunct="1">
              <a:lnSpc>
                <a:spcPct val="90000"/>
              </a:lnSpc>
            </a:pPr>
            <a:r>
              <a:rPr lang="fa-IR" sz="2600" smtClean="0">
                <a:cs typeface="B Nazanin" pitchFamily="2" charset="-78"/>
              </a:rPr>
              <a:t>در اين مدل هدف تعيين زمان اقتصادي براي اجراي پروژه است که به ازاء آن جمع هزينه هاي مستقيم و غير مستقيم در حداقل ممکن باشد. </a:t>
            </a:r>
            <a:endParaRPr lang="en-US" sz="2600"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37652765-2CF6-4E0F-AC45-7B560A4BF926}" type="slidenum">
              <a:rPr lang="ar-SA" altLang="en-US"/>
              <a:pPr>
                <a:defRPr/>
              </a:pPr>
              <a:t>148</a:t>
            </a:fld>
            <a:endParaRPr lang="en-US" altLang="en-US"/>
          </a:p>
        </p:txBody>
      </p:sp>
      <p:sp>
        <p:nvSpPr>
          <p:cNvPr id="163844" name="Rectangle 2"/>
          <p:cNvSpPr>
            <a:spLocks noGrp="1" noChangeArrowheads="1"/>
          </p:cNvSpPr>
          <p:nvPr>
            <p:ph type="title"/>
          </p:nvPr>
        </p:nvSpPr>
        <p:spPr/>
        <p:txBody>
          <a:bodyPr/>
          <a:lstStyle/>
          <a:p>
            <a:pPr algn="r" rtl="1" eaLnBrk="1" hangingPunct="1"/>
            <a:r>
              <a:rPr lang="fa-IR" smtClean="0">
                <a:solidFill>
                  <a:schemeClr val="tx1"/>
                </a:solidFill>
                <a:cs typeface="B Nazanin" pitchFamily="2" charset="-78"/>
              </a:rPr>
              <a:t>مدل دوم: </a:t>
            </a:r>
            <a:r>
              <a:rPr lang="fa-IR" smtClean="0">
                <a:cs typeface="B Nazanin" pitchFamily="2" charset="-78"/>
              </a:rPr>
              <a:t>تاريخ تکميل مشخص شده است.</a:t>
            </a:r>
            <a:endParaRPr lang="en-US" smtClean="0">
              <a:cs typeface="B Nazanin" pitchFamily="2" charset="-78"/>
            </a:endParaRPr>
          </a:p>
        </p:txBody>
      </p:sp>
      <p:sp>
        <p:nvSpPr>
          <p:cNvPr id="163845" name="Rectangle 3"/>
          <p:cNvSpPr>
            <a:spLocks noGrp="1" noChangeArrowheads="1"/>
          </p:cNvSpPr>
          <p:nvPr>
            <p:ph type="body" idx="1"/>
          </p:nvPr>
        </p:nvSpPr>
        <p:spPr>
          <a:xfrm>
            <a:off x="304800" y="1676400"/>
            <a:ext cx="8458200" cy="4868863"/>
          </a:xfrm>
        </p:spPr>
        <p:txBody>
          <a:bodyPr/>
          <a:lstStyle/>
          <a:p>
            <a:pPr algn="r" rtl="1" eaLnBrk="1" hangingPunct="1"/>
            <a:r>
              <a:rPr lang="fa-IR" sz="2600" smtClean="0">
                <a:cs typeface="B Nazanin" pitchFamily="2" charset="-78"/>
              </a:rPr>
              <a:t>در بسياري از پروژه ها، بنا به دلائلي ممکن است تاريخ تکميل يا </a:t>
            </a:r>
            <a:r>
              <a:rPr lang="en-US" sz="2000" smtClean="0">
                <a:cs typeface="B Nazanin" pitchFamily="2" charset="-78"/>
              </a:rPr>
              <a:t>T</a:t>
            </a:r>
            <a:r>
              <a:rPr lang="en-US" sz="2600" baseline="-25000" smtClean="0">
                <a:cs typeface="B Nazanin" pitchFamily="2" charset="-78"/>
              </a:rPr>
              <a:t>c</a:t>
            </a:r>
            <a:r>
              <a:rPr lang="fa-IR" sz="2600" smtClean="0">
                <a:cs typeface="B Nazanin" pitchFamily="2" charset="-78"/>
              </a:rPr>
              <a:t> تعيين شده باشد . در صورتي که اين تاريخ از تاريخ محاسبه شده بر اساس روش محاسبات </a:t>
            </a:r>
            <a:r>
              <a:rPr lang="en-US" sz="2000" smtClean="0">
                <a:cs typeface="B Nazanin" pitchFamily="2" charset="-78"/>
              </a:rPr>
              <a:t>CPM</a:t>
            </a:r>
            <a:r>
              <a:rPr lang="fa-IR" sz="2000" smtClean="0">
                <a:cs typeface="B Nazanin" pitchFamily="2" charset="-78"/>
              </a:rPr>
              <a:t> </a:t>
            </a:r>
            <a:r>
              <a:rPr lang="fa-IR" sz="2600" smtClean="0">
                <a:cs typeface="B Nazanin" pitchFamily="2" charset="-78"/>
              </a:rPr>
              <a:t>کمتر(زودتر) باشد، ممکن است فشرده نمودن  يا کاهش دادن زمان بعضي از فعاليتها در پروژه الزامي گردد. در اجراي اين امر، ممکن است ترکيبهاي مختلفي از فعاليتها که زمان آنها قابل کاهش است مورد نظر قرار گيرند. با کاهش زمان فعاليتهاي هر يک از ترکيبهاي مورد نظر اين امکان وجود خواهد داشت که تاريخ پروژه را به </a:t>
            </a:r>
            <a:r>
              <a:rPr lang="en-US" sz="2000" smtClean="0">
                <a:cs typeface="B Nazanin" pitchFamily="2" charset="-78"/>
              </a:rPr>
              <a:t>T</a:t>
            </a:r>
            <a:r>
              <a:rPr lang="en-US" sz="2600" baseline="-25000" smtClean="0">
                <a:cs typeface="B Nazanin" pitchFamily="2" charset="-78"/>
              </a:rPr>
              <a:t>c</a:t>
            </a:r>
            <a:r>
              <a:rPr lang="fa-IR" sz="2600" smtClean="0">
                <a:cs typeface="B Nazanin" pitchFamily="2" charset="-78"/>
              </a:rPr>
              <a:t> برسانند.</a:t>
            </a:r>
          </a:p>
          <a:p>
            <a:pPr algn="r" rtl="1" eaLnBrk="1" hangingPunct="1"/>
            <a:r>
              <a:rPr lang="fa-IR" sz="2600" smtClean="0">
                <a:cs typeface="B Nazanin" pitchFamily="2" charset="-78"/>
              </a:rPr>
              <a:t>در چنين مدلي هدف عبارت از تعيين ترکيب بهينه ( اقتصادي ترين ترکيب) براي کاهش فعاليتها است، به نحوي که با امکان پذير نمودن اجراي پروژه در تاريخ تعيين شده يا </a:t>
            </a:r>
            <a:r>
              <a:rPr lang="en-US" sz="2000" smtClean="0">
                <a:cs typeface="B Nazanin" pitchFamily="2" charset="-78"/>
              </a:rPr>
              <a:t>T</a:t>
            </a:r>
            <a:r>
              <a:rPr lang="en-US" sz="2600" baseline="-25000" smtClean="0">
                <a:cs typeface="B Nazanin" pitchFamily="2" charset="-78"/>
              </a:rPr>
              <a:t>c</a:t>
            </a:r>
            <a:r>
              <a:rPr lang="fa-IR" sz="2600" smtClean="0">
                <a:cs typeface="B Nazanin" pitchFamily="2" charset="-78"/>
              </a:rPr>
              <a:t>، ميزان اضافه هزينه بابت تسريع، در حداقل ممکن باشد.</a:t>
            </a:r>
            <a:endParaRPr lang="en-US" sz="2600"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85DB6ECA-79C5-44D4-A3F8-18B058D1ABA3}" type="slidenum">
              <a:rPr lang="ar-SA" altLang="en-US"/>
              <a:pPr>
                <a:defRPr/>
              </a:pPr>
              <a:t>149</a:t>
            </a:fld>
            <a:endParaRPr lang="en-US" altLang="en-US"/>
          </a:p>
        </p:txBody>
      </p:sp>
      <p:sp>
        <p:nvSpPr>
          <p:cNvPr id="164868" name="Rectangle 2"/>
          <p:cNvSpPr>
            <a:spLocks noGrp="1" noChangeArrowheads="1"/>
          </p:cNvSpPr>
          <p:nvPr>
            <p:ph type="title"/>
          </p:nvPr>
        </p:nvSpPr>
        <p:spPr/>
        <p:txBody>
          <a:bodyPr/>
          <a:lstStyle/>
          <a:p>
            <a:pPr algn="r" rtl="1" eaLnBrk="1" hangingPunct="1"/>
            <a:r>
              <a:rPr lang="fa-IR" smtClean="0">
                <a:solidFill>
                  <a:schemeClr val="tx1"/>
                </a:solidFill>
                <a:cs typeface="B Nazanin" pitchFamily="2" charset="-78"/>
              </a:rPr>
              <a:t>مدل سوم: </a:t>
            </a:r>
            <a:r>
              <a:rPr lang="fa-IR" sz="4100" smtClean="0">
                <a:cs typeface="B Nazanin" pitchFamily="2" charset="-78"/>
              </a:rPr>
              <a:t>بودجه معيني براي تسريع تاريخ تکميل تعيين شده است.</a:t>
            </a:r>
            <a:endParaRPr lang="en-US" sz="4100" smtClean="0">
              <a:cs typeface="B Nazanin" pitchFamily="2" charset="-78"/>
            </a:endParaRPr>
          </a:p>
        </p:txBody>
      </p:sp>
      <p:sp>
        <p:nvSpPr>
          <p:cNvPr id="164869" name="Rectangle 3"/>
          <p:cNvSpPr>
            <a:spLocks noGrp="1" noChangeArrowheads="1"/>
          </p:cNvSpPr>
          <p:nvPr>
            <p:ph type="body" idx="1"/>
          </p:nvPr>
        </p:nvSpPr>
        <p:spPr/>
        <p:txBody>
          <a:bodyPr/>
          <a:lstStyle/>
          <a:p>
            <a:pPr algn="r" rtl="1" eaLnBrk="1" hangingPunct="1"/>
            <a:r>
              <a:rPr lang="fa-IR" smtClean="0">
                <a:cs typeface="B Nazanin" pitchFamily="2" charset="-78"/>
              </a:rPr>
              <a:t>در مدل قبلي (دوم) عامل زمان محدود به </a:t>
            </a:r>
            <a:r>
              <a:rPr lang="en-US" sz="2400" smtClean="0">
                <a:cs typeface="B Nazanin" pitchFamily="2" charset="-78"/>
              </a:rPr>
              <a:t>T</a:t>
            </a:r>
            <a:r>
              <a:rPr lang="en-US" baseline="-25000" smtClean="0">
                <a:cs typeface="B Nazanin" pitchFamily="2" charset="-78"/>
              </a:rPr>
              <a:t>c</a:t>
            </a:r>
            <a:r>
              <a:rPr lang="fa-IR" smtClean="0">
                <a:cs typeface="B Nazanin" pitchFamily="2" charset="-78"/>
              </a:rPr>
              <a:t> بوده و عامل قابل تغيير، عبارت از هزينه قابل صرف براي تکميل پروژه در تاريخ </a:t>
            </a:r>
            <a:r>
              <a:rPr lang="en-US" sz="2400" smtClean="0">
                <a:cs typeface="B Nazanin" pitchFamily="2" charset="-78"/>
              </a:rPr>
              <a:t>T</a:t>
            </a:r>
            <a:r>
              <a:rPr lang="en-US" baseline="-25000" smtClean="0">
                <a:cs typeface="B Nazanin" pitchFamily="2" charset="-78"/>
              </a:rPr>
              <a:t>c</a:t>
            </a:r>
            <a:r>
              <a:rPr lang="fa-IR" smtClean="0">
                <a:cs typeface="B Nazanin" pitchFamily="2" charset="-78"/>
              </a:rPr>
              <a:t> بود. در اين مدل بر عکس حالت قبل، عامل زمان قابل تغيير بوده، ولي حداکثر مقدار اضافه هزينه اي که براي تسريع پروژه قابل پرداخت است، تعيين شده است.</a:t>
            </a:r>
          </a:p>
          <a:p>
            <a:pPr algn="r" rtl="1" eaLnBrk="1" hangingPunct="1"/>
            <a:r>
              <a:rPr lang="fa-IR" smtClean="0">
                <a:cs typeface="B Nazanin" pitchFamily="2" charset="-78"/>
              </a:rPr>
              <a:t>در چنين مدلي هدف يافتن بهترين ترکيب کاهش فعاليتها است، به صورتي که پروژه در زودترين تاريخ ممکن قابل تکميل شدن بوده، ولي ميزان هزينه اي که صرف کاهش زمان فعاليتها ميشود، از بودجه تعيين شده براي اين منظور عدول ننمايد.</a:t>
            </a:r>
            <a:endParaRPr lang="en-US"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3B9C5130-89F5-4144-B877-1911024BAAFD}" type="slidenum">
              <a:rPr lang="ar-SA" altLang="en-US"/>
              <a:pPr>
                <a:defRPr/>
              </a:pPr>
              <a:t>15</a:t>
            </a:fld>
            <a:endParaRPr lang="en-US" altLang="en-US"/>
          </a:p>
        </p:txBody>
      </p:sp>
      <p:sp>
        <p:nvSpPr>
          <p:cNvPr id="54276" name="Rectangle 2"/>
          <p:cNvSpPr>
            <a:spLocks noGrp="1" noChangeArrowheads="1"/>
          </p:cNvSpPr>
          <p:nvPr>
            <p:ph type="title"/>
          </p:nvPr>
        </p:nvSpPr>
        <p:spPr/>
        <p:txBody>
          <a:bodyPr/>
          <a:lstStyle/>
          <a:p>
            <a:pPr algn="r" rtl="1" eaLnBrk="1" hangingPunct="1"/>
            <a:r>
              <a:rPr lang="fa-IR" sz="3600" smtClean="0">
                <a:cs typeface="B Nazanin" pitchFamily="2" charset="-78"/>
              </a:rPr>
              <a:t>تاريخچه مديريت پروژه-ادامه</a:t>
            </a:r>
            <a:endParaRPr lang="en-US" sz="3600" smtClean="0">
              <a:cs typeface="B Nazanin" pitchFamily="2" charset="-78"/>
            </a:endParaRPr>
          </a:p>
        </p:txBody>
      </p:sp>
      <p:sp>
        <p:nvSpPr>
          <p:cNvPr id="54277" name="Rectangle 3"/>
          <p:cNvSpPr>
            <a:spLocks noGrp="1" noChangeArrowheads="1"/>
          </p:cNvSpPr>
          <p:nvPr>
            <p:ph type="body" idx="1"/>
          </p:nvPr>
        </p:nvSpPr>
        <p:spPr>
          <a:xfrm>
            <a:off x="685800" y="1752600"/>
            <a:ext cx="7924800" cy="4114800"/>
          </a:xfrm>
        </p:spPr>
        <p:txBody>
          <a:bodyPr/>
          <a:lstStyle/>
          <a:p>
            <a:pPr algn="r" rtl="1" eaLnBrk="1" hangingPunct="1">
              <a:lnSpc>
                <a:spcPct val="80000"/>
              </a:lnSpc>
            </a:pPr>
            <a:r>
              <a:rPr lang="ar-SA" sz="1800" smtClean="0">
                <a:cs typeface="B Nazanin" pitchFamily="2" charset="-78"/>
              </a:rPr>
              <a:t>1960 : پژوهشهاي عملي </a:t>
            </a:r>
            <a:r>
              <a:rPr lang="en-US" sz="1800" smtClean="0">
                <a:cs typeface="B Nazanin" pitchFamily="2" charset="-78"/>
              </a:rPr>
              <a:t>Nasa </a:t>
            </a:r>
            <a:r>
              <a:rPr lang="ar-SA" sz="1800" smtClean="0">
                <a:cs typeface="B Nazanin" pitchFamily="2" charset="-78"/>
              </a:rPr>
              <a:t>پيرامون مفهوم ماتريس ساختار سازماني پروژه</a:t>
            </a:r>
            <a:r>
              <a:rPr lang="ar-SA" sz="1800" smtClean="0"/>
              <a:t>‌</a:t>
            </a:r>
            <a:r>
              <a:rPr lang="ar-SA" sz="1800" smtClean="0">
                <a:cs typeface="B Nazanin" pitchFamily="2" charset="-78"/>
              </a:rPr>
              <a:t>ها .</a:t>
            </a:r>
          </a:p>
          <a:p>
            <a:pPr algn="r" rtl="1" eaLnBrk="1" hangingPunct="1">
              <a:lnSpc>
                <a:spcPct val="80000"/>
              </a:lnSpc>
            </a:pPr>
            <a:r>
              <a:rPr lang="ar-SA" sz="1800" smtClean="0">
                <a:cs typeface="B Nazanin" pitchFamily="2" charset="-78"/>
              </a:rPr>
              <a:t>1962 :</a:t>
            </a:r>
            <a:r>
              <a:rPr lang="en-US" sz="1800" smtClean="0">
                <a:cs typeface="B Nazanin" pitchFamily="2" charset="-78"/>
              </a:rPr>
              <a:t>Nasa</a:t>
            </a:r>
            <a:r>
              <a:rPr lang="ar-SA" sz="1800" smtClean="0">
                <a:cs typeface="B Nazanin" pitchFamily="2" charset="-78"/>
              </a:rPr>
              <a:t> سيستم </a:t>
            </a:r>
            <a:r>
              <a:rPr lang="en-US" sz="1800" smtClean="0">
                <a:solidFill>
                  <a:srgbClr val="008000"/>
                </a:solidFill>
                <a:cs typeface="B Nazanin" pitchFamily="2" charset="-78"/>
              </a:rPr>
              <a:t>Pert</a:t>
            </a:r>
            <a:r>
              <a:rPr lang="ar-SA" sz="1800" smtClean="0">
                <a:cs typeface="B Nazanin" pitchFamily="2" charset="-78"/>
              </a:rPr>
              <a:t> را معرفي نمود . در اين تكنيك تاكيد ويژه‏اي بر مفاهيم ساختار شكست كار و كنترل هزينه شده بود .</a:t>
            </a:r>
            <a:endParaRPr lang="fa-IR" sz="1800" smtClean="0">
              <a:cs typeface="B Nazanin" pitchFamily="2" charset="-78"/>
            </a:endParaRPr>
          </a:p>
          <a:p>
            <a:pPr algn="r" rtl="1" eaLnBrk="1" hangingPunct="1">
              <a:lnSpc>
                <a:spcPct val="80000"/>
              </a:lnSpc>
            </a:pPr>
            <a:r>
              <a:rPr lang="fa-IR" sz="1800" smtClean="0">
                <a:cs typeface="B Nazanin" pitchFamily="2" charset="-78"/>
              </a:rPr>
              <a:t>1963 :</a:t>
            </a:r>
            <a:r>
              <a:rPr lang="ar-SA" sz="1800" smtClean="0">
                <a:cs typeface="B Nazanin" pitchFamily="2" charset="-78"/>
              </a:rPr>
              <a:t>معرفي مفهوم ارزش بدست آمده در پروژه</a:t>
            </a:r>
            <a:r>
              <a:rPr lang="ar-SA" sz="1800" smtClean="0"/>
              <a:t>‌</a:t>
            </a:r>
            <a:r>
              <a:rPr lang="ar-SA" sz="1800" smtClean="0">
                <a:cs typeface="B Nazanin" pitchFamily="2" charset="-78"/>
              </a:rPr>
              <a:t>ها توسط نيروي هوايي آمريكا .</a:t>
            </a:r>
            <a:endParaRPr lang="fa-IR" sz="1800" smtClean="0">
              <a:cs typeface="B Nazanin" pitchFamily="2" charset="-78"/>
            </a:endParaRPr>
          </a:p>
          <a:p>
            <a:pPr algn="r" rtl="1" eaLnBrk="1" hangingPunct="1">
              <a:lnSpc>
                <a:spcPct val="80000"/>
              </a:lnSpc>
            </a:pPr>
            <a:r>
              <a:rPr lang="fa-IR" sz="1800" smtClean="0">
                <a:cs typeface="B Nazanin" pitchFamily="2" charset="-78"/>
              </a:rPr>
              <a:t>1963 :</a:t>
            </a:r>
            <a:r>
              <a:rPr lang="ar-SA" sz="1800" smtClean="0">
                <a:cs typeface="B Nazanin" pitchFamily="2" charset="-78"/>
              </a:rPr>
              <a:t>مفهوم چرخه حيات پروژه توسط نيروي هوايي ايالات متحده تكوين يافت .</a:t>
            </a:r>
            <a:endParaRPr lang="fa-IR" sz="1800" smtClean="0">
              <a:cs typeface="B Nazanin" pitchFamily="2" charset="-78"/>
            </a:endParaRPr>
          </a:p>
          <a:p>
            <a:pPr algn="r" rtl="1" eaLnBrk="1" hangingPunct="1">
              <a:lnSpc>
                <a:spcPct val="80000"/>
              </a:lnSpc>
            </a:pPr>
            <a:r>
              <a:rPr lang="fa-IR" sz="1800" smtClean="0">
                <a:cs typeface="B Nazanin" pitchFamily="2" charset="-78"/>
              </a:rPr>
              <a:t>1963 :</a:t>
            </a:r>
            <a:r>
              <a:rPr lang="ar-SA" sz="1800" smtClean="0">
                <a:cs typeface="B Nazanin" pitchFamily="2" charset="-78"/>
              </a:rPr>
              <a:t>براي اولين بار در </a:t>
            </a:r>
            <a:r>
              <a:rPr lang="ar-SA" sz="1800" smtClean="0">
                <a:solidFill>
                  <a:srgbClr val="008000"/>
                </a:solidFill>
                <a:cs typeface="B Nazanin" pitchFamily="2" charset="-78"/>
              </a:rPr>
              <a:t>پروژه پولاريس</a:t>
            </a:r>
            <a:r>
              <a:rPr lang="ar-SA" sz="1800" smtClean="0">
                <a:cs typeface="B Nazanin" pitchFamily="2" charset="-78"/>
              </a:rPr>
              <a:t> در انگلستان , رسما در قرارداد از پيمانكاران خواسته شد تا سيستم مديريت پروژه را در مديريت فعاليتهايشان به كار گيرند .</a:t>
            </a:r>
            <a:endParaRPr lang="fa-IR" sz="1800" smtClean="0">
              <a:cs typeface="B Nazanin" pitchFamily="2" charset="-78"/>
            </a:endParaRPr>
          </a:p>
          <a:p>
            <a:pPr algn="r" rtl="1" eaLnBrk="1" hangingPunct="1">
              <a:lnSpc>
                <a:spcPct val="80000"/>
              </a:lnSpc>
            </a:pPr>
            <a:r>
              <a:rPr lang="fa-IR" sz="1800" smtClean="0">
                <a:cs typeface="B Nazanin" pitchFamily="2" charset="-78"/>
              </a:rPr>
              <a:t>1964 :</a:t>
            </a:r>
            <a:r>
              <a:rPr lang="ar-SA" sz="1800" smtClean="0">
                <a:cs typeface="B Nazanin" pitchFamily="2" charset="-78"/>
              </a:rPr>
              <a:t>براي نخستين بار سيستم مديريت پيكربندي پروژه توسط </a:t>
            </a:r>
            <a:r>
              <a:rPr lang="en-US" sz="1800" smtClean="0">
                <a:cs typeface="B Nazanin" pitchFamily="2" charset="-78"/>
              </a:rPr>
              <a:t>Nasa</a:t>
            </a:r>
            <a:r>
              <a:rPr lang="ar-SA" sz="1800" smtClean="0">
                <a:cs typeface="B Nazanin" pitchFamily="2" charset="-78"/>
              </a:rPr>
              <a:t> به عنوان مجموعه رويه</a:t>
            </a:r>
            <a:r>
              <a:rPr lang="ar-SA" sz="1800" smtClean="0"/>
              <a:t>‌</a:t>
            </a:r>
            <a:r>
              <a:rPr lang="ar-SA" sz="1800" smtClean="0">
                <a:cs typeface="B Nazanin" pitchFamily="2" charset="-78"/>
              </a:rPr>
              <a:t>هاي اداري براي تعريف , مستندسازي و خصوصا كنترل فيزيكي سيستم يك پروژه و همچنين بازنگري و مستندسازي تغييرات پيشنهادي در اين سيستم طراحي گرديد .</a:t>
            </a:r>
          </a:p>
          <a:p>
            <a:pPr algn="r" rtl="1" eaLnBrk="1" hangingPunct="1">
              <a:lnSpc>
                <a:spcPct val="80000"/>
              </a:lnSpc>
            </a:pPr>
            <a:r>
              <a:rPr lang="ar-SA" sz="1800" smtClean="0">
                <a:cs typeface="B Nazanin" pitchFamily="2" charset="-78"/>
              </a:rPr>
              <a:t>1965 :وزارت دفاع و </a:t>
            </a:r>
            <a:r>
              <a:rPr lang="en-US" sz="1800" smtClean="0">
                <a:cs typeface="B Nazanin" pitchFamily="2" charset="-78"/>
              </a:rPr>
              <a:t>Nasa</a:t>
            </a:r>
            <a:r>
              <a:rPr lang="ar-SA" sz="1800" smtClean="0">
                <a:cs typeface="B Nazanin" pitchFamily="2" charset="-78"/>
              </a:rPr>
              <a:t> در امريكا , سيستم قراردادهاي خود را از قراردادهاي هزينه ب</a:t>
            </a:r>
            <a:r>
              <a:rPr lang="fa-IR" sz="1800" smtClean="0">
                <a:cs typeface="B Nazanin" pitchFamily="2" charset="-78"/>
              </a:rPr>
              <a:t>ه</a:t>
            </a:r>
            <a:r>
              <a:rPr lang="fa-IR" sz="1800" smtClean="0"/>
              <a:t>‌</a:t>
            </a:r>
            <a:r>
              <a:rPr lang="ar-SA" sz="1800" smtClean="0">
                <a:cs typeface="B Nazanin" pitchFamily="2" charset="-78"/>
              </a:rPr>
              <a:t>علاوه درصدي از سود , به سيستم قراردادهاي هزينه به</a:t>
            </a:r>
            <a:r>
              <a:rPr lang="ar-SA" sz="1800" smtClean="0"/>
              <a:t>‌</a:t>
            </a:r>
            <a:r>
              <a:rPr lang="ar-SA" sz="1800" smtClean="0">
                <a:cs typeface="B Nazanin" pitchFamily="2" charset="-78"/>
              </a:rPr>
              <a:t>علاوه جايزه يا قراردادهاي قيمت ثابت تغيير دادند .</a:t>
            </a:r>
            <a:endParaRPr lang="fa-IR" sz="1800" smtClean="0">
              <a:cs typeface="B Nazanin" pitchFamily="2" charset="-78"/>
            </a:endParaRPr>
          </a:p>
          <a:p>
            <a:pPr algn="r" rtl="1" eaLnBrk="1" hangingPunct="1">
              <a:lnSpc>
                <a:spcPct val="80000"/>
              </a:lnSpc>
            </a:pPr>
            <a:r>
              <a:rPr lang="fa-IR" sz="1800" smtClean="0">
                <a:cs typeface="B Nazanin" pitchFamily="2" charset="-78"/>
              </a:rPr>
              <a:t>1965 :</a:t>
            </a:r>
            <a:r>
              <a:rPr lang="ar-SA" sz="1800" smtClean="0">
                <a:cs typeface="B Nazanin" pitchFamily="2" charset="-78"/>
              </a:rPr>
              <a:t>در اواسط دهه 1960 ميلادي دنيا شاهد رشد شگرف استفاده از تكنيك‏هاي مديريت پروژه نوين در صنعت ساختمان بود .</a:t>
            </a:r>
            <a:endParaRPr lang="en-US" sz="1800"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CE1357B8-6028-431D-9055-0356D75F4E2A}" type="slidenum">
              <a:rPr lang="ar-SA" altLang="en-US"/>
              <a:pPr>
                <a:defRPr/>
              </a:pPr>
              <a:t>150</a:t>
            </a:fld>
            <a:endParaRPr lang="en-US" altLang="en-US"/>
          </a:p>
        </p:txBody>
      </p:sp>
      <p:sp>
        <p:nvSpPr>
          <p:cNvPr id="165892" name="Rectangle 2"/>
          <p:cNvSpPr>
            <a:spLocks noGrp="1" noChangeArrowheads="1"/>
          </p:cNvSpPr>
          <p:nvPr>
            <p:ph type="title"/>
          </p:nvPr>
        </p:nvSpPr>
        <p:spPr>
          <a:xfrm>
            <a:off x="228600" y="122238"/>
            <a:ext cx="7772400" cy="1295400"/>
          </a:xfrm>
        </p:spPr>
        <p:txBody>
          <a:bodyPr/>
          <a:lstStyle/>
          <a:p>
            <a:pPr algn="r" rtl="1" eaLnBrk="1" hangingPunct="1"/>
            <a:r>
              <a:rPr lang="fa-IR" smtClean="0">
                <a:cs typeface="B Nazanin" pitchFamily="2" charset="-78"/>
              </a:rPr>
              <a:t>چگونگي موازنه هزينه- زمان</a:t>
            </a:r>
            <a:r>
              <a:rPr lang="en-US" smtClean="0">
                <a:cs typeface="B Nazanin" pitchFamily="2" charset="-78"/>
              </a:rPr>
              <a:t/>
            </a:r>
            <a:br>
              <a:rPr lang="en-US" smtClean="0">
                <a:cs typeface="B Nazanin" pitchFamily="2" charset="-78"/>
              </a:rPr>
            </a:br>
            <a:r>
              <a:rPr lang="en-US" sz="2800" smtClean="0">
                <a:cs typeface="B Nazanin" pitchFamily="2" charset="-78"/>
              </a:rPr>
              <a:t>(Time-Cost Trade-off)</a:t>
            </a:r>
          </a:p>
        </p:txBody>
      </p:sp>
      <p:sp>
        <p:nvSpPr>
          <p:cNvPr id="165893" name="Rectangle 3"/>
          <p:cNvSpPr>
            <a:spLocks noGrp="1" noChangeArrowheads="1"/>
          </p:cNvSpPr>
          <p:nvPr>
            <p:ph type="body" idx="1"/>
          </p:nvPr>
        </p:nvSpPr>
        <p:spPr/>
        <p:txBody>
          <a:bodyPr/>
          <a:lstStyle/>
          <a:p>
            <a:pPr algn="r" rtl="1" eaLnBrk="1" hangingPunct="1">
              <a:lnSpc>
                <a:spcPct val="105000"/>
              </a:lnSpc>
              <a:buFont typeface="Wingdings" pitchFamily="2" charset="2"/>
              <a:buNone/>
            </a:pPr>
            <a:r>
              <a:rPr lang="fa-IR" sz="2600" smtClean="0">
                <a:cs typeface="B Nazanin" pitchFamily="2" charset="-78"/>
              </a:rPr>
              <a:t>در محاسبات </a:t>
            </a:r>
            <a:r>
              <a:rPr lang="en-US" sz="2000" smtClean="0">
                <a:cs typeface="B Nazanin" pitchFamily="2" charset="-78"/>
              </a:rPr>
              <a:t>CPM</a:t>
            </a:r>
            <a:r>
              <a:rPr lang="fa-IR" sz="2600" smtClean="0">
                <a:cs typeface="B Nazanin" pitchFamily="2" charset="-78"/>
              </a:rPr>
              <a:t>  فرض براين است که کليه فعاليتها، در زمان پيش بيني شده و معمولي خود قابل انجام هستند. حال در مواردي لازم مي شود پروژه حتي زودتر از زمان برنامه ريزي شده به اتمام برسد. طبيعي است براي رسيدن به زمان تکميل زودتر بايد زمان تعدادي از فعاليتها را کاهش داد. اين کاهش زمان توأم با افزايش منابع کاري آن فعاليتها و صرف هزينه است که آن را انجام ضربتي يا فشرده سازي زمان فعاليت گويند.</a:t>
            </a:r>
          </a:p>
          <a:p>
            <a:pPr algn="r" rtl="1" eaLnBrk="1" hangingPunct="1">
              <a:lnSpc>
                <a:spcPct val="105000"/>
              </a:lnSpc>
              <a:buFont typeface="Wingdings" pitchFamily="2" charset="2"/>
              <a:buNone/>
            </a:pPr>
            <a:r>
              <a:rPr lang="fa-IR" sz="2600" smtClean="0">
                <a:cs typeface="B Nazanin" pitchFamily="2" charset="-78"/>
              </a:rPr>
              <a:t>از آنجائيکه تاريخ تکميل پروژه در هر مرحله، حاصل از مجموع زمانهاي فعاليتهائي است که در مسير يا مسيرهاي بحراني واقع شده اند، هدف تبادل هزينه و زمان براي دستيابي به زمان تکميل زودتر پروژه، انتخاب مجموعه اي از فعاليتها براي فشرده سازي است، بطوريکه هزينه کل فعاليتها کمينه شود. </a:t>
            </a:r>
            <a:endParaRPr lang="en-US" sz="2600"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21" name="Slide Number Placeholder 5"/>
          <p:cNvSpPr>
            <a:spLocks noGrp="1"/>
          </p:cNvSpPr>
          <p:nvPr>
            <p:ph type="sldNum" sz="quarter" idx="12"/>
          </p:nvPr>
        </p:nvSpPr>
        <p:spPr/>
        <p:txBody>
          <a:bodyPr/>
          <a:lstStyle/>
          <a:p>
            <a:pPr>
              <a:defRPr/>
            </a:pPr>
            <a:fld id="{734EA820-DD1F-49AC-AFC1-CE63130F5938}" type="slidenum">
              <a:rPr lang="ar-SA" altLang="en-US"/>
              <a:pPr>
                <a:defRPr/>
              </a:pPr>
              <a:t>151</a:t>
            </a:fld>
            <a:endParaRPr lang="en-US" altLang="en-US"/>
          </a:p>
        </p:txBody>
      </p:sp>
      <p:sp>
        <p:nvSpPr>
          <p:cNvPr id="166916" name="Rectangle 2"/>
          <p:cNvSpPr>
            <a:spLocks noGrp="1" noChangeArrowheads="1"/>
          </p:cNvSpPr>
          <p:nvPr>
            <p:ph type="title"/>
          </p:nvPr>
        </p:nvSpPr>
        <p:spPr/>
        <p:txBody>
          <a:bodyPr/>
          <a:lstStyle/>
          <a:p>
            <a:pPr algn="r" rtl="1" eaLnBrk="1" hangingPunct="1"/>
            <a:r>
              <a:rPr lang="fa-IR" smtClean="0">
                <a:cs typeface="B Nazanin" pitchFamily="2" charset="-78"/>
              </a:rPr>
              <a:t>چگونگي موازنه هزينه- زمان (مثال)</a:t>
            </a:r>
            <a:endParaRPr lang="en-US" smtClean="0">
              <a:cs typeface="B Nazanin" pitchFamily="2" charset="-78"/>
            </a:endParaRPr>
          </a:p>
        </p:txBody>
      </p:sp>
      <p:sp>
        <p:nvSpPr>
          <p:cNvPr id="166917" name="Rectangle 3"/>
          <p:cNvSpPr>
            <a:spLocks noGrp="1" noChangeArrowheads="1"/>
          </p:cNvSpPr>
          <p:nvPr>
            <p:ph type="body" idx="1"/>
          </p:nvPr>
        </p:nvSpPr>
        <p:spPr/>
        <p:txBody>
          <a:bodyPr/>
          <a:lstStyle/>
          <a:p>
            <a:pPr algn="r" rtl="1" eaLnBrk="1" hangingPunct="1">
              <a:buFont typeface="Wingdings" pitchFamily="2" charset="2"/>
              <a:buNone/>
            </a:pPr>
            <a:r>
              <a:rPr lang="fa-IR" sz="2800" smtClean="0">
                <a:cs typeface="B Nazanin" pitchFamily="2" charset="-78"/>
              </a:rPr>
              <a:t>شخصي مي خواهد با اتوبوس از ايران به ترکيه سفر کند در اين حالت زمان مسافرت 22 ساعت و هزينه کرايه اتوبوس 10،000 تومان است، اگر بخواهيم زمان سفر را کاهش دهيم مي توان با صرف هزينه بيشتر با ترن سريع السير مسافرت کرد، باز هم براي کاهش بيشتر زمان مي توان مسافرت با هواپيما را انتخاب نمود. (به شرح جدول زير)</a:t>
            </a:r>
            <a:endParaRPr lang="en-US" sz="2800" smtClean="0">
              <a:cs typeface="B Nazanin" pitchFamily="2" charset="-78"/>
            </a:endParaRPr>
          </a:p>
        </p:txBody>
      </p:sp>
      <p:graphicFrame>
        <p:nvGraphicFramePr>
          <p:cNvPr id="264230" name="Group 38"/>
          <p:cNvGraphicFramePr>
            <a:graphicFrameLocks noGrp="1"/>
          </p:cNvGraphicFramePr>
          <p:nvPr/>
        </p:nvGraphicFramePr>
        <p:xfrm>
          <a:off x="609600" y="4038600"/>
          <a:ext cx="8077200" cy="2057400"/>
        </p:xfrm>
        <a:graphic>
          <a:graphicData uri="http://schemas.openxmlformats.org/drawingml/2006/table">
            <a:tbl>
              <a:tblPr/>
              <a:tblGrid>
                <a:gridCol w="2133600"/>
                <a:gridCol w="1981200"/>
                <a:gridCol w="1752600"/>
                <a:gridCol w="2209800"/>
              </a:tblGrid>
              <a:tr h="304800">
                <a:tc rowSpan="2">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600" b="0" i="0" u="none" strike="noStrike" cap="none" normalizeH="0" baseline="0" smtClean="0">
                        <a:ln>
                          <a:noFill/>
                        </a:ln>
                        <a:solidFill>
                          <a:schemeClr val="tx1"/>
                        </a:solidFill>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600" b="0" i="0" u="none" strike="noStrike" cap="none" normalizeH="0" baseline="0" smtClean="0">
                          <a:ln>
                            <a:noFill/>
                          </a:ln>
                          <a:solidFill>
                            <a:schemeClr val="tx1"/>
                          </a:solidFill>
                          <a:effectLst/>
                          <a:latin typeface="Arial" pitchFamily="34" charset="0"/>
                          <a:cs typeface="B Nazanin" pitchFamily="2" charset="-78"/>
                        </a:rPr>
                        <a:t>حالت نرمال</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600" b="0" i="0" u="none" strike="noStrike" cap="none" normalizeH="0" baseline="0" smtClean="0">
                        <a:ln>
                          <a:noFill/>
                        </a:ln>
                        <a:solidFill>
                          <a:schemeClr val="tx1"/>
                        </a:solidFill>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600" b="0" i="0" u="none" strike="noStrike" cap="none" normalizeH="0" baseline="0" smtClean="0">
                          <a:ln>
                            <a:noFill/>
                          </a:ln>
                          <a:solidFill>
                            <a:schemeClr val="tx1"/>
                          </a:solidFill>
                          <a:effectLst/>
                          <a:latin typeface="Arial" pitchFamily="34" charset="0"/>
                          <a:cs typeface="B Nazanin" pitchFamily="2" charset="-78"/>
                        </a:rPr>
                        <a:t>حالت فشرده</a:t>
                      </a:r>
                      <a:endParaRPr kumimoji="0" lang="en-US" sz="26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600" b="0" i="0" u="none" strike="noStrike" cap="none" normalizeH="0" baseline="0" smtClean="0">
                          <a:ln>
                            <a:noFill/>
                          </a:ln>
                          <a:solidFill>
                            <a:schemeClr val="tx1"/>
                          </a:solidFill>
                          <a:effectLst/>
                          <a:latin typeface="Arial" pitchFamily="34" charset="0"/>
                          <a:cs typeface="B Nazanin" pitchFamily="2" charset="-78"/>
                        </a:rPr>
                        <a:t>هزينه (تومان)</a:t>
                      </a:r>
                      <a:endParaRPr kumimoji="0" lang="en-US" sz="26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600" b="0" i="0" u="none" strike="noStrike" cap="none" normalizeH="0" baseline="0" smtClean="0">
                          <a:ln>
                            <a:noFill/>
                          </a:ln>
                          <a:solidFill>
                            <a:schemeClr val="tx1"/>
                          </a:solidFill>
                          <a:effectLst/>
                          <a:latin typeface="Arial" pitchFamily="34" charset="0"/>
                          <a:cs typeface="B Nazanin" pitchFamily="2" charset="-78"/>
                        </a:rPr>
                        <a:t>زمان (ساعت)</a:t>
                      </a:r>
                      <a:endParaRPr kumimoji="0" lang="en-US" sz="26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600" b="0" i="0" u="none" strike="noStrike" cap="none" normalizeH="0" baseline="0" smtClean="0">
                          <a:ln>
                            <a:noFill/>
                          </a:ln>
                          <a:solidFill>
                            <a:schemeClr val="tx1"/>
                          </a:solidFill>
                          <a:effectLst/>
                          <a:latin typeface="Arial" pitchFamily="34" charset="0"/>
                          <a:cs typeface="B Nazanin" pitchFamily="2" charset="-78"/>
                        </a:rPr>
                        <a:t>روش انجام فعاليت</a:t>
                      </a:r>
                      <a:endParaRPr kumimoji="0" lang="en-US" sz="26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1570038">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600" b="0" i="0" u="none" strike="noStrike" cap="none" normalizeH="0" baseline="0" smtClean="0">
                          <a:ln>
                            <a:noFill/>
                          </a:ln>
                          <a:solidFill>
                            <a:schemeClr val="tx1"/>
                          </a:solidFill>
                          <a:effectLst/>
                          <a:latin typeface="Arial" pitchFamily="34" charset="0"/>
                          <a:cs typeface="B Nazanin" pitchFamily="2" charset="-78"/>
                        </a:rPr>
                        <a:t>10،000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600" b="0" i="0" u="none" strike="noStrike" cap="none" normalizeH="0" baseline="0" smtClean="0">
                          <a:ln>
                            <a:noFill/>
                          </a:ln>
                          <a:solidFill>
                            <a:schemeClr val="tx1"/>
                          </a:solidFill>
                          <a:effectLst/>
                          <a:latin typeface="Arial" pitchFamily="34" charset="0"/>
                          <a:cs typeface="B Nazanin" pitchFamily="2" charset="-78"/>
                        </a:rPr>
                        <a:t>20،000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600" b="0" i="0" u="none" strike="noStrike" cap="none" normalizeH="0" baseline="0" smtClean="0">
                          <a:ln>
                            <a:noFill/>
                          </a:ln>
                          <a:solidFill>
                            <a:schemeClr val="tx1"/>
                          </a:solidFill>
                          <a:effectLst/>
                          <a:latin typeface="Arial" pitchFamily="34" charset="0"/>
                          <a:cs typeface="B Nazanin" pitchFamily="2" charset="-78"/>
                        </a:rPr>
                        <a:t>60،000</a:t>
                      </a:r>
                      <a:endParaRPr kumimoji="0" lang="en-US" sz="26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600" b="0" i="0" u="none" strike="noStrike" cap="none" normalizeH="0" baseline="0" smtClean="0">
                          <a:ln>
                            <a:noFill/>
                          </a:ln>
                          <a:solidFill>
                            <a:schemeClr val="tx1"/>
                          </a:solidFill>
                          <a:effectLst/>
                          <a:latin typeface="Arial" pitchFamily="34" charset="0"/>
                          <a:cs typeface="B Nazanin" pitchFamily="2" charset="-78"/>
                        </a:rPr>
                        <a:t>22</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600" b="0" i="0" u="none" strike="noStrike" cap="none" normalizeH="0" baseline="0" smtClean="0">
                          <a:ln>
                            <a:noFill/>
                          </a:ln>
                          <a:solidFill>
                            <a:schemeClr val="tx1"/>
                          </a:solidFill>
                          <a:effectLst/>
                          <a:latin typeface="Arial" pitchFamily="34" charset="0"/>
                          <a:cs typeface="B Nazanin" pitchFamily="2" charset="-78"/>
                        </a:rPr>
                        <a:t>10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600" b="0" i="0" u="none" strike="noStrike" cap="none" normalizeH="0" baseline="0" smtClean="0">
                          <a:ln>
                            <a:noFill/>
                          </a:ln>
                          <a:solidFill>
                            <a:schemeClr val="tx1"/>
                          </a:solidFill>
                          <a:effectLst/>
                          <a:latin typeface="Arial" pitchFamily="34" charset="0"/>
                          <a:cs typeface="B Nazanin" pitchFamily="2" charset="-78"/>
                        </a:rPr>
                        <a:t>2</a:t>
                      </a:r>
                      <a:endParaRPr kumimoji="0" lang="en-US" sz="26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600" b="0" i="0" u="none" strike="noStrike" cap="none" normalizeH="0" baseline="0" smtClean="0">
                          <a:ln>
                            <a:noFill/>
                          </a:ln>
                          <a:solidFill>
                            <a:schemeClr val="tx1"/>
                          </a:solidFill>
                          <a:effectLst/>
                          <a:latin typeface="Arial" pitchFamily="34" charset="0"/>
                          <a:cs typeface="B Nazanin" pitchFamily="2" charset="-78"/>
                        </a:rPr>
                        <a:t>مسافرت با اتوبوس</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600" b="0" i="0" u="none" strike="noStrike" cap="none" normalizeH="0" baseline="0" smtClean="0">
                          <a:ln>
                            <a:noFill/>
                          </a:ln>
                          <a:solidFill>
                            <a:schemeClr val="tx1"/>
                          </a:solidFill>
                          <a:effectLst/>
                          <a:latin typeface="Arial" pitchFamily="34" charset="0"/>
                          <a:cs typeface="B Nazanin" pitchFamily="2" charset="-78"/>
                        </a:rPr>
                        <a:t>مسافرت با ترن</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600" b="0" i="0" u="none" strike="noStrike" cap="none" normalizeH="0" baseline="0" smtClean="0">
                          <a:ln>
                            <a:noFill/>
                          </a:ln>
                          <a:solidFill>
                            <a:schemeClr val="tx1"/>
                          </a:solidFill>
                          <a:effectLst/>
                          <a:latin typeface="Arial" pitchFamily="34" charset="0"/>
                          <a:cs typeface="B Nazanin" pitchFamily="2" charset="-78"/>
                        </a:rPr>
                        <a:t>مسافرت با هواپيما</a:t>
                      </a:r>
                      <a:endParaRPr kumimoji="0" lang="en-US" sz="26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25" name="Slide Number Placeholder 5"/>
          <p:cNvSpPr>
            <a:spLocks noGrp="1"/>
          </p:cNvSpPr>
          <p:nvPr>
            <p:ph type="sldNum" sz="quarter" idx="12"/>
          </p:nvPr>
        </p:nvSpPr>
        <p:spPr/>
        <p:txBody>
          <a:bodyPr/>
          <a:lstStyle/>
          <a:p>
            <a:pPr>
              <a:defRPr/>
            </a:pPr>
            <a:fld id="{027D7EA7-EA57-4C13-8DA3-DA368613A235}" type="slidenum">
              <a:rPr lang="ar-SA" altLang="en-US"/>
              <a:pPr>
                <a:defRPr/>
              </a:pPr>
              <a:t>152</a:t>
            </a:fld>
            <a:endParaRPr lang="en-US" altLang="en-US"/>
          </a:p>
        </p:txBody>
      </p:sp>
      <p:sp>
        <p:nvSpPr>
          <p:cNvPr id="167940" name="Rectangle 23"/>
          <p:cNvSpPr>
            <a:spLocks noChangeArrowheads="1"/>
          </p:cNvSpPr>
          <p:nvPr/>
        </p:nvSpPr>
        <p:spPr bwMode="auto">
          <a:xfrm>
            <a:off x="5791200" y="5791200"/>
            <a:ext cx="838200" cy="381000"/>
          </a:xfrm>
          <a:prstGeom prst="rect">
            <a:avLst/>
          </a:prstGeom>
          <a:solidFill>
            <a:schemeClr val="bg1"/>
          </a:solidFill>
          <a:ln w="9525">
            <a:noFill/>
            <a:miter lim="800000"/>
            <a:headEnd/>
            <a:tailEnd/>
          </a:ln>
        </p:spPr>
        <p:txBody>
          <a:bodyPr wrap="none" lIns="91427" tIns="45714" rIns="91427" bIns="45714" anchor="ctr"/>
          <a:lstStyle/>
          <a:p>
            <a:r>
              <a:rPr lang="fa-IR"/>
              <a:t>زمان</a:t>
            </a:r>
            <a:endParaRPr lang="en-US"/>
          </a:p>
        </p:txBody>
      </p:sp>
      <p:sp>
        <p:nvSpPr>
          <p:cNvPr id="167941" name="Rectangle 2"/>
          <p:cNvSpPr>
            <a:spLocks noGrp="1" noChangeArrowheads="1"/>
          </p:cNvSpPr>
          <p:nvPr>
            <p:ph type="title"/>
          </p:nvPr>
        </p:nvSpPr>
        <p:spPr/>
        <p:txBody>
          <a:bodyPr/>
          <a:lstStyle/>
          <a:p>
            <a:pPr algn="r" rtl="1" eaLnBrk="1" hangingPunct="1"/>
            <a:r>
              <a:rPr lang="fa-IR" smtClean="0">
                <a:cs typeface="B Nazanin" pitchFamily="2" charset="-78"/>
              </a:rPr>
              <a:t>چگونگي موازنه هزينه- زمان ، ادامه</a:t>
            </a:r>
            <a:endParaRPr lang="en-US" smtClean="0">
              <a:cs typeface="B Nazanin" pitchFamily="2" charset="-78"/>
            </a:endParaRPr>
          </a:p>
        </p:txBody>
      </p:sp>
      <p:sp>
        <p:nvSpPr>
          <p:cNvPr id="167942" name="Rectangle 7"/>
          <p:cNvSpPr>
            <a:spLocks noChangeArrowheads="1"/>
          </p:cNvSpPr>
          <p:nvPr/>
        </p:nvSpPr>
        <p:spPr bwMode="auto">
          <a:xfrm>
            <a:off x="3429000" y="6019800"/>
            <a:ext cx="381000" cy="228600"/>
          </a:xfrm>
          <a:prstGeom prst="rect">
            <a:avLst/>
          </a:prstGeom>
          <a:solidFill>
            <a:schemeClr val="bg1"/>
          </a:solidFill>
          <a:ln w="9525">
            <a:noFill/>
            <a:miter lim="800000"/>
            <a:headEnd/>
            <a:tailEnd/>
          </a:ln>
        </p:spPr>
        <p:txBody>
          <a:bodyPr wrap="none" lIns="91427" tIns="45714" rIns="91427" bIns="45714" anchor="ctr"/>
          <a:lstStyle/>
          <a:p>
            <a:r>
              <a:rPr lang="fa-IR"/>
              <a:t>10</a:t>
            </a:r>
            <a:endParaRPr lang="en-US"/>
          </a:p>
        </p:txBody>
      </p:sp>
      <p:sp>
        <p:nvSpPr>
          <p:cNvPr id="167943" name="Rectangle 3"/>
          <p:cNvSpPr>
            <a:spLocks noGrp="1" noChangeArrowheads="1"/>
          </p:cNvSpPr>
          <p:nvPr>
            <p:ph type="body" idx="1"/>
          </p:nvPr>
        </p:nvSpPr>
        <p:spPr/>
        <p:txBody>
          <a:bodyPr/>
          <a:lstStyle/>
          <a:p>
            <a:pPr algn="r" rtl="1" eaLnBrk="1" hangingPunct="1">
              <a:buFont typeface="Wingdings" pitchFamily="2" charset="2"/>
              <a:buNone/>
            </a:pPr>
            <a:r>
              <a:rPr lang="fa-IR" sz="2800" smtClean="0">
                <a:cs typeface="B Nazanin" pitchFamily="2" charset="-78"/>
              </a:rPr>
              <a:t>مشاهده مي شود کاهش زمان فعاليت تا حد خاصي امکان پذير است که اين حد را </a:t>
            </a:r>
            <a:r>
              <a:rPr lang="fa-IR" sz="2800" b="1" smtClean="0">
                <a:cs typeface="B Nazanin" pitchFamily="2" charset="-78"/>
              </a:rPr>
              <a:t>حالت فشرده</a:t>
            </a:r>
            <a:r>
              <a:rPr lang="fa-IR" sz="2800" smtClean="0">
                <a:cs typeface="B Nazanin" pitchFamily="2" charset="-78"/>
              </a:rPr>
              <a:t> انجام فعاليت گويند. در مثال قبل چون روش کوتاهتر از مسافرت با هواپيما وجود ندارد، اگر بخواهيم زمان اين فعاليت را از 2 ساعت کمتر کنيم، اين کار امکان پذير نبوده و هزينه آن بينهايت است. پس حالت فشرده اين فعاليت، حالت مسافرت با هواپيما است.</a:t>
            </a:r>
            <a:endParaRPr lang="en-US" sz="2800" smtClean="0">
              <a:cs typeface="B Nazanin" pitchFamily="2" charset="-78"/>
            </a:endParaRPr>
          </a:p>
        </p:txBody>
      </p:sp>
      <p:sp>
        <p:nvSpPr>
          <p:cNvPr id="167944" name="Line 4"/>
          <p:cNvSpPr>
            <a:spLocks noChangeShapeType="1"/>
          </p:cNvSpPr>
          <p:nvPr/>
        </p:nvSpPr>
        <p:spPr bwMode="auto">
          <a:xfrm>
            <a:off x="2057400" y="5943600"/>
            <a:ext cx="3886200" cy="0"/>
          </a:xfrm>
          <a:prstGeom prst="line">
            <a:avLst/>
          </a:prstGeom>
          <a:noFill/>
          <a:ln w="9525">
            <a:solidFill>
              <a:schemeClr val="tx1"/>
            </a:solidFill>
            <a:round/>
            <a:headEnd/>
            <a:tailEnd type="triangle" w="med" len="med"/>
          </a:ln>
        </p:spPr>
        <p:txBody>
          <a:bodyPr/>
          <a:lstStyle/>
          <a:p>
            <a:endParaRPr lang="en-US"/>
          </a:p>
        </p:txBody>
      </p:sp>
      <p:sp>
        <p:nvSpPr>
          <p:cNvPr id="167945" name="Line 5"/>
          <p:cNvSpPr>
            <a:spLocks noChangeShapeType="1"/>
          </p:cNvSpPr>
          <p:nvPr/>
        </p:nvSpPr>
        <p:spPr bwMode="auto">
          <a:xfrm flipV="1">
            <a:off x="2057400" y="3962400"/>
            <a:ext cx="0" cy="1981200"/>
          </a:xfrm>
          <a:prstGeom prst="line">
            <a:avLst/>
          </a:prstGeom>
          <a:noFill/>
          <a:ln w="9525">
            <a:solidFill>
              <a:schemeClr val="tx1"/>
            </a:solidFill>
            <a:round/>
            <a:headEnd/>
            <a:tailEnd type="triangle" w="med" len="med"/>
          </a:ln>
        </p:spPr>
        <p:txBody>
          <a:bodyPr/>
          <a:lstStyle/>
          <a:p>
            <a:endParaRPr lang="en-US"/>
          </a:p>
        </p:txBody>
      </p:sp>
      <p:sp>
        <p:nvSpPr>
          <p:cNvPr id="167946" name="Rectangle 6"/>
          <p:cNvSpPr>
            <a:spLocks noChangeArrowheads="1"/>
          </p:cNvSpPr>
          <p:nvPr/>
        </p:nvSpPr>
        <p:spPr bwMode="auto">
          <a:xfrm>
            <a:off x="2362200" y="6019800"/>
            <a:ext cx="381000" cy="228600"/>
          </a:xfrm>
          <a:prstGeom prst="rect">
            <a:avLst/>
          </a:prstGeom>
          <a:solidFill>
            <a:schemeClr val="bg1"/>
          </a:solidFill>
          <a:ln w="9525">
            <a:noFill/>
            <a:miter lim="800000"/>
            <a:headEnd/>
            <a:tailEnd/>
          </a:ln>
        </p:spPr>
        <p:txBody>
          <a:bodyPr wrap="none" lIns="91427" tIns="45714" rIns="91427" bIns="45714" anchor="ctr"/>
          <a:lstStyle/>
          <a:p>
            <a:r>
              <a:rPr lang="fa-IR"/>
              <a:t>2</a:t>
            </a:r>
            <a:endParaRPr lang="en-US"/>
          </a:p>
        </p:txBody>
      </p:sp>
      <p:sp>
        <p:nvSpPr>
          <p:cNvPr id="167947" name="Rectangle 8"/>
          <p:cNvSpPr>
            <a:spLocks noChangeArrowheads="1"/>
          </p:cNvSpPr>
          <p:nvPr/>
        </p:nvSpPr>
        <p:spPr bwMode="auto">
          <a:xfrm>
            <a:off x="4876800" y="6019800"/>
            <a:ext cx="381000" cy="228600"/>
          </a:xfrm>
          <a:prstGeom prst="rect">
            <a:avLst/>
          </a:prstGeom>
          <a:solidFill>
            <a:schemeClr val="bg1"/>
          </a:solidFill>
          <a:ln w="9525">
            <a:noFill/>
            <a:miter lim="800000"/>
            <a:headEnd/>
            <a:tailEnd/>
          </a:ln>
        </p:spPr>
        <p:txBody>
          <a:bodyPr wrap="none" lIns="91427" tIns="45714" rIns="91427" bIns="45714" anchor="ctr"/>
          <a:lstStyle/>
          <a:p>
            <a:r>
              <a:rPr lang="fa-IR"/>
              <a:t>22</a:t>
            </a:r>
            <a:endParaRPr lang="en-US"/>
          </a:p>
        </p:txBody>
      </p:sp>
      <p:sp>
        <p:nvSpPr>
          <p:cNvPr id="167948" name="Rectangle 9"/>
          <p:cNvSpPr>
            <a:spLocks noChangeArrowheads="1"/>
          </p:cNvSpPr>
          <p:nvPr/>
        </p:nvSpPr>
        <p:spPr bwMode="auto">
          <a:xfrm>
            <a:off x="990600" y="5486400"/>
            <a:ext cx="914400" cy="304800"/>
          </a:xfrm>
          <a:prstGeom prst="rect">
            <a:avLst/>
          </a:prstGeom>
          <a:solidFill>
            <a:schemeClr val="bg1"/>
          </a:solidFill>
          <a:ln w="9525">
            <a:noFill/>
            <a:miter lim="800000"/>
            <a:headEnd/>
            <a:tailEnd/>
          </a:ln>
        </p:spPr>
        <p:txBody>
          <a:bodyPr wrap="none" lIns="91427" tIns="45714" rIns="91427" bIns="45714" anchor="ctr"/>
          <a:lstStyle/>
          <a:p>
            <a:r>
              <a:rPr lang="fa-IR"/>
              <a:t>10،000</a:t>
            </a:r>
            <a:endParaRPr lang="en-US"/>
          </a:p>
        </p:txBody>
      </p:sp>
      <p:sp>
        <p:nvSpPr>
          <p:cNvPr id="167949" name="Rectangle 10"/>
          <p:cNvSpPr>
            <a:spLocks noChangeArrowheads="1"/>
          </p:cNvSpPr>
          <p:nvPr/>
        </p:nvSpPr>
        <p:spPr bwMode="auto">
          <a:xfrm>
            <a:off x="990600" y="5105400"/>
            <a:ext cx="914400" cy="304800"/>
          </a:xfrm>
          <a:prstGeom prst="rect">
            <a:avLst/>
          </a:prstGeom>
          <a:solidFill>
            <a:schemeClr val="bg1"/>
          </a:solidFill>
          <a:ln w="9525">
            <a:noFill/>
            <a:miter lim="800000"/>
            <a:headEnd/>
            <a:tailEnd/>
          </a:ln>
        </p:spPr>
        <p:txBody>
          <a:bodyPr wrap="none" lIns="91427" tIns="45714" rIns="91427" bIns="45714" anchor="ctr"/>
          <a:lstStyle/>
          <a:p>
            <a:r>
              <a:rPr lang="fa-IR"/>
              <a:t>20،000</a:t>
            </a:r>
            <a:endParaRPr lang="en-US"/>
          </a:p>
        </p:txBody>
      </p:sp>
      <p:sp>
        <p:nvSpPr>
          <p:cNvPr id="167950" name="Rectangle 11"/>
          <p:cNvSpPr>
            <a:spLocks noChangeArrowheads="1"/>
          </p:cNvSpPr>
          <p:nvPr/>
        </p:nvSpPr>
        <p:spPr bwMode="auto">
          <a:xfrm>
            <a:off x="990600" y="4114800"/>
            <a:ext cx="914400" cy="304800"/>
          </a:xfrm>
          <a:prstGeom prst="rect">
            <a:avLst/>
          </a:prstGeom>
          <a:solidFill>
            <a:schemeClr val="bg1"/>
          </a:solidFill>
          <a:ln w="9525">
            <a:noFill/>
            <a:miter lim="800000"/>
            <a:headEnd/>
            <a:tailEnd/>
          </a:ln>
        </p:spPr>
        <p:txBody>
          <a:bodyPr wrap="none" lIns="91427" tIns="45714" rIns="91427" bIns="45714" anchor="ctr"/>
          <a:lstStyle/>
          <a:p>
            <a:r>
              <a:rPr lang="fa-IR"/>
              <a:t>60،000</a:t>
            </a:r>
            <a:endParaRPr lang="en-US"/>
          </a:p>
        </p:txBody>
      </p:sp>
      <p:sp>
        <p:nvSpPr>
          <p:cNvPr id="167951" name="Line 12"/>
          <p:cNvSpPr>
            <a:spLocks noChangeShapeType="1"/>
          </p:cNvSpPr>
          <p:nvPr/>
        </p:nvSpPr>
        <p:spPr bwMode="auto">
          <a:xfrm>
            <a:off x="2057400" y="4267200"/>
            <a:ext cx="381000" cy="0"/>
          </a:xfrm>
          <a:prstGeom prst="line">
            <a:avLst/>
          </a:prstGeom>
          <a:noFill/>
          <a:ln w="28575">
            <a:solidFill>
              <a:srgbClr val="008000"/>
            </a:solidFill>
            <a:prstDash val="sysDot"/>
            <a:round/>
            <a:headEnd/>
            <a:tailEnd/>
          </a:ln>
        </p:spPr>
        <p:txBody>
          <a:bodyPr wrap="none" anchor="ctr"/>
          <a:lstStyle/>
          <a:p>
            <a:endParaRPr lang="en-US"/>
          </a:p>
        </p:txBody>
      </p:sp>
      <p:sp>
        <p:nvSpPr>
          <p:cNvPr id="167952" name="Line 13"/>
          <p:cNvSpPr>
            <a:spLocks noChangeShapeType="1"/>
          </p:cNvSpPr>
          <p:nvPr/>
        </p:nvSpPr>
        <p:spPr bwMode="auto">
          <a:xfrm>
            <a:off x="2438400" y="4267200"/>
            <a:ext cx="0" cy="1676400"/>
          </a:xfrm>
          <a:prstGeom prst="line">
            <a:avLst/>
          </a:prstGeom>
          <a:noFill/>
          <a:ln w="28575">
            <a:solidFill>
              <a:srgbClr val="008000"/>
            </a:solidFill>
            <a:prstDash val="sysDot"/>
            <a:round/>
            <a:headEnd/>
            <a:tailEnd/>
          </a:ln>
        </p:spPr>
        <p:txBody>
          <a:bodyPr wrap="none" anchor="ctr"/>
          <a:lstStyle/>
          <a:p>
            <a:endParaRPr lang="en-US"/>
          </a:p>
        </p:txBody>
      </p:sp>
      <p:sp>
        <p:nvSpPr>
          <p:cNvPr id="167953" name="Line 14"/>
          <p:cNvSpPr>
            <a:spLocks noChangeShapeType="1"/>
          </p:cNvSpPr>
          <p:nvPr/>
        </p:nvSpPr>
        <p:spPr bwMode="auto">
          <a:xfrm>
            <a:off x="2057400" y="5181600"/>
            <a:ext cx="1447800" cy="0"/>
          </a:xfrm>
          <a:prstGeom prst="line">
            <a:avLst/>
          </a:prstGeom>
          <a:noFill/>
          <a:ln w="28575">
            <a:solidFill>
              <a:srgbClr val="008000"/>
            </a:solidFill>
            <a:prstDash val="sysDot"/>
            <a:round/>
            <a:headEnd/>
            <a:tailEnd/>
          </a:ln>
        </p:spPr>
        <p:txBody>
          <a:bodyPr wrap="none" anchor="ctr"/>
          <a:lstStyle/>
          <a:p>
            <a:endParaRPr lang="en-US"/>
          </a:p>
        </p:txBody>
      </p:sp>
      <p:sp>
        <p:nvSpPr>
          <p:cNvPr id="167954" name="Line 15"/>
          <p:cNvSpPr>
            <a:spLocks noChangeShapeType="1"/>
          </p:cNvSpPr>
          <p:nvPr/>
        </p:nvSpPr>
        <p:spPr bwMode="auto">
          <a:xfrm>
            <a:off x="3505200" y="5181600"/>
            <a:ext cx="0" cy="762000"/>
          </a:xfrm>
          <a:prstGeom prst="line">
            <a:avLst/>
          </a:prstGeom>
          <a:noFill/>
          <a:ln w="28575">
            <a:solidFill>
              <a:srgbClr val="008000"/>
            </a:solidFill>
            <a:prstDash val="sysDot"/>
            <a:round/>
            <a:headEnd/>
            <a:tailEnd/>
          </a:ln>
        </p:spPr>
        <p:txBody>
          <a:bodyPr wrap="none" anchor="ctr"/>
          <a:lstStyle/>
          <a:p>
            <a:endParaRPr lang="en-US"/>
          </a:p>
        </p:txBody>
      </p:sp>
      <p:sp>
        <p:nvSpPr>
          <p:cNvPr id="167955" name="Line 16"/>
          <p:cNvSpPr>
            <a:spLocks noChangeShapeType="1"/>
          </p:cNvSpPr>
          <p:nvPr/>
        </p:nvSpPr>
        <p:spPr bwMode="auto">
          <a:xfrm>
            <a:off x="2057400" y="5562600"/>
            <a:ext cx="3048000" cy="0"/>
          </a:xfrm>
          <a:prstGeom prst="line">
            <a:avLst/>
          </a:prstGeom>
          <a:noFill/>
          <a:ln w="28575">
            <a:solidFill>
              <a:srgbClr val="008000"/>
            </a:solidFill>
            <a:prstDash val="sysDot"/>
            <a:round/>
            <a:headEnd/>
            <a:tailEnd/>
          </a:ln>
        </p:spPr>
        <p:txBody>
          <a:bodyPr wrap="none" anchor="ctr"/>
          <a:lstStyle/>
          <a:p>
            <a:endParaRPr lang="en-US"/>
          </a:p>
        </p:txBody>
      </p:sp>
      <p:sp>
        <p:nvSpPr>
          <p:cNvPr id="167956" name="Line 17"/>
          <p:cNvSpPr>
            <a:spLocks noChangeShapeType="1"/>
          </p:cNvSpPr>
          <p:nvPr/>
        </p:nvSpPr>
        <p:spPr bwMode="auto">
          <a:xfrm>
            <a:off x="5105400" y="5562600"/>
            <a:ext cx="0" cy="381000"/>
          </a:xfrm>
          <a:prstGeom prst="line">
            <a:avLst/>
          </a:prstGeom>
          <a:noFill/>
          <a:ln w="28575">
            <a:solidFill>
              <a:srgbClr val="008000"/>
            </a:solidFill>
            <a:prstDash val="sysDot"/>
            <a:round/>
            <a:headEnd/>
            <a:tailEnd/>
          </a:ln>
        </p:spPr>
        <p:txBody>
          <a:bodyPr wrap="none" anchor="ctr"/>
          <a:lstStyle/>
          <a:p>
            <a:endParaRPr lang="en-US"/>
          </a:p>
        </p:txBody>
      </p:sp>
      <p:sp>
        <p:nvSpPr>
          <p:cNvPr id="167957" name="Line 18"/>
          <p:cNvSpPr>
            <a:spLocks noChangeShapeType="1"/>
          </p:cNvSpPr>
          <p:nvPr/>
        </p:nvSpPr>
        <p:spPr bwMode="auto">
          <a:xfrm>
            <a:off x="2438400" y="4267200"/>
            <a:ext cx="1066800" cy="914400"/>
          </a:xfrm>
          <a:prstGeom prst="line">
            <a:avLst/>
          </a:prstGeom>
          <a:noFill/>
          <a:ln w="28575">
            <a:solidFill>
              <a:srgbClr val="0000CC"/>
            </a:solidFill>
            <a:round/>
            <a:headEnd/>
            <a:tailEnd/>
          </a:ln>
        </p:spPr>
        <p:txBody>
          <a:bodyPr wrap="none" anchor="ctr"/>
          <a:lstStyle/>
          <a:p>
            <a:endParaRPr lang="en-US"/>
          </a:p>
        </p:txBody>
      </p:sp>
      <p:sp>
        <p:nvSpPr>
          <p:cNvPr id="167958" name="Line 19"/>
          <p:cNvSpPr>
            <a:spLocks noChangeShapeType="1"/>
          </p:cNvSpPr>
          <p:nvPr/>
        </p:nvSpPr>
        <p:spPr bwMode="auto">
          <a:xfrm>
            <a:off x="3505200" y="5181600"/>
            <a:ext cx="1600200" cy="381000"/>
          </a:xfrm>
          <a:prstGeom prst="line">
            <a:avLst/>
          </a:prstGeom>
          <a:noFill/>
          <a:ln w="28575">
            <a:solidFill>
              <a:srgbClr val="0000CC"/>
            </a:solidFill>
            <a:round/>
            <a:headEnd/>
            <a:tailEnd/>
          </a:ln>
        </p:spPr>
        <p:txBody>
          <a:bodyPr wrap="none" anchor="ctr"/>
          <a:lstStyle/>
          <a:p>
            <a:endParaRPr lang="en-US"/>
          </a:p>
        </p:txBody>
      </p:sp>
      <p:sp>
        <p:nvSpPr>
          <p:cNvPr id="167959" name="Line 20"/>
          <p:cNvSpPr>
            <a:spLocks noChangeShapeType="1"/>
          </p:cNvSpPr>
          <p:nvPr/>
        </p:nvSpPr>
        <p:spPr bwMode="auto">
          <a:xfrm flipV="1">
            <a:off x="2438400" y="3962400"/>
            <a:ext cx="0" cy="304800"/>
          </a:xfrm>
          <a:prstGeom prst="line">
            <a:avLst/>
          </a:prstGeom>
          <a:noFill/>
          <a:ln w="28575">
            <a:solidFill>
              <a:srgbClr val="0000CC"/>
            </a:solidFill>
            <a:round/>
            <a:headEnd/>
            <a:tailEnd type="triangle" w="med" len="med"/>
          </a:ln>
        </p:spPr>
        <p:txBody>
          <a:bodyPr wrap="none" anchor="ctr"/>
          <a:lstStyle/>
          <a:p>
            <a:endParaRPr lang="en-US"/>
          </a:p>
        </p:txBody>
      </p:sp>
      <p:sp>
        <p:nvSpPr>
          <p:cNvPr id="167960" name="Line 21"/>
          <p:cNvSpPr>
            <a:spLocks noChangeShapeType="1"/>
          </p:cNvSpPr>
          <p:nvPr/>
        </p:nvSpPr>
        <p:spPr bwMode="auto">
          <a:xfrm flipV="1">
            <a:off x="5105400" y="5029200"/>
            <a:ext cx="457200" cy="533400"/>
          </a:xfrm>
          <a:prstGeom prst="line">
            <a:avLst/>
          </a:prstGeom>
          <a:noFill/>
          <a:ln w="28575">
            <a:solidFill>
              <a:srgbClr val="0000CC"/>
            </a:solidFill>
            <a:round/>
            <a:headEnd/>
            <a:tailEnd type="triangle" w="med" len="med"/>
          </a:ln>
        </p:spPr>
        <p:txBody>
          <a:bodyPr wrap="none" anchor="ctr"/>
          <a:lstStyle/>
          <a:p>
            <a:endParaRPr lang="en-US"/>
          </a:p>
        </p:txBody>
      </p:sp>
      <p:sp>
        <p:nvSpPr>
          <p:cNvPr id="167961" name="Rectangle 22"/>
          <p:cNvSpPr>
            <a:spLocks noChangeArrowheads="1"/>
          </p:cNvSpPr>
          <p:nvPr/>
        </p:nvSpPr>
        <p:spPr bwMode="auto">
          <a:xfrm>
            <a:off x="1066800" y="3810000"/>
            <a:ext cx="838200" cy="228600"/>
          </a:xfrm>
          <a:prstGeom prst="rect">
            <a:avLst/>
          </a:prstGeom>
          <a:solidFill>
            <a:schemeClr val="bg1"/>
          </a:solidFill>
          <a:ln w="9525">
            <a:noFill/>
            <a:miter lim="800000"/>
            <a:headEnd/>
            <a:tailEnd/>
          </a:ln>
        </p:spPr>
        <p:txBody>
          <a:bodyPr wrap="none" lIns="91427" tIns="45714" rIns="91427" bIns="45714" anchor="ctr"/>
          <a:lstStyle/>
          <a:p>
            <a:r>
              <a:rPr lang="fa-IR"/>
              <a:t>هزينه</a:t>
            </a:r>
            <a:endParaRPr lang="en-US"/>
          </a:p>
        </p:txBody>
      </p:sp>
    </p:spTree>
  </p:cSld>
  <p:clrMapOvr>
    <a:masterClrMapping/>
  </p:clrMapOvr>
  <p:transition spd="med"/>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21" name="Slide Number Placeholder 5"/>
          <p:cNvSpPr>
            <a:spLocks noGrp="1"/>
          </p:cNvSpPr>
          <p:nvPr>
            <p:ph type="sldNum" sz="quarter" idx="12"/>
          </p:nvPr>
        </p:nvSpPr>
        <p:spPr/>
        <p:txBody>
          <a:bodyPr/>
          <a:lstStyle/>
          <a:p>
            <a:pPr>
              <a:defRPr/>
            </a:pPr>
            <a:fld id="{364CFF28-07B1-4537-96F7-E1689A8B55C6}" type="slidenum">
              <a:rPr lang="ar-SA" altLang="en-US"/>
              <a:pPr>
                <a:defRPr/>
              </a:pPr>
              <a:t>153</a:t>
            </a:fld>
            <a:endParaRPr lang="en-US" altLang="en-US"/>
          </a:p>
        </p:txBody>
      </p:sp>
      <p:sp>
        <p:nvSpPr>
          <p:cNvPr id="168964" name="Rectangle 2"/>
          <p:cNvSpPr>
            <a:spLocks noGrp="1" noChangeArrowheads="1"/>
          </p:cNvSpPr>
          <p:nvPr>
            <p:ph type="title"/>
          </p:nvPr>
        </p:nvSpPr>
        <p:spPr/>
        <p:txBody>
          <a:bodyPr/>
          <a:lstStyle/>
          <a:p>
            <a:pPr algn="r" rtl="1" eaLnBrk="1" hangingPunct="1"/>
            <a:r>
              <a:rPr lang="fa-IR" smtClean="0">
                <a:cs typeface="B Nazanin" pitchFamily="2" charset="-78"/>
              </a:rPr>
              <a:t>چگونگي موازنه هزينه- زمان ، ادامه</a:t>
            </a:r>
            <a:endParaRPr lang="en-US" smtClean="0">
              <a:cs typeface="B Nazanin" pitchFamily="2" charset="-78"/>
            </a:endParaRPr>
          </a:p>
        </p:txBody>
      </p:sp>
      <p:sp>
        <p:nvSpPr>
          <p:cNvPr id="168965" name="Rectangle 3"/>
          <p:cNvSpPr>
            <a:spLocks noGrp="1" noChangeArrowheads="1"/>
          </p:cNvSpPr>
          <p:nvPr>
            <p:ph type="body" idx="1"/>
          </p:nvPr>
        </p:nvSpPr>
        <p:spPr/>
        <p:txBody>
          <a:bodyPr/>
          <a:lstStyle/>
          <a:p>
            <a:pPr algn="r" rtl="1" eaLnBrk="1" hangingPunct="1">
              <a:buFont typeface="Wingdings" pitchFamily="2" charset="2"/>
              <a:buNone/>
            </a:pPr>
            <a:r>
              <a:rPr lang="fa-IR" sz="2400" smtClean="0">
                <a:cs typeface="B Nazanin" pitchFamily="2" charset="-78"/>
              </a:rPr>
              <a:t>اگر روشهاي زيادي براي انجام فعاليت وجود داشته باشد </a:t>
            </a:r>
            <a:r>
              <a:rPr lang="en-US" sz="2400" smtClean="0">
                <a:cs typeface="B Nazanin" pitchFamily="2" charset="-78"/>
              </a:rPr>
              <a:t>(Multi – Mode)</a:t>
            </a:r>
            <a:r>
              <a:rPr lang="fa-IR" sz="2400" smtClean="0">
                <a:cs typeface="B Nazanin" pitchFamily="2" charset="-78"/>
              </a:rPr>
              <a:t> رابطه هزينه – زمان آن بصورت منحني خواهد بود.</a:t>
            </a:r>
          </a:p>
          <a:p>
            <a:pPr algn="r" rtl="1" eaLnBrk="1" hangingPunct="1">
              <a:buFont typeface="Wingdings" pitchFamily="2" charset="2"/>
              <a:buNone/>
            </a:pPr>
            <a:r>
              <a:rPr lang="fa-IR" sz="2400" smtClean="0">
                <a:cs typeface="B Nazanin" pitchFamily="2" charset="-78"/>
              </a:rPr>
              <a:t>همانطوريکه اشاره شد براي کاهش زمان پروژه به اندازه يک واحد زماني بايد يک يا چند فعاليت که در مسير يا مسيرهاي بحراني هستند را انتخاب نمود و زمانهاي آنها را يک واحد کم کرد. اين انتخاب بايد براساس کمترين هزينه فشرده سازي يک واحد زماني صورت گيرد، چون بدست آوردن مقدار اين هزينه از روي منحني کار دشواري است، از تقريب شيب خط استفاده مي شود.</a:t>
            </a:r>
            <a:endParaRPr lang="en-US" sz="2400" smtClean="0">
              <a:cs typeface="B Nazanin" pitchFamily="2" charset="-78"/>
            </a:endParaRPr>
          </a:p>
        </p:txBody>
      </p:sp>
      <p:sp>
        <p:nvSpPr>
          <p:cNvPr id="168966" name="Line 4"/>
          <p:cNvSpPr>
            <a:spLocks noChangeShapeType="1"/>
          </p:cNvSpPr>
          <p:nvPr/>
        </p:nvSpPr>
        <p:spPr bwMode="auto">
          <a:xfrm flipV="1">
            <a:off x="2133600" y="4191000"/>
            <a:ext cx="0" cy="1828800"/>
          </a:xfrm>
          <a:prstGeom prst="line">
            <a:avLst/>
          </a:prstGeom>
          <a:noFill/>
          <a:ln w="9525">
            <a:solidFill>
              <a:schemeClr val="tx1"/>
            </a:solidFill>
            <a:round/>
            <a:headEnd/>
            <a:tailEnd type="triangle" w="med" len="med"/>
          </a:ln>
        </p:spPr>
        <p:txBody>
          <a:bodyPr wrap="none" anchor="ctr"/>
          <a:lstStyle/>
          <a:p>
            <a:endParaRPr lang="en-US"/>
          </a:p>
        </p:txBody>
      </p:sp>
      <p:sp>
        <p:nvSpPr>
          <p:cNvPr id="168967" name="Line 5"/>
          <p:cNvSpPr>
            <a:spLocks noChangeShapeType="1"/>
          </p:cNvSpPr>
          <p:nvPr/>
        </p:nvSpPr>
        <p:spPr bwMode="auto">
          <a:xfrm>
            <a:off x="2133600" y="6019800"/>
            <a:ext cx="3657600" cy="0"/>
          </a:xfrm>
          <a:prstGeom prst="line">
            <a:avLst/>
          </a:prstGeom>
          <a:noFill/>
          <a:ln w="9525">
            <a:solidFill>
              <a:schemeClr val="tx1"/>
            </a:solidFill>
            <a:round/>
            <a:headEnd/>
            <a:tailEnd type="triangle" w="med" len="med"/>
          </a:ln>
        </p:spPr>
        <p:txBody>
          <a:bodyPr wrap="none" anchor="ctr"/>
          <a:lstStyle/>
          <a:p>
            <a:endParaRPr lang="en-US"/>
          </a:p>
        </p:txBody>
      </p:sp>
      <p:sp>
        <p:nvSpPr>
          <p:cNvPr id="168968" name="Rectangle 6"/>
          <p:cNvSpPr>
            <a:spLocks noChangeArrowheads="1"/>
          </p:cNvSpPr>
          <p:nvPr/>
        </p:nvSpPr>
        <p:spPr bwMode="auto">
          <a:xfrm>
            <a:off x="1219200" y="4419600"/>
            <a:ext cx="762000" cy="304800"/>
          </a:xfrm>
          <a:prstGeom prst="rect">
            <a:avLst/>
          </a:prstGeom>
          <a:solidFill>
            <a:schemeClr val="bg1"/>
          </a:solidFill>
          <a:ln w="9525">
            <a:noFill/>
            <a:miter lim="800000"/>
            <a:headEnd/>
            <a:tailEnd/>
          </a:ln>
        </p:spPr>
        <p:txBody>
          <a:bodyPr wrap="none" lIns="91427" tIns="45714" rIns="91427" bIns="45714" anchor="ctr"/>
          <a:lstStyle/>
          <a:p>
            <a:r>
              <a:rPr lang="fa-IR"/>
              <a:t>60،000</a:t>
            </a:r>
            <a:endParaRPr lang="en-US"/>
          </a:p>
        </p:txBody>
      </p:sp>
      <p:sp>
        <p:nvSpPr>
          <p:cNvPr id="168969" name="Rectangle 7"/>
          <p:cNvSpPr>
            <a:spLocks noChangeArrowheads="1"/>
          </p:cNvSpPr>
          <p:nvPr/>
        </p:nvSpPr>
        <p:spPr bwMode="auto">
          <a:xfrm>
            <a:off x="1143000" y="4114800"/>
            <a:ext cx="838200" cy="228600"/>
          </a:xfrm>
          <a:prstGeom prst="rect">
            <a:avLst/>
          </a:prstGeom>
          <a:solidFill>
            <a:schemeClr val="bg1"/>
          </a:solidFill>
          <a:ln w="9525">
            <a:noFill/>
            <a:miter lim="800000"/>
            <a:headEnd/>
            <a:tailEnd/>
          </a:ln>
        </p:spPr>
        <p:txBody>
          <a:bodyPr wrap="none" lIns="91427" tIns="45714" rIns="91427" bIns="45714" anchor="ctr"/>
          <a:lstStyle/>
          <a:p>
            <a:r>
              <a:rPr lang="fa-IR"/>
              <a:t>هزينه</a:t>
            </a:r>
            <a:endParaRPr lang="en-US"/>
          </a:p>
        </p:txBody>
      </p:sp>
      <p:sp>
        <p:nvSpPr>
          <p:cNvPr id="168970" name="Rectangle 8"/>
          <p:cNvSpPr>
            <a:spLocks noChangeArrowheads="1"/>
          </p:cNvSpPr>
          <p:nvPr/>
        </p:nvSpPr>
        <p:spPr bwMode="auto">
          <a:xfrm>
            <a:off x="5791200" y="5791200"/>
            <a:ext cx="838200" cy="381000"/>
          </a:xfrm>
          <a:prstGeom prst="rect">
            <a:avLst/>
          </a:prstGeom>
          <a:solidFill>
            <a:schemeClr val="bg1"/>
          </a:solidFill>
          <a:ln w="9525">
            <a:noFill/>
            <a:miter lim="800000"/>
            <a:headEnd/>
            <a:tailEnd/>
          </a:ln>
        </p:spPr>
        <p:txBody>
          <a:bodyPr wrap="none" lIns="91427" tIns="45714" rIns="91427" bIns="45714" anchor="ctr"/>
          <a:lstStyle/>
          <a:p>
            <a:r>
              <a:rPr lang="fa-IR"/>
              <a:t>زمان</a:t>
            </a:r>
            <a:endParaRPr lang="en-US"/>
          </a:p>
        </p:txBody>
      </p:sp>
      <p:sp>
        <p:nvSpPr>
          <p:cNvPr id="168971" name="Rectangle 9"/>
          <p:cNvSpPr>
            <a:spLocks noChangeArrowheads="1"/>
          </p:cNvSpPr>
          <p:nvPr/>
        </p:nvSpPr>
        <p:spPr bwMode="auto">
          <a:xfrm>
            <a:off x="4495800" y="6096000"/>
            <a:ext cx="381000" cy="228600"/>
          </a:xfrm>
          <a:prstGeom prst="rect">
            <a:avLst/>
          </a:prstGeom>
          <a:solidFill>
            <a:schemeClr val="bg1"/>
          </a:solidFill>
          <a:ln w="9525">
            <a:noFill/>
            <a:miter lim="800000"/>
            <a:headEnd/>
            <a:tailEnd/>
          </a:ln>
        </p:spPr>
        <p:txBody>
          <a:bodyPr wrap="none" lIns="91427" tIns="45714" rIns="91427" bIns="45714" anchor="ctr"/>
          <a:lstStyle/>
          <a:p>
            <a:r>
              <a:rPr lang="fa-IR"/>
              <a:t>22</a:t>
            </a:r>
            <a:endParaRPr lang="en-US"/>
          </a:p>
        </p:txBody>
      </p:sp>
      <p:sp>
        <p:nvSpPr>
          <p:cNvPr id="168972" name="Rectangle 10"/>
          <p:cNvSpPr>
            <a:spLocks noChangeArrowheads="1"/>
          </p:cNvSpPr>
          <p:nvPr/>
        </p:nvSpPr>
        <p:spPr bwMode="auto">
          <a:xfrm>
            <a:off x="1371600" y="4876800"/>
            <a:ext cx="533400" cy="228600"/>
          </a:xfrm>
          <a:prstGeom prst="rect">
            <a:avLst/>
          </a:prstGeom>
          <a:solidFill>
            <a:schemeClr val="bg1"/>
          </a:solidFill>
          <a:ln w="9525">
            <a:noFill/>
            <a:miter lim="800000"/>
            <a:headEnd/>
            <a:tailEnd/>
          </a:ln>
        </p:spPr>
        <p:txBody>
          <a:bodyPr wrap="none" lIns="91427" tIns="45714" rIns="91427" bIns="45714" anchor="ctr"/>
          <a:lstStyle/>
          <a:p>
            <a:r>
              <a:rPr lang="fa-IR"/>
              <a:t>2500</a:t>
            </a:r>
            <a:endParaRPr lang="en-US"/>
          </a:p>
        </p:txBody>
      </p:sp>
      <p:sp>
        <p:nvSpPr>
          <p:cNvPr id="168973" name="Freeform 11"/>
          <p:cNvSpPr>
            <a:spLocks/>
          </p:cNvSpPr>
          <p:nvPr/>
        </p:nvSpPr>
        <p:spPr bwMode="auto">
          <a:xfrm>
            <a:off x="2573338" y="4198938"/>
            <a:ext cx="2354262" cy="1443037"/>
          </a:xfrm>
          <a:custGeom>
            <a:avLst/>
            <a:gdLst>
              <a:gd name="T0" fmla="*/ 0 w 1483"/>
              <a:gd name="T1" fmla="*/ 0 h 909"/>
              <a:gd name="T2" fmla="*/ 150 w 1483"/>
              <a:gd name="T3" fmla="*/ 566 h 909"/>
              <a:gd name="T4" fmla="*/ 384 w 1483"/>
              <a:gd name="T5" fmla="*/ 811 h 909"/>
              <a:gd name="T6" fmla="*/ 747 w 1483"/>
              <a:gd name="T7" fmla="*/ 907 h 909"/>
              <a:gd name="T8" fmla="*/ 1174 w 1483"/>
              <a:gd name="T9" fmla="*/ 822 h 909"/>
              <a:gd name="T10" fmla="*/ 1483 w 1483"/>
              <a:gd name="T11" fmla="*/ 448 h 909"/>
              <a:gd name="T12" fmla="*/ 0 60000 65536"/>
              <a:gd name="T13" fmla="*/ 0 60000 65536"/>
              <a:gd name="T14" fmla="*/ 0 60000 65536"/>
              <a:gd name="T15" fmla="*/ 0 60000 65536"/>
              <a:gd name="T16" fmla="*/ 0 60000 65536"/>
              <a:gd name="T17" fmla="*/ 0 60000 65536"/>
              <a:gd name="T18" fmla="*/ 0 w 1483"/>
              <a:gd name="T19" fmla="*/ 0 h 909"/>
              <a:gd name="T20" fmla="*/ 1483 w 1483"/>
              <a:gd name="T21" fmla="*/ 909 h 909"/>
            </a:gdLst>
            <a:ahLst/>
            <a:cxnLst>
              <a:cxn ang="T12">
                <a:pos x="T0" y="T1"/>
              </a:cxn>
              <a:cxn ang="T13">
                <a:pos x="T2" y="T3"/>
              </a:cxn>
              <a:cxn ang="T14">
                <a:pos x="T4" y="T5"/>
              </a:cxn>
              <a:cxn ang="T15">
                <a:pos x="T6" y="T7"/>
              </a:cxn>
              <a:cxn ang="T16">
                <a:pos x="T8" y="T9"/>
              </a:cxn>
              <a:cxn ang="T17">
                <a:pos x="T10" y="T11"/>
              </a:cxn>
            </a:cxnLst>
            <a:rect l="T18" t="T19" r="T20" b="T21"/>
            <a:pathLst>
              <a:path w="1483" h="909">
                <a:moveTo>
                  <a:pt x="0" y="0"/>
                </a:moveTo>
                <a:cubicBezTo>
                  <a:pt x="25" y="94"/>
                  <a:pt x="86" y="431"/>
                  <a:pt x="150" y="566"/>
                </a:cubicBezTo>
                <a:cubicBezTo>
                  <a:pt x="214" y="701"/>
                  <a:pt x="285" y="754"/>
                  <a:pt x="384" y="811"/>
                </a:cubicBezTo>
                <a:cubicBezTo>
                  <a:pt x="483" y="868"/>
                  <a:pt x="615" y="905"/>
                  <a:pt x="747" y="907"/>
                </a:cubicBezTo>
                <a:cubicBezTo>
                  <a:pt x="879" y="909"/>
                  <a:pt x="1051" y="899"/>
                  <a:pt x="1174" y="822"/>
                </a:cubicBezTo>
                <a:cubicBezTo>
                  <a:pt x="1297" y="745"/>
                  <a:pt x="1419" y="526"/>
                  <a:pt x="1483" y="448"/>
                </a:cubicBezTo>
              </a:path>
            </a:pathLst>
          </a:custGeom>
          <a:noFill/>
          <a:ln w="28575">
            <a:solidFill>
              <a:schemeClr val="tx1"/>
            </a:solidFill>
            <a:round/>
            <a:headEnd/>
            <a:tailEnd/>
          </a:ln>
        </p:spPr>
        <p:txBody>
          <a:bodyPr wrap="none" anchor="ctr"/>
          <a:lstStyle/>
          <a:p>
            <a:endParaRPr lang="fa-IR"/>
          </a:p>
        </p:txBody>
      </p:sp>
      <p:sp>
        <p:nvSpPr>
          <p:cNvPr id="168974" name="Line 12"/>
          <p:cNvSpPr>
            <a:spLocks noChangeShapeType="1"/>
          </p:cNvSpPr>
          <p:nvPr/>
        </p:nvSpPr>
        <p:spPr bwMode="auto">
          <a:xfrm>
            <a:off x="2133600" y="4495800"/>
            <a:ext cx="457200" cy="0"/>
          </a:xfrm>
          <a:prstGeom prst="line">
            <a:avLst/>
          </a:prstGeom>
          <a:noFill/>
          <a:ln w="28575">
            <a:solidFill>
              <a:srgbClr val="66FF33"/>
            </a:solidFill>
            <a:prstDash val="sysDot"/>
            <a:round/>
            <a:headEnd/>
            <a:tailEnd/>
          </a:ln>
        </p:spPr>
        <p:txBody>
          <a:bodyPr wrap="none" anchor="ctr"/>
          <a:lstStyle/>
          <a:p>
            <a:endParaRPr lang="en-US"/>
          </a:p>
        </p:txBody>
      </p:sp>
      <p:sp>
        <p:nvSpPr>
          <p:cNvPr id="168975" name="Line 13"/>
          <p:cNvSpPr>
            <a:spLocks noChangeShapeType="1"/>
          </p:cNvSpPr>
          <p:nvPr/>
        </p:nvSpPr>
        <p:spPr bwMode="auto">
          <a:xfrm>
            <a:off x="4648200" y="5334000"/>
            <a:ext cx="0" cy="685800"/>
          </a:xfrm>
          <a:prstGeom prst="line">
            <a:avLst/>
          </a:prstGeom>
          <a:noFill/>
          <a:ln w="28575">
            <a:solidFill>
              <a:srgbClr val="66FF33"/>
            </a:solidFill>
            <a:prstDash val="sysDot"/>
            <a:round/>
            <a:headEnd/>
            <a:tailEnd/>
          </a:ln>
        </p:spPr>
        <p:txBody>
          <a:bodyPr wrap="none" anchor="ctr"/>
          <a:lstStyle/>
          <a:p>
            <a:endParaRPr lang="en-US"/>
          </a:p>
        </p:txBody>
      </p:sp>
      <p:sp>
        <p:nvSpPr>
          <p:cNvPr id="168976" name="Line 14"/>
          <p:cNvSpPr>
            <a:spLocks noChangeShapeType="1"/>
          </p:cNvSpPr>
          <p:nvPr/>
        </p:nvSpPr>
        <p:spPr bwMode="auto">
          <a:xfrm>
            <a:off x="2590800" y="4495800"/>
            <a:ext cx="2057400" cy="838200"/>
          </a:xfrm>
          <a:prstGeom prst="line">
            <a:avLst/>
          </a:prstGeom>
          <a:noFill/>
          <a:ln w="28575">
            <a:solidFill>
              <a:srgbClr val="66FF33"/>
            </a:solidFill>
            <a:round/>
            <a:headEnd/>
            <a:tailEnd/>
          </a:ln>
        </p:spPr>
        <p:txBody>
          <a:bodyPr wrap="none" anchor="ctr"/>
          <a:lstStyle/>
          <a:p>
            <a:endParaRPr lang="en-US"/>
          </a:p>
        </p:txBody>
      </p:sp>
      <p:sp>
        <p:nvSpPr>
          <p:cNvPr id="168977" name="Line 15"/>
          <p:cNvSpPr>
            <a:spLocks noChangeShapeType="1"/>
          </p:cNvSpPr>
          <p:nvPr/>
        </p:nvSpPr>
        <p:spPr bwMode="auto">
          <a:xfrm>
            <a:off x="2133600" y="4876800"/>
            <a:ext cx="1447800" cy="0"/>
          </a:xfrm>
          <a:prstGeom prst="line">
            <a:avLst/>
          </a:prstGeom>
          <a:noFill/>
          <a:ln w="28575">
            <a:solidFill>
              <a:srgbClr val="0000CC"/>
            </a:solidFill>
            <a:prstDash val="sysDot"/>
            <a:round/>
            <a:headEnd/>
            <a:tailEnd/>
          </a:ln>
        </p:spPr>
        <p:txBody>
          <a:bodyPr wrap="none" anchor="ctr"/>
          <a:lstStyle/>
          <a:p>
            <a:endParaRPr lang="en-US"/>
          </a:p>
        </p:txBody>
      </p:sp>
      <p:sp>
        <p:nvSpPr>
          <p:cNvPr id="168978" name="Line 16"/>
          <p:cNvSpPr>
            <a:spLocks noChangeShapeType="1"/>
          </p:cNvSpPr>
          <p:nvPr/>
        </p:nvSpPr>
        <p:spPr bwMode="auto">
          <a:xfrm>
            <a:off x="2133600" y="5105400"/>
            <a:ext cx="1905000" cy="0"/>
          </a:xfrm>
          <a:prstGeom prst="line">
            <a:avLst/>
          </a:prstGeom>
          <a:noFill/>
          <a:ln w="28575">
            <a:solidFill>
              <a:srgbClr val="0000CC"/>
            </a:solidFill>
            <a:prstDash val="sysDot"/>
            <a:round/>
            <a:headEnd/>
            <a:tailEnd/>
          </a:ln>
        </p:spPr>
        <p:txBody>
          <a:bodyPr wrap="none" anchor="ctr"/>
          <a:lstStyle/>
          <a:p>
            <a:endParaRPr lang="en-US"/>
          </a:p>
        </p:txBody>
      </p:sp>
      <p:sp>
        <p:nvSpPr>
          <p:cNvPr id="168979" name="Line 17"/>
          <p:cNvSpPr>
            <a:spLocks noChangeShapeType="1"/>
          </p:cNvSpPr>
          <p:nvPr/>
        </p:nvSpPr>
        <p:spPr bwMode="auto">
          <a:xfrm>
            <a:off x="3657600" y="4876800"/>
            <a:ext cx="0" cy="1143000"/>
          </a:xfrm>
          <a:prstGeom prst="line">
            <a:avLst/>
          </a:prstGeom>
          <a:noFill/>
          <a:ln w="28575">
            <a:solidFill>
              <a:srgbClr val="0000CC"/>
            </a:solidFill>
            <a:prstDash val="sysDot"/>
            <a:round/>
            <a:headEnd/>
            <a:tailEnd/>
          </a:ln>
        </p:spPr>
        <p:txBody>
          <a:bodyPr wrap="none" anchor="ctr"/>
          <a:lstStyle/>
          <a:p>
            <a:endParaRPr lang="en-US"/>
          </a:p>
        </p:txBody>
      </p:sp>
      <p:sp>
        <p:nvSpPr>
          <p:cNvPr id="168980" name="Line 18"/>
          <p:cNvSpPr>
            <a:spLocks noChangeShapeType="1"/>
          </p:cNvSpPr>
          <p:nvPr/>
        </p:nvSpPr>
        <p:spPr bwMode="auto">
          <a:xfrm>
            <a:off x="3962400" y="5029200"/>
            <a:ext cx="0" cy="990600"/>
          </a:xfrm>
          <a:prstGeom prst="line">
            <a:avLst/>
          </a:prstGeom>
          <a:noFill/>
          <a:ln w="28575">
            <a:solidFill>
              <a:srgbClr val="0000CC"/>
            </a:solidFill>
            <a:prstDash val="sysDot"/>
            <a:round/>
            <a:headEnd/>
            <a:tailEnd/>
          </a:ln>
        </p:spPr>
        <p:txBody>
          <a:bodyPr wrap="none" anchor="ctr"/>
          <a:lstStyle/>
          <a:p>
            <a:endParaRPr lang="en-US"/>
          </a:p>
        </p:txBody>
      </p:sp>
      <p:sp>
        <p:nvSpPr>
          <p:cNvPr id="168981" name="Rectangle 19"/>
          <p:cNvSpPr>
            <a:spLocks noChangeArrowheads="1"/>
          </p:cNvSpPr>
          <p:nvPr/>
        </p:nvSpPr>
        <p:spPr bwMode="auto">
          <a:xfrm>
            <a:off x="3581400" y="6096000"/>
            <a:ext cx="381000" cy="228600"/>
          </a:xfrm>
          <a:prstGeom prst="rect">
            <a:avLst/>
          </a:prstGeom>
          <a:solidFill>
            <a:schemeClr val="bg1"/>
          </a:solidFill>
          <a:ln w="9525">
            <a:noFill/>
            <a:miter lim="800000"/>
            <a:headEnd/>
            <a:tailEnd/>
          </a:ln>
        </p:spPr>
        <p:txBody>
          <a:bodyPr wrap="none" lIns="91427" tIns="45714" rIns="91427" bIns="45714" anchor="ctr"/>
          <a:lstStyle/>
          <a:p>
            <a:r>
              <a:rPr lang="fa-IR"/>
              <a:t>1</a:t>
            </a:r>
            <a:r>
              <a:rPr lang="en-US"/>
              <a:t>h</a:t>
            </a:r>
          </a:p>
        </p:txBody>
      </p:sp>
    </p:spTree>
  </p:cSld>
  <p:clrMapOvr>
    <a:masterClrMapping/>
  </p:clrMapOvr>
  <p:transition spd="med"/>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7" name="Slide Number Placeholder 5"/>
          <p:cNvSpPr>
            <a:spLocks noGrp="1"/>
          </p:cNvSpPr>
          <p:nvPr>
            <p:ph type="sldNum" sz="quarter" idx="12"/>
          </p:nvPr>
        </p:nvSpPr>
        <p:spPr/>
        <p:txBody>
          <a:bodyPr/>
          <a:lstStyle/>
          <a:p>
            <a:pPr>
              <a:defRPr/>
            </a:pPr>
            <a:fld id="{64BA91A5-805C-49A8-AE2D-4FCEA6F7005D}" type="slidenum">
              <a:rPr lang="ar-SA" altLang="en-US"/>
              <a:pPr>
                <a:defRPr/>
              </a:pPr>
              <a:t>154</a:t>
            </a:fld>
            <a:endParaRPr lang="en-US" altLang="en-US"/>
          </a:p>
        </p:txBody>
      </p:sp>
      <p:sp>
        <p:nvSpPr>
          <p:cNvPr id="169988" name="Rectangle 2"/>
          <p:cNvSpPr>
            <a:spLocks noGrp="1" noChangeArrowheads="1"/>
          </p:cNvSpPr>
          <p:nvPr>
            <p:ph type="title"/>
          </p:nvPr>
        </p:nvSpPr>
        <p:spPr/>
        <p:txBody>
          <a:bodyPr/>
          <a:lstStyle/>
          <a:p>
            <a:pPr algn="r" rtl="1" eaLnBrk="1" hangingPunct="1"/>
            <a:r>
              <a:rPr lang="fa-IR" smtClean="0">
                <a:cs typeface="B Nazanin" pitchFamily="2" charset="-78"/>
              </a:rPr>
              <a:t>چگونگي موازنه هزينه- زمان ، ادامه</a:t>
            </a:r>
            <a:endParaRPr lang="en-US" smtClean="0">
              <a:cs typeface="B Nazanin" pitchFamily="2" charset="-78"/>
            </a:endParaRPr>
          </a:p>
        </p:txBody>
      </p:sp>
      <p:sp>
        <p:nvSpPr>
          <p:cNvPr id="169989" name="Rectangle 3"/>
          <p:cNvSpPr>
            <a:spLocks noGrp="1" noChangeArrowheads="1"/>
          </p:cNvSpPr>
          <p:nvPr>
            <p:ph type="body" idx="1"/>
          </p:nvPr>
        </p:nvSpPr>
        <p:spPr/>
        <p:txBody>
          <a:bodyPr/>
          <a:lstStyle/>
          <a:p>
            <a:pPr algn="r" rtl="1" eaLnBrk="1" hangingPunct="1">
              <a:buFont typeface="Wingdings" pitchFamily="2" charset="2"/>
              <a:buNone/>
            </a:pPr>
            <a:r>
              <a:rPr lang="fa-IR" sz="2800" smtClean="0">
                <a:cs typeface="B Nazanin" pitchFamily="2" charset="-78"/>
              </a:rPr>
              <a:t>اين خط مطابق رابطه زير حساب مي شود :</a:t>
            </a:r>
          </a:p>
          <a:p>
            <a:pPr algn="r" rtl="1" eaLnBrk="1" hangingPunct="1">
              <a:buFont typeface="Wingdings" pitchFamily="2" charset="2"/>
              <a:buNone/>
            </a:pPr>
            <a:endParaRPr lang="fa-IR" sz="900" smtClean="0">
              <a:cs typeface="B Nazanin" pitchFamily="2" charset="-78"/>
            </a:endParaRPr>
          </a:p>
          <a:p>
            <a:pPr algn="r" rtl="1" eaLnBrk="1" hangingPunct="1">
              <a:lnSpc>
                <a:spcPct val="90000"/>
              </a:lnSpc>
              <a:spcBef>
                <a:spcPct val="0"/>
              </a:spcBef>
              <a:buFont typeface="Wingdings" pitchFamily="2" charset="2"/>
              <a:buNone/>
            </a:pPr>
            <a:r>
              <a:rPr lang="fa-IR" sz="2800" smtClean="0">
                <a:cs typeface="B Nazanin" pitchFamily="2" charset="-78"/>
              </a:rPr>
              <a:t> هزينه نرمال – هزينه فشرده</a:t>
            </a:r>
          </a:p>
          <a:p>
            <a:pPr algn="ctr" rtl="1" eaLnBrk="1" hangingPunct="1">
              <a:lnSpc>
                <a:spcPct val="90000"/>
              </a:lnSpc>
              <a:spcBef>
                <a:spcPct val="0"/>
              </a:spcBef>
              <a:buFont typeface="Wingdings" pitchFamily="2" charset="2"/>
              <a:buNone/>
            </a:pPr>
            <a:r>
              <a:rPr lang="fa-IR" sz="2800" smtClean="0">
                <a:cs typeface="B Nazanin" pitchFamily="2" charset="-78"/>
              </a:rPr>
              <a:t>                                    = شيب خط يا هزينه تسريع يک واحد زماني</a:t>
            </a:r>
          </a:p>
          <a:p>
            <a:pPr algn="r" rtl="1" eaLnBrk="1" hangingPunct="1">
              <a:lnSpc>
                <a:spcPct val="90000"/>
              </a:lnSpc>
              <a:spcBef>
                <a:spcPct val="0"/>
              </a:spcBef>
              <a:buFont typeface="Wingdings" pitchFamily="2" charset="2"/>
              <a:buNone/>
            </a:pPr>
            <a:r>
              <a:rPr lang="fa-IR" sz="2800" smtClean="0">
                <a:cs typeface="B Nazanin" pitchFamily="2" charset="-78"/>
              </a:rPr>
              <a:t>  زمان فشرده – زمان نرمال</a:t>
            </a:r>
          </a:p>
          <a:p>
            <a:pPr algn="r" rtl="1" eaLnBrk="1" hangingPunct="1">
              <a:lnSpc>
                <a:spcPct val="90000"/>
              </a:lnSpc>
              <a:spcBef>
                <a:spcPct val="0"/>
              </a:spcBef>
              <a:buFont typeface="Wingdings" pitchFamily="2" charset="2"/>
              <a:buNone/>
            </a:pPr>
            <a:r>
              <a:rPr lang="fa-IR" sz="2800" smtClean="0">
                <a:cs typeface="B Nazanin" pitchFamily="2" charset="-78"/>
              </a:rPr>
              <a:t>                   10،000 – 60،000</a:t>
            </a:r>
          </a:p>
          <a:p>
            <a:pPr algn="ctr" rtl="1" eaLnBrk="1" hangingPunct="1">
              <a:lnSpc>
                <a:spcPct val="90000"/>
              </a:lnSpc>
              <a:spcBef>
                <a:spcPct val="0"/>
              </a:spcBef>
              <a:buFont typeface="Wingdings" pitchFamily="2" charset="2"/>
              <a:buNone/>
            </a:pPr>
            <a:r>
              <a:rPr lang="fa-IR" sz="2800" smtClean="0">
                <a:cs typeface="B Nazanin" pitchFamily="2" charset="-78"/>
              </a:rPr>
              <a:t>تومان 2500 =                           = </a:t>
            </a:r>
            <a:r>
              <a:rPr lang="fa-IR" sz="2400" smtClean="0">
                <a:cs typeface="B Nazanin" pitchFamily="2" charset="-78"/>
              </a:rPr>
              <a:t>هزينه تسريع يک ساعت مسافرت به ترکيه</a:t>
            </a:r>
          </a:p>
          <a:p>
            <a:pPr algn="r" rtl="1" eaLnBrk="1" hangingPunct="1">
              <a:lnSpc>
                <a:spcPct val="90000"/>
              </a:lnSpc>
              <a:spcBef>
                <a:spcPct val="0"/>
              </a:spcBef>
              <a:buFont typeface="Wingdings" pitchFamily="2" charset="2"/>
              <a:buNone/>
            </a:pPr>
            <a:r>
              <a:rPr lang="fa-IR" sz="2800" smtClean="0">
                <a:cs typeface="B Nazanin" pitchFamily="2" charset="-78"/>
              </a:rPr>
              <a:t>                             2 – 22 </a:t>
            </a:r>
            <a:endParaRPr lang="en-US" sz="2800" smtClean="0">
              <a:cs typeface="B Nazanin" pitchFamily="2" charset="-78"/>
            </a:endParaRPr>
          </a:p>
          <a:p>
            <a:pPr algn="r" rtl="1" eaLnBrk="1" hangingPunct="1">
              <a:lnSpc>
                <a:spcPct val="105000"/>
              </a:lnSpc>
              <a:spcBef>
                <a:spcPct val="15000"/>
              </a:spcBef>
              <a:buFont typeface="Wingdings" pitchFamily="2" charset="2"/>
              <a:buNone/>
            </a:pPr>
            <a:r>
              <a:rPr lang="fa-IR" sz="2800" smtClean="0">
                <a:cs typeface="B Nazanin" pitchFamily="2" charset="-78"/>
              </a:rPr>
              <a:t>به عبارت ديگر به ازاي هر يک ساعت زودتر رسيدن به ترکيه بايد تقريباً 2500 تومان خرج نمود.</a:t>
            </a:r>
            <a:endParaRPr lang="en-US" sz="2800" smtClean="0">
              <a:cs typeface="B Nazanin" pitchFamily="2" charset="-78"/>
            </a:endParaRPr>
          </a:p>
        </p:txBody>
      </p:sp>
      <p:sp>
        <p:nvSpPr>
          <p:cNvPr id="169990" name="Line 4"/>
          <p:cNvSpPr>
            <a:spLocks noChangeShapeType="1"/>
          </p:cNvSpPr>
          <p:nvPr/>
        </p:nvSpPr>
        <p:spPr bwMode="auto">
          <a:xfrm>
            <a:off x="5486400" y="2895600"/>
            <a:ext cx="3048000" cy="0"/>
          </a:xfrm>
          <a:prstGeom prst="line">
            <a:avLst/>
          </a:prstGeom>
          <a:noFill/>
          <a:ln w="19050">
            <a:solidFill>
              <a:schemeClr val="tx1"/>
            </a:solidFill>
            <a:round/>
            <a:headEnd/>
            <a:tailEnd/>
          </a:ln>
        </p:spPr>
        <p:txBody>
          <a:bodyPr wrap="none" anchor="ctr"/>
          <a:lstStyle/>
          <a:p>
            <a:endParaRPr lang="en-US"/>
          </a:p>
        </p:txBody>
      </p:sp>
      <p:sp>
        <p:nvSpPr>
          <p:cNvPr id="169991" name="Line 5"/>
          <p:cNvSpPr>
            <a:spLocks noChangeShapeType="1"/>
          </p:cNvSpPr>
          <p:nvPr/>
        </p:nvSpPr>
        <p:spPr bwMode="auto">
          <a:xfrm>
            <a:off x="4748213" y="4097338"/>
            <a:ext cx="2133600" cy="0"/>
          </a:xfrm>
          <a:prstGeom prst="line">
            <a:avLst/>
          </a:prstGeom>
          <a:noFill/>
          <a:ln w="19050">
            <a:solidFill>
              <a:schemeClr val="tx1"/>
            </a:solidFill>
            <a:round/>
            <a:headEnd/>
            <a:tailEnd/>
          </a:ln>
        </p:spPr>
        <p:txBody>
          <a:bodyPr wrap="none" anchor="ctr"/>
          <a:lstStyle/>
          <a:p>
            <a:endParaRPr lang="en-US"/>
          </a:p>
        </p:txBody>
      </p:sp>
    </p:spTree>
  </p:cSld>
  <p:clrMapOvr>
    <a:masterClrMapping/>
  </p:clrMapOvr>
  <p:transition spd="med"/>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829A0DF2-CFF9-4084-9E2A-265905A030DA}" type="slidenum">
              <a:rPr lang="ar-SA" altLang="en-US"/>
              <a:pPr>
                <a:defRPr/>
              </a:pPr>
              <a:t>155</a:t>
            </a:fld>
            <a:endParaRPr lang="en-US" altLang="en-US"/>
          </a:p>
        </p:txBody>
      </p:sp>
      <p:sp>
        <p:nvSpPr>
          <p:cNvPr id="171012" name="Rectangle 2"/>
          <p:cNvSpPr>
            <a:spLocks noGrp="1" noChangeArrowheads="1"/>
          </p:cNvSpPr>
          <p:nvPr>
            <p:ph type="title"/>
          </p:nvPr>
        </p:nvSpPr>
        <p:spPr/>
        <p:txBody>
          <a:bodyPr/>
          <a:lstStyle/>
          <a:p>
            <a:pPr algn="r" rtl="1" eaLnBrk="1" hangingPunct="1"/>
            <a:r>
              <a:rPr lang="fa-IR" smtClean="0">
                <a:cs typeface="B Nazanin" pitchFamily="2" charset="-78"/>
              </a:rPr>
              <a:t>هزينه هاي مستقيم پروژه</a:t>
            </a:r>
            <a:endParaRPr lang="en-US" smtClean="0">
              <a:cs typeface="B Nazanin" pitchFamily="2" charset="-78"/>
            </a:endParaRPr>
          </a:p>
        </p:txBody>
      </p:sp>
      <p:sp>
        <p:nvSpPr>
          <p:cNvPr id="171013" name="Rectangle 3"/>
          <p:cNvSpPr>
            <a:spLocks noGrp="1" noChangeArrowheads="1"/>
          </p:cNvSpPr>
          <p:nvPr>
            <p:ph type="body" idx="1"/>
          </p:nvPr>
        </p:nvSpPr>
        <p:spPr/>
        <p:txBody>
          <a:bodyPr/>
          <a:lstStyle/>
          <a:p>
            <a:pPr algn="r" rtl="1" eaLnBrk="1" hangingPunct="1">
              <a:buFont typeface="Wingdings" pitchFamily="2" charset="2"/>
              <a:buNone/>
            </a:pPr>
            <a:r>
              <a:rPr lang="fa-IR" smtClean="0">
                <a:cs typeface="B Nazanin" pitchFamily="2" charset="-78"/>
              </a:rPr>
              <a:t>هزينه هاي مستقيم پروژه هزينه هائي هستند که مستقيماً صرف کاهش زمان پروژه مي شود و مقدار آن با کاهش زمان اتمام پروژه افزايش مي يابد :</a:t>
            </a:r>
          </a:p>
          <a:p>
            <a:pPr algn="r" rtl="1" eaLnBrk="1" hangingPunct="1">
              <a:buFont typeface="Wingdings" pitchFamily="2" charset="2"/>
              <a:buNone/>
            </a:pPr>
            <a:r>
              <a:rPr lang="fa-IR" smtClean="0">
                <a:cs typeface="B Nazanin" pitchFamily="2" charset="-78"/>
              </a:rPr>
              <a:t>1- الگوريتم ابتکاري       2- روش زيمنس       3- برنامه ريزي خطي</a:t>
            </a:r>
          </a:p>
          <a:p>
            <a:pPr algn="r" rtl="1" eaLnBrk="1" hangingPunct="1">
              <a:buFont typeface="Wingdings" pitchFamily="2" charset="2"/>
              <a:buNone/>
            </a:pPr>
            <a:r>
              <a:rPr lang="fa-IR" smtClean="0">
                <a:cs typeface="B Nazanin" pitchFamily="2" charset="-78"/>
              </a:rPr>
              <a:t>دو روش اول در مسائل بزرگ کارآئي زيادي ندارند ولي دانستن الگوريتم ابتکاري کمک بزرگي به درک روند محاسبات هزينه هاي مستقيم و همچنين نحوه مدل سازي آن بوسيله برنامه ريزي خطي مي کند.</a:t>
            </a:r>
            <a:endParaRPr lang="en-US"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5465BA34-4EC5-4978-BD6D-602F5D182F9C}" type="slidenum">
              <a:rPr lang="ar-SA" altLang="en-US"/>
              <a:pPr>
                <a:defRPr/>
              </a:pPr>
              <a:t>156</a:t>
            </a:fld>
            <a:endParaRPr lang="en-US" altLang="en-US"/>
          </a:p>
        </p:txBody>
      </p:sp>
      <p:sp>
        <p:nvSpPr>
          <p:cNvPr id="172036" name="Rectangle 2"/>
          <p:cNvSpPr>
            <a:spLocks noGrp="1" noChangeArrowheads="1"/>
          </p:cNvSpPr>
          <p:nvPr>
            <p:ph type="title"/>
          </p:nvPr>
        </p:nvSpPr>
        <p:spPr/>
        <p:txBody>
          <a:bodyPr/>
          <a:lstStyle/>
          <a:p>
            <a:pPr algn="r" rtl="1" eaLnBrk="1" hangingPunct="1"/>
            <a:r>
              <a:rPr lang="fa-IR" smtClean="0">
                <a:cs typeface="B Nazanin" pitchFamily="2" charset="-78"/>
              </a:rPr>
              <a:t>الگوريتم ابتکاري</a:t>
            </a:r>
            <a:endParaRPr lang="en-US" smtClean="0">
              <a:cs typeface="B Nazanin" pitchFamily="2" charset="-78"/>
            </a:endParaRPr>
          </a:p>
        </p:txBody>
      </p:sp>
      <p:sp>
        <p:nvSpPr>
          <p:cNvPr id="172037" name="Rectangle 3"/>
          <p:cNvSpPr>
            <a:spLocks noGrp="1" noChangeArrowheads="1"/>
          </p:cNvSpPr>
          <p:nvPr>
            <p:ph type="body" idx="1"/>
          </p:nvPr>
        </p:nvSpPr>
        <p:spPr>
          <a:xfrm>
            <a:off x="457200" y="1676400"/>
            <a:ext cx="8229600" cy="4411663"/>
          </a:xfrm>
        </p:spPr>
        <p:txBody>
          <a:bodyPr/>
          <a:lstStyle/>
          <a:p>
            <a:pPr algn="r" rtl="1" eaLnBrk="1" hangingPunct="1"/>
            <a:r>
              <a:rPr lang="fa-IR" sz="2400" smtClean="0">
                <a:cs typeface="B Nazanin" pitchFamily="2" charset="-78"/>
              </a:rPr>
              <a:t>گام اول : شيب هزينه يا هزينه تسريع يک واحد زماني را براي کليه فعاليتها محاسبه مي کنيم.</a:t>
            </a:r>
          </a:p>
          <a:p>
            <a:pPr algn="r" rtl="1" eaLnBrk="1" hangingPunct="1"/>
            <a:r>
              <a:rPr lang="fa-IR" sz="2400" smtClean="0">
                <a:cs typeface="B Nazanin" pitchFamily="2" charset="-78"/>
              </a:rPr>
              <a:t>گام دوم: براي کليه فعاليتها زمان نرمال اجراي آنها را در نظر گرفته و زمان اتمام پروژه يا وقوع رويداد نهائي </a:t>
            </a:r>
            <a:r>
              <a:rPr lang="en-US" sz="2400" smtClean="0">
                <a:cs typeface="B Nazanin" pitchFamily="2" charset="-78"/>
              </a:rPr>
              <a:t>E</a:t>
            </a:r>
            <a:r>
              <a:rPr lang="en-US" sz="2400" baseline="-25000" smtClean="0">
                <a:cs typeface="B Nazanin" pitchFamily="2" charset="-78"/>
              </a:rPr>
              <a:t>n</a:t>
            </a:r>
            <a:r>
              <a:rPr lang="fa-IR" sz="2400" smtClean="0">
                <a:cs typeface="B Nazanin" pitchFamily="2" charset="-78"/>
              </a:rPr>
              <a:t> را محاسبه مي کنيم. اين زمان را </a:t>
            </a:r>
            <a:r>
              <a:rPr lang="en-US" sz="2400" smtClean="0">
                <a:cs typeface="B Nazanin" pitchFamily="2" charset="-78"/>
              </a:rPr>
              <a:t>T</a:t>
            </a:r>
            <a:r>
              <a:rPr lang="en-US" sz="2400" baseline="-25000" smtClean="0">
                <a:cs typeface="B Nazanin" pitchFamily="2" charset="-78"/>
              </a:rPr>
              <a:t>f</a:t>
            </a:r>
            <a:r>
              <a:rPr lang="fa-IR" sz="2400" smtClean="0">
                <a:cs typeface="B Nazanin" pitchFamily="2" charset="-78"/>
              </a:rPr>
              <a:t> مي ناميم. هزينه اتمام پروژه در اين حالت برابر با مجموع هزينه هاي اجراي فعاليتها در حالت نرمال است.</a:t>
            </a:r>
            <a:endParaRPr lang="en-US" sz="2400" smtClean="0">
              <a:cs typeface="B Nazanin" pitchFamily="2" charset="-78"/>
            </a:endParaRPr>
          </a:p>
          <a:p>
            <a:pPr algn="r" rtl="1" eaLnBrk="1" hangingPunct="1"/>
            <a:r>
              <a:rPr lang="fa-IR" sz="2400" smtClean="0">
                <a:cs typeface="B Nazanin" pitchFamily="2" charset="-78"/>
              </a:rPr>
              <a:t>گام سوم: در اين مرحله مي خواهيم به برنامه </a:t>
            </a:r>
            <a:r>
              <a:rPr lang="en-US" sz="2400" smtClean="0">
                <a:cs typeface="B Nazanin" pitchFamily="2" charset="-78"/>
              </a:rPr>
              <a:t>T</a:t>
            </a:r>
            <a:r>
              <a:rPr lang="en-US" sz="2400" baseline="-25000" smtClean="0">
                <a:cs typeface="B Nazanin" pitchFamily="2" charset="-78"/>
              </a:rPr>
              <a:t>f</a:t>
            </a:r>
            <a:r>
              <a:rPr lang="en-US" sz="2400" smtClean="0">
                <a:cs typeface="B Nazanin" pitchFamily="2" charset="-78"/>
              </a:rPr>
              <a:t>=T</a:t>
            </a:r>
            <a:r>
              <a:rPr lang="en-US" sz="2400" baseline="-25000" smtClean="0">
                <a:cs typeface="B Nazanin" pitchFamily="2" charset="-78"/>
              </a:rPr>
              <a:t>f</a:t>
            </a:r>
            <a:r>
              <a:rPr lang="en-US" sz="2400" smtClean="0">
                <a:cs typeface="B Nazanin" pitchFamily="2" charset="-78"/>
              </a:rPr>
              <a:t>-1</a:t>
            </a:r>
            <a:r>
              <a:rPr lang="fa-IR" sz="2400" smtClean="0">
                <a:cs typeface="B Nazanin" pitchFamily="2" charset="-78"/>
              </a:rPr>
              <a:t> برسيم براي اين کار مسيرهاي بحراني حالت قبل را در نظر گرفته و فعاليتهائي که در مسيرهاي بحراني هستند را فهرست برداري مي کنيم سپس فعاليت يا ترکيبي از فعاليتها که يک واحد تغيير در زمان آنها باعث مي شود زمان کل پروژه يک واحد زماني کاهش يابد را در نظر مي گيريم. </a:t>
            </a:r>
            <a:endParaRPr lang="en-US" sz="2400"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A9A73279-3263-417B-B40F-92748396615E}" type="slidenum">
              <a:rPr lang="ar-SA" altLang="en-US"/>
              <a:pPr>
                <a:defRPr/>
              </a:pPr>
              <a:t>157</a:t>
            </a:fld>
            <a:endParaRPr lang="en-US" altLang="en-US"/>
          </a:p>
        </p:txBody>
      </p:sp>
      <p:sp>
        <p:nvSpPr>
          <p:cNvPr id="173060" name="Rectangle 2"/>
          <p:cNvSpPr>
            <a:spLocks noGrp="1" noChangeArrowheads="1"/>
          </p:cNvSpPr>
          <p:nvPr>
            <p:ph type="title"/>
          </p:nvPr>
        </p:nvSpPr>
        <p:spPr/>
        <p:txBody>
          <a:bodyPr/>
          <a:lstStyle/>
          <a:p>
            <a:pPr algn="r" rtl="1" eaLnBrk="1" hangingPunct="1"/>
            <a:r>
              <a:rPr lang="fa-IR" smtClean="0">
                <a:cs typeface="B Nazanin" pitchFamily="2" charset="-78"/>
              </a:rPr>
              <a:t>الگوريتم ابتکاري</a:t>
            </a:r>
            <a:r>
              <a:rPr lang="en-US" smtClean="0">
                <a:cs typeface="B Nazanin" pitchFamily="2" charset="-78"/>
              </a:rPr>
              <a:t> </a:t>
            </a:r>
            <a:r>
              <a:rPr lang="fa-IR" smtClean="0">
                <a:cs typeface="B Nazanin" pitchFamily="2" charset="-78"/>
              </a:rPr>
              <a:t>- ادامه</a:t>
            </a:r>
            <a:endParaRPr lang="en-US" smtClean="0">
              <a:cs typeface="B Nazanin" pitchFamily="2" charset="-78"/>
            </a:endParaRPr>
          </a:p>
        </p:txBody>
      </p:sp>
      <p:sp>
        <p:nvSpPr>
          <p:cNvPr id="173061" name="Rectangle 3"/>
          <p:cNvSpPr>
            <a:spLocks noGrp="1" noChangeArrowheads="1"/>
          </p:cNvSpPr>
          <p:nvPr>
            <p:ph type="body" idx="1"/>
          </p:nvPr>
        </p:nvSpPr>
        <p:spPr/>
        <p:txBody>
          <a:bodyPr/>
          <a:lstStyle/>
          <a:p>
            <a:pPr algn="r" rtl="1" eaLnBrk="1" hangingPunct="1"/>
            <a:r>
              <a:rPr lang="fa-IR" sz="2900" smtClean="0">
                <a:cs typeface="B Nazanin" pitchFamily="2" charset="-78"/>
              </a:rPr>
              <a:t>اينک براساس معيار هزينه تسريع واحد زماني از فهرست مذکور فعاليت يا ترکيبي از فعاليتها براي کاهش يک واحد زماني انتخاب ميشوند که داراي کمترين مجموع شيب هزينه باشد. با اين انتخاب زمان انجام آن فعاليت يا فعاليتها را به هنگام و مجموع شيب هزينه آنها را به هزينه مرحله قبل اضافه مي کنيم. بديهي است مقدار تغيير در زمان هر فعاليت بين مقادير زمان نرمال و فشرده آن ميسر است.</a:t>
            </a:r>
          </a:p>
          <a:p>
            <a:pPr algn="r" rtl="1" eaLnBrk="1" hangingPunct="1"/>
            <a:r>
              <a:rPr lang="fa-IR" sz="2900" smtClean="0">
                <a:cs typeface="B Nazanin" pitchFamily="2" charset="-78"/>
              </a:rPr>
              <a:t>گام چهارم : گام سوم را آنقدر تکرار مي کنيم تا زمان فعاليتهاي مسيرهاي بحراني به زمان فشرده آنها برسد. بطوريکه ديگر کاهش زمان پروژه به </a:t>
            </a:r>
            <a:r>
              <a:rPr lang="en-US" sz="2900" smtClean="0">
                <a:cs typeface="B Nazanin" pitchFamily="2" charset="-78"/>
              </a:rPr>
              <a:t>T</a:t>
            </a:r>
            <a:r>
              <a:rPr lang="en-US" sz="2900" baseline="-25000" smtClean="0">
                <a:cs typeface="B Nazanin" pitchFamily="2" charset="-78"/>
              </a:rPr>
              <a:t>f</a:t>
            </a:r>
            <a:r>
              <a:rPr lang="en-US" sz="2900" smtClean="0">
                <a:cs typeface="B Nazanin" pitchFamily="2" charset="-78"/>
              </a:rPr>
              <a:t>=T</a:t>
            </a:r>
            <a:r>
              <a:rPr lang="en-US" sz="2900" baseline="-25000" smtClean="0">
                <a:cs typeface="B Nazanin" pitchFamily="2" charset="-78"/>
              </a:rPr>
              <a:t>f</a:t>
            </a:r>
            <a:r>
              <a:rPr lang="en-US" sz="2900" smtClean="0">
                <a:cs typeface="B Nazanin" pitchFamily="2" charset="-78"/>
              </a:rPr>
              <a:t>-1</a:t>
            </a:r>
            <a:r>
              <a:rPr lang="fa-IR" sz="2900" smtClean="0">
                <a:cs typeface="B Nazanin" pitchFamily="2" charset="-78"/>
              </a:rPr>
              <a:t> امکان پذير نباشد.</a:t>
            </a:r>
            <a:endParaRPr lang="en-US" sz="2600" smtClean="0"/>
          </a:p>
        </p:txBody>
      </p:sp>
    </p:spTree>
  </p:cSld>
  <p:clrMapOvr>
    <a:masterClrMapping/>
  </p:clrMapOvr>
  <p:transition spd="med"/>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34" name="Slide Number Placeholder 5"/>
          <p:cNvSpPr>
            <a:spLocks noGrp="1"/>
          </p:cNvSpPr>
          <p:nvPr>
            <p:ph type="sldNum" sz="quarter" idx="12"/>
          </p:nvPr>
        </p:nvSpPr>
        <p:spPr/>
        <p:txBody>
          <a:bodyPr/>
          <a:lstStyle/>
          <a:p>
            <a:pPr>
              <a:defRPr/>
            </a:pPr>
            <a:fld id="{F7A7551D-157C-4DAF-BCBC-E1373D1AA0F0}" type="slidenum">
              <a:rPr lang="ar-SA" altLang="en-US"/>
              <a:pPr>
                <a:defRPr/>
              </a:pPr>
              <a:t>158</a:t>
            </a:fld>
            <a:endParaRPr lang="en-US" altLang="en-US"/>
          </a:p>
        </p:txBody>
      </p:sp>
      <p:sp>
        <p:nvSpPr>
          <p:cNvPr id="174084" name="Rectangle 2"/>
          <p:cNvSpPr>
            <a:spLocks noGrp="1" noChangeArrowheads="1"/>
          </p:cNvSpPr>
          <p:nvPr>
            <p:ph type="title"/>
          </p:nvPr>
        </p:nvSpPr>
        <p:spPr>
          <a:xfrm>
            <a:off x="457200" y="-152400"/>
            <a:ext cx="7543800" cy="1295400"/>
          </a:xfrm>
        </p:spPr>
        <p:txBody>
          <a:bodyPr/>
          <a:lstStyle/>
          <a:p>
            <a:pPr algn="r" rtl="1" eaLnBrk="1" hangingPunct="1"/>
            <a:r>
              <a:rPr lang="fa-IR" smtClean="0">
                <a:cs typeface="B Nazanin" pitchFamily="2" charset="-78"/>
              </a:rPr>
              <a:t>الگوريتم ابتکاري</a:t>
            </a:r>
            <a:r>
              <a:rPr lang="en-US" smtClean="0">
                <a:cs typeface="B Nazanin" pitchFamily="2" charset="-78"/>
              </a:rPr>
              <a:t> </a:t>
            </a:r>
            <a:r>
              <a:rPr lang="fa-IR" smtClean="0">
                <a:cs typeface="B Nazanin" pitchFamily="2" charset="-78"/>
              </a:rPr>
              <a:t>- مثال</a:t>
            </a:r>
            <a:endParaRPr lang="en-US" smtClean="0">
              <a:cs typeface="B Nazanin" pitchFamily="2" charset="-78"/>
            </a:endParaRPr>
          </a:p>
        </p:txBody>
      </p:sp>
      <p:graphicFrame>
        <p:nvGraphicFramePr>
          <p:cNvPr id="271455" name="Group 95"/>
          <p:cNvGraphicFramePr>
            <a:graphicFrameLocks noGrp="1"/>
          </p:cNvGraphicFramePr>
          <p:nvPr/>
        </p:nvGraphicFramePr>
        <p:xfrm>
          <a:off x="533400" y="1371600"/>
          <a:ext cx="8153400" cy="4976813"/>
        </p:xfrm>
        <a:graphic>
          <a:graphicData uri="http://schemas.openxmlformats.org/drawingml/2006/table">
            <a:tbl>
              <a:tblPr/>
              <a:tblGrid>
                <a:gridCol w="1066800"/>
                <a:gridCol w="1143000"/>
                <a:gridCol w="1676400"/>
                <a:gridCol w="1143000"/>
                <a:gridCol w="1676400"/>
                <a:gridCol w="1447800"/>
              </a:tblGrid>
              <a:tr h="533400">
                <a:tc rowSpan="2">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600" b="1" i="0" u="none" strike="noStrike" cap="none" normalizeH="0" baseline="0" smtClean="0">
                        <a:ln>
                          <a:noFill/>
                        </a:ln>
                        <a:solidFill>
                          <a:schemeClr val="tx1"/>
                        </a:solidFill>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600" b="1" i="0" u="none" strike="noStrike" cap="none" normalizeH="0" baseline="0" smtClean="0">
                          <a:ln>
                            <a:noFill/>
                          </a:ln>
                          <a:solidFill>
                            <a:schemeClr val="tx1"/>
                          </a:solidFill>
                          <a:effectLst/>
                          <a:latin typeface="Arial" pitchFamily="34" charset="0"/>
                          <a:cs typeface="B Nazanin" pitchFamily="2" charset="-78"/>
                        </a:rPr>
                        <a:t>فعاليت</a:t>
                      </a:r>
                      <a:endParaRPr kumimoji="0" lang="en-US" sz="26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600" b="1" i="0" u="none" strike="noStrike" cap="none" normalizeH="0" baseline="0" smtClean="0">
                          <a:ln>
                            <a:noFill/>
                          </a:ln>
                          <a:solidFill>
                            <a:schemeClr val="tx1"/>
                          </a:solidFill>
                          <a:effectLst/>
                          <a:latin typeface="Arial" pitchFamily="34" charset="0"/>
                          <a:cs typeface="B Nazanin" pitchFamily="2" charset="-78"/>
                        </a:rPr>
                        <a:t>حالت نرمال</a:t>
                      </a:r>
                      <a:endParaRPr kumimoji="0" lang="en-US" sz="26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gridSpan="2">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600" b="1" i="0" u="none" strike="noStrike" cap="none" normalizeH="0" baseline="0" smtClean="0">
                          <a:ln>
                            <a:noFill/>
                          </a:ln>
                          <a:solidFill>
                            <a:schemeClr val="tx1"/>
                          </a:solidFill>
                          <a:effectLst/>
                          <a:latin typeface="Arial" pitchFamily="34" charset="0"/>
                          <a:cs typeface="B Nazanin" pitchFamily="2" charset="-78"/>
                        </a:rPr>
                        <a:t>حالت فشرده</a:t>
                      </a:r>
                      <a:endParaRPr kumimoji="0" lang="en-US" sz="26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rowSpan="2">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600" b="1" i="0" u="none" strike="noStrike" cap="none" normalizeH="0" baseline="0" smtClean="0">
                          <a:ln>
                            <a:noFill/>
                          </a:ln>
                          <a:solidFill>
                            <a:schemeClr val="tx1"/>
                          </a:solidFill>
                          <a:effectLst/>
                          <a:latin typeface="Arial" pitchFamily="34" charset="0"/>
                          <a:cs typeface="B Nazanin" pitchFamily="2" charset="-78"/>
                        </a:rPr>
                        <a:t>شيب هزينه</a:t>
                      </a:r>
                      <a:endParaRPr kumimoji="0" lang="en-US" sz="26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457200">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1" i="0" u="none" strike="noStrike" cap="none" normalizeH="0" baseline="0" smtClean="0">
                          <a:ln>
                            <a:noFill/>
                          </a:ln>
                          <a:solidFill>
                            <a:schemeClr val="tx1"/>
                          </a:solidFill>
                          <a:effectLst/>
                          <a:latin typeface="Arial" pitchFamily="34" charset="0"/>
                          <a:cs typeface="B Nazanin" pitchFamily="2" charset="-78"/>
                        </a:rPr>
                        <a:t>زمان (روز)</a:t>
                      </a:r>
                      <a:endParaRPr kumimoji="0" lang="en-US" sz="20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1" i="0" u="none" strike="noStrike" cap="none" normalizeH="0" baseline="0" smtClean="0">
                          <a:ln>
                            <a:noFill/>
                          </a:ln>
                          <a:solidFill>
                            <a:schemeClr val="tx1"/>
                          </a:solidFill>
                          <a:effectLst/>
                          <a:latin typeface="Arial" pitchFamily="34" charset="0"/>
                          <a:cs typeface="B Nazanin" pitchFamily="2" charset="-78"/>
                        </a:rPr>
                        <a:t>هزينه (1000ريال)</a:t>
                      </a:r>
                      <a:endParaRPr kumimoji="0" lang="en-US" sz="20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1" i="0" u="none" strike="noStrike" cap="none" normalizeH="0" baseline="0" smtClean="0">
                          <a:ln>
                            <a:noFill/>
                          </a:ln>
                          <a:solidFill>
                            <a:schemeClr val="tx1"/>
                          </a:solidFill>
                          <a:effectLst/>
                          <a:latin typeface="Arial" pitchFamily="34" charset="0"/>
                          <a:cs typeface="B Nazanin" pitchFamily="2" charset="-78"/>
                        </a:rPr>
                        <a:t>زمان (روز)</a:t>
                      </a:r>
                      <a:endParaRPr kumimoji="0" lang="en-US" sz="20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1" i="0" u="none" strike="noStrike" cap="none" normalizeH="0" baseline="0" smtClean="0">
                          <a:ln>
                            <a:noFill/>
                          </a:ln>
                          <a:solidFill>
                            <a:schemeClr val="tx1"/>
                          </a:solidFill>
                          <a:effectLst/>
                          <a:latin typeface="Arial" pitchFamily="34" charset="0"/>
                          <a:cs typeface="B Nazanin" pitchFamily="2" charset="-78"/>
                        </a:rPr>
                        <a:t>هزينه (1000ريال)</a:t>
                      </a:r>
                      <a:endParaRPr kumimoji="0" lang="en-US" sz="20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vMerge="1">
                  <a:txBody>
                    <a:bodyPr/>
                    <a:lstStyle/>
                    <a:p>
                      <a:pPr rtl="1"/>
                      <a:endParaRPr lang="fa-IR"/>
                    </a:p>
                  </a:txBody>
                  <a:tcPr/>
                </a:tc>
              </a:tr>
              <a:tr h="3505200">
                <a:tc rowSpan="2">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2-1</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3-1</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3-2</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5-2</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4-3</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5-3</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6-4</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6-5</a:t>
                      </a:r>
                      <a:endParaRPr kumimoji="0" lang="en-US" sz="2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4</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8</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6</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9</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4</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5</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3</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7</a:t>
                      </a:r>
                      <a:endParaRPr kumimoji="0" lang="en-US" sz="2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210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400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500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540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500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150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150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600</a:t>
                      </a: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3</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6</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4</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7</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1</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4</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3</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6</a:t>
                      </a:r>
                      <a:endParaRPr kumimoji="0" lang="en-US" sz="2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280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560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600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600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1100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240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150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750</a:t>
                      </a: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70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80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50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30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200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90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150</a:t>
                      </a:r>
                      <a:endParaRPr kumimoji="0" lang="fa-IR" sz="2400" b="0" i="0" u="none" strike="noStrike" cap="none" normalizeH="0" baseline="0" smtClean="0">
                        <a:ln>
                          <a:noFill/>
                        </a:ln>
                        <a:solidFill>
                          <a:schemeClr val="tx1"/>
                        </a:solidFill>
                        <a:effectLst/>
                        <a:latin typeface="Arial" pitchFamily="34" charset="0"/>
                        <a:cs typeface="Arial" pitchFamily="34" charset="0"/>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455613">
                <a:tc vMerge="1">
                  <a:txBody>
                    <a:bodyPr/>
                    <a:lstStyle/>
                    <a:p>
                      <a:pPr rtl="1"/>
                      <a:endParaRPr lang="fa-IR"/>
                    </a:p>
                  </a:txBody>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3050</a:t>
                      </a:r>
                      <a:endParaRPr kumimoji="0" lang="en-US" sz="2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4280</a:t>
                      </a:r>
                      <a:endParaRPr kumimoji="0" lang="en-US" sz="2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vMerge="1">
                  <a:txBody>
                    <a:bodyPr/>
                    <a:lstStyle/>
                    <a:p>
                      <a:pPr rtl="1"/>
                      <a:endParaRPr lang="fa-IR"/>
                    </a:p>
                  </a:txBody>
                  <a:tcPr/>
                </a:tc>
              </a:tr>
            </a:tbl>
          </a:graphicData>
        </a:graphic>
      </p:graphicFrame>
    </p:spTree>
  </p:cSld>
  <p:clrMapOvr>
    <a:masterClrMapping/>
  </p:clrMapOvr>
  <p:transition spd="med"/>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35" name="Slide Number Placeholder 5"/>
          <p:cNvSpPr>
            <a:spLocks noGrp="1"/>
          </p:cNvSpPr>
          <p:nvPr>
            <p:ph type="sldNum" sz="quarter" idx="12"/>
          </p:nvPr>
        </p:nvSpPr>
        <p:spPr/>
        <p:txBody>
          <a:bodyPr/>
          <a:lstStyle/>
          <a:p>
            <a:pPr>
              <a:defRPr/>
            </a:pPr>
            <a:fld id="{E582E0E2-31D4-4074-A525-57ECA21F6B92}" type="slidenum">
              <a:rPr lang="ar-SA" altLang="en-US"/>
              <a:pPr>
                <a:defRPr/>
              </a:pPr>
              <a:t>159</a:t>
            </a:fld>
            <a:endParaRPr lang="en-US" altLang="en-US"/>
          </a:p>
        </p:txBody>
      </p:sp>
      <p:sp>
        <p:nvSpPr>
          <p:cNvPr id="175108" name="Rectangle 34"/>
          <p:cNvSpPr>
            <a:spLocks noChangeArrowheads="1"/>
          </p:cNvSpPr>
          <p:nvPr/>
        </p:nvSpPr>
        <p:spPr bwMode="auto">
          <a:xfrm rot="-1133166">
            <a:off x="5334000" y="5715000"/>
            <a:ext cx="533400" cy="381000"/>
          </a:xfrm>
          <a:prstGeom prst="rect">
            <a:avLst/>
          </a:prstGeom>
          <a:solidFill>
            <a:schemeClr val="bg1"/>
          </a:solidFill>
          <a:ln w="9525" algn="ctr">
            <a:noFill/>
            <a:miter lim="800000"/>
            <a:headEnd/>
            <a:tailEnd/>
          </a:ln>
        </p:spPr>
        <p:txBody>
          <a:bodyPr wrap="none" lIns="91427" tIns="45714" rIns="91427" bIns="45714" anchor="ctr"/>
          <a:lstStyle/>
          <a:p>
            <a:r>
              <a:rPr lang="fa-IR">
                <a:solidFill>
                  <a:srgbClr val="0000CC"/>
                </a:solidFill>
              </a:rPr>
              <a:t>150</a:t>
            </a:r>
            <a:endParaRPr lang="en-US">
              <a:solidFill>
                <a:srgbClr val="0000CC"/>
              </a:solidFill>
            </a:endParaRPr>
          </a:p>
        </p:txBody>
      </p:sp>
      <p:sp>
        <p:nvSpPr>
          <p:cNvPr id="175109" name="Rectangle 33"/>
          <p:cNvSpPr>
            <a:spLocks noChangeArrowheads="1"/>
          </p:cNvSpPr>
          <p:nvPr/>
        </p:nvSpPr>
        <p:spPr bwMode="auto">
          <a:xfrm rot="-1263957">
            <a:off x="5105400" y="5257800"/>
            <a:ext cx="685800" cy="457200"/>
          </a:xfrm>
          <a:prstGeom prst="rect">
            <a:avLst/>
          </a:prstGeom>
          <a:solidFill>
            <a:schemeClr val="bg1"/>
          </a:solidFill>
          <a:ln w="9525" algn="ctr">
            <a:noFill/>
            <a:miter lim="800000"/>
            <a:headEnd/>
            <a:tailEnd/>
          </a:ln>
        </p:spPr>
        <p:txBody>
          <a:bodyPr wrap="none" lIns="91427" tIns="45714" rIns="91427" bIns="45714" anchor="ctr"/>
          <a:lstStyle/>
          <a:p>
            <a:r>
              <a:rPr lang="fa-IR">
                <a:solidFill>
                  <a:srgbClr val="0000CC"/>
                </a:solidFill>
              </a:rPr>
              <a:t>6-7</a:t>
            </a:r>
            <a:endParaRPr lang="en-US">
              <a:solidFill>
                <a:srgbClr val="0000CC"/>
              </a:solidFill>
            </a:endParaRPr>
          </a:p>
        </p:txBody>
      </p:sp>
      <p:sp>
        <p:nvSpPr>
          <p:cNvPr id="175110" name="Rectangle 31"/>
          <p:cNvSpPr>
            <a:spLocks noChangeArrowheads="1"/>
          </p:cNvSpPr>
          <p:nvPr/>
        </p:nvSpPr>
        <p:spPr bwMode="auto">
          <a:xfrm rot="1423224">
            <a:off x="5943600" y="4648200"/>
            <a:ext cx="685800" cy="457200"/>
          </a:xfrm>
          <a:prstGeom prst="rect">
            <a:avLst/>
          </a:prstGeom>
          <a:solidFill>
            <a:schemeClr val="bg1"/>
          </a:solidFill>
          <a:ln w="9525" algn="ctr">
            <a:noFill/>
            <a:miter lim="800000"/>
            <a:headEnd/>
            <a:tailEnd/>
          </a:ln>
        </p:spPr>
        <p:txBody>
          <a:bodyPr wrap="none" lIns="91427" tIns="45714" rIns="91427" bIns="45714" anchor="ctr"/>
          <a:lstStyle/>
          <a:p>
            <a:r>
              <a:rPr lang="fa-IR">
                <a:solidFill>
                  <a:srgbClr val="0000CC"/>
                </a:solidFill>
              </a:rPr>
              <a:t>3-3</a:t>
            </a:r>
            <a:endParaRPr lang="en-US">
              <a:solidFill>
                <a:srgbClr val="0000CC"/>
              </a:solidFill>
            </a:endParaRPr>
          </a:p>
        </p:txBody>
      </p:sp>
      <p:sp>
        <p:nvSpPr>
          <p:cNvPr id="175111" name="Rectangle 30"/>
          <p:cNvSpPr>
            <a:spLocks noChangeArrowheads="1"/>
          </p:cNvSpPr>
          <p:nvPr/>
        </p:nvSpPr>
        <p:spPr bwMode="auto">
          <a:xfrm>
            <a:off x="4191000" y="4800600"/>
            <a:ext cx="457200" cy="381000"/>
          </a:xfrm>
          <a:prstGeom prst="rect">
            <a:avLst/>
          </a:prstGeom>
          <a:solidFill>
            <a:schemeClr val="bg1"/>
          </a:solidFill>
          <a:ln w="9525" algn="ctr">
            <a:noFill/>
            <a:miter lim="800000"/>
            <a:headEnd/>
            <a:tailEnd/>
          </a:ln>
        </p:spPr>
        <p:txBody>
          <a:bodyPr wrap="none" lIns="91427" tIns="45714" rIns="91427" bIns="45714" anchor="ctr"/>
          <a:lstStyle/>
          <a:p>
            <a:r>
              <a:rPr lang="fa-IR">
                <a:solidFill>
                  <a:srgbClr val="0000CC"/>
                </a:solidFill>
              </a:rPr>
              <a:t>200</a:t>
            </a:r>
            <a:endParaRPr lang="en-US">
              <a:solidFill>
                <a:srgbClr val="0000CC"/>
              </a:solidFill>
            </a:endParaRPr>
          </a:p>
        </p:txBody>
      </p:sp>
      <p:sp>
        <p:nvSpPr>
          <p:cNvPr id="175112" name="Rectangle 29"/>
          <p:cNvSpPr>
            <a:spLocks noChangeArrowheads="1"/>
          </p:cNvSpPr>
          <p:nvPr/>
        </p:nvSpPr>
        <p:spPr bwMode="auto">
          <a:xfrm>
            <a:off x="4038600" y="4419600"/>
            <a:ext cx="762000" cy="457200"/>
          </a:xfrm>
          <a:prstGeom prst="rect">
            <a:avLst/>
          </a:prstGeom>
          <a:solidFill>
            <a:schemeClr val="bg1"/>
          </a:solidFill>
          <a:ln w="9525" algn="ctr">
            <a:noFill/>
            <a:miter lim="800000"/>
            <a:headEnd/>
            <a:tailEnd/>
          </a:ln>
        </p:spPr>
        <p:txBody>
          <a:bodyPr wrap="none" lIns="91427" tIns="45714" rIns="91427" bIns="45714" anchor="ctr"/>
          <a:lstStyle/>
          <a:p>
            <a:r>
              <a:rPr lang="fa-IR">
                <a:solidFill>
                  <a:srgbClr val="0000CC"/>
                </a:solidFill>
              </a:rPr>
              <a:t>1-4</a:t>
            </a:r>
            <a:endParaRPr lang="en-US">
              <a:solidFill>
                <a:srgbClr val="0000CC"/>
              </a:solidFill>
            </a:endParaRPr>
          </a:p>
        </p:txBody>
      </p:sp>
      <p:sp>
        <p:nvSpPr>
          <p:cNvPr id="175113" name="Rectangle 28"/>
          <p:cNvSpPr>
            <a:spLocks noChangeArrowheads="1"/>
          </p:cNvSpPr>
          <p:nvPr/>
        </p:nvSpPr>
        <p:spPr bwMode="auto">
          <a:xfrm rot="2886100">
            <a:off x="3733800" y="4953000"/>
            <a:ext cx="685800" cy="457200"/>
          </a:xfrm>
          <a:prstGeom prst="rect">
            <a:avLst/>
          </a:prstGeom>
          <a:solidFill>
            <a:schemeClr val="bg1"/>
          </a:solidFill>
          <a:ln w="9525" algn="ctr">
            <a:noFill/>
            <a:miter lim="800000"/>
            <a:headEnd/>
            <a:tailEnd/>
          </a:ln>
        </p:spPr>
        <p:txBody>
          <a:bodyPr wrap="none" lIns="91427" tIns="45714" rIns="91427" bIns="45714" anchor="ctr"/>
          <a:lstStyle/>
          <a:p>
            <a:r>
              <a:rPr lang="fa-IR">
                <a:solidFill>
                  <a:srgbClr val="0000CC"/>
                </a:solidFill>
              </a:rPr>
              <a:t>4-5</a:t>
            </a:r>
            <a:endParaRPr lang="en-US">
              <a:solidFill>
                <a:srgbClr val="0000CC"/>
              </a:solidFill>
            </a:endParaRPr>
          </a:p>
        </p:txBody>
      </p:sp>
      <p:sp>
        <p:nvSpPr>
          <p:cNvPr id="175114" name="Rectangle 27"/>
          <p:cNvSpPr>
            <a:spLocks noChangeArrowheads="1"/>
          </p:cNvSpPr>
          <p:nvPr/>
        </p:nvSpPr>
        <p:spPr bwMode="auto">
          <a:xfrm rot="2720064">
            <a:off x="3581400" y="5181600"/>
            <a:ext cx="533400" cy="381000"/>
          </a:xfrm>
          <a:prstGeom prst="rect">
            <a:avLst/>
          </a:prstGeom>
          <a:solidFill>
            <a:schemeClr val="bg1"/>
          </a:solidFill>
          <a:ln w="9525" algn="ctr">
            <a:noFill/>
            <a:miter lim="800000"/>
            <a:headEnd/>
            <a:tailEnd/>
          </a:ln>
        </p:spPr>
        <p:txBody>
          <a:bodyPr wrap="none" lIns="91427" tIns="45714" rIns="91427" bIns="45714" anchor="ctr"/>
          <a:lstStyle/>
          <a:p>
            <a:r>
              <a:rPr lang="fa-IR">
                <a:solidFill>
                  <a:srgbClr val="0000CC"/>
                </a:solidFill>
              </a:rPr>
              <a:t>90</a:t>
            </a:r>
            <a:endParaRPr lang="en-US">
              <a:solidFill>
                <a:srgbClr val="0000CC"/>
              </a:solidFill>
            </a:endParaRPr>
          </a:p>
        </p:txBody>
      </p:sp>
      <p:sp>
        <p:nvSpPr>
          <p:cNvPr id="175115" name="Rectangle 26"/>
          <p:cNvSpPr>
            <a:spLocks noChangeArrowheads="1"/>
          </p:cNvSpPr>
          <p:nvPr/>
        </p:nvSpPr>
        <p:spPr bwMode="auto">
          <a:xfrm>
            <a:off x="3276600" y="5791200"/>
            <a:ext cx="609600" cy="381000"/>
          </a:xfrm>
          <a:prstGeom prst="rect">
            <a:avLst/>
          </a:prstGeom>
          <a:solidFill>
            <a:schemeClr val="bg1"/>
          </a:solidFill>
          <a:ln w="9525" algn="ctr">
            <a:noFill/>
            <a:miter lim="800000"/>
            <a:headEnd/>
            <a:tailEnd/>
          </a:ln>
        </p:spPr>
        <p:txBody>
          <a:bodyPr wrap="none" lIns="91427" tIns="45714" rIns="91427" bIns="45714" anchor="ctr"/>
          <a:lstStyle/>
          <a:p>
            <a:r>
              <a:rPr lang="fa-IR">
                <a:solidFill>
                  <a:srgbClr val="0000CC"/>
                </a:solidFill>
              </a:rPr>
              <a:t>30</a:t>
            </a:r>
            <a:endParaRPr lang="en-US">
              <a:solidFill>
                <a:srgbClr val="0000CC"/>
              </a:solidFill>
            </a:endParaRPr>
          </a:p>
        </p:txBody>
      </p:sp>
      <p:sp>
        <p:nvSpPr>
          <p:cNvPr id="175116" name="Rectangle 25"/>
          <p:cNvSpPr>
            <a:spLocks noChangeArrowheads="1"/>
          </p:cNvSpPr>
          <p:nvPr/>
        </p:nvSpPr>
        <p:spPr bwMode="auto">
          <a:xfrm>
            <a:off x="3200400" y="5562600"/>
            <a:ext cx="762000" cy="304800"/>
          </a:xfrm>
          <a:prstGeom prst="rect">
            <a:avLst/>
          </a:prstGeom>
          <a:solidFill>
            <a:schemeClr val="bg1"/>
          </a:solidFill>
          <a:ln w="9525" algn="ctr">
            <a:noFill/>
            <a:miter lim="800000"/>
            <a:headEnd/>
            <a:tailEnd/>
          </a:ln>
        </p:spPr>
        <p:txBody>
          <a:bodyPr wrap="none" lIns="91427" tIns="45714" rIns="91427" bIns="45714" anchor="ctr"/>
          <a:lstStyle/>
          <a:p>
            <a:r>
              <a:rPr lang="fa-IR">
                <a:solidFill>
                  <a:srgbClr val="0000CC"/>
                </a:solidFill>
              </a:rPr>
              <a:t>7-9</a:t>
            </a:r>
            <a:endParaRPr lang="en-US">
              <a:solidFill>
                <a:srgbClr val="0000CC"/>
              </a:solidFill>
            </a:endParaRPr>
          </a:p>
        </p:txBody>
      </p:sp>
      <p:sp>
        <p:nvSpPr>
          <p:cNvPr id="175117" name="Rectangle 24"/>
          <p:cNvSpPr>
            <a:spLocks noChangeArrowheads="1"/>
          </p:cNvSpPr>
          <p:nvPr/>
        </p:nvSpPr>
        <p:spPr bwMode="auto">
          <a:xfrm rot="-2917969">
            <a:off x="2857500" y="5295900"/>
            <a:ext cx="457200" cy="381000"/>
          </a:xfrm>
          <a:prstGeom prst="rect">
            <a:avLst/>
          </a:prstGeom>
          <a:solidFill>
            <a:schemeClr val="bg1"/>
          </a:solidFill>
          <a:ln w="9525" algn="ctr">
            <a:noFill/>
            <a:miter lim="800000"/>
            <a:headEnd/>
            <a:tailEnd/>
          </a:ln>
        </p:spPr>
        <p:txBody>
          <a:bodyPr wrap="none" lIns="91427" tIns="45714" rIns="91427" bIns="45714" anchor="ctr"/>
          <a:lstStyle/>
          <a:p>
            <a:r>
              <a:rPr lang="fa-IR">
                <a:solidFill>
                  <a:srgbClr val="0000CC"/>
                </a:solidFill>
              </a:rPr>
              <a:t>50</a:t>
            </a:r>
            <a:endParaRPr lang="en-US">
              <a:solidFill>
                <a:srgbClr val="0000CC"/>
              </a:solidFill>
            </a:endParaRPr>
          </a:p>
        </p:txBody>
      </p:sp>
      <p:sp>
        <p:nvSpPr>
          <p:cNvPr id="175118" name="Rectangle 23"/>
          <p:cNvSpPr>
            <a:spLocks noChangeArrowheads="1"/>
          </p:cNvSpPr>
          <p:nvPr/>
        </p:nvSpPr>
        <p:spPr bwMode="auto">
          <a:xfrm rot="-3186107">
            <a:off x="2438400" y="5105400"/>
            <a:ext cx="762000" cy="381000"/>
          </a:xfrm>
          <a:prstGeom prst="rect">
            <a:avLst/>
          </a:prstGeom>
          <a:solidFill>
            <a:schemeClr val="bg1"/>
          </a:solidFill>
          <a:ln w="9525" algn="ctr">
            <a:noFill/>
            <a:miter lim="800000"/>
            <a:headEnd/>
            <a:tailEnd/>
          </a:ln>
        </p:spPr>
        <p:txBody>
          <a:bodyPr wrap="none" lIns="91427" tIns="45714" rIns="91427" bIns="45714" anchor="ctr"/>
          <a:lstStyle/>
          <a:p>
            <a:r>
              <a:rPr lang="fa-IR">
                <a:solidFill>
                  <a:srgbClr val="0000CC"/>
                </a:solidFill>
              </a:rPr>
              <a:t>4-6</a:t>
            </a:r>
            <a:endParaRPr lang="en-US">
              <a:solidFill>
                <a:srgbClr val="0000CC"/>
              </a:solidFill>
            </a:endParaRPr>
          </a:p>
        </p:txBody>
      </p:sp>
      <p:sp>
        <p:nvSpPr>
          <p:cNvPr id="175119" name="Rectangle 22"/>
          <p:cNvSpPr>
            <a:spLocks noChangeArrowheads="1"/>
          </p:cNvSpPr>
          <p:nvPr/>
        </p:nvSpPr>
        <p:spPr bwMode="auto">
          <a:xfrm rot="1670855">
            <a:off x="1447800" y="5562600"/>
            <a:ext cx="457200" cy="381000"/>
          </a:xfrm>
          <a:prstGeom prst="rect">
            <a:avLst/>
          </a:prstGeom>
          <a:solidFill>
            <a:schemeClr val="bg1"/>
          </a:solidFill>
          <a:ln w="9525" algn="ctr">
            <a:noFill/>
            <a:miter lim="800000"/>
            <a:headEnd/>
            <a:tailEnd/>
          </a:ln>
        </p:spPr>
        <p:txBody>
          <a:bodyPr wrap="none" lIns="91427" tIns="45714" rIns="91427" bIns="45714" anchor="ctr"/>
          <a:lstStyle/>
          <a:p>
            <a:r>
              <a:rPr lang="fa-IR">
                <a:solidFill>
                  <a:srgbClr val="0000CC"/>
                </a:solidFill>
              </a:rPr>
              <a:t>70</a:t>
            </a:r>
            <a:endParaRPr lang="en-US">
              <a:solidFill>
                <a:srgbClr val="0000CC"/>
              </a:solidFill>
            </a:endParaRPr>
          </a:p>
        </p:txBody>
      </p:sp>
      <p:sp>
        <p:nvSpPr>
          <p:cNvPr id="175120" name="Rectangle 21"/>
          <p:cNvSpPr>
            <a:spLocks noChangeArrowheads="1"/>
          </p:cNvSpPr>
          <p:nvPr/>
        </p:nvSpPr>
        <p:spPr bwMode="auto">
          <a:xfrm rot="1444991">
            <a:off x="1385888" y="5184775"/>
            <a:ext cx="838200" cy="381000"/>
          </a:xfrm>
          <a:prstGeom prst="rect">
            <a:avLst/>
          </a:prstGeom>
          <a:solidFill>
            <a:schemeClr val="bg1"/>
          </a:solidFill>
          <a:ln w="9525" algn="ctr">
            <a:noFill/>
            <a:miter lim="800000"/>
            <a:headEnd/>
            <a:tailEnd/>
          </a:ln>
        </p:spPr>
        <p:txBody>
          <a:bodyPr wrap="none" lIns="91427" tIns="45714" rIns="91427" bIns="45714" anchor="ctr"/>
          <a:lstStyle/>
          <a:p>
            <a:r>
              <a:rPr lang="fa-IR">
                <a:solidFill>
                  <a:srgbClr val="0000CC"/>
                </a:solidFill>
              </a:rPr>
              <a:t>3-4</a:t>
            </a:r>
            <a:endParaRPr lang="en-US">
              <a:solidFill>
                <a:srgbClr val="0000CC"/>
              </a:solidFill>
            </a:endParaRPr>
          </a:p>
        </p:txBody>
      </p:sp>
      <p:sp>
        <p:nvSpPr>
          <p:cNvPr id="175121" name="Rectangle 19"/>
          <p:cNvSpPr>
            <a:spLocks noChangeArrowheads="1"/>
          </p:cNvSpPr>
          <p:nvPr/>
        </p:nvSpPr>
        <p:spPr bwMode="auto">
          <a:xfrm rot="-653204">
            <a:off x="1600200" y="4572000"/>
            <a:ext cx="838200" cy="381000"/>
          </a:xfrm>
          <a:prstGeom prst="rect">
            <a:avLst/>
          </a:prstGeom>
          <a:solidFill>
            <a:schemeClr val="bg1"/>
          </a:solidFill>
          <a:ln w="9525" algn="ctr">
            <a:noFill/>
            <a:miter lim="800000"/>
            <a:headEnd/>
            <a:tailEnd/>
          </a:ln>
        </p:spPr>
        <p:txBody>
          <a:bodyPr wrap="none" lIns="91427" tIns="45714" rIns="91427" bIns="45714" anchor="ctr"/>
          <a:lstStyle/>
          <a:p>
            <a:r>
              <a:rPr lang="fa-IR">
                <a:solidFill>
                  <a:srgbClr val="0000CC"/>
                </a:solidFill>
              </a:rPr>
              <a:t>6-8</a:t>
            </a:r>
            <a:endParaRPr lang="en-US">
              <a:solidFill>
                <a:srgbClr val="0000CC"/>
              </a:solidFill>
            </a:endParaRPr>
          </a:p>
        </p:txBody>
      </p:sp>
      <p:sp>
        <p:nvSpPr>
          <p:cNvPr id="175122" name="Rectangle 2"/>
          <p:cNvSpPr>
            <a:spLocks noGrp="1" noChangeArrowheads="1"/>
          </p:cNvSpPr>
          <p:nvPr>
            <p:ph type="title"/>
          </p:nvPr>
        </p:nvSpPr>
        <p:spPr/>
        <p:txBody>
          <a:bodyPr/>
          <a:lstStyle/>
          <a:p>
            <a:pPr algn="r" rtl="1" eaLnBrk="1" hangingPunct="1"/>
            <a:r>
              <a:rPr lang="fa-IR" smtClean="0">
                <a:cs typeface="B Nazanin" pitchFamily="2" charset="-78"/>
              </a:rPr>
              <a:t>الگوريتم ابتکاري</a:t>
            </a:r>
            <a:r>
              <a:rPr lang="en-US" smtClean="0">
                <a:cs typeface="B Nazanin" pitchFamily="2" charset="-78"/>
              </a:rPr>
              <a:t> </a:t>
            </a:r>
            <a:r>
              <a:rPr lang="fa-IR" smtClean="0">
                <a:cs typeface="B Nazanin" pitchFamily="2" charset="-78"/>
              </a:rPr>
              <a:t>– ادامه مثال</a:t>
            </a:r>
            <a:endParaRPr lang="en-US" smtClean="0">
              <a:cs typeface="B Nazanin" pitchFamily="2" charset="-78"/>
            </a:endParaRPr>
          </a:p>
        </p:txBody>
      </p:sp>
      <p:sp>
        <p:nvSpPr>
          <p:cNvPr id="175123" name="Rectangle 3"/>
          <p:cNvSpPr>
            <a:spLocks noGrp="1" noChangeArrowheads="1"/>
          </p:cNvSpPr>
          <p:nvPr>
            <p:ph type="body" idx="1"/>
          </p:nvPr>
        </p:nvSpPr>
        <p:spPr/>
        <p:txBody>
          <a:bodyPr/>
          <a:lstStyle/>
          <a:p>
            <a:pPr algn="r" rtl="1" eaLnBrk="1" hangingPunct="1"/>
            <a:r>
              <a:rPr lang="fa-IR" sz="2800" smtClean="0">
                <a:cs typeface="B Nazanin" pitchFamily="2" charset="-78"/>
              </a:rPr>
              <a:t>طبق گام 1 : شيب هزينه يا هزينه تسريع يک واحد زماني براي کليه فعاليتها را محاسبه و در ستون آخر جدول قبل نوشته شده است. براي راحتي محاسبات شيب هزينه هر فعاليت در زير پيکان هر فعاليت در شکل بعدي نشان داده شده است.</a:t>
            </a:r>
          </a:p>
          <a:p>
            <a:pPr algn="r" rtl="1" eaLnBrk="1" hangingPunct="1"/>
            <a:r>
              <a:rPr lang="fa-IR" sz="2800" smtClean="0">
                <a:cs typeface="B Nazanin" pitchFamily="2" charset="-78"/>
              </a:rPr>
              <a:t>طبق گام 2 : زمان اتمام پروژه با در نظر گرفتن زمانهاي نرمال فعاليتها </a:t>
            </a:r>
            <a:r>
              <a:rPr lang="en-US" sz="2800" smtClean="0">
                <a:cs typeface="B Nazanin" pitchFamily="2" charset="-78"/>
              </a:rPr>
              <a:t>T</a:t>
            </a:r>
            <a:r>
              <a:rPr lang="en-US" sz="2800" baseline="-25000" smtClean="0">
                <a:cs typeface="B Nazanin" pitchFamily="2" charset="-78"/>
              </a:rPr>
              <a:t>f</a:t>
            </a:r>
            <a:r>
              <a:rPr lang="en-US" sz="2800" smtClean="0">
                <a:cs typeface="B Nazanin" pitchFamily="2" charset="-78"/>
              </a:rPr>
              <a:t>= 22</a:t>
            </a:r>
            <a:r>
              <a:rPr lang="fa-IR" sz="2800" smtClean="0">
                <a:cs typeface="B Nazanin" pitchFamily="2" charset="-78"/>
              </a:rPr>
              <a:t> و هزينه آن </a:t>
            </a:r>
            <a:r>
              <a:rPr lang="en-US" sz="2800" smtClean="0">
                <a:cs typeface="B Nazanin" pitchFamily="2" charset="-78"/>
              </a:rPr>
              <a:t>C</a:t>
            </a:r>
            <a:r>
              <a:rPr lang="en-US" sz="2800" baseline="-25000" smtClean="0">
                <a:cs typeface="B Nazanin" pitchFamily="2" charset="-78"/>
              </a:rPr>
              <a:t>22</a:t>
            </a:r>
            <a:r>
              <a:rPr lang="en-US" sz="2800" smtClean="0">
                <a:cs typeface="B Nazanin" pitchFamily="2" charset="-78"/>
              </a:rPr>
              <a:t>= 3050</a:t>
            </a:r>
            <a:r>
              <a:rPr lang="fa-IR" sz="2800" smtClean="0">
                <a:cs typeface="B Nazanin" pitchFamily="2" charset="-78"/>
              </a:rPr>
              <a:t>‌است.</a:t>
            </a:r>
            <a:endParaRPr lang="en-US" sz="2800" smtClean="0">
              <a:cs typeface="B Nazanin" pitchFamily="2" charset="-78"/>
            </a:endParaRPr>
          </a:p>
        </p:txBody>
      </p:sp>
      <p:sp>
        <p:nvSpPr>
          <p:cNvPr id="175124" name="Oval 5"/>
          <p:cNvSpPr>
            <a:spLocks noChangeArrowheads="1"/>
          </p:cNvSpPr>
          <p:nvPr/>
        </p:nvSpPr>
        <p:spPr bwMode="auto">
          <a:xfrm>
            <a:off x="914400" y="4876800"/>
            <a:ext cx="457200" cy="457200"/>
          </a:xfrm>
          <a:prstGeom prst="ellipse">
            <a:avLst/>
          </a:prstGeom>
          <a:solidFill>
            <a:schemeClr val="bg1"/>
          </a:solidFill>
          <a:ln w="9525" algn="ctr">
            <a:solidFill>
              <a:srgbClr val="008000"/>
            </a:solidFill>
            <a:round/>
            <a:headEnd/>
            <a:tailEnd/>
          </a:ln>
        </p:spPr>
        <p:txBody>
          <a:bodyPr wrap="none" lIns="91427" tIns="45714" rIns="91427" bIns="45714" anchor="ctr"/>
          <a:lstStyle/>
          <a:p>
            <a:r>
              <a:rPr lang="fa-IR"/>
              <a:t>1</a:t>
            </a:r>
            <a:endParaRPr lang="en-US"/>
          </a:p>
        </p:txBody>
      </p:sp>
      <p:sp>
        <p:nvSpPr>
          <p:cNvPr id="175125" name="Oval 6"/>
          <p:cNvSpPr>
            <a:spLocks noChangeArrowheads="1"/>
          </p:cNvSpPr>
          <p:nvPr/>
        </p:nvSpPr>
        <p:spPr bwMode="auto">
          <a:xfrm>
            <a:off x="2286000" y="5638800"/>
            <a:ext cx="457200" cy="457200"/>
          </a:xfrm>
          <a:prstGeom prst="ellipse">
            <a:avLst/>
          </a:prstGeom>
          <a:solidFill>
            <a:schemeClr val="bg1"/>
          </a:solidFill>
          <a:ln w="9525" algn="ctr">
            <a:solidFill>
              <a:srgbClr val="008000"/>
            </a:solidFill>
            <a:round/>
            <a:headEnd/>
            <a:tailEnd/>
          </a:ln>
        </p:spPr>
        <p:txBody>
          <a:bodyPr wrap="none" lIns="91427" tIns="45714" rIns="91427" bIns="45714" anchor="ctr"/>
          <a:lstStyle/>
          <a:p>
            <a:r>
              <a:rPr lang="fa-IR"/>
              <a:t>2</a:t>
            </a:r>
            <a:endParaRPr lang="en-US"/>
          </a:p>
        </p:txBody>
      </p:sp>
      <p:sp>
        <p:nvSpPr>
          <p:cNvPr id="175126" name="Oval 7"/>
          <p:cNvSpPr>
            <a:spLocks noChangeArrowheads="1"/>
          </p:cNvSpPr>
          <p:nvPr/>
        </p:nvSpPr>
        <p:spPr bwMode="auto">
          <a:xfrm>
            <a:off x="3276600" y="4495800"/>
            <a:ext cx="457200" cy="457200"/>
          </a:xfrm>
          <a:prstGeom prst="ellipse">
            <a:avLst/>
          </a:prstGeom>
          <a:solidFill>
            <a:schemeClr val="bg1"/>
          </a:solidFill>
          <a:ln w="9525" algn="ctr">
            <a:solidFill>
              <a:srgbClr val="008000"/>
            </a:solidFill>
            <a:round/>
            <a:headEnd/>
            <a:tailEnd/>
          </a:ln>
        </p:spPr>
        <p:txBody>
          <a:bodyPr wrap="none" lIns="91427" tIns="45714" rIns="91427" bIns="45714" anchor="ctr"/>
          <a:lstStyle/>
          <a:p>
            <a:r>
              <a:rPr lang="fa-IR"/>
              <a:t>3</a:t>
            </a:r>
            <a:endParaRPr lang="en-US"/>
          </a:p>
        </p:txBody>
      </p:sp>
      <p:sp>
        <p:nvSpPr>
          <p:cNvPr id="175127" name="Oval 8"/>
          <p:cNvSpPr>
            <a:spLocks noChangeArrowheads="1"/>
          </p:cNvSpPr>
          <p:nvPr/>
        </p:nvSpPr>
        <p:spPr bwMode="auto">
          <a:xfrm>
            <a:off x="5257800" y="4572000"/>
            <a:ext cx="457200" cy="457200"/>
          </a:xfrm>
          <a:prstGeom prst="ellipse">
            <a:avLst/>
          </a:prstGeom>
          <a:solidFill>
            <a:schemeClr val="bg1"/>
          </a:solidFill>
          <a:ln w="9525" algn="ctr">
            <a:solidFill>
              <a:srgbClr val="008000"/>
            </a:solidFill>
            <a:round/>
            <a:headEnd/>
            <a:tailEnd/>
          </a:ln>
        </p:spPr>
        <p:txBody>
          <a:bodyPr wrap="none" lIns="91427" tIns="45714" rIns="91427" bIns="45714" anchor="ctr"/>
          <a:lstStyle/>
          <a:p>
            <a:r>
              <a:rPr lang="fa-IR"/>
              <a:t>4</a:t>
            </a:r>
            <a:endParaRPr lang="en-US"/>
          </a:p>
        </p:txBody>
      </p:sp>
      <p:sp>
        <p:nvSpPr>
          <p:cNvPr id="175128" name="Oval 9"/>
          <p:cNvSpPr>
            <a:spLocks noChangeArrowheads="1"/>
          </p:cNvSpPr>
          <p:nvPr/>
        </p:nvSpPr>
        <p:spPr bwMode="auto">
          <a:xfrm>
            <a:off x="4343400" y="5638800"/>
            <a:ext cx="457200" cy="457200"/>
          </a:xfrm>
          <a:prstGeom prst="ellipse">
            <a:avLst/>
          </a:prstGeom>
          <a:solidFill>
            <a:schemeClr val="bg1"/>
          </a:solidFill>
          <a:ln w="9525" algn="ctr">
            <a:solidFill>
              <a:srgbClr val="008000"/>
            </a:solidFill>
            <a:round/>
            <a:headEnd/>
            <a:tailEnd/>
          </a:ln>
        </p:spPr>
        <p:txBody>
          <a:bodyPr wrap="none" lIns="91427" tIns="45714" rIns="91427" bIns="45714" anchor="ctr"/>
          <a:lstStyle/>
          <a:p>
            <a:r>
              <a:rPr lang="fa-IR"/>
              <a:t>5</a:t>
            </a:r>
            <a:endParaRPr lang="en-US"/>
          </a:p>
        </p:txBody>
      </p:sp>
      <p:sp>
        <p:nvSpPr>
          <p:cNvPr id="175129" name="Oval 10"/>
          <p:cNvSpPr>
            <a:spLocks noChangeArrowheads="1"/>
          </p:cNvSpPr>
          <p:nvPr/>
        </p:nvSpPr>
        <p:spPr bwMode="auto">
          <a:xfrm>
            <a:off x="6858000" y="5029200"/>
            <a:ext cx="457200" cy="457200"/>
          </a:xfrm>
          <a:prstGeom prst="ellipse">
            <a:avLst/>
          </a:prstGeom>
          <a:solidFill>
            <a:schemeClr val="bg1"/>
          </a:solidFill>
          <a:ln w="9525" algn="ctr">
            <a:solidFill>
              <a:srgbClr val="008000"/>
            </a:solidFill>
            <a:round/>
            <a:headEnd/>
            <a:tailEnd/>
          </a:ln>
        </p:spPr>
        <p:txBody>
          <a:bodyPr wrap="none" lIns="91427" tIns="45714" rIns="91427" bIns="45714" anchor="ctr"/>
          <a:lstStyle/>
          <a:p>
            <a:r>
              <a:rPr lang="fa-IR"/>
              <a:t>6</a:t>
            </a:r>
            <a:endParaRPr lang="en-US"/>
          </a:p>
        </p:txBody>
      </p:sp>
      <p:sp>
        <p:nvSpPr>
          <p:cNvPr id="175130" name="Line 11"/>
          <p:cNvSpPr>
            <a:spLocks noChangeShapeType="1"/>
          </p:cNvSpPr>
          <p:nvPr/>
        </p:nvSpPr>
        <p:spPr bwMode="auto">
          <a:xfrm flipV="1">
            <a:off x="1371600" y="4648200"/>
            <a:ext cx="1905000" cy="381000"/>
          </a:xfrm>
          <a:prstGeom prst="line">
            <a:avLst/>
          </a:prstGeom>
          <a:noFill/>
          <a:ln w="9525">
            <a:solidFill>
              <a:schemeClr val="tx1"/>
            </a:solidFill>
            <a:round/>
            <a:headEnd/>
            <a:tailEnd type="triangle" w="med" len="med"/>
          </a:ln>
        </p:spPr>
        <p:txBody>
          <a:bodyPr wrap="none" anchor="ctr"/>
          <a:lstStyle/>
          <a:p>
            <a:endParaRPr lang="en-US"/>
          </a:p>
        </p:txBody>
      </p:sp>
      <p:sp>
        <p:nvSpPr>
          <p:cNvPr id="175131" name="Line 12"/>
          <p:cNvSpPr>
            <a:spLocks noChangeShapeType="1"/>
          </p:cNvSpPr>
          <p:nvPr/>
        </p:nvSpPr>
        <p:spPr bwMode="auto">
          <a:xfrm>
            <a:off x="3733800" y="4724400"/>
            <a:ext cx="1524000" cy="0"/>
          </a:xfrm>
          <a:prstGeom prst="line">
            <a:avLst/>
          </a:prstGeom>
          <a:noFill/>
          <a:ln w="9525">
            <a:solidFill>
              <a:schemeClr val="tx1"/>
            </a:solidFill>
            <a:round/>
            <a:headEnd/>
            <a:tailEnd type="triangle" w="med" len="med"/>
          </a:ln>
        </p:spPr>
        <p:txBody>
          <a:bodyPr wrap="none" anchor="ctr"/>
          <a:lstStyle/>
          <a:p>
            <a:endParaRPr lang="en-US"/>
          </a:p>
        </p:txBody>
      </p:sp>
      <p:sp>
        <p:nvSpPr>
          <p:cNvPr id="175132" name="Line 13"/>
          <p:cNvSpPr>
            <a:spLocks noChangeShapeType="1"/>
          </p:cNvSpPr>
          <p:nvPr/>
        </p:nvSpPr>
        <p:spPr bwMode="auto">
          <a:xfrm>
            <a:off x="5715000" y="4800600"/>
            <a:ext cx="1143000" cy="381000"/>
          </a:xfrm>
          <a:prstGeom prst="line">
            <a:avLst/>
          </a:prstGeom>
          <a:noFill/>
          <a:ln w="9525">
            <a:solidFill>
              <a:schemeClr val="tx1"/>
            </a:solidFill>
            <a:round/>
            <a:headEnd/>
            <a:tailEnd type="triangle" w="med" len="med"/>
          </a:ln>
        </p:spPr>
        <p:txBody>
          <a:bodyPr wrap="none" anchor="ctr"/>
          <a:lstStyle/>
          <a:p>
            <a:endParaRPr lang="en-US"/>
          </a:p>
        </p:txBody>
      </p:sp>
      <p:sp>
        <p:nvSpPr>
          <p:cNvPr id="175133" name="Line 14"/>
          <p:cNvSpPr>
            <a:spLocks noChangeShapeType="1"/>
          </p:cNvSpPr>
          <p:nvPr/>
        </p:nvSpPr>
        <p:spPr bwMode="auto">
          <a:xfrm>
            <a:off x="1219200" y="5334000"/>
            <a:ext cx="1066800" cy="457200"/>
          </a:xfrm>
          <a:prstGeom prst="line">
            <a:avLst/>
          </a:prstGeom>
          <a:noFill/>
          <a:ln w="38100">
            <a:solidFill>
              <a:schemeClr val="tx1"/>
            </a:solidFill>
            <a:round/>
            <a:headEnd/>
            <a:tailEnd type="triangle" w="med" len="med"/>
          </a:ln>
        </p:spPr>
        <p:txBody>
          <a:bodyPr wrap="none" anchor="ctr"/>
          <a:lstStyle/>
          <a:p>
            <a:endParaRPr lang="en-US"/>
          </a:p>
        </p:txBody>
      </p:sp>
      <p:sp>
        <p:nvSpPr>
          <p:cNvPr id="175134" name="Line 15"/>
          <p:cNvSpPr>
            <a:spLocks noChangeShapeType="1"/>
          </p:cNvSpPr>
          <p:nvPr/>
        </p:nvSpPr>
        <p:spPr bwMode="auto">
          <a:xfrm>
            <a:off x="2743200" y="5867400"/>
            <a:ext cx="1600200" cy="0"/>
          </a:xfrm>
          <a:prstGeom prst="line">
            <a:avLst/>
          </a:prstGeom>
          <a:noFill/>
          <a:ln w="9525">
            <a:solidFill>
              <a:schemeClr val="tx1"/>
            </a:solidFill>
            <a:round/>
            <a:headEnd/>
            <a:tailEnd type="triangle" w="med" len="med"/>
          </a:ln>
        </p:spPr>
        <p:txBody>
          <a:bodyPr wrap="none" anchor="ctr"/>
          <a:lstStyle/>
          <a:p>
            <a:endParaRPr lang="en-US"/>
          </a:p>
        </p:txBody>
      </p:sp>
      <p:sp>
        <p:nvSpPr>
          <p:cNvPr id="175135" name="Line 16"/>
          <p:cNvSpPr>
            <a:spLocks noChangeShapeType="1"/>
          </p:cNvSpPr>
          <p:nvPr/>
        </p:nvSpPr>
        <p:spPr bwMode="auto">
          <a:xfrm flipV="1">
            <a:off x="2667000" y="4876800"/>
            <a:ext cx="685800" cy="838200"/>
          </a:xfrm>
          <a:prstGeom prst="line">
            <a:avLst/>
          </a:prstGeom>
          <a:noFill/>
          <a:ln w="38100">
            <a:solidFill>
              <a:schemeClr val="tx1"/>
            </a:solidFill>
            <a:round/>
            <a:headEnd/>
            <a:tailEnd type="triangle" w="med" len="med"/>
          </a:ln>
        </p:spPr>
        <p:txBody>
          <a:bodyPr wrap="none" anchor="ctr"/>
          <a:lstStyle/>
          <a:p>
            <a:endParaRPr lang="en-US"/>
          </a:p>
        </p:txBody>
      </p:sp>
      <p:sp>
        <p:nvSpPr>
          <p:cNvPr id="175136" name="Line 17"/>
          <p:cNvSpPr>
            <a:spLocks noChangeShapeType="1"/>
          </p:cNvSpPr>
          <p:nvPr/>
        </p:nvSpPr>
        <p:spPr bwMode="auto">
          <a:xfrm>
            <a:off x="3657600" y="4876800"/>
            <a:ext cx="762000" cy="838200"/>
          </a:xfrm>
          <a:prstGeom prst="line">
            <a:avLst/>
          </a:prstGeom>
          <a:noFill/>
          <a:ln w="38100">
            <a:solidFill>
              <a:schemeClr val="tx1"/>
            </a:solidFill>
            <a:round/>
            <a:headEnd/>
            <a:tailEnd type="triangle" w="med" len="med"/>
          </a:ln>
        </p:spPr>
        <p:txBody>
          <a:bodyPr wrap="none" anchor="ctr"/>
          <a:lstStyle/>
          <a:p>
            <a:endParaRPr lang="en-US"/>
          </a:p>
        </p:txBody>
      </p:sp>
      <p:sp>
        <p:nvSpPr>
          <p:cNvPr id="175137" name="Line 18"/>
          <p:cNvSpPr>
            <a:spLocks noChangeShapeType="1"/>
          </p:cNvSpPr>
          <p:nvPr/>
        </p:nvSpPr>
        <p:spPr bwMode="auto">
          <a:xfrm flipV="1">
            <a:off x="4800600" y="5410200"/>
            <a:ext cx="2133600" cy="457200"/>
          </a:xfrm>
          <a:prstGeom prst="line">
            <a:avLst/>
          </a:prstGeom>
          <a:noFill/>
          <a:ln w="38100">
            <a:solidFill>
              <a:schemeClr val="tx1"/>
            </a:solidFill>
            <a:round/>
            <a:headEnd/>
            <a:tailEnd type="triangle" w="med" len="med"/>
          </a:ln>
        </p:spPr>
        <p:txBody>
          <a:bodyPr wrap="none" anchor="ctr"/>
          <a:lstStyle/>
          <a:p>
            <a:endParaRPr lang="en-US"/>
          </a:p>
        </p:txBody>
      </p:sp>
      <p:sp>
        <p:nvSpPr>
          <p:cNvPr id="175138" name="Rectangle 20"/>
          <p:cNvSpPr>
            <a:spLocks noChangeArrowheads="1"/>
          </p:cNvSpPr>
          <p:nvPr/>
        </p:nvSpPr>
        <p:spPr bwMode="auto">
          <a:xfrm rot="-653204">
            <a:off x="1828800" y="4876800"/>
            <a:ext cx="838200" cy="381000"/>
          </a:xfrm>
          <a:prstGeom prst="rect">
            <a:avLst/>
          </a:prstGeom>
          <a:solidFill>
            <a:schemeClr val="bg1"/>
          </a:solidFill>
          <a:ln w="9525" algn="ctr">
            <a:noFill/>
            <a:miter lim="800000"/>
            <a:headEnd/>
            <a:tailEnd/>
          </a:ln>
        </p:spPr>
        <p:txBody>
          <a:bodyPr wrap="none" lIns="91427" tIns="45714" rIns="91427" bIns="45714" anchor="ctr"/>
          <a:lstStyle/>
          <a:p>
            <a:r>
              <a:rPr lang="fa-IR">
                <a:solidFill>
                  <a:srgbClr val="0000CC"/>
                </a:solidFill>
              </a:rPr>
              <a:t>80</a:t>
            </a:r>
            <a:endParaRPr lang="en-US">
              <a:solidFill>
                <a:srgbClr val="0000CC"/>
              </a:solidFill>
            </a:endParaRPr>
          </a:p>
        </p:txBody>
      </p:sp>
      <p:sp>
        <p:nvSpPr>
          <p:cNvPr id="175139" name="Rectangle 32"/>
          <p:cNvSpPr>
            <a:spLocks noChangeArrowheads="1"/>
          </p:cNvSpPr>
          <p:nvPr/>
        </p:nvSpPr>
        <p:spPr bwMode="auto">
          <a:xfrm rot="1321383">
            <a:off x="5791200" y="5029200"/>
            <a:ext cx="533400" cy="304800"/>
          </a:xfrm>
          <a:prstGeom prst="rect">
            <a:avLst/>
          </a:prstGeom>
          <a:solidFill>
            <a:schemeClr val="bg1"/>
          </a:solidFill>
          <a:ln w="9525" algn="ctr">
            <a:noFill/>
            <a:miter lim="800000"/>
            <a:headEnd/>
            <a:tailEnd/>
          </a:ln>
        </p:spPr>
        <p:txBody>
          <a:bodyPr wrap="none" lIns="91427" tIns="45714" rIns="91427" bIns="45714" anchor="ctr"/>
          <a:lstStyle/>
          <a:p>
            <a:r>
              <a:rPr lang="fa-IR">
                <a:solidFill>
                  <a:srgbClr val="0000CC"/>
                </a:solidFill>
              </a:rPr>
              <a:t>∞</a:t>
            </a:r>
            <a:endParaRPr lang="en-US">
              <a:solidFill>
                <a:srgbClr val="0000CC"/>
              </a:solidFill>
            </a:endParaRPr>
          </a:p>
        </p:txBody>
      </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A541D1D9-B30E-43EE-AFE6-3BA86A4B7300}" type="slidenum">
              <a:rPr lang="ar-SA" altLang="en-US"/>
              <a:pPr>
                <a:defRPr/>
              </a:pPr>
              <a:t>16</a:t>
            </a:fld>
            <a:endParaRPr lang="en-US" altLang="en-US"/>
          </a:p>
        </p:txBody>
      </p:sp>
      <p:sp>
        <p:nvSpPr>
          <p:cNvPr id="55300" name="Rectangle 2"/>
          <p:cNvSpPr>
            <a:spLocks noGrp="1" noChangeArrowheads="1"/>
          </p:cNvSpPr>
          <p:nvPr>
            <p:ph type="title"/>
          </p:nvPr>
        </p:nvSpPr>
        <p:spPr/>
        <p:txBody>
          <a:bodyPr/>
          <a:lstStyle/>
          <a:p>
            <a:pPr algn="r" rtl="1" eaLnBrk="1" hangingPunct="1"/>
            <a:r>
              <a:rPr lang="fa-IR" sz="3600" smtClean="0">
                <a:cs typeface="B Nazanin" pitchFamily="2" charset="-78"/>
              </a:rPr>
              <a:t>تاريخچه مديريت پروژه-ادامه</a:t>
            </a:r>
            <a:endParaRPr lang="en-US" sz="3600" smtClean="0">
              <a:cs typeface="B Nazanin" pitchFamily="2" charset="-78"/>
            </a:endParaRPr>
          </a:p>
        </p:txBody>
      </p:sp>
      <p:sp>
        <p:nvSpPr>
          <p:cNvPr id="55301" name="Rectangle 3"/>
          <p:cNvSpPr>
            <a:spLocks noGrp="1" noChangeArrowheads="1"/>
          </p:cNvSpPr>
          <p:nvPr>
            <p:ph type="body" idx="1"/>
          </p:nvPr>
        </p:nvSpPr>
        <p:spPr/>
        <p:txBody>
          <a:bodyPr/>
          <a:lstStyle/>
          <a:p>
            <a:pPr algn="r" rtl="1" eaLnBrk="1" hangingPunct="1">
              <a:lnSpc>
                <a:spcPct val="80000"/>
              </a:lnSpc>
            </a:pPr>
            <a:r>
              <a:rPr lang="fa-IR" sz="2000" smtClean="0">
                <a:cs typeface="B Nazanin" pitchFamily="2" charset="-78"/>
              </a:rPr>
              <a:t>1965 :</a:t>
            </a:r>
            <a:endParaRPr lang="ar-SA" sz="2000" smtClean="0">
              <a:cs typeface="B Nazanin" pitchFamily="2" charset="-78"/>
            </a:endParaRPr>
          </a:p>
          <a:p>
            <a:pPr algn="r" rtl="1" eaLnBrk="1" hangingPunct="1">
              <a:lnSpc>
                <a:spcPct val="80000"/>
              </a:lnSpc>
            </a:pPr>
            <a:r>
              <a:rPr lang="ar-SA" sz="2000" smtClean="0">
                <a:cs typeface="B Nazanin" pitchFamily="2" charset="-78"/>
              </a:rPr>
              <a:t>شكست پروژه ساخت بمب‏افكن </a:t>
            </a:r>
            <a:r>
              <a:rPr lang="en-US" sz="2000" smtClean="0">
                <a:solidFill>
                  <a:srgbClr val="008000"/>
                </a:solidFill>
                <a:cs typeface="B Nazanin" pitchFamily="2" charset="-78"/>
              </a:rPr>
              <a:t>TSR-2</a:t>
            </a:r>
            <a:r>
              <a:rPr lang="ar-SA" sz="2000" smtClean="0">
                <a:cs typeface="B Nazanin" pitchFamily="2" charset="-78"/>
              </a:rPr>
              <a:t> , عملا مشكلات و دردسرهاي همزماني توليد و توسعه ، پيش از تكميل طراحي در پروژه</a:t>
            </a:r>
            <a:r>
              <a:rPr lang="ar-SA" sz="2000" smtClean="0"/>
              <a:t>‌</a:t>
            </a:r>
            <a:r>
              <a:rPr lang="ar-SA" sz="2000" smtClean="0">
                <a:cs typeface="B Nazanin" pitchFamily="2" charset="-78"/>
              </a:rPr>
              <a:t>ها را به اثبات رسانيد . فقدان مديريت صحيح بر افزايش دستور كار پروژه , هزينه‏ها و تاخير‏هاي پروژه را بسيار بالا برد و در نهايت موجب </a:t>
            </a:r>
            <a:r>
              <a:rPr lang="ar-SA" sz="2000" smtClean="0">
                <a:solidFill>
                  <a:srgbClr val="008000"/>
                </a:solidFill>
                <a:cs typeface="B Nazanin" pitchFamily="2" charset="-78"/>
              </a:rPr>
              <a:t>شكست پروژه</a:t>
            </a:r>
            <a:r>
              <a:rPr lang="ar-SA" sz="2000" smtClean="0">
                <a:cs typeface="B Nazanin" pitchFamily="2" charset="-78"/>
              </a:rPr>
              <a:t> گرديد .</a:t>
            </a:r>
          </a:p>
          <a:p>
            <a:pPr algn="r" rtl="1" eaLnBrk="1" hangingPunct="1">
              <a:lnSpc>
                <a:spcPct val="80000"/>
              </a:lnSpc>
            </a:pPr>
            <a:r>
              <a:rPr lang="ar-SA" sz="2000" smtClean="0">
                <a:cs typeface="B Nazanin" pitchFamily="2" charset="-78"/>
              </a:rPr>
              <a:t>1966 :</a:t>
            </a:r>
          </a:p>
          <a:p>
            <a:pPr algn="r" rtl="1" eaLnBrk="1" hangingPunct="1">
              <a:lnSpc>
                <a:spcPct val="80000"/>
              </a:lnSpc>
            </a:pPr>
            <a:r>
              <a:rPr lang="ar-SA" sz="2000" smtClean="0">
                <a:cs typeface="B Nazanin" pitchFamily="2" charset="-78"/>
              </a:rPr>
              <a:t>يافته</a:t>
            </a:r>
            <a:r>
              <a:rPr lang="ar-SA" sz="2000" smtClean="0"/>
              <a:t>‌</a:t>
            </a:r>
            <a:r>
              <a:rPr lang="ar-SA" sz="2000" smtClean="0">
                <a:cs typeface="B Nazanin" pitchFamily="2" charset="-78"/>
              </a:rPr>
              <a:t>هاي يك پژوهش منتشره در اين سال نشان داد كه اغلب ، زمان كافي براي مراحل تعريف و آماده</a:t>
            </a:r>
            <a:r>
              <a:rPr lang="ar-SA" sz="2000" smtClean="0"/>
              <a:t>‌</a:t>
            </a:r>
            <a:r>
              <a:rPr lang="ar-SA" sz="2000" smtClean="0">
                <a:cs typeface="B Nazanin" pitchFamily="2" charset="-78"/>
              </a:rPr>
              <a:t>سازي پروژه در چرخه حيات پروژه</a:t>
            </a:r>
            <a:r>
              <a:rPr lang="ar-SA" sz="2000" smtClean="0"/>
              <a:t>‌</a:t>
            </a:r>
            <a:r>
              <a:rPr lang="ar-SA" sz="2000" smtClean="0">
                <a:cs typeface="B Nazanin" pitchFamily="2" charset="-78"/>
              </a:rPr>
              <a:t>ها در نظر گرفته نشده و دقيقا به همين دليل مغايرتهاي فراواني در كنترل استاندارد زمان و هزينه پروژه‏ها و همچنين كنترل ناكافي تغييرات طراحي بوجود مي‏آيد .</a:t>
            </a:r>
          </a:p>
          <a:p>
            <a:pPr algn="r" rtl="1" eaLnBrk="1" hangingPunct="1">
              <a:lnSpc>
                <a:spcPct val="80000"/>
              </a:lnSpc>
            </a:pPr>
            <a:r>
              <a:rPr lang="ar-SA" sz="2000" smtClean="0">
                <a:cs typeface="B Nazanin" pitchFamily="2" charset="-78"/>
              </a:rPr>
              <a:t>1969 :</a:t>
            </a:r>
          </a:p>
          <a:p>
            <a:pPr algn="r" rtl="1" eaLnBrk="1" hangingPunct="1">
              <a:lnSpc>
                <a:spcPct val="80000"/>
              </a:lnSpc>
            </a:pPr>
            <a:r>
              <a:rPr lang="ar-SA" sz="2000" smtClean="0">
                <a:solidFill>
                  <a:srgbClr val="008000"/>
                </a:solidFill>
                <a:cs typeface="B Nazanin" pitchFamily="2" charset="-78"/>
              </a:rPr>
              <a:t>موسسه بين‏المللي مديريت پروژه</a:t>
            </a:r>
            <a:r>
              <a:rPr lang="ar-SA" sz="2000" smtClean="0">
                <a:cs typeface="B Nazanin" pitchFamily="2" charset="-78"/>
              </a:rPr>
              <a:t> به عنوان اولين موسسه رسمي مديران پروژه تاسيس گرديد . يكي از مهمترين دستاوردهاي تاسيس اين موسسه , تدوين </a:t>
            </a:r>
            <a:r>
              <a:rPr lang="ar-SA" sz="2000" smtClean="0">
                <a:solidFill>
                  <a:srgbClr val="008000"/>
                </a:solidFill>
                <a:cs typeface="B Nazanin" pitchFamily="2" charset="-78"/>
              </a:rPr>
              <a:t>استاندارد جهاني</a:t>
            </a:r>
            <a:r>
              <a:rPr lang="ar-SA" sz="2000" smtClean="0">
                <a:cs typeface="B Nazanin" pitchFamily="2" charset="-78"/>
              </a:rPr>
              <a:t> دانش مديريت پروژه بوده است ؛ ازين پس بود كه دگرگونيها و پيشرفتهاي حوزه مديريت پروژه ، صورتي منسجم و مدون به خود گرفت .</a:t>
            </a:r>
            <a:endParaRPr lang="en-US" sz="2000"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B358B5C3-088A-4989-B2A1-163C9C38F9C2}" type="slidenum">
              <a:rPr lang="ar-SA" altLang="en-US"/>
              <a:pPr>
                <a:defRPr/>
              </a:pPr>
              <a:t>160</a:t>
            </a:fld>
            <a:endParaRPr lang="en-US" altLang="en-US"/>
          </a:p>
        </p:txBody>
      </p:sp>
      <p:sp>
        <p:nvSpPr>
          <p:cNvPr id="176132" name="Rectangle 2"/>
          <p:cNvSpPr>
            <a:spLocks noGrp="1" noChangeArrowheads="1"/>
          </p:cNvSpPr>
          <p:nvPr>
            <p:ph type="title"/>
          </p:nvPr>
        </p:nvSpPr>
        <p:spPr/>
        <p:txBody>
          <a:bodyPr/>
          <a:lstStyle/>
          <a:p>
            <a:pPr algn="r" rtl="1" eaLnBrk="1" hangingPunct="1"/>
            <a:r>
              <a:rPr lang="fa-IR" smtClean="0">
                <a:cs typeface="B Nazanin" pitchFamily="2" charset="-78"/>
              </a:rPr>
              <a:t>الگوريتم ابتکاري</a:t>
            </a:r>
            <a:r>
              <a:rPr lang="en-US" smtClean="0">
                <a:cs typeface="B Nazanin" pitchFamily="2" charset="-78"/>
              </a:rPr>
              <a:t> </a:t>
            </a:r>
            <a:r>
              <a:rPr lang="fa-IR" smtClean="0">
                <a:cs typeface="B Nazanin" pitchFamily="2" charset="-78"/>
              </a:rPr>
              <a:t>-ادامه مثال</a:t>
            </a:r>
            <a:endParaRPr lang="en-US" smtClean="0">
              <a:cs typeface="B Nazanin" pitchFamily="2" charset="-78"/>
            </a:endParaRPr>
          </a:p>
        </p:txBody>
      </p:sp>
      <p:sp>
        <p:nvSpPr>
          <p:cNvPr id="176133" name="Rectangle 3"/>
          <p:cNvSpPr>
            <a:spLocks noGrp="1" noChangeArrowheads="1"/>
          </p:cNvSpPr>
          <p:nvPr>
            <p:ph type="body" idx="1"/>
          </p:nvPr>
        </p:nvSpPr>
        <p:spPr/>
        <p:txBody>
          <a:bodyPr/>
          <a:lstStyle/>
          <a:p>
            <a:pPr algn="r" rtl="1" eaLnBrk="1" hangingPunct="1"/>
            <a:r>
              <a:rPr lang="fa-IR" smtClean="0">
                <a:cs typeface="B Nazanin" pitchFamily="2" charset="-78"/>
              </a:rPr>
              <a:t>مرحله 1 از گام 3: هدف رسيدن به برنامه </a:t>
            </a:r>
            <a:r>
              <a:rPr lang="en-US" smtClean="0">
                <a:cs typeface="B Nazanin" pitchFamily="2" charset="-78"/>
              </a:rPr>
              <a:t>T=21</a:t>
            </a:r>
            <a:r>
              <a:rPr lang="fa-IR" smtClean="0">
                <a:cs typeface="B Nazanin" pitchFamily="2" charset="-78"/>
              </a:rPr>
              <a:t> روزه است، يعني پروژه بايد در 21 روز به اتمام برسد. از آنجائيکه زمان اتمام پروژه 22 روز حاصل از زمان مسير بحراني 6-5-3-2-1 است، بنابراين براي کاهش زمان پروژه به اندازه يک روز بايد زمان نرمال يکي از فعاليتهاي اين مسير که داراي هزينه تسريع واحد زماني کمتري است، يک روز کاهش يابد. فعاليت 3-2 با شيب هزينه 50 داراي کمترين شيب در بين فعاليتهاي مسير بحراني فوق است. پس زمان نرمال اين فعاليت که 6 روز است را يک روز کاهش مي دهيم. هزينه پروژه در اين حالت 3100 = 50 + 3050 = </a:t>
            </a:r>
            <a:r>
              <a:rPr lang="en-US" smtClean="0">
                <a:cs typeface="B Nazanin" pitchFamily="2" charset="-78"/>
              </a:rPr>
              <a:t>C</a:t>
            </a:r>
            <a:r>
              <a:rPr lang="en-US" baseline="-25000" smtClean="0">
                <a:cs typeface="B Nazanin" pitchFamily="2" charset="-78"/>
              </a:rPr>
              <a:t>21</a:t>
            </a:r>
            <a:r>
              <a:rPr lang="fa-IR" smtClean="0">
                <a:cs typeface="B Nazanin" pitchFamily="2" charset="-78"/>
              </a:rPr>
              <a:t> است. </a:t>
            </a:r>
            <a:endParaRPr lang="en-US"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4CCB6B0D-D373-4C7C-B7E2-FB0D5729B043}" type="slidenum">
              <a:rPr lang="ar-SA" altLang="en-US"/>
              <a:pPr>
                <a:defRPr/>
              </a:pPr>
              <a:t>161</a:t>
            </a:fld>
            <a:endParaRPr lang="en-US" altLang="en-US"/>
          </a:p>
        </p:txBody>
      </p:sp>
      <p:sp>
        <p:nvSpPr>
          <p:cNvPr id="177156" name="Rectangle 2"/>
          <p:cNvSpPr>
            <a:spLocks noGrp="1" noChangeArrowheads="1"/>
          </p:cNvSpPr>
          <p:nvPr>
            <p:ph type="title"/>
          </p:nvPr>
        </p:nvSpPr>
        <p:spPr/>
        <p:txBody>
          <a:bodyPr/>
          <a:lstStyle/>
          <a:p>
            <a:pPr algn="r" rtl="1" eaLnBrk="1" hangingPunct="1"/>
            <a:r>
              <a:rPr lang="fa-IR" smtClean="0">
                <a:cs typeface="B Nazanin" pitchFamily="2" charset="-78"/>
              </a:rPr>
              <a:t>الگوريتم ابتکاري</a:t>
            </a:r>
            <a:r>
              <a:rPr lang="en-US" smtClean="0">
                <a:cs typeface="B Nazanin" pitchFamily="2" charset="-78"/>
              </a:rPr>
              <a:t> </a:t>
            </a:r>
            <a:r>
              <a:rPr lang="fa-IR" smtClean="0">
                <a:cs typeface="B Nazanin" pitchFamily="2" charset="-78"/>
              </a:rPr>
              <a:t>– ادامه مثال</a:t>
            </a:r>
            <a:endParaRPr lang="en-US" smtClean="0">
              <a:cs typeface="B Nazanin" pitchFamily="2" charset="-78"/>
            </a:endParaRPr>
          </a:p>
        </p:txBody>
      </p:sp>
      <p:sp>
        <p:nvSpPr>
          <p:cNvPr id="177157" name="Rectangle 3"/>
          <p:cNvSpPr>
            <a:spLocks noGrp="1" noChangeArrowheads="1"/>
          </p:cNvSpPr>
          <p:nvPr>
            <p:ph type="body" idx="1"/>
          </p:nvPr>
        </p:nvSpPr>
        <p:spPr>
          <a:xfrm>
            <a:off x="228600" y="1719263"/>
            <a:ext cx="8686800" cy="4411662"/>
          </a:xfrm>
        </p:spPr>
        <p:txBody>
          <a:bodyPr/>
          <a:lstStyle/>
          <a:p>
            <a:pPr algn="r" rtl="1" eaLnBrk="1" hangingPunct="1"/>
            <a:r>
              <a:rPr lang="fa-IR" smtClean="0">
                <a:cs typeface="B Nazanin" pitchFamily="2" charset="-78"/>
              </a:rPr>
              <a:t>مرحله 2 از تکرار گام 3: </a:t>
            </a:r>
            <a:endParaRPr lang="en-US" smtClean="0">
              <a:cs typeface="B Nazanin" pitchFamily="2" charset="-78"/>
            </a:endParaRPr>
          </a:p>
          <a:p>
            <a:pPr algn="r" rtl="1" eaLnBrk="1" hangingPunct="1">
              <a:buFont typeface="Wingdings" pitchFamily="2" charset="2"/>
              <a:buNone/>
            </a:pPr>
            <a:r>
              <a:rPr lang="fa-IR" smtClean="0">
                <a:cs typeface="B Nazanin" pitchFamily="2" charset="-78"/>
              </a:rPr>
              <a:t> هدف دراين مرحله رسيدن به برنامه </a:t>
            </a:r>
            <a:r>
              <a:rPr lang="en-US" sz="2400" smtClean="0">
                <a:cs typeface="B Nazanin" pitchFamily="2" charset="-78"/>
              </a:rPr>
              <a:t>T=20</a:t>
            </a:r>
            <a:r>
              <a:rPr lang="fa-IR" smtClean="0">
                <a:cs typeface="B Nazanin" pitchFamily="2" charset="-78"/>
              </a:rPr>
              <a:t> روزه است. نظر به اينکه زمان اتمام 21 روز باز هم حاصل از زمان مسير بحراني  6-5-3-2-1 است بنابراين براي کاهش زمان پروژه به اندازه 1 روز باز هم زمان فعاليت</a:t>
            </a:r>
            <a:endParaRPr lang="en-US" smtClean="0">
              <a:cs typeface="B Nazanin" pitchFamily="2" charset="-78"/>
            </a:endParaRPr>
          </a:p>
          <a:p>
            <a:pPr algn="r" rtl="1" eaLnBrk="1" hangingPunct="1">
              <a:buFont typeface="Wingdings" pitchFamily="2" charset="2"/>
              <a:buNone/>
            </a:pPr>
            <a:r>
              <a:rPr lang="fa-IR" smtClean="0">
                <a:cs typeface="B Nazanin" pitchFamily="2" charset="-78"/>
              </a:rPr>
              <a:t> 3-2 که هزينه تسريع کمتري دارد را يک روز کاهش ميدهيم. با اينکار زمان اين فعاليت که در مرحله قبل 5 شده بود به يک روز ديگر کاهش و به 4 روز يعني زمان فشرده اش ميرسد. هزينه انجام پروژه دراين حالت </a:t>
            </a:r>
            <a:r>
              <a:rPr lang="en-US" sz="2400" smtClean="0">
                <a:cs typeface="B Nazanin" pitchFamily="2" charset="-78"/>
              </a:rPr>
              <a:t>C</a:t>
            </a:r>
            <a:r>
              <a:rPr lang="en-US" sz="2400" baseline="-25000" smtClean="0">
                <a:cs typeface="B Nazanin" pitchFamily="2" charset="-78"/>
              </a:rPr>
              <a:t>20</a:t>
            </a:r>
            <a:r>
              <a:rPr lang="en-US" sz="2400" smtClean="0">
                <a:cs typeface="B Nazanin" pitchFamily="2" charset="-78"/>
              </a:rPr>
              <a:t>=3100+50=3150</a:t>
            </a:r>
            <a:r>
              <a:rPr lang="fa-IR" smtClean="0">
                <a:cs typeface="B Nazanin" pitchFamily="2" charset="-78"/>
              </a:rPr>
              <a:t> است</a:t>
            </a:r>
            <a:r>
              <a:rPr lang="en-US" smtClean="0">
                <a:cs typeface="B Nazanin" pitchFamily="2" charset="-78"/>
              </a:rPr>
              <a:t>.</a:t>
            </a:r>
          </a:p>
        </p:txBody>
      </p:sp>
    </p:spTree>
  </p:cSld>
  <p:clrMapOvr>
    <a:masterClrMapping/>
  </p:clrMapOvr>
  <p:transition spd="med"/>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60D4E952-9AAB-45CE-8160-3A82447AD043}" type="slidenum">
              <a:rPr lang="ar-SA" altLang="en-US"/>
              <a:pPr>
                <a:defRPr/>
              </a:pPr>
              <a:t>162</a:t>
            </a:fld>
            <a:endParaRPr lang="en-US" altLang="en-US"/>
          </a:p>
        </p:txBody>
      </p:sp>
      <p:sp>
        <p:nvSpPr>
          <p:cNvPr id="178180" name="Rectangle 2"/>
          <p:cNvSpPr>
            <a:spLocks noGrp="1" noChangeArrowheads="1"/>
          </p:cNvSpPr>
          <p:nvPr>
            <p:ph type="title"/>
          </p:nvPr>
        </p:nvSpPr>
        <p:spPr/>
        <p:txBody>
          <a:bodyPr/>
          <a:lstStyle/>
          <a:p>
            <a:pPr algn="r" rtl="1" eaLnBrk="1" hangingPunct="1"/>
            <a:r>
              <a:rPr lang="fa-IR" smtClean="0">
                <a:cs typeface="B Nazanin" pitchFamily="2" charset="-78"/>
              </a:rPr>
              <a:t>الگوريتم ابتکاري</a:t>
            </a:r>
            <a:r>
              <a:rPr lang="en-US" smtClean="0">
                <a:cs typeface="B Nazanin" pitchFamily="2" charset="-78"/>
              </a:rPr>
              <a:t> </a:t>
            </a:r>
            <a:r>
              <a:rPr lang="fa-IR" smtClean="0">
                <a:cs typeface="B Nazanin" pitchFamily="2" charset="-78"/>
              </a:rPr>
              <a:t>– ادامه مثال</a:t>
            </a:r>
            <a:endParaRPr lang="en-US" smtClean="0">
              <a:cs typeface="B Nazanin" pitchFamily="2" charset="-78"/>
            </a:endParaRPr>
          </a:p>
        </p:txBody>
      </p:sp>
      <p:sp>
        <p:nvSpPr>
          <p:cNvPr id="178181" name="Rectangle 3"/>
          <p:cNvSpPr>
            <a:spLocks noGrp="1" noChangeArrowheads="1"/>
          </p:cNvSpPr>
          <p:nvPr>
            <p:ph type="body" idx="1"/>
          </p:nvPr>
        </p:nvSpPr>
        <p:spPr/>
        <p:txBody>
          <a:bodyPr/>
          <a:lstStyle/>
          <a:p>
            <a:pPr algn="r" rtl="1" eaLnBrk="1" hangingPunct="1">
              <a:lnSpc>
                <a:spcPct val="90000"/>
              </a:lnSpc>
            </a:pPr>
            <a:r>
              <a:rPr lang="fa-IR" sz="2600" smtClean="0">
                <a:cs typeface="B Nazanin" pitchFamily="2" charset="-78"/>
              </a:rPr>
              <a:t>مرحله 3 از تکرار گام 3 : هدف در اين مرحله رسيدن به برنامه </a:t>
            </a:r>
            <a:r>
              <a:rPr lang="en-US" sz="2600" smtClean="0">
                <a:cs typeface="B Nazanin" pitchFamily="2" charset="-78"/>
              </a:rPr>
              <a:t>T=19</a:t>
            </a:r>
            <a:r>
              <a:rPr lang="fa-IR" sz="2600" smtClean="0">
                <a:cs typeface="B Nazanin" pitchFamily="2" charset="-78"/>
              </a:rPr>
              <a:t> روزه است . از مرحله قبل ميدانيم برنامه 20 روزه داراي سه مسير بحراني : 6-5-3-2-1 و 6-5-2-1 و 6-5-3-1 است بنابراين براي کاهش زمان پروژه به اندازه 1 روز بايد ترکيبي از فعاليتها را انتخاب نمود که زمان هر سه مسير را يک روز کاهش دهد و داراي کمترين شيب هزينه باشد. بعنوان مثال ميتوان فعاليتهاي 2-1 . 3-1 را با مجموع شيب هزينه70+80 و يا فعاليت 6-5 که در هر سه مشترک است را با شيب هزينه 150يک روز کاهش داد. اما يک راه جالب با هزينه کمينه اين است که زمان  فعاليتهاي 2-1و 5-3 را يک روز کاهش دهيم که در اين حالت هزينه تسريع 70+90 به هزينه ها ي پروژه افزوده ميشود اما با اينکار زمان مسير 6-5-3-2-1 به جاي 19 روز که هدف برنامه بوده، 18 روزه ميشود( چون دو فعاليت در اين مسير فشرده شده است)  </a:t>
            </a:r>
            <a:endParaRPr lang="en-US" sz="2600"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FD2B0CEE-2752-4A25-A3A5-D4988A8AE9A3}" type="slidenum">
              <a:rPr lang="ar-SA" altLang="en-US"/>
              <a:pPr>
                <a:defRPr/>
              </a:pPr>
              <a:t>163</a:t>
            </a:fld>
            <a:endParaRPr lang="en-US" altLang="en-US"/>
          </a:p>
        </p:txBody>
      </p:sp>
      <p:sp>
        <p:nvSpPr>
          <p:cNvPr id="179204" name="Rectangle 2"/>
          <p:cNvSpPr>
            <a:spLocks noGrp="1" noChangeArrowheads="1"/>
          </p:cNvSpPr>
          <p:nvPr>
            <p:ph type="title"/>
          </p:nvPr>
        </p:nvSpPr>
        <p:spPr/>
        <p:txBody>
          <a:bodyPr/>
          <a:lstStyle/>
          <a:p>
            <a:pPr algn="r" rtl="1" eaLnBrk="1" hangingPunct="1"/>
            <a:r>
              <a:rPr lang="fa-IR" smtClean="0">
                <a:cs typeface="B Nazanin" pitchFamily="2" charset="-78"/>
              </a:rPr>
              <a:t>الگوريتم ابتکاري</a:t>
            </a:r>
            <a:r>
              <a:rPr lang="en-US" smtClean="0">
                <a:cs typeface="B Nazanin" pitchFamily="2" charset="-78"/>
              </a:rPr>
              <a:t> </a:t>
            </a:r>
            <a:r>
              <a:rPr lang="fa-IR" smtClean="0">
                <a:cs typeface="B Nazanin" pitchFamily="2" charset="-78"/>
              </a:rPr>
              <a:t>– ادامه مثال</a:t>
            </a:r>
            <a:endParaRPr lang="en-US" smtClean="0">
              <a:cs typeface="B Nazanin" pitchFamily="2" charset="-78"/>
            </a:endParaRPr>
          </a:p>
        </p:txBody>
      </p:sp>
      <p:sp>
        <p:nvSpPr>
          <p:cNvPr id="179205" name="Rectangle 3"/>
          <p:cNvSpPr>
            <a:spLocks noGrp="1" noChangeArrowheads="1"/>
          </p:cNvSpPr>
          <p:nvPr>
            <p:ph type="body" idx="1"/>
          </p:nvPr>
        </p:nvSpPr>
        <p:spPr/>
        <p:txBody>
          <a:bodyPr/>
          <a:lstStyle/>
          <a:p>
            <a:pPr algn="r" rtl="1" eaLnBrk="1" hangingPunct="1">
              <a:buFont typeface="Wingdings" pitchFamily="2" charset="2"/>
              <a:buNone/>
            </a:pPr>
            <a:r>
              <a:rPr lang="fa-IR" smtClean="0">
                <a:cs typeface="B Nazanin" pitchFamily="2" charset="-78"/>
              </a:rPr>
              <a:t>بنابراين ميتوان زمان فعاليت 3-2 را که اشتراکي با ساير مسير ها ندارد و قبلاً 2 روز فشرده شده است يک روز افزايش دهيم و بدين ترتيب 50 هزار ريال را که قبلاً براي فشرده سازي يک روز از زمان اين فعاليت درنظر گرفته بوديم پس انداز کنيم، در نتيجه هزينه اضافي براي برنامه 19 روزه 110=50-90+70 خواهد شد. هزينه انجام پروژه دراين حالت 3260=110+3150=</a:t>
            </a:r>
            <a:r>
              <a:rPr lang="en-US" sz="2400" smtClean="0">
                <a:cs typeface="B Nazanin" pitchFamily="2" charset="-78"/>
              </a:rPr>
              <a:t>C</a:t>
            </a:r>
            <a:r>
              <a:rPr lang="en-US" sz="2400" baseline="-25000" smtClean="0">
                <a:cs typeface="B Nazanin" pitchFamily="2" charset="-78"/>
              </a:rPr>
              <a:t>19</a:t>
            </a:r>
            <a:r>
              <a:rPr lang="fa-IR" smtClean="0">
                <a:cs typeface="B Nazanin" pitchFamily="2" charset="-78"/>
              </a:rPr>
              <a:t> خواهد شد. زمان فعاليت 2-1 سه روز، فعاليت 5-3 چهار روز و 3-2 را به پنج روز تغيير ميدهيم. </a:t>
            </a:r>
            <a:endParaRPr lang="en-US"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F1AD3ADF-3533-4ECF-B038-167F117A7CC7}" type="slidenum">
              <a:rPr lang="ar-SA" altLang="en-US"/>
              <a:pPr>
                <a:defRPr/>
              </a:pPr>
              <a:t>164</a:t>
            </a:fld>
            <a:endParaRPr lang="en-US" altLang="en-US"/>
          </a:p>
        </p:txBody>
      </p:sp>
      <p:sp>
        <p:nvSpPr>
          <p:cNvPr id="180228" name="Rectangle 2"/>
          <p:cNvSpPr>
            <a:spLocks noGrp="1" noChangeArrowheads="1"/>
          </p:cNvSpPr>
          <p:nvPr>
            <p:ph type="title"/>
          </p:nvPr>
        </p:nvSpPr>
        <p:spPr/>
        <p:txBody>
          <a:bodyPr/>
          <a:lstStyle/>
          <a:p>
            <a:pPr algn="r" rtl="1" eaLnBrk="1" hangingPunct="1"/>
            <a:r>
              <a:rPr lang="fa-IR" smtClean="0">
                <a:cs typeface="B Nazanin" pitchFamily="2" charset="-78"/>
              </a:rPr>
              <a:t>الگوريتم ابتکاري</a:t>
            </a:r>
            <a:r>
              <a:rPr lang="en-US" smtClean="0">
                <a:cs typeface="B Nazanin" pitchFamily="2" charset="-78"/>
              </a:rPr>
              <a:t> </a:t>
            </a:r>
            <a:r>
              <a:rPr lang="fa-IR" smtClean="0">
                <a:cs typeface="B Nazanin" pitchFamily="2" charset="-78"/>
              </a:rPr>
              <a:t>– ادامه مثال</a:t>
            </a:r>
            <a:endParaRPr lang="en-US" smtClean="0">
              <a:cs typeface="B Nazanin" pitchFamily="2" charset="-78"/>
            </a:endParaRPr>
          </a:p>
        </p:txBody>
      </p:sp>
      <p:sp>
        <p:nvSpPr>
          <p:cNvPr id="180229" name="Rectangle 3"/>
          <p:cNvSpPr>
            <a:spLocks noGrp="1" noChangeArrowheads="1"/>
          </p:cNvSpPr>
          <p:nvPr>
            <p:ph type="body" idx="1"/>
          </p:nvPr>
        </p:nvSpPr>
        <p:spPr/>
        <p:txBody>
          <a:bodyPr/>
          <a:lstStyle/>
          <a:p>
            <a:pPr algn="r" rtl="1" eaLnBrk="1" hangingPunct="1"/>
            <a:r>
              <a:rPr lang="fa-IR" smtClean="0">
                <a:cs typeface="B Nazanin" pitchFamily="2" charset="-78"/>
              </a:rPr>
              <a:t>مرحله 4 از تکرار گام 4 :</a:t>
            </a:r>
            <a:r>
              <a:rPr lang="en-US" smtClean="0">
                <a:cs typeface="B Nazanin" pitchFamily="2" charset="-78"/>
              </a:rPr>
              <a:t>  </a:t>
            </a:r>
            <a:r>
              <a:rPr lang="fa-IR" smtClean="0">
                <a:cs typeface="B Nazanin" pitchFamily="2" charset="-78"/>
              </a:rPr>
              <a:t>هدف در اين مرحله رسيدن به برنامه </a:t>
            </a:r>
            <a:r>
              <a:rPr lang="en-US" sz="2400" smtClean="0">
                <a:cs typeface="B Nazanin" pitchFamily="2" charset="-78"/>
              </a:rPr>
              <a:t>T=18</a:t>
            </a:r>
            <a:r>
              <a:rPr lang="fa-IR" smtClean="0">
                <a:cs typeface="B Nazanin" pitchFamily="2" charset="-78"/>
              </a:rPr>
              <a:t> روزه است . از مرحله قبل برنامه</a:t>
            </a:r>
            <a:r>
              <a:rPr lang="en-US" smtClean="0">
                <a:cs typeface="B Nazanin" pitchFamily="2" charset="-78"/>
              </a:rPr>
              <a:t> </a:t>
            </a:r>
            <a:r>
              <a:rPr lang="fa-IR" smtClean="0">
                <a:cs typeface="B Nazanin" pitchFamily="2" charset="-78"/>
              </a:rPr>
              <a:t>19 روزه باز داراي سه مسير بحراني 6-5-3-2-1 و 6-5-2-1 و 6-5-3-1- است. زمان فعاليت هاي 2-1 و 5-3 چون به مقدار فشرده اشان رسيده اند را ديگه نميتوان کاهش داد. کم هزينه ترين راه کاهش يک روزه زمان فعاليت 6-5 با هزينه تسريع 150 است. هزينه انجام پروژه در اينحالت 3410=150+3260=</a:t>
            </a:r>
            <a:r>
              <a:rPr lang="en-US" sz="2400" smtClean="0">
                <a:cs typeface="B Nazanin" pitchFamily="2" charset="-78"/>
              </a:rPr>
              <a:t>C</a:t>
            </a:r>
            <a:r>
              <a:rPr lang="en-US" sz="2400" baseline="-25000" smtClean="0">
                <a:cs typeface="B Nazanin" pitchFamily="2" charset="-78"/>
              </a:rPr>
              <a:t>18</a:t>
            </a:r>
            <a:r>
              <a:rPr lang="fa-IR" smtClean="0">
                <a:cs typeface="B Nazanin" pitchFamily="2" charset="-78"/>
              </a:rPr>
              <a:t> و زمان فعاليت 6-5 به زمان فشرده اش يعني 6 خواهد رسيد. </a:t>
            </a:r>
            <a:endParaRPr lang="en-US"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EA1A7F2F-5BD7-4B43-B1F6-477B535A905A}" type="slidenum">
              <a:rPr lang="ar-SA" altLang="en-US"/>
              <a:pPr>
                <a:defRPr/>
              </a:pPr>
              <a:t>165</a:t>
            </a:fld>
            <a:endParaRPr lang="en-US" altLang="en-US"/>
          </a:p>
        </p:txBody>
      </p:sp>
      <p:sp>
        <p:nvSpPr>
          <p:cNvPr id="181252" name="Rectangle 2"/>
          <p:cNvSpPr>
            <a:spLocks noGrp="1" noChangeArrowheads="1"/>
          </p:cNvSpPr>
          <p:nvPr>
            <p:ph type="title"/>
          </p:nvPr>
        </p:nvSpPr>
        <p:spPr/>
        <p:txBody>
          <a:bodyPr/>
          <a:lstStyle/>
          <a:p>
            <a:pPr algn="r" rtl="1" eaLnBrk="1" hangingPunct="1"/>
            <a:r>
              <a:rPr lang="fa-IR" smtClean="0">
                <a:cs typeface="B Nazanin" pitchFamily="2" charset="-78"/>
              </a:rPr>
              <a:t>الگوريتم ابتکاري</a:t>
            </a:r>
            <a:r>
              <a:rPr lang="en-US" smtClean="0">
                <a:cs typeface="B Nazanin" pitchFamily="2" charset="-78"/>
              </a:rPr>
              <a:t> </a:t>
            </a:r>
            <a:r>
              <a:rPr lang="fa-IR" smtClean="0">
                <a:cs typeface="B Nazanin" pitchFamily="2" charset="-78"/>
              </a:rPr>
              <a:t>– ادامه مثال</a:t>
            </a:r>
            <a:endParaRPr lang="en-US" smtClean="0">
              <a:cs typeface="B Nazanin" pitchFamily="2" charset="-78"/>
            </a:endParaRPr>
          </a:p>
        </p:txBody>
      </p:sp>
      <p:sp>
        <p:nvSpPr>
          <p:cNvPr id="181253" name="Rectangle 3"/>
          <p:cNvSpPr>
            <a:spLocks noGrp="1" noChangeArrowheads="1"/>
          </p:cNvSpPr>
          <p:nvPr>
            <p:ph type="body" idx="1"/>
          </p:nvPr>
        </p:nvSpPr>
        <p:spPr/>
        <p:txBody>
          <a:bodyPr/>
          <a:lstStyle/>
          <a:p>
            <a:pPr algn="r" rtl="1" eaLnBrk="1" hangingPunct="1"/>
            <a:r>
              <a:rPr lang="fa-IR" smtClean="0">
                <a:cs typeface="B Nazanin" pitchFamily="2" charset="-78"/>
              </a:rPr>
              <a:t>مرحله 5 از تکرار گام 3: هدف در اين مرحله رسيدن به برنامه </a:t>
            </a:r>
            <a:r>
              <a:rPr lang="en-US" sz="2400" smtClean="0">
                <a:cs typeface="B Nazanin" pitchFamily="2" charset="-78"/>
              </a:rPr>
              <a:t>T=17</a:t>
            </a:r>
            <a:r>
              <a:rPr lang="fa-IR" smtClean="0">
                <a:cs typeface="B Nazanin" pitchFamily="2" charset="-78"/>
              </a:rPr>
              <a:t> روزه است. زمان فعاليت قبل برنامه 18 روزه باز داراي 3 مسير بحراني 6-5-3-2-1 و 6-5-2-1و 6-5-3-1 است. زمان فعاليتهاي 2-1و 5-3و 6-5 چون به مقدار فشرده اشان رسيده اند را ديگر نميتوان کاهش داد. تنها راه کاهش يک روز از زمان هر يک از فعاليتهاي 3-1و 3-2و 5-2 با هزين تسريع 30+50+80 است. هزينه انجام پروژه در اينحالت3570=160+3410=</a:t>
            </a:r>
            <a:r>
              <a:rPr lang="en-US" sz="2400" smtClean="0">
                <a:cs typeface="B Nazanin" pitchFamily="2" charset="-78"/>
              </a:rPr>
              <a:t>C</a:t>
            </a:r>
            <a:r>
              <a:rPr lang="en-US" baseline="-25000" smtClean="0">
                <a:cs typeface="B Nazanin" pitchFamily="2" charset="-78"/>
              </a:rPr>
              <a:t>17</a:t>
            </a:r>
            <a:r>
              <a:rPr lang="fa-IR" smtClean="0">
                <a:cs typeface="B Nazanin" pitchFamily="2" charset="-78"/>
              </a:rPr>
              <a:t> و زمان فعاليت 3-1 هفت روز،‌3-2 چهار روز و 5-2 به هشت روز خواهد رسيد.</a:t>
            </a:r>
            <a:endParaRPr lang="en-US"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61C841DD-6844-4379-9C94-673530D4F865}" type="slidenum">
              <a:rPr lang="ar-SA" altLang="en-US"/>
              <a:pPr>
                <a:defRPr/>
              </a:pPr>
              <a:t>166</a:t>
            </a:fld>
            <a:endParaRPr lang="en-US" altLang="en-US"/>
          </a:p>
        </p:txBody>
      </p:sp>
      <p:sp>
        <p:nvSpPr>
          <p:cNvPr id="182276" name="Rectangle 2"/>
          <p:cNvSpPr>
            <a:spLocks noGrp="1" noChangeArrowheads="1"/>
          </p:cNvSpPr>
          <p:nvPr>
            <p:ph type="title"/>
          </p:nvPr>
        </p:nvSpPr>
        <p:spPr/>
        <p:txBody>
          <a:bodyPr/>
          <a:lstStyle/>
          <a:p>
            <a:pPr algn="r" rtl="1" eaLnBrk="1" hangingPunct="1"/>
            <a:r>
              <a:rPr lang="fa-IR" smtClean="0">
                <a:cs typeface="B Nazanin" pitchFamily="2" charset="-78"/>
              </a:rPr>
              <a:t>الگوريتم ابتکاري</a:t>
            </a:r>
            <a:r>
              <a:rPr lang="en-US" smtClean="0">
                <a:cs typeface="B Nazanin" pitchFamily="2" charset="-78"/>
              </a:rPr>
              <a:t> </a:t>
            </a:r>
            <a:r>
              <a:rPr lang="fa-IR" smtClean="0">
                <a:cs typeface="B Nazanin" pitchFamily="2" charset="-78"/>
              </a:rPr>
              <a:t>– ادامه مثال</a:t>
            </a:r>
            <a:endParaRPr lang="en-US" smtClean="0">
              <a:cs typeface="B Nazanin" pitchFamily="2" charset="-78"/>
            </a:endParaRPr>
          </a:p>
        </p:txBody>
      </p:sp>
      <p:sp>
        <p:nvSpPr>
          <p:cNvPr id="182277" name="Rectangle 3"/>
          <p:cNvSpPr>
            <a:spLocks noGrp="1" noChangeArrowheads="1"/>
          </p:cNvSpPr>
          <p:nvPr>
            <p:ph type="body" idx="1"/>
          </p:nvPr>
        </p:nvSpPr>
        <p:spPr/>
        <p:txBody>
          <a:bodyPr/>
          <a:lstStyle/>
          <a:p>
            <a:pPr algn="r" rtl="1" eaLnBrk="1" hangingPunct="1">
              <a:lnSpc>
                <a:spcPct val="90000"/>
              </a:lnSpc>
            </a:pPr>
            <a:r>
              <a:rPr lang="fa-IR" smtClean="0">
                <a:cs typeface="B Nazanin" pitchFamily="2" charset="-78"/>
              </a:rPr>
              <a:t>مرحله 6 از تکرار گام 3 (گام 4): هدف دراين مرحله رسيدن به برنامه </a:t>
            </a:r>
            <a:r>
              <a:rPr lang="en-US" sz="2400" smtClean="0">
                <a:cs typeface="B Nazanin" pitchFamily="2" charset="-78"/>
              </a:rPr>
              <a:t>T=16</a:t>
            </a:r>
            <a:r>
              <a:rPr lang="fa-IR" smtClean="0">
                <a:cs typeface="B Nazanin" pitchFamily="2" charset="-78"/>
              </a:rPr>
              <a:t> روزه است. از مرحله قبل برنامه 17 روزه باز داراي سه مسير براي 6-5-3-2-1-و6-5-2-1و 6-5-3-1 است. اما فقط ميتوان فعاليتهاي 3-1 و 5-2 را يک روز فشرده کرد ساير فعاليتها به زمان فشرده خود رسيده اند. امکان فشرده سازي بيشتر آنها وجود ندارد. با فشرده سازي اين دو فعاليت تنها زمان مسيرهاي دوم و سوم فوق به 16 روز ميرسند. اما زمان مسير بحراني اول همان 17 روز باقي خواهد ماند و چون به هيچ طريق امکان کاهش زمان اين مسير وجود ندارد،‌زمان پروژه همان 17 روز و با هزينه مرحله قبل 3570</a:t>
            </a:r>
            <a:r>
              <a:rPr lang="fa-IR" sz="2400" smtClean="0">
                <a:cs typeface="B Nazanin" pitchFamily="2" charset="-78"/>
              </a:rPr>
              <a:t>=</a:t>
            </a:r>
            <a:r>
              <a:rPr lang="en-US" sz="2400" smtClean="0">
                <a:cs typeface="B Nazanin" pitchFamily="2" charset="-78"/>
              </a:rPr>
              <a:t>C</a:t>
            </a:r>
            <a:r>
              <a:rPr lang="en-US" sz="2400" baseline="-25000" smtClean="0">
                <a:cs typeface="B Nazanin" pitchFamily="2" charset="-78"/>
              </a:rPr>
              <a:t>17</a:t>
            </a:r>
            <a:r>
              <a:rPr lang="fa-IR" smtClean="0">
                <a:cs typeface="B Nazanin" pitchFamily="2" charset="-78"/>
              </a:rPr>
              <a:t> باقي خواهد ماند.</a:t>
            </a:r>
            <a:endParaRPr lang="en-US"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16809DBB-FA74-45E7-8852-3525D008D28B}" type="slidenum">
              <a:rPr lang="ar-SA" altLang="en-US"/>
              <a:pPr>
                <a:defRPr/>
              </a:pPr>
              <a:t>167</a:t>
            </a:fld>
            <a:endParaRPr lang="en-US" altLang="en-US"/>
          </a:p>
        </p:txBody>
      </p:sp>
      <p:sp>
        <p:nvSpPr>
          <p:cNvPr id="183300" name="Rectangle 2"/>
          <p:cNvSpPr>
            <a:spLocks noGrp="1" noChangeArrowheads="1"/>
          </p:cNvSpPr>
          <p:nvPr>
            <p:ph type="title"/>
          </p:nvPr>
        </p:nvSpPr>
        <p:spPr/>
        <p:txBody>
          <a:bodyPr/>
          <a:lstStyle/>
          <a:p>
            <a:pPr algn="r" rtl="1" eaLnBrk="1" hangingPunct="1"/>
            <a:r>
              <a:rPr lang="fa-IR" smtClean="0">
                <a:cs typeface="B Nazanin" pitchFamily="2" charset="-78"/>
              </a:rPr>
              <a:t>هزينه هاي غير مستقيم پروژه</a:t>
            </a:r>
            <a:endParaRPr lang="en-US" smtClean="0">
              <a:cs typeface="B Nazanin" pitchFamily="2" charset="-78"/>
            </a:endParaRPr>
          </a:p>
        </p:txBody>
      </p:sp>
      <p:sp>
        <p:nvSpPr>
          <p:cNvPr id="183301" name="Rectangle 3"/>
          <p:cNvSpPr>
            <a:spLocks noGrp="1" noChangeArrowheads="1"/>
          </p:cNvSpPr>
          <p:nvPr>
            <p:ph type="body" idx="1"/>
          </p:nvPr>
        </p:nvSpPr>
        <p:spPr/>
        <p:txBody>
          <a:bodyPr/>
          <a:lstStyle/>
          <a:p>
            <a:pPr algn="r" rtl="1" eaLnBrk="1" hangingPunct="1"/>
            <a:r>
              <a:rPr lang="fa-IR" smtClean="0">
                <a:cs typeface="B Nazanin" pitchFamily="2" charset="-78"/>
              </a:rPr>
              <a:t>علاوه بر هزينه هاي مستقيم که مستقيماً صرف تسريع فعاليتهاي پروژه ميشوند نوع ديگري از هزينه ها به نام هزينه هاي غير مستقيم وجود دارد که متناسب با طولاني شدن مدت پروژه افزايش مي يابند که شامل مخارج غير مستقيم پروژه مثل آب، برق، انرژي، اجاره محل، بيمه، جريمه ديرکرد و غيره ميباشد.</a:t>
            </a:r>
          </a:p>
          <a:p>
            <a:pPr algn="r" rtl="1" eaLnBrk="1" hangingPunct="1"/>
            <a:r>
              <a:rPr lang="fa-IR" smtClean="0">
                <a:cs typeface="B Nazanin" pitchFamily="2" charset="-78"/>
              </a:rPr>
              <a:t>نکته اصلي در تشخيص هزينه هاي غير مستقيم اين است که اين هزينه ها براي کل پروژه صرف شده و نميتوان آنرا بر حسب تک تک فعاليتها تفکيک نمود. </a:t>
            </a:r>
            <a:endParaRPr lang="en-US"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E1934CBE-1567-449C-BDCC-A74E1978AA6D}" type="slidenum">
              <a:rPr lang="ar-SA" altLang="en-US"/>
              <a:pPr>
                <a:defRPr/>
              </a:pPr>
              <a:t>168</a:t>
            </a:fld>
            <a:endParaRPr lang="en-US" altLang="en-US"/>
          </a:p>
        </p:txBody>
      </p:sp>
      <p:sp>
        <p:nvSpPr>
          <p:cNvPr id="184324" name="Rectangle 2"/>
          <p:cNvSpPr>
            <a:spLocks noGrp="1" noChangeArrowheads="1"/>
          </p:cNvSpPr>
          <p:nvPr>
            <p:ph type="title"/>
          </p:nvPr>
        </p:nvSpPr>
        <p:spPr/>
        <p:txBody>
          <a:bodyPr/>
          <a:lstStyle/>
          <a:p>
            <a:pPr algn="r" rtl="1" eaLnBrk="1" hangingPunct="1"/>
            <a:r>
              <a:rPr lang="fa-IR" smtClean="0">
                <a:cs typeface="B Nazanin" pitchFamily="2" charset="-78"/>
              </a:rPr>
              <a:t>ادامه مثال قبل</a:t>
            </a:r>
            <a:endParaRPr lang="en-US" smtClean="0">
              <a:cs typeface="B Nazanin" pitchFamily="2" charset="-78"/>
            </a:endParaRPr>
          </a:p>
        </p:txBody>
      </p:sp>
      <p:sp>
        <p:nvSpPr>
          <p:cNvPr id="184325" name="Rectangle 3"/>
          <p:cNvSpPr>
            <a:spLocks noGrp="1" noChangeArrowheads="1"/>
          </p:cNvSpPr>
          <p:nvPr>
            <p:ph type="body" idx="1"/>
          </p:nvPr>
        </p:nvSpPr>
        <p:spPr>
          <a:xfrm>
            <a:off x="304800" y="1719263"/>
            <a:ext cx="8382000" cy="4411662"/>
          </a:xfrm>
        </p:spPr>
        <p:txBody>
          <a:bodyPr/>
          <a:lstStyle/>
          <a:p>
            <a:pPr algn="r" rtl="1" eaLnBrk="1" hangingPunct="1"/>
            <a:r>
              <a:rPr lang="fa-IR" smtClean="0">
                <a:cs typeface="B Nazanin" pitchFamily="2" charset="-78"/>
              </a:rPr>
              <a:t>فرض کنيد در مثال قبل هزينه انرژي، اجاره وسايل و بيمه کارگران از قرار روزي 60 هزار ريال و هزينه هاي ناشي از ديرکرد کار از قرار روزي 90 هزار ريال باشد. در اينصورت مجموع هزينه هاي غير مستقيم پروژه از قرار روزي 150 هزار ريال  خواهد بود يعني بطور مثال براي برنامه اتمام 20 روزه، مجموع هزينه هاي غير مستقيم 3000=150*20 هزار ريال خواهد بود.</a:t>
            </a:r>
          </a:p>
          <a:p>
            <a:pPr algn="r" rtl="1" eaLnBrk="1" hangingPunct="1"/>
            <a:r>
              <a:rPr lang="fa-IR" smtClean="0">
                <a:cs typeface="B Nazanin" pitchFamily="2" charset="-78"/>
              </a:rPr>
              <a:t>مقادير اين هزينه ها براي برنامه هاي مختلف اتمام پروژه در جدول بعد محاسبه شده است که اين هزينه ها بر خلاف هزينه هاي مستقيم با افزايش طول پروژه افزايش و با کاهش آن کاهش مي يابد.</a:t>
            </a:r>
            <a:endParaRPr lang="en-US"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44" name="Slide Number Placeholder 5"/>
          <p:cNvSpPr>
            <a:spLocks noGrp="1"/>
          </p:cNvSpPr>
          <p:nvPr>
            <p:ph type="sldNum" sz="quarter" idx="12"/>
          </p:nvPr>
        </p:nvSpPr>
        <p:spPr/>
        <p:txBody>
          <a:bodyPr/>
          <a:lstStyle/>
          <a:p>
            <a:pPr>
              <a:defRPr/>
            </a:pPr>
            <a:fld id="{D47901EA-0382-4BC6-9BFC-C5E2704BF9F1}" type="slidenum">
              <a:rPr lang="ar-SA" altLang="en-US"/>
              <a:pPr>
                <a:defRPr/>
              </a:pPr>
              <a:t>169</a:t>
            </a:fld>
            <a:endParaRPr lang="en-US" altLang="en-US"/>
          </a:p>
        </p:txBody>
      </p:sp>
      <p:sp>
        <p:nvSpPr>
          <p:cNvPr id="185348" name="Rectangle 2"/>
          <p:cNvSpPr>
            <a:spLocks noGrp="1" noChangeArrowheads="1"/>
          </p:cNvSpPr>
          <p:nvPr>
            <p:ph type="title"/>
          </p:nvPr>
        </p:nvSpPr>
        <p:spPr/>
        <p:txBody>
          <a:bodyPr/>
          <a:lstStyle/>
          <a:p>
            <a:pPr algn="r" rtl="1" eaLnBrk="1" hangingPunct="1"/>
            <a:r>
              <a:rPr lang="fa-IR" smtClean="0">
                <a:cs typeface="B Nazanin" pitchFamily="2" charset="-78"/>
              </a:rPr>
              <a:t>ادامه مثال قبل</a:t>
            </a:r>
            <a:endParaRPr lang="en-US" smtClean="0">
              <a:cs typeface="B Nazanin" pitchFamily="2" charset="-78"/>
            </a:endParaRPr>
          </a:p>
        </p:txBody>
      </p:sp>
      <p:sp>
        <p:nvSpPr>
          <p:cNvPr id="185349" name="Rectangle 3"/>
          <p:cNvSpPr>
            <a:spLocks noGrp="1" noChangeArrowheads="1"/>
          </p:cNvSpPr>
          <p:nvPr>
            <p:ph type="body" idx="1"/>
          </p:nvPr>
        </p:nvSpPr>
        <p:spPr>
          <a:xfrm>
            <a:off x="457200" y="1719263"/>
            <a:ext cx="8229600" cy="4224337"/>
          </a:xfrm>
        </p:spPr>
        <p:txBody>
          <a:bodyPr/>
          <a:lstStyle/>
          <a:p>
            <a:pPr algn="r" rtl="1" eaLnBrk="1" hangingPunct="1">
              <a:lnSpc>
                <a:spcPct val="90000"/>
              </a:lnSpc>
              <a:buFont typeface="Wingdings" pitchFamily="2" charset="2"/>
              <a:buNone/>
            </a:pPr>
            <a:endParaRPr lang="fa-IR" sz="2600" smtClean="0">
              <a:cs typeface="B Nazanin" pitchFamily="2" charset="-78"/>
            </a:endParaRPr>
          </a:p>
          <a:p>
            <a:pPr algn="r" rtl="1" eaLnBrk="1" hangingPunct="1">
              <a:lnSpc>
                <a:spcPct val="90000"/>
              </a:lnSpc>
              <a:buFont typeface="Wingdings" pitchFamily="2" charset="2"/>
              <a:buNone/>
            </a:pPr>
            <a:endParaRPr lang="fa-IR" sz="2600" smtClean="0">
              <a:cs typeface="B Nazanin" pitchFamily="2" charset="-78"/>
            </a:endParaRPr>
          </a:p>
          <a:p>
            <a:pPr algn="r" rtl="1" eaLnBrk="1" hangingPunct="1">
              <a:lnSpc>
                <a:spcPct val="90000"/>
              </a:lnSpc>
              <a:buFont typeface="Wingdings" pitchFamily="2" charset="2"/>
              <a:buNone/>
            </a:pPr>
            <a:endParaRPr lang="fa-IR" sz="2600" smtClean="0">
              <a:cs typeface="B Nazanin" pitchFamily="2" charset="-78"/>
            </a:endParaRPr>
          </a:p>
          <a:p>
            <a:pPr algn="r" rtl="1" eaLnBrk="1" hangingPunct="1">
              <a:lnSpc>
                <a:spcPct val="90000"/>
              </a:lnSpc>
              <a:buFont typeface="Wingdings" pitchFamily="2" charset="2"/>
              <a:buNone/>
            </a:pPr>
            <a:endParaRPr lang="fa-IR" sz="2600" smtClean="0">
              <a:cs typeface="B Nazanin" pitchFamily="2" charset="-78"/>
            </a:endParaRPr>
          </a:p>
          <a:p>
            <a:pPr algn="r" rtl="1" eaLnBrk="1" hangingPunct="1">
              <a:lnSpc>
                <a:spcPct val="90000"/>
              </a:lnSpc>
              <a:buFont typeface="Wingdings" pitchFamily="2" charset="2"/>
              <a:buNone/>
            </a:pPr>
            <a:endParaRPr lang="fa-IR" sz="2600" smtClean="0">
              <a:cs typeface="B Nazanin" pitchFamily="2" charset="-78"/>
            </a:endParaRPr>
          </a:p>
          <a:p>
            <a:pPr algn="r" rtl="1" eaLnBrk="1" hangingPunct="1">
              <a:lnSpc>
                <a:spcPct val="90000"/>
              </a:lnSpc>
              <a:buFont typeface="Wingdings" pitchFamily="2" charset="2"/>
              <a:buNone/>
            </a:pPr>
            <a:endParaRPr lang="fa-IR" sz="2600" smtClean="0">
              <a:cs typeface="B Nazanin" pitchFamily="2" charset="-78"/>
            </a:endParaRPr>
          </a:p>
          <a:p>
            <a:pPr algn="r" rtl="1" eaLnBrk="1" hangingPunct="1">
              <a:lnSpc>
                <a:spcPct val="90000"/>
              </a:lnSpc>
              <a:buFont typeface="Wingdings" pitchFamily="2" charset="2"/>
              <a:buNone/>
            </a:pPr>
            <a:endParaRPr lang="fa-IR" sz="2600" smtClean="0">
              <a:cs typeface="B Nazanin" pitchFamily="2" charset="-78"/>
            </a:endParaRPr>
          </a:p>
          <a:p>
            <a:pPr algn="r" rtl="1" eaLnBrk="1" hangingPunct="1">
              <a:lnSpc>
                <a:spcPct val="90000"/>
              </a:lnSpc>
              <a:buFont typeface="Wingdings" pitchFamily="2" charset="2"/>
              <a:buNone/>
            </a:pPr>
            <a:endParaRPr lang="fa-IR" sz="2600" smtClean="0">
              <a:cs typeface="B Nazanin" pitchFamily="2" charset="-78"/>
            </a:endParaRPr>
          </a:p>
          <a:p>
            <a:pPr algn="r" rtl="1" eaLnBrk="1" hangingPunct="1">
              <a:lnSpc>
                <a:spcPct val="90000"/>
              </a:lnSpc>
              <a:buFont typeface="Wingdings" pitchFamily="2" charset="2"/>
              <a:buNone/>
            </a:pPr>
            <a:endParaRPr lang="en-US" sz="2600" smtClean="0">
              <a:cs typeface="B Nazanin" pitchFamily="2" charset="-78"/>
            </a:endParaRPr>
          </a:p>
        </p:txBody>
      </p:sp>
      <p:graphicFrame>
        <p:nvGraphicFramePr>
          <p:cNvPr id="282683" name="Group 59"/>
          <p:cNvGraphicFramePr>
            <a:graphicFrameLocks noGrp="1"/>
          </p:cNvGraphicFramePr>
          <p:nvPr/>
        </p:nvGraphicFramePr>
        <p:xfrm>
          <a:off x="609600" y="1752600"/>
          <a:ext cx="7924800" cy="1944688"/>
        </p:xfrm>
        <a:graphic>
          <a:graphicData uri="http://schemas.openxmlformats.org/drawingml/2006/table">
            <a:tbl>
              <a:tblPr/>
              <a:tblGrid>
                <a:gridCol w="762000"/>
                <a:gridCol w="762000"/>
                <a:gridCol w="838200"/>
                <a:gridCol w="838200"/>
                <a:gridCol w="838200"/>
                <a:gridCol w="838200"/>
                <a:gridCol w="3048000"/>
              </a:tblGrid>
              <a:tr h="609600">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1" i="0" u="none" strike="noStrike" cap="none" normalizeH="0" baseline="0" smtClean="0">
                          <a:ln>
                            <a:noFill/>
                          </a:ln>
                          <a:solidFill>
                            <a:schemeClr val="tx1"/>
                          </a:solidFill>
                          <a:effectLst/>
                          <a:latin typeface="Arial" pitchFamily="34" charset="0"/>
                          <a:cs typeface="B Nazanin" pitchFamily="2" charset="-78"/>
                        </a:rPr>
                        <a:t>17</a:t>
                      </a:r>
                      <a:endParaRPr kumimoji="0" lang="en-US" sz="24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1" i="0" u="none" strike="noStrike" cap="none" normalizeH="0" baseline="0" smtClean="0">
                          <a:ln>
                            <a:noFill/>
                          </a:ln>
                          <a:solidFill>
                            <a:schemeClr val="tx1"/>
                          </a:solidFill>
                          <a:effectLst/>
                          <a:latin typeface="Arial" pitchFamily="34" charset="0"/>
                          <a:cs typeface="B Nazanin" pitchFamily="2" charset="-78"/>
                        </a:rPr>
                        <a:t>18</a:t>
                      </a:r>
                      <a:endParaRPr kumimoji="0" lang="en-US" sz="24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1" i="0" u="none" strike="noStrike" cap="none" normalizeH="0" baseline="0" smtClean="0">
                          <a:ln>
                            <a:noFill/>
                          </a:ln>
                          <a:solidFill>
                            <a:schemeClr val="tx1"/>
                          </a:solidFill>
                          <a:effectLst/>
                          <a:latin typeface="Arial" pitchFamily="34" charset="0"/>
                          <a:cs typeface="B Nazanin" pitchFamily="2" charset="-78"/>
                        </a:rPr>
                        <a:t>19</a:t>
                      </a:r>
                      <a:endParaRPr kumimoji="0" lang="en-US" sz="24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1" i="0" u="none" strike="noStrike" cap="none" normalizeH="0" baseline="0" smtClean="0">
                          <a:ln>
                            <a:noFill/>
                          </a:ln>
                          <a:solidFill>
                            <a:schemeClr val="tx1"/>
                          </a:solidFill>
                          <a:effectLst/>
                          <a:latin typeface="Arial" pitchFamily="34" charset="0"/>
                          <a:cs typeface="B Nazanin" pitchFamily="2" charset="-78"/>
                        </a:rPr>
                        <a:t>20</a:t>
                      </a:r>
                      <a:endParaRPr kumimoji="0" lang="en-US" sz="24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1" i="0" u="none" strike="noStrike" cap="none" normalizeH="0" baseline="0" smtClean="0">
                          <a:ln>
                            <a:noFill/>
                          </a:ln>
                          <a:solidFill>
                            <a:schemeClr val="tx1"/>
                          </a:solidFill>
                          <a:effectLst/>
                          <a:latin typeface="Arial" pitchFamily="34" charset="0"/>
                          <a:cs typeface="B Nazanin" pitchFamily="2" charset="-78"/>
                        </a:rPr>
                        <a:t>21</a:t>
                      </a:r>
                      <a:endParaRPr kumimoji="0" lang="en-US" sz="24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1" i="0" u="none" strike="noStrike" cap="none" normalizeH="0" baseline="0" smtClean="0">
                          <a:ln>
                            <a:noFill/>
                          </a:ln>
                          <a:solidFill>
                            <a:schemeClr val="tx1"/>
                          </a:solidFill>
                          <a:effectLst/>
                          <a:latin typeface="Arial" pitchFamily="34" charset="0"/>
                          <a:cs typeface="B Nazanin" pitchFamily="2" charset="-78"/>
                        </a:rPr>
                        <a:t>22</a:t>
                      </a:r>
                      <a:endParaRPr kumimoji="0" lang="en-US" sz="24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1" i="0" u="none" strike="noStrike" cap="none" normalizeH="0" baseline="0" smtClean="0">
                          <a:ln>
                            <a:noFill/>
                          </a:ln>
                          <a:solidFill>
                            <a:schemeClr val="tx1"/>
                          </a:solidFill>
                          <a:effectLst/>
                          <a:latin typeface="Arial" pitchFamily="34" charset="0"/>
                          <a:cs typeface="B Nazanin" pitchFamily="2" charset="-78"/>
                        </a:rPr>
                        <a:t>برنامه اتمام پروژه (روز)</a:t>
                      </a:r>
                      <a:endParaRPr kumimoji="0" lang="en-US" sz="24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19200">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3570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2550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6120</a:t>
                      </a:r>
                      <a:endParaRPr kumimoji="0" lang="en-US" sz="2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3410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2700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6110</a:t>
                      </a:r>
                      <a:endParaRPr kumimoji="0" lang="en-US" sz="2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3260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2850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6110</a:t>
                      </a:r>
                      <a:endParaRPr kumimoji="0" lang="en-US" sz="2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3150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3000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6150</a:t>
                      </a:r>
                      <a:endParaRPr kumimoji="0" lang="en-US" sz="2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3100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3150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6250</a:t>
                      </a:r>
                      <a:endParaRPr kumimoji="0" lang="en-US" sz="2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3050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3300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6350</a:t>
                      </a:r>
                      <a:endParaRPr kumimoji="0" lang="en-US" sz="2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هزينه مستقيم پروژه</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هزينه غير مستقيم پروژه</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هزينه کل</a:t>
                      </a:r>
                      <a:endParaRPr kumimoji="0" lang="en-US" sz="2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5376" name="Line 60"/>
          <p:cNvSpPr>
            <a:spLocks noChangeShapeType="1"/>
          </p:cNvSpPr>
          <p:nvPr/>
        </p:nvSpPr>
        <p:spPr bwMode="auto">
          <a:xfrm flipV="1">
            <a:off x="2057400" y="3962400"/>
            <a:ext cx="0" cy="2057400"/>
          </a:xfrm>
          <a:prstGeom prst="line">
            <a:avLst/>
          </a:prstGeom>
          <a:noFill/>
          <a:ln w="9525">
            <a:noFill/>
            <a:round/>
            <a:headEnd/>
            <a:tailEnd type="triangle" w="med" len="med"/>
          </a:ln>
        </p:spPr>
        <p:txBody>
          <a:bodyPr wrap="none" anchor="ctr"/>
          <a:lstStyle/>
          <a:p>
            <a:endParaRPr lang="en-US"/>
          </a:p>
        </p:txBody>
      </p:sp>
      <p:sp>
        <p:nvSpPr>
          <p:cNvPr id="185377" name="Line 61"/>
          <p:cNvSpPr>
            <a:spLocks noChangeShapeType="1"/>
          </p:cNvSpPr>
          <p:nvPr/>
        </p:nvSpPr>
        <p:spPr bwMode="auto">
          <a:xfrm>
            <a:off x="2057400" y="6019800"/>
            <a:ext cx="3733800" cy="0"/>
          </a:xfrm>
          <a:prstGeom prst="line">
            <a:avLst/>
          </a:prstGeom>
          <a:noFill/>
          <a:ln w="9525">
            <a:noFill/>
            <a:round/>
            <a:headEnd/>
            <a:tailEnd type="triangle" w="med" len="med"/>
          </a:ln>
        </p:spPr>
        <p:txBody>
          <a:bodyPr wrap="none" anchor="ctr"/>
          <a:lstStyle/>
          <a:p>
            <a:endParaRPr lang="en-US"/>
          </a:p>
        </p:txBody>
      </p:sp>
      <p:sp>
        <p:nvSpPr>
          <p:cNvPr id="185378" name="Line 62"/>
          <p:cNvSpPr>
            <a:spLocks noChangeShapeType="1"/>
          </p:cNvSpPr>
          <p:nvPr/>
        </p:nvSpPr>
        <p:spPr bwMode="auto">
          <a:xfrm flipV="1">
            <a:off x="2057400" y="4191000"/>
            <a:ext cx="0" cy="1676400"/>
          </a:xfrm>
          <a:prstGeom prst="line">
            <a:avLst/>
          </a:prstGeom>
          <a:noFill/>
          <a:ln w="9525">
            <a:noFill/>
            <a:round/>
            <a:headEnd/>
            <a:tailEnd type="triangle" w="med" len="med"/>
          </a:ln>
        </p:spPr>
        <p:txBody>
          <a:bodyPr wrap="none" anchor="ctr"/>
          <a:lstStyle/>
          <a:p>
            <a:endParaRPr lang="en-US"/>
          </a:p>
        </p:txBody>
      </p:sp>
      <p:sp>
        <p:nvSpPr>
          <p:cNvPr id="185379" name="Line 67"/>
          <p:cNvSpPr>
            <a:spLocks noChangeShapeType="1"/>
          </p:cNvSpPr>
          <p:nvPr/>
        </p:nvSpPr>
        <p:spPr bwMode="auto">
          <a:xfrm flipV="1">
            <a:off x="2133600" y="4038600"/>
            <a:ext cx="0" cy="1828800"/>
          </a:xfrm>
          <a:prstGeom prst="line">
            <a:avLst/>
          </a:prstGeom>
          <a:noFill/>
          <a:ln w="9525">
            <a:solidFill>
              <a:schemeClr val="tx1"/>
            </a:solidFill>
            <a:round/>
            <a:headEnd/>
            <a:tailEnd type="triangle" w="med" len="med"/>
          </a:ln>
        </p:spPr>
        <p:txBody>
          <a:bodyPr wrap="none" anchor="ctr"/>
          <a:lstStyle/>
          <a:p>
            <a:endParaRPr lang="en-US"/>
          </a:p>
        </p:txBody>
      </p:sp>
      <p:sp>
        <p:nvSpPr>
          <p:cNvPr id="185380" name="Line 68"/>
          <p:cNvSpPr>
            <a:spLocks noChangeShapeType="1"/>
          </p:cNvSpPr>
          <p:nvPr/>
        </p:nvSpPr>
        <p:spPr bwMode="auto">
          <a:xfrm>
            <a:off x="2133600" y="5867400"/>
            <a:ext cx="3352800" cy="0"/>
          </a:xfrm>
          <a:prstGeom prst="line">
            <a:avLst/>
          </a:prstGeom>
          <a:noFill/>
          <a:ln w="9525">
            <a:solidFill>
              <a:schemeClr val="tx1"/>
            </a:solidFill>
            <a:round/>
            <a:headEnd/>
            <a:tailEnd type="triangle" w="med" len="med"/>
          </a:ln>
        </p:spPr>
        <p:txBody>
          <a:bodyPr wrap="none" anchor="ctr"/>
          <a:lstStyle/>
          <a:p>
            <a:endParaRPr lang="en-US"/>
          </a:p>
        </p:txBody>
      </p:sp>
      <p:sp>
        <p:nvSpPr>
          <p:cNvPr id="185381" name="Rectangle 69"/>
          <p:cNvSpPr>
            <a:spLocks noChangeArrowheads="1"/>
          </p:cNvSpPr>
          <p:nvPr/>
        </p:nvSpPr>
        <p:spPr bwMode="auto">
          <a:xfrm>
            <a:off x="1143000" y="4114800"/>
            <a:ext cx="838200" cy="228600"/>
          </a:xfrm>
          <a:prstGeom prst="rect">
            <a:avLst/>
          </a:prstGeom>
          <a:solidFill>
            <a:schemeClr val="bg1"/>
          </a:solidFill>
          <a:ln w="9525">
            <a:noFill/>
            <a:miter lim="800000"/>
            <a:headEnd/>
            <a:tailEnd/>
          </a:ln>
        </p:spPr>
        <p:txBody>
          <a:bodyPr wrap="none" lIns="91427" tIns="45714" rIns="91427" bIns="45714" anchor="ctr"/>
          <a:lstStyle/>
          <a:p>
            <a:r>
              <a:rPr lang="fa-IR"/>
              <a:t>هزينه</a:t>
            </a:r>
            <a:endParaRPr lang="en-US"/>
          </a:p>
        </p:txBody>
      </p:sp>
      <p:sp>
        <p:nvSpPr>
          <p:cNvPr id="185382" name="Rectangle 70"/>
          <p:cNvSpPr>
            <a:spLocks noChangeArrowheads="1"/>
          </p:cNvSpPr>
          <p:nvPr/>
        </p:nvSpPr>
        <p:spPr bwMode="auto">
          <a:xfrm>
            <a:off x="5791200" y="5791200"/>
            <a:ext cx="838200" cy="381000"/>
          </a:xfrm>
          <a:prstGeom prst="rect">
            <a:avLst/>
          </a:prstGeom>
          <a:solidFill>
            <a:schemeClr val="bg1"/>
          </a:solidFill>
          <a:ln w="9525">
            <a:noFill/>
            <a:miter lim="800000"/>
            <a:headEnd/>
            <a:tailEnd/>
          </a:ln>
        </p:spPr>
        <p:txBody>
          <a:bodyPr wrap="none" lIns="91427" tIns="45714" rIns="91427" bIns="45714" anchor="ctr"/>
          <a:lstStyle/>
          <a:p>
            <a:r>
              <a:rPr lang="fa-IR"/>
              <a:t>زمان</a:t>
            </a:r>
            <a:endParaRPr lang="en-US"/>
          </a:p>
        </p:txBody>
      </p:sp>
      <p:sp>
        <p:nvSpPr>
          <p:cNvPr id="185383" name="Line 71"/>
          <p:cNvSpPr>
            <a:spLocks noChangeShapeType="1"/>
          </p:cNvSpPr>
          <p:nvPr/>
        </p:nvSpPr>
        <p:spPr bwMode="auto">
          <a:xfrm flipV="1">
            <a:off x="2590800" y="4724400"/>
            <a:ext cx="2362200" cy="914400"/>
          </a:xfrm>
          <a:prstGeom prst="line">
            <a:avLst/>
          </a:prstGeom>
          <a:noFill/>
          <a:ln w="19050">
            <a:solidFill>
              <a:schemeClr val="tx1"/>
            </a:solidFill>
            <a:round/>
            <a:headEnd/>
            <a:tailEnd/>
          </a:ln>
        </p:spPr>
        <p:txBody>
          <a:bodyPr wrap="none" anchor="ctr"/>
          <a:lstStyle/>
          <a:p>
            <a:endParaRPr lang="en-US"/>
          </a:p>
        </p:txBody>
      </p:sp>
      <p:sp>
        <p:nvSpPr>
          <p:cNvPr id="185384" name="Line 72"/>
          <p:cNvSpPr>
            <a:spLocks noChangeShapeType="1"/>
          </p:cNvSpPr>
          <p:nvPr/>
        </p:nvSpPr>
        <p:spPr bwMode="auto">
          <a:xfrm>
            <a:off x="2590800" y="4876800"/>
            <a:ext cx="2286000" cy="609600"/>
          </a:xfrm>
          <a:prstGeom prst="line">
            <a:avLst/>
          </a:prstGeom>
          <a:noFill/>
          <a:ln w="19050">
            <a:solidFill>
              <a:srgbClr val="008000"/>
            </a:solidFill>
            <a:round/>
            <a:headEnd/>
            <a:tailEnd/>
          </a:ln>
        </p:spPr>
        <p:txBody>
          <a:bodyPr wrap="none" anchor="ctr"/>
          <a:lstStyle/>
          <a:p>
            <a:endParaRPr lang="en-US"/>
          </a:p>
        </p:txBody>
      </p:sp>
      <p:sp>
        <p:nvSpPr>
          <p:cNvPr id="185385" name="Freeform 73"/>
          <p:cNvSpPr>
            <a:spLocks/>
          </p:cNvSpPr>
          <p:nvPr/>
        </p:nvSpPr>
        <p:spPr bwMode="auto">
          <a:xfrm>
            <a:off x="2573338" y="4216400"/>
            <a:ext cx="2532062" cy="239713"/>
          </a:xfrm>
          <a:custGeom>
            <a:avLst/>
            <a:gdLst>
              <a:gd name="T0" fmla="*/ 0 w 1595"/>
              <a:gd name="T1" fmla="*/ 0 h 151"/>
              <a:gd name="T2" fmla="*/ 342 w 1595"/>
              <a:gd name="T3" fmla="*/ 107 h 151"/>
              <a:gd name="T4" fmla="*/ 971 w 1595"/>
              <a:gd name="T5" fmla="*/ 139 h 151"/>
              <a:gd name="T6" fmla="*/ 1595 w 1595"/>
              <a:gd name="T7" fmla="*/ 32 h 151"/>
              <a:gd name="T8" fmla="*/ 0 60000 65536"/>
              <a:gd name="T9" fmla="*/ 0 60000 65536"/>
              <a:gd name="T10" fmla="*/ 0 60000 65536"/>
              <a:gd name="T11" fmla="*/ 0 60000 65536"/>
              <a:gd name="T12" fmla="*/ 0 w 1595"/>
              <a:gd name="T13" fmla="*/ 0 h 151"/>
              <a:gd name="T14" fmla="*/ 1595 w 1595"/>
              <a:gd name="T15" fmla="*/ 151 h 151"/>
            </a:gdLst>
            <a:ahLst/>
            <a:cxnLst>
              <a:cxn ang="T8">
                <a:pos x="T0" y="T1"/>
              </a:cxn>
              <a:cxn ang="T9">
                <a:pos x="T2" y="T3"/>
              </a:cxn>
              <a:cxn ang="T10">
                <a:pos x="T4" y="T5"/>
              </a:cxn>
              <a:cxn ang="T11">
                <a:pos x="T6" y="T7"/>
              </a:cxn>
            </a:cxnLst>
            <a:rect l="T12" t="T13" r="T14" b="T15"/>
            <a:pathLst>
              <a:path w="1595" h="151">
                <a:moveTo>
                  <a:pt x="0" y="0"/>
                </a:moveTo>
                <a:cubicBezTo>
                  <a:pt x="57" y="18"/>
                  <a:pt x="180" y="84"/>
                  <a:pt x="342" y="107"/>
                </a:cubicBezTo>
                <a:cubicBezTo>
                  <a:pt x="504" y="130"/>
                  <a:pt x="762" y="151"/>
                  <a:pt x="971" y="139"/>
                </a:cubicBezTo>
                <a:cubicBezTo>
                  <a:pt x="1180" y="127"/>
                  <a:pt x="1465" y="54"/>
                  <a:pt x="1595" y="32"/>
                </a:cubicBezTo>
              </a:path>
            </a:pathLst>
          </a:custGeom>
          <a:noFill/>
          <a:ln w="19050">
            <a:solidFill>
              <a:srgbClr val="0000CC"/>
            </a:solidFill>
            <a:round/>
            <a:headEnd/>
            <a:tailEnd/>
          </a:ln>
        </p:spPr>
        <p:txBody>
          <a:bodyPr wrap="none" anchor="ctr"/>
          <a:lstStyle/>
          <a:p>
            <a:endParaRPr lang="fa-IR"/>
          </a:p>
        </p:txBody>
      </p:sp>
      <p:sp>
        <p:nvSpPr>
          <p:cNvPr id="185386" name="Rectangle 74"/>
          <p:cNvSpPr>
            <a:spLocks noChangeArrowheads="1"/>
          </p:cNvSpPr>
          <p:nvPr/>
        </p:nvSpPr>
        <p:spPr bwMode="auto">
          <a:xfrm>
            <a:off x="5334000" y="4038600"/>
            <a:ext cx="1066800" cy="304800"/>
          </a:xfrm>
          <a:prstGeom prst="rect">
            <a:avLst/>
          </a:prstGeom>
          <a:solidFill>
            <a:schemeClr val="bg1"/>
          </a:solidFill>
          <a:ln w="9525">
            <a:noFill/>
            <a:miter lim="800000"/>
            <a:headEnd/>
            <a:tailEnd/>
          </a:ln>
        </p:spPr>
        <p:txBody>
          <a:bodyPr wrap="none" lIns="91427" tIns="45714" rIns="91427" bIns="45714" anchor="ctr"/>
          <a:lstStyle/>
          <a:p>
            <a:r>
              <a:rPr lang="fa-IR"/>
              <a:t>هزينه کل</a:t>
            </a:r>
            <a:endParaRPr lang="en-US"/>
          </a:p>
        </p:txBody>
      </p:sp>
      <p:sp>
        <p:nvSpPr>
          <p:cNvPr id="185387" name="Rectangle 75"/>
          <p:cNvSpPr>
            <a:spLocks noChangeArrowheads="1"/>
          </p:cNvSpPr>
          <p:nvPr/>
        </p:nvSpPr>
        <p:spPr bwMode="auto">
          <a:xfrm>
            <a:off x="5105400" y="4495800"/>
            <a:ext cx="1676400" cy="457200"/>
          </a:xfrm>
          <a:prstGeom prst="rect">
            <a:avLst/>
          </a:prstGeom>
          <a:solidFill>
            <a:schemeClr val="bg1"/>
          </a:solidFill>
          <a:ln w="9525">
            <a:noFill/>
            <a:miter lim="800000"/>
            <a:headEnd/>
            <a:tailEnd/>
          </a:ln>
        </p:spPr>
        <p:txBody>
          <a:bodyPr wrap="none" lIns="91427" tIns="45714" rIns="91427" bIns="45714" anchor="ctr"/>
          <a:lstStyle/>
          <a:p>
            <a:r>
              <a:rPr lang="fa-IR"/>
              <a:t>هزينه غير مستقيم</a:t>
            </a:r>
            <a:endParaRPr lang="en-US"/>
          </a:p>
        </p:txBody>
      </p:sp>
      <p:sp>
        <p:nvSpPr>
          <p:cNvPr id="185388" name="Rectangle 76"/>
          <p:cNvSpPr>
            <a:spLocks noChangeArrowheads="1"/>
          </p:cNvSpPr>
          <p:nvPr/>
        </p:nvSpPr>
        <p:spPr bwMode="auto">
          <a:xfrm>
            <a:off x="4953000" y="5257800"/>
            <a:ext cx="1295400" cy="381000"/>
          </a:xfrm>
          <a:prstGeom prst="rect">
            <a:avLst/>
          </a:prstGeom>
          <a:solidFill>
            <a:schemeClr val="bg1"/>
          </a:solidFill>
          <a:ln w="9525">
            <a:noFill/>
            <a:miter lim="800000"/>
            <a:headEnd/>
            <a:tailEnd/>
          </a:ln>
        </p:spPr>
        <p:txBody>
          <a:bodyPr wrap="none" lIns="91427" tIns="45714" rIns="91427" bIns="45714" anchor="ctr"/>
          <a:lstStyle/>
          <a:p>
            <a:r>
              <a:rPr lang="fa-IR"/>
              <a:t>هزينه مستقيم</a:t>
            </a:r>
            <a:endParaRPr lang="en-US"/>
          </a:p>
        </p:txBody>
      </p:sp>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9" name="Slide Number Placeholder 5"/>
          <p:cNvSpPr>
            <a:spLocks noGrp="1"/>
          </p:cNvSpPr>
          <p:nvPr>
            <p:ph type="sldNum" sz="quarter" idx="12"/>
          </p:nvPr>
        </p:nvSpPr>
        <p:spPr/>
        <p:txBody>
          <a:bodyPr/>
          <a:lstStyle/>
          <a:p>
            <a:pPr>
              <a:defRPr/>
            </a:pPr>
            <a:fld id="{8E44886B-EFBB-4B28-8BA7-44C33F8C94A8}" type="slidenum">
              <a:rPr lang="ar-SA" altLang="en-US"/>
              <a:pPr>
                <a:defRPr/>
              </a:pPr>
              <a:t>17</a:t>
            </a:fld>
            <a:endParaRPr lang="en-US" altLang="en-US"/>
          </a:p>
        </p:txBody>
      </p:sp>
      <p:sp>
        <p:nvSpPr>
          <p:cNvPr id="56324" name="Rectangle 2"/>
          <p:cNvSpPr>
            <a:spLocks noGrp="1" noChangeArrowheads="1"/>
          </p:cNvSpPr>
          <p:nvPr>
            <p:ph type="title"/>
          </p:nvPr>
        </p:nvSpPr>
        <p:spPr/>
        <p:txBody>
          <a:bodyPr/>
          <a:lstStyle/>
          <a:p>
            <a:pPr algn="r" rtl="1" eaLnBrk="1" hangingPunct="1"/>
            <a:r>
              <a:rPr lang="fa-IR" smtClean="0">
                <a:cs typeface="B Nazanin" pitchFamily="2" charset="-78"/>
              </a:rPr>
              <a:t>مديريت پروژه</a:t>
            </a:r>
            <a:endParaRPr lang="en-US" smtClean="0">
              <a:cs typeface="B Nazanin" pitchFamily="2" charset="-78"/>
            </a:endParaRPr>
          </a:p>
        </p:txBody>
      </p:sp>
      <p:sp>
        <p:nvSpPr>
          <p:cNvPr id="56325" name="Rectangle 4"/>
          <p:cNvSpPr>
            <a:spLocks noGrp="1" noChangeArrowheads="1"/>
          </p:cNvSpPr>
          <p:nvPr>
            <p:ph type="body" idx="1"/>
          </p:nvPr>
        </p:nvSpPr>
        <p:spPr>
          <a:xfrm>
            <a:off x="228600" y="1719263"/>
            <a:ext cx="8458200" cy="4411662"/>
          </a:xfrm>
          <a:noFill/>
        </p:spPr>
        <p:txBody>
          <a:bodyPr/>
          <a:lstStyle/>
          <a:p>
            <a:pPr algn="r" rtl="1" eaLnBrk="1" hangingPunct="1">
              <a:buClr>
                <a:schemeClr val="accent1"/>
              </a:buClr>
              <a:buSzTx/>
              <a:buFontTx/>
              <a:buNone/>
            </a:pPr>
            <a:r>
              <a:rPr lang="fa-IR" smtClean="0">
                <a:cs typeface="B Nazanin" pitchFamily="2" charset="-78"/>
              </a:rPr>
              <a:t>مد</a:t>
            </a:r>
            <a:r>
              <a:rPr lang="ar-SA" smtClean="0">
                <a:cs typeface="B Nazanin" pitchFamily="2" charset="-78"/>
              </a:rPr>
              <a:t>ي</a:t>
            </a:r>
            <a:r>
              <a:rPr lang="fa-IR" smtClean="0">
                <a:cs typeface="B Nazanin" pitchFamily="2" charset="-78"/>
              </a:rPr>
              <a:t>ر</a:t>
            </a:r>
            <a:r>
              <a:rPr lang="ar-SA" smtClean="0">
                <a:cs typeface="B Nazanin" pitchFamily="2" charset="-78"/>
              </a:rPr>
              <a:t>ي</a:t>
            </a:r>
            <a:r>
              <a:rPr lang="fa-IR" smtClean="0">
                <a:cs typeface="B Nazanin" pitchFamily="2" charset="-78"/>
              </a:rPr>
              <a:t>ت پروژه عبارتست از به‏کارگ</a:t>
            </a:r>
            <a:r>
              <a:rPr lang="ar-SA" smtClean="0">
                <a:cs typeface="B Nazanin" pitchFamily="2" charset="-78"/>
              </a:rPr>
              <a:t>ي</a:t>
            </a:r>
            <a:r>
              <a:rPr lang="fa-IR" smtClean="0">
                <a:cs typeface="B Nazanin" pitchFamily="2" charset="-78"/>
              </a:rPr>
              <a:t>ر</a:t>
            </a:r>
            <a:r>
              <a:rPr lang="ar-SA" smtClean="0">
                <a:cs typeface="B Nazanin" pitchFamily="2" charset="-78"/>
              </a:rPr>
              <a:t>ي</a:t>
            </a:r>
            <a:r>
              <a:rPr lang="fa-IR" smtClean="0">
                <a:cs typeface="B Nazanin" pitchFamily="2" charset="-78"/>
              </a:rPr>
              <a:t> دانش‏ها، مهارت‏ها، ابزار و تکن</a:t>
            </a:r>
            <a:r>
              <a:rPr lang="ar-SA" smtClean="0">
                <a:cs typeface="B Nazanin" pitchFamily="2" charset="-78"/>
              </a:rPr>
              <a:t>ي</a:t>
            </a:r>
            <a:r>
              <a:rPr lang="fa-IR" smtClean="0">
                <a:cs typeface="B Nazanin" pitchFamily="2" charset="-78"/>
              </a:rPr>
              <a:t>ک‏ها</a:t>
            </a:r>
            <a:r>
              <a:rPr lang="ar-SA" smtClean="0">
                <a:cs typeface="B Nazanin" pitchFamily="2" charset="-78"/>
              </a:rPr>
              <a:t>ي</a:t>
            </a:r>
            <a:r>
              <a:rPr lang="fa-IR" smtClean="0">
                <a:cs typeface="B Nazanin" pitchFamily="2" charset="-78"/>
              </a:rPr>
              <a:t> لازم در اداره جر</a:t>
            </a:r>
            <a:r>
              <a:rPr lang="ar-SA" smtClean="0">
                <a:cs typeface="B Nazanin" pitchFamily="2" charset="-78"/>
              </a:rPr>
              <a:t>ي</a:t>
            </a:r>
            <a:r>
              <a:rPr lang="fa-IR" smtClean="0">
                <a:cs typeface="B Nazanin" pitchFamily="2" charset="-78"/>
              </a:rPr>
              <a:t>ان اجرا</a:t>
            </a:r>
            <a:r>
              <a:rPr lang="ar-SA" smtClean="0">
                <a:cs typeface="B Nazanin" pitchFamily="2" charset="-78"/>
              </a:rPr>
              <a:t>ي</a:t>
            </a:r>
            <a:r>
              <a:rPr lang="fa-IR" smtClean="0">
                <a:cs typeface="B Nazanin" pitchFamily="2" charset="-78"/>
              </a:rPr>
              <a:t> فعال</a:t>
            </a:r>
            <a:r>
              <a:rPr lang="ar-SA" smtClean="0">
                <a:cs typeface="B Nazanin" pitchFamily="2" charset="-78"/>
              </a:rPr>
              <a:t>ي</a:t>
            </a:r>
            <a:r>
              <a:rPr lang="fa-IR" smtClean="0">
                <a:cs typeface="B Nazanin" pitchFamily="2" charset="-78"/>
              </a:rPr>
              <a:t>ت‏ها، به‏منظور نيل به اهداف پروژه و انتظارات کارفرما.</a:t>
            </a:r>
            <a:endParaRPr lang="en-US" smtClean="0">
              <a:cs typeface="B Nazanin" pitchFamily="2" charset="-78"/>
            </a:endParaRPr>
          </a:p>
          <a:p>
            <a:pPr algn="r" rtl="1" eaLnBrk="1" hangingPunct="1">
              <a:buClr>
                <a:schemeClr val="accent1"/>
              </a:buClr>
              <a:buSzTx/>
              <a:buFontTx/>
              <a:buNone/>
            </a:pPr>
            <a:endParaRPr lang="en-US" smtClean="0">
              <a:cs typeface="B Nazanin" pitchFamily="2" charset="-78"/>
            </a:endParaRPr>
          </a:p>
          <a:p>
            <a:pPr algn="r" rtl="1" eaLnBrk="1" hangingPunct="1">
              <a:buClr>
                <a:schemeClr val="accent1"/>
              </a:buClr>
              <a:buSzTx/>
              <a:buFontTx/>
              <a:buNone/>
            </a:pPr>
            <a:endParaRPr lang="en-US" smtClean="0">
              <a:cs typeface="B Nazanin" pitchFamily="2" charset="-78"/>
            </a:endParaRPr>
          </a:p>
          <a:p>
            <a:pPr algn="r" rtl="1" eaLnBrk="1" hangingPunct="1">
              <a:buClr>
                <a:schemeClr val="accent1"/>
              </a:buClr>
              <a:buSzTx/>
              <a:buFontTx/>
              <a:buNone/>
            </a:pPr>
            <a:endParaRPr lang="en-US" smtClean="0">
              <a:cs typeface="B Nazanin" pitchFamily="2" charset="-78"/>
            </a:endParaRPr>
          </a:p>
          <a:p>
            <a:pPr algn="r" rtl="1" eaLnBrk="1" hangingPunct="1">
              <a:buClr>
                <a:schemeClr val="accent1"/>
              </a:buClr>
              <a:buSzTx/>
              <a:buFontTx/>
              <a:buNone/>
            </a:pPr>
            <a:endParaRPr lang="fa-IR" smtClean="0">
              <a:cs typeface="B Nazanin" pitchFamily="2" charset="-78"/>
            </a:endParaRPr>
          </a:p>
        </p:txBody>
      </p:sp>
      <p:sp>
        <p:nvSpPr>
          <p:cNvPr id="56326" name="Oval 5"/>
          <p:cNvSpPr>
            <a:spLocks noChangeArrowheads="1"/>
          </p:cNvSpPr>
          <p:nvPr/>
        </p:nvSpPr>
        <p:spPr bwMode="auto">
          <a:xfrm>
            <a:off x="755650" y="3644900"/>
            <a:ext cx="4608513" cy="2447925"/>
          </a:xfrm>
          <a:prstGeom prst="ellipse">
            <a:avLst/>
          </a:prstGeom>
          <a:solidFill>
            <a:schemeClr val="bg2"/>
          </a:solidFill>
          <a:ln w="9525">
            <a:solidFill>
              <a:schemeClr val="tx1"/>
            </a:solidFill>
            <a:round/>
            <a:headEnd/>
            <a:tailEnd/>
          </a:ln>
        </p:spPr>
        <p:txBody>
          <a:bodyPr wrap="none" anchor="ctr"/>
          <a:lstStyle/>
          <a:p>
            <a:endParaRPr lang="fa-IR"/>
          </a:p>
        </p:txBody>
      </p:sp>
      <p:sp>
        <p:nvSpPr>
          <p:cNvPr id="56327" name="Text Box 7"/>
          <p:cNvSpPr txBox="1">
            <a:spLocks noChangeArrowheads="1"/>
          </p:cNvSpPr>
          <p:nvPr/>
        </p:nvSpPr>
        <p:spPr bwMode="auto">
          <a:xfrm>
            <a:off x="1619250" y="4876800"/>
            <a:ext cx="2811463" cy="779463"/>
          </a:xfrm>
          <a:prstGeom prst="rect">
            <a:avLst/>
          </a:prstGeom>
          <a:noFill/>
          <a:ln w="9525">
            <a:noFill/>
            <a:miter lim="800000"/>
            <a:headEnd/>
            <a:tailEnd/>
          </a:ln>
        </p:spPr>
        <p:txBody>
          <a:bodyPr lIns="91427" tIns="45714" rIns="91427" bIns="45714">
            <a:spAutoFit/>
          </a:bodyPr>
          <a:lstStyle/>
          <a:p>
            <a:pPr>
              <a:spcBef>
                <a:spcPct val="50000"/>
              </a:spcBef>
            </a:pPr>
            <a:r>
              <a:rPr lang="fa-IR" sz="1800" b="1">
                <a:cs typeface="Roya" pitchFamily="2" charset="-78"/>
              </a:rPr>
              <a:t>اصول و مفاه</a:t>
            </a:r>
            <a:r>
              <a:rPr lang="ar-SA" sz="1800" b="1">
                <a:cs typeface="Roya" pitchFamily="2" charset="-78"/>
              </a:rPr>
              <a:t>ي</a:t>
            </a:r>
            <a:r>
              <a:rPr lang="fa-IR" sz="1800" b="1">
                <a:cs typeface="Roya" pitchFamily="2" charset="-78"/>
              </a:rPr>
              <a:t>م مد</a:t>
            </a:r>
            <a:r>
              <a:rPr lang="ar-SA" sz="1800" b="1">
                <a:cs typeface="Roya" pitchFamily="2" charset="-78"/>
              </a:rPr>
              <a:t>ي</a:t>
            </a:r>
            <a:r>
              <a:rPr lang="fa-IR" sz="1800" b="1">
                <a:cs typeface="Roya" pitchFamily="2" charset="-78"/>
              </a:rPr>
              <a:t>ر</a:t>
            </a:r>
            <a:r>
              <a:rPr lang="ar-SA" sz="1800" b="1">
                <a:cs typeface="Roya" pitchFamily="2" charset="-78"/>
              </a:rPr>
              <a:t>ي</a:t>
            </a:r>
            <a:r>
              <a:rPr lang="fa-IR" sz="1800" b="1">
                <a:cs typeface="Roya" pitchFamily="2" charset="-78"/>
              </a:rPr>
              <a:t>ت پروژه</a:t>
            </a:r>
            <a:endParaRPr lang="en-US" sz="1800" b="1">
              <a:cs typeface="Roya" pitchFamily="2" charset="-78"/>
            </a:endParaRPr>
          </a:p>
          <a:p>
            <a:pPr>
              <a:spcBef>
                <a:spcPct val="50000"/>
              </a:spcBef>
            </a:pPr>
            <a:r>
              <a:rPr lang="fa-IR" sz="1800" b="1">
                <a:cs typeface="Roya" pitchFamily="2" charset="-78"/>
              </a:rPr>
              <a:t>ابزارها</a:t>
            </a:r>
            <a:r>
              <a:rPr lang="ar-SA" sz="1800" b="1">
                <a:cs typeface="Roya" pitchFamily="2" charset="-78"/>
              </a:rPr>
              <a:t>ي</a:t>
            </a:r>
            <a:r>
              <a:rPr lang="fa-IR" sz="1800" b="1">
                <a:cs typeface="Roya" pitchFamily="2" charset="-78"/>
              </a:rPr>
              <a:t> کنترل پروژه</a:t>
            </a:r>
            <a:endParaRPr lang="en-US" sz="1800" b="1">
              <a:cs typeface="Roya" pitchFamily="2" charset="-78"/>
            </a:endParaRPr>
          </a:p>
        </p:txBody>
      </p:sp>
      <p:sp>
        <p:nvSpPr>
          <p:cNvPr id="56328" name="Text Box 8"/>
          <p:cNvSpPr txBox="1">
            <a:spLocks noChangeArrowheads="1"/>
          </p:cNvSpPr>
          <p:nvPr/>
        </p:nvSpPr>
        <p:spPr bwMode="auto">
          <a:xfrm>
            <a:off x="3132138" y="4038600"/>
            <a:ext cx="1946275" cy="366713"/>
          </a:xfrm>
          <a:prstGeom prst="rect">
            <a:avLst/>
          </a:prstGeom>
          <a:noFill/>
          <a:ln w="9525">
            <a:noFill/>
            <a:miter lim="800000"/>
            <a:headEnd/>
            <a:tailEnd/>
          </a:ln>
        </p:spPr>
        <p:txBody>
          <a:bodyPr lIns="91427" tIns="45714" rIns="91427" bIns="45714">
            <a:spAutoFit/>
          </a:bodyPr>
          <a:lstStyle/>
          <a:p>
            <a:pPr>
              <a:spcBef>
                <a:spcPct val="50000"/>
              </a:spcBef>
            </a:pPr>
            <a:r>
              <a:rPr lang="fa-IR" sz="1800" b="1">
                <a:cs typeface="Roya" pitchFamily="2" charset="-78"/>
              </a:rPr>
              <a:t>دانش تخصص</a:t>
            </a:r>
            <a:r>
              <a:rPr lang="ar-SA" sz="1800" b="1">
                <a:cs typeface="Roya" pitchFamily="2" charset="-78"/>
              </a:rPr>
              <a:t>ي</a:t>
            </a:r>
            <a:r>
              <a:rPr lang="fa-IR" sz="1800" b="1">
                <a:cs typeface="Roya" pitchFamily="2" charset="-78"/>
              </a:rPr>
              <a:t> پروژه</a:t>
            </a:r>
            <a:endParaRPr lang="en-US" sz="1800" b="1">
              <a:cs typeface="Roya" pitchFamily="2" charset="-78"/>
            </a:endParaRPr>
          </a:p>
        </p:txBody>
      </p:sp>
      <p:sp>
        <p:nvSpPr>
          <p:cNvPr id="56329" name="Text Box 9"/>
          <p:cNvSpPr txBox="1">
            <a:spLocks noChangeArrowheads="1"/>
          </p:cNvSpPr>
          <p:nvPr/>
        </p:nvSpPr>
        <p:spPr bwMode="auto">
          <a:xfrm>
            <a:off x="827088" y="4038600"/>
            <a:ext cx="1946275" cy="366713"/>
          </a:xfrm>
          <a:prstGeom prst="rect">
            <a:avLst/>
          </a:prstGeom>
          <a:noFill/>
          <a:ln w="9525">
            <a:noFill/>
            <a:miter lim="800000"/>
            <a:headEnd/>
            <a:tailEnd/>
          </a:ln>
        </p:spPr>
        <p:txBody>
          <a:bodyPr lIns="91427" tIns="45714" rIns="91427" bIns="45714">
            <a:spAutoFit/>
          </a:bodyPr>
          <a:lstStyle/>
          <a:p>
            <a:pPr>
              <a:spcBef>
                <a:spcPct val="50000"/>
              </a:spcBef>
            </a:pPr>
            <a:r>
              <a:rPr lang="fa-IR" sz="1800" b="1">
                <a:cs typeface="Roya" pitchFamily="2" charset="-78"/>
              </a:rPr>
              <a:t>مد</a:t>
            </a:r>
            <a:r>
              <a:rPr lang="ar-SA" sz="1800" b="1">
                <a:cs typeface="Roya" pitchFamily="2" charset="-78"/>
              </a:rPr>
              <a:t>ي</a:t>
            </a:r>
            <a:r>
              <a:rPr lang="fa-IR" sz="1800" b="1">
                <a:cs typeface="Roya" pitchFamily="2" charset="-78"/>
              </a:rPr>
              <a:t>ر</a:t>
            </a:r>
            <a:r>
              <a:rPr lang="ar-SA" sz="1800" b="1">
                <a:cs typeface="Roya" pitchFamily="2" charset="-78"/>
              </a:rPr>
              <a:t>ي</a:t>
            </a:r>
            <a:r>
              <a:rPr lang="fa-IR" sz="1800" b="1">
                <a:cs typeface="Roya" pitchFamily="2" charset="-78"/>
              </a:rPr>
              <a:t>ت عموم</a:t>
            </a:r>
            <a:r>
              <a:rPr lang="ar-SA" sz="1800" b="1">
                <a:cs typeface="Roya" pitchFamily="2" charset="-78"/>
              </a:rPr>
              <a:t>ي</a:t>
            </a:r>
            <a:endParaRPr lang="en-US" sz="1800" b="1">
              <a:cs typeface="Roya" pitchFamily="2" charset="-78"/>
            </a:endParaRPr>
          </a:p>
        </p:txBody>
      </p:sp>
    </p:spTree>
  </p:cSld>
  <p:clrMapOvr>
    <a:masterClrMapping/>
  </p:clrMapOvr>
  <p:transition spd="med"/>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Footer Placeholder 6"/>
          <p:cNvSpPr>
            <a:spLocks noGrp="1"/>
          </p:cNvSpPr>
          <p:nvPr>
            <p:ph type="ftr" sz="quarter" idx="11"/>
          </p:nvPr>
        </p:nvSpPr>
        <p:spPr/>
        <p:txBody>
          <a:bodyPr/>
          <a:lstStyle/>
          <a:p>
            <a:pPr>
              <a:defRPr/>
            </a:pPr>
            <a:r>
              <a:rPr lang="en-US" altLang="en-US"/>
              <a:t>Management &amp; Project Control -  Present by Dr.Amir.A.Shojaie</a:t>
            </a:r>
          </a:p>
        </p:txBody>
      </p:sp>
      <p:sp>
        <p:nvSpPr>
          <p:cNvPr id="7" name="Slide Number Placeholder 7"/>
          <p:cNvSpPr>
            <a:spLocks noGrp="1"/>
          </p:cNvSpPr>
          <p:nvPr>
            <p:ph type="sldNum" sz="quarter" idx="12"/>
          </p:nvPr>
        </p:nvSpPr>
        <p:spPr/>
        <p:txBody>
          <a:bodyPr/>
          <a:lstStyle/>
          <a:p>
            <a:pPr>
              <a:defRPr/>
            </a:pPr>
            <a:fld id="{680BB157-9EC3-4B62-B79B-2F1C7FEB5CEC}" type="slidenum">
              <a:rPr lang="ar-SA" altLang="en-US"/>
              <a:pPr>
                <a:defRPr/>
              </a:pPr>
              <a:t>170</a:t>
            </a:fld>
            <a:endParaRPr lang="en-US" altLang="en-US"/>
          </a:p>
        </p:txBody>
      </p:sp>
      <p:sp>
        <p:nvSpPr>
          <p:cNvPr id="27654" name="Rectangle 2"/>
          <p:cNvSpPr>
            <a:spLocks noGrp="1" noChangeArrowheads="1"/>
          </p:cNvSpPr>
          <p:nvPr>
            <p:ph type="title"/>
          </p:nvPr>
        </p:nvSpPr>
        <p:spPr/>
        <p:txBody>
          <a:bodyPr/>
          <a:lstStyle/>
          <a:p>
            <a:pPr algn="r" rtl="1" eaLnBrk="1" hangingPunct="1"/>
            <a:r>
              <a:rPr lang="fa-IR" smtClean="0">
                <a:cs typeface="B Nazanin" pitchFamily="2" charset="-78"/>
              </a:rPr>
              <a:t>الگوريتم زيمنس براي موازنه زمان-هزينه</a:t>
            </a:r>
            <a:endParaRPr lang="en-US" smtClean="0">
              <a:cs typeface="B Nazanin" pitchFamily="2" charset="-78"/>
            </a:endParaRPr>
          </a:p>
        </p:txBody>
      </p:sp>
      <p:sp>
        <p:nvSpPr>
          <p:cNvPr id="27655" name="Rectangle 3"/>
          <p:cNvSpPr>
            <a:spLocks noGrp="1" noChangeArrowheads="1"/>
          </p:cNvSpPr>
          <p:nvPr>
            <p:ph type="body" sz="half" idx="1"/>
          </p:nvPr>
        </p:nvSpPr>
        <p:spPr>
          <a:xfrm>
            <a:off x="457200" y="1676400"/>
            <a:ext cx="8229600" cy="4868863"/>
          </a:xfrm>
        </p:spPr>
        <p:txBody>
          <a:bodyPr/>
          <a:lstStyle/>
          <a:p>
            <a:pPr algn="r" rtl="1" eaLnBrk="1" hangingPunct="1">
              <a:lnSpc>
                <a:spcPct val="90000"/>
              </a:lnSpc>
            </a:pPr>
            <a:r>
              <a:rPr lang="fa-IR" sz="2600" smtClean="0">
                <a:cs typeface="B Nazanin" pitchFamily="2" charset="-78"/>
              </a:rPr>
              <a:t>کاربرد اصلي اين الگوريتم، براي حل مسائلي است که پروژه داراي تاريخ تکميل مشخص و تعيين شده اي</a:t>
            </a:r>
            <a:r>
              <a:rPr lang="en-US" sz="2000" smtClean="0">
                <a:cs typeface="B Nazanin" pitchFamily="2" charset="-78"/>
              </a:rPr>
              <a:t>(T</a:t>
            </a:r>
            <a:r>
              <a:rPr lang="en-US" sz="2000" baseline="-25000" smtClean="0">
                <a:cs typeface="B Nazanin" pitchFamily="2" charset="-78"/>
              </a:rPr>
              <a:t>p</a:t>
            </a:r>
            <a:r>
              <a:rPr lang="en-US" sz="2000" smtClean="0">
                <a:cs typeface="B Nazanin" pitchFamily="2" charset="-78"/>
              </a:rPr>
              <a:t>)</a:t>
            </a:r>
            <a:r>
              <a:rPr lang="fa-IR" sz="2600" smtClean="0">
                <a:cs typeface="B Nazanin" pitchFamily="2" charset="-78"/>
              </a:rPr>
              <a:t> ميباشد</a:t>
            </a:r>
            <a:r>
              <a:rPr lang="en-US" sz="2600" smtClean="0">
                <a:cs typeface="B Nazanin" pitchFamily="2" charset="-78"/>
              </a:rPr>
              <a:t> </a:t>
            </a:r>
            <a:r>
              <a:rPr lang="fa-IR" sz="2600" smtClean="0">
                <a:cs typeface="B Nazanin" pitchFamily="2" charset="-78"/>
              </a:rPr>
              <a:t>و اين تاريخ از تاريخي که بر اساس محاسبات معمولي </a:t>
            </a:r>
            <a:r>
              <a:rPr lang="en-US" sz="2000" smtClean="0">
                <a:cs typeface="B Nazanin" pitchFamily="2" charset="-78"/>
              </a:rPr>
              <a:t>CPM</a:t>
            </a:r>
            <a:r>
              <a:rPr lang="fa-IR" sz="2600" smtClean="0">
                <a:cs typeface="B Nazanin" pitchFamily="2" charset="-78"/>
              </a:rPr>
              <a:t> با در نظر گرفتن زمانهاي معمولي فعاليتها محاسبه شده است، کوچکتر(زودتر) باشد.</a:t>
            </a:r>
          </a:p>
          <a:p>
            <a:pPr algn="r" rtl="1" eaLnBrk="1" hangingPunct="1">
              <a:lnSpc>
                <a:spcPct val="90000"/>
              </a:lnSpc>
            </a:pPr>
            <a:r>
              <a:rPr lang="fa-IR" sz="2600" smtClean="0">
                <a:cs typeface="B Nazanin" pitchFamily="2" charset="-78"/>
              </a:rPr>
              <a:t>براي ارائه روش زيمنس، ابتدا به تعاريف زير مي پردازيم:</a:t>
            </a:r>
          </a:p>
          <a:p>
            <a:pPr algn="r" rtl="1" eaLnBrk="1" hangingPunct="1">
              <a:lnSpc>
                <a:spcPct val="90000"/>
              </a:lnSpc>
              <a:buFont typeface="Wingdings" pitchFamily="2" charset="2"/>
              <a:buNone/>
            </a:pPr>
            <a:r>
              <a:rPr lang="fa-IR" sz="2600" b="1" smtClean="0">
                <a:cs typeface="B Nazanin" pitchFamily="2" charset="-78"/>
              </a:rPr>
              <a:t>ضريب(شيب) هزينه</a:t>
            </a:r>
            <a:r>
              <a:rPr lang="fa-IR" sz="2600" smtClean="0">
                <a:cs typeface="B Nazanin" pitchFamily="2" charset="-78"/>
              </a:rPr>
              <a:t>=</a:t>
            </a:r>
          </a:p>
          <a:p>
            <a:pPr algn="r" rtl="1" eaLnBrk="1" hangingPunct="1">
              <a:lnSpc>
                <a:spcPct val="90000"/>
              </a:lnSpc>
              <a:buFont typeface="Wingdings" pitchFamily="2" charset="2"/>
              <a:buNone/>
            </a:pPr>
            <a:endParaRPr lang="fa-IR" sz="2600" smtClean="0">
              <a:cs typeface="B Nazanin" pitchFamily="2" charset="-78"/>
            </a:endParaRPr>
          </a:p>
          <a:p>
            <a:pPr algn="r" rtl="1" eaLnBrk="1" hangingPunct="1">
              <a:lnSpc>
                <a:spcPct val="90000"/>
              </a:lnSpc>
              <a:buFont typeface="Wingdings" pitchFamily="2" charset="2"/>
              <a:buNone/>
            </a:pPr>
            <a:r>
              <a:rPr lang="fa-IR" sz="2600" smtClean="0">
                <a:cs typeface="B Nazanin" pitchFamily="2" charset="-78"/>
              </a:rPr>
              <a:t>هزينه فشرده(تعجيلي)=</a:t>
            </a:r>
            <a:r>
              <a:rPr lang="en-US" sz="2600" smtClean="0">
                <a:cs typeface="B Nazanin" pitchFamily="2" charset="-78"/>
              </a:rPr>
              <a:t>C</a:t>
            </a:r>
            <a:r>
              <a:rPr lang="en-US" sz="2600" baseline="-25000" smtClean="0">
                <a:cs typeface="B Nazanin" pitchFamily="2" charset="-78"/>
              </a:rPr>
              <a:t>f </a:t>
            </a:r>
            <a:endParaRPr lang="fa-IR" sz="2600" baseline="-25000" smtClean="0">
              <a:cs typeface="B Nazanin" pitchFamily="2" charset="-78"/>
            </a:endParaRPr>
          </a:p>
          <a:p>
            <a:pPr algn="r" rtl="1" eaLnBrk="1" hangingPunct="1">
              <a:lnSpc>
                <a:spcPct val="90000"/>
              </a:lnSpc>
              <a:buFont typeface="Wingdings" pitchFamily="2" charset="2"/>
              <a:buNone/>
            </a:pPr>
            <a:r>
              <a:rPr lang="fa-IR" sz="2600" smtClean="0">
                <a:cs typeface="B Nazanin" pitchFamily="2" charset="-78"/>
              </a:rPr>
              <a:t>هزينه معمولي=</a:t>
            </a:r>
            <a:r>
              <a:rPr lang="en-US" sz="2600" smtClean="0">
                <a:cs typeface="B Nazanin" pitchFamily="2" charset="-78"/>
              </a:rPr>
              <a:t>C</a:t>
            </a:r>
            <a:r>
              <a:rPr lang="en-US" sz="2600" baseline="-25000" smtClean="0">
                <a:cs typeface="B Nazanin" pitchFamily="2" charset="-78"/>
              </a:rPr>
              <a:t>n </a:t>
            </a:r>
            <a:endParaRPr lang="fa-IR" sz="2600" baseline="-25000" smtClean="0">
              <a:cs typeface="B Nazanin" pitchFamily="2" charset="-78"/>
            </a:endParaRPr>
          </a:p>
          <a:p>
            <a:pPr algn="r" rtl="1" eaLnBrk="1" hangingPunct="1">
              <a:lnSpc>
                <a:spcPct val="90000"/>
              </a:lnSpc>
              <a:buFont typeface="Wingdings" pitchFamily="2" charset="2"/>
              <a:buNone/>
            </a:pPr>
            <a:r>
              <a:rPr lang="fa-IR" sz="2600" smtClean="0">
                <a:cs typeface="B Nazanin" pitchFamily="2" charset="-78"/>
              </a:rPr>
              <a:t>زمان فشرده(تعجيلي)=</a:t>
            </a:r>
            <a:r>
              <a:rPr lang="en-US" sz="2600" smtClean="0">
                <a:cs typeface="B Nazanin" pitchFamily="2" charset="-78"/>
              </a:rPr>
              <a:t>  D</a:t>
            </a:r>
            <a:r>
              <a:rPr lang="en-US" sz="2600" baseline="-25000" smtClean="0">
                <a:cs typeface="B Nazanin" pitchFamily="2" charset="-78"/>
              </a:rPr>
              <a:t>f </a:t>
            </a:r>
            <a:endParaRPr lang="fa-IR" sz="2600" baseline="-25000" smtClean="0">
              <a:cs typeface="B Nazanin" pitchFamily="2" charset="-78"/>
            </a:endParaRPr>
          </a:p>
          <a:p>
            <a:pPr algn="r" rtl="1" eaLnBrk="1" hangingPunct="1">
              <a:lnSpc>
                <a:spcPct val="90000"/>
              </a:lnSpc>
              <a:buFont typeface="Wingdings" pitchFamily="2" charset="2"/>
              <a:buNone/>
            </a:pPr>
            <a:r>
              <a:rPr lang="fa-IR" sz="2600" smtClean="0">
                <a:cs typeface="B Nazanin" pitchFamily="2" charset="-78"/>
              </a:rPr>
              <a:t>زمان معمولي=</a:t>
            </a:r>
            <a:r>
              <a:rPr lang="en-US" sz="2600" smtClean="0">
                <a:cs typeface="B Nazanin" pitchFamily="2" charset="-78"/>
              </a:rPr>
              <a:t>D</a:t>
            </a:r>
            <a:r>
              <a:rPr lang="en-US" sz="2600" baseline="-25000" smtClean="0">
                <a:cs typeface="B Nazanin" pitchFamily="2" charset="-78"/>
              </a:rPr>
              <a:t>n </a:t>
            </a:r>
            <a:endParaRPr lang="fa-IR" sz="2600" baseline="-25000" smtClean="0">
              <a:cs typeface="B Nazanin" pitchFamily="2" charset="-78"/>
            </a:endParaRPr>
          </a:p>
        </p:txBody>
      </p:sp>
      <p:graphicFrame>
        <p:nvGraphicFramePr>
          <p:cNvPr id="27650" name="Rectangle 4"/>
          <p:cNvGraphicFramePr>
            <a:graphicFrameLocks noGrp="1"/>
          </p:cNvGraphicFramePr>
          <p:nvPr>
            <p:ph sz="quarter" idx="2"/>
          </p:nvPr>
        </p:nvGraphicFramePr>
        <p:xfrm>
          <a:off x="5072063" y="1719263"/>
          <a:ext cx="3190875" cy="2128837"/>
        </p:xfrm>
        <a:graphic>
          <a:graphicData uri="http://schemas.openxmlformats.org/presentationml/2006/ole">
            <mc:AlternateContent xmlns:mc="http://schemas.openxmlformats.org/markup-compatibility/2006">
              <mc:Choice xmlns:v="urn:schemas-microsoft-com:vml" Requires="v">
                <p:oleObj spid="_x0000_s27652" name="Equation" r:id="rId3" imgW="0" imgH="0" progId="Equation.3">
                  <p:embed/>
                </p:oleObj>
              </mc:Choice>
              <mc:Fallback>
                <p:oleObj name="Equation" r:id="rId3" imgW="0" imgH="0" progId="Equation.3">
                  <p:embed/>
                  <p:pic>
                    <p:nvPicPr>
                      <p:cNvPr id="0" name="Rectangle 4"/>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072063" y="1719263"/>
                        <a:ext cx="3190875" cy="2128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7651" name="Object 6"/>
          <p:cNvGraphicFramePr>
            <a:graphicFrameLocks noGrp="1" noChangeAspect="1"/>
          </p:cNvGraphicFramePr>
          <p:nvPr>
            <p:ph sz="quarter" idx="3"/>
          </p:nvPr>
        </p:nvGraphicFramePr>
        <p:xfrm>
          <a:off x="4419600" y="3519488"/>
          <a:ext cx="1752600" cy="900112"/>
        </p:xfrm>
        <a:graphic>
          <a:graphicData uri="http://schemas.openxmlformats.org/presentationml/2006/ole">
            <mc:AlternateContent xmlns:mc="http://schemas.openxmlformats.org/markup-compatibility/2006">
              <mc:Choice xmlns:v="urn:schemas-microsoft-com:vml" Requires="v">
                <p:oleObj spid="_x0000_s27653" name="Equation" r:id="rId4" imgW="939600" imgH="507960" progId="Equation.3">
                  <p:embed/>
                </p:oleObj>
              </mc:Choice>
              <mc:Fallback>
                <p:oleObj name="Equation" r:id="rId4" imgW="939600" imgH="507960" progId="Equation.3">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19600" y="3519488"/>
                        <a:ext cx="1752600" cy="9001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Footer Placeholder 6"/>
          <p:cNvSpPr>
            <a:spLocks noGrp="1"/>
          </p:cNvSpPr>
          <p:nvPr>
            <p:ph type="ftr" sz="quarter" idx="11"/>
          </p:nvPr>
        </p:nvSpPr>
        <p:spPr/>
        <p:txBody>
          <a:bodyPr/>
          <a:lstStyle/>
          <a:p>
            <a:pPr>
              <a:defRPr/>
            </a:pPr>
            <a:r>
              <a:rPr lang="en-US" altLang="en-US"/>
              <a:t>Management &amp; Project Control -  Present by Dr.Amir.A.Shojaie</a:t>
            </a:r>
          </a:p>
        </p:txBody>
      </p:sp>
      <p:sp>
        <p:nvSpPr>
          <p:cNvPr id="12" name="Slide Number Placeholder 7"/>
          <p:cNvSpPr>
            <a:spLocks noGrp="1"/>
          </p:cNvSpPr>
          <p:nvPr>
            <p:ph type="sldNum" sz="quarter" idx="12"/>
          </p:nvPr>
        </p:nvSpPr>
        <p:spPr/>
        <p:txBody>
          <a:bodyPr/>
          <a:lstStyle/>
          <a:p>
            <a:pPr>
              <a:defRPr/>
            </a:pPr>
            <a:fld id="{FD6479A6-0562-4E29-B41F-518A677A8FBA}" type="slidenum">
              <a:rPr lang="ar-SA" altLang="en-US"/>
              <a:pPr>
                <a:defRPr/>
              </a:pPr>
              <a:t>171</a:t>
            </a:fld>
            <a:endParaRPr lang="en-US" altLang="en-US"/>
          </a:p>
        </p:txBody>
      </p:sp>
      <p:sp>
        <p:nvSpPr>
          <p:cNvPr id="28683" name="Rectangle 2"/>
          <p:cNvSpPr>
            <a:spLocks noGrp="1" noChangeArrowheads="1"/>
          </p:cNvSpPr>
          <p:nvPr>
            <p:ph type="title"/>
          </p:nvPr>
        </p:nvSpPr>
        <p:spPr/>
        <p:txBody>
          <a:bodyPr/>
          <a:lstStyle/>
          <a:p>
            <a:pPr algn="r" rtl="1" eaLnBrk="1" hangingPunct="1"/>
            <a:r>
              <a:rPr lang="fa-IR" smtClean="0">
                <a:cs typeface="B Nazanin" pitchFamily="2" charset="-78"/>
              </a:rPr>
              <a:t>الگوريتم زيمنس- ادامه تعاريف</a:t>
            </a:r>
            <a:endParaRPr lang="en-US" smtClean="0">
              <a:cs typeface="B Nazanin" pitchFamily="2" charset="-78"/>
            </a:endParaRPr>
          </a:p>
        </p:txBody>
      </p:sp>
      <p:sp>
        <p:nvSpPr>
          <p:cNvPr id="28684" name="Rectangle 3"/>
          <p:cNvSpPr>
            <a:spLocks noGrp="1" noChangeArrowheads="1"/>
          </p:cNvSpPr>
          <p:nvPr>
            <p:ph type="body" sz="half" idx="1"/>
          </p:nvPr>
        </p:nvSpPr>
        <p:spPr>
          <a:xfrm>
            <a:off x="457200" y="1719263"/>
            <a:ext cx="8229600" cy="4757737"/>
          </a:xfrm>
        </p:spPr>
        <p:txBody>
          <a:bodyPr/>
          <a:lstStyle/>
          <a:p>
            <a:pPr algn="r" rtl="1" eaLnBrk="1" hangingPunct="1">
              <a:lnSpc>
                <a:spcPct val="90000"/>
              </a:lnSpc>
            </a:pPr>
            <a:r>
              <a:rPr lang="fa-IR" sz="2600" b="1" smtClean="0">
                <a:cs typeface="B Nazanin" pitchFamily="2" charset="-78"/>
              </a:rPr>
              <a:t>طول مسير</a:t>
            </a:r>
            <a:r>
              <a:rPr lang="en-US" sz="2600" b="1" smtClean="0">
                <a:cs typeface="B Nazanin" pitchFamily="2" charset="-78"/>
              </a:rPr>
              <a:t>(D</a:t>
            </a:r>
            <a:r>
              <a:rPr lang="en-US" sz="2600" b="1" baseline="-25000" smtClean="0">
                <a:cs typeface="B Nazanin" pitchFamily="2" charset="-78"/>
              </a:rPr>
              <a:t>p</a:t>
            </a:r>
            <a:r>
              <a:rPr lang="en-US" sz="2600" b="1" smtClean="0">
                <a:cs typeface="B Nazanin" pitchFamily="2" charset="-78"/>
              </a:rPr>
              <a:t>)</a:t>
            </a:r>
            <a:endParaRPr lang="fa-IR" sz="2600" b="1" smtClean="0">
              <a:cs typeface="B Nazanin" pitchFamily="2" charset="-78"/>
            </a:endParaRPr>
          </a:p>
          <a:p>
            <a:pPr algn="r" rtl="1" eaLnBrk="1" hangingPunct="1">
              <a:lnSpc>
                <a:spcPct val="90000"/>
              </a:lnSpc>
              <a:buFont typeface="Wingdings" pitchFamily="2" charset="2"/>
              <a:buNone/>
            </a:pPr>
            <a:r>
              <a:rPr lang="fa-IR" sz="2600" smtClean="0">
                <a:cs typeface="B Nazanin" pitchFamily="2" charset="-78"/>
              </a:rPr>
              <a:t>طول مسير يا طول زماني مسير =</a:t>
            </a:r>
          </a:p>
          <a:p>
            <a:pPr algn="r" rtl="1" eaLnBrk="1" hangingPunct="1">
              <a:lnSpc>
                <a:spcPct val="90000"/>
              </a:lnSpc>
            </a:pPr>
            <a:r>
              <a:rPr lang="fa-IR" sz="2600" b="1" smtClean="0">
                <a:cs typeface="B Nazanin" pitchFamily="2" charset="-78"/>
              </a:rPr>
              <a:t>زمان قابل کاهش فعاليت</a:t>
            </a:r>
            <a:r>
              <a:rPr lang="en-US" sz="2600" b="1" smtClean="0">
                <a:cs typeface="B Nazanin" pitchFamily="2" charset="-78"/>
              </a:rPr>
              <a:t>(TA</a:t>
            </a:r>
            <a:r>
              <a:rPr lang="en-US" sz="2600" b="1" baseline="-25000" smtClean="0">
                <a:cs typeface="B Nazanin" pitchFamily="2" charset="-78"/>
              </a:rPr>
              <a:t>ij</a:t>
            </a:r>
            <a:r>
              <a:rPr lang="en-US" sz="2600" b="1" smtClean="0">
                <a:cs typeface="B Nazanin" pitchFamily="2" charset="-78"/>
              </a:rPr>
              <a:t>)</a:t>
            </a:r>
            <a:r>
              <a:rPr lang="fa-IR" sz="2600" smtClean="0">
                <a:cs typeface="B Nazanin" pitchFamily="2" charset="-78"/>
              </a:rPr>
              <a:t> </a:t>
            </a:r>
            <a:endParaRPr lang="en-US" sz="2600" smtClean="0">
              <a:cs typeface="B Nazanin" pitchFamily="2" charset="-78"/>
            </a:endParaRPr>
          </a:p>
          <a:p>
            <a:pPr algn="r" rtl="1" eaLnBrk="1" hangingPunct="1">
              <a:lnSpc>
                <a:spcPct val="90000"/>
              </a:lnSpc>
              <a:buFont typeface="Wingdings" pitchFamily="2" charset="2"/>
              <a:buNone/>
            </a:pPr>
            <a:r>
              <a:rPr lang="fa-IR" sz="2600" smtClean="0">
                <a:cs typeface="B Nazanin" pitchFamily="2" charset="-78"/>
              </a:rPr>
              <a:t>زمان قابل کاهش فعاليت=</a:t>
            </a:r>
          </a:p>
          <a:p>
            <a:pPr algn="r" rtl="1" eaLnBrk="1" hangingPunct="1">
              <a:lnSpc>
                <a:spcPct val="90000"/>
              </a:lnSpc>
              <a:buFont typeface="Wingdings" pitchFamily="2" charset="2"/>
              <a:buNone/>
            </a:pPr>
            <a:r>
              <a:rPr lang="fa-IR" sz="2600" smtClean="0">
                <a:cs typeface="B Nazanin" pitchFamily="2" charset="-78"/>
              </a:rPr>
              <a:t>          = زمان فعلي فعاليت </a:t>
            </a:r>
            <a:r>
              <a:rPr lang="en-US" sz="2600" smtClean="0">
                <a:cs typeface="B Nazanin" pitchFamily="2" charset="-78"/>
              </a:rPr>
              <a:t>i-j</a:t>
            </a:r>
            <a:r>
              <a:rPr lang="fa-IR" sz="2600" smtClean="0">
                <a:cs typeface="B Nazanin" pitchFamily="2" charset="-78"/>
              </a:rPr>
              <a:t> ميباشد(قبل از شروع کاهش ها،      =      است)</a:t>
            </a:r>
          </a:p>
          <a:p>
            <a:pPr algn="r" rtl="1" eaLnBrk="1" hangingPunct="1">
              <a:lnSpc>
                <a:spcPct val="90000"/>
              </a:lnSpc>
            </a:pPr>
            <a:r>
              <a:rPr lang="fa-IR" sz="2600" b="1" smtClean="0">
                <a:cs typeface="B Nazanin" pitchFamily="2" charset="-78"/>
              </a:rPr>
              <a:t>ضريب هزينه مؤثر </a:t>
            </a:r>
            <a:r>
              <a:rPr lang="en-US" sz="2600" b="1" smtClean="0">
                <a:cs typeface="B Nazanin" pitchFamily="2" charset="-78"/>
              </a:rPr>
              <a:t>(EC</a:t>
            </a:r>
            <a:r>
              <a:rPr lang="en-US" sz="2600" b="1" baseline="-25000" smtClean="0">
                <a:cs typeface="B Nazanin" pitchFamily="2" charset="-78"/>
              </a:rPr>
              <a:t>ij</a:t>
            </a:r>
            <a:r>
              <a:rPr lang="en-US" sz="2600" b="1" smtClean="0">
                <a:cs typeface="B Nazanin" pitchFamily="2" charset="-78"/>
              </a:rPr>
              <a:t>) i-j </a:t>
            </a:r>
          </a:p>
          <a:p>
            <a:pPr algn="r" rtl="1" eaLnBrk="1" hangingPunct="1">
              <a:lnSpc>
                <a:spcPct val="90000"/>
              </a:lnSpc>
              <a:buFont typeface="Wingdings" pitchFamily="2" charset="2"/>
              <a:buNone/>
            </a:pPr>
            <a:endParaRPr lang="fa-IR" sz="2600" b="1" smtClean="0">
              <a:cs typeface="B Nazanin" pitchFamily="2" charset="-78"/>
            </a:endParaRPr>
          </a:p>
          <a:p>
            <a:pPr algn="r" rtl="1" eaLnBrk="1" hangingPunct="1">
              <a:lnSpc>
                <a:spcPct val="90000"/>
              </a:lnSpc>
              <a:buFont typeface="Wingdings" pitchFamily="2" charset="2"/>
              <a:buNone/>
            </a:pPr>
            <a:r>
              <a:rPr lang="fa-IR" sz="2600" smtClean="0">
                <a:cs typeface="B Nazanin" pitchFamily="2" charset="-78"/>
              </a:rPr>
              <a:t>ضريب هزينه مؤثر=</a:t>
            </a:r>
          </a:p>
          <a:p>
            <a:pPr algn="r" rtl="1" eaLnBrk="1" hangingPunct="1">
              <a:lnSpc>
                <a:spcPct val="90000"/>
              </a:lnSpc>
              <a:buFont typeface="Wingdings" pitchFamily="2" charset="2"/>
              <a:buNone/>
            </a:pPr>
            <a:endParaRPr lang="fa-IR" sz="2600" smtClean="0">
              <a:cs typeface="B Nazanin" pitchFamily="2" charset="-78"/>
            </a:endParaRPr>
          </a:p>
          <a:p>
            <a:pPr algn="r" rtl="1" eaLnBrk="1" hangingPunct="1">
              <a:lnSpc>
                <a:spcPct val="90000"/>
              </a:lnSpc>
              <a:buFont typeface="Wingdings" pitchFamily="2" charset="2"/>
              <a:buNone/>
            </a:pPr>
            <a:r>
              <a:rPr lang="fa-IR" sz="2600" smtClean="0">
                <a:cs typeface="B Nazanin" pitchFamily="2" charset="-78"/>
              </a:rPr>
              <a:t>که در آن </a:t>
            </a:r>
            <a:r>
              <a:rPr lang="en-US" sz="2600" smtClean="0">
                <a:cs typeface="B Nazanin" pitchFamily="2" charset="-78"/>
              </a:rPr>
              <a:t>N</a:t>
            </a:r>
            <a:r>
              <a:rPr lang="en-US" sz="2600" baseline="-25000" smtClean="0">
                <a:cs typeface="B Nazanin" pitchFamily="2" charset="-78"/>
              </a:rPr>
              <a:t>ij</a:t>
            </a:r>
            <a:r>
              <a:rPr lang="fa-IR" sz="2600" smtClean="0">
                <a:cs typeface="B Nazanin" pitchFamily="2" charset="-78"/>
              </a:rPr>
              <a:t> تعداد مسيرهايي است که فعاليت</a:t>
            </a:r>
            <a:r>
              <a:rPr lang="en-US" sz="2600" smtClean="0">
                <a:cs typeface="B Nazanin" pitchFamily="2" charset="-78"/>
              </a:rPr>
              <a:t> i-j</a:t>
            </a:r>
            <a:r>
              <a:rPr lang="fa-IR" sz="2600" smtClean="0">
                <a:cs typeface="B Nazanin" pitchFamily="2" charset="-78"/>
              </a:rPr>
              <a:t> بر روي آنها قرا گرفته و به اندازه کافي کوتاه نشده اند.</a:t>
            </a:r>
            <a:endParaRPr lang="en-US" sz="2600" smtClean="0">
              <a:cs typeface="B Nazanin" pitchFamily="2" charset="-78"/>
            </a:endParaRPr>
          </a:p>
        </p:txBody>
      </p:sp>
      <p:graphicFrame>
        <p:nvGraphicFramePr>
          <p:cNvPr id="28674" name="Object 6"/>
          <p:cNvGraphicFramePr>
            <a:graphicFrameLocks noGrp="1" noChangeAspect="1"/>
          </p:cNvGraphicFramePr>
          <p:nvPr>
            <p:ph sz="quarter" idx="3"/>
          </p:nvPr>
        </p:nvGraphicFramePr>
        <p:xfrm>
          <a:off x="4117975" y="2187575"/>
          <a:ext cx="828675" cy="280988"/>
        </p:xfrm>
        <a:graphic>
          <a:graphicData uri="http://schemas.openxmlformats.org/presentationml/2006/ole">
            <mc:AlternateContent xmlns:mc="http://schemas.openxmlformats.org/markup-compatibility/2006">
              <mc:Choice xmlns:v="urn:schemas-microsoft-com:vml" Requires="v">
                <p:oleObj spid="_x0000_s28681" name="Equation" r:id="rId3" imgW="749160" imgH="253800" progId="Equation.3">
                  <p:embed/>
                </p:oleObj>
              </mc:Choice>
              <mc:Fallback>
                <p:oleObj name="Equation" r:id="rId3" imgW="749160" imgH="253800"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17975" y="2187575"/>
                        <a:ext cx="828675" cy="2809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8675" name="Object 9"/>
          <p:cNvGraphicFramePr>
            <a:graphicFrameLocks noChangeAspect="1"/>
          </p:cNvGraphicFramePr>
          <p:nvPr/>
        </p:nvGraphicFramePr>
        <p:xfrm>
          <a:off x="4192588" y="2971800"/>
          <a:ext cx="1852612" cy="974725"/>
        </p:xfrm>
        <a:graphic>
          <a:graphicData uri="http://schemas.openxmlformats.org/presentationml/2006/ole">
            <mc:AlternateContent xmlns:mc="http://schemas.openxmlformats.org/markup-compatibility/2006">
              <mc:Choice xmlns:v="urn:schemas-microsoft-com:vml" Requires="v">
                <p:oleObj spid="_x0000_s28682" name="Equation" r:id="rId5" imgW="965160" imgH="507960" progId="Equation.3">
                  <p:embed/>
                </p:oleObj>
              </mc:Choice>
              <mc:Fallback>
                <p:oleObj name="Equation" r:id="rId5" imgW="965160" imgH="507960" progId="Equation.3">
                  <p:embed/>
                  <p:pic>
                    <p:nvPicPr>
                      <p:cNvPr id="0"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92588" y="2971800"/>
                        <a:ext cx="1852612" cy="9747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8676" name="Object 10"/>
          <p:cNvGraphicFramePr>
            <a:graphicFrameLocks noChangeAspect="1"/>
          </p:cNvGraphicFramePr>
          <p:nvPr/>
        </p:nvGraphicFramePr>
        <p:xfrm>
          <a:off x="7850188" y="3505200"/>
          <a:ext cx="449262" cy="533400"/>
        </p:xfrm>
        <a:graphic>
          <a:graphicData uri="http://schemas.openxmlformats.org/presentationml/2006/ole">
            <mc:AlternateContent xmlns:mc="http://schemas.openxmlformats.org/markup-compatibility/2006">
              <mc:Choice xmlns:v="urn:schemas-microsoft-com:vml" Requires="v">
                <p:oleObj spid="_x0000_s28683" name="Equation" r:id="rId7" imgW="203040" imgH="241200" progId="Equation.3">
                  <p:embed/>
                </p:oleObj>
              </mc:Choice>
              <mc:Fallback>
                <p:oleObj name="Equation" r:id="rId7" imgW="203040" imgH="241200" progId="Equation.3">
                  <p:embed/>
                  <p:pic>
                    <p:nvPicPr>
                      <p:cNvPr id="0" name="Object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850188" y="3505200"/>
                        <a:ext cx="449262" cy="533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8677" name="Object 11"/>
          <p:cNvGraphicFramePr>
            <a:graphicFrameLocks noChangeAspect="1"/>
          </p:cNvGraphicFramePr>
          <p:nvPr/>
        </p:nvGraphicFramePr>
        <p:xfrm>
          <a:off x="1144588" y="3429000"/>
          <a:ext cx="449262" cy="533400"/>
        </p:xfrm>
        <a:graphic>
          <a:graphicData uri="http://schemas.openxmlformats.org/presentationml/2006/ole">
            <mc:AlternateContent xmlns:mc="http://schemas.openxmlformats.org/markup-compatibility/2006">
              <mc:Choice xmlns:v="urn:schemas-microsoft-com:vml" Requires="v">
                <p:oleObj spid="_x0000_s28684" name="Equation" r:id="rId9" imgW="203040" imgH="241200" progId="Equation.3">
                  <p:embed/>
                </p:oleObj>
              </mc:Choice>
              <mc:Fallback>
                <p:oleObj name="Equation" r:id="rId9" imgW="203040" imgH="241200" progId="Equation.3">
                  <p:embed/>
                  <p:pic>
                    <p:nvPicPr>
                      <p:cNvPr id="0" name="Object 1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44588" y="3429000"/>
                        <a:ext cx="449262" cy="533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8678" name="Object 12"/>
          <p:cNvGraphicFramePr>
            <a:graphicFrameLocks noChangeAspect="1"/>
          </p:cNvGraphicFramePr>
          <p:nvPr/>
        </p:nvGraphicFramePr>
        <p:xfrm>
          <a:off x="1754188" y="3429000"/>
          <a:ext cx="439737" cy="495300"/>
        </p:xfrm>
        <a:graphic>
          <a:graphicData uri="http://schemas.openxmlformats.org/presentationml/2006/ole">
            <mc:AlternateContent xmlns:mc="http://schemas.openxmlformats.org/markup-compatibility/2006">
              <mc:Choice xmlns:v="urn:schemas-microsoft-com:vml" Requires="v">
                <p:oleObj spid="_x0000_s28685" name="Equation" r:id="rId10" imgW="203040" imgH="228600" progId="Equation.3">
                  <p:embed/>
                </p:oleObj>
              </mc:Choice>
              <mc:Fallback>
                <p:oleObj name="Equation" r:id="rId10" imgW="203040" imgH="228600" progId="Equation.3">
                  <p:embed/>
                  <p:pic>
                    <p:nvPicPr>
                      <p:cNvPr id="0" name="Object 1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754188" y="3429000"/>
                        <a:ext cx="439737" cy="4953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8679" name="Object 14"/>
          <p:cNvGraphicFramePr>
            <a:graphicFrameLocks noGrp="1" noChangeAspect="1"/>
          </p:cNvGraphicFramePr>
          <p:nvPr>
            <p:ph sz="quarter" idx="2"/>
          </p:nvPr>
        </p:nvGraphicFramePr>
        <p:xfrm>
          <a:off x="6561138" y="2187575"/>
          <a:ext cx="584200" cy="1103313"/>
        </p:xfrm>
        <a:graphic>
          <a:graphicData uri="http://schemas.openxmlformats.org/presentationml/2006/ole">
            <mc:AlternateContent xmlns:mc="http://schemas.openxmlformats.org/markup-compatibility/2006">
              <mc:Choice xmlns:v="urn:schemas-microsoft-com:vml" Requires="v">
                <p:oleObj spid="_x0000_s28686" name="Equation" r:id="rId12" imgW="114120" imgH="215640" progId="Equation.3">
                  <p:embed/>
                </p:oleObj>
              </mc:Choice>
              <mc:Fallback>
                <p:oleObj name="Equation" r:id="rId12" imgW="114120" imgH="215640" progId="Equation.3">
                  <p:embed/>
                  <p:pic>
                    <p:nvPicPr>
                      <p:cNvPr id="0" name="Object 1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561138" y="2187575"/>
                        <a:ext cx="584200" cy="1103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680" name="Object 16"/>
          <p:cNvGraphicFramePr>
            <a:graphicFrameLocks noChangeAspect="1"/>
          </p:cNvGraphicFramePr>
          <p:nvPr/>
        </p:nvGraphicFramePr>
        <p:xfrm>
          <a:off x="5106988" y="4419600"/>
          <a:ext cx="1524000" cy="1044575"/>
        </p:xfrm>
        <a:graphic>
          <a:graphicData uri="http://schemas.openxmlformats.org/presentationml/2006/ole">
            <mc:AlternateContent xmlns:mc="http://schemas.openxmlformats.org/markup-compatibility/2006">
              <mc:Choice xmlns:v="urn:schemas-microsoft-com:vml" Requires="v">
                <p:oleObj spid="_x0000_s28687" name="Equation" r:id="rId14" imgW="685800" imgH="469800" progId="Equation.3">
                  <p:embed/>
                </p:oleObj>
              </mc:Choice>
              <mc:Fallback>
                <p:oleObj name="Equation" r:id="rId14" imgW="685800" imgH="469800" progId="Equation.3">
                  <p:embed/>
                  <p:pic>
                    <p:nvPicPr>
                      <p:cNvPr id="0" name="Object 16"/>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106988" y="4419600"/>
                        <a:ext cx="1524000" cy="10445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sld>
</file>

<file path=ppt/slides/slide1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Footer Placeholder 6"/>
          <p:cNvSpPr>
            <a:spLocks noGrp="1"/>
          </p:cNvSpPr>
          <p:nvPr>
            <p:ph type="ftr" sz="quarter" idx="11"/>
          </p:nvPr>
        </p:nvSpPr>
        <p:spPr/>
        <p:txBody>
          <a:bodyPr/>
          <a:lstStyle/>
          <a:p>
            <a:pPr>
              <a:defRPr/>
            </a:pPr>
            <a:r>
              <a:rPr lang="en-US" altLang="en-US"/>
              <a:t>Management &amp; Project Control -  Present by Dr.Amir.A.Shojaie</a:t>
            </a:r>
          </a:p>
        </p:txBody>
      </p:sp>
      <p:sp>
        <p:nvSpPr>
          <p:cNvPr id="8" name="Slide Number Placeholder 7"/>
          <p:cNvSpPr>
            <a:spLocks noGrp="1"/>
          </p:cNvSpPr>
          <p:nvPr>
            <p:ph type="sldNum" sz="quarter" idx="12"/>
          </p:nvPr>
        </p:nvSpPr>
        <p:spPr/>
        <p:txBody>
          <a:bodyPr/>
          <a:lstStyle/>
          <a:p>
            <a:pPr>
              <a:defRPr/>
            </a:pPr>
            <a:fld id="{CBEAE9AA-B203-418B-9602-072EEA14D7A1}" type="slidenum">
              <a:rPr lang="ar-SA" altLang="en-US"/>
              <a:pPr>
                <a:defRPr/>
              </a:pPr>
              <a:t>172</a:t>
            </a:fld>
            <a:endParaRPr lang="en-US" altLang="en-US"/>
          </a:p>
        </p:txBody>
      </p:sp>
      <p:sp>
        <p:nvSpPr>
          <p:cNvPr id="29702" name="Rectangle 2"/>
          <p:cNvSpPr>
            <a:spLocks noGrp="1" noChangeArrowheads="1"/>
          </p:cNvSpPr>
          <p:nvPr>
            <p:ph type="title"/>
          </p:nvPr>
        </p:nvSpPr>
        <p:spPr/>
        <p:txBody>
          <a:bodyPr/>
          <a:lstStyle/>
          <a:p>
            <a:pPr algn="r" rtl="1" eaLnBrk="1" hangingPunct="1"/>
            <a:r>
              <a:rPr lang="fa-IR" smtClean="0">
                <a:cs typeface="B Nazanin" pitchFamily="2" charset="-78"/>
              </a:rPr>
              <a:t>الگوريتم زيمنس- ادامه تعاريف</a:t>
            </a:r>
            <a:endParaRPr lang="en-US" smtClean="0">
              <a:cs typeface="B Nazanin" pitchFamily="2" charset="-78"/>
            </a:endParaRPr>
          </a:p>
        </p:txBody>
      </p:sp>
      <p:sp>
        <p:nvSpPr>
          <p:cNvPr id="29703" name="Rectangle 3"/>
          <p:cNvSpPr>
            <a:spLocks noGrp="1" noChangeArrowheads="1"/>
          </p:cNvSpPr>
          <p:nvPr>
            <p:ph type="body" sz="half" idx="1"/>
          </p:nvPr>
        </p:nvSpPr>
        <p:spPr>
          <a:xfrm>
            <a:off x="457200" y="1719263"/>
            <a:ext cx="8001000" cy="4411662"/>
          </a:xfrm>
        </p:spPr>
        <p:txBody>
          <a:bodyPr/>
          <a:lstStyle/>
          <a:p>
            <a:pPr algn="r" rtl="1" eaLnBrk="1" hangingPunct="1"/>
            <a:r>
              <a:rPr lang="fa-IR" sz="2600" b="1" smtClean="0">
                <a:cs typeface="B Nazanin" pitchFamily="2" charset="-78"/>
              </a:rPr>
              <a:t>مقدار کاهش لازم مسير = </a:t>
            </a:r>
            <a:r>
              <a:rPr lang="en-US" sz="2600" b="1" smtClean="0">
                <a:cs typeface="B Nazanin" pitchFamily="2" charset="-78"/>
              </a:rPr>
              <a:t>TR</a:t>
            </a:r>
            <a:endParaRPr lang="fa-IR" sz="2600" b="1" smtClean="0">
              <a:cs typeface="B Nazanin" pitchFamily="2" charset="-78"/>
            </a:endParaRPr>
          </a:p>
          <a:p>
            <a:pPr algn="r" rtl="1" eaLnBrk="1" hangingPunct="1">
              <a:buFont typeface="Wingdings" pitchFamily="2" charset="2"/>
              <a:buNone/>
            </a:pPr>
            <a:r>
              <a:rPr lang="fa-IR" sz="2600" smtClean="0">
                <a:cs typeface="B Nazanin" pitchFamily="2" charset="-78"/>
              </a:rPr>
              <a:t>(اگر </a:t>
            </a:r>
            <a:r>
              <a:rPr lang="en-US" sz="2600" smtClean="0">
                <a:cs typeface="B Nazanin" pitchFamily="2" charset="-78"/>
              </a:rPr>
              <a:t>TP</a:t>
            </a:r>
            <a:r>
              <a:rPr lang="fa-IR" sz="2600" smtClean="0">
                <a:cs typeface="B Nazanin" pitchFamily="2" charset="-78"/>
              </a:rPr>
              <a:t> </a:t>
            </a:r>
            <a:r>
              <a:rPr lang="en-US" sz="2600" smtClean="0">
                <a:cs typeface="B Nazanin" pitchFamily="2" charset="-78"/>
              </a:rPr>
              <a:t>&gt;</a:t>
            </a:r>
            <a:r>
              <a:rPr lang="fa-IR" sz="2600" smtClean="0">
                <a:cs typeface="B Nazanin" pitchFamily="2" charset="-78"/>
              </a:rPr>
              <a:t> طول فعلي باشد)        </a:t>
            </a:r>
            <a:r>
              <a:rPr lang="en-US" sz="2600" smtClean="0">
                <a:cs typeface="B Nazanin" pitchFamily="2" charset="-78"/>
              </a:rPr>
              <a:t>TP</a:t>
            </a:r>
            <a:r>
              <a:rPr lang="fa-IR" sz="2600" smtClean="0">
                <a:cs typeface="B Nazanin" pitchFamily="2" charset="-78"/>
              </a:rPr>
              <a:t> – طول فعلي مسير</a:t>
            </a:r>
          </a:p>
          <a:p>
            <a:pPr algn="r" rtl="1" eaLnBrk="1" hangingPunct="1">
              <a:buFont typeface="Wingdings" pitchFamily="2" charset="2"/>
              <a:buNone/>
            </a:pPr>
            <a:r>
              <a:rPr lang="fa-IR" sz="2600" smtClean="0">
                <a:cs typeface="B Nazanin" pitchFamily="2" charset="-78"/>
              </a:rPr>
              <a:t>(اگر  </a:t>
            </a:r>
            <a:r>
              <a:rPr lang="en-US" sz="2600" smtClean="0">
                <a:cs typeface="B Nazanin" pitchFamily="2" charset="-78"/>
              </a:rPr>
              <a:t>&lt;TP</a:t>
            </a:r>
            <a:r>
              <a:rPr lang="fa-IR" sz="2600" smtClean="0">
                <a:cs typeface="B Nazanin" pitchFamily="2" charset="-78"/>
              </a:rPr>
              <a:t> طول فعلي باشد)                (صفر)  </a:t>
            </a:r>
            <a:r>
              <a:rPr lang="en-US" sz="2600" smtClean="0">
                <a:cs typeface="B Nazanin" pitchFamily="2" charset="-78"/>
              </a:rPr>
              <a:t>0</a:t>
            </a:r>
            <a:endParaRPr lang="fa-IR" sz="2600" smtClean="0">
              <a:cs typeface="B Nazanin" pitchFamily="2" charset="-78"/>
            </a:endParaRPr>
          </a:p>
          <a:p>
            <a:pPr algn="r" rtl="1" eaLnBrk="1" hangingPunct="1">
              <a:buFont typeface="Wingdings" pitchFamily="2" charset="2"/>
              <a:buNone/>
            </a:pPr>
            <a:endParaRPr lang="fa-IR" sz="2600" smtClean="0">
              <a:cs typeface="B Nazanin" pitchFamily="2" charset="-78"/>
            </a:endParaRPr>
          </a:p>
          <a:p>
            <a:pPr algn="r" rtl="1" eaLnBrk="1" hangingPunct="1">
              <a:buFont typeface="Wingdings" pitchFamily="2" charset="2"/>
              <a:buNone/>
            </a:pPr>
            <a:endParaRPr lang="fa-IR" sz="2600" smtClean="0">
              <a:cs typeface="B Nazanin" pitchFamily="2" charset="-78"/>
            </a:endParaRPr>
          </a:p>
          <a:p>
            <a:pPr algn="r" rtl="1" eaLnBrk="1" hangingPunct="1">
              <a:buFont typeface="Wingdings" pitchFamily="2" charset="2"/>
              <a:buNone/>
            </a:pPr>
            <a:r>
              <a:rPr lang="fa-IR" sz="2600" smtClean="0">
                <a:cs typeface="B Nazanin" pitchFamily="2" charset="-78"/>
              </a:rPr>
              <a:t>حال براي درک بهتر الگوريتم زيمنس، با حل مثالي کاربرد اين روش را تشريح مينمائيم.         </a:t>
            </a:r>
            <a:endParaRPr lang="en-US" sz="2600" smtClean="0">
              <a:cs typeface="B Nazanin" pitchFamily="2" charset="-78"/>
            </a:endParaRPr>
          </a:p>
        </p:txBody>
      </p:sp>
      <p:graphicFrame>
        <p:nvGraphicFramePr>
          <p:cNvPr id="29698" name="Object 6"/>
          <p:cNvGraphicFramePr>
            <a:graphicFrameLocks noGrp="1" noChangeAspect="1"/>
          </p:cNvGraphicFramePr>
          <p:nvPr>
            <p:ph sz="quarter" idx="2"/>
          </p:nvPr>
        </p:nvGraphicFramePr>
        <p:xfrm>
          <a:off x="6638925" y="2728913"/>
          <a:ext cx="57150" cy="107950"/>
        </p:xfrm>
        <a:graphic>
          <a:graphicData uri="http://schemas.openxmlformats.org/presentationml/2006/ole">
            <mc:AlternateContent xmlns:mc="http://schemas.openxmlformats.org/markup-compatibility/2006">
              <mc:Choice xmlns:v="urn:schemas-microsoft-com:vml" Requires="v">
                <p:oleObj spid="_x0000_s29700" name="Equation" r:id="rId3" imgW="114120" imgH="215640" progId="Equation.3">
                  <p:embed/>
                </p:oleObj>
              </mc:Choice>
              <mc:Fallback>
                <p:oleObj name="Equation" r:id="rId3" imgW="114120" imgH="215640"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38925" y="2728913"/>
                        <a:ext cx="57150" cy="107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9704" name="AutoShape 4"/>
          <p:cNvSpPr>
            <a:spLocks/>
          </p:cNvSpPr>
          <p:nvPr/>
        </p:nvSpPr>
        <p:spPr bwMode="auto">
          <a:xfrm>
            <a:off x="2133600" y="2209800"/>
            <a:ext cx="228600" cy="1143000"/>
          </a:xfrm>
          <a:prstGeom prst="leftBrace">
            <a:avLst>
              <a:gd name="adj1" fmla="val 41667"/>
              <a:gd name="adj2" fmla="val 50000"/>
            </a:avLst>
          </a:prstGeom>
          <a:solidFill>
            <a:schemeClr val="tx1"/>
          </a:solidFill>
          <a:ln w="9525">
            <a:solidFill>
              <a:schemeClr val="tx1"/>
            </a:solidFill>
            <a:round/>
            <a:headEnd/>
            <a:tailEnd/>
          </a:ln>
        </p:spPr>
        <p:txBody>
          <a:bodyPr wrap="none" anchor="ctr"/>
          <a:lstStyle/>
          <a:p>
            <a:endParaRPr lang="fa-IR"/>
          </a:p>
        </p:txBody>
      </p:sp>
      <p:graphicFrame>
        <p:nvGraphicFramePr>
          <p:cNvPr id="29699" name="Object 8"/>
          <p:cNvGraphicFramePr>
            <a:graphicFrameLocks noGrp="1" noChangeAspect="1"/>
          </p:cNvGraphicFramePr>
          <p:nvPr>
            <p:ph sz="quarter" idx="3"/>
          </p:nvPr>
        </p:nvGraphicFramePr>
        <p:xfrm>
          <a:off x="1323975" y="2576513"/>
          <a:ext cx="398463" cy="304800"/>
        </p:xfrm>
        <a:graphic>
          <a:graphicData uri="http://schemas.openxmlformats.org/presentationml/2006/ole">
            <mc:AlternateContent xmlns:mc="http://schemas.openxmlformats.org/markup-compatibility/2006">
              <mc:Choice xmlns:v="urn:schemas-microsoft-com:vml" Requires="v">
                <p:oleObj spid="_x0000_s29701" name="Equation" r:id="rId5" imgW="215640" imgH="164880" progId="Equation.3">
                  <p:embed/>
                </p:oleObj>
              </mc:Choice>
              <mc:Fallback>
                <p:oleObj name="Equation" r:id="rId5" imgW="215640" imgH="164880" progId="Equation.3">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23975" y="2576513"/>
                        <a:ext cx="398463"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sld>
</file>

<file path=ppt/slides/slide1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 name="Footer Placeholder 5"/>
          <p:cNvSpPr>
            <a:spLocks noGrp="1"/>
          </p:cNvSpPr>
          <p:nvPr>
            <p:ph type="ftr" sz="quarter" idx="11"/>
          </p:nvPr>
        </p:nvSpPr>
        <p:spPr/>
        <p:txBody>
          <a:bodyPr/>
          <a:lstStyle/>
          <a:p>
            <a:pPr>
              <a:defRPr/>
            </a:pPr>
            <a:r>
              <a:rPr lang="en-US" altLang="en-US"/>
              <a:t>Management &amp; Project Control -  Present by Dr.Amir.A.Shojaie</a:t>
            </a:r>
          </a:p>
        </p:txBody>
      </p:sp>
      <p:sp>
        <p:nvSpPr>
          <p:cNvPr id="25" name="Slide Number Placeholder 6"/>
          <p:cNvSpPr>
            <a:spLocks noGrp="1"/>
          </p:cNvSpPr>
          <p:nvPr>
            <p:ph type="sldNum" sz="quarter" idx="12"/>
          </p:nvPr>
        </p:nvSpPr>
        <p:spPr/>
        <p:txBody>
          <a:bodyPr/>
          <a:lstStyle/>
          <a:p>
            <a:pPr>
              <a:defRPr/>
            </a:pPr>
            <a:fld id="{E5B3EA72-87F0-44B4-B843-7D5C3D6B0ED2}" type="slidenum">
              <a:rPr lang="ar-SA" altLang="en-US"/>
              <a:pPr>
                <a:defRPr/>
              </a:pPr>
              <a:t>173</a:t>
            </a:fld>
            <a:endParaRPr lang="en-US" altLang="en-US"/>
          </a:p>
        </p:txBody>
      </p:sp>
      <p:sp>
        <p:nvSpPr>
          <p:cNvPr id="186372" name="Rectangle 2"/>
          <p:cNvSpPr>
            <a:spLocks noGrp="1" noChangeArrowheads="1"/>
          </p:cNvSpPr>
          <p:nvPr>
            <p:ph type="title"/>
          </p:nvPr>
        </p:nvSpPr>
        <p:spPr>
          <a:xfrm>
            <a:off x="457200" y="122238"/>
            <a:ext cx="7543800" cy="792162"/>
          </a:xfrm>
        </p:spPr>
        <p:txBody>
          <a:bodyPr/>
          <a:lstStyle/>
          <a:p>
            <a:pPr algn="r" rtl="1" eaLnBrk="1" hangingPunct="1"/>
            <a:r>
              <a:rPr lang="fa-IR" smtClean="0">
                <a:cs typeface="B Nazanin" pitchFamily="2" charset="-78"/>
              </a:rPr>
              <a:t>مثال الگوريتم زيمنس</a:t>
            </a:r>
            <a:endParaRPr lang="en-US" smtClean="0">
              <a:cs typeface="B Nazanin" pitchFamily="2" charset="-78"/>
            </a:endParaRPr>
          </a:p>
        </p:txBody>
      </p:sp>
      <p:sp>
        <p:nvSpPr>
          <p:cNvPr id="186373" name="Rectangle 3"/>
          <p:cNvSpPr>
            <a:spLocks noGrp="1" noChangeArrowheads="1"/>
          </p:cNvSpPr>
          <p:nvPr>
            <p:ph type="body" sz="half" idx="1"/>
          </p:nvPr>
        </p:nvSpPr>
        <p:spPr>
          <a:xfrm>
            <a:off x="609600" y="1143000"/>
            <a:ext cx="7391400" cy="4411663"/>
          </a:xfrm>
        </p:spPr>
        <p:txBody>
          <a:bodyPr/>
          <a:lstStyle/>
          <a:p>
            <a:pPr algn="r" rtl="1" eaLnBrk="1" hangingPunct="1">
              <a:buFont typeface="Wingdings" pitchFamily="2" charset="2"/>
              <a:buNone/>
            </a:pPr>
            <a:r>
              <a:rPr lang="fa-IR" sz="2400" smtClean="0">
                <a:cs typeface="B Nazanin" pitchFamily="2" charset="-78"/>
              </a:rPr>
              <a:t>پروژه اي با فعاليتهاي </a:t>
            </a:r>
            <a:r>
              <a:rPr lang="en-US" sz="2400" smtClean="0">
                <a:cs typeface="B Nazanin" pitchFamily="2" charset="-78"/>
              </a:rPr>
              <a:t>A</a:t>
            </a:r>
            <a:r>
              <a:rPr lang="fa-IR" sz="2400" smtClean="0">
                <a:cs typeface="B Nazanin" pitchFamily="2" charset="-78"/>
              </a:rPr>
              <a:t> تا </a:t>
            </a:r>
            <a:r>
              <a:rPr lang="en-US" sz="2400" smtClean="0">
                <a:cs typeface="B Nazanin" pitchFamily="2" charset="-78"/>
              </a:rPr>
              <a:t>H</a:t>
            </a:r>
            <a:r>
              <a:rPr lang="fa-IR" sz="2400" smtClean="0">
                <a:cs typeface="B Nazanin" pitchFamily="2" charset="-78"/>
              </a:rPr>
              <a:t> با روابط پيش نيازي و شرايط فشردگي زمانهايي مطابق جدول زير مورد نظر است. لازم است زمان پروژه از مقدار معمولي خود که 25 هفته است به 22 هفته کاهش يابد. هدف بهترين ترکيب کاهش فعاليتها در مدت انجام 22 هفته براي پروژه است. </a:t>
            </a:r>
          </a:p>
          <a:p>
            <a:pPr algn="r" rtl="1" eaLnBrk="1" hangingPunct="1">
              <a:buFont typeface="Wingdings" pitchFamily="2" charset="2"/>
              <a:buNone/>
            </a:pPr>
            <a:endParaRPr lang="en-US" sz="2400" smtClean="0">
              <a:cs typeface="B Nazanin" pitchFamily="2" charset="-78"/>
            </a:endParaRPr>
          </a:p>
        </p:txBody>
      </p:sp>
      <p:graphicFrame>
        <p:nvGraphicFramePr>
          <p:cNvPr id="379943" name="Group 39"/>
          <p:cNvGraphicFramePr>
            <a:graphicFrameLocks noGrp="1"/>
          </p:cNvGraphicFramePr>
          <p:nvPr>
            <p:ph sz="half" idx="2"/>
          </p:nvPr>
        </p:nvGraphicFramePr>
        <p:xfrm>
          <a:off x="914400" y="2819400"/>
          <a:ext cx="6934200" cy="3352800"/>
        </p:xfrm>
        <a:graphic>
          <a:graphicData uri="http://schemas.openxmlformats.org/drawingml/2006/table">
            <a:tbl>
              <a:tblPr/>
              <a:tblGrid>
                <a:gridCol w="1387475"/>
                <a:gridCol w="1387475"/>
                <a:gridCol w="1384300"/>
                <a:gridCol w="1387475"/>
                <a:gridCol w="1387475"/>
              </a:tblGrid>
              <a:tr h="192088">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1" i="0" u="none" strike="noStrike" cap="none" normalizeH="0" baseline="0" smtClean="0">
                          <a:ln>
                            <a:noFill/>
                          </a:ln>
                          <a:solidFill>
                            <a:schemeClr val="tx1"/>
                          </a:solidFill>
                          <a:effectLst/>
                          <a:latin typeface="Arial" pitchFamily="34" charset="0"/>
                          <a:cs typeface="B Nazanin" pitchFamily="2" charset="-78"/>
                        </a:rPr>
                        <a:t>ضريب هزينه</a:t>
                      </a:r>
                      <a:endParaRPr kumimoji="0" lang="en-US" sz="20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1" i="0" u="none" strike="noStrike" cap="none" normalizeH="0" baseline="0" smtClean="0">
                          <a:ln>
                            <a:noFill/>
                          </a:ln>
                          <a:solidFill>
                            <a:schemeClr val="tx1"/>
                          </a:solidFill>
                          <a:effectLst/>
                          <a:latin typeface="Arial" pitchFamily="34" charset="0"/>
                          <a:cs typeface="B Nazanin" pitchFamily="2" charset="-78"/>
                        </a:rPr>
                        <a:t>زمان فشرده</a:t>
                      </a:r>
                      <a:endParaRPr kumimoji="0" lang="en-US" sz="20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1" i="0" u="none" strike="noStrike" cap="none" normalizeH="0" baseline="0" smtClean="0">
                          <a:ln>
                            <a:noFill/>
                          </a:ln>
                          <a:solidFill>
                            <a:schemeClr val="tx1"/>
                          </a:solidFill>
                          <a:effectLst/>
                          <a:latin typeface="Arial" pitchFamily="34" charset="0"/>
                          <a:cs typeface="B Nazanin" pitchFamily="2" charset="-78"/>
                        </a:rPr>
                        <a:t>زمان معمولي</a:t>
                      </a:r>
                      <a:endParaRPr kumimoji="0" lang="en-US" sz="20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1" i="0" u="none" strike="noStrike" cap="none" normalizeH="0" baseline="0" smtClean="0">
                          <a:ln>
                            <a:noFill/>
                          </a:ln>
                          <a:solidFill>
                            <a:schemeClr val="tx1"/>
                          </a:solidFill>
                          <a:effectLst/>
                          <a:latin typeface="Arial" pitchFamily="34" charset="0"/>
                          <a:cs typeface="B Nazanin" pitchFamily="2" charset="-78"/>
                        </a:rPr>
                        <a:t>پيش نيازها</a:t>
                      </a:r>
                      <a:endParaRPr kumimoji="0" lang="en-US" sz="20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1" i="0" u="none" strike="noStrike" cap="none" normalizeH="0" baseline="0" smtClean="0">
                          <a:ln>
                            <a:noFill/>
                          </a:ln>
                          <a:solidFill>
                            <a:schemeClr val="tx1"/>
                          </a:solidFill>
                          <a:effectLst/>
                          <a:latin typeface="Arial" pitchFamily="34" charset="0"/>
                          <a:cs typeface="B Nazanin" pitchFamily="2" charset="-78"/>
                        </a:rPr>
                        <a:t>فعاليت</a:t>
                      </a:r>
                      <a:endParaRPr kumimoji="0" lang="en-US" sz="20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r>
              <a:tr h="455613">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3</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5</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7</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10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2</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1</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8</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3</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4</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3</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5</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3</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1</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1</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4</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4</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5</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3</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6</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4</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2</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3</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5</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A</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A</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B</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C,D</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C,D</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F</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E,G</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A</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B</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C</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D</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E</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F</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G</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H</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28" name="Slide Number Placeholder 5"/>
          <p:cNvSpPr>
            <a:spLocks noGrp="1"/>
          </p:cNvSpPr>
          <p:nvPr>
            <p:ph type="sldNum" sz="quarter" idx="12"/>
          </p:nvPr>
        </p:nvSpPr>
        <p:spPr/>
        <p:txBody>
          <a:bodyPr/>
          <a:lstStyle/>
          <a:p>
            <a:pPr>
              <a:defRPr/>
            </a:pPr>
            <a:fld id="{683DF602-F209-4C19-884F-1D453420EB72}" type="slidenum">
              <a:rPr lang="ar-SA" altLang="en-US"/>
              <a:pPr>
                <a:defRPr/>
              </a:pPr>
              <a:t>174</a:t>
            </a:fld>
            <a:endParaRPr lang="en-US" altLang="en-US"/>
          </a:p>
        </p:txBody>
      </p:sp>
      <p:sp>
        <p:nvSpPr>
          <p:cNvPr id="187396" name="Rectangle 74"/>
          <p:cNvSpPr>
            <a:spLocks noChangeArrowheads="1"/>
          </p:cNvSpPr>
          <p:nvPr/>
        </p:nvSpPr>
        <p:spPr bwMode="auto">
          <a:xfrm>
            <a:off x="7002463" y="2971800"/>
            <a:ext cx="693737" cy="304800"/>
          </a:xfrm>
          <a:prstGeom prst="rect">
            <a:avLst/>
          </a:prstGeom>
          <a:solidFill>
            <a:schemeClr val="bg1"/>
          </a:solidFill>
          <a:ln w="9525" algn="ctr">
            <a:noFill/>
            <a:miter lim="800000"/>
            <a:headEnd/>
            <a:tailEnd/>
          </a:ln>
        </p:spPr>
        <p:txBody>
          <a:bodyPr wrap="none" lIns="91427" tIns="45714" rIns="91427" bIns="45714" anchor="ctr"/>
          <a:lstStyle/>
          <a:p>
            <a:r>
              <a:rPr lang="en-US">
                <a:solidFill>
                  <a:srgbClr val="0000CC"/>
                </a:solidFill>
              </a:rPr>
              <a:t>H</a:t>
            </a:r>
          </a:p>
        </p:txBody>
      </p:sp>
      <p:sp>
        <p:nvSpPr>
          <p:cNvPr id="187397" name="Rectangle 16"/>
          <p:cNvSpPr>
            <a:spLocks noChangeArrowheads="1"/>
          </p:cNvSpPr>
          <p:nvPr/>
        </p:nvSpPr>
        <p:spPr bwMode="auto">
          <a:xfrm>
            <a:off x="1820863" y="2895600"/>
            <a:ext cx="693737" cy="304800"/>
          </a:xfrm>
          <a:prstGeom prst="rect">
            <a:avLst/>
          </a:prstGeom>
          <a:solidFill>
            <a:schemeClr val="bg1"/>
          </a:solidFill>
          <a:ln w="9525" algn="ctr">
            <a:noFill/>
            <a:miter lim="800000"/>
            <a:headEnd/>
            <a:tailEnd/>
          </a:ln>
        </p:spPr>
        <p:txBody>
          <a:bodyPr wrap="none" lIns="91427" tIns="45714" rIns="91427" bIns="45714" anchor="ctr"/>
          <a:lstStyle/>
          <a:p>
            <a:r>
              <a:rPr lang="en-US">
                <a:solidFill>
                  <a:srgbClr val="0000CC"/>
                </a:solidFill>
              </a:rPr>
              <a:t>A</a:t>
            </a:r>
          </a:p>
        </p:txBody>
      </p:sp>
      <p:sp>
        <p:nvSpPr>
          <p:cNvPr id="187398" name="Rectangle 69"/>
          <p:cNvSpPr>
            <a:spLocks noChangeArrowheads="1"/>
          </p:cNvSpPr>
          <p:nvPr/>
        </p:nvSpPr>
        <p:spPr bwMode="auto">
          <a:xfrm>
            <a:off x="3497263" y="2895600"/>
            <a:ext cx="693737" cy="304800"/>
          </a:xfrm>
          <a:prstGeom prst="rect">
            <a:avLst/>
          </a:prstGeom>
          <a:solidFill>
            <a:schemeClr val="bg1"/>
          </a:solidFill>
          <a:ln w="9525" algn="ctr">
            <a:noFill/>
            <a:miter lim="800000"/>
            <a:headEnd/>
            <a:tailEnd/>
          </a:ln>
        </p:spPr>
        <p:txBody>
          <a:bodyPr wrap="none" lIns="91427" tIns="45714" rIns="91427" bIns="45714" anchor="ctr"/>
          <a:lstStyle/>
          <a:p>
            <a:r>
              <a:rPr lang="en-US">
                <a:solidFill>
                  <a:srgbClr val="0000CC"/>
                </a:solidFill>
              </a:rPr>
              <a:t>C</a:t>
            </a:r>
          </a:p>
        </p:txBody>
      </p:sp>
      <p:sp>
        <p:nvSpPr>
          <p:cNvPr id="187399" name="Rectangle 71"/>
          <p:cNvSpPr>
            <a:spLocks noChangeArrowheads="1"/>
          </p:cNvSpPr>
          <p:nvPr/>
        </p:nvSpPr>
        <p:spPr bwMode="auto">
          <a:xfrm>
            <a:off x="5334000" y="2895600"/>
            <a:ext cx="693738" cy="304800"/>
          </a:xfrm>
          <a:prstGeom prst="rect">
            <a:avLst/>
          </a:prstGeom>
          <a:solidFill>
            <a:schemeClr val="bg1"/>
          </a:solidFill>
          <a:ln w="9525" algn="ctr">
            <a:noFill/>
            <a:miter lim="800000"/>
            <a:headEnd/>
            <a:tailEnd/>
          </a:ln>
        </p:spPr>
        <p:txBody>
          <a:bodyPr wrap="none" lIns="91427" tIns="45714" rIns="91427" bIns="45714" anchor="ctr"/>
          <a:lstStyle/>
          <a:p>
            <a:r>
              <a:rPr lang="en-US">
                <a:solidFill>
                  <a:srgbClr val="0000CC"/>
                </a:solidFill>
              </a:rPr>
              <a:t>E</a:t>
            </a:r>
          </a:p>
        </p:txBody>
      </p:sp>
      <p:sp>
        <p:nvSpPr>
          <p:cNvPr id="187400" name="Rectangle 73"/>
          <p:cNvSpPr>
            <a:spLocks noChangeArrowheads="1"/>
          </p:cNvSpPr>
          <p:nvPr/>
        </p:nvSpPr>
        <p:spPr bwMode="auto">
          <a:xfrm>
            <a:off x="6164263" y="3581400"/>
            <a:ext cx="693737" cy="304800"/>
          </a:xfrm>
          <a:prstGeom prst="rect">
            <a:avLst/>
          </a:prstGeom>
          <a:solidFill>
            <a:schemeClr val="bg1"/>
          </a:solidFill>
          <a:ln w="9525" algn="ctr">
            <a:noFill/>
            <a:miter lim="800000"/>
            <a:headEnd/>
            <a:tailEnd/>
          </a:ln>
        </p:spPr>
        <p:txBody>
          <a:bodyPr wrap="none" lIns="91427" tIns="45714" rIns="91427" bIns="45714" anchor="ctr"/>
          <a:lstStyle/>
          <a:p>
            <a:r>
              <a:rPr lang="en-US">
                <a:solidFill>
                  <a:srgbClr val="0000CC"/>
                </a:solidFill>
              </a:rPr>
              <a:t>G</a:t>
            </a:r>
          </a:p>
        </p:txBody>
      </p:sp>
      <p:sp>
        <p:nvSpPr>
          <p:cNvPr id="187401" name="Rectangle 68"/>
          <p:cNvSpPr>
            <a:spLocks noChangeArrowheads="1"/>
          </p:cNvSpPr>
          <p:nvPr/>
        </p:nvSpPr>
        <p:spPr bwMode="auto">
          <a:xfrm>
            <a:off x="2659063" y="2667000"/>
            <a:ext cx="693737" cy="304800"/>
          </a:xfrm>
          <a:prstGeom prst="rect">
            <a:avLst/>
          </a:prstGeom>
          <a:solidFill>
            <a:schemeClr val="bg1"/>
          </a:solidFill>
          <a:ln w="9525" algn="ctr">
            <a:noFill/>
            <a:miter lim="800000"/>
            <a:headEnd/>
            <a:tailEnd/>
          </a:ln>
        </p:spPr>
        <p:txBody>
          <a:bodyPr wrap="none" lIns="91427" tIns="45714" rIns="91427" bIns="45714" anchor="ctr"/>
          <a:lstStyle/>
          <a:p>
            <a:r>
              <a:rPr lang="en-US">
                <a:solidFill>
                  <a:srgbClr val="0000CC"/>
                </a:solidFill>
              </a:rPr>
              <a:t>B</a:t>
            </a:r>
          </a:p>
        </p:txBody>
      </p:sp>
      <p:sp>
        <p:nvSpPr>
          <p:cNvPr id="187402" name="Rectangle 70"/>
          <p:cNvSpPr>
            <a:spLocks noChangeArrowheads="1"/>
          </p:cNvSpPr>
          <p:nvPr/>
        </p:nvSpPr>
        <p:spPr bwMode="auto">
          <a:xfrm>
            <a:off x="3657600" y="2514600"/>
            <a:ext cx="693738" cy="304800"/>
          </a:xfrm>
          <a:prstGeom prst="rect">
            <a:avLst/>
          </a:prstGeom>
          <a:solidFill>
            <a:schemeClr val="bg1"/>
          </a:solidFill>
          <a:ln w="9525" algn="ctr">
            <a:noFill/>
            <a:miter lim="800000"/>
            <a:headEnd/>
            <a:tailEnd/>
          </a:ln>
        </p:spPr>
        <p:txBody>
          <a:bodyPr wrap="none" lIns="91427" tIns="45714" rIns="91427" bIns="45714" anchor="ctr"/>
          <a:lstStyle/>
          <a:p>
            <a:r>
              <a:rPr lang="en-US">
                <a:solidFill>
                  <a:srgbClr val="0000CC"/>
                </a:solidFill>
              </a:rPr>
              <a:t>D</a:t>
            </a:r>
          </a:p>
        </p:txBody>
      </p:sp>
      <p:sp>
        <p:nvSpPr>
          <p:cNvPr id="187403" name="Rectangle 72"/>
          <p:cNvSpPr>
            <a:spLocks noChangeArrowheads="1"/>
          </p:cNvSpPr>
          <p:nvPr/>
        </p:nvSpPr>
        <p:spPr bwMode="auto">
          <a:xfrm>
            <a:off x="5181600" y="3581400"/>
            <a:ext cx="693738" cy="304800"/>
          </a:xfrm>
          <a:prstGeom prst="rect">
            <a:avLst/>
          </a:prstGeom>
          <a:solidFill>
            <a:schemeClr val="bg1"/>
          </a:solidFill>
          <a:ln w="9525" algn="ctr">
            <a:noFill/>
            <a:miter lim="800000"/>
            <a:headEnd/>
            <a:tailEnd/>
          </a:ln>
        </p:spPr>
        <p:txBody>
          <a:bodyPr wrap="none" lIns="91427" tIns="45714" rIns="91427" bIns="45714" anchor="ctr"/>
          <a:lstStyle/>
          <a:p>
            <a:r>
              <a:rPr lang="en-US">
                <a:solidFill>
                  <a:srgbClr val="0000CC"/>
                </a:solidFill>
              </a:rPr>
              <a:t>F</a:t>
            </a:r>
          </a:p>
        </p:txBody>
      </p:sp>
      <p:sp>
        <p:nvSpPr>
          <p:cNvPr id="187404" name="Rectangle 2"/>
          <p:cNvSpPr>
            <a:spLocks noGrp="1" noChangeArrowheads="1"/>
          </p:cNvSpPr>
          <p:nvPr>
            <p:ph type="title"/>
          </p:nvPr>
        </p:nvSpPr>
        <p:spPr/>
        <p:txBody>
          <a:bodyPr/>
          <a:lstStyle/>
          <a:p>
            <a:pPr algn="r" rtl="1" eaLnBrk="1" hangingPunct="1"/>
            <a:r>
              <a:rPr lang="fa-IR" smtClean="0">
                <a:cs typeface="B Nazanin" pitchFamily="2" charset="-78"/>
              </a:rPr>
              <a:t>حل مثال الگوريتم زيمنس</a:t>
            </a:r>
            <a:endParaRPr lang="en-US" smtClean="0">
              <a:cs typeface="B Nazanin" pitchFamily="2" charset="-78"/>
            </a:endParaRPr>
          </a:p>
        </p:txBody>
      </p:sp>
      <p:sp>
        <p:nvSpPr>
          <p:cNvPr id="187405" name="Rectangle 3"/>
          <p:cNvSpPr>
            <a:spLocks noGrp="1" noChangeArrowheads="1"/>
          </p:cNvSpPr>
          <p:nvPr>
            <p:ph type="body" idx="1"/>
          </p:nvPr>
        </p:nvSpPr>
        <p:spPr/>
        <p:txBody>
          <a:bodyPr/>
          <a:lstStyle/>
          <a:p>
            <a:pPr algn="r" rtl="1" eaLnBrk="1" hangingPunct="1">
              <a:buFont typeface="Wingdings" pitchFamily="2" charset="2"/>
              <a:buNone/>
            </a:pPr>
            <a:r>
              <a:rPr lang="fa-IR" smtClean="0">
                <a:cs typeface="B Nazanin" pitchFamily="2" charset="-78"/>
              </a:rPr>
              <a:t>قدم اول :شبکه  مربوط به پروژه طرح شده را رسم ميکنيم:</a:t>
            </a:r>
            <a:endParaRPr lang="en-US" smtClean="0">
              <a:cs typeface="B Nazanin" pitchFamily="2" charset="-78"/>
            </a:endParaRPr>
          </a:p>
          <a:p>
            <a:pPr algn="r" rtl="1" eaLnBrk="1" hangingPunct="1">
              <a:buFont typeface="Wingdings" pitchFamily="2" charset="2"/>
              <a:buNone/>
            </a:pPr>
            <a:endParaRPr lang="en-US" smtClean="0">
              <a:cs typeface="B Nazanin" pitchFamily="2" charset="-78"/>
            </a:endParaRPr>
          </a:p>
          <a:p>
            <a:pPr algn="r" rtl="1" eaLnBrk="1" hangingPunct="1">
              <a:buFont typeface="Wingdings" pitchFamily="2" charset="2"/>
              <a:buNone/>
            </a:pPr>
            <a:endParaRPr lang="en-US" smtClean="0">
              <a:cs typeface="B Nazanin" pitchFamily="2" charset="-78"/>
            </a:endParaRPr>
          </a:p>
          <a:p>
            <a:pPr algn="r" rtl="1" eaLnBrk="1" hangingPunct="1">
              <a:buFont typeface="Wingdings" pitchFamily="2" charset="2"/>
              <a:buNone/>
            </a:pPr>
            <a:endParaRPr lang="en-US" smtClean="0">
              <a:cs typeface="B Nazanin" pitchFamily="2" charset="-78"/>
            </a:endParaRPr>
          </a:p>
          <a:p>
            <a:pPr algn="r" rtl="1" eaLnBrk="1" hangingPunct="1">
              <a:buFont typeface="Wingdings" pitchFamily="2" charset="2"/>
              <a:buNone/>
            </a:pPr>
            <a:endParaRPr lang="en-US" smtClean="0">
              <a:cs typeface="B Nazanin" pitchFamily="2" charset="-78"/>
            </a:endParaRPr>
          </a:p>
          <a:p>
            <a:pPr algn="r" rtl="1" eaLnBrk="1" hangingPunct="1">
              <a:buFont typeface="Wingdings" pitchFamily="2" charset="2"/>
              <a:buNone/>
            </a:pPr>
            <a:r>
              <a:rPr lang="fa-IR" smtClean="0">
                <a:cs typeface="B Nazanin" pitchFamily="2" charset="-78"/>
              </a:rPr>
              <a:t>زمان قرارداد براي پروژه برابر با 22 هفته تعيين شده است</a:t>
            </a:r>
            <a:r>
              <a:rPr lang="en-US" sz="2400" smtClean="0">
                <a:cs typeface="B Nazanin" pitchFamily="2" charset="-78"/>
              </a:rPr>
              <a:t>(Tp=22)</a:t>
            </a:r>
          </a:p>
          <a:p>
            <a:pPr algn="r" rtl="1" eaLnBrk="1" hangingPunct="1">
              <a:buFont typeface="Wingdings" pitchFamily="2" charset="2"/>
              <a:buNone/>
            </a:pPr>
            <a:r>
              <a:rPr lang="fa-IR" smtClean="0">
                <a:cs typeface="B Nazanin" pitchFamily="2" charset="-78"/>
              </a:rPr>
              <a:t>با توجه به اين امر مسير هايي که به اندازه کافي کوتاه مطابق جدول بعد مشخص مي شوند.</a:t>
            </a:r>
            <a:endParaRPr lang="en-US" smtClean="0">
              <a:cs typeface="B Nazanin" pitchFamily="2" charset="-78"/>
            </a:endParaRPr>
          </a:p>
        </p:txBody>
      </p:sp>
      <p:sp>
        <p:nvSpPr>
          <p:cNvPr id="187406" name="Oval 17"/>
          <p:cNvSpPr>
            <a:spLocks noChangeArrowheads="1"/>
          </p:cNvSpPr>
          <p:nvPr/>
        </p:nvSpPr>
        <p:spPr bwMode="auto">
          <a:xfrm>
            <a:off x="2895600" y="2971800"/>
            <a:ext cx="457200" cy="457200"/>
          </a:xfrm>
          <a:prstGeom prst="ellipse">
            <a:avLst/>
          </a:prstGeom>
          <a:solidFill>
            <a:schemeClr val="bg1"/>
          </a:solidFill>
          <a:ln w="9525" algn="ctr">
            <a:solidFill>
              <a:srgbClr val="008000"/>
            </a:solidFill>
            <a:round/>
            <a:headEnd/>
            <a:tailEnd/>
          </a:ln>
        </p:spPr>
        <p:txBody>
          <a:bodyPr wrap="none" lIns="91427" tIns="45714" rIns="91427" bIns="45714" anchor="ctr"/>
          <a:lstStyle/>
          <a:p>
            <a:r>
              <a:rPr lang="fa-IR"/>
              <a:t>1</a:t>
            </a:r>
            <a:endParaRPr lang="en-US"/>
          </a:p>
        </p:txBody>
      </p:sp>
      <p:sp>
        <p:nvSpPr>
          <p:cNvPr id="187407" name="Oval 18"/>
          <p:cNvSpPr>
            <a:spLocks noChangeArrowheads="1"/>
          </p:cNvSpPr>
          <p:nvPr/>
        </p:nvSpPr>
        <p:spPr bwMode="auto">
          <a:xfrm>
            <a:off x="2895600" y="2133600"/>
            <a:ext cx="457200" cy="457200"/>
          </a:xfrm>
          <a:prstGeom prst="ellipse">
            <a:avLst/>
          </a:prstGeom>
          <a:solidFill>
            <a:schemeClr val="bg1"/>
          </a:solidFill>
          <a:ln w="9525" algn="ctr">
            <a:solidFill>
              <a:srgbClr val="008000"/>
            </a:solidFill>
            <a:round/>
            <a:headEnd/>
            <a:tailEnd/>
          </a:ln>
        </p:spPr>
        <p:txBody>
          <a:bodyPr wrap="none" lIns="91427" tIns="45714" rIns="91427" bIns="45714" anchor="ctr"/>
          <a:lstStyle/>
          <a:p>
            <a:r>
              <a:rPr lang="fa-IR"/>
              <a:t>2</a:t>
            </a:r>
            <a:endParaRPr lang="en-US"/>
          </a:p>
        </p:txBody>
      </p:sp>
      <p:sp>
        <p:nvSpPr>
          <p:cNvPr id="187408" name="Oval 19"/>
          <p:cNvSpPr>
            <a:spLocks noChangeArrowheads="1"/>
          </p:cNvSpPr>
          <p:nvPr/>
        </p:nvSpPr>
        <p:spPr bwMode="auto">
          <a:xfrm>
            <a:off x="4572000" y="3048000"/>
            <a:ext cx="457200" cy="457200"/>
          </a:xfrm>
          <a:prstGeom prst="ellipse">
            <a:avLst/>
          </a:prstGeom>
          <a:solidFill>
            <a:schemeClr val="bg1"/>
          </a:solidFill>
          <a:ln w="9525" algn="ctr">
            <a:solidFill>
              <a:srgbClr val="008000"/>
            </a:solidFill>
            <a:round/>
            <a:headEnd/>
            <a:tailEnd/>
          </a:ln>
        </p:spPr>
        <p:txBody>
          <a:bodyPr wrap="none" lIns="91427" tIns="45714" rIns="91427" bIns="45714" anchor="ctr"/>
          <a:lstStyle/>
          <a:p>
            <a:r>
              <a:rPr lang="fa-IR"/>
              <a:t>3</a:t>
            </a:r>
            <a:endParaRPr lang="en-US"/>
          </a:p>
        </p:txBody>
      </p:sp>
      <p:sp>
        <p:nvSpPr>
          <p:cNvPr id="187409" name="Oval 20"/>
          <p:cNvSpPr>
            <a:spLocks noChangeArrowheads="1"/>
          </p:cNvSpPr>
          <p:nvPr/>
        </p:nvSpPr>
        <p:spPr bwMode="auto">
          <a:xfrm>
            <a:off x="6400800" y="3886200"/>
            <a:ext cx="457200" cy="457200"/>
          </a:xfrm>
          <a:prstGeom prst="ellipse">
            <a:avLst/>
          </a:prstGeom>
          <a:solidFill>
            <a:schemeClr val="bg1"/>
          </a:solidFill>
          <a:ln w="9525" algn="ctr">
            <a:solidFill>
              <a:srgbClr val="008000"/>
            </a:solidFill>
            <a:round/>
            <a:headEnd/>
            <a:tailEnd/>
          </a:ln>
        </p:spPr>
        <p:txBody>
          <a:bodyPr wrap="none" lIns="91427" tIns="45714" rIns="91427" bIns="45714" anchor="ctr"/>
          <a:lstStyle/>
          <a:p>
            <a:r>
              <a:rPr lang="fa-IR"/>
              <a:t>4</a:t>
            </a:r>
            <a:endParaRPr lang="en-US"/>
          </a:p>
        </p:txBody>
      </p:sp>
      <p:sp>
        <p:nvSpPr>
          <p:cNvPr id="187410" name="Oval 21"/>
          <p:cNvSpPr>
            <a:spLocks noChangeArrowheads="1"/>
          </p:cNvSpPr>
          <p:nvPr/>
        </p:nvSpPr>
        <p:spPr bwMode="auto">
          <a:xfrm>
            <a:off x="6324600" y="3048000"/>
            <a:ext cx="457200" cy="457200"/>
          </a:xfrm>
          <a:prstGeom prst="ellipse">
            <a:avLst/>
          </a:prstGeom>
          <a:solidFill>
            <a:schemeClr val="bg1"/>
          </a:solidFill>
          <a:ln w="9525" algn="ctr">
            <a:solidFill>
              <a:srgbClr val="008000"/>
            </a:solidFill>
            <a:round/>
            <a:headEnd/>
            <a:tailEnd/>
          </a:ln>
        </p:spPr>
        <p:txBody>
          <a:bodyPr wrap="none" lIns="91427" tIns="45714" rIns="91427" bIns="45714" anchor="ctr"/>
          <a:lstStyle/>
          <a:p>
            <a:r>
              <a:rPr lang="fa-IR"/>
              <a:t>5</a:t>
            </a:r>
            <a:endParaRPr lang="en-US"/>
          </a:p>
        </p:txBody>
      </p:sp>
      <p:sp>
        <p:nvSpPr>
          <p:cNvPr id="187411" name="Oval 22"/>
          <p:cNvSpPr>
            <a:spLocks noChangeArrowheads="1"/>
          </p:cNvSpPr>
          <p:nvPr/>
        </p:nvSpPr>
        <p:spPr bwMode="auto">
          <a:xfrm>
            <a:off x="8077200" y="3124200"/>
            <a:ext cx="457200" cy="457200"/>
          </a:xfrm>
          <a:prstGeom prst="ellipse">
            <a:avLst/>
          </a:prstGeom>
          <a:solidFill>
            <a:schemeClr val="bg1"/>
          </a:solidFill>
          <a:ln w="9525" algn="ctr">
            <a:solidFill>
              <a:srgbClr val="008000"/>
            </a:solidFill>
            <a:round/>
            <a:headEnd/>
            <a:tailEnd/>
          </a:ln>
        </p:spPr>
        <p:txBody>
          <a:bodyPr wrap="none" lIns="91427" tIns="45714" rIns="91427" bIns="45714" anchor="ctr"/>
          <a:lstStyle/>
          <a:p>
            <a:r>
              <a:rPr lang="fa-IR"/>
              <a:t>6</a:t>
            </a:r>
            <a:endParaRPr lang="en-US"/>
          </a:p>
        </p:txBody>
      </p:sp>
      <p:sp>
        <p:nvSpPr>
          <p:cNvPr id="187412" name="Line 23"/>
          <p:cNvSpPr>
            <a:spLocks noChangeShapeType="1"/>
          </p:cNvSpPr>
          <p:nvPr/>
        </p:nvSpPr>
        <p:spPr bwMode="auto">
          <a:xfrm flipV="1">
            <a:off x="1752600" y="3200400"/>
            <a:ext cx="1143000" cy="0"/>
          </a:xfrm>
          <a:prstGeom prst="line">
            <a:avLst/>
          </a:prstGeom>
          <a:noFill/>
          <a:ln w="9525">
            <a:solidFill>
              <a:schemeClr val="tx1"/>
            </a:solidFill>
            <a:round/>
            <a:headEnd/>
            <a:tailEnd type="triangle" w="med" len="med"/>
          </a:ln>
        </p:spPr>
        <p:txBody>
          <a:bodyPr wrap="none" anchor="ctr"/>
          <a:lstStyle/>
          <a:p>
            <a:endParaRPr lang="en-US"/>
          </a:p>
        </p:txBody>
      </p:sp>
      <p:sp>
        <p:nvSpPr>
          <p:cNvPr id="187413" name="Line 25"/>
          <p:cNvSpPr>
            <a:spLocks noChangeShapeType="1"/>
          </p:cNvSpPr>
          <p:nvPr/>
        </p:nvSpPr>
        <p:spPr bwMode="auto">
          <a:xfrm>
            <a:off x="3352800" y="2514600"/>
            <a:ext cx="1295400" cy="609600"/>
          </a:xfrm>
          <a:prstGeom prst="line">
            <a:avLst/>
          </a:prstGeom>
          <a:noFill/>
          <a:ln w="9525">
            <a:solidFill>
              <a:schemeClr val="tx1"/>
            </a:solidFill>
            <a:round/>
            <a:headEnd/>
            <a:tailEnd type="triangle" w="med" len="med"/>
          </a:ln>
        </p:spPr>
        <p:txBody>
          <a:bodyPr wrap="none" anchor="ctr"/>
          <a:lstStyle/>
          <a:p>
            <a:endParaRPr lang="en-US"/>
          </a:p>
        </p:txBody>
      </p:sp>
      <p:sp>
        <p:nvSpPr>
          <p:cNvPr id="187414" name="Line 28"/>
          <p:cNvSpPr>
            <a:spLocks noChangeShapeType="1"/>
          </p:cNvSpPr>
          <p:nvPr/>
        </p:nvSpPr>
        <p:spPr bwMode="auto">
          <a:xfrm flipV="1">
            <a:off x="6629400" y="3505200"/>
            <a:ext cx="0" cy="381000"/>
          </a:xfrm>
          <a:prstGeom prst="line">
            <a:avLst/>
          </a:prstGeom>
          <a:noFill/>
          <a:ln w="9525">
            <a:solidFill>
              <a:schemeClr val="tx1"/>
            </a:solidFill>
            <a:round/>
            <a:headEnd/>
            <a:tailEnd type="triangle" w="med" len="med"/>
          </a:ln>
        </p:spPr>
        <p:txBody>
          <a:bodyPr wrap="none" anchor="ctr"/>
          <a:lstStyle/>
          <a:p>
            <a:endParaRPr lang="en-US"/>
          </a:p>
        </p:txBody>
      </p:sp>
      <p:sp>
        <p:nvSpPr>
          <p:cNvPr id="187415" name="Line 29"/>
          <p:cNvSpPr>
            <a:spLocks noChangeShapeType="1"/>
          </p:cNvSpPr>
          <p:nvPr/>
        </p:nvSpPr>
        <p:spPr bwMode="auto">
          <a:xfrm>
            <a:off x="4953000" y="3429000"/>
            <a:ext cx="1447800" cy="609600"/>
          </a:xfrm>
          <a:prstGeom prst="line">
            <a:avLst/>
          </a:prstGeom>
          <a:noFill/>
          <a:ln w="9525">
            <a:solidFill>
              <a:schemeClr val="tx1"/>
            </a:solidFill>
            <a:round/>
            <a:headEnd/>
            <a:tailEnd type="triangle" w="med" len="med"/>
          </a:ln>
        </p:spPr>
        <p:txBody>
          <a:bodyPr wrap="none" anchor="ctr"/>
          <a:lstStyle/>
          <a:p>
            <a:endParaRPr lang="en-US"/>
          </a:p>
        </p:txBody>
      </p:sp>
      <p:sp>
        <p:nvSpPr>
          <p:cNvPr id="187416" name="Oval 63"/>
          <p:cNvSpPr>
            <a:spLocks noChangeArrowheads="1"/>
          </p:cNvSpPr>
          <p:nvPr/>
        </p:nvSpPr>
        <p:spPr bwMode="auto">
          <a:xfrm>
            <a:off x="1295400" y="2971800"/>
            <a:ext cx="457200" cy="457200"/>
          </a:xfrm>
          <a:prstGeom prst="ellipse">
            <a:avLst/>
          </a:prstGeom>
          <a:solidFill>
            <a:schemeClr val="bg1"/>
          </a:solidFill>
          <a:ln w="9525" algn="ctr">
            <a:solidFill>
              <a:srgbClr val="008000"/>
            </a:solidFill>
            <a:round/>
            <a:headEnd/>
            <a:tailEnd/>
          </a:ln>
        </p:spPr>
        <p:txBody>
          <a:bodyPr wrap="none" lIns="91427" tIns="45714" rIns="91427" bIns="45714" anchor="ctr"/>
          <a:lstStyle/>
          <a:p>
            <a:r>
              <a:rPr lang="fa-IR"/>
              <a:t>0</a:t>
            </a:r>
            <a:endParaRPr lang="en-US"/>
          </a:p>
        </p:txBody>
      </p:sp>
      <p:sp>
        <p:nvSpPr>
          <p:cNvPr id="187417" name="Line 64"/>
          <p:cNvSpPr>
            <a:spLocks noChangeShapeType="1"/>
          </p:cNvSpPr>
          <p:nvPr/>
        </p:nvSpPr>
        <p:spPr bwMode="auto">
          <a:xfrm flipV="1">
            <a:off x="3352800" y="3276600"/>
            <a:ext cx="1219200" cy="0"/>
          </a:xfrm>
          <a:prstGeom prst="line">
            <a:avLst/>
          </a:prstGeom>
          <a:noFill/>
          <a:ln w="9525">
            <a:solidFill>
              <a:schemeClr val="tx1"/>
            </a:solidFill>
            <a:round/>
            <a:headEnd/>
            <a:tailEnd type="triangle" w="med" len="med"/>
          </a:ln>
        </p:spPr>
        <p:txBody>
          <a:bodyPr wrap="none" anchor="ctr"/>
          <a:lstStyle/>
          <a:p>
            <a:endParaRPr lang="en-US"/>
          </a:p>
        </p:txBody>
      </p:sp>
      <p:sp>
        <p:nvSpPr>
          <p:cNvPr id="187418" name="Line 65"/>
          <p:cNvSpPr>
            <a:spLocks noChangeShapeType="1"/>
          </p:cNvSpPr>
          <p:nvPr/>
        </p:nvSpPr>
        <p:spPr bwMode="auto">
          <a:xfrm flipV="1">
            <a:off x="5029200" y="3276600"/>
            <a:ext cx="1295400" cy="0"/>
          </a:xfrm>
          <a:prstGeom prst="line">
            <a:avLst/>
          </a:prstGeom>
          <a:noFill/>
          <a:ln w="9525">
            <a:solidFill>
              <a:schemeClr val="tx1"/>
            </a:solidFill>
            <a:round/>
            <a:headEnd/>
            <a:tailEnd type="triangle" w="med" len="med"/>
          </a:ln>
        </p:spPr>
        <p:txBody>
          <a:bodyPr wrap="none" anchor="ctr"/>
          <a:lstStyle/>
          <a:p>
            <a:endParaRPr lang="en-US"/>
          </a:p>
        </p:txBody>
      </p:sp>
      <p:sp>
        <p:nvSpPr>
          <p:cNvPr id="187419" name="Line 66"/>
          <p:cNvSpPr>
            <a:spLocks noChangeShapeType="1"/>
          </p:cNvSpPr>
          <p:nvPr/>
        </p:nvSpPr>
        <p:spPr bwMode="auto">
          <a:xfrm flipV="1">
            <a:off x="6781800" y="3352800"/>
            <a:ext cx="1295400" cy="0"/>
          </a:xfrm>
          <a:prstGeom prst="line">
            <a:avLst/>
          </a:prstGeom>
          <a:noFill/>
          <a:ln w="9525">
            <a:solidFill>
              <a:schemeClr val="tx1"/>
            </a:solidFill>
            <a:round/>
            <a:headEnd/>
            <a:tailEnd type="triangle" w="med" len="med"/>
          </a:ln>
        </p:spPr>
        <p:txBody>
          <a:bodyPr wrap="none" anchor="ctr"/>
          <a:lstStyle/>
          <a:p>
            <a:endParaRPr lang="en-US"/>
          </a:p>
        </p:txBody>
      </p:sp>
      <p:sp>
        <p:nvSpPr>
          <p:cNvPr id="187420" name="Line 67"/>
          <p:cNvSpPr>
            <a:spLocks noChangeShapeType="1"/>
          </p:cNvSpPr>
          <p:nvPr/>
        </p:nvSpPr>
        <p:spPr bwMode="auto">
          <a:xfrm flipV="1">
            <a:off x="3124200" y="2590800"/>
            <a:ext cx="0" cy="381000"/>
          </a:xfrm>
          <a:prstGeom prst="line">
            <a:avLst/>
          </a:prstGeom>
          <a:noFill/>
          <a:ln w="9525">
            <a:solidFill>
              <a:schemeClr val="tx1"/>
            </a:solidFill>
            <a:round/>
            <a:headEnd/>
            <a:tailEnd type="triangle" w="med" len="med"/>
          </a:ln>
        </p:spPr>
        <p:txBody>
          <a:bodyPr wrap="none" anchor="ctr"/>
          <a:lstStyle/>
          <a:p>
            <a:endParaRPr lang="en-US"/>
          </a:p>
        </p:txBody>
      </p:sp>
    </p:spTree>
  </p:cSld>
  <p:clrMapOvr>
    <a:masterClrMapping/>
  </p:clrMapOvr>
  <p:transition spd="med"/>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Footer Placeholder 5"/>
          <p:cNvSpPr>
            <a:spLocks noGrp="1"/>
          </p:cNvSpPr>
          <p:nvPr>
            <p:ph type="ftr" sz="quarter" idx="11"/>
          </p:nvPr>
        </p:nvSpPr>
        <p:spPr/>
        <p:txBody>
          <a:bodyPr/>
          <a:lstStyle/>
          <a:p>
            <a:pPr>
              <a:defRPr/>
            </a:pPr>
            <a:r>
              <a:rPr lang="en-US" altLang="en-US"/>
              <a:t>Management &amp; Project Control -  Present by Dr.Amir.A.Shojaie</a:t>
            </a:r>
          </a:p>
        </p:txBody>
      </p:sp>
      <p:sp>
        <p:nvSpPr>
          <p:cNvPr id="15" name="Slide Number Placeholder 6"/>
          <p:cNvSpPr>
            <a:spLocks noGrp="1"/>
          </p:cNvSpPr>
          <p:nvPr>
            <p:ph type="sldNum" sz="quarter" idx="12"/>
          </p:nvPr>
        </p:nvSpPr>
        <p:spPr/>
        <p:txBody>
          <a:bodyPr/>
          <a:lstStyle/>
          <a:p>
            <a:pPr>
              <a:defRPr/>
            </a:pPr>
            <a:fld id="{AD4875F0-7901-4B8B-8F55-9DA278E857A1}" type="slidenum">
              <a:rPr lang="ar-SA" altLang="en-US"/>
              <a:pPr>
                <a:defRPr/>
              </a:pPr>
              <a:t>175</a:t>
            </a:fld>
            <a:endParaRPr lang="en-US" altLang="en-US"/>
          </a:p>
        </p:txBody>
      </p:sp>
      <p:sp>
        <p:nvSpPr>
          <p:cNvPr id="30726" name="Rectangle 2"/>
          <p:cNvSpPr>
            <a:spLocks noGrp="1" noChangeArrowheads="1"/>
          </p:cNvSpPr>
          <p:nvPr>
            <p:ph type="title"/>
          </p:nvPr>
        </p:nvSpPr>
        <p:spPr>
          <a:xfrm>
            <a:off x="304800" y="-228600"/>
            <a:ext cx="7543800" cy="1295400"/>
          </a:xfrm>
        </p:spPr>
        <p:txBody>
          <a:bodyPr/>
          <a:lstStyle/>
          <a:p>
            <a:pPr algn="r" rtl="1" eaLnBrk="1" hangingPunct="1"/>
            <a:r>
              <a:rPr lang="fa-IR" smtClean="0">
                <a:cs typeface="B Nazanin" pitchFamily="2" charset="-78"/>
              </a:rPr>
              <a:t>حل مثال الگوريتم زيمنس</a:t>
            </a:r>
            <a:endParaRPr lang="en-US" smtClean="0">
              <a:cs typeface="B Nazanin" pitchFamily="2" charset="-78"/>
            </a:endParaRPr>
          </a:p>
        </p:txBody>
      </p:sp>
      <p:graphicFrame>
        <p:nvGraphicFramePr>
          <p:cNvPr id="30722" name="Object 14"/>
          <p:cNvGraphicFramePr>
            <a:graphicFrameLocks noGrp="1" noChangeAspect="1"/>
          </p:cNvGraphicFramePr>
          <p:nvPr>
            <p:ph sz="half" idx="1"/>
          </p:nvPr>
        </p:nvGraphicFramePr>
        <p:xfrm>
          <a:off x="2447925" y="3870325"/>
          <a:ext cx="57150" cy="107950"/>
        </p:xfrm>
        <a:graphic>
          <a:graphicData uri="http://schemas.openxmlformats.org/presentationml/2006/ole">
            <mc:AlternateContent xmlns:mc="http://schemas.openxmlformats.org/markup-compatibility/2006">
              <mc:Choice xmlns:v="urn:schemas-microsoft-com:vml" Requires="v">
                <p:oleObj spid="_x0000_s30724" name="Equation" r:id="rId3" imgW="114120" imgH="215640" progId="Equation.3">
                  <p:embed/>
                </p:oleObj>
              </mc:Choice>
              <mc:Fallback>
                <p:oleObj name="Equation" r:id="rId3" imgW="114120" imgH="215640" progId="Equation.3">
                  <p:embed/>
                  <p:pic>
                    <p:nvPicPr>
                      <p:cNvPr id="0" name="Object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47925" y="3870325"/>
                        <a:ext cx="57150" cy="107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2998" name="Group 22"/>
          <p:cNvGraphicFramePr>
            <a:graphicFrameLocks noGrp="1"/>
          </p:cNvGraphicFramePr>
          <p:nvPr/>
        </p:nvGraphicFramePr>
        <p:xfrm>
          <a:off x="1143000" y="1600200"/>
          <a:ext cx="6477000" cy="2676525"/>
        </p:xfrm>
        <a:graphic>
          <a:graphicData uri="http://schemas.openxmlformats.org/drawingml/2006/table">
            <a:tbl>
              <a:tblPr/>
              <a:tblGrid>
                <a:gridCol w="6477000"/>
              </a:tblGrid>
              <a:tr h="762000">
                <a:tc>
                  <a:txBody>
                    <a:bodyPr/>
                    <a:lstStyle/>
                    <a:p>
                      <a:pPr marL="0" marR="0" lvl="0" indent="0" algn="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600" b="0" i="0" u="none" strike="noStrike" cap="none" normalizeH="0" baseline="0" smtClean="0">
                          <a:ln>
                            <a:noFill/>
                          </a:ln>
                          <a:solidFill>
                            <a:schemeClr val="tx1"/>
                          </a:solidFill>
                          <a:effectLst/>
                          <a:latin typeface="Arial" pitchFamily="34" charset="0"/>
                          <a:cs typeface="B Nazanin" pitchFamily="2" charset="-78"/>
                        </a:rPr>
                        <a:t>مسيرهاي شبکه         زمان</a:t>
                      </a:r>
                      <a:r>
                        <a:rPr kumimoji="0" lang="fa-IR" sz="2600" b="0" i="0" u="none" strike="noStrike" cap="none" normalizeH="0" baseline="0" smtClean="0">
                          <a:ln>
                            <a:noFill/>
                          </a:ln>
                          <a:solidFill>
                            <a:schemeClr val="tx1"/>
                          </a:solidFill>
                          <a:effectLst/>
                          <a:latin typeface="Arial" pitchFamily="34" charset="0"/>
                          <a:cs typeface="Arial" pitchFamily="34" charset="0"/>
                        </a:rPr>
                        <a:t>                                                 </a:t>
                      </a:r>
                      <a:endParaRPr kumimoji="0" lang="en-US" sz="2600" b="0" i="0" u="none" strike="noStrike" cap="none" normalizeH="0" baseline="0" smtClean="0">
                        <a:ln>
                          <a:noFill/>
                        </a:ln>
                        <a:solidFill>
                          <a:schemeClr val="tx1"/>
                        </a:solidFill>
                        <a:effectLst/>
                        <a:latin typeface="Arial" pitchFamily="34" charset="0"/>
                        <a:cs typeface="Arial" pitchFamily="34" charset="0"/>
                      </a:endParaRPr>
                    </a:p>
                  </a:txBody>
                  <a:tcPr marL="91427" marR="91427" marT="45714" marB="4571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04900">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pitchFamily="34" charset="0"/>
                          <a:cs typeface="Arial" pitchFamily="34" charset="0"/>
                        </a:rPr>
                        <a:t>         -6                      16                 A C E H</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pitchFamily="34" charset="0"/>
                          <a:cs typeface="Arial" pitchFamily="34" charset="0"/>
                        </a:rPr>
                        <a:t>         -5                      17             A C F G H</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pitchFamily="34" charset="0"/>
                          <a:cs typeface="Arial" pitchFamily="34" charset="0"/>
                        </a:rPr>
                        <a:t>        +3                      25          A B D F G H</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pitchFamily="34" charset="0"/>
                          <a:cs typeface="Arial" pitchFamily="34" charset="0"/>
                        </a:rPr>
                        <a:t>        +2                      24             A B D E H  </a:t>
                      </a:r>
                    </a:p>
                  </a:txBody>
                  <a:tcPr marL="91427" marR="91427" marT="45714" marB="4571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30723" name="Object 16"/>
          <p:cNvGraphicFramePr>
            <a:graphicFrameLocks noGrp="1" noChangeAspect="1"/>
          </p:cNvGraphicFramePr>
          <p:nvPr>
            <p:ph sz="half" idx="2"/>
          </p:nvPr>
        </p:nvGraphicFramePr>
        <p:xfrm>
          <a:off x="2022475" y="1741488"/>
          <a:ext cx="1898650" cy="306387"/>
        </p:xfrm>
        <a:graphic>
          <a:graphicData uri="http://schemas.openxmlformats.org/presentationml/2006/ole">
            <mc:AlternateContent xmlns:mc="http://schemas.openxmlformats.org/markup-compatibility/2006">
              <mc:Choice xmlns:v="urn:schemas-microsoft-com:vml" Requires="v">
                <p:oleObj spid="_x0000_s30725" name="Equation" r:id="rId5" imgW="1968480" imgH="317160" progId="Equation.3">
                  <p:embed/>
                </p:oleObj>
              </mc:Choice>
              <mc:Fallback>
                <p:oleObj name="Equation" r:id="rId5" imgW="1968480" imgH="317160" progId="Equation.3">
                  <p:embed/>
                  <p:pic>
                    <p:nvPicPr>
                      <p:cNvPr id="0" name="Object 1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22475" y="1741488"/>
                        <a:ext cx="1898650" cy="3063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735" name="Rectangle 23"/>
          <p:cNvSpPr>
            <a:spLocks noChangeArrowheads="1"/>
          </p:cNvSpPr>
          <p:nvPr/>
        </p:nvSpPr>
        <p:spPr bwMode="auto">
          <a:xfrm>
            <a:off x="228600" y="990600"/>
            <a:ext cx="8153400" cy="5486400"/>
          </a:xfrm>
          <a:prstGeom prst="rect">
            <a:avLst/>
          </a:prstGeom>
          <a:noFill/>
          <a:ln w="9525">
            <a:noFill/>
            <a:miter lim="800000"/>
            <a:headEnd/>
            <a:tailEnd/>
          </a:ln>
        </p:spPr>
        <p:txBody>
          <a:bodyPr lIns="91427" tIns="45714" rIns="91427" bIns="45714" anchor="b"/>
          <a:lstStyle/>
          <a:p>
            <a:pPr algn="r" rtl="1"/>
            <a:r>
              <a:rPr lang="fa-IR" sz="3000" b="1"/>
              <a:t>همانطور که مشاهده ميشود دو مسيري که در آنها</a:t>
            </a:r>
            <a:r>
              <a:rPr lang="en-US" sz="3000" b="1"/>
              <a:t>TR&gt;0 </a:t>
            </a:r>
            <a:r>
              <a:rPr lang="fa-IR" sz="3000" b="1"/>
              <a:t> است، قابل کاهش بوده و لذا براي تحليل انتخاب ميشوند.</a:t>
            </a:r>
            <a:br>
              <a:rPr lang="fa-IR" sz="3000" b="1"/>
            </a:br>
            <a:r>
              <a:rPr lang="fa-IR" sz="3000" b="1">
                <a:solidFill>
                  <a:srgbClr val="6666FF"/>
                </a:solidFill>
              </a:rPr>
              <a:t>جدول بعدي شکل مناسبي براي کاربرد روش زيمنس ميباشد:</a:t>
            </a:r>
            <a:endParaRPr lang="en-US" sz="3000" b="1">
              <a:solidFill>
                <a:srgbClr val="6666FF"/>
              </a:solidFill>
            </a:endParaRPr>
          </a:p>
        </p:txBody>
      </p:sp>
    </p:spTree>
  </p:cSld>
  <p:clrMapOvr>
    <a:masterClrMapping/>
  </p:clrMapOvr>
  <p:transition spd="med"/>
</p:sld>
</file>

<file path=ppt/slides/slide1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8"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159" name="Slide Number Placeholder 5"/>
          <p:cNvSpPr>
            <a:spLocks noGrp="1"/>
          </p:cNvSpPr>
          <p:nvPr>
            <p:ph type="sldNum" sz="quarter" idx="12"/>
          </p:nvPr>
        </p:nvSpPr>
        <p:spPr/>
        <p:txBody>
          <a:bodyPr/>
          <a:lstStyle/>
          <a:p>
            <a:pPr>
              <a:defRPr/>
            </a:pPr>
            <a:fld id="{563DDCC0-218C-47E1-9320-E1FBF5A3E947}" type="slidenum">
              <a:rPr lang="ar-SA" altLang="en-US"/>
              <a:pPr>
                <a:defRPr/>
              </a:pPr>
              <a:t>176</a:t>
            </a:fld>
            <a:endParaRPr lang="en-US" altLang="en-US"/>
          </a:p>
        </p:txBody>
      </p:sp>
      <p:sp>
        <p:nvSpPr>
          <p:cNvPr id="188420" name="Rectangle 2"/>
          <p:cNvSpPr>
            <a:spLocks noGrp="1" noChangeArrowheads="1"/>
          </p:cNvSpPr>
          <p:nvPr>
            <p:ph type="title"/>
          </p:nvPr>
        </p:nvSpPr>
        <p:spPr>
          <a:xfrm>
            <a:off x="457200" y="122238"/>
            <a:ext cx="7391400" cy="868362"/>
          </a:xfrm>
        </p:spPr>
        <p:txBody>
          <a:bodyPr/>
          <a:lstStyle/>
          <a:p>
            <a:pPr algn="r" rtl="1" eaLnBrk="1" hangingPunct="1"/>
            <a:r>
              <a:rPr lang="fa-IR" smtClean="0">
                <a:cs typeface="B Nazanin" pitchFamily="2" charset="-78"/>
              </a:rPr>
              <a:t>حل مثال الگوريتم زيمنس</a:t>
            </a:r>
            <a:endParaRPr lang="en-US" smtClean="0">
              <a:cs typeface="B Nazanin" pitchFamily="2" charset="-78"/>
            </a:endParaRPr>
          </a:p>
        </p:txBody>
      </p:sp>
      <p:graphicFrame>
        <p:nvGraphicFramePr>
          <p:cNvPr id="387487" name="Group 415"/>
          <p:cNvGraphicFramePr>
            <a:graphicFrameLocks noGrp="1"/>
          </p:cNvGraphicFramePr>
          <p:nvPr>
            <p:ph idx="1"/>
          </p:nvPr>
        </p:nvGraphicFramePr>
        <p:xfrm>
          <a:off x="152400" y="869950"/>
          <a:ext cx="8502650" cy="5576888"/>
        </p:xfrm>
        <a:graphic>
          <a:graphicData uri="http://schemas.openxmlformats.org/drawingml/2006/table">
            <a:tbl>
              <a:tblPr/>
              <a:tblGrid>
                <a:gridCol w="609600"/>
                <a:gridCol w="1066800"/>
                <a:gridCol w="1295400"/>
                <a:gridCol w="674688"/>
                <a:gridCol w="803275"/>
                <a:gridCol w="901700"/>
                <a:gridCol w="788987"/>
                <a:gridCol w="787400"/>
                <a:gridCol w="787400"/>
                <a:gridCol w="787400"/>
              </a:tblGrid>
              <a:tr h="254000">
                <a:tc rowSpan="3">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1400" b="0" i="0" u="none" strike="noStrike" cap="none" normalizeH="0" baseline="0" smtClean="0">
                        <a:ln>
                          <a:noFill/>
                        </a:ln>
                        <a:solidFill>
                          <a:schemeClr val="tx1"/>
                        </a:solidFill>
                        <a:effectLst/>
                        <a:latin typeface="Arial" pitchFamily="34" charset="0"/>
                        <a:cs typeface="Arial" pitchFamily="34" charset="0"/>
                      </a:endParaRP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1" i="0" u="none" strike="noStrike" cap="none" normalizeH="0" baseline="0" smtClean="0">
                          <a:ln>
                            <a:noFill/>
                          </a:ln>
                          <a:solidFill>
                            <a:schemeClr val="tx1"/>
                          </a:solidFill>
                          <a:effectLst/>
                          <a:latin typeface="Arial" pitchFamily="34" charset="0"/>
                          <a:cs typeface="B Nazanin" pitchFamily="2" charset="-78"/>
                        </a:rPr>
                        <a:t>مسيرهاي قابل کاهش</a:t>
                      </a:r>
                      <a:endParaRPr kumimoji="0" lang="en-US" sz="18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rowSpan="3">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ضريب </a:t>
                      </a:r>
                      <a:endParaRPr kumimoji="0" lang="en-US" sz="1600" b="1" i="0" u="none" strike="noStrike" cap="none" normalizeH="0" baseline="0" smtClean="0">
                        <a:ln>
                          <a:noFill/>
                        </a:ln>
                        <a:solidFill>
                          <a:schemeClr val="tx1"/>
                        </a:solidFill>
                        <a:effectLst/>
                        <a:latin typeface="Arial" pitchFamily="34" charset="0"/>
                        <a:cs typeface="B Nazanin" pitchFamily="2" charset="-78"/>
                      </a:endParaRP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هزينه</a:t>
                      </a:r>
                      <a:endParaRPr kumimoji="0" lang="en-US" sz="1600" b="1" i="0" u="none" strike="noStrike" cap="none" normalizeH="0" baseline="0" smtClean="0">
                        <a:ln>
                          <a:noFill/>
                        </a:ln>
                        <a:solidFill>
                          <a:schemeClr val="tx1"/>
                        </a:solidFill>
                        <a:effectLst/>
                        <a:latin typeface="Arial" pitchFamily="34" charset="0"/>
                        <a:cs typeface="B Nazanin" pitchFamily="2" charset="-78"/>
                      </a:endParaRP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1" i="0" u="none" strike="noStrike" cap="none" normalizeH="0" baseline="0" smtClean="0">
                          <a:ln>
                            <a:noFill/>
                          </a:ln>
                          <a:solidFill>
                            <a:schemeClr val="tx1"/>
                          </a:solidFill>
                          <a:effectLst/>
                          <a:latin typeface="Arial" pitchFamily="34" charset="0"/>
                          <a:cs typeface="B Nazanin" pitchFamily="2" charset="-78"/>
                        </a:rPr>
                        <a:t>C</a:t>
                      </a:r>
                      <a:r>
                        <a:rPr kumimoji="0" lang="en-US" sz="1600" b="1" i="0" u="none" strike="noStrike" cap="none" normalizeH="0" baseline="-25000" smtClean="0">
                          <a:ln>
                            <a:noFill/>
                          </a:ln>
                          <a:solidFill>
                            <a:schemeClr val="tx1"/>
                          </a:solidFill>
                          <a:effectLst/>
                          <a:latin typeface="Arial" pitchFamily="34" charset="0"/>
                          <a:cs typeface="B Nazanin" pitchFamily="2" charset="-78"/>
                        </a:rPr>
                        <a:t>ij</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زمان</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کاهش</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1" i="0" u="none" strike="noStrike" cap="none" normalizeH="0" baseline="0" smtClean="0">
                          <a:ln>
                            <a:noFill/>
                          </a:ln>
                          <a:solidFill>
                            <a:schemeClr val="tx1"/>
                          </a:solidFill>
                          <a:effectLst/>
                          <a:latin typeface="Arial" pitchFamily="34" charset="0"/>
                          <a:cs typeface="B Nazanin" pitchFamily="2" charset="-78"/>
                        </a:rPr>
                        <a:t>TA</a:t>
                      </a:r>
                      <a:r>
                        <a:rPr kumimoji="0" lang="en-US" sz="1600" b="1" i="0" u="none" strike="noStrike" cap="none" normalizeH="0" baseline="-25000" smtClean="0">
                          <a:ln>
                            <a:noFill/>
                          </a:ln>
                          <a:solidFill>
                            <a:schemeClr val="tx1"/>
                          </a:solidFill>
                          <a:effectLst/>
                          <a:latin typeface="Arial" pitchFamily="34" charset="0"/>
                          <a:cs typeface="B Nazanin" pitchFamily="2" charset="-78"/>
                        </a:rPr>
                        <a:t>ij</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gridSpan="5">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1" i="0" u="none" strike="noStrike" cap="none" normalizeH="0" baseline="0" smtClean="0">
                          <a:ln>
                            <a:noFill/>
                          </a:ln>
                          <a:solidFill>
                            <a:schemeClr val="tx1"/>
                          </a:solidFill>
                          <a:effectLst/>
                          <a:latin typeface="Arial" pitchFamily="34" charset="0"/>
                          <a:cs typeface="B Nazanin" pitchFamily="2" charset="-78"/>
                        </a:rPr>
                        <a:t>CE</a:t>
                      </a:r>
                      <a:r>
                        <a:rPr kumimoji="0" lang="en-US" sz="1800" b="1" i="0" u="none" strike="noStrike" cap="none" normalizeH="0" baseline="-25000" smtClean="0">
                          <a:ln>
                            <a:noFill/>
                          </a:ln>
                          <a:solidFill>
                            <a:schemeClr val="tx1"/>
                          </a:solidFill>
                          <a:effectLst/>
                          <a:latin typeface="Arial" pitchFamily="34" charset="0"/>
                          <a:cs typeface="B Nazanin" pitchFamily="2" charset="-78"/>
                        </a:rPr>
                        <a:t>ij</a:t>
                      </a:r>
                      <a:r>
                        <a:rPr kumimoji="0" lang="en-US" sz="1800" b="1" i="0" u="none" strike="noStrike" cap="none" normalizeH="0" baseline="0" smtClean="0">
                          <a:ln>
                            <a:noFill/>
                          </a:ln>
                          <a:solidFill>
                            <a:schemeClr val="tx1"/>
                          </a:solidFill>
                          <a:effectLst/>
                          <a:latin typeface="Arial" pitchFamily="34" charset="0"/>
                          <a:cs typeface="B Nazanin" pitchFamily="2" charset="-78"/>
                        </a:rPr>
                        <a:t> </a:t>
                      </a:r>
                      <a:r>
                        <a:rPr kumimoji="0" lang="fa-IR" sz="1800" b="1" i="0" u="none" strike="noStrike" cap="none" normalizeH="0" baseline="0" smtClean="0">
                          <a:ln>
                            <a:noFill/>
                          </a:ln>
                          <a:solidFill>
                            <a:schemeClr val="tx1"/>
                          </a:solidFill>
                          <a:effectLst/>
                          <a:latin typeface="Arial" pitchFamily="34" charset="0"/>
                          <a:cs typeface="B Nazanin" pitchFamily="2" charset="-78"/>
                        </a:rPr>
                        <a:t>ضرايب هزينه مؤثر </a:t>
                      </a:r>
                      <a:endParaRPr kumimoji="0" lang="en-US" sz="18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r>
              <a:tr h="254000">
                <a:tc vMerge="1">
                  <a:txBody>
                    <a:bodyPr/>
                    <a:lstStyle/>
                    <a:p>
                      <a:pPr rtl="1"/>
                      <a:endParaRPr lang="fa-IR"/>
                    </a:p>
                  </a:txBody>
                  <a:tcPr/>
                </a:tc>
                <a:tc rowSpan="2">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A-B-D-E-H</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A-B-D-F-G-H</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vMerge="1">
                  <a:txBody>
                    <a:bodyPr/>
                    <a:lstStyle/>
                    <a:p>
                      <a:pPr rtl="1"/>
                      <a:endParaRPr lang="fa-IR"/>
                    </a:p>
                  </a:txBody>
                  <a:tcPr/>
                </a:tc>
                <a:tc vMerge="1">
                  <a:txBody>
                    <a:bodyPr/>
                    <a:lstStyle/>
                    <a:p>
                      <a:pPr rtl="1"/>
                      <a:endParaRPr lang="fa-IR"/>
                    </a:p>
                  </a:txBody>
                  <a:tcPr/>
                </a:tc>
                <a:tc gridSpan="5">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1" i="0" u="none" strike="noStrike" cap="none" normalizeH="0" baseline="0" smtClean="0">
                          <a:ln>
                            <a:noFill/>
                          </a:ln>
                          <a:solidFill>
                            <a:schemeClr val="tx1"/>
                          </a:solidFill>
                          <a:effectLst/>
                          <a:latin typeface="Arial" pitchFamily="34" charset="0"/>
                          <a:cs typeface="B Nazanin" pitchFamily="2" charset="-78"/>
                        </a:rPr>
                        <a:t>شماره دور</a:t>
                      </a:r>
                      <a:endParaRPr kumimoji="0" lang="en-US" sz="18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r>
              <a:tr h="254000">
                <a:tc vMerge="1">
                  <a:txBody>
                    <a:bodyPr/>
                    <a:lstStyle/>
                    <a:p>
                      <a:pPr rtl="1"/>
                      <a:endParaRPr lang="fa-IR"/>
                    </a:p>
                  </a:txBody>
                  <a:tcPr/>
                </a:tc>
                <a:tc vMerge="1">
                  <a:txBody>
                    <a:bodyPr/>
                    <a:lstStyle/>
                    <a:p>
                      <a:pPr rtl="1"/>
                      <a:endParaRPr lang="fa-IR"/>
                    </a:p>
                  </a:txBody>
                  <a:tcPr/>
                </a:tc>
                <a:tc vMerge="1">
                  <a:txBody>
                    <a:bodyPr/>
                    <a:lstStyle/>
                    <a:p>
                      <a:pPr rtl="1"/>
                      <a:endParaRPr lang="fa-IR"/>
                    </a:p>
                  </a:txBody>
                  <a:tcPr/>
                </a:tc>
                <a:tc vMerge="1">
                  <a:txBody>
                    <a:bodyPr/>
                    <a:lstStyle/>
                    <a:p>
                      <a:pPr rtl="1"/>
                      <a:endParaRPr lang="fa-IR"/>
                    </a:p>
                  </a:txBody>
                  <a:tcPr/>
                </a:tc>
                <a:tc vMerge="1">
                  <a:txBody>
                    <a:bodyPr/>
                    <a:lstStyle/>
                    <a:p>
                      <a:pPr rtl="1"/>
                      <a:endParaRPr lang="fa-IR"/>
                    </a:p>
                  </a:txBody>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Arial" pitchFamily="34" charset="0"/>
                        </a:rPr>
                        <a:t>1</a:t>
                      </a: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Arial" pitchFamily="34" charset="0"/>
                        </a:rPr>
                        <a:t>2</a:t>
                      </a: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Arial" pitchFamily="34" charset="0"/>
                        </a:rPr>
                        <a:t>3</a:t>
                      </a: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Arial" pitchFamily="34" charset="0"/>
                        </a:rPr>
                        <a:t>4</a:t>
                      </a: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0" i="0" u="none" strike="noStrike" cap="none" normalizeH="0" baseline="0" smtClean="0">
                          <a:ln>
                            <a:noFill/>
                          </a:ln>
                          <a:solidFill>
                            <a:schemeClr val="tx1"/>
                          </a:solidFill>
                          <a:effectLst/>
                          <a:latin typeface="Arial" pitchFamily="34" charset="0"/>
                          <a:cs typeface="Arial" pitchFamily="34" charset="0"/>
                        </a:rPr>
                        <a:t>5</a:t>
                      </a: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2540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Arial" pitchFamily="34" charset="0"/>
                        </a:rPr>
                        <a:t>A</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1400" b="0" i="0" u="none" strike="noStrike" cap="none" normalizeH="0" baseline="0" smtClean="0">
                        <a:ln>
                          <a:noFill/>
                        </a:ln>
                        <a:solidFill>
                          <a:schemeClr val="tx1"/>
                        </a:solidFill>
                        <a:effectLst/>
                        <a:latin typeface="Arial" pitchFamily="34" charset="0"/>
                        <a:cs typeface="Arial" pitchFamily="34" charset="0"/>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1400" b="0" i="0" u="none" strike="noStrike" cap="none" normalizeH="0" baseline="0" smtClean="0">
                        <a:ln>
                          <a:noFill/>
                        </a:ln>
                        <a:solidFill>
                          <a:schemeClr val="tx1"/>
                        </a:solidFill>
                        <a:effectLst/>
                        <a:latin typeface="Arial" pitchFamily="34" charset="0"/>
                        <a:cs typeface="Arial" pitchFamily="34" charset="0"/>
                      </a:endParaRP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3</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1 0</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1.5</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1.5</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40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Arial" pitchFamily="34" charset="0"/>
                        </a:rPr>
                        <a:t>B</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1400" b="0" i="0" u="none" strike="noStrike" cap="none" normalizeH="0" baseline="0" smtClean="0">
                        <a:ln>
                          <a:noFill/>
                        </a:ln>
                        <a:solidFill>
                          <a:schemeClr val="tx1"/>
                        </a:solidFill>
                        <a:effectLst/>
                        <a:latin typeface="Arial" pitchFamily="34" charset="0"/>
                        <a:cs typeface="Arial" pitchFamily="34" charset="0"/>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1400" b="0" i="0" u="none" strike="noStrike" cap="none" normalizeH="0" baseline="0" smtClean="0">
                        <a:ln>
                          <a:noFill/>
                        </a:ln>
                        <a:solidFill>
                          <a:schemeClr val="tx1"/>
                        </a:solidFill>
                        <a:effectLst/>
                        <a:latin typeface="Arial" pitchFamily="34" charset="0"/>
                        <a:cs typeface="Arial" pitchFamily="34" charset="0"/>
                      </a:endParaRP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5</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1 0</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2.5</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2.5</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5</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40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Arial" pitchFamily="34" charset="0"/>
                        </a:rPr>
                        <a:t>D</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1400" b="0" i="0" u="none" strike="noStrike" cap="none" normalizeH="0" baseline="0" smtClean="0">
                        <a:ln>
                          <a:noFill/>
                        </a:ln>
                        <a:solidFill>
                          <a:schemeClr val="tx1"/>
                        </a:solidFill>
                        <a:effectLst/>
                        <a:latin typeface="Arial" pitchFamily="34" charset="0"/>
                        <a:cs typeface="Arial" pitchFamily="34" charset="0"/>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1400" b="0" i="0" u="none" strike="noStrike" cap="none" normalizeH="0" baseline="0" smtClean="0">
                        <a:ln>
                          <a:noFill/>
                        </a:ln>
                        <a:solidFill>
                          <a:schemeClr val="tx1"/>
                        </a:solidFill>
                        <a:effectLst/>
                        <a:latin typeface="Arial" pitchFamily="34" charset="0"/>
                        <a:cs typeface="Arial" pitchFamily="34" charset="0"/>
                      </a:endParaRP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7</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1</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3.5</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3.5</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7</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7</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7</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40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Arial" pitchFamily="34" charset="0"/>
                        </a:rPr>
                        <a:t>E</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1400" b="0" i="0" u="none" strike="noStrike" cap="none" normalizeH="0" baseline="0" smtClean="0">
                        <a:ln>
                          <a:noFill/>
                        </a:ln>
                        <a:solidFill>
                          <a:schemeClr val="tx1"/>
                        </a:solidFill>
                        <a:effectLst/>
                        <a:latin typeface="Arial" pitchFamily="34" charset="0"/>
                        <a:cs typeface="Arial" pitchFamily="34" charset="0"/>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1400" b="0" i="0" u="none" strike="noStrike" cap="none" normalizeH="0" baseline="0" smtClean="0">
                        <a:ln>
                          <a:noFill/>
                        </a:ln>
                        <a:solidFill>
                          <a:schemeClr val="tx1"/>
                        </a:solidFill>
                        <a:effectLst/>
                        <a:latin typeface="Arial" pitchFamily="34" charset="0"/>
                        <a:cs typeface="Arial" pitchFamily="34" charset="0"/>
                      </a:endParaRP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10</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1</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10</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10</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10</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10</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10</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40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Arial" pitchFamily="34" charset="0"/>
                        </a:rPr>
                        <a:t>F</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1400" b="0" i="0" u="none" strike="noStrike" cap="none" normalizeH="0" baseline="0" smtClean="0">
                        <a:ln>
                          <a:noFill/>
                        </a:ln>
                        <a:solidFill>
                          <a:schemeClr val="tx1"/>
                        </a:solidFill>
                        <a:effectLst/>
                        <a:latin typeface="Arial" pitchFamily="34" charset="0"/>
                        <a:cs typeface="Arial" pitchFamily="34" charset="0"/>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1400" b="0" i="0" u="none" strike="noStrike" cap="none" normalizeH="0" baseline="0" smtClean="0">
                        <a:ln>
                          <a:noFill/>
                        </a:ln>
                        <a:solidFill>
                          <a:schemeClr val="tx1"/>
                        </a:solidFill>
                        <a:effectLst/>
                        <a:latin typeface="Arial" pitchFamily="34" charset="0"/>
                        <a:cs typeface="Arial" pitchFamily="34" charset="0"/>
                      </a:endParaRP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2</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1</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2</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2</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2</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2</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2</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40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Arial" pitchFamily="34" charset="0"/>
                        </a:rPr>
                        <a:t>G</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1400" b="0" i="0" u="none" strike="noStrike" cap="none" normalizeH="0" baseline="0" smtClean="0">
                        <a:ln>
                          <a:noFill/>
                        </a:ln>
                        <a:solidFill>
                          <a:schemeClr val="tx1"/>
                        </a:solidFill>
                        <a:effectLst/>
                        <a:latin typeface="Arial" pitchFamily="34" charset="0"/>
                        <a:cs typeface="Arial" pitchFamily="34" charset="0"/>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1400" b="0" i="0" u="none" strike="noStrike" cap="none" normalizeH="0" baseline="0" smtClean="0">
                        <a:ln>
                          <a:noFill/>
                        </a:ln>
                        <a:solidFill>
                          <a:schemeClr val="tx1"/>
                        </a:solidFill>
                        <a:effectLst/>
                        <a:latin typeface="Arial" pitchFamily="34" charset="0"/>
                        <a:cs typeface="Arial" pitchFamily="34" charset="0"/>
                      </a:endParaRP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1</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2 0 1</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1</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40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Arial" pitchFamily="34" charset="0"/>
                        </a:rPr>
                        <a:t>H</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1400" b="0" i="0" u="none" strike="noStrike" cap="none" normalizeH="0" baseline="0" smtClean="0">
                        <a:ln>
                          <a:noFill/>
                        </a:ln>
                        <a:solidFill>
                          <a:schemeClr val="tx1"/>
                        </a:solidFill>
                        <a:effectLst/>
                        <a:latin typeface="Arial" pitchFamily="34" charset="0"/>
                        <a:cs typeface="Arial" pitchFamily="34" charset="0"/>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1400" b="0" i="0" u="none" strike="noStrike" cap="none" normalizeH="0" baseline="0" smtClean="0">
                        <a:ln>
                          <a:noFill/>
                        </a:ln>
                        <a:solidFill>
                          <a:schemeClr val="tx1"/>
                        </a:solidFill>
                        <a:effectLst/>
                        <a:latin typeface="Arial" pitchFamily="34" charset="0"/>
                        <a:cs typeface="Arial" pitchFamily="34" charset="0"/>
                      </a:endParaRP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8</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1</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4</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4</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8</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8</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8</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6223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1" i="0" u="none" strike="noStrike" cap="none" normalizeH="0" baseline="0" smtClean="0">
                          <a:ln>
                            <a:noFill/>
                          </a:ln>
                          <a:solidFill>
                            <a:schemeClr val="tx1"/>
                          </a:solidFill>
                          <a:effectLst/>
                          <a:latin typeface="Arial" pitchFamily="34" charset="0"/>
                          <a:cs typeface="B Nazanin" pitchFamily="2" charset="-78"/>
                        </a:rPr>
                        <a:t>طول مسير</a:t>
                      </a:r>
                      <a:endParaRPr kumimoji="0" lang="en-US" sz="14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US" sz="1400" b="1" i="0" u="none" strike="noStrike" cap="none" normalizeH="0" baseline="0" smtClean="0">
                        <a:ln>
                          <a:noFill/>
                        </a:ln>
                        <a:solidFill>
                          <a:schemeClr val="tx1"/>
                        </a:solidFill>
                        <a:effectLst/>
                        <a:latin typeface="Arial" pitchFamily="34" charset="0"/>
                        <a:cs typeface="B Nazanin" pitchFamily="2" charset="-78"/>
                      </a:endParaRP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1" i="0" u="none" strike="noStrike" cap="none" normalizeH="0" baseline="0" smtClean="0">
                          <a:ln>
                            <a:noFill/>
                          </a:ln>
                          <a:solidFill>
                            <a:schemeClr val="tx1"/>
                          </a:solidFill>
                          <a:effectLst/>
                          <a:latin typeface="Arial" pitchFamily="34" charset="0"/>
                          <a:cs typeface="B Nazanin" pitchFamily="2" charset="-78"/>
                        </a:rPr>
                        <a:t>24</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US" sz="1400" b="1" i="0" u="none" strike="noStrike" cap="none" normalizeH="0" baseline="0" smtClean="0">
                        <a:ln>
                          <a:noFill/>
                        </a:ln>
                        <a:solidFill>
                          <a:schemeClr val="tx1"/>
                        </a:solidFill>
                        <a:effectLst/>
                        <a:latin typeface="Arial" pitchFamily="34" charset="0"/>
                        <a:cs typeface="B Nazanin" pitchFamily="2" charset="-78"/>
                      </a:endParaRP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1" i="0" u="none" strike="noStrike" cap="none" normalizeH="0" baseline="0" smtClean="0">
                          <a:ln>
                            <a:noFill/>
                          </a:ln>
                          <a:solidFill>
                            <a:schemeClr val="tx1"/>
                          </a:solidFill>
                          <a:effectLst/>
                          <a:latin typeface="Arial" pitchFamily="34" charset="0"/>
                          <a:cs typeface="B Nazanin" pitchFamily="2" charset="-78"/>
                        </a:rPr>
                        <a:t>25</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1" i="0" u="none" strike="noStrike" cap="none" normalizeH="0" baseline="0" smtClean="0">
                          <a:ln>
                            <a:noFill/>
                          </a:ln>
                          <a:solidFill>
                            <a:schemeClr val="tx1"/>
                          </a:solidFill>
                          <a:effectLst/>
                          <a:latin typeface="Arial" pitchFamily="34" charset="0"/>
                          <a:cs typeface="B Nazanin" pitchFamily="2" charset="-78"/>
                        </a:rPr>
                        <a:t>شماره دور</a:t>
                      </a:r>
                      <a:endParaRPr kumimoji="0" lang="en-US" sz="18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1" i="0" u="none" strike="noStrike" cap="none" normalizeH="0" baseline="0" smtClean="0">
                          <a:ln>
                            <a:noFill/>
                          </a:ln>
                          <a:solidFill>
                            <a:schemeClr val="tx1"/>
                          </a:solidFill>
                          <a:effectLst/>
                          <a:latin typeface="Arial" pitchFamily="34" charset="0"/>
                          <a:cs typeface="B Nazanin" pitchFamily="2" charset="-78"/>
                        </a:rPr>
                        <a:t>نوع کاهش</a:t>
                      </a:r>
                      <a:endParaRPr kumimoji="0" lang="en-US" sz="18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1" i="0" u="none" strike="noStrike" cap="none" normalizeH="0" baseline="0" smtClean="0">
                          <a:ln>
                            <a:noFill/>
                          </a:ln>
                          <a:solidFill>
                            <a:schemeClr val="tx1"/>
                          </a:solidFill>
                          <a:effectLst/>
                          <a:latin typeface="Arial" pitchFamily="34" charset="0"/>
                          <a:cs typeface="B Nazanin" pitchFamily="2" charset="-78"/>
                        </a:rPr>
                        <a:t>هزينه کاهش</a:t>
                      </a:r>
                      <a:endParaRPr kumimoji="0" lang="en-US" sz="18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1" i="0" u="none" strike="noStrike" cap="none" normalizeH="0" baseline="0" smtClean="0">
                          <a:ln>
                            <a:noFill/>
                          </a:ln>
                          <a:solidFill>
                            <a:schemeClr val="tx1"/>
                          </a:solidFill>
                          <a:effectLst/>
                          <a:latin typeface="Arial" pitchFamily="34" charset="0"/>
                          <a:cs typeface="B Nazanin" pitchFamily="2" charset="-78"/>
                        </a:rPr>
                        <a:t>هزينه کل</a:t>
                      </a:r>
                      <a:endParaRPr kumimoji="0" lang="en-US" sz="18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4000">
                <a:tc rowSpan="5">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1" i="0" u="none" strike="noStrike" cap="none" normalizeH="0" baseline="0" smtClean="0">
                          <a:ln>
                            <a:noFill/>
                          </a:ln>
                          <a:solidFill>
                            <a:schemeClr val="tx1"/>
                          </a:solidFill>
                          <a:effectLst/>
                          <a:latin typeface="Arial" pitchFamily="34" charset="0"/>
                          <a:cs typeface="B Nazanin" pitchFamily="2" charset="-78"/>
                        </a:rPr>
                        <a:t>کاهش</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1" i="0" u="none" strike="noStrike" cap="none" normalizeH="0" baseline="0" smtClean="0">
                          <a:ln>
                            <a:noFill/>
                          </a:ln>
                          <a:solidFill>
                            <a:schemeClr val="tx1"/>
                          </a:solidFill>
                          <a:effectLst/>
                          <a:latin typeface="Arial" pitchFamily="34" charset="0"/>
                          <a:cs typeface="B Nazanin" pitchFamily="2" charset="-78"/>
                        </a:rPr>
                        <a:t>لازم</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1" i="0" u="none" strike="noStrike" cap="none" normalizeH="0" baseline="0" smtClean="0">
                          <a:ln>
                            <a:noFill/>
                          </a:ln>
                          <a:solidFill>
                            <a:schemeClr val="tx1"/>
                          </a:solidFill>
                          <a:effectLst/>
                          <a:latin typeface="Arial" pitchFamily="34" charset="0"/>
                          <a:cs typeface="B Nazanin" pitchFamily="2" charset="-78"/>
                        </a:rPr>
                        <a:t>مسير</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TR</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2</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3</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0</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1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0</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0</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4000">
                <a:tc vMerge="1">
                  <a:txBody>
                    <a:bodyPr/>
                    <a:lstStyle/>
                    <a:p>
                      <a:pPr rtl="1"/>
                      <a:endParaRPr lang="fa-IR"/>
                    </a:p>
                  </a:txBody>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2</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1</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1</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به مدت دو هفته</a:t>
                      </a:r>
                      <a:r>
                        <a:rPr kumimoji="0" lang="en-US" sz="1800" b="0" i="0" u="none" strike="noStrike" cap="none" normalizeH="0" baseline="0" smtClean="0">
                          <a:ln>
                            <a:noFill/>
                          </a:ln>
                          <a:solidFill>
                            <a:schemeClr val="tx1"/>
                          </a:solidFill>
                          <a:effectLst/>
                          <a:latin typeface="Arial" pitchFamily="34" charset="0"/>
                          <a:cs typeface="B Nazanin" pitchFamily="2" charset="-78"/>
                        </a:rPr>
                        <a:t>G</a:t>
                      </a:r>
                      <a:r>
                        <a:rPr kumimoji="0" lang="fa-IR" sz="1800" b="0" i="0" u="none" strike="noStrike" cap="none" normalizeH="0" baseline="0" smtClean="0">
                          <a:ln>
                            <a:noFill/>
                          </a:ln>
                          <a:solidFill>
                            <a:schemeClr val="tx1"/>
                          </a:solidFill>
                          <a:effectLst/>
                          <a:latin typeface="Arial" pitchFamily="34" charset="0"/>
                          <a:cs typeface="B Nazanin" pitchFamily="2" charset="-78"/>
                        </a:rPr>
                        <a:t> کاهش </a:t>
                      </a:r>
                      <a:endParaRPr kumimoji="0" lang="en-US" sz="18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2</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2</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4000">
                <a:tc vMerge="1">
                  <a:txBody>
                    <a:bodyPr/>
                    <a:lstStyle/>
                    <a:p>
                      <a:pPr rtl="1"/>
                      <a:endParaRPr lang="fa-IR"/>
                    </a:p>
                  </a:txBody>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1</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0</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2</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به مدت يک هفته</a:t>
                      </a:r>
                      <a:r>
                        <a:rPr kumimoji="0" lang="en-US" sz="1800" b="0" i="0" u="none" strike="noStrike" cap="none" normalizeH="0" baseline="0" smtClean="0">
                          <a:ln>
                            <a:noFill/>
                          </a:ln>
                          <a:solidFill>
                            <a:schemeClr val="tx1"/>
                          </a:solidFill>
                          <a:effectLst/>
                          <a:latin typeface="Arial" pitchFamily="34" charset="0"/>
                          <a:cs typeface="B Nazanin" pitchFamily="2" charset="-78"/>
                        </a:rPr>
                        <a:t>A</a:t>
                      </a:r>
                      <a:r>
                        <a:rPr kumimoji="0" lang="fa-IR" sz="1800" b="0" i="0" u="none" strike="noStrike" cap="none" normalizeH="0" baseline="0" smtClean="0">
                          <a:ln>
                            <a:noFill/>
                          </a:ln>
                          <a:solidFill>
                            <a:schemeClr val="tx1"/>
                          </a:solidFill>
                          <a:effectLst/>
                          <a:latin typeface="Arial" pitchFamily="34" charset="0"/>
                          <a:cs typeface="B Nazanin" pitchFamily="2" charset="-78"/>
                        </a:rPr>
                        <a:t> کاهش </a:t>
                      </a:r>
                      <a:endParaRPr kumimoji="0" lang="en-US" sz="18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3</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5</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4000">
                <a:tc vMerge="1">
                  <a:txBody>
                    <a:bodyPr/>
                    <a:lstStyle/>
                    <a:p>
                      <a:pPr rtl="1"/>
                      <a:endParaRPr lang="fa-IR"/>
                    </a:p>
                  </a:txBody>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0</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-1</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3</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به مدت يک هفته</a:t>
                      </a:r>
                      <a:r>
                        <a:rPr kumimoji="0" lang="en-US" sz="1800" b="0" i="0" u="none" strike="noStrike" cap="none" normalizeH="0" baseline="0" smtClean="0">
                          <a:ln>
                            <a:noFill/>
                          </a:ln>
                          <a:solidFill>
                            <a:schemeClr val="tx1"/>
                          </a:solidFill>
                          <a:effectLst/>
                          <a:latin typeface="Arial" pitchFamily="34" charset="0"/>
                          <a:cs typeface="B Nazanin" pitchFamily="2" charset="-78"/>
                        </a:rPr>
                        <a:t>B</a:t>
                      </a:r>
                      <a:r>
                        <a:rPr kumimoji="0" lang="fa-IR" sz="1800" b="0" i="0" u="none" strike="noStrike" cap="none" normalizeH="0" baseline="0" smtClean="0">
                          <a:ln>
                            <a:noFill/>
                          </a:ln>
                          <a:solidFill>
                            <a:schemeClr val="tx1"/>
                          </a:solidFill>
                          <a:effectLst/>
                          <a:latin typeface="Arial" pitchFamily="34" charset="0"/>
                          <a:cs typeface="B Nazanin" pitchFamily="2" charset="-78"/>
                        </a:rPr>
                        <a:t> کاهش </a:t>
                      </a:r>
                      <a:endParaRPr kumimoji="0" lang="en-US" sz="18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5</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10</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4000">
                <a:tc vMerge="1">
                  <a:txBody>
                    <a:bodyPr/>
                    <a:lstStyle/>
                    <a:p>
                      <a:pPr rtl="1"/>
                      <a:endParaRPr lang="fa-IR"/>
                    </a:p>
                  </a:txBody>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0</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0</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4</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به مدت يک هفته</a:t>
                      </a:r>
                      <a:r>
                        <a:rPr kumimoji="0" lang="en-US" sz="1800" b="0" i="0" u="none" strike="noStrike" cap="none" normalizeH="0" baseline="0" smtClean="0">
                          <a:ln>
                            <a:noFill/>
                          </a:ln>
                          <a:solidFill>
                            <a:schemeClr val="tx1"/>
                          </a:solidFill>
                          <a:effectLst/>
                          <a:latin typeface="Arial" pitchFamily="34" charset="0"/>
                          <a:cs typeface="B Nazanin" pitchFamily="2" charset="-78"/>
                        </a:rPr>
                        <a:t>G</a:t>
                      </a:r>
                      <a:r>
                        <a:rPr kumimoji="0" lang="fa-IR" sz="1800" b="0" i="0" u="none" strike="noStrike" cap="none" normalizeH="0" baseline="0" smtClean="0">
                          <a:ln>
                            <a:noFill/>
                          </a:ln>
                          <a:solidFill>
                            <a:schemeClr val="tx1"/>
                          </a:solidFill>
                          <a:effectLst/>
                          <a:latin typeface="Arial" pitchFamily="34" charset="0"/>
                          <a:cs typeface="B Nazanin" pitchFamily="2" charset="-78"/>
                        </a:rPr>
                        <a:t>اقزايش </a:t>
                      </a:r>
                      <a:endParaRPr kumimoji="0" lang="en-US" sz="18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-1</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cs typeface="B Nazanin" pitchFamily="2" charset="-78"/>
                        </a:rPr>
                        <a:t>9</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8572" name="Line 419"/>
          <p:cNvSpPr>
            <a:spLocks noChangeShapeType="1"/>
          </p:cNvSpPr>
          <p:nvPr/>
        </p:nvSpPr>
        <p:spPr bwMode="auto">
          <a:xfrm flipH="1">
            <a:off x="4070350" y="1981200"/>
            <a:ext cx="76200" cy="152400"/>
          </a:xfrm>
          <a:prstGeom prst="line">
            <a:avLst/>
          </a:prstGeom>
          <a:noFill/>
          <a:ln w="12700">
            <a:solidFill>
              <a:schemeClr val="accent2"/>
            </a:solidFill>
            <a:round/>
            <a:headEnd/>
            <a:tailEnd/>
          </a:ln>
        </p:spPr>
        <p:txBody>
          <a:bodyPr wrap="none" anchor="ctr"/>
          <a:lstStyle/>
          <a:p>
            <a:endParaRPr lang="en-US"/>
          </a:p>
        </p:txBody>
      </p:sp>
      <p:sp>
        <p:nvSpPr>
          <p:cNvPr id="188573" name="Line 420"/>
          <p:cNvSpPr>
            <a:spLocks noChangeShapeType="1"/>
          </p:cNvSpPr>
          <p:nvPr/>
        </p:nvSpPr>
        <p:spPr bwMode="auto">
          <a:xfrm flipH="1">
            <a:off x="4100513" y="2286000"/>
            <a:ext cx="76200" cy="152400"/>
          </a:xfrm>
          <a:prstGeom prst="line">
            <a:avLst/>
          </a:prstGeom>
          <a:noFill/>
          <a:ln w="12700">
            <a:solidFill>
              <a:schemeClr val="accent2"/>
            </a:solidFill>
            <a:round/>
            <a:headEnd/>
            <a:tailEnd/>
          </a:ln>
        </p:spPr>
        <p:txBody>
          <a:bodyPr wrap="none" anchor="ctr"/>
          <a:lstStyle/>
          <a:p>
            <a:endParaRPr lang="en-US"/>
          </a:p>
        </p:txBody>
      </p:sp>
      <p:sp>
        <p:nvSpPr>
          <p:cNvPr id="188574" name="Line 421"/>
          <p:cNvSpPr>
            <a:spLocks noChangeShapeType="1"/>
          </p:cNvSpPr>
          <p:nvPr/>
        </p:nvSpPr>
        <p:spPr bwMode="auto">
          <a:xfrm flipH="1">
            <a:off x="4144963" y="3505200"/>
            <a:ext cx="76200" cy="152400"/>
          </a:xfrm>
          <a:prstGeom prst="line">
            <a:avLst/>
          </a:prstGeom>
          <a:noFill/>
          <a:ln w="12700">
            <a:solidFill>
              <a:schemeClr val="accent2"/>
            </a:solidFill>
            <a:round/>
            <a:headEnd/>
            <a:tailEnd/>
          </a:ln>
        </p:spPr>
        <p:txBody>
          <a:bodyPr wrap="none" anchor="ctr"/>
          <a:lstStyle/>
          <a:p>
            <a:endParaRPr lang="en-US"/>
          </a:p>
        </p:txBody>
      </p:sp>
      <p:sp>
        <p:nvSpPr>
          <p:cNvPr id="188575" name="Line 422"/>
          <p:cNvSpPr>
            <a:spLocks noChangeShapeType="1"/>
          </p:cNvSpPr>
          <p:nvPr/>
        </p:nvSpPr>
        <p:spPr bwMode="auto">
          <a:xfrm flipH="1">
            <a:off x="4006850" y="3489325"/>
            <a:ext cx="76200" cy="152400"/>
          </a:xfrm>
          <a:prstGeom prst="line">
            <a:avLst/>
          </a:prstGeom>
          <a:noFill/>
          <a:ln w="12700">
            <a:solidFill>
              <a:schemeClr val="accent2"/>
            </a:solidFill>
            <a:round/>
            <a:headEnd/>
            <a:tailEnd/>
          </a:ln>
        </p:spPr>
        <p:txBody>
          <a:bodyPr wrap="none" anchor="ctr"/>
          <a:lstStyle/>
          <a:p>
            <a:endParaRPr lang="en-US"/>
          </a:p>
        </p:txBody>
      </p:sp>
    </p:spTree>
  </p:cSld>
  <p:clrMapOvr>
    <a:masterClrMapping/>
  </p:clrMapOvr>
  <p:transition spd="med"/>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C18E2243-BD70-4141-AD44-27A4010BBFFB}" type="slidenum">
              <a:rPr lang="ar-SA" altLang="en-US"/>
              <a:pPr>
                <a:defRPr/>
              </a:pPr>
              <a:t>177</a:t>
            </a:fld>
            <a:endParaRPr lang="en-US" altLang="en-US"/>
          </a:p>
        </p:txBody>
      </p:sp>
      <p:sp>
        <p:nvSpPr>
          <p:cNvPr id="189444" name="Rectangle 2"/>
          <p:cNvSpPr>
            <a:spLocks noGrp="1" noChangeArrowheads="1"/>
          </p:cNvSpPr>
          <p:nvPr>
            <p:ph type="title"/>
          </p:nvPr>
        </p:nvSpPr>
        <p:spPr/>
        <p:txBody>
          <a:bodyPr/>
          <a:lstStyle/>
          <a:p>
            <a:pPr algn="r" rtl="1" eaLnBrk="1" hangingPunct="1"/>
            <a:r>
              <a:rPr lang="fa-IR" smtClean="0">
                <a:cs typeface="B Nazanin" pitchFamily="2" charset="-78"/>
              </a:rPr>
              <a:t>نمودار گانت وشبکه هاي داراي مقياس زمان</a:t>
            </a:r>
            <a:endParaRPr lang="en-US" smtClean="0">
              <a:cs typeface="B Nazanin" pitchFamily="2" charset="-78"/>
            </a:endParaRPr>
          </a:p>
        </p:txBody>
      </p:sp>
      <p:sp>
        <p:nvSpPr>
          <p:cNvPr id="189445" name="Rectangle 3"/>
          <p:cNvSpPr>
            <a:spLocks noGrp="1" noChangeArrowheads="1"/>
          </p:cNvSpPr>
          <p:nvPr>
            <p:ph type="body" idx="1"/>
          </p:nvPr>
        </p:nvSpPr>
        <p:spPr/>
        <p:txBody>
          <a:bodyPr/>
          <a:lstStyle/>
          <a:p>
            <a:pPr algn="r" rtl="1" eaLnBrk="1" hangingPunct="1">
              <a:lnSpc>
                <a:spcPct val="90000"/>
              </a:lnSpc>
            </a:pPr>
            <a:r>
              <a:rPr lang="fa-IR" smtClean="0">
                <a:cs typeface="B Nazanin" pitchFamily="2" charset="-78"/>
              </a:rPr>
              <a:t>اين نمودارها، پايه واساس نمودارهاي ميله اي هستند که هم اکنون نيز در برنامه ريزي پروژه ها متداول ميباشد. از نارسائيهاي اين نمودارها، عدم قابليت آنها در نشان دادن ارتباطات (وابستگي ها) بين فعاليتهاي پروژه است. در ترسيم نمودارهاي گانت رعايت چند قانون ساده الزامي است که باعث خواهد شد که به ميزان قابل توجهي به کارايي آنها افزوده شود.</a:t>
            </a:r>
          </a:p>
          <a:p>
            <a:pPr algn="r" rtl="1" eaLnBrk="1" hangingPunct="1">
              <a:lnSpc>
                <a:spcPct val="90000"/>
              </a:lnSpc>
            </a:pPr>
            <a:r>
              <a:rPr lang="fa-IR" smtClean="0">
                <a:cs typeface="B Nazanin" pitchFamily="2" charset="-78"/>
              </a:rPr>
              <a:t>در صورت داشتن يک شبکه </a:t>
            </a:r>
            <a:r>
              <a:rPr lang="en-US" sz="2400" smtClean="0">
                <a:cs typeface="B Nazanin" pitchFamily="2" charset="-78"/>
              </a:rPr>
              <a:t>CPM</a:t>
            </a:r>
            <a:r>
              <a:rPr lang="fa-IR" smtClean="0">
                <a:cs typeface="B Nazanin" pitchFamily="2" charset="-78"/>
              </a:rPr>
              <a:t>، تبديل آن به نمودار ميله اي باعث خواهد شد که شبکه حاصل، هم از مزاياي نمودار گانت (نشان دادن زمانهاي فعاليتها) و هم از مزاياي شبکه </a:t>
            </a:r>
            <a:r>
              <a:rPr lang="en-US" sz="2400" smtClean="0">
                <a:cs typeface="B Nazanin" pitchFamily="2" charset="-78"/>
              </a:rPr>
              <a:t>CPM</a:t>
            </a:r>
            <a:r>
              <a:rPr lang="fa-IR" smtClean="0">
                <a:cs typeface="B Nazanin" pitchFamily="2" charset="-78"/>
              </a:rPr>
              <a:t> (نشان دادن وابستگي هاي بين فعاليتها) برخوردار باشد. </a:t>
            </a:r>
            <a:endParaRPr lang="en-US"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21" name="Slide Number Placeholder 5"/>
          <p:cNvSpPr>
            <a:spLocks noGrp="1"/>
          </p:cNvSpPr>
          <p:nvPr>
            <p:ph type="sldNum" sz="quarter" idx="12"/>
          </p:nvPr>
        </p:nvSpPr>
        <p:spPr/>
        <p:txBody>
          <a:bodyPr/>
          <a:lstStyle/>
          <a:p>
            <a:pPr>
              <a:defRPr/>
            </a:pPr>
            <a:fld id="{2659A01E-CE19-4BC9-B1F9-A43B5B6450CF}" type="slidenum">
              <a:rPr lang="ar-SA" altLang="en-US"/>
              <a:pPr>
                <a:defRPr/>
              </a:pPr>
              <a:t>178</a:t>
            </a:fld>
            <a:endParaRPr lang="en-US" altLang="en-US"/>
          </a:p>
        </p:txBody>
      </p:sp>
      <p:sp>
        <p:nvSpPr>
          <p:cNvPr id="190468" name="Rectangle 2"/>
          <p:cNvSpPr>
            <a:spLocks noGrp="1" noChangeArrowheads="1"/>
          </p:cNvSpPr>
          <p:nvPr>
            <p:ph type="title"/>
          </p:nvPr>
        </p:nvSpPr>
        <p:spPr/>
        <p:txBody>
          <a:bodyPr/>
          <a:lstStyle/>
          <a:p>
            <a:pPr algn="r" rtl="1" eaLnBrk="1" hangingPunct="1"/>
            <a:r>
              <a:rPr lang="fa-IR" smtClean="0">
                <a:cs typeface="B Nazanin" pitchFamily="2" charset="-78"/>
              </a:rPr>
              <a:t>نمودارهاي گانت (ميله اي)</a:t>
            </a:r>
            <a:endParaRPr lang="en-US" smtClean="0">
              <a:cs typeface="B Nazanin" pitchFamily="2" charset="-78"/>
            </a:endParaRPr>
          </a:p>
        </p:txBody>
      </p:sp>
      <p:sp>
        <p:nvSpPr>
          <p:cNvPr id="190469" name="Rectangle 3"/>
          <p:cNvSpPr>
            <a:spLocks noGrp="1" noChangeArrowheads="1"/>
          </p:cNvSpPr>
          <p:nvPr>
            <p:ph type="body" idx="1"/>
          </p:nvPr>
        </p:nvSpPr>
        <p:spPr/>
        <p:txBody>
          <a:bodyPr/>
          <a:lstStyle/>
          <a:p>
            <a:pPr algn="r" rtl="1" eaLnBrk="1" hangingPunct="1">
              <a:buFont typeface="Wingdings" pitchFamily="2" charset="2"/>
              <a:buNone/>
            </a:pPr>
            <a:r>
              <a:rPr lang="fa-IR" smtClean="0">
                <a:cs typeface="B Nazanin" pitchFamily="2" charset="-78"/>
              </a:rPr>
              <a:t>بر روي يک صفحه مختصات شامل دو محور عمود برهم، محور افقي براي نمايش تاريخهاي شروع و پايان فعاليتها و محور قائم براي نمايش فعاليتها مورد استفاده قرار مي گيرد که علائم مورد استفاده در شبکه گانت به شرح زير است:</a:t>
            </a:r>
          </a:p>
          <a:p>
            <a:pPr algn="r" rtl="1" eaLnBrk="1" hangingPunct="1">
              <a:buFont typeface="Wingdings" pitchFamily="2" charset="2"/>
              <a:buNone/>
            </a:pPr>
            <a:endParaRPr lang="en-US" smtClean="0">
              <a:cs typeface="B Nazanin" pitchFamily="2" charset="-78"/>
            </a:endParaRPr>
          </a:p>
        </p:txBody>
      </p:sp>
      <p:graphicFrame>
        <p:nvGraphicFramePr>
          <p:cNvPr id="285729" name="Group 33"/>
          <p:cNvGraphicFramePr>
            <a:graphicFrameLocks noGrp="1"/>
          </p:cNvGraphicFramePr>
          <p:nvPr/>
        </p:nvGraphicFramePr>
        <p:xfrm>
          <a:off x="533400" y="3581400"/>
          <a:ext cx="8153400" cy="2971800"/>
        </p:xfrm>
        <a:graphic>
          <a:graphicData uri="http://schemas.openxmlformats.org/drawingml/2006/table">
            <a:tbl>
              <a:tblPr/>
              <a:tblGrid>
                <a:gridCol w="6115050"/>
                <a:gridCol w="2038350"/>
              </a:tblGrid>
              <a:tr h="501650">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600" b="0" i="0" u="none" strike="noStrike" cap="none" normalizeH="0" baseline="0" smtClean="0">
                          <a:ln>
                            <a:noFill/>
                          </a:ln>
                          <a:solidFill>
                            <a:schemeClr val="tx1"/>
                          </a:solidFill>
                          <a:effectLst/>
                          <a:latin typeface="Arial" pitchFamily="34" charset="0"/>
                          <a:cs typeface="B Nazanin" pitchFamily="2" charset="-78"/>
                        </a:rPr>
                        <a:t>معني</a:t>
                      </a:r>
                      <a:endParaRPr kumimoji="0" lang="en-US" sz="26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600" b="0" i="0" u="none" strike="noStrike" cap="none" normalizeH="0" baseline="0" smtClean="0">
                          <a:ln>
                            <a:noFill/>
                          </a:ln>
                          <a:solidFill>
                            <a:schemeClr val="tx1"/>
                          </a:solidFill>
                          <a:effectLst/>
                          <a:latin typeface="Arial" pitchFamily="34" charset="0"/>
                          <a:cs typeface="B Nazanin" pitchFamily="2" charset="-78"/>
                        </a:rPr>
                        <a:t>علامت</a:t>
                      </a:r>
                      <a:endParaRPr kumimoji="0" lang="en-US" sz="26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2470150">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600" b="0" i="0" u="none" strike="noStrike" cap="none" normalizeH="0" baseline="0" smtClean="0">
                          <a:ln>
                            <a:noFill/>
                          </a:ln>
                          <a:solidFill>
                            <a:schemeClr val="tx1"/>
                          </a:solidFill>
                          <a:effectLst/>
                          <a:latin typeface="Arial" pitchFamily="34" charset="0"/>
                          <a:cs typeface="B Nazanin" pitchFamily="2" charset="-78"/>
                        </a:rPr>
                        <a:t>آغاز يک فعاليت</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600" b="0" i="0" u="none" strike="noStrike" cap="none" normalizeH="0" baseline="0" smtClean="0">
                          <a:ln>
                            <a:noFill/>
                          </a:ln>
                          <a:solidFill>
                            <a:schemeClr val="tx1"/>
                          </a:solidFill>
                          <a:effectLst/>
                          <a:latin typeface="Arial" pitchFamily="34" charset="0"/>
                          <a:cs typeface="B Nazanin" pitchFamily="2" charset="-78"/>
                        </a:rPr>
                        <a:t>پايان يک فعاليت</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مجموعه نشان دهنده تاريخهاي آغاز و پايان و مدت زمان فعاليت</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600" b="0" i="0" u="none" strike="noStrike" cap="none" normalizeH="0" baseline="0" smtClean="0">
                          <a:ln>
                            <a:noFill/>
                          </a:ln>
                          <a:solidFill>
                            <a:schemeClr val="tx1"/>
                          </a:solidFill>
                          <a:effectLst/>
                          <a:latin typeface="Arial" pitchFamily="34" charset="0"/>
                          <a:cs typeface="B Nazanin" pitchFamily="2" charset="-78"/>
                        </a:rPr>
                        <a:t>مقدار عملي پيشرفت</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600" b="0" i="0" u="none" strike="noStrike" cap="none" normalizeH="0" baseline="0" smtClean="0">
                          <a:ln>
                            <a:noFill/>
                          </a:ln>
                          <a:solidFill>
                            <a:schemeClr val="tx1"/>
                          </a:solidFill>
                          <a:effectLst/>
                          <a:latin typeface="Arial" pitchFamily="34" charset="0"/>
                          <a:cs typeface="B Nazanin" pitchFamily="2" charset="-78"/>
                        </a:rPr>
                        <a:t>علامت مشخص کننده تاريخ مورد نظر براي بررسي</a:t>
                      </a:r>
                      <a:endParaRPr kumimoji="0" lang="en-US" sz="26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pitchFamily="34" charset="0"/>
                          <a:cs typeface="B Nazanin" pitchFamily="2" charset="-78"/>
                        </a:rPr>
                        <a:t>┌</a:t>
                      </a:r>
                      <a:endParaRPr kumimoji="0" lang="fa-IR" sz="2600" b="0" i="0" u="none" strike="noStrike" cap="none" normalizeH="0" baseline="0" smtClean="0">
                        <a:ln>
                          <a:noFill/>
                        </a:ln>
                        <a:solidFill>
                          <a:schemeClr val="tx1"/>
                        </a:solidFill>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pitchFamily="34" charset="0"/>
                          <a:cs typeface="B Nazanin" pitchFamily="2" charset="-78"/>
                        </a:rPr>
                        <a:t>┐</a:t>
                      </a:r>
                      <a:endParaRPr kumimoji="0" lang="fa-IR" sz="2600" b="0" i="0" u="none" strike="noStrike" cap="none" normalizeH="0" baseline="0" smtClean="0">
                        <a:ln>
                          <a:noFill/>
                        </a:ln>
                        <a:solidFill>
                          <a:schemeClr val="tx1"/>
                        </a:solidFill>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600"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pitchFamily="34" charset="0"/>
                          <a:cs typeface="Arial" pitchFamily="34" charset="0"/>
                        </a:rPr>
                        <a:t>V</a:t>
                      </a: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0481" name="Line 21"/>
          <p:cNvSpPr>
            <a:spLocks noChangeShapeType="1"/>
          </p:cNvSpPr>
          <p:nvPr/>
        </p:nvSpPr>
        <p:spPr bwMode="auto">
          <a:xfrm>
            <a:off x="6858000" y="5257800"/>
            <a:ext cx="1676400" cy="0"/>
          </a:xfrm>
          <a:prstGeom prst="line">
            <a:avLst/>
          </a:prstGeom>
          <a:noFill/>
          <a:ln w="19050">
            <a:solidFill>
              <a:schemeClr val="tx1"/>
            </a:solidFill>
            <a:round/>
            <a:headEnd/>
            <a:tailEnd/>
          </a:ln>
        </p:spPr>
        <p:txBody>
          <a:bodyPr wrap="none" anchor="ctr"/>
          <a:lstStyle/>
          <a:p>
            <a:endParaRPr lang="en-US"/>
          </a:p>
        </p:txBody>
      </p:sp>
      <p:sp>
        <p:nvSpPr>
          <p:cNvPr id="190482" name="Line 22"/>
          <p:cNvSpPr>
            <a:spLocks noChangeShapeType="1"/>
          </p:cNvSpPr>
          <p:nvPr/>
        </p:nvSpPr>
        <p:spPr bwMode="auto">
          <a:xfrm>
            <a:off x="6858000" y="5257800"/>
            <a:ext cx="0" cy="228600"/>
          </a:xfrm>
          <a:prstGeom prst="line">
            <a:avLst/>
          </a:prstGeom>
          <a:noFill/>
          <a:ln w="19050">
            <a:solidFill>
              <a:schemeClr val="tx1"/>
            </a:solidFill>
            <a:round/>
            <a:headEnd/>
            <a:tailEnd/>
          </a:ln>
        </p:spPr>
        <p:txBody>
          <a:bodyPr wrap="none" anchor="ctr"/>
          <a:lstStyle/>
          <a:p>
            <a:endParaRPr lang="en-US"/>
          </a:p>
        </p:txBody>
      </p:sp>
      <p:sp>
        <p:nvSpPr>
          <p:cNvPr id="190483" name="Line 23"/>
          <p:cNvSpPr>
            <a:spLocks noChangeShapeType="1"/>
          </p:cNvSpPr>
          <p:nvPr/>
        </p:nvSpPr>
        <p:spPr bwMode="auto">
          <a:xfrm>
            <a:off x="8534400" y="5257800"/>
            <a:ext cx="0" cy="228600"/>
          </a:xfrm>
          <a:prstGeom prst="line">
            <a:avLst/>
          </a:prstGeom>
          <a:noFill/>
          <a:ln w="19050">
            <a:solidFill>
              <a:schemeClr val="tx1"/>
            </a:solidFill>
            <a:round/>
            <a:headEnd/>
            <a:tailEnd/>
          </a:ln>
        </p:spPr>
        <p:txBody>
          <a:bodyPr wrap="none" anchor="ctr"/>
          <a:lstStyle/>
          <a:p>
            <a:endParaRPr lang="en-US"/>
          </a:p>
        </p:txBody>
      </p:sp>
      <p:sp>
        <p:nvSpPr>
          <p:cNvPr id="190484" name="Rectangle 24"/>
          <p:cNvSpPr>
            <a:spLocks noChangeArrowheads="1"/>
          </p:cNvSpPr>
          <p:nvPr/>
        </p:nvSpPr>
        <p:spPr bwMode="auto">
          <a:xfrm>
            <a:off x="6858000" y="5638800"/>
            <a:ext cx="1752600" cy="228600"/>
          </a:xfrm>
          <a:prstGeom prst="rect">
            <a:avLst/>
          </a:prstGeom>
          <a:solidFill>
            <a:schemeClr val="hlink"/>
          </a:solidFill>
          <a:ln w="9525" algn="ctr">
            <a:solidFill>
              <a:schemeClr val="tx1"/>
            </a:solidFill>
            <a:miter lim="800000"/>
            <a:headEnd/>
            <a:tailEnd/>
          </a:ln>
        </p:spPr>
        <p:txBody>
          <a:bodyPr wrap="none" anchor="ctr"/>
          <a:lstStyle/>
          <a:p>
            <a:endParaRPr lang="fa-IR"/>
          </a:p>
        </p:txBody>
      </p:sp>
      <p:sp>
        <p:nvSpPr>
          <p:cNvPr id="190485" name="Line 32"/>
          <p:cNvSpPr>
            <a:spLocks noChangeShapeType="1"/>
          </p:cNvSpPr>
          <p:nvPr/>
        </p:nvSpPr>
        <p:spPr bwMode="auto">
          <a:xfrm>
            <a:off x="7696200" y="6248400"/>
            <a:ext cx="0" cy="304800"/>
          </a:xfrm>
          <a:prstGeom prst="line">
            <a:avLst/>
          </a:prstGeom>
          <a:noFill/>
          <a:ln w="28575">
            <a:solidFill>
              <a:schemeClr val="tx1"/>
            </a:solidFill>
            <a:prstDash val="dash"/>
            <a:round/>
            <a:headEnd/>
            <a:tailEnd/>
          </a:ln>
        </p:spPr>
        <p:txBody>
          <a:bodyPr wrap="none" anchor="ctr"/>
          <a:lstStyle/>
          <a:p>
            <a:endParaRPr lang="en-US"/>
          </a:p>
        </p:txBody>
      </p:sp>
    </p:spTree>
  </p:cSld>
  <p:clrMapOvr>
    <a:masterClrMapping/>
  </p:clrMapOvr>
  <p:transition spd="med"/>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45" name="Slide Number Placeholder 5"/>
          <p:cNvSpPr>
            <a:spLocks noGrp="1"/>
          </p:cNvSpPr>
          <p:nvPr>
            <p:ph type="sldNum" sz="quarter" idx="12"/>
          </p:nvPr>
        </p:nvSpPr>
        <p:spPr/>
        <p:txBody>
          <a:bodyPr/>
          <a:lstStyle/>
          <a:p>
            <a:pPr>
              <a:defRPr/>
            </a:pPr>
            <a:fld id="{157DBCF6-DE05-44A1-B705-0FF2505423EC}" type="slidenum">
              <a:rPr lang="ar-SA" altLang="en-US"/>
              <a:pPr>
                <a:defRPr/>
              </a:pPr>
              <a:t>179</a:t>
            </a:fld>
            <a:endParaRPr lang="en-US" altLang="en-US"/>
          </a:p>
        </p:txBody>
      </p:sp>
      <p:sp>
        <p:nvSpPr>
          <p:cNvPr id="191492" name="Rectangle 21"/>
          <p:cNvSpPr>
            <a:spLocks noChangeArrowheads="1"/>
          </p:cNvSpPr>
          <p:nvPr/>
        </p:nvSpPr>
        <p:spPr bwMode="auto">
          <a:xfrm>
            <a:off x="1219200" y="5257800"/>
            <a:ext cx="457200" cy="381000"/>
          </a:xfrm>
          <a:prstGeom prst="rect">
            <a:avLst/>
          </a:prstGeom>
          <a:solidFill>
            <a:schemeClr val="bg1"/>
          </a:solidFill>
          <a:ln w="9525" algn="ctr">
            <a:noFill/>
            <a:miter lim="800000"/>
            <a:headEnd/>
            <a:tailEnd/>
          </a:ln>
        </p:spPr>
        <p:txBody>
          <a:bodyPr wrap="none" lIns="91427" tIns="45714" rIns="91427" bIns="45714" anchor="ctr"/>
          <a:lstStyle/>
          <a:p>
            <a:r>
              <a:rPr lang="en-US"/>
              <a:t>D</a:t>
            </a:r>
          </a:p>
        </p:txBody>
      </p:sp>
      <p:sp>
        <p:nvSpPr>
          <p:cNvPr id="191493" name="Rectangle 20"/>
          <p:cNvSpPr>
            <a:spLocks noChangeArrowheads="1"/>
          </p:cNvSpPr>
          <p:nvPr/>
        </p:nvSpPr>
        <p:spPr bwMode="auto">
          <a:xfrm>
            <a:off x="1219200" y="4800600"/>
            <a:ext cx="457200" cy="381000"/>
          </a:xfrm>
          <a:prstGeom prst="rect">
            <a:avLst/>
          </a:prstGeom>
          <a:solidFill>
            <a:schemeClr val="bg1"/>
          </a:solidFill>
          <a:ln w="9525" algn="ctr">
            <a:noFill/>
            <a:miter lim="800000"/>
            <a:headEnd/>
            <a:tailEnd/>
          </a:ln>
        </p:spPr>
        <p:txBody>
          <a:bodyPr wrap="none" lIns="91427" tIns="45714" rIns="91427" bIns="45714" anchor="ctr"/>
          <a:lstStyle/>
          <a:p>
            <a:r>
              <a:rPr lang="en-US"/>
              <a:t>C</a:t>
            </a:r>
          </a:p>
        </p:txBody>
      </p:sp>
      <p:sp>
        <p:nvSpPr>
          <p:cNvPr id="191494" name="Rectangle 19"/>
          <p:cNvSpPr>
            <a:spLocks noChangeArrowheads="1"/>
          </p:cNvSpPr>
          <p:nvPr/>
        </p:nvSpPr>
        <p:spPr bwMode="auto">
          <a:xfrm>
            <a:off x="1219200" y="4343400"/>
            <a:ext cx="457200" cy="381000"/>
          </a:xfrm>
          <a:prstGeom prst="rect">
            <a:avLst/>
          </a:prstGeom>
          <a:solidFill>
            <a:schemeClr val="bg1"/>
          </a:solidFill>
          <a:ln w="9525" algn="ctr">
            <a:noFill/>
            <a:miter lim="800000"/>
            <a:headEnd/>
            <a:tailEnd/>
          </a:ln>
        </p:spPr>
        <p:txBody>
          <a:bodyPr wrap="none" lIns="91427" tIns="45714" rIns="91427" bIns="45714" anchor="ctr"/>
          <a:lstStyle/>
          <a:p>
            <a:r>
              <a:rPr lang="en-US"/>
              <a:t>B</a:t>
            </a:r>
          </a:p>
        </p:txBody>
      </p:sp>
      <p:sp>
        <p:nvSpPr>
          <p:cNvPr id="191495" name="Rectangle 18"/>
          <p:cNvSpPr>
            <a:spLocks noChangeArrowheads="1"/>
          </p:cNvSpPr>
          <p:nvPr/>
        </p:nvSpPr>
        <p:spPr bwMode="auto">
          <a:xfrm>
            <a:off x="1219200" y="3810000"/>
            <a:ext cx="457200" cy="381000"/>
          </a:xfrm>
          <a:prstGeom prst="rect">
            <a:avLst/>
          </a:prstGeom>
          <a:solidFill>
            <a:schemeClr val="bg1"/>
          </a:solidFill>
          <a:ln w="9525" algn="ctr">
            <a:noFill/>
            <a:miter lim="800000"/>
            <a:headEnd/>
            <a:tailEnd/>
          </a:ln>
        </p:spPr>
        <p:txBody>
          <a:bodyPr wrap="none" lIns="91427" tIns="45714" rIns="91427" bIns="45714" anchor="ctr"/>
          <a:lstStyle/>
          <a:p>
            <a:r>
              <a:rPr lang="en-US"/>
              <a:t>A</a:t>
            </a:r>
          </a:p>
        </p:txBody>
      </p:sp>
      <p:sp>
        <p:nvSpPr>
          <p:cNvPr id="191496" name="Rectangle 27"/>
          <p:cNvSpPr>
            <a:spLocks noChangeArrowheads="1"/>
          </p:cNvSpPr>
          <p:nvPr/>
        </p:nvSpPr>
        <p:spPr bwMode="auto">
          <a:xfrm>
            <a:off x="3276600" y="3124200"/>
            <a:ext cx="1447800" cy="457200"/>
          </a:xfrm>
          <a:prstGeom prst="rect">
            <a:avLst/>
          </a:prstGeom>
          <a:solidFill>
            <a:schemeClr val="bg1"/>
          </a:solidFill>
          <a:ln w="9525" algn="ctr">
            <a:noFill/>
            <a:miter lim="800000"/>
            <a:headEnd/>
            <a:tailEnd/>
          </a:ln>
        </p:spPr>
        <p:txBody>
          <a:bodyPr wrap="none" lIns="91427" tIns="45714" rIns="91427" bIns="45714" anchor="ctr"/>
          <a:lstStyle/>
          <a:p>
            <a:r>
              <a:rPr lang="fa-IR"/>
              <a:t>تاريخ بررسي</a:t>
            </a:r>
            <a:endParaRPr lang="en-US"/>
          </a:p>
        </p:txBody>
      </p:sp>
      <p:sp>
        <p:nvSpPr>
          <p:cNvPr id="191497" name="Rectangle 17"/>
          <p:cNvSpPr>
            <a:spLocks noChangeArrowheads="1"/>
          </p:cNvSpPr>
          <p:nvPr/>
        </p:nvSpPr>
        <p:spPr bwMode="auto">
          <a:xfrm>
            <a:off x="1828800" y="5943600"/>
            <a:ext cx="5105400" cy="381000"/>
          </a:xfrm>
          <a:prstGeom prst="rect">
            <a:avLst/>
          </a:prstGeom>
          <a:solidFill>
            <a:schemeClr val="bg1"/>
          </a:solidFill>
          <a:ln w="9525" algn="ctr">
            <a:noFill/>
            <a:miter lim="800000"/>
            <a:headEnd/>
            <a:tailEnd/>
          </a:ln>
        </p:spPr>
        <p:txBody>
          <a:bodyPr wrap="none" lIns="91427" tIns="45714" rIns="91427" bIns="45714" anchor="ctr"/>
          <a:lstStyle/>
          <a:p>
            <a:pPr algn="r" rtl="1"/>
            <a:r>
              <a:rPr lang="fa-IR"/>
              <a:t>11   10   9    8    7    6     5    4    3    2    1</a:t>
            </a:r>
            <a:endParaRPr lang="en-US"/>
          </a:p>
        </p:txBody>
      </p:sp>
      <p:sp>
        <p:nvSpPr>
          <p:cNvPr id="191498" name="Rectangle 2"/>
          <p:cNvSpPr>
            <a:spLocks noGrp="1" noChangeArrowheads="1"/>
          </p:cNvSpPr>
          <p:nvPr>
            <p:ph type="title"/>
          </p:nvPr>
        </p:nvSpPr>
        <p:spPr/>
        <p:txBody>
          <a:bodyPr/>
          <a:lstStyle/>
          <a:p>
            <a:pPr algn="r" rtl="1" eaLnBrk="1" hangingPunct="1"/>
            <a:r>
              <a:rPr lang="fa-IR" smtClean="0">
                <a:cs typeface="B Nazanin" pitchFamily="2" charset="-78"/>
              </a:rPr>
              <a:t>نمودارهاي گانت (ميله اي)- مثال</a:t>
            </a:r>
            <a:endParaRPr lang="en-US" smtClean="0">
              <a:cs typeface="B Nazanin" pitchFamily="2" charset="-78"/>
            </a:endParaRPr>
          </a:p>
        </p:txBody>
      </p:sp>
      <p:sp>
        <p:nvSpPr>
          <p:cNvPr id="191499" name="Rectangle 3"/>
          <p:cNvSpPr>
            <a:spLocks noGrp="1" noChangeArrowheads="1"/>
          </p:cNvSpPr>
          <p:nvPr>
            <p:ph type="body" idx="1"/>
          </p:nvPr>
        </p:nvSpPr>
        <p:spPr/>
        <p:txBody>
          <a:bodyPr/>
          <a:lstStyle/>
          <a:p>
            <a:pPr algn="r" rtl="1" eaLnBrk="1" hangingPunct="1">
              <a:buFont typeface="Wingdings" pitchFamily="2" charset="2"/>
              <a:buNone/>
            </a:pPr>
            <a:r>
              <a:rPr lang="fa-IR" sz="2400" smtClean="0">
                <a:cs typeface="B Nazanin" pitchFamily="2" charset="-78"/>
              </a:rPr>
              <a:t>در شکل زير ملاحظه مي کنيد فعاليت </a:t>
            </a:r>
            <a:r>
              <a:rPr lang="en-US" sz="2400" smtClean="0">
                <a:cs typeface="B Nazanin" pitchFamily="2" charset="-78"/>
              </a:rPr>
              <a:t>C</a:t>
            </a:r>
            <a:r>
              <a:rPr lang="fa-IR" sz="2400" smtClean="0">
                <a:cs typeface="B Nazanin" pitchFamily="2" charset="-78"/>
              </a:rPr>
              <a:t> طبق برنامه بايد در روز سوم شروع و در پايان روز ششم به اتمام برسد و فعاليت </a:t>
            </a:r>
            <a:r>
              <a:rPr lang="en-US" sz="2400" smtClean="0">
                <a:cs typeface="B Nazanin" pitchFamily="2" charset="-78"/>
              </a:rPr>
              <a:t>D</a:t>
            </a:r>
            <a:r>
              <a:rPr lang="fa-IR" sz="2400" smtClean="0">
                <a:cs typeface="B Nazanin" pitchFamily="2" charset="-78"/>
              </a:rPr>
              <a:t> بايد در روز چهارم شروع و تا پايان روز هشتم ادامه داشته باشد. علامت </a:t>
            </a:r>
            <a:r>
              <a:rPr lang="en-US" sz="2400" smtClean="0">
                <a:cs typeface="B Nazanin" pitchFamily="2" charset="-78"/>
              </a:rPr>
              <a:t>V</a:t>
            </a:r>
            <a:r>
              <a:rPr lang="fa-IR" sz="2400" smtClean="0">
                <a:cs typeface="B Nazanin" pitchFamily="2" charset="-78"/>
              </a:rPr>
              <a:t> در روز پنجم نشان دهنده آن است که وضعيت پيشرفت امور اجرائي فعاليتها در انتهاي روز پنجم مورد بررسي قرار گرفته است. فعاليت </a:t>
            </a:r>
            <a:r>
              <a:rPr lang="en-US" sz="2400" smtClean="0">
                <a:cs typeface="B Nazanin" pitchFamily="2" charset="-78"/>
              </a:rPr>
              <a:t>A,B</a:t>
            </a:r>
            <a:r>
              <a:rPr lang="fa-IR" sz="2400" smtClean="0">
                <a:cs typeface="B Nazanin" pitchFamily="2" charset="-78"/>
              </a:rPr>
              <a:t> تکميل شده اند.</a:t>
            </a:r>
            <a:endParaRPr lang="en-US" sz="2400" smtClean="0">
              <a:cs typeface="B Nazanin" pitchFamily="2" charset="-78"/>
            </a:endParaRPr>
          </a:p>
        </p:txBody>
      </p:sp>
      <p:sp>
        <p:nvSpPr>
          <p:cNvPr id="191500" name="Line 4"/>
          <p:cNvSpPr>
            <a:spLocks noChangeShapeType="1"/>
          </p:cNvSpPr>
          <p:nvPr/>
        </p:nvSpPr>
        <p:spPr bwMode="auto">
          <a:xfrm flipV="1">
            <a:off x="1676400" y="3429000"/>
            <a:ext cx="0" cy="2362200"/>
          </a:xfrm>
          <a:prstGeom prst="line">
            <a:avLst/>
          </a:prstGeom>
          <a:noFill/>
          <a:ln w="12700">
            <a:solidFill>
              <a:schemeClr val="tx1"/>
            </a:solidFill>
            <a:round/>
            <a:headEnd/>
            <a:tailEnd type="triangle" w="med" len="med"/>
          </a:ln>
        </p:spPr>
        <p:txBody>
          <a:bodyPr wrap="none" anchor="ctr"/>
          <a:lstStyle/>
          <a:p>
            <a:endParaRPr lang="en-US"/>
          </a:p>
        </p:txBody>
      </p:sp>
      <p:sp>
        <p:nvSpPr>
          <p:cNvPr id="191501" name="Line 5"/>
          <p:cNvSpPr>
            <a:spLocks noChangeShapeType="1"/>
          </p:cNvSpPr>
          <p:nvPr/>
        </p:nvSpPr>
        <p:spPr bwMode="auto">
          <a:xfrm>
            <a:off x="1676400" y="5791200"/>
            <a:ext cx="5334000" cy="0"/>
          </a:xfrm>
          <a:prstGeom prst="line">
            <a:avLst/>
          </a:prstGeom>
          <a:noFill/>
          <a:ln w="9525">
            <a:solidFill>
              <a:schemeClr val="tx1"/>
            </a:solidFill>
            <a:round/>
            <a:headEnd/>
            <a:tailEnd type="triangle" w="med" len="med"/>
          </a:ln>
        </p:spPr>
        <p:txBody>
          <a:bodyPr wrap="none" anchor="ctr"/>
          <a:lstStyle/>
          <a:p>
            <a:endParaRPr lang="en-US"/>
          </a:p>
        </p:txBody>
      </p:sp>
      <p:sp>
        <p:nvSpPr>
          <p:cNvPr id="191502" name="Line 6"/>
          <p:cNvSpPr>
            <a:spLocks noChangeShapeType="1"/>
          </p:cNvSpPr>
          <p:nvPr/>
        </p:nvSpPr>
        <p:spPr bwMode="auto">
          <a:xfrm>
            <a:off x="2133600" y="5715000"/>
            <a:ext cx="0" cy="152400"/>
          </a:xfrm>
          <a:prstGeom prst="line">
            <a:avLst/>
          </a:prstGeom>
          <a:noFill/>
          <a:ln w="9525">
            <a:solidFill>
              <a:schemeClr val="tx1"/>
            </a:solidFill>
            <a:round/>
            <a:headEnd/>
            <a:tailEnd/>
          </a:ln>
        </p:spPr>
        <p:txBody>
          <a:bodyPr wrap="none" anchor="ctr"/>
          <a:lstStyle/>
          <a:p>
            <a:endParaRPr lang="en-US"/>
          </a:p>
        </p:txBody>
      </p:sp>
      <p:sp>
        <p:nvSpPr>
          <p:cNvPr id="191503" name="Line 7"/>
          <p:cNvSpPr>
            <a:spLocks noChangeShapeType="1"/>
          </p:cNvSpPr>
          <p:nvPr/>
        </p:nvSpPr>
        <p:spPr bwMode="auto">
          <a:xfrm>
            <a:off x="2590800" y="5715000"/>
            <a:ext cx="0" cy="152400"/>
          </a:xfrm>
          <a:prstGeom prst="line">
            <a:avLst/>
          </a:prstGeom>
          <a:noFill/>
          <a:ln w="9525">
            <a:solidFill>
              <a:schemeClr val="tx1"/>
            </a:solidFill>
            <a:round/>
            <a:headEnd/>
            <a:tailEnd/>
          </a:ln>
        </p:spPr>
        <p:txBody>
          <a:bodyPr wrap="none" anchor="ctr"/>
          <a:lstStyle/>
          <a:p>
            <a:endParaRPr lang="en-US"/>
          </a:p>
        </p:txBody>
      </p:sp>
      <p:sp>
        <p:nvSpPr>
          <p:cNvPr id="191504" name="Line 8"/>
          <p:cNvSpPr>
            <a:spLocks noChangeShapeType="1"/>
          </p:cNvSpPr>
          <p:nvPr/>
        </p:nvSpPr>
        <p:spPr bwMode="auto">
          <a:xfrm>
            <a:off x="3048000" y="5715000"/>
            <a:ext cx="0" cy="152400"/>
          </a:xfrm>
          <a:prstGeom prst="line">
            <a:avLst/>
          </a:prstGeom>
          <a:noFill/>
          <a:ln w="9525">
            <a:solidFill>
              <a:schemeClr val="tx1"/>
            </a:solidFill>
            <a:round/>
            <a:headEnd/>
            <a:tailEnd/>
          </a:ln>
        </p:spPr>
        <p:txBody>
          <a:bodyPr wrap="none" anchor="ctr"/>
          <a:lstStyle/>
          <a:p>
            <a:endParaRPr lang="en-US"/>
          </a:p>
        </p:txBody>
      </p:sp>
      <p:sp>
        <p:nvSpPr>
          <p:cNvPr id="191505" name="Line 9"/>
          <p:cNvSpPr>
            <a:spLocks noChangeShapeType="1"/>
          </p:cNvSpPr>
          <p:nvPr/>
        </p:nvSpPr>
        <p:spPr bwMode="auto">
          <a:xfrm>
            <a:off x="3505200" y="5715000"/>
            <a:ext cx="0" cy="152400"/>
          </a:xfrm>
          <a:prstGeom prst="line">
            <a:avLst/>
          </a:prstGeom>
          <a:noFill/>
          <a:ln w="9525">
            <a:solidFill>
              <a:schemeClr val="tx1"/>
            </a:solidFill>
            <a:round/>
            <a:headEnd/>
            <a:tailEnd/>
          </a:ln>
        </p:spPr>
        <p:txBody>
          <a:bodyPr wrap="none" anchor="ctr"/>
          <a:lstStyle/>
          <a:p>
            <a:endParaRPr lang="en-US"/>
          </a:p>
        </p:txBody>
      </p:sp>
      <p:sp>
        <p:nvSpPr>
          <p:cNvPr id="191506" name="Line 10"/>
          <p:cNvSpPr>
            <a:spLocks noChangeShapeType="1"/>
          </p:cNvSpPr>
          <p:nvPr/>
        </p:nvSpPr>
        <p:spPr bwMode="auto">
          <a:xfrm>
            <a:off x="3962400" y="5715000"/>
            <a:ext cx="0" cy="152400"/>
          </a:xfrm>
          <a:prstGeom prst="line">
            <a:avLst/>
          </a:prstGeom>
          <a:noFill/>
          <a:ln w="9525">
            <a:solidFill>
              <a:schemeClr val="tx1"/>
            </a:solidFill>
            <a:round/>
            <a:headEnd/>
            <a:tailEnd/>
          </a:ln>
        </p:spPr>
        <p:txBody>
          <a:bodyPr wrap="none" anchor="ctr"/>
          <a:lstStyle/>
          <a:p>
            <a:endParaRPr lang="en-US"/>
          </a:p>
        </p:txBody>
      </p:sp>
      <p:sp>
        <p:nvSpPr>
          <p:cNvPr id="191507" name="Line 11"/>
          <p:cNvSpPr>
            <a:spLocks noChangeShapeType="1"/>
          </p:cNvSpPr>
          <p:nvPr/>
        </p:nvSpPr>
        <p:spPr bwMode="auto">
          <a:xfrm>
            <a:off x="4419600" y="5715000"/>
            <a:ext cx="0" cy="152400"/>
          </a:xfrm>
          <a:prstGeom prst="line">
            <a:avLst/>
          </a:prstGeom>
          <a:noFill/>
          <a:ln w="9525">
            <a:solidFill>
              <a:schemeClr val="tx1"/>
            </a:solidFill>
            <a:round/>
            <a:headEnd/>
            <a:tailEnd/>
          </a:ln>
        </p:spPr>
        <p:txBody>
          <a:bodyPr wrap="none" anchor="ctr"/>
          <a:lstStyle/>
          <a:p>
            <a:endParaRPr lang="en-US"/>
          </a:p>
        </p:txBody>
      </p:sp>
      <p:sp>
        <p:nvSpPr>
          <p:cNvPr id="191508" name="Line 12"/>
          <p:cNvSpPr>
            <a:spLocks noChangeShapeType="1"/>
          </p:cNvSpPr>
          <p:nvPr/>
        </p:nvSpPr>
        <p:spPr bwMode="auto">
          <a:xfrm>
            <a:off x="4876800" y="5715000"/>
            <a:ext cx="0" cy="152400"/>
          </a:xfrm>
          <a:prstGeom prst="line">
            <a:avLst/>
          </a:prstGeom>
          <a:noFill/>
          <a:ln w="9525">
            <a:solidFill>
              <a:schemeClr val="tx1"/>
            </a:solidFill>
            <a:round/>
            <a:headEnd/>
            <a:tailEnd/>
          </a:ln>
        </p:spPr>
        <p:txBody>
          <a:bodyPr wrap="none" anchor="ctr"/>
          <a:lstStyle/>
          <a:p>
            <a:endParaRPr lang="en-US"/>
          </a:p>
        </p:txBody>
      </p:sp>
      <p:sp>
        <p:nvSpPr>
          <p:cNvPr id="191509" name="Line 13"/>
          <p:cNvSpPr>
            <a:spLocks noChangeShapeType="1"/>
          </p:cNvSpPr>
          <p:nvPr/>
        </p:nvSpPr>
        <p:spPr bwMode="auto">
          <a:xfrm>
            <a:off x="5334000" y="5715000"/>
            <a:ext cx="0" cy="152400"/>
          </a:xfrm>
          <a:prstGeom prst="line">
            <a:avLst/>
          </a:prstGeom>
          <a:noFill/>
          <a:ln w="9525">
            <a:solidFill>
              <a:schemeClr val="tx1"/>
            </a:solidFill>
            <a:round/>
            <a:headEnd/>
            <a:tailEnd/>
          </a:ln>
        </p:spPr>
        <p:txBody>
          <a:bodyPr wrap="none" anchor="ctr"/>
          <a:lstStyle/>
          <a:p>
            <a:endParaRPr lang="en-US"/>
          </a:p>
        </p:txBody>
      </p:sp>
      <p:sp>
        <p:nvSpPr>
          <p:cNvPr id="191510" name="Line 14"/>
          <p:cNvSpPr>
            <a:spLocks noChangeShapeType="1"/>
          </p:cNvSpPr>
          <p:nvPr/>
        </p:nvSpPr>
        <p:spPr bwMode="auto">
          <a:xfrm>
            <a:off x="5791200" y="5715000"/>
            <a:ext cx="0" cy="152400"/>
          </a:xfrm>
          <a:prstGeom prst="line">
            <a:avLst/>
          </a:prstGeom>
          <a:noFill/>
          <a:ln w="9525">
            <a:solidFill>
              <a:schemeClr val="tx1"/>
            </a:solidFill>
            <a:round/>
            <a:headEnd/>
            <a:tailEnd/>
          </a:ln>
        </p:spPr>
        <p:txBody>
          <a:bodyPr wrap="none" anchor="ctr"/>
          <a:lstStyle/>
          <a:p>
            <a:endParaRPr lang="en-US"/>
          </a:p>
        </p:txBody>
      </p:sp>
      <p:sp>
        <p:nvSpPr>
          <p:cNvPr id="191511" name="Line 15"/>
          <p:cNvSpPr>
            <a:spLocks noChangeShapeType="1"/>
          </p:cNvSpPr>
          <p:nvPr/>
        </p:nvSpPr>
        <p:spPr bwMode="auto">
          <a:xfrm>
            <a:off x="6705600" y="5715000"/>
            <a:ext cx="0" cy="152400"/>
          </a:xfrm>
          <a:prstGeom prst="line">
            <a:avLst/>
          </a:prstGeom>
          <a:noFill/>
          <a:ln w="9525">
            <a:solidFill>
              <a:schemeClr val="tx1"/>
            </a:solidFill>
            <a:round/>
            <a:headEnd/>
            <a:tailEnd/>
          </a:ln>
        </p:spPr>
        <p:txBody>
          <a:bodyPr wrap="none" anchor="ctr"/>
          <a:lstStyle/>
          <a:p>
            <a:endParaRPr lang="en-US"/>
          </a:p>
        </p:txBody>
      </p:sp>
      <p:sp>
        <p:nvSpPr>
          <p:cNvPr id="191512" name="Line 16"/>
          <p:cNvSpPr>
            <a:spLocks noChangeShapeType="1"/>
          </p:cNvSpPr>
          <p:nvPr/>
        </p:nvSpPr>
        <p:spPr bwMode="auto">
          <a:xfrm>
            <a:off x="6248400" y="5715000"/>
            <a:ext cx="0" cy="152400"/>
          </a:xfrm>
          <a:prstGeom prst="line">
            <a:avLst/>
          </a:prstGeom>
          <a:noFill/>
          <a:ln w="9525">
            <a:solidFill>
              <a:schemeClr val="tx1"/>
            </a:solidFill>
            <a:round/>
            <a:headEnd/>
            <a:tailEnd/>
          </a:ln>
        </p:spPr>
        <p:txBody>
          <a:bodyPr wrap="none" anchor="ctr"/>
          <a:lstStyle/>
          <a:p>
            <a:endParaRPr lang="en-US"/>
          </a:p>
        </p:txBody>
      </p:sp>
      <p:sp>
        <p:nvSpPr>
          <p:cNvPr id="191513" name="Rectangle 22"/>
          <p:cNvSpPr>
            <a:spLocks noChangeArrowheads="1"/>
          </p:cNvSpPr>
          <p:nvPr/>
        </p:nvSpPr>
        <p:spPr bwMode="auto">
          <a:xfrm>
            <a:off x="838200" y="3276600"/>
            <a:ext cx="762000" cy="457200"/>
          </a:xfrm>
          <a:prstGeom prst="rect">
            <a:avLst/>
          </a:prstGeom>
          <a:solidFill>
            <a:schemeClr val="bg1"/>
          </a:solidFill>
          <a:ln w="9525" algn="ctr">
            <a:noFill/>
            <a:miter lim="800000"/>
            <a:headEnd/>
            <a:tailEnd/>
          </a:ln>
        </p:spPr>
        <p:txBody>
          <a:bodyPr wrap="none" lIns="91427" tIns="45714" rIns="91427" bIns="45714" anchor="ctr"/>
          <a:lstStyle/>
          <a:p>
            <a:r>
              <a:rPr lang="fa-IR"/>
              <a:t>فعاليتها</a:t>
            </a:r>
            <a:endParaRPr lang="en-US"/>
          </a:p>
        </p:txBody>
      </p:sp>
      <p:sp>
        <p:nvSpPr>
          <p:cNvPr id="191514" name="Rectangle 23"/>
          <p:cNvSpPr>
            <a:spLocks noChangeArrowheads="1"/>
          </p:cNvSpPr>
          <p:nvPr/>
        </p:nvSpPr>
        <p:spPr bwMode="auto">
          <a:xfrm>
            <a:off x="6934200" y="5867400"/>
            <a:ext cx="1066800" cy="457200"/>
          </a:xfrm>
          <a:prstGeom prst="rect">
            <a:avLst/>
          </a:prstGeom>
          <a:solidFill>
            <a:schemeClr val="bg1"/>
          </a:solidFill>
          <a:ln w="9525" algn="ctr">
            <a:noFill/>
            <a:miter lim="800000"/>
            <a:headEnd/>
            <a:tailEnd/>
          </a:ln>
        </p:spPr>
        <p:txBody>
          <a:bodyPr wrap="none" lIns="91427" tIns="45714" rIns="91427" bIns="45714" anchor="ctr"/>
          <a:lstStyle/>
          <a:p>
            <a:r>
              <a:rPr lang="fa-IR"/>
              <a:t>زمان (روز)</a:t>
            </a:r>
            <a:endParaRPr lang="en-US"/>
          </a:p>
        </p:txBody>
      </p:sp>
      <p:sp>
        <p:nvSpPr>
          <p:cNvPr id="191515" name="Rectangle 24"/>
          <p:cNvSpPr>
            <a:spLocks noChangeArrowheads="1"/>
          </p:cNvSpPr>
          <p:nvPr/>
        </p:nvSpPr>
        <p:spPr bwMode="auto">
          <a:xfrm>
            <a:off x="3716338" y="3505200"/>
            <a:ext cx="533400" cy="381000"/>
          </a:xfrm>
          <a:prstGeom prst="rect">
            <a:avLst/>
          </a:prstGeom>
          <a:solidFill>
            <a:schemeClr val="bg1"/>
          </a:solidFill>
          <a:ln w="9525" algn="ctr">
            <a:noFill/>
            <a:miter lim="800000"/>
            <a:headEnd/>
            <a:tailEnd/>
          </a:ln>
        </p:spPr>
        <p:txBody>
          <a:bodyPr wrap="none" lIns="91427" tIns="45714" rIns="91427" bIns="45714" anchor="ctr"/>
          <a:lstStyle/>
          <a:p>
            <a:r>
              <a:rPr lang="en-US">
                <a:solidFill>
                  <a:srgbClr val="008000"/>
                </a:solidFill>
              </a:rPr>
              <a:t>V</a:t>
            </a:r>
          </a:p>
        </p:txBody>
      </p:sp>
      <p:sp>
        <p:nvSpPr>
          <p:cNvPr id="191516" name="Line 25"/>
          <p:cNvSpPr>
            <a:spLocks noChangeShapeType="1"/>
          </p:cNvSpPr>
          <p:nvPr/>
        </p:nvSpPr>
        <p:spPr bwMode="auto">
          <a:xfrm flipH="1">
            <a:off x="3962400" y="3810000"/>
            <a:ext cx="0" cy="2057400"/>
          </a:xfrm>
          <a:prstGeom prst="line">
            <a:avLst/>
          </a:prstGeom>
          <a:noFill/>
          <a:ln w="28575">
            <a:solidFill>
              <a:srgbClr val="008000"/>
            </a:solidFill>
            <a:prstDash val="dash"/>
            <a:round/>
            <a:headEnd/>
            <a:tailEnd/>
          </a:ln>
        </p:spPr>
        <p:txBody>
          <a:bodyPr wrap="none" anchor="ctr"/>
          <a:lstStyle/>
          <a:p>
            <a:endParaRPr lang="en-US"/>
          </a:p>
        </p:txBody>
      </p:sp>
      <p:sp>
        <p:nvSpPr>
          <p:cNvPr id="191517" name="Line 26"/>
          <p:cNvSpPr>
            <a:spLocks noChangeShapeType="1"/>
          </p:cNvSpPr>
          <p:nvPr/>
        </p:nvSpPr>
        <p:spPr bwMode="auto">
          <a:xfrm>
            <a:off x="2057400" y="3581400"/>
            <a:ext cx="4191000" cy="0"/>
          </a:xfrm>
          <a:prstGeom prst="line">
            <a:avLst/>
          </a:prstGeom>
          <a:noFill/>
          <a:ln w="28575">
            <a:solidFill>
              <a:srgbClr val="008000"/>
            </a:solidFill>
            <a:round/>
            <a:headEnd/>
            <a:tailEnd/>
          </a:ln>
        </p:spPr>
        <p:txBody>
          <a:bodyPr wrap="none" anchor="ctr"/>
          <a:lstStyle/>
          <a:p>
            <a:endParaRPr lang="en-US"/>
          </a:p>
        </p:txBody>
      </p:sp>
      <p:sp>
        <p:nvSpPr>
          <p:cNvPr id="191518" name="Line 28"/>
          <p:cNvSpPr>
            <a:spLocks noChangeShapeType="1"/>
          </p:cNvSpPr>
          <p:nvPr/>
        </p:nvSpPr>
        <p:spPr bwMode="auto">
          <a:xfrm>
            <a:off x="2133600" y="3886200"/>
            <a:ext cx="1066800" cy="0"/>
          </a:xfrm>
          <a:prstGeom prst="line">
            <a:avLst/>
          </a:prstGeom>
          <a:noFill/>
          <a:ln w="28575">
            <a:solidFill>
              <a:srgbClr val="0000CC"/>
            </a:solidFill>
            <a:round/>
            <a:headEnd/>
            <a:tailEnd/>
          </a:ln>
        </p:spPr>
        <p:txBody>
          <a:bodyPr wrap="none" anchor="ctr"/>
          <a:lstStyle/>
          <a:p>
            <a:endParaRPr lang="en-US"/>
          </a:p>
        </p:txBody>
      </p:sp>
      <p:sp>
        <p:nvSpPr>
          <p:cNvPr id="191519" name="Line 29"/>
          <p:cNvSpPr>
            <a:spLocks noChangeShapeType="1"/>
          </p:cNvSpPr>
          <p:nvPr/>
        </p:nvSpPr>
        <p:spPr bwMode="auto">
          <a:xfrm>
            <a:off x="2133600" y="3886200"/>
            <a:ext cx="0" cy="152400"/>
          </a:xfrm>
          <a:prstGeom prst="line">
            <a:avLst/>
          </a:prstGeom>
          <a:noFill/>
          <a:ln w="28575">
            <a:solidFill>
              <a:srgbClr val="0000CC"/>
            </a:solidFill>
            <a:round/>
            <a:headEnd/>
            <a:tailEnd/>
          </a:ln>
        </p:spPr>
        <p:txBody>
          <a:bodyPr wrap="none" anchor="ctr"/>
          <a:lstStyle/>
          <a:p>
            <a:endParaRPr lang="en-US"/>
          </a:p>
        </p:txBody>
      </p:sp>
      <p:sp>
        <p:nvSpPr>
          <p:cNvPr id="191520" name="Line 30"/>
          <p:cNvSpPr>
            <a:spLocks noChangeShapeType="1"/>
          </p:cNvSpPr>
          <p:nvPr/>
        </p:nvSpPr>
        <p:spPr bwMode="auto">
          <a:xfrm>
            <a:off x="3200400" y="3886200"/>
            <a:ext cx="0" cy="152400"/>
          </a:xfrm>
          <a:prstGeom prst="line">
            <a:avLst/>
          </a:prstGeom>
          <a:noFill/>
          <a:ln w="28575">
            <a:solidFill>
              <a:srgbClr val="0000CC"/>
            </a:solidFill>
            <a:round/>
            <a:headEnd/>
            <a:tailEnd/>
          </a:ln>
        </p:spPr>
        <p:txBody>
          <a:bodyPr wrap="none" anchor="ctr"/>
          <a:lstStyle/>
          <a:p>
            <a:endParaRPr lang="en-US"/>
          </a:p>
        </p:txBody>
      </p:sp>
      <p:sp>
        <p:nvSpPr>
          <p:cNvPr id="191521" name="Rectangle 31"/>
          <p:cNvSpPr>
            <a:spLocks noChangeArrowheads="1"/>
          </p:cNvSpPr>
          <p:nvPr/>
        </p:nvSpPr>
        <p:spPr bwMode="auto">
          <a:xfrm>
            <a:off x="2133600" y="4038600"/>
            <a:ext cx="1066800" cy="228600"/>
          </a:xfrm>
          <a:prstGeom prst="rect">
            <a:avLst/>
          </a:prstGeom>
          <a:solidFill>
            <a:schemeClr val="hlink"/>
          </a:solidFill>
          <a:ln w="9525" algn="ctr">
            <a:solidFill>
              <a:schemeClr val="tx1"/>
            </a:solidFill>
            <a:miter lim="800000"/>
            <a:headEnd/>
            <a:tailEnd/>
          </a:ln>
        </p:spPr>
        <p:txBody>
          <a:bodyPr wrap="none" anchor="ctr"/>
          <a:lstStyle/>
          <a:p>
            <a:endParaRPr lang="fa-IR"/>
          </a:p>
        </p:txBody>
      </p:sp>
      <p:sp>
        <p:nvSpPr>
          <p:cNvPr id="191522" name="Line 32"/>
          <p:cNvSpPr>
            <a:spLocks noChangeShapeType="1"/>
          </p:cNvSpPr>
          <p:nvPr/>
        </p:nvSpPr>
        <p:spPr bwMode="auto">
          <a:xfrm>
            <a:off x="1676400" y="4419600"/>
            <a:ext cx="1066800" cy="0"/>
          </a:xfrm>
          <a:prstGeom prst="line">
            <a:avLst/>
          </a:prstGeom>
          <a:noFill/>
          <a:ln w="28575">
            <a:solidFill>
              <a:srgbClr val="0000CC"/>
            </a:solidFill>
            <a:round/>
            <a:headEnd/>
            <a:tailEnd/>
          </a:ln>
        </p:spPr>
        <p:txBody>
          <a:bodyPr wrap="none" anchor="ctr"/>
          <a:lstStyle/>
          <a:p>
            <a:endParaRPr lang="en-US"/>
          </a:p>
        </p:txBody>
      </p:sp>
      <p:sp>
        <p:nvSpPr>
          <p:cNvPr id="191523" name="Line 33"/>
          <p:cNvSpPr>
            <a:spLocks noChangeShapeType="1"/>
          </p:cNvSpPr>
          <p:nvPr/>
        </p:nvSpPr>
        <p:spPr bwMode="auto">
          <a:xfrm>
            <a:off x="1676400" y="4419600"/>
            <a:ext cx="0" cy="152400"/>
          </a:xfrm>
          <a:prstGeom prst="line">
            <a:avLst/>
          </a:prstGeom>
          <a:noFill/>
          <a:ln w="28575">
            <a:solidFill>
              <a:srgbClr val="0000CC"/>
            </a:solidFill>
            <a:round/>
            <a:headEnd/>
            <a:tailEnd/>
          </a:ln>
        </p:spPr>
        <p:txBody>
          <a:bodyPr wrap="none" anchor="ctr"/>
          <a:lstStyle/>
          <a:p>
            <a:endParaRPr lang="en-US"/>
          </a:p>
        </p:txBody>
      </p:sp>
      <p:sp>
        <p:nvSpPr>
          <p:cNvPr id="191524" name="Line 34"/>
          <p:cNvSpPr>
            <a:spLocks noChangeShapeType="1"/>
          </p:cNvSpPr>
          <p:nvPr/>
        </p:nvSpPr>
        <p:spPr bwMode="auto">
          <a:xfrm>
            <a:off x="2743200" y="4419600"/>
            <a:ext cx="0" cy="152400"/>
          </a:xfrm>
          <a:prstGeom prst="line">
            <a:avLst/>
          </a:prstGeom>
          <a:noFill/>
          <a:ln w="28575">
            <a:solidFill>
              <a:srgbClr val="0000CC"/>
            </a:solidFill>
            <a:round/>
            <a:headEnd/>
            <a:tailEnd/>
          </a:ln>
        </p:spPr>
        <p:txBody>
          <a:bodyPr wrap="none" anchor="ctr"/>
          <a:lstStyle/>
          <a:p>
            <a:endParaRPr lang="en-US"/>
          </a:p>
        </p:txBody>
      </p:sp>
      <p:sp>
        <p:nvSpPr>
          <p:cNvPr id="191525" name="Rectangle 35"/>
          <p:cNvSpPr>
            <a:spLocks noChangeArrowheads="1"/>
          </p:cNvSpPr>
          <p:nvPr/>
        </p:nvSpPr>
        <p:spPr bwMode="auto">
          <a:xfrm>
            <a:off x="1676400" y="4572000"/>
            <a:ext cx="1066800" cy="228600"/>
          </a:xfrm>
          <a:prstGeom prst="rect">
            <a:avLst/>
          </a:prstGeom>
          <a:solidFill>
            <a:schemeClr val="hlink"/>
          </a:solidFill>
          <a:ln w="9525" algn="ctr">
            <a:solidFill>
              <a:schemeClr val="tx1"/>
            </a:solidFill>
            <a:miter lim="800000"/>
            <a:headEnd/>
            <a:tailEnd/>
          </a:ln>
        </p:spPr>
        <p:txBody>
          <a:bodyPr wrap="none" anchor="ctr"/>
          <a:lstStyle/>
          <a:p>
            <a:endParaRPr lang="fa-IR"/>
          </a:p>
        </p:txBody>
      </p:sp>
      <p:sp>
        <p:nvSpPr>
          <p:cNvPr id="191526" name="Line 36"/>
          <p:cNvSpPr>
            <a:spLocks noChangeShapeType="1"/>
          </p:cNvSpPr>
          <p:nvPr/>
        </p:nvSpPr>
        <p:spPr bwMode="auto">
          <a:xfrm>
            <a:off x="3048000" y="4876800"/>
            <a:ext cx="1371600" cy="0"/>
          </a:xfrm>
          <a:prstGeom prst="line">
            <a:avLst/>
          </a:prstGeom>
          <a:noFill/>
          <a:ln w="28575">
            <a:solidFill>
              <a:srgbClr val="0000CC"/>
            </a:solidFill>
            <a:round/>
            <a:headEnd/>
            <a:tailEnd/>
          </a:ln>
        </p:spPr>
        <p:txBody>
          <a:bodyPr wrap="none" anchor="ctr"/>
          <a:lstStyle/>
          <a:p>
            <a:endParaRPr lang="en-US"/>
          </a:p>
        </p:txBody>
      </p:sp>
      <p:sp>
        <p:nvSpPr>
          <p:cNvPr id="191527" name="Line 37"/>
          <p:cNvSpPr>
            <a:spLocks noChangeShapeType="1"/>
          </p:cNvSpPr>
          <p:nvPr/>
        </p:nvSpPr>
        <p:spPr bwMode="auto">
          <a:xfrm>
            <a:off x="3048000" y="4876800"/>
            <a:ext cx="0" cy="152400"/>
          </a:xfrm>
          <a:prstGeom prst="line">
            <a:avLst/>
          </a:prstGeom>
          <a:noFill/>
          <a:ln w="28575">
            <a:solidFill>
              <a:srgbClr val="0000CC"/>
            </a:solidFill>
            <a:round/>
            <a:headEnd/>
            <a:tailEnd/>
          </a:ln>
        </p:spPr>
        <p:txBody>
          <a:bodyPr wrap="none" anchor="ctr"/>
          <a:lstStyle/>
          <a:p>
            <a:endParaRPr lang="en-US"/>
          </a:p>
        </p:txBody>
      </p:sp>
      <p:sp>
        <p:nvSpPr>
          <p:cNvPr id="191528" name="Line 38"/>
          <p:cNvSpPr>
            <a:spLocks noChangeShapeType="1"/>
          </p:cNvSpPr>
          <p:nvPr/>
        </p:nvSpPr>
        <p:spPr bwMode="auto">
          <a:xfrm>
            <a:off x="4419600" y="4876800"/>
            <a:ext cx="0" cy="152400"/>
          </a:xfrm>
          <a:prstGeom prst="line">
            <a:avLst/>
          </a:prstGeom>
          <a:noFill/>
          <a:ln w="28575">
            <a:solidFill>
              <a:srgbClr val="0000CC"/>
            </a:solidFill>
            <a:round/>
            <a:headEnd/>
            <a:tailEnd/>
          </a:ln>
        </p:spPr>
        <p:txBody>
          <a:bodyPr wrap="none" anchor="ctr"/>
          <a:lstStyle/>
          <a:p>
            <a:endParaRPr lang="en-US"/>
          </a:p>
        </p:txBody>
      </p:sp>
      <p:sp>
        <p:nvSpPr>
          <p:cNvPr id="191529" name="Line 39"/>
          <p:cNvSpPr>
            <a:spLocks noChangeShapeType="1"/>
          </p:cNvSpPr>
          <p:nvPr/>
        </p:nvSpPr>
        <p:spPr bwMode="auto">
          <a:xfrm>
            <a:off x="3505200" y="5334000"/>
            <a:ext cx="1828800" cy="0"/>
          </a:xfrm>
          <a:prstGeom prst="line">
            <a:avLst/>
          </a:prstGeom>
          <a:noFill/>
          <a:ln w="28575">
            <a:solidFill>
              <a:srgbClr val="0000CC"/>
            </a:solidFill>
            <a:round/>
            <a:headEnd/>
            <a:tailEnd/>
          </a:ln>
        </p:spPr>
        <p:txBody>
          <a:bodyPr wrap="none" anchor="ctr"/>
          <a:lstStyle/>
          <a:p>
            <a:endParaRPr lang="en-US"/>
          </a:p>
        </p:txBody>
      </p:sp>
      <p:sp>
        <p:nvSpPr>
          <p:cNvPr id="191530" name="Line 40"/>
          <p:cNvSpPr>
            <a:spLocks noChangeShapeType="1"/>
          </p:cNvSpPr>
          <p:nvPr/>
        </p:nvSpPr>
        <p:spPr bwMode="auto">
          <a:xfrm>
            <a:off x="3505200" y="5334000"/>
            <a:ext cx="0" cy="152400"/>
          </a:xfrm>
          <a:prstGeom prst="line">
            <a:avLst/>
          </a:prstGeom>
          <a:noFill/>
          <a:ln w="28575">
            <a:solidFill>
              <a:srgbClr val="0000CC"/>
            </a:solidFill>
            <a:round/>
            <a:headEnd/>
            <a:tailEnd/>
          </a:ln>
        </p:spPr>
        <p:txBody>
          <a:bodyPr wrap="none" anchor="ctr"/>
          <a:lstStyle/>
          <a:p>
            <a:endParaRPr lang="en-US"/>
          </a:p>
        </p:txBody>
      </p:sp>
      <p:sp>
        <p:nvSpPr>
          <p:cNvPr id="191531" name="Line 41"/>
          <p:cNvSpPr>
            <a:spLocks noChangeShapeType="1"/>
          </p:cNvSpPr>
          <p:nvPr/>
        </p:nvSpPr>
        <p:spPr bwMode="auto">
          <a:xfrm>
            <a:off x="5334000" y="5334000"/>
            <a:ext cx="0" cy="152400"/>
          </a:xfrm>
          <a:prstGeom prst="line">
            <a:avLst/>
          </a:prstGeom>
          <a:noFill/>
          <a:ln w="28575">
            <a:solidFill>
              <a:srgbClr val="0000CC"/>
            </a:solidFill>
            <a:round/>
            <a:headEnd/>
            <a:tailEnd/>
          </a:ln>
        </p:spPr>
        <p:txBody>
          <a:bodyPr wrap="none" anchor="ctr"/>
          <a:lstStyle/>
          <a:p>
            <a:endParaRPr lang="en-US"/>
          </a:p>
        </p:txBody>
      </p:sp>
      <p:sp>
        <p:nvSpPr>
          <p:cNvPr id="191532" name="Rectangle 42"/>
          <p:cNvSpPr>
            <a:spLocks noChangeArrowheads="1"/>
          </p:cNvSpPr>
          <p:nvPr/>
        </p:nvSpPr>
        <p:spPr bwMode="auto">
          <a:xfrm>
            <a:off x="3048000" y="5029200"/>
            <a:ext cx="1143000" cy="228600"/>
          </a:xfrm>
          <a:prstGeom prst="rect">
            <a:avLst/>
          </a:prstGeom>
          <a:solidFill>
            <a:schemeClr val="hlink"/>
          </a:solidFill>
          <a:ln w="9525" algn="ctr">
            <a:solidFill>
              <a:schemeClr val="tx1"/>
            </a:solidFill>
            <a:miter lim="800000"/>
            <a:headEnd/>
            <a:tailEnd/>
          </a:ln>
        </p:spPr>
        <p:txBody>
          <a:bodyPr wrap="none" anchor="ctr"/>
          <a:lstStyle/>
          <a:p>
            <a:endParaRPr lang="fa-IR"/>
          </a:p>
        </p:txBody>
      </p:sp>
      <p:sp>
        <p:nvSpPr>
          <p:cNvPr id="191533" name="Rectangle 43"/>
          <p:cNvSpPr>
            <a:spLocks noChangeArrowheads="1"/>
          </p:cNvSpPr>
          <p:nvPr/>
        </p:nvSpPr>
        <p:spPr bwMode="auto">
          <a:xfrm>
            <a:off x="3505200" y="5486400"/>
            <a:ext cx="304800" cy="228600"/>
          </a:xfrm>
          <a:prstGeom prst="rect">
            <a:avLst/>
          </a:prstGeom>
          <a:solidFill>
            <a:schemeClr val="hlink"/>
          </a:solidFill>
          <a:ln w="9525" algn="ctr">
            <a:solidFill>
              <a:schemeClr val="tx1"/>
            </a:solidFill>
            <a:miter lim="800000"/>
            <a:headEnd/>
            <a:tailEnd/>
          </a:ln>
        </p:spPr>
        <p:txBody>
          <a:bodyPr wrap="none" anchor="ctr"/>
          <a:lstStyle/>
          <a:p>
            <a:endParaRPr lang="fa-IR"/>
          </a:p>
        </p:txBody>
      </p:sp>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64F0606C-E059-4284-8F5C-226DF70DA59F}" type="slidenum">
              <a:rPr lang="ar-SA" altLang="en-US"/>
              <a:pPr>
                <a:defRPr/>
              </a:pPr>
              <a:t>18</a:t>
            </a:fld>
            <a:endParaRPr lang="en-US" altLang="en-US"/>
          </a:p>
        </p:txBody>
      </p:sp>
      <p:sp>
        <p:nvSpPr>
          <p:cNvPr id="57348" name="Rectangle 2"/>
          <p:cNvSpPr>
            <a:spLocks noGrp="1" noChangeArrowheads="1"/>
          </p:cNvSpPr>
          <p:nvPr>
            <p:ph type="title"/>
          </p:nvPr>
        </p:nvSpPr>
        <p:spPr/>
        <p:txBody>
          <a:bodyPr/>
          <a:lstStyle/>
          <a:p>
            <a:pPr algn="r" rtl="1" eaLnBrk="1" hangingPunct="1"/>
            <a:r>
              <a:rPr lang="fa-IR" smtClean="0">
                <a:cs typeface="B Nazanin" pitchFamily="2" charset="-78"/>
              </a:rPr>
              <a:t>مديريت پروژه-ادامه</a:t>
            </a:r>
            <a:endParaRPr lang="en-US" smtClean="0">
              <a:cs typeface="B Nazanin" pitchFamily="2" charset="-78"/>
            </a:endParaRPr>
          </a:p>
        </p:txBody>
      </p:sp>
      <p:sp>
        <p:nvSpPr>
          <p:cNvPr id="57349" name="Rectangle 3"/>
          <p:cNvSpPr>
            <a:spLocks noGrp="1" noChangeArrowheads="1"/>
          </p:cNvSpPr>
          <p:nvPr>
            <p:ph type="body" idx="1"/>
          </p:nvPr>
        </p:nvSpPr>
        <p:spPr>
          <a:xfrm>
            <a:off x="304800" y="1828800"/>
            <a:ext cx="8229600" cy="4411663"/>
          </a:xfrm>
        </p:spPr>
        <p:txBody>
          <a:bodyPr/>
          <a:lstStyle/>
          <a:p>
            <a:pPr algn="r" rtl="1" eaLnBrk="1" hangingPunct="1">
              <a:buFont typeface="Wingdings" pitchFamily="2" charset="2"/>
              <a:buNone/>
            </a:pPr>
            <a:r>
              <a:rPr lang="fa-IR" smtClean="0">
                <a:cs typeface="B Nazanin" pitchFamily="2" charset="-78"/>
              </a:rPr>
              <a:t>برا</a:t>
            </a:r>
            <a:r>
              <a:rPr lang="ar-SA" smtClean="0">
                <a:cs typeface="B Nazanin" pitchFamily="2" charset="-78"/>
              </a:rPr>
              <a:t>ي</a:t>
            </a:r>
            <a:r>
              <a:rPr lang="fa-IR" smtClean="0">
                <a:cs typeface="B Nazanin" pitchFamily="2" charset="-78"/>
              </a:rPr>
              <a:t> اجرا</a:t>
            </a:r>
            <a:r>
              <a:rPr lang="ar-SA" smtClean="0">
                <a:cs typeface="B Nazanin" pitchFamily="2" charset="-78"/>
              </a:rPr>
              <a:t>ي</a:t>
            </a:r>
            <a:r>
              <a:rPr lang="fa-IR" smtClean="0">
                <a:cs typeface="B Nazanin" pitchFamily="2" charset="-78"/>
              </a:rPr>
              <a:t> هر پروژه، مجموعه فرا</a:t>
            </a:r>
            <a:r>
              <a:rPr lang="ar-SA" smtClean="0">
                <a:cs typeface="B Nazanin" pitchFamily="2" charset="-78"/>
              </a:rPr>
              <a:t>ي</a:t>
            </a:r>
            <a:r>
              <a:rPr lang="fa-IR" smtClean="0">
                <a:cs typeface="B Nazanin" pitchFamily="2" charset="-78"/>
              </a:rPr>
              <a:t>ندها</a:t>
            </a:r>
            <a:r>
              <a:rPr lang="ar-SA" smtClean="0">
                <a:cs typeface="B Nazanin" pitchFamily="2" charset="-78"/>
              </a:rPr>
              <a:t>ي</a:t>
            </a:r>
            <a:r>
              <a:rPr lang="fa-IR" smtClean="0">
                <a:cs typeface="B Nazanin" pitchFamily="2" charset="-78"/>
              </a:rPr>
              <a:t> مختلف صورت م</a:t>
            </a:r>
            <a:r>
              <a:rPr lang="ar-SA" smtClean="0">
                <a:cs typeface="B Nazanin" pitchFamily="2" charset="-78"/>
              </a:rPr>
              <a:t>ي</a:t>
            </a:r>
            <a:r>
              <a:rPr lang="fa-IR" smtClean="0">
                <a:cs typeface="B Nazanin" pitchFamily="2" charset="-78"/>
              </a:rPr>
              <a:t>‏گ</a:t>
            </a:r>
            <a:r>
              <a:rPr lang="ar-SA" smtClean="0">
                <a:cs typeface="B Nazanin" pitchFamily="2" charset="-78"/>
              </a:rPr>
              <a:t>ي</a:t>
            </a:r>
            <a:r>
              <a:rPr lang="fa-IR" smtClean="0">
                <a:cs typeface="B Nazanin" pitchFamily="2" charset="-78"/>
              </a:rPr>
              <a:t>رد. </a:t>
            </a:r>
            <a:r>
              <a:rPr lang="ar-SA" smtClean="0">
                <a:cs typeface="B Nazanin" pitchFamily="2" charset="-78"/>
              </a:rPr>
              <a:t>ي</a:t>
            </a:r>
            <a:r>
              <a:rPr lang="fa-IR" smtClean="0">
                <a:cs typeface="B Nazanin" pitchFamily="2" charset="-78"/>
              </a:rPr>
              <a:t>ک فرا</a:t>
            </a:r>
            <a:r>
              <a:rPr lang="ar-SA" smtClean="0">
                <a:cs typeface="B Nazanin" pitchFamily="2" charset="-78"/>
              </a:rPr>
              <a:t>ي</a:t>
            </a:r>
            <a:r>
              <a:rPr lang="fa-IR" smtClean="0">
                <a:cs typeface="B Nazanin" pitchFamily="2" charset="-78"/>
              </a:rPr>
              <a:t>ند شامل  مجموعه فعال</a:t>
            </a:r>
            <a:r>
              <a:rPr lang="ar-SA" smtClean="0">
                <a:cs typeface="B Nazanin" pitchFamily="2" charset="-78"/>
              </a:rPr>
              <a:t>ي</a:t>
            </a:r>
            <a:r>
              <a:rPr lang="fa-IR" smtClean="0">
                <a:cs typeface="B Nazanin" pitchFamily="2" charset="-78"/>
              </a:rPr>
              <a:t>تها</a:t>
            </a:r>
            <a:r>
              <a:rPr lang="ar-SA" smtClean="0">
                <a:cs typeface="B Nazanin" pitchFamily="2" charset="-78"/>
              </a:rPr>
              <a:t>ي</a:t>
            </a:r>
            <a:r>
              <a:rPr lang="fa-IR" smtClean="0">
                <a:cs typeface="B Nazanin" pitchFamily="2" charset="-78"/>
              </a:rPr>
              <a:t> لازم‏الاجرا برا</a:t>
            </a:r>
            <a:r>
              <a:rPr lang="ar-SA" smtClean="0">
                <a:cs typeface="B Nazanin" pitchFamily="2" charset="-78"/>
              </a:rPr>
              <a:t>ي</a:t>
            </a:r>
            <a:r>
              <a:rPr lang="fa-IR" smtClean="0">
                <a:cs typeface="B Nazanin" pitchFamily="2" charset="-78"/>
              </a:rPr>
              <a:t> حصول به </a:t>
            </a:r>
            <a:r>
              <a:rPr lang="ar-SA" smtClean="0">
                <a:cs typeface="B Nazanin" pitchFamily="2" charset="-78"/>
              </a:rPr>
              <a:t>ي</a:t>
            </a:r>
            <a:r>
              <a:rPr lang="fa-IR" smtClean="0">
                <a:cs typeface="B Nazanin" pitchFamily="2" charset="-78"/>
              </a:rPr>
              <a:t>ک نت</a:t>
            </a:r>
            <a:r>
              <a:rPr lang="ar-SA" smtClean="0">
                <a:cs typeface="B Nazanin" pitchFamily="2" charset="-78"/>
              </a:rPr>
              <a:t>ي</a:t>
            </a:r>
            <a:r>
              <a:rPr lang="fa-IR" smtClean="0">
                <a:cs typeface="B Nazanin" pitchFamily="2" charset="-78"/>
              </a:rPr>
              <a:t>جه مشخص است. ا</a:t>
            </a:r>
            <a:r>
              <a:rPr lang="ar-SA" smtClean="0">
                <a:cs typeface="B Nazanin" pitchFamily="2" charset="-78"/>
              </a:rPr>
              <a:t>ي</a:t>
            </a:r>
            <a:r>
              <a:rPr lang="fa-IR" smtClean="0">
                <a:cs typeface="B Nazanin" pitchFamily="2" charset="-78"/>
              </a:rPr>
              <a:t>ن فرا</a:t>
            </a:r>
            <a:r>
              <a:rPr lang="ar-SA" smtClean="0">
                <a:cs typeface="B Nazanin" pitchFamily="2" charset="-78"/>
              </a:rPr>
              <a:t>ي</a:t>
            </a:r>
            <a:r>
              <a:rPr lang="fa-IR" smtClean="0">
                <a:cs typeface="B Nazanin" pitchFamily="2" charset="-78"/>
              </a:rPr>
              <a:t>ندها توسط مجر</a:t>
            </a:r>
            <a:r>
              <a:rPr lang="ar-SA" smtClean="0">
                <a:cs typeface="B Nazanin" pitchFamily="2" charset="-78"/>
              </a:rPr>
              <a:t>ي</a:t>
            </a:r>
            <a:r>
              <a:rPr lang="fa-IR" smtClean="0">
                <a:cs typeface="B Nazanin" pitchFamily="2" charset="-78"/>
              </a:rPr>
              <a:t>ان پروژه انجام م</a:t>
            </a:r>
            <a:r>
              <a:rPr lang="ar-SA" smtClean="0">
                <a:cs typeface="B Nazanin" pitchFamily="2" charset="-78"/>
              </a:rPr>
              <a:t>ي</a:t>
            </a:r>
            <a:r>
              <a:rPr lang="fa-IR" smtClean="0">
                <a:cs typeface="B Nazanin" pitchFamily="2" charset="-78"/>
              </a:rPr>
              <a:t>‏شود.</a:t>
            </a:r>
          </a:p>
          <a:p>
            <a:pPr algn="r" rtl="1" eaLnBrk="1" hangingPunct="1"/>
            <a:endParaRPr lang="fa-IR" smtClean="0">
              <a:cs typeface="B Nazanin" pitchFamily="2" charset="-78"/>
            </a:endParaRPr>
          </a:p>
          <a:p>
            <a:pPr algn="r" rtl="1" eaLnBrk="1" hangingPunct="1"/>
            <a:r>
              <a:rPr lang="fa-IR" b="1" smtClean="0">
                <a:cs typeface="B Nazanin" pitchFamily="2" charset="-78"/>
              </a:rPr>
              <a:t> فرا</a:t>
            </a:r>
            <a:r>
              <a:rPr lang="ar-SA" b="1" smtClean="0">
                <a:cs typeface="B Nazanin" pitchFamily="2" charset="-78"/>
              </a:rPr>
              <a:t>ي</a:t>
            </a:r>
            <a:r>
              <a:rPr lang="fa-IR" b="1" smtClean="0">
                <a:cs typeface="B Nazanin" pitchFamily="2" charset="-78"/>
              </a:rPr>
              <a:t>ندها</a:t>
            </a:r>
            <a:r>
              <a:rPr lang="ar-SA" b="1" smtClean="0">
                <a:cs typeface="B Nazanin" pitchFamily="2" charset="-78"/>
              </a:rPr>
              <a:t>ي</a:t>
            </a:r>
            <a:r>
              <a:rPr lang="fa-IR" b="1" smtClean="0">
                <a:cs typeface="B Nazanin" pitchFamily="2" charset="-78"/>
              </a:rPr>
              <a:t> مد</a:t>
            </a:r>
            <a:r>
              <a:rPr lang="ar-SA" b="1" smtClean="0">
                <a:cs typeface="B Nazanin" pitchFamily="2" charset="-78"/>
              </a:rPr>
              <a:t>ي</a:t>
            </a:r>
            <a:r>
              <a:rPr lang="fa-IR" b="1" smtClean="0">
                <a:cs typeface="B Nazanin" pitchFamily="2" charset="-78"/>
              </a:rPr>
              <a:t>ر</a:t>
            </a:r>
            <a:r>
              <a:rPr lang="ar-SA" b="1" smtClean="0">
                <a:cs typeface="B Nazanin" pitchFamily="2" charset="-78"/>
              </a:rPr>
              <a:t>ي</a:t>
            </a:r>
            <a:r>
              <a:rPr lang="fa-IR" b="1" smtClean="0">
                <a:cs typeface="B Nazanin" pitchFamily="2" charset="-78"/>
              </a:rPr>
              <a:t>ت پروژه</a:t>
            </a:r>
          </a:p>
          <a:p>
            <a:pPr algn="r" rtl="1" eaLnBrk="1" hangingPunct="1"/>
            <a:r>
              <a:rPr lang="fa-IR" b="1" smtClean="0">
                <a:cs typeface="B Nazanin" pitchFamily="2" charset="-78"/>
              </a:rPr>
              <a:t> فرا</a:t>
            </a:r>
            <a:r>
              <a:rPr lang="ar-SA" b="1" smtClean="0">
                <a:cs typeface="B Nazanin" pitchFamily="2" charset="-78"/>
              </a:rPr>
              <a:t>ي</a:t>
            </a:r>
            <a:r>
              <a:rPr lang="fa-IR" b="1" smtClean="0">
                <a:cs typeface="B Nazanin" pitchFamily="2" charset="-78"/>
              </a:rPr>
              <a:t>ندها</a:t>
            </a:r>
            <a:r>
              <a:rPr lang="ar-SA" b="1" smtClean="0">
                <a:cs typeface="B Nazanin" pitchFamily="2" charset="-78"/>
              </a:rPr>
              <a:t>ي</a:t>
            </a:r>
            <a:r>
              <a:rPr lang="fa-IR" b="1" smtClean="0">
                <a:cs typeface="B Nazanin" pitchFamily="2" charset="-78"/>
              </a:rPr>
              <a:t> ته</a:t>
            </a:r>
            <a:r>
              <a:rPr lang="ar-SA" b="1" smtClean="0">
                <a:cs typeface="B Nazanin" pitchFamily="2" charset="-78"/>
              </a:rPr>
              <a:t>ي</a:t>
            </a:r>
            <a:r>
              <a:rPr lang="fa-IR" b="1" smtClean="0">
                <a:cs typeface="B Nazanin" pitchFamily="2" charset="-78"/>
              </a:rPr>
              <a:t>ه محصول پروژه </a:t>
            </a:r>
            <a:r>
              <a:rPr lang="fa-IR" smtClean="0">
                <a:cs typeface="B Nazanin" pitchFamily="2" charset="-78"/>
              </a:rPr>
              <a:t>(ته</a:t>
            </a:r>
            <a:r>
              <a:rPr lang="ar-SA" smtClean="0">
                <a:cs typeface="B Nazanin" pitchFamily="2" charset="-78"/>
              </a:rPr>
              <a:t>ي</a:t>
            </a:r>
            <a:r>
              <a:rPr lang="fa-IR" smtClean="0">
                <a:cs typeface="B Nazanin" pitchFamily="2" charset="-78"/>
              </a:rPr>
              <a:t>ه، تول</a:t>
            </a:r>
            <a:r>
              <a:rPr lang="ar-SA" smtClean="0">
                <a:cs typeface="B Nazanin" pitchFamily="2" charset="-78"/>
              </a:rPr>
              <a:t>ي</a:t>
            </a:r>
            <a:r>
              <a:rPr lang="fa-IR" smtClean="0">
                <a:cs typeface="B Nazanin" pitchFamily="2" charset="-78"/>
              </a:rPr>
              <a:t>د و ارا</a:t>
            </a:r>
            <a:r>
              <a:rPr lang="ar-SA" smtClean="0">
                <a:cs typeface="B Nazanin" pitchFamily="2" charset="-78"/>
              </a:rPr>
              <a:t>ي</a:t>
            </a:r>
            <a:r>
              <a:rPr lang="fa-IR" smtClean="0">
                <a:cs typeface="B Nazanin" pitchFamily="2" charset="-78"/>
              </a:rPr>
              <a:t>ه محصول)</a:t>
            </a:r>
            <a:endParaRPr lang="en-US" b="1" smtClean="0">
              <a:cs typeface="B Nazanin" pitchFamily="2" charset="-78"/>
            </a:endParaRPr>
          </a:p>
          <a:p>
            <a:pPr algn="r" rtl="1" eaLnBrk="1" hangingPunct="1"/>
            <a:endParaRPr lang="en-US"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34BF8223-7689-4D95-9C4F-DB21552E948D}" type="slidenum">
              <a:rPr lang="ar-SA" altLang="en-US"/>
              <a:pPr>
                <a:defRPr/>
              </a:pPr>
              <a:t>180</a:t>
            </a:fld>
            <a:endParaRPr lang="en-US" altLang="en-US"/>
          </a:p>
        </p:txBody>
      </p:sp>
      <p:sp>
        <p:nvSpPr>
          <p:cNvPr id="192516" name="Rectangle 2"/>
          <p:cNvSpPr>
            <a:spLocks noGrp="1" noChangeArrowheads="1"/>
          </p:cNvSpPr>
          <p:nvPr>
            <p:ph type="title"/>
          </p:nvPr>
        </p:nvSpPr>
        <p:spPr/>
        <p:txBody>
          <a:bodyPr/>
          <a:lstStyle/>
          <a:p>
            <a:pPr algn="r" rtl="1" eaLnBrk="1" hangingPunct="1"/>
            <a:r>
              <a:rPr lang="fa-IR" smtClean="0">
                <a:cs typeface="B Nazanin" pitchFamily="2" charset="-78"/>
              </a:rPr>
              <a:t>تبديل شبکه هاي </a:t>
            </a:r>
            <a:r>
              <a:rPr lang="en-US" smtClean="0">
                <a:cs typeface="B Nazanin" pitchFamily="2" charset="-78"/>
              </a:rPr>
              <a:t>CPM</a:t>
            </a:r>
            <a:r>
              <a:rPr lang="fa-IR" smtClean="0">
                <a:cs typeface="B Nazanin" pitchFamily="2" charset="-78"/>
              </a:rPr>
              <a:t> به نمودارهاي گانت</a:t>
            </a:r>
            <a:endParaRPr lang="en-US" smtClean="0">
              <a:cs typeface="B Nazanin" pitchFamily="2" charset="-78"/>
            </a:endParaRPr>
          </a:p>
        </p:txBody>
      </p:sp>
      <p:sp>
        <p:nvSpPr>
          <p:cNvPr id="192517" name="Rectangle 3"/>
          <p:cNvSpPr>
            <a:spLocks noGrp="1" noChangeArrowheads="1"/>
          </p:cNvSpPr>
          <p:nvPr>
            <p:ph type="body" idx="1"/>
          </p:nvPr>
        </p:nvSpPr>
        <p:spPr/>
        <p:txBody>
          <a:bodyPr/>
          <a:lstStyle/>
          <a:p>
            <a:pPr algn="r" rtl="1" eaLnBrk="1" hangingPunct="1">
              <a:lnSpc>
                <a:spcPct val="90000"/>
              </a:lnSpc>
              <a:buFont typeface="Wingdings" pitchFamily="2" charset="2"/>
              <a:buNone/>
            </a:pPr>
            <a:r>
              <a:rPr lang="fa-IR" sz="2400" smtClean="0">
                <a:cs typeface="B Nazanin" pitchFamily="2" charset="-78"/>
              </a:rPr>
              <a:t>شبکه هاي داراي مقياس زمان، تلفيقي از نمودارهاي گانت و شبکه هاي </a:t>
            </a:r>
            <a:r>
              <a:rPr lang="en-US" sz="2400" smtClean="0">
                <a:cs typeface="B Nazanin" pitchFamily="2" charset="-78"/>
              </a:rPr>
              <a:t>CPM</a:t>
            </a:r>
            <a:r>
              <a:rPr lang="fa-IR" sz="2400" smtClean="0">
                <a:cs typeface="B Nazanin" pitchFamily="2" charset="-78"/>
              </a:rPr>
              <a:t> بوده و از مزاياي هر دو نمودار برخوردار هستند. براي ترسيم اين نمودارها، با در دسترس داشتن يک شبکه </a:t>
            </a:r>
            <a:r>
              <a:rPr lang="en-US" sz="2400" smtClean="0">
                <a:cs typeface="B Nazanin" pitchFamily="2" charset="-78"/>
              </a:rPr>
              <a:t>CPM</a:t>
            </a:r>
            <a:r>
              <a:rPr lang="fa-IR" sz="2400" smtClean="0">
                <a:cs typeface="B Nazanin" pitchFamily="2" charset="-78"/>
              </a:rPr>
              <a:t> و با بکار بردن سه دستورالعمل زير مي توان نمودارهاي داراي مقياس زمان را ترسيم کرد. </a:t>
            </a:r>
          </a:p>
          <a:p>
            <a:pPr algn="r" rtl="1" eaLnBrk="1" hangingPunct="1">
              <a:lnSpc>
                <a:spcPct val="90000"/>
              </a:lnSpc>
              <a:buFont typeface="Wingdings" pitchFamily="2" charset="2"/>
              <a:buNone/>
            </a:pPr>
            <a:r>
              <a:rPr lang="fa-IR" sz="2400" smtClean="0">
                <a:cs typeface="B Nazanin" pitchFamily="2" charset="-78"/>
              </a:rPr>
              <a:t>1- فعاليتها را به ترتيب افزايش شماره رويداد پايان از بالا به پائين بر محــور قــائــم مي نويسيم. در شرايطي که دو يا چند فعاليت داراي يک رويداد پاياني مشترک هستند، اين فعاليتها به ترتيب افزايش شماره رويداد پايه نوشته مي شوند.</a:t>
            </a:r>
          </a:p>
          <a:p>
            <a:pPr algn="r" rtl="1" eaLnBrk="1" hangingPunct="1">
              <a:lnSpc>
                <a:spcPct val="90000"/>
              </a:lnSpc>
              <a:buFont typeface="Wingdings" pitchFamily="2" charset="2"/>
              <a:buNone/>
            </a:pPr>
            <a:r>
              <a:rPr lang="fa-IR" sz="2400" smtClean="0">
                <a:cs typeface="B Nazanin" pitchFamily="2" charset="-78"/>
              </a:rPr>
              <a:t>2- از تاريخ آغاز پروژه پاره خطي افقي به طول مناسب با زمان اولين فعاليت از چپ به راست ترسيم مي شود. در ابتدا و انتهاي پاره خط به ترتيب شماره هاي رويدادهاي پايه و پايان نوشته مي شود. </a:t>
            </a:r>
          </a:p>
          <a:p>
            <a:pPr algn="r" rtl="1" eaLnBrk="1" hangingPunct="1">
              <a:lnSpc>
                <a:spcPct val="90000"/>
              </a:lnSpc>
              <a:buFont typeface="Wingdings" pitchFamily="2" charset="2"/>
              <a:buNone/>
            </a:pPr>
            <a:r>
              <a:rPr lang="fa-IR" sz="2400" smtClean="0">
                <a:cs typeface="B Nazanin" pitchFamily="2" charset="-78"/>
              </a:rPr>
              <a:t>3- ساير فعاليتها به ترتيب، به نحوي رسم مي شوند که شماره پايه فعاليت با رويدادي که داراي همين شماره بوده و در منتهي اليه سمت راست نمودار واقع است در يک راستاي قائم قرار گيرد. اين دستور بايد در مورد فعاليتهاي موهوم نيز ترسيم شود.  </a:t>
            </a:r>
            <a:endParaRPr lang="en-US" sz="2400"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32" name="Slide Number Placeholder 5"/>
          <p:cNvSpPr>
            <a:spLocks noGrp="1"/>
          </p:cNvSpPr>
          <p:nvPr>
            <p:ph type="sldNum" sz="quarter" idx="12"/>
          </p:nvPr>
        </p:nvSpPr>
        <p:spPr/>
        <p:txBody>
          <a:bodyPr/>
          <a:lstStyle/>
          <a:p>
            <a:pPr>
              <a:defRPr/>
            </a:pPr>
            <a:fld id="{23959E1A-C962-477C-9737-79D7F23532D4}" type="slidenum">
              <a:rPr lang="ar-SA" altLang="en-US"/>
              <a:pPr>
                <a:defRPr/>
              </a:pPr>
              <a:t>181</a:t>
            </a:fld>
            <a:endParaRPr lang="en-US" altLang="en-US"/>
          </a:p>
        </p:txBody>
      </p:sp>
      <p:sp>
        <p:nvSpPr>
          <p:cNvPr id="193540" name="Rectangle 24"/>
          <p:cNvSpPr>
            <a:spLocks noChangeArrowheads="1"/>
          </p:cNvSpPr>
          <p:nvPr/>
        </p:nvSpPr>
        <p:spPr bwMode="auto">
          <a:xfrm rot="961143">
            <a:off x="2362200" y="4419600"/>
            <a:ext cx="381000" cy="304800"/>
          </a:xfrm>
          <a:prstGeom prst="rect">
            <a:avLst/>
          </a:prstGeom>
          <a:solidFill>
            <a:schemeClr val="bg1"/>
          </a:solidFill>
          <a:ln w="9525" algn="ctr">
            <a:noFill/>
            <a:miter lim="800000"/>
            <a:headEnd/>
            <a:tailEnd/>
          </a:ln>
        </p:spPr>
        <p:txBody>
          <a:bodyPr wrap="none" lIns="91427" tIns="45714" rIns="91427" bIns="45714" anchor="ctr"/>
          <a:lstStyle/>
          <a:p>
            <a:r>
              <a:rPr lang="en-US"/>
              <a:t>2</a:t>
            </a:r>
          </a:p>
        </p:txBody>
      </p:sp>
      <p:sp>
        <p:nvSpPr>
          <p:cNvPr id="193541" name="Rectangle 23"/>
          <p:cNvSpPr>
            <a:spLocks noChangeArrowheads="1"/>
          </p:cNvSpPr>
          <p:nvPr/>
        </p:nvSpPr>
        <p:spPr bwMode="auto">
          <a:xfrm>
            <a:off x="2895600" y="3962400"/>
            <a:ext cx="381000" cy="304800"/>
          </a:xfrm>
          <a:prstGeom prst="rect">
            <a:avLst/>
          </a:prstGeom>
          <a:solidFill>
            <a:schemeClr val="bg1"/>
          </a:solidFill>
          <a:ln w="9525" algn="ctr">
            <a:noFill/>
            <a:miter lim="800000"/>
            <a:headEnd/>
            <a:tailEnd/>
          </a:ln>
        </p:spPr>
        <p:txBody>
          <a:bodyPr wrap="none" lIns="91427" tIns="45714" rIns="91427" bIns="45714" anchor="ctr"/>
          <a:lstStyle/>
          <a:p>
            <a:r>
              <a:rPr lang="en-US"/>
              <a:t>2</a:t>
            </a:r>
          </a:p>
        </p:txBody>
      </p:sp>
      <p:sp>
        <p:nvSpPr>
          <p:cNvPr id="193542" name="Rectangle 25"/>
          <p:cNvSpPr>
            <a:spLocks noChangeArrowheads="1"/>
          </p:cNvSpPr>
          <p:nvPr/>
        </p:nvSpPr>
        <p:spPr bwMode="auto">
          <a:xfrm>
            <a:off x="4267200" y="3048000"/>
            <a:ext cx="381000" cy="304800"/>
          </a:xfrm>
          <a:prstGeom prst="rect">
            <a:avLst/>
          </a:prstGeom>
          <a:solidFill>
            <a:schemeClr val="bg1"/>
          </a:solidFill>
          <a:ln w="9525" algn="ctr">
            <a:noFill/>
            <a:miter lim="800000"/>
            <a:headEnd/>
            <a:tailEnd/>
          </a:ln>
        </p:spPr>
        <p:txBody>
          <a:bodyPr wrap="none" lIns="91427" tIns="45714" rIns="91427" bIns="45714" anchor="ctr"/>
          <a:lstStyle/>
          <a:p>
            <a:r>
              <a:rPr lang="en-US"/>
              <a:t>2</a:t>
            </a:r>
          </a:p>
        </p:txBody>
      </p:sp>
      <p:sp>
        <p:nvSpPr>
          <p:cNvPr id="193543" name="Rectangle 2"/>
          <p:cNvSpPr>
            <a:spLocks noGrp="1" noChangeArrowheads="1"/>
          </p:cNvSpPr>
          <p:nvPr>
            <p:ph type="title"/>
          </p:nvPr>
        </p:nvSpPr>
        <p:spPr/>
        <p:txBody>
          <a:bodyPr/>
          <a:lstStyle/>
          <a:p>
            <a:pPr algn="r" rtl="1" eaLnBrk="1" hangingPunct="1"/>
            <a:r>
              <a:rPr lang="fa-IR" sz="3400" smtClean="0">
                <a:cs typeface="B Nazanin" pitchFamily="2" charset="-78"/>
              </a:rPr>
              <a:t>تبديل شبکه هاي </a:t>
            </a:r>
            <a:r>
              <a:rPr lang="en-US" sz="3400" smtClean="0">
                <a:cs typeface="B Nazanin" pitchFamily="2" charset="-78"/>
              </a:rPr>
              <a:t>CPM</a:t>
            </a:r>
            <a:r>
              <a:rPr lang="fa-IR" sz="3400" smtClean="0">
                <a:cs typeface="B Nazanin" pitchFamily="2" charset="-78"/>
              </a:rPr>
              <a:t> به نمودارهاي گانت- مثال</a:t>
            </a:r>
            <a:endParaRPr lang="en-US" sz="3400" smtClean="0">
              <a:cs typeface="B Nazanin" pitchFamily="2" charset="-78"/>
            </a:endParaRPr>
          </a:p>
        </p:txBody>
      </p:sp>
      <p:sp>
        <p:nvSpPr>
          <p:cNvPr id="193544" name="Rectangle 3"/>
          <p:cNvSpPr>
            <a:spLocks noGrp="1" noChangeArrowheads="1"/>
          </p:cNvSpPr>
          <p:nvPr>
            <p:ph type="body" idx="1"/>
          </p:nvPr>
        </p:nvSpPr>
        <p:spPr/>
        <p:txBody>
          <a:bodyPr/>
          <a:lstStyle/>
          <a:p>
            <a:pPr algn="r" rtl="1" eaLnBrk="1" hangingPunct="1">
              <a:buFont typeface="Wingdings" pitchFamily="2" charset="2"/>
              <a:buNone/>
            </a:pPr>
            <a:r>
              <a:rPr lang="fa-IR" smtClean="0">
                <a:cs typeface="B Nazanin" pitchFamily="2" charset="-78"/>
              </a:rPr>
              <a:t>شبکه </a:t>
            </a:r>
            <a:r>
              <a:rPr lang="en-US" smtClean="0">
                <a:cs typeface="B Nazanin" pitchFamily="2" charset="-78"/>
              </a:rPr>
              <a:t>CPM</a:t>
            </a:r>
            <a:r>
              <a:rPr lang="fa-IR" smtClean="0">
                <a:cs typeface="B Nazanin" pitchFamily="2" charset="-78"/>
              </a:rPr>
              <a:t> زير مد نظر است، زمان فعاليتها روي شبکه يادداشت شده است و رويدادها با رعايت قانون بزرگتر بودن شماره رويداد پايان نسبت به پايه شماره گذاري شده اند.</a:t>
            </a:r>
            <a:endParaRPr lang="en-US" smtClean="0">
              <a:cs typeface="B Nazanin" pitchFamily="2" charset="-78"/>
            </a:endParaRPr>
          </a:p>
        </p:txBody>
      </p:sp>
      <p:sp>
        <p:nvSpPr>
          <p:cNvPr id="193545" name="Oval 4"/>
          <p:cNvSpPr>
            <a:spLocks noChangeArrowheads="1"/>
          </p:cNvSpPr>
          <p:nvPr/>
        </p:nvSpPr>
        <p:spPr bwMode="auto">
          <a:xfrm>
            <a:off x="1447800" y="4038600"/>
            <a:ext cx="533400" cy="457200"/>
          </a:xfrm>
          <a:prstGeom prst="ellipse">
            <a:avLst/>
          </a:prstGeom>
          <a:solidFill>
            <a:schemeClr val="bg1"/>
          </a:solidFill>
          <a:ln w="19050" algn="ctr">
            <a:solidFill>
              <a:srgbClr val="0000CC"/>
            </a:solidFill>
            <a:round/>
            <a:headEnd/>
            <a:tailEnd/>
          </a:ln>
        </p:spPr>
        <p:txBody>
          <a:bodyPr wrap="none" lIns="91427" tIns="45714" rIns="91427" bIns="45714" anchor="ctr"/>
          <a:lstStyle/>
          <a:p>
            <a:r>
              <a:rPr lang="en-US">
                <a:solidFill>
                  <a:srgbClr val="0000CC"/>
                </a:solidFill>
              </a:rPr>
              <a:t>0</a:t>
            </a:r>
          </a:p>
        </p:txBody>
      </p:sp>
      <p:sp>
        <p:nvSpPr>
          <p:cNvPr id="193546" name="Oval 5"/>
          <p:cNvSpPr>
            <a:spLocks noChangeArrowheads="1"/>
          </p:cNvSpPr>
          <p:nvPr/>
        </p:nvSpPr>
        <p:spPr bwMode="auto">
          <a:xfrm>
            <a:off x="3048000" y="3200400"/>
            <a:ext cx="533400" cy="457200"/>
          </a:xfrm>
          <a:prstGeom prst="ellipse">
            <a:avLst/>
          </a:prstGeom>
          <a:solidFill>
            <a:schemeClr val="bg1"/>
          </a:solidFill>
          <a:ln w="19050" algn="ctr">
            <a:solidFill>
              <a:srgbClr val="0000CC"/>
            </a:solidFill>
            <a:round/>
            <a:headEnd/>
            <a:tailEnd/>
          </a:ln>
        </p:spPr>
        <p:txBody>
          <a:bodyPr wrap="none" lIns="91427" tIns="45714" rIns="91427" bIns="45714" anchor="ctr"/>
          <a:lstStyle/>
          <a:p>
            <a:r>
              <a:rPr lang="en-US">
                <a:solidFill>
                  <a:srgbClr val="0000CC"/>
                </a:solidFill>
              </a:rPr>
              <a:t>1</a:t>
            </a:r>
          </a:p>
        </p:txBody>
      </p:sp>
      <p:sp>
        <p:nvSpPr>
          <p:cNvPr id="193547" name="Oval 6"/>
          <p:cNvSpPr>
            <a:spLocks noChangeArrowheads="1"/>
          </p:cNvSpPr>
          <p:nvPr/>
        </p:nvSpPr>
        <p:spPr bwMode="auto">
          <a:xfrm>
            <a:off x="3048000" y="4800600"/>
            <a:ext cx="533400" cy="457200"/>
          </a:xfrm>
          <a:prstGeom prst="ellipse">
            <a:avLst/>
          </a:prstGeom>
          <a:solidFill>
            <a:schemeClr val="bg1"/>
          </a:solidFill>
          <a:ln w="19050" algn="ctr">
            <a:solidFill>
              <a:srgbClr val="0000CC"/>
            </a:solidFill>
            <a:round/>
            <a:headEnd/>
            <a:tailEnd/>
          </a:ln>
        </p:spPr>
        <p:txBody>
          <a:bodyPr wrap="none" lIns="91427" tIns="45714" rIns="91427" bIns="45714" anchor="ctr"/>
          <a:lstStyle/>
          <a:p>
            <a:r>
              <a:rPr lang="en-US">
                <a:solidFill>
                  <a:srgbClr val="0000CC"/>
                </a:solidFill>
              </a:rPr>
              <a:t>2</a:t>
            </a:r>
          </a:p>
        </p:txBody>
      </p:sp>
      <p:sp>
        <p:nvSpPr>
          <p:cNvPr id="193548" name="Oval 7"/>
          <p:cNvSpPr>
            <a:spLocks noChangeArrowheads="1"/>
          </p:cNvSpPr>
          <p:nvPr/>
        </p:nvSpPr>
        <p:spPr bwMode="auto">
          <a:xfrm>
            <a:off x="4495800" y="4114800"/>
            <a:ext cx="533400" cy="457200"/>
          </a:xfrm>
          <a:prstGeom prst="ellipse">
            <a:avLst/>
          </a:prstGeom>
          <a:solidFill>
            <a:schemeClr val="bg1"/>
          </a:solidFill>
          <a:ln w="19050" algn="ctr">
            <a:solidFill>
              <a:srgbClr val="0000CC"/>
            </a:solidFill>
            <a:round/>
            <a:headEnd/>
            <a:tailEnd/>
          </a:ln>
        </p:spPr>
        <p:txBody>
          <a:bodyPr wrap="none" lIns="91427" tIns="45714" rIns="91427" bIns="45714" anchor="ctr"/>
          <a:lstStyle/>
          <a:p>
            <a:r>
              <a:rPr lang="en-US">
                <a:solidFill>
                  <a:srgbClr val="0000CC"/>
                </a:solidFill>
              </a:rPr>
              <a:t>3</a:t>
            </a:r>
          </a:p>
        </p:txBody>
      </p:sp>
      <p:sp>
        <p:nvSpPr>
          <p:cNvPr id="193549" name="Oval 8"/>
          <p:cNvSpPr>
            <a:spLocks noChangeArrowheads="1"/>
          </p:cNvSpPr>
          <p:nvPr/>
        </p:nvSpPr>
        <p:spPr bwMode="auto">
          <a:xfrm>
            <a:off x="7467600" y="4114800"/>
            <a:ext cx="533400" cy="457200"/>
          </a:xfrm>
          <a:prstGeom prst="ellipse">
            <a:avLst/>
          </a:prstGeom>
          <a:solidFill>
            <a:schemeClr val="bg1"/>
          </a:solidFill>
          <a:ln w="19050" algn="ctr">
            <a:solidFill>
              <a:srgbClr val="0000CC"/>
            </a:solidFill>
            <a:round/>
            <a:headEnd/>
            <a:tailEnd/>
          </a:ln>
        </p:spPr>
        <p:txBody>
          <a:bodyPr wrap="none" lIns="91427" tIns="45714" rIns="91427" bIns="45714" anchor="ctr"/>
          <a:lstStyle/>
          <a:p>
            <a:r>
              <a:rPr lang="en-US">
                <a:solidFill>
                  <a:srgbClr val="0000CC"/>
                </a:solidFill>
              </a:rPr>
              <a:t>6</a:t>
            </a:r>
          </a:p>
        </p:txBody>
      </p:sp>
      <p:sp>
        <p:nvSpPr>
          <p:cNvPr id="193550" name="Oval 9"/>
          <p:cNvSpPr>
            <a:spLocks noChangeArrowheads="1"/>
          </p:cNvSpPr>
          <p:nvPr/>
        </p:nvSpPr>
        <p:spPr bwMode="auto">
          <a:xfrm>
            <a:off x="5791200" y="3276600"/>
            <a:ext cx="533400" cy="457200"/>
          </a:xfrm>
          <a:prstGeom prst="ellipse">
            <a:avLst/>
          </a:prstGeom>
          <a:solidFill>
            <a:schemeClr val="bg1"/>
          </a:solidFill>
          <a:ln w="19050" algn="ctr">
            <a:solidFill>
              <a:srgbClr val="0000CC"/>
            </a:solidFill>
            <a:round/>
            <a:headEnd/>
            <a:tailEnd/>
          </a:ln>
        </p:spPr>
        <p:txBody>
          <a:bodyPr wrap="none" lIns="91427" tIns="45714" rIns="91427" bIns="45714" anchor="ctr"/>
          <a:lstStyle/>
          <a:p>
            <a:r>
              <a:rPr lang="en-US">
                <a:solidFill>
                  <a:srgbClr val="0000CC"/>
                </a:solidFill>
              </a:rPr>
              <a:t>4</a:t>
            </a:r>
          </a:p>
        </p:txBody>
      </p:sp>
      <p:sp>
        <p:nvSpPr>
          <p:cNvPr id="193551" name="Oval 10"/>
          <p:cNvSpPr>
            <a:spLocks noChangeArrowheads="1"/>
          </p:cNvSpPr>
          <p:nvPr/>
        </p:nvSpPr>
        <p:spPr bwMode="auto">
          <a:xfrm>
            <a:off x="5867400" y="4800600"/>
            <a:ext cx="533400" cy="457200"/>
          </a:xfrm>
          <a:prstGeom prst="ellipse">
            <a:avLst/>
          </a:prstGeom>
          <a:solidFill>
            <a:schemeClr val="bg1"/>
          </a:solidFill>
          <a:ln w="19050" algn="ctr">
            <a:solidFill>
              <a:srgbClr val="0000CC"/>
            </a:solidFill>
            <a:round/>
            <a:headEnd/>
            <a:tailEnd/>
          </a:ln>
        </p:spPr>
        <p:txBody>
          <a:bodyPr wrap="none" lIns="91427" tIns="45714" rIns="91427" bIns="45714" anchor="ctr"/>
          <a:lstStyle/>
          <a:p>
            <a:r>
              <a:rPr lang="en-US">
                <a:solidFill>
                  <a:srgbClr val="0000CC"/>
                </a:solidFill>
              </a:rPr>
              <a:t>5</a:t>
            </a:r>
          </a:p>
        </p:txBody>
      </p:sp>
      <p:sp>
        <p:nvSpPr>
          <p:cNvPr id="193552" name="Line 11"/>
          <p:cNvSpPr>
            <a:spLocks noChangeShapeType="1"/>
          </p:cNvSpPr>
          <p:nvPr/>
        </p:nvSpPr>
        <p:spPr bwMode="auto">
          <a:xfrm flipV="1">
            <a:off x="1905000" y="3505200"/>
            <a:ext cx="1143000" cy="609600"/>
          </a:xfrm>
          <a:prstGeom prst="line">
            <a:avLst/>
          </a:prstGeom>
          <a:noFill/>
          <a:ln w="19050">
            <a:solidFill>
              <a:srgbClr val="008000"/>
            </a:solidFill>
            <a:round/>
            <a:headEnd/>
            <a:tailEnd type="triangle" w="med" len="med"/>
          </a:ln>
        </p:spPr>
        <p:txBody>
          <a:bodyPr wrap="none" anchor="ctr"/>
          <a:lstStyle/>
          <a:p>
            <a:endParaRPr lang="en-US"/>
          </a:p>
        </p:txBody>
      </p:sp>
      <p:sp>
        <p:nvSpPr>
          <p:cNvPr id="193553" name="Line 12"/>
          <p:cNvSpPr>
            <a:spLocks noChangeShapeType="1"/>
          </p:cNvSpPr>
          <p:nvPr/>
        </p:nvSpPr>
        <p:spPr bwMode="auto">
          <a:xfrm>
            <a:off x="3581400" y="3352800"/>
            <a:ext cx="2286000" cy="0"/>
          </a:xfrm>
          <a:prstGeom prst="line">
            <a:avLst/>
          </a:prstGeom>
          <a:noFill/>
          <a:ln w="19050">
            <a:solidFill>
              <a:srgbClr val="008000"/>
            </a:solidFill>
            <a:round/>
            <a:headEnd/>
            <a:tailEnd type="triangle" w="med" len="med"/>
          </a:ln>
        </p:spPr>
        <p:txBody>
          <a:bodyPr wrap="none" anchor="ctr"/>
          <a:lstStyle/>
          <a:p>
            <a:endParaRPr lang="en-US"/>
          </a:p>
        </p:txBody>
      </p:sp>
      <p:sp>
        <p:nvSpPr>
          <p:cNvPr id="193554" name="Line 13"/>
          <p:cNvSpPr>
            <a:spLocks noChangeShapeType="1"/>
          </p:cNvSpPr>
          <p:nvPr/>
        </p:nvSpPr>
        <p:spPr bwMode="auto">
          <a:xfrm>
            <a:off x="1981200" y="4267200"/>
            <a:ext cx="2514600" cy="0"/>
          </a:xfrm>
          <a:prstGeom prst="line">
            <a:avLst/>
          </a:prstGeom>
          <a:noFill/>
          <a:ln w="19050">
            <a:solidFill>
              <a:srgbClr val="008000"/>
            </a:solidFill>
            <a:round/>
            <a:headEnd/>
            <a:tailEnd type="triangle" w="med" len="med"/>
          </a:ln>
        </p:spPr>
        <p:txBody>
          <a:bodyPr wrap="none" anchor="ctr"/>
          <a:lstStyle/>
          <a:p>
            <a:endParaRPr lang="en-US"/>
          </a:p>
        </p:txBody>
      </p:sp>
      <p:sp>
        <p:nvSpPr>
          <p:cNvPr id="193555" name="Line 14"/>
          <p:cNvSpPr>
            <a:spLocks noChangeShapeType="1"/>
          </p:cNvSpPr>
          <p:nvPr/>
        </p:nvSpPr>
        <p:spPr bwMode="auto">
          <a:xfrm>
            <a:off x="1828800" y="4495800"/>
            <a:ext cx="1219200" cy="533400"/>
          </a:xfrm>
          <a:prstGeom prst="line">
            <a:avLst/>
          </a:prstGeom>
          <a:noFill/>
          <a:ln w="19050">
            <a:solidFill>
              <a:srgbClr val="008000"/>
            </a:solidFill>
            <a:round/>
            <a:headEnd/>
            <a:tailEnd type="triangle" w="med" len="med"/>
          </a:ln>
        </p:spPr>
        <p:txBody>
          <a:bodyPr wrap="none" anchor="ctr"/>
          <a:lstStyle/>
          <a:p>
            <a:endParaRPr lang="en-US"/>
          </a:p>
        </p:txBody>
      </p:sp>
      <p:sp>
        <p:nvSpPr>
          <p:cNvPr id="193556" name="Line 15"/>
          <p:cNvSpPr>
            <a:spLocks noChangeShapeType="1"/>
          </p:cNvSpPr>
          <p:nvPr/>
        </p:nvSpPr>
        <p:spPr bwMode="auto">
          <a:xfrm flipV="1">
            <a:off x="3581400" y="4495800"/>
            <a:ext cx="990600" cy="533400"/>
          </a:xfrm>
          <a:prstGeom prst="line">
            <a:avLst/>
          </a:prstGeom>
          <a:noFill/>
          <a:ln w="19050">
            <a:solidFill>
              <a:srgbClr val="008000"/>
            </a:solidFill>
            <a:round/>
            <a:headEnd/>
            <a:tailEnd type="triangle" w="med" len="med"/>
          </a:ln>
        </p:spPr>
        <p:txBody>
          <a:bodyPr wrap="none" anchor="ctr"/>
          <a:lstStyle/>
          <a:p>
            <a:endParaRPr lang="en-US"/>
          </a:p>
        </p:txBody>
      </p:sp>
      <p:sp>
        <p:nvSpPr>
          <p:cNvPr id="193557" name="Line 16"/>
          <p:cNvSpPr>
            <a:spLocks noChangeShapeType="1"/>
          </p:cNvSpPr>
          <p:nvPr/>
        </p:nvSpPr>
        <p:spPr bwMode="auto">
          <a:xfrm>
            <a:off x="3581400" y="5105400"/>
            <a:ext cx="2286000" cy="0"/>
          </a:xfrm>
          <a:prstGeom prst="line">
            <a:avLst/>
          </a:prstGeom>
          <a:noFill/>
          <a:ln w="19050">
            <a:solidFill>
              <a:srgbClr val="008000"/>
            </a:solidFill>
            <a:round/>
            <a:headEnd/>
            <a:tailEnd type="triangle" w="med" len="med"/>
          </a:ln>
        </p:spPr>
        <p:txBody>
          <a:bodyPr wrap="none" anchor="ctr"/>
          <a:lstStyle/>
          <a:p>
            <a:endParaRPr lang="en-US"/>
          </a:p>
        </p:txBody>
      </p:sp>
      <p:sp>
        <p:nvSpPr>
          <p:cNvPr id="193558" name="Line 17"/>
          <p:cNvSpPr>
            <a:spLocks noChangeShapeType="1"/>
          </p:cNvSpPr>
          <p:nvPr/>
        </p:nvSpPr>
        <p:spPr bwMode="auto">
          <a:xfrm>
            <a:off x="3505200" y="3581400"/>
            <a:ext cx="1066800" cy="533400"/>
          </a:xfrm>
          <a:prstGeom prst="line">
            <a:avLst/>
          </a:prstGeom>
          <a:noFill/>
          <a:ln w="19050">
            <a:solidFill>
              <a:srgbClr val="008000"/>
            </a:solidFill>
            <a:prstDash val="sysDot"/>
            <a:round/>
            <a:headEnd/>
            <a:tailEnd type="triangle" w="med" len="med"/>
          </a:ln>
        </p:spPr>
        <p:txBody>
          <a:bodyPr wrap="none" anchor="ctr"/>
          <a:lstStyle/>
          <a:p>
            <a:endParaRPr lang="en-US"/>
          </a:p>
        </p:txBody>
      </p:sp>
      <p:sp>
        <p:nvSpPr>
          <p:cNvPr id="193559" name="Line 18"/>
          <p:cNvSpPr>
            <a:spLocks noChangeShapeType="1"/>
          </p:cNvSpPr>
          <p:nvPr/>
        </p:nvSpPr>
        <p:spPr bwMode="auto">
          <a:xfrm flipV="1">
            <a:off x="5029200" y="3657600"/>
            <a:ext cx="838200" cy="609600"/>
          </a:xfrm>
          <a:prstGeom prst="line">
            <a:avLst/>
          </a:prstGeom>
          <a:noFill/>
          <a:ln w="19050">
            <a:solidFill>
              <a:srgbClr val="008000"/>
            </a:solidFill>
            <a:round/>
            <a:headEnd/>
            <a:tailEnd type="triangle" w="med" len="med"/>
          </a:ln>
        </p:spPr>
        <p:txBody>
          <a:bodyPr wrap="none" anchor="ctr"/>
          <a:lstStyle/>
          <a:p>
            <a:endParaRPr lang="en-US"/>
          </a:p>
        </p:txBody>
      </p:sp>
      <p:sp>
        <p:nvSpPr>
          <p:cNvPr id="193560" name="Line 19"/>
          <p:cNvSpPr>
            <a:spLocks noChangeShapeType="1"/>
          </p:cNvSpPr>
          <p:nvPr/>
        </p:nvSpPr>
        <p:spPr bwMode="auto">
          <a:xfrm>
            <a:off x="6324600" y="3581400"/>
            <a:ext cx="1295400" cy="533400"/>
          </a:xfrm>
          <a:prstGeom prst="line">
            <a:avLst/>
          </a:prstGeom>
          <a:noFill/>
          <a:ln w="19050">
            <a:solidFill>
              <a:srgbClr val="008000"/>
            </a:solidFill>
            <a:round/>
            <a:headEnd/>
            <a:tailEnd type="triangle" w="med" len="med"/>
          </a:ln>
        </p:spPr>
        <p:txBody>
          <a:bodyPr wrap="none" anchor="ctr"/>
          <a:lstStyle/>
          <a:p>
            <a:endParaRPr lang="en-US"/>
          </a:p>
        </p:txBody>
      </p:sp>
      <p:sp>
        <p:nvSpPr>
          <p:cNvPr id="193561" name="Line 20"/>
          <p:cNvSpPr>
            <a:spLocks noChangeShapeType="1"/>
          </p:cNvSpPr>
          <p:nvPr/>
        </p:nvSpPr>
        <p:spPr bwMode="auto">
          <a:xfrm>
            <a:off x="5029200" y="4343400"/>
            <a:ext cx="2438400" cy="0"/>
          </a:xfrm>
          <a:prstGeom prst="line">
            <a:avLst/>
          </a:prstGeom>
          <a:noFill/>
          <a:ln w="19050">
            <a:solidFill>
              <a:srgbClr val="008000"/>
            </a:solidFill>
            <a:round/>
            <a:headEnd/>
            <a:tailEnd type="triangle" w="med" len="med"/>
          </a:ln>
        </p:spPr>
        <p:txBody>
          <a:bodyPr wrap="none" anchor="ctr"/>
          <a:lstStyle/>
          <a:p>
            <a:endParaRPr lang="en-US"/>
          </a:p>
        </p:txBody>
      </p:sp>
      <p:sp>
        <p:nvSpPr>
          <p:cNvPr id="193562" name="Line 21"/>
          <p:cNvSpPr>
            <a:spLocks noChangeShapeType="1"/>
          </p:cNvSpPr>
          <p:nvPr/>
        </p:nvSpPr>
        <p:spPr bwMode="auto">
          <a:xfrm flipV="1">
            <a:off x="6400800" y="4495800"/>
            <a:ext cx="1143000" cy="533400"/>
          </a:xfrm>
          <a:prstGeom prst="line">
            <a:avLst/>
          </a:prstGeom>
          <a:noFill/>
          <a:ln w="19050">
            <a:solidFill>
              <a:srgbClr val="008000"/>
            </a:solidFill>
            <a:prstDash val="sysDot"/>
            <a:round/>
            <a:headEnd/>
            <a:tailEnd type="triangle" w="med" len="med"/>
          </a:ln>
        </p:spPr>
        <p:txBody>
          <a:bodyPr wrap="none" anchor="ctr"/>
          <a:lstStyle/>
          <a:p>
            <a:endParaRPr lang="en-US"/>
          </a:p>
        </p:txBody>
      </p:sp>
      <p:sp>
        <p:nvSpPr>
          <p:cNvPr id="193563" name="Rectangle 22"/>
          <p:cNvSpPr>
            <a:spLocks noChangeArrowheads="1"/>
          </p:cNvSpPr>
          <p:nvPr/>
        </p:nvSpPr>
        <p:spPr bwMode="auto">
          <a:xfrm rot="-2169491">
            <a:off x="2133600" y="3505200"/>
            <a:ext cx="381000" cy="304800"/>
          </a:xfrm>
          <a:prstGeom prst="rect">
            <a:avLst/>
          </a:prstGeom>
          <a:solidFill>
            <a:schemeClr val="bg1"/>
          </a:solidFill>
          <a:ln w="9525" algn="ctr">
            <a:noFill/>
            <a:miter lim="800000"/>
            <a:headEnd/>
            <a:tailEnd/>
          </a:ln>
        </p:spPr>
        <p:txBody>
          <a:bodyPr wrap="none" lIns="91427" tIns="45714" rIns="91427" bIns="45714" anchor="ctr"/>
          <a:lstStyle/>
          <a:p>
            <a:r>
              <a:rPr lang="en-US"/>
              <a:t>2</a:t>
            </a:r>
          </a:p>
        </p:txBody>
      </p:sp>
      <p:sp>
        <p:nvSpPr>
          <p:cNvPr id="193564" name="Rectangle 26"/>
          <p:cNvSpPr>
            <a:spLocks noChangeArrowheads="1"/>
          </p:cNvSpPr>
          <p:nvPr/>
        </p:nvSpPr>
        <p:spPr bwMode="auto">
          <a:xfrm rot="-2169491">
            <a:off x="5029200" y="3657600"/>
            <a:ext cx="381000" cy="304800"/>
          </a:xfrm>
          <a:prstGeom prst="rect">
            <a:avLst/>
          </a:prstGeom>
          <a:solidFill>
            <a:schemeClr val="bg1"/>
          </a:solidFill>
          <a:ln w="9525" algn="ctr">
            <a:noFill/>
            <a:miter lim="800000"/>
            <a:headEnd/>
            <a:tailEnd/>
          </a:ln>
        </p:spPr>
        <p:txBody>
          <a:bodyPr wrap="none" lIns="91427" tIns="45714" rIns="91427" bIns="45714" anchor="ctr"/>
          <a:lstStyle/>
          <a:p>
            <a:r>
              <a:rPr lang="en-US"/>
              <a:t>2</a:t>
            </a:r>
          </a:p>
        </p:txBody>
      </p:sp>
      <p:sp>
        <p:nvSpPr>
          <p:cNvPr id="193565" name="Rectangle 27"/>
          <p:cNvSpPr>
            <a:spLocks noChangeArrowheads="1"/>
          </p:cNvSpPr>
          <p:nvPr/>
        </p:nvSpPr>
        <p:spPr bwMode="auto">
          <a:xfrm rot="-2169491">
            <a:off x="3657600" y="4495800"/>
            <a:ext cx="381000" cy="304800"/>
          </a:xfrm>
          <a:prstGeom prst="rect">
            <a:avLst/>
          </a:prstGeom>
          <a:solidFill>
            <a:schemeClr val="bg1"/>
          </a:solidFill>
          <a:ln w="9525" algn="ctr">
            <a:noFill/>
            <a:miter lim="800000"/>
            <a:headEnd/>
            <a:tailEnd/>
          </a:ln>
        </p:spPr>
        <p:txBody>
          <a:bodyPr wrap="none" lIns="91427" tIns="45714" rIns="91427" bIns="45714" anchor="ctr"/>
          <a:lstStyle/>
          <a:p>
            <a:r>
              <a:rPr lang="en-US"/>
              <a:t>4</a:t>
            </a:r>
          </a:p>
        </p:txBody>
      </p:sp>
      <p:sp>
        <p:nvSpPr>
          <p:cNvPr id="193566" name="Rectangle 28"/>
          <p:cNvSpPr>
            <a:spLocks noChangeArrowheads="1"/>
          </p:cNvSpPr>
          <p:nvPr/>
        </p:nvSpPr>
        <p:spPr bwMode="auto">
          <a:xfrm rot="-295136">
            <a:off x="4572000" y="4724400"/>
            <a:ext cx="381000" cy="304800"/>
          </a:xfrm>
          <a:prstGeom prst="rect">
            <a:avLst/>
          </a:prstGeom>
          <a:solidFill>
            <a:schemeClr val="bg1"/>
          </a:solidFill>
          <a:ln w="9525" algn="ctr">
            <a:noFill/>
            <a:miter lim="800000"/>
            <a:headEnd/>
            <a:tailEnd/>
          </a:ln>
        </p:spPr>
        <p:txBody>
          <a:bodyPr wrap="none" lIns="91427" tIns="45714" rIns="91427" bIns="45714" anchor="ctr"/>
          <a:lstStyle/>
          <a:p>
            <a:r>
              <a:rPr lang="en-US"/>
              <a:t>2</a:t>
            </a:r>
          </a:p>
        </p:txBody>
      </p:sp>
      <p:sp>
        <p:nvSpPr>
          <p:cNvPr id="193567" name="Rectangle 29"/>
          <p:cNvSpPr>
            <a:spLocks noChangeArrowheads="1"/>
          </p:cNvSpPr>
          <p:nvPr/>
        </p:nvSpPr>
        <p:spPr bwMode="auto">
          <a:xfrm rot="-158023">
            <a:off x="6019800" y="3962400"/>
            <a:ext cx="381000" cy="304800"/>
          </a:xfrm>
          <a:prstGeom prst="rect">
            <a:avLst/>
          </a:prstGeom>
          <a:solidFill>
            <a:schemeClr val="bg1"/>
          </a:solidFill>
          <a:ln w="9525" algn="ctr">
            <a:noFill/>
            <a:miter lim="800000"/>
            <a:headEnd/>
            <a:tailEnd/>
          </a:ln>
        </p:spPr>
        <p:txBody>
          <a:bodyPr wrap="none" lIns="91427" tIns="45714" rIns="91427" bIns="45714" anchor="ctr"/>
          <a:lstStyle/>
          <a:p>
            <a:r>
              <a:rPr lang="en-US"/>
              <a:t>6</a:t>
            </a:r>
          </a:p>
        </p:txBody>
      </p:sp>
      <p:sp>
        <p:nvSpPr>
          <p:cNvPr id="193568" name="Rectangle 30"/>
          <p:cNvSpPr>
            <a:spLocks noChangeArrowheads="1"/>
          </p:cNvSpPr>
          <p:nvPr/>
        </p:nvSpPr>
        <p:spPr bwMode="auto">
          <a:xfrm rot="1378856">
            <a:off x="6705600" y="3352800"/>
            <a:ext cx="381000" cy="304800"/>
          </a:xfrm>
          <a:prstGeom prst="rect">
            <a:avLst/>
          </a:prstGeom>
          <a:solidFill>
            <a:schemeClr val="bg1"/>
          </a:solidFill>
          <a:ln w="9525" algn="ctr">
            <a:noFill/>
            <a:miter lim="800000"/>
            <a:headEnd/>
            <a:tailEnd/>
          </a:ln>
        </p:spPr>
        <p:txBody>
          <a:bodyPr wrap="none" lIns="91427" tIns="45714" rIns="91427" bIns="45714" anchor="ctr"/>
          <a:lstStyle/>
          <a:p>
            <a:r>
              <a:rPr lang="en-US"/>
              <a:t>3</a:t>
            </a:r>
          </a:p>
        </p:txBody>
      </p:sp>
    </p:spTree>
  </p:cSld>
  <p:clrMapOvr>
    <a:masterClrMapping/>
  </p:clrMapOvr>
  <p:transition spd="med"/>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2"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63" name="Slide Number Placeholder 5"/>
          <p:cNvSpPr>
            <a:spLocks noGrp="1"/>
          </p:cNvSpPr>
          <p:nvPr>
            <p:ph type="sldNum" sz="quarter" idx="12"/>
          </p:nvPr>
        </p:nvSpPr>
        <p:spPr/>
        <p:txBody>
          <a:bodyPr/>
          <a:lstStyle/>
          <a:p>
            <a:pPr>
              <a:defRPr/>
            </a:pPr>
            <a:fld id="{F37C8E54-3D00-4E48-9191-C1631AE199CC}" type="slidenum">
              <a:rPr lang="ar-SA" altLang="en-US"/>
              <a:pPr>
                <a:defRPr/>
              </a:pPr>
              <a:t>182</a:t>
            </a:fld>
            <a:endParaRPr lang="en-US" altLang="en-US"/>
          </a:p>
        </p:txBody>
      </p:sp>
      <p:sp>
        <p:nvSpPr>
          <p:cNvPr id="194564" name="Rectangle 48"/>
          <p:cNvSpPr>
            <a:spLocks noChangeArrowheads="1"/>
          </p:cNvSpPr>
          <p:nvPr/>
        </p:nvSpPr>
        <p:spPr bwMode="auto">
          <a:xfrm>
            <a:off x="2514600" y="2438400"/>
            <a:ext cx="5943600" cy="304800"/>
          </a:xfrm>
          <a:prstGeom prst="rect">
            <a:avLst/>
          </a:prstGeom>
          <a:solidFill>
            <a:schemeClr val="bg1"/>
          </a:solidFill>
          <a:ln w="9525" algn="ctr">
            <a:noFill/>
            <a:miter lim="800000"/>
            <a:headEnd/>
            <a:tailEnd/>
          </a:ln>
        </p:spPr>
        <p:txBody>
          <a:bodyPr wrap="none" lIns="91427" tIns="45714" rIns="91427" bIns="45714" anchor="ctr"/>
          <a:lstStyle/>
          <a:p>
            <a:pPr algn="r" rtl="1"/>
            <a:r>
              <a:rPr lang="fa-IR" sz="1800"/>
              <a:t>13     12    11    10     9       8        7       6     5      4      3      2       1   </a:t>
            </a:r>
            <a:endParaRPr lang="en-US" sz="1800"/>
          </a:p>
        </p:txBody>
      </p:sp>
      <p:sp>
        <p:nvSpPr>
          <p:cNvPr id="194565" name="Rectangle 47"/>
          <p:cNvSpPr>
            <a:spLocks noChangeArrowheads="1"/>
          </p:cNvSpPr>
          <p:nvPr/>
        </p:nvSpPr>
        <p:spPr bwMode="auto">
          <a:xfrm>
            <a:off x="2514600" y="2895600"/>
            <a:ext cx="6019800" cy="457200"/>
          </a:xfrm>
          <a:prstGeom prst="rect">
            <a:avLst/>
          </a:prstGeom>
          <a:solidFill>
            <a:schemeClr val="bg1"/>
          </a:solidFill>
          <a:ln w="9525" algn="ctr">
            <a:noFill/>
            <a:miter lim="800000"/>
            <a:headEnd/>
            <a:tailEnd/>
          </a:ln>
        </p:spPr>
        <p:txBody>
          <a:bodyPr wrap="none" lIns="91427" tIns="45714" rIns="91427" bIns="45714" anchor="ctr"/>
          <a:lstStyle/>
          <a:p>
            <a:pPr algn="r" rtl="1"/>
            <a:endParaRPr lang="fa-IR"/>
          </a:p>
        </p:txBody>
      </p:sp>
      <p:sp>
        <p:nvSpPr>
          <p:cNvPr id="194566" name="Rectangle 2"/>
          <p:cNvSpPr>
            <a:spLocks noGrp="1" noChangeArrowheads="1"/>
          </p:cNvSpPr>
          <p:nvPr>
            <p:ph type="title"/>
          </p:nvPr>
        </p:nvSpPr>
        <p:spPr>
          <a:xfrm>
            <a:off x="457200" y="-76200"/>
            <a:ext cx="7543800" cy="1295400"/>
          </a:xfrm>
        </p:spPr>
        <p:txBody>
          <a:bodyPr/>
          <a:lstStyle/>
          <a:p>
            <a:pPr algn="r" rtl="1" eaLnBrk="1" hangingPunct="1"/>
            <a:r>
              <a:rPr lang="fa-IR" sz="3400" smtClean="0">
                <a:cs typeface="B Nazanin" pitchFamily="2" charset="-78"/>
              </a:rPr>
              <a:t>تبديل شبکه هاي </a:t>
            </a:r>
            <a:r>
              <a:rPr lang="en-US" sz="3400" smtClean="0">
                <a:cs typeface="B Nazanin" pitchFamily="2" charset="-78"/>
              </a:rPr>
              <a:t>CPM</a:t>
            </a:r>
            <a:r>
              <a:rPr lang="fa-IR" sz="3400" smtClean="0">
                <a:cs typeface="B Nazanin" pitchFamily="2" charset="-78"/>
              </a:rPr>
              <a:t> به نمودارهاي گانت- مثال</a:t>
            </a:r>
            <a:endParaRPr lang="en-US" sz="3400" smtClean="0">
              <a:cs typeface="B Nazanin" pitchFamily="2" charset="-78"/>
            </a:endParaRPr>
          </a:p>
        </p:txBody>
      </p:sp>
      <p:sp>
        <p:nvSpPr>
          <p:cNvPr id="194567" name="Rectangle 3"/>
          <p:cNvSpPr>
            <a:spLocks noGrp="1" noChangeArrowheads="1"/>
          </p:cNvSpPr>
          <p:nvPr>
            <p:ph type="body" idx="1"/>
          </p:nvPr>
        </p:nvSpPr>
        <p:spPr>
          <a:xfrm>
            <a:off x="457200" y="1531938"/>
            <a:ext cx="8229600" cy="4411662"/>
          </a:xfrm>
        </p:spPr>
        <p:txBody>
          <a:bodyPr/>
          <a:lstStyle/>
          <a:p>
            <a:pPr algn="r" rtl="1" eaLnBrk="1" hangingPunct="1">
              <a:buFont typeface="Wingdings" pitchFamily="2" charset="2"/>
              <a:buNone/>
            </a:pPr>
            <a:r>
              <a:rPr lang="fa-IR" sz="2400" smtClean="0">
                <a:cs typeface="B Nazanin" pitchFamily="2" charset="-78"/>
              </a:rPr>
              <a:t>توجه : مسير بحراني در نمودار زير شامل فعاليتهائي است که بصورت دو خطي که بر روي نمودار نشان داده شده، مشخص هستند.</a:t>
            </a:r>
            <a:endParaRPr lang="en-US" sz="2400" smtClean="0">
              <a:cs typeface="B Nazanin" pitchFamily="2" charset="-78"/>
            </a:endParaRPr>
          </a:p>
        </p:txBody>
      </p:sp>
      <p:graphicFrame>
        <p:nvGraphicFramePr>
          <p:cNvPr id="289825" name="Group 33"/>
          <p:cNvGraphicFramePr>
            <a:graphicFrameLocks noGrp="1"/>
          </p:cNvGraphicFramePr>
          <p:nvPr/>
        </p:nvGraphicFramePr>
        <p:xfrm>
          <a:off x="457200" y="2286000"/>
          <a:ext cx="8229600" cy="4114800"/>
        </p:xfrm>
        <a:graphic>
          <a:graphicData uri="http://schemas.openxmlformats.org/drawingml/2006/table">
            <a:tbl>
              <a:tblPr/>
              <a:tblGrid>
                <a:gridCol w="990600"/>
                <a:gridCol w="838200"/>
                <a:gridCol w="6400800"/>
              </a:tblGrid>
              <a:tr h="381000">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فعاليت</a:t>
                      </a:r>
                      <a:endParaRPr kumimoji="0" lang="en-US" sz="2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زمان</a:t>
                      </a:r>
                      <a:endParaRPr kumimoji="0" lang="en-US" sz="2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                                   تاريخ</a:t>
                      </a:r>
                      <a:endParaRPr kumimoji="0" lang="en-US" sz="2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3352800">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1-0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2-0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3-0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3-1</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3-2</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4-1</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4-3</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5-2</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6-3</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6-4</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6-5</a:t>
                      </a:r>
                      <a:endParaRPr kumimoji="0" lang="en-US" sz="18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2</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2</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2</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4</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2</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2</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2</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6</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3</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0</a:t>
                      </a:r>
                      <a:endParaRPr kumimoji="0" lang="en-US" sz="18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                                                                                                </a:t>
                      </a:r>
                      <a:endParaRPr kumimoji="0" lang="en-US" sz="18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582" name="Line 34"/>
          <p:cNvSpPr>
            <a:spLocks noChangeShapeType="1"/>
          </p:cNvSpPr>
          <p:nvPr/>
        </p:nvSpPr>
        <p:spPr bwMode="auto">
          <a:xfrm>
            <a:off x="2743200" y="2667000"/>
            <a:ext cx="0" cy="152400"/>
          </a:xfrm>
          <a:prstGeom prst="line">
            <a:avLst/>
          </a:prstGeom>
          <a:noFill/>
          <a:ln w="9525">
            <a:solidFill>
              <a:schemeClr val="tx1"/>
            </a:solidFill>
            <a:round/>
            <a:headEnd/>
            <a:tailEnd/>
          </a:ln>
        </p:spPr>
        <p:txBody>
          <a:bodyPr wrap="none" anchor="ctr"/>
          <a:lstStyle/>
          <a:p>
            <a:endParaRPr lang="en-US"/>
          </a:p>
        </p:txBody>
      </p:sp>
      <p:sp>
        <p:nvSpPr>
          <p:cNvPr id="194583" name="Line 35"/>
          <p:cNvSpPr>
            <a:spLocks noChangeShapeType="1"/>
          </p:cNvSpPr>
          <p:nvPr/>
        </p:nvSpPr>
        <p:spPr bwMode="auto">
          <a:xfrm>
            <a:off x="3200400" y="2667000"/>
            <a:ext cx="0" cy="152400"/>
          </a:xfrm>
          <a:prstGeom prst="line">
            <a:avLst/>
          </a:prstGeom>
          <a:noFill/>
          <a:ln w="9525">
            <a:solidFill>
              <a:schemeClr val="tx1"/>
            </a:solidFill>
            <a:round/>
            <a:headEnd/>
            <a:tailEnd/>
          </a:ln>
        </p:spPr>
        <p:txBody>
          <a:bodyPr wrap="none" anchor="ctr"/>
          <a:lstStyle/>
          <a:p>
            <a:endParaRPr lang="en-US"/>
          </a:p>
        </p:txBody>
      </p:sp>
      <p:sp>
        <p:nvSpPr>
          <p:cNvPr id="194584" name="Line 36"/>
          <p:cNvSpPr>
            <a:spLocks noChangeShapeType="1"/>
          </p:cNvSpPr>
          <p:nvPr/>
        </p:nvSpPr>
        <p:spPr bwMode="auto">
          <a:xfrm>
            <a:off x="3657600" y="2667000"/>
            <a:ext cx="0" cy="152400"/>
          </a:xfrm>
          <a:prstGeom prst="line">
            <a:avLst/>
          </a:prstGeom>
          <a:noFill/>
          <a:ln w="9525">
            <a:solidFill>
              <a:schemeClr val="tx1"/>
            </a:solidFill>
            <a:round/>
            <a:headEnd/>
            <a:tailEnd/>
          </a:ln>
        </p:spPr>
        <p:txBody>
          <a:bodyPr wrap="none" anchor="ctr"/>
          <a:lstStyle/>
          <a:p>
            <a:endParaRPr lang="en-US"/>
          </a:p>
        </p:txBody>
      </p:sp>
      <p:sp>
        <p:nvSpPr>
          <p:cNvPr id="194585" name="Line 37"/>
          <p:cNvSpPr>
            <a:spLocks noChangeShapeType="1"/>
          </p:cNvSpPr>
          <p:nvPr/>
        </p:nvSpPr>
        <p:spPr bwMode="auto">
          <a:xfrm>
            <a:off x="4114800" y="2667000"/>
            <a:ext cx="0" cy="152400"/>
          </a:xfrm>
          <a:prstGeom prst="line">
            <a:avLst/>
          </a:prstGeom>
          <a:noFill/>
          <a:ln w="9525">
            <a:solidFill>
              <a:schemeClr val="tx1"/>
            </a:solidFill>
            <a:round/>
            <a:headEnd/>
            <a:tailEnd/>
          </a:ln>
        </p:spPr>
        <p:txBody>
          <a:bodyPr wrap="none" anchor="ctr"/>
          <a:lstStyle/>
          <a:p>
            <a:endParaRPr lang="en-US"/>
          </a:p>
        </p:txBody>
      </p:sp>
      <p:sp>
        <p:nvSpPr>
          <p:cNvPr id="194586" name="Line 38"/>
          <p:cNvSpPr>
            <a:spLocks noChangeShapeType="1"/>
          </p:cNvSpPr>
          <p:nvPr/>
        </p:nvSpPr>
        <p:spPr bwMode="auto">
          <a:xfrm>
            <a:off x="4572000" y="2667000"/>
            <a:ext cx="0" cy="152400"/>
          </a:xfrm>
          <a:prstGeom prst="line">
            <a:avLst/>
          </a:prstGeom>
          <a:noFill/>
          <a:ln w="9525">
            <a:solidFill>
              <a:schemeClr val="tx1"/>
            </a:solidFill>
            <a:round/>
            <a:headEnd/>
            <a:tailEnd/>
          </a:ln>
        </p:spPr>
        <p:txBody>
          <a:bodyPr wrap="none" anchor="ctr"/>
          <a:lstStyle/>
          <a:p>
            <a:endParaRPr lang="en-US"/>
          </a:p>
        </p:txBody>
      </p:sp>
      <p:sp>
        <p:nvSpPr>
          <p:cNvPr id="194587" name="Line 39"/>
          <p:cNvSpPr>
            <a:spLocks noChangeShapeType="1"/>
          </p:cNvSpPr>
          <p:nvPr/>
        </p:nvSpPr>
        <p:spPr bwMode="auto">
          <a:xfrm>
            <a:off x="4953000" y="2667000"/>
            <a:ext cx="0" cy="152400"/>
          </a:xfrm>
          <a:prstGeom prst="line">
            <a:avLst/>
          </a:prstGeom>
          <a:noFill/>
          <a:ln w="9525">
            <a:solidFill>
              <a:schemeClr val="tx1"/>
            </a:solidFill>
            <a:round/>
            <a:headEnd/>
            <a:tailEnd/>
          </a:ln>
        </p:spPr>
        <p:txBody>
          <a:bodyPr wrap="none" anchor="ctr"/>
          <a:lstStyle/>
          <a:p>
            <a:endParaRPr lang="en-US"/>
          </a:p>
        </p:txBody>
      </p:sp>
      <p:sp>
        <p:nvSpPr>
          <p:cNvPr id="194588" name="Line 40"/>
          <p:cNvSpPr>
            <a:spLocks noChangeShapeType="1"/>
          </p:cNvSpPr>
          <p:nvPr/>
        </p:nvSpPr>
        <p:spPr bwMode="auto">
          <a:xfrm>
            <a:off x="5410200" y="2667000"/>
            <a:ext cx="0" cy="152400"/>
          </a:xfrm>
          <a:prstGeom prst="line">
            <a:avLst/>
          </a:prstGeom>
          <a:noFill/>
          <a:ln w="9525">
            <a:solidFill>
              <a:schemeClr val="tx1"/>
            </a:solidFill>
            <a:round/>
            <a:headEnd/>
            <a:tailEnd/>
          </a:ln>
        </p:spPr>
        <p:txBody>
          <a:bodyPr wrap="none" anchor="ctr"/>
          <a:lstStyle/>
          <a:p>
            <a:endParaRPr lang="en-US"/>
          </a:p>
        </p:txBody>
      </p:sp>
      <p:sp>
        <p:nvSpPr>
          <p:cNvPr id="194589" name="Line 41"/>
          <p:cNvSpPr>
            <a:spLocks noChangeShapeType="1"/>
          </p:cNvSpPr>
          <p:nvPr/>
        </p:nvSpPr>
        <p:spPr bwMode="auto">
          <a:xfrm>
            <a:off x="5943600" y="2667000"/>
            <a:ext cx="0" cy="152400"/>
          </a:xfrm>
          <a:prstGeom prst="line">
            <a:avLst/>
          </a:prstGeom>
          <a:noFill/>
          <a:ln w="9525">
            <a:solidFill>
              <a:schemeClr val="tx1"/>
            </a:solidFill>
            <a:round/>
            <a:headEnd/>
            <a:tailEnd/>
          </a:ln>
        </p:spPr>
        <p:txBody>
          <a:bodyPr wrap="none" anchor="ctr"/>
          <a:lstStyle/>
          <a:p>
            <a:endParaRPr lang="en-US"/>
          </a:p>
        </p:txBody>
      </p:sp>
      <p:sp>
        <p:nvSpPr>
          <p:cNvPr id="194590" name="Line 42"/>
          <p:cNvSpPr>
            <a:spLocks noChangeShapeType="1"/>
          </p:cNvSpPr>
          <p:nvPr/>
        </p:nvSpPr>
        <p:spPr bwMode="auto">
          <a:xfrm>
            <a:off x="6400800" y="2667000"/>
            <a:ext cx="0" cy="152400"/>
          </a:xfrm>
          <a:prstGeom prst="line">
            <a:avLst/>
          </a:prstGeom>
          <a:noFill/>
          <a:ln w="9525">
            <a:solidFill>
              <a:schemeClr val="tx1"/>
            </a:solidFill>
            <a:round/>
            <a:headEnd/>
            <a:tailEnd/>
          </a:ln>
        </p:spPr>
        <p:txBody>
          <a:bodyPr wrap="none" anchor="ctr"/>
          <a:lstStyle/>
          <a:p>
            <a:endParaRPr lang="en-US"/>
          </a:p>
        </p:txBody>
      </p:sp>
      <p:sp>
        <p:nvSpPr>
          <p:cNvPr id="194591" name="Line 43"/>
          <p:cNvSpPr>
            <a:spLocks noChangeShapeType="1"/>
          </p:cNvSpPr>
          <p:nvPr/>
        </p:nvSpPr>
        <p:spPr bwMode="auto">
          <a:xfrm>
            <a:off x="6858000" y="2667000"/>
            <a:ext cx="0" cy="152400"/>
          </a:xfrm>
          <a:prstGeom prst="line">
            <a:avLst/>
          </a:prstGeom>
          <a:noFill/>
          <a:ln w="9525">
            <a:solidFill>
              <a:schemeClr val="tx1"/>
            </a:solidFill>
            <a:round/>
            <a:headEnd/>
            <a:tailEnd/>
          </a:ln>
        </p:spPr>
        <p:txBody>
          <a:bodyPr wrap="none" anchor="ctr"/>
          <a:lstStyle/>
          <a:p>
            <a:endParaRPr lang="en-US"/>
          </a:p>
        </p:txBody>
      </p:sp>
      <p:sp>
        <p:nvSpPr>
          <p:cNvPr id="194592" name="Line 44"/>
          <p:cNvSpPr>
            <a:spLocks noChangeShapeType="1"/>
          </p:cNvSpPr>
          <p:nvPr/>
        </p:nvSpPr>
        <p:spPr bwMode="auto">
          <a:xfrm>
            <a:off x="7315200" y="2667000"/>
            <a:ext cx="0" cy="152400"/>
          </a:xfrm>
          <a:prstGeom prst="line">
            <a:avLst/>
          </a:prstGeom>
          <a:noFill/>
          <a:ln w="9525">
            <a:solidFill>
              <a:schemeClr val="tx1"/>
            </a:solidFill>
            <a:round/>
            <a:headEnd/>
            <a:tailEnd/>
          </a:ln>
        </p:spPr>
        <p:txBody>
          <a:bodyPr wrap="none" anchor="ctr"/>
          <a:lstStyle/>
          <a:p>
            <a:endParaRPr lang="en-US"/>
          </a:p>
        </p:txBody>
      </p:sp>
      <p:sp>
        <p:nvSpPr>
          <p:cNvPr id="194593" name="Line 45"/>
          <p:cNvSpPr>
            <a:spLocks noChangeShapeType="1"/>
          </p:cNvSpPr>
          <p:nvPr/>
        </p:nvSpPr>
        <p:spPr bwMode="auto">
          <a:xfrm>
            <a:off x="7772400" y="2667000"/>
            <a:ext cx="0" cy="152400"/>
          </a:xfrm>
          <a:prstGeom prst="line">
            <a:avLst/>
          </a:prstGeom>
          <a:noFill/>
          <a:ln w="9525">
            <a:solidFill>
              <a:schemeClr val="tx1"/>
            </a:solidFill>
            <a:round/>
            <a:headEnd/>
            <a:tailEnd/>
          </a:ln>
        </p:spPr>
        <p:txBody>
          <a:bodyPr wrap="none" anchor="ctr"/>
          <a:lstStyle/>
          <a:p>
            <a:endParaRPr lang="en-US"/>
          </a:p>
        </p:txBody>
      </p:sp>
      <p:sp>
        <p:nvSpPr>
          <p:cNvPr id="194594" name="Line 46"/>
          <p:cNvSpPr>
            <a:spLocks noChangeShapeType="1"/>
          </p:cNvSpPr>
          <p:nvPr/>
        </p:nvSpPr>
        <p:spPr bwMode="auto">
          <a:xfrm>
            <a:off x="8229600" y="2667000"/>
            <a:ext cx="0" cy="152400"/>
          </a:xfrm>
          <a:prstGeom prst="line">
            <a:avLst/>
          </a:prstGeom>
          <a:noFill/>
          <a:ln w="9525">
            <a:solidFill>
              <a:schemeClr val="tx1"/>
            </a:solidFill>
            <a:round/>
            <a:headEnd/>
            <a:tailEnd/>
          </a:ln>
        </p:spPr>
        <p:txBody>
          <a:bodyPr wrap="none" anchor="ctr"/>
          <a:lstStyle/>
          <a:p>
            <a:endParaRPr lang="en-US"/>
          </a:p>
        </p:txBody>
      </p:sp>
      <p:sp>
        <p:nvSpPr>
          <p:cNvPr id="194595" name="Line 49"/>
          <p:cNvSpPr>
            <a:spLocks noChangeShapeType="1"/>
          </p:cNvSpPr>
          <p:nvPr/>
        </p:nvSpPr>
        <p:spPr bwMode="auto">
          <a:xfrm>
            <a:off x="2286000" y="2819400"/>
            <a:ext cx="914400" cy="0"/>
          </a:xfrm>
          <a:prstGeom prst="line">
            <a:avLst/>
          </a:prstGeom>
          <a:noFill/>
          <a:ln w="28575">
            <a:solidFill>
              <a:srgbClr val="0000CC"/>
            </a:solidFill>
            <a:round/>
            <a:headEnd/>
            <a:tailEnd/>
          </a:ln>
        </p:spPr>
        <p:txBody>
          <a:bodyPr wrap="none" anchor="ctr"/>
          <a:lstStyle/>
          <a:p>
            <a:endParaRPr lang="en-US"/>
          </a:p>
        </p:txBody>
      </p:sp>
      <p:sp>
        <p:nvSpPr>
          <p:cNvPr id="194596" name="Line 50"/>
          <p:cNvSpPr>
            <a:spLocks noChangeShapeType="1"/>
          </p:cNvSpPr>
          <p:nvPr/>
        </p:nvSpPr>
        <p:spPr bwMode="auto">
          <a:xfrm>
            <a:off x="2286000" y="2819400"/>
            <a:ext cx="0" cy="152400"/>
          </a:xfrm>
          <a:prstGeom prst="line">
            <a:avLst/>
          </a:prstGeom>
          <a:noFill/>
          <a:ln w="28575">
            <a:solidFill>
              <a:srgbClr val="0000CC"/>
            </a:solidFill>
            <a:round/>
            <a:headEnd/>
            <a:tailEnd/>
          </a:ln>
        </p:spPr>
        <p:txBody>
          <a:bodyPr wrap="none" anchor="ctr"/>
          <a:lstStyle/>
          <a:p>
            <a:endParaRPr lang="en-US"/>
          </a:p>
        </p:txBody>
      </p:sp>
      <p:sp>
        <p:nvSpPr>
          <p:cNvPr id="194597" name="Line 51"/>
          <p:cNvSpPr>
            <a:spLocks noChangeShapeType="1"/>
          </p:cNvSpPr>
          <p:nvPr/>
        </p:nvSpPr>
        <p:spPr bwMode="auto">
          <a:xfrm>
            <a:off x="3200400" y="2819400"/>
            <a:ext cx="0" cy="152400"/>
          </a:xfrm>
          <a:prstGeom prst="line">
            <a:avLst/>
          </a:prstGeom>
          <a:noFill/>
          <a:ln w="28575">
            <a:solidFill>
              <a:srgbClr val="0000CC"/>
            </a:solidFill>
            <a:round/>
            <a:headEnd/>
            <a:tailEnd/>
          </a:ln>
        </p:spPr>
        <p:txBody>
          <a:bodyPr wrap="none" anchor="ctr"/>
          <a:lstStyle/>
          <a:p>
            <a:endParaRPr lang="en-US"/>
          </a:p>
        </p:txBody>
      </p:sp>
      <p:sp>
        <p:nvSpPr>
          <p:cNvPr id="194598" name="Line 52"/>
          <p:cNvSpPr>
            <a:spLocks noChangeShapeType="1"/>
          </p:cNvSpPr>
          <p:nvPr/>
        </p:nvSpPr>
        <p:spPr bwMode="auto">
          <a:xfrm>
            <a:off x="2286000" y="3124200"/>
            <a:ext cx="914400" cy="0"/>
          </a:xfrm>
          <a:prstGeom prst="line">
            <a:avLst/>
          </a:prstGeom>
          <a:noFill/>
          <a:ln w="76200" cmpd="tri">
            <a:solidFill>
              <a:srgbClr val="0000CC"/>
            </a:solidFill>
            <a:round/>
            <a:headEnd/>
            <a:tailEnd/>
          </a:ln>
        </p:spPr>
        <p:txBody>
          <a:bodyPr wrap="none" anchor="ctr"/>
          <a:lstStyle/>
          <a:p>
            <a:endParaRPr lang="en-US"/>
          </a:p>
        </p:txBody>
      </p:sp>
      <p:sp>
        <p:nvSpPr>
          <p:cNvPr id="194599" name="Line 53"/>
          <p:cNvSpPr>
            <a:spLocks noChangeShapeType="1"/>
          </p:cNvSpPr>
          <p:nvPr/>
        </p:nvSpPr>
        <p:spPr bwMode="auto">
          <a:xfrm>
            <a:off x="2286000" y="3124200"/>
            <a:ext cx="0" cy="152400"/>
          </a:xfrm>
          <a:prstGeom prst="line">
            <a:avLst/>
          </a:prstGeom>
          <a:noFill/>
          <a:ln w="38100" cmpd="dbl">
            <a:solidFill>
              <a:srgbClr val="0000CC"/>
            </a:solidFill>
            <a:round/>
            <a:headEnd/>
            <a:tailEnd/>
          </a:ln>
        </p:spPr>
        <p:txBody>
          <a:bodyPr wrap="none" anchor="ctr"/>
          <a:lstStyle/>
          <a:p>
            <a:endParaRPr lang="en-US"/>
          </a:p>
        </p:txBody>
      </p:sp>
      <p:sp>
        <p:nvSpPr>
          <p:cNvPr id="194600" name="Line 54"/>
          <p:cNvSpPr>
            <a:spLocks noChangeShapeType="1"/>
          </p:cNvSpPr>
          <p:nvPr/>
        </p:nvSpPr>
        <p:spPr bwMode="auto">
          <a:xfrm>
            <a:off x="3200400" y="3124200"/>
            <a:ext cx="0" cy="152400"/>
          </a:xfrm>
          <a:prstGeom prst="line">
            <a:avLst/>
          </a:prstGeom>
          <a:noFill/>
          <a:ln w="38100" cmpd="dbl">
            <a:solidFill>
              <a:srgbClr val="0000CC"/>
            </a:solidFill>
            <a:round/>
            <a:headEnd/>
            <a:tailEnd/>
          </a:ln>
        </p:spPr>
        <p:txBody>
          <a:bodyPr wrap="none" anchor="ctr"/>
          <a:lstStyle/>
          <a:p>
            <a:endParaRPr lang="en-US"/>
          </a:p>
        </p:txBody>
      </p:sp>
      <p:sp>
        <p:nvSpPr>
          <p:cNvPr id="194601" name="Line 55"/>
          <p:cNvSpPr>
            <a:spLocks noChangeShapeType="1"/>
          </p:cNvSpPr>
          <p:nvPr/>
        </p:nvSpPr>
        <p:spPr bwMode="auto">
          <a:xfrm>
            <a:off x="2286000" y="3429000"/>
            <a:ext cx="914400" cy="0"/>
          </a:xfrm>
          <a:prstGeom prst="line">
            <a:avLst/>
          </a:prstGeom>
          <a:noFill/>
          <a:ln w="28575">
            <a:solidFill>
              <a:srgbClr val="0000CC"/>
            </a:solidFill>
            <a:round/>
            <a:headEnd/>
            <a:tailEnd/>
          </a:ln>
        </p:spPr>
        <p:txBody>
          <a:bodyPr wrap="none" anchor="ctr"/>
          <a:lstStyle/>
          <a:p>
            <a:endParaRPr lang="en-US"/>
          </a:p>
        </p:txBody>
      </p:sp>
      <p:sp>
        <p:nvSpPr>
          <p:cNvPr id="194602" name="Line 56"/>
          <p:cNvSpPr>
            <a:spLocks noChangeShapeType="1"/>
          </p:cNvSpPr>
          <p:nvPr/>
        </p:nvSpPr>
        <p:spPr bwMode="auto">
          <a:xfrm>
            <a:off x="2286000" y="3429000"/>
            <a:ext cx="0" cy="152400"/>
          </a:xfrm>
          <a:prstGeom prst="line">
            <a:avLst/>
          </a:prstGeom>
          <a:noFill/>
          <a:ln w="28575">
            <a:solidFill>
              <a:srgbClr val="0000CC"/>
            </a:solidFill>
            <a:round/>
            <a:headEnd/>
            <a:tailEnd/>
          </a:ln>
        </p:spPr>
        <p:txBody>
          <a:bodyPr wrap="none" anchor="ctr"/>
          <a:lstStyle/>
          <a:p>
            <a:endParaRPr lang="en-US"/>
          </a:p>
        </p:txBody>
      </p:sp>
      <p:sp>
        <p:nvSpPr>
          <p:cNvPr id="194603" name="Line 57"/>
          <p:cNvSpPr>
            <a:spLocks noChangeShapeType="1"/>
          </p:cNvSpPr>
          <p:nvPr/>
        </p:nvSpPr>
        <p:spPr bwMode="auto">
          <a:xfrm>
            <a:off x="3200400" y="3429000"/>
            <a:ext cx="0" cy="304800"/>
          </a:xfrm>
          <a:prstGeom prst="line">
            <a:avLst/>
          </a:prstGeom>
          <a:noFill/>
          <a:ln w="28575">
            <a:solidFill>
              <a:srgbClr val="0000CC"/>
            </a:solidFill>
            <a:prstDash val="sysDot"/>
            <a:round/>
            <a:headEnd/>
            <a:tailEnd type="oval" w="med" len="med"/>
          </a:ln>
        </p:spPr>
        <p:txBody>
          <a:bodyPr wrap="none" anchor="ctr"/>
          <a:lstStyle/>
          <a:p>
            <a:endParaRPr lang="en-US"/>
          </a:p>
        </p:txBody>
      </p:sp>
      <p:sp>
        <p:nvSpPr>
          <p:cNvPr id="194604" name="Line 58"/>
          <p:cNvSpPr>
            <a:spLocks noChangeShapeType="1"/>
          </p:cNvSpPr>
          <p:nvPr/>
        </p:nvSpPr>
        <p:spPr bwMode="auto">
          <a:xfrm>
            <a:off x="3200400" y="4038600"/>
            <a:ext cx="1676400" cy="0"/>
          </a:xfrm>
          <a:prstGeom prst="line">
            <a:avLst/>
          </a:prstGeom>
          <a:noFill/>
          <a:ln w="76200" cmpd="tri">
            <a:solidFill>
              <a:srgbClr val="0000CC"/>
            </a:solidFill>
            <a:round/>
            <a:headEnd/>
            <a:tailEnd/>
          </a:ln>
        </p:spPr>
        <p:txBody>
          <a:bodyPr wrap="none" anchor="ctr"/>
          <a:lstStyle/>
          <a:p>
            <a:endParaRPr lang="en-US"/>
          </a:p>
        </p:txBody>
      </p:sp>
      <p:sp>
        <p:nvSpPr>
          <p:cNvPr id="194605" name="Line 59"/>
          <p:cNvSpPr>
            <a:spLocks noChangeShapeType="1"/>
          </p:cNvSpPr>
          <p:nvPr/>
        </p:nvSpPr>
        <p:spPr bwMode="auto">
          <a:xfrm>
            <a:off x="3200400" y="4038600"/>
            <a:ext cx="0" cy="152400"/>
          </a:xfrm>
          <a:prstGeom prst="line">
            <a:avLst/>
          </a:prstGeom>
          <a:noFill/>
          <a:ln w="38100" cmpd="dbl">
            <a:solidFill>
              <a:srgbClr val="0000CC"/>
            </a:solidFill>
            <a:round/>
            <a:headEnd/>
            <a:tailEnd/>
          </a:ln>
        </p:spPr>
        <p:txBody>
          <a:bodyPr wrap="none" anchor="ctr"/>
          <a:lstStyle/>
          <a:p>
            <a:endParaRPr lang="en-US"/>
          </a:p>
        </p:txBody>
      </p:sp>
      <p:sp>
        <p:nvSpPr>
          <p:cNvPr id="194606" name="Line 60"/>
          <p:cNvSpPr>
            <a:spLocks noChangeShapeType="1"/>
          </p:cNvSpPr>
          <p:nvPr/>
        </p:nvSpPr>
        <p:spPr bwMode="auto">
          <a:xfrm>
            <a:off x="4876800" y="4038600"/>
            <a:ext cx="0" cy="152400"/>
          </a:xfrm>
          <a:prstGeom prst="line">
            <a:avLst/>
          </a:prstGeom>
          <a:noFill/>
          <a:ln w="38100" cmpd="dbl">
            <a:solidFill>
              <a:srgbClr val="0000CC"/>
            </a:solidFill>
            <a:round/>
            <a:headEnd/>
            <a:tailEnd/>
          </a:ln>
        </p:spPr>
        <p:txBody>
          <a:bodyPr wrap="none" anchor="ctr"/>
          <a:lstStyle/>
          <a:p>
            <a:endParaRPr lang="en-US"/>
          </a:p>
        </p:txBody>
      </p:sp>
      <p:sp>
        <p:nvSpPr>
          <p:cNvPr id="194607" name="Line 61"/>
          <p:cNvSpPr>
            <a:spLocks noChangeShapeType="1"/>
          </p:cNvSpPr>
          <p:nvPr/>
        </p:nvSpPr>
        <p:spPr bwMode="auto">
          <a:xfrm>
            <a:off x="3200400" y="4419600"/>
            <a:ext cx="914400" cy="0"/>
          </a:xfrm>
          <a:prstGeom prst="line">
            <a:avLst/>
          </a:prstGeom>
          <a:noFill/>
          <a:ln w="28575">
            <a:solidFill>
              <a:srgbClr val="0000CC"/>
            </a:solidFill>
            <a:round/>
            <a:headEnd/>
            <a:tailEnd/>
          </a:ln>
        </p:spPr>
        <p:txBody>
          <a:bodyPr wrap="none" anchor="ctr"/>
          <a:lstStyle/>
          <a:p>
            <a:endParaRPr lang="en-US"/>
          </a:p>
        </p:txBody>
      </p:sp>
      <p:sp>
        <p:nvSpPr>
          <p:cNvPr id="194608" name="Line 62"/>
          <p:cNvSpPr>
            <a:spLocks noChangeShapeType="1"/>
          </p:cNvSpPr>
          <p:nvPr/>
        </p:nvSpPr>
        <p:spPr bwMode="auto">
          <a:xfrm>
            <a:off x="3200400" y="4419600"/>
            <a:ext cx="0" cy="152400"/>
          </a:xfrm>
          <a:prstGeom prst="line">
            <a:avLst/>
          </a:prstGeom>
          <a:noFill/>
          <a:ln w="28575">
            <a:solidFill>
              <a:srgbClr val="0000CC"/>
            </a:solidFill>
            <a:round/>
            <a:headEnd/>
            <a:tailEnd/>
          </a:ln>
        </p:spPr>
        <p:txBody>
          <a:bodyPr wrap="none" anchor="ctr"/>
          <a:lstStyle/>
          <a:p>
            <a:endParaRPr lang="en-US"/>
          </a:p>
        </p:txBody>
      </p:sp>
      <p:sp>
        <p:nvSpPr>
          <p:cNvPr id="194609" name="Line 63"/>
          <p:cNvSpPr>
            <a:spLocks noChangeShapeType="1"/>
          </p:cNvSpPr>
          <p:nvPr/>
        </p:nvSpPr>
        <p:spPr bwMode="auto">
          <a:xfrm>
            <a:off x="4114800" y="4419600"/>
            <a:ext cx="0" cy="152400"/>
          </a:xfrm>
          <a:prstGeom prst="line">
            <a:avLst/>
          </a:prstGeom>
          <a:noFill/>
          <a:ln w="28575">
            <a:solidFill>
              <a:srgbClr val="0000CC"/>
            </a:solidFill>
            <a:round/>
            <a:headEnd/>
            <a:tailEnd/>
          </a:ln>
        </p:spPr>
        <p:txBody>
          <a:bodyPr wrap="none" anchor="ctr"/>
          <a:lstStyle/>
          <a:p>
            <a:endParaRPr lang="en-US"/>
          </a:p>
        </p:txBody>
      </p:sp>
      <p:sp>
        <p:nvSpPr>
          <p:cNvPr id="194610" name="Line 64"/>
          <p:cNvSpPr>
            <a:spLocks noChangeShapeType="1"/>
          </p:cNvSpPr>
          <p:nvPr/>
        </p:nvSpPr>
        <p:spPr bwMode="auto">
          <a:xfrm>
            <a:off x="4876800" y="4724400"/>
            <a:ext cx="990600" cy="0"/>
          </a:xfrm>
          <a:prstGeom prst="line">
            <a:avLst/>
          </a:prstGeom>
          <a:noFill/>
          <a:ln w="28575">
            <a:solidFill>
              <a:srgbClr val="0000CC"/>
            </a:solidFill>
            <a:round/>
            <a:headEnd/>
            <a:tailEnd/>
          </a:ln>
        </p:spPr>
        <p:txBody>
          <a:bodyPr wrap="none" anchor="ctr"/>
          <a:lstStyle/>
          <a:p>
            <a:endParaRPr lang="en-US"/>
          </a:p>
        </p:txBody>
      </p:sp>
      <p:sp>
        <p:nvSpPr>
          <p:cNvPr id="194611" name="Line 65"/>
          <p:cNvSpPr>
            <a:spLocks noChangeShapeType="1"/>
          </p:cNvSpPr>
          <p:nvPr/>
        </p:nvSpPr>
        <p:spPr bwMode="auto">
          <a:xfrm>
            <a:off x="4876800" y="4724400"/>
            <a:ext cx="0" cy="152400"/>
          </a:xfrm>
          <a:prstGeom prst="line">
            <a:avLst/>
          </a:prstGeom>
          <a:noFill/>
          <a:ln w="28575">
            <a:solidFill>
              <a:srgbClr val="0000CC"/>
            </a:solidFill>
            <a:round/>
            <a:headEnd/>
            <a:tailEnd/>
          </a:ln>
        </p:spPr>
        <p:txBody>
          <a:bodyPr wrap="none" anchor="ctr"/>
          <a:lstStyle/>
          <a:p>
            <a:endParaRPr lang="en-US"/>
          </a:p>
        </p:txBody>
      </p:sp>
      <p:sp>
        <p:nvSpPr>
          <p:cNvPr id="194612" name="Line 66"/>
          <p:cNvSpPr>
            <a:spLocks noChangeShapeType="1"/>
          </p:cNvSpPr>
          <p:nvPr/>
        </p:nvSpPr>
        <p:spPr bwMode="auto">
          <a:xfrm>
            <a:off x="5867400" y="4724400"/>
            <a:ext cx="0" cy="152400"/>
          </a:xfrm>
          <a:prstGeom prst="line">
            <a:avLst/>
          </a:prstGeom>
          <a:noFill/>
          <a:ln w="28575">
            <a:solidFill>
              <a:srgbClr val="0000CC"/>
            </a:solidFill>
            <a:round/>
            <a:headEnd/>
            <a:tailEnd/>
          </a:ln>
        </p:spPr>
        <p:txBody>
          <a:bodyPr wrap="none" anchor="ctr"/>
          <a:lstStyle/>
          <a:p>
            <a:endParaRPr lang="en-US"/>
          </a:p>
        </p:txBody>
      </p:sp>
      <p:sp>
        <p:nvSpPr>
          <p:cNvPr id="194613" name="Line 67"/>
          <p:cNvSpPr>
            <a:spLocks noChangeShapeType="1"/>
          </p:cNvSpPr>
          <p:nvPr/>
        </p:nvSpPr>
        <p:spPr bwMode="auto">
          <a:xfrm>
            <a:off x="3200400" y="5105400"/>
            <a:ext cx="914400" cy="0"/>
          </a:xfrm>
          <a:prstGeom prst="line">
            <a:avLst/>
          </a:prstGeom>
          <a:noFill/>
          <a:ln w="28575">
            <a:solidFill>
              <a:srgbClr val="0000CC"/>
            </a:solidFill>
            <a:round/>
            <a:headEnd/>
            <a:tailEnd/>
          </a:ln>
        </p:spPr>
        <p:txBody>
          <a:bodyPr wrap="none" anchor="ctr"/>
          <a:lstStyle/>
          <a:p>
            <a:endParaRPr lang="en-US"/>
          </a:p>
        </p:txBody>
      </p:sp>
      <p:sp>
        <p:nvSpPr>
          <p:cNvPr id="194614" name="Line 68"/>
          <p:cNvSpPr>
            <a:spLocks noChangeShapeType="1"/>
          </p:cNvSpPr>
          <p:nvPr/>
        </p:nvSpPr>
        <p:spPr bwMode="auto">
          <a:xfrm>
            <a:off x="3200400" y="5105400"/>
            <a:ext cx="0" cy="152400"/>
          </a:xfrm>
          <a:prstGeom prst="line">
            <a:avLst/>
          </a:prstGeom>
          <a:noFill/>
          <a:ln w="28575">
            <a:solidFill>
              <a:srgbClr val="0000CC"/>
            </a:solidFill>
            <a:round/>
            <a:headEnd/>
            <a:tailEnd/>
          </a:ln>
        </p:spPr>
        <p:txBody>
          <a:bodyPr wrap="none" anchor="ctr"/>
          <a:lstStyle/>
          <a:p>
            <a:endParaRPr lang="en-US"/>
          </a:p>
        </p:txBody>
      </p:sp>
      <p:sp>
        <p:nvSpPr>
          <p:cNvPr id="194615" name="Line 69"/>
          <p:cNvSpPr>
            <a:spLocks noChangeShapeType="1"/>
          </p:cNvSpPr>
          <p:nvPr/>
        </p:nvSpPr>
        <p:spPr bwMode="auto">
          <a:xfrm>
            <a:off x="4114800" y="5105400"/>
            <a:ext cx="0" cy="1066800"/>
          </a:xfrm>
          <a:prstGeom prst="line">
            <a:avLst/>
          </a:prstGeom>
          <a:noFill/>
          <a:ln w="28575">
            <a:solidFill>
              <a:srgbClr val="0000CC"/>
            </a:solidFill>
            <a:prstDash val="sysDot"/>
            <a:round/>
            <a:headEnd/>
            <a:tailEnd type="oval" w="med" len="med"/>
          </a:ln>
        </p:spPr>
        <p:txBody>
          <a:bodyPr wrap="none" anchor="ctr"/>
          <a:lstStyle/>
          <a:p>
            <a:endParaRPr lang="en-US"/>
          </a:p>
        </p:txBody>
      </p:sp>
      <p:sp>
        <p:nvSpPr>
          <p:cNvPr id="194616" name="Line 70"/>
          <p:cNvSpPr>
            <a:spLocks noChangeShapeType="1"/>
          </p:cNvSpPr>
          <p:nvPr/>
        </p:nvSpPr>
        <p:spPr bwMode="auto">
          <a:xfrm>
            <a:off x="4876800" y="5486400"/>
            <a:ext cx="2895600" cy="0"/>
          </a:xfrm>
          <a:prstGeom prst="line">
            <a:avLst/>
          </a:prstGeom>
          <a:noFill/>
          <a:ln w="76200" cmpd="tri">
            <a:solidFill>
              <a:srgbClr val="0000CC"/>
            </a:solidFill>
            <a:round/>
            <a:headEnd/>
            <a:tailEnd/>
          </a:ln>
        </p:spPr>
        <p:txBody>
          <a:bodyPr wrap="none" anchor="ctr"/>
          <a:lstStyle/>
          <a:p>
            <a:endParaRPr lang="en-US"/>
          </a:p>
        </p:txBody>
      </p:sp>
      <p:sp>
        <p:nvSpPr>
          <p:cNvPr id="194617" name="Line 71"/>
          <p:cNvSpPr>
            <a:spLocks noChangeShapeType="1"/>
          </p:cNvSpPr>
          <p:nvPr/>
        </p:nvSpPr>
        <p:spPr bwMode="auto">
          <a:xfrm>
            <a:off x="4876800" y="5486400"/>
            <a:ext cx="0" cy="152400"/>
          </a:xfrm>
          <a:prstGeom prst="line">
            <a:avLst/>
          </a:prstGeom>
          <a:noFill/>
          <a:ln w="38100" cmpd="dbl">
            <a:solidFill>
              <a:srgbClr val="0000CC"/>
            </a:solidFill>
            <a:round/>
            <a:headEnd/>
            <a:tailEnd/>
          </a:ln>
        </p:spPr>
        <p:txBody>
          <a:bodyPr wrap="none" anchor="ctr"/>
          <a:lstStyle/>
          <a:p>
            <a:endParaRPr lang="en-US"/>
          </a:p>
        </p:txBody>
      </p:sp>
      <p:sp>
        <p:nvSpPr>
          <p:cNvPr id="194618" name="Line 72"/>
          <p:cNvSpPr>
            <a:spLocks noChangeShapeType="1"/>
          </p:cNvSpPr>
          <p:nvPr/>
        </p:nvSpPr>
        <p:spPr bwMode="auto">
          <a:xfrm>
            <a:off x="7772400" y="5486400"/>
            <a:ext cx="0" cy="152400"/>
          </a:xfrm>
          <a:prstGeom prst="line">
            <a:avLst/>
          </a:prstGeom>
          <a:noFill/>
          <a:ln w="38100" cmpd="dbl">
            <a:solidFill>
              <a:srgbClr val="0000CC"/>
            </a:solidFill>
            <a:round/>
            <a:headEnd/>
            <a:tailEnd/>
          </a:ln>
        </p:spPr>
        <p:txBody>
          <a:bodyPr wrap="none" anchor="ctr"/>
          <a:lstStyle/>
          <a:p>
            <a:endParaRPr lang="en-US"/>
          </a:p>
        </p:txBody>
      </p:sp>
      <p:sp>
        <p:nvSpPr>
          <p:cNvPr id="194619" name="Line 73"/>
          <p:cNvSpPr>
            <a:spLocks noChangeShapeType="1"/>
          </p:cNvSpPr>
          <p:nvPr/>
        </p:nvSpPr>
        <p:spPr bwMode="auto">
          <a:xfrm>
            <a:off x="5943600" y="5867400"/>
            <a:ext cx="1371600" cy="0"/>
          </a:xfrm>
          <a:prstGeom prst="line">
            <a:avLst/>
          </a:prstGeom>
          <a:noFill/>
          <a:ln w="28575">
            <a:solidFill>
              <a:srgbClr val="0000CC"/>
            </a:solidFill>
            <a:round/>
            <a:headEnd/>
            <a:tailEnd/>
          </a:ln>
        </p:spPr>
        <p:txBody>
          <a:bodyPr wrap="none" anchor="ctr"/>
          <a:lstStyle/>
          <a:p>
            <a:endParaRPr lang="en-US"/>
          </a:p>
        </p:txBody>
      </p:sp>
      <p:sp>
        <p:nvSpPr>
          <p:cNvPr id="194620" name="Line 74"/>
          <p:cNvSpPr>
            <a:spLocks noChangeShapeType="1"/>
          </p:cNvSpPr>
          <p:nvPr/>
        </p:nvSpPr>
        <p:spPr bwMode="auto">
          <a:xfrm>
            <a:off x="5943600" y="5867400"/>
            <a:ext cx="0" cy="152400"/>
          </a:xfrm>
          <a:prstGeom prst="line">
            <a:avLst/>
          </a:prstGeom>
          <a:noFill/>
          <a:ln w="28575">
            <a:solidFill>
              <a:srgbClr val="0000CC"/>
            </a:solidFill>
            <a:round/>
            <a:headEnd/>
            <a:tailEnd/>
          </a:ln>
        </p:spPr>
        <p:txBody>
          <a:bodyPr wrap="none" anchor="ctr"/>
          <a:lstStyle/>
          <a:p>
            <a:endParaRPr lang="en-US"/>
          </a:p>
        </p:txBody>
      </p:sp>
      <p:sp>
        <p:nvSpPr>
          <p:cNvPr id="194621" name="Line 75"/>
          <p:cNvSpPr>
            <a:spLocks noChangeShapeType="1"/>
          </p:cNvSpPr>
          <p:nvPr/>
        </p:nvSpPr>
        <p:spPr bwMode="auto">
          <a:xfrm>
            <a:off x="7315200" y="5867400"/>
            <a:ext cx="0" cy="152400"/>
          </a:xfrm>
          <a:prstGeom prst="line">
            <a:avLst/>
          </a:prstGeom>
          <a:noFill/>
          <a:ln w="28575">
            <a:solidFill>
              <a:srgbClr val="0000CC"/>
            </a:solidFill>
            <a:round/>
            <a:headEnd/>
            <a:tailEnd/>
          </a:ln>
        </p:spPr>
        <p:txBody>
          <a:bodyPr wrap="none" anchor="ctr"/>
          <a:lstStyle/>
          <a:p>
            <a:endParaRPr lang="en-US"/>
          </a:p>
        </p:txBody>
      </p:sp>
      <p:sp>
        <p:nvSpPr>
          <p:cNvPr id="194622" name="Line 78"/>
          <p:cNvSpPr>
            <a:spLocks noChangeShapeType="1"/>
          </p:cNvSpPr>
          <p:nvPr/>
        </p:nvSpPr>
        <p:spPr bwMode="auto">
          <a:xfrm>
            <a:off x="4114800" y="5105400"/>
            <a:ext cx="0" cy="152400"/>
          </a:xfrm>
          <a:prstGeom prst="line">
            <a:avLst/>
          </a:prstGeom>
          <a:noFill/>
          <a:ln w="28575">
            <a:solidFill>
              <a:srgbClr val="0000CC"/>
            </a:solidFill>
            <a:round/>
            <a:headEnd/>
            <a:tailEnd/>
          </a:ln>
        </p:spPr>
        <p:txBody>
          <a:bodyPr wrap="none" anchor="ctr"/>
          <a:lstStyle/>
          <a:p>
            <a:endParaRPr lang="en-US"/>
          </a:p>
        </p:txBody>
      </p:sp>
      <p:sp>
        <p:nvSpPr>
          <p:cNvPr id="194623" name="Line 79"/>
          <p:cNvSpPr>
            <a:spLocks noChangeShapeType="1"/>
          </p:cNvSpPr>
          <p:nvPr/>
        </p:nvSpPr>
        <p:spPr bwMode="auto">
          <a:xfrm>
            <a:off x="3200400" y="3429000"/>
            <a:ext cx="0" cy="152400"/>
          </a:xfrm>
          <a:prstGeom prst="line">
            <a:avLst/>
          </a:prstGeom>
          <a:noFill/>
          <a:ln w="28575">
            <a:solidFill>
              <a:srgbClr val="0000CC"/>
            </a:solidFill>
            <a:round/>
            <a:headEnd/>
            <a:tailEnd/>
          </a:ln>
        </p:spPr>
        <p:txBody>
          <a:bodyPr wrap="none" anchor="ctr"/>
          <a:lstStyle/>
          <a:p>
            <a:endParaRPr lang="en-US"/>
          </a:p>
        </p:txBody>
      </p:sp>
    </p:spTree>
  </p:cSld>
  <p:clrMapOvr>
    <a:masterClrMapping/>
  </p:clrMapOvr>
  <p:transition spd="med"/>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AE69DD82-E20E-4019-8D7D-0BB259A3E4BA}" type="slidenum">
              <a:rPr lang="ar-SA" altLang="en-US"/>
              <a:pPr>
                <a:defRPr/>
              </a:pPr>
              <a:t>183</a:t>
            </a:fld>
            <a:endParaRPr lang="en-US" altLang="en-US"/>
          </a:p>
        </p:txBody>
      </p:sp>
      <p:sp>
        <p:nvSpPr>
          <p:cNvPr id="195588" name="Rectangle 2"/>
          <p:cNvSpPr>
            <a:spLocks noGrp="1" noChangeArrowheads="1"/>
          </p:cNvSpPr>
          <p:nvPr>
            <p:ph type="title"/>
          </p:nvPr>
        </p:nvSpPr>
        <p:spPr/>
        <p:txBody>
          <a:bodyPr/>
          <a:lstStyle/>
          <a:p>
            <a:pPr algn="r" rtl="1" eaLnBrk="1" hangingPunct="1"/>
            <a:r>
              <a:rPr lang="fa-IR" smtClean="0">
                <a:cs typeface="B Nazanin" pitchFamily="2" charset="-78"/>
              </a:rPr>
              <a:t>برنامه ريزي و تخصيص منابع</a:t>
            </a:r>
            <a:endParaRPr lang="en-US" smtClean="0">
              <a:cs typeface="B Nazanin" pitchFamily="2" charset="-78"/>
            </a:endParaRPr>
          </a:p>
        </p:txBody>
      </p:sp>
      <p:sp>
        <p:nvSpPr>
          <p:cNvPr id="195589" name="Rectangle 3"/>
          <p:cNvSpPr>
            <a:spLocks noGrp="1" noChangeArrowheads="1"/>
          </p:cNvSpPr>
          <p:nvPr>
            <p:ph type="body" idx="1"/>
          </p:nvPr>
        </p:nvSpPr>
        <p:spPr/>
        <p:txBody>
          <a:bodyPr/>
          <a:lstStyle/>
          <a:p>
            <a:pPr algn="r" rtl="1" eaLnBrk="1" hangingPunct="1"/>
            <a:r>
              <a:rPr lang="fa-IR" sz="2600" smtClean="0">
                <a:cs typeface="B Nazanin" pitchFamily="2" charset="-78"/>
              </a:rPr>
              <a:t>در مراحل قبلي از برنامه ريزي، شناخت روابط ميان فعاليتهاي پرو‍ژه و برآورد مدت زمان اجراي آنها مورد نظر بودند، و فرض بر اين بود که منابع (نيروي انساني، تجهيزات، ابزار و ماشين آلات، مواد، مصالح و پول)مورد نياز براي اجراي پروژه در زمان اجرا، آماده ميباشد.</a:t>
            </a:r>
          </a:p>
          <a:p>
            <a:pPr algn="r" rtl="1" eaLnBrk="1" hangingPunct="1"/>
            <a:r>
              <a:rPr lang="fa-IR" sz="2600" smtClean="0">
                <a:cs typeface="B Nazanin" pitchFamily="2" charset="-78"/>
              </a:rPr>
              <a:t>اما غالباً مديران پروژه در استفاده ازمنابع مورد نياز محدوديت دارند.</a:t>
            </a:r>
          </a:p>
          <a:p>
            <a:pPr algn="r" rtl="1" eaLnBrk="1" hangingPunct="1"/>
            <a:r>
              <a:rPr lang="fa-IR" sz="2600" smtClean="0">
                <a:cs typeface="B Nazanin" pitchFamily="2" charset="-78"/>
              </a:rPr>
              <a:t>مدير پروژه علاوه بر احساس مسئوليت علاقه و توجه به اجراي پروژه در چارچوب برنامه زماني و بودجه از پيش تعيين شده، بايد منابع اجراي پروژه خود را تراز</a:t>
            </a:r>
            <a:r>
              <a:rPr lang="en-US" sz="2000" smtClean="0">
                <a:cs typeface="B Nazanin" pitchFamily="2" charset="-78"/>
              </a:rPr>
              <a:t>(Level)</a:t>
            </a:r>
            <a:r>
              <a:rPr lang="fa-IR" sz="2600" smtClean="0">
                <a:cs typeface="B Nazanin" pitchFamily="2" charset="-78"/>
              </a:rPr>
              <a:t> نمايد.</a:t>
            </a:r>
          </a:p>
          <a:p>
            <a:pPr algn="r" rtl="1" eaLnBrk="1" hangingPunct="1"/>
            <a:r>
              <a:rPr lang="fa-IR" sz="2600" smtClean="0">
                <a:cs typeface="B Nazanin" pitchFamily="2" charset="-78"/>
              </a:rPr>
              <a:t>روشهاي متعددي براي برنامه ريزي، تخصيص و تراز کردن منابع ابداع شده اند که در دوره به چند نمونه آن اشاره ميشود.</a:t>
            </a:r>
          </a:p>
          <a:p>
            <a:pPr algn="r" rtl="1" eaLnBrk="1" hangingPunct="1"/>
            <a:endParaRPr lang="fa-IR" sz="2600" smtClean="0">
              <a:cs typeface="B Nazanin" pitchFamily="2" charset="-78"/>
            </a:endParaRPr>
          </a:p>
          <a:p>
            <a:pPr algn="r" rtl="1" eaLnBrk="1" hangingPunct="1"/>
            <a:endParaRPr lang="en-US" sz="2600"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93F78AD3-4FEE-4E61-B2DA-FC753893F917}" type="slidenum">
              <a:rPr lang="ar-SA" altLang="en-US"/>
              <a:pPr>
                <a:defRPr/>
              </a:pPr>
              <a:t>184</a:t>
            </a:fld>
            <a:endParaRPr lang="en-US" altLang="en-US"/>
          </a:p>
        </p:txBody>
      </p:sp>
      <p:sp>
        <p:nvSpPr>
          <p:cNvPr id="196612" name="Rectangle 2"/>
          <p:cNvSpPr>
            <a:spLocks noGrp="1" noChangeArrowheads="1"/>
          </p:cNvSpPr>
          <p:nvPr>
            <p:ph type="title"/>
          </p:nvPr>
        </p:nvSpPr>
        <p:spPr/>
        <p:txBody>
          <a:bodyPr/>
          <a:lstStyle/>
          <a:p>
            <a:pPr algn="r" rtl="1" eaLnBrk="1" hangingPunct="1"/>
            <a:r>
              <a:rPr lang="fa-IR" smtClean="0">
                <a:cs typeface="B Nazanin" pitchFamily="2" charset="-78"/>
              </a:rPr>
              <a:t>منابع چيستند؟ </a:t>
            </a:r>
            <a:r>
              <a:rPr lang="en-US" smtClean="0">
                <a:cs typeface="B Nazanin" pitchFamily="2" charset="-78"/>
              </a:rPr>
              <a:t>(Resources)</a:t>
            </a:r>
          </a:p>
        </p:txBody>
      </p:sp>
      <p:sp>
        <p:nvSpPr>
          <p:cNvPr id="196613" name="Rectangle 3"/>
          <p:cNvSpPr>
            <a:spLocks noGrp="1" noChangeArrowheads="1"/>
          </p:cNvSpPr>
          <p:nvPr>
            <p:ph type="body" idx="1"/>
          </p:nvPr>
        </p:nvSpPr>
        <p:spPr>
          <a:xfrm>
            <a:off x="228600" y="1719263"/>
            <a:ext cx="8686800" cy="4411662"/>
          </a:xfrm>
        </p:spPr>
        <p:txBody>
          <a:bodyPr/>
          <a:lstStyle/>
          <a:p>
            <a:pPr algn="r" rtl="1" eaLnBrk="1" hangingPunct="1"/>
            <a:r>
              <a:rPr lang="fa-IR" smtClean="0">
                <a:cs typeface="B Nazanin" pitchFamily="2" charset="-78"/>
              </a:rPr>
              <a:t>تاکنون کوشش خود را صرف بهينه نمودن زمان</a:t>
            </a:r>
            <a:r>
              <a:rPr lang="en-US" sz="2400" smtClean="0">
                <a:cs typeface="B Nazanin" pitchFamily="2" charset="-78"/>
              </a:rPr>
              <a:t>(Time)</a:t>
            </a:r>
            <a:r>
              <a:rPr lang="fa-IR" smtClean="0">
                <a:cs typeface="B Nazanin" pitchFamily="2" charset="-78"/>
              </a:rPr>
              <a:t> نموديم که بي ترديد در راس ساير منابع قرار دارد. حال به استفاده بهينه از ساير منابع، يعني نيروي انساني</a:t>
            </a:r>
            <a:r>
              <a:rPr lang="en-US" sz="2400" smtClean="0">
                <a:cs typeface="B Nazanin" pitchFamily="2" charset="-78"/>
              </a:rPr>
              <a:t>(Man)</a:t>
            </a:r>
            <a:r>
              <a:rPr lang="fa-IR" smtClean="0">
                <a:cs typeface="B Nazanin" pitchFamily="2" charset="-78"/>
              </a:rPr>
              <a:t> ، تجهيزات و ماشين آلات</a:t>
            </a:r>
            <a:r>
              <a:rPr lang="en-US" sz="2400" smtClean="0">
                <a:cs typeface="B Nazanin" pitchFamily="2" charset="-78"/>
              </a:rPr>
              <a:t>(Machine)</a:t>
            </a:r>
            <a:r>
              <a:rPr lang="fa-IR" smtClean="0">
                <a:cs typeface="B Nazanin" pitchFamily="2" charset="-78"/>
              </a:rPr>
              <a:t> مصالح و مواد اوليه</a:t>
            </a:r>
            <a:r>
              <a:rPr lang="en-US" sz="2400" smtClean="0">
                <a:cs typeface="B Nazanin" pitchFamily="2" charset="-78"/>
              </a:rPr>
              <a:t>(Material)</a:t>
            </a:r>
            <a:r>
              <a:rPr lang="fa-IR" smtClean="0">
                <a:cs typeface="B Nazanin" pitchFamily="2" charset="-78"/>
              </a:rPr>
              <a:t> و پول</a:t>
            </a:r>
            <a:r>
              <a:rPr lang="en-US" sz="2400" smtClean="0">
                <a:cs typeface="B Nazanin" pitchFamily="2" charset="-78"/>
              </a:rPr>
              <a:t>(Money)</a:t>
            </a:r>
            <a:r>
              <a:rPr lang="fa-IR" smtClean="0">
                <a:cs typeface="B Nazanin" pitchFamily="2" charset="-78"/>
              </a:rPr>
              <a:t> خواهيم پرداخت.</a:t>
            </a:r>
          </a:p>
          <a:p>
            <a:pPr algn="r" rtl="1" eaLnBrk="1" hangingPunct="1"/>
            <a:r>
              <a:rPr lang="fa-IR" smtClean="0">
                <a:cs typeface="B Nazanin" pitchFamily="2" charset="-78"/>
              </a:rPr>
              <a:t> نيروي انساني، ماشين آلات و تجهيزات، منابعي هستند که استفاده از آنها در اجراي هر فعاليت، موجب از بين رفتن آنها نميشود. از اين رو آنها را منابع قابل استفاده مجدد </a:t>
            </a:r>
            <a:r>
              <a:rPr lang="en-US" sz="2400" smtClean="0">
                <a:cs typeface="B Nazanin" pitchFamily="2" charset="-78"/>
              </a:rPr>
              <a:t>(Renewable Resources)</a:t>
            </a:r>
            <a:r>
              <a:rPr lang="fa-IR" smtClean="0">
                <a:cs typeface="B Nazanin" pitchFamily="2" charset="-78"/>
              </a:rPr>
              <a:t> مينامند.</a:t>
            </a:r>
          </a:p>
          <a:p>
            <a:pPr algn="r" rtl="1" eaLnBrk="1" hangingPunct="1"/>
            <a:r>
              <a:rPr lang="fa-IR" smtClean="0">
                <a:cs typeface="B Nazanin" pitchFamily="2" charset="-78"/>
              </a:rPr>
              <a:t>حال آنکه</a:t>
            </a:r>
            <a:r>
              <a:rPr lang="fa-IR" sz="2400" smtClean="0">
                <a:cs typeface="B Nazanin" pitchFamily="2" charset="-78"/>
              </a:rPr>
              <a:t> </a:t>
            </a:r>
            <a:r>
              <a:rPr lang="fa-IR" smtClean="0">
                <a:cs typeface="B Nazanin" pitchFamily="2" charset="-78"/>
              </a:rPr>
              <a:t>مواد اوليه</a:t>
            </a:r>
            <a:r>
              <a:rPr lang="fa-IR" sz="2400" smtClean="0">
                <a:cs typeface="B Nazanin" pitchFamily="2" charset="-78"/>
              </a:rPr>
              <a:t> </a:t>
            </a:r>
            <a:r>
              <a:rPr lang="fa-IR" smtClean="0">
                <a:cs typeface="B Nazanin" pitchFamily="2" charset="-78"/>
              </a:rPr>
              <a:t>و مصالح، منابع مصرف شدني </a:t>
            </a:r>
            <a:r>
              <a:rPr lang="en-US" sz="2400" smtClean="0">
                <a:cs typeface="B Nazanin" pitchFamily="2" charset="-78"/>
              </a:rPr>
              <a:t>(Non-Renewable Resources)</a:t>
            </a:r>
            <a:r>
              <a:rPr lang="fa-IR" smtClean="0">
                <a:cs typeface="B Nazanin" pitchFamily="2" charset="-78"/>
              </a:rPr>
              <a:t> هستند.</a:t>
            </a:r>
            <a:endParaRPr lang="en-US" smtClean="0">
              <a:cs typeface="B Nazanin" pitchFamily="2" charset="-78"/>
            </a:endParaRPr>
          </a:p>
        </p:txBody>
      </p:sp>
    </p:spTree>
  </p:cSld>
  <p:clrMapOvr>
    <a:masterClrMapping/>
  </p:clrMapOvr>
  <p:transition spd="med"/>
</p:sld>
</file>

<file path=ppt/slides/slide18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C500D2C7-19C7-473A-9316-6182FE8AC455}" type="slidenum">
              <a:rPr lang="ar-SA" altLang="en-US"/>
              <a:pPr>
                <a:defRPr/>
              </a:pPr>
              <a:t>185</a:t>
            </a:fld>
            <a:endParaRPr lang="en-US" altLang="en-US"/>
          </a:p>
        </p:txBody>
      </p:sp>
      <p:sp>
        <p:nvSpPr>
          <p:cNvPr id="197636" name="Rectangle 2"/>
          <p:cNvSpPr>
            <a:spLocks noGrp="1" noChangeArrowheads="1"/>
          </p:cNvSpPr>
          <p:nvPr>
            <p:ph type="title"/>
          </p:nvPr>
        </p:nvSpPr>
        <p:spPr/>
        <p:txBody>
          <a:bodyPr/>
          <a:lstStyle/>
          <a:p>
            <a:pPr algn="r" rtl="1" eaLnBrk="1" hangingPunct="1"/>
            <a:r>
              <a:rPr lang="fa-IR" sz="3200" smtClean="0">
                <a:cs typeface="B Nazanin" pitchFamily="2" charset="-78"/>
              </a:rPr>
              <a:t>برنامه ريزي تخصيص منابع محدود </a:t>
            </a:r>
            <a:r>
              <a:rPr lang="en-US" sz="3200" smtClean="0">
                <a:cs typeface="B Nazanin" pitchFamily="2" charset="-78"/>
              </a:rPr>
              <a:t>(RCPSP)</a:t>
            </a:r>
            <a:r>
              <a:rPr lang="fa-IR" sz="3200" smtClean="0">
                <a:cs typeface="B Nazanin" pitchFamily="2" charset="-78"/>
              </a:rPr>
              <a:t/>
            </a:r>
            <a:br>
              <a:rPr lang="fa-IR" sz="3200" smtClean="0">
                <a:cs typeface="B Nazanin" pitchFamily="2" charset="-78"/>
              </a:rPr>
            </a:br>
            <a:r>
              <a:rPr lang="en-US" sz="2200" smtClean="0">
                <a:cs typeface="B Nazanin" pitchFamily="2" charset="-78"/>
              </a:rPr>
              <a:t>(Resource – Constrained Project Scheduling Problem)</a:t>
            </a:r>
          </a:p>
        </p:txBody>
      </p:sp>
      <p:sp>
        <p:nvSpPr>
          <p:cNvPr id="197637" name="Rectangle 3"/>
          <p:cNvSpPr>
            <a:spLocks noGrp="1" noChangeArrowheads="1"/>
          </p:cNvSpPr>
          <p:nvPr>
            <p:ph type="body" idx="1"/>
          </p:nvPr>
        </p:nvSpPr>
        <p:spPr/>
        <p:txBody>
          <a:bodyPr/>
          <a:lstStyle/>
          <a:p>
            <a:pPr algn="r" rtl="1" eaLnBrk="1" hangingPunct="1"/>
            <a:r>
              <a:rPr lang="fa-IR" smtClean="0">
                <a:cs typeface="B Nazanin" pitchFamily="2" charset="-78"/>
              </a:rPr>
              <a:t>جزو معروفترين مسائل برنامه ريزي پروژه محسوب مي شود که از دهه 1950 تاکنون ذهن متخصصين را به خود مشغول داشته و هزاران تز دکترا و فوق ليسانس در اين زمينه ارائه شده است.</a:t>
            </a:r>
          </a:p>
          <a:p>
            <a:pPr algn="r" rtl="1" eaLnBrk="1" hangingPunct="1"/>
            <a:r>
              <a:rPr lang="fa-IR" smtClean="0">
                <a:cs typeface="B Nazanin" pitchFamily="2" charset="-78"/>
              </a:rPr>
              <a:t>در اين حالت فرض بر اين است از هر نوع منبع تعداد محدودي در دسترس باشد و بخواهيم پروژه را با همين تعداد منابع انجام دهيم.</a:t>
            </a:r>
          </a:p>
          <a:p>
            <a:pPr algn="r" rtl="1" eaLnBrk="1" hangingPunct="1"/>
            <a:r>
              <a:rPr lang="fa-IR" smtClean="0">
                <a:cs typeface="B Nazanin" pitchFamily="2" charset="-78"/>
              </a:rPr>
              <a:t>حال اين سؤال مطرح است که زمان شروع فعاليتها با در نظر گرفتن محدوديت منابع و روابط وابستگي بين فعاليتها چگونه باشد تا پروژه با حداقل تأخير ممکن نسبت به زمان اتمام محاسبه شده، به اتمام برسد.</a:t>
            </a:r>
            <a:endParaRPr lang="en-US" smtClean="0">
              <a:cs typeface="B Nazanin" pitchFamily="2" charset="-78"/>
            </a:endParaRPr>
          </a:p>
        </p:txBody>
      </p:sp>
    </p:spTree>
  </p:cSld>
  <p:clrMapOvr>
    <a:masterClrMapping/>
  </p:clrMapOvr>
  <p:transition spd="med"/>
</p:sld>
</file>

<file path=ppt/slides/slide18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978F1E3F-4ED5-4961-A722-AD5FECBD7483}" type="slidenum">
              <a:rPr lang="ar-SA" altLang="en-US"/>
              <a:pPr>
                <a:defRPr/>
              </a:pPr>
              <a:t>186</a:t>
            </a:fld>
            <a:endParaRPr lang="en-US" altLang="en-US"/>
          </a:p>
        </p:txBody>
      </p:sp>
      <p:sp>
        <p:nvSpPr>
          <p:cNvPr id="198660" name="Rectangle 2"/>
          <p:cNvSpPr>
            <a:spLocks noGrp="1" noChangeArrowheads="1"/>
          </p:cNvSpPr>
          <p:nvPr>
            <p:ph type="title"/>
          </p:nvPr>
        </p:nvSpPr>
        <p:spPr/>
        <p:txBody>
          <a:bodyPr/>
          <a:lstStyle/>
          <a:p>
            <a:pPr algn="r" rtl="1" eaLnBrk="1" hangingPunct="1"/>
            <a:r>
              <a:rPr lang="fa-IR" sz="3000" smtClean="0">
                <a:cs typeface="B Nazanin" pitchFamily="2" charset="-78"/>
              </a:rPr>
              <a:t>برنامه ريزي تخصيص منابع محدود </a:t>
            </a:r>
            <a:r>
              <a:rPr lang="en-US" sz="3000" smtClean="0">
                <a:cs typeface="B Nazanin" pitchFamily="2" charset="-78"/>
              </a:rPr>
              <a:t>(RCPSP)</a:t>
            </a:r>
            <a:r>
              <a:rPr lang="fa-IR" sz="3000" smtClean="0">
                <a:cs typeface="B Nazanin" pitchFamily="2" charset="-78"/>
              </a:rPr>
              <a:t>- ادامه</a:t>
            </a:r>
            <a:r>
              <a:rPr lang="fa-IR" sz="3200" smtClean="0">
                <a:cs typeface="B Nazanin" pitchFamily="2" charset="-78"/>
              </a:rPr>
              <a:t> </a:t>
            </a:r>
            <a:r>
              <a:rPr lang="en-US" sz="2200" smtClean="0">
                <a:cs typeface="B Nazanin" pitchFamily="2" charset="-78"/>
              </a:rPr>
              <a:t>(Resource – Constrained Project Scheduling Problem)</a:t>
            </a:r>
          </a:p>
        </p:txBody>
      </p:sp>
      <p:sp>
        <p:nvSpPr>
          <p:cNvPr id="198661" name="Rectangle 3"/>
          <p:cNvSpPr>
            <a:spLocks noGrp="1" noChangeArrowheads="1"/>
          </p:cNvSpPr>
          <p:nvPr>
            <p:ph type="body" idx="1"/>
          </p:nvPr>
        </p:nvSpPr>
        <p:spPr/>
        <p:txBody>
          <a:bodyPr/>
          <a:lstStyle/>
          <a:p>
            <a:pPr algn="r" rtl="1" eaLnBrk="1" hangingPunct="1"/>
            <a:r>
              <a:rPr lang="fa-IR" sz="2700" smtClean="0">
                <a:cs typeface="B Nazanin" pitchFamily="2" charset="-78"/>
              </a:rPr>
              <a:t>مثلاً فرض کنيد تعداد کارگران مورد نياز يک پروژه 5 نفر ولي تعداد کارگر موجود محدود به 4 نفر باشد </a:t>
            </a:r>
            <a:r>
              <a:rPr lang="en-US" sz="2700" smtClean="0">
                <a:cs typeface="B Nazanin" pitchFamily="2" charset="-78"/>
              </a:rPr>
              <a:t>(R=4)</a:t>
            </a:r>
            <a:r>
              <a:rPr lang="fa-IR" sz="2700" smtClean="0">
                <a:cs typeface="B Nazanin" pitchFamily="2" charset="-78"/>
              </a:rPr>
              <a:t> يعني محدوديتي از نظر تعداد منابع در دسترس وجود داشته باشد در اينصورت تنها راه براي برخورد با محدوديت منابع، جابجائي يا شيفت دادن برخي فعاليتها به سمت راست است. اين کار ممکن است باعث طولاني شدن زمان پروژه گردد. بنابراين به روشي نيازمنديم که به کمک آن فعاليتها را طوري برنامه ريزي کنيم که: </a:t>
            </a:r>
          </a:p>
          <a:p>
            <a:pPr algn="r" rtl="1" eaLnBrk="1" hangingPunct="1"/>
            <a:r>
              <a:rPr lang="fa-IR" sz="2700" smtClean="0">
                <a:cs typeface="B Nazanin" pitchFamily="2" charset="-78"/>
              </a:rPr>
              <a:t>اولاً پروژه با حداقل تأخير غيرمجاز (نسبت به </a:t>
            </a:r>
            <a:r>
              <a:rPr lang="en-US" sz="2700" smtClean="0">
                <a:cs typeface="B Nazanin" pitchFamily="2" charset="-78"/>
              </a:rPr>
              <a:t>E</a:t>
            </a:r>
            <a:r>
              <a:rPr lang="en-US" sz="2700" baseline="-25000" smtClean="0">
                <a:cs typeface="B Nazanin" pitchFamily="2" charset="-78"/>
              </a:rPr>
              <a:t>n</a:t>
            </a:r>
            <a:r>
              <a:rPr lang="fa-IR" sz="2700" smtClean="0">
                <a:cs typeface="B Nazanin" pitchFamily="2" charset="-78"/>
              </a:rPr>
              <a:t>) به اتمام برسد.</a:t>
            </a:r>
          </a:p>
          <a:p>
            <a:pPr algn="r" rtl="1" eaLnBrk="1" hangingPunct="1"/>
            <a:r>
              <a:rPr lang="fa-IR" sz="2700" smtClean="0">
                <a:cs typeface="B Nazanin" pitchFamily="2" charset="-78"/>
              </a:rPr>
              <a:t>ثانياً پروژه با تعداد </a:t>
            </a:r>
            <a:r>
              <a:rPr lang="en-US" sz="2700" smtClean="0">
                <a:cs typeface="B Nazanin" pitchFamily="2" charset="-78"/>
              </a:rPr>
              <a:t>R=4</a:t>
            </a:r>
            <a:r>
              <a:rPr lang="fa-IR" sz="2700" smtClean="0">
                <a:cs typeface="B Nazanin" pitchFamily="2" charset="-78"/>
              </a:rPr>
              <a:t> کارگر قابل انجام باشد. </a:t>
            </a:r>
          </a:p>
          <a:p>
            <a:pPr algn="r" rtl="1" eaLnBrk="1" hangingPunct="1">
              <a:buFont typeface="Wingdings" pitchFamily="2" charset="2"/>
              <a:buNone/>
            </a:pPr>
            <a:r>
              <a:rPr lang="fa-IR" sz="2700" smtClean="0">
                <a:cs typeface="B Nazanin" pitchFamily="2" charset="-78"/>
              </a:rPr>
              <a:t>در مقايسه با مدل سازي برنامه ريزي رياضي، اولي هدف و دومي محدوديت است.</a:t>
            </a:r>
            <a:endParaRPr lang="en-US" sz="2700" smtClean="0">
              <a:cs typeface="B Nazanin" pitchFamily="2" charset="-78"/>
            </a:endParaRPr>
          </a:p>
        </p:txBody>
      </p:sp>
    </p:spTree>
  </p:cSld>
  <p:clrMapOvr>
    <a:masterClrMapping/>
  </p:clrMapOvr>
  <p:transition spd="med"/>
</p:sld>
</file>

<file path=ppt/slides/slide18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C9E993C2-0106-4180-8FFD-B2E1AA448E9B}" type="slidenum">
              <a:rPr lang="ar-SA" altLang="en-US"/>
              <a:pPr>
                <a:defRPr/>
              </a:pPr>
              <a:t>187</a:t>
            </a:fld>
            <a:endParaRPr lang="en-US" altLang="en-US"/>
          </a:p>
        </p:txBody>
      </p:sp>
      <p:sp>
        <p:nvSpPr>
          <p:cNvPr id="199684" name="Rectangle 2"/>
          <p:cNvSpPr>
            <a:spLocks noGrp="1" noChangeArrowheads="1"/>
          </p:cNvSpPr>
          <p:nvPr>
            <p:ph type="title"/>
          </p:nvPr>
        </p:nvSpPr>
        <p:spPr/>
        <p:txBody>
          <a:bodyPr/>
          <a:lstStyle/>
          <a:p>
            <a:pPr algn="r" rtl="1" eaLnBrk="1" hangingPunct="1"/>
            <a:r>
              <a:rPr lang="fa-IR" smtClean="0">
                <a:cs typeface="B Nazanin" pitchFamily="2" charset="-78"/>
              </a:rPr>
              <a:t>الگوريتم تخصيص منابع محدود</a:t>
            </a:r>
            <a:endParaRPr lang="en-US" smtClean="0">
              <a:cs typeface="B Nazanin" pitchFamily="2" charset="-78"/>
            </a:endParaRPr>
          </a:p>
        </p:txBody>
      </p:sp>
      <p:sp>
        <p:nvSpPr>
          <p:cNvPr id="199685" name="Rectangle 3"/>
          <p:cNvSpPr>
            <a:spLocks noGrp="1" noChangeArrowheads="1"/>
          </p:cNvSpPr>
          <p:nvPr>
            <p:ph type="body" idx="1"/>
          </p:nvPr>
        </p:nvSpPr>
        <p:spPr>
          <a:xfrm>
            <a:off x="228600" y="1600200"/>
            <a:ext cx="8458200" cy="5029200"/>
          </a:xfrm>
        </p:spPr>
        <p:txBody>
          <a:bodyPr/>
          <a:lstStyle/>
          <a:p>
            <a:pPr algn="r" rtl="1" eaLnBrk="1" hangingPunct="1">
              <a:buFont typeface="Wingdings" pitchFamily="2" charset="2"/>
              <a:buNone/>
            </a:pPr>
            <a:r>
              <a:rPr lang="fa-IR" sz="2600" smtClean="0">
                <a:cs typeface="B Nazanin" pitchFamily="2" charset="-78"/>
              </a:rPr>
              <a:t>در اين الگوريتم براي اجراي فعاليتها به ترتيب و در مرحله اول، کمترين زمان شناوري و در مرحله دوم کمترين زمان براي اجراي فعاليتها مد نظر قرار ميگيرد. </a:t>
            </a:r>
          </a:p>
          <a:p>
            <a:pPr algn="r" rtl="1" eaLnBrk="1" hangingPunct="1">
              <a:buFont typeface="Wingdings" pitchFamily="2" charset="2"/>
              <a:buNone/>
            </a:pPr>
            <a:r>
              <a:rPr lang="fa-IR" sz="2600" smtClean="0">
                <a:cs typeface="B Nazanin" pitchFamily="2" charset="-78"/>
              </a:rPr>
              <a:t>لازم به ذکر است، در عمل به جاي کاربرد شناوري، از عامل زماني «ديرترين زمان شروع فعاليت» </a:t>
            </a:r>
            <a:r>
              <a:rPr lang="en-US" sz="2600" smtClean="0">
                <a:cs typeface="B Nazanin" pitchFamily="2" charset="-78"/>
              </a:rPr>
              <a:t>(LS)</a:t>
            </a:r>
            <a:r>
              <a:rPr lang="fa-IR" sz="2600" smtClean="0">
                <a:cs typeface="B Nazanin" pitchFamily="2" charset="-78"/>
              </a:rPr>
              <a:t>‌استفاده مي شود. </a:t>
            </a:r>
          </a:p>
          <a:p>
            <a:pPr algn="r" rtl="1" eaLnBrk="1" hangingPunct="1">
              <a:buFont typeface="Wingdings" pitchFamily="2" charset="2"/>
              <a:buNone/>
            </a:pPr>
            <a:r>
              <a:rPr lang="fa-IR" sz="2600" smtClean="0">
                <a:cs typeface="B Nazanin" pitchFamily="2" charset="-78"/>
              </a:rPr>
              <a:t>ديرترين زمان شروع در اين الگوريتم همان نتيجه را بدست مي دهد که عامل زمان شناوري بدست خواهد داد.</a:t>
            </a:r>
          </a:p>
          <a:p>
            <a:pPr algn="r" rtl="1" eaLnBrk="1" hangingPunct="1">
              <a:buFont typeface="Wingdings" pitchFamily="2" charset="2"/>
              <a:buNone/>
            </a:pPr>
            <a:r>
              <a:rPr lang="fa-IR" sz="2600" smtClean="0">
                <a:cs typeface="B Nazanin" pitchFamily="2" charset="-78"/>
              </a:rPr>
              <a:t>مقدار شناوري جمعي يک فعاليت عبارت از تفاضل مقادير ديرترين و زودترين تاريخهاي شروع فعاليت مي باشد. حال در يک مقطع زماني معين </a:t>
            </a:r>
            <a:r>
              <a:rPr lang="en-US" sz="2600" smtClean="0">
                <a:cs typeface="B Nazanin" pitchFamily="2" charset="-78"/>
              </a:rPr>
              <a:t>T</a:t>
            </a:r>
            <a:r>
              <a:rPr lang="fa-IR" sz="2600" smtClean="0">
                <a:cs typeface="B Nazanin" pitchFamily="2" charset="-78"/>
              </a:rPr>
              <a:t> که دو فعاليت هر دو قابل شروع شدن هستند، زودترين تاريخ شروع براي هر دوي آنها همان عدد </a:t>
            </a:r>
            <a:r>
              <a:rPr lang="en-US" sz="2600" smtClean="0">
                <a:cs typeface="B Nazanin" pitchFamily="2" charset="-78"/>
              </a:rPr>
              <a:t>T</a:t>
            </a:r>
            <a:r>
              <a:rPr lang="fa-IR" sz="2600" smtClean="0">
                <a:cs typeface="B Nazanin" pitchFamily="2" charset="-78"/>
              </a:rPr>
              <a:t> خواهد بود. بنابراين هرکدام که </a:t>
            </a:r>
            <a:r>
              <a:rPr lang="en-US" sz="2600" smtClean="0">
                <a:cs typeface="B Nazanin" pitchFamily="2" charset="-78"/>
              </a:rPr>
              <a:t>LS</a:t>
            </a:r>
            <a:r>
              <a:rPr lang="fa-IR" sz="2600" smtClean="0">
                <a:cs typeface="B Nazanin" pitchFamily="2" charset="-78"/>
              </a:rPr>
              <a:t>‌بزرگتري داشته باشد، شناوري جمعي بيشتري خواهد داشت.</a:t>
            </a:r>
            <a:endParaRPr lang="en-US" sz="2600" smtClean="0">
              <a:cs typeface="B Nazanin" pitchFamily="2" charset="-78"/>
            </a:endParaRPr>
          </a:p>
        </p:txBody>
      </p:sp>
    </p:spTree>
  </p:cSld>
  <p:clrMapOvr>
    <a:masterClrMapping/>
  </p:clrMapOvr>
  <p:transition spd="med"/>
</p:sld>
</file>

<file path=ppt/slides/slide18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0"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81" name="Slide Number Placeholder 5"/>
          <p:cNvSpPr>
            <a:spLocks noGrp="1"/>
          </p:cNvSpPr>
          <p:nvPr>
            <p:ph type="sldNum" sz="quarter" idx="12"/>
          </p:nvPr>
        </p:nvSpPr>
        <p:spPr/>
        <p:txBody>
          <a:bodyPr/>
          <a:lstStyle/>
          <a:p>
            <a:pPr>
              <a:defRPr/>
            </a:pPr>
            <a:fld id="{AF1F5A7D-44CC-4104-A08F-D59C71F6BB23}" type="slidenum">
              <a:rPr lang="ar-SA" altLang="en-US"/>
              <a:pPr>
                <a:defRPr/>
              </a:pPr>
              <a:t>188</a:t>
            </a:fld>
            <a:endParaRPr lang="en-US" altLang="en-US"/>
          </a:p>
        </p:txBody>
      </p:sp>
      <p:sp>
        <p:nvSpPr>
          <p:cNvPr id="200708" name="Rectangle 2"/>
          <p:cNvSpPr>
            <a:spLocks noChangeArrowheads="1"/>
          </p:cNvSpPr>
          <p:nvPr/>
        </p:nvSpPr>
        <p:spPr bwMode="auto">
          <a:xfrm>
            <a:off x="4572000" y="3124200"/>
            <a:ext cx="533400" cy="304800"/>
          </a:xfrm>
          <a:prstGeom prst="rect">
            <a:avLst/>
          </a:prstGeom>
          <a:solidFill>
            <a:schemeClr val="bg1"/>
          </a:solidFill>
          <a:ln w="9525" algn="ctr">
            <a:noFill/>
            <a:miter lim="800000"/>
            <a:headEnd/>
            <a:tailEnd/>
          </a:ln>
        </p:spPr>
        <p:txBody>
          <a:bodyPr wrap="none" lIns="91427" tIns="45714" rIns="91427" bIns="45714" anchor="ctr"/>
          <a:lstStyle/>
          <a:p>
            <a:r>
              <a:rPr lang="en-US" sz="2000"/>
              <a:t>3-4</a:t>
            </a:r>
          </a:p>
        </p:txBody>
      </p:sp>
      <p:sp>
        <p:nvSpPr>
          <p:cNvPr id="200709" name="Rectangle 3"/>
          <p:cNvSpPr>
            <a:spLocks noChangeArrowheads="1"/>
          </p:cNvSpPr>
          <p:nvPr/>
        </p:nvSpPr>
        <p:spPr bwMode="auto">
          <a:xfrm>
            <a:off x="1676400" y="3048000"/>
            <a:ext cx="533400" cy="304800"/>
          </a:xfrm>
          <a:prstGeom prst="rect">
            <a:avLst/>
          </a:prstGeom>
          <a:solidFill>
            <a:schemeClr val="bg1"/>
          </a:solidFill>
          <a:ln w="9525" algn="ctr">
            <a:noFill/>
            <a:miter lim="800000"/>
            <a:headEnd/>
            <a:tailEnd/>
          </a:ln>
        </p:spPr>
        <p:txBody>
          <a:bodyPr wrap="none" lIns="91427" tIns="45714" rIns="91427" bIns="45714" anchor="ctr"/>
          <a:lstStyle/>
          <a:p>
            <a:r>
              <a:rPr lang="en-US" sz="2000"/>
              <a:t>1-3</a:t>
            </a:r>
          </a:p>
        </p:txBody>
      </p:sp>
      <p:sp>
        <p:nvSpPr>
          <p:cNvPr id="200710" name="Rectangle 4"/>
          <p:cNvSpPr>
            <a:spLocks noChangeArrowheads="1"/>
          </p:cNvSpPr>
          <p:nvPr/>
        </p:nvSpPr>
        <p:spPr bwMode="auto">
          <a:xfrm>
            <a:off x="3124200" y="2514600"/>
            <a:ext cx="533400" cy="304800"/>
          </a:xfrm>
          <a:prstGeom prst="rect">
            <a:avLst/>
          </a:prstGeom>
          <a:solidFill>
            <a:schemeClr val="bg1"/>
          </a:solidFill>
          <a:ln w="9525" algn="ctr">
            <a:noFill/>
            <a:miter lim="800000"/>
            <a:headEnd/>
            <a:tailEnd/>
          </a:ln>
        </p:spPr>
        <p:txBody>
          <a:bodyPr wrap="none" lIns="91427" tIns="45714" rIns="91427" bIns="45714" anchor="ctr"/>
          <a:lstStyle/>
          <a:p>
            <a:r>
              <a:rPr lang="en-US" sz="2000"/>
              <a:t>2-4</a:t>
            </a:r>
          </a:p>
        </p:txBody>
      </p:sp>
      <p:sp>
        <p:nvSpPr>
          <p:cNvPr id="200711" name="Rectangle 5"/>
          <p:cNvSpPr>
            <a:spLocks noChangeArrowheads="1"/>
          </p:cNvSpPr>
          <p:nvPr/>
        </p:nvSpPr>
        <p:spPr bwMode="auto">
          <a:xfrm>
            <a:off x="1676400" y="2362200"/>
            <a:ext cx="533400" cy="304800"/>
          </a:xfrm>
          <a:prstGeom prst="rect">
            <a:avLst/>
          </a:prstGeom>
          <a:solidFill>
            <a:schemeClr val="bg1"/>
          </a:solidFill>
          <a:ln w="9525" algn="ctr">
            <a:noFill/>
            <a:miter lim="800000"/>
            <a:headEnd/>
            <a:tailEnd/>
          </a:ln>
        </p:spPr>
        <p:txBody>
          <a:bodyPr wrap="none" lIns="91427" tIns="45714" rIns="91427" bIns="45714" anchor="ctr"/>
          <a:lstStyle/>
          <a:p>
            <a:r>
              <a:rPr lang="en-US" sz="2000"/>
              <a:t>1-2</a:t>
            </a:r>
          </a:p>
        </p:txBody>
      </p:sp>
      <p:sp>
        <p:nvSpPr>
          <p:cNvPr id="200712" name="Rectangle 6"/>
          <p:cNvSpPr>
            <a:spLocks noChangeArrowheads="1"/>
          </p:cNvSpPr>
          <p:nvPr/>
        </p:nvSpPr>
        <p:spPr bwMode="auto">
          <a:xfrm>
            <a:off x="6781800" y="4419600"/>
            <a:ext cx="457200" cy="381000"/>
          </a:xfrm>
          <a:prstGeom prst="rect">
            <a:avLst/>
          </a:prstGeom>
          <a:solidFill>
            <a:schemeClr val="bg1"/>
          </a:solidFill>
          <a:ln w="9525" algn="ctr">
            <a:noFill/>
            <a:miter lim="800000"/>
            <a:headEnd/>
            <a:tailEnd/>
          </a:ln>
        </p:spPr>
        <p:txBody>
          <a:bodyPr wrap="none" lIns="91427" tIns="45714" rIns="91427" bIns="45714" anchor="ctr"/>
          <a:lstStyle/>
          <a:p>
            <a:r>
              <a:rPr lang="en-US"/>
              <a:t>R=4</a:t>
            </a:r>
          </a:p>
        </p:txBody>
      </p:sp>
      <p:sp>
        <p:nvSpPr>
          <p:cNvPr id="200713" name="Rectangle 7"/>
          <p:cNvSpPr>
            <a:spLocks noChangeArrowheads="1"/>
          </p:cNvSpPr>
          <p:nvPr/>
        </p:nvSpPr>
        <p:spPr bwMode="auto">
          <a:xfrm>
            <a:off x="6096000" y="5029200"/>
            <a:ext cx="152400" cy="228600"/>
          </a:xfrm>
          <a:prstGeom prst="rect">
            <a:avLst/>
          </a:prstGeom>
          <a:solidFill>
            <a:schemeClr val="bg1"/>
          </a:solidFill>
          <a:ln w="9525" algn="ctr">
            <a:noFill/>
            <a:miter lim="800000"/>
            <a:headEnd/>
            <a:tailEnd/>
          </a:ln>
        </p:spPr>
        <p:txBody>
          <a:bodyPr wrap="none" lIns="91427" tIns="45714" rIns="91427" bIns="45714" anchor="ctr"/>
          <a:lstStyle/>
          <a:p>
            <a:r>
              <a:rPr lang="fa-IR"/>
              <a:t>2</a:t>
            </a:r>
            <a:endParaRPr lang="en-US"/>
          </a:p>
        </p:txBody>
      </p:sp>
      <p:sp>
        <p:nvSpPr>
          <p:cNvPr id="200714" name="Rectangle 8"/>
          <p:cNvSpPr>
            <a:spLocks noChangeArrowheads="1"/>
          </p:cNvSpPr>
          <p:nvPr/>
        </p:nvSpPr>
        <p:spPr bwMode="auto">
          <a:xfrm>
            <a:off x="5715000" y="5029200"/>
            <a:ext cx="152400" cy="228600"/>
          </a:xfrm>
          <a:prstGeom prst="rect">
            <a:avLst/>
          </a:prstGeom>
          <a:solidFill>
            <a:schemeClr val="bg1"/>
          </a:solidFill>
          <a:ln w="9525" algn="ctr">
            <a:noFill/>
            <a:miter lim="800000"/>
            <a:headEnd/>
            <a:tailEnd/>
          </a:ln>
        </p:spPr>
        <p:txBody>
          <a:bodyPr wrap="none" lIns="91427" tIns="45714" rIns="91427" bIns="45714" anchor="ctr"/>
          <a:lstStyle/>
          <a:p>
            <a:r>
              <a:rPr lang="fa-IR"/>
              <a:t>2</a:t>
            </a:r>
            <a:endParaRPr lang="en-US"/>
          </a:p>
        </p:txBody>
      </p:sp>
      <p:sp>
        <p:nvSpPr>
          <p:cNvPr id="200715" name="Rectangle 9"/>
          <p:cNvSpPr>
            <a:spLocks noChangeArrowheads="1"/>
          </p:cNvSpPr>
          <p:nvPr/>
        </p:nvSpPr>
        <p:spPr bwMode="auto">
          <a:xfrm>
            <a:off x="5334000" y="5029200"/>
            <a:ext cx="152400" cy="228600"/>
          </a:xfrm>
          <a:prstGeom prst="rect">
            <a:avLst/>
          </a:prstGeom>
          <a:solidFill>
            <a:schemeClr val="bg1"/>
          </a:solidFill>
          <a:ln w="9525" algn="ctr">
            <a:noFill/>
            <a:miter lim="800000"/>
            <a:headEnd/>
            <a:tailEnd/>
          </a:ln>
        </p:spPr>
        <p:txBody>
          <a:bodyPr wrap="none" lIns="91427" tIns="45714" rIns="91427" bIns="45714" anchor="ctr"/>
          <a:lstStyle/>
          <a:p>
            <a:r>
              <a:rPr lang="fa-IR"/>
              <a:t>2</a:t>
            </a:r>
            <a:endParaRPr lang="en-US"/>
          </a:p>
        </p:txBody>
      </p:sp>
      <p:sp>
        <p:nvSpPr>
          <p:cNvPr id="200716" name="Rectangle 10"/>
          <p:cNvSpPr>
            <a:spLocks noChangeArrowheads="1"/>
          </p:cNvSpPr>
          <p:nvPr/>
        </p:nvSpPr>
        <p:spPr bwMode="auto">
          <a:xfrm>
            <a:off x="4953000" y="5029200"/>
            <a:ext cx="152400" cy="228600"/>
          </a:xfrm>
          <a:prstGeom prst="rect">
            <a:avLst/>
          </a:prstGeom>
          <a:solidFill>
            <a:schemeClr val="bg1"/>
          </a:solidFill>
          <a:ln w="9525" algn="ctr">
            <a:noFill/>
            <a:miter lim="800000"/>
            <a:headEnd/>
            <a:tailEnd/>
          </a:ln>
        </p:spPr>
        <p:txBody>
          <a:bodyPr wrap="none" lIns="91427" tIns="45714" rIns="91427" bIns="45714" anchor="ctr"/>
          <a:lstStyle/>
          <a:p>
            <a:r>
              <a:rPr lang="fa-IR"/>
              <a:t>2</a:t>
            </a:r>
            <a:endParaRPr lang="en-US"/>
          </a:p>
        </p:txBody>
      </p:sp>
      <p:sp>
        <p:nvSpPr>
          <p:cNvPr id="200717" name="Rectangle 11"/>
          <p:cNvSpPr>
            <a:spLocks noChangeArrowheads="1"/>
          </p:cNvSpPr>
          <p:nvPr/>
        </p:nvSpPr>
        <p:spPr bwMode="auto">
          <a:xfrm>
            <a:off x="4572000" y="5029200"/>
            <a:ext cx="152400" cy="228600"/>
          </a:xfrm>
          <a:prstGeom prst="rect">
            <a:avLst/>
          </a:prstGeom>
          <a:solidFill>
            <a:schemeClr val="bg1"/>
          </a:solidFill>
          <a:ln w="9525" algn="ctr">
            <a:noFill/>
            <a:miter lim="800000"/>
            <a:headEnd/>
            <a:tailEnd/>
          </a:ln>
        </p:spPr>
        <p:txBody>
          <a:bodyPr wrap="none" lIns="91427" tIns="45714" rIns="91427" bIns="45714" anchor="ctr"/>
          <a:lstStyle/>
          <a:p>
            <a:r>
              <a:rPr lang="fa-IR"/>
              <a:t>2</a:t>
            </a:r>
            <a:endParaRPr lang="en-US"/>
          </a:p>
        </p:txBody>
      </p:sp>
      <p:sp>
        <p:nvSpPr>
          <p:cNvPr id="200718" name="Rectangle 12"/>
          <p:cNvSpPr>
            <a:spLocks noChangeArrowheads="1"/>
          </p:cNvSpPr>
          <p:nvPr/>
        </p:nvSpPr>
        <p:spPr bwMode="auto">
          <a:xfrm>
            <a:off x="4191000" y="4419600"/>
            <a:ext cx="152400" cy="228600"/>
          </a:xfrm>
          <a:prstGeom prst="rect">
            <a:avLst/>
          </a:prstGeom>
          <a:solidFill>
            <a:schemeClr val="bg1"/>
          </a:solidFill>
          <a:ln w="9525" algn="ctr">
            <a:noFill/>
            <a:miter lim="800000"/>
            <a:headEnd/>
            <a:tailEnd/>
          </a:ln>
        </p:spPr>
        <p:txBody>
          <a:bodyPr wrap="none" lIns="91427" tIns="45714" rIns="91427" bIns="45714" anchor="ctr"/>
          <a:lstStyle/>
          <a:p>
            <a:r>
              <a:rPr lang="fa-IR"/>
              <a:t>4</a:t>
            </a:r>
            <a:endParaRPr lang="en-US"/>
          </a:p>
        </p:txBody>
      </p:sp>
      <p:sp>
        <p:nvSpPr>
          <p:cNvPr id="200719" name="Rectangle 13"/>
          <p:cNvSpPr>
            <a:spLocks noChangeArrowheads="1"/>
          </p:cNvSpPr>
          <p:nvPr/>
        </p:nvSpPr>
        <p:spPr bwMode="auto">
          <a:xfrm>
            <a:off x="3810000" y="4419600"/>
            <a:ext cx="152400" cy="228600"/>
          </a:xfrm>
          <a:prstGeom prst="rect">
            <a:avLst/>
          </a:prstGeom>
          <a:solidFill>
            <a:schemeClr val="bg1"/>
          </a:solidFill>
          <a:ln w="9525" algn="ctr">
            <a:noFill/>
            <a:miter lim="800000"/>
            <a:headEnd/>
            <a:tailEnd/>
          </a:ln>
        </p:spPr>
        <p:txBody>
          <a:bodyPr wrap="none" lIns="91427" tIns="45714" rIns="91427" bIns="45714" anchor="ctr"/>
          <a:lstStyle/>
          <a:p>
            <a:r>
              <a:rPr lang="fa-IR"/>
              <a:t>4</a:t>
            </a:r>
            <a:endParaRPr lang="en-US"/>
          </a:p>
        </p:txBody>
      </p:sp>
      <p:sp>
        <p:nvSpPr>
          <p:cNvPr id="200720" name="Rectangle 14"/>
          <p:cNvSpPr>
            <a:spLocks noChangeArrowheads="1"/>
          </p:cNvSpPr>
          <p:nvPr/>
        </p:nvSpPr>
        <p:spPr bwMode="auto">
          <a:xfrm>
            <a:off x="3429000" y="4114800"/>
            <a:ext cx="152400" cy="228600"/>
          </a:xfrm>
          <a:prstGeom prst="rect">
            <a:avLst/>
          </a:prstGeom>
          <a:solidFill>
            <a:schemeClr val="bg1"/>
          </a:solidFill>
          <a:ln w="9525" algn="ctr">
            <a:noFill/>
            <a:miter lim="800000"/>
            <a:headEnd/>
            <a:tailEnd/>
          </a:ln>
        </p:spPr>
        <p:txBody>
          <a:bodyPr wrap="none" lIns="91427" tIns="45714" rIns="91427" bIns="45714" anchor="ctr"/>
          <a:lstStyle/>
          <a:p>
            <a:r>
              <a:rPr lang="fa-IR"/>
              <a:t>5</a:t>
            </a:r>
            <a:endParaRPr lang="en-US"/>
          </a:p>
        </p:txBody>
      </p:sp>
      <p:sp>
        <p:nvSpPr>
          <p:cNvPr id="200721" name="Rectangle 15"/>
          <p:cNvSpPr>
            <a:spLocks noChangeArrowheads="1"/>
          </p:cNvSpPr>
          <p:nvPr/>
        </p:nvSpPr>
        <p:spPr bwMode="auto">
          <a:xfrm>
            <a:off x="3048000" y="4114800"/>
            <a:ext cx="152400" cy="228600"/>
          </a:xfrm>
          <a:prstGeom prst="rect">
            <a:avLst/>
          </a:prstGeom>
          <a:solidFill>
            <a:schemeClr val="bg1"/>
          </a:solidFill>
          <a:ln w="9525" algn="ctr">
            <a:noFill/>
            <a:miter lim="800000"/>
            <a:headEnd/>
            <a:tailEnd/>
          </a:ln>
        </p:spPr>
        <p:txBody>
          <a:bodyPr wrap="none" lIns="91427" tIns="45714" rIns="91427" bIns="45714" anchor="ctr"/>
          <a:lstStyle/>
          <a:p>
            <a:r>
              <a:rPr lang="fa-IR"/>
              <a:t>5</a:t>
            </a:r>
            <a:endParaRPr lang="en-US"/>
          </a:p>
        </p:txBody>
      </p:sp>
      <p:sp>
        <p:nvSpPr>
          <p:cNvPr id="200722" name="Rectangle 16"/>
          <p:cNvSpPr>
            <a:spLocks noChangeArrowheads="1"/>
          </p:cNvSpPr>
          <p:nvPr/>
        </p:nvSpPr>
        <p:spPr bwMode="auto">
          <a:xfrm>
            <a:off x="2667000" y="4114800"/>
            <a:ext cx="152400" cy="228600"/>
          </a:xfrm>
          <a:prstGeom prst="rect">
            <a:avLst/>
          </a:prstGeom>
          <a:solidFill>
            <a:schemeClr val="bg1"/>
          </a:solidFill>
          <a:ln w="9525" algn="ctr">
            <a:noFill/>
            <a:miter lim="800000"/>
            <a:headEnd/>
            <a:tailEnd/>
          </a:ln>
        </p:spPr>
        <p:txBody>
          <a:bodyPr wrap="none" lIns="91427" tIns="45714" rIns="91427" bIns="45714" anchor="ctr"/>
          <a:lstStyle/>
          <a:p>
            <a:r>
              <a:rPr lang="fa-IR"/>
              <a:t>5</a:t>
            </a:r>
            <a:endParaRPr lang="en-US"/>
          </a:p>
        </p:txBody>
      </p:sp>
      <p:sp>
        <p:nvSpPr>
          <p:cNvPr id="200723" name="Rectangle 17"/>
          <p:cNvSpPr>
            <a:spLocks noChangeArrowheads="1"/>
          </p:cNvSpPr>
          <p:nvPr/>
        </p:nvSpPr>
        <p:spPr bwMode="auto">
          <a:xfrm>
            <a:off x="2286000" y="4114800"/>
            <a:ext cx="152400" cy="228600"/>
          </a:xfrm>
          <a:prstGeom prst="rect">
            <a:avLst/>
          </a:prstGeom>
          <a:solidFill>
            <a:schemeClr val="bg1"/>
          </a:solidFill>
          <a:ln w="9525" algn="ctr">
            <a:noFill/>
            <a:miter lim="800000"/>
            <a:headEnd/>
            <a:tailEnd/>
          </a:ln>
        </p:spPr>
        <p:txBody>
          <a:bodyPr wrap="none" lIns="91427" tIns="45714" rIns="91427" bIns="45714" anchor="ctr"/>
          <a:lstStyle/>
          <a:p>
            <a:r>
              <a:rPr lang="fa-IR"/>
              <a:t>5</a:t>
            </a:r>
            <a:endParaRPr lang="en-US"/>
          </a:p>
        </p:txBody>
      </p:sp>
      <p:sp>
        <p:nvSpPr>
          <p:cNvPr id="200724" name="Rectangle 18"/>
          <p:cNvSpPr>
            <a:spLocks noChangeArrowheads="1"/>
          </p:cNvSpPr>
          <p:nvPr/>
        </p:nvSpPr>
        <p:spPr bwMode="auto">
          <a:xfrm>
            <a:off x="1905000" y="4114800"/>
            <a:ext cx="152400" cy="228600"/>
          </a:xfrm>
          <a:prstGeom prst="rect">
            <a:avLst/>
          </a:prstGeom>
          <a:solidFill>
            <a:schemeClr val="bg1"/>
          </a:solidFill>
          <a:ln w="9525" algn="ctr">
            <a:noFill/>
            <a:miter lim="800000"/>
            <a:headEnd/>
            <a:tailEnd/>
          </a:ln>
        </p:spPr>
        <p:txBody>
          <a:bodyPr wrap="none" lIns="91427" tIns="45714" rIns="91427" bIns="45714" anchor="ctr"/>
          <a:lstStyle/>
          <a:p>
            <a:r>
              <a:rPr lang="fa-IR"/>
              <a:t>5</a:t>
            </a:r>
            <a:endParaRPr lang="en-US"/>
          </a:p>
        </p:txBody>
      </p:sp>
      <p:sp>
        <p:nvSpPr>
          <p:cNvPr id="200725" name="Rectangle 19"/>
          <p:cNvSpPr>
            <a:spLocks noChangeArrowheads="1"/>
          </p:cNvSpPr>
          <p:nvPr/>
        </p:nvSpPr>
        <p:spPr bwMode="auto">
          <a:xfrm>
            <a:off x="1524000" y="4114800"/>
            <a:ext cx="152400" cy="228600"/>
          </a:xfrm>
          <a:prstGeom prst="rect">
            <a:avLst/>
          </a:prstGeom>
          <a:solidFill>
            <a:schemeClr val="bg1"/>
          </a:solidFill>
          <a:ln w="9525" algn="ctr">
            <a:noFill/>
            <a:miter lim="800000"/>
            <a:headEnd/>
            <a:tailEnd/>
          </a:ln>
        </p:spPr>
        <p:txBody>
          <a:bodyPr wrap="none" lIns="91427" tIns="45714" rIns="91427" bIns="45714" anchor="ctr"/>
          <a:lstStyle/>
          <a:p>
            <a:r>
              <a:rPr lang="fa-IR"/>
              <a:t>5</a:t>
            </a:r>
            <a:endParaRPr lang="en-US"/>
          </a:p>
        </p:txBody>
      </p:sp>
      <p:sp>
        <p:nvSpPr>
          <p:cNvPr id="200726" name="Rectangle 20"/>
          <p:cNvSpPr>
            <a:spLocks noChangeArrowheads="1"/>
          </p:cNvSpPr>
          <p:nvPr/>
        </p:nvSpPr>
        <p:spPr bwMode="auto">
          <a:xfrm>
            <a:off x="1219200" y="5791200"/>
            <a:ext cx="152400" cy="228600"/>
          </a:xfrm>
          <a:prstGeom prst="rect">
            <a:avLst/>
          </a:prstGeom>
          <a:solidFill>
            <a:schemeClr val="bg1"/>
          </a:solidFill>
          <a:ln w="9525" algn="ctr">
            <a:noFill/>
            <a:miter lim="800000"/>
            <a:headEnd/>
            <a:tailEnd/>
          </a:ln>
        </p:spPr>
        <p:txBody>
          <a:bodyPr wrap="none" lIns="91427" tIns="45714" rIns="91427" bIns="45714" anchor="ctr"/>
          <a:lstStyle/>
          <a:p>
            <a:r>
              <a:rPr lang="fa-IR"/>
              <a:t>0</a:t>
            </a:r>
            <a:endParaRPr lang="en-US"/>
          </a:p>
        </p:txBody>
      </p:sp>
      <p:sp>
        <p:nvSpPr>
          <p:cNvPr id="200727" name="Rectangle 21"/>
          <p:cNvSpPr>
            <a:spLocks noGrp="1" noChangeArrowheads="1"/>
          </p:cNvSpPr>
          <p:nvPr>
            <p:ph type="title"/>
          </p:nvPr>
        </p:nvSpPr>
        <p:spPr/>
        <p:txBody>
          <a:bodyPr/>
          <a:lstStyle/>
          <a:p>
            <a:pPr algn="r" rtl="1" eaLnBrk="1" hangingPunct="1"/>
            <a:r>
              <a:rPr lang="fa-IR" sz="3000" smtClean="0">
                <a:cs typeface="B Nazanin" pitchFamily="2" charset="-78"/>
              </a:rPr>
              <a:t>برنامه ريزي تخصيص منابع محدود </a:t>
            </a:r>
            <a:r>
              <a:rPr lang="en-US" sz="3000" smtClean="0">
                <a:cs typeface="B Nazanin" pitchFamily="2" charset="-78"/>
              </a:rPr>
              <a:t>(RCPSP)</a:t>
            </a:r>
            <a:r>
              <a:rPr lang="fa-IR" sz="3000" smtClean="0">
                <a:cs typeface="B Nazanin" pitchFamily="2" charset="-78"/>
              </a:rPr>
              <a:t>- ادامه</a:t>
            </a:r>
            <a:r>
              <a:rPr lang="fa-IR" sz="3200" smtClean="0">
                <a:cs typeface="B Nazanin" pitchFamily="2" charset="-78"/>
              </a:rPr>
              <a:t> </a:t>
            </a:r>
            <a:r>
              <a:rPr lang="en-US" sz="2200" smtClean="0">
                <a:cs typeface="B Nazanin" pitchFamily="2" charset="-78"/>
              </a:rPr>
              <a:t>(Resource – Constrained Project Scheduling Problem)</a:t>
            </a:r>
          </a:p>
        </p:txBody>
      </p:sp>
      <p:sp>
        <p:nvSpPr>
          <p:cNvPr id="200728" name="Rectangle 22"/>
          <p:cNvSpPr>
            <a:spLocks noGrp="1" noChangeArrowheads="1"/>
          </p:cNvSpPr>
          <p:nvPr>
            <p:ph type="body" idx="1"/>
          </p:nvPr>
        </p:nvSpPr>
        <p:spPr/>
        <p:txBody>
          <a:bodyPr/>
          <a:lstStyle/>
          <a:p>
            <a:pPr algn="ctr" rtl="1" eaLnBrk="1" hangingPunct="1">
              <a:buFont typeface="Wingdings" pitchFamily="2" charset="2"/>
              <a:buNone/>
            </a:pPr>
            <a:r>
              <a:rPr lang="fa-IR" smtClean="0">
                <a:cs typeface="B Nazanin" pitchFamily="2" charset="-78"/>
              </a:rPr>
              <a:t>نمايش مازاد بر محدوديت منابع در </a:t>
            </a:r>
            <a:r>
              <a:rPr lang="en-US" smtClean="0">
                <a:cs typeface="B Nazanin" pitchFamily="2" charset="-78"/>
              </a:rPr>
              <a:t>(Resource Graph)</a:t>
            </a:r>
            <a:r>
              <a:rPr lang="fa-IR" smtClean="0">
                <a:cs typeface="B Nazanin" pitchFamily="2" charset="-78"/>
              </a:rPr>
              <a:t> </a:t>
            </a:r>
            <a:endParaRPr lang="en-US" smtClean="0">
              <a:cs typeface="B Nazanin" pitchFamily="2" charset="-78"/>
            </a:endParaRPr>
          </a:p>
        </p:txBody>
      </p:sp>
      <p:sp>
        <p:nvSpPr>
          <p:cNvPr id="200729" name="Line 23"/>
          <p:cNvSpPr>
            <a:spLocks noChangeShapeType="1"/>
          </p:cNvSpPr>
          <p:nvPr/>
        </p:nvSpPr>
        <p:spPr bwMode="auto">
          <a:xfrm flipV="1">
            <a:off x="1447800" y="2590800"/>
            <a:ext cx="0" cy="3276600"/>
          </a:xfrm>
          <a:prstGeom prst="line">
            <a:avLst/>
          </a:prstGeom>
          <a:noFill/>
          <a:ln w="9525">
            <a:solidFill>
              <a:schemeClr val="tx1"/>
            </a:solidFill>
            <a:round/>
            <a:headEnd/>
            <a:tailEnd type="triangle" w="med" len="med"/>
          </a:ln>
        </p:spPr>
        <p:txBody>
          <a:bodyPr wrap="none" anchor="ctr"/>
          <a:lstStyle/>
          <a:p>
            <a:endParaRPr lang="en-US"/>
          </a:p>
        </p:txBody>
      </p:sp>
      <p:sp>
        <p:nvSpPr>
          <p:cNvPr id="200730" name="Line 24"/>
          <p:cNvSpPr>
            <a:spLocks noChangeShapeType="1"/>
          </p:cNvSpPr>
          <p:nvPr/>
        </p:nvSpPr>
        <p:spPr bwMode="auto">
          <a:xfrm>
            <a:off x="1447800" y="5867400"/>
            <a:ext cx="6096000" cy="0"/>
          </a:xfrm>
          <a:prstGeom prst="line">
            <a:avLst/>
          </a:prstGeom>
          <a:noFill/>
          <a:ln w="9525">
            <a:solidFill>
              <a:schemeClr val="tx1"/>
            </a:solidFill>
            <a:round/>
            <a:headEnd/>
            <a:tailEnd type="triangle" w="med" len="med"/>
          </a:ln>
        </p:spPr>
        <p:txBody>
          <a:bodyPr wrap="none" anchor="ctr"/>
          <a:lstStyle/>
          <a:p>
            <a:endParaRPr lang="en-US"/>
          </a:p>
        </p:txBody>
      </p:sp>
      <p:sp>
        <p:nvSpPr>
          <p:cNvPr id="200731" name="Rectangle 25" descr="25%"/>
          <p:cNvSpPr>
            <a:spLocks noChangeArrowheads="1"/>
          </p:cNvSpPr>
          <p:nvPr/>
        </p:nvSpPr>
        <p:spPr bwMode="auto">
          <a:xfrm>
            <a:off x="1447800" y="4648200"/>
            <a:ext cx="304800" cy="1219200"/>
          </a:xfrm>
          <a:prstGeom prst="rect">
            <a:avLst/>
          </a:prstGeom>
          <a:pattFill prst="pct25">
            <a:fgClr>
              <a:srgbClr val="000000"/>
            </a:fgClr>
            <a:bgClr>
              <a:schemeClr val="bg1"/>
            </a:bgClr>
          </a:pattFill>
          <a:ln w="9525" algn="ctr">
            <a:solidFill>
              <a:schemeClr val="tx1"/>
            </a:solidFill>
            <a:miter lim="800000"/>
            <a:headEnd/>
            <a:tailEnd/>
          </a:ln>
        </p:spPr>
        <p:txBody>
          <a:bodyPr wrap="none" anchor="ctr"/>
          <a:lstStyle/>
          <a:p>
            <a:endParaRPr lang="fa-IR"/>
          </a:p>
        </p:txBody>
      </p:sp>
      <p:sp>
        <p:nvSpPr>
          <p:cNvPr id="200732" name="Rectangle 26" descr="75%"/>
          <p:cNvSpPr>
            <a:spLocks noChangeArrowheads="1"/>
          </p:cNvSpPr>
          <p:nvPr/>
        </p:nvSpPr>
        <p:spPr bwMode="auto">
          <a:xfrm>
            <a:off x="1447800" y="4343400"/>
            <a:ext cx="304800" cy="304800"/>
          </a:xfrm>
          <a:prstGeom prst="rect">
            <a:avLst/>
          </a:prstGeom>
          <a:pattFill prst="pct75">
            <a:fgClr>
              <a:srgbClr val="000000"/>
            </a:fgClr>
            <a:bgClr>
              <a:schemeClr val="bg1"/>
            </a:bgClr>
          </a:pattFill>
          <a:ln w="9525" algn="ctr">
            <a:solidFill>
              <a:schemeClr val="tx1"/>
            </a:solidFill>
            <a:miter lim="800000"/>
            <a:headEnd/>
            <a:tailEnd/>
          </a:ln>
        </p:spPr>
        <p:txBody>
          <a:bodyPr wrap="none" anchor="ctr"/>
          <a:lstStyle/>
          <a:p>
            <a:endParaRPr lang="fa-IR"/>
          </a:p>
        </p:txBody>
      </p:sp>
      <p:sp>
        <p:nvSpPr>
          <p:cNvPr id="200733" name="Rectangle 27" descr="25%"/>
          <p:cNvSpPr>
            <a:spLocks noChangeArrowheads="1"/>
          </p:cNvSpPr>
          <p:nvPr/>
        </p:nvSpPr>
        <p:spPr bwMode="auto">
          <a:xfrm>
            <a:off x="1828800" y="4648200"/>
            <a:ext cx="304800" cy="1219200"/>
          </a:xfrm>
          <a:prstGeom prst="rect">
            <a:avLst/>
          </a:prstGeom>
          <a:pattFill prst="pct25">
            <a:fgClr>
              <a:srgbClr val="000000"/>
            </a:fgClr>
            <a:bgClr>
              <a:schemeClr val="bg1"/>
            </a:bgClr>
          </a:pattFill>
          <a:ln w="9525" algn="ctr">
            <a:solidFill>
              <a:schemeClr val="tx1"/>
            </a:solidFill>
            <a:miter lim="800000"/>
            <a:headEnd/>
            <a:tailEnd/>
          </a:ln>
        </p:spPr>
        <p:txBody>
          <a:bodyPr wrap="none" anchor="ctr"/>
          <a:lstStyle/>
          <a:p>
            <a:endParaRPr lang="fa-IR"/>
          </a:p>
        </p:txBody>
      </p:sp>
      <p:sp>
        <p:nvSpPr>
          <p:cNvPr id="200734" name="Rectangle 28" descr="75%"/>
          <p:cNvSpPr>
            <a:spLocks noChangeArrowheads="1"/>
          </p:cNvSpPr>
          <p:nvPr/>
        </p:nvSpPr>
        <p:spPr bwMode="auto">
          <a:xfrm>
            <a:off x="1828800" y="4343400"/>
            <a:ext cx="304800" cy="304800"/>
          </a:xfrm>
          <a:prstGeom prst="rect">
            <a:avLst/>
          </a:prstGeom>
          <a:pattFill prst="pct75">
            <a:fgClr>
              <a:srgbClr val="000000"/>
            </a:fgClr>
            <a:bgClr>
              <a:schemeClr val="bg1"/>
            </a:bgClr>
          </a:pattFill>
          <a:ln w="9525" algn="ctr">
            <a:solidFill>
              <a:schemeClr val="tx1"/>
            </a:solidFill>
            <a:miter lim="800000"/>
            <a:headEnd/>
            <a:tailEnd/>
          </a:ln>
        </p:spPr>
        <p:txBody>
          <a:bodyPr wrap="none" anchor="ctr"/>
          <a:lstStyle/>
          <a:p>
            <a:endParaRPr lang="fa-IR"/>
          </a:p>
        </p:txBody>
      </p:sp>
      <p:sp>
        <p:nvSpPr>
          <p:cNvPr id="200735" name="Rectangle 29" descr="25%"/>
          <p:cNvSpPr>
            <a:spLocks noChangeArrowheads="1"/>
          </p:cNvSpPr>
          <p:nvPr/>
        </p:nvSpPr>
        <p:spPr bwMode="auto">
          <a:xfrm>
            <a:off x="2209800" y="4648200"/>
            <a:ext cx="304800" cy="1219200"/>
          </a:xfrm>
          <a:prstGeom prst="rect">
            <a:avLst/>
          </a:prstGeom>
          <a:pattFill prst="pct25">
            <a:fgClr>
              <a:srgbClr val="000000"/>
            </a:fgClr>
            <a:bgClr>
              <a:schemeClr val="bg1"/>
            </a:bgClr>
          </a:pattFill>
          <a:ln w="9525" algn="ctr">
            <a:solidFill>
              <a:schemeClr val="tx1"/>
            </a:solidFill>
            <a:miter lim="800000"/>
            <a:headEnd/>
            <a:tailEnd/>
          </a:ln>
        </p:spPr>
        <p:txBody>
          <a:bodyPr wrap="none" anchor="ctr"/>
          <a:lstStyle/>
          <a:p>
            <a:endParaRPr lang="fa-IR"/>
          </a:p>
        </p:txBody>
      </p:sp>
      <p:sp>
        <p:nvSpPr>
          <p:cNvPr id="200736" name="Rectangle 30" descr="75%"/>
          <p:cNvSpPr>
            <a:spLocks noChangeArrowheads="1"/>
          </p:cNvSpPr>
          <p:nvPr/>
        </p:nvSpPr>
        <p:spPr bwMode="auto">
          <a:xfrm>
            <a:off x="2209800" y="4343400"/>
            <a:ext cx="304800" cy="304800"/>
          </a:xfrm>
          <a:prstGeom prst="rect">
            <a:avLst/>
          </a:prstGeom>
          <a:pattFill prst="pct75">
            <a:fgClr>
              <a:srgbClr val="000000"/>
            </a:fgClr>
            <a:bgClr>
              <a:schemeClr val="bg1"/>
            </a:bgClr>
          </a:pattFill>
          <a:ln w="9525" algn="ctr">
            <a:solidFill>
              <a:schemeClr val="tx1"/>
            </a:solidFill>
            <a:miter lim="800000"/>
            <a:headEnd/>
            <a:tailEnd/>
          </a:ln>
        </p:spPr>
        <p:txBody>
          <a:bodyPr wrap="none" anchor="ctr"/>
          <a:lstStyle/>
          <a:p>
            <a:endParaRPr lang="fa-IR"/>
          </a:p>
        </p:txBody>
      </p:sp>
      <p:sp>
        <p:nvSpPr>
          <p:cNvPr id="200737" name="Rectangle 31" descr="25%"/>
          <p:cNvSpPr>
            <a:spLocks noChangeArrowheads="1"/>
          </p:cNvSpPr>
          <p:nvPr/>
        </p:nvSpPr>
        <p:spPr bwMode="auto">
          <a:xfrm>
            <a:off x="2590800" y="4648200"/>
            <a:ext cx="304800" cy="1219200"/>
          </a:xfrm>
          <a:prstGeom prst="rect">
            <a:avLst/>
          </a:prstGeom>
          <a:pattFill prst="pct25">
            <a:fgClr>
              <a:srgbClr val="000000"/>
            </a:fgClr>
            <a:bgClr>
              <a:schemeClr val="bg1"/>
            </a:bgClr>
          </a:pattFill>
          <a:ln w="9525" algn="ctr">
            <a:solidFill>
              <a:schemeClr val="tx1"/>
            </a:solidFill>
            <a:miter lim="800000"/>
            <a:headEnd/>
            <a:tailEnd/>
          </a:ln>
        </p:spPr>
        <p:txBody>
          <a:bodyPr wrap="none" anchor="ctr"/>
          <a:lstStyle/>
          <a:p>
            <a:endParaRPr lang="fa-IR"/>
          </a:p>
        </p:txBody>
      </p:sp>
      <p:sp>
        <p:nvSpPr>
          <p:cNvPr id="200738" name="Rectangle 32" descr="75%"/>
          <p:cNvSpPr>
            <a:spLocks noChangeArrowheads="1"/>
          </p:cNvSpPr>
          <p:nvPr/>
        </p:nvSpPr>
        <p:spPr bwMode="auto">
          <a:xfrm>
            <a:off x="2590800" y="4343400"/>
            <a:ext cx="304800" cy="304800"/>
          </a:xfrm>
          <a:prstGeom prst="rect">
            <a:avLst/>
          </a:prstGeom>
          <a:pattFill prst="pct75">
            <a:fgClr>
              <a:srgbClr val="000000"/>
            </a:fgClr>
            <a:bgClr>
              <a:schemeClr val="bg1"/>
            </a:bgClr>
          </a:pattFill>
          <a:ln w="9525" algn="ctr">
            <a:solidFill>
              <a:schemeClr val="tx1"/>
            </a:solidFill>
            <a:miter lim="800000"/>
            <a:headEnd/>
            <a:tailEnd/>
          </a:ln>
        </p:spPr>
        <p:txBody>
          <a:bodyPr wrap="none" anchor="ctr"/>
          <a:lstStyle/>
          <a:p>
            <a:endParaRPr lang="fa-IR"/>
          </a:p>
        </p:txBody>
      </p:sp>
      <p:sp>
        <p:nvSpPr>
          <p:cNvPr id="200739" name="Rectangle 33" descr="25%"/>
          <p:cNvSpPr>
            <a:spLocks noChangeArrowheads="1"/>
          </p:cNvSpPr>
          <p:nvPr/>
        </p:nvSpPr>
        <p:spPr bwMode="auto">
          <a:xfrm>
            <a:off x="2971800" y="4648200"/>
            <a:ext cx="304800" cy="1219200"/>
          </a:xfrm>
          <a:prstGeom prst="rect">
            <a:avLst/>
          </a:prstGeom>
          <a:pattFill prst="pct25">
            <a:fgClr>
              <a:srgbClr val="000000"/>
            </a:fgClr>
            <a:bgClr>
              <a:schemeClr val="bg1"/>
            </a:bgClr>
          </a:pattFill>
          <a:ln w="9525" algn="ctr">
            <a:solidFill>
              <a:schemeClr val="tx1"/>
            </a:solidFill>
            <a:miter lim="800000"/>
            <a:headEnd/>
            <a:tailEnd/>
          </a:ln>
        </p:spPr>
        <p:txBody>
          <a:bodyPr wrap="none" anchor="ctr"/>
          <a:lstStyle/>
          <a:p>
            <a:endParaRPr lang="fa-IR"/>
          </a:p>
        </p:txBody>
      </p:sp>
      <p:sp>
        <p:nvSpPr>
          <p:cNvPr id="200740" name="Rectangle 34" descr="75%"/>
          <p:cNvSpPr>
            <a:spLocks noChangeArrowheads="1"/>
          </p:cNvSpPr>
          <p:nvPr/>
        </p:nvSpPr>
        <p:spPr bwMode="auto">
          <a:xfrm>
            <a:off x="2971800" y="4343400"/>
            <a:ext cx="304800" cy="304800"/>
          </a:xfrm>
          <a:prstGeom prst="rect">
            <a:avLst/>
          </a:prstGeom>
          <a:pattFill prst="pct75">
            <a:fgClr>
              <a:srgbClr val="000000"/>
            </a:fgClr>
            <a:bgClr>
              <a:schemeClr val="bg1"/>
            </a:bgClr>
          </a:pattFill>
          <a:ln w="9525" algn="ctr">
            <a:solidFill>
              <a:schemeClr val="tx1"/>
            </a:solidFill>
            <a:miter lim="800000"/>
            <a:headEnd/>
            <a:tailEnd/>
          </a:ln>
        </p:spPr>
        <p:txBody>
          <a:bodyPr wrap="none" anchor="ctr"/>
          <a:lstStyle/>
          <a:p>
            <a:endParaRPr lang="fa-IR"/>
          </a:p>
        </p:txBody>
      </p:sp>
      <p:sp>
        <p:nvSpPr>
          <p:cNvPr id="200741" name="Rectangle 35" descr="25%"/>
          <p:cNvSpPr>
            <a:spLocks noChangeArrowheads="1"/>
          </p:cNvSpPr>
          <p:nvPr/>
        </p:nvSpPr>
        <p:spPr bwMode="auto">
          <a:xfrm>
            <a:off x="3352800" y="4648200"/>
            <a:ext cx="304800" cy="1219200"/>
          </a:xfrm>
          <a:prstGeom prst="rect">
            <a:avLst/>
          </a:prstGeom>
          <a:pattFill prst="pct25">
            <a:fgClr>
              <a:srgbClr val="000000"/>
            </a:fgClr>
            <a:bgClr>
              <a:schemeClr val="bg1"/>
            </a:bgClr>
          </a:pattFill>
          <a:ln w="9525" algn="ctr">
            <a:solidFill>
              <a:schemeClr val="tx1"/>
            </a:solidFill>
            <a:miter lim="800000"/>
            <a:headEnd/>
            <a:tailEnd/>
          </a:ln>
        </p:spPr>
        <p:txBody>
          <a:bodyPr wrap="none" anchor="ctr"/>
          <a:lstStyle/>
          <a:p>
            <a:endParaRPr lang="fa-IR"/>
          </a:p>
        </p:txBody>
      </p:sp>
      <p:sp>
        <p:nvSpPr>
          <p:cNvPr id="200742" name="Rectangle 36" descr="75%"/>
          <p:cNvSpPr>
            <a:spLocks noChangeArrowheads="1"/>
          </p:cNvSpPr>
          <p:nvPr/>
        </p:nvSpPr>
        <p:spPr bwMode="auto">
          <a:xfrm>
            <a:off x="3352800" y="4343400"/>
            <a:ext cx="304800" cy="304800"/>
          </a:xfrm>
          <a:prstGeom prst="rect">
            <a:avLst/>
          </a:prstGeom>
          <a:pattFill prst="pct75">
            <a:fgClr>
              <a:srgbClr val="000000"/>
            </a:fgClr>
            <a:bgClr>
              <a:schemeClr val="bg1"/>
            </a:bgClr>
          </a:pattFill>
          <a:ln w="9525" algn="ctr">
            <a:solidFill>
              <a:schemeClr val="tx1"/>
            </a:solidFill>
            <a:miter lim="800000"/>
            <a:headEnd/>
            <a:tailEnd/>
          </a:ln>
        </p:spPr>
        <p:txBody>
          <a:bodyPr wrap="none" anchor="ctr"/>
          <a:lstStyle/>
          <a:p>
            <a:endParaRPr lang="fa-IR"/>
          </a:p>
        </p:txBody>
      </p:sp>
      <p:sp>
        <p:nvSpPr>
          <p:cNvPr id="200743" name="Rectangle 37" descr="25%"/>
          <p:cNvSpPr>
            <a:spLocks noChangeArrowheads="1"/>
          </p:cNvSpPr>
          <p:nvPr/>
        </p:nvSpPr>
        <p:spPr bwMode="auto">
          <a:xfrm>
            <a:off x="3733800" y="4648200"/>
            <a:ext cx="304800" cy="1219200"/>
          </a:xfrm>
          <a:prstGeom prst="rect">
            <a:avLst/>
          </a:prstGeom>
          <a:pattFill prst="pct25">
            <a:fgClr>
              <a:srgbClr val="000000"/>
            </a:fgClr>
            <a:bgClr>
              <a:schemeClr val="bg1"/>
            </a:bgClr>
          </a:pattFill>
          <a:ln w="9525" algn="ctr">
            <a:solidFill>
              <a:schemeClr val="tx1"/>
            </a:solidFill>
            <a:miter lim="800000"/>
            <a:headEnd/>
            <a:tailEnd/>
          </a:ln>
        </p:spPr>
        <p:txBody>
          <a:bodyPr wrap="none" anchor="ctr"/>
          <a:lstStyle/>
          <a:p>
            <a:endParaRPr lang="fa-IR"/>
          </a:p>
        </p:txBody>
      </p:sp>
      <p:sp>
        <p:nvSpPr>
          <p:cNvPr id="200744" name="Rectangle 38" descr="25%"/>
          <p:cNvSpPr>
            <a:spLocks noChangeArrowheads="1"/>
          </p:cNvSpPr>
          <p:nvPr/>
        </p:nvSpPr>
        <p:spPr bwMode="auto">
          <a:xfrm>
            <a:off x="4114800" y="4648200"/>
            <a:ext cx="304800" cy="1219200"/>
          </a:xfrm>
          <a:prstGeom prst="rect">
            <a:avLst/>
          </a:prstGeom>
          <a:pattFill prst="pct25">
            <a:fgClr>
              <a:srgbClr val="000000"/>
            </a:fgClr>
            <a:bgClr>
              <a:schemeClr val="bg1"/>
            </a:bgClr>
          </a:pattFill>
          <a:ln w="9525" algn="ctr">
            <a:solidFill>
              <a:schemeClr val="tx1"/>
            </a:solidFill>
            <a:miter lim="800000"/>
            <a:headEnd/>
            <a:tailEnd/>
          </a:ln>
        </p:spPr>
        <p:txBody>
          <a:bodyPr wrap="none" anchor="ctr"/>
          <a:lstStyle/>
          <a:p>
            <a:endParaRPr lang="fa-IR"/>
          </a:p>
        </p:txBody>
      </p:sp>
      <p:sp>
        <p:nvSpPr>
          <p:cNvPr id="200745" name="Rectangle 39" descr="25%"/>
          <p:cNvSpPr>
            <a:spLocks noChangeArrowheads="1"/>
          </p:cNvSpPr>
          <p:nvPr/>
        </p:nvSpPr>
        <p:spPr bwMode="auto">
          <a:xfrm>
            <a:off x="4495800" y="5257800"/>
            <a:ext cx="304800" cy="609600"/>
          </a:xfrm>
          <a:prstGeom prst="rect">
            <a:avLst/>
          </a:prstGeom>
          <a:pattFill prst="pct25">
            <a:fgClr>
              <a:srgbClr val="000000"/>
            </a:fgClr>
            <a:bgClr>
              <a:schemeClr val="bg1"/>
            </a:bgClr>
          </a:pattFill>
          <a:ln w="9525" algn="ctr">
            <a:solidFill>
              <a:schemeClr val="tx1"/>
            </a:solidFill>
            <a:miter lim="800000"/>
            <a:headEnd/>
            <a:tailEnd/>
          </a:ln>
        </p:spPr>
        <p:txBody>
          <a:bodyPr wrap="none" anchor="ctr"/>
          <a:lstStyle/>
          <a:p>
            <a:endParaRPr lang="fa-IR"/>
          </a:p>
        </p:txBody>
      </p:sp>
      <p:sp>
        <p:nvSpPr>
          <p:cNvPr id="200746" name="Rectangle 40" descr="25%"/>
          <p:cNvSpPr>
            <a:spLocks noChangeArrowheads="1"/>
          </p:cNvSpPr>
          <p:nvPr/>
        </p:nvSpPr>
        <p:spPr bwMode="auto">
          <a:xfrm>
            <a:off x="4876800" y="5257800"/>
            <a:ext cx="304800" cy="609600"/>
          </a:xfrm>
          <a:prstGeom prst="rect">
            <a:avLst/>
          </a:prstGeom>
          <a:pattFill prst="pct25">
            <a:fgClr>
              <a:srgbClr val="000000"/>
            </a:fgClr>
            <a:bgClr>
              <a:schemeClr val="bg1"/>
            </a:bgClr>
          </a:pattFill>
          <a:ln w="9525" algn="ctr">
            <a:solidFill>
              <a:schemeClr val="tx1"/>
            </a:solidFill>
            <a:miter lim="800000"/>
            <a:headEnd/>
            <a:tailEnd/>
          </a:ln>
        </p:spPr>
        <p:txBody>
          <a:bodyPr wrap="none" anchor="ctr"/>
          <a:lstStyle/>
          <a:p>
            <a:endParaRPr lang="fa-IR"/>
          </a:p>
        </p:txBody>
      </p:sp>
      <p:sp>
        <p:nvSpPr>
          <p:cNvPr id="200747" name="Rectangle 41" descr="25%"/>
          <p:cNvSpPr>
            <a:spLocks noChangeArrowheads="1"/>
          </p:cNvSpPr>
          <p:nvPr/>
        </p:nvSpPr>
        <p:spPr bwMode="auto">
          <a:xfrm>
            <a:off x="5257800" y="5257800"/>
            <a:ext cx="304800" cy="609600"/>
          </a:xfrm>
          <a:prstGeom prst="rect">
            <a:avLst/>
          </a:prstGeom>
          <a:pattFill prst="pct25">
            <a:fgClr>
              <a:srgbClr val="000000"/>
            </a:fgClr>
            <a:bgClr>
              <a:schemeClr val="bg1"/>
            </a:bgClr>
          </a:pattFill>
          <a:ln w="9525" algn="ctr">
            <a:solidFill>
              <a:schemeClr val="tx1"/>
            </a:solidFill>
            <a:miter lim="800000"/>
            <a:headEnd/>
            <a:tailEnd/>
          </a:ln>
        </p:spPr>
        <p:txBody>
          <a:bodyPr wrap="none" anchor="ctr"/>
          <a:lstStyle/>
          <a:p>
            <a:endParaRPr lang="fa-IR"/>
          </a:p>
        </p:txBody>
      </p:sp>
      <p:sp>
        <p:nvSpPr>
          <p:cNvPr id="200748" name="Rectangle 42" descr="25%"/>
          <p:cNvSpPr>
            <a:spLocks noChangeArrowheads="1"/>
          </p:cNvSpPr>
          <p:nvPr/>
        </p:nvSpPr>
        <p:spPr bwMode="auto">
          <a:xfrm>
            <a:off x="5638800" y="5257800"/>
            <a:ext cx="304800" cy="609600"/>
          </a:xfrm>
          <a:prstGeom prst="rect">
            <a:avLst/>
          </a:prstGeom>
          <a:pattFill prst="pct25">
            <a:fgClr>
              <a:srgbClr val="000000"/>
            </a:fgClr>
            <a:bgClr>
              <a:schemeClr val="bg1"/>
            </a:bgClr>
          </a:pattFill>
          <a:ln w="9525" algn="ctr">
            <a:solidFill>
              <a:schemeClr val="tx1"/>
            </a:solidFill>
            <a:miter lim="800000"/>
            <a:headEnd/>
            <a:tailEnd/>
          </a:ln>
        </p:spPr>
        <p:txBody>
          <a:bodyPr wrap="none" anchor="ctr"/>
          <a:lstStyle/>
          <a:p>
            <a:endParaRPr lang="fa-IR"/>
          </a:p>
        </p:txBody>
      </p:sp>
      <p:sp>
        <p:nvSpPr>
          <p:cNvPr id="200749" name="Rectangle 43" descr="25%"/>
          <p:cNvSpPr>
            <a:spLocks noChangeArrowheads="1"/>
          </p:cNvSpPr>
          <p:nvPr/>
        </p:nvSpPr>
        <p:spPr bwMode="auto">
          <a:xfrm>
            <a:off x="6019800" y="5257800"/>
            <a:ext cx="304800" cy="609600"/>
          </a:xfrm>
          <a:prstGeom prst="rect">
            <a:avLst/>
          </a:prstGeom>
          <a:pattFill prst="pct25">
            <a:fgClr>
              <a:srgbClr val="000000"/>
            </a:fgClr>
            <a:bgClr>
              <a:schemeClr val="bg1"/>
            </a:bgClr>
          </a:pattFill>
          <a:ln w="9525" algn="ctr">
            <a:solidFill>
              <a:schemeClr val="tx1"/>
            </a:solidFill>
            <a:miter lim="800000"/>
            <a:headEnd/>
            <a:tailEnd/>
          </a:ln>
        </p:spPr>
        <p:txBody>
          <a:bodyPr wrap="none" anchor="ctr"/>
          <a:lstStyle/>
          <a:p>
            <a:endParaRPr lang="fa-IR"/>
          </a:p>
        </p:txBody>
      </p:sp>
      <p:sp>
        <p:nvSpPr>
          <p:cNvPr id="200750" name="Rectangle 44"/>
          <p:cNvSpPr>
            <a:spLocks noChangeArrowheads="1"/>
          </p:cNvSpPr>
          <p:nvPr/>
        </p:nvSpPr>
        <p:spPr bwMode="auto">
          <a:xfrm>
            <a:off x="7620000" y="5791200"/>
            <a:ext cx="685800" cy="457200"/>
          </a:xfrm>
          <a:prstGeom prst="rect">
            <a:avLst/>
          </a:prstGeom>
          <a:solidFill>
            <a:schemeClr val="bg1"/>
          </a:solidFill>
          <a:ln w="9525" algn="ctr">
            <a:noFill/>
            <a:miter lim="800000"/>
            <a:headEnd/>
            <a:tailEnd/>
          </a:ln>
        </p:spPr>
        <p:txBody>
          <a:bodyPr wrap="none" lIns="91427" tIns="45714" rIns="91427" bIns="45714" anchor="ctr"/>
          <a:lstStyle/>
          <a:p>
            <a:pPr rtl="1"/>
            <a:r>
              <a:rPr lang="fa-IR"/>
              <a:t>زمان </a:t>
            </a:r>
            <a:r>
              <a:rPr lang="en-US"/>
              <a:t>t</a:t>
            </a:r>
          </a:p>
        </p:txBody>
      </p:sp>
      <p:sp>
        <p:nvSpPr>
          <p:cNvPr id="200751" name="Rectangle 45"/>
          <p:cNvSpPr>
            <a:spLocks noChangeArrowheads="1"/>
          </p:cNvSpPr>
          <p:nvPr/>
        </p:nvSpPr>
        <p:spPr bwMode="auto">
          <a:xfrm>
            <a:off x="6248400" y="5943600"/>
            <a:ext cx="304800" cy="304800"/>
          </a:xfrm>
          <a:prstGeom prst="rect">
            <a:avLst/>
          </a:prstGeom>
          <a:solidFill>
            <a:schemeClr val="bg1"/>
          </a:solidFill>
          <a:ln w="9525" algn="ctr">
            <a:noFill/>
            <a:miter lim="800000"/>
            <a:headEnd/>
            <a:tailEnd/>
          </a:ln>
        </p:spPr>
        <p:txBody>
          <a:bodyPr wrap="none" lIns="91427" tIns="45714" rIns="91427" bIns="45714" anchor="ctr"/>
          <a:lstStyle/>
          <a:p>
            <a:r>
              <a:rPr lang="fa-IR"/>
              <a:t>13</a:t>
            </a:r>
            <a:endParaRPr lang="en-US"/>
          </a:p>
        </p:txBody>
      </p:sp>
      <p:sp>
        <p:nvSpPr>
          <p:cNvPr id="200752" name="Rectangle 46"/>
          <p:cNvSpPr>
            <a:spLocks noChangeArrowheads="1"/>
          </p:cNvSpPr>
          <p:nvPr/>
        </p:nvSpPr>
        <p:spPr bwMode="auto">
          <a:xfrm>
            <a:off x="4343400" y="5943600"/>
            <a:ext cx="228600" cy="304800"/>
          </a:xfrm>
          <a:prstGeom prst="rect">
            <a:avLst/>
          </a:prstGeom>
          <a:solidFill>
            <a:schemeClr val="bg1"/>
          </a:solidFill>
          <a:ln w="9525" algn="ctr">
            <a:noFill/>
            <a:miter lim="800000"/>
            <a:headEnd/>
            <a:tailEnd/>
          </a:ln>
        </p:spPr>
        <p:txBody>
          <a:bodyPr wrap="none" lIns="91427" tIns="45714" rIns="91427" bIns="45714" anchor="ctr"/>
          <a:lstStyle/>
          <a:p>
            <a:r>
              <a:rPr lang="fa-IR"/>
              <a:t>8</a:t>
            </a:r>
            <a:endParaRPr lang="en-US"/>
          </a:p>
        </p:txBody>
      </p:sp>
      <p:sp>
        <p:nvSpPr>
          <p:cNvPr id="200753" name="Rectangle 47"/>
          <p:cNvSpPr>
            <a:spLocks noChangeArrowheads="1"/>
          </p:cNvSpPr>
          <p:nvPr/>
        </p:nvSpPr>
        <p:spPr bwMode="auto">
          <a:xfrm>
            <a:off x="3581400" y="5943600"/>
            <a:ext cx="228600" cy="304800"/>
          </a:xfrm>
          <a:prstGeom prst="rect">
            <a:avLst/>
          </a:prstGeom>
          <a:solidFill>
            <a:schemeClr val="bg1"/>
          </a:solidFill>
          <a:ln w="9525" algn="ctr">
            <a:noFill/>
            <a:miter lim="800000"/>
            <a:headEnd/>
            <a:tailEnd/>
          </a:ln>
        </p:spPr>
        <p:txBody>
          <a:bodyPr wrap="none" lIns="91427" tIns="45714" rIns="91427" bIns="45714" anchor="ctr"/>
          <a:lstStyle/>
          <a:p>
            <a:r>
              <a:rPr lang="fa-IR"/>
              <a:t>6</a:t>
            </a:r>
            <a:endParaRPr lang="en-US"/>
          </a:p>
        </p:txBody>
      </p:sp>
      <p:sp>
        <p:nvSpPr>
          <p:cNvPr id="200754" name="Rectangle 48"/>
          <p:cNvSpPr>
            <a:spLocks noChangeArrowheads="1"/>
          </p:cNvSpPr>
          <p:nvPr/>
        </p:nvSpPr>
        <p:spPr bwMode="auto">
          <a:xfrm>
            <a:off x="2438400" y="6019800"/>
            <a:ext cx="228600" cy="228600"/>
          </a:xfrm>
          <a:prstGeom prst="rect">
            <a:avLst/>
          </a:prstGeom>
          <a:solidFill>
            <a:schemeClr val="bg1"/>
          </a:solidFill>
          <a:ln w="9525" algn="ctr">
            <a:noFill/>
            <a:miter lim="800000"/>
            <a:headEnd/>
            <a:tailEnd/>
          </a:ln>
        </p:spPr>
        <p:txBody>
          <a:bodyPr wrap="none" lIns="91427" tIns="45714" rIns="91427" bIns="45714" anchor="ctr"/>
          <a:lstStyle/>
          <a:p>
            <a:r>
              <a:rPr lang="fa-IR"/>
              <a:t>3</a:t>
            </a:r>
            <a:endParaRPr lang="en-US"/>
          </a:p>
        </p:txBody>
      </p:sp>
      <p:sp>
        <p:nvSpPr>
          <p:cNvPr id="200755" name="Rectangle 49"/>
          <p:cNvSpPr>
            <a:spLocks noChangeArrowheads="1"/>
          </p:cNvSpPr>
          <p:nvPr/>
        </p:nvSpPr>
        <p:spPr bwMode="auto">
          <a:xfrm>
            <a:off x="1219200" y="5562600"/>
            <a:ext cx="152400" cy="228600"/>
          </a:xfrm>
          <a:prstGeom prst="rect">
            <a:avLst/>
          </a:prstGeom>
          <a:solidFill>
            <a:schemeClr val="bg1"/>
          </a:solidFill>
          <a:ln w="9525" algn="ctr">
            <a:noFill/>
            <a:miter lim="800000"/>
            <a:headEnd/>
            <a:tailEnd/>
          </a:ln>
        </p:spPr>
        <p:txBody>
          <a:bodyPr wrap="none" lIns="91427" tIns="45714" rIns="91427" bIns="45714" anchor="ctr"/>
          <a:lstStyle/>
          <a:p>
            <a:r>
              <a:rPr lang="fa-IR"/>
              <a:t>1</a:t>
            </a:r>
            <a:endParaRPr lang="en-US"/>
          </a:p>
        </p:txBody>
      </p:sp>
      <p:sp>
        <p:nvSpPr>
          <p:cNvPr id="200756" name="Rectangle 50"/>
          <p:cNvSpPr>
            <a:spLocks noChangeArrowheads="1"/>
          </p:cNvSpPr>
          <p:nvPr/>
        </p:nvSpPr>
        <p:spPr bwMode="auto">
          <a:xfrm>
            <a:off x="1219200" y="5257800"/>
            <a:ext cx="152400" cy="228600"/>
          </a:xfrm>
          <a:prstGeom prst="rect">
            <a:avLst/>
          </a:prstGeom>
          <a:solidFill>
            <a:schemeClr val="bg1"/>
          </a:solidFill>
          <a:ln w="9525" algn="ctr">
            <a:noFill/>
            <a:miter lim="800000"/>
            <a:headEnd/>
            <a:tailEnd/>
          </a:ln>
        </p:spPr>
        <p:txBody>
          <a:bodyPr wrap="none" lIns="91427" tIns="45714" rIns="91427" bIns="45714" anchor="ctr"/>
          <a:lstStyle/>
          <a:p>
            <a:r>
              <a:rPr lang="fa-IR"/>
              <a:t>2</a:t>
            </a:r>
            <a:endParaRPr lang="en-US"/>
          </a:p>
        </p:txBody>
      </p:sp>
      <p:sp>
        <p:nvSpPr>
          <p:cNvPr id="200757" name="Rectangle 51"/>
          <p:cNvSpPr>
            <a:spLocks noChangeArrowheads="1"/>
          </p:cNvSpPr>
          <p:nvPr/>
        </p:nvSpPr>
        <p:spPr bwMode="auto">
          <a:xfrm>
            <a:off x="1219200" y="4953000"/>
            <a:ext cx="152400" cy="228600"/>
          </a:xfrm>
          <a:prstGeom prst="rect">
            <a:avLst/>
          </a:prstGeom>
          <a:solidFill>
            <a:schemeClr val="bg1"/>
          </a:solidFill>
          <a:ln w="9525" algn="ctr">
            <a:noFill/>
            <a:miter lim="800000"/>
            <a:headEnd/>
            <a:tailEnd/>
          </a:ln>
        </p:spPr>
        <p:txBody>
          <a:bodyPr wrap="none" lIns="91427" tIns="45714" rIns="91427" bIns="45714" anchor="ctr"/>
          <a:lstStyle/>
          <a:p>
            <a:r>
              <a:rPr lang="fa-IR"/>
              <a:t>3</a:t>
            </a:r>
            <a:endParaRPr lang="en-US"/>
          </a:p>
        </p:txBody>
      </p:sp>
      <p:sp>
        <p:nvSpPr>
          <p:cNvPr id="200758" name="Rectangle 52"/>
          <p:cNvSpPr>
            <a:spLocks noChangeArrowheads="1"/>
          </p:cNvSpPr>
          <p:nvPr/>
        </p:nvSpPr>
        <p:spPr bwMode="auto">
          <a:xfrm>
            <a:off x="1219200" y="4648200"/>
            <a:ext cx="152400" cy="228600"/>
          </a:xfrm>
          <a:prstGeom prst="rect">
            <a:avLst/>
          </a:prstGeom>
          <a:solidFill>
            <a:schemeClr val="bg1"/>
          </a:solidFill>
          <a:ln w="9525" algn="ctr">
            <a:noFill/>
            <a:miter lim="800000"/>
            <a:headEnd/>
            <a:tailEnd/>
          </a:ln>
        </p:spPr>
        <p:txBody>
          <a:bodyPr wrap="none" lIns="91427" tIns="45714" rIns="91427" bIns="45714" anchor="ctr"/>
          <a:lstStyle/>
          <a:p>
            <a:r>
              <a:rPr lang="fa-IR"/>
              <a:t>4</a:t>
            </a:r>
            <a:endParaRPr lang="en-US"/>
          </a:p>
        </p:txBody>
      </p:sp>
      <p:sp>
        <p:nvSpPr>
          <p:cNvPr id="200759" name="Rectangle 53"/>
          <p:cNvSpPr>
            <a:spLocks noChangeArrowheads="1"/>
          </p:cNvSpPr>
          <p:nvPr/>
        </p:nvSpPr>
        <p:spPr bwMode="auto">
          <a:xfrm>
            <a:off x="1219200" y="4343400"/>
            <a:ext cx="152400" cy="228600"/>
          </a:xfrm>
          <a:prstGeom prst="rect">
            <a:avLst/>
          </a:prstGeom>
          <a:solidFill>
            <a:schemeClr val="bg1"/>
          </a:solidFill>
          <a:ln w="9525" algn="ctr">
            <a:noFill/>
            <a:miter lim="800000"/>
            <a:headEnd/>
            <a:tailEnd/>
          </a:ln>
        </p:spPr>
        <p:txBody>
          <a:bodyPr wrap="none" lIns="91427" tIns="45714" rIns="91427" bIns="45714" anchor="ctr"/>
          <a:lstStyle/>
          <a:p>
            <a:r>
              <a:rPr lang="fa-IR"/>
              <a:t>5</a:t>
            </a:r>
            <a:endParaRPr lang="en-US"/>
          </a:p>
        </p:txBody>
      </p:sp>
      <p:sp>
        <p:nvSpPr>
          <p:cNvPr id="200760" name="Line 54"/>
          <p:cNvSpPr>
            <a:spLocks noChangeShapeType="1"/>
          </p:cNvSpPr>
          <p:nvPr/>
        </p:nvSpPr>
        <p:spPr bwMode="auto">
          <a:xfrm>
            <a:off x="1447800" y="4648200"/>
            <a:ext cx="5257800" cy="0"/>
          </a:xfrm>
          <a:prstGeom prst="line">
            <a:avLst/>
          </a:prstGeom>
          <a:noFill/>
          <a:ln w="9525">
            <a:solidFill>
              <a:schemeClr val="tx1"/>
            </a:solidFill>
            <a:prstDash val="lgDashDot"/>
            <a:round/>
            <a:headEnd/>
            <a:tailEnd/>
          </a:ln>
        </p:spPr>
        <p:txBody>
          <a:bodyPr wrap="none" anchor="ctr"/>
          <a:lstStyle/>
          <a:p>
            <a:endParaRPr lang="en-US"/>
          </a:p>
        </p:txBody>
      </p:sp>
      <p:sp>
        <p:nvSpPr>
          <p:cNvPr id="200761" name="Rectangle 55"/>
          <p:cNvSpPr>
            <a:spLocks noChangeArrowheads="1"/>
          </p:cNvSpPr>
          <p:nvPr/>
        </p:nvSpPr>
        <p:spPr bwMode="auto">
          <a:xfrm rot="-5400000">
            <a:off x="647700" y="4838700"/>
            <a:ext cx="533400" cy="457200"/>
          </a:xfrm>
          <a:prstGeom prst="rect">
            <a:avLst/>
          </a:prstGeom>
          <a:solidFill>
            <a:schemeClr val="bg1"/>
          </a:solidFill>
          <a:ln w="9525" algn="ctr">
            <a:noFill/>
            <a:miter lim="800000"/>
            <a:headEnd/>
            <a:tailEnd/>
          </a:ln>
        </p:spPr>
        <p:txBody>
          <a:bodyPr wrap="none" lIns="91427" tIns="45714" rIns="91427" bIns="45714" anchor="ctr"/>
          <a:lstStyle/>
          <a:p>
            <a:r>
              <a:rPr lang="fa-IR"/>
              <a:t>تعداد کارگر لازم</a:t>
            </a:r>
            <a:endParaRPr lang="en-US"/>
          </a:p>
        </p:txBody>
      </p:sp>
      <p:sp>
        <p:nvSpPr>
          <p:cNvPr id="200762" name="Rectangle 56" descr="20%"/>
          <p:cNvSpPr>
            <a:spLocks noChangeArrowheads="1"/>
          </p:cNvSpPr>
          <p:nvPr/>
        </p:nvSpPr>
        <p:spPr bwMode="auto">
          <a:xfrm>
            <a:off x="1447800" y="3352800"/>
            <a:ext cx="2209800" cy="304800"/>
          </a:xfrm>
          <a:prstGeom prst="rect">
            <a:avLst/>
          </a:prstGeom>
          <a:pattFill prst="pct20">
            <a:fgClr>
              <a:srgbClr val="000000"/>
            </a:fgClr>
            <a:bgClr>
              <a:schemeClr val="bg1"/>
            </a:bgClr>
          </a:pattFill>
          <a:ln w="9525" algn="ctr">
            <a:solidFill>
              <a:schemeClr val="tx1"/>
            </a:solidFill>
            <a:miter lim="800000"/>
            <a:headEnd/>
            <a:tailEnd/>
          </a:ln>
        </p:spPr>
        <p:txBody>
          <a:bodyPr wrap="none" lIns="91427" tIns="45714" rIns="91427" bIns="45714" anchor="ctr"/>
          <a:lstStyle/>
          <a:p>
            <a:pPr algn="r" rtl="1"/>
            <a:r>
              <a:rPr lang="fa-IR"/>
              <a:t>3   3   3   3   3   3</a:t>
            </a:r>
            <a:endParaRPr lang="en-US"/>
          </a:p>
        </p:txBody>
      </p:sp>
      <p:sp>
        <p:nvSpPr>
          <p:cNvPr id="200763" name="Line 57"/>
          <p:cNvSpPr>
            <a:spLocks noChangeShapeType="1"/>
          </p:cNvSpPr>
          <p:nvPr/>
        </p:nvSpPr>
        <p:spPr bwMode="auto">
          <a:xfrm>
            <a:off x="1828800" y="3338513"/>
            <a:ext cx="0" cy="304800"/>
          </a:xfrm>
          <a:prstGeom prst="line">
            <a:avLst/>
          </a:prstGeom>
          <a:noFill/>
          <a:ln w="28575">
            <a:solidFill>
              <a:schemeClr val="tx1"/>
            </a:solidFill>
            <a:prstDash val="sysDot"/>
            <a:round/>
            <a:headEnd/>
            <a:tailEnd/>
          </a:ln>
        </p:spPr>
        <p:txBody>
          <a:bodyPr wrap="none" anchor="ctr"/>
          <a:lstStyle/>
          <a:p>
            <a:endParaRPr lang="en-US"/>
          </a:p>
        </p:txBody>
      </p:sp>
      <p:sp>
        <p:nvSpPr>
          <p:cNvPr id="200764" name="Line 58"/>
          <p:cNvSpPr>
            <a:spLocks noChangeShapeType="1"/>
          </p:cNvSpPr>
          <p:nvPr/>
        </p:nvSpPr>
        <p:spPr bwMode="auto">
          <a:xfrm>
            <a:off x="2182813" y="3352800"/>
            <a:ext cx="0" cy="304800"/>
          </a:xfrm>
          <a:prstGeom prst="line">
            <a:avLst/>
          </a:prstGeom>
          <a:noFill/>
          <a:ln w="28575">
            <a:solidFill>
              <a:schemeClr val="tx1"/>
            </a:solidFill>
            <a:prstDash val="sysDot"/>
            <a:round/>
            <a:headEnd/>
            <a:tailEnd/>
          </a:ln>
        </p:spPr>
        <p:txBody>
          <a:bodyPr wrap="none" anchor="ctr"/>
          <a:lstStyle/>
          <a:p>
            <a:endParaRPr lang="en-US"/>
          </a:p>
        </p:txBody>
      </p:sp>
      <p:sp>
        <p:nvSpPr>
          <p:cNvPr id="200765" name="Line 59"/>
          <p:cNvSpPr>
            <a:spLocks noChangeShapeType="1"/>
          </p:cNvSpPr>
          <p:nvPr/>
        </p:nvSpPr>
        <p:spPr bwMode="auto">
          <a:xfrm>
            <a:off x="2514600" y="3124200"/>
            <a:ext cx="49213" cy="2743200"/>
          </a:xfrm>
          <a:prstGeom prst="line">
            <a:avLst/>
          </a:prstGeom>
          <a:noFill/>
          <a:ln w="28575">
            <a:solidFill>
              <a:schemeClr val="tx1"/>
            </a:solidFill>
            <a:prstDash val="sysDot"/>
            <a:round/>
            <a:headEnd/>
            <a:tailEnd/>
          </a:ln>
        </p:spPr>
        <p:txBody>
          <a:bodyPr wrap="none" anchor="ctr"/>
          <a:lstStyle/>
          <a:p>
            <a:endParaRPr lang="en-US"/>
          </a:p>
        </p:txBody>
      </p:sp>
      <p:sp>
        <p:nvSpPr>
          <p:cNvPr id="200766" name="Line 60"/>
          <p:cNvSpPr>
            <a:spLocks noChangeShapeType="1"/>
          </p:cNvSpPr>
          <p:nvPr/>
        </p:nvSpPr>
        <p:spPr bwMode="auto">
          <a:xfrm>
            <a:off x="2909888" y="3352800"/>
            <a:ext cx="0" cy="304800"/>
          </a:xfrm>
          <a:prstGeom prst="line">
            <a:avLst/>
          </a:prstGeom>
          <a:noFill/>
          <a:ln w="28575">
            <a:solidFill>
              <a:schemeClr val="tx1"/>
            </a:solidFill>
            <a:prstDash val="sysDot"/>
            <a:round/>
            <a:headEnd/>
            <a:tailEnd/>
          </a:ln>
        </p:spPr>
        <p:txBody>
          <a:bodyPr wrap="none" anchor="ctr"/>
          <a:lstStyle/>
          <a:p>
            <a:endParaRPr lang="en-US"/>
          </a:p>
        </p:txBody>
      </p:sp>
      <p:sp>
        <p:nvSpPr>
          <p:cNvPr id="200767" name="Line 61"/>
          <p:cNvSpPr>
            <a:spLocks noChangeShapeType="1"/>
          </p:cNvSpPr>
          <p:nvPr/>
        </p:nvSpPr>
        <p:spPr bwMode="auto">
          <a:xfrm>
            <a:off x="3290888" y="3352800"/>
            <a:ext cx="0" cy="304800"/>
          </a:xfrm>
          <a:prstGeom prst="line">
            <a:avLst/>
          </a:prstGeom>
          <a:noFill/>
          <a:ln w="28575">
            <a:solidFill>
              <a:schemeClr val="tx1"/>
            </a:solidFill>
            <a:prstDash val="sysDot"/>
            <a:round/>
            <a:headEnd/>
            <a:tailEnd/>
          </a:ln>
        </p:spPr>
        <p:txBody>
          <a:bodyPr wrap="none" anchor="ctr"/>
          <a:lstStyle/>
          <a:p>
            <a:endParaRPr lang="en-US"/>
          </a:p>
        </p:txBody>
      </p:sp>
      <p:sp>
        <p:nvSpPr>
          <p:cNvPr id="200768" name="Rectangle 62" descr="20%"/>
          <p:cNvSpPr>
            <a:spLocks noChangeArrowheads="1"/>
          </p:cNvSpPr>
          <p:nvPr/>
        </p:nvSpPr>
        <p:spPr bwMode="auto">
          <a:xfrm>
            <a:off x="3671888" y="3505200"/>
            <a:ext cx="2743200" cy="304800"/>
          </a:xfrm>
          <a:prstGeom prst="rect">
            <a:avLst/>
          </a:prstGeom>
          <a:pattFill prst="pct20">
            <a:fgClr>
              <a:srgbClr val="000000"/>
            </a:fgClr>
            <a:bgClr>
              <a:schemeClr val="bg1"/>
            </a:bgClr>
          </a:pattFill>
          <a:ln w="9525" algn="ctr">
            <a:solidFill>
              <a:schemeClr val="tx1"/>
            </a:solidFill>
            <a:miter lim="800000"/>
            <a:headEnd/>
            <a:tailEnd/>
          </a:ln>
        </p:spPr>
        <p:txBody>
          <a:bodyPr wrap="none" lIns="91427" tIns="45714" rIns="91427" bIns="45714" anchor="ctr"/>
          <a:lstStyle/>
          <a:p>
            <a:pPr algn="r" rtl="1"/>
            <a:r>
              <a:rPr lang="fa-IR"/>
              <a:t>2   2    2   2   2    2   2</a:t>
            </a:r>
            <a:endParaRPr lang="en-US"/>
          </a:p>
        </p:txBody>
      </p:sp>
      <p:sp>
        <p:nvSpPr>
          <p:cNvPr id="200769" name="Line 63"/>
          <p:cNvSpPr>
            <a:spLocks noChangeShapeType="1"/>
          </p:cNvSpPr>
          <p:nvPr/>
        </p:nvSpPr>
        <p:spPr bwMode="auto">
          <a:xfrm>
            <a:off x="4038600" y="3490913"/>
            <a:ext cx="0" cy="304800"/>
          </a:xfrm>
          <a:prstGeom prst="line">
            <a:avLst/>
          </a:prstGeom>
          <a:noFill/>
          <a:ln w="28575">
            <a:solidFill>
              <a:schemeClr val="tx1"/>
            </a:solidFill>
            <a:prstDash val="sysDot"/>
            <a:round/>
            <a:headEnd/>
            <a:tailEnd/>
          </a:ln>
        </p:spPr>
        <p:txBody>
          <a:bodyPr wrap="none" anchor="ctr"/>
          <a:lstStyle/>
          <a:p>
            <a:endParaRPr lang="en-US"/>
          </a:p>
        </p:txBody>
      </p:sp>
      <p:sp>
        <p:nvSpPr>
          <p:cNvPr id="200770" name="Line 64"/>
          <p:cNvSpPr>
            <a:spLocks noChangeShapeType="1"/>
          </p:cNvSpPr>
          <p:nvPr/>
        </p:nvSpPr>
        <p:spPr bwMode="auto">
          <a:xfrm flipH="1">
            <a:off x="4830763" y="3505200"/>
            <a:ext cx="0" cy="304800"/>
          </a:xfrm>
          <a:prstGeom prst="line">
            <a:avLst/>
          </a:prstGeom>
          <a:noFill/>
          <a:ln w="28575">
            <a:solidFill>
              <a:schemeClr val="tx1"/>
            </a:solidFill>
            <a:prstDash val="sysDot"/>
            <a:round/>
            <a:headEnd/>
            <a:tailEnd/>
          </a:ln>
        </p:spPr>
        <p:txBody>
          <a:bodyPr wrap="none" anchor="ctr"/>
          <a:lstStyle/>
          <a:p>
            <a:endParaRPr lang="en-US"/>
          </a:p>
        </p:txBody>
      </p:sp>
      <p:sp>
        <p:nvSpPr>
          <p:cNvPr id="200771" name="Line 65"/>
          <p:cNvSpPr>
            <a:spLocks noChangeShapeType="1"/>
          </p:cNvSpPr>
          <p:nvPr/>
        </p:nvSpPr>
        <p:spPr bwMode="auto">
          <a:xfrm>
            <a:off x="5211763" y="3505200"/>
            <a:ext cx="0" cy="304800"/>
          </a:xfrm>
          <a:prstGeom prst="line">
            <a:avLst/>
          </a:prstGeom>
          <a:noFill/>
          <a:ln w="28575">
            <a:solidFill>
              <a:schemeClr val="tx1"/>
            </a:solidFill>
            <a:prstDash val="sysDot"/>
            <a:round/>
            <a:headEnd/>
            <a:tailEnd/>
          </a:ln>
        </p:spPr>
        <p:txBody>
          <a:bodyPr wrap="none" anchor="ctr"/>
          <a:lstStyle/>
          <a:p>
            <a:endParaRPr lang="en-US"/>
          </a:p>
        </p:txBody>
      </p:sp>
      <p:sp>
        <p:nvSpPr>
          <p:cNvPr id="200772" name="Line 66"/>
          <p:cNvSpPr>
            <a:spLocks noChangeShapeType="1"/>
          </p:cNvSpPr>
          <p:nvPr/>
        </p:nvSpPr>
        <p:spPr bwMode="auto">
          <a:xfrm>
            <a:off x="5638800" y="3505200"/>
            <a:ext cx="0" cy="304800"/>
          </a:xfrm>
          <a:prstGeom prst="line">
            <a:avLst/>
          </a:prstGeom>
          <a:noFill/>
          <a:ln w="28575">
            <a:solidFill>
              <a:schemeClr val="tx1"/>
            </a:solidFill>
            <a:prstDash val="sysDot"/>
            <a:round/>
            <a:headEnd/>
            <a:tailEnd/>
          </a:ln>
        </p:spPr>
        <p:txBody>
          <a:bodyPr wrap="none" anchor="ctr"/>
          <a:lstStyle/>
          <a:p>
            <a:endParaRPr lang="en-US"/>
          </a:p>
        </p:txBody>
      </p:sp>
      <p:sp>
        <p:nvSpPr>
          <p:cNvPr id="200773" name="Line 67"/>
          <p:cNvSpPr>
            <a:spLocks noChangeShapeType="1"/>
          </p:cNvSpPr>
          <p:nvPr/>
        </p:nvSpPr>
        <p:spPr bwMode="auto">
          <a:xfrm>
            <a:off x="6019800" y="3505200"/>
            <a:ext cx="0" cy="304800"/>
          </a:xfrm>
          <a:prstGeom prst="line">
            <a:avLst/>
          </a:prstGeom>
          <a:noFill/>
          <a:ln w="28575">
            <a:solidFill>
              <a:schemeClr val="tx1"/>
            </a:solidFill>
            <a:prstDash val="sysDot"/>
            <a:round/>
            <a:headEnd/>
            <a:tailEnd/>
          </a:ln>
        </p:spPr>
        <p:txBody>
          <a:bodyPr wrap="none" anchor="ctr"/>
          <a:lstStyle/>
          <a:p>
            <a:endParaRPr lang="en-US"/>
          </a:p>
        </p:txBody>
      </p:sp>
      <p:sp>
        <p:nvSpPr>
          <p:cNvPr id="200774" name="Line 68"/>
          <p:cNvSpPr>
            <a:spLocks noChangeShapeType="1"/>
          </p:cNvSpPr>
          <p:nvPr/>
        </p:nvSpPr>
        <p:spPr bwMode="auto">
          <a:xfrm>
            <a:off x="6400800" y="3810000"/>
            <a:ext cx="0" cy="2057400"/>
          </a:xfrm>
          <a:prstGeom prst="line">
            <a:avLst/>
          </a:prstGeom>
          <a:noFill/>
          <a:ln w="28575">
            <a:solidFill>
              <a:schemeClr val="tx1"/>
            </a:solidFill>
            <a:prstDash val="sysDot"/>
            <a:round/>
            <a:headEnd/>
            <a:tailEnd/>
          </a:ln>
        </p:spPr>
        <p:txBody>
          <a:bodyPr wrap="none" anchor="ctr"/>
          <a:lstStyle/>
          <a:p>
            <a:endParaRPr lang="en-US"/>
          </a:p>
        </p:txBody>
      </p:sp>
      <p:sp>
        <p:nvSpPr>
          <p:cNvPr id="200775" name="Line 69"/>
          <p:cNvSpPr>
            <a:spLocks noChangeShapeType="1"/>
          </p:cNvSpPr>
          <p:nvPr/>
        </p:nvSpPr>
        <p:spPr bwMode="auto">
          <a:xfrm>
            <a:off x="3706813" y="3810000"/>
            <a:ext cx="0" cy="2057400"/>
          </a:xfrm>
          <a:prstGeom prst="line">
            <a:avLst/>
          </a:prstGeom>
          <a:noFill/>
          <a:ln w="28575">
            <a:solidFill>
              <a:schemeClr val="tx1"/>
            </a:solidFill>
            <a:prstDash val="sysDot"/>
            <a:round/>
            <a:headEnd/>
            <a:tailEnd/>
          </a:ln>
        </p:spPr>
        <p:txBody>
          <a:bodyPr wrap="none" anchor="ctr"/>
          <a:lstStyle/>
          <a:p>
            <a:endParaRPr lang="en-US"/>
          </a:p>
        </p:txBody>
      </p:sp>
      <p:sp>
        <p:nvSpPr>
          <p:cNvPr id="200776" name="Line 70"/>
          <p:cNvSpPr>
            <a:spLocks noChangeShapeType="1"/>
          </p:cNvSpPr>
          <p:nvPr/>
        </p:nvSpPr>
        <p:spPr bwMode="auto">
          <a:xfrm flipH="1">
            <a:off x="4449763" y="3200400"/>
            <a:ext cx="19050" cy="2667000"/>
          </a:xfrm>
          <a:prstGeom prst="line">
            <a:avLst/>
          </a:prstGeom>
          <a:noFill/>
          <a:ln w="28575">
            <a:solidFill>
              <a:schemeClr val="tx1"/>
            </a:solidFill>
            <a:prstDash val="sysDot"/>
            <a:round/>
            <a:headEnd/>
            <a:tailEnd/>
          </a:ln>
        </p:spPr>
        <p:txBody>
          <a:bodyPr wrap="none" anchor="ctr"/>
          <a:lstStyle/>
          <a:p>
            <a:endParaRPr lang="en-US"/>
          </a:p>
        </p:txBody>
      </p:sp>
      <p:sp>
        <p:nvSpPr>
          <p:cNvPr id="200777" name="Rectangle 71" descr="20%"/>
          <p:cNvSpPr>
            <a:spLocks noChangeArrowheads="1"/>
          </p:cNvSpPr>
          <p:nvPr/>
        </p:nvSpPr>
        <p:spPr bwMode="auto">
          <a:xfrm>
            <a:off x="1447800" y="2743200"/>
            <a:ext cx="1066800" cy="304800"/>
          </a:xfrm>
          <a:prstGeom prst="rect">
            <a:avLst/>
          </a:prstGeom>
          <a:pattFill prst="pct20">
            <a:fgClr>
              <a:srgbClr val="000000"/>
            </a:fgClr>
            <a:bgClr>
              <a:schemeClr val="bg1"/>
            </a:bgClr>
          </a:pattFill>
          <a:ln w="9525" algn="ctr">
            <a:solidFill>
              <a:schemeClr val="tx1"/>
            </a:solidFill>
            <a:miter lim="800000"/>
            <a:headEnd/>
            <a:tailEnd/>
          </a:ln>
        </p:spPr>
        <p:txBody>
          <a:bodyPr wrap="none" lIns="91427" tIns="45714" rIns="91427" bIns="45714" anchor="ctr"/>
          <a:lstStyle/>
          <a:p>
            <a:pPr algn="r" rtl="1"/>
            <a:r>
              <a:rPr lang="fa-IR"/>
              <a:t>2   2   2</a:t>
            </a:r>
            <a:endParaRPr lang="en-US"/>
          </a:p>
        </p:txBody>
      </p:sp>
      <p:sp>
        <p:nvSpPr>
          <p:cNvPr id="200778" name="Line 72"/>
          <p:cNvSpPr>
            <a:spLocks noChangeShapeType="1"/>
          </p:cNvSpPr>
          <p:nvPr/>
        </p:nvSpPr>
        <p:spPr bwMode="auto">
          <a:xfrm>
            <a:off x="1801813" y="2728913"/>
            <a:ext cx="0" cy="304800"/>
          </a:xfrm>
          <a:prstGeom prst="line">
            <a:avLst/>
          </a:prstGeom>
          <a:noFill/>
          <a:ln w="28575">
            <a:solidFill>
              <a:schemeClr val="tx1"/>
            </a:solidFill>
            <a:prstDash val="sysDot"/>
            <a:round/>
            <a:headEnd/>
            <a:tailEnd/>
          </a:ln>
        </p:spPr>
        <p:txBody>
          <a:bodyPr wrap="none" anchor="ctr"/>
          <a:lstStyle/>
          <a:p>
            <a:endParaRPr lang="en-US"/>
          </a:p>
        </p:txBody>
      </p:sp>
      <p:sp>
        <p:nvSpPr>
          <p:cNvPr id="200779" name="Line 73"/>
          <p:cNvSpPr>
            <a:spLocks noChangeShapeType="1"/>
          </p:cNvSpPr>
          <p:nvPr/>
        </p:nvSpPr>
        <p:spPr bwMode="auto">
          <a:xfrm flipH="1">
            <a:off x="2133600" y="2743200"/>
            <a:ext cx="0" cy="304800"/>
          </a:xfrm>
          <a:prstGeom prst="line">
            <a:avLst/>
          </a:prstGeom>
          <a:noFill/>
          <a:ln w="28575">
            <a:solidFill>
              <a:schemeClr val="tx1"/>
            </a:solidFill>
            <a:prstDash val="sysDot"/>
            <a:round/>
            <a:headEnd/>
            <a:tailEnd/>
          </a:ln>
        </p:spPr>
        <p:txBody>
          <a:bodyPr wrap="none" anchor="ctr"/>
          <a:lstStyle/>
          <a:p>
            <a:endParaRPr lang="en-US"/>
          </a:p>
        </p:txBody>
      </p:sp>
      <p:sp>
        <p:nvSpPr>
          <p:cNvPr id="200780" name="Rectangle 74" descr="20%"/>
          <p:cNvSpPr>
            <a:spLocks noChangeArrowheads="1"/>
          </p:cNvSpPr>
          <p:nvPr/>
        </p:nvSpPr>
        <p:spPr bwMode="auto">
          <a:xfrm>
            <a:off x="2514600" y="2895600"/>
            <a:ext cx="1981200" cy="304800"/>
          </a:xfrm>
          <a:prstGeom prst="rect">
            <a:avLst/>
          </a:prstGeom>
          <a:pattFill prst="pct20">
            <a:fgClr>
              <a:srgbClr val="000000"/>
            </a:fgClr>
            <a:bgClr>
              <a:schemeClr val="bg1"/>
            </a:bgClr>
          </a:pattFill>
          <a:ln w="9525" algn="ctr">
            <a:solidFill>
              <a:schemeClr val="tx1"/>
            </a:solidFill>
            <a:miter lim="800000"/>
            <a:headEnd/>
            <a:tailEnd/>
          </a:ln>
        </p:spPr>
        <p:txBody>
          <a:bodyPr wrap="none" lIns="91427" tIns="45714" rIns="91427" bIns="45714" anchor="ctr"/>
          <a:lstStyle/>
          <a:p>
            <a:pPr algn="r" rtl="1"/>
            <a:r>
              <a:rPr lang="fa-IR"/>
              <a:t>2   2    2    2    2</a:t>
            </a:r>
            <a:endParaRPr lang="en-US"/>
          </a:p>
        </p:txBody>
      </p:sp>
      <p:sp>
        <p:nvSpPr>
          <p:cNvPr id="200781" name="Line 75"/>
          <p:cNvSpPr>
            <a:spLocks noChangeShapeType="1"/>
          </p:cNvSpPr>
          <p:nvPr/>
        </p:nvSpPr>
        <p:spPr bwMode="auto">
          <a:xfrm>
            <a:off x="2895600" y="2895600"/>
            <a:ext cx="0" cy="304800"/>
          </a:xfrm>
          <a:prstGeom prst="line">
            <a:avLst/>
          </a:prstGeom>
          <a:noFill/>
          <a:ln w="28575">
            <a:solidFill>
              <a:schemeClr val="tx1"/>
            </a:solidFill>
            <a:prstDash val="sysDot"/>
            <a:round/>
            <a:headEnd/>
            <a:tailEnd/>
          </a:ln>
        </p:spPr>
        <p:txBody>
          <a:bodyPr wrap="none" anchor="ctr"/>
          <a:lstStyle/>
          <a:p>
            <a:endParaRPr lang="en-US"/>
          </a:p>
        </p:txBody>
      </p:sp>
      <p:sp>
        <p:nvSpPr>
          <p:cNvPr id="200782" name="Line 76"/>
          <p:cNvSpPr>
            <a:spLocks noChangeShapeType="1"/>
          </p:cNvSpPr>
          <p:nvPr/>
        </p:nvSpPr>
        <p:spPr bwMode="auto">
          <a:xfrm flipH="1">
            <a:off x="3719513" y="2895600"/>
            <a:ext cx="0" cy="304800"/>
          </a:xfrm>
          <a:prstGeom prst="line">
            <a:avLst/>
          </a:prstGeom>
          <a:noFill/>
          <a:ln w="28575">
            <a:solidFill>
              <a:schemeClr val="tx1"/>
            </a:solidFill>
            <a:prstDash val="sysDot"/>
            <a:round/>
            <a:headEnd/>
            <a:tailEnd/>
          </a:ln>
        </p:spPr>
        <p:txBody>
          <a:bodyPr wrap="none" anchor="ctr"/>
          <a:lstStyle/>
          <a:p>
            <a:endParaRPr lang="en-US"/>
          </a:p>
        </p:txBody>
      </p:sp>
      <p:sp>
        <p:nvSpPr>
          <p:cNvPr id="200783" name="Line 77"/>
          <p:cNvSpPr>
            <a:spLocks noChangeShapeType="1"/>
          </p:cNvSpPr>
          <p:nvPr/>
        </p:nvSpPr>
        <p:spPr bwMode="auto">
          <a:xfrm>
            <a:off x="4100513" y="2895600"/>
            <a:ext cx="0" cy="304800"/>
          </a:xfrm>
          <a:prstGeom prst="line">
            <a:avLst/>
          </a:prstGeom>
          <a:noFill/>
          <a:ln w="28575">
            <a:solidFill>
              <a:schemeClr val="tx1"/>
            </a:solidFill>
            <a:prstDash val="sysDot"/>
            <a:round/>
            <a:headEnd/>
            <a:tailEnd/>
          </a:ln>
        </p:spPr>
        <p:txBody>
          <a:bodyPr wrap="none" anchor="ctr"/>
          <a:lstStyle/>
          <a:p>
            <a:endParaRPr lang="en-US"/>
          </a:p>
        </p:txBody>
      </p:sp>
      <p:sp>
        <p:nvSpPr>
          <p:cNvPr id="200784" name="Line 78"/>
          <p:cNvSpPr>
            <a:spLocks noChangeShapeType="1"/>
          </p:cNvSpPr>
          <p:nvPr/>
        </p:nvSpPr>
        <p:spPr bwMode="auto">
          <a:xfrm>
            <a:off x="3276600" y="2895600"/>
            <a:ext cx="0" cy="304800"/>
          </a:xfrm>
          <a:prstGeom prst="line">
            <a:avLst/>
          </a:prstGeom>
          <a:noFill/>
          <a:ln w="28575">
            <a:solidFill>
              <a:schemeClr val="tx1"/>
            </a:solidFill>
            <a:prstDash val="sysDot"/>
            <a:round/>
            <a:headEnd/>
            <a:tailEnd/>
          </a:ln>
        </p:spPr>
        <p:txBody>
          <a:bodyPr wrap="none" anchor="ctr"/>
          <a:lstStyle/>
          <a:p>
            <a:endParaRPr lang="en-US"/>
          </a:p>
        </p:txBody>
      </p:sp>
      <p:sp>
        <p:nvSpPr>
          <p:cNvPr id="200785" name="Rectangle 79"/>
          <p:cNvSpPr>
            <a:spLocks noChangeArrowheads="1"/>
          </p:cNvSpPr>
          <p:nvPr/>
        </p:nvSpPr>
        <p:spPr bwMode="auto">
          <a:xfrm>
            <a:off x="152400" y="2667000"/>
            <a:ext cx="1143000" cy="457200"/>
          </a:xfrm>
          <a:prstGeom prst="rect">
            <a:avLst/>
          </a:prstGeom>
          <a:solidFill>
            <a:schemeClr val="bg1"/>
          </a:solidFill>
          <a:ln w="9525" algn="ctr">
            <a:noFill/>
            <a:miter lim="800000"/>
            <a:headEnd/>
            <a:tailEnd/>
          </a:ln>
        </p:spPr>
        <p:txBody>
          <a:bodyPr wrap="none" lIns="91427" tIns="45714" rIns="91427" bIns="45714" anchor="ctr"/>
          <a:lstStyle/>
          <a:p>
            <a:r>
              <a:rPr lang="fa-IR"/>
              <a:t>نمودار گانت</a:t>
            </a:r>
            <a:endParaRPr lang="en-US"/>
          </a:p>
        </p:txBody>
      </p:sp>
    </p:spTree>
  </p:cSld>
  <p:clrMapOvr>
    <a:masterClrMapping/>
  </p:clrMapOvr>
  <p:transition spd="med"/>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B7A445EB-DE8D-45A1-BE48-75C6F58D471D}" type="slidenum">
              <a:rPr lang="ar-SA" altLang="en-US"/>
              <a:pPr>
                <a:defRPr/>
              </a:pPr>
              <a:t>189</a:t>
            </a:fld>
            <a:endParaRPr lang="en-US" altLang="en-US"/>
          </a:p>
        </p:txBody>
      </p:sp>
      <p:sp>
        <p:nvSpPr>
          <p:cNvPr id="201732" name="Rectangle 2"/>
          <p:cNvSpPr>
            <a:spLocks noGrp="1" noChangeArrowheads="1"/>
          </p:cNvSpPr>
          <p:nvPr>
            <p:ph type="title"/>
          </p:nvPr>
        </p:nvSpPr>
        <p:spPr>
          <a:xfrm>
            <a:off x="0" y="122238"/>
            <a:ext cx="8001000" cy="1295400"/>
          </a:xfrm>
        </p:spPr>
        <p:txBody>
          <a:bodyPr/>
          <a:lstStyle/>
          <a:p>
            <a:pPr algn="r" rtl="1" eaLnBrk="1" hangingPunct="1"/>
            <a:r>
              <a:rPr lang="fa-IR" smtClean="0">
                <a:cs typeface="B Nazanin" pitchFamily="2" charset="-78"/>
              </a:rPr>
              <a:t>پيش فرضهاي الگوريتم تخصيص منابع محدود</a:t>
            </a:r>
            <a:endParaRPr lang="en-US" smtClean="0">
              <a:cs typeface="B Nazanin" pitchFamily="2" charset="-78"/>
            </a:endParaRPr>
          </a:p>
        </p:txBody>
      </p:sp>
      <p:sp>
        <p:nvSpPr>
          <p:cNvPr id="201733" name="Rectangle 3"/>
          <p:cNvSpPr>
            <a:spLocks noGrp="1" noChangeArrowheads="1"/>
          </p:cNvSpPr>
          <p:nvPr>
            <p:ph type="body" idx="1"/>
          </p:nvPr>
        </p:nvSpPr>
        <p:spPr>
          <a:xfrm>
            <a:off x="457200" y="2057400"/>
            <a:ext cx="8229600" cy="4411663"/>
          </a:xfrm>
        </p:spPr>
        <p:txBody>
          <a:bodyPr/>
          <a:lstStyle/>
          <a:p>
            <a:pPr algn="r" rtl="1" eaLnBrk="1" hangingPunct="1">
              <a:buFont typeface="Wingdings" pitchFamily="2" charset="2"/>
              <a:buNone/>
            </a:pPr>
            <a:r>
              <a:rPr lang="fa-IR" smtClean="0">
                <a:cs typeface="B Nazanin" pitchFamily="2" charset="-78"/>
              </a:rPr>
              <a:t>1- پروژه مورد نظر بايد به وسيله يک شبکه </a:t>
            </a:r>
            <a:r>
              <a:rPr lang="en-US" smtClean="0">
                <a:cs typeface="B Nazanin" pitchFamily="2" charset="-78"/>
              </a:rPr>
              <a:t>CPM</a:t>
            </a:r>
            <a:r>
              <a:rPr lang="fa-IR" smtClean="0">
                <a:cs typeface="B Nazanin" pitchFamily="2" charset="-78"/>
              </a:rPr>
              <a:t> معرفي شده باشد.</a:t>
            </a:r>
          </a:p>
          <a:p>
            <a:pPr algn="r" rtl="1" eaLnBrk="1" hangingPunct="1">
              <a:buFont typeface="Wingdings" pitchFamily="2" charset="2"/>
              <a:buNone/>
            </a:pPr>
            <a:r>
              <a:rPr lang="fa-IR" smtClean="0">
                <a:cs typeface="B Nazanin" pitchFamily="2" charset="-78"/>
              </a:rPr>
              <a:t>2- مقادير حداکثر منابع قابل دسترسي در مقاطع مختلف زمان اجراي پروژه بايد مشخص باشند.</a:t>
            </a:r>
          </a:p>
          <a:p>
            <a:pPr algn="r" rtl="1" eaLnBrk="1" hangingPunct="1">
              <a:buFont typeface="Wingdings" pitchFamily="2" charset="2"/>
              <a:buNone/>
            </a:pPr>
            <a:r>
              <a:rPr lang="fa-IR" smtClean="0">
                <a:cs typeface="B Nazanin" pitchFamily="2" charset="-78"/>
              </a:rPr>
              <a:t>3- مقدار منبع لازم براي هر فعاليت بايد معين و در طول زمان اجراي فعاليت، ثابت باشد.</a:t>
            </a:r>
          </a:p>
          <a:p>
            <a:pPr algn="r" rtl="1" eaLnBrk="1" hangingPunct="1">
              <a:buFont typeface="Wingdings" pitchFamily="2" charset="2"/>
              <a:buNone/>
            </a:pPr>
            <a:r>
              <a:rPr lang="fa-IR" smtClean="0">
                <a:cs typeface="B Nazanin" pitchFamily="2" charset="-78"/>
              </a:rPr>
              <a:t>4- انقطاع در امور اجراي فعاليتها مجاز نيست و بايد تا تکميل فعاليت بطور مداوم ادامه داشته باشد.</a:t>
            </a:r>
            <a:endParaRPr lang="en-US" smtClean="0">
              <a:cs typeface="B Nazanin" pitchFamily="2" charset="-78"/>
            </a:endParaRP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15" name="Slide Number Placeholder 5"/>
          <p:cNvSpPr>
            <a:spLocks noGrp="1"/>
          </p:cNvSpPr>
          <p:nvPr>
            <p:ph type="sldNum" sz="quarter" idx="12"/>
          </p:nvPr>
        </p:nvSpPr>
        <p:spPr/>
        <p:txBody>
          <a:bodyPr/>
          <a:lstStyle/>
          <a:p>
            <a:pPr>
              <a:defRPr/>
            </a:pPr>
            <a:fld id="{94F9D5CB-4178-4516-9A5F-2A8C78E8A9D3}" type="slidenum">
              <a:rPr lang="ar-SA" altLang="en-US"/>
              <a:pPr>
                <a:defRPr/>
              </a:pPr>
              <a:t>19</a:t>
            </a:fld>
            <a:endParaRPr lang="en-US" altLang="en-US"/>
          </a:p>
        </p:txBody>
      </p:sp>
      <p:sp>
        <p:nvSpPr>
          <p:cNvPr id="58372" name="Rectangle 2"/>
          <p:cNvSpPr>
            <a:spLocks noGrp="1" noChangeArrowheads="1"/>
          </p:cNvSpPr>
          <p:nvPr>
            <p:ph type="title"/>
          </p:nvPr>
        </p:nvSpPr>
        <p:spPr/>
        <p:txBody>
          <a:bodyPr/>
          <a:lstStyle/>
          <a:p>
            <a:pPr algn="r" rtl="1" eaLnBrk="1" hangingPunct="1"/>
            <a:r>
              <a:rPr lang="fa-IR" smtClean="0">
                <a:cs typeface="B Nazanin" pitchFamily="2" charset="-78"/>
              </a:rPr>
              <a:t>فرآ</a:t>
            </a:r>
            <a:r>
              <a:rPr lang="ar-SA" smtClean="0">
                <a:cs typeface="B Nazanin" pitchFamily="2" charset="-78"/>
              </a:rPr>
              <a:t>ي</a:t>
            </a:r>
            <a:r>
              <a:rPr lang="fa-IR" smtClean="0">
                <a:cs typeface="B Nazanin" pitchFamily="2" charset="-78"/>
              </a:rPr>
              <a:t>ندها</a:t>
            </a:r>
            <a:r>
              <a:rPr lang="ar-SA" smtClean="0">
                <a:cs typeface="B Nazanin" pitchFamily="2" charset="-78"/>
              </a:rPr>
              <a:t>ي</a:t>
            </a:r>
            <a:r>
              <a:rPr lang="fa-IR" smtClean="0">
                <a:cs typeface="B Nazanin" pitchFamily="2" charset="-78"/>
              </a:rPr>
              <a:t> مد</a:t>
            </a:r>
            <a:r>
              <a:rPr lang="ar-SA" smtClean="0">
                <a:cs typeface="B Nazanin" pitchFamily="2" charset="-78"/>
              </a:rPr>
              <a:t>ي</a:t>
            </a:r>
            <a:r>
              <a:rPr lang="fa-IR" smtClean="0">
                <a:cs typeface="B Nazanin" pitchFamily="2" charset="-78"/>
              </a:rPr>
              <a:t>ر</a:t>
            </a:r>
            <a:r>
              <a:rPr lang="ar-SA" smtClean="0">
                <a:cs typeface="B Nazanin" pitchFamily="2" charset="-78"/>
              </a:rPr>
              <a:t>ي</a:t>
            </a:r>
            <a:r>
              <a:rPr lang="fa-IR" smtClean="0">
                <a:cs typeface="B Nazanin" pitchFamily="2" charset="-78"/>
              </a:rPr>
              <a:t>ت پروژه</a:t>
            </a:r>
            <a:endParaRPr lang="en-US" smtClean="0">
              <a:cs typeface="B Nazanin" pitchFamily="2" charset="-78"/>
            </a:endParaRPr>
          </a:p>
        </p:txBody>
      </p:sp>
      <p:sp>
        <p:nvSpPr>
          <p:cNvPr id="58373" name="Rectangle 3"/>
          <p:cNvSpPr>
            <a:spLocks noGrp="1" noChangeArrowheads="1"/>
          </p:cNvSpPr>
          <p:nvPr>
            <p:ph type="body" idx="1"/>
          </p:nvPr>
        </p:nvSpPr>
        <p:spPr>
          <a:xfrm>
            <a:off x="228600" y="1524000"/>
            <a:ext cx="8610600" cy="4606925"/>
          </a:xfrm>
        </p:spPr>
        <p:txBody>
          <a:bodyPr/>
          <a:lstStyle/>
          <a:p>
            <a:pPr marL="571500" indent="-571500" algn="r" rtl="1" eaLnBrk="1" hangingPunct="1">
              <a:buFont typeface="Wingdings" pitchFamily="2" charset="2"/>
              <a:buNone/>
            </a:pPr>
            <a:endParaRPr lang="fa-IR" sz="3400" smtClean="0">
              <a:cs typeface="B Nazanin" pitchFamily="2" charset="-78"/>
            </a:endParaRPr>
          </a:p>
        </p:txBody>
      </p:sp>
      <p:sp>
        <p:nvSpPr>
          <p:cNvPr id="76804" name="Oval 4"/>
          <p:cNvSpPr>
            <a:spLocks noChangeArrowheads="1"/>
          </p:cNvSpPr>
          <p:nvPr/>
        </p:nvSpPr>
        <p:spPr bwMode="auto">
          <a:xfrm>
            <a:off x="1331913" y="1733550"/>
            <a:ext cx="2446337" cy="1079500"/>
          </a:xfrm>
          <a:prstGeom prst="ellipse">
            <a:avLst/>
          </a:prstGeom>
          <a:solidFill>
            <a:srgbClr val="3333CC"/>
          </a:solidFill>
          <a:ln w="28575">
            <a:solidFill>
              <a:schemeClr val="tx1"/>
            </a:solidFill>
            <a:round/>
            <a:headEnd type="none" w="sm" len="sm"/>
            <a:tailEnd type="none" w="sm" len="sm"/>
          </a:ln>
          <a:effectLst/>
        </p:spPr>
        <p:txBody>
          <a:bodyPr wrap="none" lIns="91427" tIns="45714" rIns="91427" bIns="45714" anchor="ctr"/>
          <a:lstStyle/>
          <a:p>
            <a:pPr rtl="1">
              <a:defRPr/>
            </a:pPr>
            <a:r>
              <a:rPr kumimoji="1" lang="fa-IR" sz="2000" b="1">
                <a:solidFill>
                  <a:srgbClr val="FFCC66"/>
                </a:solidFill>
                <a:effectLst>
                  <a:outerShdw blurRad="38100" dist="38100" dir="2700000" algn="tl">
                    <a:srgbClr val="000000"/>
                  </a:outerShdw>
                </a:effectLst>
                <a:latin typeface="Times New Roman" pitchFamily="18" charset="0"/>
                <a:cs typeface="Traffic" pitchFamily="2" charset="-78"/>
              </a:rPr>
              <a:t>فرا</a:t>
            </a:r>
            <a:r>
              <a:rPr kumimoji="1" lang="ar-SA" sz="2000" b="1">
                <a:solidFill>
                  <a:srgbClr val="FFCC66"/>
                </a:solidFill>
                <a:effectLst>
                  <a:outerShdw blurRad="38100" dist="38100" dir="2700000" algn="tl">
                    <a:srgbClr val="000000"/>
                  </a:outerShdw>
                </a:effectLst>
                <a:latin typeface="Times New Roman" pitchFamily="18" charset="0"/>
                <a:cs typeface="Traffic" pitchFamily="2" charset="-78"/>
              </a:rPr>
              <a:t>ي</a:t>
            </a:r>
            <a:r>
              <a:rPr kumimoji="1" lang="fa-IR" sz="2000" b="1">
                <a:solidFill>
                  <a:srgbClr val="FFCC66"/>
                </a:solidFill>
                <a:effectLst>
                  <a:outerShdw blurRad="38100" dist="38100" dir="2700000" algn="tl">
                    <a:srgbClr val="000000"/>
                  </a:outerShdw>
                </a:effectLst>
                <a:latin typeface="Times New Roman" pitchFamily="18" charset="0"/>
                <a:cs typeface="Traffic" pitchFamily="2" charset="-78"/>
              </a:rPr>
              <a:t>ندها</a:t>
            </a:r>
            <a:r>
              <a:rPr kumimoji="1" lang="ar-SA" sz="2000" b="1">
                <a:solidFill>
                  <a:srgbClr val="FFCC66"/>
                </a:solidFill>
                <a:effectLst>
                  <a:outerShdw blurRad="38100" dist="38100" dir="2700000" algn="tl">
                    <a:srgbClr val="000000"/>
                  </a:outerShdw>
                </a:effectLst>
                <a:latin typeface="Times New Roman" pitchFamily="18" charset="0"/>
                <a:cs typeface="Traffic" pitchFamily="2" charset="-78"/>
              </a:rPr>
              <a:t>ي</a:t>
            </a:r>
            <a:r>
              <a:rPr kumimoji="1" lang="fa-IR" sz="2000" b="1">
                <a:solidFill>
                  <a:srgbClr val="FFCC66"/>
                </a:solidFill>
                <a:effectLst>
                  <a:outerShdw blurRad="38100" dist="38100" dir="2700000" algn="tl">
                    <a:srgbClr val="000000"/>
                  </a:outerShdw>
                </a:effectLst>
                <a:latin typeface="Times New Roman" pitchFamily="18" charset="0"/>
                <a:cs typeface="Traffic" pitchFamily="2" charset="-78"/>
              </a:rPr>
              <a:t> </a:t>
            </a:r>
            <a:br>
              <a:rPr kumimoji="1" lang="fa-IR" sz="2000" b="1">
                <a:solidFill>
                  <a:srgbClr val="FFCC66"/>
                </a:solidFill>
                <a:effectLst>
                  <a:outerShdw blurRad="38100" dist="38100" dir="2700000" algn="tl">
                    <a:srgbClr val="000000"/>
                  </a:outerShdw>
                </a:effectLst>
                <a:latin typeface="Times New Roman" pitchFamily="18" charset="0"/>
                <a:cs typeface="Traffic" pitchFamily="2" charset="-78"/>
              </a:rPr>
            </a:br>
            <a:r>
              <a:rPr kumimoji="1" lang="fa-IR" sz="2000" b="1">
                <a:solidFill>
                  <a:srgbClr val="FFCC66"/>
                </a:solidFill>
                <a:effectLst>
                  <a:outerShdw blurRad="38100" dist="38100" dir="2700000" algn="tl">
                    <a:srgbClr val="000000"/>
                  </a:outerShdw>
                </a:effectLst>
                <a:latin typeface="Times New Roman" pitchFamily="18" charset="0"/>
                <a:cs typeface="Traffic" pitchFamily="2" charset="-78"/>
              </a:rPr>
              <a:t>آغاز</a:t>
            </a:r>
            <a:r>
              <a:rPr kumimoji="1" lang="ar-SA" sz="2000" b="1">
                <a:solidFill>
                  <a:srgbClr val="FFCC66"/>
                </a:solidFill>
                <a:effectLst>
                  <a:outerShdw blurRad="38100" dist="38100" dir="2700000" algn="tl">
                    <a:srgbClr val="000000"/>
                  </a:outerShdw>
                </a:effectLst>
                <a:latin typeface="Times New Roman" pitchFamily="18" charset="0"/>
                <a:cs typeface="Traffic" pitchFamily="2" charset="-78"/>
              </a:rPr>
              <a:t>ي</a:t>
            </a:r>
            <a:r>
              <a:rPr kumimoji="1" lang="fa-IR" sz="2000" b="1">
                <a:solidFill>
                  <a:srgbClr val="FFCC66"/>
                </a:solidFill>
                <a:effectLst>
                  <a:outerShdw blurRad="38100" dist="38100" dir="2700000" algn="tl">
                    <a:srgbClr val="000000"/>
                  </a:outerShdw>
                </a:effectLst>
                <a:latin typeface="Times New Roman" pitchFamily="18" charset="0"/>
                <a:cs typeface="Traffic" pitchFamily="2" charset="-78"/>
              </a:rPr>
              <a:t>ن</a:t>
            </a:r>
            <a:endParaRPr kumimoji="1" lang="en-US" sz="2000" b="1">
              <a:solidFill>
                <a:srgbClr val="FFCC66"/>
              </a:solidFill>
              <a:effectLst>
                <a:outerShdw blurRad="38100" dist="38100" dir="2700000" algn="tl">
                  <a:srgbClr val="000000"/>
                </a:outerShdw>
              </a:effectLst>
              <a:latin typeface="Times New Roman" pitchFamily="18" charset="0"/>
              <a:cs typeface="Traffic" pitchFamily="2" charset="-78"/>
            </a:endParaRPr>
          </a:p>
        </p:txBody>
      </p:sp>
      <p:sp>
        <p:nvSpPr>
          <p:cNvPr id="76805" name="Oval 5"/>
          <p:cNvSpPr>
            <a:spLocks noChangeArrowheads="1"/>
          </p:cNvSpPr>
          <p:nvPr/>
        </p:nvSpPr>
        <p:spPr bwMode="auto">
          <a:xfrm>
            <a:off x="4572000" y="1773238"/>
            <a:ext cx="2449513" cy="1079500"/>
          </a:xfrm>
          <a:prstGeom prst="ellipse">
            <a:avLst/>
          </a:prstGeom>
          <a:solidFill>
            <a:srgbClr val="3333CC"/>
          </a:solidFill>
          <a:ln w="28575">
            <a:solidFill>
              <a:schemeClr val="tx1"/>
            </a:solidFill>
            <a:round/>
            <a:headEnd type="none" w="sm" len="sm"/>
            <a:tailEnd type="none" w="sm" len="sm"/>
          </a:ln>
          <a:effectLst/>
        </p:spPr>
        <p:txBody>
          <a:bodyPr wrap="none" lIns="91427" tIns="45714" rIns="91427" bIns="45714" anchor="ctr"/>
          <a:lstStyle/>
          <a:p>
            <a:pPr rtl="1">
              <a:defRPr/>
            </a:pPr>
            <a:r>
              <a:rPr kumimoji="1" lang="fa-IR" sz="2000" b="1">
                <a:solidFill>
                  <a:srgbClr val="FFCC66"/>
                </a:solidFill>
                <a:effectLst>
                  <a:outerShdw blurRad="38100" dist="38100" dir="2700000" algn="tl">
                    <a:srgbClr val="000000"/>
                  </a:outerShdw>
                </a:effectLst>
                <a:latin typeface="Times New Roman" pitchFamily="18" charset="0"/>
                <a:cs typeface="Traffic" pitchFamily="2" charset="-78"/>
              </a:rPr>
              <a:t>فرا</a:t>
            </a:r>
            <a:r>
              <a:rPr kumimoji="1" lang="ar-SA" sz="2000" b="1">
                <a:solidFill>
                  <a:srgbClr val="FFCC66"/>
                </a:solidFill>
                <a:effectLst>
                  <a:outerShdw blurRad="38100" dist="38100" dir="2700000" algn="tl">
                    <a:srgbClr val="000000"/>
                  </a:outerShdw>
                </a:effectLst>
                <a:latin typeface="Times New Roman" pitchFamily="18" charset="0"/>
                <a:cs typeface="Traffic" pitchFamily="2" charset="-78"/>
              </a:rPr>
              <a:t>ي</a:t>
            </a:r>
            <a:r>
              <a:rPr kumimoji="1" lang="fa-IR" sz="2000" b="1">
                <a:solidFill>
                  <a:srgbClr val="FFCC66"/>
                </a:solidFill>
                <a:effectLst>
                  <a:outerShdw blurRad="38100" dist="38100" dir="2700000" algn="tl">
                    <a:srgbClr val="000000"/>
                  </a:outerShdw>
                </a:effectLst>
                <a:latin typeface="Times New Roman" pitchFamily="18" charset="0"/>
                <a:cs typeface="Traffic" pitchFamily="2" charset="-78"/>
              </a:rPr>
              <a:t>ندها</a:t>
            </a:r>
            <a:r>
              <a:rPr kumimoji="1" lang="ar-SA" sz="2000" b="1">
                <a:solidFill>
                  <a:srgbClr val="FFCC66"/>
                </a:solidFill>
                <a:effectLst>
                  <a:outerShdw blurRad="38100" dist="38100" dir="2700000" algn="tl">
                    <a:srgbClr val="000000"/>
                  </a:outerShdw>
                </a:effectLst>
                <a:latin typeface="Times New Roman" pitchFamily="18" charset="0"/>
                <a:cs typeface="Traffic" pitchFamily="2" charset="-78"/>
              </a:rPr>
              <a:t>ي</a:t>
            </a:r>
            <a:r>
              <a:rPr kumimoji="1" lang="fa-IR" sz="2000" b="1">
                <a:solidFill>
                  <a:srgbClr val="FFCC66"/>
                </a:solidFill>
                <a:effectLst>
                  <a:outerShdw blurRad="38100" dist="38100" dir="2700000" algn="tl">
                    <a:srgbClr val="000000"/>
                  </a:outerShdw>
                </a:effectLst>
                <a:latin typeface="Times New Roman" pitchFamily="18" charset="0"/>
                <a:cs typeface="Traffic" pitchFamily="2" charset="-78"/>
              </a:rPr>
              <a:t> </a:t>
            </a:r>
            <a:br>
              <a:rPr kumimoji="1" lang="fa-IR" sz="2000" b="1">
                <a:solidFill>
                  <a:srgbClr val="FFCC66"/>
                </a:solidFill>
                <a:effectLst>
                  <a:outerShdw blurRad="38100" dist="38100" dir="2700000" algn="tl">
                    <a:srgbClr val="000000"/>
                  </a:outerShdw>
                </a:effectLst>
                <a:latin typeface="Times New Roman" pitchFamily="18" charset="0"/>
                <a:cs typeface="Traffic" pitchFamily="2" charset="-78"/>
              </a:rPr>
            </a:br>
            <a:r>
              <a:rPr kumimoji="1" lang="fa-IR" sz="2000" b="1">
                <a:solidFill>
                  <a:srgbClr val="FFCC66"/>
                </a:solidFill>
                <a:effectLst>
                  <a:outerShdw blurRad="38100" dist="38100" dir="2700000" algn="tl">
                    <a:srgbClr val="000000"/>
                  </a:outerShdw>
                </a:effectLst>
                <a:latin typeface="Times New Roman" pitchFamily="18" charset="0"/>
                <a:cs typeface="Traffic" pitchFamily="2" charset="-78"/>
              </a:rPr>
              <a:t>برنامه‏ريز</a:t>
            </a:r>
            <a:r>
              <a:rPr kumimoji="1" lang="ar-SA" sz="2000" b="1">
                <a:solidFill>
                  <a:srgbClr val="FFCC66"/>
                </a:solidFill>
                <a:effectLst>
                  <a:outerShdw blurRad="38100" dist="38100" dir="2700000" algn="tl">
                    <a:srgbClr val="000000"/>
                  </a:outerShdw>
                </a:effectLst>
                <a:latin typeface="Times New Roman" pitchFamily="18" charset="0"/>
                <a:cs typeface="Traffic" pitchFamily="2" charset="-78"/>
              </a:rPr>
              <a:t>ي</a:t>
            </a:r>
            <a:endParaRPr kumimoji="1" lang="en-US" sz="2000" b="1">
              <a:solidFill>
                <a:srgbClr val="FFCC66"/>
              </a:solidFill>
              <a:effectLst>
                <a:outerShdw blurRad="38100" dist="38100" dir="2700000" algn="tl">
                  <a:srgbClr val="000000"/>
                </a:outerShdw>
              </a:effectLst>
              <a:latin typeface="Times New Roman" pitchFamily="18" charset="0"/>
              <a:cs typeface="Traffic" pitchFamily="2" charset="-78"/>
            </a:endParaRPr>
          </a:p>
        </p:txBody>
      </p:sp>
      <p:sp>
        <p:nvSpPr>
          <p:cNvPr id="76806" name="Oval 6"/>
          <p:cNvSpPr>
            <a:spLocks noChangeArrowheads="1"/>
          </p:cNvSpPr>
          <p:nvPr/>
        </p:nvSpPr>
        <p:spPr bwMode="auto">
          <a:xfrm>
            <a:off x="5291138" y="3429000"/>
            <a:ext cx="2447925" cy="1079500"/>
          </a:xfrm>
          <a:prstGeom prst="ellipse">
            <a:avLst/>
          </a:prstGeom>
          <a:solidFill>
            <a:srgbClr val="3333CC"/>
          </a:solidFill>
          <a:ln w="28575">
            <a:solidFill>
              <a:schemeClr val="tx1"/>
            </a:solidFill>
            <a:round/>
            <a:headEnd type="none" w="sm" len="sm"/>
            <a:tailEnd type="none" w="sm" len="sm"/>
          </a:ln>
          <a:effectLst/>
        </p:spPr>
        <p:txBody>
          <a:bodyPr wrap="none" lIns="91427" tIns="45714" rIns="91427" bIns="45714" anchor="ctr"/>
          <a:lstStyle/>
          <a:p>
            <a:pPr rtl="1">
              <a:defRPr/>
            </a:pPr>
            <a:r>
              <a:rPr kumimoji="1" lang="fa-IR" sz="2000" b="1">
                <a:solidFill>
                  <a:srgbClr val="FFCC66"/>
                </a:solidFill>
                <a:effectLst>
                  <a:outerShdw blurRad="38100" dist="38100" dir="2700000" algn="tl">
                    <a:srgbClr val="000000"/>
                  </a:outerShdw>
                </a:effectLst>
                <a:latin typeface="Times New Roman" pitchFamily="18" charset="0"/>
                <a:cs typeface="Traffic" pitchFamily="2" charset="-78"/>
              </a:rPr>
              <a:t>فرا</a:t>
            </a:r>
            <a:r>
              <a:rPr kumimoji="1" lang="ar-SA" sz="2000" b="1">
                <a:solidFill>
                  <a:srgbClr val="FFCC66"/>
                </a:solidFill>
                <a:effectLst>
                  <a:outerShdw blurRad="38100" dist="38100" dir="2700000" algn="tl">
                    <a:srgbClr val="000000"/>
                  </a:outerShdw>
                </a:effectLst>
                <a:latin typeface="Times New Roman" pitchFamily="18" charset="0"/>
                <a:cs typeface="Traffic" pitchFamily="2" charset="-78"/>
              </a:rPr>
              <a:t>ي</a:t>
            </a:r>
            <a:r>
              <a:rPr kumimoji="1" lang="fa-IR" sz="2000" b="1">
                <a:solidFill>
                  <a:srgbClr val="FFCC66"/>
                </a:solidFill>
                <a:effectLst>
                  <a:outerShdw blurRad="38100" dist="38100" dir="2700000" algn="tl">
                    <a:srgbClr val="000000"/>
                  </a:outerShdw>
                </a:effectLst>
                <a:latin typeface="Times New Roman" pitchFamily="18" charset="0"/>
                <a:cs typeface="Traffic" pitchFamily="2" charset="-78"/>
              </a:rPr>
              <a:t>ندها</a:t>
            </a:r>
            <a:r>
              <a:rPr kumimoji="1" lang="ar-SA" sz="2000" b="1">
                <a:solidFill>
                  <a:srgbClr val="FFCC66"/>
                </a:solidFill>
                <a:effectLst>
                  <a:outerShdw blurRad="38100" dist="38100" dir="2700000" algn="tl">
                    <a:srgbClr val="000000"/>
                  </a:outerShdw>
                </a:effectLst>
                <a:latin typeface="Times New Roman" pitchFamily="18" charset="0"/>
                <a:cs typeface="Traffic" pitchFamily="2" charset="-78"/>
              </a:rPr>
              <a:t>ي</a:t>
            </a:r>
            <a:r>
              <a:rPr kumimoji="1" lang="fa-IR" sz="2000" b="1">
                <a:solidFill>
                  <a:srgbClr val="FFCC66"/>
                </a:solidFill>
                <a:effectLst>
                  <a:outerShdw blurRad="38100" dist="38100" dir="2700000" algn="tl">
                    <a:srgbClr val="000000"/>
                  </a:outerShdw>
                </a:effectLst>
                <a:latin typeface="Times New Roman" pitchFamily="18" charset="0"/>
                <a:cs typeface="Traffic" pitchFamily="2" charset="-78"/>
              </a:rPr>
              <a:t> </a:t>
            </a:r>
            <a:br>
              <a:rPr kumimoji="1" lang="fa-IR" sz="2000" b="1">
                <a:solidFill>
                  <a:srgbClr val="FFCC66"/>
                </a:solidFill>
                <a:effectLst>
                  <a:outerShdw blurRad="38100" dist="38100" dir="2700000" algn="tl">
                    <a:srgbClr val="000000"/>
                  </a:outerShdw>
                </a:effectLst>
                <a:latin typeface="Times New Roman" pitchFamily="18" charset="0"/>
                <a:cs typeface="Traffic" pitchFamily="2" charset="-78"/>
              </a:rPr>
            </a:br>
            <a:r>
              <a:rPr kumimoji="1" lang="fa-IR" sz="2000" b="1">
                <a:solidFill>
                  <a:srgbClr val="FFCC66"/>
                </a:solidFill>
                <a:effectLst>
                  <a:outerShdw blurRad="38100" dist="38100" dir="2700000" algn="tl">
                    <a:srgbClr val="000000"/>
                  </a:outerShdw>
                </a:effectLst>
                <a:latin typeface="Times New Roman" pitchFamily="18" charset="0"/>
                <a:cs typeface="Traffic" pitchFamily="2" charset="-78"/>
              </a:rPr>
              <a:t>اجراي</a:t>
            </a:r>
            <a:r>
              <a:rPr kumimoji="1" lang="ar-SA" sz="2000" b="1">
                <a:solidFill>
                  <a:srgbClr val="FFCC66"/>
                </a:solidFill>
                <a:effectLst>
                  <a:outerShdw blurRad="38100" dist="38100" dir="2700000" algn="tl">
                    <a:srgbClr val="000000"/>
                  </a:outerShdw>
                </a:effectLst>
                <a:latin typeface="Times New Roman" pitchFamily="18" charset="0"/>
                <a:cs typeface="Traffic" pitchFamily="2" charset="-78"/>
              </a:rPr>
              <a:t>ي</a:t>
            </a:r>
            <a:endParaRPr kumimoji="1" lang="en-US" sz="2000" b="1">
              <a:solidFill>
                <a:srgbClr val="FFCC66"/>
              </a:solidFill>
              <a:effectLst>
                <a:outerShdw blurRad="38100" dist="38100" dir="2700000" algn="tl">
                  <a:srgbClr val="000000"/>
                </a:outerShdw>
              </a:effectLst>
              <a:latin typeface="Times New Roman" pitchFamily="18" charset="0"/>
              <a:cs typeface="Traffic" pitchFamily="2" charset="-78"/>
            </a:endParaRPr>
          </a:p>
        </p:txBody>
      </p:sp>
      <p:sp>
        <p:nvSpPr>
          <p:cNvPr id="76807" name="Oval 7"/>
          <p:cNvSpPr>
            <a:spLocks noChangeArrowheads="1"/>
          </p:cNvSpPr>
          <p:nvPr/>
        </p:nvSpPr>
        <p:spPr bwMode="auto">
          <a:xfrm>
            <a:off x="1979613" y="3357563"/>
            <a:ext cx="2447925" cy="1079500"/>
          </a:xfrm>
          <a:prstGeom prst="ellipse">
            <a:avLst/>
          </a:prstGeom>
          <a:solidFill>
            <a:srgbClr val="3333CC"/>
          </a:solidFill>
          <a:ln w="28575">
            <a:solidFill>
              <a:schemeClr val="tx1"/>
            </a:solidFill>
            <a:round/>
            <a:headEnd type="none" w="sm" len="sm"/>
            <a:tailEnd type="none" w="sm" len="sm"/>
          </a:ln>
          <a:effectLst/>
        </p:spPr>
        <p:txBody>
          <a:bodyPr wrap="none" lIns="91427" tIns="45714" rIns="91427" bIns="45714" anchor="ctr"/>
          <a:lstStyle/>
          <a:p>
            <a:pPr rtl="1">
              <a:defRPr/>
            </a:pPr>
            <a:r>
              <a:rPr kumimoji="1" lang="fa-IR" sz="2000" b="1">
                <a:solidFill>
                  <a:srgbClr val="FFCC66"/>
                </a:solidFill>
                <a:effectLst>
                  <a:outerShdw blurRad="38100" dist="38100" dir="2700000" algn="tl">
                    <a:srgbClr val="000000"/>
                  </a:outerShdw>
                </a:effectLst>
                <a:latin typeface="Times New Roman" pitchFamily="18" charset="0"/>
                <a:cs typeface="Traffic" pitchFamily="2" charset="-78"/>
              </a:rPr>
              <a:t>فرا</a:t>
            </a:r>
            <a:r>
              <a:rPr kumimoji="1" lang="ar-SA" sz="2000" b="1">
                <a:solidFill>
                  <a:srgbClr val="FFCC66"/>
                </a:solidFill>
                <a:effectLst>
                  <a:outerShdw blurRad="38100" dist="38100" dir="2700000" algn="tl">
                    <a:srgbClr val="000000"/>
                  </a:outerShdw>
                </a:effectLst>
                <a:latin typeface="Times New Roman" pitchFamily="18" charset="0"/>
                <a:cs typeface="Traffic" pitchFamily="2" charset="-78"/>
              </a:rPr>
              <a:t>ي</a:t>
            </a:r>
            <a:r>
              <a:rPr kumimoji="1" lang="fa-IR" sz="2000" b="1">
                <a:solidFill>
                  <a:srgbClr val="FFCC66"/>
                </a:solidFill>
                <a:effectLst>
                  <a:outerShdw blurRad="38100" dist="38100" dir="2700000" algn="tl">
                    <a:srgbClr val="000000"/>
                  </a:outerShdw>
                </a:effectLst>
                <a:latin typeface="Times New Roman" pitchFamily="18" charset="0"/>
                <a:cs typeface="Traffic" pitchFamily="2" charset="-78"/>
              </a:rPr>
              <a:t>ندها</a:t>
            </a:r>
            <a:r>
              <a:rPr kumimoji="1" lang="ar-SA" sz="2000" b="1">
                <a:solidFill>
                  <a:srgbClr val="FFCC66"/>
                </a:solidFill>
                <a:effectLst>
                  <a:outerShdw blurRad="38100" dist="38100" dir="2700000" algn="tl">
                    <a:srgbClr val="000000"/>
                  </a:outerShdw>
                </a:effectLst>
                <a:latin typeface="Times New Roman" pitchFamily="18" charset="0"/>
                <a:cs typeface="Traffic" pitchFamily="2" charset="-78"/>
              </a:rPr>
              <a:t>ي</a:t>
            </a:r>
            <a:r>
              <a:rPr kumimoji="1" lang="fa-IR" sz="2000" b="1">
                <a:solidFill>
                  <a:srgbClr val="FFCC66"/>
                </a:solidFill>
                <a:effectLst>
                  <a:outerShdw blurRad="38100" dist="38100" dir="2700000" algn="tl">
                    <a:srgbClr val="000000"/>
                  </a:outerShdw>
                </a:effectLst>
                <a:latin typeface="Times New Roman" pitchFamily="18" charset="0"/>
                <a:cs typeface="Traffic" pitchFamily="2" charset="-78"/>
              </a:rPr>
              <a:t> </a:t>
            </a:r>
            <a:br>
              <a:rPr kumimoji="1" lang="fa-IR" sz="2000" b="1">
                <a:solidFill>
                  <a:srgbClr val="FFCC66"/>
                </a:solidFill>
                <a:effectLst>
                  <a:outerShdw blurRad="38100" dist="38100" dir="2700000" algn="tl">
                    <a:srgbClr val="000000"/>
                  </a:outerShdw>
                </a:effectLst>
                <a:latin typeface="Times New Roman" pitchFamily="18" charset="0"/>
                <a:cs typeface="Traffic" pitchFamily="2" charset="-78"/>
              </a:rPr>
            </a:br>
            <a:r>
              <a:rPr kumimoji="1" lang="fa-IR" sz="2000" b="1">
                <a:solidFill>
                  <a:srgbClr val="FFCC66"/>
                </a:solidFill>
                <a:effectLst>
                  <a:outerShdw blurRad="38100" dist="38100" dir="2700000" algn="tl">
                    <a:srgbClr val="000000"/>
                  </a:outerShdw>
                </a:effectLst>
                <a:latin typeface="Times New Roman" pitchFamily="18" charset="0"/>
                <a:cs typeface="Traffic" pitchFamily="2" charset="-78"/>
              </a:rPr>
              <a:t>کنترل</a:t>
            </a:r>
            <a:r>
              <a:rPr kumimoji="1" lang="ar-SA" sz="2000" b="1">
                <a:solidFill>
                  <a:srgbClr val="FFCC66"/>
                </a:solidFill>
                <a:effectLst>
                  <a:outerShdw blurRad="38100" dist="38100" dir="2700000" algn="tl">
                    <a:srgbClr val="000000"/>
                  </a:outerShdw>
                </a:effectLst>
                <a:latin typeface="Times New Roman" pitchFamily="18" charset="0"/>
                <a:cs typeface="Traffic" pitchFamily="2" charset="-78"/>
              </a:rPr>
              <a:t>ي</a:t>
            </a:r>
            <a:endParaRPr kumimoji="1" lang="en-US" sz="2000" b="1">
              <a:solidFill>
                <a:srgbClr val="FFCC66"/>
              </a:solidFill>
              <a:effectLst>
                <a:outerShdw blurRad="38100" dist="38100" dir="2700000" algn="tl">
                  <a:srgbClr val="000000"/>
                </a:outerShdw>
              </a:effectLst>
              <a:latin typeface="Times New Roman" pitchFamily="18" charset="0"/>
              <a:cs typeface="Traffic" pitchFamily="2" charset="-78"/>
            </a:endParaRPr>
          </a:p>
        </p:txBody>
      </p:sp>
      <p:sp>
        <p:nvSpPr>
          <p:cNvPr id="76808" name="Oval 8"/>
          <p:cNvSpPr>
            <a:spLocks noChangeArrowheads="1"/>
          </p:cNvSpPr>
          <p:nvPr/>
        </p:nvSpPr>
        <p:spPr bwMode="auto">
          <a:xfrm>
            <a:off x="3490913" y="5086350"/>
            <a:ext cx="2447925" cy="1079500"/>
          </a:xfrm>
          <a:prstGeom prst="ellipse">
            <a:avLst/>
          </a:prstGeom>
          <a:solidFill>
            <a:srgbClr val="3333CC"/>
          </a:solidFill>
          <a:ln w="28575">
            <a:solidFill>
              <a:schemeClr val="tx1"/>
            </a:solidFill>
            <a:round/>
            <a:headEnd type="none" w="sm" len="sm"/>
            <a:tailEnd type="none" w="sm" len="sm"/>
          </a:ln>
          <a:effectLst/>
        </p:spPr>
        <p:txBody>
          <a:bodyPr wrap="none" lIns="91427" tIns="45714" rIns="91427" bIns="45714" anchor="ctr"/>
          <a:lstStyle/>
          <a:p>
            <a:pPr rtl="1">
              <a:defRPr/>
            </a:pPr>
            <a:r>
              <a:rPr kumimoji="1" lang="fa-IR" sz="2000" b="1">
                <a:solidFill>
                  <a:srgbClr val="FFCC66"/>
                </a:solidFill>
                <a:effectLst>
                  <a:outerShdw blurRad="38100" dist="38100" dir="2700000" algn="tl">
                    <a:srgbClr val="000000"/>
                  </a:outerShdw>
                </a:effectLst>
                <a:latin typeface="Times New Roman" pitchFamily="18" charset="0"/>
                <a:cs typeface="Traffic" pitchFamily="2" charset="-78"/>
              </a:rPr>
              <a:t>فرا</a:t>
            </a:r>
            <a:r>
              <a:rPr kumimoji="1" lang="ar-SA" sz="2000" b="1">
                <a:solidFill>
                  <a:srgbClr val="FFCC66"/>
                </a:solidFill>
                <a:effectLst>
                  <a:outerShdw blurRad="38100" dist="38100" dir="2700000" algn="tl">
                    <a:srgbClr val="000000"/>
                  </a:outerShdw>
                </a:effectLst>
                <a:latin typeface="Times New Roman" pitchFamily="18" charset="0"/>
                <a:cs typeface="Traffic" pitchFamily="2" charset="-78"/>
              </a:rPr>
              <a:t>ي</a:t>
            </a:r>
            <a:r>
              <a:rPr kumimoji="1" lang="fa-IR" sz="2000" b="1">
                <a:solidFill>
                  <a:srgbClr val="FFCC66"/>
                </a:solidFill>
                <a:effectLst>
                  <a:outerShdw blurRad="38100" dist="38100" dir="2700000" algn="tl">
                    <a:srgbClr val="000000"/>
                  </a:outerShdw>
                </a:effectLst>
                <a:latin typeface="Times New Roman" pitchFamily="18" charset="0"/>
                <a:cs typeface="Traffic" pitchFamily="2" charset="-78"/>
              </a:rPr>
              <a:t>ندها</a:t>
            </a:r>
            <a:r>
              <a:rPr kumimoji="1" lang="ar-SA" sz="2000" b="1">
                <a:solidFill>
                  <a:srgbClr val="FFCC66"/>
                </a:solidFill>
                <a:effectLst>
                  <a:outerShdw blurRad="38100" dist="38100" dir="2700000" algn="tl">
                    <a:srgbClr val="000000"/>
                  </a:outerShdw>
                </a:effectLst>
                <a:latin typeface="Times New Roman" pitchFamily="18" charset="0"/>
                <a:cs typeface="Traffic" pitchFamily="2" charset="-78"/>
              </a:rPr>
              <a:t>ي</a:t>
            </a:r>
            <a:r>
              <a:rPr kumimoji="1" lang="fa-IR" sz="2000" b="1">
                <a:solidFill>
                  <a:srgbClr val="FFCC66"/>
                </a:solidFill>
                <a:effectLst>
                  <a:outerShdw blurRad="38100" dist="38100" dir="2700000" algn="tl">
                    <a:srgbClr val="000000"/>
                  </a:outerShdw>
                </a:effectLst>
                <a:latin typeface="Times New Roman" pitchFamily="18" charset="0"/>
                <a:cs typeface="Traffic" pitchFamily="2" charset="-78"/>
              </a:rPr>
              <a:t> </a:t>
            </a:r>
            <a:br>
              <a:rPr kumimoji="1" lang="fa-IR" sz="2000" b="1">
                <a:solidFill>
                  <a:srgbClr val="FFCC66"/>
                </a:solidFill>
                <a:effectLst>
                  <a:outerShdw blurRad="38100" dist="38100" dir="2700000" algn="tl">
                    <a:srgbClr val="000000"/>
                  </a:outerShdw>
                </a:effectLst>
                <a:latin typeface="Times New Roman" pitchFamily="18" charset="0"/>
                <a:cs typeface="Traffic" pitchFamily="2" charset="-78"/>
              </a:rPr>
            </a:br>
            <a:r>
              <a:rPr kumimoji="1" lang="fa-IR" sz="2000" b="1">
                <a:solidFill>
                  <a:srgbClr val="FFCC66"/>
                </a:solidFill>
                <a:effectLst>
                  <a:outerShdw blurRad="38100" dist="38100" dir="2700000" algn="tl">
                    <a:srgbClr val="000000"/>
                  </a:outerShdw>
                </a:effectLst>
                <a:latin typeface="Times New Roman" pitchFamily="18" charset="0"/>
                <a:cs typeface="Traffic" pitchFamily="2" charset="-78"/>
              </a:rPr>
              <a:t>اختتام</a:t>
            </a:r>
            <a:r>
              <a:rPr kumimoji="1" lang="ar-SA" sz="2000" b="1">
                <a:solidFill>
                  <a:srgbClr val="FFCC66"/>
                </a:solidFill>
                <a:effectLst>
                  <a:outerShdw blurRad="38100" dist="38100" dir="2700000" algn="tl">
                    <a:srgbClr val="000000"/>
                  </a:outerShdw>
                </a:effectLst>
                <a:latin typeface="Times New Roman" pitchFamily="18" charset="0"/>
                <a:cs typeface="Traffic" pitchFamily="2" charset="-78"/>
              </a:rPr>
              <a:t>ي</a:t>
            </a:r>
            <a:endParaRPr kumimoji="1" lang="en-US" sz="2000" b="1">
              <a:solidFill>
                <a:srgbClr val="FFCC66"/>
              </a:solidFill>
              <a:effectLst>
                <a:outerShdw blurRad="38100" dist="38100" dir="2700000" algn="tl">
                  <a:srgbClr val="000000"/>
                </a:outerShdw>
              </a:effectLst>
              <a:latin typeface="Times New Roman" pitchFamily="18" charset="0"/>
              <a:cs typeface="Traffic" pitchFamily="2" charset="-78"/>
            </a:endParaRPr>
          </a:p>
        </p:txBody>
      </p:sp>
      <p:cxnSp>
        <p:nvCxnSpPr>
          <p:cNvPr id="58379" name="AutoShape 9"/>
          <p:cNvCxnSpPr>
            <a:cxnSpLocks noChangeShapeType="1"/>
            <a:stCxn id="76804" idx="6"/>
            <a:endCxn id="76805" idx="2"/>
          </p:cNvCxnSpPr>
          <p:nvPr/>
        </p:nvCxnSpPr>
        <p:spPr bwMode="auto">
          <a:xfrm>
            <a:off x="3792538" y="2273300"/>
            <a:ext cx="765175" cy="39688"/>
          </a:xfrm>
          <a:prstGeom prst="straightConnector1">
            <a:avLst/>
          </a:prstGeom>
          <a:noFill/>
          <a:ln w="28575">
            <a:solidFill>
              <a:srgbClr val="FFCC66"/>
            </a:solidFill>
            <a:round/>
            <a:headEnd type="none" w="sm" len="sm"/>
            <a:tailEnd type="triangle" w="lg" len="lg"/>
          </a:ln>
        </p:spPr>
      </p:cxnSp>
      <p:cxnSp>
        <p:nvCxnSpPr>
          <p:cNvPr id="58380" name="AutoShape 10"/>
          <p:cNvCxnSpPr>
            <a:cxnSpLocks noChangeShapeType="1"/>
            <a:stCxn id="76805" idx="5"/>
            <a:endCxn id="76806" idx="7"/>
          </p:cNvCxnSpPr>
          <p:nvPr/>
        </p:nvCxnSpPr>
        <p:spPr bwMode="auto">
          <a:xfrm>
            <a:off x="6662738" y="2708275"/>
            <a:ext cx="717550" cy="865188"/>
          </a:xfrm>
          <a:prstGeom prst="straightConnector1">
            <a:avLst/>
          </a:prstGeom>
          <a:noFill/>
          <a:ln w="28575">
            <a:solidFill>
              <a:srgbClr val="FFCC66"/>
            </a:solidFill>
            <a:round/>
            <a:headEnd type="none" w="sm" len="sm"/>
            <a:tailEnd type="triangle" w="lg" len="lg"/>
          </a:ln>
        </p:spPr>
      </p:cxnSp>
      <p:cxnSp>
        <p:nvCxnSpPr>
          <p:cNvPr id="58381" name="AutoShape 11"/>
          <p:cNvCxnSpPr>
            <a:cxnSpLocks noChangeShapeType="1"/>
            <a:stCxn id="76807" idx="7"/>
            <a:endCxn id="76805" idx="3"/>
          </p:cNvCxnSpPr>
          <p:nvPr/>
        </p:nvCxnSpPr>
        <p:spPr bwMode="auto">
          <a:xfrm flipV="1">
            <a:off x="4068763" y="2708275"/>
            <a:ext cx="862012" cy="793750"/>
          </a:xfrm>
          <a:prstGeom prst="straightConnector1">
            <a:avLst/>
          </a:prstGeom>
          <a:noFill/>
          <a:ln w="28575">
            <a:solidFill>
              <a:srgbClr val="FFCC66"/>
            </a:solidFill>
            <a:round/>
            <a:headEnd type="none" w="sm" len="sm"/>
            <a:tailEnd type="triangle" w="lg" len="lg"/>
          </a:ln>
        </p:spPr>
      </p:cxnSp>
      <p:cxnSp>
        <p:nvCxnSpPr>
          <p:cNvPr id="58382" name="AutoShape 12"/>
          <p:cNvCxnSpPr>
            <a:cxnSpLocks noChangeShapeType="1"/>
            <a:stCxn id="76807" idx="6"/>
            <a:endCxn id="76806" idx="2"/>
          </p:cNvCxnSpPr>
          <p:nvPr/>
        </p:nvCxnSpPr>
        <p:spPr bwMode="auto">
          <a:xfrm>
            <a:off x="4441825" y="3897313"/>
            <a:ext cx="835025" cy="71437"/>
          </a:xfrm>
          <a:prstGeom prst="straightConnector1">
            <a:avLst/>
          </a:prstGeom>
          <a:noFill/>
          <a:ln w="28575">
            <a:solidFill>
              <a:srgbClr val="FFCC66"/>
            </a:solidFill>
            <a:round/>
            <a:headEnd type="triangle" w="lg" len="lg"/>
            <a:tailEnd type="triangle" w="lg" len="lg"/>
          </a:ln>
        </p:spPr>
      </p:cxnSp>
      <p:cxnSp>
        <p:nvCxnSpPr>
          <p:cNvPr id="58383" name="AutoShape 13"/>
          <p:cNvCxnSpPr>
            <a:cxnSpLocks noChangeShapeType="1"/>
            <a:stCxn id="76807" idx="5"/>
            <a:endCxn id="76808" idx="0"/>
          </p:cNvCxnSpPr>
          <p:nvPr/>
        </p:nvCxnSpPr>
        <p:spPr bwMode="auto">
          <a:xfrm>
            <a:off x="4068763" y="4292600"/>
            <a:ext cx="646112" cy="779463"/>
          </a:xfrm>
          <a:prstGeom prst="straightConnector1">
            <a:avLst/>
          </a:prstGeom>
          <a:noFill/>
          <a:ln w="28575">
            <a:solidFill>
              <a:srgbClr val="FFCC66"/>
            </a:solidFill>
            <a:round/>
            <a:headEnd type="none" w="sm" len="sm"/>
            <a:tailEnd type="triangle" w="lg" len="lg"/>
          </a:ln>
        </p:spPr>
      </p:cxnSp>
    </p:spTree>
  </p:cSld>
  <p:clrMapOvr>
    <a:masterClrMapping/>
  </p:clrMapOvr>
  <p:transition spd="med"/>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AC3C3945-C698-404C-9618-D79677B41BD8}" type="slidenum">
              <a:rPr lang="ar-SA" altLang="en-US"/>
              <a:pPr>
                <a:defRPr/>
              </a:pPr>
              <a:t>190</a:t>
            </a:fld>
            <a:endParaRPr lang="en-US" altLang="en-US"/>
          </a:p>
        </p:txBody>
      </p:sp>
      <p:sp>
        <p:nvSpPr>
          <p:cNvPr id="202756" name="Rectangle 2"/>
          <p:cNvSpPr>
            <a:spLocks noGrp="1" noChangeArrowheads="1"/>
          </p:cNvSpPr>
          <p:nvPr>
            <p:ph type="title"/>
          </p:nvPr>
        </p:nvSpPr>
        <p:spPr>
          <a:xfrm>
            <a:off x="457200" y="0"/>
            <a:ext cx="7543800" cy="1295400"/>
          </a:xfrm>
        </p:spPr>
        <p:txBody>
          <a:bodyPr/>
          <a:lstStyle/>
          <a:p>
            <a:pPr algn="r" rtl="1" eaLnBrk="1" hangingPunct="1"/>
            <a:r>
              <a:rPr lang="fa-IR" smtClean="0">
                <a:cs typeface="B Nazanin" pitchFamily="2" charset="-78"/>
              </a:rPr>
              <a:t>شرح الگوريتم</a:t>
            </a:r>
            <a:endParaRPr lang="en-US" smtClean="0">
              <a:cs typeface="B Nazanin" pitchFamily="2" charset="-78"/>
            </a:endParaRPr>
          </a:p>
        </p:txBody>
      </p:sp>
      <p:sp>
        <p:nvSpPr>
          <p:cNvPr id="202757" name="Rectangle 3"/>
          <p:cNvSpPr>
            <a:spLocks noGrp="1" noChangeArrowheads="1"/>
          </p:cNvSpPr>
          <p:nvPr>
            <p:ph type="body" idx="1"/>
          </p:nvPr>
        </p:nvSpPr>
        <p:spPr>
          <a:xfrm>
            <a:off x="152400" y="1371600"/>
            <a:ext cx="8686800" cy="5105400"/>
          </a:xfrm>
        </p:spPr>
        <p:txBody>
          <a:bodyPr/>
          <a:lstStyle/>
          <a:p>
            <a:pPr algn="r" rtl="1" eaLnBrk="1" hangingPunct="1">
              <a:lnSpc>
                <a:spcPct val="90000"/>
              </a:lnSpc>
            </a:pPr>
            <a:r>
              <a:rPr lang="fa-IR" sz="2600" smtClean="0">
                <a:cs typeface="B Nazanin" pitchFamily="2" charset="-78"/>
              </a:rPr>
              <a:t>قدم اول : با انجام محاسبات پيشروي و بازگشتي، زودترين و ديرترين تاريخهاي وقوع رويدادهاي شبکه، و در نتيجه، زودترين تاريخهاي شروع فعاليتها را محاسبه مي کنيم. (محاسبه </a:t>
            </a:r>
            <a:r>
              <a:rPr lang="en-US" sz="2600" smtClean="0">
                <a:cs typeface="B Nazanin" pitchFamily="2" charset="-78"/>
              </a:rPr>
              <a:t>ES</a:t>
            </a:r>
            <a:r>
              <a:rPr lang="fa-IR" sz="2600" smtClean="0">
                <a:cs typeface="B Nazanin" pitchFamily="2" charset="-78"/>
              </a:rPr>
              <a:t>‌و </a:t>
            </a:r>
            <a:r>
              <a:rPr lang="en-US" sz="2600" smtClean="0">
                <a:cs typeface="B Nazanin" pitchFamily="2" charset="-78"/>
              </a:rPr>
              <a:t>LS</a:t>
            </a:r>
            <a:r>
              <a:rPr lang="fa-IR" sz="2600" smtClean="0">
                <a:cs typeface="B Nazanin" pitchFamily="2" charset="-78"/>
              </a:rPr>
              <a:t>) در اين محاسبات تاريخ وقوع رويداد آغازين را برابر با عدد يک در نظر مي گيريم.</a:t>
            </a:r>
          </a:p>
          <a:p>
            <a:pPr algn="r" rtl="1" eaLnBrk="1" hangingPunct="1">
              <a:lnSpc>
                <a:spcPct val="90000"/>
              </a:lnSpc>
            </a:pPr>
            <a:r>
              <a:rPr lang="fa-IR" sz="2600" smtClean="0">
                <a:cs typeface="B Nazanin" pitchFamily="2" charset="-78"/>
              </a:rPr>
              <a:t>قدم دوم : مجموعه فعاليتهاي واجد شرايط يا </a:t>
            </a:r>
            <a:r>
              <a:rPr lang="en-US" sz="2400" smtClean="0">
                <a:cs typeface="B Nazanin" pitchFamily="2" charset="-78"/>
              </a:rPr>
              <a:t>EAS</a:t>
            </a:r>
            <a:r>
              <a:rPr lang="fa-IR" sz="2600" smtClean="0">
                <a:cs typeface="B Nazanin" pitchFamily="2" charset="-78"/>
              </a:rPr>
              <a:t> </a:t>
            </a:r>
            <a:r>
              <a:rPr lang="en-US" sz="2400" smtClean="0">
                <a:cs typeface="B Nazanin" pitchFamily="2" charset="-78"/>
              </a:rPr>
              <a:t>(Eligible Activity Set)</a:t>
            </a:r>
            <a:r>
              <a:rPr lang="fa-IR" sz="2400" smtClean="0">
                <a:cs typeface="B Nazanin" pitchFamily="2" charset="-78"/>
              </a:rPr>
              <a:t> </a:t>
            </a:r>
            <a:r>
              <a:rPr lang="en-US" sz="2400" smtClean="0">
                <a:cs typeface="B Nazanin" pitchFamily="2" charset="-78"/>
              </a:rPr>
              <a:t>(T=1)</a:t>
            </a:r>
            <a:r>
              <a:rPr lang="fa-IR" sz="2600" smtClean="0">
                <a:cs typeface="B Nazanin" pitchFamily="2" charset="-78"/>
              </a:rPr>
              <a:t> را مشخص مي کنيم. اين مجموعه شامل فعاليتهائي است که برنامه ريزي نشده اند، ولي فعاليتهاي پيش نياز آنها برنامه ريزي شده اند.</a:t>
            </a:r>
          </a:p>
          <a:p>
            <a:pPr algn="r" rtl="1" eaLnBrk="1" hangingPunct="1">
              <a:lnSpc>
                <a:spcPct val="90000"/>
              </a:lnSpc>
            </a:pPr>
            <a:r>
              <a:rPr lang="fa-IR" sz="2600" smtClean="0">
                <a:cs typeface="B Nazanin" pitchFamily="2" charset="-78"/>
              </a:rPr>
              <a:t>قدم سوم: از مجموعه فعاليتهاي واجد شرايط </a:t>
            </a:r>
            <a:r>
              <a:rPr lang="en-US" sz="2600" smtClean="0">
                <a:cs typeface="B Nazanin" pitchFamily="2" charset="-78"/>
              </a:rPr>
              <a:t>(EAS)</a:t>
            </a:r>
            <a:r>
              <a:rPr lang="fa-IR" sz="2600" smtClean="0">
                <a:cs typeface="B Nazanin" pitchFamily="2" charset="-78"/>
              </a:rPr>
              <a:t> زيرمجموعه فعاليتهاي آماده شـروع و اولويـت بنـدي شده يا </a:t>
            </a:r>
            <a:r>
              <a:rPr lang="en-US" sz="2600" smtClean="0">
                <a:cs typeface="B Nazanin" pitchFamily="2" charset="-78"/>
              </a:rPr>
              <a:t>OSS (Ordered Scheduling Set)</a:t>
            </a:r>
            <a:r>
              <a:rPr lang="fa-IR" sz="2600" smtClean="0">
                <a:cs typeface="B Nazanin" pitchFamily="2" charset="-78"/>
              </a:rPr>
              <a:t>‌را برمي گزينيم.  زير مجموعه </a:t>
            </a:r>
            <a:r>
              <a:rPr lang="en-US" sz="2600" smtClean="0">
                <a:cs typeface="B Nazanin" pitchFamily="2" charset="-78"/>
              </a:rPr>
              <a:t>OSS</a:t>
            </a:r>
            <a:r>
              <a:rPr lang="fa-IR" sz="2600" smtClean="0">
                <a:cs typeface="B Nazanin" pitchFamily="2" charset="-78"/>
              </a:rPr>
              <a:t>‌شامل فعاليتهائي است که در آنها </a:t>
            </a:r>
            <a:r>
              <a:rPr lang="en-US" sz="2600" smtClean="0">
                <a:cs typeface="B Nazanin" pitchFamily="2" charset="-78"/>
              </a:rPr>
              <a:t>ES≤T</a:t>
            </a:r>
            <a:r>
              <a:rPr lang="fa-IR" sz="2600" smtClean="0">
                <a:cs typeface="B Nazanin" pitchFamily="2" charset="-78"/>
              </a:rPr>
              <a:t> بوده و به ترتيب افزايش ديرترين تاريخ شروع </a:t>
            </a:r>
            <a:r>
              <a:rPr lang="en-US" sz="2600" smtClean="0">
                <a:cs typeface="B Nazanin" pitchFamily="2" charset="-78"/>
              </a:rPr>
              <a:t>(LS)</a:t>
            </a:r>
            <a:r>
              <a:rPr lang="fa-IR" sz="2600" smtClean="0">
                <a:cs typeface="B Nazanin" pitchFamily="2" charset="-78"/>
              </a:rPr>
              <a:t> ترتيب بندي شده باشند. </a:t>
            </a:r>
          </a:p>
          <a:p>
            <a:pPr algn="r" rtl="1" eaLnBrk="1" hangingPunct="1">
              <a:lnSpc>
                <a:spcPct val="90000"/>
              </a:lnSpc>
            </a:pPr>
            <a:r>
              <a:rPr lang="fa-IR" sz="2600" b="1" u="sng" smtClean="0">
                <a:cs typeface="B Nazanin" pitchFamily="2" charset="-78"/>
              </a:rPr>
              <a:t>نکته : </a:t>
            </a:r>
            <a:r>
              <a:rPr lang="fa-IR" sz="2600" smtClean="0">
                <a:cs typeface="B Nazanin" pitchFamily="2" charset="-78"/>
              </a:rPr>
              <a:t>در صورت تساوي مقادير </a:t>
            </a:r>
            <a:r>
              <a:rPr lang="en-US" sz="2600" smtClean="0">
                <a:cs typeface="B Nazanin" pitchFamily="2" charset="-78"/>
              </a:rPr>
              <a:t>LS</a:t>
            </a:r>
            <a:r>
              <a:rPr lang="fa-IR" sz="2600" smtClean="0">
                <a:cs typeface="B Nazanin" pitchFamily="2" charset="-78"/>
              </a:rPr>
              <a:t> دو يا چند فعاليت، اين فعاليتها به ترتيب افزايش زمانهاي اجراي </a:t>
            </a:r>
            <a:r>
              <a:rPr lang="en-US" sz="2600" smtClean="0">
                <a:cs typeface="B Nazanin" pitchFamily="2" charset="-78"/>
              </a:rPr>
              <a:t>(D)</a:t>
            </a:r>
            <a:r>
              <a:rPr lang="fa-IR" sz="2600" smtClean="0">
                <a:cs typeface="B Nazanin" pitchFamily="2" charset="-78"/>
              </a:rPr>
              <a:t>‌ترتيب بندي مي شوند. </a:t>
            </a:r>
            <a:endParaRPr lang="en-US" sz="2600"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643A81AB-8EF3-46FA-86BB-631BC4CCBE45}" type="slidenum">
              <a:rPr lang="ar-SA" altLang="en-US"/>
              <a:pPr>
                <a:defRPr/>
              </a:pPr>
              <a:t>191</a:t>
            </a:fld>
            <a:endParaRPr lang="en-US" altLang="en-US"/>
          </a:p>
        </p:txBody>
      </p:sp>
      <p:sp>
        <p:nvSpPr>
          <p:cNvPr id="203780" name="Rectangle 2"/>
          <p:cNvSpPr>
            <a:spLocks noGrp="1" noChangeArrowheads="1"/>
          </p:cNvSpPr>
          <p:nvPr>
            <p:ph type="title"/>
          </p:nvPr>
        </p:nvSpPr>
        <p:spPr/>
        <p:txBody>
          <a:bodyPr/>
          <a:lstStyle/>
          <a:p>
            <a:pPr algn="r" rtl="1" eaLnBrk="1" hangingPunct="1"/>
            <a:r>
              <a:rPr lang="fa-IR" smtClean="0">
                <a:cs typeface="B Nazanin" pitchFamily="2" charset="-78"/>
              </a:rPr>
              <a:t>شرح الگوريتم - ادامه</a:t>
            </a:r>
            <a:endParaRPr lang="en-US" smtClean="0">
              <a:cs typeface="B Nazanin" pitchFamily="2" charset="-78"/>
            </a:endParaRPr>
          </a:p>
        </p:txBody>
      </p:sp>
      <p:sp>
        <p:nvSpPr>
          <p:cNvPr id="203781" name="Rectangle 3"/>
          <p:cNvSpPr>
            <a:spLocks noGrp="1" noChangeArrowheads="1"/>
          </p:cNvSpPr>
          <p:nvPr>
            <p:ph type="body" idx="1"/>
          </p:nvPr>
        </p:nvSpPr>
        <p:spPr/>
        <p:txBody>
          <a:bodyPr/>
          <a:lstStyle/>
          <a:p>
            <a:pPr algn="r" rtl="1" eaLnBrk="1" hangingPunct="1"/>
            <a:r>
              <a:rPr lang="fa-IR" sz="2600" smtClean="0">
                <a:cs typeface="B Nazanin" pitchFamily="2" charset="-78"/>
              </a:rPr>
              <a:t>قدم چهارم :‌ فعاليتهاي مرتب شده در زيرمجموعه </a:t>
            </a:r>
            <a:r>
              <a:rPr lang="en-US" sz="2600" smtClean="0">
                <a:cs typeface="B Nazanin" pitchFamily="2" charset="-78"/>
              </a:rPr>
              <a:t>OSS</a:t>
            </a:r>
            <a:r>
              <a:rPr lang="fa-IR" sz="2600" smtClean="0">
                <a:cs typeface="B Nazanin" pitchFamily="2" charset="-78"/>
              </a:rPr>
              <a:t> را به ترتيب مورد نظر قرار داده و در صورتيکه براي آنها و براي کل زمان اجراي فعاليت، منابع کافي وجود دارد، آن فعاليتها را براي شروع در تاريخ </a:t>
            </a:r>
            <a:r>
              <a:rPr lang="en-US" sz="2600" smtClean="0">
                <a:cs typeface="B Nazanin" pitchFamily="2" charset="-78"/>
              </a:rPr>
              <a:t>T</a:t>
            </a:r>
            <a:r>
              <a:rPr lang="fa-IR" sz="2600" smtClean="0">
                <a:cs typeface="B Nazanin" pitchFamily="2" charset="-78"/>
              </a:rPr>
              <a:t> برنامه ريزي مي کنيم. هر فعاليتي که برنامه ريزي شد، مجموعه </a:t>
            </a:r>
            <a:r>
              <a:rPr lang="en-US" sz="2600" smtClean="0">
                <a:cs typeface="B Nazanin" pitchFamily="2" charset="-78"/>
              </a:rPr>
              <a:t>EAS</a:t>
            </a:r>
            <a:r>
              <a:rPr lang="fa-IR" sz="2600" smtClean="0">
                <a:cs typeface="B Nazanin" pitchFamily="2" charset="-78"/>
              </a:rPr>
              <a:t>‌، و ميزان منابع باقيمانده را به هنگام مي کنيم.</a:t>
            </a:r>
          </a:p>
          <a:p>
            <a:pPr algn="r" rtl="1" eaLnBrk="1" hangingPunct="1"/>
            <a:r>
              <a:rPr lang="fa-IR" sz="2600" smtClean="0">
                <a:cs typeface="B Nazanin" pitchFamily="2" charset="-78"/>
              </a:rPr>
              <a:t>قدم پنجم : در صورتيکه همه فعاليتها برنامه ريزي شده اند، متوقف مي شويم. در غير اين صورت به </a:t>
            </a:r>
            <a:r>
              <a:rPr lang="en-US" sz="2600" smtClean="0">
                <a:cs typeface="B Nazanin" pitchFamily="2" charset="-78"/>
              </a:rPr>
              <a:t>T</a:t>
            </a:r>
            <a:r>
              <a:rPr lang="fa-IR" sz="2600" smtClean="0">
                <a:cs typeface="B Nazanin" pitchFamily="2" charset="-78"/>
              </a:rPr>
              <a:t> يک واحد اضافه نموده </a:t>
            </a:r>
            <a:r>
              <a:rPr lang="en-US" sz="2600" smtClean="0">
                <a:cs typeface="B Nazanin" pitchFamily="2" charset="-78"/>
              </a:rPr>
              <a:t>(T=T+1)</a:t>
            </a:r>
            <a:r>
              <a:rPr lang="fa-IR" sz="2600" smtClean="0">
                <a:cs typeface="B Nazanin" pitchFamily="2" charset="-78"/>
              </a:rPr>
              <a:t>‌و پس از به هنگام نمودن </a:t>
            </a:r>
            <a:r>
              <a:rPr lang="en-US" sz="2600" smtClean="0">
                <a:cs typeface="B Nazanin" pitchFamily="2" charset="-78"/>
              </a:rPr>
              <a:t>ES</a:t>
            </a:r>
            <a:r>
              <a:rPr lang="fa-IR" sz="2600" smtClean="0">
                <a:cs typeface="B Nazanin" pitchFamily="2" charset="-78"/>
              </a:rPr>
              <a:t> براي فعاليتهائي که پيش نياز آنها در قدم چهارم برنامه ريزي شده اند، به قدم دوم برميگرديم. </a:t>
            </a:r>
          </a:p>
          <a:p>
            <a:pPr algn="r" rtl="1" eaLnBrk="1" hangingPunct="1">
              <a:buFont typeface="Wingdings" pitchFamily="2" charset="2"/>
              <a:buNone/>
            </a:pPr>
            <a:r>
              <a:rPr lang="fa-IR" sz="2600" smtClean="0">
                <a:cs typeface="B Nazanin" pitchFamily="2" charset="-78"/>
              </a:rPr>
              <a:t>شکل بعد نمودار جريان عمليات براي الگوريتم تخصيص منابع مي باشد. </a:t>
            </a:r>
            <a:endParaRPr lang="en-US" sz="2600"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26" name="Slide Number Placeholder 5"/>
          <p:cNvSpPr>
            <a:spLocks noGrp="1"/>
          </p:cNvSpPr>
          <p:nvPr>
            <p:ph type="sldNum" sz="quarter" idx="12"/>
          </p:nvPr>
        </p:nvSpPr>
        <p:spPr/>
        <p:txBody>
          <a:bodyPr/>
          <a:lstStyle/>
          <a:p>
            <a:pPr>
              <a:defRPr/>
            </a:pPr>
            <a:fld id="{A76F8800-1094-4A72-8D3F-F1459539AD57}" type="slidenum">
              <a:rPr lang="ar-SA" altLang="en-US"/>
              <a:pPr>
                <a:defRPr/>
              </a:pPr>
              <a:t>192</a:t>
            </a:fld>
            <a:endParaRPr lang="en-US" altLang="en-US"/>
          </a:p>
        </p:txBody>
      </p:sp>
      <p:sp>
        <p:nvSpPr>
          <p:cNvPr id="204804" name="Oval 2"/>
          <p:cNvSpPr>
            <a:spLocks noChangeArrowheads="1"/>
          </p:cNvSpPr>
          <p:nvPr/>
        </p:nvSpPr>
        <p:spPr bwMode="auto">
          <a:xfrm>
            <a:off x="3810000" y="4953000"/>
            <a:ext cx="457200" cy="304800"/>
          </a:xfrm>
          <a:prstGeom prst="ellipse">
            <a:avLst/>
          </a:prstGeom>
          <a:solidFill>
            <a:schemeClr val="bg1"/>
          </a:solidFill>
          <a:ln w="9525" algn="ctr">
            <a:noFill/>
            <a:round/>
            <a:headEnd/>
            <a:tailEnd/>
          </a:ln>
        </p:spPr>
        <p:txBody>
          <a:bodyPr wrap="none" anchor="ctr"/>
          <a:lstStyle/>
          <a:p>
            <a:r>
              <a:rPr lang="fa-IR" sz="2000"/>
              <a:t>خير</a:t>
            </a:r>
            <a:endParaRPr lang="en-US" sz="2000"/>
          </a:p>
        </p:txBody>
      </p:sp>
      <p:sp>
        <p:nvSpPr>
          <p:cNvPr id="204805" name="Oval 3"/>
          <p:cNvSpPr>
            <a:spLocks noChangeArrowheads="1"/>
          </p:cNvSpPr>
          <p:nvPr/>
        </p:nvSpPr>
        <p:spPr bwMode="auto">
          <a:xfrm>
            <a:off x="5486400" y="4191000"/>
            <a:ext cx="457200" cy="304800"/>
          </a:xfrm>
          <a:prstGeom prst="ellipse">
            <a:avLst/>
          </a:prstGeom>
          <a:solidFill>
            <a:schemeClr val="bg1"/>
          </a:solidFill>
          <a:ln w="9525" algn="ctr">
            <a:noFill/>
            <a:round/>
            <a:headEnd/>
            <a:tailEnd/>
          </a:ln>
        </p:spPr>
        <p:txBody>
          <a:bodyPr wrap="none" anchor="ctr"/>
          <a:lstStyle/>
          <a:p>
            <a:r>
              <a:rPr lang="fa-IR" sz="2000"/>
              <a:t>بلي</a:t>
            </a:r>
            <a:endParaRPr lang="en-US" sz="2000"/>
          </a:p>
        </p:txBody>
      </p:sp>
      <p:sp>
        <p:nvSpPr>
          <p:cNvPr id="204806" name="Rectangle 4"/>
          <p:cNvSpPr>
            <a:spLocks noGrp="1" noChangeArrowheads="1"/>
          </p:cNvSpPr>
          <p:nvPr>
            <p:ph type="title"/>
          </p:nvPr>
        </p:nvSpPr>
        <p:spPr>
          <a:xfrm>
            <a:off x="457200" y="122238"/>
            <a:ext cx="7543800" cy="715962"/>
          </a:xfrm>
        </p:spPr>
        <p:txBody>
          <a:bodyPr/>
          <a:lstStyle/>
          <a:p>
            <a:pPr algn="r" rtl="1" eaLnBrk="1" hangingPunct="1"/>
            <a:r>
              <a:rPr lang="fa-IR" sz="3500" smtClean="0">
                <a:cs typeface="B Nazanin" pitchFamily="2" charset="-78"/>
              </a:rPr>
              <a:t>نمودار جريان عمليات الگوريتم تخصيص منابع</a:t>
            </a:r>
            <a:endParaRPr lang="en-US" sz="3500" smtClean="0">
              <a:cs typeface="B Nazanin" pitchFamily="2" charset="-78"/>
            </a:endParaRPr>
          </a:p>
        </p:txBody>
      </p:sp>
      <p:sp>
        <p:nvSpPr>
          <p:cNvPr id="204807" name="Oval 5"/>
          <p:cNvSpPr>
            <a:spLocks noChangeArrowheads="1"/>
          </p:cNvSpPr>
          <p:nvPr/>
        </p:nvSpPr>
        <p:spPr bwMode="auto">
          <a:xfrm>
            <a:off x="3810000" y="762000"/>
            <a:ext cx="1066800" cy="685800"/>
          </a:xfrm>
          <a:prstGeom prst="ellipse">
            <a:avLst/>
          </a:prstGeom>
          <a:noFill/>
          <a:ln w="19050" algn="ctr">
            <a:solidFill>
              <a:schemeClr val="tx1"/>
            </a:solidFill>
            <a:round/>
            <a:headEnd/>
            <a:tailEnd/>
          </a:ln>
        </p:spPr>
        <p:txBody>
          <a:bodyPr wrap="none" anchor="ctr"/>
          <a:lstStyle/>
          <a:p>
            <a:r>
              <a:rPr lang="fa-IR"/>
              <a:t>شروع</a:t>
            </a:r>
          </a:p>
          <a:p>
            <a:r>
              <a:rPr lang="en-US" sz="2000"/>
              <a:t>T=1</a:t>
            </a:r>
          </a:p>
        </p:txBody>
      </p:sp>
      <p:sp>
        <p:nvSpPr>
          <p:cNvPr id="204808" name="Rectangle 6"/>
          <p:cNvSpPr>
            <a:spLocks noChangeArrowheads="1"/>
          </p:cNvSpPr>
          <p:nvPr/>
        </p:nvSpPr>
        <p:spPr bwMode="auto">
          <a:xfrm>
            <a:off x="2590800" y="1600200"/>
            <a:ext cx="3505200" cy="533400"/>
          </a:xfrm>
          <a:prstGeom prst="rect">
            <a:avLst/>
          </a:prstGeom>
          <a:solidFill>
            <a:schemeClr val="bg1"/>
          </a:solidFill>
          <a:ln w="19050" algn="ctr">
            <a:solidFill>
              <a:schemeClr val="tx1"/>
            </a:solidFill>
            <a:miter lim="800000"/>
            <a:headEnd/>
            <a:tailEnd/>
          </a:ln>
        </p:spPr>
        <p:txBody>
          <a:bodyPr wrap="none" anchor="ctr"/>
          <a:lstStyle/>
          <a:p>
            <a:pPr rtl="1"/>
            <a:r>
              <a:rPr lang="fa-IR"/>
              <a:t>محاسبه </a:t>
            </a:r>
            <a:r>
              <a:rPr lang="en-US" sz="2000"/>
              <a:t>ES</a:t>
            </a:r>
            <a:r>
              <a:rPr lang="fa-IR"/>
              <a:t> و </a:t>
            </a:r>
            <a:r>
              <a:rPr lang="en-US" sz="2000"/>
              <a:t>LS</a:t>
            </a:r>
            <a:r>
              <a:rPr lang="fa-IR"/>
              <a:t>‌براي فعاليتها</a:t>
            </a:r>
            <a:endParaRPr lang="en-US"/>
          </a:p>
        </p:txBody>
      </p:sp>
      <p:sp>
        <p:nvSpPr>
          <p:cNvPr id="204809" name="Rectangle 7"/>
          <p:cNvSpPr>
            <a:spLocks noChangeArrowheads="1"/>
          </p:cNvSpPr>
          <p:nvPr/>
        </p:nvSpPr>
        <p:spPr bwMode="auto">
          <a:xfrm>
            <a:off x="2590800" y="2286000"/>
            <a:ext cx="3505200" cy="457200"/>
          </a:xfrm>
          <a:prstGeom prst="rect">
            <a:avLst/>
          </a:prstGeom>
          <a:solidFill>
            <a:schemeClr val="bg1"/>
          </a:solidFill>
          <a:ln w="19050" algn="ctr">
            <a:solidFill>
              <a:schemeClr val="tx1"/>
            </a:solidFill>
            <a:miter lim="800000"/>
            <a:headEnd/>
            <a:tailEnd/>
          </a:ln>
        </p:spPr>
        <p:txBody>
          <a:bodyPr wrap="none" anchor="ctr"/>
          <a:lstStyle/>
          <a:p>
            <a:pPr rtl="1"/>
            <a:r>
              <a:rPr lang="fa-IR"/>
              <a:t>تعيين مجموعه </a:t>
            </a:r>
            <a:r>
              <a:rPr lang="en-US" sz="2000"/>
              <a:t>EAS</a:t>
            </a:r>
          </a:p>
        </p:txBody>
      </p:sp>
      <p:sp>
        <p:nvSpPr>
          <p:cNvPr id="204810" name="Rectangle 8"/>
          <p:cNvSpPr>
            <a:spLocks noChangeArrowheads="1"/>
          </p:cNvSpPr>
          <p:nvPr/>
        </p:nvSpPr>
        <p:spPr bwMode="auto">
          <a:xfrm>
            <a:off x="2133600" y="2895600"/>
            <a:ext cx="4419600" cy="381000"/>
          </a:xfrm>
          <a:prstGeom prst="rect">
            <a:avLst/>
          </a:prstGeom>
          <a:solidFill>
            <a:schemeClr val="bg1"/>
          </a:solidFill>
          <a:ln w="19050" algn="ctr">
            <a:solidFill>
              <a:schemeClr val="tx1"/>
            </a:solidFill>
            <a:miter lim="800000"/>
            <a:headEnd/>
            <a:tailEnd/>
          </a:ln>
        </p:spPr>
        <p:txBody>
          <a:bodyPr wrap="none" anchor="ctr"/>
          <a:lstStyle/>
          <a:p>
            <a:pPr rtl="1"/>
            <a:r>
              <a:rPr lang="fa-IR"/>
              <a:t>انتخاب زيرمجموعه </a:t>
            </a:r>
            <a:r>
              <a:rPr lang="en-US" sz="2000"/>
              <a:t>OSS</a:t>
            </a:r>
            <a:r>
              <a:rPr lang="fa-IR"/>
              <a:t>‌از مجموعه </a:t>
            </a:r>
            <a:r>
              <a:rPr lang="en-US" sz="2000"/>
              <a:t>EAS</a:t>
            </a:r>
          </a:p>
        </p:txBody>
      </p:sp>
      <p:sp>
        <p:nvSpPr>
          <p:cNvPr id="204811" name="Rectangle 9"/>
          <p:cNvSpPr>
            <a:spLocks noChangeArrowheads="1"/>
          </p:cNvSpPr>
          <p:nvPr/>
        </p:nvSpPr>
        <p:spPr bwMode="auto">
          <a:xfrm>
            <a:off x="1066800" y="3429000"/>
            <a:ext cx="6400800" cy="381000"/>
          </a:xfrm>
          <a:prstGeom prst="rect">
            <a:avLst/>
          </a:prstGeom>
          <a:solidFill>
            <a:schemeClr val="bg1"/>
          </a:solidFill>
          <a:ln w="19050" algn="ctr">
            <a:solidFill>
              <a:schemeClr val="tx1"/>
            </a:solidFill>
            <a:miter lim="800000"/>
            <a:headEnd/>
            <a:tailEnd/>
          </a:ln>
        </p:spPr>
        <p:txBody>
          <a:bodyPr wrap="none" anchor="ctr"/>
          <a:lstStyle/>
          <a:p>
            <a:pPr rtl="1"/>
            <a:r>
              <a:rPr lang="fa-IR"/>
              <a:t>تخصيص منابع به فعاليتها براساس ترتيب آنها در مجموعه </a:t>
            </a:r>
            <a:r>
              <a:rPr lang="en-US" sz="2000"/>
              <a:t>OSS</a:t>
            </a:r>
          </a:p>
        </p:txBody>
      </p:sp>
      <p:sp>
        <p:nvSpPr>
          <p:cNvPr id="204812" name="AutoShape 10"/>
          <p:cNvSpPr>
            <a:spLocks noChangeArrowheads="1"/>
          </p:cNvSpPr>
          <p:nvPr/>
        </p:nvSpPr>
        <p:spPr bwMode="auto">
          <a:xfrm>
            <a:off x="3276600" y="3962400"/>
            <a:ext cx="2133600" cy="1143000"/>
          </a:xfrm>
          <a:prstGeom prst="diamond">
            <a:avLst/>
          </a:prstGeom>
          <a:solidFill>
            <a:schemeClr val="bg1"/>
          </a:solidFill>
          <a:ln w="19050" algn="ctr">
            <a:solidFill>
              <a:schemeClr val="tx1"/>
            </a:solidFill>
            <a:miter lim="800000"/>
            <a:headEnd/>
            <a:tailEnd/>
          </a:ln>
        </p:spPr>
        <p:txBody>
          <a:bodyPr wrap="none" anchor="ctr"/>
          <a:lstStyle/>
          <a:p>
            <a:pPr rtl="1"/>
            <a:r>
              <a:rPr lang="fa-IR"/>
              <a:t>آيا </a:t>
            </a:r>
            <a:r>
              <a:rPr lang="en-US" sz="2000"/>
              <a:t>EAS</a:t>
            </a:r>
            <a:r>
              <a:rPr lang="fa-IR"/>
              <a:t> </a:t>
            </a:r>
          </a:p>
          <a:p>
            <a:pPr rtl="1"/>
            <a:r>
              <a:rPr lang="fa-IR"/>
              <a:t>تهي است؟</a:t>
            </a:r>
            <a:endParaRPr lang="en-US"/>
          </a:p>
        </p:txBody>
      </p:sp>
      <p:sp>
        <p:nvSpPr>
          <p:cNvPr id="204813" name="Rectangle 11"/>
          <p:cNvSpPr>
            <a:spLocks noChangeArrowheads="1"/>
          </p:cNvSpPr>
          <p:nvPr/>
        </p:nvSpPr>
        <p:spPr bwMode="auto">
          <a:xfrm>
            <a:off x="3657600" y="5257800"/>
            <a:ext cx="1371600" cy="381000"/>
          </a:xfrm>
          <a:prstGeom prst="rect">
            <a:avLst/>
          </a:prstGeom>
          <a:solidFill>
            <a:schemeClr val="bg1"/>
          </a:solidFill>
          <a:ln w="19050" algn="ctr">
            <a:solidFill>
              <a:schemeClr val="tx1"/>
            </a:solidFill>
            <a:miter lim="800000"/>
            <a:headEnd/>
            <a:tailEnd/>
          </a:ln>
        </p:spPr>
        <p:txBody>
          <a:bodyPr wrap="none" anchor="ctr"/>
          <a:lstStyle/>
          <a:p>
            <a:pPr rtl="1"/>
            <a:r>
              <a:rPr lang="en-US"/>
              <a:t>T=T+1</a:t>
            </a:r>
          </a:p>
        </p:txBody>
      </p:sp>
      <p:sp>
        <p:nvSpPr>
          <p:cNvPr id="204814" name="Rectangle 12"/>
          <p:cNvSpPr>
            <a:spLocks noChangeArrowheads="1"/>
          </p:cNvSpPr>
          <p:nvPr/>
        </p:nvSpPr>
        <p:spPr bwMode="auto">
          <a:xfrm>
            <a:off x="2895600" y="5791200"/>
            <a:ext cx="2971800" cy="381000"/>
          </a:xfrm>
          <a:prstGeom prst="rect">
            <a:avLst/>
          </a:prstGeom>
          <a:solidFill>
            <a:schemeClr val="bg1"/>
          </a:solidFill>
          <a:ln w="19050" algn="ctr">
            <a:solidFill>
              <a:schemeClr val="tx1"/>
            </a:solidFill>
            <a:miter lim="800000"/>
            <a:headEnd/>
            <a:tailEnd/>
          </a:ln>
        </p:spPr>
        <p:txBody>
          <a:bodyPr wrap="none" anchor="ctr"/>
          <a:lstStyle/>
          <a:p>
            <a:pPr rtl="1"/>
            <a:r>
              <a:rPr lang="fa-IR"/>
              <a:t>به هنگام نمودن مقادير </a:t>
            </a:r>
            <a:r>
              <a:rPr lang="en-US" sz="2000"/>
              <a:t>EAS</a:t>
            </a:r>
          </a:p>
        </p:txBody>
      </p:sp>
      <p:sp>
        <p:nvSpPr>
          <p:cNvPr id="204815" name="Rectangle 13"/>
          <p:cNvSpPr>
            <a:spLocks noChangeArrowheads="1"/>
          </p:cNvSpPr>
          <p:nvPr/>
        </p:nvSpPr>
        <p:spPr bwMode="auto">
          <a:xfrm>
            <a:off x="6172200" y="4343400"/>
            <a:ext cx="1371600" cy="381000"/>
          </a:xfrm>
          <a:prstGeom prst="rect">
            <a:avLst/>
          </a:prstGeom>
          <a:solidFill>
            <a:schemeClr val="bg1"/>
          </a:solidFill>
          <a:ln w="19050" algn="ctr">
            <a:solidFill>
              <a:schemeClr val="tx1"/>
            </a:solidFill>
            <a:miter lim="800000"/>
            <a:headEnd/>
            <a:tailEnd/>
          </a:ln>
        </p:spPr>
        <p:txBody>
          <a:bodyPr wrap="none" anchor="ctr"/>
          <a:lstStyle/>
          <a:p>
            <a:pPr rtl="1"/>
            <a:r>
              <a:rPr lang="fa-IR"/>
              <a:t>توقف</a:t>
            </a:r>
            <a:endParaRPr lang="en-US"/>
          </a:p>
        </p:txBody>
      </p:sp>
      <p:sp>
        <p:nvSpPr>
          <p:cNvPr id="204816" name="Line 14"/>
          <p:cNvSpPr>
            <a:spLocks noChangeShapeType="1"/>
          </p:cNvSpPr>
          <p:nvPr/>
        </p:nvSpPr>
        <p:spPr bwMode="auto">
          <a:xfrm>
            <a:off x="4343400" y="1447800"/>
            <a:ext cx="0" cy="152400"/>
          </a:xfrm>
          <a:prstGeom prst="line">
            <a:avLst/>
          </a:prstGeom>
          <a:noFill/>
          <a:ln w="19050">
            <a:solidFill>
              <a:srgbClr val="2DC5B3"/>
            </a:solidFill>
            <a:round/>
            <a:headEnd/>
            <a:tailEnd type="triangle" w="med" len="med"/>
          </a:ln>
        </p:spPr>
        <p:txBody>
          <a:bodyPr wrap="none" anchor="ctr"/>
          <a:lstStyle/>
          <a:p>
            <a:endParaRPr lang="en-US"/>
          </a:p>
        </p:txBody>
      </p:sp>
      <p:sp>
        <p:nvSpPr>
          <p:cNvPr id="204817" name="Line 15"/>
          <p:cNvSpPr>
            <a:spLocks noChangeShapeType="1"/>
          </p:cNvSpPr>
          <p:nvPr/>
        </p:nvSpPr>
        <p:spPr bwMode="auto">
          <a:xfrm>
            <a:off x="4343400" y="2133600"/>
            <a:ext cx="0" cy="152400"/>
          </a:xfrm>
          <a:prstGeom prst="line">
            <a:avLst/>
          </a:prstGeom>
          <a:noFill/>
          <a:ln w="19050">
            <a:solidFill>
              <a:srgbClr val="2DC5B3"/>
            </a:solidFill>
            <a:round/>
            <a:headEnd/>
            <a:tailEnd type="triangle" w="med" len="med"/>
          </a:ln>
        </p:spPr>
        <p:txBody>
          <a:bodyPr wrap="none" anchor="ctr"/>
          <a:lstStyle/>
          <a:p>
            <a:endParaRPr lang="en-US"/>
          </a:p>
        </p:txBody>
      </p:sp>
      <p:sp>
        <p:nvSpPr>
          <p:cNvPr id="204818" name="Line 16"/>
          <p:cNvSpPr>
            <a:spLocks noChangeShapeType="1"/>
          </p:cNvSpPr>
          <p:nvPr/>
        </p:nvSpPr>
        <p:spPr bwMode="auto">
          <a:xfrm>
            <a:off x="4343400" y="2743200"/>
            <a:ext cx="0" cy="152400"/>
          </a:xfrm>
          <a:prstGeom prst="line">
            <a:avLst/>
          </a:prstGeom>
          <a:noFill/>
          <a:ln w="19050">
            <a:solidFill>
              <a:srgbClr val="2DC5B3"/>
            </a:solidFill>
            <a:round/>
            <a:headEnd/>
            <a:tailEnd type="triangle" w="med" len="med"/>
          </a:ln>
        </p:spPr>
        <p:txBody>
          <a:bodyPr wrap="none" anchor="ctr"/>
          <a:lstStyle/>
          <a:p>
            <a:endParaRPr lang="en-US"/>
          </a:p>
        </p:txBody>
      </p:sp>
      <p:sp>
        <p:nvSpPr>
          <p:cNvPr id="204819" name="Line 17"/>
          <p:cNvSpPr>
            <a:spLocks noChangeShapeType="1"/>
          </p:cNvSpPr>
          <p:nvPr/>
        </p:nvSpPr>
        <p:spPr bwMode="auto">
          <a:xfrm>
            <a:off x="4343400" y="3276600"/>
            <a:ext cx="0" cy="152400"/>
          </a:xfrm>
          <a:prstGeom prst="line">
            <a:avLst/>
          </a:prstGeom>
          <a:noFill/>
          <a:ln w="19050">
            <a:solidFill>
              <a:srgbClr val="2DC5B3"/>
            </a:solidFill>
            <a:round/>
            <a:headEnd/>
            <a:tailEnd type="triangle" w="med" len="med"/>
          </a:ln>
        </p:spPr>
        <p:txBody>
          <a:bodyPr wrap="none" anchor="ctr"/>
          <a:lstStyle/>
          <a:p>
            <a:endParaRPr lang="en-US"/>
          </a:p>
        </p:txBody>
      </p:sp>
      <p:sp>
        <p:nvSpPr>
          <p:cNvPr id="204820" name="Line 18"/>
          <p:cNvSpPr>
            <a:spLocks noChangeShapeType="1"/>
          </p:cNvSpPr>
          <p:nvPr/>
        </p:nvSpPr>
        <p:spPr bwMode="auto">
          <a:xfrm>
            <a:off x="4343400" y="3810000"/>
            <a:ext cx="0" cy="152400"/>
          </a:xfrm>
          <a:prstGeom prst="line">
            <a:avLst/>
          </a:prstGeom>
          <a:noFill/>
          <a:ln w="19050">
            <a:solidFill>
              <a:srgbClr val="2DC5B3"/>
            </a:solidFill>
            <a:round/>
            <a:headEnd/>
            <a:tailEnd type="triangle" w="med" len="med"/>
          </a:ln>
        </p:spPr>
        <p:txBody>
          <a:bodyPr wrap="none" anchor="ctr"/>
          <a:lstStyle/>
          <a:p>
            <a:endParaRPr lang="en-US"/>
          </a:p>
        </p:txBody>
      </p:sp>
      <p:sp>
        <p:nvSpPr>
          <p:cNvPr id="204821" name="Line 19"/>
          <p:cNvSpPr>
            <a:spLocks noChangeShapeType="1"/>
          </p:cNvSpPr>
          <p:nvPr/>
        </p:nvSpPr>
        <p:spPr bwMode="auto">
          <a:xfrm>
            <a:off x="4343400" y="5105400"/>
            <a:ext cx="0" cy="152400"/>
          </a:xfrm>
          <a:prstGeom prst="line">
            <a:avLst/>
          </a:prstGeom>
          <a:noFill/>
          <a:ln w="19050">
            <a:solidFill>
              <a:srgbClr val="2DC5B3"/>
            </a:solidFill>
            <a:round/>
            <a:headEnd/>
            <a:tailEnd type="triangle" w="med" len="med"/>
          </a:ln>
        </p:spPr>
        <p:txBody>
          <a:bodyPr wrap="none" anchor="ctr"/>
          <a:lstStyle/>
          <a:p>
            <a:endParaRPr lang="en-US"/>
          </a:p>
        </p:txBody>
      </p:sp>
      <p:sp>
        <p:nvSpPr>
          <p:cNvPr id="204822" name="Line 20"/>
          <p:cNvSpPr>
            <a:spLocks noChangeShapeType="1"/>
          </p:cNvSpPr>
          <p:nvPr/>
        </p:nvSpPr>
        <p:spPr bwMode="auto">
          <a:xfrm>
            <a:off x="4343400" y="5638800"/>
            <a:ext cx="0" cy="152400"/>
          </a:xfrm>
          <a:prstGeom prst="line">
            <a:avLst/>
          </a:prstGeom>
          <a:noFill/>
          <a:ln w="19050">
            <a:solidFill>
              <a:srgbClr val="2DC5B3"/>
            </a:solidFill>
            <a:round/>
            <a:headEnd/>
            <a:tailEnd type="triangle" w="med" len="med"/>
          </a:ln>
        </p:spPr>
        <p:txBody>
          <a:bodyPr wrap="none" anchor="ctr"/>
          <a:lstStyle/>
          <a:p>
            <a:endParaRPr lang="en-US"/>
          </a:p>
        </p:txBody>
      </p:sp>
      <p:sp>
        <p:nvSpPr>
          <p:cNvPr id="204823" name="Line 21"/>
          <p:cNvSpPr>
            <a:spLocks noChangeShapeType="1"/>
          </p:cNvSpPr>
          <p:nvPr/>
        </p:nvSpPr>
        <p:spPr bwMode="auto">
          <a:xfrm flipV="1">
            <a:off x="5410200" y="4524375"/>
            <a:ext cx="762000" cy="0"/>
          </a:xfrm>
          <a:prstGeom prst="line">
            <a:avLst/>
          </a:prstGeom>
          <a:noFill/>
          <a:ln w="19050">
            <a:solidFill>
              <a:srgbClr val="2DC5B3"/>
            </a:solidFill>
            <a:round/>
            <a:headEnd/>
            <a:tailEnd type="triangle" w="med" len="med"/>
          </a:ln>
        </p:spPr>
        <p:txBody>
          <a:bodyPr wrap="none" anchor="ctr"/>
          <a:lstStyle/>
          <a:p>
            <a:endParaRPr lang="en-US"/>
          </a:p>
        </p:txBody>
      </p:sp>
      <p:sp>
        <p:nvSpPr>
          <p:cNvPr id="204824" name="Line 22"/>
          <p:cNvSpPr>
            <a:spLocks noChangeShapeType="1"/>
          </p:cNvSpPr>
          <p:nvPr/>
        </p:nvSpPr>
        <p:spPr bwMode="auto">
          <a:xfrm flipV="1">
            <a:off x="762000" y="6019800"/>
            <a:ext cx="2133600" cy="0"/>
          </a:xfrm>
          <a:prstGeom prst="line">
            <a:avLst/>
          </a:prstGeom>
          <a:noFill/>
          <a:ln w="19050">
            <a:solidFill>
              <a:srgbClr val="2DC5B3"/>
            </a:solidFill>
            <a:round/>
            <a:headEnd/>
            <a:tailEnd/>
          </a:ln>
        </p:spPr>
        <p:txBody>
          <a:bodyPr wrap="none" anchor="ctr"/>
          <a:lstStyle/>
          <a:p>
            <a:endParaRPr lang="en-US"/>
          </a:p>
        </p:txBody>
      </p:sp>
      <p:sp>
        <p:nvSpPr>
          <p:cNvPr id="204825" name="Line 23"/>
          <p:cNvSpPr>
            <a:spLocks noChangeShapeType="1"/>
          </p:cNvSpPr>
          <p:nvPr/>
        </p:nvSpPr>
        <p:spPr bwMode="auto">
          <a:xfrm>
            <a:off x="762000" y="2819400"/>
            <a:ext cx="0" cy="3200400"/>
          </a:xfrm>
          <a:prstGeom prst="line">
            <a:avLst/>
          </a:prstGeom>
          <a:noFill/>
          <a:ln w="19050">
            <a:solidFill>
              <a:srgbClr val="2DC5B3"/>
            </a:solidFill>
            <a:round/>
            <a:headEnd/>
            <a:tailEnd/>
          </a:ln>
        </p:spPr>
        <p:txBody>
          <a:bodyPr wrap="none" anchor="ctr"/>
          <a:lstStyle/>
          <a:p>
            <a:endParaRPr lang="en-US"/>
          </a:p>
        </p:txBody>
      </p:sp>
      <p:sp>
        <p:nvSpPr>
          <p:cNvPr id="204826" name="Line 24"/>
          <p:cNvSpPr>
            <a:spLocks noChangeShapeType="1"/>
          </p:cNvSpPr>
          <p:nvPr/>
        </p:nvSpPr>
        <p:spPr bwMode="auto">
          <a:xfrm flipV="1">
            <a:off x="762000" y="2819400"/>
            <a:ext cx="3581400" cy="0"/>
          </a:xfrm>
          <a:prstGeom prst="line">
            <a:avLst/>
          </a:prstGeom>
          <a:noFill/>
          <a:ln w="19050">
            <a:solidFill>
              <a:srgbClr val="2DC5B3"/>
            </a:solidFill>
            <a:round/>
            <a:headEnd/>
            <a:tailEnd type="triangle" w="med" len="med"/>
          </a:ln>
        </p:spPr>
        <p:txBody>
          <a:bodyPr wrap="none" anchor="ctr"/>
          <a:lstStyle/>
          <a:p>
            <a:endParaRPr lang="en-US"/>
          </a:p>
        </p:txBody>
      </p:sp>
    </p:spTree>
  </p:cSld>
  <p:clrMapOvr>
    <a:masterClrMapping/>
  </p:clrMapOvr>
  <p:transition spd="med"/>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9" name="Footer Placeholder 5"/>
          <p:cNvSpPr>
            <a:spLocks noGrp="1"/>
          </p:cNvSpPr>
          <p:nvPr>
            <p:ph type="ftr" sz="quarter" idx="11"/>
          </p:nvPr>
        </p:nvSpPr>
        <p:spPr/>
        <p:txBody>
          <a:bodyPr/>
          <a:lstStyle/>
          <a:p>
            <a:pPr>
              <a:defRPr/>
            </a:pPr>
            <a:r>
              <a:rPr lang="en-US" altLang="en-US"/>
              <a:t>Management &amp; Project Control -  Present by Dr.Amir.A.Shojaie</a:t>
            </a:r>
          </a:p>
        </p:txBody>
      </p:sp>
      <p:sp>
        <p:nvSpPr>
          <p:cNvPr id="70" name="Slide Number Placeholder 6"/>
          <p:cNvSpPr>
            <a:spLocks noGrp="1"/>
          </p:cNvSpPr>
          <p:nvPr>
            <p:ph type="sldNum" sz="quarter" idx="12"/>
          </p:nvPr>
        </p:nvSpPr>
        <p:spPr/>
        <p:txBody>
          <a:bodyPr/>
          <a:lstStyle/>
          <a:p>
            <a:pPr>
              <a:defRPr/>
            </a:pPr>
            <a:fld id="{5A08F670-A7D5-495C-8F39-DB7916D4A22B}" type="slidenum">
              <a:rPr lang="ar-SA" altLang="en-US"/>
              <a:pPr>
                <a:defRPr/>
              </a:pPr>
              <a:t>193</a:t>
            </a:fld>
            <a:endParaRPr lang="en-US" altLang="en-US"/>
          </a:p>
        </p:txBody>
      </p:sp>
      <p:sp>
        <p:nvSpPr>
          <p:cNvPr id="205828" name="Rectangle 2"/>
          <p:cNvSpPr>
            <a:spLocks noGrp="1" noChangeArrowheads="1"/>
          </p:cNvSpPr>
          <p:nvPr>
            <p:ph type="title"/>
          </p:nvPr>
        </p:nvSpPr>
        <p:spPr/>
        <p:txBody>
          <a:bodyPr/>
          <a:lstStyle/>
          <a:p>
            <a:pPr algn="r" rtl="1" eaLnBrk="1" hangingPunct="1"/>
            <a:r>
              <a:rPr lang="fa-IR" sz="3200" smtClean="0">
                <a:cs typeface="B Nazanin" pitchFamily="2" charset="-78"/>
              </a:rPr>
              <a:t>الگوريتم برنامه ريزي تخصيص منابع محدود - مثال</a:t>
            </a:r>
            <a:r>
              <a:rPr lang="fa-IR" sz="3600" smtClean="0">
                <a:cs typeface="B Nazanin" pitchFamily="2" charset="-78"/>
              </a:rPr>
              <a:t> </a:t>
            </a:r>
            <a:r>
              <a:rPr lang="en-US" sz="3600" smtClean="0">
                <a:cs typeface="B Nazanin" pitchFamily="2" charset="-78"/>
              </a:rPr>
              <a:t>(RCPSP)</a:t>
            </a:r>
          </a:p>
        </p:txBody>
      </p:sp>
      <p:sp>
        <p:nvSpPr>
          <p:cNvPr id="205829" name="Rectangle 3"/>
          <p:cNvSpPr>
            <a:spLocks noGrp="1" noChangeArrowheads="1"/>
          </p:cNvSpPr>
          <p:nvPr>
            <p:ph type="body" sz="half" idx="1"/>
          </p:nvPr>
        </p:nvSpPr>
        <p:spPr>
          <a:xfrm>
            <a:off x="457200" y="1447800"/>
            <a:ext cx="7772400" cy="4683125"/>
          </a:xfrm>
        </p:spPr>
        <p:txBody>
          <a:bodyPr/>
          <a:lstStyle/>
          <a:p>
            <a:pPr algn="r" rtl="1" eaLnBrk="1" hangingPunct="1">
              <a:buFont typeface="Wingdings" pitchFamily="2" charset="2"/>
              <a:buNone/>
            </a:pPr>
            <a:r>
              <a:rPr lang="fa-IR" sz="2000" smtClean="0">
                <a:cs typeface="B Nazanin" pitchFamily="2" charset="-78"/>
              </a:rPr>
              <a:t>در اين مثال حالتي بررسي مي شود که در آن فعاليتها فقط به يک نوع منبع نياز دارند و جدول محاسبات انجام شده آن به شرح زير است:</a:t>
            </a:r>
            <a:r>
              <a:rPr lang="fa-IR" sz="2600" smtClean="0">
                <a:cs typeface="B Nazanin" pitchFamily="2" charset="-78"/>
              </a:rPr>
              <a:t> </a:t>
            </a:r>
          </a:p>
          <a:p>
            <a:pPr algn="r" rtl="1" eaLnBrk="1" hangingPunct="1">
              <a:buFont typeface="Wingdings" pitchFamily="2" charset="2"/>
              <a:buNone/>
            </a:pPr>
            <a:endParaRPr lang="fa-IR" sz="2000" smtClean="0">
              <a:cs typeface="B Nazanin" pitchFamily="2" charset="-78"/>
            </a:endParaRPr>
          </a:p>
          <a:p>
            <a:pPr algn="r" rtl="1" eaLnBrk="1" hangingPunct="1">
              <a:buFont typeface="Wingdings" pitchFamily="2" charset="2"/>
              <a:buNone/>
            </a:pPr>
            <a:r>
              <a:rPr lang="fa-IR" sz="2000" smtClean="0">
                <a:cs typeface="B Nazanin" pitchFamily="2" charset="-78"/>
              </a:rPr>
              <a:t>با توجه به اطلاعات زير </a:t>
            </a:r>
          </a:p>
          <a:p>
            <a:pPr algn="r" rtl="1" eaLnBrk="1" hangingPunct="1">
              <a:buFont typeface="Wingdings" pitchFamily="2" charset="2"/>
              <a:buNone/>
            </a:pPr>
            <a:endParaRPr lang="fa-IR" sz="2000" smtClean="0">
              <a:cs typeface="B Nazanin" pitchFamily="2" charset="-78"/>
            </a:endParaRPr>
          </a:p>
          <a:p>
            <a:pPr algn="r" rtl="1" eaLnBrk="1" hangingPunct="1">
              <a:buFont typeface="Wingdings" pitchFamily="2" charset="2"/>
              <a:buNone/>
            </a:pPr>
            <a:endParaRPr lang="fa-IR" sz="2000" smtClean="0">
              <a:cs typeface="B Nazanin" pitchFamily="2" charset="-78"/>
            </a:endParaRPr>
          </a:p>
          <a:p>
            <a:pPr algn="r" rtl="1" eaLnBrk="1" hangingPunct="1">
              <a:buFont typeface="Wingdings" pitchFamily="2" charset="2"/>
              <a:buNone/>
            </a:pPr>
            <a:endParaRPr lang="fa-IR" sz="2000" smtClean="0">
              <a:cs typeface="B Nazanin" pitchFamily="2" charset="-78"/>
            </a:endParaRPr>
          </a:p>
          <a:p>
            <a:pPr algn="r" rtl="1" eaLnBrk="1" hangingPunct="1">
              <a:buFont typeface="Wingdings" pitchFamily="2" charset="2"/>
              <a:buNone/>
            </a:pPr>
            <a:r>
              <a:rPr lang="fa-IR" sz="2000" smtClean="0">
                <a:cs typeface="B Nazanin" pitchFamily="2" charset="-78"/>
              </a:rPr>
              <a:t>که در آن فعاليتهائي که نيامده اند ماهيتشان به گونه اي است که </a:t>
            </a:r>
          </a:p>
          <a:p>
            <a:pPr algn="r" rtl="1" eaLnBrk="1" hangingPunct="1">
              <a:buFont typeface="Wingdings" pitchFamily="2" charset="2"/>
              <a:buNone/>
            </a:pPr>
            <a:r>
              <a:rPr lang="fa-IR" sz="2000" smtClean="0">
                <a:cs typeface="B Nazanin" pitchFamily="2" charset="-78"/>
              </a:rPr>
              <a:t>احتياج به منبعي ندارند، مثل فعاليت خشک شدن رنگ.</a:t>
            </a:r>
          </a:p>
          <a:p>
            <a:pPr algn="r" rtl="1" eaLnBrk="1" hangingPunct="1">
              <a:buFont typeface="Wingdings" pitchFamily="2" charset="2"/>
              <a:buNone/>
            </a:pPr>
            <a:r>
              <a:rPr lang="fa-IR" sz="2000" smtClean="0">
                <a:cs typeface="B Nazanin" pitchFamily="2" charset="-78"/>
              </a:rPr>
              <a:t>حال در صورتيکه تعداد منبع قابل دسترس محدود به عدد 8 باشد </a:t>
            </a:r>
          </a:p>
          <a:p>
            <a:pPr algn="r" rtl="1" eaLnBrk="1" hangingPunct="1">
              <a:buFont typeface="Wingdings" pitchFamily="2" charset="2"/>
              <a:buNone/>
            </a:pPr>
            <a:r>
              <a:rPr lang="fa-IR" sz="2000" smtClean="0">
                <a:cs typeface="B Nazanin" pitchFamily="2" charset="-78"/>
              </a:rPr>
              <a:t>بوسيله الگوريتم فوق مي خواهيم کوتاهترين زمان ختم پروژه و زمان</a:t>
            </a:r>
          </a:p>
          <a:p>
            <a:pPr algn="r" rtl="1" eaLnBrk="1" hangingPunct="1">
              <a:buFont typeface="Wingdings" pitchFamily="2" charset="2"/>
              <a:buNone/>
            </a:pPr>
            <a:r>
              <a:rPr lang="fa-IR" sz="2000" smtClean="0">
                <a:cs typeface="B Nazanin" pitchFamily="2" charset="-78"/>
              </a:rPr>
              <a:t>اتمام فعاليتها را مشخص کنيم. </a:t>
            </a:r>
            <a:endParaRPr lang="en-US" sz="2000" smtClean="0">
              <a:cs typeface="B Nazanin" pitchFamily="2" charset="-78"/>
            </a:endParaRPr>
          </a:p>
        </p:txBody>
      </p:sp>
      <p:graphicFrame>
        <p:nvGraphicFramePr>
          <p:cNvPr id="297021" name="Group 61"/>
          <p:cNvGraphicFramePr>
            <a:graphicFrameLocks noGrp="1"/>
          </p:cNvGraphicFramePr>
          <p:nvPr>
            <p:ph sz="half" idx="2"/>
          </p:nvPr>
        </p:nvGraphicFramePr>
        <p:xfrm>
          <a:off x="533400" y="2133600"/>
          <a:ext cx="2286000" cy="4064000"/>
        </p:xfrm>
        <a:graphic>
          <a:graphicData uri="http://schemas.openxmlformats.org/drawingml/2006/table">
            <a:tbl>
              <a:tblPr/>
              <a:tblGrid>
                <a:gridCol w="762000"/>
                <a:gridCol w="762000"/>
                <a:gridCol w="762000"/>
              </a:tblGrid>
              <a:tr h="338138">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0" i="0" u="none" strike="noStrike" cap="none" normalizeH="0" baseline="0" smtClean="0">
                          <a:ln>
                            <a:noFill/>
                          </a:ln>
                          <a:solidFill>
                            <a:schemeClr val="tx1"/>
                          </a:solidFill>
                          <a:effectLst/>
                          <a:latin typeface="Arial" pitchFamily="34" charset="0"/>
                          <a:cs typeface="B Nazanin" pitchFamily="2" charset="-78"/>
                        </a:rPr>
                        <a:t>فعاليت</a:t>
                      </a:r>
                      <a:endParaRPr kumimoji="0" lang="en-US" sz="16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cs typeface="B Nazanin" pitchFamily="2" charset="-78"/>
                        </a:rPr>
                        <a:t>D</a:t>
                      </a:r>
                      <a:r>
                        <a:rPr kumimoji="0" lang="en-US" sz="1600" b="0" i="0" u="none" strike="noStrike" cap="none" normalizeH="0" baseline="-25000" smtClean="0">
                          <a:ln>
                            <a:noFill/>
                          </a:ln>
                          <a:solidFill>
                            <a:schemeClr val="tx1"/>
                          </a:solidFill>
                          <a:effectLst/>
                          <a:latin typeface="Arial" pitchFamily="34" charset="0"/>
                          <a:cs typeface="B Nazanin" pitchFamily="2" charset="-78"/>
                        </a:rPr>
                        <a:t>ij</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cs typeface="B Nazanin" pitchFamily="2" charset="-78"/>
                        </a:rPr>
                        <a:t>LS</a:t>
                      </a:r>
                      <a:r>
                        <a:rPr kumimoji="0" lang="en-US" sz="1600" b="0" i="0" u="none" strike="noStrike" cap="none" normalizeH="0" baseline="-25000" smtClean="0">
                          <a:ln>
                            <a:noFill/>
                          </a:ln>
                          <a:solidFill>
                            <a:schemeClr val="tx1"/>
                          </a:solidFill>
                          <a:effectLst/>
                          <a:latin typeface="Arial" pitchFamily="34" charset="0"/>
                          <a:cs typeface="B Nazanin" pitchFamily="2" charset="-78"/>
                        </a:rPr>
                        <a:t>ij</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cs typeface="B Nazanin" pitchFamily="2" charset="-78"/>
                        </a:rPr>
                        <a:t>1-2</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cs typeface="B Nazanin" pitchFamily="2" charset="-78"/>
                        </a:rPr>
                        <a:t>2</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cs typeface="B Nazanin" pitchFamily="2" charset="-78"/>
                        </a:rPr>
                        <a:t>4</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cs typeface="B Nazanin" pitchFamily="2" charset="-78"/>
                        </a:rPr>
                        <a:t>1-3</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cs typeface="B Nazanin" pitchFamily="2" charset="-78"/>
                        </a:rPr>
                        <a:t>2</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cs typeface="B Nazanin" pitchFamily="2" charset="-78"/>
                        </a:rPr>
                        <a:t>3</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cs typeface="B Nazanin" pitchFamily="2" charset="-78"/>
                        </a:rPr>
                        <a:t>1-4</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cs typeface="B Nazanin" pitchFamily="2" charset="-78"/>
                        </a:rPr>
                        <a:t>3</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cs typeface="B Nazanin" pitchFamily="2" charset="-78"/>
                        </a:rPr>
                        <a:t>0</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cs typeface="B Nazanin" pitchFamily="2" charset="-78"/>
                        </a:rPr>
                        <a:t>2-5</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cs typeface="B Nazanin" pitchFamily="2" charset="-78"/>
                        </a:rPr>
                        <a:t>4</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cs typeface="B Nazanin" pitchFamily="2" charset="-78"/>
                        </a:rPr>
                        <a:t>6</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cs typeface="B Nazanin" pitchFamily="2" charset="-78"/>
                        </a:rPr>
                        <a:t>3-6</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cs typeface="B Nazanin" pitchFamily="2" charset="-78"/>
                        </a:rPr>
                        <a:t>3</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cs typeface="B Nazanin" pitchFamily="2" charset="-78"/>
                        </a:rPr>
                        <a:t>5</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cs typeface="B Nazanin" pitchFamily="2" charset="-78"/>
                        </a:rPr>
                        <a:t>3-7</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cs typeface="B Nazanin" pitchFamily="2" charset="-78"/>
                        </a:rPr>
                        <a:t>3</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cs typeface="B Nazanin" pitchFamily="2" charset="-78"/>
                        </a:rPr>
                        <a:t>7</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cs typeface="B Nazanin" pitchFamily="2" charset="-78"/>
                        </a:rPr>
                        <a:t>4-7</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cs typeface="B Nazanin" pitchFamily="2" charset="-78"/>
                        </a:rPr>
                        <a:t>7</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cs typeface="B Nazanin" pitchFamily="2" charset="-78"/>
                        </a:rPr>
                        <a:t>3</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cs typeface="B Nazanin" pitchFamily="2" charset="-78"/>
                        </a:rPr>
                        <a:t>5-8</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cs typeface="B Nazanin" pitchFamily="2" charset="-78"/>
                        </a:rPr>
                        <a:t>2</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cs typeface="B Nazanin" pitchFamily="2" charset="-78"/>
                        </a:rPr>
                        <a:t>10</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cs typeface="B Nazanin" pitchFamily="2" charset="-78"/>
                        </a:rPr>
                        <a:t>6-8</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cs typeface="B Nazanin" pitchFamily="2" charset="-78"/>
                        </a:rPr>
                        <a:t>4</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cs typeface="B Nazanin" pitchFamily="2" charset="-78"/>
                        </a:rPr>
                        <a:t>8</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cs typeface="B Nazanin" pitchFamily="2" charset="-78"/>
                        </a:rPr>
                        <a:t>7-9</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cs typeface="B Nazanin" pitchFamily="2" charset="-78"/>
                        </a:rPr>
                        <a:t>5</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cs typeface="B Nazanin" pitchFamily="2" charset="-78"/>
                        </a:rPr>
                        <a:t>10</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cs typeface="B Nazanin" pitchFamily="2" charset="-78"/>
                        </a:rPr>
                        <a:t>8-9</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cs typeface="B Nazanin" pitchFamily="2" charset="-78"/>
                        </a:rPr>
                        <a:t>3</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cs typeface="B Nazanin" pitchFamily="2" charset="-78"/>
                        </a:rPr>
                        <a:t>12</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297056" name="Group 96"/>
          <p:cNvGraphicFramePr>
            <a:graphicFrameLocks noGrp="1"/>
          </p:cNvGraphicFramePr>
          <p:nvPr/>
        </p:nvGraphicFramePr>
        <p:xfrm>
          <a:off x="3276600" y="3140075"/>
          <a:ext cx="5257800" cy="669925"/>
        </p:xfrm>
        <a:graphic>
          <a:graphicData uri="http://schemas.openxmlformats.org/drawingml/2006/table">
            <a:tbl>
              <a:tblPr/>
              <a:tblGrid>
                <a:gridCol w="1455738"/>
                <a:gridCol w="3802062"/>
              </a:tblGrid>
              <a:tr h="3048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0" i="0" u="none" strike="noStrike" cap="none" normalizeH="0" baseline="0" smtClean="0">
                          <a:ln>
                            <a:noFill/>
                          </a:ln>
                          <a:solidFill>
                            <a:schemeClr val="tx1"/>
                          </a:solidFill>
                          <a:effectLst/>
                          <a:latin typeface="Arial" pitchFamily="34" charset="0"/>
                          <a:cs typeface="B Nazanin" pitchFamily="2" charset="-78"/>
                        </a:rPr>
                        <a:t>فعاليت</a:t>
                      </a:r>
                      <a:endParaRPr kumimoji="0" lang="en-US" sz="16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cs typeface="B Nazanin" pitchFamily="2" charset="-78"/>
                        </a:rPr>
                        <a:t>1-3     1-4     3-6     4-7    2-5    5-8    7-9 </a:t>
                      </a:r>
                    </a:p>
                  </a:txBody>
                  <a:tcPr marL="91427" marR="91427" marT="45714" marB="45714"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0" i="0" u="none" strike="noStrike" cap="none" normalizeH="0" baseline="0" smtClean="0">
                          <a:ln>
                            <a:noFill/>
                          </a:ln>
                          <a:solidFill>
                            <a:schemeClr val="tx1"/>
                          </a:solidFill>
                          <a:effectLst/>
                          <a:latin typeface="Arial" pitchFamily="34" charset="0"/>
                          <a:cs typeface="B Nazanin" pitchFamily="2" charset="-78"/>
                        </a:rPr>
                        <a:t>تعداد وسايل لازم </a:t>
                      </a:r>
                      <a:r>
                        <a:rPr kumimoji="0" lang="en-US" sz="1600" b="0" i="0" u="none" strike="noStrike" cap="none" normalizeH="0" baseline="0" smtClean="0">
                          <a:ln>
                            <a:noFill/>
                          </a:ln>
                          <a:solidFill>
                            <a:schemeClr val="tx1"/>
                          </a:solidFill>
                          <a:effectLst/>
                          <a:latin typeface="Arial" pitchFamily="34" charset="0"/>
                          <a:cs typeface="B Nazanin" pitchFamily="2" charset="-78"/>
                        </a:rPr>
                        <a:t>r</a:t>
                      </a:r>
                      <a:r>
                        <a:rPr kumimoji="0" lang="en-US" sz="1600" b="0" i="0" u="none" strike="noStrike" cap="none" normalizeH="0" baseline="-25000" smtClean="0">
                          <a:ln>
                            <a:noFill/>
                          </a:ln>
                          <a:solidFill>
                            <a:schemeClr val="tx1"/>
                          </a:solidFill>
                          <a:effectLst/>
                          <a:latin typeface="Arial" pitchFamily="34" charset="0"/>
                          <a:cs typeface="B Nazanin" pitchFamily="2" charset="-78"/>
                        </a:rPr>
                        <a:t>ij</a:t>
                      </a:r>
                    </a:p>
                  </a:txBody>
                  <a:tcPr marL="91427" marR="91427" marT="45714" marB="45714"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cs typeface="B Nazanin" pitchFamily="2" charset="-78"/>
                        </a:rPr>
                        <a:t>  4        4       3         5       2       3        6      </a:t>
                      </a:r>
                    </a:p>
                  </a:txBody>
                  <a:tcPr marL="91427" marR="91427" marT="45714" marB="45714"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36" name="Slide Number Placeholder 5"/>
          <p:cNvSpPr>
            <a:spLocks noGrp="1"/>
          </p:cNvSpPr>
          <p:nvPr>
            <p:ph type="sldNum" sz="quarter" idx="12"/>
          </p:nvPr>
        </p:nvSpPr>
        <p:spPr/>
        <p:txBody>
          <a:bodyPr/>
          <a:lstStyle/>
          <a:p>
            <a:pPr>
              <a:defRPr/>
            </a:pPr>
            <a:fld id="{35C1BE1B-43C8-4ABB-A732-3DC07484E20B}" type="slidenum">
              <a:rPr lang="ar-SA" altLang="en-US"/>
              <a:pPr>
                <a:defRPr/>
              </a:pPr>
              <a:t>194</a:t>
            </a:fld>
            <a:endParaRPr lang="en-US" altLang="en-US"/>
          </a:p>
        </p:txBody>
      </p:sp>
      <p:sp>
        <p:nvSpPr>
          <p:cNvPr id="206852" name="Oval 34"/>
          <p:cNvSpPr>
            <a:spLocks noChangeArrowheads="1"/>
          </p:cNvSpPr>
          <p:nvPr/>
        </p:nvSpPr>
        <p:spPr bwMode="auto">
          <a:xfrm>
            <a:off x="3352800" y="2971800"/>
            <a:ext cx="304800" cy="304800"/>
          </a:xfrm>
          <a:prstGeom prst="ellipse">
            <a:avLst/>
          </a:prstGeom>
          <a:solidFill>
            <a:schemeClr val="bg1"/>
          </a:solidFill>
          <a:ln w="9525" algn="ctr">
            <a:noFill/>
            <a:round/>
            <a:headEnd/>
            <a:tailEnd/>
          </a:ln>
        </p:spPr>
        <p:txBody>
          <a:bodyPr wrap="none" lIns="91427" tIns="45714" rIns="91427" bIns="45714" anchor="ctr"/>
          <a:lstStyle/>
          <a:p>
            <a:r>
              <a:rPr lang="fa-IR"/>
              <a:t>3</a:t>
            </a:r>
            <a:endParaRPr lang="en-US"/>
          </a:p>
        </p:txBody>
      </p:sp>
      <p:sp>
        <p:nvSpPr>
          <p:cNvPr id="206853" name="Oval 33"/>
          <p:cNvSpPr>
            <a:spLocks noChangeArrowheads="1"/>
          </p:cNvSpPr>
          <p:nvPr/>
        </p:nvSpPr>
        <p:spPr bwMode="auto">
          <a:xfrm>
            <a:off x="5105400" y="3200400"/>
            <a:ext cx="304800" cy="304800"/>
          </a:xfrm>
          <a:prstGeom prst="ellipse">
            <a:avLst/>
          </a:prstGeom>
          <a:solidFill>
            <a:schemeClr val="bg1"/>
          </a:solidFill>
          <a:ln w="9525" algn="ctr">
            <a:noFill/>
            <a:round/>
            <a:headEnd/>
            <a:tailEnd/>
          </a:ln>
        </p:spPr>
        <p:txBody>
          <a:bodyPr wrap="none" lIns="91427" tIns="45714" rIns="91427" bIns="45714" anchor="ctr"/>
          <a:lstStyle/>
          <a:p>
            <a:r>
              <a:rPr lang="fa-IR"/>
              <a:t>5</a:t>
            </a:r>
            <a:endParaRPr lang="en-US"/>
          </a:p>
        </p:txBody>
      </p:sp>
      <p:sp>
        <p:nvSpPr>
          <p:cNvPr id="206854" name="Oval 32"/>
          <p:cNvSpPr>
            <a:spLocks noChangeArrowheads="1"/>
          </p:cNvSpPr>
          <p:nvPr/>
        </p:nvSpPr>
        <p:spPr bwMode="auto">
          <a:xfrm>
            <a:off x="2895600" y="3429000"/>
            <a:ext cx="304800" cy="304800"/>
          </a:xfrm>
          <a:prstGeom prst="ellipse">
            <a:avLst/>
          </a:prstGeom>
          <a:solidFill>
            <a:schemeClr val="bg1"/>
          </a:solidFill>
          <a:ln w="9525" algn="ctr">
            <a:noFill/>
            <a:round/>
            <a:headEnd/>
            <a:tailEnd/>
          </a:ln>
        </p:spPr>
        <p:txBody>
          <a:bodyPr wrap="none" lIns="91427" tIns="45714" rIns="91427" bIns="45714" anchor="ctr"/>
          <a:lstStyle/>
          <a:p>
            <a:r>
              <a:rPr lang="fa-IR"/>
              <a:t>7</a:t>
            </a:r>
            <a:endParaRPr lang="en-US"/>
          </a:p>
        </p:txBody>
      </p:sp>
      <p:sp>
        <p:nvSpPr>
          <p:cNvPr id="206855" name="Oval 31"/>
          <p:cNvSpPr>
            <a:spLocks noChangeArrowheads="1"/>
          </p:cNvSpPr>
          <p:nvPr/>
        </p:nvSpPr>
        <p:spPr bwMode="auto">
          <a:xfrm>
            <a:off x="1600200" y="3124200"/>
            <a:ext cx="304800" cy="304800"/>
          </a:xfrm>
          <a:prstGeom prst="ellipse">
            <a:avLst/>
          </a:prstGeom>
          <a:solidFill>
            <a:schemeClr val="bg1"/>
          </a:solidFill>
          <a:ln w="9525" algn="ctr">
            <a:noFill/>
            <a:round/>
            <a:headEnd/>
            <a:tailEnd/>
          </a:ln>
        </p:spPr>
        <p:txBody>
          <a:bodyPr wrap="none" lIns="91427" tIns="45714" rIns="91427" bIns="45714" anchor="ctr"/>
          <a:lstStyle/>
          <a:p>
            <a:r>
              <a:rPr lang="fa-IR"/>
              <a:t>3</a:t>
            </a:r>
            <a:endParaRPr lang="en-US"/>
          </a:p>
        </p:txBody>
      </p:sp>
      <p:sp>
        <p:nvSpPr>
          <p:cNvPr id="206856" name="Oval 30"/>
          <p:cNvSpPr>
            <a:spLocks noChangeArrowheads="1"/>
          </p:cNvSpPr>
          <p:nvPr/>
        </p:nvSpPr>
        <p:spPr bwMode="auto">
          <a:xfrm>
            <a:off x="5715000" y="2590800"/>
            <a:ext cx="304800" cy="304800"/>
          </a:xfrm>
          <a:prstGeom prst="ellipse">
            <a:avLst/>
          </a:prstGeom>
          <a:solidFill>
            <a:schemeClr val="bg1"/>
          </a:solidFill>
          <a:ln w="9525" algn="ctr">
            <a:noFill/>
            <a:round/>
            <a:headEnd/>
            <a:tailEnd/>
          </a:ln>
        </p:spPr>
        <p:txBody>
          <a:bodyPr wrap="none" lIns="91427" tIns="45714" rIns="91427" bIns="45714" anchor="ctr"/>
          <a:lstStyle/>
          <a:p>
            <a:r>
              <a:rPr lang="fa-IR"/>
              <a:t>3</a:t>
            </a:r>
            <a:endParaRPr lang="en-US"/>
          </a:p>
        </p:txBody>
      </p:sp>
      <p:sp>
        <p:nvSpPr>
          <p:cNvPr id="206857" name="Oval 29"/>
          <p:cNvSpPr>
            <a:spLocks noChangeArrowheads="1"/>
          </p:cNvSpPr>
          <p:nvPr/>
        </p:nvSpPr>
        <p:spPr bwMode="auto">
          <a:xfrm>
            <a:off x="4495800" y="2590800"/>
            <a:ext cx="304800" cy="304800"/>
          </a:xfrm>
          <a:prstGeom prst="ellipse">
            <a:avLst/>
          </a:prstGeom>
          <a:solidFill>
            <a:schemeClr val="bg1"/>
          </a:solidFill>
          <a:ln w="9525" algn="ctr">
            <a:noFill/>
            <a:round/>
            <a:headEnd/>
            <a:tailEnd/>
          </a:ln>
        </p:spPr>
        <p:txBody>
          <a:bodyPr wrap="none" lIns="91427" tIns="45714" rIns="91427" bIns="45714" anchor="ctr"/>
          <a:lstStyle/>
          <a:p>
            <a:r>
              <a:rPr lang="fa-IR"/>
              <a:t>4</a:t>
            </a:r>
            <a:endParaRPr lang="en-US"/>
          </a:p>
        </p:txBody>
      </p:sp>
      <p:sp>
        <p:nvSpPr>
          <p:cNvPr id="206858" name="Oval 28"/>
          <p:cNvSpPr>
            <a:spLocks noChangeArrowheads="1"/>
          </p:cNvSpPr>
          <p:nvPr/>
        </p:nvSpPr>
        <p:spPr bwMode="auto">
          <a:xfrm>
            <a:off x="3124200" y="2590800"/>
            <a:ext cx="304800" cy="304800"/>
          </a:xfrm>
          <a:prstGeom prst="ellipse">
            <a:avLst/>
          </a:prstGeom>
          <a:solidFill>
            <a:schemeClr val="bg1"/>
          </a:solidFill>
          <a:ln w="9525" algn="ctr">
            <a:noFill/>
            <a:round/>
            <a:headEnd/>
            <a:tailEnd/>
          </a:ln>
        </p:spPr>
        <p:txBody>
          <a:bodyPr wrap="none" lIns="91427" tIns="45714" rIns="91427" bIns="45714" anchor="ctr"/>
          <a:lstStyle/>
          <a:p>
            <a:r>
              <a:rPr lang="fa-IR"/>
              <a:t>3</a:t>
            </a:r>
            <a:endParaRPr lang="en-US"/>
          </a:p>
        </p:txBody>
      </p:sp>
      <p:sp>
        <p:nvSpPr>
          <p:cNvPr id="206859" name="Oval 27"/>
          <p:cNvSpPr>
            <a:spLocks noChangeArrowheads="1"/>
          </p:cNvSpPr>
          <p:nvPr/>
        </p:nvSpPr>
        <p:spPr bwMode="auto">
          <a:xfrm>
            <a:off x="1676400" y="2590800"/>
            <a:ext cx="304800" cy="304800"/>
          </a:xfrm>
          <a:prstGeom prst="ellipse">
            <a:avLst/>
          </a:prstGeom>
          <a:solidFill>
            <a:schemeClr val="bg1"/>
          </a:solidFill>
          <a:ln w="9525" algn="ctr">
            <a:noFill/>
            <a:round/>
            <a:headEnd/>
            <a:tailEnd/>
          </a:ln>
        </p:spPr>
        <p:txBody>
          <a:bodyPr wrap="none" lIns="91427" tIns="45714" rIns="91427" bIns="45714" anchor="ctr"/>
          <a:lstStyle/>
          <a:p>
            <a:r>
              <a:rPr lang="fa-IR"/>
              <a:t>2</a:t>
            </a:r>
            <a:endParaRPr lang="en-US"/>
          </a:p>
        </p:txBody>
      </p:sp>
      <p:sp>
        <p:nvSpPr>
          <p:cNvPr id="206860" name="Oval 26"/>
          <p:cNvSpPr>
            <a:spLocks noChangeArrowheads="1"/>
          </p:cNvSpPr>
          <p:nvPr/>
        </p:nvSpPr>
        <p:spPr bwMode="auto">
          <a:xfrm>
            <a:off x="4572000" y="2133600"/>
            <a:ext cx="304800" cy="304800"/>
          </a:xfrm>
          <a:prstGeom prst="ellipse">
            <a:avLst/>
          </a:prstGeom>
          <a:solidFill>
            <a:schemeClr val="bg1"/>
          </a:solidFill>
          <a:ln w="9525" algn="ctr">
            <a:noFill/>
            <a:round/>
            <a:headEnd/>
            <a:tailEnd/>
          </a:ln>
        </p:spPr>
        <p:txBody>
          <a:bodyPr wrap="none" lIns="91427" tIns="45714" rIns="91427" bIns="45714" anchor="ctr"/>
          <a:lstStyle/>
          <a:p>
            <a:r>
              <a:rPr lang="fa-IR"/>
              <a:t>2</a:t>
            </a:r>
            <a:endParaRPr lang="en-US"/>
          </a:p>
        </p:txBody>
      </p:sp>
      <p:sp>
        <p:nvSpPr>
          <p:cNvPr id="206861" name="Oval 24"/>
          <p:cNvSpPr>
            <a:spLocks noChangeArrowheads="1"/>
          </p:cNvSpPr>
          <p:nvPr/>
        </p:nvSpPr>
        <p:spPr bwMode="auto">
          <a:xfrm>
            <a:off x="1524000" y="2133600"/>
            <a:ext cx="304800" cy="304800"/>
          </a:xfrm>
          <a:prstGeom prst="ellipse">
            <a:avLst/>
          </a:prstGeom>
          <a:solidFill>
            <a:schemeClr val="bg1"/>
          </a:solidFill>
          <a:ln w="9525" algn="ctr">
            <a:noFill/>
            <a:round/>
            <a:headEnd/>
            <a:tailEnd/>
          </a:ln>
        </p:spPr>
        <p:txBody>
          <a:bodyPr wrap="none" lIns="91427" tIns="45714" rIns="91427" bIns="45714" anchor="ctr"/>
          <a:lstStyle/>
          <a:p>
            <a:r>
              <a:rPr lang="fa-IR"/>
              <a:t>2</a:t>
            </a:r>
            <a:endParaRPr lang="en-US"/>
          </a:p>
        </p:txBody>
      </p:sp>
      <p:sp>
        <p:nvSpPr>
          <p:cNvPr id="206862" name="Oval 25"/>
          <p:cNvSpPr>
            <a:spLocks noChangeArrowheads="1"/>
          </p:cNvSpPr>
          <p:nvPr/>
        </p:nvSpPr>
        <p:spPr bwMode="auto">
          <a:xfrm>
            <a:off x="3048000" y="2057400"/>
            <a:ext cx="304800" cy="304800"/>
          </a:xfrm>
          <a:prstGeom prst="ellipse">
            <a:avLst/>
          </a:prstGeom>
          <a:solidFill>
            <a:schemeClr val="bg1"/>
          </a:solidFill>
          <a:ln w="9525" algn="ctr">
            <a:noFill/>
            <a:round/>
            <a:headEnd/>
            <a:tailEnd/>
          </a:ln>
        </p:spPr>
        <p:txBody>
          <a:bodyPr wrap="none" lIns="91427" tIns="45714" rIns="91427" bIns="45714" anchor="ctr"/>
          <a:lstStyle/>
          <a:p>
            <a:r>
              <a:rPr lang="fa-IR"/>
              <a:t>4</a:t>
            </a:r>
            <a:endParaRPr lang="en-US"/>
          </a:p>
        </p:txBody>
      </p:sp>
      <p:sp>
        <p:nvSpPr>
          <p:cNvPr id="206863" name="Rectangle 2"/>
          <p:cNvSpPr>
            <a:spLocks noGrp="1" noChangeArrowheads="1"/>
          </p:cNvSpPr>
          <p:nvPr>
            <p:ph type="title"/>
          </p:nvPr>
        </p:nvSpPr>
        <p:spPr>
          <a:xfrm>
            <a:off x="0" y="122238"/>
            <a:ext cx="8001000" cy="1295400"/>
          </a:xfrm>
        </p:spPr>
        <p:txBody>
          <a:bodyPr/>
          <a:lstStyle/>
          <a:p>
            <a:pPr algn="r" rtl="1" eaLnBrk="1" hangingPunct="1"/>
            <a:r>
              <a:rPr lang="fa-IR" sz="3200" smtClean="0">
                <a:cs typeface="B Nazanin" pitchFamily="2" charset="-78"/>
              </a:rPr>
              <a:t>الگوريتم برنامه ريزي تخصيص منابع محدود – حل مثال</a:t>
            </a:r>
            <a:r>
              <a:rPr lang="fa-IR" sz="3600" smtClean="0">
                <a:cs typeface="B Nazanin" pitchFamily="2" charset="-78"/>
              </a:rPr>
              <a:t> </a:t>
            </a:r>
            <a:r>
              <a:rPr lang="en-US" sz="3600" smtClean="0">
                <a:cs typeface="B Nazanin" pitchFamily="2" charset="-78"/>
              </a:rPr>
              <a:t>(RCPSP)</a:t>
            </a:r>
          </a:p>
        </p:txBody>
      </p:sp>
      <p:sp>
        <p:nvSpPr>
          <p:cNvPr id="206864" name="Rectangle 3"/>
          <p:cNvSpPr>
            <a:spLocks noGrp="1" noChangeArrowheads="1"/>
          </p:cNvSpPr>
          <p:nvPr>
            <p:ph type="body" idx="1"/>
          </p:nvPr>
        </p:nvSpPr>
        <p:spPr/>
        <p:txBody>
          <a:bodyPr/>
          <a:lstStyle/>
          <a:p>
            <a:pPr algn="r" rtl="1" eaLnBrk="1" hangingPunct="1"/>
            <a:r>
              <a:rPr lang="fa-IR" sz="2100" smtClean="0">
                <a:cs typeface="B Nazanin" pitchFamily="2" charset="-78"/>
              </a:rPr>
              <a:t>براي سادگي فهم، شبکه </a:t>
            </a:r>
            <a:r>
              <a:rPr lang="en-US" sz="2100" smtClean="0">
                <a:cs typeface="B Nazanin" pitchFamily="2" charset="-78"/>
              </a:rPr>
              <a:t>AOA</a:t>
            </a:r>
            <a:r>
              <a:rPr lang="fa-IR" sz="2100" smtClean="0">
                <a:cs typeface="B Nazanin" pitchFamily="2" charset="-78"/>
              </a:rPr>
              <a:t> اين فعاليتها را به شکل زير رسم مي نمائيم: </a:t>
            </a:r>
          </a:p>
          <a:p>
            <a:pPr algn="r" rtl="1" eaLnBrk="1" hangingPunct="1"/>
            <a:endParaRPr lang="fa-IR" sz="2100" smtClean="0">
              <a:cs typeface="B Nazanin" pitchFamily="2" charset="-78"/>
            </a:endParaRPr>
          </a:p>
          <a:p>
            <a:pPr algn="r" rtl="1" eaLnBrk="1" hangingPunct="1"/>
            <a:endParaRPr lang="fa-IR" sz="2100" smtClean="0">
              <a:cs typeface="B Nazanin" pitchFamily="2" charset="-78"/>
            </a:endParaRPr>
          </a:p>
          <a:p>
            <a:pPr algn="r" rtl="1" eaLnBrk="1" hangingPunct="1"/>
            <a:endParaRPr lang="fa-IR" sz="2100" smtClean="0">
              <a:cs typeface="B Nazanin" pitchFamily="2" charset="-78"/>
            </a:endParaRPr>
          </a:p>
          <a:p>
            <a:pPr algn="r" rtl="1" eaLnBrk="1" hangingPunct="1"/>
            <a:endParaRPr lang="fa-IR" sz="2100" smtClean="0">
              <a:cs typeface="B Nazanin" pitchFamily="2" charset="-78"/>
            </a:endParaRPr>
          </a:p>
          <a:p>
            <a:pPr algn="r" rtl="1" eaLnBrk="1" hangingPunct="1"/>
            <a:r>
              <a:rPr lang="fa-IR" sz="2100" smtClean="0">
                <a:cs typeface="B Nazanin" pitchFamily="2" charset="-78"/>
              </a:rPr>
              <a:t>مرحله اول: </a:t>
            </a:r>
            <a:r>
              <a:rPr lang="en-US" sz="2100" smtClean="0">
                <a:cs typeface="B Nazanin" pitchFamily="2" charset="-78"/>
              </a:rPr>
              <a:t>T=0</a:t>
            </a:r>
            <a:r>
              <a:rPr lang="fa-IR" sz="2100" smtClean="0">
                <a:cs typeface="B Nazanin" pitchFamily="2" charset="-78"/>
              </a:rPr>
              <a:t> و </a:t>
            </a:r>
            <a:r>
              <a:rPr lang="en-US" sz="2100" smtClean="0">
                <a:cs typeface="B Nazanin" pitchFamily="2" charset="-78"/>
              </a:rPr>
              <a:t>R=8</a:t>
            </a:r>
            <a:r>
              <a:rPr lang="fa-IR" sz="2100" smtClean="0">
                <a:cs typeface="B Nazanin" pitchFamily="2" charset="-78"/>
              </a:rPr>
              <a:t> و چون فعاليتهاي </a:t>
            </a:r>
            <a:r>
              <a:rPr lang="en-US" sz="2100" smtClean="0">
                <a:cs typeface="B Nazanin" pitchFamily="2" charset="-78"/>
              </a:rPr>
              <a:t>1-2, 1-3, 1-4</a:t>
            </a:r>
            <a:r>
              <a:rPr lang="fa-IR" sz="2100" smtClean="0">
                <a:cs typeface="B Nazanin" pitchFamily="2" charset="-78"/>
              </a:rPr>
              <a:t>‌پيش نياز ندارند مي توانند برنامه ريزي شوند. حال مقدار منابع در دسترس را به ترتيب </a:t>
            </a:r>
            <a:r>
              <a:rPr lang="en-US" sz="2100" smtClean="0">
                <a:cs typeface="B Nazanin" pitchFamily="2" charset="-78"/>
              </a:rPr>
              <a:t>OSS</a:t>
            </a:r>
            <a:r>
              <a:rPr lang="fa-IR" sz="2100" smtClean="0">
                <a:cs typeface="B Nazanin" pitchFamily="2" charset="-78"/>
              </a:rPr>
              <a:t> به فعاليتها تخصيص داده و زمان پايان آنها را برنامه ريزي مي کنيم. با توجه به اينکه </a:t>
            </a:r>
            <a:r>
              <a:rPr lang="en-US" sz="2100" smtClean="0">
                <a:cs typeface="B Nazanin" pitchFamily="2" charset="-78"/>
              </a:rPr>
              <a:t>r</a:t>
            </a:r>
            <a:r>
              <a:rPr lang="en-US" sz="2100" baseline="-25000" smtClean="0">
                <a:cs typeface="B Nazanin" pitchFamily="2" charset="-78"/>
              </a:rPr>
              <a:t>14</a:t>
            </a:r>
            <a:r>
              <a:rPr lang="en-US" sz="2100" smtClean="0">
                <a:cs typeface="B Nazanin" pitchFamily="2" charset="-78"/>
              </a:rPr>
              <a:t>=4</a:t>
            </a:r>
            <a:r>
              <a:rPr lang="fa-IR" sz="2100" smtClean="0">
                <a:cs typeface="B Nazanin" pitchFamily="2" charset="-78"/>
              </a:rPr>
              <a:t> است 4 تا از </a:t>
            </a:r>
            <a:r>
              <a:rPr lang="en-US" sz="2100" smtClean="0">
                <a:cs typeface="B Nazanin" pitchFamily="2" charset="-78"/>
              </a:rPr>
              <a:t>R=8</a:t>
            </a:r>
            <a:r>
              <a:rPr lang="fa-IR" sz="2100" smtClean="0">
                <a:cs typeface="B Nazanin" pitchFamily="2" charset="-78"/>
              </a:rPr>
              <a:t> منبع موجود را به فعاليت </a:t>
            </a:r>
            <a:r>
              <a:rPr lang="en-US" sz="2100" smtClean="0">
                <a:cs typeface="B Nazanin" pitchFamily="2" charset="-78"/>
              </a:rPr>
              <a:t>1-4</a:t>
            </a:r>
            <a:r>
              <a:rPr lang="fa-IR" sz="2100" smtClean="0">
                <a:cs typeface="B Nazanin" pitchFamily="2" charset="-78"/>
              </a:rPr>
              <a:t> اختصاص داده و در نتيجه اين فعاليت که در زمان </a:t>
            </a:r>
            <a:r>
              <a:rPr lang="en-US" sz="2100" smtClean="0">
                <a:cs typeface="B Nazanin" pitchFamily="2" charset="-78"/>
              </a:rPr>
              <a:t>T=0</a:t>
            </a:r>
            <a:r>
              <a:rPr lang="fa-IR" sz="2100" smtClean="0">
                <a:cs typeface="B Nazanin" pitchFamily="2" charset="-78"/>
              </a:rPr>
              <a:t> برنامه ريزي شده در زمان </a:t>
            </a:r>
            <a:r>
              <a:rPr lang="en-US" sz="2100" smtClean="0">
                <a:cs typeface="B Nazanin" pitchFamily="2" charset="-78"/>
              </a:rPr>
              <a:t>T+D</a:t>
            </a:r>
            <a:r>
              <a:rPr lang="en-US" sz="2100" baseline="-25000" smtClean="0">
                <a:cs typeface="B Nazanin" pitchFamily="2" charset="-78"/>
              </a:rPr>
              <a:t>14</a:t>
            </a:r>
            <a:r>
              <a:rPr lang="en-US" sz="2100" smtClean="0">
                <a:cs typeface="B Nazanin" pitchFamily="2" charset="-78"/>
              </a:rPr>
              <a:t>=0+3=3</a:t>
            </a:r>
            <a:r>
              <a:rPr lang="fa-IR" sz="2100" smtClean="0">
                <a:cs typeface="B Nazanin" pitchFamily="2" charset="-78"/>
              </a:rPr>
              <a:t> به اتمام مي رسد. چون </a:t>
            </a:r>
            <a:r>
              <a:rPr lang="en-US" sz="2100" smtClean="0">
                <a:cs typeface="B Nazanin" pitchFamily="2" charset="-78"/>
              </a:rPr>
              <a:t>r</a:t>
            </a:r>
            <a:r>
              <a:rPr lang="en-US" sz="2100" baseline="-25000" smtClean="0">
                <a:cs typeface="B Nazanin" pitchFamily="2" charset="-78"/>
              </a:rPr>
              <a:t>13</a:t>
            </a:r>
            <a:r>
              <a:rPr lang="en-US" sz="2100" smtClean="0">
                <a:cs typeface="B Nazanin" pitchFamily="2" charset="-78"/>
              </a:rPr>
              <a:t>=4</a:t>
            </a:r>
            <a:r>
              <a:rPr lang="fa-IR" sz="2100" smtClean="0">
                <a:cs typeface="B Nazanin" pitchFamily="2" charset="-78"/>
              </a:rPr>
              <a:t> است، 4 منبع باقيمانده را نيز به فعاليت </a:t>
            </a:r>
            <a:r>
              <a:rPr lang="en-US" sz="2100" smtClean="0">
                <a:cs typeface="B Nazanin" pitchFamily="2" charset="-78"/>
              </a:rPr>
              <a:t>1-3</a:t>
            </a:r>
            <a:r>
              <a:rPr lang="fa-IR" sz="2100" smtClean="0">
                <a:cs typeface="B Nazanin" pitchFamily="2" charset="-78"/>
              </a:rPr>
              <a:t> تخصيص مي دهيم که زمان اتمام آن </a:t>
            </a:r>
            <a:r>
              <a:rPr lang="en-US" sz="2100" smtClean="0">
                <a:cs typeface="B Nazanin" pitchFamily="2" charset="-78"/>
              </a:rPr>
              <a:t>T+D</a:t>
            </a:r>
            <a:r>
              <a:rPr lang="en-US" sz="2100" baseline="-25000" smtClean="0">
                <a:cs typeface="B Nazanin" pitchFamily="2" charset="-78"/>
              </a:rPr>
              <a:t>13</a:t>
            </a:r>
            <a:r>
              <a:rPr lang="en-US" sz="2100" smtClean="0">
                <a:cs typeface="B Nazanin" pitchFamily="2" charset="-78"/>
              </a:rPr>
              <a:t>=0+2=2</a:t>
            </a:r>
            <a:r>
              <a:rPr lang="fa-IR" sz="2100" smtClean="0">
                <a:cs typeface="B Nazanin" pitchFamily="2" charset="-78"/>
              </a:rPr>
              <a:t> خواهد شد. چون فعاليت </a:t>
            </a:r>
            <a:r>
              <a:rPr lang="en-US" sz="2100" smtClean="0">
                <a:cs typeface="B Nazanin" pitchFamily="2" charset="-78"/>
              </a:rPr>
              <a:t>1-2</a:t>
            </a:r>
            <a:r>
              <a:rPr lang="fa-IR" sz="2100" smtClean="0">
                <a:cs typeface="B Nazanin" pitchFamily="2" charset="-78"/>
              </a:rPr>
              <a:t> به منبعي احتياج ندارد پس آن را نيز برنامه ريزي کرده بطوريکه در زمان 2 پايان پذيرد.  </a:t>
            </a:r>
          </a:p>
        </p:txBody>
      </p:sp>
      <p:sp>
        <p:nvSpPr>
          <p:cNvPr id="206865" name="Oval 4"/>
          <p:cNvSpPr>
            <a:spLocks noChangeArrowheads="1"/>
          </p:cNvSpPr>
          <p:nvPr/>
        </p:nvSpPr>
        <p:spPr bwMode="auto">
          <a:xfrm>
            <a:off x="990600" y="2667000"/>
            <a:ext cx="304800" cy="304800"/>
          </a:xfrm>
          <a:prstGeom prst="ellipse">
            <a:avLst/>
          </a:prstGeom>
          <a:solidFill>
            <a:schemeClr val="bg1"/>
          </a:solidFill>
          <a:ln w="9525" algn="ctr">
            <a:solidFill>
              <a:schemeClr val="tx1"/>
            </a:solidFill>
            <a:round/>
            <a:headEnd/>
            <a:tailEnd/>
          </a:ln>
        </p:spPr>
        <p:txBody>
          <a:bodyPr wrap="none" lIns="91427" tIns="45714" rIns="91427" bIns="45714" anchor="ctr"/>
          <a:lstStyle/>
          <a:p>
            <a:r>
              <a:rPr lang="fa-IR"/>
              <a:t>1</a:t>
            </a:r>
            <a:endParaRPr lang="en-US"/>
          </a:p>
        </p:txBody>
      </p:sp>
      <p:sp>
        <p:nvSpPr>
          <p:cNvPr id="206866" name="Oval 5"/>
          <p:cNvSpPr>
            <a:spLocks noChangeArrowheads="1"/>
          </p:cNvSpPr>
          <p:nvPr/>
        </p:nvSpPr>
        <p:spPr bwMode="auto">
          <a:xfrm>
            <a:off x="2362200" y="2057400"/>
            <a:ext cx="304800" cy="304800"/>
          </a:xfrm>
          <a:prstGeom prst="ellipse">
            <a:avLst/>
          </a:prstGeom>
          <a:solidFill>
            <a:schemeClr val="bg1"/>
          </a:solidFill>
          <a:ln w="9525" algn="ctr">
            <a:solidFill>
              <a:schemeClr val="tx1"/>
            </a:solidFill>
            <a:round/>
            <a:headEnd/>
            <a:tailEnd/>
          </a:ln>
        </p:spPr>
        <p:txBody>
          <a:bodyPr wrap="none" lIns="91427" tIns="45714" rIns="91427" bIns="45714" anchor="ctr"/>
          <a:lstStyle/>
          <a:p>
            <a:r>
              <a:rPr lang="fa-IR"/>
              <a:t>2</a:t>
            </a:r>
            <a:endParaRPr lang="en-US"/>
          </a:p>
        </p:txBody>
      </p:sp>
      <p:sp>
        <p:nvSpPr>
          <p:cNvPr id="206867" name="Oval 6"/>
          <p:cNvSpPr>
            <a:spLocks noChangeArrowheads="1"/>
          </p:cNvSpPr>
          <p:nvPr/>
        </p:nvSpPr>
        <p:spPr bwMode="auto">
          <a:xfrm>
            <a:off x="2362200" y="2667000"/>
            <a:ext cx="304800" cy="304800"/>
          </a:xfrm>
          <a:prstGeom prst="ellipse">
            <a:avLst/>
          </a:prstGeom>
          <a:solidFill>
            <a:schemeClr val="bg1"/>
          </a:solidFill>
          <a:ln w="9525" algn="ctr">
            <a:solidFill>
              <a:schemeClr val="tx1"/>
            </a:solidFill>
            <a:round/>
            <a:headEnd/>
            <a:tailEnd/>
          </a:ln>
        </p:spPr>
        <p:txBody>
          <a:bodyPr wrap="none" lIns="91427" tIns="45714" rIns="91427" bIns="45714" anchor="ctr"/>
          <a:lstStyle/>
          <a:p>
            <a:r>
              <a:rPr lang="fa-IR"/>
              <a:t>3</a:t>
            </a:r>
            <a:endParaRPr lang="en-US"/>
          </a:p>
        </p:txBody>
      </p:sp>
      <p:sp>
        <p:nvSpPr>
          <p:cNvPr id="206868" name="Oval 7"/>
          <p:cNvSpPr>
            <a:spLocks noChangeArrowheads="1"/>
          </p:cNvSpPr>
          <p:nvPr/>
        </p:nvSpPr>
        <p:spPr bwMode="auto">
          <a:xfrm>
            <a:off x="2362200" y="3200400"/>
            <a:ext cx="304800" cy="304800"/>
          </a:xfrm>
          <a:prstGeom prst="ellipse">
            <a:avLst/>
          </a:prstGeom>
          <a:solidFill>
            <a:schemeClr val="bg1"/>
          </a:solidFill>
          <a:ln w="9525" algn="ctr">
            <a:solidFill>
              <a:schemeClr val="tx1"/>
            </a:solidFill>
            <a:round/>
            <a:headEnd/>
            <a:tailEnd/>
          </a:ln>
        </p:spPr>
        <p:txBody>
          <a:bodyPr wrap="none" lIns="91427" tIns="45714" rIns="91427" bIns="45714" anchor="ctr"/>
          <a:lstStyle/>
          <a:p>
            <a:r>
              <a:rPr lang="fa-IR"/>
              <a:t>4</a:t>
            </a:r>
            <a:endParaRPr lang="en-US"/>
          </a:p>
        </p:txBody>
      </p:sp>
      <p:sp>
        <p:nvSpPr>
          <p:cNvPr id="206869" name="Oval 8"/>
          <p:cNvSpPr>
            <a:spLocks noChangeArrowheads="1"/>
          </p:cNvSpPr>
          <p:nvPr/>
        </p:nvSpPr>
        <p:spPr bwMode="auto">
          <a:xfrm>
            <a:off x="3886200" y="2057400"/>
            <a:ext cx="304800" cy="304800"/>
          </a:xfrm>
          <a:prstGeom prst="ellipse">
            <a:avLst/>
          </a:prstGeom>
          <a:solidFill>
            <a:schemeClr val="bg1"/>
          </a:solidFill>
          <a:ln w="9525" algn="ctr">
            <a:solidFill>
              <a:schemeClr val="tx1"/>
            </a:solidFill>
            <a:round/>
            <a:headEnd/>
            <a:tailEnd/>
          </a:ln>
        </p:spPr>
        <p:txBody>
          <a:bodyPr wrap="none" lIns="91427" tIns="45714" rIns="91427" bIns="45714" anchor="ctr"/>
          <a:lstStyle/>
          <a:p>
            <a:r>
              <a:rPr lang="fa-IR"/>
              <a:t>5</a:t>
            </a:r>
            <a:endParaRPr lang="en-US"/>
          </a:p>
        </p:txBody>
      </p:sp>
      <p:sp>
        <p:nvSpPr>
          <p:cNvPr id="206870" name="Oval 9"/>
          <p:cNvSpPr>
            <a:spLocks noChangeArrowheads="1"/>
          </p:cNvSpPr>
          <p:nvPr/>
        </p:nvSpPr>
        <p:spPr bwMode="auto">
          <a:xfrm>
            <a:off x="3886200" y="2667000"/>
            <a:ext cx="304800" cy="304800"/>
          </a:xfrm>
          <a:prstGeom prst="ellipse">
            <a:avLst/>
          </a:prstGeom>
          <a:solidFill>
            <a:schemeClr val="bg1"/>
          </a:solidFill>
          <a:ln w="9525" algn="ctr">
            <a:solidFill>
              <a:schemeClr val="tx1"/>
            </a:solidFill>
            <a:round/>
            <a:headEnd/>
            <a:tailEnd/>
          </a:ln>
        </p:spPr>
        <p:txBody>
          <a:bodyPr wrap="none" lIns="91427" tIns="45714" rIns="91427" bIns="45714" anchor="ctr"/>
          <a:lstStyle/>
          <a:p>
            <a:r>
              <a:rPr lang="fa-IR"/>
              <a:t>6</a:t>
            </a:r>
            <a:endParaRPr lang="en-US"/>
          </a:p>
        </p:txBody>
      </p:sp>
      <p:sp>
        <p:nvSpPr>
          <p:cNvPr id="206871" name="Oval 10"/>
          <p:cNvSpPr>
            <a:spLocks noChangeArrowheads="1"/>
          </p:cNvSpPr>
          <p:nvPr/>
        </p:nvSpPr>
        <p:spPr bwMode="auto">
          <a:xfrm>
            <a:off x="3886200" y="3200400"/>
            <a:ext cx="304800" cy="304800"/>
          </a:xfrm>
          <a:prstGeom prst="ellipse">
            <a:avLst/>
          </a:prstGeom>
          <a:solidFill>
            <a:schemeClr val="bg1"/>
          </a:solidFill>
          <a:ln w="9525" algn="ctr">
            <a:solidFill>
              <a:schemeClr val="tx1"/>
            </a:solidFill>
            <a:round/>
            <a:headEnd/>
            <a:tailEnd/>
          </a:ln>
        </p:spPr>
        <p:txBody>
          <a:bodyPr wrap="none" lIns="91427" tIns="45714" rIns="91427" bIns="45714" anchor="ctr"/>
          <a:lstStyle/>
          <a:p>
            <a:r>
              <a:rPr lang="fa-IR"/>
              <a:t>7</a:t>
            </a:r>
            <a:endParaRPr lang="en-US"/>
          </a:p>
        </p:txBody>
      </p:sp>
      <p:sp>
        <p:nvSpPr>
          <p:cNvPr id="206872" name="Oval 11"/>
          <p:cNvSpPr>
            <a:spLocks noChangeArrowheads="1"/>
          </p:cNvSpPr>
          <p:nvPr/>
        </p:nvSpPr>
        <p:spPr bwMode="auto">
          <a:xfrm>
            <a:off x="5181600" y="2667000"/>
            <a:ext cx="304800" cy="304800"/>
          </a:xfrm>
          <a:prstGeom prst="ellipse">
            <a:avLst/>
          </a:prstGeom>
          <a:solidFill>
            <a:schemeClr val="bg1"/>
          </a:solidFill>
          <a:ln w="9525" algn="ctr">
            <a:solidFill>
              <a:schemeClr val="tx1"/>
            </a:solidFill>
            <a:round/>
            <a:headEnd/>
            <a:tailEnd/>
          </a:ln>
        </p:spPr>
        <p:txBody>
          <a:bodyPr wrap="none" lIns="91427" tIns="45714" rIns="91427" bIns="45714" anchor="ctr"/>
          <a:lstStyle/>
          <a:p>
            <a:r>
              <a:rPr lang="fa-IR"/>
              <a:t>8</a:t>
            </a:r>
            <a:endParaRPr lang="en-US"/>
          </a:p>
        </p:txBody>
      </p:sp>
      <p:sp>
        <p:nvSpPr>
          <p:cNvPr id="206873" name="Oval 12"/>
          <p:cNvSpPr>
            <a:spLocks noChangeArrowheads="1"/>
          </p:cNvSpPr>
          <p:nvPr/>
        </p:nvSpPr>
        <p:spPr bwMode="auto">
          <a:xfrm>
            <a:off x="6553200" y="2667000"/>
            <a:ext cx="304800" cy="304800"/>
          </a:xfrm>
          <a:prstGeom prst="ellipse">
            <a:avLst/>
          </a:prstGeom>
          <a:solidFill>
            <a:schemeClr val="bg1"/>
          </a:solidFill>
          <a:ln w="9525" algn="ctr">
            <a:solidFill>
              <a:schemeClr val="tx1"/>
            </a:solidFill>
            <a:round/>
            <a:headEnd/>
            <a:tailEnd/>
          </a:ln>
        </p:spPr>
        <p:txBody>
          <a:bodyPr wrap="none" lIns="91427" tIns="45714" rIns="91427" bIns="45714" anchor="ctr"/>
          <a:lstStyle/>
          <a:p>
            <a:r>
              <a:rPr lang="fa-IR"/>
              <a:t>9</a:t>
            </a:r>
            <a:endParaRPr lang="en-US"/>
          </a:p>
        </p:txBody>
      </p:sp>
      <p:sp>
        <p:nvSpPr>
          <p:cNvPr id="206874" name="Line 13"/>
          <p:cNvSpPr>
            <a:spLocks noChangeShapeType="1"/>
          </p:cNvSpPr>
          <p:nvPr/>
        </p:nvSpPr>
        <p:spPr bwMode="auto">
          <a:xfrm flipV="1">
            <a:off x="1219200" y="2209800"/>
            <a:ext cx="1143000" cy="457200"/>
          </a:xfrm>
          <a:prstGeom prst="line">
            <a:avLst/>
          </a:prstGeom>
          <a:noFill/>
          <a:ln w="9525">
            <a:solidFill>
              <a:srgbClr val="0000CC"/>
            </a:solidFill>
            <a:round/>
            <a:headEnd/>
            <a:tailEnd type="triangle" w="med" len="med"/>
          </a:ln>
        </p:spPr>
        <p:txBody>
          <a:bodyPr wrap="none" anchor="ctr"/>
          <a:lstStyle/>
          <a:p>
            <a:endParaRPr lang="en-US"/>
          </a:p>
        </p:txBody>
      </p:sp>
      <p:sp>
        <p:nvSpPr>
          <p:cNvPr id="206875" name="Line 14"/>
          <p:cNvSpPr>
            <a:spLocks noChangeShapeType="1"/>
          </p:cNvSpPr>
          <p:nvPr/>
        </p:nvSpPr>
        <p:spPr bwMode="auto">
          <a:xfrm>
            <a:off x="2667000" y="2209800"/>
            <a:ext cx="1219200" cy="0"/>
          </a:xfrm>
          <a:prstGeom prst="line">
            <a:avLst/>
          </a:prstGeom>
          <a:noFill/>
          <a:ln w="9525">
            <a:solidFill>
              <a:srgbClr val="0000CC"/>
            </a:solidFill>
            <a:round/>
            <a:headEnd/>
            <a:tailEnd type="triangle" w="med" len="med"/>
          </a:ln>
        </p:spPr>
        <p:txBody>
          <a:bodyPr wrap="none" anchor="ctr"/>
          <a:lstStyle/>
          <a:p>
            <a:endParaRPr lang="en-US"/>
          </a:p>
        </p:txBody>
      </p:sp>
      <p:sp>
        <p:nvSpPr>
          <p:cNvPr id="206876" name="Line 15"/>
          <p:cNvSpPr>
            <a:spLocks noChangeShapeType="1"/>
          </p:cNvSpPr>
          <p:nvPr/>
        </p:nvSpPr>
        <p:spPr bwMode="auto">
          <a:xfrm>
            <a:off x="4191000" y="2209800"/>
            <a:ext cx="1066800" cy="457200"/>
          </a:xfrm>
          <a:prstGeom prst="line">
            <a:avLst/>
          </a:prstGeom>
          <a:noFill/>
          <a:ln w="9525">
            <a:solidFill>
              <a:srgbClr val="0000CC"/>
            </a:solidFill>
            <a:round/>
            <a:headEnd/>
            <a:tailEnd type="triangle" w="med" len="med"/>
          </a:ln>
        </p:spPr>
        <p:txBody>
          <a:bodyPr wrap="none" anchor="ctr"/>
          <a:lstStyle/>
          <a:p>
            <a:endParaRPr lang="en-US"/>
          </a:p>
        </p:txBody>
      </p:sp>
      <p:sp>
        <p:nvSpPr>
          <p:cNvPr id="206877" name="Line 16"/>
          <p:cNvSpPr>
            <a:spLocks noChangeShapeType="1"/>
          </p:cNvSpPr>
          <p:nvPr/>
        </p:nvSpPr>
        <p:spPr bwMode="auto">
          <a:xfrm>
            <a:off x="1295400" y="2819400"/>
            <a:ext cx="1066800" cy="0"/>
          </a:xfrm>
          <a:prstGeom prst="line">
            <a:avLst/>
          </a:prstGeom>
          <a:noFill/>
          <a:ln w="9525">
            <a:solidFill>
              <a:srgbClr val="0000CC"/>
            </a:solidFill>
            <a:round/>
            <a:headEnd/>
            <a:tailEnd type="triangle" w="med" len="med"/>
          </a:ln>
        </p:spPr>
        <p:txBody>
          <a:bodyPr wrap="none" anchor="ctr"/>
          <a:lstStyle/>
          <a:p>
            <a:endParaRPr lang="en-US"/>
          </a:p>
        </p:txBody>
      </p:sp>
      <p:sp>
        <p:nvSpPr>
          <p:cNvPr id="206878" name="Line 17"/>
          <p:cNvSpPr>
            <a:spLocks noChangeShapeType="1"/>
          </p:cNvSpPr>
          <p:nvPr/>
        </p:nvSpPr>
        <p:spPr bwMode="auto">
          <a:xfrm>
            <a:off x="2667000" y="2819400"/>
            <a:ext cx="1219200" cy="0"/>
          </a:xfrm>
          <a:prstGeom prst="line">
            <a:avLst/>
          </a:prstGeom>
          <a:noFill/>
          <a:ln w="9525">
            <a:solidFill>
              <a:srgbClr val="0000CC"/>
            </a:solidFill>
            <a:round/>
            <a:headEnd/>
            <a:tailEnd type="triangle" w="med" len="med"/>
          </a:ln>
        </p:spPr>
        <p:txBody>
          <a:bodyPr wrap="none" anchor="ctr"/>
          <a:lstStyle/>
          <a:p>
            <a:endParaRPr lang="en-US"/>
          </a:p>
        </p:txBody>
      </p:sp>
      <p:sp>
        <p:nvSpPr>
          <p:cNvPr id="206879" name="Line 18"/>
          <p:cNvSpPr>
            <a:spLocks noChangeShapeType="1"/>
          </p:cNvSpPr>
          <p:nvPr/>
        </p:nvSpPr>
        <p:spPr bwMode="auto">
          <a:xfrm>
            <a:off x="2667000" y="2819400"/>
            <a:ext cx="1219200" cy="533400"/>
          </a:xfrm>
          <a:prstGeom prst="line">
            <a:avLst/>
          </a:prstGeom>
          <a:noFill/>
          <a:ln w="9525">
            <a:solidFill>
              <a:srgbClr val="0000CC"/>
            </a:solidFill>
            <a:round/>
            <a:headEnd/>
            <a:tailEnd type="triangle" w="med" len="med"/>
          </a:ln>
        </p:spPr>
        <p:txBody>
          <a:bodyPr wrap="none" anchor="ctr"/>
          <a:lstStyle/>
          <a:p>
            <a:endParaRPr lang="en-US"/>
          </a:p>
        </p:txBody>
      </p:sp>
      <p:sp>
        <p:nvSpPr>
          <p:cNvPr id="206880" name="Line 19"/>
          <p:cNvSpPr>
            <a:spLocks noChangeShapeType="1"/>
          </p:cNvSpPr>
          <p:nvPr/>
        </p:nvSpPr>
        <p:spPr bwMode="auto">
          <a:xfrm>
            <a:off x="4191000" y="2819400"/>
            <a:ext cx="990600" cy="0"/>
          </a:xfrm>
          <a:prstGeom prst="line">
            <a:avLst/>
          </a:prstGeom>
          <a:noFill/>
          <a:ln w="9525">
            <a:solidFill>
              <a:srgbClr val="0000CC"/>
            </a:solidFill>
            <a:round/>
            <a:headEnd/>
            <a:tailEnd type="triangle" w="med" len="med"/>
          </a:ln>
        </p:spPr>
        <p:txBody>
          <a:bodyPr wrap="none" anchor="ctr"/>
          <a:lstStyle/>
          <a:p>
            <a:endParaRPr lang="en-US"/>
          </a:p>
        </p:txBody>
      </p:sp>
      <p:sp>
        <p:nvSpPr>
          <p:cNvPr id="206881" name="Line 20"/>
          <p:cNvSpPr>
            <a:spLocks noChangeShapeType="1"/>
          </p:cNvSpPr>
          <p:nvPr/>
        </p:nvSpPr>
        <p:spPr bwMode="auto">
          <a:xfrm>
            <a:off x="5486400" y="2819400"/>
            <a:ext cx="1066800" cy="0"/>
          </a:xfrm>
          <a:prstGeom prst="line">
            <a:avLst/>
          </a:prstGeom>
          <a:noFill/>
          <a:ln w="9525">
            <a:solidFill>
              <a:srgbClr val="0000CC"/>
            </a:solidFill>
            <a:round/>
            <a:headEnd/>
            <a:tailEnd type="triangle" w="med" len="med"/>
          </a:ln>
        </p:spPr>
        <p:txBody>
          <a:bodyPr wrap="none" anchor="ctr"/>
          <a:lstStyle/>
          <a:p>
            <a:endParaRPr lang="en-US"/>
          </a:p>
        </p:txBody>
      </p:sp>
      <p:sp>
        <p:nvSpPr>
          <p:cNvPr id="206882" name="Line 21"/>
          <p:cNvSpPr>
            <a:spLocks noChangeShapeType="1"/>
          </p:cNvSpPr>
          <p:nvPr/>
        </p:nvSpPr>
        <p:spPr bwMode="auto">
          <a:xfrm>
            <a:off x="1219200" y="2971800"/>
            <a:ext cx="1143000" cy="381000"/>
          </a:xfrm>
          <a:prstGeom prst="line">
            <a:avLst/>
          </a:prstGeom>
          <a:noFill/>
          <a:ln w="9525">
            <a:solidFill>
              <a:srgbClr val="0000CC"/>
            </a:solidFill>
            <a:round/>
            <a:headEnd/>
            <a:tailEnd type="triangle" w="med" len="med"/>
          </a:ln>
        </p:spPr>
        <p:txBody>
          <a:bodyPr wrap="none" anchor="ctr"/>
          <a:lstStyle/>
          <a:p>
            <a:endParaRPr lang="en-US"/>
          </a:p>
        </p:txBody>
      </p:sp>
      <p:sp>
        <p:nvSpPr>
          <p:cNvPr id="206883" name="Line 22"/>
          <p:cNvSpPr>
            <a:spLocks noChangeShapeType="1"/>
          </p:cNvSpPr>
          <p:nvPr/>
        </p:nvSpPr>
        <p:spPr bwMode="auto">
          <a:xfrm>
            <a:off x="2667000" y="3400425"/>
            <a:ext cx="1219200" cy="0"/>
          </a:xfrm>
          <a:prstGeom prst="line">
            <a:avLst/>
          </a:prstGeom>
          <a:noFill/>
          <a:ln w="9525">
            <a:solidFill>
              <a:srgbClr val="0000CC"/>
            </a:solidFill>
            <a:round/>
            <a:headEnd/>
            <a:tailEnd type="triangle" w="med" len="med"/>
          </a:ln>
        </p:spPr>
        <p:txBody>
          <a:bodyPr wrap="none" anchor="ctr"/>
          <a:lstStyle/>
          <a:p>
            <a:endParaRPr lang="en-US"/>
          </a:p>
        </p:txBody>
      </p:sp>
      <p:sp>
        <p:nvSpPr>
          <p:cNvPr id="206884" name="Line 23"/>
          <p:cNvSpPr>
            <a:spLocks noChangeShapeType="1"/>
          </p:cNvSpPr>
          <p:nvPr/>
        </p:nvSpPr>
        <p:spPr bwMode="auto">
          <a:xfrm flipV="1">
            <a:off x="4191000" y="2895600"/>
            <a:ext cx="2438400" cy="457200"/>
          </a:xfrm>
          <a:prstGeom prst="line">
            <a:avLst/>
          </a:prstGeom>
          <a:noFill/>
          <a:ln w="9525">
            <a:solidFill>
              <a:srgbClr val="0000CC"/>
            </a:solidFill>
            <a:round/>
            <a:headEnd/>
            <a:tailEnd type="triangle" w="med" len="med"/>
          </a:ln>
        </p:spPr>
        <p:txBody>
          <a:bodyPr wrap="none" anchor="ctr"/>
          <a:lstStyle/>
          <a:p>
            <a:endParaRPr lang="en-US"/>
          </a:p>
        </p:txBody>
      </p:sp>
    </p:spTree>
  </p:cSld>
  <p:clrMapOvr>
    <a:masterClrMapping/>
  </p:clrMapOvr>
  <p:transition spd="med"/>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A668239A-7282-4232-8286-7EEF336BBEF6}" type="slidenum">
              <a:rPr lang="ar-SA" altLang="en-US"/>
              <a:pPr>
                <a:defRPr/>
              </a:pPr>
              <a:t>195</a:t>
            </a:fld>
            <a:endParaRPr lang="en-US" altLang="en-US"/>
          </a:p>
        </p:txBody>
      </p:sp>
      <p:sp>
        <p:nvSpPr>
          <p:cNvPr id="207876" name="Rectangle 2"/>
          <p:cNvSpPr>
            <a:spLocks noGrp="1" noChangeArrowheads="1"/>
          </p:cNvSpPr>
          <p:nvPr>
            <p:ph type="title"/>
          </p:nvPr>
        </p:nvSpPr>
        <p:spPr>
          <a:xfrm>
            <a:off x="0" y="122238"/>
            <a:ext cx="8001000" cy="1295400"/>
          </a:xfrm>
        </p:spPr>
        <p:txBody>
          <a:bodyPr/>
          <a:lstStyle/>
          <a:p>
            <a:pPr algn="r" rtl="1" eaLnBrk="1" hangingPunct="1"/>
            <a:r>
              <a:rPr lang="fa-IR" sz="3200" smtClean="0">
                <a:cs typeface="B Nazanin" pitchFamily="2" charset="-78"/>
              </a:rPr>
              <a:t>الگوريتم برنامه ريزي تخصيص منابع محدود – حل مثال</a:t>
            </a:r>
            <a:r>
              <a:rPr lang="fa-IR" sz="3600" smtClean="0">
                <a:cs typeface="B Nazanin" pitchFamily="2" charset="-78"/>
              </a:rPr>
              <a:t> </a:t>
            </a:r>
            <a:r>
              <a:rPr lang="en-US" sz="3600" smtClean="0">
                <a:cs typeface="B Nazanin" pitchFamily="2" charset="-78"/>
              </a:rPr>
              <a:t>(RCPSP)</a:t>
            </a:r>
          </a:p>
        </p:txBody>
      </p:sp>
      <p:sp>
        <p:nvSpPr>
          <p:cNvPr id="207877" name="Rectangle 3"/>
          <p:cNvSpPr>
            <a:spLocks noGrp="1" noChangeArrowheads="1"/>
          </p:cNvSpPr>
          <p:nvPr>
            <p:ph type="body" idx="1"/>
          </p:nvPr>
        </p:nvSpPr>
        <p:spPr/>
        <p:txBody>
          <a:bodyPr/>
          <a:lstStyle/>
          <a:p>
            <a:pPr algn="r" rtl="1" eaLnBrk="1" hangingPunct="1"/>
            <a:r>
              <a:rPr lang="fa-IR" sz="2200" smtClean="0">
                <a:cs typeface="B Nazanin" pitchFamily="2" charset="-78"/>
              </a:rPr>
              <a:t>مرحله دوم: در اين مرحله </a:t>
            </a:r>
            <a:r>
              <a:rPr lang="en-US" sz="2200" smtClean="0">
                <a:cs typeface="B Nazanin" pitchFamily="2" charset="-78"/>
              </a:rPr>
              <a:t>T</a:t>
            </a:r>
            <a:r>
              <a:rPr lang="fa-IR" sz="2200" smtClean="0">
                <a:cs typeface="B Nazanin" pitchFamily="2" charset="-78"/>
              </a:rPr>
              <a:t> را برابر کوچکترين زمان اتمام فعاليتهاي مرحله قبل يعني 2 جلو مي بريم. از مرحله قبل پيدا است که در زمان 2 فعاليتهاي </a:t>
            </a:r>
            <a:r>
              <a:rPr lang="en-US" sz="2200" smtClean="0">
                <a:cs typeface="B Nazanin" pitchFamily="2" charset="-78"/>
              </a:rPr>
              <a:t>1-2,1-3</a:t>
            </a:r>
            <a:r>
              <a:rPr lang="fa-IR" sz="2200" smtClean="0">
                <a:cs typeface="B Nazanin" pitchFamily="2" charset="-78"/>
              </a:rPr>
              <a:t> به اتمام ميرسند با اتمام فعاليت </a:t>
            </a:r>
            <a:r>
              <a:rPr lang="en-US" sz="2200" smtClean="0">
                <a:cs typeface="B Nazanin" pitchFamily="2" charset="-78"/>
              </a:rPr>
              <a:t>1-3</a:t>
            </a:r>
            <a:r>
              <a:rPr lang="fa-IR" sz="2200" smtClean="0">
                <a:cs typeface="B Nazanin" pitchFamily="2" charset="-78"/>
              </a:rPr>
              <a:t>، 4 واحد منبع و با اتمام فعاليت </a:t>
            </a:r>
            <a:r>
              <a:rPr lang="en-US" sz="2200" smtClean="0">
                <a:cs typeface="B Nazanin" pitchFamily="2" charset="-78"/>
              </a:rPr>
              <a:t>1-2</a:t>
            </a:r>
            <a:r>
              <a:rPr lang="fa-IR" sz="2200" smtClean="0">
                <a:cs typeface="B Nazanin" pitchFamily="2" charset="-78"/>
              </a:rPr>
              <a:t>، صفر واحد منبع آزاد ميگردد. در نتيجه </a:t>
            </a:r>
            <a:r>
              <a:rPr lang="en-US" sz="2200" smtClean="0">
                <a:cs typeface="B Nazanin" pitchFamily="2" charset="-78"/>
              </a:rPr>
              <a:t>T=2, R=4</a:t>
            </a:r>
            <a:r>
              <a:rPr lang="fa-IR" sz="2200" smtClean="0">
                <a:cs typeface="B Nazanin" pitchFamily="2" charset="-78"/>
              </a:rPr>
              <a:t> خواهد بود. براي </a:t>
            </a:r>
            <a:r>
              <a:rPr lang="en-US" sz="2200" smtClean="0">
                <a:cs typeface="B Nazanin" pitchFamily="2" charset="-78"/>
              </a:rPr>
              <a:t>EAS</a:t>
            </a:r>
            <a:r>
              <a:rPr lang="fa-IR" sz="2200" smtClean="0">
                <a:cs typeface="B Nazanin" pitchFamily="2" charset="-78"/>
              </a:rPr>
              <a:t> چون فعاليتهاي </a:t>
            </a:r>
            <a:r>
              <a:rPr lang="en-US" sz="2200" smtClean="0">
                <a:cs typeface="B Nazanin" pitchFamily="2" charset="-78"/>
              </a:rPr>
              <a:t>1-3, 1-2</a:t>
            </a:r>
            <a:r>
              <a:rPr lang="fa-IR" sz="2200" smtClean="0">
                <a:cs typeface="B Nazanin" pitchFamily="2" charset="-78"/>
              </a:rPr>
              <a:t> تمام شده اند فعاليتهاي پس نياز آنها شامل </a:t>
            </a:r>
            <a:r>
              <a:rPr lang="en-US" sz="2200" smtClean="0">
                <a:cs typeface="B Nazanin" pitchFamily="2" charset="-78"/>
              </a:rPr>
              <a:t>2-5,3-6,3-7</a:t>
            </a:r>
            <a:r>
              <a:rPr lang="fa-IR" sz="2200" smtClean="0">
                <a:cs typeface="B Nazanin" pitchFamily="2" charset="-78"/>
              </a:rPr>
              <a:t> مي تواند برنامه ريزي شوند. اما چون فقط </a:t>
            </a:r>
            <a:r>
              <a:rPr lang="en-US" sz="2200" smtClean="0">
                <a:cs typeface="B Nazanin" pitchFamily="2" charset="-78"/>
              </a:rPr>
              <a:t>R=4</a:t>
            </a:r>
            <a:r>
              <a:rPr lang="fa-IR" sz="2200" smtClean="0">
                <a:cs typeface="B Nazanin" pitchFamily="2" charset="-78"/>
              </a:rPr>
              <a:t> واحد منبع موجود است فعاليت </a:t>
            </a:r>
            <a:r>
              <a:rPr lang="en-US" sz="2200" smtClean="0">
                <a:cs typeface="B Nazanin" pitchFamily="2" charset="-78"/>
              </a:rPr>
              <a:t>2-5</a:t>
            </a:r>
            <a:r>
              <a:rPr lang="fa-IR" sz="2200" smtClean="0">
                <a:cs typeface="B Nazanin" pitchFamily="2" charset="-78"/>
              </a:rPr>
              <a:t>‌ را نمي توان برنامه ريزي نمود. </a:t>
            </a:r>
            <a:endParaRPr lang="en-US" sz="2200" smtClean="0">
              <a:cs typeface="B Nazanin" pitchFamily="2" charset="-78"/>
            </a:endParaRPr>
          </a:p>
          <a:p>
            <a:pPr algn="r" rtl="1" eaLnBrk="1" hangingPunct="1">
              <a:lnSpc>
                <a:spcPct val="90000"/>
              </a:lnSpc>
            </a:pPr>
            <a:r>
              <a:rPr lang="fa-IR" sz="2200" smtClean="0">
                <a:cs typeface="B Nazanin" pitchFamily="2" charset="-78"/>
              </a:rPr>
              <a:t>مرحله سوم: در اين مرحله </a:t>
            </a:r>
            <a:r>
              <a:rPr lang="en-US" sz="2200" smtClean="0">
                <a:cs typeface="B Nazanin" pitchFamily="2" charset="-78"/>
              </a:rPr>
              <a:t>T=3</a:t>
            </a:r>
            <a:r>
              <a:rPr lang="fa-IR" sz="2200" smtClean="0">
                <a:cs typeface="B Nazanin" pitchFamily="2" charset="-78"/>
              </a:rPr>
              <a:t>‌يعني زمان اتمام فعاليت </a:t>
            </a:r>
            <a:r>
              <a:rPr lang="en-US" sz="2200" smtClean="0">
                <a:cs typeface="B Nazanin" pitchFamily="2" charset="-78"/>
              </a:rPr>
              <a:t>1-4</a:t>
            </a:r>
            <a:r>
              <a:rPr lang="fa-IR" sz="2200" smtClean="0">
                <a:cs typeface="B Nazanin" pitchFamily="2" charset="-78"/>
              </a:rPr>
              <a:t> قرار مي دهيم. با اتمام اين فعاليت 4 واحد منبع آزاد مي گردد، از طرفي يک واحد منبع استفاده نشده در مرحله دوم داشتيم در نتيجه کل منبع در دسترس ما در اين زمان </a:t>
            </a:r>
            <a:r>
              <a:rPr lang="en-US" sz="2200" smtClean="0">
                <a:cs typeface="B Nazanin" pitchFamily="2" charset="-78"/>
              </a:rPr>
              <a:t>R=5</a:t>
            </a:r>
            <a:r>
              <a:rPr lang="fa-IR" sz="2200" smtClean="0">
                <a:cs typeface="B Nazanin" pitchFamily="2" charset="-78"/>
              </a:rPr>
              <a:t> خواهد بود تنها نکته جديد در مورد </a:t>
            </a:r>
            <a:r>
              <a:rPr lang="en-US" sz="2200" smtClean="0">
                <a:cs typeface="B Nazanin" pitchFamily="2" charset="-78"/>
              </a:rPr>
              <a:t>EAS</a:t>
            </a:r>
            <a:r>
              <a:rPr lang="fa-IR" sz="2200" smtClean="0">
                <a:cs typeface="B Nazanin" pitchFamily="2" charset="-78"/>
              </a:rPr>
              <a:t> است و آن اينکه چون فعاليت </a:t>
            </a:r>
            <a:r>
              <a:rPr lang="en-US" sz="2200" smtClean="0">
                <a:cs typeface="B Nazanin" pitchFamily="2" charset="-78"/>
              </a:rPr>
              <a:t>2-5</a:t>
            </a:r>
            <a:r>
              <a:rPr lang="fa-IR" sz="2200" smtClean="0">
                <a:cs typeface="B Nazanin" pitchFamily="2" charset="-78"/>
              </a:rPr>
              <a:t> در مرحله قبل به دليل کمبود منـابـع برنامه ريزي نشد مجدداً تکرار گرديده است. </a:t>
            </a:r>
          </a:p>
          <a:p>
            <a:pPr algn="r" rtl="1" eaLnBrk="1" hangingPunct="1">
              <a:lnSpc>
                <a:spcPct val="90000"/>
              </a:lnSpc>
              <a:buFont typeface="Wingdings" pitchFamily="2" charset="2"/>
              <a:buNone/>
            </a:pPr>
            <a:r>
              <a:rPr lang="fa-IR" sz="2200" smtClean="0">
                <a:cs typeface="B Nazanin" pitchFamily="2" charset="-78"/>
              </a:rPr>
              <a:t>ساير مراحل تکرار گامها به همين ترتيب طي مي گرددو پروژه در پايان روز شانزدهم به پايان ميرسد. </a:t>
            </a:r>
            <a:endParaRPr lang="en-US" sz="2200"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6"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97" name="Slide Number Placeholder 5"/>
          <p:cNvSpPr>
            <a:spLocks noGrp="1"/>
          </p:cNvSpPr>
          <p:nvPr>
            <p:ph type="sldNum" sz="quarter" idx="12"/>
          </p:nvPr>
        </p:nvSpPr>
        <p:spPr/>
        <p:txBody>
          <a:bodyPr/>
          <a:lstStyle/>
          <a:p>
            <a:pPr>
              <a:defRPr/>
            </a:pPr>
            <a:fld id="{D29ABFB0-0DBB-4B29-A0DF-B104F5E4337D}" type="slidenum">
              <a:rPr lang="ar-SA" altLang="en-US"/>
              <a:pPr>
                <a:defRPr/>
              </a:pPr>
              <a:t>196</a:t>
            </a:fld>
            <a:endParaRPr lang="en-US" altLang="en-US"/>
          </a:p>
        </p:txBody>
      </p:sp>
      <p:sp>
        <p:nvSpPr>
          <p:cNvPr id="208900" name="Rectangle 2"/>
          <p:cNvSpPr>
            <a:spLocks noGrp="1" noChangeArrowheads="1"/>
          </p:cNvSpPr>
          <p:nvPr>
            <p:ph type="title"/>
          </p:nvPr>
        </p:nvSpPr>
        <p:spPr>
          <a:xfrm>
            <a:off x="152400" y="122238"/>
            <a:ext cx="7848600" cy="1295400"/>
          </a:xfrm>
        </p:spPr>
        <p:txBody>
          <a:bodyPr/>
          <a:lstStyle/>
          <a:p>
            <a:pPr algn="r" rtl="1" eaLnBrk="1" hangingPunct="1"/>
            <a:r>
              <a:rPr lang="fa-IR" sz="3200" smtClean="0">
                <a:cs typeface="B Nazanin" pitchFamily="2" charset="-78"/>
              </a:rPr>
              <a:t>الگوريتم برنامه ريزي تخصيص منابع محدود – حل مثال</a:t>
            </a:r>
            <a:r>
              <a:rPr lang="fa-IR" sz="3600" smtClean="0">
                <a:cs typeface="B Nazanin" pitchFamily="2" charset="-78"/>
              </a:rPr>
              <a:t> </a:t>
            </a:r>
            <a:r>
              <a:rPr lang="en-US" sz="3600" smtClean="0">
                <a:cs typeface="B Nazanin" pitchFamily="2" charset="-78"/>
              </a:rPr>
              <a:t>(RCPSP)</a:t>
            </a:r>
          </a:p>
        </p:txBody>
      </p:sp>
      <p:graphicFrame>
        <p:nvGraphicFramePr>
          <p:cNvPr id="301324" name="Group 268"/>
          <p:cNvGraphicFramePr>
            <a:graphicFrameLocks noGrp="1"/>
          </p:cNvGraphicFramePr>
          <p:nvPr>
            <p:ph idx="1"/>
          </p:nvPr>
        </p:nvGraphicFramePr>
        <p:xfrm>
          <a:off x="457200" y="1719263"/>
          <a:ext cx="8229600" cy="4411662"/>
        </p:xfrm>
        <a:graphic>
          <a:graphicData uri="http://schemas.openxmlformats.org/drawingml/2006/table">
            <a:tbl>
              <a:tblPr/>
              <a:tblGrid>
                <a:gridCol w="822325"/>
                <a:gridCol w="823913"/>
                <a:gridCol w="822325"/>
                <a:gridCol w="823912"/>
                <a:gridCol w="822325"/>
                <a:gridCol w="822325"/>
                <a:gridCol w="823913"/>
                <a:gridCol w="822325"/>
                <a:gridCol w="823912"/>
                <a:gridCol w="822325"/>
              </a:tblGrid>
              <a:tr h="550863">
                <a:tc rowSpan="2" gridSpan="2">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cap="flat">
                      <a:noFill/>
                    </a:lnL>
                    <a:lnR w="38100" cap="flat" cmpd="sng" algn="ctr">
                      <a:solidFill>
                        <a:schemeClr val="tx1"/>
                      </a:solidFill>
                      <a:prstDash val="solid"/>
                      <a:round/>
                      <a:headEnd type="none" w="med" len="med"/>
                      <a:tailEnd type="none" w="med" len="med"/>
                    </a:lnR>
                    <a:lnT cap="flat">
                      <a:noFill/>
                    </a:lnT>
                    <a:lnB w="3810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pPr rtl="1"/>
                      <a:endParaRPr lang="fa-IR"/>
                    </a:p>
                  </a:txBody>
                  <a:tcPr/>
                </a:tc>
                <a:tc gridSpan="3">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مرحله اول</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pPr rtl="1"/>
                      <a:endParaRPr lang="fa-IR"/>
                    </a:p>
                  </a:txBody>
                  <a:tcPr/>
                </a:tc>
                <a:tc hMerge="1">
                  <a:txBody>
                    <a:bodyPr/>
                    <a:lstStyle/>
                    <a:p>
                      <a:pPr rtl="1"/>
                      <a:endParaRPr lang="fa-IR"/>
                    </a:p>
                  </a:txBody>
                  <a:tcPr/>
                </a:tc>
                <a:tc gridSpan="3">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مرحله دوم</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pPr rtl="1"/>
                      <a:endParaRPr lang="fa-IR"/>
                    </a:p>
                  </a:txBody>
                  <a:tcPr/>
                </a:tc>
                <a:tc hMerge="1">
                  <a:txBody>
                    <a:bodyPr/>
                    <a:lstStyle/>
                    <a:p>
                      <a:pPr rtl="1"/>
                      <a:endParaRPr lang="fa-IR"/>
                    </a:p>
                  </a:txBody>
                  <a:tcPr/>
                </a:tc>
                <a:tc gridSpan="2">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مرحله سوم</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r>
              <a:tr h="552450">
                <a:tc gridSpan="2" vMerge="1">
                  <a:txBody>
                    <a:bodyPr/>
                    <a:lstStyle/>
                    <a:p>
                      <a:pPr rtl="1"/>
                      <a:endParaRPr lang="fa-IR"/>
                    </a:p>
                  </a:txBody>
                  <a:tcPr/>
                </a:tc>
                <a:tc hMerge="1"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T=0</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R=8</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T=2</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R=4</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T=3</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R=5</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550863">
                <a:tc rowSpan="3">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گام 2</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EAS</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1-2</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1-3</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1-4</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2-5</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3-6</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3-7</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2-5</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4-7</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2450">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LS</a:t>
                      </a:r>
                      <a:r>
                        <a:rPr kumimoji="0" lang="en-US" sz="2000" b="0" i="0" u="none" strike="noStrike" cap="none" normalizeH="0" baseline="-25000" smtClean="0">
                          <a:ln>
                            <a:noFill/>
                          </a:ln>
                          <a:solidFill>
                            <a:schemeClr val="tx1"/>
                          </a:solidFill>
                          <a:effectLst/>
                          <a:latin typeface="Arial" pitchFamily="34" charset="0"/>
                          <a:cs typeface="B Nazanin" pitchFamily="2" charset="-78"/>
                        </a:rPr>
                        <a:t>ij</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4</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3</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0</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6</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5</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7</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6</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3</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0863">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D</a:t>
                      </a:r>
                      <a:r>
                        <a:rPr kumimoji="0" lang="en-US" sz="2000" b="0" i="0" u="none" strike="noStrike" cap="none" normalizeH="0" baseline="-25000" smtClean="0">
                          <a:ln>
                            <a:noFill/>
                          </a:ln>
                          <a:solidFill>
                            <a:schemeClr val="tx1"/>
                          </a:solidFill>
                          <a:effectLst/>
                          <a:latin typeface="Arial" pitchFamily="34" charset="0"/>
                          <a:cs typeface="B Nazanin" pitchFamily="2" charset="-78"/>
                        </a:rPr>
                        <a:t>ij</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2</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2</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3</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4</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3</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3</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4</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7</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ysDash"/>
                      <a:round/>
                      <a:headEnd type="none" w="med" len="med"/>
                      <a:tailEnd type="none" w="med" len="med"/>
                    </a:lnB>
                    <a:lnTlToBr>
                      <a:noFill/>
                    </a:lnTlToBr>
                    <a:lnBlToTr>
                      <a:noFill/>
                    </a:lnBlToTr>
                    <a:noFill/>
                  </a:tcPr>
                </a:tc>
              </a:tr>
              <a:tr h="550863">
                <a:tc rowSpan="2">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گام 3</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38100"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OSS</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1-4</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1-3</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1-2</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3-6</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2-5</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3-7</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4-7</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2-5</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2450">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r</a:t>
                      </a:r>
                      <a:r>
                        <a:rPr kumimoji="0" lang="en-US" sz="2000" b="0" i="0" u="none" strike="noStrike" cap="none" normalizeH="0" baseline="-25000" smtClean="0">
                          <a:ln>
                            <a:noFill/>
                          </a:ln>
                          <a:solidFill>
                            <a:schemeClr val="tx1"/>
                          </a:solidFill>
                          <a:effectLst/>
                          <a:latin typeface="Arial" pitchFamily="34" charset="0"/>
                          <a:cs typeface="B Nazanin" pitchFamily="2" charset="-78"/>
                        </a:rPr>
                        <a:t>ij</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4</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4</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0</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3</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2</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0</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5</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2</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ysDash"/>
                      <a:round/>
                      <a:headEnd type="none" w="med" len="med"/>
                      <a:tailEnd type="none" w="med" len="med"/>
                    </a:lnB>
                    <a:lnTlToBr>
                      <a:noFill/>
                    </a:lnTlToBr>
                    <a:lnBlToTr>
                      <a:noFill/>
                    </a:lnBlToTr>
                    <a:noFill/>
                  </a:tcPr>
                </a:tc>
              </a:tr>
              <a:tr h="550863">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0" i="0" u="none" strike="noStrike" cap="none" normalizeH="0" baseline="0" smtClean="0">
                          <a:ln>
                            <a:noFill/>
                          </a:ln>
                          <a:solidFill>
                            <a:schemeClr val="tx1"/>
                          </a:solidFill>
                          <a:effectLst/>
                          <a:latin typeface="Arial" pitchFamily="34" charset="0"/>
                          <a:cs typeface="B Nazanin" pitchFamily="2" charset="-78"/>
                        </a:rPr>
                        <a:t>زمان پايان</a:t>
                      </a:r>
                      <a:endParaRPr kumimoji="0" lang="en-US" sz="16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T+D</a:t>
                      </a:r>
                      <a:r>
                        <a:rPr kumimoji="0" lang="en-US" sz="2000" b="0" i="0" u="none" strike="noStrike" cap="none" normalizeH="0" baseline="-25000" smtClean="0">
                          <a:ln>
                            <a:noFill/>
                          </a:ln>
                          <a:solidFill>
                            <a:schemeClr val="tx1"/>
                          </a:solidFill>
                          <a:effectLst/>
                          <a:latin typeface="Arial" pitchFamily="34" charset="0"/>
                          <a:cs typeface="B Nazanin" pitchFamily="2" charset="-78"/>
                        </a:rPr>
                        <a:t>ij</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3</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2</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2</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5</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5</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10</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0"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81" name="Slide Number Placeholder 5"/>
          <p:cNvSpPr>
            <a:spLocks noGrp="1"/>
          </p:cNvSpPr>
          <p:nvPr>
            <p:ph type="sldNum" sz="quarter" idx="12"/>
          </p:nvPr>
        </p:nvSpPr>
        <p:spPr/>
        <p:txBody>
          <a:bodyPr/>
          <a:lstStyle/>
          <a:p>
            <a:pPr>
              <a:defRPr/>
            </a:pPr>
            <a:fld id="{9C826187-67EF-4970-9405-120DCEF75D86}" type="slidenum">
              <a:rPr lang="ar-SA" altLang="en-US"/>
              <a:pPr>
                <a:defRPr/>
              </a:pPr>
              <a:t>197</a:t>
            </a:fld>
            <a:endParaRPr lang="en-US" altLang="en-US"/>
          </a:p>
        </p:txBody>
      </p:sp>
      <p:sp>
        <p:nvSpPr>
          <p:cNvPr id="209924" name="Rectangle 2"/>
          <p:cNvSpPr>
            <a:spLocks noGrp="1" noChangeArrowheads="1"/>
          </p:cNvSpPr>
          <p:nvPr>
            <p:ph type="title"/>
          </p:nvPr>
        </p:nvSpPr>
        <p:spPr>
          <a:xfrm>
            <a:off x="228600" y="122238"/>
            <a:ext cx="7772400" cy="1295400"/>
          </a:xfrm>
        </p:spPr>
        <p:txBody>
          <a:bodyPr/>
          <a:lstStyle/>
          <a:p>
            <a:pPr algn="r" rtl="1" eaLnBrk="1" hangingPunct="1"/>
            <a:r>
              <a:rPr lang="fa-IR" sz="3200" smtClean="0">
                <a:cs typeface="B Nazanin" pitchFamily="2" charset="-78"/>
              </a:rPr>
              <a:t>الگوريتم برنامه ريزي تخصيص منابع محدود – حل مثال</a:t>
            </a:r>
            <a:r>
              <a:rPr lang="fa-IR" sz="3600" smtClean="0">
                <a:cs typeface="B Nazanin" pitchFamily="2" charset="-78"/>
              </a:rPr>
              <a:t> </a:t>
            </a:r>
            <a:r>
              <a:rPr lang="en-US" sz="3600" smtClean="0">
                <a:cs typeface="B Nazanin" pitchFamily="2" charset="-78"/>
              </a:rPr>
              <a:t>(RCPSP)</a:t>
            </a:r>
          </a:p>
        </p:txBody>
      </p:sp>
      <p:graphicFrame>
        <p:nvGraphicFramePr>
          <p:cNvPr id="303267" name="Group 163"/>
          <p:cNvGraphicFramePr>
            <a:graphicFrameLocks noGrp="1"/>
          </p:cNvGraphicFramePr>
          <p:nvPr>
            <p:ph idx="1"/>
          </p:nvPr>
        </p:nvGraphicFramePr>
        <p:xfrm>
          <a:off x="457200" y="1719263"/>
          <a:ext cx="7696200" cy="4411662"/>
        </p:xfrm>
        <a:graphic>
          <a:graphicData uri="http://schemas.openxmlformats.org/drawingml/2006/table">
            <a:tbl>
              <a:tblPr/>
              <a:tblGrid>
                <a:gridCol w="822325"/>
                <a:gridCol w="823913"/>
                <a:gridCol w="822325"/>
                <a:gridCol w="823912"/>
                <a:gridCol w="1355725"/>
                <a:gridCol w="1524000"/>
                <a:gridCol w="838200"/>
                <a:gridCol w="685800"/>
              </a:tblGrid>
              <a:tr h="550863">
                <a:tc rowSpan="2" gridSpan="2">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cap="flat">
                      <a:noFill/>
                    </a:lnL>
                    <a:lnR w="38100" cap="flat" cmpd="sng" algn="ctr">
                      <a:solidFill>
                        <a:schemeClr val="tx1"/>
                      </a:solidFill>
                      <a:prstDash val="solid"/>
                      <a:round/>
                      <a:headEnd type="none" w="med" len="med"/>
                      <a:tailEnd type="none" w="med" len="med"/>
                    </a:lnR>
                    <a:lnT cap="flat">
                      <a:noFill/>
                    </a:lnT>
                    <a:lnB w="3810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pPr rtl="1"/>
                      <a:endParaRPr lang="fa-IR"/>
                    </a:p>
                  </a:txBody>
                  <a:tcPr/>
                </a:tc>
                <a:tc gridSpan="2">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مرحله چهارم</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مرحله پنجم</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مرحله ششم</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مرحله هفتم</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r>
              <a:tr h="552450">
                <a:tc gridSpan="2" vMerge="1">
                  <a:txBody>
                    <a:bodyPr/>
                    <a:lstStyle/>
                    <a:p>
                      <a:pPr rtl="1"/>
                      <a:endParaRPr lang="fa-IR"/>
                    </a:p>
                  </a:txBody>
                  <a:tcPr/>
                </a:tc>
                <a:tc hMerge="1"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T=5</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R=3</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T=9   R=3</a:t>
                      </a:r>
                    </a:p>
                  </a:txBody>
                  <a:tcPr marL="91427" marR="91427" marT="45714" marB="45714"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T=10  R=5</a:t>
                      </a:r>
                    </a:p>
                  </a:txBody>
                  <a:tcPr marL="91427" marR="91427" marT="45714" marB="45714"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T=11</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R=8</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550863">
                <a:tc rowSpan="3">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گام 2</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EAS</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2-5</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6-8</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5-8</a:t>
                      </a:r>
                    </a:p>
                  </a:txBody>
                  <a:tcPr marL="91427" marR="91427" marT="45714" marB="45714"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7-9</a:t>
                      </a:r>
                    </a:p>
                  </a:txBody>
                  <a:tcPr marL="91427" marR="91427" marT="45714" marB="45714"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7-9</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8-9</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2450">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LS</a:t>
                      </a:r>
                      <a:r>
                        <a:rPr kumimoji="0" lang="en-US" sz="2000" b="0" i="0" u="none" strike="noStrike" cap="none" normalizeH="0" baseline="-25000" smtClean="0">
                          <a:ln>
                            <a:noFill/>
                          </a:ln>
                          <a:solidFill>
                            <a:schemeClr val="tx1"/>
                          </a:solidFill>
                          <a:effectLst/>
                          <a:latin typeface="Arial" pitchFamily="34" charset="0"/>
                          <a:cs typeface="B Nazanin" pitchFamily="2" charset="-78"/>
                        </a:rPr>
                        <a:t>ij</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6</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8</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10</a:t>
                      </a:r>
                    </a:p>
                  </a:txBody>
                  <a:tcPr marL="91427" marR="91427" marT="45714" marB="45714"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10</a:t>
                      </a:r>
                    </a:p>
                  </a:txBody>
                  <a:tcPr marL="91427" marR="91427" marT="45714" marB="45714"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10</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12</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0863">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D</a:t>
                      </a:r>
                      <a:r>
                        <a:rPr kumimoji="0" lang="en-US" sz="2000" b="0" i="0" u="none" strike="noStrike" cap="none" normalizeH="0" baseline="-25000" smtClean="0">
                          <a:ln>
                            <a:noFill/>
                          </a:ln>
                          <a:solidFill>
                            <a:schemeClr val="tx1"/>
                          </a:solidFill>
                          <a:effectLst/>
                          <a:latin typeface="Arial" pitchFamily="34" charset="0"/>
                          <a:cs typeface="B Nazanin" pitchFamily="2" charset="-78"/>
                        </a:rPr>
                        <a:t>ij</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4</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4</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2</a:t>
                      </a:r>
                    </a:p>
                  </a:txBody>
                  <a:tcPr marL="91427" marR="91427" marT="45714" marB="45714"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5</a:t>
                      </a:r>
                    </a:p>
                  </a:txBody>
                  <a:tcPr marL="91427" marR="91427" marT="45714" marB="45714"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5</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3</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ysDash"/>
                      <a:round/>
                      <a:headEnd type="none" w="med" len="med"/>
                      <a:tailEnd type="none" w="med" len="med"/>
                    </a:lnB>
                    <a:lnTlToBr>
                      <a:noFill/>
                    </a:lnTlToBr>
                    <a:lnBlToTr>
                      <a:noFill/>
                    </a:lnBlToTr>
                    <a:noFill/>
                  </a:tcPr>
                </a:tc>
              </a:tr>
              <a:tr h="550863">
                <a:tc rowSpan="2">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گام 3</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38100"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OSS</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2-5</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6-8</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5-8</a:t>
                      </a:r>
                    </a:p>
                  </a:txBody>
                  <a:tcPr marL="91427" marR="91427" marT="45714" marB="45714"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7-9</a:t>
                      </a:r>
                    </a:p>
                  </a:txBody>
                  <a:tcPr marL="91427" marR="91427" marT="45714" marB="45714"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7-9</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8-9</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2450">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r</a:t>
                      </a:r>
                      <a:r>
                        <a:rPr kumimoji="0" lang="en-US" sz="2000" b="0" i="0" u="none" strike="noStrike" cap="none" normalizeH="0" baseline="-25000" smtClean="0">
                          <a:ln>
                            <a:noFill/>
                          </a:ln>
                          <a:solidFill>
                            <a:schemeClr val="tx1"/>
                          </a:solidFill>
                          <a:effectLst/>
                          <a:latin typeface="Arial" pitchFamily="34" charset="0"/>
                          <a:cs typeface="B Nazanin" pitchFamily="2" charset="-78"/>
                        </a:rPr>
                        <a:t>ij</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2</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0</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3</a:t>
                      </a:r>
                    </a:p>
                  </a:txBody>
                  <a:tcPr marL="91427" marR="91427" marT="45714" marB="45714"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6</a:t>
                      </a:r>
                    </a:p>
                  </a:txBody>
                  <a:tcPr marL="91427" marR="91427" marT="45714" marB="45714"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6</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0</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ysDash"/>
                      <a:round/>
                      <a:headEnd type="none" w="med" len="med"/>
                      <a:tailEnd type="none" w="med" len="med"/>
                    </a:lnB>
                    <a:lnTlToBr>
                      <a:noFill/>
                    </a:lnTlToBr>
                    <a:lnBlToTr>
                      <a:noFill/>
                    </a:lnBlToTr>
                    <a:noFill/>
                  </a:tcPr>
                </a:tc>
              </a:tr>
              <a:tr h="550863">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0" i="0" u="none" strike="noStrike" cap="none" normalizeH="0" baseline="0" smtClean="0">
                          <a:ln>
                            <a:noFill/>
                          </a:ln>
                          <a:solidFill>
                            <a:schemeClr val="tx1"/>
                          </a:solidFill>
                          <a:effectLst/>
                          <a:latin typeface="Arial" pitchFamily="34" charset="0"/>
                          <a:cs typeface="B Nazanin" pitchFamily="2" charset="-78"/>
                        </a:rPr>
                        <a:t>زمان پايان</a:t>
                      </a:r>
                      <a:endParaRPr kumimoji="0" lang="en-US" sz="16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T+D</a:t>
                      </a:r>
                      <a:r>
                        <a:rPr kumimoji="0" lang="en-US" sz="2000" b="0" i="0" u="none" strike="noStrike" cap="none" normalizeH="0" baseline="-25000" smtClean="0">
                          <a:ln>
                            <a:noFill/>
                          </a:ln>
                          <a:solidFill>
                            <a:schemeClr val="tx1"/>
                          </a:solidFill>
                          <a:effectLst/>
                          <a:latin typeface="Arial" pitchFamily="34" charset="0"/>
                          <a:cs typeface="B Nazanin" pitchFamily="2" charset="-78"/>
                        </a:rPr>
                        <a:t>ij</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9</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9</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11</a:t>
                      </a:r>
                    </a:p>
                  </a:txBody>
                  <a:tcPr marL="91427" marR="91427" marT="45714" marB="45714"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a:t>
                      </a:r>
                    </a:p>
                  </a:txBody>
                  <a:tcPr marL="91427" marR="91427" marT="45714" marB="45714"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16</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14</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13" name="Slide Number Placeholder 5"/>
          <p:cNvSpPr>
            <a:spLocks noGrp="1"/>
          </p:cNvSpPr>
          <p:nvPr>
            <p:ph type="sldNum" sz="quarter" idx="12"/>
          </p:nvPr>
        </p:nvSpPr>
        <p:spPr/>
        <p:txBody>
          <a:bodyPr/>
          <a:lstStyle/>
          <a:p>
            <a:pPr>
              <a:defRPr/>
            </a:pPr>
            <a:fld id="{9840B3BD-88D7-46EF-85F7-42BF5F9C1FE9}" type="slidenum">
              <a:rPr lang="ar-SA" altLang="en-US"/>
              <a:pPr>
                <a:defRPr/>
              </a:pPr>
              <a:t>198</a:t>
            </a:fld>
            <a:endParaRPr lang="en-US" altLang="en-US"/>
          </a:p>
        </p:txBody>
      </p:sp>
      <p:sp>
        <p:nvSpPr>
          <p:cNvPr id="210948" name="Rectangle 2"/>
          <p:cNvSpPr>
            <a:spLocks noGrp="1" noChangeArrowheads="1"/>
          </p:cNvSpPr>
          <p:nvPr>
            <p:ph type="title"/>
          </p:nvPr>
        </p:nvSpPr>
        <p:spPr>
          <a:xfrm>
            <a:off x="304800" y="122238"/>
            <a:ext cx="7696200" cy="1173162"/>
          </a:xfrm>
        </p:spPr>
        <p:txBody>
          <a:bodyPr/>
          <a:lstStyle/>
          <a:p>
            <a:pPr algn="r" rtl="1" eaLnBrk="1" hangingPunct="1"/>
            <a:r>
              <a:rPr lang="fa-IR" smtClean="0">
                <a:cs typeface="B Nazanin" pitchFamily="2" charset="-78"/>
              </a:rPr>
              <a:t>مسئله تخصيص منابع تجديد ناپذير(مصرفي)</a:t>
            </a:r>
            <a:endParaRPr lang="en-US" smtClean="0">
              <a:cs typeface="B Nazanin" pitchFamily="2" charset="-78"/>
            </a:endParaRPr>
          </a:p>
        </p:txBody>
      </p:sp>
      <p:sp>
        <p:nvSpPr>
          <p:cNvPr id="210949" name="Rectangle 3"/>
          <p:cNvSpPr>
            <a:spLocks noGrp="1" noChangeArrowheads="1"/>
          </p:cNvSpPr>
          <p:nvPr>
            <p:ph type="body" idx="1"/>
          </p:nvPr>
        </p:nvSpPr>
        <p:spPr>
          <a:xfrm>
            <a:off x="457200" y="1531938"/>
            <a:ext cx="8229600" cy="4411662"/>
          </a:xfrm>
        </p:spPr>
        <p:txBody>
          <a:bodyPr/>
          <a:lstStyle/>
          <a:p>
            <a:pPr algn="r" rtl="1" eaLnBrk="1" hangingPunct="1"/>
            <a:r>
              <a:rPr lang="fa-IR" sz="2400" smtClean="0">
                <a:cs typeface="B Nazanin" pitchFamily="2" charset="-78"/>
              </a:rPr>
              <a:t>منابع مورد استفاده در پروژه ها ممکنست حالت مصرفي داشته، و در نتيجه مصرف، از موجودي کاسته ميشود. مواد ومصالح که در کار اجراء پروژه ها مصرف ميشوند چنين حالتي را دارند. </a:t>
            </a:r>
          </a:p>
          <a:p>
            <a:pPr algn="r" rtl="1" eaLnBrk="1" hangingPunct="1">
              <a:buFont typeface="Wingdings" pitchFamily="2" charset="2"/>
              <a:buNone/>
            </a:pPr>
            <a:r>
              <a:rPr lang="fa-IR" sz="2400" smtClean="0">
                <a:cs typeface="B Nazanin" pitchFamily="2" charset="-78"/>
              </a:rPr>
              <a:t>لذا محدوديت آنها بر اساس دوره هاي زماني نبوده، بلکه روي مصرف کل ميباشد. با مثال زير موضوع را بيشتر شرح ميدهيم:</a:t>
            </a:r>
          </a:p>
          <a:p>
            <a:pPr algn="r" rtl="1" eaLnBrk="1" hangingPunct="1"/>
            <a:r>
              <a:rPr lang="fa-IR" sz="2400" smtClean="0">
                <a:cs typeface="B Nazanin" pitchFamily="2" charset="-78"/>
              </a:rPr>
              <a:t>مثال: شبکه </a:t>
            </a:r>
            <a:r>
              <a:rPr lang="en-US" sz="2400" smtClean="0">
                <a:cs typeface="B Nazanin" pitchFamily="2" charset="-78"/>
              </a:rPr>
              <a:t>AON</a:t>
            </a:r>
            <a:r>
              <a:rPr lang="fa-IR" sz="2400" smtClean="0">
                <a:cs typeface="B Nazanin" pitchFamily="2" charset="-78"/>
              </a:rPr>
              <a:t> زير را با روابط</a:t>
            </a:r>
            <a:r>
              <a:rPr lang="en-US" sz="2400" smtClean="0">
                <a:cs typeface="B Nazanin" pitchFamily="2" charset="-78"/>
              </a:rPr>
              <a:t>(Finish to Start)FS=0</a:t>
            </a:r>
            <a:r>
              <a:rPr lang="fa-IR" sz="2400" smtClean="0">
                <a:cs typeface="B Nazanin" pitchFamily="2" charset="-78"/>
              </a:rPr>
              <a:t> در نظر بگيريد. </a:t>
            </a:r>
          </a:p>
          <a:p>
            <a:pPr algn="ctr" rtl="1" eaLnBrk="1" hangingPunct="1">
              <a:buFont typeface="Wingdings" pitchFamily="2" charset="2"/>
              <a:buNone/>
            </a:pPr>
            <a:endParaRPr lang="en-US" sz="2400" smtClean="0">
              <a:cs typeface="B Nazanin" pitchFamily="2" charset="-78"/>
            </a:endParaRPr>
          </a:p>
        </p:txBody>
      </p:sp>
      <p:sp>
        <p:nvSpPr>
          <p:cNvPr id="210950" name="Rectangle 4"/>
          <p:cNvSpPr>
            <a:spLocks noChangeArrowheads="1"/>
          </p:cNvSpPr>
          <p:nvPr/>
        </p:nvSpPr>
        <p:spPr bwMode="auto">
          <a:xfrm>
            <a:off x="3733800" y="3810000"/>
            <a:ext cx="1371600" cy="609600"/>
          </a:xfrm>
          <a:prstGeom prst="rect">
            <a:avLst/>
          </a:prstGeom>
          <a:solidFill>
            <a:srgbClr val="FFFFFF"/>
          </a:solidFill>
          <a:ln w="9525" algn="ctr">
            <a:solidFill>
              <a:schemeClr val="tx1"/>
            </a:solidFill>
            <a:miter lim="800000"/>
            <a:headEnd/>
            <a:tailEnd/>
          </a:ln>
        </p:spPr>
        <p:txBody>
          <a:bodyPr wrap="none" lIns="91427" tIns="45714" rIns="91427" bIns="45714" anchor="ctr"/>
          <a:lstStyle/>
          <a:p>
            <a:r>
              <a:rPr lang="en-US" sz="2000"/>
              <a:t>Task B</a:t>
            </a:r>
          </a:p>
          <a:p>
            <a:r>
              <a:rPr lang="en-US" sz="2000"/>
              <a:t>5 weeks</a:t>
            </a:r>
          </a:p>
        </p:txBody>
      </p:sp>
      <p:sp>
        <p:nvSpPr>
          <p:cNvPr id="210951" name="Rectangle 5"/>
          <p:cNvSpPr>
            <a:spLocks noChangeArrowheads="1"/>
          </p:cNvSpPr>
          <p:nvPr/>
        </p:nvSpPr>
        <p:spPr bwMode="auto">
          <a:xfrm>
            <a:off x="1600200" y="4572000"/>
            <a:ext cx="1371600" cy="609600"/>
          </a:xfrm>
          <a:prstGeom prst="rect">
            <a:avLst/>
          </a:prstGeom>
          <a:solidFill>
            <a:srgbClr val="FFFFFF"/>
          </a:solidFill>
          <a:ln w="9525" algn="ctr">
            <a:solidFill>
              <a:schemeClr val="tx1"/>
            </a:solidFill>
            <a:miter lim="800000"/>
            <a:headEnd/>
            <a:tailEnd/>
          </a:ln>
        </p:spPr>
        <p:txBody>
          <a:bodyPr wrap="none" lIns="91427" tIns="45714" rIns="91427" bIns="45714" anchor="ctr"/>
          <a:lstStyle/>
          <a:p>
            <a:r>
              <a:rPr lang="en-US" sz="2000"/>
              <a:t>Task A</a:t>
            </a:r>
          </a:p>
          <a:p>
            <a:r>
              <a:rPr lang="en-US" sz="2000"/>
              <a:t>6 weeks</a:t>
            </a:r>
          </a:p>
        </p:txBody>
      </p:sp>
      <p:sp>
        <p:nvSpPr>
          <p:cNvPr id="210952" name="Rectangle 6"/>
          <p:cNvSpPr>
            <a:spLocks noChangeArrowheads="1"/>
          </p:cNvSpPr>
          <p:nvPr/>
        </p:nvSpPr>
        <p:spPr bwMode="auto">
          <a:xfrm>
            <a:off x="3810000" y="5410200"/>
            <a:ext cx="1371600" cy="609600"/>
          </a:xfrm>
          <a:prstGeom prst="rect">
            <a:avLst/>
          </a:prstGeom>
          <a:solidFill>
            <a:srgbClr val="FFFFFF"/>
          </a:solidFill>
          <a:ln w="9525" algn="ctr">
            <a:solidFill>
              <a:schemeClr val="tx1"/>
            </a:solidFill>
            <a:miter lim="800000"/>
            <a:headEnd/>
            <a:tailEnd/>
          </a:ln>
        </p:spPr>
        <p:txBody>
          <a:bodyPr wrap="none" lIns="91427" tIns="45714" rIns="91427" bIns="45714" anchor="ctr"/>
          <a:lstStyle/>
          <a:p>
            <a:r>
              <a:rPr lang="en-US" sz="2000"/>
              <a:t>Task C</a:t>
            </a:r>
          </a:p>
          <a:p>
            <a:r>
              <a:rPr lang="en-US" sz="2000"/>
              <a:t>3 weeks</a:t>
            </a:r>
          </a:p>
        </p:txBody>
      </p:sp>
      <p:sp>
        <p:nvSpPr>
          <p:cNvPr id="210953" name="Rectangle 7"/>
          <p:cNvSpPr>
            <a:spLocks noChangeArrowheads="1"/>
          </p:cNvSpPr>
          <p:nvPr/>
        </p:nvSpPr>
        <p:spPr bwMode="auto">
          <a:xfrm>
            <a:off x="5791200" y="4572000"/>
            <a:ext cx="1371600" cy="609600"/>
          </a:xfrm>
          <a:prstGeom prst="rect">
            <a:avLst/>
          </a:prstGeom>
          <a:solidFill>
            <a:srgbClr val="FFFFFF"/>
          </a:solidFill>
          <a:ln w="9525" algn="ctr">
            <a:solidFill>
              <a:schemeClr val="tx1"/>
            </a:solidFill>
            <a:miter lim="800000"/>
            <a:headEnd/>
            <a:tailEnd/>
          </a:ln>
        </p:spPr>
        <p:txBody>
          <a:bodyPr wrap="none" lIns="91427" tIns="45714" rIns="91427" bIns="45714" anchor="ctr"/>
          <a:lstStyle/>
          <a:p>
            <a:r>
              <a:rPr lang="en-US" sz="2000"/>
              <a:t>Task D</a:t>
            </a:r>
          </a:p>
          <a:p>
            <a:r>
              <a:rPr lang="en-US" sz="2000"/>
              <a:t>2 weeks</a:t>
            </a:r>
          </a:p>
        </p:txBody>
      </p:sp>
      <p:sp>
        <p:nvSpPr>
          <p:cNvPr id="210954" name="Line 8"/>
          <p:cNvSpPr>
            <a:spLocks noChangeShapeType="1"/>
          </p:cNvSpPr>
          <p:nvPr/>
        </p:nvSpPr>
        <p:spPr bwMode="auto">
          <a:xfrm flipV="1">
            <a:off x="2971800" y="4191000"/>
            <a:ext cx="762000" cy="609600"/>
          </a:xfrm>
          <a:prstGeom prst="line">
            <a:avLst/>
          </a:prstGeom>
          <a:noFill/>
          <a:ln w="9525">
            <a:solidFill>
              <a:schemeClr val="tx1"/>
            </a:solidFill>
            <a:round/>
            <a:headEnd/>
            <a:tailEnd type="triangle" w="med" len="med"/>
          </a:ln>
        </p:spPr>
        <p:txBody>
          <a:bodyPr wrap="none" anchor="ctr"/>
          <a:lstStyle/>
          <a:p>
            <a:endParaRPr lang="en-US"/>
          </a:p>
        </p:txBody>
      </p:sp>
      <p:sp>
        <p:nvSpPr>
          <p:cNvPr id="210955" name="Line 9"/>
          <p:cNvSpPr>
            <a:spLocks noChangeShapeType="1"/>
          </p:cNvSpPr>
          <p:nvPr/>
        </p:nvSpPr>
        <p:spPr bwMode="auto">
          <a:xfrm>
            <a:off x="2971800" y="4953000"/>
            <a:ext cx="762000" cy="762000"/>
          </a:xfrm>
          <a:prstGeom prst="line">
            <a:avLst/>
          </a:prstGeom>
          <a:noFill/>
          <a:ln w="9525">
            <a:solidFill>
              <a:schemeClr val="tx1"/>
            </a:solidFill>
            <a:round/>
            <a:headEnd/>
            <a:tailEnd type="triangle" w="med" len="med"/>
          </a:ln>
        </p:spPr>
        <p:txBody>
          <a:bodyPr wrap="none" anchor="ctr"/>
          <a:lstStyle/>
          <a:p>
            <a:endParaRPr lang="en-US"/>
          </a:p>
        </p:txBody>
      </p:sp>
      <p:sp>
        <p:nvSpPr>
          <p:cNvPr id="210956" name="Line 10"/>
          <p:cNvSpPr>
            <a:spLocks noChangeShapeType="1"/>
          </p:cNvSpPr>
          <p:nvPr/>
        </p:nvSpPr>
        <p:spPr bwMode="auto">
          <a:xfrm>
            <a:off x="5105400" y="4114800"/>
            <a:ext cx="685800" cy="685800"/>
          </a:xfrm>
          <a:prstGeom prst="line">
            <a:avLst/>
          </a:prstGeom>
          <a:noFill/>
          <a:ln w="9525">
            <a:solidFill>
              <a:schemeClr val="tx1"/>
            </a:solidFill>
            <a:round/>
            <a:headEnd/>
            <a:tailEnd type="triangle" w="med" len="med"/>
          </a:ln>
        </p:spPr>
        <p:txBody>
          <a:bodyPr wrap="none" anchor="ctr"/>
          <a:lstStyle/>
          <a:p>
            <a:endParaRPr lang="en-US"/>
          </a:p>
        </p:txBody>
      </p:sp>
      <p:sp>
        <p:nvSpPr>
          <p:cNvPr id="210957" name="Line 11"/>
          <p:cNvSpPr>
            <a:spLocks noChangeShapeType="1"/>
          </p:cNvSpPr>
          <p:nvPr/>
        </p:nvSpPr>
        <p:spPr bwMode="auto">
          <a:xfrm flipV="1">
            <a:off x="5181600" y="5029200"/>
            <a:ext cx="609600" cy="685800"/>
          </a:xfrm>
          <a:prstGeom prst="line">
            <a:avLst/>
          </a:prstGeom>
          <a:noFill/>
          <a:ln w="9525">
            <a:solidFill>
              <a:schemeClr val="tx1"/>
            </a:solidFill>
            <a:round/>
            <a:headEnd/>
            <a:tailEnd type="triangle" w="med" len="med"/>
          </a:ln>
        </p:spPr>
        <p:txBody>
          <a:bodyPr wrap="none" anchor="ctr"/>
          <a:lstStyle/>
          <a:p>
            <a:endParaRPr lang="en-US"/>
          </a:p>
        </p:txBody>
      </p:sp>
    </p:spTree>
  </p:cSld>
  <p:clrMapOvr>
    <a:masterClrMapping/>
  </p:clrMapOvr>
  <p:transition spd="med"/>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 name="Footer Placeholder 5"/>
          <p:cNvSpPr>
            <a:spLocks noGrp="1"/>
          </p:cNvSpPr>
          <p:nvPr>
            <p:ph type="ftr" sz="quarter" idx="11"/>
          </p:nvPr>
        </p:nvSpPr>
        <p:spPr/>
        <p:txBody>
          <a:bodyPr/>
          <a:lstStyle/>
          <a:p>
            <a:pPr>
              <a:defRPr/>
            </a:pPr>
            <a:r>
              <a:rPr lang="en-US" altLang="en-US"/>
              <a:t>Management &amp; Project Control -  Present by Dr.Amir.A.Shojaie</a:t>
            </a:r>
          </a:p>
        </p:txBody>
      </p:sp>
      <p:sp>
        <p:nvSpPr>
          <p:cNvPr id="25" name="Slide Number Placeholder 6"/>
          <p:cNvSpPr>
            <a:spLocks noGrp="1"/>
          </p:cNvSpPr>
          <p:nvPr>
            <p:ph type="sldNum" sz="quarter" idx="12"/>
          </p:nvPr>
        </p:nvSpPr>
        <p:spPr/>
        <p:txBody>
          <a:bodyPr/>
          <a:lstStyle/>
          <a:p>
            <a:pPr>
              <a:defRPr/>
            </a:pPr>
            <a:fld id="{8CC59425-BFF4-4A77-9D59-F5DBDF4261E7}" type="slidenum">
              <a:rPr lang="ar-SA" altLang="en-US"/>
              <a:pPr>
                <a:defRPr/>
              </a:pPr>
              <a:t>199</a:t>
            </a:fld>
            <a:endParaRPr lang="en-US" altLang="en-US"/>
          </a:p>
        </p:txBody>
      </p:sp>
      <p:sp>
        <p:nvSpPr>
          <p:cNvPr id="211972" name="Rectangle 2"/>
          <p:cNvSpPr>
            <a:spLocks noGrp="1" noChangeArrowheads="1"/>
          </p:cNvSpPr>
          <p:nvPr>
            <p:ph type="title"/>
          </p:nvPr>
        </p:nvSpPr>
        <p:spPr>
          <a:xfrm>
            <a:off x="228600" y="122238"/>
            <a:ext cx="7772400" cy="1020762"/>
          </a:xfrm>
        </p:spPr>
        <p:txBody>
          <a:bodyPr/>
          <a:lstStyle/>
          <a:p>
            <a:pPr algn="r" rtl="1" eaLnBrk="1" hangingPunct="1"/>
            <a:r>
              <a:rPr lang="fa-IR" smtClean="0">
                <a:cs typeface="B Nazanin" pitchFamily="2" charset="-78"/>
              </a:rPr>
              <a:t>مسئله تخصيص منابع تجديد ناپذير(مصرفي)</a:t>
            </a:r>
            <a:endParaRPr lang="en-US" smtClean="0">
              <a:cs typeface="B Nazanin" pitchFamily="2" charset="-78"/>
            </a:endParaRPr>
          </a:p>
        </p:txBody>
      </p:sp>
      <p:sp>
        <p:nvSpPr>
          <p:cNvPr id="211973" name="Rectangle 3"/>
          <p:cNvSpPr>
            <a:spLocks noGrp="1" noChangeArrowheads="1"/>
          </p:cNvSpPr>
          <p:nvPr>
            <p:ph type="body" sz="half" idx="1"/>
          </p:nvPr>
        </p:nvSpPr>
        <p:spPr>
          <a:xfrm>
            <a:off x="457200" y="1719263"/>
            <a:ext cx="8153400" cy="4605337"/>
          </a:xfrm>
        </p:spPr>
        <p:txBody>
          <a:bodyPr/>
          <a:lstStyle/>
          <a:p>
            <a:pPr algn="r" rtl="1" eaLnBrk="1" hangingPunct="1">
              <a:lnSpc>
                <a:spcPct val="90000"/>
              </a:lnSpc>
            </a:pPr>
            <a:r>
              <a:rPr lang="fa-IR" sz="2200" smtClean="0">
                <a:cs typeface="B Nazanin" pitchFamily="2" charset="-78"/>
              </a:rPr>
              <a:t>فرض کنيد اطلاعات فعاليتهاي اين شبکه به قرار جدول زير باشد:</a:t>
            </a:r>
            <a:endParaRPr lang="en-US" sz="2200" smtClean="0">
              <a:cs typeface="B Nazanin" pitchFamily="2" charset="-78"/>
            </a:endParaRPr>
          </a:p>
          <a:p>
            <a:pPr algn="r" rtl="1" eaLnBrk="1" hangingPunct="1">
              <a:lnSpc>
                <a:spcPct val="90000"/>
              </a:lnSpc>
            </a:pPr>
            <a:endParaRPr lang="en-US" sz="2200" smtClean="0">
              <a:cs typeface="B Nazanin" pitchFamily="2" charset="-78"/>
            </a:endParaRPr>
          </a:p>
          <a:p>
            <a:pPr algn="r" rtl="1" eaLnBrk="1" hangingPunct="1">
              <a:lnSpc>
                <a:spcPct val="90000"/>
              </a:lnSpc>
            </a:pPr>
            <a:endParaRPr lang="en-US" sz="2200" smtClean="0">
              <a:cs typeface="B Nazanin" pitchFamily="2" charset="-78"/>
            </a:endParaRPr>
          </a:p>
          <a:p>
            <a:pPr algn="r" rtl="1" eaLnBrk="1" hangingPunct="1">
              <a:lnSpc>
                <a:spcPct val="90000"/>
              </a:lnSpc>
            </a:pPr>
            <a:endParaRPr lang="en-US" sz="2200" smtClean="0">
              <a:cs typeface="B Nazanin" pitchFamily="2" charset="-78"/>
            </a:endParaRPr>
          </a:p>
          <a:p>
            <a:pPr algn="r" rtl="1" eaLnBrk="1" hangingPunct="1">
              <a:lnSpc>
                <a:spcPct val="90000"/>
              </a:lnSpc>
            </a:pPr>
            <a:endParaRPr lang="fa-IR" sz="2200" smtClean="0">
              <a:cs typeface="B Nazanin" pitchFamily="2" charset="-78"/>
            </a:endParaRPr>
          </a:p>
          <a:p>
            <a:pPr algn="r" rtl="1" eaLnBrk="1" hangingPunct="1">
              <a:lnSpc>
                <a:spcPct val="90000"/>
              </a:lnSpc>
            </a:pPr>
            <a:endParaRPr lang="fa-IR" sz="2200" smtClean="0">
              <a:cs typeface="B Nazanin" pitchFamily="2" charset="-78"/>
            </a:endParaRPr>
          </a:p>
          <a:p>
            <a:pPr algn="r" rtl="1" eaLnBrk="1" hangingPunct="1">
              <a:lnSpc>
                <a:spcPct val="90000"/>
              </a:lnSpc>
            </a:pPr>
            <a:endParaRPr lang="en-US" sz="2200" smtClean="0">
              <a:cs typeface="B Nazanin" pitchFamily="2" charset="-78"/>
            </a:endParaRPr>
          </a:p>
          <a:p>
            <a:pPr algn="r" rtl="1" eaLnBrk="1" hangingPunct="1">
              <a:lnSpc>
                <a:spcPct val="90000"/>
              </a:lnSpc>
              <a:buFont typeface="Wingdings" pitchFamily="2" charset="2"/>
              <a:buNone/>
            </a:pPr>
            <a:r>
              <a:rPr lang="fa-IR" sz="2200" smtClean="0">
                <a:cs typeface="B Nazanin" pitchFamily="2" charset="-78"/>
              </a:rPr>
              <a:t>يک فعاليت زماني ميتواند شروع شود که تمامي منابع مورد نياز مصرفي آن در لحظه شروع در دسترس باشد. فرض کنيد طبق قرارداد بايد هر دو هفته يکبار 4 واحد از منبع مصرفي در ابتداي پريود هاي زماني </a:t>
            </a:r>
            <a:r>
              <a:rPr lang="en-US" sz="1800" smtClean="0">
                <a:cs typeface="B Nazanin" pitchFamily="2" charset="-78"/>
              </a:rPr>
              <a:t>T=1,3,5,…,19</a:t>
            </a:r>
            <a:r>
              <a:rPr lang="fa-IR" sz="1800" smtClean="0">
                <a:cs typeface="B Nazanin" pitchFamily="2" charset="-78"/>
              </a:rPr>
              <a:t> (يکي در ميان در 19 دوره)</a:t>
            </a:r>
          </a:p>
          <a:p>
            <a:pPr algn="r" rtl="1" eaLnBrk="1" hangingPunct="1">
              <a:lnSpc>
                <a:spcPct val="90000"/>
              </a:lnSpc>
              <a:buFont typeface="Wingdings" pitchFamily="2" charset="2"/>
              <a:buNone/>
            </a:pPr>
            <a:r>
              <a:rPr lang="fa-IR" sz="2200" smtClean="0">
                <a:cs typeface="B Nazanin" pitchFamily="2" charset="-78"/>
              </a:rPr>
              <a:t>پس مجموعاً 10 پريود بايد تحويل شود. يعني کلاً 40 (4*10) واحد از منبع مصرفي تا آخر پروژه تحويل داده خواهد شد. اگر محدوديت منابع وجود نداشته باشد، پروژه 13 روز طول خواهد کشيد. مجموع نياز منابع فعاليتها 36 واحد ميباشد</a:t>
            </a:r>
          </a:p>
          <a:p>
            <a:pPr algn="ctr" rtl="1" eaLnBrk="1" hangingPunct="1">
              <a:lnSpc>
                <a:spcPct val="90000"/>
              </a:lnSpc>
              <a:buFont typeface="Wingdings" pitchFamily="2" charset="2"/>
              <a:buNone/>
            </a:pPr>
            <a:endParaRPr lang="en-US" sz="2200" smtClean="0">
              <a:cs typeface="B Nazanin" pitchFamily="2" charset="-78"/>
            </a:endParaRPr>
          </a:p>
        </p:txBody>
      </p:sp>
      <p:graphicFrame>
        <p:nvGraphicFramePr>
          <p:cNvPr id="306212" name="Group 36"/>
          <p:cNvGraphicFramePr>
            <a:graphicFrameLocks noGrp="1"/>
          </p:cNvGraphicFramePr>
          <p:nvPr>
            <p:ph sz="half" idx="2"/>
          </p:nvPr>
        </p:nvGraphicFramePr>
        <p:xfrm>
          <a:off x="1524000" y="2209800"/>
          <a:ext cx="6248400" cy="1889125"/>
        </p:xfrm>
        <a:graphic>
          <a:graphicData uri="http://schemas.openxmlformats.org/drawingml/2006/table">
            <a:tbl>
              <a:tblPr/>
              <a:tblGrid>
                <a:gridCol w="990600"/>
                <a:gridCol w="1295400"/>
                <a:gridCol w="1828800"/>
                <a:gridCol w="884238"/>
                <a:gridCol w="1249362"/>
              </a:tblGrid>
              <a:tr h="381000">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1" i="0" u="none" strike="noStrike" cap="none" normalizeH="0" baseline="0" smtClean="0">
                          <a:ln>
                            <a:noFill/>
                          </a:ln>
                          <a:solidFill>
                            <a:schemeClr val="tx1"/>
                          </a:solidFill>
                          <a:effectLst/>
                          <a:latin typeface="Arial" pitchFamily="34" charset="0"/>
                          <a:cs typeface="B Nazanin" pitchFamily="2" charset="-78"/>
                        </a:rPr>
                        <a:t>فعاليت</a:t>
                      </a:r>
                      <a:endParaRPr kumimoji="0" lang="en-US" sz="20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1" i="0" u="none" strike="noStrike" cap="none" normalizeH="0" baseline="0" smtClean="0">
                          <a:ln>
                            <a:noFill/>
                          </a:ln>
                          <a:solidFill>
                            <a:schemeClr val="tx1"/>
                          </a:solidFill>
                          <a:effectLst/>
                          <a:latin typeface="Arial" pitchFamily="34" charset="0"/>
                          <a:cs typeface="B Nazanin" pitchFamily="2" charset="-78"/>
                        </a:rPr>
                        <a:t>زمان فعاليت</a:t>
                      </a:r>
                      <a:endParaRPr kumimoji="0" lang="en-US" sz="20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1" i="0" u="none" strike="noStrike" cap="none" normalizeH="0" baseline="0" smtClean="0">
                          <a:ln>
                            <a:noFill/>
                          </a:ln>
                          <a:solidFill>
                            <a:schemeClr val="tx1"/>
                          </a:solidFill>
                          <a:effectLst/>
                          <a:latin typeface="Arial" pitchFamily="34" charset="0"/>
                          <a:cs typeface="B Nazanin" pitchFamily="2" charset="-78"/>
                        </a:rPr>
                        <a:t>تعداد منبع مصرفي</a:t>
                      </a:r>
                      <a:endParaRPr kumimoji="0" lang="en-US" sz="20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1" i="0" u="none" strike="noStrike" cap="none" normalizeH="0" baseline="0" smtClean="0">
                          <a:ln>
                            <a:noFill/>
                          </a:ln>
                          <a:solidFill>
                            <a:schemeClr val="tx1"/>
                          </a:solidFill>
                          <a:effectLst/>
                          <a:latin typeface="Arial" pitchFamily="34" charset="0"/>
                          <a:cs typeface="B Nazanin" pitchFamily="2" charset="-78"/>
                        </a:rPr>
                        <a:t>ES</a:t>
                      </a:r>
                      <a:r>
                        <a:rPr kumimoji="0" lang="en-US" sz="2000" b="1" i="0" u="none" strike="noStrike" cap="none" normalizeH="0" baseline="-25000" smtClean="0">
                          <a:ln>
                            <a:noFill/>
                          </a:ln>
                          <a:solidFill>
                            <a:schemeClr val="tx1"/>
                          </a:solidFill>
                          <a:effectLst/>
                          <a:latin typeface="Arial" pitchFamily="34" charset="0"/>
                          <a:cs typeface="B Nazanin" pitchFamily="2" charset="-78"/>
                        </a:rPr>
                        <a:t>j</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1" i="0" u="none" strike="noStrike" cap="none" normalizeH="0" baseline="0" smtClean="0">
                          <a:ln>
                            <a:noFill/>
                          </a:ln>
                          <a:solidFill>
                            <a:schemeClr val="tx1"/>
                          </a:solidFill>
                          <a:effectLst/>
                          <a:latin typeface="Arial" pitchFamily="34" charset="0"/>
                          <a:cs typeface="B Nazanin" pitchFamily="2" charset="-78"/>
                        </a:rPr>
                        <a:t>LS</a:t>
                      </a:r>
                      <a:r>
                        <a:rPr kumimoji="0" lang="en-US" sz="2000" b="1" i="0" u="none" strike="noStrike" cap="none" normalizeH="0" baseline="-25000" smtClean="0">
                          <a:ln>
                            <a:noFill/>
                          </a:ln>
                          <a:solidFill>
                            <a:schemeClr val="tx1"/>
                          </a:solidFill>
                          <a:effectLst/>
                          <a:latin typeface="Arial" pitchFamily="34" charset="0"/>
                          <a:cs typeface="B Nazanin" pitchFamily="2" charset="-78"/>
                        </a:rPr>
                        <a:t>j</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9600">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A</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B</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C</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D</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6</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5</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3</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2</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6</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12</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10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8</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6</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6</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11</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6</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6</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8</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11</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297E0FA9-05CE-4CFC-99A6-A302EC5490EA}" type="slidenum">
              <a:rPr lang="ar-SA" altLang="en-US"/>
              <a:pPr>
                <a:defRPr/>
              </a:pPr>
              <a:t>2</a:t>
            </a:fld>
            <a:endParaRPr lang="en-US" altLang="en-US"/>
          </a:p>
        </p:txBody>
      </p:sp>
      <p:sp>
        <p:nvSpPr>
          <p:cNvPr id="40964" name="Rectangle 2"/>
          <p:cNvSpPr>
            <a:spLocks noGrp="1" noChangeArrowheads="1"/>
          </p:cNvSpPr>
          <p:nvPr>
            <p:ph type="title"/>
          </p:nvPr>
        </p:nvSpPr>
        <p:spPr/>
        <p:txBody>
          <a:bodyPr/>
          <a:lstStyle/>
          <a:p>
            <a:pPr algn="r" rtl="1" eaLnBrk="1" hangingPunct="1"/>
            <a:r>
              <a:rPr lang="fa-IR" smtClean="0">
                <a:cs typeface="Nazanin" pitchFamily="2" charset="-78"/>
              </a:rPr>
              <a:t>منابع</a:t>
            </a:r>
            <a:endParaRPr lang="en-US" smtClean="0">
              <a:cs typeface="Nazanin" pitchFamily="2" charset="-78"/>
            </a:endParaRPr>
          </a:p>
        </p:txBody>
      </p:sp>
      <p:sp>
        <p:nvSpPr>
          <p:cNvPr id="40965" name="Rectangle 3"/>
          <p:cNvSpPr>
            <a:spLocks noGrp="1" noChangeArrowheads="1"/>
          </p:cNvSpPr>
          <p:nvPr>
            <p:ph type="body" idx="1"/>
          </p:nvPr>
        </p:nvSpPr>
        <p:spPr>
          <a:xfrm>
            <a:off x="457200" y="1524000"/>
            <a:ext cx="8382000" cy="4572000"/>
          </a:xfrm>
        </p:spPr>
        <p:txBody>
          <a:bodyPr/>
          <a:lstStyle/>
          <a:p>
            <a:pPr eaLnBrk="1" hangingPunct="1">
              <a:lnSpc>
                <a:spcPct val="80000"/>
              </a:lnSpc>
            </a:pPr>
            <a:r>
              <a:rPr lang="en-US" sz="2500" smtClean="0"/>
              <a:t>Advanced Project Management </a:t>
            </a:r>
          </a:p>
          <a:p>
            <a:pPr eaLnBrk="1" hangingPunct="1">
              <a:lnSpc>
                <a:spcPct val="80000"/>
              </a:lnSpc>
              <a:buFont typeface="Wingdings" pitchFamily="2" charset="2"/>
              <a:buNone/>
            </a:pPr>
            <a:r>
              <a:rPr lang="en-US" sz="1800" smtClean="0"/>
              <a:t>Harrison- 1982- Gower Press Aldershot  </a:t>
            </a:r>
          </a:p>
          <a:p>
            <a:pPr eaLnBrk="1" hangingPunct="1">
              <a:lnSpc>
                <a:spcPct val="80000"/>
              </a:lnSpc>
            </a:pPr>
            <a:r>
              <a:rPr lang="en-US" sz="2500" smtClean="0"/>
              <a:t>System Analysis &amp; Project Management</a:t>
            </a:r>
          </a:p>
          <a:p>
            <a:pPr eaLnBrk="1" hangingPunct="1">
              <a:lnSpc>
                <a:spcPct val="80000"/>
              </a:lnSpc>
              <a:buFont typeface="Wingdings" pitchFamily="2" charset="2"/>
              <a:buNone/>
            </a:pPr>
            <a:r>
              <a:rPr lang="en-US" sz="2500" smtClean="0"/>
              <a:t> </a:t>
            </a:r>
            <a:r>
              <a:rPr lang="en-US" sz="1800" smtClean="0"/>
              <a:t>Cieland &amp;  king-1983- Mc Graw Hill</a:t>
            </a:r>
          </a:p>
          <a:p>
            <a:pPr algn="r" rtl="1" eaLnBrk="1" hangingPunct="1">
              <a:lnSpc>
                <a:spcPct val="80000"/>
              </a:lnSpc>
            </a:pPr>
            <a:r>
              <a:rPr lang="fa-IR" sz="2500" smtClean="0">
                <a:cs typeface="Nazanin" pitchFamily="2" charset="-78"/>
              </a:rPr>
              <a:t>مديريت و کنترل پروژه</a:t>
            </a:r>
          </a:p>
          <a:p>
            <a:pPr algn="r" rtl="1" eaLnBrk="1" hangingPunct="1">
              <a:lnSpc>
                <a:spcPct val="80000"/>
              </a:lnSpc>
              <a:buFont typeface="Wingdings" pitchFamily="2" charset="2"/>
              <a:buNone/>
            </a:pPr>
            <a:r>
              <a:rPr lang="fa-IR" sz="1800" smtClean="0">
                <a:cs typeface="Nazanin" pitchFamily="2" charset="-78"/>
              </a:rPr>
              <a:t>علي حاج شير محمدي – جهاد دانشگاهي دانشگاه صنعتي اصفهان</a:t>
            </a:r>
          </a:p>
          <a:p>
            <a:pPr algn="r" rtl="1" eaLnBrk="1" hangingPunct="1">
              <a:lnSpc>
                <a:spcPct val="80000"/>
              </a:lnSpc>
            </a:pPr>
            <a:r>
              <a:rPr lang="fa-IR" sz="2500" smtClean="0">
                <a:cs typeface="Nazanin" pitchFamily="2" charset="-78"/>
              </a:rPr>
              <a:t>برنامه ريزي و کنترل پروژه</a:t>
            </a:r>
          </a:p>
          <a:p>
            <a:pPr algn="r" rtl="1" eaLnBrk="1" hangingPunct="1">
              <a:lnSpc>
                <a:spcPct val="80000"/>
              </a:lnSpc>
              <a:buFont typeface="Wingdings" pitchFamily="2" charset="2"/>
              <a:buNone/>
            </a:pPr>
            <a:r>
              <a:rPr lang="fa-IR" sz="1800" smtClean="0">
                <a:cs typeface="Nazanin" pitchFamily="2" charset="-78"/>
              </a:rPr>
              <a:t>محمود نادري پور- سازمان مديريت و برنامه ريزي کشور</a:t>
            </a:r>
            <a:endParaRPr lang="fa-IR" sz="2500" smtClean="0">
              <a:cs typeface="Nazanin" pitchFamily="2" charset="-78"/>
            </a:endParaRPr>
          </a:p>
          <a:p>
            <a:pPr algn="r" rtl="1" eaLnBrk="1" hangingPunct="1">
              <a:lnSpc>
                <a:spcPct val="80000"/>
              </a:lnSpc>
            </a:pPr>
            <a:r>
              <a:rPr lang="fa-IR" sz="2500" smtClean="0">
                <a:cs typeface="Nazanin" pitchFamily="2" charset="-78"/>
              </a:rPr>
              <a:t> برنامه ريزي و کنترل پروژه</a:t>
            </a:r>
          </a:p>
          <a:p>
            <a:pPr algn="r" rtl="1" eaLnBrk="1" hangingPunct="1">
              <a:lnSpc>
                <a:spcPct val="80000"/>
              </a:lnSpc>
              <a:buFont typeface="Wingdings" pitchFamily="2" charset="2"/>
              <a:buNone/>
            </a:pPr>
            <a:r>
              <a:rPr lang="fa-IR" sz="1800" smtClean="0">
                <a:cs typeface="Nazanin" pitchFamily="2" charset="-78"/>
              </a:rPr>
              <a:t> مجتبي گلشني – نشر زمان</a:t>
            </a:r>
            <a:endParaRPr lang="en-US" sz="1800" smtClean="0">
              <a:cs typeface="Nazanin" pitchFamily="2" charset="-78"/>
            </a:endParaRPr>
          </a:p>
          <a:p>
            <a:pPr algn="r" rtl="1" eaLnBrk="1" hangingPunct="1">
              <a:lnSpc>
                <a:spcPct val="80000"/>
              </a:lnSpc>
            </a:pPr>
            <a:r>
              <a:rPr lang="fa-IR" sz="2500" smtClean="0">
                <a:cs typeface="Nazanin" pitchFamily="2" charset="-78"/>
              </a:rPr>
              <a:t>کنترل پروژه</a:t>
            </a:r>
          </a:p>
          <a:p>
            <a:pPr algn="r" rtl="1" eaLnBrk="1" hangingPunct="1">
              <a:lnSpc>
                <a:spcPct val="80000"/>
              </a:lnSpc>
              <a:buFont typeface="Wingdings" pitchFamily="2" charset="2"/>
              <a:buNone/>
            </a:pPr>
            <a:r>
              <a:rPr lang="fa-IR" sz="1800" smtClean="0">
                <a:cs typeface="Nazanin" pitchFamily="2" charset="-78"/>
              </a:rPr>
              <a:t>مجيد سبزه پرور – انتشارات ترمه</a:t>
            </a:r>
            <a:endParaRPr lang="en-US" sz="1800" smtClean="0">
              <a:cs typeface="Nazanin" pitchFamily="2" charset="-78"/>
            </a:endParaRPr>
          </a:p>
          <a:p>
            <a:pPr algn="r" rtl="1" eaLnBrk="1" hangingPunct="1">
              <a:lnSpc>
                <a:spcPct val="80000"/>
              </a:lnSpc>
              <a:buFont typeface="Wingdings" pitchFamily="2" charset="2"/>
              <a:buNone/>
            </a:pPr>
            <a:endParaRPr lang="fa-IR" sz="1800" smtClean="0">
              <a:cs typeface="Nazanin" pitchFamily="2" charset="-78"/>
            </a:endParaRPr>
          </a:p>
          <a:p>
            <a:pPr algn="r" rtl="1" eaLnBrk="1" hangingPunct="1">
              <a:lnSpc>
                <a:spcPct val="80000"/>
              </a:lnSpc>
            </a:pPr>
            <a:endParaRPr lang="en-US" sz="1800" smtClean="0">
              <a:cs typeface="Nazanin" pitchFamily="2" charset="-78"/>
            </a:endParaRPr>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7" name="Slide Number Placeholder 5"/>
          <p:cNvSpPr>
            <a:spLocks noGrp="1"/>
          </p:cNvSpPr>
          <p:nvPr>
            <p:ph type="sldNum" sz="quarter" idx="12"/>
          </p:nvPr>
        </p:nvSpPr>
        <p:spPr/>
        <p:txBody>
          <a:bodyPr/>
          <a:lstStyle/>
          <a:p>
            <a:pPr>
              <a:defRPr/>
            </a:pPr>
            <a:fld id="{BF8B3A52-E88C-492F-9411-38EAFD4CC822}" type="slidenum">
              <a:rPr lang="ar-SA" altLang="en-US"/>
              <a:pPr>
                <a:defRPr/>
              </a:pPr>
              <a:t>20</a:t>
            </a:fld>
            <a:endParaRPr lang="en-US" altLang="en-US"/>
          </a:p>
        </p:txBody>
      </p:sp>
      <p:sp>
        <p:nvSpPr>
          <p:cNvPr id="59396" name="Rectangle 2"/>
          <p:cNvSpPr>
            <a:spLocks noGrp="1" noChangeArrowheads="1"/>
          </p:cNvSpPr>
          <p:nvPr>
            <p:ph type="title"/>
          </p:nvPr>
        </p:nvSpPr>
        <p:spPr/>
        <p:txBody>
          <a:bodyPr/>
          <a:lstStyle/>
          <a:p>
            <a:pPr algn="r" rtl="1" eaLnBrk="1" hangingPunct="1"/>
            <a:r>
              <a:rPr lang="fa-IR" smtClean="0">
                <a:cs typeface="B Nazanin" pitchFamily="2" charset="-78"/>
              </a:rPr>
              <a:t>مراحل انجام پروژه</a:t>
            </a:r>
            <a:endParaRPr lang="en-US" smtClean="0">
              <a:cs typeface="B Nazanin" pitchFamily="2" charset="-78"/>
            </a:endParaRPr>
          </a:p>
        </p:txBody>
      </p:sp>
      <p:sp>
        <p:nvSpPr>
          <p:cNvPr id="59397" name="Rectangle 3"/>
          <p:cNvSpPr>
            <a:spLocks noGrp="1" noChangeArrowheads="1"/>
          </p:cNvSpPr>
          <p:nvPr>
            <p:ph type="body" idx="1"/>
          </p:nvPr>
        </p:nvSpPr>
        <p:spPr>
          <a:xfrm>
            <a:off x="228600" y="1719263"/>
            <a:ext cx="8458200" cy="4411662"/>
          </a:xfrm>
        </p:spPr>
        <p:txBody>
          <a:bodyPr/>
          <a:lstStyle/>
          <a:p>
            <a:pPr algn="r" rtl="1" eaLnBrk="1" hangingPunct="1">
              <a:lnSpc>
                <a:spcPct val="90000"/>
              </a:lnSpc>
              <a:buFont typeface="Wingdings" pitchFamily="2" charset="2"/>
              <a:buNone/>
            </a:pPr>
            <a:r>
              <a:rPr lang="fa-IR" sz="2800" smtClean="0">
                <a:cs typeface="B Nazanin" pitchFamily="2" charset="-78"/>
              </a:rPr>
              <a:t> بطور کلي مراحل انجام يک پروژه را ميتوان بصورت ذيل بيان کرد:</a:t>
            </a:r>
          </a:p>
          <a:p>
            <a:pPr algn="r" rtl="1" eaLnBrk="1" hangingPunct="1">
              <a:lnSpc>
                <a:spcPct val="90000"/>
              </a:lnSpc>
              <a:buFont typeface="Wingdings" pitchFamily="2" charset="2"/>
              <a:buNone/>
            </a:pPr>
            <a:endParaRPr lang="fa-IR" sz="2800" smtClean="0">
              <a:cs typeface="B Nazanin" pitchFamily="2" charset="-78"/>
            </a:endParaRPr>
          </a:p>
          <a:p>
            <a:pPr algn="r" rtl="1" eaLnBrk="1" hangingPunct="1">
              <a:lnSpc>
                <a:spcPct val="90000"/>
              </a:lnSpc>
              <a:buFont typeface="Wingdings" pitchFamily="2" charset="2"/>
              <a:buNone/>
            </a:pPr>
            <a:r>
              <a:rPr lang="fa-IR" sz="2800" smtClean="0">
                <a:cs typeface="B Nazanin" pitchFamily="2" charset="-78"/>
              </a:rPr>
              <a:t>                                             مطالعات مرحله يکم(مطالعات توجيهي)</a:t>
            </a:r>
          </a:p>
          <a:p>
            <a:pPr algn="r" rtl="1" eaLnBrk="1" hangingPunct="1">
              <a:lnSpc>
                <a:spcPct val="90000"/>
              </a:lnSpc>
              <a:buFont typeface="Wingdings" pitchFamily="2" charset="2"/>
              <a:buNone/>
            </a:pPr>
            <a:r>
              <a:rPr lang="fa-IR" sz="2800" smtClean="0">
                <a:cs typeface="B Nazanin" pitchFamily="2" charset="-78"/>
              </a:rPr>
              <a:t>                            مطالعات</a:t>
            </a:r>
          </a:p>
          <a:p>
            <a:pPr algn="r" rtl="1" eaLnBrk="1" hangingPunct="1">
              <a:lnSpc>
                <a:spcPct val="90000"/>
              </a:lnSpc>
              <a:buFont typeface="Wingdings" pitchFamily="2" charset="2"/>
              <a:buNone/>
            </a:pPr>
            <a:r>
              <a:rPr lang="fa-IR" sz="2800" smtClean="0">
                <a:cs typeface="B Nazanin" pitchFamily="2" charset="-78"/>
              </a:rPr>
              <a:t>مراحل انجام پروژه                      مطالعات مرحله دوم(طراحي تفصيلي)</a:t>
            </a:r>
          </a:p>
          <a:p>
            <a:pPr algn="r" rtl="1" eaLnBrk="1" hangingPunct="1">
              <a:lnSpc>
                <a:spcPct val="90000"/>
              </a:lnSpc>
              <a:buFont typeface="Wingdings" pitchFamily="2" charset="2"/>
              <a:buNone/>
            </a:pPr>
            <a:r>
              <a:rPr lang="fa-IR" sz="2800" smtClean="0">
                <a:cs typeface="B Nazanin" pitchFamily="2" charset="-78"/>
              </a:rPr>
              <a:t>                            اجرا (مرحله سوم)</a:t>
            </a:r>
          </a:p>
          <a:p>
            <a:pPr algn="r" rtl="1" eaLnBrk="1" hangingPunct="1">
              <a:lnSpc>
                <a:spcPct val="90000"/>
              </a:lnSpc>
              <a:buFont typeface="Wingdings" pitchFamily="2" charset="2"/>
              <a:buNone/>
            </a:pPr>
            <a:endParaRPr lang="fa-IR" sz="2800" smtClean="0">
              <a:cs typeface="B Nazanin" pitchFamily="2" charset="-78"/>
            </a:endParaRPr>
          </a:p>
          <a:p>
            <a:pPr algn="r" rtl="1" eaLnBrk="1" hangingPunct="1">
              <a:lnSpc>
                <a:spcPct val="90000"/>
              </a:lnSpc>
              <a:buFont typeface="Wingdings" pitchFamily="2" charset="2"/>
              <a:buNone/>
            </a:pPr>
            <a:r>
              <a:rPr lang="fa-IR" sz="2800" smtClean="0">
                <a:cs typeface="B Nazanin" pitchFamily="2" charset="-78"/>
              </a:rPr>
              <a:t>که معمولاً مراحل 1 و 2 و نظارت بر اجراي مرحله 3 توسط مشاورانتخاب شده از طرف کارفرما انجام ميشود و اجرا توسط پيمانکار مورد نظر کارفرما.</a:t>
            </a:r>
            <a:endParaRPr lang="en-US" sz="2800" smtClean="0">
              <a:cs typeface="B Nazanin" pitchFamily="2" charset="-78"/>
            </a:endParaRPr>
          </a:p>
        </p:txBody>
      </p:sp>
      <p:sp>
        <p:nvSpPr>
          <p:cNvPr id="59398" name="AutoShape 4"/>
          <p:cNvSpPr>
            <a:spLocks/>
          </p:cNvSpPr>
          <p:nvPr/>
        </p:nvSpPr>
        <p:spPr bwMode="auto">
          <a:xfrm>
            <a:off x="4724400" y="2743200"/>
            <a:ext cx="381000" cy="1295400"/>
          </a:xfrm>
          <a:prstGeom prst="rightBrace">
            <a:avLst>
              <a:gd name="adj1" fmla="val 28333"/>
              <a:gd name="adj2" fmla="val 50000"/>
            </a:avLst>
          </a:prstGeom>
          <a:noFill/>
          <a:ln w="9525">
            <a:solidFill>
              <a:schemeClr val="tx1"/>
            </a:solidFill>
            <a:round/>
            <a:headEnd/>
            <a:tailEnd/>
          </a:ln>
        </p:spPr>
        <p:txBody>
          <a:bodyPr wrap="none" anchor="ctr"/>
          <a:lstStyle/>
          <a:p>
            <a:endParaRPr lang="fa-IR"/>
          </a:p>
        </p:txBody>
      </p:sp>
      <p:sp>
        <p:nvSpPr>
          <p:cNvPr id="59399" name="AutoShape 5"/>
          <p:cNvSpPr>
            <a:spLocks/>
          </p:cNvSpPr>
          <p:nvPr/>
        </p:nvSpPr>
        <p:spPr bwMode="auto">
          <a:xfrm>
            <a:off x="6248400" y="3200400"/>
            <a:ext cx="381000" cy="1295400"/>
          </a:xfrm>
          <a:prstGeom prst="rightBrace">
            <a:avLst>
              <a:gd name="adj1" fmla="val 28333"/>
              <a:gd name="adj2" fmla="val 50000"/>
            </a:avLst>
          </a:prstGeom>
          <a:noFill/>
          <a:ln w="9525">
            <a:solidFill>
              <a:schemeClr val="tx1"/>
            </a:solidFill>
            <a:round/>
            <a:headEnd/>
            <a:tailEnd/>
          </a:ln>
        </p:spPr>
        <p:txBody>
          <a:bodyPr wrap="none" anchor="ctr"/>
          <a:lstStyle/>
          <a:p>
            <a:endParaRPr lang="fa-IR"/>
          </a:p>
        </p:txBody>
      </p:sp>
    </p:spTree>
  </p:cSld>
  <p:clrMapOvr>
    <a:masterClrMapping/>
  </p:clrMapOvr>
  <p:transition spd="med"/>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F6A7D424-E02E-4CA7-9D2A-726A8E72FAD9}" type="slidenum">
              <a:rPr lang="ar-SA" altLang="en-US"/>
              <a:pPr>
                <a:defRPr/>
              </a:pPr>
              <a:t>200</a:t>
            </a:fld>
            <a:endParaRPr lang="en-US" altLang="en-US"/>
          </a:p>
        </p:txBody>
      </p:sp>
      <p:sp>
        <p:nvSpPr>
          <p:cNvPr id="212996" name="Rectangle 2"/>
          <p:cNvSpPr>
            <a:spLocks noGrp="1" noChangeArrowheads="1"/>
          </p:cNvSpPr>
          <p:nvPr>
            <p:ph type="title"/>
          </p:nvPr>
        </p:nvSpPr>
        <p:spPr>
          <a:xfrm>
            <a:off x="457200" y="122238"/>
            <a:ext cx="7543800" cy="1173162"/>
          </a:xfrm>
        </p:spPr>
        <p:txBody>
          <a:bodyPr/>
          <a:lstStyle/>
          <a:p>
            <a:pPr algn="r" rtl="1" eaLnBrk="1" hangingPunct="1"/>
            <a:r>
              <a:rPr lang="fa-IR" sz="3200" smtClean="0">
                <a:cs typeface="B Nazanin" pitchFamily="2" charset="-78"/>
              </a:rPr>
              <a:t>مسئله تخصيص منابع تجديد ناپذير(مصرفي)</a:t>
            </a:r>
            <a:endParaRPr lang="en-US" sz="3200" smtClean="0">
              <a:cs typeface="B Nazanin" pitchFamily="2" charset="-78"/>
            </a:endParaRPr>
          </a:p>
        </p:txBody>
      </p:sp>
      <p:sp>
        <p:nvSpPr>
          <p:cNvPr id="212997" name="Rectangle 3"/>
          <p:cNvSpPr>
            <a:spLocks noGrp="1" noChangeArrowheads="1"/>
          </p:cNvSpPr>
          <p:nvPr>
            <p:ph type="body" idx="1"/>
          </p:nvPr>
        </p:nvSpPr>
        <p:spPr/>
        <p:txBody>
          <a:bodyPr/>
          <a:lstStyle/>
          <a:p>
            <a:pPr algn="r" rtl="1" eaLnBrk="1" hangingPunct="1"/>
            <a:r>
              <a:rPr lang="fa-IR" smtClean="0">
                <a:cs typeface="B Nazanin" pitchFamily="2" charset="-78"/>
              </a:rPr>
              <a:t>گراف منابع در حالتيکه فعاليتها بر حسب </a:t>
            </a:r>
            <a:r>
              <a:rPr lang="en-US" smtClean="0">
                <a:cs typeface="B Nazanin" pitchFamily="2" charset="-78"/>
              </a:rPr>
              <a:t>LS</a:t>
            </a:r>
            <a:r>
              <a:rPr lang="fa-IR" smtClean="0">
                <a:cs typeface="B Nazanin" pitchFamily="2" charset="-78"/>
              </a:rPr>
              <a:t>(ديرترين زمان شروع) برنامه ريزي شده اند،‌در اسلايد بعد آورده شده است.</a:t>
            </a:r>
          </a:p>
          <a:p>
            <a:pPr algn="r" rtl="1" eaLnBrk="1" hangingPunct="1"/>
            <a:r>
              <a:rPr lang="fa-IR" smtClean="0">
                <a:cs typeface="B Nazanin" pitchFamily="2" charset="-78"/>
              </a:rPr>
              <a:t>مقدار نياز هر فعاليت در ابتداي گانت آن نمايش داده شده است.</a:t>
            </a:r>
          </a:p>
          <a:p>
            <a:pPr algn="r" rtl="1" eaLnBrk="1" hangingPunct="1"/>
            <a:r>
              <a:rPr lang="fa-IR" smtClean="0">
                <a:cs typeface="B Nazanin" pitchFamily="2" charset="-78"/>
              </a:rPr>
              <a:t>مقادير تجمعي در دسترس و مقادير نيازمندي فعاليتها به ترتيب با خطوط توپر و خط چين رسم شده اند..</a:t>
            </a:r>
          </a:p>
          <a:p>
            <a:pPr algn="r" rtl="1" eaLnBrk="1" hangingPunct="1"/>
            <a:r>
              <a:rPr lang="fa-IR" smtClean="0">
                <a:cs typeface="B Nazanin" pitchFamily="2" charset="-78"/>
              </a:rPr>
              <a:t>هر برنامه اي که منحني خط چين آن زير منحني توپر بيفتد موجه</a:t>
            </a:r>
            <a:r>
              <a:rPr lang="en-US" sz="2400" smtClean="0">
                <a:cs typeface="B Nazanin" pitchFamily="2" charset="-78"/>
              </a:rPr>
              <a:t>(Feasible)</a:t>
            </a:r>
            <a:r>
              <a:rPr lang="fa-IR" smtClean="0">
                <a:cs typeface="B Nazanin" pitchFamily="2" charset="-78"/>
              </a:rPr>
              <a:t> خواهد بود.</a:t>
            </a:r>
            <a:endParaRPr lang="en-US"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6"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77" name="Slide Number Placeholder 5"/>
          <p:cNvSpPr>
            <a:spLocks noGrp="1"/>
          </p:cNvSpPr>
          <p:nvPr>
            <p:ph type="sldNum" sz="quarter" idx="12"/>
          </p:nvPr>
        </p:nvSpPr>
        <p:spPr/>
        <p:txBody>
          <a:bodyPr/>
          <a:lstStyle/>
          <a:p>
            <a:pPr>
              <a:defRPr/>
            </a:pPr>
            <a:fld id="{6F8D928A-22C7-4BC5-B787-6CDA1E3B8727}" type="slidenum">
              <a:rPr lang="ar-SA" altLang="en-US"/>
              <a:pPr>
                <a:defRPr/>
              </a:pPr>
              <a:t>201</a:t>
            </a:fld>
            <a:endParaRPr lang="en-US" altLang="en-US"/>
          </a:p>
        </p:txBody>
      </p:sp>
      <p:sp>
        <p:nvSpPr>
          <p:cNvPr id="214020" name="Rectangle 2"/>
          <p:cNvSpPr>
            <a:spLocks noGrp="1" noChangeArrowheads="1"/>
          </p:cNvSpPr>
          <p:nvPr>
            <p:ph type="title"/>
          </p:nvPr>
        </p:nvSpPr>
        <p:spPr>
          <a:xfrm>
            <a:off x="381000" y="228600"/>
            <a:ext cx="7543800" cy="685800"/>
          </a:xfrm>
        </p:spPr>
        <p:txBody>
          <a:bodyPr/>
          <a:lstStyle/>
          <a:p>
            <a:pPr algn="r" rtl="1" eaLnBrk="1" hangingPunct="1"/>
            <a:r>
              <a:rPr lang="fa-IR" sz="3500" smtClean="0">
                <a:cs typeface="B Nazanin" pitchFamily="2" charset="-78"/>
              </a:rPr>
              <a:t>مسئله تخصيص منابع تجديد ناپذير(مصرفي)</a:t>
            </a:r>
            <a:endParaRPr lang="en-US" sz="3500" smtClean="0">
              <a:cs typeface="B Nazanin" pitchFamily="2" charset="-78"/>
            </a:endParaRPr>
          </a:p>
        </p:txBody>
      </p:sp>
      <p:sp>
        <p:nvSpPr>
          <p:cNvPr id="214021" name="Line 4"/>
          <p:cNvSpPr>
            <a:spLocks noChangeShapeType="1"/>
          </p:cNvSpPr>
          <p:nvPr/>
        </p:nvSpPr>
        <p:spPr bwMode="auto">
          <a:xfrm>
            <a:off x="1905000" y="5486400"/>
            <a:ext cx="5943600" cy="0"/>
          </a:xfrm>
          <a:prstGeom prst="line">
            <a:avLst/>
          </a:prstGeom>
          <a:noFill/>
          <a:ln w="19050">
            <a:solidFill>
              <a:schemeClr val="tx1"/>
            </a:solidFill>
            <a:round/>
            <a:headEnd/>
            <a:tailEnd type="triangle" w="med" len="med"/>
          </a:ln>
        </p:spPr>
        <p:txBody>
          <a:bodyPr wrap="none" anchor="ctr"/>
          <a:lstStyle/>
          <a:p>
            <a:endParaRPr lang="en-US"/>
          </a:p>
        </p:txBody>
      </p:sp>
      <p:sp>
        <p:nvSpPr>
          <p:cNvPr id="214022" name="Line 5"/>
          <p:cNvSpPr>
            <a:spLocks noChangeShapeType="1"/>
          </p:cNvSpPr>
          <p:nvPr/>
        </p:nvSpPr>
        <p:spPr bwMode="auto">
          <a:xfrm flipV="1">
            <a:off x="1905000" y="1066800"/>
            <a:ext cx="0" cy="4419600"/>
          </a:xfrm>
          <a:prstGeom prst="line">
            <a:avLst/>
          </a:prstGeom>
          <a:noFill/>
          <a:ln w="19050">
            <a:solidFill>
              <a:schemeClr val="tx1"/>
            </a:solidFill>
            <a:round/>
            <a:headEnd/>
            <a:tailEnd type="triangle" w="med" len="med"/>
          </a:ln>
        </p:spPr>
        <p:txBody>
          <a:bodyPr wrap="none" anchor="ctr"/>
          <a:lstStyle/>
          <a:p>
            <a:endParaRPr lang="en-US"/>
          </a:p>
        </p:txBody>
      </p:sp>
      <p:sp>
        <p:nvSpPr>
          <p:cNvPr id="214023" name="Rectangle 6"/>
          <p:cNvSpPr>
            <a:spLocks noChangeArrowheads="1"/>
          </p:cNvSpPr>
          <p:nvPr/>
        </p:nvSpPr>
        <p:spPr bwMode="auto">
          <a:xfrm>
            <a:off x="8001000" y="5334000"/>
            <a:ext cx="609600" cy="457200"/>
          </a:xfrm>
          <a:prstGeom prst="rect">
            <a:avLst/>
          </a:prstGeom>
          <a:solidFill>
            <a:schemeClr val="bg1"/>
          </a:solidFill>
          <a:ln w="9525" algn="ctr">
            <a:noFill/>
            <a:miter lim="800000"/>
            <a:headEnd/>
            <a:tailEnd/>
          </a:ln>
        </p:spPr>
        <p:txBody>
          <a:bodyPr wrap="none" lIns="91427" tIns="45714" rIns="91427" bIns="45714" anchor="ctr"/>
          <a:lstStyle/>
          <a:p>
            <a:r>
              <a:rPr lang="fa-IR"/>
              <a:t>زمان</a:t>
            </a:r>
            <a:endParaRPr lang="en-US"/>
          </a:p>
        </p:txBody>
      </p:sp>
      <p:sp>
        <p:nvSpPr>
          <p:cNvPr id="214024" name="Rectangle 7"/>
          <p:cNvSpPr>
            <a:spLocks noChangeArrowheads="1"/>
          </p:cNvSpPr>
          <p:nvPr/>
        </p:nvSpPr>
        <p:spPr bwMode="auto">
          <a:xfrm>
            <a:off x="762000" y="2133600"/>
            <a:ext cx="609600" cy="3048000"/>
          </a:xfrm>
          <a:prstGeom prst="rect">
            <a:avLst/>
          </a:prstGeom>
          <a:solidFill>
            <a:schemeClr val="bg1"/>
          </a:solidFill>
          <a:ln w="9525" algn="ctr">
            <a:noFill/>
            <a:miter lim="800000"/>
            <a:headEnd/>
            <a:tailEnd/>
          </a:ln>
        </p:spPr>
        <p:txBody>
          <a:bodyPr wrap="none" lIns="91427" tIns="45714" rIns="91427" bIns="45714" anchor="ctr"/>
          <a:lstStyle/>
          <a:p>
            <a:r>
              <a:rPr lang="fa-IR"/>
              <a:t>تعداد</a:t>
            </a:r>
          </a:p>
          <a:p>
            <a:endParaRPr lang="fa-IR"/>
          </a:p>
          <a:p>
            <a:r>
              <a:rPr lang="fa-IR"/>
              <a:t>تجمعي</a:t>
            </a:r>
          </a:p>
          <a:p>
            <a:endParaRPr lang="fa-IR"/>
          </a:p>
          <a:p>
            <a:r>
              <a:rPr lang="fa-IR"/>
              <a:t>منبع</a:t>
            </a:r>
          </a:p>
          <a:p>
            <a:endParaRPr lang="fa-IR"/>
          </a:p>
          <a:p>
            <a:r>
              <a:rPr lang="fa-IR"/>
              <a:t>لازم</a:t>
            </a:r>
            <a:endParaRPr lang="en-US"/>
          </a:p>
        </p:txBody>
      </p:sp>
      <p:sp>
        <p:nvSpPr>
          <p:cNvPr id="214025" name="Line 8"/>
          <p:cNvSpPr>
            <a:spLocks noChangeShapeType="1"/>
          </p:cNvSpPr>
          <p:nvPr/>
        </p:nvSpPr>
        <p:spPr bwMode="auto">
          <a:xfrm flipH="1" flipV="1">
            <a:off x="2209800" y="5410200"/>
            <a:ext cx="0" cy="152400"/>
          </a:xfrm>
          <a:prstGeom prst="line">
            <a:avLst/>
          </a:prstGeom>
          <a:noFill/>
          <a:ln w="9525">
            <a:solidFill>
              <a:schemeClr val="tx1"/>
            </a:solidFill>
            <a:round/>
            <a:headEnd/>
            <a:tailEnd/>
          </a:ln>
        </p:spPr>
        <p:txBody>
          <a:bodyPr wrap="none" anchor="ctr"/>
          <a:lstStyle/>
          <a:p>
            <a:endParaRPr lang="en-US"/>
          </a:p>
        </p:txBody>
      </p:sp>
      <p:sp>
        <p:nvSpPr>
          <p:cNvPr id="214026" name="Line 9"/>
          <p:cNvSpPr>
            <a:spLocks noChangeShapeType="1"/>
          </p:cNvSpPr>
          <p:nvPr/>
        </p:nvSpPr>
        <p:spPr bwMode="auto">
          <a:xfrm flipH="1" flipV="1">
            <a:off x="2514600" y="5410200"/>
            <a:ext cx="0" cy="152400"/>
          </a:xfrm>
          <a:prstGeom prst="line">
            <a:avLst/>
          </a:prstGeom>
          <a:noFill/>
          <a:ln w="9525">
            <a:solidFill>
              <a:schemeClr val="tx1"/>
            </a:solidFill>
            <a:round/>
            <a:headEnd/>
            <a:tailEnd/>
          </a:ln>
        </p:spPr>
        <p:txBody>
          <a:bodyPr wrap="none" anchor="ctr"/>
          <a:lstStyle/>
          <a:p>
            <a:endParaRPr lang="en-US"/>
          </a:p>
        </p:txBody>
      </p:sp>
      <p:sp>
        <p:nvSpPr>
          <p:cNvPr id="214027" name="Line 10"/>
          <p:cNvSpPr>
            <a:spLocks noChangeShapeType="1"/>
          </p:cNvSpPr>
          <p:nvPr/>
        </p:nvSpPr>
        <p:spPr bwMode="auto">
          <a:xfrm flipH="1" flipV="1">
            <a:off x="2819400" y="5410200"/>
            <a:ext cx="0" cy="152400"/>
          </a:xfrm>
          <a:prstGeom prst="line">
            <a:avLst/>
          </a:prstGeom>
          <a:noFill/>
          <a:ln w="9525">
            <a:solidFill>
              <a:schemeClr val="tx1"/>
            </a:solidFill>
            <a:round/>
            <a:headEnd/>
            <a:tailEnd/>
          </a:ln>
        </p:spPr>
        <p:txBody>
          <a:bodyPr wrap="none" anchor="ctr"/>
          <a:lstStyle/>
          <a:p>
            <a:endParaRPr lang="en-US"/>
          </a:p>
        </p:txBody>
      </p:sp>
      <p:sp>
        <p:nvSpPr>
          <p:cNvPr id="214028" name="Line 11"/>
          <p:cNvSpPr>
            <a:spLocks noChangeShapeType="1"/>
          </p:cNvSpPr>
          <p:nvPr/>
        </p:nvSpPr>
        <p:spPr bwMode="auto">
          <a:xfrm flipH="1" flipV="1">
            <a:off x="3124200" y="5410200"/>
            <a:ext cx="0" cy="152400"/>
          </a:xfrm>
          <a:prstGeom prst="line">
            <a:avLst/>
          </a:prstGeom>
          <a:noFill/>
          <a:ln w="9525">
            <a:solidFill>
              <a:schemeClr val="tx1"/>
            </a:solidFill>
            <a:round/>
            <a:headEnd/>
            <a:tailEnd/>
          </a:ln>
        </p:spPr>
        <p:txBody>
          <a:bodyPr wrap="none" anchor="ctr"/>
          <a:lstStyle/>
          <a:p>
            <a:endParaRPr lang="en-US"/>
          </a:p>
        </p:txBody>
      </p:sp>
      <p:sp>
        <p:nvSpPr>
          <p:cNvPr id="214029" name="Line 12"/>
          <p:cNvSpPr>
            <a:spLocks noChangeShapeType="1"/>
          </p:cNvSpPr>
          <p:nvPr/>
        </p:nvSpPr>
        <p:spPr bwMode="auto">
          <a:xfrm flipH="1" flipV="1">
            <a:off x="3429000" y="5410200"/>
            <a:ext cx="0" cy="152400"/>
          </a:xfrm>
          <a:prstGeom prst="line">
            <a:avLst/>
          </a:prstGeom>
          <a:noFill/>
          <a:ln w="9525">
            <a:solidFill>
              <a:schemeClr val="tx1"/>
            </a:solidFill>
            <a:round/>
            <a:headEnd/>
            <a:tailEnd/>
          </a:ln>
        </p:spPr>
        <p:txBody>
          <a:bodyPr wrap="none" anchor="ctr"/>
          <a:lstStyle/>
          <a:p>
            <a:endParaRPr lang="en-US"/>
          </a:p>
        </p:txBody>
      </p:sp>
      <p:sp>
        <p:nvSpPr>
          <p:cNvPr id="214030" name="Line 13"/>
          <p:cNvSpPr>
            <a:spLocks noChangeShapeType="1"/>
          </p:cNvSpPr>
          <p:nvPr/>
        </p:nvSpPr>
        <p:spPr bwMode="auto">
          <a:xfrm flipH="1" flipV="1">
            <a:off x="4038600" y="5410200"/>
            <a:ext cx="0" cy="152400"/>
          </a:xfrm>
          <a:prstGeom prst="line">
            <a:avLst/>
          </a:prstGeom>
          <a:noFill/>
          <a:ln w="9525">
            <a:solidFill>
              <a:schemeClr val="tx1"/>
            </a:solidFill>
            <a:round/>
            <a:headEnd/>
            <a:tailEnd/>
          </a:ln>
        </p:spPr>
        <p:txBody>
          <a:bodyPr wrap="none" anchor="ctr"/>
          <a:lstStyle/>
          <a:p>
            <a:endParaRPr lang="en-US"/>
          </a:p>
        </p:txBody>
      </p:sp>
      <p:sp>
        <p:nvSpPr>
          <p:cNvPr id="214031" name="Line 14"/>
          <p:cNvSpPr>
            <a:spLocks noChangeShapeType="1"/>
          </p:cNvSpPr>
          <p:nvPr/>
        </p:nvSpPr>
        <p:spPr bwMode="auto">
          <a:xfrm flipH="1" flipV="1">
            <a:off x="4343400" y="5410200"/>
            <a:ext cx="0" cy="152400"/>
          </a:xfrm>
          <a:prstGeom prst="line">
            <a:avLst/>
          </a:prstGeom>
          <a:noFill/>
          <a:ln w="9525">
            <a:solidFill>
              <a:schemeClr val="tx1"/>
            </a:solidFill>
            <a:round/>
            <a:headEnd/>
            <a:tailEnd/>
          </a:ln>
        </p:spPr>
        <p:txBody>
          <a:bodyPr wrap="none" anchor="ctr"/>
          <a:lstStyle/>
          <a:p>
            <a:endParaRPr lang="en-US"/>
          </a:p>
        </p:txBody>
      </p:sp>
      <p:sp>
        <p:nvSpPr>
          <p:cNvPr id="214032" name="Line 15"/>
          <p:cNvSpPr>
            <a:spLocks noChangeShapeType="1"/>
          </p:cNvSpPr>
          <p:nvPr/>
        </p:nvSpPr>
        <p:spPr bwMode="auto">
          <a:xfrm flipH="1" flipV="1">
            <a:off x="4953000" y="5410200"/>
            <a:ext cx="0" cy="152400"/>
          </a:xfrm>
          <a:prstGeom prst="line">
            <a:avLst/>
          </a:prstGeom>
          <a:noFill/>
          <a:ln w="9525">
            <a:solidFill>
              <a:schemeClr val="tx1"/>
            </a:solidFill>
            <a:round/>
            <a:headEnd/>
            <a:tailEnd/>
          </a:ln>
        </p:spPr>
        <p:txBody>
          <a:bodyPr wrap="none" anchor="ctr"/>
          <a:lstStyle/>
          <a:p>
            <a:endParaRPr lang="en-US"/>
          </a:p>
        </p:txBody>
      </p:sp>
      <p:sp>
        <p:nvSpPr>
          <p:cNvPr id="214033" name="Line 16"/>
          <p:cNvSpPr>
            <a:spLocks noChangeShapeType="1"/>
          </p:cNvSpPr>
          <p:nvPr/>
        </p:nvSpPr>
        <p:spPr bwMode="auto">
          <a:xfrm flipH="1" flipV="1">
            <a:off x="5257800" y="5410200"/>
            <a:ext cx="0" cy="152400"/>
          </a:xfrm>
          <a:prstGeom prst="line">
            <a:avLst/>
          </a:prstGeom>
          <a:noFill/>
          <a:ln w="9525">
            <a:solidFill>
              <a:schemeClr val="tx1"/>
            </a:solidFill>
            <a:round/>
            <a:headEnd/>
            <a:tailEnd/>
          </a:ln>
        </p:spPr>
        <p:txBody>
          <a:bodyPr wrap="none" anchor="ctr"/>
          <a:lstStyle/>
          <a:p>
            <a:endParaRPr lang="en-US"/>
          </a:p>
        </p:txBody>
      </p:sp>
      <p:sp>
        <p:nvSpPr>
          <p:cNvPr id="214034" name="Line 17"/>
          <p:cNvSpPr>
            <a:spLocks noChangeShapeType="1"/>
          </p:cNvSpPr>
          <p:nvPr/>
        </p:nvSpPr>
        <p:spPr bwMode="auto">
          <a:xfrm flipH="1" flipV="1">
            <a:off x="5562600" y="5410200"/>
            <a:ext cx="0" cy="152400"/>
          </a:xfrm>
          <a:prstGeom prst="line">
            <a:avLst/>
          </a:prstGeom>
          <a:noFill/>
          <a:ln w="9525">
            <a:solidFill>
              <a:schemeClr val="tx1"/>
            </a:solidFill>
            <a:round/>
            <a:headEnd/>
            <a:tailEnd/>
          </a:ln>
        </p:spPr>
        <p:txBody>
          <a:bodyPr wrap="none" anchor="ctr"/>
          <a:lstStyle/>
          <a:p>
            <a:endParaRPr lang="en-US"/>
          </a:p>
        </p:txBody>
      </p:sp>
      <p:sp>
        <p:nvSpPr>
          <p:cNvPr id="214035" name="Line 18"/>
          <p:cNvSpPr>
            <a:spLocks noChangeShapeType="1"/>
          </p:cNvSpPr>
          <p:nvPr/>
        </p:nvSpPr>
        <p:spPr bwMode="auto">
          <a:xfrm flipH="1" flipV="1">
            <a:off x="5867400" y="5410200"/>
            <a:ext cx="0" cy="152400"/>
          </a:xfrm>
          <a:prstGeom prst="line">
            <a:avLst/>
          </a:prstGeom>
          <a:noFill/>
          <a:ln w="9525">
            <a:solidFill>
              <a:schemeClr val="tx1"/>
            </a:solidFill>
            <a:round/>
            <a:headEnd/>
            <a:tailEnd/>
          </a:ln>
        </p:spPr>
        <p:txBody>
          <a:bodyPr wrap="none" anchor="ctr"/>
          <a:lstStyle/>
          <a:p>
            <a:endParaRPr lang="en-US"/>
          </a:p>
        </p:txBody>
      </p:sp>
      <p:sp>
        <p:nvSpPr>
          <p:cNvPr id="214036" name="Line 19"/>
          <p:cNvSpPr>
            <a:spLocks noChangeShapeType="1"/>
          </p:cNvSpPr>
          <p:nvPr/>
        </p:nvSpPr>
        <p:spPr bwMode="auto">
          <a:xfrm flipH="1" flipV="1">
            <a:off x="6172200" y="5410200"/>
            <a:ext cx="0" cy="152400"/>
          </a:xfrm>
          <a:prstGeom prst="line">
            <a:avLst/>
          </a:prstGeom>
          <a:noFill/>
          <a:ln w="9525">
            <a:solidFill>
              <a:schemeClr val="tx1"/>
            </a:solidFill>
            <a:round/>
            <a:headEnd/>
            <a:tailEnd/>
          </a:ln>
        </p:spPr>
        <p:txBody>
          <a:bodyPr wrap="none" anchor="ctr"/>
          <a:lstStyle/>
          <a:p>
            <a:endParaRPr lang="en-US"/>
          </a:p>
        </p:txBody>
      </p:sp>
      <p:sp>
        <p:nvSpPr>
          <p:cNvPr id="214037" name="Line 20"/>
          <p:cNvSpPr>
            <a:spLocks noChangeShapeType="1"/>
          </p:cNvSpPr>
          <p:nvPr/>
        </p:nvSpPr>
        <p:spPr bwMode="auto">
          <a:xfrm flipH="1" flipV="1">
            <a:off x="6781800" y="5410200"/>
            <a:ext cx="0" cy="152400"/>
          </a:xfrm>
          <a:prstGeom prst="line">
            <a:avLst/>
          </a:prstGeom>
          <a:noFill/>
          <a:ln w="9525">
            <a:solidFill>
              <a:schemeClr val="tx1"/>
            </a:solidFill>
            <a:round/>
            <a:headEnd/>
            <a:tailEnd/>
          </a:ln>
        </p:spPr>
        <p:txBody>
          <a:bodyPr wrap="none" anchor="ctr"/>
          <a:lstStyle/>
          <a:p>
            <a:endParaRPr lang="en-US"/>
          </a:p>
        </p:txBody>
      </p:sp>
      <p:sp>
        <p:nvSpPr>
          <p:cNvPr id="214038" name="Line 21"/>
          <p:cNvSpPr>
            <a:spLocks noChangeShapeType="1"/>
          </p:cNvSpPr>
          <p:nvPr/>
        </p:nvSpPr>
        <p:spPr bwMode="auto">
          <a:xfrm flipH="1" flipV="1">
            <a:off x="7391400" y="5410200"/>
            <a:ext cx="0" cy="152400"/>
          </a:xfrm>
          <a:prstGeom prst="line">
            <a:avLst/>
          </a:prstGeom>
          <a:noFill/>
          <a:ln w="9525">
            <a:solidFill>
              <a:schemeClr val="tx1"/>
            </a:solidFill>
            <a:round/>
            <a:headEnd/>
            <a:tailEnd/>
          </a:ln>
        </p:spPr>
        <p:txBody>
          <a:bodyPr wrap="none" anchor="ctr"/>
          <a:lstStyle/>
          <a:p>
            <a:endParaRPr lang="en-US"/>
          </a:p>
        </p:txBody>
      </p:sp>
      <p:sp>
        <p:nvSpPr>
          <p:cNvPr id="214039" name="Line 22"/>
          <p:cNvSpPr>
            <a:spLocks noChangeShapeType="1"/>
          </p:cNvSpPr>
          <p:nvPr/>
        </p:nvSpPr>
        <p:spPr bwMode="auto">
          <a:xfrm flipH="1" flipV="1">
            <a:off x="3733800" y="5410200"/>
            <a:ext cx="0" cy="152400"/>
          </a:xfrm>
          <a:prstGeom prst="line">
            <a:avLst/>
          </a:prstGeom>
          <a:noFill/>
          <a:ln w="9525">
            <a:solidFill>
              <a:schemeClr val="tx1"/>
            </a:solidFill>
            <a:round/>
            <a:headEnd/>
            <a:tailEnd/>
          </a:ln>
        </p:spPr>
        <p:txBody>
          <a:bodyPr wrap="none" anchor="ctr"/>
          <a:lstStyle/>
          <a:p>
            <a:endParaRPr lang="en-US"/>
          </a:p>
        </p:txBody>
      </p:sp>
      <p:sp>
        <p:nvSpPr>
          <p:cNvPr id="214040" name="Line 23"/>
          <p:cNvSpPr>
            <a:spLocks noChangeShapeType="1"/>
          </p:cNvSpPr>
          <p:nvPr/>
        </p:nvSpPr>
        <p:spPr bwMode="auto">
          <a:xfrm flipH="1" flipV="1">
            <a:off x="4648200" y="5410200"/>
            <a:ext cx="0" cy="152400"/>
          </a:xfrm>
          <a:prstGeom prst="line">
            <a:avLst/>
          </a:prstGeom>
          <a:noFill/>
          <a:ln w="9525">
            <a:solidFill>
              <a:schemeClr val="tx1"/>
            </a:solidFill>
            <a:round/>
            <a:headEnd/>
            <a:tailEnd/>
          </a:ln>
        </p:spPr>
        <p:txBody>
          <a:bodyPr wrap="none" anchor="ctr"/>
          <a:lstStyle/>
          <a:p>
            <a:endParaRPr lang="en-US"/>
          </a:p>
        </p:txBody>
      </p:sp>
      <p:sp>
        <p:nvSpPr>
          <p:cNvPr id="214041" name="Line 24"/>
          <p:cNvSpPr>
            <a:spLocks noChangeShapeType="1"/>
          </p:cNvSpPr>
          <p:nvPr/>
        </p:nvSpPr>
        <p:spPr bwMode="auto">
          <a:xfrm flipH="1" flipV="1">
            <a:off x="6477000" y="5410200"/>
            <a:ext cx="0" cy="152400"/>
          </a:xfrm>
          <a:prstGeom prst="line">
            <a:avLst/>
          </a:prstGeom>
          <a:noFill/>
          <a:ln w="9525">
            <a:solidFill>
              <a:schemeClr val="tx1"/>
            </a:solidFill>
            <a:round/>
            <a:headEnd/>
            <a:tailEnd/>
          </a:ln>
        </p:spPr>
        <p:txBody>
          <a:bodyPr wrap="none" anchor="ctr"/>
          <a:lstStyle/>
          <a:p>
            <a:endParaRPr lang="en-US"/>
          </a:p>
        </p:txBody>
      </p:sp>
      <p:sp>
        <p:nvSpPr>
          <p:cNvPr id="214042" name="Line 25"/>
          <p:cNvSpPr>
            <a:spLocks noChangeShapeType="1"/>
          </p:cNvSpPr>
          <p:nvPr/>
        </p:nvSpPr>
        <p:spPr bwMode="auto">
          <a:xfrm flipH="1" flipV="1">
            <a:off x="7086600" y="5410200"/>
            <a:ext cx="0" cy="152400"/>
          </a:xfrm>
          <a:prstGeom prst="line">
            <a:avLst/>
          </a:prstGeom>
          <a:noFill/>
          <a:ln w="9525">
            <a:solidFill>
              <a:schemeClr val="tx1"/>
            </a:solidFill>
            <a:round/>
            <a:headEnd/>
            <a:tailEnd/>
          </a:ln>
        </p:spPr>
        <p:txBody>
          <a:bodyPr wrap="none" anchor="ctr"/>
          <a:lstStyle/>
          <a:p>
            <a:endParaRPr lang="en-US"/>
          </a:p>
        </p:txBody>
      </p:sp>
      <p:sp>
        <p:nvSpPr>
          <p:cNvPr id="214043" name="Line 26"/>
          <p:cNvSpPr>
            <a:spLocks noChangeShapeType="1"/>
          </p:cNvSpPr>
          <p:nvPr/>
        </p:nvSpPr>
        <p:spPr bwMode="auto">
          <a:xfrm flipH="1" flipV="1">
            <a:off x="7620000" y="5410200"/>
            <a:ext cx="0" cy="152400"/>
          </a:xfrm>
          <a:prstGeom prst="line">
            <a:avLst/>
          </a:prstGeom>
          <a:noFill/>
          <a:ln w="9525">
            <a:solidFill>
              <a:schemeClr val="tx1"/>
            </a:solidFill>
            <a:round/>
            <a:headEnd/>
            <a:tailEnd/>
          </a:ln>
        </p:spPr>
        <p:txBody>
          <a:bodyPr wrap="none" anchor="ctr"/>
          <a:lstStyle/>
          <a:p>
            <a:endParaRPr lang="en-US"/>
          </a:p>
        </p:txBody>
      </p:sp>
      <p:sp>
        <p:nvSpPr>
          <p:cNvPr id="214044" name="Line 27"/>
          <p:cNvSpPr>
            <a:spLocks noChangeShapeType="1"/>
          </p:cNvSpPr>
          <p:nvPr/>
        </p:nvSpPr>
        <p:spPr bwMode="auto">
          <a:xfrm flipV="1">
            <a:off x="1828800" y="5105400"/>
            <a:ext cx="152400" cy="0"/>
          </a:xfrm>
          <a:prstGeom prst="line">
            <a:avLst/>
          </a:prstGeom>
          <a:noFill/>
          <a:ln w="9525">
            <a:solidFill>
              <a:schemeClr val="tx1"/>
            </a:solidFill>
            <a:round/>
            <a:headEnd/>
            <a:tailEnd/>
          </a:ln>
        </p:spPr>
        <p:txBody>
          <a:bodyPr wrap="none" anchor="ctr"/>
          <a:lstStyle/>
          <a:p>
            <a:endParaRPr lang="en-US"/>
          </a:p>
        </p:txBody>
      </p:sp>
      <p:sp>
        <p:nvSpPr>
          <p:cNvPr id="214045" name="Line 28"/>
          <p:cNvSpPr>
            <a:spLocks noChangeShapeType="1"/>
          </p:cNvSpPr>
          <p:nvPr/>
        </p:nvSpPr>
        <p:spPr bwMode="auto">
          <a:xfrm flipV="1">
            <a:off x="1828800" y="4724400"/>
            <a:ext cx="152400" cy="0"/>
          </a:xfrm>
          <a:prstGeom prst="line">
            <a:avLst/>
          </a:prstGeom>
          <a:noFill/>
          <a:ln w="9525">
            <a:solidFill>
              <a:schemeClr val="tx1"/>
            </a:solidFill>
            <a:round/>
            <a:headEnd/>
            <a:tailEnd/>
          </a:ln>
        </p:spPr>
        <p:txBody>
          <a:bodyPr wrap="none" anchor="ctr"/>
          <a:lstStyle/>
          <a:p>
            <a:endParaRPr lang="en-US"/>
          </a:p>
        </p:txBody>
      </p:sp>
      <p:sp>
        <p:nvSpPr>
          <p:cNvPr id="214046" name="Line 29"/>
          <p:cNvSpPr>
            <a:spLocks noChangeShapeType="1"/>
          </p:cNvSpPr>
          <p:nvPr/>
        </p:nvSpPr>
        <p:spPr bwMode="auto">
          <a:xfrm flipV="1">
            <a:off x="1828800" y="4343400"/>
            <a:ext cx="152400" cy="0"/>
          </a:xfrm>
          <a:prstGeom prst="line">
            <a:avLst/>
          </a:prstGeom>
          <a:noFill/>
          <a:ln w="9525">
            <a:solidFill>
              <a:schemeClr val="tx1"/>
            </a:solidFill>
            <a:round/>
            <a:headEnd/>
            <a:tailEnd/>
          </a:ln>
        </p:spPr>
        <p:txBody>
          <a:bodyPr wrap="none" anchor="ctr"/>
          <a:lstStyle/>
          <a:p>
            <a:endParaRPr lang="en-US"/>
          </a:p>
        </p:txBody>
      </p:sp>
      <p:sp>
        <p:nvSpPr>
          <p:cNvPr id="214047" name="Line 30"/>
          <p:cNvSpPr>
            <a:spLocks noChangeShapeType="1"/>
          </p:cNvSpPr>
          <p:nvPr/>
        </p:nvSpPr>
        <p:spPr bwMode="auto">
          <a:xfrm flipV="1">
            <a:off x="1828800" y="3962400"/>
            <a:ext cx="152400" cy="0"/>
          </a:xfrm>
          <a:prstGeom prst="line">
            <a:avLst/>
          </a:prstGeom>
          <a:noFill/>
          <a:ln w="9525">
            <a:solidFill>
              <a:schemeClr val="tx1"/>
            </a:solidFill>
            <a:round/>
            <a:headEnd/>
            <a:tailEnd/>
          </a:ln>
        </p:spPr>
        <p:txBody>
          <a:bodyPr wrap="none" anchor="ctr"/>
          <a:lstStyle/>
          <a:p>
            <a:endParaRPr lang="en-US"/>
          </a:p>
        </p:txBody>
      </p:sp>
      <p:sp>
        <p:nvSpPr>
          <p:cNvPr id="214048" name="Line 31"/>
          <p:cNvSpPr>
            <a:spLocks noChangeShapeType="1"/>
          </p:cNvSpPr>
          <p:nvPr/>
        </p:nvSpPr>
        <p:spPr bwMode="auto">
          <a:xfrm flipV="1">
            <a:off x="1828800" y="3657600"/>
            <a:ext cx="152400" cy="0"/>
          </a:xfrm>
          <a:prstGeom prst="line">
            <a:avLst/>
          </a:prstGeom>
          <a:noFill/>
          <a:ln w="9525">
            <a:solidFill>
              <a:schemeClr val="tx1"/>
            </a:solidFill>
            <a:round/>
            <a:headEnd/>
            <a:tailEnd/>
          </a:ln>
        </p:spPr>
        <p:txBody>
          <a:bodyPr wrap="none" anchor="ctr"/>
          <a:lstStyle/>
          <a:p>
            <a:endParaRPr lang="en-US"/>
          </a:p>
        </p:txBody>
      </p:sp>
      <p:sp>
        <p:nvSpPr>
          <p:cNvPr id="214049" name="Line 32"/>
          <p:cNvSpPr>
            <a:spLocks noChangeShapeType="1"/>
          </p:cNvSpPr>
          <p:nvPr/>
        </p:nvSpPr>
        <p:spPr bwMode="auto">
          <a:xfrm flipV="1">
            <a:off x="1828800" y="3352800"/>
            <a:ext cx="152400" cy="0"/>
          </a:xfrm>
          <a:prstGeom prst="line">
            <a:avLst/>
          </a:prstGeom>
          <a:noFill/>
          <a:ln w="9525">
            <a:solidFill>
              <a:schemeClr val="tx1"/>
            </a:solidFill>
            <a:round/>
            <a:headEnd/>
            <a:tailEnd/>
          </a:ln>
        </p:spPr>
        <p:txBody>
          <a:bodyPr wrap="none" anchor="ctr"/>
          <a:lstStyle/>
          <a:p>
            <a:endParaRPr lang="en-US"/>
          </a:p>
        </p:txBody>
      </p:sp>
      <p:sp>
        <p:nvSpPr>
          <p:cNvPr id="214050" name="Line 33"/>
          <p:cNvSpPr>
            <a:spLocks noChangeShapeType="1"/>
          </p:cNvSpPr>
          <p:nvPr/>
        </p:nvSpPr>
        <p:spPr bwMode="auto">
          <a:xfrm flipV="1">
            <a:off x="1828800" y="2971800"/>
            <a:ext cx="152400" cy="0"/>
          </a:xfrm>
          <a:prstGeom prst="line">
            <a:avLst/>
          </a:prstGeom>
          <a:noFill/>
          <a:ln w="9525">
            <a:solidFill>
              <a:schemeClr val="tx1"/>
            </a:solidFill>
            <a:round/>
            <a:headEnd/>
            <a:tailEnd/>
          </a:ln>
        </p:spPr>
        <p:txBody>
          <a:bodyPr wrap="none" anchor="ctr"/>
          <a:lstStyle/>
          <a:p>
            <a:endParaRPr lang="en-US"/>
          </a:p>
        </p:txBody>
      </p:sp>
      <p:sp>
        <p:nvSpPr>
          <p:cNvPr id="214051" name="Line 34"/>
          <p:cNvSpPr>
            <a:spLocks noChangeShapeType="1"/>
          </p:cNvSpPr>
          <p:nvPr/>
        </p:nvSpPr>
        <p:spPr bwMode="auto">
          <a:xfrm flipV="1">
            <a:off x="1828800" y="2590800"/>
            <a:ext cx="152400" cy="0"/>
          </a:xfrm>
          <a:prstGeom prst="line">
            <a:avLst/>
          </a:prstGeom>
          <a:noFill/>
          <a:ln w="9525">
            <a:solidFill>
              <a:schemeClr val="tx1"/>
            </a:solidFill>
            <a:round/>
            <a:headEnd/>
            <a:tailEnd/>
          </a:ln>
        </p:spPr>
        <p:txBody>
          <a:bodyPr wrap="none" anchor="ctr"/>
          <a:lstStyle/>
          <a:p>
            <a:endParaRPr lang="en-US"/>
          </a:p>
        </p:txBody>
      </p:sp>
      <p:sp>
        <p:nvSpPr>
          <p:cNvPr id="214052" name="Line 35"/>
          <p:cNvSpPr>
            <a:spLocks noChangeShapeType="1"/>
          </p:cNvSpPr>
          <p:nvPr/>
        </p:nvSpPr>
        <p:spPr bwMode="auto">
          <a:xfrm flipV="1">
            <a:off x="1828800" y="2209800"/>
            <a:ext cx="152400" cy="0"/>
          </a:xfrm>
          <a:prstGeom prst="line">
            <a:avLst/>
          </a:prstGeom>
          <a:noFill/>
          <a:ln w="9525">
            <a:solidFill>
              <a:schemeClr val="tx1"/>
            </a:solidFill>
            <a:round/>
            <a:headEnd/>
            <a:tailEnd/>
          </a:ln>
        </p:spPr>
        <p:txBody>
          <a:bodyPr wrap="none" anchor="ctr"/>
          <a:lstStyle/>
          <a:p>
            <a:endParaRPr lang="en-US"/>
          </a:p>
        </p:txBody>
      </p:sp>
      <p:sp>
        <p:nvSpPr>
          <p:cNvPr id="214053" name="Line 36"/>
          <p:cNvSpPr>
            <a:spLocks noChangeShapeType="1"/>
          </p:cNvSpPr>
          <p:nvPr/>
        </p:nvSpPr>
        <p:spPr bwMode="auto">
          <a:xfrm flipV="1">
            <a:off x="1828800" y="1905000"/>
            <a:ext cx="152400" cy="0"/>
          </a:xfrm>
          <a:prstGeom prst="line">
            <a:avLst/>
          </a:prstGeom>
          <a:noFill/>
          <a:ln w="9525">
            <a:solidFill>
              <a:schemeClr val="tx1"/>
            </a:solidFill>
            <a:round/>
            <a:headEnd/>
            <a:tailEnd/>
          </a:ln>
        </p:spPr>
        <p:txBody>
          <a:bodyPr wrap="none" anchor="ctr"/>
          <a:lstStyle/>
          <a:p>
            <a:endParaRPr lang="en-US"/>
          </a:p>
        </p:txBody>
      </p:sp>
      <p:sp>
        <p:nvSpPr>
          <p:cNvPr id="214054" name="Rectangle 39"/>
          <p:cNvSpPr>
            <a:spLocks noChangeArrowheads="1"/>
          </p:cNvSpPr>
          <p:nvPr/>
        </p:nvSpPr>
        <p:spPr bwMode="auto">
          <a:xfrm>
            <a:off x="1828800" y="5715000"/>
            <a:ext cx="6019800" cy="381000"/>
          </a:xfrm>
          <a:prstGeom prst="rect">
            <a:avLst/>
          </a:prstGeom>
          <a:solidFill>
            <a:schemeClr val="bg1"/>
          </a:solidFill>
          <a:ln w="9525" algn="ctr">
            <a:noFill/>
            <a:miter lim="800000"/>
            <a:headEnd/>
            <a:tailEnd/>
          </a:ln>
        </p:spPr>
        <p:txBody>
          <a:bodyPr wrap="none" lIns="91427" tIns="45714" rIns="91427" bIns="45714" anchor="ctr"/>
          <a:lstStyle/>
          <a:p>
            <a:pPr algn="r" rtl="1"/>
            <a:r>
              <a:rPr lang="fa-IR"/>
              <a:t>19   17     15    13     11     9      7      5      3       1</a:t>
            </a:r>
            <a:endParaRPr lang="en-US"/>
          </a:p>
        </p:txBody>
      </p:sp>
      <p:sp>
        <p:nvSpPr>
          <p:cNvPr id="214055" name="Rectangle 40"/>
          <p:cNvSpPr>
            <a:spLocks noChangeArrowheads="1"/>
          </p:cNvSpPr>
          <p:nvPr/>
        </p:nvSpPr>
        <p:spPr bwMode="auto">
          <a:xfrm>
            <a:off x="1447800" y="1828800"/>
            <a:ext cx="304800" cy="3505200"/>
          </a:xfrm>
          <a:prstGeom prst="rect">
            <a:avLst/>
          </a:prstGeom>
          <a:solidFill>
            <a:schemeClr val="bg1"/>
          </a:solidFill>
          <a:ln w="9525" algn="ctr">
            <a:noFill/>
            <a:miter lim="800000"/>
            <a:headEnd/>
            <a:tailEnd/>
          </a:ln>
        </p:spPr>
        <p:txBody>
          <a:bodyPr wrap="none" lIns="91427" tIns="45714" rIns="91427" bIns="45714" anchor="ctr"/>
          <a:lstStyle/>
          <a:p>
            <a:pPr rtl="1"/>
            <a:r>
              <a:rPr lang="fa-IR"/>
              <a:t>40</a:t>
            </a:r>
          </a:p>
          <a:p>
            <a:pPr rtl="1"/>
            <a:r>
              <a:rPr lang="fa-IR"/>
              <a:t>36</a:t>
            </a:r>
          </a:p>
          <a:p>
            <a:pPr rtl="1"/>
            <a:r>
              <a:rPr lang="fa-IR"/>
              <a:t>32</a:t>
            </a:r>
          </a:p>
          <a:p>
            <a:pPr rtl="1"/>
            <a:r>
              <a:rPr lang="fa-IR"/>
              <a:t>28</a:t>
            </a:r>
          </a:p>
          <a:p>
            <a:pPr rtl="1"/>
            <a:r>
              <a:rPr lang="fa-IR"/>
              <a:t>24</a:t>
            </a:r>
          </a:p>
          <a:p>
            <a:pPr rtl="1"/>
            <a:r>
              <a:rPr lang="fa-IR"/>
              <a:t>20</a:t>
            </a:r>
          </a:p>
          <a:p>
            <a:pPr rtl="1"/>
            <a:r>
              <a:rPr lang="fa-IR"/>
              <a:t>16</a:t>
            </a:r>
          </a:p>
          <a:p>
            <a:pPr rtl="1"/>
            <a:r>
              <a:rPr lang="fa-IR"/>
              <a:t>12</a:t>
            </a:r>
          </a:p>
          <a:p>
            <a:pPr rtl="1"/>
            <a:r>
              <a:rPr lang="fa-IR"/>
              <a:t>8</a:t>
            </a:r>
          </a:p>
          <a:p>
            <a:pPr rtl="1"/>
            <a:r>
              <a:rPr lang="fa-IR"/>
              <a:t>4</a:t>
            </a:r>
            <a:endParaRPr lang="en-US"/>
          </a:p>
        </p:txBody>
      </p:sp>
      <p:sp>
        <p:nvSpPr>
          <p:cNvPr id="214056" name="Line 41"/>
          <p:cNvSpPr>
            <a:spLocks noChangeShapeType="1"/>
          </p:cNvSpPr>
          <p:nvPr/>
        </p:nvSpPr>
        <p:spPr bwMode="auto">
          <a:xfrm>
            <a:off x="1905000" y="5105400"/>
            <a:ext cx="609600" cy="0"/>
          </a:xfrm>
          <a:prstGeom prst="line">
            <a:avLst/>
          </a:prstGeom>
          <a:noFill/>
          <a:ln w="28575">
            <a:solidFill>
              <a:schemeClr val="tx1"/>
            </a:solidFill>
            <a:round/>
            <a:headEnd/>
            <a:tailEnd/>
          </a:ln>
        </p:spPr>
        <p:txBody>
          <a:bodyPr wrap="none" anchor="ctr"/>
          <a:lstStyle/>
          <a:p>
            <a:endParaRPr lang="en-US"/>
          </a:p>
        </p:txBody>
      </p:sp>
      <p:sp>
        <p:nvSpPr>
          <p:cNvPr id="214057" name="Line 42"/>
          <p:cNvSpPr>
            <a:spLocks noChangeShapeType="1"/>
          </p:cNvSpPr>
          <p:nvPr/>
        </p:nvSpPr>
        <p:spPr bwMode="auto">
          <a:xfrm flipV="1">
            <a:off x="2514600" y="4724400"/>
            <a:ext cx="0" cy="381000"/>
          </a:xfrm>
          <a:prstGeom prst="line">
            <a:avLst/>
          </a:prstGeom>
          <a:noFill/>
          <a:ln w="28575">
            <a:solidFill>
              <a:schemeClr val="tx1"/>
            </a:solidFill>
            <a:round/>
            <a:headEnd/>
            <a:tailEnd/>
          </a:ln>
        </p:spPr>
        <p:txBody>
          <a:bodyPr wrap="none" anchor="ctr"/>
          <a:lstStyle/>
          <a:p>
            <a:endParaRPr lang="en-US"/>
          </a:p>
        </p:txBody>
      </p:sp>
      <p:sp>
        <p:nvSpPr>
          <p:cNvPr id="214058" name="Line 43"/>
          <p:cNvSpPr>
            <a:spLocks noChangeShapeType="1"/>
          </p:cNvSpPr>
          <p:nvPr/>
        </p:nvSpPr>
        <p:spPr bwMode="auto">
          <a:xfrm>
            <a:off x="2514600" y="4724400"/>
            <a:ext cx="609600" cy="0"/>
          </a:xfrm>
          <a:prstGeom prst="line">
            <a:avLst/>
          </a:prstGeom>
          <a:noFill/>
          <a:ln w="28575">
            <a:solidFill>
              <a:schemeClr val="tx1"/>
            </a:solidFill>
            <a:round/>
            <a:headEnd/>
            <a:tailEnd/>
          </a:ln>
        </p:spPr>
        <p:txBody>
          <a:bodyPr wrap="none" anchor="ctr"/>
          <a:lstStyle/>
          <a:p>
            <a:endParaRPr lang="en-US"/>
          </a:p>
        </p:txBody>
      </p:sp>
      <p:sp>
        <p:nvSpPr>
          <p:cNvPr id="214059" name="Line 44"/>
          <p:cNvSpPr>
            <a:spLocks noChangeShapeType="1"/>
          </p:cNvSpPr>
          <p:nvPr/>
        </p:nvSpPr>
        <p:spPr bwMode="auto">
          <a:xfrm>
            <a:off x="3124200" y="4343400"/>
            <a:ext cx="609600" cy="0"/>
          </a:xfrm>
          <a:prstGeom prst="line">
            <a:avLst/>
          </a:prstGeom>
          <a:noFill/>
          <a:ln w="28575">
            <a:solidFill>
              <a:schemeClr val="tx1"/>
            </a:solidFill>
            <a:round/>
            <a:headEnd/>
            <a:tailEnd/>
          </a:ln>
        </p:spPr>
        <p:txBody>
          <a:bodyPr wrap="none" anchor="ctr"/>
          <a:lstStyle/>
          <a:p>
            <a:endParaRPr lang="en-US"/>
          </a:p>
        </p:txBody>
      </p:sp>
      <p:sp>
        <p:nvSpPr>
          <p:cNvPr id="214060" name="Line 45"/>
          <p:cNvSpPr>
            <a:spLocks noChangeShapeType="1"/>
          </p:cNvSpPr>
          <p:nvPr/>
        </p:nvSpPr>
        <p:spPr bwMode="auto">
          <a:xfrm flipV="1">
            <a:off x="3124200" y="4343400"/>
            <a:ext cx="0" cy="381000"/>
          </a:xfrm>
          <a:prstGeom prst="line">
            <a:avLst/>
          </a:prstGeom>
          <a:noFill/>
          <a:ln w="28575">
            <a:solidFill>
              <a:schemeClr val="tx1"/>
            </a:solidFill>
            <a:round/>
            <a:headEnd/>
            <a:tailEnd/>
          </a:ln>
        </p:spPr>
        <p:txBody>
          <a:bodyPr wrap="none" anchor="ctr"/>
          <a:lstStyle/>
          <a:p>
            <a:endParaRPr lang="en-US"/>
          </a:p>
        </p:txBody>
      </p:sp>
      <p:sp>
        <p:nvSpPr>
          <p:cNvPr id="214061" name="Line 46"/>
          <p:cNvSpPr>
            <a:spLocks noChangeShapeType="1"/>
          </p:cNvSpPr>
          <p:nvPr/>
        </p:nvSpPr>
        <p:spPr bwMode="auto">
          <a:xfrm flipV="1">
            <a:off x="3733800" y="3962400"/>
            <a:ext cx="0" cy="381000"/>
          </a:xfrm>
          <a:prstGeom prst="line">
            <a:avLst/>
          </a:prstGeom>
          <a:noFill/>
          <a:ln w="28575">
            <a:solidFill>
              <a:schemeClr val="tx1"/>
            </a:solidFill>
            <a:round/>
            <a:headEnd/>
            <a:tailEnd/>
          </a:ln>
        </p:spPr>
        <p:txBody>
          <a:bodyPr wrap="none" anchor="ctr"/>
          <a:lstStyle/>
          <a:p>
            <a:endParaRPr lang="en-US"/>
          </a:p>
        </p:txBody>
      </p:sp>
      <p:sp>
        <p:nvSpPr>
          <p:cNvPr id="214062" name="Line 47"/>
          <p:cNvSpPr>
            <a:spLocks noChangeShapeType="1"/>
          </p:cNvSpPr>
          <p:nvPr/>
        </p:nvSpPr>
        <p:spPr bwMode="auto">
          <a:xfrm>
            <a:off x="3733800" y="4114800"/>
            <a:ext cx="609600" cy="0"/>
          </a:xfrm>
          <a:prstGeom prst="line">
            <a:avLst/>
          </a:prstGeom>
          <a:noFill/>
          <a:ln w="28575">
            <a:solidFill>
              <a:schemeClr val="tx1"/>
            </a:solidFill>
            <a:round/>
            <a:headEnd/>
            <a:tailEnd/>
          </a:ln>
        </p:spPr>
        <p:txBody>
          <a:bodyPr wrap="none" anchor="ctr"/>
          <a:lstStyle/>
          <a:p>
            <a:endParaRPr lang="en-US"/>
          </a:p>
        </p:txBody>
      </p:sp>
      <p:sp>
        <p:nvSpPr>
          <p:cNvPr id="214063" name="Line 48"/>
          <p:cNvSpPr>
            <a:spLocks noChangeShapeType="1"/>
          </p:cNvSpPr>
          <p:nvPr/>
        </p:nvSpPr>
        <p:spPr bwMode="auto">
          <a:xfrm flipV="1">
            <a:off x="4343400" y="3733800"/>
            <a:ext cx="0" cy="381000"/>
          </a:xfrm>
          <a:prstGeom prst="line">
            <a:avLst/>
          </a:prstGeom>
          <a:noFill/>
          <a:ln w="28575">
            <a:solidFill>
              <a:schemeClr val="tx1"/>
            </a:solidFill>
            <a:round/>
            <a:headEnd/>
            <a:tailEnd/>
          </a:ln>
        </p:spPr>
        <p:txBody>
          <a:bodyPr wrap="none" anchor="ctr"/>
          <a:lstStyle/>
          <a:p>
            <a:endParaRPr lang="en-US"/>
          </a:p>
        </p:txBody>
      </p:sp>
      <p:sp>
        <p:nvSpPr>
          <p:cNvPr id="214064" name="Line 49"/>
          <p:cNvSpPr>
            <a:spLocks noChangeShapeType="1"/>
          </p:cNvSpPr>
          <p:nvPr/>
        </p:nvSpPr>
        <p:spPr bwMode="auto">
          <a:xfrm>
            <a:off x="4343400" y="3733800"/>
            <a:ext cx="609600" cy="0"/>
          </a:xfrm>
          <a:prstGeom prst="line">
            <a:avLst/>
          </a:prstGeom>
          <a:noFill/>
          <a:ln w="28575">
            <a:solidFill>
              <a:schemeClr val="tx1"/>
            </a:solidFill>
            <a:round/>
            <a:headEnd/>
            <a:tailEnd/>
          </a:ln>
        </p:spPr>
        <p:txBody>
          <a:bodyPr wrap="none" anchor="ctr"/>
          <a:lstStyle/>
          <a:p>
            <a:endParaRPr lang="en-US"/>
          </a:p>
        </p:txBody>
      </p:sp>
      <p:sp>
        <p:nvSpPr>
          <p:cNvPr id="214065" name="Line 50"/>
          <p:cNvSpPr>
            <a:spLocks noChangeShapeType="1"/>
          </p:cNvSpPr>
          <p:nvPr/>
        </p:nvSpPr>
        <p:spPr bwMode="auto">
          <a:xfrm>
            <a:off x="4953000" y="3352800"/>
            <a:ext cx="609600" cy="0"/>
          </a:xfrm>
          <a:prstGeom prst="line">
            <a:avLst/>
          </a:prstGeom>
          <a:noFill/>
          <a:ln w="28575">
            <a:solidFill>
              <a:schemeClr val="tx1"/>
            </a:solidFill>
            <a:round/>
            <a:headEnd/>
            <a:tailEnd/>
          </a:ln>
        </p:spPr>
        <p:txBody>
          <a:bodyPr wrap="none" anchor="ctr"/>
          <a:lstStyle/>
          <a:p>
            <a:endParaRPr lang="en-US"/>
          </a:p>
        </p:txBody>
      </p:sp>
      <p:sp>
        <p:nvSpPr>
          <p:cNvPr id="214066" name="Line 51"/>
          <p:cNvSpPr>
            <a:spLocks noChangeShapeType="1"/>
          </p:cNvSpPr>
          <p:nvPr/>
        </p:nvSpPr>
        <p:spPr bwMode="auto">
          <a:xfrm>
            <a:off x="5562600" y="2971800"/>
            <a:ext cx="609600" cy="0"/>
          </a:xfrm>
          <a:prstGeom prst="line">
            <a:avLst/>
          </a:prstGeom>
          <a:noFill/>
          <a:ln w="28575">
            <a:solidFill>
              <a:schemeClr val="tx1"/>
            </a:solidFill>
            <a:round/>
            <a:headEnd/>
            <a:tailEnd/>
          </a:ln>
        </p:spPr>
        <p:txBody>
          <a:bodyPr wrap="none" anchor="ctr"/>
          <a:lstStyle/>
          <a:p>
            <a:endParaRPr lang="en-US"/>
          </a:p>
        </p:txBody>
      </p:sp>
      <p:sp>
        <p:nvSpPr>
          <p:cNvPr id="214067" name="Line 52"/>
          <p:cNvSpPr>
            <a:spLocks noChangeShapeType="1"/>
          </p:cNvSpPr>
          <p:nvPr/>
        </p:nvSpPr>
        <p:spPr bwMode="auto">
          <a:xfrm>
            <a:off x="6172200" y="2590800"/>
            <a:ext cx="609600" cy="0"/>
          </a:xfrm>
          <a:prstGeom prst="line">
            <a:avLst/>
          </a:prstGeom>
          <a:noFill/>
          <a:ln w="28575">
            <a:solidFill>
              <a:schemeClr val="tx1"/>
            </a:solidFill>
            <a:round/>
            <a:headEnd/>
            <a:tailEnd/>
          </a:ln>
        </p:spPr>
        <p:txBody>
          <a:bodyPr wrap="none" anchor="ctr"/>
          <a:lstStyle/>
          <a:p>
            <a:endParaRPr lang="en-US"/>
          </a:p>
        </p:txBody>
      </p:sp>
      <p:sp>
        <p:nvSpPr>
          <p:cNvPr id="214068" name="Line 53"/>
          <p:cNvSpPr>
            <a:spLocks noChangeShapeType="1"/>
          </p:cNvSpPr>
          <p:nvPr/>
        </p:nvSpPr>
        <p:spPr bwMode="auto">
          <a:xfrm flipV="1">
            <a:off x="4953000" y="3352800"/>
            <a:ext cx="0" cy="381000"/>
          </a:xfrm>
          <a:prstGeom prst="line">
            <a:avLst/>
          </a:prstGeom>
          <a:noFill/>
          <a:ln w="28575">
            <a:solidFill>
              <a:schemeClr val="tx1"/>
            </a:solidFill>
            <a:round/>
            <a:headEnd/>
            <a:tailEnd/>
          </a:ln>
        </p:spPr>
        <p:txBody>
          <a:bodyPr wrap="none" anchor="ctr"/>
          <a:lstStyle/>
          <a:p>
            <a:endParaRPr lang="en-US"/>
          </a:p>
        </p:txBody>
      </p:sp>
      <p:sp>
        <p:nvSpPr>
          <p:cNvPr id="214069" name="Line 54"/>
          <p:cNvSpPr>
            <a:spLocks noChangeShapeType="1"/>
          </p:cNvSpPr>
          <p:nvPr/>
        </p:nvSpPr>
        <p:spPr bwMode="auto">
          <a:xfrm flipV="1">
            <a:off x="5562600" y="2971800"/>
            <a:ext cx="0" cy="381000"/>
          </a:xfrm>
          <a:prstGeom prst="line">
            <a:avLst/>
          </a:prstGeom>
          <a:noFill/>
          <a:ln w="28575">
            <a:solidFill>
              <a:schemeClr val="tx1"/>
            </a:solidFill>
            <a:round/>
            <a:headEnd/>
            <a:tailEnd/>
          </a:ln>
        </p:spPr>
        <p:txBody>
          <a:bodyPr wrap="none" anchor="ctr"/>
          <a:lstStyle/>
          <a:p>
            <a:endParaRPr lang="en-US"/>
          </a:p>
        </p:txBody>
      </p:sp>
      <p:sp>
        <p:nvSpPr>
          <p:cNvPr id="214070" name="Line 55"/>
          <p:cNvSpPr>
            <a:spLocks noChangeShapeType="1"/>
          </p:cNvSpPr>
          <p:nvPr/>
        </p:nvSpPr>
        <p:spPr bwMode="auto">
          <a:xfrm flipV="1">
            <a:off x="6172200" y="2590800"/>
            <a:ext cx="0" cy="381000"/>
          </a:xfrm>
          <a:prstGeom prst="line">
            <a:avLst/>
          </a:prstGeom>
          <a:noFill/>
          <a:ln w="28575">
            <a:solidFill>
              <a:schemeClr val="tx1"/>
            </a:solidFill>
            <a:round/>
            <a:headEnd/>
            <a:tailEnd/>
          </a:ln>
        </p:spPr>
        <p:txBody>
          <a:bodyPr wrap="none" anchor="ctr"/>
          <a:lstStyle/>
          <a:p>
            <a:endParaRPr lang="en-US"/>
          </a:p>
        </p:txBody>
      </p:sp>
      <p:sp>
        <p:nvSpPr>
          <p:cNvPr id="214071" name="Line 56"/>
          <p:cNvSpPr>
            <a:spLocks noChangeShapeType="1"/>
          </p:cNvSpPr>
          <p:nvPr/>
        </p:nvSpPr>
        <p:spPr bwMode="auto">
          <a:xfrm flipV="1">
            <a:off x="3733800" y="4343400"/>
            <a:ext cx="0" cy="533400"/>
          </a:xfrm>
          <a:prstGeom prst="line">
            <a:avLst/>
          </a:prstGeom>
          <a:noFill/>
          <a:ln w="28575">
            <a:solidFill>
              <a:schemeClr val="tx1"/>
            </a:solidFill>
            <a:prstDash val="dash"/>
            <a:round/>
            <a:headEnd/>
            <a:tailEnd/>
          </a:ln>
        </p:spPr>
        <p:txBody>
          <a:bodyPr wrap="none" anchor="ctr"/>
          <a:lstStyle/>
          <a:p>
            <a:endParaRPr lang="en-US"/>
          </a:p>
        </p:txBody>
      </p:sp>
      <p:sp>
        <p:nvSpPr>
          <p:cNvPr id="214072" name="Line 57"/>
          <p:cNvSpPr>
            <a:spLocks noChangeShapeType="1"/>
          </p:cNvSpPr>
          <p:nvPr/>
        </p:nvSpPr>
        <p:spPr bwMode="auto">
          <a:xfrm>
            <a:off x="1905000" y="4876800"/>
            <a:ext cx="1828800" cy="0"/>
          </a:xfrm>
          <a:prstGeom prst="line">
            <a:avLst/>
          </a:prstGeom>
          <a:noFill/>
          <a:ln w="28575">
            <a:solidFill>
              <a:schemeClr val="tx1"/>
            </a:solidFill>
            <a:prstDash val="dash"/>
            <a:round/>
            <a:headEnd/>
            <a:tailEnd/>
          </a:ln>
        </p:spPr>
        <p:txBody>
          <a:bodyPr wrap="none" anchor="ctr"/>
          <a:lstStyle/>
          <a:p>
            <a:endParaRPr lang="en-US"/>
          </a:p>
        </p:txBody>
      </p:sp>
      <p:sp>
        <p:nvSpPr>
          <p:cNvPr id="214073" name="Line 58"/>
          <p:cNvSpPr>
            <a:spLocks noChangeShapeType="1"/>
          </p:cNvSpPr>
          <p:nvPr/>
        </p:nvSpPr>
        <p:spPr bwMode="auto">
          <a:xfrm>
            <a:off x="3733800" y="3962400"/>
            <a:ext cx="609600" cy="0"/>
          </a:xfrm>
          <a:prstGeom prst="line">
            <a:avLst/>
          </a:prstGeom>
          <a:noFill/>
          <a:ln w="28575">
            <a:solidFill>
              <a:schemeClr val="tx1"/>
            </a:solidFill>
            <a:prstDash val="dash"/>
            <a:round/>
            <a:headEnd/>
            <a:tailEnd/>
          </a:ln>
        </p:spPr>
        <p:txBody>
          <a:bodyPr wrap="none" anchor="ctr"/>
          <a:lstStyle/>
          <a:p>
            <a:endParaRPr lang="en-US"/>
          </a:p>
        </p:txBody>
      </p:sp>
      <p:sp>
        <p:nvSpPr>
          <p:cNvPr id="214074" name="Line 59"/>
          <p:cNvSpPr>
            <a:spLocks noChangeShapeType="1"/>
          </p:cNvSpPr>
          <p:nvPr/>
        </p:nvSpPr>
        <p:spPr bwMode="auto">
          <a:xfrm flipV="1">
            <a:off x="4343400" y="2895600"/>
            <a:ext cx="0" cy="762000"/>
          </a:xfrm>
          <a:prstGeom prst="line">
            <a:avLst/>
          </a:prstGeom>
          <a:noFill/>
          <a:ln w="28575">
            <a:solidFill>
              <a:schemeClr val="tx1"/>
            </a:solidFill>
            <a:prstDash val="dash"/>
            <a:round/>
            <a:headEnd/>
            <a:tailEnd/>
          </a:ln>
        </p:spPr>
        <p:txBody>
          <a:bodyPr wrap="none" anchor="ctr"/>
          <a:lstStyle/>
          <a:p>
            <a:endParaRPr lang="en-US"/>
          </a:p>
        </p:txBody>
      </p:sp>
      <p:sp>
        <p:nvSpPr>
          <p:cNvPr id="214075" name="Line 60"/>
          <p:cNvSpPr>
            <a:spLocks noChangeShapeType="1"/>
          </p:cNvSpPr>
          <p:nvPr/>
        </p:nvSpPr>
        <p:spPr bwMode="auto">
          <a:xfrm>
            <a:off x="4343400" y="2971800"/>
            <a:ext cx="914400" cy="0"/>
          </a:xfrm>
          <a:prstGeom prst="line">
            <a:avLst/>
          </a:prstGeom>
          <a:noFill/>
          <a:ln w="28575">
            <a:solidFill>
              <a:schemeClr val="tx1"/>
            </a:solidFill>
            <a:prstDash val="dash"/>
            <a:round/>
            <a:headEnd/>
            <a:tailEnd/>
          </a:ln>
        </p:spPr>
        <p:txBody>
          <a:bodyPr wrap="none" anchor="ctr"/>
          <a:lstStyle/>
          <a:p>
            <a:endParaRPr lang="en-US"/>
          </a:p>
        </p:txBody>
      </p:sp>
      <p:sp>
        <p:nvSpPr>
          <p:cNvPr id="214076" name="Line 61"/>
          <p:cNvSpPr>
            <a:spLocks noChangeShapeType="1"/>
          </p:cNvSpPr>
          <p:nvPr/>
        </p:nvSpPr>
        <p:spPr bwMode="auto">
          <a:xfrm flipV="1">
            <a:off x="5257800" y="2209800"/>
            <a:ext cx="0" cy="762000"/>
          </a:xfrm>
          <a:prstGeom prst="line">
            <a:avLst/>
          </a:prstGeom>
          <a:noFill/>
          <a:ln w="28575">
            <a:solidFill>
              <a:schemeClr val="tx1"/>
            </a:solidFill>
            <a:prstDash val="dash"/>
            <a:round/>
            <a:headEnd/>
            <a:tailEnd/>
          </a:ln>
        </p:spPr>
        <p:txBody>
          <a:bodyPr wrap="none" anchor="ctr"/>
          <a:lstStyle/>
          <a:p>
            <a:endParaRPr lang="en-US"/>
          </a:p>
        </p:txBody>
      </p:sp>
      <p:sp>
        <p:nvSpPr>
          <p:cNvPr id="214077" name="Line 62"/>
          <p:cNvSpPr>
            <a:spLocks noChangeShapeType="1"/>
          </p:cNvSpPr>
          <p:nvPr/>
        </p:nvSpPr>
        <p:spPr bwMode="auto">
          <a:xfrm>
            <a:off x="5257800" y="2209800"/>
            <a:ext cx="1524000" cy="0"/>
          </a:xfrm>
          <a:prstGeom prst="line">
            <a:avLst/>
          </a:prstGeom>
          <a:noFill/>
          <a:ln w="28575">
            <a:solidFill>
              <a:schemeClr val="tx1"/>
            </a:solidFill>
            <a:prstDash val="dash"/>
            <a:round/>
            <a:headEnd/>
            <a:tailEnd/>
          </a:ln>
        </p:spPr>
        <p:txBody>
          <a:bodyPr wrap="none" anchor="ctr"/>
          <a:lstStyle/>
          <a:p>
            <a:endParaRPr lang="en-US"/>
          </a:p>
        </p:txBody>
      </p:sp>
      <p:sp>
        <p:nvSpPr>
          <p:cNvPr id="214078" name="Line 63"/>
          <p:cNvSpPr>
            <a:spLocks noChangeShapeType="1"/>
          </p:cNvSpPr>
          <p:nvPr/>
        </p:nvSpPr>
        <p:spPr bwMode="auto">
          <a:xfrm flipV="1">
            <a:off x="6781800" y="2209800"/>
            <a:ext cx="0" cy="381000"/>
          </a:xfrm>
          <a:prstGeom prst="line">
            <a:avLst/>
          </a:prstGeom>
          <a:noFill/>
          <a:ln w="28575">
            <a:solidFill>
              <a:schemeClr val="tx1"/>
            </a:solidFill>
            <a:round/>
            <a:headEnd/>
            <a:tailEnd/>
          </a:ln>
        </p:spPr>
        <p:txBody>
          <a:bodyPr wrap="none" anchor="ctr"/>
          <a:lstStyle/>
          <a:p>
            <a:endParaRPr lang="en-US"/>
          </a:p>
        </p:txBody>
      </p:sp>
      <p:sp>
        <p:nvSpPr>
          <p:cNvPr id="214079" name="Line 64"/>
          <p:cNvSpPr>
            <a:spLocks noChangeShapeType="1"/>
          </p:cNvSpPr>
          <p:nvPr/>
        </p:nvSpPr>
        <p:spPr bwMode="auto">
          <a:xfrm flipV="1">
            <a:off x="7391400" y="1828800"/>
            <a:ext cx="0" cy="381000"/>
          </a:xfrm>
          <a:prstGeom prst="line">
            <a:avLst/>
          </a:prstGeom>
          <a:noFill/>
          <a:ln w="28575">
            <a:solidFill>
              <a:schemeClr val="tx1"/>
            </a:solidFill>
            <a:round/>
            <a:headEnd/>
            <a:tailEnd/>
          </a:ln>
        </p:spPr>
        <p:txBody>
          <a:bodyPr wrap="none" anchor="ctr"/>
          <a:lstStyle/>
          <a:p>
            <a:endParaRPr lang="en-US"/>
          </a:p>
        </p:txBody>
      </p:sp>
      <p:sp>
        <p:nvSpPr>
          <p:cNvPr id="214080" name="Line 65"/>
          <p:cNvSpPr>
            <a:spLocks noChangeShapeType="1"/>
          </p:cNvSpPr>
          <p:nvPr/>
        </p:nvSpPr>
        <p:spPr bwMode="auto">
          <a:xfrm>
            <a:off x="6781800" y="2209800"/>
            <a:ext cx="609600" cy="0"/>
          </a:xfrm>
          <a:prstGeom prst="line">
            <a:avLst/>
          </a:prstGeom>
          <a:noFill/>
          <a:ln w="28575">
            <a:solidFill>
              <a:schemeClr val="tx1"/>
            </a:solidFill>
            <a:round/>
            <a:headEnd/>
            <a:tailEnd/>
          </a:ln>
        </p:spPr>
        <p:txBody>
          <a:bodyPr wrap="none" anchor="ctr"/>
          <a:lstStyle/>
          <a:p>
            <a:endParaRPr lang="en-US"/>
          </a:p>
        </p:txBody>
      </p:sp>
      <p:sp>
        <p:nvSpPr>
          <p:cNvPr id="214081" name="Line 66"/>
          <p:cNvSpPr>
            <a:spLocks noChangeShapeType="1"/>
          </p:cNvSpPr>
          <p:nvPr/>
        </p:nvSpPr>
        <p:spPr bwMode="auto">
          <a:xfrm>
            <a:off x="7391400" y="1828800"/>
            <a:ext cx="609600" cy="0"/>
          </a:xfrm>
          <a:prstGeom prst="line">
            <a:avLst/>
          </a:prstGeom>
          <a:noFill/>
          <a:ln w="28575">
            <a:solidFill>
              <a:schemeClr val="tx1"/>
            </a:solidFill>
            <a:round/>
            <a:headEnd/>
            <a:tailEnd/>
          </a:ln>
        </p:spPr>
        <p:txBody>
          <a:bodyPr wrap="none" anchor="ctr"/>
          <a:lstStyle/>
          <a:p>
            <a:endParaRPr lang="en-US"/>
          </a:p>
        </p:txBody>
      </p:sp>
      <p:sp>
        <p:nvSpPr>
          <p:cNvPr id="214082" name="Line 67"/>
          <p:cNvSpPr>
            <a:spLocks noChangeShapeType="1"/>
          </p:cNvSpPr>
          <p:nvPr/>
        </p:nvSpPr>
        <p:spPr bwMode="auto">
          <a:xfrm>
            <a:off x="7391400" y="2209800"/>
            <a:ext cx="609600" cy="0"/>
          </a:xfrm>
          <a:prstGeom prst="line">
            <a:avLst/>
          </a:prstGeom>
          <a:noFill/>
          <a:ln w="28575">
            <a:solidFill>
              <a:schemeClr val="tx1"/>
            </a:solidFill>
            <a:prstDash val="dash"/>
            <a:round/>
            <a:headEnd/>
            <a:tailEnd/>
          </a:ln>
        </p:spPr>
        <p:txBody>
          <a:bodyPr wrap="none" anchor="ctr"/>
          <a:lstStyle/>
          <a:p>
            <a:endParaRPr lang="en-US"/>
          </a:p>
        </p:txBody>
      </p:sp>
      <p:sp>
        <p:nvSpPr>
          <p:cNvPr id="214083" name="Rectangle 68"/>
          <p:cNvSpPr>
            <a:spLocks noChangeArrowheads="1"/>
          </p:cNvSpPr>
          <p:nvPr/>
        </p:nvSpPr>
        <p:spPr bwMode="auto">
          <a:xfrm>
            <a:off x="5715000" y="4114800"/>
            <a:ext cx="2286000" cy="914400"/>
          </a:xfrm>
          <a:prstGeom prst="rect">
            <a:avLst/>
          </a:prstGeom>
          <a:solidFill>
            <a:schemeClr val="bg1"/>
          </a:solidFill>
          <a:ln w="9525" algn="ctr">
            <a:noFill/>
            <a:miter lim="800000"/>
            <a:headEnd/>
            <a:tailEnd/>
          </a:ln>
        </p:spPr>
        <p:txBody>
          <a:bodyPr wrap="none" lIns="91427" tIns="45714" rIns="91427" bIns="45714" anchor="ctr"/>
          <a:lstStyle/>
          <a:p>
            <a:r>
              <a:rPr lang="fa-IR"/>
              <a:t>منبع تجمعي مورد نياز</a:t>
            </a:r>
          </a:p>
          <a:p>
            <a:r>
              <a:rPr lang="fa-IR"/>
              <a:t>منبع تجمعي در دسترس</a:t>
            </a:r>
            <a:endParaRPr lang="en-US"/>
          </a:p>
        </p:txBody>
      </p:sp>
      <p:sp>
        <p:nvSpPr>
          <p:cNvPr id="214084" name="Line 69"/>
          <p:cNvSpPr>
            <a:spLocks noChangeShapeType="1"/>
          </p:cNvSpPr>
          <p:nvPr/>
        </p:nvSpPr>
        <p:spPr bwMode="auto">
          <a:xfrm>
            <a:off x="8001000" y="4419600"/>
            <a:ext cx="609600" cy="0"/>
          </a:xfrm>
          <a:prstGeom prst="line">
            <a:avLst/>
          </a:prstGeom>
          <a:noFill/>
          <a:ln w="28575">
            <a:solidFill>
              <a:schemeClr val="tx1"/>
            </a:solidFill>
            <a:prstDash val="dash"/>
            <a:round/>
            <a:headEnd/>
            <a:tailEnd/>
          </a:ln>
        </p:spPr>
        <p:txBody>
          <a:bodyPr wrap="none" anchor="ctr"/>
          <a:lstStyle/>
          <a:p>
            <a:endParaRPr lang="en-US"/>
          </a:p>
        </p:txBody>
      </p:sp>
      <p:sp>
        <p:nvSpPr>
          <p:cNvPr id="214085" name="Line 70"/>
          <p:cNvSpPr>
            <a:spLocks noChangeShapeType="1"/>
          </p:cNvSpPr>
          <p:nvPr/>
        </p:nvSpPr>
        <p:spPr bwMode="auto">
          <a:xfrm>
            <a:off x="8077200" y="4800600"/>
            <a:ext cx="609600" cy="0"/>
          </a:xfrm>
          <a:prstGeom prst="line">
            <a:avLst/>
          </a:prstGeom>
          <a:noFill/>
          <a:ln w="28575">
            <a:solidFill>
              <a:schemeClr val="tx1"/>
            </a:solidFill>
            <a:round/>
            <a:headEnd/>
            <a:tailEnd/>
          </a:ln>
        </p:spPr>
        <p:txBody>
          <a:bodyPr wrap="none" anchor="ctr"/>
          <a:lstStyle/>
          <a:p>
            <a:endParaRPr lang="en-US"/>
          </a:p>
        </p:txBody>
      </p:sp>
      <p:sp>
        <p:nvSpPr>
          <p:cNvPr id="214086" name="Rectangle 71" descr="20%"/>
          <p:cNvSpPr>
            <a:spLocks noChangeArrowheads="1"/>
          </p:cNvSpPr>
          <p:nvPr/>
        </p:nvSpPr>
        <p:spPr bwMode="auto">
          <a:xfrm>
            <a:off x="1981200" y="1524000"/>
            <a:ext cx="1981200" cy="304800"/>
          </a:xfrm>
          <a:prstGeom prst="rect">
            <a:avLst/>
          </a:prstGeom>
          <a:pattFill prst="pct20">
            <a:fgClr>
              <a:srgbClr val="000000"/>
            </a:fgClr>
            <a:bgClr>
              <a:schemeClr val="bg1"/>
            </a:bgClr>
          </a:pattFill>
          <a:ln w="9525" algn="ctr">
            <a:solidFill>
              <a:schemeClr val="tx1"/>
            </a:solidFill>
            <a:miter lim="800000"/>
            <a:headEnd/>
            <a:tailEnd/>
          </a:ln>
        </p:spPr>
        <p:txBody>
          <a:bodyPr wrap="none" lIns="91427" tIns="45714" rIns="91427" bIns="45714" anchor="ctr"/>
          <a:lstStyle/>
          <a:p>
            <a:pPr algn="r" rtl="1"/>
            <a:r>
              <a:rPr lang="en-US"/>
              <a:t>A</a:t>
            </a:r>
            <a:r>
              <a:rPr lang="fa-IR"/>
              <a:t>  </a:t>
            </a:r>
            <a:r>
              <a:rPr lang="en-US"/>
              <a:t>               </a:t>
            </a:r>
            <a:r>
              <a:rPr lang="fa-IR"/>
              <a:t> 6</a:t>
            </a:r>
            <a:endParaRPr lang="en-US"/>
          </a:p>
        </p:txBody>
      </p:sp>
      <p:sp>
        <p:nvSpPr>
          <p:cNvPr id="214087" name="Line 72"/>
          <p:cNvSpPr>
            <a:spLocks noChangeShapeType="1"/>
          </p:cNvSpPr>
          <p:nvPr/>
        </p:nvSpPr>
        <p:spPr bwMode="auto">
          <a:xfrm>
            <a:off x="2362200" y="1524000"/>
            <a:ext cx="0" cy="304800"/>
          </a:xfrm>
          <a:prstGeom prst="line">
            <a:avLst/>
          </a:prstGeom>
          <a:noFill/>
          <a:ln w="28575">
            <a:solidFill>
              <a:schemeClr val="tx1"/>
            </a:solidFill>
            <a:prstDash val="sysDot"/>
            <a:round/>
            <a:headEnd/>
            <a:tailEnd/>
          </a:ln>
        </p:spPr>
        <p:txBody>
          <a:bodyPr wrap="none" anchor="ctr"/>
          <a:lstStyle/>
          <a:p>
            <a:endParaRPr lang="en-US"/>
          </a:p>
        </p:txBody>
      </p:sp>
      <p:sp>
        <p:nvSpPr>
          <p:cNvPr id="214088" name="Rectangle 73" descr="20%"/>
          <p:cNvSpPr>
            <a:spLocks noChangeArrowheads="1"/>
          </p:cNvSpPr>
          <p:nvPr/>
        </p:nvSpPr>
        <p:spPr bwMode="auto">
          <a:xfrm>
            <a:off x="3962400" y="1219200"/>
            <a:ext cx="1295400" cy="304800"/>
          </a:xfrm>
          <a:prstGeom prst="rect">
            <a:avLst/>
          </a:prstGeom>
          <a:pattFill prst="pct20">
            <a:fgClr>
              <a:srgbClr val="000000"/>
            </a:fgClr>
            <a:bgClr>
              <a:schemeClr val="bg1"/>
            </a:bgClr>
          </a:pattFill>
          <a:ln w="9525" algn="ctr">
            <a:solidFill>
              <a:schemeClr val="tx1"/>
            </a:solidFill>
            <a:miter lim="800000"/>
            <a:headEnd/>
            <a:tailEnd/>
          </a:ln>
        </p:spPr>
        <p:txBody>
          <a:bodyPr wrap="none" lIns="91427" tIns="45714" rIns="91427" bIns="45714" anchor="ctr"/>
          <a:lstStyle/>
          <a:p>
            <a:pPr algn="r" rtl="1"/>
            <a:r>
              <a:rPr lang="fa-IR"/>
              <a:t> </a:t>
            </a:r>
            <a:r>
              <a:rPr lang="en-US"/>
              <a:t>B</a:t>
            </a:r>
            <a:r>
              <a:rPr lang="fa-IR"/>
              <a:t>        12 </a:t>
            </a:r>
            <a:r>
              <a:rPr lang="en-US"/>
              <a:t>               </a:t>
            </a:r>
          </a:p>
        </p:txBody>
      </p:sp>
      <p:sp>
        <p:nvSpPr>
          <p:cNvPr id="214089" name="Line 74"/>
          <p:cNvSpPr>
            <a:spLocks noChangeShapeType="1"/>
          </p:cNvSpPr>
          <p:nvPr/>
        </p:nvSpPr>
        <p:spPr bwMode="auto">
          <a:xfrm>
            <a:off x="4343400" y="1219200"/>
            <a:ext cx="0" cy="304800"/>
          </a:xfrm>
          <a:prstGeom prst="line">
            <a:avLst/>
          </a:prstGeom>
          <a:noFill/>
          <a:ln w="28575">
            <a:solidFill>
              <a:schemeClr val="tx1"/>
            </a:solidFill>
            <a:prstDash val="sysDot"/>
            <a:round/>
            <a:headEnd/>
            <a:tailEnd/>
          </a:ln>
        </p:spPr>
        <p:txBody>
          <a:bodyPr wrap="none" anchor="ctr"/>
          <a:lstStyle/>
          <a:p>
            <a:endParaRPr lang="en-US"/>
          </a:p>
        </p:txBody>
      </p:sp>
      <p:sp>
        <p:nvSpPr>
          <p:cNvPr id="214090" name="Rectangle 75" descr="20%"/>
          <p:cNvSpPr>
            <a:spLocks noChangeArrowheads="1"/>
          </p:cNvSpPr>
          <p:nvPr/>
        </p:nvSpPr>
        <p:spPr bwMode="auto">
          <a:xfrm>
            <a:off x="4343400" y="1828800"/>
            <a:ext cx="914400" cy="381000"/>
          </a:xfrm>
          <a:prstGeom prst="rect">
            <a:avLst/>
          </a:prstGeom>
          <a:pattFill prst="pct20">
            <a:fgClr>
              <a:srgbClr val="000000"/>
            </a:fgClr>
            <a:bgClr>
              <a:schemeClr val="bg1"/>
            </a:bgClr>
          </a:pattFill>
          <a:ln w="9525" algn="ctr">
            <a:solidFill>
              <a:schemeClr val="tx1"/>
            </a:solidFill>
            <a:miter lim="800000"/>
            <a:headEnd/>
            <a:tailEnd/>
          </a:ln>
        </p:spPr>
        <p:txBody>
          <a:bodyPr wrap="none" lIns="91427" tIns="45714" rIns="91427" bIns="45714" anchor="ctr"/>
          <a:lstStyle/>
          <a:p>
            <a:pPr algn="r" rtl="1"/>
            <a:r>
              <a:rPr lang="en-US"/>
              <a:t>C</a:t>
            </a:r>
            <a:r>
              <a:rPr lang="fa-IR"/>
              <a:t>    10 </a:t>
            </a:r>
            <a:r>
              <a:rPr lang="en-US"/>
              <a:t>           </a:t>
            </a:r>
          </a:p>
        </p:txBody>
      </p:sp>
      <p:sp>
        <p:nvSpPr>
          <p:cNvPr id="214091" name="Line 76"/>
          <p:cNvSpPr>
            <a:spLocks noChangeShapeType="1"/>
          </p:cNvSpPr>
          <p:nvPr/>
        </p:nvSpPr>
        <p:spPr bwMode="auto">
          <a:xfrm>
            <a:off x="4648200" y="1873250"/>
            <a:ext cx="0" cy="304800"/>
          </a:xfrm>
          <a:prstGeom prst="line">
            <a:avLst/>
          </a:prstGeom>
          <a:noFill/>
          <a:ln w="28575">
            <a:solidFill>
              <a:schemeClr val="tx1"/>
            </a:solidFill>
            <a:prstDash val="sysDot"/>
            <a:round/>
            <a:headEnd/>
            <a:tailEnd/>
          </a:ln>
        </p:spPr>
        <p:txBody>
          <a:bodyPr wrap="none" anchor="ctr"/>
          <a:lstStyle/>
          <a:p>
            <a:endParaRPr lang="en-US"/>
          </a:p>
        </p:txBody>
      </p:sp>
      <p:sp>
        <p:nvSpPr>
          <p:cNvPr id="214092" name="Rectangle 77" descr="20%"/>
          <p:cNvSpPr>
            <a:spLocks noChangeArrowheads="1"/>
          </p:cNvSpPr>
          <p:nvPr/>
        </p:nvSpPr>
        <p:spPr bwMode="auto">
          <a:xfrm>
            <a:off x="5257800" y="1447800"/>
            <a:ext cx="533400" cy="381000"/>
          </a:xfrm>
          <a:prstGeom prst="rect">
            <a:avLst/>
          </a:prstGeom>
          <a:pattFill prst="pct20">
            <a:fgClr>
              <a:srgbClr val="000000"/>
            </a:fgClr>
            <a:bgClr>
              <a:schemeClr val="bg1"/>
            </a:bgClr>
          </a:pattFill>
          <a:ln w="9525" algn="ctr">
            <a:solidFill>
              <a:schemeClr val="tx1"/>
            </a:solidFill>
            <a:miter lim="800000"/>
            <a:headEnd/>
            <a:tailEnd/>
          </a:ln>
        </p:spPr>
        <p:txBody>
          <a:bodyPr wrap="none" lIns="91427" tIns="45714" rIns="91427" bIns="45714" anchor="ctr"/>
          <a:lstStyle/>
          <a:p>
            <a:pPr algn="r" rtl="1"/>
            <a:r>
              <a:rPr lang="en-US"/>
              <a:t>D</a:t>
            </a:r>
            <a:r>
              <a:rPr lang="fa-IR"/>
              <a:t> 8 </a:t>
            </a:r>
            <a:r>
              <a:rPr lang="en-US"/>
              <a:t>           </a:t>
            </a:r>
          </a:p>
        </p:txBody>
      </p:sp>
      <p:sp>
        <p:nvSpPr>
          <p:cNvPr id="214093" name="Line 78"/>
          <p:cNvSpPr>
            <a:spLocks noChangeShapeType="1"/>
          </p:cNvSpPr>
          <p:nvPr/>
        </p:nvSpPr>
        <p:spPr bwMode="auto">
          <a:xfrm>
            <a:off x="5486400" y="1476375"/>
            <a:ext cx="0" cy="304800"/>
          </a:xfrm>
          <a:prstGeom prst="line">
            <a:avLst/>
          </a:prstGeom>
          <a:noFill/>
          <a:ln w="28575">
            <a:solidFill>
              <a:schemeClr val="tx1"/>
            </a:solidFill>
            <a:prstDash val="sysDot"/>
            <a:round/>
            <a:headEnd/>
            <a:tailEnd/>
          </a:ln>
        </p:spPr>
        <p:txBody>
          <a:bodyPr wrap="none" anchor="ctr"/>
          <a:lstStyle/>
          <a:p>
            <a:endParaRPr lang="en-US"/>
          </a:p>
        </p:txBody>
      </p:sp>
    </p:spTree>
  </p:cSld>
  <p:clrMapOvr>
    <a:masterClrMapping/>
  </p:clrMapOvr>
  <p:transition spd="med"/>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737CBA20-F6E8-4A32-963E-40A1785D478C}" type="slidenum">
              <a:rPr lang="ar-SA" altLang="en-US"/>
              <a:pPr>
                <a:defRPr/>
              </a:pPr>
              <a:t>202</a:t>
            </a:fld>
            <a:endParaRPr lang="en-US" altLang="en-US"/>
          </a:p>
        </p:txBody>
      </p:sp>
      <p:sp>
        <p:nvSpPr>
          <p:cNvPr id="215044" name="Rectangle 2"/>
          <p:cNvSpPr>
            <a:spLocks noGrp="1" noChangeArrowheads="1"/>
          </p:cNvSpPr>
          <p:nvPr>
            <p:ph type="title"/>
          </p:nvPr>
        </p:nvSpPr>
        <p:spPr>
          <a:xfrm>
            <a:off x="457200" y="-304800"/>
            <a:ext cx="7543800" cy="1295400"/>
          </a:xfrm>
        </p:spPr>
        <p:txBody>
          <a:bodyPr/>
          <a:lstStyle/>
          <a:p>
            <a:pPr algn="r" rtl="1" eaLnBrk="1" hangingPunct="1"/>
            <a:r>
              <a:rPr lang="fa-IR" sz="3200" smtClean="0">
                <a:cs typeface="B Nazanin" pitchFamily="2" charset="-78"/>
              </a:rPr>
              <a:t>مسئله تخصيص منابع تجديد ناپذير(مصرفي)</a:t>
            </a:r>
            <a:endParaRPr lang="en-US" sz="3200" smtClean="0">
              <a:cs typeface="B Nazanin" pitchFamily="2" charset="-78"/>
            </a:endParaRPr>
          </a:p>
        </p:txBody>
      </p:sp>
      <p:sp>
        <p:nvSpPr>
          <p:cNvPr id="215045" name="Rectangle 3"/>
          <p:cNvSpPr>
            <a:spLocks noGrp="1" noChangeArrowheads="1"/>
          </p:cNvSpPr>
          <p:nvPr>
            <p:ph type="body" idx="1"/>
          </p:nvPr>
        </p:nvSpPr>
        <p:spPr/>
        <p:txBody>
          <a:bodyPr/>
          <a:lstStyle/>
          <a:p>
            <a:pPr algn="r" rtl="1" eaLnBrk="1" hangingPunct="1"/>
            <a:r>
              <a:rPr lang="fa-IR" smtClean="0">
                <a:cs typeface="B Nazanin" pitchFamily="2" charset="-78"/>
              </a:rPr>
              <a:t>در گراف قبل با وجوديکه فعاليتها در زمان </a:t>
            </a:r>
            <a:r>
              <a:rPr lang="en-US" smtClean="0">
                <a:cs typeface="B Nazanin" pitchFamily="2" charset="-78"/>
              </a:rPr>
              <a:t>LS</a:t>
            </a:r>
            <a:r>
              <a:rPr lang="fa-IR" smtClean="0">
                <a:cs typeface="B Nazanin" pitchFamily="2" charset="-78"/>
              </a:rPr>
              <a:t> برنامه ريزي شده اند، برنامه حاصله موجه نيست . </a:t>
            </a:r>
          </a:p>
          <a:p>
            <a:pPr algn="r" rtl="1" eaLnBrk="1" hangingPunct="1"/>
            <a:r>
              <a:rPr lang="fa-IR" smtClean="0">
                <a:cs typeface="B Nazanin" pitchFamily="2" charset="-78"/>
              </a:rPr>
              <a:t>براي دستيابي به يک برنامه موجه مجبوريم تاخير غير مجاز را پذيرفته و برخي از فعاليتها را حتي بيش از </a:t>
            </a:r>
            <a:r>
              <a:rPr lang="en-US" smtClean="0">
                <a:cs typeface="B Nazanin" pitchFamily="2" charset="-78"/>
              </a:rPr>
              <a:t>LS</a:t>
            </a:r>
            <a:r>
              <a:rPr lang="fa-IR" smtClean="0">
                <a:cs typeface="B Nazanin" pitchFamily="2" charset="-78"/>
              </a:rPr>
              <a:t> به تاخير بياندازيم.</a:t>
            </a:r>
          </a:p>
          <a:p>
            <a:pPr algn="r" rtl="1" eaLnBrk="1" hangingPunct="1"/>
            <a:r>
              <a:rPr lang="fa-IR" smtClean="0">
                <a:cs typeface="B Nazanin" pitchFamily="2" charset="-78"/>
              </a:rPr>
              <a:t>نتيجه اين اقدام در گراف بعد نشان داده شده است.</a:t>
            </a:r>
          </a:p>
          <a:p>
            <a:pPr algn="r" rtl="1" eaLnBrk="1" hangingPunct="1"/>
            <a:r>
              <a:rPr lang="fa-IR" smtClean="0">
                <a:cs typeface="B Nazanin" pitchFamily="2" charset="-78"/>
              </a:rPr>
              <a:t>در شکل بعد سعي شده که با حداقل شيفت فعاليتها به سمت راست،‌خط چين به زير خط توپر بيفتد.</a:t>
            </a:r>
          </a:p>
          <a:p>
            <a:pPr algn="r" rtl="1" eaLnBrk="1" hangingPunct="1">
              <a:buFont typeface="Wingdings" pitchFamily="2" charset="2"/>
              <a:buNone/>
            </a:pPr>
            <a:endParaRPr lang="en-US"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78" name="Slide Number Placeholder 5"/>
          <p:cNvSpPr>
            <a:spLocks noGrp="1"/>
          </p:cNvSpPr>
          <p:nvPr>
            <p:ph type="sldNum" sz="quarter" idx="12"/>
          </p:nvPr>
        </p:nvSpPr>
        <p:spPr/>
        <p:txBody>
          <a:bodyPr/>
          <a:lstStyle/>
          <a:p>
            <a:pPr>
              <a:defRPr/>
            </a:pPr>
            <a:fld id="{A250E5E3-05DB-4A32-BDAA-E66F1EC0B12E}" type="slidenum">
              <a:rPr lang="ar-SA" altLang="en-US"/>
              <a:pPr>
                <a:defRPr/>
              </a:pPr>
              <a:t>203</a:t>
            </a:fld>
            <a:endParaRPr lang="en-US" altLang="en-US"/>
          </a:p>
        </p:txBody>
      </p:sp>
      <p:sp>
        <p:nvSpPr>
          <p:cNvPr id="216068" name="Rectangle 2"/>
          <p:cNvSpPr>
            <a:spLocks noGrp="1" noChangeArrowheads="1"/>
          </p:cNvSpPr>
          <p:nvPr>
            <p:ph type="title"/>
          </p:nvPr>
        </p:nvSpPr>
        <p:spPr>
          <a:xfrm>
            <a:off x="457200" y="-457200"/>
            <a:ext cx="7543800" cy="1295400"/>
          </a:xfrm>
        </p:spPr>
        <p:txBody>
          <a:bodyPr/>
          <a:lstStyle/>
          <a:p>
            <a:pPr algn="r" rtl="1" eaLnBrk="1" hangingPunct="1"/>
            <a:r>
              <a:rPr lang="fa-IR" sz="3200" smtClean="0">
                <a:cs typeface="B Nazanin" pitchFamily="2" charset="-78"/>
              </a:rPr>
              <a:t>مسئله تخصيص منابع تجديد ناپذير(مصرفي</a:t>
            </a:r>
            <a:r>
              <a:rPr lang="fa-IR" smtClean="0">
                <a:cs typeface="B Nazanin" pitchFamily="2" charset="-78"/>
              </a:rPr>
              <a:t>)</a:t>
            </a:r>
            <a:endParaRPr lang="en-US" smtClean="0">
              <a:cs typeface="B Nazanin" pitchFamily="2" charset="-78"/>
            </a:endParaRPr>
          </a:p>
        </p:txBody>
      </p:sp>
      <p:sp>
        <p:nvSpPr>
          <p:cNvPr id="216069" name="Line 4"/>
          <p:cNvSpPr>
            <a:spLocks noChangeShapeType="1"/>
          </p:cNvSpPr>
          <p:nvPr/>
        </p:nvSpPr>
        <p:spPr bwMode="auto">
          <a:xfrm>
            <a:off x="1905000" y="5486400"/>
            <a:ext cx="5943600" cy="0"/>
          </a:xfrm>
          <a:prstGeom prst="line">
            <a:avLst/>
          </a:prstGeom>
          <a:noFill/>
          <a:ln w="19050">
            <a:solidFill>
              <a:schemeClr val="tx1"/>
            </a:solidFill>
            <a:round/>
            <a:headEnd/>
            <a:tailEnd type="triangle" w="med" len="med"/>
          </a:ln>
        </p:spPr>
        <p:txBody>
          <a:bodyPr wrap="none" anchor="ctr"/>
          <a:lstStyle/>
          <a:p>
            <a:endParaRPr lang="en-US"/>
          </a:p>
        </p:txBody>
      </p:sp>
      <p:sp>
        <p:nvSpPr>
          <p:cNvPr id="216070" name="Rectangle 5"/>
          <p:cNvSpPr>
            <a:spLocks noChangeArrowheads="1"/>
          </p:cNvSpPr>
          <p:nvPr/>
        </p:nvSpPr>
        <p:spPr bwMode="auto">
          <a:xfrm>
            <a:off x="8001000" y="5334000"/>
            <a:ext cx="609600" cy="457200"/>
          </a:xfrm>
          <a:prstGeom prst="rect">
            <a:avLst/>
          </a:prstGeom>
          <a:solidFill>
            <a:schemeClr val="bg1"/>
          </a:solidFill>
          <a:ln w="9525" algn="ctr">
            <a:noFill/>
            <a:miter lim="800000"/>
            <a:headEnd/>
            <a:tailEnd/>
          </a:ln>
        </p:spPr>
        <p:txBody>
          <a:bodyPr wrap="none" lIns="91427" tIns="45714" rIns="91427" bIns="45714" anchor="ctr"/>
          <a:lstStyle/>
          <a:p>
            <a:r>
              <a:rPr lang="fa-IR"/>
              <a:t>زمان</a:t>
            </a:r>
            <a:endParaRPr lang="en-US"/>
          </a:p>
        </p:txBody>
      </p:sp>
      <p:sp>
        <p:nvSpPr>
          <p:cNvPr id="216071" name="Rectangle 6"/>
          <p:cNvSpPr>
            <a:spLocks noChangeArrowheads="1"/>
          </p:cNvSpPr>
          <p:nvPr/>
        </p:nvSpPr>
        <p:spPr bwMode="auto">
          <a:xfrm>
            <a:off x="762000" y="2133600"/>
            <a:ext cx="609600" cy="3048000"/>
          </a:xfrm>
          <a:prstGeom prst="rect">
            <a:avLst/>
          </a:prstGeom>
          <a:solidFill>
            <a:schemeClr val="bg1"/>
          </a:solidFill>
          <a:ln w="9525" algn="ctr">
            <a:noFill/>
            <a:miter lim="800000"/>
            <a:headEnd/>
            <a:tailEnd/>
          </a:ln>
        </p:spPr>
        <p:txBody>
          <a:bodyPr wrap="none" lIns="91427" tIns="45714" rIns="91427" bIns="45714" anchor="ctr"/>
          <a:lstStyle/>
          <a:p>
            <a:r>
              <a:rPr lang="fa-IR"/>
              <a:t>تعداد</a:t>
            </a:r>
          </a:p>
          <a:p>
            <a:endParaRPr lang="fa-IR"/>
          </a:p>
          <a:p>
            <a:r>
              <a:rPr lang="fa-IR"/>
              <a:t>تجمعي</a:t>
            </a:r>
          </a:p>
          <a:p>
            <a:endParaRPr lang="fa-IR"/>
          </a:p>
          <a:p>
            <a:r>
              <a:rPr lang="fa-IR"/>
              <a:t>منبع</a:t>
            </a:r>
          </a:p>
          <a:p>
            <a:endParaRPr lang="fa-IR"/>
          </a:p>
          <a:p>
            <a:r>
              <a:rPr lang="fa-IR"/>
              <a:t>لازم</a:t>
            </a:r>
            <a:endParaRPr lang="en-US"/>
          </a:p>
        </p:txBody>
      </p:sp>
      <p:sp>
        <p:nvSpPr>
          <p:cNvPr id="216072" name="Line 7"/>
          <p:cNvSpPr>
            <a:spLocks noChangeShapeType="1"/>
          </p:cNvSpPr>
          <p:nvPr/>
        </p:nvSpPr>
        <p:spPr bwMode="auto">
          <a:xfrm flipH="1" flipV="1">
            <a:off x="2209800" y="5410200"/>
            <a:ext cx="0" cy="152400"/>
          </a:xfrm>
          <a:prstGeom prst="line">
            <a:avLst/>
          </a:prstGeom>
          <a:noFill/>
          <a:ln w="9525">
            <a:solidFill>
              <a:schemeClr val="tx1"/>
            </a:solidFill>
            <a:round/>
            <a:headEnd/>
            <a:tailEnd/>
          </a:ln>
        </p:spPr>
        <p:txBody>
          <a:bodyPr wrap="none" anchor="ctr"/>
          <a:lstStyle/>
          <a:p>
            <a:endParaRPr lang="en-US"/>
          </a:p>
        </p:txBody>
      </p:sp>
      <p:sp>
        <p:nvSpPr>
          <p:cNvPr id="216073" name="Line 8"/>
          <p:cNvSpPr>
            <a:spLocks noChangeShapeType="1"/>
          </p:cNvSpPr>
          <p:nvPr/>
        </p:nvSpPr>
        <p:spPr bwMode="auto">
          <a:xfrm flipH="1" flipV="1">
            <a:off x="2514600" y="5410200"/>
            <a:ext cx="0" cy="152400"/>
          </a:xfrm>
          <a:prstGeom prst="line">
            <a:avLst/>
          </a:prstGeom>
          <a:noFill/>
          <a:ln w="9525">
            <a:solidFill>
              <a:schemeClr val="tx1"/>
            </a:solidFill>
            <a:round/>
            <a:headEnd/>
            <a:tailEnd/>
          </a:ln>
        </p:spPr>
        <p:txBody>
          <a:bodyPr wrap="none" anchor="ctr"/>
          <a:lstStyle/>
          <a:p>
            <a:endParaRPr lang="en-US"/>
          </a:p>
        </p:txBody>
      </p:sp>
      <p:sp>
        <p:nvSpPr>
          <p:cNvPr id="216074" name="Line 9"/>
          <p:cNvSpPr>
            <a:spLocks noChangeShapeType="1"/>
          </p:cNvSpPr>
          <p:nvPr/>
        </p:nvSpPr>
        <p:spPr bwMode="auto">
          <a:xfrm flipH="1" flipV="1">
            <a:off x="2819400" y="5410200"/>
            <a:ext cx="0" cy="152400"/>
          </a:xfrm>
          <a:prstGeom prst="line">
            <a:avLst/>
          </a:prstGeom>
          <a:noFill/>
          <a:ln w="9525">
            <a:solidFill>
              <a:schemeClr val="tx1"/>
            </a:solidFill>
            <a:round/>
            <a:headEnd/>
            <a:tailEnd/>
          </a:ln>
        </p:spPr>
        <p:txBody>
          <a:bodyPr wrap="none" anchor="ctr"/>
          <a:lstStyle/>
          <a:p>
            <a:endParaRPr lang="en-US"/>
          </a:p>
        </p:txBody>
      </p:sp>
      <p:sp>
        <p:nvSpPr>
          <p:cNvPr id="216075" name="Line 10"/>
          <p:cNvSpPr>
            <a:spLocks noChangeShapeType="1"/>
          </p:cNvSpPr>
          <p:nvPr/>
        </p:nvSpPr>
        <p:spPr bwMode="auto">
          <a:xfrm flipH="1" flipV="1">
            <a:off x="3124200" y="5410200"/>
            <a:ext cx="0" cy="152400"/>
          </a:xfrm>
          <a:prstGeom prst="line">
            <a:avLst/>
          </a:prstGeom>
          <a:noFill/>
          <a:ln w="9525">
            <a:solidFill>
              <a:schemeClr val="tx1"/>
            </a:solidFill>
            <a:round/>
            <a:headEnd/>
            <a:tailEnd/>
          </a:ln>
        </p:spPr>
        <p:txBody>
          <a:bodyPr wrap="none" anchor="ctr"/>
          <a:lstStyle/>
          <a:p>
            <a:endParaRPr lang="en-US"/>
          </a:p>
        </p:txBody>
      </p:sp>
      <p:sp>
        <p:nvSpPr>
          <p:cNvPr id="216076" name="Line 11"/>
          <p:cNvSpPr>
            <a:spLocks noChangeShapeType="1"/>
          </p:cNvSpPr>
          <p:nvPr/>
        </p:nvSpPr>
        <p:spPr bwMode="auto">
          <a:xfrm flipH="1" flipV="1">
            <a:off x="3429000" y="5410200"/>
            <a:ext cx="0" cy="152400"/>
          </a:xfrm>
          <a:prstGeom prst="line">
            <a:avLst/>
          </a:prstGeom>
          <a:noFill/>
          <a:ln w="9525">
            <a:solidFill>
              <a:schemeClr val="tx1"/>
            </a:solidFill>
            <a:round/>
            <a:headEnd/>
            <a:tailEnd/>
          </a:ln>
        </p:spPr>
        <p:txBody>
          <a:bodyPr wrap="none" anchor="ctr"/>
          <a:lstStyle/>
          <a:p>
            <a:endParaRPr lang="en-US"/>
          </a:p>
        </p:txBody>
      </p:sp>
      <p:sp>
        <p:nvSpPr>
          <p:cNvPr id="216077" name="Line 12"/>
          <p:cNvSpPr>
            <a:spLocks noChangeShapeType="1"/>
          </p:cNvSpPr>
          <p:nvPr/>
        </p:nvSpPr>
        <p:spPr bwMode="auto">
          <a:xfrm flipH="1" flipV="1">
            <a:off x="4038600" y="5410200"/>
            <a:ext cx="0" cy="152400"/>
          </a:xfrm>
          <a:prstGeom prst="line">
            <a:avLst/>
          </a:prstGeom>
          <a:noFill/>
          <a:ln w="9525">
            <a:solidFill>
              <a:schemeClr val="tx1"/>
            </a:solidFill>
            <a:round/>
            <a:headEnd/>
            <a:tailEnd/>
          </a:ln>
        </p:spPr>
        <p:txBody>
          <a:bodyPr wrap="none" anchor="ctr"/>
          <a:lstStyle/>
          <a:p>
            <a:endParaRPr lang="en-US"/>
          </a:p>
        </p:txBody>
      </p:sp>
      <p:sp>
        <p:nvSpPr>
          <p:cNvPr id="216078" name="Line 13"/>
          <p:cNvSpPr>
            <a:spLocks noChangeShapeType="1"/>
          </p:cNvSpPr>
          <p:nvPr/>
        </p:nvSpPr>
        <p:spPr bwMode="auto">
          <a:xfrm flipH="1" flipV="1">
            <a:off x="4343400" y="5410200"/>
            <a:ext cx="0" cy="152400"/>
          </a:xfrm>
          <a:prstGeom prst="line">
            <a:avLst/>
          </a:prstGeom>
          <a:noFill/>
          <a:ln w="9525">
            <a:solidFill>
              <a:schemeClr val="tx1"/>
            </a:solidFill>
            <a:round/>
            <a:headEnd/>
            <a:tailEnd/>
          </a:ln>
        </p:spPr>
        <p:txBody>
          <a:bodyPr wrap="none" anchor="ctr"/>
          <a:lstStyle/>
          <a:p>
            <a:endParaRPr lang="en-US"/>
          </a:p>
        </p:txBody>
      </p:sp>
      <p:sp>
        <p:nvSpPr>
          <p:cNvPr id="216079" name="Line 14"/>
          <p:cNvSpPr>
            <a:spLocks noChangeShapeType="1"/>
          </p:cNvSpPr>
          <p:nvPr/>
        </p:nvSpPr>
        <p:spPr bwMode="auto">
          <a:xfrm flipH="1" flipV="1">
            <a:off x="4953000" y="5410200"/>
            <a:ext cx="0" cy="152400"/>
          </a:xfrm>
          <a:prstGeom prst="line">
            <a:avLst/>
          </a:prstGeom>
          <a:noFill/>
          <a:ln w="9525">
            <a:solidFill>
              <a:schemeClr val="tx1"/>
            </a:solidFill>
            <a:round/>
            <a:headEnd/>
            <a:tailEnd/>
          </a:ln>
        </p:spPr>
        <p:txBody>
          <a:bodyPr wrap="none" anchor="ctr"/>
          <a:lstStyle/>
          <a:p>
            <a:endParaRPr lang="en-US"/>
          </a:p>
        </p:txBody>
      </p:sp>
      <p:sp>
        <p:nvSpPr>
          <p:cNvPr id="216080" name="Line 15"/>
          <p:cNvSpPr>
            <a:spLocks noChangeShapeType="1"/>
          </p:cNvSpPr>
          <p:nvPr/>
        </p:nvSpPr>
        <p:spPr bwMode="auto">
          <a:xfrm flipH="1" flipV="1">
            <a:off x="5257800" y="5410200"/>
            <a:ext cx="0" cy="152400"/>
          </a:xfrm>
          <a:prstGeom prst="line">
            <a:avLst/>
          </a:prstGeom>
          <a:noFill/>
          <a:ln w="9525">
            <a:solidFill>
              <a:schemeClr val="tx1"/>
            </a:solidFill>
            <a:round/>
            <a:headEnd/>
            <a:tailEnd/>
          </a:ln>
        </p:spPr>
        <p:txBody>
          <a:bodyPr wrap="none" anchor="ctr"/>
          <a:lstStyle/>
          <a:p>
            <a:endParaRPr lang="en-US"/>
          </a:p>
        </p:txBody>
      </p:sp>
      <p:sp>
        <p:nvSpPr>
          <p:cNvPr id="216081" name="Line 16"/>
          <p:cNvSpPr>
            <a:spLocks noChangeShapeType="1"/>
          </p:cNvSpPr>
          <p:nvPr/>
        </p:nvSpPr>
        <p:spPr bwMode="auto">
          <a:xfrm flipH="1" flipV="1">
            <a:off x="5562600" y="5410200"/>
            <a:ext cx="0" cy="152400"/>
          </a:xfrm>
          <a:prstGeom prst="line">
            <a:avLst/>
          </a:prstGeom>
          <a:noFill/>
          <a:ln w="9525">
            <a:solidFill>
              <a:schemeClr val="tx1"/>
            </a:solidFill>
            <a:round/>
            <a:headEnd/>
            <a:tailEnd/>
          </a:ln>
        </p:spPr>
        <p:txBody>
          <a:bodyPr wrap="none" anchor="ctr"/>
          <a:lstStyle/>
          <a:p>
            <a:endParaRPr lang="en-US"/>
          </a:p>
        </p:txBody>
      </p:sp>
      <p:sp>
        <p:nvSpPr>
          <p:cNvPr id="216082" name="Line 17"/>
          <p:cNvSpPr>
            <a:spLocks noChangeShapeType="1"/>
          </p:cNvSpPr>
          <p:nvPr/>
        </p:nvSpPr>
        <p:spPr bwMode="auto">
          <a:xfrm flipH="1" flipV="1">
            <a:off x="5867400" y="5410200"/>
            <a:ext cx="0" cy="152400"/>
          </a:xfrm>
          <a:prstGeom prst="line">
            <a:avLst/>
          </a:prstGeom>
          <a:noFill/>
          <a:ln w="9525">
            <a:solidFill>
              <a:schemeClr val="tx1"/>
            </a:solidFill>
            <a:round/>
            <a:headEnd/>
            <a:tailEnd/>
          </a:ln>
        </p:spPr>
        <p:txBody>
          <a:bodyPr wrap="none" anchor="ctr"/>
          <a:lstStyle/>
          <a:p>
            <a:endParaRPr lang="en-US"/>
          </a:p>
        </p:txBody>
      </p:sp>
      <p:sp>
        <p:nvSpPr>
          <p:cNvPr id="216083" name="Line 18"/>
          <p:cNvSpPr>
            <a:spLocks noChangeShapeType="1"/>
          </p:cNvSpPr>
          <p:nvPr/>
        </p:nvSpPr>
        <p:spPr bwMode="auto">
          <a:xfrm flipH="1" flipV="1">
            <a:off x="6172200" y="5410200"/>
            <a:ext cx="0" cy="152400"/>
          </a:xfrm>
          <a:prstGeom prst="line">
            <a:avLst/>
          </a:prstGeom>
          <a:noFill/>
          <a:ln w="9525">
            <a:solidFill>
              <a:schemeClr val="tx1"/>
            </a:solidFill>
            <a:round/>
            <a:headEnd/>
            <a:tailEnd/>
          </a:ln>
        </p:spPr>
        <p:txBody>
          <a:bodyPr wrap="none" anchor="ctr"/>
          <a:lstStyle/>
          <a:p>
            <a:endParaRPr lang="en-US"/>
          </a:p>
        </p:txBody>
      </p:sp>
      <p:sp>
        <p:nvSpPr>
          <p:cNvPr id="216084" name="Line 19"/>
          <p:cNvSpPr>
            <a:spLocks noChangeShapeType="1"/>
          </p:cNvSpPr>
          <p:nvPr/>
        </p:nvSpPr>
        <p:spPr bwMode="auto">
          <a:xfrm flipH="1" flipV="1">
            <a:off x="6781800" y="5410200"/>
            <a:ext cx="0" cy="152400"/>
          </a:xfrm>
          <a:prstGeom prst="line">
            <a:avLst/>
          </a:prstGeom>
          <a:noFill/>
          <a:ln w="9525">
            <a:solidFill>
              <a:schemeClr val="tx1"/>
            </a:solidFill>
            <a:round/>
            <a:headEnd/>
            <a:tailEnd/>
          </a:ln>
        </p:spPr>
        <p:txBody>
          <a:bodyPr wrap="none" anchor="ctr"/>
          <a:lstStyle/>
          <a:p>
            <a:endParaRPr lang="en-US"/>
          </a:p>
        </p:txBody>
      </p:sp>
      <p:sp>
        <p:nvSpPr>
          <p:cNvPr id="216085" name="Line 20"/>
          <p:cNvSpPr>
            <a:spLocks noChangeShapeType="1"/>
          </p:cNvSpPr>
          <p:nvPr/>
        </p:nvSpPr>
        <p:spPr bwMode="auto">
          <a:xfrm flipH="1" flipV="1">
            <a:off x="7391400" y="5410200"/>
            <a:ext cx="0" cy="152400"/>
          </a:xfrm>
          <a:prstGeom prst="line">
            <a:avLst/>
          </a:prstGeom>
          <a:noFill/>
          <a:ln w="9525">
            <a:solidFill>
              <a:schemeClr val="tx1"/>
            </a:solidFill>
            <a:round/>
            <a:headEnd/>
            <a:tailEnd/>
          </a:ln>
        </p:spPr>
        <p:txBody>
          <a:bodyPr wrap="none" anchor="ctr"/>
          <a:lstStyle/>
          <a:p>
            <a:endParaRPr lang="en-US"/>
          </a:p>
        </p:txBody>
      </p:sp>
      <p:sp>
        <p:nvSpPr>
          <p:cNvPr id="216086" name="Line 21"/>
          <p:cNvSpPr>
            <a:spLocks noChangeShapeType="1"/>
          </p:cNvSpPr>
          <p:nvPr/>
        </p:nvSpPr>
        <p:spPr bwMode="auto">
          <a:xfrm flipH="1" flipV="1">
            <a:off x="3733800" y="5410200"/>
            <a:ext cx="0" cy="152400"/>
          </a:xfrm>
          <a:prstGeom prst="line">
            <a:avLst/>
          </a:prstGeom>
          <a:noFill/>
          <a:ln w="9525">
            <a:solidFill>
              <a:schemeClr val="tx1"/>
            </a:solidFill>
            <a:round/>
            <a:headEnd/>
            <a:tailEnd/>
          </a:ln>
        </p:spPr>
        <p:txBody>
          <a:bodyPr wrap="none" anchor="ctr"/>
          <a:lstStyle/>
          <a:p>
            <a:endParaRPr lang="en-US"/>
          </a:p>
        </p:txBody>
      </p:sp>
      <p:sp>
        <p:nvSpPr>
          <p:cNvPr id="216087" name="Line 22"/>
          <p:cNvSpPr>
            <a:spLocks noChangeShapeType="1"/>
          </p:cNvSpPr>
          <p:nvPr/>
        </p:nvSpPr>
        <p:spPr bwMode="auto">
          <a:xfrm flipH="1" flipV="1">
            <a:off x="4648200" y="5410200"/>
            <a:ext cx="0" cy="152400"/>
          </a:xfrm>
          <a:prstGeom prst="line">
            <a:avLst/>
          </a:prstGeom>
          <a:noFill/>
          <a:ln w="9525">
            <a:solidFill>
              <a:schemeClr val="tx1"/>
            </a:solidFill>
            <a:round/>
            <a:headEnd/>
            <a:tailEnd/>
          </a:ln>
        </p:spPr>
        <p:txBody>
          <a:bodyPr wrap="none" anchor="ctr"/>
          <a:lstStyle/>
          <a:p>
            <a:endParaRPr lang="en-US"/>
          </a:p>
        </p:txBody>
      </p:sp>
      <p:sp>
        <p:nvSpPr>
          <p:cNvPr id="216088" name="Line 23"/>
          <p:cNvSpPr>
            <a:spLocks noChangeShapeType="1"/>
          </p:cNvSpPr>
          <p:nvPr/>
        </p:nvSpPr>
        <p:spPr bwMode="auto">
          <a:xfrm flipH="1" flipV="1">
            <a:off x="6477000" y="5410200"/>
            <a:ext cx="0" cy="152400"/>
          </a:xfrm>
          <a:prstGeom prst="line">
            <a:avLst/>
          </a:prstGeom>
          <a:noFill/>
          <a:ln w="9525">
            <a:solidFill>
              <a:schemeClr val="tx1"/>
            </a:solidFill>
            <a:round/>
            <a:headEnd/>
            <a:tailEnd/>
          </a:ln>
        </p:spPr>
        <p:txBody>
          <a:bodyPr wrap="none" anchor="ctr"/>
          <a:lstStyle/>
          <a:p>
            <a:endParaRPr lang="en-US"/>
          </a:p>
        </p:txBody>
      </p:sp>
      <p:sp>
        <p:nvSpPr>
          <p:cNvPr id="216089" name="Line 24"/>
          <p:cNvSpPr>
            <a:spLocks noChangeShapeType="1"/>
          </p:cNvSpPr>
          <p:nvPr/>
        </p:nvSpPr>
        <p:spPr bwMode="auto">
          <a:xfrm flipH="1" flipV="1">
            <a:off x="7086600" y="5410200"/>
            <a:ext cx="0" cy="152400"/>
          </a:xfrm>
          <a:prstGeom prst="line">
            <a:avLst/>
          </a:prstGeom>
          <a:noFill/>
          <a:ln w="9525">
            <a:solidFill>
              <a:schemeClr val="tx1"/>
            </a:solidFill>
            <a:round/>
            <a:headEnd/>
            <a:tailEnd/>
          </a:ln>
        </p:spPr>
        <p:txBody>
          <a:bodyPr wrap="none" anchor="ctr"/>
          <a:lstStyle/>
          <a:p>
            <a:endParaRPr lang="en-US"/>
          </a:p>
        </p:txBody>
      </p:sp>
      <p:sp>
        <p:nvSpPr>
          <p:cNvPr id="216090" name="Line 25"/>
          <p:cNvSpPr>
            <a:spLocks noChangeShapeType="1"/>
          </p:cNvSpPr>
          <p:nvPr/>
        </p:nvSpPr>
        <p:spPr bwMode="auto">
          <a:xfrm flipH="1" flipV="1">
            <a:off x="7620000" y="5410200"/>
            <a:ext cx="0" cy="152400"/>
          </a:xfrm>
          <a:prstGeom prst="line">
            <a:avLst/>
          </a:prstGeom>
          <a:noFill/>
          <a:ln w="9525">
            <a:solidFill>
              <a:schemeClr val="tx1"/>
            </a:solidFill>
            <a:round/>
            <a:headEnd/>
            <a:tailEnd/>
          </a:ln>
        </p:spPr>
        <p:txBody>
          <a:bodyPr wrap="none" anchor="ctr"/>
          <a:lstStyle/>
          <a:p>
            <a:endParaRPr lang="en-US"/>
          </a:p>
        </p:txBody>
      </p:sp>
      <p:sp>
        <p:nvSpPr>
          <p:cNvPr id="216091" name="Line 26"/>
          <p:cNvSpPr>
            <a:spLocks noChangeShapeType="1"/>
          </p:cNvSpPr>
          <p:nvPr/>
        </p:nvSpPr>
        <p:spPr bwMode="auto">
          <a:xfrm flipV="1">
            <a:off x="1828800" y="5105400"/>
            <a:ext cx="152400" cy="0"/>
          </a:xfrm>
          <a:prstGeom prst="line">
            <a:avLst/>
          </a:prstGeom>
          <a:noFill/>
          <a:ln w="9525">
            <a:solidFill>
              <a:schemeClr val="tx1"/>
            </a:solidFill>
            <a:round/>
            <a:headEnd/>
            <a:tailEnd/>
          </a:ln>
        </p:spPr>
        <p:txBody>
          <a:bodyPr wrap="none" anchor="ctr"/>
          <a:lstStyle/>
          <a:p>
            <a:endParaRPr lang="en-US"/>
          </a:p>
        </p:txBody>
      </p:sp>
      <p:sp>
        <p:nvSpPr>
          <p:cNvPr id="216092" name="Line 27"/>
          <p:cNvSpPr>
            <a:spLocks noChangeShapeType="1"/>
          </p:cNvSpPr>
          <p:nvPr/>
        </p:nvSpPr>
        <p:spPr bwMode="auto">
          <a:xfrm flipV="1">
            <a:off x="1828800" y="4724400"/>
            <a:ext cx="152400" cy="0"/>
          </a:xfrm>
          <a:prstGeom prst="line">
            <a:avLst/>
          </a:prstGeom>
          <a:noFill/>
          <a:ln w="9525">
            <a:solidFill>
              <a:schemeClr val="tx1"/>
            </a:solidFill>
            <a:round/>
            <a:headEnd/>
            <a:tailEnd/>
          </a:ln>
        </p:spPr>
        <p:txBody>
          <a:bodyPr wrap="none" anchor="ctr"/>
          <a:lstStyle/>
          <a:p>
            <a:endParaRPr lang="en-US"/>
          </a:p>
        </p:txBody>
      </p:sp>
      <p:sp>
        <p:nvSpPr>
          <p:cNvPr id="216093" name="Line 28"/>
          <p:cNvSpPr>
            <a:spLocks noChangeShapeType="1"/>
          </p:cNvSpPr>
          <p:nvPr/>
        </p:nvSpPr>
        <p:spPr bwMode="auto">
          <a:xfrm flipV="1">
            <a:off x="1828800" y="4343400"/>
            <a:ext cx="152400" cy="0"/>
          </a:xfrm>
          <a:prstGeom prst="line">
            <a:avLst/>
          </a:prstGeom>
          <a:noFill/>
          <a:ln w="9525">
            <a:solidFill>
              <a:schemeClr val="tx1"/>
            </a:solidFill>
            <a:round/>
            <a:headEnd/>
            <a:tailEnd/>
          </a:ln>
        </p:spPr>
        <p:txBody>
          <a:bodyPr wrap="none" anchor="ctr"/>
          <a:lstStyle/>
          <a:p>
            <a:endParaRPr lang="en-US"/>
          </a:p>
        </p:txBody>
      </p:sp>
      <p:sp>
        <p:nvSpPr>
          <p:cNvPr id="216094" name="Line 29"/>
          <p:cNvSpPr>
            <a:spLocks noChangeShapeType="1"/>
          </p:cNvSpPr>
          <p:nvPr/>
        </p:nvSpPr>
        <p:spPr bwMode="auto">
          <a:xfrm flipV="1">
            <a:off x="1828800" y="3962400"/>
            <a:ext cx="152400" cy="0"/>
          </a:xfrm>
          <a:prstGeom prst="line">
            <a:avLst/>
          </a:prstGeom>
          <a:noFill/>
          <a:ln w="9525">
            <a:solidFill>
              <a:schemeClr val="tx1"/>
            </a:solidFill>
            <a:round/>
            <a:headEnd/>
            <a:tailEnd/>
          </a:ln>
        </p:spPr>
        <p:txBody>
          <a:bodyPr wrap="none" anchor="ctr"/>
          <a:lstStyle/>
          <a:p>
            <a:endParaRPr lang="en-US"/>
          </a:p>
        </p:txBody>
      </p:sp>
      <p:sp>
        <p:nvSpPr>
          <p:cNvPr id="216095" name="Line 30"/>
          <p:cNvSpPr>
            <a:spLocks noChangeShapeType="1"/>
          </p:cNvSpPr>
          <p:nvPr/>
        </p:nvSpPr>
        <p:spPr bwMode="auto">
          <a:xfrm flipV="1">
            <a:off x="1828800" y="3657600"/>
            <a:ext cx="152400" cy="0"/>
          </a:xfrm>
          <a:prstGeom prst="line">
            <a:avLst/>
          </a:prstGeom>
          <a:noFill/>
          <a:ln w="9525">
            <a:solidFill>
              <a:schemeClr val="tx1"/>
            </a:solidFill>
            <a:round/>
            <a:headEnd/>
            <a:tailEnd/>
          </a:ln>
        </p:spPr>
        <p:txBody>
          <a:bodyPr wrap="none" anchor="ctr"/>
          <a:lstStyle/>
          <a:p>
            <a:endParaRPr lang="en-US"/>
          </a:p>
        </p:txBody>
      </p:sp>
      <p:sp>
        <p:nvSpPr>
          <p:cNvPr id="216096" name="Line 31"/>
          <p:cNvSpPr>
            <a:spLocks noChangeShapeType="1"/>
          </p:cNvSpPr>
          <p:nvPr/>
        </p:nvSpPr>
        <p:spPr bwMode="auto">
          <a:xfrm flipV="1">
            <a:off x="1828800" y="3352800"/>
            <a:ext cx="152400" cy="0"/>
          </a:xfrm>
          <a:prstGeom prst="line">
            <a:avLst/>
          </a:prstGeom>
          <a:noFill/>
          <a:ln w="9525">
            <a:solidFill>
              <a:schemeClr val="tx1"/>
            </a:solidFill>
            <a:round/>
            <a:headEnd/>
            <a:tailEnd/>
          </a:ln>
        </p:spPr>
        <p:txBody>
          <a:bodyPr wrap="none" anchor="ctr"/>
          <a:lstStyle/>
          <a:p>
            <a:endParaRPr lang="en-US"/>
          </a:p>
        </p:txBody>
      </p:sp>
      <p:sp>
        <p:nvSpPr>
          <p:cNvPr id="216097" name="Line 32"/>
          <p:cNvSpPr>
            <a:spLocks noChangeShapeType="1"/>
          </p:cNvSpPr>
          <p:nvPr/>
        </p:nvSpPr>
        <p:spPr bwMode="auto">
          <a:xfrm flipV="1">
            <a:off x="1828800" y="2971800"/>
            <a:ext cx="152400" cy="0"/>
          </a:xfrm>
          <a:prstGeom prst="line">
            <a:avLst/>
          </a:prstGeom>
          <a:noFill/>
          <a:ln w="9525">
            <a:solidFill>
              <a:schemeClr val="tx1"/>
            </a:solidFill>
            <a:round/>
            <a:headEnd/>
            <a:tailEnd/>
          </a:ln>
        </p:spPr>
        <p:txBody>
          <a:bodyPr wrap="none" anchor="ctr"/>
          <a:lstStyle/>
          <a:p>
            <a:endParaRPr lang="en-US"/>
          </a:p>
        </p:txBody>
      </p:sp>
      <p:sp>
        <p:nvSpPr>
          <p:cNvPr id="216098" name="Line 33"/>
          <p:cNvSpPr>
            <a:spLocks noChangeShapeType="1"/>
          </p:cNvSpPr>
          <p:nvPr/>
        </p:nvSpPr>
        <p:spPr bwMode="auto">
          <a:xfrm flipV="1">
            <a:off x="1828800" y="2590800"/>
            <a:ext cx="152400" cy="0"/>
          </a:xfrm>
          <a:prstGeom prst="line">
            <a:avLst/>
          </a:prstGeom>
          <a:noFill/>
          <a:ln w="9525">
            <a:solidFill>
              <a:schemeClr val="tx1"/>
            </a:solidFill>
            <a:round/>
            <a:headEnd/>
            <a:tailEnd/>
          </a:ln>
        </p:spPr>
        <p:txBody>
          <a:bodyPr wrap="none" anchor="ctr"/>
          <a:lstStyle/>
          <a:p>
            <a:endParaRPr lang="en-US"/>
          </a:p>
        </p:txBody>
      </p:sp>
      <p:sp>
        <p:nvSpPr>
          <p:cNvPr id="216099" name="Line 34"/>
          <p:cNvSpPr>
            <a:spLocks noChangeShapeType="1"/>
          </p:cNvSpPr>
          <p:nvPr/>
        </p:nvSpPr>
        <p:spPr bwMode="auto">
          <a:xfrm flipV="1">
            <a:off x="1828800" y="2209800"/>
            <a:ext cx="152400" cy="0"/>
          </a:xfrm>
          <a:prstGeom prst="line">
            <a:avLst/>
          </a:prstGeom>
          <a:noFill/>
          <a:ln w="9525">
            <a:solidFill>
              <a:schemeClr val="tx1"/>
            </a:solidFill>
            <a:round/>
            <a:headEnd/>
            <a:tailEnd/>
          </a:ln>
        </p:spPr>
        <p:txBody>
          <a:bodyPr wrap="none" anchor="ctr"/>
          <a:lstStyle/>
          <a:p>
            <a:endParaRPr lang="en-US"/>
          </a:p>
        </p:txBody>
      </p:sp>
      <p:sp>
        <p:nvSpPr>
          <p:cNvPr id="216100" name="Line 35"/>
          <p:cNvSpPr>
            <a:spLocks noChangeShapeType="1"/>
          </p:cNvSpPr>
          <p:nvPr/>
        </p:nvSpPr>
        <p:spPr bwMode="auto">
          <a:xfrm flipV="1">
            <a:off x="1828800" y="1905000"/>
            <a:ext cx="152400" cy="0"/>
          </a:xfrm>
          <a:prstGeom prst="line">
            <a:avLst/>
          </a:prstGeom>
          <a:noFill/>
          <a:ln w="9525">
            <a:solidFill>
              <a:schemeClr val="tx1"/>
            </a:solidFill>
            <a:round/>
            <a:headEnd/>
            <a:tailEnd/>
          </a:ln>
        </p:spPr>
        <p:txBody>
          <a:bodyPr wrap="none" anchor="ctr"/>
          <a:lstStyle/>
          <a:p>
            <a:endParaRPr lang="en-US"/>
          </a:p>
        </p:txBody>
      </p:sp>
      <p:sp>
        <p:nvSpPr>
          <p:cNvPr id="216101" name="Rectangle 36"/>
          <p:cNvSpPr>
            <a:spLocks noChangeArrowheads="1"/>
          </p:cNvSpPr>
          <p:nvPr/>
        </p:nvSpPr>
        <p:spPr bwMode="auto">
          <a:xfrm>
            <a:off x="1828800" y="5715000"/>
            <a:ext cx="6019800" cy="381000"/>
          </a:xfrm>
          <a:prstGeom prst="rect">
            <a:avLst/>
          </a:prstGeom>
          <a:solidFill>
            <a:schemeClr val="bg1"/>
          </a:solidFill>
          <a:ln w="9525" algn="ctr">
            <a:noFill/>
            <a:miter lim="800000"/>
            <a:headEnd/>
            <a:tailEnd/>
          </a:ln>
        </p:spPr>
        <p:txBody>
          <a:bodyPr wrap="none" lIns="91427" tIns="45714" rIns="91427" bIns="45714" anchor="ctr"/>
          <a:lstStyle/>
          <a:p>
            <a:pPr algn="r" rtl="1"/>
            <a:r>
              <a:rPr lang="fa-IR"/>
              <a:t>19   17     15    13     11     9      7      5      3       1</a:t>
            </a:r>
            <a:endParaRPr lang="en-US"/>
          </a:p>
        </p:txBody>
      </p:sp>
      <p:sp>
        <p:nvSpPr>
          <p:cNvPr id="216102" name="Rectangle 37"/>
          <p:cNvSpPr>
            <a:spLocks noChangeArrowheads="1"/>
          </p:cNvSpPr>
          <p:nvPr/>
        </p:nvSpPr>
        <p:spPr bwMode="auto">
          <a:xfrm>
            <a:off x="1447800" y="1828800"/>
            <a:ext cx="304800" cy="3505200"/>
          </a:xfrm>
          <a:prstGeom prst="rect">
            <a:avLst/>
          </a:prstGeom>
          <a:solidFill>
            <a:schemeClr val="bg1"/>
          </a:solidFill>
          <a:ln w="9525" algn="ctr">
            <a:noFill/>
            <a:miter lim="800000"/>
            <a:headEnd/>
            <a:tailEnd/>
          </a:ln>
        </p:spPr>
        <p:txBody>
          <a:bodyPr wrap="none" lIns="91427" tIns="45714" rIns="91427" bIns="45714" anchor="ctr"/>
          <a:lstStyle/>
          <a:p>
            <a:pPr rtl="1"/>
            <a:r>
              <a:rPr lang="fa-IR"/>
              <a:t>40</a:t>
            </a:r>
          </a:p>
          <a:p>
            <a:pPr rtl="1"/>
            <a:r>
              <a:rPr lang="fa-IR"/>
              <a:t>36</a:t>
            </a:r>
          </a:p>
          <a:p>
            <a:pPr rtl="1"/>
            <a:r>
              <a:rPr lang="fa-IR"/>
              <a:t>32</a:t>
            </a:r>
          </a:p>
          <a:p>
            <a:pPr rtl="1"/>
            <a:r>
              <a:rPr lang="fa-IR"/>
              <a:t>28</a:t>
            </a:r>
          </a:p>
          <a:p>
            <a:pPr rtl="1"/>
            <a:r>
              <a:rPr lang="fa-IR"/>
              <a:t>24</a:t>
            </a:r>
          </a:p>
          <a:p>
            <a:pPr rtl="1"/>
            <a:r>
              <a:rPr lang="fa-IR"/>
              <a:t>20</a:t>
            </a:r>
          </a:p>
          <a:p>
            <a:pPr rtl="1"/>
            <a:r>
              <a:rPr lang="fa-IR"/>
              <a:t>16</a:t>
            </a:r>
          </a:p>
          <a:p>
            <a:pPr rtl="1"/>
            <a:r>
              <a:rPr lang="fa-IR"/>
              <a:t>12</a:t>
            </a:r>
          </a:p>
          <a:p>
            <a:pPr rtl="1"/>
            <a:r>
              <a:rPr lang="fa-IR"/>
              <a:t>8</a:t>
            </a:r>
          </a:p>
          <a:p>
            <a:pPr rtl="1"/>
            <a:r>
              <a:rPr lang="fa-IR"/>
              <a:t>4</a:t>
            </a:r>
            <a:endParaRPr lang="en-US"/>
          </a:p>
        </p:txBody>
      </p:sp>
      <p:sp>
        <p:nvSpPr>
          <p:cNvPr id="216103" name="Line 38"/>
          <p:cNvSpPr>
            <a:spLocks noChangeShapeType="1"/>
          </p:cNvSpPr>
          <p:nvPr/>
        </p:nvSpPr>
        <p:spPr bwMode="auto">
          <a:xfrm>
            <a:off x="1905000" y="5105400"/>
            <a:ext cx="609600" cy="0"/>
          </a:xfrm>
          <a:prstGeom prst="line">
            <a:avLst/>
          </a:prstGeom>
          <a:noFill/>
          <a:ln w="28575">
            <a:solidFill>
              <a:schemeClr val="tx1"/>
            </a:solidFill>
            <a:round/>
            <a:headEnd/>
            <a:tailEnd/>
          </a:ln>
        </p:spPr>
        <p:txBody>
          <a:bodyPr wrap="none" anchor="ctr"/>
          <a:lstStyle/>
          <a:p>
            <a:endParaRPr lang="en-US"/>
          </a:p>
        </p:txBody>
      </p:sp>
      <p:sp>
        <p:nvSpPr>
          <p:cNvPr id="216104" name="Line 39"/>
          <p:cNvSpPr>
            <a:spLocks noChangeShapeType="1"/>
          </p:cNvSpPr>
          <p:nvPr/>
        </p:nvSpPr>
        <p:spPr bwMode="auto">
          <a:xfrm flipV="1">
            <a:off x="2514600" y="4724400"/>
            <a:ext cx="0" cy="381000"/>
          </a:xfrm>
          <a:prstGeom prst="line">
            <a:avLst/>
          </a:prstGeom>
          <a:noFill/>
          <a:ln w="28575">
            <a:solidFill>
              <a:schemeClr val="tx1"/>
            </a:solidFill>
            <a:round/>
            <a:headEnd/>
            <a:tailEnd/>
          </a:ln>
        </p:spPr>
        <p:txBody>
          <a:bodyPr wrap="none" anchor="ctr"/>
          <a:lstStyle/>
          <a:p>
            <a:endParaRPr lang="en-US"/>
          </a:p>
        </p:txBody>
      </p:sp>
      <p:sp>
        <p:nvSpPr>
          <p:cNvPr id="216105" name="Line 40"/>
          <p:cNvSpPr>
            <a:spLocks noChangeShapeType="1"/>
          </p:cNvSpPr>
          <p:nvPr/>
        </p:nvSpPr>
        <p:spPr bwMode="auto">
          <a:xfrm>
            <a:off x="2514600" y="4724400"/>
            <a:ext cx="609600" cy="0"/>
          </a:xfrm>
          <a:prstGeom prst="line">
            <a:avLst/>
          </a:prstGeom>
          <a:noFill/>
          <a:ln w="28575">
            <a:solidFill>
              <a:schemeClr val="tx1"/>
            </a:solidFill>
            <a:round/>
            <a:headEnd/>
            <a:tailEnd/>
          </a:ln>
        </p:spPr>
        <p:txBody>
          <a:bodyPr wrap="none" anchor="ctr"/>
          <a:lstStyle/>
          <a:p>
            <a:endParaRPr lang="en-US"/>
          </a:p>
        </p:txBody>
      </p:sp>
      <p:sp>
        <p:nvSpPr>
          <p:cNvPr id="216106" name="Line 41"/>
          <p:cNvSpPr>
            <a:spLocks noChangeShapeType="1"/>
          </p:cNvSpPr>
          <p:nvPr/>
        </p:nvSpPr>
        <p:spPr bwMode="auto">
          <a:xfrm>
            <a:off x="3124200" y="4343400"/>
            <a:ext cx="609600" cy="0"/>
          </a:xfrm>
          <a:prstGeom prst="line">
            <a:avLst/>
          </a:prstGeom>
          <a:noFill/>
          <a:ln w="28575">
            <a:solidFill>
              <a:schemeClr val="tx1"/>
            </a:solidFill>
            <a:round/>
            <a:headEnd/>
            <a:tailEnd/>
          </a:ln>
        </p:spPr>
        <p:txBody>
          <a:bodyPr wrap="none" anchor="ctr"/>
          <a:lstStyle/>
          <a:p>
            <a:endParaRPr lang="en-US"/>
          </a:p>
        </p:txBody>
      </p:sp>
      <p:sp>
        <p:nvSpPr>
          <p:cNvPr id="216107" name="Line 42"/>
          <p:cNvSpPr>
            <a:spLocks noChangeShapeType="1"/>
          </p:cNvSpPr>
          <p:nvPr/>
        </p:nvSpPr>
        <p:spPr bwMode="auto">
          <a:xfrm flipV="1">
            <a:off x="3124200" y="4343400"/>
            <a:ext cx="0" cy="381000"/>
          </a:xfrm>
          <a:prstGeom prst="line">
            <a:avLst/>
          </a:prstGeom>
          <a:noFill/>
          <a:ln w="28575">
            <a:solidFill>
              <a:schemeClr val="tx1"/>
            </a:solidFill>
            <a:round/>
            <a:headEnd/>
            <a:tailEnd/>
          </a:ln>
        </p:spPr>
        <p:txBody>
          <a:bodyPr wrap="none" anchor="ctr"/>
          <a:lstStyle/>
          <a:p>
            <a:endParaRPr lang="en-US"/>
          </a:p>
        </p:txBody>
      </p:sp>
      <p:sp>
        <p:nvSpPr>
          <p:cNvPr id="216108" name="Line 43"/>
          <p:cNvSpPr>
            <a:spLocks noChangeShapeType="1"/>
          </p:cNvSpPr>
          <p:nvPr/>
        </p:nvSpPr>
        <p:spPr bwMode="auto">
          <a:xfrm flipV="1">
            <a:off x="3733800" y="3962400"/>
            <a:ext cx="0" cy="381000"/>
          </a:xfrm>
          <a:prstGeom prst="line">
            <a:avLst/>
          </a:prstGeom>
          <a:noFill/>
          <a:ln w="28575">
            <a:solidFill>
              <a:schemeClr val="tx1"/>
            </a:solidFill>
            <a:round/>
            <a:headEnd/>
            <a:tailEnd/>
          </a:ln>
        </p:spPr>
        <p:txBody>
          <a:bodyPr wrap="none" anchor="ctr"/>
          <a:lstStyle/>
          <a:p>
            <a:endParaRPr lang="en-US"/>
          </a:p>
        </p:txBody>
      </p:sp>
      <p:sp>
        <p:nvSpPr>
          <p:cNvPr id="216109" name="Line 44"/>
          <p:cNvSpPr>
            <a:spLocks noChangeShapeType="1"/>
          </p:cNvSpPr>
          <p:nvPr/>
        </p:nvSpPr>
        <p:spPr bwMode="auto">
          <a:xfrm>
            <a:off x="3733800" y="4114800"/>
            <a:ext cx="609600" cy="0"/>
          </a:xfrm>
          <a:prstGeom prst="line">
            <a:avLst/>
          </a:prstGeom>
          <a:noFill/>
          <a:ln w="28575">
            <a:solidFill>
              <a:schemeClr val="tx1"/>
            </a:solidFill>
            <a:round/>
            <a:headEnd/>
            <a:tailEnd/>
          </a:ln>
        </p:spPr>
        <p:txBody>
          <a:bodyPr wrap="none" anchor="ctr"/>
          <a:lstStyle/>
          <a:p>
            <a:endParaRPr lang="en-US"/>
          </a:p>
        </p:txBody>
      </p:sp>
      <p:sp>
        <p:nvSpPr>
          <p:cNvPr id="216110" name="Line 45"/>
          <p:cNvSpPr>
            <a:spLocks noChangeShapeType="1"/>
          </p:cNvSpPr>
          <p:nvPr/>
        </p:nvSpPr>
        <p:spPr bwMode="auto">
          <a:xfrm flipV="1">
            <a:off x="4343400" y="3733800"/>
            <a:ext cx="0" cy="381000"/>
          </a:xfrm>
          <a:prstGeom prst="line">
            <a:avLst/>
          </a:prstGeom>
          <a:noFill/>
          <a:ln w="28575">
            <a:solidFill>
              <a:schemeClr val="tx1"/>
            </a:solidFill>
            <a:round/>
            <a:headEnd/>
            <a:tailEnd/>
          </a:ln>
        </p:spPr>
        <p:txBody>
          <a:bodyPr wrap="none" anchor="ctr"/>
          <a:lstStyle/>
          <a:p>
            <a:endParaRPr lang="en-US"/>
          </a:p>
        </p:txBody>
      </p:sp>
      <p:sp>
        <p:nvSpPr>
          <p:cNvPr id="216111" name="Line 46"/>
          <p:cNvSpPr>
            <a:spLocks noChangeShapeType="1"/>
          </p:cNvSpPr>
          <p:nvPr/>
        </p:nvSpPr>
        <p:spPr bwMode="auto">
          <a:xfrm>
            <a:off x="4343400" y="3733800"/>
            <a:ext cx="609600" cy="0"/>
          </a:xfrm>
          <a:prstGeom prst="line">
            <a:avLst/>
          </a:prstGeom>
          <a:noFill/>
          <a:ln w="28575">
            <a:solidFill>
              <a:schemeClr val="tx1"/>
            </a:solidFill>
            <a:round/>
            <a:headEnd/>
            <a:tailEnd/>
          </a:ln>
        </p:spPr>
        <p:txBody>
          <a:bodyPr wrap="none" anchor="ctr"/>
          <a:lstStyle/>
          <a:p>
            <a:endParaRPr lang="en-US"/>
          </a:p>
        </p:txBody>
      </p:sp>
      <p:sp>
        <p:nvSpPr>
          <p:cNvPr id="216112" name="Line 47"/>
          <p:cNvSpPr>
            <a:spLocks noChangeShapeType="1"/>
          </p:cNvSpPr>
          <p:nvPr/>
        </p:nvSpPr>
        <p:spPr bwMode="auto">
          <a:xfrm>
            <a:off x="4953000" y="3352800"/>
            <a:ext cx="609600" cy="0"/>
          </a:xfrm>
          <a:prstGeom prst="line">
            <a:avLst/>
          </a:prstGeom>
          <a:noFill/>
          <a:ln w="28575">
            <a:solidFill>
              <a:schemeClr val="tx1"/>
            </a:solidFill>
            <a:round/>
            <a:headEnd/>
            <a:tailEnd/>
          </a:ln>
        </p:spPr>
        <p:txBody>
          <a:bodyPr wrap="none" anchor="ctr"/>
          <a:lstStyle/>
          <a:p>
            <a:endParaRPr lang="en-US"/>
          </a:p>
        </p:txBody>
      </p:sp>
      <p:sp>
        <p:nvSpPr>
          <p:cNvPr id="216113" name="Line 48"/>
          <p:cNvSpPr>
            <a:spLocks noChangeShapeType="1"/>
          </p:cNvSpPr>
          <p:nvPr/>
        </p:nvSpPr>
        <p:spPr bwMode="auto">
          <a:xfrm>
            <a:off x="5562600" y="2971800"/>
            <a:ext cx="609600" cy="0"/>
          </a:xfrm>
          <a:prstGeom prst="line">
            <a:avLst/>
          </a:prstGeom>
          <a:noFill/>
          <a:ln w="28575">
            <a:solidFill>
              <a:schemeClr val="tx1"/>
            </a:solidFill>
            <a:round/>
            <a:headEnd/>
            <a:tailEnd/>
          </a:ln>
        </p:spPr>
        <p:txBody>
          <a:bodyPr wrap="none" anchor="ctr"/>
          <a:lstStyle/>
          <a:p>
            <a:endParaRPr lang="en-US"/>
          </a:p>
        </p:txBody>
      </p:sp>
      <p:sp>
        <p:nvSpPr>
          <p:cNvPr id="216114" name="Line 49"/>
          <p:cNvSpPr>
            <a:spLocks noChangeShapeType="1"/>
          </p:cNvSpPr>
          <p:nvPr/>
        </p:nvSpPr>
        <p:spPr bwMode="auto">
          <a:xfrm>
            <a:off x="6172200" y="2590800"/>
            <a:ext cx="609600" cy="0"/>
          </a:xfrm>
          <a:prstGeom prst="line">
            <a:avLst/>
          </a:prstGeom>
          <a:noFill/>
          <a:ln w="28575">
            <a:solidFill>
              <a:schemeClr val="tx1"/>
            </a:solidFill>
            <a:round/>
            <a:headEnd/>
            <a:tailEnd/>
          </a:ln>
        </p:spPr>
        <p:txBody>
          <a:bodyPr wrap="none" anchor="ctr"/>
          <a:lstStyle/>
          <a:p>
            <a:endParaRPr lang="en-US"/>
          </a:p>
        </p:txBody>
      </p:sp>
      <p:sp>
        <p:nvSpPr>
          <p:cNvPr id="216115" name="Line 50"/>
          <p:cNvSpPr>
            <a:spLocks noChangeShapeType="1"/>
          </p:cNvSpPr>
          <p:nvPr/>
        </p:nvSpPr>
        <p:spPr bwMode="auto">
          <a:xfrm flipV="1">
            <a:off x="4953000" y="3352800"/>
            <a:ext cx="0" cy="381000"/>
          </a:xfrm>
          <a:prstGeom prst="line">
            <a:avLst/>
          </a:prstGeom>
          <a:noFill/>
          <a:ln w="28575">
            <a:solidFill>
              <a:schemeClr val="tx1"/>
            </a:solidFill>
            <a:round/>
            <a:headEnd/>
            <a:tailEnd/>
          </a:ln>
        </p:spPr>
        <p:txBody>
          <a:bodyPr wrap="none" anchor="ctr"/>
          <a:lstStyle/>
          <a:p>
            <a:endParaRPr lang="en-US"/>
          </a:p>
        </p:txBody>
      </p:sp>
      <p:sp>
        <p:nvSpPr>
          <p:cNvPr id="216116" name="Line 51"/>
          <p:cNvSpPr>
            <a:spLocks noChangeShapeType="1"/>
          </p:cNvSpPr>
          <p:nvPr/>
        </p:nvSpPr>
        <p:spPr bwMode="auto">
          <a:xfrm flipV="1">
            <a:off x="5562600" y="2971800"/>
            <a:ext cx="0" cy="381000"/>
          </a:xfrm>
          <a:prstGeom prst="line">
            <a:avLst/>
          </a:prstGeom>
          <a:noFill/>
          <a:ln w="28575">
            <a:solidFill>
              <a:schemeClr val="tx1"/>
            </a:solidFill>
            <a:round/>
            <a:headEnd/>
            <a:tailEnd/>
          </a:ln>
        </p:spPr>
        <p:txBody>
          <a:bodyPr wrap="none" anchor="ctr"/>
          <a:lstStyle/>
          <a:p>
            <a:endParaRPr lang="en-US"/>
          </a:p>
        </p:txBody>
      </p:sp>
      <p:sp>
        <p:nvSpPr>
          <p:cNvPr id="216117" name="Line 52"/>
          <p:cNvSpPr>
            <a:spLocks noChangeShapeType="1"/>
          </p:cNvSpPr>
          <p:nvPr/>
        </p:nvSpPr>
        <p:spPr bwMode="auto">
          <a:xfrm flipV="1">
            <a:off x="6172200" y="2590800"/>
            <a:ext cx="0" cy="381000"/>
          </a:xfrm>
          <a:prstGeom prst="line">
            <a:avLst/>
          </a:prstGeom>
          <a:noFill/>
          <a:ln w="28575">
            <a:solidFill>
              <a:schemeClr val="tx1"/>
            </a:solidFill>
            <a:round/>
            <a:headEnd/>
            <a:tailEnd/>
          </a:ln>
        </p:spPr>
        <p:txBody>
          <a:bodyPr wrap="none" anchor="ctr"/>
          <a:lstStyle/>
          <a:p>
            <a:endParaRPr lang="en-US"/>
          </a:p>
        </p:txBody>
      </p:sp>
      <p:sp>
        <p:nvSpPr>
          <p:cNvPr id="216118" name="Line 53"/>
          <p:cNvSpPr>
            <a:spLocks noChangeShapeType="1"/>
          </p:cNvSpPr>
          <p:nvPr/>
        </p:nvSpPr>
        <p:spPr bwMode="auto">
          <a:xfrm flipV="1">
            <a:off x="5486400" y="4038600"/>
            <a:ext cx="0" cy="1066800"/>
          </a:xfrm>
          <a:prstGeom prst="line">
            <a:avLst/>
          </a:prstGeom>
          <a:noFill/>
          <a:ln w="28575">
            <a:solidFill>
              <a:schemeClr val="tx1"/>
            </a:solidFill>
            <a:prstDash val="dash"/>
            <a:round/>
            <a:headEnd/>
            <a:tailEnd/>
          </a:ln>
        </p:spPr>
        <p:txBody>
          <a:bodyPr wrap="none" anchor="ctr"/>
          <a:lstStyle/>
          <a:p>
            <a:endParaRPr lang="en-US"/>
          </a:p>
        </p:txBody>
      </p:sp>
      <p:sp>
        <p:nvSpPr>
          <p:cNvPr id="216119" name="Line 54"/>
          <p:cNvSpPr>
            <a:spLocks noChangeShapeType="1"/>
          </p:cNvSpPr>
          <p:nvPr/>
        </p:nvSpPr>
        <p:spPr bwMode="auto">
          <a:xfrm flipV="1">
            <a:off x="3429000" y="5105400"/>
            <a:ext cx="0" cy="381000"/>
          </a:xfrm>
          <a:prstGeom prst="line">
            <a:avLst/>
          </a:prstGeom>
          <a:noFill/>
          <a:ln w="28575">
            <a:solidFill>
              <a:schemeClr val="tx1"/>
            </a:solidFill>
            <a:prstDash val="dash"/>
            <a:round/>
            <a:headEnd/>
            <a:tailEnd/>
          </a:ln>
        </p:spPr>
        <p:txBody>
          <a:bodyPr wrap="none" anchor="ctr"/>
          <a:lstStyle/>
          <a:p>
            <a:endParaRPr lang="en-US"/>
          </a:p>
        </p:txBody>
      </p:sp>
      <p:sp>
        <p:nvSpPr>
          <p:cNvPr id="216120" name="Line 55"/>
          <p:cNvSpPr>
            <a:spLocks noChangeShapeType="1"/>
          </p:cNvSpPr>
          <p:nvPr/>
        </p:nvSpPr>
        <p:spPr bwMode="auto">
          <a:xfrm>
            <a:off x="5486400" y="4038600"/>
            <a:ext cx="457200" cy="0"/>
          </a:xfrm>
          <a:prstGeom prst="line">
            <a:avLst/>
          </a:prstGeom>
          <a:noFill/>
          <a:ln w="28575">
            <a:solidFill>
              <a:schemeClr val="tx1"/>
            </a:solidFill>
            <a:prstDash val="dash"/>
            <a:round/>
            <a:headEnd/>
            <a:tailEnd/>
          </a:ln>
        </p:spPr>
        <p:txBody>
          <a:bodyPr wrap="none" anchor="ctr"/>
          <a:lstStyle/>
          <a:p>
            <a:endParaRPr lang="en-US"/>
          </a:p>
        </p:txBody>
      </p:sp>
      <p:sp>
        <p:nvSpPr>
          <p:cNvPr id="216121" name="Line 56"/>
          <p:cNvSpPr>
            <a:spLocks noChangeShapeType="1"/>
          </p:cNvSpPr>
          <p:nvPr/>
        </p:nvSpPr>
        <p:spPr bwMode="auto">
          <a:xfrm flipV="1">
            <a:off x="5943600" y="2971800"/>
            <a:ext cx="0" cy="1066800"/>
          </a:xfrm>
          <a:prstGeom prst="line">
            <a:avLst/>
          </a:prstGeom>
          <a:noFill/>
          <a:ln w="28575">
            <a:solidFill>
              <a:schemeClr val="tx1"/>
            </a:solidFill>
            <a:prstDash val="dash"/>
            <a:round/>
            <a:headEnd/>
            <a:tailEnd/>
          </a:ln>
        </p:spPr>
        <p:txBody>
          <a:bodyPr wrap="none" anchor="ctr"/>
          <a:lstStyle/>
          <a:p>
            <a:endParaRPr lang="en-US"/>
          </a:p>
        </p:txBody>
      </p:sp>
      <p:sp>
        <p:nvSpPr>
          <p:cNvPr id="216122" name="Line 57"/>
          <p:cNvSpPr>
            <a:spLocks noChangeShapeType="1"/>
          </p:cNvSpPr>
          <p:nvPr/>
        </p:nvSpPr>
        <p:spPr bwMode="auto">
          <a:xfrm>
            <a:off x="5943600" y="2971800"/>
            <a:ext cx="838200" cy="0"/>
          </a:xfrm>
          <a:prstGeom prst="line">
            <a:avLst/>
          </a:prstGeom>
          <a:noFill/>
          <a:ln w="28575">
            <a:solidFill>
              <a:schemeClr val="tx1"/>
            </a:solidFill>
            <a:prstDash val="dash"/>
            <a:round/>
            <a:headEnd/>
            <a:tailEnd/>
          </a:ln>
        </p:spPr>
        <p:txBody>
          <a:bodyPr wrap="none" anchor="ctr"/>
          <a:lstStyle/>
          <a:p>
            <a:endParaRPr lang="en-US"/>
          </a:p>
        </p:txBody>
      </p:sp>
      <p:sp>
        <p:nvSpPr>
          <p:cNvPr id="216123" name="Line 58"/>
          <p:cNvSpPr>
            <a:spLocks noChangeShapeType="1"/>
          </p:cNvSpPr>
          <p:nvPr/>
        </p:nvSpPr>
        <p:spPr bwMode="auto">
          <a:xfrm flipV="1">
            <a:off x="6781800" y="2209800"/>
            <a:ext cx="0" cy="762000"/>
          </a:xfrm>
          <a:prstGeom prst="line">
            <a:avLst/>
          </a:prstGeom>
          <a:noFill/>
          <a:ln w="28575">
            <a:solidFill>
              <a:schemeClr val="tx1"/>
            </a:solidFill>
            <a:prstDash val="dash"/>
            <a:round/>
            <a:headEnd/>
            <a:tailEnd/>
          </a:ln>
        </p:spPr>
        <p:txBody>
          <a:bodyPr wrap="none" anchor="ctr"/>
          <a:lstStyle/>
          <a:p>
            <a:endParaRPr lang="en-US"/>
          </a:p>
        </p:txBody>
      </p:sp>
      <p:sp>
        <p:nvSpPr>
          <p:cNvPr id="216124" name="Line 60"/>
          <p:cNvSpPr>
            <a:spLocks noChangeShapeType="1"/>
          </p:cNvSpPr>
          <p:nvPr/>
        </p:nvSpPr>
        <p:spPr bwMode="auto">
          <a:xfrm flipV="1">
            <a:off x="6781800" y="2209800"/>
            <a:ext cx="0" cy="381000"/>
          </a:xfrm>
          <a:prstGeom prst="line">
            <a:avLst/>
          </a:prstGeom>
          <a:noFill/>
          <a:ln w="28575">
            <a:solidFill>
              <a:schemeClr val="tx1"/>
            </a:solidFill>
            <a:round/>
            <a:headEnd/>
            <a:tailEnd/>
          </a:ln>
        </p:spPr>
        <p:txBody>
          <a:bodyPr wrap="none" anchor="ctr"/>
          <a:lstStyle/>
          <a:p>
            <a:endParaRPr lang="en-US"/>
          </a:p>
        </p:txBody>
      </p:sp>
      <p:sp>
        <p:nvSpPr>
          <p:cNvPr id="216125" name="Line 61"/>
          <p:cNvSpPr>
            <a:spLocks noChangeShapeType="1"/>
          </p:cNvSpPr>
          <p:nvPr/>
        </p:nvSpPr>
        <p:spPr bwMode="auto">
          <a:xfrm flipV="1">
            <a:off x="7391400" y="1828800"/>
            <a:ext cx="0" cy="381000"/>
          </a:xfrm>
          <a:prstGeom prst="line">
            <a:avLst/>
          </a:prstGeom>
          <a:noFill/>
          <a:ln w="28575">
            <a:solidFill>
              <a:schemeClr val="tx1"/>
            </a:solidFill>
            <a:round/>
            <a:headEnd/>
            <a:tailEnd/>
          </a:ln>
        </p:spPr>
        <p:txBody>
          <a:bodyPr wrap="none" anchor="ctr"/>
          <a:lstStyle/>
          <a:p>
            <a:endParaRPr lang="en-US"/>
          </a:p>
        </p:txBody>
      </p:sp>
      <p:sp>
        <p:nvSpPr>
          <p:cNvPr id="216126" name="Line 62"/>
          <p:cNvSpPr>
            <a:spLocks noChangeShapeType="1"/>
          </p:cNvSpPr>
          <p:nvPr/>
        </p:nvSpPr>
        <p:spPr bwMode="auto">
          <a:xfrm>
            <a:off x="6781800" y="2209800"/>
            <a:ext cx="609600" cy="0"/>
          </a:xfrm>
          <a:prstGeom prst="line">
            <a:avLst/>
          </a:prstGeom>
          <a:noFill/>
          <a:ln w="28575">
            <a:solidFill>
              <a:schemeClr val="tx1"/>
            </a:solidFill>
            <a:round/>
            <a:headEnd/>
            <a:tailEnd/>
          </a:ln>
        </p:spPr>
        <p:txBody>
          <a:bodyPr wrap="none" anchor="ctr"/>
          <a:lstStyle/>
          <a:p>
            <a:endParaRPr lang="en-US"/>
          </a:p>
        </p:txBody>
      </p:sp>
      <p:sp>
        <p:nvSpPr>
          <p:cNvPr id="216127" name="Line 63"/>
          <p:cNvSpPr>
            <a:spLocks noChangeShapeType="1"/>
          </p:cNvSpPr>
          <p:nvPr/>
        </p:nvSpPr>
        <p:spPr bwMode="auto">
          <a:xfrm>
            <a:off x="7391400" y="1828800"/>
            <a:ext cx="609600" cy="0"/>
          </a:xfrm>
          <a:prstGeom prst="line">
            <a:avLst/>
          </a:prstGeom>
          <a:noFill/>
          <a:ln w="28575">
            <a:solidFill>
              <a:schemeClr val="tx1"/>
            </a:solidFill>
            <a:round/>
            <a:headEnd/>
            <a:tailEnd/>
          </a:ln>
        </p:spPr>
        <p:txBody>
          <a:bodyPr wrap="none" anchor="ctr"/>
          <a:lstStyle/>
          <a:p>
            <a:endParaRPr lang="en-US"/>
          </a:p>
        </p:txBody>
      </p:sp>
      <p:sp>
        <p:nvSpPr>
          <p:cNvPr id="216128" name="Line 64"/>
          <p:cNvSpPr>
            <a:spLocks noChangeShapeType="1"/>
          </p:cNvSpPr>
          <p:nvPr/>
        </p:nvSpPr>
        <p:spPr bwMode="auto">
          <a:xfrm>
            <a:off x="7391400" y="2209800"/>
            <a:ext cx="609600" cy="0"/>
          </a:xfrm>
          <a:prstGeom prst="line">
            <a:avLst/>
          </a:prstGeom>
          <a:noFill/>
          <a:ln w="28575">
            <a:solidFill>
              <a:schemeClr val="tx1"/>
            </a:solidFill>
            <a:prstDash val="dash"/>
            <a:round/>
            <a:headEnd/>
            <a:tailEnd/>
          </a:ln>
        </p:spPr>
        <p:txBody>
          <a:bodyPr wrap="none" anchor="ctr"/>
          <a:lstStyle/>
          <a:p>
            <a:endParaRPr lang="en-US"/>
          </a:p>
        </p:txBody>
      </p:sp>
      <p:sp>
        <p:nvSpPr>
          <p:cNvPr id="216129" name="Rectangle 65"/>
          <p:cNvSpPr>
            <a:spLocks noChangeArrowheads="1"/>
          </p:cNvSpPr>
          <p:nvPr/>
        </p:nvSpPr>
        <p:spPr bwMode="auto">
          <a:xfrm>
            <a:off x="5715000" y="4114800"/>
            <a:ext cx="2286000" cy="914400"/>
          </a:xfrm>
          <a:prstGeom prst="rect">
            <a:avLst/>
          </a:prstGeom>
          <a:solidFill>
            <a:schemeClr val="bg1"/>
          </a:solidFill>
          <a:ln w="9525" algn="ctr">
            <a:noFill/>
            <a:miter lim="800000"/>
            <a:headEnd/>
            <a:tailEnd/>
          </a:ln>
        </p:spPr>
        <p:txBody>
          <a:bodyPr wrap="none" lIns="91427" tIns="45714" rIns="91427" bIns="45714" anchor="ctr"/>
          <a:lstStyle/>
          <a:p>
            <a:r>
              <a:rPr lang="fa-IR"/>
              <a:t>منبع تجمعي مورد نياز</a:t>
            </a:r>
          </a:p>
          <a:p>
            <a:r>
              <a:rPr lang="fa-IR"/>
              <a:t>منبع تجمعي در دسترس</a:t>
            </a:r>
            <a:endParaRPr lang="en-US"/>
          </a:p>
        </p:txBody>
      </p:sp>
      <p:sp>
        <p:nvSpPr>
          <p:cNvPr id="216130" name="Line 66"/>
          <p:cNvSpPr>
            <a:spLocks noChangeShapeType="1"/>
          </p:cNvSpPr>
          <p:nvPr/>
        </p:nvSpPr>
        <p:spPr bwMode="auto">
          <a:xfrm>
            <a:off x="8001000" y="4419600"/>
            <a:ext cx="609600" cy="0"/>
          </a:xfrm>
          <a:prstGeom prst="line">
            <a:avLst/>
          </a:prstGeom>
          <a:noFill/>
          <a:ln w="28575">
            <a:solidFill>
              <a:schemeClr val="tx1"/>
            </a:solidFill>
            <a:prstDash val="dash"/>
            <a:round/>
            <a:headEnd/>
            <a:tailEnd/>
          </a:ln>
        </p:spPr>
        <p:txBody>
          <a:bodyPr wrap="none" anchor="ctr"/>
          <a:lstStyle/>
          <a:p>
            <a:endParaRPr lang="en-US"/>
          </a:p>
        </p:txBody>
      </p:sp>
      <p:sp>
        <p:nvSpPr>
          <p:cNvPr id="216131" name="Line 67"/>
          <p:cNvSpPr>
            <a:spLocks noChangeShapeType="1"/>
          </p:cNvSpPr>
          <p:nvPr/>
        </p:nvSpPr>
        <p:spPr bwMode="auto">
          <a:xfrm>
            <a:off x="8077200" y="4800600"/>
            <a:ext cx="609600" cy="0"/>
          </a:xfrm>
          <a:prstGeom prst="line">
            <a:avLst/>
          </a:prstGeom>
          <a:noFill/>
          <a:ln w="28575">
            <a:solidFill>
              <a:schemeClr val="tx1"/>
            </a:solidFill>
            <a:round/>
            <a:headEnd/>
            <a:tailEnd/>
          </a:ln>
        </p:spPr>
        <p:txBody>
          <a:bodyPr wrap="none" anchor="ctr"/>
          <a:lstStyle/>
          <a:p>
            <a:endParaRPr lang="en-US"/>
          </a:p>
        </p:txBody>
      </p:sp>
      <p:sp>
        <p:nvSpPr>
          <p:cNvPr id="216132" name="Rectangle 68" descr="20%"/>
          <p:cNvSpPr>
            <a:spLocks noChangeArrowheads="1"/>
          </p:cNvSpPr>
          <p:nvPr/>
        </p:nvSpPr>
        <p:spPr bwMode="auto">
          <a:xfrm>
            <a:off x="3505200" y="1524000"/>
            <a:ext cx="1981200" cy="304800"/>
          </a:xfrm>
          <a:prstGeom prst="rect">
            <a:avLst/>
          </a:prstGeom>
          <a:pattFill prst="pct20">
            <a:fgClr>
              <a:srgbClr val="000000"/>
            </a:fgClr>
            <a:bgClr>
              <a:schemeClr val="bg1"/>
            </a:bgClr>
          </a:pattFill>
          <a:ln w="9525" algn="ctr">
            <a:solidFill>
              <a:schemeClr val="tx1"/>
            </a:solidFill>
            <a:miter lim="800000"/>
            <a:headEnd/>
            <a:tailEnd/>
          </a:ln>
        </p:spPr>
        <p:txBody>
          <a:bodyPr wrap="none" lIns="91427" tIns="45714" rIns="91427" bIns="45714" anchor="ctr"/>
          <a:lstStyle/>
          <a:p>
            <a:pPr algn="r" rtl="1"/>
            <a:r>
              <a:rPr lang="en-US"/>
              <a:t>A</a:t>
            </a:r>
            <a:r>
              <a:rPr lang="fa-IR"/>
              <a:t>  </a:t>
            </a:r>
            <a:r>
              <a:rPr lang="en-US"/>
              <a:t>               </a:t>
            </a:r>
            <a:r>
              <a:rPr lang="fa-IR"/>
              <a:t> 6</a:t>
            </a:r>
            <a:endParaRPr lang="en-US"/>
          </a:p>
        </p:txBody>
      </p:sp>
      <p:sp>
        <p:nvSpPr>
          <p:cNvPr id="216133" name="Line 69"/>
          <p:cNvSpPr>
            <a:spLocks noChangeShapeType="1"/>
          </p:cNvSpPr>
          <p:nvPr/>
        </p:nvSpPr>
        <p:spPr bwMode="auto">
          <a:xfrm>
            <a:off x="3810000" y="1524000"/>
            <a:ext cx="0" cy="304800"/>
          </a:xfrm>
          <a:prstGeom prst="line">
            <a:avLst/>
          </a:prstGeom>
          <a:noFill/>
          <a:ln w="28575">
            <a:solidFill>
              <a:schemeClr val="tx1"/>
            </a:solidFill>
            <a:prstDash val="sysDot"/>
            <a:round/>
            <a:headEnd/>
            <a:tailEnd/>
          </a:ln>
        </p:spPr>
        <p:txBody>
          <a:bodyPr wrap="none" anchor="ctr"/>
          <a:lstStyle/>
          <a:p>
            <a:endParaRPr lang="en-US"/>
          </a:p>
        </p:txBody>
      </p:sp>
      <p:sp>
        <p:nvSpPr>
          <p:cNvPr id="216134" name="Rectangle 70" descr="20%"/>
          <p:cNvSpPr>
            <a:spLocks noChangeArrowheads="1"/>
          </p:cNvSpPr>
          <p:nvPr/>
        </p:nvSpPr>
        <p:spPr bwMode="auto">
          <a:xfrm>
            <a:off x="5486400" y="1143000"/>
            <a:ext cx="1295400" cy="304800"/>
          </a:xfrm>
          <a:prstGeom prst="rect">
            <a:avLst/>
          </a:prstGeom>
          <a:pattFill prst="pct20">
            <a:fgClr>
              <a:srgbClr val="000000"/>
            </a:fgClr>
            <a:bgClr>
              <a:schemeClr val="bg1"/>
            </a:bgClr>
          </a:pattFill>
          <a:ln w="9525" algn="ctr">
            <a:solidFill>
              <a:schemeClr val="tx1"/>
            </a:solidFill>
            <a:miter lim="800000"/>
            <a:headEnd/>
            <a:tailEnd/>
          </a:ln>
        </p:spPr>
        <p:txBody>
          <a:bodyPr wrap="none" lIns="91427" tIns="45714" rIns="91427" bIns="45714" anchor="ctr"/>
          <a:lstStyle/>
          <a:p>
            <a:pPr algn="r" rtl="1"/>
            <a:r>
              <a:rPr lang="fa-IR"/>
              <a:t> </a:t>
            </a:r>
            <a:r>
              <a:rPr lang="en-US"/>
              <a:t>B</a:t>
            </a:r>
            <a:r>
              <a:rPr lang="fa-IR"/>
              <a:t>        12 </a:t>
            </a:r>
            <a:r>
              <a:rPr lang="en-US"/>
              <a:t>               </a:t>
            </a:r>
          </a:p>
        </p:txBody>
      </p:sp>
      <p:sp>
        <p:nvSpPr>
          <p:cNvPr id="216135" name="Line 71"/>
          <p:cNvSpPr>
            <a:spLocks noChangeShapeType="1"/>
          </p:cNvSpPr>
          <p:nvPr/>
        </p:nvSpPr>
        <p:spPr bwMode="auto">
          <a:xfrm>
            <a:off x="5867400" y="1143000"/>
            <a:ext cx="0" cy="304800"/>
          </a:xfrm>
          <a:prstGeom prst="line">
            <a:avLst/>
          </a:prstGeom>
          <a:noFill/>
          <a:ln w="28575">
            <a:solidFill>
              <a:schemeClr val="tx1"/>
            </a:solidFill>
            <a:prstDash val="sysDot"/>
            <a:round/>
            <a:headEnd/>
            <a:tailEnd/>
          </a:ln>
        </p:spPr>
        <p:txBody>
          <a:bodyPr wrap="none" anchor="ctr"/>
          <a:lstStyle/>
          <a:p>
            <a:endParaRPr lang="en-US"/>
          </a:p>
        </p:txBody>
      </p:sp>
      <p:sp>
        <p:nvSpPr>
          <p:cNvPr id="216136" name="Rectangle 72" descr="20%"/>
          <p:cNvSpPr>
            <a:spLocks noChangeArrowheads="1"/>
          </p:cNvSpPr>
          <p:nvPr/>
        </p:nvSpPr>
        <p:spPr bwMode="auto">
          <a:xfrm>
            <a:off x="5867400" y="1752600"/>
            <a:ext cx="914400" cy="381000"/>
          </a:xfrm>
          <a:prstGeom prst="rect">
            <a:avLst/>
          </a:prstGeom>
          <a:pattFill prst="pct20">
            <a:fgClr>
              <a:srgbClr val="000000"/>
            </a:fgClr>
            <a:bgClr>
              <a:schemeClr val="bg1"/>
            </a:bgClr>
          </a:pattFill>
          <a:ln w="9525" algn="ctr">
            <a:solidFill>
              <a:schemeClr val="tx1"/>
            </a:solidFill>
            <a:miter lim="800000"/>
            <a:headEnd/>
            <a:tailEnd/>
          </a:ln>
        </p:spPr>
        <p:txBody>
          <a:bodyPr wrap="none" lIns="91427" tIns="45714" rIns="91427" bIns="45714" anchor="ctr"/>
          <a:lstStyle/>
          <a:p>
            <a:pPr algn="r" rtl="1"/>
            <a:r>
              <a:rPr lang="en-US"/>
              <a:t>C</a:t>
            </a:r>
            <a:r>
              <a:rPr lang="fa-IR"/>
              <a:t>    10 </a:t>
            </a:r>
            <a:r>
              <a:rPr lang="en-US"/>
              <a:t>           </a:t>
            </a:r>
          </a:p>
        </p:txBody>
      </p:sp>
      <p:sp>
        <p:nvSpPr>
          <p:cNvPr id="216137" name="Line 73"/>
          <p:cNvSpPr>
            <a:spLocks noChangeShapeType="1"/>
          </p:cNvSpPr>
          <p:nvPr/>
        </p:nvSpPr>
        <p:spPr bwMode="auto">
          <a:xfrm>
            <a:off x="6172200" y="1752600"/>
            <a:ext cx="0" cy="304800"/>
          </a:xfrm>
          <a:prstGeom prst="line">
            <a:avLst/>
          </a:prstGeom>
          <a:noFill/>
          <a:ln w="28575">
            <a:solidFill>
              <a:schemeClr val="tx1"/>
            </a:solidFill>
            <a:prstDash val="sysDot"/>
            <a:round/>
            <a:headEnd/>
            <a:tailEnd/>
          </a:ln>
        </p:spPr>
        <p:txBody>
          <a:bodyPr wrap="none" anchor="ctr"/>
          <a:lstStyle/>
          <a:p>
            <a:endParaRPr lang="en-US"/>
          </a:p>
        </p:txBody>
      </p:sp>
      <p:sp>
        <p:nvSpPr>
          <p:cNvPr id="216138" name="Rectangle 74" descr="20%"/>
          <p:cNvSpPr>
            <a:spLocks noChangeArrowheads="1"/>
          </p:cNvSpPr>
          <p:nvPr/>
        </p:nvSpPr>
        <p:spPr bwMode="auto">
          <a:xfrm>
            <a:off x="6781800" y="1371600"/>
            <a:ext cx="533400" cy="381000"/>
          </a:xfrm>
          <a:prstGeom prst="rect">
            <a:avLst/>
          </a:prstGeom>
          <a:pattFill prst="pct20">
            <a:fgClr>
              <a:srgbClr val="000000"/>
            </a:fgClr>
            <a:bgClr>
              <a:schemeClr val="bg1"/>
            </a:bgClr>
          </a:pattFill>
          <a:ln w="9525" algn="ctr">
            <a:solidFill>
              <a:schemeClr val="tx1"/>
            </a:solidFill>
            <a:miter lim="800000"/>
            <a:headEnd/>
            <a:tailEnd/>
          </a:ln>
        </p:spPr>
        <p:txBody>
          <a:bodyPr wrap="none" lIns="91427" tIns="45714" rIns="91427" bIns="45714" anchor="ctr"/>
          <a:lstStyle/>
          <a:p>
            <a:pPr algn="r" rtl="1"/>
            <a:r>
              <a:rPr lang="en-US"/>
              <a:t>D</a:t>
            </a:r>
            <a:r>
              <a:rPr lang="fa-IR"/>
              <a:t> 8 </a:t>
            </a:r>
            <a:r>
              <a:rPr lang="en-US"/>
              <a:t>           </a:t>
            </a:r>
          </a:p>
        </p:txBody>
      </p:sp>
      <p:sp>
        <p:nvSpPr>
          <p:cNvPr id="216139" name="Line 75"/>
          <p:cNvSpPr>
            <a:spLocks noChangeShapeType="1"/>
          </p:cNvSpPr>
          <p:nvPr/>
        </p:nvSpPr>
        <p:spPr bwMode="auto">
          <a:xfrm>
            <a:off x="5486400" y="1476375"/>
            <a:ext cx="0" cy="304800"/>
          </a:xfrm>
          <a:prstGeom prst="line">
            <a:avLst/>
          </a:prstGeom>
          <a:noFill/>
          <a:ln w="28575">
            <a:solidFill>
              <a:schemeClr val="tx1"/>
            </a:solidFill>
            <a:prstDash val="sysDot"/>
            <a:round/>
            <a:headEnd/>
            <a:tailEnd/>
          </a:ln>
        </p:spPr>
        <p:txBody>
          <a:bodyPr wrap="none" anchor="ctr"/>
          <a:lstStyle/>
          <a:p>
            <a:endParaRPr lang="en-US"/>
          </a:p>
        </p:txBody>
      </p:sp>
      <p:sp>
        <p:nvSpPr>
          <p:cNvPr id="216140" name="Line 76"/>
          <p:cNvSpPr>
            <a:spLocks noChangeShapeType="1"/>
          </p:cNvSpPr>
          <p:nvPr/>
        </p:nvSpPr>
        <p:spPr bwMode="auto">
          <a:xfrm>
            <a:off x="3429000" y="5105400"/>
            <a:ext cx="2057400" cy="0"/>
          </a:xfrm>
          <a:prstGeom prst="line">
            <a:avLst/>
          </a:prstGeom>
          <a:noFill/>
          <a:ln w="28575">
            <a:solidFill>
              <a:schemeClr val="tx1"/>
            </a:solidFill>
            <a:prstDash val="dash"/>
            <a:round/>
            <a:headEnd/>
            <a:tailEnd/>
          </a:ln>
        </p:spPr>
        <p:txBody>
          <a:bodyPr wrap="none" anchor="ctr"/>
          <a:lstStyle/>
          <a:p>
            <a:endParaRPr lang="en-US"/>
          </a:p>
        </p:txBody>
      </p:sp>
      <p:sp>
        <p:nvSpPr>
          <p:cNvPr id="216141" name="Line 77"/>
          <p:cNvSpPr>
            <a:spLocks noChangeShapeType="1"/>
          </p:cNvSpPr>
          <p:nvPr/>
        </p:nvSpPr>
        <p:spPr bwMode="auto">
          <a:xfrm>
            <a:off x="6934200" y="1447800"/>
            <a:ext cx="0" cy="304800"/>
          </a:xfrm>
          <a:prstGeom prst="line">
            <a:avLst/>
          </a:prstGeom>
          <a:noFill/>
          <a:ln w="28575">
            <a:solidFill>
              <a:schemeClr val="tx1"/>
            </a:solidFill>
            <a:prstDash val="sysDot"/>
            <a:round/>
            <a:headEnd/>
            <a:tailEnd/>
          </a:ln>
        </p:spPr>
        <p:txBody>
          <a:bodyPr wrap="none" anchor="ctr"/>
          <a:lstStyle/>
          <a:p>
            <a:endParaRPr lang="en-US"/>
          </a:p>
        </p:txBody>
      </p:sp>
      <p:sp>
        <p:nvSpPr>
          <p:cNvPr id="216142" name="Line 78"/>
          <p:cNvSpPr>
            <a:spLocks noChangeShapeType="1"/>
          </p:cNvSpPr>
          <p:nvPr/>
        </p:nvSpPr>
        <p:spPr bwMode="auto">
          <a:xfrm flipV="1">
            <a:off x="1905000" y="1066800"/>
            <a:ext cx="0" cy="4419600"/>
          </a:xfrm>
          <a:prstGeom prst="line">
            <a:avLst/>
          </a:prstGeom>
          <a:noFill/>
          <a:ln w="19050">
            <a:solidFill>
              <a:schemeClr val="tx1"/>
            </a:solidFill>
            <a:round/>
            <a:headEnd/>
            <a:tailEnd type="triangle" w="med" len="med"/>
          </a:ln>
        </p:spPr>
        <p:txBody>
          <a:bodyPr wrap="none" anchor="ctr"/>
          <a:lstStyle/>
          <a:p>
            <a:endParaRPr lang="en-US"/>
          </a:p>
        </p:txBody>
      </p:sp>
    </p:spTree>
  </p:cSld>
  <p:clrMapOvr>
    <a:masterClrMapping/>
  </p:clrMapOvr>
  <p:transition spd="med"/>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Footer Placeholder 6"/>
          <p:cNvSpPr>
            <a:spLocks noGrp="1"/>
          </p:cNvSpPr>
          <p:nvPr>
            <p:ph type="ftr" sz="quarter" idx="11"/>
          </p:nvPr>
        </p:nvSpPr>
        <p:spPr/>
        <p:txBody>
          <a:bodyPr/>
          <a:lstStyle/>
          <a:p>
            <a:pPr>
              <a:defRPr/>
            </a:pPr>
            <a:r>
              <a:rPr lang="en-US" altLang="en-US"/>
              <a:t>Management &amp; Project Control -  Present by Dr.Amir.A.Shojaie</a:t>
            </a:r>
          </a:p>
        </p:txBody>
      </p:sp>
      <p:sp>
        <p:nvSpPr>
          <p:cNvPr id="8" name="Slide Number Placeholder 7"/>
          <p:cNvSpPr>
            <a:spLocks noGrp="1"/>
          </p:cNvSpPr>
          <p:nvPr>
            <p:ph type="sldNum" sz="quarter" idx="12"/>
          </p:nvPr>
        </p:nvSpPr>
        <p:spPr/>
        <p:txBody>
          <a:bodyPr/>
          <a:lstStyle/>
          <a:p>
            <a:pPr>
              <a:defRPr/>
            </a:pPr>
            <a:fld id="{113C706A-9286-4D24-9D01-4F3D6B9CE5C3}" type="slidenum">
              <a:rPr lang="ar-SA" altLang="en-US"/>
              <a:pPr>
                <a:defRPr/>
              </a:pPr>
              <a:t>204</a:t>
            </a:fld>
            <a:endParaRPr lang="en-US" altLang="en-US"/>
          </a:p>
        </p:txBody>
      </p:sp>
      <p:sp>
        <p:nvSpPr>
          <p:cNvPr id="31751" name="Rectangle 2"/>
          <p:cNvSpPr>
            <a:spLocks noGrp="1" noChangeArrowheads="1"/>
          </p:cNvSpPr>
          <p:nvPr>
            <p:ph type="title"/>
          </p:nvPr>
        </p:nvSpPr>
        <p:spPr/>
        <p:txBody>
          <a:bodyPr/>
          <a:lstStyle/>
          <a:p>
            <a:pPr algn="r" rtl="1" eaLnBrk="1" hangingPunct="1"/>
            <a:r>
              <a:rPr lang="fa-IR" smtClean="0">
                <a:cs typeface="B Nazanin" pitchFamily="2" charset="-78"/>
              </a:rPr>
              <a:t>تسطيح منابع</a:t>
            </a:r>
            <a:r>
              <a:rPr lang="en-US" sz="3200" b="0" smtClean="0">
                <a:latin typeface="Times New Roman" pitchFamily="18" charset="0"/>
                <a:cs typeface="Times New Roman" pitchFamily="18" charset="0"/>
              </a:rPr>
              <a:t>(Resource Leveling)</a:t>
            </a:r>
            <a:r>
              <a:rPr lang="en-US" sz="3200" b="0" smtClean="0">
                <a:cs typeface="B Nazanin" pitchFamily="2" charset="-78"/>
              </a:rPr>
              <a:t> </a:t>
            </a:r>
          </a:p>
        </p:txBody>
      </p:sp>
      <p:sp>
        <p:nvSpPr>
          <p:cNvPr id="31752" name="Rectangle 3"/>
          <p:cNvSpPr>
            <a:spLocks noGrp="1" noChangeArrowheads="1"/>
          </p:cNvSpPr>
          <p:nvPr>
            <p:ph type="body" sz="half" idx="1"/>
          </p:nvPr>
        </p:nvSpPr>
        <p:spPr>
          <a:xfrm>
            <a:off x="457200" y="1719263"/>
            <a:ext cx="8305800" cy="4411662"/>
          </a:xfrm>
        </p:spPr>
        <p:txBody>
          <a:bodyPr/>
          <a:lstStyle/>
          <a:p>
            <a:pPr algn="r" rtl="1" eaLnBrk="1" hangingPunct="1"/>
            <a:r>
              <a:rPr lang="fa-IR" sz="2600" smtClean="0">
                <a:latin typeface="Times New Roman" pitchFamily="18" charset="0"/>
                <a:cs typeface="B Nazanin" pitchFamily="2" charset="-78"/>
              </a:rPr>
              <a:t>در اين حالت فرض بر اين است مقدار کافي از منابع مورد نياز موجود است اما هدف از تعيين برنامه در چنين حالتي به حداقل رساندن هزينه هاي ناشي از نوسانات سطوح منابع مختلف است. بطوريکه تاخير غير مجازي در هيچ يک از فعاليتهاي پروژه پيش نيايد، منظور از نوسانات در نيروي انساني استخدام و اخراج و در مورد ماشين آلات نصب و راه اندازي ميباشد.</a:t>
            </a:r>
          </a:p>
          <a:p>
            <a:pPr algn="r" rtl="1" eaLnBrk="1" hangingPunct="1"/>
            <a:r>
              <a:rPr lang="fa-IR" sz="2600" smtClean="0">
                <a:latin typeface="Times New Roman" pitchFamily="18" charset="0"/>
                <a:cs typeface="B Nazanin" pitchFamily="2" charset="-78"/>
              </a:rPr>
              <a:t>در صورتي که واحد زمان مثلاً ”روز“ و واحد سطح منابع ”نفر“ باشد. حجم منابع لازم براي کل پروژه </a:t>
            </a:r>
            <a:r>
              <a:rPr lang="en-US" sz="2600" smtClean="0">
                <a:latin typeface="Times New Roman" pitchFamily="18" charset="0"/>
                <a:cs typeface="B Nazanin" pitchFamily="2" charset="-78"/>
              </a:rPr>
              <a:t>R</a:t>
            </a:r>
            <a:r>
              <a:rPr lang="fa-IR" sz="2600" smtClean="0">
                <a:latin typeface="Times New Roman" pitchFamily="18" charset="0"/>
                <a:cs typeface="B Nazanin" pitchFamily="2" charset="-78"/>
              </a:rPr>
              <a:t> برابر خواهد بود با:</a:t>
            </a:r>
          </a:p>
          <a:p>
            <a:pPr algn="r" rtl="1" eaLnBrk="1" hangingPunct="1">
              <a:buFont typeface="Wingdings" pitchFamily="2" charset="2"/>
              <a:buNone/>
            </a:pPr>
            <a:r>
              <a:rPr lang="fa-IR" sz="2600" smtClean="0">
                <a:latin typeface="Times New Roman" pitchFamily="18" charset="0"/>
                <a:cs typeface="B Nazanin" pitchFamily="2" charset="-78"/>
              </a:rPr>
              <a:t>که در آن </a:t>
            </a:r>
            <a:r>
              <a:rPr lang="en-US" sz="2600" smtClean="0">
                <a:latin typeface="Times New Roman" pitchFamily="18" charset="0"/>
                <a:cs typeface="B Nazanin" pitchFamily="2" charset="-78"/>
              </a:rPr>
              <a:t>r</a:t>
            </a:r>
            <a:r>
              <a:rPr lang="en-US" sz="2600" baseline="-25000" smtClean="0">
                <a:latin typeface="Times New Roman" pitchFamily="18" charset="0"/>
                <a:cs typeface="B Nazanin" pitchFamily="2" charset="-78"/>
              </a:rPr>
              <a:t>t</a:t>
            </a:r>
            <a:r>
              <a:rPr lang="fa-IR" sz="2600" smtClean="0">
                <a:latin typeface="Times New Roman" pitchFamily="18" charset="0"/>
                <a:cs typeface="B Nazanin" pitchFamily="2" charset="-78"/>
              </a:rPr>
              <a:t> عبارت از سطح منبع مورد نياز در تاريخ</a:t>
            </a:r>
            <a:r>
              <a:rPr lang="en-US" sz="2600" smtClean="0">
                <a:latin typeface="Times New Roman" pitchFamily="18" charset="0"/>
                <a:cs typeface="B Nazanin" pitchFamily="2" charset="-78"/>
              </a:rPr>
              <a:t>t </a:t>
            </a:r>
            <a:r>
              <a:rPr lang="fa-IR" sz="2600" smtClean="0">
                <a:latin typeface="Times New Roman" pitchFamily="18" charset="0"/>
                <a:cs typeface="B Nazanin" pitchFamily="2" charset="-78"/>
              </a:rPr>
              <a:t> ميباشد</a:t>
            </a:r>
            <a:r>
              <a:rPr lang="en-US" sz="2600" smtClean="0">
                <a:latin typeface="Times New Roman" pitchFamily="18" charset="0"/>
                <a:cs typeface="B Nazanin" pitchFamily="2" charset="-78"/>
              </a:rPr>
              <a:t>.</a:t>
            </a:r>
          </a:p>
          <a:p>
            <a:pPr algn="r" rtl="1" eaLnBrk="1" hangingPunct="1">
              <a:buFont typeface="Wingdings" pitchFamily="2" charset="2"/>
              <a:buNone/>
            </a:pPr>
            <a:r>
              <a:rPr lang="fa-IR" sz="2600" smtClean="0">
                <a:latin typeface="Times New Roman" pitchFamily="18" charset="0"/>
                <a:cs typeface="B Nazanin" pitchFamily="2" charset="-78"/>
              </a:rPr>
              <a:t>پس متوسط نفرات لازم در هر روز براي پروژه عبارت ميشود از:</a:t>
            </a:r>
            <a:endParaRPr lang="en-US" sz="2600" smtClean="0">
              <a:latin typeface="Times New Roman" pitchFamily="18" charset="0"/>
              <a:cs typeface="B Nazanin" pitchFamily="2" charset="-78"/>
            </a:endParaRPr>
          </a:p>
        </p:txBody>
      </p:sp>
      <p:graphicFrame>
        <p:nvGraphicFramePr>
          <p:cNvPr id="31746" name="Rectangle 4"/>
          <p:cNvGraphicFramePr>
            <a:graphicFrameLocks noGrp="1"/>
          </p:cNvGraphicFramePr>
          <p:nvPr>
            <p:ph sz="quarter" idx="2"/>
          </p:nvPr>
        </p:nvGraphicFramePr>
        <p:xfrm>
          <a:off x="5072063" y="1719263"/>
          <a:ext cx="3190875" cy="2128837"/>
        </p:xfrm>
        <a:graphic>
          <a:graphicData uri="http://schemas.openxmlformats.org/presentationml/2006/ole">
            <mc:AlternateContent xmlns:mc="http://schemas.openxmlformats.org/markup-compatibility/2006">
              <mc:Choice xmlns:v="urn:schemas-microsoft-com:vml" Requires="v">
                <p:oleObj spid="_x0000_s31749" name="Equation" r:id="rId3" imgW="0" imgH="0" progId="Equation.3">
                  <p:embed/>
                </p:oleObj>
              </mc:Choice>
              <mc:Fallback>
                <p:oleObj name="Equation" r:id="rId3" imgW="0" imgH="0" progId="Equation.3">
                  <p:embed/>
                  <p:pic>
                    <p:nvPicPr>
                      <p:cNvPr id="0" name="Rectangle 4"/>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072063" y="1719263"/>
                        <a:ext cx="3190875" cy="2128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1747" name="Object 6"/>
          <p:cNvGraphicFramePr>
            <a:graphicFrameLocks noGrp="1" noChangeAspect="1"/>
          </p:cNvGraphicFramePr>
          <p:nvPr>
            <p:ph sz="quarter" idx="3"/>
          </p:nvPr>
        </p:nvGraphicFramePr>
        <p:xfrm>
          <a:off x="1066800" y="4141788"/>
          <a:ext cx="1524000" cy="854075"/>
        </p:xfrm>
        <a:graphic>
          <a:graphicData uri="http://schemas.openxmlformats.org/presentationml/2006/ole">
            <mc:AlternateContent xmlns:mc="http://schemas.openxmlformats.org/markup-compatibility/2006">
              <mc:Choice xmlns:v="urn:schemas-microsoft-com:vml" Requires="v">
                <p:oleObj spid="_x0000_s31750" name="Equation" r:id="rId4" imgW="571320" imgH="444240" progId="Equation.3">
                  <p:embed/>
                </p:oleObj>
              </mc:Choice>
              <mc:Fallback>
                <p:oleObj name="Equation" r:id="rId4" imgW="571320" imgH="444240" progId="Equation.3">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6800" y="4141788"/>
                        <a:ext cx="1524000" cy="8540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1748" name="Object 8"/>
          <p:cNvGraphicFramePr>
            <a:graphicFrameLocks noChangeAspect="1"/>
          </p:cNvGraphicFramePr>
          <p:nvPr/>
        </p:nvGraphicFramePr>
        <p:xfrm>
          <a:off x="1066800" y="5419725"/>
          <a:ext cx="1447800" cy="765175"/>
        </p:xfrm>
        <a:graphic>
          <a:graphicData uri="http://schemas.openxmlformats.org/presentationml/2006/ole">
            <mc:AlternateContent xmlns:mc="http://schemas.openxmlformats.org/markup-compatibility/2006">
              <mc:Choice xmlns:v="urn:schemas-microsoft-com:vml" Requires="v">
                <p:oleObj spid="_x0000_s31751" name="Equation" r:id="rId6" imgW="888840" imgH="469800" progId="Equation.3">
                  <p:embed/>
                </p:oleObj>
              </mc:Choice>
              <mc:Fallback>
                <p:oleObj name="Equation" r:id="rId6" imgW="888840" imgH="469800" progId="Equation.3">
                  <p:embed/>
                  <p:pic>
                    <p:nvPicPr>
                      <p:cNvPr id="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66800" y="5419725"/>
                        <a:ext cx="1447800" cy="7651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Footer Placeholder 6"/>
          <p:cNvSpPr>
            <a:spLocks noGrp="1"/>
          </p:cNvSpPr>
          <p:nvPr>
            <p:ph type="ftr" sz="quarter" idx="11"/>
          </p:nvPr>
        </p:nvSpPr>
        <p:spPr/>
        <p:txBody>
          <a:bodyPr/>
          <a:lstStyle/>
          <a:p>
            <a:pPr>
              <a:defRPr/>
            </a:pPr>
            <a:r>
              <a:rPr lang="en-US" altLang="en-US"/>
              <a:t>Management &amp; Project Control -  Present by Dr.Amir.A.Shojaie</a:t>
            </a:r>
          </a:p>
        </p:txBody>
      </p:sp>
      <p:sp>
        <p:nvSpPr>
          <p:cNvPr id="9" name="Slide Number Placeholder 7"/>
          <p:cNvSpPr>
            <a:spLocks noGrp="1"/>
          </p:cNvSpPr>
          <p:nvPr>
            <p:ph type="sldNum" sz="quarter" idx="12"/>
          </p:nvPr>
        </p:nvSpPr>
        <p:spPr/>
        <p:txBody>
          <a:bodyPr/>
          <a:lstStyle/>
          <a:p>
            <a:pPr>
              <a:defRPr/>
            </a:pPr>
            <a:fld id="{8FB1188F-7C67-4F3A-B396-603566CEB9C0}" type="slidenum">
              <a:rPr lang="ar-SA" altLang="en-US"/>
              <a:pPr>
                <a:defRPr/>
              </a:pPr>
              <a:t>205</a:t>
            </a:fld>
            <a:endParaRPr lang="en-US" altLang="en-US"/>
          </a:p>
        </p:txBody>
      </p:sp>
      <p:sp>
        <p:nvSpPr>
          <p:cNvPr id="32776" name="Rectangle 2"/>
          <p:cNvSpPr>
            <a:spLocks noGrp="1" noChangeArrowheads="1"/>
          </p:cNvSpPr>
          <p:nvPr>
            <p:ph type="title"/>
          </p:nvPr>
        </p:nvSpPr>
        <p:spPr/>
        <p:txBody>
          <a:bodyPr/>
          <a:lstStyle/>
          <a:p>
            <a:pPr algn="r" rtl="1" eaLnBrk="1" hangingPunct="1"/>
            <a:r>
              <a:rPr lang="fa-IR" sz="4300" smtClean="0">
                <a:cs typeface="B Nazanin" pitchFamily="2" charset="-78"/>
              </a:rPr>
              <a:t>تسطيح منابع</a:t>
            </a:r>
            <a:r>
              <a:rPr lang="en-US" sz="3600" b="0" smtClean="0">
                <a:latin typeface="Times New Roman" pitchFamily="18" charset="0"/>
                <a:cs typeface="Times New Roman" pitchFamily="18" charset="0"/>
              </a:rPr>
              <a:t>(Resource Leveling)</a:t>
            </a:r>
            <a:r>
              <a:rPr lang="fa-IR" sz="3600" b="0" smtClean="0">
                <a:latin typeface="Times New Roman" pitchFamily="18" charset="0"/>
                <a:cs typeface="B Nazanin" pitchFamily="2" charset="-78"/>
              </a:rPr>
              <a:t>-ادامه</a:t>
            </a:r>
            <a:endParaRPr lang="en-US" sz="3600" b="0" smtClean="0">
              <a:latin typeface="Times New Roman" pitchFamily="18" charset="0"/>
              <a:cs typeface="B Nazanin" pitchFamily="2" charset="-78"/>
            </a:endParaRPr>
          </a:p>
        </p:txBody>
      </p:sp>
      <p:sp>
        <p:nvSpPr>
          <p:cNvPr id="32777" name="Rectangle 3"/>
          <p:cNvSpPr>
            <a:spLocks noGrp="1" noChangeArrowheads="1"/>
          </p:cNvSpPr>
          <p:nvPr>
            <p:ph type="body" sz="half" idx="1"/>
          </p:nvPr>
        </p:nvSpPr>
        <p:spPr>
          <a:xfrm>
            <a:off x="457200" y="1719263"/>
            <a:ext cx="8229600" cy="4411662"/>
          </a:xfrm>
        </p:spPr>
        <p:txBody>
          <a:bodyPr/>
          <a:lstStyle/>
          <a:p>
            <a:pPr algn="r" rtl="1" eaLnBrk="1" hangingPunct="1"/>
            <a:r>
              <a:rPr lang="fa-IR" sz="2600" smtClean="0">
                <a:cs typeface="B Nazanin" pitchFamily="2" charset="-78"/>
              </a:rPr>
              <a:t>در يک حالت ايده آل، بايد رابطه زير به ازاي تمام مقادير ممکن </a:t>
            </a:r>
            <a:r>
              <a:rPr lang="en-US" sz="2600" smtClean="0">
                <a:cs typeface="B Nazanin" pitchFamily="2" charset="-78"/>
              </a:rPr>
              <a:t>t</a:t>
            </a:r>
            <a:r>
              <a:rPr lang="fa-IR" sz="2600" smtClean="0">
                <a:cs typeface="B Nazanin" pitchFamily="2" charset="-78"/>
              </a:rPr>
              <a:t> برقرار باشد:</a:t>
            </a:r>
          </a:p>
          <a:p>
            <a:pPr algn="r" rtl="1" eaLnBrk="1" hangingPunct="1"/>
            <a:endParaRPr lang="fa-IR" sz="2600" smtClean="0">
              <a:cs typeface="B Nazanin" pitchFamily="2" charset="-78"/>
            </a:endParaRPr>
          </a:p>
          <a:p>
            <a:pPr algn="r" rtl="1" eaLnBrk="1" hangingPunct="1">
              <a:buFont typeface="Wingdings" pitchFamily="2" charset="2"/>
              <a:buNone/>
            </a:pPr>
            <a:r>
              <a:rPr lang="fa-IR" sz="2600" smtClean="0">
                <a:cs typeface="B Nazanin" pitchFamily="2" charset="-78"/>
              </a:rPr>
              <a:t>در عمل ، لازم است سعي شود رابطه زير که عبارت از مجموع مربعات تفاضل ميزان احتياج به منابع در تاريخهاي مختلف در طول زمان اجراي پروژه است به حداقل برسد:</a:t>
            </a:r>
          </a:p>
          <a:p>
            <a:pPr algn="r" rtl="1" eaLnBrk="1" hangingPunct="1">
              <a:buFont typeface="Wingdings" pitchFamily="2" charset="2"/>
              <a:buNone/>
            </a:pPr>
            <a:endParaRPr lang="fa-IR" sz="2600" smtClean="0">
              <a:cs typeface="B Nazanin" pitchFamily="2" charset="-78"/>
            </a:endParaRPr>
          </a:p>
          <a:p>
            <a:pPr algn="r" rtl="1" eaLnBrk="1" hangingPunct="1">
              <a:buFont typeface="Wingdings" pitchFamily="2" charset="2"/>
              <a:buNone/>
            </a:pPr>
            <a:r>
              <a:rPr lang="fa-IR" sz="2600" smtClean="0">
                <a:cs typeface="B Nazanin" pitchFamily="2" charset="-78"/>
              </a:rPr>
              <a:t>در اينجا، برنامه ريزي رياضي (غير خطي) زير مطرح ميشود:</a:t>
            </a:r>
          </a:p>
          <a:p>
            <a:pPr algn="r" rtl="1" eaLnBrk="1" hangingPunct="1">
              <a:buFont typeface="Wingdings" pitchFamily="2" charset="2"/>
              <a:buNone/>
            </a:pPr>
            <a:endParaRPr lang="fa-IR" sz="2600" smtClean="0">
              <a:cs typeface="B Nazanin" pitchFamily="2" charset="-78"/>
            </a:endParaRPr>
          </a:p>
          <a:p>
            <a:pPr algn="r" rtl="1" eaLnBrk="1" hangingPunct="1">
              <a:buFont typeface="Wingdings" pitchFamily="2" charset="2"/>
              <a:buNone/>
            </a:pPr>
            <a:endParaRPr lang="fa-IR" sz="2600" smtClean="0">
              <a:cs typeface="B Nazanin" pitchFamily="2" charset="-78"/>
            </a:endParaRPr>
          </a:p>
          <a:p>
            <a:pPr algn="ctr" rtl="1" eaLnBrk="1" hangingPunct="1">
              <a:buFont typeface="Wingdings" pitchFamily="2" charset="2"/>
              <a:buNone/>
            </a:pPr>
            <a:endParaRPr lang="en-US" sz="2600" smtClean="0">
              <a:cs typeface="B Nazanin" pitchFamily="2" charset="-78"/>
            </a:endParaRPr>
          </a:p>
        </p:txBody>
      </p:sp>
      <p:graphicFrame>
        <p:nvGraphicFramePr>
          <p:cNvPr id="32770" name="Rectangle 4"/>
          <p:cNvGraphicFramePr>
            <a:graphicFrameLocks noGrp="1"/>
          </p:cNvGraphicFramePr>
          <p:nvPr>
            <p:ph sz="quarter" idx="2"/>
          </p:nvPr>
        </p:nvGraphicFramePr>
        <p:xfrm>
          <a:off x="5072063" y="1719263"/>
          <a:ext cx="3190875" cy="2128837"/>
        </p:xfrm>
        <a:graphic>
          <a:graphicData uri="http://schemas.openxmlformats.org/presentationml/2006/ole">
            <mc:AlternateContent xmlns:mc="http://schemas.openxmlformats.org/markup-compatibility/2006">
              <mc:Choice xmlns:v="urn:schemas-microsoft-com:vml" Requires="v">
                <p:oleObj spid="_x0000_s32774" name="Equation" r:id="rId3" imgW="0" imgH="0" progId="Equation.3">
                  <p:embed/>
                </p:oleObj>
              </mc:Choice>
              <mc:Fallback>
                <p:oleObj name="Equation" r:id="rId3" imgW="0" imgH="0" progId="Equation.3">
                  <p:embed/>
                  <p:pic>
                    <p:nvPicPr>
                      <p:cNvPr id="0" name="Rectangle 4"/>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072063" y="1719263"/>
                        <a:ext cx="3190875" cy="2128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2771" name="Object 6"/>
          <p:cNvGraphicFramePr>
            <a:graphicFrameLocks noGrp="1" noChangeAspect="1"/>
          </p:cNvGraphicFramePr>
          <p:nvPr>
            <p:ph sz="quarter" idx="3"/>
          </p:nvPr>
        </p:nvGraphicFramePr>
        <p:xfrm>
          <a:off x="3048000" y="2095500"/>
          <a:ext cx="3352800" cy="565150"/>
        </p:xfrm>
        <a:graphic>
          <a:graphicData uri="http://schemas.openxmlformats.org/presentationml/2006/ole">
            <mc:AlternateContent xmlns:mc="http://schemas.openxmlformats.org/markup-compatibility/2006">
              <mc:Choice xmlns:v="urn:schemas-microsoft-com:vml" Requires="v">
                <p:oleObj spid="_x0000_s32775" name="Equation" r:id="rId4" imgW="1879560" imgH="317160" progId="Equation.3">
                  <p:embed/>
                </p:oleObj>
              </mc:Choice>
              <mc:Fallback>
                <p:oleObj name="Equation" r:id="rId4" imgW="1879560" imgH="317160" progId="Equation.3">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0" y="2095500"/>
                        <a:ext cx="3352800" cy="5651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2772" name="Object 8"/>
          <p:cNvGraphicFramePr>
            <a:graphicFrameLocks noChangeAspect="1"/>
          </p:cNvGraphicFramePr>
          <p:nvPr/>
        </p:nvGraphicFramePr>
        <p:xfrm>
          <a:off x="3581400" y="3429000"/>
          <a:ext cx="1930400" cy="1055688"/>
        </p:xfrm>
        <a:graphic>
          <a:graphicData uri="http://schemas.openxmlformats.org/presentationml/2006/ole">
            <mc:AlternateContent xmlns:mc="http://schemas.openxmlformats.org/markup-compatibility/2006">
              <mc:Choice xmlns:v="urn:schemas-microsoft-com:vml" Requires="v">
                <p:oleObj spid="_x0000_s32776" name="Equation" r:id="rId6" imgW="812520" imgH="444240" progId="Equation.3">
                  <p:embed/>
                </p:oleObj>
              </mc:Choice>
              <mc:Fallback>
                <p:oleObj name="Equation" r:id="rId6" imgW="812520" imgH="444240" progId="Equation.3">
                  <p:embed/>
                  <p:pic>
                    <p:nvPicPr>
                      <p:cNvPr id="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81400" y="3429000"/>
                        <a:ext cx="1930400" cy="10556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2773" name="Object 9"/>
          <p:cNvGraphicFramePr>
            <a:graphicFrameLocks noChangeAspect="1"/>
          </p:cNvGraphicFramePr>
          <p:nvPr/>
        </p:nvGraphicFramePr>
        <p:xfrm>
          <a:off x="533400" y="4419600"/>
          <a:ext cx="2135188" cy="1905000"/>
        </p:xfrm>
        <a:graphic>
          <a:graphicData uri="http://schemas.openxmlformats.org/presentationml/2006/ole">
            <mc:AlternateContent xmlns:mc="http://schemas.openxmlformats.org/markup-compatibility/2006">
              <mc:Choice xmlns:v="urn:schemas-microsoft-com:vml" Requires="v">
                <p:oleObj spid="_x0000_s32777" name="Equation" r:id="rId8" imgW="1066680" imgH="1130040" progId="Equation.3">
                  <p:embed/>
                </p:oleObj>
              </mc:Choice>
              <mc:Fallback>
                <p:oleObj name="Equation" r:id="rId8" imgW="1066680" imgH="1130040" progId="Equation.3">
                  <p:embed/>
                  <p:pic>
                    <p:nvPicPr>
                      <p:cNvPr id="0" name="Object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33400" y="4419600"/>
                        <a:ext cx="2135188" cy="19050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Footer Placeholder 6"/>
          <p:cNvSpPr>
            <a:spLocks noGrp="1"/>
          </p:cNvSpPr>
          <p:nvPr>
            <p:ph type="ftr" sz="quarter" idx="11"/>
          </p:nvPr>
        </p:nvSpPr>
        <p:spPr/>
        <p:txBody>
          <a:bodyPr/>
          <a:lstStyle/>
          <a:p>
            <a:pPr>
              <a:defRPr/>
            </a:pPr>
            <a:r>
              <a:rPr lang="en-US" altLang="en-US"/>
              <a:t>Management &amp; Project Control -  Present by Dr.Amir.A.Shojaie</a:t>
            </a:r>
          </a:p>
        </p:txBody>
      </p:sp>
      <p:sp>
        <p:nvSpPr>
          <p:cNvPr id="8" name="Slide Number Placeholder 7"/>
          <p:cNvSpPr>
            <a:spLocks noGrp="1"/>
          </p:cNvSpPr>
          <p:nvPr>
            <p:ph type="sldNum" sz="quarter" idx="12"/>
          </p:nvPr>
        </p:nvSpPr>
        <p:spPr/>
        <p:txBody>
          <a:bodyPr/>
          <a:lstStyle/>
          <a:p>
            <a:pPr>
              <a:defRPr/>
            </a:pPr>
            <a:fld id="{49DA8FF3-D300-483F-BC1B-B9730EEAA59D}" type="slidenum">
              <a:rPr lang="ar-SA" altLang="en-US"/>
              <a:pPr>
                <a:defRPr/>
              </a:pPr>
              <a:t>206</a:t>
            </a:fld>
            <a:endParaRPr lang="en-US" altLang="en-US"/>
          </a:p>
        </p:txBody>
      </p:sp>
      <p:sp>
        <p:nvSpPr>
          <p:cNvPr id="33799" name="Rectangle 8"/>
          <p:cNvSpPr>
            <a:spLocks noGrp="1" noChangeArrowheads="1"/>
          </p:cNvSpPr>
          <p:nvPr>
            <p:ph type="title"/>
          </p:nvPr>
        </p:nvSpPr>
        <p:spPr/>
        <p:txBody>
          <a:bodyPr/>
          <a:lstStyle/>
          <a:p>
            <a:pPr algn="r" rtl="1" eaLnBrk="1" hangingPunct="1"/>
            <a:r>
              <a:rPr lang="fa-IR" sz="4300" smtClean="0">
                <a:cs typeface="B Nazanin" pitchFamily="2" charset="-78"/>
              </a:rPr>
              <a:t>تسطيح منابع</a:t>
            </a:r>
            <a:r>
              <a:rPr lang="en-US" sz="3600" b="0" smtClean="0">
                <a:latin typeface="Times New Roman" pitchFamily="18" charset="0"/>
                <a:cs typeface="Times New Roman" pitchFamily="18" charset="0"/>
              </a:rPr>
              <a:t>(Resource Leveling)</a:t>
            </a:r>
            <a:r>
              <a:rPr lang="fa-IR" sz="3600" b="0" smtClean="0">
                <a:latin typeface="Times New Roman" pitchFamily="18" charset="0"/>
                <a:cs typeface="B Nazanin" pitchFamily="2" charset="-78"/>
              </a:rPr>
              <a:t>-ادامه</a:t>
            </a:r>
            <a:endParaRPr lang="en-US" sz="3600" b="0" smtClean="0">
              <a:latin typeface="Times New Roman" pitchFamily="18" charset="0"/>
              <a:cs typeface="B Nazanin" pitchFamily="2" charset="-78"/>
            </a:endParaRPr>
          </a:p>
        </p:txBody>
      </p:sp>
      <p:sp>
        <p:nvSpPr>
          <p:cNvPr id="33800" name="Rectangle 3"/>
          <p:cNvSpPr>
            <a:spLocks noGrp="1" noChangeArrowheads="1"/>
          </p:cNvSpPr>
          <p:nvPr>
            <p:ph type="body" sz="half" idx="1"/>
          </p:nvPr>
        </p:nvSpPr>
        <p:spPr>
          <a:xfrm>
            <a:off x="457200" y="1524000"/>
            <a:ext cx="8229600" cy="5105400"/>
          </a:xfrm>
        </p:spPr>
        <p:txBody>
          <a:bodyPr/>
          <a:lstStyle/>
          <a:p>
            <a:pPr algn="r" rtl="1" eaLnBrk="1" hangingPunct="1">
              <a:lnSpc>
                <a:spcPct val="90000"/>
              </a:lnSpc>
            </a:pPr>
            <a:r>
              <a:rPr lang="fa-IR" sz="2200" smtClean="0">
                <a:cs typeface="B Nazanin" pitchFamily="2" charset="-78"/>
              </a:rPr>
              <a:t>با توجه به منفي نبودن اجزاي تابع هدف، مقدار تابع وقتي مينيمم ميشود که داشته باشيم:</a:t>
            </a:r>
          </a:p>
          <a:p>
            <a:pPr algn="r" rtl="1" eaLnBrk="1" hangingPunct="1">
              <a:lnSpc>
                <a:spcPct val="90000"/>
              </a:lnSpc>
              <a:buFont typeface="Wingdings" pitchFamily="2" charset="2"/>
              <a:buNone/>
            </a:pPr>
            <a:r>
              <a:rPr lang="fa-IR" sz="2200" smtClean="0">
                <a:cs typeface="B Nazanin" pitchFamily="2" charset="-78"/>
              </a:rPr>
              <a:t>                       </a:t>
            </a:r>
          </a:p>
          <a:p>
            <a:pPr algn="r" rtl="1" eaLnBrk="1" hangingPunct="1">
              <a:lnSpc>
                <a:spcPct val="90000"/>
              </a:lnSpc>
              <a:buFont typeface="Wingdings" pitchFamily="2" charset="2"/>
              <a:buNone/>
            </a:pPr>
            <a:r>
              <a:rPr lang="fa-IR" sz="2200" smtClean="0">
                <a:cs typeface="B Nazanin" pitchFamily="2" charset="-78"/>
              </a:rPr>
              <a:t>                                 </a:t>
            </a:r>
          </a:p>
          <a:p>
            <a:pPr algn="r" rtl="1" eaLnBrk="1" hangingPunct="1">
              <a:lnSpc>
                <a:spcPct val="90000"/>
              </a:lnSpc>
              <a:buFont typeface="Wingdings" pitchFamily="2" charset="2"/>
              <a:buNone/>
            </a:pPr>
            <a:r>
              <a:rPr lang="fa-IR" sz="2200" smtClean="0">
                <a:cs typeface="B Nazanin" pitchFamily="2" charset="-78"/>
              </a:rPr>
              <a:t>                                 و در اينصورت:</a:t>
            </a:r>
          </a:p>
          <a:p>
            <a:pPr algn="r" rtl="1" eaLnBrk="1" hangingPunct="1">
              <a:lnSpc>
                <a:spcPct val="90000"/>
              </a:lnSpc>
              <a:buFont typeface="Wingdings" pitchFamily="2" charset="2"/>
              <a:buNone/>
            </a:pPr>
            <a:endParaRPr lang="fa-IR" sz="2200" smtClean="0">
              <a:cs typeface="B Nazanin" pitchFamily="2" charset="-78"/>
            </a:endParaRPr>
          </a:p>
          <a:p>
            <a:pPr algn="r" rtl="1" eaLnBrk="1" hangingPunct="1">
              <a:lnSpc>
                <a:spcPct val="90000"/>
              </a:lnSpc>
              <a:buFont typeface="Wingdings" pitchFamily="2" charset="2"/>
              <a:buNone/>
            </a:pPr>
            <a:r>
              <a:rPr lang="fa-IR" sz="2200" smtClean="0">
                <a:cs typeface="B Nazanin" pitchFamily="2" charset="-78"/>
              </a:rPr>
              <a:t>حال به جاي تابع هدف معرفي شده در بالا، تابع زير را در نظر ميگيريم:</a:t>
            </a:r>
          </a:p>
          <a:p>
            <a:pPr algn="r" rtl="1" eaLnBrk="1" hangingPunct="1">
              <a:lnSpc>
                <a:spcPct val="90000"/>
              </a:lnSpc>
              <a:buFont typeface="Wingdings" pitchFamily="2" charset="2"/>
              <a:buNone/>
            </a:pPr>
            <a:endParaRPr lang="fa-IR" sz="2200" smtClean="0">
              <a:cs typeface="B Nazanin" pitchFamily="2" charset="-78"/>
            </a:endParaRPr>
          </a:p>
          <a:p>
            <a:pPr algn="r" rtl="1" eaLnBrk="1" hangingPunct="1">
              <a:lnSpc>
                <a:spcPct val="90000"/>
              </a:lnSpc>
              <a:buFont typeface="Wingdings" pitchFamily="2" charset="2"/>
              <a:buNone/>
            </a:pPr>
            <a:endParaRPr lang="fa-IR" sz="2200" smtClean="0">
              <a:cs typeface="B Nazanin" pitchFamily="2" charset="-78"/>
            </a:endParaRPr>
          </a:p>
          <a:p>
            <a:pPr algn="r" rtl="1" eaLnBrk="1" hangingPunct="1">
              <a:lnSpc>
                <a:spcPct val="90000"/>
              </a:lnSpc>
              <a:buFont typeface="Wingdings" pitchFamily="2" charset="2"/>
              <a:buNone/>
            </a:pPr>
            <a:endParaRPr lang="fa-IR" sz="2200" smtClean="0">
              <a:cs typeface="B Nazanin" pitchFamily="2" charset="-78"/>
            </a:endParaRPr>
          </a:p>
          <a:p>
            <a:pPr algn="r" rtl="1" eaLnBrk="1" hangingPunct="1">
              <a:lnSpc>
                <a:spcPct val="90000"/>
              </a:lnSpc>
              <a:buFont typeface="Wingdings" pitchFamily="2" charset="2"/>
              <a:buNone/>
            </a:pPr>
            <a:endParaRPr lang="fa-IR" sz="2200" smtClean="0">
              <a:cs typeface="B Nazanin" pitchFamily="2" charset="-78"/>
            </a:endParaRPr>
          </a:p>
          <a:p>
            <a:pPr algn="r" rtl="1" eaLnBrk="1" hangingPunct="1">
              <a:lnSpc>
                <a:spcPct val="90000"/>
              </a:lnSpc>
              <a:buFont typeface="Wingdings" pitchFamily="2" charset="2"/>
              <a:buNone/>
            </a:pPr>
            <a:r>
              <a:rPr lang="fa-IR" sz="2200" smtClean="0">
                <a:cs typeface="B Nazanin" pitchFamily="2" charset="-78"/>
              </a:rPr>
              <a:t>جواب اين مسئله برنامه ريزي رياضي نيز، همان            براي همه مقادير </a:t>
            </a:r>
            <a:r>
              <a:rPr lang="en-US" sz="2200" smtClean="0">
                <a:cs typeface="B Nazanin" pitchFamily="2" charset="-78"/>
              </a:rPr>
              <a:t>t</a:t>
            </a:r>
            <a:r>
              <a:rPr lang="fa-IR" sz="2200" smtClean="0">
                <a:cs typeface="B Nazanin" pitchFamily="2" charset="-78"/>
              </a:rPr>
              <a:t> خواهد بود. به عبارت ديگر، همان جوابهايي را که از برنامه ريزي رياضي اولي قابل انتظار است، از برنامه ريزي رياضي اخير نيز خواهيم داشت.</a:t>
            </a:r>
          </a:p>
          <a:p>
            <a:pPr algn="r" rtl="1" eaLnBrk="1" hangingPunct="1">
              <a:lnSpc>
                <a:spcPct val="90000"/>
              </a:lnSpc>
              <a:buFont typeface="Wingdings" pitchFamily="2" charset="2"/>
              <a:buNone/>
            </a:pPr>
            <a:r>
              <a:rPr lang="fa-IR" sz="2200" smtClean="0">
                <a:cs typeface="B Nazanin" pitchFamily="2" charset="-78"/>
              </a:rPr>
              <a:t> </a:t>
            </a:r>
          </a:p>
          <a:p>
            <a:pPr algn="r" rtl="1" eaLnBrk="1" hangingPunct="1">
              <a:lnSpc>
                <a:spcPct val="90000"/>
              </a:lnSpc>
              <a:buFont typeface="Wingdings" pitchFamily="2" charset="2"/>
              <a:buNone/>
            </a:pPr>
            <a:endParaRPr lang="en-US" sz="2200" smtClean="0">
              <a:cs typeface="B Nazanin" pitchFamily="2" charset="-78"/>
            </a:endParaRPr>
          </a:p>
        </p:txBody>
      </p:sp>
      <p:graphicFrame>
        <p:nvGraphicFramePr>
          <p:cNvPr id="33794" name="Object 7"/>
          <p:cNvGraphicFramePr>
            <a:graphicFrameLocks noGrp="1" noChangeAspect="1"/>
          </p:cNvGraphicFramePr>
          <p:nvPr>
            <p:ph sz="quarter" idx="3"/>
          </p:nvPr>
        </p:nvGraphicFramePr>
        <p:xfrm>
          <a:off x="1700213" y="1828800"/>
          <a:ext cx="3965575" cy="1524000"/>
        </p:xfrm>
        <a:graphic>
          <a:graphicData uri="http://schemas.openxmlformats.org/presentationml/2006/ole">
            <mc:AlternateContent xmlns:mc="http://schemas.openxmlformats.org/markup-compatibility/2006">
              <mc:Choice xmlns:v="urn:schemas-microsoft-com:vml" Requires="v">
                <p:oleObj spid="_x0000_s33797" name="Equation" r:id="rId3" imgW="1803240" imgH="761760" progId="Equation.3">
                  <p:embed/>
                </p:oleObj>
              </mc:Choice>
              <mc:Fallback>
                <p:oleObj name="Equation" r:id="rId3" imgW="1803240" imgH="761760" progId="Equation.3">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00213" y="1828800"/>
                        <a:ext cx="3965575" cy="15240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3795" name="Object 11"/>
          <p:cNvGraphicFramePr>
            <a:graphicFrameLocks noGrp="1" noChangeAspect="1"/>
          </p:cNvGraphicFramePr>
          <p:nvPr>
            <p:ph sz="quarter" idx="2"/>
          </p:nvPr>
        </p:nvGraphicFramePr>
        <p:xfrm>
          <a:off x="1066800" y="3505200"/>
          <a:ext cx="2819400" cy="1849438"/>
        </p:xfrm>
        <a:graphic>
          <a:graphicData uri="http://schemas.openxmlformats.org/presentationml/2006/ole">
            <mc:AlternateContent xmlns:mc="http://schemas.openxmlformats.org/markup-compatibility/2006">
              <mc:Choice xmlns:v="urn:schemas-microsoft-com:vml" Requires="v">
                <p:oleObj spid="_x0000_s33798" name="Equation" r:id="rId5" imgW="749160" imgH="1130040" progId="Equation.3">
                  <p:embed/>
                </p:oleObj>
              </mc:Choice>
              <mc:Fallback>
                <p:oleObj name="Equation" r:id="rId5" imgW="749160" imgH="1130040" progId="Equation.3">
                  <p:embed/>
                  <p:pic>
                    <p:nvPicPr>
                      <p:cNvPr id="0" name="Object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66800" y="3505200"/>
                        <a:ext cx="2819400" cy="18494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3796" name="Object 13"/>
          <p:cNvGraphicFramePr>
            <a:graphicFrameLocks noChangeAspect="1"/>
          </p:cNvGraphicFramePr>
          <p:nvPr/>
        </p:nvGraphicFramePr>
        <p:xfrm>
          <a:off x="3887788" y="4953000"/>
          <a:ext cx="762000" cy="739775"/>
        </p:xfrm>
        <a:graphic>
          <a:graphicData uri="http://schemas.openxmlformats.org/presentationml/2006/ole">
            <mc:AlternateContent xmlns:mc="http://schemas.openxmlformats.org/markup-compatibility/2006">
              <mc:Choice xmlns:v="urn:schemas-microsoft-com:vml" Requires="v">
                <p:oleObj spid="_x0000_s33799" name="Equation" r:id="rId7" imgW="444240" imgH="431640" progId="Equation.3">
                  <p:embed/>
                </p:oleObj>
              </mc:Choice>
              <mc:Fallback>
                <p:oleObj name="Equation" r:id="rId7" imgW="444240" imgH="431640" progId="Equation.3">
                  <p:embed/>
                  <p:pic>
                    <p:nvPicPr>
                      <p:cNvPr id="0" name="Object 1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87788" y="4953000"/>
                        <a:ext cx="762000" cy="7397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Footer Placeholder 6"/>
          <p:cNvSpPr>
            <a:spLocks noGrp="1"/>
          </p:cNvSpPr>
          <p:nvPr>
            <p:ph type="ftr" sz="quarter" idx="11"/>
          </p:nvPr>
        </p:nvSpPr>
        <p:spPr/>
        <p:txBody>
          <a:bodyPr/>
          <a:lstStyle/>
          <a:p>
            <a:pPr>
              <a:defRPr/>
            </a:pPr>
            <a:r>
              <a:rPr lang="en-US" altLang="en-US"/>
              <a:t>Management &amp; Project Control -  Present by Dr.Amir.A.Shojaie</a:t>
            </a:r>
          </a:p>
        </p:txBody>
      </p:sp>
      <p:sp>
        <p:nvSpPr>
          <p:cNvPr id="9" name="Slide Number Placeholder 7"/>
          <p:cNvSpPr>
            <a:spLocks noGrp="1"/>
          </p:cNvSpPr>
          <p:nvPr>
            <p:ph type="sldNum" sz="quarter" idx="12"/>
          </p:nvPr>
        </p:nvSpPr>
        <p:spPr/>
        <p:txBody>
          <a:bodyPr/>
          <a:lstStyle/>
          <a:p>
            <a:pPr>
              <a:defRPr/>
            </a:pPr>
            <a:fld id="{0AD0197B-9665-4D37-B697-4F012942D96F}" type="slidenum">
              <a:rPr lang="ar-SA" altLang="en-US"/>
              <a:pPr>
                <a:defRPr/>
              </a:pPr>
              <a:t>207</a:t>
            </a:fld>
            <a:endParaRPr lang="en-US" altLang="en-US"/>
          </a:p>
        </p:txBody>
      </p:sp>
      <p:sp>
        <p:nvSpPr>
          <p:cNvPr id="34824" name="Rectangle 2"/>
          <p:cNvSpPr>
            <a:spLocks noGrp="1" noChangeArrowheads="1"/>
          </p:cNvSpPr>
          <p:nvPr>
            <p:ph type="title"/>
          </p:nvPr>
        </p:nvSpPr>
        <p:spPr/>
        <p:txBody>
          <a:bodyPr/>
          <a:lstStyle/>
          <a:p>
            <a:pPr algn="r" rtl="1" eaLnBrk="1" hangingPunct="1"/>
            <a:r>
              <a:rPr lang="fa-IR" sz="3200" smtClean="0">
                <a:cs typeface="B Nazanin" pitchFamily="2" charset="-78"/>
              </a:rPr>
              <a:t>الگوريتم برگس</a:t>
            </a:r>
            <a:r>
              <a:rPr lang="en-US" sz="3200" smtClean="0">
                <a:cs typeface="B Nazanin" pitchFamily="2" charset="-78"/>
              </a:rPr>
              <a:t>(Burgess)</a:t>
            </a:r>
            <a:r>
              <a:rPr lang="fa-IR" sz="3200" smtClean="0">
                <a:cs typeface="B Nazanin" pitchFamily="2" charset="-78"/>
              </a:rPr>
              <a:t> براي تسطيح منابع</a:t>
            </a:r>
            <a:endParaRPr lang="en-US" sz="3200" smtClean="0">
              <a:cs typeface="B Nazanin" pitchFamily="2" charset="-78"/>
            </a:endParaRPr>
          </a:p>
        </p:txBody>
      </p:sp>
      <p:sp>
        <p:nvSpPr>
          <p:cNvPr id="34825" name="Rectangle 3"/>
          <p:cNvSpPr>
            <a:spLocks noGrp="1" noChangeArrowheads="1"/>
          </p:cNvSpPr>
          <p:nvPr>
            <p:ph type="body" sz="half" idx="1"/>
          </p:nvPr>
        </p:nvSpPr>
        <p:spPr>
          <a:xfrm>
            <a:off x="457200" y="1719263"/>
            <a:ext cx="8305800" cy="4411662"/>
          </a:xfrm>
        </p:spPr>
        <p:txBody>
          <a:bodyPr/>
          <a:lstStyle/>
          <a:p>
            <a:pPr algn="r" rtl="1" eaLnBrk="1" hangingPunct="1">
              <a:lnSpc>
                <a:spcPct val="90000"/>
              </a:lnSpc>
            </a:pPr>
            <a:r>
              <a:rPr lang="fa-IR" sz="2600" smtClean="0">
                <a:cs typeface="B Nazanin" pitchFamily="2" charset="-78"/>
              </a:rPr>
              <a:t>روش برگس براي برنامه ريزي پروژه ها در شرايط عدم محدوديت در سطح منابع و وجود محدوديت در تاريخ اجراء پروژه،‌ميباشد.</a:t>
            </a:r>
          </a:p>
          <a:p>
            <a:pPr algn="r" rtl="1" eaLnBrk="1" hangingPunct="1">
              <a:lnSpc>
                <a:spcPct val="90000"/>
              </a:lnSpc>
            </a:pPr>
            <a:r>
              <a:rPr lang="fa-IR" sz="2600" smtClean="0">
                <a:cs typeface="B Nazanin" pitchFamily="2" charset="-78"/>
              </a:rPr>
              <a:t>اين الگوريتم سعي دارد که ميزان نوسان در سطح منابع مورد نياز را به حداقل برساند. قدم هاي اين الگوريتم بشرح زير است:</a:t>
            </a:r>
          </a:p>
          <a:p>
            <a:pPr algn="r" rtl="1" eaLnBrk="1" hangingPunct="1">
              <a:lnSpc>
                <a:spcPct val="90000"/>
              </a:lnSpc>
              <a:buFont typeface="Wingdings" pitchFamily="2" charset="2"/>
              <a:buNone/>
            </a:pPr>
            <a:r>
              <a:rPr lang="fa-IR" sz="2600" smtClean="0">
                <a:cs typeface="B Nazanin" pitchFamily="2" charset="-78"/>
              </a:rPr>
              <a:t>قدم 1- فعاليتها را به ترتيب افزايش شماره رويداد پاياني و در صورت که دو فعاليت داراي يک شماره رويداد پاياني هستند،‌به ترتيب افزايش شماره پايه از بالا به پائين در جدولي قرار ميدهيم.</a:t>
            </a:r>
          </a:p>
          <a:p>
            <a:pPr algn="r" rtl="1" eaLnBrk="1" hangingPunct="1">
              <a:lnSpc>
                <a:spcPct val="90000"/>
              </a:lnSpc>
              <a:buFont typeface="Wingdings" pitchFamily="2" charset="2"/>
              <a:buNone/>
            </a:pPr>
            <a:r>
              <a:rPr lang="fa-IR" sz="2600" smtClean="0">
                <a:cs typeface="B Nazanin" pitchFamily="2" charset="-78"/>
              </a:rPr>
              <a:t>قدم 2- از آخرين فعاليت پائين ليست شروع نموده و فعاليتها را به ترتيبي برنامه ريزي ميکنيم که رابطه</a:t>
            </a:r>
            <a:r>
              <a:rPr lang="en-US" sz="2600" smtClean="0">
                <a:cs typeface="B Nazanin" pitchFamily="2" charset="-78"/>
              </a:rPr>
              <a:t>        </a:t>
            </a:r>
            <a:r>
              <a:rPr lang="fa-IR" sz="2600" smtClean="0">
                <a:cs typeface="B Nazanin" pitchFamily="2" charset="-78"/>
              </a:rPr>
              <a:t>               در آن حداقل باشد.</a:t>
            </a:r>
          </a:p>
          <a:p>
            <a:pPr algn="r" rtl="1" eaLnBrk="1" hangingPunct="1">
              <a:lnSpc>
                <a:spcPct val="90000"/>
              </a:lnSpc>
              <a:buFont typeface="Wingdings" pitchFamily="2" charset="2"/>
              <a:buNone/>
            </a:pPr>
            <a:r>
              <a:rPr lang="fa-IR" sz="2600" smtClean="0">
                <a:cs typeface="B Nazanin" pitchFamily="2" charset="-78"/>
              </a:rPr>
              <a:t>توضيح:        عبارت از سطح منبع مورد نياز براي اجراي فعاليت </a:t>
            </a:r>
            <a:r>
              <a:rPr lang="en-US" sz="2600" smtClean="0">
                <a:cs typeface="B Nazanin" pitchFamily="2" charset="-78"/>
              </a:rPr>
              <a:t>ij</a:t>
            </a:r>
            <a:r>
              <a:rPr lang="fa-IR" sz="2600" smtClean="0">
                <a:cs typeface="B Nazanin" pitchFamily="2" charset="-78"/>
              </a:rPr>
              <a:t> در تاريخ </a:t>
            </a:r>
            <a:r>
              <a:rPr lang="en-US" sz="2600" smtClean="0">
                <a:cs typeface="B Nazanin" pitchFamily="2" charset="-78"/>
              </a:rPr>
              <a:t>t</a:t>
            </a:r>
            <a:r>
              <a:rPr lang="fa-IR" sz="2600" smtClean="0">
                <a:cs typeface="B Nazanin" pitchFamily="2" charset="-78"/>
              </a:rPr>
              <a:t> ميباشد. </a:t>
            </a:r>
            <a:r>
              <a:rPr lang="en-US" sz="2600" smtClean="0">
                <a:cs typeface="B Nazanin" pitchFamily="2" charset="-78"/>
              </a:rPr>
              <a:t>                     </a:t>
            </a:r>
            <a:r>
              <a:rPr lang="fa-IR" sz="2600" smtClean="0">
                <a:cs typeface="B Nazanin" pitchFamily="2" charset="-78"/>
              </a:rPr>
              <a:t> </a:t>
            </a:r>
            <a:endParaRPr lang="en-US" sz="2600" smtClean="0">
              <a:cs typeface="B Nazanin" pitchFamily="2" charset="-78"/>
            </a:endParaRPr>
          </a:p>
        </p:txBody>
      </p:sp>
      <p:graphicFrame>
        <p:nvGraphicFramePr>
          <p:cNvPr id="34818" name="Object 4"/>
          <p:cNvGraphicFramePr>
            <a:graphicFrameLocks noGrp="1" noChangeAspect="1"/>
          </p:cNvGraphicFramePr>
          <p:nvPr>
            <p:ph sz="quarter" idx="2"/>
          </p:nvPr>
        </p:nvGraphicFramePr>
        <p:xfrm>
          <a:off x="6610350" y="2674938"/>
          <a:ext cx="114300" cy="215900"/>
        </p:xfrm>
        <a:graphic>
          <a:graphicData uri="http://schemas.openxmlformats.org/presentationml/2006/ole">
            <mc:AlternateContent xmlns:mc="http://schemas.openxmlformats.org/markup-compatibility/2006">
              <mc:Choice xmlns:v="urn:schemas-microsoft-com:vml" Requires="v">
                <p:oleObj spid="_x0000_s34822" name="Equation" r:id="rId3" imgW="114120" imgH="215640" progId="Equation.3">
                  <p:embed/>
                </p:oleObj>
              </mc:Choice>
              <mc:Fallback>
                <p:oleObj name="Equation" r:id="rId3" imgW="114120" imgH="21564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10350" y="2674938"/>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819" name="Object 6"/>
          <p:cNvGraphicFramePr>
            <a:graphicFrameLocks noGrp="1" noChangeAspect="1"/>
          </p:cNvGraphicFramePr>
          <p:nvPr>
            <p:ph sz="quarter" idx="3"/>
          </p:nvPr>
        </p:nvGraphicFramePr>
        <p:xfrm>
          <a:off x="4267200" y="4648200"/>
          <a:ext cx="1752600" cy="796925"/>
        </p:xfrm>
        <a:graphic>
          <a:graphicData uri="http://schemas.openxmlformats.org/presentationml/2006/ole">
            <mc:AlternateContent xmlns:mc="http://schemas.openxmlformats.org/markup-compatibility/2006">
              <mc:Choice xmlns:v="urn:schemas-microsoft-com:vml" Requires="v">
                <p:oleObj spid="_x0000_s34823" name="Equation" r:id="rId5" imgW="977760" imgH="444240" progId="Equation.3">
                  <p:embed/>
                </p:oleObj>
              </mc:Choice>
              <mc:Fallback>
                <p:oleObj name="Equation" r:id="rId5" imgW="977760" imgH="444240"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67200" y="4648200"/>
                        <a:ext cx="1752600" cy="7969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4820" name="Object 8"/>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34824" name="Equation" r:id="rId7" imgW="114120" imgH="215640" progId="Equation.3">
                  <p:embed/>
                </p:oleObj>
              </mc:Choice>
              <mc:Fallback>
                <p:oleObj name="Equation" r:id="rId7" imgW="114120" imgH="215640" progId="Equation.3">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821" name="Object 9"/>
          <p:cNvGraphicFramePr>
            <a:graphicFrameLocks noChangeAspect="1"/>
          </p:cNvGraphicFramePr>
          <p:nvPr/>
        </p:nvGraphicFramePr>
        <p:xfrm>
          <a:off x="7467600" y="5105400"/>
          <a:ext cx="446088" cy="685800"/>
        </p:xfrm>
        <a:graphic>
          <a:graphicData uri="http://schemas.openxmlformats.org/presentationml/2006/ole">
            <mc:AlternateContent xmlns:mc="http://schemas.openxmlformats.org/markup-compatibility/2006">
              <mc:Choice xmlns:v="urn:schemas-microsoft-com:vml" Requires="v">
                <p:oleObj spid="_x0000_s34825" name="Equation" r:id="rId8" imgW="164880" imgH="253800" progId="Equation.3">
                  <p:embed/>
                </p:oleObj>
              </mc:Choice>
              <mc:Fallback>
                <p:oleObj name="Equation" r:id="rId8" imgW="164880" imgH="253800" progId="Equation.3">
                  <p:embed/>
                  <p:pic>
                    <p:nvPicPr>
                      <p:cNvPr id="0" name="Object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467600" y="5105400"/>
                        <a:ext cx="446088" cy="685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6810E69F-EFE4-4A9C-B822-C6E217575DBD}" type="slidenum">
              <a:rPr lang="ar-SA" altLang="en-US"/>
              <a:pPr>
                <a:defRPr/>
              </a:pPr>
              <a:t>208</a:t>
            </a:fld>
            <a:endParaRPr lang="en-US" altLang="en-US"/>
          </a:p>
        </p:txBody>
      </p:sp>
      <p:sp>
        <p:nvSpPr>
          <p:cNvPr id="217092" name="Rectangle 2"/>
          <p:cNvSpPr>
            <a:spLocks noGrp="1" noChangeArrowheads="1"/>
          </p:cNvSpPr>
          <p:nvPr>
            <p:ph type="title"/>
          </p:nvPr>
        </p:nvSpPr>
        <p:spPr/>
        <p:txBody>
          <a:bodyPr/>
          <a:lstStyle/>
          <a:p>
            <a:pPr algn="r" rtl="1" eaLnBrk="1" hangingPunct="1"/>
            <a:r>
              <a:rPr lang="fa-IR" sz="3200" smtClean="0">
                <a:cs typeface="B Nazanin" pitchFamily="2" charset="-78"/>
              </a:rPr>
              <a:t>الگوريتم برگس</a:t>
            </a:r>
            <a:r>
              <a:rPr lang="en-US" sz="3200" smtClean="0">
                <a:cs typeface="B Nazanin" pitchFamily="2" charset="-78"/>
              </a:rPr>
              <a:t>(Burgess)</a:t>
            </a:r>
            <a:r>
              <a:rPr lang="fa-IR" sz="3200" smtClean="0">
                <a:cs typeface="B Nazanin" pitchFamily="2" charset="-78"/>
              </a:rPr>
              <a:t> براي تسطيح منابع</a:t>
            </a:r>
            <a:endParaRPr lang="en-US" sz="3200" smtClean="0">
              <a:cs typeface="B Nazanin" pitchFamily="2" charset="-78"/>
            </a:endParaRPr>
          </a:p>
        </p:txBody>
      </p:sp>
      <p:sp>
        <p:nvSpPr>
          <p:cNvPr id="217093" name="Rectangle 3"/>
          <p:cNvSpPr>
            <a:spLocks noGrp="1" noChangeArrowheads="1"/>
          </p:cNvSpPr>
          <p:nvPr>
            <p:ph type="body" idx="1"/>
          </p:nvPr>
        </p:nvSpPr>
        <p:spPr/>
        <p:txBody>
          <a:bodyPr/>
          <a:lstStyle/>
          <a:p>
            <a:pPr algn="r" rtl="1" eaLnBrk="1" hangingPunct="1">
              <a:lnSpc>
                <a:spcPct val="90000"/>
              </a:lnSpc>
              <a:buFont typeface="Wingdings" pitchFamily="2" charset="2"/>
              <a:buNone/>
            </a:pPr>
            <a:r>
              <a:rPr lang="fa-IR" smtClean="0">
                <a:cs typeface="B Nazanin" pitchFamily="2" charset="-78"/>
              </a:rPr>
              <a:t>در صورتي که اين رابطه در دو يا چند وضعيت مختلف حداقل شد، وضعيتي را انتخاب ميکنيم که فعاليت از حداکثر شناوري خور استفاده کرده باشد.</a:t>
            </a:r>
          </a:p>
          <a:p>
            <a:pPr algn="r" rtl="1" eaLnBrk="1" hangingPunct="1">
              <a:lnSpc>
                <a:spcPct val="90000"/>
              </a:lnSpc>
              <a:buFont typeface="Wingdings" pitchFamily="2" charset="2"/>
              <a:buNone/>
            </a:pPr>
            <a:r>
              <a:rPr lang="fa-IR" smtClean="0">
                <a:cs typeface="B Nazanin" pitchFamily="2" charset="-78"/>
              </a:rPr>
              <a:t>(بديهي است در اين عمليات موقعيت فعاليتهاي بحراني ثابت است)</a:t>
            </a:r>
          </a:p>
          <a:p>
            <a:pPr algn="r" rtl="1" eaLnBrk="1" hangingPunct="1">
              <a:lnSpc>
                <a:spcPct val="90000"/>
              </a:lnSpc>
              <a:buFont typeface="Wingdings" pitchFamily="2" charset="2"/>
              <a:buNone/>
            </a:pPr>
            <a:r>
              <a:rPr lang="fa-IR" smtClean="0">
                <a:cs typeface="B Nazanin" pitchFamily="2" charset="-78"/>
              </a:rPr>
              <a:t>قدم 3- عمليات مربوط به قدم 2 را به ترتيب براي ساير فعاليتها از پائين به بالا تکرار ميکنيم.</a:t>
            </a:r>
          </a:p>
          <a:p>
            <a:pPr algn="r" rtl="1" eaLnBrk="1" hangingPunct="1">
              <a:lnSpc>
                <a:spcPct val="90000"/>
              </a:lnSpc>
              <a:buFont typeface="Wingdings" pitchFamily="2" charset="2"/>
              <a:buNone/>
            </a:pPr>
            <a:r>
              <a:rPr lang="fa-IR" smtClean="0">
                <a:cs typeface="B Nazanin" pitchFamily="2" charset="-78"/>
              </a:rPr>
              <a:t>قدم 4- بعد از کامل شدن عمليات مربوط به قدم 3، قدم هاي 2و3 را تکرار ميکنيم. در اين عمليات در اغلب موارد لازم است فعاليتها به سمت راست هدايت شوند.</a:t>
            </a:r>
            <a:endParaRPr lang="en-US"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6" name="Footer Placeholder 5"/>
          <p:cNvSpPr>
            <a:spLocks noGrp="1"/>
          </p:cNvSpPr>
          <p:nvPr>
            <p:ph type="ftr" sz="quarter" idx="11"/>
          </p:nvPr>
        </p:nvSpPr>
        <p:spPr/>
        <p:txBody>
          <a:bodyPr/>
          <a:lstStyle/>
          <a:p>
            <a:pPr>
              <a:defRPr/>
            </a:pPr>
            <a:r>
              <a:rPr lang="en-US" altLang="en-US"/>
              <a:t>Management &amp; Project Control -  Present by Dr.Amir.A.Shojaie</a:t>
            </a:r>
          </a:p>
        </p:txBody>
      </p:sp>
      <p:sp>
        <p:nvSpPr>
          <p:cNvPr id="57" name="Slide Number Placeholder 6"/>
          <p:cNvSpPr>
            <a:spLocks noGrp="1"/>
          </p:cNvSpPr>
          <p:nvPr>
            <p:ph type="sldNum" sz="quarter" idx="12"/>
          </p:nvPr>
        </p:nvSpPr>
        <p:spPr/>
        <p:txBody>
          <a:bodyPr/>
          <a:lstStyle/>
          <a:p>
            <a:pPr>
              <a:defRPr/>
            </a:pPr>
            <a:fld id="{0696A931-5E87-455D-8E8A-E2233FAA09D2}" type="slidenum">
              <a:rPr lang="ar-SA" altLang="en-US"/>
              <a:pPr>
                <a:defRPr/>
              </a:pPr>
              <a:t>209</a:t>
            </a:fld>
            <a:endParaRPr lang="en-US" altLang="en-US"/>
          </a:p>
        </p:txBody>
      </p:sp>
      <p:sp>
        <p:nvSpPr>
          <p:cNvPr id="218116" name="Rectangle 2"/>
          <p:cNvSpPr>
            <a:spLocks noGrp="1" noChangeArrowheads="1"/>
          </p:cNvSpPr>
          <p:nvPr>
            <p:ph type="title"/>
          </p:nvPr>
        </p:nvSpPr>
        <p:spPr/>
        <p:txBody>
          <a:bodyPr/>
          <a:lstStyle/>
          <a:p>
            <a:pPr algn="r" rtl="1" eaLnBrk="1" hangingPunct="1"/>
            <a:r>
              <a:rPr lang="fa-IR" sz="3200" smtClean="0">
                <a:cs typeface="B Nazanin" pitchFamily="2" charset="-78"/>
              </a:rPr>
              <a:t>مثال الگوريتم برگس</a:t>
            </a:r>
            <a:r>
              <a:rPr lang="en-US" sz="3200" smtClean="0">
                <a:cs typeface="B Nazanin" pitchFamily="2" charset="-78"/>
              </a:rPr>
              <a:t>(Burgess)</a:t>
            </a:r>
            <a:r>
              <a:rPr lang="fa-IR" sz="3200" smtClean="0">
                <a:cs typeface="B Nazanin" pitchFamily="2" charset="-78"/>
              </a:rPr>
              <a:t> براي تسطيح منابع</a:t>
            </a:r>
            <a:endParaRPr lang="en-US" sz="3200" smtClean="0">
              <a:cs typeface="B Nazanin" pitchFamily="2" charset="-78"/>
            </a:endParaRPr>
          </a:p>
        </p:txBody>
      </p:sp>
      <p:sp>
        <p:nvSpPr>
          <p:cNvPr id="218117" name="Rectangle 3"/>
          <p:cNvSpPr>
            <a:spLocks noGrp="1" noChangeArrowheads="1"/>
          </p:cNvSpPr>
          <p:nvPr>
            <p:ph type="body" sz="half" idx="1"/>
          </p:nvPr>
        </p:nvSpPr>
        <p:spPr>
          <a:xfrm>
            <a:off x="457200" y="1719263"/>
            <a:ext cx="8458200" cy="4411662"/>
          </a:xfrm>
        </p:spPr>
        <p:txBody>
          <a:bodyPr/>
          <a:lstStyle/>
          <a:p>
            <a:pPr algn="r" rtl="1" eaLnBrk="1" hangingPunct="1">
              <a:buFont typeface="Wingdings" pitchFamily="2" charset="2"/>
              <a:buNone/>
            </a:pPr>
            <a:r>
              <a:rPr lang="fa-IR" sz="2600" smtClean="0">
                <a:cs typeface="B Nazanin" pitchFamily="2" charset="-78"/>
              </a:rPr>
              <a:t>مثال: پروژه اي با اطلاعات مندرج در جدول زير براي اجرا انتخاب شده است. اگر براي انجام فعاليتهاي اين پروژه فقط يک نوع منبع يعني نيروي انساني(کارگر) مورد نياز باشد و تعداد نيروي انساني در دسترس محدوديتي نداشته باشد، برنامه زمان بندي قابل قبول براي اجرا فعاليتها پروژه تعيين کنيد.</a:t>
            </a:r>
            <a:endParaRPr lang="en-US" sz="2600" smtClean="0">
              <a:cs typeface="B Nazanin" pitchFamily="2" charset="-78"/>
            </a:endParaRPr>
          </a:p>
        </p:txBody>
      </p:sp>
      <p:graphicFrame>
        <p:nvGraphicFramePr>
          <p:cNvPr id="451654" name="Group 70"/>
          <p:cNvGraphicFramePr>
            <a:graphicFrameLocks noGrp="1"/>
          </p:cNvGraphicFramePr>
          <p:nvPr>
            <p:ph sz="half" idx="2"/>
          </p:nvPr>
        </p:nvGraphicFramePr>
        <p:xfrm>
          <a:off x="304800" y="3429000"/>
          <a:ext cx="8305800" cy="3322638"/>
        </p:xfrm>
        <a:graphic>
          <a:graphicData uri="http://schemas.openxmlformats.org/drawingml/2006/table">
            <a:tbl>
              <a:tblPr/>
              <a:tblGrid>
                <a:gridCol w="2743200"/>
                <a:gridCol w="1905000"/>
                <a:gridCol w="1714500"/>
                <a:gridCol w="1943100"/>
              </a:tblGrid>
              <a:tr h="282575">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1" i="0" u="none" strike="noStrike" cap="none" normalizeH="0" baseline="0" smtClean="0">
                          <a:ln>
                            <a:noFill/>
                          </a:ln>
                          <a:solidFill>
                            <a:schemeClr val="tx1"/>
                          </a:solidFill>
                          <a:effectLst/>
                          <a:latin typeface="Arial" pitchFamily="34" charset="0"/>
                          <a:cs typeface="B Nazanin" pitchFamily="2" charset="-78"/>
                        </a:rPr>
                        <a:t>تعداد کارگر مورد نياز(نفر)</a:t>
                      </a:r>
                      <a:endParaRPr kumimoji="0" lang="en-US" sz="2000" b="1" i="0" u="none" strike="noStrike" cap="none" normalizeH="0" baseline="0" smtClean="0">
                        <a:ln>
                          <a:noFill/>
                        </a:ln>
                        <a:solidFill>
                          <a:schemeClr val="tx1"/>
                        </a:solidFill>
                        <a:effectLst/>
                        <a:latin typeface="Arial" pitchFamily="34" charset="0"/>
                        <a:cs typeface="B Nazanin"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1" i="0" u="none" strike="noStrike" cap="none" normalizeH="0" baseline="0" smtClean="0">
                          <a:ln>
                            <a:noFill/>
                          </a:ln>
                          <a:solidFill>
                            <a:schemeClr val="tx1"/>
                          </a:solidFill>
                          <a:effectLst/>
                          <a:latin typeface="Arial" pitchFamily="34" charset="0"/>
                          <a:cs typeface="B Nazanin" pitchFamily="2" charset="-78"/>
                        </a:rPr>
                        <a:t>مدت اجرا (روز)</a:t>
                      </a:r>
                      <a:endParaRPr kumimoji="0" lang="en-US" sz="2000" b="1"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1" i="0" u="none" strike="noStrike" cap="none" normalizeH="0" baseline="0" smtClean="0">
                          <a:ln>
                            <a:noFill/>
                          </a:ln>
                          <a:solidFill>
                            <a:schemeClr val="tx1"/>
                          </a:solidFill>
                          <a:effectLst/>
                          <a:latin typeface="Arial" pitchFamily="34" charset="0"/>
                          <a:cs typeface="B Nazanin" pitchFamily="2" charset="-78"/>
                        </a:rPr>
                        <a:t>پيش نياز</a:t>
                      </a:r>
                      <a:endParaRPr kumimoji="0" lang="en-US" sz="2000" b="1"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1" i="0" u="none" strike="noStrike" cap="none" normalizeH="0" baseline="0" smtClean="0">
                          <a:ln>
                            <a:noFill/>
                          </a:ln>
                          <a:solidFill>
                            <a:schemeClr val="tx1"/>
                          </a:solidFill>
                          <a:effectLst/>
                          <a:latin typeface="Arial" pitchFamily="34" charset="0"/>
                          <a:cs typeface="B Nazanin" pitchFamily="2" charset="-78"/>
                        </a:rPr>
                        <a:t>فعاليت</a:t>
                      </a:r>
                      <a:endParaRPr kumimoji="0" lang="en-US" sz="2000" b="1"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4163">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3</a:t>
                      </a:r>
                      <a:endParaRPr kumimoji="0" lang="en-US" sz="18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3</a:t>
                      </a:r>
                      <a:endParaRPr kumimoji="0" lang="en-US" sz="18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a:t>
                      </a:r>
                      <a:endParaRPr kumimoji="0" lang="en-US" sz="18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A(1-2)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2575">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2</a:t>
                      </a:r>
                      <a:endParaRPr kumimoji="0" lang="en-US" sz="18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4</a:t>
                      </a:r>
                      <a:endParaRPr kumimoji="0" lang="en-US" sz="18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a:t>
                      </a:r>
                      <a:endParaRPr kumimoji="0" lang="en-US" sz="18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B(1-3)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4163">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2</a:t>
                      </a:r>
                      <a:endParaRPr kumimoji="0" lang="en-US" sz="18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4</a:t>
                      </a:r>
                      <a:endParaRPr kumimoji="0" lang="en-US" sz="18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C(3-4)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2575">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4</a:t>
                      </a:r>
                      <a:endParaRPr kumimoji="0" lang="en-US" sz="18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3</a:t>
                      </a:r>
                      <a:endParaRPr kumimoji="0" lang="en-US" sz="18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D(1-5)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4163">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6</a:t>
                      </a:r>
                      <a:endParaRPr kumimoji="0" lang="en-US" sz="18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2</a:t>
                      </a:r>
                      <a:endParaRPr kumimoji="0" lang="en-US" sz="18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E(2-5)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2575">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3</a:t>
                      </a:r>
                      <a:endParaRPr kumimoji="0" lang="en-US" sz="18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2</a:t>
                      </a:r>
                      <a:endParaRPr kumimoji="0" lang="en-US" sz="18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F(3-5)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4163">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4</a:t>
                      </a:r>
                      <a:endParaRPr kumimoji="0" lang="en-US" sz="18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7</a:t>
                      </a:r>
                      <a:endParaRPr kumimoji="0" lang="en-US" sz="18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G(4-6)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2575">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5</a:t>
                      </a:r>
                      <a:endParaRPr kumimoji="0" lang="en-US" sz="18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5</a:t>
                      </a:r>
                      <a:endParaRPr kumimoji="0" lang="en-US" sz="18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D,E,F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H(5-6)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Footer Placeholder 5"/>
          <p:cNvSpPr>
            <a:spLocks noGrp="1"/>
          </p:cNvSpPr>
          <p:nvPr>
            <p:ph type="ftr" sz="quarter" idx="11"/>
          </p:nvPr>
        </p:nvSpPr>
        <p:spPr/>
        <p:txBody>
          <a:bodyPr/>
          <a:lstStyle/>
          <a:p>
            <a:pPr>
              <a:defRPr/>
            </a:pPr>
            <a:r>
              <a:rPr lang="en-US" altLang="en-US"/>
              <a:t>Management &amp; Project Control -  Present by Dr.Amir.A.Shojaie</a:t>
            </a:r>
          </a:p>
        </p:txBody>
      </p:sp>
      <p:sp>
        <p:nvSpPr>
          <p:cNvPr id="6" name="Slide Number Placeholder 6"/>
          <p:cNvSpPr>
            <a:spLocks noGrp="1"/>
          </p:cNvSpPr>
          <p:nvPr>
            <p:ph type="sldNum" sz="quarter" idx="12"/>
          </p:nvPr>
        </p:nvSpPr>
        <p:spPr/>
        <p:txBody>
          <a:bodyPr/>
          <a:lstStyle/>
          <a:p>
            <a:pPr>
              <a:defRPr/>
            </a:pPr>
            <a:fld id="{4E09019A-B4D1-41C9-A63D-C3BECD54590C}" type="slidenum">
              <a:rPr lang="ar-SA" altLang="en-US"/>
              <a:pPr>
                <a:defRPr/>
              </a:pPr>
              <a:t>21</a:t>
            </a:fld>
            <a:endParaRPr lang="en-US" altLang="en-US"/>
          </a:p>
        </p:txBody>
      </p:sp>
      <p:sp>
        <p:nvSpPr>
          <p:cNvPr id="1039" name="Rectangle 2"/>
          <p:cNvSpPr>
            <a:spLocks noGrp="1" noChangeArrowheads="1"/>
          </p:cNvSpPr>
          <p:nvPr>
            <p:ph type="title"/>
          </p:nvPr>
        </p:nvSpPr>
        <p:spPr/>
        <p:txBody>
          <a:bodyPr/>
          <a:lstStyle/>
          <a:p>
            <a:pPr algn="r" rtl="1" eaLnBrk="1" hangingPunct="1"/>
            <a:r>
              <a:rPr lang="fa-IR" smtClean="0">
                <a:cs typeface="B Nazanin" pitchFamily="2" charset="-78"/>
              </a:rPr>
              <a:t>وظايف مدير پروژه</a:t>
            </a:r>
            <a:endParaRPr lang="en-US" smtClean="0">
              <a:cs typeface="B Nazanin" pitchFamily="2" charset="-78"/>
            </a:endParaRPr>
          </a:p>
        </p:txBody>
      </p:sp>
      <p:sp>
        <p:nvSpPr>
          <p:cNvPr id="1040" name="Rectangle 3"/>
          <p:cNvSpPr>
            <a:spLocks noGrp="1" noChangeArrowheads="1"/>
          </p:cNvSpPr>
          <p:nvPr>
            <p:ph type="body" sz="half" idx="1"/>
          </p:nvPr>
        </p:nvSpPr>
        <p:spPr>
          <a:xfrm>
            <a:off x="457200" y="1600200"/>
            <a:ext cx="8305800" cy="4530725"/>
          </a:xfrm>
        </p:spPr>
        <p:txBody>
          <a:bodyPr/>
          <a:lstStyle/>
          <a:p>
            <a:pPr algn="r" rtl="1" eaLnBrk="1" hangingPunct="1">
              <a:lnSpc>
                <a:spcPct val="80000"/>
              </a:lnSpc>
              <a:buFont typeface="Wingdings" pitchFamily="2" charset="2"/>
              <a:buNone/>
            </a:pPr>
            <a:r>
              <a:rPr lang="fa-IR" sz="2100" b="1" smtClean="0">
                <a:cs typeface="B Nazanin" pitchFamily="2" charset="-78"/>
              </a:rPr>
              <a:t>ايجاد هماهنگي لازم در اجراي فعاليتها براي کاربرد مناسب منابع و امکانات، به منظور رسيدن به هدف نهايي پروژه ، وظيفه اصلي مدير پروژه است.</a:t>
            </a:r>
            <a:endParaRPr lang="en-US" sz="2100" b="1" smtClean="0">
              <a:cs typeface="B Nazanin" pitchFamily="2" charset="-78"/>
            </a:endParaRPr>
          </a:p>
          <a:p>
            <a:pPr algn="r" rtl="1" eaLnBrk="1" hangingPunct="1">
              <a:lnSpc>
                <a:spcPct val="80000"/>
              </a:lnSpc>
              <a:buFont typeface="Wingdings" pitchFamily="2" charset="2"/>
              <a:buNone/>
            </a:pPr>
            <a:endParaRPr lang="en-US" sz="2100" b="1" smtClean="0">
              <a:cs typeface="B Nazanin" pitchFamily="2" charset="-78"/>
            </a:endParaRPr>
          </a:p>
          <a:p>
            <a:pPr algn="r" rtl="1" eaLnBrk="1" hangingPunct="1">
              <a:lnSpc>
                <a:spcPct val="80000"/>
              </a:lnSpc>
              <a:buFont typeface="Wingdings" pitchFamily="2" charset="2"/>
              <a:buNone/>
            </a:pPr>
            <a:endParaRPr lang="en-US" sz="2100" b="1" smtClean="0">
              <a:cs typeface="B Nazanin" pitchFamily="2" charset="-78"/>
            </a:endParaRPr>
          </a:p>
          <a:p>
            <a:pPr algn="r" rtl="1" eaLnBrk="1" hangingPunct="1">
              <a:lnSpc>
                <a:spcPct val="80000"/>
              </a:lnSpc>
              <a:buFont typeface="Wingdings" pitchFamily="2" charset="2"/>
              <a:buNone/>
            </a:pPr>
            <a:endParaRPr lang="en-US" sz="2100" b="1" smtClean="0">
              <a:cs typeface="B Nazanin" pitchFamily="2" charset="-78"/>
            </a:endParaRPr>
          </a:p>
          <a:p>
            <a:pPr algn="r" rtl="1" eaLnBrk="1" hangingPunct="1">
              <a:lnSpc>
                <a:spcPct val="80000"/>
              </a:lnSpc>
              <a:buFont typeface="Wingdings" pitchFamily="2" charset="2"/>
              <a:buNone/>
            </a:pPr>
            <a:endParaRPr lang="en-US" sz="2100" b="1" smtClean="0">
              <a:cs typeface="B Nazanin" pitchFamily="2" charset="-78"/>
            </a:endParaRPr>
          </a:p>
          <a:p>
            <a:pPr algn="r" rtl="1" eaLnBrk="1" hangingPunct="1">
              <a:lnSpc>
                <a:spcPct val="80000"/>
              </a:lnSpc>
              <a:buFont typeface="Wingdings" pitchFamily="2" charset="2"/>
              <a:buNone/>
            </a:pPr>
            <a:r>
              <a:rPr lang="fa-IR" sz="2100" b="1" smtClean="0">
                <a:cs typeface="B Nazanin" pitchFamily="2" charset="-78"/>
              </a:rPr>
              <a:t>وظائف</a:t>
            </a:r>
          </a:p>
          <a:p>
            <a:pPr algn="r" rtl="1" eaLnBrk="1" hangingPunct="1">
              <a:lnSpc>
                <a:spcPct val="80000"/>
              </a:lnSpc>
              <a:buFont typeface="Wingdings" pitchFamily="2" charset="2"/>
              <a:buNone/>
            </a:pPr>
            <a:endParaRPr lang="fa-IR" sz="2100" b="1" smtClean="0">
              <a:cs typeface="B Nazanin" pitchFamily="2" charset="-78"/>
            </a:endParaRPr>
          </a:p>
          <a:p>
            <a:pPr algn="r" rtl="1" eaLnBrk="1" hangingPunct="1">
              <a:lnSpc>
                <a:spcPct val="80000"/>
              </a:lnSpc>
              <a:buFont typeface="Wingdings" pitchFamily="2" charset="2"/>
              <a:buNone/>
            </a:pPr>
            <a:endParaRPr lang="fa-IR" sz="2100" b="1" smtClean="0">
              <a:cs typeface="B Nazanin" pitchFamily="2" charset="-78"/>
            </a:endParaRPr>
          </a:p>
          <a:p>
            <a:pPr algn="r" rtl="1" eaLnBrk="1" hangingPunct="1">
              <a:lnSpc>
                <a:spcPct val="80000"/>
              </a:lnSpc>
              <a:buFont typeface="Wingdings" pitchFamily="2" charset="2"/>
              <a:buNone/>
            </a:pPr>
            <a:r>
              <a:rPr lang="fa-IR" sz="2100" b="1" smtClean="0">
                <a:cs typeface="B Nazanin" pitchFamily="2" charset="-78"/>
              </a:rPr>
              <a:t>وسائل</a:t>
            </a:r>
            <a:endParaRPr lang="en-US" sz="2100" b="1" smtClean="0">
              <a:cs typeface="B Nazanin" pitchFamily="2" charset="-78"/>
            </a:endParaRPr>
          </a:p>
          <a:p>
            <a:pPr algn="r" rtl="1" eaLnBrk="1" hangingPunct="1">
              <a:lnSpc>
                <a:spcPct val="80000"/>
              </a:lnSpc>
              <a:buFont typeface="Wingdings" pitchFamily="2" charset="2"/>
              <a:buNone/>
            </a:pPr>
            <a:endParaRPr lang="en-US" sz="2100" b="1" smtClean="0">
              <a:cs typeface="B Nazanin" pitchFamily="2" charset="-78"/>
            </a:endParaRPr>
          </a:p>
          <a:p>
            <a:pPr algn="r" rtl="1" eaLnBrk="1" hangingPunct="1">
              <a:lnSpc>
                <a:spcPct val="80000"/>
              </a:lnSpc>
              <a:buFont typeface="Wingdings" pitchFamily="2" charset="2"/>
              <a:buNone/>
            </a:pPr>
            <a:r>
              <a:rPr lang="fa-IR" sz="2100" b="1" smtClean="0">
                <a:cs typeface="B Nazanin" pitchFamily="2" charset="-78"/>
              </a:rPr>
              <a:t>   </a:t>
            </a:r>
          </a:p>
          <a:p>
            <a:pPr algn="r" rtl="1" eaLnBrk="1" hangingPunct="1">
              <a:lnSpc>
                <a:spcPct val="80000"/>
              </a:lnSpc>
              <a:buFont typeface="Wingdings" pitchFamily="2" charset="2"/>
              <a:buNone/>
            </a:pPr>
            <a:r>
              <a:rPr lang="fa-IR" sz="2100" b="1" smtClean="0">
                <a:cs typeface="B Nazanin" pitchFamily="2" charset="-78"/>
              </a:rPr>
              <a:t>                          ضمن اجرا                                                          قبل از اجرا</a:t>
            </a:r>
          </a:p>
          <a:p>
            <a:pPr algn="r" rtl="1" eaLnBrk="1" hangingPunct="1">
              <a:lnSpc>
                <a:spcPct val="80000"/>
              </a:lnSpc>
              <a:buFont typeface="Wingdings" pitchFamily="2" charset="2"/>
              <a:buNone/>
            </a:pPr>
            <a:endParaRPr lang="en-US" sz="2100" smtClean="0">
              <a:solidFill>
                <a:schemeClr val="accent2"/>
              </a:solidFill>
              <a:cs typeface="B Nazanin" pitchFamily="2" charset="-78"/>
            </a:endParaRPr>
          </a:p>
        </p:txBody>
      </p:sp>
      <p:graphicFrame>
        <p:nvGraphicFramePr>
          <p:cNvPr id="2" name="Diagram 1"/>
          <p:cNvGraphicFramePr/>
          <p:nvPr/>
        </p:nvGraphicFramePr>
        <p:xfrm>
          <a:off x="609600" y="2286000"/>
          <a:ext cx="7239000" cy="2743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41" name="Slide Number Placeholder 5"/>
          <p:cNvSpPr>
            <a:spLocks noGrp="1"/>
          </p:cNvSpPr>
          <p:nvPr>
            <p:ph type="sldNum" sz="quarter" idx="12"/>
          </p:nvPr>
        </p:nvSpPr>
        <p:spPr/>
        <p:txBody>
          <a:bodyPr/>
          <a:lstStyle/>
          <a:p>
            <a:pPr>
              <a:defRPr/>
            </a:pPr>
            <a:fld id="{79038419-AB25-4E8D-9A9F-D7048FDE8189}" type="slidenum">
              <a:rPr lang="ar-SA" altLang="en-US"/>
              <a:pPr>
                <a:defRPr/>
              </a:pPr>
              <a:t>210</a:t>
            </a:fld>
            <a:endParaRPr lang="en-US" altLang="en-US"/>
          </a:p>
        </p:txBody>
      </p:sp>
      <p:sp>
        <p:nvSpPr>
          <p:cNvPr id="219140" name="Rectangle 45"/>
          <p:cNvSpPr>
            <a:spLocks noChangeArrowheads="1"/>
          </p:cNvSpPr>
          <p:nvPr/>
        </p:nvSpPr>
        <p:spPr bwMode="auto">
          <a:xfrm rot="1023017">
            <a:off x="6781800" y="4114800"/>
            <a:ext cx="609600" cy="304800"/>
          </a:xfrm>
          <a:prstGeom prst="rect">
            <a:avLst/>
          </a:prstGeom>
          <a:solidFill>
            <a:schemeClr val="bg1"/>
          </a:solidFill>
          <a:ln w="9525" algn="ctr">
            <a:noFill/>
            <a:miter lim="800000"/>
            <a:headEnd/>
            <a:tailEnd/>
          </a:ln>
        </p:spPr>
        <p:txBody>
          <a:bodyPr wrap="none" lIns="91427" tIns="45714" rIns="91427" bIns="45714" anchor="ctr"/>
          <a:lstStyle/>
          <a:p>
            <a:r>
              <a:rPr lang="fa-IR" sz="2000"/>
              <a:t>(15و15)</a:t>
            </a:r>
            <a:endParaRPr lang="en-US" sz="2000"/>
          </a:p>
        </p:txBody>
      </p:sp>
      <p:sp>
        <p:nvSpPr>
          <p:cNvPr id="219141" name="Rectangle 44"/>
          <p:cNvSpPr>
            <a:spLocks noChangeArrowheads="1"/>
          </p:cNvSpPr>
          <p:nvPr/>
        </p:nvSpPr>
        <p:spPr bwMode="auto">
          <a:xfrm>
            <a:off x="6324600" y="4495800"/>
            <a:ext cx="609600" cy="304800"/>
          </a:xfrm>
          <a:prstGeom prst="rect">
            <a:avLst/>
          </a:prstGeom>
          <a:solidFill>
            <a:schemeClr val="bg1"/>
          </a:solidFill>
          <a:ln w="9525" algn="ctr">
            <a:noFill/>
            <a:miter lim="800000"/>
            <a:headEnd/>
            <a:tailEnd/>
          </a:ln>
        </p:spPr>
        <p:txBody>
          <a:bodyPr wrap="none" lIns="91427" tIns="45714" rIns="91427" bIns="45714" anchor="ctr"/>
          <a:lstStyle/>
          <a:p>
            <a:r>
              <a:rPr lang="fa-IR" sz="2000"/>
              <a:t>(15و11)</a:t>
            </a:r>
            <a:endParaRPr lang="en-US" sz="2000"/>
          </a:p>
        </p:txBody>
      </p:sp>
      <p:sp>
        <p:nvSpPr>
          <p:cNvPr id="219142" name="Rectangle 43"/>
          <p:cNvSpPr>
            <a:spLocks noChangeArrowheads="1"/>
          </p:cNvSpPr>
          <p:nvPr/>
        </p:nvSpPr>
        <p:spPr bwMode="auto">
          <a:xfrm rot="1241727">
            <a:off x="6096000" y="3810000"/>
            <a:ext cx="381000" cy="304800"/>
          </a:xfrm>
          <a:prstGeom prst="rect">
            <a:avLst/>
          </a:prstGeom>
          <a:solidFill>
            <a:schemeClr val="bg1"/>
          </a:solidFill>
          <a:ln w="9525" algn="ctr">
            <a:noFill/>
            <a:miter lim="800000"/>
            <a:headEnd/>
            <a:tailEnd/>
          </a:ln>
        </p:spPr>
        <p:txBody>
          <a:bodyPr wrap="none" lIns="91427" tIns="45714" rIns="91427" bIns="45714" anchor="ctr"/>
          <a:lstStyle/>
          <a:p>
            <a:r>
              <a:rPr lang="fa-IR" sz="2000"/>
              <a:t>(8و8)</a:t>
            </a:r>
            <a:endParaRPr lang="en-US" sz="2000"/>
          </a:p>
        </p:txBody>
      </p:sp>
      <p:sp>
        <p:nvSpPr>
          <p:cNvPr id="219143" name="Rectangle 42"/>
          <p:cNvSpPr>
            <a:spLocks noChangeArrowheads="1"/>
          </p:cNvSpPr>
          <p:nvPr/>
        </p:nvSpPr>
        <p:spPr bwMode="auto">
          <a:xfrm>
            <a:off x="3352800" y="3810000"/>
            <a:ext cx="381000" cy="304800"/>
          </a:xfrm>
          <a:prstGeom prst="rect">
            <a:avLst/>
          </a:prstGeom>
          <a:solidFill>
            <a:schemeClr val="bg1"/>
          </a:solidFill>
          <a:ln w="9525" algn="ctr">
            <a:noFill/>
            <a:miter lim="800000"/>
            <a:headEnd/>
            <a:tailEnd/>
          </a:ln>
        </p:spPr>
        <p:txBody>
          <a:bodyPr wrap="none" lIns="91427" tIns="45714" rIns="91427" bIns="45714" anchor="ctr"/>
          <a:lstStyle/>
          <a:p>
            <a:r>
              <a:rPr lang="fa-IR" sz="2000"/>
              <a:t>(8و4)</a:t>
            </a:r>
            <a:endParaRPr lang="en-US" sz="2000"/>
          </a:p>
        </p:txBody>
      </p:sp>
      <p:sp>
        <p:nvSpPr>
          <p:cNvPr id="219144" name="Rectangle 41"/>
          <p:cNvSpPr>
            <a:spLocks noChangeArrowheads="1"/>
          </p:cNvSpPr>
          <p:nvPr/>
        </p:nvSpPr>
        <p:spPr bwMode="auto">
          <a:xfrm>
            <a:off x="5029200" y="3429000"/>
            <a:ext cx="381000" cy="304800"/>
          </a:xfrm>
          <a:prstGeom prst="rect">
            <a:avLst/>
          </a:prstGeom>
          <a:solidFill>
            <a:schemeClr val="bg1"/>
          </a:solidFill>
          <a:ln w="9525" algn="ctr">
            <a:noFill/>
            <a:miter lim="800000"/>
            <a:headEnd/>
            <a:tailEnd/>
          </a:ln>
        </p:spPr>
        <p:txBody>
          <a:bodyPr wrap="none" lIns="91427" tIns="45714" rIns="91427" bIns="45714" anchor="ctr"/>
          <a:lstStyle/>
          <a:p>
            <a:r>
              <a:rPr lang="fa-IR" sz="2000"/>
              <a:t>(8و8)</a:t>
            </a:r>
            <a:endParaRPr lang="en-US" sz="2000"/>
          </a:p>
        </p:txBody>
      </p:sp>
      <p:sp>
        <p:nvSpPr>
          <p:cNvPr id="219145" name="Rectangle 40"/>
          <p:cNvSpPr>
            <a:spLocks noChangeArrowheads="1"/>
          </p:cNvSpPr>
          <p:nvPr/>
        </p:nvSpPr>
        <p:spPr bwMode="auto">
          <a:xfrm>
            <a:off x="3352800" y="3429000"/>
            <a:ext cx="381000" cy="304800"/>
          </a:xfrm>
          <a:prstGeom prst="rect">
            <a:avLst/>
          </a:prstGeom>
          <a:solidFill>
            <a:schemeClr val="bg1"/>
          </a:solidFill>
          <a:ln w="9525" algn="ctr">
            <a:noFill/>
            <a:miter lim="800000"/>
            <a:headEnd/>
            <a:tailEnd/>
          </a:ln>
        </p:spPr>
        <p:txBody>
          <a:bodyPr wrap="none" lIns="91427" tIns="45714" rIns="91427" bIns="45714" anchor="ctr"/>
          <a:lstStyle/>
          <a:p>
            <a:r>
              <a:rPr lang="fa-IR" sz="2000"/>
              <a:t>(4و4)</a:t>
            </a:r>
            <a:endParaRPr lang="en-US" sz="2000"/>
          </a:p>
        </p:txBody>
      </p:sp>
      <p:sp>
        <p:nvSpPr>
          <p:cNvPr id="219146" name="Rectangle 39"/>
          <p:cNvSpPr>
            <a:spLocks noChangeArrowheads="1"/>
          </p:cNvSpPr>
          <p:nvPr/>
        </p:nvSpPr>
        <p:spPr bwMode="auto">
          <a:xfrm rot="-2681521">
            <a:off x="2286000" y="3657600"/>
            <a:ext cx="381000" cy="304800"/>
          </a:xfrm>
          <a:prstGeom prst="rect">
            <a:avLst/>
          </a:prstGeom>
          <a:solidFill>
            <a:schemeClr val="bg1"/>
          </a:solidFill>
          <a:ln w="9525" algn="ctr">
            <a:noFill/>
            <a:miter lim="800000"/>
            <a:headEnd/>
            <a:tailEnd/>
          </a:ln>
        </p:spPr>
        <p:txBody>
          <a:bodyPr wrap="none" lIns="91427" tIns="45714" rIns="91427" bIns="45714" anchor="ctr"/>
          <a:lstStyle/>
          <a:p>
            <a:r>
              <a:rPr lang="fa-IR" sz="2000"/>
              <a:t>(4و4)</a:t>
            </a:r>
            <a:endParaRPr lang="en-US" sz="2000"/>
          </a:p>
        </p:txBody>
      </p:sp>
      <p:sp>
        <p:nvSpPr>
          <p:cNvPr id="219147" name="Rectangle 37"/>
          <p:cNvSpPr>
            <a:spLocks noChangeArrowheads="1"/>
          </p:cNvSpPr>
          <p:nvPr/>
        </p:nvSpPr>
        <p:spPr bwMode="auto">
          <a:xfrm>
            <a:off x="4876800" y="4495800"/>
            <a:ext cx="381000" cy="304800"/>
          </a:xfrm>
          <a:prstGeom prst="rect">
            <a:avLst/>
          </a:prstGeom>
          <a:solidFill>
            <a:schemeClr val="bg1"/>
          </a:solidFill>
          <a:ln w="9525" algn="ctr">
            <a:noFill/>
            <a:miter lim="800000"/>
            <a:headEnd/>
            <a:tailEnd/>
          </a:ln>
        </p:spPr>
        <p:txBody>
          <a:bodyPr wrap="none" lIns="91427" tIns="45714" rIns="91427" bIns="45714" anchor="ctr"/>
          <a:lstStyle/>
          <a:p>
            <a:r>
              <a:rPr lang="fa-IR" sz="2000"/>
              <a:t>(10و6)</a:t>
            </a:r>
            <a:endParaRPr lang="en-US" sz="2000"/>
          </a:p>
        </p:txBody>
      </p:sp>
      <p:sp>
        <p:nvSpPr>
          <p:cNvPr id="219148" name="Rectangle 36"/>
          <p:cNvSpPr>
            <a:spLocks noChangeArrowheads="1"/>
          </p:cNvSpPr>
          <p:nvPr/>
        </p:nvSpPr>
        <p:spPr bwMode="auto">
          <a:xfrm>
            <a:off x="4038600" y="4114800"/>
            <a:ext cx="381000" cy="304800"/>
          </a:xfrm>
          <a:prstGeom prst="rect">
            <a:avLst/>
          </a:prstGeom>
          <a:solidFill>
            <a:schemeClr val="bg1"/>
          </a:solidFill>
          <a:ln w="9525" algn="ctr">
            <a:noFill/>
            <a:miter lim="800000"/>
            <a:headEnd/>
            <a:tailEnd/>
          </a:ln>
        </p:spPr>
        <p:txBody>
          <a:bodyPr wrap="none" lIns="91427" tIns="45714" rIns="91427" bIns="45714" anchor="ctr"/>
          <a:lstStyle/>
          <a:p>
            <a:r>
              <a:rPr lang="fa-IR" sz="2000"/>
              <a:t>(10و6)</a:t>
            </a:r>
            <a:endParaRPr lang="en-US" sz="2000"/>
          </a:p>
        </p:txBody>
      </p:sp>
      <p:sp>
        <p:nvSpPr>
          <p:cNvPr id="219149" name="Rectangle 35"/>
          <p:cNvSpPr>
            <a:spLocks noChangeArrowheads="1"/>
          </p:cNvSpPr>
          <p:nvPr/>
        </p:nvSpPr>
        <p:spPr bwMode="auto">
          <a:xfrm>
            <a:off x="1752600" y="4419600"/>
            <a:ext cx="381000" cy="304800"/>
          </a:xfrm>
          <a:prstGeom prst="rect">
            <a:avLst/>
          </a:prstGeom>
          <a:solidFill>
            <a:schemeClr val="bg1"/>
          </a:solidFill>
          <a:ln w="9525" algn="ctr">
            <a:noFill/>
            <a:miter lim="800000"/>
            <a:headEnd/>
            <a:tailEnd/>
          </a:ln>
        </p:spPr>
        <p:txBody>
          <a:bodyPr wrap="none" lIns="91427" tIns="45714" rIns="91427" bIns="45714" anchor="ctr"/>
          <a:lstStyle/>
          <a:p>
            <a:r>
              <a:rPr lang="fa-IR" sz="2000"/>
              <a:t>(7و0)</a:t>
            </a:r>
            <a:endParaRPr lang="en-US" sz="2000"/>
          </a:p>
        </p:txBody>
      </p:sp>
      <p:sp>
        <p:nvSpPr>
          <p:cNvPr id="219150" name="Rectangle 34"/>
          <p:cNvSpPr>
            <a:spLocks noChangeArrowheads="1"/>
          </p:cNvSpPr>
          <p:nvPr/>
        </p:nvSpPr>
        <p:spPr bwMode="auto">
          <a:xfrm>
            <a:off x="3581400" y="4419600"/>
            <a:ext cx="381000" cy="304800"/>
          </a:xfrm>
          <a:prstGeom prst="rect">
            <a:avLst/>
          </a:prstGeom>
          <a:solidFill>
            <a:schemeClr val="bg1"/>
          </a:solidFill>
          <a:ln w="9525" algn="ctr">
            <a:noFill/>
            <a:miter lim="800000"/>
            <a:headEnd/>
            <a:tailEnd/>
          </a:ln>
        </p:spPr>
        <p:txBody>
          <a:bodyPr wrap="none" lIns="91427" tIns="45714" rIns="91427" bIns="45714" anchor="ctr"/>
          <a:lstStyle/>
          <a:p>
            <a:r>
              <a:rPr lang="fa-IR" sz="2000"/>
              <a:t>(10و3)</a:t>
            </a:r>
            <a:endParaRPr lang="en-US" sz="2000"/>
          </a:p>
        </p:txBody>
      </p:sp>
      <p:sp>
        <p:nvSpPr>
          <p:cNvPr id="219151" name="Rectangle 33"/>
          <p:cNvSpPr>
            <a:spLocks noChangeArrowheads="1"/>
          </p:cNvSpPr>
          <p:nvPr/>
        </p:nvSpPr>
        <p:spPr bwMode="auto">
          <a:xfrm rot="-2360173">
            <a:off x="4000500" y="4991100"/>
            <a:ext cx="381000" cy="304800"/>
          </a:xfrm>
          <a:prstGeom prst="rect">
            <a:avLst/>
          </a:prstGeom>
          <a:solidFill>
            <a:schemeClr val="bg1"/>
          </a:solidFill>
          <a:ln w="9525" algn="ctr">
            <a:noFill/>
            <a:miter lim="800000"/>
            <a:headEnd/>
            <a:tailEnd/>
          </a:ln>
        </p:spPr>
        <p:txBody>
          <a:bodyPr wrap="none" lIns="91427" tIns="45714" rIns="91427" bIns="45714" anchor="ctr"/>
          <a:lstStyle/>
          <a:p>
            <a:r>
              <a:rPr lang="fa-IR" sz="2000"/>
              <a:t>(10و5)</a:t>
            </a:r>
            <a:endParaRPr lang="en-US" sz="2000"/>
          </a:p>
        </p:txBody>
      </p:sp>
      <p:sp>
        <p:nvSpPr>
          <p:cNvPr id="219152" name="Rectangle 32"/>
          <p:cNvSpPr>
            <a:spLocks noChangeArrowheads="1"/>
          </p:cNvSpPr>
          <p:nvPr/>
        </p:nvSpPr>
        <p:spPr bwMode="auto">
          <a:xfrm rot="-1030711">
            <a:off x="3352800" y="5302250"/>
            <a:ext cx="381000" cy="304800"/>
          </a:xfrm>
          <a:prstGeom prst="rect">
            <a:avLst/>
          </a:prstGeom>
          <a:solidFill>
            <a:schemeClr val="bg1"/>
          </a:solidFill>
          <a:ln w="9525" algn="ctr">
            <a:noFill/>
            <a:miter lim="800000"/>
            <a:headEnd/>
            <a:tailEnd/>
          </a:ln>
        </p:spPr>
        <p:txBody>
          <a:bodyPr wrap="none" lIns="91427" tIns="45714" rIns="91427" bIns="45714" anchor="ctr"/>
          <a:lstStyle/>
          <a:p>
            <a:r>
              <a:rPr lang="fa-IR" sz="2000"/>
              <a:t>(8و3)</a:t>
            </a:r>
            <a:endParaRPr lang="en-US" sz="2000"/>
          </a:p>
        </p:txBody>
      </p:sp>
      <p:sp>
        <p:nvSpPr>
          <p:cNvPr id="219153" name="Rectangle 30"/>
          <p:cNvSpPr>
            <a:spLocks noChangeArrowheads="1"/>
          </p:cNvSpPr>
          <p:nvPr/>
        </p:nvSpPr>
        <p:spPr bwMode="auto">
          <a:xfrm rot="961143">
            <a:off x="2362200" y="5029200"/>
            <a:ext cx="381000" cy="304800"/>
          </a:xfrm>
          <a:prstGeom prst="rect">
            <a:avLst/>
          </a:prstGeom>
          <a:solidFill>
            <a:schemeClr val="bg1"/>
          </a:solidFill>
          <a:ln w="9525" algn="ctr">
            <a:noFill/>
            <a:miter lim="800000"/>
            <a:headEnd/>
            <a:tailEnd/>
          </a:ln>
        </p:spPr>
        <p:txBody>
          <a:bodyPr wrap="none" lIns="91427" tIns="45714" rIns="91427" bIns="45714" anchor="ctr"/>
          <a:lstStyle/>
          <a:p>
            <a:r>
              <a:rPr lang="fa-IR" sz="2000"/>
              <a:t>(8و3)</a:t>
            </a:r>
            <a:endParaRPr lang="en-US" sz="2000"/>
          </a:p>
        </p:txBody>
      </p:sp>
      <p:sp>
        <p:nvSpPr>
          <p:cNvPr id="219154" name="Rectangle 2"/>
          <p:cNvSpPr>
            <a:spLocks noGrp="1" noChangeArrowheads="1"/>
          </p:cNvSpPr>
          <p:nvPr>
            <p:ph type="title"/>
          </p:nvPr>
        </p:nvSpPr>
        <p:spPr/>
        <p:txBody>
          <a:bodyPr/>
          <a:lstStyle/>
          <a:p>
            <a:pPr algn="r" rtl="1" eaLnBrk="1" hangingPunct="1"/>
            <a:r>
              <a:rPr lang="fa-IR" sz="3200" smtClean="0">
                <a:cs typeface="B Nazanin" pitchFamily="2" charset="-78"/>
              </a:rPr>
              <a:t>مثال الگوريتم برگس</a:t>
            </a:r>
            <a:r>
              <a:rPr lang="en-US" sz="3200" smtClean="0">
                <a:cs typeface="B Nazanin" pitchFamily="2" charset="-78"/>
              </a:rPr>
              <a:t>(Burgess)</a:t>
            </a:r>
            <a:r>
              <a:rPr lang="fa-IR" sz="3200" smtClean="0">
                <a:cs typeface="B Nazanin" pitchFamily="2" charset="-78"/>
              </a:rPr>
              <a:t> براي تسطيح منابع</a:t>
            </a:r>
            <a:endParaRPr lang="en-US" sz="3200" smtClean="0">
              <a:cs typeface="B Nazanin" pitchFamily="2" charset="-78"/>
            </a:endParaRPr>
          </a:p>
        </p:txBody>
      </p:sp>
      <p:sp>
        <p:nvSpPr>
          <p:cNvPr id="219155" name="Rectangle 3"/>
          <p:cNvSpPr>
            <a:spLocks noGrp="1" noChangeArrowheads="1"/>
          </p:cNvSpPr>
          <p:nvPr>
            <p:ph type="body" idx="1"/>
          </p:nvPr>
        </p:nvSpPr>
        <p:spPr/>
        <p:txBody>
          <a:bodyPr/>
          <a:lstStyle/>
          <a:p>
            <a:pPr algn="r" rtl="1" eaLnBrk="1" hangingPunct="1">
              <a:buFont typeface="Wingdings" pitchFamily="2" charset="2"/>
              <a:buNone/>
            </a:pPr>
            <a:r>
              <a:rPr lang="fa-IR" smtClean="0">
                <a:cs typeface="B Nazanin" pitchFamily="2" charset="-78"/>
              </a:rPr>
              <a:t>با استفاده از مشخصات جدول قبل، شبکه برداري پروژه مطابق شکل زير رسم ميگردد. سپس محاسبات زمانبندي به روش</a:t>
            </a:r>
            <a:r>
              <a:rPr lang="en-US" smtClean="0">
                <a:cs typeface="B Nazanin" pitchFamily="2" charset="-78"/>
              </a:rPr>
              <a:t> CPM</a:t>
            </a:r>
            <a:r>
              <a:rPr lang="fa-IR" smtClean="0">
                <a:cs typeface="B Nazanin" pitchFamily="2" charset="-78"/>
              </a:rPr>
              <a:t> انجام شده و نتايج روي شبکه قرار ميگيرد که مسير 6-4-3-1 تنها مسير بحراني اين پروژه است. </a:t>
            </a:r>
            <a:endParaRPr lang="en-US" smtClean="0">
              <a:cs typeface="B Nazanin" pitchFamily="2" charset="-78"/>
            </a:endParaRPr>
          </a:p>
        </p:txBody>
      </p:sp>
      <p:sp>
        <p:nvSpPr>
          <p:cNvPr id="219156" name="Rectangle 4"/>
          <p:cNvSpPr>
            <a:spLocks noChangeArrowheads="1"/>
          </p:cNvSpPr>
          <p:nvPr/>
        </p:nvSpPr>
        <p:spPr bwMode="auto">
          <a:xfrm rot="961143">
            <a:off x="1676400" y="4724400"/>
            <a:ext cx="381000" cy="304800"/>
          </a:xfrm>
          <a:prstGeom prst="rect">
            <a:avLst/>
          </a:prstGeom>
          <a:solidFill>
            <a:schemeClr val="bg1"/>
          </a:solidFill>
          <a:ln w="9525" algn="ctr">
            <a:noFill/>
            <a:miter lim="800000"/>
            <a:headEnd/>
            <a:tailEnd/>
          </a:ln>
        </p:spPr>
        <p:txBody>
          <a:bodyPr wrap="none" lIns="91427" tIns="45714" rIns="91427" bIns="45714" anchor="ctr"/>
          <a:lstStyle/>
          <a:p>
            <a:r>
              <a:rPr lang="fa-IR" sz="2000"/>
              <a:t>(5و0)</a:t>
            </a:r>
            <a:endParaRPr lang="en-US" sz="2000"/>
          </a:p>
        </p:txBody>
      </p:sp>
      <p:sp>
        <p:nvSpPr>
          <p:cNvPr id="219157" name="Oval 6"/>
          <p:cNvSpPr>
            <a:spLocks noChangeArrowheads="1"/>
          </p:cNvSpPr>
          <p:nvPr/>
        </p:nvSpPr>
        <p:spPr bwMode="auto">
          <a:xfrm>
            <a:off x="1143000" y="4419600"/>
            <a:ext cx="533400" cy="457200"/>
          </a:xfrm>
          <a:prstGeom prst="ellipse">
            <a:avLst/>
          </a:prstGeom>
          <a:solidFill>
            <a:schemeClr val="bg1"/>
          </a:solidFill>
          <a:ln w="19050" algn="ctr">
            <a:solidFill>
              <a:srgbClr val="0000CC"/>
            </a:solidFill>
            <a:round/>
            <a:headEnd/>
            <a:tailEnd/>
          </a:ln>
        </p:spPr>
        <p:txBody>
          <a:bodyPr wrap="none" lIns="91427" tIns="45714" rIns="91427" bIns="45714" anchor="ctr"/>
          <a:lstStyle/>
          <a:p>
            <a:r>
              <a:rPr lang="fa-IR">
                <a:solidFill>
                  <a:srgbClr val="0000CC"/>
                </a:solidFill>
              </a:rPr>
              <a:t>1</a:t>
            </a:r>
            <a:endParaRPr lang="en-US">
              <a:solidFill>
                <a:srgbClr val="0000CC"/>
              </a:solidFill>
            </a:endParaRPr>
          </a:p>
        </p:txBody>
      </p:sp>
      <p:sp>
        <p:nvSpPr>
          <p:cNvPr id="219158" name="Oval 7"/>
          <p:cNvSpPr>
            <a:spLocks noChangeArrowheads="1"/>
          </p:cNvSpPr>
          <p:nvPr/>
        </p:nvSpPr>
        <p:spPr bwMode="auto">
          <a:xfrm>
            <a:off x="2743200" y="3581400"/>
            <a:ext cx="533400" cy="457200"/>
          </a:xfrm>
          <a:prstGeom prst="ellipse">
            <a:avLst/>
          </a:prstGeom>
          <a:solidFill>
            <a:schemeClr val="bg1"/>
          </a:solidFill>
          <a:ln w="19050" algn="ctr">
            <a:solidFill>
              <a:srgbClr val="0000CC"/>
            </a:solidFill>
            <a:round/>
            <a:headEnd/>
            <a:tailEnd/>
          </a:ln>
        </p:spPr>
        <p:txBody>
          <a:bodyPr wrap="none" lIns="91427" tIns="45714" rIns="91427" bIns="45714" anchor="ctr"/>
          <a:lstStyle/>
          <a:p>
            <a:r>
              <a:rPr lang="fa-IR">
                <a:solidFill>
                  <a:srgbClr val="0000CC"/>
                </a:solidFill>
              </a:rPr>
              <a:t>3</a:t>
            </a:r>
            <a:endParaRPr lang="en-US">
              <a:solidFill>
                <a:srgbClr val="0000CC"/>
              </a:solidFill>
            </a:endParaRPr>
          </a:p>
        </p:txBody>
      </p:sp>
      <p:sp>
        <p:nvSpPr>
          <p:cNvPr id="219159" name="Oval 8"/>
          <p:cNvSpPr>
            <a:spLocks noChangeArrowheads="1"/>
          </p:cNvSpPr>
          <p:nvPr/>
        </p:nvSpPr>
        <p:spPr bwMode="auto">
          <a:xfrm>
            <a:off x="2743200" y="5181600"/>
            <a:ext cx="533400" cy="457200"/>
          </a:xfrm>
          <a:prstGeom prst="ellipse">
            <a:avLst/>
          </a:prstGeom>
          <a:solidFill>
            <a:schemeClr val="bg1"/>
          </a:solidFill>
          <a:ln w="19050" algn="ctr">
            <a:solidFill>
              <a:srgbClr val="0000CC"/>
            </a:solidFill>
            <a:round/>
            <a:headEnd/>
            <a:tailEnd/>
          </a:ln>
        </p:spPr>
        <p:txBody>
          <a:bodyPr wrap="none" lIns="91427" tIns="45714" rIns="91427" bIns="45714" anchor="ctr"/>
          <a:lstStyle/>
          <a:p>
            <a:r>
              <a:rPr lang="fa-IR">
                <a:solidFill>
                  <a:srgbClr val="0000CC"/>
                </a:solidFill>
              </a:rPr>
              <a:t>2</a:t>
            </a:r>
            <a:endParaRPr lang="en-US">
              <a:solidFill>
                <a:srgbClr val="0000CC"/>
              </a:solidFill>
            </a:endParaRPr>
          </a:p>
        </p:txBody>
      </p:sp>
      <p:sp>
        <p:nvSpPr>
          <p:cNvPr id="219160" name="Oval 9"/>
          <p:cNvSpPr>
            <a:spLocks noChangeArrowheads="1"/>
          </p:cNvSpPr>
          <p:nvPr/>
        </p:nvSpPr>
        <p:spPr bwMode="auto">
          <a:xfrm>
            <a:off x="4191000" y="4495800"/>
            <a:ext cx="533400" cy="457200"/>
          </a:xfrm>
          <a:prstGeom prst="ellipse">
            <a:avLst/>
          </a:prstGeom>
          <a:solidFill>
            <a:schemeClr val="bg1"/>
          </a:solidFill>
          <a:ln w="19050" algn="ctr">
            <a:solidFill>
              <a:srgbClr val="0000CC"/>
            </a:solidFill>
            <a:round/>
            <a:headEnd/>
            <a:tailEnd/>
          </a:ln>
        </p:spPr>
        <p:txBody>
          <a:bodyPr wrap="none" lIns="91427" tIns="45714" rIns="91427" bIns="45714" anchor="ctr"/>
          <a:lstStyle/>
          <a:p>
            <a:r>
              <a:rPr lang="fa-IR">
                <a:solidFill>
                  <a:srgbClr val="0000CC"/>
                </a:solidFill>
              </a:rPr>
              <a:t>5</a:t>
            </a:r>
            <a:endParaRPr lang="en-US">
              <a:solidFill>
                <a:srgbClr val="0000CC"/>
              </a:solidFill>
            </a:endParaRPr>
          </a:p>
        </p:txBody>
      </p:sp>
      <p:sp>
        <p:nvSpPr>
          <p:cNvPr id="219161" name="Oval 10"/>
          <p:cNvSpPr>
            <a:spLocks noChangeArrowheads="1"/>
          </p:cNvSpPr>
          <p:nvPr/>
        </p:nvSpPr>
        <p:spPr bwMode="auto">
          <a:xfrm>
            <a:off x="7162800" y="4495800"/>
            <a:ext cx="533400" cy="457200"/>
          </a:xfrm>
          <a:prstGeom prst="ellipse">
            <a:avLst/>
          </a:prstGeom>
          <a:solidFill>
            <a:schemeClr val="bg1"/>
          </a:solidFill>
          <a:ln w="19050" algn="ctr">
            <a:solidFill>
              <a:srgbClr val="0000CC"/>
            </a:solidFill>
            <a:round/>
            <a:headEnd/>
            <a:tailEnd/>
          </a:ln>
        </p:spPr>
        <p:txBody>
          <a:bodyPr wrap="none" lIns="91427" tIns="45714" rIns="91427" bIns="45714" anchor="ctr"/>
          <a:lstStyle/>
          <a:p>
            <a:r>
              <a:rPr lang="fa-IR">
                <a:solidFill>
                  <a:srgbClr val="0000CC"/>
                </a:solidFill>
              </a:rPr>
              <a:t>6</a:t>
            </a:r>
            <a:endParaRPr lang="en-US">
              <a:solidFill>
                <a:srgbClr val="0000CC"/>
              </a:solidFill>
            </a:endParaRPr>
          </a:p>
        </p:txBody>
      </p:sp>
      <p:sp>
        <p:nvSpPr>
          <p:cNvPr id="219162" name="Oval 11"/>
          <p:cNvSpPr>
            <a:spLocks noChangeArrowheads="1"/>
          </p:cNvSpPr>
          <p:nvPr/>
        </p:nvSpPr>
        <p:spPr bwMode="auto">
          <a:xfrm>
            <a:off x="5486400" y="3657600"/>
            <a:ext cx="533400" cy="457200"/>
          </a:xfrm>
          <a:prstGeom prst="ellipse">
            <a:avLst/>
          </a:prstGeom>
          <a:solidFill>
            <a:schemeClr val="bg1"/>
          </a:solidFill>
          <a:ln w="19050" algn="ctr">
            <a:solidFill>
              <a:srgbClr val="0000CC"/>
            </a:solidFill>
            <a:round/>
            <a:headEnd/>
            <a:tailEnd/>
          </a:ln>
        </p:spPr>
        <p:txBody>
          <a:bodyPr wrap="none" lIns="91427" tIns="45714" rIns="91427" bIns="45714" anchor="ctr"/>
          <a:lstStyle/>
          <a:p>
            <a:r>
              <a:rPr lang="fa-IR">
                <a:solidFill>
                  <a:srgbClr val="0000CC"/>
                </a:solidFill>
              </a:rPr>
              <a:t>4</a:t>
            </a:r>
            <a:endParaRPr lang="en-US">
              <a:solidFill>
                <a:srgbClr val="0000CC"/>
              </a:solidFill>
            </a:endParaRPr>
          </a:p>
        </p:txBody>
      </p:sp>
      <p:sp>
        <p:nvSpPr>
          <p:cNvPr id="219163" name="Line 13"/>
          <p:cNvSpPr>
            <a:spLocks noChangeShapeType="1"/>
          </p:cNvSpPr>
          <p:nvPr/>
        </p:nvSpPr>
        <p:spPr bwMode="auto">
          <a:xfrm flipV="1">
            <a:off x="1600200" y="3886200"/>
            <a:ext cx="1143000" cy="609600"/>
          </a:xfrm>
          <a:prstGeom prst="line">
            <a:avLst/>
          </a:prstGeom>
          <a:noFill/>
          <a:ln w="19050">
            <a:solidFill>
              <a:srgbClr val="008000"/>
            </a:solidFill>
            <a:round/>
            <a:headEnd/>
            <a:tailEnd type="triangle" w="med" len="med"/>
          </a:ln>
        </p:spPr>
        <p:txBody>
          <a:bodyPr wrap="none" anchor="ctr"/>
          <a:lstStyle/>
          <a:p>
            <a:endParaRPr lang="en-US"/>
          </a:p>
        </p:txBody>
      </p:sp>
      <p:sp>
        <p:nvSpPr>
          <p:cNvPr id="219164" name="Line 14"/>
          <p:cNvSpPr>
            <a:spLocks noChangeShapeType="1"/>
          </p:cNvSpPr>
          <p:nvPr/>
        </p:nvSpPr>
        <p:spPr bwMode="auto">
          <a:xfrm>
            <a:off x="3276600" y="3733800"/>
            <a:ext cx="2286000" cy="0"/>
          </a:xfrm>
          <a:prstGeom prst="line">
            <a:avLst/>
          </a:prstGeom>
          <a:noFill/>
          <a:ln w="19050">
            <a:solidFill>
              <a:srgbClr val="008000"/>
            </a:solidFill>
            <a:round/>
            <a:headEnd/>
            <a:tailEnd type="triangle" w="med" len="med"/>
          </a:ln>
        </p:spPr>
        <p:txBody>
          <a:bodyPr wrap="none" anchor="ctr"/>
          <a:lstStyle/>
          <a:p>
            <a:endParaRPr lang="en-US"/>
          </a:p>
        </p:txBody>
      </p:sp>
      <p:sp>
        <p:nvSpPr>
          <p:cNvPr id="219165" name="Line 15"/>
          <p:cNvSpPr>
            <a:spLocks noChangeShapeType="1"/>
          </p:cNvSpPr>
          <p:nvPr/>
        </p:nvSpPr>
        <p:spPr bwMode="auto">
          <a:xfrm>
            <a:off x="1676400" y="4648200"/>
            <a:ext cx="2514600" cy="0"/>
          </a:xfrm>
          <a:prstGeom prst="line">
            <a:avLst/>
          </a:prstGeom>
          <a:noFill/>
          <a:ln w="19050">
            <a:solidFill>
              <a:srgbClr val="008000"/>
            </a:solidFill>
            <a:round/>
            <a:headEnd/>
            <a:tailEnd type="triangle" w="med" len="med"/>
          </a:ln>
        </p:spPr>
        <p:txBody>
          <a:bodyPr wrap="none" anchor="ctr"/>
          <a:lstStyle/>
          <a:p>
            <a:endParaRPr lang="en-US"/>
          </a:p>
        </p:txBody>
      </p:sp>
      <p:sp>
        <p:nvSpPr>
          <p:cNvPr id="219166" name="Line 16"/>
          <p:cNvSpPr>
            <a:spLocks noChangeShapeType="1"/>
          </p:cNvSpPr>
          <p:nvPr/>
        </p:nvSpPr>
        <p:spPr bwMode="auto">
          <a:xfrm>
            <a:off x="1524000" y="4876800"/>
            <a:ext cx="1219200" cy="533400"/>
          </a:xfrm>
          <a:prstGeom prst="line">
            <a:avLst/>
          </a:prstGeom>
          <a:noFill/>
          <a:ln w="19050">
            <a:solidFill>
              <a:srgbClr val="008000"/>
            </a:solidFill>
            <a:round/>
            <a:headEnd/>
            <a:tailEnd type="triangle" w="med" len="med"/>
          </a:ln>
        </p:spPr>
        <p:txBody>
          <a:bodyPr wrap="none" anchor="ctr"/>
          <a:lstStyle/>
          <a:p>
            <a:endParaRPr lang="en-US"/>
          </a:p>
        </p:txBody>
      </p:sp>
      <p:sp>
        <p:nvSpPr>
          <p:cNvPr id="219167" name="Line 17"/>
          <p:cNvSpPr>
            <a:spLocks noChangeShapeType="1"/>
          </p:cNvSpPr>
          <p:nvPr/>
        </p:nvSpPr>
        <p:spPr bwMode="auto">
          <a:xfrm flipV="1">
            <a:off x="3276600" y="4876800"/>
            <a:ext cx="990600" cy="533400"/>
          </a:xfrm>
          <a:prstGeom prst="line">
            <a:avLst/>
          </a:prstGeom>
          <a:noFill/>
          <a:ln w="19050">
            <a:solidFill>
              <a:srgbClr val="008000"/>
            </a:solidFill>
            <a:round/>
            <a:headEnd/>
            <a:tailEnd type="triangle" w="med" len="med"/>
          </a:ln>
        </p:spPr>
        <p:txBody>
          <a:bodyPr wrap="none" anchor="ctr"/>
          <a:lstStyle/>
          <a:p>
            <a:endParaRPr lang="en-US"/>
          </a:p>
        </p:txBody>
      </p:sp>
      <p:sp>
        <p:nvSpPr>
          <p:cNvPr id="219168" name="Line 19"/>
          <p:cNvSpPr>
            <a:spLocks noChangeShapeType="1"/>
          </p:cNvSpPr>
          <p:nvPr/>
        </p:nvSpPr>
        <p:spPr bwMode="auto">
          <a:xfrm>
            <a:off x="3200400" y="3962400"/>
            <a:ext cx="1066800" cy="533400"/>
          </a:xfrm>
          <a:prstGeom prst="line">
            <a:avLst/>
          </a:prstGeom>
          <a:noFill/>
          <a:ln w="19050">
            <a:solidFill>
              <a:srgbClr val="008000"/>
            </a:solidFill>
            <a:round/>
            <a:headEnd/>
            <a:tailEnd type="triangle" w="med" len="med"/>
          </a:ln>
        </p:spPr>
        <p:txBody>
          <a:bodyPr wrap="none" anchor="ctr"/>
          <a:lstStyle/>
          <a:p>
            <a:endParaRPr lang="en-US"/>
          </a:p>
        </p:txBody>
      </p:sp>
      <p:sp>
        <p:nvSpPr>
          <p:cNvPr id="219169" name="Line 21"/>
          <p:cNvSpPr>
            <a:spLocks noChangeShapeType="1"/>
          </p:cNvSpPr>
          <p:nvPr/>
        </p:nvSpPr>
        <p:spPr bwMode="auto">
          <a:xfrm>
            <a:off x="6019800" y="3962400"/>
            <a:ext cx="1295400" cy="533400"/>
          </a:xfrm>
          <a:prstGeom prst="line">
            <a:avLst/>
          </a:prstGeom>
          <a:noFill/>
          <a:ln w="19050">
            <a:solidFill>
              <a:srgbClr val="008000"/>
            </a:solidFill>
            <a:round/>
            <a:headEnd/>
            <a:tailEnd type="triangle" w="med" len="med"/>
          </a:ln>
        </p:spPr>
        <p:txBody>
          <a:bodyPr wrap="none" anchor="ctr"/>
          <a:lstStyle/>
          <a:p>
            <a:endParaRPr lang="en-US"/>
          </a:p>
        </p:txBody>
      </p:sp>
      <p:sp>
        <p:nvSpPr>
          <p:cNvPr id="219170" name="Line 22"/>
          <p:cNvSpPr>
            <a:spLocks noChangeShapeType="1"/>
          </p:cNvSpPr>
          <p:nvPr/>
        </p:nvSpPr>
        <p:spPr bwMode="auto">
          <a:xfrm>
            <a:off x="4724400" y="4724400"/>
            <a:ext cx="2438400" cy="0"/>
          </a:xfrm>
          <a:prstGeom prst="line">
            <a:avLst/>
          </a:prstGeom>
          <a:noFill/>
          <a:ln w="19050">
            <a:solidFill>
              <a:srgbClr val="008000"/>
            </a:solidFill>
            <a:round/>
            <a:headEnd/>
            <a:tailEnd type="triangle" w="med" len="med"/>
          </a:ln>
        </p:spPr>
        <p:txBody>
          <a:bodyPr wrap="none" anchor="ctr"/>
          <a:lstStyle/>
          <a:p>
            <a:endParaRPr lang="en-US"/>
          </a:p>
        </p:txBody>
      </p:sp>
      <p:sp>
        <p:nvSpPr>
          <p:cNvPr id="219171" name="Rectangle 38"/>
          <p:cNvSpPr>
            <a:spLocks noChangeArrowheads="1"/>
          </p:cNvSpPr>
          <p:nvPr/>
        </p:nvSpPr>
        <p:spPr bwMode="auto">
          <a:xfrm rot="-2324711">
            <a:off x="1447800" y="4114800"/>
            <a:ext cx="381000" cy="304800"/>
          </a:xfrm>
          <a:prstGeom prst="rect">
            <a:avLst/>
          </a:prstGeom>
          <a:solidFill>
            <a:schemeClr val="bg1"/>
          </a:solidFill>
          <a:ln w="9525" algn="ctr">
            <a:noFill/>
            <a:miter lim="800000"/>
            <a:headEnd/>
            <a:tailEnd/>
          </a:ln>
        </p:spPr>
        <p:txBody>
          <a:bodyPr wrap="none" lIns="91427" tIns="45714" rIns="91427" bIns="45714" anchor="ctr"/>
          <a:lstStyle/>
          <a:p>
            <a:r>
              <a:rPr lang="fa-IR" sz="2000"/>
              <a:t>(0و0)</a:t>
            </a:r>
            <a:endParaRPr lang="en-US" sz="2000"/>
          </a:p>
        </p:txBody>
      </p:sp>
      <p:sp>
        <p:nvSpPr>
          <p:cNvPr id="219172" name="Rectangle 46"/>
          <p:cNvSpPr>
            <a:spLocks noChangeArrowheads="1"/>
          </p:cNvSpPr>
          <p:nvPr/>
        </p:nvSpPr>
        <p:spPr bwMode="auto">
          <a:xfrm>
            <a:off x="3352800" y="5943600"/>
            <a:ext cx="609600" cy="304800"/>
          </a:xfrm>
          <a:prstGeom prst="rect">
            <a:avLst/>
          </a:prstGeom>
          <a:solidFill>
            <a:schemeClr val="bg1"/>
          </a:solidFill>
          <a:ln w="9525" algn="ctr">
            <a:noFill/>
            <a:miter lim="800000"/>
            <a:headEnd/>
            <a:tailEnd/>
          </a:ln>
        </p:spPr>
        <p:txBody>
          <a:bodyPr wrap="none" lIns="91427" tIns="45714" rIns="91427" bIns="45714" anchor="ctr"/>
          <a:lstStyle/>
          <a:p>
            <a:r>
              <a:rPr lang="en-US" sz="2000"/>
              <a:t>ES  LS</a:t>
            </a:r>
          </a:p>
        </p:txBody>
      </p:sp>
      <p:sp>
        <p:nvSpPr>
          <p:cNvPr id="219173" name="Rectangle 47"/>
          <p:cNvSpPr>
            <a:spLocks noChangeArrowheads="1"/>
          </p:cNvSpPr>
          <p:nvPr/>
        </p:nvSpPr>
        <p:spPr bwMode="auto">
          <a:xfrm>
            <a:off x="4419600" y="5486400"/>
            <a:ext cx="609600" cy="304800"/>
          </a:xfrm>
          <a:prstGeom prst="rect">
            <a:avLst/>
          </a:prstGeom>
          <a:solidFill>
            <a:schemeClr val="bg1"/>
          </a:solidFill>
          <a:ln w="9525" algn="ctr">
            <a:noFill/>
            <a:miter lim="800000"/>
            <a:headEnd/>
            <a:tailEnd/>
          </a:ln>
        </p:spPr>
        <p:txBody>
          <a:bodyPr wrap="none" lIns="91427" tIns="45714" rIns="91427" bIns="45714" anchor="ctr"/>
          <a:lstStyle/>
          <a:p>
            <a:r>
              <a:rPr lang="en-US" sz="2000"/>
              <a:t>EF  LF</a:t>
            </a:r>
          </a:p>
        </p:txBody>
      </p:sp>
      <p:sp>
        <p:nvSpPr>
          <p:cNvPr id="219174" name="Line 48"/>
          <p:cNvSpPr>
            <a:spLocks noChangeShapeType="1"/>
          </p:cNvSpPr>
          <p:nvPr/>
        </p:nvSpPr>
        <p:spPr bwMode="auto">
          <a:xfrm>
            <a:off x="3429000" y="5562600"/>
            <a:ext cx="0" cy="381000"/>
          </a:xfrm>
          <a:prstGeom prst="line">
            <a:avLst/>
          </a:prstGeom>
          <a:noFill/>
          <a:ln w="9525">
            <a:solidFill>
              <a:srgbClr val="CC00CC"/>
            </a:solidFill>
            <a:round/>
            <a:headEnd/>
            <a:tailEnd type="triangle" w="med" len="med"/>
          </a:ln>
        </p:spPr>
        <p:txBody>
          <a:bodyPr wrap="none" anchor="ctr"/>
          <a:lstStyle/>
          <a:p>
            <a:endParaRPr lang="en-US"/>
          </a:p>
        </p:txBody>
      </p:sp>
      <p:sp>
        <p:nvSpPr>
          <p:cNvPr id="219175" name="Line 49"/>
          <p:cNvSpPr>
            <a:spLocks noChangeShapeType="1"/>
          </p:cNvSpPr>
          <p:nvPr/>
        </p:nvSpPr>
        <p:spPr bwMode="auto">
          <a:xfrm>
            <a:off x="3657600" y="5562600"/>
            <a:ext cx="76200" cy="381000"/>
          </a:xfrm>
          <a:prstGeom prst="line">
            <a:avLst/>
          </a:prstGeom>
          <a:noFill/>
          <a:ln w="9525">
            <a:solidFill>
              <a:srgbClr val="CC00CC"/>
            </a:solidFill>
            <a:round/>
            <a:headEnd/>
            <a:tailEnd type="triangle" w="med" len="med"/>
          </a:ln>
        </p:spPr>
        <p:txBody>
          <a:bodyPr wrap="none" anchor="ctr"/>
          <a:lstStyle/>
          <a:p>
            <a:endParaRPr lang="en-US"/>
          </a:p>
        </p:txBody>
      </p:sp>
      <p:sp>
        <p:nvSpPr>
          <p:cNvPr id="219176" name="Line 50"/>
          <p:cNvSpPr>
            <a:spLocks noChangeShapeType="1"/>
          </p:cNvSpPr>
          <p:nvPr/>
        </p:nvSpPr>
        <p:spPr bwMode="auto">
          <a:xfrm>
            <a:off x="4114800" y="5334000"/>
            <a:ext cx="304800" cy="228600"/>
          </a:xfrm>
          <a:prstGeom prst="line">
            <a:avLst/>
          </a:prstGeom>
          <a:noFill/>
          <a:ln w="9525">
            <a:solidFill>
              <a:srgbClr val="CC00CC"/>
            </a:solidFill>
            <a:round/>
            <a:headEnd/>
            <a:tailEnd type="triangle" w="med" len="med"/>
          </a:ln>
        </p:spPr>
        <p:txBody>
          <a:bodyPr wrap="none" anchor="ctr"/>
          <a:lstStyle/>
          <a:p>
            <a:endParaRPr lang="en-US"/>
          </a:p>
        </p:txBody>
      </p:sp>
      <p:sp>
        <p:nvSpPr>
          <p:cNvPr id="219177" name="Line 51"/>
          <p:cNvSpPr>
            <a:spLocks noChangeShapeType="1"/>
          </p:cNvSpPr>
          <p:nvPr/>
        </p:nvSpPr>
        <p:spPr bwMode="auto">
          <a:xfrm>
            <a:off x="4343400" y="5105400"/>
            <a:ext cx="533400" cy="381000"/>
          </a:xfrm>
          <a:prstGeom prst="line">
            <a:avLst/>
          </a:prstGeom>
          <a:noFill/>
          <a:ln w="9525">
            <a:solidFill>
              <a:srgbClr val="CC00CC"/>
            </a:solidFill>
            <a:round/>
            <a:headEnd/>
            <a:tailEnd type="triangle" w="med" len="med"/>
          </a:ln>
        </p:spPr>
        <p:txBody>
          <a:bodyPr wrap="none" anchor="ctr"/>
          <a:lstStyle/>
          <a:p>
            <a:endParaRPr lang="en-US"/>
          </a:p>
        </p:txBody>
      </p:sp>
    </p:spTree>
  </p:cSld>
  <p:clrMapOvr>
    <a:masterClrMapping/>
  </p:clrMapOvr>
  <p:transition spd="med"/>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7"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258" name="Slide Number Placeholder 5"/>
          <p:cNvSpPr>
            <a:spLocks noGrp="1"/>
          </p:cNvSpPr>
          <p:nvPr>
            <p:ph type="sldNum" sz="quarter" idx="12"/>
          </p:nvPr>
        </p:nvSpPr>
        <p:spPr/>
        <p:txBody>
          <a:bodyPr/>
          <a:lstStyle/>
          <a:p>
            <a:pPr>
              <a:defRPr/>
            </a:pPr>
            <a:fld id="{42225D12-9722-4D4A-A4B0-4720248B52CC}" type="slidenum">
              <a:rPr lang="ar-SA" altLang="en-US"/>
              <a:pPr>
                <a:defRPr/>
              </a:pPr>
              <a:t>211</a:t>
            </a:fld>
            <a:endParaRPr lang="en-US" altLang="en-US"/>
          </a:p>
        </p:txBody>
      </p:sp>
      <p:graphicFrame>
        <p:nvGraphicFramePr>
          <p:cNvPr id="35842" name="Object 259"/>
          <p:cNvGraphicFramePr>
            <a:graphicFrameLocks noGrp="1" noChangeAspect="1"/>
          </p:cNvGraphicFramePr>
          <p:nvPr>
            <p:ph type="title"/>
          </p:nvPr>
        </p:nvGraphicFramePr>
        <p:xfrm>
          <a:off x="685800" y="5638800"/>
          <a:ext cx="1219200" cy="698500"/>
        </p:xfrm>
        <a:graphic>
          <a:graphicData uri="http://schemas.openxmlformats.org/presentationml/2006/ole">
            <mc:AlternateContent xmlns:mc="http://schemas.openxmlformats.org/markup-compatibility/2006">
              <mc:Choice xmlns:v="urn:schemas-microsoft-com:vml" Requires="v">
                <p:oleObj spid="_x0000_s35843" name="Equation" r:id="rId3" imgW="520560" imgH="431640" progId="Equation.3">
                  <p:embed/>
                </p:oleObj>
              </mc:Choice>
              <mc:Fallback>
                <p:oleObj name="Equation" r:id="rId3" imgW="520560" imgH="431640" progId="Equation.3">
                  <p:embed/>
                  <p:pic>
                    <p:nvPicPr>
                      <p:cNvPr id="0" name="Object 25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 y="5638800"/>
                        <a:ext cx="1219200" cy="698500"/>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5845" name="Rectangle 465"/>
          <p:cNvSpPr>
            <a:spLocks noChangeArrowheads="1"/>
          </p:cNvSpPr>
          <p:nvPr/>
        </p:nvSpPr>
        <p:spPr bwMode="auto">
          <a:xfrm>
            <a:off x="7696200" y="6324600"/>
            <a:ext cx="609600" cy="304800"/>
          </a:xfrm>
          <a:prstGeom prst="rect">
            <a:avLst/>
          </a:prstGeom>
          <a:solidFill>
            <a:schemeClr val="bg1"/>
          </a:solidFill>
          <a:ln w="9525" algn="ctr">
            <a:noFill/>
            <a:miter lim="800000"/>
            <a:headEnd/>
            <a:tailEnd/>
          </a:ln>
        </p:spPr>
        <p:txBody>
          <a:bodyPr wrap="none" lIns="91427" tIns="45714" rIns="91427" bIns="45714" anchor="ctr"/>
          <a:lstStyle/>
          <a:p>
            <a:r>
              <a:rPr lang="en-US" sz="2000" b="1"/>
              <a:t>Z=855</a:t>
            </a:r>
          </a:p>
        </p:txBody>
      </p:sp>
      <p:graphicFrame>
        <p:nvGraphicFramePr>
          <p:cNvPr id="455128" name="Group 472"/>
          <p:cNvGraphicFramePr>
            <a:graphicFrameLocks noGrp="1"/>
          </p:cNvGraphicFramePr>
          <p:nvPr>
            <p:ph idx="1"/>
          </p:nvPr>
        </p:nvGraphicFramePr>
        <p:xfrm>
          <a:off x="228600" y="1295400"/>
          <a:ext cx="8458200" cy="4908550"/>
        </p:xfrm>
        <a:graphic>
          <a:graphicData uri="http://schemas.openxmlformats.org/drawingml/2006/table">
            <a:tbl>
              <a:tblPr/>
              <a:tblGrid>
                <a:gridCol w="685800"/>
                <a:gridCol w="304800"/>
                <a:gridCol w="533400"/>
                <a:gridCol w="457200"/>
                <a:gridCol w="533400"/>
                <a:gridCol w="381000"/>
                <a:gridCol w="381000"/>
                <a:gridCol w="381000"/>
                <a:gridCol w="381000"/>
                <a:gridCol w="533400"/>
                <a:gridCol w="381000"/>
                <a:gridCol w="381000"/>
                <a:gridCol w="381000"/>
                <a:gridCol w="381000"/>
                <a:gridCol w="381000"/>
                <a:gridCol w="381000"/>
                <a:gridCol w="457200"/>
                <a:gridCol w="381000"/>
                <a:gridCol w="381000"/>
                <a:gridCol w="381000"/>
              </a:tblGrid>
              <a:tr h="369888">
                <a:tc rowSpan="2">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900" b="0" i="0" u="none" strike="noStrike" cap="none" normalizeH="0" baseline="0" smtClean="0">
                          <a:ln>
                            <a:noFill/>
                          </a:ln>
                          <a:solidFill>
                            <a:schemeClr val="tx1"/>
                          </a:solidFill>
                          <a:effectLst/>
                          <a:latin typeface="Arial" pitchFamily="34" charset="0"/>
                          <a:cs typeface="B Nazanin" pitchFamily="2" charset="-78"/>
                        </a:rPr>
                        <a:t>فعاليت</a:t>
                      </a:r>
                      <a:endParaRPr kumimoji="0" lang="en-US" sz="19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900" b="0" i="0" u="none" strike="noStrike" cap="none" normalizeH="0" baseline="0" smtClean="0">
                          <a:ln>
                            <a:noFill/>
                          </a:ln>
                          <a:solidFill>
                            <a:schemeClr val="tx1"/>
                          </a:solidFill>
                          <a:effectLst/>
                          <a:latin typeface="Arial" pitchFamily="34" charset="0"/>
                          <a:cs typeface="B Nazanin" pitchFamily="2" charset="-78"/>
                        </a:rPr>
                        <a:t>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700" b="0" i="0" u="none" strike="noStrike" cap="none" normalizeH="0" baseline="0" smtClean="0">
                          <a:ln>
                            <a:noFill/>
                          </a:ln>
                          <a:solidFill>
                            <a:schemeClr val="tx1"/>
                          </a:solidFill>
                          <a:effectLst/>
                          <a:latin typeface="Arial" pitchFamily="34" charset="0"/>
                          <a:cs typeface="B Nazanin" pitchFamily="2" charset="-78"/>
                        </a:rPr>
                        <a:t>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700" b="0" i="0" u="none" strike="noStrike" cap="none" normalizeH="0" baseline="0" smtClean="0">
                          <a:ln>
                            <a:noFill/>
                          </a:ln>
                          <a:solidFill>
                            <a:schemeClr val="tx1"/>
                          </a:solidFill>
                          <a:effectLst/>
                          <a:latin typeface="Arial" pitchFamily="34" charset="0"/>
                          <a:cs typeface="B Nazanin" pitchFamily="2" charset="-78"/>
                        </a:rPr>
                        <a:t>LF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0" i="0" u="none" strike="noStrike" cap="none" normalizeH="0" baseline="0" smtClean="0">
                          <a:ln>
                            <a:noFill/>
                          </a:ln>
                          <a:solidFill>
                            <a:schemeClr val="tx1"/>
                          </a:solidFill>
                          <a:effectLst/>
                          <a:latin typeface="Arial" pitchFamily="34" charset="0"/>
                          <a:cs typeface="B Nazanin" pitchFamily="2" charset="-78"/>
                        </a:rPr>
                        <a:t>کارگر </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900" b="0" i="0" u="none" strike="noStrike" cap="none" normalizeH="0" baseline="0" smtClean="0">
                          <a:ln>
                            <a:noFill/>
                          </a:ln>
                          <a:solidFill>
                            <a:schemeClr val="tx1"/>
                          </a:solidFill>
                          <a:effectLst/>
                          <a:latin typeface="Arial" pitchFamily="34" charset="0"/>
                          <a:cs typeface="B Nazanin" pitchFamily="2" charset="-78"/>
                        </a:rPr>
                        <a:t>r</a:t>
                      </a:r>
                      <a:r>
                        <a:rPr kumimoji="0" lang="en-US" sz="1900" b="0" i="0" u="none" strike="noStrike" cap="none" normalizeH="0" baseline="-25000" smtClean="0">
                          <a:ln>
                            <a:noFill/>
                          </a:ln>
                          <a:solidFill>
                            <a:schemeClr val="tx1"/>
                          </a:solidFill>
                          <a:effectLst/>
                          <a:latin typeface="Arial" pitchFamily="34" charset="0"/>
                          <a:cs typeface="B Nazanin" pitchFamily="2" charset="-78"/>
                        </a:rPr>
                        <a:t>ij</a:t>
                      </a:r>
                      <a:endParaRPr kumimoji="0" lang="en-US" sz="19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15">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1" i="0" u="none" strike="noStrike" cap="none" normalizeH="0" baseline="0" smtClean="0">
                          <a:ln>
                            <a:noFill/>
                          </a:ln>
                          <a:solidFill>
                            <a:schemeClr val="tx1"/>
                          </a:solidFill>
                          <a:effectLst/>
                          <a:latin typeface="Arial" pitchFamily="34" charset="0"/>
                          <a:cs typeface="B Nazanin" pitchFamily="2" charset="-78"/>
                        </a:rPr>
                        <a:t>زمان (روز)</a:t>
                      </a:r>
                      <a:endParaRPr kumimoji="0" lang="en-US" sz="2000" b="1"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r>
              <a:tr h="671513">
                <a:tc vMerge="1">
                  <a:txBody>
                    <a:bodyPr/>
                    <a:lstStyle/>
                    <a:p>
                      <a:pPr rtl="1"/>
                      <a:endParaRPr lang="fa-IR"/>
                    </a:p>
                  </a:txBody>
                  <a:tcPr/>
                </a:tc>
                <a:tc vMerge="1">
                  <a:txBody>
                    <a:bodyPr/>
                    <a:lstStyle/>
                    <a:p>
                      <a:pPr rtl="1"/>
                      <a:endParaRPr lang="fa-IR"/>
                    </a:p>
                  </a:txBody>
                  <a:tcPr/>
                </a:tc>
                <a:tc vMerge="1">
                  <a:txBody>
                    <a:bodyPr/>
                    <a:lstStyle/>
                    <a:p>
                      <a:pPr rtl="1"/>
                      <a:endParaRPr lang="fa-IR"/>
                    </a:p>
                  </a:txBody>
                  <a:tcPr/>
                </a:tc>
                <a:tc vMerge="1">
                  <a:txBody>
                    <a:bodyPr/>
                    <a:lstStyle/>
                    <a:p>
                      <a:pPr rtl="1"/>
                      <a:endParaRPr lang="fa-IR"/>
                    </a:p>
                  </a:txBody>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1</a:t>
                      </a:r>
                      <a:endParaRPr kumimoji="0" lang="en-US" sz="1600" b="1"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2</a:t>
                      </a:r>
                      <a:endParaRPr kumimoji="0" lang="en-US" sz="1600" b="1"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3</a:t>
                      </a:r>
                      <a:endParaRPr kumimoji="0" lang="en-US" sz="1600" b="1"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4</a:t>
                      </a:r>
                      <a:endParaRPr kumimoji="0" lang="en-US" sz="1600" b="1"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5</a:t>
                      </a:r>
                      <a:endParaRPr kumimoji="0" lang="en-US" sz="1600" b="1"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6</a:t>
                      </a:r>
                      <a:endParaRPr kumimoji="0" lang="en-US" sz="1600" b="1"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7</a:t>
                      </a:r>
                      <a:endParaRPr kumimoji="0" lang="en-US" sz="1600" b="1"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8</a:t>
                      </a:r>
                      <a:endParaRPr kumimoji="0" lang="en-US" sz="1600" b="1"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9</a:t>
                      </a:r>
                      <a:endParaRPr kumimoji="0" lang="en-US" sz="1600" b="1"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10</a:t>
                      </a:r>
                      <a:endParaRPr kumimoji="0" lang="en-US" sz="1600" b="1"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11</a:t>
                      </a:r>
                      <a:endParaRPr kumimoji="0" lang="en-US" sz="1600" b="1"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12</a:t>
                      </a:r>
                      <a:endParaRPr kumimoji="0" lang="en-US" sz="1600" b="1"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13</a:t>
                      </a:r>
                      <a:endParaRPr kumimoji="0" lang="en-US" sz="1600" b="1"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14</a:t>
                      </a:r>
                      <a:endParaRPr kumimoji="0" lang="en-US" sz="1600" b="1"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15</a:t>
                      </a:r>
                      <a:endParaRPr kumimoji="0" lang="en-US" sz="1600" b="1"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9888">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2-1</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3</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0</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8</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3</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3</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3</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3</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9888">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3-1</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4</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0</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4</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2</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2</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2</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2</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2</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9888">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4-3</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4</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4</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8</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2</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2</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2</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2</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2</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8300">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5-1</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3</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0</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10</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4</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4</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4</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4</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9888">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5-2</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2</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3</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10</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6</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6</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6</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9888">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5-3</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2</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4</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10</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3</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3</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3</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9888">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6-4</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7</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8</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15</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4</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4</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4</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4</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4</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4</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4</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4</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8300">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6-5</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5</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6</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15</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5</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5</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5</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5</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5</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5</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9888">
                <a:tc gridSpan="5">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0" i="0" u="none" strike="noStrike" cap="none" normalizeH="0" baseline="0" smtClean="0">
                          <a:ln>
                            <a:noFill/>
                          </a:ln>
                          <a:solidFill>
                            <a:schemeClr val="tx1"/>
                          </a:solidFill>
                          <a:effectLst/>
                          <a:latin typeface="Arial" pitchFamily="34" charset="0"/>
                          <a:cs typeface="B Nazanin" pitchFamily="2" charset="-78"/>
                        </a:rPr>
                        <a:t>81</a:t>
                      </a:r>
                      <a:endParaRPr kumimoji="0" lang="en-US" sz="16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0" i="0" u="none" strike="noStrike" cap="none" normalizeH="0" baseline="0" smtClean="0">
                          <a:ln>
                            <a:noFill/>
                          </a:ln>
                          <a:solidFill>
                            <a:schemeClr val="tx1"/>
                          </a:solidFill>
                          <a:effectLst/>
                          <a:latin typeface="Arial" pitchFamily="34" charset="0"/>
                          <a:cs typeface="B Nazanin" pitchFamily="2" charset="-78"/>
                        </a:rPr>
                        <a:t>81</a:t>
                      </a:r>
                      <a:endParaRPr kumimoji="0" lang="en-US" sz="16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0" i="0" u="none" strike="noStrike" cap="none" normalizeH="0" baseline="0" smtClean="0">
                          <a:ln>
                            <a:noFill/>
                          </a:ln>
                          <a:solidFill>
                            <a:schemeClr val="tx1"/>
                          </a:solidFill>
                          <a:effectLst/>
                          <a:latin typeface="Arial" pitchFamily="34" charset="0"/>
                          <a:cs typeface="B Nazanin" pitchFamily="2" charset="-78"/>
                        </a:rPr>
                        <a:t>81</a:t>
                      </a:r>
                      <a:endParaRPr kumimoji="0" lang="en-US" sz="16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0" i="0" u="none" strike="noStrike" cap="none" normalizeH="0" baseline="0" smtClean="0">
                          <a:ln>
                            <a:noFill/>
                          </a:ln>
                          <a:solidFill>
                            <a:schemeClr val="tx1"/>
                          </a:solidFill>
                          <a:effectLst/>
                          <a:latin typeface="Arial" pitchFamily="34" charset="0"/>
                          <a:cs typeface="B Nazanin" pitchFamily="2" charset="-78"/>
                        </a:rPr>
                        <a:t>64</a:t>
                      </a:r>
                      <a:endParaRPr kumimoji="0" lang="en-US" sz="16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0" i="0" u="none" strike="noStrike" cap="none" normalizeH="0" baseline="0" smtClean="0">
                          <a:ln>
                            <a:noFill/>
                          </a:ln>
                          <a:solidFill>
                            <a:schemeClr val="tx1"/>
                          </a:solidFill>
                          <a:effectLst/>
                          <a:latin typeface="Arial" pitchFamily="34" charset="0"/>
                          <a:cs typeface="B Nazanin" pitchFamily="2" charset="-78"/>
                        </a:rPr>
                        <a:t>121</a:t>
                      </a:r>
                      <a:endParaRPr kumimoji="0" lang="en-US" sz="16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0" i="0" u="none" strike="noStrike" cap="none" normalizeH="0" baseline="0" smtClean="0">
                          <a:ln>
                            <a:noFill/>
                          </a:ln>
                          <a:solidFill>
                            <a:schemeClr val="tx1"/>
                          </a:solidFill>
                          <a:effectLst/>
                          <a:latin typeface="Arial" pitchFamily="34" charset="0"/>
                          <a:cs typeface="B Nazanin" pitchFamily="2" charset="-78"/>
                        </a:rPr>
                        <a:t>25</a:t>
                      </a:r>
                      <a:endParaRPr kumimoji="0" lang="en-US" sz="16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0" i="0" u="none" strike="noStrike" cap="none" normalizeH="0" baseline="0" smtClean="0">
                          <a:ln>
                            <a:noFill/>
                          </a:ln>
                          <a:solidFill>
                            <a:schemeClr val="tx1"/>
                          </a:solidFill>
                          <a:effectLst/>
                          <a:latin typeface="Arial" pitchFamily="34" charset="0"/>
                          <a:cs typeface="B Nazanin" pitchFamily="2" charset="-78"/>
                        </a:rPr>
                        <a:t>49</a:t>
                      </a:r>
                      <a:endParaRPr kumimoji="0" lang="en-US" sz="16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0" i="0" u="none" strike="noStrike" cap="none" normalizeH="0" baseline="0" smtClean="0">
                          <a:ln>
                            <a:noFill/>
                          </a:ln>
                          <a:solidFill>
                            <a:schemeClr val="tx1"/>
                          </a:solidFill>
                          <a:effectLst/>
                          <a:latin typeface="Arial" pitchFamily="34" charset="0"/>
                          <a:cs typeface="B Nazanin" pitchFamily="2" charset="-78"/>
                        </a:rPr>
                        <a:t>49</a:t>
                      </a:r>
                      <a:endParaRPr kumimoji="0" lang="en-US" sz="16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0" i="0" u="none" strike="noStrike" cap="none" normalizeH="0" baseline="0" smtClean="0">
                          <a:ln>
                            <a:noFill/>
                          </a:ln>
                          <a:solidFill>
                            <a:schemeClr val="tx1"/>
                          </a:solidFill>
                          <a:effectLst/>
                          <a:latin typeface="Arial" pitchFamily="34" charset="0"/>
                          <a:cs typeface="B Nazanin" pitchFamily="2" charset="-78"/>
                        </a:rPr>
                        <a:t>81</a:t>
                      </a:r>
                      <a:endParaRPr kumimoji="0" lang="en-US" sz="16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0" i="0" u="none" strike="noStrike" cap="none" normalizeH="0" baseline="0" smtClean="0">
                          <a:ln>
                            <a:noFill/>
                          </a:ln>
                          <a:solidFill>
                            <a:schemeClr val="tx1"/>
                          </a:solidFill>
                          <a:effectLst/>
                          <a:latin typeface="Arial" pitchFamily="34" charset="0"/>
                          <a:cs typeface="B Nazanin" pitchFamily="2" charset="-78"/>
                        </a:rPr>
                        <a:t>81</a:t>
                      </a:r>
                      <a:endParaRPr kumimoji="0" lang="en-US" sz="16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0" i="0" u="none" strike="noStrike" cap="none" normalizeH="0" baseline="0" smtClean="0">
                          <a:ln>
                            <a:noFill/>
                          </a:ln>
                          <a:solidFill>
                            <a:schemeClr val="tx1"/>
                          </a:solidFill>
                          <a:effectLst/>
                          <a:latin typeface="Arial" pitchFamily="34" charset="0"/>
                          <a:cs typeface="B Nazanin" pitchFamily="2" charset="-78"/>
                        </a:rPr>
                        <a:t>81</a:t>
                      </a:r>
                      <a:endParaRPr kumimoji="0" lang="en-US" sz="16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0" i="0" u="none" strike="noStrike" cap="none" normalizeH="0" baseline="0" smtClean="0">
                          <a:ln>
                            <a:noFill/>
                          </a:ln>
                          <a:solidFill>
                            <a:schemeClr val="tx1"/>
                          </a:solidFill>
                          <a:effectLst/>
                          <a:latin typeface="Arial" pitchFamily="34" charset="0"/>
                          <a:cs typeface="B Nazanin" pitchFamily="2" charset="-78"/>
                        </a:rPr>
                        <a:t>16</a:t>
                      </a:r>
                      <a:endParaRPr kumimoji="0" lang="en-US" sz="16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0" i="0" u="none" strike="noStrike" cap="none" normalizeH="0" baseline="0" smtClean="0">
                          <a:ln>
                            <a:noFill/>
                          </a:ln>
                          <a:solidFill>
                            <a:schemeClr val="tx1"/>
                          </a:solidFill>
                          <a:effectLst/>
                          <a:latin typeface="Arial" pitchFamily="34" charset="0"/>
                          <a:cs typeface="B Nazanin" pitchFamily="2" charset="-78"/>
                        </a:rPr>
                        <a:t>16</a:t>
                      </a:r>
                      <a:endParaRPr kumimoji="0" lang="en-US" sz="16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0" i="0" u="none" strike="noStrike" cap="none" normalizeH="0" baseline="0" smtClean="0">
                          <a:ln>
                            <a:noFill/>
                          </a:ln>
                          <a:solidFill>
                            <a:schemeClr val="tx1"/>
                          </a:solidFill>
                          <a:effectLst/>
                          <a:latin typeface="Arial" pitchFamily="34" charset="0"/>
                          <a:cs typeface="B Nazanin" pitchFamily="2" charset="-78"/>
                        </a:rPr>
                        <a:t>16</a:t>
                      </a:r>
                      <a:endParaRPr kumimoji="0" lang="en-US" sz="16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0" i="0" u="none" strike="noStrike" cap="none" normalizeH="0" baseline="0" smtClean="0">
                          <a:ln>
                            <a:noFill/>
                          </a:ln>
                          <a:solidFill>
                            <a:schemeClr val="tx1"/>
                          </a:solidFill>
                          <a:effectLst/>
                          <a:latin typeface="Arial" pitchFamily="34" charset="0"/>
                          <a:cs typeface="B Nazanin" pitchFamily="2" charset="-78"/>
                        </a:rPr>
                        <a:t>16</a:t>
                      </a:r>
                      <a:endParaRPr kumimoji="0" lang="en-US" sz="16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8" name="Footer Placeholder 5"/>
          <p:cNvSpPr>
            <a:spLocks noGrp="1"/>
          </p:cNvSpPr>
          <p:nvPr>
            <p:ph type="ftr" sz="quarter" idx="11"/>
          </p:nvPr>
        </p:nvSpPr>
        <p:spPr/>
        <p:txBody>
          <a:bodyPr/>
          <a:lstStyle/>
          <a:p>
            <a:pPr>
              <a:defRPr/>
            </a:pPr>
            <a:r>
              <a:rPr lang="en-US" altLang="en-US"/>
              <a:t>Management &amp; Project Control -  Present by Dr.Amir.A.Shojaie</a:t>
            </a:r>
          </a:p>
        </p:txBody>
      </p:sp>
      <p:sp>
        <p:nvSpPr>
          <p:cNvPr id="239" name="Slide Number Placeholder 6"/>
          <p:cNvSpPr>
            <a:spLocks noGrp="1"/>
          </p:cNvSpPr>
          <p:nvPr>
            <p:ph type="sldNum" sz="quarter" idx="12"/>
          </p:nvPr>
        </p:nvSpPr>
        <p:spPr/>
        <p:txBody>
          <a:bodyPr/>
          <a:lstStyle/>
          <a:p>
            <a:pPr>
              <a:defRPr/>
            </a:pPr>
            <a:fld id="{7B369A55-6474-45A5-8D55-5CC1608DAA14}" type="slidenum">
              <a:rPr lang="ar-SA" altLang="en-US"/>
              <a:pPr>
                <a:defRPr/>
              </a:pPr>
              <a:t>212</a:t>
            </a:fld>
            <a:endParaRPr lang="en-US" altLang="en-US"/>
          </a:p>
        </p:txBody>
      </p:sp>
      <p:sp>
        <p:nvSpPr>
          <p:cNvPr id="36869" name="Rectangle 2"/>
          <p:cNvSpPr>
            <a:spLocks noGrp="1" noChangeArrowheads="1"/>
          </p:cNvSpPr>
          <p:nvPr>
            <p:ph type="title"/>
          </p:nvPr>
        </p:nvSpPr>
        <p:spPr/>
        <p:txBody>
          <a:bodyPr/>
          <a:lstStyle/>
          <a:p>
            <a:pPr algn="r" rtl="1" eaLnBrk="1" hangingPunct="1"/>
            <a:r>
              <a:rPr lang="fa-IR" sz="2200" smtClean="0">
                <a:solidFill>
                  <a:schemeClr val="tx1"/>
                </a:solidFill>
                <a:cs typeface="B Nazanin" pitchFamily="2" charset="-78"/>
              </a:rPr>
              <a:t>به منظور کاهش مقدار </a:t>
            </a:r>
            <a:r>
              <a:rPr lang="en-US" sz="2200" smtClean="0">
                <a:solidFill>
                  <a:schemeClr val="tx1"/>
                </a:solidFill>
                <a:cs typeface="B Nazanin" pitchFamily="2" charset="-78"/>
              </a:rPr>
              <a:t>z</a:t>
            </a:r>
            <a:r>
              <a:rPr lang="fa-IR" sz="2200" smtClean="0">
                <a:solidFill>
                  <a:schemeClr val="tx1"/>
                </a:solidFill>
                <a:cs typeface="B Nazanin" pitchFamily="2" charset="-78"/>
              </a:rPr>
              <a:t> بر اساس الگوريتم برگس، تغييراتي در زمان بندي انجام فعاليتها ي غير بحراني در داخل مدت زمان شناوري آنها (ابتدا، آخرين فعاليت در جدول يعني 6-5 و سپس به ترتيب ، فعاليتهاي غير بحراني رديفهاي قبلي) ايجاد ميشود که در اثر آن گزينه جديد زير ارائه ميشود:</a:t>
            </a:r>
            <a:endParaRPr lang="en-US" sz="2200" smtClean="0">
              <a:solidFill>
                <a:schemeClr val="tx1"/>
              </a:solidFill>
              <a:cs typeface="B Nazanin" pitchFamily="2" charset="-78"/>
            </a:endParaRPr>
          </a:p>
        </p:txBody>
      </p:sp>
      <p:graphicFrame>
        <p:nvGraphicFramePr>
          <p:cNvPr id="459059" name="Group 307"/>
          <p:cNvGraphicFramePr>
            <a:graphicFrameLocks noGrp="1"/>
          </p:cNvGraphicFramePr>
          <p:nvPr>
            <p:ph sz="half" idx="1"/>
          </p:nvPr>
        </p:nvGraphicFramePr>
        <p:xfrm>
          <a:off x="228600" y="1600200"/>
          <a:ext cx="8382000" cy="5100638"/>
        </p:xfrm>
        <a:graphic>
          <a:graphicData uri="http://schemas.openxmlformats.org/drawingml/2006/table">
            <a:tbl>
              <a:tblPr/>
              <a:tblGrid>
                <a:gridCol w="679450"/>
                <a:gridCol w="788988"/>
                <a:gridCol w="1022350"/>
                <a:gridCol w="377825"/>
                <a:gridCol w="379412"/>
                <a:gridCol w="377825"/>
                <a:gridCol w="379413"/>
                <a:gridCol w="523875"/>
                <a:gridCol w="377825"/>
                <a:gridCol w="379412"/>
                <a:gridCol w="377825"/>
                <a:gridCol w="379413"/>
                <a:gridCol w="377825"/>
                <a:gridCol w="379412"/>
                <a:gridCol w="444500"/>
                <a:gridCol w="379413"/>
                <a:gridCol w="377825"/>
                <a:gridCol w="379412"/>
              </a:tblGrid>
              <a:tr h="166688">
                <a:tc rowSpan="2">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900" b="0" i="0" u="none" strike="noStrike" cap="none" normalizeH="0" baseline="0" smtClean="0">
                          <a:ln>
                            <a:noFill/>
                          </a:ln>
                          <a:solidFill>
                            <a:schemeClr val="tx1"/>
                          </a:solidFill>
                          <a:effectLst/>
                          <a:latin typeface="Arial" pitchFamily="34" charset="0"/>
                          <a:cs typeface="B Nazanin" pitchFamily="2" charset="-78"/>
                        </a:rPr>
                        <a:t>فعاليت</a:t>
                      </a:r>
                      <a:endParaRPr kumimoji="0" lang="en-US" sz="19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700" b="0" i="0" u="none" strike="noStrike" cap="none" normalizeH="0" baseline="0" smtClean="0">
                          <a:ln>
                            <a:noFill/>
                          </a:ln>
                          <a:solidFill>
                            <a:schemeClr val="tx1"/>
                          </a:solidFill>
                          <a:effectLst/>
                          <a:latin typeface="Arial" pitchFamily="34" charset="0"/>
                          <a:cs typeface="B Nazanin" pitchFamily="2" charset="-78"/>
                        </a:rPr>
                        <a:t>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700" b="0" i="0" u="none" strike="noStrike" cap="none" normalizeH="0" baseline="0" smtClean="0">
                          <a:ln>
                            <a:noFill/>
                          </a:ln>
                          <a:solidFill>
                            <a:schemeClr val="tx1"/>
                          </a:solidFill>
                          <a:effectLst/>
                          <a:latin typeface="Arial" pitchFamily="34" charset="0"/>
                          <a:cs typeface="B Nazanin" pitchFamily="2" charset="-78"/>
                        </a:rPr>
                        <a:t>LF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15">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1" i="0" u="none" strike="noStrike" cap="none" normalizeH="0" baseline="0" smtClean="0">
                          <a:ln>
                            <a:noFill/>
                          </a:ln>
                          <a:solidFill>
                            <a:schemeClr val="tx1"/>
                          </a:solidFill>
                          <a:effectLst/>
                          <a:latin typeface="Arial" pitchFamily="34" charset="0"/>
                          <a:cs typeface="B Nazanin" pitchFamily="2" charset="-78"/>
                        </a:rPr>
                        <a:t>زمان (روز)</a:t>
                      </a:r>
                      <a:endParaRPr kumimoji="0" lang="en-US" sz="2000" b="1"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r>
              <a:tr h="358775">
                <a:tc vMerge="1">
                  <a:txBody>
                    <a:bodyPr/>
                    <a:lstStyle/>
                    <a:p>
                      <a:pPr rtl="1"/>
                      <a:endParaRPr lang="fa-IR"/>
                    </a:p>
                  </a:txBody>
                  <a:tcPr/>
                </a:tc>
                <a:tc vMerge="1">
                  <a:txBody>
                    <a:bodyPr/>
                    <a:lstStyle/>
                    <a:p>
                      <a:pPr rtl="1"/>
                      <a:endParaRPr lang="fa-IR"/>
                    </a:p>
                  </a:txBody>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1</a:t>
                      </a:r>
                      <a:endParaRPr kumimoji="0" lang="en-US" sz="1600" b="1"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2</a:t>
                      </a:r>
                      <a:endParaRPr kumimoji="0" lang="en-US" sz="1600" b="1"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3</a:t>
                      </a:r>
                      <a:endParaRPr kumimoji="0" lang="en-US" sz="1600" b="1"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4</a:t>
                      </a:r>
                      <a:endParaRPr kumimoji="0" lang="en-US" sz="1600" b="1"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5</a:t>
                      </a:r>
                      <a:endParaRPr kumimoji="0" lang="en-US" sz="1600" b="1"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6</a:t>
                      </a:r>
                      <a:endParaRPr kumimoji="0" lang="en-US" sz="1600" b="1"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7</a:t>
                      </a:r>
                      <a:endParaRPr kumimoji="0" lang="en-US" sz="1600" b="1"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8</a:t>
                      </a:r>
                      <a:endParaRPr kumimoji="0" lang="en-US" sz="1600" b="1"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9</a:t>
                      </a:r>
                      <a:endParaRPr kumimoji="0" lang="en-US" sz="1600" b="1"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10</a:t>
                      </a:r>
                      <a:endParaRPr kumimoji="0" lang="en-US" sz="1600" b="1"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11</a:t>
                      </a:r>
                      <a:endParaRPr kumimoji="0" lang="en-US" sz="1600" b="1"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12</a:t>
                      </a:r>
                      <a:endParaRPr kumimoji="0" lang="en-US" sz="1600" b="1"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13</a:t>
                      </a:r>
                      <a:endParaRPr kumimoji="0" lang="en-US" sz="1600" b="1"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14</a:t>
                      </a:r>
                      <a:endParaRPr kumimoji="0" lang="en-US" sz="1600" b="1"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15</a:t>
                      </a:r>
                      <a:endParaRPr kumimoji="0" lang="en-US" sz="1600" b="1"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3550">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2-1</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0</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8</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3</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3</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3</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1963">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3-1</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0</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4</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2</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2</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2</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2</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1963">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4-3</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4</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8</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2</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2</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2</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2</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1963">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5-1</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0</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10</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rgbClr val="CC00CC"/>
                          </a:solidFill>
                          <a:effectLst/>
                          <a:latin typeface="Arial" pitchFamily="34" charset="0"/>
                          <a:cs typeface="B Nazanin" pitchFamily="2" charset="-78"/>
                        </a:rPr>
                        <a:t>4</a:t>
                      </a:r>
                      <a:endParaRPr kumimoji="0" lang="en-US" sz="2000" b="0" i="0" u="none" strike="noStrike" cap="none" normalizeH="0" baseline="0" smtClean="0">
                        <a:ln>
                          <a:noFill/>
                        </a:ln>
                        <a:solidFill>
                          <a:srgbClr val="CC00CC"/>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rgbClr val="CC00CC"/>
                          </a:solidFill>
                          <a:effectLst/>
                          <a:latin typeface="Arial" pitchFamily="34" charset="0"/>
                          <a:cs typeface="B Nazanin" pitchFamily="2" charset="-78"/>
                        </a:rPr>
                        <a:t>4</a:t>
                      </a:r>
                      <a:endParaRPr kumimoji="0" lang="en-US" sz="2000" b="0" i="0" u="none" strike="noStrike" cap="none" normalizeH="0" baseline="0" smtClean="0">
                        <a:ln>
                          <a:noFill/>
                        </a:ln>
                        <a:solidFill>
                          <a:srgbClr val="CC00CC"/>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rgbClr val="CC00CC"/>
                          </a:solidFill>
                          <a:effectLst/>
                          <a:latin typeface="Arial" pitchFamily="34" charset="0"/>
                          <a:cs typeface="B Nazanin" pitchFamily="2" charset="-78"/>
                        </a:rPr>
                        <a:t>4</a:t>
                      </a:r>
                      <a:endParaRPr kumimoji="0" lang="en-US" sz="2000" b="0" i="0" u="none" strike="noStrike" cap="none" normalizeH="0" baseline="0" smtClean="0">
                        <a:ln>
                          <a:noFill/>
                        </a:ln>
                        <a:solidFill>
                          <a:srgbClr val="CC00CC"/>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1963">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5-2</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3</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10</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rgbClr val="CC00CC"/>
                          </a:solidFill>
                          <a:effectLst/>
                          <a:latin typeface="Arial" pitchFamily="34" charset="0"/>
                          <a:cs typeface="B Nazanin" pitchFamily="2" charset="-78"/>
                        </a:rPr>
                        <a:t>6</a:t>
                      </a:r>
                      <a:endParaRPr kumimoji="0" lang="en-US" sz="2000" b="0" i="0" u="none" strike="noStrike" cap="none" normalizeH="0" baseline="0" smtClean="0">
                        <a:ln>
                          <a:noFill/>
                        </a:ln>
                        <a:solidFill>
                          <a:srgbClr val="CC00CC"/>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rgbClr val="CC00CC"/>
                          </a:solidFill>
                          <a:effectLst/>
                          <a:latin typeface="Arial" pitchFamily="34" charset="0"/>
                          <a:cs typeface="B Nazanin" pitchFamily="2" charset="-78"/>
                        </a:rPr>
                        <a:t>6</a:t>
                      </a:r>
                      <a:endParaRPr kumimoji="0" lang="en-US" sz="2000" b="0" i="0" u="none" strike="noStrike" cap="none" normalizeH="0" baseline="0" smtClean="0">
                        <a:ln>
                          <a:noFill/>
                        </a:ln>
                        <a:solidFill>
                          <a:srgbClr val="CC00CC"/>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3550">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5-3</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4</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10</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3</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3</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1963">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6-4</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8</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15</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4</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4</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4</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4</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4</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4</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4</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1963">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6-5</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6</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0" i="0" u="none" strike="noStrike" cap="none" normalizeH="0" baseline="0" smtClean="0">
                          <a:ln>
                            <a:noFill/>
                          </a:ln>
                          <a:solidFill>
                            <a:schemeClr val="tx1"/>
                          </a:solidFill>
                          <a:effectLst/>
                          <a:latin typeface="Arial" pitchFamily="34" charset="0"/>
                          <a:cs typeface="B Nazanin" pitchFamily="2" charset="-78"/>
                        </a:rPr>
                        <a:t>15</a:t>
                      </a:r>
                      <a:endParaRPr kumimoji="0" lang="en-US"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rgbClr val="CC00CC"/>
                          </a:solidFill>
                          <a:effectLst/>
                          <a:latin typeface="Arial" pitchFamily="34" charset="0"/>
                          <a:cs typeface="B Nazanin" pitchFamily="2" charset="-78"/>
                        </a:rPr>
                        <a:t>5</a:t>
                      </a:r>
                      <a:endParaRPr kumimoji="0" lang="en-US" sz="2000" b="0" i="0" u="none" strike="noStrike" cap="none" normalizeH="0" baseline="0" smtClean="0">
                        <a:ln>
                          <a:noFill/>
                        </a:ln>
                        <a:solidFill>
                          <a:srgbClr val="CC00CC"/>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rgbClr val="CC00CC"/>
                          </a:solidFill>
                          <a:effectLst/>
                          <a:latin typeface="Arial" pitchFamily="34" charset="0"/>
                          <a:cs typeface="B Nazanin" pitchFamily="2" charset="-78"/>
                        </a:rPr>
                        <a:t>5</a:t>
                      </a:r>
                      <a:endParaRPr kumimoji="0" lang="en-US" sz="2000" b="0" i="0" u="none" strike="noStrike" cap="none" normalizeH="0" baseline="0" smtClean="0">
                        <a:ln>
                          <a:noFill/>
                        </a:ln>
                        <a:solidFill>
                          <a:srgbClr val="CC00CC"/>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rgbClr val="CC00CC"/>
                          </a:solidFill>
                          <a:effectLst/>
                          <a:latin typeface="Arial" pitchFamily="34" charset="0"/>
                          <a:cs typeface="B Nazanin" pitchFamily="2" charset="-78"/>
                        </a:rPr>
                        <a:t>5</a:t>
                      </a:r>
                      <a:endParaRPr kumimoji="0" lang="en-US" sz="2000" b="0" i="0" u="none" strike="noStrike" cap="none" normalizeH="0" baseline="0" smtClean="0">
                        <a:ln>
                          <a:noFill/>
                        </a:ln>
                        <a:solidFill>
                          <a:srgbClr val="CC00CC"/>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rgbClr val="CC00CC"/>
                          </a:solidFill>
                          <a:effectLst/>
                          <a:latin typeface="Arial" pitchFamily="34" charset="0"/>
                          <a:cs typeface="B Nazanin" pitchFamily="2" charset="-78"/>
                        </a:rPr>
                        <a:t>5</a:t>
                      </a:r>
                      <a:endParaRPr kumimoji="0" lang="en-US" sz="2000" b="0" i="0" u="none" strike="noStrike" cap="none" normalizeH="0" baseline="0" smtClean="0">
                        <a:ln>
                          <a:noFill/>
                        </a:ln>
                        <a:solidFill>
                          <a:srgbClr val="CC00CC"/>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rgbClr val="CC00CC"/>
                          </a:solidFill>
                          <a:effectLst/>
                          <a:latin typeface="Arial" pitchFamily="34" charset="0"/>
                          <a:cs typeface="B Nazanin" pitchFamily="2" charset="-78"/>
                        </a:rPr>
                        <a:t>5</a:t>
                      </a:r>
                      <a:endParaRPr kumimoji="0" lang="en-US" sz="2000" b="0" i="0" u="none" strike="noStrike" cap="none" normalizeH="0" baseline="0" smtClean="0">
                        <a:ln>
                          <a:noFill/>
                        </a:ln>
                        <a:solidFill>
                          <a:srgbClr val="CC00CC"/>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7663">
                <a:tc gridSpan="3">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2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0" i="0" u="none" strike="noStrike" cap="none" normalizeH="0" baseline="0" smtClean="0">
                          <a:ln>
                            <a:noFill/>
                          </a:ln>
                          <a:solidFill>
                            <a:schemeClr val="tx1"/>
                          </a:solidFill>
                          <a:effectLst/>
                          <a:latin typeface="Arial" pitchFamily="34" charset="0"/>
                          <a:cs typeface="B Nazanin" pitchFamily="2" charset="-78"/>
                        </a:rPr>
                        <a:t>25</a:t>
                      </a:r>
                      <a:endParaRPr kumimoji="0" lang="en-US" sz="16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0" i="0" u="none" strike="noStrike" cap="none" normalizeH="0" baseline="0" smtClean="0">
                          <a:ln>
                            <a:noFill/>
                          </a:ln>
                          <a:solidFill>
                            <a:schemeClr val="tx1"/>
                          </a:solidFill>
                          <a:effectLst/>
                          <a:latin typeface="Arial" pitchFamily="34" charset="0"/>
                          <a:cs typeface="B Nazanin" pitchFamily="2" charset="-78"/>
                        </a:rPr>
                        <a:t>81</a:t>
                      </a:r>
                      <a:endParaRPr kumimoji="0" lang="en-US" sz="16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0" i="0" u="none" strike="noStrike" cap="none" normalizeH="0" baseline="0" smtClean="0">
                          <a:ln>
                            <a:noFill/>
                          </a:ln>
                          <a:solidFill>
                            <a:schemeClr val="tx1"/>
                          </a:solidFill>
                          <a:effectLst/>
                          <a:latin typeface="Arial" pitchFamily="34" charset="0"/>
                          <a:cs typeface="B Nazanin" pitchFamily="2" charset="-78"/>
                        </a:rPr>
                        <a:t>81</a:t>
                      </a:r>
                      <a:endParaRPr kumimoji="0" lang="en-US" sz="16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0" i="0" u="none" strike="noStrike" cap="none" normalizeH="0" baseline="0" smtClean="0">
                          <a:ln>
                            <a:noFill/>
                          </a:ln>
                          <a:solidFill>
                            <a:schemeClr val="tx1"/>
                          </a:solidFill>
                          <a:effectLst/>
                          <a:latin typeface="Arial" pitchFamily="34" charset="0"/>
                          <a:cs typeface="B Nazanin" pitchFamily="2" charset="-78"/>
                        </a:rPr>
                        <a:t>36</a:t>
                      </a:r>
                      <a:endParaRPr kumimoji="0" lang="en-US" sz="16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0" i="0" u="none" strike="noStrike" cap="none" normalizeH="0" baseline="0" smtClean="0">
                          <a:ln>
                            <a:noFill/>
                          </a:ln>
                          <a:solidFill>
                            <a:schemeClr val="tx1"/>
                          </a:solidFill>
                          <a:effectLst/>
                          <a:latin typeface="Arial" pitchFamily="34" charset="0"/>
                          <a:cs typeface="B Nazanin" pitchFamily="2" charset="-78"/>
                        </a:rPr>
                        <a:t>25</a:t>
                      </a:r>
                      <a:endParaRPr kumimoji="0" lang="en-US" sz="16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0" i="0" u="none" strike="noStrike" cap="none" normalizeH="0" baseline="0" smtClean="0">
                          <a:ln>
                            <a:noFill/>
                          </a:ln>
                          <a:solidFill>
                            <a:schemeClr val="tx1"/>
                          </a:solidFill>
                          <a:effectLst/>
                          <a:latin typeface="Arial" pitchFamily="34" charset="0"/>
                          <a:cs typeface="B Nazanin" pitchFamily="2" charset="-78"/>
                        </a:rPr>
                        <a:t>25</a:t>
                      </a:r>
                      <a:endParaRPr kumimoji="0" lang="en-US" sz="16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0" i="0" u="none" strike="noStrike" cap="none" normalizeH="0" baseline="0" smtClean="0">
                          <a:ln>
                            <a:noFill/>
                          </a:ln>
                          <a:solidFill>
                            <a:schemeClr val="tx1"/>
                          </a:solidFill>
                          <a:effectLst/>
                          <a:latin typeface="Arial" pitchFamily="34" charset="0"/>
                          <a:cs typeface="B Nazanin" pitchFamily="2" charset="-78"/>
                        </a:rPr>
                        <a:t>64</a:t>
                      </a:r>
                      <a:endParaRPr kumimoji="0" lang="en-US" sz="16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0" i="0" u="none" strike="noStrike" cap="none" normalizeH="0" baseline="0" smtClean="0">
                          <a:ln>
                            <a:noFill/>
                          </a:ln>
                          <a:solidFill>
                            <a:schemeClr val="tx1"/>
                          </a:solidFill>
                          <a:effectLst/>
                          <a:latin typeface="Arial" pitchFamily="34" charset="0"/>
                          <a:cs typeface="B Nazanin" pitchFamily="2" charset="-78"/>
                        </a:rPr>
                        <a:t>64</a:t>
                      </a:r>
                      <a:endParaRPr kumimoji="0" lang="en-US" sz="16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0" i="0" u="none" strike="noStrike" cap="none" normalizeH="0" baseline="0" smtClean="0">
                          <a:ln>
                            <a:noFill/>
                          </a:ln>
                          <a:solidFill>
                            <a:schemeClr val="tx1"/>
                          </a:solidFill>
                          <a:effectLst/>
                          <a:latin typeface="Arial" pitchFamily="34" charset="0"/>
                          <a:cs typeface="B Nazanin" pitchFamily="2" charset="-78"/>
                        </a:rPr>
                        <a:t>16</a:t>
                      </a:r>
                      <a:endParaRPr kumimoji="0" lang="en-US" sz="16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0" i="0" u="none" strike="noStrike" cap="none" normalizeH="0" baseline="0" smtClean="0">
                          <a:ln>
                            <a:noFill/>
                          </a:ln>
                          <a:solidFill>
                            <a:schemeClr val="tx1"/>
                          </a:solidFill>
                          <a:effectLst/>
                          <a:latin typeface="Arial" pitchFamily="34" charset="0"/>
                          <a:cs typeface="B Nazanin" pitchFamily="2" charset="-78"/>
                        </a:rPr>
                        <a:t>16</a:t>
                      </a:r>
                      <a:endParaRPr kumimoji="0" lang="en-US" sz="16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0" i="0" u="none" strike="noStrike" cap="none" normalizeH="0" baseline="0" smtClean="0">
                          <a:ln>
                            <a:noFill/>
                          </a:ln>
                          <a:solidFill>
                            <a:schemeClr val="tx1"/>
                          </a:solidFill>
                          <a:effectLst/>
                          <a:latin typeface="Arial" pitchFamily="34" charset="0"/>
                          <a:cs typeface="B Nazanin" pitchFamily="2" charset="-78"/>
                        </a:rPr>
                        <a:t>81</a:t>
                      </a:r>
                      <a:endParaRPr kumimoji="0" lang="en-US" sz="16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0" i="0" u="none" strike="noStrike" cap="none" normalizeH="0" baseline="0" smtClean="0">
                          <a:ln>
                            <a:noFill/>
                          </a:ln>
                          <a:solidFill>
                            <a:schemeClr val="tx1"/>
                          </a:solidFill>
                          <a:effectLst/>
                          <a:latin typeface="Arial" pitchFamily="34" charset="0"/>
                          <a:cs typeface="B Nazanin" pitchFamily="2" charset="-78"/>
                        </a:rPr>
                        <a:t>81</a:t>
                      </a:r>
                      <a:endParaRPr kumimoji="0" lang="en-US" sz="16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0" i="0" u="none" strike="noStrike" cap="none" normalizeH="0" baseline="0" smtClean="0">
                          <a:ln>
                            <a:noFill/>
                          </a:ln>
                          <a:solidFill>
                            <a:schemeClr val="tx1"/>
                          </a:solidFill>
                          <a:effectLst/>
                          <a:latin typeface="Arial" pitchFamily="34" charset="0"/>
                          <a:cs typeface="B Nazanin" pitchFamily="2" charset="-78"/>
                        </a:rPr>
                        <a:t>81</a:t>
                      </a:r>
                      <a:endParaRPr kumimoji="0" lang="en-US" sz="16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0" i="0" u="none" strike="noStrike" cap="none" normalizeH="0" baseline="0" smtClean="0">
                          <a:ln>
                            <a:noFill/>
                          </a:ln>
                          <a:solidFill>
                            <a:schemeClr val="tx1"/>
                          </a:solidFill>
                          <a:effectLst/>
                          <a:latin typeface="Arial" pitchFamily="34" charset="0"/>
                          <a:cs typeface="B Nazanin" pitchFamily="2" charset="-78"/>
                        </a:rPr>
                        <a:t>81</a:t>
                      </a:r>
                      <a:endParaRPr kumimoji="0" lang="en-US" sz="16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600" b="0" i="0" u="none" strike="noStrike" cap="none" normalizeH="0" baseline="0" smtClean="0">
                          <a:ln>
                            <a:noFill/>
                          </a:ln>
                          <a:solidFill>
                            <a:schemeClr val="tx1"/>
                          </a:solidFill>
                          <a:effectLst/>
                          <a:latin typeface="Arial" pitchFamily="34" charset="0"/>
                          <a:cs typeface="B Nazanin" pitchFamily="2" charset="-78"/>
                        </a:rPr>
                        <a:t>81</a:t>
                      </a:r>
                      <a:endParaRPr kumimoji="0" lang="en-US" sz="16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7103" name="Rectangle 281"/>
          <p:cNvSpPr>
            <a:spLocks noChangeArrowheads="1"/>
          </p:cNvSpPr>
          <p:nvPr/>
        </p:nvSpPr>
        <p:spPr bwMode="auto">
          <a:xfrm>
            <a:off x="7696200" y="6477000"/>
            <a:ext cx="609600" cy="304800"/>
          </a:xfrm>
          <a:prstGeom prst="rect">
            <a:avLst/>
          </a:prstGeom>
          <a:solidFill>
            <a:schemeClr val="bg1"/>
          </a:solidFill>
          <a:ln w="9525" algn="ctr">
            <a:noFill/>
            <a:miter lim="800000"/>
            <a:headEnd/>
            <a:tailEnd/>
          </a:ln>
        </p:spPr>
        <p:txBody>
          <a:bodyPr wrap="none" lIns="91427" tIns="45714" rIns="91427" bIns="45714" anchor="ctr"/>
          <a:lstStyle/>
          <a:p>
            <a:r>
              <a:rPr lang="en-US" sz="2000" b="1"/>
              <a:t>Z=838</a:t>
            </a:r>
          </a:p>
        </p:txBody>
      </p:sp>
      <p:graphicFrame>
        <p:nvGraphicFramePr>
          <p:cNvPr id="36866" name="Object 301"/>
          <p:cNvGraphicFramePr>
            <a:graphicFrameLocks noGrp="1" noChangeAspect="1"/>
          </p:cNvGraphicFramePr>
          <p:nvPr>
            <p:ph sz="half" idx="2"/>
          </p:nvPr>
        </p:nvGraphicFramePr>
        <p:xfrm>
          <a:off x="1143000" y="5943600"/>
          <a:ext cx="990600" cy="615950"/>
        </p:xfrm>
        <a:graphic>
          <a:graphicData uri="http://schemas.openxmlformats.org/presentationml/2006/ole">
            <mc:AlternateContent xmlns:mc="http://schemas.openxmlformats.org/markup-compatibility/2006">
              <mc:Choice xmlns:v="urn:schemas-microsoft-com:vml" Requires="v">
                <p:oleObj spid="_x0000_s36867" name="Equation" r:id="rId3" imgW="520560" imgH="431640" progId="Equation.3">
                  <p:embed/>
                </p:oleObj>
              </mc:Choice>
              <mc:Fallback>
                <p:oleObj name="Equation" r:id="rId3" imgW="520560" imgH="431640" progId="Equation.3">
                  <p:embed/>
                  <p:pic>
                    <p:nvPicPr>
                      <p:cNvPr id="0" name="Object 3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5943600"/>
                        <a:ext cx="990600" cy="615950"/>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61AA5036-4AD1-4BC2-9340-AA9B5488C07B}" type="slidenum">
              <a:rPr lang="ar-SA" altLang="en-US"/>
              <a:pPr>
                <a:defRPr/>
              </a:pPr>
              <a:t>213</a:t>
            </a:fld>
            <a:endParaRPr lang="en-US" altLang="en-US"/>
          </a:p>
        </p:txBody>
      </p:sp>
      <p:sp>
        <p:nvSpPr>
          <p:cNvPr id="220164" name="Rectangle 2"/>
          <p:cNvSpPr>
            <a:spLocks noGrp="1" noChangeArrowheads="1"/>
          </p:cNvSpPr>
          <p:nvPr>
            <p:ph type="title"/>
          </p:nvPr>
        </p:nvSpPr>
        <p:spPr/>
        <p:txBody>
          <a:bodyPr/>
          <a:lstStyle/>
          <a:p>
            <a:pPr algn="r" rtl="1" eaLnBrk="1" hangingPunct="1"/>
            <a:r>
              <a:rPr lang="fa-IR" sz="3600" smtClean="0">
                <a:cs typeface="B Nazanin" pitchFamily="2" charset="-78"/>
              </a:rPr>
              <a:t>مثال الگوريتم برگس </a:t>
            </a:r>
            <a:r>
              <a:rPr lang="en-US" sz="3600" smtClean="0">
                <a:cs typeface="B Nazanin" pitchFamily="2" charset="-78"/>
              </a:rPr>
              <a:t>(Burgess)</a:t>
            </a:r>
            <a:r>
              <a:rPr lang="fa-IR" sz="3600" smtClean="0">
                <a:cs typeface="B Nazanin" pitchFamily="2" charset="-78"/>
              </a:rPr>
              <a:t> - ادامه</a:t>
            </a:r>
            <a:endParaRPr lang="en-US" sz="3600" smtClean="0">
              <a:cs typeface="B Nazanin" pitchFamily="2" charset="-78"/>
            </a:endParaRPr>
          </a:p>
        </p:txBody>
      </p:sp>
      <p:sp>
        <p:nvSpPr>
          <p:cNvPr id="220165" name="Rectangle 3"/>
          <p:cNvSpPr>
            <a:spLocks noGrp="1" noChangeArrowheads="1"/>
          </p:cNvSpPr>
          <p:nvPr>
            <p:ph type="body" idx="1"/>
          </p:nvPr>
        </p:nvSpPr>
        <p:spPr/>
        <p:txBody>
          <a:bodyPr/>
          <a:lstStyle/>
          <a:p>
            <a:pPr algn="r" rtl="1" eaLnBrk="1" hangingPunct="1">
              <a:buFont typeface="Wingdings" pitchFamily="2" charset="2"/>
              <a:buNone/>
            </a:pPr>
            <a:r>
              <a:rPr lang="fa-IR" smtClean="0">
                <a:cs typeface="B Nazanin" pitchFamily="2" charset="-78"/>
              </a:rPr>
              <a:t>در مرحله بعد، تغييرات جديدي در زمان بندي انجام فعاليتهاي غير بحراني مطابق با روش برگس انجام ميگيرد.</a:t>
            </a:r>
          </a:p>
          <a:p>
            <a:pPr algn="r" rtl="1" eaLnBrk="1" hangingPunct="1">
              <a:buFont typeface="Wingdings" pitchFamily="2" charset="2"/>
              <a:buNone/>
            </a:pPr>
            <a:r>
              <a:rPr lang="fa-IR" smtClean="0">
                <a:cs typeface="B Nazanin" pitchFamily="2" charset="-78"/>
              </a:rPr>
              <a:t>نهايتاً مقدار </a:t>
            </a:r>
            <a:r>
              <a:rPr lang="en-US" smtClean="0">
                <a:cs typeface="B Nazanin" pitchFamily="2" charset="-78"/>
              </a:rPr>
              <a:t>Z</a:t>
            </a:r>
            <a:r>
              <a:rPr lang="fa-IR" smtClean="0">
                <a:cs typeface="B Nazanin" pitchFamily="2" charset="-78"/>
              </a:rPr>
              <a:t> معادل با 814،کمترين ميزان و بهترين گزينه محاسبه ميشود. </a:t>
            </a:r>
            <a:endParaRPr lang="en-US"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18CF2E11-923A-40C4-A2F2-7EEAE568DFAD}" type="slidenum">
              <a:rPr lang="ar-SA" altLang="en-US"/>
              <a:pPr>
                <a:defRPr/>
              </a:pPr>
              <a:t>22</a:t>
            </a:fld>
            <a:endParaRPr lang="en-US" altLang="en-US"/>
          </a:p>
        </p:txBody>
      </p:sp>
      <p:sp>
        <p:nvSpPr>
          <p:cNvPr id="60420" name="Rectangle 2"/>
          <p:cNvSpPr>
            <a:spLocks noGrp="1" noChangeArrowheads="1"/>
          </p:cNvSpPr>
          <p:nvPr>
            <p:ph type="title"/>
          </p:nvPr>
        </p:nvSpPr>
        <p:spPr/>
        <p:txBody>
          <a:bodyPr/>
          <a:lstStyle/>
          <a:p>
            <a:pPr algn="r" rtl="1" eaLnBrk="1" hangingPunct="1"/>
            <a:r>
              <a:rPr lang="fa-IR" smtClean="0">
                <a:cs typeface="B Nazanin" pitchFamily="2" charset="-78"/>
              </a:rPr>
              <a:t>كاركرد مديريت پروژه در چيست ؟</a:t>
            </a:r>
            <a:r>
              <a:rPr lang="en-US" smtClean="0"/>
              <a:t> </a:t>
            </a:r>
          </a:p>
        </p:txBody>
      </p:sp>
      <p:sp>
        <p:nvSpPr>
          <p:cNvPr id="60421" name="Rectangle 3"/>
          <p:cNvSpPr>
            <a:spLocks noGrp="1" noChangeArrowheads="1"/>
          </p:cNvSpPr>
          <p:nvPr>
            <p:ph type="body" idx="1"/>
          </p:nvPr>
        </p:nvSpPr>
        <p:spPr/>
        <p:txBody>
          <a:bodyPr/>
          <a:lstStyle/>
          <a:p>
            <a:pPr algn="r" rtl="1" eaLnBrk="1" hangingPunct="1">
              <a:lnSpc>
                <a:spcPct val="80000"/>
              </a:lnSpc>
            </a:pPr>
            <a:r>
              <a:rPr lang="ar-SA" sz="2400" smtClean="0">
                <a:cs typeface="B Nazanin" pitchFamily="2" charset="-78"/>
              </a:rPr>
              <a:t>همان</a:t>
            </a:r>
            <a:r>
              <a:rPr lang="ar-SA" sz="2400" smtClean="0"/>
              <a:t>‌</a:t>
            </a:r>
            <a:r>
              <a:rPr lang="ar-SA" sz="2400" smtClean="0">
                <a:cs typeface="B Nazanin" pitchFamily="2" charset="-78"/>
              </a:rPr>
              <a:t>گونه كه در گامهاي پيشين بيان</a:t>
            </a:r>
            <a:r>
              <a:rPr lang="ar-SA" sz="2400" smtClean="0"/>
              <a:t>‌</a:t>
            </a:r>
            <a:r>
              <a:rPr lang="ar-SA" sz="2400" smtClean="0">
                <a:cs typeface="B Nazanin" pitchFamily="2" charset="-78"/>
              </a:rPr>
              <a:t> كرديم ،</a:t>
            </a:r>
            <a:r>
              <a:rPr lang="ar-SA" sz="2400" smtClean="0"/>
              <a:t>‌</a:t>
            </a:r>
            <a:r>
              <a:rPr lang="ar-SA" sz="2400" smtClean="0">
                <a:cs typeface="B Nazanin" pitchFamily="2" charset="-78"/>
              </a:rPr>
              <a:t> مديريت</a:t>
            </a:r>
            <a:r>
              <a:rPr lang="ar-SA" sz="2400" smtClean="0"/>
              <a:t>‌</a:t>
            </a:r>
            <a:r>
              <a:rPr lang="ar-SA" sz="2400" smtClean="0">
                <a:cs typeface="B Nazanin" pitchFamily="2" charset="-78"/>
              </a:rPr>
              <a:t>پروژه مجموعه ابزارهايي براي برنامه</a:t>
            </a:r>
            <a:r>
              <a:rPr lang="ar-SA" sz="2400" smtClean="0"/>
              <a:t>‌</a:t>
            </a:r>
            <a:r>
              <a:rPr lang="ar-SA" sz="2400" smtClean="0">
                <a:cs typeface="B Nazanin" pitchFamily="2" charset="-78"/>
              </a:rPr>
              <a:t>ريزي و هدايت پروژه به سوي اهداف موردنظر است ؛ اين اهداف بر پايه</a:t>
            </a:r>
            <a:r>
              <a:rPr lang="ar-SA" sz="2400" smtClean="0"/>
              <a:t>‌</a:t>
            </a:r>
            <a:r>
              <a:rPr lang="ar-SA" sz="2400" smtClean="0">
                <a:cs typeface="B Nazanin" pitchFamily="2" charset="-78"/>
              </a:rPr>
              <a:t> رضايت</a:t>
            </a:r>
            <a:r>
              <a:rPr lang="ar-SA" sz="2400" smtClean="0"/>
              <a:t>‌</a:t>
            </a:r>
            <a:r>
              <a:rPr lang="ar-SA" sz="2400" smtClean="0">
                <a:cs typeface="B Nazanin" pitchFamily="2" charset="-78"/>
              </a:rPr>
              <a:t>مندي مشتري و توجه به سه </a:t>
            </a:r>
            <a:r>
              <a:rPr lang="ar-SA" sz="2400" smtClean="0"/>
              <a:t>‌</a:t>
            </a:r>
            <a:r>
              <a:rPr lang="ar-SA" sz="2400" smtClean="0">
                <a:cs typeface="B Nazanin" pitchFamily="2" charset="-78"/>
              </a:rPr>
              <a:t>عامل زمان ، كيفيت و هزينه استوارند .</a:t>
            </a:r>
          </a:p>
          <a:p>
            <a:pPr algn="r" rtl="1" eaLnBrk="1" hangingPunct="1">
              <a:lnSpc>
                <a:spcPct val="80000"/>
              </a:lnSpc>
            </a:pPr>
            <a:r>
              <a:rPr lang="ar-SA" sz="2400" smtClean="0">
                <a:cs typeface="B Nazanin" pitchFamily="2" charset="-78"/>
              </a:rPr>
              <a:t>در نگاه اول ممكن </a:t>
            </a:r>
            <a:r>
              <a:rPr lang="ar-SA" sz="2400" smtClean="0"/>
              <a:t>‌</a:t>
            </a:r>
            <a:r>
              <a:rPr lang="ar-SA" sz="2400" smtClean="0">
                <a:cs typeface="B Nazanin" pitchFamily="2" charset="-78"/>
              </a:rPr>
              <a:t>است ابزارها و روش</a:t>
            </a:r>
            <a:r>
              <a:rPr lang="ar-SA" sz="2400" smtClean="0"/>
              <a:t>‌</a:t>
            </a:r>
            <a:r>
              <a:rPr lang="ar-SA" sz="2400" smtClean="0">
                <a:cs typeface="B Nazanin" pitchFamily="2" charset="-78"/>
              </a:rPr>
              <a:t>هاي مورد استفاده در مديريت پروژه زايد ،</a:t>
            </a:r>
            <a:r>
              <a:rPr lang="ar-SA" sz="2400" smtClean="0"/>
              <a:t>‌</a:t>
            </a:r>
            <a:r>
              <a:rPr lang="ar-SA" sz="2400" smtClean="0">
                <a:cs typeface="B Nazanin" pitchFamily="2" charset="-78"/>
              </a:rPr>
              <a:t> زمان</a:t>
            </a:r>
            <a:r>
              <a:rPr lang="ar-SA" sz="2400" smtClean="0"/>
              <a:t>‌</a:t>
            </a:r>
            <a:r>
              <a:rPr lang="ar-SA" sz="2400" smtClean="0">
                <a:cs typeface="B Nazanin" pitchFamily="2" charset="-78"/>
              </a:rPr>
              <a:t>بر و هزينه</a:t>
            </a:r>
            <a:r>
              <a:rPr lang="ar-SA" sz="2400" smtClean="0"/>
              <a:t>‌</a:t>
            </a:r>
            <a:r>
              <a:rPr lang="ar-SA" sz="2400" smtClean="0">
                <a:cs typeface="B Nazanin" pitchFamily="2" charset="-78"/>
              </a:rPr>
              <a:t>زا باشند ،</a:t>
            </a:r>
            <a:r>
              <a:rPr lang="ar-SA" sz="2400" smtClean="0"/>
              <a:t>‌</a:t>
            </a:r>
            <a:r>
              <a:rPr lang="ar-SA" sz="2400" smtClean="0">
                <a:cs typeface="B Nazanin" pitchFamily="2" charset="-78"/>
              </a:rPr>
              <a:t> اما بايد توجه </a:t>
            </a:r>
            <a:r>
              <a:rPr lang="ar-SA" sz="2400" smtClean="0"/>
              <a:t>‌</a:t>
            </a:r>
            <a:r>
              <a:rPr lang="ar-SA" sz="2400" smtClean="0">
                <a:cs typeface="B Nazanin" pitchFamily="2" charset="-78"/>
              </a:rPr>
              <a:t>داشت كه مديريت</a:t>
            </a:r>
            <a:r>
              <a:rPr lang="ar-SA" sz="2400" smtClean="0"/>
              <a:t>‌</a:t>
            </a:r>
            <a:r>
              <a:rPr lang="ar-SA" sz="2400" smtClean="0">
                <a:cs typeface="B Nazanin" pitchFamily="2" charset="-78"/>
              </a:rPr>
              <a:t> پروژه تنها راهي است كه مي</a:t>
            </a:r>
            <a:r>
              <a:rPr lang="ar-SA" sz="2400" smtClean="0"/>
              <a:t>‌</a:t>
            </a:r>
            <a:r>
              <a:rPr lang="ar-SA" sz="2400" smtClean="0">
                <a:cs typeface="B Nazanin" pitchFamily="2" charset="-78"/>
              </a:rPr>
              <a:t>تواند شما را از انجام به</a:t>
            </a:r>
            <a:r>
              <a:rPr lang="ar-SA" sz="2400" smtClean="0"/>
              <a:t>‌</a:t>
            </a:r>
            <a:r>
              <a:rPr lang="ar-SA" sz="2400" smtClean="0">
                <a:cs typeface="B Nazanin" pitchFamily="2" charset="-78"/>
              </a:rPr>
              <a:t>موقع پروژه مطمئن</a:t>
            </a:r>
            <a:r>
              <a:rPr lang="ar-SA" sz="2400" smtClean="0"/>
              <a:t>‌</a:t>
            </a:r>
            <a:r>
              <a:rPr lang="ar-SA" sz="2400" smtClean="0">
                <a:cs typeface="B Nazanin" pitchFamily="2" charset="-78"/>
              </a:rPr>
              <a:t> سازد . مديريت </a:t>
            </a:r>
            <a:r>
              <a:rPr lang="ar-SA" sz="2400" smtClean="0"/>
              <a:t>‌</a:t>
            </a:r>
            <a:r>
              <a:rPr lang="ar-SA" sz="2400" smtClean="0">
                <a:cs typeface="B Nazanin" pitchFamily="2" charset="-78"/>
              </a:rPr>
              <a:t>پروژه راهيست براي استفاده</a:t>
            </a:r>
            <a:r>
              <a:rPr lang="ar-SA" sz="2400" smtClean="0"/>
              <a:t>‌</a:t>
            </a:r>
            <a:r>
              <a:rPr lang="ar-SA" sz="2400" smtClean="0">
                <a:cs typeface="B Nazanin" pitchFamily="2" charset="-78"/>
              </a:rPr>
              <a:t> مناسب از انسان ، ماشين و پول در راستاي اجراي درست و به</a:t>
            </a:r>
            <a:r>
              <a:rPr lang="ar-SA" sz="2400" smtClean="0"/>
              <a:t>‌</a:t>
            </a:r>
            <a:r>
              <a:rPr lang="ar-SA" sz="2400" smtClean="0">
                <a:cs typeface="B Nazanin" pitchFamily="2" charset="-78"/>
              </a:rPr>
              <a:t>هنگام يك كار نو ،</a:t>
            </a:r>
            <a:r>
              <a:rPr lang="ar-SA" sz="2400" smtClean="0"/>
              <a:t>‌</a:t>
            </a:r>
            <a:r>
              <a:rPr lang="ar-SA" sz="2400" smtClean="0">
                <a:cs typeface="B Nazanin" pitchFamily="2" charset="-78"/>
              </a:rPr>
              <a:t> كاري كه بايد در همان اولين اجرا درست انجام</a:t>
            </a:r>
            <a:r>
              <a:rPr lang="ar-SA" sz="2400" smtClean="0"/>
              <a:t>‌</a:t>
            </a:r>
            <a:r>
              <a:rPr lang="ar-SA" sz="2400" smtClean="0">
                <a:cs typeface="B Nazanin" pitchFamily="2" charset="-78"/>
              </a:rPr>
              <a:t> شود .</a:t>
            </a:r>
          </a:p>
          <a:p>
            <a:pPr algn="r" rtl="1" eaLnBrk="1" hangingPunct="1">
              <a:lnSpc>
                <a:spcPct val="80000"/>
              </a:lnSpc>
            </a:pPr>
            <a:r>
              <a:rPr lang="ar-SA" sz="2400" smtClean="0">
                <a:cs typeface="B Nazanin" pitchFamily="2" charset="-78"/>
              </a:rPr>
              <a:t>مديريت </a:t>
            </a:r>
            <a:r>
              <a:rPr lang="ar-SA" sz="2400" smtClean="0"/>
              <a:t>‌</a:t>
            </a:r>
            <a:r>
              <a:rPr lang="ar-SA" sz="2400" smtClean="0">
                <a:cs typeface="B Nazanin" pitchFamily="2" charset="-78"/>
              </a:rPr>
              <a:t>پروژه يا مديريت بر مبناي پروژه ، روش كارايي در مديريت ، براي برخورد با كارهاي نو و ايجاد توازن در توجه به محدوده</a:t>
            </a:r>
            <a:r>
              <a:rPr lang="ar-SA" sz="2400" smtClean="0"/>
              <a:t>‌</a:t>
            </a:r>
            <a:r>
              <a:rPr lang="ar-SA" sz="2400" smtClean="0">
                <a:cs typeface="B Nazanin" pitchFamily="2" charset="-78"/>
              </a:rPr>
              <a:t> پروژه ، هزينه و كيفيت در قالب زمان و در محيطي مملوء از ريسك است . هدف از آموزش مديران پروژه توانمندسازي آنان در برابر مشكلات پروژه و آماده</a:t>
            </a:r>
            <a:r>
              <a:rPr lang="ar-SA" sz="2400" smtClean="0"/>
              <a:t>‌</a:t>
            </a:r>
            <a:r>
              <a:rPr lang="ar-SA" sz="2400" smtClean="0">
                <a:cs typeface="B Nazanin" pitchFamily="2" charset="-78"/>
              </a:rPr>
              <a:t>سازي آنها براي ورود به فضاي جديد و ناشناخته پروژه است </a:t>
            </a:r>
            <a:endParaRPr lang="en-US" sz="2400"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05A40EE4-7C24-4124-9B6E-454999F87E7B}" type="slidenum">
              <a:rPr lang="ar-SA" altLang="en-US"/>
              <a:pPr>
                <a:defRPr/>
              </a:pPr>
              <a:t>23</a:t>
            </a:fld>
            <a:endParaRPr lang="en-US" altLang="en-US"/>
          </a:p>
        </p:txBody>
      </p:sp>
      <p:sp>
        <p:nvSpPr>
          <p:cNvPr id="61444" name="Rectangle 2"/>
          <p:cNvSpPr>
            <a:spLocks noGrp="1" noChangeArrowheads="1"/>
          </p:cNvSpPr>
          <p:nvPr>
            <p:ph type="title"/>
          </p:nvPr>
        </p:nvSpPr>
        <p:spPr/>
        <p:txBody>
          <a:bodyPr/>
          <a:lstStyle/>
          <a:p>
            <a:pPr algn="r" rtl="1" eaLnBrk="1" hangingPunct="1"/>
            <a:r>
              <a:rPr lang="fa-IR" smtClean="0">
                <a:cs typeface="B Nazanin" pitchFamily="2" charset="-78"/>
              </a:rPr>
              <a:t>كاركرد مديريت پروژه در چيست ؟-ادامه</a:t>
            </a:r>
            <a:endParaRPr lang="en-US" smtClean="0">
              <a:cs typeface="B Nazanin" pitchFamily="2" charset="-78"/>
            </a:endParaRPr>
          </a:p>
        </p:txBody>
      </p:sp>
      <p:sp>
        <p:nvSpPr>
          <p:cNvPr id="61445" name="Rectangle 3"/>
          <p:cNvSpPr>
            <a:spLocks noGrp="1" noChangeArrowheads="1"/>
          </p:cNvSpPr>
          <p:nvPr>
            <p:ph type="body" idx="1"/>
          </p:nvPr>
        </p:nvSpPr>
        <p:spPr>
          <a:xfrm>
            <a:off x="457200" y="1719263"/>
            <a:ext cx="8229600" cy="4605337"/>
          </a:xfrm>
        </p:spPr>
        <p:txBody>
          <a:bodyPr/>
          <a:lstStyle/>
          <a:p>
            <a:pPr algn="r" rtl="1" eaLnBrk="1" hangingPunct="1">
              <a:lnSpc>
                <a:spcPct val="80000"/>
              </a:lnSpc>
            </a:pPr>
            <a:r>
              <a:rPr lang="ar-SA" sz="2400" smtClean="0">
                <a:cs typeface="B Nazanin" pitchFamily="2" charset="-78"/>
              </a:rPr>
              <a:t> فنون مديريت </a:t>
            </a:r>
            <a:r>
              <a:rPr lang="ar-SA" sz="2400" smtClean="0"/>
              <a:t>‌</a:t>
            </a:r>
            <a:r>
              <a:rPr lang="ar-SA" sz="2400" smtClean="0">
                <a:cs typeface="B Nazanin" pitchFamily="2" charset="-78"/>
              </a:rPr>
              <a:t>پروژه سوالات زير را پاسخ</a:t>
            </a:r>
            <a:r>
              <a:rPr lang="ar-SA" sz="2400" smtClean="0"/>
              <a:t>‌</a:t>
            </a:r>
            <a:r>
              <a:rPr lang="ar-SA" sz="2400" smtClean="0">
                <a:cs typeface="B Nazanin" pitchFamily="2" charset="-78"/>
              </a:rPr>
              <a:t> مي</a:t>
            </a:r>
            <a:r>
              <a:rPr lang="ar-SA" sz="2400" smtClean="0"/>
              <a:t>‌</a:t>
            </a:r>
            <a:r>
              <a:rPr lang="ar-SA" sz="2400" smtClean="0">
                <a:cs typeface="B Nazanin" pitchFamily="2" charset="-78"/>
              </a:rPr>
              <a:t>گويند :</a:t>
            </a:r>
            <a:endParaRPr lang="en-US" sz="2400" smtClean="0">
              <a:cs typeface="B Nazanin" pitchFamily="2" charset="-78"/>
            </a:endParaRPr>
          </a:p>
          <a:p>
            <a:pPr algn="r" rtl="1" eaLnBrk="1" hangingPunct="1">
              <a:lnSpc>
                <a:spcPct val="80000"/>
              </a:lnSpc>
              <a:buFont typeface="Wingdings" pitchFamily="2" charset="2"/>
              <a:buNone/>
            </a:pPr>
            <a:r>
              <a:rPr lang="ar-SA" sz="2400" smtClean="0">
                <a:cs typeface="B Nazanin" pitchFamily="2" charset="-78"/>
              </a:rPr>
              <a:t>   </a:t>
            </a:r>
            <a:r>
              <a:rPr lang="fa-IR" sz="2400" smtClean="0">
                <a:cs typeface="B Nazanin" pitchFamily="2" charset="-78"/>
              </a:rPr>
              <a:t>-</a:t>
            </a:r>
            <a:r>
              <a:rPr lang="ar-SA" sz="2400" smtClean="0">
                <a:cs typeface="B Nazanin" pitchFamily="2" charset="-78"/>
              </a:rPr>
              <a:t>  چگونه مي</a:t>
            </a:r>
            <a:r>
              <a:rPr lang="ar-SA" sz="2400" smtClean="0"/>
              <a:t>‌</a:t>
            </a:r>
            <a:r>
              <a:rPr lang="ar-SA" sz="2400" smtClean="0">
                <a:cs typeface="B Nazanin" pitchFamily="2" charset="-78"/>
              </a:rPr>
              <a:t>توان كارهاي لازم براي اتمام موفقيت</a:t>
            </a:r>
            <a:r>
              <a:rPr lang="ar-SA" sz="2400" smtClean="0"/>
              <a:t>‌</a:t>
            </a:r>
            <a:r>
              <a:rPr lang="ar-SA" sz="2400" smtClean="0">
                <a:cs typeface="B Nazanin" pitchFamily="2" charset="-78"/>
              </a:rPr>
              <a:t>آميز پروژه را تعريف </a:t>
            </a:r>
            <a:r>
              <a:rPr lang="ar-SA" sz="2400" smtClean="0"/>
              <a:t>‌</a:t>
            </a:r>
            <a:r>
              <a:rPr lang="ar-SA" sz="2400" smtClean="0">
                <a:cs typeface="B Nazanin" pitchFamily="2" charset="-78"/>
              </a:rPr>
              <a:t>كرد ؟</a:t>
            </a:r>
            <a:endParaRPr lang="en-US" sz="2400" smtClean="0">
              <a:cs typeface="B Nazanin" pitchFamily="2" charset="-78"/>
            </a:endParaRPr>
          </a:p>
          <a:p>
            <a:pPr algn="r" rtl="1" eaLnBrk="1" hangingPunct="1">
              <a:lnSpc>
                <a:spcPct val="80000"/>
              </a:lnSpc>
              <a:buFont typeface="Wingdings" pitchFamily="2" charset="2"/>
              <a:buNone/>
            </a:pPr>
            <a:r>
              <a:rPr lang="ar-SA" sz="2400" smtClean="0">
                <a:cs typeface="B Nazanin" pitchFamily="2" charset="-78"/>
              </a:rPr>
              <a:t>   </a:t>
            </a:r>
            <a:r>
              <a:rPr lang="fa-IR" sz="2400" smtClean="0">
                <a:cs typeface="B Nazanin" pitchFamily="2" charset="-78"/>
              </a:rPr>
              <a:t>-</a:t>
            </a:r>
            <a:r>
              <a:rPr lang="ar-SA" sz="2400" smtClean="0">
                <a:cs typeface="B Nazanin" pitchFamily="2" charset="-78"/>
              </a:rPr>
              <a:t>  مدت </a:t>
            </a:r>
            <a:r>
              <a:rPr lang="ar-SA" sz="2400" smtClean="0"/>
              <a:t>‌</a:t>
            </a:r>
            <a:r>
              <a:rPr lang="ar-SA" sz="2400" smtClean="0">
                <a:cs typeface="B Nazanin" pitchFamily="2" charset="-78"/>
              </a:rPr>
              <a:t>زمان اجراي پروژه چقدر خواهد بود و چه هزينه</a:t>
            </a:r>
            <a:r>
              <a:rPr lang="ar-SA" sz="2400" smtClean="0"/>
              <a:t>‌</a:t>
            </a:r>
            <a:r>
              <a:rPr lang="ar-SA" sz="2400" smtClean="0">
                <a:cs typeface="B Nazanin" pitchFamily="2" charset="-78"/>
              </a:rPr>
              <a:t>اي در بر خواهد داشت ؟</a:t>
            </a:r>
            <a:endParaRPr lang="en-US" sz="2400" smtClean="0">
              <a:cs typeface="B Nazanin" pitchFamily="2" charset="-78"/>
            </a:endParaRPr>
          </a:p>
          <a:p>
            <a:pPr algn="r" rtl="1" eaLnBrk="1" hangingPunct="1">
              <a:lnSpc>
                <a:spcPct val="80000"/>
              </a:lnSpc>
              <a:buFont typeface="Wingdings" pitchFamily="2" charset="2"/>
              <a:buNone/>
            </a:pPr>
            <a:r>
              <a:rPr lang="ar-SA" sz="2400" smtClean="0">
                <a:cs typeface="B Nazanin" pitchFamily="2" charset="-78"/>
              </a:rPr>
              <a:t>   </a:t>
            </a:r>
            <a:r>
              <a:rPr lang="fa-IR" sz="2400" smtClean="0">
                <a:cs typeface="B Nazanin" pitchFamily="2" charset="-78"/>
              </a:rPr>
              <a:t>-</a:t>
            </a:r>
            <a:r>
              <a:rPr lang="ar-SA" sz="2400" smtClean="0">
                <a:cs typeface="B Nazanin" pitchFamily="2" charset="-78"/>
              </a:rPr>
              <a:t> چگونه مي</a:t>
            </a:r>
            <a:r>
              <a:rPr lang="ar-SA" sz="2400" smtClean="0"/>
              <a:t>‌</a:t>
            </a:r>
            <a:r>
              <a:rPr lang="ar-SA" sz="2400" smtClean="0">
                <a:cs typeface="B Nazanin" pitchFamily="2" charset="-78"/>
              </a:rPr>
              <a:t>توان گروه مناسب </a:t>
            </a:r>
            <a:r>
              <a:rPr lang="ar-SA" sz="2400" smtClean="0"/>
              <a:t>‌</a:t>
            </a:r>
            <a:r>
              <a:rPr lang="ar-SA" sz="2400" smtClean="0">
                <a:cs typeface="B Nazanin" pitchFamily="2" charset="-78"/>
              </a:rPr>
              <a:t>كاري براي اجراي پروژه ايجاد نمود ؟</a:t>
            </a:r>
            <a:endParaRPr lang="en-US" sz="2400" smtClean="0">
              <a:cs typeface="B Nazanin" pitchFamily="2" charset="-78"/>
            </a:endParaRPr>
          </a:p>
          <a:p>
            <a:pPr algn="r" rtl="1" eaLnBrk="1" hangingPunct="1">
              <a:lnSpc>
                <a:spcPct val="80000"/>
              </a:lnSpc>
              <a:buFont typeface="Wingdings" pitchFamily="2" charset="2"/>
              <a:buNone/>
            </a:pPr>
            <a:r>
              <a:rPr lang="ar-SA" sz="2400" smtClean="0">
                <a:cs typeface="B Nazanin" pitchFamily="2" charset="-78"/>
              </a:rPr>
              <a:t>   </a:t>
            </a:r>
            <a:r>
              <a:rPr lang="fa-IR" sz="2400" smtClean="0">
                <a:cs typeface="B Nazanin" pitchFamily="2" charset="-78"/>
              </a:rPr>
              <a:t>-</a:t>
            </a:r>
            <a:r>
              <a:rPr lang="ar-SA" sz="2400" smtClean="0">
                <a:cs typeface="B Nazanin" pitchFamily="2" charset="-78"/>
              </a:rPr>
              <a:t>  چه مقدار كار و وظايف را بر عهده</a:t>
            </a:r>
            <a:r>
              <a:rPr lang="ar-SA" sz="2400" smtClean="0"/>
              <a:t>‌</a:t>
            </a:r>
            <a:r>
              <a:rPr lang="ar-SA" sz="2400" smtClean="0">
                <a:cs typeface="B Nazanin" pitchFamily="2" charset="-78"/>
              </a:rPr>
              <a:t> يك</a:t>
            </a:r>
            <a:r>
              <a:rPr lang="ar-SA" sz="2400" smtClean="0"/>
              <a:t>‌</a:t>
            </a:r>
            <a:r>
              <a:rPr lang="ar-SA" sz="2400" smtClean="0">
                <a:cs typeface="B Nazanin" pitchFamily="2" charset="-78"/>
              </a:rPr>
              <a:t> نفر مي</a:t>
            </a:r>
            <a:r>
              <a:rPr lang="ar-SA" sz="2400" smtClean="0"/>
              <a:t>‌</a:t>
            </a:r>
            <a:r>
              <a:rPr lang="ar-SA" sz="2400" smtClean="0">
                <a:cs typeface="B Nazanin" pitchFamily="2" charset="-78"/>
              </a:rPr>
              <a:t>توان</a:t>
            </a:r>
            <a:r>
              <a:rPr lang="ar-SA" sz="2400" smtClean="0"/>
              <a:t>‌</a:t>
            </a:r>
            <a:r>
              <a:rPr lang="ar-SA" sz="2400" smtClean="0">
                <a:cs typeface="B Nazanin" pitchFamily="2" charset="-78"/>
              </a:rPr>
              <a:t> گذاشت و چگونه مي</a:t>
            </a:r>
            <a:r>
              <a:rPr lang="ar-SA" sz="2400" smtClean="0"/>
              <a:t>‌</a:t>
            </a:r>
            <a:r>
              <a:rPr lang="ar-SA" sz="2400" smtClean="0">
                <a:cs typeface="B Nazanin" pitchFamily="2" charset="-78"/>
              </a:rPr>
              <a:t>توان از اجراي آن اطمينان</a:t>
            </a:r>
            <a:r>
              <a:rPr lang="en-US" sz="2400" smtClean="0"/>
              <a:t>‌</a:t>
            </a:r>
            <a:r>
              <a:rPr lang="ar-SA" sz="2400" smtClean="0">
                <a:cs typeface="B Nazanin" pitchFamily="2" charset="-78"/>
              </a:rPr>
              <a:t> يافت ؟</a:t>
            </a:r>
            <a:endParaRPr lang="en-US" sz="2400" smtClean="0">
              <a:cs typeface="B Nazanin" pitchFamily="2" charset="-78"/>
            </a:endParaRPr>
          </a:p>
          <a:p>
            <a:pPr algn="r" rtl="1" eaLnBrk="1" hangingPunct="1">
              <a:lnSpc>
                <a:spcPct val="80000"/>
              </a:lnSpc>
              <a:buFont typeface="Wingdings" pitchFamily="2" charset="2"/>
              <a:buNone/>
            </a:pPr>
            <a:r>
              <a:rPr lang="ar-SA" sz="2400" smtClean="0">
                <a:cs typeface="B Nazanin" pitchFamily="2" charset="-78"/>
              </a:rPr>
              <a:t>   </a:t>
            </a:r>
            <a:r>
              <a:rPr lang="fa-IR" sz="2400" smtClean="0">
                <a:cs typeface="B Nazanin" pitchFamily="2" charset="-78"/>
              </a:rPr>
              <a:t>-</a:t>
            </a:r>
            <a:r>
              <a:rPr lang="ar-SA" sz="2400" smtClean="0">
                <a:cs typeface="B Nazanin" pitchFamily="2" charset="-78"/>
              </a:rPr>
              <a:t> چگونه مي</a:t>
            </a:r>
            <a:r>
              <a:rPr lang="ar-SA" sz="2400" smtClean="0"/>
              <a:t>‌</a:t>
            </a:r>
            <a:r>
              <a:rPr lang="ar-SA" sz="2400" smtClean="0">
                <a:cs typeface="B Nazanin" pitchFamily="2" charset="-78"/>
              </a:rPr>
              <a:t>توان انگيزه</a:t>
            </a:r>
            <a:r>
              <a:rPr lang="ar-SA" sz="2400" smtClean="0"/>
              <a:t>‌</a:t>
            </a:r>
            <a:r>
              <a:rPr lang="ar-SA" sz="2400" smtClean="0">
                <a:cs typeface="B Nazanin" pitchFamily="2" charset="-78"/>
              </a:rPr>
              <a:t> كاري را در بين افراد يك</a:t>
            </a:r>
            <a:r>
              <a:rPr lang="ar-SA" sz="2400" smtClean="0"/>
              <a:t>‌</a:t>
            </a:r>
            <a:r>
              <a:rPr lang="ar-SA" sz="2400" smtClean="0">
                <a:cs typeface="B Nazanin" pitchFamily="2" charset="-78"/>
              </a:rPr>
              <a:t> گروه زنده </a:t>
            </a:r>
            <a:r>
              <a:rPr lang="ar-SA" sz="2400" smtClean="0"/>
              <a:t>‌</a:t>
            </a:r>
            <a:r>
              <a:rPr lang="ar-SA" sz="2400" smtClean="0">
                <a:cs typeface="B Nazanin" pitchFamily="2" charset="-78"/>
              </a:rPr>
              <a:t>نگه</a:t>
            </a:r>
            <a:r>
              <a:rPr lang="ar-SA" sz="2400" smtClean="0"/>
              <a:t>‌</a:t>
            </a:r>
            <a:r>
              <a:rPr lang="ar-SA" sz="2400" smtClean="0">
                <a:cs typeface="B Nazanin" pitchFamily="2" charset="-78"/>
              </a:rPr>
              <a:t> داشت ؟</a:t>
            </a:r>
            <a:endParaRPr lang="en-US" sz="2400" smtClean="0">
              <a:cs typeface="B Nazanin" pitchFamily="2" charset="-78"/>
            </a:endParaRPr>
          </a:p>
          <a:p>
            <a:pPr algn="r" rtl="1" eaLnBrk="1" hangingPunct="1">
              <a:lnSpc>
                <a:spcPct val="80000"/>
              </a:lnSpc>
              <a:buFont typeface="Wingdings" pitchFamily="2" charset="2"/>
              <a:buNone/>
            </a:pPr>
            <a:r>
              <a:rPr lang="ar-SA" sz="2400" smtClean="0">
                <a:cs typeface="B Nazanin" pitchFamily="2" charset="-78"/>
              </a:rPr>
              <a:t>   </a:t>
            </a:r>
            <a:r>
              <a:rPr lang="fa-IR" sz="2400" smtClean="0">
                <a:cs typeface="B Nazanin" pitchFamily="2" charset="-78"/>
              </a:rPr>
              <a:t>-</a:t>
            </a:r>
            <a:r>
              <a:rPr lang="ar-SA" sz="2400" smtClean="0">
                <a:cs typeface="B Nazanin" pitchFamily="2" charset="-78"/>
              </a:rPr>
              <a:t>  چگونه بايد با افزايش</a:t>
            </a:r>
            <a:r>
              <a:rPr lang="ar-SA" sz="2400" smtClean="0"/>
              <a:t>‌</a:t>
            </a:r>
            <a:r>
              <a:rPr lang="ar-SA" sz="2400" smtClean="0">
                <a:cs typeface="B Nazanin" pitchFamily="2" charset="-78"/>
              </a:rPr>
              <a:t> هزينه</a:t>
            </a:r>
            <a:r>
              <a:rPr lang="ar-SA" sz="2400" smtClean="0"/>
              <a:t>‌</a:t>
            </a:r>
            <a:r>
              <a:rPr lang="ar-SA" sz="2400" smtClean="0">
                <a:cs typeface="B Nazanin" pitchFamily="2" charset="-78"/>
              </a:rPr>
              <a:t>ها برخورد كرد ؟</a:t>
            </a:r>
            <a:endParaRPr lang="en-US" sz="2400" smtClean="0">
              <a:cs typeface="B Nazanin" pitchFamily="2" charset="-78"/>
            </a:endParaRPr>
          </a:p>
          <a:p>
            <a:pPr algn="r" rtl="1" eaLnBrk="1" hangingPunct="1">
              <a:lnSpc>
                <a:spcPct val="80000"/>
              </a:lnSpc>
              <a:buFont typeface="Wingdings" pitchFamily="2" charset="2"/>
              <a:buNone/>
            </a:pPr>
            <a:r>
              <a:rPr lang="ar-SA" sz="2400" smtClean="0">
                <a:cs typeface="B Nazanin" pitchFamily="2" charset="-78"/>
              </a:rPr>
              <a:t>   </a:t>
            </a:r>
            <a:r>
              <a:rPr lang="fa-IR" sz="2400" smtClean="0">
                <a:cs typeface="B Nazanin" pitchFamily="2" charset="-78"/>
              </a:rPr>
              <a:t>-</a:t>
            </a:r>
            <a:r>
              <a:rPr lang="ar-SA" sz="2400" smtClean="0">
                <a:cs typeface="B Nazanin" pitchFamily="2" charset="-78"/>
              </a:rPr>
              <a:t>  آيا بودجه و هزينه تحت</a:t>
            </a:r>
            <a:r>
              <a:rPr lang="ar-SA" sz="2400" smtClean="0"/>
              <a:t>‌</a:t>
            </a:r>
            <a:r>
              <a:rPr lang="ar-SA" sz="2400" smtClean="0">
                <a:cs typeface="B Nazanin" pitchFamily="2" charset="-78"/>
              </a:rPr>
              <a:t> كنترل است ؟</a:t>
            </a:r>
            <a:endParaRPr lang="en-US" sz="2400" smtClean="0">
              <a:cs typeface="B Nazanin" pitchFamily="2" charset="-78"/>
            </a:endParaRPr>
          </a:p>
          <a:p>
            <a:pPr algn="r" rtl="1" eaLnBrk="1" hangingPunct="1">
              <a:lnSpc>
                <a:spcPct val="80000"/>
              </a:lnSpc>
              <a:buFont typeface="Wingdings" pitchFamily="2" charset="2"/>
              <a:buNone/>
            </a:pPr>
            <a:r>
              <a:rPr lang="ar-SA" sz="2400" smtClean="0">
                <a:cs typeface="B Nazanin" pitchFamily="2" charset="-78"/>
              </a:rPr>
              <a:t>   </a:t>
            </a:r>
            <a:r>
              <a:rPr lang="fa-IR" sz="2400" smtClean="0">
                <a:cs typeface="B Nazanin" pitchFamily="2" charset="-78"/>
              </a:rPr>
              <a:t>-</a:t>
            </a:r>
            <a:r>
              <a:rPr lang="ar-SA" sz="2400" smtClean="0">
                <a:cs typeface="B Nazanin" pitchFamily="2" charset="-78"/>
              </a:rPr>
              <a:t>  در چه </a:t>
            </a:r>
            <a:r>
              <a:rPr lang="ar-SA" sz="2400" smtClean="0"/>
              <a:t>‌</a:t>
            </a:r>
            <a:r>
              <a:rPr lang="ar-SA" sz="2400" smtClean="0">
                <a:cs typeface="B Nazanin" pitchFamily="2" charset="-78"/>
              </a:rPr>
              <a:t>مواقعي و كجا ، پروژه در معرض شكست قرار مي</a:t>
            </a:r>
            <a:r>
              <a:rPr lang="ar-SA" sz="2400" smtClean="0"/>
              <a:t>‌</a:t>
            </a:r>
            <a:r>
              <a:rPr lang="ar-SA" sz="2400" smtClean="0">
                <a:cs typeface="B Nazanin" pitchFamily="2" charset="-78"/>
              </a:rPr>
              <a:t>گيرد ؟</a:t>
            </a:r>
            <a:endParaRPr lang="en-US" sz="2400" smtClean="0">
              <a:cs typeface="B Nazanin" pitchFamily="2" charset="-78"/>
            </a:endParaRPr>
          </a:p>
          <a:p>
            <a:pPr algn="r" rtl="1" eaLnBrk="1" hangingPunct="1">
              <a:lnSpc>
                <a:spcPct val="80000"/>
              </a:lnSpc>
              <a:buFont typeface="Wingdings" pitchFamily="2" charset="2"/>
              <a:buNone/>
            </a:pPr>
            <a:r>
              <a:rPr lang="ar-SA" sz="2400" smtClean="0">
                <a:cs typeface="B Nazanin" pitchFamily="2" charset="-78"/>
              </a:rPr>
              <a:t>   </a:t>
            </a:r>
            <a:r>
              <a:rPr lang="fa-IR" sz="2400" smtClean="0">
                <a:cs typeface="B Nazanin" pitchFamily="2" charset="-78"/>
              </a:rPr>
              <a:t>-</a:t>
            </a:r>
            <a:r>
              <a:rPr lang="ar-SA" sz="2400" smtClean="0">
                <a:cs typeface="B Nazanin" pitchFamily="2" charset="-78"/>
              </a:rPr>
              <a:t> براي اطمينان از انجام به</a:t>
            </a:r>
            <a:r>
              <a:rPr lang="ar-SA" sz="2400" smtClean="0"/>
              <a:t>‌</a:t>
            </a:r>
            <a:r>
              <a:rPr lang="ar-SA" sz="2400" smtClean="0">
                <a:cs typeface="B Nazanin" pitchFamily="2" charset="-78"/>
              </a:rPr>
              <a:t>موقع كارها چه</a:t>
            </a:r>
            <a:r>
              <a:rPr lang="ar-SA" sz="2400" smtClean="0"/>
              <a:t>‌</a:t>
            </a:r>
            <a:r>
              <a:rPr lang="ar-SA" sz="2400" smtClean="0">
                <a:cs typeface="B Nazanin" pitchFamily="2" charset="-78"/>
              </a:rPr>
              <a:t> بايد نمود ؟</a:t>
            </a:r>
            <a:endParaRPr lang="en-US" sz="2400" smtClean="0">
              <a:cs typeface="B Nazanin" pitchFamily="2" charset="-78"/>
            </a:endParaRPr>
          </a:p>
          <a:p>
            <a:pPr algn="r" rtl="1" eaLnBrk="1" hangingPunct="1">
              <a:lnSpc>
                <a:spcPct val="80000"/>
              </a:lnSpc>
              <a:buFont typeface="Wingdings" pitchFamily="2" charset="2"/>
              <a:buNone/>
            </a:pPr>
            <a:r>
              <a:rPr lang="ar-SA" sz="2400" smtClean="0">
                <a:cs typeface="B Nazanin" pitchFamily="2" charset="-78"/>
              </a:rPr>
              <a:t> </a:t>
            </a:r>
            <a:r>
              <a:rPr lang="fa-IR" sz="2400" smtClean="0">
                <a:cs typeface="B Nazanin" pitchFamily="2" charset="-78"/>
              </a:rPr>
              <a:t>  -</a:t>
            </a:r>
            <a:r>
              <a:rPr lang="ar-SA" sz="2400" smtClean="0">
                <a:cs typeface="B Nazanin" pitchFamily="2" charset="-78"/>
              </a:rPr>
              <a:t>   آيا مي</a:t>
            </a:r>
            <a:r>
              <a:rPr lang="ar-SA" sz="2400" smtClean="0"/>
              <a:t>‌</a:t>
            </a:r>
            <a:r>
              <a:rPr lang="ar-SA" sz="2400" smtClean="0">
                <a:cs typeface="B Nazanin" pitchFamily="2" charset="-78"/>
              </a:rPr>
              <a:t>توان تشخيص</a:t>
            </a:r>
            <a:r>
              <a:rPr lang="ar-SA" sz="2400" smtClean="0"/>
              <a:t>‌</a:t>
            </a:r>
            <a:r>
              <a:rPr lang="ar-SA" sz="2400" smtClean="0">
                <a:cs typeface="B Nazanin" pitchFamily="2" charset="-78"/>
              </a:rPr>
              <a:t> داد كه پروژه واقعا بر روي برنامه حركت </a:t>
            </a:r>
            <a:r>
              <a:rPr lang="ar-SA" sz="2400" smtClean="0"/>
              <a:t>‌</a:t>
            </a:r>
            <a:r>
              <a:rPr lang="ar-SA" sz="2400" smtClean="0">
                <a:cs typeface="B Nazanin" pitchFamily="2" charset="-78"/>
              </a:rPr>
              <a:t>مي</a:t>
            </a:r>
            <a:r>
              <a:rPr lang="ar-SA" sz="2400" smtClean="0"/>
              <a:t>‌</a:t>
            </a:r>
            <a:r>
              <a:rPr lang="ar-SA" sz="2400" smtClean="0">
                <a:cs typeface="B Nazanin" pitchFamily="2" charset="-78"/>
              </a:rPr>
              <a:t>كند يا خير</a:t>
            </a:r>
            <a:r>
              <a:rPr lang="ar-SA" sz="2100" smtClean="0"/>
              <a:t> ؟</a:t>
            </a:r>
            <a:endParaRPr lang="en-US" sz="2100" smtClean="0"/>
          </a:p>
        </p:txBody>
      </p:sp>
    </p:spTree>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1DEBD608-BDD6-4E65-96D5-8104D4723AA7}" type="slidenum">
              <a:rPr lang="ar-SA" altLang="en-US"/>
              <a:pPr>
                <a:defRPr/>
              </a:pPr>
              <a:t>24</a:t>
            </a:fld>
            <a:endParaRPr lang="en-US" altLang="en-US"/>
          </a:p>
        </p:txBody>
      </p:sp>
      <p:sp>
        <p:nvSpPr>
          <p:cNvPr id="62468" name="Rectangle 2"/>
          <p:cNvSpPr>
            <a:spLocks noGrp="1" noChangeArrowheads="1"/>
          </p:cNvSpPr>
          <p:nvPr>
            <p:ph type="title"/>
          </p:nvPr>
        </p:nvSpPr>
        <p:spPr/>
        <p:txBody>
          <a:bodyPr/>
          <a:lstStyle/>
          <a:p>
            <a:pPr algn="r" rtl="1" eaLnBrk="1" hangingPunct="1"/>
            <a:r>
              <a:rPr lang="fa-IR" smtClean="0">
                <a:cs typeface="B Nazanin" pitchFamily="2" charset="-78"/>
              </a:rPr>
              <a:t>برنامه ريزي پروژه – کنترل پروژه</a:t>
            </a:r>
            <a:endParaRPr lang="en-US" smtClean="0">
              <a:cs typeface="B Nazanin" pitchFamily="2" charset="-78"/>
            </a:endParaRPr>
          </a:p>
        </p:txBody>
      </p:sp>
      <p:sp>
        <p:nvSpPr>
          <p:cNvPr id="62469" name="Rectangle 3"/>
          <p:cNvSpPr>
            <a:spLocks noGrp="1" noChangeArrowheads="1"/>
          </p:cNvSpPr>
          <p:nvPr>
            <p:ph type="body" idx="1"/>
          </p:nvPr>
        </p:nvSpPr>
        <p:spPr>
          <a:xfrm>
            <a:off x="304800" y="1719263"/>
            <a:ext cx="8382000" cy="4681537"/>
          </a:xfrm>
        </p:spPr>
        <p:txBody>
          <a:bodyPr/>
          <a:lstStyle/>
          <a:p>
            <a:pPr algn="r" rtl="1" eaLnBrk="1" hangingPunct="1">
              <a:lnSpc>
                <a:spcPct val="90000"/>
              </a:lnSpc>
            </a:pPr>
            <a:r>
              <a:rPr lang="fa-IR" b="1" smtClean="0">
                <a:cs typeface="B Nazanin" pitchFamily="2" charset="-78"/>
              </a:rPr>
              <a:t>برنامه ريزي</a:t>
            </a:r>
            <a:r>
              <a:rPr lang="fa-IR" smtClean="0">
                <a:cs typeface="B Nazanin" pitchFamily="2" charset="-78"/>
              </a:rPr>
              <a:t>، بر روي تعيين اهداف و جهت ها متمرکز است و </a:t>
            </a:r>
            <a:r>
              <a:rPr lang="fa-IR" b="1" smtClean="0">
                <a:cs typeface="B Nazanin" pitchFamily="2" charset="-78"/>
              </a:rPr>
              <a:t>کنترل</a:t>
            </a:r>
            <a:r>
              <a:rPr lang="fa-IR" smtClean="0">
                <a:cs typeface="B Nazanin" pitchFamily="2" charset="-78"/>
              </a:rPr>
              <a:t>، کارها را به سمت آن هدف و جهت ها هدايت ميکند.</a:t>
            </a:r>
          </a:p>
          <a:p>
            <a:pPr algn="r" rtl="1" eaLnBrk="1" hangingPunct="1">
              <a:lnSpc>
                <a:spcPct val="90000"/>
              </a:lnSpc>
            </a:pPr>
            <a:r>
              <a:rPr lang="fa-IR" b="1" smtClean="0">
                <a:cs typeface="B Nazanin" pitchFamily="2" charset="-78"/>
              </a:rPr>
              <a:t>برنامه ريزي</a:t>
            </a:r>
            <a:r>
              <a:rPr lang="fa-IR" smtClean="0">
                <a:cs typeface="B Nazanin" pitchFamily="2" charset="-78"/>
              </a:rPr>
              <a:t>، منابع را به فعاليتها تخصيص ميدهد و </a:t>
            </a:r>
            <a:r>
              <a:rPr lang="fa-IR" b="1" smtClean="0">
                <a:cs typeface="B Nazanin" pitchFamily="2" charset="-78"/>
              </a:rPr>
              <a:t>کنترل</a:t>
            </a:r>
            <a:r>
              <a:rPr lang="fa-IR" smtClean="0">
                <a:cs typeface="B Nazanin" pitchFamily="2" charset="-78"/>
              </a:rPr>
              <a:t>، براي استفاده مؤثر و مناسب از منابع کوشش ميکند.</a:t>
            </a:r>
          </a:p>
          <a:p>
            <a:pPr algn="r" rtl="1" eaLnBrk="1" hangingPunct="1">
              <a:lnSpc>
                <a:spcPct val="90000"/>
              </a:lnSpc>
            </a:pPr>
            <a:r>
              <a:rPr lang="fa-IR" b="1" smtClean="0">
                <a:cs typeface="B Nazanin" pitchFamily="2" charset="-78"/>
              </a:rPr>
              <a:t>برنامه ريزي</a:t>
            </a:r>
            <a:r>
              <a:rPr lang="fa-IR" smtClean="0">
                <a:cs typeface="B Nazanin" pitchFamily="2" charset="-78"/>
              </a:rPr>
              <a:t>، عواملي مثل نوع فعاليت، حجم و اندازه فعاليت، مدت زمان اجرا، منابع مصرفي و... را براي فعاليتها پيش بيني ميکند و </a:t>
            </a:r>
            <a:r>
              <a:rPr lang="fa-IR" b="1" smtClean="0">
                <a:cs typeface="B Nazanin" pitchFamily="2" charset="-78"/>
              </a:rPr>
              <a:t>کنترل</a:t>
            </a:r>
            <a:r>
              <a:rPr lang="fa-IR" smtClean="0">
                <a:cs typeface="B Nazanin" pitchFamily="2" charset="-78"/>
              </a:rPr>
              <a:t> پروژه در عمل آنها را تدقيق ميکند.</a:t>
            </a:r>
          </a:p>
          <a:p>
            <a:pPr algn="r" rtl="1" eaLnBrk="1" hangingPunct="1">
              <a:lnSpc>
                <a:spcPct val="90000"/>
              </a:lnSpc>
            </a:pPr>
            <a:r>
              <a:rPr lang="fa-IR" b="1" smtClean="0">
                <a:cs typeface="B Nazanin" pitchFamily="2" charset="-78"/>
              </a:rPr>
              <a:t>برنامه ريزي</a:t>
            </a:r>
            <a:r>
              <a:rPr lang="fa-IR" smtClean="0">
                <a:cs typeface="B Nazanin" pitchFamily="2" charset="-78"/>
              </a:rPr>
              <a:t>، انگيزه لازم را به منظور دستيابي به اهداف تعيين شده در کارکنان ايجاد ميکند و </a:t>
            </a:r>
            <a:r>
              <a:rPr lang="fa-IR" b="1" smtClean="0">
                <a:cs typeface="B Nazanin" pitchFamily="2" charset="-78"/>
              </a:rPr>
              <a:t>کنترل</a:t>
            </a:r>
            <a:r>
              <a:rPr lang="fa-IR" smtClean="0">
                <a:cs typeface="B Nazanin" pitchFamily="2" charset="-78"/>
              </a:rPr>
              <a:t>، در صورت نيل به اهداف، براي تشويق آنها مورد استفاده قرار ميگيرد.</a:t>
            </a:r>
            <a:endParaRPr lang="en-US"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13" name="Slide Number Placeholder 5"/>
          <p:cNvSpPr>
            <a:spLocks noGrp="1"/>
          </p:cNvSpPr>
          <p:nvPr>
            <p:ph type="sldNum" sz="quarter" idx="12"/>
          </p:nvPr>
        </p:nvSpPr>
        <p:spPr/>
        <p:txBody>
          <a:bodyPr/>
          <a:lstStyle/>
          <a:p>
            <a:pPr>
              <a:defRPr/>
            </a:pPr>
            <a:fld id="{24A2BD3F-D2E8-4E8C-B73D-64E5BD092D8C}" type="slidenum">
              <a:rPr lang="ar-SA" altLang="en-US"/>
              <a:pPr>
                <a:defRPr/>
              </a:pPr>
              <a:t>25</a:t>
            </a:fld>
            <a:endParaRPr lang="en-US" altLang="en-US"/>
          </a:p>
        </p:txBody>
      </p:sp>
      <p:sp>
        <p:nvSpPr>
          <p:cNvPr id="63492" name="Rectangle 2"/>
          <p:cNvSpPr>
            <a:spLocks noGrp="1" noChangeArrowheads="1"/>
          </p:cNvSpPr>
          <p:nvPr>
            <p:ph type="title"/>
          </p:nvPr>
        </p:nvSpPr>
        <p:spPr/>
        <p:txBody>
          <a:bodyPr/>
          <a:lstStyle/>
          <a:p>
            <a:pPr algn="r" rtl="1" eaLnBrk="1" hangingPunct="1"/>
            <a:r>
              <a:rPr lang="fa-IR" smtClean="0">
                <a:cs typeface="B Nazanin" pitchFamily="2" charset="-78"/>
              </a:rPr>
              <a:t>فرايند برنامه ريزي و کنترل پروژه </a:t>
            </a:r>
            <a:endParaRPr lang="en-US" smtClean="0">
              <a:cs typeface="B Nazanin" pitchFamily="2" charset="-78"/>
            </a:endParaRPr>
          </a:p>
        </p:txBody>
      </p:sp>
      <p:sp>
        <p:nvSpPr>
          <p:cNvPr id="63493" name="Rectangle 3"/>
          <p:cNvSpPr>
            <a:spLocks noGrp="1" noChangeArrowheads="1"/>
          </p:cNvSpPr>
          <p:nvPr>
            <p:ph type="body" idx="1"/>
          </p:nvPr>
        </p:nvSpPr>
        <p:spPr/>
        <p:txBody>
          <a:bodyPr/>
          <a:lstStyle/>
          <a:p>
            <a:pPr eaLnBrk="1" hangingPunct="1"/>
            <a:endParaRPr lang="fa-IR" smtClean="0"/>
          </a:p>
        </p:txBody>
      </p:sp>
      <p:sp>
        <p:nvSpPr>
          <p:cNvPr id="63494" name="AutoShape 4"/>
          <p:cNvSpPr>
            <a:spLocks noChangeArrowheads="1"/>
          </p:cNvSpPr>
          <p:nvPr/>
        </p:nvSpPr>
        <p:spPr bwMode="auto">
          <a:xfrm>
            <a:off x="1524000" y="2286000"/>
            <a:ext cx="2057400" cy="914400"/>
          </a:xfrm>
          <a:prstGeom prst="flowChartAlternateProcess">
            <a:avLst/>
          </a:prstGeom>
          <a:solidFill>
            <a:schemeClr val="accent1"/>
          </a:solidFill>
          <a:ln w="9525">
            <a:solidFill>
              <a:schemeClr val="tx1"/>
            </a:solidFill>
            <a:miter lim="800000"/>
            <a:headEnd/>
            <a:tailEnd/>
          </a:ln>
        </p:spPr>
        <p:txBody>
          <a:bodyPr wrap="none" lIns="91427" tIns="45714" rIns="91427" bIns="45714" anchor="ctr"/>
          <a:lstStyle/>
          <a:p>
            <a:r>
              <a:rPr lang="fa-IR" sz="2800">
                <a:cs typeface="Nazanin" pitchFamily="2" charset="-78"/>
              </a:rPr>
              <a:t>برنامه ريزي پروژه</a:t>
            </a:r>
            <a:endParaRPr lang="en-US" sz="2800">
              <a:cs typeface="Nazanin" pitchFamily="2" charset="-78"/>
            </a:endParaRPr>
          </a:p>
        </p:txBody>
      </p:sp>
      <p:sp>
        <p:nvSpPr>
          <p:cNvPr id="63495" name="AutoShape 8"/>
          <p:cNvSpPr>
            <a:spLocks noChangeArrowheads="1"/>
          </p:cNvSpPr>
          <p:nvPr/>
        </p:nvSpPr>
        <p:spPr bwMode="auto">
          <a:xfrm>
            <a:off x="5029200" y="3581400"/>
            <a:ext cx="2209800" cy="1066800"/>
          </a:xfrm>
          <a:prstGeom prst="flowChartAlternateProcess">
            <a:avLst/>
          </a:prstGeom>
          <a:solidFill>
            <a:schemeClr val="accent1"/>
          </a:solidFill>
          <a:ln w="9525">
            <a:solidFill>
              <a:schemeClr val="tx1"/>
            </a:solidFill>
            <a:miter lim="800000"/>
            <a:headEnd/>
            <a:tailEnd/>
          </a:ln>
        </p:spPr>
        <p:txBody>
          <a:bodyPr wrap="none" lIns="91427" tIns="45714" rIns="91427" bIns="45714" anchor="ctr"/>
          <a:lstStyle/>
          <a:p>
            <a:r>
              <a:rPr lang="fa-IR" sz="2800">
                <a:cs typeface="Nazanin" pitchFamily="2" charset="-78"/>
              </a:rPr>
              <a:t>کنترل پروژه</a:t>
            </a:r>
            <a:endParaRPr lang="en-US" sz="2800">
              <a:cs typeface="Nazanin" pitchFamily="2" charset="-78"/>
            </a:endParaRPr>
          </a:p>
        </p:txBody>
      </p:sp>
      <p:sp>
        <p:nvSpPr>
          <p:cNvPr id="63496" name="Line 9"/>
          <p:cNvSpPr>
            <a:spLocks noChangeShapeType="1"/>
          </p:cNvSpPr>
          <p:nvPr/>
        </p:nvSpPr>
        <p:spPr bwMode="auto">
          <a:xfrm>
            <a:off x="2438400" y="1676400"/>
            <a:ext cx="0" cy="609600"/>
          </a:xfrm>
          <a:prstGeom prst="line">
            <a:avLst/>
          </a:prstGeom>
          <a:noFill/>
          <a:ln w="9525">
            <a:solidFill>
              <a:schemeClr val="tx1"/>
            </a:solidFill>
            <a:round/>
            <a:headEnd/>
            <a:tailEnd type="triangle" w="med" len="med"/>
          </a:ln>
        </p:spPr>
        <p:txBody>
          <a:bodyPr/>
          <a:lstStyle/>
          <a:p>
            <a:endParaRPr lang="en-US"/>
          </a:p>
        </p:txBody>
      </p:sp>
      <p:sp>
        <p:nvSpPr>
          <p:cNvPr id="63497" name="Line 11"/>
          <p:cNvSpPr>
            <a:spLocks noChangeShapeType="1"/>
          </p:cNvSpPr>
          <p:nvPr/>
        </p:nvSpPr>
        <p:spPr bwMode="auto">
          <a:xfrm>
            <a:off x="3581400" y="2743200"/>
            <a:ext cx="2438400" cy="0"/>
          </a:xfrm>
          <a:prstGeom prst="line">
            <a:avLst/>
          </a:prstGeom>
          <a:noFill/>
          <a:ln w="9525">
            <a:solidFill>
              <a:schemeClr val="tx1"/>
            </a:solidFill>
            <a:round/>
            <a:headEnd/>
            <a:tailEnd/>
          </a:ln>
        </p:spPr>
        <p:txBody>
          <a:bodyPr/>
          <a:lstStyle/>
          <a:p>
            <a:endParaRPr lang="en-US"/>
          </a:p>
        </p:txBody>
      </p:sp>
      <p:sp>
        <p:nvSpPr>
          <p:cNvPr id="63498" name="Line 12"/>
          <p:cNvSpPr>
            <a:spLocks noChangeShapeType="1"/>
          </p:cNvSpPr>
          <p:nvPr/>
        </p:nvSpPr>
        <p:spPr bwMode="auto">
          <a:xfrm>
            <a:off x="6019800" y="2743200"/>
            <a:ext cx="0" cy="838200"/>
          </a:xfrm>
          <a:prstGeom prst="line">
            <a:avLst/>
          </a:prstGeom>
          <a:noFill/>
          <a:ln w="9525">
            <a:solidFill>
              <a:schemeClr val="tx1"/>
            </a:solidFill>
            <a:round/>
            <a:headEnd/>
            <a:tailEnd type="triangle" w="med" len="med"/>
          </a:ln>
        </p:spPr>
        <p:txBody>
          <a:bodyPr/>
          <a:lstStyle/>
          <a:p>
            <a:endParaRPr lang="en-US"/>
          </a:p>
        </p:txBody>
      </p:sp>
      <p:sp>
        <p:nvSpPr>
          <p:cNvPr id="63499" name="Line 13"/>
          <p:cNvSpPr>
            <a:spLocks noChangeShapeType="1"/>
          </p:cNvSpPr>
          <p:nvPr/>
        </p:nvSpPr>
        <p:spPr bwMode="auto">
          <a:xfrm flipH="1">
            <a:off x="2438400" y="4114800"/>
            <a:ext cx="2590800" cy="0"/>
          </a:xfrm>
          <a:prstGeom prst="line">
            <a:avLst/>
          </a:prstGeom>
          <a:noFill/>
          <a:ln w="9525">
            <a:solidFill>
              <a:schemeClr val="tx1"/>
            </a:solidFill>
            <a:round/>
            <a:headEnd/>
            <a:tailEnd/>
          </a:ln>
        </p:spPr>
        <p:txBody>
          <a:bodyPr/>
          <a:lstStyle/>
          <a:p>
            <a:endParaRPr lang="en-US"/>
          </a:p>
        </p:txBody>
      </p:sp>
      <p:sp>
        <p:nvSpPr>
          <p:cNvPr id="63500" name="Line 14"/>
          <p:cNvSpPr>
            <a:spLocks noChangeShapeType="1"/>
          </p:cNvSpPr>
          <p:nvPr/>
        </p:nvSpPr>
        <p:spPr bwMode="auto">
          <a:xfrm flipV="1">
            <a:off x="2438400" y="3200400"/>
            <a:ext cx="0" cy="914400"/>
          </a:xfrm>
          <a:prstGeom prst="line">
            <a:avLst/>
          </a:prstGeom>
          <a:noFill/>
          <a:ln w="9525">
            <a:solidFill>
              <a:schemeClr val="tx1"/>
            </a:solidFill>
            <a:round/>
            <a:headEnd/>
            <a:tailEnd type="triangle" w="med" len="med"/>
          </a:ln>
        </p:spPr>
        <p:txBody>
          <a:bodyPr/>
          <a:lstStyle/>
          <a:p>
            <a:endParaRPr lang="en-US"/>
          </a:p>
        </p:txBody>
      </p:sp>
      <p:sp>
        <p:nvSpPr>
          <p:cNvPr id="63501" name="Line 16"/>
          <p:cNvSpPr>
            <a:spLocks noChangeShapeType="1"/>
          </p:cNvSpPr>
          <p:nvPr/>
        </p:nvSpPr>
        <p:spPr bwMode="auto">
          <a:xfrm flipH="1">
            <a:off x="6096000" y="4648200"/>
            <a:ext cx="0" cy="68580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7"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68" name="Slide Number Placeholder 5"/>
          <p:cNvSpPr>
            <a:spLocks noGrp="1"/>
          </p:cNvSpPr>
          <p:nvPr>
            <p:ph type="sldNum" sz="quarter" idx="12"/>
          </p:nvPr>
        </p:nvSpPr>
        <p:spPr/>
        <p:txBody>
          <a:bodyPr/>
          <a:lstStyle/>
          <a:p>
            <a:pPr>
              <a:defRPr/>
            </a:pPr>
            <a:fld id="{11985C84-0079-46CC-A313-7A1CB6ED6EC8}" type="slidenum">
              <a:rPr lang="ar-SA" altLang="en-US"/>
              <a:pPr>
                <a:defRPr/>
              </a:pPr>
              <a:t>26</a:t>
            </a:fld>
            <a:endParaRPr lang="en-US" altLang="en-US"/>
          </a:p>
        </p:txBody>
      </p:sp>
      <p:sp>
        <p:nvSpPr>
          <p:cNvPr id="64516" name="Oval 2"/>
          <p:cNvSpPr>
            <a:spLocks noChangeArrowheads="1"/>
          </p:cNvSpPr>
          <p:nvPr/>
        </p:nvSpPr>
        <p:spPr bwMode="auto">
          <a:xfrm>
            <a:off x="1219200" y="4038600"/>
            <a:ext cx="228600" cy="228600"/>
          </a:xfrm>
          <a:prstGeom prst="ellipse">
            <a:avLst/>
          </a:prstGeom>
          <a:solidFill>
            <a:schemeClr val="bg1"/>
          </a:solidFill>
          <a:ln w="9525" algn="ctr">
            <a:noFill/>
            <a:round/>
            <a:headEnd/>
            <a:tailEnd/>
          </a:ln>
        </p:spPr>
        <p:txBody>
          <a:bodyPr wrap="none" lIns="91427" tIns="45714" rIns="91427" bIns="45714" anchor="ctr"/>
          <a:lstStyle/>
          <a:p>
            <a:r>
              <a:rPr lang="fa-IR" sz="1200"/>
              <a:t>بلي</a:t>
            </a:r>
            <a:endParaRPr lang="en-US" sz="1200"/>
          </a:p>
        </p:txBody>
      </p:sp>
      <p:sp>
        <p:nvSpPr>
          <p:cNvPr id="64517" name="Oval 3"/>
          <p:cNvSpPr>
            <a:spLocks noChangeArrowheads="1"/>
          </p:cNvSpPr>
          <p:nvPr/>
        </p:nvSpPr>
        <p:spPr bwMode="auto">
          <a:xfrm>
            <a:off x="5334000" y="5562600"/>
            <a:ext cx="228600" cy="228600"/>
          </a:xfrm>
          <a:prstGeom prst="ellipse">
            <a:avLst/>
          </a:prstGeom>
          <a:solidFill>
            <a:schemeClr val="bg1"/>
          </a:solidFill>
          <a:ln w="9525" algn="ctr">
            <a:noFill/>
            <a:round/>
            <a:headEnd/>
            <a:tailEnd/>
          </a:ln>
        </p:spPr>
        <p:txBody>
          <a:bodyPr wrap="none" lIns="91427" tIns="45714" rIns="91427" bIns="45714" anchor="ctr"/>
          <a:lstStyle/>
          <a:p>
            <a:r>
              <a:rPr lang="fa-IR" sz="1200"/>
              <a:t>بلي</a:t>
            </a:r>
            <a:endParaRPr lang="en-US" sz="1200"/>
          </a:p>
        </p:txBody>
      </p:sp>
      <p:sp>
        <p:nvSpPr>
          <p:cNvPr id="64518" name="Oval 4"/>
          <p:cNvSpPr>
            <a:spLocks noChangeArrowheads="1"/>
          </p:cNvSpPr>
          <p:nvPr/>
        </p:nvSpPr>
        <p:spPr bwMode="auto">
          <a:xfrm>
            <a:off x="7924800" y="4876800"/>
            <a:ext cx="228600" cy="228600"/>
          </a:xfrm>
          <a:prstGeom prst="ellipse">
            <a:avLst/>
          </a:prstGeom>
          <a:solidFill>
            <a:schemeClr val="bg1"/>
          </a:solidFill>
          <a:ln w="9525" algn="ctr">
            <a:noFill/>
            <a:round/>
            <a:headEnd/>
            <a:tailEnd/>
          </a:ln>
        </p:spPr>
        <p:txBody>
          <a:bodyPr wrap="none" lIns="91427" tIns="45714" rIns="91427" bIns="45714" anchor="ctr"/>
          <a:lstStyle/>
          <a:p>
            <a:r>
              <a:rPr lang="fa-IR" sz="1200"/>
              <a:t>بلي</a:t>
            </a:r>
            <a:endParaRPr lang="en-US" sz="1200"/>
          </a:p>
        </p:txBody>
      </p:sp>
      <p:sp>
        <p:nvSpPr>
          <p:cNvPr id="64519" name="Oval 5"/>
          <p:cNvSpPr>
            <a:spLocks noChangeArrowheads="1"/>
          </p:cNvSpPr>
          <p:nvPr/>
        </p:nvSpPr>
        <p:spPr bwMode="auto">
          <a:xfrm>
            <a:off x="6629400" y="3048000"/>
            <a:ext cx="228600" cy="228600"/>
          </a:xfrm>
          <a:prstGeom prst="ellipse">
            <a:avLst/>
          </a:prstGeom>
          <a:solidFill>
            <a:schemeClr val="bg1"/>
          </a:solidFill>
          <a:ln w="9525" algn="ctr">
            <a:noFill/>
            <a:round/>
            <a:headEnd/>
            <a:tailEnd/>
          </a:ln>
        </p:spPr>
        <p:txBody>
          <a:bodyPr wrap="none" lIns="91427" tIns="45714" rIns="91427" bIns="45714" anchor="ctr"/>
          <a:lstStyle/>
          <a:p>
            <a:r>
              <a:rPr lang="fa-IR" sz="1200"/>
              <a:t>بلي</a:t>
            </a:r>
            <a:endParaRPr lang="en-US" sz="1200"/>
          </a:p>
        </p:txBody>
      </p:sp>
      <p:sp>
        <p:nvSpPr>
          <p:cNvPr id="64520" name="Oval 6"/>
          <p:cNvSpPr>
            <a:spLocks noChangeArrowheads="1"/>
          </p:cNvSpPr>
          <p:nvPr/>
        </p:nvSpPr>
        <p:spPr bwMode="auto">
          <a:xfrm>
            <a:off x="4495800" y="2209800"/>
            <a:ext cx="228600" cy="228600"/>
          </a:xfrm>
          <a:prstGeom prst="ellipse">
            <a:avLst/>
          </a:prstGeom>
          <a:solidFill>
            <a:schemeClr val="bg1"/>
          </a:solidFill>
          <a:ln w="9525" algn="ctr">
            <a:noFill/>
            <a:round/>
            <a:headEnd/>
            <a:tailEnd/>
          </a:ln>
        </p:spPr>
        <p:txBody>
          <a:bodyPr wrap="none" lIns="91427" tIns="45714" rIns="91427" bIns="45714" anchor="ctr"/>
          <a:lstStyle/>
          <a:p>
            <a:r>
              <a:rPr lang="fa-IR" sz="1200"/>
              <a:t>بلي</a:t>
            </a:r>
            <a:endParaRPr lang="en-US" sz="1200"/>
          </a:p>
        </p:txBody>
      </p:sp>
      <p:sp>
        <p:nvSpPr>
          <p:cNvPr id="64521" name="Rectangle 7"/>
          <p:cNvSpPr>
            <a:spLocks noGrp="1" noChangeArrowheads="1"/>
          </p:cNvSpPr>
          <p:nvPr>
            <p:ph type="title"/>
          </p:nvPr>
        </p:nvSpPr>
        <p:spPr>
          <a:xfrm>
            <a:off x="457200" y="122238"/>
            <a:ext cx="7543800" cy="487362"/>
          </a:xfrm>
        </p:spPr>
        <p:txBody>
          <a:bodyPr/>
          <a:lstStyle/>
          <a:p>
            <a:pPr algn="r" rtl="1" eaLnBrk="1" hangingPunct="1"/>
            <a:r>
              <a:rPr lang="fa-IR" sz="3500" smtClean="0">
                <a:cs typeface="B Nazanin" pitchFamily="2" charset="-78"/>
              </a:rPr>
              <a:t>نمودار فرايند برنامه ريزي و کنترل پروژه</a:t>
            </a:r>
            <a:endParaRPr lang="en-US" sz="3500" smtClean="0">
              <a:cs typeface="B Nazanin" pitchFamily="2" charset="-78"/>
            </a:endParaRPr>
          </a:p>
        </p:txBody>
      </p:sp>
      <p:sp>
        <p:nvSpPr>
          <p:cNvPr id="64522" name="Oval 8"/>
          <p:cNvSpPr>
            <a:spLocks noChangeArrowheads="1"/>
          </p:cNvSpPr>
          <p:nvPr/>
        </p:nvSpPr>
        <p:spPr bwMode="auto">
          <a:xfrm>
            <a:off x="1066800" y="152400"/>
            <a:ext cx="762000" cy="381000"/>
          </a:xfrm>
          <a:prstGeom prst="ellipse">
            <a:avLst/>
          </a:prstGeom>
          <a:solidFill>
            <a:schemeClr val="bg1"/>
          </a:solidFill>
          <a:ln w="19050" algn="ctr">
            <a:solidFill>
              <a:schemeClr val="tx1"/>
            </a:solidFill>
            <a:round/>
            <a:headEnd/>
            <a:tailEnd/>
          </a:ln>
        </p:spPr>
        <p:txBody>
          <a:bodyPr wrap="none" lIns="91427" tIns="45714" rIns="91427" bIns="45714" anchor="ctr"/>
          <a:lstStyle/>
          <a:p>
            <a:r>
              <a:rPr lang="fa-IR" sz="1400"/>
              <a:t>شروع</a:t>
            </a:r>
            <a:endParaRPr lang="en-US" sz="1400"/>
          </a:p>
        </p:txBody>
      </p:sp>
      <p:sp>
        <p:nvSpPr>
          <p:cNvPr id="64523" name="Rectangle 9"/>
          <p:cNvSpPr>
            <a:spLocks noChangeArrowheads="1"/>
          </p:cNvSpPr>
          <p:nvPr/>
        </p:nvSpPr>
        <p:spPr bwMode="auto">
          <a:xfrm>
            <a:off x="1066800" y="685800"/>
            <a:ext cx="2133600" cy="304800"/>
          </a:xfrm>
          <a:prstGeom prst="rect">
            <a:avLst/>
          </a:prstGeom>
          <a:solidFill>
            <a:schemeClr val="bg1"/>
          </a:solidFill>
          <a:ln w="19050" algn="ctr">
            <a:solidFill>
              <a:schemeClr val="tx1"/>
            </a:solidFill>
            <a:miter lim="800000"/>
            <a:headEnd/>
            <a:tailEnd/>
          </a:ln>
        </p:spPr>
        <p:txBody>
          <a:bodyPr wrap="none" lIns="91427" tIns="45714" rIns="91427" bIns="45714" anchor="ctr"/>
          <a:lstStyle/>
          <a:p>
            <a:pPr rtl="1"/>
            <a:r>
              <a:rPr lang="fa-IR" sz="1400"/>
              <a:t>1- تعريف و تعيين مشخصات پروژه</a:t>
            </a:r>
            <a:endParaRPr lang="en-US" sz="1400"/>
          </a:p>
        </p:txBody>
      </p:sp>
      <p:sp>
        <p:nvSpPr>
          <p:cNvPr id="64524" name="Rectangle 10"/>
          <p:cNvSpPr>
            <a:spLocks noChangeArrowheads="1"/>
          </p:cNvSpPr>
          <p:nvPr/>
        </p:nvSpPr>
        <p:spPr bwMode="auto">
          <a:xfrm>
            <a:off x="5791200" y="685800"/>
            <a:ext cx="2133600" cy="304800"/>
          </a:xfrm>
          <a:prstGeom prst="rect">
            <a:avLst/>
          </a:prstGeom>
          <a:solidFill>
            <a:schemeClr val="bg1"/>
          </a:solidFill>
          <a:ln w="19050" algn="ctr">
            <a:solidFill>
              <a:schemeClr val="tx1"/>
            </a:solidFill>
            <a:miter lim="800000"/>
            <a:headEnd/>
            <a:tailEnd/>
          </a:ln>
        </p:spPr>
        <p:txBody>
          <a:bodyPr wrap="none" lIns="91427" tIns="45714" rIns="91427" bIns="45714" anchor="ctr"/>
          <a:lstStyle/>
          <a:p>
            <a:pPr rtl="1"/>
            <a:r>
              <a:rPr lang="fa-IR" sz="1400"/>
              <a:t>3- تعيين پارامترهاي برنامه ريزي پروژه</a:t>
            </a:r>
            <a:endParaRPr lang="en-US" sz="1400"/>
          </a:p>
        </p:txBody>
      </p:sp>
      <p:sp>
        <p:nvSpPr>
          <p:cNvPr id="64525" name="Rectangle 11"/>
          <p:cNvSpPr>
            <a:spLocks noChangeArrowheads="1"/>
          </p:cNvSpPr>
          <p:nvPr/>
        </p:nvSpPr>
        <p:spPr bwMode="auto">
          <a:xfrm>
            <a:off x="1066800" y="1066800"/>
            <a:ext cx="2514600" cy="304800"/>
          </a:xfrm>
          <a:prstGeom prst="rect">
            <a:avLst/>
          </a:prstGeom>
          <a:solidFill>
            <a:schemeClr val="bg1"/>
          </a:solidFill>
          <a:ln w="19050" algn="ctr">
            <a:solidFill>
              <a:schemeClr val="tx1"/>
            </a:solidFill>
            <a:miter lim="800000"/>
            <a:headEnd/>
            <a:tailEnd/>
          </a:ln>
        </p:spPr>
        <p:txBody>
          <a:bodyPr wrap="none" lIns="91427" tIns="45714" rIns="91427" bIns="45714" anchor="ctr"/>
          <a:lstStyle/>
          <a:p>
            <a:pPr rtl="1"/>
            <a:r>
              <a:rPr lang="fa-IR" sz="1400"/>
              <a:t>2 – طراحي </a:t>
            </a:r>
            <a:r>
              <a:rPr lang="en-US" sz="1400"/>
              <a:t>WBS</a:t>
            </a:r>
            <a:r>
              <a:rPr lang="fa-IR" sz="1400"/>
              <a:t> و تعيين فعاليتهاي پروژه</a:t>
            </a:r>
            <a:endParaRPr lang="en-US" sz="1400"/>
          </a:p>
        </p:txBody>
      </p:sp>
      <p:sp>
        <p:nvSpPr>
          <p:cNvPr id="64526" name="Rectangle 12"/>
          <p:cNvSpPr>
            <a:spLocks noChangeArrowheads="1"/>
          </p:cNvSpPr>
          <p:nvPr/>
        </p:nvSpPr>
        <p:spPr bwMode="auto">
          <a:xfrm>
            <a:off x="1066800" y="1447800"/>
            <a:ext cx="4191000" cy="304800"/>
          </a:xfrm>
          <a:prstGeom prst="rect">
            <a:avLst/>
          </a:prstGeom>
          <a:solidFill>
            <a:schemeClr val="bg1"/>
          </a:solidFill>
          <a:ln w="19050" algn="ctr">
            <a:solidFill>
              <a:schemeClr val="tx1"/>
            </a:solidFill>
            <a:miter lim="800000"/>
            <a:headEnd/>
            <a:tailEnd/>
          </a:ln>
        </p:spPr>
        <p:txBody>
          <a:bodyPr wrap="none" lIns="91427" tIns="45714" rIns="91427" bIns="45714" anchor="ctr"/>
          <a:lstStyle/>
          <a:p>
            <a:pPr rtl="1"/>
            <a:r>
              <a:rPr lang="fa-IR" sz="1400"/>
              <a:t>4- تعيين سازمان و روش اجرا، پارامترهاي برنامه ريزي فعاليتها و رسم شبکه</a:t>
            </a:r>
            <a:endParaRPr lang="en-US" sz="1400"/>
          </a:p>
        </p:txBody>
      </p:sp>
      <p:sp>
        <p:nvSpPr>
          <p:cNvPr id="64527" name="Rectangle 13"/>
          <p:cNvSpPr>
            <a:spLocks noChangeArrowheads="1"/>
          </p:cNvSpPr>
          <p:nvPr/>
        </p:nvSpPr>
        <p:spPr bwMode="auto">
          <a:xfrm>
            <a:off x="5791200" y="1676400"/>
            <a:ext cx="2133600" cy="304800"/>
          </a:xfrm>
          <a:prstGeom prst="rect">
            <a:avLst/>
          </a:prstGeom>
          <a:solidFill>
            <a:schemeClr val="bg1"/>
          </a:solidFill>
          <a:ln w="19050" algn="ctr">
            <a:solidFill>
              <a:schemeClr val="tx1"/>
            </a:solidFill>
            <a:miter lim="800000"/>
            <a:headEnd/>
            <a:tailEnd/>
          </a:ln>
        </p:spPr>
        <p:txBody>
          <a:bodyPr wrap="none" lIns="91427" tIns="45714" rIns="91427" bIns="45714" anchor="ctr"/>
          <a:lstStyle/>
          <a:p>
            <a:pPr rtl="1"/>
            <a:r>
              <a:rPr lang="fa-IR" sz="1400"/>
              <a:t>5- تهيه برنامه زمانبندي اوليه پروژه</a:t>
            </a:r>
            <a:endParaRPr lang="en-US" sz="1400"/>
          </a:p>
        </p:txBody>
      </p:sp>
      <p:sp>
        <p:nvSpPr>
          <p:cNvPr id="64528" name="Rectangle 14"/>
          <p:cNvSpPr>
            <a:spLocks noChangeArrowheads="1"/>
          </p:cNvSpPr>
          <p:nvPr/>
        </p:nvSpPr>
        <p:spPr bwMode="auto">
          <a:xfrm>
            <a:off x="4114800" y="1905000"/>
            <a:ext cx="1371600" cy="304800"/>
          </a:xfrm>
          <a:prstGeom prst="rect">
            <a:avLst/>
          </a:prstGeom>
          <a:solidFill>
            <a:schemeClr val="bg1"/>
          </a:solidFill>
          <a:ln w="19050" algn="ctr">
            <a:solidFill>
              <a:schemeClr val="tx1"/>
            </a:solidFill>
            <a:miter lim="800000"/>
            <a:headEnd/>
            <a:tailEnd/>
          </a:ln>
        </p:spPr>
        <p:txBody>
          <a:bodyPr wrap="none" lIns="91427" tIns="45714" rIns="91427" bIns="45714" anchor="ctr"/>
          <a:lstStyle/>
          <a:p>
            <a:pPr rtl="1"/>
            <a:r>
              <a:rPr lang="fa-IR" sz="1400"/>
              <a:t>8- تخصيص منابع</a:t>
            </a:r>
            <a:endParaRPr lang="en-US" sz="1400"/>
          </a:p>
        </p:txBody>
      </p:sp>
      <p:sp>
        <p:nvSpPr>
          <p:cNvPr id="64529" name="Rectangle 15"/>
          <p:cNvSpPr>
            <a:spLocks noChangeArrowheads="1"/>
          </p:cNvSpPr>
          <p:nvPr/>
        </p:nvSpPr>
        <p:spPr bwMode="auto">
          <a:xfrm>
            <a:off x="1066800" y="2057400"/>
            <a:ext cx="2057400" cy="304800"/>
          </a:xfrm>
          <a:prstGeom prst="rect">
            <a:avLst/>
          </a:prstGeom>
          <a:solidFill>
            <a:schemeClr val="bg1"/>
          </a:solidFill>
          <a:ln w="19050" algn="ctr">
            <a:solidFill>
              <a:schemeClr val="tx1"/>
            </a:solidFill>
            <a:miter lim="800000"/>
            <a:headEnd/>
            <a:tailEnd/>
          </a:ln>
        </p:spPr>
        <p:txBody>
          <a:bodyPr wrap="none" lIns="91427" tIns="45714" rIns="91427" bIns="45714" anchor="ctr"/>
          <a:lstStyle/>
          <a:p>
            <a:pPr rtl="1"/>
            <a:r>
              <a:rPr lang="fa-IR" sz="1400"/>
              <a:t>10- ايجاد اصلاحات در صورت لزوم</a:t>
            </a:r>
            <a:endParaRPr lang="en-US" sz="1400"/>
          </a:p>
        </p:txBody>
      </p:sp>
      <p:sp>
        <p:nvSpPr>
          <p:cNvPr id="64530" name="Rectangle 16"/>
          <p:cNvSpPr>
            <a:spLocks noChangeArrowheads="1"/>
          </p:cNvSpPr>
          <p:nvPr/>
        </p:nvSpPr>
        <p:spPr bwMode="auto">
          <a:xfrm>
            <a:off x="1066800" y="2590800"/>
            <a:ext cx="2057400" cy="304800"/>
          </a:xfrm>
          <a:prstGeom prst="rect">
            <a:avLst/>
          </a:prstGeom>
          <a:solidFill>
            <a:schemeClr val="bg1"/>
          </a:solidFill>
          <a:ln w="19050" algn="ctr">
            <a:solidFill>
              <a:schemeClr val="tx1"/>
            </a:solidFill>
            <a:miter lim="800000"/>
            <a:headEnd/>
            <a:tailEnd/>
          </a:ln>
        </p:spPr>
        <p:txBody>
          <a:bodyPr wrap="none" lIns="91427" tIns="45714" rIns="91427" bIns="45714" anchor="ctr"/>
          <a:lstStyle/>
          <a:p>
            <a:pPr rtl="1"/>
            <a:r>
              <a:rPr lang="fa-IR" sz="1400"/>
              <a:t>9و23- تصميم گيري مدير پروژه</a:t>
            </a:r>
            <a:endParaRPr lang="en-US" sz="1400"/>
          </a:p>
        </p:txBody>
      </p:sp>
      <p:sp>
        <p:nvSpPr>
          <p:cNvPr id="64531" name="AutoShape 17"/>
          <p:cNvSpPr>
            <a:spLocks noChangeArrowheads="1"/>
          </p:cNvSpPr>
          <p:nvPr/>
        </p:nvSpPr>
        <p:spPr bwMode="auto">
          <a:xfrm>
            <a:off x="5943600" y="2362200"/>
            <a:ext cx="1981200" cy="762000"/>
          </a:xfrm>
          <a:prstGeom prst="diamond">
            <a:avLst/>
          </a:prstGeom>
          <a:solidFill>
            <a:schemeClr val="bg1"/>
          </a:solidFill>
          <a:ln w="19050" algn="ctr">
            <a:solidFill>
              <a:schemeClr val="tx1"/>
            </a:solidFill>
            <a:miter lim="800000"/>
            <a:headEnd/>
            <a:tailEnd/>
          </a:ln>
        </p:spPr>
        <p:txBody>
          <a:bodyPr wrap="none" lIns="91427" tIns="45714" rIns="91427" bIns="45714" anchor="ctr"/>
          <a:lstStyle/>
          <a:p>
            <a:r>
              <a:rPr lang="fa-IR" sz="1400"/>
              <a:t>6- آيا </a:t>
            </a:r>
          </a:p>
          <a:p>
            <a:r>
              <a:rPr lang="fa-IR" sz="1400"/>
              <a:t>برنامه زمانبندي قابل</a:t>
            </a:r>
          </a:p>
          <a:p>
            <a:r>
              <a:rPr lang="fa-IR" sz="1400"/>
              <a:t> قبول است؟</a:t>
            </a:r>
            <a:endParaRPr lang="en-US" sz="1400"/>
          </a:p>
        </p:txBody>
      </p:sp>
      <p:sp>
        <p:nvSpPr>
          <p:cNvPr id="64532" name="AutoShape 18"/>
          <p:cNvSpPr>
            <a:spLocks noChangeArrowheads="1"/>
          </p:cNvSpPr>
          <p:nvPr/>
        </p:nvSpPr>
        <p:spPr bwMode="auto">
          <a:xfrm>
            <a:off x="3810000" y="2362200"/>
            <a:ext cx="1905000" cy="762000"/>
          </a:xfrm>
          <a:prstGeom prst="diamond">
            <a:avLst/>
          </a:prstGeom>
          <a:solidFill>
            <a:schemeClr val="bg1"/>
          </a:solidFill>
          <a:ln w="19050" algn="ctr">
            <a:solidFill>
              <a:schemeClr val="tx1"/>
            </a:solidFill>
            <a:miter lim="800000"/>
            <a:headEnd/>
            <a:tailEnd/>
          </a:ln>
        </p:spPr>
        <p:txBody>
          <a:bodyPr wrap="none" lIns="91427" tIns="45714" rIns="91427" bIns="45714" anchor="ctr"/>
          <a:lstStyle/>
          <a:p>
            <a:r>
              <a:rPr lang="fa-IR" sz="1400"/>
              <a:t>7- آيا </a:t>
            </a:r>
          </a:p>
          <a:p>
            <a:r>
              <a:rPr lang="fa-IR" sz="1400"/>
              <a:t>برنامه زمانبندي قابل</a:t>
            </a:r>
          </a:p>
          <a:p>
            <a:r>
              <a:rPr lang="fa-IR" sz="1400"/>
              <a:t> اصلاح است؟</a:t>
            </a:r>
            <a:endParaRPr lang="en-US" sz="1400"/>
          </a:p>
        </p:txBody>
      </p:sp>
      <p:sp>
        <p:nvSpPr>
          <p:cNvPr id="64533" name="Rectangle 19"/>
          <p:cNvSpPr>
            <a:spLocks noChangeArrowheads="1"/>
          </p:cNvSpPr>
          <p:nvPr/>
        </p:nvSpPr>
        <p:spPr bwMode="auto">
          <a:xfrm>
            <a:off x="5791200" y="3276600"/>
            <a:ext cx="2133600" cy="304800"/>
          </a:xfrm>
          <a:prstGeom prst="rect">
            <a:avLst/>
          </a:prstGeom>
          <a:solidFill>
            <a:schemeClr val="bg1"/>
          </a:solidFill>
          <a:ln w="19050" algn="ctr">
            <a:solidFill>
              <a:schemeClr val="tx1"/>
            </a:solidFill>
            <a:miter lim="800000"/>
            <a:headEnd/>
            <a:tailEnd/>
          </a:ln>
        </p:spPr>
        <p:txBody>
          <a:bodyPr wrap="none" lIns="91427" tIns="45714" rIns="91427" bIns="45714" anchor="ctr"/>
          <a:lstStyle/>
          <a:p>
            <a:pPr rtl="1"/>
            <a:r>
              <a:rPr lang="fa-IR" sz="1400"/>
              <a:t>11- تعيين دوره کنترل</a:t>
            </a:r>
            <a:endParaRPr lang="en-US" sz="1400"/>
          </a:p>
        </p:txBody>
      </p:sp>
      <p:sp>
        <p:nvSpPr>
          <p:cNvPr id="64534" name="Rectangle 20"/>
          <p:cNvSpPr>
            <a:spLocks noChangeArrowheads="1"/>
          </p:cNvSpPr>
          <p:nvPr/>
        </p:nvSpPr>
        <p:spPr bwMode="auto">
          <a:xfrm>
            <a:off x="4876800" y="3657600"/>
            <a:ext cx="3048000" cy="304800"/>
          </a:xfrm>
          <a:prstGeom prst="rect">
            <a:avLst/>
          </a:prstGeom>
          <a:solidFill>
            <a:schemeClr val="bg1"/>
          </a:solidFill>
          <a:ln w="19050" algn="ctr">
            <a:solidFill>
              <a:schemeClr val="tx1"/>
            </a:solidFill>
            <a:miter lim="800000"/>
            <a:headEnd/>
            <a:tailEnd/>
          </a:ln>
        </p:spPr>
        <p:txBody>
          <a:bodyPr wrap="none" lIns="91427" tIns="45714" rIns="91427" bIns="45714" anchor="ctr"/>
          <a:lstStyle/>
          <a:p>
            <a:pPr rtl="1"/>
            <a:r>
              <a:rPr lang="fa-IR" sz="1400"/>
              <a:t>12- تعيين روند پيشرفت برنامه اي پروژه در طول اجرا </a:t>
            </a:r>
            <a:endParaRPr lang="en-US" sz="1400"/>
          </a:p>
        </p:txBody>
      </p:sp>
      <p:sp>
        <p:nvSpPr>
          <p:cNvPr id="64535" name="Rectangle 21"/>
          <p:cNvSpPr>
            <a:spLocks noChangeArrowheads="1"/>
          </p:cNvSpPr>
          <p:nvPr/>
        </p:nvSpPr>
        <p:spPr bwMode="auto">
          <a:xfrm>
            <a:off x="5791200" y="4038600"/>
            <a:ext cx="2133600" cy="304800"/>
          </a:xfrm>
          <a:prstGeom prst="rect">
            <a:avLst/>
          </a:prstGeom>
          <a:solidFill>
            <a:schemeClr val="bg1"/>
          </a:solidFill>
          <a:ln w="19050" algn="ctr">
            <a:solidFill>
              <a:schemeClr val="tx1"/>
            </a:solidFill>
            <a:miter lim="800000"/>
            <a:headEnd/>
            <a:tailEnd/>
          </a:ln>
        </p:spPr>
        <p:txBody>
          <a:bodyPr wrap="none" lIns="91427" tIns="45714" rIns="91427" bIns="45714" anchor="ctr"/>
          <a:lstStyle/>
          <a:p>
            <a:pPr rtl="1"/>
            <a:r>
              <a:rPr lang="fa-IR" sz="1400"/>
              <a:t>13- بودجه ريزي پروژه</a:t>
            </a:r>
            <a:endParaRPr lang="en-US" sz="1400"/>
          </a:p>
        </p:txBody>
      </p:sp>
      <p:sp>
        <p:nvSpPr>
          <p:cNvPr id="64536" name="Rectangle 22"/>
          <p:cNvSpPr>
            <a:spLocks noChangeArrowheads="1"/>
          </p:cNvSpPr>
          <p:nvPr/>
        </p:nvSpPr>
        <p:spPr bwMode="auto">
          <a:xfrm>
            <a:off x="4038600" y="4419600"/>
            <a:ext cx="3886200" cy="304800"/>
          </a:xfrm>
          <a:prstGeom prst="rect">
            <a:avLst/>
          </a:prstGeom>
          <a:solidFill>
            <a:schemeClr val="bg1"/>
          </a:solidFill>
          <a:ln w="19050" algn="ctr">
            <a:solidFill>
              <a:schemeClr val="tx1"/>
            </a:solidFill>
            <a:miter lim="800000"/>
            <a:headEnd/>
            <a:tailEnd/>
          </a:ln>
        </p:spPr>
        <p:txBody>
          <a:bodyPr wrap="none" lIns="91427" tIns="45714" rIns="91427" bIns="45714" anchor="ctr"/>
          <a:lstStyle/>
          <a:p>
            <a:pPr rtl="1"/>
            <a:r>
              <a:rPr lang="fa-IR" sz="1400"/>
              <a:t>14- جمع آوري اطلاعات واقعي اجراي فعاليتها در انتهاي هر دوره کنترل</a:t>
            </a:r>
            <a:endParaRPr lang="en-US" sz="1400"/>
          </a:p>
        </p:txBody>
      </p:sp>
      <p:sp>
        <p:nvSpPr>
          <p:cNvPr id="64537" name="AutoShape 23"/>
          <p:cNvSpPr>
            <a:spLocks noChangeArrowheads="1"/>
          </p:cNvSpPr>
          <p:nvPr/>
        </p:nvSpPr>
        <p:spPr bwMode="auto">
          <a:xfrm>
            <a:off x="5791200" y="4800600"/>
            <a:ext cx="2133600" cy="609600"/>
          </a:xfrm>
          <a:prstGeom prst="diamond">
            <a:avLst/>
          </a:prstGeom>
          <a:solidFill>
            <a:schemeClr val="bg1"/>
          </a:solidFill>
          <a:ln w="19050" algn="ctr">
            <a:solidFill>
              <a:schemeClr val="tx1"/>
            </a:solidFill>
            <a:miter lim="800000"/>
            <a:headEnd/>
            <a:tailEnd/>
          </a:ln>
        </p:spPr>
        <p:txBody>
          <a:bodyPr wrap="none" lIns="91427" tIns="45714" rIns="91427" bIns="45714" anchor="ctr"/>
          <a:lstStyle/>
          <a:p>
            <a:r>
              <a:rPr lang="fa-IR" sz="1400"/>
              <a:t>15- </a:t>
            </a:r>
          </a:p>
          <a:p>
            <a:r>
              <a:rPr lang="fa-IR" sz="1400"/>
              <a:t>آيا پروژه به اتمام رسيده است؟</a:t>
            </a:r>
          </a:p>
          <a:p>
            <a:r>
              <a:rPr lang="fa-IR" sz="1400"/>
              <a:t> </a:t>
            </a:r>
            <a:endParaRPr lang="en-US" sz="1400"/>
          </a:p>
        </p:txBody>
      </p:sp>
      <p:sp>
        <p:nvSpPr>
          <p:cNvPr id="64538" name="AutoShape 24"/>
          <p:cNvSpPr>
            <a:spLocks noChangeArrowheads="1"/>
          </p:cNvSpPr>
          <p:nvPr/>
        </p:nvSpPr>
        <p:spPr bwMode="auto">
          <a:xfrm>
            <a:off x="5638800" y="5486400"/>
            <a:ext cx="2438400" cy="609600"/>
          </a:xfrm>
          <a:prstGeom prst="diamond">
            <a:avLst/>
          </a:prstGeom>
          <a:solidFill>
            <a:schemeClr val="bg1"/>
          </a:solidFill>
          <a:ln w="19050" algn="ctr">
            <a:solidFill>
              <a:schemeClr val="tx1"/>
            </a:solidFill>
            <a:miter lim="800000"/>
            <a:headEnd/>
            <a:tailEnd/>
          </a:ln>
        </p:spPr>
        <p:txBody>
          <a:bodyPr wrap="none" lIns="91427" tIns="45714" rIns="91427" bIns="45714" anchor="ctr"/>
          <a:lstStyle/>
          <a:p>
            <a:r>
              <a:rPr lang="fa-IR" sz="1400"/>
              <a:t>17- </a:t>
            </a:r>
          </a:p>
          <a:p>
            <a:r>
              <a:rPr lang="fa-IR" sz="1400"/>
              <a:t>آيا وضعيت واقعي با برنامه تطابق دارد؟</a:t>
            </a:r>
          </a:p>
          <a:p>
            <a:r>
              <a:rPr lang="fa-IR" sz="1400"/>
              <a:t> </a:t>
            </a:r>
            <a:endParaRPr lang="en-US" sz="1400"/>
          </a:p>
        </p:txBody>
      </p:sp>
      <p:sp>
        <p:nvSpPr>
          <p:cNvPr id="64539" name="Rectangle 25"/>
          <p:cNvSpPr>
            <a:spLocks noChangeArrowheads="1"/>
          </p:cNvSpPr>
          <p:nvPr/>
        </p:nvSpPr>
        <p:spPr bwMode="auto">
          <a:xfrm>
            <a:off x="8229600" y="4876800"/>
            <a:ext cx="762000" cy="1143000"/>
          </a:xfrm>
          <a:prstGeom prst="rect">
            <a:avLst/>
          </a:prstGeom>
          <a:solidFill>
            <a:schemeClr val="bg1"/>
          </a:solidFill>
          <a:ln w="19050" algn="ctr">
            <a:solidFill>
              <a:schemeClr val="tx1"/>
            </a:solidFill>
            <a:miter lim="800000"/>
            <a:headEnd/>
            <a:tailEnd/>
          </a:ln>
        </p:spPr>
        <p:txBody>
          <a:bodyPr wrap="none" lIns="91427" tIns="45714" rIns="91427" bIns="45714" anchor="ctr"/>
          <a:lstStyle/>
          <a:p>
            <a:pPr rtl="1"/>
            <a:r>
              <a:rPr lang="fa-IR" sz="1400"/>
              <a:t>16- تهيه</a:t>
            </a:r>
          </a:p>
          <a:p>
            <a:pPr rtl="1"/>
            <a:r>
              <a:rPr lang="fa-IR" sz="1400"/>
              <a:t>گزارش نهائي</a:t>
            </a:r>
          </a:p>
          <a:p>
            <a:pPr rtl="1"/>
            <a:r>
              <a:rPr lang="fa-IR" sz="1400"/>
              <a:t>جامعي از</a:t>
            </a:r>
          </a:p>
          <a:p>
            <a:pPr rtl="1"/>
            <a:r>
              <a:rPr lang="fa-IR" sz="1400"/>
              <a:t>اجراي کل</a:t>
            </a:r>
          </a:p>
          <a:p>
            <a:pPr rtl="1"/>
            <a:r>
              <a:rPr lang="fa-IR" sz="1400"/>
              <a:t>پروژه</a:t>
            </a:r>
            <a:endParaRPr lang="en-US" sz="1400"/>
          </a:p>
        </p:txBody>
      </p:sp>
      <p:sp>
        <p:nvSpPr>
          <p:cNvPr id="64540" name="Oval 26"/>
          <p:cNvSpPr>
            <a:spLocks noChangeArrowheads="1"/>
          </p:cNvSpPr>
          <p:nvPr/>
        </p:nvSpPr>
        <p:spPr bwMode="auto">
          <a:xfrm>
            <a:off x="7543800" y="6248400"/>
            <a:ext cx="762000" cy="381000"/>
          </a:xfrm>
          <a:prstGeom prst="ellipse">
            <a:avLst/>
          </a:prstGeom>
          <a:solidFill>
            <a:schemeClr val="bg1"/>
          </a:solidFill>
          <a:ln w="19050" algn="ctr">
            <a:solidFill>
              <a:schemeClr val="tx1"/>
            </a:solidFill>
            <a:round/>
            <a:headEnd/>
            <a:tailEnd/>
          </a:ln>
        </p:spPr>
        <p:txBody>
          <a:bodyPr wrap="none" lIns="91427" tIns="45714" rIns="91427" bIns="45714" anchor="ctr"/>
          <a:lstStyle/>
          <a:p>
            <a:r>
              <a:rPr lang="fa-IR" sz="1400"/>
              <a:t>پايان</a:t>
            </a:r>
            <a:endParaRPr lang="en-US" sz="1400"/>
          </a:p>
        </p:txBody>
      </p:sp>
      <p:sp>
        <p:nvSpPr>
          <p:cNvPr id="64541" name="Rectangle 27"/>
          <p:cNvSpPr>
            <a:spLocks noChangeArrowheads="1"/>
          </p:cNvSpPr>
          <p:nvPr/>
        </p:nvSpPr>
        <p:spPr bwMode="auto">
          <a:xfrm>
            <a:off x="3200400" y="5638800"/>
            <a:ext cx="1981200" cy="304800"/>
          </a:xfrm>
          <a:prstGeom prst="rect">
            <a:avLst/>
          </a:prstGeom>
          <a:solidFill>
            <a:schemeClr val="bg1"/>
          </a:solidFill>
          <a:ln w="19050" algn="ctr">
            <a:solidFill>
              <a:schemeClr val="tx1"/>
            </a:solidFill>
            <a:miter lim="800000"/>
            <a:headEnd/>
            <a:tailEnd/>
          </a:ln>
        </p:spPr>
        <p:txBody>
          <a:bodyPr wrap="none" lIns="91427" tIns="45714" rIns="91427" bIns="45714" anchor="ctr"/>
          <a:lstStyle/>
          <a:p>
            <a:pPr rtl="1"/>
            <a:r>
              <a:rPr lang="fa-IR" sz="1400"/>
              <a:t>18- تهيه گزارش دوره اي پيشرفت</a:t>
            </a:r>
            <a:endParaRPr lang="en-US" sz="1400"/>
          </a:p>
        </p:txBody>
      </p:sp>
      <p:sp>
        <p:nvSpPr>
          <p:cNvPr id="64542" name="Rectangle 28"/>
          <p:cNvSpPr>
            <a:spLocks noChangeArrowheads="1"/>
          </p:cNvSpPr>
          <p:nvPr/>
        </p:nvSpPr>
        <p:spPr bwMode="auto">
          <a:xfrm>
            <a:off x="1600200" y="5029200"/>
            <a:ext cx="1828800" cy="304800"/>
          </a:xfrm>
          <a:prstGeom prst="rect">
            <a:avLst/>
          </a:prstGeom>
          <a:solidFill>
            <a:schemeClr val="bg1"/>
          </a:solidFill>
          <a:ln w="19050" algn="ctr">
            <a:solidFill>
              <a:schemeClr val="tx1"/>
            </a:solidFill>
            <a:miter lim="800000"/>
            <a:headEnd/>
            <a:tailEnd/>
          </a:ln>
        </p:spPr>
        <p:txBody>
          <a:bodyPr wrap="none" lIns="91427" tIns="45714" rIns="91427" bIns="45714" anchor="ctr"/>
          <a:lstStyle/>
          <a:p>
            <a:pPr rtl="1"/>
            <a:r>
              <a:rPr lang="fa-IR" sz="1400"/>
              <a:t>19- تعيين علل مغايرتها</a:t>
            </a:r>
            <a:endParaRPr lang="en-US" sz="1400"/>
          </a:p>
        </p:txBody>
      </p:sp>
      <p:sp>
        <p:nvSpPr>
          <p:cNvPr id="64543" name="Rectangle 29"/>
          <p:cNvSpPr>
            <a:spLocks noChangeArrowheads="1"/>
          </p:cNvSpPr>
          <p:nvPr/>
        </p:nvSpPr>
        <p:spPr bwMode="auto">
          <a:xfrm>
            <a:off x="1066800" y="3124200"/>
            <a:ext cx="3048000" cy="304800"/>
          </a:xfrm>
          <a:prstGeom prst="rect">
            <a:avLst/>
          </a:prstGeom>
          <a:solidFill>
            <a:schemeClr val="bg1"/>
          </a:solidFill>
          <a:ln w="19050" algn="ctr">
            <a:solidFill>
              <a:schemeClr val="tx1"/>
            </a:solidFill>
            <a:miter lim="800000"/>
            <a:headEnd/>
            <a:tailEnd/>
          </a:ln>
        </p:spPr>
        <p:txBody>
          <a:bodyPr wrap="none" lIns="91427" tIns="45714" rIns="91427" bIns="45714" anchor="ctr"/>
          <a:lstStyle/>
          <a:p>
            <a:pPr rtl="1"/>
            <a:r>
              <a:rPr lang="fa-IR" sz="1400"/>
              <a:t>22- تهيه گزارش دوره اي پيشرفت پروژه و علل مغايرتها</a:t>
            </a:r>
            <a:endParaRPr lang="en-US" sz="1400"/>
          </a:p>
        </p:txBody>
      </p:sp>
      <p:sp>
        <p:nvSpPr>
          <p:cNvPr id="64544" name="AutoShape 30"/>
          <p:cNvSpPr>
            <a:spLocks noChangeArrowheads="1"/>
          </p:cNvSpPr>
          <p:nvPr/>
        </p:nvSpPr>
        <p:spPr bwMode="auto">
          <a:xfrm>
            <a:off x="1524000" y="3733800"/>
            <a:ext cx="1981200" cy="1143000"/>
          </a:xfrm>
          <a:prstGeom prst="diamond">
            <a:avLst/>
          </a:prstGeom>
          <a:solidFill>
            <a:schemeClr val="bg1"/>
          </a:solidFill>
          <a:ln w="19050" algn="ctr">
            <a:solidFill>
              <a:schemeClr val="tx1"/>
            </a:solidFill>
            <a:miter lim="800000"/>
            <a:headEnd/>
            <a:tailEnd/>
          </a:ln>
        </p:spPr>
        <p:txBody>
          <a:bodyPr wrap="none" lIns="91427" tIns="45714" rIns="91427" bIns="45714" anchor="ctr"/>
          <a:lstStyle/>
          <a:p>
            <a:r>
              <a:rPr lang="fa-IR" sz="1400"/>
              <a:t>20- آيا </a:t>
            </a:r>
          </a:p>
          <a:p>
            <a:pPr rtl="1"/>
            <a:r>
              <a:rPr lang="fa-IR" sz="1400"/>
              <a:t>مغايرتهاي موجود ناشي از </a:t>
            </a:r>
          </a:p>
          <a:p>
            <a:pPr rtl="1"/>
            <a:r>
              <a:rPr lang="fa-IR" sz="1400"/>
              <a:t>اشکال در برنامه است؟</a:t>
            </a:r>
            <a:endParaRPr lang="en-US" sz="1400"/>
          </a:p>
        </p:txBody>
      </p:sp>
      <p:sp>
        <p:nvSpPr>
          <p:cNvPr id="64545" name="Rectangle 31"/>
          <p:cNvSpPr>
            <a:spLocks noChangeArrowheads="1"/>
          </p:cNvSpPr>
          <p:nvPr/>
        </p:nvSpPr>
        <p:spPr bwMode="auto">
          <a:xfrm>
            <a:off x="76200" y="3200400"/>
            <a:ext cx="838200" cy="2133600"/>
          </a:xfrm>
          <a:prstGeom prst="rect">
            <a:avLst/>
          </a:prstGeom>
          <a:solidFill>
            <a:schemeClr val="bg1"/>
          </a:solidFill>
          <a:ln w="19050" algn="ctr">
            <a:solidFill>
              <a:schemeClr val="tx1"/>
            </a:solidFill>
            <a:miter lim="800000"/>
            <a:headEnd/>
            <a:tailEnd/>
          </a:ln>
        </p:spPr>
        <p:txBody>
          <a:bodyPr wrap="none" lIns="91427" tIns="45714" rIns="91427" bIns="45714" anchor="ctr"/>
          <a:lstStyle/>
          <a:p>
            <a:pPr rtl="1"/>
            <a:r>
              <a:rPr lang="fa-IR" sz="1400"/>
              <a:t>21- اقدام</a:t>
            </a:r>
          </a:p>
          <a:p>
            <a:pPr rtl="1"/>
            <a:r>
              <a:rPr lang="fa-IR" sz="1400"/>
              <a:t>جهت ايجاد</a:t>
            </a:r>
          </a:p>
          <a:p>
            <a:pPr rtl="1"/>
            <a:r>
              <a:rPr lang="fa-IR" sz="1400"/>
              <a:t>اصلاحات در</a:t>
            </a:r>
          </a:p>
          <a:p>
            <a:pPr rtl="1"/>
            <a:r>
              <a:rPr lang="fa-IR" sz="1400"/>
              <a:t>برنامه و تهيه</a:t>
            </a:r>
          </a:p>
          <a:p>
            <a:pPr rtl="1"/>
            <a:r>
              <a:rPr lang="fa-IR" sz="1400"/>
              <a:t>گزارش دوره اي</a:t>
            </a:r>
          </a:p>
          <a:p>
            <a:pPr rtl="1"/>
            <a:r>
              <a:rPr lang="fa-IR" sz="1400"/>
              <a:t>پيشرفت پروژه</a:t>
            </a:r>
          </a:p>
          <a:p>
            <a:pPr rtl="1"/>
            <a:r>
              <a:rPr lang="fa-IR" sz="1400"/>
              <a:t>به همراه </a:t>
            </a:r>
          </a:p>
          <a:p>
            <a:pPr rtl="1"/>
            <a:r>
              <a:rPr lang="fa-IR" sz="1400"/>
              <a:t>اصلاحات </a:t>
            </a:r>
          </a:p>
          <a:p>
            <a:pPr rtl="1"/>
            <a:r>
              <a:rPr lang="fa-IR" sz="1400"/>
              <a:t>ايجاد شده</a:t>
            </a:r>
            <a:endParaRPr lang="en-US" sz="1400"/>
          </a:p>
        </p:txBody>
      </p:sp>
      <p:sp>
        <p:nvSpPr>
          <p:cNvPr id="64546" name="Line 32"/>
          <p:cNvSpPr>
            <a:spLocks noChangeShapeType="1"/>
          </p:cNvSpPr>
          <p:nvPr/>
        </p:nvSpPr>
        <p:spPr bwMode="auto">
          <a:xfrm>
            <a:off x="1447800" y="533400"/>
            <a:ext cx="0" cy="152400"/>
          </a:xfrm>
          <a:prstGeom prst="line">
            <a:avLst/>
          </a:prstGeom>
          <a:noFill/>
          <a:ln w="19050">
            <a:solidFill>
              <a:srgbClr val="2DC5B3"/>
            </a:solidFill>
            <a:round/>
            <a:headEnd/>
            <a:tailEnd type="triangle" w="med" len="med"/>
          </a:ln>
        </p:spPr>
        <p:txBody>
          <a:bodyPr wrap="none" anchor="ctr"/>
          <a:lstStyle/>
          <a:p>
            <a:endParaRPr lang="en-US"/>
          </a:p>
        </p:txBody>
      </p:sp>
      <p:sp>
        <p:nvSpPr>
          <p:cNvPr id="64547" name="Line 33"/>
          <p:cNvSpPr>
            <a:spLocks noChangeShapeType="1"/>
          </p:cNvSpPr>
          <p:nvPr/>
        </p:nvSpPr>
        <p:spPr bwMode="auto">
          <a:xfrm>
            <a:off x="1447800" y="990600"/>
            <a:ext cx="0" cy="76200"/>
          </a:xfrm>
          <a:prstGeom prst="line">
            <a:avLst/>
          </a:prstGeom>
          <a:noFill/>
          <a:ln w="19050">
            <a:solidFill>
              <a:srgbClr val="2DC5B3"/>
            </a:solidFill>
            <a:round/>
            <a:headEnd/>
            <a:tailEnd type="triangle" w="med" len="med"/>
          </a:ln>
        </p:spPr>
        <p:txBody>
          <a:bodyPr wrap="none" anchor="ctr"/>
          <a:lstStyle/>
          <a:p>
            <a:endParaRPr lang="en-US"/>
          </a:p>
        </p:txBody>
      </p:sp>
      <p:sp>
        <p:nvSpPr>
          <p:cNvPr id="64548" name="Line 34"/>
          <p:cNvSpPr>
            <a:spLocks noChangeShapeType="1"/>
          </p:cNvSpPr>
          <p:nvPr/>
        </p:nvSpPr>
        <p:spPr bwMode="auto">
          <a:xfrm>
            <a:off x="1447800" y="1371600"/>
            <a:ext cx="0" cy="76200"/>
          </a:xfrm>
          <a:prstGeom prst="line">
            <a:avLst/>
          </a:prstGeom>
          <a:noFill/>
          <a:ln w="19050">
            <a:solidFill>
              <a:srgbClr val="2DC5B3"/>
            </a:solidFill>
            <a:round/>
            <a:headEnd/>
            <a:tailEnd type="triangle" w="med" len="med"/>
          </a:ln>
        </p:spPr>
        <p:txBody>
          <a:bodyPr wrap="none" anchor="ctr"/>
          <a:lstStyle/>
          <a:p>
            <a:endParaRPr lang="en-US"/>
          </a:p>
        </p:txBody>
      </p:sp>
      <p:sp>
        <p:nvSpPr>
          <p:cNvPr id="64549" name="Line 35"/>
          <p:cNvSpPr>
            <a:spLocks noChangeShapeType="1"/>
          </p:cNvSpPr>
          <p:nvPr/>
        </p:nvSpPr>
        <p:spPr bwMode="auto">
          <a:xfrm>
            <a:off x="6858000" y="990600"/>
            <a:ext cx="0" cy="685800"/>
          </a:xfrm>
          <a:prstGeom prst="line">
            <a:avLst/>
          </a:prstGeom>
          <a:noFill/>
          <a:ln w="19050">
            <a:solidFill>
              <a:srgbClr val="2DC5B3"/>
            </a:solidFill>
            <a:round/>
            <a:headEnd/>
            <a:tailEnd type="triangle" w="med" len="med"/>
          </a:ln>
        </p:spPr>
        <p:txBody>
          <a:bodyPr wrap="none" anchor="ctr"/>
          <a:lstStyle/>
          <a:p>
            <a:endParaRPr lang="en-US"/>
          </a:p>
        </p:txBody>
      </p:sp>
      <p:sp>
        <p:nvSpPr>
          <p:cNvPr id="64550" name="Line 36"/>
          <p:cNvSpPr>
            <a:spLocks noChangeShapeType="1"/>
          </p:cNvSpPr>
          <p:nvPr/>
        </p:nvSpPr>
        <p:spPr bwMode="auto">
          <a:xfrm>
            <a:off x="3200400" y="838200"/>
            <a:ext cx="2590800" cy="0"/>
          </a:xfrm>
          <a:prstGeom prst="line">
            <a:avLst/>
          </a:prstGeom>
          <a:noFill/>
          <a:ln w="19050">
            <a:solidFill>
              <a:srgbClr val="2DC5B3"/>
            </a:solidFill>
            <a:round/>
            <a:headEnd/>
            <a:tailEnd type="triangle" w="med" len="med"/>
          </a:ln>
        </p:spPr>
        <p:txBody>
          <a:bodyPr wrap="none" anchor="ctr"/>
          <a:lstStyle/>
          <a:p>
            <a:endParaRPr lang="en-US"/>
          </a:p>
        </p:txBody>
      </p:sp>
      <p:sp>
        <p:nvSpPr>
          <p:cNvPr id="64551" name="Line 37"/>
          <p:cNvSpPr>
            <a:spLocks noChangeShapeType="1"/>
          </p:cNvSpPr>
          <p:nvPr/>
        </p:nvSpPr>
        <p:spPr bwMode="auto">
          <a:xfrm>
            <a:off x="5257800" y="1524000"/>
            <a:ext cx="1600200" cy="0"/>
          </a:xfrm>
          <a:prstGeom prst="line">
            <a:avLst/>
          </a:prstGeom>
          <a:noFill/>
          <a:ln w="19050">
            <a:solidFill>
              <a:srgbClr val="2DC5B3"/>
            </a:solidFill>
            <a:round/>
            <a:headEnd/>
            <a:tailEnd type="triangle" w="med" len="med"/>
          </a:ln>
        </p:spPr>
        <p:txBody>
          <a:bodyPr wrap="none" anchor="ctr"/>
          <a:lstStyle/>
          <a:p>
            <a:endParaRPr lang="en-US"/>
          </a:p>
        </p:txBody>
      </p:sp>
      <p:sp>
        <p:nvSpPr>
          <p:cNvPr id="64552" name="Line 38"/>
          <p:cNvSpPr>
            <a:spLocks noChangeShapeType="1"/>
          </p:cNvSpPr>
          <p:nvPr/>
        </p:nvSpPr>
        <p:spPr bwMode="auto">
          <a:xfrm>
            <a:off x="2057400" y="1828800"/>
            <a:ext cx="3733800" cy="0"/>
          </a:xfrm>
          <a:prstGeom prst="line">
            <a:avLst/>
          </a:prstGeom>
          <a:noFill/>
          <a:ln w="19050">
            <a:solidFill>
              <a:srgbClr val="2DC5B3"/>
            </a:solidFill>
            <a:round/>
            <a:headEnd/>
            <a:tailEnd type="triangle" w="med" len="med"/>
          </a:ln>
        </p:spPr>
        <p:txBody>
          <a:bodyPr wrap="none" anchor="ctr"/>
          <a:lstStyle/>
          <a:p>
            <a:endParaRPr lang="en-US"/>
          </a:p>
        </p:txBody>
      </p:sp>
      <p:sp>
        <p:nvSpPr>
          <p:cNvPr id="64553" name="Line 39"/>
          <p:cNvSpPr>
            <a:spLocks noChangeShapeType="1"/>
          </p:cNvSpPr>
          <p:nvPr/>
        </p:nvSpPr>
        <p:spPr bwMode="auto">
          <a:xfrm>
            <a:off x="2057400" y="1828800"/>
            <a:ext cx="0" cy="228600"/>
          </a:xfrm>
          <a:prstGeom prst="line">
            <a:avLst/>
          </a:prstGeom>
          <a:noFill/>
          <a:ln w="19050">
            <a:solidFill>
              <a:srgbClr val="2DC5B3"/>
            </a:solidFill>
            <a:round/>
            <a:headEnd/>
            <a:tailEnd/>
          </a:ln>
        </p:spPr>
        <p:txBody>
          <a:bodyPr wrap="none" anchor="ctr"/>
          <a:lstStyle/>
          <a:p>
            <a:endParaRPr lang="en-US"/>
          </a:p>
        </p:txBody>
      </p:sp>
      <p:sp>
        <p:nvSpPr>
          <p:cNvPr id="64554" name="Line 40"/>
          <p:cNvSpPr>
            <a:spLocks noChangeShapeType="1"/>
          </p:cNvSpPr>
          <p:nvPr/>
        </p:nvSpPr>
        <p:spPr bwMode="auto">
          <a:xfrm>
            <a:off x="6934200" y="1981200"/>
            <a:ext cx="0" cy="381000"/>
          </a:xfrm>
          <a:prstGeom prst="line">
            <a:avLst/>
          </a:prstGeom>
          <a:noFill/>
          <a:ln w="19050">
            <a:solidFill>
              <a:srgbClr val="2DC5B3"/>
            </a:solidFill>
            <a:round/>
            <a:headEnd/>
            <a:tailEnd type="triangle" w="med" len="med"/>
          </a:ln>
        </p:spPr>
        <p:txBody>
          <a:bodyPr wrap="none" anchor="ctr"/>
          <a:lstStyle/>
          <a:p>
            <a:endParaRPr lang="en-US"/>
          </a:p>
        </p:txBody>
      </p:sp>
      <p:sp>
        <p:nvSpPr>
          <p:cNvPr id="64555" name="Line 41"/>
          <p:cNvSpPr>
            <a:spLocks noChangeShapeType="1"/>
          </p:cNvSpPr>
          <p:nvPr/>
        </p:nvSpPr>
        <p:spPr bwMode="auto">
          <a:xfrm>
            <a:off x="5486400" y="2133600"/>
            <a:ext cx="1447800" cy="0"/>
          </a:xfrm>
          <a:prstGeom prst="line">
            <a:avLst/>
          </a:prstGeom>
          <a:noFill/>
          <a:ln w="19050">
            <a:solidFill>
              <a:srgbClr val="2DC5B3"/>
            </a:solidFill>
            <a:round/>
            <a:headEnd/>
            <a:tailEnd type="triangle" w="med" len="med"/>
          </a:ln>
        </p:spPr>
        <p:txBody>
          <a:bodyPr wrap="none" anchor="ctr"/>
          <a:lstStyle/>
          <a:p>
            <a:endParaRPr lang="en-US"/>
          </a:p>
        </p:txBody>
      </p:sp>
      <p:sp>
        <p:nvSpPr>
          <p:cNvPr id="64556" name="Line 42"/>
          <p:cNvSpPr>
            <a:spLocks noChangeShapeType="1"/>
          </p:cNvSpPr>
          <p:nvPr/>
        </p:nvSpPr>
        <p:spPr bwMode="auto">
          <a:xfrm flipH="1">
            <a:off x="5715000" y="2743200"/>
            <a:ext cx="228600" cy="0"/>
          </a:xfrm>
          <a:prstGeom prst="line">
            <a:avLst/>
          </a:prstGeom>
          <a:noFill/>
          <a:ln w="19050">
            <a:solidFill>
              <a:srgbClr val="2DC5B3"/>
            </a:solidFill>
            <a:round/>
            <a:headEnd/>
            <a:tailEnd type="triangle" w="med" len="med"/>
          </a:ln>
        </p:spPr>
        <p:txBody>
          <a:bodyPr wrap="none" anchor="ctr"/>
          <a:lstStyle/>
          <a:p>
            <a:endParaRPr lang="en-US"/>
          </a:p>
        </p:txBody>
      </p:sp>
      <p:sp>
        <p:nvSpPr>
          <p:cNvPr id="64557" name="Line 43"/>
          <p:cNvSpPr>
            <a:spLocks noChangeShapeType="1"/>
          </p:cNvSpPr>
          <p:nvPr/>
        </p:nvSpPr>
        <p:spPr bwMode="auto">
          <a:xfrm flipH="1">
            <a:off x="3124200" y="2743200"/>
            <a:ext cx="685800" cy="0"/>
          </a:xfrm>
          <a:prstGeom prst="line">
            <a:avLst/>
          </a:prstGeom>
          <a:noFill/>
          <a:ln w="19050">
            <a:solidFill>
              <a:srgbClr val="2DC5B3"/>
            </a:solidFill>
            <a:round/>
            <a:headEnd/>
            <a:tailEnd type="triangle" w="med" len="med"/>
          </a:ln>
        </p:spPr>
        <p:txBody>
          <a:bodyPr wrap="none" anchor="ctr"/>
          <a:lstStyle/>
          <a:p>
            <a:endParaRPr lang="en-US"/>
          </a:p>
        </p:txBody>
      </p:sp>
      <p:sp>
        <p:nvSpPr>
          <p:cNvPr id="64558" name="Line 44"/>
          <p:cNvSpPr>
            <a:spLocks noChangeShapeType="1"/>
          </p:cNvSpPr>
          <p:nvPr/>
        </p:nvSpPr>
        <p:spPr bwMode="auto">
          <a:xfrm flipH="1" flipV="1">
            <a:off x="4757738" y="2209800"/>
            <a:ext cx="0" cy="152400"/>
          </a:xfrm>
          <a:prstGeom prst="line">
            <a:avLst/>
          </a:prstGeom>
          <a:noFill/>
          <a:ln w="19050">
            <a:solidFill>
              <a:srgbClr val="2DC5B3"/>
            </a:solidFill>
            <a:round/>
            <a:headEnd/>
            <a:tailEnd type="triangle" w="med" len="med"/>
          </a:ln>
        </p:spPr>
        <p:txBody>
          <a:bodyPr wrap="none" anchor="ctr"/>
          <a:lstStyle/>
          <a:p>
            <a:endParaRPr lang="en-US"/>
          </a:p>
        </p:txBody>
      </p:sp>
      <p:sp>
        <p:nvSpPr>
          <p:cNvPr id="64559" name="Line 45"/>
          <p:cNvSpPr>
            <a:spLocks noChangeShapeType="1"/>
          </p:cNvSpPr>
          <p:nvPr/>
        </p:nvSpPr>
        <p:spPr bwMode="auto">
          <a:xfrm flipH="1" flipV="1">
            <a:off x="2057400" y="2362200"/>
            <a:ext cx="0" cy="228600"/>
          </a:xfrm>
          <a:prstGeom prst="line">
            <a:avLst/>
          </a:prstGeom>
          <a:noFill/>
          <a:ln w="19050">
            <a:solidFill>
              <a:srgbClr val="2DC5B3"/>
            </a:solidFill>
            <a:round/>
            <a:headEnd/>
            <a:tailEnd type="triangle" w="med" len="med"/>
          </a:ln>
        </p:spPr>
        <p:txBody>
          <a:bodyPr wrap="none" anchor="ctr"/>
          <a:lstStyle/>
          <a:p>
            <a:endParaRPr lang="en-US"/>
          </a:p>
        </p:txBody>
      </p:sp>
      <p:sp>
        <p:nvSpPr>
          <p:cNvPr id="64560" name="Line 46"/>
          <p:cNvSpPr>
            <a:spLocks noChangeShapeType="1"/>
          </p:cNvSpPr>
          <p:nvPr/>
        </p:nvSpPr>
        <p:spPr bwMode="auto">
          <a:xfrm flipH="1" flipV="1">
            <a:off x="2057400" y="2895600"/>
            <a:ext cx="0" cy="228600"/>
          </a:xfrm>
          <a:prstGeom prst="line">
            <a:avLst/>
          </a:prstGeom>
          <a:noFill/>
          <a:ln w="19050">
            <a:solidFill>
              <a:srgbClr val="2DC5B3"/>
            </a:solidFill>
            <a:round/>
            <a:headEnd/>
            <a:tailEnd type="triangle" w="med" len="med"/>
          </a:ln>
        </p:spPr>
        <p:txBody>
          <a:bodyPr wrap="none" anchor="ctr"/>
          <a:lstStyle/>
          <a:p>
            <a:endParaRPr lang="en-US"/>
          </a:p>
        </p:txBody>
      </p:sp>
      <p:sp>
        <p:nvSpPr>
          <p:cNvPr id="64561" name="Line 47"/>
          <p:cNvSpPr>
            <a:spLocks noChangeShapeType="1"/>
          </p:cNvSpPr>
          <p:nvPr/>
        </p:nvSpPr>
        <p:spPr bwMode="auto">
          <a:xfrm flipH="1" flipV="1">
            <a:off x="2514600" y="3429000"/>
            <a:ext cx="0" cy="304800"/>
          </a:xfrm>
          <a:prstGeom prst="line">
            <a:avLst/>
          </a:prstGeom>
          <a:noFill/>
          <a:ln w="19050">
            <a:solidFill>
              <a:srgbClr val="2DC5B3"/>
            </a:solidFill>
            <a:round/>
            <a:headEnd/>
            <a:tailEnd type="triangle" w="med" len="med"/>
          </a:ln>
        </p:spPr>
        <p:txBody>
          <a:bodyPr wrap="none" anchor="ctr"/>
          <a:lstStyle/>
          <a:p>
            <a:endParaRPr lang="en-US"/>
          </a:p>
        </p:txBody>
      </p:sp>
      <p:sp>
        <p:nvSpPr>
          <p:cNvPr id="64562" name="Line 48"/>
          <p:cNvSpPr>
            <a:spLocks noChangeShapeType="1"/>
          </p:cNvSpPr>
          <p:nvPr/>
        </p:nvSpPr>
        <p:spPr bwMode="auto">
          <a:xfrm flipH="1" flipV="1">
            <a:off x="2514600" y="4876800"/>
            <a:ext cx="0" cy="152400"/>
          </a:xfrm>
          <a:prstGeom prst="line">
            <a:avLst/>
          </a:prstGeom>
          <a:noFill/>
          <a:ln w="19050">
            <a:solidFill>
              <a:srgbClr val="2DC5B3"/>
            </a:solidFill>
            <a:round/>
            <a:headEnd/>
            <a:tailEnd type="triangle" w="med" len="med"/>
          </a:ln>
        </p:spPr>
        <p:txBody>
          <a:bodyPr wrap="none" anchor="ctr"/>
          <a:lstStyle/>
          <a:p>
            <a:endParaRPr lang="en-US"/>
          </a:p>
        </p:txBody>
      </p:sp>
      <p:sp>
        <p:nvSpPr>
          <p:cNvPr id="64563" name="Line 49"/>
          <p:cNvSpPr>
            <a:spLocks noChangeShapeType="1"/>
          </p:cNvSpPr>
          <p:nvPr/>
        </p:nvSpPr>
        <p:spPr bwMode="auto">
          <a:xfrm flipH="1">
            <a:off x="914400" y="4267200"/>
            <a:ext cx="609600" cy="0"/>
          </a:xfrm>
          <a:prstGeom prst="line">
            <a:avLst/>
          </a:prstGeom>
          <a:noFill/>
          <a:ln w="19050">
            <a:solidFill>
              <a:srgbClr val="2DC5B3"/>
            </a:solidFill>
            <a:round/>
            <a:headEnd/>
            <a:tailEnd type="triangle" w="med" len="med"/>
          </a:ln>
        </p:spPr>
        <p:txBody>
          <a:bodyPr wrap="none" anchor="ctr"/>
          <a:lstStyle/>
          <a:p>
            <a:endParaRPr lang="en-US"/>
          </a:p>
        </p:txBody>
      </p:sp>
      <p:sp>
        <p:nvSpPr>
          <p:cNvPr id="64564" name="Line 50"/>
          <p:cNvSpPr>
            <a:spLocks noChangeShapeType="1"/>
          </p:cNvSpPr>
          <p:nvPr/>
        </p:nvSpPr>
        <p:spPr bwMode="auto">
          <a:xfrm>
            <a:off x="6934200" y="3124200"/>
            <a:ext cx="0" cy="152400"/>
          </a:xfrm>
          <a:prstGeom prst="line">
            <a:avLst/>
          </a:prstGeom>
          <a:noFill/>
          <a:ln w="19050">
            <a:solidFill>
              <a:srgbClr val="2DC5B3"/>
            </a:solidFill>
            <a:round/>
            <a:headEnd/>
            <a:tailEnd type="triangle" w="med" len="med"/>
          </a:ln>
        </p:spPr>
        <p:txBody>
          <a:bodyPr wrap="none" anchor="ctr"/>
          <a:lstStyle/>
          <a:p>
            <a:endParaRPr lang="en-US"/>
          </a:p>
        </p:txBody>
      </p:sp>
      <p:sp>
        <p:nvSpPr>
          <p:cNvPr id="64565" name="Line 51"/>
          <p:cNvSpPr>
            <a:spLocks noChangeShapeType="1"/>
          </p:cNvSpPr>
          <p:nvPr/>
        </p:nvSpPr>
        <p:spPr bwMode="auto">
          <a:xfrm>
            <a:off x="6934200" y="3581400"/>
            <a:ext cx="0" cy="76200"/>
          </a:xfrm>
          <a:prstGeom prst="line">
            <a:avLst/>
          </a:prstGeom>
          <a:noFill/>
          <a:ln w="19050">
            <a:solidFill>
              <a:srgbClr val="2DC5B3"/>
            </a:solidFill>
            <a:round/>
            <a:headEnd/>
            <a:tailEnd type="triangle" w="med" len="med"/>
          </a:ln>
        </p:spPr>
        <p:txBody>
          <a:bodyPr wrap="none" anchor="ctr"/>
          <a:lstStyle/>
          <a:p>
            <a:endParaRPr lang="en-US"/>
          </a:p>
        </p:txBody>
      </p:sp>
      <p:sp>
        <p:nvSpPr>
          <p:cNvPr id="64566" name="Line 52"/>
          <p:cNvSpPr>
            <a:spLocks noChangeShapeType="1"/>
          </p:cNvSpPr>
          <p:nvPr/>
        </p:nvSpPr>
        <p:spPr bwMode="auto">
          <a:xfrm>
            <a:off x="6934200" y="3962400"/>
            <a:ext cx="0" cy="76200"/>
          </a:xfrm>
          <a:prstGeom prst="line">
            <a:avLst/>
          </a:prstGeom>
          <a:noFill/>
          <a:ln w="19050">
            <a:solidFill>
              <a:srgbClr val="2DC5B3"/>
            </a:solidFill>
            <a:round/>
            <a:headEnd/>
            <a:tailEnd type="triangle" w="med" len="med"/>
          </a:ln>
        </p:spPr>
        <p:txBody>
          <a:bodyPr wrap="none" anchor="ctr"/>
          <a:lstStyle/>
          <a:p>
            <a:endParaRPr lang="en-US"/>
          </a:p>
        </p:txBody>
      </p:sp>
      <p:sp>
        <p:nvSpPr>
          <p:cNvPr id="64567" name="Line 53"/>
          <p:cNvSpPr>
            <a:spLocks noChangeShapeType="1"/>
          </p:cNvSpPr>
          <p:nvPr/>
        </p:nvSpPr>
        <p:spPr bwMode="auto">
          <a:xfrm>
            <a:off x="6934200" y="4343400"/>
            <a:ext cx="0" cy="76200"/>
          </a:xfrm>
          <a:prstGeom prst="line">
            <a:avLst/>
          </a:prstGeom>
          <a:noFill/>
          <a:ln w="19050">
            <a:solidFill>
              <a:srgbClr val="2DC5B3"/>
            </a:solidFill>
            <a:round/>
            <a:headEnd/>
            <a:tailEnd type="triangle" w="med" len="med"/>
          </a:ln>
        </p:spPr>
        <p:txBody>
          <a:bodyPr wrap="none" anchor="ctr"/>
          <a:lstStyle/>
          <a:p>
            <a:endParaRPr lang="en-US"/>
          </a:p>
        </p:txBody>
      </p:sp>
      <p:sp>
        <p:nvSpPr>
          <p:cNvPr id="64568" name="Line 54"/>
          <p:cNvSpPr>
            <a:spLocks noChangeShapeType="1"/>
          </p:cNvSpPr>
          <p:nvPr/>
        </p:nvSpPr>
        <p:spPr bwMode="auto">
          <a:xfrm>
            <a:off x="6858000" y="4724400"/>
            <a:ext cx="0" cy="76200"/>
          </a:xfrm>
          <a:prstGeom prst="line">
            <a:avLst/>
          </a:prstGeom>
          <a:noFill/>
          <a:ln w="19050">
            <a:solidFill>
              <a:srgbClr val="2DC5B3"/>
            </a:solidFill>
            <a:round/>
            <a:headEnd/>
            <a:tailEnd type="triangle" w="med" len="med"/>
          </a:ln>
        </p:spPr>
        <p:txBody>
          <a:bodyPr wrap="none" anchor="ctr"/>
          <a:lstStyle/>
          <a:p>
            <a:endParaRPr lang="en-US"/>
          </a:p>
        </p:txBody>
      </p:sp>
      <p:sp>
        <p:nvSpPr>
          <p:cNvPr id="64569" name="Line 55"/>
          <p:cNvSpPr>
            <a:spLocks noChangeShapeType="1"/>
          </p:cNvSpPr>
          <p:nvPr/>
        </p:nvSpPr>
        <p:spPr bwMode="auto">
          <a:xfrm>
            <a:off x="6858000" y="5410200"/>
            <a:ext cx="0" cy="76200"/>
          </a:xfrm>
          <a:prstGeom prst="line">
            <a:avLst/>
          </a:prstGeom>
          <a:noFill/>
          <a:ln w="19050">
            <a:solidFill>
              <a:srgbClr val="2DC5B3"/>
            </a:solidFill>
            <a:round/>
            <a:headEnd/>
            <a:tailEnd type="triangle" w="med" len="med"/>
          </a:ln>
        </p:spPr>
        <p:txBody>
          <a:bodyPr wrap="none" anchor="ctr"/>
          <a:lstStyle/>
          <a:p>
            <a:endParaRPr lang="en-US"/>
          </a:p>
        </p:txBody>
      </p:sp>
      <p:sp>
        <p:nvSpPr>
          <p:cNvPr id="64570" name="Line 56"/>
          <p:cNvSpPr>
            <a:spLocks noChangeShapeType="1"/>
          </p:cNvSpPr>
          <p:nvPr/>
        </p:nvSpPr>
        <p:spPr bwMode="auto">
          <a:xfrm>
            <a:off x="7924800" y="5105400"/>
            <a:ext cx="304800" cy="0"/>
          </a:xfrm>
          <a:prstGeom prst="line">
            <a:avLst/>
          </a:prstGeom>
          <a:noFill/>
          <a:ln w="19050">
            <a:solidFill>
              <a:srgbClr val="2DC5B3"/>
            </a:solidFill>
            <a:round/>
            <a:headEnd/>
            <a:tailEnd type="triangle" w="med" len="med"/>
          </a:ln>
        </p:spPr>
        <p:txBody>
          <a:bodyPr wrap="none" anchor="ctr"/>
          <a:lstStyle/>
          <a:p>
            <a:endParaRPr lang="en-US"/>
          </a:p>
        </p:txBody>
      </p:sp>
      <p:sp>
        <p:nvSpPr>
          <p:cNvPr id="64571" name="Line 57"/>
          <p:cNvSpPr>
            <a:spLocks noChangeShapeType="1"/>
          </p:cNvSpPr>
          <p:nvPr/>
        </p:nvSpPr>
        <p:spPr bwMode="auto">
          <a:xfrm>
            <a:off x="8610600" y="6019800"/>
            <a:ext cx="0" cy="457200"/>
          </a:xfrm>
          <a:prstGeom prst="line">
            <a:avLst/>
          </a:prstGeom>
          <a:noFill/>
          <a:ln w="19050">
            <a:solidFill>
              <a:srgbClr val="2DC5B3"/>
            </a:solidFill>
            <a:round/>
            <a:headEnd/>
            <a:tailEnd/>
          </a:ln>
        </p:spPr>
        <p:txBody>
          <a:bodyPr wrap="none" anchor="ctr"/>
          <a:lstStyle/>
          <a:p>
            <a:endParaRPr lang="en-US"/>
          </a:p>
        </p:txBody>
      </p:sp>
      <p:sp>
        <p:nvSpPr>
          <p:cNvPr id="64572" name="Line 58"/>
          <p:cNvSpPr>
            <a:spLocks noChangeShapeType="1"/>
          </p:cNvSpPr>
          <p:nvPr/>
        </p:nvSpPr>
        <p:spPr bwMode="auto">
          <a:xfrm flipH="1">
            <a:off x="8305800" y="6477000"/>
            <a:ext cx="304800" cy="0"/>
          </a:xfrm>
          <a:prstGeom prst="line">
            <a:avLst/>
          </a:prstGeom>
          <a:noFill/>
          <a:ln w="19050">
            <a:solidFill>
              <a:srgbClr val="2DC5B3"/>
            </a:solidFill>
            <a:round/>
            <a:headEnd/>
            <a:tailEnd type="triangle" w="med" len="med"/>
          </a:ln>
        </p:spPr>
        <p:txBody>
          <a:bodyPr wrap="none" anchor="ctr"/>
          <a:lstStyle/>
          <a:p>
            <a:endParaRPr lang="en-US"/>
          </a:p>
        </p:txBody>
      </p:sp>
      <p:sp>
        <p:nvSpPr>
          <p:cNvPr id="64573" name="Line 59"/>
          <p:cNvSpPr>
            <a:spLocks noChangeShapeType="1"/>
          </p:cNvSpPr>
          <p:nvPr/>
        </p:nvSpPr>
        <p:spPr bwMode="auto">
          <a:xfrm flipH="1">
            <a:off x="5181600" y="5791200"/>
            <a:ext cx="457200" cy="0"/>
          </a:xfrm>
          <a:prstGeom prst="line">
            <a:avLst/>
          </a:prstGeom>
          <a:noFill/>
          <a:ln w="19050">
            <a:solidFill>
              <a:srgbClr val="2DC5B3"/>
            </a:solidFill>
            <a:round/>
            <a:headEnd/>
            <a:tailEnd type="triangle" w="med" len="med"/>
          </a:ln>
        </p:spPr>
        <p:txBody>
          <a:bodyPr wrap="none" anchor="ctr"/>
          <a:lstStyle/>
          <a:p>
            <a:endParaRPr lang="en-US"/>
          </a:p>
        </p:txBody>
      </p:sp>
      <p:sp>
        <p:nvSpPr>
          <p:cNvPr id="64574" name="Line 60"/>
          <p:cNvSpPr>
            <a:spLocks noChangeShapeType="1"/>
          </p:cNvSpPr>
          <p:nvPr/>
        </p:nvSpPr>
        <p:spPr bwMode="auto">
          <a:xfrm flipH="1" flipV="1">
            <a:off x="4495800" y="4724400"/>
            <a:ext cx="0" cy="914400"/>
          </a:xfrm>
          <a:prstGeom prst="line">
            <a:avLst/>
          </a:prstGeom>
          <a:noFill/>
          <a:ln w="19050">
            <a:solidFill>
              <a:srgbClr val="2DC5B3"/>
            </a:solidFill>
            <a:round/>
            <a:headEnd/>
            <a:tailEnd type="triangle" w="med" len="med"/>
          </a:ln>
        </p:spPr>
        <p:txBody>
          <a:bodyPr wrap="none" anchor="ctr"/>
          <a:lstStyle/>
          <a:p>
            <a:endParaRPr lang="en-US"/>
          </a:p>
        </p:txBody>
      </p:sp>
      <p:sp>
        <p:nvSpPr>
          <p:cNvPr id="64575" name="Line 61"/>
          <p:cNvSpPr>
            <a:spLocks noChangeShapeType="1"/>
          </p:cNvSpPr>
          <p:nvPr/>
        </p:nvSpPr>
        <p:spPr bwMode="auto">
          <a:xfrm>
            <a:off x="6858000" y="6096000"/>
            <a:ext cx="0" cy="152400"/>
          </a:xfrm>
          <a:prstGeom prst="line">
            <a:avLst/>
          </a:prstGeom>
          <a:noFill/>
          <a:ln w="19050">
            <a:solidFill>
              <a:srgbClr val="2DC5B3"/>
            </a:solidFill>
            <a:round/>
            <a:headEnd/>
            <a:tailEnd/>
          </a:ln>
        </p:spPr>
        <p:txBody>
          <a:bodyPr wrap="none" anchor="ctr"/>
          <a:lstStyle/>
          <a:p>
            <a:endParaRPr lang="en-US"/>
          </a:p>
        </p:txBody>
      </p:sp>
      <p:sp>
        <p:nvSpPr>
          <p:cNvPr id="64576" name="Line 62"/>
          <p:cNvSpPr>
            <a:spLocks noChangeShapeType="1"/>
          </p:cNvSpPr>
          <p:nvPr/>
        </p:nvSpPr>
        <p:spPr bwMode="auto">
          <a:xfrm flipH="1">
            <a:off x="2514600" y="6248400"/>
            <a:ext cx="4343400" cy="0"/>
          </a:xfrm>
          <a:prstGeom prst="line">
            <a:avLst/>
          </a:prstGeom>
          <a:noFill/>
          <a:ln w="19050">
            <a:solidFill>
              <a:srgbClr val="2DC5B3"/>
            </a:solidFill>
            <a:round/>
            <a:headEnd/>
            <a:tailEnd/>
          </a:ln>
        </p:spPr>
        <p:txBody>
          <a:bodyPr wrap="none" anchor="ctr"/>
          <a:lstStyle/>
          <a:p>
            <a:endParaRPr lang="en-US"/>
          </a:p>
        </p:txBody>
      </p:sp>
      <p:sp>
        <p:nvSpPr>
          <p:cNvPr id="64577" name="Line 63"/>
          <p:cNvSpPr>
            <a:spLocks noChangeShapeType="1"/>
          </p:cNvSpPr>
          <p:nvPr/>
        </p:nvSpPr>
        <p:spPr bwMode="auto">
          <a:xfrm flipH="1" flipV="1">
            <a:off x="2514600" y="5334000"/>
            <a:ext cx="0" cy="914400"/>
          </a:xfrm>
          <a:prstGeom prst="line">
            <a:avLst/>
          </a:prstGeom>
          <a:noFill/>
          <a:ln w="19050">
            <a:solidFill>
              <a:srgbClr val="2DC5B3"/>
            </a:solidFill>
            <a:round/>
            <a:headEnd/>
            <a:tailEnd type="triangle" w="med" len="med"/>
          </a:ln>
        </p:spPr>
        <p:txBody>
          <a:bodyPr wrap="none" anchor="ctr"/>
          <a:lstStyle/>
          <a:p>
            <a:endParaRPr lang="en-US"/>
          </a:p>
        </p:txBody>
      </p:sp>
      <p:sp>
        <p:nvSpPr>
          <p:cNvPr id="64578" name="Line 64"/>
          <p:cNvSpPr>
            <a:spLocks noChangeShapeType="1"/>
          </p:cNvSpPr>
          <p:nvPr/>
        </p:nvSpPr>
        <p:spPr bwMode="auto">
          <a:xfrm flipV="1">
            <a:off x="457200" y="838200"/>
            <a:ext cx="609600" cy="0"/>
          </a:xfrm>
          <a:prstGeom prst="line">
            <a:avLst/>
          </a:prstGeom>
          <a:noFill/>
          <a:ln w="19050">
            <a:solidFill>
              <a:srgbClr val="2DC5B3"/>
            </a:solidFill>
            <a:round/>
            <a:headEnd/>
            <a:tailEnd type="triangle" w="med" len="med"/>
          </a:ln>
        </p:spPr>
        <p:txBody>
          <a:bodyPr wrap="none" anchor="ctr"/>
          <a:lstStyle/>
          <a:p>
            <a:endParaRPr lang="en-US"/>
          </a:p>
        </p:txBody>
      </p:sp>
      <p:sp>
        <p:nvSpPr>
          <p:cNvPr id="64579" name="Line 65"/>
          <p:cNvSpPr>
            <a:spLocks noChangeShapeType="1"/>
          </p:cNvSpPr>
          <p:nvPr/>
        </p:nvSpPr>
        <p:spPr bwMode="auto">
          <a:xfrm flipH="1" flipV="1">
            <a:off x="457200" y="838200"/>
            <a:ext cx="0" cy="2362200"/>
          </a:xfrm>
          <a:prstGeom prst="line">
            <a:avLst/>
          </a:prstGeom>
          <a:noFill/>
          <a:ln w="19050">
            <a:solidFill>
              <a:srgbClr val="2DC5B3"/>
            </a:solidFill>
            <a:round/>
            <a:headEnd/>
            <a:tailEnd/>
          </a:ln>
        </p:spPr>
        <p:txBody>
          <a:bodyPr wrap="none" anchor="ctr"/>
          <a:lstStyle/>
          <a:p>
            <a:endParaRPr lang="en-US"/>
          </a:p>
        </p:txBody>
      </p:sp>
      <p:sp>
        <p:nvSpPr>
          <p:cNvPr id="64580" name="Line 66"/>
          <p:cNvSpPr>
            <a:spLocks noChangeShapeType="1"/>
          </p:cNvSpPr>
          <p:nvPr/>
        </p:nvSpPr>
        <p:spPr bwMode="auto">
          <a:xfrm flipV="1">
            <a:off x="457200" y="2209800"/>
            <a:ext cx="609600" cy="0"/>
          </a:xfrm>
          <a:prstGeom prst="line">
            <a:avLst/>
          </a:prstGeom>
          <a:noFill/>
          <a:ln w="19050">
            <a:solidFill>
              <a:srgbClr val="2DC5B3"/>
            </a:solidFill>
            <a:round/>
            <a:headEnd/>
            <a:tailEnd type="triangle" w="med" len="med"/>
          </a:ln>
        </p:spPr>
        <p:txBody>
          <a:bodyPr wrap="none" anchor="ctr"/>
          <a:lstStyle/>
          <a:p>
            <a:endParaRPr lang="en-US"/>
          </a:p>
        </p:txBody>
      </p:sp>
    </p:spTree>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Footer Placeholder 5"/>
          <p:cNvSpPr>
            <a:spLocks noGrp="1"/>
          </p:cNvSpPr>
          <p:nvPr>
            <p:ph type="ftr" sz="quarter" idx="11"/>
          </p:nvPr>
        </p:nvSpPr>
        <p:spPr/>
        <p:txBody>
          <a:bodyPr/>
          <a:lstStyle/>
          <a:p>
            <a:pPr>
              <a:defRPr/>
            </a:pPr>
            <a:r>
              <a:rPr lang="en-US" altLang="en-US"/>
              <a:t>Management &amp; Project Control -  Present by Dr.Amir.A.Shojaie</a:t>
            </a:r>
          </a:p>
        </p:txBody>
      </p:sp>
      <p:sp>
        <p:nvSpPr>
          <p:cNvPr id="6" name="Slide Number Placeholder 6"/>
          <p:cNvSpPr>
            <a:spLocks noGrp="1"/>
          </p:cNvSpPr>
          <p:nvPr>
            <p:ph type="sldNum" sz="quarter" idx="12"/>
          </p:nvPr>
        </p:nvSpPr>
        <p:spPr/>
        <p:txBody>
          <a:bodyPr/>
          <a:lstStyle/>
          <a:p>
            <a:pPr>
              <a:defRPr/>
            </a:pPr>
            <a:fld id="{80C43834-3B4C-4C88-AF21-59BFF85C5FCA}" type="slidenum">
              <a:rPr lang="ar-SA" altLang="en-US"/>
              <a:pPr>
                <a:defRPr/>
              </a:pPr>
              <a:t>27</a:t>
            </a:fld>
            <a:endParaRPr lang="en-US" altLang="en-US"/>
          </a:p>
        </p:txBody>
      </p:sp>
      <p:sp>
        <p:nvSpPr>
          <p:cNvPr id="65540" name="Rectangle 2"/>
          <p:cNvSpPr>
            <a:spLocks noGrp="1" noChangeArrowheads="1"/>
          </p:cNvSpPr>
          <p:nvPr>
            <p:ph type="title"/>
          </p:nvPr>
        </p:nvSpPr>
        <p:spPr/>
        <p:txBody>
          <a:bodyPr/>
          <a:lstStyle/>
          <a:p>
            <a:pPr algn="r" rtl="1" eaLnBrk="1" hangingPunct="1"/>
            <a:r>
              <a:rPr lang="fa-IR" smtClean="0">
                <a:cs typeface="B Nazanin" pitchFamily="2" charset="-78"/>
              </a:rPr>
              <a:t>گام هاي برنامه ريزي و کنترل پروژه</a:t>
            </a:r>
            <a:endParaRPr lang="en-US" smtClean="0">
              <a:cs typeface="B Nazanin" pitchFamily="2" charset="-78"/>
            </a:endParaRPr>
          </a:p>
        </p:txBody>
      </p:sp>
      <p:sp>
        <p:nvSpPr>
          <p:cNvPr id="65541" name="Rectangle 3"/>
          <p:cNvSpPr>
            <a:spLocks noGrp="1" noChangeArrowheads="1"/>
          </p:cNvSpPr>
          <p:nvPr>
            <p:ph type="body" sz="half" idx="1"/>
          </p:nvPr>
        </p:nvSpPr>
        <p:spPr>
          <a:xfrm>
            <a:off x="381000" y="1600200"/>
            <a:ext cx="3810000" cy="4987925"/>
          </a:xfrm>
        </p:spPr>
        <p:txBody>
          <a:bodyPr/>
          <a:lstStyle/>
          <a:p>
            <a:pPr marL="571500" indent="-571500" algn="r" rtl="1" eaLnBrk="1" hangingPunct="1">
              <a:lnSpc>
                <a:spcPct val="90000"/>
              </a:lnSpc>
              <a:buFont typeface="Wingdings" pitchFamily="2" charset="2"/>
              <a:buNone/>
            </a:pPr>
            <a:r>
              <a:rPr lang="fa-IR" sz="2600" smtClean="0">
                <a:cs typeface="B Nazanin" pitchFamily="2" charset="-78"/>
              </a:rPr>
              <a:t> 13</a:t>
            </a:r>
            <a:r>
              <a:rPr lang="fa-IR" sz="2400" smtClean="0">
                <a:cs typeface="B Nazanin" pitchFamily="2" charset="-78"/>
              </a:rPr>
              <a:t>- </a:t>
            </a:r>
            <a:r>
              <a:rPr lang="fa-IR" sz="2600" smtClean="0">
                <a:cs typeface="B Nazanin" pitchFamily="2" charset="-78"/>
              </a:rPr>
              <a:t>بودجه ريزي پروژه</a:t>
            </a:r>
          </a:p>
          <a:p>
            <a:pPr marL="571500" indent="-571500" algn="r" rtl="1" eaLnBrk="1" hangingPunct="1">
              <a:lnSpc>
                <a:spcPct val="90000"/>
              </a:lnSpc>
              <a:buFont typeface="Wingdings" pitchFamily="2" charset="2"/>
              <a:buNone/>
            </a:pPr>
            <a:r>
              <a:rPr lang="fa-IR" sz="2600" smtClean="0">
                <a:cs typeface="B Nazanin" pitchFamily="2" charset="-78"/>
              </a:rPr>
              <a:t> 14- جمع آوري اطلاعات واقعي</a:t>
            </a:r>
          </a:p>
          <a:p>
            <a:pPr marL="571500" indent="-571500" algn="r" rtl="1" eaLnBrk="1" hangingPunct="1">
              <a:lnSpc>
                <a:spcPct val="90000"/>
              </a:lnSpc>
              <a:buFont typeface="Wingdings" pitchFamily="2" charset="2"/>
              <a:buNone/>
            </a:pPr>
            <a:r>
              <a:rPr lang="fa-IR" sz="2600" smtClean="0">
                <a:cs typeface="B Nazanin" pitchFamily="2" charset="-78"/>
              </a:rPr>
              <a:t> 15- مرحله زماني انجام پروژه</a:t>
            </a:r>
          </a:p>
          <a:p>
            <a:pPr marL="571500" indent="-571500" algn="r" rtl="1" eaLnBrk="1" hangingPunct="1">
              <a:lnSpc>
                <a:spcPct val="90000"/>
              </a:lnSpc>
              <a:buFont typeface="Wingdings" pitchFamily="2" charset="2"/>
              <a:buNone/>
            </a:pPr>
            <a:r>
              <a:rPr lang="fa-IR" sz="2600" smtClean="0">
                <a:cs typeface="B Nazanin" pitchFamily="2" charset="-78"/>
              </a:rPr>
              <a:t> 16- تهيه گزارش نهايي</a:t>
            </a:r>
          </a:p>
          <a:p>
            <a:pPr marL="571500" indent="-571500" algn="r" rtl="1" eaLnBrk="1" hangingPunct="1">
              <a:lnSpc>
                <a:spcPct val="90000"/>
              </a:lnSpc>
              <a:buFont typeface="Wingdings" pitchFamily="2" charset="2"/>
              <a:buNone/>
            </a:pPr>
            <a:r>
              <a:rPr lang="fa-IR" sz="2600" smtClean="0">
                <a:cs typeface="B Nazanin" pitchFamily="2" charset="-78"/>
              </a:rPr>
              <a:t> 17- تطابق با برنامه</a:t>
            </a:r>
          </a:p>
          <a:p>
            <a:pPr marL="571500" indent="-571500" algn="r" rtl="1" eaLnBrk="1" hangingPunct="1">
              <a:lnSpc>
                <a:spcPct val="90000"/>
              </a:lnSpc>
              <a:buFont typeface="Wingdings" pitchFamily="2" charset="2"/>
              <a:buNone/>
            </a:pPr>
            <a:r>
              <a:rPr lang="fa-IR" sz="2600" smtClean="0">
                <a:cs typeface="B Nazanin" pitchFamily="2" charset="-78"/>
              </a:rPr>
              <a:t> 18- تهيه گزارش دوره اي</a:t>
            </a:r>
          </a:p>
          <a:p>
            <a:pPr marL="571500" indent="-571500" algn="r" rtl="1" eaLnBrk="1" hangingPunct="1">
              <a:lnSpc>
                <a:spcPct val="90000"/>
              </a:lnSpc>
              <a:buFont typeface="Wingdings" pitchFamily="2" charset="2"/>
              <a:buNone/>
            </a:pPr>
            <a:r>
              <a:rPr lang="fa-IR" sz="2600" smtClean="0">
                <a:cs typeface="B Nazanin" pitchFamily="2" charset="-78"/>
              </a:rPr>
              <a:t> 19- تعيين علل مغايرتها</a:t>
            </a:r>
          </a:p>
          <a:p>
            <a:pPr marL="571500" indent="-571500" algn="r" rtl="1" eaLnBrk="1" hangingPunct="1">
              <a:lnSpc>
                <a:spcPct val="90000"/>
              </a:lnSpc>
              <a:buFont typeface="Wingdings" pitchFamily="2" charset="2"/>
              <a:buNone/>
            </a:pPr>
            <a:r>
              <a:rPr lang="fa-IR" sz="2600" smtClean="0">
                <a:cs typeface="B Nazanin" pitchFamily="2" charset="-78"/>
              </a:rPr>
              <a:t> 20- وجود يا نبود اشکال در برنامه</a:t>
            </a:r>
          </a:p>
          <a:p>
            <a:pPr marL="571500" indent="-571500" algn="r" rtl="1" eaLnBrk="1" hangingPunct="1">
              <a:lnSpc>
                <a:spcPct val="90000"/>
              </a:lnSpc>
              <a:buFont typeface="Wingdings" pitchFamily="2" charset="2"/>
              <a:buNone/>
            </a:pPr>
            <a:r>
              <a:rPr lang="fa-IR" sz="2600" smtClean="0">
                <a:cs typeface="B Nazanin" pitchFamily="2" charset="-78"/>
              </a:rPr>
              <a:t> 21- اقدام جهت ايجاد اصلاحات</a:t>
            </a:r>
          </a:p>
          <a:p>
            <a:pPr marL="571500" indent="-571500" algn="r" rtl="1" eaLnBrk="1" hangingPunct="1">
              <a:lnSpc>
                <a:spcPct val="90000"/>
              </a:lnSpc>
              <a:buFont typeface="Wingdings" pitchFamily="2" charset="2"/>
              <a:buNone/>
            </a:pPr>
            <a:r>
              <a:rPr lang="fa-IR" sz="2600" smtClean="0">
                <a:cs typeface="B Nazanin" pitchFamily="2" charset="-78"/>
              </a:rPr>
              <a:t> 22- تهيه گزارش دوره اي</a:t>
            </a:r>
          </a:p>
          <a:p>
            <a:pPr marL="571500" indent="-571500" algn="r" rtl="1" eaLnBrk="1" hangingPunct="1">
              <a:lnSpc>
                <a:spcPct val="90000"/>
              </a:lnSpc>
              <a:buFont typeface="Wingdings" pitchFamily="2" charset="2"/>
              <a:buNone/>
            </a:pPr>
            <a:r>
              <a:rPr lang="fa-IR" sz="2600" smtClean="0">
                <a:cs typeface="B Nazanin" pitchFamily="2" charset="-78"/>
              </a:rPr>
              <a:t> 23- تصميم گيري مدير پروژه</a:t>
            </a:r>
            <a:endParaRPr lang="en-US" sz="2600" smtClean="0">
              <a:cs typeface="B Nazanin" pitchFamily="2" charset="-78"/>
            </a:endParaRPr>
          </a:p>
        </p:txBody>
      </p:sp>
      <p:sp>
        <p:nvSpPr>
          <p:cNvPr id="65542" name="Rectangle 4"/>
          <p:cNvSpPr>
            <a:spLocks noGrp="1" noChangeArrowheads="1"/>
          </p:cNvSpPr>
          <p:nvPr>
            <p:ph type="body" sz="half" idx="2"/>
          </p:nvPr>
        </p:nvSpPr>
        <p:spPr>
          <a:xfrm>
            <a:off x="4876800" y="1600200"/>
            <a:ext cx="3581400" cy="4495800"/>
          </a:xfrm>
        </p:spPr>
        <p:txBody>
          <a:bodyPr/>
          <a:lstStyle/>
          <a:p>
            <a:pPr marL="495300" indent="-495300" algn="r" rtl="1" eaLnBrk="1" hangingPunct="1">
              <a:lnSpc>
                <a:spcPct val="90000"/>
              </a:lnSpc>
              <a:buFont typeface="Wingdings" pitchFamily="2" charset="2"/>
              <a:buNone/>
            </a:pPr>
            <a:r>
              <a:rPr lang="fa-IR" sz="1800" smtClean="0">
                <a:cs typeface="B Nazanin" pitchFamily="2" charset="-78"/>
              </a:rPr>
              <a:t>1- </a:t>
            </a:r>
            <a:r>
              <a:rPr lang="fa-IR" sz="2200" smtClean="0">
                <a:cs typeface="B Nazanin" pitchFamily="2" charset="-78"/>
              </a:rPr>
              <a:t>تعريف پروژه و تعيين مشخصات آن</a:t>
            </a:r>
          </a:p>
          <a:p>
            <a:pPr marL="495300" indent="-495300" algn="r" rtl="1" eaLnBrk="1" hangingPunct="1">
              <a:lnSpc>
                <a:spcPct val="90000"/>
              </a:lnSpc>
              <a:buFont typeface="Wingdings" pitchFamily="2" charset="2"/>
              <a:buNone/>
            </a:pPr>
            <a:r>
              <a:rPr lang="fa-IR" sz="2200" smtClean="0">
                <a:cs typeface="B Nazanin" pitchFamily="2" charset="-78"/>
              </a:rPr>
              <a:t>2- طراحي ساختار اجزاي </a:t>
            </a:r>
            <a:r>
              <a:rPr lang="en-US" sz="2200" smtClean="0">
                <a:cs typeface="B Nazanin" pitchFamily="2" charset="-78"/>
              </a:rPr>
              <a:t>WBS</a:t>
            </a:r>
          </a:p>
          <a:p>
            <a:pPr marL="495300" indent="-495300" algn="r" rtl="1" eaLnBrk="1" hangingPunct="1">
              <a:lnSpc>
                <a:spcPct val="90000"/>
              </a:lnSpc>
              <a:buFont typeface="Wingdings" pitchFamily="2" charset="2"/>
              <a:buNone/>
            </a:pPr>
            <a:r>
              <a:rPr lang="fa-IR" sz="2200" smtClean="0">
                <a:cs typeface="B Nazanin" pitchFamily="2" charset="-78"/>
              </a:rPr>
              <a:t>3- تعيين پارامتر هاي برنامه ريزي پروژه</a:t>
            </a:r>
          </a:p>
          <a:p>
            <a:pPr marL="495300" indent="-495300" algn="r" rtl="1" eaLnBrk="1" hangingPunct="1">
              <a:lnSpc>
                <a:spcPct val="90000"/>
              </a:lnSpc>
              <a:buFont typeface="Wingdings" pitchFamily="2" charset="2"/>
              <a:buNone/>
            </a:pPr>
            <a:r>
              <a:rPr lang="fa-IR" sz="2200" smtClean="0">
                <a:cs typeface="B Nazanin" pitchFamily="2" charset="-78"/>
              </a:rPr>
              <a:t>4- تهيه اطلاعات فعاليتها و شبکه پروژه</a:t>
            </a:r>
          </a:p>
          <a:p>
            <a:pPr marL="495300" indent="-495300" algn="r" rtl="1" eaLnBrk="1" hangingPunct="1">
              <a:lnSpc>
                <a:spcPct val="90000"/>
              </a:lnSpc>
              <a:buFont typeface="Wingdings" pitchFamily="2" charset="2"/>
              <a:buNone/>
            </a:pPr>
            <a:r>
              <a:rPr lang="fa-IR" sz="2200" smtClean="0">
                <a:cs typeface="B Nazanin" pitchFamily="2" charset="-78"/>
              </a:rPr>
              <a:t>5- تهيه برنامه زمان بندي اوليه پروژه</a:t>
            </a:r>
          </a:p>
          <a:p>
            <a:pPr marL="495300" indent="-495300" algn="r" rtl="1" eaLnBrk="1" hangingPunct="1">
              <a:lnSpc>
                <a:spcPct val="90000"/>
              </a:lnSpc>
              <a:buFont typeface="Wingdings" pitchFamily="2" charset="2"/>
              <a:buNone/>
            </a:pPr>
            <a:r>
              <a:rPr lang="fa-IR" sz="2200" smtClean="0">
                <a:cs typeface="B Nazanin" pitchFamily="2" charset="-78"/>
              </a:rPr>
              <a:t>6- قابل قبول بودن برنامه</a:t>
            </a:r>
          </a:p>
          <a:p>
            <a:pPr marL="495300" indent="-495300" algn="r" rtl="1" eaLnBrk="1" hangingPunct="1">
              <a:lnSpc>
                <a:spcPct val="90000"/>
              </a:lnSpc>
              <a:buFont typeface="Wingdings" pitchFamily="2" charset="2"/>
              <a:buNone/>
            </a:pPr>
            <a:r>
              <a:rPr lang="fa-IR" sz="2200" smtClean="0">
                <a:cs typeface="B Nazanin" pitchFamily="2" charset="-78"/>
              </a:rPr>
              <a:t>7- قابل اصلاح بودن برنامه</a:t>
            </a:r>
          </a:p>
          <a:p>
            <a:pPr marL="495300" indent="-495300" algn="r" rtl="1" eaLnBrk="1" hangingPunct="1">
              <a:lnSpc>
                <a:spcPct val="90000"/>
              </a:lnSpc>
              <a:buFont typeface="Wingdings" pitchFamily="2" charset="2"/>
              <a:buNone/>
            </a:pPr>
            <a:r>
              <a:rPr lang="fa-IR" sz="2200" smtClean="0">
                <a:cs typeface="B Nazanin" pitchFamily="2" charset="-78"/>
              </a:rPr>
              <a:t>8- تخصيص منابع</a:t>
            </a:r>
          </a:p>
          <a:p>
            <a:pPr marL="495300" indent="-495300" algn="r" rtl="1" eaLnBrk="1" hangingPunct="1">
              <a:lnSpc>
                <a:spcPct val="90000"/>
              </a:lnSpc>
              <a:buFont typeface="Wingdings" pitchFamily="2" charset="2"/>
              <a:buNone/>
            </a:pPr>
            <a:r>
              <a:rPr lang="fa-IR" sz="2200" smtClean="0">
                <a:cs typeface="B Nazanin" pitchFamily="2" charset="-78"/>
              </a:rPr>
              <a:t>9- تصميم گيري مدير پروژه</a:t>
            </a:r>
          </a:p>
          <a:p>
            <a:pPr marL="495300" indent="-495300" algn="r" rtl="1" eaLnBrk="1" hangingPunct="1">
              <a:lnSpc>
                <a:spcPct val="90000"/>
              </a:lnSpc>
              <a:buFont typeface="Wingdings" pitchFamily="2" charset="2"/>
              <a:buNone/>
            </a:pPr>
            <a:r>
              <a:rPr lang="fa-IR" sz="2200" smtClean="0">
                <a:cs typeface="B Nazanin" pitchFamily="2" charset="-78"/>
              </a:rPr>
              <a:t> 10- اقدام براي ايجاد اصلاحات</a:t>
            </a:r>
          </a:p>
          <a:p>
            <a:pPr marL="495300" indent="-495300" algn="r" rtl="1" eaLnBrk="1" hangingPunct="1">
              <a:lnSpc>
                <a:spcPct val="90000"/>
              </a:lnSpc>
              <a:buFont typeface="Wingdings" pitchFamily="2" charset="2"/>
              <a:buNone/>
            </a:pPr>
            <a:r>
              <a:rPr lang="fa-IR" sz="2200" smtClean="0">
                <a:cs typeface="B Nazanin" pitchFamily="2" charset="-78"/>
              </a:rPr>
              <a:t> 11- تعيين دوره کنترل</a:t>
            </a:r>
          </a:p>
          <a:p>
            <a:pPr marL="495300" indent="-495300" algn="r" rtl="1" eaLnBrk="1" hangingPunct="1">
              <a:lnSpc>
                <a:spcPct val="90000"/>
              </a:lnSpc>
              <a:buFont typeface="Wingdings" pitchFamily="2" charset="2"/>
              <a:buNone/>
            </a:pPr>
            <a:r>
              <a:rPr lang="fa-IR" sz="2200" smtClean="0">
                <a:cs typeface="B Nazanin" pitchFamily="2" charset="-78"/>
              </a:rPr>
              <a:t> 12- تعيين درصد پيشرفت پروژه</a:t>
            </a:r>
          </a:p>
          <a:p>
            <a:pPr marL="495300" indent="-495300" algn="r" rtl="1" eaLnBrk="1" hangingPunct="1">
              <a:lnSpc>
                <a:spcPct val="90000"/>
              </a:lnSpc>
              <a:buFont typeface="Wingdings" pitchFamily="2" charset="2"/>
              <a:buNone/>
            </a:pPr>
            <a:endParaRPr lang="fa-IR" sz="2200" smtClean="0">
              <a:cs typeface="B Nazanin" pitchFamily="2" charset="-78"/>
            </a:endParaRPr>
          </a:p>
          <a:p>
            <a:pPr marL="495300" indent="-495300" algn="r" rtl="1" eaLnBrk="1" hangingPunct="1">
              <a:lnSpc>
                <a:spcPct val="90000"/>
              </a:lnSpc>
              <a:buFont typeface="Wingdings" pitchFamily="2" charset="2"/>
              <a:buNone/>
            </a:pPr>
            <a:endParaRPr lang="en-US" sz="1800" smtClean="0">
              <a:cs typeface="B Nazanin" pitchFamily="2" charset="-78"/>
            </a:endParaRPr>
          </a:p>
          <a:p>
            <a:pPr marL="495300" indent="-495300" eaLnBrk="1" hangingPunct="1">
              <a:lnSpc>
                <a:spcPct val="90000"/>
              </a:lnSpc>
            </a:pPr>
            <a:endParaRPr lang="en-US" sz="2000" smtClean="0"/>
          </a:p>
        </p:txBody>
      </p:sp>
    </p:spTree>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D7E0F32C-F713-442D-9442-439DB30CB51F}" type="slidenum">
              <a:rPr lang="ar-SA" altLang="en-US"/>
              <a:pPr>
                <a:defRPr/>
              </a:pPr>
              <a:t>28</a:t>
            </a:fld>
            <a:endParaRPr lang="en-US" altLang="en-US"/>
          </a:p>
        </p:txBody>
      </p:sp>
      <p:sp>
        <p:nvSpPr>
          <p:cNvPr id="66564" name="Rectangle 2"/>
          <p:cNvSpPr>
            <a:spLocks noGrp="1" noChangeArrowheads="1"/>
          </p:cNvSpPr>
          <p:nvPr>
            <p:ph type="title"/>
          </p:nvPr>
        </p:nvSpPr>
        <p:spPr/>
        <p:txBody>
          <a:bodyPr/>
          <a:lstStyle/>
          <a:p>
            <a:pPr algn="r" rtl="1" eaLnBrk="1" hangingPunct="1"/>
            <a:r>
              <a:rPr lang="fa-IR" smtClean="0">
                <a:cs typeface="B Nazanin" pitchFamily="2" charset="-78"/>
              </a:rPr>
              <a:t>سؤالات روز اول</a:t>
            </a:r>
            <a:endParaRPr lang="en-US" smtClean="0">
              <a:cs typeface="B Nazanin" pitchFamily="2" charset="-78"/>
            </a:endParaRPr>
          </a:p>
        </p:txBody>
      </p:sp>
      <p:sp>
        <p:nvSpPr>
          <p:cNvPr id="66565" name="Rectangle 3"/>
          <p:cNvSpPr>
            <a:spLocks noGrp="1" noChangeArrowheads="1"/>
          </p:cNvSpPr>
          <p:nvPr>
            <p:ph type="body" idx="1"/>
          </p:nvPr>
        </p:nvSpPr>
        <p:spPr/>
        <p:txBody>
          <a:bodyPr/>
          <a:lstStyle/>
          <a:p>
            <a:pPr marL="571500" indent="-571500" algn="r" rtl="1" eaLnBrk="1" hangingPunct="1">
              <a:buFont typeface="Wingdings" pitchFamily="2" charset="2"/>
              <a:buAutoNum type="arabicPeriod"/>
            </a:pPr>
            <a:r>
              <a:rPr lang="fa-IR" smtClean="0">
                <a:cs typeface="B Nazanin" pitchFamily="2" charset="-78"/>
              </a:rPr>
              <a:t>فرق فعاليت با پروژه چيست؟</a:t>
            </a:r>
          </a:p>
          <a:p>
            <a:pPr marL="571500" indent="-571500" algn="r" rtl="1" eaLnBrk="1" hangingPunct="1">
              <a:buFont typeface="Wingdings" pitchFamily="2" charset="2"/>
              <a:buAutoNum type="arabicPeriod"/>
            </a:pPr>
            <a:r>
              <a:rPr lang="fa-IR" smtClean="0">
                <a:cs typeface="B Nazanin" pitchFamily="2" charset="-78"/>
              </a:rPr>
              <a:t>چرخه حيات يک پروژه را تعريف نماييد.</a:t>
            </a:r>
          </a:p>
          <a:p>
            <a:pPr marL="571500" indent="-571500" algn="r" rtl="1" eaLnBrk="1" hangingPunct="1">
              <a:buFont typeface="Wingdings" pitchFamily="2" charset="2"/>
              <a:buAutoNum type="arabicPeriod"/>
            </a:pPr>
            <a:r>
              <a:rPr lang="fa-IR" smtClean="0">
                <a:cs typeface="B Nazanin" pitchFamily="2" charset="-78"/>
              </a:rPr>
              <a:t>براي شروع مرحله سوم يک پروژه آيا لازم است مرحله دوم به اتمام برسد؟ توضيح دهيد.</a:t>
            </a:r>
          </a:p>
          <a:p>
            <a:pPr marL="571500" indent="-571500" algn="r" rtl="1" eaLnBrk="1" hangingPunct="1">
              <a:buFont typeface="Wingdings" pitchFamily="2" charset="2"/>
              <a:buAutoNum type="arabicPeriod"/>
            </a:pPr>
            <a:r>
              <a:rPr lang="fa-IR" smtClean="0">
                <a:cs typeface="B Nazanin" pitchFamily="2" charset="-78"/>
              </a:rPr>
              <a:t>تفاوت پيمانکار با مشاور را شرح دهيد.</a:t>
            </a:r>
          </a:p>
          <a:p>
            <a:pPr marL="571500" indent="-571500" algn="r" rtl="1" eaLnBrk="1" hangingPunct="1">
              <a:buFont typeface="Wingdings" pitchFamily="2" charset="2"/>
              <a:buAutoNum type="arabicPeriod"/>
            </a:pPr>
            <a:r>
              <a:rPr lang="fa-IR" smtClean="0">
                <a:cs typeface="B Nazanin" pitchFamily="2" charset="-78"/>
              </a:rPr>
              <a:t>پيمانکار اصلي و فرعي چيست؟</a:t>
            </a:r>
          </a:p>
          <a:p>
            <a:pPr marL="571500" indent="-571500" algn="r" rtl="1" eaLnBrk="1" hangingPunct="1">
              <a:buFont typeface="Wingdings" pitchFamily="2" charset="2"/>
              <a:buAutoNum type="arabicPeriod"/>
            </a:pPr>
            <a:r>
              <a:rPr lang="fa-IR" smtClean="0">
                <a:cs typeface="B Nazanin" pitchFamily="2" charset="-78"/>
              </a:rPr>
              <a:t>هدف از انجام ”برنامه ريزي و کنترل پروژه“ چيست؟</a:t>
            </a:r>
          </a:p>
          <a:p>
            <a:pPr marL="571500" indent="-571500" algn="r" rtl="1" eaLnBrk="1" hangingPunct="1">
              <a:buFont typeface="Wingdings" pitchFamily="2" charset="2"/>
              <a:buAutoNum type="arabicPeriod"/>
            </a:pPr>
            <a:endParaRPr lang="fa-IR" smtClean="0">
              <a:cs typeface="B Nazanin" pitchFamily="2" charset="-78"/>
            </a:endParaRPr>
          </a:p>
          <a:p>
            <a:pPr marL="571500" indent="-571500" algn="r" rtl="1" eaLnBrk="1" hangingPunct="1">
              <a:buFont typeface="Wingdings" pitchFamily="2" charset="2"/>
              <a:buAutoNum type="arabicPeriod"/>
            </a:pPr>
            <a:endParaRPr lang="en-US"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6C8D08B5-E50A-4F9C-862D-6CBF055D1825}" type="slidenum">
              <a:rPr lang="ar-SA" altLang="en-US"/>
              <a:pPr>
                <a:defRPr/>
              </a:pPr>
              <a:t>29</a:t>
            </a:fld>
            <a:endParaRPr lang="en-US" altLang="en-US"/>
          </a:p>
        </p:txBody>
      </p:sp>
      <p:sp>
        <p:nvSpPr>
          <p:cNvPr id="67588" name="Rectangle 2"/>
          <p:cNvSpPr>
            <a:spLocks noGrp="1" noChangeArrowheads="1"/>
          </p:cNvSpPr>
          <p:nvPr>
            <p:ph type="title"/>
          </p:nvPr>
        </p:nvSpPr>
        <p:spPr/>
        <p:txBody>
          <a:bodyPr/>
          <a:lstStyle/>
          <a:p>
            <a:pPr algn="r" rtl="1" eaLnBrk="1" hangingPunct="1"/>
            <a:r>
              <a:rPr lang="fa-IR" smtClean="0">
                <a:cs typeface="B Nazanin" pitchFamily="2" charset="-78"/>
              </a:rPr>
              <a:t>ساختار شبکه</a:t>
            </a:r>
            <a:endParaRPr lang="en-US" smtClean="0">
              <a:cs typeface="B Nazanin" pitchFamily="2" charset="-78"/>
            </a:endParaRPr>
          </a:p>
        </p:txBody>
      </p:sp>
      <p:sp>
        <p:nvSpPr>
          <p:cNvPr id="67589" name="Rectangle 3"/>
          <p:cNvSpPr>
            <a:spLocks noGrp="1" noChangeArrowheads="1"/>
          </p:cNvSpPr>
          <p:nvPr>
            <p:ph type="body" idx="1"/>
          </p:nvPr>
        </p:nvSpPr>
        <p:spPr/>
        <p:txBody>
          <a:bodyPr/>
          <a:lstStyle/>
          <a:p>
            <a:pPr algn="r" rtl="1" eaLnBrk="1" hangingPunct="1">
              <a:lnSpc>
                <a:spcPct val="90000"/>
              </a:lnSpc>
              <a:buFont typeface="Wingdings" pitchFamily="2" charset="2"/>
              <a:buNone/>
            </a:pPr>
            <a:r>
              <a:rPr lang="fa-IR" smtClean="0">
                <a:cs typeface="B Nazanin" pitchFamily="2" charset="-78"/>
              </a:rPr>
              <a:t>در شروع برنامه ريزي، لازم است کارها يا فعاليت هايي که بايد در يک پروژه، عملي شوند تعريف شده و وابستگي هاي بين آنها معلوم گردد. </a:t>
            </a:r>
          </a:p>
          <a:p>
            <a:pPr algn="r" rtl="1" eaLnBrk="1" hangingPunct="1">
              <a:lnSpc>
                <a:spcPct val="90000"/>
              </a:lnSpc>
              <a:buFont typeface="Wingdings" pitchFamily="2" charset="2"/>
              <a:buNone/>
            </a:pPr>
            <a:r>
              <a:rPr lang="fa-IR" smtClean="0">
                <a:cs typeface="B Nazanin" pitchFamily="2" charset="-78"/>
              </a:rPr>
              <a:t>لذا نمايش شبکه اي يک پروژه از اولين اقدامات در امور برنامه ريزي بوده و پايه و تکيه گاه اصلي براي ساير امور برنامه ريزي مي باشد.</a:t>
            </a:r>
          </a:p>
          <a:p>
            <a:pPr algn="r" rtl="1" eaLnBrk="1" hangingPunct="1">
              <a:lnSpc>
                <a:spcPct val="90000"/>
              </a:lnSpc>
              <a:buFont typeface="Wingdings" pitchFamily="2" charset="2"/>
              <a:buNone/>
            </a:pPr>
            <a:r>
              <a:rPr lang="fa-IR" smtClean="0">
                <a:cs typeface="B Nazanin" pitchFamily="2" charset="-78"/>
              </a:rPr>
              <a:t>نمودار شبکه اي به صورتهاي مختلف قابل ارائه ميباشد ولي متداولترين آنها از نوع </a:t>
            </a:r>
            <a:r>
              <a:rPr lang="fa-IR" b="1" smtClean="0">
                <a:cs typeface="B Nazanin" pitchFamily="2" charset="-78"/>
              </a:rPr>
              <a:t>شبکه هاي برداري</a:t>
            </a:r>
            <a:r>
              <a:rPr lang="fa-IR" smtClean="0">
                <a:cs typeface="B Nazanin" pitchFamily="2" charset="-78"/>
              </a:rPr>
              <a:t> ميباشد. </a:t>
            </a:r>
          </a:p>
          <a:p>
            <a:pPr algn="r" rtl="1" eaLnBrk="1" hangingPunct="1">
              <a:lnSpc>
                <a:spcPct val="90000"/>
              </a:lnSpc>
              <a:buFont typeface="Wingdings" pitchFamily="2" charset="2"/>
              <a:buNone/>
            </a:pPr>
            <a:r>
              <a:rPr lang="fa-IR" smtClean="0">
                <a:cs typeface="B Nazanin" pitchFamily="2" charset="-78"/>
              </a:rPr>
              <a:t>در نوع ديگر شبکه ها، فعاليتها در داخل گره ها نشان داده ميشود.</a:t>
            </a:r>
          </a:p>
          <a:p>
            <a:pPr algn="r" rtl="1" eaLnBrk="1" hangingPunct="1">
              <a:lnSpc>
                <a:spcPct val="90000"/>
              </a:lnSpc>
              <a:buFont typeface="Wingdings" pitchFamily="2" charset="2"/>
              <a:buNone/>
            </a:pPr>
            <a:r>
              <a:rPr lang="fa-IR" smtClean="0">
                <a:cs typeface="B Nazanin" pitchFamily="2" charset="-78"/>
              </a:rPr>
              <a:t>(که بعد ها به آن مي پردازيم)</a:t>
            </a:r>
          </a:p>
          <a:p>
            <a:pPr algn="r" rtl="1" eaLnBrk="1" hangingPunct="1">
              <a:lnSpc>
                <a:spcPct val="90000"/>
              </a:lnSpc>
              <a:buFont typeface="Wingdings" pitchFamily="2" charset="2"/>
              <a:buNone/>
            </a:pPr>
            <a:endParaRPr lang="en-US"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B380BF53-5ADE-47B3-A90B-3A1E98397974}" type="slidenum">
              <a:rPr lang="ar-SA" altLang="en-US"/>
              <a:pPr>
                <a:defRPr/>
              </a:pPr>
              <a:t>3</a:t>
            </a:fld>
            <a:endParaRPr lang="en-US" altLang="en-US"/>
          </a:p>
        </p:txBody>
      </p:sp>
      <p:sp>
        <p:nvSpPr>
          <p:cNvPr id="41988" name="Rectangle 2"/>
          <p:cNvSpPr>
            <a:spLocks noGrp="1" noChangeArrowheads="1"/>
          </p:cNvSpPr>
          <p:nvPr>
            <p:ph type="title"/>
          </p:nvPr>
        </p:nvSpPr>
        <p:spPr/>
        <p:txBody>
          <a:bodyPr/>
          <a:lstStyle/>
          <a:p>
            <a:pPr algn="r" rtl="1" eaLnBrk="1" hangingPunct="1"/>
            <a:r>
              <a:rPr lang="en-US" smtClean="0">
                <a:cs typeface="Nazanin" pitchFamily="2" charset="-78"/>
              </a:rPr>
              <a:t> </a:t>
            </a:r>
            <a:r>
              <a:rPr lang="fa-IR" smtClean="0">
                <a:cs typeface="Nazanin" pitchFamily="2" charset="-78"/>
              </a:rPr>
              <a:t>تعريف پروژه</a:t>
            </a:r>
            <a:endParaRPr lang="en-US" smtClean="0">
              <a:cs typeface="Nazanin" pitchFamily="2" charset="-78"/>
            </a:endParaRPr>
          </a:p>
        </p:txBody>
      </p:sp>
      <p:sp>
        <p:nvSpPr>
          <p:cNvPr id="41989" name="Rectangle 3"/>
          <p:cNvSpPr>
            <a:spLocks noGrp="1" noChangeArrowheads="1"/>
          </p:cNvSpPr>
          <p:nvPr>
            <p:ph type="body" idx="1"/>
          </p:nvPr>
        </p:nvSpPr>
        <p:spPr>
          <a:xfrm>
            <a:off x="457200" y="2133600"/>
            <a:ext cx="8229600" cy="3997325"/>
          </a:xfrm>
        </p:spPr>
        <p:txBody>
          <a:bodyPr/>
          <a:lstStyle/>
          <a:p>
            <a:pPr algn="r" rtl="1" eaLnBrk="1" hangingPunct="1"/>
            <a:r>
              <a:rPr lang="fa-IR" sz="3300" smtClean="0">
                <a:cs typeface="Nazanin" pitchFamily="2" charset="-78"/>
              </a:rPr>
              <a:t>مجموعه تلاش هاي موقتي براي تحقق يک تعهد در ايجاد يک محصول يا ارائه خدمات مشخص ميباشد.</a:t>
            </a:r>
          </a:p>
          <a:p>
            <a:pPr algn="r" rtl="1" eaLnBrk="1" hangingPunct="1"/>
            <a:r>
              <a:rPr lang="fa-IR" sz="3300" smtClean="0">
                <a:cs typeface="Nazanin" pitchFamily="2" charset="-78"/>
              </a:rPr>
              <a:t> مجموعه اي از فعاليتها براي دستيابي به منظور خاص يا هدف خاص انجام ميگيرد.</a:t>
            </a:r>
          </a:p>
          <a:p>
            <a:pPr algn="r" rtl="1" eaLnBrk="1" hangingPunct="1"/>
            <a:r>
              <a:rPr lang="fa-IR" sz="3300" smtClean="0">
                <a:cs typeface="Nazanin" pitchFamily="2" charset="-78"/>
              </a:rPr>
              <a:t>مجموعه اقدامات و عمليات خاص که داراي روابط منطقي با يکديگر است بوده و براي نيل به هدف يا اهداف معيني انجام ميشود.</a:t>
            </a:r>
            <a:endParaRPr lang="en-US" sz="3300" smtClean="0">
              <a:cs typeface="Nazanin" pitchFamily="2" charset="-78"/>
            </a:endParaRPr>
          </a:p>
        </p:txBody>
      </p:sp>
    </p:spTree>
  </p:cSld>
  <p:clrMapOvr>
    <a:masterClrMapping/>
  </p:clrMapOvr>
  <p:transition spd="med"/>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 name="Footer Placeholder 5"/>
          <p:cNvSpPr>
            <a:spLocks noGrp="1"/>
          </p:cNvSpPr>
          <p:nvPr>
            <p:ph type="ftr" sz="quarter" idx="11"/>
          </p:nvPr>
        </p:nvSpPr>
        <p:spPr/>
        <p:txBody>
          <a:bodyPr/>
          <a:lstStyle/>
          <a:p>
            <a:pPr>
              <a:defRPr/>
            </a:pPr>
            <a:r>
              <a:rPr lang="en-US" altLang="en-US"/>
              <a:t>Management &amp; Project Control -  Present by Dr.Amir.A.Shojaie</a:t>
            </a:r>
          </a:p>
        </p:txBody>
      </p:sp>
      <p:sp>
        <p:nvSpPr>
          <p:cNvPr id="35" name="Slide Number Placeholder 6"/>
          <p:cNvSpPr>
            <a:spLocks noGrp="1"/>
          </p:cNvSpPr>
          <p:nvPr>
            <p:ph type="sldNum" sz="quarter" idx="12"/>
          </p:nvPr>
        </p:nvSpPr>
        <p:spPr/>
        <p:txBody>
          <a:bodyPr/>
          <a:lstStyle/>
          <a:p>
            <a:pPr>
              <a:defRPr/>
            </a:pPr>
            <a:fld id="{6F941379-7E49-4C02-BFB9-21DBC20DDE6A}" type="slidenum">
              <a:rPr lang="ar-SA" altLang="en-US"/>
              <a:pPr>
                <a:defRPr/>
              </a:pPr>
              <a:t>30</a:t>
            </a:fld>
            <a:endParaRPr lang="en-US" altLang="en-US"/>
          </a:p>
        </p:txBody>
      </p:sp>
      <p:sp>
        <p:nvSpPr>
          <p:cNvPr id="68612" name="Rectangle 2"/>
          <p:cNvSpPr>
            <a:spLocks noGrp="1" noChangeArrowheads="1"/>
          </p:cNvSpPr>
          <p:nvPr>
            <p:ph type="title"/>
          </p:nvPr>
        </p:nvSpPr>
        <p:spPr/>
        <p:txBody>
          <a:bodyPr/>
          <a:lstStyle/>
          <a:p>
            <a:pPr algn="r" rtl="1" eaLnBrk="1" hangingPunct="1"/>
            <a:r>
              <a:rPr lang="fa-IR" smtClean="0">
                <a:cs typeface="B Nazanin" pitchFamily="2" charset="-78"/>
              </a:rPr>
              <a:t>ساختار اوليه شبکه</a:t>
            </a:r>
            <a:endParaRPr lang="en-US" smtClean="0">
              <a:cs typeface="B Nazanin" pitchFamily="2" charset="-78"/>
            </a:endParaRPr>
          </a:p>
        </p:txBody>
      </p:sp>
      <p:sp>
        <p:nvSpPr>
          <p:cNvPr id="68613" name="Rectangle 3"/>
          <p:cNvSpPr>
            <a:spLocks noGrp="1" noChangeArrowheads="1"/>
          </p:cNvSpPr>
          <p:nvPr>
            <p:ph type="body" sz="half" idx="1"/>
          </p:nvPr>
        </p:nvSpPr>
        <p:spPr>
          <a:xfrm>
            <a:off x="457200" y="1719263"/>
            <a:ext cx="8153400" cy="4411662"/>
          </a:xfrm>
        </p:spPr>
        <p:txBody>
          <a:bodyPr/>
          <a:lstStyle/>
          <a:p>
            <a:pPr algn="r" rtl="1" eaLnBrk="1" hangingPunct="1">
              <a:buFont typeface="Wingdings" pitchFamily="2" charset="2"/>
              <a:buNone/>
            </a:pPr>
            <a:r>
              <a:rPr lang="fa-IR" sz="2600" smtClean="0">
                <a:cs typeface="B Nazanin" pitchFamily="2" charset="-78"/>
              </a:rPr>
              <a:t>اولين اقدامات براي شروع ساخت شبکه، تهيه اطلاعات است، که نمونه اين اين اطلاعات در زير آورده شده است:</a:t>
            </a:r>
          </a:p>
          <a:p>
            <a:pPr algn="ctr" rtl="1" eaLnBrk="1" hangingPunct="1">
              <a:buFont typeface="Wingdings" pitchFamily="2" charset="2"/>
              <a:buNone/>
            </a:pPr>
            <a:endParaRPr lang="en-US" sz="2600" smtClean="0">
              <a:cs typeface="B Nazanin" pitchFamily="2" charset="-78"/>
            </a:endParaRPr>
          </a:p>
        </p:txBody>
      </p:sp>
      <p:graphicFrame>
        <p:nvGraphicFramePr>
          <p:cNvPr id="92212" name="Group 52"/>
          <p:cNvGraphicFramePr>
            <a:graphicFrameLocks noGrp="1"/>
          </p:cNvGraphicFramePr>
          <p:nvPr>
            <p:ph sz="half" idx="2"/>
          </p:nvPr>
        </p:nvGraphicFramePr>
        <p:xfrm>
          <a:off x="685800" y="2590800"/>
          <a:ext cx="7391400" cy="3703638"/>
        </p:xfrm>
        <a:graphic>
          <a:graphicData uri="http://schemas.openxmlformats.org/drawingml/2006/table">
            <a:tbl>
              <a:tblPr/>
              <a:tblGrid>
                <a:gridCol w="3943350"/>
                <a:gridCol w="2609850"/>
                <a:gridCol w="838200"/>
              </a:tblGrid>
              <a:tr h="466725">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600" b="0" i="0" u="none" strike="noStrike" cap="none" normalizeH="0" baseline="0" smtClean="0">
                          <a:ln>
                            <a:noFill/>
                          </a:ln>
                          <a:solidFill>
                            <a:schemeClr val="accent2"/>
                          </a:solidFill>
                          <a:effectLst/>
                          <a:latin typeface="Arial" pitchFamily="34" charset="0"/>
                          <a:cs typeface="B Nazanin" pitchFamily="2" charset="-78"/>
                        </a:rPr>
                        <a:t>مورد کاربرد پاسخها</a:t>
                      </a:r>
                      <a:endParaRPr kumimoji="0" lang="en-US" sz="2600" b="0" i="0" u="none" strike="noStrike" cap="none" normalizeH="0" baseline="0" smtClean="0">
                        <a:ln>
                          <a:noFill/>
                        </a:ln>
                        <a:solidFill>
                          <a:schemeClr val="accent2"/>
                        </a:solidFill>
                        <a:effectLst/>
                        <a:latin typeface="Arial" pitchFamily="34" charset="0"/>
                        <a:cs typeface="B Nazanin" pitchFamily="2" charset="-78"/>
                      </a:endParaRP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600" b="0" i="0" u="none" strike="noStrike" cap="none" normalizeH="0" baseline="0" smtClean="0">
                          <a:ln>
                            <a:noFill/>
                          </a:ln>
                          <a:solidFill>
                            <a:schemeClr val="accent2"/>
                          </a:solidFill>
                          <a:effectLst/>
                          <a:latin typeface="Arial" pitchFamily="34" charset="0"/>
                          <a:cs typeface="B Nazanin" pitchFamily="2" charset="-78"/>
                        </a:rPr>
                        <a:t>سؤال</a:t>
                      </a:r>
                      <a:endParaRPr kumimoji="0" lang="en-US" sz="2600" b="0" i="0" u="none" strike="noStrike" cap="none" normalizeH="0" baseline="0" smtClean="0">
                        <a:ln>
                          <a:noFill/>
                        </a:ln>
                        <a:solidFill>
                          <a:schemeClr val="accent2"/>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600" b="0" i="0" u="none" strike="noStrike" cap="none" normalizeH="0" baseline="0" smtClean="0">
                          <a:ln>
                            <a:noFill/>
                          </a:ln>
                          <a:solidFill>
                            <a:schemeClr val="accent2"/>
                          </a:solidFill>
                          <a:effectLst/>
                          <a:latin typeface="Arial" pitchFamily="34" charset="0"/>
                          <a:cs typeface="B Nazanin" pitchFamily="2" charset="-78"/>
                        </a:rPr>
                        <a:t>رديف</a:t>
                      </a:r>
                      <a:endParaRPr kumimoji="0" lang="en-US" sz="2600" b="0" i="0" u="none" strike="noStrike" cap="none" normalizeH="0" baseline="0" smtClean="0">
                        <a:ln>
                          <a:noFill/>
                        </a:ln>
                        <a:solidFill>
                          <a:schemeClr val="accent2"/>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0063">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1" i="0" u="none" strike="noStrike" cap="none" normalizeH="0" baseline="0" smtClean="0">
                        <a:ln>
                          <a:noFill/>
                        </a:ln>
                        <a:solidFill>
                          <a:schemeClr val="tx1"/>
                        </a:solidFill>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1" i="0" u="none" strike="noStrike" cap="none" normalizeH="0" baseline="0" smtClean="0">
                          <a:ln>
                            <a:noFill/>
                          </a:ln>
                          <a:solidFill>
                            <a:schemeClr val="tx1"/>
                          </a:solidFill>
                          <a:effectLst/>
                          <a:latin typeface="Arial" pitchFamily="34" charset="0"/>
                          <a:cs typeface="B Nazanin" pitchFamily="2" charset="-78"/>
                        </a:rPr>
                        <a:t>تنظيم و ترسيم شبکه</a:t>
                      </a:r>
                      <a:endParaRPr kumimoji="0" lang="en-US" sz="20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1" i="0" u="none" strike="noStrike" cap="none" normalizeH="0" baseline="0" smtClean="0">
                          <a:ln>
                            <a:noFill/>
                          </a:ln>
                          <a:solidFill>
                            <a:schemeClr val="tx1"/>
                          </a:solidFill>
                          <a:effectLst/>
                          <a:latin typeface="Arial" pitchFamily="34" charset="0"/>
                          <a:cs typeface="B Nazanin" pitchFamily="2" charset="-78"/>
                        </a:rPr>
                        <a:t>موضوع پروژه چيست؟</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1" i="0" u="none" strike="noStrike" cap="none" normalizeH="0" baseline="0" smtClean="0">
                          <a:ln>
                            <a:noFill/>
                          </a:ln>
                          <a:solidFill>
                            <a:schemeClr val="tx1"/>
                          </a:solidFill>
                          <a:effectLst/>
                          <a:latin typeface="Arial" pitchFamily="34" charset="0"/>
                          <a:cs typeface="B Nazanin" pitchFamily="2" charset="-78"/>
                        </a:rPr>
                        <a:t>چه کارهايي لازمند؟</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1" i="0" u="none" strike="noStrike" cap="none" normalizeH="0" baseline="0" smtClean="0">
                          <a:ln>
                            <a:noFill/>
                          </a:ln>
                          <a:solidFill>
                            <a:schemeClr val="tx1"/>
                          </a:solidFill>
                          <a:effectLst/>
                          <a:latin typeface="Arial" pitchFamily="34" charset="0"/>
                          <a:cs typeface="B Nazanin" pitchFamily="2" charset="-78"/>
                        </a:rPr>
                        <a:t>با چه ترتيبي؟</a:t>
                      </a:r>
                      <a:endParaRPr kumimoji="0" lang="en-US" sz="20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1" i="0" u="none" strike="noStrike" cap="none" normalizeH="0" baseline="0" smtClean="0">
                          <a:ln>
                            <a:noFill/>
                          </a:ln>
                          <a:solidFill>
                            <a:schemeClr val="tx1"/>
                          </a:solidFill>
                          <a:effectLst/>
                          <a:latin typeface="Arial" pitchFamily="34" charset="0"/>
                          <a:cs typeface="B Nazanin" pitchFamily="2" charset="-78"/>
                        </a:rPr>
                        <a:t>1</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1" i="0" u="none" strike="noStrike" cap="none" normalizeH="0" baseline="0" smtClean="0">
                          <a:ln>
                            <a:noFill/>
                          </a:ln>
                          <a:solidFill>
                            <a:schemeClr val="tx1"/>
                          </a:solidFill>
                          <a:effectLst/>
                          <a:latin typeface="Arial" pitchFamily="34" charset="0"/>
                          <a:cs typeface="B Nazanin" pitchFamily="2" charset="-78"/>
                        </a:rPr>
                        <a:t>2</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1" i="0" u="none" strike="noStrike" cap="none" normalizeH="0" baseline="0" smtClean="0">
                          <a:ln>
                            <a:noFill/>
                          </a:ln>
                          <a:solidFill>
                            <a:schemeClr val="tx1"/>
                          </a:solidFill>
                          <a:effectLst/>
                          <a:latin typeface="Arial" pitchFamily="34" charset="0"/>
                          <a:cs typeface="B Nazanin" pitchFamily="2" charset="-78"/>
                        </a:rPr>
                        <a:t>3</a:t>
                      </a:r>
                      <a:endParaRPr kumimoji="0" lang="en-US" sz="20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3550">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1" i="0" u="none" strike="noStrike" cap="none" normalizeH="0" baseline="0" smtClean="0">
                          <a:ln>
                            <a:noFill/>
                          </a:ln>
                          <a:solidFill>
                            <a:schemeClr val="tx1"/>
                          </a:solidFill>
                          <a:effectLst/>
                          <a:latin typeface="Arial" pitchFamily="34" charset="0"/>
                          <a:cs typeface="B Nazanin" pitchFamily="2" charset="-78"/>
                        </a:rPr>
                        <a:t>پاسخ گويي به سؤالات بعدي</a:t>
                      </a:r>
                      <a:endParaRPr kumimoji="0" lang="en-US" sz="20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1" i="0" u="none" strike="noStrike" cap="none" normalizeH="0" baseline="0" smtClean="0">
                          <a:ln>
                            <a:noFill/>
                          </a:ln>
                          <a:solidFill>
                            <a:schemeClr val="tx1"/>
                          </a:solidFill>
                          <a:effectLst/>
                          <a:latin typeface="Arial" pitchFamily="34" charset="0"/>
                          <a:cs typeface="B Nazanin" pitchFamily="2" charset="-78"/>
                        </a:rPr>
                        <a:t>چگونه؟</a:t>
                      </a:r>
                      <a:endParaRPr kumimoji="0" lang="en-US" sz="20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1" i="0" u="none" strike="noStrike" cap="none" normalizeH="0" baseline="0" smtClean="0">
                          <a:ln>
                            <a:noFill/>
                          </a:ln>
                          <a:solidFill>
                            <a:schemeClr val="tx1"/>
                          </a:solidFill>
                          <a:effectLst/>
                          <a:latin typeface="Arial" pitchFamily="34" charset="0"/>
                          <a:cs typeface="B Nazanin" pitchFamily="2" charset="-78"/>
                        </a:rPr>
                        <a:t>4</a:t>
                      </a:r>
                      <a:endParaRPr kumimoji="0" lang="en-US" sz="20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6725">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1" i="0" u="none" strike="noStrike" cap="none" normalizeH="0" baseline="0" smtClean="0">
                          <a:ln>
                            <a:noFill/>
                          </a:ln>
                          <a:solidFill>
                            <a:schemeClr val="tx1"/>
                          </a:solidFill>
                          <a:effectLst/>
                          <a:latin typeface="Arial" pitchFamily="34" charset="0"/>
                          <a:cs typeface="B Nazanin" pitchFamily="2" charset="-78"/>
                        </a:rPr>
                        <a:t>نمودار سازماني- مسئوليت ها</a:t>
                      </a:r>
                      <a:endParaRPr kumimoji="0" lang="en-US" sz="20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1" i="0" u="none" strike="noStrike" cap="none" normalizeH="0" baseline="0" smtClean="0">
                          <a:ln>
                            <a:noFill/>
                          </a:ln>
                          <a:solidFill>
                            <a:schemeClr val="tx1"/>
                          </a:solidFill>
                          <a:effectLst/>
                          <a:latin typeface="Arial" pitchFamily="34" charset="0"/>
                          <a:cs typeface="B Nazanin" pitchFamily="2" charset="-78"/>
                        </a:rPr>
                        <a:t>توسط کي؟</a:t>
                      </a:r>
                      <a:endParaRPr kumimoji="0" lang="en-US" sz="20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1" i="0" u="none" strike="noStrike" cap="none" normalizeH="0" baseline="0" smtClean="0">
                          <a:ln>
                            <a:noFill/>
                          </a:ln>
                          <a:solidFill>
                            <a:schemeClr val="tx1"/>
                          </a:solidFill>
                          <a:effectLst/>
                          <a:latin typeface="Arial" pitchFamily="34" charset="0"/>
                          <a:cs typeface="B Nazanin" pitchFamily="2" charset="-78"/>
                        </a:rPr>
                        <a:t>5</a:t>
                      </a:r>
                      <a:endParaRPr kumimoji="0" lang="en-US" sz="20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0063">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1" i="0" u="none" strike="noStrike" cap="none" normalizeH="0" baseline="0" smtClean="0">
                          <a:ln>
                            <a:noFill/>
                          </a:ln>
                          <a:solidFill>
                            <a:schemeClr val="tx1"/>
                          </a:solidFill>
                          <a:effectLst/>
                          <a:latin typeface="Arial" pitchFamily="34" charset="0"/>
                          <a:cs typeface="B Nazanin" pitchFamily="2" charset="-78"/>
                        </a:rPr>
                        <a:t>موازنه زمان – هزينه</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1" i="0" u="none" strike="noStrike" cap="none" normalizeH="0" baseline="0" smtClean="0">
                          <a:ln>
                            <a:noFill/>
                          </a:ln>
                          <a:solidFill>
                            <a:schemeClr val="tx1"/>
                          </a:solidFill>
                          <a:effectLst/>
                          <a:latin typeface="Arial" pitchFamily="34" charset="0"/>
                          <a:cs typeface="B Nazanin" pitchFamily="2" charset="-78"/>
                        </a:rPr>
                        <a:t>تسطيح و تخصيص منابع</a:t>
                      </a:r>
                      <a:endParaRPr kumimoji="0" lang="en-US" sz="20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1" i="0" u="none" strike="noStrike" cap="none" normalizeH="0" baseline="0" smtClean="0">
                          <a:ln>
                            <a:noFill/>
                          </a:ln>
                          <a:solidFill>
                            <a:schemeClr val="tx1"/>
                          </a:solidFill>
                          <a:effectLst/>
                          <a:latin typeface="Arial" pitchFamily="34" charset="0"/>
                          <a:cs typeface="B Nazanin" pitchFamily="2" charset="-78"/>
                        </a:rPr>
                        <a:t>با چه امکاناتي؟</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1" i="0" u="none" strike="noStrike" cap="none" normalizeH="0" baseline="0" smtClean="0">
                          <a:ln>
                            <a:noFill/>
                          </a:ln>
                          <a:solidFill>
                            <a:schemeClr val="tx1"/>
                          </a:solidFill>
                          <a:effectLst/>
                          <a:latin typeface="Arial" pitchFamily="34" charset="0"/>
                          <a:cs typeface="B Nazanin" pitchFamily="2" charset="-78"/>
                        </a:rPr>
                        <a:t>با چه محدوديتهايي؟</a:t>
                      </a:r>
                      <a:endParaRPr kumimoji="0" lang="en-US" sz="20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1" i="0" u="none" strike="noStrike" cap="none" normalizeH="0" baseline="0" smtClean="0">
                          <a:ln>
                            <a:noFill/>
                          </a:ln>
                          <a:solidFill>
                            <a:schemeClr val="tx1"/>
                          </a:solidFill>
                          <a:effectLst/>
                          <a:latin typeface="Arial" pitchFamily="34" charset="0"/>
                          <a:cs typeface="B Nazanin" pitchFamily="2" charset="-78"/>
                        </a:rPr>
                        <a:t>6</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1" i="0" u="none" strike="noStrike" cap="none" normalizeH="0" baseline="0" smtClean="0">
                          <a:ln>
                            <a:noFill/>
                          </a:ln>
                          <a:solidFill>
                            <a:schemeClr val="tx1"/>
                          </a:solidFill>
                          <a:effectLst/>
                          <a:latin typeface="Arial" pitchFamily="34" charset="0"/>
                          <a:cs typeface="B Nazanin" pitchFamily="2" charset="-78"/>
                        </a:rPr>
                        <a:t>7</a:t>
                      </a:r>
                      <a:endParaRPr kumimoji="0" lang="en-US" sz="20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1" i="0" u="none" strike="noStrike" cap="none" normalizeH="0" baseline="0" smtClean="0">
                          <a:ln>
                            <a:noFill/>
                          </a:ln>
                          <a:solidFill>
                            <a:schemeClr val="tx1"/>
                          </a:solidFill>
                          <a:effectLst/>
                          <a:latin typeface="Arial" pitchFamily="34" charset="0"/>
                          <a:cs typeface="B Nazanin" pitchFamily="2" charset="-78"/>
                        </a:rPr>
                        <a:t>سيستم هاي اطلاعات مديريت</a:t>
                      </a:r>
                      <a:endParaRPr kumimoji="0" lang="en-US" sz="20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1" i="0" u="none" strike="noStrike" cap="none" normalizeH="0" baseline="0" smtClean="0">
                          <a:ln>
                            <a:noFill/>
                          </a:ln>
                          <a:solidFill>
                            <a:schemeClr val="tx1"/>
                          </a:solidFill>
                          <a:effectLst/>
                          <a:latin typeface="Arial" pitchFamily="34" charset="0"/>
                          <a:cs typeface="B Nazanin" pitchFamily="2" charset="-78"/>
                        </a:rPr>
                        <a:t>چه اطلاعاتي؟</a:t>
                      </a:r>
                      <a:endParaRPr kumimoji="0" lang="en-US" sz="20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1" i="0" u="none" strike="noStrike" cap="none" normalizeH="0" baseline="0" smtClean="0">
                          <a:ln>
                            <a:noFill/>
                          </a:ln>
                          <a:solidFill>
                            <a:schemeClr val="tx1"/>
                          </a:solidFill>
                          <a:effectLst/>
                          <a:latin typeface="Arial" pitchFamily="34" charset="0"/>
                          <a:cs typeface="B Nazanin" pitchFamily="2" charset="-78"/>
                        </a:rPr>
                        <a:t>8</a:t>
                      </a:r>
                      <a:endParaRPr kumimoji="0" lang="en-US" sz="20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C8026A94-A133-4A39-857F-E2DA92D2EA6E}" type="slidenum">
              <a:rPr lang="ar-SA" altLang="en-US"/>
              <a:pPr>
                <a:defRPr/>
              </a:pPr>
              <a:t>31</a:t>
            </a:fld>
            <a:endParaRPr lang="en-US" altLang="en-US"/>
          </a:p>
        </p:txBody>
      </p:sp>
      <p:sp>
        <p:nvSpPr>
          <p:cNvPr id="69636" name="Rectangle 2"/>
          <p:cNvSpPr>
            <a:spLocks noGrp="1" noChangeArrowheads="1"/>
          </p:cNvSpPr>
          <p:nvPr>
            <p:ph type="title"/>
          </p:nvPr>
        </p:nvSpPr>
        <p:spPr/>
        <p:txBody>
          <a:bodyPr/>
          <a:lstStyle/>
          <a:p>
            <a:pPr algn="r" rtl="1" eaLnBrk="1" hangingPunct="1"/>
            <a:r>
              <a:rPr lang="fa-IR" smtClean="0">
                <a:cs typeface="B Nazanin" pitchFamily="2" charset="-78"/>
              </a:rPr>
              <a:t>روشهاي تهيه اطلاعات و تنظيم شبکه</a:t>
            </a:r>
            <a:endParaRPr lang="en-US" smtClean="0">
              <a:cs typeface="B Nazanin" pitchFamily="2" charset="-78"/>
            </a:endParaRPr>
          </a:p>
        </p:txBody>
      </p:sp>
      <p:sp>
        <p:nvSpPr>
          <p:cNvPr id="69637" name="Rectangle 3"/>
          <p:cNvSpPr>
            <a:spLocks noGrp="1" noChangeArrowheads="1"/>
          </p:cNvSpPr>
          <p:nvPr>
            <p:ph type="body" idx="1"/>
          </p:nvPr>
        </p:nvSpPr>
        <p:spPr>
          <a:xfrm>
            <a:off x="457200" y="1600200"/>
            <a:ext cx="8229600" cy="4411663"/>
          </a:xfrm>
        </p:spPr>
        <p:txBody>
          <a:bodyPr/>
          <a:lstStyle/>
          <a:p>
            <a:pPr algn="r" rtl="1" eaLnBrk="1" hangingPunct="1">
              <a:lnSpc>
                <a:spcPct val="90000"/>
              </a:lnSpc>
              <a:buFont typeface="Wingdings" pitchFamily="2" charset="2"/>
              <a:buNone/>
            </a:pPr>
            <a:r>
              <a:rPr lang="fa-IR" smtClean="0">
                <a:cs typeface="B Nazanin" pitchFamily="2" charset="-78"/>
              </a:rPr>
              <a:t>1- روش مديريت اجرايي</a:t>
            </a:r>
          </a:p>
          <a:p>
            <a:pPr algn="r" rtl="1" eaLnBrk="1" hangingPunct="1">
              <a:lnSpc>
                <a:spcPct val="90000"/>
              </a:lnSpc>
              <a:buFont typeface="Wingdings" pitchFamily="2" charset="2"/>
              <a:buNone/>
            </a:pPr>
            <a:r>
              <a:rPr lang="fa-IR" sz="2400" b="1" smtClean="0">
                <a:cs typeface="B Nazanin" pitchFamily="2" charset="-78"/>
              </a:rPr>
              <a:t>تيمي متشکل از 3 يا 4 نفر شامل مدير پروژه، مهندس يا مشاور فني آگاه به </a:t>
            </a:r>
            <a:r>
              <a:rPr lang="en-US" sz="2400" b="1" smtClean="0">
                <a:cs typeface="B Nazanin" pitchFamily="2" charset="-78"/>
              </a:rPr>
              <a:t>CPM</a:t>
            </a:r>
            <a:r>
              <a:rPr lang="fa-IR" sz="2400" b="1" smtClean="0">
                <a:cs typeface="B Nazanin" pitchFamily="2" charset="-78"/>
              </a:rPr>
              <a:t> خواهد بود که به دليل محدوديت نفرا ت اختلاف سليقه ها کاهش مي يابد ولي در نتيجه محدوديت امکان جمع آوري دقيق مطالب ممکن است با مشکل مواجه شود.</a:t>
            </a:r>
          </a:p>
          <a:p>
            <a:pPr algn="r" rtl="1" eaLnBrk="1" hangingPunct="1">
              <a:lnSpc>
                <a:spcPct val="90000"/>
              </a:lnSpc>
              <a:buFont typeface="Wingdings" pitchFamily="2" charset="2"/>
              <a:buNone/>
            </a:pPr>
            <a:r>
              <a:rPr lang="fa-IR" smtClean="0">
                <a:cs typeface="B Nazanin" pitchFamily="2" charset="-78"/>
              </a:rPr>
              <a:t>2- روش کنفرانسي</a:t>
            </a:r>
          </a:p>
          <a:p>
            <a:pPr algn="r" rtl="1" eaLnBrk="1" hangingPunct="1">
              <a:lnSpc>
                <a:spcPct val="90000"/>
              </a:lnSpc>
              <a:buFont typeface="Wingdings" pitchFamily="2" charset="2"/>
              <a:buNone/>
            </a:pPr>
            <a:r>
              <a:rPr lang="fa-IR" sz="2400" b="1" smtClean="0">
                <a:cs typeface="B Nazanin" pitchFamily="2" charset="-78"/>
              </a:rPr>
              <a:t>تيم از روش مديريت اجرايي بزرگتر است(15 تا 20 نفر) و براي هر کار نفر خاص تعيين ميگردد ولي زمان زيادي صرف ميشود ولي احتمال اشکال در آن کم است و جلسات در قالب کنفرانس هاي هر قسمت تخصصي برقرار ميشود.</a:t>
            </a:r>
          </a:p>
          <a:p>
            <a:pPr algn="r" rtl="1" eaLnBrk="1" hangingPunct="1">
              <a:lnSpc>
                <a:spcPct val="90000"/>
              </a:lnSpc>
              <a:buFont typeface="Wingdings" pitchFamily="2" charset="2"/>
              <a:buNone/>
            </a:pPr>
            <a:r>
              <a:rPr lang="fa-IR" smtClean="0">
                <a:cs typeface="B Nazanin" pitchFamily="2" charset="-78"/>
              </a:rPr>
              <a:t>3- روش مشاوره اي</a:t>
            </a:r>
          </a:p>
          <a:p>
            <a:pPr algn="r" rtl="1" eaLnBrk="1" hangingPunct="1">
              <a:lnSpc>
                <a:spcPct val="90000"/>
              </a:lnSpc>
              <a:buFont typeface="Wingdings" pitchFamily="2" charset="2"/>
              <a:buNone/>
            </a:pPr>
            <a:r>
              <a:rPr lang="fa-IR" sz="2000" b="1" smtClean="0">
                <a:cs typeface="B Nazanin" pitchFamily="2" charset="-78"/>
              </a:rPr>
              <a:t>کار به دفاتر مشاور مديريت صنعتي و مهندسي صنايع واگذار ميشود. که مزاياي زيادي دارد.</a:t>
            </a:r>
          </a:p>
          <a:p>
            <a:pPr algn="r" rtl="1" eaLnBrk="1" hangingPunct="1">
              <a:lnSpc>
                <a:spcPct val="90000"/>
              </a:lnSpc>
              <a:buFont typeface="Wingdings" pitchFamily="2" charset="2"/>
              <a:buNone/>
            </a:pPr>
            <a:endParaRPr lang="fa-IR" smtClean="0">
              <a:cs typeface="B Nazanin" pitchFamily="2" charset="-78"/>
            </a:endParaRPr>
          </a:p>
          <a:p>
            <a:pPr algn="r" rtl="1" eaLnBrk="1" hangingPunct="1">
              <a:lnSpc>
                <a:spcPct val="90000"/>
              </a:lnSpc>
              <a:buFont typeface="Wingdings" pitchFamily="2" charset="2"/>
              <a:buNone/>
            </a:pPr>
            <a:endParaRPr lang="fa-IR" smtClean="0">
              <a:cs typeface="B Nazanin" pitchFamily="2" charset="-78"/>
            </a:endParaRPr>
          </a:p>
          <a:p>
            <a:pPr algn="r" rtl="1" eaLnBrk="1" hangingPunct="1">
              <a:lnSpc>
                <a:spcPct val="90000"/>
              </a:lnSpc>
              <a:buFont typeface="Wingdings" pitchFamily="2" charset="2"/>
              <a:buNone/>
            </a:pPr>
            <a:endParaRPr lang="en-US"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6" name="Slide Number Placeholder 5"/>
          <p:cNvSpPr>
            <a:spLocks noGrp="1"/>
          </p:cNvSpPr>
          <p:nvPr>
            <p:ph type="sldNum" sz="quarter" idx="12"/>
          </p:nvPr>
        </p:nvSpPr>
        <p:spPr/>
        <p:txBody>
          <a:bodyPr/>
          <a:lstStyle/>
          <a:p>
            <a:pPr>
              <a:defRPr/>
            </a:pPr>
            <a:fld id="{2C956C68-BB4C-4CBC-8E3C-09623D66DA29}" type="slidenum">
              <a:rPr lang="ar-SA" altLang="en-US"/>
              <a:pPr>
                <a:defRPr/>
              </a:pPr>
              <a:t>32</a:t>
            </a:fld>
            <a:endParaRPr lang="en-US" altLang="en-US"/>
          </a:p>
        </p:txBody>
      </p:sp>
      <p:sp>
        <p:nvSpPr>
          <p:cNvPr id="70660" name="Rectangle 2"/>
          <p:cNvSpPr>
            <a:spLocks noGrp="1" noChangeArrowheads="1"/>
          </p:cNvSpPr>
          <p:nvPr>
            <p:ph type="title"/>
          </p:nvPr>
        </p:nvSpPr>
        <p:spPr/>
        <p:txBody>
          <a:bodyPr/>
          <a:lstStyle/>
          <a:p>
            <a:pPr algn="r" rtl="1" eaLnBrk="1" hangingPunct="1"/>
            <a:r>
              <a:rPr lang="fa-IR" smtClean="0">
                <a:cs typeface="B Nazanin" pitchFamily="2" charset="-78"/>
              </a:rPr>
              <a:t>تعاريف مرتبط با شبکه</a:t>
            </a:r>
            <a:endParaRPr lang="en-US" smtClean="0">
              <a:cs typeface="B Nazanin" pitchFamily="2" charset="-78"/>
            </a:endParaRPr>
          </a:p>
        </p:txBody>
      </p:sp>
      <p:sp>
        <p:nvSpPr>
          <p:cNvPr id="70661" name="Rectangle 3"/>
          <p:cNvSpPr>
            <a:spLocks noGrp="1" noChangeArrowheads="1"/>
          </p:cNvSpPr>
          <p:nvPr>
            <p:ph type="body" idx="1"/>
          </p:nvPr>
        </p:nvSpPr>
        <p:spPr/>
        <p:txBody>
          <a:bodyPr/>
          <a:lstStyle/>
          <a:p>
            <a:pPr algn="r" rtl="1" eaLnBrk="1" hangingPunct="1"/>
            <a:r>
              <a:rPr lang="fa-IR" smtClean="0">
                <a:cs typeface="B Nazanin" pitchFamily="2" charset="-78"/>
              </a:rPr>
              <a:t>شبکه هايي که در آنها فعاليتها بر روي کمانها نشان داده مي شوند را شبکه برداري يا </a:t>
            </a:r>
            <a:r>
              <a:rPr lang="en-US" sz="2400" smtClean="0">
                <a:cs typeface="B Nazanin" pitchFamily="2" charset="-78"/>
              </a:rPr>
              <a:t>AOA</a:t>
            </a:r>
            <a:r>
              <a:rPr lang="fa-IR" smtClean="0">
                <a:cs typeface="B Nazanin" pitchFamily="2" charset="-78"/>
              </a:rPr>
              <a:t> نامند</a:t>
            </a:r>
            <a:r>
              <a:rPr lang="en-US" smtClean="0">
                <a:cs typeface="B Nazanin" pitchFamily="2" charset="-78"/>
              </a:rPr>
              <a:t>.</a:t>
            </a:r>
            <a:r>
              <a:rPr lang="fa-IR" smtClean="0">
                <a:cs typeface="B Nazanin" pitchFamily="2" charset="-78"/>
              </a:rPr>
              <a:t> </a:t>
            </a:r>
            <a:r>
              <a:rPr lang="en-US" sz="2400" smtClean="0">
                <a:cs typeface="B Nazanin" pitchFamily="2" charset="-78"/>
              </a:rPr>
              <a:t>Activity On Arrow</a:t>
            </a:r>
          </a:p>
          <a:p>
            <a:pPr algn="r" rtl="1" eaLnBrk="1" hangingPunct="1"/>
            <a:r>
              <a:rPr lang="fa-IR" smtClean="0">
                <a:cs typeface="B Nazanin" pitchFamily="2" charset="-78"/>
              </a:rPr>
              <a:t>شبکه هايي که در آنها فعاليتها بر روي گره ها نشان داده مي شوند را شبکه گره اي يا </a:t>
            </a:r>
            <a:r>
              <a:rPr lang="en-US" sz="2400" smtClean="0">
                <a:cs typeface="B Nazanin" pitchFamily="2" charset="-78"/>
              </a:rPr>
              <a:t>AON</a:t>
            </a:r>
            <a:r>
              <a:rPr lang="fa-IR" smtClean="0">
                <a:cs typeface="B Nazanin" pitchFamily="2" charset="-78"/>
              </a:rPr>
              <a:t> نامند.</a:t>
            </a:r>
            <a:r>
              <a:rPr lang="en-US" smtClean="0">
                <a:cs typeface="B Nazanin" pitchFamily="2" charset="-78"/>
              </a:rPr>
              <a:t> </a:t>
            </a:r>
            <a:r>
              <a:rPr lang="en-US" sz="2400" smtClean="0">
                <a:cs typeface="B Nazanin" pitchFamily="2" charset="-78"/>
              </a:rPr>
              <a:t>Activity On Node</a:t>
            </a:r>
            <a:r>
              <a:rPr lang="fa-IR" sz="2400" smtClean="0">
                <a:cs typeface="B Nazanin" pitchFamily="2" charset="-78"/>
              </a:rPr>
              <a:t> </a:t>
            </a:r>
            <a:endParaRPr lang="en-US" sz="2400" smtClean="0">
              <a:cs typeface="B Nazanin" pitchFamily="2" charset="-78"/>
            </a:endParaRPr>
          </a:p>
          <a:p>
            <a:pPr algn="r" rtl="1" eaLnBrk="1" hangingPunct="1"/>
            <a:r>
              <a:rPr lang="fa-IR" smtClean="0">
                <a:cs typeface="B Nazanin" pitchFamily="2" charset="-78"/>
              </a:rPr>
              <a:t>فعاليت : </a:t>
            </a:r>
            <a:r>
              <a:rPr lang="fa-IR" sz="2600" smtClean="0">
                <a:cs typeface="B Nazanin" pitchFamily="2" charset="-78"/>
              </a:rPr>
              <a:t>جزئي از پروژه است که انجام آن به صرف زمان، منابع، انرژي، نيروي انساني و ... دارد و داراي نقاط آغاز و پايان قابل تعريف هستند.</a:t>
            </a:r>
          </a:p>
          <a:p>
            <a:pPr algn="r" rtl="1" eaLnBrk="1" hangingPunct="1">
              <a:buFont typeface="Wingdings" pitchFamily="2" charset="2"/>
              <a:buNone/>
            </a:pPr>
            <a:r>
              <a:rPr lang="fa-IR" sz="2600" smtClean="0">
                <a:cs typeface="B Nazanin" pitchFamily="2" charset="-78"/>
              </a:rPr>
              <a:t>مثل شکل زير :</a:t>
            </a:r>
            <a:endParaRPr lang="fa-IR" smtClean="0">
              <a:cs typeface="B Nazanin" pitchFamily="2" charset="-78"/>
            </a:endParaRPr>
          </a:p>
          <a:p>
            <a:pPr algn="r" rtl="1" eaLnBrk="1" hangingPunct="1">
              <a:buFont typeface="Wingdings" pitchFamily="2" charset="2"/>
              <a:buNone/>
            </a:pPr>
            <a:r>
              <a:rPr lang="fa-IR" smtClean="0">
                <a:cs typeface="B Nazanin" pitchFamily="2" charset="-78"/>
              </a:rPr>
              <a:t>                                     لوله کشي ساختمان</a:t>
            </a:r>
          </a:p>
          <a:p>
            <a:pPr algn="r" rtl="1" eaLnBrk="1" hangingPunct="1">
              <a:buFont typeface="Wingdings" pitchFamily="2" charset="2"/>
              <a:buNone/>
            </a:pPr>
            <a:endParaRPr lang="en-US" smtClean="0">
              <a:cs typeface="B Nazanin" pitchFamily="2" charset="-78"/>
            </a:endParaRPr>
          </a:p>
        </p:txBody>
      </p:sp>
      <p:sp>
        <p:nvSpPr>
          <p:cNvPr id="70662" name="Line 4"/>
          <p:cNvSpPr>
            <a:spLocks noChangeShapeType="1"/>
          </p:cNvSpPr>
          <p:nvPr/>
        </p:nvSpPr>
        <p:spPr bwMode="auto">
          <a:xfrm>
            <a:off x="2590800" y="5105400"/>
            <a:ext cx="3352800" cy="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ransition spd="med"/>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6" name="Slide Number Placeholder 5"/>
          <p:cNvSpPr>
            <a:spLocks noGrp="1"/>
          </p:cNvSpPr>
          <p:nvPr>
            <p:ph type="sldNum" sz="quarter" idx="12"/>
          </p:nvPr>
        </p:nvSpPr>
        <p:spPr/>
        <p:txBody>
          <a:bodyPr/>
          <a:lstStyle/>
          <a:p>
            <a:pPr>
              <a:defRPr/>
            </a:pPr>
            <a:fld id="{28CDD972-ED2E-4FC3-8D06-0442703938BF}" type="slidenum">
              <a:rPr lang="ar-SA" altLang="en-US"/>
              <a:pPr>
                <a:defRPr/>
              </a:pPr>
              <a:t>33</a:t>
            </a:fld>
            <a:endParaRPr lang="en-US" altLang="en-US"/>
          </a:p>
        </p:txBody>
      </p:sp>
      <p:sp>
        <p:nvSpPr>
          <p:cNvPr id="71684" name="Rectangle 2"/>
          <p:cNvSpPr>
            <a:spLocks noGrp="1" noChangeArrowheads="1"/>
          </p:cNvSpPr>
          <p:nvPr>
            <p:ph type="title"/>
          </p:nvPr>
        </p:nvSpPr>
        <p:spPr/>
        <p:txBody>
          <a:bodyPr/>
          <a:lstStyle/>
          <a:p>
            <a:pPr algn="r" rtl="1" eaLnBrk="1" hangingPunct="1"/>
            <a:r>
              <a:rPr lang="fa-IR" smtClean="0">
                <a:cs typeface="B Nazanin" pitchFamily="2" charset="-78"/>
              </a:rPr>
              <a:t>تعاريف مرتبط با شبکه- ادامه</a:t>
            </a:r>
            <a:endParaRPr lang="en-US" smtClean="0">
              <a:cs typeface="B Nazanin" pitchFamily="2" charset="-78"/>
            </a:endParaRPr>
          </a:p>
        </p:txBody>
      </p:sp>
      <p:sp>
        <p:nvSpPr>
          <p:cNvPr id="71685" name="Rectangle 3"/>
          <p:cNvSpPr>
            <a:spLocks noGrp="1" noChangeArrowheads="1"/>
          </p:cNvSpPr>
          <p:nvPr>
            <p:ph type="body" idx="1"/>
          </p:nvPr>
        </p:nvSpPr>
        <p:spPr/>
        <p:txBody>
          <a:bodyPr/>
          <a:lstStyle/>
          <a:p>
            <a:pPr algn="r" rtl="1" eaLnBrk="1" hangingPunct="1"/>
            <a:r>
              <a:rPr lang="fa-IR" smtClean="0">
                <a:cs typeface="B Nazanin" pitchFamily="2" charset="-78"/>
              </a:rPr>
              <a:t>فعاليتهاي مجازي يا موهوم </a:t>
            </a:r>
            <a:r>
              <a:rPr lang="en-US" sz="2400" smtClean="0">
                <a:cs typeface="B Nazanin" pitchFamily="2" charset="-78"/>
              </a:rPr>
              <a:t>(Dummy Activity)</a:t>
            </a:r>
            <a:r>
              <a:rPr lang="fa-IR" sz="2400" smtClean="0">
                <a:cs typeface="B Nazanin" pitchFamily="2" charset="-78"/>
              </a:rPr>
              <a:t>:</a:t>
            </a:r>
          </a:p>
          <a:p>
            <a:pPr algn="r" rtl="1" eaLnBrk="1" hangingPunct="1">
              <a:buFont typeface="Wingdings" pitchFamily="2" charset="2"/>
              <a:buNone/>
            </a:pPr>
            <a:r>
              <a:rPr lang="fa-IR" smtClean="0">
                <a:cs typeface="B Nazanin" pitchFamily="2" charset="-78"/>
              </a:rPr>
              <a:t>فعاليتهايي هستند که ضمن اجراي پروژه وجود نداشته و به منابعي مثل زمان يا ساير منابع احتياج  ندارند و تنها به منظور نشان دادن وابستگي هاي بين عمليات پروژه، به شبکه اضافه ميشوند وبه وسيله بردار خط چين نشان داده ميشوند.</a:t>
            </a:r>
            <a:endParaRPr lang="en-US" smtClean="0">
              <a:cs typeface="B Nazanin" pitchFamily="2" charset="-78"/>
            </a:endParaRPr>
          </a:p>
        </p:txBody>
      </p:sp>
      <p:sp>
        <p:nvSpPr>
          <p:cNvPr id="71686" name="Line 4"/>
          <p:cNvSpPr>
            <a:spLocks noChangeShapeType="1"/>
          </p:cNvSpPr>
          <p:nvPr/>
        </p:nvSpPr>
        <p:spPr bwMode="auto">
          <a:xfrm>
            <a:off x="2209800" y="4724400"/>
            <a:ext cx="4267200" cy="0"/>
          </a:xfrm>
          <a:prstGeom prst="line">
            <a:avLst/>
          </a:prstGeom>
          <a:noFill/>
          <a:ln w="9525">
            <a:solidFill>
              <a:schemeClr val="tx1"/>
            </a:solidFill>
            <a:prstDash val="dash"/>
            <a:round/>
            <a:headEnd/>
            <a:tailEnd type="triangle" w="med" len="med"/>
          </a:ln>
        </p:spPr>
        <p:txBody>
          <a:bodyPr/>
          <a:lstStyle/>
          <a:p>
            <a:endParaRPr lang="en-US"/>
          </a:p>
        </p:txBody>
      </p:sp>
    </p:spTree>
  </p:cSld>
  <p:clrMapOvr>
    <a:masterClrMapping/>
  </p:clrMapOvr>
  <p:transition spd="med"/>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15" name="Slide Number Placeholder 5"/>
          <p:cNvSpPr>
            <a:spLocks noGrp="1"/>
          </p:cNvSpPr>
          <p:nvPr>
            <p:ph type="sldNum" sz="quarter" idx="12"/>
          </p:nvPr>
        </p:nvSpPr>
        <p:spPr/>
        <p:txBody>
          <a:bodyPr/>
          <a:lstStyle/>
          <a:p>
            <a:pPr>
              <a:defRPr/>
            </a:pPr>
            <a:fld id="{BC3A64FE-2A02-4532-B50B-E1C32521434D}" type="slidenum">
              <a:rPr lang="ar-SA" altLang="en-US"/>
              <a:pPr>
                <a:defRPr/>
              </a:pPr>
              <a:t>34</a:t>
            </a:fld>
            <a:endParaRPr lang="en-US" altLang="en-US"/>
          </a:p>
        </p:txBody>
      </p:sp>
      <p:sp>
        <p:nvSpPr>
          <p:cNvPr id="72708" name="Rectangle 2"/>
          <p:cNvSpPr>
            <a:spLocks noGrp="1" noChangeArrowheads="1"/>
          </p:cNvSpPr>
          <p:nvPr>
            <p:ph type="title"/>
          </p:nvPr>
        </p:nvSpPr>
        <p:spPr/>
        <p:txBody>
          <a:bodyPr/>
          <a:lstStyle/>
          <a:p>
            <a:pPr algn="r" rtl="1" eaLnBrk="1" hangingPunct="1"/>
            <a:r>
              <a:rPr lang="fa-IR" smtClean="0">
                <a:cs typeface="B Nazanin" pitchFamily="2" charset="-78"/>
              </a:rPr>
              <a:t>تعاريف مرتبط با شبکه- ادامه</a:t>
            </a:r>
            <a:endParaRPr lang="en-US" smtClean="0">
              <a:cs typeface="B Nazanin" pitchFamily="2" charset="-78"/>
            </a:endParaRPr>
          </a:p>
        </p:txBody>
      </p:sp>
      <p:sp>
        <p:nvSpPr>
          <p:cNvPr id="72709" name="Rectangle 3"/>
          <p:cNvSpPr>
            <a:spLocks noGrp="1" noChangeArrowheads="1"/>
          </p:cNvSpPr>
          <p:nvPr>
            <p:ph type="body" idx="1"/>
          </p:nvPr>
        </p:nvSpPr>
        <p:spPr/>
        <p:txBody>
          <a:bodyPr/>
          <a:lstStyle/>
          <a:p>
            <a:pPr algn="r" rtl="1" eaLnBrk="1" hangingPunct="1"/>
            <a:r>
              <a:rPr lang="fa-IR" smtClean="0">
                <a:cs typeface="B Nazanin" pitchFamily="2" charset="-78"/>
              </a:rPr>
              <a:t>رويداد يا گره</a:t>
            </a:r>
            <a:r>
              <a:rPr lang="en-US" sz="2400" smtClean="0">
                <a:cs typeface="B Nazanin" pitchFamily="2" charset="-78"/>
              </a:rPr>
              <a:t>(Event/Node)</a:t>
            </a:r>
            <a:r>
              <a:rPr lang="fa-IR" smtClean="0">
                <a:cs typeface="B Nazanin" pitchFamily="2" charset="-78"/>
              </a:rPr>
              <a:t> :   نقاط آغاز يا پايان يک فعاليت، يا دسته اي از فعاليت ها را رويداد گويند.</a:t>
            </a:r>
          </a:p>
          <a:p>
            <a:pPr algn="r" rtl="1" eaLnBrk="1" hangingPunct="1">
              <a:buFont typeface="Wingdings" pitchFamily="2" charset="2"/>
              <a:buNone/>
            </a:pPr>
            <a:r>
              <a:rPr lang="fa-IR" smtClean="0">
                <a:cs typeface="B Nazanin" pitchFamily="2" charset="-78"/>
              </a:rPr>
              <a:t>رويداد ها عبارت از مقطع زماني مي باشد و لذا در برگيرنده زمان نبوده بلکه نشان دهنده تاريخ ها ميباشد. رويداد ها را بوسيله دايره اي که داخل آن شماره نوشته شده است، نشان ميدهند .</a:t>
            </a:r>
            <a:endParaRPr lang="en-US" smtClean="0">
              <a:cs typeface="B Nazanin" pitchFamily="2" charset="-78"/>
            </a:endParaRPr>
          </a:p>
        </p:txBody>
      </p:sp>
      <p:sp>
        <p:nvSpPr>
          <p:cNvPr id="72710" name="AutoShape 4"/>
          <p:cNvSpPr>
            <a:spLocks noChangeArrowheads="1"/>
          </p:cNvSpPr>
          <p:nvPr/>
        </p:nvSpPr>
        <p:spPr bwMode="auto">
          <a:xfrm>
            <a:off x="2057400" y="44958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a:cs typeface="Nazanin" pitchFamily="2" charset="-78"/>
              </a:rPr>
              <a:t>4</a:t>
            </a:r>
            <a:endParaRPr lang="en-US">
              <a:cs typeface="Nazanin" pitchFamily="2" charset="-78"/>
            </a:endParaRPr>
          </a:p>
        </p:txBody>
      </p:sp>
      <p:sp>
        <p:nvSpPr>
          <p:cNvPr id="72711" name="AutoShape 5"/>
          <p:cNvSpPr>
            <a:spLocks noChangeArrowheads="1"/>
          </p:cNvSpPr>
          <p:nvPr/>
        </p:nvSpPr>
        <p:spPr bwMode="auto">
          <a:xfrm>
            <a:off x="3276600" y="52578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a:cs typeface="Nazanin" pitchFamily="2" charset="-78"/>
              </a:rPr>
              <a:t>34</a:t>
            </a:r>
            <a:endParaRPr lang="en-US">
              <a:cs typeface="Nazanin" pitchFamily="2" charset="-78"/>
            </a:endParaRPr>
          </a:p>
        </p:txBody>
      </p:sp>
      <p:sp>
        <p:nvSpPr>
          <p:cNvPr id="72712" name="AutoShape 6"/>
          <p:cNvSpPr>
            <a:spLocks noChangeArrowheads="1"/>
          </p:cNvSpPr>
          <p:nvPr/>
        </p:nvSpPr>
        <p:spPr bwMode="auto">
          <a:xfrm>
            <a:off x="5638800" y="52578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a:cs typeface="Nazanin" pitchFamily="2" charset="-78"/>
              </a:rPr>
              <a:t>35</a:t>
            </a:r>
            <a:endParaRPr lang="en-US">
              <a:cs typeface="Nazanin" pitchFamily="2" charset="-78"/>
            </a:endParaRPr>
          </a:p>
        </p:txBody>
      </p:sp>
      <p:sp>
        <p:nvSpPr>
          <p:cNvPr id="72713" name="AutoShape 7"/>
          <p:cNvSpPr>
            <a:spLocks noChangeArrowheads="1"/>
          </p:cNvSpPr>
          <p:nvPr/>
        </p:nvSpPr>
        <p:spPr bwMode="auto">
          <a:xfrm>
            <a:off x="4495800" y="44958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a:cs typeface="Nazanin" pitchFamily="2" charset="-78"/>
              </a:rPr>
              <a:t>26</a:t>
            </a:r>
            <a:endParaRPr lang="en-US">
              <a:cs typeface="Nazanin" pitchFamily="2" charset="-78"/>
            </a:endParaRPr>
          </a:p>
        </p:txBody>
      </p:sp>
      <p:sp>
        <p:nvSpPr>
          <p:cNvPr id="72714" name="AutoShape 8"/>
          <p:cNvSpPr>
            <a:spLocks noChangeArrowheads="1"/>
          </p:cNvSpPr>
          <p:nvPr/>
        </p:nvSpPr>
        <p:spPr bwMode="auto">
          <a:xfrm>
            <a:off x="6629400" y="44958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a:cs typeface="Nazanin" pitchFamily="2" charset="-78"/>
              </a:rPr>
              <a:t>38</a:t>
            </a:r>
            <a:endParaRPr lang="en-US">
              <a:cs typeface="Nazanin" pitchFamily="2" charset="-78"/>
            </a:endParaRPr>
          </a:p>
        </p:txBody>
      </p:sp>
      <p:sp>
        <p:nvSpPr>
          <p:cNvPr id="72715" name="Line 9"/>
          <p:cNvSpPr>
            <a:spLocks noChangeShapeType="1"/>
          </p:cNvSpPr>
          <p:nvPr/>
        </p:nvSpPr>
        <p:spPr bwMode="auto">
          <a:xfrm>
            <a:off x="3581400" y="5410200"/>
            <a:ext cx="2057400" cy="76200"/>
          </a:xfrm>
          <a:prstGeom prst="line">
            <a:avLst/>
          </a:prstGeom>
          <a:noFill/>
          <a:ln w="9525">
            <a:solidFill>
              <a:schemeClr val="tx1"/>
            </a:solidFill>
            <a:round/>
            <a:headEnd/>
            <a:tailEnd type="triangle" w="med" len="med"/>
          </a:ln>
        </p:spPr>
        <p:txBody>
          <a:bodyPr/>
          <a:lstStyle/>
          <a:p>
            <a:endParaRPr lang="en-US"/>
          </a:p>
        </p:txBody>
      </p:sp>
      <p:sp>
        <p:nvSpPr>
          <p:cNvPr id="72716" name="Line 10"/>
          <p:cNvSpPr>
            <a:spLocks noChangeShapeType="1"/>
          </p:cNvSpPr>
          <p:nvPr/>
        </p:nvSpPr>
        <p:spPr bwMode="auto">
          <a:xfrm>
            <a:off x="3962400" y="4648200"/>
            <a:ext cx="533400" cy="0"/>
          </a:xfrm>
          <a:prstGeom prst="line">
            <a:avLst/>
          </a:prstGeom>
          <a:noFill/>
          <a:ln w="9525">
            <a:solidFill>
              <a:schemeClr val="tx1"/>
            </a:solidFill>
            <a:round/>
            <a:headEnd/>
            <a:tailEnd type="triangle" w="med" len="med"/>
          </a:ln>
        </p:spPr>
        <p:txBody>
          <a:bodyPr/>
          <a:lstStyle/>
          <a:p>
            <a:endParaRPr lang="en-US"/>
          </a:p>
        </p:txBody>
      </p:sp>
      <p:sp>
        <p:nvSpPr>
          <p:cNvPr id="72717" name="Line 11"/>
          <p:cNvSpPr>
            <a:spLocks noChangeShapeType="1"/>
          </p:cNvSpPr>
          <p:nvPr/>
        </p:nvSpPr>
        <p:spPr bwMode="auto">
          <a:xfrm>
            <a:off x="7010400" y="4648200"/>
            <a:ext cx="609600" cy="0"/>
          </a:xfrm>
          <a:prstGeom prst="line">
            <a:avLst/>
          </a:prstGeom>
          <a:noFill/>
          <a:ln w="9525">
            <a:solidFill>
              <a:schemeClr val="tx1"/>
            </a:solidFill>
            <a:round/>
            <a:headEnd/>
            <a:tailEnd type="triangle" w="med" len="med"/>
          </a:ln>
        </p:spPr>
        <p:txBody>
          <a:bodyPr/>
          <a:lstStyle/>
          <a:p>
            <a:endParaRPr lang="en-US"/>
          </a:p>
        </p:txBody>
      </p:sp>
      <p:sp>
        <p:nvSpPr>
          <p:cNvPr id="72718" name="Line 12"/>
          <p:cNvSpPr>
            <a:spLocks noChangeShapeType="1"/>
          </p:cNvSpPr>
          <p:nvPr/>
        </p:nvSpPr>
        <p:spPr bwMode="auto">
          <a:xfrm>
            <a:off x="6934200" y="4876800"/>
            <a:ext cx="1143000" cy="228600"/>
          </a:xfrm>
          <a:prstGeom prst="line">
            <a:avLst/>
          </a:prstGeom>
          <a:noFill/>
          <a:ln w="9525">
            <a:solidFill>
              <a:schemeClr val="tx1"/>
            </a:solidFill>
            <a:round/>
            <a:headEnd/>
            <a:tailEnd type="triangle" w="med" len="med"/>
          </a:ln>
        </p:spPr>
        <p:txBody>
          <a:bodyPr/>
          <a:lstStyle/>
          <a:p>
            <a:endParaRPr lang="en-US"/>
          </a:p>
        </p:txBody>
      </p:sp>
      <p:sp>
        <p:nvSpPr>
          <p:cNvPr id="72719" name="Line 13"/>
          <p:cNvSpPr>
            <a:spLocks noChangeShapeType="1"/>
          </p:cNvSpPr>
          <p:nvPr/>
        </p:nvSpPr>
        <p:spPr bwMode="auto">
          <a:xfrm>
            <a:off x="6019800" y="5486400"/>
            <a:ext cx="838200" cy="0"/>
          </a:xfrm>
          <a:prstGeom prst="line">
            <a:avLst/>
          </a:prstGeom>
          <a:noFill/>
          <a:ln w="9525">
            <a:solidFill>
              <a:schemeClr val="tx1"/>
            </a:solidFill>
            <a:prstDash val="dash"/>
            <a:round/>
            <a:headEnd/>
            <a:tailEnd type="triangle" w="med" len="med"/>
          </a:ln>
        </p:spPr>
        <p:txBody>
          <a:bodyPr/>
          <a:lstStyle/>
          <a:p>
            <a:endParaRPr lang="en-US"/>
          </a:p>
        </p:txBody>
      </p:sp>
    </p:spTree>
  </p:cSld>
  <p:clrMapOvr>
    <a:masterClrMapping/>
  </p:clrMapOvr>
  <p:transition spd="med"/>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17" name="Slide Number Placeholder 5"/>
          <p:cNvSpPr>
            <a:spLocks noGrp="1"/>
          </p:cNvSpPr>
          <p:nvPr>
            <p:ph type="sldNum" sz="quarter" idx="12"/>
          </p:nvPr>
        </p:nvSpPr>
        <p:spPr/>
        <p:txBody>
          <a:bodyPr/>
          <a:lstStyle/>
          <a:p>
            <a:pPr>
              <a:defRPr/>
            </a:pPr>
            <a:fld id="{C6870EBD-0144-4826-9A3E-940A90958916}" type="slidenum">
              <a:rPr lang="ar-SA" altLang="en-US"/>
              <a:pPr>
                <a:defRPr/>
              </a:pPr>
              <a:t>35</a:t>
            </a:fld>
            <a:endParaRPr lang="en-US" altLang="en-US"/>
          </a:p>
        </p:txBody>
      </p:sp>
      <p:sp>
        <p:nvSpPr>
          <p:cNvPr id="73732" name="Rectangle 2"/>
          <p:cNvSpPr>
            <a:spLocks noGrp="1" noChangeArrowheads="1"/>
          </p:cNvSpPr>
          <p:nvPr>
            <p:ph type="title"/>
          </p:nvPr>
        </p:nvSpPr>
        <p:spPr/>
        <p:txBody>
          <a:bodyPr/>
          <a:lstStyle/>
          <a:p>
            <a:pPr algn="r" rtl="1" eaLnBrk="1" hangingPunct="1"/>
            <a:r>
              <a:rPr lang="fa-IR" smtClean="0">
                <a:cs typeface="B Nazanin" pitchFamily="2" charset="-78"/>
              </a:rPr>
              <a:t>تعاريف مرتبط با شبکه- ادامه</a:t>
            </a:r>
            <a:endParaRPr lang="en-US" smtClean="0">
              <a:cs typeface="B Nazanin" pitchFamily="2" charset="-78"/>
            </a:endParaRPr>
          </a:p>
        </p:txBody>
      </p:sp>
      <p:sp>
        <p:nvSpPr>
          <p:cNvPr id="73733" name="Rectangle 3"/>
          <p:cNvSpPr>
            <a:spLocks noGrp="1" noChangeArrowheads="1"/>
          </p:cNvSpPr>
          <p:nvPr>
            <p:ph type="body" idx="1"/>
          </p:nvPr>
        </p:nvSpPr>
        <p:spPr/>
        <p:txBody>
          <a:bodyPr/>
          <a:lstStyle/>
          <a:p>
            <a:pPr algn="r" rtl="1" eaLnBrk="1" hangingPunct="1"/>
            <a:r>
              <a:rPr lang="fa-IR" smtClean="0">
                <a:cs typeface="B Nazanin" pitchFamily="2" charset="-78"/>
              </a:rPr>
              <a:t>گره / رويداد پايه </a:t>
            </a:r>
            <a:r>
              <a:rPr lang="en-US" sz="2400" smtClean="0">
                <a:cs typeface="B Nazanin" pitchFamily="2" charset="-78"/>
              </a:rPr>
              <a:t>(Tail Event/Node)</a:t>
            </a:r>
            <a:r>
              <a:rPr lang="fa-IR" sz="2400" smtClean="0">
                <a:cs typeface="B Nazanin" pitchFamily="2" charset="-78"/>
              </a:rPr>
              <a:t>:</a:t>
            </a:r>
          </a:p>
          <a:p>
            <a:pPr algn="r" rtl="1" eaLnBrk="1" hangingPunct="1">
              <a:buFont typeface="Wingdings" pitchFamily="2" charset="2"/>
              <a:buNone/>
            </a:pPr>
            <a:r>
              <a:rPr lang="fa-IR" smtClean="0">
                <a:cs typeface="B Nazanin" pitchFamily="2" charset="-78"/>
              </a:rPr>
              <a:t>گره اي که در نقطه آغازين بردار مربوط به آن فعاليت قرار گرفته .</a:t>
            </a:r>
          </a:p>
          <a:p>
            <a:pPr algn="r" rtl="1" eaLnBrk="1" hangingPunct="1"/>
            <a:r>
              <a:rPr lang="fa-IR" smtClean="0">
                <a:cs typeface="B Nazanin" pitchFamily="2" charset="-78"/>
              </a:rPr>
              <a:t>گره / رويداد پايان </a:t>
            </a:r>
            <a:r>
              <a:rPr lang="en-US" sz="2400" smtClean="0">
                <a:cs typeface="B Nazanin" pitchFamily="2" charset="-78"/>
              </a:rPr>
              <a:t>(Head Event/ Node)</a:t>
            </a:r>
            <a:r>
              <a:rPr lang="fa-IR" sz="2400" smtClean="0">
                <a:cs typeface="B Nazanin" pitchFamily="2" charset="-78"/>
              </a:rPr>
              <a:t>:</a:t>
            </a:r>
          </a:p>
          <a:p>
            <a:pPr algn="r" rtl="1" eaLnBrk="1" hangingPunct="1">
              <a:buFont typeface="Wingdings" pitchFamily="2" charset="2"/>
              <a:buNone/>
            </a:pPr>
            <a:r>
              <a:rPr lang="fa-IR" smtClean="0">
                <a:cs typeface="B Nazanin" pitchFamily="2" charset="-78"/>
              </a:rPr>
              <a:t>گره اي که در پايان فعاليت واقع شده است.</a:t>
            </a:r>
          </a:p>
          <a:p>
            <a:pPr algn="r" rtl="1" eaLnBrk="1" hangingPunct="1"/>
            <a:r>
              <a:rPr lang="fa-IR" smtClean="0">
                <a:cs typeface="B Nazanin" pitchFamily="2" charset="-78"/>
              </a:rPr>
              <a:t>گره / رويداد پوششي</a:t>
            </a:r>
            <a:r>
              <a:rPr lang="en-US" sz="2400" smtClean="0">
                <a:cs typeface="B Nazanin" pitchFamily="2" charset="-78"/>
              </a:rPr>
              <a:t>(Merge Event/Node)</a:t>
            </a:r>
            <a:r>
              <a:rPr lang="fa-IR" sz="2400" smtClean="0">
                <a:cs typeface="B Nazanin" pitchFamily="2" charset="-78"/>
              </a:rPr>
              <a:t>:</a:t>
            </a:r>
          </a:p>
          <a:p>
            <a:pPr algn="r" rtl="1" eaLnBrk="1" hangingPunct="1">
              <a:buFont typeface="Wingdings" pitchFamily="2" charset="2"/>
              <a:buNone/>
            </a:pPr>
            <a:r>
              <a:rPr lang="fa-IR" smtClean="0">
                <a:cs typeface="B Nazanin" pitchFamily="2" charset="-78"/>
              </a:rPr>
              <a:t>گره / رويدادي است که نقطه پايان چند فعاليت باشد.</a:t>
            </a:r>
          </a:p>
          <a:p>
            <a:pPr algn="r" rtl="1" eaLnBrk="1" hangingPunct="1"/>
            <a:r>
              <a:rPr lang="fa-IR" smtClean="0">
                <a:cs typeface="B Nazanin" pitchFamily="2" charset="-78"/>
              </a:rPr>
              <a:t>گره / رويداد جوششي </a:t>
            </a:r>
            <a:r>
              <a:rPr lang="en-US" sz="2400" smtClean="0">
                <a:cs typeface="B Nazanin" pitchFamily="2" charset="-78"/>
              </a:rPr>
              <a:t>(Burst Event/Node)</a:t>
            </a:r>
            <a:r>
              <a:rPr lang="fa-IR" sz="2400" smtClean="0">
                <a:cs typeface="B Nazanin" pitchFamily="2" charset="-78"/>
              </a:rPr>
              <a:t>:</a:t>
            </a:r>
          </a:p>
          <a:p>
            <a:pPr algn="r" rtl="1" eaLnBrk="1" hangingPunct="1">
              <a:buFont typeface="Wingdings" pitchFamily="2" charset="2"/>
              <a:buNone/>
            </a:pPr>
            <a:r>
              <a:rPr lang="fa-IR" smtClean="0">
                <a:cs typeface="B Nazanin" pitchFamily="2" charset="-78"/>
              </a:rPr>
              <a:t>گره / رويدادي است که نقطه آغازين چند فعاليت باشد.</a:t>
            </a:r>
          </a:p>
          <a:p>
            <a:pPr algn="r" rtl="1" eaLnBrk="1" hangingPunct="1">
              <a:buFont typeface="Wingdings" pitchFamily="2" charset="2"/>
              <a:buNone/>
            </a:pPr>
            <a:endParaRPr lang="en-US" sz="2400" smtClean="0">
              <a:cs typeface="B Nazanin" pitchFamily="2" charset="-78"/>
            </a:endParaRPr>
          </a:p>
        </p:txBody>
      </p:sp>
      <p:sp>
        <p:nvSpPr>
          <p:cNvPr id="73734" name="AutoShape 4"/>
          <p:cNvSpPr>
            <a:spLocks noChangeArrowheads="1"/>
          </p:cNvSpPr>
          <p:nvPr/>
        </p:nvSpPr>
        <p:spPr bwMode="auto">
          <a:xfrm>
            <a:off x="1066800" y="18288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4</a:t>
            </a:r>
            <a:endParaRPr lang="en-US" sz="2000">
              <a:cs typeface="Nazanin" pitchFamily="2" charset="-78"/>
            </a:endParaRPr>
          </a:p>
        </p:txBody>
      </p:sp>
      <p:sp>
        <p:nvSpPr>
          <p:cNvPr id="73735" name="AutoShape 5"/>
          <p:cNvSpPr>
            <a:spLocks noChangeArrowheads="1"/>
          </p:cNvSpPr>
          <p:nvPr/>
        </p:nvSpPr>
        <p:spPr bwMode="auto">
          <a:xfrm>
            <a:off x="2590800" y="28956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9</a:t>
            </a:r>
            <a:endParaRPr lang="en-US" sz="2000">
              <a:cs typeface="Nazanin" pitchFamily="2" charset="-78"/>
            </a:endParaRPr>
          </a:p>
        </p:txBody>
      </p:sp>
      <p:sp>
        <p:nvSpPr>
          <p:cNvPr id="73736" name="AutoShape 6"/>
          <p:cNvSpPr>
            <a:spLocks noChangeArrowheads="1"/>
          </p:cNvSpPr>
          <p:nvPr/>
        </p:nvSpPr>
        <p:spPr bwMode="auto">
          <a:xfrm>
            <a:off x="2514600" y="40386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20</a:t>
            </a:r>
            <a:endParaRPr lang="en-US" sz="2000">
              <a:cs typeface="Nazanin" pitchFamily="2" charset="-78"/>
            </a:endParaRPr>
          </a:p>
        </p:txBody>
      </p:sp>
      <p:sp>
        <p:nvSpPr>
          <p:cNvPr id="73737" name="AutoShape 7"/>
          <p:cNvSpPr>
            <a:spLocks noChangeArrowheads="1"/>
          </p:cNvSpPr>
          <p:nvPr/>
        </p:nvSpPr>
        <p:spPr bwMode="auto">
          <a:xfrm>
            <a:off x="838200" y="56388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36</a:t>
            </a:r>
            <a:endParaRPr lang="en-US" sz="2000">
              <a:cs typeface="Nazanin" pitchFamily="2" charset="-78"/>
            </a:endParaRPr>
          </a:p>
        </p:txBody>
      </p:sp>
      <p:sp>
        <p:nvSpPr>
          <p:cNvPr id="73738" name="Line 8"/>
          <p:cNvSpPr>
            <a:spLocks noChangeShapeType="1"/>
          </p:cNvSpPr>
          <p:nvPr/>
        </p:nvSpPr>
        <p:spPr bwMode="auto">
          <a:xfrm>
            <a:off x="1447800" y="1981200"/>
            <a:ext cx="1752600" cy="0"/>
          </a:xfrm>
          <a:prstGeom prst="line">
            <a:avLst/>
          </a:prstGeom>
          <a:noFill/>
          <a:ln w="9525">
            <a:solidFill>
              <a:schemeClr val="tx1"/>
            </a:solidFill>
            <a:round/>
            <a:headEnd/>
            <a:tailEnd type="triangle" w="med" len="med"/>
          </a:ln>
        </p:spPr>
        <p:txBody>
          <a:bodyPr/>
          <a:lstStyle/>
          <a:p>
            <a:endParaRPr lang="en-US"/>
          </a:p>
        </p:txBody>
      </p:sp>
      <p:sp>
        <p:nvSpPr>
          <p:cNvPr id="73739" name="Line 9"/>
          <p:cNvSpPr>
            <a:spLocks noChangeShapeType="1"/>
          </p:cNvSpPr>
          <p:nvPr/>
        </p:nvSpPr>
        <p:spPr bwMode="auto">
          <a:xfrm>
            <a:off x="1219200" y="3124200"/>
            <a:ext cx="1371600" cy="0"/>
          </a:xfrm>
          <a:prstGeom prst="line">
            <a:avLst/>
          </a:prstGeom>
          <a:noFill/>
          <a:ln w="9525">
            <a:solidFill>
              <a:schemeClr val="tx1"/>
            </a:solidFill>
            <a:round/>
            <a:headEnd/>
            <a:tailEnd type="triangle" w="med" len="med"/>
          </a:ln>
        </p:spPr>
        <p:txBody>
          <a:bodyPr/>
          <a:lstStyle/>
          <a:p>
            <a:endParaRPr lang="en-US"/>
          </a:p>
        </p:txBody>
      </p:sp>
      <p:sp>
        <p:nvSpPr>
          <p:cNvPr id="73740" name="Line 10"/>
          <p:cNvSpPr>
            <a:spLocks noChangeShapeType="1"/>
          </p:cNvSpPr>
          <p:nvPr/>
        </p:nvSpPr>
        <p:spPr bwMode="auto">
          <a:xfrm>
            <a:off x="1143000" y="3733800"/>
            <a:ext cx="1371600" cy="381000"/>
          </a:xfrm>
          <a:prstGeom prst="line">
            <a:avLst/>
          </a:prstGeom>
          <a:noFill/>
          <a:ln w="9525">
            <a:solidFill>
              <a:schemeClr val="tx1"/>
            </a:solidFill>
            <a:round/>
            <a:headEnd/>
            <a:tailEnd type="triangle" w="med" len="med"/>
          </a:ln>
        </p:spPr>
        <p:txBody>
          <a:bodyPr/>
          <a:lstStyle/>
          <a:p>
            <a:endParaRPr lang="en-US"/>
          </a:p>
        </p:txBody>
      </p:sp>
      <p:sp>
        <p:nvSpPr>
          <p:cNvPr id="73741" name="Line 12"/>
          <p:cNvSpPr>
            <a:spLocks noChangeShapeType="1"/>
          </p:cNvSpPr>
          <p:nvPr/>
        </p:nvSpPr>
        <p:spPr bwMode="auto">
          <a:xfrm>
            <a:off x="1143000" y="4267200"/>
            <a:ext cx="1371600" cy="0"/>
          </a:xfrm>
          <a:prstGeom prst="line">
            <a:avLst/>
          </a:prstGeom>
          <a:noFill/>
          <a:ln w="9525">
            <a:solidFill>
              <a:schemeClr val="tx1"/>
            </a:solidFill>
            <a:round/>
            <a:headEnd/>
            <a:tailEnd type="triangle" w="med" len="med"/>
          </a:ln>
        </p:spPr>
        <p:txBody>
          <a:bodyPr/>
          <a:lstStyle/>
          <a:p>
            <a:endParaRPr lang="en-US"/>
          </a:p>
        </p:txBody>
      </p:sp>
      <p:sp>
        <p:nvSpPr>
          <p:cNvPr id="73742" name="Line 13"/>
          <p:cNvSpPr>
            <a:spLocks noChangeShapeType="1"/>
          </p:cNvSpPr>
          <p:nvPr/>
        </p:nvSpPr>
        <p:spPr bwMode="auto">
          <a:xfrm flipV="1">
            <a:off x="1219200" y="4343400"/>
            <a:ext cx="1295400" cy="304800"/>
          </a:xfrm>
          <a:prstGeom prst="line">
            <a:avLst/>
          </a:prstGeom>
          <a:noFill/>
          <a:ln w="9525">
            <a:solidFill>
              <a:schemeClr val="tx1"/>
            </a:solidFill>
            <a:round/>
            <a:headEnd/>
            <a:tailEnd type="triangle" w="med" len="med"/>
          </a:ln>
        </p:spPr>
        <p:txBody>
          <a:bodyPr/>
          <a:lstStyle/>
          <a:p>
            <a:endParaRPr lang="en-US"/>
          </a:p>
        </p:txBody>
      </p:sp>
      <p:sp>
        <p:nvSpPr>
          <p:cNvPr id="73743" name="Line 14"/>
          <p:cNvSpPr>
            <a:spLocks noChangeShapeType="1"/>
          </p:cNvSpPr>
          <p:nvPr/>
        </p:nvSpPr>
        <p:spPr bwMode="auto">
          <a:xfrm flipV="1">
            <a:off x="1143000" y="5334000"/>
            <a:ext cx="990600" cy="381000"/>
          </a:xfrm>
          <a:prstGeom prst="line">
            <a:avLst/>
          </a:prstGeom>
          <a:noFill/>
          <a:ln w="9525">
            <a:solidFill>
              <a:schemeClr val="tx1"/>
            </a:solidFill>
            <a:round/>
            <a:headEnd/>
            <a:tailEnd type="triangle" w="med" len="med"/>
          </a:ln>
        </p:spPr>
        <p:txBody>
          <a:bodyPr/>
          <a:lstStyle/>
          <a:p>
            <a:endParaRPr lang="en-US"/>
          </a:p>
        </p:txBody>
      </p:sp>
      <p:sp>
        <p:nvSpPr>
          <p:cNvPr id="73744" name="Line 15"/>
          <p:cNvSpPr>
            <a:spLocks noChangeShapeType="1"/>
          </p:cNvSpPr>
          <p:nvPr/>
        </p:nvSpPr>
        <p:spPr bwMode="auto">
          <a:xfrm>
            <a:off x="1219200" y="5791200"/>
            <a:ext cx="1143000" cy="0"/>
          </a:xfrm>
          <a:prstGeom prst="line">
            <a:avLst/>
          </a:prstGeom>
          <a:noFill/>
          <a:ln w="9525">
            <a:solidFill>
              <a:schemeClr val="tx1"/>
            </a:solidFill>
            <a:round/>
            <a:headEnd/>
            <a:tailEnd type="triangle" w="med" len="med"/>
          </a:ln>
        </p:spPr>
        <p:txBody>
          <a:bodyPr/>
          <a:lstStyle/>
          <a:p>
            <a:endParaRPr lang="en-US"/>
          </a:p>
        </p:txBody>
      </p:sp>
      <p:sp>
        <p:nvSpPr>
          <p:cNvPr id="73745" name="Line 16"/>
          <p:cNvSpPr>
            <a:spLocks noChangeShapeType="1"/>
          </p:cNvSpPr>
          <p:nvPr/>
        </p:nvSpPr>
        <p:spPr bwMode="auto">
          <a:xfrm>
            <a:off x="1219200" y="5943600"/>
            <a:ext cx="1066800" cy="30480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ransition spd="med"/>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16" name="Slide Number Placeholder 5"/>
          <p:cNvSpPr>
            <a:spLocks noGrp="1"/>
          </p:cNvSpPr>
          <p:nvPr>
            <p:ph type="sldNum" sz="quarter" idx="12"/>
          </p:nvPr>
        </p:nvSpPr>
        <p:spPr/>
        <p:txBody>
          <a:bodyPr/>
          <a:lstStyle/>
          <a:p>
            <a:pPr>
              <a:defRPr/>
            </a:pPr>
            <a:fld id="{18E326B2-5DFC-403C-8BF3-FD362C225D05}" type="slidenum">
              <a:rPr lang="ar-SA" altLang="en-US"/>
              <a:pPr>
                <a:defRPr/>
              </a:pPr>
              <a:t>36</a:t>
            </a:fld>
            <a:endParaRPr lang="en-US" altLang="en-US"/>
          </a:p>
        </p:txBody>
      </p:sp>
      <p:sp>
        <p:nvSpPr>
          <p:cNvPr id="74756" name="Rectangle 2"/>
          <p:cNvSpPr>
            <a:spLocks noGrp="1" noChangeArrowheads="1"/>
          </p:cNvSpPr>
          <p:nvPr>
            <p:ph type="title"/>
          </p:nvPr>
        </p:nvSpPr>
        <p:spPr/>
        <p:txBody>
          <a:bodyPr/>
          <a:lstStyle/>
          <a:p>
            <a:pPr algn="r" rtl="1" eaLnBrk="1" hangingPunct="1"/>
            <a:r>
              <a:rPr lang="fa-IR" smtClean="0">
                <a:cs typeface="B Nazanin" pitchFamily="2" charset="-78"/>
              </a:rPr>
              <a:t>تعاريف مرتبط با شبکه- ادامه تعاريف مرتبط با شبکه- ادامه</a:t>
            </a:r>
            <a:endParaRPr lang="en-US" smtClean="0">
              <a:cs typeface="B Nazanin" pitchFamily="2" charset="-78"/>
            </a:endParaRPr>
          </a:p>
        </p:txBody>
      </p:sp>
      <p:sp>
        <p:nvSpPr>
          <p:cNvPr id="74757" name="Rectangle 3"/>
          <p:cNvSpPr>
            <a:spLocks noGrp="1" noChangeArrowheads="1"/>
          </p:cNvSpPr>
          <p:nvPr>
            <p:ph type="body" idx="1"/>
          </p:nvPr>
        </p:nvSpPr>
        <p:spPr/>
        <p:txBody>
          <a:bodyPr/>
          <a:lstStyle/>
          <a:p>
            <a:pPr algn="r" rtl="1" eaLnBrk="1" hangingPunct="1">
              <a:lnSpc>
                <a:spcPct val="90000"/>
              </a:lnSpc>
            </a:pPr>
            <a:r>
              <a:rPr lang="fa-IR" smtClean="0">
                <a:cs typeface="B Nazanin" pitchFamily="2" charset="-78"/>
              </a:rPr>
              <a:t>فعاليت پيش نياز</a:t>
            </a:r>
            <a:r>
              <a:rPr lang="en-US" sz="2400" smtClean="0">
                <a:cs typeface="B Nazanin" pitchFamily="2" charset="-78"/>
              </a:rPr>
              <a:t>(Precedent Activity)</a:t>
            </a:r>
            <a:r>
              <a:rPr lang="fa-IR" sz="2400" smtClean="0">
                <a:cs typeface="B Nazanin" pitchFamily="2" charset="-78"/>
              </a:rPr>
              <a:t>:</a:t>
            </a:r>
          </a:p>
          <a:p>
            <a:pPr algn="r" rtl="1" eaLnBrk="1" hangingPunct="1">
              <a:lnSpc>
                <a:spcPct val="90000"/>
              </a:lnSpc>
              <a:buFont typeface="Wingdings" pitchFamily="2" charset="2"/>
              <a:buNone/>
            </a:pPr>
            <a:r>
              <a:rPr lang="fa-IR" smtClean="0">
                <a:cs typeface="B Nazanin" pitchFamily="2" charset="-78"/>
              </a:rPr>
              <a:t>فعاليت </a:t>
            </a:r>
            <a:r>
              <a:rPr lang="en-US" sz="2400" smtClean="0">
                <a:cs typeface="B Nazanin" pitchFamily="2" charset="-78"/>
              </a:rPr>
              <a:t>A</a:t>
            </a:r>
            <a:r>
              <a:rPr lang="fa-IR" smtClean="0">
                <a:cs typeface="B Nazanin" pitchFamily="2" charset="-78"/>
              </a:rPr>
              <a:t> را در صورتيکه پيش نياز فعاليت </a:t>
            </a:r>
            <a:r>
              <a:rPr lang="en-US" sz="2400" smtClean="0">
                <a:cs typeface="B Nazanin" pitchFamily="2" charset="-78"/>
              </a:rPr>
              <a:t>B</a:t>
            </a:r>
            <a:r>
              <a:rPr lang="fa-IR" smtClean="0">
                <a:cs typeface="B Nazanin" pitchFamily="2" charset="-78"/>
              </a:rPr>
              <a:t> ميگويند که بلافاصله بعد از تکميل </a:t>
            </a:r>
            <a:r>
              <a:rPr lang="en-US" sz="2400" smtClean="0">
                <a:cs typeface="B Nazanin" pitchFamily="2" charset="-78"/>
              </a:rPr>
              <a:t>A</a:t>
            </a:r>
            <a:r>
              <a:rPr lang="fa-IR" smtClean="0">
                <a:cs typeface="B Nazanin" pitchFamily="2" charset="-78"/>
              </a:rPr>
              <a:t> فعاليت </a:t>
            </a:r>
            <a:r>
              <a:rPr lang="en-US" sz="2400" smtClean="0">
                <a:cs typeface="B Nazanin" pitchFamily="2" charset="-78"/>
              </a:rPr>
              <a:t>B</a:t>
            </a:r>
            <a:r>
              <a:rPr lang="fa-IR" smtClean="0">
                <a:cs typeface="B Nazanin" pitchFamily="2" charset="-78"/>
              </a:rPr>
              <a:t> قابل شروع شدن باشد.</a:t>
            </a:r>
          </a:p>
          <a:p>
            <a:pPr algn="r" rtl="1" eaLnBrk="1" hangingPunct="1">
              <a:lnSpc>
                <a:spcPct val="90000"/>
              </a:lnSpc>
            </a:pPr>
            <a:r>
              <a:rPr lang="fa-IR" smtClean="0">
                <a:cs typeface="B Nazanin" pitchFamily="2" charset="-78"/>
              </a:rPr>
              <a:t>فعاليت وابسته/ پي آمد </a:t>
            </a:r>
            <a:r>
              <a:rPr lang="en-US" sz="2400" smtClean="0">
                <a:cs typeface="B Nazanin" pitchFamily="2" charset="-78"/>
              </a:rPr>
              <a:t>(Succeeding Activity)</a:t>
            </a:r>
            <a:r>
              <a:rPr lang="fa-IR" sz="2400" smtClean="0">
                <a:cs typeface="B Nazanin" pitchFamily="2" charset="-78"/>
              </a:rPr>
              <a:t>:</a:t>
            </a:r>
          </a:p>
          <a:p>
            <a:pPr algn="r" rtl="1" eaLnBrk="1" hangingPunct="1">
              <a:lnSpc>
                <a:spcPct val="90000"/>
              </a:lnSpc>
              <a:buFont typeface="Wingdings" pitchFamily="2" charset="2"/>
              <a:buNone/>
            </a:pPr>
            <a:r>
              <a:rPr lang="fa-IR" smtClean="0">
                <a:cs typeface="B Nazanin" pitchFamily="2" charset="-78"/>
              </a:rPr>
              <a:t>فعاليت </a:t>
            </a:r>
            <a:r>
              <a:rPr lang="en-US" sz="2400" smtClean="0">
                <a:cs typeface="B Nazanin" pitchFamily="2" charset="-78"/>
              </a:rPr>
              <a:t>B</a:t>
            </a:r>
            <a:r>
              <a:rPr lang="fa-IR" smtClean="0">
                <a:cs typeface="B Nazanin" pitchFamily="2" charset="-78"/>
              </a:rPr>
              <a:t> را در صورتي وابسته به فعاليت </a:t>
            </a:r>
            <a:r>
              <a:rPr lang="en-US" sz="2400" smtClean="0">
                <a:cs typeface="B Nazanin" pitchFamily="2" charset="-78"/>
              </a:rPr>
              <a:t>A</a:t>
            </a:r>
            <a:r>
              <a:rPr lang="fa-IR" smtClean="0">
                <a:cs typeface="B Nazanin" pitchFamily="2" charset="-78"/>
              </a:rPr>
              <a:t> ميگويند که فعاليت </a:t>
            </a:r>
            <a:r>
              <a:rPr lang="en-US" sz="2400" smtClean="0">
                <a:cs typeface="B Nazanin" pitchFamily="2" charset="-78"/>
              </a:rPr>
              <a:t>B</a:t>
            </a:r>
            <a:r>
              <a:rPr lang="fa-IR" smtClean="0">
                <a:cs typeface="B Nazanin" pitchFamily="2" charset="-78"/>
              </a:rPr>
              <a:t> بلافاصله بعد از تکميل </a:t>
            </a:r>
            <a:r>
              <a:rPr lang="en-US" sz="2400" smtClean="0">
                <a:cs typeface="B Nazanin" pitchFamily="2" charset="-78"/>
              </a:rPr>
              <a:t>A</a:t>
            </a:r>
            <a:r>
              <a:rPr lang="fa-IR" smtClean="0">
                <a:cs typeface="B Nazanin" pitchFamily="2" charset="-78"/>
              </a:rPr>
              <a:t> قابل شروع شدن باشد.</a:t>
            </a:r>
          </a:p>
          <a:p>
            <a:pPr algn="r" rtl="1" eaLnBrk="1" hangingPunct="1">
              <a:lnSpc>
                <a:spcPct val="90000"/>
              </a:lnSpc>
            </a:pPr>
            <a:r>
              <a:rPr lang="fa-IR" smtClean="0">
                <a:cs typeface="B Nazanin" pitchFamily="2" charset="-78"/>
              </a:rPr>
              <a:t>گره / رويداد مرکب </a:t>
            </a:r>
            <a:r>
              <a:rPr lang="en-US" sz="2400" smtClean="0">
                <a:cs typeface="B Nazanin" pitchFamily="2" charset="-78"/>
              </a:rPr>
              <a:t>(Complex Node)</a:t>
            </a:r>
            <a:r>
              <a:rPr lang="fa-IR" sz="2400" smtClean="0">
                <a:cs typeface="B Nazanin" pitchFamily="2" charset="-78"/>
              </a:rPr>
              <a:t>:</a:t>
            </a:r>
          </a:p>
          <a:p>
            <a:pPr algn="r" rtl="1" eaLnBrk="1" hangingPunct="1">
              <a:lnSpc>
                <a:spcPct val="90000"/>
              </a:lnSpc>
              <a:buFont typeface="Wingdings" pitchFamily="2" charset="2"/>
              <a:buNone/>
            </a:pPr>
            <a:r>
              <a:rPr lang="fa-IR" smtClean="0">
                <a:cs typeface="B Nazanin" pitchFamily="2" charset="-78"/>
              </a:rPr>
              <a:t>گره اي است که بيش از يک بردار به آن وارد و بيش از يک بردار از آن خارج شده باشد.</a:t>
            </a:r>
            <a:endParaRPr lang="en-US" smtClean="0">
              <a:cs typeface="B Nazanin" pitchFamily="2" charset="-78"/>
            </a:endParaRPr>
          </a:p>
        </p:txBody>
      </p:sp>
      <p:sp>
        <p:nvSpPr>
          <p:cNvPr id="74758" name="AutoShape 4"/>
          <p:cNvSpPr>
            <a:spLocks noChangeArrowheads="1"/>
          </p:cNvSpPr>
          <p:nvPr/>
        </p:nvSpPr>
        <p:spPr bwMode="auto">
          <a:xfrm>
            <a:off x="3733800" y="57150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10</a:t>
            </a:r>
            <a:endParaRPr lang="en-US" sz="2000">
              <a:cs typeface="Nazanin" pitchFamily="2" charset="-78"/>
            </a:endParaRPr>
          </a:p>
        </p:txBody>
      </p:sp>
      <p:sp>
        <p:nvSpPr>
          <p:cNvPr id="74759" name="Line 5"/>
          <p:cNvSpPr>
            <a:spLocks noChangeShapeType="1"/>
          </p:cNvSpPr>
          <p:nvPr/>
        </p:nvSpPr>
        <p:spPr bwMode="auto">
          <a:xfrm>
            <a:off x="2133600" y="5638800"/>
            <a:ext cx="1600200" cy="228600"/>
          </a:xfrm>
          <a:prstGeom prst="line">
            <a:avLst/>
          </a:prstGeom>
          <a:noFill/>
          <a:ln w="9525">
            <a:solidFill>
              <a:schemeClr val="tx1"/>
            </a:solidFill>
            <a:round/>
            <a:headEnd/>
            <a:tailEnd type="triangle" w="med" len="med"/>
          </a:ln>
        </p:spPr>
        <p:txBody>
          <a:bodyPr/>
          <a:lstStyle/>
          <a:p>
            <a:endParaRPr lang="en-US"/>
          </a:p>
        </p:txBody>
      </p:sp>
      <p:sp>
        <p:nvSpPr>
          <p:cNvPr id="74760" name="Line 6"/>
          <p:cNvSpPr>
            <a:spLocks noChangeShapeType="1"/>
          </p:cNvSpPr>
          <p:nvPr/>
        </p:nvSpPr>
        <p:spPr bwMode="auto">
          <a:xfrm flipV="1">
            <a:off x="2133600" y="5943600"/>
            <a:ext cx="1600200" cy="228600"/>
          </a:xfrm>
          <a:prstGeom prst="line">
            <a:avLst/>
          </a:prstGeom>
          <a:noFill/>
          <a:ln w="9525">
            <a:solidFill>
              <a:schemeClr val="tx1"/>
            </a:solidFill>
            <a:round/>
            <a:headEnd/>
            <a:tailEnd type="triangle" w="med" len="med"/>
          </a:ln>
        </p:spPr>
        <p:txBody>
          <a:bodyPr/>
          <a:lstStyle/>
          <a:p>
            <a:endParaRPr lang="en-US"/>
          </a:p>
        </p:txBody>
      </p:sp>
      <p:sp>
        <p:nvSpPr>
          <p:cNvPr id="74761" name="Line 7"/>
          <p:cNvSpPr>
            <a:spLocks noChangeShapeType="1"/>
          </p:cNvSpPr>
          <p:nvPr/>
        </p:nvSpPr>
        <p:spPr bwMode="auto">
          <a:xfrm flipV="1">
            <a:off x="4114800" y="5638800"/>
            <a:ext cx="838200" cy="228600"/>
          </a:xfrm>
          <a:prstGeom prst="line">
            <a:avLst/>
          </a:prstGeom>
          <a:noFill/>
          <a:ln w="9525">
            <a:solidFill>
              <a:schemeClr val="tx1"/>
            </a:solidFill>
            <a:round/>
            <a:headEnd/>
            <a:tailEnd type="triangle" w="med" len="med"/>
          </a:ln>
        </p:spPr>
        <p:txBody>
          <a:bodyPr/>
          <a:lstStyle/>
          <a:p>
            <a:endParaRPr lang="en-US"/>
          </a:p>
        </p:txBody>
      </p:sp>
      <p:sp>
        <p:nvSpPr>
          <p:cNvPr id="74762" name="Line 8"/>
          <p:cNvSpPr>
            <a:spLocks noChangeShapeType="1"/>
          </p:cNvSpPr>
          <p:nvPr/>
        </p:nvSpPr>
        <p:spPr bwMode="auto">
          <a:xfrm flipV="1">
            <a:off x="4114800" y="5867400"/>
            <a:ext cx="1600200" cy="76200"/>
          </a:xfrm>
          <a:prstGeom prst="line">
            <a:avLst/>
          </a:prstGeom>
          <a:noFill/>
          <a:ln w="9525">
            <a:solidFill>
              <a:schemeClr val="tx1"/>
            </a:solidFill>
            <a:round/>
            <a:headEnd/>
            <a:tailEnd type="triangle" w="med" len="med"/>
          </a:ln>
        </p:spPr>
        <p:txBody>
          <a:bodyPr/>
          <a:lstStyle/>
          <a:p>
            <a:endParaRPr lang="en-US"/>
          </a:p>
        </p:txBody>
      </p:sp>
      <p:sp>
        <p:nvSpPr>
          <p:cNvPr id="74763" name="Line 9"/>
          <p:cNvSpPr>
            <a:spLocks noChangeShapeType="1"/>
          </p:cNvSpPr>
          <p:nvPr/>
        </p:nvSpPr>
        <p:spPr bwMode="auto">
          <a:xfrm>
            <a:off x="4038600" y="6019800"/>
            <a:ext cx="2286000" cy="228600"/>
          </a:xfrm>
          <a:prstGeom prst="line">
            <a:avLst/>
          </a:prstGeom>
          <a:noFill/>
          <a:ln w="9525">
            <a:solidFill>
              <a:schemeClr val="tx1"/>
            </a:solidFill>
            <a:round/>
            <a:headEnd/>
            <a:tailEnd type="triangle" w="med" len="med"/>
          </a:ln>
        </p:spPr>
        <p:txBody>
          <a:bodyPr/>
          <a:lstStyle/>
          <a:p>
            <a:endParaRPr lang="en-US"/>
          </a:p>
        </p:txBody>
      </p:sp>
      <p:sp>
        <p:nvSpPr>
          <p:cNvPr id="74764" name="AutoShape 10"/>
          <p:cNvSpPr>
            <a:spLocks noChangeArrowheads="1"/>
          </p:cNvSpPr>
          <p:nvPr/>
        </p:nvSpPr>
        <p:spPr bwMode="auto">
          <a:xfrm>
            <a:off x="4953000" y="54864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11</a:t>
            </a:r>
            <a:endParaRPr lang="en-US" sz="2000">
              <a:cs typeface="Nazanin" pitchFamily="2" charset="-78"/>
            </a:endParaRPr>
          </a:p>
        </p:txBody>
      </p:sp>
      <p:sp>
        <p:nvSpPr>
          <p:cNvPr id="74765" name="AutoShape 11"/>
          <p:cNvSpPr>
            <a:spLocks noChangeArrowheads="1"/>
          </p:cNvSpPr>
          <p:nvPr/>
        </p:nvSpPr>
        <p:spPr bwMode="auto">
          <a:xfrm>
            <a:off x="5715000" y="56388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12</a:t>
            </a:r>
            <a:endParaRPr lang="en-US" sz="2000">
              <a:cs typeface="Nazanin" pitchFamily="2" charset="-78"/>
            </a:endParaRPr>
          </a:p>
        </p:txBody>
      </p:sp>
      <p:sp>
        <p:nvSpPr>
          <p:cNvPr id="74766" name="AutoShape 12"/>
          <p:cNvSpPr>
            <a:spLocks noChangeArrowheads="1"/>
          </p:cNvSpPr>
          <p:nvPr/>
        </p:nvSpPr>
        <p:spPr bwMode="auto">
          <a:xfrm>
            <a:off x="6324600" y="60960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13</a:t>
            </a:r>
            <a:endParaRPr lang="en-US" sz="2000">
              <a:cs typeface="Nazanin" pitchFamily="2" charset="-78"/>
            </a:endParaRPr>
          </a:p>
        </p:txBody>
      </p:sp>
      <p:sp>
        <p:nvSpPr>
          <p:cNvPr id="74767" name="AutoShape 13"/>
          <p:cNvSpPr>
            <a:spLocks noChangeArrowheads="1"/>
          </p:cNvSpPr>
          <p:nvPr/>
        </p:nvSpPr>
        <p:spPr bwMode="auto">
          <a:xfrm>
            <a:off x="1752600" y="54864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8</a:t>
            </a:r>
            <a:endParaRPr lang="en-US" sz="2000">
              <a:cs typeface="Nazanin" pitchFamily="2" charset="-78"/>
            </a:endParaRPr>
          </a:p>
        </p:txBody>
      </p:sp>
      <p:sp>
        <p:nvSpPr>
          <p:cNvPr id="74768" name="AutoShape 14"/>
          <p:cNvSpPr>
            <a:spLocks noChangeArrowheads="1"/>
          </p:cNvSpPr>
          <p:nvPr/>
        </p:nvSpPr>
        <p:spPr bwMode="auto">
          <a:xfrm>
            <a:off x="1752600" y="60198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9</a:t>
            </a:r>
            <a:endParaRPr lang="en-US" sz="2000">
              <a:cs typeface="Nazanin" pitchFamily="2" charset="-78"/>
            </a:endParaRPr>
          </a:p>
        </p:txBody>
      </p:sp>
    </p:spTree>
  </p:cSld>
  <p:clrMapOvr>
    <a:masterClrMapping/>
  </p:clrMapOvr>
  <p:transition spd="med"/>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36" name="Slide Number Placeholder 5"/>
          <p:cNvSpPr>
            <a:spLocks noGrp="1"/>
          </p:cNvSpPr>
          <p:nvPr>
            <p:ph type="sldNum" sz="quarter" idx="12"/>
          </p:nvPr>
        </p:nvSpPr>
        <p:spPr/>
        <p:txBody>
          <a:bodyPr/>
          <a:lstStyle/>
          <a:p>
            <a:pPr>
              <a:defRPr/>
            </a:pPr>
            <a:fld id="{9D8C02BF-A186-485A-AD35-8F54A0FF5655}" type="slidenum">
              <a:rPr lang="ar-SA" altLang="en-US"/>
              <a:pPr>
                <a:defRPr/>
              </a:pPr>
              <a:t>37</a:t>
            </a:fld>
            <a:endParaRPr lang="en-US" altLang="en-US"/>
          </a:p>
        </p:txBody>
      </p:sp>
      <p:sp>
        <p:nvSpPr>
          <p:cNvPr id="75780" name="Rectangle 2"/>
          <p:cNvSpPr>
            <a:spLocks noGrp="1" noChangeArrowheads="1"/>
          </p:cNvSpPr>
          <p:nvPr>
            <p:ph type="title"/>
          </p:nvPr>
        </p:nvSpPr>
        <p:spPr/>
        <p:txBody>
          <a:bodyPr/>
          <a:lstStyle/>
          <a:p>
            <a:pPr algn="r" rtl="1" eaLnBrk="1" hangingPunct="1"/>
            <a:r>
              <a:rPr lang="fa-IR" smtClean="0">
                <a:cs typeface="B Nazanin" pitchFamily="2" charset="-78"/>
              </a:rPr>
              <a:t>تعاريف مرتبط با شبکه- ادامه</a:t>
            </a:r>
            <a:endParaRPr lang="en-US" smtClean="0">
              <a:cs typeface="B Nazanin" pitchFamily="2" charset="-78"/>
            </a:endParaRPr>
          </a:p>
        </p:txBody>
      </p:sp>
      <p:sp>
        <p:nvSpPr>
          <p:cNvPr id="75781" name="Rectangle 3"/>
          <p:cNvSpPr>
            <a:spLocks noGrp="1" noChangeArrowheads="1"/>
          </p:cNvSpPr>
          <p:nvPr>
            <p:ph type="body" idx="1"/>
          </p:nvPr>
        </p:nvSpPr>
        <p:spPr/>
        <p:txBody>
          <a:bodyPr/>
          <a:lstStyle/>
          <a:p>
            <a:pPr algn="r" rtl="1" eaLnBrk="1" hangingPunct="1"/>
            <a:r>
              <a:rPr lang="fa-IR" smtClean="0">
                <a:cs typeface="B Nazanin" pitchFamily="2" charset="-78"/>
              </a:rPr>
              <a:t>شبکه :</a:t>
            </a:r>
          </a:p>
          <a:p>
            <a:pPr algn="r" rtl="1" eaLnBrk="1" hangingPunct="1">
              <a:buFont typeface="Wingdings" pitchFamily="2" charset="2"/>
              <a:buNone/>
            </a:pPr>
            <a:r>
              <a:rPr lang="fa-IR" smtClean="0">
                <a:cs typeface="B Nazanin" pitchFamily="2" charset="-78"/>
              </a:rPr>
              <a:t>مجموعه اي است که نشان دهنده فعاليت هاي لازم از آغاز تا پايان يک پروژه و وابستگي هاي بين آنها است مثلاً شبکه زير:</a:t>
            </a:r>
          </a:p>
          <a:p>
            <a:pPr algn="r" rtl="1" eaLnBrk="1" hangingPunct="1">
              <a:buFont typeface="Wingdings" pitchFamily="2" charset="2"/>
              <a:buNone/>
            </a:pPr>
            <a:r>
              <a:rPr lang="fa-IR" sz="1600" smtClean="0">
                <a:cs typeface="B Nazanin" pitchFamily="2" charset="-78"/>
              </a:rPr>
              <a:t> </a:t>
            </a:r>
            <a:endParaRPr lang="en-US" sz="1600" b="1" smtClean="0">
              <a:cs typeface="B Nazanin" pitchFamily="2" charset="-78"/>
            </a:endParaRPr>
          </a:p>
          <a:p>
            <a:pPr algn="r" rtl="1" eaLnBrk="1" hangingPunct="1">
              <a:buFont typeface="Wingdings" pitchFamily="2" charset="2"/>
              <a:buNone/>
            </a:pPr>
            <a:r>
              <a:rPr lang="en-US" sz="1600" b="1" smtClean="0">
                <a:cs typeface="B Nazanin" pitchFamily="2" charset="-78"/>
              </a:rPr>
              <a:t>                                    M                                         D                                       </a:t>
            </a:r>
          </a:p>
          <a:p>
            <a:pPr algn="r" rtl="1" eaLnBrk="1" hangingPunct="1">
              <a:buFont typeface="Wingdings" pitchFamily="2" charset="2"/>
              <a:buNone/>
            </a:pPr>
            <a:r>
              <a:rPr lang="en-US" sz="1600" b="1" smtClean="0">
                <a:cs typeface="B Nazanin" pitchFamily="2" charset="-78"/>
              </a:rPr>
              <a:t>                                                    </a:t>
            </a:r>
          </a:p>
          <a:p>
            <a:pPr algn="r" rtl="1" eaLnBrk="1" hangingPunct="1">
              <a:buFont typeface="Wingdings" pitchFamily="2" charset="2"/>
              <a:buNone/>
            </a:pPr>
            <a:r>
              <a:rPr lang="en-US" sz="1600" b="1" smtClean="0">
                <a:cs typeface="B Nazanin" pitchFamily="2" charset="-78"/>
              </a:rPr>
              <a:t> A                                               L                                 P                          </a:t>
            </a:r>
          </a:p>
          <a:p>
            <a:pPr algn="r" rtl="1" eaLnBrk="1" hangingPunct="1">
              <a:buFont typeface="Wingdings" pitchFamily="2" charset="2"/>
              <a:buNone/>
            </a:pPr>
            <a:r>
              <a:rPr lang="en-US" sz="1600" b="1" smtClean="0">
                <a:cs typeface="B Nazanin" pitchFamily="2" charset="-78"/>
              </a:rPr>
              <a:t>B                                                                                Q               </a:t>
            </a:r>
          </a:p>
          <a:p>
            <a:pPr algn="r" rtl="1" eaLnBrk="1" hangingPunct="1">
              <a:buFont typeface="Wingdings" pitchFamily="2" charset="2"/>
              <a:buNone/>
            </a:pPr>
            <a:r>
              <a:rPr lang="en-US" sz="1600" b="1" smtClean="0">
                <a:cs typeface="B Nazanin" pitchFamily="2" charset="-78"/>
              </a:rPr>
              <a:t>C                   E                                   K                                                </a:t>
            </a:r>
          </a:p>
          <a:p>
            <a:pPr algn="r" rtl="1" eaLnBrk="1" hangingPunct="1">
              <a:buFont typeface="Wingdings" pitchFamily="2" charset="2"/>
              <a:buNone/>
            </a:pPr>
            <a:r>
              <a:rPr lang="en-US" sz="1600" b="1" smtClean="0">
                <a:cs typeface="B Nazanin" pitchFamily="2" charset="-78"/>
              </a:rPr>
              <a:t>F                                             J                                 </a:t>
            </a:r>
          </a:p>
          <a:p>
            <a:pPr algn="r" rtl="1" eaLnBrk="1" hangingPunct="1">
              <a:buFont typeface="Wingdings" pitchFamily="2" charset="2"/>
              <a:buNone/>
            </a:pPr>
            <a:r>
              <a:rPr lang="en-US" sz="1600" b="1" smtClean="0">
                <a:cs typeface="B Nazanin" pitchFamily="2" charset="-78"/>
              </a:rPr>
              <a:t>D                     G                               I                       R                </a:t>
            </a:r>
          </a:p>
          <a:p>
            <a:pPr algn="r" rtl="1" eaLnBrk="1" hangingPunct="1">
              <a:buFont typeface="Wingdings" pitchFamily="2" charset="2"/>
              <a:buNone/>
            </a:pPr>
            <a:r>
              <a:rPr lang="en-US" sz="1600" b="1" smtClean="0">
                <a:cs typeface="B Nazanin" pitchFamily="2" charset="-78"/>
              </a:rPr>
              <a:t>              H                                                      </a:t>
            </a:r>
            <a:endParaRPr lang="en-US" sz="1600" smtClean="0">
              <a:cs typeface="B Nazanin" pitchFamily="2" charset="-78"/>
            </a:endParaRPr>
          </a:p>
        </p:txBody>
      </p:sp>
      <p:sp>
        <p:nvSpPr>
          <p:cNvPr id="75782" name="AutoShape 4"/>
          <p:cNvSpPr>
            <a:spLocks noChangeArrowheads="1"/>
          </p:cNvSpPr>
          <p:nvPr/>
        </p:nvSpPr>
        <p:spPr bwMode="auto">
          <a:xfrm>
            <a:off x="2438400" y="50292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20</a:t>
            </a:r>
            <a:endParaRPr lang="en-US" sz="2000">
              <a:cs typeface="Nazanin" pitchFamily="2" charset="-78"/>
            </a:endParaRPr>
          </a:p>
        </p:txBody>
      </p:sp>
      <p:sp>
        <p:nvSpPr>
          <p:cNvPr id="75783" name="AutoShape 5"/>
          <p:cNvSpPr>
            <a:spLocks noChangeArrowheads="1"/>
          </p:cNvSpPr>
          <p:nvPr/>
        </p:nvSpPr>
        <p:spPr bwMode="auto">
          <a:xfrm>
            <a:off x="3657600" y="44958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25</a:t>
            </a:r>
            <a:endParaRPr lang="en-US" sz="2000">
              <a:cs typeface="Nazanin" pitchFamily="2" charset="-78"/>
            </a:endParaRPr>
          </a:p>
        </p:txBody>
      </p:sp>
      <p:sp>
        <p:nvSpPr>
          <p:cNvPr id="75784" name="AutoShape 6"/>
          <p:cNvSpPr>
            <a:spLocks noChangeArrowheads="1"/>
          </p:cNvSpPr>
          <p:nvPr/>
        </p:nvSpPr>
        <p:spPr bwMode="auto">
          <a:xfrm>
            <a:off x="3581400" y="58674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30</a:t>
            </a:r>
            <a:endParaRPr lang="en-US" sz="2000">
              <a:cs typeface="Nazanin" pitchFamily="2" charset="-78"/>
            </a:endParaRPr>
          </a:p>
        </p:txBody>
      </p:sp>
      <p:sp>
        <p:nvSpPr>
          <p:cNvPr id="75785" name="AutoShape 7"/>
          <p:cNvSpPr>
            <a:spLocks noChangeArrowheads="1"/>
          </p:cNvSpPr>
          <p:nvPr/>
        </p:nvSpPr>
        <p:spPr bwMode="auto">
          <a:xfrm>
            <a:off x="4876800" y="50292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35</a:t>
            </a:r>
            <a:endParaRPr lang="en-US" sz="2000">
              <a:cs typeface="Nazanin" pitchFamily="2" charset="-78"/>
            </a:endParaRPr>
          </a:p>
        </p:txBody>
      </p:sp>
      <p:sp>
        <p:nvSpPr>
          <p:cNvPr id="75786" name="AutoShape 8"/>
          <p:cNvSpPr>
            <a:spLocks noChangeArrowheads="1"/>
          </p:cNvSpPr>
          <p:nvPr/>
        </p:nvSpPr>
        <p:spPr bwMode="auto">
          <a:xfrm>
            <a:off x="5029200" y="34290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40</a:t>
            </a:r>
            <a:endParaRPr lang="en-US" sz="2000">
              <a:cs typeface="Nazanin" pitchFamily="2" charset="-78"/>
            </a:endParaRPr>
          </a:p>
        </p:txBody>
      </p:sp>
      <p:sp>
        <p:nvSpPr>
          <p:cNvPr id="75787" name="AutoShape 9"/>
          <p:cNvSpPr>
            <a:spLocks noChangeArrowheads="1"/>
          </p:cNvSpPr>
          <p:nvPr/>
        </p:nvSpPr>
        <p:spPr bwMode="auto">
          <a:xfrm>
            <a:off x="2590800" y="39624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10</a:t>
            </a:r>
            <a:endParaRPr lang="en-US" sz="2000">
              <a:cs typeface="Nazanin" pitchFamily="2" charset="-78"/>
            </a:endParaRPr>
          </a:p>
        </p:txBody>
      </p:sp>
      <p:sp>
        <p:nvSpPr>
          <p:cNvPr id="75788" name="AutoShape 10"/>
          <p:cNvSpPr>
            <a:spLocks noChangeArrowheads="1"/>
          </p:cNvSpPr>
          <p:nvPr/>
        </p:nvSpPr>
        <p:spPr bwMode="auto">
          <a:xfrm>
            <a:off x="7086600" y="57912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55</a:t>
            </a:r>
            <a:endParaRPr lang="en-US" sz="2000">
              <a:cs typeface="Nazanin" pitchFamily="2" charset="-78"/>
            </a:endParaRPr>
          </a:p>
        </p:txBody>
      </p:sp>
      <p:sp>
        <p:nvSpPr>
          <p:cNvPr id="75789" name="AutoShape 11"/>
          <p:cNvSpPr>
            <a:spLocks noChangeArrowheads="1"/>
          </p:cNvSpPr>
          <p:nvPr/>
        </p:nvSpPr>
        <p:spPr bwMode="auto">
          <a:xfrm>
            <a:off x="8229600" y="41148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60</a:t>
            </a:r>
            <a:endParaRPr lang="en-US" sz="2000">
              <a:cs typeface="Nazanin" pitchFamily="2" charset="-78"/>
            </a:endParaRPr>
          </a:p>
        </p:txBody>
      </p:sp>
      <p:sp>
        <p:nvSpPr>
          <p:cNvPr id="75790" name="AutoShape 12"/>
          <p:cNvSpPr>
            <a:spLocks noChangeArrowheads="1"/>
          </p:cNvSpPr>
          <p:nvPr/>
        </p:nvSpPr>
        <p:spPr bwMode="auto">
          <a:xfrm>
            <a:off x="5791200" y="44196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45</a:t>
            </a:r>
            <a:endParaRPr lang="en-US" sz="2000">
              <a:cs typeface="Nazanin" pitchFamily="2" charset="-78"/>
            </a:endParaRPr>
          </a:p>
        </p:txBody>
      </p:sp>
      <p:sp>
        <p:nvSpPr>
          <p:cNvPr id="75791" name="AutoShape 13"/>
          <p:cNvSpPr>
            <a:spLocks noChangeArrowheads="1"/>
          </p:cNvSpPr>
          <p:nvPr/>
        </p:nvSpPr>
        <p:spPr bwMode="auto">
          <a:xfrm>
            <a:off x="7010400" y="48006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50</a:t>
            </a:r>
            <a:endParaRPr lang="en-US" sz="2000">
              <a:cs typeface="Nazanin" pitchFamily="2" charset="-78"/>
            </a:endParaRPr>
          </a:p>
        </p:txBody>
      </p:sp>
      <p:sp>
        <p:nvSpPr>
          <p:cNvPr id="75792" name="AutoShape 14"/>
          <p:cNvSpPr>
            <a:spLocks noChangeArrowheads="1"/>
          </p:cNvSpPr>
          <p:nvPr/>
        </p:nvSpPr>
        <p:spPr bwMode="auto">
          <a:xfrm>
            <a:off x="1447800" y="47244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0</a:t>
            </a:r>
            <a:endParaRPr lang="en-US" sz="2000">
              <a:cs typeface="Nazanin" pitchFamily="2" charset="-78"/>
            </a:endParaRPr>
          </a:p>
        </p:txBody>
      </p:sp>
      <p:sp>
        <p:nvSpPr>
          <p:cNvPr id="75793" name="Line 15"/>
          <p:cNvSpPr>
            <a:spLocks noChangeShapeType="1"/>
          </p:cNvSpPr>
          <p:nvPr/>
        </p:nvSpPr>
        <p:spPr bwMode="auto">
          <a:xfrm flipV="1">
            <a:off x="1752600" y="4267200"/>
            <a:ext cx="838200" cy="533400"/>
          </a:xfrm>
          <a:prstGeom prst="line">
            <a:avLst/>
          </a:prstGeom>
          <a:noFill/>
          <a:ln w="9525">
            <a:solidFill>
              <a:schemeClr val="tx1"/>
            </a:solidFill>
            <a:round/>
            <a:headEnd/>
            <a:tailEnd type="triangle" w="med" len="med"/>
          </a:ln>
        </p:spPr>
        <p:txBody>
          <a:bodyPr/>
          <a:lstStyle/>
          <a:p>
            <a:endParaRPr lang="en-US"/>
          </a:p>
        </p:txBody>
      </p:sp>
      <p:sp>
        <p:nvSpPr>
          <p:cNvPr id="75794" name="Line 16"/>
          <p:cNvSpPr>
            <a:spLocks noChangeShapeType="1"/>
          </p:cNvSpPr>
          <p:nvPr/>
        </p:nvSpPr>
        <p:spPr bwMode="auto">
          <a:xfrm flipV="1">
            <a:off x="2895600" y="3657600"/>
            <a:ext cx="2133600" cy="381000"/>
          </a:xfrm>
          <a:prstGeom prst="line">
            <a:avLst/>
          </a:prstGeom>
          <a:noFill/>
          <a:ln w="9525">
            <a:solidFill>
              <a:schemeClr val="tx1"/>
            </a:solidFill>
            <a:round/>
            <a:headEnd/>
            <a:tailEnd type="triangle" w="med" len="med"/>
          </a:ln>
        </p:spPr>
        <p:txBody>
          <a:bodyPr/>
          <a:lstStyle/>
          <a:p>
            <a:endParaRPr lang="en-US"/>
          </a:p>
        </p:txBody>
      </p:sp>
      <p:sp>
        <p:nvSpPr>
          <p:cNvPr id="75795" name="Line 17"/>
          <p:cNvSpPr>
            <a:spLocks noChangeShapeType="1"/>
          </p:cNvSpPr>
          <p:nvPr/>
        </p:nvSpPr>
        <p:spPr bwMode="auto">
          <a:xfrm flipV="1">
            <a:off x="1828800" y="4724400"/>
            <a:ext cx="1828800" cy="152400"/>
          </a:xfrm>
          <a:prstGeom prst="line">
            <a:avLst/>
          </a:prstGeom>
          <a:noFill/>
          <a:ln w="9525">
            <a:solidFill>
              <a:schemeClr val="tx1"/>
            </a:solidFill>
            <a:round/>
            <a:headEnd/>
            <a:tailEnd type="triangle" w="med" len="med"/>
          </a:ln>
        </p:spPr>
        <p:txBody>
          <a:bodyPr/>
          <a:lstStyle/>
          <a:p>
            <a:endParaRPr lang="en-US"/>
          </a:p>
        </p:txBody>
      </p:sp>
      <p:sp>
        <p:nvSpPr>
          <p:cNvPr id="75796" name="Line 18"/>
          <p:cNvSpPr>
            <a:spLocks noChangeShapeType="1"/>
          </p:cNvSpPr>
          <p:nvPr/>
        </p:nvSpPr>
        <p:spPr bwMode="auto">
          <a:xfrm>
            <a:off x="1828800" y="4953000"/>
            <a:ext cx="609600" cy="152400"/>
          </a:xfrm>
          <a:prstGeom prst="line">
            <a:avLst/>
          </a:prstGeom>
          <a:noFill/>
          <a:ln w="9525">
            <a:solidFill>
              <a:schemeClr val="tx1"/>
            </a:solidFill>
            <a:round/>
            <a:headEnd/>
            <a:tailEnd type="triangle" w="med" len="med"/>
          </a:ln>
        </p:spPr>
        <p:txBody>
          <a:bodyPr/>
          <a:lstStyle/>
          <a:p>
            <a:endParaRPr lang="en-US"/>
          </a:p>
        </p:txBody>
      </p:sp>
      <p:sp>
        <p:nvSpPr>
          <p:cNvPr id="75797" name="Line 19"/>
          <p:cNvSpPr>
            <a:spLocks noChangeShapeType="1"/>
          </p:cNvSpPr>
          <p:nvPr/>
        </p:nvSpPr>
        <p:spPr bwMode="auto">
          <a:xfrm>
            <a:off x="1752600" y="5029200"/>
            <a:ext cx="1828800" cy="914400"/>
          </a:xfrm>
          <a:prstGeom prst="line">
            <a:avLst/>
          </a:prstGeom>
          <a:noFill/>
          <a:ln w="9525">
            <a:solidFill>
              <a:schemeClr val="tx1"/>
            </a:solidFill>
            <a:round/>
            <a:headEnd/>
            <a:tailEnd type="triangle" w="med" len="med"/>
          </a:ln>
        </p:spPr>
        <p:txBody>
          <a:bodyPr/>
          <a:lstStyle/>
          <a:p>
            <a:endParaRPr lang="en-US"/>
          </a:p>
        </p:txBody>
      </p:sp>
      <p:sp>
        <p:nvSpPr>
          <p:cNvPr id="75798" name="Line 20"/>
          <p:cNvSpPr>
            <a:spLocks noChangeShapeType="1"/>
          </p:cNvSpPr>
          <p:nvPr/>
        </p:nvSpPr>
        <p:spPr bwMode="auto">
          <a:xfrm flipV="1">
            <a:off x="2819400" y="4800600"/>
            <a:ext cx="838200" cy="381000"/>
          </a:xfrm>
          <a:prstGeom prst="line">
            <a:avLst/>
          </a:prstGeom>
          <a:noFill/>
          <a:ln w="9525">
            <a:solidFill>
              <a:schemeClr val="tx1"/>
            </a:solidFill>
            <a:round/>
            <a:headEnd/>
            <a:tailEnd type="triangle" w="med" len="med"/>
          </a:ln>
        </p:spPr>
        <p:txBody>
          <a:bodyPr/>
          <a:lstStyle/>
          <a:p>
            <a:endParaRPr lang="en-US"/>
          </a:p>
        </p:txBody>
      </p:sp>
      <p:sp>
        <p:nvSpPr>
          <p:cNvPr id="75799" name="Line 21"/>
          <p:cNvSpPr>
            <a:spLocks noChangeShapeType="1"/>
          </p:cNvSpPr>
          <p:nvPr/>
        </p:nvSpPr>
        <p:spPr bwMode="auto">
          <a:xfrm flipV="1">
            <a:off x="2819400" y="5181600"/>
            <a:ext cx="2057400" cy="76200"/>
          </a:xfrm>
          <a:prstGeom prst="line">
            <a:avLst/>
          </a:prstGeom>
          <a:noFill/>
          <a:ln w="9525">
            <a:solidFill>
              <a:schemeClr val="tx1"/>
            </a:solidFill>
            <a:round/>
            <a:headEnd/>
            <a:tailEnd type="triangle" w="med" len="med"/>
          </a:ln>
        </p:spPr>
        <p:txBody>
          <a:bodyPr/>
          <a:lstStyle/>
          <a:p>
            <a:endParaRPr lang="en-US"/>
          </a:p>
        </p:txBody>
      </p:sp>
      <p:sp>
        <p:nvSpPr>
          <p:cNvPr id="75800" name="Line 22"/>
          <p:cNvSpPr>
            <a:spLocks noChangeShapeType="1"/>
          </p:cNvSpPr>
          <p:nvPr/>
        </p:nvSpPr>
        <p:spPr bwMode="auto">
          <a:xfrm flipV="1">
            <a:off x="3962400" y="5334000"/>
            <a:ext cx="914400" cy="609600"/>
          </a:xfrm>
          <a:prstGeom prst="line">
            <a:avLst/>
          </a:prstGeom>
          <a:noFill/>
          <a:ln w="9525">
            <a:solidFill>
              <a:schemeClr val="tx1"/>
            </a:solidFill>
            <a:round/>
            <a:headEnd/>
            <a:tailEnd type="triangle" w="med" len="med"/>
          </a:ln>
        </p:spPr>
        <p:txBody>
          <a:bodyPr/>
          <a:lstStyle/>
          <a:p>
            <a:endParaRPr lang="en-US"/>
          </a:p>
        </p:txBody>
      </p:sp>
      <p:sp>
        <p:nvSpPr>
          <p:cNvPr id="75801" name="Line 23"/>
          <p:cNvSpPr>
            <a:spLocks noChangeShapeType="1"/>
          </p:cNvSpPr>
          <p:nvPr/>
        </p:nvSpPr>
        <p:spPr bwMode="auto">
          <a:xfrm>
            <a:off x="3962400" y="6019800"/>
            <a:ext cx="3124200" cy="0"/>
          </a:xfrm>
          <a:prstGeom prst="line">
            <a:avLst/>
          </a:prstGeom>
          <a:noFill/>
          <a:ln w="9525">
            <a:solidFill>
              <a:schemeClr val="tx1"/>
            </a:solidFill>
            <a:round/>
            <a:headEnd/>
            <a:tailEnd type="triangle" w="med" len="med"/>
          </a:ln>
        </p:spPr>
        <p:txBody>
          <a:bodyPr/>
          <a:lstStyle/>
          <a:p>
            <a:endParaRPr lang="en-US"/>
          </a:p>
        </p:txBody>
      </p:sp>
      <p:sp>
        <p:nvSpPr>
          <p:cNvPr id="75802" name="Line 24"/>
          <p:cNvSpPr>
            <a:spLocks noChangeShapeType="1"/>
          </p:cNvSpPr>
          <p:nvPr/>
        </p:nvSpPr>
        <p:spPr bwMode="auto">
          <a:xfrm flipV="1">
            <a:off x="5257800" y="4724400"/>
            <a:ext cx="533400" cy="381000"/>
          </a:xfrm>
          <a:prstGeom prst="line">
            <a:avLst/>
          </a:prstGeom>
          <a:noFill/>
          <a:ln w="9525">
            <a:solidFill>
              <a:schemeClr val="tx1"/>
            </a:solidFill>
            <a:round/>
            <a:headEnd/>
            <a:tailEnd type="triangle" w="med" len="med"/>
          </a:ln>
        </p:spPr>
        <p:txBody>
          <a:bodyPr/>
          <a:lstStyle/>
          <a:p>
            <a:endParaRPr lang="en-US"/>
          </a:p>
        </p:txBody>
      </p:sp>
      <p:sp>
        <p:nvSpPr>
          <p:cNvPr id="75803" name="Line 25"/>
          <p:cNvSpPr>
            <a:spLocks noChangeShapeType="1"/>
          </p:cNvSpPr>
          <p:nvPr/>
        </p:nvSpPr>
        <p:spPr bwMode="auto">
          <a:xfrm flipV="1">
            <a:off x="5257800" y="5029200"/>
            <a:ext cx="1752600" cy="152400"/>
          </a:xfrm>
          <a:prstGeom prst="line">
            <a:avLst/>
          </a:prstGeom>
          <a:noFill/>
          <a:ln w="9525">
            <a:solidFill>
              <a:schemeClr val="tx1"/>
            </a:solidFill>
            <a:round/>
            <a:headEnd/>
            <a:tailEnd type="triangle" w="med" len="med"/>
          </a:ln>
        </p:spPr>
        <p:txBody>
          <a:bodyPr/>
          <a:lstStyle/>
          <a:p>
            <a:endParaRPr lang="en-US"/>
          </a:p>
        </p:txBody>
      </p:sp>
      <p:sp>
        <p:nvSpPr>
          <p:cNvPr id="75804" name="Line 26"/>
          <p:cNvSpPr>
            <a:spLocks noChangeShapeType="1"/>
          </p:cNvSpPr>
          <p:nvPr/>
        </p:nvSpPr>
        <p:spPr bwMode="auto">
          <a:xfrm>
            <a:off x="5257800" y="5257800"/>
            <a:ext cx="1828800" cy="609600"/>
          </a:xfrm>
          <a:prstGeom prst="line">
            <a:avLst/>
          </a:prstGeom>
          <a:noFill/>
          <a:ln w="9525">
            <a:solidFill>
              <a:schemeClr val="tx1"/>
            </a:solidFill>
            <a:round/>
            <a:headEnd/>
            <a:tailEnd type="triangle" w="med" len="med"/>
          </a:ln>
        </p:spPr>
        <p:txBody>
          <a:bodyPr/>
          <a:lstStyle/>
          <a:p>
            <a:endParaRPr lang="en-US"/>
          </a:p>
        </p:txBody>
      </p:sp>
      <p:sp>
        <p:nvSpPr>
          <p:cNvPr id="75805" name="Line 27"/>
          <p:cNvSpPr>
            <a:spLocks noChangeShapeType="1"/>
          </p:cNvSpPr>
          <p:nvPr/>
        </p:nvSpPr>
        <p:spPr bwMode="auto">
          <a:xfrm flipV="1">
            <a:off x="7391400" y="4495800"/>
            <a:ext cx="914400" cy="1371600"/>
          </a:xfrm>
          <a:prstGeom prst="line">
            <a:avLst/>
          </a:prstGeom>
          <a:noFill/>
          <a:ln w="9525">
            <a:solidFill>
              <a:schemeClr val="tx1"/>
            </a:solidFill>
            <a:round/>
            <a:headEnd/>
            <a:tailEnd type="triangle" w="med" len="med"/>
          </a:ln>
        </p:spPr>
        <p:txBody>
          <a:bodyPr/>
          <a:lstStyle/>
          <a:p>
            <a:endParaRPr lang="en-US"/>
          </a:p>
        </p:txBody>
      </p:sp>
      <p:sp>
        <p:nvSpPr>
          <p:cNvPr id="75806" name="Line 28"/>
          <p:cNvSpPr>
            <a:spLocks noChangeShapeType="1"/>
          </p:cNvSpPr>
          <p:nvPr/>
        </p:nvSpPr>
        <p:spPr bwMode="auto">
          <a:xfrm flipV="1">
            <a:off x="7391400" y="4419600"/>
            <a:ext cx="838200" cy="457200"/>
          </a:xfrm>
          <a:prstGeom prst="line">
            <a:avLst/>
          </a:prstGeom>
          <a:noFill/>
          <a:ln w="9525">
            <a:solidFill>
              <a:schemeClr val="tx1"/>
            </a:solidFill>
            <a:round/>
            <a:headEnd/>
            <a:tailEnd type="triangle" w="med" len="med"/>
          </a:ln>
        </p:spPr>
        <p:txBody>
          <a:bodyPr/>
          <a:lstStyle/>
          <a:p>
            <a:endParaRPr lang="en-US"/>
          </a:p>
        </p:txBody>
      </p:sp>
      <p:sp>
        <p:nvSpPr>
          <p:cNvPr id="75807" name="Line 29"/>
          <p:cNvSpPr>
            <a:spLocks noChangeShapeType="1"/>
          </p:cNvSpPr>
          <p:nvPr/>
        </p:nvSpPr>
        <p:spPr bwMode="auto">
          <a:xfrm flipV="1">
            <a:off x="6172200" y="4267200"/>
            <a:ext cx="2057400" cy="228600"/>
          </a:xfrm>
          <a:prstGeom prst="line">
            <a:avLst/>
          </a:prstGeom>
          <a:noFill/>
          <a:ln w="9525">
            <a:solidFill>
              <a:schemeClr val="tx1"/>
            </a:solidFill>
            <a:round/>
            <a:headEnd/>
            <a:tailEnd type="triangle" w="med" len="med"/>
          </a:ln>
        </p:spPr>
        <p:txBody>
          <a:bodyPr/>
          <a:lstStyle/>
          <a:p>
            <a:endParaRPr lang="en-US"/>
          </a:p>
        </p:txBody>
      </p:sp>
      <p:sp>
        <p:nvSpPr>
          <p:cNvPr id="75808" name="Line 30"/>
          <p:cNvSpPr>
            <a:spLocks noChangeShapeType="1"/>
          </p:cNvSpPr>
          <p:nvPr/>
        </p:nvSpPr>
        <p:spPr bwMode="auto">
          <a:xfrm>
            <a:off x="5410200" y="3581400"/>
            <a:ext cx="2819400" cy="609600"/>
          </a:xfrm>
          <a:prstGeom prst="line">
            <a:avLst/>
          </a:prstGeom>
          <a:noFill/>
          <a:ln w="9525">
            <a:solidFill>
              <a:schemeClr val="tx1"/>
            </a:solidFill>
            <a:round/>
            <a:headEnd/>
            <a:tailEnd type="triangle" w="med" len="med"/>
          </a:ln>
        </p:spPr>
        <p:txBody>
          <a:bodyPr/>
          <a:lstStyle/>
          <a:p>
            <a:endParaRPr lang="en-US"/>
          </a:p>
        </p:txBody>
      </p:sp>
      <p:sp>
        <p:nvSpPr>
          <p:cNvPr id="75809" name="Line 31"/>
          <p:cNvSpPr>
            <a:spLocks noChangeShapeType="1"/>
          </p:cNvSpPr>
          <p:nvPr/>
        </p:nvSpPr>
        <p:spPr bwMode="auto">
          <a:xfrm>
            <a:off x="5334000" y="3733800"/>
            <a:ext cx="533400" cy="685800"/>
          </a:xfrm>
          <a:prstGeom prst="line">
            <a:avLst/>
          </a:prstGeom>
          <a:noFill/>
          <a:ln w="9525">
            <a:solidFill>
              <a:schemeClr val="tx1"/>
            </a:solidFill>
            <a:prstDash val="dash"/>
            <a:round/>
            <a:headEnd/>
            <a:tailEnd type="triangle" w="med" len="med"/>
          </a:ln>
        </p:spPr>
        <p:txBody>
          <a:bodyPr/>
          <a:lstStyle/>
          <a:p>
            <a:endParaRPr lang="en-US"/>
          </a:p>
        </p:txBody>
      </p:sp>
      <p:sp>
        <p:nvSpPr>
          <p:cNvPr id="75810" name="Line 32"/>
          <p:cNvSpPr>
            <a:spLocks noChangeShapeType="1"/>
          </p:cNvSpPr>
          <p:nvPr/>
        </p:nvSpPr>
        <p:spPr bwMode="auto">
          <a:xfrm flipV="1">
            <a:off x="4038600" y="4572000"/>
            <a:ext cx="1752600" cy="76200"/>
          </a:xfrm>
          <a:prstGeom prst="line">
            <a:avLst/>
          </a:prstGeom>
          <a:noFill/>
          <a:ln w="9525">
            <a:solidFill>
              <a:schemeClr val="tx1"/>
            </a:solidFill>
            <a:round/>
            <a:headEnd/>
            <a:tailEnd type="triangle" w="med" len="med"/>
          </a:ln>
        </p:spPr>
        <p:txBody>
          <a:bodyPr/>
          <a:lstStyle/>
          <a:p>
            <a:endParaRPr lang="en-US"/>
          </a:p>
        </p:txBody>
      </p:sp>
      <p:sp>
        <p:nvSpPr>
          <p:cNvPr id="75811" name="Line 33"/>
          <p:cNvSpPr>
            <a:spLocks noChangeShapeType="1"/>
          </p:cNvSpPr>
          <p:nvPr/>
        </p:nvSpPr>
        <p:spPr bwMode="auto">
          <a:xfrm>
            <a:off x="4038600" y="4800600"/>
            <a:ext cx="914400" cy="304800"/>
          </a:xfrm>
          <a:prstGeom prst="line">
            <a:avLst/>
          </a:prstGeom>
          <a:noFill/>
          <a:ln w="9525">
            <a:solidFill>
              <a:schemeClr val="tx1"/>
            </a:solidFill>
            <a:prstDash val="dash"/>
            <a:round/>
            <a:headEnd/>
            <a:tailEnd type="triangle" w="med" len="med"/>
          </a:ln>
        </p:spPr>
        <p:txBody>
          <a:bodyPr/>
          <a:lstStyle/>
          <a:p>
            <a:endParaRPr lang="en-US"/>
          </a:p>
        </p:txBody>
      </p:sp>
      <p:sp>
        <p:nvSpPr>
          <p:cNvPr id="75812" name="Line 34"/>
          <p:cNvSpPr>
            <a:spLocks noChangeShapeType="1"/>
          </p:cNvSpPr>
          <p:nvPr/>
        </p:nvSpPr>
        <p:spPr bwMode="auto">
          <a:xfrm>
            <a:off x="2971800" y="4267200"/>
            <a:ext cx="685800" cy="304800"/>
          </a:xfrm>
          <a:prstGeom prst="line">
            <a:avLst/>
          </a:prstGeom>
          <a:noFill/>
          <a:ln w="9525">
            <a:solidFill>
              <a:schemeClr val="tx1"/>
            </a:solidFill>
            <a:prstDash val="dash"/>
            <a:round/>
            <a:headEnd/>
            <a:tailEnd type="triangle" w="med" len="med"/>
          </a:ln>
        </p:spPr>
        <p:txBody>
          <a:bodyPr/>
          <a:lstStyle/>
          <a:p>
            <a:endParaRPr lang="en-US"/>
          </a:p>
        </p:txBody>
      </p:sp>
    </p:spTree>
  </p:cSld>
  <p:clrMapOvr>
    <a:masterClrMapping/>
  </p:clrMapOvr>
  <p:transition spd="med"/>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1BD023BB-125F-437C-A88B-2AA22E2DED48}" type="slidenum">
              <a:rPr lang="ar-SA" altLang="en-US"/>
              <a:pPr>
                <a:defRPr/>
              </a:pPr>
              <a:t>38</a:t>
            </a:fld>
            <a:endParaRPr lang="en-US" altLang="en-US"/>
          </a:p>
        </p:txBody>
      </p:sp>
      <p:sp>
        <p:nvSpPr>
          <p:cNvPr id="76804" name="Rectangle 2"/>
          <p:cNvSpPr>
            <a:spLocks noGrp="1" noChangeArrowheads="1"/>
          </p:cNvSpPr>
          <p:nvPr>
            <p:ph type="title"/>
          </p:nvPr>
        </p:nvSpPr>
        <p:spPr/>
        <p:txBody>
          <a:bodyPr/>
          <a:lstStyle/>
          <a:p>
            <a:pPr algn="r" rtl="1" eaLnBrk="1" hangingPunct="1"/>
            <a:r>
              <a:rPr lang="fa-IR" smtClean="0">
                <a:cs typeface="B Nazanin" pitchFamily="2" charset="-78"/>
              </a:rPr>
              <a:t>قوانين رسم شبکه هاي برداري </a:t>
            </a:r>
            <a:endParaRPr lang="en-US" smtClean="0">
              <a:cs typeface="B Nazanin" pitchFamily="2" charset="-78"/>
            </a:endParaRPr>
          </a:p>
        </p:txBody>
      </p:sp>
      <p:sp>
        <p:nvSpPr>
          <p:cNvPr id="76805" name="Rectangle 3"/>
          <p:cNvSpPr>
            <a:spLocks noGrp="1" noChangeArrowheads="1"/>
          </p:cNvSpPr>
          <p:nvPr>
            <p:ph type="body" idx="1"/>
          </p:nvPr>
        </p:nvSpPr>
        <p:spPr>
          <a:xfrm>
            <a:off x="457200" y="1719263"/>
            <a:ext cx="8382000" cy="4411662"/>
          </a:xfrm>
        </p:spPr>
        <p:txBody>
          <a:bodyPr/>
          <a:lstStyle/>
          <a:p>
            <a:pPr algn="r" rtl="1" eaLnBrk="1" hangingPunct="1">
              <a:buFont typeface="Wingdings" pitchFamily="2" charset="2"/>
              <a:buNone/>
            </a:pPr>
            <a:r>
              <a:rPr lang="fa-IR" smtClean="0">
                <a:cs typeface="B Nazanin" pitchFamily="2" charset="-78"/>
              </a:rPr>
              <a:t>1- پيش از رسم بردار مربوط به هر فعاليت، بايد بردار مربوطه به کليه فعاليتها ي ماقبل که پيش نياز فعاليت مربوطه هستند، رسم شده باشد.</a:t>
            </a:r>
          </a:p>
          <a:p>
            <a:pPr algn="r" rtl="1" eaLnBrk="1" hangingPunct="1">
              <a:buFont typeface="Wingdings" pitchFamily="2" charset="2"/>
              <a:buNone/>
            </a:pPr>
            <a:r>
              <a:rPr lang="fa-IR" smtClean="0">
                <a:cs typeface="B Nazanin" pitchFamily="2" charset="-78"/>
              </a:rPr>
              <a:t>2- يک بردار فقط و فقط نشان دهنده وضعيت تقدم وتأخر انجام فعاليتي است که با آن بردار معرفي ميشود. به عبارت ديگر، شکل ظاهري بردار(طول،پهنا،زاويه و...) ارزش ومعني خاصي ندارد.</a:t>
            </a:r>
          </a:p>
          <a:p>
            <a:pPr algn="r" rtl="1" eaLnBrk="1" hangingPunct="1">
              <a:buFont typeface="Wingdings" pitchFamily="2" charset="2"/>
              <a:buNone/>
            </a:pPr>
            <a:r>
              <a:rPr lang="fa-IR" smtClean="0">
                <a:cs typeface="B Nazanin" pitchFamily="2" charset="-78"/>
              </a:rPr>
              <a:t>3- به منظور شناسايي گره ها، آنها را کد گذاري مي کنند، که هيچ دو يا چند گره اي نبايد شماره يکسان داشته باشد.</a:t>
            </a:r>
          </a:p>
          <a:p>
            <a:pPr algn="r" rtl="1" eaLnBrk="1" hangingPunct="1">
              <a:buFont typeface="Wingdings" pitchFamily="2" charset="2"/>
              <a:buNone/>
            </a:pPr>
            <a:endParaRPr lang="en-US"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2" name="Slide Number Placeholder 5"/>
          <p:cNvSpPr>
            <a:spLocks noGrp="1"/>
          </p:cNvSpPr>
          <p:nvPr>
            <p:ph type="sldNum" sz="quarter" idx="12"/>
          </p:nvPr>
        </p:nvSpPr>
        <p:spPr/>
        <p:txBody>
          <a:bodyPr/>
          <a:lstStyle/>
          <a:p>
            <a:pPr>
              <a:defRPr/>
            </a:pPr>
            <a:fld id="{C270B8B2-454C-46A0-820D-B6899B3950CE}" type="slidenum">
              <a:rPr lang="ar-SA" altLang="en-US"/>
              <a:pPr>
                <a:defRPr/>
              </a:pPr>
              <a:t>39</a:t>
            </a:fld>
            <a:endParaRPr lang="en-US" altLang="en-US"/>
          </a:p>
        </p:txBody>
      </p:sp>
      <p:sp>
        <p:nvSpPr>
          <p:cNvPr id="77828" name="Rectangle 2"/>
          <p:cNvSpPr>
            <a:spLocks noGrp="1" noChangeArrowheads="1"/>
          </p:cNvSpPr>
          <p:nvPr>
            <p:ph type="title"/>
          </p:nvPr>
        </p:nvSpPr>
        <p:spPr/>
        <p:txBody>
          <a:bodyPr/>
          <a:lstStyle/>
          <a:p>
            <a:pPr algn="r" rtl="1" eaLnBrk="1" hangingPunct="1"/>
            <a:r>
              <a:rPr lang="fa-IR" smtClean="0">
                <a:cs typeface="B Nazanin" pitchFamily="2" charset="-78"/>
              </a:rPr>
              <a:t>قوانين رسم شبکه هاي برداري</a:t>
            </a:r>
            <a:endParaRPr lang="en-US" smtClean="0">
              <a:cs typeface="B Nazanin" pitchFamily="2" charset="-78"/>
            </a:endParaRPr>
          </a:p>
        </p:txBody>
      </p:sp>
      <p:sp>
        <p:nvSpPr>
          <p:cNvPr id="77829" name="Rectangle 3"/>
          <p:cNvSpPr>
            <a:spLocks noGrp="1" noChangeArrowheads="1"/>
          </p:cNvSpPr>
          <p:nvPr>
            <p:ph type="body" idx="1"/>
          </p:nvPr>
        </p:nvSpPr>
        <p:spPr>
          <a:xfrm>
            <a:off x="457200" y="1447800"/>
            <a:ext cx="8229600" cy="4683125"/>
          </a:xfrm>
        </p:spPr>
        <p:txBody>
          <a:bodyPr/>
          <a:lstStyle/>
          <a:p>
            <a:pPr algn="r" rtl="1" eaLnBrk="1" hangingPunct="1">
              <a:buFont typeface="Wingdings" pitchFamily="2" charset="2"/>
              <a:buNone/>
            </a:pPr>
            <a:r>
              <a:rPr lang="fa-IR" smtClean="0">
                <a:cs typeface="B Nazanin" pitchFamily="2" charset="-78"/>
              </a:rPr>
              <a:t>4- هر دو گره را فقط يک بردار ميتواند به هم وصل نمايد</a:t>
            </a:r>
          </a:p>
          <a:p>
            <a:pPr algn="r" rtl="1" eaLnBrk="1" hangingPunct="1">
              <a:buFont typeface="Wingdings" pitchFamily="2" charset="2"/>
              <a:buNone/>
            </a:pPr>
            <a:r>
              <a:rPr lang="fa-IR" smtClean="0">
                <a:cs typeface="B Nazanin" pitchFamily="2" charset="-78"/>
              </a:rPr>
              <a:t>           نادرست                                            درست</a:t>
            </a:r>
          </a:p>
          <a:p>
            <a:pPr algn="r" rtl="1" eaLnBrk="1" hangingPunct="1">
              <a:buFont typeface="Wingdings" pitchFamily="2" charset="2"/>
              <a:buNone/>
            </a:pPr>
            <a:endParaRPr lang="fa-IR" smtClean="0">
              <a:cs typeface="B Nazanin" pitchFamily="2" charset="-78"/>
            </a:endParaRPr>
          </a:p>
          <a:p>
            <a:pPr algn="r" rtl="1" eaLnBrk="1" hangingPunct="1">
              <a:buFont typeface="Wingdings" pitchFamily="2" charset="2"/>
              <a:buNone/>
            </a:pPr>
            <a:endParaRPr lang="fa-IR" smtClean="0">
              <a:cs typeface="B Nazanin" pitchFamily="2" charset="-78"/>
            </a:endParaRPr>
          </a:p>
          <a:p>
            <a:pPr algn="r" rtl="1" eaLnBrk="1" hangingPunct="1">
              <a:buFont typeface="Wingdings" pitchFamily="2" charset="2"/>
              <a:buNone/>
            </a:pPr>
            <a:r>
              <a:rPr lang="fa-IR" smtClean="0">
                <a:cs typeface="B Nazanin" pitchFamily="2" charset="-78"/>
              </a:rPr>
              <a:t>5- شبکه فقط ميتواند يک گره شروع و يک گره پايان داشته باشد.</a:t>
            </a:r>
          </a:p>
          <a:p>
            <a:pPr algn="r" rtl="1" eaLnBrk="1" hangingPunct="1">
              <a:buFont typeface="Wingdings" pitchFamily="2" charset="2"/>
              <a:buNone/>
            </a:pPr>
            <a:r>
              <a:rPr lang="fa-IR" smtClean="0">
                <a:cs typeface="B Nazanin" pitchFamily="2" charset="-78"/>
              </a:rPr>
              <a:t>        نادرست                                              درست     </a:t>
            </a:r>
          </a:p>
          <a:p>
            <a:pPr algn="r" rtl="1" eaLnBrk="1" hangingPunct="1">
              <a:buFont typeface="Wingdings" pitchFamily="2" charset="2"/>
              <a:buNone/>
            </a:pPr>
            <a:endParaRPr lang="fa-IR" smtClean="0">
              <a:cs typeface="B Nazanin" pitchFamily="2" charset="-78"/>
            </a:endParaRPr>
          </a:p>
          <a:p>
            <a:pPr algn="r" rtl="1" eaLnBrk="1" hangingPunct="1">
              <a:buFont typeface="Wingdings" pitchFamily="2" charset="2"/>
              <a:buNone/>
            </a:pPr>
            <a:endParaRPr lang="fa-IR" smtClean="0">
              <a:cs typeface="B Nazanin" pitchFamily="2" charset="-78"/>
            </a:endParaRPr>
          </a:p>
          <a:p>
            <a:pPr algn="r" rtl="1" eaLnBrk="1" hangingPunct="1">
              <a:buFont typeface="Wingdings" pitchFamily="2" charset="2"/>
              <a:buNone/>
            </a:pPr>
            <a:endParaRPr lang="fa-IR" smtClean="0">
              <a:cs typeface="B Nazanin" pitchFamily="2" charset="-78"/>
            </a:endParaRPr>
          </a:p>
          <a:p>
            <a:pPr algn="r" rtl="1" eaLnBrk="1" hangingPunct="1">
              <a:buFont typeface="Wingdings" pitchFamily="2" charset="2"/>
              <a:buNone/>
            </a:pPr>
            <a:endParaRPr lang="en-US" smtClean="0">
              <a:cs typeface="B Nazanin" pitchFamily="2" charset="-78"/>
            </a:endParaRPr>
          </a:p>
        </p:txBody>
      </p:sp>
      <p:sp>
        <p:nvSpPr>
          <p:cNvPr id="77830" name="AutoShape 4"/>
          <p:cNvSpPr>
            <a:spLocks noChangeArrowheads="1"/>
          </p:cNvSpPr>
          <p:nvPr/>
        </p:nvSpPr>
        <p:spPr bwMode="auto">
          <a:xfrm>
            <a:off x="1600200" y="33528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11</a:t>
            </a:r>
            <a:endParaRPr lang="en-US" sz="2000">
              <a:cs typeface="Nazanin" pitchFamily="2" charset="-78"/>
            </a:endParaRPr>
          </a:p>
        </p:txBody>
      </p:sp>
      <p:sp>
        <p:nvSpPr>
          <p:cNvPr id="77831" name="AutoShape 5"/>
          <p:cNvSpPr>
            <a:spLocks noChangeArrowheads="1"/>
          </p:cNvSpPr>
          <p:nvPr/>
        </p:nvSpPr>
        <p:spPr bwMode="auto">
          <a:xfrm>
            <a:off x="762000" y="25146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10</a:t>
            </a:r>
            <a:endParaRPr lang="en-US" sz="2000">
              <a:cs typeface="Nazanin" pitchFamily="2" charset="-78"/>
            </a:endParaRPr>
          </a:p>
        </p:txBody>
      </p:sp>
      <p:sp>
        <p:nvSpPr>
          <p:cNvPr id="77832" name="AutoShape 6"/>
          <p:cNvSpPr>
            <a:spLocks noChangeArrowheads="1"/>
          </p:cNvSpPr>
          <p:nvPr/>
        </p:nvSpPr>
        <p:spPr bwMode="auto">
          <a:xfrm>
            <a:off x="2209800" y="25146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12</a:t>
            </a:r>
            <a:endParaRPr lang="en-US" sz="2000">
              <a:cs typeface="Nazanin" pitchFamily="2" charset="-78"/>
            </a:endParaRPr>
          </a:p>
        </p:txBody>
      </p:sp>
      <p:sp>
        <p:nvSpPr>
          <p:cNvPr id="77833" name="AutoShape 7"/>
          <p:cNvSpPr>
            <a:spLocks noChangeArrowheads="1"/>
          </p:cNvSpPr>
          <p:nvPr/>
        </p:nvSpPr>
        <p:spPr bwMode="auto">
          <a:xfrm>
            <a:off x="3581400" y="25146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13</a:t>
            </a:r>
            <a:endParaRPr lang="en-US" sz="2000">
              <a:cs typeface="Nazanin" pitchFamily="2" charset="-78"/>
            </a:endParaRPr>
          </a:p>
        </p:txBody>
      </p:sp>
      <p:sp>
        <p:nvSpPr>
          <p:cNvPr id="77834" name="AutoShape 8"/>
          <p:cNvSpPr>
            <a:spLocks noChangeArrowheads="1"/>
          </p:cNvSpPr>
          <p:nvPr/>
        </p:nvSpPr>
        <p:spPr bwMode="auto">
          <a:xfrm>
            <a:off x="7086600" y="24384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11</a:t>
            </a:r>
            <a:endParaRPr lang="en-US" sz="2000">
              <a:cs typeface="Nazanin" pitchFamily="2" charset="-78"/>
            </a:endParaRPr>
          </a:p>
        </p:txBody>
      </p:sp>
      <p:sp>
        <p:nvSpPr>
          <p:cNvPr id="77835" name="AutoShape 9"/>
          <p:cNvSpPr>
            <a:spLocks noChangeArrowheads="1"/>
          </p:cNvSpPr>
          <p:nvPr/>
        </p:nvSpPr>
        <p:spPr bwMode="auto">
          <a:xfrm>
            <a:off x="5638800" y="24384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10</a:t>
            </a:r>
            <a:endParaRPr lang="en-US" sz="2000">
              <a:cs typeface="Nazanin" pitchFamily="2" charset="-78"/>
            </a:endParaRPr>
          </a:p>
        </p:txBody>
      </p:sp>
      <p:sp>
        <p:nvSpPr>
          <p:cNvPr id="77836" name="AutoShape 10"/>
          <p:cNvSpPr>
            <a:spLocks noChangeArrowheads="1"/>
          </p:cNvSpPr>
          <p:nvPr/>
        </p:nvSpPr>
        <p:spPr bwMode="auto">
          <a:xfrm>
            <a:off x="8229600" y="24384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12</a:t>
            </a:r>
            <a:endParaRPr lang="en-US" sz="2000">
              <a:cs typeface="Nazanin" pitchFamily="2" charset="-78"/>
            </a:endParaRPr>
          </a:p>
        </p:txBody>
      </p:sp>
      <p:sp>
        <p:nvSpPr>
          <p:cNvPr id="77837" name="Line 11"/>
          <p:cNvSpPr>
            <a:spLocks noChangeShapeType="1"/>
          </p:cNvSpPr>
          <p:nvPr/>
        </p:nvSpPr>
        <p:spPr bwMode="auto">
          <a:xfrm>
            <a:off x="1143000" y="2667000"/>
            <a:ext cx="1066800" cy="0"/>
          </a:xfrm>
          <a:prstGeom prst="line">
            <a:avLst/>
          </a:prstGeom>
          <a:noFill/>
          <a:ln w="9525">
            <a:solidFill>
              <a:schemeClr val="tx1"/>
            </a:solidFill>
            <a:round/>
            <a:headEnd/>
            <a:tailEnd type="triangle" w="med" len="med"/>
          </a:ln>
        </p:spPr>
        <p:txBody>
          <a:bodyPr/>
          <a:lstStyle/>
          <a:p>
            <a:endParaRPr lang="en-US"/>
          </a:p>
        </p:txBody>
      </p:sp>
      <p:sp>
        <p:nvSpPr>
          <p:cNvPr id="77838" name="Line 12"/>
          <p:cNvSpPr>
            <a:spLocks noChangeShapeType="1"/>
          </p:cNvSpPr>
          <p:nvPr/>
        </p:nvSpPr>
        <p:spPr bwMode="auto">
          <a:xfrm>
            <a:off x="2590800" y="2667000"/>
            <a:ext cx="990600" cy="0"/>
          </a:xfrm>
          <a:prstGeom prst="line">
            <a:avLst/>
          </a:prstGeom>
          <a:noFill/>
          <a:ln w="9525">
            <a:solidFill>
              <a:schemeClr val="tx1"/>
            </a:solidFill>
            <a:round/>
            <a:headEnd/>
            <a:tailEnd type="triangle" w="med" len="med"/>
          </a:ln>
        </p:spPr>
        <p:txBody>
          <a:bodyPr/>
          <a:lstStyle/>
          <a:p>
            <a:endParaRPr lang="en-US"/>
          </a:p>
        </p:txBody>
      </p:sp>
      <p:sp>
        <p:nvSpPr>
          <p:cNvPr id="77839" name="Line 13"/>
          <p:cNvSpPr>
            <a:spLocks noChangeShapeType="1"/>
          </p:cNvSpPr>
          <p:nvPr/>
        </p:nvSpPr>
        <p:spPr bwMode="auto">
          <a:xfrm>
            <a:off x="1066800" y="2895600"/>
            <a:ext cx="609600" cy="457200"/>
          </a:xfrm>
          <a:prstGeom prst="line">
            <a:avLst/>
          </a:prstGeom>
          <a:noFill/>
          <a:ln w="9525">
            <a:solidFill>
              <a:schemeClr val="tx1"/>
            </a:solidFill>
            <a:round/>
            <a:headEnd/>
            <a:tailEnd type="triangle" w="med" len="med"/>
          </a:ln>
        </p:spPr>
        <p:txBody>
          <a:bodyPr/>
          <a:lstStyle/>
          <a:p>
            <a:endParaRPr lang="en-US"/>
          </a:p>
        </p:txBody>
      </p:sp>
      <p:sp>
        <p:nvSpPr>
          <p:cNvPr id="77840" name="Line 14"/>
          <p:cNvSpPr>
            <a:spLocks noChangeShapeType="1"/>
          </p:cNvSpPr>
          <p:nvPr/>
        </p:nvSpPr>
        <p:spPr bwMode="auto">
          <a:xfrm flipV="1">
            <a:off x="1905000" y="2819400"/>
            <a:ext cx="381000" cy="533400"/>
          </a:xfrm>
          <a:prstGeom prst="line">
            <a:avLst/>
          </a:prstGeom>
          <a:noFill/>
          <a:ln w="9525">
            <a:solidFill>
              <a:schemeClr val="tx1"/>
            </a:solidFill>
            <a:prstDash val="dash"/>
            <a:round/>
            <a:headEnd/>
            <a:tailEnd type="triangle" w="med" len="med"/>
          </a:ln>
        </p:spPr>
        <p:txBody>
          <a:bodyPr/>
          <a:lstStyle/>
          <a:p>
            <a:endParaRPr lang="en-US"/>
          </a:p>
        </p:txBody>
      </p:sp>
      <p:sp>
        <p:nvSpPr>
          <p:cNvPr id="77841" name="Line 15"/>
          <p:cNvSpPr>
            <a:spLocks noChangeShapeType="1"/>
          </p:cNvSpPr>
          <p:nvPr/>
        </p:nvSpPr>
        <p:spPr bwMode="auto">
          <a:xfrm>
            <a:off x="5943600" y="2514600"/>
            <a:ext cx="1219200" cy="0"/>
          </a:xfrm>
          <a:prstGeom prst="line">
            <a:avLst/>
          </a:prstGeom>
          <a:noFill/>
          <a:ln w="9525">
            <a:solidFill>
              <a:schemeClr val="tx1"/>
            </a:solidFill>
            <a:round/>
            <a:headEnd/>
            <a:tailEnd type="triangle" w="med" len="med"/>
          </a:ln>
        </p:spPr>
        <p:txBody>
          <a:bodyPr/>
          <a:lstStyle/>
          <a:p>
            <a:endParaRPr lang="en-US"/>
          </a:p>
        </p:txBody>
      </p:sp>
      <p:sp>
        <p:nvSpPr>
          <p:cNvPr id="77842" name="Line 16"/>
          <p:cNvSpPr>
            <a:spLocks noChangeShapeType="1"/>
          </p:cNvSpPr>
          <p:nvPr/>
        </p:nvSpPr>
        <p:spPr bwMode="auto">
          <a:xfrm>
            <a:off x="5943600" y="2743200"/>
            <a:ext cx="1219200" cy="0"/>
          </a:xfrm>
          <a:prstGeom prst="line">
            <a:avLst/>
          </a:prstGeom>
          <a:noFill/>
          <a:ln w="9525">
            <a:solidFill>
              <a:schemeClr val="tx1"/>
            </a:solidFill>
            <a:round/>
            <a:headEnd/>
            <a:tailEnd type="triangle" w="med" len="med"/>
          </a:ln>
        </p:spPr>
        <p:txBody>
          <a:bodyPr/>
          <a:lstStyle/>
          <a:p>
            <a:endParaRPr lang="en-US"/>
          </a:p>
        </p:txBody>
      </p:sp>
      <p:sp>
        <p:nvSpPr>
          <p:cNvPr id="77843" name="Line 17"/>
          <p:cNvSpPr>
            <a:spLocks noChangeShapeType="1"/>
          </p:cNvSpPr>
          <p:nvPr/>
        </p:nvSpPr>
        <p:spPr bwMode="auto">
          <a:xfrm>
            <a:off x="7467600" y="2590800"/>
            <a:ext cx="762000" cy="0"/>
          </a:xfrm>
          <a:prstGeom prst="line">
            <a:avLst/>
          </a:prstGeom>
          <a:noFill/>
          <a:ln w="9525">
            <a:solidFill>
              <a:schemeClr val="tx1"/>
            </a:solidFill>
            <a:round/>
            <a:headEnd/>
            <a:tailEnd type="triangle" w="med" len="med"/>
          </a:ln>
        </p:spPr>
        <p:txBody>
          <a:bodyPr/>
          <a:lstStyle/>
          <a:p>
            <a:endParaRPr lang="en-US"/>
          </a:p>
        </p:txBody>
      </p:sp>
      <p:sp>
        <p:nvSpPr>
          <p:cNvPr id="77844" name="AutoShape 18"/>
          <p:cNvSpPr>
            <a:spLocks noChangeArrowheads="1"/>
          </p:cNvSpPr>
          <p:nvPr/>
        </p:nvSpPr>
        <p:spPr bwMode="auto">
          <a:xfrm>
            <a:off x="1066800" y="57150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3</a:t>
            </a:r>
            <a:endParaRPr lang="en-US" sz="2000">
              <a:cs typeface="Nazanin" pitchFamily="2" charset="-78"/>
            </a:endParaRPr>
          </a:p>
        </p:txBody>
      </p:sp>
      <p:sp>
        <p:nvSpPr>
          <p:cNvPr id="77845" name="AutoShape 19"/>
          <p:cNvSpPr>
            <a:spLocks noChangeArrowheads="1"/>
          </p:cNvSpPr>
          <p:nvPr/>
        </p:nvSpPr>
        <p:spPr bwMode="auto">
          <a:xfrm>
            <a:off x="1066800" y="45720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2</a:t>
            </a:r>
            <a:endParaRPr lang="en-US" sz="2000">
              <a:cs typeface="Nazanin" pitchFamily="2" charset="-78"/>
            </a:endParaRPr>
          </a:p>
        </p:txBody>
      </p:sp>
      <p:sp>
        <p:nvSpPr>
          <p:cNvPr id="77846" name="AutoShape 20"/>
          <p:cNvSpPr>
            <a:spLocks noChangeArrowheads="1"/>
          </p:cNvSpPr>
          <p:nvPr/>
        </p:nvSpPr>
        <p:spPr bwMode="auto">
          <a:xfrm>
            <a:off x="3657600" y="51054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7</a:t>
            </a:r>
            <a:endParaRPr lang="en-US" sz="2000">
              <a:cs typeface="Nazanin" pitchFamily="2" charset="-78"/>
            </a:endParaRPr>
          </a:p>
        </p:txBody>
      </p:sp>
      <p:sp>
        <p:nvSpPr>
          <p:cNvPr id="77847" name="AutoShape 21"/>
          <p:cNvSpPr>
            <a:spLocks noChangeArrowheads="1"/>
          </p:cNvSpPr>
          <p:nvPr/>
        </p:nvSpPr>
        <p:spPr bwMode="auto">
          <a:xfrm>
            <a:off x="3657600" y="44958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6</a:t>
            </a:r>
            <a:endParaRPr lang="en-US" sz="2000">
              <a:cs typeface="Nazanin" pitchFamily="2" charset="-78"/>
            </a:endParaRPr>
          </a:p>
        </p:txBody>
      </p:sp>
      <p:sp>
        <p:nvSpPr>
          <p:cNvPr id="77848" name="AutoShape 22"/>
          <p:cNvSpPr>
            <a:spLocks noChangeArrowheads="1"/>
          </p:cNvSpPr>
          <p:nvPr/>
        </p:nvSpPr>
        <p:spPr bwMode="auto">
          <a:xfrm>
            <a:off x="2743200" y="51054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5</a:t>
            </a:r>
            <a:endParaRPr lang="en-US" sz="2000">
              <a:cs typeface="Nazanin" pitchFamily="2" charset="-78"/>
            </a:endParaRPr>
          </a:p>
        </p:txBody>
      </p:sp>
      <p:sp>
        <p:nvSpPr>
          <p:cNvPr id="77849" name="AutoShape 23"/>
          <p:cNvSpPr>
            <a:spLocks noChangeArrowheads="1"/>
          </p:cNvSpPr>
          <p:nvPr/>
        </p:nvSpPr>
        <p:spPr bwMode="auto">
          <a:xfrm>
            <a:off x="1752600" y="51054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4</a:t>
            </a:r>
            <a:endParaRPr lang="en-US" sz="2000">
              <a:cs typeface="Nazanin" pitchFamily="2" charset="-78"/>
            </a:endParaRPr>
          </a:p>
        </p:txBody>
      </p:sp>
      <p:sp>
        <p:nvSpPr>
          <p:cNvPr id="77850" name="AutoShape 24"/>
          <p:cNvSpPr>
            <a:spLocks noChangeArrowheads="1"/>
          </p:cNvSpPr>
          <p:nvPr/>
        </p:nvSpPr>
        <p:spPr bwMode="auto">
          <a:xfrm>
            <a:off x="228600" y="50292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1</a:t>
            </a:r>
            <a:endParaRPr lang="en-US" sz="2000">
              <a:cs typeface="Nazanin" pitchFamily="2" charset="-78"/>
            </a:endParaRPr>
          </a:p>
        </p:txBody>
      </p:sp>
      <p:sp>
        <p:nvSpPr>
          <p:cNvPr id="77851" name="AutoShape 25"/>
          <p:cNvSpPr>
            <a:spLocks noChangeArrowheads="1"/>
          </p:cNvSpPr>
          <p:nvPr/>
        </p:nvSpPr>
        <p:spPr bwMode="auto">
          <a:xfrm>
            <a:off x="4419600" y="51054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9</a:t>
            </a:r>
            <a:endParaRPr lang="en-US" sz="2000">
              <a:cs typeface="Nazanin" pitchFamily="2" charset="-78"/>
            </a:endParaRPr>
          </a:p>
        </p:txBody>
      </p:sp>
      <p:sp>
        <p:nvSpPr>
          <p:cNvPr id="77852" name="AutoShape 26"/>
          <p:cNvSpPr>
            <a:spLocks noChangeArrowheads="1"/>
          </p:cNvSpPr>
          <p:nvPr/>
        </p:nvSpPr>
        <p:spPr bwMode="auto">
          <a:xfrm>
            <a:off x="3657600" y="57150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8</a:t>
            </a:r>
            <a:endParaRPr lang="en-US" sz="2000">
              <a:cs typeface="Nazanin" pitchFamily="2" charset="-78"/>
            </a:endParaRPr>
          </a:p>
        </p:txBody>
      </p:sp>
      <p:sp>
        <p:nvSpPr>
          <p:cNvPr id="77853" name="AutoShape 27"/>
          <p:cNvSpPr>
            <a:spLocks noChangeArrowheads="1"/>
          </p:cNvSpPr>
          <p:nvPr/>
        </p:nvSpPr>
        <p:spPr bwMode="auto">
          <a:xfrm>
            <a:off x="8229600" y="57150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7</a:t>
            </a:r>
            <a:endParaRPr lang="en-US" sz="2000">
              <a:cs typeface="Nazanin" pitchFamily="2" charset="-78"/>
            </a:endParaRPr>
          </a:p>
        </p:txBody>
      </p:sp>
      <p:sp>
        <p:nvSpPr>
          <p:cNvPr id="77854" name="AutoShape 28"/>
          <p:cNvSpPr>
            <a:spLocks noChangeArrowheads="1"/>
          </p:cNvSpPr>
          <p:nvPr/>
        </p:nvSpPr>
        <p:spPr bwMode="auto">
          <a:xfrm>
            <a:off x="8229600" y="51054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6</a:t>
            </a:r>
            <a:endParaRPr lang="en-US" sz="2000">
              <a:cs typeface="Nazanin" pitchFamily="2" charset="-78"/>
            </a:endParaRPr>
          </a:p>
        </p:txBody>
      </p:sp>
      <p:sp>
        <p:nvSpPr>
          <p:cNvPr id="77855" name="AutoShape 29"/>
          <p:cNvSpPr>
            <a:spLocks noChangeArrowheads="1"/>
          </p:cNvSpPr>
          <p:nvPr/>
        </p:nvSpPr>
        <p:spPr bwMode="auto">
          <a:xfrm>
            <a:off x="8229600" y="45720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5</a:t>
            </a:r>
            <a:endParaRPr lang="en-US" sz="2000">
              <a:cs typeface="Nazanin" pitchFamily="2" charset="-78"/>
            </a:endParaRPr>
          </a:p>
        </p:txBody>
      </p:sp>
      <p:sp>
        <p:nvSpPr>
          <p:cNvPr id="77856" name="AutoShape 30"/>
          <p:cNvSpPr>
            <a:spLocks noChangeArrowheads="1"/>
          </p:cNvSpPr>
          <p:nvPr/>
        </p:nvSpPr>
        <p:spPr bwMode="auto">
          <a:xfrm>
            <a:off x="7467600" y="51054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4</a:t>
            </a:r>
            <a:endParaRPr lang="en-US" sz="2000">
              <a:cs typeface="Nazanin" pitchFamily="2" charset="-78"/>
            </a:endParaRPr>
          </a:p>
        </p:txBody>
      </p:sp>
      <p:sp>
        <p:nvSpPr>
          <p:cNvPr id="77857" name="AutoShape 31"/>
          <p:cNvSpPr>
            <a:spLocks noChangeArrowheads="1"/>
          </p:cNvSpPr>
          <p:nvPr/>
        </p:nvSpPr>
        <p:spPr bwMode="auto">
          <a:xfrm>
            <a:off x="6705600" y="51054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3</a:t>
            </a:r>
            <a:endParaRPr lang="en-US" sz="2000">
              <a:cs typeface="Nazanin" pitchFamily="2" charset="-78"/>
            </a:endParaRPr>
          </a:p>
        </p:txBody>
      </p:sp>
      <p:sp>
        <p:nvSpPr>
          <p:cNvPr id="77858" name="AutoShape 32"/>
          <p:cNvSpPr>
            <a:spLocks noChangeArrowheads="1"/>
          </p:cNvSpPr>
          <p:nvPr/>
        </p:nvSpPr>
        <p:spPr bwMode="auto">
          <a:xfrm>
            <a:off x="5867400" y="56388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2</a:t>
            </a:r>
            <a:endParaRPr lang="en-US" sz="2000">
              <a:cs typeface="Nazanin" pitchFamily="2" charset="-78"/>
            </a:endParaRPr>
          </a:p>
        </p:txBody>
      </p:sp>
      <p:sp>
        <p:nvSpPr>
          <p:cNvPr id="77859" name="AutoShape 33"/>
          <p:cNvSpPr>
            <a:spLocks noChangeArrowheads="1"/>
          </p:cNvSpPr>
          <p:nvPr/>
        </p:nvSpPr>
        <p:spPr bwMode="auto">
          <a:xfrm>
            <a:off x="5791200" y="45720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1</a:t>
            </a:r>
            <a:endParaRPr lang="en-US" sz="2000">
              <a:cs typeface="Nazanin" pitchFamily="2" charset="-78"/>
            </a:endParaRPr>
          </a:p>
        </p:txBody>
      </p:sp>
      <p:sp>
        <p:nvSpPr>
          <p:cNvPr id="77860" name="Line 34"/>
          <p:cNvSpPr>
            <a:spLocks noChangeShapeType="1"/>
          </p:cNvSpPr>
          <p:nvPr/>
        </p:nvSpPr>
        <p:spPr bwMode="auto">
          <a:xfrm flipV="1">
            <a:off x="609600" y="4876800"/>
            <a:ext cx="457200" cy="228600"/>
          </a:xfrm>
          <a:prstGeom prst="line">
            <a:avLst/>
          </a:prstGeom>
          <a:noFill/>
          <a:ln w="9525">
            <a:solidFill>
              <a:schemeClr val="tx1"/>
            </a:solidFill>
            <a:prstDash val="dash"/>
            <a:round/>
            <a:headEnd/>
            <a:tailEnd type="triangle" w="med" len="med"/>
          </a:ln>
        </p:spPr>
        <p:txBody>
          <a:bodyPr/>
          <a:lstStyle/>
          <a:p>
            <a:endParaRPr lang="en-US"/>
          </a:p>
        </p:txBody>
      </p:sp>
      <p:sp>
        <p:nvSpPr>
          <p:cNvPr id="77861" name="Line 35"/>
          <p:cNvSpPr>
            <a:spLocks noChangeShapeType="1"/>
          </p:cNvSpPr>
          <p:nvPr/>
        </p:nvSpPr>
        <p:spPr bwMode="auto">
          <a:xfrm>
            <a:off x="609600" y="5334000"/>
            <a:ext cx="533400" cy="381000"/>
          </a:xfrm>
          <a:prstGeom prst="line">
            <a:avLst/>
          </a:prstGeom>
          <a:noFill/>
          <a:ln w="9525">
            <a:solidFill>
              <a:schemeClr val="tx1"/>
            </a:solidFill>
            <a:prstDash val="dash"/>
            <a:round/>
            <a:headEnd/>
            <a:tailEnd type="triangle" w="med" len="med"/>
          </a:ln>
        </p:spPr>
        <p:txBody>
          <a:bodyPr/>
          <a:lstStyle/>
          <a:p>
            <a:endParaRPr lang="en-US"/>
          </a:p>
        </p:txBody>
      </p:sp>
      <p:sp>
        <p:nvSpPr>
          <p:cNvPr id="77862" name="Line 36"/>
          <p:cNvSpPr>
            <a:spLocks noChangeShapeType="1"/>
          </p:cNvSpPr>
          <p:nvPr/>
        </p:nvSpPr>
        <p:spPr bwMode="auto">
          <a:xfrm>
            <a:off x="1447800" y="4876800"/>
            <a:ext cx="381000" cy="304800"/>
          </a:xfrm>
          <a:prstGeom prst="line">
            <a:avLst/>
          </a:prstGeom>
          <a:noFill/>
          <a:ln w="9525">
            <a:solidFill>
              <a:schemeClr val="tx1"/>
            </a:solidFill>
            <a:round/>
            <a:headEnd/>
            <a:tailEnd type="triangle" w="med" len="med"/>
          </a:ln>
        </p:spPr>
        <p:txBody>
          <a:bodyPr/>
          <a:lstStyle/>
          <a:p>
            <a:endParaRPr lang="en-US"/>
          </a:p>
        </p:txBody>
      </p:sp>
      <p:sp>
        <p:nvSpPr>
          <p:cNvPr id="77863" name="Line 37"/>
          <p:cNvSpPr>
            <a:spLocks noChangeShapeType="1"/>
          </p:cNvSpPr>
          <p:nvPr/>
        </p:nvSpPr>
        <p:spPr bwMode="auto">
          <a:xfrm flipV="1">
            <a:off x="1447800" y="5486400"/>
            <a:ext cx="381000" cy="304800"/>
          </a:xfrm>
          <a:prstGeom prst="line">
            <a:avLst/>
          </a:prstGeom>
          <a:noFill/>
          <a:ln w="9525">
            <a:solidFill>
              <a:schemeClr val="tx1"/>
            </a:solidFill>
            <a:round/>
            <a:headEnd/>
            <a:tailEnd type="triangle" w="med" len="med"/>
          </a:ln>
        </p:spPr>
        <p:txBody>
          <a:bodyPr/>
          <a:lstStyle/>
          <a:p>
            <a:endParaRPr lang="en-US"/>
          </a:p>
        </p:txBody>
      </p:sp>
      <p:sp>
        <p:nvSpPr>
          <p:cNvPr id="77864" name="Line 38"/>
          <p:cNvSpPr>
            <a:spLocks noChangeShapeType="1"/>
          </p:cNvSpPr>
          <p:nvPr/>
        </p:nvSpPr>
        <p:spPr bwMode="auto">
          <a:xfrm>
            <a:off x="2133600" y="5257800"/>
            <a:ext cx="609600" cy="0"/>
          </a:xfrm>
          <a:prstGeom prst="line">
            <a:avLst/>
          </a:prstGeom>
          <a:noFill/>
          <a:ln w="9525">
            <a:solidFill>
              <a:schemeClr val="tx1"/>
            </a:solidFill>
            <a:round/>
            <a:headEnd/>
            <a:tailEnd type="triangle" w="med" len="med"/>
          </a:ln>
        </p:spPr>
        <p:txBody>
          <a:bodyPr/>
          <a:lstStyle/>
          <a:p>
            <a:endParaRPr lang="en-US"/>
          </a:p>
        </p:txBody>
      </p:sp>
      <p:sp>
        <p:nvSpPr>
          <p:cNvPr id="77865" name="Line 39"/>
          <p:cNvSpPr>
            <a:spLocks noChangeShapeType="1"/>
          </p:cNvSpPr>
          <p:nvPr/>
        </p:nvSpPr>
        <p:spPr bwMode="auto">
          <a:xfrm flipV="1">
            <a:off x="3124200" y="4800600"/>
            <a:ext cx="533400" cy="381000"/>
          </a:xfrm>
          <a:prstGeom prst="line">
            <a:avLst/>
          </a:prstGeom>
          <a:noFill/>
          <a:ln w="9525">
            <a:solidFill>
              <a:schemeClr val="tx1"/>
            </a:solidFill>
            <a:round/>
            <a:headEnd/>
            <a:tailEnd type="triangle" w="med" len="med"/>
          </a:ln>
        </p:spPr>
        <p:txBody>
          <a:bodyPr/>
          <a:lstStyle/>
          <a:p>
            <a:endParaRPr lang="en-US"/>
          </a:p>
        </p:txBody>
      </p:sp>
      <p:sp>
        <p:nvSpPr>
          <p:cNvPr id="77866" name="Line 40"/>
          <p:cNvSpPr>
            <a:spLocks noChangeShapeType="1"/>
          </p:cNvSpPr>
          <p:nvPr/>
        </p:nvSpPr>
        <p:spPr bwMode="auto">
          <a:xfrm flipV="1">
            <a:off x="3124200" y="5257800"/>
            <a:ext cx="533400" cy="76200"/>
          </a:xfrm>
          <a:prstGeom prst="line">
            <a:avLst/>
          </a:prstGeom>
          <a:noFill/>
          <a:ln w="9525">
            <a:solidFill>
              <a:schemeClr val="tx1"/>
            </a:solidFill>
            <a:round/>
            <a:headEnd/>
            <a:tailEnd type="triangle" w="med" len="med"/>
          </a:ln>
        </p:spPr>
        <p:txBody>
          <a:bodyPr/>
          <a:lstStyle/>
          <a:p>
            <a:endParaRPr lang="en-US"/>
          </a:p>
        </p:txBody>
      </p:sp>
      <p:sp>
        <p:nvSpPr>
          <p:cNvPr id="77867" name="Line 41"/>
          <p:cNvSpPr>
            <a:spLocks noChangeShapeType="1"/>
          </p:cNvSpPr>
          <p:nvPr/>
        </p:nvSpPr>
        <p:spPr bwMode="auto">
          <a:xfrm>
            <a:off x="3048000" y="5486400"/>
            <a:ext cx="609600" cy="304800"/>
          </a:xfrm>
          <a:prstGeom prst="line">
            <a:avLst/>
          </a:prstGeom>
          <a:noFill/>
          <a:ln w="9525">
            <a:solidFill>
              <a:schemeClr val="tx1"/>
            </a:solidFill>
            <a:round/>
            <a:headEnd/>
            <a:tailEnd type="triangle" w="med" len="med"/>
          </a:ln>
        </p:spPr>
        <p:txBody>
          <a:bodyPr/>
          <a:lstStyle/>
          <a:p>
            <a:endParaRPr lang="en-US"/>
          </a:p>
        </p:txBody>
      </p:sp>
      <p:sp>
        <p:nvSpPr>
          <p:cNvPr id="77868" name="Line 42"/>
          <p:cNvSpPr>
            <a:spLocks noChangeShapeType="1"/>
          </p:cNvSpPr>
          <p:nvPr/>
        </p:nvSpPr>
        <p:spPr bwMode="auto">
          <a:xfrm>
            <a:off x="4038600" y="4724400"/>
            <a:ext cx="457200" cy="381000"/>
          </a:xfrm>
          <a:prstGeom prst="line">
            <a:avLst/>
          </a:prstGeom>
          <a:noFill/>
          <a:ln w="9525">
            <a:solidFill>
              <a:schemeClr val="tx1"/>
            </a:solidFill>
            <a:prstDash val="dash"/>
            <a:round/>
            <a:headEnd/>
            <a:tailEnd type="triangle" w="med" len="med"/>
          </a:ln>
        </p:spPr>
        <p:txBody>
          <a:bodyPr/>
          <a:lstStyle/>
          <a:p>
            <a:endParaRPr lang="en-US"/>
          </a:p>
        </p:txBody>
      </p:sp>
      <p:sp>
        <p:nvSpPr>
          <p:cNvPr id="77869" name="Line 43"/>
          <p:cNvSpPr>
            <a:spLocks noChangeShapeType="1"/>
          </p:cNvSpPr>
          <p:nvPr/>
        </p:nvSpPr>
        <p:spPr bwMode="auto">
          <a:xfrm>
            <a:off x="4038600" y="5334000"/>
            <a:ext cx="381000" cy="0"/>
          </a:xfrm>
          <a:prstGeom prst="line">
            <a:avLst/>
          </a:prstGeom>
          <a:noFill/>
          <a:ln w="9525">
            <a:solidFill>
              <a:schemeClr val="tx1"/>
            </a:solidFill>
            <a:prstDash val="dash"/>
            <a:round/>
            <a:headEnd/>
            <a:tailEnd type="triangle" w="med" len="med"/>
          </a:ln>
        </p:spPr>
        <p:txBody>
          <a:bodyPr/>
          <a:lstStyle/>
          <a:p>
            <a:endParaRPr lang="en-US"/>
          </a:p>
        </p:txBody>
      </p:sp>
      <p:sp>
        <p:nvSpPr>
          <p:cNvPr id="77870" name="Line 44"/>
          <p:cNvSpPr>
            <a:spLocks noChangeShapeType="1"/>
          </p:cNvSpPr>
          <p:nvPr/>
        </p:nvSpPr>
        <p:spPr bwMode="auto">
          <a:xfrm flipV="1">
            <a:off x="4038600" y="5486400"/>
            <a:ext cx="457200" cy="304800"/>
          </a:xfrm>
          <a:prstGeom prst="line">
            <a:avLst/>
          </a:prstGeom>
          <a:noFill/>
          <a:ln w="9525">
            <a:solidFill>
              <a:schemeClr val="tx1"/>
            </a:solidFill>
            <a:prstDash val="dash"/>
            <a:round/>
            <a:headEnd/>
            <a:tailEnd type="triangle" w="med" len="med"/>
          </a:ln>
        </p:spPr>
        <p:txBody>
          <a:bodyPr/>
          <a:lstStyle/>
          <a:p>
            <a:endParaRPr lang="en-US"/>
          </a:p>
        </p:txBody>
      </p:sp>
      <p:sp>
        <p:nvSpPr>
          <p:cNvPr id="77871" name="Line 45"/>
          <p:cNvSpPr>
            <a:spLocks noChangeShapeType="1"/>
          </p:cNvSpPr>
          <p:nvPr/>
        </p:nvSpPr>
        <p:spPr bwMode="auto">
          <a:xfrm>
            <a:off x="6172200" y="4724400"/>
            <a:ext cx="533400" cy="457200"/>
          </a:xfrm>
          <a:prstGeom prst="line">
            <a:avLst/>
          </a:prstGeom>
          <a:noFill/>
          <a:ln w="9525">
            <a:solidFill>
              <a:schemeClr val="tx1"/>
            </a:solidFill>
            <a:round/>
            <a:headEnd/>
            <a:tailEnd type="triangle" w="med" len="med"/>
          </a:ln>
        </p:spPr>
        <p:txBody>
          <a:bodyPr/>
          <a:lstStyle/>
          <a:p>
            <a:endParaRPr lang="en-US"/>
          </a:p>
        </p:txBody>
      </p:sp>
      <p:sp>
        <p:nvSpPr>
          <p:cNvPr id="77872" name="Line 46"/>
          <p:cNvSpPr>
            <a:spLocks noChangeShapeType="1"/>
          </p:cNvSpPr>
          <p:nvPr/>
        </p:nvSpPr>
        <p:spPr bwMode="auto">
          <a:xfrm flipV="1">
            <a:off x="6248400" y="5410200"/>
            <a:ext cx="457200" cy="304800"/>
          </a:xfrm>
          <a:prstGeom prst="line">
            <a:avLst/>
          </a:prstGeom>
          <a:noFill/>
          <a:ln w="9525">
            <a:solidFill>
              <a:schemeClr val="tx1"/>
            </a:solidFill>
            <a:round/>
            <a:headEnd/>
            <a:tailEnd type="triangle" w="med" len="med"/>
          </a:ln>
        </p:spPr>
        <p:txBody>
          <a:bodyPr/>
          <a:lstStyle/>
          <a:p>
            <a:endParaRPr lang="en-US"/>
          </a:p>
        </p:txBody>
      </p:sp>
      <p:sp>
        <p:nvSpPr>
          <p:cNvPr id="77873" name="Line 47"/>
          <p:cNvSpPr>
            <a:spLocks noChangeShapeType="1"/>
          </p:cNvSpPr>
          <p:nvPr/>
        </p:nvSpPr>
        <p:spPr bwMode="auto">
          <a:xfrm>
            <a:off x="7086600" y="5257800"/>
            <a:ext cx="381000" cy="0"/>
          </a:xfrm>
          <a:prstGeom prst="line">
            <a:avLst/>
          </a:prstGeom>
          <a:noFill/>
          <a:ln w="9525">
            <a:solidFill>
              <a:schemeClr val="tx1"/>
            </a:solidFill>
            <a:round/>
            <a:headEnd/>
            <a:tailEnd type="triangle" w="med" len="med"/>
          </a:ln>
        </p:spPr>
        <p:txBody>
          <a:bodyPr/>
          <a:lstStyle/>
          <a:p>
            <a:endParaRPr lang="en-US"/>
          </a:p>
        </p:txBody>
      </p:sp>
      <p:sp>
        <p:nvSpPr>
          <p:cNvPr id="77874" name="Line 48"/>
          <p:cNvSpPr>
            <a:spLocks noChangeShapeType="1"/>
          </p:cNvSpPr>
          <p:nvPr/>
        </p:nvSpPr>
        <p:spPr bwMode="auto">
          <a:xfrm flipV="1">
            <a:off x="7848600" y="4800600"/>
            <a:ext cx="381000" cy="381000"/>
          </a:xfrm>
          <a:prstGeom prst="line">
            <a:avLst/>
          </a:prstGeom>
          <a:noFill/>
          <a:ln w="9525">
            <a:solidFill>
              <a:schemeClr val="tx1"/>
            </a:solidFill>
            <a:round/>
            <a:headEnd/>
            <a:tailEnd type="triangle" w="med" len="med"/>
          </a:ln>
        </p:spPr>
        <p:txBody>
          <a:bodyPr/>
          <a:lstStyle/>
          <a:p>
            <a:endParaRPr lang="en-US"/>
          </a:p>
        </p:txBody>
      </p:sp>
      <p:sp>
        <p:nvSpPr>
          <p:cNvPr id="77875" name="Line 49"/>
          <p:cNvSpPr>
            <a:spLocks noChangeShapeType="1"/>
          </p:cNvSpPr>
          <p:nvPr/>
        </p:nvSpPr>
        <p:spPr bwMode="auto">
          <a:xfrm>
            <a:off x="7848600" y="5334000"/>
            <a:ext cx="381000" cy="0"/>
          </a:xfrm>
          <a:prstGeom prst="line">
            <a:avLst/>
          </a:prstGeom>
          <a:noFill/>
          <a:ln w="9525">
            <a:solidFill>
              <a:schemeClr val="tx1"/>
            </a:solidFill>
            <a:round/>
            <a:headEnd/>
            <a:tailEnd type="triangle" w="med" len="med"/>
          </a:ln>
        </p:spPr>
        <p:txBody>
          <a:bodyPr/>
          <a:lstStyle/>
          <a:p>
            <a:endParaRPr lang="en-US"/>
          </a:p>
        </p:txBody>
      </p:sp>
      <p:sp>
        <p:nvSpPr>
          <p:cNvPr id="77876" name="Line 50"/>
          <p:cNvSpPr>
            <a:spLocks noChangeShapeType="1"/>
          </p:cNvSpPr>
          <p:nvPr/>
        </p:nvSpPr>
        <p:spPr bwMode="auto">
          <a:xfrm>
            <a:off x="7772400" y="5410200"/>
            <a:ext cx="457200" cy="38100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56CCC6E2-4D4D-4ED7-9FC4-50CB4F4B075F}" type="slidenum">
              <a:rPr lang="ar-SA" altLang="en-US"/>
              <a:pPr>
                <a:defRPr/>
              </a:pPr>
              <a:t>4</a:t>
            </a:fld>
            <a:endParaRPr lang="en-US" altLang="en-US"/>
          </a:p>
        </p:txBody>
      </p:sp>
      <p:sp>
        <p:nvSpPr>
          <p:cNvPr id="43012" name="Rectangle 2"/>
          <p:cNvSpPr>
            <a:spLocks noGrp="1" noChangeArrowheads="1"/>
          </p:cNvSpPr>
          <p:nvPr>
            <p:ph type="title"/>
          </p:nvPr>
        </p:nvSpPr>
        <p:spPr/>
        <p:txBody>
          <a:bodyPr/>
          <a:lstStyle/>
          <a:p>
            <a:pPr algn="r" rtl="1" eaLnBrk="1" hangingPunct="1"/>
            <a:r>
              <a:rPr lang="fa-IR" smtClean="0">
                <a:cs typeface="B Nazanin" pitchFamily="2" charset="-78"/>
              </a:rPr>
              <a:t>برخي تعاريف ديگر</a:t>
            </a:r>
            <a:endParaRPr lang="en-US" smtClean="0">
              <a:cs typeface="B Nazanin" pitchFamily="2" charset="-78"/>
            </a:endParaRPr>
          </a:p>
        </p:txBody>
      </p:sp>
      <p:sp>
        <p:nvSpPr>
          <p:cNvPr id="43013" name="Rectangle 3"/>
          <p:cNvSpPr>
            <a:spLocks noGrp="1" noChangeArrowheads="1"/>
          </p:cNvSpPr>
          <p:nvPr>
            <p:ph type="body" idx="1"/>
          </p:nvPr>
        </p:nvSpPr>
        <p:spPr>
          <a:xfrm>
            <a:off x="228600" y="1719263"/>
            <a:ext cx="8610600" cy="4411662"/>
          </a:xfrm>
        </p:spPr>
        <p:txBody>
          <a:bodyPr/>
          <a:lstStyle/>
          <a:p>
            <a:pPr algn="r" rtl="1" eaLnBrk="1" hangingPunct="1"/>
            <a:r>
              <a:rPr lang="fa-IR" b="1" smtClean="0">
                <a:cs typeface="B Nazanin" pitchFamily="2" charset="-78"/>
              </a:rPr>
              <a:t>فعاليت : </a:t>
            </a:r>
            <a:r>
              <a:rPr lang="fa-IR" smtClean="0">
                <a:cs typeface="B Nazanin" pitchFamily="2" charset="-78"/>
              </a:rPr>
              <a:t>کوچکترين جزء عملياتي تشکيل دهنده يک پروژه را گويند.</a:t>
            </a:r>
          </a:p>
          <a:p>
            <a:pPr algn="r" rtl="1" eaLnBrk="1" hangingPunct="1">
              <a:buFont typeface="Wingdings" pitchFamily="2" charset="2"/>
              <a:buNone/>
            </a:pPr>
            <a:r>
              <a:rPr lang="fa-IR" smtClean="0">
                <a:cs typeface="B Nazanin" pitchFamily="2" charset="-78"/>
              </a:rPr>
              <a:t>مثلاً جوش کاري،اجراي آسفالت، اجراي فونداسيون ، ... در يک پروژه سازه</a:t>
            </a:r>
          </a:p>
          <a:p>
            <a:pPr algn="r" rtl="1" eaLnBrk="1" hangingPunct="1"/>
            <a:r>
              <a:rPr lang="fa-IR" b="1" smtClean="0">
                <a:cs typeface="B Nazanin" pitchFamily="2" charset="-78"/>
              </a:rPr>
              <a:t>مدت فعاليت : </a:t>
            </a:r>
            <a:r>
              <a:rPr lang="fa-IR" smtClean="0">
                <a:cs typeface="B Nazanin" pitchFamily="2" charset="-78"/>
              </a:rPr>
              <a:t>مدت زمان انجام يک فعاليت در پروژه را مدت فعاليت گويند. اين زمان ميتواند کم يا زياد باشد اما صفر يا بي نهايت ممکن نيست.</a:t>
            </a:r>
          </a:p>
          <a:p>
            <a:pPr algn="r" rtl="1" eaLnBrk="1" hangingPunct="1"/>
            <a:r>
              <a:rPr lang="fa-IR" b="1" smtClean="0">
                <a:cs typeface="B Nazanin" pitchFamily="2" charset="-78"/>
              </a:rPr>
              <a:t>منابع: </a:t>
            </a:r>
            <a:r>
              <a:rPr lang="fa-IR" smtClean="0">
                <a:cs typeface="B Nazanin" pitchFamily="2" charset="-78"/>
              </a:rPr>
              <a:t>به کليه امکانات و وسايلي گفته ميشود که براي انجام آن فعاليت مورد نياز است. که به سه دسته عمده تقسيم ميشوند:</a:t>
            </a:r>
          </a:p>
          <a:p>
            <a:pPr algn="r" rtl="1" eaLnBrk="1" hangingPunct="1">
              <a:buFont typeface="Wingdings" pitchFamily="2" charset="2"/>
              <a:buNone/>
            </a:pPr>
            <a:r>
              <a:rPr lang="fa-IR" smtClean="0">
                <a:cs typeface="B Nazanin" pitchFamily="2" charset="-78"/>
              </a:rPr>
              <a:t>1- منابع انساني   2- ماشين آلات و تجهيزات  3- مواد و مصالح </a:t>
            </a:r>
            <a:endParaRPr lang="en-US" b="1"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17" name="Slide Number Placeholder 5"/>
          <p:cNvSpPr>
            <a:spLocks noGrp="1"/>
          </p:cNvSpPr>
          <p:nvPr>
            <p:ph type="sldNum" sz="quarter" idx="12"/>
          </p:nvPr>
        </p:nvSpPr>
        <p:spPr/>
        <p:txBody>
          <a:bodyPr/>
          <a:lstStyle/>
          <a:p>
            <a:pPr>
              <a:defRPr/>
            </a:pPr>
            <a:fld id="{508756FC-FB20-4779-8EF5-752EC0712C9D}" type="slidenum">
              <a:rPr lang="ar-SA" altLang="en-US"/>
              <a:pPr>
                <a:defRPr/>
              </a:pPr>
              <a:t>40</a:t>
            </a:fld>
            <a:endParaRPr lang="en-US" altLang="en-US"/>
          </a:p>
        </p:txBody>
      </p:sp>
      <p:sp>
        <p:nvSpPr>
          <p:cNvPr id="78852" name="Rectangle 2"/>
          <p:cNvSpPr>
            <a:spLocks noGrp="1" noChangeArrowheads="1"/>
          </p:cNvSpPr>
          <p:nvPr>
            <p:ph type="title"/>
          </p:nvPr>
        </p:nvSpPr>
        <p:spPr/>
        <p:txBody>
          <a:bodyPr/>
          <a:lstStyle/>
          <a:p>
            <a:pPr algn="r" rtl="1" eaLnBrk="1" hangingPunct="1"/>
            <a:r>
              <a:rPr lang="fa-IR" smtClean="0">
                <a:cs typeface="B Nazanin" pitchFamily="2" charset="-78"/>
              </a:rPr>
              <a:t>اشتباهات عمومي در ترسيم شبکه</a:t>
            </a:r>
            <a:endParaRPr lang="en-US" smtClean="0">
              <a:cs typeface="B Nazanin" pitchFamily="2" charset="-78"/>
            </a:endParaRPr>
          </a:p>
        </p:txBody>
      </p:sp>
      <p:sp>
        <p:nvSpPr>
          <p:cNvPr id="78853" name="Rectangle 3"/>
          <p:cNvSpPr>
            <a:spLocks noGrp="1" noChangeArrowheads="1"/>
          </p:cNvSpPr>
          <p:nvPr>
            <p:ph type="body" idx="1"/>
          </p:nvPr>
        </p:nvSpPr>
        <p:spPr>
          <a:xfrm>
            <a:off x="457200" y="1600200"/>
            <a:ext cx="8229600" cy="4530725"/>
          </a:xfrm>
        </p:spPr>
        <p:txBody>
          <a:bodyPr/>
          <a:lstStyle/>
          <a:p>
            <a:pPr algn="r" rtl="1" eaLnBrk="1" hangingPunct="1">
              <a:lnSpc>
                <a:spcPct val="90000"/>
              </a:lnSpc>
            </a:pPr>
            <a:r>
              <a:rPr lang="fa-IR" sz="2600" smtClean="0">
                <a:cs typeface="B Nazanin" pitchFamily="2" charset="-78"/>
              </a:rPr>
              <a:t>ايجاد حلقه</a:t>
            </a:r>
            <a:r>
              <a:rPr lang="en-US" sz="2000" smtClean="0">
                <a:cs typeface="B Nazanin" pitchFamily="2" charset="-78"/>
              </a:rPr>
              <a:t>(Loop)</a:t>
            </a:r>
            <a:r>
              <a:rPr lang="fa-IR" sz="2600" smtClean="0">
                <a:cs typeface="B Nazanin" pitchFamily="2" charset="-78"/>
              </a:rPr>
              <a:t>:</a:t>
            </a:r>
          </a:p>
          <a:p>
            <a:pPr algn="r" rtl="1" eaLnBrk="1" hangingPunct="1">
              <a:lnSpc>
                <a:spcPct val="90000"/>
              </a:lnSpc>
              <a:buFont typeface="Wingdings" pitchFamily="2" charset="2"/>
              <a:buNone/>
            </a:pPr>
            <a:r>
              <a:rPr lang="fa-IR" sz="2600" smtClean="0">
                <a:cs typeface="B Nazanin" pitchFamily="2" charset="-78"/>
              </a:rPr>
              <a:t>در صورت عدم رعايت منطق شبکه، احتمال به وجود آمدن حلقه در جريان ترسيم وجود دارد. مشهود است که چنين امري در طبيعت غير ممکن است.</a:t>
            </a:r>
          </a:p>
          <a:p>
            <a:pPr algn="r" rtl="1" eaLnBrk="1" hangingPunct="1">
              <a:lnSpc>
                <a:spcPct val="90000"/>
              </a:lnSpc>
              <a:buFont typeface="Wingdings" pitchFamily="2" charset="2"/>
              <a:buNone/>
            </a:pPr>
            <a:endParaRPr lang="fa-IR" sz="2600" smtClean="0">
              <a:cs typeface="B Nazanin" pitchFamily="2" charset="-78"/>
            </a:endParaRPr>
          </a:p>
          <a:p>
            <a:pPr algn="r" rtl="1" eaLnBrk="1" hangingPunct="1">
              <a:lnSpc>
                <a:spcPct val="90000"/>
              </a:lnSpc>
              <a:buFont typeface="Wingdings" pitchFamily="2" charset="2"/>
              <a:buNone/>
            </a:pPr>
            <a:endParaRPr lang="fa-IR" sz="2600" smtClean="0">
              <a:cs typeface="B Nazanin" pitchFamily="2" charset="-78"/>
            </a:endParaRPr>
          </a:p>
          <a:p>
            <a:pPr algn="r" rtl="1" eaLnBrk="1" hangingPunct="1">
              <a:lnSpc>
                <a:spcPct val="90000"/>
              </a:lnSpc>
              <a:buFont typeface="Wingdings" pitchFamily="2" charset="2"/>
              <a:buNone/>
            </a:pPr>
            <a:endParaRPr lang="fa-IR" sz="2600" smtClean="0">
              <a:cs typeface="B Nazanin" pitchFamily="2" charset="-78"/>
            </a:endParaRPr>
          </a:p>
          <a:p>
            <a:pPr algn="r" rtl="1" eaLnBrk="1" hangingPunct="1">
              <a:lnSpc>
                <a:spcPct val="90000"/>
              </a:lnSpc>
            </a:pPr>
            <a:r>
              <a:rPr lang="fa-IR" sz="2600" smtClean="0">
                <a:cs typeface="B Nazanin" pitchFamily="2" charset="-78"/>
              </a:rPr>
              <a:t>وابستگي هاي غير ضروري</a:t>
            </a:r>
          </a:p>
          <a:p>
            <a:pPr algn="r" rtl="1" eaLnBrk="1" hangingPunct="1">
              <a:lnSpc>
                <a:spcPct val="90000"/>
              </a:lnSpc>
              <a:buFont typeface="Wingdings" pitchFamily="2" charset="2"/>
              <a:buNone/>
            </a:pPr>
            <a:r>
              <a:rPr lang="fa-IR" sz="2600" smtClean="0">
                <a:cs typeface="B Nazanin" pitchFamily="2" charset="-78"/>
              </a:rPr>
              <a:t>در شرايطي که چند فعاليت در يک شبکه احتياج به يک گره مشترک دارند، وابستگي غير ضروري بروز ميکند که اين مسئله با فعاليت هاي موهوم برطرف ميشود . البته اين مسئله باعث طولاني تر شدن زمان پروژه و محدوديت در نحوه کاربرد منابع ميگردد.</a:t>
            </a:r>
          </a:p>
          <a:p>
            <a:pPr algn="r" rtl="1" eaLnBrk="1" hangingPunct="1">
              <a:lnSpc>
                <a:spcPct val="90000"/>
              </a:lnSpc>
            </a:pPr>
            <a:endParaRPr lang="en-US" sz="2600" smtClean="0">
              <a:cs typeface="B Nazanin" pitchFamily="2" charset="-78"/>
            </a:endParaRPr>
          </a:p>
        </p:txBody>
      </p:sp>
      <p:sp>
        <p:nvSpPr>
          <p:cNvPr id="78854" name="AutoShape 4"/>
          <p:cNvSpPr>
            <a:spLocks noChangeArrowheads="1"/>
          </p:cNvSpPr>
          <p:nvPr/>
        </p:nvSpPr>
        <p:spPr bwMode="auto">
          <a:xfrm>
            <a:off x="1600200" y="33528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1</a:t>
            </a:r>
            <a:endParaRPr lang="en-US" sz="2000">
              <a:cs typeface="Nazanin" pitchFamily="2" charset="-78"/>
            </a:endParaRPr>
          </a:p>
        </p:txBody>
      </p:sp>
      <p:sp>
        <p:nvSpPr>
          <p:cNvPr id="78855" name="AutoShape 5"/>
          <p:cNvSpPr>
            <a:spLocks noChangeArrowheads="1"/>
          </p:cNvSpPr>
          <p:nvPr/>
        </p:nvSpPr>
        <p:spPr bwMode="auto">
          <a:xfrm>
            <a:off x="3124200" y="33528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2</a:t>
            </a:r>
            <a:endParaRPr lang="en-US" sz="2000">
              <a:cs typeface="Nazanin" pitchFamily="2" charset="-78"/>
            </a:endParaRPr>
          </a:p>
        </p:txBody>
      </p:sp>
      <p:sp>
        <p:nvSpPr>
          <p:cNvPr id="78856" name="AutoShape 6"/>
          <p:cNvSpPr>
            <a:spLocks noChangeArrowheads="1"/>
          </p:cNvSpPr>
          <p:nvPr/>
        </p:nvSpPr>
        <p:spPr bwMode="auto">
          <a:xfrm>
            <a:off x="4419600" y="39624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4</a:t>
            </a:r>
            <a:endParaRPr lang="en-US" sz="2000">
              <a:cs typeface="Nazanin" pitchFamily="2" charset="-78"/>
            </a:endParaRPr>
          </a:p>
        </p:txBody>
      </p:sp>
      <p:sp>
        <p:nvSpPr>
          <p:cNvPr id="78857" name="AutoShape 7"/>
          <p:cNvSpPr>
            <a:spLocks noChangeArrowheads="1"/>
          </p:cNvSpPr>
          <p:nvPr/>
        </p:nvSpPr>
        <p:spPr bwMode="auto">
          <a:xfrm>
            <a:off x="4419600" y="28956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3</a:t>
            </a:r>
            <a:endParaRPr lang="en-US" sz="2000">
              <a:cs typeface="Nazanin" pitchFamily="2" charset="-78"/>
            </a:endParaRPr>
          </a:p>
        </p:txBody>
      </p:sp>
      <p:sp>
        <p:nvSpPr>
          <p:cNvPr id="78858" name="AutoShape 8"/>
          <p:cNvSpPr>
            <a:spLocks noChangeArrowheads="1"/>
          </p:cNvSpPr>
          <p:nvPr/>
        </p:nvSpPr>
        <p:spPr bwMode="auto">
          <a:xfrm>
            <a:off x="5867400" y="35052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5</a:t>
            </a:r>
            <a:endParaRPr lang="en-US" sz="2000">
              <a:cs typeface="Nazanin" pitchFamily="2" charset="-78"/>
            </a:endParaRPr>
          </a:p>
        </p:txBody>
      </p:sp>
      <p:sp>
        <p:nvSpPr>
          <p:cNvPr id="78859" name="Line 9"/>
          <p:cNvSpPr>
            <a:spLocks noChangeShapeType="1"/>
          </p:cNvSpPr>
          <p:nvPr/>
        </p:nvSpPr>
        <p:spPr bwMode="auto">
          <a:xfrm>
            <a:off x="1981200" y="3505200"/>
            <a:ext cx="1143000" cy="0"/>
          </a:xfrm>
          <a:prstGeom prst="line">
            <a:avLst/>
          </a:prstGeom>
          <a:noFill/>
          <a:ln w="9525">
            <a:solidFill>
              <a:schemeClr val="tx1"/>
            </a:solidFill>
            <a:round/>
            <a:headEnd/>
            <a:tailEnd type="triangle" w="med" len="med"/>
          </a:ln>
        </p:spPr>
        <p:txBody>
          <a:bodyPr/>
          <a:lstStyle/>
          <a:p>
            <a:endParaRPr lang="en-US"/>
          </a:p>
        </p:txBody>
      </p:sp>
      <p:sp>
        <p:nvSpPr>
          <p:cNvPr id="78860" name="Line 10"/>
          <p:cNvSpPr>
            <a:spLocks noChangeShapeType="1"/>
          </p:cNvSpPr>
          <p:nvPr/>
        </p:nvSpPr>
        <p:spPr bwMode="auto">
          <a:xfrm flipH="1">
            <a:off x="3505200" y="3048000"/>
            <a:ext cx="914400" cy="381000"/>
          </a:xfrm>
          <a:prstGeom prst="line">
            <a:avLst/>
          </a:prstGeom>
          <a:noFill/>
          <a:ln w="9525">
            <a:solidFill>
              <a:schemeClr val="tx1"/>
            </a:solidFill>
            <a:round/>
            <a:headEnd/>
            <a:tailEnd type="triangle" w="med" len="med"/>
          </a:ln>
        </p:spPr>
        <p:txBody>
          <a:bodyPr/>
          <a:lstStyle/>
          <a:p>
            <a:endParaRPr lang="en-US"/>
          </a:p>
        </p:txBody>
      </p:sp>
      <p:sp>
        <p:nvSpPr>
          <p:cNvPr id="78861" name="Line 11"/>
          <p:cNvSpPr>
            <a:spLocks noChangeShapeType="1"/>
          </p:cNvSpPr>
          <p:nvPr/>
        </p:nvSpPr>
        <p:spPr bwMode="auto">
          <a:xfrm>
            <a:off x="3505200" y="3657600"/>
            <a:ext cx="914400" cy="381000"/>
          </a:xfrm>
          <a:prstGeom prst="line">
            <a:avLst/>
          </a:prstGeom>
          <a:noFill/>
          <a:ln w="9525">
            <a:solidFill>
              <a:schemeClr val="tx1"/>
            </a:solidFill>
            <a:round/>
            <a:headEnd/>
            <a:tailEnd type="triangle" w="med" len="med"/>
          </a:ln>
        </p:spPr>
        <p:txBody>
          <a:bodyPr/>
          <a:lstStyle/>
          <a:p>
            <a:endParaRPr lang="en-US"/>
          </a:p>
        </p:txBody>
      </p:sp>
      <p:sp>
        <p:nvSpPr>
          <p:cNvPr id="78862" name="Line 12"/>
          <p:cNvSpPr>
            <a:spLocks noChangeShapeType="1"/>
          </p:cNvSpPr>
          <p:nvPr/>
        </p:nvSpPr>
        <p:spPr bwMode="auto">
          <a:xfrm flipV="1">
            <a:off x="4800600" y="3733800"/>
            <a:ext cx="1066800" cy="381000"/>
          </a:xfrm>
          <a:prstGeom prst="line">
            <a:avLst/>
          </a:prstGeom>
          <a:noFill/>
          <a:ln w="9525">
            <a:solidFill>
              <a:schemeClr val="tx1"/>
            </a:solidFill>
            <a:round/>
            <a:headEnd/>
            <a:tailEnd type="triangle" w="med" len="med"/>
          </a:ln>
        </p:spPr>
        <p:txBody>
          <a:bodyPr/>
          <a:lstStyle/>
          <a:p>
            <a:endParaRPr lang="en-US"/>
          </a:p>
        </p:txBody>
      </p:sp>
      <p:sp>
        <p:nvSpPr>
          <p:cNvPr id="78863" name="Line 13"/>
          <p:cNvSpPr>
            <a:spLocks noChangeShapeType="1"/>
          </p:cNvSpPr>
          <p:nvPr/>
        </p:nvSpPr>
        <p:spPr bwMode="auto">
          <a:xfrm>
            <a:off x="4800600" y="2971800"/>
            <a:ext cx="1066800" cy="685800"/>
          </a:xfrm>
          <a:prstGeom prst="line">
            <a:avLst/>
          </a:prstGeom>
          <a:noFill/>
          <a:ln w="9525">
            <a:solidFill>
              <a:schemeClr val="tx1"/>
            </a:solidFill>
            <a:round/>
            <a:headEnd/>
            <a:tailEnd type="triangle" w="med" len="med"/>
          </a:ln>
        </p:spPr>
        <p:txBody>
          <a:bodyPr/>
          <a:lstStyle/>
          <a:p>
            <a:endParaRPr lang="en-US"/>
          </a:p>
        </p:txBody>
      </p:sp>
      <p:sp>
        <p:nvSpPr>
          <p:cNvPr id="78864" name="Line 14"/>
          <p:cNvSpPr>
            <a:spLocks noChangeShapeType="1"/>
          </p:cNvSpPr>
          <p:nvPr/>
        </p:nvSpPr>
        <p:spPr bwMode="auto">
          <a:xfrm flipV="1">
            <a:off x="4648200" y="3200400"/>
            <a:ext cx="0" cy="762000"/>
          </a:xfrm>
          <a:prstGeom prst="line">
            <a:avLst/>
          </a:prstGeom>
          <a:noFill/>
          <a:ln w="9525">
            <a:solidFill>
              <a:schemeClr val="tx1"/>
            </a:solidFill>
            <a:round/>
            <a:headEnd/>
            <a:tailEnd type="triangle" w="med" len="med"/>
          </a:ln>
        </p:spPr>
        <p:txBody>
          <a:bodyPr/>
          <a:lstStyle/>
          <a:p>
            <a:endParaRPr lang="en-US"/>
          </a:p>
        </p:txBody>
      </p:sp>
      <p:sp>
        <p:nvSpPr>
          <p:cNvPr id="78865" name="AutoShape 16"/>
          <p:cNvSpPr>
            <a:spLocks noChangeArrowheads="1"/>
          </p:cNvSpPr>
          <p:nvPr/>
        </p:nvSpPr>
        <p:spPr bwMode="auto">
          <a:xfrm>
            <a:off x="3962400" y="3352800"/>
            <a:ext cx="381000" cy="381000"/>
          </a:xfrm>
          <a:prstGeom prst="curvedRightArrow">
            <a:avLst>
              <a:gd name="adj1" fmla="val 20000"/>
              <a:gd name="adj2" fmla="val 40000"/>
              <a:gd name="adj3" fmla="val 33333"/>
            </a:avLst>
          </a:prstGeom>
          <a:solidFill>
            <a:schemeClr val="accent2"/>
          </a:solidFill>
          <a:ln w="9525">
            <a:solidFill>
              <a:schemeClr val="tx1"/>
            </a:solidFill>
            <a:miter lim="800000"/>
            <a:headEnd/>
            <a:tailEnd/>
          </a:ln>
        </p:spPr>
        <p:txBody>
          <a:bodyPr wrap="none" anchor="ctr"/>
          <a:lstStyle/>
          <a:p>
            <a:endParaRPr lang="fa-IR"/>
          </a:p>
        </p:txBody>
      </p:sp>
    </p:spTree>
  </p:cSld>
  <p:clrMapOvr>
    <a:masterClrMapping/>
  </p:clrMapOvr>
  <p:transition spd="med"/>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27" name="Slide Number Placeholder 5"/>
          <p:cNvSpPr>
            <a:spLocks noGrp="1"/>
          </p:cNvSpPr>
          <p:nvPr>
            <p:ph type="sldNum" sz="quarter" idx="12"/>
          </p:nvPr>
        </p:nvSpPr>
        <p:spPr/>
        <p:txBody>
          <a:bodyPr/>
          <a:lstStyle/>
          <a:p>
            <a:pPr>
              <a:defRPr/>
            </a:pPr>
            <a:fld id="{FCE066EB-5D12-41EE-BB2C-D79B786BA63C}" type="slidenum">
              <a:rPr lang="ar-SA" altLang="en-US"/>
              <a:pPr>
                <a:defRPr/>
              </a:pPr>
              <a:t>41</a:t>
            </a:fld>
            <a:endParaRPr lang="en-US" altLang="en-US"/>
          </a:p>
        </p:txBody>
      </p:sp>
      <p:sp>
        <p:nvSpPr>
          <p:cNvPr id="79876" name="Rectangle 2"/>
          <p:cNvSpPr>
            <a:spLocks noGrp="1" noChangeArrowheads="1"/>
          </p:cNvSpPr>
          <p:nvPr>
            <p:ph type="title"/>
          </p:nvPr>
        </p:nvSpPr>
        <p:spPr/>
        <p:txBody>
          <a:bodyPr/>
          <a:lstStyle/>
          <a:p>
            <a:pPr algn="r" rtl="1" eaLnBrk="1" hangingPunct="1"/>
            <a:r>
              <a:rPr lang="fa-IR" smtClean="0">
                <a:cs typeface="B Nazanin" pitchFamily="2" charset="-78"/>
              </a:rPr>
              <a:t>اشتباهات عمومي در ترسيم شبکه- ادامه</a:t>
            </a:r>
            <a:endParaRPr lang="en-US" smtClean="0">
              <a:cs typeface="B Nazanin" pitchFamily="2" charset="-78"/>
            </a:endParaRPr>
          </a:p>
        </p:txBody>
      </p:sp>
      <p:sp>
        <p:nvSpPr>
          <p:cNvPr id="79877" name="Rectangle 3"/>
          <p:cNvSpPr>
            <a:spLocks noGrp="1" noChangeArrowheads="1"/>
          </p:cNvSpPr>
          <p:nvPr>
            <p:ph type="body" idx="1"/>
          </p:nvPr>
        </p:nvSpPr>
        <p:spPr>
          <a:xfrm>
            <a:off x="0" y="1719263"/>
            <a:ext cx="8686800" cy="4833937"/>
          </a:xfrm>
        </p:spPr>
        <p:txBody>
          <a:bodyPr/>
          <a:lstStyle/>
          <a:p>
            <a:pPr algn="r" rtl="1" eaLnBrk="1" hangingPunct="1"/>
            <a:r>
              <a:rPr lang="fa-IR" smtClean="0">
                <a:cs typeface="B Nazanin" pitchFamily="2" charset="-78"/>
              </a:rPr>
              <a:t>فعاليتهاي موهومي اضافي</a:t>
            </a:r>
          </a:p>
          <a:p>
            <a:pPr algn="r" rtl="1" eaLnBrk="1" hangingPunct="1"/>
            <a:endParaRPr lang="fa-IR" smtClean="0">
              <a:cs typeface="B Nazanin" pitchFamily="2" charset="-78"/>
            </a:endParaRPr>
          </a:p>
          <a:p>
            <a:pPr algn="r" rtl="1" eaLnBrk="1" hangingPunct="1"/>
            <a:endParaRPr lang="fa-IR" smtClean="0">
              <a:cs typeface="B Nazanin" pitchFamily="2" charset="-78"/>
            </a:endParaRPr>
          </a:p>
          <a:p>
            <a:pPr algn="r" rtl="1" eaLnBrk="1" hangingPunct="1"/>
            <a:endParaRPr lang="fa-IR" smtClean="0">
              <a:cs typeface="B Nazanin" pitchFamily="2" charset="-78"/>
            </a:endParaRPr>
          </a:p>
          <a:p>
            <a:pPr algn="r" rtl="1" eaLnBrk="1" hangingPunct="1">
              <a:buFont typeface="Wingdings" pitchFamily="2" charset="2"/>
              <a:buNone/>
            </a:pPr>
            <a:r>
              <a:rPr lang="fa-IR" smtClean="0">
                <a:cs typeface="B Nazanin" pitchFamily="2" charset="-78"/>
              </a:rPr>
              <a:t>فعاليت موهومي 5-3 نشان ميدهد که 7-5 به 3-1 وابسته است. اگر 5-3 از شبکه حذف شود، اين وابستگي نيز از بين ميرود پس وجود فعاليت 5-3 ضروري است.ولي براي آغاز 7-5 لازم است 2-1 انجام شده باشد. که اگر 5-2 را حذف کنيم، باز اين وابستگي از طريق 4-2 و5-4 حفظ شده است، پس فعاليت 5-2 غير ضروري است.</a:t>
            </a:r>
          </a:p>
          <a:p>
            <a:pPr algn="r" rtl="1" eaLnBrk="1" hangingPunct="1">
              <a:buFont typeface="Wingdings" pitchFamily="2" charset="2"/>
              <a:buNone/>
            </a:pPr>
            <a:endParaRPr lang="en-US" smtClean="0">
              <a:cs typeface="B Nazanin" pitchFamily="2" charset="-78"/>
            </a:endParaRPr>
          </a:p>
        </p:txBody>
      </p:sp>
      <p:sp>
        <p:nvSpPr>
          <p:cNvPr id="79878" name="AutoShape 4"/>
          <p:cNvSpPr>
            <a:spLocks noChangeArrowheads="1"/>
          </p:cNvSpPr>
          <p:nvPr/>
        </p:nvSpPr>
        <p:spPr bwMode="auto">
          <a:xfrm>
            <a:off x="762000" y="26670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0</a:t>
            </a:r>
            <a:endParaRPr lang="en-US" sz="2000">
              <a:cs typeface="Nazanin" pitchFamily="2" charset="-78"/>
            </a:endParaRPr>
          </a:p>
        </p:txBody>
      </p:sp>
      <p:sp>
        <p:nvSpPr>
          <p:cNvPr id="79879" name="AutoShape 5"/>
          <p:cNvSpPr>
            <a:spLocks noChangeArrowheads="1"/>
          </p:cNvSpPr>
          <p:nvPr/>
        </p:nvSpPr>
        <p:spPr bwMode="auto">
          <a:xfrm>
            <a:off x="3276600" y="35052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3</a:t>
            </a:r>
            <a:endParaRPr lang="en-US" sz="2000">
              <a:cs typeface="Nazanin" pitchFamily="2" charset="-78"/>
            </a:endParaRPr>
          </a:p>
        </p:txBody>
      </p:sp>
      <p:sp>
        <p:nvSpPr>
          <p:cNvPr id="79880" name="AutoShape 6"/>
          <p:cNvSpPr>
            <a:spLocks noChangeArrowheads="1"/>
          </p:cNvSpPr>
          <p:nvPr/>
        </p:nvSpPr>
        <p:spPr bwMode="auto">
          <a:xfrm>
            <a:off x="2362200" y="26670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1</a:t>
            </a:r>
            <a:endParaRPr lang="en-US" sz="2000">
              <a:cs typeface="Nazanin" pitchFamily="2" charset="-78"/>
            </a:endParaRPr>
          </a:p>
        </p:txBody>
      </p:sp>
      <p:sp>
        <p:nvSpPr>
          <p:cNvPr id="79881" name="AutoShape 7"/>
          <p:cNvSpPr>
            <a:spLocks noChangeArrowheads="1"/>
          </p:cNvSpPr>
          <p:nvPr/>
        </p:nvSpPr>
        <p:spPr bwMode="auto">
          <a:xfrm>
            <a:off x="3352800" y="18288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2</a:t>
            </a:r>
            <a:endParaRPr lang="en-US" sz="2000">
              <a:cs typeface="Nazanin" pitchFamily="2" charset="-78"/>
            </a:endParaRPr>
          </a:p>
        </p:txBody>
      </p:sp>
      <p:sp>
        <p:nvSpPr>
          <p:cNvPr id="79882" name="AutoShape 8"/>
          <p:cNvSpPr>
            <a:spLocks noChangeArrowheads="1"/>
          </p:cNvSpPr>
          <p:nvPr/>
        </p:nvSpPr>
        <p:spPr bwMode="auto">
          <a:xfrm>
            <a:off x="4724400" y="35052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6</a:t>
            </a:r>
            <a:endParaRPr lang="en-US" sz="2000">
              <a:cs typeface="Nazanin" pitchFamily="2" charset="-78"/>
            </a:endParaRPr>
          </a:p>
        </p:txBody>
      </p:sp>
      <p:sp>
        <p:nvSpPr>
          <p:cNvPr id="79883" name="AutoShape 9"/>
          <p:cNvSpPr>
            <a:spLocks noChangeArrowheads="1"/>
          </p:cNvSpPr>
          <p:nvPr/>
        </p:nvSpPr>
        <p:spPr bwMode="auto">
          <a:xfrm>
            <a:off x="4724400" y="27432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5</a:t>
            </a:r>
            <a:endParaRPr lang="en-US" sz="2000">
              <a:cs typeface="Nazanin" pitchFamily="2" charset="-78"/>
            </a:endParaRPr>
          </a:p>
        </p:txBody>
      </p:sp>
      <p:sp>
        <p:nvSpPr>
          <p:cNvPr id="79884" name="AutoShape 10"/>
          <p:cNvSpPr>
            <a:spLocks noChangeArrowheads="1"/>
          </p:cNvSpPr>
          <p:nvPr/>
        </p:nvSpPr>
        <p:spPr bwMode="auto">
          <a:xfrm>
            <a:off x="4724400" y="19050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4</a:t>
            </a:r>
            <a:endParaRPr lang="en-US" sz="2000">
              <a:cs typeface="Nazanin" pitchFamily="2" charset="-78"/>
            </a:endParaRPr>
          </a:p>
        </p:txBody>
      </p:sp>
      <p:sp>
        <p:nvSpPr>
          <p:cNvPr id="79885" name="AutoShape 11"/>
          <p:cNvSpPr>
            <a:spLocks noChangeArrowheads="1"/>
          </p:cNvSpPr>
          <p:nvPr/>
        </p:nvSpPr>
        <p:spPr bwMode="auto">
          <a:xfrm>
            <a:off x="6477000" y="27432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7</a:t>
            </a:r>
            <a:endParaRPr lang="en-US" sz="2000">
              <a:cs typeface="Nazanin" pitchFamily="2" charset="-78"/>
            </a:endParaRPr>
          </a:p>
        </p:txBody>
      </p:sp>
      <p:sp>
        <p:nvSpPr>
          <p:cNvPr id="79886" name="AutoShape 12"/>
          <p:cNvSpPr>
            <a:spLocks noChangeArrowheads="1"/>
          </p:cNvSpPr>
          <p:nvPr/>
        </p:nvSpPr>
        <p:spPr bwMode="auto">
          <a:xfrm>
            <a:off x="7543800" y="27432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8</a:t>
            </a:r>
            <a:endParaRPr lang="en-US" sz="2000">
              <a:cs typeface="Nazanin" pitchFamily="2" charset="-78"/>
            </a:endParaRPr>
          </a:p>
        </p:txBody>
      </p:sp>
      <p:sp>
        <p:nvSpPr>
          <p:cNvPr id="79887" name="Line 13"/>
          <p:cNvSpPr>
            <a:spLocks noChangeShapeType="1"/>
          </p:cNvSpPr>
          <p:nvPr/>
        </p:nvSpPr>
        <p:spPr bwMode="auto">
          <a:xfrm>
            <a:off x="1143000" y="2819400"/>
            <a:ext cx="1219200" cy="0"/>
          </a:xfrm>
          <a:prstGeom prst="line">
            <a:avLst/>
          </a:prstGeom>
          <a:noFill/>
          <a:ln w="9525">
            <a:solidFill>
              <a:schemeClr val="tx1"/>
            </a:solidFill>
            <a:round/>
            <a:headEnd/>
            <a:tailEnd type="triangle" w="med" len="med"/>
          </a:ln>
        </p:spPr>
        <p:txBody>
          <a:bodyPr/>
          <a:lstStyle/>
          <a:p>
            <a:endParaRPr lang="en-US"/>
          </a:p>
        </p:txBody>
      </p:sp>
      <p:sp>
        <p:nvSpPr>
          <p:cNvPr id="79888" name="Line 14"/>
          <p:cNvSpPr>
            <a:spLocks noChangeShapeType="1"/>
          </p:cNvSpPr>
          <p:nvPr/>
        </p:nvSpPr>
        <p:spPr bwMode="auto">
          <a:xfrm flipV="1">
            <a:off x="2667000" y="2133600"/>
            <a:ext cx="685800" cy="609600"/>
          </a:xfrm>
          <a:prstGeom prst="line">
            <a:avLst/>
          </a:prstGeom>
          <a:noFill/>
          <a:ln w="9525">
            <a:solidFill>
              <a:schemeClr val="tx1"/>
            </a:solidFill>
            <a:round/>
            <a:headEnd/>
            <a:tailEnd type="triangle" w="med" len="med"/>
          </a:ln>
        </p:spPr>
        <p:txBody>
          <a:bodyPr/>
          <a:lstStyle/>
          <a:p>
            <a:endParaRPr lang="en-US"/>
          </a:p>
        </p:txBody>
      </p:sp>
      <p:sp>
        <p:nvSpPr>
          <p:cNvPr id="79889" name="Line 15"/>
          <p:cNvSpPr>
            <a:spLocks noChangeShapeType="1"/>
          </p:cNvSpPr>
          <p:nvPr/>
        </p:nvSpPr>
        <p:spPr bwMode="auto">
          <a:xfrm>
            <a:off x="2667000" y="2971800"/>
            <a:ext cx="609600" cy="609600"/>
          </a:xfrm>
          <a:prstGeom prst="line">
            <a:avLst/>
          </a:prstGeom>
          <a:noFill/>
          <a:ln w="9525">
            <a:solidFill>
              <a:schemeClr val="tx1"/>
            </a:solidFill>
            <a:round/>
            <a:headEnd/>
            <a:tailEnd type="triangle" w="med" len="med"/>
          </a:ln>
        </p:spPr>
        <p:txBody>
          <a:bodyPr/>
          <a:lstStyle/>
          <a:p>
            <a:endParaRPr lang="en-US"/>
          </a:p>
        </p:txBody>
      </p:sp>
      <p:sp>
        <p:nvSpPr>
          <p:cNvPr id="79890" name="Line 16"/>
          <p:cNvSpPr>
            <a:spLocks noChangeShapeType="1"/>
          </p:cNvSpPr>
          <p:nvPr/>
        </p:nvSpPr>
        <p:spPr bwMode="auto">
          <a:xfrm>
            <a:off x="2743200" y="2895600"/>
            <a:ext cx="1981200" cy="0"/>
          </a:xfrm>
          <a:prstGeom prst="line">
            <a:avLst/>
          </a:prstGeom>
          <a:noFill/>
          <a:ln w="9525">
            <a:solidFill>
              <a:schemeClr val="tx1"/>
            </a:solidFill>
            <a:round/>
            <a:headEnd/>
            <a:tailEnd type="triangle" w="med" len="med"/>
          </a:ln>
        </p:spPr>
        <p:txBody>
          <a:bodyPr/>
          <a:lstStyle/>
          <a:p>
            <a:endParaRPr lang="en-US"/>
          </a:p>
        </p:txBody>
      </p:sp>
      <p:sp>
        <p:nvSpPr>
          <p:cNvPr id="79891" name="Line 17"/>
          <p:cNvSpPr>
            <a:spLocks noChangeShapeType="1"/>
          </p:cNvSpPr>
          <p:nvPr/>
        </p:nvSpPr>
        <p:spPr bwMode="auto">
          <a:xfrm>
            <a:off x="3733800" y="1981200"/>
            <a:ext cx="990600" cy="0"/>
          </a:xfrm>
          <a:prstGeom prst="line">
            <a:avLst/>
          </a:prstGeom>
          <a:noFill/>
          <a:ln w="9525">
            <a:solidFill>
              <a:schemeClr val="tx1"/>
            </a:solidFill>
            <a:round/>
            <a:headEnd/>
            <a:tailEnd type="triangle" w="med" len="med"/>
          </a:ln>
        </p:spPr>
        <p:txBody>
          <a:bodyPr/>
          <a:lstStyle/>
          <a:p>
            <a:endParaRPr lang="en-US"/>
          </a:p>
        </p:txBody>
      </p:sp>
      <p:sp>
        <p:nvSpPr>
          <p:cNvPr id="79892" name="Line 18"/>
          <p:cNvSpPr>
            <a:spLocks noChangeShapeType="1"/>
          </p:cNvSpPr>
          <p:nvPr/>
        </p:nvSpPr>
        <p:spPr bwMode="auto">
          <a:xfrm>
            <a:off x="4876800" y="2286000"/>
            <a:ext cx="0" cy="457200"/>
          </a:xfrm>
          <a:prstGeom prst="line">
            <a:avLst/>
          </a:prstGeom>
          <a:noFill/>
          <a:ln w="9525">
            <a:solidFill>
              <a:schemeClr val="tx1"/>
            </a:solidFill>
            <a:round/>
            <a:headEnd/>
            <a:tailEnd type="triangle" w="med" len="med"/>
          </a:ln>
        </p:spPr>
        <p:txBody>
          <a:bodyPr/>
          <a:lstStyle/>
          <a:p>
            <a:endParaRPr lang="en-US"/>
          </a:p>
        </p:txBody>
      </p:sp>
      <p:sp>
        <p:nvSpPr>
          <p:cNvPr id="79893" name="Line 20"/>
          <p:cNvSpPr>
            <a:spLocks noChangeShapeType="1"/>
          </p:cNvSpPr>
          <p:nvPr/>
        </p:nvSpPr>
        <p:spPr bwMode="auto">
          <a:xfrm>
            <a:off x="3657600" y="3733800"/>
            <a:ext cx="990600" cy="0"/>
          </a:xfrm>
          <a:prstGeom prst="line">
            <a:avLst/>
          </a:prstGeom>
          <a:noFill/>
          <a:ln w="9525">
            <a:solidFill>
              <a:schemeClr val="tx1"/>
            </a:solidFill>
            <a:round/>
            <a:headEnd/>
            <a:tailEnd type="triangle" w="med" len="med"/>
          </a:ln>
        </p:spPr>
        <p:txBody>
          <a:bodyPr/>
          <a:lstStyle/>
          <a:p>
            <a:endParaRPr lang="en-US"/>
          </a:p>
        </p:txBody>
      </p:sp>
      <p:sp>
        <p:nvSpPr>
          <p:cNvPr id="79894" name="Line 21"/>
          <p:cNvSpPr>
            <a:spLocks noChangeShapeType="1"/>
          </p:cNvSpPr>
          <p:nvPr/>
        </p:nvSpPr>
        <p:spPr bwMode="auto">
          <a:xfrm>
            <a:off x="5105400" y="2895600"/>
            <a:ext cx="1371600" cy="0"/>
          </a:xfrm>
          <a:prstGeom prst="line">
            <a:avLst/>
          </a:prstGeom>
          <a:noFill/>
          <a:ln w="9525">
            <a:solidFill>
              <a:schemeClr val="tx1"/>
            </a:solidFill>
            <a:round/>
            <a:headEnd/>
            <a:tailEnd type="triangle" w="med" len="med"/>
          </a:ln>
        </p:spPr>
        <p:txBody>
          <a:bodyPr/>
          <a:lstStyle/>
          <a:p>
            <a:endParaRPr lang="en-US"/>
          </a:p>
        </p:txBody>
      </p:sp>
      <p:sp>
        <p:nvSpPr>
          <p:cNvPr id="79895" name="Line 22"/>
          <p:cNvSpPr>
            <a:spLocks noChangeShapeType="1"/>
          </p:cNvSpPr>
          <p:nvPr/>
        </p:nvSpPr>
        <p:spPr bwMode="auto">
          <a:xfrm>
            <a:off x="5105400" y="2133600"/>
            <a:ext cx="1447800" cy="609600"/>
          </a:xfrm>
          <a:prstGeom prst="line">
            <a:avLst/>
          </a:prstGeom>
          <a:noFill/>
          <a:ln w="9525">
            <a:solidFill>
              <a:schemeClr val="tx1"/>
            </a:solidFill>
            <a:round/>
            <a:headEnd/>
            <a:tailEnd type="triangle" w="med" len="med"/>
          </a:ln>
        </p:spPr>
        <p:txBody>
          <a:bodyPr/>
          <a:lstStyle/>
          <a:p>
            <a:endParaRPr lang="en-US"/>
          </a:p>
        </p:txBody>
      </p:sp>
      <p:sp>
        <p:nvSpPr>
          <p:cNvPr id="79896" name="Line 23"/>
          <p:cNvSpPr>
            <a:spLocks noChangeShapeType="1"/>
          </p:cNvSpPr>
          <p:nvPr/>
        </p:nvSpPr>
        <p:spPr bwMode="auto">
          <a:xfrm flipV="1">
            <a:off x="5105400" y="3048000"/>
            <a:ext cx="1371600" cy="609600"/>
          </a:xfrm>
          <a:prstGeom prst="line">
            <a:avLst/>
          </a:prstGeom>
          <a:noFill/>
          <a:ln w="9525">
            <a:solidFill>
              <a:schemeClr val="tx1"/>
            </a:solidFill>
            <a:round/>
            <a:headEnd/>
            <a:tailEnd type="triangle" w="med" len="med"/>
          </a:ln>
        </p:spPr>
        <p:txBody>
          <a:bodyPr/>
          <a:lstStyle/>
          <a:p>
            <a:endParaRPr lang="en-US"/>
          </a:p>
        </p:txBody>
      </p:sp>
      <p:sp>
        <p:nvSpPr>
          <p:cNvPr id="79897" name="Line 24"/>
          <p:cNvSpPr>
            <a:spLocks noChangeShapeType="1"/>
          </p:cNvSpPr>
          <p:nvPr/>
        </p:nvSpPr>
        <p:spPr bwMode="auto">
          <a:xfrm>
            <a:off x="6858000" y="2895600"/>
            <a:ext cx="685800" cy="0"/>
          </a:xfrm>
          <a:prstGeom prst="line">
            <a:avLst/>
          </a:prstGeom>
          <a:noFill/>
          <a:ln w="9525">
            <a:solidFill>
              <a:schemeClr val="tx1"/>
            </a:solidFill>
            <a:round/>
            <a:headEnd/>
            <a:tailEnd type="triangle" w="med" len="med"/>
          </a:ln>
        </p:spPr>
        <p:txBody>
          <a:bodyPr/>
          <a:lstStyle/>
          <a:p>
            <a:endParaRPr lang="en-US"/>
          </a:p>
        </p:txBody>
      </p:sp>
      <p:sp>
        <p:nvSpPr>
          <p:cNvPr id="79898" name="Line 25"/>
          <p:cNvSpPr>
            <a:spLocks noChangeShapeType="1"/>
          </p:cNvSpPr>
          <p:nvPr/>
        </p:nvSpPr>
        <p:spPr bwMode="auto">
          <a:xfrm>
            <a:off x="3657600" y="2133600"/>
            <a:ext cx="1143000" cy="685800"/>
          </a:xfrm>
          <a:prstGeom prst="line">
            <a:avLst/>
          </a:prstGeom>
          <a:noFill/>
          <a:ln w="9525">
            <a:solidFill>
              <a:schemeClr val="tx1"/>
            </a:solidFill>
            <a:prstDash val="dash"/>
            <a:round/>
            <a:headEnd/>
            <a:tailEnd type="triangle" w="med" len="med"/>
          </a:ln>
        </p:spPr>
        <p:txBody>
          <a:bodyPr/>
          <a:lstStyle/>
          <a:p>
            <a:endParaRPr lang="en-US"/>
          </a:p>
        </p:txBody>
      </p:sp>
      <p:sp>
        <p:nvSpPr>
          <p:cNvPr id="79899" name="Line 26"/>
          <p:cNvSpPr>
            <a:spLocks noChangeShapeType="1"/>
          </p:cNvSpPr>
          <p:nvPr/>
        </p:nvSpPr>
        <p:spPr bwMode="auto">
          <a:xfrm flipV="1">
            <a:off x="3581400" y="3048000"/>
            <a:ext cx="1143000" cy="533400"/>
          </a:xfrm>
          <a:prstGeom prst="line">
            <a:avLst/>
          </a:prstGeom>
          <a:noFill/>
          <a:ln w="9525">
            <a:solidFill>
              <a:schemeClr val="tx1"/>
            </a:solidFill>
            <a:prstDash val="dash"/>
            <a:round/>
            <a:headEnd/>
            <a:tailEnd type="triangle" w="med" len="med"/>
          </a:ln>
        </p:spPr>
        <p:txBody>
          <a:bodyPr/>
          <a:lstStyle/>
          <a:p>
            <a:endParaRPr lang="en-US"/>
          </a:p>
        </p:txBody>
      </p:sp>
    </p:spTree>
  </p:cSld>
  <p:clrMapOvr>
    <a:masterClrMapping/>
  </p:clrMapOvr>
  <p:transition spd="med"/>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D97F8107-76AB-4C7A-9FF9-30C29EADA711}" type="slidenum">
              <a:rPr lang="ar-SA" altLang="en-US"/>
              <a:pPr>
                <a:defRPr/>
              </a:pPr>
              <a:t>42</a:t>
            </a:fld>
            <a:endParaRPr lang="en-US" altLang="en-US"/>
          </a:p>
        </p:txBody>
      </p:sp>
      <p:sp>
        <p:nvSpPr>
          <p:cNvPr id="80900" name="Rectangle 2"/>
          <p:cNvSpPr>
            <a:spLocks noGrp="1" noChangeArrowheads="1"/>
          </p:cNvSpPr>
          <p:nvPr>
            <p:ph type="title"/>
          </p:nvPr>
        </p:nvSpPr>
        <p:spPr/>
        <p:txBody>
          <a:bodyPr/>
          <a:lstStyle/>
          <a:p>
            <a:pPr algn="r" rtl="1" eaLnBrk="1" hangingPunct="1"/>
            <a:r>
              <a:rPr lang="fa-IR" smtClean="0">
                <a:cs typeface="B Nazanin" pitchFamily="2" charset="-78"/>
              </a:rPr>
              <a:t>انواع وابستگي ها</a:t>
            </a:r>
            <a:endParaRPr lang="en-US" smtClean="0">
              <a:cs typeface="B Nazanin" pitchFamily="2" charset="-78"/>
            </a:endParaRPr>
          </a:p>
        </p:txBody>
      </p:sp>
      <p:sp>
        <p:nvSpPr>
          <p:cNvPr id="80901" name="Rectangle 3"/>
          <p:cNvSpPr>
            <a:spLocks noGrp="1" noChangeArrowheads="1"/>
          </p:cNvSpPr>
          <p:nvPr>
            <p:ph type="body" idx="1"/>
          </p:nvPr>
        </p:nvSpPr>
        <p:spPr/>
        <p:txBody>
          <a:bodyPr/>
          <a:lstStyle/>
          <a:p>
            <a:pPr algn="r" rtl="1" eaLnBrk="1" hangingPunct="1">
              <a:lnSpc>
                <a:spcPct val="90000"/>
              </a:lnSpc>
            </a:pPr>
            <a:r>
              <a:rPr lang="fa-IR" smtClean="0">
                <a:cs typeface="B Nazanin" pitchFamily="2" charset="-78"/>
              </a:rPr>
              <a:t>وابستگي هاي طبيعي</a:t>
            </a:r>
          </a:p>
          <a:p>
            <a:pPr algn="r" rtl="1" eaLnBrk="1" hangingPunct="1">
              <a:lnSpc>
                <a:spcPct val="90000"/>
              </a:lnSpc>
              <a:buFont typeface="Wingdings" pitchFamily="2" charset="2"/>
              <a:buNone/>
            </a:pPr>
            <a:r>
              <a:rPr lang="fa-IR" smtClean="0">
                <a:cs typeface="B Nazanin" pitchFamily="2" charset="-78"/>
              </a:rPr>
              <a:t>که به علت خواص ويژه و طبيعي فعاليتها و ارتباطات منطقي بين فعاليتها ايجاد ميشوند. مثلاً در يک در يک ساختمان ” نصب کاشي کف سيستم بهداشتي“ پس از ”عايق کاري کف“ انجام مي شود.</a:t>
            </a:r>
          </a:p>
          <a:p>
            <a:pPr algn="r" rtl="1" eaLnBrk="1" hangingPunct="1">
              <a:lnSpc>
                <a:spcPct val="90000"/>
              </a:lnSpc>
            </a:pPr>
            <a:r>
              <a:rPr lang="fa-IR" smtClean="0">
                <a:cs typeface="B Nazanin" pitchFamily="2" charset="-78"/>
              </a:rPr>
              <a:t>وابستگي هاي امکاناتي</a:t>
            </a:r>
          </a:p>
          <a:p>
            <a:pPr algn="r" rtl="1" eaLnBrk="1" hangingPunct="1">
              <a:lnSpc>
                <a:spcPct val="90000"/>
              </a:lnSpc>
              <a:buFont typeface="Wingdings" pitchFamily="2" charset="2"/>
              <a:buNone/>
            </a:pPr>
            <a:r>
              <a:rPr lang="fa-IR" smtClean="0">
                <a:cs typeface="B Nazanin" pitchFamily="2" charset="-78"/>
              </a:rPr>
              <a:t>که به دليل محدوديت منابع ايجاد مي شود. مثلاً در يک دانشگاه ظاهراً فعاليت“ ثبت نام دانشجويان“ با  فعاليت ” اعلام نتايج نمرات به دانشجويان“  وابستگي ندارد ولي ممکن است به دليل محدوديت منابع انساني، يکنفر پس از تکميل اولي به دومي بپردازد.</a:t>
            </a:r>
            <a:endParaRPr lang="en-US"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 name="Footer Placeholder 5"/>
          <p:cNvSpPr>
            <a:spLocks noGrp="1"/>
          </p:cNvSpPr>
          <p:nvPr>
            <p:ph type="ftr" sz="quarter" idx="11"/>
          </p:nvPr>
        </p:nvSpPr>
        <p:spPr/>
        <p:txBody>
          <a:bodyPr/>
          <a:lstStyle/>
          <a:p>
            <a:pPr>
              <a:defRPr/>
            </a:pPr>
            <a:r>
              <a:rPr lang="en-US" altLang="en-US"/>
              <a:t>Management &amp; Project Control -  Present by Dr.Amir.A.Shojaie</a:t>
            </a:r>
          </a:p>
        </p:txBody>
      </p:sp>
      <p:sp>
        <p:nvSpPr>
          <p:cNvPr id="25" name="Slide Number Placeholder 6"/>
          <p:cNvSpPr>
            <a:spLocks noGrp="1"/>
          </p:cNvSpPr>
          <p:nvPr>
            <p:ph type="sldNum" sz="quarter" idx="12"/>
          </p:nvPr>
        </p:nvSpPr>
        <p:spPr/>
        <p:txBody>
          <a:bodyPr/>
          <a:lstStyle/>
          <a:p>
            <a:pPr>
              <a:defRPr/>
            </a:pPr>
            <a:fld id="{9E14E1FD-81F4-4B70-B18D-37EFCF97D5BA}" type="slidenum">
              <a:rPr lang="ar-SA" altLang="en-US"/>
              <a:pPr>
                <a:defRPr/>
              </a:pPr>
              <a:t>43</a:t>
            </a:fld>
            <a:endParaRPr lang="en-US" altLang="en-US"/>
          </a:p>
        </p:txBody>
      </p:sp>
      <p:sp>
        <p:nvSpPr>
          <p:cNvPr id="81924" name="Rectangle 2"/>
          <p:cNvSpPr>
            <a:spLocks noGrp="1" noChangeArrowheads="1"/>
          </p:cNvSpPr>
          <p:nvPr>
            <p:ph type="title"/>
          </p:nvPr>
        </p:nvSpPr>
        <p:spPr/>
        <p:txBody>
          <a:bodyPr/>
          <a:lstStyle/>
          <a:p>
            <a:pPr algn="r" rtl="1" eaLnBrk="1" hangingPunct="1"/>
            <a:r>
              <a:rPr lang="fa-IR" smtClean="0">
                <a:cs typeface="B Nazanin" pitchFamily="2" charset="-78"/>
              </a:rPr>
              <a:t>مثال رسم شبکه</a:t>
            </a:r>
            <a:endParaRPr lang="en-US" smtClean="0">
              <a:cs typeface="B Nazanin" pitchFamily="2" charset="-78"/>
            </a:endParaRPr>
          </a:p>
        </p:txBody>
      </p:sp>
      <p:sp>
        <p:nvSpPr>
          <p:cNvPr id="81925" name="Rectangle 3"/>
          <p:cNvSpPr>
            <a:spLocks noGrp="1" noChangeArrowheads="1"/>
          </p:cNvSpPr>
          <p:nvPr>
            <p:ph type="body" sz="half" idx="1"/>
          </p:nvPr>
        </p:nvSpPr>
        <p:spPr>
          <a:xfrm>
            <a:off x="533400" y="1524000"/>
            <a:ext cx="8153400" cy="4411663"/>
          </a:xfrm>
        </p:spPr>
        <p:txBody>
          <a:bodyPr/>
          <a:lstStyle/>
          <a:p>
            <a:pPr algn="r" rtl="1" eaLnBrk="1" hangingPunct="1"/>
            <a:r>
              <a:rPr lang="fa-IR" sz="2600" smtClean="0">
                <a:cs typeface="B Nazanin" pitchFamily="2" charset="-78"/>
              </a:rPr>
              <a:t>پروژه اي با عنوان ” ايجاد پل عابر پياده در يکي از خيابانهاي شهر“ مطرح است. براي اجراي اين پروژه، فعاليتهايي که تعريف شده به همراه مدت زمان اجرا و روابط منطقي بين آنها در جدول زير آورده شده است و از فعاليتهاي جزئي تر آن چشم پوشي شده است، شبکه برداري اين پروژه رارسم نماييد.</a:t>
            </a:r>
          </a:p>
          <a:p>
            <a:pPr algn="r" rtl="1" eaLnBrk="1" hangingPunct="1">
              <a:buFont typeface="Wingdings" pitchFamily="2" charset="2"/>
              <a:buNone/>
            </a:pPr>
            <a:r>
              <a:rPr lang="fa-IR" sz="2600" smtClean="0">
                <a:cs typeface="B Nazanin" pitchFamily="2" charset="-78"/>
              </a:rPr>
              <a:t> </a:t>
            </a:r>
            <a:endParaRPr lang="en-US" sz="2600" smtClean="0">
              <a:cs typeface="B Nazanin" pitchFamily="2" charset="-78"/>
            </a:endParaRPr>
          </a:p>
        </p:txBody>
      </p:sp>
      <p:graphicFrame>
        <p:nvGraphicFramePr>
          <p:cNvPr id="106564" name="Group 68"/>
          <p:cNvGraphicFramePr>
            <a:graphicFrameLocks noGrp="1"/>
          </p:cNvGraphicFramePr>
          <p:nvPr>
            <p:ph sz="half" idx="2"/>
          </p:nvPr>
        </p:nvGraphicFramePr>
        <p:xfrm>
          <a:off x="304800" y="3124200"/>
          <a:ext cx="8458200" cy="3352800"/>
        </p:xfrm>
        <a:graphic>
          <a:graphicData uri="http://schemas.openxmlformats.org/drawingml/2006/table">
            <a:tbl>
              <a:tblPr/>
              <a:tblGrid>
                <a:gridCol w="1524000"/>
                <a:gridCol w="1600200"/>
                <a:gridCol w="4267200"/>
                <a:gridCol w="457200"/>
                <a:gridCol w="609600"/>
              </a:tblGrid>
              <a:tr h="533400">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فعاليت پيش نياز</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مدت اجرا (هفته) </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شرح فعاليت</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کد</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رديف</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76300">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A</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A</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C</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B,C</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D,E</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F</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2</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3</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1</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15</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8</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3</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1</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برسي شرايط منطقه مطالعه اوليه</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بررسي شرايط و تعيين امکانات مورد نياز</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تامين منابع مالي</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ساخت قطعات فلزي</a:t>
                      </a:r>
                      <a:r>
                        <a:rPr kumimoji="0" lang="en-US" sz="2000" b="0" i="0" u="none" strike="noStrike" cap="none" normalizeH="0" baseline="0" smtClean="0">
                          <a:ln>
                            <a:noFill/>
                          </a:ln>
                          <a:solidFill>
                            <a:schemeClr val="tx1"/>
                          </a:solidFill>
                          <a:effectLst/>
                          <a:latin typeface="Arial" pitchFamily="34" charset="0"/>
                          <a:cs typeface="B Nazanin" pitchFamily="2" charset="-78"/>
                        </a:rPr>
                        <a:t> </a:t>
                      </a:r>
                      <a:r>
                        <a:rPr kumimoji="0" lang="fa-IR" sz="2000" b="0" i="0" u="none" strike="noStrike" cap="none" normalizeH="0" baseline="0" smtClean="0">
                          <a:ln>
                            <a:noFill/>
                          </a:ln>
                          <a:solidFill>
                            <a:schemeClr val="tx1"/>
                          </a:solidFill>
                          <a:effectLst/>
                          <a:latin typeface="Arial" pitchFamily="34" charset="0"/>
                          <a:cs typeface="B Nazanin" pitchFamily="2" charset="-78"/>
                        </a:rPr>
                        <a:t> و تجهيزات</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مهيا سازي فونداسيون نصب</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تحويل و نصب پل</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آزمايش وکنترل پل قبل از بهره برداري</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A</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B</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C</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D</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E</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F</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G</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1</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2</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3</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4</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5</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6</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7</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22" name="Slide Number Placeholder 5"/>
          <p:cNvSpPr>
            <a:spLocks noGrp="1"/>
          </p:cNvSpPr>
          <p:nvPr>
            <p:ph type="sldNum" sz="quarter" idx="12"/>
          </p:nvPr>
        </p:nvSpPr>
        <p:spPr/>
        <p:txBody>
          <a:bodyPr/>
          <a:lstStyle/>
          <a:p>
            <a:pPr>
              <a:defRPr/>
            </a:pPr>
            <a:fld id="{1BC257D6-B2CB-4860-A724-972B7E9109FE}" type="slidenum">
              <a:rPr lang="ar-SA" altLang="en-US"/>
              <a:pPr>
                <a:defRPr/>
              </a:pPr>
              <a:t>44</a:t>
            </a:fld>
            <a:endParaRPr lang="en-US" altLang="en-US"/>
          </a:p>
        </p:txBody>
      </p:sp>
      <p:sp>
        <p:nvSpPr>
          <p:cNvPr id="82948" name="Rectangle 2"/>
          <p:cNvSpPr>
            <a:spLocks noGrp="1" noChangeArrowheads="1"/>
          </p:cNvSpPr>
          <p:nvPr>
            <p:ph type="title"/>
          </p:nvPr>
        </p:nvSpPr>
        <p:spPr/>
        <p:txBody>
          <a:bodyPr/>
          <a:lstStyle/>
          <a:p>
            <a:pPr algn="r" rtl="1" eaLnBrk="1" hangingPunct="1"/>
            <a:r>
              <a:rPr lang="fa-IR" smtClean="0">
                <a:cs typeface="B Nazanin" pitchFamily="2" charset="-78"/>
              </a:rPr>
              <a:t>جواب رسم شبکه</a:t>
            </a:r>
            <a:endParaRPr lang="en-US" smtClean="0">
              <a:cs typeface="B Nazanin" pitchFamily="2" charset="-78"/>
            </a:endParaRPr>
          </a:p>
        </p:txBody>
      </p:sp>
      <p:sp>
        <p:nvSpPr>
          <p:cNvPr id="82949" name="Rectangle 7"/>
          <p:cNvSpPr>
            <a:spLocks noGrp="1" noChangeArrowheads="1"/>
          </p:cNvSpPr>
          <p:nvPr>
            <p:ph type="body" idx="1"/>
          </p:nvPr>
        </p:nvSpPr>
        <p:spPr/>
        <p:txBody>
          <a:bodyPr/>
          <a:lstStyle/>
          <a:p>
            <a:pPr eaLnBrk="1" hangingPunct="1"/>
            <a:endParaRPr lang="en-US" smtClean="0"/>
          </a:p>
          <a:p>
            <a:pPr eaLnBrk="1" hangingPunct="1"/>
            <a:endParaRPr lang="en-US" smtClean="0"/>
          </a:p>
          <a:p>
            <a:pPr eaLnBrk="1" hangingPunct="1">
              <a:buFont typeface="Wingdings" pitchFamily="2" charset="2"/>
              <a:buNone/>
            </a:pPr>
            <a:r>
              <a:rPr lang="en-US" smtClean="0"/>
              <a:t>                     </a:t>
            </a:r>
            <a:r>
              <a:rPr lang="en-US" sz="2000" smtClean="0"/>
              <a:t>A            B</a:t>
            </a:r>
          </a:p>
          <a:p>
            <a:pPr eaLnBrk="1" hangingPunct="1"/>
            <a:endParaRPr lang="en-US" sz="2000" smtClean="0"/>
          </a:p>
          <a:p>
            <a:pPr eaLnBrk="1" hangingPunct="1">
              <a:buFont typeface="Wingdings" pitchFamily="2" charset="2"/>
              <a:buNone/>
            </a:pPr>
            <a:r>
              <a:rPr lang="en-US" sz="2000" smtClean="0"/>
              <a:t>                                                C                  D                                                                                 					  E              F               G</a:t>
            </a:r>
          </a:p>
        </p:txBody>
      </p:sp>
      <p:sp>
        <p:nvSpPr>
          <p:cNvPr id="82950" name="AutoShape 8"/>
          <p:cNvSpPr>
            <a:spLocks noChangeArrowheads="1"/>
          </p:cNvSpPr>
          <p:nvPr/>
        </p:nvSpPr>
        <p:spPr bwMode="auto">
          <a:xfrm>
            <a:off x="5791200" y="42672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en-US" sz="2000">
                <a:cs typeface="Nazanin" pitchFamily="2" charset="-78"/>
              </a:rPr>
              <a:t>6</a:t>
            </a:r>
          </a:p>
        </p:txBody>
      </p:sp>
      <p:sp>
        <p:nvSpPr>
          <p:cNvPr id="82951" name="AutoShape 10"/>
          <p:cNvSpPr>
            <a:spLocks noChangeArrowheads="1"/>
          </p:cNvSpPr>
          <p:nvPr/>
        </p:nvSpPr>
        <p:spPr bwMode="auto">
          <a:xfrm>
            <a:off x="5715000" y="33528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en-US" sz="2000">
                <a:cs typeface="Nazanin" pitchFamily="2" charset="-78"/>
              </a:rPr>
              <a:t>5</a:t>
            </a:r>
          </a:p>
        </p:txBody>
      </p:sp>
      <p:sp>
        <p:nvSpPr>
          <p:cNvPr id="82952" name="AutoShape 11"/>
          <p:cNvSpPr>
            <a:spLocks noChangeArrowheads="1"/>
          </p:cNvSpPr>
          <p:nvPr/>
        </p:nvSpPr>
        <p:spPr bwMode="auto">
          <a:xfrm>
            <a:off x="4419600" y="38862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en-US" sz="2000">
                <a:cs typeface="Nazanin" pitchFamily="2" charset="-78"/>
              </a:rPr>
              <a:t>4</a:t>
            </a:r>
          </a:p>
        </p:txBody>
      </p:sp>
      <p:sp>
        <p:nvSpPr>
          <p:cNvPr id="82953" name="AutoShape 12"/>
          <p:cNvSpPr>
            <a:spLocks noChangeArrowheads="1"/>
          </p:cNvSpPr>
          <p:nvPr/>
        </p:nvSpPr>
        <p:spPr bwMode="auto">
          <a:xfrm>
            <a:off x="4343400" y="30480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en-US" sz="2000">
                <a:cs typeface="Nazanin" pitchFamily="2" charset="-78"/>
              </a:rPr>
              <a:t>3</a:t>
            </a:r>
          </a:p>
        </p:txBody>
      </p:sp>
      <p:sp>
        <p:nvSpPr>
          <p:cNvPr id="82954" name="AutoShape 13"/>
          <p:cNvSpPr>
            <a:spLocks noChangeArrowheads="1"/>
          </p:cNvSpPr>
          <p:nvPr/>
        </p:nvSpPr>
        <p:spPr bwMode="auto">
          <a:xfrm>
            <a:off x="3276600" y="30480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en-US" sz="2000">
                <a:cs typeface="Nazanin" pitchFamily="2" charset="-78"/>
              </a:rPr>
              <a:t>2</a:t>
            </a:r>
          </a:p>
        </p:txBody>
      </p:sp>
      <p:sp>
        <p:nvSpPr>
          <p:cNvPr id="82955" name="AutoShape 14"/>
          <p:cNvSpPr>
            <a:spLocks noChangeArrowheads="1"/>
          </p:cNvSpPr>
          <p:nvPr/>
        </p:nvSpPr>
        <p:spPr bwMode="auto">
          <a:xfrm>
            <a:off x="2362200" y="30480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en-US" sz="2000">
                <a:cs typeface="Nazanin" pitchFamily="2" charset="-78"/>
              </a:rPr>
              <a:t>1</a:t>
            </a:r>
          </a:p>
        </p:txBody>
      </p:sp>
      <p:sp>
        <p:nvSpPr>
          <p:cNvPr id="82956" name="Line 15"/>
          <p:cNvSpPr>
            <a:spLocks noChangeShapeType="1"/>
          </p:cNvSpPr>
          <p:nvPr/>
        </p:nvSpPr>
        <p:spPr bwMode="auto">
          <a:xfrm>
            <a:off x="2743200" y="3276600"/>
            <a:ext cx="533400" cy="0"/>
          </a:xfrm>
          <a:prstGeom prst="line">
            <a:avLst/>
          </a:prstGeom>
          <a:noFill/>
          <a:ln w="9525">
            <a:solidFill>
              <a:schemeClr val="tx1"/>
            </a:solidFill>
            <a:round/>
            <a:headEnd/>
            <a:tailEnd type="triangle" w="med" len="med"/>
          </a:ln>
        </p:spPr>
        <p:txBody>
          <a:bodyPr/>
          <a:lstStyle/>
          <a:p>
            <a:endParaRPr lang="en-US"/>
          </a:p>
        </p:txBody>
      </p:sp>
      <p:sp>
        <p:nvSpPr>
          <p:cNvPr id="82957" name="Line 16"/>
          <p:cNvSpPr>
            <a:spLocks noChangeShapeType="1"/>
          </p:cNvSpPr>
          <p:nvPr/>
        </p:nvSpPr>
        <p:spPr bwMode="auto">
          <a:xfrm>
            <a:off x="3657600" y="3276600"/>
            <a:ext cx="685800" cy="0"/>
          </a:xfrm>
          <a:prstGeom prst="line">
            <a:avLst/>
          </a:prstGeom>
          <a:noFill/>
          <a:ln w="9525">
            <a:solidFill>
              <a:schemeClr val="tx1"/>
            </a:solidFill>
            <a:round/>
            <a:headEnd/>
            <a:tailEnd type="triangle" w="med" len="med"/>
          </a:ln>
        </p:spPr>
        <p:txBody>
          <a:bodyPr/>
          <a:lstStyle/>
          <a:p>
            <a:endParaRPr lang="en-US"/>
          </a:p>
        </p:txBody>
      </p:sp>
      <p:sp>
        <p:nvSpPr>
          <p:cNvPr id="82958" name="Line 17"/>
          <p:cNvSpPr>
            <a:spLocks noChangeShapeType="1"/>
          </p:cNvSpPr>
          <p:nvPr/>
        </p:nvSpPr>
        <p:spPr bwMode="auto">
          <a:xfrm>
            <a:off x="3581400" y="3429000"/>
            <a:ext cx="838200" cy="533400"/>
          </a:xfrm>
          <a:prstGeom prst="line">
            <a:avLst/>
          </a:prstGeom>
          <a:noFill/>
          <a:ln w="9525">
            <a:solidFill>
              <a:schemeClr val="tx1"/>
            </a:solidFill>
            <a:round/>
            <a:headEnd/>
            <a:tailEnd type="triangle" w="med" len="med"/>
          </a:ln>
        </p:spPr>
        <p:txBody>
          <a:bodyPr/>
          <a:lstStyle/>
          <a:p>
            <a:endParaRPr lang="en-US"/>
          </a:p>
        </p:txBody>
      </p:sp>
      <p:sp>
        <p:nvSpPr>
          <p:cNvPr id="82959" name="Line 18"/>
          <p:cNvSpPr>
            <a:spLocks noChangeShapeType="1"/>
          </p:cNvSpPr>
          <p:nvPr/>
        </p:nvSpPr>
        <p:spPr bwMode="auto">
          <a:xfrm flipV="1">
            <a:off x="4800600" y="3581400"/>
            <a:ext cx="914400" cy="457200"/>
          </a:xfrm>
          <a:prstGeom prst="line">
            <a:avLst/>
          </a:prstGeom>
          <a:noFill/>
          <a:ln w="9525">
            <a:solidFill>
              <a:schemeClr val="tx1"/>
            </a:solidFill>
            <a:round/>
            <a:headEnd/>
            <a:tailEnd type="triangle" w="med" len="med"/>
          </a:ln>
        </p:spPr>
        <p:txBody>
          <a:bodyPr/>
          <a:lstStyle/>
          <a:p>
            <a:endParaRPr lang="en-US"/>
          </a:p>
        </p:txBody>
      </p:sp>
      <p:sp>
        <p:nvSpPr>
          <p:cNvPr id="82960" name="Line 19"/>
          <p:cNvSpPr>
            <a:spLocks noChangeShapeType="1"/>
          </p:cNvSpPr>
          <p:nvPr/>
        </p:nvSpPr>
        <p:spPr bwMode="auto">
          <a:xfrm>
            <a:off x="4724400" y="4191000"/>
            <a:ext cx="1066800" cy="304800"/>
          </a:xfrm>
          <a:prstGeom prst="line">
            <a:avLst/>
          </a:prstGeom>
          <a:noFill/>
          <a:ln w="9525">
            <a:solidFill>
              <a:schemeClr val="tx1"/>
            </a:solidFill>
            <a:round/>
            <a:headEnd/>
            <a:tailEnd type="triangle" w="med" len="med"/>
          </a:ln>
        </p:spPr>
        <p:txBody>
          <a:bodyPr/>
          <a:lstStyle/>
          <a:p>
            <a:endParaRPr lang="en-US"/>
          </a:p>
        </p:txBody>
      </p:sp>
      <p:sp>
        <p:nvSpPr>
          <p:cNvPr id="82961" name="Line 20"/>
          <p:cNvSpPr>
            <a:spLocks noChangeShapeType="1"/>
          </p:cNvSpPr>
          <p:nvPr/>
        </p:nvSpPr>
        <p:spPr bwMode="auto">
          <a:xfrm>
            <a:off x="4572000" y="3429000"/>
            <a:ext cx="0" cy="457200"/>
          </a:xfrm>
          <a:prstGeom prst="line">
            <a:avLst/>
          </a:prstGeom>
          <a:noFill/>
          <a:ln w="9525">
            <a:solidFill>
              <a:schemeClr val="tx1"/>
            </a:solidFill>
            <a:prstDash val="dash"/>
            <a:round/>
            <a:headEnd/>
            <a:tailEnd type="triangle" w="med" len="med"/>
          </a:ln>
        </p:spPr>
        <p:txBody>
          <a:bodyPr/>
          <a:lstStyle/>
          <a:p>
            <a:endParaRPr lang="en-US"/>
          </a:p>
        </p:txBody>
      </p:sp>
      <p:sp>
        <p:nvSpPr>
          <p:cNvPr id="82962" name="AutoShape 21"/>
          <p:cNvSpPr>
            <a:spLocks noChangeArrowheads="1"/>
          </p:cNvSpPr>
          <p:nvPr/>
        </p:nvSpPr>
        <p:spPr bwMode="auto">
          <a:xfrm>
            <a:off x="7086600" y="43434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en-US" sz="2000">
                <a:cs typeface="Nazanin" pitchFamily="2" charset="-78"/>
              </a:rPr>
              <a:t>7</a:t>
            </a:r>
          </a:p>
        </p:txBody>
      </p:sp>
      <p:sp>
        <p:nvSpPr>
          <p:cNvPr id="82963" name="Line 22"/>
          <p:cNvSpPr>
            <a:spLocks noChangeShapeType="1"/>
          </p:cNvSpPr>
          <p:nvPr/>
        </p:nvSpPr>
        <p:spPr bwMode="auto">
          <a:xfrm flipV="1">
            <a:off x="6172200" y="4495800"/>
            <a:ext cx="914400" cy="0"/>
          </a:xfrm>
          <a:prstGeom prst="line">
            <a:avLst/>
          </a:prstGeom>
          <a:noFill/>
          <a:ln w="9525">
            <a:solidFill>
              <a:schemeClr val="tx1"/>
            </a:solidFill>
            <a:round/>
            <a:headEnd/>
            <a:tailEnd type="triangle" w="med" len="med"/>
          </a:ln>
        </p:spPr>
        <p:txBody>
          <a:bodyPr/>
          <a:lstStyle/>
          <a:p>
            <a:endParaRPr lang="en-US"/>
          </a:p>
        </p:txBody>
      </p:sp>
      <p:sp>
        <p:nvSpPr>
          <p:cNvPr id="82964" name="Line 23"/>
          <p:cNvSpPr>
            <a:spLocks noChangeShapeType="1"/>
          </p:cNvSpPr>
          <p:nvPr/>
        </p:nvSpPr>
        <p:spPr bwMode="auto">
          <a:xfrm>
            <a:off x="5943600" y="3733800"/>
            <a:ext cx="0" cy="533400"/>
          </a:xfrm>
          <a:prstGeom prst="line">
            <a:avLst/>
          </a:prstGeom>
          <a:noFill/>
          <a:ln w="9525">
            <a:solidFill>
              <a:schemeClr val="tx1"/>
            </a:solidFill>
            <a:prstDash val="dash"/>
            <a:round/>
            <a:headEnd/>
            <a:tailEnd type="triangle" w="med" len="med"/>
          </a:ln>
        </p:spPr>
        <p:txBody>
          <a:bodyPr/>
          <a:lstStyle/>
          <a:p>
            <a:endParaRPr lang="en-US"/>
          </a:p>
        </p:txBody>
      </p:sp>
      <p:sp>
        <p:nvSpPr>
          <p:cNvPr id="82965" name="AutoShape 24"/>
          <p:cNvSpPr>
            <a:spLocks noChangeArrowheads="1"/>
          </p:cNvSpPr>
          <p:nvPr/>
        </p:nvSpPr>
        <p:spPr bwMode="auto">
          <a:xfrm>
            <a:off x="8001000" y="43434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en-US" sz="2000">
                <a:cs typeface="Nazanin" pitchFamily="2" charset="-78"/>
              </a:rPr>
              <a:t>8</a:t>
            </a:r>
          </a:p>
        </p:txBody>
      </p:sp>
      <p:sp>
        <p:nvSpPr>
          <p:cNvPr id="82966" name="Line 25"/>
          <p:cNvSpPr>
            <a:spLocks noChangeShapeType="1"/>
          </p:cNvSpPr>
          <p:nvPr/>
        </p:nvSpPr>
        <p:spPr bwMode="auto">
          <a:xfrm>
            <a:off x="7467600" y="4495800"/>
            <a:ext cx="533400" cy="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ransition spd="med"/>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B7DB601B-9371-4917-8FD4-9500C32F6256}" type="slidenum">
              <a:rPr lang="ar-SA" altLang="en-US"/>
              <a:pPr>
                <a:defRPr/>
              </a:pPr>
              <a:t>45</a:t>
            </a:fld>
            <a:endParaRPr lang="en-US" altLang="en-US"/>
          </a:p>
        </p:txBody>
      </p:sp>
      <p:sp>
        <p:nvSpPr>
          <p:cNvPr id="83972" name="Rectangle 2"/>
          <p:cNvSpPr>
            <a:spLocks noGrp="1" noChangeArrowheads="1"/>
          </p:cNvSpPr>
          <p:nvPr>
            <p:ph type="title"/>
          </p:nvPr>
        </p:nvSpPr>
        <p:spPr/>
        <p:txBody>
          <a:bodyPr/>
          <a:lstStyle/>
          <a:p>
            <a:pPr algn="r" rtl="1" eaLnBrk="1" hangingPunct="1"/>
            <a:r>
              <a:rPr lang="fa-IR" smtClean="0">
                <a:cs typeface="B Nazanin" pitchFamily="2" charset="-78"/>
              </a:rPr>
              <a:t>انواع روابط ميان دو فعاليت</a:t>
            </a:r>
            <a:endParaRPr lang="en-US" smtClean="0">
              <a:cs typeface="B Nazanin" pitchFamily="2" charset="-78"/>
            </a:endParaRPr>
          </a:p>
        </p:txBody>
      </p:sp>
      <p:sp>
        <p:nvSpPr>
          <p:cNvPr id="83973" name="Rectangle 3"/>
          <p:cNvSpPr>
            <a:spLocks noGrp="1" noChangeArrowheads="1"/>
          </p:cNvSpPr>
          <p:nvPr>
            <p:ph type="body" idx="1"/>
          </p:nvPr>
        </p:nvSpPr>
        <p:spPr>
          <a:xfrm>
            <a:off x="228600" y="1719263"/>
            <a:ext cx="8686800" cy="4411662"/>
          </a:xfrm>
        </p:spPr>
        <p:txBody>
          <a:bodyPr/>
          <a:lstStyle/>
          <a:p>
            <a:pPr marL="571500" indent="-571500" algn="r" rtl="1" eaLnBrk="1" hangingPunct="1">
              <a:buFont typeface="Wingdings" pitchFamily="2" charset="2"/>
              <a:buNone/>
            </a:pPr>
            <a:r>
              <a:rPr lang="fa-IR" smtClean="0">
                <a:cs typeface="B Nazanin" pitchFamily="2" charset="-78"/>
              </a:rPr>
              <a:t>منظور از رابطه</a:t>
            </a:r>
            <a:r>
              <a:rPr lang="en-US" sz="2400" smtClean="0">
                <a:cs typeface="B Nazanin" pitchFamily="2" charset="-78"/>
              </a:rPr>
              <a:t>(Relationship)</a:t>
            </a:r>
            <a:r>
              <a:rPr lang="fa-IR" sz="2400" smtClean="0">
                <a:cs typeface="B Nazanin" pitchFamily="2" charset="-78"/>
              </a:rPr>
              <a:t> </a:t>
            </a:r>
            <a:r>
              <a:rPr lang="fa-IR" smtClean="0">
                <a:cs typeface="B Nazanin" pitchFamily="2" charset="-78"/>
              </a:rPr>
              <a:t>يا بستگي</a:t>
            </a:r>
            <a:r>
              <a:rPr lang="en-US" sz="2400" smtClean="0">
                <a:cs typeface="B Nazanin" pitchFamily="2" charset="-78"/>
              </a:rPr>
              <a:t>(Dependency)</a:t>
            </a:r>
            <a:r>
              <a:rPr lang="fa-IR" sz="2400" smtClean="0">
                <a:cs typeface="B Nazanin" pitchFamily="2" charset="-78"/>
              </a:rPr>
              <a:t> </a:t>
            </a:r>
            <a:r>
              <a:rPr lang="fa-IR" smtClean="0">
                <a:cs typeface="B Nazanin" pitchFamily="2" charset="-78"/>
              </a:rPr>
              <a:t>ميان دوفعاليت، تعريف قيود و الزامات ضروري ميان شروع يا خاتمه يک فعاليت با شروع و خاتمه هر يک از فعاليتهاي بعدي</a:t>
            </a:r>
            <a:r>
              <a:rPr lang="en-US" sz="2400" smtClean="0">
                <a:cs typeface="B Nazanin" pitchFamily="2" charset="-78"/>
              </a:rPr>
              <a:t>(Successor activities)</a:t>
            </a:r>
            <a:r>
              <a:rPr lang="fa-IR" smtClean="0">
                <a:cs typeface="B Nazanin" pitchFamily="2" charset="-78"/>
              </a:rPr>
              <a:t> وهر يک از فعاليتهاي قبلي</a:t>
            </a:r>
            <a:r>
              <a:rPr lang="en-US" sz="2400" smtClean="0">
                <a:cs typeface="B Nazanin" pitchFamily="2" charset="-78"/>
              </a:rPr>
              <a:t>(Predecessor Activities)</a:t>
            </a:r>
            <a:r>
              <a:rPr lang="fa-IR" smtClean="0">
                <a:cs typeface="B Nazanin" pitchFamily="2" charset="-78"/>
              </a:rPr>
              <a:t> آن است. </a:t>
            </a:r>
          </a:p>
          <a:p>
            <a:pPr marL="571500" indent="-571500" algn="r" rtl="1" eaLnBrk="1" hangingPunct="1">
              <a:buFont typeface="Wingdings" pitchFamily="2" charset="2"/>
              <a:buNone/>
            </a:pPr>
            <a:r>
              <a:rPr lang="fa-IR" smtClean="0">
                <a:cs typeface="B Nazanin" pitchFamily="2" charset="-78"/>
              </a:rPr>
              <a:t>روابط ميان هر دو فعاليت از فعاليتهاي يک پروژه را مي توان به چهار نوع، به شرح زير گروه بندي کرد :</a:t>
            </a:r>
          </a:p>
          <a:p>
            <a:pPr marL="571500" indent="-571500" algn="r" rtl="1" eaLnBrk="1" hangingPunct="1">
              <a:buFont typeface="Wingdings" pitchFamily="2" charset="2"/>
              <a:buNone/>
            </a:pPr>
            <a:r>
              <a:rPr lang="fa-IR" smtClean="0">
                <a:cs typeface="B Nazanin" pitchFamily="2" charset="-78"/>
              </a:rPr>
              <a:t>1) رابطه فيزيکي               2) رابطه منطقي</a:t>
            </a:r>
          </a:p>
          <a:p>
            <a:pPr marL="571500" indent="-571500" algn="r" rtl="1" eaLnBrk="1" hangingPunct="1">
              <a:buFont typeface="Wingdings" pitchFamily="2" charset="2"/>
              <a:buNone/>
            </a:pPr>
            <a:r>
              <a:rPr lang="fa-IR" smtClean="0">
                <a:cs typeface="B Nazanin" pitchFamily="2" charset="-78"/>
              </a:rPr>
              <a:t>3) رابطه سازماني              4)  رابطه محدوديت منابع            </a:t>
            </a:r>
            <a:endParaRPr lang="en-US" smtClean="0">
              <a:cs typeface="B Nazanin" pitchFamily="2" charset="-78"/>
            </a:endParaRPr>
          </a:p>
        </p:txBody>
      </p:sp>
    </p:spTree>
  </p:cSld>
  <p:clrMapOvr>
    <a:masterClrMapping/>
  </p:clrMapOvr>
  <p:transition spd="med"/>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7A85A904-EAE9-4345-A36A-AC016D8CAE86}" type="slidenum">
              <a:rPr lang="ar-SA" altLang="en-US"/>
              <a:pPr>
                <a:defRPr/>
              </a:pPr>
              <a:t>46</a:t>
            </a:fld>
            <a:endParaRPr lang="en-US" altLang="en-US"/>
          </a:p>
        </p:txBody>
      </p:sp>
      <p:sp>
        <p:nvSpPr>
          <p:cNvPr id="84996" name="Rectangle 2"/>
          <p:cNvSpPr>
            <a:spLocks noGrp="1" noChangeArrowheads="1"/>
          </p:cNvSpPr>
          <p:nvPr>
            <p:ph type="title"/>
          </p:nvPr>
        </p:nvSpPr>
        <p:spPr/>
        <p:txBody>
          <a:bodyPr/>
          <a:lstStyle/>
          <a:p>
            <a:pPr algn="r" rtl="1" eaLnBrk="1" hangingPunct="1"/>
            <a:r>
              <a:rPr lang="fa-IR" smtClean="0">
                <a:cs typeface="B Nazanin" pitchFamily="2" charset="-78"/>
              </a:rPr>
              <a:t>انواع روابط ميان دو فعاليت-ادامه</a:t>
            </a:r>
            <a:endParaRPr lang="en-US" smtClean="0">
              <a:cs typeface="B Nazanin" pitchFamily="2" charset="-78"/>
            </a:endParaRPr>
          </a:p>
        </p:txBody>
      </p:sp>
      <p:sp>
        <p:nvSpPr>
          <p:cNvPr id="84997" name="Rectangle 3"/>
          <p:cNvSpPr>
            <a:spLocks noGrp="1" noChangeArrowheads="1"/>
          </p:cNvSpPr>
          <p:nvPr>
            <p:ph type="body" idx="1"/>
          </p:nvPr>
        </p:nvSpPr>
        <p:spPr>
          <a:xfrm>
            <a:off x="457200" y="1719263"/>
            <a:ext cx="8229600" cy="4529137"/>
          </a:xfrm>
        </p:spPr>
        <p:txBody>
          <a:bodyPr/>
          <a:lstStyle/>
          <a:p>
            <a:pPr marL="571500" indent="-571500" algn="r" rtl="1" eaLnBrk="1" hangingPunct="1">
              <a:lnSpc>
                <a:spcPct val="90000"/>
              </a:lnSpc>
              <a:buFont typeface="Wingdings" pitchFamily="2" charset="2"/>
              <a:buNone/>
            </a:pPr>
            <a:r>
              <a:rPr lang="fa-IR" sz="2600" smtClean="0">
                <a:cs typeface="B Nazanin" pitchFamily="2" charset="-78"/>
              </a:rPr>
              <a:t>1) رابطه فيزيکي</a:t>
            </a:r>
            <a:r>
              <a:rPr lang="en-US" sz="2600" smtClean="0">
                <a:cs typeface="B Nazanin" pitchFamily="2" charset="-78"/>
              </a:rPr>
              <a:t>(Physical Relationship)</a:t>
            </a:r>
            <a:r>
              <a:rPr lang="fa-IR" sz="2600" smtClean="0">
                <a:cs typeface="B Nazanin" pitchFamily="2" charset="-78"/>
              </a:rPr>
              <a:t>:</a:t>
            </a:r>
          </a:p>
          <a:p>
            <a:pPr marL="571500" indent="-571500" algn="r" rtl="1" eaLnBrk="1" hangingPunct="1">
              <a:lnSpc>
                <a:spcPct val="90000"/>
              </a:lnSpc>
              <a:buFont typeface="Wingdings" pitchFamily="2" charset="2"/>
              <a:buNone/>
            </a:pPr>
            <a:r>
              <a:rPr lang="fa-IR" sz="2600" smtClean="0">
                <a:cs typeface="B Nazanin" pitchFamily="2" charset="-78"/>
              </a:rPr>
              <a:t>رابطه ميان ماهيت،طبيعت يا فيزيک دو فعاليت به گونه اي است که شروع يکي  از آنها قبل از خاتمه ديگري ممکن نيست.مثل اغلب روابط ميان فعاليتهاي يک پروژه(حفر کانال و لوله گذاري).</a:t>
            </a:r>
            <a:endParaRPr lang="en-US" sz="2600" smtClean="0">
              <a:cs typeface="B Nazanin" pitchFamily="2" charset="-78"/>
            </a:endParaRPr>
          </a:p>
          <a:p>
            <a:pPr marL="571500" indent="-571500" algn="r" rtl="1" eaLnBrk="1" hangingPunct="1">
              <a:lnSpc>
                <a:spcPct val="90000"/>
              </a:lnSpc>
              <a:buFont typeface="Wingdings" pitchFamily="2" charset="2"/>
              <a:buNone/>
            </a:pPr>
            <a:endParaRPr lang="fa-IR" sz="2600" smtClean="0">
              <a:cs typeface="B Nazanin" pitchFamily="2" charset="-78"/>
            </a:endParaRPr>
          </a:p>
          <a:p>
            <a:pPr marL="571500" indent="-571500" algn="r" rtl="1" eaLnBrk="1" hangingPunct="1">
              <a:lnSpc>
                <a:spcPct val="90000"/>
              </a:lnSpc>
              <a:buFont typeface="Wingdings" pitchFamily="2" charset="2"/>
              <a:buNone/>
            </a:pPr>
            <a:r>
              <a:rPr lang="fa-IR" sz="2600" smtClean="0">
                <a:cs typeface="B Nazanin" pitchFamily="2" charset="-78"/>
              </a:rPr>
              <a:t>2) رابطه منطقي</a:t>
            </a:r>
            <a:r>
              <a:rPr lang="en-US" sz="2600" smtClean="0">
                <a:cs typeface="B Nazanin" pitchFamily="2" charset="-78"/>
              </a:rPr>
              <a:t>(Logical Relationship)</a:t>
            </a:r>
            <a:r>
              <a:rPr lang="fa-IR" sz="2600" smtClean="0">
                <a:cs typeface="B Nazanin" pitchFamily="2" charset="-78"/>
              </a:rPr>
              <a:t>:</a:t>
            </a:r>
          </a:p>
          <a:p>
            <a:pPr marL="571500" indent="-571500" algn="r" rtl="1" eaLnBrk="1" hangingPunct="1">
              <a:lnSpc>
                <a:spcPct val="90000"/>
              </a:lnSpc>
              <a:buFont typeface="Wingdings" pitchFamily="2" charset="2"/>
              <a:buNone/>
            </a:pPr>
            <a:r>
              <a:rPr lang="fa-IR" sz="2600" smtClean="0">
                <a:cs typeface="B Nazanin" pitchFamily="2" charset="-78"/>
              </a:rPr>
              <a:t>اجراي يکي از فعاليتها به خاتمه ديگري بستگي ندارد اما منطقي است(يا به صلاح است) که يکي از آنها پس از ديگري اجرا شود.</a:t>
            </a:r>
          </a:p>
          <a:p>
            <a:pPr marL="571500" indent="-571500" algn="r" rtl="1" eaLnBrk="1" hangingPunct="1">
              <a:lnSpc>
                <a:spcPct val="90000"/>
              </a:lnSpc>
              <a:buFont typeface="Wingdings" pitchFamily="2" charset="2"/>
              <a:buNone/>
            </a:pPr>
            <a:r>
              <a:rPr lang="fa-IR" sz="2600" smtClean="0">
                <a:cs typeface="B Nazanin" pitchFamily="2" charset="-78"/>
              </a:rPr>
              <a:t>مثلاً مدير پروژه تاکيد دارد قبل از اجراي فعاليت انجام هر بخش، فعاليت مطالعه بخش بعدي را نبايد اجرا کرد.</a:t>
            </a:r>
          </a:p>
          <a:p>
            <a:pPr marL="571500" indent="-571500" algn="r" rtl="1" eaLnBrk="1" hangingPunct="1">
              <a:lnSpc>
                <a:spcPct val="90000"/>
              </a:lnSpc>
              <a:buFont typeface="Wingdings" pitchFamily="2" charset="2"/>
              <a:buNone/>
            </a:pPr>
            <a:r>
              <a:rPr lang="fa-IR" sz="2600" smtClean="0">
                <a:cs typeface="B Nazanin" pitchFamily="2" charset="-78"/>
              </a:rPr>
              <a:t>  </a:t>
            </a:r>
          </a:p>
          <a:p>
            <a:pPr marL="571500" indent="-571500" algn="r" rtl="1" eaLnBrk="1" hangingPunct="1">
              <a:lnSpc>
                <a:spcPct val="90000"/>
              </a:lnSpc>
              <a:buFont typeface="Wingdings" pitchFamily="2" charset="2"/>
              <a:buNone/>
            </a:pPr>
            <a:endParaRPr lang="en-US" sz="2600" smtClean="0">
              <a:cs typeface="B Nazanin" pitchFamily="2" charset="-78"/>
            </a:endParaRPr>
          </a:p>
        </p:txBody>
      </p:sp>
    </p:spTree>
  </p:cSld>
  <p:clrMapOvr>
    <a:masterClrMapping/>
  </p:clrMapOvr>
  <p:transition spd="med"/>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FBE51CA2-A5D8-4D8E-BB11-A5EEFFCA0657}" type="slidenum">
              <a:rPr lang="ar-SA" altLang="en-US"/>
              <a:pPr>
                <a:defRPr/>
              </a:pPr>
              <a:t>47</a:t>
            </a:fld>
            <a:endParaRPr lang="en-US" altLang="en-US"/>
          </a:p>
        </p:txBody>
      </p:sp>
      <p:sp>
        <p:nvSpPr>
          <p:cNvPr id="86020" name="Rectangle 2"/>
          <p:cNvSpPr>
            <a:spLocks noGrp="1" noChangeArrowheads="1"/>
          </p:cNvSpPr>
          <p:nvPr>
            <p:ph type="title"/>
          </p:nvPr>
        </p:nvSpPr>
        <p:spPr/>
        <p:txBody>
          <a:bodyPr/>
          <a:lstStyle/>
          <a:p>
            <a:pPr algn="r" rtl="1" eaLnBrk="1" hangingPunct="1"/>
            <a:r>
              <a:rPr lang="fa-IR" smtClean="0">
                <a:cs typeface="B Nazanin" pitchFamily="2" charset="-78"/>
              </a:rPr>
              <a:t>انواع روابط ميان دو فعاليت-ادامه</a:t>
            </a:r>
            <a:endParaRPr lang="en-US" smtClean="0">
              <a:cs typeface="B Nazanin" pitchFamily="2" charset="-78"/>
            </a:endParaRPr>
          </a:p>
        </p:txBody>
      </p:sp>
      <p:sp>
        <p:nvSpPr>
          <p:cNvPr id="86021" name="Rectangle 3"/>
          <p:cNvSpPr>
            <a:spLocks noGrp="1" noChangeArrowheads="1"/>
          </p:cNvSpPr>
          <p:nvPr>
            <p:ph type="body" idx="1"/>
          </p:nvPr>
        </p:nvSpPr>
        <p:spPr>
          <a:xfrm>
            <a:off x="533400" y="1905000"/>
            <a:ext cx="8229600" cy="4411663"/>
          </a:xfrm>
        </p:spPr>
        <p:txBody>
          <a:bodyPr/>
          <a:lstStyle/>
          <a:p>
            <a:pPr algn="r" rtl="1" eaLnBrk="1" hangingPunct="1">
              <a:buFont typeface="Wingdings" pitchFamily="2" charset="2"/>
              <a:buNone/>
            </a:pPr>
            <a:r>
              <a:rPr lang="fa-IR" sz="2600" smtClean="0">
                <a:cs typeface="B Nazanin" pitchFamily="2" charset="-78"/>
              </a:rPr>
              <a:t>3) رابطه سازماني:</a:t>
            </a:r>
          </a:p>
          <a:p>
            <a:pPr algn="r" rtl="1" eaLnBrk="1" hangingPunct="1">
              <a:buFont typeface="Wingdings" pitchFamily="2" charset="2"/>
              <a:buNone/>
            </a:pPr>
            <a:r>
              <a:rPr lang="fa-IR" sz="2600" smtClean="0">
                <a:cs typeface="B Nazanin" pitchFamily="2" charset="-78"/>
              </a:rPr>
              <a:t>برخي از موارد، بخشنامه ها، آئين نامه ها و مقررات وضع شده از طرف مديريت رده اول سازمان مولد پروژه،‌ ما را به رعايت روابط خاصي ميان دو فعاليت ملزم مي نمايد. رابطه سازماني از نظر مديريت سازمان منطقي است و نقض آن، عدم رعايت قوانين و مقررات را باعث ميشود.</a:t>
            </a:r>
          </a:p>
          <a:p>
            <a:pPr algn="r" rtl="1" eaLnBrk="1" hangingPunct="1">
              <a:buFont typeface="Wingdings" pitchFamily="2" charset="2"/>
              <a:buNone/>
            </a:pPr>
            <a:r>
              <a:rPr lang="fa-IR" sz="2600" smtClean="0">
                <a:cs typeface="B Nazanin" pitchFamily="2" charset="-78"/>
              </a:rPr>
              <a:t>4) رابطه محدوديت منابع:</a:t>
            </a:r>
          </a:p>
          <a:p>
            <a:pPr algn="r" rtl="1" eaLnBrk="1" hangingPunct="1">
              <a:buFont typeface="Wingdings" pitchFamily="2" charset="2"/>
              <a:buNone/>
            </a:pPr>
            <a:r>
              <a:rPr lang="fa-IR" sz="2600" smtClean="0">
                <a:cs typeface="B Nazanin" pitchFamily="2" charset="-78"/>
              </a:rPr>
              <a:t>محدوديت استفاده از منابع اجرايي ما را وادار ميکند که فعاليتي را بعد از خاتمه ديگري اجرا کنيم. اين نوع بستگي ناشي از نياز دو فعاليت به منابع اجرايي مي باشد که مقدار آن محدود است .</a:t>
            </a:r>
            <a:endParaRPr lang="en-US" sz="2600" smtClean="0">
              <a:cs typeface="B Nazanin" pitchFamily="2" charset="-78"/>
            </a:endParaRPr>
          </a:p>
        </p:txBody>
      </p:sp>
    </p:spTree>
  </p:cSld>
  <p:clrMapOvr>
    <a:masterClrMapping/>
  </p:clrMapOvr>
  <p:transition spd="med"/>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FFD3F2B2-E6B7-4608-A428-8159EC15E659}" type="slidenum">
              <a:rPr lang="ar-SA" altLang="en-US"/>
              <a:pPr>
                <a:defRPr/>
              </a:pPr>
              <a:t>48</a:t>
            </a:fld>
            <a:endParaRPr lang="en-US" altLang="en-US"/>
          </a:p>
        </p:txBody>
      </p:sp>
      <p:sp>
        <p:nvSpPr>
          <p:cNvPr id="87044" name="Rectangle 2"/>
          <p:cNvSpPr>
            <a:spLocks noGrp="1" noChangeArrowheads="1"/>
          </p:cNvSpPr>
          <p:nvPr>
            <p:ph type="title"/>
          </p:nvPr>
        </p:nvSpPr>
        <p:spPr/>
        <p:txBody>
          <a:bodyPr/>
          <a:lstStyle/>
          <a:p>
            <a:pPr algn="r" rtl="1" eaLnBrk="1" hangingPunct="1"/>
            <a:r>
              <a:rPr lang="fa-IR" smtClean="0">
                <a:cs typeface="B Nazanin" pitchFamily="2" charset="-78"/>
              </a:rPr>
              <a:t>نمودار گانت</a:t>
            </a:r>
            <a:endParaRPr lang="en-US" smtClean="0">
              <a:cs typeface="B Nazanin" pitchFamily="2" charset="-78"/>
            </a:endParaRPr>
          </a:p>
        </p:txBody>
      </p:sp>
      <p:sp>
        <p:nvSpPr>
          <p:cNvPr id="87045" name="Rectangle 3"/>
          <p:cNvSpPr>
            <a:spLocks noGrp="1" noChangeArrowheads="1"/>
          </p:cNvSpPr>
          <p:nvPr>
            <p:ph type="body" idx="1"/>
          </p:nvPr>
        </p:nvSpPr>
        <p:spPr>
          <a:xfrm>
            <a:off x="76200" y="1676400"/>
            <a:ext cx="8686800" cy="4640263"/>
          </a:xfrm>
        </p:spPr>
        <p:txBody>
          <a:bodyPr/>
          <a:lstStyle/>
          <a:p>
            <a:pPr algn="r" rtl="1" eaLnBrk="1" hangingPunct="1">
              <a:lnSpc>
                <a:spcPct val="90000"/>
              </a:lnSpc>
              <a:buFont typeface="Wingdings" pitchFamily="2" charset="2"/>
              <a:buNone/>
            </a:pPr>
            <a:r>
              <a:rPr lang="fa-IR" sz="2800" smtClean="0">
                <a:cs typeface="B Nazanin" pitchFamily="2" charset="-78"/>
              </a:rPr>
              <a:t>در اوايل قرن بيستم، هنري گانت(1919-1861)و فردريک تيلور(1915-1856)</a:t>
            </a:r>
          </a:p>
          <a:p>
            <a:pPr algn="r" rtl="1" eaLnBrk="1" hangingPunct="1">
              <a:lnSpc>
                <a:spcPct val="90000"/>
              </a:lnSpc>
              <a:buFont typeface="Wingdings" pitchFamily="2" charset="2"/>
              <a:buNone/>
            </a:pPr>
            <a:r>
              <a:rPr lang="fa-IR" sz="2800" smtClean="0">
                <a:cs typeface="B Nazanin" pitchFamily="2" charset="-78"/>
              </a:rPr>
              <a:t>براي برنامه ريزي پروژه ها از يک نمودار که محور افقي آن نشان دهنده عامل زمان بود و محور عمودي آن نشانگر فعاليتهاي لازم در اجراي پروژه بود، استفاده نمودند. اين نمودارها براي نشان دادن زمان هاي آغاز و پايان فعاليتها بوده و هنوز هم بسياري از مؤسسات و سازمانها از آن استفاده ميکنند.</a:t>
            </a:r>
          </a:p>
          <a:p>
            <a:pPr algn="r" rtl="1" eaLnBrk="1" hangingPunct="1">
              <a:lnSpc>
                <a:spcPct val="90000"/>
              </a:lnSpc>
              <a:buFont typeface="Wingdings" pitchFamily="2" charset="2"/>
              <a:buNone/>
            </a:pPr>
            <a:r>
              <a:rPr lang="fa-IR" sz="2800" smtClean="0">
                <a:cs typeface="B Nazanin" pitchFamily="2" charset="-78"/>
              </a:rPr>
              <a:t>از اشکالات عمده نمودار گانت، اين است که ارتباط بين تاريخ هاي اجراي فعاليتهاي پروژه، و ترتيب تقدم و تأخر بين آنها در اين نمودار ها بخوبي مشهود نيست . بنابراين در صورتي که در يک يا چند فعاليت تأخير رخ دهد،اثرات چنين ديرکردهايي بر ساير فعاليت ها و در نتيجه تکميل پروژه براحتي قابل درک نيست. </a:t>
            </a:r>
            <a:endParaRPr lang="en-US" sz="2800" smtClean="0">
              <a:cs typeface="B Nazanin" pitchFamily="2" charset="-78"/>
            </a:endParaRPr>
          </a:p>
        </p:txBody>
      </p:sp>
    </p:spTree>
  </p:cSld>
  <p:clrMapOvr>
    <a:masterClrMapping/>
  </p:clrMapOvr>
  <p:transition spd="med"/>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E519074C-54DA-4C01-B1C2-3BBFAD42B70A}" type="slidenum">
              <a:rPr lang="ar-SA" altLang="en-US"/>
              <a:pPr>
                <a:defRPr/>
              </a:pPr>
              <a:t>49</a:t>
            </a:fld>
            <a:endParaRPr lang="en-US" altLang="en-US"/>
          </a:p>
        </p:txBody>
      </p:sp>
      <p:sp>
        <p:nvSpPr>
          <p:cNvPr id="88068" name="Rectangle 2"/>
          <p:cNvSpPr>
            <a:spLocks noGrp="1" noChangeArrowheads="1"/>
          </p:cNvSpPr>
          <p:nvPr>
            <p:ph type="title"/>
          </p:nvPr>
        </p:nvSpPr>
        <p:spPr/>
        <p:txBody>
          <a:bodyPr/>
          <a:lstStyle/>
          <a:p>
            <a:pPr algn="r" rtl="1" eaLnBrk="1" hangingPunct="1"/>
            <a:r>
              <a:rPr lang="fa-IR" smtClean="0">
                <a:cs typeface="B Nazanin" pitchFamily="2" charset="-78"/>
              </a:rPr>
              <a:t>روش مسير بحراني</a:t>
            </a:r>
            <a:r>
              <a:rPr lang="en-US" sz="3500" smtClean="0">
                <a:cs typeface="B Nazanin" pitchFamily="2" charset="-78"/>
              </a:rPr>
              <a:t>(CPM)</a:t>
            </a:r>
            <a:endParaRPr lang="en-US" smtClean="0">
              <a:cs typeface="B Nazanin" pitchFamily="2" charset="-78"/>
            </a:endParaRPr>
          </a:p>
        </p:txBody>
      </p:sp>
      <p:sp>
        <p:nvSpPr>
          <p:cNvPr id="88069" name="Rectangle 3"/>
          <p:cNvSpPr>
            <a:spLocks noGrp="1" noChangeArrowheads="1"/>
          </p:cNvSpPr>
          <p:nvPr>
            <p:ph type="body" idx="1"/>
          </p:nvPr>
        </p:nvSpPr>
        <p:spPr>
          <a:xfrm>
            <a:off x="457200" y="1719263"/>
            <a:ext cx="8229600" cy="4681537"/>
          </a:xfrm>
        </p:spPr>
        <p:txBody>
          <a:bodyPr/>
          <a:lstStyle/>
          <a:p>
            <a:pPr algn="r" rtl="1" eaLnBrk="1" hangingPunct="1">
              <a:lnSpc>
                <a:spcPct val="90000"/>
              </a:lnSpc>
              <a:buFont typeface="Wingdings" pitchFamily="2" charset="2"/>
              <a:buNone/>
            </a:pPr>
            <a:r>
              <a:rPr lang="fa-IR" smtClean="0">
                <a:cs typeface="B Nazanin" pitchFamily="2" charset="-78"/>
              </a:rPr>
              <a:t>در سالهاي دهه 1950 گروهي از دانشمندان علوم تحقيق در عمليات به فکر ايجاد روشهاي کاملتري براي برنامه ريزي پروژه ها افتادند.</a:t>
            </a:r>
          </a:p>
          <a:p>
            <a:pPr algn="r" rtl="1" eaLnBrk="1" hangingPunct="1">
              <a:lnSpc>
                <a:spcPct val="90000"/>
              </a:lnSpc>
              <a:buFont typeface="Wingdings" pitchFamily="2" charset="2"/>
              <a:buNone/>
            </a:pPr>
            <a:r>
              <a:rPr lang="fa-IR" smtClean="0">
                <a:cs typeface="B Nazanin" pitchFamily="2" charset="-78"/>
              </a:rPr>
              <a:t>شرکت توليدي ”دوپان-</a:t>
            </a:r>
            <a:r>
              <a:rPr lang="en-US" sz="2400" smtClean="0">
                <a:cs typeface="B Nazanin" pitchFamily="2" charset="-78"/>
              </a:rPr>
              <a:t>Du pant</a:t>
            </a:r>
            <a:r>
              <a:rPr lang="fa-IR" smtClean="0">
                <a:cs typeface="B Nazanin" pitchFamily="2" charset="-78"/>
              </a:rPr>
              <a:t> ” يک گروه تحقيقاتي را مأمور بررسي کاربرد هاي روشهاي جديد مديريت در امور مهندسي شرکت نمود.</a:t>
            </a:r>
          </a:p>
          <a:p>
            <a:pPr algn="r" rtl="1" eaLnBrk="1" hangingPunct="1">
              <a:lnSpc>
                <a:spcPct val="90000"/>
              </a:lnSpc>
              <a:buFont typeface="Wingdings" pitchFamily="2" charset="2"/>
              <a:buNone/>
            </a:pPr>
            <a:r>
              <a:rPr lang="fa-IR" smtClean="0">
                <a:cs typeface="B Nazanin" pitchFamily="2" charset="-78"/>
              </a:rPr>
              <a:t>نهايتاً اين گروه در سال 1957 به سرپرستي مورگان واکر، موفق به ابداع روش مسير بحراني</a:t>
            </a:r>
            <a:r>
              <a:rPr lang="en-US" sz="2400" smtClean="0">
                <a:cs typeface="B Nazanin" pitchFamily="2" charset="-78"/>
              </a:rPr>
              <a:t>(Critical Path Method)</a:t>
            </a:r>
            <a:r>
              <a:rPr lang="fa-IR" sz="2400" smtClean="0">
                <a:cs typeface="B Nazanin" pitchFamily="2" charset="-78"/>
              </a:rPr>
              <a:t> </a:t>
            </a:r>
            <a:r>
              <a:rPr lang="fa-IR" smtClean="0">
                <a:cs typeface="B Nazanin" pitchFamily="2" charset="-78"/>
              </a:rPr>
              <a:t>شد. واولين بار در پروژه ساخت يک کارخانه براي شرکت دوپان، با سرمايه گذاري 10 ميليون دلار بکار رفت.</a:t>
            </a:r>
          </a:p>
          <a:p>
            <a:pPr algn="r" rtl="1" eaLnBrk="1" hangingPunct="1">
              <a:lnSpc>
                <a:spcPct val="90000"/>
              </a:lnSpc>
              <a:buFont typeface="Wingdings" pitchFamily="2" charset="2"/>
              <a:buNone/>
            </a:pPr>
            <a:r>
              <a:rPr lang="fa-IR" smtClean="0">
                <a:cs typeface="B Nazanin" pitchFamily="2" charset="-78"/>
              </a:rPr>
              <a:t>پيش از پرداختن به اين روش، با تعاريف زير آشنا ميشويم:</a:t>
            </a:r>
            <a:endParaRPr lang="en-US"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5525B03B-FAA2-41C2-9C6A-1D197E3ABD88}" type="slidenum">
              <a:rPr lang="ar-SA" altLang="en-US"/>
              <a:pPr>
                <a:defRPr/>
              </a:pPr>
              <a:t>5</a:t>
            </a:fld>
            <a:endParaRPr lang="en-US" altLang="en-US"/>
          </a:p>
        </p:txBody>
      </p:sp>
      <p:sp>
        <p:nvSpPr>
          <p:cNvPr id="44036" name="Rectangle 2"/>
          <p:cNvSpPr>
            <a:spLocks noGrp="1" noChangeArrowheads="1"/>
          </p:cNvSpPr>
          <p:nvPr>
            <p:ph type="title"/>
          </p:nvPr>
        </p:nvSpPr>
        <p:spPr/>
        <p:txBody>
          <a:bodyPr/>
          <a:lstStyle/>
          <a:p>
            <a:pPr algn="r" rtl="1" eaLnBrk="1" hangingPunct="1"/>
            <a:r>
              <a:rPr lang="fa-IR" smtClean="0">
                <a:cs typeface="Nazanin" pitchFamily="2" charset="-78"/>
              </a:rPr>
              <a:t>انواع پروژه</a:t>
            </a:r>
            <a:r>
              <a:rPr lang="fa-IR" smtClean="0"/>
              <a:t> </a:t>
            </a:r>
            <a:endParaRPr lang="en-US" smtClean="0"/>
          </a:p>
        </p:txBody>
      </p:sp>
      <p:sp>
        <p:nvSpPr>
          <p:cNvPr id="44037" name="Rectangle 3"/>
          <p:cNvSpPr>
            <a:spLocks noGrp="1" noChangeArrowheads="1"/>
          </p:cNvSpPr>
          <p:nvPr>
            <p:ph type="body" idx="1"/>
          </p:nvPr>
        </p:nvSpPr>
        <p:spPr/>
        <p:txBody>
          <a:bodyPr/>
          <a:lstStyle/>
          <a:p>
            <a:pPr marL="571500" indent="-571500" algn="r" rtl="1" eaLnBrk="1" hangingPunct="1">
              <a:buFont typeface="Wingdings" pitchFamily="2" charset="2"/>
              <a:buNone/>
            </a:pPr>
            <a:r>
              <a:rPr lang="fa-IR" sz="2800" b="1" smtClean="0">
                <a:cs typeface="Nazanin" pitchFamily="2" charset="-78"/>
              </a:rPr>
              <a:t>1- پروژه اجرايي:</a:t>
            </a:r>
          </a:p>
          <a:p>
            <a:pPr marL="571500" indent="-571500" algn="r" rtl="1" eaLnBrk="1" hangingPunct="1">
              <a:buFont typeface="Wingdings" pitchFamily="2" charset="2"/>
              <a:buNone/>
            </a:pPr>
            <a:r>
              <a:rPr lang="fa-IR" sz="2800" b="1" smtClean="0">
                <a:cs typeface="Nazanin" pitchFamily="2" charset="-78"/>
              </a:rPr>
              <a:t>  </a:t>
            </a:r>
            <a:r>
              <a:rPr lang="fa-IR" sz="2800" smtClean="0">
                <a:cs typeface="Nazanin" pitchFamily="2" charset="-78"/>
              </a:rPr>
              <a:t>همانند احداث پالايشگاه، احداث سد ، احداث ساختمان و ...</a:t>
            </a:r>
            <a:endParaRPr lang="fa-IR" sz="2800" b="1" smtClean="0">
              <a:cs typeface="Nazanin" pitchFamily="2" charset="-78"/>
            </a:endParaRPr>
          </a:p>
          <a:p>
            <a:pPr marL="571500" indent="-571500" algn="r" rtl="1" eaLnBrk="1" hangingPunct="1">
              <a:buFont typeface="Wingdings" pitchFamily="2" charset="2"/>
              <a:buNone/>
            </a:pPr>
            <a:r>
              <a:rPr lang="fa-IR" sz="2800" b="1" smtClean="0">
                <a:cs typeface="Nazanin" pitchFamily="2" charset="-78"/>
              </a:rPr>
              <a:t>2- پروژه مطالعاتي و تحقيقاتي:</a:t>
            </a:r>
          </a:p>
          <a:p>
            <a:pPr marL="571500" indent="-571500" algn="r" rtl="1" eaLnBrk="1" hangingPunct="1">
              <a:buFont typeface="Wingdings" pitchFamily="2" charset="2"/>
              <a:buNone/>
            </a:pPr>
            <a:r>
              <a:rPr lang="fa-IR" sz="2800" smtClean="0">
                <a:cs typeface="Nazanin" pitchFamily="2" charset="-78"/>
              </a:rPr>
              <a:t>همانند مطالعه توجيه اقتصادي يک پروژه، مطالعات اجتماعي و فردي يک منطقه يا شهر و ...</a:t>
            </a:r>
          </a:p>
          <a:p>
            <a:pPr marL="571500" indent="-571500" algn="r" rtl="1" eaLnBrk="1" hangingPunct="1">
              <a:buFont typeface="Wingdings" pitchFamily="2" charset="2"/>
              <a:buNone/>
            </a:pPr>
            <a:r>
              <a:rPr lang="fa-IR" sz="2800" b="1" smtClean="0">
                <a:cs typeface="Nazanin" pitchFamily="2" charset="-78"/>
              </a:rPr>
              <a:t>3- پروژه خدماتي :</a:t>
            </a:r>
          </a:p>
          <a:p>
            <a:pPr marL="571500" indent="-571500" algn="r" rtl="1" eaLnBrk="1" hangingPunct="1">
              <a:buFont typeface="Wingdings" pitchFamily="2" charset="2"/>
              <a:buNone/>
            </a:pPr>
            <a:r>
              <a:rPr lang="fa-IR" sz="2800" smtClean="0">
                <a:cs typeface="Nazanin" pitchFamily="2" charset="-78"/>
              </a:rPr>
              <a:t>همانند زيبا سازي شهر، بهبود ترافيک ، دفع زباله و ...</a:t>
            </a:r>
          </a:p>
          <a:p>
            <a:pPr marL="571500" indent="-571500" algn="r" rtl="1" eaLnBrk="1" hangingPunct="1"/>
            <a:endParaRPr lang="fa-IR" sz="2800" b="1" smtClean="0">
              <a:cs typeface="Nazanin" pitchFamily="2" charset="-78"/>
            </a:endParaRPr>
          </a:p>
          <a:p>
            <a:pPr marL="571500" indent="-571500" algn="r" rtl="1" eaLnBrk="1" hangingPunct="1">
              <a:buFont typeface="Wingdings" pitchFamily="2" charset="2"/>
              <a:buAutoNum type="arabicPeriod"/>
            </a:pPr>
            <a:endParaRPr lang="en-US" sz="2800" b="1" smtClean="0">
              <a:cs typeface="Nazanin" pitchFamily="2" charset="-78"/>
            </a:endParaRPr>
          </a:p>
        </p:txBody>
      </p:sp>
    </p:spTree>
  </p:cSld>
  <p:clrMapOvr>
    <a:masterClrMapping/>
  </p:clrMapOvr>
  <p:transition spd="med"/>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35" name="Slide Number Placeholder 5"/>
          <p:cNvSpPr>
            <a:spLocks noGrp="1"/>
          </p:cNvSpPr>
          <p:nvPr>
            <p:ph type="sldNum" sz="quarter" idx="12"/>
          </p:nvPr>
        </p:nvSpPr>
        <p:spPr/>
        <p:txBody>
          <a:bodyPr/>
          <a:lstStyle/>
          <a:p>
            <a:pPr>
              <a:defRPr/>
            </a:pPr>
            <a:fld id="{264B0982-75D1-422A-BF2D-3AF04977418F}" type="slidenum">
              <a:rPr lang="ar-SA" altLang="en-US"/>
              <a:pPr>
                <a:defRPr/>
              </a:pPr>
              <a:t>50</a:t>
            </a:fld>
            <a:endParaRPr lang="en-US" altLang="en-US"/>
          </a:p>
        </p:txBody>
      </p:sp>
      <p:sp>
        <p:nvSpPr>
          <p:cNvPr id="89092" name="Oval 2"/>
          <p:cNvSpPr>
            <a:spLocks noChangeArrowheads="1"/>
          </p:cNvSpPr>
          <p:nvPr/>
        </p:nvSpPr>
        <p:spPr bwMode="auto">
          <a:xfrm>
            <a:off x="6553200" y="3581400"/>
            <a:ext cx="457200" cy="457200"/>
          </a:xfrm>
          <a:prstGeom prst="ellipse">
            <a:avLst/>
          </a:prstGeom>
          <a:solidFill>
            <a:schemeClr val="bg1"/>
          </a:solidFill>
          <a:ln w="9525" algn="ctr">
            <a:noFill/>
            <a:round/>
            <a:headEnd/>
            <a:tailEnd/>
          </a:ln>
        </p:spPr>
        <p:txBody>
          <a:bodyPr wrap="none" lIns="91427" tIns="45714" rIns="91427" bIns="45714" anchor="ctr"/>
          <a:lstStyle/>
          <a:p>
            <a:r>
              <a:rPr lang="en-US"/>
              <a:t>H</a:t>
            </a:r>
          </a:p>
        </p:txBody>
      </p:sp>
      <p:sp>
        <p:nvSpPr>
          <p:cNvPr id="89093" name="Oval 3"/>
          <p:cNvSpPr>
            <a:spLocks noChangeArrowheads="1"/>
          </p:cNvSpPr>
          <p:nvPr/>
        </p:nvSpPr>
        <p:spPr bwMode="auto">
          <a:xfrm>
            <a:off x="6400800" y="4191000"/>
            <a:ext cx="457200" cy="457200"/>
          </a:xfrm>
          <a:prstGeom prst="ellipse">
            <a:avLst/>
          </a:prstGeom>
          <a:solidFill>
            <a:schemeClr val="bg1"/>
          </a:solidFill>
          <a:ln w="9525" algn="ctr">
            <a:noFill/>
            <a:round/>
            <a:headEnd/>
            <a:tailEnd/>
          </a:ln>
        </p:spPr>
        <p:txBody>
          <a:bodyPr wrap="none" lIns="91427" tIns="45714" rIns="91427" bIns="45714" anchor="ctr"/>
          <a:lstStyle/>
          <a:p>
            <a:r>
              <a:rPr lang="en-US"/>
              <a:t>I</a:t>
            </a:r>
          </a:p>
        </p:txBody>
      </p:sp>
      <p:sp>
        <p:nvSpPr>
          <p:cNvPr id="89094" name="Oval 4"/>
          <p:cNvSpPr>
            <a:spLocks noChangeArrowheads="1"/>
          </p:cNvSpPr>
          <p:nvPr/>
        </p:nvSpPr>
        <p:spPr bwMode="auto">
          <a:xfrm>
            <a:off x="6477000" y="4953000"/>
            <a:ext cx="457200" cy="457200"/>
          </a:xfrm>
          <a:prstGeom prst="ellipse">
            <a:avLst/>
          </a:prstGeom>
          <a:solidFill>
            <a:schemeClr val="bg1"/>
          </a:solidFill>
          <a:ln w="9525" algn="ctr">
            <a:noFill/>
            <a:round/>
            <a:headEnd/>
            <a:tailEnd/>
          </a:ln>
        </p:spPr>
        <p:txBody>
          <a:bodyPr wrap="none" lIns="91427" tIns="45714" rIns="91427" bIns="45714" anchor="ctr"/>
          <a:lstStyle/>
          <a:p>
            <a:r>
              <a:rPr lang="en-US"/>
              <a:t>J</a:t>
            </a:r>
          </a:p>
        </p:txBody>
      </p:sp>
      <p:sp>
        <p:nvSpPr>
          <p:cNvPr id="89095" name="Oval 5"/>
          <p:cNvSpPr>
            <a:spLocks noChangeArrowheads="1"/>
          </p:cNvSpPr>
          <p:nvPr/>
        </p:nvSpPr>
        <p:spPr bwMode="auto">
          <a:xfrm>
            <a:off x="4953000" y="4800600"/>
            <a:ext cx="457200" cy="457200"/>
          </a:xfrm>
          <a:prstGeom prst="ellipse">
            <a:avLst/>
          </a:prstGeom>
          <a:solidFill>
            <a:schemeClr val="bg1"/>
          </a:solidFill>
          <a:ln w="9525" algn="ctr">
            <a:noFill/>
            <a:round/>
            <a:headEnd/>
            <a:tailEnd/>
          </a:ln>
        </p:spPr>
        <p:txBody>
          <a:bodyPr wrap="none" lIns="91427" tIns="45714" rIns="91427" bIns="45714" anchor="ctr"/>
          <a:lstStyle/>
          <a:p>
            <a:r>
              <a:rPr lang="en-US"/>
              <a:t>D</a:t>
            </a:r>
          </a:p>
        </p:txBody>
      </p:sp>
      <p:sp>
        <p:nvSpPr>
          <p:cNvPr id="89096" name="Oval 6"/>
          <p:cNvSpPr>
            <a:spLocks noChangeArrowheads="1"/>
          </p:cNvSpPr>
          <p:nvPr/>
        </p:nvSpPr>
        <p:spPr bwMode="auto">
          <a:xfrm>
            <a:off x="4800600" y="4191000"/>
            <a:ext cx="457200" cy="457200"/>
          </a:xfrm>
          <a:prstGeom prst="ellipse">
            <a:avLst/>
          </a:prstGeom>
          <a:solidFill>
            <a:schemeClr val="bg1"/>
          </a:solidFill>
          <a:ln w="9525" algn="ctr">
            <a:noFill/>
            <a:round/>
            <a:headEnd/>
            <a:tailEnd/>
          </a:ln>
        </p:spPr>
        <p:txBody>
          <a:bodyPr wrap="none" lIns="91427" tIns="45714" rIns="91427" bIns="45714" anchor="ctr"/>
          <a:lstStyle/>
          <a:p>
            <a:r>
              <a:rPr lang="en-US"/>
              <a:t>E</a:t>
            </a:r>
          </a:p>
        </p:txBody>
      </p:sp>
      <p:sp>
        <p:nvSpPr>
          <p:cNvPr id="89097" name="Oval 7"/>
          <p:cNvSpPr>
            <a:spLocks noChangeArrowheads="1"/>
          </p:cNvSpPr>
          <p:nvPr/>
        </p:nvSpPr>
        <p:spPr bwMode="auto">
          <a:xfrm>
            <a:off x="4724400" y="3810000"/>
            <a:ext cx="457200" cy="457200"/>
          </a:xfrm>
          <a:prstGeom prst="ellipse">
            <a:avLst/>
          </a:prstGeom>
          <a:solidFill>
            <a:schemeClr val="bg1"/>
          </a:solidFill>
          <a:ln w="9525" algn="ctr">
            <a:noFill/>
            <a:round/>
            <a:headEnd/>
            <a:tailEnd/>
          </a:ln>
        </p:spPr>
        <p:txBody>
          <a:bodyPr wrap="none" lIns="91427" tIns="45714" rIns="91427" bIns="45714" anchor="ctr"/>
          <a:lstStyle/>
          <a:p>
            <a:r>
              <a:rPr lang="en-US"/>
              <a:t>O</a:t>
            </a:r>
          </a:p>
        </p:txBody>
      </p:sp>
      <p:sp>
        <p:nvSpPr>
          <p:cNvPr id="89098" name="Oval 8"/>
          <p:cNvSpPr>
            <a:spLocks noChangeArrowheads="1"/>
          </p:cNvSpPr>
          <p:nvPr/>
        </p:nvSpPr>
        <p:spPr bwMode="auto">
          <a:xfrm>
            <a:off x="3886200" y="5257800"/>
            <a:ext cx="457200" cy="457200"/>
          </a:xfrm>
          <a:prstGeom prst="ellipse">
            <a:avLst/>
          </a:prstGeom>
          <a:solidFill>
            <a:schemeClr val="bg1"/>
          </a:solidFill>
          <a:ln w="9525" algn="ctr">
            <a:noFill/>
            <a:round/>
            <a:headEnd/>
            <a:tailEnd/>
          </a:ln>
        </p:spPr>
        <p:txBody>
          <a:bodyPr wrap="none" lIns="91427" tIns="45714" rIns="91427" bIns="45714" anchor="ctr"/>
          <a:lstStyle/>
          <a:p>
            <a:r>
              <a:rPr lang="en-US"/>
              <a:t>C</a:t>
            </a:r>
          </a:p>
        </p:txBody>
      </p:sp>
      <p:sp>
        <p:nvSpPr>
          <p:cNvPr id="89099" name="Oval 9"/>
          <p:cNvSpPr>
            <a:spLocks noChangeArrowheads="1"/>
          </p:cNvSpPr>
          <p:nvPr/>
        </p:nvSpPr>
        <p:spPr bwMode="auto">
          <a:xfrm>
            <a:off x="1905000" y="4876800"/>
            <a:ext cx="457200" cy="457200"/>
          </a:xfrm>
          <a:prstGeom prst="ellipse">
            <a:avLst/>
          </a:prstGeom>
          <a:solidFill>
            <a:schemeClr val="bg1"/>
          </a:solidFill>
          <a:ln w="9525" algn="ctr">
            <a:noFill/>
            <a:round/>
            <a:headEnd/>
            <a:tailEnd/>
          </a:ln>
        </p:spPr>
        <p:txBody>
          <a:bodyPr wrap="none" lIns="91427" tIns="45714" rIns="91427" bIns="45714" anchor="ctr"/>
          <a:lstStyle/>
          <a:p>
            <a:r>
              <a:rPr lang="en-US"/>
              <a:t>B</a:t>
            </a:r>
          </a:p>
        </p:txBody>
      </p:sp>
      <p:sp>
        <p:nvSpPr>
          <p:cNvPr id="89100" name="Oval 10"/>
          <p:cNvSpPr>
            <a:spLocks noChangeArrowheads="1"/>
          </p:cNvSpPr>
          <p:nvPr/>
        </p:nvSpPr>
        <p:spPr bwMode="auto">
          <a:xfrm>
            <a:off x="3352800" y="3810000"/>
            <a:ext cx="457200" cy="457200"/>
          </a:xfrm>
          <a:prstGeom prst="ellipse">
            <a:avLst/>
          </a:prstGeom>
          <a:solidFill>
            <a:schemeClr val="bg1"/>
          </a:solidFill>
          <a:ln w="9525" algn="ctr">
            <a:noFill/>
            <a:round/>
            <a:headEnd/>
            <a:tailEnd/>
          </a:ln>
        </p:spPr>
        <p:txBody>
          <a:bodyPr wrap="none" lIns="91427" tIns="45714" rIns="91427" bIns="45714" anchor="ctr"/>
          <a:lstStyle/>
          <a:p>
            <a:r>
              <a:rPr lang="en-US"/>
              <a:t>F</a:t>
            </a:r>
          </a:p>
        </p:txBody>
      </p:sp>
      <p:sp>
        <p:nvSpPr>
          <p:cNvPr id="89101" name="Oval 11"/>
          <p:cNvSpPr>
            <a:spLocks noChangeArrowheads="1"/>
          </p:cNvSpPr>
          <p:nvPr/>
        </p:nvSpPr>
        <p:spPr bwMode="auto">
          <a:xfrm>
            <a:off x="4114800" y="3276600"/>
            <a:ext cx="457200" cy="457200"/>
          </a:xfrm>
          <a:prstGeom prst="ellipse">
            <a:avLst/>
          </a:prstGeom>
          <a:solidFill>
            <a:schemeClr val="bg1"/>
          </a:solidFill>
          <a:ln w="9525" algn="ctr">
            <a:noFill/>
            <a:round/>
            <a:headEnd/>
            <a:tailEnd/>
          </a:ln>
        </p:spPr>
        <p:txBody>
          <a:bodyPr wrap="none" lIns="91427" tIns="45714" rIns="91427" bIns="45714" anchor="ctr"/>
          <a:lstStyle/>
          <a:p>
            <a:r>
              <a:rPr lang="en-US"/>
              <a:t>G</a:t>
            </a:r>
          </a:p>
        </p:txBody>
      </p:sp>
      <p:sp>
        <p:nvSpPr>
          <p:cNvPr id="89102" name="Oval 12"/>
          <p:cNvSpPr>
            <a:spLocks noChangeArrowheads="1"/>
          </p:cNvSpPr>
          <p:nvPr/>
        </p:nvSpPr>
        <p:spPr bwMode="auto">
          <a:xfrm>
            <a:off x="1905000" y="3657600"/>
            <a:ext cx="457200" cy="457200"/>
          </a:xfrm>
          <a:prstGeom prst="ellipse">
            <a:avLst/>
          </a:prstGeom>
          <a:solidFill>
            <a:schemeClr val="bg1"/>
          </a:solidFill>
          <a:ln w="9525" algn="ctr">
            <a:noFill/>
            <a:round/>
            <a:headEnd/>
            <a:tailEnd/>
          </a:ln>
        </p:spPr>
        <p:txBody>
          <a:bodyPr wrap="none" lIns="91427" tIns="45714" rIns="91427" bIns="45714" anchor="ctr"/>
          <a:lstStyle/>
          <a:p>
            <a:r>
              <a:rPr lang="en-US"/>
              <a:t>A</a:t>
            </a:r>
          </a:p>
        </p:txBody>
      </p:sp>
      <p:sp>
        <p:nvSpPr>
          <p:cNvPr id="89103" name="Rectangle 13"/>
          <p:cNvSpPr>
            <a:spLocks noGrp="1" noChangeArrowheads="1"/>
          </p:cNvSpPr>
          <p:nvPr>
            <p:ph type="title"/>
          </p:nvPr>
        </p:nvSpPr>
        <p:spPr>
          <a:xfrm>
            <a:off x="457200" y="381000"/>
            <a:ext cx="7543800" cy="792163"/>
          </a:xfrm>
        </p:spPr>
        <p:txBody>
          <a:bodyPr/>
          <a:lstStyle/>
          <a:p>
            <a:pPr algn="r" rtl="1" eaLnBrk="1" hangingPunct="1"/>
            <a:r>
              <a:rPr lang="fa-IR" smtClean="0">
                <a:cs typeface="B Nazanin" pitchFamily="2" charset="-78"/>
              </a:rPr>
              <a:t>راه (مسير) شبکه</a:t>
            </a:r>
            <a:endParaRPr lang="en-US" smtClean="0">
              <a:cs typeface="B Nazanin" pitchFamily="2" charset="-78"/>
            </a:endParaRPr>
          </a:p>
        </p:txBody>
      </p:sp>
      <p:sp>
        <p:nvSpPr>
          <p:cNvPr id="89104" name="Rectangle 14"/>
          <p:cNvSpPr>
            <a:spLocks noChangeArrowheads="1"/>
          </p:cNvSpPr>
          <p:nvPr/>
        </p:nvSpPr>
        <p:spPr bwMode="auto">
          <a:xfrm>
            <a:off x="3276600" y="990600"/>
            <a:ext cx="1828800" cy="2133600"/>
          </a:xfrm>
          <a:prstGeom prst="rect">
            <a:avLst/>
          </a:prstGeom>
          <a:solidFill>
            <a:schemeClr val="bg1"/>
          </a:solidFill>
          <a:ln w="9525" algn="ctr">
            <a:noFill/>
            <a:miter lim="800000"/>
            <a:headEnd/>
            <a:tailEnd/>
          </a:ln>
        </p:spPr>
        <p:txBody>
          <a:bodyPr wrap="none" lIns="91427" tIns="45714" rIns="91427" bIns="45714" anchor="ctr"/>
          <a:lstStyle/>
          <a:p>
            <a:r>
              <a:rPr lang="en-US"/>
              <a:t>A-F-E-I</a:t>
            </a:r>
          </a:p>
          <a:p>
            <a:r>
              <a:rPr lang="en-US"/>
              <a:t>A-F-O-H</a:t>
            </a:r>
          </a:p>
          <a:p>
            <a:r>
              <a:rPr lang="en-US"/>
              <a:t>A-F-D-J</a:t>
            </a:r>
          </a:p>
          <a:p>
            <a:r>
              <a:rPr lang="en-US"/>
              <a:t>A-G-H</a:t>
            </a:r>
          </a:p>
          <a:p>
            <a:r>
              <a:rPr lang="en-US"/>
              <a:t>B-C-J</a:t>
            </a:r>
          </a:p>
        </p:txBody>
      </p:sp>
      <p:sp>
        <p:nvSpPr>
          <p:cNvPr id="89105" name="Oval 15"/>
          <p:cNvSpPr>
            <a:spLocks noChangeArrowheads="1"/>
          </p:cNvSpPr>
          <p:nvPr/>
        </p:nvSpPr>
        <p:spPr bwMode="auto">
          <a:xfrm>
            <a:off x="1066800" y="4343400"/>
            <a:ext cx="533400" cy="533400"/>
          </a:xfrm>
          <a:prstGeom prst="ellipse">
            <a:avLst/>
          </a:prstGeom>
          <a:solidFill>
            <a:schemeClr val="bg1"/>
          </a:solidFill>
          <a:ln w="19050" algn="ctr">
            <a:solidFill>
              <a:schemeClr val="tx1"/>
            </a:solidFill>
            <a:round/>
            <a:headEnd/>
            <a:tailEnd/>
          </a:ln>
        </p:spPr>
        <p:txBody>
          <a:bodyPr wrap="none" anchor="ctr"/>
          <a:lstStyle/>
          <a:p>
            <a:endParaRPr lang="fa-IR"/>
          </a:p>
        </p:txBody>
      </p:sp>
      <p:sp>
        <p:nvSpPr>
          <p:cNvPr id="89106" name="Oval 16"/>
          <p:cNvSpPr>
            <a:spLocks noChangeArrowheads="1"/>
          </p:cNvSpPr>
          <p:nvPr/>
        </p:nvSpPr>
        <p:spPr bwMode="auto">
          <a:xfrm>
            <a:off x="2819400" y="3429000"/>
            <a:ext cx="533400" cy="533400"/>
          </a:xfrm>
          <a:prstGeom prst="ellipse">
            <a:avLst/>
          </a:prstGeom>
          <a:solidFill>
            <a:schemeClr val="bg1"/>
          </a:solidFill>
          <a:ln w="19050" algn="ctr">
            <a:solidFill>
              <a:schemeClr val="tx1"/>
            </a:solidFill>
            <a:round/>
            <a:headEnd/>
            <a:tailEnd/>
          </a:ln>
        </p:spPr>
        <p:txBody>
          <a:bodyPr wrap="none" anchor="ctr"/>
          <a:lstStyle/>
          <a:p>
            <a:endParaRPr lang="fa-IR"/>
          </a:p>
        </p:txBody>
      </p:sp>
      <p:sp>
        <p:nvSpPr>
          <p:cNvPr id="89107" name="Oval 17"/>
          <p:cNvSpPr>
            <a:spLocks noChangeArrowheads="1"/>
          </p:cNvSpPr>
          <p:nvPr/>
        </p:nvSpPr>
        <p:spPr bwMode="auto">
          <a:xfrm>
            <a:off x="5638800" y="3352800"/>
            <a:ext cx="533400" cy="533400"/>
          </a:xfrm>
          <a:prstGeom prst="ellipse">
            <a:avLst/>
          </a:prstGeom>
          <a:solidFill>
            <a:schemeClr val="bg1"/>
          </a:solidFill>
          <a:ln w="19050" algn="ctr">
            <a:solidFill>
              <a:schemeClr val="tx1"/>
            </a:solidFill>
            <a:round/>
            <a:headEnd/>
            <a:tailEnd/>
          </a:ln>
        </p:spPr>
        <p:txBody>
          <a:bodyPr wrap="none" anchor="ctr"/>
          <a:lstStyle/>
          <a:p>
            <a:endParaRPr lang="fa-IR"/>
          </a:p>
        </p:txBody>
      </p:sp>
      <p:sp>
        <p:nvSpPr>
          <p:cNvPr id="89108" name="Oval 18"/>
          <p:cNvSpPr>
            <a:spLocks noChangeArrowheads="1"/>
          </p:cNvSpPr>
          <p:nvPr/>
        </p:nvSpPr>
        <p:spPr bwMode="auto">
          <a:xfrm>
            <a:off x="7315200" y="4267200"/>
            <a:ext cx="533400" cy="533400"/>
          </a:xfrm>
          <a:prstGeom prst="ellipse">
            <a:avLst/>
          </a:prstGeom>
          <a:solidFill>
            <a:schemeClr val="bg1"/>
          </a:solidFill>
          <a:ln w="19050" algn="ctr">
            <a:solidFill>
              <a:schemeClr val="tx1"/>
            </a:solidFill>
            <a:round/>
            <a:headEnd/>
            <a:tailEnd/>
          </a:ln>
        </p:spPr>
        <p:txBody>
          <a:bodyPr wrap="none" anchor="ctr"/>
          <a:lstStyle/>
          <a:p>
            <a:endParaRPr lang="fa-IR"/>
          </a:p>
        </p:txBody>
      </p:sp>
      <p:sp>
        <p:nvSpPr>
          <p:cNvPr id="89109" name="Oval 19"/>
          <p:cNvSpPr>
            <a:spLocks noChangeArrowheads="1"/>
          </p:cNvSpPr>
          <p:nvPr/>
        </p:nvSpPr>
        <p:spPr bwMode="auto">
          <a:xfrm>
            <a:off x="5638800" y="4267200"/>
            <a:ext cx="533400" cy="533400"/>
          </a:xfrm>
          <a:prstGeom prst="ellipse">
            <a:avLst/>
          </a:prstGeom>
          <a:solidFill>
            <a:schemeClr val="bg1"/>
          </a:solidFill>
          <a:ln w="19050" algn="ctr">
            <a:solidFill>
              <a:schemeClr val="tx1"/>
            </a:solidFill>
            <a:round/>
            <a:headEnd/>
            <a:tailEnd/>
          </a:ln>
        </p:spPr>
        <p:txBody>
          <a:bodyPr wrap="none" anchor="ctr"/>
          <a:lstStyle/>
          <a:p>
            <a:endParaRPr lang="fa-IR"/>
          </a:p>
        </p:txBody>
      </p:sp>
      <p:sp>
        <p:nvSpPr>
          <p:cNvPr id="89110" name="Oval 20"/>
          <p:cNvSpPr>
            <a:spLocks noChangeArrowheads="1"/>
          </p:cNvSpPr>
          <p:nvPr/>
        </p:nvSpPr>
        <p:spPr bwMode="auto">
          <a:xfrm>
            <a:off x="4114800" y="4343400"/>
            <a:ext cx="533400" cy="533400"/>
          </a:xfrm>
          <a:prstGeom prst="ellipse">
            <a:avLst/>
          </a:prstGeom>
          <a:solidFill>
            <a:schemeClr val="bg1"/>
          </a:solidFill>
          <a:ln w="19050" algn="ctr">
            <a:solidFill>
              <a:schemeClr val="tx1"/>
            </a:solidFill>
            <a:round/>
            <a:headEnd/>
            <a:tailEnd/>
          </a:ln>
        </p:spPr>
        <p:txBody>
          <a:bodyPr wrap="none" anchor="ctr"/>
          <a:lstStyle/>
          <a:p>
            <a:endParaRPr lang="fa-IR"/>
          </a:p>
        </p:txBody>
      </p:sp>
      <p:sp>
        <p:nvSpPr>
          <p:cNvPr id="89111" name="Oval 21"/>
          <p:cNvSpPr>
            <a:spLocks noChangeArrowheads="1"/>
          </p:cNvSpPr>
          <p:nvPr/>
        </p:nvSpPr>
        <p:spPr bwMode="auto">
          <a:xfrm>
            <a:off x="2819400" y="5410200"/>
            <a:ext cx="533400" cy="533400"/>
          </a:xfrm>
          <a:prstGeom prst="ellipse">
            <a:avLst/>
          </a:prstGeom>
          <a:solidFill>
            <a:schemeClr val="bg1"/>
          </a:solidFill>
          <a:ln w="19050" algn="ctr">
            <a:solidFill>
              <a:schemeClr val="tx1"/>
            </a:solidFill>
            <a:round/>
            <a:headEnd/>
            <a:tailEnd/>
          </a:ln>
        </p:spPr>
        <p:txBody>
          <a:bodyPr wrap="none" anchor="ctr"/>
          <a:lstStyle/>
          <a:p>
            <a:endParaRPr lang="fa-IR"/>
          </a:p>
        </p:txBody>
      </p:sp>
      <p:sp>
        <p:nvSpPr>
          <p:cNvPr id="89112" name="Oval 22"/>
          <p:cNvSpPr>
            <a:spLocks noChangeArrowheads="1"/>
          </p:cNvSpPr>
          <p:nvPr/>
        </p:nvSpPr>
        <p:spPr bwMode="auto">
          <a:xfrm>
            <a:off x="5638800" y="5486400"/>
            <a:ext cx="533400" cy="533400"/>
          </a:xfrm>
          <a:prstGeom prst="ellipse">
            <a:avLst/>
          </a:prstGeom>
          <a:solidFill>
            <a:schemeClr val="bg1"/>
          </a:solidFill>
          <a:ln w="19050" algn="ctr">
            <a:solidFill>
              <a:schemeClr val="tx1"/>
            </a:solidFill>
            <a:round/>
            <a:headEnd/>
            <a:tailEnd/>
          </a:ln>
        </p:spPr>
        <p:txBody>
          <a:bodyPr wrap="none" anchor="ctr"/>
          <a:lstStyle/>
          <a:p>
            <a:endParaRPr lang="fa-IR"/>
          </a:p>
        </p:txBody>
      </p:sp>
      <p:sp>
        <p:nvSpPr>
          <p:cNvPr id="89113" name="Line 23"/>
          <p:cNvSpPr>
            <a:spLocks noChangeShapeType="1"/>
          </p:cNvSpPr>
          <p:nvPr/>
        </p:nvSpPr>
        <p:spPr bwMode="auto">
          <a:xfrm flipV="1">
            <a:off x="1524000" y="3733800"/>
            <a:ext cx="1295400" cy="685800"/>
          </a:xfrm>
          <a:prstGeom prst="line">
            <a:avLst/>
          </a:prstGeom>
          <a:noFill/>
          <a:ln w="19050">
            <a:solidFill>
              <a:schemeClr val="tx1"/>
            </a:solidFill>
            <a:round/>
            <a:headEnd/>
            <a:tailEnd type="triangle" w="med" len="med"/>
          </a:ln>
        </p:spPr>
        <p:txBody>
          <a:bodyPr wrap="none" anchor="ctr"/>
          <a:lstStyle/>
          <a:p>
            <a:endParaRPr lang="en-US"/>
          </a:p>
        </p:txBody>
      </p:sp>
      <p:sp>
        <p:nvSpPr>
          <p:cNvPr id="89114" name="Line 24"/>
          <p:cNvSpPr>
            <a:spLocks noChangeShapeType="1"/>
          </p:cNvSpPr>
          <p:nvPr/>
        </p:nvSpPr>
        <p:spPr bwMode="auto">
          <a:xfrm>
            <a:off x="3352800" y="3657600"/>
            <a:ext cx="2286000" cy="0"/>
          </a:xfrm>
          <a:prstGeom prst="line">
            <a:avLst/>
          </a:prstGeom>
          <a:noFill/>
          <a:ln w="19050">
            <a:solidFill>
              <a:schemeClr val="tx1"/>
            </a:solidFill>
            <a:round/>
            <a:headEnd/>
            <a:tailEnd type="triangle" w="med" len="med"/>
          </a:ln>
        </p:spPr>
        <p:txBody>
          <a:bodyPr wrap="none" anchor="ctr"/>
          <a:lstStyle/>
          <a:p>
            <a:endParaRPr lang="en-US"/>
          </a:p>
        </p:txBody>
      </p:sp>
      <p:sp>
        <p:nvSpPr>
          <p:cNvPr id="89115" name="Line 25"/>
          <p:cNvSpPr>
            <a:spLocks noChangeShapeType="1"/>
          </p:cNvSpPr>
          <p:nvPr/>
        </p:nvSpPr>
        <p:spPr bwMode="auto">
          <a:xfrm>
            <a:off x="3124200" y="3962400"/>
            <a:ext cx="990600" cy="533400"/>
          </a:xfrm>
          <a:prstGeom prst="line">
            <a:avLst/>
          </a:prstGeom>
          <a:noFill/>
          <a:ln w="19050">
            <a:solidFill>
              <a:schemeClr val="tx1"/>
            </a:solidFill>
            <a:round/>
            <a:headEnd/>
            <a:tailEnd type="triangle" w="med" len="med"/>
          </a:ln>
        </p:spPr>
        <p:txBody>
          <a:bodyPr wrap="none" anchor="ctr"/>
          <a:lstStyle/>
          <a:p>
            <a:endParaRPr lang="en-US"/>
          </a:p>
        </p:txBody>
      </p:sp>
      <p:sp>
        <p:nvSpPr>
          <p:cNvPr id="89116" name="Line 26"/>
          <p:cNvSpPr>
            <a:spLocks noChangeShapeType="1"/>
          </p:cNvSpPr>
          <p:nvPr/>
        </p:nvSpPr>
        <p:spPr bwMode="auto">
          <a:xfrm>
            <a:off x="1447800" y="4876800"/>
            <a:ext cx="1371600" cy="762000"/>
          </a:xfrm>
          <a:prstGeom prst="line">
            <a:avLst/>
          </a:prstGeom>
          <a:noFill/>
          <a:ln w="19050">
            <a:solidFill>
              <a:schemeClr val="tx1"/>
            </a:solidFill>
            <a:round/>
            <a:headEnd/>
            <a:tailEnd type="triangle" w="med" len="med"/>
          </a:ln>
        </p:spPr>
        <p:txBody>
          <a:bodyPr wrap="none" anchor="ctr"/>
          <a:lstStyle/>
          <a:p>
            <a:endParaRPr lang="en-US"/>
          </a:p>
        </p:txBody>
      </p:sp>
      <p:sp>
        <p:nvSpPr>
          <p:cNvPr id="89117" name="Line 27"/>
          <p:cNvSpPr>
            <a:spLocks noChangeShapeType="1"/>
          </p:cNvSpPr>
          <p:nvPr/>
        </p:nvSpPr>
        <p:spPr bwMode="auto">
          <a:xfrm>
            <a:off x="3352800" y="5638800"/>
            <a:ext cx="2286000" cy="0"/>
          </a:xfrm>
          <a:prstGeom prst="line">
            <a:avLst/>
          </a:prstGeom>
          <a:noFill/>
          <a:ln w="19050">
            <a:solidFill>
              <a:schemeClr val="tx1"/>
            </a:solidFill>
            <a:round/>
            <a:headEnd/>
            <a:tailEnd type="triangle" w="med" len="med"/>
          </a:ln>
        </p:spPr>
        <p:txBody>
          <a:bodyPr wrap="none" anchor="ctr"/>
          <a:lstStyle/>
          <a:p>
            <a:endParaRPr lang="en-US"/>
          </a:p>
        </p:txBody>
      </p:sp>
      <p:sp>
        <p:nvSpPr>
          <p:cNvPr id="89118" name="Line 28"/>
          <p:cNvSpPr>
            <a:spLocks noChangeShapeType="1"/>
          </p:cNvSpPr>
          <p:nvPr/>
        </p:nvSpPr>
        <p:spPr bwMode="auto">
          <a:xfrm>
            <a:off x="4572000" y="4800600"/>
            <a:ext cx="1143000" cy="762000"/>
          </a:xfrm>
          <a:prstGeom prst="line">
            <a:avLst/>
          </a:prstGeom>
          <a:noFill/>
          <a:ln w="19050">
            <a:solidFill>
              <a:schemeClr val="tx1"/>
            </a:solidFill>
            <a:round/>
            <a:headEnd/>
            <a:tailEnd type="triangle" w="med" len="med"/>
          </a:ln>
        </p:spPr>
        <p:txBody>
          <a:bodyPr wrap="none" anchor="ctr"/>
          <a:lstStyle/>
          <a:p>
            <a:endParaRPr lang="en-US"/>
          </a:p>
        </p:txBody>
      </p:sp>
      <p:sp>
        <p:nvSpPr>
          <p:cNvPr id="89119" name="Line 29"/>
          <p:cNvSpPr>
            <a:spLocks noChangeShapeType="1"/>
          </p:cNvSpPr>
          <p:nvPr/>
        </p:nvSpPr>
        <p:spPr bwMode="auto">
          <a:xfrm>
            <a:off x="6172200" y="3733800"/>
            <a:ext cx="1219200" cy="609600"/>
          </a:xfrm>
          <a:prstGeom prst="line">
            <a:avLst/>
          </a:prstGeom>
          <a:noFill/>
          <a:ln w="19050">
            <a:solidFill>
              <a:schemeClr val="tx1"/>
            </a:solidFill>
            <a:round/>
            <a:headEnd/>
            <a:tailEnd type="triangle" w="med" len="med"/>
          </a:ln>
        </p:spPr>
        <p:txBody>
          <a:bodyPr wrap="none" anchor="ctr"/>
          <a:lstStyle/>
          <a:p>
            <a:endParaRPr lang="en-US"/>
          </a:p>
        </p:txBody>
      </p:sp>
      <p:sp>
        <p:nvSpPr>
          <p:cNvPr id="89120" name="Line 30"/>
          <p:cNvSpPr>
            <a:spLocks noChangeShapeType="1"/>
          </p:cNvSpPr>
          <p:nvPr/>
        </p:nvSpPr>
        <p:spPr bwMode="auto">
          <a:xfrm flipV="1">
            <a:off x="6172200" y="4800600"/>
            <a:ext cx="1371600" cy="914400"/>
          </a:xfrm>
          <a:prstGeom prst="line">
            <a:avLst/>
          </a:prstGeom>
          <a:noFill/>
          <a:ln w="19050">
            <a:solidFill>
              <a:schemeClr val="tx1"/>
            </a:solidFill>
            <a:round/>
            <a:headEnd/>
            <a:tailEnd type="triangle" w="med" len="med"/>
          </a:ln>
        </p:spPr>
        <p:txBody>
          <a:bodyPr wrap="none" anchor="ctr"/>
          <a:lstStyle/>
          <a:p>
            <a:endParaRPr lang="en-US"/>
          </a:p>
        </p:txBody>
      </p:sp>
      <p:sp>
        <p:nvSpPr>
          <p:cNvPr id="89121" name="Line 31"/>
          <p:cNvSpPr>
            <a:spLocks noChangeShapeType="1"/>
          </p:cNvSpPr>
          <p:nvPr/>
        </p:nvSpPr>
        <p:spPr bwMode="auto">
          <a:xfrm>
            <a:off x="4648200" y="4572000"/>
            <a:ext cx="990600" cy="0"/>
          </a:xfrm>
          <a:prstGeom prst="line">
            <a:avLst/>
          </a:prstGeom>
          <a:noFill/>
          <a:ln w="19050">
            <a:solidFill>
              <a:schemeClr val="tx1"/>
            </a:solidFill>
            <a:round/>
            <a:headEnd/>
            <a:tailEnd type="triangle" w="med" len="med"/>
          </a:ln>
        </p:spPr>
        <p:txBody>
          <a:bodyPr wrap="none" anchor="ctr"/>
          <a:lstStyle/>
          <a:p>
            <a:endParaRPr lang="en-US"/>
          </a:p>
        </p:txBody>
      </p:sp>
      <p:sp>
        <p:nvSpPr>
          <p:cNvPr id="89122" name="Line 32"/>
          <p:cNvSpPr>
            <a:spLocks noChangeShapeType="1"/>
          </p:cNvSpPr>
          <p:nvPr/>
        </p:nvSpPr>
        <p:spPr bwMode="auto">
          <a:xfrm>
            <a:off x="6172200" y="4572000"/>
            <a:ext cx="1143000" cy="0"/>
          </a:xfrm>
          <a:prstGeom prst="line">
            <a:avLst/>
          </a:prstGeom>
          <a:noFill/>
          <a:ln w="19050">
            <a:solidFill>
              <a:schemeClr val="tx1"/>
            </a:solidFill>
            <a:round/>
            <a:headEnd/>
            <a:tailEnd type="triangle" w="med" len="med"/>
          </a:ln>
        </p:spPr>
        <p:txBody>
          <a:bodyPr wrap="none" anchor="ctr"/>
          <a:lstStyle/>
          <a:p>
            <a:endParaRPr lang="en-US"/>
          </a:p>
        </p:txBody>
      </p:sp>
      <p:sp>
        <p:nvSpPr>
          <p:cNvPr id="89123" name="Line 33"/>
          <p:cNvSpPr>
            <a:spLocks noChangeShapeType="1"/>
          </p:cNvSpPr>
          <p:nvPr/>
        </p:nvSpPr>
        <p:spPr bwMode="auto">
          <a:xfrm flipV="1">
            <a:off x="4495800" y="3886200"/>
            <a:ext cx="1295400" cy="457200"/>
          </a:xfrm>
          <a:prstGeom prst="line">
            <a:avLst/>
          </a:prstGeom>
          <a:noFill/>
          <a:ln w="19050">
            <a:solidFill>
              <a:schemeClr val="tx1"/>
            </a:solidFill>
            <a:prstDash val="dash"/>
            <a:round/>
            <a:headEnd/>
            <a:tailEnd type="triangle" w="med" len="med"/>
          </a:ln>
        </p:spPr>
        <p:txBody>
          <a:bodyPr wrap="none" anchor="ctr"/>
          <a:lstStyle/>
          <a:p>
            <a:endParaRPr lang="en-US"/>
          </a:p>
        </p:txBody>
      </p:sp>
    </p:spTree>
  </p:cSld>
  <p:clrMapOvr>
    <a:masterClrMapping/>
  </p:clrMapOvr>
  <p:transition spd="med"/>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Footer Placeholder 6"/>
          <p:cNvSpPr>
            <a:spLocks noGrp="1"/>
          </p:cNvSpPr>
          <p:nvPr>
            <p:ph type="ftr" sz="quarter" idx="11"/>
          </p:nvPr>
        </p:nvSpPr>
        <p:spPr/>
        <p:txBody>
          <a:bodyPr/>
          <a:lstStyle/>
          <a:p>
            <a:pPr>
              <a:defRPr/>
            </a:pPr>
            <a:r>
              <a:rPr lang="en-US" altLang="en-US"/>
              <a:t>Management &amp; Project Control -  Present by Dr.Amir.A.Shojaie</a:t>
            </a:r>
          </a:p>
        </p:txBody>
      </p:sp>
      <p:sp>
        <p:nvSpPr>
          <p:cNvPr id="6" name="Slide Number Placeholder 7"/>
          <p:cNvSpPr>
            <a:spLocks noGrp="1"/>
          </p:cNvSpPr>
          <p:nvPr>
            <p:ph type="sldNum" sz="quarter" idx="12"/>
          </p:nvPr>
        </p:nvSpPr>
        <p:spPr/>
        <p:txBody>
          <a:bodyPr/>
          <a:lstStyle/>
          <a:p>
            <a:pPr>
              <a:defRPr/>
            </a:pPr>
            <a:fld id="{787EFE66-812A-454C-8E43-81AEF5C6FAFF}" type="slidenum">
              <a:rPr lang="ar-SA" altLang="en-US"/>
              <a:pPr>
                <a:defRPr/>
              </a:pPr>
              <a:t>51</a:t>
            </a:fld>
            <a:endParaRPr lang="en-US" altLang="en-US"/>
          </a:p>
        </p:txBody>
      </p:sp>
      <p:sp>
        <p:nvSpPr>
          <p:cNvPr id="2053" name="Rectangle 2"/>
          <p:cNvSpPr>
            <a:spLocks noGrp="1" noChangeArrowheads="1"/>
          </p:cNvSpPr>
          <p:nvPr>
            <p:ph type="title"/>
          </p:nvPr>
        </p:nvSpPr>
        <p:spPr/>
        <p:txBody>
          <a:bodyPr/>
          <a:lstStyle/>
          <a:p>
            <a:pPr algn="r" rtl="1" eaLnBrk="1" hangingPunct="1"/>
            <a:r>
              <a:rPr lang="fa-IR" smtClean="0">
                <a:cs typeface="B Nazanin" pitchFamily="2" charset="-78"/>
              </a:rPr>
              <a:t>تعريف مرتبط با </a:t>
            </a:r>
            <a:r>
              <a:rPr lang="en-US" sz="3000" smtClean="0">
                <a:cs typeface="B Nazanin" pitchFamily="2" charset="-78"/>
              </a:rPr>
              <a:t>CPM</a:t>
            </a:r>
          </a:p>
        </p:txBody>
      </p:sp>
      <p:sp>
        <p:nvSpPr>
          <p:cNvPr id="2054" name="Rectangle 3"/>
          <p:cNvSpPr>
            <a:spLocks noGrp="1" noChangeArrowheads="1"/>
          </p:cNvSpPr>
          <p:nvPr>
            <p:ph type="body" sz="half" idx="1"/>
          </p:nvPr>
        </p:nvSpPr>
        <p:spPr>
          <a:xfrm>
            <a:off x="533400" y="1752600"/>
            <a:ext cx="8229600" cy="4572000"/>
          </a:xfrm>
        </p:spPr>
        <p:txBody>
          <a:bodyPr/>
          <a:lstStyle/>
          <a:p>
            <a:pPr algn="r" rtl="1" eaLnBrk="1" hangingPunct="1">
              <a:buFont typeface="Wingdings" pitchFamily="2" charset="2"/>
              <a:buNone/>
            </a:pPr>
            <a:r>
              <a:rPr lang="fa-IR" smtClean="0">
                <a:cs typeface="B Nazanin" pitchFamily="2" charset="-78"/>
              </a:rPr>
              <a:t>برآورد مدت زمان اجرا فعاليت</a:t>
            </a:r>
            <a:r>
              <a:rPr lang="en-US" sz="2400" smtClean="0">
                <a:cs typeface="B Nazanin" pitchFamily="2" charset="-78"/>
              </a:rPr>
              <a:t>(Duration):                         (i-j) </a:t>
            </a:r>
            <a:endParaRPr lang="fa-IR" smtClean="0">
              <a:cs typeface="B Nazanin" pitchFamily="2" charset="-78"/>
            </a:endParaRPr>
          </a:p>
          <a:p>
            <a:pPr algn="r" rtl="1" eaLnBrk="1" hangingPunct="1">
              <a:buFont typeface="Wingdings" pitchFamily="2" charset="2"/>
              <a:buNone/>
            </a:pPr>
            <a:r>
              <a:rPr lang="fa-IR" smtClean="0">
                <a:cs typeface="B Nazanin" pitchFamily="2" charset="-78"/>
              </a:rPr>
              <a:t>زودترين زمان وقوع واقعه</a:t>
            </a:r>
            <a:r>
              <a:rPr lang="en-US" smtClean="0">
                <a:cs typeface="B Nazanin" pitchFamily="2" charset="-78"/>
              </a:rPr>
              <a:t> </a:t>
            </a:r>
            <a:r>
              <a:rPr lang="en-US" sz="2400" smtClean="0">
                <a:cs typeface="B Nazanin" pitchFamily="2" charset="-78"/>
              </a:rPr>
              <a:t>(Earliest Event time):                    i </a:t>
            </a:r>
            <a:r>
              <a:rPr lang="fa-IR" smtClean="0">
                <a:cs typeface="B Nazanin" pitchFamily="2" charset="-78"/>
              </a:rPr>
              <a:t> </a:t>
            </a:r>
          </a:p>
          <a:p>
            <a:pPr algn="r" rtl="1" eaLnBrk="1" hangingPunct="1">
              <a:buFont typeface="Wingdings" pitchFamily="2" charset="2"/>
              <a:buNone/>
            </a:pPr>
            <a:r>
              <a:rPr lang="fa-IR" smtClean="0">
                <a:cs typeface="B Nazanin" pitchFamily="2" charset="-78"/>
              </a:rPr>
              <a:t>ديرترين زمان وقوع واقعه</a:t>
            </a:r>
            <a:r>
              <a:rPr lang="en-US" sz="2400" smtClean="0">
                <a:cs typeface="B Nazanin" pitchFamily="2" charset="-78"/>
              </a:rPr>
              <a:t>(Latest Event time):                      i </a:t>
            </a:r>
            <a:endParaRPr lang="fa-IR" smtClean="0">
              <a:cs typeface="B Nazanin" pitchFamily="2" charset="-78"/>
            </a:endParaRPr>
          </a:p>
          <a:p>
            <a:pPr algn="r" rtl="1" eaLnBrk="1" hangingPunct="1">
              <a:buFont typeface="Wingdings" pitchFamily="2" charset="2"/>
              <a:buNone/>
            </a:pPr>
            <a:r>
              <a:rPr lang="fa-IR" smtClean="0">
                <a:cs typeface="B Nazanin" pitchFamily="2" charset="-78"/>
              </a:rPr>
              <a:t>زودترين زمان شروع فعاليت</a:t>
            </a:r>
            <a:r>
              <a:rPr lang="en-US" sz="2400" smtClean="0">
                <a:cs typeface="B Nazanin" pitchFamily="2" charset="-78"/>
              </a:rPr>
              <a:t>(Earliest Start time):          (i-j) </a:t>
            </a:r>
            <a:endParaRPr lang="fa-IR" smtClean="0">
              <a:cs typeface="B Nazanin" pitchFamily="2" charset="-78"/>
            </a:endParaRPr>
          </a:p>
          <a:p>
            <a:pPr algn="r" rtl="1" eaLnBrk="1" hangingPunct="1">
              <a:buFont typeface="Wingdings" pitchFamily="2" charset="2"/>
              <a:buNone/>
            </a:pPr>
            <a:r>
              <a:rPr lang="fa-IR" smtClean="0">
                <a:cs typeface="B Nazanin" pitchFamily="2" charset="-78"/>
              </a:rPr>
              <a:t>زودترين زمان پايان فعاليت</a:t>
            </a:r>
            <a:r>
              <a:rPr lang="en-US" sz="2400" smtClean="0">
                <a:cs typeface="B Nazanin" pitchFamily="2" charset="-78"/>
              </a:rPr>
              <a:t>(Earliest Finished time):    (i-j)  </a:t>
            </a:r>
            <a:endParaRPr lang="fa-IR" smtClean="0">
              <a:cs typeface="B Nazanin" pitchFamily="2" charset="-78"/>
            </a:endParaRPr>
          </a:p>
          <a:p>
            <a:pPr algn="r" rtl="1" eaLnBrk="1" hangingPunct="1">
              <a:buFont typeface="Wingdings" pitchFamily="2" charset="2"/>
              <a:buNone/>
            </a:pPr>
            <a:r>
              <a:rPr lang="fa-IR" smtClean="0">
                <a:cs typeface="B Nazanin" pitchFamily="2" charset="-78"/>
              </a:rPr>
              <a:t>ديرترين زمان شروع فعاليت</a:t>
            </a:r>
            <a:r>
              <a:rPr lang="en-US" sz="2400" smtClean="0">
                <a:cs typeface="B Nazanin" pitchFamily="2" charset="-78"/>
              </a:rPr>
              <a:t>(Latest Start time):            (i-j) </a:t>
            </a:r>
            <a:endParaRPr lang="fa-IR" smtClean="0">
              <a:cs typeface="B Nazanin" pitchFamily="2" charset="-78"/>
            </a:endParaRPr>
          </a:p>
          <a:p>
            <a:pPr algn="r" rtl="1" eaLnBrk="1" hangingPunct="1">
              <a:buFont typeface="Wingdings" pitchFamily="2" charset="2"/>
              <a:buNone/>
            </a:pPr>
            <a:r>
              <a:rPr lang="fa-IR" smtClean="0">
                <a:cs typeface="B Nazanin" pitchFamily="2" charset="-78"/>
              </a:rPr>
              <a:t>ديرترين زمان پايان فعاليت</a:t>
            </a:r>
            <a:r>
              <a:rPr lang="en-US" smtClean="0">
                <a:cs typeface="B Nazanin" pitchFamily="2" charset="-78"/>
              </a:rPr>
              <a:t> </a:t>
            </a:r>
            <a:r>
              <a:rPr lang="en-US" sz="2400" smtClean="0">
                <a:cs typeface="B Nazanin" pitchFamily="2" charset="-78"/>
              </a:rPr>
              <a:t>(Latest Start time):             (i-j) </a:t>
            </a:r>
          </a:p>
        </p:txBody>
      </p:sp>
      <p:graphicFrame>
        <p:nvGraphicFramePr>
          <p:cNvPr id="2050" name="Object 6"/>
          <p:cNvGraphicFramePr>
            <a:graphicFrameLocks noGrp="1" noChangeAspect="1"/>
          </p:cNvGraphicFramePr>
          <p:nvPr>
            <p:ph sz="quarter" idx="3"/>
          </p:nvPr>
        </p:nvGraphicFramePr>
        <p:xfrm>
          <a:off x="762000" y="1752600"/>
          <a:ext cx="762000" cy="3848100"/>
        </p:xfrm>
        <a:graphic>
          <a:graphicData uri="http://schemas.openxmlformats.org/presentationml/2006/ole">
            <mc:AlternateContent xmlns:mc="http://schemas.openxmlformats.org/markup-compatibility/2006">
              <mc:Choice xmlns:v="urn:schemas-microsoft-com:vml" Requires="v">
                <p:oleObj spid="_x0000_s2051" name="Equation" r:id="rId3" imgW="291960" imgH="1790640" progId="Equation.3">
                  <p:embed/>
                </p:oleObj>
              </mc:Choice>
              <mc:Fallback>
                <p:oleObj name="Equation" r:id="rId3" imgW="291960" imgH="1790640"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1752600"/>
                        <a:ext cx="762000" cy="3848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Footer Placeholder 6"/>
          <p:cNvSpPr>
            <a:spLocks noGrp="1"/>
          </p:cNvSpPr>
          <p:nvPr>
            <p:ph type="ftr" sz="quarter" idx="11"/>
          </p:nvPr>
        </p:nvSpPr>
        <p:spPr/>
        <p:txBody>
          <a:bodyPr/>
          <a:lstStyle/>
          <a:p>
            <a:pPr>
              <a:defRPr/>
            </a:pPr>
            <a:r>
              <a:rPr lang="en-US" altLang="en-US"/>
              <a:t>Management &amp; Project Control -  Present by Dr.Amir.A.Shojaie</a:t>
            </a:r>
          </a:p>
        </p:txBody>
      </p:sp>
      <p:sp>
        <p:nvSpPr>
          <p:cNvPr id="6" name="Slide Number Placeholder 7"/>
          <p:cNvSpPr>
            <a:spLocks noGrp="1"/>
          </p:cNvSpPr>
          <p:nvPr>
            <p:ph type="sldNum" sz="quarter" idx="12"/>
          </p:nvPr>
        </p:nvSpPr>
        <p:spPr/>
        <p:txBody>
          <a:bodyPr/>
          <a:lstStyle/>
          <a:p>
            <a:pPr>
              <a:defRPr/>
            </a:pPr>
            <a:fld id="{A28B53F6-092B-412F-B72E-61656072943A}" type="slidenum">
              <a:rPr lang="ar-SA" altLang="en-US"/>
              <a:pPr>
                <a:defRPr/>
              </a:pPr>
              <a:t>52</a:t>
            </a:fld>
            <a:endParaRPr lang="en-US" altLang="en-US"/>
          </a:p>
        </p:txBody>
      </p:sp>
      <p:sp>
        <p:nvSpPr>
          <p:cNvPr id="3077" name="Rectangle 2"/>
          <p:cNvSpPr>
            <a:spLocks noGrp="1" noChangeArrowheads="1"/>
          </p:cNvSpPr>
          <p:nvPr>
            <p:ph type="title"/>
          </p:nvPr>
        </p:nvSpPr>
        <p:spPr/>
        <p:txBody>
          <a:bodyPr/>
          <a:lstStyle/>
          <a:p>
            <a:pPr algn="r" rtl="1" eaLnBrk="1" hangingPunct="1"/>
            <a:r>
              <a:rPr lang="fa-IR" smtClean="0">
                <a:cs typeface="B Nazanin" pitchFamily="2" charset="-78"/>
              </a:rPr>
              <a:t>تعريف مرتبط با </a:t>
            </a:r>
            <a:r>
              <a:rPr lang="en-US" sz="3000" smtClean="0">
                <a:cs typeface="B Nazanin" pitchFamily="2" charset="-78"/>
              </a:rPr>
              <a:t>CPM</a:t>
            </a:r>
            <a:r>
              <a:rPr lang="fa-IR" sz="3000" smtClean="0">
                <a:cs typeface="B Nazanin" pitchFamily="2" charset="-78"/>
              </a:rPr>
              <a:t>-ادامه</a:t>
            </a:r>
            <a:endParaRPr lang="en-US" sz="3000" smtClean="0">
              <a:cs typeface="B Nazanin" pitchFamily="2" charset="-78"/>
            </a:endParaRPr>
          </a:p>
        </p:txBody>
      </p:sp>
      <p:sp>
        <p:nvSpPr>
          <p:cNvPr id="3078" name="Rectangle 3"/>
          <p:cNvSpPr>
            <a:spLocks noGrp="1" noChangeArrowheads="1"/>
          </p:cNvSpPr>
          <p:nvPr>
            <p:ph type="body" sz="half" idx="1"/>
          </p:nvPr>
        </p:nvSpPr>
        <p:spPr>
          <a:xfrm>
            <a:off x="0" y="1719263"/>
            <a:ext cx="8686800" cy="4411662"/>
          </a:xfrm>
        </p:spPr>
        <p:txBody>
          <a:bodyPr/>
          <a:lstStyle/>
          <a:p>
            <a:pPr algn="r" rtl="1" eaLnBrk="1" hangingPunct="1">
              <a:buFont typeface="Wingdings" pitchFamily="2" charset="2"/>
              <a:buNone/>
            </a:pPr>
            <a:endParaRPr lang="fa-IR" sz="2600" smtClean="0">
              <a:cs typeface="B Nazanin" pitchFamily="2" charset="-78"/>
            </a:endParaRPr>
          </a:p>
          <a:p>
            <a:pPr algn="r" rtl="1" eaLnBrk="1" hangingPunct="1">
              <a:buFont typeface="Wingdings" pitchFamily="2" charset="2"/>
              <a:buNone/>
            </a:pPr>
            <a:r>
              <a:rPr lang="fa-IR" smtClean="0">
                <a:cs typeface="B Nazanin" pitchFamily="2" charset="-78"/>
              </a:rPr>
              <a:t>فرجه يا شناوري کل براي فعاليت</a:t>
            </a:r>
            <a:r>
              <a:rPr lang="en-US" smtClean="0">
                <a:cs typeface="B Nazanin" pitchFamily="2" charset="-78"/>
              </a:rPr>
              <a:t>  </a:t>
            </a:r>
            <a:r>
              <a:rPr lang="en-US" sz="2000" smtClean="0">
                <a:cs typeface="B Nazanin" pitchFamily="2" charset="-78"/>
              </a:rPr>
              <a:t>(Total Slack or Total Float):</a:t>
            </a:r>
            <a:r>
              <a:rPr lang="en-US" sz="2400" smtClean="0">
                <a:cs typeface="B Nazanin" pitchFamily="2" charset="-78"/>
              </a:rPr>
              <a:t>       (i-j)</a:t>
            </a:r>
            <a:endParaRPr lang="fa-IR" smtClean="0">
              <a:cs typeface="B Nazanin" pitchFamily="2" charset="-78"/>
            </a:endParaRPr>
          </a:p>
          <a:p>
            <a:pPr algn="r" rtl="1" eaLnBrk="1" hangingPunct="1">
              <a:buFont typeface="Wingdings" pitchFamily="2" charset="2"/>
              <a:buNone/>
            </a:pPr>
            <a:r>
              <a:rPr lang="fa-IR" smtClean="0">
                <a:cs typeface="B Nazanin" pitchFamily="2" charset="-78"/>
              </a:rPr>
              <a:t>فرجه يا شناوري آزاد براي فعاليت</a:t>
            </a:r>
            <a:r>
              <a:rPr lang="en-US" sz="2000" smtClean="0">
                <a:cs typeface="B Nazanin" pitchFamily="2" charset="-78"/>
              </a:rPr>
              <a:t>(Free Slack or Free Float):     </a:t>
            </a:r>
            <a:r>
              <a:rPr lang="en-US" sz="2400" smtClean="0">
                <a:cs typeface="B Nazanin" pitchFamily="2" charset="-78"/>
              </a:rPr>
              <a:t> (i-j)</a:t>
            </a:r>
            <a:endParaRPr lang="fa-IR" smtClean="0">
              <a:cs typeface="B Nazanin" pitchFamily="2" charset="-78"/>
            </a:endParaRPr>
          </a:p>
          <a:p>
            <a:pPr algn="r" rtl="1" eaLnBrk="1" hangingPunct="1">
              <a:buFont typeface="Wingdings" pitchFamily="2" charset="2"/>
              <a:buNone/>
            </a:pPr>
            <a:r>
              <a:rPr lang="fa-IR" smtClean="0">
                <a:cs typeface="B Nazanin" pitchFamily="2" charset="-78"/>
              </a:rPr>
              <a:t>زمان ختم پروژه</a:t>
            </a:r>
            <a:r>
              <a:rPr lang="en-US" sz="2000" smtClean="0">
                <a:cs typeface="B Nazanin" pitchFamily="2" charset="-78"/>
              </a:rPr>
              <a:t>(Time Specified for project completion):</a:t>
            </a:r>
            <a:r>
              <a:rPr lang="en-US" sz="2400" smtClean="0">
                <a:cs typeface="B Nazanin" pitchFamily="2" charset="-78"/>
              </a:rPr>
              <a:t>                   </a:t>
            </a:r>
            <a:endParaRPr lang="fa-IR" smtClean="0">
              <a:cs typeface="B Nazanin" pitchFamily="2" charset="-78"/>
            </a:endParaRPr>
          </a:p>
          <a:p>
            <a:pPr algn="r" rtl="1" eaLnBrk="1" hangingPunct="1">
              <a:buFont typeface="Wingdings" pitchFamily="2" charset="2"/>
              <a:buNone/>
            </a:pPr>
            <a:r>
              <a:rPr lang="fa-IR" smtClean="0">
                <a:cs typeface="B Nazanin" pitchFamily="2" charset="-78"/>
              </a:rPr>
              <a:t>فرجه يا شناوري مستقل</a:t>
            </a:r>
            <a:r>
              <a:rPr lang="en-US" smtClean="0">
                <a:cs typeface="B Nazanin" pitchFamily="2" charset="-78"/>
              </a:rPr>
              <a:t>  </a:t>
            </a:r>
            <a:r>
              <a:rPr lang="en-US" sz="2000" smtClean="0">
                <a:cs typeface="B Nazanin" pitchFamily="2" charset="-78"/>
              </a:rPr>
              <a:t>(Independent slack or Independent Float):   </a:t>
            </a:r>
            <a:endParaRPr lang="fa-IR" sz="2000" smtClean="0">
              <a:cs typeface="B Nazanin" pitchFamily="2" charset="-78"/>
            </a:endParaRPr>
          </a:p>
          <a:p>
            <a:pPr algn="r" rtl="1" eaLnBrk="1" hangingPunct="1">
              <a:buFont typeface="Wingdings" pitchFamily="2" charset="2"/>
              <a:buNone/>
            </a:pPr>
            <a:r>
              <a:rPr lang="fa-IR" smtClean="0">
                <a:cs typeface="B Nazanin" pitchFamily="2" charset="-78"/>
              </a:rPr>
              <a:t>فرجه يا شناوري تداخلي</a:t>
            </a:r>
            <a:r>
              <a:rPr lang="en-US" sz="2000" smtClean="0">
                <a:cs typeface="B Nazanin" pitchFamily="2" charset="-78"/>
              </a:rPr>
              <a:t>(Interfering Slack or Interfering Float):          </a:t>
            </a:r>
          </a:p>
        </p:txBody>
      </p:sp>
      <p:graphicFrame>
        <p:nvGraphicFramePr>
          <p:cNvPr id="3074" name="Object 6"/>
          <p:cNvGraphicFramePr>
            <a:graphicFrameLocks noGrp="1" noChangeAspect="1"/>
          </p:cNvGraphicFramePr>
          <p:nvPr>
            <p:ph sz="quarter" idx="3"/>
          </p:nvPr>
        </p:nvGraphicFramePr>
        <p:xfrm>
          <a:off x="447675" y="2843213"/>
          <a:ext cx="371475" cy="1550987"/>
        </p:xfrm>
        <a:graphic>
          <a:graphicData uri="http://schemas.openxmlformats.org/presentationml/2006/ole">
            <mc:AlternateContent xmlns:mc="http://schemas.openxmlformats.org/markup-compatibility/2006">
              <mc:Choice xmlns:v="urn:schemas-microsoft-com:vml" Requires="v">
                <p:oleObj spid="_x0000_s3075" name="Equation" r:id="rId3" imgW="291960" imgH="1218960" progId="Equation.3">
                  <p:embed/>
                </p:oleObj>
              </mc:Choice>
              <mc:Fallback>
                <p:oleObj name="Equation" r:id="rId3" imgW="291960" imgH="1218960"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7675" y="2843213"/>
                        <a:ext cx="371475" cy="1550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Footer Placeholder 6"/>
          <p:cNvSpPr>
            <a:spLocks noGrp="1"/>
          </p:cNvSpPr>
          <p:nvPr>
            <p:ph type="ftr" sz="quarter" idx="11"/>
          </p:nvPr>
        </p:nvSpPr>
        <p:spPr/>
        <p:txBody>
          <a:bodyPr/>
          <a:lstStyle/>
          <a:p>
            <a:pPr>
              <a:defRPr/>
            </a:pPr>
            <a:r>
              <a:rPr lang="en-US" altLang="en-US"/>
              <a:t>Management &amp; Project Control -  Present by Dr.Amir.A.Shojaie</a:t>
            </a:r>
          </a:p>
        </p:txBody>
      </p:sp>
      <p:sp>
        <p:nvSpPr>
          <p:cNvPr id="6" name="Slide Number Placeholder 7"/>
          <p:cNvSpPr>
            <a:spLocks noGrp="1"/>
          </p:cNvSpPr>
          <p:nvPr>
            <p:ph type="sldNum" sz="quarter" idx="12"/>
          </p:nvPr>
        </p:nvSpPr>
        <p:spPr/>
        <p:txBody>
          <a:bodyPr/>
          <a:lstStyle/>
          <a:p>
            <a:pPr>
              <a:defRPr/>
            </a:pPr>
            <a:fld id="{CEC67E6E-ABBC-42CE-A4EE-AAB2030956DF}" type="slidenum">
              <a:rPr lang="ar-SA" altLang="en-US"/>
              <a:pPr>
                <a:defRPr/>
              </a:pPr>
              <a:t>53</a:t>
            </a:fld>
            <a:endParaRPr lang="en-US" altLang="en-US"/>
          </a:p>
        </p:txBody>
      </p:sp>
      <p:sp>
        <p:nvSpPr>
          <p:cNvPr id="4101" name="Rectangle 2"/>
          <p:cNvSpPr>
            <a:spLocks noGrp="1" noChangeArrowheads="1"/>
          </p:cNvSpPr>
          <p:nvPr>
            <p:ph type="title"/>
          </p:nvPr>
        </p:nvSpPr>
        <p:spPr/>
        <p:txBody>
          <a:bodyPr/>
          <a:lstStyle/>
          <a:p>
            <a:pPr algn="r" rtl="1" eaLnBrk="1" hangingPunct="1"/>
            <a:r>
              <a:rPr lang="fa-IR" smtClean="0">
                <a:cs typeface="B Nazanin" pitchFamily="2" charset="-78"/>
              </a:rPr>
              <a:t>محاسبات روش مسير بحراني </a:t>
            </a:r>
            <a:endParaRPr lang="en-US" smtClean="0">
              <a:cs typeface="B Nazanin" pitchFamily="2" charset="-78"/>
            </a:endParaRPr>
          </a:p>
        </p:txBody>
      </p:sp>
      <p:sp>
        <p:nvSpPr>
          <p:cNvPr id="4102" name="Rectangle 3"/>
          <p:cNvSpPr>
            <a:spLocks noGrp="1" noChangeArrowheads="1"/>
          </p:cNvSpPr>
          <p:nvPr>
            <p:ph type="body" sz="half" idx="1"/>
          </p:nvPr>
        </p:nvSpPr>
        <p:spPr>
          <a:xfrm>
            <a:off x="304800" y="1752600"/>
            <a:ext cx="8458200" cy="4640263"/>
          </a:xfrm>
        </p:spPr>
        <p:txBody>
          <a:bodyPr/>
          <a:lstStyle/>
          <a:p>
            <a:pPr algn="r" rtl="1" eaLnBrk="1" hangingPunct="1"/>
            <a:r>
              <a:rPr lang="fa-IR" u="sng" smtClean="0">
                <a:cs typeface="B Nazanin" pitchFamily="2" charset="-78"/>
              </a:rPr>
              <a:t>حرکت رفت</a:t>
            </a:r>
            <a:r>
              <a:rPr lang="fa-IR" sz="2600" u="sng" smtClean="0">
                <a:cs typeface="B Nazanin" pitchFamily="2" charset="-78"/>
              </a:rPr>
              <a:t> </a:t>
            </a:r>
            <a:r>
              <a:rPr lang="en-US" sz="2400" u="sng" smtClean="0">
                <a:cs typeface="B Nazanin" pitchFamily="2" charset="-78"/>
              </a:rPr>
              <a:t>(Forward Pass)</a:t>
            </a:r>
            <a:r>
              <a:rPr lang="fa-IR" sz="2400" u="sng" smtClean="0">
                <a:cs typeface="B Nazanin" pitchFamily="2" charset="-78"/>
              </a:rPr>
              <a:t> :</a:t>
            </a:r>
          </a:p>
          <a:p>
            <a:pPr algn="r" rtl="1" eaLnBrk="1" hangingPunct="1">
              <a:buFont typeface="Wingdings" pitchFamily="2" charset="2"/>
              <a:buNone/>
            </a:pPr>
            <a:r>
              <a:rPr lang="fa-IR" smtClean="0">
                <a:cs typeface="B Nazanin" pitchFamily="2" charset="-78"/>
              </a:rPr>
              <a:t>محاسباتي است که از گره شروع پروژه آغاز مي شود و گره به گره و فعاليت به فعاليت به سمت گره پايان پروژه پيش ميرود و در آن گره خاتمه مي پذيرد. که داراي 3 قانون است:</a:t>
            </a:r>
          </a:p>
          <a:p>
            <a:pPr algn="r" rtl="1" eaLnBrk="1" hangingPunct="1">
              <a:buFont typeface="Wingdings" pitchFamily="2" charset="2"/>
              <a:buNone/>
            </a:pPr>
            <a:r>
              <a:rPr lang="fa-IR" smtClean="0">
                <a:cs typeface="B Nazanin" pitchFamily="2" charset="-78"/>
              </a:rPr>
              <a:t>قانون 1- زودترين زمان وقوع گره شروع را برابر صفر بگيريد             مشروط بر آنکه شماره 1 به گره شروع تخصيص يافته باشد.  </a:t>
            </a:r>
          </a:p>
          <a:p>
            <a:pPr algn="r" rtl="1" eaLnBrk="1" hangingPunct="1">
              <a:buFont typeface="Wingdings" pitchFamily="2" charset="2"/>
              <a:buNone/>
            </a:pPr>
            <a:r>
              <a:rPr lang="fa-IR" smtClean="0">
                <a:cs typeface="B Nazanin" pitchFamily="2" charset="-78"/>
              </a:rPr>
              <a:t>البته اين ضابطه براي سهولت کار است و در چگونگي انجام محاسبات تاثيري ندارد.</a:t>
            </a:r>
            <a:endParaRPr lang="en-US" smtClean="0">
              <a:cs typeface="B Nazanin" pitchFamily="2" charset="-78"/>
            </a:endParaRPr>
          </a:p>
        </p:txBody>
      </p:sp>
      <p:graphicFrame>
        <p:nvGraphicFramePr>
          <p:cNvPr id="4098" name="Object 6"/>
          <p:cNvGraphicFramePr>
            <a:graphicFrameLocks noGrp="1" noChangeAspect="1"/>
          </p:cNvGraphicFramePr>
          <p:nvPr>
            <p:ph sz="quarter" idx="3"/>
          </p:nvPr>
        </p:nvGraphicFramePr>
        <p:xfrm>
          <a:off x="1152525" y="3956050"/>
          <a:ext cx="514350" cy="265113"/>
        </p:xfrm>
        <a:graphic>
          <a:graphicData uri="http://schemas.openxmlformats.org/presentationml/2006/ole">
            <mc:AlternateContent xmlns:mc="http://schemas.openxmlformats.org/markup-compatibility/2006">
              <mc:Choice xmlns:v="urn:schemas-microsoft-com:vml" Requires="v">
                <p:oleObj spid="_x0000_s4099" name="Equation" r:id="rId3" imgW="419040" imgH="215640" progId="Equation.3">
                  <p:embed/>
                </p:oleObj>
              </mc:Choice>
              <mc:Fallback>
                <p:oleObj name="Equation" r:id="rId3" imgW="419040" imgH="215640"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52525" y="3956050"/>
                        <a:ext cx="514350" cy="265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 name="Footer Placeholder 6"/>
          <p:cNvSpPr>
            <a:spLocks noGrp="1"/>
          </p:cNvSpPr>
          <p:nvPr>
            <p:ph type="ftr" sz="quarter" idx="11"/>
          </p:nvPr>
        </p:nvSpPr>
        <p:spPr/>
        <p:txBody>
          <a:bodyPr/>
          <a:lstStyle/>
          <a:p>
            <a:pPr>
              <a:defRPr/>
            </a:pPr>
            <a:r>
              <a:rPr lang="en-US" altLang="en-US"/>
              <a:t>Management &amp; Project Control -  Present by Dr.Amir.A.Shojaie</a:t>
            </a:r>
          </a:p>
        </p:txBody>
      </p:sp>
      <p:sp>
        <p:nvSpPr>
          <p:cNvPr id="17" name="Slide Number Placeholder 7"/>
          <p:cNvSpPr>
            <a:spLocks noGrp="1"/>
          </p:cNvSpPr>
          <p:nvPr>
            <p:ph type="sldNum" sz="quarter" idx="12"/>
          </p:nvPr>
        </p:nvSpPr>
        <p:spPr/>
        <p:txBody>
          <a:bodyPr/>
          <a:lstStyle/>
          <a:p>
            <a:pPr>
              <a:defRPr/>
            </a:pPr>
            <a:fld id="{8952E7CF-3BD0-4DAE-9435-9513A783EAE4}" type="slidenum">
              <a:rPr lang="ar-SA" altLang="en-US"/>
              <a:pPr>
                <a:defRPr/>
              </a:pPr>
              <a:t>54</a:t>
            </a:fld>
            <a:endParaRPr lang="en-US" altLang="en-US"/>
          </a:p>
        </p:txBody>
      </p:sp>
      <p:sp>
        <p:nvSpPr>
          <p:cNvPr id="5125" name="Rectangle 2"/>
          <p:cNvSpPr>
            <a:spLocks noGrp="1" noChangeArrowheads="1"/>
          </p:cNvSpPr>
          <p:nvPr>
            <p:ph type="title"/>
          </p:nvPr>
        </p:nvSpPr>
        <p:spPr/>
        <p:txBody>
          <a:bodyPr/>
          <a:lstStyle/>
          <a:p>
            <a:pPr algn="r" rtl="1" eaLnBrk="1" hangingPunct="1"/>
            <a:r>
              <a:rPr lang="fa-IR" smtClean="0">
                <a:cs typeface="B Nazanin" pitchFamily="2" charset="-78"/>
              </a:rPr>
              <a:t>محاسبات روش مسير بحراني-ادامه</a:t>
            </a:r>
            <a:endParaRPr lang="en-US" smtClean="0">
              <a:cs typeface="B Nazanin" pitchFamily="2" charset="-78"/>
            </a:endParaRPr>
          </a:p>
        </p:txBody>
      </p:sp>
      <p:sp>
        <p:nvSpPr>
          <p:cNvPr id="5126" name="Rectangle 3"/>
          <p:cNvSpPr>
            <a:spLocks noGrp="1" noChangeArrowheads="1"/>
          </p:cNvSpPr>
          <p:nvPr>
            <p:ph type="body" sz="half" idx="1"/>
          </p:nvPr>
        </p:nvSpPr>
        <p:spPr>
          <a:xfrm>
            <a:off x="457200" y="1719263"/>
            <a:ext cx="8001000" cy="4411662"/>
          </a:xfrm>
        </p:spPr>
        <p:txBody>
          <a:bodyPr/>
          <a:lstStyle/>
          <a:p>
            <a:pPr algn="r" rtl="1" eaLnBrk="1" hangingPunct="1">
              <a:buFont typeface="Wingdings" pitchFamily="2" charset="2"/>
              <a:buNone/>
            </a:pPr>
            <a:r>
              <a:rPr lang="fa-IR" sz="2600" smtClean="0">
                <a:cs typeface="B Nazanin" pitchFamily="2" charset="-78"/>
              </a:rPr>
              <a:t>ادامه محاسبه حرکت رفت :</a:t>
            </a:r>
          </a:p>
          <a:p>
            <a:pPr algn="r" rtl="1" eaLnBrk="1" hangingPunct="1">
              <a:buFont typeface="Wingdings" pitchFamily="2" charset="2"/>
              <a:buNone/>
            </a:pPr>
            <a:r>
              <a:rPr lang="fa-IR" sz="2600" smtClean="0">
                <a:cs typeface="B Nazanin" pitchFamily="2" charset="-78"/>
              </a:rPr>
              <a:t>قانون 2- زودترين زمان وقوع گره </a:t>
            </a:r>
            <a:r>
              <a:rPr lang="en-US" sz="2600" smtClean="0">
                <a:cs typeface="B Nazanin" pitchFamily="2" charset="-78"/>
              </a:rPr>
              <a:t>(i)</a:t>
            </a:r>
            <a:r>
              <a:rPr lang="fa-IR" sz="2600" smtClean="0">
                <a:cs typeface="B Nazanin" pitchFamily="2" charset="-78"/>
              </a:rPr>
              <a:t> يا شروع فعاليت </a:t>
            </a:r>
            <a:r>
              <a:rPr lang="en-US" sz="2600" smtClean="0">
                <a:cs typeface="B Nazanin" pitchFamily="2" charset="-78"/>
              </a:rPr>
              <a:t>(i-j)</a:t>
            </a:r>
            <a:r>
              <a:rPr lang="fa-IR" sz="2600" smtClean="0">
                <a:cs typeface="B Nazanin" pitchFamily="2" charset="-78"/>
              </a:rPr>
              <a:t> به طوري که گره </a:t>
            </a:r>
            <a:r>
              <a:rPr lang="en-US" sz="2600" smtClean="0">
                <a:cs typeface="B Nazanin" pitchFamily="2" charset="-78"/>
              </a:rPr>
              <a:t>j</a:t>
            </a:r>
            <a:r>
              <a:rPr lang="fa-IR" sz="2600" smtClean="0">
                <a:cs typeface="B Nazanin" pitchFamily="2" charset="-78"/>
              </a:rPr>
              <a:t> بعد از گره </a:t>
            </a:r>
            <a:r>
              <a:rPr lang="en-US" sz="2600" smtClean="0">
                <a:cs typeface="B Nazanin" pitchFamily="2" charset="-78"/>
              </a:rPr>
              <a:t>i</a:t>
            </a:r>
            <a:r>
              <a:rPr lang="fa-IR" sz="2600" smtClean="0">
                <a:cs typeface="B Nazanin" pitchFamily="2" charset="-78"/>
              </a:rPr>
              <a:t> باشد، برابر حداکثر مقدار مربوط به زودترين زمان پايان کليه فعاليتهاي پيش نياز آن است، يعني:</a:t>
            </a:r>
            <a:endParaRPr lang="en-US" sz="2600" smtClean="0">
              <a:cs typeface="B Nazanin" pitchFamily="2" charset="-78"/>
            </a:endParaRPr>
          </a:p>
          <a:p>
            <a:pPr algn="r" rtl="1" eaLnBrk="1" hangingPunct="1">
              <a:buFont typeface="Wingdings" pitchFamily="2" charset="2"/>
              <a:buNone/>
            </a:pPr>
            <a:endParaRPr lang="en-US" sz="2600" smtClean="0">
              <a:cs typeface="B Nazanin" pitchFamily="2" charset="-78"/>
            </a:endParaRPr>
          </a:p>
          <a:p>
            <a:pPr algn="r" rtl="1" eaLnBrk="1" hangingPunct="1">
              <a:buFont typeface="Wingdings" pitchFamily="2" charset="2"/>
              <a:buNone/>
            </a:pPr>
            <a:endParaRPr lang="en-US" sz="2600" smtClean="0">
              <a:cs typeface="B Nazanin" pitchFamily="2" charset="-78"/>
            </a:endParaRPr>
          </a:p>
          <a:p>
            <a:pPr algn="r" rtl="1" eaLnBrk="1" hangingPunct="1">
              <a:buFont typeface="Wingdings" pitchFamily="2" charset="2"/>
              <a:buNone/>
            </a:pPr>
            <a:r>
              <a:rPr lang="fa-IR" sz="2600" smtClean="0">
                <a:cs typeface="B Nazanin" pitchFamily="2" charset="-78"/>
              </a:rPr>
              <a:t>بنابراين ، در گره هاي ساده مانند گره </a:t>
            </a:r>
            <a:r>
              <a:rPr lang="en-US" sz="2600" smtClean="0">
                <a:cs typeface="B Nazanin" pitchFamily="2" charset="-78"/>
              </a:rPr>
              <a:t>i</a:t>
            </a:r>
            <a:r>
              <a:rPr lang="fa-IR" sz="2600" smtClean="0">
                <a:cs typeface="B Nazanin" pitchFamily="2" charset="-78"/>
              </a:rPr>
              <a:t> در شکل زير ميتوان نوشت:</a:t>
            </a:r>
          </a:p>
          <a:p>
            <a:pPr algn="r" rtl="1" eaLnBrk="1" hangingPunct="1">
              <a:buFont typeface="Wingdings" pitchFamily="2" charset="2"/>
              <a:buNone/>
            </a:pPr>
            <a:endParaRPr lang="en-US" sz="2600" smtClean="0">
              <a:cs typeface="B Nazanin" pitchFamily="2" charset="-78"/>
            </a:endParaRPr>
          </a:p>
        </p:txBody>
      </p:sp>
      <p:sp>
        <p:nvSpPr>
          <p:cNvPr id="5127" name="AutoShape 4"/>
          <p:cNvSpPr>
            <a:spLocks noChangeArrowheads="1"/>
          </p:cNvSpPr>
          <p:nvPr/>
        </p:nvSpPr>
        <p:spPr bwMode="auto">
          <a:xfrm>
            <a:off x="1981200" y="38862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en-US">
                <a:cs typeface="Nazanin" pitchFamily="2" charset="-78"/>
              </a:rPr>
              <a:t>i</a:t>
            </a:r>
          </a:p>
        </p:txBody>
      </p:sp>
      <p:sp>
        <p:nvSpPr>
          <p:cNvPr id="5128" name="AutoShape 5"/>
          <p:cNvSpPr>
            <a:spLocks noChangeArrowheads="1"/>
          </p:cNvSpPr>
          <p:nvPr/>
        </p:nvSpPr>
        <p:spPr bwMode="auto">
          <a:xfrm>
            <a:off x="3962400" y="39624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en-US" sz="2000">
                <a:cs typeface="Nazanin" pitchFamily="2" charset="-78"/>
              </a:rPr>
              <a:t>j</a:t>
            </a:r>
          </a:p>
        </p:txBody>
      </p:sp>
      <p:sp>
        <p:nvSpPr>
          <p:cNvPr id="5129" name="AutoShape 6"/>
          <p:cNvSpPr>
            <a:spLocks noChangeArrowheads="1"/>
          </p:cNvSpPr>
          <p:nvPr/>
        </p:nvSpPr>
        <p:spPr bwMode="auto">
          <a:xfrm>
            <a:off x="2286000" y="52578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en-US" sz="2000">
                <a:cs typeface="Nazanin" pitchFamily="2" charset="-78"/>
              </a:rPr>
              <a:t>k</a:t>
            </a:r>
          </a:p>
        </p:txBody>
      </p:sp>
      <p:sp>
        <p:nvSpPr>
          <p:cNvPr id="5130" name="AutoShape 7"/>
          <p:cNvSpPr>
            <a:spLocks noChangeArrowheads="1"/>
          </p:cNvSpPr>
          <p:nvPr/>
        </p:nvSpPr>
        <p:spPr bwMode="auto">
          <a:xfrm>
            <a:off x="4343400" y="52578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en-US" sz="2000">
                <a:cs typeface="Nazanin" pitchFamily="2" charset="-78"/>
              </a:rPr>
              <a:t>i</a:t>
            </a:r>
          </a:p>
        </p:txBody>
      </p:sp>
      <p:sp>
        <p:nvSpPr>
          <p:cNvPr id="5131" name="AutoShape 8"/>
          <p:cNvSpPr>
            <a:spLocks noChangeArrowheads="1"/>
          </p:cNvSpPr>
          <p:nvPr/>
        </p:nvSpPr>
        <p:spPr bwMode="auto">
          <a:xfrm>
            <a:off x="6477000" y="52578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en-US" sz="2000">
                <a:cs typeface="Nazanin" pitchFamily="2" charset="-78"/>
              </a:rPr>
              <a:t>j</a:t>
            </a:r>
          </a:p>
        </p:txBody>
      </p:sp>
      <p:sp>
        <p:nvSpPr>
          <p:cNvPr id="5132" name="Line 9"/>
          <p:cNvSpPr>
            <a:spLocks noChangeShapeType="1"/>
          </p:cNvSpPr>
          <p:nvPr/>
        </p:nvSpPr>
        <p:spPr bwMode="auto">
          <a:xfrm>
            <a:off x="762000" y="3505200"/>
            <a:ext cx="1219200" cy="457200"/>
          </a:xfrm>
          <a:prstGeom prst="line">
            <a:avLst/>
          </a:prstGeom>
          <a:noFill/>
          <a:ln w="9525">
            <a:solidFill>
              <a:schemeClr val="tx1"/>
            </a:solidFill>
            <a:round/>
            <a:headEnd/>
            <a:tailEnd type="triangle" w="med" len="med"/>
          </a:ln>
        </p:spPr>
        <p:txBody>
          <a:bodyPr/>
          <a:lstStyle/>
          <a:p>
            <a:endParaRPr lang="en-US"/>
          </a:p>
        </p:txBody>
      </p:sp>
      <p:sp>
        <p:nvSpPr>
          <p:cNvPr id="5133" name="Line 10"/>
          <p:cNvSpPr>
            <a:spLocks noChangeShapeType="1"/>
          </p:cNvSpPr>
          <p:nvPr/>
        </p:nvSpPr>
        <p:spPr bwMode="auto">
          <a:xfrm>
            <a:off x="762000" y="4114800"/>
            <a:ext cx="1219200" cy="0"/>
          </a:xfrm>
          <a:prstGeom prst="line">
            <a:avLst/>
          </a:prstGeom>
          <a:noFill/>
          <a:ln w="9525">
            <a:solidFill>
              <a:schemeClr val="tx1"/>
            </a:solidFill>
            <a:round/>
            <a:headEnd/>
            <a:tailEnd type="triangle" w="med" len="med"/>
          </a:ln>
        </p:spPr>
        <p:txBody>
          <a:bodyPr/>
          <a:lstStyle/>
          <a:p>
            <a:endParaRPr lang="en-US"/>
          </a:p>
        </p:txBody>
      </p:sp>
      <p:sp>
        <p:nvSpPr>
          <p:cNvPr id="5134" name="Line 11"/>
          <p:cNvSpPr>
            <a:spLocks noChangeShapeType="1"/>
          </p:cNvSpPr>
          <p:nvPr/>
        </p:nvSpPr>
        <p:spPr bwMode="auto">
          <a:xfrm flipV="1">
            <a:off x="762000" y="4267200"/>
            <a:ext cx="1295400" cy="457200"/>
          </a:xfrm>
          <a:prstGeom prst="line">
            <a:avLst/>
          </a:prstGeom>
          <a:noFill/>
          <a:ln w="9525">
            <a:solidFill>
              <a:schemeClr val="tx1"/>
            </a:solidFill>
            <a:round/>
            <a:headEnd/>
            <a:tailEnd type="triangle" w="med" len="med"/>
          </a:ln>
        </p:spPr>
        <p:txBody>
          <a:bodyPr/>
          <a:lstStyle/>
          <a:p>
            <a:endParaRPr lang="en-US"/>
          </a:p>
        </p:txBody>
      </p:sp>
      <p:sp>
        <p:nvSpPr>
          <p:cNvPr id="5135" name="Line 12"/>
          <p:cNvSpPr>
            <a:spLocks noChangeShapeType="1"/>
          </p:cNvSpPr>
          <p:nvPr/>
        </p:nvSpPr>
        <p:spPr bwMode="auto">
          <a:xfrm>
            <a:off x="2362200" y="4114800"/>
            <a:ext cx="1600200" cy="0"/>
          </a:xfrm>
          <a:prstGeom prst="line">
            <a:avLst/>
          </a:prstGeom>
          <a:noFill/>
          <a:ln w="9525">
            <a:solidFill>
              <a:schemeClr val="tx1"/>
            </a:solidFill>
            <a:round/>
            <a:headEnd/>
            <a:tailEnd type="triangle" w="med" len="med"/>
          </a:ln>
        </p:spPr>
        <p:txBody>
          <a:bodyPr/>
          <a:lstStyle/>
          <a:p>
            <a:endParaRPr lang="en-US"/>
          </a:p>
        </p:txBody>
      </p:sp>
      <p:graphicFrame>
        <p:nvGraphicFramePr>
          <p:cNvPr id="5122" name="Object 15"/>
          <p:cNvGraphicFramePr>
            <a:graphicFrameLocks noGrp="1" noChangeAspect="1"/>
          </p:cNvGraphicFramePr>
          <p:nvPr>
            <p:ph sz="quarter" idx="3"/>
          </p:nvPr>
        </p:nvGraphicFramePr>
        <p:xfrm>
          <a:off x="5580063" y="3906838"/>
          <a:ext cx="2173287" cy="371475"/>
        </p:xfrm>
        <a:graphic>
          <a:graphicData uri="http://schemas.openxmlformats.org/presentationml/2006/ole">
            <mc:AlternateContent xmlns:mc="http://schemas.openxmlformats.org/markup-compatibility/2006">
              <mc:Choice xmlns:v="urn:schemas-microsoft-com:vml" Requires="v">
                <p:oleObj spid="_x0000_s5123" name="Equation" r:id="rId3" imgW="1854000" imgH="317160" progId="Equation.3">
                  <p:embed/>
                </p:oleObj>
              </mc:Choice>
              <mc:Fallback>
                <p:oleObj name="Equation" r:id="rId3" imgW="1854000" imgH="317160" progId="Equation.3">
                  <p:embed/>
                  <p:pic>
                    <p:nvPicPr>
                      <p:cNvPr id="0" name="Object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80063" y="3906838"/>
                        <a:ext cx="2173287"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136" name="Line 18"/>
          <p:cNvSpPr>
            <a:spLocks noChangeShapeType="1"/>
          </p:cNvSpPr>
          <p:nvPr/>
        </p:nvSpPr>
        <p:spPr bwMode="auto">
          <a:xfrm>
            <a:off x="2667000" y="5486400"/>
            <a:ext cx="1676400" cy="0"/>
          </a:xfrm>
          <a:prstGeom prst="line">
            <a:avLst/>
          </a:prstGeom>
          <a:noFill/>
          <a:ln w="9525">
            <a:solidFill>
              <a:schemeClr val="tx1"/>
            </a:solidFill>
            <a:round/>
            <a:headEnd/>
            <a:tailEnd type="triangle" w="med" len="med"/>
          </a:ln>
        </p:spPr>
        <p:txBody>
          <a:bodyPr/>
          <a:lstStyle/>
          <a:p>
            <a:endParaRPr lang="en-US"/>
          </a:p>
        </p:txBody>
      </p:sp>
      <p:sp>
        <p:nvSpPr>
          <p:cNvPr id="5137" name="Line 19"/>
          <p:cNvSpPr>
            <a:spLocks noChangeShapeType="1"/>
          </p:cNvSpPr>
          <p:nvPr/>
        </p:nvSpPr>
        <p:spPr bwMode="auto">
          <a:xfrm>
            <a:off x="4724400" y="5486400"/>
            <a:ext cx="1752600" cy="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ransition spd="med"/>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Footer Placeholder 6"/>
          <p:cNvSpPr>
            <a:spLocks noGrp="1"/>
          </p:cNvSpPr>
          <p:nvPr>
            <p:ph type="ftr" sz="quarter" idx="11"/>
          </p:nvPr>
        </p:nvSpPr>
        <p:spPr/>
        <p:txBody>
          <a:bodyPr/>
          <a:lstStyle/>
          <a:p>
            <a:pPr>
              <a:defRPr/>
            </a:pPr>
            <a:r>
              <a:rPr lang="en-US" altLang="en-US"/>
              <a:t>Management &amp; Project Control -  Present by Dr.Amir.A.Shojaie</a:t>
            </a:r>
          </a:p>
        </p:txBody>
      </p:sp>
      <p:sp>
        <p:nvSpPr>
          <p:cNvPr id="7" name="Slide Number Placeholder 7"/>
          <p:cNvSpPr>
            <a:spLocks noGrp="1"/>
          </p:cNvSpPr>
          <p:nvPr>
            <p:ph type="sldNum" sz="quarter" idx="12"/>
          </p:nvPr>
        </p:nvSpPr>
        <p:spPr/>
        <p:txBody>
          <a:bodyPr/>
          <a:lstStyle/>
          <a:p>
            <a:pPr>
              <a:defRPr/>
            </a:pPr>
            <a:fld id="{9B0533BE-743B-4090-A2AC-E1BB0AA79606}" type="slidenum">
              <a:rPr lang="ar-SA" altLang="en-US"/>
              <a:pPr>
                <a:defRPr/>
              </a:pPr>
              <a:t>55</a:t>
            </a:fld>
            <a:endParaRPr lang="en-US" altLang="en-US"/>
          </a:p>
        </p:txBody>
      </p:sp>
      <p:sp>
        <p:nvSpPr>
          <p:cNvPr id="6150" name="Rectangle 2"/>
          <p:cNvSpPr>
            <a:spLocks noGrp="1" noChangeArrowheads="1"/>
          </p:cNvSpPr>
          <p:nvPr>
            <p:ph type="title"/>
          </p:nvPr>
        </p:nvSpPr>
        <p:spPr/>
        <p:txBody>
          <a:bodyPr/>
          <a:lstStyle/>
          <a:p>
            <a:pPr algn="r" rtl="1" eaLnBrk="1" hangingPunct="1"/>
            <a:r>
              <a:rPr lang="fa-IR" smtClean="0">
                <a:cs typeface="B Nazanin" pitchFamily="2" charset="-78"/>
              </a:rPr>
              <a:t>محاسبات روش مسير بحراني-ادامه</a:t>
            </a:r>
            <a:endParaRPr lang="en-US" smtClean="0">
              <a:cs typeface="B Nazanin" pitchFamily="2" charset="-78"/>
            </a:endParaRPr>
          </a:p>
        </p:txBody>
      </p:sp>
      <p:sp>
        <p:nvSpPr>
          <p:cNvPr id="6151" name="Rectangle 3"/>
          <p:cNvSpPr>
            <a:spLocks noGrp="1" noChangeArrowheads="1"/>
          </p:cNvSpPr>
          <p:nvPr>
            <p:ph type="body" sz="half" idx="1"/>
          </p:nvPr>
        </p:nvSpPr>
        <p:spPr>
          <a:xfrm>
            <a:off x="457200" y="1719263"/>
            <a:ext cx="8001000" cy="4411662"/>
          </a:xfrm>
        </p:spPr>
        <p:txBody>
          <a:bodyPr/>
          <a:lstStyle/>
          <a:p>
            <a:pPr algn="r" rtl="1" eaLnBrk="1" hangingPunct="1">
              <a:buFont typeface="Wingdings" pitchFamily="2" charset="2"/>
              <a:buNone/>
            </a:pPr>
            <a:r>
              <a:rPr lang="fa-IR" sz="2600" smtClean="0">
                <a:cs typeface="B Nazanin" pitchFamily="2" charset="-78"/>
              </a:rPr>
              <a:t>ادامه محاسبه حرکت رفت :</a:t>
            </a:r>
          </a:p>
          <a:p>
            <a:pPr algn="r" rtl="1" eaLnBrk="1" hangingPunct="1">
              <a:buFont typeface="Wingdings" pitchFamily="2" charset="2"/>
              <a:buNone/>
            </a:pPr>
            <a:r>
              <a:rPr lang="fa-IR" sz="2600" smtClean="0">
                <a:cs typeface="B Nazanin" pitchFamily="2" charset="-78"/>
              </a:rPr>
              <a:t>قانون 3- زودترين زمان ختم فعاليت </a:t>
            </a:r>
            <a:r>
              <a:rPr lang="en-US" sz="2600" smtClean="0">
                <a:cs typeface="B Nazanin" pitchFamily="2" charset="-78"/>
              </a:rPr>
              <a:t>(i-j)</a:t>
            </a:r>
            <a:r>
              <a:rPr lang="fa-IR" sz="2600" smtClean="0">
                <a:cs typeface="B Nazanin" pitchFamily="2" charset="-78"/>
              </a:rPr>
              <a:t> برابر است با زودترين زمان شروع فعاليت، بعلاوه زمان انجام آن فعاليت.</a:t>
            </a:r>
          </a:p>
          <a:p>
            <a:pPr algn="r" rtl="1" eaLnBrk="1" hangingPunct="1">
              <a:buFont typeface="Wingdings" pitchFamily="2" charset="2"/>
              <a:buNone/>
            </a:pPr>
            <a:endParaRPr lang="fa-IR" sz="2600" smtClean="0">
              <a:cs typeface="B Nazanin" pitchFamily="2" charset="-78"/>
            </a:endParaRPr>
          </a:p>
          <a:p>
            <a:pPr algn="r" rtl="1" eaLnBrk="1" hangingPunct="1">
              <a:buFont typeface="Wingdings" pitchFamily="2" charset="2"/>
              <a:buNone/>
            </a:pPr>
            <a:endParaRPr lang="fa-IR" sz="2600" smtClean="0">
              <a:cs typeface="B Nazanin" pitchFamily="2" charset="-78"/>
            </a:endParaRPr>
          </a:p>
          <a:p>
            <a:pPr algn="r" rtl="1" eaLnBrk="1" hangingPunct="1">
              <a:buFont typeface="Wingdings" pitchFamily="2" charset="2"/>
              <a:buNone/>
            </a:pPr>
            <a:endParaRPr lang="en-US" sz="2600" smtClean="0">
              <a:cs typeface="B Nazanin" pitchFamily="2" charset="-78"/>
            </a:endParaRPr>
          </a:p>
        </p:txBody>
      </p:sp>
      <p:graphicFrame>
        <p:nvGraphicFramePr>
          <p:cNvPr id="6146" name="Object 4"/>
          <p:cNvGraphicFramePr>
            <a:graphicFrameLocks noGrp="1" noChangeAspect="1"/>
          </p:cNvGraphicFramePr>
          <p:nvPr>
            <p:ph sz="quarter" idx="2"/>
          </p:nvPr>
        </p:nvGraphicFramePr>
        <p:xfrm>
          <a:off x="6372225" y="2228850"/>
          <a:ext cx="585788" cy="1106488"/>
        </p:xfrm>
        <a:graphic>
          <a:graphicData uri="http://schemas.openxmlformats.org/presentationml/2006/ole">
            <mc:AlternateContent xmlns:mc="http://schemas.openxmlformats.org/markup-compatibility/2006">
              <mc:Choice xmlns:v="urn:schemas-microsoft-com:vml" Requires="v">
                <p:oleObj spid="_x0000_s6148" name="Equation" r:id="rId3" imgW="114120" imgH="215640" progId="Equation.3">
                  <p:embed/>
                </p:oleObj>
              </mc:Choice>
              <mc:Fallback>
                <p:oleObj name="Equation" r:id="rId3" imgW="114120" imgH="21564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72225" y="2228850"/>
                        <a:ext cx="585788" cy="1106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47" name="Object 6"/>
          <p:cNvGraphicFramePr>
            <a:graphicFrameLocks noGrp="1" noChangeAspect="1"/>
          </p:cNvGraphicFramePr>
          <p:nvPr>
            <p:ph sz="quarter" idx="3"/>
          </p:nvPr>
        </p:nvGraphicFramePr>
        <p:xfrm>
          <a:off x="3616325" y="3335338"/>
          <a:ext cx="1225550" cy="295275"/>
        </p:xfrm>
        <a:graphic>
          <a:graphicData uri="http://schemas.openxmlformats.org/presentationml/2006/ole">
            <mc:AlternateContent xmlns:mc="http://schemas.openxmlformats.org/markup-compatibility/2006">
              <mc:Choice xmlns:v="urn:schemas-microsoft-com:vml" Requires="v">
                <p:oleObj spid="_x0000_s6149" name="Equation" r:id="rId5" imgW="1002960" imgH="241200" progId="Equation.3">
                  <p:embed/>
                </p:oleObj>
              </mc:Choice>
              <mc:Fallback>
                <p:oleObj name="Equation" r:id="rId5" imgW="1002960" imgH="241200"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16325" y="3335338"/>
                        <a:ext cx="1225550" cy="29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24" name="Slide Number Placeholder 5"/>
          <p:cNvSpPr>
            <a:spLocks noGrp="1"/>
          </p:cNvSpPr>
          <p:nvPr>
            <p:ph type="sldNum" sz="quarter" idx="12"/>
          </p:nvPr>
        </p:nvSpPr>
        <p:spPr/>
        <p:txBody>
          <a:bodyPr/>
          <a:lstStyle/>
          <a:p>
            <a:pPr>
              <a:defRPr/>
            </a:pPr>
            <a:fld id="{E186A837-0246-43B3-A7C2-C3482E808693}" type="slidenum">
              <a:rPr lang="ar-SA" altLang="en-US"/>
              <a:pPr>
                <a:defRPr/>
              </a:pPr>
              <a:t>56</a:t>
            </a:fld>
            <a:endParaRPr lang="en-US" altLang="en-US"/>
          </a:p>
        </p:txBody>
      </p:sp>
      <p:sp>
        <p:nvSpPr>
          <p:cNvPr id="90116" name="Rectangle 2"/>
          <p:cNvSpPr>
            <a:spLocks noGrp="1" noChangeArrowheads="1"/>
          </p:cNvSpPr>
          <p:nvPr>
            <p:ph type="title"/>
          </p:nvPr>
        </p:nvSpPr>
        <p:spPr/>
        <p:txBody>
          <a:bodyPr/>
          <a:lstStyle/>
          <a:p>
            <a:pPr algn="r" rtl="1" eaLnBrk="1" hangingPunct="1"/>
            <a:r>
              <a:rPr lang="fa-IR" smtClean="0">
                <a:cs typeface="B Nazanin" pitchFamily="2" charset="-78"/>
              </a:rPr>
              <a:t>مثال</a:t>
            </a:r>
            <a:endParaRPr lang="en-US" smtClean="0">
              <a:cs typeface="B Nazanin" pitchFamily="2" charset="-78"/>
            </a:endParaRPr>
          </a:p>
        </p:txBody>
      </p:sp>
      <p:sp>
        <p:nvSpPr>
          <p:cNvPr id="90117" name="Rectangle 3"/>
          <p:cNvSpPr>
            <a:spLocks noGrp="1" noChangeArrowheads="1"/>
          </p:cNvSpPr>
          <p:nvPr>
            <p:ph type="body" idx="1"/>
          </p:nvPr>
        </p:nvSpPr>
        <p:spPr/>
        <p:txBody>
          <a:bodyPr/>
          <a:lstStyle/>
          <a:p>
            <a:pPr algn="r" rtl="1" eaLnBrk="1" hangingPunct="1"/>
            <a:r>
              <a:rPr lang="fa-IR" smtClean="0">
                <a:cs typeface="B Nazanin" pitchFamily="2" charset="-78"/>
              </a:rPr>
              <a:t>شبکه زير را نظر بگيريد:           5</a:t>
            </a:r>
          </a:p>
          <a:p>
            <a:pPr algn="r" rtl="1" eaLnBrk="1" hangingPunct="1">
              <a:buFont typeface="Wingdings" pitchFamily="2" charset="2"/>
              <a:buNone/>
            </a:pPr>
            <a:r>
              <a:rPr lang="fa-IR" smtClean="0">
                <a:cs typeface="B Nazanin" pitchFamily="2" charset="-78"/>
              </a:rPr>
              <a:t>                         12            10    2               4  </a:t>
            </a:r>
          </a:p>
          <a:p>
            <a:pPr algn="r" rtl="1" eaLnBrk="1" hangingPunct="1">
              <a:buFont typeface="Wingdings" pitchFamily="2" charset="2"/>
              <a:buNone/>
            </a:pPr>
            <a:r>
              <a:rPr lang="fa-IR" smtClean="0">
                <a:cs typeface="B Nazanin" pitchFamily="2" charset="-78"/>
              </a:rPr>
              <a:t>                                 2                     5 </a:t>
            </a:r>
          </a:p>
          <a:p>
            <a:pPr algn="r" rtl="1" eaLnBrk="1" hangingPunct="1">
              <a:buFont typeface="Wingdings" pitchFamily="2" charset="2"/>
              <a:buNone/>
            </a:pPr>
            <a:r>
              <a:rPr lang="fa-IR" smtClean="0">
                <a:cs typeface="B Nazanin" pitchFamily="2" charset="-78"/>
              </a:rPr>
              <a:t>                        10           5        7            3 </a:t>
            </a:r>
          </a:p>
          <a:p>
            <a:pPr algn="r" rtl="1" eaLnBrk="1" hangingPunct="1">
              <a:buFont typeface="Wingdings" pitchFamily="2" charset="2"/>
              <a:buNone/>
            </a:pPr>
            <a:r>
              <a:rPr lang="fa-IR" smtClean="0">
                <a:cs typeface="B Nazanin" pitchFamily="2" charset="-78"/>
              </a:rPr>
              <a:t>                                            8 </a:t>
            </a:r>
          </a:p>
          <a:p>
            <a:pPr algn="r" rtl="1" eaLnBrk="1" hangingPunct="1">
              <a:buFont typeface="Wingdings" pitchFamily="2" charset="2"/>
              <a:buNone/>
            </a:pPr>
            <a:r>
              <a:rPr lang="fa-IR" smtClean="0">
                <a:cs typeface="B Nazanin" pitchFamily="2" charset="-78"/>
              </a:rPr>
              <a:t>زمان هر فعاليت روي کمان مربوطه نوشته شده است. واحد زمان در اين شکل ”روز“ است. براي شروع محاسبه يک تاريخ براي رويداد آغازين شبکه تعيين مي شود.</a:t>
            </a:r>
            <a:endParaRPr lang="en-US" smtClean="0">
              <a:cs typeface="B Nazanin" pitchFamily="2" charset="-78"/>
            </a:endParaRPr>
          </a:p>
        </p:txBody>
      </p:sp>
      <p:sp>
        <p:nvSpPr>
          <p:cNvPr id="90118" name="AutoShape 4"/>
          <p:cNvSpPr>
            <a:spLocks noChangeArrowheads="1"/>
          </p:cNvSpPr>
          <p:nvPr/>
        </p:nvSpPr>
        <p:spPr bwMode="auto">
          <a:xfrm>
            <a:off x="6400800" y="27432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6</a:t>
            </a:r>
            <a:endParaRPr lang="en-US" sz="2000">
              <a:cs typeface="Nazanin" pitchFamily="2" charset="-78"/>
            </a:endParaRPr>
          </a:p>
        </p:txBody>
      </p:sp>
      <p:sp>
        <p:nvSpPr>
          <p:cNvPr id="90119" name="AutoShape 5"/>
          <p:cNvSpPr>
            <a:spLocks noChangeArrowheads="1"/>
          </p:cNvSpPr>
          <p:nvPr/>
        </p:nvSpPr>
        <p:spPr bwMode="auto">
          <a:xfrm>
            <a:off x="5105400" y="37338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5</a:t>
            </a:r>
            <a:endParaRPr lang="en-US" sz="2000">
              <a:cs typeface="Nazanin" pitchFamily="2" charset="-78"/>
            </a:endParaRPr>
          </a:p>
        </p:txBody>
      </p:sp>
      <p:sp>
        <p:nvSpPr>
          <p:cNvPr id="90120" name="AutoShape 6"/>
          <p:cNvSpPr>
            <a:spLocks noChangeArrowheads="1"/>
          </p:cNvSpPr>
          <p:nvPr/>
        </p:nvSpPr>
        <p:spPr bwMode="auto">
          <a:xfrm>
            <a:off x="4191000" y="27432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3</a:t>
            </a:r>
            <a:endParaRPr lang="en-US" sz="2000">
              <a:cs typeface="Nazanin" pitchFamily="2" charset="-78"/>
            </a:endParaRPr>
          </a:p>
        </p:txBody>
      </p:sp>
      <p:sp>
        <p:nvSpPr>
          <p:cNvPr id="90121" name="AutoShape 7"/>
          <p:cNvSpPr>
            <a:spLocks noChangeArrowheads="1"/>
          </p:cNvSpPr>
          <p:nvPr/>
        </p:nvSpPr>
        <p:spPr bwMode="auto">
          <a:xfrm>
            <a:off x="5029200" y="19812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4</a:t>
            </a:r>
            <a:endParaRPr lang="en-US" sz="2000">
              <a:cs typeface="Nazanin" pitchFamily="2" charset="-78"/>
            </a:endParaRPr>
          </a:p>
        </p:txBody>
      </p:sp>
      <p:sp>
        <p:nvSpPr>
          <p:cNvPr id="90122" name="AutoShape 8"/>
          <p:cNvSpPr>
            <a:spLocks noChangeArrowheads="1"/>
          </p:cNvSpPr>
          <p:nvPr/>
        </p:nvSpPr>
        <p:spPr bwMode="auto">
          <a:xfrm>
            <a:off x="1905000" y="26670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0</a:t>
            </a:r>
            <a:endParaRPr lang="en-US" sz="2000">
              <a:cs typeface="Nazanin" pitchFamily="2" charset="-78"/>
            </a:endParaRPr>
          </a:p>
        </p:txBody>
      </p:sp>
      <p:sp>
        <p:nvSpPr>
          <p:cNvPr id="90123" name="AutoShape 9"/>
          <p:cNvSpPr>
            <a:spLocks noChangeArrowheads="1"/>
          </p:cNvSpPr>
          <p:nvPr/>
        </p:nvSpPr>
        <p:spPr bwMode="auto">
          <a:xfrm>
            <a:off x="3124200" y="37338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2</a:t>
            </a:r>
            <a:endParaRPr lang="en-US" sz="2000">
              <a:cs typeface="Nazanin" pitchFamily="2" charset="-78"/>
            </a:endParaRPr>
          </a:p>
        </p:txBody>
      </p:sp>
      <p:sp>
        <p:nvSpPr>
          <p:cNvPr id="90124" name="AutoShape 10"/>
          <p:cNvSpPr>
            <a:spLocks noChangeArrowheads="1"/>
          </p:cNvSpPr>
          <p:nvPr/>
        </p:nvSpPr>
        <p:spPr bwMode="auto">
          <a:xfrm>
            <a:off x="3124200" y="19812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1</a:t>
            </a:r>
            <a:endParaRPr lang="en-US" sz="2000">
              <a:cs typeface="Nazanin" pitchFamily="2" charset="-78"/>
            </a:endParaRPr>
          </a:p>
        </p:txBody>
      </p:sp>
      <p:sp>
        <p:nvSpPr>
          <p:cNvPr id="90125" name="Line 11"/>
          <p:cNvSpPr>
            <a:spLocks noChangeShapeType="1"/>
          </p:cNvSpPr>
          <p:nvPr/>
        </p:nvSpPr>
        <p:spPr bwMode="auto">
          <a:xfrm flipV="1">
            <a:off x="2209800" y="2209800"/>
            <a:ext cx="990600" cy="533400"/>
          </a:xfrm>
          <a:prstGeom prst="line">
            <a:avLst/>
          </a:prstGeom>
          <a:noFill/>
          <a:ln w="9525">
            <a:solidFill>
              <a:schemeClr val="tx1"/>
            </a:solidFill>
            <a:round/>
            <a:headEnd/>
            <a:tailEnd type="triangle" w="med" len="med"/>
          </a:ln>
        </p:spPr>
        <p:txBody>
          <a:bodyPr/>
          <a:lstStyle/>
          <a:p>
            <a:endParaRPr lang="en-US"/>
          </a:p>
        </p:txBody>
      </p:sp>
      <p:sp>
        <p:nvSpPr>
          <p:cNvPr id="90126" name="Line 12"/>
          <p:cNvSpPr>
            <a:spLocks noChangeShapeType="1"/>
          </p:cNvSpPr>
          <p:nvPr/>
        </p:nvSpPr>
        <p:spPr bwMode="auto">
          <a:xfrm>
            <a:off x="3505200" y="2133600"/>
            <a:ext cx="1524000" cy="0"/>
          </a:xfrm>
          <a:prstGeom prst="line">
            <a:avLst/>
          </a:prstGeom>
          <a:noFill/>
          <a:ln w="9525">
            <a:solidFill>
              <a:schemeClr val="tx1"/>
            </a:solidFill>
            <a:round/>
            <a:headEnd/>
            <a:tailEnd type="triangle" w="med" len="med"/>
          </a:ln>
        </p:spPr>
        <p:txBody>
          <a:bodyPr/>
          <a:lstStyle/>
          <a:p>
            <a:endParaRPr lang="en-US"/>
          </a:p>
        </p:txBody>
      </p:sp>
      <p:sp>
        <p:nvSpPr>
          <p:cNvPr id="90127" name="Line 13"/>
          <p:cNvSpPr>
            <a:spLocks noChangeShapeType="1"/>
          </p:cNvSpPr>
          <p:nvPr/>
        </p:nvSpPr>
        <p:spPr bwMode="auto">
          <a:xfrm>
            <a:off x="2286000" y="2895600"/>
            <a:ext cx="1905000" cy="0"/>
          </a:xfrm>
          <a:prstGeom prst="line">
            <a:avLst/>
          </a:prstGeom>
          <a:noFill/>
          <a:ln w="9525">
            <a:solidFill>
              <a:schemeClr val="tx1"/>
            </a:solidFill>
            <a:round/>
            <a:headEnd/>
            <a:tailEnd type="triangle" w="med" len="med"/>
          </a:ln>
        </p:spPr>
        <p:txBody>
          <a:bodyPr/>
          <a:lstStyle/>
          <a:p>
            <a:endParaRPr lang="en-US"/>
          </a:p>
        </p:txBody>
      </p:sp>
      <p:sp>
        <p:nvSpPr>
          <p:cNvPr id="90128" name="Line 14"/>
          <p:cNvSpPr>
            <a:spLocks noChangeShapeType="1"/>
          </p:cNvSpPr>
          <p:nvPr/>
        </p:nvSpPr>
        <p:spPr bwMode="auto">
          <a:xfrm>
            <a:off x="2209800" y="2971800"/>
            <a:ext cx="914400" cy="914400"/>
          </a:xfrm>
          <a:prstGeom prst="line">
            <a:avLst/>
          </a:prstGeom>
          <a:noFill/>
          <a:ln w="9525">
            <a:solidFill>
              <a:schemeClr val="tx1"/>
            </a:solidFill>
            <a:round/>
            <a:headEnd/>
            <a:tailEnd type="triangle" w="med" len="med"/>
          </a:ln>
        </p:spPr>
        <p:txBody>
          <a:bodyPr/>
          <a:lstStyle/>
          <a:p>
            <a:endParaRPr lang="en-US"/>
          </a:p>
        </p:txBody>
      </p:sp>
      <p:sp>
        <p:nvSpPr>
          <p:cNvPr id="90129" name="Line 15"/>
          <p:cNvSpPr>
            <a:spLocks noChangeShapeType="1"/>
          </p:cNvSpPr>
          <p:nvPr/>
        </p:nvSpPr>
        <p:spPr bwMode="auto">
          <a:xfrm>
            <a:off x="3429000" y="2362200"/>
            <a:ext cx="838200" cy="457200"/>
          </a:xfrm>
          <a:prstGeom prst="line">
            <a:avLst/>
          </a:prstGeom>
          <a:noFill/>
          <a:ln w="9525">
            <a:solidFill>
              <a:schemeClr val="tx1"/>
            </a:solidFill>
            <a:round/>
            <a:headEnd/>
            <a:tailEnd type="triangle" w="med" len="med"/>
          </a:ln>
        </p:spPr>
        <p:txBody>
          <a:bodyPr/>
          <a:lstStyle/>
          <a:p>
            <a:endParaRPr lang="en-US"/>
          </a:p>
        </p:txBody>
      </p:sp>
      <p:sp>
        <p:nvSpPr>
          <p:cNvPr id="90130" name="Line 16"/>
          <p:cNvSpPr>
            <a:spLocks noChangeShapeType="1"/>
          </p:cNvSpPr>
          <p:nvPr/>
        </p:nvSpPr>
        <p:spPr bwMode="auto">
          <a:xfrm flipV="1">
            <a:off x="3505200" y="3048000"/>
            <a:ext cx="685800" cy="762000"/>
          </a:xfrm>
          <a:prstGeom prst="line">
            <a:avLst/>
          </a:prstGeom>
          <a:noFill/>
          <a:ln w="9525">
            <a:solidFill>
              <a:schemeClr val="tx1"/>
            </a:solidFill>
            <a:round/>
            <a:headEnd/>
            <a:tailEnd type="triangle" w="med" len="med"/>
          </a:ln>
        </p:spPr>
        <p:txBody>
          <a:bodyPr/>
          <a:lstStyle/>
          <a:p>
            <a:endParaRPr lang="en-US"/>
          </a:p>
        </p:txBody>
      </p:sp>
      <p:sp>
        <p:nvSpPr>
          <p:cNvPr id="90131" name="Line 17"/>
          <p:cNvSpPr>
            <a:spLocks noChangeShapeType="1"/>
          </p:cNvSpPr>
          <p:nvPr/>
        </p:nvSpPr>
        <p:spPr bwMode="auto">
          <a:xfrm>
            <a:off x="3505200" y="3962400"/>
            <a:ext cx="1600200" cy="0"/>
          </a:xfrm>
          <a:prstGeom prst="line">
            <a:avLst/>
          </a:prstGeom>
          <a:noFill/>
          <a:ln w="9525">
            <a:solidFill>
              <a:schemeClr val="tx1"/>
            </a:solidFill>
            <a:round/>
            <a:headEnd/>
            <a:tailEnd type="triangle" w="med" len="med"/>
          </a:ln>
        </p:spPr>
        <p:txBody>
          <a:bodyPr/>
          <a:lstStyle/>
          <a:p>
            <a:endParaRPr lang="en-US"/>
          </a:p>
        </p:txBody>
      </p:sp>
      <p:sp>
        <p:nvSpPr>
          <p:cNvPr id="90132" name="Line 18"/>
          <p:cNvSpPr>
            <a:spLocks noChangeShapeType="1"/>
          </p:cNvSpPr>
          <p:nvPr/>
        </p:nvSpPr>
        <p:spPr bwMode="auto">
          <a:xfrm>
            <a:off x="4572000" y="2971800"/>
            <a:ext cx="609600" cy="762000"/>
          </a:xfrm>
          <a:prstGeom prst="line">
            <a:avLst/>
          </a:prstGeom>
          <a:noFill/>
          <a:ln w="9525">
            <a:solidFill>
              <a:schemeClr val="tx1"/>
            </a:solidFill>
            <a:round/>
            <a:headEnd/>
            <a:tailEnd type="triangle" w="med" len="med"/>
          </a:ln>
        </p:spPr>
        <p:txBody>
          <a:bodyPr/>
          <a:lstStyle/>
          <a:p>
            <a:endParaRPr lang="en-US"/>
          </a:p>
        </p:txBody>
      </p:sp>
      <p:sp>
        <p:nvSpPr>
          <p:cNvPr id="90133" name="Line 19"/>
          <p:cNvSpPr>
            <a:spLocks noChangeShapeType="1"/>
          </p:cNvSpPr>
          <p:nvPr/>
        </p:nvSpPr>
        <p:spPr bwMode="auto">
          <a:xfrm flipV="1">
            <a:off x="5410200" y="3048000"/>
            <a:ext cx="990600" cy="685800"/>
          </a:xfrm>
          <a:prstGeom prst="line">
            <a:avLst/>
          </a:prstGeom>
          <a:noFill/>
          <a:ln w="9525">
            <a:solidFill>
              <a:schemeClr val="tx1"/>
            </a:solidFill>
            <a:round/>
            <a:headEnd/>
            <a:tailEnd type="triangle" w="med" len="med"/>
          </a:ln>
        </p:spPr>
        <p:txBody>
          <a:bodyPr/>
          <a:lstStyle/>
          <a:p>
            <a:endParaRPr lang="en-US"/>
          </a:p>
        </p:txBody>
      </p:sp>
      <p:sp>
        <p:nvSpPr>
          <p:cNvPr id="90134" name="Line 20"/>
          <p:cNvSpPr>
            <a:spLocks noChangeShapeType="1"/>
          </p:cNvSpPr>
          <p:nvPr/>
        </p:nvSpPr>
        <p:spPr bwMode="auto">
          <a:xfrm>
            <a:off x="4572000" y="2895600"/>
            <a:ext cx="1828800" cy="0"/>
          </a:xfrm>
          <a:prstGeom prst="line">
            <a:avLst/>
          </a:prstGeom>
          <a:noFill/>
          <a:ln w="9525">
            <a:solidFill>
              <a:schemeClr val="tx1"/>
            </a:solidFill>
            <a:round/>
            <a:headEnd/>
            <a:tailEnd type="triangle" w="med" len="med"/>
          </a:ln>
        </p:spPr>
        <p:txBody>
          <a:bodyPr/>
          <a:lstStyle/>
          <a:p>
            <a:endParaRPr lang="en-US"/>
          </a:p>
        </p:txBody>
      </p:sp>
      <p:sp>
        <p:nvSpPr>
          <p:cNvPr id="90135" name="Line 21"/>
          <p:cNvSpPr>
            <a:spLocks noChangeShapeType="1"/>
          </p:cNvSpPr>
          <p:nvPr/>
        </p:nvSpPr>
        <p:spPr bwMode="auto">
          <a:xfrm flipV="1">
            <a:off x="4495800" y="2286000"/>
            <a:ext cx="609600" cy="533400"/>
          </a:xfrm>
          <a:prstGeom prst="line">
            <a:avLst/>
          </a:prstGeom>
          <a:noFill/>
          <a:ln w="9525">
            <a:solidFill>
              <a:schemeClr val="tx1"/>
            </a:solidFill>
            <a:round/>
            <a:headEnd/>
            <a:tailEnd type="triangle" w="med" len="med"/>
          </a:ln>
        </p:spPr>
        <p:txBody>
          <a:bodyPr/>
          <a:lstStyle/>
          <a:p>
            <a:endParaRPr lang="en-US"/>
          </a:p>
        </p:txBody>
      </p:sp>
      <p:sp>
        <p:nvSpPr>
          <p:cNvPr id="90136" name="Line 22"/>
          <p:cNvSpPr>
            <a:spLocks noChangeShapeType="1"/>
          </p:cNvSpPr>
          <p:nvPr/>
        </p:nvSpPr>
        <p:spPr bwMode="auto">
          <a:xfrm>
            <a:off x="5410200" y="2286000"/>
            <a:ext cx="990600" cy="53340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ransition spd="med"/>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Footer Placeholder 6"/>
          <p:cNvSpPr>
            <a:spLocks noGrp="1"/>
          </p:cNvSpPr>
          <p:nvPr>
            <p:ph type="ftr" sz="quarter" idx="11"/>
          </p:nvPr>
        </p:nvSpPr>
        <p:spPr/>
        <p:txBody>
          <a:bodyPr/>
          <a:lstStyle/>
          <a:p>
            <a:pPr>
              <a:defRPr/>
            </a:pPr>
            <a:r>
              <a:rPr lang="en-US" altLang="en-US"/>
              <a:t>Management &amp; Project Control -  Present by Dr.Amir.A.Shojaie</a:t>
            </a:r>
          </a:p>
        </p:txBody>
      </p:sp>
      <p:sp>
        <p:nvSpPr>
          <p:cNvPr id="13" name="Slide Number Placeholder 7"/>
          <p:cNvSpPr>
            <a:spLocks noGrp="1"/>
          </p:cNvSpPr>
          <p:nvPr>
            <p:ph type="sldNum" sz="quarter" idx="12"/>
          </p:nvPr>
        </p:nvSpPr>
        <p:spPr/>
        <p:txBody>
          <a:bodyPr/>
          <a:lstStyle/>
          <a:p>
            <a:pPr>
              <a:defRPr/>
            </a:pPr>
            <a:fld id="{6CA5F0F0-2417-4F52-B10C-E40E60E791C9}" type="slidenum">
              <a:rPr lang="ar-SA" altLang="en-US"/>
              <a:pPr>
                <a:defRPr/>
              </a:pPr>
              <a:t>57</a:t>
            </a:fld>
            <a:endParaRPr lang="en-US" altLang="en-US"/>
          </a:p>
        </p:txBody>
      </p:sp>
      <p:sp>
        <p:nvSpPr>
          <p:cNvPr id="7175" name="Rectangle 2"/>
          <p:cNvSpPr>
            <a:spLocks noGrp="1" noChangeArrowheads="1"/>
          </p:cNvSpPr>
          <p:nvPr>
            <p:ph type="title"/>
          </p:nvPr>
        </p:nvSpPr>
        <p:spPr/>
        <p:txBody>
          <a:bodyPr/>
          <a:lstStyle/>
          <a:p>
            <a:pPr algn="r" rtl="1" eaLnBrk="1" hangingPunct="1"/>
            <a:r>
              <a:rPr lang="fa-IR" smtClean="0">
                <a:cs typeface="B Nazanin" pitchFamily="2" charset="-78"/>
              </a:rPr>
              <a:t>حل مثال</a:t>
            </a:r>
            <a:endParaRPr lang="en-US" smtClean="0">
              <a:cs typeface="B Nazanin" pitchFamily="2" charset="-78"/>
            </a:endParaRPr>
          </a:p>
        </p:txBody>
      </p:sp>
      <p:sp>
        <p:nvSpPr>
          <p:cNvPr id="7176" name="Rectangle 3"/>
          <p:cNvSpPr>
            <a:spLocks noGrp="1" noChangeArrowheads="1"/>
          </p:cNvSpPr>
          <p:nvPr>
            <p:ph type="body" sz="half" idx="1"/>
          </p:nvPr>
        </p:nvSpPr>
        <p:spPr>
          <a:xfrm>
            <a:off x="457200" y="1447800"/>
            <a:ext cx="8229600" cy="4953000"/>
          </a:xfrm>
        </p:spPr>
        <p:txBody>
          <a:bodyPr/>
          <a:lstStyle/>
          <a:p>
            <a:pPr algn="r" rtl="1" eaLnBrk="1" hangingPunct="1">
              <a:lnSpc>
                <a:spcPct val="90000"/>
              </a:lnSpc>
              <a:buFont typeface="Wingdings" pitchFamily="2" charset="2"/>
              <a:buNone/>
            </a:pPr>
            <a:r>
              <a:rPr lang="fa-IR" sz="2600" smtClean="0">
                <a:cs typeface="B Nazanin" pitchFamily="2" charset="-78"/>
              </a:rPr>
              <a:t>اگر تاريخ وقوع رويداد آغازين شبکه صفر باشد، زودترين تاريخ وقوع رويداد 1، برابر با 4 خواهد بود .             همين طور ، زودترين تاريخ وقوع رويداد 2، برابر با 3 ميباشد.          براي رسيدن به رويداد 3، سه راه وجود دارد اين سه راه عبارتند از:</a:t>
            </a:r>
          </a:p>
          <a:p>
            <a:pPr algn="r" rtl="1" eaLnBrk="1" hangingPunct="1">
              <a:lnSpc>
                <a:spcPct val="90000"/>
              </a:lnSpc>
              <a:buFont typeface="Wingdings" pitchFamily="2" charset="2"/>
              <a:buNone/>
            </a:pPr>
            <a:r>
              <a:rPr lang="fa-IR" sz="2600" smtClean="0">
                <a:cs typeface="B Nazanin" pitchFamily="2" charset="-78"/>
              </a:rPr>
              <a:t>الف) 3    0 (از رويداد صفر به رويداد 3)</a:t>
            </a:r>
          </a:p>
          <a:p>
            <a:pPr algn="r" rtl="1" eaLnBrk="1" hangingPunct="1">
              <a:lnSpc>
                <a:spcPct val="90000"/>
              </a:lnSpc>
              <a:buFont typeface="Wingdings" pitchFamily="2" charset="2"/>
              <a:buNone/>
            </a:pPr>
            <a:r>
              <a:rPr lang="fa-IR" sz="2600" smtClean="0">
                <a:cs typeface="B Nazanin" pitchFamily="2" charset="-78"/>
              </a:rPr>
              <a:t>ب ) 3     2     0 (از رويداد صفر به رويداد 2 و از 2 به رويداد 3)</a:t>
            </a:r>
          </a:p>
          <a:p>
            <a:pPr algn="r" rtl="1" eaLnBrk="1" hangingPunct="1">
              <a:lnSpc>
                <a:spcPct val="90000"/>
              </a:lnSpc>
              <a:buFont typeface="Wingdings" pitchFamily="2" charset="2"/>
              <a:buNone/>
            </a:pPr>
            <a:r>
              <a:rPr lang="fa-IR" sz="2600" smtClean="0">
                <a:cs typeface="B Nazanin" pitchFamily="2" charset="-78"/>
              </a:rPr>
              <a:t>ج ) 3      1     0 ( از رويداد صفر به رويداد 1 و از 1 به رويداد 3)</a:t>
            </a:r>
          </a:p>
          <a:p>
            <a:pPr algn="r" rtl="1" eaLnBrk="1" hangingPunct="1">
              <a:lnSpc>
                <a:spcPct val="90000"/>
              </a:lnSpc>
              <a:buFont typeface="Wingdings" pitchFamily="2" charset="2"/>
              <a:buNone/>
            </a:pPr>
            <a:r>
              <a:rPr lang="fa-IR" sz="2600" smtClean="0">
                <a:cs typeface="B Nazanin" pitchFamily="2" charset="-78"/>
              </a:rPr>
              <a:t>زمانهاي لازم براي عبور از اين سه راه :</a:t>
            </a:r>
          </a:p>
          <a:p>
            <a:pPr algn="r" rtl="1" eaLnBrk="1" hangingPunct="1">
              <a:lnSpc>
                <a:spcPct val="90000"/>
              </a:lnSpc>
              <a:buFont typeface="Wingdings" pitchFamily="2" charset="2"/>
              <a:buNone/>
            </a:pPr>
            <a:r>
              <a:rPr lang="fa-IR" sz="2600" smtClean="0">
                <a:cs typeface="B Nazanin" pitchFamily="2" charset="-78"/>
              </a:rPr>
              <a:t>الف)  5                     ب )  10=7+3                 ج)6=2+4</a:t>
            </a:r>
          </a:p>
          <a:p>
            <a:pPr algn="r" rtl="1" eaLnBrk="1" hangingPunct="1">
              <a:lnSpc>
                <a:spcPct val="90000"/>
              </a:lnSpc>
              <a:buFont typeface="Wingdings" pitchFamily="2" charset="2"/>
              <a:buNone/>
            </a:pPr>
            <a:r>
              <a:rPr lang="fa-IR" sz="2600" smtClean="0">
                <a:cs typeface="B Nazanin" pitchFamily="2" charset="-78"/>
              </a:rPr>
              <a:t>پس براي اينکه رويداد 3 محقق شود، زودترين تاريخ وقتي است که هر سه فعاليت که به اين رويداد ميرسند ، انجام شده باشند. که اين زودترين تاريخ برابر با عدد 10 خواهد بود پس داريم: </a:t>
            </a:r>
            <a:endParaRPr lang="en-US" sz="2600" smtClean="0">
              <a:cs typeface="B Nazanin" pitchFamily="2" charset="-78"/>
            </a:endParaRPr>
          </a:p>
        </p:txBody>
      </p:sp>
      <p:graphicFrame>
        <p:nvGraphicFramePr>
          <p:cNvPr id="7170" name="Object 7"/>
          <p:cNvGraphicFramePr>
            <a:graphicFrameLocks noGrp="1" noChangeAspect="1"/>
          </p:cNvGraphicFramePr>
          <p:nvPr>
            <p:ph sz="quarter" idx="2"/>
          </p:nvPr>
        </p:nvGraphicFramePr>
        <p:xfrm>
          <a:off x="5535613" y="1928813"/>
          <a:ext cx="433387" cy="223837"/>
        </p:xfrm>
        <a:graphic>
          <a:graphicData uri="http://schemas.openxmlformats.org/presentationml/2006/ole">
            <mc:AlternateContent xmlns:mc="http://schemas.openxmlformats.org/markup-compatibility/2006">
              <mc:Choice xmlns:v="urn:schemas-microsoft-com:vml" Requires="v">
                <p:oleObj spid="_x0000_s7173" name="Equation" r:id="rId3" imgW="419040" imgH="215640" progId="Equation.3">
                  <p:embed/>
                </p:oleObj>
              </mc:Choice>
              <mc:Fallback>
                <p:oleObj name="Equation" r:id="rId3" imgW="419040" imgH="215640" progId="Equation.3">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35613" y="1928813"/>
                        <a:ext cx="433387" cy="223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171" name="Object 11"/>
          <p:cNvGraphicFramePr>
            <a:graphicFrameLocks noChangeAspect="1"/>
          </p:cNvGraphicFramePr>
          <p:nvPr/>
        </p:nvGraphicFramePr>
        <p:xfrm>
          <a:off x="5715000" y="2209800"/>
          <a:ext cx="838200" cy="419100"/>
        </p:xfrm>
        <a:graphic>
          <a:graphicData uri="http://schemas.openxmlformats.org/presentationml/2006/ole">
            <mc:AlternateContent xmlns:mc="http://schemas.openxmlformats.org/markup-compatibility/2006">
              <mc:Choice xmlns:v="urn:schemas-microsoft-com:vml" Requires="v">
                <p:oleObj spid="_x0000_s7174" name="Equation" r:id="rId5" imgW="431640" imgH="215640" progId="Equation.3">
                  <p:embed/>
                </p:oleObj>
              </mc:Choice>
              <mc:Fallback>
                <p:oleObj name="Equation" r:id="rId5" imgW="431640" imgH="215640" progId="Equation.3">
                  <p:embed/>
                  <p:pic>
                    <p:nvPicPr>
                      <p:cNvPr id="0" name="Object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15000" y="2209800"/>
                        <a:ext cx="838200" cy="41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172" name="Object 12"/>
          <p:cNvGraphicFramePr>
            <a:graphicFrameLocks noChangeAspect="1"/>
          </p:cNvGraphicFramePr>
          <p:nvPr/>
        </p:nvGraphicFramePr>
        <p:xfrm>
          <a:off x="3429000" y="5867400"/>
          <a:ext cx="990600" cy="457200"/>
        </p:xfrm>
        <a:graphic>
          <a:graphicData uri="http://schemas.openxmlformats.org/presentationml/2006/ole">
            <mc:AlternateContent xmlns:mc="http://schemas.openxmlformats.org/markup-compatibility/2006">
              <mc:Choice xmlns:v="urn:schemas-microsoft-com:vml" Requires="v">
                <p:oleObj spid="_x0000_s7175" name="Equation" r:id="rId7" imgW="495000" imgH="228600" progId="Equation.3">
                  <p:embed/>
                </p:oleObj>
              </mc:Choice>
              <mc:Fallback>
                <p:oleObj name="Equation" r:id="rId7" imgW="495000" imgH="228600" progId="Equation.3">
                  <p:embed/>
                  <p:pic>
                    <p:nvPicPr>
                      <p:cNvPr id="0" name="Object 1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29000" y="5867400"/>
                        <a:ext cx="990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177" name="Line 14"/>
          <p:cNvSpPr>
            <a:spLocks noChangeShapeType="1"/>
          </p:cNvSpPr>
          <p:nvPr/>
        </p:nvSpPr>
        <p:spPr bwMode="auto">
          <a:xfrm>
            <a:off x="7010400" y="3581400"/>
            <a:ext cx="381000" cy="0"/>
          </a:xfrm>
          <a:prstGeom prst="line">
            <a:avLst/>
          </a:prstGeom>
          <a:noFill/>
          <a:ln w="9525">
            <a:solidFill>
              <a:schemeClr val="tx1"/>
            </a:solidFill>
            <a:round/>
            <a:headEnd/>
            <a:tailEnd type="triangle" w="med" len="med"/>
          </a:ln>
        </p:spPr>
        <p:txBody>
          <a:bodyPr/>
          <a:lstStyle/>
          <a:p>
            <a:endParaRPr lang="en-US"/>
          </a:p>
        </p:txBody>
      </p:sp>
      <p:sp>
        <p:nvSpPr>
          <p:cNvPr id="7178" name="Line 15"/>
          <p:cNvSpPr>
            <a:spLocks noChangeShapeType="1"/>
          </p:cNvSpPr>
          <p:nvPr/>
        </p:nvSpPr>
        <p:spPr bwMode="auto">
          <a:xfrm>
            <a:off x="7543800" y="3581400"/>
            <a:ext cx="381000" cy="0"/>
          </a:xfrm>
          <a:prstGeom prst="line">
            <a:avLst/>
          </a:prstGeom>
          <a:noFill/>
          <a:ln w="9525">
            <a:solidFill>
              <a:schemeClr val="tx1"/>
            </a:solidFill>
            <a:round/>
            <a:headEnd/>
            <a:tailEnd type="triangle" w="med" len="med"/>
          </a:ln>
        </p:spPr>
        <p:txBody>
          <a:bodyPr/>
          <a:lstStyle/>
          <a:p>
            <a:endParaRPr lang="en-US"/>
          </a:p>
        </p:txBody>
      </p:sp>
      <p:sp>
        <p:nvSpPr>
          <p:cNvPr id="7179" name="Line 16"/>
          <p:cNvSpPr>
            <a:spLocks noChangeShapeType="1"/>
          </p:cNvSpPr>
          <p:nvPr/>
        </p:nvSpPr>
        <p:spPr bwMode="auto">
          <a:xfrm>
            <a:off x="7010400" y="4038600"/>
            <a:ext cx="381000" cy="0"/>
          </a:xfrm>
          <a:prstGeom prst="line">
            <a:avLst/>
          </a:prstGeom>
          <a:noFill/>
          <a:ln w="9525">
            <a:solidFill>
              <a:schemeClr val="tx1"/>
            </a:solidFill>
            <a:round/>
            <a:headEnd/>
            <a:tailEnd type="triangle" w="med" len="med"/>
          </a:ln>
        </p:spPr>
        <p:txBody>
          <a:bodyPr/>
          <a:lstStyle/>
          <a:p>
            <a:endParaRPr lang="en-US"/>
          </a:p>
        </p:txBody>
      </p:sp>
      <p:sp>
        <p:nvSpPr>
          <p:cNvPr id="7180" name="Line 17"/>
          <p:cNvSpPr>
            <a:spLocks noChangeShapeType="1"/>
          </p:cNvSpPr>
          <p:nvPr/>
        </p:nvSpPr>
        <p:spPr bwMode="auto">
          <a:xfrm>
            <a:off x="7543800" y="4038600"/>
            <a:ext cx="381000" cy="0"/>
          </a:xfrm>
          <a:prstGeom prst="line">
            <a:avLst/>
          </a:prstGeom>
          <a:noFill/>
          <a:ln w="9525">
            <a:solidFill>
              <a:schemeClr val="tx1"/>
            </a:solidFill>
            <a:round/>
            <a:headEnd/>
            <a:tailEnd type="triangle" w="med" len="med"/>
          </a:ln>
        </p:spPr>
        <p:txBody>
          <a:bodyPr/>
          <a:lstStyle/>
          <a:p>
            <a:endParaRPr lang="en-US"/>
          </a:p>
        </p:txBody>
      </p:sp>
      <p:sp>
        <p:nvSpPr>
          <p:cNvPr id="7181" name="Line 18"/>
          <p:cNvSpPr>
            <a:spLocks noChangeShapeType="1"/>
          </p:cNvSpPr>
          <p:nvPr/>
        </p:nvSpPr>
        <p:spPr bwMode="auto">
          <a:xfrm>
            <a:off x="7543800" y="3200400"/>
            <a:ext cx="381000" cy="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ransition spd="med"/>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Footer Placeholder 6"/>
          <p:cNvSpPr>
            <a:spLocks noGrp="1"/>
          </p:cNvSpPr>
          <p:nvPr>
            <p:ph type="ftr" sz="quarter" idx="11"/>
          </p:nvPr>
        </p:nvSpPr>
        <p:spPr/>
        <p:txBody>
          <a:bodyPr/>
          <a:lstStyle/>
          <a:p>
            <a:pPr>
              <a:defRPr/>
            </a:pPr>
            <a:r>
              <a:rPr lang="en-US" altLang="en-US"/>
              <a:t>Management &amp; Project Control -  Present by Dr.Amir.A.Shojaie</a:t>
            </a:r>
          </a:p>
        </p:txBody>
      </p:sp>
      <p:sp>
        <p:nvSpPr>
          <p:cNvPr id="11" name="Slide Number Placeholder 7"/>
          <p:cNvSpPr>
            <a:spLocks noGrp="1"/>
          </p:cNvSpPr>
          <p:nvPr>
            <p:ph type="sldNum" sz="quarter" idx="12"/>
          </p:nvPr>
        </p:nvSpPr>
        <p:spPr/>
        <p:txBody>
          <a:bodyPr/>
          <a:lstStyle/>
          <a:p>
            <a:pPr>
              <a:defRPr/>
            </a:pPr>
            <a:fld id="{F6056AC8-2666-407F-B379-870FA413F493}" type="slidenum">
              <a:rPr lang="ar-SA" altLang="en-US"/>
              <a:pPr>
                <a:defRPr/>
              </a:pPr>
              <a:t>58</a:t>
            </a:fld>
            <a:endParaRPr lang="en-US" altLang="en-US"/>
          </a:p>
        </p:txBody>
      </p:sp>
      <p:sp>
        <p:nvSpPr>
          <p:cNvPr id="8200" name="Rectangle 2"/>
          <p:cNvSpPr>
            <a:spLocks noGrp="1" noChangeArrowheads="1"/>
          </p:cNvSpPr>
          <p:nvPr>
            <p:ph type="title"/>
          </p:nvPr>
        </p:nvSpPr>
        <p:spPr/>
        <p:txBody>
          <a:bodyPr/>
          <a:lstStyle/>
          <a:p>
            <a:pPr algn="r" rtl="1" eaLnBrk="1" hangingPunct="1"/>
            <a:r>
              <a:rPr lang="fa-IR" smtClean="0">
                <a:cs typeface="B Nazanin" pitchFamily="2" charset="-78"/>
              </a:rPr>
              <a:t>حل مثال-ادامه</a:t>
            </a:r>
            <a:endParaRPr lang="en-US" smtClean="0">
              <a:cs typeface="B Nazanin" pitchFamily="2" charset="-78"/>
            </a:endParaRPr>
          </a:p>
        </p:txBody>
      </p:sp>
      <p:sp>
        <p:nvSpPr>
          <p:cNvPr id="8201" name="Rectangle 3"/>
          <p:cNvSpPr>
            <a:spLocks noGrp="1" noChangeArrowheads="1"/>
          </p:cNvSpPr>
          <p:nvPr>
            <p:ph type="body" sz="half" idx="1"/>
          </p:nvPr>
        </p:nvSpPr>
        <p:spPr>
          <a:xfrm>
            <a:off x="457200" y="1719263"/>
            <a:ext cx="8229600" cy="4411662"/>
          </a:xfrm>
        </p:spPr>
        <p:txBody>
          <a:bodyPr/>
          <a:lstStyle/>
          <a:p>
            <a:pPr algn="r" rtl="1" eaLnBrk="1" hangingPunct="1">
              <a:buFont typeface="Wingdings" pitchFamily="2" charset="2"/>
              <a:buNone/>
            </a:pPr>
            <a:r>
              <a:rPr lang="fa-IR" sz="2600" smtClean="0">
                <a:cs typeface="B Nazanin" pitchFamily="2" charset="-78"/>
              </a:rPr>
              <a:t>رويداد 4 از دو راه قابل دسترسي است:</a:t>
            </a:r>
          </a:p>
          <a:p>
            <a:pPr algn="r" rtl="1" eaLnBrk="1" hangingPunct="1">
              <a:buFont typeface="Wingdings" pitchFamily="2" charset="2"/>
              <a:buNone/>
            </a:pPr>
            <a:r>
              <a:rPr lang="fa-IR" sz="2600" smtClean="0">
                <a:cs typeface="B Nazanin" pitchFamily="2" charset="-78"/>
              </a:rPr>
              <a:t>الف) از 1 به 4 -  زمان لازم عبارتست از:</a:t>
            </a:r>
          </a:p>
          <a:p>
            <a:pPr algn="r" rtl="1" eaLnBrk="1" hangingPunct="1">
              <a:buFont typeface="Wingdings" pitchFamily="2" charset="2"/>
              <a:buNone/>
            </a:pPr>
            <a:r>
              <a:rPr lang="fa-IR" sz="2600" smtClean="0">
                <a:cs typeface="B Nazanin" pitchFamily="2" charset="-78"/>
              </a:rPr>
              <a:t>ب ) از 3 به 4 – زمان لازم عبارتست از :</a:t>
            </a:r>
          </a:p>
          <a:p>
            <a:pPr algn="r" rtl="1" eaLnBrk="1" hangingPunct="1">
              <a:buFont typeface="Wingdings" pitchFamily="2" charset="2"/>
              <a:buNone/>
            </a:pPr>
            <a:r>
              <a:rPr lang="fa-IR" sz="2600" smtClean="0">
                <a:cs typeface="B Nazanin" pitchFamily="2" charset="-78"/>
              </a:rPr>
              <a:t>زودترين تاريخ رويداد 4، برابر با بزرگترين عدد بدست آمده است، يعني :</a:t>
            </a:r>
          </a:p>
          <a:p>
            <a:pPr algn="r" rtl="1" eaLnBrk="1" hangingPunct="1">
              <a:buFont typeface="Wingdings" pitchFamily="2" charset="2"/>
              <a:buNone/>
            </a:pPr>
            <a:r>
              <a:rPr lang="fa-IR" sz="2600" smtClean="0">
                <a:cs typeface="B Nazanin" pitchFamily="2" charset="-78"/>
              </a:rPr>
              <a:t>به همين ترتيب زودترين تاريخ براي وقوع رويداد 5، عبارتست از:</a:t>
            </a:r>
          </a:p>
          <a:p>
            <a:pPr algn="r" rtl="1" eaLnBrk="1" hangingPunct="1">
              <a:buFont typeface="Wingdings" pitchFamily="2" charset="2"/>
              <a:buNone/>
            </a:pPr>
            <a:endParaRPr lang="fa-IR" sz="2600" smtClean="0">
              <a:cs typeface="B Nazanin" pitchFamily="2" charset="-78"/>
            </a:endParaRPr>
          </a:p>
          <a:p>
            <a:pPr algn="r" rtl="1" eaLnBrk="1" hangingPunct="1">
              <a:buFont typeface="Wingdings" pitchFamily="2" charset="2"/>
              <a:buNone/>
            </a:pPr>
            <a:endParaRPr lang="fa-IR" sz="2600" smtClean="0">
              <a:cs typeface="B Nazanin" pitchFamily="2" charset="-78"/>
            </a:endParaRPr>
          </a:p>
          <a:p>
            <a:pPr algn="r" rtl="1" eaLnBrk="1" hangingPunct="1">
              <a:buFont typeface="Wingdings" pitchFamily="2" charset="2"/>
              <a:buNone/>
            </a:pPr>
            <a:r>
              <a:rPr lang="fa-IR" sz="2600" smtClean="0">
                <a:cs typeface="B Nazanin" pitchFamily="2" charset="-78"/>
              </a:rPr>
              <a:t>زودترين تاريخ وقوع رويداد 6 </a:t>
            </a:r>
          </a:p>
          <a:p>
            <a:pPr algn="r" rtl="1" eaLnBrk="1" hangingPunct="1">
              <a:buFont typeface="Wingdings" pitchFamily="2" charset="2"/>
              <a:buNone/>
            </a:pPr>
            <a:r>
              <a:rPr lang="fa-IR" sz="2600" smtClean="0">
                <a:cs typeface="B Nazanin" pitchFamily="2" charset="-78"/>
              </a:rPr>
              <a:t>(زودترين تاريخ تکميل پروژه) عبارتست از:</a:t>
            </a:r>
          </a:p>
          <a:p>
            <a:pPr algn="r" rtl="1" eaLnBrk="1" hangingPunct="1">
              <a:buFont typeface="Wingdings" pitchFamily="2" charset="2"/>
              <a:buNone/>
            </a:pPr>
            <a:endParaRPr lang="en-US" sz="2600" smtClean="0">
              <a:cs typeface="B Nazanin" pitchFamily="2" charset="-78"/>
            </a:endParaRPr>
          </a:p>
        </p:txBody>
      </p:sp>
      <p:graphicFrame>
        <p:nvGraphicFramePr>
          <p:cNvPr id="8194" name="Object 6"/>
          <p:cNvGraphicFramePr>
            <a:graphicFrameLocks noGrp="1" noChangeAspect="1"/>
          </p:cNvGraphicFramePr>
          <p:nvPr>
            <p:ph sz="quarter" idx="3"/>
          </p:nvPr>
        </p:nvGraphicFramePr>
        <p:xfrm>
          <a:off x="685800" y="2257425"/>
          <a:ext cx="3581400" cy="942975"/>
        </p:xfrm>
        <a:graphic>
          <a:graphicData uri="http://schemas.openxmlformats.org/presentationml/2006/ole">
            <mc:AlternateContent xmlns:mc="http://schemas.openxmlformats.org/markup-compatibility/2006">
              <mc:Choice xmlns:v="urn:schemas-microsoft-com:vml" Requires="v">
                <p:oleObj spid="_x0000_s8198" name="Equation" r:id="rId3" imgW="1473120" imgH="457200" progId="Equation.3">
                  <p:embed/>
                </p:oleObj>
              </mc:Choice>
              <mc:Fallback>
                <p:oleObj name="Equation" r:id="rId3" imgW="1473120" imgH="457200"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 y="2257425"/>
                        <a:ext cx="3581400"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8195" name="Object 8"/>
          <p:cNvGraphicFramePr>
            <a:graphicFrameLocks noChangeAspect="1"/>
          </p:cNvGraphicFramePr>
          <p:nvPr/>
        </p:nvGraphicFramePr>
        <p:xfrm>
          <a:off x="304800" y="3200400"/>
          <a:ext cx="1068388" cy="454025"/>
        </p:xfrm>
        <a:graphic>
          <a:graphicData uri="http://schemas.openxmlformats.org/presentationml/2006/ole">
            <mc:AlternateContent xmlns:mc="http://schemas.openxmlformats.org/markup-compatibility/2006">
              <mc:Choice xmlns:v="urn:schemas-microsoft-com:vml" Requires="v">
                <p:oleObj spid="_x0000_s8199" name="Equation" r:id="rId5" imgW="507960" imgH="215640" progId="Equation.3">
                  <p:embed/>
                </p:oleObj>
              </mc:Choice>
              <mc:Fallback>
                <p:oleObj name="Equation" r:id="rId5" imgW="507960" imgH="215640" progId="Equation.3">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 y="3200400"/>
                        <a:ext cx="1068388"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8196" name="Object 9"/>
          <p:cNvGraphicFramePr>
            <a:graphicFrameLocks noChangeAspect="1"/>
          </p:cNvGraphicFramePr>
          <p:nvPr/>
        </p:nvGraphicFramePr>
        <p:xfrm>
          <a:off x="762000" y="4038600"/>
          <a:ext cx="2667000" cy="1117600"/>
        </p:xfrm>
        <a:graphic>
          <a:graphicData uri="http://schemas.openxmlformats.org/presentationml/2006/ole">
            <mc:AlternateContent xmlns:mc="http://schemas.openxmlformats.org/markup-compatibility/2006">
              <mc:Choice xmlns:v="urn:schemas-microsoft-com:vml" Requires="v">
                <p:oleObj spid="_x0000_s8200" name="Equation" r:id="rId7" imgW="1384200" imgH="685800" progId="Equation.3">
                  <p:embed/>
                </p:oleObj>
              </mc:Choice>
              <mc:Fallback>
                <p:oleObj name="Equation" r:id="rId7" imgW="1384200" imgH="685800" progId="Equation.3">
                  <p:embed/>
                  <p:pic>
                    <p:nvPicPr>
                      <p:cNvPr id="0" name="Object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62000" y="4038600"/>
                        <a:ext cx="2667000" cy="111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8197" name="Object 10"/>
          <p:cNvGraphicFramePr>
            <a:graphicFrameLocks noChangeAspect="1"/>
          </p:cNvGraphicFramePr>
          <p:nvPr/>
        </p:nvGraphicFramePr>
        <p:xfrm>
          <a:off x="685800" y="5181600"/>
          <a:ext cx="3581400" cy="1535113"/>
        </p:xfrm>
        <a:graphic>
          <a:graphicData uri="http://schemas.openxmlformats.org/presentationml/2006/ole">
            <mc:AlternateContent xmlns:mc="http://schemas.openxmlformats.org/markup-compatibility/2006">
              <mc:Choice xmlns:v="urn:schemas-microsoft-com:vml" Requires="v">
                <p:oleObj spid="_x0000_s8201" name="Equation" r:id="rId9" imgW="1498320" imgH="914400" progId="Equation.3">
                  <p:embed/>
                </p:oleObj>
              </mc:Choice>
              <mc:Fallback>
                <p:oleObj name="Equation" r:id="rId9" imgW="1498320" imgH="914400" progId="Equation.3">
                  <p:embed/>
                  <p:pic>
                    <p:nvPicPr>
                      <p:cNvPr id="0" name="Object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85800" y="5181600"/>
                        <a:ext cx="3581400" cy="1535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202" name="Line 12"/>
          <p:cNvSpPr>
            <a:spLocks noChangeShapeType="1"/>
          </p:cNvSpPr>
          <p:nvPr/>
        </p:nvSpPr>
        <p:spPr bwMode="auto">
          <a:xfrm>
            <a:off x="381000" y="5105400"/>
            <a:ext cx="8305800" cy="0"/>
          </a:xfrm>
          <a:prstGeom prst="line">
            <a:avLst/>
          </a:prstGeom>
          <a:noFill/>
          <a:ln w="9525">
            <a:solidFill>
              <a:schemeClr val="tx1"/>
            </a:solidFill>
            <a:round/>
            <a:headEnd/>
            <a:tailEnd/>
          </a:ln>
        </p:spPr>
        <p:txBody>
          <a:bodyPr/>
          <a:lstStyle/>
          <a:p>
            <a:endParaRPr lang="en-US"/>
          </a:p>
        </p:txBody>
      </p:sp>
      <p:sp>
        <p:nvSpPr>
          <p:cNvPr id="8203" name="Line 20"/>
          <p:cNvSpPr>
            <a:spLocks noChangeShapeType="1"/>
          </p:cNvSpPr>
          <p:nvPr/>
        </p:nvSpPr>
        <p:spPr bwMode="auto">
          <a:xfrm>
            <a:off x="381000" y="3657600"/>
            <a:ext cx="8305800" cy="0"/>
          </a:xfrm>
          <a:prstGeom prst="line">
            <a:avLst/>
          </a:prstGeom>
          <a:noFill/>
          <a:ln w="9525">
            <a:solidFill>
              <a:schemeClr val="tx1"/>
            </a:solidFill>
            <a:round/>
            <a:headEnd/>
            <a:tailEnd/>
          </a:ln>
        </p:spPr>
        <p:txBody>
          <a:bodyPr/>
          <a:lstStyle/>
          <a:p>
            <a:endParaRPr lang="en-US"/>
          </a:p>
        </p:txBody>
      </p:sp>
    </p:spTree>
  </p:cSld>
  <p:clrMapOvr>
    <a:masterClrMapping/>
  </p:clrMapOvr>
  <p:transition spd="med"/>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9"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90" name="Slide Number Placeholder 5"/>
          <p:cNvSpPr>
            <a:spLocks noGrp="1"/>
          </p:cNvSpPr>
          <p:nvPr>
            <p:ph type="sldNum" sz="quarter" idx="12"/>
          </p:nvPr>
        </p:nvSpPr>
        <p:spPr/>
        <p:txBody>
          <a:bodyPr/>
          <a:lstStyle/>
          <a:p>
            <a:pPr>
              <a:defRPr/>
            </a:pPr>
            <a:fld id="{C5B61129-A022-4632-A4AB-D5C10736E3B2}" type="slidenum">
              <a:rPr lang="ar-SA" altLang="en-US"/>
              <a:pPr>
                <a:defRPr/>
              </a:pPr>
              <a:t>59</a:t>
            </a:fld>
            <a:endParaRPr lang="en-US" altLang="en-US"/>
          </a:p>
        </p:txBody>
      </p:sp>
      <p:sp>
        <p:nvSpPr>
          <p:cNvPr id="91140" name="Rectangle 2"/>
          <p:cNvSpPr>
            <a:spLocks noGrp="1" noChangeArrowheads="1"/>
          </p:cNvSpPr>
          <p:nvPr>
            <p:ph type="title"/>
          </p:nvPr>
        </p:nvSpPr>
        <p:spPr>
          <a:xfrm>
            <a:off x="457200" y="122238"/>
            <a:ext cx="7543800" cy="792162"/>
          </a:xfrm>
        </p:spPr>
        <p:txBody>
          <a:bodyPr/>
          <a:lstStyle/>
          <a:p>
            <a:pPr algn="r" rtl="1" eaLnBrk="1" hangingPunct="1"/>
            <a:r>
              <a:rPr lang="fa-IR" smtClean="0">
                <a:cs typeface="B Nazanin" pitchFamily="2" charset="-78"/>
              </a:rPr>
              <a:t>نتايج محاسبات حرکت رفت</a:t>
            </a:r>
            <a:r>
              <a:rPr lang="fa-IR" smtClean="0"/>
              <a:t> </a:t>
            </a:r>
            <a:endParaRPr lang="en-US" smtClean="0"/>
          </a:p>
        </p:txBody>
      </p:sp>
      <p:graphicFrame>
        <p:nvGraphicFramePr>
          <p:cNvPr id="159861" name="Group 117"/>
          <p:cNvGraphicFramePr>
            <a:graphicFrameLocks noGrp="1"/>
          </p:cNvGraphicFramePr>
          <p:nvPr>
            <p:ph idx="1"/>
          </p:nvPr>
        </p:nvGraphicFramePr>
        <p:xfrm>
          <a:off x="609600" y="1295400"/>
          <a:ext cx="7543800" cy="4784725"/>
        </p:xfrm>
        <a:graphic>
          <a:graphicData uri="http://schemas.openxmlformats.org/drawingml/2006/table">
            <a:tbl>
              <a:tblPr/>
              <a:tblGrid>
                <a:gridCol w="1508125"/>
                <a:gridCol w="1509713"/>
                <a:gridCol w="1522412"/>
                <a:gridCol w="1495425"/>
                <a:gridCol w="1508125"/>
              </a:tblGrid>
              <a:tr h="180975">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1" i="0" u="none" strike="noStrike" cap="none" normalizeH="0" baseline="0" smtClean="0">
                          <a:ln>
                            <a:noFill/>
                          </a:ln>
                          <a:solidFill>
                            <a:schemeClr val="tx1"/>
                          </a:solidFill>
                          <a:effectLst/>
                          <a:latin typeface="Arial" pitchFamily="34" charset="0"/>
                          <a:cs typeface="B Nazanin" pitchFamily="2" charset="-78"/>
                        </a:rPr>
                        <a:t>EF</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1" i="0" u="none" strike="noStrike" cap="none" normalizeH="0" baseline="0" smtClean="0">
                          <a:ln>
                            <a:noFill/>
                          </a:ln>
                          <a:solidFill>
                            <a:schemeClr val="tx1"/>
                          </a:solidFill>
                          <a:effectLst/>
                          <a:latin typeface="Arial" pitchFamily="34" charset="0"/>
                          <a:cs typeface="B Nazanin" pitchFamily="2" charset="-78"/>
                        </a:rPr>
                        <a:t>ES</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1" i="0" u="none" strike="noStrike" cap="none" normalizeH="0" baseline="0" smtClean="0">
                          <a:ln>
                            <a:noFill/>
                          </a:ln>
                          <a:solidFill>
                            <a:schemeClr val="tx1"/>
                          </a:solidFill>
                          <a:effectLst/>
                          <a:latin typeface="Arial" pitchFamily="34" charset="0"/>
                          <a:cs typeface="B Nazanin" pitchFamily="2" charset="-78"/>
                        </a:rPr>
                        <a:t>D</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1" i="0" u="none" strike="noStrike" cap="none" normalizeH="0" baseline="0" smtClean="0">
                          <a:ln>
                            <a:noFill/>
                          </a:ln>
                          <a:solidFill>
                            <a:schemeClr val="tx1"/>
                          </a:solidFill>
                          <a:effectLst/>
                          <a:latin typeface="Arial" pitchFamily="34" charset="0"/>
                          <a:cs typeface="B Nazanin" pitchFamily="2" charset="-78"/>
                        </a:rPr>
                        <a:t>فعاليتها</a:t>
                      </a:r>
                      <a:endParaRPr kumimoji="0" lang="en-US" sz="20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1" i="0" u="none" strike="noStrike" cap="none" normalizeH="0" baseline="0" smtClean="0">
                          <a:ln>
                            <a:noFill/>
                          </a:ln>
                          <a:solidFill>
                            <a:schemeClr val="tx1"/>
                          </a:solidFill>
                          <a:effectLst/>
                          <a:latin typeface="Arial" pitchFamily="34" charset="0"/>
                          <a:cs typeface="B Nazanin" pitchFamily="2" charset="-78"/>
                        </a:rPr>
                        <a:t>رديف</a:t>
                      </a:r>
                      <a:endParaRPr kumimoji="0" lang="en-US" sz="20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4013">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4</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0</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4</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0-1</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1</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3</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0</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3</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0-2</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2</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5</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0</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5</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0-3</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3</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4013">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6</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4</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2</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1-3</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4</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9</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4</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5</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1-4</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5</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10</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3</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7</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2-3</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6</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4013">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11</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3</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8</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2-5</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7</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20</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10</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10</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3-4</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8</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4013">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15</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10</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5</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3-5</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9</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12</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10</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2</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3-6</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10</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32</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20</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12</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4-6</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11</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4013">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25</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15</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10</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5-6</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12</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ED3921B4-41F4-4F35-B4B2-F4833ABCF677}" type="slidenum">
              <a:rPr lang="ar-SA" altLang="en-US"/>
              <a:pPr>
                <a:defRPr/>
              </a:pPr>
              <a:t>6</a:t>
            </a:fld>
            <a:endParaRPr lang="en-US" altLang="en-US"/>
          </a:p>
        </p:txBody>
      </p:sp>
      <p:sp>
        <p:nvSpPr>
          <p:cNvPr id="45060" name="Rectangle 2"/>
          <p:cNvSpPr>
            <a:spLocks noGrp="1" noChangeArrowheads="1"/>
          </p:cNvSpPr>
          <p:nvPr>
            <p:ph type="title"/>
          </p:nvPr>
        </p:nvSpPr>
        <p:spPr/>
        <p:txBody>
          <a:bodyPr/>
          <a:lstStyle/>
          <a:p>
            <a:pPr algn="r" rtl="1" eaLnBrk="1" hangingPunct="1"/>
            <a:r>
              <a:rPr lang="fa-IR" smtClean="0">
                <a:cs typeface="Nazanin" pitchFamily="2" charset="-78"/>
              </a:rPr>
              <a:t>ويژگي هاي پروژه</a:t>
            </a:r>
            <a:endParaRPr lang="en-US" smtClean="0">
              <a:cs typeface="Nazanin" pitchFamily="2" charset="-78"/>
            </a:endParaRPr>
          </a:p>
        </p:txBody>
      </p:sp>
      <p:sp>
        <p:nvSpPr>
          <p:cNvPr id="45061" name="Rectangle 3"/>
          <p:cNvSpPr>
            <a:spLocks noGrp="1" noChangeArrowheads="1"/>
          </p:cNvSpPr>
          <p:nvPr>
            <p:ph type="body" idx="1"/>
          </p:nvPr>
        </p:nvSpPr>
        <p:spPr/>
        <p:txBody>
          <a:bodyPr/>
          <a:lstStyle/>
          <a:p>
            <a:pPr algn="r" rtl="1" eaLnBrk="1" hangingPunct="1"/>
            <a:r>
              <a:rPr lang="fa-IR" smtClean="0">
                <a:cs typeface="Nazanin" pitchFamily="2" charset="-78"/>
              </a:rPr>
              <a:t>موقتي بودن</a:t>
            </a:r>
          </a:p>
          <a:p>
            <a:pPr algn="r" rtl="1" eaLnBrk="1" hangingPunct="1"/>
            <a:r>
              <a:rPr lang="fa-IR" smtClean="0">
                <a:cs typeface="Nazanin" pitchFamily="2" charset="-78"/>
              </a:rPr>
              <a:t>داراي هدف يا اهداف تعيين شده مي باشد.</a:t>
            </a:r>
          </a:p>
          <a:p>
            <a:pPr algn="r" rtl="1" eaLnBrk="1" hangingPunct="1"/>
            <a:r>
              <a:rPr lang="fa-IR" smtClean="0">
                <a:cs typeface="Nazanin" pitchFamily="2" charset="-78"/>
              </a:rPr>
              <a:t>همواره محدوديتهايي به پروژه اعمال مي شوند.</a:t>
            </a:r>
          </a:p>
          <a:p>
            <a:pPr algn="r" rtl="1" eaLnBrk="1" hangingPunct="1"/>
            <a:r>
              <a:rPr lang="fa-IR" smtClean="0">
                <a:cs typeface="Nazanin" pitchFamily="2" charset="-78"/>
              </a:rPr>
              <a:t>داراي چرخه حيات مي باشد.</a:t>
            </a:r>
          </a:p>
          <a:p>
            <a:pPr algn="r" rtl="1" eaLnBrk="1" hangingPunct="1"/>
            <a:r>
              <a:rPr lang="fa-IR" smtClean="0">
                <a:cs typeface="Nazanin" pitchFamily="2" charset="-78"/>
              </a:rPr>
              <a:t>هر پروژه پديده اي يکتا است.</a:t>
            </a:r>
          </a:p>
          <a:p>
            <a:pPr algn="r" rtl="1" eaLnBrk="1" hangingPunct="1"/>
            <a:r>
              <a:rPr lang="fa-IR" smtClean="0">
                <a:cs typeface="Nazanin" pitchFamily="2" charset="-78"/>
              </a:rPr>
              <a:t>همواره با عدم قطعيت همراه است.</a:t>
            </a:r>
            <a:endParaRPr lang="en-US" smtClean="0">
              <a:cs typeface="Nazanin" pitchFamily="2" charset="-78"/>
            </a:endParaRPr>
          </a:p>
        </p:txBody>
      </p:sp>
    </p:spTree>
  </p:cSld>
  <p:clrMapOvr>
    <a:masterClrMapping/>
  </p:clrMapOvr>
  <p:transition spd="med"/>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Footer Placeholder 6"/>
          <p:cNvSpPr>
            <a:spLocks noGrp="1"/>
          </p:cNvSpPr>
          <p:nvPr>
            <p:ph type="ftr" sz="quarter" idx="11"/>
          </p:nvPr>
        </p:nvSpPr>
        <p:spPr/>
        <p:txBody>
          <a:bodyPr/>
          <a:lstStyle/>
          <a:p>
            <a:pPr>
              <a:defRPr/>
            </a:pPr>
            <a:r>
              <a:rPr lang="en-US" altLang="en-US"/>
              <a:t>Management &amp; Project Control -  Present by Dr.Amir.A.Shojaie</a:t>
            </a:r>
          </a:p>
        </p:txBody>
      </p:sp>
      <p:sp>
        <p:nvSpPr>
          <p:cNvPr id="6" name="Slide Number Placeholder 7"/>
          <p:cNvSpPr>
            <a:spLocks noGrp="1"/>
          </p:cNvSpPr>
          <p:nvPr>
            <p:ph type="sldNum" sz="quarter" idx="12"/>
          </p:nvPr>
        </p:nvSpPr>
        <p:spPr/>
        <p:txBody>
          <a:bodyPr/>
          <a:lstStyle/>
          <a:p>
            <a:pPr>
              <a:defRPr/>
            </a:pPr>
            <a:fld id="{B264F1C4-405D-45CF-913F-9BC92B604707}" type="slidenum">
              <a:rPr lang="ar-SA" altLang="en-US"/>
              <a:pPr>
                <a:defRPr/>
              </a:pPr>
              <a:t>60</a:t>
            </a:fld>
            <a:endParaRPr lang="en-US" altLang="en-US"/>
          </a:p>
        </p:txBody>
      </p:sp>
      <p:sp>
        <p:nvSpPr>
          <p:cNvPr id="9221" name="Rectangle 2"/>
          <p:cNvSpPr>
            <a:spLocks noGrp="1" noChangeArrowheads="1"/>
          </p:cNvSpPr>
          <p:nvPr>
            <p:ph type="title"/>
          </p:nvPr>
        </p:nvSpPr>
        <p:spPr/>
        <p:txBody>
          <a:bodyPr/>
          <a:lstStyle/>
          <a:p>
            <a:pPr algn="r" rtl="1" eaLnBrk="1" hangingPunct="1"/>
            <a:r>
              <a:rPr lang="fa-IR" smtClean="0">
                <a:cs typeface="B Nazanin" pitchFamily="2" charset="-78"/>
              </a:rPr>
              <a:t>محاسبات روش مسير بحراني-ادامه</a:t>
            </a:r>
            <a:endParaRPr lang="en-US" smtClean="0">
              <a:cs typeface="B Nazanin" pitchFamily="2" charset="-78"/>
            </a:endParaRPr>
          </a:p>
        </p:txBody>
      </p:sp>
      <p:sp>
        <p:nvSpPr>
          <p:cNvPr id="9222" name="Rectangle 3"/>
          <p:cNvSpPr>
            <a:spLocks noGrp="1" noChangeArrowheads="1"/>
          </p:cNvSpPr>
          <p:nvPr>
            <p:ph type="body" sz="half" idx="1"/>
          </p:nvPr>
        </p:nvSpPr>
        <p:spPr>
          <a:xfrm>
            <a:off x="457200" y="1719263"/>
            <a:ext cx="8001000" cy="4411662"/>
          </a:xfrm>
        </p:spPr>
        <p:txBody>
          <a:bodyPr/>
          <a:lstStyle/>
          <a:p>
            <a:pPr algn="r" rtl="1" eaLnBrk="1" hangingPunct="1">
              <a:lnSpc>
                <a:spcPct val="90000"/>
              </a:lnSpc>
            </a:pPr>
            <a:r>
              <a:rPr lang="fa-IR" sz="2600" smtClean="0">
                <a:cs typeface="B Nazanin" pitchFamily="2" charset="-78"/>
              </a:rPr>
              <a:t>محاسبه حرکت برگشت:</a:t>
            </a:r>
          </a:p>
          <a:p>
            <a:pPr algn="r" rtl="1" eaLnBrk="1" hangingPunct="1">
              <a:lnSpc>
                <a:spcPct val="90000"/>
              </a:lnSpc>
              <a:buFont typeface="Wingdings" pitchFamily="2" charset="2"/>
              <a:buNone/>
            </a:pPr>
            <a:r>
              <a:rPr lang="fa-IR" sz="2600" smtClean="0">
                <a:cs typeface="B Nazanin" pitchFamily="2" charset="-78"/>
              </a:rPr>
              <a:t>محاسبات حرکت برگشت ، به منظور تعيين ديرترين زمان وقوع هر گره و ديرترين زمانهاي شروع و پايان هر يک از فعاليتهاي شبکه انجام ميشود و داراي سه قانون ميباشد: </a:t>
            </a:r>
          </a:p>
          <a:p>
            <a:pPr algn="r" rtl="1" eaLnBrk="1" hangingPunct="1">
              <a:lnSpc>
                <a:spcPct val="90000"/>
              </a:lnSpc>
              <a:buFont typeface="Wingdings" pitchFamily="2" charset="2"/>
              <a:buNone/>
            </a:pPr>
            <a:r>
              <a:rPr lang="fa-IR" sz="2600" smtClean="0">
                <a:cs typeface="B Nazanin" pitchFamily="2" charset="-78"/>
              </a:rPr>
              <a:t>قانون1- ديرترين زمان مجاز براي وقوع گره پاياني را برابر با مقدار مورد نظر( از پيش تعيين شده) يا برابر زودترين زمان وقوع آن گره در نظر بگيريد. </a:t>
            </a:r>
          </a:p>
          <a:p>
            <a:pPr algn="r" rtl="1" eaLnBrk="1" hangingPunct="1">
              <a:lnSpc>
                <a:spcPct val="90000"/>
              </a:lnSpc>
              <a:buFont typeface="Wingdings" pitchFamily="2" charset="2"/>
              <a:buNone/>
            </a:pPr>
            <a:endParaRPr lang="fa-IR" sz="2600" smtClean="0">
              <a:cs typeface="B Nazanin" pitchFamily="2" charset="-78"/>
            </a:endParaRPr>
          </a:p>
          <a:p>
            <a:pPr algn="r" rtl="1" eaLnBrk="1" hangingPunct="1">
              <a:lnSpc>
                <a:spcPct val="90000"/>
              </a:lnSpc>
              <a:buFont typeface="Wingdings" pitchFamily="2" charset="2"/>
              <a:buNone/>
            </a:pPr>
            <a:r>
              <a:rPr lang="fa-IR" sz="2600" smtClean="0">
                <a:cs typeface="B Nazanin" pitchFamily="2" charset="-78"/>
              </a:rPr>
              <a:t>يعني در مرحله تعيين پارامترهاي برنامه ريزي پروژه اگر تاريخ پايان پروژه معلوم باشد، در محاسبات حرکت برگشت،ديرترين زمان تحقق گره پاياني پروژه ، معادل با آن قرار داده ميشود در غير اينصورت ديرترين زمان تحقق گره پايان پروژه، برابر با زودترين  زمان وقوع ان در نظر گرفته ميشود.      </a:t>
            </a:r>
            <a:endParaRPr lang="en-US" sz="2600" smtClean="0">
              <a:cs typeface="B Nazanin" pitchFamily="2" charset="-78"/>
            </a:endParaRPr>
          </a:p>
        </p:txBody>
      </p:sp>
      <p:graphicFrame>
        <p:nvGraphicFramePr>
          <p:cNvPr id="9218" name="Object 6"/>
          <p:cNvGraphicFramePr>
            <a:graphicFrameLocks noGrp="1" noChangeAspect="1"/>
          </p:cNvGraphicFramePr>
          <p:nvPr>
            <p:ph sz="quarter" idx="3"/>
          </p:nvPr>
        </p:nvGraphicFramePr>
        <p:xfrm>
          <a:off x="3654425" y="4202113"/>
          <a:ext cx="1147763" cy="352425"/>
        </p:xfrm>
        <a:graphic>
          <a:graphicData uri="http://schemas.openxmlformats.org/presentationml/2006/ole">
            <mc:AlternateContent xmlns:mc="http://schemas.openxmlformats.org/markup-compatibility/2006">
              <mc:Choice xmlns:v="urn:schemas-microsoft-com:vml" Requires="v">
                <p:oleObj spid="_x0000_s9219" name="Equation" r:id="rId3" imgW="825480" imgH="253800" progId="Equation.3">
                  <p:embed/>
                </p:oleObj>
              </mc:Choice>
              <mc:Fallback>
                <p:oleObj name="Equation" r:id="rId3" imgW="825480" imgH="253800"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4425" y="4202113"/>
                        <a:ext cx="1147763" cy="35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Footer Placeholder 6"/>
          <p:cNvSpPr>
            <a:spLocks noGrp="1"/>
          </p:cNvSpPr>
          <p:nvPr>
            <p:ph type="ftr" sz="quarter" idx="11"/>
          </p:nvPr>
        </p:nvSpPr>
        <p:spPr/>
        <p:txBody>
          <a:bodyPr/>
          <a:lstStyle/>
          <a:p>
            <a:pPr>
              <a:defRPr/>
            </a:pPr>
            <a:r>
              <a:rPr lang="en-US" altLang="en-US"/>
              <a:t>Management &amp; Project Control -  Present by Dr.Amir.A.Shojaie</a:t>
            </a:r>
          </a:p>
        </p:txBody>
      </p:sp>
      <p:sp>
        <p:nvSpPr>
          <p:cNvPr id="12" name="Slide Number Placeholder 7"/>
          <p:cNvSpPr>
            <a:spLocks noGrp="1"/>
          </p:cNvSpPr>
          <p:nvPr>
            <p:ph type="sldNum" sz="quarter" idx="12"/>
          </p:nvPr>
        </p:nvSpPr>
        <p:spPr/>
        <p:txBody>
          <a:bodyPr/>
          <a:lstStyle/>
          <a:p>
            <a:pPr>
              <a:defRPr/>
            </a:pPr>
            <a:fld id="{C35849E1-FBFE-40C5-861C-890FEAA63F01}" type="slidenum">
              <a:rPr lang="ar-SA" altLang="en-US"/>
              <a:pPr>
                <a:defRPr/>
              </a:pPr>
              <a:t>61</a:t>
            </a:fld>
            <a:endParaRPr lang="en-US" altLang="en-US"/>
          </a:p>
        </p:txBody>
      </p:sp>
      <p:sp>
        <p:nvSpPr>
          <p:cNvPr id="10245" name="Rectangle 2"/>
          <p:cNvSpPr>
            <a:spLocks noGrp="1" noChangeArrowheads="1"/>
          </p:cNvSpPr>
          <p:nvPr>
            <p:ph type="title"/>
          </p:nvPr>
        </p:nvSpPr>
        <p:spPr/>
        <p:txBody>
          <a:bodyPr/>
          <a:lstStyle/>
          <a:p>
            <a:pPr algn="r" rtl="1" eaLnBrk="1" hangingPunct="1"/>
            <a:r>
              <a:rPr lang="fa-IR" smtClean="0">
                <a:cs typeface="B Nazanin" pitchFamily="2" charset="-78"/>
              </a:rPr>
              <a:t>محاسبات روش مسير بحراني-ادامه</a:t>
            </a:r>
            <a:endParaRPr lang="en-US" smtClean="0">
              <a:cs typeface="B Nazanin" pitchFamily="2" charset="-78"/>
            </a:endParaRPr>
          </a:p>
        </p:txBody>
      </p:sp>
      <p:sp>
        <p:nvSpPr>
          <p:cNvPr id="10246" name="Rectangle 3"/>
          <p:cNvSpPr>
            <a:spLocks noGrp="1" noChangeArrowheads="1"/>
          </p:cNvSpPr>
          <p:nvPr>
            <p:ph type="body" sz="half" idx="1"/>
          </p:nvPr>
        </p:nvSpPr>
        <p:spPr>
          <a:xfrm>
            <a:off x="457200" y="1371600"/>
            <a:ext cx="8305800" cy="5181600"/>
          </a:xfrm>
        </p:spPr>
        <p:txBody>
          <a:bodyPr/>
          <a:lstStyle/>
          <a:p>
            <a:pPr algn="r" rtl="1" eaLnBrk="1" hangingPunct="1">
              <a:buFont typeface="Wingdings" pitchFamily="2" charset="2"/>
              <a:buNone/>
            </a:pPr>
            <a:r>
              <a:rPr lang="fa-IR" sz="2600" smtClean="0">
                <a:cs typeface="B Nazanin" pitchFamily="2" charset="-78"/>
              </a:rPr>
              <a:t>ادامه محاسبه حرکت برگشت: </a:t>
            </a:r>
          </a:p>
          <a:p>
            <a:pPr algn="r" rtl="1" eaLnBrk="1" hangingPunct="1">
              <a:buFont typeface="Wingdings" pitchFamily="2" charset="2"/>
              <a:buNone/>
            </a:pPr>
            <a:r>
              <a:rPr lang="fa-IR" sz="2600" smtClean="0">
                <a:cs typeface="B Nazanin" pitchFamily="2" charset="-78"/>
              </a:rPr>
              <a:t>قانون 2- ديرترين زمان وقوع گره </a:t>
            </a:r>
            <a:r>
              <a:rPr lang="en-US" sz="2600" smtClean="0">
                <a:cs typeface="B Nazanin" pitchFamily="2" charset="-78"/>
              </a:rPr>
              <a:t>j</a:t>
            </a:r>
            <a:r>
              <a:rPr lang="fa-IR" sz="2600" smtClean="0">
                <a:cs typeface="B Nazanin" pitchFamily="2" charset="-78"/>
              </a:rPr>
              <a:t> يا ختم فعاليت </a:t>
            </a:r>
            <a:r>
              <a:rPr lang="en-US" sz="2600" smtClean="0">
                <a:cs typeface="B Nazanin" pitchFamily="2" charset="-78"/>
              </a:rPr>
              <a:t>(i-j)</a:t>
            </a:r>
            <a:r>
              <a:rPr lang="fa-IR" sz="2600" smtClean="0">
                <a:cs typeface="B Nazanin" pitchFamily="2" charset="-78"/>
              </a:rPr>
              <a:t> را برابر با کوچکترين مقدار ديرترين زمانهاي شروع فعاليتهاي بعد از فعاليت</a:t>
            </a:r>
            <a:r>
              <a:rPr lang="en-US" sz="2600" smtClean="0">
                <a:cs typeface="B Nazanin" pitchFamily="2" charset="-78"/>
              </a:rPr>
              <a:t>(i-j)</a:t>
            </a:r>
            <a:r>
              <a:rPr lang="fa-IR" sz="2600" smtClean="0">
                <a:cs typeface="B Nazanin" pitchFamily="2" charset="-78"/>
              </a:rPr>
              <a:t> بگيريد، يعني:</a:t>
            </a:r>
            <a:endParaRPr lang="en-US" sz="2600" smtClean="0">
              <a:cs typeface="B Nazanin" pitchFamily="2" charset="-78"/>
            </a:endParaRPr>
          </a:p>
          <a:p>
            <a:pPr algn="r" rtl="1" eaLnBrk="1" hangingPunct="1">
              <a:buFont typeface="Wingdings" pitchFamily="2" charset="2"/>
              <a:buNone/>
            </a:pPr>
            <a:r>
              <a:rPr lang="en-US" sz="2600" smtClean="0">
                <a:cs typeface="B Nazanin" pitchFamily="2" charset="-78"/>
              </a:rPr>
              <a:t>                           </a:t>
            </a:r>
            <a:endParaRPr lang="fa-IR" sz="2600" smtClean="0">
              <a:cs typeface="B Nazanin" pitchFamily="2" charset="-78"/>
            </a:endParaRPr>
          </a:p>
          <a:p>
            <a:pPr algn="r" rtl="1" eaLnBrk="1" hangingPunct="1">
              <a:buFont typeface="Wingdings" pitchFamily="2" charset="2"/>
              <a:buNone/>
            </a:pPr>
            <a:r>
              <a:rPr lang="fa-IR" sz="2600" smtClean="0">
                <a:cs typeface="B Nazanin" pitchFamily="2" charset="-78"/>
              </a:rPr>
              <a:t>                                          </a:t>
            </a:r>
            <a:r>
              <a:rPr lang="en-US" sz="2600" smtClean="0">
                <a:cs typeface="B Nazanin" pitchFamily="2" charset="-78"/>
              </a:rPr>
              <a:t> k</a:t>
            </a:r>
            <a:r>
              <a:rPr lang="fa-IR" sz="2600" smtClean="0">
                <a:cs typeface="B Nazanin" pitchFamily="2" charset="-78"/>
              </a:rPr>
              <a:t> </a:t>
            </a:r>
            <a:r>
              <a:rPr lang="en-US" sz="2600" smtClean="0">
                <a:cs typeface="B Nazanin" pitchFamily="2" charset="-78"/>
              </a:rPr>
              <a:t> </a:t>
            </a:r>
            <a:r>
              <a:rPr lang="fa-IR" sz="2600" smtClean="0">
                <a:cs typeface="B Nazanin" pitchFamily="2" charset="-78"/>
              </a:rPr>
              <a:t> </a:t>
            </a:r>
            <a:r>
              <a:rPr lang="en-US" sz="2600" smtClean="0">
                <a:cs typeface="B Nazanin" pitchFamily="2" charset="-78"/>
              </a:rPr>
              <a:t>  </a:t>
            </a:r>
            <a:r>
              <a:rPr lang="fa-IR" sz="2600" smtClean="0">
                <a:cs typeface="B Nazanin" pitchFamily="2" charset="-78"/>
              </a:rPr>
              <a:t>  </a:t>
            </a:r>
            <a:r>
              <a:rPr lang="en-US" sz="2600" smtClean="0">
                <a:cs typeface="B Nazanin" pitchFamily="2" charset="-78"/>
              </a:rPr>
              <a:t> </a:t>
            </a:r>
            <a:r>
              <a:rPr lang="fa-IR" sz="2600" smtClean="0">
                <a:cs typeface="B Nazanin" pitchFamily="2" charset="-78"/>
              </a:rPr>
              <a:t>  </a:t>
            </a:r>
            <a:r>
              <a:rPr lang="en-US" sz="2600" smtClean="0">
                <a:cs typeface="B Nazanin" pitchFamily="2" charset="-78"/>
              </a:rPr>
              <a:t>                                  </a:t>
            </a:r>
          </a:p>
          <a:p>
            <a:pPr algn="r" rtl="1" eaLnBrk="1" hangingPunct="1">
              <a:buFont typeface="Wingdings" pitchFamily="2" charset="2"/>
              <a:buNone/>
            </a:pPr>
            <a:endParaRPr lang="en-US" sz="2600" smtClean="0">
              <a:cs typeface="B Nazanin" pitchFamily="2" charset="-78"/>
            </a:endParaRPr>
          </a:p>
          <a:p>
            <a:pPr algn="r" rtl="1" eaLnBrk="1" hangingPunct="1">
              <a:buFont typeface="Wingdings" pitchFamily="2" charset="2"/>
              <a:buNone/>
            </a:pPr>
            <a:endParaRPr lang="en-US" sz="2600" smtClean="0">
              <a:cs typeface="B Nazanin" pitchFamily="2" charset="-78"/>
            </a:endParaRPr>
          </a:p>
          <a:p>
            <a:pPr algn="r" rtl="1" eaLnBrk="1" hangingPunct="1">
              <a:buFont typeface="Wingdings" pitchFamily="2" charset="2"/>
              <a:buNone/>
            </a:pPr>
            <a:r>
              <a:rPr lang="fa-IR" sz="2600" smtClean="0">
                <a:cs typeface="B Nazanin" pitchFamily="2" charset="-78"/>
              </a:rPr>
              <a:t>طبق اين قانون، ديرترين زمان پايان کليه فعاليتهايي که به يک گره وارد ميشوند، برابر با ديرترين زمان وقوع آن گره است. همچنين چنانچه فقط يک فعاليت از يک گره خارج شود، ديرترين زمان تحقق آن گره ، برابر با ديرترين زمان شروع فعاليت مزبور خواهد بود.</a:t>
            </a:r>
            <a:endParaRPr lang="en-US" sz="2600" smtClean="0">
              <a:cs typeface="B Nazanin" pitchFamily="2" charset="-78"/>
            </a:endParaRPr>
          </a:p>
        </p:txBody>
      </p:sp>
      <p:sp>
        <p:nvSpPr>
          <p:cNvPr id="10247" name="AutoShape 4"/>
          <p:cNvSpPr>
            <a:spLocks noChangeArrowheads="1"/>
          </p:cNvSpPr>
          <p:nvPr/>
        </p:nvSpPr>
        <p:spPr bwMode="auto">
          <a:xfrm>
            <a:off x="1905000" y="32004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en-US">
                <a:cs typeface="Nazanin" pitchFamily="2" charset="-78"/>
              </a:rPr>
              <a:t>i</a:t>
            </a:r>
          </a:p>
        </p:txBody>
      </p:sp>
      <p:sp>
        <p:nvSpPr>
          <p:cNvPr id="10248" name="AutoShape 5"/>
          <p:cNvSpPr>
            <a:spLocks noChangeArrowheads="1"/>
          </p:cNvSpPr>
          <p:nvPr/>
        </p:nvSpPr>
        <p:spPr bwMode="auto">
          <a:xfrm>
            <a:off x="3581400" y="32004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en-US">
                <a:cs typeface="Nazanin" pitchFamily="2" charset="-78"/>
              </a:rPr>
              <a:t>j</a:t>
            </a:r>
          </a:p>
        </p:txBody>
      </p:sp>
      <p:sp>
        <p:nvSpPr>
          <p:cNvPr id="10249" name="Line 6"/>
          <p:cNvSpPr>
            <a:spLocks noChangeShapeType="1"/>
          </p:cNvSpPr>
          <p:nvPr/>
        </p:nvSpPr>
        <p:spPr bwMode="auto">
          <a:xfrm>
            <a:off x="2286000" y="3352800"/>
            <a:ext cx="1295400" cy="0"/>
          </a:xfrm>
          <a:prstGeom prst="line">
            <a:avLst/>
          </a:prstGeom>
          <a:noFill/>
          <a:ln w="9525">
            <a:solidFill>
              <a:schemeClr val="tx1"/>
            </a:solidFill>
            <a:round/>
            <a:headEnd/>
            <a:tailEnd type="triangle" w="med" len="med"/>
          </a:ln>
        </p:spPr>
        <p:txBody>
          <a:bodyPr/>
          <a:lstStyle/>
          <a:p>
            <a:endParaRPr lang="en-US"/>
          </a:p>
        </p:txBody>
      </p:sp>
      <p:sp>
        <p:nvSpPr>
          <p:cNvPr id="10250" name="Line 7"/>
          <p:cNvSpPr>
            <a:spLocks noChangeShapeType="1"/>
          </p:cNvSpPr>
          <p:nvPr/>
        </p:nvSpPr>
        <p:spPr bwMode="auto">
          <a:xfrm flipV="1">
            <a:off x="3962400" y="3048000"/>
            <a:ext cx="533400" cy="228600"/>
          </a:xfrm>
          <a:prstGeom prst="line">
            <a:avLst/>
          </a:prstGeom>
          <a:noFill/>
          <a:ln w="9525">
            <a:solidFill>
              <a:schemeClr val="tx1"/>
            </a:solidFill>
            <a:round/>
            <a:headEnd/>
            <a:tailEnd type="triangle" w="med" len="med"/>
          </a:ln>
        </p:spPr>
        <p:txBody>
          <a:bodyPr/>
          <a:lstStyle/>
          <a:p>
            <a:endParaRPr lang="en-US"/>
          </a:p>
        </p:txBody>
      </p:sp>
      <p:sp>
        <p:nvSpPr>
          <p:cNvPr id="10251" name="Line 8"/>
          <p:cNvSpPr>
            <a:spLocks noChangeShapeType="1"/>
          </p:cNvSpPr>
          <p:nvPr/>
        </p:nvSpPr>
        <p:spPr bwMode="auto">
          <a:xfrm>
            <a:off x="3962400" y="3429000"/>
            <a:ext cx="838200" cy="0"/>
          </a:xfrm>
          <a:prstGeom prst="line">
            <a:avLst/>
          </a:prstGeom>
          <a:noFill/>
          <a:ln w="9525">
            <a:solidFill>
              <a:schemeClr val="tx1"/>
            </a:solidFill>
            <a:round/>
            <a:headEnd/>
            <a:tailEnd type="triangle" w="med" len="med"/>
          </a:ln>
        </p:spPr>
        <p:txBody>
          <a:bodyPr/>
          <a:lstStyle/>
          <a:p>
            <a:endParaRPr lang="en-US"/>
          </a:p>
        </p:txBody>
      </p:sp>
      <p:sp>
        <p:nvSpPr>
          <p:cNvPr id="10252" name="Line 9"/>
          <p:cNvSpPr>
            <a:spLocks noChangeShapeType="1"/>
          </p:cNvSpPr>
          <p:nvPr/>
        </p:nvSpPr>
        <p:spPr bwMode="auto">
          <a:xfrm>
            <a:off x="3886200" y="3581400"/>
            <a:ext cx="609600" cy="228600"/>
          </a:xfrm>
          <a:prstGeom prst="line">
            <a:avLst/>
          </a:prstGeom>
          <a:noFill/>
          <a:ln w="9525">
            <a:solidFill>
              <a:schemeClr val="tx1"/>
            </a:solidFill>
            <a:round/>
            <a:headEnd/>
            <a:tailEnd type="triangle" w="med" len="med"/>
          </a:ln>
        </p:spPr>
        <p:txBody>
          <a:bodyPr/>
          <a:lstStyle/>
          <a:p>
            <a:endParaRPr lang="en-US"/>
          </a:p>
        </p:txBody>
      </p:sp>
      <p:graphicFrame>
        <p:nvGraphicFramePr>
          <p:cNvPr id="10242" name="Object 12"/>
          <p:cNvGraphicFramePr>
            <a:graphicFrameLocks noGrp="1" noChangeAspect="1"/>
          </p:cNvGraphicFramePr>
          <p:nvPr>
            <p:ph sz="quarter" idx="3"/>
          </p:nvPr>
        </p:nvGraphicFramePr>
        <p:xfrm>
          <a:off x="2362200" y="3913188"/>
          <a:ext cx="4419600" cy="811212"/>
        </p:xfrm>
        <a:graphic>
          <a:graphicData uri="http://schemas.openxmlformats.org/presentationml/2006/ole">
            <mc:AlternateContent xmlns:mc="http://schemas.openxmlformats.org/markup-compatibility/2006">
              <mc:Choice xmlns:v="urn:schemas-microsoft-com:vml" Requires="v">
                <p:oleObj spid="_x0000_s10243" name="Equation" r:id="rId3" imgW="1701720" imgH="317160" progId="Equation.3">
                  <p:embed/>
                </p:oleObj>
              </mc:Choice>
              <mc:Fallback>
                <p:oleObj name="Equation" r:id="rId3" imgW="1701720" imgH="317160" progId="Equation.3">
                  <p:embed/>
                  <p:pic>
                    <p:nvPicPr>
                      <p:cNvPr id="0" name="Object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2200" y="3913188"/>
                        <a:ext cx="4419600" cy="811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Footer Placeholder 6"/>
          <p:cNvSpPr>
            <a:spLocks noGrp="1"/>
          </p:cNvSpPr>
          <p:nvPr>
            <p:ph type="ftr" sz="quarter" idx="11"/>
          </p:nvPr>
        </p:nvSpPr>
        <p:spPr/>
        <p:txBody>
          <a:bodyPr/>
          <a:lstStyle/>
          <a:p>
            <a:pPr>
              <a:defRPr/>
            </a:pPr>
            <a:r>
              <a:rPr lang="en-US" altLang="en-US"/>
              <a:t>Management &amp; Project Control -  Present by Dr.Amir.A.Shojaie</a:t>
            </a:r>
          </a:p>
        </p:txBody>
      </p:sp>
      <p:sp>
        <p:nvSpPr>
          <p:cNvPr id="7" name="Slide Number Placeholder 7"/>
          <p:cNvSpPr>
            <a:spLocks noGrp="1"/>
          </p:cNvSpPr>
          <p:nvPr>
            <p:ph type="sldNum" sz="quarter" idx="12"/>
          </p:nvPr>
        </p:nvSpPr>
        <p:spPr/>
        <p:txBody>
          <a:bodyPr/>
          <a:lstStyle/>
          <a:p>
            <a:pPr>
              <a:defRPr/>
            </a:pPr>
            <a:fld id="{AC9692B4-620B-4DF8-B42E-A86FD63A0137}" type="slidenum">
              <a:rPr lang="ar-SA" altLang="en-US"/>
              <a:pPr>
                <a:defRPr/>
              </a:pPr>
              <a:t>62</a:t>
            </a:fld>
            <a:endParaRPr lang="en-US" altLang="en-US"/>
          </a:p>
        </p:txBody>
      </p:sp>
      <p:sp>
        <p:nvSpPr>
          <p:cNvPr id="11270" name="Rectangle 2"/>
          <p:cNvSpPr>
            <a:spLocks noGrp="1" noChangeArrowheads="1"/>
          </p:cNvSpPr>
          <p:nvPr>
            <p:ph type="title"/>
          </p:nvPr>
        </p:nvSpPr>
        <p:spPr/>
        <p:txBody>
          <a:bodyPr/>
          <a:lstStyle/>
          <a:p>
            <a:pPr algn="r" rtl="1" eaLnBrk="1" hangingPunct="1"/>
            <a:r>
              <a:rPr lang="fa-IR" smtClean="0">
                <a:cs typeface="B Nazanin" pitchFamily="2" charset="-78"/>
              </a:rPr>
              <a:t>محاسبات روش مسير بحراني-ادامه</a:t>
            </a:r>
            <a:endParaRPr lang="en-US" smtClean="0">
              <a:cs typeface="B Nazanin" pitchFamily="2" charset="-78"/>
            </a:endParaRPr>
          </a:p>
        </p:txBody>
      </p:sp>
      <p:sp>
        <p:nvSpPr>
          <p:cNvPr id="11271" name="Rectangle 3"/>
          <p:cNvSpPr>
            <a:spLocks noGrp="1" noChangeArrowheads="1"/>
          </p:cNvSpPr>
          <p:nvPr>
            <p:ph type="body" sz="half" idx="1"/>
          </p:nvPr>
        </p:nvSpPr>
        <p:spPr>
          <a:xfrm>
            <a:off x="685800" y="1752600"/>
            <a:ext cx="7696200" cy="4411663"/>
          </a:xfrm>
        </p:spPr>
        <p:txBody>
          <a:bodyPr/>
          <a:lstStyle/>
          <a:p>
            <a:pPr algn="r" rtl="1" eaLnBrk="1" hangingPunct="1">
              <a:buFont typeface="Wingdings" pitchFamily="2" charset="2"/>
              <a:buNone/>
            </a:pPr>
            <a:r>
              <a:rPr lang="fa-IR" sz="2600" smtClean="0">
                <a:cs typeface="B Nazanin" pitchFamily="2" charset="-78"/>
              </a:rPr>
              <a:t>ادامه محاسبه حرکت برگشت:</a:t>
            </a:r>
          </a:p>
          <a:p>
            <a:pPr algn="r" rtl="1" eaLnBrk="1" hangingPunct="1">
              <a:buFont typeface="Wingdings" pitchFamily="2" charset="2"/>
              <a:buNone/>
            </a:pPr>
            <a:r>
              <a:rPr lang="fa-IR" sz="2600" smtClean="0">
                <a:cs typeface="B Nazanin" pitchFamily="2" charset="-78"/>
              </a:rPr>
              <a:t>قانون 3- ديرترين زمان شروع فعاليت </a:t>
            </a:r>
            <a:r>
              <a:rPr lang="en-US" sz="2600" smtClean="0">
                <a:cs typeface="B Nazanin" pitchFamily="2" charset="-78"/>
              </a:rPr>
              <a:t>(i-j)</a:t>
            </a:r>
            <a:r>
              <a:rPr lang="fa-IR" sz="2600" smtClean="0">
                <a:cs typeface="B Nazanin" pitchFamily="2" charset="-78"/>
              </a:rPr>
              <a:t> برابر با ديرترين زمان ختم فعاليت منهاي مدت زمان اجراي آن است، يعني:</a:t>
            </a:r>
          </a:p>
          <a:p>
            <a:pPr algn="r" rtl="1" eaLnBrk="1" hangingPunct="1">
              <a:buFont typeface="Wingdings" pitchFamily="2" charset="2"/>
              <a:buNone/>
            </a:pPr>
            <a:endParaRPr lang="en-US" sz="2600" smtClean="0">
              <a:cs typeface="B Nazanin" pitchFamily="2" charset="-78"/>
            </a:endParaRPr>
          </a:p>
        </p:txBody>
      </p:sp>
      <p:graphicFrame>
        <p:nvGraphicFramePr>
          <p:cNvPr id="11266" name="Rectangle 4"/>
          <p:cNvGraphicFramePr>
            <a:graphicFrameLocks noGrp="1"/>
          </p:cNvGraphicFramePr>
          <p:nvPr>
            <p:ph sz="quarter" idx="2"/>
          </p:nvPr>
        </p:nvGraphicFramePr>
        <p:xfrm>
          <a:off x="5072063" y="1719263"/>
          <a:ext cx="3190875" cy="2128837"/>
        </p:xfrm>
        <a:graphic>
          <a:graphicData uri="http://schemas.openxmlformats.org/presentationml/2006/ole">
            <mc:AlternateContent xmlns:mc="http://schemas.openxmlformats.org/markup-compatibility/2006">
              <mc:Choice xmlns:v="urn:schemas-microsoft-com:vml" Requires="v">
                <p:oleObj spid="_x0000_s11268" name="Equation" r:id="rId3" imgW="0" imgH="0" progId="Equation.3">
                  <p:embed/>
                </p:oleObj>
              </mc:Choice>
              <mc:Fallback>
                <p:oleObj name="Equation" r:id="rId3" imgW="0" imgH="0" progId="Equation.3">
                  <p:embed/>
                  <p:pic>
                    <p:nvPicPr>
                      <p:cNvPr id="0" name="Rectangle 4"/>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072063" y="1719263"/>
                        <a:ext cx="3190875" cy="2128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267" name="Object 6"/>
          <p:cNvGraphicFramePr>
            <a:graphicFrameLocks noGrp="1" noChangeAspect="1"/>
          </p:cNvGraphicFramePr>
          <p:nvPr>
            <p:ph sz="quarter" idx="3"/>
          </p:nvPr>
        </p:nvGraphicFramePr>
        <p:xfrm>
          <a:off x="3633788" y="3571875"/>
          <a:ext cx="1263650" cy="307975"/>
        </p:xfrm>
        <a:graphic>
          <a:graphicData uri="http://schemas.openxmlformats.org/presentationml/2006/ole">
            <mc:AlternateContent xmlns:mc="http://schemas.openxmlformats.org/markup-compatibility/2006">
              <mc:Choice xmlns:v="urn:schemas-microsoft-com:vml" Requires="v">
                <p:oleObj spid="_x0000_s11269" name="Equation" r:id="rId4" imgW="990360" imgH="241200" progId="Equation.3">
                  <p:embed/>
                </p:oleObj>
              </mc:Choice>
              <mc:Fallback>
                <p:oleObj name="Equation" r:id="rId4" imgW="990360" imgH="241200" progId="Equation.3">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33788" y="3571875"/>
                        <a:ext cx="1263650"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Footer Placeholder 6"/>
          <p:cNvSpPr>
            <a:spLocks noGrp="1"/>
          </p:cNvSpPr>
          <p:nvPr>
            <p:ph type="ftr" sz="quarter" idx="11"/>
          </p:nvPr>
        </p:nvSpPr>
        <p:spPr/>
        <p:txBody>
          <a:bodyPr/>
          <a:lstStyle/>
          <a:p>
            <a:pPr>
              <a:defRPr/>
            </a:pPr>
            <a:r>
              <a:rPr lang="en-US" altLang="en-US"/>
              <a:t>Management &amp; Project Control -  Present by Dr.Amir.A.Shojaie</a:t>
            </a:r>
          </a:p>
        </p:txBody>
      </p:sp>
      <p:sp>
        <p:nvSpPr>
          <p:cNvPr id="9" name="Slide Number Placeholder 7"/>
          <p:cNvSpPr>
            <a:spLocks noGrp="1"/>
          </p:cNvSpPr>
          <p:nvPr>
            <p:ph type="sldNum" sz="quarter" idx="12"/>
          </p:nvPr>
        </p:nvSpPr>
        <p:spPr/>
        <p:txBody>
          <a:bodyPr/>
          <a:lstStyle/>
          <a:p>
            <a:pPr>
              <a:defRPr/>
            </a:pPr>
            <a:fld id="{C2C75185-DBA5-437C-BEF1-9C1EF0CF26BD}" type="slidenum">
              <a:rPr lang="ar-SA" altLang="en-US"/>
              <a:pPr>
                <a:defRPr/>
              </a:pPr>
              <a:t>63</a:t>
            </a:fld>
            <a:endParaRPr lang="en-US" altLang="en-US"/>
          </a:p>
        </p:txBody>
      </p:sp>
      <p:sp>
        <p:nvSpPr>
          <p:cNvPr id="12296" name="Rectangle 2"/>
          <p:cNvSpPr>
            <a:spLocks noGrp="1" noChangeArrowheads="1"/>
          </p:cNvSpPr>
          <p:nvPr>
            <p:ph type="title"/>
          </p:nvPr>
        </p:nvSpPr>
        <p:spPr/>
        <p:txBody>
          <a:bodyPr/>
          <a:lstStyle/>
          <a:p>
            <a:pPr algn="r" rtl="1" eaLnBrk="1" hangingPunct="1"/>
            <a:r>
              <a:rPr lang="fa-IR" smtClean="0">
                <a:cs typeface="B Nazanin" pitchFamily="2" charset="-78"/>
              </a:rPr>
              <a:t> حل مثال</a:t>
            </a:r>
            <a:endParaRPr lang="en-US" smtClean="0">
              <a:cs typeface="B Nazanin" pitchFamily="2" charset="-78"/>
            </a:endParaRPr>
          </a:p>
        </p:txBody>
      </p:sp>
      <p:sp>
        <p:nvSpPr>
          <p:cNvPr id="12297" name="Rectangle 3"/>
          <p:cNvSpPr>
            <a:spLocks noGrp="1" noChangeArrowheads="1"/>
          </p:cNvSpPr>
          <p:nvPr>
            <p:ph type="body" sz="half" idx="1"/>
          </p:nvPr>
        </p:nvSpPr>
        <p:spPr>
          <a:xfrm>
            <a:off x="228600" y="1447800"/>
            <a:ext cx="8686800" cy="4683125"/>
          </a:xfrm>
        </p:spPr>
        <p:txBody>
          <a:bodyPr/>
          <a:lstStyle/>
          <a:p>
            <a:pPr algn="r" rtl="1" eaLnBrk="1" hangingPunct="1">
              <a:buFont typeface="Wingdings" pitchFamily="2" charset="2"/>
              <a:buNone/>
            </a:pPr>
            <a:r>
              <a:rPr lang="fa-IR" sz="2400" smtClean="0">
                <a:cs typeface="B Nazanin" pitchFamily="2" charset="-78"/>
              </a:rPr>
              <a:t>محاسبات حرکت برگشت را برا ي شبکه مثال قبل انجام ميدهيم:</a:t>
            </a:r>
          </a:p>
          <a:p>
            <a:pPr algn="r" rtl="1" eaLnBrk="1" hangingPunct="1">
              <a:buFont typeface="Wingdings" pitchFamily="2" charset="2"/>
              <a:buNone/>
            </a:pPr>
            <a:r>
              <a:rPr lang="fa-IR" sz="2400" smtClean="0">
                <a:cs typeface="B Nazanin" pitchFamily="2" charset="-78"/>
              </a:rPr>
              <a:t>چون زمان خاصي براي      مطرح نشده است، دير ترين زمان وقوع گره پاياني، برابر با زودترين زمان وقوع آن قرار ميگيرد.</a:t>
            </a:r>
          </a:p>
          <a:p>
            <a:pPr algn="r" rtl="1" eaLnBrk="1" hangingPunct="1">
              <a:buFont typeface="Wingdings" pitchFamily="2" charset="2"/>
              <a:buNone/>
            </a:pPr>
            <a:endParaRPr lang="fa-IR" sz="2400" smtClean="0">
              <a:cs typeface="B Nazanin" pitchFamily="2" charset="-78"/>
            </a:endParaRPr>
          </a:p>
          <a:p>
            <a:pPr algn="r" rtl="1" eaLnBrk="1" hangingPunct="1">
              <a:buFont typeface="Wingdings" pitchFamily="2" charset="2"/>
              <a:buNone/>
            </a:pPr>
            <a:r>
              <a:rPr lang="fa-IR" sz="2400" smtClean="0">
                <a:cs typeface="B Nazanin" pitchFamily="2" charset="-78"/>
              </a:rPr>
              <a:t>حال به دير ترين تاريخ هاي ممکن براي ساير رويدادهاي شبکه توجه ميکنيم.</a:t>
            </a:r>
          </a:p>
          <a:p>
            <a:pPr algn="r" rtl="1" eaLnBrk="1" hangingPunct="1">
              <a:buFont typeface="Wingdings" pitchFamily="2" charset="2"/>
              <a:buNone/>
            </a:pPr>
            <a:r>
              <a:rPr lang="fa-IR" sz="2400" smtClean="0">
                <a:cs typeface="B Nazanin" pitchFamily="2" charset="-78"/>
              </a:rPr>
              <a:t>براي رويداد 4 ديرترين تاريخ ممکن عبارت است از ديرترين تاريخ رويداد 6 منهاي زمان فعاليت 6-4 ميباشد.</a:t>
            </a:r>
          </a:p>
          <a:p>
            <a:pPr algn="r" rtl="1" eaLnBrk="1" hangingPunct="1">
              <a:buFont typeface="Wingdings" pitchFamily="2" charset="2"/>
              <a:buNone/>
            </a:pPr>
            <a:r>
              <a:rPr lang="fa-IR" sz="2400" smtClean="0">
                <a:cs typeface="B Nazanin" pitchFamily="2" charset="-78"/>
              </a:rPr>
              <a:t>به عبارت ديگر در صورتيکه لازم باشد رويداد 6 حداکثر تا تاريخ 32 به وقوع بپيوندد، الزاماً بايد رويداد 4 حداکثر تا تاريخ 20=12-32 اتفاق افتاده باشد، در غير اينصورت تاريخ وقوع رويداد 6 از 32 تجاوز خواهد نمود.</a:t>
            </a:r>
          </a:p>
          <a:p>
            <a:pPr algn="r" rtl="1" eaLnBrk="1" hangingPunct="1">
              <a:buFont typeface="Wingdings" pitchFamily="2" charset="2"/>
              <a:buNone/>
            </a:pPr>
            <a:r>
              <a:rPr lang="fa-IR" sz="2400" smtClean="0">
                <a:cs typeface="B Nazanin" pitchFamily="2" charset="-78"/>
              </a:rPr>
              <a:t>به همين ترتيب:</a:t>
            </a:r>
          </a:p>
          <a:p>
            <a:pPr algn="r" rtl="1" eaLnBrk="1" hangingPunct="1">
              <a:buFont typeface="Wingdings" pitchFamily="2" charset="2"/>
              <a:buNone/>
            </a:pPr>
            <a:endParaRPr lang="en-US" sz="2400" smtClean="0">
              <a:cs typeface="B Nazanin" pitchFamily="2" charset="-78"/>
            </a:endParaRPr>
          </a:p>
        </p:txBody>
      </p:sp>
      <p:graphicFrame>
        <p:nvGraphicFramePr>
          <p:cNvPr id="12290" name="Object 6"/>
          <p:cNvGraphicFramePr>
            <a:graphicFrameLocks noGrp="1" noChangeAspect="1"/>
          </p:cNvGraphicFramePr>
          <p:nvPr>
            <p:ph sz="quarter" idx="3"/>
          </p:nvPr>
        </p:nvGraphicFramePr>
        <p:xfrm>
          <a:off x="6392863" y="1905000"/>
          <a:ext cx="465137" cy="533400"/>
        </p:xfrm>
        <a:graphic>
          <a:graphicData uri="http://schemas.openxmlformats.org/presentationml/2006/ole">
            <mc:AlternateContent xmlns:mc="http://schemas.openxmlformats.org/markup-compatibility/2006">
              <mc:Choice xmlns:v="urn:schemas-microsoft-com:vml" Requires="v">
                <p:oleObj spid="_x0000_s12294" name="Equation" r:id="rId3" imgW="152280" imgH="228600" progId="Equation.3">
                  <p:embed/>
                </p:oleObj>
              </mc:Choice>
              <mc:Fallback>
                <p:oleObj name="Equation" r:id="rId3" imgW="152280" imgH="228600"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92863" y="1905000"/>
                        <a:ext cx="4651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2291" name="Object 8"/>
          <p:cNvGraphicFramePr>
            <a:graphicFrameLocks noChangeAspect="1"/>
          </p:cNvGraphicFramePr>
          <p:nvPr/>
        </p:nvGraphicFramePr>
        <p:xfrm>
          <a:off x="3352800" y="2667000"/>
          <a:ext cx="2298700" cy="481013"/>
        </p:xfrm>
        <a:graphic>
          <a:graphicData uri="http://schemas.openxmlformats.org/presentationml/2006/ole">
            <mc:AlternateContent xmlns:mc="http://schemas.openxmlformats.org/markup-compatibility/2006">
              <mc:Choice xmlns:v="urn:schemas-microsoft-com:vml" Requires="v">
                <p:oleObj spid="_x0000_s12295" name="Equation" r:id="rId5" imgW="1091880" imgH="228600" progId="Equation.3">
                  <p:embed/>
                </p:oleObj>
              </mc:Choice>
              <mc:Fallback>
                <p:oleObj name="Equation" r:id="rId5" imgW="1091880" imgH="228600" progId="Equation.3">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52800" y="2667000"/>
                        <a:ext cx="2298700"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2292" name="Object 9"/>
          <p:cNvGraphicFramePr>
            <a:graphicFrameLocks noChangeAspect="1"/>
          </p:cNvGraphicFramePr>
          <p:nvPr/>
        </p:nvGraphicFramePr>
        <p:xfrm>
          <a:off x="1371600" y="5122863"/>
          <a:ext cx="3810000" cy="490537"/>
        </p:xfrm>
        <a:graphic>
          <a:graphicData uri="http://schemas.openxmlformats.org/presentationml/2006/ole">
            <mc:AlternateContent xmlns:mc="http://schemas.openxmlformats.org/markup-compatibility/2006">
              <mc:Choice xmlns:v="urn:schemas-microsoft-com:vml" Requires="v">
                <p:oleObj spid="_x0000_s12296" name="Equation" r:id="rId7" imgW="1777680" imgH="228600" progId="Equation.3">
                  <p:embed/>
                </p:oleObj>
              </mc:Choice>
              <mc:Fallback>
                <p:oleObj name="Equation" r:id="rId7" imgW="1777680" imgH="228600" progId="Equation.3">
                  <p:embed/>
                  <p:pic>
                    <p:nvPicPr>
                      <p:cNvPr id="0" name="Object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71600" y="5122863"/>
                        <a:ext cx="3810000" cy="49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2293" name="Object 10"/>
          <p:cNvGraphicFramePr>
            <a:graphicFrameLocks noChangeAspect="1"/>
          </p:cNvGraphicFramePr>
          <p:nvPr/>
        </p:nvGraphicFramePr>
        <p:xfrm>
          <a:off x="1371600" y="5715000"/>
          <a:ext cx="3506788" cy="454025"/>
        </p:xfrm>
        <a:graphic>
          <a:graphicData uri="http://schemas.openxmlformats.org/presentationml/2006/ole">
            <mc:AlternateContent xmlns:mc="http://schemas.openxmlformats.org/markup-compatibility/2006">
              <mc:Choice xmlns:v="urn:schemas-microsoft-com:vml" Requires="v">
                <p:oleObj spid="_x0000_s12297" name="Equation" r:id="rId9" imgW="1765080" imgH="228600" progId="Equation.3">
                  <p:embed/>
                </p:oleObj>
              </mc:Choice>
              <mc:Fallback>
                <p:oleObj name="Equation" r:id="rId9" imgW="1765080" imgH="228600" progId="Equation.3">
                  <p:embed/>
                  <p:pic>
                    <p:nvPicPr>
                      <p:cNvPr id="0" name="Object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371600" y="5715000"/>
                        <a:ext cx="3506788"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Footer Placeholder 6"/>
          <p:cNvSpPr>
            <a:spLocks noGrp="1"/>
          </p:cNvSpPr>
          <p:nvPr>
            <p:ph type="ftr" sz="quarter" idx="11"/>
          </p:nvPr>
        </p:nvSpPr>
        <p:spPr/>
        <p:txBody>
          <a:bodyPr/>
          <a:lstStyle/>
          <a:p>
            <a:pPr>
              <a:defRPr/>
            </a:pPr>
            <a:r>
              <a:rPr lang="en-US" altLang="en-US"/>
              <a:t>Management &amp; Project Control -  Present by Dr.Amir.A.Shojaie</a:t>
            </a:r>
          </a:p>
        </p:txBody>
      </p:sp>
      <p:sp>
        <p:nvSpPr>
          <p:cNvPr id="9" name="Slide Number Placeholder 7"/>
          <p:cNvSpPr>
            <a:spLocks noGrp="1"/>
          </p:cNvSpPr>
          <p:nvPr>
            <p:ph type="sldNum" sz="quarter" idx="12"/>
          </p:nvPr>
        </p:nvSpPr>
        <p:spPr/>
        <p:txBody>
          <a:bodyPr/>
          <a:lstStyle/>
          <a:p>
            <a:pPr>
              <a:defRPr/>
            </a:pPr>
            <a:fld id="{76CD87FB-A3B5-4B90-838F-3659DC271334}" type="slidenum">
              <a:rPr lang="ar-SA" altLang="en-US"/>
              <a:pPr>
                <a:defRPr/>
              </a:pPr>
              <a:t>64</a:t>
            </a:fld>
            <a:endParaRPr lang="en-US" altLang="en-US"/>
          </a:p>
        </p:txBody>
      </p:sp>
      <p:sp>
        <p:nvSpPr>
          <p:cNvPr id="13320" name="Rectangle 2"/>
          <p:cNvSpPr>
            <a:spLocks noGrp="1" noChangeArrowheads="1"/>
          </p:cNvSpPr>
          <p:nvPr>
            <p:ph type="title"/>
          </p:nvPr>
        </p:nvSpPr>
        <p:spPr/>
        <p:txBody>
          <a:bodyPr/>
          <a:lstStyle/>
          <a:p>
            <a:pPr algn="r" rtl="1" eaLnBrk="1" hangingPunct="1"/>
            <a:r>
              <a:rPr lang="fa-IR" smtClean="0">
                <a:cs typeface="B Nazanin" pitchFamily="2" charset="-78"/>
              </a:rPr>
              <a:t>ادامه حل مثال</a:t>
            </a:r>
            <a:endParaRPr lang="en-US" smtClean="0">
              <a:cs typeface="B Nazanin" pitchFamily="2" charset="-78"/>
            </a:endParaRPr>
          </a:p>
        </p:txBody>
      </p:sp>
      <p:sp>
        <p:nvSpPr>
          <p:cNvPr id="13321" name="Rectangle 3"/>
          <p:cNvSpPr>
            <a:spLocks noGrp="1" noChangeArrowheads="1"/>
          </p:cNvSpPr>
          <p:nvPr>
            <p:ph type="body" sz="half" idx="1"/>
          </p:nvPr>
        </p:nvSpPr>
        <p:spPr>
          <a:xfrm>
            <a:off x="457200" y="1719263"/>
            <a:ext cx="8305800" cy="4411662"/>
          </a:xfrm>
        </p:spPr>
        <p:txBody>
          <a:bodyPr/>
          <a:lstStyle/>
          <a:p>
            <a:pPr algn="r" rtl="1" eaLnBrk="1" hangingPunct="1">
              <a:buFont typeface="Wingdings" pitchFamily="2" charset="2"/>
              <a:buNone/>
            </a:pPr>
            <a:r>
              <a:rPr lang="fa-IR" sz="2600" smtClean="0">
                <a:cs typeface="B Nazanin" pitchFamily="2" charset="-78"/>
              </a:rPr>
              <a:t>در حرکت بازگشتي از رويداد پاياني به سوي رويداد آغازين و براي رسيدن به رويداد 3 ، سه راه وجود دارد:</a:t>
            </a:r>
          </a:p>
          <a:p>
            <a:pPr algn="r" rtl="1" eaLnBrk="1" hangingPunct="1">
              <a:buFont typeface="Wingdings" pitchFamily="2" charset="2"/>
              <a:buNone/>
            </a:pPr>
            <a:r>
              <a:rPr lang="fa-IR" sz="2600" smtClean="0">
                <a:cs typeface="B Nazanin" pitchFamily="2" charset="-78"/>
              </a:rPr>
              <a:t>الف) از 6 به 3  </a:t>
            </a:r>
          </a:p>
          <a:p>
            <a:pPr algn="r" rtl="1" eaLnBrk="1" hangingPunct="1">
              <a:buFont typeface="Wingdings" pitchFamily="2" charset="2"/>
              <a:buNone/>
            </a:pPr>
            <a:r>
              <a:rPr lang="fa-IR" sz="2600" smtClean="0">
                <a:cs typeface="B Nazanin" pitchFamily="2" charset="-78"/>
              </a:rPr>
              <a:t>ب) از 4 به 3 </a:t>
            </a:r>
          </a:p>
          <a:p>
            <a:pPr algn="r" rtl="1" eaLnBrk="1" hangingPunct="1">
              <a:buFont typeface="Wingdings" pitchFamily="2" charset="2"/>
              <a:buNone/>
            </a:pPr>
            <a:r>
              <a:rPr lang="fa-IR" sz="2600" smtClean="0">
                <a:cs typeface="B Nazanin" pitchFamily="2" charset="-78"/>
              </a:rPr>
              <a:t>ج) از 5 به 3  </a:t>
            </a:r>
          </a:p>
          <a:p>
            <a:pPr algn="r" rtl="1" eaLnBrk="1" hangingPunct="1">
              <a:buFont typeface="Wingdings" pitchFamily="2" charset="2"/>
              <a:buNone/>
            </a:pPr>
            <a:r>
              <a:rPr lang="fa-IR" sz="2600" smtClean="0">
                <a:cs typeface="B Nazanin" pitchFamily="2" charset="-78"/>
              </a:rPr>
              <a:t>ديرترين تاريخ ممکن براي وقوع رويداد 3 عبارت از کوچکترين عددي که بدين طريق محاسبه شده، يعني عدد 10 خواهد بود. (زيرا در صورتيکه رويداد 3 در هر تاريخي ديرتر از 10 به وقوع بپيوندد فعاليت 4-3 ديرتر از تاريخ 20 تکميل شده و در نتيجه تاريخ وقوع رويداد 4 از عدد    که قبلاً محاسبه شده تجاوز خواهد کرد) پس داريم : </a:t>
            </a:r>
            <a:endParaRPr lang="en-US" sz="2600" smtClean="0">
              <a:cs typeface="B Nazanin" pitchFamily="2" charset="-78"/>
            </a:endParaRPr>
          </a:p>
        </p:txBody>
      </p:sp>
      <p:graphicFrame>
        <p:nvGraphicFramePr>
          <p:cNvPr id="13314" name="Rectangle 4"/>
          <p:cNvGraphicFramePr>
            <a:graphicFrameLocks noGrp="1"/>
          </p:cNvGraphicFramePr>
          <p:nvPr>
            <p:ph sz="quarter" idx="2"/>
          </p:nvPr>
        </p:nvGraphicFramePr>
        <p:xfrm>
          <a:off x="5072063" y="1719263"/>
          <a:ext cx="3190875" cy="2128837"/>
        </p:xfrm>
        <a:graphic>
          <a:graphicData uri="http://schemas.openxmlformats.org/presentationml/2006/ole">
            <mc:AlternateContent xmlns:mc="http://schemas.openxmlformats.org/markup-compatibility/2006">
              <mc:Choice xmlns:v="urn:schemas-microsoft-com:vml" Requires="v">
                <p:oleObj spid="_x0000_s13318" name="Equation" r:id="rId3" imgW="0" imgH="0" progId="Equation.3">
                  <p:embed/>
                </p:oleObj>
              </mc:Choice>
              <mc:Fallback>
                <p:oleObj name="Equation" r:id="rId3" imgW="0" imgH="0" progId="Equation.3">
                  <p:embed/>
                  <p:pic>
                    <p:nvPicPr>
                      <p:cNvPr id="0" name="Rectangle 4"/>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072063" y="1719263"/>
                        <a:ext cx="3190875" cy="2128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315" name="Object 6"/>
          <p:cNvGraphicFramePr>
            <a:graphicFrameLocks noGrp="1" noChangeAspect="1"/>
          </p:cNvGraphicFramePr>
          <p:nvPr>
            <p:ph sz="quarter" idx="3"/>
          </p:nvPr>
        </p:nvGraphicFramePr>
        <p:xfrm>
          <a:off x="2676525" y="2952750"/>
          <a:ext cx="1666875" cy="782638"/>
        </p:xfrm>
        <a:graphic>
          <a:graphicData uri="http://schemas.openxmlformats.org/presentationml/2006/ole">
            <mc:AlternateContent xmlns:mc="http://schemas.openxmlformats.org/markup-compatibility/2006">
              <mc:Choice xmlns:v="urn:schemas-microsoft-com:vml" Requires="v">
                <p:oleObj spid="_x0000_s13319" name="Equation" r:id="rId4" imgW="1460160" imgH="685800" progId="Equation.3">
                  <p:embed/>
                </p:oleObj>
              </mc:Choice>
              <mc:Fallback>
                <p:oleObj name="Equation" r:id="rId4" imgW="1460160" imgH="685800" progId="Equation.3">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76525" y="2952750"/>
                        <a:ext cx="1666875" cy="782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3316" name="Object 8"/>
          <p:cNvGraphicFramePr>
            <a:graphicFrameLocks noChangeAspect="1"/>
          </p:cNvGraphicFramePr>
          <p:nvPr/>
        </p:nvGraphicFramePr>
        <p:xfrm>
          <a:off x="3584575" y="5181600"/>
          <a:ext cx="439738" cy="533400"/>
        </p:xfrm>
        <a:graphic>
          <a:graphicData uri="http://schemas.openxmlformats.org/presentationml/2006/ole">
            <mc:AlternateContent xmlns:mc="http://schemas.openxmlformats.org/markup-compatibility/2006">
              <mc:Choice xmlns:v="urn:schemas-microsoft-com:vml" Requires="v">
                <p:oleObj spid="_x0000_s13320" name="Equation" r:id="rId6" imgW="177480" imgH="215640" progId="Equation.3">
                  <p:embed/>
                </p:oleObj>
              </mc:Choice>
              <mc:Fallback>
                <p:oleObj name="Equation" r:id="rId6" imgW="177480" imgH="215640" progId="Equation.3">
                  <p:embed/>
                  <p:pic>
                    <p:nvPicPr>
                      <p:cNvPr id="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84575" y="5181600"/>
                        <a:ext cx="439738"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3317" name="Object 9"/>
          <p:cNvGraphicFramePr>
            <a:graphicFrameLocks noChangeAspect="1"/>
          </p:cNvGraphicFramePr>
          <p:nvPr/>
        </p:nvGraphicFramePr>
        <p:xfrm>
          <a:off x="4191000" y="5630863"/>
          <a:ext cx="1143000" cy="541337"/>
        </p:xfrm>
        <a:graphic>
          <a:graphicData uri="http://schemas.openxmlformats.org/presentationml/2006/ole">
            <mc:AlternateContent xmlns:mc="http://schemas.openxmlformats.org/markup-compatibility/2006">
              <mc:Choice xmlns:v="urn:schemas-microsoft-com:vml" Requires="v">
                <p:oleObj spid="_x0000_s13321" name="Equation" r:id="rId8" imgW="482400" imgH="228600" progId="Equation.3">
                  <p:embed/>
                </p:oleObj>
              </mc:Choice>
              <mc:Fallback>
                <p:oleObj name="Equation" r:id="rId8" imgW="482400" imgH="228600" progId="Equation.3">
                  <p:embed/>
                  <p:pic>
                    <p:nvPicPr>
                      <p:cNvPr id="0" name="Object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191000" y="5630863"/>
                        <a:ext cx="1143000" cy="541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Footer Placeholder 6"/>
          <p:cNvSpPr>
            <a:spLocks noGrp="1"/>
          </p:cNvSpPr>
          <p:nvPr>
            <p:ph type="ftr" sz="quarter" idx="11"/>
          </p:nvPr>
        </p:nvSpPr>
        <p:spPr/>
        <p:txBody>
          <a:bodyPr/>
          <a:lstStyle/>
          <a:p>
            <a:pPr>
              <a:defRPr/>
            </a:pPr>
            <a:r>
              <a:rPr lang="en-US" altLang="en-US"/>
              <a:t>Management &amp; Project Control -  Present by Dr.Amir.A.Shojaie</a:t>
            </a:r>
          </a:p>
        </p:txBody>
      </p:sp>
      <p:sp>
        <p:nvSpPr>
          <p:cNvPr id="10" name="Slide Number Placeholder 7"/>
          <p:cNvSpPr>
            <a:spLocks noGrp="1"/>
          </p:cNvSpPr>
          <p:nvPr>
            <p:ph type="sldNum" sz="quarter" idx="12"/>
          </p:nvPr>
        </p:nvSpPr>
        <p:spPr/>
        <p:txBody>
          <a:bodyPr/>
          <a:lstStyle/>
          <a:p>
            <a:pPr>
              <a:defRPr/>
            </a:pPr>
            <a:fld id="{03EBBF81-90C3-4E51-B97A-B1B560DD25A0}" type="slidenum">
              <a:rPr lang="ar-SA" altLang="en-US"/>
              <a:pPr>
                <a:defRPr/>
              </a:pPr>
              <a:t>65</a:t>
            </a:fld>
            <a:endParaRPr lang="en-US" altLang="en-US"/>
          </a:p>
        </p:txBody>
      </p:sp>
      <p:sp>
        <p:nvSpPr>
          <p:cNvPr id="14343" name="Rectangle 2"/>
          <p:cNvSpPr>
            <a:spLocks noGrp="1" noChangeArrowheads="1"/>
          </p:cNvSpPr>
          <p:nvPr>
            <p:ph type="title"/>
          </p:nvPr>
        </p:nvSpPr>
        <p:spPr/>
        <p:txBody>
          <a:bodyPr/>
          <a:lstStyle/>
          <a:p>
            <a:pPr algn="r" rtl="1" eaLnBrk="1" hangingPunct="1"/>
            <a:r>
              <a:rPr lang="fa-IR" smtClean="0">
                <a:cs typeface="B Nazanin" pitchFamily="2" charset="-78"/>
              </a:rPr>
              <a:t>ادامه حل مثال</a:t>
            </a:r>
            <a:endParaRPr lang="en-US" smtClean="0">
              <a:cs typeface="B Nazanin" pitchFamily="2" charset="-78"/>
            </a:endParaRPr>
          </a:p>
        </p:txBody>
      </p:sp>
      <p:sp>
        <p:nvSpPr>
          <p:cNvPr id="14344" name="Rectangle 3"/>
          <p:cNvSpPr>
            <a:spLocks noGrp="1" noChangeArrowheads="1"/>
          </p:cNvSpPr>
          <p:nvPr>
            <p:ph type="body" sz="half" idx="1"/>
          </p:nvPr>
        </p:nvSpPr>
        <p:spPr>
          <a:xfrm>
            <a:off x="457200" y="1719263"/>
            <a:ext cx="8382000" cy="4411662"/>
          </a:xfrm>
        </p:spPr>
        <p:txBody>
          <a:bodyPr/>
          <a:lstStyle/>
          <a:p>
            <a:pPr algn="r" rtl="1" eaLnBrk="1" hangingPunct="1">
              <a:buFont typeface="Wingdings" pitchFamily="2" charset="2"/>
              <a:buNone/>
            </a:pPr>
            <a:r>
              <a:rPr lang="fa-IR" sz="2600" smtClean="0">
                <a:cs typeface="B Nazanin" pitchFamily="2" charset="-78"/>
              </a:rPr>
              <a:t>به همين ترتيب براي هر رويداد کوچکترين عدد بدست آمده بعنوان ديرترين تاريخ انتخاب مي شود:</a:t>
            </a:r>
          </a:p>
          <a:p>
            <a:pPr algn="r" rtl="1" eaLnBrk="1" hangingPunct="1">
              <a:buFont typeface="Wingdings" pitchFamily="2" charset="2"/>
              <a:buNone/>
            </a:pPr>
            <a:r>
              <a:rPr lang="fa-IR" sz="2600" smtClean="0">
                <a:cs typeface="B Nazanin" pitchFamily="2" charset="-78"/>
              </a:rPr>
              <a:t>براي رويداد 1:</a:t>
            </a:r>
          </a:p>
          <a:p>
            <a:pPr algn="r" rtl="1" eaLnBrk="1" hangingPunct="1">
              <a:buFont typeface="Wingdings" pitchFamily="2" charset="2"/>
              <a:buNone/>
            </a:pPr>
            <a:endParaRPr lang="fa-IR" sz="2600" smtClean="0">
              <a:cs typeface="B Nazanin" pitchFamily="2" charset="-78"/>
            </a:endParaRPr>
          </a:p>
          <a:p>
            <a:pPr algn="r" rtl="1" eaLnBrk="1" hangingPunct="1">
              <a:buFont typeface="Wingdings" pitchFamily="2" charset="2"/>
              <a:buNone/>
            </a:pPr>
            <a:endParaRPr lang="fa-IR" sz="2600" smtClean="0">
              <a:cs typeface="B Nazanin" pitchFamily="2" charset="-78"/>
            </a:endParaRPr>
          </a:p>
          <a:p>
            <a:pPr algn="r" rtl="1" eaLnBrk="1" hangingPunct="1">
              <a:buFont typeface="Wingdings" pitchFamily="2" charset="2"/>
              <a:buNone/>
            </a:pPr>
            <a:r>
              <a:rPr lang="fa-IR" sz="2600" smtClean="0">
                <a:cs typeface="B Nazanin" pitchFamily="2" charset="-78"/>
              </a:rPr>
              <a:t>براي رويداد 2:</a:t>
            </a:r>
          </a:p>
          <a:p>
            <a:pPr algn="r" rtl="1" eaLnBrk="1" hangingPunct="1">
              <a:buFont typeface="Wingdings" pitchFamily="2" charset="2"/>
              <a:buNone/>
            </a:pPr>
            <a:endParaRPr lang="fa-IR" sz="2600" smtClean="0">
              <a:cs typeface="B Nazanin" pitchFamily="2" charset="-78"/>
            </a:endParaRPr>
          </a:p>
          <a:p>
            <a:pPr algn="r" rtl="1" eaLnBrk="1" hangingPunct="1">
              <a:buFont typeface="Wingdings" pitchFamily="2" charset="2"/>
              <a:buNone/>
            </a:pPr>
            <a:endParaRPr lang="fa-IR" sz="2600" smtClean="0">
              <a:cs typeface="B Nazanin" pitchFamily="2" charset="-78"/>
            </a:endParaRPr>
          </a:p>
          <a:p>
            <a:pPr algn="r" rtl="1" eaLnBrk="1" hangingPunct="1">
              <a:buFont typeface="Wingdings" pitchFamily="2" charset="2"/>
              <a:buNone/>
            </a:pPr>
            <a:r>
              <a:rPr lang="fa-IR" sz="2600" smtClean="0">
                <a:cs typeface="B Nazanin" pitchFamily="2" charset="-78"/>
              </a:rPr>
              <a:t>و براي رويداد صفر:</a:t>
            </a:r>
            <a:endParaRPr lang="en-US" sz="2600" smtClean="0">
              <a:cs typeface="B Nazanin" pitchFamily="2" charset="-78"/>
            </a:endParaRPr>
          </a:p>
        </p:txBody>
      </p:sp>
      <p:graphicFrame>
        <p:nvGraphicFramePr>
          <p:cNvPr id="14338" name="Object 6"/>
          <p:cNvGraphicFramePr>
            <a:graphicFrameLocks noGrp="1" noChangeAspect="1"/>
          </p:cNvGraphicFramePr>
          <p:nvPr>
            <p:ph sz="quarter" idx="3"/>
          </p:nvPr>
        </p:nvGraphicFramePr>
        <p:xfrm>
          <a:off x="1295400" y="2209800"/>
          <a:ext cx="3352800" cy="1235075"/>
        </p:xfrm>
        <a:graphic>
          <a:graphicData uri="http://schemas.openxmlformats.org/presentationml/2006/ole">
            <mc:AlternateContent xmlns:mc="http://schemas.openxmlformats.org/markup-compatibility/2006">
              <mc:Choice xmlns:v="urn:schemas-microsoft-com:vml" Requires="v">
                <p:oleObj spid="_x0000_s14341" name="Equation" r:id="rId3" imgW="1384200" imgH="685800" progId="Equation.3">
                  <p:embed/>
                </p:oleObj>
              </mc:Choice>
              <mc:Fallback>
                <p:oleObj name="Equation" r:id="rId3" imgW="1384200" imgH="685800"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5400" y="2209800"/>
                        <a:ext cx="3352800" cy="1235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4339" name="Object 9"/>
          <p:cNvGraphicFramePr>
            <a:graphicFrameLocks noChangeAspect="1"/>
          </p:cNvGraphicFramePr>
          <p:nvPr/>
        </p:nvGraphicFramePr>
        <p:xfrm>
          <a:off x="1143000" y="5057775"/>
          <a:ext cx="3200400" cy="1647825"/>
        </p:xfrm>
        <a:graphic>
          <a:graphicData uri="http://schemas.openxmlformats.org/presentationml/2006/ole">
            <mc:AlternateContent xmlns:mc="http://schemas.openxmlformats.org/markup-compatibility/2006">
              <mc:Choice xmlns:v="urn:schemas-microsoft-com:vml" Requires="v">
                <p:oleObj spid="_x0000_s14342" name="Equation" r:id="rId5" imgW="1307880" imgH="914400" progId="Equation.3">
                  <p:embed/>
                </p:oleObj>
              </mc:Choice>
              <mc:Fallback>
                <p:oleObj name="Equation" r:id="rId5" imgW="1307880" imgH="914400" progId="Equation.3">
                  <p:embed/>
                  <p:pic>
                    <p:nvPicPr>
                      <p:cNvPr id="0"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43000" y="5057775"/>
                        <a:ext cx="3200400" cy="164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4345" name="Line 10"/>
          <p:cNvSpPr>
            <a:spLocks noChangeShapeType="1"/>
          </p:cNvSpPr>
          <p:nvPr/>
        </p:nvSpPr>
        <p:spPr bwMode="auto">
          <a:xfrm>
            <a:off x="1143000" y="3581400"/>
            <a:ext cx="4191000" cy="0"/>
          </a:xfrm>
          <a:prstGeom prst="line">
            <a:avLst/>
          </a:prstGeom>
          <a:noFill/>
          <a:ln w="9525">
            <a:solidFill>
              <a:schemeClr val="tx1"/>
            </a:solidFill>
            <a:round/>
            <a:headEnd/>
            <a:tailEnd/>
          </a:ln>
        </p:spPr>
        <p:txBody>
          <a:bodyPr/>
          <a:lstStyle/>
          <a:p>
            <a:endParaRPr lang="en-US"/>
          </a:p>
        </p:txBody>
      </p:sp>
      <p:sp>
        <p:nvSpPr>
          <p:cNvPr id="14346" name="Line 11"/>
          <p:cNvSpPr>
            <a:spLocks noChangeShapeType="1"/>
          </p:cNvSpPr>
          <p:nvPr/>
        </p:nvSpPr>
        <p:spPr bwMode="auto">
          <a:xfrm>
            <a:off x="1143000" y="5029200"/>
            <a:ext cx="4191000" cy="0"/>
          </a:xfrm>
          <a:prstGeom prst="line">
            <a:avLst/>
          </a:prstGeom>
          <a:noFill/>
          <a:ln w="9525">
            <a:solidFill>
              <a:schemeClr val="tx1"/>
            </a:solidFill>
            <a:round/>
            <a:headEnd/>
            <a:tailEnd/>
          </a:ln>
        </p:spPr>
        <p:txBody>
          <a:bodyPr/>
          <a:lstStyle/>
          <a:p>
            <a:endParaRPr lang="en-US"/>
          </a:p>
        </p:txBody>
      </p:sp>
      <p:graphicFrame>
        <p:nvGraphicFramePr>
          <p:cNvPr id="14340" name="Object 13"/>
          <p:cNvGraphicFramePr>
            <a:graphicFrameLocks noGrp="1" noChangeAspect="1"/>
          </p:cNvGraphicFramePr>
          <p:nvPr>
            <p:ph sz="quarter" idx="2"/>
          </p:nvPr>
        </p:nvGraphicFramePr>
        <p:xfrm>
          <a:off x="1935163" y="3873500"/>
          <a:ext cx="1385887" cy="685800"/>
        </p:xfrm>
        <a:graphic>
          <a:graphicData uri="http://schemas.openxmlformats.org/presentationml/2006/ole">
            <mc:AlternateContent xmlns:mc="http://schemas.openxmlformats.org/markup-compatibility/2006">
              <mc:Choice xmlns:v="urn:schemas-microsoft-com:vml" Requires="v">
                <p:oleObj spid="_x0000_s14343" name="Equation" r:id="rId7" imgW="1384200" imgH="685800" progId="Equation.3">
                  <p:embed/>
                </p:oleObj>
              </mc:Choice>
              <mc:Fallback>
                <p:oleObj name="Equation" r:id="rId7" imgW="1384200" imgH="685800" progId="Equation.3">
                  <p:embed/>
                  <p:pic>
                    <p:nvPicPr>
                      <p:cNvPr id="0" name="Object 1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35163" y="3873500"/>
                        <a:ext cx="1385887"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9"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90" name="Slide Number Placeholder 5"/>
          <p:cNvSpPr>
            <a:spLocks noGrp="1"/>
          </p:cNvSpPr>
          <p:nvPr>
            <p:ph type="sldNum" sz="quarter" idx="12"/>
          </p:nvPr>
        </p:nvSpPr>
        <p:spPr/>
        <p:txBody>
          <a:bodyPr/>
          <a:lstStyle/>
          <a:p>
            <a:pPr>
              <a:defRPr/>
            </a:pPr>
            <a:fld id="{04084A2F-184D-4E1C-884B-E0C42D8D1496}" type="slidenum">
              <a:rPr lang="ar-SA" altLang="en-US"/>
              <a:pPr>
                <a:defRPr/>
              </a:pPr>
              <a:t>66</a:t>
            </a:fld>
            <a:endParaRPr lang="en-US" altLang="en-US"/>
          </a:p>
        </p:txBody>
      </p:sp>
      <p:sp>
        <p:nvSpPr>
          <p:cNvPr id="92164" name="Rectangle 90"/>
          <p:cNvSpPr>
            <a:spLocks noGrp="1" noChangeArrowheads="1"/>
          </p:cNvSpPr>
          <p:nvPr>
            <p:ph type="title"/>
          </p:nvPr>
        </p:nvSpPr>
        <p:spPr>
          <a:xfrm>
            <a:off x="457200" y="122238"/>
            <a:ext cx="7543800" cy="944562"/>
          </a:xfrm>
        </p:spPr>
        <p:txBody>
          <a:bodyPr/>
          <a:lstStyle/>
          <a:p>
            <a:pPr algn="r" rtl="1" eaLnBrk="1" hangingPunct="1"/>
            <a:r>
              <a:rPr lang="fa-IR" smtClean="0">
                <a:cs typeface="B Nazanin" pitchFamily="2" charset="-78"/>
              </a:rPr>
              <a:t>نتايج محاسبات حرکت برگشت</a:t>
            </a:r>
            <a:endParaRPr lang="en-US" smtClean="0">
              <a:cs typeface="B Nazanin" pitchFamily="2" charset="-78"/>
            </a:endParaRPr>
          </a:p>
        </p:txBody>
      </p:sp>
      <p:graphicFrame>
        <p:nvGraphicFramePr>
          <p:cNvPr id="161884" name="Group 92"/>
          <p:cNvGraphicFramePr>
            <a:graphicFrameLocks noGrp="1"/>
          </p:cNvGraphicFramePr>
          <p:nvPr>
            <p:ph idx="1"/>
          </p:nvPr>
        </p:nvGraphicFramePr>
        <p:xfrm>
          <a:off x="457200" y="1143000"/>
          <a:ext cx="7315200" cy="5124450"/>
        </p:xfrm>
        <a:graphic>
          <a:graphicData uri="http://schemas.openxmlformats.org/drawingml/2006/table">
            <a:tbl>
              <a:tblPr/>
              <a:tblGrid>
                <a:gridCol w="1462088"/>
                <a:gridCol w="1465262"/>
                <a:gridCol w="1474788"/>
                <a:gridCol w="1450975"/>
                <a:gridCol w="1462087"/>
              </a:tblGrid>
              <a:tr h="423863">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1" i="0" u="none" strike="noStrike" cap="none" normalizeH="0" baseline="0" smtClean="0">
                          <a:ln>
                            <a:noFill/>
                          </a:ln>
                          <a:solidFill>
                            <a:schemeClr val="tx1"/>
                          </a:solidFill>
                          <a:effectLst/>
                          <a:latin typeface="Arial" pitchFamily="34" charset="0"/>
                          <a:cs typeface="B Nazanin" pitchFamily="2" charset="-78"/>
                        </a:rPr>
                        <a:t>LF</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1" i="0" u="none" strike="noStrike" cap="none" normalizeH="0" baseline="0" smtClean="0">
                          <a:ln>
                            <a:noFill/>
                          </a:ln>
                          <a:solidFill>
                            <a:schemeClr val="tx1"/>
                          </a:solidFill>
                          <a:effectLst/>
                          <a:latin typeface="Arial" pitchFamily="34" charset="0"/>
                          <a:cs typeface="B Nazanin" pitchFamily="2" charset="-78"/>
                        </a:rPr>
                        <a:t>LS</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1" i="0" u="none" strike="noStrike" cap="none" normalizeH="0" baseline="0" smtClean="0">
                          <a:ln>
                            <a:noFill/>
                          </a:ln>
                          <a:solidFill>
                            <a:schemeClr val="tx1"/>
                          </a:solidFill>
                          <a:effectLst/>
                          <a:latin typeface="Arial" pitchFamily="34" charset="0"/>
                          <a:cs typeface="B Nazanin" pitchFamily="2" charset="-78"/>
                        </a:rPr>
                        <a:t>D</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1" i="0" u="none" strike="noStrike" cap="none" normalizeH="0" baseline="0" smtClean="0">
                          <a:ln>
                            <a:noFill/>
                          </a:ln>
                          <a:solidFill>
                            <a:schemeClr val="tx1"/>
                          </a:solidFill>
                          <a:effectLst/>
                          <a:latin typeface="Arial" pitchFamily="34" charset="0"/>
                          <a:cs typeface="B Nazanin" pitchFamily="2" charset="-78"/>
                        </a:rPr>
                        <a:t>فعاليتها</a:t>
                      </a:r>
                      <a:endParaRPr kumimoji="0" lang="en-US" sz="20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1" i="0" u="none" strike="noStrike" cap="none" normalizeH="0" baseline="0" smtClean="0">
                          <a:ln>
                            <a:noFill/>
                          </a:ln>
                          <a:solidFill>
                            <a:schemeClr val="tx1"/>
                          </a:solidFill>
                          <a:effectLst/>
                          <a:latin typeface="Arial" pitchFamily="34" charset="0"/>
                          <a:cs typeface="B Nazanin" pitchFamily="2" charset="-78"/>
                        </a:rPr>
                        <a:t>رديف</a:t>
                      </a:r>
                      <a:endParaRPr kumimoji="0" lang="en-US" sz="20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2113">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8</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4</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4</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0-1</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1</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2113">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3</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0</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3</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0-2</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2</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0525">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10</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5</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5</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0-3</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3</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2113">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10</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8</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2</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1-3</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4</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2113">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20</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15</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5</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1-4</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5</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2113">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10</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3</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7</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2-3</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6</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0525">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22</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14</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8</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2-5</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7</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2113">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20</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10</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10</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3-4</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8</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2113">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22</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17</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5</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3-5</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9</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2113">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32</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30</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2</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3-6</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10</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0525">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32</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20</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12</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4-6</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11</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2113">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32</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22</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10</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5-6</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cs typeface="B Nazanin" pitchFamily="2" charset="-78"/>
                        </a:rPr>
                        <a:t>12</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38" name="Slide Number Placeholder 5"/>
          <p:cNvSpPr>
            <a:spLocks noGrp="1"/>
          </p:cNvSpPr>
          <p:nvPr>
            <p:ph type="sldNum" sz="quarter" idx="12"/>
          </p:nvPr>
        </p:nvSpPr>
        <p:spPr/>
        <p:txBody>
          <a:bodyPr/>
          <a:lstStyle/>
          <a:p>
            <a:pPr>
              <a:defRPr/>
            </a:pPr>
            <a:fld id="{18E56FBC-A9E9-470C-AF34-96CE8AAF7823}" type="slidenum">
              <a:rPr lang="ar-SA" altLang="en-US"/>
              <a:pPr>
                <a:defRPr/>
              </a:pPr>
              <a:t>67</a:t>
            </a:fld>
            <a:endParaRPr lang="en-US" altLang="en-US"/>
          </a:p>
        </p:txBody>
      </p:sp>
      <p:sp>
        <p:nvSpPr>
          <p:cNvPr id="93188" name="Rectangle 2"/>
          <p:cNvSpPr>
            <a:spLocks noGrp="1" noChangeArrowheads="1"/>
          </p:cNvSpPr>
          <p:nvPr>
            <p:ph type="title"/>
          </p:nvPr>
        </p:nvSpPr>
        <p:spPr/>
        <p:txBody>
          <a:bodyPr/>
          <a:lstStyle/>
          <a:p>
            <a:pPr algn="r" rtl="1" eaLnBrk="1" hangingPunct="1"/>
            <a:r>
              <a:rPr lang="fa-IR" smtClean="0">
                <a:cs typeface="B Nazanin" pitchFamily="2" charset="-78"/>
              </a:rPr>
              <a:t>ادامه محاسبات رفت و برگشت</a:t>
            </a:r>
            <a:endParaRPr lang="en-US" smtClean="0">
              <a:cs typeface="B Nazanin" pitchFamily="2" charset="-78"/>
            </a:endParaRPr>
          </a:p>
        </p:txBody>
      </p:sp>
      <p:sp>
        <p:nvSpPr>
          <p:cNvPr id="93189" name="Rectangle 3"/>
          <p:cNvSpPr>
            <a:spLocks noGrp="1" noChangeArrowheads="1"/>
          </p:cNvSpPr>
          <p:nvPr>
            <p:ph type="body" idx="1"/>
          </p:nvPr>
        </p:nvSpPr>
        <p:spPr/>
        <p:txBody>
          <a:bodyPr/>
          <a:lstStyle/>
          <a:p>
            <a:pPr algn="r" rtl="1" eaLnBrk="1" hangingPunct="1"/>
            <a:r>
              <a:rPr lang="fa-IR" smtClean="0">
                <a:cs typeface="B Nazanin" pitchFamily="2" charset="-78"/>
              </a:rPr>
              <a:t>براي سهولت در انجام محاسبات رفت و برگشت، در روي شبکه ميتوان در کنار هر رويداد(گره) مستطيلي که از دو مربع تشکيل شده قرار داده و به ترتيب که اعداد تا </a:t>
            </a:r>
            <a:r>
              <a:rPr lang="en-US" smtClean="0">
                <a:cs typeface="B Nazanin" pitchFamily="2" charset="-78"/>
              </a:rPr>
              <a:t>E</a:t>
            </a:r>
            <a:r>
              <a:rPr lang="fa-IR" smtClean="0">
                <a:cs typeface="B Nazanin" pitchFamily="2" charset="-78"/>
              </a:rPr>
              <a:t> و </a:t>
            </a:r>
            <a:r>
              <a:rPr lang="en-US" smtClean="0">
                <a:cs typeface="B Nazanin" pitchFamily="2" charset="-78"/>
              </a:rPr>
              <a:t>L</a:t>
            </a:r>
            <a:r>
              <a:rPr lang="fa-IR" smtClean="0">
                <a:cs typeface="B Nazanin" pitchFamily="2" charset="-78"/>
              </a:rPr>
              <a:t> براي گره ها محاسبه مي شوند، آنها را در داخل اين مربع ها قرار داد و به اين ترتيب شبکه زودترين و ديرترين تاريخ هاي وقوع رويداد ها را نشان ميدهد.</a:t>
            </a:r>
            <a:endParaRPr lang="en-US" smtClean="0">
              <a:cs typeface="B Nazanin" pitchFamily="2" charset="-78"/>
            </a:endParaRPr>
          </a:p>
        </p:txBody>
      </p:sp>
      <p:sp>
        <p:nvSpPr>
          <p:cNvPr id="93190" name="AutoShape 4"/>
          <p:cNvSpPr>
            <a:spLocks noChangeArrowheads="1"/>
          </p:cNvSpPr>
          <p:nvPr/>
        </p:nvSpPr>
        <p:spPr bwMode="auto">
          <a:xfrm>
            <a:off x="2743200" y="42672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1</a:t>
            </a:r>
            <a:endParaRPr lang="en-US" sz="2000">
              <a:cs typeface="Nazanin" pitchFamily="2" charset="-78"/>
            </a:endParaRPr>
          </a:p>
        </p:txBody>
      </p:sp>
      <p:sp>
        <p:nvSpPr>
          <p:cNvPr id="93191" name="AutoShape 5"/>
          <p:cNvSpPr>
            <a:spLocks noChangeArrowheads="1"/>
          </p:cNvSpPr>
          <p:nvPr/>
        </p:nvSpPr>
        <p:spPr bwMode="auto">
          <a:xfrm>
            <a:off x="5715000" y="56388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5</a:t>
            </a:r>
            <a:endParaRPr lang="en-US" sz="2000">
              <a:cs typeface="Nazanin" pitchFamily="2" charset="-78"/>
            </a:endParaRPr>
          </a:p>
        </p:txBody>
      </p:sp>
      <p:sp>
        <p:nvSpPr>
          <p:cNvPr id="93192" name="AutoShape 6"/>
          <p:cNvSpPr>
            <a:spLocks noChangeArrowheads="1"/>
          </p:cNvSpPr>
          <p:nvPr/>
        </p:nvSpPr>
        <p:spPr bwMode="auto">
          <a:xfrm>
            <a:off x="5562600" y="41910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4</a:t>
            </a:r>
            <a:endParaRPr lang="en-US" sz="2000">
              <a:cs typeface="Nazanin" pitchFamily="2" charset="-78"/>
            </a:endParaRPr>
          </a:p>
        </p:txBody>
      </p:sp>
      <p:sp>
        <p:nvSpPr>
          <p:cNvPr id="93193" name="AutoShape 7"/>
          <p:cNvSpPr>
            <a:spLocks noChangeArrowheads="1"/>
          </p:cNvSpPr>
          <p:nvPr/>
        </p:nvSpPr>
        <p:spPr bwMode="auto">
          <a:xfrm>
            <a:off x="4114800" y="48768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3</a:t>
            </a:r>
            <a:endParaRPr lang="en-US" sz="2000">
              <a:cs typeface="Nazanin" pitchFamily="2" charset="-78"/>
            </a:endParaRPr>
          </a:p>
        </p:txBody>
      </p:sp>
      <p:sp>
        <p:nvSpPr>
          <p:cNvPr id="93194" name="AutoShape 8"/>
          <p:cNvSpPr>
            <a:spLocks noChangeArrowheads="1"/>
          </p:cNvSpPr>
          <p:nvPr/>
        </p:nvSpPr>
        <p:spPr bwMode="auto">
          <a:xfrm>
            <a:off x="2667000" y="56388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2</a:t>
            </a:r>
            <a:endParaRPr lang="en-US" sz="2000">
              <a:cs typeface="Nazanin" pitchFamily="2" charset="-78"/>
            </a:endParaRPr>
          </a:p>
        </p:txBody>
      </p:sp>
      <p:sp>
        <p:nvSpPr>
          <p:cNvPr id="93195" name="AutoShape 9"/>
          <p:cNvSpPr>
            <a:spLocks noChangeArrowheads="1"/>
          </p:cNvSpPr>
          <p:nvPr/>
        </p:nvSpPr>
        <p:spPr bwMode="auto">
          <a:xfrm>
            <a:off x="1371600" y="48768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0</a:t>
            </a:r>
            <a:endParaRPr lang="en-US" sz="2000">
              <a:cs typeface="Nazanin" pitchFamily="2" charset="-78"/>
            </a:endParaRPr>
          </a:p>
        </p:txBody>
      </p:sp>
      <p:sp>
        <p:nvSpPr>
          <p:cNvPr id="93196" name="AutoShape 10"/>
          <p:cNvSpPr>
            <a:spLocks noChangeArrowheads="1"/>
          </p:cNvSpPr>
          <p:nvPr/>
        </p:nvSpPr>
        <p:spPr bwMode="auto">
          <a:xfrm>
            <a:off x="6858000" y="49530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6</a:t>
            </a:r>
            <a:endParaRPr lang="en-US" sz="2000">
              <a:cs typeface="Nazanin" pitchFamily="2" charset="-78"/>
            </a:endParaRPr>
          </a:p>
        </p:txBody>
      </p:sp>
      <p:sp>
        <p:nvSpPr>
          <p:cNvPr id="93197" name="Rectangle 11"/>
          <p:cNvSpPr>
            <a:spLocks noChangeArrowheads="1"/>
          </p:cNvSpPr>
          <p:nvPr/>
        </p:nvSpPr>
        <p:spPr bwMode="auto">
          <a:xfrm>
            <a:off x="914400" y="5410200"/>
            <a:ext cx="609600" cy="304800"/>
          </a:xfrm>
          <a:prstGeom prst="rect">
            <a:avLst/>
          </a:prstGeom>
          <a:solidFill>
            <a:schemeClr val="bg1"/>
          </a:solidFill>
          <a:ln w="9525">
            <a:solidFill>
              <a:schemeClr val="tx1"/>
            </a:solidFill>
            <a:miter lim="800000"/>
            <a:headEnd/>
            <a:tailEnd/>
          </a:ln>
        </p:spPr>
        <p:txBody>
          <a:bodyPr wrap="none" lIns="91427" tIns="45714" rIns="91427" bIns="45714" anchor="ctr"/>
          <a:lstStyle/>
          <a:p>
            <a:r>
              <a:rPr lang="fa-IR" sz="2000">
                <a:cs typeface="Nazanin" pitchFamily="2" charset="-78"/>
              </a:rPr>
              <a:t>0   0</a:t>
            </a:r>
            <a:endParaRPr lang="en-US" sz="2000">
              <a:cs typeface="Nazanin" pitchFamily="2" charset="-78"/>
            </a:endParaRPr>
          </a:p>
        </p:txBody>
      </p:sp>
      <p:sp>
        <p:nvSpPr>
          <p:cNvPr id="93198" name="Line 12"/>
          <p:cNvSpPr>
            <a:spLocks noChangeShapeType="1"/>
          </p:cNvSpPr>
          <p:nvPr/>
        </p:nvSpPr>
        <p:spPr bwMode="auto">
          <a:xfrm>
            <a:off x="1219200" y="5410200"/>
            <a:ext cx="0" cy="304800"/>
          </a:xfrm>
          <a:prstGeom prst="line">
            <a:avLst/>
          </a:prstGeom>
          <a:noFill/>
          <a:ln w="9525">
            <a:solidFill>
              <a:schemeClr val="tx1"/>
            </a:solidFill>
            <a:round/>
            <a:headEnd/>
            <a:tailEnd/>
          </a:ln>
        </p:spPr>
        <p:txBody>
          <a:bodyPr/>
          <a:lstStyle/>
          <a:p>
            <a:endParaRPr lang="en-US"/>
          </a:p>
        </p:txBody>
      </p:sp>
      <p:sp>
        <p:nvSpPr>
          <p:cNvPr id="93199" name="Rectangle 13"/>
          <p:cNvSpPr>
            <a:spLocks noChangeArrowheads="1"/>
          </p:cNvSpPr>
          <p:nvPr/>
        </p:nvSpPr>
        <p:spPr bwMode="auto">
          <a:xfrm>
            <a:off x="2209800" y="6019800"/>
            <a:ext cx="609600" cy="304800"/>
          </a:xfrm>
          <a:prstGeom prst="rect">
            <a:avLst/>
          </a:prstGeom>
          <a:solidFill>
            <a:schemeClr val="bg1"/>
          </a:solidFill>
          <a:ln w="9525">
            <a:solidFill>
              <a:schemeClr val="tx1"/>
            </a:solidFill>
            <a:miter lim="800000"/>
            <a:headEnd/>
            <a:tailEnd/>
          </a:ln>
        </p:spPr>
        <p:txBody>
          <a:bodyPr wrap="none" lIns="91427" tIns="45714" rIns="91427" bIns="45714" anchor="ctr"/>
          <a:lstStyle/>
          <a:p>
            <a:r>
              <a:rPr lang="fa-IR" sz="2000">
                <a:cs typeface="Nazanin" pitchFamily="2" charset="-78"/>
              </a:rPr>
              <a:t>3   3</a:t>
            </a:r>
            <a:endParaRPr lang="en-US" sz="2000">
              <a:cs typeface="Nazanin" pitchFamily="2" charset="-78"/>
            </a:endParaRPr>
          </a:p>
        </p:txBody>
      </p:sp>
      <p:sp>
        <p:nvSpPr>
          <p:cNvPr id="93200" name="Rectangle 14"/>
          <p:cNvSpPr>
            <a:spLocks noChangeArrowheads="1"/>
          </p:cNvSpPr>
          <p:nvPr/>
        </p:nvSpPr>
        <p:spPr bwMode="auto">
          <a:xfrm>
            <a:off x="5943600" y="6096000"/>
            <a:ext cx="609600" cy="304800"/>
          </a:xfrm>
          <a:prstGeom prst="rect">
            <a:avLst/>
          </a:prstGeom>
          <a:solidFill>
            <a:schemeClr val="bg1"/>
          </a:solidFill>
          <a:ln w="9525">
            <a:solidFill>
              <a:schemeClr val="tx1"/>
            </a:solidFill>
            <a:miter lim="800000"/>
            <a:headEnd/>
            <a:tailEnd/>
          </a:ln>
        </p:spPr>
        <p:txBody>
          <a:bodyPr wrap="none" lIns="91427" tIns="45714" rIns="91427" bIns="45714" anchor="ctr"/>
          <a:lstStyle/>
          <a:p>
            <a:r>
              <a:rPr lang="fa-IR" sz="2000">
                <a:cs typeface="Nazanin" pitchFamily="2" charset="-78"/>
              </a:rPr>
              <a:t>22 15</a:t>
            </a:r>
            <a:endParaRPr lang="en-US" sz="2000">
              <a:cs typeface="Nazanin" pitchFamily="2" charset="-78"/>
            </a:endParaRPr>
          </a:p>
        </p:txBody>
      </p:sp>
      <p:sp>
        <p:nvSpPr>
          <p:cNvPr id="93201" name="Rectangle 15"/>
          <p:cNvSpPr>
            <a:spLocks noChangeArrowheads="1"/>
          </p:cNvSpPr>
          <p:nvPr/>
        </p:nvSpPr>
        <p:spPr bwMode="auto">
          <a:xfrm>
            <a:off x="3962400" y="4495800"/>
            <a:ext cx="609600" cy="304800"/>
          </a:xfrm>
          <a:prstGeom prst="rect">
            <a:avLst/>
          </a:prstGeom>
          <a:solidFill>
            <a:schemeClr val="bg1"/>
          </a:solidFill>
          <a:ln w="9525">
            <a:solidFill>
              <a:schemeClr val="tx1"/>
            </a:solidFill>
            <a:miter lim="800000"/>
            <a:headEnd/>
            <a:tailEnd/>
          </a:ln>
        </p:spPr>
        <p:txBody>
          <a:bodyPr wrap="none" lIns="91427" tIns="45714" rIns="91427" bIns="45714" anchor="ctr"/>
          <a:lstStyle/>
          <a:p>
            <a:r>
              <a:rPr lang="fa-IR" sz="2000">
                <a:cs typeface="Nazanin" pitchFamily="2" charset="-78"/>
              </a:rPr>
              <a:t>10 10</a:t>
            </a:r>
            <a:endParaRPr lang="en-US" sz="2000">
              <a:cs typeface="Nazanin" pitchFamily="2" charset="-78"/>
            </a:endParaRPr>
          </a:p>
        </p:txBody>
      </p:sp>
      <p:sp>
        <p:nvSpPr>
          <p:cNvPr id="93202" name="Rectangle 16"/>
          <p:cNvSpPr>
            <a:spLocks noChangeArrowheads="1"/>
          </p:cNvSpPr>
          <p:nvPr/>
        </p:nvSpPr>
        <p:spPr bwMode="auto">
          <a:xfrm>
            <a:off x="2057400" y="4038600"/>
            <a:ext cx="609600" cy="304800"/>
          </a:xfrm>
          <a:prstGeom prst="rect">
            <a:avLst/>
          </a:prstGeom>
          <a:solidFill>
            <a:schemeClr val="bg1"/>
          </a:solidFill>
          <a:ln w="9525">
            <a:solidFill>
              <a:schemeClr val="tx1"/>
            </a:solidFill>
            <a:miter lim="800000"/>
            <a:headEnd/>
            <a:tailEnd/>
          </a:ln>
        </p:spPr>
        <p:txBody>
          <a:bodyPr wrap="none" lIns="91427" tIns="45714" rIns="91427" bIns="45714" anchor="ctr"/>
          <a:lstStyle/>
          <a:p>
            <a:r>
              <a:rPr lang="fa-IR" sz="2000">
                <a:cs typeface="Nazanin" pitchFamily="2" charset="-78"/>
              </a:rPr>
              <a:t>8   4</a:t>
            </a:r>
            <a:endParaRPr lang="en-US" sz="2000">
              <a:cs typeface="Nazanin" pitchFamily="2" charset="-78"/>
            </a:endParaRPr>
          </a:p>
        </p:txBody>
      </p:sp>
      <p:sp>
        <p:nvSpPr>
          <p:cNvPr id="93203" name="Rectangle 17"/>
          <p:cNvSpPr>
            <a:spLocks noChangeArrowheads="1"/>
          </p:cNvSpPr>
          <p:nvPr/>
        </p:nvSpPr>
        <p:spPr bwMode="auto">
          <a:xfrm>
            <a:off x="6019800" y="4038600"/>
            <a:ext cx="609600" cy="304800"/>
          </a:xfrm>
          <a:prstGeom prst="rect">
            <a:avLst/>
          </a:prstGeom>
          <a:solidFill>
            <a:schemeClr val="bg1"/>
          </a:solidFill>
          <a:ln w="9525">
            <a:solidFill>
              <a:schemeClr val="tx1"/>
            </a:solidFill>
            <a:miter lim="800000"/>
            <a:headEnd/>
            <a:tailEnd/>
          </a:ln>
        </p:spPr>
        <p:txBody>
          <a:bodyPr wrap="none" lIns="91427" tIns="45714" rIns="91427" bIns="45714" anchor="ctr"/>
          <a:lstStyle/>
          <a:p>
            <a:r>
              <a:rPr lang="fa-IR" sz="2000">
                <a:cs typeface="Nazanin" pitchFamily="2" charset="-78"/>
              </a:rPr>
              <a:t>20 20</a:t>
            </a:r>
            <a:endParaRPr lang="en-US" sz="2000">
              <a:cs typeface="Nazanin" pitchFamily="2" charset="-78"/>
            </a:endParaRPr>
          </a:p>
        </p:txBody>
      </p:sp>
      <p:sp>
        <p:nvSpPr>
          <p:cNvPr id="93204" name="Rectangle 18"/>
          <p:cNvSpPr>
            <a:spLocks noChangeArrowheads="1"/>
          </p:cNvSpPr>
          <p:nvPr/>
        </p:nvSpPr>
        <p:spPr bwMode="auto">
          <a:xfrm>
            <a:off x="7086600" y="4572000"/>
            <a:ext cx="609600" cy="304800"/>
          </a:xfrm>
          <a:prstGeom prst="rect">
            <a:avLst/>
          </a:prstGeom>
          <a:solidFill>
            <a:schemeClr val="bg1"/>
          </a:solidFill>
          <a:ln w="9525">
            <a:solidFill>
              <a:schemeClr val="tx1"/>
            </a:solidFill>
            <a:miter lim="800000"/>
            <a:headEnd/>
            <a:tailEnd/>
          </a:ln>
        </p:spPr>
        <p:txBody>
          <a:bodyPr wrap="none" lIns="91427" tIns="45714" rIns="91427" bIns="45714" anchor="ctr"/>
          <a:lstStyle/>
          <a:p>
            <a:r>
              <a:rPr lang="fa-IR" sz="2000">
                <a:cs typeface="Nazanin" pitchFamily="2" charset="-78"/>
              </a:rPr>
              <a:t>32 32</a:t>
            </a:r>
            <a:endParaRPr lang="en-US" sz="2000">
              <a:cs typeface="Nazanin" pitchFamily="2" charset="-78"/>
            </a:endParaRPr>
          </a:p>
        </p:txBody>
      </p:sp>
      <p:sp>
        <p:nvSpPr>
          <p:cNvPr id="93205" name="Line 19"/>
          <p:cNvSpPr>
            <a:spLocks noChangeShapeType="1"/>
          </p:cNvSpPr>
          <p:nvPr/>
        </p:nvSpPr>
        <p:spPr bwMode="auto">
          <a:xfrm>
            <a:off x="2362200" y="4038600"/>
            <a:ext cx="0" cy="304800"/>
          </a:xfrm>
          <a:prstGeom prst="line">
            <a:avLst/>
          </a:prstGeom>
          <a:noFill/>
          <a:ln w="9525">
            <a:solidFill>
              <a:schemeClr val="tx1"/>
            </a:solidFill>
            <a:round/>
            <a:headEnd/>
            <a:tailEnd/>
          </a:ln>
        </p:spPr>
        <p:txBody>
          <a:bodyPr/>
          <a:lstStyle/>
          <a:p>
            <a:endParaRPr lang="en-US"/>
          </a:p>
        </p:txBody>
      </p:sp>
      <p:sp>
        <p:nvSpPr>
          <p:cNvPr id="93206" name="Line 20"/>
          <p:cNvSpPr>
            <a:spLocks noChangeShapeType="1"/>
          </p:cNvSpPr>
          <p:nvPr/>
        </p:nvSpPr>
        <p:spPr bwMode="auto">
          <a:xfrm>
            <a:off x="4267200" y="4495800"/>
            <a:ext cx="0" cy="304800"/>
          </a:xfrm>
          <a:prstGeom prst="line">
            <a:avLst/>
          </a:prstGeom>
          <a:noFill/>
          <a:ln w="9525">
            <a:solidFill>
              <a:schemeClr val="tx1"/>
            </a:solidFill>
            <a:round/>
            <a:headEnd/>
            <a:tailEnd/>
          </a:ln>
        </p:spPr>
        <p:txBody>
          <a:bodyPr/>
          <a:lstStyle/>
          <a:p>
            <a:endParaRPr lang="en-US"/>
          </a:p>
        </p:txBody>
      </p:sp>
      <p:sp>
        <p:nvSpPr>
          <p:cNvPr id="93207" name="Line 21"/>
          <p:cNvSpPr>
            <a:spLocks noChangeShapeType="1"/>
          </p:cNvSpPr>
          <p:nvPr/>
        </p:nvSpPr>
        <p:spPr bwMode="auto">
          <a:xfrm>
            <a:off x="2514600" y="6019800"/>
            <a:ext cx="0" cy="304800"/>
          </a:xfrm>
          <a:prstGeom prst="line">
            <a:avLst/>
          </a:prstGeom>
          <a:noFill/>
          <a:ln w="9525">
            <a:solidFill>
              <a:schemeClr val="tx1"/>
            </a:solidFill>
            <a:round/>
            <a:headEnd/>
            <a:tailEnd/>
          </a:ln>
        </p:spPr>
        <p:txBody>
          <a:bodyPr/>
          <a:lstStyle/>
          <a:p>
            <a:endParaRPr lang="en-US"/>
          </a:p>
        </p:txBody>
      </p:sp>
      <p:sp>
        <p:nvSpPr>
          <p:cNvPr id="93208" name="Line 22"/>
          <p:cNvSpPr>
            <a:spLocks noChangeShapeType="1"/>
          </p:cNvSpPr>
          <p:nvPr/>
        </p:nvSpPr>
        <p:spPr bwMode="auto">
          <a:xfrm>
            <a:off x="6324600" y="4038600"/>
            <a:ext cx="0" cy="304800"/>
          </a:xfrm>
          <a:prstGeom prst="line">
            <a:avLst/>
          </a:prstGeom>
          <a:noFill/>
          <a:ln w="9525">
            <a:solidFill>
              <a:schemeClr val="tx1"/>
            </a:solidFill>
            <a:round/>
            <a:headEnd/>
            <a:tailEnd/>
          </a:ln>
        </p:spPr>
        <p:txBody>
          <a:bodyPr/>
          <a:lstStyle/>
          <a:p>
            <a:endParaRPr lang="en-US"/>
          </a:p>
        </p:txBody>
      </p:sp>
      <p:sp>
        <p:nvSpPr>
          <p:cNvPr id="93209" name="Line 23"/>
          <p:cNvSpPr>
            <a:spLocks noChangeShapeType="1"/>
          </p:cNvSpPr>
          <p:nvPr/>
        </p:nvSpPr>
        <p:spPr bwMode="auto">
          <a:xfrm>
            <a:off x="7391400" y="4572000"/>
            <a:ext cx="0" cy="304800"/>
          </a:xfrm>
          <a:prstGeom prst="line">
            <a:avLst/>
          </a:prstGeom>
          <a:noFill/>
          <a:ln w="9525">
            <a:solidFill>
              <a:schemeClr val="tx1"/>
            </a:solidFill>
            <a:round/>
            <a:headEnd/>
            <a:tailEnd/>
          </a:ln>
        </p:spPr>
        <p:txBody>
          <a:bodyPr/>
          <a:lstStyle/>
          <a:p>
            <a:endParaRPr lang="en-US"/>
          </a:p>
        </p:txBody>
      </p:sp>
      <p:sp>
        <p:nvSpPr>
          <p:cNvPr id="93210" name="Line 24"/>
          <p:cNvSpPr>
            <a:spLocks noChangeShapeType="1"/>
          </p:cNvSpPr>
          <p:nvPr/>
        </p:nvSpPr>
        <p:spPr bwMode="auto">
          <a:xfrm>
            <a:off x="6248400" y="6096000"/>
            <a:ext cx="0" cy="304800"/>
          </a:xfrm>
          <a:prstGeom prst="line">
            <a:avLst/>
          </a:prstGeom>
          <a:noFill/>
          <a:ln w="9525">
            <a:solidFill>
              <a:schemeClr val="tx1"/>
            </a:solidFill>
            <a:round/>
            <a:headEnd/>
            <a:tailEnd/>
          </a:ln>
        </p:spPr>
        <p:txBody>
          <a:bodyPr/>
          <a:lstStyle/>
          <a:p>
            <a:endParaRPr lang="en-US"/>
          </a:p>
        </p:txBody>
      </p:sp>
      <p:sp>
        <p:nvSpPr>
          <p:cNvPr id="93211" name="Line 25"/>
          <p:cNvSpPr>
            <a:spLocks noChangeShapeType="1"/>
          </p:cNvSpPr>
          <p:nvPr/>
        </p:nvSpPr>
        <p:spPr bwMode="auto">
          <a:xfrm flipV="1">
            <a:off x="1752600" y="4572000"/>
            <a:ext cx="990600" cy="381000"/>
          </a:xfrm>
          <a:prstGeom prst="line">
            <a:avLst/>
          </a:prstGeom>
          <a:noFill/>
          <a:ln w="9525">
            <a:solidFill>
              <a:schemeClr val="tx1"/>
            </a:solidFill>
            <a:round/>
            <a:headEnd/>
            <a:tailEnd type="triangle" w="med" len="med"/>
          </a:ln>
        </p:spPr>
        <p:txBody>
          <a:bodyPr/>
          <a:lstStyle/>
          <a:p>
            <a:endParaRPr lang="en-US"/>
          </a:p>
        </p:txBody>
      </p:sp>
      <p:sp>
        <p:nvSpPr>
          <p:cNvPr id="93212" name="Line 26"/>
          <p:cNvSpPr>
            <a:spLocks noChangeShapeType="1"/>
          </p:cNvSpPr>
          <p:nvPr/>
        </p:nvSpPr>
        <p:spPr bwMode="auto">
          <a:xfrm>
            <a:off x="1752600" y="5105400"/>
            <a:ext cx="2362200" cy="0"/>
          </a:xfrm>
          <a:prstGeom prst="line">
            <a:avLst/>
          </a:prstGeom>
          <a:noFill/>
          <a:ln w="9525">
            <a:solidFill>
              <a:schemeClr val="tx1"/>
            </a:solidFill>
            <a:round/>
            <a:headEnd/>
            <a:tailEnd type="triangle" w="med" len="med"/>
          </a:ln>
        </p:spPr>
        <p:txBody>
          <a:bodyPr/>
          <a:lstStyle/>
          <a:p>
            <a:endParaRPr lang="en-US"/>
          </a:p>
        </p:txBody>
      </p:sp>
      <p:sp>
        <p:nvSpPr>
          <p:cNvPr id="93213" name="Line 27"/>
          <p:cNvSpPr>
            <a:spLocks noChangeShapeType="1"/>
          </p:cNvSpPr>
          <p:nvPr/>
        </p:nvSpPr>
        <p:spPr bwMode="auto">
          <a:xfrm>
            <a:off x="1676400" y="5181600"/>
            <a:ext cx="1066800" cy="457200"/>
          </a:xfrm>
          <a:prstGeom prst="line">
            <a:avLst/>
          </a:prstGeom>
          <a:noFill/>
          <a:ln w="9525">
            <a:solidFill>
              <a:schemeClr val="tx1"/>
            </a:solidFill>
            <a:round/>
            <a:headEnd/>
            <a:tailEnd type="triangle" w="med" len="med"/>
          </a:ln>
        </p:spPr>
        <p:txBody>
          <a:bodyPr/>
          <a:lstStyle/>
          <a:p>
            <a:endParaRPr lang="en-US"/>
          </a:p>
        </p:txBody>
      </p:sp>
      <p:sp>
        <p:nvSpPr>
          <p:cNvPr id="93214" name="Line 28"/>
          <p:cNvSpPr>
            <a:spLocks noChangeShapeType="1"/>
          </p:cNvSpPr>
          <p:nvPr/>
        </p:nvSpPr>
        <p:spPr bwMode="auto">
          <a:xfrm flipV="1">
            <a:off x="3048000" y="5181600"/>
            <a:ext cx="1143000" cy="533400"/>
          </a:xfrm>
          <a:prstGeom prst="line">
            <a:avLst/>
          </a:prstGeom>
          <a:noFill/>
          <a:ln w="9525">
            <a:solidFill>
              <a:schemeClr val="tx1"/>
            </a:solidFill>
            <a:round/>
            <a:headEnd/>
            <a:tailEnd type="triangle" w="med" len="med"/>
          </a:ln>
        </p:spPr>
        <p:txBody>
          <a:bodyPr/>
          <a:lstStyle/>
          <a:p>
            <a:endParaRPr lang="en-US"/>
          </a:p>
        </p:txBody>
      </p:sp>
      <p:sp>
        <p:nvSpPr>
          <p:cNvPr id="93215" name="Line 29"/>
          <p:cNvSpPr>
            <a:spLocks noChangeShapeType="1"/>
          </p:cNvSpPr>
          <p:nvPr/>
        </p:nvSpPr>
        <p:spPr bwMode="auto">
          <a:xfrm>
            <a:off x="3048000" y="4495800"/>
            <a:ext cx="1066800" cy="533400"/>
          </a:xfrm>
          <a:prstGeom prst="line">
            <a:avLst/>
          </a:prstGeom>
          <a:noFill/>
          <a:ln w="9525">
            <a:solidFill>
              <a:schemeClr val="tx1"/>
            </a:solidFill>
            <a:round/>
            <a:headEnd/>
            <a:tailEnd type="triangle" w="med" len="med"/>
          </a:ln>
        </p:spPr>
        <p:txBody>
          <a:bodyPr/>
          <a:lstStyle/>
          <a:p>
            <a:endParaRPr lang="en-US"/>
          </a:p>
        </p:txBody>
      </p:sp>
      <p:sp>
        <p:nvSpPr>
          <p:cNvPr id="93216" name="Line 30"/>
          <p:cNvSpPr>
            <a:spLocks noChangeShapeType="1"/>
          </p:cNvSpPr>
          <p:nvPr/>
        </p:nvSpPr>
        <p:spPr bwMode="auto">
          <a:xfrm>
            <a:off x="3124200" y="4419600"/>
            <a:ext cx="2438400" cy="0"/>
          </a:xfrm>
          <a:prstGeom prst="line">
            <a:avLst/>
          </a:prstGeom>
          <a:noFill/>
          <a:ln w="9525">
            <a:solidFill>
              <a:schemeClr val="tx1"/>
            </a:solidFill>
            <a:round/>
            <a:headEnd/>
            <a:tailEnd type="triangle" w="med" len="med"/>
          </a:ln>
        </p:spPr>
        <p:txBody>
          <a:bodyPr/>
          <a:lstStyle/>
          <a:p>
            <a:endParaRPr lang="en-US"/>
          </a:p>
        </p:txBody>
      </p:sp>
      <p:sp>
        <p:nvSpPr>
          <p:cNvPr id="93217" name="Line 31"/>
          <p:cNvSpPr>
            <a:spLocks noChangeShapeType="1"/>
          </p:cNvSpPr>
          <p:nvPr/>
        </p:nvSpPr>
        <p:spPr bwMode="auto">
          <a:xfrm flipV="1">
            <a:off x="4495800" y="4495800"/>
            <a:ext cx="1143000" cy="533400"/>
          </a:xfrm>
          <a:prstGeom prst="line">
            <a:avLst/>
          </a:prstGeom>
          <a:noFill/>
          <a:ln w="9525">
            <a:solidFill>
              <a:schemeClr val="tx1"/>
            </a:solidFill>
            <a:round/>
            <a:headEnd/>
            <a:tailEnd type="triangle" w="med" len="med"/>
          </a:ln>
        </p:spPr>
        <p:txBody>
          <a:bodyPr/>
          <a:lstStyle/>
          <a:p>
            <a:endParaRPr lang="en-US"/>
          </a:p>
        </p:txBody>
      </p:sp>
      <p:sp>
        <p:nvSpPr>
          <p:cNvPr id="93218" name="Line 32"/>
          <p:cNvSpPr>
            <a:spLocks noChangeShapeType="1"/>
          </p:cNvSpPr>
          <p:nvPr/>
        </p:nvSpPr>
        <p:spPr bwMode="auto">
          <a:xfrm>
            <a:off x="4495800" y="5105400"/>
            <a:ext cx="2362200" cy="76200"/>
          </a:xfrm>
          <a:prstGeom prst="line">
            <a:avLst/>
          </a:prstGeom>
          <a:noFill/>
          <a:ln w="9525">
            <a:solidFill>
              <a:schemeClr val="tx1"/>
            </a:solidFill>
            <a:round/>
            <a:headEnd/>
            <a:tailEnd type="triangle" w="med" len="med"/>
          </a:ln>
        </p:spPr>
        <p:txBody>
          <a:bodyPr/>
          <a:lstStyle/>
          <a:p>
            <a:endParaRPr lang="en-US"/>
          </a:p>
        </p:txBody>
      </p:sp>
      <p:sp>
        <p:nvSpPr>
          <p:cNvPr id="93219" name="Line 33"/>
          <p:cNvSpPr>
            <a:spLocks noChangeShapeType="1"/>
          </p:cNvSpPr>
          <p:nvPr/>
        </p:nvSpPr>
        <p:spPr bwMode="auto">
          <a:xfrm>
            <a:off x="5943600" y="4419600"/>
            <a:ext cx="990600" cy="533400"/>
          </a:xfrm>
          <a:prstGeom prst="line">
            <a:avLst/>
          </a:prstGeom>
          <a:noFill/>
          <a:ln w="9525">
            <a:solidFill>
              <a:schemeClr val="tx1"/>
            </a:solidFill>
            <a:round/>
            <a:headEnd/>
            <a:tailEnd type="triangle" w="med" len="med"/>
          </a:ln>
        </p:spPr>
        <p:txBody>
          <a:bodyPr/>
          <a:lstStyle/>
          <a:p>
            <a:endParaRPr lang="en-US"/>
          </a:p>
        </p:txBody>
      </p:sp>
      <p:sp>
        <p:nvSpPr>
          <p:cNvPr id="93220" name="Line 34"/>
          <p:cNvSpPr>
            <a:spLocks noChangeShapeType="1"/>
          </p:cNvSpPr>
          <p:nvPr/>
        </p:nvSpPr>
        <p:spPr bwMode="auto">
          <a:xfrm flipV="1">
            <a:off x="6096000" y="5257800"/>
            <a:ext cx="838200" cy="533400"/>
          </a:xfrm>
          <a:prstGeom prst="line">
            <a:avLst/>
          </a:prstGeom>
          <a:noFill/>
          <a:ln w="9525">
            <a:solidFill>
              <a:schemeClr val="tx1"/>
            </a:solidFill>
            <a:round/>
            <a:headEnd/>
            <a:tailEnd type="triangle" w="med" len="med"/>
          </a:ln>
        </p:spPr>
        <p:txBody>
          <a:bodyPr/>
          <a:lstStyle/>
          <a:p>
            <a:endParaRPr lang="en-US"/>
          </a:p>
        </p:txBody>
      </p:sp>
      <p:sp>
        <p:nvSpPr>
          <p:cNvPr id="93221" name="Line 35"/>
          <p:cNvSpPr>
            <a:spLocks noChangeShapeType="1"/>
          </p:cNvSpPr>
          <p:nvPr/>
        </p:nvSpPr>
        <p:spPr bwMode="auto">
          <a:xfrm>
            <a:off x="3048000" y="5867400"/>
            <a:ext cx="2667000" cy="0"/>
          </a:xfrm>
          <a:prstGeom prst="line">
            <a:avLst/>
          </a:prstGeom>
          <a:noFill/>
          <a:ln w="9525">
            <a:solidFill>
              <a:schemeClr val="tx1"/>
            </a:solidFill>
            <a:round/>
            <a:headEnd/>
            <a:tailEnd type="triangle" w="med" len="med"/>
          </a:ln>
        </p:spPr>
        <p:txBody>
          <a:bodyPr/>
          <a:lstStyle/>
          <a:p>
            <a:endParaRPr lang="en-US"/>
          </a:p>
        </p:txBody>
      </p:sp>
      <p:sp>
        <p:nvSpPr>
          <p:cNvPr id="93222" name="Line 36"/>
          <p:cNvSpPr>
            <a:spLocks noChangeShapeType="1"/>
          </p:cNvSpPr>
          <p:nvPr/>
        </p:nvSpPr>
        <p:spPr bwMode="auto">
          <a:xfrm>
            <a:off x="4419600" y="5257800"/>
            <a:ext cx="1295400" cy="45720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ransition spd="med"/>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49" name="Slide Number Placeholder 5"/>
          <p:cNvSpPr>
            <a:spLocks noGrp="1"/>
          </p:cNvSpPr>
          <p:nvPr>
            <p:ph type="sldNum" sz="quarter" idx="12"/>
          </p:nvPr>
        </p:nvSpPr>
        <p:spPr/>
        <p:txBody>
          <a:bodyPr/>
          <a:lstStyle/>
          <a:p>
            <a:pPr>
              <a:defRPr/>
            </a:pPr>
            <a:fld id="{14252BEF-E722-4A51-9BC8-FAC8981426EF}" type="slidenum">
              <a:rPr lang="ar-SA" altLang="en-US"/>
              <a:pPr>
                <a:defRPr/>
              </a:pPr>
              <a:t>68</a:t>
            </a:fld>
            <a:endParaRPr lang="en-US" altLang="en-US"/>
          </a:p>
        </p:txBody>
      </p:sp>
      <p:sp>
        <p:nvSpPr>
          <p:cNvPr id="94212" name="Oval 2"/>
          <p:cNvSpPr>
            <a:spLocks noChangeArrowheads="1"/>
          </p:cNvSpPr>
          <p:nvPr/>
        </p:nvSpPr>
        <p:spPr bwMode="auto">
          <a:xfrm>
            <a:off x="6705600" y="4038600"/>
            <a:ext cx="533400" cy="457200"/>
          </a:xfrm>
          <a:prstGeom prst="ellipse">
            <a:avLst/>
          </a:prstGeom>
          <a:solidFill>
            <a:schemeClr val="bg1"/>
          </a:solidFill>
          <a:ln w="9525" algn="ctr">
            <a:noFill/>
            <a:round/>
            <a:headEnd/>
            <a:tailEnd/>
          </a:ln>
        </p:spPr>
        <p:txBody>
          <a:bodyPr wrap="none" lIns="91427" tIns="45714" rIns="91427" bIns="45714" anchor="ctr"/>
          <a:lstStyle/>
          <a:p>
            <a:r>
              <a:rPr lang="fa-IR"/>
              <a:t>10</a:t>
            </a:r>
            <a:endParaRPr lang="en-US"/>
          </a:p>
        </p:txBody>
      </p:sp>
      <p:sp>
        <p:nvSpPr>
          <p:cNvPr id="94213" name="Oval 3"/>
          <p:cNvSpPr>
            <a:spLocks noChangeArrowheads="1"/>
          </p:cNvSpPr>
          <p:nvPr/>
        </p:nvSpPr>
        <p:spPr bwMode="auto">
          <a:xfrm>
            <a:off x="4343400" y="4953000"/>
            <a:ext cx="533400" cy="457200"/>
          </a:xfrm>
          <a:prstGeom prst="ellipse">
            <a:avLst/>
          </a:prstGeom>
          <a:solidFill>
            <a:schemeClr val="bg1"/>
          </a:solidFill>
          <a:ln w="9525" algn="ctr">
            <a:noFill/>
            <a:round/>
            <a:headEnd/>
            <a:tailEnd/>
          </a:ln>
        </p:spPr>
        <p:txBody>
          <a:bodyPr wrap="none" lIns="91427" tIns="45714" rIns="91427" bIns="45714" anchor="ctr"/>
          <a:lstStyle/>
          <a:p>
            <a:r>
              <a:rPr lang="fa-IR"/>
              <a:t>8</a:t>
            </a:r>
            <a:endParaRPr lang="en-US"/>
          </a:p>
        </p:txBody>
      </p:sp>
      <p:sp>
        <p:nvSpPr>
          <p:cNvPr id="94214" name="Oval 4"/>
          <p:cNvSpPr>
            <a:spLocks noChangeArrowheads="1"/>
          </p:cNvSpPr>
          <p:nvPr/>
        </p:nvSpPr>
        <p:spPr bwMode="auto">
          <a:xfrm>
            <a:off x="3276600" y="4038600"/>
            <a:ext cx="533400" cy="457200"/>
          </a:xfrm>
          <a:prstGeom prst="ellipse">
            <a:avLst/>
          </a:prstGeom>
          <a:solidFill>
            <a:schemeClr val="bg1"/>
          </a:solidFill>
          <a:ln w="9525" algn="ctr">
            <a:noFill/>
            <a:round/>
            <a:headEnd/>
            <a:tailEnd/>
          </a:ln>
        </p:spPr>
        <p:txBody>
          <a:bodyPr wrap="none" lIns="91427" tIns="45714" rIns="91427" bIns="45714" anchor="ctr"/>
          <a:lstStyle/>
          <a:p>
            <a:r>
              <a:rPr lang="fa-IR"/>
              <a:t>7</a:t>
            </a:r>
            <a:endParaRPr lang="en-US"/>
          </a:p>
        </p:txBody>
      </p:sp>
      <p:sp>
        <p:nvSpPr>
          <p:cNvPr id="94215" name="Oval 5"/>
          <p:cNvSpPr>
            <a:spLocks noChangeArrowheads="1"/>
          </p:cNvSpPr>
          <p:nvPr/>
        </p:nvSpPr>
        <p:spPr bwMode="auto">
          <a:xfrm>
            <a:off x="5257800" y="3962400"/>
            <a:ext cx="533400" cy="457200"/>
          </a:xfrm>
          <a:prstGeom prst="ellipse">
            <a:avLst/>
          </a:prstGeom>
          <a:solidFill>
            <a:schemeClr val="bg1"/>
          </a:solidFill>
          <a:ln w="9525" algn="ctr">
            <a:noFill/>
            <a:round/>
            <a:headEnd/>
            <a:tailEnd/>
          </a:ln>
        </p:spPr>
        <p:txBody>
          <a:bodyPr wrap="none" lIns="91427" tIns="45714" rIns="91427" bIns="45714" anchor="ctr"/>
          <a:lstStyle/>
          <a:p>
            <a:r>
              <a:rPr lang="fa-IR"/>
              <a:t>5</a:t>
            </a:r>
            <a:endParaRPr lang="en-US"/>
          </a:p>
        </p:txBody>
      </p:sp>
      <p:sp>
        <p:nvSpPr>
          <p:cNvPr id="94216" name="Oval 6"/>
          <p:cNvSpPr>
            <a:spLocks noChangeArrowheads="1"/>
          </p:cNvSpPr>
          <p:nvPr/>
        </p:nvSpPr>
        <p:spPr bwMode="auto">
          <a:xfrm>
            <a:off x="5943600" y="3048000"/>
            <a:ext cx="533400" cy="457200"/>
          </a:xfrm>
          <a:prstGeom prst="ellipse">
            <a:avLst/>
          </a:prstGeom>
          <a:solidFill>
            <a:schemeClr val="bg1"/>
          </a:solidFill>
          <a:ln w="9525" algn="ctr">
            <a:noFill/>
            <a:round/>
            <a:headEnd/>
            <a:tailEnd/>
          </a:ln>
        </p:spPr>
        <p:txBody>
          <a:bodyPr wrap="none" lIns="91427" tIns="45714" rIns="91427" bIns="45714" anchor="ctr"/>
          <a:lstStyle/>
          <a:p>
            <a:r>
              <a:rPr lang="fa-IR"/>
              <a:t>2</a:t>
            </a:r>
            <a:endParaRPr lang="en-US"/>
          </a:p>
        </p:txBody>
      </p:sp>
      <p:sp>
        <p:nvSpPr>
          <p:cNvPr id="94217" name="Oval 7"/>
          <p:cNvSpPr>
            <a:spLocks noChangeArrowheads="1"/>
          </p:cNvSpPr>
          <p:nvPr/>
        </p:nvSpPr>
        <p:spPr bwMode="auto">
          <a:xfrm>
            <a:off x="6858000" y="2133600"/>
            <a:ext cx="533400" cy="457200"/>
          </a:xfrm>
          <a:prstGeom prst="ellipse">
            <a:avLst/>
          </a:prstGeom>
          <a:solidFill>
            <a:schemeClr val="bg1"/>
          </a:solidFill>
          <a:ln w="9525" algn="ctr">
            <a:noFill/>
            <a:round/>
            <a:headEnd/>
            <a:tailEnd/>
          </a:ln>
        </p:spPr>
        <p:txBody>
          <a:bodyPr wrap="none" lIns="91427" tIns="45714" rIns="91427" bIns="45714" anchor="ctr"/>
          <a:lstStyle/>
          <a:p>
            <a:r>
              <a:rPr lang="fa-IR"/>
              <a:t>12</a:t>
            </a:r>
            <a:endParaRPr lang="en-US"/>
          </a:p>
        </p:txBody>
      </p:sp>
      <p:sp>
        <p:nvSpPr>
          <p:cNvPr id="94218" name="Oval 8"/>
          <p:cNvSpPr>
            <a:spLocks noChangeArrowheads="1"/>
          </p:cNvSpPr>
          <p:nvPr/>
        </p:nvSpPr>
        <p:spPr bwMode="auto">
          <a:xfrm>
            <a:off x="5334000" y="2590800"/>
            <a:ext cx="533400" cy="457200"/>
          </a:xfrm>
          <a:prstGeom prst="ellipse">
            <a:avLst/>
          </a:prstGeom>
          <a:solidFill>
            <a:schemeClr val="bg1"/>
          </a:solidFill>
          <a:ln w="9525" algn="ctr">
            <a:noFill/>
            <a:round/>
            <a:headEnd/>
            <a:tailEnd/>
          </a:ln>
        </p:spPr>
        <p:txBody>
          <a:bodyPr wrap="none" lIns="91427" tIns="45714" rIns="91427" bIns="45714" anchor="ctr"/>
          <a:lstStyle/>
          <a:p>
            <a:r>
              <a:rPr lang="fa-IR"/>
              <a:t>10</a:t>
            </a:r>
            <a:endParaRPr lang="en-US"/>
          </a:p>
        </p:txBody>
      </p:sp>
      <p:sp>
        <p:nvSpPr>
          <p:cNvPr id="94219" name="Oval 9"/>
          <p:cNvSpPr>
            <a:spLocks noChangeArrowheads="1"/>
          </p:cNvSpPr>
          <p:nvPr/>
        </p:nvSpPr>
        <p:spPr bwMode="auto">
          <a:xfrm>
            <a:off x="3352800" y="2286000"/>
            <a:ext cx="533400" cy="457200"/>
          </a:xfrm>
          <a:prstGeom prst="ellipse">
            <a:avLst/>
          </a:prstGeom>
          <a:solidFill>
            <a:schemeClr val="bg1"/>
          </a:solidFill>
          <a:ln w="9525" algn="ctr">
            <a:noFill/>
            <a:round/>
            <a:headEnd/>
            <a:tailEnd/>
          </a:ln>
        </p:spPr>
        <p:txBody>
          <a:bodyPr wrap="none" lIns="91427" tIns="45714" rIns="91427" bIns="45714" anchor="ctr"/>
          <a:lstStyle/>
          <a:p>
            <a:r>
              <a:rPr lang="fa-IR"/>
              <a:t>2</a:t>
            </a:r>
            <a:endParaRPr lang="en-US"/>
          </a:p>
        </p:txBody>
      </p:sp>
      <p:sp>
        <p:nvSpPr>
          <p:cNvPr id="94220" name="Oval 10"/>
          <p:cNvSpPr>
            <a:spLocks noChangeArrowheads="1"/>
          </p:cNvSpPr>
          <p:nvPr/>
        </p:nvSpPr>
        <p:spPr bwMode="auto">
          <a:xfrm>
            <a:off x="1676400" y="4114800"/>
            <a:ext cx="533400" cy="457200"/>
          </a:xfrm>
          <a:prstGeom prst="ellipse">
            <a:avLst/>
          </a:prstGeom>
          <a:solidFill>
            <a:schemeClr val="bg1"/>
          </a:solidFill>
          <a:ln w="9525" algn="ctr">
            <a:noFill/>
            <a:round/>
            <a:headEnd/>
            <a:tailEnd/>
          </a:ln>
        </p:spPr>
        <p:txBody>
          <a:bodyPr wrap="none" lIns="91427" tIns="45714" rIns="91427" bIns="45714" anchor="ctr"/>
          <a:lstStyle/>
          <a:p>
            <a:r>
              <a:rPr lang="fa-IR"/>
              <a:t>3</a:t>
            </a:r>
            <a:endParaRPr lang="en-US"/>
          </a:p>
        </p:txBody>
      </p:sp>
      <p:sp>
        <p:nvSpPr>
          <p:cNvPr id="94221" name="Oval 11"/>
          <p:cNvSpPr>
            <a:spLocks noChangeArrowheads="1"/>
          </p:cNvSpPr>
          <p:nvPr/>
        </p:nvSpPr>
        <p:spPr bwMode="auto">
          <a:xfrm>
            <a:off x="2438400" y="3048000"/>
            <a:ext cx="533400" cy="457200"/>
          </a:xfrm>
          <a:prstGeom prst="ellipse">
            <a:avLst/>
          </a:prstGeom>
          <a:solidFill>
            <a:schemeClr val="bg1"/>
          </a:solidFill>
          <a:ln w="9525" algn="ctr">
            <a:noFill/>
            <a:round/>
            <a:headEnd/>
            <a:tailEnd/>
          </a:ln>
        </p:spPr>
        <p:txBody>
          <a:bodyPr wrap="none" lIns="91427" tIns="45714" rIns="91427" bIns="45714" anchor="ctr"/>
          <a:lstStyle/>
          <a:p>
            <a:r>
              <a:rPr lang="fa-IR"/>
              <a:t>5</a:t>
            </a:r>
            <a:endParaRPr lang="en-US"/>
          </a:p>
        </p:txBody>
      </p:sp>
      <p:sp>
        <p:nvSpPr>
          <p:cNvPr id="94222" name="Oval 12"/>
          <p:cNvSpPr>
            <a:spLocks noChangeArrowheads="1"/>
          </p:cNvSpPr>
          <p:nvPr/>
        </p:nvSpPr>
        <p:spPr bwMode="auto">
          <a:xfrm>
            <a:off x="4114800" y="1524000"/>
            <a:ext cx="533400" cy="457200"/>
          </a:xfrm>
          <a:prstGeom prst="ellipse">
            <a:avLst/>
          </a:prstGeom>
          <a:solidFill>
            <a:schemeClr val="bg1"/>
          </a:solidFill>
          <a:ln w="9525" algn="ctr">
            <a:noFill/>
            <a:round/>
            <a:headEnd/>
            <a:tailEnd/>
          </a:ln>
        </p:spPr>
        <p:txBody>
          <a:bodyPr wrap="none" lIns="91427" tIns="45714" rIns="91427" bIns="45714" anchor="ctr"/>
          <a:lstStyle/>
          <a:p>
            <a:r>
              <a:rPr lang="fa-IR"/>
              <a:t>5</a:t>
            </a:r>
            <a:endParaRPr lang="en-US"/>
          </a:p>
        </p:txBody>
      </p:sp>
      <p:sp>
        <p:nvSpPr>
          <p:cNvPr id="94223" name="Oval 13"/>
          <p:cNvSpPr>
            <a:spLocks noChangeArrowheads="1"/>
          </p:cNvSpPr>
          <p:nvPr/>
        </p:nvSpPr>
        <p:spPr bwMode="auto">
          <a:xfrm>
            <a:off x="1295400" y="2362200"/>
            <a:ext cx="533400" cy="457200"/>
          </a:xfrm>
          <a:prstGeom prst="ellipse">
            <a:avLst/>
          </a:prstGeom>
          <a:solidFill>
            <a:schemeClr val="bg1"/>
          </a:solidFill>
          <a:ln w="9525" algn="ctr">
            <a:noFill/>
            <a:round/>
            <a:headEnd/>
            <a:tailEnd/>
          </a:ln>
        </p:spPr>
        <p:txBody>
          <a:bodyPr wrap="none" lIns="91427" tIns="45714" rIns="91427" bIns="45714" anchor="ctr"/>
          <a:lstStyle/>
          <a:p>
            <a:r>
              <a:rPr lang="fa-IR"/>
              <a:t>4</a:t>
            </a:r>
            <a:endParaRPr lang="en-US"/>
          </a:p>
        </p:txBody>
      </p:sp>
      <p:sp>
        <p:nvSpPr>
          <p:cNvPr id="94224" name="Rectangle 14"/>
          <p:cNvSpPr>
            <a:spLocks noGrp="1" noChangeArrowheads="1"/>
          </p:cNvSpPr>
          <p:nvPr>
            <p:ph type="title"/>
          </p:nvPr>
        </p:nvSpPr>
        <p:spPr>
          <a:xfrm>
            <a:off x="457200" y="-152400"/>
            <a:ext cx="7543800" cy="1295400"/>
          </a:xfrm>
        </p:spPr>
        <p:txBody>
          <a:bodyPr/>
          <a:lstStyle/>
          <a:p>
            <a:pPr algn="r" rtl="1" eaLnBrk="1" hangingPunct="1"/>
            <a:r>
              <a:rPr lang="fa-IR" smtClean="0">
                <a:cs typeface="B Nazanin" pitchFamily="2" charset="-78"/>
              </a:rPr>
              <a:t>شبکه با ديرترين و زودترين تاريخ وقوع</a:t>
            </a:r>
            <a:endParaRPr lang="en-US" smtClean="0">
              <a:cs typeface="B Nazanin" pitchFamily="2" charset="-78"/>
            </a:endParaRPr>
          </a:p>
        </p:txBody>
      </p:sp>
      <p:sp>
        <p:nvSpPr>
          <p:cNvPr id="94225" name="Oval 15"/>
          <p:cNvSpPr>
            <a:spLocks noChangeArrowheads="1"/>
          </p:cNvSpPr>
          <p:nvPr/>
        </p:nvSpPr>
        <p:spPr bwMode="auto">
          <a:xfrm>
            <a:off x="2667000" y="1600200"/>
            <a:ext cx="533400" cy="533400"/>
          </a:xfrm>
          <a:prstGeom prst="ellipse">
            <a:avLst/>
          </a:prstGeom>
          <a:noFill/>
          <a:ln w="19050" algn="ctr">
            <a:solidFill>
              <a:schemeClr val="tx1"/>
            </a:solidFill>
            <a:round/>
            <a:headEnd/>
            <a:tailEnd/>
          </a:ln>
        </p:spPr>
        <p:txBody>
          <a:bodyPr wrap="none" lIns="91427" tIns="45714" rIns="91427" bIns="45714" anchor="ctr"/>
          <a:lstStyle/>
          <a:p>
            <a:r>
              <a:rPr lang="fa-IR"/>
              <a:t>1</a:t>
            </a:r>
            <a:endParaRPr lang="en-US"/>
          </a:p>
        </p:txBody>
      </p:sp>
      <p:sp>
        <p:nvSpPr>
          <p:cNvPr id="94226" name="Oval 16"/>
          <p:cNvSpPr>
            <a:spLocks noChangeArrowheads="1"/>
          </p:cNvSpPr>
          <p:nvPr/>
        </p:nvSpPr>
        <p:spPr bwMode="auto">
          <a:xfrm>
            <a:off x="6019800" y="1600200"/>
            <a:ext cx="533400" cy="533400"/>
          </a:xfrm>
          <a:prstGeom prst="ellipse">
            <a:avLst/>
          </a:prstGeom>
          <a:noFill/>
          <a:ln w="19050" algn="ctr">
            <a:solidFill>
              <a:schemeClr val="tx1"/>
            </a:solidFill>
            <a:round/>
            <a:headEnd/>
            <a:tailEnd/>
          </a:ln>
        </p:spPr>
        <p:txBody>
          <a:bodyPr wrap="none" lIns="91427" tIns="45714" rIns="91427" bIns="45714" anchor="ctr"/>
          <a:lstStyle/>
          <a:p>
            <a:r>
              <a:rPr lang="fa-IR"/>
              <a:t>4</a:t>
            </a:r>
            <a:endParaRPr lang="en-US"/>
          </a:p>
        </p:txBody>
      </p:sp>
      <p:sp>
        <p:nvSpPr>
          <p:cNvPr id="94227" name="Oval 17"/>
          <p:cNvSpPr>
            <a:spLocks noChangeArrowheads="1"/>
          </p:cNvSpPr>
          <p:nvPr/>
        </p:nvSpPr>
        <p:spPr bwMode="auto">
          <a:xfrm>
            <a:off x="762000" y="3124200"/>
            <a:ext cx="533400" cy="533400"/>
          </a:xfrm>
          <a:prstGeom prst="ellipse">
            <a:avLst/>
          </a:prstGeom>
          <a:noFill/>
          <a:ln w="19050" algn="ctr">
            <a:solidFill>
              <a:schemeClr val="tx1"/>
            </a:solidFill>
            <a:round/>
            <a:headEnd/>
            <a:tailEnd/>
          </a:ln>
        </p:spPr>
        <p:txBody>
          <a:bodyPr wrap="none" lIns="91427" tIns="45714" rIns="91427" bIns="45714" anchor="ctr"/>
          <a:lstStyle/>
          <a:p>
            <a:r>
              <a:rPr lang="fa-IR"/>
              <a:t>0</a:t>
            </a:r>
            <a:endParaRPr lang="en-US"/>
          </a:p>
        </p:txBody>
      </p:sp>
      <p:sp>
        <p:nvSpPr>
          <p:cNvPr id="94228" name="Oval 18"/>
          <p:cNvSpPr>
            <a:spLocks noChangeArrowheads="1"/>
          </p:cNvSpPr>
          <p:nvPr/>
        </p:nvSpPr>
        <p:spPr bwMode="auto">
          <a:xfrm>
            <a:off x="4343400" y="3048000"/>
            <a:ext cx="533400" cy="533400"/>
          </a:xfrm>
          <a:prstGeom prst="ellipse">
            <a:avLst/>
          </a:prstGeom>
          <a:noFill/>
          <a:ln w="19050" algn="ctr">
            <a:solidFill>
              <a:schemeClr val="tx1"/>
            </a:solidFill>
            <a:round/>
            <a:headEnd/>
            <a:tailEnd/>
          </a:ln>
        </p:spPr>
        <p:txBody>
          <a:bodyPr wrap="none" lIns="91427" tIns="45714" rIns="91427" bIns="45714" anchor="ctr"/>
          <a:lstStyle/>
          <a:p>
            <a:r>
              <a:rPr lang="fa-IR"/>
              <a:t>3</a:t>
            </a:r>
            <a:endParaRPr lang="en-US"/>
          </a:p>
        </p:txBody>
      </p:sp>
      <p:sp>
        <p:nvSpPr>
          <p:cNvPr id="94229" name="Oval 19"/>
          <p:cNvSpPr>
            <a:spLocks noChangeArrowheads="1"/>
          </p:cNvSpPr>
          <p:nvPr/>
        </p:nvSpPr>
        <p:spPr bwMode="auto">
          <a:xfrm>
            <a:off x="7543800" y="3048000"/>
            <a:ext cx="533400" cy="533400"/>
          </a:xfrm>
          <a:prstGeom prst="ellipse">
            <a:avLst/>
          </a:prstGeom>
          <a:noFill/>
          <a:ln w="19050" algn="ctr">
            <a:solidFill>
              <a:schemeClr val="tx1"/>
            </a:solidFill>
            <a:round/>
            <a:headEnd/>
            <a:tailEnd/>
          </a:ln>
        </p:spPr>
        <p:txBody>
          <a:bodyPr wrap="none" lIns="91427" tIns="45714" rIns="91427" bIns="45714" anchor="ctr"/>
          <a:lstStyle/>
          <a:p>
            <a:r>
              <a:rPr lang="fa-IR"/>
              <a:t>6</a:t>
            </a:r>
            <a:endParaRPr lang="en-US"/>
          </a:p>
        </p:txBody>
      </p:sp>
      <p:sp>
        <p:nvSpPr>
          <p:cNvPr id="94230" name="Oval 20"/>
          <p:cNvSpPr>
            <a:spLocks noChangeArrowheads="1"/>
          </p:cNvSpPr>
          <p:nvPr/>
        </p:nvSpPr>
        <p:spPr bwMode="auto">
          <a:xfrm>
            <a:off x="2667000" y="4953000"/>
            <a:ext cx="533400" cy="533400"/>
          </a:xfrm>
          <a:prstGeom prst="ellipse">
            <a:avLst/>
          </a:prstGeom>
          <a:noFill/>
          <a:ln w="19050" algn="ctr">
            <a:solidFill>
              <a:schemeClr val="tx1"/>
            </a:solidFill>
            <a:round/>
            <a:headEnd/>
            <a:tailEnd/>
          </a:ln>
        </p:spPr>
        <p:txBody>
          <a:bodyPr wrap="none" lIns="91427" tIns="45714" rIns="91427" bIns="45714" anchor="ctr"/>
          <a:lstStyle/>
          <a:p>
            <a:r>
              <a:rPr lang="fa-IR"/>
              <a:t>2</a:t>
            </a:r>
            <a:endParaRPr lang="en-US"/>
          </a:p>
        </p:txBody>
      </p:sp>
      <p:sp>
        <p:nvSpPr>
          <p:cNvPr id="94231" name="Oval 21"/>
          <p:cNvSpPr>
            <a:spLocks noChangeArrowheads="1"/>
          </p:cNvSpPr>
          <p:nvPr/>
        </p:nvSpPr>
        <p:spPr bwMode="auto">
          <a:xfrm>
            <a:off x="6096000" y="4953000"/>
            <a:ext cx="533400" cy="533400"/>
          </a:xfrm>
          <a:prstGeom prst="ellipse">
            <a:avLst/>
          </a:prstGeom>
          <a:noFill/>
          <a:ln w="19050" algn="ctr">
            <a:solidFill>
              <a:schemeClr val="tx1"/>
            </a:solidFill>
            <a:round/>
            <a:headEnd/>
            <a:tailEnd/>
          </a:ln>
        </p:spPr>
        <p:txBody>
          <a:bodyPr wrap="none" lIns="91427" tIns="45714" rIns="91427" bIns="45714" anchor="ctr"/>
          <a:lstStyle/>
          <a:p>
            <a:r>
              <a:rPr lang="fa-IR"/>
              <a:t>5</a:t>
            </a:r>
            <a:endParaRPr lang="en-US"/>
          </a:p>
        </p:txBody>
      </p:sp>
      <p:sp>
        <p:nvSpPr>
          <p:cNvPr id="94232" name="Line 22"/>
          <p:cNvSpPr>
            <a:spLocks noChangeShapeType="1"/>
          </p:cNvSpPr>
          <p:nvPr/>
        </p:nvSpPr>
        <p:spPr bwMode="auto">
          <a:xfrm>
            <a:off x="3200400" y="1828800"/>
            <a:ext cx="2819400" cy="0"/>
          </a:xfrm>
          <a:prstGeom prst="line">
            <a:avLst/>
          </a:prstGeom>
          <a:noFill/>
          <a:ln w="19050">
            <a:solidFill>
              <a:schemeClr val="tx1"/>
            </a:solidFill>
            <a:round/>
            <a:headEnd/>
            <a:tailEnd type="triangle" w="med" len="med"/>
          </a:ln>
        </p:spPr>
        <p:txBody>
          <a:bodyPr wrap="none" anchor="ctr"/>
          <a:lstStyle/>
          <a:p>
            <a:endParaRPr lang="en-US"/>
          </a:p>
        </p:txBody>
      </p:sp>
      <p:sp>
        <p:nvSpPr>
          <p:cNvPr id="94233" name="Line 23"/>
          <p:cNvSpPr>
            <a:spLocks noChangeShapeType="1"/>
          </p:cNvSpPr>
          <p:nvPr/>
        </p:nvSpPr>
        <p:spPr bwMode="auto">
          <a:xfrm>
            <a:off x="6553200" y="1981200"/>
            <a:ext cx="1143000" cy="1066800"/>
          </a:xfrm>
          <a:prstGeom prst="line">
            <a:avLst/>
          </a:prstGeom>
          <a:noFill/>
          <a:ln w="19050">
            <a:solidFill>
              <a:schemeClr val="tx1"/>
            </a:solidFill>
            <a:round/>
            <a:headEnd/>
            <a:tailEnd type="triangle" w="med" len="med"/>
          </a:ln>
        </p:spPr>
        <p:txBody>
          <a:bodyPr wrap="none" anchor="ctr"/>
          <a:lstStyle/>
          <a:p>
            <a:endParaRPr lang="en-US"/>
          </a:p>
        </p:txBody>
      </p:sp>
      <p:sp>
        <p:nvSpPr>
          <p:cNvPr id="94234" name="Line 24"/>
          <p:cNvSpPr>
            <a:spLocks noChangeShapeType="1"/>
          </p:cNvSpPr>
          <p:nvPr/>
        </p:nvSpPr>
        <p:spPr bwMode="auto">
          <a:xfrm>
            <a:off x="4876800" y="3352800"/>
            <a:ext cx="2667000" cy="0"/>
          </a:xfrm>
          <a:prstGeom prst="line">
            <a:avLst/>
          </a:prstGeom>
          <a:noFill/>
          <a:ln w="19050">
            <a:solidFill>
              <a:schemeClr val="tx1"/>
            </a:solidFill>
            <a:round/>
            <a:headEnd/>
            <a:tailEnd type="triangle" w="med" len="med"/>
          </a:ln>
        </p:spPr>
        <p:txBody>
          <a:bodyPr wrap="none" anchor="ctr"/>
          <a:lstStyle/>
          <a:p>
            <a:endParaRPr lang="en-US"/>
          </a:p>
        </p:txBody>
      </p:sp>
      <p:sp>
        <p:nvSpPr>
          <p:cNvPr id="94235" name="Line 25"/>
          <p:cNvSpPr>
            <a:spLocks noChangeShapeType="1"/>
          </p:cNvSpPr>
          <p:nvPr/>
        </p:nvSpPr>
        <p:spPr bwMode="auto">
          <a:xfrm>
            <a:off x="4724400" y="3581400"/>
            <a:ext cx="1447800" cy="1447800"/>
          </a:xfrm>
          <a:prstGeom prst="line">
            <a:avLst/>
          </a:prstGeom>
          <a:noFill/>
          <a:ln w="19050">
            <a:solidFill>
              <a:schemeClr val="tx1"/>
            </a:solidFill>
            <a:round/>
            <a:headEnd/>
            <a:tailEnd type="triangle" w="med" len="med"/>
          </a:ln>
        </p:spPr>
        <p:txBody>
          <a:bodyPr wrap="none" anchor="ctr"/>
          <a:lstStyle/>
          <a:p>
            <a:endParaRPr lang="en-US"/>
          </a:p>
        </p:txBody>
      </p:sp>
      <p:sp>
        <p:nvSpPr>
          <p:cNvPr id="94236" name="Line 26"/>
          <p:cNvSpPr>
            <a:spLocks noChangeShapeType="1"/>
          </p:cNvSpPr>
          <p:nvPr/>
        </p:nvSpPr>
        <p:spPr bwMode="auto">
          <a:xfrm flipV="1">
            <a:off x="4800600" y="2133600"/>
            <a:ext cx="1371600" cy="990600"/>
          </a:xfrm>
          <a:prstGeom prst="line">
            <a:avLst/>
          </a:prstGeom>
          <a:noFill/>
          <a:ln w="19050">
            <a:solidFill>
              <a:schemeClr val="tx1"/>
            </a:solidFill>
            <a:round/>
            <a:headEnd/>
            <a:tailEnd type="triangle" w="med" len="med"/>
          </a:ln>
        </p:spPr>
        <p:txBody>
          <a:bodyPr wrap="none" anchor="ctr"/>
          <a:lstStyle/>
          <a:p>
            <a:endParaRPr lang="en-US"/>
          </a:p>
        </p:txBody>
      </p:sp>
      <p:sp>
        <p:nvSpPr>
          <p:cNvPr id="94237" name="Line 27"/>
          <p:cNvSpPr>
            <a:spLocks noChangeShapeType="1"/>
          </p:cNvSpPr>
          <p:nvPr/>
        </p:nvSpPr>
        <p:spPr bwMode="auto">
          <a:xfrm>
            <a:off x="3048000" y="2133600"/>
            <a:ext cx="1295400" cy="1066800"/>
          </a:xfrm>
          <a:prstGeom prst="line">
            <a:avLst/>
          </a:prstGeom>
          <a:noFill/>
          <a:ln w="19050">
            <a:solidFill>
              <a:schemeClr val="tx1"/>
            </a:solidFill>
            <a:round/>
            <a:headEnd/>
            <a:tailEnd type="triangle" w="med" len="med"/>
          </a:ln>
        </p:spPr>
        <p:txBody>
          <a:bodyPr wrap="none" anchor="ctr"/>
          <a:lstStyle/>
          <a:p>
            <a:endParaRPr lang="en-US"/>
          </a:p>
        </p:txBody>
      </p:sp>
      <p:sp>
        <p:nvSpPr>
          <p:cNvPr id="94238" name="Line 28"/>
          <p:cNvSpPr>
            <a:spLocks noChangeShapeType="1"/>
          </p:cNvSpPr>
          <p:nvPr/>
        </p:nvSpPr>
        <p:spPr bwMode="auto">
          <a:xfrm flipV="1">
            <a:off x="6553200" y="3581400"/>
            <a:ext cx="1219200" cy="1447800"/>
          </a:xfrm>
          <a:prstGeom prst="line">
            <a:avLst/>
          </a:prstGeom>
          <a:noFill/>
          <a:ln w="19050">
            <a:solidFill>
              <a:schemeClr val="tx1"/>
            </a:solidFill>
            <a:round/>
            <a:headEnd/>
            <a:tailEnd type="triangle" w="med" len="med"/>
          </a:ln>
        </p:spPr>
        <p:txBody>
          <a:bodyPr wrap="none" anchor="ctr"/>
          <a:lstStyle/>
          <a:p>
            <a:endParaRPr lang="en-US"/>
          </a:p>
        </p:txBody>
      </p:sp>
      <p:sp>
        <p:nvSpPr>
          <p:cNvPr id="94239" name="Line 29"/>
          <p:cNvSpPr>
            <a:spLocks noChangeShapeType="1"/>
          </p:cNvSpPr>
          <p:nvPr/>
        </p:nvSpPr>
        <p:spPr bwMode="auto">
          <a:xfrm>
            <a:off x="3200400" y="5257800"/>
            <a:ext cx="2895600" cy="0"/>
          </a:xfrm>
          <a:prstGeom prst="line">
            <a:avLst/>
          </a:prstGeom>
          <a:noFill/>
          <a:ln w="19050">
            <a:solidFill>
              <a:schemeClr val="tx1"/>
            </a:solidFill>
            <a:round/>
            <a:headEnd/>
            <a:tailEnd type="triangle" w="med" len="med"/>
          </a:ln>
        </p:spPr>
        <p:txBody>
          <a:bodyPr wrap="none" anchor="ctr"/>
          <a:lstStyle/>
          <a:p>
            <a:endParaRPr lang="en-US"/>
          </a:p>
        </p:txBody>
      </p:sp>
      <p:sp>
        <p:nvSpPr>
          <p:cNvPr id="94240" name="Line 30"/>
          <p:cNvSpPr>
            <a:spLocks noChangeShapeType="1"/>
          </p:cNvSpPr>
          <p:nvPr/>
        </p:nvSpPr>
        <p:spPr bwMode="auto">
          <a:xfrm flipV="1">
            <a:off x="3048000" y="3505200"/>
            <a:ext cx="1371600" cy="1447800"/>
          </a:xfrm>
          <a:prstGeom prst="line">
            <a:avLst/>
          </a:prstGeom>
          <a:noFill/>
          <a:ln w="19050">
            <a:solidFill>
              <a:schemeClr val="tx1"/>
            </a:solidFill>
            <a:round/>
            <a:headEnd/>
            <a:tailEnd type="triangle" w="med" len="med"/>
          </a:ln>
        </p:spPr>
        <p:txBody>
          <a:bodyPr wrap="none" anchor="ctr"/>
          <a:lstStyle/>
          <a:p>
            <a:endParaRPr lang="en-US"/>
          </a:p>
        </p:txBody>
      </p:sp>
      <p:sp>
        <p:nvSpPr>
          <p:cNvPr id="94241" name="Line 31"/>
          <p:cNvSpPr>
            <a:spLocks noChangeShapeType="1"/>
          </p:cNvSpPr>
          <p:nvPr/>
        </p:nvSpPr>
        <p:spPr bwMode="auto">
          <a:xfrm flipV="1">
            <a:off x="1143000" y="1981200"/>
            <a:ext cx="1524000" cy="1143000"/>
          </a:xfrm>
          <a:prstGeom prst="line">
            <a:avLst/>
          </a:prstGeom>
          <a:noFill/>
          <a:ln w="19050">
            <a:solidFill>
              <a:schemeClr val="tx1"/>
            </a:solidFill>
            <a:round/>
            <a:headEnd/>
            <a:tailEnd type="triangle" w="med" len="med"/>
          </a:ln>
        </p:spPr>
        <p:txBody>
          <a:bodyPr wrap="none" anchor="ctr"/>
          <a:lstStyle/>
          <a:p>
            <a:endParaRPr lang="en-US"/>
          </a:p>
        </p:txBody>
      </p:sp>
      <p:sp>
        <p:nvSpPr>
          <p:cNvPr id="94242" name="Line 32"/>
          <p:cNvSpPr>
            <a:spLocks noChangeShapeType="1"/>
          </p:cNvSpPr>
          <p:nvPr/>
        </p:nvSpPr>
        <p:spPr bwMode="auto">
          <a:xfrm>
            <a:off x="1143000" y="3657600"/>
            <a:ext cx="1524000" cy="1524000"/>
          </a:xfrm>
          <a:prstGeom prst="line">
            <a:avLst/>
          </a:prstGeom>
          <a:noFill/>
          <a:ln w="19050">
            <a:solidFill>
              <a:schemeClr val="tx1"/>
            </a:solidFill>
            <a:round/>
            <a:headEnd/>
            <a:tailEnd type="triangle" w="med" len="med"/>
          </a:ln>
        </p:spPr>
        <p:txBody>
          <a:bodyPr wrap="none" anchor="ctr"/>
          <a:lstStyle/>
          <a:p>
            <a:endParaRPr lang="en-US"/>
          </a:p>
        </p:txBody>
      </p:sp>
      <p:sp>
        <p:nvSpPr>
          <p:cNvPr id="94243" name="Line 33"/>
          <p:cNvSpPr>
            <a:spLocks noChangeShapeType="1"/>
          </p:cNvSpPr>
          <p:nvPr/>
        </p:nvSpPr>
        <p:spPr bwMode="auto">
          <a:xfrm flipV="1">
            <a:off x="1295400" y="3352800"/>
            <a:ext cx="3048000" cy="0"/>
          </a:xfrm>
          <a:prstGeom prst="line">
            <a:avLst/>
          </a:prstGeom>
          <a:noFill/>
          <a:ln w="19050">
            <a:solidFill>
              <a:schemeClr val="tx1"/>
            </a:solidFill>
            <a:round/>
            <a:headEnd/>
            <a:tailEnd type="triangle" w="med" len="med"/>
          </a:ln>
        </p:spPr>
        <p:txBody>
          <a:bodyPr wrap="none" anchor="ctr"/>
          <a:lstStyle/>
          <a:p>
            <a:endParaRPr lang="en-US"/>
          </a:p>
        </p:txBody>
      </p:sp>
      <p:sp>
        <p:nvSpPr>
          <p:cNvPr id="94244" name="Rectangle 34"/>
          <p:cNvSpPr>
            <a:spLocks noChangeArrowheads="1"/>
          </p:cNvSpPr>
          <p:nvPr/>
        </p:nvSpPr>
        <p:spPr bwMode="auto">
          <a:xfrm>
            <a:off x="152400" y="3733800"/>
            <a:ext cx="457200" cy="381000"/>
          </a:xfrm>
          <a:prstGeom prst="rect">
            <a:avLst/>
          </a:prstGeom>
          <a:solidFill>
            <a:schemeClr val="bg1"/>
          </a:solidFill>
          <a:ln w="19050" algn="ctr">
            <a:solidFill>
              <a:schemeClr val="tx1"/>
            </a:solidFill>
            <a:miter lim="800000"/>
            <a:headEnd/>
            <a:tailEnd/>
          </a:ln>
        </p:spPr>
        <p:txBody>
          <a:bodyPr wrap="none" lIns="91427" tIns="45714" rIns="91427" bIns="45714" anchor="ctr"/>
          <a:lstStyle/>
          <a:p>
            <a:r>
              <a:rPr lang="fa-IR"/>
              <a:t>0</a:t>
            </a:r>
            <a:endParaRPr lang="en-US"/>
          </a:p>
        </p:txBody>
      </p:sp>
      <p:sp>
        <p:nvSpPr>
          <p:cNvPr id="94245" name="Rectangle 35"/>
          <p:cNvSpPr>
            <a:spLocks noChangeArrowheads="1"/>
          </p:cNvSpPr>
          <p:nvPr/>
        </p:nvSpPr>
        <p:spPr bwMode="auto">
          <a:xfrm>
            <a:off x="609600" y="3733800"/>
            <a:ext cx="457200" cy="381000"/>
          </a:xfrm>
          <a:prstGeom prst="rect">
            <a:avLst/>
          </a:prstGeom>
          <a:solidFill>
            <a:schemeClr val="bg1"/>
          </a:solidFill>
          <a:ln w="19050" algn="ctr">
            <a:solidFill>
              <a:schemeClr val="tx1"/>
            </a:solidFill>
            <a:miter lim="800000"/>
            <a:headEnd/>
            <a:tailEnd/>
          </a:ln>
        </p:spPr>
        <p:txBody>
          <a:bodyPr wrap="none" lIns="91427" tIns="45714" rIns="91427" bIns="45714" anchor="ctr"/>
          <a:lstStyle/>
          <a:p>
            <a:r>
              <a:rPr lang="fa-IR"/>
              <a:t>0</a:t>
            </a:r>
            <a:endParaRPr lang="en-US"/>
          </a:p>
        </p:txBody>
      </p:sp>
      <p:sp>
        <p:nvSpPr>
          <p:cNvPr id="94246" name="Rectangle 36"/>
          <p:cNvSpPr>
            <a:spLocks noChangeArrowheads="1"/>
          </p:cNvSpPr>
          <p:nvPr/>
        </p:nvSpPr>
        <p:spPr bwMode="auto">
          <a:xfrm>
            <a:off x="5791200" y="1143000"/>
            <a:ext cx="457200" cy="381000"/>
          </a:xfrm>
          <a:prstGeom prst="rect">
            <a:avLst/>
          </a:prstGeom>
          <a:solidFill>
            <a:schemeClr val="bg1"/>
          </a:solidFill>
          <a:ln w="19050" algn="ctr">
            <a:solidFill>
              <a:schemeClr val="tx1"/>
            </a:solidFill>
            <a:miter lim="800000"/>
            <a:headEnd/>
            <a:tailEnd/>
          </a:ln>
        </p:spPr>
        <p:txBody>
          <a:bodyPr wrap="none" lIns="91427" tIns="45714" rIns="91427" bIns="45714" anchor="ctr"/>
          <a:lstStyle/>
          <a:p>
            <a:r>
              <a:rPr lang="fa-IR"/>
              <a:t>20</a:t>
            </a:r>
            <a:endParaRPr lang="en-US"/>
          </a:p>
        </p:txBody>
      </p:sp>
      <p:sp>
        <p:nvSpPr>
          <p:cNvPr id="94247" name="Rectangle 37"/>
          <p:cNvSpPr>
            <a:spLocks noChangeArrowheads="1"/>
          </p:cNvSpPr>
          <p:nvPr/>
        </p:nvSpPr>
        <p:spPr bwMode="auto">
          <a:xfrm>
            <a:off x="6248400" y="1143000"/>
            <a:ext cx="457200" cy="381000"/>
          </a:xfrm>
          <a:prstGeom prst="rect">
            <a:avLst/>
          </a:prstGeom>
          <a:solidFill>
            <a:schemeClr val="bg1"/>
          </a:solidFill>
          <a:ln w="19050" algn="ctr">
            <a:solidFill>
              <a:schemeClr val="tx1"/>
            </a:solidFill>
            <a:miter lim="800000"/>
            <a:headEnd/>
            <a:tailEnd/>
          </a:ln>
        </p:spPr>
        <p:txBody>
          <a:bodyPr wrap="none" lIns="91427" tIns="45714" rIns="91427" bIns="45714" anchor="ctr"/>
          <a:lstStyle/>
          <a:p>
            <a:r>
              <a:rPr lang="fa-IR"/>
              <a:t>20</a:t>
            </a:r>
            <a:endParaRPr lang="en-US"/>
          </a:p>
        </p:txBody>
      </p:sp>
      <p:sp>
        <p:nvSpPr>
          <p:cNvPr id="94248" name="Rectangle 38"/>
          <p:cNvSpPr>
            <a:spLocks noChangeArrowheads="1"/>
          </p:cNvSpPr>
          <p:nvPr/>
        </p:nvSpPr>
        <p:spPr bwMode="auto">
          <a:xfrm>
            <a:off x="2362200" y="1143000"/>
            <a:ext cx="457200" cy="381000"/>
          </a:xfrm>
          <a:prstGeom prst="rect">
            <a:avLst/>
          </a:prstGeom>
          <a:solidFill>
            <a:schemeClr val="bg1"/>
          </a:solidFill>
          <a:ln w="19050" algn="ctr">
            <a:solidFill>
              <a:schemeClr val="tx1"/>
            </a:solidFill>
            <a:miter lim="800000"/>
            <a:headEnd/>
            <a:tailEnd/>
          </a:ln>
        </p:spPr>
        <p:txBody>
          <a:bodyPr wrap="none" lIns="91427" tIns="45714" rIns="91427" bIns="45714" anchor="ctr"/>
          <a:lstStyle/>
          <a:p>
            <a:r>
              <a:rPr lang="fa-IR"/>
              <a:t>4</a:t>
            </a:r>
            <a:endParaRPr lang="en-US"/>
          </a:p>
        </p:txBody>
      </p:sp>
      <p:sp>
        <p:nvSpPr>
          <p:cNvPr id="94249" name="Rectangle 39"/>
          <p:cNvSpPr>
            <a:spLocks noChangeArrowheads="1"/>
          </p:cNvSpPr>
          <p:nvPr/>
        </p:nvSpPr>
        <p:spPr bwMode="auto">
          <a:xfrm>
            <a:off x="2819400" y="1143000"/>
            <a:ext cx="457200" cy="381000"/>
          </a:xfrm>
          <a:prstGeom prst="rect">
            <a:avLst/>
          </a:prstGeom>
          <a:solidFill>
            <a:schemeClr val="bg1"/>
          </a:solidFill>
          <a:ln w="19050" algn="ctr">
            <a:solidFill>
              <a:schemeClr val="tx1"/>
            </a:solidFill>
            <a:miter lim="800000"/>
            <a:headEnd/>
            <a:tailEnd/>
          </a:ln>
        </p:spPr>
        <p:txBody>
          <a:bodyPr wrap="none" lIns="91427" tIns="45714" rIns="91427" bIns="45714" anchor="ctr"/>
          <a:lstStyle/>
          <a:p>
            <a:r>
              <a:rPr lang="fa-IR"/>
              <a:t>8</a:t>
            </a:r>
            <a:endParaRPr lang="en-US"/>
          </a:p>
        </p:txBody>
      </p:sp>
      <p:sp>
        <p:nvSpPr>
          <p:cNvPr id="94250" name="Rectangle 40"/>
          <p:cNvSpPr>
            <a:spLocks noChangeArrowheads="1"/>
          </p:cNvSpPr>
          <p:nvPr/>
        </p:nvSpPr>
        <p:spPr bwMode="auto">
          <a:xfrm>
            <a:off x="4038600" y="2514600"/>
            <a:ext cx="457200" cy="381000"/>
          </a:xfrm>
          <a:prstGeom prst="rect">
            <a:avLst/>
          </a:prstGeom>
          <a:solidFill>
            <a:schemeClr val="bg1"/>
          </a:solidFill>
          <a:ln w="19050" algn="ctr">
            <a:solidFill>
              <a:schemeClr val="tx1"/>
            </a:solidFill>
            <a:miter lim="800000"/>
            <a:headEnd/>
            <a:tailEnd/>
          </a:ln>
        </p:spPr>
        <p:txBody>
          <a:bodyPr wrap="none" lIns="91427" tIns="45714" rIns="91427" bIns="45714" anchor="ctr"/>
          <a:lstStyle/>
          <a:p>
            <a:r>
              <a:rPr lang="fa-IR"/>
              <a:t>10</a:t>
            </a:r>
            <a:endParaRPr lang="en-US"/>
          </a:p>
        </p:txBody>
      </p:sp>
      <p:sp>
        <p:nvSpPr>
          <p:cNvPr id="94251" name="Rectangle 41"/>
          <p:cNvSpPr>
            <a:spLocks noChangeArrowheads="1"/>
          </p:cNvSpPr>
          <p:nvPr/>
        </p:nvSpPr>
        <p:spPr bwMode="auto">
          <a:xfrm>
            <a:off x="4495800" y="2514600"/>
            <a:ext cx="457200" cy="381000"/>
          </a:xfrm>
          <a:prstGeom prst="rect">
            <a:avLst/>
          </a:prstGeom>
          <a:solidFill>
            <a:schemeClr val="bg1"/>
          </a:solidFill>
          <a:ln w="19050" algn="ctr">
            <a:solidFill>
              <a:schemeClr val="tx1"/>
            </a:solidFill>
            <a:miter lim="800000"/>
            <a:headEnd/>
            <a:tailEnd/>
          </a:ln>
        </p:spPr>
        <p:txBody>
          <a:bodyPr wrap="none" lIns="91427" tIns="45714" rIns="91427" bIns="45714" anchor="ctr"/>
          <a:lstStyle/>
          <a:p>
            <a:r>
              <a:rPr lang="fa-IR"/>
              <a:t>10</a:t>
            </a:r>
            <a:endParaRPr lang="en-US"/>
          </a:p>
        </p:txBody>
      </p:sp>
      <p:sp>
        <p:nvSpPr>
          <p:cNvPr id="94252" name="Rectangle 42"/>
          <p:cNvSpPr>
            <a:spLocks noChangeArrowheads="1"/>
          </p:cNvSpPr>
          <p:nvPr/>
        </p:nvSpPr>
        <p:spPr bwMode="auto">
          <a:xfrm>
            <a:off x="7848600" y="2590800"/>
            <a:ext cx="457200" cy="381000"/>
          </a:xfrm>
          <a:prstGeom prst="rect">
            <a:avLst/>
          </a:prstGeom>
          <a:solidFill>
            <a:schemeClr val="bg1"/>
          </a:solidFill>
          <a:ln w="19050" algn="ctr">
            <a:solidFill>
              <a:schemeClr val="tx1"/>
            </a:solidFill>
            <a:miter lim="800000"/>
            <a:headEnd/>
            <a:tailEnd/>
          </a:ln>
        </p:spPr>
        <p:txBody>
          <a:bodyPr wrap="none" lIns="91427" tIns="45714" rIns="91427" bIns="45714" anchor="ctr"/>
          <a:lstStyle/>
          <a:p>
            <a:r>
              <a:rPr lang="fa-IR"/>
              <a:t>32</a:t>
            </a:r>
            <a:endParaRPr lang="en-US"/>
          </a:p>
        </p:txBody>
      </p:sp>
      <p:sp>
        <p:nvSpPr>
          <p:cNvPr id="94253" name="Rectangle 43"/>
          <p:cNvSpPr>
            <a:spLocks noChangeArrowheads="1"/>
          </p:cNvSpPr>
          <p:nvPr/>
        </p:nvSpPr>
        <p:spPr bwMode="auto">
          <a:xfrm>
            <a:off x="8305800" y="2590800"/>
            <a:ext cx="457200" cy="381000"/>
          </a:xfrm>
          <a:prstGeom prst="rect">
            <a:avLst/>
          </a:prstGeom>
          <a:solidFill>
            <a:schemeClr val="bg1"/>
          </a:solidFill>
          <a:ln w="19050" algn="ctr">
            <a:solidFill>
              <a:schemeClr val="tx1"/>
            </a:solidFill>
            <a:miter lim="800000"/>
            <a:headEnd/>
            <a:tailEnd/>
          </a:ln>
        </p:spPr>
        <p:txBody>
          <a:bodyPr wrap="none" lIns="91427" tIns="45714" rIns="91427" bIns="45714" anchor="ctr"/>
          <a:lstStyle/>
          <a:p>
            <a:r>
              <a:rPr lang="fa-IR"/>
              <a:t>32</a:t>
            </a:r>
            <a:endParaRPr lang="en-US"/>
          </a:p>
        </p:txBody>
      </p:sp>
      <p:sp>
        <p:nvSpPr>
          <p:cNvPr id="94254" name="Rectangle 44"/>
          <p:cNvSpPr>
            <a:spLocks noChangeArrowheads="1"/>
          </p:cNvSpPr>
          <p:nvPr/>
        </p:nvSpPr>
        <p:spPr bwMode="auto">
          <a:xfrm>
            <a:off x="2438400" y="5562600"/>
            <a:ext cx="457200" cy="381000"/>
          </a:xfrm>
          <a:prstGeom prst="rect">
            <a:avLst/>
          </a:prstGeom>
          <a:solidFill>
            <a:schemeClr val="bg1"/>
          </a:solidFill>
          <a:ln w="19050" algn="ctr">
            <a:solidFill>
              <a:schemeClr val="tx1"/>
            </a:solidFill>
            <a:miter lim="800000"/>
            <a:headEnd/>
            <a:tailEnd/>
          </a:ln>
        </p:spPr>
        <p:txBody>
          <a:bodyPr wrap="none" lIns="91427" tIns="45714" rIns="91427" bIns="45714" anchor="ctr"/>
          <a:lstStyle/>
          <a:p>
            <a:r>
              <a:rPr lang="fa-IR"/>
              <a:t>3</a:t>
            </a:r>
            <a:endParaRPr lang="en-US"/>
          </a:p>
        </p:txBody>
      </p:sp>
      <p:sp>
        <p:nvSpPr>
          <p:cNvPr id="94255" name="Rectangle 45"/>
          <p:cNvSpPr>
            <a:spLocks noChangeArrowheads="1"/>
          </p:cNvSpPr>
          <p:nvPr/>
        </p:nvSpPr>
        <p:spPr bwMode="auto">
          <a:xfrm>
            <a:off x="2895600" y="5562600"/>
            <a:ext cx="457200" cy="381000"/>
          </a:xfrm>
          <a:prstGeom prst="rect">
            <a:avLst/>
          </a:prstGeom>
          <a:solidFill>
            <a:schemeClr val="bg1"/>
          </a:solidFill>
          <a:ln w="19050" algn="ctr">
            <a:solidFill>
              <a:schemeClr val="tx1"/>
            </a:solidFill>
            <a:miter lim="800000"/>
            <a:headEnd/>
            <a:tailEnd/>
          </a:ln>
        </p:spPr>
        <p:txBody>
          <a:bodyPr wrap="none" lIns="91427" tIns="45714" rIns="91427" bIns="45714" anchor="ctr"/>
          <a:lstStyle/>
          <a:p>
            <a:r>
              <a:rPr lang="fa-IR"/>
              <a:t>3</a:t>
            </a:r>
            <a:endParaRPr lang="en-US"/>
          </a:p>
        </p:txBody>
      </p:sp>
      <p:sp>
        <p:nvSpPr>
          <p:cNvPr id="94256" name="Rectangle 46"/>
          <p:cNvSpPr>
            <a:spLocks noChangeArrowheads="1"/>
          </p:cNvSpPr>
          <p:nvPr/>
        </p:nvSpPr>
        <p:spPr bwMode="auto">
          <a:xfrm>
            <a:off x="5943600" y="5562600"/>
            <a:ext cx="457200" cy="381000"/>
          </a:xfrm>
          <a:prstGeom prst="rect">
            <a:avLst/>
          </a:prstGeom>
          <a:solidFill>
            <a:schemeClr val="bg1"/>
          </a:solidFill>
          <a:ln w="19050" algn="ctr">
            <a:solidFill>
              <a:schemeClr val="tx1"/>
            </a:solidFill>
            <a:miter lim="800000"/>
            <a:headEnd/>
            <a:tailEnd/>
          </a:ln>
        </p:spPr>
        <p:txBody>
          <a:bodyPr wrap="none" lIns="91427" tIns="45714" rIns="91427" bIns="45714" anchor="ctr"/>
          <a:lstStyle/>
          <a:p>
            <a:r>
              <a:rPr lang="fa-IR"/>
              <a:t>15</a:t>
            </a:r>
            <a:endParaRPr lang="en-US"/>
          </a:p>
        </p:txBody>
      </p:sp>
      <p:sp>
        <p:nvSpPr>
          <p:cNvPr id="94257" name="Rectangle 47"/>
          <p:cNvSpPr>
            <a:spLocks noChangeArrowheads="1"/>
          </p:cNvSpPr>
          <p:nvPr/>
        </p:nvSpPr>
        <p:spPr bwMode="auto">
          <a:xfrm>
            <a:off x="6400800" y="5562600"/>
            <a:ext cx="457200" cy="381000"/>
          </a:xfrm>
          <a:prstGeom prst="rect">
            <a:avLst/>
          </a:prstGeom>
          <a:solidFill>
            <a:schemeClr val="bg1"/>
          </a:solidFill>
          <a:ln w="19050" algn="ctr">
            <a:solidFill>
              <a:schemeClr val="tx1"/>
            </a:solidFill>
            <a:miter lim="800000"/>
            <a:headEnd/>
            <a:tailEnd/>
          </a:ln>
        </p:spPr>
        <p:txBody>
          <a:bodyPr wrap="none" lIns="91427" tIns="45714" rIns="91427" bIns="45714" anchor="ctr"/>
          <a:lstStyle/>
          <a:p>
            <a:r>
              <a:rPr lang="fa-IR"/>
              <a:t>22</a:t>
            </a:r>
            <a:endParaRPr lang="en-US"/>
          </a:p>
        </p:txBody>
      </p:sp>
    </p:spTree>
  </p:cSld>
  <p:clrMapOvr>
    <a:masterClrMapping/>
  </p:clrMapOvr>
  <p:transition spd="med"/>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Footer Placeholder 6"/>
          <p:cNvSpPr>
            <a:spLocks noGrp="1"/>
          </p:cNvSpPr>
          <p:nvPr>
            <p:ph type="ftr" sz="quarter" idx="11"/>
          </p:nvPr>
        </p:nvSpPr>
        <p:spPr/>
        <p:txBody>
          <a:bodyPr/>
          <a:lstStyle/>
          <a:p>
            <a:pPr>
              <a:defRPr/>
            </a:pPr>
            <a:r>
              <a:rPr lang="en-US" altLang="en-US"/>
              <a:t>Management &amp; Project Control -  Present by Dr.Amir.A.Shojaie</a:t>
            </a:r>
          </a:p>
        </p:txBody>
      </p:sp>
      <p:sp>
        <p:nvSpPr>
          <p:cNvPr id="7" name="Slide Number Placeholder 7"/>
          <p:cNvSpPr>
            <a:spLocks noGrp="1"/>
          </p:cNvSpPr>
          <p:nvPr>
            <p:ph type="sldNum" sz="quarter" idx="12"/>
          </p:nvPr>
        </p:nvSpPr>
        <p:spPr/>
        <p:txBody>
          <a:bodyPr/>
          <a:lstStyle/>
          <a:p>
            <a:pPr>
              <a:defRPr/>
            </a:pPr>
            <a:fld id="{7DEAAC9E-070E-42AD-86AD-2809497E44A9}" type="slidenum">
              <a:rPr lang="ar-SA" altLang="en-US"/>
              <a:pPr>
                <a:defRPr/>
              </a:pPr>
              <a:t>69</a:t>
            </a:fld>
            <a:endParaRPr lang="en-US" altLang="en-US"/>
          </a:p>
        </p:txBody>
      </p:sp>
      <p:sp>
        <p:nvSpPr>
          <p:cNvPr id="15366" name="Rectangle 2"/>
          <p:cNvSpPr>
            <a:spLocks noGrp="1" noChangeArrowheads="1"/>
          </p:cNvSpPr>
          <p:nvPr>
            <p:ph type="title"/>
          </p:nvPr>
        </p:nvSpPr>
        <p:spPr/>
        <p:txBody>
          <a:bodyPr/>
          <a:lstStyle/>
          <a:p>
            <a:pPr algn="r" rtl="1" eaLnBrk="1" hangingPunct="1"/>
            <a:r>
              <a:rPr lang="fa-IR" smtClean="0">
                <a:cs typeface="B Nazanin" pitchFamily="2" charset="-78"/>
              </a:rPr>
              <a:t>شناوري در تاريخ هاي وقوع رويدادها</a:t>
            </a:r>
            <a:endParaRPr lang="en-US" smtClean="0">
              <a:cs typeface="B Nazanin" pitchFamily="2" charset="-78"/>
            </a:endParaRPr>
          </a:p>
        </p:txBody>
      </p:sp>
      <p:sp>
        <p:nvSpPr>
          <p:cNvPr id="15367" name="Rectangle 3"/>
          <p:cNvSpPr>
            <a:spLocks noGrp="1" noChangeArrowheads="1"/>
          </p:cNvSpPr>
          <p:nvPr>
            <p:ph type="body" sz="half" idx="1"/>
          </p:nvPr>
        </p:nvSpPr>
        <p:spPr>
          <a:xfrm>
            <a:off x="457200" y="1719263"/>
            <a:ext cx="8001000" cy="4411662"/>
          </a:xfrm>
        </p:spPr>
        <p:txBody>
          <a:bodyPr/>
          <a:lstStyle/>
          <a:p>
            <a:pPr algn="r" rtl="1" eaLnBrk="1" hangingPunct="1"/>
            <a:r>
              <a:rPr lang="fa-IR" sz="2600" smtClean="0">
                <a:cs typeface="B Nazanin" pitchFamily="2" charset="-78"/>
              </a:rPr>
              <a:t>با مراجعه به شکل قبل مشاهده ميشود که به عنوان مثال گره 1 ميتواند در هر تاريخي بين روزهاي 4 تا 8 اتفاق بيفتد . در اينجا گفته ميشود که رويداد (گره) 1 داراي شناوري است و مقدار اين شناوري عبارتست از:</a:t>
            </a:r>
          </a:p>
          <a:p>
            <a:pPr algn="ctr" rtl="1" eaLnBrk="1" hangingPunct="1">
              <a:buFont typeface="Wingdings" pitchFamily="2" charset="2"/>
              <a:buNone/>
            </a:pPr>
            <a:r>
              <a:rPr lang="fa-IR" sz="2600" smtClean="0">
                <a:cs typeface="B Nazanin" pitchFamily="2" charset="-78"/>
              </a:rPr>
              <a:t>4=4-8</a:t>
            </a:r>
          </a:p>
          <a:p>
            <a:pPr algn="r" rtl="1" eaLnBrk="1" hangingPunct="1">
              <a:buFont typeface="Wingdings" pitchFamily="2" charset="2"/>
              <a:buNone/>
            </a:pPr>
            <a:r>
              <a:rPr lang="fa-IR" sz="2600" b="1" smtClean="0">
                <a:cs typeface="B Nazanin" pitchFamily="2" charset="-78"/>
              </a:rPr>
              <a:t>تعريف: </a:t>
            </a:r>
            <a:r>
              <a:rPr lang="fa-IR" sz="2600" smtClean="0">
                <a:cs typeface="B Nazanin" pitchFamily="2" charset="-78"/>
              </a:rPr>
              <a:t>مقدار شناوري رويداد عبارتست از تفاضل بين زودترين تاريخ و ديرترين تاريخ وقوع:</a:t>
            </a:r>
          </a:p>
          <a:p>
            <a:pPr algn="r" rtl="1" eaLnBrk="1" hangingPunct="1">
              <a:buFont typeface="Wingdings" pitchFamily="2" charset="2"/>
              <a:buNone/>
            </a:pPr>
            <a:endParaRPr lang="fa-IR" sz="2600" smtClean="0">
              <a:cs typeface="B Nazanin" pitchFamily="2" charset="-78"/>
            </a:endParaRPr>
          </a:p>
          <a:p>
            <a:pPr algn="r" rtl="1" eaLnBrk="1" hangingPunct="1">
              <a:buFont typeface="Wingdings" pitchFamily="2" charset="2"/>
              <a:buNone/>
            </a:pPr>
            <a:r>
              <a:rPr lang="fa-IR" sz="2600" smtClean="0">
                <a:cs typeface="B Nazanin" pitchFamily="2" charset="-78"/>
              </a:rPr>
              <a:t>     </a:t>
            </a:r>
            <a:endParaRPr lang="en-US" sz="2600" b="1" smtClean="0">
              <a:cs typeface="B Nazanin" pitchFamily="2" charset="-78"/>
            </a:endParaRPr>
          </a:p>
        </p:txBody>
      </p:sp>
      <p:graphicFrame>
        <p:nvGraphicFramePr>
          <p:cNvPr id="15362" name="Rectangle 4"/>
          <p:cNvGraphicFramePr>
            <a:graphicFrameLocks noGrp="1"/>
          </p:cNvGraphicFramePr>
          <p:nvPr>
            <p:ph sz="quarter" idx="2"/>
          </p:nvPr>
        </p:nvGraphicFramePr>
        <p:xfrm>
          <a:off x="5072063" y="1719263"/>
          <a:ext cx="3190875" cy="2128837"/>
        </p:xfrm>
        <a:graphic>
          <a:graphicData uri="http://schemas.openxmlformats.org/presentationml/2006/ole">
            <mc:AlternateContent xmlns:mc="http://schemas.openxmlformats.org/markup-compatibility/2006">
              <mc:Choice xmlns:v="urn:schemas-microsoft-com:vml" Requires="v">
                <p:oleObj spid="_x0000_s15364" name="Equation" r:id="rId3" imgW="0" imgH="0" progId="Equation.3">
                  <p:embed/>
                </p:oleObj>
              </mc:Choice>
              <mc:Fallback>
                <p:oleObj name="Equation" r:id="rId3" imgW="0" imgH="0" progId="Equation.3">
                  <p:embed/>
                  <p:pic>
                    <p:nvPicPr>
                      <p:cNvPr id="0" name="Rectangle 4"/>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072063" y="1719263"/>
                        <a:ext cx="3190875" cy="2128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363" name="Object 6"/>
          <p:cNvGraphicFramePr>
            <a:graphicFrameLocks noGrp="1" noChangeAspect="1"/>
          </p:cNvGraphicFramePr>
          <p:nvPr>
            <p:ph sz="quarter" idx="3"/>
          </p:nvPr>
        </p:nvGraphicFramePr>
        <p:xfrm>
          <a:off x="4213225" y="4322763"/>
          <a:ext cx="866775" cy="273050"/>
        </p:xfrm>
        <a:graphic>
          <a:graphicData uri="http://schemas.openxmlformats.org/presentationml/2006/ole">
            <mc:AlternateContent xmlns:mc="http://schemas.openxmlformats.org/markup-compatibility/2006">
              <mc:Choice xmlns:v="urn:schemas-microsoft-com:vml" Requires="v">
                <p:oleObj spid="_x0000_s15365" name="Equation" r:id="rId4" imgW="723600" imgH="228600" progId="Equation.3">
                  <p:embed/>
                </p:oleObj>
              </mc:Choice>
              <mc:Fallback>
                <p:oleObj name="Equation" r:id="rId4" imgW="723600" imgH="228600" progId="Equation.3">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13225" y="4322763"/>
                        <a:ext cx="866775" cy="27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Footer Placeholder 5"/>
          <p:cNvSpPr>
            <a:spLocks noGrp="1"/>
          </p:cNvSpPr>
          <p:nvPr>
            <p:ph type="ftr" sz="quarter" idx="11"/>
          </p:nvPr>
        </p:nvSpPr>
        <p:spPr/>
        <p:txBody>
          <a:bodyPr/>
          <a:lstStyle/>
          <a:p>
            <a:pPr>
              <a:defRPr/>
            </a:pPr>
            <a:r>
              <a:rPr lang="en-US" altLang="en-US"/>
              <a:t>Management &amp; Project Control -  Present by Dr.Amir.A.Shojaie</a:t>
            </a:r>
          </a:p>
        </p:txBody>
      </p:sp>
      <p:sp>
        <p:nvSpPr>
          <p:cNvPr id="13" name="Slide Number Placeholder 6"/>
          <p:cNvSpPr>
            <a:spLocks noGrp="1"/>
          </p:cNvSpPr>
          <p:nvPr>
            <p:ph type="sldNum" sz="quarter" idx="12"/>
          </p:nvPr>
        </p:nvSpPr>
        <p:spPr/>
        <p:txBody>
          <a:bodyPr/>
          <a:lstStyle/>
          <a:p>
            <a:pPr>
              <a:defRPr/>
            </a:pPr>
            <a:fld id="{E896CCBE-D5AF-4C58-860D-4ECAE763AE4B}" type="slidenum">
              <a:rPr lang="ar-SA" altLang="en-US"/>
              <a:pPr>
                <a:defRPr/>
              </a:pPr>
              <a:t>7</a:t>
            </a:fld>
            <a:endParaRPr lang="en-US" altLang="en-US"/>
          </a:p>
        </p:txBody>
      </p:sp>
      <p:sp>
        <p:nvSpPr>
          <p:cNvPr id="46084" name="Rectangle 2"/>
          <p:cNvSpPr>
            <a:spLocks noGrp="1" noChangeArrowheads="1"/>
          </p:cNvSpPr>
          <p:nvPr>
            <p:ph type="title"/>
          </p:nvPr>
        </p:nvSpPr>
        <p:spPr/>
        <p:txBody>
          <a:bodyPr/>
          <a:lstStyle/>
          <a:p>
            <a:pPr algn="r" rtl="1" eaLnBrk="1" hangingPunct="1"/>
            <a:r>
              <a:rPr lang="fa-IR" smtClean="0">
                <a:cs typeface="Nazanin" pitchFamily="2" charset="-78"/>
              </a:rPr>
              <a:t>چرخه حيات پروژه</a:t>
            </a:r>
            <a:endParaRPr lang="en-US" smtClean="0">
              <a:cs typeface="Nazanin" pitchFamily="2" charset="-78"/>
            </a:endParaRPr>
          </a:p>
        </p:txBody>
      </p:sp>
      <p:sp>
        <p:nvSpPr>
          <p:cNvPr id="46085" name="Rectangle 35"/>
          <p:cNvSpPr>
            <a:spLocks noChangeArrowheads="1"/>
          </p:cNvSpPr>
          <p:nvPr/>
        </p:nvSpPr>
        <p:spPr bwMode="auto">
          <a:xfrm>
            <a:off x="457200" y="1905000"/>
            <a:ext cx="7543800" cy="4038600"/>
          </a:xfrm>
          <a:prstGeom prst="rect">
            <a:avLst/>
          </a:prstGeom>
          <a:noFill/>
          <a:ln w="9525">
            <a:noFill/>
            <a:miter lim="800000"/>
            <a:headEnd/>
            <a:tailEnd/>
          </a:ln>
        </p:spPr>
        <p:txBody>
          <a:bodyPr lIns="91427" tIns="45714" rIns="91427" bIns="45714" anchor="b"/>
          <a:lstStyle/>
          <a:p>
            <a:pPr algn="r" rtl="1"/>
            <a:endParaRPr lang="fa-IR" sz="3900" b="1">
              <a:solidFill>
                <a:schemeClr val="tx2"/>
              </a:solidFill>
              <a:cs typeface="Nazanin" pitchFamily="2" charset="-78"/>
            </a:endParaRPr>
          </a:p>
        </p:txBody>
      </p:sp>
      <p:sp>
        <p:nvSpPr>
          <p:cNvPr id="46086" name="Line 43"/>
          <p:cNvSpPr>
            <a:spLocks noChangeShapeType="1"/>
          </p:cNvSpPr>
          <p:nvPr/>
        </p:nvSpPr>
        <p:spPr bwMode="auto">
          <a:xfrm flipV="1">
            <a:off x="766763" y="2682875"/>
            <a:ext cx="0" cy="3203575"/>
          </a:xfrm>
          <a:prstGeom prst="line">
            <a:avLst/>
          </a:prstGeom>
          <a:noFill/>
          <a:ln w="9525">
            <a:solidFill>
              <a:srgbClr val="3333CC"/>
            </a:solidFill>
            <a:round/>
            <a:headEnd type="none" w="sm" len="sm"/>
            <a:tailEnd type="triangle" w="lg" len="lg"/>
          </a:ln>
        </p:spPr>
        <p:txBody>
          <a:bodyPr wrap="none" anchor="ctr"/>
          <a:lstStyle/>
          <a:p>
            <a:endParaRPr lang="en-US"/>
          </a:p>
        </p:txBody>
      </p:sp>
      <p:sp>
        <p:nvSpPr>
          <p:cNvPr id="46087" name="Line 44"/>
          <p:cNvSpPr>
            <a:spLocks noChangeShapeType="1"/>
          </p:cNvSpPr>
          <p:nvPr/>
        </p:nvSpPr>
        <p:spPr bwMode="auto">
          <a:xfrm>
            <a:off x="766763" y="5886450"/>
            <a:ext cx="5267325" cy="0"/>
          </a:xfrm>
          <a:prstGeom prst="line">
            <a:avLst/>
          </a:prstGeom>
          <a:noFill/>
          <a:ln w="9525">
            <a:solidFill>
              <a:srgbClr val="3333CC"/>
            </a:solidFill>
            <a:round/>
            <a:headEnd type="none" w="sm" len="sm"/>
            <a:tailEnd type="triangle" w="lg" len="lg"/>
          </a:ln>
        </p:spPr>
        <p:txBody>
          <a:bodyPr wrap="none" anchor="ctr"/>
          <a:lstStyle/>
          <a:p>
            <a:endParaRPr lang="en-US"/>
          </a:p>
        </p:txBody>
      </p:sp>
      <p:sp>
        <p:nvSpPr>
          <p:cNvPr id="46088" name="Freeform 45"/>
          <p:cNvSpPr>
            <a:spLocks/>
          </p:cNvSpPr>
          <p:nvPr/>
        </p:nvSpPr>
        <p:spPr bwMode="auto">
          <a:xfrm>
            <a:off x="766763" y="2751138"/>
            <a:ext cx="4883150" cy="3135312"/>
          </a:xfrm>
          <a:custGeom>
            <a:avLst/>
            <a:gdLst>
              <a:gd name="T0" fmla="*/ 0 w 3447"/>
              <a:gd name="T1" fmla="*/ 2086 h 2086"/>
              <a:gd name="T2" fmla="*/ 568 w 3447"/>
              <a:gd name="T3" fmla="*/ 1837 h 2086"/>
              <a:gd name="T4" fmla="*/ 1134 w 3447"/>
              <a:gd name="T5" fmla="*/ 1043 h 2086"/>
              <a:gd name="T6" fmla="*/ 1643 w 3447"/>
              <a:gd name="T7" fmla="*/ 598 h 2086"/>
              <a:gd name="T8" fmla="*/ 2313 w 3447"/>
              <a:gd name="T9" fmla="*/ 272 h 2086"/>
              <a:gd name="T10" fmla="*/ 3447 w 3447"/>
              <a:gd name="T11" fmla="*/ 0 h 2086"/>
              <a:gd name="T12" fmla="*/ 0 60000 65536"/>
              <a:gd name="T13" fmla="*/ 0 60000 65536"/>
              <a:gd name="T14" fmla="*/ 0 60000 65536"/>
              <a:gd name="T15" fmla="*/ 0 60000 65536"/>
              <a:gd name="T16" fmla="*/ 0 60000 65536"/>
              <a:gd name="T17" fmla="*/ 0 60000 65536"/>
              <a:gd name="T18" fmla="*/ 0 w 3447"/>
              <a:gd name="T19" fmla="*/ 0 h 2086"/>
              <a:gd name="T20" fmla="*/ 3447 w 3447"/>
              <a:gd name="T21" fmla="*/ 2086 h 2086"/>
            </a:gdLst>
            <a:ahLst/>
            <a:cxnLst>
              <a:cxn ang="T12">
                <a:pos x="T0" y="T1"/>
              </a:cxn>
              <a:cxn ang="T13">
                <a:pos x="T2" y="T3"/>
              </a:cxn>
              <a:cxn ang="T14">
                <a:pos x="T4" y="T5"/>
              </a:cxn>
              <a:cxn ang="T15">
                <a:pos x="T6" y="T7"/>
              </a:cxn>
              <a:cxn ang="T16">
                <a:pos x="T8" y="T9"/>
              </a:cxn>
              <a:cxn ang="T17">
                <a:pos x="T10" y="T11"/>
              </a:cxn>
            </a:cxnLst>
            <a:rect l="T18" t="T19" r="T20" b="T21"/>
            <a:pathLst>
              <a:path w="3447" h="2086">
                <a:moveTo>
                  <a:pt x="0" y="2086"/>
                </a:moveTo>
                <a:cubicBezTo>
                  <a:pt x="95" y="2044"/>
                  <a:pt x="379" y="2011"/>
                  <a:pt x="568" y="1837"/>
                </a:cubicBezTo>
                <a:cubicBezTo>
                  <a:pt x="757" y="1663"/>
                  <a:pt x="955" y="1249"/>
                  <a:pt x="1134" y="1043"/>
                </a:cubicBezTo>
                <a:cubicBezTo>
                  <a:pt x="1313" y="837"/>
                  <a:pt x="1446" y="727"/>
                  <a:pt x="1643" y="598"/>
                </a:cubicBezTo>
                <a:cubicBezTo>
                  <a:pt x="1840" y="469"/>
                  <a:pt x="2012" y="372"/>
                  <a:pt x="2313" y="272"/>
                </a:cubicBezTo>
                <a:cubicBezTo>
                  <a:pt x="2614" y="172"/>
                  <a:pt x="3258" y="45"/>
                  <a:pt x="3447" y="0"/>
                </a:cubicBezTo>
              </a:path>
            </a:pathLst>
          </a:custGeom>
          <a:noFill/>
          <a:ln w="38100">
            <a:solidFill>
              <a:srgbClr val="FF5050"/>
            </a:solidFill>
            <a:round/>
            <a:headEnd type="none" w="sm" len="sm"/>
            <a:tailEnd type="none" w="sm" len="sm"/>
          </a:ln>
        </p:spPr>
        <p:txBody>
          <a:bodyPr wrap="none" anchor="ctr"/>
          <a:lstStyle/>
          <a:p>
            <a:endParaRPr lang="fa-IR"/>
          </a:p>
        </p:txBody>
      </p:sp>
      <p:sp>
        <p:nvSpPr>
          <p:cNvPr id="46089" name="Line 46"/>
          <p:cNvSpPr>
            <a:spLocks noChangeShapeType="1"/>
          </p:cNvSpPr>
          <p:nvPr/>
        </p:nvSpPr>
        <p:spPr bwMode="auto">
          <a:xfrm>
            <a:off x="1600200" y="2887663"/>
            <a:ext cx="0" cy="3067050"/>
          </a:xfrm>
          <a:prstGeom prst="line">
            <a:avLst/>
          </a:prstGeom>
          <a:noFill/>
          <a:ln w="9525">
            <a:solidFill>
              <a:schemeClr val="tx1"/>
            </a:solidFill>
            <a:prstDash val="lgDash"/>
            <a:round/>
            <a:headEnd type="none" w="sm" len="sm"/>
            <a:tailEnd type="none" w="sm" len="sm"/>
          </a:ln>
        </p:spPr>
        <p:txBody>
          <a:bodyPr wrap="none" anchor="ctr"/>
          <a:lstStyle/>
          <a:p>
            <a:endParaRPr lang="en-US"/>
          </a:p>
        </p:txBody>
      </p:sp>
      <p:sp>
        <p:nvSpPr>
          <p:cNvPr id="46090" name="Line 47"/>
          <p:cNvSpPr>
            <a:spLocks noChangeShapeType="1"/>
          </p:cNvSpPr>
          <p:nvPr/>
        </p:nvSpPr>
        <p:spPr bwMode="auto">
          <a:xfrm>
            <a:off x="4106863" y="2751138"/>
            <a:ext cx="0" cy="3135312"/>
          </a:xfrm>
          <a:prstGeom prst="line">
            <a:avLst/>
          </a:prstGeom>
          <a:noFill/>
          <a:ln w="9525">
            <a:solidFill>
              <a:schemeClr val="tx1"/>
            </a:solidFill>
            <a:prstDash val="lgDash"/>
            <a:round/>
            <a:headEnd type="none" w="sm" len="sm"/>
            <a:tailEnd type="none" w="sm" len="sm"/>
          </a:ln>
        </p:spPr>
        <p:txBody>
          <a:bodyPr wrap="none" anchor="ctr"/>
          <a:lstStyle/>
          <a:p>
            <a:endParaRPr lang="en-US"/>
          </a:p>
        </p:txBody>
      </p:sp>
      <p:sp>
        <p:nvSpPr>
          <p:cNvPr id="70704" name="Text Box 48"/>
          <p:cNvSpPr txBox="1">
            <a:spLocks noChangeArrowheads="1"/>
          </p:cNvSpPr>
          <p:nvPr/>
        </p:nvSpPr>
        <p:spPr bwMode="auto">
          <a:xfrm>
            <a:off x="5840413" y="5746750"/>
            <a:ext cx="965200" cy="304800"/>
          </a:xfrm>
          <a:prstGeom prst="rect">
            <a:avLst/>
          </a:prstGeom>
          <a:noFill/>
          <a:ln w="9525">
            <a:noFill/>
            <a:miter lim="800000"/>
            <a:headEnd type="none" w="sm" len="sm"/>
            <a:tailEnd type="none" w="sm" len="sm"/>
          </a:ln>
          <a:effectLst/>
        </p:spPr>
        <p:txBody>
          <a:bodyPr lIns="91427" tIns="45714" rIns="91427" bIns="45714">
            <a:spAutoFit/>
          </a:bodyPr>
          <a:lstStyle/>
          <a:p>
            <a:pPr rtl="1">
              <a:spcBef>
                <a:spcPct val="50000"/>
              </a:spcBef>
              <a:defRPr/>
            </a:pPr>
            <a:r>
              <a:rPr kumimoji="1" lang="fa-IR" sz="1400" b="1">
                <a:effectLst>
                  <a:outerShdw blurRad="38100" dist="38100" dir="2700000" algn="tl">
                    <a:srgbClr val="C0C0C0"/>
                  </a:outerShdw>
                </a:effectLst>
                <a:latin typeface="Times New Roman" pitchFamily="18" charset="0"/>
                <a:cs typeface="Nazanin" pitchFamily="2" charset="-78"/>
              </a:rPr>
              <a:t>زمـــان</a:t>
            </a:r>
            <a:endParaRPr kumimoji="1" lang="en-US" sz="1400" b="1">
              <a:effectLst>
                <a:outerShdw blurRad="38100" dist="38100" dir="2700000" algn="tl">
                  <a:srgbClr val="C0C0C0"/>
                </a:outerShdw>
              </a:effectLst>
              <a:latin typeface="Times New Roman" pitchFamily="18" charset="0"/>
              <a:cs typeface="Nazanin" pitchFamily="2" charset="-78"/>
            </a:endParaRPr>
          </a:p>
        </p:txBody>
      </p:sp>
      <p:sp>
        <p:nvSpPr>
          <p:cNvPr id="46092" name="Text Box 49"/>
          <p:cNvSpPr txBox="1">
            <a:spLocks noChangeArrowheads="1"/>
          </p:cNvSpPr>
          <p:nvPr/>
        </p:nvSpPr>
        <p:spPr bwMode="auto">
          <a:xfrm>
            <a:off x="6157913" y="2420938"/>
            <a:ext cx="2305050" cy="2774950"/>
          </a:xfrm>
          <a:prstGeom prst="rect">
            <a:avLst/>
          </a:prstGeom>
          <a:noFill/>
          <a:ln w="9525">
            <a:noFill/>
            <a:miter lim="800000"/>
            <a:headEnd/>
            <a:tailEnd/>
          </a:ln>
        </p:spPr>
        <p:txBody>
          <a:bodyPr lIns="91427" tIns="45714" rIns="91427" bIns="45714">
            <a:spAutoFit/>
          </a:bodyPr>
          <a:lstStyle/>
          <a:p>
            <a:pPr algn="r" rtl="1">
              <a:spcBef>
                <a:spcPct val="50000"/>
              </a:spcBef>
            </a:pPr>
            <a:r>
              <a:rPr lang="fa-IR" sz="2200">
                <a:cs typeface="Yagut" pitchFamily="2" charset="-78"/>
              </a:rPr>
              <a:t>شروع آهسته</a:t>
            </a:r>
          </a:p>
          <a:p>
            <a:pPr algn="r" rtl="1">
              <a:spcBef>
                <a:spcPct val="50000"/>
              </a:spcBef>
            </a:pPr>
            <a:r>
              <a:rPr lang="fa-IR" sz="2200">
                <a:cs typeface="Yagut" pitchFamily="2" charset="-78"/>
              </a:rPr>
              <a:t>رشد</a:t>
            </a:r>
          </a:p>
          <a:p>
            <a:pPr algn="r" rtl="1">
              <a:spcBef>
                <a:spcPct val="50000"/>
              </a:spcBef>
            </a:pPr>
            <a:r>
              <a:rPr lang="fa-IR" sz="2200">
                <a:cs typeface="Yagut" pitchFamily="2" charset="-78"/>
              </a:rPr>
              <a:t>اوج</a:t>
            </a:r>
          </a:p>
          <a:p>
            <a:pPr algn="r" rtl="1">
              <a:spcBef>
                <a:spcPct val="50000"/>
              </a:spcBef>
            </a:pPr>
            <a:r>
              <a:rPr lang="fa-IR" sz="2200">
                <a:cs typeface="Yagut" pitchFamily="2" charset="-78"/>
              </a:rPr>
              <a:t>آغاز زوال </a:t>
            </a:r>
            <a:r>
              <a:rPr lang="ar-SA" sz="2200">
                <a:cs typeface="Yagut" pitchFamily="2" charset="-78"/>
              </a:rPr>
              <a:t>–</a:t>
            </a:r>
            <a:r>
              <a:rPr lang="fa-IR" sz="2200">
                <a:cs typeface="Yagut" pitchFamily="2" charset="-78"/>
              </a:rPr>
              <a:t> نزد</a:t>
            </a:r>
            <a:r>
              <a:rPr lang="ar-SA" sz="2200">
                <a:cs typeface="Yagut" pitchFamily="2" charset="-78"/>
              </a:rPr>
              <a:t>ي</a:t>
            </a:r>
            <a:r>
              <a:rPr lang="fa-IR" sz="2200">
                <a:cs typeface="Yagut" pitchFamily="2" charset="-78"/>
              </a:rPr>
              <a:t>ک به اختتام</a:t>
            </a:r>
          </a:p>
          <a:p>
            <a:pPr algn="r" rtl="1">
              <a:spcBef>
                <a:spcPct val="50000"/>
              </a:spcBef>
            </a:pPr>
            <a:r>
              <a:rPr lang="fa-IR" sz="2200">
                <a:cs typeface="Yagut" pitchFamily="2" charset="-78"/>
              </a:rPr>
              <a:t>اختتام و پا</a:t>
            </a:r>
            <a:r>
              <a:rPr lang="ar-SA" sz="2200">
                <a:cs typeface="Yagut" pitchFamily="2" charset="-78"/>
              </a:rPr>
              <a:t>ي</a:t>
            </a:r>
            <a:r>
              <a:rPr lang="fa-IR" sz="2200">
                <a:cs typeface="Yagut" pitchFamily="2" charset="-78"/>
              </a:rPr>
              <a:t>ان کار</a:t>
            </a:r>
            <a:endParaRPr lang="en-US" sz="2200">
              <a:cs typeface="Yagut" pitchFamily="2" charset="-78"/>
            </a:endParaRPr>
          </a:p>
        </p:txBody>
      </p:sp>
      <p:sp>
        <p:nvSpPr>
          <p:cNvPr id="70706" name="Text Box 50"/>
          <p:cNvSpPr txBox="1">
            <a:spLocks noChangeArrowheads="1"/>
          </p:cNvSpPr>
          <p:nvPr/>
        </p:nvSpPr>
        <p:spPr bwMode="auto">
          <a:xfrm>
            <a:off x="252413" y="1773238"/>
            <a:ext cx="1511300" cy="942975"/>
          </a:xfrm>
          <a:prstGeom prst="rect">
            <a:avLst/>
          </a:prstGeom>
          <a:noFill/>
          <a:ln w="9525">
            <a:noFill/>
            <a:miter lim="800000"/>
            <a:headEnd type="none" w="sm" len="sm"/>
            <a:tailEnd type="none" w="sm" len="sm"/>
          </a:ln>
          <a:effectLst/>
        </p:spPr>
        <p:txBody>
          <a:bodyPr lIns="91427" tIns="45714" rIns="91427" bIns="45714">
            <a:spAutoFit/>
          </a:bodyPr>
          <a:lstStyle/>
          <a:p>
            <a:pPr rtl="1">
              <a:spcBef>
                <a:spcPct val="50000"/>
              </a:spcBef>
              <a:defRPr/>
            </a:pPr>
            <a:r>
              <a:rPr kumimoji="1" lang="fa-IR" sz="1400" b="1">
                <a:effectLst>
                  <a:outerShdw blurRad="38100" dist="38100" dir="2700000" algn="tl">
                    <a:srgbClr val="C0C0C0"/>
                  </a:outerShdw>
                </a:effectLst>
                <a:latin typeface="Times New Roman" pitchFamily="18" charset="0"/>
                <a:cs typeface="Nazanin" pitchFamily="2" charset="-78"/>
              </a:rPr>
              <a:t>ميزان کوشش (منابع)</a:t>
            </a:r>
          </a:p>
          <a:p>
            <a:pPr rtl="1">
              <a:spcBef>
                <a:spcPct val="50000"/>
              </a:spcBef>
              <a:defRPr/>
            </a:pPr>
            <a:r>
              <a:rPr kumimoji="1" lang="fa-IR" sz="1400" b="1">
                <a:effectLst>
                  <a:outerShdw blurRad="38100" dist="38100" dir="2700000" algn="tl">
                    <a:srgbClr val="C0C0C0"/>
                  </a:outerShdw>
                </a:effectLst>
                <a:latin typeface="Times New Roman" pitchFamily="18" charset="0"/>
                <a:cs typeface="Nazanin" pitchFamily="2" charset="-78"/>
              </a:rPr>
              <a:t>هز</a:t>
            </a:r>
            <a:r>
              <a:rPr kumimoji="1" lang="ar-SA" sz="1400" b="1">
                <a:effectLst>
                  <a:outerShdw blurRad="38100" dist="38100" dir="2700000" algn="tl">
                    <a:srgbClr val="C0C0C0"/>
                  </a:outerShdw>
                </a:effectLst>
                <a:latin typeface="Times New Roman" pitchFamily="18" charset="0"/>
                <a:cs typeface="Nazanin" pitchFamily="2" charset="-78"/>
              </a:rPr>
              <a:t>ي</a:t>
            </a:r>
            <a:r>
              <a:rPr kumimoji="1" lang="fa-IR" sz="1400" b="1">
                <a:effectLst>
                  <a:outerShdw blurRad="38100" dist="38100" dir="2700000" algn="tl">
                    <a:srgbClr val="C0C0C0"/>
                  </a:outerShdw>
                </a:effectLst>
                <a:latin typeface="Times New Roman" pitchFamily="18" charset="0"/>
                <a:cs typeface="Nazanin" pitchFamily="2" charset="-78"/>
              </a:rPr>
              <a:t>نه</a:t>
            </a:r>
          </a:p>
          <a:p>
            <a:pPr rtl="1">
              <a:spcBef>
                <a:spcPct val="50000"/>
              </a:spcBef>
              <a:defRPr/>
            </a:pPr>
            <a:r>
              <a:rPr kumimoji="1" lang="fa-IR" sz="1400" b="1">
                <a:effectLst>
                  <a:outerShdw blurRad="38100" dist="38100" dir="2700000" algn="tl">
                    <a:srgbClr val="C0C0C0"/>
                  </a:outerShdw>
                </a:effectLst>
                <a:latin typeface="Times New Roman" pitchFamily="18" charset="0"/>
                <a:cs typeface="Nazanin" pitchFamily="2" charset="-78"/>
              </a:rPr>
              <a:t>پ</a:t>
            </a:r>
            <a:r>
              <a:rPr kumimoji="1" lang="ar-SA" sz="1400" b="1">
                <a:effectLst>
                  <a:outerShdw blurRad="38100" dist="38100" dir="2700000" algn="tl">
                    <a:srgbClr val="C0C0C0"/>
                  </a:outerShdw>
                </a:effectLst>
                <a:latin typeface="Times New Roman" pitchFamily="18" charset="0"/>
                <a:cs typeface="Nazanin" pitchFamily="2" charset="-78"/>
              </a:rPr>
              <a:t>ي</a:t>
            </a:r>
            <a:r>
              <a:rPr kumimoji="1" lang="fa-IR" sz="1400" b="1">
                <a:effectLst>
                  <a:outerShdw blurRad="38100" dist="38100" dir="2700000" algn="tl">
                    <a:srgbClr val="C0C0C0"/>
                  </a:outerShdw>
                </a:effectLst>
                <a:latin typeface="Times New Roman" pitchFamily="18" charset="0"/>
                <a:cs typeface="Nazanin" pitchFamily="2" charset="-78"/>
              </a:rPr>
              <a:t>شرفت</a:t>
            </a:r>
            <a:endParaRPr kumimoji="1" lang="en-US" sz="1400" b="1">
              <a:effectLst>
                <a:outerShdw blurRad="38100" dist="38100" dir="2700000" algn="tl">
                  <a:srgbClr val="C0C0C0"/>
                </a:outerShdw>
              </a:effectLst>
              <a:latin typeface="Times New Roman" pitchFamily="18" charset="0"/>
              <a:cs typeface="Nazanin" pitchFamily="2" charset="-78"/>
            </a:endParaRPr>
          </a:p>
        </p:txBody>
      </p:sp>
    </p:spTree>
  </p:cSld>
  <p:clrMapOvr>
    <a:masterClrMapping/>
  </p:clrMapOvr>
  <p:transition spd="med"/>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 name="Footer Placeholder 5"/>
          <p:cNvSpPr>
            <a:spLocks noGrp="1"/>
          </p:cNvSpPr>
          <p:nvPr>
            <p:ph type="ftr" sz="quarter" idx="11"/>
          </p:nvPr>
        </p:nvSpPr>
        <p:spPr/>
        <p:txBody>
          <a:bodyPr/>
          <a:lstStyle/>
          <a:p>
            <a:pPr>
              <a:defRPr/>
            </a:pPr>
            <a:r>
              <a:rPr lang="en-US" altLang="en-US"/>
              <a:t>Management &amp; Project Control -  Present by Dr.Amir.A.Shojaie</a:t>
            </a:r>
          </a:p>
        </p:txBody>
      </p:sp>
      <p:sp>
        <p:nvSpPr>
          <p:cNvPr id="22" name="Slide Number Placeholder 6"/>
          <p:cNvSpPr>
            <a:spLocks noGrp="1"/>
          </p:cNvSpPr>
          <p:nvPr>
            <p:ph type="sldNum" sz="quarter" idx="12"/>
          </p:nvPr>
        </p:nvSpPr>
        <p:spPr/>
        <p:txBody>
          <a:bodyPr/>
          <a:lstStyle/>
          <a:p>
            <a:pPr>
              <a:defRPr/>
            </a:pPr>
            <a:fld id="{9DE7BD59-66B9-4D1B-A6E1-88EFC9CBCCBA}" type="slidenum">
              <a:rPr lang="ar-SA" altLang="en-US"/>
              <a:pPr>
                <a:defRPr/>
              </a:pPr>
              <a:t>70</a:t>
            </a:fld>
            <a:endParaRPr lang="en-US" altLang="en-US"/>
          </a:p>
        </p:txBody>
      </p:sp>
      <p:sp>
        <p:nvSpPr>
          <p:cNvPr id="95236" name="Rectangle 2"/>
          <p:cNvSpPr>
            <a:spLocks noGrp="1" noChangeArrowheads="1"/>
          </p:cNvSpPr>
          <p:nvPr>
            <p:ph type="title"/>
          </p:nvPr>
        </p:nvSpPr>
        <p:spPr/>
        <p:txBody>
          <a:bodyPr/>
          <a:lstStyle/>
          <a:p>
            <a:pPr algn="r" rtl="1" eaLnBrk="1" hangingPunct="1"/>
            <a:r>
              <a:rPr lang="fa-IR" smtClean="0">
                <a:cs typeface="B Nazanin" pitchFamily="2" charset="-78"/>
              </a:rPr>
              <a:t>شناوري در تاريخ هاي وقوع رويدادها- ادامه</a:t>
            </a:r>
            <a:endParaRPr lang="en-US" smtClean="0">
              <a:cs typeface="B Nazanin" pitchFamily="2" charset="-78"/>
            </a:endParaRPr>
          </a:p>
        </p:txBody>
      </p:sp>
      <p:sp>
        <p:nvSpPr>
          <p:cNvPr id="95237" name="Rectangle 3"/>
          <p:cNvSpPr>
            <a:spLocks noGrp="1" noChangeArrowheads="1"/>
          </p:cNvSpPr>
          <p:nvPr>
            <p:ph type="body" sz="half" idx="1"/>
          </p:nvPr>
        </p:nvSpPr>
        <p:spPr>
          <a:xfrm>
            <a:off x="457200" y="1719263"/>
            <a:ext cx="8001000" cy="4411662"/>
          </a:xfrm>
        </p:spPr>
        <p:txBody>
          <a:bodyPr/>
          <a:lstStyle/>
          <a:p>
            <a:pPr algn="r" rtl="1" eaLnBrk="1" hangingPunct="1"/>
            <a:r>
              <a:rPr lang="fa-IR" sz="2600" smtClean="0">
                <a:cs typeface="B Nazanin" pitchFamily="2" charset="-78"/>
              </a:rPr>
              <a:t>براي مثال قبل ميتوان جهت نشان دادن مقدار شناوريهاي رويداد جدول زير را تشکيل داد:</a:t>
            </a:r>
          </a:p>
          <a:p>
            <a:pPr algn="ctr" rtl="1" eaLnBrk="1" hangingPunct="1">
              <a:buFont typeface="Wingdings" pitchFamily="2" charset="2"/>
              <a:buNone/>
            </a:pPr>
            <a:endParaRPr lang="en-US" sz="2600" smtClean="0">
              <a:cs typeface="B Nazanin" pitchFamily="2" charset="-78"/>
            </a:endParaRPr>
          </a:p>
        </p:txBody>
      </p:sp>
      <p:graphicFrame>
        <p:nvGraphicFramePr>
          <p:cNvPr id="167970" name="Group 34"/>
          <p:cNvGraphicFramePr>
            <a:graphicFrameLocks noGrp="1"/>
          </p:cNvGraphicFramePr>
          <p:nvPr>
            <p:ph sz="half" idx="2"/>
          </p:nvPr>
        </p:nvGraphicFramePr>
        <p:xfrm>
          <a:off x="685800" y="2590800"/>
          <a:ext cx="7543800" cy="3619500"/>
        </p:xfrm>
        <a:graphic>
          <a:graphicData uri="http://schemas.openxmlformats.org/drawingml/2006/table">
            <a:tbl>
              <a:tblPr/>
              <a:tblGrid>
                <a:gridCol w="1371600"/>
                <a:gridCol w="2400300"/>
                <a:gridCol w="2324100"/>
                <a:gridCol w="1447800"/>
              </a:tblGrid>
              <a:tr h="10287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1" i="0" u="none" strike="noStrike" cap="none" normalizeH="0" baseline="0" smtClean="0">
                          <a:ln>
                            <a:noFill/>
                          </a:ln>
                          <a:solidFill>
                            <a:schemeClr val="tx1"/>
                          </a:solidFill>
                          <a:effectLst/>
                          <a:latin typeface="Arial" pitchFamily="34" charset="0"/>
                          <a:cs typeface="B Nazanin" pitchFamily="2" charset="-78"/>
                        </a:rPr>
                        <a:t>شناوري</a:t>
                      </a:r>
                      <a:endParaRPr kumimoji="0" lang="en-US" sz="24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1" i="0" u="none" strike="noStrike" cap="none" normalizeH="0" baseline="0" smtClean="0">
                          <a:ln>
                            <a:noFill/>
                          </a:ln>
                          <a:solidFill>
                            <a:schemeClr val="tx1"/>
                          </a:solidFill>
                          <a:effectLst/>
                          <a:latin typeface="Arial" pitchFamily="34" charset="0"/>
                          <a:cs typeface="B Nazanin" pitchFamily="2" charset="-78"/>
                        </a:rPr>
                        <a:t>ديرترين تاريخ وقوع</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400" b="1" i="0" u="none" strike="noStrike" cap="none" normalizeH="0" baseline="0" smtClean="0">
                          <a:ln>
                            <a:noFill/>
                          </a:ln>
                          <a:solidFill>
                            <a:schemeClr val="tx1"/>
                          </a:solidFill>
                          <a:effectLst/>
                          <a:latin typeface="Arial" pitchFamily="34" charset="0"/>
                          <a:cs typeface="B Nazanin" pitchFamily="2" charset="-78"/>
                        </a:rPr>
                        <a:t>L</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1" i="0" u="none" strike="noStrike" cap="none" normalizeH="0" baseline="0" smtClean="0">
                          <a:ln>
                            <a:noFill/>
                          </a:ln>
                          <a:solidFill>
                            <a:schemeClr val="tx1"/>
                          </a:solidFill>
                          <a:effectLst/>
                          <a:latin typeface="Arial" pitchFamily="34" charset="0"/>
                          <a:cs typeface="B Nazanin" pitchFamily="2" charset="-78"/>
                        </a:rPr>
                        <a:t>زودترين تاريخ وقوع</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400" b="1" i="0" u="none" strike="noStrike" cap="none" normalizeH="0" baseline="0" smtClean="0">
                          <a:ln>
                            <a:noFill/>
                          </a:ln>
                          <a:solidFill>
                            <a:schemeClr val="tx1"/>
                          </a:solidFill>
                          <a:effectLst/>
                          <a:latin typeface="Arial" pitchFamily="34" charset="0"/>
                          <a:cs typeface="B Nazanin" pitchFamily="2" charset="-78"/>
                        </a:rPr>
                        <a:t>E</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1" i="0" u="none" strike="noStrike" cap="none" normalizeH="0" baseline="0" smtClean="0">
                          <a:ln>
                            <a:noFill/>
                          </a:ln>
                          <a:solidFill>
                            <a:schemeClr val="tx1"/>
                          </a:solidFill>
                          <a:effectLst/>
                          <a:latin typeface="Arial" pitchFamily="34" charset="0"/>
                          <a:cs typeface="B Nazanin" pitchFamily="2" charset="-78"/>
                        </a:rPr>
                        <a:t>رويداد</a:t>
                      </a:r>
                      <a:endParaRPr kumimoji="0" lang="en-US" sz="24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0</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4</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0</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0</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0</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7</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0</a:t>
                      </a: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0</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8</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3</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10</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20</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22</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32</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0</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4</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3</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10</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20</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15</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32</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0</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1</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2</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3</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4</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5</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B Nazanin" pitchFamily="2" charset="-78"/>
                        </a:rPr>
                        <a:t>6</a:t>
                      </a: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Footer Placeholder 6"/>
          <p:cNvSpPr>
            <a:spLocks noGrp="1"/>
          </p:cNvSpPr>
          <p:nvPr>
            <p:ph type="ftr" sz="quarter" idx="11"/>
          </p:nvPr>
        </p:nvSpPr>
        <p:spPr/>
        <p:txBody>
          <a:bodyPr/>
          <a:lstStyle/>
          <a:p>
            <a:pPr>
              <a:defRPr/>
            </a:pPr>
            <a:r>
              <a:rPr lang="en-US" altLang="en-US"/>
              <a:t>Management &amp; Project Control -  Present by Dr.Amir.A.Shojaie</a:t>
            </a:r>
          </a:p>
        </p:txBody>
      </p:sp>
      <p:sp>
        <p:nvSpPr>
          <p:cNvPr id="6" name="Slide Number Placeholder 7"/>
          <p:cNvSpPr>
            <a:spLocks noGrp="1"/>
          </p:cNvSpPr>
          <p:nvPr>
            <p:ph type="sldNum" sz="quarter" idx="12"/>
          </p:nvPr>
        </p:nvSpPr>
        <p:spPr/>
        <p:txBody>
          <a:bodyPr/>
          <a:lstStyle/>
          <a:p>
            <a:pPr>
              <a:defRPr/>
            </a:pPr>
            <a:fld id="{44C7790C-CBE9-43BD-82CC-EA980F3572D9}" type="slidenum">
              <a:rPr lang="ar-SA" altLang="en-US"/>
              <a:pPr>
                <a:defRPr/>
              </a:pPr>
              <a:t>71</a:t>
            </a:fld>
            <a:endParaRPr lang="en-US" altLang="en-US"/>
          </a:p>
        </p:txBody>
      </p:sp>
      <p:sp>
        <p:nvSpPr>
          <p:cNvPr id="16389" name="Rectangle 2"/>
          <p:cNvSpPr>
            <a:spLocks noGrp="1" noChangeArrowheads="1"/>
          </p:cNvSpPr>
          <p:nvPr>
            <p:ph type="title"/>
          </p:nvPr>
        </p:nvSpPr>
        <p:spPr/>
        <p:txBody>
          <a:bodyPr/>
          <a:lstStyle/>
          <a:p>
            <a:pPr algn="r" rtl="1" eaLnBrk="1" hangingPunct="1"/>
            <a:r>
              <a:rPr lang="fa-IR" smtClean="0">
                <a:cs typeface="B Nazanin" pitchFamily="2" charset="-78"/>
              </a:rPr>
              <a:t>ادامه تعاريف مسير بحراني</a:t>
            </a:r>
            <a:endParaRPr lang="en-US" smtClean="0">
              <a:cs typeface="B Nazanin" pitchFamily="2" charset="-78"/>
            </a:endParaRPr>
          </a:p>
        </p:txBody>
      </p:sp>
      <p:sp>
        <p:nvSpPr>
          <p:cNvPr id="16390" name="Rectangle 3"/>
          <p:cNvSpPr>
            <a:spLocks noGrp="1" noChangeArrowheads="1"/>
          </p:cNvSpPr>
          <p:nvPr>
            <p:ph type="body" sz="half" idx="1"/>
          </p:nvPr>
        </p:nvSpPr>
        <p:spPr>
          <a:xfrm>
            <a:off x="457200" y="1719263"/>
            <a:ext cx="8382000" cy="4411662"/>
          </a:xfrm>
        </p:spPr>
        <p:txBody>
          <a:bodyPr/>
          <a:lstStyle/>
          <a:p>
            <a:pPr algn="r" rtl="1" eaLnBrk="1" hangingPunct="1">
              <a:lnSpc>
                <a:spcPct val="90000"/>
              </a:lnSpc>
            </a:pPr>
            <a:r>
              <a:rPr lang="fa-IR" sz="2600" b="1" smtClean="0">
                <a:cs typeface="B Nazanin" pitchFamily="2" charset="-78"/>
              </a:rPr>
              <a:t>رويداد بحراني:</a:t>
            </a:r>
            <a:r>
              <a:rPr lang="fa-IR" sz="2600" smtClean="0">
                <a:cs typeface="B Nazanin" pitchFamily="2" charset="-78"/>
              </a:rPr>
              <a:t> در يک شبکه رويداد هائي هستند که داراي شناوري صفر</a:t>
            </a:r>
            <a:r>
              <a:rPr lang="en-US" sz="2600" smtClean="0">
                <a:cs typeface="B Nazanin" pitchFamily="2" charset="-78"/>
              </a:rPr>
              <a:t>(0)</a:t>
            </a:r>
            <a:r>
              <a:rPr lang="fa-IR" sz="2600" smtClean="0">
                <a:cs typeface="B Nazanin" pitchFamily="2" charset="-78"/>
              </a:rPr>
              <a:t> مي باشند. زودترين و ديرترين تاريخ هاي وقوع اين رويدادها همواره مساوي بوده و هر تغييري در اين تاريخ ها باعث خواهد شد که زمان لازم براي تکميل پروژه را تغيير دهد.</a:t>
            </a:r>
          </a:p>
          <a:p>
            <a:pPr algn="r" rtl="1" eaLnBrk="1" hangingPunct="1">
              <a:lnSpc>
                <a:spcPct val="90000"/>
              </a:lnSpc>
            </a:pPr>
            <a:r>
              <a:rPr lang="fa-IR" sz="2600" b="1" smtClean="0">
                <a:cs typeface="B Nazanin" pitchFamily="2" charset="-78"/>
              </a:rPr>
              <a:t>راههاي (مسيرهاي) شبکه: </a:t>
            </a:r>
            <a:r>
              <a:rPr lang="fa-IR" sz="2600" smtClean="0">
                <a:cs typeface="B Nazanin" pitchFamily="2" charset="-78"/>
              </a:rPr>
              <a:t>يک سري از فعاليتها که از رويداد آغازين شبکه شروع، و به رويداد پاياني شبکه ختم ميشوند را راه يا مسير مينامند.</a:t>
            </a:r>
            <a:r>
              <a:rPr lang="en-US" sz="2100" smtClean="0">
                <a:cs typeface="B Nazanin" pitchFamily="2" charset="-78"/>
              </a:rPr>
              <a:t>(Network Paths)</a:t>
            </a:r>
            <a:endParaRPr lang="fa-IR" sz="2100" b="1" smtClean="0">
              <a:cs typeface="B Nazanin" pitchFamily="2" charset="-78"/>
            </a:endParaRPr>
          </a:p>
          <a:p>
            <a:pPr algn="r" rtl="1" eaLnBrk="1" hangingPunct="1">
              <a:lnSpc>
                <a:spcPct val="90000"/>
              </a:lnSpc>
            </a:pPr>
            <a:r>
              <a:rPr lang="fa-IR" sz="2600" b="1" smtClean="0">
                <a:cs typeface="B Nazanin" pitchFamily="2" charset="-78"/>
              </a:rPr>
              <a:t>مقدار شناوري يک راه: </a:t>
            </a:r>
            <a:r>
              <a:rPr lang="fa-IR" sz="2600" smtClean="0">
                <a:cs typeface="B Nazanin" pitchFamily="2" charset="-78"/>
              </a:rPr>
              <a:t>عبارت از اختلاف بين کل زمان لازم براي تکميل پروژه ،‌و جمع زمانهاي فعاليتهاي تشکيل دهنده آن راه ميباشد. پس براي يک راه که شامل فعاليتهاي</a:t>
            </a:r>
            <a:r>
              <a:rPr lang="en-US" sz="2200" smtClean="0">
                <a:cs typeface="B Nazanin" pitchFamily="2" charset="-78"/>
              </a:rPr>
              <a:t>1,2,…m</a:t>
            </a:r>
            <a:r>
              <a:rPr lang="fa-IR" sz="2600" smtClean="0">
                <a:cs typeface="B Nazanin" pitchFamily="2" charset="-78"/>
              </a:rPr>
              <a:t> باشد داريم:</a:t>
            </a:r>
          </a:p>
          <a:p>
            <a:pPr algn="ctr" rtl="1" eaLnBrk="1" hangingPunct="1">
              <a:lnSpc>
                <a:spcPct val="90000"/>
              </a:lnSpc>
              <a:buFont typeface="Wingdings" pitchFamily="2" charset="2"/>
              <a:buNone/>
            </a:pPr>
            <a:r>
              <a:rPr lang="fa-IR" sz="2600" smtClean="0">
                <a:cs typeface="B Nazanin" pitchFamily="2" charset="-78"/>
              </a:rPr>
              <a:t>= شناوري راه</a:t>
            </a:r>
            <a:endParaRPr lang="en-US" sz="2600" smtClean="0">
              <a:cs typeface="B Nazanin" pitchFamily="2" charset="-78"/>
            </a:endParaRPr>
          </a:p>
          <a:p>
            <a:pPr algn="ctr" rtl="1" eaLnBrk="1" hangingPunct="1">
              <a:lnSpc>
                <a:spcPct val="90000"/>
              </a:lnSpc>
              <a:buFont typeface="Wingdings" pitchFamily="2" charset="2"/>
              <a:buNone/>
            </a:pPr>
            <a:endParaRPr lang="en-US" sz="2600" smtClean="0">
              <a:cs typeface="B Nazanin" pitchFamily="2" charset="-78"/>
            </a:endParaRPr>
          </a:p>
        </p:txBody>
      </p:sp>
      <p:graphicFrame>
        <p:nvGraphicFramePr>
          <p:cNvPr id="16386" name="Object 6"/>
          <p:cNvGraphicFramePr>
            <a:graphicFrameLocks noGrp="1" noChangeAspect="1"/>
          </p:cNvGraphicFramePr>
          <p:nvPr>
            <p:ph sz="quarter" idx="3"/>
          </p:nvPr>
        </p:nvGraphicFramePr>
        <p:xfrm>
          <a:off x="6029325" y="5576888"/>
          <a:ext cx="1504950" cy="195262"/>
        </p:xfrm>
        <a:graphic>
          <a:graphicData uri="http://schemas.openxmlformats.org/presentationml/2006/ole">
            <mc:AlternateContent xmlns:mc="http://schemas.openxmlformats.org/markup-compatibility/2006">
              <mc:Choice xmlns:v="urn:schemas-microsoft-com:vml" Requires="v">
                <p:oleObj spid="_x0000_s16387" name="Equation" r:id="rId3" imgW="1765080" imgH="228600" progId="Equation.3">
                  <p:embed/>
                </p:oleObj>
              </mc:Choice>
              <mc:Fallback>
                <p:oleObj name="Equation" r:id="rId3" imgW="1765080" imgH="228600"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29325" y="5576888"/>
                        <a:ext cx="1504950" cy="195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Footer Placeholder 6"/>
          <p:cNvSpPr>
            <a:spLocks noGrp="1"/>
          </p:cNvSpPr>
          <p:nvPr>
            <p:ph type="ftr" sz="quarter" idx="11"/>
          </p:nvPr>
        </p:nvSpPr>
        <p:spPr/>
        <p:txBody>
          <a:bodyPr/>
          <a:lstStyle/>
          <a:p>
            <a:pPr>
              <a:defRPr/>
            </a:pPr>
            <a:r>
              <a:rPr lang="en-US" altLang="en-US"/>
              <a:t>Management &amp; Project Control -  Present by Dr.Amir.A.Shojaie</a:t>
            </a:r>
          </a:p>
        </p:txBody>
      </p:sp>
      <p:sp>
        <p:nvSpPr>
          <p:cNvPr id="8" name="Slide Number Placeholder 7"/>
          <p:cNvSpPr>
            <a:spLocks noGrp="1"/>
          </p:cNvSpPr>
          <p:nvPr>
            <p:ph type="sldNum" sz="quarter" idx="12"/>
          </p:nvPr>
        </p:nvSpPr>
        <p:spPr/>
        <p:txBody>
          <a:bodyPr/>
          <a:lstStyle/>
          <a:p>
            <a:pPr>
              <a:defRPr/>
            </a:pPr>
            <a:fld id="{5DC9C0D0-BBE0-49BD-B70B-AC17DF85D454}" type="slidenum">
              <a:rPr lang="ar-SA" altLang="en-US"/>
              <a:pPr>
                <a:defRPr/>
              </a:pPr>
              <a:t>72</a:t>
            </a:fld>
            <a:endParaRPr lang="en-US" altLang="en-US"/>
          </a:p>
        </p:txBody>
      </p:sp>
      <p:sp>
        <p:nvSpPr>
          <p:cNvPr id="17415" name="Rectangle 8"/>
          <p:cNvSpPr>
            <a:spLocks noGrp="1" noChangeArrowheads="1"/>
          </p:cNvSpPr>
          <p:nvPr>
            <p:ph type="title"/>
          </p:nvPr>
        </p:nvSpPr>
        <p:spPr/>
        <p:txBody>
          <a:bodyPr/>
          <a:lstStyle/>
          <a:p>
            <a:pPr algn="r" rtl="1" eaLnBrk="1" hangingPunct="1"/>
            <a:r>
              <a:rPr lang="fa-IR" smtClean="0">
                <a:cs typeface="B Nazanin" pitchFamily="2" charset="-78"/>
              </a:rPr>
              <a:t>ادامه تعاريف مسير بحراني</a:t>
            </a:r>
            <a:endParaRPr lang="en-US" smtClean="0">
              <a:cs typeface="B Nazanin" pitchFamily="2" charset="-78"/>
            </a:endParaRPr>
          </a:p>
        </p:txBody>
      </p:sp>
      <p:sp>
        <p:nvSpPr>
          <p:cNvPr id="17416" name="Rectangle 3"/>
          <p:cNvSpPr>
            <a:spLocks noGrp="1" noChangeArrowheads="1"/>
          </p:cNvSpPr>
          <p:nvPr>
            <p:ph type="body" sz="half" idx="1"/>
          </p:nvPr>
        </p:nvSpPr>
        <p:spPr>
          <a:xfrm>
            <a:off x="457200" y="1719263"/>
            <a:ext cx="8305800" cy="4411662"/>
          </a:xfrm>
        </p:spPr>
        <p:txBody>
          <a:bodyPr/>
          <a:lstStyle/>
          <a:p>
            <a:pPr algn="r" rtl="1" eaLnBrk="1" hangingPunct="1">
              <a:lnSpc>
                <a:spcPct val="90000"/>
              </a:lnSpc>
            </a:pPr>
            <a:r>
              <a:rPr lang="fa-IR" sz="2600" smtClean="0">
                <a:cs typeface="B Nazanin" pitchFamily="2" charset="-78"/>
              </a:rPr>
              <a:t>که در آن          به ترتيب زودترين تاريخ وقوع رويداد آغازين شبکه و تاريخ وقوع رويداد پاياني بوده و      عبارت است از زمان لازم براي اجراي فعاليت </a:t>
            </a:r>
            <a:r>
              <a:rPr lang="en-US" sz="2600" smtClean="0">
                <a:cs typeface="B Nazanin" pitchFamily="2" charset="-78"/>
              </a:rPr>
              <a:t>i</a:t>
            </a:r>
            <a:r>
              <a:rPr lang="fa-IR" sz="2600" smtClean="0">
                <a:cs typeface="B Nazanin" pitchFamily="2" charset="-78"/>
              </a:rPr>
              <a:t> .</a:t>
            </a:r>
          </a:p>
          <a:p>
            <a:pPr algn="r" rtl="1" eaLnBrk="1" hangingPunct="1">
              <a:lnSpc>
                <a:spcPct val="90000"/>
              </a:lnSpc>
              <a:buFont typeface="Wingdings" pitchFamily="2" charset="2"/>
              <a:buNone/>
            </a:pPr>
            <a:r>
              <a:rPr lang="fa-IR" sz="2600" smtClean="0">
                <a:cs typeface="B Nazanin" pitchFamily="2" charset="-78"/>
              </a:rPr>
              <a:t>لذا در مثال مربوط به شبکه، شناوري راه  6-4-1-0 داريم:</a:t>
            </a:r>
          </a:p>
          <a:p>
            <a:pPr algn="r" rtl="1" eaLnBrk="1" hangingPunct="1">
              <a:lnSpc>
                <a:spcPct val="90000"/>
              </a:lnSpc>
              <a:buFont typeface="Wingdings" pitchFamily="2" charset="2"/>
              <a:buNone/>
            </a:pPr>
            <a:endParaRPr lang="fa-IR" sz="2600" smtClean="0">
              <a:cs typeface="B Nazanin" pitchFamily="2" charset="-78"/>
            </a:endParaRPr>
          </a:p>
          <a:p>
            <a:pPr algn="r" rtl="1" eaLnBrk="1" hangingPunct="1">
              <a:lnSpc>
                <a:spcPct val="90000"/>
              </a:lnSpc>
              <a:buFont typeface="Wingdings" pitchFamily="2" charset="2"/>
              <a:buNone/>
            </a:pPr>
            <a:endParaRPr lang="fa-IR" sz="2600" smtClean="0">
              <a:cs typeface="B Nazanin" pitchFamily="2" charset="-78"/>
            </a:endParaRPr>
          </a:p>
          <a:p>
            <a:pPr algn="r" rtl="1" eaLnBrk="1" hangingPunct="1">
              <a:lnSpc>
                <a:spcPct val="90000"/>
              </a:lnSpc>
            </a:pPr>
            <a:r>
              <a:rPr lang="fa-IR" sz="2600" b="1" smtClean="0">
                <a:cs typeface="B Nazanin" pitchFamily="2" charset="-78"/>
              </a:rPr>
              <a:t>مسير (راه) بحراني</a:t>
            </a:r>
            <a:r>
              <a:rPr lang="en-US" sz="2400" b="1" smtClean="0">
                <a:cs typeface="B Nazanin" pitchFamily="2" charset="-78"/>
              </a:rPr>
              <a:t>(Critical path)</a:t>
            </a:r>
            <a:r>
              <a:rPr lang="fa-IR" sz="2600" b="1" smtClean="0">
                <a:cs typeface="B Nazanin" pitchFamily="2" charset="-78"/>
              </a:rPr>
              <a:t>:</a:t>
            </a:r>
          </a:p>
          <a:p>
            <a:pPr algn="r" rtl="1" eaLnBrk="1" hangingPunct="1">
              <a:lnSpc>
                <a:spcPct val="90000"/>
              </a:lnSpc>
              <a:buFont typeface="Wingdings" pitchFamily="2" charset="2"/>
              <a:buNone/>
            </a:pPr>
            <a:r>
              <a:rPr lang="fa-IR" sz="2600" smtClean="0">
                <a:cs typeface="B Nazanin" pitchFamily="2" charset="-78"/>
              </a:rPr>
              <a:t>در هر شبکه حداقل يک راه وجود دارد که شامل طولاني ترين زمان ميباشد. اين راه را مسير بحراني مي نامند.</a:t>
            </a:r>
          </a:p>
          <a:p>
            <a:pPr algn="r" rtl="1" eaLnBrk="1" hangingPunct="1">
              <a:lnSpc>
                <a:spcPct val="90000"/>
              </a:lnSpc>
              <a:buFont typeface="Wingdings" pitchFamily="2" charset="2"/>
              <a:buNone/>
            </a:pPr>
            <a:r>
              <a:rPr lang="fa-IR" sz="2600" smtClean="0">
                <a:cs typeface="B Nazanin" pitchFamily="2" charset="-78"/>
              </a:rPr>
              <a:t>مقدار شناوري مسير بحراني همواره برابر صفر است. مسير بحراني از رويداد آغازين تا پاياني ، همواره از رويدادهاي بحراني عبور مي نمايد.</a:t>
            </a:r>
            <a:endParaRPr lang="en-US" sz="2600" smtClean="0">
              <a:cs typeface="B Nazanin" pitchFamily="2" charset="-78"/>
            </a:endParaRPr>
          </a:p>
        </p:txBody>
      </p:sp>
      <p:graphicFrame>
        <p:nvGraphicFramePr>
          <p:cNvPr id="17410" name="Object 4"/>
          <p:cNvGraphicFramePr>
            <a:graphicFrameLocks noGrp="1" noChangeAspect="1"/>
          </p:cNvGraphicFramePr>
          <p:nvPr>
            <p:ph sz="quarter" idx="2"/>
          </p:nvPr>
        </p:nvGraphicFramePr>
        <p:xfrm>
          <a:off x="6810375" y="1792288"/>
          <a:ext cx="449263" cy="252412"/>
        </p:xfrm>
        <a:graphic>
          <a:graphicData uri="http://schemas.openxmlformats.org/presentationml/2006/ole">
            <mc:AlternateContent xmlns:mc="http://schemas.openxmlformats.org/markup-compatibility/2006">
              <mc:Choice xmlns:v="urn:schemas-microsoft-com:vml" Requires="v">
                <p:oleObj spid="_x0000_s17413" name="Equation" r:id="rId3" imgW="406080" imgH="228600" progId="Equation.3">
                  <p:embed/>
                </p:oleObj>
              </mc:Choice>
              <mc:Fallback>
                <p:oleObj name="Equation" r:id="rId3" imgW="406080" imgH="2286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10375" y="1792288"/>
                        <a:ext cx="449263"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11" name="Object 7"/>
          <p:cNvGraphicFramePr>
            <a:graphicFrameLocks noGrp="1" noChangeAspect="1"/>
          </p:cNvGraphicFramePr>
          <p:nvPr>
            <p:ph sz="quarter" idx="3"/>
          </p:nvPr>
        </p:nvGraphicFramePr>
        <p:xfrm>
          <a:off x="5500688" y="2166938"/>
          <a:ext cx="198437" cy="238125"/>
        </p:xfrm>
        <a:graphic>
          <a:graphicData uri="http://schemas.openxmlformats.org/presentationml/2006/ole">
            <mc:AlternateContent xmlns:mc="http://schemas.openxmlformats.org/markup-compatibility/2006">
              <mc:Choice xmlns:v="urn:schemas-microsoft-com:vml" Requires="v">
                <p:oleObj spid="_x0000_s17414" name="Equation" r:id="rId5" imgW="190440" imgH="228600" progId="Equation.3">
                  <p:embed/>
                </p:oleObj>
              </mc:Choice>
              <mc:Fallback>
                <p:oleObj name="Equation" r:id="rId5" imgW="190440" imgH="228600" progId="Equation.3">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00688" y="2166938"/>
                        <a:ext cx="198437"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12" name="Object 10"/>
          <p:cNvGraphicFramePr>
            <a:graphicFrameLocks noChangeAspect="1"/>
          </p:cNvGraphicFramePr>
          <p:nvPr/>
        </p:nvGraphicFramePr>
        <p:xfrm>
          <a:off x="1371600" y="3124200"/>
          <a:ext cx="6858000" cy="465138"/>
        </p:xfrm>
        <a:graphic>
          <a:graphicData uri="http://schemas.openxmlformats.org/presentationml/2006/ole">
            <mc:AlternateContent xmlns:mc="http://schemas.openxmlformats.org/markup-compatibility/2006">
              <mc:Choice xmlns:v="urn:schemas-microsoft-com:vml" Requires="v">
                <p:oleObj spid="_x0000_s17415" name="Equation" r:id="rId7" imgW="3377880" imgH="228600" progId="Equation.3">
                  <p:embed/>
                </p:oleObj>
              </mc:Choice>
              <mc:Fallback>
                <p:oleObj name="Equation" r:id="rId7" imgW="3377880" imgH="228600" progId="Equation.3">
                  <p:embed/>
                  <p:pic>
                    <p:nvPicPr>
                      <p:cNvPr id="0" name="Object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71600" y="3124200"/>
                        <a:ext cx="68580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7906DFB6-BA9E-4A0A-8A89-E7F320AA239D}" type="slidenum">
              <a:rPr lang="ar-SA" altLang="en-US"/>
              <a:pPr>
                <a:defRPr/>
              </a:pPr>
              <a:t>73</a:t>
            </a:fld>
            <a:endParaRPr lang="en-US" altLang="en-US"/>
          </a:p>
        </p:txBody>
      </p:sp>
      <p:sp>
        <p:nvSpPr>
          <p:cNvPr id="96260" name="Rectangle 2"/>
          <p:cNvSpPr>
            <a:spLocks noGrp="1" noChangeArrowheads="1"/>
          </p:cNvSpPr>
          <p:nvPr>
            <p:ph type="title"/>
          </p:nvPr>
        </p:nvSpPr>
        <p:spPr/>
        <p:txBody>
          <a:bodyPr/>
          <a:lstStyle/>
          <a:p>
            <a:pPr algn="r" rtl="1" eaLnBrk="1" hangingPunct="1"/>
            <a:r>
              <a:rPr lang="fa-IR" smtClean="0">
                <a:cs typeface="B Nazanin" pitchFamily="2" charset="-78"/>
              </a:rPr>
              <a:t>ادامه تعاريف مسير بحراني</a:t>
            </a:r>
            <a:endParaRPr lang="en-US" smtClean="0">
              <a:cs typeface="B Nazanin" pitchFamily="2" charset="-78"/>
            </a:endParaRPr>
          </a:p>
        </p:txBody>
      </p:sp>
      <p:sp>
        <p:nvSpPr>
          <p:cNvPr id="96261" name="Rectangle 3"/>
          <p:cNvSpPr>
            <a:spLocks noGrp="1" noChangeArrowheads="1"/>
          </p:cNvSpPr>
          <p:nvPr>
            <p:ph type="body" idx="1"/>
          </p:nvPr>
        </p:nvSpPr>
        <p:spPr/>
        <p:txBody>
          <a:bodyPr/>
          <a:lstStyle/>
          <a:p>
            <a:pPr algn="r" rtl="1" eaLnBrk="1" hangingPunct="1"/>
            <a:r>
              <a:rPr lang="fa-IR" b="1" smtClean="0">
                <a:cs typeface="B Nazanin" pitchFamily="2" charset="-78"/>
              </a:rPr>
              <a:t>فعاليتهاي بحراني: </a:t>
            </a:r>
            <a:r>
              <a:rPr lang="fa-IR" smtClean="0">
                <a:cs typeface="B Nazanin" pitchFamily="2" charset="-78"/>
              </a:rPr>
              <a:t>فعاليتهاي تشکيل دهنده يک مسير بحراني، فعاليتهاي بحراني ناميده ميشوند. در روي مسير که بحراني باشد، همه فعاليتها بحراني خواهند بود و رويدادهاي پايه و پايان فعاليتهاي بحراني ، همواره بحراني خواهند هستند ( ولي اين شرط براي بحراني بودن فعاليتها کافي نمي باشد)</a:t>
            </a:r>
          </a:p>
          <a:p>
            <a:pPr algn="r" rtl="1" eaLnBrk="1" hangingPunct="1">
              <a:buFont typeface="Wingdings" pitchFamily="2" charset="2"/>
              <a:buNone/>
            </a:pPr>
            <a:r>
              <a:rPr lang="fa-IR" smtClean="0">
                <a:cs typeface="B Nazanin" pitchFamily="2" charset="-78"/>
              </a:rPr>
              <a:t>قبل از توضيح در مورد تشخيص فعاليتهاي بحراني و در نتيجه مسير بحراني، لازم است تاريخ ها و شناوري هاي فعاليت ها مورد بحث قرار گيرند.</a:t>
            </a:r>
            <a:endParaRPr lang="en-US"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Footer Placeholder 6"/>
          <p:cNvSpPr>
            <a:spLocks noGrp="1"/>
          </p:cNvSpPr>
          <p:nvPr>
            <p:ph type="ftr" sz="quarter" idx="11"/>
          </p:nvPr>
        </p:nvSpPr>
        <p:spPr/>
        <p:txBody>
          <a:bodyPr/>
          <a:lstStyle/>
          <a:p>
            <a:pPr>
              <a:defRPr/>
            </a:pPr>
            <a:r>
              <a:rPr lang="en-US" altLang="en-US"/>
              <a:t>Management &amp; Project Control -  Present by Dr.Amir.A.Shojaie</a:t>
            </a:r>
          </a:p>
        </p:txBody>
      </p:sp>
      <p:sp>
        <p:nvSpPr>
          <p:cNvPr id="7" name="Slide Number Placeholder 7"/>
          <p:cNvSpPr>
            <a:spLocks noGrp="1"/>
          </p:cNvSpPr>
          <p:nvPr>
            <p:ph type="sldNum" sz="quarter" idx="12"/>
          </p:nvPr>
        </p:nvSpPr>
        <p:spPr/>
        <p:txBody>
          <a:bodyPr/>
          <a:lstStyle/>
          <a:p>
            <a:pPr>
              <a:defRPr/>
            </a:pPr>
            <a:fld id="{7ABFF070-92D6-4C1E-9313-4162EEED09C8}" type="slidenum">
              <a:rPr lang="ar-SA" altLang="en-US"/>
              <a:pPr>
                <a:defRPr/>
              </a:pPr>
              <a:t>74</a:t>
            </a:fld>
            <a:endParaRPr lang="en-US" altLang="en-US"/>
          </a:p>
        </p:txBody>
      </p:sp>
      <p:sp>
        <p:nvSpPr>
          <p:cNvPr id="18438" name="Rectangle 2"/>
          <p:cNvSpPr>
            <a:spLocks noGrp="1" noChangeArrowheads="1"/>
          </p:cNvSpPr>
          <p:nvPr>
            <p:ph type="title"/>
          </p:nvPr>
        </p:nvSpPr>
        <p:spPr/>
        <p:txBody>
          <a:bodyPr/>
          <a:lstStyle/>
          <a:p>
            <a:pPr algn="r" rtl="1" eaLnBrk="1" hangingPunct="1"/>
            <a:r>
              <a:rPr lang="fa-IR" smtClean="0">
                <a:cs typeface="B Nazanin" pitchFamily="2" charset="-78"/>
              </a:rPr>
              <a:t>ادامه تعاريف مسير بحراني</a:t>
            </a:r>
            <a:endParaRPr lang="en-US" smtClean="0">
              <a:cs typeface="B Nazanin" pitchFamily="2" charset="-78"/>
            </a:endParaRPr>
          </a:p>
        </p:txBody>
      </p:sp>
      <p:sp>
        <p:nvSpPr>
          <p:cNvPr id="18439" name="Rectangle 3"/>
          <p:cNvSpPr>
            <a:spLocks noGrp="1" noChangeArrowheads="1"/>
          </p:cNvSpPr>
          <p:nvPr>
            <p:ph type="body" sz="half" idx="1"/>
          </p:nvPr>
        </p:nvSpPr>
        <p:spPr>
          <a:xfrm>
            <a:off x="457200" y="1719263"/>
            <a:ext cx="7924800" cy="4411662"/>
          </a:xfrm>
        </p:spPr>
        <p:txBody>
          <a:bodyPr/>
          <a:lstStyle/>
          <a:p>
            <a:pPr algn="r" rtl="1" eaLnBrk="1" hangingPunct="1"/>
            <a:r>
              <a:rPr lang="fa-IR" sz="2600" b="1" smtClean="0">
                <a:cs typeface="B Nazanin" pitchFamily="2" charset="-78"/>
              </a:rPr>
              <a:t>تاريخ هاي فعاليت: </a:t>
            </a:r>
            <a:r>
              <a:rPr lang="fa-IR" sz="2600" smtClean="0">
                <a:cs typeface="B Nazanin" pitchFamily="2" charset="-78"/>
              </a:rPr>
              <a:t>علاوه بر تاريخ رويدادها، لازم است زودترين و ديرترين تاريخ هاي ممکن براي شروع و پايان فعاليتها نيز براي مديران و دست اندرکاران اجرا پروژه معلوم باشد .</a:t>
            </a:r>
          </a:p>
          <a:p>
            <a:pPr algn="r" rtl="1" eaLnBrk="1" hangingPunct="1"/>
            <a:r>
              <a:rPr lang="fa-IR" sz="2600" smtClean="0">
                <a:cs typeface="B Nazanin" pitchFamily="2" charset="-78"/>
              </a:rPr>
              <a:t>بطور مثال در </a:t>
            </a:r>
            <a:r>
              <a:rPr lang="fa-IR" sz="2600" smtClean="0">
                <a:solidFill>
                  <a:schemeClr val="accent2"/>
                </a:solidFill>
                <a:cs typeface="B Nazanin" pitchFamily="2" charset="-78"/>
              </a:rPr>
              <a:t>شکل بعد</a:t>
            </a:r>
            <a:r>
              <a:rPr lang="fa-IR" sz="2600" smtClean="0">
                <a:cs typeface="B Nazanin" pitchFamily="2" charset="-78"/>
              </a:rPr>
              <a:t> ، زودترين و ديرترين تاريخ هاي وقوع رويدادهاي پايه و پايان فعاليت </a:t>
            </a:r>
            <a:r>
              <a:rPr lang="en-US" sz="2000" smtClean="0">
                <a:cs typeface="B Nazanin" pitchFamily="2" charset="-78"/>
              </a:rPr>
              <a:t>i-j</a:t>
            </a:r>
            <a:r>
              <a:rPr lang="fa-IR" sz="2600" smtClean="0">
                <a:cs typeface="B Nazanin" pitchFamily="2" charset="-78"/>
              </a:rPr>
              <a:t> ، همراه با زمان اين فعاليت نشان داده شده و اين تاريخ ها و زمانها بر روي يک محور زمان نيز به  نمايش درآمده اند.</a:t>
            </a:r>
          </a:p>
          <a:p>
            <a:pPr algn="r" rtl="1" eaLnBrk="1" hangingPunct="1">
              <a:buFont typeface="Wingdings" pitchFamily="2" charset="2"/>
              <a:buNone/>
            </a:pPr>
            <a:r>
              <a:rPr lang="fa-IR" sz="2600" smtClean="0">
                <a:cs typeface="B Nazanin" pitchFamily="2" charset="-78"/>
              </a:rPr>
              <a:t>پس</a:t>
            </a:r>
            <a:r>
              <a:rPr lang="fa-IR" sz="2600" b="1" smtClean="0">
                <a:cs typeface="B Nazanin" pitchFamily="2" charset="-78"/>
              </a:rPr>
              <a:t> 1) </a:t>
            </a:r>
            <a:r>
              <a:rPr lang="fa-IR" sz="2600" smtClean="0">
                <a:cs typeface="B Nazanin" pitchFamily="2" charset="-78"/>
              </a:rPr>
              <a:t>زودترين تاريخ شروع فعاليت</a:t>
            </a:r>
            <a:r>
              <a:rPr lang="en-US" sz="2000" smtClean="0">
                <a:cs typeface="B Nazanin" pitchFamily="2" charset="-78"/>
              </a:rPr>
              <a:t>(i-j)</a:t>
            </a:r>
            <a:r>
              <a:rPr lang="fa-IR" sz="2600" smtClean="0">
                <a:cs typeface="B Nazanin" pitchFamily="2" charset="-78"/>
              </a:rPr>
              <a:t> = زودترين تاريخ وقوع رويداد </a:t>
            </a:r>
            <a:r>
              <a:rPr lang="en-US" sz="2000" smtClean="0">
                <a:cs typeface="B Nazanin" pitchFamily="2" charset="-78"/>
              </a:rPr>
              <a:t>I</a:t>
            </a:r>
          </a:p>
          <a:p>
            <a:pPr algn="r" rtl="1" eaLnBrk="1" hangingPunct="1">
              <a:buFont typeface="Wingdings" pitchFamily="2" charset="2"/>
              <a:buNone/>
            </a:pPr>
            <a:r>
              <a:rPr lang="fa-IR" sz="2000" smtClean="0">
                <a:cs typeface="B Nazanin" pitchFamily="2" charset="-78"/>
              </a:rPr>
              <a:t> </a:t>
            </a:r>
            <a:endParaRPr lang="en-US" sz="2000" b="1" smtClean="0">
              <a:cs typeface="B Nazanin" pitchFamily="2" charset="-78"/>
            </a:endParaRPr>
          </a:p>
        </p:txBody>
      </p:sp>
      <p:graphicFrame>
        <p:nvGraphicFramePr>
          <p:cNvPr id="18434" name="Rectangle 4"/>
          <p:cNvGraphicFramePr>
            <a:graphicFrameLocks noGrp="1"/>
          </p:cNvGraphicFramePr>
          <p:nvPr>
            <p:ph sz="quarter" idx="2"/>
          </p:nvPr>
        </p:nvGraphicFramePr>
        <p:xfrm>
          <a:off x="5072063" y="1719263"/>
          <a:ext cx="3190875" cy="2128837"/>
        </p:xfrm>
        <a:graphic>
          <a:graphicData uri="http://schemas.openxmlformats.org/presentationml/2006/ole">
            <mc:AlternateContent xmlns:mc="http://schemas.openxmlformats.org/markup-compatibility/2006">
              <mc:Choice xmlns:v="urn:schemas-microsoft-com:vml" Requires="v">
                <p:oleObj spid="_x0000_s18436" name="Equation" r:id="rId3" imgW="0" imgH="0" progId="Equation.3">
                  <p:embed/>
                </p:oleObj>
              </mc:Choice>
              <mc:Fallback>
                <p:oleObj name="Equation" r:id="rId3" imgW="0" imgH="0" progId="Equation.3">
                  <p:embed/>
                  <p:pic>
                    <p:nvPicPr>
                      <p:cNvPr id="0" name="Rectangle 4"/>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072063" y="1719263"/>
                        <a:ext cx="3190875" cy="2128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35" name="Object 6"/>
          <p:cNvGraphicFramePr>
            <a:graphicFrameLocks noGrp="1" noChangeAspect="1"/>
          </p:cNvGraphicFramePr>
          <p:nvPr>
            <p:ph sz="quarter" idx="3"/>
          </p:nvPr>
        </p:nvGraphicFramePr>
        <p:xfrm>
          <a:off x="3987800" y="5245100"/>
          <a:ext cx="711200" cy="300038"/>
        </p:xfrm>
        <a:graphic>
          <a:graphicData uri="http://schemas.openxmlformats.org/presentationml/2006/ole">
            <mc:AlternateContent xmlns:mc="http://schemas.openxmlformats.org/markup-compatibility/2006">
              <mc:Choice xmlns:v="urn:schemas-microsoft-com:vml" Requires="v">
                <p:oleObj spid="_x0000_s18437" name="Equation" r:id="rId4" imgW="571320" imgH="241200" progId="Equation.3">
                  <p:embed/>
                </p:oleObj>
              </mc:Choice>
              <mc:Fallback>
                <p:oleObj name="Equation" r:id="rId4" imgW="571320" imgH="241200" progId="Equation.3">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87800" y="5245100"/>
                        <a:ext cx="711200" cy="30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Footer Placeholder 6"/>
          <p:cNvSpPr>
            <a:spLocks noGrp="1"/>
          </p:cNvSpPr>
          <p:nvPr>
            <p:ph type="ftr" sz="quarter" idx="11"/>
          </p:nvPr>
        </p:nvSpPr>
        <p:spPr/>
        <p:txBody>
          <a:bodyPr/>
          <a:lstStyle/>
          <a:p>
            <a:pPr>
              <a:defRPr/>
            </a:pPr>
            <a:r>
              <a:rPr lang="en-US" altLang="en-US"/>
              <a:t>Management &amp; Project Control -  Present by Dr.Amir.A.Shojaie</a:t>
            </a:r>
          </a:p>
        </p:txBody>
      </p:sp>
      <p:sp>
        <p:nvSpPr>
          <p:cNvPr id="9" name="Slide Number Placeholder 7"/>
          <p:cNvSpPr>
            <a:spLocks noGrp="1"/>
          </p:cNvSpPr>
          <p:nvPr>
            <p:ph type="sldNum" sz="quarter" idx="12"/>
          </p:nvPr>
        </p:nvSpPr>
        <p:spPr/>
        <p:txBody>
          <a:bodyPr/>
          <a:lstStyle/>
          <a:p>
            <a:pPr>
              <a:defRPr/>
            </a:pPr>
            <a:fld id="{3DEBD6CC-7418-4D6F-9B26-586000B48920}" type="slidenum">
              <a:rPr lang="ar-SA" altLang="en-US"/>
              <a:pPr>
                <a:defRPr/>
              </a:pPr>
              <a:t>75</a:t>
            </a:fld>
            <a:endParaRPr lang="en-US" altLang="en-US"/>
          </a:p>
        </p:txBody>
      </p:sp>
      <p:sp>
        <p:nvSpPr>
          <p:cNvPr id="19464" name="Rectangle 2"/>
          <p:cNvSpPr>
            <a:spLocks noGrp="1" noChangeArrowheads="1"/>
          </p:cNvSpPr>
          <p:nvPr>
            <p:ph type="title"/>
          </p:nvPr>
        </p:nvSpPr>
        <p:spPr/>
        <p:txBody>
          <a:bodyPr/>
          <a:lstStyle/>
          <a:p>
            <a:pPr algn="r" rtl="1" eaLnBrk="1" hangingPunct="1"/>
            <a:r>
              <a:rPr lang="fa-IR" smtClean="0">
                <a:cs typeface="B Nazanin" pitchFamily="2" charset="-78"/>
              </a:rPr>
              <a:t>ادامه تعاريف مسير بحراني</a:t>
            </a:r>
            <a:endParaRPr lang="en-US" smtClean="0">
              <a:cs typeface="B Nazanin" pitchFamily="2" charset="-78"/>
            </a:endParaRPr>
          </a:p>
        </p:txBody>
      </p:sp>
      <p:sp>
        <p:nvSpPr>
          <p:cNvPr id="19465" name="Rectangle 3"/>
          <p:cNvSpPr>
            <a:spLocks noGrp="1" noChangeArrowheads="1"/>
          </p:cNvSpPr>
          <p:nvPr>
            <p:ph type="body" sz="half" idx="1"/>
          </p:nvPr>
        </p:nvSpPr>
        <p:spPr>
          <a:xfrm>
            <a:off x="533400" y="1524000"/>
            <a:ext cx="7696200" cy="4411663"/>
          </a:xfrm>
        </p:spPr>
        <p:txBody>
          <a:bodyPr/>
          <a:lstStyle/>
          <a:p>
            <a:pPr algn="r" rtl="1" eaLnBrk="1" hangingPunct="1">
              <a:buFont typeface="Wingdings" pitchFamily="2" charset="2"/>
              <a:buNone/>
            </a:pPr>
            <a:r>
              <a:rPr lang="fa-IR" sz="2600" smtClean="0">
                <a:cs typeface="B Nazanin" pitchFamily="2" charset="-78"/>
              </a:rPr>
              <a:t>2) زودترين تاريخ پايان </a:t>
            </a:r>
            <a:r>
              <a:rPr lang="en-US" sz="2400" smtClean="0">
                <a:cs typeface="B Nazanin" pitchFamily="2" charset="-78"/>
              </a:rPr>
              <a:t>(i-j)</a:t>
            </a:r>
            <a:r>
              <a:rPr lang="fa-IR" sz="2600" smtClean="0">
                <a:cs typeface="B Nazanin" pitchFamily="2" charset="-78"/>
              </a:rPr>
              <a:t> = زودترين تاريخ شروع</a:t>
            </a:r>
            <a:r>
              <a:rPr lang="en-US" sz="2400" smtClean="0">
                <a:cs typeface="B Nazanin" pitchFamily="2" charset="-78"/>
              </a:rPr>
              <a:t>(i-j)</a:t>
            </a:r>
            <a:r>
              <a:rPr lang="fa-IR" sz="2600" smtClean="0">
                <a:cs typeface="B Nazanin" pitchFamily="2" charset="-78"/>
              </a:rPr>
              <a:t> + زمان </a:t>
            </a:r>
            <a:r>
              <a:rPr lang="en-US" sz="2400" smtClean="0">
                <a:cs typeface="B Nazanin" pitchFamily="2" charset="-78"/>
              </a:rPr>
              <a:t>(i-j)</a:t>
            </a:r>
          </a:p>
          <a:p>
            <a:pPr algn="r" rtl="1" eaLnBrk="1" hangingPunct="1">
              <a:buFont typeface="Wingdings" pitchFamily="2" charset="2"/>
              <a:buNone/>
            </a:pPr>
            <a:endParaRPr lang="en-US" sz="2400" smtClean="0">
              <a:cs typeface="B Nazanin" pitchFamily="2" charset="-78"/>
            </a:endParaRPr>
          </a:p>
          <a:p>
            <a:pPr algn="r" rtl="1" eaLnBrk="1" hangingPunct="1">
              <a:buFont typeface="Wingdings" pitchFamily="2" charset="2"/>
              <a:buNone/>
            </a:pPr>
            <a:r>
              <a:rPr lang="fa-IR" sz="2400" smtClean="0">
                <a:cs typeface="B Nazanin" pitchFamily="2" charset="-78"/>
              </a:rPr>
              <a:t>3) ديرترين تاريخي که فعاليت</a:t>
            </a:r>
            <a:r>
              <a:rPr lang="en-US" sz="2400" smtClean="0">
                <a:cs typeface="B Nazanin" pitchFamily="2" charset="-78"/>
              </a:rPr>
              <a:t>(i-j)</a:t>
            </a:r>
            <a:r>
              <a:rPr lang="fa-IR" sz="2400" smtClean="0">
                <a:cs typeface="B Nazanin" pitchFamily="2" charset="-78"/>
              </a:rPr>
              <a:t> ميتواند کامل شود، بايد تاريخي باشد که باعث به تاخير افتادن تاريخ وقوع رويداد </a:t>
            </a:r>
            <a:r>
              <a:rPr lang="en-US" sz="2400" smtClean="0">
                <a:cs typeface="B Nazanin" pitchFamily="2" charset="-78"/>
              </a:rPr>
              <a:t>j</a:t>
            </a:r>
            <a:r>
              <a:rPr lang="fa-IR" sz="2400" smtClean="0">
                <a:cs typeface="B Nazanin" pitchFamily="2" charset="-78"/>
              </a:rPr>
              <a:t> نشده و در نتيجه زمان تکميل پروژه را به تاخير نيندازد،‌پس :</a:t>
            </a:r>
          </a:p>
          <a:p>
            <a:pPr algn="r" rtl="1" eaLnBrk="1" hangingPunct="1">
              <a:buFont typeface="Wingdings" pitchFamily="2" charset="2"/>
              <a:buNone/>
            </a:pPr>
            <a:r>
              <a:rPr lang="fa-IR" sz="2400" smtClean="0">
                <a:cs typeface="B Nazanin" pitchFamily="2" charset="-78"/>
              </a:rPr>
              <a:t>          </a:t>
            </a:r>
            <a:r>
              <a:rPr lang="fa-IR" sz="2600" smtClean="0">
                <a:cs typeface="B Nazanin" pitchFamily="2" charset="-78"/>
              </a:rPr>
              <a:t>ديرترين تاريخ پايان </a:t>
            </a:r>
            <a:r>
              <a:rPr lang="en-US" sz="2000" smtClean="0">
                <a:cs typeface="B Nazanin" pitchFamily="2" charset="-78"/>
              </a:rPr>
              <a:t>(i-j)</a:t>
            </a:r>
            <a:r>
              <a:rPr lang="fa-IR" sz="2600" smtClean="0">
                <a:cs typeface="B Nazanin" pitchFamily="2" charset="-78"/>
              </a:rPr>
              <a:t> = ديرترين تاريخ وقوع زويداد </a:t>
            </a:r>
            <a:r>
              <a:rPr lang="en-US" sz="2600" smtClean="0">
                <a:cs typeface="B Nazanin" pitchFamily="2" charset="-78"/>
              </a:rPr>
              <a:t>j</a:t>
            </a:r>
          </a:p>
          <a:p>
            <a:pPr algn="r" rtl="1" eaLnBrk="1" hangingPunct="1">
              <a:buFont typeface="Wingdings" pitchFamily="2" charset="2"/>
              <a:buNone/>
            </a:pPr>
            <a:endParaRPr lang="en-US" sz="2600" smtClean="0">
              <a:cs typeface="B Nazanin" pitchFamily="2" charset="-78"/>
            </a:endParaRPr>
          </a:p>
          <a:p>
            <a:pPr algn="r" rtl="1" eaLnBrk="1" hangingPunct="1">
              <a:buFont typeface="Wingdings" pitchFamily="2" charset="2"/>
              <a:buNone/>
            </a:pPr>
            <a:r>
              <a:rPr lang="fa-IR" sz="2600" smtClean="0">
                <a:cs typeface="B Nazanin" pitchFamily="2" charset="-78"/>
              </a:rPr>
              <a:t>4) براي اينکه</a:t>
            </a:r>
            <a:r>
              <a:rPr lang="en-US" sz="2400" smtClean="0">
                <a:cs typeface="B Nazanin" pitchFamily="2" charset="-78"/>
              </a:rPr>
              <a:t>(i-j)</a:t>
            </a:r>
            <a:r>
              <a:rPr lang="fa-IR" sz="2600" smtClean="0">
                <a:cs typeface="B Nazanin" pitchFamily="2" charset="-78"/>
              </a:rPr>
              <a:t> بتواند حداکثر تا تاريخ    </a:t>
            </a:r>
            <a:r>
              <a:rPr lang="en-US" sz="2600" smtClean="0">
                <a:cs typeface="B Nazanin" pitchFamily="2" charset="-78"/>
              </a:rPr>
              <a:t> </a:t>
            </a:r>
            <a:r>
              <a:rPr lang="fa-IR" sz="2600" smtClean="0">
                <a:cs typeface="B Nazanin" pitchFamily="2" charset="-78"/>
              </a:rPr>
              <a:t>کامل شود، ديرترين تاريخ شروع آن عبارت خواهد بود از:</a:t>
            </a:r>
          </a:p>
          <a:p>
            <a:pPr algn="ctr" rtl="1" eaLnBrk="1" hangingPunct="1">
              <a:buFont typeface="Wingdings" pitchFamily="2" charset="2"/>
              <a:buNone/>
            </a:pPr>
            <a:r>
              <a:rPr lang="fa-IR" sz="2600" smtClean="0">
                <a:cs typeface="B Nazanin" pitchFamily="2" charset="-78"/>
              </a:rPr>
              <a:t> ديرترين تاريخ شروع </a:t>
            </a:r>
            <a:r>
              <a:rPr lang="en-US" sz="2400" smtClean="0">
                <a:cs typeface="B Nazanin" pitchFamily="2" charset="-78"/>
              </a:rPr>
              <a:t>(i-j)</a:t>
            </a:r>
            <a:r>
              <a:rPr lang="fa-IR" sz="2600" smtClean="0">
                <a:cs typeface="B Nazanin" pitchFamily="2" charset="-78"/>
              </a:rPr>
              <a:t> = ديرترين تاريخ پايان </a:t>
            </a:r>
            <a:r>
              <a:rPr lang="en-US" sz="2400" smtClean="0">
                <a:cs typeface="B Nazanin" pitchFamily="2" charset="-78"/>
              </a:rPr>
              <a:t>(i-j)</a:t>
            </a:r>
            <a:r>
              <a:rPr lang="fa-IR" sz="2600" smtClean="0">
                <a:cs typeface="B Nazanin" pitchFamily="2" charset="-78"/>
              </a:rPr>
              <a:t>-زمان فعاليت</a:t>
            </a:r>
            <a:r>
              <a:rPr lang="en-US" sz="2400" smtClean="0">
                <a:cs typeface="B Nazanin" pitchFamily="2" charset="-78"/>
              </a:rPr>
              <a:t>(i-j)</a:t>
            </a:r>
            <a:endParaRPr lang="fa-IR" sz="2400" smtClean="0">
              <a:cs typeface="B Nazanin" pitchFamily="2" charset="-78"/>
            </a:endParaRPr>
          </a:p>
          <a:p>
            <a:pPr algn="r" rtl="1" eaLnBrk="1" hangingPunct="1">
              <a:buFont typeface="Wingdings" pitchFamily="2" charset="2"/>
              <a:buNone/>
            </a:pPr>
            <a:endParaRPr lang="en-US" sz="2400" smtClean="0">
              <a:cs typeface="B Nazanin" pitchFamily="2" charset="-78"/>
            </a:endParaRPr>
          </a:p>
        </p:txBody>
      </p:sp>
      <p:graphicFrame>
        <p:nvGraphicFramePr>
          <p:cNvPr id="19458" name="Object 6"/>
          <p:cNvGraphicFramePr>
            <a:graphicFrameLocks noGrp="1" noChangeAspect="1"/>
          </p:cNvGraphicFramePr>
          <p:nvPr>
            <p:ph sz="quarter" idx="3"/>
          </p:nvPr>
        </p:nvGraphicFramePr>
        <p:xfrm>
          <a:off x="3929063" y="2157413"/>
          <a:ext cx="1893887" cy="217487"/>
        </p:xfrm>
        <a:graphic>
          <a:graphicData uri="http://schemas.openxmlformats.org/presentationml/2006/ole">
            <mc:AlternateContent xmlns:mc="http://schemas.openxmlformats.org/markup-compatibility/2006">
              <mc:Choice xmlns:v="urn:schemas-microsoft-com:vml" Requires="v">
                <p:oleObj spid="_x0000_s19462" name="Equation" r:id="rId3" imgW="2108160" imgH="241200" progId="Equation.3">
                  <p:embed/>
                </p:oleObj>
              </mc:Choice>
              <mc:Fallback>
                <p:oleObj name="Equation" r:id="rId3" imgW="2108160" imgH="241200"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29063" y="2157413"/>
                        <a:ext cx="1893887" cy="217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9459" name="Object 8"/>
          <p:cNvGraphicFramePr>
            <a:graphicFrameLocks noChangeAspect="1"/>
          </p:cNvGraphicFramePr>
          <p:nvPr/>
        </p:nvGraphicFramePr>
        <p:xfrm>
          <a:off x="4114800" y="4114800"/>
          <a:ext cx="1143000" cy="482600"/>
        </p:xfrm>
        <a:graphic>
          <a:graphicData uri="http://schemas.openxmlformats.org/presentationml/2006/ole">
            <mc:AlternateContent xmlns:mc="http://schemas.openxmlformats.org/markup-compatibility/2006">
              <mc:Choice xmlns:v="urn:schemas-microsoft-com:vml" Requires="v">
                <p:oleObj spid="_x0000_s19463" name="Equation" r:id="rId5" imgW="571320" imgH="241200" progId="Equation.3">
                  <p:embed/>
                </p:oleObj>
              </mc:Choice>
              <mc:Fallback>
                <p:oleObj name="Equation" r:id="rId5" imgW="571320" imgH="241200" progId="Equation.3">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14800" y="4114800"/>
                        <a:ext cx="1143000" cy="48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9460" name="Object 9"/>
          <p:cNvGraphicFramePr>
            <a:graphicFrameLocks noChangeAspect="1"/>
          </p:cNvGraphicFramePr>
          <p:nvPr/>
        </p:nvGraphicFramePr>
        <p:xfrm>
          <a:off x="3657600" y="4572000"/>
          <a:ext cx="533400" cy="460375"/>
        </p:xfrm>
        <a:graphic>
          <a:graphicData uri="http://schemas.openxmlformats.org/presentationml/2006/ole">
            <mc:AlternateContent xmlns:mc="http://schemas.openxmlformats.org/markup-compatibility/2006">
              <mc:Choice xmlns:v="urn:schemas-microsoft-com:vml" Requires="v">
                <p:oleObj spid="_x0000_s19464" name="Equation" r:id="rId7" imgW="279360" imgH="241200" progId="Equation.3">
                  <p:embed/>
                </p:oleObj>
              </mc:Choice>
              <mc:Fallback>
                <p:oleObj name="Equation" r:id="rId7" imgW="279360" imgH="241200" progId="Equation.3">
                  <p:embed/>
                  <p:pic>
                    <p:nvPicPr>
                      <p:cNvPr id="0" name="Object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57600" y="4572000"/>
                        <a:ext cx="5334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9461" name="Object 10"/>
          <p:cNvGraphicFramePr>
            <a:graphicFrameLocks noChangeAspect="1"/>
          </p:cNvGraphicFramePr>
          <p:nvPr/>
        </p:nvGraphicFramePr>
        <p:xfrm>
          <a:off x="2819400" y="5842000"/>
          <a:ext cx="3810000" cy="482600"/>
        </p:xfrm>
        <a:graphic>
          <a:graphicData uri="http://schemas.openxmlformats.org/presentationml/2006/ole">
            <mc:AlternateContent xmlns:mc="http://schemas.openxmlformats.org/markup-compatibility/2006">
              <mc:Choice xmlns:v="urn:schemas-microsoft-com:vml" Requires="v">
                <p:oleObj spid="_x0000_s19465" name="Equation" r:id="rId9" imgW="2108160" imgH="266400" progId="Equation.3">
                  <p:embed/>
                </p:oleObj>
              </mc:Choice>
              <mc:Fallback>
                <p:oleObj name="Equation" r:id="rId9" imgW="2108160" imgH="266400" progId="Equation.3">
                  <p:embed/>
                  <p:pic>
                    <p:nvPicPr>
                      <p:cNvPr id="0" name="Object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819400" y="5842000"/>
                        <a:ext cx="3810000" cy="48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44" name="Slide Number Placeholder 5"/>
          <p:cNvSpPr>
            <a:spLocks noGrp="1"/>
          </p:cNvSpPr>
          <p:nvPr>
            <p:ph type="sldNum" sz="quarter" idx="12"/>
          </p:nvPr>
        </p:nvSpPr>
        <p:spPr/>
        <p:txBody>
          <a:bodyPr/>
          <a:lstStyle/>
          <a:p>
            <a:pPr>
              <a:defRPr/>
            </a:pPr>
            <a:fld id="{87361F2B-FF80-47DA-9006-ABBC98103DE3}" type="slidenum">
              <a:rPr lang="ar-SA" altLang="en-US"/>
              <a:pPr>
                <a:defRPr/>
              </a:pPr>
              <a:t>76</a:t>
            </a:fld>
            <a:endParaRPr lang="en-US" altLang="en-US"/>
          </a:p>
        </p:txBody>
      </p:sp>
      <p:sp>
        <p:nvSpPr>
          <p:cNvPr id="97284" name="Rectangle 2"/>
          <p:cNvSpPr>
            <a:spLocks noChangeArrowheads="1"/>
          </p:cNvSpPr>
          <p:nvPr/>
        </p:nvSpPr>
        <p:spPr bwMode="auto">
          <a:xfrm>
            <a:off x="2805113" y="4495800"/>
            <a:ext cx="838200" cy="304800"/>
          </a:xfrm>
          <a:prstGeom prst="rect">
            <a:avLst/>
          </a:prstGeom>
          <a:solidFill>
            <a:schemeClr val="bg1"/>
          </a:solidFill>
          <a:ln w="9525" algn="ctr">
            <a:noFill/>
            <a:miter lim="800000"/>
            <a:headEnd/>
            <a:tailEnd/>
          </a:ln>
        </p:spPr>
        <p:txBody>
          <a:bodyPr wrap="none" lIns="91427" tIns="45714" rIns="91427" bIns="45714" anchor="ctr"/>
          <a:lstStyle/>
          <a:p>
            <a:r>
              <a:rPr lang="fa-IR" sz="1900"/>
              <a:t>حداقل زمان</a:t>
            </a:r>
            <a:endParaRPr lang="en-US" sz="1900"/>
          </a:p>
        </p:txBody>
      </p:sp>
      <p:sp>
        <p:nvSpPr>
          <p:cNvPr id="97285" name="Rectangle 3"/>
          <p:cNvSpPr>
            <a:spLocks noChangeArrowheads="1"/>
          </p:cNvSpPr>
          <p:nvPr/>
        </p:nvSpPr>
        <p:spPr bwMode="auto">
          <a:xfrm>
            <a:off x="381000" y="2100263"/>
            <a:ext cx="8001000" cy="228600"/>
          </a:xfrm>
          <a:prstGeom prst="rect">
            <a:avLst/>
          </a:prstGeom>
          <a:solidFill>
            <a:schemeClr val="bg1"/>
          </a:solidFill>
          <a:ln w="9525" algn="ctr">
            <a:noFill/>
            <a:miter lim="800000"/>
            <a:headEnd/>
            <a:tailEnd/>
          </a:ln>
        </p:spPr>
        <p:txBody>
          <a:bodyPr wrap="none" lIns="91427" tIns="45714" rIns="91427" bIns="45714" anchor="ctr"/>
          <a:lstStyle/>
          <a:p>
            <a:pPr algn="r" rtl="1"/>
            <a:r>
              <a:rPr lang="fa-IR" sz="1600"/>
              <a:t>17     16      15     14      13     12     11     10       9       8        7       6       5        4       3       2        1       0</a:t>
            </a:r>
            <a:endParaRPr lang="en-US" sz="1600"/>
          </a:p>
        </p:txBody>
      </p:sp>
      <p:sp>
        <p:nvSpPr>
          <p:cNvPr id="97286" name="Rectangle 4"/>
          <p:cNvSpPr>
            <a:spLocks noChangeArrowheads="1"/>
          </p:cNvSpPr>
          <p:nvPr/>
        </p:nvSpPr>
        <p:spPr bwMode="auto">
          <a:xfrm>
            <a:off x="3505200" y="990600"/>
            <a:ext cx="685800" cy="381000"/>
          </a:xfrm>
          <a:prstGeom prst="rect">
            <a:avLst/>
          </a:prstGeom>
          <a:solidFill>
            <a:schemeClr val="bg1"/>
          </a:solidFill>
          <a:ln w="9525" algn="ctr">
            <a:noFill/>
            <a:miter lim="800000"/>
            <a:headEnd/>
            <a:tailEnd/>
          </a:ln>
        </p:spPr>
        <p:txBody>
          <a:bodyPr wrap="none" lIns="91427" tIns="45714" rIns="91427" bIns="45714" anchor="ctr"/>
          <a:lstStyle/>
          <a:p>
            <a:r>
              <a:rPr lang="en-US"/>
              <a:t>D</a:t>
            </a:r>
            <a:r>
              <a:rPr lang="en-US" baseline="-25000"/>
              <a:t>ij</a:t>
            </a:r>
            <a:r>
              <a:rPr lang="en-US"/>
              <a:t> = 1</a:t>
            </a:r>
          </a:p>
        </p:txBody>
      </p:sp>
      <p:sp>
        <p:nvSpPr>
          <p:cNvPr id="97287" name="Rectangle 5"/>
          <p:cNvSpPr>
            <a:spLocks noChangeArrowheads="1"/>
          </p:cNvSpPr>
          <p:nvPr/>
        </p:nvSpPr>
        <p:spPr bwMode="auto">
          <a:xfrm>
            <a:off x="2133600" y="685800"/>
            <a:ext cx="457200" cy="381000"/>
          </a:xfrm>
          <a:prstGeom prst="rect">
            <a:avLst/>
          </a:prstGeom>
          <a:solidFill>
            <a:schemeClr val="bg1"/>
          </a:solidFill>
          <a:ln w="19050" algn="ctr">
            <a:solidFill>
              <a:schemeClr val="tx1"/>
            </a:solidFill>
            <a:miter lim="800000"/>
            <a:headEnd/>
            <a:tailEnd/>
          </a:ln>
        </p:spPr>
        <p:txBody>
          <a:bodyPr wrap="none" lIns="91427" tIns="45714" rIns="91427" bIns="45714" anchor="ctr"/>
          <a:lstStyle/>
          <a:p>
            <a:r>
              <a:rPr lang="fa-IR"/>
              <a:t>3</a:t>
            </a:r>
            <a:endParaRPr lang="en-US"/>
          </a:p>
        </p:txBody>
      </p:sp>
      <p:sp>
        <p:nvSpPr>
          <p:cNvPr id="97288" name="Rectangle 6"/>
          <p:cNvSpPr>
            <a:spLocks noChangeArrowheads="1"/>
          </p:cNvSpPr>
          <p:nvPr/>
        </p:nvSpPr>
        <p:spPr bwMode="auto">
          <a:xfrm>
            <a:off x="2590800" y="685800"/>
            <a:ext cx="457200" cy="381000"/>
          </a:xfrm>
          <a:prstGeom prst="rect">
            <a:avLst/>
          </a:prstGeom>
          <a:solidFill>
            <a:schemeClr val="bg1"/>
          </a:solidFill>
          <a:ln w="19050" algn="ctr">
            <a:solidFill>
              <a:schemeClr val="tx1"/>
            </a:solidFill>
            <a:miter lim="800000"/>
            <a:headEnd/>
            <a:tailEnd/>
          </a:ln>
        </p:spPr>
        <p:txBody>
          <a:bodyPr wrap="none" lIns="91427" tIns="45714" rIns="91427" bIns="45714" anchor="ctr"/>
          <a:lstStyle/>
          <a:p>
            <a:r>
              <a:rPr lang="fa-IR"/>
              <a:t>5</a:t>
            </a:r>
            <a:endParaRPr lang="en-US"/>
          </a:p>
        </p:txBody>
      </p:sp>
      <p:sp>
        <p:nvSpPr>
          <p:cNvPr id="97289" name="Rectangle 7"/>
          <p:cNvSpPr>
            <a:spLocks noChangeArrowheads="1"/>
          </p:cNvSpPr>
          <p:nvPr/>
        </p:nvSpPr>
        <p:spPr bwMode="auto">
          <a:xfrm>
            <a:off x="4876800" y="685800"/>
            <a:ext cx="457200" cy="381000"/>
          </a:xfrm>
          <a:prstGeom prst="rect">
            <a:avLst/>
          </a:prstGeom>
          <a:solidFill>
            <a:schemeClr val="bg1"/>
          </a:solidFill>
          <a:ln w="19050" algn="ctr">
            <a:solidFill>
              <a:schemeClr val="tx1"/>
            </a:solidFill>
            <a:miter lim="800000"/>
            <a:headEnd/>
            <a:tailEnd/>
          </a:ln>
        </p:spPr>
        <p:txBody>
          <a:bodyPr wrap="none" lIns="91427" tIns="45714" rIns="91427" bIns="45714" anchor="ctr"/>
          <a:lstStyle/>
          <a:p>
            <a:r>
              <a:rPr lang="fa-IR"/>
              <a:t>7</a:t>
            </a:r>
            <a:endParaRPr lang="en-US"/>
          </a:p>
        </p:txBody>
      </p:sp>
      <p:sp>
        <p:nvSpPr>
          <p:cNvPr id="97290" name="Rectangle 8"/>
          <p:cNvSpPr>
            <a:spLocks noChangeArrowheads="1"/>
          </p:cNvSpPr>
          <p:nvPr/>
        </p:nvSpPr>
        <p:spPr bwMode="auto">
          <a:xfrm>
            <a:off x="5334000" y="685800"/>
            <a:ext cx="457200" cy="381000"/>
          </a:xfrm>
          <a:prstGeom prst="rect">
            <a:avLst/>
          </a:prstGeom>
          <a:solidFill>
            <a:schemeClr val="bg1"/>
          </a:solidFill>
          <a:ln w="19050" algn="ctr">
            <a:solidFill>
              <a:schemeClr val="tx1"/>
            </a:solidFill>
            <a:miter lim="800000"/>
            <a:headEnd/>
            <a:tailEnd/>
          </a:ln>
        </p:spPr>
        <p:txBody>
          <a:bodyPr wrap="none" lIns="91427" tIns="45714" rIns="91427" bIns="45714" anchor="ctr"/>
          <a:lstStyle/>
          <a:p>
            <a:r>
              <a:rPr lang="fa-IR"/>
              <a:t>16</a:t>
            </a:r>
            <a:endParaRPr lang="en-US"/>
          </a:p>
        </p:txBody>
      </p:sp>
      <p:sp>
        <p:nvSpPr>
          <p:cNvPr id="97291" name="Oval 9"/>
          <p:cNvSpPr>
            <a:spLocks noChangeArrowheads="1"/>
          </p:cNvSpPr>
          <p:nvPr/>
        </p:nvSpPr>
        <p:spPr bwMode="auto">
          <a:xfrm>
            <a:off x="2362200" y="1219200"/>
            <a:ext cx="457200" cy="457200"/>
          </a:xfrm>
          <a:prstGeom prst="ellipse">
            <a:avLst/>
          </a:prstGeom>
          <a:solidFill>
            <a:schemeClr val="bg1"/>
          </a:solidFill>
          <a:ln w="19050" algn="ctr">
            <a:solidFill>
              <a:schemeClr val="tx1"/>
            </a:solidFill>
            <a:round/>
            <a:headEnd/>
            <a:tailEnd/>
          </a:ln>
        </p:spPr>
        <p:txBody>
          <a:bodyPr wrap="none" lIns="91427" tIns="45714" rIns="91427" bIns="45714" anchor="ctr"/>
          <a:lstStyle/>
          <a:p>
            <a:r>
              <a:rPr lang="en-US"/>
              <a:t>i</a:t>
            </a:r>
          </a:p>
        </p:txBody>
      </p:sp>
      <p:sp>
        <p:nvSpPr>
          <p:cNvPr id="97292" name="Oval 10"/>
          <p:cNvSpPr>
            <a:spLocks noChangeArrowheads="1"/>
          </p:cNvSpPr>
          <p:nvPr/>
        </p:nvSpPr>
        <p:spPr bwMode="auto">
          <a:xfrm>
            <a:off x="5105400" y="1219200"/>
            <a:ext cx="457200" cy="457200"/>
          </a:xfrm>
          <a:prstGeom prst="ellipse">
            <a:avLst/>
          </a:prstGeom>
          <a:solidFill>
            <a:schemeClr val="bg1"/>
          </a:solidFill>
          <a:ln w="19050" algn="ctr">
            <a:solidFill>
              <a:schemeClr val="tx1"/>
            </a:solidFill>
            <a:round/>
            <a:headEnd/>
            <a:tailEnd/>
          </a:ln>
        </p:spPr>
        <p:txBody>
          <a:bodyPr wrap="none" lIns="91427" tIns="45714" rIns="91427" bIns="45714" anchor="ctr"/>
          <a:lstStyle/>
          <a:p>
            <a:r>
              <a:rPr lang="en-US"/>
              <a:t>j</a:t>
            </a:r>
          </a:p>
        </p:txBody>
      </p:sp>
      <p:sp>
        <p:nvSpPr>
          <p:cNvPr id="97293" name="Line 11"/>
          <p:cNvSpPr>
            <a:spLocks noChangeShapeType="1"/>
          </p:cNvSpPr>
          <p:nvPr/>
        </p:nvSpPr>
        <p:spPr bwMode="auto">
          <a:xfrm>
            <a:off x="2819400" y="1447800"/>
            <a:ext cx="2286000" cy="0"/>
          </a:xfrm>
          <a:prstGeom prst="line">
            <a:avLst/>
          </a:prstGeom>
          <a:noFill/>
          <a:ln w="19050">
            <a:solidFill>
              <a:schemeClr val="tx1"/>
            </a:solidFill>
            <a:round/>
            <a:headEnd/>
            <a:tailEnd type="triangle" w="med" len="lg"/>
          </a:ln>
        </p:spPr>
        <p:txBody>
          <a:bodyPr wrap="none" anchor="ctr"/>
          <a:lstStyle/>
          <a:p>
            <a:endParaRPr lang="en-US"/>
          </a:p>
        </p:txBody>
      </p:sp>
      <p:sp>
        <p:nvSpPr>
          <p:cNvPr id="97294" name="Line 12"/>
          <p:cNvSpPr>
            <a:spLocks noChangeShapeType="1"/>
          </p:cNvSpPr>
          <p:nvPr/>
        </p:nvSpPr>
        <p:spPr bwMode="auto">
          <a:xfrm>
            <a:off x="381000" y="2362200"/>
            <a:ext cx="7924800" cy="0"/>
          </a:xfrm>
          <a:prstGeom prst="line">
            <a:avLst/>
          </a:prstGeom>
          <a:noFill/>
          <a:ln w="19050">
            <a:solidFill>
              <a:schemeClr val="tx1"/>
            </a:solidFill>
            <a:round/>
            <a:headEnd/>
            <a:tailEnd/>
          </a:ln>
        </p:spPr>
        <p:txBody>
          <a:bodyPr wrap="none" anchor="ctr"/>
          <a:lstStyle/>
          <a:p>
            <a:endParaRPr lang="en-US"/>
          </a:p>
        </p:txBody>
      </p:sp>
      <p:sp>
        <p:nvSpPr>
          <p:cNvPr id="97295" name="Line 13"/>
          <p:cNvSpPr>
            <a:spLocks noChangeShapeType="1"/>
          </p:cNvSpPr>
          <p:nvPr/>
        </p:nvSpPr>
        <p:spPr bwMode="auto">
          <a:xfrm>
            <a:off x="457200" y="2286000"/>
            <a:ext cx="0" cy="76200"/>
          </a:xfrm>
          <a:prstGeom prst="line">
            <a:avLst/>
          </a:prstGeom>
          <a:noFill/>
          <a:ln w="19050">
            <a:solidFill>
              <a:schemeClr val="tx1"/>
            </a:solidFill>
            <a:round/>
            <a:headEnd/>
            <a:tailEnd/>
          </a:ln>
        </p:spPr>
        <p:txBody>
          <a:bodyPr wrap="none" anchor="ctr"/>
          <a:lstStyle/>
          <a:p>
            <a:endParaRPr lang="en-US"/>
          </a:p>
        </p:txBody>
      </p:sp>
      <p:sp>
        <p:nvSpPr>
          <p:cNvPr id="97296" name="Line 14"/>
          <p:cNvSpPr>
            <a:spLocks noChangeShapeType="1"/>
          </p:cNvSpPr>
          <p:nvPr/>
        </p:nvSpPr>
        <p:spPr bwMode="auto">
          <a:xfrm>
            <a:off x="914400" y="2286000"/>
            <a:ext cx="0" cy="76200"/>
          </a:xfrm>
          <a:prstGeom prst="line">
            <a:avLst/>
          </a:prstGeom>
          <a:noFill/>
          <a:ln w="19050">
            <a:solidFill>
              <a:schemeClr val="tx1"/>
            </a:solidFill>
            <a:round/>
            <a:headEnd/>
            <a:tailEnd/>
          </a:ln>
        </p:spPr>
        <p:txBody>
          <a:bodyPr wrap="none" anchor="ctr"/>
          <a:lstStyle/>
          <a:p>
            <a:endParaRPr lang="en-US"/>
          </a:p>
        </p:txBody>
      </p:sp>
      <p:sp>
        <p:nvSpPr>
          <p:cNvPr id="97297" name="Line 15"/>
          <p:cNvSpPr>
            <a:spLocks noChangeShapeType="1"/>
          </p:cNvSpPr>
          <p:nvPr/>
        </p:nvSpPr>
        <p:spPr bwMode="auto">
          <a:xfrm>
            <a:off x="1371600" y="2286000"/>
            <a:ext cx="0" cy="76200"/>
          </a:xfrm>
          <a:prstGeom prst="line">
            <a:avLst/>
          </a:prstGeom>
          <a:noFill/>
          <a:ln w="19050">
            <a:solidFill>
              <a:schemeClr val="tx1"/>
            </a:solidFill>
            <a:round/>
            <a:headEnd/>
            <a:tailEnd/>
          </a:ln>
        </p:spPr>
        <p:txBody>
          <a:bodyPr wrap="none" anchor="ctr"/>
          <a:lstStyle/>
          <a:p>
            <a:endParaRPr lang="en-US"/>
          </a:p>
        </p:txBody>
      </p:sp>
      <p:sp>
        <p:nvSpPr>
          <p:cNvPr id="97298" name="Line 16"/>
          <p:cNvSpPr>
            <a:spLocks noChangeShapeType="1"/>
          </p:cNvSpPr>
          <p:nvPr/>
        </p:nvSpPr>
        <p:spPr bwMode="auto">
          <a:xfrm>
            <a:off x="1828800" y="2286000"/>
            <a:ext cx="0" cy="3657600"/>
          </a:xfrm>
          <a:prstGeom prst="line">
            <a:avLst/>
          </a:prstGeom>
          <a:noFill/>
          <a:ln w="19050">
            <a:solidFill>
              <a:schemeClr val="tx1"/>
            </a:solidFill>
            <a:round/>
            <a:headEnd/>
            <a:tailEnd/>
          </a:ln>
        </p:spPr>
        <p:txBody>
          <a:bodyPr wrap="none" anchor="ctr"/>
          <a:lstStyle/>
          <a:p>
            <a:endParaRPr lang="en-US"/>
          </a:p>
        </p:txBody>
      </p:sp>
      <p:sp>
        <p:nvSpPr>
          <p:cNvPr id="97299" name="Line 17"/>
          <p:cNvSpPr>
            <a:spLocks noChangeShapeType="1"/>
          </p:cNvSpPr>
          <p:nvPr/>
        </p:nvSpPr>
        <p:spPr bwMode="auto">
          <a:xfrm>
            <a:off x="2286000" y="2286000"/>
            <a:ext cx="0" cy="2362200"/>
          </a:xfrm>
          <a:prstGeom prst="line">
            <a:avLst/>
          </a:prstGeom>
          <a:noFill/>
          <a:ln w="19050">
            <a:solidFill>
              <a:schemeClr val="tx1"/>
            </a:solidFill>
            <a:round/>
            <a:headEnd/>
            <a:tailEnd/>
          </a:ln>
        </p:spPr>
        <p:txBody>
          <a:bodyPr wrap="none" anchor="ctr"/>
          <a:lstStyle/>
          <a:p>
            <a:endParaRPr lang="en-US"/>
          </a:p>
        </p:txBody>
      </p:sp>
      <p:sp>
        <p:nvSpPr>
          <p:cNvPr id="97300" name="Line 18"/>
          <p:cNvSpPr>
            <a:spLocks noChangeShapeType="1"/>
          </p:cNvSpPr>
          <p:nvPr/>
        </p:nvSpPr>
        <p:spPr bwMode="auto">
          <a:xfrm>
            <a:off x="2743200" y="2286000"/>
            <a:ext cx="0" cy="2743200"/>
          </a:xfrm>
          <a:prstGeom prst="line">
            <a:avLst/>
          </a:prstGeom>
          <a:noFill/>
          <a:ln w="19050">
            <a:solidFill>
              <a:schemeClr val="tx1"/>
            </a:solidFill>
            <a:round/>
            <a:headEnd/>
            <a:tailEnd/>
          </a:ln>
        </p:spPr>
        <p:txBody>
          <a:bodyPr wrap="none" anchor="ctr"/>
          <a:lstStyle/>
          <a:p>
            <a:endParaRPr lang="en-US"/>
          </a:p>
        </p:txBody>
      </p:sp>
      <p:sp>
        <p:nvSpPr>
          <p:cNvPr id="97301" name="Line 19"/>
          <p:cNvSpPr>
            <a:spLocks noChangeShapeType="1"/>
          </p:cNvSpPr>
          <p:nvPr/>
        </p:nvSpPr>
        <p:spPr bwMode="auto">
          <a:xfrm>
            <a:off x="3200400" y="2286000"/>
            <a:ext cx="0" cy="76200"/>
          </a:xfrm>
          <a:prstGeom prst="line">
            <a:avLst/>
          </a:prstGeom>
          <a:noFill/>
          <a:ln w="19050">
            <a:solidFill>
              <a:schemeClr val="tx1"/>
            </a:solidFill>
            <a:round/>
            <a:headEnd/>
            <a:tailEnd/>
          </a:ln>
        </p:spPr>
        <p:txBody>
          <a:bodyPr wrap="none" anchor="ctr"/>
          <a:lstStyle/>
          <a:p>
            <a:endParaRPr lang="en-US"/>
          </a:p>
        </p:txBody>
      </p:sp>
      <p:sp>
        <p:nvSpPr>
          <p:cNvPr id="97302" name="Line 20"/>
          <p:cNvSpPr>
            <a:spLocks noChangeShapeType="1"/>
          </p:cNvSpPr>
          <p:nvPr/>
        </p:nvSpPr>
        <p:spPr bwMode="auto">
          <a:xfrm>
            <a:off x="3657600" y="2286000"/>
            <a:ext cx="0" cy="2743200"/>
          </a:xfrm>
          <a:prstGeom prst="line">
            <a:avLst/>
          </a:prstGeom>
          <a:noFill/>
          <a:ln w="19050">
            <a:solidFill>
              <a:schemeClr val="tx1"/>
            </a:solidFill>
            <a:round/>
            <a:headEnd/>
            <a:tailEnd/>
          </a:ln>
        </p:spPr>
        <p:txBody>
          <a:bodyPr wrap="none" anchor="ctr"/>
          <a:lstStyle/>
          <a:p>
            <a:endParaRPr lang="en-US"/>
          </a:p>
        </p:txBody>
      </p:sp>
      <p:sp>
        <p:nvSpPr>
          <p:cNvPr id="97303" name="Line 21"/>
          <p:cNvSpPr>
            <a:spLocks noChangeShapeType="1"/>
          </p:cNvSpPr>
          <p:nvPr/>
        </p:nvSpPr>
        <p:spPr bwMode="auto">
          <a:xfrm>
            <a:off x="4114800" y="2286000"/>
            <a:ext cx="0" cy="76200"/>
          </a:xfrm>
          <a:prstGeom prst="line">
            <a:avLst/>
          </a:prstGeom>
          <a:noFill/>
          <a:ln w="19050">
            <a:solidFill>
              <a:schemeClr val="tx1"/>
            </a:solidFill>
            <a:round/>
            <a:headEnd/>
            <a:tailEnd/>
          </a:ln>
        </p:spPr>
        <p:txBody>
          <a:bodyPr wrap="none" anchor="ctr"/>
          <a:lstStyle/>
          <a:p>
            <a:endParaRPr lang="en-US"/>
          </a:p>
        </p:txBody>
      </p:sp>
      <p:sp>
        <p:nvSpPr>
          <p:cNvPr id="97304" name="Line 22"/>
          <p:cNvSpPr>
            <a:spLocks noChangeShapeType="1"/>
          </p:cNvSpPr>
          <p:nvPr/>
        </p:nvSpPr>
        <p:spPr bwMode="auto">
          <a:xfrm>
            <a:off x="4572000" y="2286000"/>
            <a:ext cx="0" cy="76200"/>
          </a:xfrm>
          <a:prstGeom prst="line">
            <a:avLst/>
          </a:prstGeom>
          <a:noFill/>
          <a:ln w="19050">
            <a:solidFill>
              <a:schemeClr val="tx1"/>
            </a:solidFill>
            <a:round/>
            <a:headEnd/>
            <a:tailEnd/>
          </a:ln>
        </p:spPr>
        <p:txBody>
          <a:bodyPr wrap="none" anchor="ctr"/>
          <a:lstStyle/>
          <a:p>
            <a:endParaRPr lang="en-US"/>
          </a:p>
        </p:txBody>
      </p:sp>
      <p:sp>
        <p:nvSpPr>
          <p:cNvPr id="97305" name="Line 23"/>
          <p:cNvSpPr>
            <a:spLocks noChangeShapeType="1"/>
          </p:cNvSpPr>
          <p:nvPr/>
        </p:nvSpPr>
        <p:spPr bwMode="auto">
          <a:xfrm>
            <a:off x="5029200" y="2286000"/>
            <a:ext cx="0" cy="76200"/>
          </a:xfrm>
          <a:prstGeom prst="line">
            <a:avLst/>
          </a:prstGeom>
          <a:noFill/>
          <a:ln w="19050">
            <a:solidFill>
              <a:schemeClr val="tx1"/>
            </a:solidFill>
            <a:round/>
            <a:headEnd/>
            <a:tailEnd/>
          </a:ln>
        </p:spPr>
        <p:txBody>
          <a:bodyPr wrap="none" anchor="ctr"/>
          <a:lstStyle/>
          <a:p>
            <a:endParaRPr lang="en-US"/>
          </a:p>
        </p:txBody>
      </p:sp>
      <p:sp>
        <p:nvSpPr>
          <p:cNvPr id="97306" name="Line 24"/>
          <p:cNvSpPr>
            <a:spLocks noChangeShapeType="1"/>
          </p:cNvSpPr>
          <p:nvPr/>
        </p:nvSpPr>
        <p:spPr bwMode="auto">
          <a:xfrm>
            <a:off x="5486400" y="2286000"/>
            <a:ext cx="0" cy="76200"/>
          </a:xfrm>
          <a:prstGeom prst="line">
            <a:avLst/>
          </a:prstGeom>
          <a:noFill/>
          <a:ln w="19050">
            <a:solidFill>
              <a:schemeClr val="tx1"/>
            </a:solidFill>
            <a:round/>
            <a:headEnd/>
            <a:tailEnd/>
          </a:ln>
        </p:spPr>
        <p:txBody>
          <a:bodyPr wrap="none" anchor="ctr"/>
          <a:lstStyle/>
          <a:p>
            <a:endParaRPr lang="en-US"/>
          </a:p>
        </p:txBody>
      </p:sp>
      <p:sp>
        <p:nvSpPr>
          <p:cNvPr id="97307" name="Line 25"/>
          <p:cNvSpPr>
            <a:spLocks noChangeShapeType="1"/>
          </p:cNvSpPr>
          <p:nvPr/>
        </p:nvSpPr>
        <p:spPr bwMode="auto">
          <a:xfrm>
            <a:off x="5943600" y="2286000"/>
            <a:ext cx="0" cy="76200"/>
          </a:xfrm>
          <a:prstGeom prst="line">
            <a:avLst/>
          </a:prstGeom>
          <a:noFill/>
          <a:ln w="19050">
            <a:solidFill>
              <a:schemeClr val="tx1"/>
            </a:solidFill>
            <a:round/>
            <a:headEnd/>
            <a:tailEnd/>
          </a:ln>
        </p:spPr>
        <p:txBody>
          <a:bodyPr wrap="none" anchor="ctr"/>
          <a:lstStyle/>
          <a:p>
            <a:endParaRPr lang="en-US"/>
          </a:p>
        </p:txBody>
      </p:sp>
      <p:sp>
        <p:nvSpPr>
          <p:cNvPr id="97308" name="Line 26"/>
          <p:cNvSpPr>
            <a:spLocks noChangeShapeType="1"/>
          </p:cNvSpPr>
          <p:nvPr/>
        </p:nvSpPr>
        <p:spPr bwMode="auto">
          <a:xfrm>
            <a:off x="6400800" y="2286000"/>
            <a:ext cx="0" cy="76200"/>
          </a:xfrm>
          <a:prstGeom prst="line">
            <a:avLst/>
          </a:prstGeom>
          <a:noFill/>
          <a:ln w="19050">
            <a:solidFill>
              <a:schemeClr val="tx1"/>
            </a:solidFill>
            <a:round/>
            <a:headEnd/>
            <a:tailEnd/>
          </a:ln>
        </p:spPr>
        <p:txBody>
          <a:bodyPr wrap="none" anchor="ctr"/>
          <a:lstStyle/>
          <a:p>
            <a:endParaRPr lang="en-US"/>
          </a:p>
        </p:txBody>
      </p:sp>
      <p:sp>
        <p:nvSpPr>
          <p:cNvPr id="97309" name="Line 27"/>
          <p:cNvSpPr>
            <a:spLocks noChangeShapeType="1"/>
          </p:cNvSpPr>
          <p:nvPr/>
        </p:nvSpPr>
        <p:spPr bwMode="auto">
          <a:xfrm>
            <a:off x="6858000" y="2286000"/>
            <a:ext cx="0" cy="76200"/>
          </a:xfrm>
          <a:prstGeom prst="line">
            <a:avLst/>
          </a:prstGeom>
          <a:noFill/>
          <a:ln w="19050">
            <a:solidFill>
              <a:schemeClr val="tx1"/>
            </a:solidFill>
            <a:round/>
            <a:headEnd/>
            <a:tailEnd/>
          </a:ln>
        </p:spPr>
        <p:txBody>
          <a:bodyPr wrap="none" anchor="ctr"/>
          <a:lstStyle/>
          <a:p>
            <a:endParaRPr lang="en-US"/>
          </a:p>
        </p:txBody>
      </p:sp>
      <p:sp>
        <p:nvSpPr>
          <p:cNvPr id="97310" name="Line 28"/>
          <p:cNvSpPr>
            <a:spLocks noChangeShapeType="1"/>
          </p:cNvSpPr>
          <p:nvPr/>
        </p:nvSpPr>
        <p:spPr bwMode="auto">
          <a:xfrm>
            <a:off x="7315200" y="2286000"/>
            <a:ext cx="0" cy="2362200"/>
          </a:xfrm>
          <a:prstGeom prst="line">
            <a:avLst/>
          </a:prstGeom>
          <a:noFill/>
          <a:ln w="19050">
            <a:solidFill>
              <a:schemeClr val="tx1"/>
            </a:solidFill>
            <a:round/>
            <a:headEnd/>
            <a:tailEnd/>
          </a:ln>
        </p:spPr>
        <p:txBody>
          <a:bodyPr wrap="none" anchor="ctr"/>
          <a:lstStyle/>
          <a:p>
            <a:endParaRPr lang="en-US"/>
          </a:p>
        </p:txBody>
      </p:sp>
      <p:sp>
        <p:nvSpPr>
          <p:cNvPr id="97311" name="Line 29"/>
          <p:cNvSpPr>
            <a:spLocks noChangeShapeType="1"/>
          </p:cNvSpPr>
          <p:nvPr/>
        </p:nvSpPr>
        <p:spPr bwMode="auto">
          <a:xfrm flipH="1">
            <a:off x="7772400" y="2286000"/>
            <a:ext cx="0" cy="3657600"/>
          </a:xfrm>
          <a:prstGeom prst="line">
            <a:avLst/>
          </a:prstGeom>
          <a:noFill/>
          <a:ln w="19050">
            <a:solidFill>
              <a:schemeClr val="tx1"/>
            </a:solidFill>
            <a:round/>
            <a:headEnd/>
            <a:tailEnd/>
          </a:ln>
        </p:spPr>
        <p:txBody>
          <a:bodyPr wrap="none" anchor="ctr"/>
          <a:lstStyle/>
          <a:p>
            <a:endParaRPr lang="en-US"/>
          </a:p>
        </p:txBody>
      </p:sp>
      <p:sp>
        <p:nvSpPr>
          <p:cNvPr id="97312" name="Line 30"/>
          <p:cNvSpPr>
            <a:spLocks noChangeShapeType="1"/>
          </p:cNvSpPr>
          <p:nvPr/>
        </p:nvSpPr>
        <p:spPr bwMode="auto">
          <a:xfrm>
            <a:off x="8229600" y="2286000"/>
            <a:ext cx="0" cy="76200"/>
          </a:xfrm>
          <a:prstGeom prst="line">
            <a:avLst/>
          </a:prstGeom>
          <a:noFill/>
          <a:ln w="19050">
            <a:solidFill>
              <a:schemeClr val="tx1"/>
            </a:solidFill>
            <a:round/>
            <a:headEnd/>
            <a:tailEnd/>
          </a:ln>
        </p:spPr>
        <p:txBody>
          <a:bodyPr wrap="none" anchor="ctr"/>
          <a:lstStyle/>
          <a:p>
            <a:endParaRPr lang="en-US"/>
          </a:p>
        </p:txBody>
      </p:sp>
      <p:sp>
        <p:nvSpPr>
          <p:cNvPr id="97313" name="Rectangle 31"/>
          <p:cNvSpPr>
            <a:spLocks noChangeArrowheads="1"/>
          </p:cNvSpPr>
          <p:nvPr/>
        </p:nvSpPr>
        <p:spPr bwMode="auto">
          <a:xfrm>
            <a:off x="2971800" y="1752600"/>
            <a:ext cx="1066800" cy="304800"/>
          </a:xfrm>
          <a:prstGeom prst="rect">
            <a:avLst/>
          </a:prstGeom>
          <a:solidFill>
            <a:schemeClr val="bg1"/>
          </a:solidFill>
          <a:ln w="9525" algn="ctr">
            <a:noFill/>
            <a:miter lim="800000"/>
            <a:headEnd/>
            <a:tailEnd/>
          </a:ln>
        </p:spPr>
        <p:txBody>
          <a:bodyPr wrap="none" lIns="91427" tIns="45714" rIns="91427" bIns="45714" anchor="ctr"/>
          <a:lstStyle/>
          <a:p>
            <a:r>
              <a:rPr lang="fa-IR"/>
              <a:t>تاريخ</a:t>
            </a:r>
            <a:endParaRPr lang="en-US"/>
          </a:p>
        </p:txBody>
      </p:sp>
      <p:sp>
        <p:nvSpPr>
          <p:cNvPr id="97314" name="Line 32"/>
          <p:cNvSpPr>
            <a:spLocks noChangeShapeType="1"/>
          </p:cNvSpPr>
          <p:nvPr/>
        </p:nvSpPr>
        <p:spPr bwMode="auto">
          <a:xfrm>
            <a:off x="3886200" y="1905000"/>
            <a:ext cx="914400" cy="0"/>
          </a:xfrm>
          <a:prstGeom prst="line">
            <a:avLst/>
          </a:prstGeom>
          <a:noFill/>
          <a:ln w="19050">
            <a:solidFill>
              <a:schemeClr val="tx1"/>
            </a:solidFill>
            <a:round/>
            <a:headEnd/>
            <a:tailEnd type="triangle" w="med" len="lg"/>
          </a:ln>
        </p:spPr>
        <p:txBody>
          <a:bodyPr wrap="none" anchor="ctr"/>
          <a:lstStyle/>
          <a:p>
            <a:endParaRPr lang="en-US"/>
          </a:p>
        </p:txBody>
      </p:sp>
      <p:sp>
        <p:nvSpPr>
          <p:cNvPr id="97315" name="Line 33"/>
          <p:cNvSpPr>
            <a:spLocks noChangeShapeType="1"/>
          </p:cNvSpPr>
          <p:nvPr/>
        </p:nvSpPr>
        <p:spPr bwMode="auto">
          <a:xfrm>
            <a:off x="1828800" y="5715000"/>
            <a:ext cx="5943600" cy="0"/>
          </a:xfrm>
          <a:prstGeom prst="line">
            <a:avLst/>
          </a:prstGeom>
          <a:noFill/>
          <a:ln w="19050">
            <a:solidFill>
              <a:schemeClr val="tx1"/>
            </a:solidFill>
            <a:round/>
            <a:headEnd type="triangle" w="med" len="lg"/>
            <a:tailEnd type="triangle" w="med" len="lg"/>
          </a:ln>
        </p:spPr>
        <p:txBody>
          <a:bodyPr wrap="none" anchor="ctr"/>
          <a:lstStyle/>
          <a:p>
            <a:endParaRPr lang="en-US"/>
          </a:p>
        </p:txBody>
      </p:sp>
      <p:sp>
        <p:nvSpPr>
          <p:cNvPr id="97316" name="Rectangle 34"/>
          <p:cNvSpPr>
            <a:spLocks noChangeArrowheads="1"/>
          </p:cNvSpPr>
          <p:nvPr/>
        </p:nvSpPr>
        <p:spPr bwMode="auto">
          <a:xfrm>
            <a:off x="3733800" y="5867400"/>
            <a:ext cx="2057400" cy="304800"/>
          </a:xfrm>
          <a:prstGeom prst="rect">
            <a:avLst/>
          </a:prstGeom>
          <a:solidFill>
            <a:schemeClr val="bg1"/>
          </a:solidFill>
          <a:ln w="9525" algn="ctr">
            <a:noFill/>
            <a:miter lim="800000"/>
            <a:headEnd/>
            <a:tailEnd/>
          </a:ln>
        </p:spPr>
        <p:txBody>
          <a:bodyPr wrap="none" lIns="91427" tIns="45714" rIns="91427" bIns="45714" anchor="ctr"/>
          <a:lstStyle/>
          <a:p>
            <a:r>
              <a:rPr lang="fa-IR"/>
              <a:t>تاريخ هاي فعاليت</a:t>
            </a:r>
            <a:endParaRPr lang="en-US"/>
          </a:p>
        </p:txBody>
      </p:sp>
      <p:sp>
        <p:nvSpPr>
          <p:cNvPr id="97317" name="Rectangle 35"/>
          <p:cNvSpPr>
            <a:spLocks noChangeArrowheads="1"/>
          </p:cNvSpPr>
          <p:nvPr/>
        </p:nvSpPr>
        <p:spPr bwMode="auto">
          <a:xfrm>
            <a:off x="4114800" y="5334000"/>
            <a:ext cx="1143000" cy="304800"/>
          </a:xfrm>
          <a:prstGeom prst="rect">
            <a:avLst/>
          </a:prstGeom>
          <a:solidFill>
            <a:schemeClr val="bg1"/>
          </a:solidFill>
          <a:ln w="9525" algn="ctr">
            <a:noFill/>
            <a:miter lim="800000"/>
            <a:headEnd/>
            <a:tailEnd/>
          </a:ln>
        </p:spPr>
        <p:txBody>
          <a:bodyPr wrap="none" lIns="91427" tIns="45714" rIns="91427" bIns="45714" anchor="ctr"/>
          <a:lstStyle/>
          <a:p>
            <a:r>
              <a:rPr lang="fa-IR" sz="2000"/>
              <a:t>حداکثر زمان</a:t>
            </a:r>
            <a:endParaRPr lang="en-US" sz="2000"/>
          </a:p>
        </p:txBody>
      </p:sp>
      <p:sp>
        <p:nvSpPr>
          <p:cNvPr id="97318" name="Line 36"/>
          <p:cNvSpPr>
            <a:spLocks noChangeShapeType="1"/>
          </p:cNvSpPr>
          <p:nvPr/>
        </p:nvSpPr>
        <p:spPr bwMode="auto">
          <a:xfrm>
            <a:off x="2743200" y="4876800"/>
            <a:ext cx="914400" cy="0"/>
          </a:xfrm>
          <a:prstGeom prst="line">
            <a:avLst/>
          </a:prstGeom>
          <a:noFill/>
          <a:ln w="19050">
            <a:solidFill>
              <a:schemeClr val="tx1"/>
            </a:solidFill>
            <a:round/>
            <a:headEnd type="triangle" w="med" len="lg"/>
            <a:tailEnd type="triangle" w="med" len="lg"/>
          </a:ln>
        </p:spPr>
        <p:txBody>
          <a:bodyPr wrap="none" anchor="ctr"/>
          <a:lstStyle/>
          <a:p>
            <a:endParaRPr lang="en-US"/>
          </a:p>
        </p:txBody>
      </p:sp>
      <p:sp>
        <p:nvSpPr>
          <p:cNvPr id="97319" name="Rectangle 37"/>
          <p:cNvSpPr>
            <a:spLocks noChangeArrowheads="1"/>
          </p:cNvSpPr>
          <p:nvPr/>
        </p:nvSpPr>
        <p:spPr bwMode="auto">
          <a:xfrm rot="-5400000">
            <a:off x="685800" y="3886200"/>
            <a:ext cx="1752600" cy="381000"/>
          </a:xfrm>
          <a:prstGeom prst="rect">
            <a:avLst/>
          </a:prstGeom>
          <a:solidFill>
            <a:schemeClr val="bg1"/>
          </a:solidFill>
          <a:ln w="9525" algn="ctr">
            <a:noFill/>
            <a:miter lim="800000"/>
            <a:headEnd/>
            <a:tailEnd/>
          </a:ln>
        </p:spPr>
        <p:txBody>
          <a:bodyPr wrap="none" lIns="91427" tIns="45714" rIns="91427" bIns="45714" anchor="ctr"/>
          <a:lstStyle/>
          <a:p>
            <a:r>
              <a:rPr lang="en-US" sz="2000"/>
              <a:t>E</a:t>
            </a:r>
            <a:r>
              <a:rPr lang="en-US" sz="2000" baseline="-25000"/>
              <a:t>i</a:t>
            </a:r>
            <a:r>
              <a:rPr lang="en-US" sz="2000"/>
              <a:t> = ES</a:t>
            </a:r>
            <a:r>
              <a:rPr lang="en-US" sz="2000" baseline="-25000"/>
              <a:t>ij</a:t>
            </a:r>
            <a:r>
              <a:rPr lang="en-US" sz="2000"/>
              <a:t> = </a:t>
            </a:r>
            <a:r>
              <a:rPr lang="fa-IR" sz="2000"/>
              <a:t>3</a:t>
            </a:r>
            <a:endParaRPr lang="en-US" sz="2000"/>
          </a:p>
        </p:txBody>
      </p:sp>
      <p:sp>
        <p:nvSpPr>
          <p:cNvPr id="97320" name="Rectangle 38"/>
          <p:cNvSpPr>
            <a:spLocks noChangeArrowheads="1"/>
          </p:cNvSpPr>
          <p:nvPr/>
        </p:nvSpPr>
        <p:spPr bwMode="auto">
          <a:xfrm rot="-5400000">
            <a:off x="1181100" y="3771900"/>
            <a:ext cx="1752600" cy="304800"/>
          </a:xfrm>
          <a:prstGeom prst="rect">
            <a:avLst/>
          </a:prstGeom>
          <a:solidFill>
            <a:schemeClr val="bg1"/>
          </a:solidFill>
          <a:ln w="9525" algn="ctr">
            <a:noFill/>
            <a:miter lim="800000"/>
            <a:headEnd/>
            <a:tailEnd/>
          </a:ln>
        </p:spPr>
        <p:txBody>
          <a:bodyPr wrap="none" lIns="91427" tIns="45714" rIns="91427" bIns="45714" anchor="ctr"/>
          <a:lstStyle/>
          <a:p>
            <a:r>
              <a:rPr lang="en-US" sz="2000"/>
              <a:t>EF</a:t>
            </a:r>
            <a:r>
              <a:rPr lang="en-US" sz="2000" baseline="-25000"/>
              <a:t>ij</a:t>
            </a:r>
            <a:r>
              <a:rPr lang="en-US" sz="2000"/>
              <a:t> = ES</a:t>
            </a:r>
            <a:r>
              <a:rPr lang="en-US" sz="2000" baseline="-25000"/>
              <a:t>ij</a:t>
            </a:r>
            <a:r>
              <a:rPr lang="en-US" sz="2000"/>
              <a:t>+</a:t>
            </a:r>
            <a:r>
              <a:rPr lang="en-US" sz="2000" baseline="-25000"/>
              <a:t> </a:t>
            </a:r>
            <a:r>
              <a:rPr lang="en-US" sz="2000"/>
              <a:t>D</a:t>
            </a:r>
            <a:r>
              <a:rPr lang="en-US" sz="2000" baseline="-25000"/>
              <a:t>ij </a:t>
            </a:r>
            <a:r>
              <a:rPr lang="en-US" sz="2000"/>
              <a:t> = </a:t>
            </a:r>
            <a:r>
              <a:rPr lang="fa-IR" sz="2000"/>
              <a:t>3</a:t>
            </a:r>
            <a:r>
              <a:rPr lang="en-US" sz="2000"/>
              <a:t> + </a:t>
            </a:r>
            <a:r>
              <a:rPr lang="fa-IR" sz="2000"/>
              <a:t>1</a:t>
            </a:r>
            <a:r>
              <a:rPr lang="en-US" sz="2000"/>
              <a:t> =</a:t>
            </a:r>
            <a:r>
              <a:rPr lang="fa-IR" sz="2000"/>
              <a:t> </a:t>
            </a:r>
            <a:r>
              <a:rPr lang="en-US" sz="2000"/>
              <a:t> </a:t>
            </a:r>
            <a:r>
              <a:rPr lang="fa-IR" sz="2000"/>
              <a:t>4</a:t>
            </a:r>
            <a:endParaRPr lang="en-US" sz="2000"/>
          </a:p>
        </p:txBody>
      </p:sp>
      <p:sp>
        <p:nvSpPr>
          <p:cNvPr id="97321" name="Rectangle 39"/>
          <p:cNvSpPr>
            <a:spLocks noChangeArrowheads="1"/>
          </p:cNvSpPr>
          <p:nvPr/>
        </p:nvSpPr>
        <p:spPr bwMode="auto">
          <a:xfrm rot="-5400000">
            <a:off x="6210300" y="3848100"/>
            <a:ext cx="1752600" cy="304800"/>
          </a:xfrm>
          <a:prstGeom prst="rect">
            <a:avLst/>
          </a:prstGeom>
          <a:solidFill>
            <a:schemeClr val="bg1"/>
          </a:solidFill>
          <a:ln w="9525" algn="ctr">
            <a:noFill/>
            <a:miter lim="800000"/>
            <a:headEnd/>
            <a:tailEnd/>
          </a:ln>
        </p:spPr>
        <p:txBody>
          <a:bodyPr wrap="none" lIns="91427" tIns="45714" rIns="91427" bIns="45714" anchor="ctr"/>
          <a:lstStyle/>
          <a:p>
            <a:r>
              <a:rPr lang="en-US" sz="2000"/>
              <a:t>LS</a:t>
            </a:r>
            <a:r>
              <a:rPr lang="en-US" sz="2000" baseline="-25000"/>
              <a:t>ij</a:t>
            </a:r>
            <a:r>
              <a:rPr lang="en-US" sz="2000"/>
              <a:t> = LF</a:t>
            </a:r>
            <a:r>
              <a:rPr lang="en-US" sz="2000" baseline="-25000"/>
              <a:t>ij</a:t>
            </a:r>
            <a:r>
              <a:rPr lang="en-US" sz="2000"/>
              <a:t>-</a:t>
            </a:r>
            <a:r>
              <a:rPr lang="en-US" sz="2000" baseline="-25000"/>
              <a:t> </a:t>
            </a:r>
            <a:r>
              <a:rPr lang="en-US" sz="2000"/>
              <a:t>D</a:t>
            </a:r>
            <a:r>
              <a:rPr lang="en-US" sz="2000" baseline="-25000"/>
              <a:t>ij </a:t>
            </a:r>
            <a:r>
              <a:rPr lang="en-US" sz="2000"/>
              <a:t> = </a:t>
            </a:r>
            <a:r>
              <a:rPr lang="fa-IR" sz="2000"/>
              <a:t>16</a:t>
            </a:r>
            <a:r>
              <a:rPr lang="en-US" sz="2000"/>
              <a:t> - </a:t>
            </a:r>
            <a:r>
              <a:rPr lang="fa-IR" sz="2000"/>
              <a:t>1</a:t>
            </a:r>
            <a:r>
              <a:rPr lang="en-US" sz="2000"/>
              <a:t> =</a:t>
            </a:r>
            <a:r>
              <a:rPr lang="fa-IR" sz="2000"/>
              <a:t> 15</a:t>
            </a:r>
            <a:endParaRPr lang="en-US" sz="2000"/>
          </a:p>
        </p:txBody>
      </p:sp>
      <p:sp>
        <p:nvSpPr>
          <p:cNvPr id="97322" name="Rectangle 40"/>
          <p:cNvSpPr>
            <a:spLocks noChangeArrowheads="1"/>
          </p:cNvSpPr>
          <p:nvPr/>
        </p:nvSpPr>
        <p:spPr bwMode="auto">
          <a:xfrm rot="-5400000">
            <a:off x="6667500" y="3924300"/>
            <a:ext cx="1752600" cy="304800"/>
          </a:xfrm>
          <a:prstGeom prst="rect">
            <a:avLst/>
          </a:prstGeom>
          <a:solidFill>
            <a:schemeClr val="bg1"/>
          </a:solidFill>
          <a:ln w="9525" algn="ctr">
            <a:noFill/>
            <a:miter lim="800000"/>
            <a:headEnd/>
            <a:tailEnd/>
          </a:ln>
        </p:spPr>
        <p:txBody>
          <a:bodyPr wrap="none" lIns="91427" tIns="45714" rIns="91427" bIns="45714" anchor="ctr"/>
          <a:lstStyle/>
          <a:p>
            <a:r>
              <a:rPr lang="en-US" sz="2000"/>
              <a:t>L</a:t>
            </a:r>
            <a:r>
              <a:rPr lang="en-US" sz="2000" baseline="-25000"/>
              <a:t>i</a:t>
            </a:r>
            <a:r>
              <a:rPr lang="en-US" sz="2000"/>
              <a:t> = LF</a:t>
            </a:r>
            <a:r>
              <a:rPr lang="en-US" sz="2000" baseline="-25000"/>
              <a:t>ij</a:t>
            </a:r>
            <a:r>
              <a:rPr lang="en-US" sz="2000"/>
              <a:t> = </a:t>
            </a:r>
            <a:r>
              <a:rPr lang="fa-IR" sz="2000"/>
              <a:t>16</a:t>
            </a:r>
            <a:endParaRPr lang="en-US" sz="2000"/>
          </a:p>
        </p:txBody>
      </p:sp>
      <p:sp>
        <p:nvSpPr>
          <p:cNvPr id="97323" name="Rectangle 41"/>
          <p:cNvSpPr>
            <a:spLocks noChangeArrowheads="1"/>
          </p:cNvSpPr>
          <p:nvPr/>
        </p:nvSpPr>
        <p:spPr bwMode="auto">
          <a:xfrm rot="-5400000">
            <a:off x="3048000" y="3886200"/>
            <a:ext cx="838200" cy="228600"/>
          </a:xfrm>
          <a:prstGeom prst="rect">
            <a:avLst/>
          </a:prstGeom>
          <a:solidFill>
            <a:schemeClr val="bg1"/>
          </a:solidFill>
          <a:ln w="9525" algn="ctr">
            <a:noFill/>
            <a:miter lim="800000"/>
            <a:headEnd/>
            <a:tailEnd/>
          </a:ln>
        </p:spPr>
        <p:txBody>
          <a:bodyPr wrap="none" lIns="91427" tIns="45714" rIns="91427" bIns="45714" anchor="ctr"/>
          <a:lstStyle/>
          <a:p>
            <a:r>
              <a:rPr lang="en-US" sz="2000"/>
              <a:t>E</a:t>
            </a:r>
            <a:r>
              <a:rPr lang="en-US" sz="2000" baseline="-25000"/>
              <a:t>j</a:t>
            </a:r>
            <a:r>
              <a:rPr lang="en-US" sz="2000"/>
              <a:t> = </a:t>
            </a:r>
            <a:r>
              <a:rPr lang="fa-IR" sz="2000"/>
              <a:t>7</a:t>
            </a:r>
            <a:endParaRPr lang="en-US" sz="2000"/>
          </a:p>
        </p:txBody>
      </p:sp>
      <p:sp>
        <p:nvSpPr>
          <p:cNvPr id="97324" name="Rectangle 42"/>
          <p:cNvSpPr>
            <a:spLocks noChangeArrowheads="1"/>
          </p:cNvSpPr>
          <p:nvPr/>
        </p:nvSpPr>
        <p:spPr bwMode="auto">
          <a:xfrm rot="-5400000">
            <a:off x="2133600" y="3962400"/>
            <a:ext cx="838200" cy="228600"/>
          </a:xfrm>
          <a:prstGeom prst="rect">
            <a:avLst/>
          </a:prstGeom>
          <a:solidFill>
            <a:schemeClr val="bg1"/>
          </a:solidFill>
          <a:ln w="9525" algn="ctr">
            <a:noFill/>
            <a:miter lim="800000"/>
            <a:headEnd/>
            <a:tailEnd/>
          </a:ln>
        </p:spPr>
        <p:txBody>
          <a:bodyPr wrap="none" lIns="91427" tIns="45714" rIns="91427" bIns="45714" anchor="ctr"/>
          <a:lstStyle/>
          <a:p>
            <a:r>
              <a:rPr lang="en-US" sz="2000"/>
              <a:t>L</a:t>
            </a:r>
            <a:r>
              <a:rPr lang="en-US" sz="2000" baseline="-25000"/>
              <a:t>i</a:t>
            </a:r>
            <a:r>
              <a:rPr lang="en-US" sz="2000"/>
              <a:t> = </a:t>
            </a:r>
            <a:r>
              <a:rPr lang="fa-IR" sz="2000"/>
              <a:t>5</a:t>
            </a:r>
            <a:endParaRPr lang="en-US" sz="2000"/>
          </a:p>
        </p:txBody>
      </p:sp>
    </p:spTree>
  </p:cSld>
  <p:clrMapOvr>
    <a:masterClrMapping/>
  </p:clrMapOvr>
  <p:transition spd="med"/>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50BE950E-98CA-44FD-B746-24E798B49397}" type="slidenum">
              <a:rPr lang="ar-SA" altLang="en-US"/>
              <a:pPr>
                <a:defRPr/>
              </a:pPr>
              <a:t>77</a:t>
            </a:fld>
            <a:endParaRPr lang="en-US" altLang="en-US"/>
          </a:p>
        </p:txBody>
      </p:sp>
      <p:sp>
        <p:nvSpPr>
          <p:cNvPr id="98308" name="Rectangle 2"/>
          <p:cNvSpPr>
            <a:spLocks noGrp="1" noChangeArrowheads="1"/>
          </p:cNvSpPr>
          <p:nvPr>
            <p:ph type="title"/>
          </p:nvPr>
        </p:nvSpPr>
        <p:spPr/>
        <p:txBody>
          <a:bodyPr/>
          <a:lstStyle/>
          <a:p>
            <a:pPr algn="r" rtl="1" eaLnBrk="1" hangingPunct="1"/>
            <a:r>
              <a:rPr lang="fa-IR" smtClean="0">
                <a:cs typeface="B Nazanin" pitchFamily="2" charset="-78"/>
              </a:rPr>
              <a:t>شناوري فعاليت ها</a:t>
            </a:r>
            <a:endParaRPr lang="en-US" smtClean="0">
              <a:cs typeface="B Nazanin" pitchFamily="2" charset="-78"/>
            </a:endParaRPr>
          </a:p>
        </p:txBody>
      </p:sp>
      <p:sp>
        <p:nvSpPr>
          <p:cNvPr id="98309" name="Rectangle 3"/>
          <p:cNvSpPr>
            <a:spLocks noGrp="1" noChangeArrowheads="1"/>
          </p:cNvSpPr>
          <p:nvPr>
            <p:ph type="body" idx="1"/>
          </p:nvPr>
        </p:nvSpPr>
        <p:spPr>
          <a:ln>
            <a:solidFill>
              <a:schemeClr val="bg1"/>
            </a:solidFill>
          </a:ln>
        </p:spPr>
        <p:txBody>
          <a:bodyPr/>
          <a:lstStyle/>
          <a:p>
            <a:pPr algn="r" rtl="1" eaLnBrk="1" hangingPunct="1">
              <a:lnSpc>
                <a:spcPct val="90000"/>
              </a:lnSpc>
            </a:pPr>
            <a:r>
              <a:rPr lang="fa-IR" smtClean="0">
                <a:cs typeface="B Nazanin" pitchFamily="2" charset="-78"/>
              </a:rPr>
              <a:t>با مراجعه به </a:t>
            </a:r>
            <a:r>
              <a:rPr lang="fa-IR" smtClean="0">
                <a:solidFill>
                  <a:schemeClr val="accent2"/>
                </a:solidFill>
                <a:cs typeface="B Nazanin" pitchFamily="2" charset="-78"/>
              </a:rPr>
              <a:t>شکل</a:t>
            </a:r>
            <a:r>
              <a:rPr lang="fa-IR" smtClean="0">
                <a:cs typeface="B Nazanin" pitchFamily="2" charset="-78"/>
              </a:rPr>
              <a:t> </a:t>
            </a:r>
            <a:r>
              <a:rPr lang="fa-IR" smtClean="0">
                <a:solidFill>
                  <a:schemeClr val="accent2"/>
                </a:solidFill>
                <a:cs typeface="B Nazanin" pitchFamily="2" charset="-78"/>
              </a:rPr>
              <a:t>قبل </a:t>
            </a:r>
            <a:r>
              <a:rPr lang="fa-IR" smtClean="0">
                <a:cs typeface="B Nazanin" pitchFamily="2" charset="-78"/>
              </a:rPr>
              <a:t>ميتوان نتيجه گرفت که فعاليت </a:t>
            </a:r>
            <a:r>
              <a:rPr lang="en-US" sz="2400" smtClean="0">
                <a:cs typeface="B Nazanin" pitchFamily="2" charset="-78"/>
              </a:rPr>
              <a:t>i-j</a:t>
            </a:r>
            <a:r>
              <a:rPr lang="fa-IR" smtClean="0">
                <a:cs typeface="B Nazanin" pitchFamily="2" charset="-78"/>
              </a:rPr>
              <a:t> را ميتوان در تاريخ 3 شروع کرد، ولي حتي اگر شروع اين فعاليت تا تاريخ 15نيز به تعويق بيفتد،‌ به شرط آنکه بتوان فعاليت را در زمان معمولي خود يعني يک روزه انجام داد، فعاليت در تاريخ 16 که ديرترين تاريخ ممکن براي وقوع رويداد </a:t>
            </a:r>
            <a:r>
              <a:rPr lang="en-US" sz="2400" smtClean="0">
                <a:cs typeface="B Nazanin" pitchFamily="2" charset="-78"/>
              </a:rPr>
              <a:t>j</a:t>
            </a:r>
            <a:r>
              <a:rPr lang="fa-IR" sz="2400" smtClean="0">
                <a:cs typeface="B Nazanin" pitchFamily="2" charset="-78"/>
              </a:rPr>
              <a:t> </a:t>
            </a:r>
            <a:r>
              <a:rPr lang="fa-IR" smtClean="0">
                <a:cs typeface="B Nazanin" pitchFamily="2" charset="-78"/>
              </a:rPr>
              <a:t>است تکميل شده و بنابراين در زمان تکميل پروژه اثري نخواهد گذاشت.</a:t>
            </a:r>
          </a:p>
          <a:p>
            <a:pPr algn="r" rtl="1" eaLnBrk="1" hangingPunct="1">
              <a:lnSpc>
                <a:spcPct val="90000"/>
              </a:lnSpc>
            </a:pPr>
            <a:r>
              <a:rPr lang="fa-IR" smtClean="0">
                <a:cs typeface="B Nazanin" pitchFamily="2" charset="-78"/>
              </a:rPr>
              <a:t>در يک شبکه ممکن است تعداد زيادي از فعاليت ها از همين خاصيت انعطاف پذيري در تاريخ هاي شروع يا پايان برخوردار باشند. در اصطلاح برنامه ريزي، فعاليتهايي را که داراي چنين خاصيتي هستند، فعاليتهاي داراي شناوري يا فرجه ميگويند.</a:t>
            </a:r>
            <a:endParaRPr lang="en-US" sz="2400"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Footer Placeholder 6"/>
          <p:cNvSpPr>
            <a:spLocks noGrp="1"/>
          </p:cNvSpPr>
          <p:nvPr>
            <p:ph type="ftr" sz="quarter" idx="11"/>
          </p:nvPr>
        </p:nvSpPr>
        <p:spPr/>
        <p:txBody>
          <a:bodyPr/>
          <a:lstStyle/>
          <a:p>
            <a:pPr>
              <a:defRPr/>
            </a:pPr>
            <a:r>
              <a:rPr lang="en-US" altLang="en-US"/>
              <a:t>Management &amp; Project Control -  Present by Dr.Amir.A.Shojaie</a:t>
            </a:r>
          </a:p>
        </p:txBody>
      </p:sp>
      <p:sp>
        <p:nvSpPr>
          <p:cNvPr id="8" name="Slide Number Placeholder 7"/>
          <p:cNvSpPr>
            <a:spLocks noGrp="1"/>
          </p:cNvSpPr>
          <p:nvPr>
            <p:ph type="sldNum" sz="quarter" idx="12"/>
          </p:nvPr>
        </p:nvSpPr>
        <p:spPr/>
        <p:txBody>
          <a:bodyPr/>
          <a:lstStyle/>
          <a:p>
            <a:pPr>
              <a:defRPr/>
            </a:pPr>
            <a:fld id="{052A1DDC-A35A-49E9-9DF7-20D216845971}" type="slidenum">
              <a:rPr lang="ar-SA" altLang="en-US"/>
              <a:pPr>
                <a:defRPr/>
              </a:pPr>
              <a:t>78</a:t>
            </a:fld>
            <a:endParaRPr lang="en-US" altLang="en-US"/>
          </a:p>
        </p:txBody>
      </p:sp>
      <p:sp>
        <p:nvSpPr>
          <p:cNvPr id="20487" name="Rectangle 2"/>
          <p:cNvSpPr>
            <a:spLocks noGrp="1" noChangeArrowheads="1"/>
          </p:cNvSpPr>
          <p:nvPr>
            <p:ph type="title"/>
          </p:nvPr>
        </p:nvSpPr>
        <p:spPr/>
        <p:txBody>
          <a:bodyPr/>
          <a:lstStyle/>
          <a:p>
            <a:pPr algn="r" rtl="1" eaLnBrk="1" hangingPunct="1"/>
            <a:r>
              <a:rPr lang="fa-IR" smtClean="0">
                <a:cs typeface="B Nazanin" pitchFamily="2" charset="-78"/>
              </a:rPr>
              <a:t>انواع شناوري</a:t>
            </a:r>
            <a:endParaRPr lang="en-US" smtClean="0">
              <a:cs typeface="B Nazanin" pitchFamily="2" charset="-78"/>
            </a:endParaRPr>
          </a:p>
        </p:txBody>
      </p:sp>
      <p:sp>
        <p:nvSpPr>
          <p:cNvPr id="20488" name="Rectangle 3"/>
          <p:cNvSpPr>
            <a:spLocks noGrp="1" noChangeArrowheads="1"/>
          </p:cNvSpPr>
          <p:nvPr>
            <p:ph type="body" sz="half" idx="1"/>
          </p:nvPr>
        </p:nvSpPr>
        <p:spPr>
          <a:xfrm>
            <a:off x="457200" y="1719263"/>
            <a:ext cx="8153400" cy="4411662"/>
          </a:xfrm>
        </p:spPr>
        <p:txBody>
          <a:bodyPr/>
          <a:lstStyle/>
          <a:p>
            <a:pPr algn="r" rtl="1" eaLnBrk="1" hangingPunct="1">
              <a:buFont typeface="Wingdings" pitchFamily="2" charset="2"/>
              <a:buNone/>
            </a:pPr>
            <a:r>
              <a:rPr lang="fa-IR" sz="2600" smtClean="0">
                <a:cs typeface="B Nazanin" pitchFamily="2" charset="-78"/>
              </a:rPr>
              <a:t>ما سه نوع شناوري داريم:</a:t>
            </a:r>
          </a:p>
          <a:p>
            <a:pPr algn="r" rtl="1" eaLnBrk="1" hangingPunct="1">
              <a:buFont typeface="Wingdings" pitchFamily="2" charset="2"/>
              <a:buNone/>
            </a:pPr>
            <a:r>
              <a:rPr lang="fa-IR" sz="2600" smtClean="0">
                <a:cs typeface="B Nazanin" pitchFamily="2" charset="-78"/>
              </a:rPr>
              <a:t>1- </a:t>
            </a:r>
            <a:r>
              <a:rPr lang="fa-IR" sz="2600" b="1" smtClean="0">
                <a:cs typeface="B Nazanin" pitchFamily="2" charset="-78"/>
              </a:rPr>
              <a:t>شناوري جمعي:</a:t>
            </a:r>
            <a:r>
              <a:rPr lang="fa-IR" sz="2600" smtClean="0">
                <a:cs typeface="B Nazanin" pitchFamily="2" charset="-78"/>
              </a:rPr>
              <a:t>  مقدار زماني که يک فعاليت ميتواند به تعويق بيفتد، يا به زمان اجراي آن افزوده شود، بدون آنکه در کل زمان اجراي پروژه تاثيري بگذارد، شناوري جمعي </a:t>
            </a:r>
            <a:r>
              <a:rPr lang="en-US" sz="2000" smtClean="0">
                <a:cs typeface="B Nazanin" pitchFamily="2" charset="-78"/>
              </a:rPr>
              <a:t>Total Slack (Float)</a:t>
            </a:r>
            <a:r>
              <a:rPr lang="fa-IR" sz="2600" smtClean="0">
                <a:cs typeface="B Nazanin" pitchFamily="2" charset="-78"/>
              </a:rPr>
              <a:t> آن فعاليت ناميده مي شود.</a:t>
            </a:r>
            <a:endParaRPr lang="en-US" sz="2600" smtClean="0">
              <a:cs typeface="B Nazanin" pitchFamily="2" charset="-78"/>
            </a:endParaRPr>
          </a:p>
          <a:p>
            <a:pPr algn="r" rtl="1" eaLnBrk="1" hangingPunct="1">
              <a:buFont typeface="Wingdings" pitchFamily="2" charset="2"/>
              <a:buNone/>
            </a:pPr>
            <a:r>
              <a:rPr lang="fa-IR" sz="2600" smtClean="0">
                <a:cs typeface="B Nazanin" pitchFamily="2" charset="-78"/>
              </a:rPr>
              <a:t>براي يک فعاليت </a:t>
            </a:r>
            <a:r>
              <a:rPr lang="en-US" sz="2600" smtClean="0">
                <a:cs typeface="B Nazanin" pitchFamily="2" charset="-78"/>
              </a:rPr>
              <a:t>i-j</a:t>
            </a:r>
            <a:r>
              <a:rPr lang="fa-IR" sz="2600" smtClean="0">
                <a:cs typeface="B Nazanin" pitchFamily="2" charset="-78"/>
              </a:rPr>
              <a:t> داريم:</a:t>
            </a:r>
          </a:p>
          <a:p>
            <a:pPr algn="r" rtl="1" eaLnBrk="1" hangingPunct="1">
              <a:buFont typeface="Wingdings" pitchFamily="2" charset="2"/>
              <a:buNone/>
            </a:pPr>
            <a:r>
              <a:rPr lang="fa-IR" sz="2600" smtClean="0">
                <a:cs typeface="B Nazanin" pitchFamily="2" charset="-78"/>
              </a:rPr>
              <a:t>حداکثر زمان قابل دسترس براي فعاليت </a:t>
            </a:r>
            <a:r>
              <a:rPr lang="en-US" sz="2600" smtClean="0">
                <a:cs typeface="B Nazanin" pitchFamily="2" charset="-78"/>
              </a:rPr>
              <a:t>“i-j”</a:t>
            </a:r>
            <a:r>
              <a:rPr lang="fa-IR" sz="2600" smtClean="0">
                <a:cs typeface="B Nazanin" pitchFamily="2" charset="-78"/>
              </a:rPr>
              <a:t>=                                  و بنابراين مقدار شناوري جمعي اين فعاليت عبارتست از:</a:t>
            </a:r>
          </a:p>
          <a:p>
            <a:pPr algn="r" rtl="1" eaLnBrk="1" hangingPunct="1">
              <a:buFont typeface="Wingdings" pitchFamily="2" charset="2"/>
              <a:buNone/>
            </a:pPr>
            <a:endParaRPr lang="en-US" sz="2600" smtClean="0">
              <a:cs typeface="B Nazanin" pitchFamily="2" charset="-78"/>
            </a:endParaRPr>
          </a:p>
        </p:txBody>
      </p:sp>
      <p:graphicFrame>
        <p:nvGraphicFramePr>
          <p:cNvPr id="20482" name="Rectangle 4"/>
          <p:cNvGraphicFramePr>
            <a:graphicFrameLocks noGrp="1"/>
          </p:cNvGraphicFramePr>
          <p:nvPr>
            <p:ph sz="quarter" idx="2"/>
          </p:nvPr>
        </p:nvGraphicFramePr>
        <p:xfrm>
          <a:off x="5072063" y="1719263"/>
          <a:ext cx="3190875" cy="2128837"/>
        </p:xfrm>
        <a:graphic>
          <a:graphicData uri="http://schemas.openxmlformats.org/presentationml/2006/ole">
            <mc:AlternateContent xmlns:mc="http://schemas.openxmlformats.org/markup-compatibility/2006">
              <mc:Choice xmlns:v="urn:schemas-microsoft-com:vml" Requires="v">
                <p:oleObj spid="_x0000_s20485" name="Equation" r:id="rId3" imgW="0" imgH="0" progId="Equation.3">
                  <p:embed/>
                </p:oleObj>
              </mc:Choice>
              <mc:Fallback>
                <p:oleObj name="Equation" r:id="rId3" imgW="0" imgH="0" progId="Equation.3">
                  <p:embed/>
                  <p:pic>
                    <p:nvPicPr>
                      <p:cNvPr id="0" name="Rectangle 4"/>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072063" y="1719263"/>
                        <a:ext cx="3190875" cy="2128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483" name="Object 6"/>
          <p:cNvGraphicFramePr>
            <a:graphicFrameLocks noGrp="1" noChangeAspect="1"/>
          </p:cNvGraphicFramePr>
          <p:nvPr>
            <p:ph sz="quarter" idx="3"/>
          </p:nvPr>
        </p:nvGraphicFramePr>
        <p:xfrm>
          <a:off x="1143000" y="3956050"/>
          <a:ext cx="2590800" cy="508000"/>
        </p:xfrm>
        <a:graphic>
          <a:graphicData uri="http://schemas.openxmlformats.org/presentationml/2006/ole">
            <mc:AlternateContent xmlns:mc="http://schemas.openxmlformats.org/markup-compatibility/2006">
              <mc:Choice xmlns:v="urn:schemas-microsoft-com:vml" Requires="v">
                <p:oleObj spid="_x0000_s20486" name="Equation" r:id="rId4" imgW="1231560" imgH="241200" progId="Equation.3">
                  <p:embed/>
                </p:oleObj>
              </mc:Choice>
              <mc:Fallback>
                <p:oleObj name="Equation" r:id="rId4" imgW="1231560" imgH="241200" progId="Equation.3">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3000" y="3956050"/>
                        <a:ext cx="2590800" cy="50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0484" name="Object 8"/>
          <p:cNvGraphicFramePr>
            <a:graphicFrameLocks noChangeAspect="1"/>
          </p:cNvGraphicFramePr>
          <p:nvPr/>
        </p:nvGraphicFramePr>
        <p:xfrm>
          <a:off x="3203575" y="4897438"/>
          <a:ext cx="2820988" cy="588962"/>
        </p:xfrm>
        <a:graphic>
          <a:graphicData uri="http://schemas.openxmlformats.org/presentationml/2006/ole">
            <mc:AlternateContent xmlns:mc="http://schemas.openxmlformats.org/markup-compatibility/2006">
              <mc:Choice xmlns:v="urn:schemas-microsoft-com:vml" Requires="v">
                <p:oleObj spid="_x0000_s20487" name="Equation" r:id="rId6" imgW="1155600" imgH="241200" progId="Equation.3">
                  <p:embed/>
                </p:oleObj>
              </mc:Choice>
              <mc:Fallback>
                <p:oleObj name="Equation" r:id="rId6" imgW="1155600" imgH="241200" progId="Equation.3">
                  <p:embed/>
                  <p:pic>
                    <p:nvPicPr>
                      <p:cNvPr id="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03575" y="4897438"/>
                        <a:ext cx="2820988" cy="588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 name="Footer Placeholder 6"/>
          <p:cNvSpPr>
            <a:spLocks noGrp="1"/>
          </p:cNvSpPr>
          <p:nvPr>
            <p:ph type="ftr" sz="quarter" idx="11"/>
          </p:nvPr>
        </p:nvSpPr>
        <p:spPr/>
        <p:txBody>
          <a:bodyPr/>
          <a:lstStyle/>
          <a:p>
            <a:pPr>
              <a:defRPr/>
            </a:pPr>
            <a:r>
              <a:rPr lang="en-US" altLang="en-US"/>
              <a:t>Management &amp; Project Control -  Present by Dr.Amir.A.Shojaie</a:t>
            </a:r>
          </a:p>
        </p:txBody>
      </p:sp>
      <p:sp>
        <p:nvSpPr>
          <p:cNvPr id="23" name="Slide Number Placeholder 7"/>
          <p:cNvSpPr>
            <a:spLocks noGrp="1"/>
          </p:cNvSpPr>
          <p:nvPr>
            <p:ph type="sldNum" sz="quarter" idx="12"/>
          </p:nvPr>
        </p:nvSpPr>
        <p:spPr/>
        <p:txBody>
          <a:bodyPr/>
          <a:lstStyle/>
          <a:p>
            <a:pPr>
              <a:defRPr/>
            </a:pPr>
            <a:fld id="{2D6EA046-C3A9-4A21-AD7D-98F03CA59351}" type="slidenum">
              <a:rPr lang="ar-SA" altLang="en-US"/>
              <a:pPr>
                <a:defRPr/>
              </a:pPr>
              <a:t>79</a:t>
            </a:fld>
            <a:endParaRPr lang="en-US" altLang="en-US"/>
          </a:p>
        </p:txBody>
      </p:sp>
      <p:sp>
        <p:nvSpPr>
          <p:cNvPr id="21513" name="Rectangle 2"/>
          <p:cNvSpPr>
            <a:spLocks noGrp="1" noChangeArrowheads="1"/>
          </p:cNvSpPr>
          <p:nvPr>
            <p:ph type="title"/>
          </p:nvPr>
        </p:nvSpPr>
        <p:spPr/>
        <p:txBody>
          <a:bodyPr/>
          <a:lstStyle/>
          <a:p>
            <a:pPr algn="r" rtl="1" eaLnBrk="1" hangingPunct="1"/>
            <a:r>
              <a:rPr lang="fa-IR" smtClean="0">
                <a:cs typeface="B Nazanin" pitchFamily="2" charset="-78"/>
              </a:rPr>
              <a:t>انواع شناوري- </a:t>
            </a:r>
            <a:r>
              <a:rPr lang="fa-IR" sz="3000" smtClean="0">
                <a:cs typeface="B Nazanin" pitchFamily="2" charset="-78"/>
              </a:rPr>
              <a:t>شناوري جمعي</a:t>
            </a:r>
            <a:endParaRPr lang="en-US" sz="3000" smtClean="0">
              <a:cs typeface="B Nazanin" pitchFamily="2" charset="-78"/>
            </a:endParaRPr>
          </a:p>
        </p:txBody>
      </p:sp>
      <p:sp>
        <p:nvSpPr>
          <p:cNvPr id="21514" name="Rectangle 3"/>
          <p:cNvSpPr>
            <a:spLocks noGrp="1" noChangeArrowheads="1"/>
          </p:cNvSpPr>
          <p:nvPr>
            <p:ph type="body" sz="half" idx="1"/>
          </p:nvPr>
        </p:nvSpPr>
        <p:spPr>
          <a:xfrm>
            <a:off x="457200" y="1719263"/>
            <a:ext cx="8153400" cy="4411662"/>
          </a:xfrm>
        </p:spPr>
        <p:txBody>
          <a:bodyPr/>
          <a:lstStyle/>
          <a:p>
            <a:pPr algn="r" rtl="1" eaLnBrk="1" hangingPunct="1"/>
            <a:r>
              <a:rPr lang="fa-IR" sz="2200" smtClean="0">
                <a:cs typeface="B Nazanin" pitchFamily="2" charset="-78"/>
              </a:rPr>
              <a:t>ولي داريم: </a:t>
            </a:r>
          </a:p>
          <a:p>
            <a:pPr algn="r" rtl="1" eaLnBrk="1" hangingPunct="1">
              <a:buFont typeface="Wingdings" pitchFamily="2" charset="2"/>
              <a:buNone/>
            </a:pPr>
            <a:r>
              <a:rPr lang="fa-IR" sz="2200" smtClean="0">
                <a:cs typeface="B Nazanin" pitchFamily="2" charset="-78"/>
              </a:rPr>
              <a:t>پس :</a:t>
            </a:r>
          </a:p>
          <a:p>
            <a:pPr algn="r" rtl="1" eaLnBrk="1" hangingPunct="1">
              <a:buFont typeface="Wingdings" pitchFamily="2" charset="2"/>
              <a:buNone/>
            </a:pPr>
            <a:endParaRPr lang="fa-IR" sz="2200" smtClean="0">
              <a:cs typeface="B Nazanin" pitchFamily="2" charset="-78"/>
            </a:endParaRPr>
          </a:p>
          <a:p>
            <a:pPr algn="r" rtl="1" eaLnBrk="1" hangingPunct="1">
              <a:buFont typeface="Wingdings" pitchFamily="2" charset="2"/>
              <a:buNone/>
            </a:pPr>
            <a:r>
              <a:rPr lang="fa-IR" sz="2200" smtClean="0">
                <a:cs typeface="B Nazanin" pitchFamily="2" charset="-78"/>
              </a:rPr>
              <a:t>همينطور داريم:</a:t>
            </a:r>
          </a:p>
          <a:p>
            <a:pPr algn="r" rtl="1" eaLnBrk="1" hangingPunct="1">
              <a:buFont typeface="Wingdings" pitchFamily="2" charset="2"/>
              <a:buNone/>
            </a:pPr>
            <a:r>
              <a:rPr lang="fa-IR" sz="2200" smtClean="0">
                <a:cs typeface="B Nazanin" pitchFamily="2" charset="-78"/>
              </a:rPr>
              <a:t>پس :</a:t>
            </a:r>
          </a:p>
          <a:p>
            <a:pPr algn="r" rtl="1" eaLnBrk="1" hangingPunct="1">
              <a:buFont typeface="Wingdings" pitchFamily="2" charset="2"/>
              <a:buNone/>
            </a:pPr>
            <a:endParaRPr lang="fa-IR" sz="2200" smtClean="0">
              <a:cs typeface="B Nazanin" pitchFamily="2" charset="-78"/>
            </a:endParaRPr>
          </a:p>
          <a:p>
            <a:pPr algn="r" rtl="1" eaLnBrk="1" hangingPunct="1">
              <a:buFont typeface="Wingdings" pitchFamily="2" charset="2"/>
              <a:buNone/>
            </a:pPr>
            <a:r>
              <a:rPr lang="fa-IR" sz="2400" smtClean="0">
                <a:cs typeface="B Nazanin" pitchFamily="2" charset="-78"/>
              </a:rPr>
              <a:t>مثال : شکل زير را که بخشي از يک شبکه است، مقدار شناوري جمعي فعاليت (4-3) عبارتست از:</a:t>
            </a:r>
          </a:p>
          <a:p>
            <a:pPr algn="r" rtl="1" eaLnBrk="1" hangingPunct="1">
              <a:buFont typeface="Wingdings" pitchFamily="2" charset="2"/>
              <a:buNone/>
            </a:pPr>
            <a:endParaRPr lang="en-US" sz="2400" smtClean="0">
              <a:cs typeface="B Nazanin" pitchFamily="2" charset="-78"/>
            </a:endParaRPr>
          </a:p>
          <a:p>
            <a:pPr algn="r" rtl="1" eaLnBrk="1" hangingPunct="1">
              <a:buFont typeface="Wingdings" pitchFamily="2" charset="2"/>
              <a:buNone/>
            </a:pPr>
            <a:r>
              <a:rPr lang="en-US" sz="1800" smtClean="0">
                <a:cs typeface="B Nazanin" pitchFamily="2" charset="-78"/>
              </a:rPr>
              <a:t>E=0,L=0                   E=3 ,L=5               E=7.   L=16           E=14 ,L=22   </a:t>
            </a:r>
          </a:p>
          <a:p>
            <a:pPr algn="r" rtl="1" eaLnBrk="1" hangingPunct="1">
              <a:buFont typeface="Wingdings" pitchFamily="2" charset="2"/>
              <a:buNone/>
            </a:pPr>
            <a:r>
              <a:rPr lang="en-US" sz="1800" smtClean="0">
                <a:cs typeface="B Nazanin" pitchFamily="2" charset="-78"/>
              </a:rPr>
              <a:t>D=2                               D=1                           D=4                         </a:t>
            </a:r>
          </a:p>
        </p:txBody>
      </p:sp>
      <p:graphicFrame>
        <p:nvGraphicFramePr>
          <p:cNvPr id="21506" name="Object 6"/>
          <p:cNvGraphicFramePr>
            <a:graphicFrameLocks noGrp="1" noChangeAspect="1"/>
          </p:cNvGraphicFramePr>
          <p:nvPr>
            <p:ph sz="quarter" idx="3"/>
          </p:nvPr>
        </p:nvGraphicFramePr>
        <p:xfrm>
          <a:off x="3970338" y="1895475"/>
          <a:ext cx="1658937" cy="307975"/>
        </p:xfrm>
        <a:graphic>
          <a:graphicData uri="http://schemas.openxmlformats.org/presentationml/2006/ole">
            <mc:AlternateContent xmlns:mc="http://schemas.openxmlformats.org/markup-compatibility/2006">
              <mc:Choice xmlns:v="urn:schemas-microsoft-com:vml" Requires="v">
                <p:oleObj spid="_x0000_s21511" name="Equation" r:id="rId3" imgW="1574640" imgH="291960" progId="Equation.3">
                  <p:embed/>
                </p:oleObj>
              </mc:Choice>
              <mc:Fallback>
                <p:oleObj name="Equation" r:id="rId3" imgW="1574640" imgH="291960"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70338" y="1895475"/>
                        <a:ext cx="1658937"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1507" name="Object 8"/>
          <p:cNvGraphicFramePr>
            <a:graphicFrameLocks noChangeAspect="1"/>
          </p:cNvGraphicFramePr>
          <p:nvPr/>
        </p:nvGraphicFramePr>
        <p:xfrm>
          <a:off x="3429000" y="2289175"/>
          <a:ext cx="2819400" cy="530225"/>
        </p:xfrm>
        <a:graphic>
          <a:graphicData uri="http://schemas.openxmlformats.org/presentationml/2006/ole">
            <mc:AlternateContent xmlns:mc="http://schemas.openxmlformats.org/markup-compatibility/2006">
              <mc:Choice xmlns:v="urn:schemas-microsoft-com:vml" Requires="v">
                <p:oleObj spid="_x0000_s21512" name="Equation" r:id="rId5" imgW="1041120" imgH="241200" progId="Equation.3">
                  <p:embed/>
                </p:oleObj>
              </mc:Choice>
              <mc:Fallback>
                <p:oleObj name="Equation" r:id="rId5" imgW="1041120" imgH="241200" progId="Equation.3">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29000" y="2289175"/>
                        <a:ext cx="2819400"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1508" name="Object 9"/>
          <p:cNvGraphicFramePr>
            <a:graphicFrameLocks noChangeAspect="1"/>
          </p:cNvGraphicFramePr>
          <p:nvPr/>
        </p:nvGraphicFramePr>
        <p:xfrm>
          <a:off x="3276600" y="2971800"/>
          <a:ext cx="3232150" cy="1085850"/>
        </p:xfrm>
        <a:graphic>
          <a:graphicData uri="http://schemas.openxmlformats.org/presentationml/2006/ole">
            <mc:AlternateContent xmlns:mc="http://schemas.openxmlformats.org/markup-compatibility/2006">
              <mc:Choice xmlns:v="urn:schemas-microsoft-com:vml" Requires="v">
                <p:oleObj spid="_x0000_s21513" name="Equation" r:id="rId7" imgW="1587240" imgH="533160" progId="Equation.3">
                  <p:embed/>
                </p:oleObj>
              </mc:Choice>
              <mc:Fallback>
                <p:oleObj name="Equation" r:id="rId7" imgW="1587240" imgH="533160" progId="Equation.3">
                  <p:embed/>
                  <p:pic>
                    <p:nvPicPr>
                      <p:cNvPr id="0" name="Object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76600" y="2971800"/>
                        <a:ext cx="3232150" cy="108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1509" name="Rectangle 11"/>
          <p:cNvGraphicFramePr>
            <a:graphicFrameLocks noGrp="1"/>
          </p:cNvGraphicFramePr>
          <p:nvPr>
            <p:ph sz="quarter" idx="2"/>
          </p:nvPr>
        </p:nvGraphicFramePr>
        <p:xfrm>
          <a:off x="5072063" y="1719263"/>
          <a:ext cx="3190875" cy="2128837"/>
        </p:xfrm>
        <a:graphic>
          <a:graphicData uri="http://schemas.openxmlformats.org/presentationml/2006/ole">
            <mc:AlternateContent xmlns:mc="http://schemas.openxmlformats.org/markup-compatibility/2006">
              <mc:Choice xmlns:v="urn:schemas-microsoft-com:vml" Requires="v">
                <p:oleObj spid="_x0000_s21514" name="Equation" r:id="rId9" imgW="0" imgH="0" progId="Equation.3">
                  <p:embed/>
                </p:oleObj>
              </mc:Choice>
              <mc:Fallback>
                <p:oleObj name="Equation" r:id="rId9" imgW="0" imgH="0" progId="Equation.3">
                  <p:embed/>
                  <p:pic>
                    <p:nvPicPr>
                      <p:cNvPr id="0" name="Rectangle 1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072063" y="1719263"/>
                        <a:ext cx="3190875" cy="2128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1510" name="Object 13"/>
          <p:cNvGraphicFramePr>
            <a:graphicFrameLocks noChangeAspect="1"/>
          </p:cNvGraphicFramePr>
          <p:nvPr/>
        </p:nvGraphicFramePr>
        <p:xfrm>
          <a:off x="1295400" y="4630738"/>
          <a:ext cx="4800600" cy="474662"/>
        </p:xfrm>
        <a:graphic>
          <a:graphicData uri="http://schemas.openxmlformats.org/presentationml/2006/ole">
            <mc:AlternateContent xmlns:mc="http://schemas.openxmlformats.org/markup-compatibility/2006">
              <mc:Choice xmlns:v="urn:schemas-microsoft-com:vml" Requires="v">
                <p:oleObj spid="_x0000_s21515" name="Equation" r:id="rId10" imgW="2311200" imgH="228600" progId="Equation.3">
                  <p:embed/>
                </p:oleObj>
              </mc:Choice>
              <mc:Fallback>
                <p:oleObj name="Equation" r:id="rId10" imgW="2311200" imgH="228600" progId="Equation.3">
                  <p:embed/>
                  <p:pic>
                    <p:nvPicPr>
                      <p:cNvPr id="0" name="Object 1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295400" y="4630738"/>
                        <a:ext cx="4800600" cy="474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1515" name="AutoShape 14"/>
          <p:cNvSpPr>
            <a:spLocks noChangeArrowheads="1"/>
          </p:cNvSpPr>
          <p:nvPr/>
        </p:nvSpPr>
        <p:spPr bwMode="auto">
          <a:xfrm>
            <a:off x="1219200" y="56388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en-US" sz="2000">
                <a:cs typeface="Nazanin" pitchFamily="2" charset="-78"/>
              </a:rPr>
              <a:t>1</a:t>
            </a:r>
          </a:p>
        </p:txBody>
      </p:sp>
      <p:sp>
        <p:nvSpPr>
          <p:cNvPr id="21516" name="AutoShape 15"/>
          <p:cNvSpPr>
            <a:spLocks noChangeArrowheads="1"/>
          </p:cNvSpPr>
          <p:nvPr/>
        </p:nvSpPr>
        <p:spPr bwMode="auto">
          <a:xfrm>
            <a:off x="3200400" y="56388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en-US" sz="2000">
                <a:cs typeface="Nazanin" pitchFamily="2" charset="-78"/>
              </a:rPr>
              <a:t>3</a:t>
            </a:r>
          </a:p>
        </p:txBody>
      </p:sp>
      <p:sp>
        <p:nvSpPr>
          <p:cNvPr id="21517" name="AutoShape 16"/>
          <p:cNvSpPr>
            <a:spLocks noChangeArrowheads="1"/>
          </p:cNvSpPr>
          <p:nvPr/>
        </p:nvSpPr>
        <p:spPr bwMode="auto">
          <a:xfrm>
            <a:off x="5638800" y="50292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en-US" sz="2000">
                <a:cs typeface="Nazanin" pitchFamily="2" charset="-78"/>
              </a:rPr>
              <a:t>4</a:t>
            </a:r>
          </a:p>
        </p:txBody>
      </p:sp>
      <p:sp>
        <p:nvSpPr>
          <p:cNvPr id="21518" name="AutoShape 17"/>
          <p:cNvSpPr>
            <a:spLocks noChangeArrowheads="1"/>
          </p:cNvSpPr>
          <p:nvPr/>
        </p:nvSpPr>
        <p:spPr bwMode="auto">
          <a:xfrm>
            <a:off x="7391400" y="57150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en-US" sz="2000">
                <a:cs typeface="Nazanin" pitchFamily="2" charset="-78"/>
              </a:rPr>
              <a:t>8</a:t>
            </a:r>
          </a:p>
        </p:txBody>
      </p:sp>
      <p:sp>
        <p:nvSpPr>
          <p:cNvPr id="21519" name="Line 18"/>
          <p:cNvSpPr>
            <a:spLocks noChangeShapeType="1"/>
          </p:cNvSpPr>
          <p:nvPr/>
        </p:nvSpPr>
        <p:spPr bwMode="auto">
          <a:xfrm flipV="1">
            <a:off x="1600200" y="5791200"/>
            <a:ext cx="1600200" cy="0"/>
          </a:xfrm>
          <a:prstGeom prst="line">
            <a:avLst/>
          </a:prstGeom>
          <a:noFill/>
          <a:ln w="9525">
            <a:solidFill>
              <a:schemeClr val="tx1"/>
            </a:solidFill>
            <a:round/>
            <a:headEnd/>
            <a:tailEnd type="triangle" w="med" len="med"/>
          </a:ln>
        </p:spPr>
        <p:txBody>
          <a:bodyPr/>
          <a:lstStyle/>
          <a:p>
            <a:endParaRPr lang="en-US"/>
          </a:p>
        </p:txBody>
      </p:sp>
      <p:sp>
        <p:nvSpPr>
          <p:cNvPr id="21520" name="Line 19"/>
          <p:cNvSpPr>
            <a:spLocks noChangeShapeType="1"/>
          </p:cNvSpPr>
          <p:nvPr/>
        </p:nvSpPr>
        <p:spPr bwMode="auto">
          <a:xfrm flipV="1">
            <a:off x="3581400" y="5334000"/>
            <a:ext cx="2057400" cy="457200"/>
          </a:xfrm>
          <a:prstGeom prst="line">
            <a:avLst/>
          </a:prstGeom>
          <a:noFill/>
          <a:ln w="9525">
            <a:solidFill>
              <a:schemeClr val="tx1"/>
            </a:solidFill>
            <a:round/>
            <a:headEnd/>
            <a:tailEnd type="triangle" w="med" len="med"/>
          </a:ln>
        </p:spPr>
        <p:txBody>
          <a:bodyPr/>
          <a:lstStyle/>
          <a:p>
            <a:endParaRPr lang="en-US"/>
          </a:p>
        </p:txBody>
      </p:sp>
      <p:sp>
        <p:nvSpPr>
          <p:cNvPr id="21521" name="Line 20"/>
          <p:cNvSpPr>
            <a:spLocks noChangeShapeType="1"/>
          </p:cNvSpPr>
          <p:nvPr/>
        </p:nvSpPr>
        <p:spPr bwMode="auto">
          <a:xfrm>
            <a:off x="6019800" y="5334000"/>
            <a:ext cx="1371600" cy="457200"/>
          </a:xfrm>
          <a:prstGeom prst="line">
            <a:avLst/>
          </a:prstGeom>
          <a:noFill/>
          <a:ln w="9525">
            <a:solidFill>
              <a:schemeClr val="tx1"/>
            </a:solidFill>
            <a:round/>
            <a:headEnd/>
            <a:tailEnd type="triangle" w="med" len="med"/>
          </a:ln>
        </p:spPr>
        <p:txBody>
          <a:bodyPr/>
          <a:lstStyle/>
          <a:p>
            <a:endParaRPr lang="en-US"/>
          </a:p>
        </p:txBody>
      </p:sp>
      <p:sp>
        <p:nvSpPr>
          <p:cNvPr id="21522" name="Line 21"/>
          <p:cNvSpPr>
            <a:spLocks noChangeShapeType="1"/>
          </p:cNvSpPr>
          <p:nvPr/>
        </p:nvSpPr>
        <p:spPr bwMode="auto">
          <a:xfrm flipV="1">
            <a:off x="7772400" y="5791200"/>
            <a:ext cx="762000" cy="76200"/>
          </a:xfrm>
          <a:prstGeom prst="line">
            <a:avLst/>
          </a:prstGeom>
          <a:noFill/>
          <a:ln w="9525">
            <a:solidFill>
              <a:schemeClr val="tx1"/>
            </a:solidFill>
            <a:round/>
            <a:headEnd/>
            <a:tailEnd type="triangle" w="med" len="med"/>
          </a:ln>
        </p:spPr>
        <p:txBody>
          <a:bodyPr/>
          <a:lstStyle/>
          <a:p>
            <a:endParaRPr lang="en-US"/>
          </a:p>
        </p:txBody>
      </p:sp>
      <p:sp>
        <p:nvSpPr>
          <p:cNvPr id="21523" name="Line 22"/>
          <p:cNvSpPr>
            <a:spLocks noChangeShapeType="1"/>
          </p:cNvSpPr>
          <p:nvPr/>
        </p:nvSpPr>
        <p:spPr bwMode="auto">
          <a:xfrm flipV="1">
            <a:off x="2971800" y="5943600"/>
            <a:ext cx="304800" cy="228600"/>
          </a:xfrm>
          <a:prstGeom prst="line">
            <a:avLst/>
          </a:prstGeom>
          <a:noFill/>
          <a:ln w="9525">
            <a:solidFill>
              <a:schemeClr val="tx1"/>
            </a:solidFill>
            <a:round/>
            <a:headEnd/>
            <a:tailEnd type="triangle" w="med" len="med"/>
          </a:ln>
        </p:spPr>
        <p:txBody>
          <a:bodyPr/>
          <a:lstStyle/>
          <a:p>
            <a:endParaRPr lang="en-US"/>
          </a:p>
        </p:txBody>
      </p:sp>
      <p:sp>
        <p:nvSpPr>
          <p:cNvPr id="21524" name="Line 23"/>
          <p:cNvSpPr>
            <a:spLocks noChangeShapeType="1"/>
          </p:cNvSpPr>
          <p:nvPr/>
        </p:nvSpPr>
        <p:spPr bwMode="auto">
          <a:xfrm flipV="1">
            <a:off x="3505200" y="5867400"/>
            <a:ext cx="457200" cy="76200"/>
          </a:xfrm>
          <a:prstGeom prst="line">
            <a:avLst/>
          </a:prstGeom>
          <a:noFill/>
          <a:ln w="9525">
            <a:solidFill>
              <a:schemeClr val="tx1"/>
            </a:solidFill>
            <a:round/>
            <a:headEnd/>
            <a:tailEnd type="triangle" w="med" len="med"/>
          </a:ln>
        </p:spPr>
        <p:txBody>
          <a:bodyPr/>
          <a:lstStyle/>
          <a:p>
            <a:endParaRPr lang="en-US"/>
          </a:p>
        </p:txBody>
      </p:sp>
      <p:sp>
        <p:nvSpPr>
          <p:cNvPr id="21525" name="Line 24"/>
          <p:cNvSpPr>
            <a:spLocks noChangeShapeType="1"/>
          </p:cNvSpPr>
          <p:nvPr/>
        </p:nvSpPr>
        <p:spPr bwMode="auto">
          <a:xfrm flipV="1">
            <a:off x="6019800" y="4953000"/>
            <a:ext cx="381000" cy="152400"/>
          </a:xfrm>
          <a:prstGeom prst="line">
            <a:avLst/>
          </a:prstGeom>
          <a:noFill/>
          <a:ln w="9525">
            <a:solidFill>
              <a:schemeClr val="tx1"/>
            </a:solidFill>
            <a:round/>
            <a:headEnd/>
            <a:tailEnd type="triangle" w="med" len="med"/>
          </a:ln>
        </p:spPr>
        <p:txBody>
          <a:bodyPr/>
          <a:lstStyle/>
          <a:p>
            <a:endParaRPr lang="en-US"/>
          </a:p>
        </p:txBody>
      </p:sp>
      <p:sp>
        <p:nvSpPr>
          <p:cNvPr id="21526" name="Line 25"/>
          <p:cNvSpPr>
            <a:spLocks noChangeShapeType="1"/>
          </p:cNvSpPr>
          <p:nvPr/>
        </p:nvSpPr>
        <p:spPr bwMode="auto">
          <a:xfrm flipV="1">
            <a:off x="5334000" y="5181600"/>
            <a:ext cx="304800" cy="76200"/>
          </a:xfrm>
          <a:prstGeom prst="line">
            <a:avLst/>
          </a:prstGeom>
          <a:noFill/>
          <a:ln w="9525">
            <a:solidFill>
              <a:schemeClr val="tx1"/>
            </a:solidFill>
            <a:round/>
            <a:headEnd/>
            <a:tailEnd type="triangle" w="med" len="med"/>
          </a:ln>
        </p:spPr>
        <p:txBody>
          <a:bodyPr/>
          <a:lstStyle/>
          <a:p>
            <a:endParaRPr lang="en-US"/>
          </a:p>
        </p:txBody>
      </p:sp>
      <p:sp>
        <p:nvSpPr>
          <p:cNvPr id="21527" name="Line 26"/>
          <p:cNvSpPr>
            <a:spLocks noChangeShapeType="1"/>
          </p:cNvSpPr>
          <p:nvPr/>
        </p:nvSpPr>
        <p:spPr bwMode="auto">
          <a:xfrm flipV="1">
            <a:off x="7391400" y="6096000"/>
            <a:ext cx="152400" cy="30480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 name="Footer Placeholder 5"/>
          <p:cNvSpPr>
            <a:spLocks noGrp="1"/>
          </p:cNvSpPr>
          <p:nvPr>
            <p:ph type="ftr" sz="quarter" idx="11"/>
          </p:nvPr>
        </p:nvSpPr>
        <p:spPr/>
        <p:txBody>
          <a:bodyPr/>
          <a:lstStyle/>
          <a:p>
            <a:pPr>
              <a:defRPr/>
            </a:pPr>
            <a:r>
              <a:rPr lang="en-US" altLang="en-US"/>
              <a:t>Management &amp; Project Control -  Present by Dr.Amir.A.Shojaie</a:t>
            </a:r>
          </a:p>
        </p:txBody>
      </p:sp>
      <p:sp>
        <p:nvSpPr>
          <p:cNvPr id="32" name="Slide Number Placeholder 6"/>
          <p:cNvSpPr>
            <a:spLocks noGrp="1"/>
          </p:cNvSpPr>
          <p:nvPr>
            <p:ph type="sldNum" sz="quarter" idx="12"/>
          </p:nvPr>
        </p:nvSpPr>
        <p:spPr/>
        <p:txBody>
          <a:bodyPr/>
          <a:lstStyle/>
          <a:p>
            <a:pPr>
              <a:defRPr/>
            </a:pPr>
            <a:fld id="{D5D6FF7E-52C4-42D2-9A6E-670CDE3E4F37}" type="slidenum">
              <a:rPr lang="ar-SA" altLang="en-US"/>
              <a:pPr>
                <a:defRPr/>
              </a:pPr>
              <a:t>8</a:t>
            </a:fld>
            <a:endParaRPr lang="en-US" altLang="en-US"/>
          </a:p>
        </p:txBody>
      </p:sp>
      <p:sp>
        <p:nvSpPr>
          <p:cNvPr id="47108" name="Rectangle 2"/>
          <p:cNvSpPr>
            <a:spLocks noGrp="1" noChangeArrowheads="1"/>
          </p:cNvSpPr>
          <p:nvPr>
            <p:ph type="title"/>
          </p:nvPr>
        </p:nvSpPr>
        <p:spPr/>
        <p:txBody>
          <a:bodyPr/>
          <a:lstStyle/>
          <a:p>
            <a:pPr algn="r" rtl="1" eaLnBrk="1" hangingPunct="1"/>
            <a:r>
              <a:rPr lang="fa-IR" smtClean="0">
                <a:cs typeface="B Nazanin" pitchFamily="2" charset="-78"/>
              </a:rPr>
              <a:t>محدود</a:t>
            </a:r>
            <a:r>
              <a:rPr lang="ar-SA" smtClean="0">
                <a:cs typeface="B Nazanin" pitchFamily="2" charset="-78"/>
              </a:rPr>
              <a:t>ي</a:t>
            </a:r>
            <a:r>
              <a:rPr lang="fa-IR" smtClean="0">
                <a:cs typeface="B Nazanin" pitchFamily="2" charset="-78"/>
              </a:rPr>
              <a:t>ت‏ها</a:t>
            </a:r>
            <a:r>
              <a:rPr lang="ar-SA" smtClean="0">
                <a:cs typeface="B Nazanin" pitchFamily="2" charset="-78"/>
              </a:rPr>
              <a:t>ي</a:t>
            </a:r>
            <a:r>
              <a:rPr lang="fa-IR" smtClean="0">
                <a:cs typeface="B Nazanin" pitchFamily="2" charset="-78"/>
              </a:rPr>
              <a:t> پروژه</a:t>
            </a:r>
            <a:endParaRPr lang="en-US" smtClean="0">
              <a:cs typeface="B Nazanin" pitchFamily="2" charset="-78"/>
            </a:endParaRPr>
          </a:p>
        </p:txBody>
      </p:sp>
      <p:sp>
        <p:nvSpPr>
          <p:cNvPr id="47109" name="Rectangle 41"/>
          <p:cNvSpPr>
            <a:spLocks noGrp="1" noChangeArrowheads="1"/>
          </p:cNvSpPr>
          <p:nvPr>
            <p:ph type="body" idx="1"/>
          </p:nvPr>
        </p:nvSpPr>
        <p:spPr>
          <a:xfrm>
            <a:off x="457200" y="1719263"/>
            <a:ext cx="8229600" cy="4411662"/>
          </a:xfrm>
        </p:spPr>
        <p:txBody>
          <a:bodyPr/>
          <a:lstStyle/>
          <a:p>
            <a:pPr algn="r" rtl="1" eaLnBrk="1" hangingPunct="1">
              <a:buFont typeface="Wingdings" pitchFamily="2" charset="2"/>
              <a:buNone/>
            </a:pPr>
            <a:endParaRPr lang="fa-IR" smtClean="0"/>
          </a:p>
        </p:txBody>
      </p:sp>
      <p:grpSp>
        <p:nvGrpSpPr>
          <p:cNvPr id="47110" name="Group 42"/>
          <p:cNvGrpSpPr>
            <a:grpSpLocks/>
          </p:cNvGrpSpPr>
          <p:nvPr/>
        </p:nvGrpSpPr>
        <p:grpSpPr bwMode="auto">
          <a:xfrm>
            <a:off x="1403350" y="1676400"/>
            <a:ext cx="6567488" cy="4418013"/>
            <a:chOff x="884" y="1162"/>
            <a:chExt cx="4137" cy="2725"/>
          </a:xfrm>
        </p:grpSpPr>
        <p:sp>
          <p:nvSpPr>
            <p:cNvPr id="47111" name="Line 43"/>
            <p:cNvSpPr>
              <a:spLocks noChangeShapeType="1"/>
            </p:cNvSpPr>
            <p:nvPr/>
          </p:nvSpPr>
          <p:spPr bwMode="auto">
            <a:xfrm flipV="1">
              <a:off x="1972" y="1479"/>
              <a:ext cx="0" cy="1452"/>
            </a:xfrm>
            <a:prstGeom prst="line">
              <a:avLst/>
            </a:prstGeom>
            <a:noFill/>
            <a:ln w="9525">
              <a:solidFill>
                <a:srgbClr val="3333CC"/>
              </a:solidFill>
              <a:round/>
              <a:headEnd type="none" w="sm" len="sm"/>
              <a:tailEnd type="stealth" w="med" len="lg"/>
            </a:ln>
          </p:spPr>
          <p:txBody>
            <a:bodyPr wrap="none" anchor="ctr"/>
            <a:lstStyle/>
            <a:p>
              <a:endParaRPr lang="en-US"/>
            </a:p>
          </p:txBody>
        </p:sp>
        <p:sp>
          <p:nvSpPr>
            <p:cNvPr id="47112" name="Line 44"/>
            <p:cNvSpPr>
              <a:spLocks noChangeShapeType="1"/>
            </p:cNvSpPr>
            <p:nvPr/>
          </p:nvSpPr>
          <p:spPr bwMode="auto">
            <a:xfrm>
              <a:off x="1972" y="2931"/>
              <a:ext cx="2676" cy="0"/>
            </a:xfrm>
            <a:prstGeom prst="line">
              <a:avLst/>
            </a:prstGeom>
            <a:noFill/>
            <a:ln w="9525">
              <a:solidFill>
                <a:srgbClr val="3333CC"/>
              </a:solidFill>
              <a:round/>
              <a:headEnd type="none" w="sm" len="sm"/>
              <a:tailEnd type="stealth" w="med" len="lg"/>
            </a:ln>
          </p:spPr>
          <p:txBody>
            <a:bodyPr wrap="none" anchor="ctr"/>
            <a:lstStyle/>
            <a:p>
              <a:endParaRPr lang="en-US"/>
            </a:p>
          </p:txBody>
        </p:sp>
        <p:sp>
          <p:nvSpPr>
            <p:cNvPr id="47113" name="Line 45"/>
            <p:cNvSpPr>
              <a:spLocks noChangeShapeType="1"/>
            </p:cNvSpPr>
            <p:nvPr/>
          </p:nvSpPr>
          <p:spPr bwMode="auto">
            <a:xfrm flipH="1">
              <a:off x="1201" y="2931"/>
              <a:ext cx="771" cy="771"/>
            </a:xfrm>
            <a:prstGeom prst="line">
              <a:avLst/>
            </a:prstGeom>
            <a:noFill/>
            <a:ln w="9525">
              <a:solidFill>
                <a:srgbClr val="3333CC"/>
              </a:solidFill>
              <a:round/>
              <a:headEnd type="none" w="sm" len="sm"/>
              <a:tailEnd type="stealth" w="med" len="lg"/>
            </a:ln>
          </p:spPr>
          <p:txBody>
            <a:bodyPr wrap="none" anchor="ctr"/>
            <a:lstStyle/>
            <a:p>
              <a:endParaRPr lang="en-US"/>
            </a:p>
          </p:txBody>
        </p:sp>
        <p:sp>
          <p:nvSpPr>
            <p:cNvPr id="47114" name="Oval 46"/>
            <p:cNvSpPr>
              <a:spLocks noChangeArrowheads="1"/>
            </p:cNvSpPr>
            <p:nvPr/>
          </p:nvSpPr>
          <p:spPr bwMode="auto">
            <a:xfrm>
              <a:off x="1383" y="3460"/>
              <a:ext cx="45" cy="45"/>
            </a:xfrm>
            <a:prstGeom prst="ellipse">
              <a:avLst/>
            </a:prstGeom>
            <a:solidFill>
              <a:schemeClr val="accent1"/>
            </a:solidFill>
            <a:ln w="9525">
              <a:solidFill>
                <a:schemeClr val="tx1"/>
              </a:solidFill>
              <a:round/>
              <a:headEnd type="none" w="sm" len="sm"/>
              <a:tailEnd type="none" w="sm" len="sm"/>
            </a:ln>
          </p:spPr>
          <p:txBody>
            <a:bodyPr wrap="none" anchor="ctr"/>
            <a:lstStyle/>
            <a:p>
              <a:endParaRPr lang="fa-IR"/>
            </a:p>
          </p:txBody>
        </p:sp>
        <p:sp>
          <p:nvSpPr>
            <p:cNvPr id="47115" name="Oval 47"/>
            <p:cNvSpPr>
              <a:spLocks noChangeArrowheads="1"/>
            </p:cNvSpPr>
            <p:nvPr/>
          </p:nvSpPr>
          <p:spPr bwMode="auto">
            <a:xfrm>
              <a:off x="3742" y="2901"/>
              <a:ext cx="45" cy="45"/>
            </a:xfrm>
            <a:prstGeom prst="ellipse">
              <a:avLst/>
            </a:prstGeom>
            <a:solidFill>
              <a:schemeClr val="accent1"/>
            </a:solidFill>
            <a:ln w="9525">
              <a:solidFill>
                <a:schemeClr val="tx1"/>
              </a:solidFill>
              <a:round/>
              <a:headEnd type="none" w="sm" len="sm"/>
              <a:tailEnd type="none" w="sm" len="sm"/>
            </a:ln>
          </p:spPr>
          <p:txBody>
            <a:bodyPr wrap="none" anchor="ctr"/>
            <a:lstStyle/>
            <a:p>
              <a:endParaRPr lang="fa-IR"/>
            </a:p>
          </p:txBody>
        </p:sp>
        <p:sp>
          <p:nvSpPr>
            <p:cNvPr id="47116" name="Oval 48"/>
            <p:cNvSpPr>
              <a:spLocks noChangeArrowheads="1"/>
            </p:cNvSpPr>
            <p:nvPr/>
          </p:nvSpPr>
          <p:spPr bwMode="auto">
            <a:xfrm>
              <a:off x="1952" y="1933"/>
              <a:ext cx="45" cy="45"/>
            </a:xfrm>
            <a:prstGeom prst="ellipse">
              <a:avLst/>
            </a:prstGeom>
            <a:solidFill>
              <a:schemeClr val="accent1"/>
            </a:solidFill>
            <a:ln w="9525">
              <a:solidFill>
                <a:schemeClr val="tx1"/>
              </a:solidFill>
              <a:round/>
              <a:headEnd type="none" w="sm" len="sm"/>
              <a:tailEnd type="none" w="sm" len="sm"/>
            </a:ln>
          </p:spPr>
          <p:txBody>
            <a:bodyPr wrap="none" anchor="ctr"/>
            <a:lstStyle/>
            <a:p>
              <a:endParaRPr lang="fa-IR"/>
            </a:p>
          </p:txBody>
        </p:sp>
        <p:sp>
          <p:nvSpPr>
            <p:cNvPr id="47117" name="Line 49"/>
            <p:cNvSpPr>
              <a:spLocks noChangeShapeType="1"/>
            </p:cNvSpPr>
            <p:nvPr/>
          </p:nvSpPr>
          <p:spPr bwMode="auto">
            <a:xfrm>
              <a:off x="1428" y="3475"/>
              <a:ext cx="1814" cy="0"/>
            </a:xfrm>
            <a:prstGeom prst="line">
              <a:avLst/>
            </a:prstGeom>
            <a:noFill/>
            <a:ln w="9525">
              <a:solidFill>
                <a:schemeClr val="tx1"/>
              </a:solidFill>
              <a:prstDash val="dash"/>
              <a:round/>
              <a:headEnd type="none" w="sm" len="sm"/>
              <a:tailEnd type="none" w="sm" len="sm"/>
            </a:ln>
          </p:spPr>
          <p:txBody>
            <a:bodyPr wrap="none" anchor="ctr"/>
            <a:lstStyle/>
            <a:p>
              <a:endParaRPr lang="en-US"/>
            </a:p>
          </p:txBody>
        </p:sp>
        <p:sp>
          <p:nvSpPr>
            <p:cNvPr id="47118" name="Line 50"/>
            <p:cNvSpPr>
              <a:spLocks noChangeShapeType="1"/>
            </p:cNvSpPr>
            <p:nvPr/>
          </p:nvSpPr>
          <p:spPr bwMode="auto">
            <a:xfrm flipH="1">
              <a:off x="3242" y="2931"/>
              <a:ext cx="545" cy="545"/>
            </a:xfrm>
            <a:prstGeom prst="line">
              <a:avLst/>
            </a:prstGeom>
            <a:noFill/>
            <a:ln w="9525">
              <a:solidFill>
                <a:schemeClr val="tx1"/>
              </a:solidFill>
              <a:prstDash val="dash"/>
              <a:round/>
              <a:headEnd type="none" w="sm" len="sm"/>
              <a:tailEnd type="none" w="sm" len="sm"/>
            </a:ln>
          </p:spPr>
          <p:txBody>
            <a:bodyPr wrap="none" anchor="ctr"/>
            <a:lstStyle/>
            <a:p>
              <a:endParaRPr lang="en-US"/>
            </a:p>
          </p:txBody>
        </p:sp>
        <p:sp>
          <p:nvSpPr>
            <p:cNvPr id="47119" name="Line 51"/>
            <p:cNvSpPr>
              <a:spLocks noChangeShapeType="1"/>
            </p:cNvSpPr>
            <p:nvPr/>
          </p:nvSpPr>
          <p:spPr bwMode="auto">
            <a:xfrm flipH="1">
              <a:off x="1428" y="1969"/>
              <a:ext cx="553" cy="554"/>
            </a:xfrm>
            <a:prstGeom prst="line">
              <a:avLst/>
            </a:prstGeom>
            <a:noFill/>
            <a:ln w="9525">
              <a:solidFill>
                <a:schemeClr val="tx1"/>
              </a:solidFill>
              <a:prstDash val="dash"/>
              <a:round/>
              <a:headEnd type="none" w="sm" len="sm"/>
              <a:tailEnd type="none" w="sm" len="sm"/>
            </a:ln>
          </p:spPr>
          <p:txBody>
            <a:bodyPr wrap="none" anchor="ctr"/>
            <a:lstStyle/>
            <a:p>
              <a:endParaRPr lang="en-US"/>
            </a:p>
          </p:txBody>
        </p:sp>
        <p:sp>
          <p:nvSpPr>
            <p:cNvPr id="47120" name="Line 52"/>
            <p:cNvSpPr>
              <a:spLocks noChangeShapeType="1"/>
            </p:cNvSpPr>
            <p:nvPr/>
          </p:nvSpPr>
          <p:spPr bwMode="auto">
            <a:xfrm flipH="1">
              <a:off x="3242" y="1978"/>
              <a:ext cx="544" cy="544"/>
            </a:xfrm>
            <a:prstGeom prst="line">
              <a:avLst/>
            </a:prstGeom>
            <a:noFill/>
            <a:ln w="9525">
              <a:solidFill>
                <a:schemeClr val="tx1"/>
              </a:solidFill>
              <a:prstDash val="dash"/>
              <a:round/>
              <a:headEnd type="none" w="sm" len="sm"/>
              <a:tailEnd type="none" w="sm" len="sm"/>
            </a:ln>
          </p:spPr>
          <p:txBody>
            <a:bodyPr wrap="none" anchor="ctr"/>
            <a:lstStyle/>
            <a:p>
              <a:endParaRPr lang="en-US"/>
            </a:p>
          </p:txBody>
        </p:sp>
        <p:sp>
          <p:nvSpPr>
            <p:cNvPr id="47121" name="Line 53"/>
            <p:cNvSpPr>
              <a:spLocks noChangeShapeType="1"/>
            </p:cNvSpPr>
            <p:nvPr/>
          </p:nvSpPr>
          <p:spPr bwMode="auto">
            <a:xfrm flipV="1">
              <a:off x="3777" y="1978"/>
              <a:ext cx="0" cy="944"/>
            </a:xfrm>
            <a:prstGeom prst="line">
              <a:avLst/>
            </a:prstGeom>
            <a:noFill/>
            <a:ln w="9525">
              <a:solidFill>
                <a:schemeClr val="tx1"/>
              </a:solidFill>
              <a:prstDash val="dash"/>
              <a:round/>
              <a:headEnd type="none" w="sm" len="sm"/>
              <a:tailEnd type="none" w="sm" len="sm"/>
            </a:ln>
          </p:spPr>
          <p:txBody>
            <a:bodyPr wrap="none" anchor="ctr"/>
            <a:lstStyle/>
            <a:p>
              <a:endParaRPr lang="en-US"/>
            </a:p>
          </p:txBody>
        </p:sp>
        <p:sp>
          <p:nvSpPr>
            <p:cNvPr id="47122" name="Line 54"/>
            <p:cNvSpPr>
              <a:spLocks noChangeShapeType="1"/>
            </p:cNvSpPr>
            <p:nvPr/>
          </p:nvSpPr>
          <p:spPr bwMode="auto">
            <a:xfrm>
              <a:off x="1419" y="2523"/>
              <a:ext cx="1814" cy="0"/>
            </a:xfrm>
            <a:prstGeom prst="line">
              <a:avLst/>
            </a:prstGeom>
            <a:noFill/>
            <a:ln w="9525">
              <a:solidFill>
                <a:schemeClr val="tx1"/>
              </a:solidFill>
              <a:prstDash val="dash"/>
              <a:round/>
              <a:headEnd type="none" w="sm" len="sm"/>
              <a:tailEnd type="none" w="sm" len="sm"/>
            </a:ln>
          </p:spPr>
          <p:txBody>
            <a:bodyPr wrap="none" anchor="ctr"/>
            <a:lstStyle/>
            <a:p>
              <a:endParaRPr lang="en-US"/>
            </a:p>
          </p:txBody>
        </p:sp>
        <p:sp>
          <p:nvSpPr>
            <p:cNvPr id="47123" name="Line 55"/>
            <p:cNvSpPr>
              <a:spLocks noChangeShapeType="1"/>
            </p:cNvSpPr>
            <p:nvPr/>
          </p:nvSpPr>
          <p:spPr bwMode="auto">
            <a:xfrm>
              <a:off x="1981" y="1960"/>
              <a:ext cx="1814" cy="0"/>
            </a:xfrm>
            <a:prstGeom prst="line">
              <a:avLst/>
            </a:prstGeom>
            <a:noFill/>
            <a:ln w="9525">
              <a:solidFill>
                <a:schemeClr val="tx1"/>
              </a:solidFill>
              <a:prstDash val="dash"/>
              <a:round/>
              <a:headEnd type="none" w="sm" len="sm"/>
              <a:tailEnd type="none" w="sm" len="sm"/>
            </a:ln>
          </p:spPr>
          <p:txBody>
            <a:bodyPr wrap="none" anchor="ctr"/>
            <a:lstStyle/>
            <a:p>
              <a:endParaRPr lang="en-US"/>
            </a:p>
          </p:txBody>
        </p:sp>
        <p:sp>
          <p:nvSpPr>
            <p:cNvPr id="47124" name="Line 56"/>
            <p:cNvSpPr>
              <a:spLocks noChangeShapeType="1"/>
            </p:cNvSpPr>
            <p:nvPr/>
          </p:nvSpPr>
          <p:spPr bwMode="auto">
            <a:xfrm flipV="1">
              <a:off x="3224" y="2531"/>
              <a:ext cx="0" cy="944"/>
            </a:xfrm>
            <a:prstGeom prst="line">
              <a:avLst/>
            </a:prstGeom>
            <a:noFill/>
            <a:ln w="9525">
              <a:solidFill>
                <a:schemeClr val="tx1"/>
              </a:solidFill>
              <a:prstDash val="dash"/>
              <a:round/>
              <a:headEnd type="none" w="sm" len="sm"/>
              <a:tailEnd type="none" w="sm" len="sm"/>
            </a:ln>
          </p:spPr>
          <p:txBody>
            <a:bodyPr wrap="none" anchor="ctr"/>
            <a:lstStyle/>
            <a:p>
              <a:endParaRPr lang="en-US"/>
            </a:p>
          </p:txBody>
        </p:sp>
        <p:sp>
          <p:nvSpPr>
            <p:cNvPr id="47125" name="Line 57"/>
            <p:cNvSpPr>
              <a:spLocks noChangeShapeType="1"/>
            </p:cNvSpPr>
            <p:nvPr/>
          </p:nvSpPr>
          <p:spPr bwMode="auto">
            <a:xfrm flipV="1">
              <a:off x="1428" y="2523"/>
              <a:ext cx="0" cy="944"/>
            </a:xfrm>
            <a:prstGeom prst="line">
              <a:avLst/>
            </a:prstGeom>
            <a:noFill/>
            <a:ln w="9525">
              <a:solidFill>
                <a:schemeClr val="tx1"/>
              </a:solidFill>
              <a:prstDash val="dash"/>
              <a:round/>
              <a:headEnd type="none" w="sm" len="sm"/>
              <a:tailEnd type="none" w="sm" len="sm"/>
            </a:ln>
          </p:spPr>
          <p:txBody>
            <a:bodyPr wrap="none" anchor="ctr"/>
            <a:lstStyle/>
            <a:p>
              <a:endParaRPr lang="en-US"/>
            </a:p>
          </p:txBody>
        </p:sp>
        <p:sp>
          <p:nvSpPr>
            <p:cNvPr id="47126" name="Oval 58"/>
            <p:cNvSpPr>
              <a:spLocks noChangeArrowheads="1"/>
            </p:cNvSpPr>
            <p:nvPr/>
          </p:nvSpPr>
          <p:spPr bwMode="auto">
            <a:xfrm>
              <a:off x="3170" y="2496"/>
              <a:ext cx="90" cy="90"/>
            </a:xfrm>
            <a:prstGeom prst="ellipse">
              <a:avLst/>
            </a:prstGeom>
            <a:solidFill>
              <a:schemeClr val="accent1"/>
            </a:solidFill>
            <a:ln w="9525">
              <a:solidFill>
                <a:schemeClr val="tx1"/>
              </a:solidFill>
              <a:round/>
              <a:headEnd type="none" w="sm" len="sm"/>
              <a:tailEnd type="none" w="sm" len="sm"/>
            </a:ln>
          </p:spPr>
          <p:txBody>
            <a:bodyPr wrap="none" anchor="ctr"/>
            <a:lstStyle/>
            <a:p>
              <a:endParaRPr lang="fa-IR"/>
            </a:p>
          </p:txBody>
        </p:sp>
        <p:sp>
          <p:nvSpPr>
            <p:cNvPr id="47127" name="Text Box 59"/>
            <p:cNvSpPr txBox="1">
              <a:spLocks noChangeArrowheads="1"/>
            </p:cNvSpPr>
            <p:nvPr/>
          </p:nvSpPr>
          <p:spPr bwMode="auto">
            <a:xfrm>
              <a:off x="4477" y="2830"/>
              <a:ext cx="544" cy="188"/>
            </a:xfrm>
            <a:prstGeom prst="rect">
              <a:avLst/>
            </a:prstGeom>
            <a:noFill/>
            <a:ln w="9525">
              <a:noFill/>
              <a:miter lim="800000"/>
              <a:headEnd type="none" w="sm" len="sm"/>
              <a:tailEnd type="none" w="sm" len="sm"/>
            </a:ln>
          </p:spPr>
          <p:txBody>
            <a:bodyPr lIns="91427" tIns="45714" rIns="91427" bIns="45714">
              <a:spAutoFit/>
            </a:bodyPr>
            <a:lstStyle/>
            <a:p>
              <a:pPr>
                <a:spcBef>
                  <a:spcPct val="50000"/>
                </a:spcBef>
              </a:pPr>
              <a:r>
                <a:rPr kumimoji="1" lang="fa-IR" sz="1400" b="1">
                  <a:latin typeface="Times New Roman" pitchFamily="18" charset="0"/>
                  <a:cs typeface="Nazanin" pitchFamily="2" charset="-78"/>
                </a:rPr>
                <a:t>هزينه</a:t>
              </a:r>
              <a:endParaRPr kumimoji="1" lang="en-US" sz="1400" b="1">
                <a:latin typeface="Times New Roman" pitchFamily="18" charset="0"/>
                <a:cs typeface="Nazanin" pitchFamily="2" charset="-78"/>
              </a:endParaRPr>
            </a:p>
          </p:txBody>
        </p:sp>
        <p:sp>
          <p:nvSpPr>
            <p:cNvPr id="47128" name="Text Box 60"/>
            <p:cNvSpPr txBox="1">
              <a:spLocks noChangeArrowheads="1"/>
            </p:cNvSpPr>
            <p:nvPr/>
          </p:nvSpPr>
          <p:spPr bwMode="auto">
            <a:xfrm>
              <a:off x="884" y="3702"/>
              <a:ext cx="544" cy="188"/>
            </a:xfrm>
            <a:prstGeom prst="rect">
              <a:avLst/>
            </a:prstGeom>
            <a:noFill/>
            <a:ln w="9525">
              <a:noFill/>
              <a:miter lim="800000"/>
              <a:headEnd type="none" w="sm" len="sm"/>
              <a:tailEnd type="none" w="sm" len="sm"/>
            </a:ln>
          </p:spPr>
          <p:txBody>
            <a:bodyPr lIns="91427" tIns="45714" rIns="91427" bIns="45714">
              <a:spAutoFit/>
            </a:bodyPr>
            <a:lstStyle/>
            <a:p>
              <a:pPr>
                <a:spcBef>
                  <a:spcPct val="50000"/>
                </a:spcBef>
              </a:pPr>
              <a:r>
                <a:rPr kumimoji="1" lang="fa-IR" sz="1400" b="1">
                  <a:latin typeface="Times New Roman" pitchFamily="18" charset="0"/>
                  <a:cs typeface="Nazanin" pitchFamily="2" charset="-78"/>
                </a:rPr>
                <a:t>زمان</a:t>
              </a:r>
              <a:endParaRPr kumimoji="1" lang="en-US" sz="1400" b="1">
                <a:latin typeface="Times New Roman" pitchFamily="18" charset="0"/>
                <a:cs typeface="Nazanin" pitchFamily="2" charset="-78"/>
              </a:endParaRPr>
            </a:p>
          </p:txBody>
        </p:sp>
        <p:sp>
          <p:nvSpPr>
            <p:cNvPr id="47129" name="Text Box 61"/>
            <p:cNvSpPr txBox="1">
              <a:spLocks noChangeArrowheads="1"/>
            </p:cNvSpPr>
            <p:nvPr/>
          </p:nvSpPr>
          <p:spPr bwMode="auto">
            <a:xfrm>
              <a:off x="3741" y="2739"/>
              <a:ext cx="544" cy="188"/>
            </a:xfrm>
            <a:prstGeom prst="rect">
              <a:avLst/>
            </a:prstGeom>
            <a:noFill/>
            <a:ln w="9525">
              <a:noFill/>
              <a:miter lim="800000"/>
              <a:headEnd type="none" w="sm" len="sm"/>
              <a:tailEnd type="none" w="sm" len="sm"/>
            </a:ln>
          </p:spPr>
          <p:txBody>
            <a:bodyPr lIns="91427" tIns="45714" rIns="91427" bIns="45714">
              <a:spAutoFit/>
            </a:bodyPr>
            <a:lstStyle/>
            <a:p>
              <a:pPr>
                <a:spcBef>
                  <a:spcPct val="50000"/>
                </a:spcBef>
              </a:pPr>
              <a:r>
                <a:rPr kumimoji="1" lang="fa-IR" sz="1400" b="1">
                  <a:latin typeface="Times New Roman" pitchFamily="18" charset="0"/>
                  <a:cs typeface="Nazanin" pitchFamily="2" charset="-78"/>
                </a:rPr>
                <a:t>سقف بودجه</a:t>
              </a:r>
              <a:endParaRPr kumimoji="1" lang="en-US" sz="1400" b="1">
                <a:latin typeface="Times New Roman" pitchFamily="18" charset="0"/>
                <a:cs typeface="Nazanin" pitchFamily="2" charset="-78"/>
              </a:endParaRPr>
            </a:p>
          </p:txBody>
        </p:sp>
        <p:sp>
          <p:nvSpPr>
            <p:cNvPr id="47130" name="Text Box 62"/>
            <p:cNvSpPr txBox="1">
              <a:spLocks noChangeArrowheads="1"/>
            </p:cNvSpPr>
            <p:nvPr/>
          </p:nvSpPr>
          <p:spPr bwMode="auto">
            <a:xfrm>
              <a:off x="884" y="3339"/>
              <a:ext cx="544" cy="188"/>
            </a:xfrm>
            <a:prstGeom prst="rect">
              <a:avLst/>
            </a:prstGeom>
            <a:noFill/>
            <a:ln w="9525">
              <a:noFill/>
              <a:miter lim="800000"/>
              <a:headEnd type="none" w="sm" len="sm"/>
              <a:tailEnd type="none" w="sm" len="sm"/>
            </a:ln>
          </p:spPr>
          <p:txBody>
            <a:bodyPr lIns="91427" tIns="45714" rIns="91427" bIns="45714">
              <a:spAutoFit/>
            </a:bodyPr>
            <a:lstStyle/>
            <a:p>
              <a:pPr>
                <a:spcBef>
                  <a:spcPct val="50000"/>
                </a:spcBef>
              </a:pPr>
              <a:r>
                <a:rPr kumimoji="1" lang="fa-IR" sz="1400" b="1">
                  <a:latin typeface="Times New Roman" pitchFamily="18" charset="0"/>
                  <a:cs typeface="Nazanin" pitchFamily="2" charset="-78"/>
                </a:rPr>
                <a:t>برنامه زمان</a:t>
              </a:r>
              <a:r>
                <a:rPr kumimoji="1" lang="ar-SA" sz="1400" b="1">
                  <a:latin typeface="Times New Roman" pitchFamily="18" charset="0"/>
                  <a:cs typeface="Nazanin" pitchFamily="2" charset="-78"/>
                </a:rPr>
                <a:t>ي</a:t>
              </a:r>
              <a:endParaRPr kumimoji="1" lang="en-US" sz="1400" b="1">
                <a:latin typeface="Times New Roman" pitchFamily="18" charset="0"/>
                <a:cs typeface="Nazanin" pitchFamily="2" charset="-78"/>
              </a:endParaRPr>
            </a:p>
          </p:txBody>
        </p:sp>
        <p:sp>
          <p:nvSpPr>
            <p:cNvPr id="47131" name="Text Box 63"/>
            <p:cNvSpPr txBox="1">
              <a:spLocks noChangeArrowheads="1"/>
            </p:cNvSpPr>
            <p:nvPr/>
          </p:nvSpPr>
          <p:spPr bwMode="auto">
            <a:xfrm>
              <a:off x="1700" y="1162"/>
              <a:ext cx="544" cy="319"/>
            </a:xfrm>
            <a:prstGeom prst="rect">
              <a:avLst/>
            </a:prstGeom>
            <a:noFill/>
            <a:ln w="9525">
              <a:noFill/>
              <a:miter lim="800000"/>
              <a:headEnd type="none" w="sm" len="sm"/>
              <a:tailEnd type="none" w="sm" len="sm"/>
            </a:ln>
          </p:spPr>
          <p:txBody>
            <a:bodyPr lIns="91427" tIns="45714" rIns="91427" bIns="45714">
              <a:spAutoFit/>
            </a:bodyPr>
            <a:lstStyle/>
            <a:p>
              <a:pPr>
                <a:spcBef>
                  <a:spcPct val="50000"/>
                </a:spcBef>
              </a:pPr>
              <a:r>
                <a:rPr kumimoji="1" lang="fa-IR" sz="1400" b="1">
                  <a:latin typeface="Times New Roman" pitchFamily="18" charset="0"/>
                  <a:cs typeface="Nazanin" pitchFamily="2" charset="-78"/>
                </a:rPr>
                <a:t>عملکرد (کيفيت)</a:t>
              </a:r>
              <a:endParaRPr kumimoji="1" lang="en-US" sz="1400" b="1">
                <a:latin typeface="Times New Roman" pitchFamily="18" charset="0"/>
                <a:cs typeface="Nazanin" pitchFamily="2" charset="-78"/>
              </a:endParaRPr>
            </a:p>
          </p:txBody>
        </p:sp>
        <p:sp>
          <p:nvSpPr>
            <p:cNvPr id="47132" name="Text Box 64"/>
            <p:cNvSpPr txBox="1">
              <a:spLocks noChangeArrowheads="1"/>
            </p:cNvSpPr>
            <p:nvPr/>
          </p:nvSpPr>
          <p:spPr bwMode="auto">
            <a:xfrm>
              <a:off x="884" y="1743"/>
              <a:ext cx="544" cy="450"/>
            </a:xfrm>
            <a:prstGeom prst="rect">
              <a:avLst/>
            </a:prstGeom>
            <a:noFill/>
            <a:ln w="9525">
              <a:noFill/>
              <a:miter lim="800000"/>
              <a:headEnd type="none" w="sm" len="sm"/>
              <a:tailEnd type="none" w="sm" len="sm"/>
            </a:ln>
          </p:spPr>
          <p:txBody>
            <a:bodyPr lIns="91427" tIns="45714" rIns="91427" bIns="45714">
              <a:spAutoFit/>
            </a:bodyPr>
            <a:lstStyle/>
            <a:p>
              <a:pPr rtl="1">
                <a:spcBef>
                  <a:spcPct val="50000"/>
                </a:spcBef>
              </a:pPr>
              <a:r>
                <a:rPr kumimoji="1" lang="fa-IR" sz="1400" b="1">
                  <a:latin typeface="Times New Roman" pitchFamily="18" charset="0"/>
                  <a:cs typeface="Nazanin" pitchFamily="2" charset="-78"/>
                </a:rPr>
                <a:t>عملکرد (کيفيت) مطلوب</a:t>
              </a:r>
              <a:endParaRPr kumimoji="1" lang="en-US" sz="1400" b="1">
                <a:latin typeface="Times New Roman" pitchFamily="18" charset="0"/>
                <a:cs typeface="Nazanin" pitchFamily="2" charset="-78"/>
              </a:endParaRPr>
            </a:p>
          </p:txBody>
        </p:sp>
        <p:cxnSp>
          <p:nvCxnSpPr>
            <p:cNvPr id="47133" name="AutoShape 65"/>
            <p:cNvCxnSpPr>
              <a:cxnSpLocks noChangeShapeType="1"/>
              <a:stCxn id="47116" idx="5"/>
              <a:endCxn id="47126" idx="1"/>
            </p:cNvCxnSpPr>
            <p:nvPr/>
          </p:nvCxnSpPr>
          <p:spPr bwMode="auto">
            <a:xfrm>
              <a:off x="1990" y="1971"/>
              <a:ext cx="1193" cy="538"/>
            </a:xfrm>
            <a:prstGeom prst="straightConnector1">
              <a:avLst/>
            </a:prstGeom>
            <a:noFill/>
            <a:ln w="28575">
              <a:solidFill>
                <a:srgbClr val="00CC66"/>
              </a:solidFill>
              <a:round/>
              <a:headEnd type="none" w="sm" len="sm"/>
              <a:tailEnd type="triangle" w="med" len="lg"/>
            </a:ln>
          </p:spPr>
        </p:cxnSp>
        <p:cxnSp>
          <p:nvCxnSpPr>
            <p:cNvPr id="47134" name="AutoShape 66"/>
            <p:cNvCxnSpPr>
              <a:cxnSpLocks noChangeShapeType="1"/>
              <a:stCxn id="47115" idx="2"/>
              <a:endCxn id="47126" idx="5"/>
            </p:cNvCxnSpPr>
            <p:nvPr/>
          </p:nvCxnSpPr>
          <p:spPr bwMode="auto">
            <a:xfrm flipH="1" flipV="1">
              <a:off x="3247" y="2573"/>
              <a:ext cx="495" cy="351"/>
            </a:xfrm>
            <a:prstGeom prst="straightConnector1">
              <a:avLst/>
            </a:prstGeom>
            <a:noFill/>
            <a:ln w="28575">
              <a:solidFill>
                <a:srgbClr val="00CC66"/>
              </a:solidFill>
              <a:round/>
              <a:headEnd type="none" w="sm" len="sm"/>
              <a:tailEnd type="triangle" w="med" len="lg"/>
            </a:ln>
          </p:spPr>
        </p:cxnSp>
        <p:cxnSp>
          <p:nvCxnSpPr>
            <p:cNvPr id="47135" name="AutoShape 67"/>
            <p:cNvCxnSpPr>
              <a:cxnSpLocks noChangeShapeType="1"/>
              <a:stCxn id="47114" idx="6"/>
              <a:endCxn id="47126" idx="3"/>
            </p:cNvCxnSpPr>
            <p:nvPr/>
          </p:nvCxnSpPr>
          <p:spPr bwMode="auto">
            <a:xfrm flipV="1">
              <a:off x="1428" y="2573"/>
              <a:ext cx="1755" cy="910"/>
            </a:xfrm>
            <a:prstGeom prst="straightConnector1">
              <a:avLst/>
            </a:prstGeom>
            <a:noFill/>
            <a:ln w="28575">
              <a:solidFill>
                <a:srgbClr val="00CC66"/>
              </a:solidFill>
              <a:round/>
              <a:headEnd type="none" w="sm" len="sm"/>
              <a:tailEnd type="triangle" w="med" len="lg"/>
            </a:ln>
          </p:spPr>
        </p:cxnSp>
        <p:sp>
          <p:nvSpPr>
            <p:cNvPr id="73796" name="Text Box 68"/>
            <p:cNvSpPr txBox="1">
              <a:spLocks noChangeArrowheads="1"/>
            </p:cNvSpPr>
            <p:nvPr/>
          </p:nvSpPr>
          <p:spPr bwMode="auto">
            <a:xfrm>
              <a:off x="3107" y="2341"/>
              <a:ext cx="544" cy="223"/>
            </a:xfrm>
            <a:prstGeom prst="rect">
              <a:avLst/>
            </a:prstGeom>
            <a:noFill/>
            <a:ln w="9525">
              <a:noFill/>
              <a:miter lim="800000"/>
              <a:headEnd type="none" w="sm" len="sm"/>
              <a:tailEnd type="none" w="sm" len="sm"/>
            </a:ln>
            <a:effectLst/>
          </p:spPr>
          <p:txBody>
            <a:bodyPr lIns="91427" tIns="45714" rIns="91427" bIns="45714">
              <a:spAutoFit/>
            </a:bodyPr>
            <a:lstStyle/>
            <a:p>
              <a:pPr>
                <a:spcBef>
                  <a:spcPct val="50000"/>
                </a:spcBef>
                <a:defRPr/>
              </a:pPr>
              <a:r>
                <a:rPr kumimoji="1" lang="fa-IR" sz="1800" b="1">
                  <a:solidFill>
                    <a:srgbClr val="FF5050"/>
                  </a:solidFill>
                  <a:effectLst>
                    <a:outerShdw blurRad="38100" dist="38100" dir="2700000" algn="tl">
                      <a:srgbClr val="C0C0C0"/>
                    </a:outerShdw>
                  </a:effectLst>
                  <a:latin typeface="Times New Roman" pitchFamily="18" charset="0"/>
                  <a:cs typeface="Nazanin" pitchFamily="2" charset="-78"/>
                </a:rPr>
                <a:t>هدف</a:t>
              </a:r>
              <a:endParaRPr kumimoji="1" lang="en-US" sz="1800" b="1">
                <a:solidFill>
                  <a:srgbClr val="FF5050"/>
                </a:solidFill>
                <a:effectLst>
                  <a:outerShdw blurRad="38100" dist="38100" dir="2700000" algn="tl">
                    <a:srgbClr val="C0C0C0"/>
                  </a:outerShdw>
                </a:effectLst>
                <a:latin typeface="Times New Roman" pitchFamily="18" charset="0"/>
                <a:cs typeface="Nazanin" pitchFamily="2" charset="-78"/>
              </a:endParaRPr>
            </a:p>
          </p:txBody>
        </p:sp>
      </p:grpSp>
    </p:spTree>
  </p:cSld>
  <p:clrMapOvr>
    <a:masterClrMapping/>
  </p:clrMapOvr>
  <p:transition spd="med"/>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250CA74E-83C0-43A0-BF34-EC9910B78224}" type="slidenum">
              <a:rPr lang="ar-SA" altLang="en-US"/>
              <a:pPr>
                <a:defRPr/>
              </a:pPr>
              <a:t>80</a:t>
            </a:fld>
            <a:endParaRPr lang="en-US" altLang="en-US"/>
          </a:p>
        </p:txBody>
      </p:sp>
      <p:sp>
        <p:nvSpPr>
          <p:cNvPr id="99332" name="Rectangle 2"/>
          <p:cNvSpPr>
            <a:spLocks noGrp="1" noChangeArrowheads="1"/>
          </p:cNvSpPr>
          <p:nvPr>
            <p:ph type="title"/>
          </p:nvPr>
        </p:nvSpPr>
        <p:spPr/>
        <p:txBody>
          <a:bodyPr/>
          <a:lstStyle/>
          <a:p>
            <a:pPr algn="r" rtl="1" eaLnBrk="1" hangingPunct="1"/>
            <a:r>
              <a:rPr lang="fa-IR" smtClean="0">
                <a:cs typeface="B Nazanin" pitchFamily="2" charset="-78"/>
              </a:rPr>
              <a:t>انواع شناوري- </a:t>
            </a:r>
            <a:r>
              <a:rPr lang="fa-IR" sz="3000" smtClean="0">
                <a:cs typeface="B Nazanin" pitchFamily="2" charset="-78"/>
              </a:rPr>
              <a:t>شناوري جمعي-ادامه</a:t>
            </a:r>
            <a:endParaRPr lang="en-US" sz="3000" smtClean="0">
              <a:cs typeface="B Nazanin" pitchFamily="2" charset="-78"/>
            </a:endParaRPr>
          </a:p>
        </p:txBody>
      </p:sp>
      <p:sp>
        <p:nvSpPr>
          <p:cNvPr id="99333" name="Rectangle 3"/>
          <p:cNvSpPr>
            <a:spLocks noGrp="1" noChangeArrowheads="1"/>
          </p:cNvSpPr>
          <p:nvPr>
            <p:ph type="body" idx="1"/>
          </p:nvPr>
        </p:nvSpPr>
        <p:spPr/>
        <p:txBody>
          <a:bodyPr/>
          <a:lstStyle/>
          <a:p>
            <a:pPr algn="r" rtl="1" eaLnBrk="1" hangingPunct="1"/>
            <a:r>
              <a:rPr lang="fa-IR" smtClean="0">
                <a:cs typeface="B Nazanin" pitchFamily="2" charset="-78"/>
              </a:rPr>
              <a:t>فعاليت (4-3) را ميتوان حداکثر به مقدار شناوري جمعي آن</a:t>
            </a:r>
          </a:p>
          <a:p>
            <a:pPr algn="r" rtl="1" eaLnBrk="1" hangingPunct="1">
              <a:buFont typeface="Wingdings" pitchFamily="2" charset="2"/>
              <a:buNone/>
            </a:pPr>
            <a:r>
              <a:rPr lang="fa-IR" smtClean="0">
                <a:cs typeface="B Nazanin" pitchFamily="2" charset="-78"/>
              </a:rPr>
              <a:t> (12 واحد زمان) به تأخير انداخت و به جاي تاريخ 3 آن را در تاريخ 15 شروع نمود.</a:t>
            </a:r>
          </a:p>
          <a:p>
            <a:pPr algn="r" rtl="1" eaLnBrk="1" hangingPunct="1"/>
            <a:r>
              <a:rPr lang="fa-IR" smtClean="0">
                <a:cs typeface="B Nazanin" pitchFamily="2" charset="-78"/>
              </a:rPr>
              <a:t>همينطور اين فعاليت ميتواند در تاريخ 3 شروع شده،‌ولي به جاي آنکه يک روزه اجرا شود،‌حداکثر به مقدار 12 روز به زمان اجراي آن افزوده شده و 13 روزه تکميل گردد. در هر يک از اين شرايط، تاريخ رويداد 4 از 16 تجاوز ننموده و در نتيجه تأثيري بر زمان تکميل پروژه نخواهد داشت.</a:t>
            </a:r>
            <a:endParaRPr lang="en-US"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Footer Placeholder 6"/>
          <p:cNvSpPr>
            <a:spLocks noGrp="1"/>
          </p:cNvSpPr>
          <p:nvPr>
            <p:ph type="ftr" sz="quarter" idx="11"/>
          </p:nvPr>
        </p:nvSpPr>
        <p:spPr/>
        <p:txBody>
          <a:bodyPr/>
          <a:lstStyle/>
          <a:p>
            <a:pPr>
              <a:defRPr/>
            </a:pPr>
            <a:r>
              <a:rPr lang="en-US" altLang="en-US"/>
              <a:t>Management &amp; Project Control -  Present by Dr.Amir.A.Shojaie</a:t>
            </a:r>
          </a:p>
        </p:txBody>
      </p:sp>
      <p:sp>
        <p:nvSpPr>
          <p:cNvPr id="6" name="Slide Number Placeholder 7"/>
          <p:cNvSpPr>
            <a:spLocks noGrp="1"/>
          </p:cNvSpPr>
          <p:nvPr>
            <p:ph type="sldNum" sz="quarter" idx="12"/>
          </p:nvPr>
        </p:nvSpPr>
        <p:spPr/>
        <p:txBody>
          <a:bodyPr/>
          <a:lstStyle/>
          <a:p>
            <a:pPr>
              <a:defRPr/>
            </a:pPr>
            <a:fld id="{8BA1F4DE-19B8-4E83-A387-9B67E7EAB86C}" type="slidenum">
              <a:rPr lang="ar-SA" altLang="en-US"/>
              <a:pPr>
                <a:defRPr/>
              </a:pPr>
              <a:t>81</a:t>
            </a:fld>
            <a:endParaRPr lang="en-US" altLang="en-US"/>
          </a:p>
        </p:txBody>
      </p:sp>
      <p:sp>
        <p:nvSpPr>
          <p:cNvPr id="22533" name="Rectangle 2"/>
          <p:cNvSpPr>
            <a:spLocks noGrp="1" noChangeArrowheads="1"/>
          </p:cNvSpPr>
          <p:nvPr>
            <p:ph type="title"/>
          </p:nvPr>
        </p:nvSpPr>
        <p:spPr/>
        <p:txBody>
          <a:bodyPr/>
          <a:lstStyle/>
          <a:p>
            <a:pPr algn="r" rtl="1" eaLnBrk="1" hangingPunct="1"/>
            <a:r>
              <a:rPr lang="fa-IR" smtClean="0">
                <a:cs typeface="B Nazanin" pitchFamily="2" charset="-78"/>
              </a:rPr>
              <a:t>انواع شناوري- </a:t>
            </a:r>
            <a:r>
              <a:rPr lang="fa-IR" sz="3000" smtClean="0">
                <a:cs typeface="B Nazanin" pitchFamily="2" charset="-78"/>
              </a:rPr>
              <a:t>شناوري آزاد</a:t>
            </a:r>
            <a:endParaRPr lang="en-US" sz="3000" smtClean="0">
              <a:cs typeface="B Nazanin" pitchFamily="2" charset="-78"/>
            </a:endParaRPr>
          </a:p>
        </p:txBody>
      </p:sp>
      <p:sp>
        <p:nvSpPr>
          <p:cNvPr id="22534" name="Rectangle 3"/>
          <p:cNvSpPr>
            <a:spLocks noGrp="1" noChangeArrowheads="1"/>
          </p:cNvSpPr>
          <p:nvPr>
            <p:ph type="body" sz="half" idx="1"/>
          </p:nvPr>
        </p:nvSpPr>
        <p:spPr>
          <a:xfrm>
            <a:off x="457200" y="1719263"/>
            <a:ext cx="8153400" cy="4411662"/>
          </a:xfrm>
        </p:spPr>
        <p:txBody>
          <a:bodyPr/>
          <a:lstStyle/>
          <a:p>
            <a:pPr algn="r" rtl="1" eaLnBrk="1" hangingPunct="1"/>
            <a:r>
              <a:rPr lang="fa-IR" sz="2600" smtClean="0">
                <a:latin typeface="Angsana New" pitchFamily="18" charset="-34"/>
                <a:cs typeface="B Nazanin" pitchFamily="2" charset="-78"/>
              </a:rPr>
              <a:t>در شکل مثال قبل، اگر فعاليت (4-3) از کل زمان شناوري خود استفاده نمايد، الزاماً رويداد 3و4 به ترتيب در زودترين و ديرترين تاريخهاي ممکن به وقوع مي پيوندند. چنين حالتي باعث خواهد شد که مثلاً فعاليت (8-4) نتواند در زودترين تاريخ ممکن، يعني در تاريخ 7، شروع شود چون هنوز فعاليت(4-3) کامل نشده و بنابراين رويداد 4 به  وقوع نپيوسته است.</a:t>
            </a:r>
          </a:p>
          <a:p>
            <a:pPr algn="r" rtl="1" eaLnBrk="1" hangingPunct="1"/>
            <a:r>
              <a:rPr lang="fa-IR" sz="2600" smtClean="0">
                <a:latin typeface="Angsana New" pitchFamily="18" charset="-34"/>
                <a:cs typeface="B Nazanin" pitchFamily="2" charset="-78"/>
              </a:rPr>
              <a:t>مقدار زماني که يک فعاليت ميتواند به تعويق بيفتد،‌يا به زمان اجراي آن افزوده شود، بدون آنکه برمقدار شناوري فعاليتهاي بعد خود تأثيري بگذارد، شناوري آزاد</a:t>
            </a:r>
            <a:r>
              <a:rPr lang="en-US" sz="2600" smtClean="0">
                <a:latin typeface="Angsana New" pitchFamily="18" charset="-34"/>
                <a:cs typeface="B Nazanin" pitchFamily="2" charset="-78"/>
              </a:rPr>
              <a:t>(Free Float) </a:t>
            </a:r>
            <a:r>
              <a:rPr lang="fa-IR" sz="2600" smtClean="0">
                <a:latin typeface="Angsana New" pitchFamily="18" charset="-34"/>
                <a:cs typeface="B Nazanin" pitchFamily="2" charset="-78"/>
              </a:rPr>
              <a:t> آن فعاليت ناميده ميشود. يعني: </a:t>
            </a:r>
            <a:endParaRPr lang="en-US" sz="2600" smtClean="0">
              <a:latin typeface="Angsana New" pitchFamily="18" charset="-34"/>
              <a:cs typeface="B Nazanin" pitchFamily="2" charset="-78"/>
            </a:endParaRPr>
          </a:p>
        </p:txBody>
      </p:sp>
      <p:graphicFrame>
        <p:nvGraphicFramePr>
          <p:cNvPr id="22530" name="Object 6"/>
          <p:cNvGraphicFramePr>
            <a:graphicFrameLocks noGrp="1" noChangeAspect="1"/>
          </p:cNvGraphicFramePr>
          <p:nvPr>
            <p:ph sz="quarter" idx="3"/>
          </p:nvPr>
        </p:nvGraphicFramePr>
        <p:xfrm>
          <a:off x="3200400" y="5078413"/>
          <a:ext cx="2667000" cy="546100"/>
        </p:xfrm>
        <a:graphic>
          <a:graphicData uri="http://schemas.openxmlformats.org/presentationml/2006/ole">
            <mc:AlternateContent xmlns:mc="http://schemas.openxmlformats.org/markup-compatibility/2006">
              <mc:Choice xmlns:v="urn:schemas-microsoft-com:vml" Requires="v">
                <p:oleObj spid="_x0000_s22531" name="Equation" r:id="rId3" imgW="1180800" imgH="241200" progId="Equation.3">
                  <p:embed/>
                </p:oleObj>
              </mc:Choice>
              <mc:Fallback>
                <p:oleObj name="Equation" r:id="rId3" imgW="1180800" imgH="241200"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00400" y="5078413"/>
                        <a:ext cx="2667000" cy="546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Footer Placeholder 6"/>
          <p:cNvSpPr>
            <a:spLocks noGrp="1"/>
          </p:cNvSpPr>
          <p:nvPr>
            <p:ph type="ftr" sz="quarter" idx="11"/>
          </p:nvPr>
        </p:nvSpPr>
        <p:spPr/>
        <p:txBody>
          <a:bodyPr/>
          <a:lstStyle/>
          <a:p>
            <a:pPr>
              <a:defRPr/>
            </a:pPr>
            <a:r>
              <a:rPr lang="en-US" altLang="en-US"/>
              <a:t>Management &amp; Project Control -  Present by Dr.Amir.A.Shojaie</a:t>
            </a:r>
          </a:p>
        </p:txBody>
      </p:sp>
      <p:sp>
        <p:nvSpPr>
          <p:cNvPr id="6" name="Slide Number Placeholder 7"/>
          <p:cNvSpPr>
            <a:spLocks noGrp="1"/>
          </p:cNvSpPr>
          <p:nvPr>
            <p:ph type="sldNum" sz="quarter" idx="12"/>
          </p:nvPr>
        </p:nvSpPr>
        <p:spPr/>
        <p:txBody>
          <a:bodyPr/>
          <a:lstStyle/>
          <a:p>
            <a:pPr>
              <a:defRPr/>
            </a:pPr>
            <a:fld id="{6580147D-E654-4C72-AB75-05E5890EBE52}" type="slidenum">
              <a:rPr lang="ar-SA" altLang="en-US"/>
              <a:pPr>
                <a:defRPr/>
              </a:pPr>
              <a:t>82</a:t>
            </a:fld>
            <a:endParaRPr lang="en-US" altLang="en-US"/>
          </a:p>
        </p:txBody>
      </p:sp>
      <p:sp>
        <p:nvSpPr>
          <p:cNvPr id="23557" name="Rectangle 2"/>
          <p:cNvSpPr>
            <a:spLocks noGrp="1" noChangeArrowheads="1"/>
          </p:cNvSpPr>
          <p:nvPr>
            <p:ph type="title"/>
          </p:nvPr>
        </p:nvSpPr>
        <p:spPr/>
        <p:txBody>
          <a:bodyPr/>
          <a:lstStyle/>
          <a:p>
            <a:pPr algn="r" rtl="1" eaLnBrk="1" hangingPunct="1"/>
            <a:r>
              <a:rPr lang="fa-IR" smtClean="0">
                <a:cs typeface="B Nazanin" pitchFamily="2" charset="-78"/>
              </a:rPr>
              <a:t>انواع شناوري- </a:t>
            </a:r>
            <a:r>
              <a:rPr lang="fa-IR" sz="3000" smtClean="0">
                <a:cs typeface="B Nazanin" pitchFamily="2" charset="-78"/>
              </a:rPr>
              <a:t>شناوري آزاد-ادامه</a:t>
            </a:r>
            <a:endParaRPr lang="en-US" sz="3000" smtClean="0">
              <a:cs typeface="B Nazanin" pitchFamily="2" charset="-78"/>
            </a:endParaRPr>
          </a:p>
        </p:txBody>
      </p:sp>
      <p:sp>
        <p:nvSpPr>
          <p:cNvPr id="23558" name="Rectangle 3"/>
          <p:cNvSpPr>
            <a:spLocks noGrp="1" noChangeArrowheads="1"/>
          </p:cNvSpPr>
          <p:nvPr>
            <p:ph type="body" sz="half" idx="1"/>
          </p:nvPr>
        </p:nvSpPr>
        <p:spPr>
          <a:xfrm>
            <a:off x="457200" y="1719263"/>
            <a:ext cx="7848600" cy="4411662"/>
          </a:xfrm>
        </p:spPr>
        <p:txBody>
          <a:bodyPr/>
          <a:lstStyle/>
          <a:p>
            <a:pPr algn="r" rtl="1" eaLnBrk="1" hangingPunct="1"/>
            <a:r>
              <a:rPr lang="fa-IR" sz="2600" smtClean="0">
                <a:cs typeface="B Nazanin" pitchFamily="2" charset="-78"/>
              </a:rPr>
              <a:t>ولي :</a:t>
            </a:r>
          </a:p>
          <a:p>
            <a:pPr algn="r" rtl="1" eaLnBrk="1" hangingPunct="1"/>
            <a:endParaRPr lang="fa-IR" sz="2600" smtClean="0">
              <a:cs typeface="B Nazanin" pitchFamily="2" charset="-78"/>
            </a:endParaRPr>
          </a:p>
          <a:p>
            <a:pPr algn="r" rtl="1" eaLnBrk="1" hangingPunct="1">
              <a:buFont typeface="Wingdings" pitchFamily="2" charset="2"/>
              <a:buNone/>
            </a:pPr>
            <a:r>
              <a:rPr lang="fa-IR" sz="2600" smtClean="0">
                <a:cs typeface="B Nazanin" pitchFamily="2" charset="-78"/>
              </a:rPr>
              <a:t> پس داريم :</a:t>
            </a:r>
          </a:p>
          <a:p>
            <a:pPr algn="r" rtl="1" eaLnBrk="1" hangingPunct="1">
              <a:buFont typeface="Wingdings" pitchFamily="2" charset="2"/>
              <a:buNone/>
            </a:pPr>
            <a:endParaRPr lang="fa-IR" sz="2600" smtClean="0">
              <a:cs typeface="B Nazanin" pitchFamily="2" charset="-78"/>
            </a:endParaRPr>
          </a:p>
          <a:p>
            <a:pPr algn="r" rtl="1" eaLnBrk="1" hangingPunct="1">
              <a:buFont typeface="Wingdings" pitchFamily="2" charset="2"/>
              <a:buNone/>
            </a:pPr>
            <a:r>
              <a:rPr lang="fa-IR" sz="2600" smtClean="0">
                <a:cs typeface="B Nazanin" pitchFamily="2" charset="-78"/>
              </a:rPr>
              <a:t>در مثال شکل قبل داريم:</a:t>
            </a:r>
            <a:endParaRPr lang="en-US" sz="2600" smtClean="0">
              <a:cs typeface="B Nazanin" pitchFamily="2" charset="-78"/>
            </a:endParaRPr>
          </a:p>
        </p:txBody>
      </p:sp>
      <p:graphicFrame>
        <p:nvGraphicFramePr>
          <p:cNvPr id="23554" name="Object 6"/>
          <p:cNvGraphicFramePr>
            <a:graphicFrameLocks noGrp="1" noChangeAspect="1"/>
          </p:cNvGraphicFramePr>
          <p:nvPr>
            <p:ph sz="quarter" idx="3"/>
          </p:nvPr>
        </p:nvGraphicFramePr>
        <p:xfrm>
          <a:off x="1676400" y="2068513"/>
          <a:ext cx="3914775" cy="1970087"/>
        </p:xfrm>
        <a:graphic>
          <a:graphicData uri="http://schemas.openxmlformats.org/presentationml/2006/ole">
            <mc:AlternateContent xmlns:mc="http://schemas.openxmlformats.org/markup-compatibility/2006">
              <mc:Choice xmlns:v="urn:schemas-microsoft-com:vml" Requires="v">
                <p:oleObj spid="_x0000_s23555" name="Equation" r:id="rId3" imgW="2222280" imgH="1117440" progId="Equation.3">
                  <p:embed/>
                </p:oleObj>
              </mc:Choice>
              <mc:Fallback>
                <p:oleObj name="Equation" r:id="rId3" imgW="2222280" imgH="1117440"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2068513"/>
                        <a:ext cx="3914775" cy="1970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D8106DBA-7B21-4980-B5B6-6405F2A52933}" type="slidenum">
              <a:rPr lang="ar-SA" altLang="en-US"/>
              <a:pPr>
                <a:defRPr/>
              </a:pPr>
              <a:t>83</a:t>
            </a:fld>
            <a:endParaRPr lang="en-US" altLang="en-US"/>
          </a:p>
        </p:txBody>
      </p:sp>
      <p:sp>
        <p:nvSpPr>
          <p:cNvPr id="100356" name="Rectangle 2"/>
          <p:cNvSpPr>
            <a:spLocks noGrp="1" noChangeArrowheads="1"/>
          </p:cNvSpPr>
          <p:nvPr>
            <p:ph type="title"/>
          </p:nvPr>
        </p:nvSpPr>
        <p:spPr/>
        <p:txBody>
          <a:bodyPr/>
          <a:lstStyle/>
          <a:p>
            <a:pPr algn="r" rtl="1" eaLnBrk="1" hangingPunct="1"/>
            <a:r>
              <a:rPr lang="fa-IR" smtClean="0">
                <a:cs typeface="B Nazanin" pitchFamily="2" charset="-78"/>
              </a:rPr>
              <a:t>انواع شناوري- </a:t>
            </a:r>
            <a:r>
              <a:rPr lang="fa-IR" sz="3000" smtClean="0">
                <a:cs typeface="B Nazanin" pitchFamily="2" charset="-78"/>
              </a:rPr>
              <a:t>شناوري مستقل</a:t>
            </a:r>
            <a:endParaRPr lang="en-US" sz="3000" smtClean="0">
              <a:cs typeface="B Nazanin" pitchFamily="2" charset="-78"/>
            </a:endParaRPr>
          </a:p>
        </p:txBody>
      </p:sp>
      <p:sp>
        <p:nvSpPr>
          <p:cNvPr id="100357" name="Rectangle 3"/>
          <p:cNvSpPr>
            <a:spLocks noGrp="1" noChangeArrowheads="1"/>
          </p:cNvSpPr>
          <p:nvPr>
            <p:ph type="body" idx="1"/>
          </p:nvPr>
        </p:nvSpPr>
        <p:spPr>
          <a:xfrm>
            <a:off x="228600" y="1600200"/>
            <a:ext cx="8686800" cy="4572000"/>
          </a:xfrm>
        </p:spPr>
        <p:txBody>
          <a:bodyPr/>
          <a:lstStyle/>
          <a:p>
            <a:pPr algn="r" rtl="1" eaLnBrk="1" hangingPunct="1"/>
            <a:r>
              <a:rPr lang="fa-IR" sz="2600" smtClean="0">
                <a:cs typeface="B Nazanin" pitchFamily="2" charset="-78"/>
              </a:rPr>
              <a:t>در شکل قبل، در صورتي که فعاليت (4-3) از زمان شناوري آزاد خود استفاده نمايد ، گو اينکه بر فعاليت بعدي خود اثري نميگذارد ولي رويداد پايه اين فعاليت يعني رويداد 3 بايد الزاماً در زودترين تاريخ ممکن اتفاق بيافتد. چنين امري ايجاب ميکند که فعاليتهايي که به رويداد 3 ختم ميشوند نتوانند از حداکثر زمان شناوري خود استفاده نمايند. در شرايطي که لازم باشد آن مقدار شناوري براي يک فعاليت مورد استفاده قرار ميگيرد که علاوه بر عدم تاثير بر فعاليتهاي بعد از خود بر فعاليتهاي پيش از خود( پيش نياز هاي خود) نيز اثري نداشته باشد، مناسب است مقدار شناوري مستقل</a:t>
            </a:r>
            <a:r>
              <a:rPr lang="en-US" sz="1800" smtClean="0">
                <a:cs typeface="B Nazanin" pitchFamily="2" charset="-78"/>
              </a:rPr>
              <a:t>(Independent Float)</a:t>
            </a:r>
            <a:r>
              <a:rPr lang="fa-IR" sz="1800" smtClean="0">
                <a:cs typeface="B Nazanin" pitchFamily="2" charset="-78"/>
              </a:rPr>
              <a:t> </a:t>
            </a:r>
            <a:r>
              <a:rPr lang="fa-IR" sz="2600" smtClean="0">
                <a:cs typeface="B Nazanin" pitchFamily="2" charset="-78"/>
              </a:rPr>
              <a:t>فعاليت محاسبه گردد،‌بنا به تعريف:</a:t>
            </a:r>
          </a:p>
          <a:p>
            <a:pPr algn="r" rtl="1" eaLnBrk="1" hangingPunct="1"/>
            <a:r>
              <a:rPr lang="fa-IR" sz="2600" smtClean="0">
                <a:cs typeface="B Nazanin" pitchFamily="2" charset="-78"/>
              </a:rPr>
              <a:t>مقدار زماني که يک فعاليت ميتواند به تعويق بيفتد، يا به زمان اجراي آن افزوده شود بدون آنکه بر شناوري فعاليتهاي قبل و بعد از خود تاثيري بگذارد، شناوري مستقل آن فعاليت ناميده ميشود</a:t>
            </a:r>
            <a:endParaRPr lang="en-US" sz="2600"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Footer Placeholder 5"/>
          <p:cNvSpPr>
            <a:spLocks noGrp="1"/>
          </p:cNvSpPr>
          <p:nvPr>
            <p:ph type="ftr" sz="quarter" idx="11"/>
          </p:nvPr>
        </p:nvSpPr>
        <p:spPr/>
        <p:txBody>
          <a:bodyPr/>
          <a:lstStyle/>
          <a:p>
            <a:pPr>
              <a:defRPr/>
            </a:pPr>
            <a:r>
              <a:rPr lang="en-US" altLang="en-US"/>
              <a:t>Management &amp; Project Control -  Present by Dr.Amir.A.Shojaie</a:t>
            </a:r>
          </a:p>
        </p:txBody>
      </p:sp>
      <p:sp>
        <p:nvSpPr>
          <p:cNvPr id="6" name="Slide Number Placeholder 6"/>
          <p:cNvSpPr>
            <a:spLocks noGrp="1"/>
          </p:cNvSpPr>
          <p:nvPr>
            <p:ph type="sldNum" sz="quarter" idx="12"/>
          </p:nvPr>
        </p:nvSpPr>
        <p:spPr/>
        <p:txBody>
          <a:bodyPr/>
          <a:lstStyle/>
          <a:p>
            <a:pPr>
              <a:defRPr/>
            </a:pPr>
            <a:fld id="{D87C54C4-E55B-4C6D-B4C8-0B7DDEE4A2BC}" type="slidenum">
              <a:rPr lang="ar-SA" altLang="en-US"/>
              <a:pPr>
                <a:defRPr/>
              </a:pPr>
              <a:t>84</a:t>
            </a:fld>
            <a:endParaRPr lang="en-US" altLang="en-US"/>
          </a:p>
        </p:txBody>
      </p:sp>
      <p:sp>
        <p:nvSpPr>
          <p:cNvPr id="24581" name="Rectangle 2"/>
          <p:cNvSpPr>
            <a:spLocks noGrp="1" noChangeArrowheads="1"/>
          </p:cNvSpPr>
          <p:nvPr>
            <p:ph type="title"/>
          </p:nvPr>
        </p:nvSpPr>
        <p:spPr/>
        <p:txBody>
          <a:bodyPr/>
          <a:lstStyle/>
          <a:p>
            <a:pPr algn="r" rtl="1" eaLnBrk="1" hangingPunct="1"/>
            <a:r>
              <a:rPr lang="fa-IR" smtClean="0">
                <a:cs typeface="B Nazanin" pitchFamily="2" charset="-78"/>
              </a:rPr>
              <a:t>انواع شناوري- </a:t>
            </a:r>
            <a:r>
              <a:rPr lang="fa-IR" sz="3000" smtClean="0">
                <a:cs typeface="B Nazanin" pitchFamily="2" charset="-78"/>
              </a:rPr>
              <a:t>شناوري مستقل-ادامه</a:t>
            </a:r>
            <a:endParaRPr lang="en-US" sz="3000" smtClean="0">
              <a:cs typeface="B Nazanin" pitchFamily="2" charset="-78"/>
            </a:endParaRPr>
          </a:p>
        </p:txBody>
      </p:sp>
      <p:sp>
        <p:nvSpPr>
          <p:cNvPr id="24582" name="Rectangle 3"/>
          <p:cNvSpPr>
            <a:spLocks noGrp="1" noChangeArrowheads="1"/>
          </p:cNvSpPr>
          <p:nvPr>
            <p:ph type="body" sz="half" idx="1"/>
          </p:nvPr>
        </p:nvSpPr>
        <p:spPr>
          <a:xfrm>
            <a:off x="457200" y="1719263"/>
            <a:ext cx="8686800" cy="4411662"/>
          </a:xfrm>
        </p:spPr>
        <p:txBody>
          <a:bodyPr/>
          <a:lstStyle/>
          <a:p>
            <a:pPr algn="r" rtl="1" eaLnBrk="1" hangingPunct="1"/>
            <a:r>
              <a:rPr lang="fa-IR" sz="2200" smtClean="0">
                <a:cs typeface="B Nazanin" pitchFamily="2" charset="-78"/>
              </a:rPr>
              <a:t>پس مقدار شناوري مستقل فعاليت </a:t>
            </a:r>
            <a:r>
              <a:rPr lang="en-US" sz="2200" smtClean="0">
                <a:cs typeface="B Nazanin" pitchFamily="2" charset="-78"/>
              </a:rPr>
              <a:t>(i-j)</a:t>
            </a:r>
            <a:r>
              <a:rPr lang="fa-IR" sz="2200" smtClean="0">
                <a:cs typeface="B Nazanin" pitchFamily="2" charset="-78"/>
              </a:rPr>
              <a:t> عبارتست از:</a:t>
            </a:r>
          </a:p>
          <a:p>
            <a:pPr algn="r" rtl="1" eaLnBrk="1" hangingPunct="1">
              <a:buFont typeface="Wingdings" pitchFamily="2" charset="2"/>
              <a:buNone/>
            </a:pPr>
            <a:endParaRPr lang="fa-IR" sz="2200" smtClean="0">
              <a:cs typeface="B Nazanin" pitchFamily="2" charset="-78"/>
            </a:endParaRPr>
          </a:p>
          <a:p>
            <a:pPr algn="r" rtl="1" eaLnBrk="1" hangingPunct="1">
              <a:buFont typeface="Wingdings" pitchFamily="2" charset="2"/>
              <a:buNone/>
            </a:pPr>
            <a:r>
              <a:rPr lang="fa-IR" sz="2600" smtClean="0">
                <a:cs typeface="B Nazanin" pitchFamily="2" charset="-78"/>
              </a:rPr>
              <a:t>در مثال قبل ، مقدار شناوري مستقل فعاليت (4-3) عبارتست از:</a:t>
            </a:r>
          </a:p>
          <a:p>
            <a:pPr algn="r" rtl="1" eaLnBrk="1" hangingPunct="1">
              <a:buFont typeface="Wingdings" pitchFamily="2" charset="2"/>
              <a:buNone/>
            </a:pPr>
            <a:endParaRPr lang="fa-IR" sz="2600" smtClean="0">
              <a:cs typeface="B Nazanin" pitchFamily="2" charset="-78"/>
            </a:endParaRPr>
          </a:p>
          <a:p>
            <a:pPr algn="r" rtl="1" eaLnBrk="1" hangingPunct="1">
              <a:buFont typeface="Wingdings" pitchFamily="2" charset="2"/>
              <a:buNone/>
            </a:pPr>
            <a:r>
              <a:rPr lang="fa-IR" sz="2600" smtClean="0">
                <a:cs typeface="B Nazanin" pitchFamily="2" charset="-78"/>
              </a:rPr>
              <a:t>لازم به يادآوري است که مقدار شناوري مستقل فعاليتها ميتواند کوچکتر از صفر(منفي) باشد. چنين شرايطي در يک فعاليت  اين معني را ميرساند که فعاليت مربوطه داراي شناوري مستقل نبوده و حتي در شرايطي که اين فعاليت در زمان معمولي خود اجرا ميشود، بر شناوري فعاليتهاي پيش نياز و پي آمد خود تأثير خواهد گذاشت. در شرايطي که مقدار شناوري يک فعاليت منفي باشد، در محاسبات برنامه ريزي، شناوري آن را برابر با صفر (0) منظور مي نمايند.</a:t>
            </a:r>
            <a:endParaRPr lang="en-US" sz="2600" smtClean="0">
              <a:cs typeface="B Nazanin" pitchFamily="2" charset="-78"/>
            </a:endParaRPr>
          </a:p>
        </p:txBody>
      </p:sp>
      <p:graphicFrame>
        <p:nvGraphicFramePr>
          <p:cNvPr id="24578" name="Object 7"/>
          <p:cNvGraphicFramePr>
            <a:graphicFrameLocks noGrp="1" noChangeAspect="1"/>
          </p:cNvGraphicFramePr>
          <p:nvPr>
            <p:ph sz="half" idx="2"/>
          </p:nvPr>
        </p:nvGraphicFramePr>
        <p:xfrm>
          <a:off x="762000" y="1865313"/>
          <a:ext cx="3810000" cy="1641475"/>
        </p:xfrm>
        <a:graphic>
          <a:graphicData uri="http://schemas.openxmlformats.org/presentationml/2006/ole">
            <mc:AlternateContent xmlns:mc="http://schemas.openxmlformats.org/markup-compatibility/2006">
              <mc:Choice xmlns:v="urn:schemas-microsoft-com:vml" Requires="v">
                <p:oleObj spid="_x0000_s24579" name="Equation" r:id="rId3" imgW="2145960" imgH="787320" progId="Equation.3">
                  <p:embed/>
                </p:oleObj>
              </mc:Choice>
              <mc:Fallback>
                <p:oleObj name="Equation" r:id="rId3" imgW="2145960" imgH="787320" progId="Equation.3">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1865313"/>
                        <a:ext cx="3810000" cy="164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17" name="Slide Number Placeholder 5"/>
          <p:cNvSpPr>
            <a:spLocks noGrp="1"/>
          </p:cNvSpPr>
          <p:nvPr>
            <p:ph type="sldNum" sz="quarter" idx="12"/>
          </p:nvPr>
        </p:nvSpPr>
        <p:spPr/>
        <p:txBody>
          <a:bodyPr/>
          <a:lstStyle/>
          <a:p>
            <a:pPr>
              <a:defRPr/>
            </a:pPr>
            <a:fld id="{29D59747-79B0-4C70-98E6-8BA51E8FF40B}" type="slidenum">
              <a:rPr lang="ar-SA" altLang="en-US"/>
              <a:pPr>
                <a:defRPr/>
              </a:pPr>
              <a:t>85</a:t>
            </a:fld>
            <a:endParaRPr lang="en-US" altLang="en-US"/>
          </a:p>
        </p:txBody>
      </p:sp>
      <p:sp>
        <p:nvSpPr>
          <p:cNvPr id="101380" name="Rectangle 2"/>
          <p:cNvSpPr>
            <a:spLocks noGrp="1" noChangeArrowheads="1"/>
          </p:cNvSpPr>
          <p:nvPr>
            <p:ph type="title"/>
          </p:nvPr>
        </p:nvSpPr>
        <p:spPr/>
        <p:txBody>
          <a:bodyPr/>
          <a:lstStyle/>
          <a:p>
            <a:pPr algn="r" rtl="1" eaLnBrk="1" hangingPunct="1"/>
            <a:r>
              <a:rPr lang="fa-IR" smtClean="0">
                <a:cs typeface="B Nazanin" pitchFamily="2" charset="-78"/>
              </a:rPr>
              <a:t>انواع شناوري-به صورت شماتيک</a:t>
            </a:r>
            <a:endParaRPr lang="en-US" smtClean="0">
              <a:cs typeface="B Nazanin" pitchFamily="2" charset="-78"/>
            </a:endParaRPr>
          </a:p>
        </p:txBody>
      </p:sp>
      <p:sp>
        <p:nvSpPr>
          <p:cNvPr id="101381" name="Rectangle 3"/>
          <p:cNvSpPr>
            <a:spLocks noGrp="1" noChangeArrowheads="1"/>
          </p:cNvSpPr>
          <p:nvPr>
            <p:ph type="body" idx="1"/>
          </p:nvPr>
        </p:nvSpPr>
        <p:spPr/>
        <p:txBody>
          <a:bodyPr/>
          <a:lstStyle/>
          <a:p>
            <a:pPr algn="r" rtl="1" eaLnBrk="1" hangingPunct="1"/>
            <a:endParaRPr lang="en-US" smtClean="0">
              <a:cs typeface="B Nazanin" pitchFamily="2" charset="-78"/>
            </a:endParaRPr>
          </a:p>
          <a:p>
            <a:pPr algn="r" rtl="1" eaLnBrk="1" hangingPunct="1">
              <a:buFont typeface="Wingdings" pitchFamily="2" charset="2"/>
              <a:buNone/>
            </a:pPr>
            <a:r>
              <a:rPr lang="fa-IR" smtClean="0">
                <a:cs typeface="B Nazanin" pitchFamily="2" charset="-78"/>
              </a:rPr>
              <a:t>ِ</a:t>
            </a:r>
            <a:r>
              <a:rPr lang="en-US" smtClean="0">
                <a:cs typeface="B Nazanin" pitchFamily="2" charset="-78"/>
              </a:rPr>
              <a:t>D                                           </a:t>
            </a:r>
          </a:p>
          <a:p>
            <a:pPr algn="r" rtl="1" eaLnBrk="1" hangingPunct="1">
              <a:buFont typeface="Wingdings" pitchFamily="2" charset="2"/>
              <a:buNone/>
            </a:pPr>
            <a:r>
              <a:rPr lang="en-US" smtClean="0">
                <a:cs typeface="B Nazanin" pitchFamily="2" charset="-78"/>
              </a:rPr>
              <a:t>E</a:t>
            </a:r>
            <a:r>
              <a:rPr lang="en-US" sz="2000" smtClean="0">
                <a:cs typeface="B Nazanin" pitchFamily="2" charset="-78"/>
              </a:rPr>
              <a:t>i</a:t>
            </a:r>
            <a:r>
              <a:rPr lang="en-US" smtClean="0">
                <a:cs typeface="B Nazanin" pitchFamily="2" charset="-78"/>
              </a:rPr>
              <a:t>     L</a:t>
            </a:r>
            <a:r>
              <a:rPr lang="en-US" sz="2000" smtClean="0">
                <a:cs typeface="B Nazanin" pitchFamily="2" charset="-78"/>
              </a:rPr>
              <a:t>i</a:t>
            </a:r>
            <a:r>
              <a:rPr lang="en-US" smtClean="0">
                <a:cs typeface="B Nazanin" pitchFamily="2" charset="-78"/>
              </a:rPr>
              <a:t>             IF+D              E</a:t>
            </a:r>
            <a:r>
              <a:rPr lang="en-US" sz="2000" smtClean="0">
                <a:cs typeface="B Nazanin" pitchFamily="2" charset="-78"/>
              </a:rPr>
              <a:t>j </a:t>
            </a:r>
            <a:r>
              <a:rPr lang="en-US" smtClean="0">
                <a:cs typeface="B Nazanin" pitchFamily="2" charset="-78"/>
              </a:rPr>
              <a:t>     L</a:t>
            </a:r>
            <a:r>
              <a:rPr lang="en-US" sz="2000" smtClean="0">
                <a:cs typeface="B Nazanin" pitchFamily="2" charset="-78"/>
              </a:rPr>
              <a:t>j</a:t>
            </a:r>
            <a:r>
              <a:rPr lang="en-US" smtClean="0">
                <a:cs typeface="B Nazanin" pitchFamily="2" charset="-78"/>
              </a:rPr>
              <a:t>               	 		                                                                  FF+D                                    </a:t>
            </a:r>
          </a:p>
          <a:p>
            <a:pPr algn="r" rtl="1" eaLnBrk="1" hangingPunct="1">
              <a:buFont typeface="Wingdings" pitchFamily="2" charset="2"/>
              <a:buNone/>
            </a:pPr>
            <a:endParaRPr lang="en-US" smtClean="0">
              <a:cs typeface="B Nazanin" pitchFamily="2" charset="-78"/>
            </a:endParaRPr>
          </a:p>
          <a:p>
            <a:pPr algn="r" rtl="1" eaLnBrk="1" hangingPunct="1">
              <a:buFont typeface="Wingdings" pitchFamily="2" charset="2"/>
              <a:buNone/>
            </a:pPr>
            <a:r>
              <a:rPr lang="en-US" smtClean="0">
                <a:cs typeface="B Nazanin" pitchFamily="2" charset="-78"/>
              </a:rPr>
              <a:t>TF+D                                       </a:t>
            </a:r>
          </a:p>
        </p:txBody>
      </p:sp>
      <p:sp>
        <p:nvSpPr>
          <p:cNvPr id="101382" name="AutoShape 4"/>
          <p:cNvSpPr>
            <a:spLocks noChangeArrowheads="1"/>
          </p:cNvSpPr>
          <p:nvPr/>
        </p:nvSpPr>
        <p:spPr bwMode="auto">
          <a:xfrm>
            <a:off x="1143000" y="2209800"/>
            <a:ext cx="838200" cy="8382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en-US" sz="3000">
                <a:cs typeface="Nazanin" pitchFamily="2" charset="-78"/>
              </a:rPr>
              <a:t>i</a:t>
            </a:r>
          </a:p>
        </p:txBody>
      </p:sp>
      <p:sp>
        <p:nvSpPr>
          <p:cNvPr id="101383" name="AutoShape 6"/>
          <p:cNvSpPr>
            <a:spLocks noChangeArrowheads="1"/>
          </p:cNvSpPr>
          <p:nvPr/>
        </p:nvSpPr>
        <p:spPr bwMode="auto">
          <a:xfrm>
            <a:off x="6019800" y="2286000"/>
            <a:ext cx="838200" cy="8382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en-US" sz="3000">
                <a:cs typeface="Nazanin" pitchFamily="2" charset="-78"/>
              </a:rPr>
              <a:t>j</a:t>
            </a:r>
          </a:p>
        </p:txBody>
      </p:sp>
      <p:sp>
        <p:nvSpPr>
          <p:cNvPr id="101384" name="Line 7"/>
          <p:cNvSpPr>
            <a:spLocks noChangeShapeType="1"/>
          </p:cNvSpPr>
          <p:nvPr/>
        </p:nvSpPr>
        <p:spPr bwMode="auto">
          <a:xfrm>
            <a:off x="2819400" y="2667000"/>
            <a:ext cx="2209800" cy="0"/>
          </a:xfrm>
          <a:prstGeom prst="line">
            <a:avLst/>
          </a:prstGeom>
          <a:noFill/>
          <a:ln w="9525">
            <a:solidFill>
              <a:schemeClr val="tx1"/>
            </a:solidFill>
            <a:round/>
            <a:headEnd/>
            <a:tailEnd type="triangle" w="med" len="med"/>
          </a:ln>
        </p:spPr>
        <p:txBody>
          <a:bodyPr/>
          <a:lstStyle/>
          <a:p>
            <a:endParaRPr lang="en-US"/>
          </a:p>
        </p:txBody>
      </p:sp>
      <p:sp>
        <p:nvSpPr>
          <p:cNvPr id="101385" name="Freeform 10"/>
          <p:cNvSpPr>
            <a:spLocks/>
          </p:cNvSpPr>
          <p:nvPr/>
        </p:nvSpPr>
        <p:spPr bwMode="auto">
          <a:xfrm>
            <a:off x="1981200" y="2608263"/>
            <a:ext cx="814388" cy="242887"/>
          </a:xfrm>
          <a:custGeom>
            <a:avLst/>
            <a:gdLst>
              <a:gd name="T0" fmla="*/ 0 w 513"/>
              <a:gd name="T1" fmla="*/ 21 h 153"/>
              <a:gd name="T2" fmla="*/ 32 w 513"/>
              <a:gd name="T3" fmla="*/ 0 h 153"/>
              <a:gd name="T4" fmla="*/ 107 w 513"/>
              <a:gd name="T5" fmla="*/ 74 h 153"/>
              <a:gd name="T6" fmla="*/ 160 w 513"/>
              <a:gd name="T7" fmla="*/ 21 h 153"/>
              <a:gd name="T8" fmla="*/ 224 w 513"/>
              <a:gd name="T9" fmla="*/ 64 h 153"/>
              <a:gd name="T10" fmla="*/ 320 w 513"/>
              <a:gd name="T11" fmla="*/ 10 h 153"/>
              <a:gd name="T12" fmla="*/ 363 w 513"/>
              <a:gd name="T13" fmla="*/ 53 h 153"/>
              <a:gd name="T14" fmla="*/ 384 w 513"/>
              <a:gd name="T15" fmla="*/ 117 h 153"/>
              <a:gd name="T16" fmla="*/ 427 w 513"/>
              <a:gd name="T17" fmla="*/ 74 h 153"/>
              <a:gd name="T18" fmla="*/ 469 w 513"/>
              <a:gd name="T19" fmla="*/ 32 h 153"/>
              <a:gd name="T20" fmla="*/ 512 w 513"/>
              <a:gd name="T21" fmla="*/ 74 h 153"/>
              <a:gd name="T22" fmla="*/ 512 w 513"/>
              <a:gd name="T23" fmla="*/ 53 h 15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13"/>
              <a:gd name="T37" fmla="*/ 0 h 153"/>
              <a:gd name="T38" fmla="*/ 513 w 513"/>
              <a:gd name="T39" fmla="*/ 153 h 15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13" h="153">
                <a:moveTo>
                  <a:pt x="0" y="21"/>
                </a:moveTo>
                <a:cubicBezTo>
                  <a:pt x="11" y="14"/>
                  <a:pt x="19" y="0"/>
                  <a:pt x="32" y="0"/>
                </a:cubicBezTo>
                <a:cubicBezTo>
                  <a:pt x="61" y="0"/>
                  <a:pt x="88" y="56"/>
                  <a:pt x="107" y="74"/>
                </a:cubicBezTo>
                <a:cubicBezTo>
                  <a:pt x="113" y="64"/>
                  <a:pt x="139" y="16"/>
                  <a:pt x="160" y="21"/>
                </a:cubicBezTo>
                <a:cubicBezTo>
                  <a:pt x="185" y="27"/>
                  <a:pt x="224" y="64"/>
                  <a:pt x="224" y="64"/>
                </a:cubicBezTo>
                <a:cubicBezTo>
                  <a:pt x="302" y="37"/>
                  <a:pt x="272" y="58"/>
                  <a:pt x="320" y="10"/>
                </a:cubicBezTo>
                <a:cubicBezTo>
                  <a:pt x="334" y="24"/>
                  <a:pt x="349" y="39"/>
                  <a:pt x="363" y="53"/>
                </a:cubicBezTo>
                <a:cubicBezTo>
                  <a:pt x="379" y="69"/>
                  <a:pt x="384" y="117"/>
                  <a:pt x="384" y="117"/>
                </a:cubicBezTo>
                <a:cubicBezTo>
                  <a:pt x="414" y="30"/>
                  <a:pt x="369" y="133"/>
                  <a:pt x="427" y="74"/>
                </a:cubicBezTo>
                <a:cubicBezTo>
                  <a:pt x="481" y="19"/>
                  <a:pt x="386" y="58"/>
                  <a:pt x="469" y="32"/>
                </a:cubicBezTo>
                <a:cubicBezTo>
                  <a:pt x="477" y="55"/>
                  <a:pt x="496" y="153"/>
                  <a:pt x="512" y="74"/>
                </a:cubicBezTo>
                <a:cubicBezTo>
                  <a:pt x="513" y="67"/>
                  <a:pt x="512" y="60"/>
                  <a:pt x="512" y="53"/>
                </a:cubicBezTo>
              </a:path>
            </a:pathLst>
          </a:custGeom>
          <a:noFill/>
          <a:ln w="9525">
            <a:solidFill>
              <a:schemeClr val="tx1"/>
            </a:solidFill>
            <a:round/>
            <a:headEnd/>
            <a:tailEnd/>
          </a:ln>
        </p:spPr>
        <p:txBody>
          <a:bodyPr/>
          <a:lstStyle/>
          <a:p>
            <a:endParaRPr lang="fa-IR"/>
          </a:p>
        </p:txBody>
      </p:sp>
      <p:sp>
        <p:nvSpPr>
          <p:cNvPr id="101386" name="Freeform 11"/>
          <p:cNvSpPr>
            <a:spLocks/>
          </p:cNvSpPr>
          <p:nvPr/>
        </p:nvSpPr>
        <p:spPr bwMode="auto">
          <a:xfrm>
            <a:off x="5011738" y="2540000"/>
            <a:ext cx="982662" cy="261938"/>
          </a:xfrm>
          <a:custGeom>
            <a:avLst/>
            <a:gdLst>
              <a:gd name="T0" fmla="*/ 0 w 619"/>
              <a:gd name="T1" fmla="*/ 64 h 165"/>
              <a:gd name="T2" fmla="*/ 32 w 619"/>
              <a:gd name="T3" fmla="*/ 53 h 165"/>
              <a:gd name="T4" fmla="*/ 54 w 619"/>
              <a:gd name="T5" fmla="*/ 32 h 165"/>
              <a:gd name="T6" fmla="*/ 96 w 619"/>
              <a:gd name="T7" fmla="*/ 53 h 165"/>
              <a:gd name="T8" fmla="*/ 139 w 619"/>
              <a:gd name="T9" fmla="*/ 64 h 165"/>
              <a:gd name="T10" fmla="*/ 192 w 619"/>
              <a:gd name="T11" fmla="*/ 53 h 165"/>
              <a:gd name="T12" fmla="*/ 256 w 619"/>
              <a:gd name="T13" fmla="*/ 53 h 165"/>
              <a:gd name="T14" fmla="*/ 278 w 619"/>
              <a:gd name="T15" fmla="*/ 21 h 165"/>
              <a:gd name="T16" fmla="*/ 342 w 619"/>
              <a:gd name="T17" fmla="*/ 128 h 165"/>
              <a:gd name="T18" fmla="*/ 427 w 619"/>
              <a:gd name="T19" fmla="*/ 32 h 165"/>
              <a:gd name="T20" fmla="*/ 448 w 619"/>
              <a:gd name="T21" fmla="*/ 75 h 165"/>
              <a:gd name="T22" fmla="*/ 470 w 619"/>
              <a:gd name="T23" fmla="*/ 96 h 165"/>
              <a:gd name="T24" fmla="*/ 502 w 619"/>
              <a:gd name="T25" fmla="*/ 149 h 165"/>
              <a:gd name="T26" fmla="*/ 555 w 619"/>
              <a:gd name="T27" fmla="*/ 0 h 165"/>
              <a:gd name="T28" fmla="*/ 598 w 619"/>
              <a:gd name="T29" fmla="*/ 96 h 165"/>
              <a:gd name="T30" fmla="*/ 619 w 619"/>
              <a:gd name="T31" fmla="*/ 75 h 16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19"/>
              <a:gd name="T49" fmla="*/ 0 h 165"/>
              <a:gd name="T50" fmla="*/ 619 w 619"/>
              <a:gd name="T51" fmla="*/ 165 h 16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19" h="165">
                <a:moveTo>
                  <a:pt x="0" y="64"/>
                </a:moveTo>
                <a:cubicBezTo>
                  <a:pt x="11" y="60"/>
                  <a:pt x="22" y="59"/>
                  <a:pt x="32" y="53"/>
                </a:cubicBezTo>
                <a:cubicBezTo>
                  <a:pt x="41" y="48"/>
                  <a:pt x="44" y="32"/>
                  <a:pt x="54" y="32"/>
                </a:cubicBezTo>
                <a:cubicBezTo>
                  <a:pt x="70" y="32"/>
                  <a:pt x="81" y="47"/>
                  <a:pt x="96" y="53"/>
                </a:cubicBezTo>
                <a:cubicBezTo>
                  <a:pt x="110" y="58"/>
                  <a:pt x="125" y="60"/>
                  <a:pt x="139" y="64"/>
                </a:cubicBezTo>
                <a:cubicBezTo>
                  <a:pt x="157" y="60"/>
                  <a:pt x="174" y="50"/>
                  <a:pt x="192" y="53"/>
                </a:cubicBezTo>
                <a:cubicBezTo>
                  <a:pt x="267" y="64"/>
                  <a:pt x="140" y="114"/>
                  <a:pt x="256" y="53"/>
                </a:cubicBezTo>
                <a:cubicBezTo>
                  <a:pt x="263" y="42"/>
                  <a:pt x="266" y="25"/>
                  <a:pt x="278" y="21"/>
                </a:cubicBezTo>
                <a:cubicBezTo>
                  <a:pt x="337" y="2"/>
                  <a:pt x="336" y="99"/>
                  <a:pt x="342" y="128"/>
                </a:cubicBezTo>
                <a:cubicBezTo>
                  <a:pt x="376" y="94"/>
                  <a:pt x="387" y="58"/>
                  <a:pt x="427" y="32"/>
                </a:cubicBezTo>
                <a:cubicBezTo>
                  <a:pt x="434" y="46"/>
                  <a:pt x="439" y="62"/>
                  <a:pt x="448" y="75"/>
                </a:cubicBezTo>
                <a:cubicBezTo>
                  <a:pt x="454" y="83"/>
                  <a:pt x="465" y="87"/>
                  <a:pt x="470" y="96"/>
                </a:cubicBezTo>
                <a:cubicBezTo>
                  <a:pt x="512" y="165"/>
                  <a:pt x="446" y="95"/>
                  <a:pt x="502" y="149"/>
                </a:cubicBezTo>
                <a:cubicBezTo>
                  <a:pt x="475" y="71"/>
                  <a:pt x="520" y="54"/>
                  <a:pt x="555" y="0"/>
                </a:cubicBezTo>
                <a:cubicBezTo>
                  <a:pt x="559" y="14"/>
                  <a:pt x="572" y="96"/>
                  <a:pt x="598" y="96"/>
                </a:cubicBezTo>
                <a:cubicBezTo>
                  <a:pt x="608" y="96"/>
                  <a:pt x="612" y="82"/>
                  <a:pt x="619" y="75"/>
                </a:cubicBezTo>
              </a:path>
            </a:pathLst>
          </a:custGeom>
          <a:noFill/>
          <a:ln w="9525">
            <a:solidFill>
              <a:schemeClr val="tx1"/>
            </a:solidFill>
            <a:round/>
            <a:headEnd/>
            <a:tailEnd/>
          </a:ln>
        </p:spPr>
        <p:txBody>
          <a:bodyPr/>
          <a:lstStyle/>
          <a:p>
            <a:endParaRPr lang="fa-IR"/>
          </a:p>
        </p:txBody>
      </p:sp>
      <p:sp>
        <p:nvSpPr>
          <p:cNvPr id="101387" name="Line 12"/>
          <p:cNvSpPr>
            <a:spLocks noChangeShapeType="1"/>
          </p:cNvSpPr>
          <p:nvPr/>
        </p:nvSpPr>
        <p:spPr bwMode="auto">
          <a:xfrm>
            <a:off x="1981200" y="2667000"/>
            <a:ext cx="0" cy="1143000"/>
          </a:xfrm>
          <a:prstGeom prst="line">
            <a:avLst/>
          </a:prstGeom>
          <a:noFill/>
          <a:ln w="9525">
            <a:solidFill>
              <a:schemeClr val="tx1"/>
            </a:solidFill>
            <a:round/>
            <a:headEnd/>
            <a:tailEnd/>
          </a:ln>
        </p:spPr>
        <p:txBody>
          <a:bodyPr/>
          <a:lstStyle/>
          <a:p>
            <a:endParaRPr lang="en-US"/>
          </a:p>
        </p:txBody>
      </p:sp>
      <p:sp>
        <p:nvSpPr>
          <p:cNvPr id="101388" name="Line 13"/>
          <p:cNvSpPr>
            <a:spLocks noChangeShapeType="1"/>
          </p:cNvSpPr>
          <p:nvPr/>
        </p:nvSpPr>
        <p:spPr bwMode="auto">
          <a:xfrm flipH="1">
            <a:off x="6019800" y="2667000"/>
            <a:ext cx="0" cy="2133600"/>
          </a:xfrm>
          <a:prstGeom prst="line">
            <a:avLst/>
          </a:prstGeom>
          <a:noFill/>
          <a:ln w="9525">
            <a:solidFill>
              <a:schemeClr val="tx1"/>
            </a:solidFill>
            <a:round/>
            <a:headEnd/>
            <a:tailEnd/>
          </a:ln>
        </p:spPr>
        <p:txBody>
          <a:bodyPr/>
          <a:lstStyle/>
          <a:p>
            <a:endParaRPr lang="en-US"/>
          </a:p>
        </p:txBody>
      </p:sp>
      <p:sp>
        <p:nvSpPr>
          <p:cNvPr id="101389" name="Line 14"/>
          <p:cNvSpPr>
            <a:spLocks noChangeShapeType="1"/>
          </p:cNvSpPr>
          <p:nvPr/>
        </p:nvSpPr>
        <p:spPr bwMode="auto">
          <a:xfrm>
            <a:off x="1143000" y="2590800"/>
            <a:ext cx="0" cy="3048000"/>
          </a:xfrm>
          <a:prstGeom prst="line">
            <a:avLst/>
          </a:prstGeom>
          <a:noFill/>
          <a:ln w="9525">
            <a:solidFill>
              <a:schemeClr val="tx1"/>
            </a:solidFill>
            <a:round/>
            <a:headEnd/>
            <a:tailEnd/>
          </a:ln>
        </p:spPr>
        <p:txBody>
          <a:bodyPr/>
          <a:lstStyle/>
          <a:p>
            <a:endParaRPr lang="en-US"/>
          </a:p>
        </p:txBody>
      </p:sp>
      <p:sp>
        <p:nvSpPr>
          <p:cNvPr id="101390" name="Line 15"/>
          <p:cNvSpPr>
            <a:spLocks noChangeShapeType="1"/>
          </p:cNvSpPr>
          <p:nvPr/>
        </p:nvSpPr>
        <p:spPr bwMode="auto">
          <a:xfrm>
            <a:off x="6858000" y="2667000"/>
            <a:ext cx="0" cy="2895600"/>
          </a:xfrm>
          <a:prstGeom prst="line">
            <a:avLst/>
          </a:prstGeom>
          <a:noFill/>
          <a:ln w="9525">
            <a:solidFill>
              <a:schemeClr val="tx1"/>
            </a:solidFill>
            <a:round/>
            <a:headEnd/>
            <a:tailEnd/>
          </a:ln>
        </p:spPr>
        <p:txBody>
          <a:bodyPr/>
          <a:lstStyle/>
          <a:p>
            <a:endParaRPr lang="en-US"/>
          </a:p>
        </p:txBody>
      </p:sp>
      <p:sp>
        <p:nvSpPr>
          <p:cNvPr id="101391" name="Line 16"/>
          <p:cNvSpPr>
            <a:spLocks noChangeShapeType="1"/>
          </p:cNvSpPr>
          <p:nvPr/>
        </p:nvSpPr>
        <p:spPr bwMode="auto">
          <a:xfrm>
            <a:off x="1981200" y="3276600"/>
            <a:ext cx="4038600" cy="0"/>
          </a:xfrm>
          <a:prstGeom prst="line">
            <a:avLst/>
          </a:prstGeom>
          <a:noFill/>
          <a:ln w="9525">
            <a:solidFill>
              <a:schemeClr val="tx1"/>
            </a:solidFill>
            <a:round/>
            <a:headEnd type="triangle" w="med" len="med"/>
            <a:tailEnd type="triangle" w="med" len="med"/>
          </a:ln>
        </p:spPr>
        <p:txBody>
          <a:bodyPr/>
          <a:lstStyle/>
          <a:p>
            <a:endParaRPr lang="en-US"/>
          </a:p>
        </p:txBody>
      </p:sp>
      <p:sp>
        <p:nvSpPr>
          <p:cNvPr id="101392" name="Line 17"/>
          <p:cNvSpPr>
            <a:spLocks noChangeShapeType="1"/>
          </p:cNvSpPr>
          <p:nvPr/>
        </p:nvSpPr>
        <p:spPr bwMode="auto">
          <a:xfrm>
            <a:off x="1143000" y="4191000"/>
            <a:ext cx="4876800" cy="0"/>
          </a:xfrm>
          <a:prstGeom prst="line">
            <a:avLst/>
          </a:prstGeom>
          <a:noFill/>
          <a:ln w="9525">
            <a:solidFill>
              <a:schemeClr val="tx1"/>
            </a:solidFill>
            <a:round/>
            <a:headEnd type="triangle" w="med" len="med"/>
            <a:tailEnd type="triangle" w="med" len="med"/>
          </a:ln>
        </p:spPr>
        <p:txBody>
          <a:bodyPr/>
          <a:lstStyle/>
          <a:p>
            <a:endParaRPr lang="en-US"/>
          </a:p>
        </p:txBody>
      </p:sp>
      <p:sp>
        <p:nvSpPr>
          <p:cNvPr id="101393" name="Line 18"/>
          <p:cNvSpPr>
            <a:spLocks noChangeShapeType="1"/>
          </p:cNvSpPr>
          <p:nvPr/>
        </p:nvSpPr>
        <p:spPr bwMode="auto">
          <a:xfrm>
            <a:off x="1143000" y="5334000"/>
            <a:ext cx="5715000" cy="0"/>
          </a:xfrm>
          <a:prstGeom prst="line">
            <a:avLst/>
          </a:prstGeom>
          <a:noFill/>
          <a:ln w="9525">
            <a:solidFill>
              <a:schemeClr val="tx1"/>
            </a:solidFill>
            <a:round/>
            <a:headEnd type="triangle" w="med" len="med"/>
            <a:tailEnd type="triangle" w="med" len="med"/>
          </a:ln>
        </p:spPr>
        <p:txBody>
          <a:bodyPr/>
          <a:lstStyle/>
          <a:p>
            <a:endParaRPr lang="en-US"/>
          </a:p>
        </p:txBody>
      </p:sp>
    </p:spTree>
  </p:cSld>
  <p:clrMapOvr>
    <a:masterClrMapping/>
  </p:clrMapOvr>
  <p:transition spd="med"/>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549B1CD3-25B6-40F8-B234-11E0690083F9}" type="slidenum">
              <a:rPr lang="ar-SA" altLang="en-US"/>
              <a:pPr>
                <a:defRPr/>
              </a:pPr>
              <a:t>86</a:t>
            </a:fld>
            <a:endParaRPr lang="en-US" altLang="en-US"/>
          </a:p>
        </p:txBody>
      </p:sp>
      <p:sp>
        <p:nvSpPr>
          <p:cNvPr id="102404" name="Rectangle 2"/>
          <p:cNvSpPr>
            <a:spLocks noGrp="1" noChangeArrowheads="1"/>
          </p:cNvSpPr>
          <p:nvPr>
            <p:ph type="title"/>
          </p:nvPr>
        </p:nvSpPr>
        <p:spPr/>
        <p:txBody>
          <a:bodyPr/>
          <a:lstStyle/>
          <a:p>
            <a:pPr algn="r" rtl="1" eaLnBrk="1" hangingPunct="1"/>
            <a:r>
              <a:rPr lang="fa-IR" smtClean="0">
                <a:cs typeface="B Nazanin" pitchFamily="2" charset="-78"/>
              </a:rPr>
              <a:t>تعيين فعاليتهاي بحراني و</a:t>
            </a:r>
            <a:br>
              <a:rPr lang="fa-IR" smtClean="0">
                <a:cs typeface="B Nazanin" pitchFamily="2" charset="-78"/>
              </a:rPr>
            </a:br>
            <a:r>
              <a:rPr lang="fa-IR" smtClean="0">
                <a:cs typeface="B Nazanin" pitchFamily="2" charset="-78"/>
              </a:rPr>
              <a:t> مسير هاي بحراني شبکه</a:t>
            </a:r>
            <a:endParaRPr lang="en-US" smtClean="0">
              <a:cs typeface="B Nazanin" pitchFamily="2" charset="-78"/>
            </a:endParaRPr>
          </a:p>
        </p:txBody>
      </p:sp>
      <p:sp>
        <p:nvSpPr>
          <p:cNvPr id="102405" name="Rectangle 3"/>
          <p:cNvSpPr>
            <a:spLocks noGrp="1" noChangeArrowheads="1"/>
          </p:cNvSpPr>
          <p:nvPr>
            <p:ph type="body" idx="1"/>
          </p:nvPr>
        </p:nvSpPr>
        <p:spPr/>
        <p:txBody>
          <a:bodyPr/>
          <a:lstStyle/>
          <a:p>
            <a:pPr algn="r" rtl="1" eaLnBrk="1" hangingPunct="1">
              <a:lnSpc>
                <a:spcPct val="90000"/>
              </a:lnSpc>
            </a:pPr>
            <a:r>
              <a:rPr lang="fa-IR" smtClean="0">
                <a:cs typeface="B Nazanin" pitchFamily="2" charset="-78"/>
              </a:rPr>
              <a:t>قبلاً گفته شد که در هر شبکه مسير يا مسير هايي که داراي طولاني ترين زمان باشند، مسير بحراني ناميده شده و فعاليتهاي روي اين مسيرها، فعاليتهاي بحراني ناميده ميشود. پس:</a:t>
            </a:r>
          </a:p>
          <a:p>
            <a:pPr algn="r" rtl="1" eaLnBrk="1" hangingPunct="1">
              <a:lnSpc>
                <a:spcPct val="90000"/>
              </a:lnSpc>
              <a:buFont typeface="Wingdings" pitchFamily="2" charset="2"/>
              <a:buNone/>
            </a:pPr>
            <a:r>
              <a:rPr lang="fa-IR" b="1" smtClean="0">
                <a:cs typeface="B Nazanin" pitchFamily="2" charset="-78"/>
              </a:rPr>
              <a:t>فعاليتهاي بحراني در يک شبکه، فعاليتهايي هستند که شناوري جمعي آنها برابر صفر باشد. </a:t>
            </a:r>
          </a:p>
          <a:p>
            <a:pPr algn="r" rtl="1" eaLnBrk="1" hangingPunct="1">
              <a:lnSpc>
                <a:spcPct val="90000"/>
              </a:lnSpc>
              <a:buFont typeface="Wingdings" pitchFamily="2" charset="2"/>
              <a:buNone/>
            </a:pPr>
            <a:r>
              <a:rPr lang="fa-IR" smtClean="0">
                <a:cs typeface="B Nazanin" pitchFamily="2" charset="-78"/>
              </a:rPr>
              <a:t>بديهي است هر مسيري که شامل يک يا چند فعاليت بحراني باشد، الزاماً همگي فعاليتهاي موجود بر روي آن بحراني نخواهد بود.در يک شبکه ممکن است بيش از يک مسير بحراني وجود داشته باشد و حتي در مواردي ممکن است همه فعاليتها و در نتيجه همه مسيرهاي يک شبکه بحراني باشند(در عمل بسيار نادر است) .</a:t>
            </a:r>
            <a:endParaRPr lang="en-US"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35" name="Slide Number Placeholder 5"/>
          <p:cNvSpPr>
            <a:spLocks noGrp="1"/>
          </p:cNvSpPr>
          <p:nvPr>
            <p:ph type="sldNum" sz="quarter" idx="12"/>
          </p:nvPr>
        </p:nvSpPr>
        <p:spPr/>
        <p:txBody>
          <a:bodyPr/>
          <a:lstStyle/>
          <a:p>
            <a:pPr>
              <a:defRPr/>
            </a:pPr>
            <a:fld id="{32B75946-5344-46BF-AFDB-EA507F106F48}" type="slidenum">
              <a:rPr lang="ar-SA" altLang="en-US"/>
              <a:pPr>
                <a:defRPr/>
              </a:pPr>
              <a:t>87</a:t>
            </a:fld>
            <a:endParaRPr lang="en-US" altLang="en-US"/>
          </a:p>
        </p:txBody>
      </p:sp>
      <p:sp>
        <p:nvSpPr>
          <p:cNvPr id="103428" name="Rectangle 2"/>
          <p:cNvSpPr>
            <a:spLocks noGrp="1" noChangeArrowheads="1"/>
          </p:cNvSpPr>
          <p:nvPr>
            <p:ph type="title"/>
          </p:nvPr>
        </p:nvSpPr>
        <p:spPr/>
        <p:txBody>
          <a:bodyPr/>
          <a:lstStyle/>
          <a:p>
            <a:pPr algn="r" rtl="1" eaLnBrk="1" hangingPunct="1"/>
            <a:r>
              <a:rPr lang="fa-IR" smtClean="0">
                <a:cs typeface="B Nazanin" pitchFamily="2" charset="-78"/>
              </a:rPr>
              <a:t>تعيين فعاليتهاي بحراني و</a:t>
            </a:r>
            <a:br>
              <a:rPr lang="fa-IR" smtClean="0">
                <a:cs typeface="B Nazanin" pitchFamily="2" charset="-78"/>
              </a:rPr>
            </a:br>
            <a:r>
              <a:rPr lang="fa-IR" smtClean="0">
                <a:cs typeface="B Nazanin" pitchFamily="2" charset="-78"/>
              </a:rPr>
              <a:t> مسير هاي بحراني شبکه-ادامه</a:t>
            </a:r>
            <a:endParaRPr lang="en-US" smtClean="0">
              <a:cs typeface="B Nazanin" pitchFamily="2" charset="-78"/>
            </a:endParaRPr>
          </a:p>
        </p:txBody>
      </p:sp>
      <p:sp>
        <p:nvSpPr>
          <p:cNvPr id="103429" name="Rectangle 3"/>
          <p:cNvSpPr>
            <a:spLocks noGrp="1" noChangeArrowheads="1"/>
          </p:cNvSpPr>
          <p:nvPr>
            <p:ph type="body" idx="1"/>
          </p:nvPr>
        </p:nvSpPr>
        <p:spPr/>
        <p:txBody>
          <a:bodyPr/>
          <a:lstStyle/>
          <a:p>
            <a:pPr algn="r" rtl="1" eaLnBrk="1" hangingPunct="1"/>
            <a:r>
              <a:rPr lang="fa-IR" smtClean="0">
                <a:cs typeface="B Nazanin" pitchFamily="2" charset="-78"/>
              </a:rPr>
              <a:t>در يک شبکه ممکن است رويدادهاي پايه و پايان آنها بحراني باشند ولي آن فعاليتها بحراني نباشند، شبکه زير اين موضوع را بهتر نشان ميدهد.</a:t>
            </a:r>
          </a:p>
          <a:p>
            <a:pPr algn="r" rtl="1" eaLnBrk="1" hangingPunct="1">
              <a:buFont typeface="Wingdings" pitchFamily="2" charset="2"/>
              <a:buNone/>
            </a:pPr>
            <a:r>
              <a:rPr lang="fa-IR" smtClean="0">
                <a:cs typeface="B Nazanin" pitchFamily="2" charset="-78"/>
              </a:rPr>
              <a:t>                                        5</a:t>
            </a:r>
          </a:p>
          <a:p>
            <a:pPr algn="r" rtl="1" eaLnBrk="1" hangingPunct="1">
              <a:buFont typeface="Wingdings" pitchFamily="2" charset="2"/>
              <a:buNone/>
            </a:pPr>
            <a:r>
              <a:rPr lang="fa-IR" smtClean="0">
                <a:cs typeface="B Nazanin" pitchFamily="2" charset="-78"/>
              </a:rPr>
              <a:t>                             5                         8 </a:t>
            </a:r>
          </a:p>
          <a:p>
            <a:pPr algn="r" rtl="1" eaLnBrk="1" hangingPunct="1">
              <a:buFont typeface="Wingdings" pitchFamily="2" charset="2"/>
              <a:buNone/>
            </a:pPr>
            <a:r>
              <a:rPr lang="fa-IR" smtClean="0">
                <a:cs typeface="B Nazanin" pitchFamily="2" charset="-78"/>
              </a:rPr>
              <a:t>               12                      10                        7   </a:t>
            </a:r>
          </a:p>
          <a:p>
            <a:pPr algn="r" rtl="1" eaLnBrk="1" hangingPunct="1">
              <a:buFont typeface="Wingdings" pitchFamily="2" charset="2"/>
              <a:buNone/>
            </a:pPr>
            <a:r>
              <a:rPr lang="fa-IR" smtClean="0">
                <a:cs typeface="B Nazanin" pitchFamily="2" charset="-78"/>
              </a:rPr>
              <a:t>                               4                      3  </a:t>
            </a:r>
            <a:endParaRPr lang="en-US" smtClean="0">
              <a:cs typeface="B Nazanin" pitchFamily="2" charset="-78"/>
            </a:endParaRPr>
          </a:p>
        </p:txBody>
      </p:sp>
      <p:sp>
        <p:nvSpPr>
          <p:cNvPr id="103430" name="AutoShape 4"/>
          <p:cNvSpPr>
            <a:spLocks noChangeArrowheads="1"/>
          </p:cNvSpPr>
          <p:nvPr/>
        </p:nvSpPr>
        <p:spPr bwMode="auto">
          <a:xfrm>
            <a:off x="1066800" y="42672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1</a:t>
            </a:r>
            <a:endParaRPr lang="en-US" sz="2000">
              <a:cs typeface="Nazanin" pitchFamily="2" charset="-78"/>
            </a:endParaRPr>
          </a:p>
        </p:txBody>
      </p:sp>
      <p:sp>
        <p:nvSpPr>
          <p:cNvPr id="103431" name="Rectangle 5"/>
          <p:cNvSpPr>
            <a:spLocks noChangeArrowheads="1"/>
          </p:cNvSpPr>
          <p:nvPr/>
        </p:nvSpPr>
        <p:spPr bwMode="auto">
          <a:xfrm>
            <a:off x="914400" y="3810000"/>
            <a:ext cx="609600" cy="304800"/>
          </a:xfrm>
          <a:prstGeom prst="rect">
            <a:avLst/>
          </a:prstGeom>
          <a:solidFill>
            <a:schemeClr val="bg1"/>
          </a:solidFill>
          <a:ln w="9525">
            <a:solidFill>
              <a:schemeClr val="tx1"/>
            </a:solidFill>
            <a:miter lim="800000"/>
            <a:headEnd/>
            <a:tailEnd/>
          </a:ln>
        </p:spPr>
        <p:txBody>
          <a:bodyPr wrap="none" lIns="91427" tIns="45714" rIns="91427" bIns="45714" anchor="ctr"/>
          <a:lstStyle/>
          <a:p>
            <a:r>
              <a:rPr lang="fa-IR" sz="2000">
                <a:cs typeface="Nazanin" pitchFamily="2" charset="-78"/>
              </a:rPr>
              <a:t>0  0</a:t>
            </a:r>
            <a:endParaRPr lang="en-US" sz="2000">
              <a:cs typeface="Nazanin" pitchFamily="2" charset="-78"/>
            </a:endParaRPr>
          </a:p>
        </p:txBody>
      </p:sp>
      <p:sp>
        <p:nvSpPr>
          <p:cNvPr id="103432" name="AutoShape 6"/>
          <p:cNvSpPr>
            <a:spLocks noChangeArrowheads="1"/>
          </p:cNvSpPr>
          <p:nvPr/>
        </p:nvSpPr>
        <p:spPr bwMode="auto">
          <a:xfrm>
            <a:off x="3657600" y="32004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3</a:t>
            </a:r>
            <a:endParaRPr lang="en-US" sz="2000">
              <a:cs typeface="Nazanin" pitchFamily="2" charset="-78"/>
            </a:endParaRPr>
          </a:p>
        </p:txBody>
      </p:sp>
      <p:sp>
        <p:nvSpPr>
          <p:cNvPr id="103433" name="AutoShape 7"/>
          <p:cNvSpPr>
            <a:spLocks noChangeArrowheads="1"/>
          </p:cNvSpPr>
          <p:nvPr/>
        </p:nvSpPr>
        <p:spPr bwMode="auto">
          <a:xfrm>
            <a:off x="4419600" y="51816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4</a:t>
            </a:r>
            <a:endParaRPr lang="en-US" sz="2000">
              <a:cs typeface="Nazanin" pitchFamily="2" charset="-78"/>
            </a:endParaRPr>
          </a:p>
        </p:txBody>
      </p:sp>
      <p:sp>
        <p:nvSpPr>
          <p:cNvPr id="103434" name="AutoShape 8"/>
          <p:cNvSpPr>
            <a:spLocks noChangeArrowheads="1"/>
          </p:cNvSpPr>
          <p:nvPr/>
        </p:nvSpPr>
        <p:spPr bwMode="auto">
          <a:xfrm>
            <a:off x="8077200" y="43434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7</a:t>
            </a:r>
            <a:endParaRPr lang="en-US" sz="2000">
              <a:cs typeface="Nazanin" pitchFamily="2" charset="-78"/>
            </a:endParaRPr>
          </a:p>
        </p:txBody>
      </p:sp>
      <p:sp>
        <p:nvSpPr>
          <p:cNvPr id="103435" name="AutoShape 9"/>
          <p:cNvSpPr>
            <a:spLocks noChangeArrowheads="1"/>
          </p:cNvSpPr>
          <p:nvPr/>
        </p:nvSpPr>
        <p:spPr bwMode="auto">
          <a:xfrm>
            <a:off x="6096000" y="42672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6</a:t>
            </a:r>
            <a:endParaRPr lang="en-US" sz="2000">
              <a:cs typeface="Nazanin" pitchFamily="2" charset="-78"/>
            </a:endParaRPr>
          </a:p>
        </p:txBody>
      </p:sp>
      <p:sp>
        <p:nvSpPr>
          <p:cNvPr id="103436" name="AutoShape 10"/>
          <p:cNvSpPr>
            <a:spLocks noChangeArrowheads="1"/>
          </p:cNvSpPr>
          <p:nvPr/>
        </p:nvSpPr>
        <p:spPr bwMode="auto">
          <a:xfrm>
            <a:off x="5334000" y="32004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5</a:t>
            </a:r>
            <a:endParaRPr lang="en-US" sz="2000">
              <a:cs typeface="Nazanin" pitchFamily="2" charset="-78"/>
            </a:endParaRPr>
          </a:p>
        </p:txBody>
      </p:sp>
      <p:sp>
        <p:nvSpPr>
          <p:cNvPr id="103437" name="AutoShape 11"/>
          <p:cNvSpPr>
            <a:spLocks noChangeArrowheads="1"/>
          </p:cNvSpPr>
          <p:nvPr/>
        </p:nvSpPr>
        <p:spPr bwMode="auto">
          <a:xfrm>
            <a:off x="2514600" y="42672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2</a:t>
            </a:r>
            <a:endParaRPr lang="en-US" sz="2000">
              <a:cs typeface="Nazanin" pitchFamily="2" charset="-78"/>
            </a:endParaRPr>
          </a:p>
        </p:txBody>
      </p:sp>
      <p:sp>
        <p:nvSpPr>
          <p:cNvPr id="103438" name="Rectangle 12"/>
          <p:cNvSpPr>
            <a:spLocks noChangeArrowheads="1"/>
          </p:cNvSpPr>
          <p:nvPr/>
        </p:nvSpPr>
        <p:spPr bwMode="auto">
          <a:xfrm>
            <a:off x="2133600" y="3810000"/>
            <a:ext cx="609600" cy="304800"/>
          </a:xfrm>
          <a:prstGeom prst="rect">
            <a:avLst/>
          </a:prstGeom>
          <a:solidFill>
            <a:schemeClr val="bg1"/>
          </a:solidFill>
          <a:ln w="9525">
            <a:solidFill>
              <a:schemeClr val="tx1"/>
            </a:solidFill>
            <a:miter lim="800000"/>
            <a:headEnd/>
            <a:tailEnd/>
          </a:ln>
        </p:spPr>
        <p:txBody>
          <a:bodyPr wrap="none" lIns="91427" tIns="45714" rIns="91427" bIns="45714" anchor="ctr"/>
          <a:lstStyle/>
          <a:p>
            <a:r>
              <a:rPr lang="fa-IR" sz="2000">
                <a:cs typeface="Nazanin" pitchFamily="2" charset="-78"/>
              </a:rPr>
              <a:t>7  7</a:t>
            </a:r>
            <a:endParaRPr lang="en-US" sz="2000">
              <a:cs typeface="Nazanin" pitchFamily="2" charset="-78"/>
            </a:endParaRPr>
          </a:p>
        </p:txBody>
      </p:sp>
      <p:sp>
        <p:nvSpPr>
          <p:cNvPr id="103439" name="Rectangle 13"/>
          <p:cNvSpPr>
            <a:spLocks noChangeArrowheads="1"/>
          </p:cNvSpPr>
          <p:nvPr/>
        </p:nvSpPr>
        <p:spPr bwMode="auto">
          <a:xfrm>
            <a:off x="3505200" y="2819400"/>
            <a:ext cx="609600" cy="304800"/>
          </a:xfrm>
          <a:prstGeom prst="rect">
            <a:avLst/>
          </a:prstGeom>
          <a:solidFill>
            <a:schemeClr val="bg1"/>
          </a:solidFill>
          <a:ln w="9525">
            <a:solidFill>
              <a:schemeClr val="tx1"/>
            </a:solidFill>
            <a:miter lim="800000"/>
            <a:headEnd/>
            <a:tailEnd/>
          </a:ln>
        </p:spPr>
        <p:txBody>
          <a:bodyPr wrap="none" lIns="91427" tIns="45714" rIns="91427" bIns="45714" anchor="ctr"/>
          <a:lstStyle/>
          <a:p>
            <a:r>
              <a:rPr lang="fa-IR" sz="2000">
                <a:cs typeface="Nazanin" pitchFamily="2" charset="-78"/>
              </a:rPr>
              <a:t>15  15</a:t>
            </a:r>
            <a:endParaRPr lang="en-US" sz="2000">
              <a:cs typeface="Nazanin" pitchFamily="2" charset="-78"/>
            </a:endParaRPr>
          </a:p>
        </p:txBody>
      </p:sp>
      <p:sp>
        <p:nvSpPr>
          <p:cNvPr id="103440" name="Rectangle 14"/>
          <p:cNvSpPr>
            <a:spLocks noChangeArrowheads="1"/>
          </p:cNvSpPr>
          <p:nvPr/>
        </p:nvSpPr>
        <p:spPr bwMode="auto">
          <a:xfrm>
            <a:off x="5257800" y="2819400"/>
            <a:ext cx="609600" cy="304800"/>
          </a:xfrm>
          <a:prstGeom prst="rect">
            <a:avLst/>
          </a:prstGeom>
          <a:solidFill>
            <a:schemeClr val="bg1"/>
          </a:solidFill>
          <a:ln w="9525">
            <a:solidFill>
              <a:schemeClr val="tx1"/>
            </a:solidFill>
            <a:miter lim="800000"/>
            <a:headEnd/>
            <a:tailEnd/>
          </a:ln>
        </p:spPr>
        <p:txBody>
          <a:bodyPr wrap="none" lIns="91427" tIns="45714" rIns="91427" bIns="45714" anchor="ctr"/>
          <a:lstStyle/>
          <a:p>
            <a:r>
              <a:rPr lang="fa-IR" sz="2000">
                <a:cs typeface="Nazanin" pitchFamily="2" charset="-78"/>
              </a:rPr>
              <a:t>20 20</a:t>
            </a:r>
            <a:endParaRPr lang="en-US" sz="2000">
              <a:cs typeface="Nazanin" pitchFamily="2" charset="-78"/>
            </a:endParaRPr>
          </a:p>
        </p:txBody>
      </p:sp>
      <p:sp>
        <p:nvSpPr>
          <p:cNvPr id="103441" name="Rectangle 15"/>
          <p:cNvSpPr>
            <a:spLocks noChangeArrowheads="1"/>
          </p:cNvSpPr>
          <p:nvPr/>
        </p:nvSpPr>
        <p:spPr bwMode="auto">
          <a:xfrm>
            <a:off x="6324600" y="3886200"/>
            <a:ext cx="609600" cy="304800"/>
          </a:xfrm>
          <a:prstGeom prst="rect">
            <a:avLst/>
          </a:prstGeom>
          <a:solidFill>
            <a:schemeClr val="bg1"/>
          </a:solidFill>
          <a:ln w="9525">
            <a:solidFill>
              <a:schemeClr val="tx1"/>
            </a:solidFill>
            <a:miter lim="800000"/>
            <a:headEnd/>
            <a:tailEnd/>
          </a:ln>
        </p:spPr>
        <p:txBody>
          <a:bodyPr wrap="none" lIns="91427" tIns="45714" rIns="91427" bIns="45714" anchor="ctr"/>
          <a:lstStyle/>
          <a:p>
            <a:r>
              <a:rPr lang="fa-IR" sz="2000">
                <a:cs typeface="Nazanin" pitchFamily="2" charset="-78"/>
              </a:rPr>
              <a:t>25  25</a:t>
            </a:r>
            <a:endParaRPr lang="en-US" sz="2000">
              <a:cs typeface="Nazanin" pitchFamily="2" charset="-78"/>
            </a:endParaRPr>
          </a:p>
        </p:txBody>
      </p:sp>
      <p:sp>
        <p:nvSpPr>
          <p:cNvPr id="103442" name="Rectangle 16"/>
          <p:cNvSpPr>
            <a:spLocks noChangeArrowheads="1"/>
          </p:cNvSpPr>
          <p:nvPr/>
        </p:nvSpPr>
        <p:spPr bwMode="auto">
          <a:xfrm>
            <a:off x="8077200" y="3962400"/>
            <a:ext cx="609600" cy="304800"/>
          </a:xfrm>
          <a:prstGeom prst="rect">
            <a:avLst/>
          </a:prstGeom>
          <a:solidFill>
            <a:schemeClr val="bg1"/>
          </a:solidFill>
          <a:ln w="9525">
            <a:solidFill>
              <a:schemeClr val="tx1"/>
            </a:solidFill>
            <a:miter lim="800000"/>
            <a:headEnd/>
            <a:tailEnd/>
          </a:ln>
        </p:spPr>
        <p:txBody>
          <a:bodyPr wrap="none" lIns="91427" tIns="45714" rIns="91427" bIns="45714" anchor="ctr"/>
          <a:lstStyle/>
          <a:p>
            <a:r>
              <a:rPr lang="fa-IR" sz="2000">
                <a:cs typeface="Nazanin" pitchFamily="2" charset="-78"/>
              </a:rPr>
              <a:t>37 37</a:t>
            </a:r>
            <a:endParaRPr lang="en-US" sz="2000">
              <a:cs typeface="Nazanin" pitchFamily="2" charset="-78"/>
            </a:endParaRPr>
          </a:p>
        </p:txBody>
      </p:sp>
      <p:sp>
        <p:nvSpPr>
          <p:cNvPr id="103443" name="Rectangle 17"/>
          <p:cNvSpPr>
            <a:spLocks noChangeArrowheads="1"/>
          </p:cNvSpPr>
          <p:nvPr/>
        </p:nvSpPr>
        <p:spPr bwMode="auto">
          <a:xfrm>
            <a:off x="4191000" y="5715000"/>
            <a:ext cx="609600" cy="304800"/>
          </a:xfrm>
          <a:prstGeom prst="rect">
            <a:avLst/>
          </a:prstGeom>
          <a:solidFill>
            <a:schemeClr val="bg1"/>
          </a:solidFill>
          <a:ln w="9525">
            <a:solidFill>
              <a:schemeClr val="tx1"/>
            </a:solidFill>
            <a:miter lim="800000"/>
            <a:headEnd/>
            <a:tailEnd/>
          </a:ln>
        </p:spPr>
        <p:txBody>
          <a:bodyPr wrap="none" lIns="91427" tIns="45714" rIns="91427" bIns="45714" anchor="ctr"/>
          <a:lstStyle/>
          <a:p>
            <a:r>
              <a:rPr lang="fa-IR" sz="2000">
                <a:cs typeface="Nazanin" pitchFamily="2" charset="-78"/>
              </a:rPr>
              <a:t>21  7</a:t>
            </a:r>
            <a:endParaRPr lang="en-US" sz="2000">
              <a:cs typeface="Nazanin" pitchFamily="2" charset="-78"/>
            </a:endParaRPr>
          </a:p>
        </p:txBody>
      </p:sp>
      <p:sp>
        <p:nvSpPr>
          <p:cNvPr id="103444" name="Line 18"/>
          <p:cNvSpPr>
            <a:spLocks noChangeShapeType="1"/>
          </p:cNvSpPr>
          <p:nvPr/>
        </p:nvSpPr>
        <p:spPr bwMode="auto">
          <a:xfrm>
            <a:off x="1447800" y="4419600"/>
            <a:ext cx="1066800" cy="0"/>
          </a:xfrm>
          <a:prstGeom prst="line">
            <a:avLst/>
          </a:prstGeom>
          <a:noFill/>
          <a:ln w="38100">
            <a:solidFill>
              <a:schemeClr val="tx1"/>
            </a:solidFill>
            <a:round/>
            <a:headEnd/>
            <a:tailEnd type="triangle" w="med" len="med"/>
          </a:ln>
        </p:spPr>
        <p:txBody>
          <a:bodyPr/>
          <a:lstStyle/>
          <a:p>
            <a:endParaRPr lang="en-US"/>
          </a:p>
        </p:txBody>
      </p:sp>
      <p:sp>
        <p:nvSpPr>
          <p:cNvPr id="103445" name="Line 19"/>
          <p:cNvSpPr>
            <a:spLocks noChangeShapeType="1"/>
          </p:cNvSpPr>
          <p:nvPr/>
        </p:nvSpPr>
        <p:spPr bwMode="auto">
          <a:xfrm flipV="1">
            <a:off x="2895600" y="3505200"/>
            <a:ext cx="762000" cy="762000"/>
          </a:xfrm>
          <a:prstGeom prst="line">
            <a:avLst/>
          </a:prstGeom>
          <a:noFill/>
          <a:ln w="38100">
            <a:solidFill>
              <a:schemeClr val="tx1"/>
            </a:solidFill>
            <a:round/>
            <a:headEnd/>
            <a:tailEnd type="triangle" w="med" len="med"/>
          </a:ln>
        </p:spPr>
        <p:txBody>
          <a:bodyPr/>
          <a:lstStyle/>
          <a:p>
            <a:endParaRPr lang="en-US"/>
          </a:p>
        </p:txBody>
      </p:sp>
      <p:sp>
        <p:nvSpPr>
          <p:cNvPr id="103446" name="Line 20"/>
          <p:cNvSpPr>
            <a:spLocks noChangeShapeType="1"/>
          </p:cNvSpPr>
          <p:nvPr/>
        </p:nvSpPr>
        <p:spPr bwMode="auto">
          <a:xfrm>
            <a:off x="4038600" y="3352800"/>
            <a:ext cx="1295400" cy="0"/>
          </a:xfrm>
          <a:prstGeom prst="line">
            <a:avLst/>
          </a:prstGeom>
          <a:noFill/>
          <a:ln w="38100">
            <a:solidFill>
              <a:schemeClr val="tx1"/>
            </a:solidFill>
            <a:round/>
            <a:headEnd/>
            <a:tailEnd type="triangle" w="med" len="med"/>
          </a:ln>
        </p:spPr>
        <p:txBody>
          <a:bodyPr/>
          <a:lstStyle/>
          <a:p>
            <a:endParaRPr lang="en-US"/>
          </a:p>
        </p:txBody>
      </p:sp>
      <p:sp>
        <p:nvSpPr>
          <p:cNvPr id="103447" name="Line 21"/>
          <p:cNvSpPr>
            <a:spLocks noChangeShapeType="1"/>
          </p:cNvSpPr>
          <p:nvPr/>
        </p:nvSpPr>
        <p:spPr bwMode="auto">
          <a:xfrm>
            <a:off x="5715000" y="3505200"/>
            <a:ext cx="457200" cy="762000"/>
          </a:xfrm>
          <a:prstGeom prst="line">
            <a:avLst/>
          </a:prstGeom>
          <a:noFill/>
          <a:ln w="38100">
            <a:solidFill>
              <a:schemeClr val="tx1"/>
            </a:solidFill>
            <a:round/>
            <a:headEnd/>
            <a:tailEnd type="triangle" w="med" len="med"/>
          </a:ln>
        </p:spPr>
        <p:txBody>
          <a:bodyPr/>
          <a:lstStyle/>
          <a:p>
            <a:endParaRPr lang="en-US"/>
          </a:p>
        </p:txBody>
      </p:sp>
      <p:sp>
        <p:nvSpPr>
          <p:cNvPr id="103448" name="Line 22"/>
          <p:cNvSpPr>
            <a:spLocks noChangeShapeType="1"/>
          </p:cNvSpPr>
          <p:nvPr/>
        </p:nvSpPr>
        <p:spPr bwMode="auto">
          <a:xfrm>
            <a:off x="6477000" y="4495800"/>
            <a:ext cx="1600200" cy="0"/>
          </a:xfrm>
          <a:prstGeom prst="line">
            <a:avLst/>
          </a:prstGeom>
          <a:noFill/>
          <a:ln w="38100">
            <a:solidFill>
              <a:schemeClr val="tx1"/>
            </a:solidFill>
            <a:round/>
            <a:headEnd/>
            <a:tailEnd type="triangle" w="med" len="med"/>
          </a:ln>
        </p:spPr>
        <p:txBody>
          <a:bodyPr/>
          <a:lstStyle/>
          <a:p>
            <a:endParaRPr lang="en-US"/>
          </a:p>
        </p:txBody>
      </p:sp>
      <p:sp>
        <p:nvSpPr>
          <p:cNvPr id="103449" name="Line 23"/>
          <p:cNvSpPr>
            <a:spLocks noChangeShapeType="1"/>
          </p:cNvSpPr>
          <p:nvPr/>
        </p:nvSpPr>
        <p:spPr bwMode="auto">
          <a:xfrm flipV="1">
            <a:off x="2895600" y="4419600"/>
            <a:ext cx="3200400" cy="0"/>
          </a:xfrm>
          <a:prstGeom prst="line">
            <a:avLst/>
          </a:prstGeom>
          <a:noFill/>
          <a:ln w="9525">
            <a:solidFill>
              <a:schemeClr val="tx1"/>
            </a:solidFill>
            <a:round/>
            <a:headEnd/>
            <a:tailEnd type="triangle" w="med" len="med"/>
          </a:ln>
        </p:spPr>
        <p:txBody>
          <a:bodyPr/>
          <a:lstStyle/>
          <a:p>
            <a:endParaRPr lang="en-US"/>
          </a:p>
        </p:txBody>
      </p:sp>
      <p:sp>
        <p:nvSpPr>
          <p:cNvPr id="103450" name="Line 24"/>
          <p:cNvSpPr>
            <a:spLocks noChangeShapeType="1"/>
          </p:cNvSpPr>
          <p:nvPr/>
        </p:nvSpPr>
        <p:spPr bwMode="auto">
          <a:xfrm>
            <a:off x="1371600" y="4572000"/>
            <a:ext cx="3048000" cy="762000"/>
          </a:xfrm>
          <a:prstGeom prst="line">
            <a:avLst/>
          </a:prstGeom>
          <a:noFill/>
          <a:ln w="9525">
            <a:solidFill>
              <a:schemeClr val="tx1"/>
            </a:solidFill>
            <a:round/>
            <a:headEnd/>
            <a:tailEnd type="triangle" w="med" len="med"/>
          </a:ln>
        </p:spPr>
        <p:txBody>
          <a:bodyPr/>
          <a:lstStyle/>
          <a:p>
            <a:endParaRPr lang="en-US"/>
          </a:p>
        </p:txBody>
      </p:sp>
      <p:sp>
        <p:nvSpPr>
          <p:cNvPr id="103451" name="Line 25"/>
          <p:cNvSpPr>
            <a:spLocks noChangeShapeType="1"/>
          </p:cNvSpPr>
          <p:nvPr/>
        </p:nvSpPr>
        <p:spPr bwMode="auto">
          <a:xfrm flipV="1">
            <a:off x="4800600" y="4572000"/>
            <a:ext cx="1295400" cy="762000"/>
          </a:xfrm>
          <a:prstGeom prst="line">
            <a:avLst/>
          </a:prstGeom>
          <a:noFill/>
          <a:ln w="9525">
            <a:solidFill>
              <a:schemeClr val="tx1"/>
            </a:solidFill>
            <a:round/>
            <a:headEnd/>
            <a:tailEnd type="triangle" w="med" len="med"/>
          </a:ln>
        </p:spPr>
        <p:txBody>
          <a:bodyPr/>
          <a:lstStyle/>
          <a:p>
            <a:endParaRPr lang="en-US"/>
          </a:p>
        </p:txBody>
      </p:sp>
      <p:sp>
        <p:nvSpPr>
          <p:cNvPr id="103452" name="Line 26"/>
          <p:cNvSpPr>
            <a:spLocks noChangeShapeType="1"/>
          </p:cNvSpPr>
          <p:nvPr/>
        </p:nvSpPr>
        <p:spPr bwMode="auto">
          <a:xfrm>
            <a:off x="2819400" y="4572000"/>
            <a:ext cx="1600200" cy="685800"/>
          </a:xfrm>
          <a:prstGeom prst="line">
            <a:avLst/>
          </a:prstGeom>
          <a:noFill/>
          <a:ln w="9525">
            <a:solidFill>
              <a:schemeClr val="tx1"/>
            </a:solidFill>
            <a:prstDash val="dash"/>
            <a:round/>
            <a:headEnd/>
            <a:tailEnd type="triangle" w="med" len="med"/>
          </a:ln>
        </p:spPr>
        <p:txBody>
          <a:bodyPr/>
          <a:lstStyle/>
          <a:p>
            <a:endParaRPr lang="en-US"/>
          </a:p>
        </p:txBody>
      </p:sp>
      <p:sp>
        <p:nvSpPr>
          <p:cNvPr id="103453" name="Line 27"/>
          <p:cNvSpPr>
            <a:spLocks noChangeShapeType="1"/>
          </p:cNvSpPr>
          <p:nvPr/>
        </p:nvSpPr>
        <p:spPr bwMode="auto">
          <a:xfrm>
            <a:off x="1219200" y="3810000"/>
            <a:ext cx="0" cy="304800"/>
          </a:xfrm>
          <a:prstGeom prst="line">
            <a:avLst/>
          </a:prstGeom>
          <a:noFill/>
          <a:ln w="9525">
            <a:solidFill>
              <a:schemeClr val="tx1"/>
            </a:solidFill>
            <a:round/>
            <a:headEnd/>
            <a:tailEnd/>
          </a:ln>
        </p:spPr>
        <p:txBody>
          <a:bodyPr/>
          <a:lstStyle/>
          <a:p>
            <a:endParaRPr lang="en-US"/>
          </a:p>
        </p:txBody>
      </p:sp>
      <p:sp>
        <p:nvSpPr>
          <p:cNvPr id="103454" name="Line 28"/>
          <p:cNvSpPr>
            <a:spLocks noChangeShapeType="1"/>
          </p:cNvSpPr>
          <p:nvPr/>
        </p:nvSpPr>
        <p:spPr bwMode="auto">
          <a:xfrm>
            <a:off x="8382000" y="3962400"/>
            <a:ext cx="0" cy="304800"/>
          </a:xfrm>
          <a:prstGeom prst="line">
            <a:avLst/>
          </a:prstGeom>
          <a:noFill/>
          <a:ln w="9525">
            <a:solidFill>
              <a:schemeClr val="tx1"/>
            </a:solidFill>
            <a:round/>
            <a:headEnd/>
            <a:tailEnd/>
          </a:ln>
        </p:spPr>
        <p:txBody>
          <a:bodyPr/>
          <a:lstStyle/>
          <a:p>
            <a:endParaRPr lang="en-US"/>
          </a:p>
        </p:txBody>
      </p:sp>
      <p:sp>
        <p:nvSpPr>
          <p:cNvPr id="103455" name="Line 29"/>
          <p:cNvSpPr>
            <a:spLocks noChangeShapeType="1"/>
          </p:cNvSpPr>
          <p:nvPr/>
        </p:nvSpPr>
        <p:spPr bwMode="auto">
          <a:xfrm>
            <a:off x="6629400" y="3886200"/>
            <a:ext cx="0" cy="304800"/>
          </a:xfrm>
          <a:prstGeom prst="line">
            <a:avLst/>
          </a:prstGeom>
          <a:noFill/>
          <a:ln w="9525">
            <a:solidFill>
              <a:schemeClr val="tx1"/>
            </a:solidFill>
            <a:round/>
            <a:headEnd/>
            <a:tailEnd/>
          </a:ln>
        </p:spPr>
        <p:txBody>
          <a:bodyPr/>
          <a:lstStyle/>
          <a:p>
            <a:endParaRPr lang="en-US"/>
          </a:p>
        </p:txBody>
      </p:sp>
      <p:sp>
        <p:nvSpPr>
          <p:cNvPr id="103456" name="Line 30"/>
          <p:cNvSpPr>
            <a:spLocks noChangeShapeType="1"/>
          </p:cNvSpPr>
          <p:nvPr/>
        </p:nvSpPr>
        <p:spPr bwMode="auto">
          <a:xfrm>
            <a:off x="5562600" y="2819400"/>
            <a:ext cx="0" cy="304800"/>
          </a:xfrm>
          <a:prstGeom prst="line">
            <a:avLst/>
          </a:prstGeom>
          <a:noFill/>
          <a:ln w="9525">
            <a:solidFill>
              <a:schemeClr val="tx1"/>
            </a:solidFill>
            <a:round/>
            <a:headEnd/>
            <a:tailEnd/>
          </a:ln>
        </p:spPr>
        <p:txBody>
          <a:bodyPr/>
          <a:lstStyle/>
          <a:p>
            <a:endParaRPr lang="en-US"/>
          </a:p>
        </p:txBody>
      </p:sp>
      <p:sp>
        <p:nvSpPr>
          <p:cNvPr id="103457" name="Line 31"/>
          <p:cNvSpPr>
            <a:spLocks noChangeShapeType="1"/>
          </p:cNvSpPr>
          <p:nvPr/>
        </p:nvSpPr>
        <p:spPr bwMode="auto">
          <a:xfrm>
            <a:off x="3810000" y="2819400"/>
            <a:ext cx="0" cy="304800"/>
          </a:xfrm>
          <a:prstGeom prst="line">
            <a:avLst/>
          </a:prstGeom>
          <a:noFill/>
          <a:ln w="9525">
            <a:solidFill>
              <a:schemeClr val="tx1"/>
            </a:solidFill>
            <a:round/>
            <a:headEnd/>
            <a:tailEnd/>
          </a:ln>
        </p:spPr>
        <p:txBody>
          <a:bodyPr/>
          <a:lstStyle/>
          <a:p>
            <a:endParaRPr lang="en-US"/>
          </a:p>
        </p:txBody>
      </p:sp>
      <p:sp>
        <p:nvSpPr>
          <p:cNvPr id="103458" name="Line 32"/>
          <p:cNvSpPr>
            <a:spLocks noChangeShapeType="1"/>
          </p:cNvSpPr>
          <p:nvPr/>
        </p:nvSpPr>
        <p:spPr bwMode="auto">
          <a:xfrm>
            <a:off x="4419600" y="5715000"/>
            <a:ext cx="0" cy="304800"/>
          </a:xfrm>
          <a:prstGeom prst="line">
            <a:avLst/>
          </a:prstGeom>
          <a:noFill/>
          <a:ln w="9525">
            <a:solidFill>
              <a:schemeClr val="tx1"/>
            </a:solidFill>
            <a:round/>
            <a:headEnd/>
            <a:tailEnd/>
          </a:ln>
        </p:spPr>
        <p:txBody>
          <a:bodyPr/>
          <a:lstStyle/>
          <a:p>
            <a:endParaRPr lang="en-US"/>
          </a:p>
        </p:txBody>
      </p:sp>
      <p:sp>
        <p:nvSpPr>
          <p:cNvPr id="103459" name="Line 33"/>
          <p:cNvSpPr>
            <a:spLocks noChangeShapeType="1"/>
          </p:cNvSpPr>
          <p:nvPr/>
        </p:nvSpPr>
        <p:spPr bwMode="auto">
          <a:xfrm>
            <a:off x="2438400" y="3810000"/>
            <a:ext cx="0" cy="304800"/>
          </a:xfrm>
          <a:prstGeom prst="line">
            <a:avLst/>
          </a:prstGeom>
          <a:noFill/>
          <a:ln w="9525">
            <a:solidFill>
              <a:schemeClr val="tx1"/>
            </a:solidFill>
            <a:round/>
            <a:headEnd/>
            <a:tailEnd/>
          </a:ln>
        </p:spPr>
        <p:txBody>
          <a:bodyPr/>
          <a:lstStyle/>
          <a:p>
            <a:endParaRPr lang="en-US"/>
          </a:p>
        </p:txBody>
      </p:sp>
    </p:spTree>
  </p:cSld>
  <p:clrMapOvr>
    <a:masterClrMapping/>
  </p:clrMapOvr>
  <p:transition spd="med"/>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 name="Footer Placeholder 5"/>
          <p:cNvSpPr>
            <a:spLocks noGrp="1"/>
          </p:cNvSpPr>
          <p:nvPr>
            <p:ph type="ftr" sz="quarter" idx="11"/>
          </p:nvPr>
        </p:nvSpPr>
        <p:spPr/>
        <p:txBody>
          <a:bodyPr/>
          <a:lstStyle/>
          <a:p>
            <a:pPr>
              <a:defRPr/>
            </a:pPr>
            <a:r>
              <a:rPr lang="en-US" altLang="en-US"/>
              <a:t>Management &amp; Project Control -  Present by Dr.Amir.A.Shojaie</a:t>
            </a:r>
          </a:p>
        </p:txBody>
      </p:sp>
      <p:sp>
        <p:nvSpPr>
          <p:cNvPr id="19" name="Slide Number Placeholder 6"/>
          <p:cNvSpPr>
            <a:spLocks noGrp="1"/>
          </p:cNvSpPr>
          <p:nvPr>
            <p:ph type="sldNum" sz="quarter" idx="12"/>
          </p:nvPr>
        </p:nvSpPr>
        <p:spPr/>
        <p:txBody>
          <a:bodyPr/>
          <a:lstStyle/>
          <a:p>
            <a:pPr>
              <a:defRPr/>
            </a:pPr>
            <a:fld id="{8D5D7F90-15F5-49F2-9614-29BEFB6D14AF}" type="slidenum">
              <a:rPr lang="ar-SA" altLang="en-US"/>
              <a:pPr>
                <a:defRPr/>
              </a:pPr>
              <a:t>88</a:t>
            </a:fld>
            <a:endParaRPr lang="en-US" altLang="en-US"/>
          </a:p>
        </p:txBody>
      </p:sp>
      <p:sp>
        <p:nvSpPr>
          <p:cNvPr id="104452" name="Rectangle 2"/>
          <p:cNvSpPr>
            <a:spLocks noGrp="1" noChangeArrowheads="1"/>
          </p:cNvSpPr>
          <p:nvPr>
            <p:ph type="title"/>
          </p:nvPr>
        </p:nvSpPr>
        <p:spPr/>
        <p:txBody>
          <a:bodyPr/>
          <a:lstStyle/>
          <a:p>
            <a:pPr algn="r" rtl="1" eaLnBrk="1" hangingPunct="1"/>
            <a:r>
              <a:rPr lang="fa-IR" smtClean="0">
                <a:cs typeface="B Nazanin" pitchFamily="2" charset="-78"/>
              </a:rPr>
              <a:t>تعيين فعاليتهاي بحراني و</a:t>
            </a:r>
            <a:br>
              <a:rPr lang="fa-IR" smtClean="0">
                <a:cs typeface="B Nazanin" pitchFamily="2" charset="-78"/>
              </a:rPr>
            </a:br>
            <a:r>
              <a:rPr lang="fa-IR" smtClean="0">
                <a:cs typeface="B Nazanin" pitchFamily="2" charset="-78"/>
              </a:rPr>
              <a:t> مسير هاي بحراني شبکه-ادامه</a:t>
            </a:r>
            <a:endParaRPr lang="en-US" smtClean="0">
              <a:cs typeface="B Nazanin" pitchFamily="2" charset="-78"/>
            </a:endParaRPr>
          </a:p>
        </p:txBody>
      </p:sp>
      <p:sp>
        <p:nvSpPr>
          <p:cNvPr id="104453" name="Rectangle 3"/>
          <p:cNvSpPr>
            <a:spLocks noGrp="1" noChangeArrowheads="1"/>
          </p:cNvSpPr>
          <p:nvPr>
            <p:ph type="body" sz="half" idx="1"/>
          </p:nvPr>
        </p:nvSpPr>
        <p:spPr>
          <a:xfrm>
            <a:off x="533400" y="1295400"/>
            <a:ext cx="8382000" cy="4411663"/>
          </a:xfrm>
        </p:spPr>
        <p:txBody>
          <a:bodyPr/>
          <a:lstStyle/>
          <a:p>
            <a:pPr algn="r" rtl="1" eaLnBrk="1" hangingPunct="1"/>
            <a:r>
              <a:rPr lang="fa-IR" sz="2400" smtClean="0">
                <a:cs typeface="B Nazanin" pitchFamily="2" charset="-78"/>
              </a:rPr>
              <a:t>جدول زير مقادير شناوري جمعي فعاليتهاي شبکه نشان داده شده و فعاليتهاي بحراني مشخص گرديده اند. فعاليت 6-2 گو اينکه داراي رويداد پايه  و پايان بحراني است ولي اين فعاليت بحراني نبوده ودر حقيقت از 8 واحد زمان، شناوري جمعي برخوردار است. شبکه بحراني با خطوط زخيم مشخص شده است.</a:t>
            </a:r>
            <a:endParaRPr lang="en-US" sz="2400" smtClean="0">
              <a:cs typeface="B Nazanin" pitchFamily="2" charset="-78"/>
            </a:endParaRPr>
          </a:p>
        </p:txBody>
      </p:sp>
      <p:graphicFrame>
        <p:nvGraphicFramePr>
          <p:cNvPr id="206886" name="Group 38"/>
          <p:cNvGraphicFramePr>
            <a:graphicFrameLocks noGrp="1"/>
          </p:cNvGraphicFramePr>
          <p:nvPr>
            <p:ph sz="half" idx="2"/>
          </p:nvPr>
        </p:nvGraphicFramePr>
        <p:xfrm>
          <a:off x="914400" y="2784475"/>
          <a:ext cx="6858000" cy="3532188"/>
        </p:xfrm>
        <a:graphic>
          <a:graphicData uri="http://schemas.openxmlformats.org/drawingml/2006/table">
            <a:tbl>
              <a:tblPr/>
              <a:tblGrid>
                <a:gridCol w="1557338"/>
                <a:gridCol w="3916362"/>
                <a:gridCol w="1384300"/>
              </a:tblGrid>
              <a:tr h="533400">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ملاحضات</a:t>
                      </a:r>
                      <a:endParaRPr kumimoji="0" lang="en-US" sz="2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شناوري جمعي</a:t>
                      </a:r>
                      <a:endParaRPr kumimoji="0" lang="en-US" sz="2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400" b="0" i="0" u="none" strike="noStrike" cap="none" normalizeH="0" baseline="0" smtClean="0">
                          <a:ln>
                            <a:noFill/>
                          </a:ln>
                          <a:solidFill>
                            <a:schemeClr val="tx1"/>
                          </a:solidFill>
                          <a:effectLst/>
                          <a:latin typeface="Arial" pitchFamily="34" charset="0"/>
                          <a:cs typeface="B Nazanin" pitchFamily="2" charset="-78"/>
                        </a:rPr>
                        <a:t>فعاليت</a:t>
                      </a:r>
                      <a:endParaRPr kumimoji="0" lang="en-US" sz="24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50963">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بحراني</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بحراني</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1800" b="0" i="0" u="none" strike="noStrike" cap="none" normalizeH="0" baseline="0" smtClean="0">
                        <a:ln>
                          <a:noFill/>
                        </a:ln>
                        <a:solidFill>
                          <a:schemeClr val="tx1"/>
                        </a:solidFill>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1800" b="0" i="0" u="none" strike="noStrike" cap="none" normalizeH="0" baseline="0" smtClean="0">
                        <a:ln>
                          <a:noFill/>
                        </a:ln>
                        <a:solidFill>
                          <a:schemeClr val="tx1"/>
                        </a:solidFill>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بحراني</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1800" b="0" i="0" u="none" strike="noStrike" cap="none" normalizeH="0" baseline="0" smtClean="0">
                        <a:ln>
                          <a:noFill/>
                        </a:ln>
                        <a:solidFill>
                          <a:schemeClr val="tx1"/>
                        </a:solidFill>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1800" b="0" i="0" u="none" strike="noStrike" cap="none" normalizeH="0" baseline="0" smtClean="0">
                        <a:ln>
                          <a:noFill/>
                        </a:ln>
                        <a:solidFill>
                          <a:schemeClr val="tx1"/>
                        </a:solidFill>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بحراني</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بحراني</a:t>
                      </a:r>
                      <a:endParaRPr kumimoji="0" lang="en-US" sz="18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0=7-0-7</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0=8-7-15</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18=3-0-21</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14=0-7-21</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0=5-15-20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8=10-7-25</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14=4-7-25</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0=5-20-25</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0=12-25-37</a:t>
                      </a:r>
                      <a:endParaRPr kumimoji="0" lang="en-US" sz="18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2-1</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3-2</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4-1</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4-2</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5-3</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6-2</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6-4</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6-5</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0" i="0" u="none" strike="noStrike" cap="none" normalizeH="0" baseline="0" smtClean="0">
                          <a:ln>
                            <a:noFill/>
                          </a:ln>
                          <a:solidFill>
                            <a:schemeClr val="tx1"/>
                          </a:solidFill>
                          <a:effectLst/>
                          <a:latin typeface="Arial" pitchFamily="34" charset="0"/>
                          <a:cs typeface="B Nazanin" pitchFamily="2" charset="-78"/>
                        </a:rPr>
                        <a:t>7-6</a:t>
                      </a:r>
                      <a:endParaRPr kumimoji="0" lang="en-US" sz="18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46A26A26-C104-4746-82AF-66B2619F434B}" type="slidenum">
              <a:rPr lang="ar-SA" altLang="en-US"/>
              <a:pPr>
                <a:defRPr/>
              </a:pPr>
              <a:t>89</a:t>
            </a:fld>
            <a:endParaRPr lang="en-US" altLang="en-US"/>
          </a:p>
        </p:txBody>
      </p:sp>
      <p:sp>
        <p:nvSpPr>
          <p:cNvPr id="105476" name="Rectangle 2"/>
          <p:cNvSpPr>
            <a:spLocks noGrp="1" noChangeArrowheads="1"/>
          </p:cNvSpPr>
          <p:nvPr>
            <p:ph type="title"/>
          </p:nvPr>
        </p:nvSpPr>
        <p:spPr/>
        <p:txBody>
          <a:bodyPr/>
          <a:lstStyle/>
          <a:p>
            <a:pPr algn="r" rtl="1" eaLnBrk="1" hangingPunct="1"/>
            <a:r>
              <a:rPr lang="fa-IR" smtClean="0">
                <a:cs typeface="B Nazanin" pitchFamily="2" charset="-78"/>
              </a:rPr>
              <a:t>فعاليتهاي بحراني شبکه</a:t>
            </a:r>
            <a:endParaRPr lang="en-US" smtClean="0">
              <a:cs typeface="B Nazanin" pitchFamily="2" charset="-78"/>
            </a:endParaRPr>
          </a:p>
        </p:txBody>
      </p:sp>
      <p:sp>
        <p:nvSpPr>
          <p:cNvPr id="105477" name="Rectangle 3"/>
          <p:cNvSpPr>
            <a:spLocks noGrp="1" noChangeArrowheads="1"/>
          </p:cNvSpPr>
          <p:nvPr>
            <p:ph type="body" idx="1"/>
          </p:nvPr>
        </p:nvSpPr>
        <p:spPr/>
        <p:txBody>
          <a:bodyPr/>
          <a:lstStyle/>
          <a:p>
            <a:pPr algn="r" rtl="1" eaLnBrk="1" hangingPunct="1"/>
            <a:r>
              <a:rPr lang="fa-IR" smtClean="0">
                <a:cs typeface="B Nazanin" pitchFamily="2" charset="-78"/>
              </a:rPr>
              <a:t>تفکيک فعاليتهاي بحراني از ساير فعاليتهاي شبکه از آن نظر شايسته اهميت است که مديران و مسؤولان اجرايي بتوانند اين فعاليتها را با دقت و توجه بيشتري زير نظر و کنترل داشته و از به تعويق افتادن يا طولاني تر شدن زمان اجراي آنها جلوگيري نمايند.</a:t>
            </a:r>
          </a:p>
          <a:p>
            <a:pPr algn="r" rtl="1" eaLnBrk="1" hangingPunct="1"/>
            <a:r>
              <a:rPr lang="fa-IR" smtClean="0">
                <a:cs typeface="B Nazanin" pitchFamily="2" charset="-78"/>
              </a:rPr>
              <a:t>چون هرگونه تأخيري در تاريخ تکميل اين فعاليتها،‌تاريخ تکميل پروژه را به تعويق خواهد انداخت.</a:t>
            </a:r>
          </a:p>
          <a:p>
            <a:pPr algn="r" rtl="1" eaLnBrk="1" hangingPunct="1"/>
            <a:r>
              <a:rPr lang="fa-IR" smtClean="0">
                <a:cs typeface="B Nazanin" pitchFamily="2" charset="-78"/>
              </a:rPr>
              <a:t>شکل اسلايد بعد ، شبکه مربوط به شکل قبلي با مقياس زمان را نشان ميدهد. </a:t>
            </a:r>
            <a:endParaRPr lang="en-US"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05626AF4-DCB6-4248-A868-CD12803C6921}" type="slidenum">
              <a:rPr lang="ar-SA" altLang="en-US"/>
              <a:pPr>
                <a:defRPr/>
              </a:pPr>
              <a:t>9</a:t>
            </a:fld>
            <a:endParaRPr lang="en-US" altLang="en-US"/>
          </a:p>
        </p:txBody>
      </p:sp>
      <p:sp>
        <p:nvSpPr>
          <p:cNvPr id="48132" name="Rectangle 2"/>
          <p:cNvSpPr>
            <a:spLocks noGrp="1" noChangeArrowheads="1"/>
          </p:cNvSpPr>
          <p:nvPr>
            <p:ph type="title"/>
          </p:nvPr>
        </p:nvSpPr>
        <p:spPr>
          <a:xfrm>
            <a:off x="0" y="122238"/>
            <a:ext cx="8001000" cy="1295400"/>
          </a:xfrm>
        </p:spPr>
        <p:txBody>
          <a:bodyPr/>
          <a:lstStyle/>
          <a:p>
            <a:pPr algn="r" rtl="1" eaLnBrk="1" hangingPunct="1"/>
            <a:r>
              <a:rPr lang="fa-IR" sz="3200" smtClean="0">
                <a:cs typeface="B Nazanin" pitchFamily="2" charset="-78"/>
              </a:rPr>
              <a:t>پروژه چيست ؟</a:t>
            </a:r>
            <a:r>
              <a:rPr lang="fa-IR" sz="3200" smtClean="0"/>
              <a:t>‌</a:t>
            </a:r>
            <a:r>
              <a:rPr lang="fa-IR" sz="3200" smtClean="0">
                <a:cs typeface="B Nazanin" pitchFamily="2" charset="-78"/>
              </a:rPr>
              <a:t> مديريت و كنترل پروژه به چه معناست ؟</a:t>
            </a:r>
            <a:r>
              <a:rPr lang="en-US" smtClean="0"/>
              <a:t> </a:t>
            </a:r>
          </a:p>
        </p:txBody>
      </p:sp>
      <p:sp>
        <p:nvSpPr>
          <p:cNvPr id="48133" name="Rectangle 3"/>
          <p:cNvSpPr>
            <a:spLocks noGrp="1" noChangeArrowheads="1"/>
          </p:cNvSpPr>
          <p:nvPr>
            <p:ph type="body" idx="1"/>
          </p:nvPr>
        </p:nvSpPr>
        <p:spPr>
          <a:xfrm>
            <a:off x="228600" y="1828800"/>
            <a:ext cx="8686800" cy="5029200"/>
          </a:xfrm>
        </p:spPr>
        <p:txBody>
          <a:bodyPr/>
          <a:lstStyle/>
          <a:p>
            <a:pPr algn="r" rtl="1" eaLnBrk="1" hangingPunct="1">
              <a:lnSpc>
                <a:spcPct val="90000"/>
              </a:lnSpc>
            </a:pPr>
            <a:r>
              <a:rPr lang="ar-SA" sz="2200" smtClean="0">
                <a:cs typeface="B Nazanin" pitchFamily="2" charset="-78"/>
              </a:rPr>
              <a:t>در زبانهاي گوناگون و حتي در سازمانهاي مختلف هر كشور در مورد واژه</a:t>
            </a:r>
            <a:r>
              <a:rPr lang="ar-SA" sz="2200" smtClean="0"/>
              <a:t>‌</a:t>
            </a:r>
            <a:r>
              <a:rPr lang="ar-SA" sz="2200" smtClean="0">
                <a:cs typeface="B Nazanin" pitchFamily="2" charset="-78"/>
              </a:rPr>
              <a:t>هاي </a:t>
            </a:r>
            <a:r>
              <a:rPr lang="ar-SA" sz="2200" smtClean="0">
                <a:solidFill>
                  <a:srgbClr val="008000"/>
                </a:solidFill>
                <a:cs typeface="B Nazanin" pitchFamily="2" charset="-78"/>
              </a:rPr>
              <a:t>برنامه ، طرح يا پروژه</a:t>
            </a:r>
            <a:r>
              <a:rPr lang="ar-SA" sz="2200" smtClean="0">
                <a:cs typeface="B Nazanin" pitchFamily="2" charset="-78"/>
              </a:rPr>
              <a:t> ، اختلافات لغوي ، معنايي و قانوني وجود دارد ؛ از اين رو چهارچوب آنان روشن و آشكار نيست و گاه به جاي يكديگر نيز استفاده مي</a:t>
            </a:r>
            <a:r>
              <a:rPr lang="ar-SA" sz="2200" smtClean="0"/>
              <a:t>‌</a:t>
            </a:r>
            <a:r>
              <a:rPr lang="ar-SA" sz="2200" smtClean="0">
                <a:cs typeface="B Nazanin" pitchFamily="2" charset="-78"/>
              </a:rPr>
              <a:t>شوند .</a:t>
            </a:r>
          </a:p>
          <a:p>
            <a:pPr algn="r" rtl="1" eaLnBrk="1" hangingPunct="1">
              <a:lnSpc>
                <a:spcPct val="90000"/>
              </a:lnSpc>
            </a:pPr>
            <a:r>
              <a:rPr lang="ar-SA" sz="2200" smtClean="0">
                <a:cs typeface="B Nazanin" pitchFamily="2" charset="-78"/>
              </a:rPr>
              <a:t>آرمانها و اهداف تعيين</a:t>
            </a:r>
            <a:r>
              <a:rPr lang="ar-SA" sz="2200" smtClean="0"/>
              <a:t>‌</a:t>
            </a:r>
            <a:r>
              <a:rPr lang="ar-SA" sz="2200" smtClean="0">
                <a:cs typeface="B Nazanin" pitchFamily="2" charset="-78"/>
              </a:rPr>
              <a:t>شده حكومت در سطح برنامه</a:t>
            </a:r>
            <a:r>
              <a:rPr lang="ar-SA" sz="2200" smtClean="0"/>
              <a:t>‌</a:t>
            </a:r>
            <a:r>
              <a:rPr lang="ar-SA" sz="2200" smtClean="0">
                <a:cs typeface="B Nazanin" pitchFamily="2" charset="-78"/>
              </a:rPr>
              <a:t>ريزي </a:t>
            </a:r>
            <a:r>
              <a:rPr lang="ar-SA" sz="2200" smtClean="0">
                <a:solidFill>
                  <a:srgbClr val="008000"/>
                </a:solidFill>
                <a:cs typeface="B Nazanin" pitchFamily="2" charset="-78"/>
              </a:rPr>
              <a:t>بلندمدت يا استراتژيك ، برنامه  </a:t>
            </a:r>
            <a:r>
              <a:rPr lang="en-US" sz="2200" smtClean="0">
                <a:solidFill>
                  <a:srgbClr val="008000"/>
                </a:solidFill>
                <a:cs typeface="B Nazanin" pitchFamily="2" charset="-78"/>
              </a:rPr>
              <a:t>(Plan)</a:t>
            </a:r>
            <a:r>
              <a:rPr lang="ar-SA" sz="2200" smtClean="0">
                <a:cs typeface="B Nazanin" pitchFamily="2" charset="-78"/>
              </a:rPr>
              <a:t>ناميده مي</a:t>
            </a:r>
            <a:r>
              <a:rPr lang="ar-SA" sz="2200" smtClean="0"/>
              <a:t>‌</a:t>
            </a:r>
            <a:r>
              <a:rPr lang="ar-SA" sz="2200" smtClean="0">
                <a:cs typeface="B Nazanin" pitchFamily="2" charset="-78"/>
              </a:rPr>
              <a:t>شود كه اين برنامه</a:t>
            </a:r>
            <a:r>
              <a:rPr lang="ar-SA" sz="2200" smtClean="0"/>
              <a:t>‌</a:t>
            </a:r>
            <a:r>
              <a:rPr lang="ar-SA" sz="2200" smtClean="0">
                <a:cs typeface="B Nazanin" pitchFamily="2" charset="-78"/>
              </a:rPr>
              <a:t>ها داراي </a:t>
            </a:r>
            <a:r>
              <a:rPr lang="fa-IR" sz="2200" smtClean="0">
                <a:cs typeface="B Nazanin" pitchFamily="2" charset="-78"/>
              </a:rPr>
              <a:t>اهداف</a:t>
            </a:r>
            <a:r>
              <a:rPr lang="ar-SA" sz="2200" smtClean="0">
                <a:cs typeface="B Nazanin" pitchFamily="2" charset="-78"/>
              </a:rPr>
              <a:t> كيفي مي</a:t>
            </a:r>
            <a:r>
              <a:rPr lang="ar-SA" sz="2200" smtClean="0"/>
              <a:t>‌</a:t>
            </a:r>
            <a:r>
              <a:rPr lang="ar-SA" sz="2200" smtClean="0">
                <a:cs typeface="B Nazanin" pitchFamily="2" charset="-78"/>
              </a:rPr>
              <a:t>باشند . مانند برنامه توسعه صنايع شيميايي ، برنامه توسعه شبكه راه</a:t>
            </a:r>
            <a:r>
              <a:rPr lang="ar-SA" sz="2200" smtClean="0"/>
              <a:t>‌</a:t>
            </a:r>
            <a:r>
              <a:rPr lang="ar-SA" sz="2200" smtClean="0">
                <a:cs typeface="B Nazanin" pitchFamily="2" charset="-78"/>
              </a:rPr>
              <a:t>هاي كشوري ؛ دستيابي به اين اهداف و آرمانها در يك فاصله زماني بلندمدت كه معمولا بين ده تا بيست</a:t>
            </a:r>
            <a:r>
              <a:rPr lang="ar-SA" sz="2200" smtClean="0"/>
              <a:t>‌</a:t>
            </a:r>
            <a:r>
              <a:rPr lang="ar-SA" sz="2200" smtClean="0">
                <a:cs typeface="B Nazanin" pitchFamily="2" charset="-78"/>
              </a:rPr>
              <a:t>وپنج سال است ، امكانپذير مي</a:t>
            </a:r>
            <a:r>
              <a:rPr lang="ar-SA" sz="2200" smtClean="0"/>
              <a:t>‌</a:t>
            </a:r>
            <a:r>
              <a:rPr lang="ar-SA" sz="2200" smtClean="0">
                <a:cs typeface="B Nazanin" pitchFamily="2" charset="-78"/>
              </a:rPr>
              <a:t>باشد .</a:t>
            </a:r>
          </a:p>
          <a:p>
            <a:pPr algn="r" rtl="1" eaLnBrk="1" hangingPunct="1">
              <a:lnSpc>
                <a:spcPct val="90000"/>
              </a:lnSpc>
            </a:pPr>
            <a:r>
              <a:rPr lang="ar-SA" sz="2200" smtClean="0">
                <a:cs typeface="B Nazanin" pitchFamily="2" charset="-78"/>
              </a:rPr>
              <a:t>پس از اينكه برنامه</a:t>
            </a:r>
            <a:r>
              <a:rPr lang="ar-SA" sz="2200" smtClean="0"/>
              <a:t>‌</a:t>
            </a:r>
            <a:r>
              <a:rPr lang="ar-SA" sz="2200" smtClean="0">
                <a:cs typeface="B Nazanin" pitchFamily="2" charset="-78"/>
              </a:rPr>
              <a:t>ها در سطح برنامه</a:t>
            </a:r>
            <a:r>
              <a:rPr lang="ar-SA" sz="2200" smtClean="0"/>
              <a:t>‌</a:t>
            </a:r>
            <a:r>
              <a:rPr lang="ar-SA" sz="2200" smtClean="0">
                <a:cs typeface="B Nazanin" pitchFamily="2" charset="-78"/>
              </a:rPr>
              <a:t>ريزي بلندمدت مشخص گرديدند </a:t>
            </a:r>
            <a:r>
              <a:rPr lang="fa-IR" sz="2200" smtClean="0">
                <a:cs typeface="B Nazanin" pitchFamily="2" charset="-78"/>
              </a:rPr>
              <a:t>، </a:t>
            </a:r>
            <a:r>
              <a:rPr lang="ar-SA" sz="2200" smtClean="0">
                <a:cs typeface="B Nazanin" pitchFamily="2" charset="-78"/>
              </a:rPr>
              <a:t>هر برنامه در سطح </a:t>
            </a:r>
            <a:r>
              <a:rPr lang="ar-SA" sz="2200" smtClean="0">
                <a:solidFill>
                  <a:srgbClr val="008000"/>
                </a:solidFill>
                <a:cs typeface="B Nazanin" pitchFamily="2" charset="-78"/>
              </a:rPr>
              <a:t>برنامه</a:t>
            </a:r>
            <a:r>
              <a:rPr lang="ar-SA" sz="2200" smtClean="0">
                <a:solidFill>
                  <a:srgbClr val="008000"/>
                </a:solidFill>
              </a:rPr>
              <a:t>‌</a:t>
            </a:r>
            <a:r>
              <a:rPr lang="ar-SA" sz="2200" smtClean="0">
                <a:solidFill>
                  <a:srgbClr val="008000"/>
                </a:solidFill>
                <a:cs typeface="B Nazanin" pitchFamily="2" charset="-78"/>
              </a:rPr>
              <a:t>ريزي ميان</a:t>
            </a:r>
            <a:r>
              <a:rPr lang="ar-SA" sz="2200" smtClean="0">
                <a:solidFill>
                  <a:srgbClr val="008000"/>
                </a:solidFill>
              </a:rPr>
              <a:t>‌</a:t>
            </a:r>
            <a:r>
              <a:rPr lang="ar-SA" sz="2200" smtClean="0">
                <a:solidFill>
                  <a:srgbClr val="008000"/>
                </a:solidFill>
                <a:cs typeface="B Nazanin" pitchFamily="2" charset="-78"/>
              </a:rPr>
              <a:t>مدت يا تاكتيكي</a:t>
            </a:r>
            <a:r>
              <a:rPr lang="ar-SA" sz="2200" smtClean="0">
                <a:cs typeface="B Nazanin" pitchFamily="2" charset="-78"/>
              </a:rPr>
              <a:t> توسط مديريت طراز اول يا سيستم اجرايي كشور به مجموعه</a:t>
            </a:r>
            <a:r>
              <a:rPr lang="ar-SA" sz="2200" smtClean="0"/>
              <a:t>‌</a:t>
            </a:r>
            <a:r>
              <a:rPr lang="ar-SA" sz="2200" smtClean="0">
                <a:cs typeface="B Nazanin" pitchFamily="2" charset="-78"/>
              </a:rPr>
              <a:t>اي از </a:t>
            </a:r>
            <a:r>
              <a:rPr lang="ar-SA" sz="2200" smtClean="0">
                <a:solidFill>
                  <a:srgbClr val="008000"/>
                </a:solidFill>
                <a:cs typeface="B Nazanin" pitchFamily="2" charset="-78"/>
              </a:rPr>
              <a:t>طرحها</a:t>
            </a:r>
            <a:r>
              <a:rPr lang="en-US" sz="2200" smtClean="0">
                <a:solidFill>
                  <a:srgbClr val="008000"/>
                </a:solidFill>
                <a:cs typeface="B Nazanin" pitchFamily="2" charset="-78"/>
              </a:rPr>
              <a:t> (Program)</a:t>
            </a:r>
            <a:r>
              <a:rPr lang="en-US" sz="2200" smtClean="0">
                <a:cs typeface="B Nazanin" pitchFamily="2" charset="-78"/>
              </a:rPr>
              <a:t> </a:t>
            </a:r>
            <a:r>
              <a:rPr lang="ar-SA" sz="2200" smtClean="0">
                <a:cs typeface="B Nazanin" pitchFamily="2" charset="-78"/>
              </a:rPr>
              <a:t>يا برنامه</a:t>
            </a:r>
            <a:r>
              <a:rPr lang="ar-SA" sz="2200" smtClean="0"/>
              <a:t>‌</a:t>
            </a:r>
            <a:r>
              <a:rPr lang="ar-SA" sz="2200" smtClean="0">
                <a:cs typeface="B Nazanin" pitchFamily="2" charset="-78"/>
              </a:rPr>
              <a:t>هاي اجرايي تفكيك مي</a:t>
            </a:r>
            <a:r>
              <a:rPr lang="ar-SA" sz="2200" smtClean="0"/>
              <a:t>‌</a:t>
            </a:r>
            <a:r>
              <a:rPr lang="ar-SA" sz="2200" smtClean="0">
                <a:cs typeface="B Nazanin" pitchFamily="2" charset="-78"/>
              </a:rPr>
              <a:t>شود كه شامل مجموعه</a:t>
            </a:r>
            <a:r>
              <a:rPr lang="ar-SA" sz="2200" smtClean="0"/>
              <a:t>‌</a:t>
            </a:r>
            <a:r>
              <a:rPr lang="ar-SA" sz="2200" smtClean="0">
                <a:cs typeface="B Nazanin" pitchFamily="2" charset="-78"/>
              </a:rPr>
              <a:t>اي از تصميمات مقطعي يا اجرايي هستند كه ظرف </a:t>
            </a:r>
            <a:r>
              <a:rPr lang="fa-IR" sz="2200" smtClean="0">
                <a:cs typeface="B Nazanin" pitchFamily="2" charset="-78"/>
              </a:rPr>
              <a:t>پنج </a:t>
            </a:r>
            <a:r>
              <a:rPr lang="ar-SA" sz="2200" smtClean="0">
                <a:cs typeface="B Nazanin" pitchFamily="2" charset="-78"/>
              </a:rPr>
              <a:t>تا ده سال آينده بايد اجرا و به نتايج موردنظر برسند . </a:t>
            </a:r>
            <a:endParaRPr lang="en-US" sz="2200" smtClean="0">
              <a:cs typeface="B Nazanin" pitchFamily="2" charset="-78"/>
            </a:endParaRPr>
          </a:p>
          <a:p>
            <a:pPr algn="r" rtl="1" eaLnBrk="1" hangingPunct="1">
              <a:lnSpc>
                <a:spcPct val="90000"/>
              </a:lnSpc>
            </a:pPr>
            <a:r>
              <a:rPr lang="ar-SA" sz="2200" smtClean="0">
                <a:cs typeface="B Nazanin" pitchFamily="2" charset="-78"/>
              </a:rPr>
              <a:t>هر طرح در سطح برنامه</a:t>
            </a:r>
            <a:r>
              <a:rPr lang="ar-SA" sz="2200" smtClean="0"/>
              <a:t>‌</a:t>
            </a:r>
            <a:r>
              <a:rPr lang="ar-SA" sz="2200" smtClean="0">
                <a:cs typeface="B Nazanin" pitchFamily="2" charset="-78"/>
              </a:rPr>
              <a:t>ريزي كوتاه</a:t>
            </a:r>
            <a:r>
              <a:rPr lang="ar-SA" sz="2200" smtClean="0"/>
              <a:t>‌</a:t>
            </a:r>
            <a:r>
              <a:rPr lang="ar-SA" sz="2200" smtClean="0">
                <a:cs typeface="B Nazanin" pitchFamily="2" charset="-78"/>
              </a:rPr>
              <a:t>مدت يا اجرايي توسط واحدهاي ستادي يا سطوح مديريت مياني نظام اجرايي كشور به مجموعه كارها و عملياتي كه آن را </a:t>
            </a:r>
            <a:r>
              <a:rPr lang="ar-SA" sz="2200" smtClean="0">
                <a:solidFill>
                  <a:srgbClr val="008000"/>
                </a:solidFill>
                <a:cs typeface="B Nazanin" pitchFamily="2" charset="-78"/>
              </a:rPr>
              <a:t>پروژه</a:t>
            </a:r>
            <a:r>
              <a:rPr lang="en-US" sz="2200" smtClean="0">
                <a:solidFill>
                  <a:srgbClr val="008000"/>
                </a:solidFill>
                <a:cs typeface="B Nazanin" pitchFamily="2" charset="-78"/>
              </a:rPr>
              <a:t> (Project)</a:t>
            </a:r>
            <a:r>
              <a:rPr lang="en-US" sz="2200" smtClean="0">
                <a:cs typeface="B Nazanin" pitchFamily="2" charset="-78"/>
              </a:rPr>
              <a:t> </a:t>
            </a:r>
            <a:r>
              <a:rPr lang="ar-SA" sz="2200" smtClean="0">
                <a:cs typeface="B Nazanin" pitchFamily="2" charset="-78"/>
              </a:rPr>
              <a:t>مي</a:t>
            </a:r>
            <a:r>
              <a:rPr lang="ar-SA" sz="2200" smtClean="0"/>
              <a:t>‌</a:t>
            </a:r>
            <a:r>
              <a:rPr lang="ar-SA" sz="2200" smtClean="0">
                <a:cs typeface="B Nazanin" pitchFamily="2" charset="-78"/>
              </a:rPr>
              <a:t>نامند </a:t>
            </a:r>
            <a:r>
              <a:rPr lang="fa-IR" sz="2200" smtClean="0">
                <a:cs typeface="B Nazanin" pitchFamily="2" charset="-78"/>
              </a:rPr>
              <a:t>، </a:t>
            </a:r>
            <a:r>
              <a:rPr lang="ar-SA" sz="2200" smtClean="0">
                <a:cs typeface="B Nazanin" pitchFamily="2" charset="-78"/>
              </a:rPr>
              <a:t>تبديل و تقسيم مي</a:t>
            </a:r>
            <a:r>
              <a:rPr lang="ar-SA" sz="2200" smtClean="0"/>
              <a:t>‌</a:t>
            </a:r>
            <a:r>
              <a:rPr lang="ar-SA" sz="2200" smtClean="0">
                <a:cs typeface="B Nazanin" pitchFamily="2" charset="-78"/>
              </a:rPr>
              <a:t>شود .</a:t>
            </a:r>
            <a:r>
              <a:rPr lang="ar-SA" sz="2200" smtClean="0"/>
              <a:t> </a:t>
            </a:r>
            <a:endParaRPr lang="en-US" sz="2200" smtClean="0"/>
          </a:p>
          <a:p>
            <a:pPr algn="r" rtl="1" eaLnBrk="1" hangingPunct="1">
              <a:lnSpc>
                <a:spcPct val="90000"/>
              </a:lnSpc>
            </a:pPr>
            <a:endParaRPr lang="en-US" sz="2200"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25" name="Slide Number Placeholder 5"/>
          <p:cNvSpPr>
            <a:spLocks noGrp="1"/>
          </p:cNvSpPr>
          <p:nvPr>
            <p:ph type="sldNum" sz="quarter" idx="12"/>
          </p:nvPr>
        </p:nvSpPr>
        <p:spPr/>
        <p:txBody>
          <a:bodyPr/>
          <a:lstStyle/>
          <a:p>
            <a:pPr>
              <a:defRPr/>
            </a:pPr>
            <a:fld id="{11193AFE-13ED-4B81-BD08-1DCDBF91D414}" type="slidenum">
              <a:rPr lang="ar-SA" altLang="en-US"/>
              <a:pPr>
                <a:defRPr/>
              </a:pPr>
              <a:t>90</a:t>
            </a:fld>
            <a:endParaRPr lang="en-US" altLang="en-US"/>
          </a:p>
        </p:txBody>
      </p:sp>
      <p:sp>
        <p:nvSpPr>
          <p:cNvPr id="106500" name="Rectangle 2"/>
          <p:cNvSpPr>
            <a:spLocks noGrp="1" noChangeArrowheads="1"/>
          </p:cNvSpPr>
          <p:nvPr>
            <p:ph type="title"/>
          </p:nvPr>
        </p:nvSpPr>
        <p:spPr/>
        <p:txBody>
          <a:bodyPr/>
          <a:lstStyle/>
          <a:p>
            <a:pPr algn="r" rtl="1" eaLnBrk="1" hangingPunct="1"/>
            <a:r>
              <a:rPr lang="fa-IR" smtClean="0">
                <a:cs typeface="B Nazanin" pitchFamily="2" charset="-78"/>
              </a:rPr>
              <a:t>فعاليتهاي بحراني شبکه- ادامه</a:t>
            </a:r>
            <a:endParaRPr lang="en-US" smtClean="0">
              <a:cs typeface="B Nazanin" pitchFamily="2" charset="-78"/>
            </a:endParaRPr>
          </a:p>
        </p:txBody>
      </p:sp>
      <p:sp>
        <p:nvSpPr>
          <p:cNvPr id="106501" name="Rectangle 3"/>
          <p:cNvSpPr>
            <a:spLocks noGrp="1" noChangeArrowheads="1"/>
          </p:cNvSpPr>
          <p:nvPr>
            <p:ph type="body" idx="1"/>
          </p:nvPr>
        </p:nvSpPr>
        <p:spPr>
          <a:xfrm>
            <a:off x="228600" y="1719263"/>
            <a:ext cx="8686800" cy="4411662"/>
          </a:xfrm>
        </p:spPr>
        <p:txBody>
          <a:bodyPr/>
          <a:lstStyle/>
          <a:p>
            <a:pPr algn="r" rtl="1" eaLnBrk="1" hangingPunct="1"/>
            <a:r>
              <a:rPr lang="fa-IR" smtClean="0">
                <a:cs typeface="B Nazanin" pitchFamily="2" charset="-78"/>
              </a:rPr>
              <a:t>در شکل زير فعاليتهاي بحراني، مسير بحراني 7-6-5-3-2-1 را تشکيل داده اند.  ساير فعاليتهاي پروژه (فعاليتهاي 4-1 و6-4 و6-2) بحراني نيستند . همانگونه که در شکل ملاحظه ميشود فعاليتهاي غير بحراني را ميتوان تا حدود معيني ديرتر شروع نمود، يا زمان لازم براي اجراي آنها را طولاني تر نمود، بدون آنکه زمان تکميل پروژه به تأخير بيفتد.                             </a:t>
            </a:r>
          </a:p>
          <a:p>
            <a:pPr algn="r" rtl="1" eaLnBrk="1" hangingPunct="1">
              <a:buFont typeface="Wingdings" pitchFamily="2" charset="2"/>
              <a:buNone/>
            </a:pPr>
            <a:r>
              <a:rPr lang="fa-IR" smtClean="0">
                <a:cs typeface="B Nazanin" pitchFamily="2" charset="-78"/>
              </a:rPr>
              <a:t>         </a:t>
            </a:r>
            <a:r>
              <a:rPr lang="fa-IR" sz="2400" smtClean="0">
                <a:cs typeface="B Nazanin" pitchFamily="2" charset="-78"/>
              </a:rPr>
              <a:t>37</a:t>
            </a:r>
            <a:r>
              <a:rPr lang="fa-IR" smtClean="0">
                <a:cs typeface="B Nazanin" pitchFamily="2" charset="-78"/>
              </a:rPr>
              <a:t>  </a:t>
            </a:r>
            <a:r>
              <a:rPr lang="fa-IR" sz="2400" smtClean="0">
                <a:cs typeface="B Nazanin" pitchFamily="2" charset="-78"/>
              </a:rPr>
              <a:t>35         30      25      20         15          10             5           0</a:t>
            </a:r>
            <a:r>
              <a:rPr lang="fa-IR" smtClean="0">
                <a:cs typeface="B Nazanin" pitchFamily="2" charset="-78"/>
              </a:rPr>
              <a:t>           </a:t>
            </a:r>
          </a:p>
          <a:p>
            <a:pPr algn="r" rtl="1" eaLnBrk="1" hangingPunct="1">
              <a:buFont typeface="Wingdings" pitchFamily="2" charset="2"/>
              <a:buNone/>
            </a:pPr>
            <a:r>
              <a:rPr lang="fa-IR" sz="2400" smtClean="0"/>
              <a:t>          7                        </a:t>
            </a:r>
            <a:r>
              <a:rPr lang="en-US" sz="2400" smtClean="0"/>
              <a:t> </a:t>
            </a:r>
            <a:r>
              <a:rPr lang="fa-IR" sz="2400" smtClean="0"/>
              <a:t> 6       5       3                   2</a:t>
            </a:r>
            <a:r>
              <a:rPr lang="en-US" sz="2400" smtClean="0"/>
              <a:t> </a:t>
            </a:r>
            <a:r>
              <a:rPr lang="fa-IR" sz="2400" smtClean="0"/>
              <a:t>              1  </a:t>
            </a:r>
            <a:endParaRPr lang="en-US" sz="2400" smtClean="0"/>
          </a:p>
        </p:txBody>
      </p:sp>
      <p:sp>
        <p:nvSpPr>
          <p:cNvPr id="106502" name="Line 4"/>
          <p:cNvSpPr>
            <a:spLocks noChangeShapeType="1"/>
          </p:cNvSpPr>
          <p:nvPr/>
        </p:nvSpPr>
        <p:spPr bwMode="auto">
          <a:xfrm>
            <a:off x="990600" y="4876800"/>
            <a:ext cx="1219200" cy="0"/>
          </a:xfrm>
          <a:prstGeom prst="line">
            <a:avLst/>
          </a:prstGeom>
          <a:noFill/>
          <a:ln w="57150">
            <a:solidFill>
              <a:schemeClr val="tx2"/>
            </a:solidFill>
            <a:round/>
            <a:headEnd/>
            <a:tailEnd type="triangle" w="med" len="med"/>
          </a:ln>
        </p:spPr>
        <p:txBody>
          <a:bodyPr/>
          <a:lstStyle/>
          <a:p>
            <a:endParaRPr lang="en-US"/>
          </a:p>
        </p:txBody>
      </p:sp>
      <p:sp>
        <p:nvSpPr>
          <p:cNvPr id="106503" name="Line 5"/>
          <p:cNvSpPr>
            <a:spLocks noChangeShapeType="1"/>
          </p:cNvSpPr>
          <p:nvPr/>
        </p:nvSpPr>
        <p:spPr bwMode="auto">
          <a:xfrm>
            <a:off x="2362200" y="4876800"/>
            <a:ext cx="1600200" cy="0"/>
          </a:xfrm>
          <a:prstGeom prst="line">
            <a:avLst/>
          </a:prstGeom>
          <a:noFill/>
          <a:ln w="57150">
            <a:solidFill>
              <a:schemeClr val="tx2"/>
            </a:solidFill>
            <a:round/>
            <a:headEnd/>
            <a:tailEnd type="triangle" w="med" len="med"/>
          </a:ln>
        </p:spPr>
        <p:txBody>
          <a:bodyPr/>
          <a:lstStyle/>
          <a:p>
            <a:endParaRPr lang="en-US"/>
          </a:p>
        </p:txBody>
      </p:sp>
      <p:sp>
        <p:nvSpPr>
          <p:cNvPr id="106504" name="Line 7"/>
          <p:cNvSpPr>
            <a:spLocks noChangeShapeType="1"/>
          </p:cNvSpPr>
          <p:nvPr/>
        </p:nvSpPr>
        <p:spPr bwMode="auto">
          <a:xfrm>
            <a:off x="4114800" y="4876800"/>
            <a:ext cx="609600" cy="0"/>
          </a:xfrm>
          <a:prstGeom prst="line">
            <a:avLst/>
          </a:prstGeom>
          <a:noFill/>
          <a:ln w="57150">
            <a:solidFill>
              <a:schemeClr val="tx2"/>
            </a:solidFill>
            <a:round/>
            <a:headEnd/>
            <a:tailEnd type="triangle" w="med" len="med"/>
          </a:ln>
        </p:spPr>
        <p:txBody>
          <a:bodyPr/>
          <a:lstStyle/>
          <a:p>
            <a:endParaRPr lang="en-US"/>
          </a:p>
        </p:txBody>
      </p:sp>
      <p:sp>
        <p:nvSpPr>
          <p:cNvPr id="106505" name="Line 8"/>
          <p:cNvSpPr>
            <a:spLocks noChangeShapeType="1"/>
          </p:cNvSpPr>
          <p:nvPr/>
        </p:nvSpPr>
        <p:spPr bwMode="auto">
          <a:xfrm>
            <a:off x="4876800" y="4876800"/>
            <a:ext cx="609600" cy="0"/>
          </a:xfrm>
          <a:prstGeom prst="line">
            <a:avLst/>
          </a:prstGeom>
          <a:noFill/>
          <a:ln w="57150">
            <a:solidFill>
              <a:schemeClr val="tx2"/>
            </a:solidFill>
            <a:round/>
            <a:headEnd/>
            <a:tailEnd type="triangle" w="med" len="med"/>
          </a:ln>
        </p:spPr>
        <p:txBody>
          <a:bodyPr/>
          <a:lstStyle/>
          <a:p>
            <a:endParaRPr lang="en-US"/>
          </a:p>
        </p:txBody>
      </p:sp>
      <p:sp>
        <p:nvSpPr>
          <p:cNvPr id="106506" name="Line 9"/>
          <p:cNvSpPr>
            <a:spLocks noChangeShapeType="1"/>
          </p:cNvSpPr>
          <p:nvPr/>
        </p:nvSpPr>
        <p:spPr bwMode="auto">
          <a:xfrm>
            <a:off x="5638800" y="4876800"/>
            <a:ext cx="2209800" cy="0"/>
          </a:xfrm>
          <a:prstGeom prst="line">
            <a:avLst/>
          </a:prstGeom>
          <a:noFill/>
          <a:ln w="57150">
            <a:solidFill>
              <a:schemeClr val="tx2"/>
            </a:solidFill>
            <a:round/>
            <a:headEnd/>
            <a:tailEnd type="triangle" w="med" len="med"/>
          </a:ln>
        </p:spPr>
        <p:txBody>
          <a:bodyPr/>
          <a:lstStyle/>
          <a:p>
            <a:endParaRPr lang="en-US"/>
          </a:p>
        </p:txBody>
      </p:sp>
      <p:sp>
        <p:nvSpPr>
          <p:cNvPr id="106507" name="Line 10"/>
          <p:cNvSpPr>
            <a:spLocks noChangeShapeType="1"/>
          </p:cNvSpPr>
          <p:nvPr/>
        </p:nvSpPr>
        <p:spPr bwMode="auto">
          <a:xfrm>
            <a:off x="838200" y="4419600"/>
            <a:ext cx="7086600" cy="0"/>
          </a:xfrm>
          <a:prstGeom prst="line">
            <a:avLst/>
          </a:prstGeom>
          <a:noFill/>
          <a:ln w="9525">
            <a:solidFill>
              <a:schemeClr val="tx1"/>
            </a:solidFill>
            <a:prstDash val="dash"/>
            <a:round/>
            <a:headEnd/>
            <a:tailEnd/>
          </a:ln>
        </p:spPr>
        <p:txBody>
          <a:bodyPr/>
          <a:lstStyle/>
          <a:p>
            <a:endParaRPr lang="en-US"/>
          </a:p>
        </p:txBody>
      </p:sp>
      <p:sp>
        <p:nvSpPr>
          <p:cNvPr id="106508" name="Line 11"/>
          <p:cNvSpPr>
            <a:spLocks noChangeShapeType="1"/>
          </p:cNvSpPr>
          <p:nvPr/>
        </p:nvSpPr>
        <p:spPr bwMode="auto">
          <a:xfrm>
            <a:off x="3962400" y="4648200"/>
            <a:ext cx="914400" cy="0"/>
          </a:xfrm>
          <a:prstGeom prst="line">
            <a:avLst/>
          </a:prstGeom>
          <a:noFill/>
          <a:ln w="9525">
            <a:solidFill>
              <a:schemeClr val="accent2"/>
            </a:solidFill>
            <a:round/>
            <a:headEnd/>
            <a:tailEnd type="triangle" w="med" len="med"/>
          </a:ln>
        </p:spPr>
        <p:txBody>
          <a:bodyPr/>
          <a:lstStyle/>
          <a:p>
            <a:endParaRPr lang="en-US"/>
          </a:p>
        </p:txBody>
      </p:sp>
      <p:sp>
        <p:nvSpPr>
          <p:cNvPr id="106509" name="Line 12"/>
          <p:cNvSpPr>
            <a:spLocks noChangeShapeType="1"/>
          </p:cNvSpPr>
          <p:nvPr/>
        </p:nvSpPr>
        <p:spPr bwMode="auto">
          <a:xfrm>
            <a:off x="914400" y="4953000"/>
            <a:ext cx="0" cy="609600"/>
          </a:xfrm>
          <a:prstGeom prst="line">
            <a:avLst/>
          </a:prstGeom>
          <a:noFill/>
          <a:ln w="9525">
            <a:solidFill>
              <a:schemeClr val="tx2"/>
            </a:solidFill>
            <a:round/>
            <a:headEnd/>
            <a:tailEnd/>
          </a:ln>
        </p:spPr>
        <p:txBody>
          <a:bodyPr/>
          <a:lstStyle/>
          <a:p>
            <a:endParaRPr lang="en-US"/>
          </a:p>
        </p:txBody>
      </p:sp>
      <p:sp>
        <p:nvSpPr>
          <p:cNvPr id="106510" name="Line 13"/>
          <p:cNvSpPr>
            <a:spLocks noChangeShapeType="1"/>
          </p:cNvSpPr>
          <p:nvPr/>
        </p:nvSpPr>
        <p:spPr bwMode="auto">
          <a:xfrm>
            <a:off x="914400" y="5562600"/>
            <a:ext cx="609600" cy="0"/>
          </a:xfrm>
          <a:prstGeom prst="line">
            <a:avLst/>
          </a:prstGeom>
          <a:noFill/>
          <a:ln w="9525">
            <a:solidFill>
              <a:schemeClr val="tx2"/>
            </a:solidFill>
            <a:round/>
            <a:headEnd/>
            <a:tailEnd type="triangle" w="med" len="med"/>
          </a:ln>
        </p:spPr>
        <p:txBody>
          <a:bodyPr/>
          <a:lstStyle/>
          <a:p>
            <a:endParaRPr lang="en-US"/>
          </a:p>
        </p:txBody>
      </p:sp>
      <p:sp>
        <p:nvSpPr>
          <p:cNvPr id="106511" name="Line 14"/>
          <p:cNvSpPr>
            <a:spLocks noChangeShapeType="1"/>
          </p:cNvSpPr>
          <p:nvPr/>
        </p:nvSpPr>
        <p:spPr bwMode="auto">
          <a:xfrm>
            <a:off x="1600200" y="5562600"/>
            <a:ext cx="609600" cy="0"/>
          </a:xfrm>
          <a:prstGeom prst="line">
            <a:avLst/>
          </a:prstGeom>
          <a:noFill/>
          <a:ln w="9525">
            <a:solidFill>
              <a:schemeClr val="tx1"/>
            </a:solidFill>
            <a:prstDash val="dash"/>
            <a:round/>
            <a:headEnd/>
            <a:tailEnd type="triangle" w="med" len="med"/>
          </a:ln>
        </p:spPr>
        <p:txBody>
          <a:bodyPr/>
          <a:lstStyle/>
          <a:p>
            <a:endParaRPr lang="en-US"/>
          </a:p>
        </p:txBody>
      </p:sp>
      <p:sp>
        <p:nvSpPr>
          <p:cNvPr id="106512" name="Line 15"/>
          <p:cNvSpPr>
            <a:spLocks noChangeShapeType="1"/>
          </p:cNvSpPr>
          <p:nvPr/>
        </p:nvSpPr>
        <p:spPr bwMode="auto">
          <a:xfrm>
            <a:off x="2286000" y="5029200"/>
            <a:ext cx="0" cy="533400"/>
          </a:xfrm>
          <a:prstGeom prst="line">
            <a:avLst/>
          </a:prstGeom>
          <a:noFill/>
          <a:ln w="9525">
            <a:solidFill>
              <a:schemeClr val="tx2"/>
            </a:solidFill>
            <a:round/>
            <a:headEnd/>
            <a:tailEnd type="triangle" w="med" len="med"/>
          </a:ln>
        </p:spPr>
        <p:txBody>
          <a:bodyPr/>
          <a:lstStyle/>
          <a:p>
            <a:endParaRPr lang="en-US"/>
          </a:p>
        </p:txBody>
      </p:sp>
      <p:sp>
        <p:nvSpPr>
          <p:cNvPr id="106513" name="Line 18"/>
          <p:cNvSpPr>
            <a:spLocks noChangeShapeType="1"/>
          </p:cNvSpPr>
          <p:nvPr/>
        </p:nvSpPr>
        <p:spPr bwMode="auto">
          <a:xfrm>
            <a:off x="2286000" y="5562600"/>
            <a:ext cx="685800" cy="0"/>
          </a:xfrm>
          <a:prstGeom prst="line">
            <a:avLst/>
          </a:prstGeom>
          <a:noFill/>
          <a:ln w="9525">
            <a:solidFill>
              <a:schemeClr val="tx2"/>
            </a:solidFill>
            <a:round/>
            <a:headEnd/>
            <a:tailEnd type="triangle" w="med" len="med"/>
          </a:ln>
        </p:spPr>
        <p:txBody>
          <a:bodyPr/>
          <a:lstStyle/>
          <a:p>
            <a:endParaRPr lang="en-US"/>
          </a:p>
        </p:txBody>
      </p:sp>
      <p:sp>
        <p:nvSpPr>
          <p:cNvPr id="106514" name="Line 19"/>
          <p:cNvSpPr>
            <a:spLocks noChangeShapeType="1"/>
          </p:cNvSpPr>
          <p:nvPr/>
        </p:nvSpPr>
        <p:spPr bwMode="auto">
          <a:xfrm>
            <a:off x="3048000" y="5562600"/>
            <a:ext cx="2514600" cy="0"/>
          </a:xfrm>
          <a:prstGeom prst="line">
            <a:avLst/>
          </a:prstGeom>
          <a:noFill/>
          <a:ln w="9525">
            <a:solidFill>
              <a:schemeClr val="tx1"/>
            </a:solidFill>
            <a:prstDash val="dash"/>
            <a:round/>
            <a:headEnd/>
            <a:tailEnd/>
          </a:ln>
        </p:spPr>
        <p:txBody>
          <a:bodyPr/>
          <a:lstStyle/>
          <a:p>
            <a:endParaRPr lang="en-US"/>
          </a:p>
        </p:txBody>
      </p:sp>
      <p:sp>
        <p:nvSpPr>
          <p:cNvPr id="106515" name="Line 20"/>
          <p:cNvSpPr>
            <a:spLocks noChangeShapeType="1"/>
          </p:cNvSpPr>
          <p:nvPr/>
        </p:nvSpPr>
        <p:spPr bwMode="auto">
          <a:xfrm flipV="1">
            <a:off x="5562600" y="4953000"/>
            <a:ext cx="0" cy="609600"/>
          </a:xfrm>
          <a:prstGeom prst="line">
            <a:avLst/>
          </a:prstGeom>
          <a:noFill/>
          <a:ln w="9525">
            <a:solidFill>
              <a:schemeClr val="tx1"/>
            </a:solidFill>
            <a:prstDash val="dash"/>
            <a:round/>
            <a:headEnd/>
            <a:tailEnd type="triangle" w="med" len="med"/>
          </a:ln>
        </p:spPr>
        <p:txBody>
          <a:bodyPr/>
          <a:lstStyle/>
          <a:p>
            <a:endParaRPr lang="en-US"/>
          </a:p>
        </p:txBody>
      </p:sp>
      <p:sp>
        <p:nvSpPr>
          <p:cNvPr id="106516" name="Line 21"/>
          <p:cNvSpPr>
            <a:spLocks noChangeShapeType="1"/>
          </p:cNvSpPr>
          <p:nvPr/>
        </p:nvSpPr>
        <p:spPr bwMode="auto">
          <a:xfrm>
            <a:off x="2286000" y="5257800"/>
            <a:ext cx="1981200" cy="0"/>
          </a:xfrm>
          <a:prstGeom prst="line">
            <a:avLst/>
          </a:prstGeom>
          <a:noFill/>
          <a:ln w="9525">
            <a:solidFill>
              <a:schemeClr val="tx2"/>
            </a:solidFill>
            <a:round/>
            <a:headEnd/>
            <a:tailEnd type="triangle" w="med" len="med"/>
          </a:ln>
        </p:spPr>
        <p:txBody>
          <a:bodyPr/>
          <a:lstStyle/>
          <a:p>
            <a:endParaRPr lang="en-US"/>
          </a:p>
        </p:txBody>
      </p:sp>
      <p:sp>
        <p:nvSpPr>
          <p:cNvPr id="106517" name="Line 22"/>
          <p:cNvSpPr>
            <a:spLocks noChangeShapeType="1"/>
          </p:cNvSpPr>
          <p:nvPr/>
        </p:nvSpPr>
        <p:spPr bwMode="auto">
          <a:xfrm>
            <a:off x="4343400" y="5257800"/>
            <a:ext cx="1219200" cy="0"/>
          </a:xfrm>
          <a:prstGeom prst="line">
            <a:avLst/>
          </a:prstGeom>
          <a:noFill/>
          <a:ln w="9525">
            <a:solidFill>
              <a:schemeClr val="tx1"/>
            </a:solidFill>
            <a:prstDash val="dash"/>
            <a:round/>
            <a:headEnd/>
            <a:tailEnd/>
          </a:ln>
        </p:spPr>
        <p:txBody>
          <a:bodyPr/>
          <a:lstStyle/>
          <a:p>
            <a:endParaRPr lang="en-US"/>
          </a:p>
        </p:txBody>
      </p:sp>
      <p:sp>
        <p:nvSpPr>
          <p:cNvPr id="106518" name="Rectangle 23"/>
          <p:cNvSpPr>
            <a:spLocks noChangeArrowheads="1"/>
          </p:cNvSpPr>
          <p:nvPr/>
        </p:nvSpPr>
        <p:spPr bwMode="auto">
          <a:xfrm>
            <a:off x="1401763" y="5486400"/>
            <a:ext cx="350837" cy="457200"/>
          </a:xfrm>
          <a:prstGeom prst="rect">
            <a:avLst/>
          </a:prstGeom>
          <a:noFill/>
          <a:ln w="9525">
            <a:noFill/>
            <a:miter lim="800000"/>
            <a:headEnd/>
            <a:tailEnd/>
          </a:ln>
        </p:spPr>
        <p:txBody>
          <a:bodyPr wrap="none" lIns="91427" tIns="45714" rIns="91427" bIns="45714">
            <a:spAutoFit/>
          </a:bodyPr>
          <a:lstStyle/>
          <a:p>
            <a:pPr algn="l"/>
            <a:r>
              <a:rPr lang="fa-IR">
                <a:cs typeface="Nazanin" pitchFamily="2" charset="-78"/>
              </a:rPr>
              <a:t>4</a:t>
            </a:r>
            <a:endParaRPr lang="en-US">
              <a:cs typeface="Nazanin" pitchFamily="2" charset="-78"/>
            </a:endParaRPr>
          </a:p>
        </p:txBody>
      </p:sp>
      <p:sp>
        <p:nvSpPr>
          <p:cNvPr id="106519" name="Rectangle 24"/>
          <p:cNvSpPr>
            <a:spLocks noChangeArrowheads="1"/>
          </p:cNvSpPr>
          <p:nvPr/>
        </p:nvSpPr>
        <p:spPr bwMode="auto">
          <a:xfrm>
            <a:off x="2057400" y="5486400"/>
            <a:ext cx="304800" cy="457200"/>
          </a:xfrm>
          <a:prstGeom prst="rect">
            <a:avLst/>
          </a:prstGeom>
          <a:noFill/>
          <a:ln w="9525">
            <a:noFill/>
            <a:miter lim="800000"/>
            <a:headEnd/>
            <a:tailEnd/>
          </a:ln>
        </p:spPr>
        <p:txBody>
          <a:bodyPr lIns="91427" tIns="45714" rIns="91427" bIns="45714">
            <a:spAutoFit/>
          </a:bodyPr>
          <a:lstStyle/>
          <a:p>
            <a:pPr algn="l"/>
            <a:r>
              <a:rPr lang="fa-IR">
                <a:cs typeface="Nazanin" pitchFamily="2" charset="-78"/>
              </a:rPr>
              <a:t>4</a:t>
            </a:r>
            <a:endParaRPr lang="en-US">
              <a:cs typeface="Nazanin" pitchFamily="2" charset="-78"/>
            </a:endParaRPr>
          </a:p>
        </p:txBody>
      </p:sp>
      <p:sp>
        <p:nvSpPr>
          <p:cNvPr id="106520" name="Rectangle 25"/>
          <p:cNvSpPr>
            <a:spLocks noChangeArrowheads="1"/>
          </p:cNvSpPr>
          <p:nvPr/>
        </p:nvSpPr>
        <p:spPr bwMode="auto">
          <a:xfrm>
            <a:off x="2849563" y="5486400"/>
            <a:ext cx="350837" cy="457200"/>
          </a:xfrm>
          <a:prstGeom prst="rect">
            <a:avLst/>
          </a:prstGeom>
          <a:noFill/>
          <a:ln w="9525">
            <a:noFill/>
            <a:miter lim="800000"/>
            <a:headEnd/>
            <a:tailEnd/>
          </a:ln>
        </p:spPr>
        <p:txBody>
          <a:bodyPr wrap="none" lIns="91427" tIns="45714" rIns="91427" bIns="45714">
            <a:spAutoFit/>
          </a:bodyPr>
          <a:lstStyle/>
          <a:p>
            <a:pPr algn="l"/>
            <a:r>
              <a:rPr lang="fa-IR">
                <a:cs typeface="Nazanin" pitchFamily="2" charset="-78"/>
              </a:rPr>
              <a:t>6</a:t>
            </a:r>
            <a:endParaRPr lang="en-US">
              <a:cs typeface="Nazanin" pitchFamily="2" charset="-78"/>
            </a:endParaRPr>
          </a:p>
        </p:txBody>
      </p:sp>
      <p:sp>
        <p:nvSpPr>
          <p:cNvPr id="106521" name="Rectangle 26"/>
          <p:cNvSpPr>
            <a:spLocks noChangeArrowheads="1"/>
          </p:cNvSpPr>
          <p:nvPr/>
        </p:nvSpPr>
        <p:spPr bwMode="auto">
          <a:xfrm>
            <a:off x="4144963" y="5105400"/>
            <a:ext cx="350837" cy="457200"/>
          </a:xfrm>
          <a:prstGeom prst="rect">
            <a:avLst/>
          </a:prstGeom>
          <a:noFill/>
          <a:ln w="9525">
            <a:noFill/>
            <a:miter lim="800000"/>
            <a:headEnd/>
            <a:tailEnd/>
          </a:ln>
        </p:spPr>
        <p:txBody>
          <a:bodyPr wrap="none" lIns="91427" tIns="45714" rIns="91427" bIns="45714">
            <a:spAutoFit/>
          </a:bodyPr>
          <a:lstStyle/>
          <a:p>
            <a:pPr algn="l"/>
            <a:r>
              <a:rPr lang="fa-IR">
                <a:cs typeface="Nazanin" pitchFamily="2" charset="-78"/>
              </a:rPr>
              <a:t>6</a:t>
            </a:r>
            <a:endParaRPr lang="en-US">
              <a:cs typeface="Nazanin" pitchFamily="2" charset="-78"/>
            </a:endParaRPr>
          </a:p>
        </p:txBody>
      </p:sp>
    </p:spTree>
  </p:cSld>
  <p:clrMapOvr>
    <a:masterClrMapping/>
  </p:clrMapOvr>
  <p:transition spd="med"/>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Footer Placeholder 5"/>
          <p:cNvSpPr>
            <a:spLocks noGrp="1"/>
          </p:cNvSpPr>
          <p:nvPr>
            <p:ph type="ftr" sz="quarter" idx="11"/>
          </p:nvPr>
        </p:nvSpPr>
        <p:spPr/>
        <p:txBody>
          <a:bodyPr/>
          <a:lstStyle/>
          <a:p>
            <a:pPr>
              <a:defRPr/>
            </a:pPr>
            <a:r>
              <a:rPr lang="en-US" altLang="en-US"/>
              <a:t>Management &amp; Project Control -  Present by Dr.Amir.A.Shojaie</a:t>
            </a:r>
          </a:p>
        </p:txBody>
      </p:sp>
      <p:sp>
        <p:nvSpPr>
          <p:cNvPr id="6" name="Slide Number Placeholder 6"/>
          <p:cNvSpPr>
            <a:spLocks noGrp="1"/>
          </p:cNvSpPr>
          <p:nvPr>
            <p:ph type="sldNum" sz="quarter" idx="12"/>
          </p:nvPr>
        </p:nvSpPr>
        <p:spPr/>
        <p:txBody>
          <a:bodyPr/>
          <a:lstStyle/>
          <a:p>
            <a:pPr>
              <a:defRPr/>
            </a:pPr>
            <a:fld id="{B1E76477-2464-4A71-9E4A-76A735EEDFAF}" type="slidenum">
              <a:rPr lang="ar-SA" altLang="en-US"/>
              <a:pPr>
                <a:defRPr/>
              </a:pPr>
              <a:t>91</a:t>
            </a:fld>
            <a:endParaRPr lang="en-US" altLang="en-US"/>
          </a:p>
        </p:txBody>
      </p:sp>
      <p:sp>
        <p:nvSpPr>
          <p:cNvPr id="25605" name="Rectangle 2"/>
          <p:cNvSpPr>
            <a:spLocks noGrp="1" noChangeArrowheads="1"/>
          </p:cNvSpPr>
          <p:nvPr>
            <p:ph type="title"/>
          </p:nvPr>
        </p:nvSpPr>
        <p:spPr/>
        <p:txBody>
          <a:bodyPr/>
          <a:lstStyle/>
          <a:p>
            <a:pPr algn="r" rtl="1" eaLnBrk="1" hangingPunct="1"/>
            <a:r>
              <a:rPr lang="fa-IR" smtClean="0">
                <a:cs typeface="B Nazanin" pitchFamily="2" charset="-78"/>
              </a:rPr>
              <a:t>جدول محاسبات اصلي</a:t>
            </a:r>
            <a:endParaRPr lang="en-US" smtClean="0">
              <a:cs typeface="B Nazanin" pitchFamily="2" charset="-78"/>
            </a:endParaRPr>
          </a:p>
        </p:txBody>
      </p:sp>
      <p:sp>
        <p:nvSpPr>
          <p:cNvPr id="25606" name="Rectangle 3"/>
          <p:cNvSpPr>
            <a:spLocks noGrp="1" noChangeArrowheads="1"/>
          </p:cNvSpPr>
          <p:nvPr>
            <p:ph type="body" sz="half" idx="1"/>
          </p:nvPr>
        </p:nvSpPr>
        <p:spPr>
          <a:xfrm>
            <a:off x="457200" y="1719263"/>
            <a:ext cx="7696200" cy="4411662"/>
          </a:xfrm>
        </p:spPr>
        <p:txBody>
          <a:bodyPr/>
          <a:lstStyle/>
          <a:p>
            <a:pPr algn="r" rtl="1" eaLnBrk="1" hangingPunct="1"/>
            <a:r>
              <a:rPr lang="fa-IR" sz="2600" smtClean="0">
                <a:cs typeface="B Nazanin" pitchFamily="2" charset="-78"/>
              </a:rPr>
              <a:t>بهتر است در گوشه سمت راست صفحه اي که بر روي آن شبکه پروژه ترسيم شده است جدولي مثل جدول بعد تشکيل داده و اطلاعات مربوط به زمانها را در آن نشان داد. اين جدول مربوط به شکل بعد که محاسبات پيشروي و بازگشتي انجام گرفته،ميباشد.</a:t>
            </a:r>
          </a:p>
          <a:p>
            <a:pPr algn="r" rtl="1" eaLnBrk="1" hangingPunct="1"/>
            <a:r>
              <a:rPr lang="fa-IR" sz="2600" smtClean="0">
                <a:cs typeface="B Nazanin" pitchFamily="2" charset="-78"/>
              </a:rPr>
              <a:t>مسير بحراني شامل فعاليتهاي داراي شناوري صفر </a:t>
            </a:r>
            <a:r>
              <a:rPr lang="en-US" sz="2000" smtClean="0">
                <a:cs typeface="B Nazanin" pitchFamily="2" charset="-78"/>
              </a:rPr>
              <a:t>(TF=0)</a:t>
            </a:r>
            <a:r>
              <a:rPr lang="fa-IR" sz="2600" smtClean="0">
                <a:cs typeface="B Nazanin" pitchFamily="2" charset="-78"/>
              </a:rPr>
              <a:t> بوده و اين مسير در شکل بعد مشخص شده است.</a:t>
            </a:r>
            <a:endParaRPr lang="en-US" sz="2600" smtClean="0">
              <a:cs typeface="B Nazanin" pitchFamily="2" charset="-78"/>
            </a:endParaRPr>
          </a:p>
        </p:txBody>
      </p:sp>
      <p:graphicFrame>
        <p:nvGraphicFramePr>
          <p:cNvPr id="25602" name="Rectangle 4"/>
          <p:cNvGraphicFramePr>
            <a:graphicFrameLocks noGrp="1"/>
          </p:cNvGraphicFramePr>
          <p:nvPr>
            <p:ph sz="half" idx="2"/>
          </p:nvPr>
        </p:nvGraphicFramePr>
        <p:xfrm>
          <a:off x="2743200" y="1752600"/>
          <a:ext cx="4038600" cy="2692400"/>
        </p:xfrm>
        <a:graphic>
          <a:graphicData uri="http://schemas.openxmlformats.org/presentationml/2006/ole">
            <mc:AlternateContent xmlns:mc="http://schemas.openxmlformats.org/markup-compatibility/2006">
              <mc:Choice xmlns:v="urn:schemas-microsoft-com:vml" Requires="v">
                <p:oleObj spid="_x0000_s25603" name="Equation" r:id="rId3" imgW="0" imgH="0" progId="Equation.3">
                  <p:embed/>
                </p:oleObj>
              </mc:Choice>
              <mc:Fallback>
                <p:oleObj name="Equation" r:id="rId3" imgW="0" imgH="0" progId="Equation.3">
                  <p:embed/>
                  <p:pic>
                    <p:nvPicPr>
                      <p:cNvPr id="0" name="Rectangle 4"/>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2743200" y="1752600"/>
                        <a:ext cx="4038600" cy="269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spd="med"/>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39" name="Slide Number Placeholder 5"/>
          <p:cNvSpPr>
            <a:spLocks noGrp="1"/>
          </p:cNvSpPr>
          <p:nvPr>
            <p:ph type="sldNum" sz="quarter" idx="12"/>
          </p:nvPr>
        </p:nvSpPr>
        <p:spPr/>
        <p:txBody>
          <a:bodyPr/>
          <a:lstStyle/>
          <a:p>
            <a:pPr>
              <a:defRPr/>
            </a:pPr>
            <a:fld id="{8C7B49BB-D17B-4861-BFD4-F45514056A30}" type="slidenum">
              <a:rPr lang="ar-SA" altLang="en-US"/>
              <a:pPr>
                <a:defRPr/>
              </a:pPr>
              <a:t>92</a:t>
            </a:fld>
            <a:endParaRPr lang="en-US" altLang="en-US"/>
          </a:p>
        </p:txBody>
      </p:sp>
      <p:sp>
        <p:nvSpPr>
          <p:cNvPr id="107524" name="Rectangle 2"/>
          <p:cNvSpPr>
            <a:spLocks noGrp="1" noChangeArrowheads="1"/>
          </p:cNvSpPr>
          <p:nvPr>
            <p:ph type="title"/>
          </p:nvPr>
        </p:nvSpPr>
        <p:spPr/>
        <p:txBody>
          <a:bodyPr/>
          <a:lstStyle/>
          <a:p>
            <a:pPr algn="r" rtl="1" eaLnBrk="1" hangingPunct="1"/>
            <a:r>
              <a:rPr lang="fa-IR" smtClean="0">
                <a:cs typeface="B Nazanin" pitchFamily="2" charset="-78"/>
              </a:rPr>
              <a:t>جدول محاسبات اصلي- مثال</a:t>
            </a:r>
            <a:endParaRPr lang="en-US" smtClean="0">
              <a:cs typeface="B Nazanin" pitchFamily="2" charset="-78"/>
            </a:endParaRPr>
          </a:p>
        </p:txBody>
      </p:sp>
      <p:sp>
        <p:nvSpPr>
          <p:cNvPr id="107525" name="Rectangle 3"/>
          <p:cNvSpPr>
            <a:spLocks noGrp="1" noChangeArrowheads="1"/>
          </p:cNvSpPr>
          <p:nvPr>
            <p:ph type="body" idx="1"/>
          </p:nvPr>
        </p:nvSpPr>
        <p:spPr/>
        <p:txBody>
          <a:bodyPr/>
          <a:lstStyle/>
          <a:p>
            <a:pPr algn="r" rtl="1" eaLnBrk="1" hangingPunct="1"/>
            <a:r>
              <a:rPr lang="fa-IR" smtClean="0">
                <a:cs typeface="B Nazanin" pitchFamily="2" charset="-78"/>
              </a:rPr>
              <a:t>نتاعا</a:t>
            </a:r>
            <a:r>
              <a:rPr lang="fa-IR" sz="2400" smtClean="0">
                <a:cs typeface="B Nazanin" pitchFamily="2" charset="-78"/>
              </a:rPr>
              <a:t>                                        5</a:t>
            </a:r>
            <a:endParaRPr lang="fa-IR" smtClean="0">
              <a:cs typeface="B Nazanin" pitchFamily="2" charset="-78"/>
            </a:endParaRPr>
          </a:p>
          <a:p>
            <a:pPr algn="r" rtl="1" eaLnBrk="1" hangingPunct="1">
              <a:buFont typeface="Wingdings" pitchFamily="2" charset="2"/>
              <a:buNone/>
            </a:pPr>
            <a:r>
              <a:rPr lang="fa-IR" smtClean="0">
                <a:cs typeface="B Nazanin" pitchFamily="2" charset="-78"/>
              </a:rPr>
              <a:t>                    </a:t>
            </a:r>
            <a:r>
              <a:rPr lang="fa-IR" sz="2400" smtClean="0">
                <a:cs typeface="B Nazanin" pitchFamily="2" charset="-78"/>
              </a:rPr>
              <a:t>3</a:t>
            </a:r>
            <a:r>
              <a:rPr lang="fa-IR" smtClean="0">
                <a:cs typeface="B Nazanin" pitchFamily="2" charset="-78"/>
              </a:rPr>
              <a:t>                                        </a:t>
            </a:r>
            <a:r>
              <a:rPr lang="fa-IR" sz="2400" smtClean="0">
                <a:cs typeface="B Nazanin" pitchFamily="2" charset="-78"/>
              </a:rPr>
              <a:t>2</a:t>
            </a:r>
          </a:p>
          <a:p>
            <a:pPr algn="r" rtl="1" eaLnBrk="1" hangingPunct="1">
              <a:buFont typeface="Wingdings" pitchFamily="2" charset="2"/>
              <a:buNone/>
            </a:pPr>
            <a:r>
              <a:rPr lang="fa-IR" sz="2400" smtClean="0">
                <a:cs typeface="B Nazanin" pitchFamily="2" charset="-78"/>
              </a:rPr>
              <a:t>                                                       1</a:t>
            </a:r>
          </a:p>
          <a:p>
            <a:pPr algn="r" rtl="1" eaLnBrk="1" hangingPunct="1">
              <a:buFont typeface="Wingdings" pitchFamily="2" charset="2"/>
              <a:buNone/>
            </a:pPr>
            <a:r>
              <a:rPr lang="fa-IR" sz="2400" smtClean="0">
                <a:cs typeface="B Nazanin" pitchFamily="2" charset="-78"/>
              </a:rPr>
              <a:t>                   2                               12                                 3 </a:t>
            </a:r>
          </a:p>
          <a:p>
            <a:pPr algn="r" rtl="1" eaLnBrk="1" hangingPunct="1">
              <a:buFont typeface="Wingdings" pitchFamily="2" charset="2"/>
              <a:buNone/>
            </a:pPr>
            <a:endParaRPr lang="fa-IR" sz="2400" smtClean="0">
              <a:cs typeface="B Nazanin" pitchFamily="2" charset="-78"/>
            </a:endParaRPr>
          </a:p>
          <a:p>
            <a:pPr algn="r" rtl="1" eaLnBrk="1" hangingPunct="1">
              <a:buFont typeface="Wingdings" pitchFamily="2" charset="2"/>
              <a:buNone/>
            </a:pPr>
            <a:r>
              <a:rPr lang="fa-IR" sz="2400" smtClean="0">
                <a:cs typeface="B Nazanin" pitchFamily="2" charset="-78"/>
              </a:rPr>
              <a:t>              9                                                                   2</a:t>
            </a:r>
            <a:r>
              <a:rPr lang="fa-IR" smtClean="0">
                <a:cs typeface="B Nazanin" pitchFamily="2" charset="-78"/>
              </a:rPr>
              <a:t> </a:t>
            </a:r>
          </a:p>
          <a:p>
            <a:pPr algn="r" rtl="1" eaLnBrk="1" hangingPunct="1">
              <a:buFont typeface="Wingdings" pitchFamily="2" charset="2"/>
              <a:buNone/>
            </a:pPr>
            <a:r>
              <a:rPr lang="fa-IR" smtClean="0">
                <a:cs typeface="B Nazanin" pitchFamily="2" charset="-78"/>
              </a:rPr>
              <a:t>                                    </a:t>
            </a:r>
            <a:r>
              <a:rPr lang="fa-IR" sz="2400" smtClean="0">
                <a:cs typeface="B Nazanin" pitchFamily="2" charset="-78"/>
              </a:rPr>
              <a:t>8</a:t>
            </a:r>
            <a:r>
              <a:rPr lang="fa-IR" smtClean="0">
                <a:cs typeface="B Nazanin" pitchFamily="2" charset="-78"/>
              </a:rPr>
              <a:t>                              </a:t>
            </a:r>
            <a:endParaRPr lang="en-US" smtClean="0">
              <a:cs typeface="B Nazanin" pitchFamily="2" charset="-78"/>
            </a:endParaRPr>
          </a:p>
        </p:txBody>
      </p:sp>
      <p:sp>
        <p:nvSpPr>
          <p:cNvPr id="107526" name="AutoShape 7"/>
          <p:cNvSpPr>
            <a:spLocks noChangeArrowheads="1"/>
          </p:cNvSpPr>
          <p:nvPr/>
        </p:nvSpPr>
        <p:spPr bwMode="auto">
          <a:xfrm>
            <a:off x="762000" y="33528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1</a:t>
            </a:r>
            <a:endParaRPr lang="en-US" sz="2000">
              <a:cs typeface="Nazanin" pitchFamily="2" charset="-78"/>
            </a:endParaRPr>
          </a:p>
        </p:txBody>
      </p:sp>
      <p:sp>
        <p:nvSpPr>
          <p:cNvPr id="107527" name="AutoShape 8"/>
          <p:cNvSpPr>
            <a:spLocks noChangeArrowheads="1"/>
          </p:cNvSpPr>
          <p:nvPr/>
        </p:nvSpPr>
        <p:spPr bwMode="auto">
          <a:xfrm>
            <a:off x="2895600" y="48006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6</a:t>
            </a:r>
            <a:endParaRPr lang="en-US" sz="2000">
              <a:cs typeface="Nazanin" pitchFamily="2" charset="-78"/>
            </a:endParaRPr>
          </a:p>
        </p:txBody>
      </p:sp>
      <p:sp>
        <p:nvSpPr>
          <p:cNvPr id="107528" name="AutoShape 9"/>
          <p:cNvSpPr>
            <a:spLocks noChangeArrowheads="1"/>
          </p:cNvSpPr>
          <p:nvPr/>
        </p:nvSpPr>
        <p:spPr bwMode="auto">
          <a:xfrm>
            <a:off x="3048000" y="33528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3</a:t>
            </a:r>
            <a:endParaRPr lang="en-US" sz="2000">
              <a:cs typeface="Nazanin" pitchFamily="2" charset="-78"/>
            </a:endParaRPr>
          </a:p>
        </p:txBody>
      </p:sp>
      <p:sp>
        <p:nvSpPr>
          <p:cNvPr id="107529" name="AutoShape 10"/>
          <p:cNvSpPr>
            <a:spLocks noChangeArrowheads="1"/>
          </p:cNvSpPr>
          <p:nvPr/>
        </p:nvSpPr>
        <p:spPr bwMode="auto">
          <a:xfrm>
            <a:off x="3048000" y="19812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2</a:t>
            </a:r>
            <a:endParaRPr lang="en-US" sz="2000">
              <a:cs typeface="Nazanin" pitchFamily="2" charset="-78"/>
            </a:endParaRPr>
          </a:p>
        </p:txBody>
      </p:sp>
      <p:sp>
        <p:nvSpPr>
          <p:cNvPr id="107530" name="AutoShape 11"/>
          <p:cNvSpPr>
            <a:spLocks noChangeArrowheads="1"/>
          </p:cNvSpPr>
          <p:nvPr/>
        </p:nvSpPr>
        <p:spPr bwMode="auto">
          <a:xfrm>
            <a:off x="6096000" y="33528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5</a:t>
            </a:r>
            <a:endParaRPr lang="en-US" sz="2000">
              <a:cs typeface="Nazanin" pitchFamily="2" charset="-78"/>
            </a:endParaRPr>
          </a:p>
        </p:txBody>
      </p:sp>
      <p:sp>
        <p:nvSpPr>
          <p:cNvPr id="107531" name="AutoShape 12"/>
          <p:cNvSpPr>
            <a:spLocks noChangeArrowheads="1"/>
          </p:cNvSpPr>
          <p:nvPr/>
        </p:nvSpPr>
        <p:spPr bwMode="auto">
          <a:xfrm>
            <a:off x="6248400" y="48006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7</a:t>
            </a:r>
            <a:endParaRPr lang="en-US" sz="2000">
              <a:cs typeface="Nazanin" pitchFamily="2" charset="-78"/>
            </a:endParaRPr>
          </a:p>
        </p:txBody>
      </p:sp>
      <p:sp>
        <p:nvSpPr>
          <p:cNvPr id="107532" name="AutoShape 13"/>
          <p:cNvSpPr>
            <a:spLocks noChangeArrowheads="1"/>
          </p:cNvSpPr>
          <p:nvPr/>
        </p:nvSpPr>
        <p:spPr bwMode="auto">
          <a:xfrm>
            <a:off x="6019800" y="20574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4</a:t>
            </a:r>
            <a:endParaRPr lang="en-US" sz="2000">
              <a:cs typeface="Nazanin" pitchFamily="2" charset="-78"/>
            </a:endParaRPr>
          </a:p>
        </p:txBody>
      </p:sp>
      <p:sp>
        <p:nvSpPr>
          <p:cNvPr id="107533" name="AutoShape 14"/>
          <p:cNvSpPr>
            <a:spLocks noChangeArrowheads="1"/>
          </p:cNvSpPr>
          <p:nvPr/>
        </p:nvSpPr>
        <p:spPr bwMode="auto">
          <a:xfrm>
            <a:off x="7924800" y="3276600"/>
            <a:ext cx="381000" cy="381000"/>
          </a:xfrm>
          <a:prstGeom prst="flowChartConnector">
            <a:avLst/>
          </a:prstGeom>
          <a:solidFill>
            <a:schemeClr val="accent1"/>
          </a:solidFill>
          <a:ln w="9525">
            <a:solidFill>
              <a:schemeClr val="tx1"/>
            </a:solidFill>
            <a:round/>
            <a:headEnd/>
            <a:tailEnd/>
          </a:ln>
        </p:spPr>
        <p:txBody>
          <a:bodyPr wrap="none" lIns="91427" tIns="45714" rIns="91427" bIns="45714" anchor="ctr"/>
          <a:lstStyle/>
          <a:p>
            <a:r>
              <a:rPr lang="fa-IR" sz="2000">
                <a:cs typeface="Nazanin" pitchFamily="2" charset="-78"/>
              </a:rPr>
              <a:t>8</a:t>
            </a:r>
            <a:endParaRPr lang="en-US" sz="2000">
              <a:cs typeface="Nazanin" pitchFamily="2" charset="-78"/>
            </a:endParaRPr>
          </a:p>
        </p:txBody>
      </p:sp>
      <p:sp>
        <p:nvSpPr>
          <p:cNvPr id="107534" name="Line 16"/>
          <p:cNvSpPr>
            <a:spLocks noChangeShapeType="1"/>
          </p:cNvSpPr>
          <p:nvPr/>
        </p:nvSpPr>
        <p:spPr bwMode="auto">
          <a:xfrm flipV="1">
            <a:off x="1066800" y="2209800"/>
            <a:ext cx="1981200" cy="1219200"/>
          </a:xfrm>
          <a:prstGeom prst="line">
            <a:avLst/>
          </a:prstGeom>
          <a:noFill/>
          <a:ln w="9525">
            <a:solidFill>
              <a:schemeClr val="tx1"/>
            </a:solidFill>
            <a:round/>
            <a:headEnd/>
            <a:tailEnd type="triangle" w="med" len="med"/>
          </a:ln>
        </p:spPr>
        <p:txBody>
          <a:bodyPr/>
          <a:lstStyle/>
          <a:p>
            <a:endParaRPr lang="en-US"/>
          </a:p>
        </p:txBody>
      </p:sp>
      <p:sp>
        <p:nvSpPr>
          <p:cNvPr id="107535" name="Line 17"/>
          <p:cNvSpPr>
            <a:spLocks noChangeShapeType="1"/>
          </p:cNvSpPr>
          <p:nvPr/>
        </p:nvSpPr>
        <p:spPr bwMode="auto">
          <a:xfrm>
            <a:off x="3429000" y="2209800"/>
            <a:ext cx="2590800" cy="0"/>
          </a:xfrm>
          <a:prstGeom prst="line">
            <a:avLst/>
          </a:prstGeom>
          <a:noFill/>
          <a:ln w="9525">
            <a:solidFill>
              <a:schemeClr val="tx1"/>
            </a:solidFill>
            <a:round/>
            <a:headEnd/>
            <a:tailEnd type="triangle" w="med" len="med"/>
          </a:ln>
        </p:spPr>
        <p:txBody>
          <a:bodyPr/>
          <a:lstStyle/>
          <a:p>
            <a:endParaRPr lang="en-US"/>
          </a:p>
        </p:txBody>
      </p:sp>
      <p:sp>
        <p:nvSpPr>
          <p:cNvPr id="107536" name="Line 18"/>
          <p:cNvSpPr>
            <a:spLocks noChangeShapeType="1"/>
          </p:cNvSpPr>
          <p:nvPr/>
        </p:nvSpPr>
        <p:spPr bwMode="auto">
          <a:xfrm>
            <a:off x="1143000" y="3505200"/>
            <a:ext cx="1905000" cy="0"/>
          </a:xfrm>
          <a:prstGeom prst="line">
            <a:avLst/>
          </a:prstGeom>
          <a:noFill/>
          <a:ln w="9525">
            <a:solidFill>
              <a:schemeClr val="tx1"/>
            </a:solidFill>
            <a:round/>
            <a:headEnd/>
            <a:tailEnd type="triangle" w="med" len="med"/>
          </a:ln>
        </p:spPr>
        <p:txBody>
          <a:bodyPr/>
          <a:lstStyle/>
          <a:p>
            <a:endParaRPr lang="en-US"/>
          </a:p>
        </p:txBody>
      </p:sp>
      <p:sp>
        <p:nvSpPr>
          <p:cNvPr id="107537" name="Line 19"/>
          <p:cNvSpPr>
            <a:spLocks noChangeShapeType="1"/>
          </p:cNvSpPr>
          <p:nvPr/>
        </p:nvSpPr>
        <p:spPr bwMode="auto">
          <a:xfrm>
            <a:off x="3429000" y="3505200"/>
            <a:ext cx="2667000" cy="0"/>
          </a:xfrm>
          <a:prstGeom prst="line">
            <a:avLst/>
          </a:prstGeom>
          <a:noFill/>
          <a:ln w="9525">
            <a:solidFill>
              <a:schemeClr val="tx1"/>
            </a:solidFill>
            <a:round/>
            <a:headEnd/>
            <a:tailEnd type="triangle" w="med" len="med"/>
          </a:ln>
        </p:spPr>
        <p:txBody>
          <a:bodyPr/>
          <a:lstStyle/>
          <a:p>
            <a:endParaRPr lang="en-US"/>
          </a:p>
        </p:txBody>
      </p:sp>
      <p:sp>
        <p:nvSpPr>
          <p:cNvPr id="107538" name="Line 20"/>
          <p:cNvSpPr>
            <a:spLocks noChangeShapeType="1"/>
          </p:cNvSpPr>
          <p:nvPr/>
        </p:nvSpPr>
        <p:spPr bwMode="auto">
          <a:xfrm>
            <a:off x="6477000" y="3505200"/>
            <a:ext cx="1447800" cy="0"/>
          </a:xfrm>
          <a:prstGeom prst="line">
            <a:avLst/>
          </a:prstGeom>
          <a:noFill/>
          <a:ln w="9525">
            <a:solidFill>
              <a:schemeClr val="tx1"/>
            </a:solidFill>
            <a:round/>
            <a:headEnd/>
            <a:tailEnd type="triangle" w="med" len="med"/>
          </a:ln>
        </p:spPr>
        <p:txBody>
          <a:bodyPr/>
          <a:lstStyle/>
          <a:p>
            <a:endParaRPr lang="en-US"/>
          </a:p>
        </p:txBody>
      </p:sp>
      <p:sp>
        <p:nvSpPr>
          <p:cNvPr id="107539" name="Line 21"/>
          <p:cNvSpPr>
            <a:spLocks noChangeShapeType="1"/>
          </p:cNvSpPr>
          <p:nvPr/>
        </p:nvSpPr>
        <p:spPr bwMode="auto">
          <a:xfrm>
            <a:off x="6400800" y="2286000"/>
            <a:ext cx="1600200" cy="990600"/>
          </a:xfrm>
          <a:prstGeom prst="line">
            <a:avLst/>
          </a:prstGeom>
          <a:noFill/>
          <a:ln w="9525">
            <a:solidFill>
              <a:schemeClr val="tx1"/>
            </a:solidFill>
            <a:round/>
            <a:headEnd/>
            <a:tailEnd type="triangle" w="med" len="med"/>
          </a:ln>
        </p:spPr>
        <p:txBody>
          <a:bodyPr/>
          <a:lstStyle/>
          <a:p>
            <a:endParaRPr lang="en-US"/>
          </a:p>
        </p:txBody>
      </p:sp>
      <p:sp>
        <p:nvSpPr>
          <p:cNvPr id="107540" name="Line 22"/>
          <p:cNvSpPr>
            <a:spLocks noChangeShapeType="1"/>
          </p:cNvSpPr>
          <p:nvPr/>
        </p:nvSpPr>
        <p:spPr bwMode="auto">
          <a:xfrm flipV="1">
            <a:off x="3352800" y="2362200"/>
            <a:ext cx="2667000" cy="1066800"/>
          </a:xfrm>
          <a:prstGeom prst="line">
            <a:avLst/>
          </a:prstGeom>
          <a:noFill/>
          <a:ln w="9525">
            <a:solidFill>
              <a:schemeClr val="tx1"/>
            </a:solidFill>
            <a:round/>
            <a:headEnd/>
            <a:tailEnd type="triangle" w="med" len="med"/>
          </a:ln>
        </p:spPr>
        <p:txBody>
          <a:bodyPr/>
          <a:lstStyle/>
          <a:p>
            <a:endParaRPr lang="en-US"/>
          </a:p>
        </p:txBody>
      </p:sp>
      <p:sp>
        <p:nvSpPr>
          <p:cNvPr id="107541" name="Line 23"/>
          <p:cNvSpPr>
            <a:spLocks noChangeShapeType="1"/>
          </p:cNvSpPr>
          <p:nvPr/>
        </p:nvSpPr>
        <p:spPr bwMode="auto">
          <a:xfrm>
            <a:off x="1066800" y="3733800"/>
            <a:ext cx="1828800" cy="1219200"/>
          </a:xfrm>
          <a:prstGeom prst="line">
            <a:avLst/>
          </a:prstGeom>
          <a:noFill/>
          <a:ln w="38100">
            <a:solidFill>
              <a:schemeClr val="tx1"/>
            </a:solidFill>
            <a:round/>
            <a:headEnd/>
            <a:tailEnd type="triangle" w="med" len="med"/>
          </a:ln>
        </p:spPr>
        <p:txBody>
          <a:bodyPr/>
          <a:lstStyle/>
          <a:p>
            <a:endParaRPr lang="en-US"/>
          </a:p>
        </p:txBody>
      </p:sp>
      <p:sp>
        <p:nvSpPr>
          <p:cNvPr id="107542" name="Line 24"/>
          <p:cNvSpPr>
            <a:spLocks noChangeShapeType="1"/>
          </p:cNvSpPr>
          <p:nvPr/>
        </p:nvSpPr>
        <p:spPr bwMode="auto">
          <a:xfrm>
            <a:off x="3276600" y="5105400"/>
            <a:ext cx="2971800" cy="0"/>
          </a:xfrm>
          <a:prstGeom prst="line">
            <a:avLst/>
          </a:prstGeom>
          <a:noFill/>
          <a:ln w="38100">
            <a:solidFill>
              <a:schemeClr val="tx1"/>
            </a:solidFill>
            <a:round/>
            <a:headEnd/>
            <a:tailEnd type="triangle" w="med" len="med"/>
          </a:ln>
        </p:spPr>
        <p:txBody>
          <a:bodyPr/>
          <a:lstStyle/>
          <a:p>
            <a:endParaRPr lang="en-US"/>
          </a:p>
        </p:txBody>
      </p:sp>
      <p:sp>
        <p:nvSpPr>
          <p:cNvPr id="107543" name="Line 25"/>
          <p:cNvSpPr>
            <a:spLocks noChangeShapeType="1"/>
          </p:cNvSpPr>
          <p:nvPr/>
        </p:nvSpPr>
        <p:spPr bwMode="auto">
          <a:xfrm flipV="1">
            <a:off x="6553200" y="3657600"/>
            <a:ext cx="1524000" cy="1219200"/>
          </a:xfrm>
          <a:prstGeom prst="line">
            <a:avLst/>
          </a:prstGeom>
          <a:noFill/>
          <a:ln w="38100">
            <a:solidFill>
              <a:schemeClr val="tx1"/>
            </a:solidFill>
            <a:round/>
            <a:headEnd/>
            <a:tailEnd type="triangle" w="med" len="med"/>
          </a:ln>
        </p:spPr>
        <p:txBody>
          <a:bodyPr/>
          <a:lstStyle/>
          <a:p>
            <a:endParaRPr lang="en-US"/>
          </a:p>
        </p:txBody>
      </p:sp>
      <p:sp>
        <p:nvSpPr>
          <p:cNvPr id="107544" name="Rectangle 26"/>
          <p:cNvSpPr>
            <a:spLocks noChangeArrowheads="1"/>
          </p:cNvSpPr>
          <p:nvPr/>
        </p:nvSpPr>
        <p:spPr bwMode="auto">
          <a:xfrm>
            <a:off x="2895600" y="1676400"/>
            <a:ext cx="609600" cy="304800"/>
          </a:xfrm>
          <a:prstGeom prst="rect">
            <a:avLst/>
          </a:prstGeom>
          <a:solidFill>
            <a:schemeClr val="bg1"/>
          </a:solidFill>
          <a:ln w="9525">
            <a:solidFill>
              <a:schemeClr val="tx1"/>
            </a:solidFill>
            <a:miter lim="800000"/>
            <a:headEnd/>
            <a:tailEnd/>
          </a:ln>
        </p:spPr>
        <p:txBody>
          <a:bodyPr wrap="none" lIns="91427" tIns="45714" rIns="91427" bIns="45714" anchor="ctr"/>
          <a:lstStyle/>
          <a:p>
            <a:r>
              <a:rPr lang="fa-IR" sz="2000">
                <a:cs typeface="Nazanin" pitchFamily="2" charset="-78"/>
              </a:rPr>
              <a:t>11  2</a:t>
            </a:r>
            <a:endParaRPr lang="en-US" sz="2000">
              <a:cs typeface="Nazanin" pitchFamily="2" charset="-78"/>
            </a:endParaRPr>
          </a:p>
        </p:txBody>
      </p:sp>
      <p:sp>
        <p:nvSpPr>
          <p:cNvPr id="107545" name="Rectangle 27"/>
          <p:cNvSpPr>
            <a:spLocks noChangeArrowheads="1"/>
          </p:cNvSpPr>
          <p:nvPr/>
        </p:nvSpPr>
        <p:spPr bwMode="auto">
          <a:xfrm>
            <a:off x="5867400" y="1752600"/>
            <a:ext cx="609600" cy="304800"/>
          </a:xfrm>
          <a:prstGeom prst="rect">
            <a:avLst/>
          </a:prstGeom>
          <a:solidFill>
            <a:schemeClr val="bg1"/>
          </a:solidFill>
          <a:ln w="9525">
            <a:solidFill>
              <a:schemeClr val="tx1"/>
            </a:solidFill>
            <a:miter lim="800000"/>
            <a:headEnd/>
            <a:tailEnd/>
          </a:ln>
        </p:spPr>
        <p:txBody>
          <a:bodyPr wrap="none" lIns="91427" tIns="45714" rIns="91427" bIns="45714" anchor="ctr"/>
          <a:lstStyle/>
          <a:p>
            <a:r>
              <a:rPr lang="fa-IR" sz="2000">
                <a:cs typeface="Nazanin" pitchFamily="2" charset="-78"/>
              </a:rPr>
              <a:t>16  7</a:t>
            </a:r>
            <a:endParaRPr lang="en-US" sz="2000">
              <a:cs typeface="Nazanin" pitchFamily="2" charset="-78"/>
            </a:endParaRPr>
          </a:p>
        </p:txBody>
      </p:sp>
      <p:sp>
        <p:nvSpPr>
          <p:cNvPr id="107546" name="Rectangle 28"/>
          <p:cNvSpPr>
            <a:spLocks noChangeArrowheads="1"/>
          </p:cNvSpPr>
          <p:nvPr/>
        </p:nvSpPr>
        <p:spPr bwMode="auto">
          <a:xfrm>
            <a:off x="8077200" y="2895600"/>
            <a:ext cx="609600" cy="304800"/>
          </a:xfrm>
          <a:prstGeom prst="rect">
            <a:avLst/>
          </a:prstGeom>
          <a:solidFill>
            <a:schemeClr val="bg1"/>
          </a:solidFill>
          <a:ln w="9525">
            <a:solidFill>
              <a:schemeClr val="tx1"/>
            </a:solidFill>
            <a:miter lim="800000"/>
            <a:headEnd/>
            <a:tailEnd/>
          </a:ln>
        </p:spPr>
        <p:txBody>
          <a:bodyPr wrap="none" lIns="91427" tIns="45714" rIns="91427" bIns="45714" anchor="ctr"/>
          <a:lstStyle/>
          <a:p>
            <a:r>
              <a:rPr lang="fa-IR" sz="2000">
                <a:cs typeface="Nazanin" pitchFamily="2" charset="-78"/>
              </a:rPr>
              <a:t>19  19</a:t>
            </a:r>
            <a:endParaRPr lang="en-US" sz="2000">
              <a:cs typeface="Nazanin" pitchFamily="2" charset="-78"/>
            </a:endParaRPr>
          </a:p>
        </p:txBody>
      </p:sp>
      <p:sp>
        <p:nvSpPr>
          <p:cNvPr id="107547" name="Rectangle 29"/>
          <p:cNvSpPr>
            <a:spLocks noChangeArrowheads="1"/>
          </p:cNvSpPr>
          <p:nvPr/>
        </p:nvSpPr>
        <p:spPr bwMode="auto">
          <a:xfrm>
            <a:off x="533400" y="2971800"/>
            <a:ext cx="609600" cy="304800"/>
          </a:xfrm>
          <a:prstGeom prst="rect">
            <a:avLst/>
          </a:prstGeom>
          <a:solidFill>
            <a:schemeClr val="bg1"/>
          </a:solidFill>
          <a:ln w="9525">
            <a:solidFill>
              <a:schemeClr val="tx1"/>
            </a:solidFill>
            <a:miter lim="800000"/>
            <a:headEnd/>
            <a:tailEnd/>
          </a:ln>
        </p:spPr>
        <p:txBody>
          <a:bodyPr wrap="none" lIns="91427" tIns="45714" rIns="91427" bIns="45714" anchor="ctr"/>
          <a:lstStyle/>
          <a:p>
            <a:r>
              <a:rPr lang="fa-IR" sz="2000">
                <a:cs typeface="Nazanin" pitchFamily="2" charset="-78"/>
              </a:rPr>
              <a:t>0  0</a:t>
            </a:r>
            <a:endParaRPr lang="en-US" sz="2000">
              <a:cs typeface="Nazanin" pitchFamily="2" charset="-78"/>
            </a:endParaRPr>
          </a:p>
        </p:txBody>
      </p:sp>
      <p:sp>
        <p:nvSpPr>
          <p:cNvPr id="107548" name="Rectangle 30"/>
          <p:cNvSpPr>
            <a:spLocks noChangeArrowheads="1"/>
          </p:cNvSpPr>
          <p:nvPr/>
        </p:nvSpPr>
        <p:spPr bwMode="auto">
          <a:xfrm>
            <a:off x="2819400" y="2971800"/>
            <a:ext cx="609600" cy="304800"/>
          </a:xfrm>
          <a:prstGeom prst="rect">
            <a:avLst/>
          </a:prstGeom>
          <a:solidFill>
            <a:schemeClr val="bg1"/>
          </a:solidFill>
          <a:ln w="9525">
            <a:solidFill>
              <a:schemeClr val="tx1"/>
            </a:solidFill>
            <a:miter lim="800000"/>
            <a:headEnd/>
            <a:tailEnd/>
          </a:ln>
        </p:spPr>
        <p:txBody>
          <a:bodyPr wrap="none" lIns="91427" tIns="45714" rIns="91427" bIns="45714" anchor="ctr"/>
          <a:lstStyle/>
          <a:p>
            <a:r>
              <a:rPr lang="fa-IR" sz="2000">
                <a:cs typeface="Nazanin" pitchFamily="2" charset="-78"/>
              </a:rPr>
              <a:t>5  3</a:t>
            </a:r>
            <a:endParaRPr lang="en-US" sz="2000">
              <a:cs typeface="Nazanin" pitchFamily="2" charset="-78"/>
            </a:endParaRPr>
          </a:p>
        </p:txBody>
      </p:sp>
      <p:sp>
        <p:nvSpPr>
          <p:cNvPr id="107549" name="Rectangle 31"/>
          <p:cNvSpPr>
            <a:spLocks noChangeArrowheads="1"/>
          </p:cNvSpPr>
          <p:nvPr/>
        </p:nvSpPr>
        <p:spPr bwMode="auto">
          <a:xfrm>
            <a:off x="5791200" y="2971800"/>
            <a:ext cx="609600" cy="304800"/>
          </a:xfrm>
          <a:prstGeom prst="rect">
            <a:avLst/>
          </a:prstGeom>
          <a:solidFill>
            <a:schemeClr val="bg1"/>
          </a:solidFill>
          <a:ln w="9525">
            <a:solidFill>
              <a:schemeClr val="tx1"/>
            </a:solidFill>
            <a:miter lim="800000"/>
            <a:headEnd/>
            <a:tailEnd/>
          </a:ln>
        </p:spPr>
        <p:txBody>
          <a:bodyPr wrap="none" lIns="91427" tIns="45714" rIns="91427" bIns="45714" anchor="ctr"/>
          <a:lstStyle/>
          <a:p>
            <a:r>
              <a:rPr lang="fa-IR" sz="2000">
                <a:cs typeface="Nazanin" pitchFamily="2" charset="-78"/>
              </a:rPr>
              <a:t>17  15</a:t>
            </a:r>
            <a:endParaRPr lang="en-US" sz="2000">
              <a:cs typeface="Nazanin" pitchFamily="2" charset="-78"/>
            </a:endParaRPr>
          </a:p>
        </p:txBody>
      </p:sp>
      <p:sp>
        <p:nvSpPr>
          <p:cNvPr id="107550" name="Rectangle 32"/>
          <p:cNvSpPr>
            <a:spLocks noChangeArrowheads="1"/>
          </p:cNvSpPr>
          <p:nvPr/>
        </p:nvSpPr>
        <p:spPr bwMode="auto">
          <a:xfrm>
            <a:off x="3048000" y="4419600"/>
            <a:ext cx="609600" cy="304800"/>
          </a:xfrm>
          <a:prstGeom prst="rect">
            <a:avLst/>
          </a:prstGeom>
          <a:solidFill>
            <a:schemeClr val="bg1"/>
          </a:solidFill>
          <a:ln w="9525">
            <a:solidFill>
              <a:schemeClr val="tx1"/>
            </a:solidFill>
            <a:miter lim="800000"/>
            <a:headEnd/>
            <a:tailEnd/>
          </a:ln>
        </p:spPr>
        <p:txBody>
          <a:bodyPr wrap="none" lIns="91427" tIns="45714" rIns="91427" bIns="45714" anchor="ctr"/>
          <a:lstStyle/>
          <a:p>
            <a:r>
              <a:rPr lang="fa-IR" sz="2000">
                <a:cs typeface="Nazanin" pitchFamily="2" charset="-78"/>
              </a:rPr>
              <a:t>2  2</a:t>
            </a:r>
            <a:endParaRPr lang="en-US" sz="2000">
              <a:cs typeface="Nazanin" pitchFamily="2" charset="-78"/>
            </a:endParaRPr>
          </a:p>
        </p:txBody>
      </p:sp>
      <p:sp>
        <p:nvSpPr>
          <p:cNvPr id="107551" name="Rectangle 33"/>
          <p:cNvSpPr>
            <a:spLocks noChangeArrowheads="1"/>
          </p:cNvSpPr>
          <p:nvPr/>
        </p:nvSpPr>
        <p:spPr bwMode="auto">
          <a:xfrm>
            <a:off x="5943600" y="4419600"/>
            <a:ext cx="609600" cy="304800"/>
          </a:xfrm>
          <a:prstGeom prst="rect">
            <a:avLst/>
          </a:prstGeom>
          <a:solidFill>
            <a:schemeClr val="bg1"/>
          </a:solidFill>
          <a:ln w="9525">
            <a:solidFill>
              <a:schemeClr val="tx1"/>
            </a:solidFill>
            <a:miter lim="800000"/>
            <a:headEnd/>
            <a:tailEnd/>
          </a:ln>
        </p:spPr>
        <p:txBody>
          <a:bodyPr wrap="none" lIns="91427" tIns="45714" rIns="91427" bIns="45714" anchor="ctr"/>
          <a:lstStyle/>
          <a:p>
            <a:r>
              <a:rPr lang="fa-IR" sz="2000">
                <a:cs typeface="Nazanin" pitchFamily="2" charset="-78"/>
              </a:rPr>
              <a:t>10  10</a:t>
            </a:r>
            <a:endParaRPr lang="en-US" sz="2000">
              <a:cs typeface="Nazanin" pitchFamily="2" charset="-78"/>
            </a:endParaRPr>
          </a:p>
        </p:txBody>
      </p:sp>
      <p:sp>
        <p:nvSpPr>
          <p:cNvPr id="107552" name="Line 35"/>
          <p:cNvSpPr>
            <a:spLocks noChangeShapeType="1"/>
          </p:cNvSpPr>
          <p:nvPr/>
        </p:nvSpPr>
        <p:spPr bwMode="auto">
          <a:xfrm>
            <a:off x="838200" y="2971800"/>
            <a:ext cx="0" cy="304800"/>
          </a:xfrm>
          <a:prstGeom prst="line">
            <a:avLst/>
          </a:prstGeom>
          <a:noFill/>
          <a:ln w="9525">
            <a:solidFill>
              <a:schemeClr val="tx1"/>
            </a:solidFill>
            <a:round/>
            <a:headEnd/>
            <a:tailEnd/>
          </a:ln>
        </p:spPr>
        <p:txBody>
          <a:bodyPr/>
          <a:lstStyle/>
          <a:p>
            <a:endParaRPr lang="en-US"/>
          </a:p>
        </p:txBody>
      </p:sp>
      <p:sp>
        <p:nvSpPr>
          <p:cNvPr id="107553" name="Line 36"/>
          <p:cNvSpPr>
            <a:spLocks noChangeShapeType="1"/>
          </p:cNvSpPr>
          <p:nvPr/>
        </p:nvSpPr>
        <p:spPr bwMode="auto">
          <a:xfrm>
            <a:off x="3200400" y="1676400"/>
            <a:ext cx="0" cy="304800"/>
          </a:xfrm>
          <a:prstGeom prst="line">
            <a:avLst/>
          </a:prstGeom>
          <a:noFill/>
          <a:ln w="9525">
            <a:solidFill>
              <a:schemeClr val="tx1"/>
            </a:solidFill>
            <a:round/>
            <a:headEnd/>
            <a:tailEnd/>
          </a:ln>
        </p:spPr>
        <p:txBody>
          <a:bodyPr/>
          <a:lstStyle/>
          <a:p>
            <a:endParaRPr lang="en-US"/>
          </a:p>
        </p:txBody>
      </p:sp>
      <p:sp>
        <p:nvSpPr>
          <p:cNvPr id="107554" name="Line 37"/>
          <p:cNvSpPr>
            <a:spLocks noChangeShapeType="1"/>
          </p:cNvSpPr>
          <p:nvPr/>
        </p:nvSpPr>
        <p:spPr bwMode="auto">
          <a:xfrm>
            <a:off x="3352800" y="4419600"/>
            <a:ext cx="0" cy="304800"/>
          </a:xfrm>
          <a:prstGeom prst="line">
            <a:avLst/>
          </a:prstGeom>
          <a:noFill/>
          <a:ln w="9525">
            <a:solidFill>
              <a:schemeClr val="tx1"/>
            </a:solidFill>
            <a:round/>
            <a:headEnd/>
            <a:tailEnd/>
          </a:ln>
        </p:spPr>
        <p:txBody>
          <a:bodyPr/>
          <a:lstStyle/>
          <a:p>
            <a:endParaRPr lang="en-US"/>
          </a:p>
        </p:txBody>
      </p:sp>
      <p:sp>
        <p:nvSpPr>
          <p:cNvPr id="107555" name="Line 38"/>
          <p:cNvSpPr>
            <a:spLocks noChangeShapeType="1"/>
          </p:cNvSpPr>
          <p:nvPr/>
        </p:nvSpPr>
        <p:spPr bwMode="auto">
          <a:xfrm>
            <a:off x="3124200" y="2971800"/>
            <a:ext cx="0" cy="304800"/>
          </a:xfrm>
          <a:prstGeom prst="line">
            <a:avLst/>
          </a:prstGeom>
          <a:noFill/>
          <a:ln w="9525">
            <a:solidFill>
              <a:schemeClr val="tx1"/>
            </a:solidFill>
            <a:round/>
            <a:headEnd/>
            <a:tailEnd/>
          </a:ln>
        </p:spPr>
        <p:txBody>
          <a:bodyPr/>
          <a:lstStyle/>
          <a:p>
            <a:endParaRPr lang="en-US"/>
          </a:p>
        </p:txBody>
      </p:sp>
      <p:sp>
        <p:nvSpPr>
          <p:cNvPr id="107556" name="Line 39"/>
          <p:cNvSpPr>
            <a:spLocks noChangeShapeType="1"/>
          </p:cNvSpPr>
          <p:nvPr/>
        </p:nvSpPr>
        <p:spPr bwMode="auto">
          <a:xfrm>
            <a:off x="8382000" y="2895600"/>
            <a:ext cx="0" cy="304800"/>
          </a:xfrm>
          <a:prstGeom prst="line">
            <a:avLst/>
          </a:prstGeom>
          <a:noFill/>
          <a:ln w="9525">
            <a:solidFill>
              <a:schemeClr val="tx1"/>
            </a:solidFill>
            <a:round/>
            <a:headEnd/>
            <a:tailEnd/>
          </a:ln>
        </p:spPr>
        <p:txBody>
          <a:bodyPr/>
          <a:lstStyle/>
          <a:p>
            <a:endParaRPr lang="en-US"/>
          </a:p>
        </p:txBody>
      </p:sp>
      <p:sp>
        <p:nvSpPr>
          <p:cNvPr id="107557" name="Line 40"/>
          <p:cNvSpPr>
            <a:spLocks noChangeShapeType="1"/>
          </p:cNvSpPr>
          <p:nvPr/>
        </p:nvSpPr>
        <p:spPr bwMode="auto">
          <a:xfrm>
            <a:off x="6096000" y="1752600"/>
            <a:ext cx="0" cy="304800"/>
          </a:xfrm>
          <a:prstGeom prst="line">
            <a:avLst/>
          </a:prstGeom>
          <a:noFill/>
          <a:ln w="9525">
            <a:solidFill>
              <a:schemeClr val="tx1"/>
            </a:solidFill>
            <a:round/>
            <a:headEnd/>
            <a:tailEnd/>
          </a:ln>
        </p:spPr>
        <p:txBody>
          <a:bodyPr/>
          <a:lstStyle/>
          <a:p>
            <a:endParaRPr lang="en-US"/>
          </a:p>
        </p:txBody>
      </p:sp>
      <p:sp>
        <p:nvSpPr>
          <p:cNvPr id="107558" name="Line 41"/>
          <p:cNvSpPr>
            <a:spLocks noChangeShapeType="1"/>
          </p:cNvSpPr>
          <p:nvPr/>
        </p:nvSpPr>
        <p:spPr bwMode="auto">
          <a:xfrm>
            <a:off x="6096000" y="2971800"/>
            <a:ext cx="0" cy="304800"/>
          </a:xfrm>
          <a:prstGeom prst="line">
            <a:avLst/>
          </a:prstGeom>
          <a:noFill/>
          <a:ln w="9525">
            <a:solidFill>
              <a:schemeClr val="tx1"/>
            </a:solidFill>
            <a:round/>
            <a:headEnd/>
            <a:tailEnd/>
          </a:ln>
        </p:spPr>
        <p:txBody>
          <a:bodyPr/>
          <a:lstStyle/>
          <a:p>
            <a:endParaRPr lang="en-US"/>
          </a:p>
        </p:txBody>
      </p:sp>
      <p:sp>
        <p:nvSpPr>
          <p:cNvPr id="107559" name="Line 42"/>
          <p:cNvSpPr>
            <a:spLocks noChangeShapeType="1"/>
          </p:cNvSpPr>
          <p:nvPr/>
        </p:nvSpPr>
        <p:spPr bwMode="auto">
          <a:xfrm>
            <a:off x="6248400" y="4419600"/>
            <a:ext cx="0" cy="304800"/>
          </a:xfrm>
          <a:prstGeom prst="line">
            <a:avLst/>
          </a:prstGeom>
          <a:noFill/>
          <a:ln w="9525">
            <a:solidFill>
              <a:schemeClr val="tx1"/>
            </a:solidFill>
            <a:round/>
            <a:headEnd/>
            <a:tailEnd/>
          </a:ln>
        </p:spPr>
        <p:txBody>
          <a:bodyPr/>
          <a:lstStyle/>
          <a:p>
            <a:endParaRPr lang="en-US"/>
          </a:p>
        </p:txBody>
      </p:sp>
    </p:spTree>
  </p:cSld>
  <p:clrMapOvr>
    <a:masterClrMapping/>
  </p:clrMapOvr>
  <p:transition spd="med"/>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Footer Placeholder 5"/>
          <p:cNvSpPr>
            <a:spLocks noGrp="1"/>
          </p:cNvSpPr>
          <p:nvPr>
            <p:ph type="ftr" sz="quarter" idx="11"/>
          </p:nvPr>
        </p:nvSpPr>
        <p:spPr/>
        <p:txBody>
          <a:bodyPr/>
          <a:lstStyle/>
          <a:p>
            <a:pPr>
              <a:defRPr/>
            </a:pPr>
            <a:r>
              <a:rPr lang="en-US" altLang="en-US"/>
              <a:t>Management &amp; Project Control -  Present by Dr.Amir.A.Shojaie</a:t>
            </a:r>
          </a:p>
        </p:txBody>
      </p:sp>
      <p:sp>
        <p:nvSpPr>
          <p:cNvPr id="6" name="Slide Number Placeholder 6"/>
          <p:cNvSpPr>
            <a:spLocks noGrp="1"/>
          </p:cNvSpPr>
          <p:nvPr>
            <p:ph type="sldNum" sz="quarter" idx="12"/>
          </p:nvPr>
        </p:nvSpPr>
        <p:spPr/>
        <p:txBody>
          <a:bodyPr/>
          <a:lstStyle/>
          <a:p>
            <a:pPr>
              <a:defRPr/>
            </a:pPr>
            <a:fld id="{292127A9-1F51-4C6B-99A7-A92E51858B69}" type="slidenum">
              <a:rPr lang="ar-SA" altLang="en-US"/>
              <a:pPr>
                <a:defRPr/>
              </a:pPr>
              <a:t>93</a:t>
            </a:fld>
            <a:endParaRPr lang="en-US" altLang="en-US"/>
          </a:p>
        </p:txBody>
      </p:sp>
      <p:sp>
        <p:nvSpPr>
          <p:cNvPr id="26629" name="Rectangle 2"/>
          <p:cNvSpPr>
            <a:spLocks noGrp="1" noChangeArrowheads="1"/>
          </p:cNvSpPr>
          <p:nvPr>
            <p:ph type="title"/>
          </p:nvPr>
        </p:nvSpPr>
        <p:spPr/>
        <p:txBody>
          <a:bodyPr/>
          <a:lstStyle/>
          <a:p>
            <a:pPr algn="r" rtl="1" eaLnBrk="1" hangingPunct="1"/>
            <a:r>
              <a:rPr lang="fa-IR" smtClean="0">
                <a:cs typeface="B Nazanin" pitchFamily="2" charset="-78"/>
              </a:rPr>
              <a:t>جدول محاسبات اصلي-ادامه</a:t>
            </a:r>
            <a:endParaRPr lang="en-US" smtClean="0">
              <a:cs typeface="B Nazanin" pitchFamily="2" charset="-78"/>
            </a:endParaRPr>
          </a:p>
        </p:txBody>
      </p:sp>
      <p:sp>
        <p:nvSpPr>
          <p:cNvPr id="26630" name="Rectangle 3"/>
          <p:cNvSpPr>
            <a:spLocks noGrp="1" noChangeArrowheads="1"/>
          </p:cNvSpPr>
          <p:nvPr>
            <p:ph type="body" sz="half" idx="1"/>
          </p:nvPr>
        </p:nvSpPr>
        <p:spPr>
          <a:xfrm>
            <a:off x="457200" y="1719263"/>
            <a:ext cx="8305800" cy="4411662"/>
          </a:xfrm>
          <a:noFill/>
        </p:spPr>
        <p:txBody>
          <a:bodyPr/>
          <a:lstStyle/>
          <a:p>
            <a:pPr algn="r" rtl="1" eaLnBrk="1" hangingPunct="1"/>
            <a:r>
              <a:rPr lang="fa-IR" sz="2600" smtClean="0">
                <a:cs typeface="B Nazanin" pitchFamily="2" charset="-78"/>
              </a:rPr>
              <a:t>زودترين تاريخ شروع</a:t>
            </a:r>
          </a:p>
          <a:p>
            <a:pPr algn="r" rtl="1" eaLnBrk="1" hangingPunct="1"/>
            <a:r>
              <a:rPr lang="fa-IR" sz="2600" smtClean="0">
                <a:cs typeface="B Nazanin" pitchFamily="2" charset="-78"/>
              </a:rPr>
              <a:t>زودترين تاريخ پايان</a:t>
            </a:r>
          </a:p>
          <a:p>
            <a:pPr algn="r" rtl="1" eaLnBrk="1" hangingPunct="1"/>
            <a:r>
              <a:rPr lang="fa-IR" sz="2600" smtClean="0">
                <a:cs typeface="B Nazanin" pitchFamily="2" charset="-78"/>
              </a:rPr>
              <a:t>ديرترين تاريخ شروع</a:t>
            </a:r>
          </a:p>
          <a:p>
            <a:pPr algn="r" rtl="1" eaLnBrk="1" hangingPunct="1"/>
            <a:r>
              <a:rPr lang="fa-IR" sz="2600" smtClean="0">
                <a:cs typeface="B Nazanin" pitchFamily="2" charset="-78"/>
              </a:rPr>
              <a:t>ديرترين تاريخ پايان</a:t>
            </a:r>
          </a:p>
          <a:p>
            <a:pPr algn="r" rtl="1" eaLnBrk="1" hangingPunct="1"/>
            <a:r>
              <a:rPr lang="fa-IR" sz="2600" smtClean="0">
                <a:cs typeface="B Nazanin" pitchFamily="2" charset="-78"/>
              </a:rPr>
              <a:t>شناوري جمعي</a:t>
            </a:r>
          </a:p>
          <a:p>
            <a:pPr algn="r" rtl="1" eaLnBrk="1" hangingPunct="1"/>
            <a:r>
              <a:rPr lang="fa-IR" sz="2600" smtClean="0">
                <a:cs typeface="B Nazanin" pitchFamily="2" charset="-78"/>
              </a:rPr>
              <a:t>شناوري آزاد</a:t>
            </a:r>
          </a:p>
          <a:p>
            <a:pPr algn="r" rtl="1" eaLnBrk="1" hangingPunct="1"/>
            <a:r>
              <a:rPr lang="fa-IR" sz="2600" smtClean="0">
                <a:cs typeface="B Nazanin" pitchFamily="2" charset="-78"/>
              </a:rPr>
              <a:t>شناوري مستقل</a:t>
            </a:r>
          </a:p>
          <a:p>
            <a:pPr algn="r" rtl="1" eaLnBrk="1" hangingPunct="1"/>
            <a:endParaRPr lang="en-US" sz="2600" smtClean="0">
              <a:cs typeface="B Nazanin" pitchFamily="2" charset="-78"/>
            </a:endParaRPr>
          </a:p>
        </p:txBody>
      </p:sp>
      <p:graphicFrame>
        <p:nvGraphicFramePr>
          <p:cNvPr id="26626" name="Object 7"/>
          <p:cNvGraphicFramePr>
            <a:graphicFrameLocks noGrp="1" noChangeAspect="1"/>
          </p:cNvGraphicFramePr>
          <p:nvPr>
            <p:ph sz="half" idx="2"/>
          </p:nvPr>
        </p:nvGraphicFramePr>
        <p:xfrm>
          <a:off x="457200" y="1814513"/>
          <a:ext cx="5791200" cy="3671887"/>
        </p:xfrm>
        <a:graphic>
          <a:graphicData uri="http://schemas.openxmlformats.org/presentationml/2006/ole">
            <mc:AlternateContent xmlns:mc="http://schemas.openxmlformats.org/markup-compatibility/2006">
              <mc:Choice xmlns:v="urn:schemas-microsoft-com:vml" Requires="v">
                <p:oleObj spid="_x0000_s26627" name="Equation" r:id="rId3" imgW="2577960" imgH="1854000" progId="Equation.3">
                  <p:embed/>
                </p:oleObj>
              </mc:Choice>
              <mc:Fallback>
                <p:oleObj name="Equation" r:id="rId3" imgW="2577960" imgH="1854000" progId="Equation.3">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1814513"/>
                        <a:ext cx="5791200" cy="36718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med"/>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2"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43" name="Slide Number Placeholder 5"/>
          <p:cNvSpPr>
            <a:spLocks noGrp="1"/>
          </p:cNvSpPr>
          <p:nvPr>
            <p:ph type="sldNum" sz="quarter" idx="12"/>
          </p:nvPr>
        </p:nvSpPr>
        <p:spPr/>
        <p:txBody>
          <a:bodyPr/>
          <a:lstStyle/>
          <a:p>
            <a:pPr>
              <a:defRPr/>
            </a:pPr>
            <a:fld id="{BC090DF7-5E09-4646-8FE2-2B38962B3E46}" type="slidenum">
              <a:rPr lang="ar-SA" altLang="en-US"/>
              <a:pPr>
                <a:defRPr/>
              </a:pPr>
              <a:t>94</a:t>
            </a:fld>
            <a:endParaRPr lang="en-US" altLang="en-US"/>
          </a:p>
        </p:txBody>
      </p:sp>
      <p:sp>
        <p:nvSpPr>
          <p:cNvPr id="108548" name="Rectangle 2"/>
          <p:cNvSpPr>
            <a:spLocks noGrp="1" noChangeArrowheads="1"/>
          </p:cNvSpPr>
          <p:nvPr>
            <p:ph type="title"/>
          </p:nvPr>
        </p:nvSpPr>
        <p:spPr/>
        <p:txBody>
          <a:bodyPr/>
          <a:lstStyle/>
          <a:p>
            <a:pPr algn="r" rtl="1" eaLnBrk="1" hangingPunct="1"/>
            <a:r>
              <a:rPr lang="fa-IR" smtClean="0">
                <a:cs typeface="B Nazanin" pitchFamily="2" charset="-78"/>
              </a:rPr>
              <a:t>جدول محاسبات اصلي-ادامه</a:t>
            </a:r>
            <a:endParaRPr lang="en-US" smtClean="0">
              <a:cs typeface="B Nazanin" pitchFamily="2" charset="-78"/>
            </a:endParaRPr>
          </a:p>
        </p:txBody>
      </p:sp>
      <p:graphicFrame>
        <p:nvGraphicFramePr>
          <p:cNvPr id="217214" name="Group 126"/>
          <p:cNvGraphicFramePr>
            <a:graphicFrameLocks noGrp="1"/>
          </p:cNvGraphicFramePr>
          <p:nvPr>
            <p:ph idx="1"/>
          </p:nvPr>
        </p:nvGraphicFramePr>
        <p:xfrm>
          <a:off x="228600" y="1524000"/>
          <a:ext cx="8686800" cy="4933950"/>
        </p:xfrm>
        <a:graphic>
          <a:graphicData uri="http://schemas.openxmlformats.org/drawingml/2006/table">
            <a:tbl>
              <a:tblPr/>
              <a:tblGrid>
                <a:gridCol w="533400"/>
                <a:gridCol w="838200"/>
                <a:gridCol w="838200"/>
                <a:gridCol w="838200"/>
                <a:gridCol w="787400"/>
                <a:gridCol w="1152525"/>
                <a:gridCol w="1038225"/>
                <a:gridCol w="1173163"/>
                <a:gridCol w="704850"/>
                <a:gridCol w="782637"/>
              </a:tblGrid>
              <a:tr h="1100138">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400" b="1" i="0" u="none" strike="noStrike" cap="none" normalizeH="0" baseline="0" smtClean="0">
                          <a:ln>
                            <a:noFill/>
                          </a:ln>
                          <a:solidFill>
                            <a:schemeClr val="tx1"/>
                          </a:solidFill>
                          <a:effectLst/>
                          <a:latin typeface="Arial" pitchFamily="34" charset="0"/>
                          <a:cs typeface="B Nazanin" pitchFamily="2" charset="-78"/>
                        </a:rPr>
                        <a:t>ملاحضات</a:t>
                      </a:r>
                      <a:endParaRPr kumimoji="0" lang="en-US" sz="14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1" i="0" u="none" strike="noStrike" cap="none" normalizeH="0" baseline="0" smtClean="0">
                          <a:ln>
                            <a:noFill/>
                          </a:ln>
                          <a:solidFill>
                            <a:srgbClr val="008000"/>
                          </a:solidFill>
                          <a:effectLst/>
                          <a:latin typeface="Arial" pitchFamily="34" charset="0"/>
                          <a:cs typeface="B Nazanin" pitchFamily="2" charset="-78"/>
                        </a:rPr>
                        <a:t>شناوري</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1" i="0" u="none" strike="noStrike" cap="none" normalizeH="0" baseline="0" smtClean="0">
                          <a:ln>
                            <a:noFill/>
                          </a:ln>
                          <a:solidFill>
                            <a:srgbClr val="008000"/>
                          </a:solidFill>
                          <a:effectLst/>
                          <a:latin typeface="Arial" pitchFamily="34" charset="0"/>
                          <a:cs typeface="B Nazanin" pitchFamily="2" charset="-78"/>
                        </a:rPr>
                        <a:t>مستقل</a:t>
                      </a:r>
                      <a:endParaRPr kumimoji="0" lang="en-US" sz="1800" b="1" i="0" u="none" strike="noStrike" cap="none" normalizeH="0" baseline="0" smtClean="0">
                        <a:ln>
                          <a:noFill/>
                        </a:ln>
                        <a:solidFill>
                          <a:srgbClr val="008000"/>
                        </a:solidFill>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1" i="0" u="none" strike="noStrike" cap="none" normalizeH="0" baseline="0" smtClean="0">
                          <a:ln>
                            <a:noFill/>
                          </a:ln>
                          <a:solidFill>
                            <a:srgbClr val="008000"/>
                          </a:solidFill>
                          <a:effectLst/>
                          <a:latin typeface="Arial" pitchFamily="34" charset="0"/>
                          <a:cs typeface="B Nazanin" pitchFamily="2" charset="-78"/>
                        </a:rPr>
                        <a:t>IF</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1" i="0" u="none" strike="noStrike" cap="none" normalizeH="0" baseline="0" smtClean="0">
                          <a:ln>
                            <a:noFill/>
                          </a:ln>
                          <a:solidFill>
                            <a:srgbClr val="008000"/>
                          </a:solidFill>
                          <a:effectLst/>
                          <a:latin typeface="Arial" pitchFamily="34" charset="0"/>
                          <a:cs typeface="B Nazanin" pitchFamily="2" charset="-78"/>
                        </a:rPr>
                        <a:t>شناوري</a:t>
                      </a:r>
                      <a:endParaRPr kumimoji="0" lang="en-US" sz="1800" b="1" i="0" u="none" strike="noStrike" cap="none" normalizeH="0" baseline="0" smtClean="0">
                        <a:ln>
                          <a:noFill/>
                        </a:ln>
                        <a:solidFill>
                          <a:srgbClr val="008000"/>
                        </a:solidFill>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1" i="0" u="none" strike="noStrike" cap="none" normalizeH="0" baseline="0" smtClean="0">
                          <a:ln>
                            <a:noFill/>
                          </a:ln>
                          <a:solidFill>
                            <a:srgbClr val="008000"/>
                          </a:solidFill>
                          <a:effectLst/>
                          <a:latin typeface="Arial" pitchFamily="34" charset="0"/>
                          <a:cs typeface="B Nazanin" pitchFamily="2" charset="-78"/>
                        </a:rPr>
                        <a:t>آزاد</a:t>
                      </a:r>
                      <a:endParaRPr kumimoji="0" lang="en-US" sz="1800" b="1" i="0" u="none" strike="noStrike" cap="none" normalizeH="0" baseline="0" smtClean="0">
                        <a:ln>
                          <a:noFill/>
                        </a:ln>
                        <a:solidFill>
                          <a:srgbClr val="008000"/>
                        </a:solidFill>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1" i="0" u="none" strike="noStrike" cap="none" normalizeH="0" baseline="0" smtClean="0">
                          <a:ln>
                            <a:noFill/>
                          </a:ln>
                          <a:solidFill>
                            <a:srgbClr val="008000"/>
                          </a:solidFill>
                          <a:effectLst/>
                          <a:latin typeface="Arial" pitchFamily="34" charset="0"/>
                          <a:cs typeface="B Nazanin" pitchFamily="2" charset="-78"/>
                        </a:rPr>
                        <a:t>FF</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1" i="0" u="none" strike="noStrike" cap="none" normalizeH="0" baseline="0" smtClean="0">
                          <a:ln>
                            <a:noFill/>
                          </a:ln>
                          <a:solidFill>
                            <a:srgbClr val="008000"/>
                          </a:solidFill>
                          <a:effectLst/>
                          <a:latin typeface="Arial" pitchFamily="34" charset="0"/>
                          <a:cs typeface="B Nazanin" pitchFamily="2" charset="-78"/>
                        </a:rPr>
                        <a:t>شناوري جمعي</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1" i="0" u="none" strike="noStrike" cap="none" normalizeH="0" baseline="0" smtClean="0">
                          <a:ln>
                            <a:noFill/>
                          </a:ln>
                          <a:solidFill>
                            <a:srgbClr val="008000"/>
                          </a:solidFill>
                          <a:effectLst/>
                          <a:latin typeface="Arial" pitchFamily="34" charset="0"/>
                          <a:cs typeface="B Nazanin" pitchFamily="2" charset="-78"/>
                        </a:rPr>
                        <a:t>TF</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1" i="0" u="none" strike="noStrike" cap="none" normalizeH="0" baseline="0" smtClean="0">
                          <a:ln>
                            <a:noFill/>
                          </a:ln>
                          <a:solidFill>
                            <a:srgbClr val="0000CC"/>
                          </a:solidFill>
                          <a:effectLst/>
                          <a:latin typeface="Arial" pitchFamily="34" charset="0"/>
                          <a:cs typeface="B Nazanin" pitchFamily="2" charset="-78"/>
                        </a:rPr>
                        <a:t>ديرترن تاريخ پايان</a:t>
                      </a:r>
                      <a:r>
                        <a:rPr kumimoji="0" lang="en-US" sz="1800" b="1" i="0" u="none" strike="noStrike" cap="none" normalizeH="0" baseline="0" smtClean="0">
                          <a:ln>
                            <a:noFill/>
                          </a:ln>
                          <a:solidFill>
                            <a:srgbClr val="0000CC"/>
                          </a:solidFill>
                          <a:effectLst/>
                          <a:latin typeface="Arial" pitchFamily="34" charset="0"/>
                          <a:cs typeface="B Nazanin" pitchFamily="2" charset="-78"/>
                        </a:rPr>
                        <a:t>LF</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1" i="0" u="none" strike="noStrike" cap="none" normalizeH="0" baseline="0" smtClean="0">
                          <a:ln>
                            <a:noFill/>
                          </a:ln>
                          <a:solidFill>
                            <a:srgbClr val="0000CC"/>
                          </a:solidFill>
                          <a:effectLst/>
                          <a:latin typeface="Arial" pitchFamily="34" charset="0"/>
                          <a:cs typeface="B Nazanin" pitchFamily="2" charset="-78"/>
                        </a:rPr>
                        <a:t>ديرترين تاريخ شروع </a:t>
                      </a:r>
                      <a:r>
                        <a:rPr kumimoji="0" lang="en-US" sz="1800" b="1" i="0" u="none" strike="noStrike" cap="none" normalizeH="0" baseline="0" smtClean="0">
                          <a:ln>
                            <a:noFill/>
                          </a:ln>
                          <a:solidFill>
                            <a:srgbClr val="0000CC"/>
                          </a:solidFill>
                          <a:effectLst/>
                          <a:latin typeface="Arial" pitchFamily="34" charset="0"/>
                          <a:cs typeface="B Nazanin" pitchFamily="2" charset="-78"/>
                        </a:rPr>
                        <a:t>LS</a:t>
                      </a:r>
                      <a:r>
                        <a:rPr kumimoji="0" lang="fa-IR" sz="1800" b="1" i="0" u="none" strike="noStrike" cap="none" normalizeH="0" baseline="0" smtClean="0">
                          <a:ln>
                            <a:noFill/>
                          </a:ln>
                          <a:solidFill>
                            <a:srgbClr val="0000CC"/>
                          </a:solidFill>
                          <a:effectLst/>
                          <a:latin typeface="Arial" pitchFamily="34" charset="0"/>
                          <a:cs typeface="B Nazanin" pitchFamily="2" charset="-78"/>
                        </a:rPr>
                        <a:t> </a:t>
                      </a:r>
                      <a:endParaRPr kumimoji="0" lang="en-US" sz="1800" b="1" i="0" u="none" strike="noStrike" cap="none" normalizeH="0" baseline="0" smtClean="0">
                        <a:ln>
                          <a:noFill/>
                        </a:ln>
                        <a:solidFill>
                          <a:srgbClr val="0000CC"/>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1" i="0" u="none" strike="noStrike" cap="none" normalizeH="0" baseline="0" smtClean="0">
                          <a:ln>
                            <a:noFill/>
                          </a:ln>
                          <a:solidFill>
                            <a:schemeClr val="tx2"/>
                          </a:solidFill>
                          <a:effectLst/>
                          <a:latin typeface="Arial" pitchFamily="34" charset="0"/>
                          <a:cs typeface="B Nazanin" pitchFamily="2" charset="-78"/>
                        </a:rPr>
                        <a:t>زودترين تاريخ</a:t>
                      </a:r>
                      <a:endParaRPr kumimoji="0" lang="en-US" sz="1800" b="1" i="0" u="none" strike="noStrike" cap="none" normalizeH="0" baseline="0" smtClean="0">
                        <a:ln>
                          <a:noFill/>
                        </a:ln>
                        <a:solidFill>
                          <a:schemeClr val="tx2"/>
                        </a:solidFill>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1" i="0" u="none" strike="noStrike" cap="none" normalizeH="0" baseline="0" smtClean="0">
                          <a:ln>
                            <a:noFill/>
                          </a:ln>
                          <a:solidFill>
                            <a:schemeClr val="tx2"/>
                          </a:solidFill>
                          <a:effectLst/>
                          <a:latin typeface="Arial" pitchFamily="34" charset="0"/>
                          <a:cs typeface="B Nazanin" pitchFamily="2" charset="-78"/>
                        </a:rPr>
                        <a:t>پايان</a:t>
                      </a:r>
                      <a:r>
                        <a:rPr kumimoji="0" lang="en-US" sz="1800" b="1" i="0" u="none" strike="noStrike" cap="none" normalizeH="0" baseline="0" smtClean="0">
                          <a:ln>
                            <a:noFill/>
                          </a:ln>
                          <a:solidFill>
                            <a:schemeClr val="tx2"/>
                          </a:solidFill>
                          <a:effectLst/>
                          <a:latin typeface="Arial" pitchFamily="34" charset="0"/>
                          <a:cs typeface="B Nazanin" pitchFamily="2" charset="-78"/>
                        </a:rPr>
                        <a:t>EF </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1" i="0" u="none" strike="noStrike" cap="none" normalizeH="0" baseline="0" smtClean="0">
                          <a:ln>
                            <a:noFill/>
                          </a:ln>
                          <a:solidFill>
                            <a:schemeClr val="tx2"/>
                          </a:solidFill>
                          <a:effectLst/>
                          <a:latin typeface="Arial" pitchFamily="34" charset="0"/>
                          <a:cs typeface="B Nazanin" pitchFamily="2" charset="-78"/>
                        </a:rPr>
                        <a:t>زودترين تاريخ شروع </a:t>
                      </a:r>
                      <a:r>
                        <a:rPr kumimoji="0" lang="en-US" sz="1800" b="1" i="0" u="none" strike="noStrike" cap="none" normalizeH="0" baseline="0" smtClean="0">
                          <a:ln>
                            <a:noFill/>
                          </a:ln>
                          <a:solidFill>
                            <a:schemeClr val="tx2"/>
                          </a:solidFill>
                          <a:effectLst/>
                          <a:latin typeface="Arial" pitchFamily="34" charset="0"/>
                          <a:cs typeface="B Nazanin" pitchFamily="2" charset="-78"/>
                        </a:rPr>
                        <a:t>ES</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1" i="0" u="none" strike="noStrike" cap="none" normalizeH="0" baseline="0" smtClean="0">
                          <a:ln>
                            <a:noFill/>
                          </a:ln>
                          <a:solidFill>
                            <a:schemeClr val="tx1"/>
                          </a:solidFill>
                          <a:effectLst/>
                          <a:latin typeface="Arial" pitchFamily="34" charset="0"/>
                          <a:cs typeface="B Nazanin" pitchFamily="2" charset="-78"/>
                        </a:rPr>
                        <a:t>زمان</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1" i="0" u="none" strike="noStrike" cap="none" normalizeH="0" baseline="0" smtClean="0">
                          <a:ln>
                            <a:noFill/>
                          </a:ln>
                          <a:solidFill>
                            <a:schemeClr val="tx1"/>
                          </a:solidFill>
                          <a:effectLst/>
                          <a:latin typeface="Arial" pitchFamily="34" charset="0"/>
                          <a:cs typeface="B Nazanin" pitchFamily="2" charset="-78"/>
                        </a:rPr>
                        <a:t>D</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800" b="1" i="0" u="none" strike="noStrike" cap="none" normalizeH="0" baseline="0" smtClean="0">
                          <a:ln>
                            <a:noFill/>
                          </a:ln>
                          <a:solidFill>
                            <a:schemeClr val="tx1"/>
                          </a:solidFill>
                          <a:effectLst/>
                          <a:latin typeface="Arial" pitchFamily="34" charset="0"/>
                          <a:cs typeface="B Nazanin" pitchFamily="2" charset="-78"/>
                        </a:rPr>
                        <a:t>فعاليت</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1" i="0" u="none" strike="noStrike" cap="none" normalizeH="0" baseline="0" smtClean="0">
                          <a:ln>
                            <a:noFill/>
                          </a:ln>
                          <a:solidFill>
                            <a:schemeClr val="tx1"/>
                          </a:solidFill>
                          <a:effectLst/>
                          <a:latin typeface="Arial" pitchFamily="34" charset="0"/>
                          <a:cs typeface="B Nazanin" pitchFamily="2" charset="-78"/>
                        </a:rPr>
                        <a:t>i-j</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2205038">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US" sz="2000"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200" b="0" i="0" u="none" strike="noStrike" cap="none" normalizeH="0" baseline="0" smtClean="0">
                          <a:ln>
                            <a:noFill/>
                          </a:ln>
                          <a:solidFill>
                            <a:srgbClr val="CC00CC"/>
                          </a:solidFill>
                          <a:effectLst/>
                          <a:latin typeface="Arial" pitchFamily="34" charset="0"/>
                          <a:cs typeface="B Nazanin" pitchFamily="2" charset="-78"/>
                        </a:rPr>
                        <a:t>بحراني</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1200" b="0" i="0" u="none" strike="noStrike" cap="none" normalizeH="0" baseline="0" smtClean="0">
                        <a:ln>
                          <a:noFill/>
                        </a:ln>
                        <a:solidFill>
                          <a:srgbClr val="CC00CC"/>
                        </a:solidFill>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1200" b="0" i="0" u="none" strike="noStrike" cap="none" normalizeH="0" baseline="0" smtClean="0">
                        <a:ln>
                          <a:noFill/>
                        </a:ln>
                        <a:solidFill>
                          <a:schemeClr val="tx1"/>
                        </a:solidFill>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1200" b="0" i="0" u="none" strike="noStrike" cap="none" normalizeH="0" baseline="0" smtClean="0">
                        <a:ln>
                          <a:noFill/>
                        </a:ln>
                        <a:solidFill>
                          <a:schemeClr val="tx1"/>
                        </a:solidFill>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1200" b="0" i="0" u="none" strike="noStrike" cap="none" normalizeH="0" baseline="0" smtClean="0">
                        <a:ln>
                          <a:noFill/>
                        </a:ln>
                        <a:solidFill>
                          <a:schemeClr val="tx1"/>
                        </a:solidFill>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1200" b="0" i="0" u="none" strike="noStrike" cap="none" normalizeH="0" baseline="0" smtClean="0">
                        <a:ln>
                          <a:noFill/>
                        </a:ln>
                        <a:solidFill>
                          <a:schemeClr val="tx1"/>
                        </a:solidFill>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1200" b="0" i="0" u="none" strike="noStrike" cap="none" normalizeH="0" baseline="0" smtClean="0">
                        <a:ln>
                          <a:noFill/>
                        </a:ln>
                        <a:solidFill>
                          <a:schemeClr val="tx1"/>
                        </a:solidFill>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1200" b="0" i="0" u="none" strike="noStrike" cap="none" normalizeH="0" baseline="0" smtClean="0">
                        <a:ln>
                          <a:noFill/>
                        </a:ln>
                        <a:solidFill>
                          <a:schemeClr val="tx1"/>
                        </a:solidFill>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1200" b="0" i="0" u="none" strike="noStrike" cap="none" normalizeH="0" baseline="0" smtClean="0">
                        <a:ln>
                          <a:noFill/>
                        </a:ln>
                        <a:solidFill>
                          <a:schemeClr val="tx1"/>
                        </a:solidFill>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1200" b="0" i="0" u="none" strike="noStrike" cap="none" normalizeH="0" baseline="0" smtClean="0">
                        <a:ln>
                          <a:noFill/>
                        </a:ln>
                        <a:solidFill>
                          <a:schemeClr val="tx1"/>
                        </a:solidFill>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200" b="0" i="0" u="none" strike="noStrike" cap="none" normalizeH="0" baseline="0" smtClean="0">
                          <a:ln>
                            <a:noFill/>
                          </a:ln>
                          <a:solidFill>
                            <a:srgbClr val="CC00CC"/>
                          </a:solidFill>
                          <a:effectLst/>
                          <a:latin typeface="Arial" pitchFamily="34" charset="0"/>
                          <a:cs typeface="B Nazanin" pitchFamily="2" charset="-78"/>
                        </a:rPr>
                        <a:t>بحراني</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US" sz="1200" b="0" i="0" u="none" strike="noStrike" cap="none" normalizeH="0" baseline="0" smtClean="0">
                        <a:ln>
                          <a:noFill/>
                        </a:ln>
                        <a:solidFill>
                          <a:schemeClr val="tx1"/>
                        </a:solidFill>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1200" b="0" i="0" u="none" strike="noStrike" cap="none" normalizeH="0" baseline="0" smtClean="0">
                          <a:ln>
                            <a:noFill/>
                          </a:ln>
                          <a:solidFill>
                            <a:srgbClr val="CC00CC"/>
                          </a:solidFill>
                          <a:effectLst/>
                          <a:latin typeface="Arial" pitchFamily="34" charset="0"/>
                          <a:cs typeface="B Nazanin" pitchFamily="2" charset="-78"/>
                        </a:rPr>
                        <a:t>بحراني</a:t>
                      </a:r>
                      <a:endParaRPr kumimoji="0" lang="en-US" sz="1200" b="0" i="0" u="none" strike="noStrike" cap="none" normalizeH="0" baseline="0" smtClean="0">
                        <a:ln>
                          <a:noFill/>
                        </a:ln>
                        <a:solidFill>
                          <a:srgbClr val="CC00CC"/>
                        </a:solidFill>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US" sz="1200" b="0" i="0" u="none" strike="noStrike" cap="none" normalizeH="0" baseline="0" smtClean="0">
                        <a:ln>
                          <a:noFill/>
                        </a:ln>
                        <a:solidFill>
                          <a:srgbClr val="CC00CC"/>
                        </a:solidFill>
                        <a:effectLst/>
                        <a:latin typeface="Arial" pitchFamily="34" charset="0"/>
                        <a:cs typeface="B Nazanin" pitchFamily="2" charset="-78"/>
                      </a:endParaRPr>
                    </a:p>
                  </a:txBody>
                  <a:tcPr marL="91427" marR="91427" marT="45714" marB="45714"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(-9)0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1</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(-2)0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0</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3</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9</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2</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0</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9</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2</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9</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12</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2</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9</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2</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0</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11</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2</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16</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16</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17</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19</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19</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19</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9</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2</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11</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16</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17</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2</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10</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2</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3</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2</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7</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4</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17</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19</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0</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2</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3</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3</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7</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2</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10</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2</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3</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2</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1</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12</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3</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2</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8</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9</a:t>
                      </a:r>
                    </a:p>
                  </a:txBody>
                  <a:tcPr marL="91427" marR="91427" marT="45714" marB="45714"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1-2</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1-3</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1-6</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2-4</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3-4</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3-5</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4-8</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5-8</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6-7</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7-8</a:t>
                      </a:r>
                    </a:p>
                  </a:txBody>
                  <a:tcPr marL="91427" marR="91427" marT="45714" marB="45714"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8584" name="Line 128"/>
          <p:cNvSpPr>
            <a:spLocks noChangeShapeType="1"/>
          </p:cNvSpPr>
          <p:nvPr/>
        </p:nvSpPr>
        <p:spPr bwMode="auto">
          <a:xfrm>
            <a:off x="381000" y="3429000"/>
            <a:ext cx="2743200" cy="0"/>
          </a:xfrm>
          <a:prstGeom prst="line">
            <a:avLst/>
          </a:prstGeom>
          <a:noFill/>
          <a:ln w="9525">
            <a:solidFill>
              <a:schemeClr val="tx1"/>
            </a:solidFill>
            <a:prstDash val="dash"/>
            <a:round/>
            <a:headEnd/>
            <a:tailEnd/>
          </a:ln>
        </p:spPr>
        <p:txBody>
          <a:bodyPr/>
          <a:lstStyle/>
          <a:p>
            <a:endParaRPr lang="en-US"/>
          </a:p>
        </p:txBody>
      </p:sp>
      <p:sp>
        <p:nvSpPr>
          <p:cNvPr id="108585" name="Line 129"/>
          <p:cNvSpPr>
            <a:spLocks noChangeShapeType="1"/>
          </p:cNvSpPr>
          <p:nvPr/>
        </p:nvSpPr>
        <p:spPr bwMode="auto">
          <a:xfrm>
            <a:off x="381000" y="3810000"/>
            <a:ext cx="2743200" cy="0"/>
          </a:xfrm>
          <a:prstGeom prst="line">
            <a:avLst/>
          </a:prstGeom>
          <a:noFill/>
          <a:ln w="9525">
            <a:solidFill>
              <a:schemeClr val="tx1"/>
            </a:solidFill>
            <a:prstDash val="dash"/>
            <a:round/>
            <a:headEnd/>
            <a:tailEnd/>
          </a:ln>
        </p:spPr>
        <p:txBody>
          <a:bodyPr/>
          <a:lstStyle/>
          <a:p>
            <a:endParaRPr lang="en-US"/>
          </a:p>
        </p:txBody>
      </p:sp>
      <p:sp>
        <p:nvSpPr>
          <p:cNvPr id="108586" name="Line 131"/>
          <p:cNvSpPr>
            <a:spLocks noChangeShapeType="1"/>
          </p:cNvSpPr>
          <p:nvPr/>
        </p:nvSpPr>
        <p:spPr bwMode="auto">
          <a:xfrm>
            <a:off x="381000" y="5638800"/>
            <a:ext cx="2743200" cy="0"/>
          </a:xfrm>
          <a:prstGeom prst="line">
            <a:avLst/>
          </a:prstGeom>
          <a:noFill/>
          <a:ln w="9525">
            <a:solidFill>
              <a:schemeClr val="tx1"/>
            </a:solidFill>
            <a:prstDash val="dash"/>
            <a:round/>
            <a:headEnd/>
            <a:tailEnd/>
          </a:ln>
        </p:spPr>
        <p:txBody>
          <a:bodyPr/>
          <a:lstStyle/>
          <a:p>
            <a:endParaRPr lang="en-US"/>
          </a:p>
        </p:txBody>
      </p:sp>
      <p:sp>
        <p:nvSpPr>
          <p:cNvPr id="108587" name="Line 132"/>
          <p:cNvSpPr>
            <a:spLocks noChangeShapeType="1"/>
          </p:cNvSpPr>
          <p:nvPr/>
        </p:nvSpPr>
        <p:spPr bwMode="auto">
          <a:xfrm>
            <a:off x="381000" y="6019800"/>
            <a:ext cx="2743200" cy="0"/>
          </a:xfrm>
          <a:prstGeom prst="line">
            <a:avLst/>
          </a:prstGeom>
          <a:noFill/>
          <a:ln w="9525">
            <a:solidFill>
              <a:schemeClr val="tx1"/>
            </a:solidFill>
            <a:prstDash val="dash"/>
            <a:round/>
            <a:headEnd/>
            <a:tailEnd/>
          </a:ln>
        </p:spPr>
        <p:txBody>
          <a:bodyPr/>
          <a:lstStyle/>
          <a:p>
            <a:endParaRPr lang="en-US"/>
          </a:p>
        </p:txBody>
      </p:sp>
    </p:spTree>
  </p:cSld>
  <p:clrMapOvr>
    <a:masterClrMapping/>
  </p:clrMapOvr>
  <p:transition spd="med"/>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DA9545B5-2848-4955-A583-6F0D35E5AA47}" type="slidenum">
              <a:rPr lang="ar-SA" altLang="en-US"/>
              <a:pPr>
                <a:defRPr/>
              </a:pPr>
              <a:t>95</a:t>
            </a:fld>
            <a:endParaRPr lang="en-US" altLang="en-US"/>
          </a:p>
        </p:txBody>
      </p:sp>
      <p:sp>
        <p:nvSpPr>
          <p:cNvPr id="109572" name="Rectangle 2"/>
          <p:cNvSpPr>
            <a:spLocks noGrp="1" noChangeArrowheads="1"/>
          </p:cNvSpPr>
          <p:nvPr>
            <p:ph type="title"/>
          </p:nvPr>
        </p:nvSpPr>
        <p:spPr/>
        <p:txBody>
          <a:bodyPr/>
          <a:lstStyle/>
          <a:p>
            <a:pPr algn="r" rtl="1" eaLnBrk="1" hangingPunct="1"/>
            <a:r>
              <a:rPr lang="fa-IR" sz="3400" smtClean="0">
                <a:cs typeface="B Nazanin" pitchFamily="2" charset="-78"/>
              </a:rPr>
              <a:t>ترتيب بندي فعاليتها به ترتيب درجه بحراني بودن</a:t>
            </a:r>
            <a:endParaRPr lang="en-US" sz="3400" smtClean="0">
              <a:cs typeface="B Nazanin" pitchFamily="2" charset="-78"/>
            </a:endParaRPr>
          </a:p>
        </p:txBody>
      </p:sp>
      <p:sp>
        <p:nvSpPr>
          <p:cNvPr id="109573" name="Rectangle 3"/>
          <p:cNvSpPr>
            <a:spLocks noGrp="1" noChangeArrowheads="1"/>
          </p:cNvSpPr>
          <p:nvPr>
            <p:ph type="body" idx="1"/>
          </p:nvPr>
        </p:nvSpPr>
        <p:spPr/>
        <p:txBody>
          <a:bodyPr/>
          <a:lstStyle/>
          <a:p>
            <a:pPr algn="r" rtl="1" eaLnBrk="1" hangingPunct="1">
              <a:lnSpc>
                <a:spcPct val="90000"/>
              </a:lnSpc>
            </a:pPr>
            <a:r>
              <a:rPr lang="fa-IR" smtClean="0">
                <a:cs typeface="B Nazanin" pitchFamily="2" charset="-78"/>
              </a:rPr>
              <a:t>يکي از دلايل لزوم تفکيک فعاليتهاي شبکه به فعاليتهاي بحراني و غير بحراني، آن است که براي مديريت و مسئولين، اين امکان فراهم باشد که توجه خود را به فعاليتهاي بحراني معطوف داشته و تاريخ هاي شروع و پايان آنها تحت کنترل داشته باشند.</a:t>
            </a:r>
          </a:p>
          <a:p>
            <a:pPr algn="r" rtl="1" eaLnBrk="1" hangingPunct="1">
              <a:lnSpc>
                <a:spcPct val="90000"/>
              </a:lnSpc>
            </a:pPr>
            <a:r>
              <a:rPr lang="fa-IR" smtClean="0">
                <a:cs typeface="B Nazanin" pitchFamily="2" charset="-78"/>
              </a:rPr>
              <a:t>در يک شبکه ، علاوه بر فعاليتهاي بحراني که داراي شناوري جمعي صفر هستند، ممکن است فعاليتهاي ديگري نيز وجود داشته باشند که گرچه داراي شناوري جمعي صفر نيستند و در نتيجه طبق تعريف بحراني ناميده نمي شوند، ولي مقدار شناوري جمعي آنها بسيار کم ميباشد. چنين فعاليتهايي در اصطلاح برنامه ريزي ” نيمه بحراني“ يا </a:t>
            </a:r>
            <a:r>
              <a:rPr lang="en-US" sz="2400" smtClean="0">
                <a:cs typeface="B Nazanin" pitchFamily="2" charset="-78"/>
              </a:rPr>
              <a:t>Sub-Critical</a:t>
            </a:r>
            <a:r>
              <a:rPr lang="fa-IR" smtClean="0">
                <a:cs typeface="B Nazanin" pitchFamily="2" charset="-78"/>
              </a:rPr>
              <a:t> ناميده ميشوند.</a:t>
            </a:r>
            <a:endParaRPr lang="en-US"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D17B279A-DC1F-4791-BF5B-9029DB155435}" type="slidenum">
              <a:rPr lang="ar-SA" altLang="en-US"/>
              <a:pPr>
                <a:defRPr/>
              </a:pPr>
              <a:t>96</a:t>
            </a:fld>
            <a:endParaRPr lang="en-US" altLang="en-US"/>
          </a:p>
        </p:txBody>
      </p:sp>
      <p:sp>
        <p:nvSpPr>
          <p:cNvPr id="110596" name="Rectangle 2"/>
          <p:cNvSpPr>
            <a:spLocks noGrp="1" noChangeArrowheads="1"/>
          </p:cNvSpPr>
          <p:nvPr>
            <p:ph type="title"/>
          </p:nvPr>
        </p:nvSpPr>
        <p:spPr/>
        <p:txBody>
          <a:bodyPr/>
          <a:lstStyle/>
          <a:p>
            <a:pPr algn="r" rtl="1" eaLnBrk="1" hangingPunct="1"/>
            <a:r>
              <a:rPr lang="fa-IR" sz="3400" smtClean="0">
                <a:cs typeface="B Nazanin" pitchFamily="2" charset="-78"/>
              </a:rPr>
              <a:t>ترتيب بندي فعاليتها به ترتيب درجه بحراني بودن-ادامه</a:t>
            </a:r>
            <a:endParaRPr lang="en-US" sz="3400" smtClean="0">
              <a:cs typeface="B Nazanin" pitchFamily="2" charset="-78"/>
            </a:endParaRPr>
          </a:p>
        </p:txBody>
      </p:sp>
      <p:sp>
        <p:nvSpPr>
          <p:cNvPr id="110597" name="Rectangle 3"/>
          <p:cNvSpPr>
            <a:spLocks noGrp="1" noChangeArrowheads="1"/>
          </p:cNvSpPr>
          <p:nvPr>
            <p:ph type="body" idx="1"/>
          </p:nvPr>
        </p:nvSpPr>
        <p:spPr/>
        <p:txBody>
          <a:bodyPr/>
          <a:lstStyle/>
          <a:p>
            <a:pPr algn="r" rtl="1" eaLnBrk="1" hangingPunct="1"/>
            <a:r>
              <a:rPr lang="fa-IR" smtClean="0">
                <a:cs typeface="B Nazanin" pitchFamily="2" charset="-78"/>
              </a:rPr>
              <a:t>در صورتي که مثلاً تاريخ اجراي يک فعاليت زير بحراني با شناوري جمعي 2 روز، به مدت 2 روز به تأخير بيفتد ديگر امکان به تعويق انداختن تاريخ اجراي آن وجود نداشته و عملاً اين فعاليت حالت بحراني خواهد داشت.</a:t>
            </a:r>
          </a:p>
          <a:p>
            <a:pPr algn="r" rtl="1" eaLnBrk="1" hangingPunct="1"/>
            <a:r>
              <a:rPr lang="fa-IR" smtClean="0">
                <a:cs typeface="B Nazanin" pitchFamily="2" charset="-78"/>
              </a:rPr>
              <a:t>بنابراين، براي کنترل نحوه پيشرفت کار مناسب است که توجه مسئولين پروژه به فعاليتهاي مختلف، بستگي به مقدار شناوري اين فعاليتها داشته و به هر ميزان که شناوري فعاليتي کمتراست، دقت و توجه بيشتري از سوي مديريت به آن معطوف گردد.</a:t>
            </a:r>
            <a:endParaRPr lang="en-US"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74DBC5DD-740C-4B6C-8792-372D80DAFB7D}" type="slidenum">
              <a:rPr lang="ar-SA" altLang="en-US"/>
              <a:pPr>
                <a:defRPr/>
              </a:pPr>
              <a:t>97</a:t>
            </a:fld>
            <a:endParaRPr lang="en-US" altLang="en-US"/>
          </a:p>
        </p:txBody>
      </p:sp>
      <p:sp>
        <p:nvSpPr>
          <p:cNvPr id="111620" name="Rectangle 2"/>
          <p:cNvSpPr>
            <a:spLocks noGrp="1" noChangeArrowheads="1"/>
          </p:cNvSpPr>
          <p:nvPr>
            <p:ph type="title"/>
          </p:nvPr>
        </p:nvSpPr>
        <p:spPr/>
        <p:txBody>
          <a:bodyPr/>
          <a:lstStyle/>
          <a:p>
            <a:pPr algn="r" rtl="1" eaLnBrk="1" hangingPunct="1"/>
            <a:r>
              <a:rPr lang="fa-IR" sz="3400" smtClean="0">
                <a:cs typeface="B Nazanin" pitchFamily="2" charset="-78"/>
              </a:rPr>
              <a:t>ترتيب بندي فعاليتها به ترتيب درجه بحراني بودن-ادامه</a:t>
            </a:r>
            <a:endParaRPr lang="en-US" sz="3400" smtClean="0">
              <a:cs typeface="B Nazanin" pitchFamily="2" charset="-78"/>
            </a:endParaRPr>
          </a:p>
        </p:txBody>
      </p:sp>
      <p:sp>
        <p:nvSpPr>
          <p:cNvPr id="111621" name="Rectangle 3"/>
          <p:cNvSpPr>
            <a:spLocks noGrp="1" noChangeArrowheads="1"/>
          </p:cNvSpPr>
          <p:nvPr>
            <p:ph type="body" idx="1"/>
          </p:nvPr>
        </p:nvSpPr>
        <p:spPr/>
        <p:txBody>
          <a:bodyPr/>
          <a:lstStyle/>
          <a:p>
            <a:pPr algn="r" rtl="1" eaLnBrk="1" hangingPunct="1"/>
            <a:r>
              <a:rPr lang="fa-IR" smtClean="0">
                <a:cs typeface="B Nazanin" pitchFamily="2" charset="-78"/>
              </a:rPr>
              <a:t>براي مرتب کردن فعاليتها به ترتيب ميزان بحراني بودن آنها به روش زير عمل ميکنيم:</a:t>
            </a:r>
          </a:p>
          <a:p>
            <a:pPr algn="r" rtl="1" eaLnBrk="1" hangingPunct="1">
              <a:buFont typeface="Wingdings" pitchFamily="2" charset="2"/>
              <a:buNone/>
            </a:pPr>
            <a:r>
              <a:rPr lang="fa-IR" smtClean="0">
                <a:cs typeface="B Nazanin" pitchFamily="2" charset="-78"/>
              </a:rPr>
              <a:t>1- فعاليتها را به ترتيبي گروه بندي ميکنيم که هرگروه داراي فعاليتهايي باشد که شناوري جمعي آنها با يکديگر مساوي است.</a:t>
            </a:r>
          </a:p>
          <a:p>
            <a:pPr algn="r" rtl="1" eaLnBrk="1" hangingPunct="1">
              <a:buFont typeface="Wingdings" pitchFamily="2" charset="2"/>
              <a:buNone/>
            </a:pPr>
            <a:r>
              <a:rPr lang="fa-IR" smtClean="0">
                <a:cs typeface="B Nazanin" pitchFamily="2" charset="-78"/>
              </a:rPr>
              <a:t>2- گروهها را به ترتيب افزايش شناوري جمعي فعاليتهاي آنها مرتب مي کنيم.</a:t>
            </a:r>
          </a:p>
          <a:p>
            <a:pPr algn="r" rtl="1" eaLnBrk="1" hangingPunct="1">
              <a:buFont typeface="Wingdings" pitchFamily="2" charset="2"/>
              <a:buNone/>
            </a:pPr>
            <a:r>
              <a:rPr lang="fa-IR" smtClean="0">
                <a:cs typeface="B Nazanin" pitchFamily="2" charset="-78"/>
              </a:rPr>
              <a:t>3- در داخل هر گروه، فعاليتها را به ترتيب افزايش زودترين تاريخ ممکن براي شروع، مرتب ميکنيم.</a:t>
            </a:r>
            <a:endParaRPr lang="en-US" smtClean="0">
              <a:cs typeface="B Nazanin" pitchFamily="2" charset="-78"/>
            </a:endParaRPr>
          </a:p>
        </p:txBody>
      </p:sp>
    </p:spTree>
  </p:cSld>
  <p:clrMapOvr>
    <a:masterClrMapping/>
  </p:clrMapOvr>
  <p:transition spd="med"/>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 name="Footer Placeholder 5"/>
          <p:cNvSpPr>
            <a:spLocks noGrp="1"/>
          </p:cNvSpPr>
          <p:nvPr>
            <p:ph type="ftr" sz="quarter" idx="11"/>
          </p:nvPr>
        </p:nvSpPr>
        <p:spPr/>
        <p:txBody>
          <a:bodyPr/>
          <a:lstStyle/>
          <a:p>
            <a:pPr>
              <a:defRPr/>
            </a:pPr>
            <a:r>
              <a:rPr lang="en-US" altLang="en-US"/>
              <a:t>Management &amp; Project Control -  Present by Dr.Amir.A.Shojaie</a:t>
            </a:r>
          </a:p>
        </p:txBody>
      </p:sp>
      <p:sp>
        <p:nvSpPr>
          <p:cNvPr id="25" name="Slide Number Placeholder 6"/>
          <p:cNvSpPr>
            <a:spLocks noGrp="1"/>
          </p:cNvSpPr>
          <p:nvPr>
            <p:ph type="sldNum" sz="quarter" idx="12"/>
          </p:nvPr>
        </p:nvSpPr>
        <p:spPr/>
        <p:txBody>
          <a:bodyPr/>
          <a:lstStyle/>
          <a:p>
            <a:pPr>
              <a:defRPr/>
            </a:pPr>
            <a:fld id="{65A6CFF1-77ED-4500-A048-D94880288B3E}" type="slidenum">
              <a:rPr lang="ar-SA" altLang="en-US"/>
              <a:pPr>
                <a:defRPr/>
              </a:pPr>
              <a:t>98</a:t>
            </a:fld>
            <a:endParaRPr lang="en-US" altLang="en-US"/>
          </a:p>
        </p:txBody>
      </p:sp>
      <p:sp>
        <p:nvSpPr>
          <p:cNvPr id="112644" name="Rectangle 2"/>
          <p:cNvSpPr>
            <a:spLocks noGrp="1" noChangeArrowheads="1"/>
          </p:cNvSpPr>
          <p:nvPr>
            <p:ph type="title"/>
          </p:nvPr>
        </p:nvSpPr>
        <p:spPr/>
        <p:txBody>
          <a:bodyPr/>
          <a:lstStyle/>
          <a:p>
            <a:pPr algn="r" rtl="1" eaLnBrk="1" hangingPunct="1"/>
            <a:r>
              <a:rPr lang="fa-IR" sz="3400" smtClean="0">
                <a:cs typeface="B Nazanin" pitchFamily="2" charset="-78"/>
              </a:rPr>
              <a:t>ترتيب بندي فعاليتها به ترتيب درجه بحراني بودن-ادامه</a:t>
            </a:r>
            <a:endParaRPr lang="en-US" sz="3400" smtClean="0">
              <a:cs typeface="B Nazanin" pitchFamily="2" charset="-78"/>
            </a:endParaRPr>
          </a:p>
        </p:txBody>
      </p:sp>
      <p:sp>
        <p:nvSpPr>
          <p:cNvPr id="112645" name="Rectangle 3"/>
          <p:cNvSpPr>
            <a:spLocks noGrp="1" noChangeArrowheads="1"/>
          </p:cNvSpPr>
          <p:nvPr>
            <p:ph type="body" sz="half" idx="1"/>
          </p:nvPr>
        </p:nvSpPr>
        <p:spPr>
          <a:xfrm>
            <a:off x="0" y="1371600"/>
            <a:ext cx="8915400" cy="4411663"/>
          </a:xfrm>
        </p:spPr>
        <p:txBody>
          <a:bodyPr/>
          <a:lstStyle/>
          <a:p>
            <a:pPr algn="r" rtl="1" eaLnBrk="1" hangingPunct="1"/>
            <a:r>
              <a:rPr lang="fa-IR" sz="2000" b="1" smtClean="0">
                <a:cs typeface="B Nazanin" pitchFamily="2" charset="-78"/>
              </a:rPr>
              <a:t>در صورتي که روش بالا را براي فعاليتهاي مربوط به شبکه نشان داده شده در شکل وجدول قبل اعمال کنيم، فعاليتها به ترتيب نشان داده شده در ستون سوم جدول زير قرار خواهند گرفت:</a:t>
            </a:r>
          </a:p>
          <a:p>
            <a:pPr algn="r" rtl="1" eaLnBrk="1" hangingPunct="1">
              <a:buFont typeface="Wingdings" pitchFamily="2" charset="2"/>
              <a:buNone/>
            </a:pPr>
            <a:endParaRPr lang="en-US" sz="2000" b="1" smtClean="0">
              <a:cs typeface="B Nazanin" pitchFamily="2" charset="-78"/>
            </a:endParaRPr>
          </a:p>
        </p:txBody>
      </p:sp>
      <p:graphicFrame>
        <p:nvGraphicFramePr>
          <p:cNvPr id="222251" name="Group 43"/>
          <p:cNvGraphicFramePr>
            <a:graphicFrameLocks noGrp="1"/>
          </p:cNvGraphicFramePr>
          <p:nvPr>
            <p:ph sz="half" idx="2"/>
          </p:nvPr>
        </p:nvGraphicFramePr>
        <p:xfrm>
          <a:off x="609600" y="2133600"/>
          <a:ext cx="8077200" cy="4449763"/>
        </p:xfrm>
        <a:graphic>
          <a:graphicData uri="http://schemas.openxmlformats.org/drawingml/2006/table">
            <a:tbl>
              <a:tblPr/>
              <a:tblGrid>
                <a:gridCol w="1600200"/>
                <a:gridCol w="1981200"/>
                <a:gridCol w="3048000"/>
                <a:gridCol w="1447800"/>
              </a:tblGrid>
              <a:tr h="609600">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1" i="0" u="none" strike="noStrike" cap="none" normalizeH="0" baseline="0" smtClean="0">
                          <a:ln>
                            <a:noFill/>
                          </a:ln>
                          <a:solidFill>
                            <a:schemeClr val="tx1"/>
                          </a:solidFill>
                          <a:effectLst/>
                          <a:latin typeface="Arial" pitchFamily="34" charset="0"/>
                          <a:cs typeface="B Nazanin" pitchFamily="2" charset="-78"/>
                        </a:rPr>
                        <a:t>ميزان بحراني بودن</a:t>
                      </a:r>
                      <a:endParaRPr kumimoji="0" lang="en-US" sz="22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1" i="0" u="none" strike="noStrike" cap="none" normalizeH="0" baseline="0" smtClean="0">
                          <a:ln>
                            <a:noFill/>
                          </a:ln>
                          <a:solidFill>
                            <a:schemeClr val="tx1"/>
                          </a:solidFill>
                          <a:effectLst/>
                          <a:latin typeface="Arial" pitchFamily="34" charset="0"/>
                          <a:cs typeface="B Nazanin" pitchFamily="2" charset="-78"/>
                        </a:rPr>
                        <a:t>فعاليت به ترتيب افزايش </a:t>
                      </a:r>
                      <a:r>
                        <a:rPr kumimoji="0" lang="en-US" sz="2200" b="1" i="0" u="none" strike="noStrike" cap="none" normalizeH="0" baseline="0" smtClean="0">
                          <a:ln>
                            <a:noFill/>
                          </a:ln>
                          <a:solidFill>
                            <a:schemeClr val="tx1"/>
                          </a:solidFill>
                          <a:effectLst/>
                          <a:latin typeface="Arial" pitchFamily="34" charset="0"/>
                          <a:cs typeface="B Nazanin" pitchFamily="2" charset="-78"/>
                        </a:rPr>
                        <a:t>ES</a:t>
                      </a: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1" i="0" u="none" strike="noStrike" cap="none" normalizeH="0" baseline="0" smtClean="0">
                          <a:ln>
                            <a:noFill/>
                          </a:ln>
                          <a:solidFill>
                            <a:schemeClr val="tx1"/>
                          </a:solidFill>
                          <a:effectLst/>
                          <a:latin typeface="Arial" pitchFamily="34" charset="0"/>
                          <a:cs typeface="B Nazanin" pitchFamily="2" charset="-78"/>
                        </a:rPr>
                        <a:t>فعاليت</a:t>
                      </a:r>
                      <a:endParaRPr kumimoji="0" lang="en-US" sz="22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200" b="1" i="0" u="none" strike="noStrike" cap="none" normalizeH="0" baseline="0" smtClean="0">
                          <a:ln>
                            <a:noFill/>
                          </a:ln>
                          <a:solidFill>
                            <a:schemeClr val="tx1"/>
                          </a:solidFill>
                          <a:effectLst/>
                          <a:latin typeface="Arial" pitchFamily="34" charset="0"/>
                          <a:cs typeface="B Nazanin" pitchFamily="2" charset="-78"/>
                        </a:rPr>
                        <a:t>گروه</a:t>
                      </a:r>
                      <a:endParaRPr kumimoji="0" lang="en-US" sz="2200" b="1"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54388">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حداکثر</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حداقل</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6-1</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7-6</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8-7</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3-1</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5-3</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8-5</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2-1</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4-2</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8-4</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4-3</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8-7</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6-1</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7-6</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3-1</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8-5</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5-3</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2-1</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8-4</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4-2</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4-3</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1</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2</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3</a:t>
                      </a: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a-IR" sz="2000" b="0" i="0" u="none" strike="noStrike" cap="none" normalizeH="0" baseline="0" smtClean="0">
                        <a:ln>
                          <a:noFill/>
                        </a:ln>
                        <a:solidFill>
                          <a:schemeClr val="tx1"/>
                        </a:solidFill>
                        <a:effectLst/>
                        <a:latin typeface="Arial" pitchFamily="34" charset="0"/>
                        <a:cs typeface="B Nazanin" pitchFamily="2" charset="-78"/>
                      </a:endParaRPr>
                    </a:p>
                    <a:p>
                      <a:pPr marL="0" marR="0" lvl="0" indent="0" algn="ctr" defTabSz="914400" rtl="1"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a-IR" sz="2000" b="0" i="0" u="none" strike="noStrike" cap="none" normalizeH="0" baseline="0" smtClean="0">
                          <a:ln>
                            <a:noFill/>
                          </a:ln>
                          <a:solidFill>
                            <a:schemeClr val="tx1"/>
                          </a:solidFill>
                          <a:effectLst/>
                          <a:latin typeface="Arial" pitchFamily="34" charset="0"/>
                          <a:cs typeface="B Nazanin" pitchFamily="2" charset="-78"/>
                        </a:rPr>
                        <a:t>4</a:t>
                      </a:r>
                      <a:endParaRPr kumimoji="0" lang="en-US" sz="2000" b="0" i="0" u="none" strike="noStrike" cap="none" normalizeH="0" baseline="0" smtClean="0">
                        <a:ln>
                          <a:noFill/>
                        </a:ln>
                        <a:solidFill>
                          <a:schemeClr val="tx1"/>
                        </a:solidFill>
                        <a:effectLst/>
                        <a:latin typeface="Arial" pitchFamily="34" charset="0"/>
                        <a:cs typeface="B Nazanin" pitchFamily="2" charset="-78"/>
                      </a:endParaRPr>
                    </a:p>
                  </a:txBody>
                  <a:tcPr marL="91427" marR="9142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663" name="Line 44"/>
          <p:cNvSpPr>
            <a:spLocks noChangeShapeType="1"/>
          </p:cNvSpPr>
          <p:nvPr/>
        </p:nvSpPr>
        <p:spPr bwMode="auto">
          <a:xfrm>
            <a:off x="609600" y="3962400"/>
            <a:ext cx="8077200" cy="0"/>
          </a:xfrm>
          <a:prstGeom prst="line">
            <a:avLst/>
          </a:prstGeom>
          <a:noFill/>
          <a:ln w="9525">
            <a:solidFill>
              <a:schemeClr val="tx1"/>
            </a:solidFill>
            <a:prstDash val="dash"/>
            <a:round/>
            <a:headEnd/>
            <a:tailEnd/>
          </a:ln>
        </p:spPr>
        <p:txBody>
          <a:bodyPr/>
          <a:lstStyle/>
          <a:p>
            <a:endParaRPr lang="en-US"/>
          </a:p>
        </p:txBody>
      </p:sp>
      <p:sp>
        <p:nvSpPr>
          <p:cNvPr id="112664" name="Line 45"/>
          <p:cNvSpPr>
            <a:spLocks noChangeShapeType="1"/>
          </p:cNvSpPr>
          <p:nvPr/>
        </p:nvSpPr>
        <p:spPr bwMode="auto">
          <a:xfrm>
            <a:off x="609600" y="6172200"/>
            <a:ext cx="8077200" cy="0"/>
          </a:xfrm>
          <a:prstGeom prst="line">
            <a:avLst/>
          </a:prstGeom>
          <a:noFill/>
          <a:ln w="9525">
            <a:solidFill>
              <a:schemeClr val="tx1"/>
            </a:solidFill>
            <a:prstDash val="dash"/>
            <a:round/>
            <a:headEnd/>
            <a:tailEnd/>
          </a:ln>
        </p:spPr>
        <p:txBody>
          <a:bodyPr/>
          <a:lstStyle/>
          <a:p>
            <a:endParaRPr lang="en-US"/>
          </a:p>
        </p:txBody>
      </p:sp>
      <p:sp>
        <p:nvSpPr>
          <p:cNvPr id="112665" name="Line 46"/>
          <p:cNvSpPr>
            <a:spLocks noChangeShapeType="1"/>
          </p:cNvSpPr>
          <p:nvPr/>
        </p:nvSpPr>
        <p:spPr bwMode="auto">
          <a:xfrm>
            <a:off x="609600" y="5029200"/>
            <a:ext cx="8077200" cy="0"/>
          </a:xfrm>
          <a:prstGeom prst="line">
            <a:avLst/>
          </a:prstGeom>
          <a:noFill/>
          <a:ln w="9525">
            <a:solidFill>
              <a:schemeClr val="tx1"/>
            </a:solidFill>
            <a:prstDash val="dash"/>
            <a:round/>
            <a:headEnd/>
            <a:tailEnd/>
          </a:ln>
        </p:spPr>
        <p:txBody>
          <a:bodyPr/>
          <a:lstStyle/>
          <a:p>
            <a:endParaRPr lang="en-US"/>
          </a:p>
        </p:txBody>
      </p:sp>
    </p:spTree>
  </p:cSld>
  <p:clrMapOvr>
    <a:masterClrMapping/>
  </p:clrMapOvr>
  <p:transition spd="med"/>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ltLang="en-US"/>
              <a:t>Management &amp; Project Control -  Present by Dr.Amir.A.Shojaie</a:t>
            </a:r>
          </a:p>
        </p:txBody>
      </p:sp>
      <p:sp>
        <p:nvSpPr>
          <p:cNvPr id="5" name="Slide Number Placeholder 5"/>
          <p:cNvSpPr>
            <a:spLocks noGrp="1"/>
          </p:cNvSpPr>
          <p:nvPr>
            <p:ph type="sldNum" sz="quarter" idx="12"/>
          </p:nvPr>
        </p:nvSpPr>
        <p:spPr/>
        <p:txBody>
          <a:bodyPr/>
          <a:lstStyle/>
          <a:p>
            <a:pPr>
              <a:defRPr/>
            </a:pPr>
            <a:fld id="{912F464A-B747-4168-B95E-FF47B54ACA3B}" type="slidenum">
              <a:rPr lang="ar-SA" altLang="en-US"/>
              <a:pPr>
                <a:defRPr/>
              </a:pPr>
              <a:t>99</a:t>
            </a:fld>
            <a:endParaRPr lang="en-US" altLang="en-US"/>
          </a:p>
        </p:txBody>
      </p:sp>
      <p:sp>
        <p:nvSpPr>
          <p:cNvPr id="113668" name="Rectangle 2"/>
          <p:cNvSpPr>
            <a:spLocks noGrp="1" noChangeArrowheads="1"/>
          </p:cNvSpPr>
          <p:nvPr>
            <p:ph type="title"/>
          </p:nvPr>
        </p:nvSpPr>
        <p:spPr/>
        <p:txBody>
          <a:bodyPr/>
          <a:lstStyle/>
          <a:p>
            <a:pPr algn="r" rtl="1" eaLnBrk="1" hangingPunct="1"/>
            <a:r>
              <a:rPr lang="fa-IR" smtClean="0">
                <a:cs typeface="B Nazanin" pitchFamily="2" charset="-78"/>
              </a:rPr>
              <a:t> واقعه کليدي</a:t>
            </a:r>
            <a:r>
              <a:rPr lang="en-US" sz="2800" smtClean="0">
                <a:cs typeface="B Nazanin" pitchFamily="2" charset="-78"/>
              </a:rPr>
              <a:t>(Milestone)</a:t>
            </a:r>
          </a:p>
        </p:txBody>
      </p:sp>
      <p:sp>
        <p:nvSpPr>
          <p:cNvPr id="113669" name="Rectangle 3"/>
          <p:cNvSpPr>
            <a:spLocks noGrp="1" noChangeArrowheads="1"/>
          </p:cNvSpPr>
          <p:nvPr>
            <p:ph type="body" idx="1"/>
          </p:nvPr>
        </p:nvSpPr>
        <p:spPr>
          <a:xfrm>
            <a:off x="228600" y="1447800"/>
            <a:ext cx="8458200" cy="5029200"/>
          </a:xfrm>
        </p:spPr>
        <p:txBody>
          <a:bodyPr/>
          <a:lstStyle/>
          <a:p>
            <a:pPr algn="r" rtl="1" eaLnBrk="1" hangingPunct="1">
              <a:lnSpc>
                <a:spcPct val="90000"/>
              </a:lnSpc>
            </a:pPr>
            <a:r>
              <a:rPr lang="fa-IR" sz="2600" smtClean="0">
                <a:cs typeface="B Nazanin" pitchFamily="2" charset="-78"/>
              </a:rPr>
              <a:t>در پروژه هاي واقعي و بزرگ، به دليل وجود فعاليتهاي بسيار زياد، وقايع بسياري نيز وجود دارد. برخي از اين وقايع، از اهميت و حساسيت فوق العاده اي برخوردار هستند، بطوريکه  يکي از ملاکهاي اصلي در تعيين وضعيت پيشرفت پروژه محسوب مي شوند. به هر يک از اين وقايع نام </a:t>
            </a:r>
            <a:r>
              <a:rPr lang="fa-IR" sz="2600" b="1" smtClean="0">
                <a:cs typeface="B Nazanin" pitchFamily="2" charset="-78"/>
              </a:rPr>
              <a:t>واقعه کليدي </a:t>
            </a:r>
            <a:r>
              <a:rPr lang="fa-IR" sz="2600" smtClean="0">
                <a:cs typeface="B Nazanin" pitchFamily="2" charset="-78"/>
              </a:rPr>
              <a:t>اطلاق مي گردد. وقوع هر يک از وقايع کليدي در پروژه، حاکي از رسيدن پيشرفت پروژه به مقطع خاصي است.</a:t>
            </a:r>
          </a:p>
          <a:p>
            <a:pPr algn="r" rtl="1" eaLnBrk="1" hangingPunct="1">
              <a:lnSpc>
                <a:spcPct val="90000"/>
              </a:lnSpc>
            </a:pPr>
            <a:r>
              <a:rPr lang="fa-IR" sz="2600" smtClean="0">
                <a:cs typeface="B Nazanin" pitchFamily="2" charset="-78"/>
              </a:rPr>
              <a:t>براي مثال، واقعه شروع و واقعه پايان، از وقايع کليدي محسوب ميشوند زيرا شروع و پايان هر پروژه براي مسئولين از اهميت فراواني برخوردار است.</a:t>
            </a:r>
          </a:p>
          <a:p>
            <a:pPr algn="r" rtl="1" eaLnBrk="1" hangingPunct="1">
              <a:lnSpc>
                <a:spcPct val="90000"/>
              </a:lnSpc>
            </a:pPr>
            <a:r>
              <a:rPr lang="fa-IR" sz="2600" smtClean="0">
                <a:cs typeface="B Nazanin" pitchFamily="2" charset="-78"/>
              </a:rPr>
              <a:t>واقعه کليدي، در بسياري از موارد، واقعه بحراني شبکه است اما اين موضوع در کليه موارد صادق نيست، يعني کلمه وقايع کليدي يک پروژه لزوماً بحراني نيستند، بلکه مشخصات پروژه ، نظريات مدير پروژه، نظريات مدير بالاتر مدير پروژه، عوامل جوي، محل انجام پروژه، امکانات و ... تعيين کننده کليدي بودن يک واقعه است.</a:t>
            </a:r>
            <a:endParaRPr lang="en-US" sz="2600" smtClean="0">
              <a:cs typeface="B Nazanin" pitchFamily="2" charset="-78"/>
            </a:endParaRP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Network">
  <a:themeElements>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fontScheme name="Network">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cs typeface="B Nazanin" pitchFamily="2" charset="-78"/>
          </a:defRPr>
        </a:defPPr>
      </a:lstStyle>
    </a:spDef>
    <a:lnDef>
      <a:spPr bwMode="auto">
        <a:xfrm>
          <a:off x="0" y="0"/>
          <a:ext cx="1" cy="1"/>
        </a:xfrm>
        <a:custGeom>
          <a:avLst/>
          <a:gdLst/>
          <a:ahLst/>
          <a:cxnLst/>
          <a:rect l="0" t="0" r="0" b="0"/>
          <a:pathLst/>
        </a:custGeom>
        <a:solidFill>
          <a:schemeClr val="bg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cs typeface="B Nazanin" pitchFamily="2" charset="-78"/>
          </a:defRPr>
        </a:defPPr>
      </a:lstStyle>
    </a:lnDef>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Network</Template>
  <TotalTime>7219</TotalTime>
  <Words>21842</Words>
  <Application>Microsoft Office PowerPoint</Application>
  <PresentationFormat>On-screen Show (4:3)</PresentationFormat>
  <Paragraphs>3433</Paragraphs>
  <Slides>213</Slides>
  <Notes>1</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213</vt:i4>
      </vt:variant>
    </vt:vector>
  </HeadingPairs>
  <TitlesOfParts>
    <vt:vector size="224" baseType="lpstr">
      <vt:lpstr>Arial</vt:lpstr>
      <vt:lpstr>B Nazanin</vt:lpstr>
      <vt:lpstr>Wingdings</vt:lpstr>
      <vt:lpstr>Nazanin</vt:lpstr>
      <vt:lpstr>Times New Roman</vt:lpstr>
      <vt:lpstr>Yagut</vt:lpstr>
      <vt:lpstr>Roya</vt:lpstr>
      <vt:lpstr>Traffic</vt:lpstr>
      <vt:lpstr>Angsana New</vt:lpstr>
      <vt:lpstr>Network</vt:lpstr>
      <vt:lpstr>Equation</vt:lpstr>
      <vt:lpstr>مديريت و کنترل پروژه</vt:lpstr>
      <vt:lpstr>منابع</vt:lpstr>
      <vt:lpstr> تعريف پروژه</vt:lpstr>
      <vt:lpstr>برخي تعاريف ديگر</vt:lpstr>
      <vt:lpstr>انواع پروژه </vt:lpstr>
      <vt:lpstr>ويژگي هاي پروژه</vt:lpstr>
      <vt:lpstr>چرخه حيات پروژه</vt:lpstr>
      <vt:lpstr>محدوديت‏هاي پروژه</vt:lpstr>
      <vt:lpstr>پروژه چيست ؟‌ مديريت و كنترل پروژه به چه معناست ؟ </vt:lpstr>
      <vt:lpstr>پروژه چيست ؟‌ مديريت و كنترل پروژه به چه معناست ؟</vt:lpstr>
      <vt:lpstr>تاريخچه مديريت پروژه به چه زماني باز مي‌گردد ؟</vt:lpstr>
      <vt:lpstr>تاريخچه مديريت پروژه به چه زماني باز مي‌گردد ؟</vt:lpstr>
      <vt:lpstr>تاريخچه مديريت پروژه</vt:lpstr>
      <vt:lpstr>تاريخچه مديريت پروژه-ادامه</vt:lpstr>
      <vt:lpstr>تاريخچه مديريت پروژه-ادامه</vt:lpstr>
      <vt:lpstr>تاريخچه مديريت پروژه-ادامه</vt:lpstr>
      <vt:lpstr>مديريت پروژه</vt:lpstr>
      <vt:lpstr>مديريت پروژه-ادامه</vt:lpstr>
      <vt:lpstr>فرآيندهاي مديريت پروژه</vt:lpstr>
      <vt:lpstr>مراحل انجام پروژه</vt:lpstr>
      <vt:lpstr>وظايف مدير پروژه</vt:lpstr>
      <vt:lpstr>كاركرد مديريت پروژه در چيست ؟ </vt:lpstr>
      <vt:lpstr>كاركرد مديريت پروژه در چيست ؟-ادامه</vt:lpstr>
      <vt:lpstr>برنامه ريزي پروژه – کنترل پروژه</vt:lpstr>
      <vt:lpstr>فرايند برنامه ريزي و کنترل پروژه </vt:lpstr>
      <vt:lpstr>نمودار فرايند برنامه ريزي و کنترل پروژه</vt:lpstr>
      <vt:lpstr>گام هاي برنامه ريزي و کنترل پروژه</vt:lpstr>
      <vt:lpstr>سؤالات روز اول</vt:lpstr>
      <vt:lpstr>ساختار شبکه</vt:lpstr>
      <vt:lpstr>ساختار اوليه شبکه</vt:lpstr>
      <vt:lpstr>روشهاي تهيه اطلاعات و تنظيم شبکه</vt:lpstr>
      <vt:lpstr>تعاريف مرتبط با شبکه</vt:lpstr>
      <vt:lpstr>تعاريف مرتبط با شبکه- ادامه</vt:lpstr>
      <vt:lpstr>تعاريف مرتبط با شبکه- ادامه</vt:lpstr>
      <vt:lpstr>تعاريف مرتبط با شبکه- ادامه</vt:lpstr>
      <vt:lpstr>تعاريف مرتبط با شبکه- ادامه تعاريف مرتبط با شبکه- ادامه</vt:lpstr>
      <vt:lpstr>تعاريف مرتبط با شبکه- ادامه</vt:lpstr>
      <vt:lpstr>قوانين رسم شبکه هاي برداري </vt:lpstr>
      <vt:lpstr>قوانين رسم شبکه هاي برداري</vt:lpstr>
      <vt:lpstr>اشتباهات عمومي در ترسيم شبکه</vt:lpstr>
      <vt:lpstr>اشتباهات عمومي در ترسيم شبکه- ادامه</vt:lpstr>
      <vt:lpstr>انواع وابستگي ها</vt:lpstr>
      <vt:lpstr>مثال رسم شبکه</vt:lpstr>
      <vt:lpstr>جواب رسم شبکه</vt:lpstr>
      <vt:lpstr>انواع روابط ميان دو فعاليت</vt:lpstr>
      <vt:lpstr>انواع روابط ميان دو فعاليت-ادامه</vt:lpstr>
      <vt:lpstr>انواع روابط ميان دو فعاليت-ادامه</vt:lpstr>
      <vt:lpstr>نمودار گانت</vt:lpstr>
      <vt:lpstr>روش مسير بحراني(CPM)</vt:lpstr>
      <vt:lpstr>راه (مسير) شبکه</vt:lpstr>
      <vt:lpstr>تعريف مرتبط با CPM</vt:lpstr>
      <vt:lpstr>تعريف مرتبط با CPM-ادامه</vt:lpstr>
      <vt:lpstr>محاسبات روش مسير بحراني </vt:lpstr>
      <vt:lpstr>محاسبات روش مسير بحراني-ادامه</vt:lpstr>
      <vt:lpstr>محاسبات روش مسير بحراني-ادامه</vt:lpstr>
      <vt:lpstr>مثال</vt:lpstr>
      <vt:lpstr>حل مثال</vt:lpstr>
      <vt:lpstr>حل مثال-ادامه</vt:lpstr>
      <vt:lpstr>نتايج محاسبات حرکت رفت </vt:lpstr>
      <vt:lpstr>محاسبات روش مسير بحراني-ادامه</vt:lpstr>
      <vt:lpstr>محاسبات روش مسير بحراني-ادامه</vt:lpstr>
      <vt:lpstr>محاسبات روش مسير بحراني-ادامه</vt:lpstr>
      <vt:lpstr> حل مثال</vt:lpstr>
      <vt:lpstr>ادامه حل مثال</vt:lpstr>
      <vt:lpstr>ادامه حل مثال</vt:lpstr>
      <vt:lpstr>نتايج محاسبات حرکت برگشت</vt:lpstr>
      <vt:lpstr>ادامه محاسبات رفت و برگشت</vt:lpstr>
      <vt:lpstr>شبکه با ديرترين و زودترين تاريخ وقوع</vt:lpstr>
      <vt:lpstr>شناوري در تاريخ هاي وقوع رويدادها</vt:lpstr>
      <vt:lpstr>شناوري در تاريخ هاي وقوع رويدادها- ادامه</vt:lpstr>
      <vt:lpstr>ادامه تعاريف مسير بحراني</vt:lpstr>
      <vt:lpstr>ادامه تعاريف مسير بحراني</vt:lpstr>
      <vt:lpstr>ادامه تعاريف مسير بحراني</vt:lpstr>
      <vt:lpstr>ادامه تعاريف مسير بحراني</vt:lpstr>
      <vt:lpstr>ادامه تعاريف مسير بحراني</vt:lpstr>
      <vt:lpstr>PowerPoint Presentation</vt:lpstr>
      <vt:lpstr>شناوري فعاليت ها</vt:lpstr>
      <vt:lpstr>انواع شناوري</vt:lpstr>
      <vt:lpstr>انواع شناوري- شناوري جمعي</vt:lpstr>
      <vt:lpstr>انواع شناوري- شناوري جمعي-ادامه</vt:lpstr>
      <vt:lpstr>انواع شناوري- شناوري آزاد</vt:lpstr>
      <vt:lpstr>انواع شناوري- شناوري آزاد-ادامه</vt:lpstr>
      <vt:lpstr>انواع شناوري- شناوري مستقل</vt:lpstr>
      <vt:lpstr>انواع شناوري- شناوري مستقل-ادامه</vt:lpstr>
      <vt:lpstr>انواع شناوري-به صورت شماتيک</vt:lpstr>
      <vt:lpstr>تعيين فعاليتهاي بحراني و  مسير هاي بحراني شبکه</vt:lpstr>
      <vt:lpstr>تعيين فعاليتهاي بحراني و  مسير هاي بحراني شبکه-ادامه</vt:lpstr>
      <vt:lpstr>تعيين فعاليتهاي بحراني و  مسير هاي بحراني شبکه-ادامه</vt:lpstr>
      <vt:lpstr>فعاليتهاي بحراني شبکه</vt:lpstr>
      <vt:lpstr>فعاليتهاي بحراني شبکه- ادامه</vt:lpstr>
      <vt:lpstr>جدول محاسبات اصلي</vt:lpstr>
      <vt:lpstr>جدول محاسبات اصلي- مثال</vt:lpstr>
      <vt:lpstr>جدول محاسبات اصلي-ادامه</vt:lpstr>
      <vt:lpstr>جدول محاسبات اصلي-ادامه</vt:lpstr>
      <vt:lpstr>ترتيب بندي فعاليتها به ترتيب درجه بحراني بودن</vt:lpstr>
      <vt:lpstr>ترتيب بندي فعاليتها به ترتيب درجه بحراني بودن-ادامه</vt:lpstr>
      <vt:lpstr>ترتيب بندي فعاليتها به ترتيب درجه بحراني بودن-ادامه</vt:lpstr>
      <vt:lpstr>ترتيب بندي فعاليتها به ترتيب درجه بحراني بودن-ادامه</vt:lpstr>
      <vt:lpstr> واقعه کليدي(Milestone)</vt:lpstr>
      <vt:lpstr>وابستگي ربطي</vt:lpstr>
      <vt:lpstr>شبکه هاي گره اي</vt:lpstr>
      <vt:lpstr>عناصر شبکه هاي گره اي</vt:lpstr>
      <vt:lpstr>عناصر شبکه هاي گره اي- ادامه</vt:lpstr>
      <vt:lpstr>عناصر شبکه هاي گره اي- ادامه</vt:lpstr>
      <vt:lpstr>عناصر شبکه هاي گره اي- ادامه</vt:lpstr>
      <vt:lpstr>علائم قابل کاربرد بر روي فعاليتها</vt:lpstr>
      <vt:lpstr>علائم قابل کاربرد بر روي فعاليتها- ادامه</vt:lpstr>
      <vt:lpstr>محاسبات زمان در شبکه هاي گره اي</vt:lpstr>
      <vt:lpstr>محاسبات زمان در شبکه هاي گره اي- ادامه</vt:lpstr>
      <vt:lpstr>محاسبات زمان در شبکه هاي گره اي- ادامه</vt:lpstr>
      <vt:lpstr>محاسبات زمان در شبکه هاي گره اي- ادامه</vt:lpstr>
      <vt:lpstr>شبکه تقدمي يا مستطيلي (Precedence Network)</vt:lpstr>
      <vt:lpstr>مثال شبکه تقدمي نوع يکم</vt:lpstr>
      <vt:lpstr>شبکه تقدمي نوع دوم</vt:lpstr>
      <vt:lpstr>شبکه تقدمي نوع دوم-ادامه</vt:lpstr>
      <vt:lpstr>شبکه تقدمي نوع دوم-ادامه</vt:lpstr>
      <vt:lpstr>شبکه تقدمي نوع دوم-ادامه</vt:lpstr>
      <vt:lpstr>مقايسه شبکه هاي تقدمي</vt:lpstr>
      <vt:lpstr>PowerPoint Presentation</vt:lpstr>
      <vt:lpstr>معرفي استانداردهايPM وآشنايي با PMBOK</vt:lpstr>
      <vt:lpstr>برخي از استانداردهاي معروف مديريت پروژه</vt:lpstr>
      <vt:lpstr>استانداردهاي معروف مديريت پروژه</vt:lpstr>
      <vt:lpstr>PowerPoint Presentation</vt:lpstr>
      <vt:lpstr>آشنايي با استاندارد مرجع PMBOK</vt:lpstr>
      <vt:lpstr>فرايندهاي PMBOK</vt:lpstr>
      <vt:lpstr>PowerPoint Presentation</vt:lpstr>
      <vt:lpstr>فرايندهاي PMBOK</vt:lpstr>
      <vt:lpstr>فرايندهاي PMBOK</vt:lpstr>
      <vt:lpstr>فرايندهاي PMBOK</vt:lpstr>
      <vt:lpstr>همپوشاني فرآيندهاي پنجگانهPMBOK</vt:lpstr>
      <vt:lpstr>دانشهاي نه گانه مديريت پروژه PMBOK</vt:lpstr>
      <vt:lpstr>دانشهاي نه گانه مديريت پروژه PMBOK</vt:lpstr>
      <vt:lpstr>جايگاه نه سطح دانش در 5 گروه فرايندي</vt:lpstr>
      <vt:lpstr>جايگاه نه سطح دانش در 5 گروه فرايندي 1- مديريت يکپارچگي پروژه Project Integration Management</vt:lpstr>
      <vt:lpstr>جايگاه نه سطح دانش در 5 گروه فرايندي 2- مديريت محدوده پروژه   Scope  Management</vt:lpstr>
      <vt:lpstr>جايگاه نه سطح دانش در 5 گروه فرايندي 3- مديريت زمان پروژه   Time  Management</vt:lpstr>
      <vt:lpstr>جايگاه نه سطح دانش در 5 گروه فرايندي 4- مديريت هزينه پروژه   Cost  Management</vt:lpstr>
      <vt:lpstr>جايگاه نه سطح دانش در 5 گروه فرايندي 5- مديريت کيفيت پروژه   Quality  Management</vt:lpstr>
      <vt:lpstr>جايگاه نه سطح دانش در 5 گروه فرايندي 6- مديريت منابع انساني   Human Resource  Management</vt:lpstr>
      <vt:lpstr>جايگاه نه سطح دانش در 5 گروه فرايندي 7- مديريت ارتباطات   Communication  Management</vt:lpstr>
      <vt:lpstr>جايگاه نه سطح دانش در 5 گروه فرايندي 8- مديريت ريسک   Risk  Management</vt:lpstr>
      <vt:lpstr>جايگاه نه سطح دانش در 5 گروه فرايندي 9- مديريت تدارکات   Procurement  Management</vt:lpstr>
      <vt:lpstr>فرآيندهاي 44 گانه حاصل از جايگاه 9 سطح دانش در 5 گروه فرآيندي PMBOK:2004 </vt:lpstr>
      <vt:lpstr>نمونه گواهينامه</vt:lpstr>
      <vt:lpstr>موازنه زمان - هزينه</vt:lpstr>
      <vt:lpstr>مدل هاي ممکن در بررسي زمان – هزينه</vt:lpstr>
      <vt:lpstr>مدل اول: براي تغييرات عوامل هزينه و زمان محدوديتي وجود ندارد</vt:lpstr>
      <vt:lpstr>مدل دوم: تاريخ تکميل مشخص شده است.</vt:lpstr>
      <vt:lpstr>مدل سوم: بودجه معيني براي تسريع تاريخ تکميل تعيين شده است.</vt:lpstr>
      <vt:lpstr>چگونگي موازنه هزينه- زمان (Time-Cost Trade-off)</vt:lpstr>
      <vt:lpstr>چگونگي موازنه هزينه- زمان (مثال)</vt:lpstr>
      <vt:lpstr>چگونگي موازنه هزينه- زمان ، ادامه</vt:lpstr>
      <vt:lpstr>چگونگي موازنه هزينه- زمان ، ادامه</vt:lpstr>
      <vt:lpstr>چگونگي موازنه هزينه- زمان ، ادامه</vt:lpstr>
      <vt:lpstr>هزينه هاي مستقيم پروژه</vt:lpstr>
      <vt:lpstr>الگوريتم ابتکاري</vt:lpstr>
      <vt:lpstr>الگوريتم ابتکاري - ادامه</vt:lpstr>
      <vt:lpstr>الگوريتم ابتکاري - مثال</vt:lpstr>
      <vt:lpstr>الگوريتم ابتکاري – ادامه مثال</vt:lpstr>
      <vt:lpstr>الگوريتم ابتکاري -ادامه مثال</vt:lpstr>
      <vt:lpstr>الگوريتم ابتکاري – ادامه مثال</vt:lpstr>
      <vt:lpstr>الگوريتم ابتکاري – ادامه مثال</vt:lpstr>
      <vt:lpstr>الگوريتم ابتکاري – ادامه مثال</vt:lpstr>
      <vt:lpstr>الگوريتم ابتکاري – ادامه مثال</vt:lpstr>
      <vt:lpstr>الگوريتم ابتکاري – ادامه مثال</vt:lpstr>
      <vt:lpstr>الگوريتم ابتکاري – ادامه مثال</vt:lpstr>
      <vt:lpstr>هزينه هاي غير مستقيم پروژه</vt:lpstr>
      <vt:lpstr>ادامه مثال قبل</vt:lpstr>
      <vt:lpstr>ادامه مثال قبل</vt:lpstr>
      <vt:lpstr>الگوريتم زيمنس براي موازنه زمان-هزينه</vt:lpstr>
      <vt:lpstr>الگوريتم زيمنس- ادامه تعاريف</vt:lpstr>
      <vt:lpstr>الگوريتم زيمنس- ادامه تعاريف</vt:lpstr>
      <vt:lpstr>مثال الگوريتم زيمنس</vt:lpstr>
      <vt:lpstr>حل مثال الگوريتم زيمنس</vt:lpstr>
      <vt:lpstr>حل مثال الگوريتم زيمنس</vt:lpstr>
      <vt:lpstr>حل مثال الگوريتم زيمنس</vt:lpstr>
      <vt:lpstr>نمودار گانت وشبکه هاي داراي مقياس زمان</vt:lpstr>
      <vt:lpstr>نمودارهاي گانت (ميله اي)</vt:lpstr>
      <vt:lpstr>نمودارهاي گانت (ميله اي)- مثال</vt:lpstr>
      <vt:lpstr>تبديل شبکه هاي CPM به نمودارهاي گانت</vt:lpstr>
      <vt:lpstr>تبديل شبکه هاي CPM به نمودارهاي گانت- مثال</vt:lpstr>
      <vt:lpstr>تبديل شبکه هاي CPM به نمودارهاي گانت- مثال</vt:lpstr>
      <vt:lpstr>برنامه ريزي و تخصيص منابع</vt:lpstr>
      <vt:lpstr>منابع چيستند؟ (Resources)</vt:lpstr>
      <vt:lpstr>برنامه ريزي تخصيص منابع محدود (RCPSP) (Resource – Constrained Project Scheduling Problem)</vt:lpstr>
      <vt:lpstr>برنامه ريزي تخصيص منابع محدود (RCPSP)- ادامه (Resource – Constrained Project Scheduling Problem)</vt:lpstr>
      <vt:lpstr>الگوريتم تخصيص منابع محدود</vt:lpstr>
      <vt:lpstr>برنامه ريزي تخصيص منابع محدود (RCPSP)- ادامه (Resource – Constrained Project Scheduling Problem)</vt:lpstr>
      <vt:lpstr>پيش فرضهاي الگوريتم تخصيص منابع محدود</vt:lpstr>
      <vt:lpstr>شرح الگوريتم</vt:lpstr>
      <vt:lpstr>شرح الگوريتم - ادامه</vt:lpstr>
      <vt:lpstr>نمودار جريان عمليات الگوريتم تخصيص منابع</vt:lpstr>
      <vt:lpstr>الگوريتم برنامه ريزي تخصيص منابع محدود - مثال (RCPSP)</vt:lpstr>
      <vt:lpstr>الگوريتم برنامه ريزي تخصيص منابع محدود – حل مثال (RCPSP)</vt:lpstr>
      <vt:lpstr>الگوريتم برنامه ريزي تخصيص منابع محدود – حل مثال (RCPSP)</vt:lpstr>
      <vt:lpstr>الگوريتم برنامه ريزي تخصيص منابع محدود – حل مثال (RCPSP)</vt:lpstr>
      <vt:lpstr>الگوريتم برنامه ريزي تخصيص منابع محدود – حل مثال (RCPSP)</vt:lpstr>
      <vt:lpstr>مسئله تخصيص منابع تجديد ناپذير(مصرفي)</vt:lpstr>
      <vt:lpstr>مسئله تخصيص منابع تجديد ناپذير(مصرفي)</vt:lpstr>
      <vt:lpstr>مسئله تخصيص منابع تجديد ناپذير(مصرفي)</vt:lpstr>
      <vt:lpstr>مسئله تخصيص منابع تجديد ناپذير(مصرفي)</vt:lpstr>
      <vt:lpstr>مسئله تخصيص منابع تجديد ناپذير(مصرفي)</vt:lpstr>
      <vt:lpstr>مسئله تخصيص منابع تجديد ناپذير(مصرفي)</vt:lpstr>
      <vt:lpstr>تسطيح منابع(Resource Leveling) </vt:lpstr>
      <vt:lpstr>تسطيح منابع(Resource Leveling)-ادامه</vt:lpstr>
      <vt:lpstr>تسطيح منابع(Resource Leveling)-ادامه</vt:lpstr>
      <vt:lpstr>الگوريتم برگس(Burgess) براي تسطيح منابع</vt:lpstr>
      <vt:lpstr>الگوريتم برگس(Burgess) براي تسطيح منابع</vt:lpstr>
      <vt:lpstr>مثال الگوريتم برگس(Burgess) براي تسطيح منابع</vt:lpstr>
      <vt:lpstr>مثال الگوريتم برگس(Burgess) براي تسطيح منابع</vt:lpstr>
      <vt:lpstr>PowerPoint Presentation</vt:lpstr>
      <vt:lpstr>به منظور کاهش مقدار z بر اساس الگوريتم برگس، تغييراتي در زمان بندي انجام فعاليتها ي غير بحراني در داخل مدت زمان شناوري آنها (ابتدا، آخرين فعاليت در جدول يعني 6-5 و سپس به ترتيب ، فعاليتهاي غير بحراني رديفهاي قبلي) ايجاد ميشود که در اثر آن گزينه جديد زير ارائه ميشود:</vt:lpstr>
      <vt:lpstr>مثال الگوريتم برگس (Burgess) - ادامه</vt:lpstr>
    </vt:vector>
  </TitlesOfParts>
  <Company>SGS Iran 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amir abbas_shojaei</dc:creator>
  <cp:lastModifiedBy>omid</cp:lastModifiedBy>
  <cp:revision>391</cp:revision>
  <dcterms:created xsi:type="dcterms:W3CDTF">2006-09-08T14:06:05Z</dcterms:created>
  <dcterms:modified xsi:type="dcterms:W3CDTF">2018-06-02T12:31:06Z</dcterms:modified>
</cp:coreProperties>
</file>