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2" r:id="rId5"/>
    <p:sldId id="263" r:id="rId6"/>
    <p:sldId id="264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6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A7CC1-F5D6-4C3F-97B0-C7650AD0A09B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CD10E-23CD-424C-923B-C8C36D53F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Freeform 17"/>
          <p:cNvSpPr>
            <a:spLocks/>
          </p:cNvSpPr>
          <p:nvPr/>
        </p:nvSpPr>
        <p:spPr bwMode="gray">
          <a:xfrm>
            <a:off x="-9525" y="1447800"/>
            <a:ext cx="9164638" cy="3832225"/>
          </a:xfrm>
          <a:custGeom>
            <a:avLst/>
            <a:gdLst/>
            <a:ahLst/>
            <a:cxnLst>
              <a:cxn ang="0">
                <a:pos x="12" y="124"/>
              </a:cxn>
              <a:cxn ang="0">
                <a:pos x="1381" y="12"/>
              </a:cxn>
              <a:cxn ang="0">
                <a:pos x="4064" y="581"/>
              </a:cxn>
              <a:cxn ang="0">
                <a:pos x="5773" y="118"/>
              </a:cxn>
              <a:cxn ang="0">
                <a:pos x="5766" y="2151"/>
              </a:cxn>
              <a:cxn ang="0">
                <a:pos x="3966" y="2263"/>
              </a:cxn>
              <a:cxn ang="0">
                <a:pos x="1963" y="1897"/>
              </a:cxn>
              <a:cxn ang="0">
                <a:pos x="6" y="2407"/>
              </a:cxn>
              <a:cxn ang="0">
                <a:pos x="12" y="124"/>
              </a:cxn>
            </a:cxnLst>
            <a:rect l="0" t="0" r="r" b="b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090" name="Freeform 18"/>
          <p:cNvSpPr>
            <a:spLocks/>
          </p:cNvSpPr>
          <p:nvPr/>
        </p:nvSpPr>
        <p:spPr bwMode="gray">
          <a:xfrm>
            <a:off x="-9525" y="1730375"/>
            <a:ext cx="9150350" cy="3265488"/>
          </a:xfrm>
          <a:custGeom>
            <a:avLst/>
            <a:gdLst/>
            <a:ahLst/>
            <a:cxnLst>
              <a:cxn ang="0">
                <a:pos x="6" y="272"/>
              </a:cxn>
              <a:cxn ang="0">
                <a:pos x="1453" y="10"/>
              </a:cxn>
              <a:cxn ang="0">
                <a:pos x="4182" y="482"/>
              </a:cxn>
              <a:cxn ang="0">
                <a:pos x="5764" y="154"/>
              </a:cxn>
              <a:cxn ang="0">
                <a:pos x="5764" y="1806"/>
              </a:cxn>
              <a:cxn ang="0">
                <a:pos x="4005" y="1994"/>
              </a:cxn>
              <a:cxn ang="0">
                <a:pos x="1891" y="1522"/>
              </a:cxn>
              <a:cxn ang="0">
                <a:pos x="6" y="1967"/>
              </a:cxn>
              <a:cxn ang="0">
                <a:pos x="6" y="272"/>
              </a:cxn>
            </a:cxnLst>
            <a:rect l="0" t="0" r="r" b="b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3092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3095" name="Oval 23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3098" name="Oval 26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F8AD2EBE-7A8D-49DB-B86B-B6F21175C19A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FA085D-EEA8-421A-B64C-DCB9D126E012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84AA7-8084-4D8F-9F95-EB3333B46231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FA42B23D-9941-48D1-86F8-DFEB5131B8DB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F95314-1AF0-42EA-BEEB-3B06609EC753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6D0E8C-877B-471B-9457-4B1475A8D05E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4EBB81-BAF6-47E0-9496-A08FF67405BE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E9A9F8-8DE4-4FC3-8963-BF07BE3AA341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E4E8-4B9E-4804-86AC-2834ABE363B9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9DB2A5-AE63-416E-AFD0-766EBDED80B2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23A175-3B0C-4ACD-B5CB-E3B4D3CAD1B4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5EC060-13A0-43F2-B474-FD01CF984141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0" y="0"/>
          <a:ext cx="9144000" cy="1200150"/>
        </p:xfrm>
        <a:graphic>
          <a:graphicData uri="http://schemas.openxmlformats.org/presentationml/2006/ole">
            <p:oleObj spid="_x0000_s1026" name="Image" r:id="rId15" imgW="9561905" imgH="1600000" progId="">
              <p:embed/>
            </p:oleObj>
          </a:graphicData>
        </a:graphic>
      </p:graphicFrame>
      <p:sp>
        <p:nvSpPr>
          <p:cNvPr id="1040" name="Freeform 16"/>
          <p:cNvSpPr>
            <a:spLocks/>
          </p:cNvSpPr>
          <p:nvPr/>
        </p:nvSpPr>
        <p:spPr bwMode="gray">
          <a:xfrm>
            <a:off x="-11113" y="280988"/>
            <a:ext cx="9155113" cy="1620837"/>
          </a:xfrm>
          <a:custGeom>
            <a:avLst/>
            <a:gdLst/>
            <a:ahLst/>
            <a:cxnLst>
              <a:cxn ang="0">
                <a:pos x="6" y="109"/>
              </a:cxn>
              <a:cxn ang="0">
                <a:pos x="1427" y="46"/>
              </a:cxn>
              <a:cxn ang="0">
                <a:pos x="4032" y="255"/>
              </a:cxn>
              <a:cxn ang="0">
                <a:pos x="5767" y="0"/>
              </a:cxn>
              <a:cxn ang="0">
                <a:pos x="5767" y="776"/>
              </a:cxn>
              <a:cxn ang="0">
                <a:pos x="4065" y="831"/>
              </a:cxn>
              <a:cxn ang="0">
                <a:pos x="1984" y="674"/>
              </a:cxn>
              <a:cxn ang="0">
                <a:pos x="14" y="995"/>
              </a:cxn>
              <a:cxn ang="0">
                <a:pos x="6" y="109"/>
              </a:cxn>
            </a:cxnLst>
            <a:rect l="0" t="0" r="r" b="b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041" name="Freeform 17"/>
          <p:cNvSpPr>
            <a:spLocks/>
          </p:cNvSpPr>
          <p:nvPr/>
        </p:nvSpPr>
        <p:spPr bwMode="gray">
          <a:xfrm>
            <a:off x="-20638" y="533400"/>
            <a:ext cx="9161463" cy="1006475"/>
          </a:xfrm>
          <a:custGeom>
            <a:avLst/>
            <a:gdLst/>
            <a:ahLst/>
            <a:cxnLst>
              <a:cxn ang="0">
                <a:pos x="20" y="109"/>
              </a:cxn>
              <a:cxn ang="0">
                <a:pos x="1442" y="3"/>
              </a:cxn>
              <a:cxn ang="0">
                <a:pos x="4150" y="148"/>
              </a:cxn>
              <a:cxn ang="0">
                <a:pos x="5771" y="37"/>
              </a:cxn>
              <a:cxn ang="0">
                <a:pos x="5771" y="557"/>
              </a:cxn>
              <a:cxn ang="0">
                <a:pos x="3942" y="592"/>
              </a:cxn>
              <a:cxn ang="0">
                <a:pos x="1839" y="456"/>
              </a:cxn>
              <a:cxn ang="0">
                <a:pos x="6" y="620"/>
              </a:cxn>
              <a:cxn ang="0">
                <a:pos x="20" y="109"/>
              </a:cxn>
            </a:cxnLst>
            <a:rect l="0" t="0" r="r" b="b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3" name="Oval 19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46" name="Oval 22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49" name="Oval 25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A42B23D-9941-48D1-86F8-DFEB5131B8DB}" type="datetime1">
              <a:rPr lang="en-US" smtClean="0"/>
              <a:pPr/>
              <a:t>4/12/2012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F5312E-BAB3-4D8E-8B85-F3835EA303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xha.rozblog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742" y="2645158"/>
            <a:ext cx="904125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a-IR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cs typeface="Mj_Abdoullah" pitchFamily="2" charset="-78"/>
              </a:rPr>
              <a:t>دین وزندگی اول دبیرستان</a:t>
            </a:r>
          </a:p>
          <a:p>
            <a:pPr algn="ctr"/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60007" dir="5400000" sy="-100000" algn="bl" rotWithShape="0"/>
              </a:effectLst>
              <a:cs typeface="Mj_Abdoullah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57786" y="5214950"/>
            <a:ext cx="39291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60000" dist="29997" dir="5400000" sy="-100000" algn="bl" rotWithShape="0"/>
                </a:effectLst>
                <a:cs typeface="EntezareZohoor 6 **" pitchFamily="2" charset="-78"/>
              </a:rPr>
              <a:t>درس پنجم</a:t>
            </a:r>
            <a:endParaRPr lang="fa-IR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60000" endA="900" endPos="60000" dist="29997" dir="5400000" sy="-100000" algn="bl" rotWithShape="0"/>
              </a:effectLst>
              <a:cs typeface="EntezareZohoor 6 **" pitchFamily="2" charset="-78"/>
            </a:endParaRPr>
          </a:p>
        </p:txBody>
      </p:sp>
      <p:sp>
        <p:nvSpPr>
          <p:cNvPr id="12" name="Snip Diagonal Corner Rectangle 11">
            <a:hlinkClick r:id="rId3" highlightClick="1">
              <a:snd r:embed="rId2" name="push.wav"/>
            </a:hlinkClick>
            <a:hlinkHover r:id="" action="ppaction://noaction" highlightClick="1">
              <a:snd r:embed="rId4" name="click.wav"/>
            </a:hlinkHover>
          </p:cNvPr>
          <p:cNvSpPr/>
          <p:nvPr/>
        </p:nvSpPr>
        <p:spPr bwMode="auto">
          <a:xfrm>
            <a:off x="71406" y="214290"/>
            <a:ext cx="3429024" cy="857256"/>
          </a:xfrm>
          <a:prstGeom prst="snip2Diag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31750"/>
          </a:effectLst>
          <a:scene3d>
            <a:camera prst="perspectiveAbove"/>
            <a:lightRig rig="threePt" dir="t"/>
          </a:scene3d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Laleh" pitchFamily="2" charset="-78"/>
              </a:rPr>
              <a:t>ورود</a:t>
            </a:r>
            <a:r>
              <a:rPr kumimoji="0" lang="fa-I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Laleh" pitchFamily="2" charset="-78"/>
              </a:rPr>
              <a:t> به سایت سازنده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Laleh" pitchFamily="2" charset="-78"/>
            </a:endParaRPr>
          </a:p>
        </p:txBody>
      </p:sp>
    </p:spTree>
  </p:cSld>
  <p:clrMapOvr>
    <a:masterClrMapping/>
  </p:clrMapOvr>
  <p:transition advTm="3066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57224" y="500042"/>
            <a:ext cx="3857652" cy="830997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fa-IR" sz="4800" dirty="0" smtClean="0">
                <a:cs typeface="Laleh" pitchFamily="2" charset="-78"/>
              </a:rPr>
              <a:t>چکیده ی درس:</a:t>
            </a:r>
            <a:endParaRPr lang="en-US" sz="4800" dirty="0">
              <a:cs typeface="Laleh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44" y="2000240"/>
            <a:ext cx="90011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2  Bardiya" pitchFamily="2" charset="-78"/>
              </a:rPr>
              <a:t>در درس های گذشته خواندیم که هدف های اصلی زندگی کدامند و بر ترین محبوب و مقصود انسان کیست. برای این که عشق و محبت خود را به خداوند افزایش دهیم و در راه زندگی به او قدم برداریم باید او را هر چه بیش تر وعمیق تر بشناسیم و بر معرفت خود بیفزاییم </a:t>
            </a:r>
            <a:r>
              <a:rPr lang="fa-IR" sz="2800" dirty="0" smtClean="0">
                <a:cs typeface="2  Bardiya" pitchFamily="2" charset="-78"/>
              </a:rPr>
              <a:t>.</a:t>
            </a:r>
          </a:p>
          <a:p>
            <a:pPr algn="r" rtl="1"/>
            <a:endParaRPr lang="fa-IR" sz="2800" dirty="0" smtClean="0">
              <a:cs typeface="2  Bardiya" pitchFamily="2" charset="-78"/>
            </a:endParaRPr>
          </a:p>
          <a:p>
            <a:pPr algn="r" rtl="1"/>
            <a:r>
              <a:rPr lang="fa-IR" sz="2800" dirty="0" smtClean="0">
                <a:cs typeface="2  Bardiya" pitchFamily="2" charset="-78"/>
              </a:rPr>
              <a:t> </a:t>
            </a:r>
            <a:r>
              <a:rPr lang="fa-IR" sz="2800" dirty="0" smtClean="0">
                <a:cs typeface="2  Bardiya" pitchFamily="2" charset="-78"/>
              </a:rPr>
              <a:t>از این رو در این درس می خواهیم بدانیم که: از چه راه هایی می توان خدا را بهتر شناخت و به اوصاف زیبایی او پی برد. </a:t>
            </a:r>
            <a:endParaRPr lang="en-US" sz="2800" dirty="0">
              <a:cs typeface="2  Bardiya" pitchFamily="2" charset="-78"/>
            </a:endParaRPr>
          </a:p>
        </p:txBody>
      </p:sp>
    </p:spTree>
  </p:cSld>
  <p:clrMapOvr>
    <a:masterClrMapping/>
  </p:clrMapOvr>
  <p:transition advTm="19505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3050"/>
            <a:ext cx="9144000" cy="1143000"/>
          </a:xfrm>
          <a:effectLst>
            <a:reflection blurRad="6350" stA="50000" endA="300" endPos="55500" dist="101600" dir="5400000" sy="-100000" algn="bl" rotWithShape="0"/>
          </a:effectLst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fa-IR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Arshia" pitchFamily="2" charset="-78"/>
              </a:rPr>
              <a:t>اکنون این سوال پیش می آید که تو را با کدامین کلام بر زبان جاری کنم؟</a:t>
            </a:r>
            <a:endParaRPr lang="en-US" sz="44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B Arshi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429000"/>
            <a:ext cx="9144000" cy="271464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cs typeface="2  Bardiya" pitchFamily="2" charset="-78"/>
              </a:rPr>
              <a:t>ای خدای من چشمان اندیشه را یارای نظر بر ذات بی مثال تو نیست و من ازمعرفت تو آن گونه که لایق توست محرومم پس تو را در آیینه ی هستی نظاره می کنم و اوصاف تو را در یکایک آفریدگانت سراغ می گیرم کتاب هستی را ورق میزنم و نام های نیکویت را در آن می خوانم .</a:t>
            </a:r>
            <a:endParaRPr lang="en-US" sz="2800" dirty="0">
              <a:cs typeface="2  Bardi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5126055"/>
          </a:xfrm>
          <a:effectLst>
            <a:reflection blurRad="6350" stA="50000" endA="275" endPos="40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>
                <a:cs typeface="2  Bardiya" pitchFamily="2" charset="-78"/>
              </a:rPr>
              <a:t>پروردگارا در هرکرانه ی این جهان پر شکوه زمزمه ی نام توست و هر که و هر چه نشانی از تو دارد از تو می گوید و به تو راه می نماید زیبایی های عالم جمال توست و خوبی های آن روایت گر کمال تو و عظمت های آن پر تو هایی از شکو همندی و جلال تو اند .</a:t>
            </a:r>
            <a:endParaRPr lang="en-US" dirty="0">
              <a:cs typeface="2  Bardiya" pitchFamily="2" charset="-78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5992"/>
            <a:ext cx="9144000" cy="555468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cs typeface="2  Bardiya" pitchFamily="2" charset="-78"/>
              </a:rPr>
              <a:t>خداوند همراه با تامل در کتاب هستی کتاب زندگی را نیز می گشاییم همان کتابی که کلام توست و تو خود به من هدیه کردی.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cs typeface="2  Bardiya" pitchFamily="2" charset="-78"/>
              </a:rPr>
              <a:t>خدای من شیرین ترین برای من نام هایی است که تو خود را بر آن خوانده ای و برگ برگ کتابت را با آنها مزین ساخته ای یکایک این نام ها را در این کتاب خواهم یافت و با همان تو را خواهم خواند وراز های دلم را برایت حکایت خواهم کرد</a:t>
            </a:r>
            <a:endParaRPr lang="en-US" sz="2800" dirty="0">
              <a:cs typeface="2  Bardi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519749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cs typeface="2  Bardiya" pitchFamily="2" charset="-78"/>
              </a:rPr>
              <a:t>خدای من گر چه لطف رحمتت در جهان گسترده است و خوبی هایت همه ی عالم را پر کرده است اما می دانم که مثل هیچ یک از آنها نیستی زیرا تو خالقی و آنها مخلوق تو سر چشمه ی نوری و آنها پرتوی نور تو اقیانوس بی کرانه ای و آنها جوی بارانی خرد در دل کوه ساران همه نا قصدند و تو کامل همه محدودند تو نامحدود همه فانی اند و تو جاوید.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800" dirty="0" smtClean="0">
                <a:cs typeface="2  Bardiya" pitchFamily="2" charset="-78"/>
              </a:rPr>
              <a:t>امید وارم که از نیایش با خدای مهر بان لذت برده باشید. </a:t>
            </a:r>
            <a:endParaRPr lang="en-US" sz="2800" dirty="0">
              <a:cs typeface="2  Bardiy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2643182"/>
            <a:ext cx="5500726" cy="2092881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softEdge rad="317500"/>
          </a:effectLst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3000" dirty="0" smtClean="0">
                <a:latin typeface="Edwardian Script ITC" pitchFamily="66" charset="0"/>
              </a:rPr>
              <a:t>The End</a:t>
            </a:r>
            <a:endParaRPr lang="en-US" sz="13000" dirty="0">
              <a:latin typeface="Edwardian Script ITC" pitchFamily="66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theme/theme1.xml><?xml version="1.0" encoding="utf-8"?>
<a:theme xmlns:a="http://schemas.openxmlformats.org/drawingml/2006/main" name="cdb2004169gl">
  <a:themeElements>
    <a:clrScheme name="Office Them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cdb2004169gl</Template>
  <TotalTime>141</TotalTime>
  <Words>405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cdb2004169gl</vt:lpstr>
      <vt:lpstr>Image</vt:lpstr>
      <vt:lpstr>Slide 1</vt:lpstr>
      <vt:lpstr>Slide 2</vt:lpstr>
      <vt:lpstr>اکنون این سوال پیش می آید که تو را با کدامین کلام بر زبان جاری کنم؟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faraz.co</dc:creator>
  <cp:lastModifiedBy>sja</cp:lastModifiedBy>
  <cp:revision>17</cp:revision>
  <dcterms:created xsi:type="dcterms:W3CDTF">2011-11-21T20:43:51Z</dcterms:created>
  <dcterms:modified xsi:type="dcterms:W3CDTF">2012-04-12T13:55:13Z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