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  <p:sldMasterId id="2147483816" r:id="rId2"/>
    <p:sldMasterId id="2147483828" r:id="rId3"/>
  </p:sldMasterIdLst>
  <p:notesMasterIdLst>
    <p:notesMasterId r:id="rId85"/>
  </p:notesMasterIdLst>
  <p:handoutMasterIdLst>
    <p:handoutMasterId r:id="rId86"/>
  </p:handoutMasterIdLst>
  <p:sldIdLst>
    <p:sldId id="326" r:id="rId4"/>
    <p:sldId id="324" r:id="rId5"/>
    <p:sldId id="330" r:id="rId6"/>
    <p:sldId id="331" r:id="rId7"/>
    <p:sldId id="325" r:id="rId8"/>
    <p:sldId id="327" r:id="rId9"/>
    <p:sldId id="329" r:id="rId10"/>
    <p:sldId id="332" r:id="rId11"/>
    <p:sldId id="333" r:id="rId12"/>
    <p:sldId id="334" r:id="rId13"/>
    <p:sldId id="335" r:id="rId14"/>
    <p:sldId id="336" r:id="rId15"/>
    <p:sldId id="259" r:id="rId16"/>
    <p:sldId id="257" r:id="rId17"/>
    <p:sldId id="258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9" r:id="rId27"/>
    <p:sldId id="270" r:id="rId28"/>
    <p:sldId id="271" r:id="rId29"/>
    <p:sldId id="272" r:id="rId30"/>
    <p:sldId id="268" r:id="rId31"/>
    <p:sldId id="273" r:id="rId32"/>
    <p:sldId id="274" r:id="rId33"/>
    <p:sldId id="275" r:id="rId34"/>
    <p:sldId id="276" r:id="rId35"/>
    <p:sldId id="277" r:id="rId36"/>
    <p:sldId id="282" r:id="rId37"/>
    <p:sldId id="278" r:id="rId38"/>
    <p:sldId id="279" r:id="rId39"/>
    <p:sldId id="280" r:id="rId40"/>
    <p:sldId id="281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21" r:id="rId76"/>
    <p:sldId id="339" r:id="rId77"/>
    <p:sldId id="322" r:id="rId78"/>
    <p:sldId id="340" r:id="rId79"/>
    <p:sldId id="319" r:id="rId80"/>
    <p:sldId id="337" r:id="rId81"/>
    <p:sldId id="338" r:id="rId82"/>
    <p:sldId id="320" r:id="rId83"/>
    <p:sldId id="328" r:id="rId8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F9"/>
    <a:srgbClr val="FDD3EF"/>
    <a:srgbClr val="FF75B0"/>
    <a:srgbClr val="FF71AE"/>
    <a:srgbClr val="F69C64"/>
    <a:srgbClr val="F4813A"/>
    <a:srgbClr val="FFCC00"/>
    <a:srgbClr val="00CC66"/>
    <a:srgbClr val="CC66FF"/>
    <a:srgbClr val="FFFF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1005" autoAdjust="0"/>
  </p:normalViewPr>
  <p:slideViewPr>
    <p:cSldViewPr>
      <p:cViewPr>
        <p:scale>
          <a:sx n="70" d="100"/>
          <a:sy n="70" d="100"/>
        </p:scale>
        <p:origin x="-51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31102-793C-4584-834A-A5A9C7EEF6A3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pPr rtl="1"/>
          <a:endParaRPr lang="fa-IR"/>
        </a:p>
      </dgm:t>
    </dgm:pt>
    <dgm:pt modelId="{ADB58342-8AB1-4C06-8495-171D0C0D4E5C}">
      <dgm:prSet phldrT="[Text]" custT="1"/>
      <dgm:spPr>
        <a:solidFill>
          <a:srgbClr val="FF75B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1"/>
          <a:r>
            <a:rPr lang="en-US" sz="2800" dirty="0" smtClean="0">
              <a:solidFill>
                <a:schemeClr val="tx1"/>
              </a:solidFill>
              <a:cs typeface="B Homa" pitchFamily="2" charset="-78"/>
            </a:rPr>
            <a:t>S.P.M</a:t>
          </a:r>
          <a:endParaRPr lang="fa-IR" sz="2800" dirty="0">
            <a:solidFill>
              <a:schemeClr val="tx1"/>
            </a:solidFill>
            <a:cs typeface="B Homa" pitchFamily="2" charset="-78"/>
          </a:endParaRPr>
        </a:p>
      </dgm:t>
    </dgm:pt>
    <dgm:pt modelId="{F9E27E9B-EF1A-444F-8138-4C40A03CA2CE}" type="parTrans" cxnId="{0C412015-AB52-4D0A-AE29-15EC715A013B}">
      <dgm:prSet/>
      <dgm:spPr/>
      <dgm:t>
        <a:bodyPr/>
        <a:lstStyle/>
        <a:p>
          <a:pPr algn="r" rtl="1"/>
          <a:endParaRPr lang="fa-IR"/>
        </a:p>
      </dgm:t>
    </dgm:pt>
    <dgm:pt modelId="{6BAA7002-06DF-43C8-A004-4AC7EC60A3BA}" type="sibTrans" cxnId="{0C412015-AB52-4D0A-AE29-15EC715A013B}">
      <dgm:prSet/>
      <dgm:spPr/>
      <dgm:t>
        <a:bodyPr/>
        <a:lstStyle/>
        <a:p>
          <a:pPr algn="r" rtl="1"/>
          <a:endParaRPr lang="fa-IR"/>
        </a:p>
      </dgm:t>
    </dgm:pt>
    <dgm:pt modelId="{71E64B25-85F3-4110-8F12-3785463F826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200" b="0" dirty="0" smtClean="0">
              <a:solidFill>
                <a:schemeClr val="tx1"/>
              </a:solidFill>
              <a:cs typeface="B Roya" pitchFamily="2" charset="-78"/>
            </a:rPr>
            <a:t> </a:t>
          </a:r>
          <a:r>
            <a:rPr lang="fa-IR" sz="2200" b="1" dirty="0" smtClean="0">
              <a:solidFill>
                <a:schemeClr val="tx1"/>
              </a:solidFill>
              <a:cs typeface="B Roya" pitchFamily="2" charset="-78"/>
            </a:rPr>
            <a:t>آزمون ماتریس پیش رونده استاندارد ریون</a:t>
          </a:r>
        </a:p>
      </dgm:t>
    </dgm:pt>
    <dgm:pt modelId="{8DC29866-0EC1-49BD-8287-FC7BC791D7A7}" type="parTrans" cxnId="{42DB8E68-4BAB-497F-B126-2E3BB118C745}">
      <dgm:prSet/>
      <dgm:spPr/>
      <dgm:t>
        <a:bodyPr/>
        <a:lstStyle/>
        <a:p>
          <a:pPr algn="r" rtl="1"/>
          <a:endParaRPr lang="fa-IR"/>
        </a:p>
      </dgm:t>
    </dgm:pt>
    <dgm:pt modelId="{84EBE923-2958-401B-9053-9C5BFE448D96}" type="sibTrans" cxnId="{42DB8E68-4BAB-497F-B126-2E3BB118C745}">
      <dgm:prSet/>
      <dgm:spPr/>
      <dgm:t>
        <a:bodyPr/>
        <a:lstStyle/>
        <a:p>
          <a:pPr algn="r" rtl="1"/>
          <a:endParaRPr lang="fa-IR"/>
        </a:p>
      </dgm:t>
    </dgm:pt>
    <dgm:pt modelId="{8AA26E5E-55C0-48BC-911D-958EF6832F0B}">
      <dgm:prSet phldrT="[Text]" custT="1"/>
      <dgm:spPr>
        <a:solidFill>
          <a:srgbClr val="FF75B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1"/>
          <a:r>
            <a:rPr lang="en-US" sz="2800" dirty="0" smtClean="0">
              <a:solidFill>
                <a:schemeClr val="tx1"/>
              </a:solidFill>
              <a:cs typeface="B Homa" pitchFamily="2" charset="-78"/>
            </a:rPr>
            <a:t>A.P.M</a:t>
          </a:r>
          <a:endParaRPr lang="fa-IR" sz="2800" dirty="0">
            <a:solidFill>
              <a:schemeClr val="tx1"/>
            </a:solidFill>
            <a:cs typeface="B Homa" pitchFamily="2" charset="-78"/>
          </a:endParaRPr>
        </a:p>
      </dgm:t>
    </dgm:pt>
    <dgm:pt modelId="{ADFB65AF-725A-46DF-AE26-ADF8E8E9F953}" type="parTrans" cxnId="{BF7D439D-E754-455F-9010-25E97C2E16BF}">
      <dgm:prSet/>
      <dgm:spPr/>
      <dgm:t>
        <a:bodyPr/>
        <a:lstStyle/>
        <a:p>
          <a:pPr algn="r" rtl="1"/>
          <a:endParaRPr lang="fa-IR"/>
        </a:p>
      </dgm:t>
    </dgm:pt>
    <dgm:pt modelId="{9CD252AD-BC7B-4BB7-B9EF-3E4D4C6E2FB2}" type="sibTrans" cxnId="{BF7D439D-E754-455F-9010-25E97C2E16BF}">
      <dgm:prSet/>
      <dgm:spPr/>
      <dgm:t>
        <a:bodyPr/>
        <a:lstStyle/>
        <a:p>
          <a:pPr algn="r" rtl="1"/>
          <a:endParaRPr lang="fa-IR"/>
        </a:p>
      </dgm:t>
    </dgm:pt>
    <dgm:pt modelId="{CF85F47E-A230-41D0-821C-FBD76F6F6757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200" b="0" dirty="0" smtClean="0">
              <a:solidFill>
                <a:schemeClr val="tx1"/>
              </a:solidFill>
              <a:cs typeface="B Roya" pitchFamily="2" charset="-78"/>
            </a:rPr>
            <a:t> </a:t>
          </a:r>
          <a:r>
            <a:rPr lang="fa-IR" sz="2200" b="1" dirty="0" smtClean="0">
              <a:solidFill>
                <a:schemeClr val="tx1"/>
              </a:solidFill>
              <a:cs typeface="B Roya" pitchFamily="2" charset="-78"/>
            </a:rPr>
            <a:t>آزمون ماتریس پیش رونده پیشرفته ریون</a:t>
          </a:r>
        </a:p>
      </dgm:t>
    </dgm:pt>
    <dgm:pt modelId="{4BDED016-D514-4698-A28E-5F7C478EB24B}" type="parTrans" cxnId="{203CCD9E-4159-46AB-8574-E1508A46AEF3}">
      <dgm:prSet/>
      <dgm:spPr/>
      <dgm:t>
        <a:bodyPr/>
        <a:lstStyle/>
        <a:p>
          <a:pPr algn="r" rtl="1"/>
          <a:endParaRPr lang="fa-IR"/>
        </a:p>
      </dgm:t>
    </dgm:pt>
    <dgm:pt modelId="{0D3BB706-B719-4202-8737-A8353D50C01B}" type="sibTrans" cxnId="{203CCD9E-4159-46AB-8574-E1508A46AEF3}">
      <dgm:prSet/>
      <dgm:spPr/>
      <dgm:t>
        <a:bodyPr/>
        <a:lstStyle/>
        <a:p>
          <a:pPr algn="r" rtl="1"/>
          <a:endParaRPr lang="fa-IR"/>
        </a:p>
      </dgm:t>
    </dgm:pt>
    <dgm:pt modelId="{59D1D4CF-3016-45BB-A6F6-7BFF9ABE2AE8}">
      <dgm:prSet phldrT="[Text]" custT="1"/>
      <dgm:spPr>
        <a:solidFill>
          <a:srgbClr val="FF75B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1"/>
          <a:r>
            <a:rPr lang="en-US" sz="2800" dirty="0" smtClean="0">
              <a:solidFill>
                <a:schemeClr val="tx1"/>
              </a:solidFill>
              <a:cs typeface="B Homa" pitchFamily="2" charset="-78"/>
            </a:rPr>
            <a:t>C.P.M</a:t>
          </a:r>
          <a:endParaRPr lang="fa-IR" sz="2800" dirty="0">
            <a:solidFill>
              <a:schemeClr val="tx1"/>
            </a:solidFill>
            <a:cs typeface="B Homa" pitchFamily="2" charset="-78"/>
          </a:endParaRPr>
        </a:p>
      </dgm:t>
    </dgm:pt>
    <dgm:pt modelId="{FC3CFD66-1349-452B-A4C7-126262E397D7}" type="parTrans" cxnId="{2F1A2372-7D6B-4C9C-94CC-B90767E4BE70}">
      <dgm:prSet/>
      <dgm:spPr/>
      <dgm:t>
        <a:bodyPr/>
        <a:lstStyle/>
        <a:p>
          <a:pPr algn="r" rtl="1"/>
          <a:endParaRPr lang="fa-IR"/>
        </a:p>
      </dgm:t>
    </dgm:pt>
    <dgm:pt modelId="{A4D4DAD3-FB75-42ED-B4B5-9070D2790385}" type="sibTrans" cxnId="{2F1A2372-7D6B-4C9C-94CC-B90767E4BE70}">
      <dgm:prSet/>
      <dgm:spPr/>
      <dgm:t>
        <a:bodyPr/>
        <a:lstStyle/>
        <a:p>
          <a:pPr algn="r" rtl="1"/>
          <a:endParaRPr lang="fa-IR"/>
        </a:p>
      </dgm:t>
    </dgm:pt>
    <dgm:pt modelId="{07BBDC5A-6D6C-4011-9EA9-3F14A6295C7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200" b="0" dirty="0" smtClean="0">
              <a:solidFill>
                <a:schemeClr val="tx1"/>
              </a:solidFill>
              <a:cs typeface="B Roya" pitchFamily="2" charset="-78"/>
            </a:rPr>
            <a:t> </a:t>
          </a:r>
          <a:r>
            <a:rPr lang="fa-IR" sz="2200" b="1" dirty="0" smtClean="0">
              <a:solidFill>
                <a:schemeClr val="tx1"/>
              </a:solidFill>
              <a:cs typeface="B Roya" pitchFamily="2" charset="-78"/>
            </a:rPr>
            <a:t>آزمون ماتریس پیش رونده رنگی</a:t>
          </a:r>
        </a:p>
      </dgm:t>
    </dgm:pt>
    <dgm:pt modelId="{75D437BB-B51E-4F30-B046-7705A0AA581F}" type="parTrans" cxnId="{CA712DC5-B221-4C48-A0D1-3E2AD93E292E}">
      <dgm:prSet/>
      <dgm:spPr/>
      <dgm:t>
        <a:bodyPr/>
        <a:lstStyle/>
        <a:p>
          <a:pPr algn="r" rtl="1"/>
          <a:endParaRPr lang="fa-IR"/>
        </a:p>
      </dgm:t>
    </dgm:pt>
    <dgm:pt modelId="{87810539-F33B-486F-A2B8-8B96D998F8F0}" type="sibTrans" cxnId="{CA712DC5-B221-4C48-A0D1-3E2AD93E292E}">
      <dgm:prSet/>
      <dgm:spPr/>
      <dgm:t>
        <a:bodyPr/>
        <a:lstStyle/>
        <a:p>
          <a:pPr algn="r" rtl="1"/>
          <a:endParaRPr lang="fa-IR"/>
        </a:p>
      </dgm:t>
    </dgm:pt>
    <dgm:pt modelId="{F219AC5B-B817-4057-9F55-C32BD257DF2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114300" indent="0" algn="r" defTabSz="577850" rtl="1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dirty="0" smtClean="0">
              <a:solidFill>
                <a:schemeClr val="tx1"/>
              </a:solidFill>
              <a:cs typeface="B Roya" pitchFamily="2" charset="-78"/>
            </a:rPr>
            <a:t>Standard Progressive Matrices Test </a:t>
          </a:r>
          <a:endParaRPr lang="fa-IR" sz="2200" b="0" dirty="0">
            <a:solidFill>
              <a:schemeClr val="tx1"/>
            </a:solidFill>
            <a:cs typeface="B Roya" pitchFamily="2" charset="-78"/>
          </a:endParaRPr>
        </a:p>
      </dgm:t>
    </dgm:pt>
    <dgm:pt modelId="{46654225-91FC-43C6-A54C-1B4688173719}" type="parTrans" cxnId="{D2C414B6-E94C-4C30-8F67-34230CDD4EDA}">
      <dgm:prSet/>
      <dgm:spPr/>
      <dgm:t>
        <a:bodyPr/>
        <a:lstStyle/>
        <a:p>
          <a:pPr algn="r" rtl="1"/>
          <a:endParaRPr lang="fa-IR"/>
        </a:p>
      </dgm:t>
    </dgm:pt>
    <dgm:pt modelId="{E4F216D0-25A9-41BA-8026-2E1545FC77A3}" type="sibTrans" cxnId="{D2C414B6-E94C-4C30-8F67-34230CDD4EDA}">
      <dgm:prSet/>
      <dgm:spPr/>
      <dgm:t>
        <a:bodyPr/>
        <a:lstStyle/>
        <a:p>
          <a:pPr algn="r" rtl="1"/>
          <a:endParaRPr lang="fa-IR"/>
        </a:p>
      </dgm:t>
    </dgm:pt>
    <dgm:pt modelId="{FB98F793-D964-4970-B991-D713E1CEF16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114300" indent="0" algn="r" defTabSz="5334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200" b="0" dirty="0" smtClean="0">
              <a:solidFill>
                <a:schemeClr val="tx1"/>
              </a:solidFill>
              <a:cs typeface="B Roya" pitchFamily="2" charset="-78"/>
            </a:rPr>
            <a:t> </a:t>
          </a:r>
          <a:r>
            <a:rPr lang="en-US" sz="2200" b="0" dirty="0" smtClean="0">
              <a:solidFill>
                <a:schemeClr val="tx1"/>
              </a:solidFill>
              <a:cs typeface="B Roya" pitchFamily="2" charset="-78"/>
            </a:rPr>
            <a:t>Advanced Progressive Matrices Test</a:t>
          </a:r>
          <a:endParaRPr lang="fa-IR" sz="2200" b="0" dirty="0">
            <a:solidFill>
              <a:schemeClr val="tx1"/>
            </a:solidFill>
            <a:cs typeface="B Roya" pitchFamily="2" charset="-78"/>
          </a:endParaRPr>
        </a:p>
      </dgm:t>
    </dgm:pt>
    <dgm:pt modelId="{257CC37A-A9DA-470A-9719-4CDFCA161E35}" type="parTrans" cxnId="{BB8EAD1A-7FDA-4323-8E19-EB2AF7E8C2E2}">
      <dgm:prSet/>
      <dgm:spPr/>
      <dgm:t>
        <a:bodyPr/>
        <a:lstStyle/>
        <a:p>
          <a:pPr algn="r" rtl="1"/>
          <a:endParaRPr lang="fa-IR"/>
        </a:p>
      </dgm:t>
    </dgm:pt>
    <dgm:pt modelId="{26A3B530-5605-49FC-9E9E-40754351200E}" type="sibTrans" cxnId="{BB8EAD1A-7FDA-4323-8E19-EB2AF7E8C2E2}">
      <dgm:prSet/>
      <dgm:spPr/>
      <dgm:t>
        <a:bodyPr/>
        <a:lstStyle/>
        <a:p>
          <a:pPr algn="r" rtl="1"/>
          <a:endParaRPr lang="fa-IR"/>
        </a:p>
      </dgm:t>
    </dgm:pt>
    <dgm:pt modelId="{FFB2D643-FFEF-4D4D-8003-4DF4D1D001D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171450" indent="0" algn="r" defTabSz="7112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dirty="0" smtClean="0">
              <a:solidFill>
                <a:schemeClr val="tx1"/>
              </a:solidFill>
              <a:cs typeface="B Roya" pitchFamily="2" charset="-78"/>
            </a:rPr>
            <a:t>Color Progressive Matrices Test </a:t>
          </a:r>
          <a:endParaRPr lang="fa-IR" sz="2200" b="0" dirty="0"/>
        </a:p>
      </dgm:t>
    </dgm:pt>
    <dgm:pt modelId="{678D1417-8F5C-482F-B73F-31423FABBE8E}" type="parTrans" cxnId="{7EF702B8-3CAB-4597-AF21-86751B91DDF1}">
      <dgm:prSet/>
      <dgm:spPr/>
      <dgm:t>
        <a:bodyPr/>
        <a:lstStyle/>
        <a:p>
          <a:pPr algn="r" rtl="1"/>
          <a:endParaRPr lang="fa-IR"/>
        </a:p>
      </dgm:t>
    </dgm:pt>
    <dgm:pt modelId="{3C35AC83-71F8-4441-B865-D6D967234905}" type="sibTrans" cxnId="{7EF702B8-3CAB-4597-AF21-86751B91DDF1}">
      <dgm:prSet/>
      <dgm:spPr/>
      <dgm:t>
        <a:bodyPr/>
        <a:lstStyle/>
        <a:p>
          <a:pPr algn="r" rtl="1"/>
          <a:endParaRPr lang="fa-IR"/>
        </a:p>
      </dgm:t>
    </dgm:pt>
    <dgm:pt modelId="{A1104AC4-0C55-4C10-A76B-3628A0DE84E2}" type="pres">
      <dgm:prSet presAssocID="{B6031102-793C-4584-834A-A5A9C7EEF6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EA96AA1-DB79-495F-9091-496FF173F044}" type="pres">
      <dgm:prSet presAssocID="{ADB58342-8AB1-4C06-8495-171D0C0D4E5C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B85CD13-551E-4707-A8B0-550994D13C52}" type="pres">
      <dgm:prSet presAssocID="{ADB58342-8AB1-4C06-8495-171D0C0D4E5C}" presName="parentText" presStyleLbl="node1" presStyleIdx="0" presStyleCnt="3" custScaleX="87038" custScaleY="3275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CD07A6-3859-4499-A0E0-045DBE6CAE84}" type="pres">
      <dgm:prSet presAssocID="{ADB58342-8AB1-4C06-8495-171D0C0D4E5C}" presName="descendantText" presStyleLbl="alignAccFollowNode1" presStyleIdx="0" presStyleCnt="3" custScaleY="32928" custLinFactNeighborY="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93D6D4-E4E8-4360-B93C-F1A4FE897F12}" type="pres">
      <dgm:prSet presAssocID="{6BAA7002-06DF-43C8-A004-4AC7EC60A3BA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71B288A-88E9-46A3-8046-B8615F98E012}" type="pres">
      <dgm:prSet presAssocID="{8AA26E5E-55C0-48BC-911D-958EF6832F0B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AA5976C-EDF3-4BFF-8AAB-B16ADE4A5556}" type="pres">
      <dgm:prSet presAssocID="{8AA26E5E-55C0-48BC-911D-958EF6832F0B}" presName="parentText" presStyleLbl="node1" presStyleIdx="1" presStyleCnt="3" custScaleX="87711" custScaleY="2997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ACB1BC-FA8D-4CD7-9D23-B0BA4D0AA5A5}" type="pres">
      <dgm:prSet presAssocID="{8AA26E5E-55C0-48BC-911D-958EF6832F0B}" presName="descendantText" presStyleLbl="alignAccFollowNode1" presStyleIdx="1" presStyleCnt="3" custScaleY="3843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442391C-3D57-4C78-8F4A-CD606B2036F3}" type="pres">
      <dgm:prSet presAssocID="{9CD252AD-BC7B-4BB7-B9EF-3E4D4C6E2FB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EBE6822-E247-46C4-8C41-E70F4969D416}" type="pres">
      <dgm:prSet presAssocID="{59D1D4CF-3016-45BB-A6F6-7BFF9ABE2AE8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454AB34-501D-464E-8326-E88A3D8D2405}" type="pres">
      <dgm:prSet presAssocID="{59D1D4CF-3016-45BB-A6F6-7BFF9ABE2AE8}" presName="parentText" presStyleLbl="node1" presStyleIdx="2" presStyleCnt="3" custScaleX="86673" custScaleY="331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26DA4D-B94B-4B6A-ABF6-813D22C90D62}" type="pres">
      <dgm:prSet presAssocID="{59D1D4CF-3016-45BB-A6F6-7BFF9ABE2AE8}" presName="descendantText" presStyleLbl="alignAccFollowNode1" presStyleIdx="2" presStyleCnt="3" custScaleY="36949" custLinFactNeighborX="-183" custLinFactNeighborY="-19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33B2C28-7AC7-4581-95BC-651F74F6CE0C}" type="presOf" srcId="{71E64B25-85F3-4110-8F12-3785463F8269}" destId="{2CCD07A6-3859-4499-A0E0-045DBE6CAE84}" srcOrd="0" destOrd="0" presId="urn:microsoft.com/office/officeart/2005/8/layout/vList5"/>
    <dgm:cxn modelId="{132461AA-9F2A-490E-B74F-A129E9EA0E47}" type="presOf" srcId="{59D1D4CF-3016-45BB-A6F6-7BFF9ABE2AE8}" destId="{5454AB34-501D-464E-8326-E88A3D8D2405}" srcOrd="0" destOrd="0" presId="urn:microsoft.com/office/officeart/2005/8/layout/vList5"/>
    <dgm:cxn modelId="{42DB8E68-4BAB-497F-B126-2E3BB118C745}" srcId="{ADB58342-8AB1-4C06-8495-171D0C0D4E5C}" destId="{71E64B25-85F3-4110-8F12-3785463F8269}" srcOrd="0" destOrd="0" parTransId="{8DC29866-0EC1-49BD-8287-FC7BC791D7A7}" sibTransId="{84EBE923-2958-401B-9053-9C5BFE448D96}"/>
    <dgm:cxn modelId="{2F1A2372-7D6B-4C9C-94CC-B90767E4BE70}" srcId="{B6031102-793C-4584-834A-A5A9C7EEF6A3}" destId="{59D1D4CF-3016-45BB-A6F6-7BFF9ABE2AE8}" srcOrd="2" destOrd="0" parTransId="{FC3CFD66-1349-452B-A4C7-126262E397D7}" sibTransId="{A4D4DAD3-FB75-42ED-B4B5-9070D2790385}"/>
    <dgm:cxn modelId="{BB8EAD1A-7FDA-4323-8E19-EB2AF7E8C2E2}" srcId="{8AA26E5E-55C0-48BC-911D-958EF6832F0B}" destId="{FB98F793-D964-4970-B991-D713E1CEF16D}" srcOrd="1" destOrd="0" parTransId="{257CC37A-A9DA-470A-9719-4CDFCA161E35}" sibTransId="{26A3B530-5605-49FC-9E9E-40754351200E}"/>
    <dgm:cxn modelId="{CA712DC5-B221-4C48-A0D1-3E2AD93E292E}" srcId="{59D1D4CF-3016-45BB-A6F6-7BFF9ABE2AE8}" destId="{07BBDC5A-6D6C-4011-9EA9-3F14A6295C72}" srcOrd="0" destOrd="0" parTransId="{75D437BB-B51E-4F30-B046-7705A0AA581F}" sibTransId="{87810539-F33B-486F-A2B8-8B96D998F8F0}"/>
    <dgm:cxn modelId="{535B627B-9AF4-4716-8838-467D9238F2E7}" type="presOf" srcId="{ADB58342-8AB1-4C06-8495-171D0C0D4E5C}" destId="{DB85CD13-551E-4707-A8B0-550994D13C52}" srcOrd="0" destOrd="0" presId="urn:microsoft.com/office/officeart/2005/8/layout/vList5"/>
    <dgm:cxn modelId="{D2C414B6-E94C-4C30-8F67-34230CDD4EDA}" srcId="{ADB58342-8AB1-4C06-8495-171D0C0D4E5C}" destId="{F219AC5B-B817-4057-9F55-C32BD257DF26}" srcOrd="1" destOrd="0" parTransId="{46654225-91FC-43C6-A54C-1B4688173719}" sibTransId="{E4F216D0-25A9-41BA-8026-2E1545FC77A3}"/>
    <dgm:cxn modelId="{5C28C337-2D7A-4ABC-8FD0-E1D3D5D49D29}" type="presOf" srcId="{8AA26E5E-55C0-48BC-911D-958EF6832F0B}" destId="{1AA5976C-EDF3-4BFF-8AAB-B16ADE4A5556}" srcOrd="0" destOrd="0" presId="urn:microsoft.com/office/officeart/2005/8/layout/vList5"/>
    <dgm:cxn modelId="{09FF011E-C55C-4B3C-B8DB-3FB7387C8062}" type="presOf" srcId="{CF85F47E-A230-41D0-821C-FBD76F6F6757}" destId="{8FACB1BC-FA8D-4CD7-9D23-B0BA4D0AA5A5}" srcOrd="0" destOrd="0" presId="urn:microsoft.com/office/officeart/2005/8/layout/vList5"/>
    <dgm:cxn modelId="{0C412015-AB52-4D0A-AE29-15EC715A013B}" srcId="{B6031102-793C-4584-834A-A5A9C7EEF6A3}" destId="{ADB58342-8AB1-4C06-8495-171D0C0D4E5C}" srcOrd="0" destOrd="0" parTransId="{F9E27E9B-EF1A-444F-8138-4C40A03CA2CE}" sibTransId="{6BAA7002-06DF-43C8-A004-4AC7EC60A3BA}"/>
    <dgm:cxn modelId="{42AAE15D-BCC3-4AEC-AB94-4EA744C5B7A4}" type="presOf" srcId="{F219AC5B-B817-4057-9F55-C32BD257DF26}" destId="{2CCD07A6-3859-4499-A0E0-045DBE6CAE84}" srcOrd="0" destOrd="1" presId="urn:microsoft.com/office/officeart/2005/8/layout/vList5"/>
    <dgm:cxn modelId="{BF7D439D-E754-455F-9010-25E97C2E16BF}" srcId="{B6031102-793C-4584-834A-A5A9C7EEF6A3}" destId="{8AA26E5E-55C0-48BC-911D-958EF6832F0B}" srcOrd="1" destOrd="0" parTransId="{ADFB65AF-725A-46DF-AE26-ADF8E8E9F953}" sibTransId="{9CD252AD-BC7B-4BB7-B9EF-3E4D4C6E2FB2}"/>
    <dgm:cxn modelId="{7EF702B8-3CAB-4597-AF21-86751B91DDF1}" srcId="{59D1D4CF-3016-45BB-A6F6-7BFF9ABE2AE8}" destId="{FFB2D643-FFEF-4D4D-8003-4DF4D1D001D3}" srcOrd="1" destOrd="0" parTransId="{678D1417-8F5C-482F-B73F-31423FABBE8E}" sibTransId="{3C35AC83-71F8-4441-B865-D6D967234905}"/>
    <dgm:cxn modelId="{203CCD9E-4159-46AB-8574-E1508A46AEF3}" srcId="{8AA26E5E-55C0-48BC-911D-958EF6832F0B}" destId="{CF85F47E-A230-41D0-821C-FBD76F6F6757}" srcOrd="0" destOrd="0" parTransId="{4BDED016-D514-4698-A28E-5F7C478EB24B}" sibTransId="{0D3BB706-B719-4202-8737-A8353D50C01B}"/>
    <dgm:cxn modelId="{48E28E71-A7D9-4707-87FA-B10879E905F9}" type="presOf" srcId="{FB98F793-D964-4970-B991-D713E1CEF16D}" destId="{8FACB1BC-FA8D-4CD7-9D23-B0BA4D0AA5A5}" srcOrd="0" destOrd="1" presId="urn:microsoft.com/office/officeart/2005/8/layout/vList5"/>
    <dgm:cxn modelId="{327B5472-E21E-497D-BD25-DABD4A85033E}" type="presOf" srcId="{07BBDC5A-6D6C-4011-9EA9-3F14A6295C72}" destId="{8A26DA4D-B94B-4B6A-ABF6-813D22C90D62}" srcOrd="0" destOrd="0" presId="urn:microsoft.com/office/officeart/2005/8/layout/vList5"/>
    <dgm:cxn modelId="{E7F11F88-959E-45D9-B284-166EC068F30E}" type="presOf" srcId="{B6031102-793C-4584-834A-A5A9C7EEF6A3}" destId="{A1104AC4-0C55-4C10-A76B-3628A0DE84E2}" srcOrd="0" destOrd="0" presId="urn:microsoft.com/office/officeart/2005/8/layout/vList5"/>
    <dgm:cxn modelId="{633C6252-B2BD-4734-84EA-D099BB0CE1EA}" type="presOf" srcId="{FFB2D643-FFEF-4D4D-8003-4DF4D1D001D3}" destId="{8A26DA4D-B94B-4B6A-ABF6-813D22C90D62}" srcOrd="0" destOrd="1" presId="urn:microsoft.com/office/officeart/2005/8/layout/vList5"/>
    <dgm:cxn modelId="{0EA5ACB3-E9B5-4B64-9BE0-45F5741768D6}" type="presParOf" srcId="{A1104AC4-0C55-4C10-A76B-3628A0DE84E2}" destId="{0EA96AA1-DB79-495F-9091-496FF173F044}" srcOrd="0" destOrd="0" presId="urn:microsoft.com/office/officeart/2005/8/layout/vList5"/>
    <dgm:cxn modelId="{5A82A5AB-C11C-4D59-B2ED-AE8BCCC27287}" type="presParOf" srcId="{0EA96AA1-DB79-495F-9091-496FF173F044}" destId="{DB85CD13-551E-4707-A8B0-550994D13C52}" srcOrd="0" destOrd="0" presId="urn:microsoft.com/office/officeart/2005/8/layout/vList5"/>
    <dgm:cxn modelId="{6111F5E0-9457-44C4-A2A6-C82EA702B9E6}" type="presParOf" srcId="{0EA96AA1-DB79-495F-9091-496FF173F044}" destId="{2CCD07A6-3859-4499-A0E0-045DBE6CAE84}" srcOrd="1" destOrd="0" presId="urn:microsoft.com/office/officeart/2005/8/layout/vList5"/>
    <dgm:cxn modelId="{1E08C304-B867-478B-B1E0-4227DD3861FB}" type="presParOf" srcId="{A1104AC4-0C55-4C10-A76B-3628A0DE84E2}" destId="{9693D6D4-E4E8-4360-B93C-F1A4FE897F12}" srcOrd="1" destOrd="0" presId="urn:microsoft.com/office/officeart/2005/8/layout/vList5"/>
    <dgm:cxn modelId="{8485467A-6369-4563-B93F-08A551BB1C28}" type="presParOf" srcId="{A1104AC4-0C55-4C10-A76B-3628A0DE84E2}" destId="{771B288A-88E9-46A3-8046-B8615F98E012}" srcOrd="2" destOrd="0" presId="urn:microsoft.com/office/officeart/2005/8/layout/vList5"/>
    <dgm:cxn modelId="{EBF1A1F8-4440-445C-9F68-F256738125DB}" type="presParOf" srcId="{771B288A-88E9-46A3-8046-B8615F98E012}" destId="{1AA5976C-EDF3-4BFF-8AAB-B16ADE4A5556}" srcOrd="0" destOrd="0" presId="urn:microsoft.com/office/officeart/2005/8/layout/vList5"/>
    <dgm:cxn modelId="{5A252822-B51E-4097-A015-5DF31D51FCA3}" type="presParOf" srcId="{771B288A-88E9-46A3-8046-B8615F98E012}" destId="{8FACB1BC-FA8D-4CD7-9D23-B0BA4D0AA5A5}" srcOrd="1" destOrd="0" presId="urn:microsoft.com/office/officeart/2005/8/layout/vList5"/>
    <dgm:cxn modelId="{08FC80D9-423D-4216-8691-9395B89A447F}" type="presParOf" srcId="{A1104AC4-0C55-4C10-A76B-3628A0DE84E2}" destId="{0442391C-3D57-4C78-8F4A-CD606B2036F3}" srcOrd="3" destOrd="0" presId="urn:microsoft.com/office/officeart/2005/8/layout/vList5"/>
    <dgm:cxn modelId="{B453FB37-5797-4F0F-85A7-3283738BD353}" type="presParOf" srcId="{A1104AC4-0C55-4C10-A76B-3628A0DE84E2}" destId="{EEBE6822-E247-46C4-8C41-E70F4969D416}" srcOrd="4" destOrd="0" presId="urn:microsoft.com/office/officeart/2005/8/layout/vList5"/>
    <dgm:cxn modelId="{042E38D9-8812-44B7-9F96-95490DB7DE5C}" type="presParOf" srcId="{EEBE6822-E247-46C4-8C41-E70F4969D416}" destId="{5454AB34-501D-464E-8326-E88A3D8D2405}" srcOrd="0" destOrd="0" presId="urn:microsoft.com/office/officeart/2005/8/layout/vList5"/>
    <dgm:cxn modelId="{2BB9B0D5-2AD0-4075-99FB-829A7B6069A4}" type="presParOf" srcId="{EEBE6822-E247-46C4-8C41-E70F4969D416}" destId="{8A26DA4D-B94B-4B6A-ABF6-813D22C90D62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D7D6B1-631B-4E87-8698-28EC6910C464}" type="datetimeFigureOut">
              <a:rPr lang="fa-IR" smtClean="0"/>
              <a:pPr/>
              <a:t>28/05/1435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840C858-5CCA-4319-9AF9-D6BDF6DBBCB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E44085-DB9F-4F12-9A40-44CC554B2260}" type="datetimeFigureOut">
              <a:rPr lang="fa-IR" smtClean="0"/>
              <a:pPr/>
              <a:t>28/05/1435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0794CF-9E54-4F66-84C8-AA173303C84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590F3BE-29CF-4400-A1A2-D028529129F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9C8-E5BF-4F67-8E74-A56701BB0B18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376A-A019-4A11-A68F-D6500F26995C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3BE-29CF-4400-A1A2-D028529129F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60C9-5310-4A86-91FE-9DA8EDCB2EB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307-3234-42BC-9BA2-BFC24FF242EA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909D3A-E2ED-4B27-ACAB-3626D6C696B1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2B5D-F32D-406B-8889-D22E04603BC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a-I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7AB-AF5A-49CE-B6F4-1F971460A84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577-C63C-43A5-91B5-942A6F8E6EBA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D4E-A7D0-4B61-A686-E7141016D4B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60C9-5310-4A86-91FE-9DA8EDCB2EB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0E59F9F-DC81-4B71-BA40-03E3E2CD1E78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9C8-E5BF-4F67-8E74-A56701BB0B18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376A-A019-4A11-A68F-D6500F26995C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3BE-29CF-4400-A1A2-D028529129F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60C9-5310-4A86-91FE-9DA8EDCB2EB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307-3234-42BC-9BA2-BFC24FF242EA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9D3A-E2ED-4B27-ACAB-3626D6C696B1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2B5D-F32D-406B-8889-D22E04603BC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7AB-AF5A-49CE-B6F4-1F971460A84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577-C63C-43A5-91B5-942A6F8E6EBA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0307-3234-42BC-9BA2-BFC24FF242EA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D4E-A7D0-4B61-A686-E7141016D4B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9F9F-DC81-4B71-BA40-03E3E2CD1E78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9C8-E5BF-4F67-8E74-A56701BB0B18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376A-A019-4A11-A68F-D6500F26995C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9D3A-E2ED-4B27-ACAB-3626D6C696B1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C62B5D-F32D-406B-8889-D22E04603BC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F0D7AB-AF5A-49CE-B6F4-1F971460A84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577-C63C-43A5-91B5-942A6F8E6EBA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5D4E-A7D0-4B61-A686-E7141016D4BD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9F9F-DC81-4B71-BA40-03E3E2CD1E78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9434E1-7113-4BBD-87ED-98D16ACAF5A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1"/>
  </p:transition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9434E1-7113-4BBD-87ED-98D16ACAF5A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heel spokes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34E1-7113-4BBD-87ED-98D16ACAF5AB}" type="datetime8">
              <a:rPr lang="fa-IR" smtClean="0"/>
              <a:pPr/>
              <a:t>29 مارس 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838B-C313-452B-BA9E-7A2302C8D99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heel spokes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81000"/>
            <a:ext cx="8429684" cy="1047736"/>
          </a:xfrm>
        </p:spPr>
        <p:txBody>
          <a:bodyPr anchor="ctr">
            <a:normAutofit/>
          </a:bodyPr>
          <a:lstStyle/>
          <a:p>
            <a:r>
              <a:rPr lang="fa-IR" sz="4000" dirty="0" smtClean="0">
                <a:solidFill>
                  <a:schemeClr val="tx1"/>
                </a:solidFill>
                <a:cs typeface="B Tabassom" pitchFamily="2" charset="-78"/>
              </a:rPr>
              <a:t>به نام خداوند جان و خرد    کزین برتر اندیشه برنگذرد</a:t>
            </a:r>
            <a:endParaRPr lang="en-US" sz="4000" dirty="0">
              <a:solidFill>
                <a:schemeClr val="tx1"/>
              </a:solidFill>
              <a:cs typeface="B Tabassom" pitchFamily="2" charset="-78"/>
            </a:endParaRPr>
          </a:p>
        </p:txBody>
      </p:sp>
      <p:pic>
        <p:nvPicPr>
          <p:cNvPr id="4" name="Picture 3" descr="1_ra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14620"/>
            <a:ext cx="5357850" cy="364333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27048"/>
            <a:ext cx="8305638" cy="4830910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Font typeface="Wingdings 2" pitchFamily="18" charset="2"/>
              <a:buChar char=""/>
            </a:pPr>
            <a:r>
              <a:rPr lang="fa-IR" sz="2200" dirty="0" smtClean="0">
                <a:cs typeface="B Roya" pitchFamily="2" charset="-78"/>
              </a:rPr>
              <a:t> </a:t>
            </a:r>
            <a:r>
              <a:rPr lang="fa-IR" sz="2200" b="1" dirty="0" smtClean="0">
                <a:cs typeface="B Roya" pitchFamily="2" charset="-78"/>
              </a:rPr>
              <a:t>آزمون دومینو ها 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Font typeface="Wingdings 2" pitchFamily="18" charset="2"/>
              <a:buChar char=""/>
            </a:pPr>
            <a:r>
              <a:rPr lang="fa-IR" sz="2200" b="1" dirty="0" smtClean="0">
                <a:cs typeface="B Roya" pitchFamily="2" charset="-78"/>
              </a:rPr>
              <a:t> آزمون موزائیک ژیل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Font typeface="Wingdings 2" pitchFamily="18" charset="2"/>
              <a:buChar char=""/>
            </a:pPr>
            <a:r>
              <a:rPr lang="fa-IR" sz="2200" b="1" dirty="0" smtClean="0">
                <a:cs typeface="B Roya" pitchFamily="2" charset="-78"/>
              </a:rPr>
              <a:t> آزمون نابسته به فرهنگ کتل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Font typeface="Wingdings 2" pitchFamily="18" charset="2"/>
              <a:buChar char=""/>
            </a:pPr>
            <a:r>
              <a:rPr lang="fa-IR" sz="2200" b="1" dirty="0" smtClean="0">
                <a:cs typeface="B Roya" pitchFamily="2" charset="-78"/>
              </a:rPr>
              <a:t> آزمون </a:t>
            </a:r>
            <a:r>
              <a:rPr lang="en-US" sz="2200" b="1" dirty="0" smtClean="0">
                <a:cs typeface="B Roya" pitchFamily="2" charset="-78"/>
              </a:rPr>
              <a:t>B53 </a:t>
            </a:r>
            <a:r>
              <a:rPr lang="fa-IR" sz="2200" b="1" dirty="0" smtClean="0">
                <a:cs typeface="B Roya" pitchFamily="2" charset="-78"/>
              </a:rPr>
              <a:t>– دکتر بوناردل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آزمون های دیگری که در این زمینه وجود دارد ( دکتر منوچهر ازخوش )</a:t>
            </a:r>
            <a:endParaRPr lang="en-US" sz="2000" b="1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جهت تفسیر پاسخ ها ( دکتر منوچهر ازخوش )</a:t>
            </a:r>
            <a:endParaRPr lang="en-US" sz="20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27048"/>
            <a:ext cx="8377076" cy="483091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b="1" dirty="0" smtClean="0">
                <a:cs typeface="B Roya" pitchFamily="2" charset="-78"/>
              </a:rPr>
              <a:t>الف ) حل های نا تمام : </a:t>
            </a:r>
            <a:r>
              <a:rPr lang="fa-IR" sz="1800" dirty="0" smtClean="0">
                <a:cs typeface="B Roya" pitchFamily="2" charset="-78"/>
              </a:rPr>
              <a:t>این نوع اشتباه موقعی رخ می دهد که آزمودنی قادر نیست بفهمد که کدام 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dirty="0" smtClean="0">
                <a:cs typeface="B Roya" pitchFamily="2" charset="-78"/>
              </a:rPr>
              <a:t>یک از شکل ها </a:t>
            </a:r>
            <a:r>
              <a:rPr lang="fa-IR" sz="1800" dirty="0" smtClean="0">
                <a:cs typeface="B Roya"/>
              </a:rPr>
              <a:t>، تصویر اصلی را تکمیل می کند . اگر آزمودنی چنین خطایی مرتکب شود ، توضیح داده شود .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b="1" dirty="0" smtClean="0">
                <a:cs typeface="B Roya"/>
              </a:rPr>
              <a:t>ب) اصول اشتباه : </a:t>
            </a:r>
            <a:r>
              <a:rPr lang="fa-IR" sz="1800" dirty="0" smtClean="0">
                <a:cs typeface="B Roya"/>
              </a:rPr>
              <a:t>خطاهای قراردادی در شکلی که آزمودنی انتخاب می کند که از نظر کمی با تصویر تکمیل کننده 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dirty="0" smtClean="0">
                <a:cs typeface="B Roya"/>
              </a:rPr>
              <a:t>فرق می کند . ( اگر آزمودنی چنین خطایی  مرتکب شود ، توضیح داده شود .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b="1" dirty="0" smtClean="0">
                <a:cs typeface="B Roya"/>
              </a:rPr>
              <a:t>ج) ایده های هم آمیز با اتصالی : </a:t>
            </a:r>
            <a:r>
              <a:rPr lang="fa-IR" sz="1800" dirty="0" smtClean="0">
                <a:cs typeface="B Roya"/>
              </a:rPr>
              <a:t>قبل از اینکه آزمودنی تصویر تکمیل کننده را انتخاب کند ، دچار خطا می شود ؛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dirty="0" smtClean="0">
                <a:cs typeface="B Roya"/>
              </a:rPr>
              <a:t> یعنی قادر نیست برای شکل های بی ارتباط از نظر کمی تمایز قائل شود ، در نتیجه شکلی را که انتخاب می کند که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dirty="0" smtClean="0">
                <a:cs typeface="B Roya"/>
              </a:rPr>
              <a:t> مخلوطی از نمادهای زیاد از شخصیت اشخاص است که در ماتریس ها نشان داده می شود .</a:t>
            </a:r>
          </a:p>
          <a:p>
            <a:pPr algn="r" rtl="1">
              <a:lnSpc>
                <a:spcPct val="200000"/>
              </a:lnSpc>
              <a:buClr>
                <a:schemeClr val="tx1"/>
              </a:buClr>
              <a:buSzPct val="110000"/>
              <a:buNone/>
            </a:pPr>
            <a:r>
              <a:rPr lang="fa-IR" sz="1800" b="1" dirty="0" smtClean="0">
                <a:cs typeface="B Roya"/>
              </a:rPr>
              <a:t>ه) تکرار</a:t>
            </a:r>
            <a:endParaRPr lang="fa-IR" sz="1800" b="1" dirty="0" smtClean="0"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 pitchFamily="2" charset="-78"/>
              </a:rPr>
              <a:t> کتابچه آزمون ( کتابچه رنگی یا سیاه و سفید )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 pitchFamily="2" charset="-78"/>
              </a:rPr>
              <a:t> پاسخنامه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 pitchFamily="2" charset="-78"/>
              </a:rPr>
              <a:t> کلید نمره گذاری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 pitchFamily="2" charset="-78"/>
              </a:rPr>
              <a:t> جدول معادل هوشبهر برای سنین مختلف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 pitchFamily="2" charset="-78"/>
              </a:rPr>
              <a:t>جدول رتبه درصدی 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 pitchFamily="2" charset="-78"/>
              </a:rPr>
              <a:t> جدول تفسیر کیفی معادل هوشبهر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 pitchFamily="2" charset="-78"/>
              </a:rPr>
              <a:t>مداد </a:t>
            </a:r>
            <a:r>
              <a:rPr lang="fa-IR" sz="2000" dirty="0" smtClean="0">
                <a:cs typeface="B Roya"/>
              </a:rPr>
              <a:t>، پاک کن ، تراش ، خط کش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10000"/>
              <a:buFont typeface="Wingdings 3" pitchFamily="18" charset="2"/>
              <a:buChar char=""/>
            </a:pPr>
            <a:r>
              <a:rPr lang="fa-IR" sz="2000" dirty="0" smtClean="0">
                <a:cs typeface="B Roya"/>
              </a:rPr>
              <a:t> حایل</a:t>
            </a:r>
            <a:endParaRPr lang="fa-IR" sz="2000" dirty="0">
              <a:cs typeface="B Roya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موارد مورد نیاز برای انجام آزمایش ( دکتر منوچهر ازخوش )</a:t>
            </a:r>
            <a:endParaRPr lang="en-US" sz="2000" b="1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6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7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0" r="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503920" cy="7858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www.aramis2012.mihanblog.com</a:t>
            </a:r>
            <a:endParaRPr lang="fa-IR" sz="4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8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9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10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11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12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13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14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15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16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17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57158" y="2000240"/>
          <a:ext cx="8504238" cy="361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215106" cy="71438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سه فرم آزمون های ریون</a:t>
            </a:r>
            <a:endParaRPr lang="fa-IR" sz="24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18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19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20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21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22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23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24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25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26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27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357166"/>
            <a:ext cx="5857916" cy="5929354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هدف : استعداد و روشنفکری آزمودنی را با استفاده از آزمون ریون بسنجند 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شرح حال :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نام و نام خانوادگی : .....................................  سن : 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تحصیلات : ..................................................... شغل : 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زمینه ناراحتی جسمی و روانی : ..............................................................................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......................................................................................................................................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علایق و سرگرمیها : .................................................................................................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......................................................................................................................................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روابط خانوادگی با تک تک اعضای خانواده : ........................................... ...........</a:t>
            </a:r>
            <a:endParaRPr lang="fa-IR" sz="1800" dirty="0">
              <a:cs typeface="B Roya" pitchFamily="2" charset="-78"/>
            </a:endParaRP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......................................................................................................................................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سن پدر : ............................ تحصیلات : ....................... شغل :.............................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سن مادر : ......................... تحصیلات : ........................ شغل :.............................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تعداد خواهر و برادر : ..............................................................................................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....................................................................................................................................</a:t>
            </a:r>
          </a:p>
          <a:p>
            <a:pPr>
              <a:spcBef>
                <a:spcPts val="900"/>
              </a:spcBef>
              <a:buNone/>
            </a:pPr>
            <a:r>
              <a:rPr lang="fa-IR" sz="1800" dirty="0" smtClean="0">
                <a:cs typeface="B Roya" pitchFamily="2" charset="-78"/>
              </a:rPr>
              <a:t>....................................................................................................................................</a:t>
            </a:r>
            <a:endParaRPr lang="fa-IR" sz="1800" dirty="0">
              <a:cs typeface="B Roya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480" y="214290"/>
          <a:ext cx="5857916" cy="6373504"/>
        </p:xfrm>
        <a:graphic>
          <a:graphicData uri="http://schemas.openxmlformats.org/drawingml/2006/table">
            <a:tbl>
              <a:tblPr rtl="1"/>
              <a:tblGrid>
                <a:gridCol w="5857916"/>
              </a:tblGrid>
              <a:tr h="637350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57150" cap="flat" cmpd="sng" algn="ctr">
                      <a:solidFill>
                        <a:srgbClr val="FF7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7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7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7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28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643602" cy="421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29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30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3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31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32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33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34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0213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35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36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37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800" dirty="0" smtClean="0">
                <a:solidFill>
                  <a:schemeClr val="tx1"/>
                </a:solidFill>
                <a:cs typeface="B Roya" pitchFamily="2" charset="-78"/>
              </a:rPr>
              <a:t>( آزمون ریون-</a:t>
            </a:r>
            <a:r>
              <a:rPr lang="en-US" sz="2800" dirty="0" smtClean="0">
                <a:solidFill>
                  <a:schemeClr val="tx1"/>
                </a:solidFill>
                <a:cs typeface="B Roya" pitchFamily="2" charset="-78"/>
              </a:rPr>
              <a:t> raven </a:t>
            </a:r>
            <a:r>
              <a:rPr lang="fa-IR" sz="2800" dirty="0" smtClean="0">
                <a:solidFill>
                  <a:schemeClr val="tx1"/>
                </a:solidFill>
                <a:cs typeface="B Roya" pitchFamily="2" charset="-78"/>
              </a:rPr>
              <a:t>)</a:t>
            </a:r>
            <a:endParaRPr lang="en-US" sz="28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27048"/>
            <a:ext cx="8305638" cy="483091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این آزمون پیش از جنگ جهانی دوم تهیه شده است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در اندازه گیری هوش افراد در همه سطوح از کودک 5 ساله تا بزرگسالان به کار می رود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سوالهای مطرح شده در ماتریس همه از یک نوع هستند و همگی الگویی از تصاویر را نشان می دهد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این سوالها بر اساس منطق خاصی تنظیم شده اند .آزمودنی باید منطقی را که بر اساس آن الگوی هر سوال ساخته شده است را کشف کند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آزمودنی باید از بین تصاویر که به عنوان گزینه احتمالی در زیر هر الگو قرار گرفته است تصویری را که الگوی سوال را کامل می کند انتخاب نماید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سوال های آزمون از ساده به مشکل تنظیم شده اند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سوالهای انتهایی ماتریس های ریون به اندازه دشوارند که کمتر کسی می تواند در محدوده زمانی تعیین شده پاسخ های درست همه انها را پیدا کند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38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39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40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41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42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43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44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45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4862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46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47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27048"/>
            <a:ext cx="8305638" cy="48309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این آزمون عمدتا هوش سیال را اندازه گیری می کند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برخورداری از شرایط بهتر اجتماعی و آموزشی در پاسخ دادن به سوالها تاثیری ندارد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یک نوع آزمون مستقل از فرهنگ به شمار می رود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ولی هنوز ثابت نشده که این آزمون به طور کامل مستقل از فرهنگ است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محدویدیت آزمون ریون این است که سوالهای آن تنوع زیادی ندارد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آزمون ریون دارای 2 نوع است 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fa-IR" sz="1800" dirty="0" smtClean="0">
                <a:cs typeface="B Roya" pitchFamily="2" charset="-78"/>
              </a:rPr>
              <a:t> آزمون ریون برای سنجش هوش کودکان 5 تا 9 سال است و دارای تصاویر رنگی است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fa-IR" sz="1800" dirty="0" smtClean="0">
                <a:cs typeface="B Roya" pitchFamily="2" charset="-78"/>
              </a:rPr>
              <a:t> آزمون ریون برای سنجش هوش کودکان 9 سال به بالا و دارای تصاویر سیساه و سفید است 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زمان اجرای آزمون 45 دقیقه است .</a:t>
            </a:r>
          </a:p>
          <a:p>
            <a:pPr algn="r" rtl="1"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  <a:p>
            <a:pPr algn="r" rtl="1"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800" dirty="0" smtClean="0">
                <a:solidFill>
                  <a:schemeClr val="tx1"/>
                </a:solidFill>
                <a:cs typeface="B Roya" pitchFamily="2" charset="-78"/>
              </a:rPr>
              <a:t>( آزمون ریون-</a:t>
            </a:r>
            <a:r>
              <a:rPr lang="en-US" sz="2800" dirty="0" smtClean="0">
                <a:solidFill>
                  <a:schemeClr val="tx1"/>
                </a:solidFill>
                <a:cs typeface="B Roya" pitchFamily="2" charset="-78"/>
              </a:rPr>
              <a:t> raven </a:t>
            </a:r>
            <a:r>
              <a:rPr lang="fa-IR" sz="2800" dirty="0" smtClean="0">
                <a:solidFill>
                  <a:schemeClr val="tx1"/>
                </a:solidFill>
                <a:cs typeface="B Roya" pitchFamily="2" charset="-78"/>
              </a:rPr>
              <a:t>)</a:t>
            </a:r>
            <a:endParaRPr lang="en-US" sz="2800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48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49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50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3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51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52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53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54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55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56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57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27048"/>
            <a:ext cx="8305638" cy="48309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آزمون های پیش رونده ریون یک آزمون گروهی هوش است و همچنین یک آزمون غیر کلامی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این آزمون به طور کلی برای هر کسی کاربرد دارد . یعنی این آزمون را هم برای کودکان و هم برای بزرگسالان ( 5 الی 65 سال ) و همچنین در هر جامعه ای می توان استفاده کرد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این آزمون را می توان برای افرادی که  :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fa-IR" sz="1800" dirty="0" smtClean="0">
                <a:cs typeface="B Roya" pitchFamily="2" charset="-78"/>
              </a:rPr>
              <a:t>به زبان انگلیسی آشنایی ندارند . ( یعنی قادر به صحبت کردن یا فهمیدن زبان انگلیسی نیستند 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fa-IR" sz="1800" dirty="0" smtClean="0">
                <a:cs typeface="B Roya" pitchFamily="2" charset="-78"/>
              </a:rPr>
              <a:t> افرادی که قدرت تکلم ندارند . ( آفازی 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fa-IR" sz="1800" dirty="0" smtClean="0">
                <a:cs typeface="B Roya" pitchFamily="2" charset="-78"/>
              </a:rPr>
              <a:t> افراد ناشنوا استفاده کرد 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در صورتی که آزمودنی بتواند آن را در مدت 20 دقیقه تکمیل کند یک آزمون سرعت محسوب می شود 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محدودیت زمانی برای اجرای آزمون وجود ندارد 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می توان آن را به صورت گروهی یا انفرادی انجام داد 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  <a:p>
            <a:pPr algn="r" rtl="1"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  <a:p>
            <a:pPr algn="r" rtl="1"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( آزمون ریون-</a:t>
            </a:r>
            <a:r>
              <a:rPr lang="en-US" sz="2000" b="1" dirty="0" smtClean="0">
                <a:solidFill>
                  <a:schemeClr val="tx1"/>
                </a:solidFill>
                <a:cs typeface="B Roya" pitchFamily="2" charset="-78"/>
              </a:rPr>
              <a:t> raven </a:t>
            </a:r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)( دکتر منوچهر ازخوش )</a:t>
            </a:r>
            <a:endParaRPr lang="en-US" sz="2000" b="1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58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86289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59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357298"/>
            <a:ext cx="557216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5929330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dirty="0" smtClean="0">
                <a:latin typeface="+mj-lt"/>
                <a:cs typeface="B Homa" pitchFamily="2" charset="-78"/>
              </a:rPr>
              <a:t>60</a:t>
            </a:r>
            <a:endParaRPr lang="fa-IR" sz="2200" dirty="0">
              <a:latin typeface="+mj-lt"/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428860" y="1214422"/>
          <a:ext cx="4286277" cy="5279572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</a:tblGrid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ردیف</a:t>
                      </a:r>
                      <a:endParaRPr lang="fa-IR" sz="11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6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7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8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Koodak" pitchFamily="2" charset="-78"/>
                          <a:sym typeface="Wingdings 2"/>
                        </a:rPr>
                        <a:t>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6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7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8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9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10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11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12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13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14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28860" y="915020"/>
          <a:ext cx="4286280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428628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کلید</a:t>
                      </a:r>
                      <a:r>
                        <a:rPr lang="fa-IR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ریون بزرگسالان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2428872" y="1214422"/>
          <a:ext cx="4286268" cy="5279572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476252"/>
                <a:gridCol w="476252"/>
                <a:gridCol w="476252"/>
                <a:gridCol w="476252"/>
                <a:gridCol w="476252"/>
                <a:gridCol w="476252"/>
                <a:gridCol w="476252"/>
                <a:gridCol w="476252"/>
                <a:gridCol w="476252"/>
              </a:tblGrid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ردیف</a:t>
                      </a:r>
                      <a:endParaRPr lang="fa-IR" sz="11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6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7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8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15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16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17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18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19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20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21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22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23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24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25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26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27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64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28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8860" y="915020"/>
          <a:ext cx="4286280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428628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کلید</a:t>
                      </a:r>
                      <a:r>
                        <a:rPr lang="fa-IR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ریون بزرگسالان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2428860" y="996127"/>
          <a:ext cx="4229073" cy="5719021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469897"/>
                <a:gridCol w="469897"/>
                <a:gridCol w="469897"/>
                <a:gridCol w="469897"/>
                <a:gridCol w="469897"/>
                <a:gridCol w="469897"/>
                <a:gridCol w="469897"/>
                <a:gridCol w="469897"/>
                <a:gridCol w="469897"/>
              </a:tblGrid>
              <a:tr h="336995"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ردیف</a:t>
                      </a:r>
                      <a:endParaRPr lang="fa-IR" sz="11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6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7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8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29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30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Koodak" pitchFamily="2" charset="-78"/>
                          <a:sym typeface="Wingdings 2"/>
                        </a:rPr>
                        <a:t>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Koodak" pitchFamily="2" charset="-78"/>
                        <a:sym typeface="Wingdings 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31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32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5282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33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34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35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36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37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38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39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40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41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42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43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17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44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8860" y="642918"/>
          <a:ext cx="4214842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کلید</a:t>
                      </a:r>
                      <a:r>
                        <a:rPr lang="fa-IR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ریون بزرگسالان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2428859" y="990345"/>
          <a:ext cx="4214844" cy="5724803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468316"/>
                <a:gridCol w="468316"/>
                <a:gridCol w="468316"/>
                <a:gridCol w="468316"/>
                <a:gridCol w="468316"/>
                <a:gridCol w="468316"/>
                <a:gridCol w="468316"/>
                <a:gridCol w="468316"/>
                <a:gridCol w="468316"/>
              </a:tblGrid>
              <a:tr h="357190"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ردیف</a:t>
                      </a:r>
                      <a:endParaRPr lang="fa-IR" sz="11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1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2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3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6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7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8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45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46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Koodak" pitchFamily="2" charset="-78"/>
                        <a:sym typeface="Wingdings 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47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48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49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50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51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52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53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54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55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56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57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58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8413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59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Koodak" pitchFamily="2" charset="-78"/>
                        </a:rPr>
                        <a:t>60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Koodak" pitchFamily="2" charset="-78"/>
                          <a:sym typeface="Wingdings 2"/>
                        </a:rPr>
                        <a:t></a:t>
                      </a:r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Koodak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8860" y="642918"/>
          <a:ext cx="4214842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کلید</a:t>
                      </a:r>
                      <a:r>
                        <a:rPr lang="fa-IR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ریون بزرگسالان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6929486" cy="475573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003"/>
                <a:gridCol w="1606901"/>
                <a:gridCol w="2550582"/>
              </a:tblGrid>
              <a:tr h="634013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معادل هوش بهر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درصد</a:t>
                      </a:r>
                      <a:r>
                        <a:rPr lang="fa-IR" sz="2000" b="1" baseline="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 جمعیت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طبقه بندی از لحاظ</a:t>
                      </a:r>
                      <a:r>
                        <a:rPr lang="fa-IR" sz="2000" b="1" baseline="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 هوش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149 یا  بیشتر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حدود نابغه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148 - 125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6/5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بسیار ممتاز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124 - 113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16/0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ممتاز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112 - 89    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54/7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متوسط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88 – 77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16/0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کودن ( پایین تر از متوسط )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76 - 65 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5/5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عقب مانده مرزی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64 یا بیشتر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1/2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عقب مانده</a:t>
                      </a:r>
                      <a:endParaRPr lang="fa-IR" sz="20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1071546"/>
          <a:ext cx="6929486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692948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تفسیر کیفی معادلهای هوش بهر آزمون ماتریسهای ریون</a:t>
                      </a:r>
                      <a:r>
                        <a:rPr lang="fa-IR" sz="1800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( آزمایشگاه دانشگاه آزاد )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2975" y="1500174"/>
          <a:ext cx="6929487" cy="412171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09829"/>
                <a:gridCol w="2309829"/>
                <a:gridCol w="2309829"/>
              </a:tblGrid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حدود نابغه و نابغه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127 و بالاتر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95 درصد به بالا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بسیار باهوش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120- 127 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90- 95 درصد به بالا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باهوش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110- 120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75- 90 درصد</a:t>
                      </a: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 به بالا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متوسط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90- 110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25-</a:t>
                      </a: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 75 درصد به بالا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پایین تر از متوسط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70-</a:t>
                      </a: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 89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10- 25 درصد به بالا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عقب مانده مرزی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65-</a:t>
                      </a: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 76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5-</a:t>
                      </a: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 10 درصد به بالا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8881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عقب مانده ذهنی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64 یا کمتر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5 درصد کمتر</a:t>
                      </a:r>
                      <a:endParaRPr lang="fa-IR" sz="1800" b="1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1071546"/>
          <a:ext cx="6929486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692948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تفسیر کیفی معادلهای هوش بهر آزمون ماتریسهای ریون</a:t>
                      </a:r>
                      <a:r>
                        <a:rPr lang="fa-IR" sz="1800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(دکتر منوچهر ازخوش )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43050"/>
            <a:ext cx="750099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fa-IR" sz="2000" dirty="0" smtClean="0">
                <a:cs typeface="B Roya" pitchFamily="2" charset="-78"/>
              </a:rPr>
              <a:t>در این آزمون بعد از کلید گذاری پاسخ های آزمودنی </a:t>
            </a:r>
            <a:r>
              <a:rPr lang="fa-IR" sz="2000" dirty="0" smtClean="0">
                <a:cs typeface="B Roya"/>
              </a:rPr>
              <a:t>، وی از میان کل سئوال ها ی 5 مرحله </a:t>
            </a:r>
          </a:p>
          <a:p>
            <a:pPr>
              <a:lnSpc>
                <a:spcPct val="150000"/>
              </a:lnSpc>
              <a:buNone/>
            </a:pPr>
            <a:r>
              <a:rPr lang="fa-IR" sz="2000" dirty="0" smtClean="0">
                <a:cs typeface="B Roya"/>
              </a:rPr>
              <a:t>( </a:t>
            </a:r>
            <a:r>
              <a:rPr lang="en-US" sz="2000" dirty="0" smtClean="0">
                <a:cs typeface="B Roya"/>
              </a:rPr>
              <a:t>A / B / C / D / E</a:t>
            </a:r>
            <a:r>
              <a:rPr lang="fa-IR" sz="2000" dirty="0" smtClean="0">
                <a:cs typeface="B Roya"/>
              </a:rPr>
              <a:t> ) به ............................. سئوال در مدت زمان ..................... پاسخ داده که </a:t>
            </a:r>
          </a:p>
          <a:p>
            <a:pPr>
              <a:lnSpc>
                <a:spcPct val="150000"/>
              </a:lnSpc>
              <a:buNone/>
            </a:pPr>
            <a:r>
              <a:rPr lang="fa-IR" sz="2000" dirty="0" smtClean="0">
                <a:cs typeface="B Roya"/>
              </a:rPr>
              <a:t>تعدادخطاهای وی ................. است و به توجه به سن ( ............ روز ........ ماه .......... سال ............ )</a:t>
            </a:r>
          </a:p>
          <a:p>
            <a:pPr>
              <a:lnSpc>
                <a:spcPct val="150000"/>
              </a:lnSpc>
              <a:buNone/>
            </a:pPr>
            <a:r>
              <a:rPr lang="fa-IR" sz="2000" dirty="0" smtClean="0">
                <a:cs typeface="B Roya"/>
              </a:rPr>
              <a:t>و تعداد سئوالهای پاسخ داده شده ، هوشبهر وی ........................................... با رتبه درصدی معادل </a:t>
            </a:r>
          </a:p>
          <a:p>
            <a:pPr>
              <a:lnSpc>
                <a:spcPct val="150000"/>
              </a:lnSpc>
              <a:buNone/>
            </a:pPr>
            <a:r>
              <a:rPr lang="fa-IR" sz="2000" dirty="0" smtClean="0">
                <a:cs typeface="B Roya"/>
              </a:rPr>
              <a:t>هوشبهر ............... ، که از لحاظ طبقه بندی هوشی در مقایسه با افراد همسن و سال خود در سطح</a:t>
            </a:r>
          </a:p>
          <a:p>
            <a:pPr>
              <a:lnSpc>
                <a:spcPct val="150000"/>
              </a:lnSpc>
              <a:buNone/>
            </a:pPr>
            <a:r>
              <a:rPr lang="fa-IR" sz="2000" dirty="0" smtClean="0">
                <a:cs typeface="B Roya"/>
              </a:rPr>
              <a:t>سرآمد – پر هوش – باهوش – متوسط قوی</a:t>
            </a:r>
          </a:p>
          <a:p>
            <a:pPr>
              <a:lnSpc>
                <a:spcPct val="150000"/>
              </a:lnSpc>
              <a:buNone/>
            </a:pPr>
            <a:r>
              <a:rPr lang="fa-IR" sz="2000" dirty="0" smtClean="0">
                <a:cs typeface="B Roya"/>
              </a:rPr>
              <a:t>متوسط ضعیف – مرزی – کودن – کالیودکانا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4714876" y="4929198"/>
            <a:ext cx="3643338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28662" y="1071546"/>
          <a:ext cx="7572428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تفسیر و</a:t>
                      </a:r>
                      <a:r>
                        <a:rPr lang="fa-IR" sz="1800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نتیجه گیری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S.P.M</a:t>
                      </a:r>
                      <a:r>
                        <a:rPr lang="fa-IR" sz="1800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( دکتر منوچهر ازخوش )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27048"/>
            <a:ext cx="8305638" cy="48309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این آزمون را می توان به عنوان مکمل آزمون وکسلر – استنفرد بینه به کار برد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آزمون </a:t>
            </a:r>
            <a:r>
              <a:rPr lang="en-US" sz="1800" dirty="0" smtClean="0">
                <a:cs typeface="B Roya" pitchFamily="2" charset="-78"/>
              </a:rPr>
              <a:t>C.P.M – S.P.M – A.P.M</a:t>
            </a:r>
            <a:r>
              <a:rPr lang="fa-IR" sz="1800" dirty="0" smtClean="0">
                <a:cs typeface="B Roya" pitchFamily="2" charset="-78"/>
              </a:rPr>
              <a:t> توسط ج . سی . ریون در بریتانیا به منظور اندازه گیری عامل عمومی ( </a:t>
            </a:r>
            <a:r>
              <a:rPr lang="en-US" sz="1800" dirty="0" smtClean="0">
                <a:cs typeface="B Roya" pitchFamily="2" charset="-78"/>
              </a:rPr>
              <a:t>G</a:t>
            </a:r>
            <a:r>
              <a:rPr lang="fa-IR" sz="1800" dirty="0" smtClean="0">
                <a:cs typeface="B Roya" pitchFamily="2" charset="-78"/>
              </a:rPr>
              <a:t> ) اسپیرمن ساخته شده است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از نظر روانشناسان بهترین شاخص عامل عمومی ( </a:t>
            </a:r>
            <a:r>
              <a:rPr lang="en-US" sz="1800" dirty="0" smtClean="0">
                <a:cs typeface="B Roya" pitchFamily="2" charset="-78"/>
              </a:rPr>
              <a:t>G</a:t>
            </a:r>
            <a:r>
              <a:rPr lang="fa-IR" sz="1800" dirty="0" smtClean="0">
                <a:cs typeface="B Roya" pitchFamily="2" charset="-78"/>
              </a:rPr>
              <a:t> ) شناخته شده است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پاسخ دادن به آزمون ریون مستلزم کشف رابطه  در مواد انتزاعی است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فرم اول آزمون در سال 1938 و فرم دوم و سوم ان در سال 1947ابداع شد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ماتریس ( سری تصاویر انتزاعی ) که یک طوالی منطقی را در تصاویری به وجود می آورند که از نظر شکل مشابه هستند ولی به جز یکی بقیه نقایصی دارند و باید از میان 6 تا 8 تصویر جداگانه تصویری را انتخاب کند که ماتریس ( طرح ) را تکمیل کند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انتخاب آزمودنی باید از قانون حاکم بر ماتریس ها پیروی کند .</a:t>
            </a:r>
          </a:p>
          <a:p>
            <a:pPr algn="r" rtl="1"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  <a:p>
            <a:pPr algn="r" rtl="1"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( آزمون ریون-</a:t>
            </a:r>
            <a:r>
              <a:rPr lang="en-US" sz="2000" b="1" dirty="0" smtClean="0">
                <a:solidFill>
                  <a:schemeClr val="tx1"/>
                </a:solidFill>
                <a:cs typeface="B Roya" pitchFamily="2" charset="-78"/>
              </a:rPr>
              <a:t> raven </a:t>
            </a:r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)( دکتر منوچهر ازخوش )</a:t>
            </a:r>
            <a:endParaRPr lang="en-US" sz="2000" b="1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Note05145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71546"/>
            <a:ext cx="7643866" cy="5143536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5286388"/>
            <a:ext cx="1428760" cy="36933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بهره هوشی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0438"/>
            <a:ext cx="9286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Koodak" pitchFamily="2" charset="-78"/>
              </a:rPr>
              <a:t>فراوانی</a:t>
            </a:r>
            <a:endParaRPr lang="fa-IR" sz="1600" dirty="0"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6" y="1285860"/>
            <a:ext cx="1357322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Koodak" pitchFamily="2" charset="-78"/>
              </a:rPr>
              <a:t>حدود نابغه</a:t>
            </a:r>
            <a:endParaRPr lang="fa-IR" sz="16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16" y="2000240"/>
            <a:ext cx="1357322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Koodak" pitchFamily="2" charset="-78"/>
              </a:rPr>
              <a:t>بسیار ممتاز</a:t>
            </a:r>
            <a:endParaRPr lang="fa-IR" sz="16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16" y="2714620"/>
            <a:ext cx="1357322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Koodak" pitchFamily="2" charset="-78"/>
              </a:rPr>
              <a:t>ممتاز</a:t>
            </a:r>
            <a:endParaRPr lang="fa-IR" sz="16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16" y="3429000"/>
            <a:ext cx="1357322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Koodak" pitchFamily="2" charset="-78"/>
              </a:rPr>
              <a:t>متوسط</a:t>
            </a:r>
            <a:endParaRPr lang="fa-IR" sz="16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16" y="4143380"/>
            <a:ext cx="1357322" cy="428628"/>
          </a:xfrm>
          <a:prstGeom prst="rect">
            <a:avLst/>
          </a:prstGeom>
          <a:solidFill>
            <a:srgbClr val="E9EC7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Koodak" pitchFamily="2" charset="-78"/>
              </a:rPr>
              <a:t>کودن</a:t>
            </a:r>
            <a:endParaRPr lang="fa-IR" sz="16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16" y="4857760"/>
            <a:ext cx="1357322" cy="428628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Koodak" pitchFamily="2" charset="-78"/>
              </a:rPr>
              <a:t>عقب مانده مرزی</a:t>
            </a:r>
            <a:endParaRPr lang="fa-IR" sz="16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5572140"/>
            <a:ext cx="1428760" cy="428628"/>
          </a:xfrm>
          <a:prstGeom prst="rect">
            <a:avLst/>
          </a:prstGeom>
          <a:solidFill>
            <a:srgbClr val="8E74CE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Koodak" pitchFamily="2" charset="-78"/>
              </a:rPr>
              <a:t>عقب مانده</a:t>
            </a:r>
            <a:endParaRPr lang="fa-IR" sz="1600" dirty="0">
              <a:solidFill>
                <a:schemeClr val="tx1"/>
              </a:solidFill>
              <a:cs typeface="B Koodak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57224" y="1285860"/>
          <a:ext cx="7643864" cy="505111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55483"/>
                <a:gridCol w="955483"/>
                <a:gridCol w="955483"/>
                <a:gridCol w="955483"/>
                <a:gridCol w="955483"/>
                <a:gridCol w="955483"/>
                <a:gridCol w="955483"/>
                <a:gridCol w="955483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18 سال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نمره خام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18 سال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نمره خام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18 سال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نمره خام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18 سال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نمره خام</a:t>
                      </a:r>
                      <a:endParaRPr lang="fa-IR" sz="16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77182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136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60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71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268612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133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45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69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3148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131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68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32291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127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85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66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15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1434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126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64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30577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124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55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62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122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98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61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120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97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25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118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96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79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116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94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78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cs typeface="B Homa" pitchFamily="2" charset="-78"/>
                        </a:rPr>
                        <a:t>51</a:t>
                      </a:r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cs typeface="B Homa" pitchFamily="2" charset="-78"/>
                        </a:rPr>
                        <a:t>9</a:t>
                      </a:r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114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50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93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76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112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92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35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75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111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48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91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74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20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83F"/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109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47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89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33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72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19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sz="1600" b="0" dirty="0">
                        <a:cs typeface="B Homa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7224" y="857232"/>
          <a:ext cx="7643866" cy="3708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764386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معادل</a:t>
                      </a:r>
                      <a:r>
                        <a:rPr lang="fa-IR" b="0" baseline="0" dirty="0" smtClean="0">
                          <a:solidFill>
                            <a:schemeClr val="tx1"/>
                          </a:solidFill>
                          <a:cs typeface="B Homa" pitchFamily="2" charset="-78"/>
                        </a:rPr>
                        <a:t> هوش بهر برای نمره های خام در سن 18</a:t>
                      </a:r>
                      <a:endParaRPr lang="fa-IR" b="0" dirty="0">
                        <a:solidFill>
                          <a:schemeClr val="tx1"/>
                        </a:solidFill>
                        <a:cs typeface="B Hom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27048"/>
            <a:ext cx="8305638" cy="483091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آموزن ریون یک آزمون رشد ذهنی است که هوش را از دوران کودکی تا پیری اندازه گیری می کند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با توجه به مطالعات انجام شده نرم سنی با بالا رفتن سن پایین می آید به طوری که نرم سنی در سن 25 سالگی برابر با 44 – در سن 45 سالگی به 35 – در 65 سالگی به 24 می رسد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فرم اول 60 ماتریس که درجه دشواری آنها به تدریج افزایش می یابد به 5 گروه تقسیم می شود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( الف – ب – پ – ت - ج ) ( </a:t>
            </a:r>
            <a:r>
              <a:rPr lang="en-US" sz="1800" dirty="0" smtClean="0">
                <a:cs typeface="B Roya" pitchFamily="2" charset="-78"/>
              </a:rPr>
              <a:t>A / B / C / D / E</a:t>
            </a:r>
            <a:r>
              <a:rPr lang="fa-IR" sz="1800" dirty="0" smtClean="0">
                <a:cs typeface="B Roya" pitchFamily="2" charset="-78"/>
              </a:rPr>
              <a:t> )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فرم دوم با 36 ماتریس به 3 گروه </a:t>
            </a:r>
            <a:r>
              <a:rPr lang="en-US" sz="1800" dirty="0" smtClean="0">
                <a:cs typeface="B Roya" pitchFamily="2" charset="-78"/>
              </a:rPr>
              <a:t>A – AB – B</a:t>
            </a:r>
            <a:r>
              <a:rPr lang="fa-IR" sz="1800" dirty="0" smtClean="0">
                <a:cs typeface="B Roya" pitchFamily="2" charset="-78"/>
              </a:rPr>
              <a:t> تقسیم می شود .  به کودکان 5 تا 11 سال و عقب مانده ذهنی اختصاص دراد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فرم دوم رنگی است ( در فرم دوم جهت ایجاد انگیزه در کودکان و جلب توجه و حفظ دقت آنان از این تصاویر به صورت رنگی استفاده می شود تا ماهیتت درک تصاویر را برای کودکان واضح تر و روشن تر کند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Roya" pitchFamily="2" charset="-78"/>
              </a:rPr>
              <a:t> ماتریس ها یپیش رونده ( </a:t>
            </a:r>
            <a:r>
              <a:rPr lang="en-US" sz="1800" dirty="0" smtClean="0">
                <a:cs typeface="B Roya" pitchFamily="2" charset="-78"/>
              </a:rPr>
              <a:t>APM </a:t>
            </a:r>
            <a:r>
              <a:rPr lang="fa-IR" sz="1800" dirty="0" smtClean="0">
                <a:cs typeface="B Roya" pitchFamily="2" charset="-78"/>
              </a:rPr>
              <a:t> ) فرم سوم آزمون ریون که دارای 2 کتابچه است و برای اندازه گیری هوش بزرگسالان درخشان 11 سال به بالا استفاده می شود .</a:t>
            </a:r>
          </a:p>
          <a:p>
            <a:pPr algn="r" rtl="1">
              <a:buClr>
                <a:schemeClr val="tx1"/>
              </a:buClr>
              <a:buNone/>
            </a:pPr>
            <a:endParaRPr lang="fa-IR" sz="1800" dirty="0" smtClean="0">
              <a:cs typeface="B Roya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( آزمون ریون-</a:t>
            </a:r>
            <a:r>
              <a:rPr lang="en-US" sz="2000" b="1" dirty="0" smtClean="0">
                <a:solidFill>
                  <a:schemeClr val="tx1"/>
                </a:solidFill>
                <a:cs typeface="B Roya" pitchFamily="2" charset="-78"/>
              </a:rPr>
              <a:t> raven </a:t>
            </a:r>
            <a:r>
              <a:rPr lang="fa-IR" sz="2000" b="1" dirty="0" smtClean="0">
                <a:solidFill>
                  <a:schemeClr val="tx1"/>
                </a:solidFill>
                <a:cs typeface="B Roya" pitchFamily="2" charset="-78"/>
              </a:rPr>
              <a:t>)( دکتر منوچهر ازخوش )</a:t>
            </a:r>
            <a:endParaRPr lang="en-US" sz="2000" b="1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">
  <a:themeElements>
    <a:clrScheme name="Custom 6">
      <a:dk1>
        <a:sysClr val="windowText" lastClr="000000"/>
      </a:dk1>
      <a:lt1>
        <a:sysClr val="window" lastClr="FFFFFF"/>
      </a:lt1>
      <a:dk2>
        <a:srgbClr val="0C0C0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1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8EBA"/>
      </a:accent3>
      <a:accent4>
        <a:srgbClr val="FF8EBA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1854</Words>
  <Application>Microsoft Office PowerPoint</Application>
  <PresentationFormat>On-screen Show (4:3)</PresentationFormat>
  <Paragraphs>492</Paragraphs>
  <Slides>81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Urban</vt:lpstr>
      <vt:lpstr>Civic</vt:lpstr>
      <vt:lpstr>Office Theme</vt:lpstr>
      <vt:lpstr>به نام خداوند جان و خرد    کزین برتر اندیشه برنگذرد</vt:lpstr>
      <vt:lpstr>Slide 2</vt:lpstr>
      <vt:lpstr>سه فرم آزمون های ریون</vt:lpstr>
      <vt:lpstr>Slide 4</vt:lpstr>
      <vt:lpstr>( آزمون ریون- raven )</vt:lpstr>
      <vt:lpstr>( آزمون ریون- raven )</vt:lpstr>
      <vt:lpstr>( آزمون ریون- raven )( دکتر منوچهر ازخوش )</vt:lpstr>
      <vt:lpstr>( آزمون ریون- raven )( دکتر منوچهر ازخوش )</vt:lpstr>
      <vt:lpstr>( آزمون ریون- raven )( دکتر منوچهر ازخوش )</vt:lpstr>
      <vt:lpstr>آزمون های دیگری که در این زمینه وجود دارد ( دکتر منوچهر ازخوش )</vt:lpstr>
      <vt:lpstr>جهت تفسیر پاسخ ها ( دکتر منوچهر ازخوش )</vt:lpstr>
      <vt:lpstr>موارد مورد نیاز برای انجام آزمایش ( دکتر منوچهر ازخوش 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roya</dc:creator>
  <cp:lastModifiedBy>aramis</cp:lastModifiedBy>
  <cp:revision>109</cp:revision>
  <dcterms:created xsi:type="dcterms:W3CDTF">2014-02-16T18:29:57Z</dcterms:created>
  <dcterms:modified xsi:type="dcterms:W3CDTF">2014-03-29T16:20:20Z</dcterms:modified>
</cp:coreProperties>
</file>