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9"/>
  </p:notesMasterIdLst>
  <p:sldIdLst>
    <p:sldId id="256" r:id="rId2"/>
    <p:sldId id="301" r:id="rId3"/>
    <p:sldId id="257" r:id="rId4"/>
    <p:sldId id="295" r:id="rId5"/>
    <p:sldId id="297" r:id="rId6"/>
    <p:sldId id="298" r:id="rId7"/>
    <p:sldId id="296" r:id="rId8"/>
    <p:sldId id="302" r:id="rId9"/>
    <p:sldId id="259" r:id="rId10"/>
    <p:sldId id="261" r:id="rId11"/>
    <p:sldId id="260" r:id="rId12"/>
    <p:sldId id="284" r:id="rId13"/>
    <p:sldId id="258" r:id="rId14"/>
    <p:sldId id="267" r:id="rId15"/>
    <p:sldId id="279" r:id="rId16"/>
    <p:sldId id="283" r:id="rId17"/>
    <p:sldId id="266" r:id="rId18"/>
    <p:sldId id="268" r:id="rId19"/>
    <p:sldId id="273" r:id="rId20"/>
    <p:sldId id="270" r:id="rId21"/>
    <p:sldId id="285" r:id="rId22"/>
    <p:sldId id="286" r:id="rId23"/>
    <p:sldId id="287" r:id="rId24"/>
    <p:sldId id="288" r:id="rId25"/>
    <p:sldId id="289" r:id="rId26"/>
    <p:sldId id="281" r:id="rId27"/>
    <p:sldId id="290" r:id="rId28"/>
    <p:sldId id="292" r:id="rId29"/>
    <p:sldId id="291" r:id="rId30"/>
    <p:sldId id="272" r:id="rId31"/>
    <p:sldId id="293" r:id="rId32"/>
    <p:sldId id="277" r:id="rId33"/>
    <p:sldId id="274" r:id="rId34"/>
    <p:sldId id="294" r:id="rId35"/>
    <p:sldId id="276" r:id="rId36"/>
    <p:sldId id="299" r:id="rId37"/>
    <p:sldId id="30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8D5D84"/>
    <a:srgbClr val="A5458A"/>
    <a:srgbClr val="1570D5"/>
    <a:srgbClr val="D2D218"/>
    <a:srgbClr val="5B8F69"/>
    <a:srgbClr val="EFF410"/>
    <a:srgbClr val="000000"/>
    <a:srgbClr val="E22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0A7ED-5458-43FF-8E93-26322A667F4C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66394-8B84-4145-8DAD-C30B9F3962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1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66394-8B84-4145-8DAD-C30B9F3962A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995A2FE-22F2-45BE-BA63-A6DA846A160F}" type="datetimeFigureOut">
              <a:rPr lang="en-US" smtClean="0"/>
              <a:pPr/>
              <a:t>6/5/2016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A3E4B81-EF5D-4E05-BC73-5F28F891D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oi.ir/index.php/fa/memari-iran/itemlist/category/219-maskoni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328246"/>
            <a:ext cx="2362200" cy="3150577"/>
          </a:xfrm>
        </p:spPr>
        <p:txBody>
          <a:bodyPr/>
          <a:lstStyle/>
          <a:p>
            <a:r>
              <a:rPr lang="fa-IR" sz="5400" b="1" dirty="0" smtClean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خانه آپارتمان </a:t>
            </a:r>
            <a:r>
              <a:rPr lang="fa-IR" sz="5400" b="1" dirty="0" smtClean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144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pic>
        <p:nvPicPr>
          <p:cNvPr id="23554" name="Picture 2" descr="http://caoi.ir/images/igallery/resized/7601-7700/144_House_Apartment_in_Shiraz__Iranian_Modern_House__1_-7668-800-500-90.jpg"/>
          <p:cNvPicPr>
            <a:picLocks noChangeAspect="1" noChangeArrowheads="1"/>
          </p:cNvPicPr>
          <p:nvPr/>
        </p:nvPicPr>
        <p:blipFill>
          <a:blip r:embed="rId2" cstate="print"/>
          <a:srcRect t="9600" r="2804" b="21600"/>
          <a:stretch>
            <a:fillRect/>
          </a:stretch>
        </p:blipFill>
        <p:spPr bwMode="auto">
          <a:xfrm>
            <a:off x="304800" y="328246"/>
            <a:ext cx="5715000" cy="630115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67200" y="152400"/>
            <a:ext cx="4572000" cy="3124200"/>
          </a:xfrm>
        </p:spPr>
        <p:txBody>
          <a:bodyPr>
            <a:normAutofit lnSpcReduction="10000"/>
          </a:bodyPr>
          <a:lstStyle/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2. در طبقات با ایجاد یک عقب نشینی و ایجاد </a:t>
            </a:r>
          </a:p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فضای سبز،هم از تابش شدید نور خورشید در تابستان</a:t>
            </a:r>
          </a:p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 </a:t>
            </a:r>
            <a:r>
              <a:rPr lang="fa-IR" sz="1900" dirty="0" err="1">
                <a:cs typeface="B Homa" panose="00000400000000000000" pitchFamily="2" charset="-78"/>
              </a:rPr>
              <a:t>ازسمت</a:t>
            </a:r>
            <a:r>
              <a:rPr lang="fa-IR" sz="1900" dirty="0">
                <a:cs typeface="B Homa" panose="00000400000000000000" pitchFamily="2" charset="-78"/>
              </a:rPr>
              <a:t> شرق جلوگیری میکند هم نیاز به طبیعت </a:t>
            </a:r>
          </a:p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را برطرف </a:t>
            </a:r>
            <a:r>
              <a:rPr lang="fa-IR" sz="1900" dirty="0" smtClean="0">
                <a:cs typeface="B Homa" panose="00000400000000000000" pitchFamily="2" charset="-78"/>
              </a:rPr>
              <a:t>می</a:t>
            </a:r>
            <a:r>
              <a:rPr lang="en-US" sz="1900" dirty="0" smtClean="0">
                <a:cs typeface="B Homa" panose="00000400000000000000" pitchFamily="2" charset="-78"/>
              </a:rPr>
              <a:t> </a:t>
            </a:r>
            <a:r>
              <a:rPr lang="fa-IR" sz="1900" dirty="0" smtClean="0">
                <a:cs typeface="B Homa" panose="00000400000000000000" pitchFamily="2" charset="-78"/>
              </a:rPr>
              <a:t>کند</a:t>
            </a:r>
            <a:r>
              <a:rPr lang="fa-IR" sz="1900" dirty="0">
                <a:cs typeface="B Homa" panose="00000400000000000000" pitchFamily="2" charset="-78"/>
              </a:rPr>
              <a:t>.</a:t>
            </a:r>
          </a:p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لازم به ذکر است که </a:t>
            </a:r>
            <a:r>
              <a:rPr lang="fa-IR" sz="1900" dirty="0" err="1">
                <a:cs typeface="B Homa" panose="00000400000000000000" pitchFamily="2" charset="-78"/>
              </a:rPr>
              <a:t>باایجاد</a:t>
            </a:r>
            <a:r>
              <a:rPr lang="fa-IR" sz="1900" dirty="0">
                <a:cs typeface="B Homa" panose="00000400000000000000" pitchFamily="2" charset="-78"/>
              </a:rPr>
              <a:t> عقب نشینی علاوه بر</a:t>
            </a:r>
          </a:p>
          <a:p>
            <a:pPr algn="just" rtl="1">
              <a:buNone/>
            </a:pPr>
            <a:r>
              <a:rPr lang="fa-IR" sz="1900" dirty="0" err="1">
                <a:cs typeface="B Homa" panose="00000400000000000000" pitchFamily="2" charset="-78"/>
              </a:rPr>
              <a:t>نورگیری</a:t>
            </a:r>
            <a:r>
              <a:rPr lang="fa-IR" sz="1900" dirty="0">
                <a:cs typeface="B Homa" panose="00000400000000000000" pitchFamily="2" charset="-78"/>
              </a:rPr>
              <a:t> مناسب از بادهای مضر نیز جلوگیری </a:t>
            </a:r>
          </a:p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شده</a:t>
            </a:r>
            <a:r>
              <a:rPr lang="fa-IR" dirty="0" smtClean="0"/>
              <a:t>.</a:t>
            </a:r>
          </a:p>
          <a:p>
            <a:pPr algn="just" rt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533400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pic>
        <p:nvPicPr>
          <p:cNvPr id="2050" name="Picture 2" descr="C:\Users\User\Desktop\second_floor_plan.jpg"/>
          <p:cNvPicPr>
            <a:picLocks noChangeAspect="1" noChangeArrowheads="1"/>
          </p:cNvPicPr>
          <p:nvPr/>
        </p:nvPicPr>
        <p:blipFill>
          <a:blip r:embed="rId2" cstate="print"/>
          <a:srcRect l="29938" b="11713"/>
          <a:stretch>
            <a:fillRect/>
          </a:stretch>
        </p:blipFill>
        <p:spPr bwMode="auto">
          <a:xfrm rot="16200000">
            <a:off x="-645115" y="2169116"/>
            <a:ext cx="4952998" cy="335796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743200" y="2895600"/>
            <a:ext cx="685800" cy="1676400"/>
          </a:xfrm>
          <a:prstGeom prst="rect">
            <a:avLst/>
          </a:prstGeom>
          <a:solidFill>
            <a:schemeClr val="accent2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5400" y="1981200"/>
            <a:ext cx="838200" cy="152400"/>
          </a:xfrm>
          <a:prstGeom prst="rect">
            <a:avLst/>
          </a:prstGeom>
          <a:solidFill>
            <a:srgbClr val="7030A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1981200"/>
            <a:ext cx="533400" cy="152400"/>
          </a:xfrm>
          <a:prstGeom prst="rect">
            <a:avLst/>
          </a:prstGeom>
          <a:solidFill>
            <a:srgbClr val="7030A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05000" y="5486400"/>
            <a:ext cx="838200" cy="762000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User\Desktop\daftar\tarh\ventila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140075"/>
            <a:ext cx="5353142" cy="371792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410200" y="5273675"/>
            <a:ext cx="1524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10200" y="4283075"/>
            <a:ext cx="381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10200" y="4816475"/>
            <a:ext cx="381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:\Users\User\Desktop\daftar\tarh\ventilatio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429000"/>
            <a:ext cx="4948052" cy="297656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10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0" y="381000"/>
            <a:ext cx="5105400" cy="2209800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fa-IR" dirty="0" smtClean="0"/>
              <a:t>3</a:t>
            </a:r>
            <a:r>
              <a:rPr lang="fa-IR" sz="1900" dirty="0">
                <a:cs typeface="B Homa" panose="00000400000000000000" pitchFamily="2" charset="-78"/>
              </a:rPr>
              <a:t>. در نما :با استفاده از گیاهان توانسته در متوازن شدن آن </a:t>
            </a:r>
            <a:r>
              <a:rPr lang="fa-IR" sz="1900" dirty="0" err="1">
                <a:cs typeface="B Homa" panose="00000400000000000000" pitchFamily="2" charset="-78"/>
              </a:rPr>
              <a:t>بامتریال</a:t>
            </a:r>
            <a:r>
              <a:rPr lang="fa-IR" sz="1900" dirty="0">
                <a:cs typeface="B Homa" panose="00000400000000000000" pitchFamily="2" charset="-78"/>
              </a:rPr>
              <a:t> به کار رفته کاملا یکنواختی </a:t>
            </a:r>
            <a:r>
              <a:rPr lang="fa-IR" sz="1900" dirty="0" err="1">
                <a:cs typeface="B Homa" panose="00000400000000000000" pitchFamily="2" charset="-78"/>
              </a:rPr>
              <a:t>وحس</a:t>
            </a:r>
            <a:r>
              <a:rPr lang="fa-IR" sz="1900" dirty="0">
                <a:cs typeface="B Homa" panose="00000400000000000000" pitchFamily="2" charset="-78"/>
              </a:rPr>
              <a:t> سرد بودن </a:t>
            </a:r>
            <a:r>
              <a:rPr lang="fa-IR" sz="1900" dirty="0" err="1">
                <a:cs typeface="B Homa" panose="00000400000000000000" pitchFamily="2" charset="-78"/>
              </a:rPr>
              <a:t>متریال</a:t>
            </a:r>
            <a:r>
              <a:rPr lang="fa-IR" sz="1900" dirty="0">
                <a:cs typeface="B Homa" panose="00000400000000000000" pitchFamily="2" charset="-78"/>
              </a:rPr>
              <a:t> را برطرف کند</a:t>
            </a:r>
            <a:r>
              <a:rPr lang="fa-IR" dirty="0" smtClean="0"/>
              <a:t>.</a:t>
            </a:r>
          </a:p>
        </p:txBody>
      </p:sp>
      <p:pic>
        <p:nvPicPr>
          <p:cNvPr id="4" name="Picture 3" descr="C:\Users\User\Desktop\daftar\tarh\north_elevation.jpg"/>
          <p:cNvPicPr>
            <a:picLocks noChangeAspect="1" noChangeArrowheads="1"/>
          </p:cNvPicPr>
          <p:nvPr/>
        </p:nvPicPr>
        <p:blipFill>
          <a:blip r:embed="rId2" cstate="print"/>
          <a:srcRect l="16322" r="21528"/>
          <a:stretch>
            <a:fillRect/>
          </a:stretch>
        </p:blipFill>
        <p:spPr bwMode="auto">
          <a:xfrm>
            <a:off x="224051" y="304800"/>
            <a:ext cx="3883191" cy="5525703"/>
          </a:xfrm>
          <a:prstGeom prst="rect">
            <a:avLst/>
          </a:prstGeom>
          <a:noFill/>
        </p:spPr>
      </p:pic>
      <p:pic>
        <p:nvPicPr>
          <p:cNvPr id="5" name="Picture 2" descr="E:\uni\term5\tarh\144_House_Apartment_in_Shiraz__Iranian_Modern_House__2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133600"/>
            <a:ext cx="29972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تحلیل فضایی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066800"/>
            <a:ext cx="8458200" cy="2514600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dirty="0" smtClean="0"/>
              <a:t>.</a:t>
            </a:r>
            <a:r>
              <a:rPr lang="fa-IR" sz="1900" dirty="0">
                <a:cs typeface="B Homa" panose="00000400000000000000" pitchFamily="2" charset="-78"/>
              </a:rPr>
              <a:t>این ساختمان در 4 طبقه در منطقه ی باغ گلشن شیراز طراحی شده</a:t>
            </a:r>
            <a:endParaRPr lang="en-US" sz="1900" dirty="0">
              <a:cs typeface="B Homa" panose="00000400000000000000" pitchFamily="2" charset="-78"/>
            </a:endParaRPr>
          </a:p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طبقات به ترتیب:</a:t>
            </a:r>
          </a:p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طبقه ی </a:t>
            </a:r>
            <a:r>
              <a:rPr lang="fa-IR" sz="1900" dirty="0" err="1">
                <a:cs typeface="B Homa" panose="00000400000000000000" pitchFamily="2" charset="-78"/>
              </a:rPr>
              <a:t>همکف</a:t>
            </a:r>
            <a:r>
              <a:rPr lang="fa-IR" sz="1900" dirty="0">
                <a:cs typeface="B Homa" panose="00000400000000000000" pitchFamily="2" charset="-78"/>
              </a:rPr>
              <a:t> دارای فضای پارکینگ، یک فضای اداری و فضای سبزی به ابعاد می باشد.</a:t>
            </a:r>
          </a:p>
          <a:p>
            <a:pPr algn="just" rtl="1">
              <a:buNone/>
            </a:pPr>
            <a:r>
              <a:rPr lang="fa-IR" sz="1900" dirty="0">
                <a:cs typeface="B Homa" panose="00000400000000000000" pitchFamily="2" charset="-78"/>
              </a:rPr>
              <a:t>طبقات بالایی مطابق هر کدام با نظر مالک به صورت جداگانه طراحی شده و کاملا مسکونی است.که در اسلاید های بعد به آن </a:t>
            </a:r>
            <a:r>
              <a:rPr lang="fa-IR" sz="1900" dirty="0" smtClean="0">
                <a:cs typeface="B Homa" panose="00000400000000000000" pitchFamily="2" charset="-78"/>
              </a:rPr>
              <a:t>اشاره می کنیم</a:t>
            </a:r>
            <a:r>
              <a:rPr lang="fa-IR" sz="1900" dirty="0">
                <a:cs typeface="B Homa" panose="00000400000000000000" pitchFamily="2" charset="-78"/>
              </a:rPr>
              <a:t>.</a:t>
            </a:r>
          </a:p>
          <a:p>
            <a:pPr algn="r">
              <a:buNone/>
            </a:pPr>
            <a:endParaRPr lang="fa-IR" dirty="0" smtClean="0"/>
          </a:p>
        </p:txBody>
      </p:sp>
      <p:pic>
        <p:nvPicPr>
          <p:cNvPr id="5" name="Picture 2" descr="C:\Users\User\Desktop\daftar\tarh\ventilati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881438"/>
            <a:ext cx="4948052" cy="297656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86200" y="5943600"/>
            <a:ext cx="838200" cy="533400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5562600"/>
            <a:ext cx="2133600" cy="381000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5181600"/>
            <a:ext cx="2133600" cy="381000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4724400"/>
            <a:ext cx="2133600" cy="457200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924800" cy="960438"/>
          </a:xfrm>
        </p:spPr>
        <p:txBody>
          <a:bodyPr/>
          <a:lstStyle/>
          <a:p>
            <a:pPr algn="ctr"/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دسترسی ها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fa-IR" sz="1900" dirty="0">
                <a:cs typeface="B Homa" panose="00000400000000000000" pitchFamily="2" charset="-78"/>
              </a:rPr>
              <a:t>با توجه به </a:t>
            </a:r>
            <a:r>
              <a:rPr lang="fa-IR" sz="1900" dirty="0" err="1">
                <a:cs typeface="B Homa" panose="00000400000000000000" pitchFamily="2" charset="-78"/>
              </a:rPr>
              <a:t>پلان</a:t>
            </a:r>
            <a:r>
              <a:rPr lang="fa-IR" sz="1900" dirty="0">
                <a:cs typeface="B Homa" panose="00000400000000000000" pitchFamily="2" charset="-78"/>
              </a:rPr>
              <a:t> دسترسی ها از خیابان از سمت شمال می باشد</a:t>
            </a:r>
          </a:p>
          <a:p>
            <a:pPr algn="r">
              <a:buNone/>
            </a:pPr>
            <a:r>
              <a:rPr lang="fa-IR" sz="1900" dirty="0">
                <a:cs typeface="B Homa" panose="00000400000000000000" pitchFamily="2" charset="-78"/>
              </a:rPr>
              <a:t>یک ورودی 7 متری برای پارکینگ</a:t>
            </a:r>
          </a:p>
          <a:p>
            <a:pPr algn="r">
              <a:buNone/>
            </a:pPr>
            <a:r>
              <a:rPr lang="fa-IR" sz="1900" dirty="0">
                <a:cs typeface="B Homa" panose="00000400000000000000" pitchFamily="2" charset="-78"/>
              </a:rPr>
              <a:t>و یک </a:t>
            </a:r>
            <a:r>
              <a:rPr lang="fa-IR" sz="1900" dirty="0" err="1">
                <a:cs typeface="B Homa" panose="00000400000000000000" pitchFamily="2" charset="-78"/>
              </a:rPr>
              <a:t>وردی</a:t>
            </a:r>
            <a:r>
              <a:rPr lang="fa-IR" sz="1900" dirty="0">
                <a:cs typeface="B Homa" panose="00000400000000000000" pitchFamily="2" charset="-78"/>
              </a:rPr>
              <a:t> 1/5متری با عقب نشینی و ایجاد یک پیش فضا در </a:t>
            </a:r>
            <a:r>
              <a:rPr lang="fa-IR" sz="1900" dirty="0" err="1">
                <a:cs typeface="B Homa" panose="00000400000000000000" pitchFamily="2" charset="-78"/>
              </a:rPr>
              <a:t>وردی</a:t>
            </a:r>
            <a:r>
              <a:rPr lang="fa-IR" sz="1900" dirty="0">
                <a:cs typeface="B Homa" panose="00000400000000000000" pitchFamily="2" charset="-78"/>
              </a:rPr>
              <a:t> افراد.</a:t>
            </a:r>
            <a:endParaRPr lang="en-US" sz="1900" dirty="0">
              <a:cs typeface="B Homa" panose="00000400000000000000" pitchFamily="2" charset="-78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24800" y="4419600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pic>
        <p:nvPicPr>
          <p:cNvPr id="1026" name="Picture 2" descr="C:\Users\User\Desktop\ground_floor_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70842"/>
            <a:ext cx="7165005" cy="3787158"/>
          </a:xfrm>
          <a:prstGeom prst="rect">
            <a:avLst/>
          </a:prstGeom>
          <a:noFill/>
        </p:spPr>
      </p:pic>
      <p:cxnSp>
        <p:nvCxnSpPr>
          <p:cNvPr id="15" name="Curved Connector 14"/>
          <p:cNvCxnSpPr/>
          <p:nvPr/>
        </p:nvCxnSpPr>
        <p:spPr>
          <a:xfrm rot="16200000" flipV="1">
            <a:off x="6019800" y="5486400"/>
            <a:ext cx="457200" cy="457200"/>
          </a:xfrm>
          <a:prstGeom prst="curvedConnector3">
            <a:avLst>
              <a:gd name="adj1" fmla="val -5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6934200" y="59436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5715000" y="59436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29200" y="5410200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048000" y="5410200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 flipV="1">
            <a:off x="4267200" y="4953000"/>
            <a:ext cx="457200" cy="457200"/>
          </a:xfrm>
          <a:prstGeom prst="curvedConnector3">
            <a:avLst>
              <a:gd name="adj1" fmla="val -5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2819400" y="4191000"/>
            <a:ext cx="685800" cy="304800"/>
          </a:xfrm>
          <a:prstGeom prst="curvedConnector3">
            <a:avLst>
              <a:gd name="adj1" fmla="val 57778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58000" y="4724400"/>
            <a:ext cx="6858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24400" y="5562600"/>
            <a:ext cx="1066800" cy="762000"/>
          </a:xfrm>
          <a:prstGeom prst="rect">
            <a:avLst/>
          </a:prstGeom>
          <a:solidFill>
            <a:srgbClr val="E22708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00800" y="5562600"/>
            <a:ext cx="762000" cy="76200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allAtOnce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307" y="162636"/>
            <a:ext cx="7924800" cy="1143000"/>
          </a:xfrm>
        </p:spPr>
        <p:txBody>
          <a:bodyPr>
            <a:normAutofit fontScale="90000"/>
          </a:bodyPr>
          <a:lstStyle/>
          <a:p>
            <a:pPr algn="r">
              <a:lnSpc>
                <a:spcPct val="120000"/>
              </a:lnSpc>
            </a:pPr>
            <a:r>
              <a:rPr lang="fa-IR" sz="49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ارتباطات عمودی 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sz="1900" spc="30" dirty="0">
                <a:latin typeface="+mn-lt"/>
                <a:ea typeface="+mn-ea"/>
                <a:cs typeface="B Homa" panose="00000400000000000000" pitchFamily="2" charset="-78"/>
              </a:rPr>
              <a:t> (آسانسور و پله،ارتباط با دیگر </a:t>
            </a:r>
            <a:r>
              <a:rPr lang="fa-IR" sz="1900" spc="30" dirty="0" err="1">
                <a:latin typeface="+mn-lt"/>
                <a:ea typeface="+mn-ea"/>
                <a:cs typeface="B Homa" panose="00000400000000000000" pitchFamily="2" charset="-78"/>
              </a:rPr>
              <a:t>فضاها</a:t>
            </a:r>
            <a:r>
              <a:rPr lang="fa-IR" sz="1900" spc="30" dirty="0">
                <a:latin typeface="+mn-lt"/>
                <a:ea typeface="+mn-ea"/>
                <a:cs typeface="B Homa" panose="00000400000000000000" pitchFamily="2" charset="-78"/>
              </a:rPr>
              <a:t> )</a:t>
            </a:r>
            <a:endParaRPr lang="en-US" sz="1900" spc="30" dirty="0">
              <a:latin typeface="+mn-lt"/>
              <a:ea typeface="+mn-ea"/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67200" y="2209800"/>
            <a:ext cx="4495800" cy="4114799"/>
          </a:xfrm>
        </p:spPr>
        <p:txBody>
          <a:bodyPr/>
          <a:lstStyle/>
          <a:p>
            <a:pPr algn="just" rtl="1">
              <a:lnSpc>
                <a:spcPct val="150000"/>
              </a:lnSpc>
              <a:buNone/>
            </a:pPr>
            <a:r>
              <a:rPr lang="fa-IR" dirty="0" smtClean="0"/>
              <a:t>1</a:t>
            </a:r>
            <a:r>
              <a:rPr lang="fa-IR" sz="1900" dirty="0">
                <a:cs typeface="B Homa" panose="00000400000000000000" pitchFamily="2" charset="-78"/>
              </a:rPr>
              <a:t>- </a:t>
            </a:r>
            <a:r>
              <a:rPr lang="fa-IR" sz="1900" dirty="0" err="1">
                <a:cs typeface="B Homa" panose="00000400000000000000" pitchFamily="2" charset="-78"/>
              </a:rPr>
              <a:t>جاگیری</a:t>
            </a:r>
            <a:r>
              <a:rPr lang="fa-IR" sz="1900" dirty="0">
                <a:cs typeface="B Homa" panose="00000400000000000000" pitchFamily="2" charset="-78"/>
              </a:rPr>
              <a:t> آسانسور و پله ها نیز به گونه ایست که در دسترس به ورودی سواره و پیاده است 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fa-IR" sz="1900" dirty="0">
                <a:cs typeface="B Homa" panose="00000400000000000000" pitchFamily="2" charset="-78"/>
              </a:rPr>
              <a:t>2- در طبقات کمترین ارتباط را با فضاهای خصوصی دارد.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fa-IR" sz="1900" dirty="0">
                <a:cs typeface="B Homa" panose="00000400000000000000" pitchFamily="2" charset="-78"/>
              </a:rPr>
              <a:t>3- در نزدیکی با سرویس بهداشتی است.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fa-IR" sz="1900" dirty="0">
                <a:cs typeface="B Homa" panose="00000400000000000000" pitchFamily="2" charset="-78"/>
              </a:rPr>
              <a:t>4- مجاورت و نزدیکی خوبی با آشپزخانه دارد</a:t>
            </a:r>
            <a:r>
              <a:rPr lang="fa-IR" dirty="0" smtClean="0"/>
              <a:t>.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1231427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firstfloor</a:t>
            </a:r>
            <a:endParaRPr lang="en-US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pic>
        <p:nvPicPr>
          <p:cNvPr id="9" name="Picture 2" descr="C:\Users\User\Desktop\second_floor_plan.jpg"/>
          <p:cNvPicPr>
            <a:picLocks noChangeAspect="1" noChangeArrowheads="1"/>
          </p:cNvPicPr>
          <p:nvPr/>
        </p:nvPicPr>
        <p:blipFill>
          <a:blip r:embed="rId2" cstate="print"/>
          <a:srcRect l="29938" t="19193" r="7228" b="11713"/>
          <a:stretch>
            <a:fillRect/>
          </a:stretch>
        </p:blipFill>
        <p:spPr bwMode="auto">
          <a:xfrm rot="16200000">
            <a:off x="-798314" y="2093716"/>
            <a:ext cx="5029200" cy="297537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362200" y="2209801"/>
            <a:ext cx="706967" cy="1905000"/>
          </a:xfrm>
          <a:prstGeom prst="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3000" y="2971800"/>
            <a:ext cx="685800" cy="533400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1" y="1295398"/>
            <a:ext cx="609600" cy="1676402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200" y="1295400"/>
            <a:ext cx="1447800" cy="16764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09800" y="1295400"/>
            <a:ext cx="914400" cy="8382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62200" y="4038600"/>
            <a:ext cx="762000" cy="1752600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uni\term5\tarh\144_House_Apartment_in_Shiraz__Iranian_Modern_House__10_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546902" cy="4470036"/>
          </a:xfrm>
          <a:prstGeom prst="rect">
            <a:avLst/>
          </a:prstGeom>
          <a:noFill/>
        </p:spPr>
      </p:pic>
      <p:pic>
        <p:nvPicPr>
          <p:cNvPr id="3" name="Picture 2" descr="E:\uni\term5\tarh\144_House_Apartment_in_Shiraz__Iranian_Modern_House__9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752600"/>
            <a:ext cx="304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553200" cy="838200"/>
          </a:xfrm>
        </p:spPr>
        <p:txBody>
          <a:bodyPr>
            <a:normAutofit/>
          </a:bodyPr>
          <a:lstStyle/>
          <a:p>
            <a:r>
              <a:rPr lang="fa-IR" sz="4400" b="1" dirty="0" err="1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سیرکولاسیون</a:t>
            </a:r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 و ارتباطات فضایی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71800" y="1447800"/>
            <a:ext cx="5715000" cy="5181600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پارکینگ در جبه ی شمالی قرار دارد و توسط راه رویی با آسانسور و فضای اداری و حیاط در ارتباط است.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فضای سبز و حیاط نیز در جبه ی جنوبی قرار دارد و توسط </a:t>
            </a:r>
            <a:r>
              <a:rPr lang="fa-IR" sz="1900" dirty="0" err="1">
                <a:cs typeface="B Homa" panose="00000400000000000000" pitchFamily="2" charset="-78"/>
              </a:rPr>
              <a:t>بازشویی</a:t>
            </a:r>
            <a:r>
              <a:rPr lang="fa-IR" sz="1900" dirty="0">
                <a:cs typeface="B Homa" panose="00000400000000000000" pitchFamily="2" charset="-78"/>
              </a:rPr>
              <a:t> با فضای اداری در ارتباط است</a:t>
            </a:r>
            <a:r>
              <a:rPr lang="fa-IR" dirty="0" smtClean="0"/>
              <a:t>.  </a:t>
            </a:r>
          </a:p>
        </p:txBody>
      </p:sp>
      <p:pic>
        <p:nvPicPr>
          <p:cNvPr id="4" name="Picture 2" descr="C:\Users\User\Desktop\ground_floor_plan.jpg"/>
          <p:cNvPicPr>
            <a:picLocks noChangeAspect="1" noChangeArrowheads="1"/>
          </p:cNvPicPr>
          <p:nvPr/>
        </p:nvPicPr>
        <p:blipFill>
          <a:blip r:embed="rId2" cstate="print"/>
          <a:srcRect t="16548" r="9996" b="10166"/>
          <a:stretch>
            <a:fillRect/>
          </a:stretch>
        </p:blipFill>
        <p:spPr bwMode="auto">
          <a:xfrm rot="16200000">
            <a:off x="-1410802" y="2477602"/>
            <a:ext cx="5488604" cy="2362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52600" y="2059604"/>
            <a:ext cx="609600" cy="990600"/>
          </a:xfrm>
          <a:prstGeom prst="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4117004"/>
            <a:ext cx="533400" cy="76200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152400"/>
            <a:ext cx="53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533400" y="6324600"/>
            <a:ext cx="1518364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ground floor</a:t>
            </a:r>
            <a:endParaRPr lang="en-US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pic>
        <p:nvPicPr>
          <p:cNvPr id="9" name="Picture 2" descr="C:\Users\User\Desktop\3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581400"/>
            <a:ext cx="2688648" cy="2767263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47800" y="2286000"/>
            <a:ext cx="304800" cy="1752600"/>
          </a:xfrm>
          <a:prstGeom prst="rect">
            <a:avLst/>
          </a:prstGeom>
          <a:solidFill>
            <a:srgbClr val="FFC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914400"/>
            <a:ext cx="1600200" cy="1295400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2209800"/>
            <a:ext cx="609600" cy="914400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191000"/>
            <a:ext cx="2209800" cy="2209800"/>
          </a:xfrm>
          <a:prstGeom prst="rect">
            <a:avLst/>
          </a:pr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00200" y="26670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1370806" y="4114800"/>
            <a:ext cx="45799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1219200" y="33528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52400" y="3200400"/>
            <a:ext cx="1295400" cy="914400"/>
          </a:xfrm>
          <a:prstGeom prst="rect">
            <a:avLst/>
          </a:prstGeom>
          <a:solidFill>
            <a:srgbClr val="A5458A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8200" y="2286000"/>
            <a:ext cx="609600" cy="838200"/>
          </a:xfrm>
          <a:prstGeom prst="ellipse">
            <a:avLst/>
          </a:prstGeom>
          <a:solidFill>
            <a:srgbClr val="A5458A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52600" y="3048000"/>
            <a:ext cx="609600" cy="1066800"/>
          </a:xfrm>
          <a:prstGeom prst="rect">
            <a:avLst/>
          </a:prstGeom>
          <a:solidFill>
            <a:srgbClr val="A5458A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  <p:bldP spid="13" grpId="0" animBg="1"/>
      <p:bldP spid="14" grpId="0" animBg="1"/>
      <p:bldP spid="1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124200" cy="792162"/>
          </a:xfrm>
        </p:spPr>
        <p:txBody>
          <a:bodyPr/>
          <a:lstStyle/>
          <a:p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طبقه ی اول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609600"/>
            <a:ext cx="6096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pic>
        <p:nvPicPr>
          <p:cNvPr id="10" name="Picture 2" descr="C:\Users\User\Desktop\second_floor_plan.jpg"/>
          <p:cNvPicPr>
            <a:picLocks noChangeAspect="1" noChangeArrowheads="1"/>
          </p:cNvPicPr>
          <p:nvPr/>
        </p:nvPicPr>
        <p:blipFill>
          <a:blip r:embed="rId2" cstate="print"/>
          <a:srcRect l="29938" t="19193" r="7228" b="11713"/>
          <a:stretch>
            <a:fillRect/>
          </a:stretch>
        </p:blipFill>
        <p:spPr bwMode="auto">
          <a:xfrm rot="16200000">
            <a:off x="-565783" y="2470783"/>
            <a:ext cx="4636765" cy="2743199"/>
          </a:xfrm>
          <a:prstGeom prst="rect">
            <a:avLst/>
          </a:prstGeom>
          <a:noFill/>
        </p:spPr>
      </p:pic>
      <p:cxnSp>
        <p:nvCxnSpPr>
          <p:cNvPr id="11" name="Curved Connector 10"/>
          <p:cNvCxnSpPr/>
          <p:nvPr/>
        </p:nvCxnSpPr>
        <p:spPr>
          <a:xfrm rot="5400000">
            <a:off x="1639094" y="3542506"/>
            <a:ext cx="685800" cy="1588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>
            <a:off x="1676400" y="3505200"/>
            <a:ext cx="304800" cy="158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>
            <a:off x="2057400" y="3657600"/>
            <a:ext cx="304800" cy="1588"/>
          </a:xfrm>
          <a:prstGeom prst="curvedConnector3">
            <a:avLst>
              <a:gd name="adj1" fmla="val -250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90800" y="1600200"/>
            <a:ext cx="304800" cy="152400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00200" y="1524000"/>
            <a:ext cx="381000" cy="152400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800" y="5181600"/>
            <a:ext cx="838200" cy="762000"/>
          </a:xfrm>
          <a:prstGeom prst="rect">
            <a:avLst/>
          </a:prstGeom>
          <a:solidFill>
            <a:srgbClr val="7030A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5000" y="3276600"/>
            <a:ext cx="381000" cy="609600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85999" y="2514602"/>
            <a:ext cx="762000" cy="1828800"/>
          </a:xfrm>
          <a:prstGeom prst="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1000" y="1752600"/>
            <a:ext cx="533400" cy="15240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14399" y="1752602"/>
            <a:ext cx="1371600" cy="12192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5999" y="1752602"/>
            <a:ext cx="762000" cy="7620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14399" y="2971802"/>
            <a:ext cx="1371600" cy="304800"/>
          </a:xfrm>
          <a:prstGeom prst="rect">
            <a:avLst/>
          </a:pr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000" y="3276600"/>
            <a:ext cx="1447800" cy="533400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14400" y="6172200"/>
            <a:ext cx="130035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first floor</a:t>
            </a:r>
            <a:endParaRPr lang="en-US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pic>
        <p:nvPicPr>
          <p:cNvPr id="25" name="Picture 2" descr="C:\Users\User\Desktop\1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057400"/>
            <a:ext cx="5581806" cy="334740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381000" y="3886200"/>
            <a:ext cx="1905000" cy="1295400"/>
          </a:xfrm>
          <a:prstGeom prst="rect">
            <a:avLst/>
          </a:prstGeom>
          <a:solidFill>
            <a:schemeClr val="tx2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286000" y="4343400"/>
            <a:ext cx="762000" cy="1524000"/>
          </a:xfrm>
          <a:prstGeom prst="rect">
            <a:avLst/>
          </a:prstGeom>
          <a:solidFill>
            <a:schemeClr val="tx2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1000" y="5181600"/>
            <a:ext cx="1143000" cy="762000"/>
          </a:xfrm>
          <a:prstGeom prst="rect">
            <a:avLst/>
          </a:prstGeom>
          <a:solidFill>
            <a:schemeClr val="tx2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838200" y="33528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1257300" y="28575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1981200" y="28956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952500" y="28575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hird_floor_plan.jpg"/>
          <p:cNvPicPr>
            <a:picLocks noChangeAspect="1" noChangeArrowheads="1"/>
          </p:cNvPicPr>
          <p:nvPr/>
        </p:nvPicPr>
        <p:blipFill>
          <a:blip r:embed="rId2" cstate="print"/>
          <a:srcRect l="28750" t="18017" r="7216" b="9917"/>
          <a:stretch>
            <a:fillRect/>
          </a:stretch>
        </p:blipFill>
        <p:spPr bwMode="auto">
          <a:xfrm rot="16200000">
            <a:off x="-723900" y="2171702"/>
            <a:ext cx="5105401" cy="3048000"/>
          </a:xfrm>
          <a:prstGeom prst="rect">
            <a:avLst/>
          </a:prstGeom>
          <a:noFill/>
        </p:spPr>
      </p:pic>
      <p:cxnSp>
        <p:nvCxnSpPr>
          <p:cNvPr id="6" name="Curved Connector 5"/>
          <p:cNvCxnSpPr/>
          <p:nvPr/>
        </p:nvCxnSpPr>
        <p:spPr>
          <a:xfrm rot="5400000">
            <a:off x="1791494" y="3237706"/>
            <a:ext cx="685800" cy="1588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0800000">
            <a:off x="1828800" y="3200400"/>
            <a:ext cx="304800" cy="1588"/>
          </a:xfrm>
          <a:prstGeom prst="curvedConnector3">
            <a:avLst>
              <a:gd name="adj1" fmla="val 750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>
            <a:off x="2362200" y="3505200"/>
            <a:ext cx="304800" cy="1588"/>
          </a:xfrm>
          <a:prstGeom prst="curvedConnector3">
            <a:avLst>
              <a:gd name="adj1" fmla="val -250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95400" y="152400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6172200"/>
            <a:ext cx="1371600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secend floor</a:t>
            </a:r>
            <a:endParaRPr lang="en-US" sz="1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24000" y="4911058"/>
            <a:ext cx="1447800" cy="976579"/>
          </a:xfrm>
          <a:custGeom>
            <a:avLst/>
            <a:gdLst>
              <a:gd name="connsiteX0" fmla="*/ 0 w 1199693"/>
              <a:gd name="connsiteY0" fmla="*/ 937565 h 944880"/>
              <a:gd name="connsiteX1" fmla="*/ 446228 w 1199693"/>
              <a:gd name="connsiteY1" fmla="*/ 1219 h 944880"/>
              <a:gd name="connsiteX2" fmla="*/ 1199693 w 1199693"/>
              <a:gd name="connsiteY2" fmla="*/ 9448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9693" h="944880">
                <a:moveTo>
                  <a:pt x="0" y="937565"/>
                </a:moveTo>
                <a:cubicBezTo>
                  <a:pt x="123139" y="468782"/>
                  <a:pt x="246279" y="0"/>
                  <a:pt x="446228" y="1219"/>
                </a:cubicBezTo>
                <a:cubicBezTo>
                  <a:pt x="646177" y="2438"/>
                  <a:pt x="997306" y="813206"/>
                  <a:pt x="1199693" y="944880"/>
                </a:cubicBezTo>
              </a:path>
            </a:pathLst>
          </a:custGeom>
          <a:solidFill>
            <a:srgbClr val="7030A0">
              <a:alpha val="42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14600" y="2320258"/>
            <a:ext cx="762000" cy="1828800"/>
          </a:xfrm>
          <a:prstGeom prst="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1000" y="2667000"/>
            <a:ext cx="533400" cy="94865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000" y="1405858"/>
            <a:ext cx="2057400" cy="12954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38400" y="1405858"/>
            <a:ext cx="838200" cy="8382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14400" y="2701258"/>
            <a:ext cx="1524000" cy="304800"/>
          </a:xfrm>
          <a:prstGeom prst="rect">
            <a:avLst/>
          </a:pr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981200" y="3048000"/>
            <a:ext cx="457200" cy="762000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66800" y="1219200"/>
            <a:ext cx="533400" cy="152400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33600" y="1219200"/>
            <a:ext cx="228600" cy="152400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3006058"/>
            <a:ext cx="1143000" cy="533400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124200" cy="792162"/>
          </a:xfrm>
        </p:spPr>
        <p:txBody>
          <a:bodyPr/>
          <a:lstStyle/>
          <a:p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طبقه ی دوم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pic>
        <p:nvPicPr>
          <p:cNvPr id="36" name="Picture 2" descr="C:\Users\User\Desktop\1d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81400" y="2185731"/>
            <a:ext cx="5353707" cy="2638937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66 8.97317E-7 L 3.33333E-6 8.9731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2162"/>
          </a:xfrm>
        </p:spPr>
        <p:txBody>
          <a:bodyPr/>
          <a:lstStyle/>
          <a:p>
            <a:pPr algn="r"/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بررسی </a:t>
            </a:r>
            <a:r>
              <a:rPr lang="fa-IR" sz="4400" b="1" dirty="0" err="1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فضاها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63350" y="1447800"/>
            <a:ext cx="3675850" cy="5181600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در این قسمت به بررسی ابعاد و قرارگیری </a:t>
            </a:r>
            <a:r>
              <a:rPr lang="fa-IR" sz="1900" dirty="0" err="1">
                <a:cs typeface="B Homa" panose="00000400000000000000" pitchFamily="2" charset="-78"/>
              </a:rPr>
              <a:t>فضاها</a:t>
            </a:r>
            <a:r>
              <a:rPr lang="fa-IR" sz="1900" dirty="0">
                <a:cs typeface="B Homa" panose="00000400000000000000" pitchFamily="2" charset="-78"/>
              </a:rPr>
              <a:t> به صورت جداگانه پرداخته میشود.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اتاق خواب ها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سرویس بهداشتی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نشیمن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آشپزخانه</a:t>
            </a:r>
          </a:p>
          <a:p>
            <a:pPr algn="r"/>
            <a:endParaRPr lang="en-US" dirty="0"/>
          </a:p>
        </p:txBody>
      </p:sp>
      <p:pic>
        <p:nvPicPr>
          <p:cNvPr id="11266" name="Picture 2" descr="E:\uni\term5\tarh\144_House_Apartment_in_Shiraz__Iranian_Modern_House__1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0251"/>
            <a:ext cx="4934750" cy="5286376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133600" y="72788"/>
            <a:ext cx="5181600" cy="3733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اطلاعات عمومی پروژه 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نام پروژه: خانه آپارتمان144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مکان: شیراز، بلوار بعثت، کوچه 37، پلاک 144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معماران: علی سوداگران، نازنین کازرونیان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طراحی داخلی: نازنین کازرونیان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همکاران طراحی: محمد امین زنده شاهوار، رویا صیرفی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سال:1394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مساحت زمین: 268 مترمربع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نوع: </a:t>
            </a:r>
            <a:r>
              <a:rPr lang="fa-IR" sz="2000" b="1" dirty="0" smtClean="0">
                <a:cs typeface="B Homa" panose="00000400000000000000" pitchFamily="2" charset="-78"/>
                <a:hlinkClick r:id="rId2"/>
              </a:rPr>
              <a:t>مسکونی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مهندس سازه: سلمان رستمی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مهندس تاسیسات: امین محکمی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مجری پروژه: علی سوداگران</a:t>
            </a:r>
            <a:endParaRPr lang="fa-IR" sz="2000" dirty="0" smtClean="0">
              <a:cs typeface="B Homa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Homa" panose="00000400000000000000" pitchFamily="2" charset="-78"/>
              </a:rPr>
              <a:t>کارفرما: غلامرضا سوداگران</a:t>
            </a:r>
            <a:endParaRPr lang="fa-IR" sz="2000" dirty="0" smtClean="0">
              <a:cs typeface="B Hom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602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620000" cy="990600"/>
          </a:xfrm>
        </p:spPr>
        <p:txBody>
          <a:bodyPr/>
          <a:lstStyle/>
          <a:p>
            <a:pPr algn="r"/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اتاق خواب ها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76800" y="1066800"/>
            <a:ext cx="3810000" cy="5486400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اتاق خواب ها در طبقه ی اول در جبه ی شمالی قرار دارند.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سه اتاق خواب ،یک خواب برای والدین در ضلع غربی 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دو خواب دیگر در همان راستا تا شرق </a:t>
            </a:r>
            <a:r>
              <a:rPr lang="fa-IR" sz="1900" dirty="0" err="1">
                <a:cs typeface="B Homa" panose="00000400000000000000" pitchFamily="2" charset="-78"/>
              </a:rPr>
              <a:t>پلان</a:t>
            </a:r>
            <a:r>
              <a:rPr lang="fa-IR" sz="1900" dirty="0">
                <a:cs typeface="B Homa" panose="00000400000000000000" pitchFamily="2" charset="-78"/>
              </a:rPr>
              <a:t> قرار دارند</a:t>
            </a:r>
            <a:r>
              <a:rPr lang="fa-IR" dirty="0" smtClean="0"/>
              <a:t>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76739" y="818661"/>
            <a:ext cx="3694723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447800" y="5257800"/>
            <a:ext cx="1300356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first floor</a:t>
            </a:r>
            <a:endParaRPr lang="en-US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3429000"/>
            <a:ext cx="2409601" cy="609600"/>
          </a:xfrm>
          <a:prstGeom prst="rect">
            <a:avLst/>
          </a:prstGeom>
          <a:solidFill>
            <a:srgbClr val="FFC000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90800" y="4038600"/>
            <a:ext cx="722880" cy="91440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038600"/>
            <a:ext cx="1447800" cy="914400"/>
          </a:xfrm>
          <a:prstGeom prst="rect">
            <a:avLst/>
          </a:prstGeom>
          <a:solidFill>
            <a:srgbClr val="00B05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47800" y="1295400"/>
            <a:ext cx="1371600" cy="2133600"/>
          </a:xfrm>
          <a:prstGeom prst="rect">
            <a:avLst/>
          </a:prstGeom>
          <a:solidFill>
            <a:srgbClr val="0070C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14452" y="1246909"/>
            <a:ext cx="1828800" cy="2208810"/>
          </a:xfrm>
          <a:custGeom>
            <a:avLst/>
            <a:gdLst>
              <a:gd name="connsiteX0" fmla="*/ 47501 w 1828800"/>
              <a:gd name="connsiteY0" fmla="*/ 2173185 h 2208810"/>
              <a:gd name="connsiteX1" fmla="*/ 534390 w 1828800"/>
              <a:gd name="connsiteY1" fmla="*/ 2149434 h 2208810"/>
              <a:gd name="connsiteX2" fmla="*/ 522514 w 1828800"/>
              <a:gd name="connsiteY2" fmla="*/ 1425039 h 2208810"/>
              <a:gd name="connsiteX3" fmla="*/ 1828800 w 1828800"/>
              <a:gd name="connsiteY3" fmla="*/ 1425039 h 2208810"/>
              <a:gd name="connsiteX4" fmla="*/ 1816925 w 1828800"/>
              <a:gd name="connsiteY4" fmla="*/ 0 h 2208810"/>
              <a:gd name="connsiteX5" fmla="*/ 0 w 1828800"/>
              <a:gd name="connsiteY5" fmla="*/ 35626 h 2208810"/>
              <a:gd name="connsiteX6" fmla="*/ 0 w 1828800"/>
              <a:gd name="connsiteY6" fmla="*/ 2208810 h 220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2208810">
                <a:moveTo>
                  <a:pt x="47501" y="2173185"/>
                </a:moveTo>
                <a:lnTo>
                  <a:pt x="534390" y="2149434"/>
                </a:lnTo>
                <a:lnTo>
                  <a:pt x="522514" y="1425039"/>
                </a:lnTo>
                <a:lnTo>
                  <a:pt x="1828800" y="1425039"/>
                </a:lnTo>
                <a:cubicBezTo>
                  <a:pt x="1824842" y="950026"/>
                  <a:pt x="1820883" y="475013"/>
                  <a:pt x="1816925" y="0"/>
                </a:cubicBezTo>
                <a:lnTo>
                  <a:pt x="0" y="35626"/>
                </a:lnTo>
                <a:lnTo>
                  <a:pt x="0" y="2208810"/>
                </a:lnTo>
              </a:path>
            </a:pathLst>
          </a:custGeom>
          <a:solidFill>
            <a:srgbClr val="0070C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751" y="1258784"/>
            <a:ext cx="1436914" cy="2755076"/>
          </a:xfrm>
          <a:custGeom>
            <a:avLst/>
            <a:gdLst>
              <a:gd name="connsiteX0" fmla="*/ 11875 w 1436914"/>
              <a:gd name="connsiteY0" fmla="*/ 2755076 h 2755076"/>
              <a:gd name="connsiteX1" fmla="*/ 902524 w 1436914"/>
              <a:gd name="connsiteY1" fmla="*/ 2755076 h 2755076"/>
              <a:gd name="connsiteX2" fmla="*/ 902524 w 1436914"/>
              <a:gd name="connsiteY2" fmla="*/ 2113808 h 2755076"/>
              <a:gd name="connsiteX3" fmla="*/ 1436914 w 1436914"/>
              <a:gd name="connsiteY3" fmla="*/ 2137559 h 2755076"/>
              <a:gd name="connsiteX4" fmla="*/ 1425039 w 1436914"/>
              <a:gd name="connsiteY4" fmla="*/ 0 h 2755076"/>
              <a:gd name="connsiteX5" fmla="*/ 0 w 1436914"/>
              <a:gd name="connsiteY5" fmla="*/ 11876 h 2755076"/>
              <a:gd name="connsiteX6" fmla="*/ 11875 w 1436914"/>
              <a:gd name="connsiteY6" fmla="*/ 2755076 h 275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6914" h="2755076">
                <a:moveTo>
                  <a:pt x="11875" y="2755076"/>
                </a:moveTo>
                <a:lnTo>
                  <a:pt x="902524" y="2755076"/>
                </a:lnTo>
                <a:lnTo>
                  <a:pt x="902524" y="2113808"/>
                </a:lnTo>
                <a:lnTo>
                  <a:pt x="1436914" y="2137559"/>
                </a:lnTo>
                <a:cubicBezTo>
                  <a:pt x="1432956" y="1425039"/>
                  <a:pt x="1428997" y="712520"/>
                  <a:pt x="1425039" y="0"/>
                </a:cubicBezTo>
                <a:lnTo>
                  <a:pt x="0" y="11876"/>
                </a:lnTo>
                <a:cubicBezTo>
                  <a:pt x="3958" y="930234"/>
                  <a:pt x="7917" y="1848593"/>
                  <a:pt x="11875" y="2755076"/>
                </a:cubicBezTo>
                <a:close/>
              </a:path>
            </a:pathLst>
          </a:custGeom>
          <a:solidFill>
            <a:srgbClr val="0070C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820194" y="33520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1524794" y="33520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915194" y="33520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915194" y="403780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524000" y="381000"/>
            <a:ext cx="6096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2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7" grpId="0" uiExpand="1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76600" y="533400"/>
            <a:ext cx="5410200" cy="5486400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اتاق غربی با ورودی از سمت جنوب و ابعاد3*7  دارای: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دو میز عسلی به ابعاد50*50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یک تخت دو نفره(مستر)1/90*2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فضایی به عنوان </a:t>
            </a:r>
            <a:r>
              <a:rPr lang="fa-IR" sz="1900" dirty="0" err="1">
                <a:cs typeface="B Homa" panose="00000400000000000000" pitchFamily="2" charset="-78"/>
              </a:rPr>
              <a:t>کلوزت</a:t>
            </a:r>
            <a:r>
              <a:rPr lang="fa-IR" sz="1900" dirty="0">
                <a:cs typeface="B Homa" panose="00000400000000000000" pitchFamily="2" charset="-78"/>
              </a:rPr>
              <a:t> به ابعاد2*2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و کمد </a:t>
            </a:r>
            <a:r>
              <a:rPr lang="fa-IR" sz="1900" dirty="0" err="1">
                <a:cs typeface="B Homa" panose="00000400000000000000" pitchFamily="2" charset="-78"/>
              </a:rPr>
              <a:t>کلوزت</a:t>
            </a:r>
            <a:r>
              <a:rPr lang="fa-IR" sz="1900" dirty="0">
                <a:cs typeface="B Homa" panose="00000400000000000000" pitchFamily="2" charset="-78"/>
              </a:rPr>
              <a:t> به عرض60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نور گیری اتاق از جبه ی شمالی است که توسط باز </a:t>
            </a:r>
            <a:r>
              <a:rPr lang="fa-IR" sz="1900" dirty="0" err="1">
                <a:cs typeface="B Homa" panose="00000400000000000000" pitchFamily="2" charset="-78"/>
              </a:rPr>
              <a:t>شویی</a:t>
            </a:r>
            <a:r>
              <a:rPr lang="fa-IR" sz="1900" dirty="0">
                <a:cs typeface="B Homa" panose="00000400000000000000" pitchFamily="2" charset="-78"/>
              </a:rPr>
              <a:t> به ابعاد1/10می باشد و فضای سبز کوچکی نیز را در خود جای داده که حس مطلوبی را به همراه دارد</a:t>
            </a:r>
            <a:r>
              <a:rPr lang="fa-IR" dirty="0" smtClean="0"/>
              <a:t>.</a:t>
            </a:r>
            <a:endParaRPr lang="en-US" dirty="0"/>
          </a:p>
        </p:txBody>
      </p:sp>
      <p:pic>
        <p:nvPicPr>
          <p:cNvPr id="3074" name="Picture 2" descr="C:\Users\User\Desktop\second_floor_pla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6200000">
            <a:off x="-1194375" y="2032576"/>
            <a:ext cx="5055751" cy="23622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1753394" y="46474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248392" y="1582674"/>
            <a:ext cx="285008" cy="368135"/>
          </a:xfrm>
          <a:custGeom>
            <a:avLst/>
            <a:gdLst>
              <a:gd name="connsiteX0" fmla="*/ 0 w 285008"/>
              <a:gd name="connsiteY0" fmla="*/ 368135 h 368135"/>
              <a:gd name="connsiteX1" fmla="*/ 0 w 285008"/>
              <a:gd name="connsiteY1" fmla="*/ 0 h 368135"/>
              <a:gd name="connsiteX2" fmla="*/ 285008 w 285008"/>
              <a:gd name="connsiteY2" fmla="*/ 11876 h 368135"/>
              <a:gd name="connsiteX3" fmla="*/ 285008 w 285008"/>
              <a:gd name="connsiteY3" fmla="*/ 368135 h 368135"/>
              <a:gd name="connsiteX4" fmla="*/ 0 w 285008"/>
              <a:gd name="connsiteY4" fmla="*/ 368135 h 36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08" h="368135">
                <a:moveTo>
                  <a:pt x="0" y="368135"/>
                </a:moveTo>
                <a:lnTo>
                  <a:pt x="0" y="0"/>
                </a:lnTo>
                <a:lnTo>
                  <a:pt x="285008" y="11876"/>
                </a:lnTo>
                <a:lnTo>
                  <a:pt x="285008" y="368135"/>
                </a:lnTo>
                <a:lnTo>
                  <a:pt x="0" y="368135"/>
                </a:lnTo>
                <a:close/>
              </a:path>
            </a:pathLst>
          </a:custGeom>
          <a:solidFill>
            <a:srgbClr val="1570D5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48392" y="3335274"/>
            <a:ext cx="285008" cy="368135"/>
          </a:xfrm>
          <a:custGeom>
            <a:avLst/>
            <a:gdLst>
              <a:gd name="connsiteX0" fmla="*/ 0 w 285008"/>
              <a:gd name="connsiteY0" fmla="*/ 368135 h 368135"/>
              <a:gd name="connsiteX1" fmla="*/ 0 w 285008"/>
              <a:gd name="connsiteY1" fmla="*/ 0 h 368135"/>
              <a:gd name="connsiteX2" fmla="*/ 285008 w 285008"/>
              <a:gd name="connsiteY2" fmla="*/ 11876 h 368135"/>
              <a:gd name="connsiteX3" fmla="*/ 285008 w 285008"/>
              <a:gd name="connsiteY3" fmla="*/ 368135 h 368135"/>
              <a:gd name="connsiteX4" fmla="*/ 0 w 285008"/>
              <a:gd name="connsiteY4" fmla="*/ 368135 h 36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08" h="368135">
                <a:moveTo>
                  <a:pt x="0" y="368135"/>
                </a:moveTo>
                <a:lnTo>
                  <a:pt x="0" y="0"/>
                </a:lnTo>
                <a:lnTo>
                  <a:pt x="285008" y="11876"/>
                </a:lnTo>
                <a:lnTo>
                  <a:pt x="285008" y="368135"/>
                </a:lnTo>
                <a:lnTo>
                  <a:pt x="0" y="368135"/>
                </a:lnTo>
                <a:close/>
              </a:path>
            </a:pathLst>
          </a:custGeom>
          <a:solidFill>
            <a:srgbClr val="1570D5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1963674"/>
            <a:ext cx="1371600" cy="1447800"/>
          </a:xfrm>
          <a:prstGeom prst="rect">
            <a:avLst/>
          </a:prstGeom>
          <a:solidFill>
            <a:schemeClr val="accent1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3400" y="4267200"/>
            <a:ext cx="990600" cy="1447800"/>
          </a:xfrm>
          <a:prstGeom prst="rect">
            <a:avLst/>
          </a:prstGeom>
          <a:solidFill>
            <a:srgbClr val="5B8F6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4267200"/>
            <a:ext cx="304800" cy="1447800"/>
          </a:xfrm>
          <a:prstGeom prst="rect">
            <a:avLst/>
          </a:prstGeom>
          <a:solidFill>
            <a:srgbClr val="5B8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3400" y="762000"/>
            <a:ext cx="914400" cy="533400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43000" y="0"/>
            <a:ext cx="601447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4000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  <p:bldP spid="12" grpId="0" animBg="1"/>
      <p:bldP spid="13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05200" y="1066800"/>
            <a:ext cx="5181600" cy="49530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اتاق میانی دارای ابعادی 3*7می باشد و </a:t>
            </a:r>
            <a:r>
              <a:rPr lang="fa-IR" sz="1900" dirty="0" err="1">
                <a:cs typeface="B Homa" panose="00000400000000000000" pitchFamily="2" charset="-78"/>
              </a:rPr>
              <a:t>بازشوی</a:t>
            </a:r>
            <a:r>
              <a:rPr lang="fa-IR" sz="1900" dirty="0">
                <a:cs typeface="B Homa" panose="00000400000000000000" pitchFamily="2" charset="-78"/>
              </a:rPr>
              <a:t> ورودی به ابعاد1متر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تخت یک نفره به ابعاد همراه با یک میز عسلی به ابعاد90*2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میز مطالع ایی  در ضلع جنوبی با ایجاد یک فضای محفوظ.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 err="1">
                <a:cs typeface="B Homa" panose="00000400000000000000" pitchFamily="2" charset="-78"/>
              </a:rPr>
              <a:t>نورگیری</a:t>
            </a:r>
            <a:r>
              <a:rPr lang="fa-IR" sz="1900" dirty="0">
                <a:cs typeface="B Homa" panose="00000400000000000000" pitchFamily="2" charset="-78"/>
              </a:rPr>
              <a:t> در ضلع شمالی است و با توجه به مکان و فرم قرارگیری میز مطالعه که دقیقا رو به روی فضای </a:t>
            </a:r>
            <a:r>
              <a:rPr lang="fa-IR" sz="1900" dirty="0" err="1">
                <a:cs typeface="B Homa" panose="00000400000000000000" pitchFamily="2" charset="-78"/>
              </a:rPr>
              <a:t>نورگیر</a:t>
            </a:r>
            <a:r>
              <a:rPr lang="fa-IR" sz="1900" dirty="0">
                <a:cs typeface="B Homa" panose="00000400000000000000" pitchFamily="2" charset="-78"/>
              </a:rPr>
              <a:t> است هنگام مطالعه ایجاد سایه میکند.</a:t>
            </a:r>
            <a:endParaRPr lang="en-US" sz="1900" dirty="0">
              <a:cs typeface="B Homa" panose="00000400000000000000" pitchFamily="2" charset="-78"/>
            </a:endParaRPr>
          </a:p>
        </p:txBody>
      </p:sp>
      <p:pic>
        <p:nvPicPr>
          <p:cNvPr id="4098" name="Picture 2" descr="C:\Users\User\Desktop\second_floor_plan - Copy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H="1">
            <a:off x="-886643" y="2105843"/>
            <a:ext cx="4668886" cy="21336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1753394" y="45712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57200" y="2362200"/>
            <a:ext cx="1371600" cy="685800"/>
          </a:xfrm>
          <a:prstGeom prst="rect">
            <a:avLst/>
          </a:prstGeom>
          <a:solidFill>
            <a:srgbClr val="1570D5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1981200"/>
            <a:ext cx="304800" cy="381000"/>
          </a:xfrm>
          <a:prstGeom prst="rect">
            <a:avLst/>
          </a:prstGeom>
          <a:solidFill>
            <a:srgbClr val="1570D5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4191000"/>
            <a:ext cx="1295400" cy="457200"/>
          </a:xfrm>
          <a:prstGeom prst="rect">
            <a:avLst/>
          </a:prstGeom>
          <a:solidFill>
            <a:srgbClr val="1570D5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914400"/>
            <a:ext cx="762000" cy="533400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66800" y="152400"/>
            <a:ext cx="601447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4000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0" y="762000"/>
            <a:ext cx="4876800" cy="57912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اتاق شرقی با توجه به قرار گیری آن در مجاورت دستگاه پله فضای کوچکتری را به خود اختصاص می دهد و ابعاد آن 3*4/3است.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یک راهروی قبل از ورود به اتاق قرار گرفته است.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تخت ی به ابعاد و میزی به ابعاد در این اتاق قرار دارد.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 err="1">
                <a:cs typeface="B Homa" panose="00000400000000000000" pitchFamily="2" charset="-78"/>
              </a:rPr>
              <a:t>نورگیری</a:t>
            </a:r>
            <a:r>
              <a:rPr lang="fa-IR" sz="1900" dirty="0">
                <a:cs typeface="B Homa" panose="00000400000000000000" pitchFamily="2" charset="-78"/>
              </a:rPr>
              <a:t> از جبه ی شمالی است. </a:t>
            </a:r>
            <a:endParaRPr lang="en-US" sz="1900" dirty="0">
              <a:cs typeface="B Homa" panose="00000400000000000000" pitchFamily="2" charset="-78"/>
            </a:endParaRPr>
          </a:p>
        </p:txBody>
      </p:sp>
      <p:pic>
        <p:nvPicPr>
          <p:cNvPr id="5122" name="Picture 2" descr="C:\Users\User\Desktop\second_floor_plan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66621" y="1909623"/>
            <a:ext cx="4962244" cy="29718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66800" y="3810000"/>
            <a:ext cx="2133600" cy="20574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3810000"/>
            <a:ext cx="762000" cy="106680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52600" y="2362200"/>
            <a:ext cx="1447800" cy="762000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5600" y="1981200"/>
            <a:ext cx="304800" cy="381000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81200" y="990600"/>
            <a:ext cx="838200" cy="533400"/>
          </a:xfrm>
          <a:prstGeom prst="rect">
            <a:avLst/>
          </a:prstGeom>
          <a:solidFill>
            <a:srgbClr val="92D05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19200" y="228600"/>
            <a:ext cx="6096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4000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38600" y="762000"/>
            <a:ext cx="4648200" cy="5257800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در طبقه ی دوم دو خواب داریم ولی با ابعاد بزرگتر.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اتاق غربی دارای یک فضای </a:t>
            </a:r>
            <a:r>
              <a:rPr lang="fa-IR" sz="1900" dirty="0" err="1">
                <a:cs typeface="B Homa" panose="00000400000000000000" pitchFamily="2" charset="-78"/>
              </a:rPr>
              <a:t>کلوزت</a:t>
            </a:r>
            <a:r>
              <a:rPr lang="fa-IR" sz="1900" dirty="0">
                <a:cs typeface="B Homa" panose="00000400000000000000" pitchFamily="2" charset="-78"/>
              </a:rPr>
              <a:t> بزرگتری نسبت به طبقه ی اول می باشد.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به علاوه اینکه با یک درب </a:t>
            </a:r>
            <a:r>
              <a:rPr lang="fa-IR" sz="1900" dirty="0" err="1">
                <a:cs typeface="B Homa" panose="00000400000000000000" pitchFamily="2" charset="-78"/>
              </a:rPr>
              <a:t>ریلی</a:t>
            </a:r>
            <a:r>
              <a:rPr lang="fa-IR" sz="1900" dirty="0">
                <a:cs typeface="B Homa" panose="00000400000000000000" pitchFamily="2" charset="-78"/>
              </a:rPr>
              <a:t> به فضای حمام نیز را دارد.</a:t>
            </a:r>
          </a:p>
          <a:p>
            <a:pPr algn="just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و اتاق شرقی همانند طبقه ی بالا و به همان ابعاد است.</a:t>
            </a:r>
          </a:p>
          <a:p>
            <a:pPr algn="l" rtl="1"/>
            <a:r>
              <a:rPr lang="fa-IR" sz="1900" dirty="0" err="1">
                <a:cs typeface="B Homa" panose="00000400000000000000" pitchFamily="2" charset="-78"/>
              </a:rPr>
              <a:t>نورگیری</a:t>
            </a:r>
            <a:r>
              <a:rPr lang="fa-IR" sz="1900" dirty="0">
                <a:cs typeface="B Homa" panose="00000400000000000000" pitchFamily="2" charset="-78"/>
              </a:rPr>
              <a:t> هر دو خواب از جبه ی شمالی است</a:t>
            </a:r>
            <a:r>
              <a:rPr lang="fa-IR" dirty="0" smtClean="0"/>
              <a:t>.</a:t>
            </a:r>
          </a:p>
        </p:txBody>
      </p:sp>
      <p:pic>
        <p:nvPicPr>
          <p:cNvPr id="6146" name="Picture 2" descr="C:\Users\User\Desktop\third_floor_plan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82057" y="608544"/>
            <a:ext cx="3352800" cy="411691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295400"/>
            <a:ext cx="2438400" cy="1752600"/>
          </a:xfrm>
          <a:prstGeom prst="rect">
            <a:avLst/>
          </a:prstGeom>
          <a:solidFill>
            <a:schemeClr val="tx2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446317" y="1270660"/>
            <a:ext cx="1615044" cy="1769423"/>
          </a:xfrm>
          <a:custGeom>
            <a:avLst/>
            <a:gdLst>
              <a:gd name="connsiteX0" fmla="*/ 35626 w 1615044"/>
              <a:gd name="connsiteY0" fmla="*/ 1757548 h 1769423"/>
              <a:gd name="connsiteX1" fmla="*/ 463138 w 1615044"/>
              <a:gd name="connsiteY1" fmla="*/ 1769423 h 1769423"/>
              <a:gd name="connsiteX2" fmla="*/ 463138 w 1615044"/>
              <a:gd name="connsiteY2" fmla="*/ 1175657 h 1769423"/>
              <a:gd name="connsiteX3" fmla="*/ 1615044 w 1615044"/>
              <a:gd name="connsiteY3" fmla="*/ 1199408 h 1769423"/>
              <a:gd name="connsiteX4" fmla="*/ 1615044 w 1615044"/>
              <a:gd name="connsiteY4" fmla="*/ 0 h 1769423"/>
              <a:gd name="connsiteX5" fmla="*/ 0 w 1615044"/>
              <a:gd name="connsiteY5" fmla="*/ 35626 h 1769423"/>
              <a:gd name="connsiteX6" fmla="*/ 35626 w 1615044"/>
              <a:gd name="connsiteY6" fmla="*/ 1757548 h 176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5044" h="1769423">
                <a:moveTo>
                  <a:pt x="35626" y="1757548"/>
                </a:moveTo>
                <a:lnTo>
                  <a:pt x="463138" y="1769423"/>
                </a:lnTo>
                <a:lnTo>
                  <a:pt x="463138" y="1175657"/>
                </a:lnTo>
                <a:lnTo>
                  <a:pt x="1615044" y="1199408"/>
                </a:lnTo>
                <a:lnTo>
                  <a:pt x="1615044" y="0"/>
                </a:lnTo>
                <a:lnTo>
                  <a:pt x="0" y="35626"/>
                </a:lnTo>
                <a:lnTo>
                  <a:pt x="35626" y="17575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048000"/>
            <a:ext cx="762000" cy="76200"/>
          </a:xfrm>
          <a:prstGeom prst="rect">
            <a:avLst/>
          </a:prstGeom>
          <a:solidFill>
            <a:srgbClr val="A5458A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990600"/>
            <a:ext cx="914400" cy="304800"/>
          </a:xfrm>
          <a:prstGeom prst="rect">
            <a:avLst/>
          </a:prstGeom>
          <a:solidFill>
            <a:srgbClr val="00B0F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4600" y="990600"/>
            <a:ext cx="381000" cy="304800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400" y="1295400"/>
            <a:ext cx="1143000" cy="1752600"/>
          </a:xfrm>
          <a:prstGeom prst="rect">
            <a:avLst/>
          </a:prstGeom>
          <a:solidFill>
            <a:schemeClr val="tx2">
              <a:lumMod val="40000"/>
              <a:lumOff val="6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228600"/>
            <a:ext cx="601447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40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05200" y="228600"/>
            <a:ext cx="5410200" cy="6400800"/>
          </a:xfrm>
        </p:spPr>
        <p:txBody>
          <a:bodyPr>
            <a:normAutofit/>
          </a:bodyPr>
          <a:lstStyle/>
          <a:p>
            <a:pPr algn="r" rtl="1"/>
            <a:r>
              <a:rPr lang="fa-IR" sz="1900" dirty="0">
                <a:cs typeface="B Homa" panose="00000400000000000000" pitchFamily="2" charset="-78"/>
              </a:rPr>
              <a:t>اتاق غربی با ابعاد 7*5 دارای:</a:t>
            </a:r>
          </a:p>
          <a:p>
            <a:pPr algn="r" rtl="1"/>
            <a:r>
              <a:rPr lang="fa-IR" sz="1900" dirty="0">
                <a:cs typeface="B Homa" panose="00000400000000000000" pitchFamily="2" charset="-78"/>
              </a:rPr>
              <a:t>تخت </a:t>
            </a:r>
            <a:r>
              <a:rPr lang="fa-IR" sz="1900" dirty="0" err="1">
                <a:cs typeface="B Homa" panose="00000400000000000000" pitchFamily="2" charset="-78"/>
              </a:rPr>
              <a:t>دونفره</a:t>
            </a:r>
            <a:r>
              <a:rPr lang="fa-IR" sz="1900" dirty="0">
                <a:cs typeface="B Homa" panose="00000400000000000000" pitchFamily="2" charset="-78"/>
              </a:rPr>
              <a:t> به ابعاد190*2</a:t>
            </a:r>
          </a:p>
          <a:p>
            <a:pPr algn="r" rtl="1"/>
            <a:r>
              <a:rPr lang="fa-IR" sz="1900" dirty="0">
                <a:cs typeface="B Homa" panose="00000400000000000000" pitchFamily="2" charset="-78"/>
              </a:rPr>
              <a:t>میز های عسلی به ابعاد50*50</a:t>
            </a:r>
          </a:p>
          <a:p>
            <a:pPr algn="r" rtl="1"/>
            <a:r>
              <a:rPr lang="fa-IR" sz="1900" dirty="0">
                <a:cs typeface="B Homa" panose="00000400000000000000" pitchFamily="2" charset="-78"/>
              </a:rPr>
              <a:t>فضای </a:t>
            </a:r>
            <a:r>
              <a:rPr lang="fa-IR" sz="1900" dirty="0" err="1">
                <a:cs typeface="B Homa" panose="00000400000000000000" pitchFamily="2" charset="-78"/>
              </a:rPr>
              <a:t>کلوزت</a:t>
            </a:r>
            <a:r>
              <a:rPr lang="fa-IR" sz="1900" dirty="0">
                <a:cs typeface="B Homa" panose="00000400000000000000" pitchFamily="2" charset="-78"/>
              </a:rPr>
              <a:t> به ابعاد4*3.5 </a:t>
            </a:r>
          </a:p>
          <a:p>
            <a:pPr algn="r" rtl="1"/>
            <a:r>
              <a:rPr lang="fa-IR" sz="1900" dirty="0">
                <a:cs typeface="B Homa" panose="00000400000000000000" pitchFamily="2" charset="-78"/>
              </a:rPr>
              <a:t>فضای </a:t>
            </a:r>
            <a:r>
              <a:rPr lang="fa-IR" sz="1900" dirty="0" err="1">
                <a:cs typeface="B Homa" panose="00000400000000000000" pitchFamily="2" charset="-78"/>
              </a:rPr>
              <a:t>کلوزت</a:t>
            </a:r>
            <a:r>
              <a:rPr lang="fa-IR" sz="1900" dirty="0">
                <a:cs typeface="B Homa" panose="00000400000000000000" pitchFamily="2" charset="-78"/>
              </a:rPr>
              <a:t> و خواب توسط </a:t>
            </a:r>
            <a:r>
              <a:rPr lang="fa-IR" sz="1900" dirty="0" err="1">
                <a:cs typeface="B Homa" panose="00000400000000000000" pitchFamily="2" charset="-78"/>
              </a:rPr>
              <a:t>پارتیشنی</a:t>
            </a:r>
            <a:r>
              <a:rPr lang="fa-IR" sz="1900" dirty="0">
                <a:cs typeface="B Homa" panose="00000400000000000000" pitchFamily="2" charset="-78"/>
              </a:rPr>
              <a:t> که محل نصب </a:t>
            </a:r>
            <a:r>
              <a:rPr lang="fa-IR" sz="1900" dirty="0" err="1">
                <a:cs typeface="B Homa" panose="00000400000000000000" pitchFamily="2" charset="-78"/>
              </a:rPr>
              <a:t>تلوزیون</a:t>
            </a:r>
            <a:r>
              <a:rPr lang="fa-IR" sz="1900" dirty="0">
                <a:cs typeface="B Homa" panose="00000400000000000000" pitchFamily="2" charset="-78"/>
              </a:rPr>
              <a:t> اتاق است از یکدیگر جدا  و علاوه بر این با فضای بیرون نیز در ارتباط است.</a:t>
            </a:r>
          </a:p>
          <a:p>
            <a:pPr algn="r" rtl="1"/>
            <a:r>
              <a:rPr lang="fa-IR" sz="1900" dirty="0">
                <a:cs typeface="B Homa" panose="00000400000000000000" pitchFamily="2" charset="-78"/>
              </a:rPr>
              <a:t>نکته ی دیگر ارتباط اتاق خواب با حمام توسط </a:t>
            </a:r>
            <a:r>
              <a:rPr lang="fa-IR" sz="1900" dirty="0" err="1">
                <a:cs typeface="B Homa" panose="00000400000000000000" pitchFamily="2" charset="-78"/>
              </a:rPr>
              <a:t>دربی</a:t>
            </a:r>
            <a:r>
              <a:rPr lang="fa-IR" sz="1900" dirty="0">
                <a:cs typeface="B Homa" panose="00000400000000000000" pitchFamily="2" charset="-78"/>
              </a:rPr>
              <a:t> </a:t>
            </a:r>
            <a:r>
              <a:rPr lang="fa-IR" sz="1900" dirty="0" err="1">
                <a:cs typeface="B Homa" panose="00000400000000000000" pitchFamily="2" charset="-78"/>
              </a:rPr>
              <a:t>ریلی</a:t>
            </a:r>
            <a:r>
              <a:rPr lang="fa-IR" sz="1900" dirty="0">
                <a:cs typeface="B Homa" panose="00000400000000000000" pitchFamily="2" charset="-78"/>
              </a:rPr>
              <a:t> است که </a:t>
            </a:r>
            <a:r>
              <a:rPr lang="fa-IR" sz="1900" dirty="0" err="1">
                <a:cs typeface="B Homa" panose="00000400000000000000" pitchFamily="2" charset="-78"/>
              </a:rPr>
              <a:t>باتوجه</a:t>
            </a:r>
            <a:r>
              <a:rPr lang="fa-IR" sz="1900" dirty="0">
                <a:cs typeface="B Homa" panose="00000400000000000000" pitchFamily="2" charset="-78"/>
              </a:rPr>
              <a:t> به اینکه حمام </a:t>
            </a:r>
            <a:r>
              <a:rPr lang="fa-IR" sz="1900" dirty="0" err="1">
                <a:cs typeface="B Homa" panose="00000400000000000000" pitchFamily="2" charset="-78"/>
              </a:rPr>
              <a:t>دربی</a:t>
            </a:r>
            <a:r>
              <a:rPr lang="fa-IR" sz="1900" dirty="0">
                <a:cs typeface="B Homa" panose="00000400000000000000" pitchFamily="2" charset="-78"/>
              </a:rPr>
              <a:t> از راه رویی خصوصی دارد </a:t>
            </a:r>
            <a:r>
              <a:rPr lang="fa-IR" sz="1900" dirty="0" err="1">
                <a:cs typeface="B Homa" panose="00000400000000000000" pitchFamily="2" charset="-78"/>
              </a:rPr>
              <a:t>ومجزا</a:t>
            </a:r>
            <a:r>
              <a:rPr lang="fa-IR" sz="1900" dirty="0">
                <a:cs typeface="B Homa" panose="00000400000000000000" pitchFamily="2" charset="-78"/>
              </a:rPr>
              <a:t> نیست .</a:t>
            </a:r>
          </a:p>
          <a:p>
            <a:pPr algn="r" rtl="1"/>
            <a:r>
              <a:rPr lang="fa-IR" sz="1900" dirty="0">
                <a:cs typeface="B Homa" panose="00000400000000000000" pitchFamily="2" charset="-78"/>
              </a:rPr>
              <a:t>این دو نکته را میتوان  نقطه ضعف محسوب کرد.</a:t>
            </a:r>
          </a:p>
          <a:p>
            <a:pPr algn="r" rtl="1"/>
            <a:r>
              <a:rPr lang="fa-IR" sz="1900" dirty="0">
                <a:cs typeface="B Homa" panose="00000400000000000000" pitchFamily="2" charset="-78"/>
              </a:rPr>
              <a:t>و میز مطالعه ایی که در جبه ی شمالی است نیز کمترین بهره را از نور طبیعی میبرد</a:t>
            </a:r>
            <a:r>
              <a:rPr lang="fa-IR" dirty="0" smtClean="0"/>
              <a:t>. </a:t>
            </a:r>
          </a:p>
        </p:txBody>
      </p:sp>
      <p:pic>
        <p:nvPicPr>
          <p:cNvPr id="1026" name="Picture 2" descr="C:\Users\User\Desktop\third_floor_plan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25087" y="1115687"/>
            <a:ext cx="3886200" cy="287402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1371600"/>
            <a:ext cx="838200" cy="914400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143000"/>
            <a:ext cx="228600" cy="228600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2286000"/>
            <a:ext cx="228600" cy="228600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81200" y="990600"/>
            <a:ext cx="1219200" cy="2057400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52600" y="990600"/>
            <a:ext cx="121919" cy="2057400"/>
          </a:xfrm>
          <a:prstGeom prst="rect">
            <a:avLst/>
          </a:prstGeom>
          <a:solidFill>
            <a:srgbClr val="5B8F69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" y="2971800"/>
            <a:ext cx="838200" cy="152400"/>
          </a:xfrm>
          <a:prstGeom prst="rect">
            <a:avLst/>
          </a:prstGeom>
          <a:solidFill>
            <a:srgbClr val="7030A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800" y="685800"/>
            <a:ext cx="609600" cy="304800"/>
          </a:xfrm>
          <a:prstGeom prst="rect">
            <a:avLst/>
          </a:prstGeom>
          <a:solidFill>
            <a:srgbClr val="00B0F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1867694" y="30091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71600" y="609600"/>
            <a:ext cx="990600" cy="381000"/>
          </a:xfrm>
          <a:prstGeom prst="rect">
            <a:avLst/>
          </a:prstGeom>
          <a:solidFill>
            <a:srgbClr val="92D05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3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9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uni\term5\tarh\144_House_Apartment_in_Shiraz__Iranian_Modern_House__2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"/>
            <a:ext cx="4607479" cy="635630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86200" y="457200"/>
            <a:ext cx="4800600" cy="609600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اتاق شرقی مانند اتاق طبقه ی بالا دارای یک راه رو به ابعاد3/60*4  </a:t>
            </a:r>
            <a:r>
              <a:rPr lang="fa-IR" sz="1900" dirty="0" err="1">
                <a:cs typeface="B Homa" panose="00000400000000000000" pitchFamily="2" charset="-78"/>
              </a:rPr>
              <a:t>وکل</a:t>
            </a:r>
            <a:r>
              <a:rPr lang="fa-IR" sz="1900" dirty="0">
                <a:cs typeface="B Homa" panose="00000400000000000000" pitchFamily="2" charset="-78"/>
              </a:rPr>
              <a:t> اتاق ابعادی معادل را دارد.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تخت </a:t>
            </a:r>
            <a:r>
              <a:rPr lang="fa-IR" sz="1900" dirty="0" err="1">
                <a:cs typeface="B Homa" panose="00000400000000000000" pitchFamily="2" charset="-78"/>
              </a:rPr>
              <a:t>دونفره</a:t>
            </a:r>
            <a:r>
              <a:rPr lang="fa-IR" sz="1900" dirty="0">
                <a:cs typeface="B Homa" panose="00000400000000000000" pitchFamily="2" charset="-78"/>
              </a:rPr>
              <a:t> به ابعاد 1/90*2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همراه دو میز عسلی در </a:t>
            </a:r>
            <a:r>
              <a:rPr lang="fa-IR" sz="1900" dirty="0" err="1">
                <a:cs typeface="B Homa" panose="00000400000000000000" pitchFamily="2" charset="-78"/>
              </a:rPr>
              <a:t>دوسمت</a:t>
            </a:r>
            <a:endParaRPr lang="fa-IR" sz="1900" dirty="0">
              <a:cs typeface="B Homa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Homa" panose="00000400000000000000" pitchFamily="2" charset="-78"/>
              </a:rPr>
              <a:t>لازم به ذکر است که تخت در مکانی قرار دارد که هم از فضایی سبز ایجاد شده بهره می برد و هم نور زیادی را دریافت نمیکند</a:t>
            </a:r>
            <a:r>
              <a:rPr lang="fa-IR" dirty="0" smtClean="0"/>
              <a:t>.</a:t>
            </a:r>
          </a:p>
        </p:txBody>
      </p:sp>
      <p:pic>
        <p:nvPicPr>
          <p:cNvPr id="2050" name="Picture 2" descr="C:\Users\User\Desktop\third_floor_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29070" y="1291070"/>
            <a:ext cx="4639541" cy="29718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3200400"/>
            <a:ext cx="838200" cy="1066800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1752600"/>
            <a:ext cx="1295400" cy="1295400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43200" y="2743200"/>
            <a:ext cx="381000" cy="304800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2743200"/>
            <a:ext cx="304800" cy="304800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533400"/>
            <a:ext cx="762000" cy="533400"/>
          </a:xfrm>
          <a:prstGeom prst="rect">
            <a:avLst/>
          </a:pr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6629400" cy="868362"/>
          </a:xfrm>
        </p:spPr>
        <p:txBody>
          <a:bodyPr>
            <a:noAutofit/>
          </a:bodyPr>
          <a:lstStyle/>
          <a:p>
            <a:pPr algn="r"/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حمام و سرویس بهداشتی</a:t>
            </a:r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     </a:t>
            </a:r>
            <a:r>
              <a:rPr lang="fa-IR" sz="4400" b="1" dirty="0" smtClean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    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29400" y="1524000"/>
            <a:ext cx="2209800" cy="685800"/>
          </a:xfrm>
        </p:spPr>
        <p:txBody>
          <a:bodyPr>
            <a:normAutofit/>
          </a:bodyPr>
          <a:lstStyle/>
          <a:p>
            <a:pPr algn="r" rtl="1"/>
            <a:r>
              <a:rPr lang="fa-IR" sz="1900" dirty="0">
                <a:cs typeface="B Homa" panose="00000400000000000000" pitchFamily="2" charset="-78"/>
              </a:rPr>
              <a:t>در طبقه ی اول</a:t>
            </a:r>
            <a:endParaRPr lang="en-US" sz="1900" dirty="0">
              <a:cs typeface="B Homa" panose="00000400000000000000" pitchFamily="2" charset="-78"/>
            </a:endParaRPr>
          </a:p>
        </p:txBody>
      </p:sp>
      <p:pic>
        <p:nvPicPr>
          <p:cNvPr id="5122" name="Picture 2" descr="C:\Users\User\Desktop\second_floor_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307459" y="1245741"/>
            <a:ext cx="2438400" cy="4671318"/>
          </a:xfrm>
          <a:prstGeom prst="rect">
            <a:avLst/>
          </a:prstGeom>
          <a:noFill/>
        </p:spPr>
      </p:pic>
      <p:pic>
        <p:nvPicPr>
          <p:cNvPr id="6" name="Picture 2" descr="C:\Users\User\Desktop\second_floor_pl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90847" y="1600200"/>
            <a:ext cx="4424084" cy="3810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349795" y="3655358"/>
            <a:ext cx="533400" cy="762000"/>
          </a:xfrm>
          <a:prstGeom prst="rect">
            <a:avLst/>
          </a:prstGeom>
          <a:solidFill>
            <a:srgbClr val="FFC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63995" y="3731558"/>
            <a:ext cx="685800" cy="685800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92395" y="4417358"/>
            <a:ext cx="3790507" cy="1316665"/>
          </a:xfrm>
          <a:custGeom>
            <a:avLst/>
            <a:gdLst>
              <a:gd name="connsiteX0" fmla="*/ 3774558 w 3817088"/>
              <a:gd name="connsiteY0" fmla="*/ 616689 h 1233377"/>
              <a:gd name="connsiteX1" fmla="*/ 2658139 w 3817088"/>
              <a:gd name="connsiteY1" fmla="*/ 637954 h 1233377"/>
              <a:gd name="connsiteX2" fmla="*/ 2658139 w 3817088"/>
              <a:gd name="connsiteY2" fmla="*/ 0 h 1233377"/>
              <a:gd name="connsiteX3" fmla="*/ 0 w 3817088"/>
              <a:gd name="connsiteY3" fmla="*/ 10633 h 1233377"/>
              <a:gd name="connsiteX4" fmla="*/ 74428 w 3817088"/>
              <a:gd name="connsiteY4" fmla="*/ 1233377 h 1233377"/>
              <a:gd name="connsiteX5" fmla="*/ 3817088 w 3817088"/>
              <a:gd name="connsiteY5" fmla="*/ 1201479 h 1233377"/>
              <a:gd name="connsiteX6" fmla="*/ 3774558 w 3817088"/>
              <a:gd name="connsiteY6" fmla="*/ 616689 h 12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7088" h="1233377">
                <a:moveTo>
                  <a:pt x="3774558" y="616689"/>
                </a:moveTo>
                <a:lnTo>
                  <a:pt x="2658139" y="637954"/>
                </a:lnTo>
                <a:lnTo>
                  <a:pt x="2658139" y="0"/>
                </a:lnTo>
                <a:lnTo>
                  <a:pt x="0" y="10633"/>
                </a:lnTo>
                <a:lnTo>
                  <a:pt x="74428" y="1233377"/>
                </a:lnTo>
                <a:lnTo>
                  <a:pt x="3817088" y="1201479"/>
                </a:lnTo>
                <a:lnTo>
                  <a:pt x="3774558" y="616689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8195" y="3198158"/>
            <a:ext cx="1905000" cy="5334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6195" y="3655358"/>
            <a:ext cx="1143000" cy="762000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59195" y="3731558"/>
            <a:ext cx="304800" cy="685800"/>
          </a:xfrm>
          <a:prstGeom prst="rect">
            <a:avLst/>
          </a:prstGeom>
          <a:solidFill>
            <a:srgbClr val="7030A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29400" y="3581400"/>
            <a:ext cx="228600" cy="457200"/>
          </a:xfrm>
          <a:prstGeom prst="rect">
            <a:avLst/>
          </a:pr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629400" y="4267200"/>
            <a:ext cx="381000" cy="228600"/>
          </a:xfrm>
          <a:prstGeom prst="ellipse">
            <a:avLst/>
          </a:pr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67200" y="3505200"/>
            <a:ext cx="533400" cy="1219200"/>
          </a:xfrm>
          <a:prstGeom prst="rect">
            <a:avLst/>
          </a:pr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86400" y="4419600"/>
            <a:ext cx="457200" cy="304800"/>
          </a:xfrm>
          <a:prstGeom prst="ellipse">
            <a:avLst/>
          </a:pr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6200000">
            <a:off x="4939331" y="4433269"/>
            <a:ext cx="389716" cy="209978"/>
          </a:xfrm>
          <a:prstGeom prst="ellipse">
            <a:avLst/>
          </a:pr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29400" y="3505200"/>
            <a:ext cx="1143000" cy="1295400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7200" y="3505200"/>
            <a:ext cx="1905000" cy="1219200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96000" y="3505200"/>
            <a:ext cx="533400" cy="1219200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42776" y="1553656"/>
            <a:ext cx="3732028" cy="2094614"/>
          </a:xfrm>
          <a:custGeom>
            <a:avLst/>
            <a:gdLst>
              <a:gd name="connsiteX0" fmla="*/ 21266 w 3732028"/>
              <a:gd name="connsiteY0" fmla="*/ 2094614 h 2094614"/>
              <a:gd name="connsiteX1" fmla="*/ 712382 w 3732028"/>
              <a:gd name="connsiteY1" fmla="*/ 2094614 h 2094614"/>
              <a:gd name="connsiteX2" fmla="*/ 733647 w 3732028"/>
              <a:gd name="connsiteY2" fmla="*/ 1637414 h 2094614"/>
              <a:gd name="connsiteX3" fmla="*/ 2647507 w 3732028"/>
              <a:gd name="connsiteY3" fmla="*/ 1669311 h 2094614"/>
              <a:gd name="connsiteX4" fmla="*/ 2658140 w 3732028"/>
              <a:gd name="connsiteY4" fmla="*/ 1073888 h 2094614"/>
              <a:gd name="connsiteX5" fmla="*/ 3721396 w 3732028"/>
              <a:gd name="connsiteY5" fmla="*/ 1116418 h 2094614"/>
              <a:gd name="connsiteX6" fmla="*/ 3732028 w 3732028"/>
              <a:gd name="connsiteY6" fmla="*/ 0 h 2094614"/>
              <a:gd name="connsiteX7" fmla="*/ 0 w 3732028"/>
              <a:gd name="connsiteY7" fmla="*/ 74428 h 2094614"/>
              <a:gd name="connsiteX8" fmla="*/ 21266 w 3732028"/>
              <a:gd name="connsiteY8" fmla="*/ 2094614 h 209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028" h="2094614">
                <a:moveTo>
                  <a:pt x="21266" y="2094614"/>
                </a:moveTo>
                <a:lnTo>
                  <a:pt x="712382" y="2094614"/>
                </a:lnTo>
                <a:lnTo>
                  <a:pt x="733647" y="1637414"/>
                </a:lnTo>
                <a:lnTo>
                  <a:pt x="2647507" y="1669311"/>
                </a:lnTo>
                <a:lnTo>
                  <a:pt x="2658140" y="1073888"/>
                </a:lnTo>
                <a:lnTo>
                  <a:pt x="3721396" y="1116418"/>
                </a:lnTo>
                <a:lnTo>
                  <a:pt x="3732028" y="0"/>
                </a:lnTo>
                <a:lnTo>
                  <a:pt x="0" y="74428"/>
                </a:lnTo>
                <a:lnTo>
                  <a:pt x="21266" y="2094614"/>
                </a:lnTo>
                <a:close/>
              </a:path>
            </a:pathLst>
          </a:custGeom>
          <a:solidFill>
            <a:schemeClr val="bg1">
              <a:lumMod val="6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3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257800" y="304800"/>
            <a:ext cx="3048000" cy="2133600"/>
          </a:xfrm>
        </p:spPr>
        <p:txBody>
          <a:bodyPr>
            <a:normAutofit/>
          </a:bodyPr>
          <a:lstStyle/>
          <a:p>
            <a:pPr algn="r" rtl="1"/>
            <a:r>
              <a:rPr lang="fa-IR" sz="1900" dirty="0">
                <a:cs typeface="B Homa" panose="00000400000000000000" pitchFamily="2" charset="-78"/>
              </a:rPr>
              <a:t>در طبقه ی دوم</a:t>
            </a:r>
            <a:endParaRPr lang="en-US" sz="1900" dirty="0">
              <a:cs typeface="B Homa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307990" y="1559409"/>
            <a:ext cx="4953000" cy="36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User\Desktop\third_floor_plan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55869" y="1298869"/>
            <a:ext cx="4959938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4600" y="3429000"/>
            <a:ext cx="685800" cy="990600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2971800"/>
            <a:ext cx="2133600" cy="45720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3048000"/>
            <a:ext cx="762000" cy="1143000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1143000"/>
            <a:ext cx="1143000" cy="1752600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2895600"/>
            <a:ext cx="762000" cy="1524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0" y="4800600"/>
            <a:ext cx="1066800" cy="1066800"/>
          </a:xfrm>
          <a:prstGeom prst="rect">
            <a:avLst/>
          </a:prstGeom>
          <a:solidFill>
            <a:schemeClr val="accent1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29200" y="3962400"/>
            <a:ext cx="1066800" cy="1905000"/>
          </a:xfrm>
          <a:prstGeom prst="rect">
            <a:avLst/>
          </a:prstGeom>
          <a:solidFill>
            <a:schemeClr val="accent1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96000" y="4724400"/>
            <a:ext cx="685800" cy="1143000"/>
          </a:xfrm>
          <a:prstGeom prst="rect">
            <a:avLst/>
          </a:prstGeom>
          <a:solidFill>
            <a:schemeClr val="accent1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39000" y="4724400"/>
            <a:ext cx="228600" cy="457200"/>
          </a:xfrm>
          <a:prstGeom prst="rect">
            <a:avLst/>
          </a:prstGeom>
          <a:solidFill>
            <a:srgbClr val="00B0F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162800" y="5410200"/>
            <a:ext cx="457200" cy="228600"/>
          </a:xfrm>
          <a:prstGeom prst="ellipse">
            <a:avLst/>
          </a:prstGeom>
          <a:solidFill>
            <a:srgbClr val="00B0F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29200" y="5410200"/>
            <a:ext cx="1066800" cy="381000"/>
          </a:xfrm>
          <a:prstGeom prst="rect">
            <a:avLst/>
          </a:prstGeom>
          <a:solidFill>
            <a:srgbClr val="00B0F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29200" y="4191000"/>
            <a:ext cx="228600" cy="381000"/>
          </a:xfrm>
          <a:prstGeom prst="rect">
            <a:avLst/>
          </a:prstGeom>
          <a:solidFill>
            <a:srgbClr val="00B0F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3000" y="4800600"/>
            <a:ext cx="304800" cy="228600"/>
          </a:xfrm>
          <a:prstGeom prst="ellipse">
            <a:avLst/>
          </a:prstGeom>
          <a:solidFill>
            <a:srgbClr val="00B0F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162800" cy="9144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a-IR" sz="5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اقلیم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15000" y="1219200"/>
            <a:ext cx="3276600" cy="46482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fa-IR" sz="2000" dirty="0" smtClean="0">
                <a:cs typeface="B Homa" panose="00000400000000000000" pitchFamily="2" charset="-78"/>
              </a:rPr>
              <a:t>شیراز در منطقه ی معتدل شمالی(بین دو قسمت گرم و سرد استان فارس قرار گرفته) فارس قراردارد و آب و هوای آن بری است.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fa-IR" sz="2000" dirty="0" smtClean="0">
                <a:cs typeface="B Homa" panose="00000400000000000000" pitchFamily="2" charset="-78"/>
              </a:rPr>
              <a:t>بارندگی در فصل های پاییز</a:t>
            </a:r>
            <a:r>
              <a:rPr lang="fa-IR" sz="2000" dirty="0" smtClean="0">
                <a:cs typeface="B Homa" panose="00000400000000000000" pitchFamily="2" charset="-78"/>
              </a:rPr>
              <a:t>،</a:t>
            </a:r>
            <a:r>
              <a:rPr lang="en-US" sz="2000" dirty="0" smtClean="0">
                <a:cs typeface="B Homa" panose="00000400000000000000" pitchFamily="2" charset="-78"/>
              </a:rPr>
              <a:t> </a:t>
            </a:r>
            <a:r>
              <a:rPr lang="fa-IR" sz="2000" dirty="0" smtClean="0">
                <a:cs typeface="B Homa" panose="00000400000000000000" pitchFamily="2" charset="-78"/>
              </a:rPr>
              <a:t>زمستان </a:t>
            </a:r>
            <a:r>
              <a:rPr lang="fa-IR" sz="2000" dirty="0" smtClean="0">
                <a:cs typeface="B Homa" panose="00000400000000000000" pitchFamily="2" charset="-78"/>
              </a:rPr>
              <a:t>و اوایل بهار است.</a:t>
            </a:r>
            <a:endParaRPr lang="en-US" sz="2000" dirty="0" smtClean="0">
              <a:cs typeface="B Homa" panose="00000400000000000000" pitchFamily="2" charset="-78"/>
            </a:endParaRPr>
          </a:p>
          <a:p>
            <a:pPr algn="just" rtl="1">
              <a:lnSpc>
                <a:spcPct val="150000"/>
              </a:lnSpc>
              <a:buNone/>
            </a:pPr>
            <a:r>
              <a:rPr lang="fa-IR" sz="2000" dirty="0" smtClean="0">
                <a:cs typeface="B Homa" panose="00000400000000000000" pitchFamily="2" charset="-78"/>
              </a:rPr>
              <a:t>هر دو نوع درخت گرم و سرد در این منطقه رشد میکند.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 cstate="print"/>
          <a:srcRect l="16835" t="16636" r="9514" b="2959"/>
          <a:stretch>
            <a:fillRect/>
          </a:stretch>
        </p:blipFill>
        <p:spPr>
          <a:xfrm>
            <a:off x="318448" y="1371600"/>
            <a:ext cx="5194739" cy="4304211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868362"/>
          </a:xfrm>
        </p:spPr>
        <p:txBody>
          <a:bodyPr>
            <a:normAutofit/>
          </a:bodyPr>
          <a:lstStyle/>
          <a:p>
            <a:pPr algn="r"/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نشیمن</a:t>
            </a:r>
            <a:r>
              <a:rPr lang="fa-IR" dirty="0" smtClean="0"/>
              <a:t>              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0" y="1371600"/>
            <a:ext cx="2057400" cy="609600"/>
          </a:xfrm>
        </p:spPr>
        <p:txBody>
          <a:bodyPr>
            <a:normAutofit/>
          </a:bodyPr>
          <a:lstStyle/>
          <a:p>
            <a:pPr algn="r" rtl="1"/>
            <a:r>
              <a:rPr lang="fa-IR" sz="1900" dirty="0">
                <a:cs typeface="B Homa" panose="00000400000000000000" pitchFamily="2" charset="-78"/>
              </a:rPr>
              <a:t>طبقه ی اول</a:t>
            </a:r>
            <a:endParaRPr lang="en-US" sz="1900" dirty="0">
              <a:cs typeface="B Homa" panose="00000400000000000000" pitchFamily="2" charset="-78"/>
            </a:endParaRPr>
          </a:p>
        </p:txBody>
      </p:sp>
      <p:pic>
        <p:nvPicPr>
          <p:cNvPr id="6147" name="Picture 3" descr="C:\Users\User\Desktop\second_floor_plan.jpg"/>
          <p:cNvPicPr>
            <a:picLocks noChangeAspect="1" noChangeArrowheads="1"/>
          </p:cNvPicPr>
          <p:nvPr/>
        </p:nvPicPr>
        <p:blipFill>
          <a:blip r:embed="rId3" cstate="print"/>
          <a:srcRect l="3378"/>
          <a:stretch>
            <a:fillRect/>
          </a:stretch>
        </p:blipFill>
        <p:spPr bwMode="auto">
          <a:xfrm rot="16200000">
            <a:off x="-144716" y="845884"/>
            <a:ext cx="6537833" cy="5486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57200" y="2209800"/>
            <a:ext cx="2209800" cy="4267200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05200" y="1143000"/>
            <a:ext cx="838200" cy="1295400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67200" y="3276600"/>
            <a:ext cx="1524000" cy="3200400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7000" y="2438400"/>
            <a:ext cx="1600200" cy="2667000"/>
          </a:xfrm>
          <a:prstGeom prst="rect">
            <a:avLst/>
          </a:prstGeom>
          <a:solidFill>
            <a:srgbClr val="1570D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67000" y="5105400"/>
            <a:ext cx="1600200" cy="1600200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19200" y="2362200"/>
            <a:ext cx="1066800" cy="381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2895600"/>
            <a:ext cx="457200" cy="381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5800" y="3429000"/>
            <a:ext cx="381000" cy="381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0" y="2819400"/>
            <a:ext cx="381000" cy="4572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964113">
            <a:off x="1588806" y="4298041"/>
            <a:ext cx="457200" cy="381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520456" y="5071730"/>
            <a:ext cx="850604" cy="1169582"/>
          </a:xfrm>
          <a:custGeom>
            <a:avLst/>
            <a:gdLst>
              <a:gd name="connsiteX0" fmla="*/ 510363 w 850604"/>
              <a:gd name="connsiteY0" fmla="*/ 53163 h 1169582"/>
              <a:gd name="connsiteX1" fmla="*/ 542260 w 850604"/>
              <a:gd name="connsiteY1" fmla="*/ 882503 h 1169582"/>
              <a:gd name="connsiteX2" fmla="*/ 0 w 850604"/>
              <a:gd name="connsiteY2" fmla="*/ 861237 h 1169582"/>
              <a:gd name="connsiteX3" fmla="*/ 21265 w 850604"/>
              <a:gd name="connsiteY3" fmla="*/ 1169582 h 1169582"/>
              <a:gd name="connsiteX4" fmla="*/ 850604 w 850604"/>
              <a:gd name="connsiteY4" fmla="*/ 1169582 h 1169582"/>
              <a:gd name="connsiteX5" fmla="*/ 839972 w 850604"/>
              <a:gd name="connsiteY5" fmla="*/ 10633 h 1169582"/>
              <a:gd name="connsiteX6" fmla="*/ 510363 w 850604"/>
              <a:gd name="connsiteY6" fmla="*/ 0 h 1169582"/>
              <a:gd name="connsiteX7" fmla="*/ 510363 w 850604"/>
              <a:gd name="connsiteY7" fmla="*/ 53163 h 116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0604" h="1169582">
                <a:moveTo>
                  <a:pt x="510363" y="53163"/>
                </a:moveTo>
                <a:lnTo>
                  <a:pt x="542260" y="882503"/>
                </a:lnTo>
                <a:lnTo>
                  <a:pt x="0" y="861237"/>
                </a:lnTo>
                <a:lnTo>
                  <a:pt x="21265" y="1169582"/>
                </a:lnTo>
                <a:lnTo>
                  <a:pt x="850604" y="1169582"/>
                </a:lnTo>
                <a:lnTo>
                  <a:pt x="839972" y="10633"/>
                </a:lnTo>
                <a:lnTo>
                  <a:pt x="510363" y="0"/>
                </a:lnTo>
                <a:lnTo>
                  <a:pt x="510363" y="53163"/>
                </a:lnTo>
                <a:close/>
              </a:path>
            </a:pathLst>
          </a:cu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33400" y="4800600"/>
            <a:ext cx="152400" cy="12192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71600" y="3048000"/>
            <a:ext cx="609600" cy="3048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5800" y="2438400"/>
            <a:ext cx="304800" cy="2286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971800" y="3962400"/>
            <a:ext cx="1828800" cy="533400"/>
          </a:xfrm>
          <a:prstGeom prst="rect">
            <a:avLst/>
          </a:prstGeom>
          <a:solidFill>
            <a:schemeClr val="accent3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90800" y="6019800"/>
            <a:ext cx="76200" cy="304800"/>
          </a:xfrm>
          <a:prstGeom prst="rect">
            <a:avLst/>
          </a:prstGeom>
          <a:solidFill>
            <a:srgbClr val="00B0F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28600"/>
            <a:ext cx="2895600" cy="639762"/>
          </a:xfrm>
        </p:spPr>
        <p:txBody>
          <a:bodyPr>
            <a:normAutofit/>
          </a:bodyPr>
          <a:lstStyle/>
          <a:p>
            <a:pPr marL="342900" indent="-342900" algn="r" rtl="1">
              <a:buFont typeface="Arial" panose="020B0604020202090204" pitchFamily="34" charset="0"/>
              <a:buChar char="•"/>
            </a:pPr>
            <a:r>
              <a:rPr lang="fa-IR" sz="1900" spc="30" dirty="0">
                <a:latin typeface="+mn-lt"/>
                <a:ea typeface="+mn-ea"/>
                <a:cs typeface="B Homa" panose="00000400000000000000" pitchFamily="2" charset="-78"/>
              </a:rPr>
              <a:t>طبقه ی دوم</a:t>
            </a:r>
            <a:endParaRPr lang="en-US" sz="1900" spc="30" dirty="0">
              <a:latin typeface="+mn-lt"/>
              <a:ea typeface="+mn-ea"/>
              <a:cs typeface="B Homa" panose="00000400000000000000" pitchFamily="2" charset="-78"/>
            </a:endParaRPr>
          </a:p>
        </p:txBody>
      </p:sp>
      <p:pic>
        <p:nvPicPr>
          <p:cNvPr id="4" name="Picture 2" descr="C:\Users\User\Desktop\third_floor_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3403" y="736963"/>
            <a:ext cx="6108169" cy="55486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114800" y="2819400"/>
            <a:ext cx="1524000" cy="32004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38400" y="2057400"/>
            <a:ext cx="1676400" cy="2286000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1752600"/>
            <a:ext cx="2133600" cy="42672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6600" y="685800"/>
            <a:ext cx="838200" cy="1371600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4343400"/>
            <a:ext cx="1676400" cy="1752600"/>
          </a:xfrm>
          <a:prstGeom prst="rect">
            <a:avLst/>
          </a:prstGeom>
          <a:solidFill>
            <a:srgbClr val="00B05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1828800"/>
            <a:ext cx="990600" cy="381000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33600" y="2286000"/>
            <a:ext cx="304800" cy="381000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2362200"/>
            <a:ext cx="381000" cy="381000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2895600"/>
            <a:ext cx="381000" cy="381000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05000" y="4343400"/>
            <a:ext cx="381000" cy="1066800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43000" y="5562600"/>
            <a:ext cx="228600" cy="228600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800" y="5562600"/>
            <a:ext cx="228600" cy="228600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4800" y="4114800"/>
            <a:ext cx="152400" cy="1447800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66800" y="2514600"/>
            <a:ext cx="838200" cy="609600"/>
          </a:xfrm>
          <a:prstGeom prst="ellipse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0600" y="4724400"/>
            <a:ext cx="533400" cy="381000"/>
          </a:xfrm>
          <a:prstGeom prst="ellipse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282298">
            <a:off x="2611200" y="3311384"/>
            <a:ext cx="2036267" cy="914400"/>
          </a:xfrm>
          <a:prstGeom prst="ellipse">
            <a:avLst/>
          </a:prstGeom>
          <a:solidFill>
            <a:schemeClr val="accent3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6019800"/>
            <a:ext cx="304800" cy="76200"/>
          </a:xfrm>
          <a:prstGeom prst="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uni\term5\tarh\144_House_Apartment_in_Shiraz__Iranian_Modern_House__17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914400"/>
            <a:ext cx="4356553" cy="5448394"/>
          </a:xfrm>
          <a:prstGeom prst="rect">
            <a:avLst/>
          </a:prstGeom>
          <a:noFill/>
        </p:spPr>
      </p:pic>
      <p:pic>
        <p:nvPicPr>
          <p:cNvPr id="4" name="Picture 2" descr="E:\uni\term5\tarh\144_House_Apartment_in_Shiraz__Iranian_Modern_House__15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733800"/>
            <a:ext cx="2204459" cy="2875877"/>
          </a:xfrm>
          <a:prstGeom prst="rect">
            <a:avLst/>
          </a:prstGeom>
          <a:noFill/>
        </p:spPr>
      </p:pic>
      <p:pic>
        <p:nvPicPr>
          <p:cNvPr id="6" name="Picture 2" descr="E:\uni\term5\tarh\144_House_Apartment_in_Shiraz__Iranian_Modern_House__16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2400"/>
            <a:ext cx="3370294" cy="34421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609600"/>
            <a:ext cx="35052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9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آشپزخانه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pic>
        <p:nvPicPr>
          <p:cNvPr id="1026" name="Picture 2" descr="C:\Users\User\Desktop\second_floor_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01879" y="887679"/>
            <a:ext cx="5356758" cy="4343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429000" y="2743200"/>
            <a:ext cx="1143000" cy="2514600"/>
          </a:xfrm>
          <a:prstGeom prst="rect">
            <a:avLst/>
          </a:prstGeom>
          <a:solidFill>
            <a:schemeClr val="accent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2200" y="2057400"/>
            <a:ext cx="1066800" cy="2133600"/>
          </a:xfrm>
          <a:prstGeom prst="rect">
            <a:avLst/>
          </a:prstGeom>
          <a:solidFill>
            <a:schemeClr val="tx2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3200" y="1066800"/>
            <a:ext cx="685800" cy="990600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4191000"/>
            <a:ext cx="1295400" cy="1066800"/>
          </a:xfrm>
          <a:prstGeom prst="rect">
            <a:avLst/>
          </a:prstGeom>
          <a:solidFill>
            <a:srgbClr val="00B05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61507" y="1828800"/>
            <a:ext cx="2020186" cy="3455581"/>
          </a:xfrm>
          <a:custGeom>
            <a:avLst/>
            <a:gdLst>
              <a:gd name="connsiteX0" fmla="*/ 1977656 w 2020186"/>
              <a:gd name="connsiteY0" fmla="*/ 2328530 h 3455581"/>
              <a:gd name="connsiteX1" fmla="*/ 1701209 w 2020186"/>
              <a:gd name="connsiteY1" fmla="*/ 2317898 h 3455581"/>
              <a:gd name="connsiteX2" fmla="*/ 1711842 w 2020186"/>
              <a:gd name="connsiteY2" fmla="*/ 3455581 h 3455581"/>
              <a:gd name="connsiteX3" fmla="*/ 0 w 2020186"/>
              <a:gd name="connsiteY3" fmla="*/ 3423684 h 3455581"/>
              <a:gd name="connsiteX4" fmla="*/ 0 w 2020186"/>
              <a:gd name="connsiteY4" fmla="*/ 0 h 3455581"/>
              <a:gd name="connsiteX5" fmla="*/ 1743740 w 2020186"/>
              <a:gd name="connsiteY5" fmla="*/ 10633 h 3455581"/>
              <a:gd name="connsiteX6" fmla="*/ 1743740 w 2020186"/>
              <a:gd name="connsiteY6" fmla="*/ 180753 h 3455581"/>
              <a:gd name="connsiteX7" fmla="*/ 2020186 w 2020186"/>
              <a:gd name="connsiteY7" fmla="*/ 191386 h 3455581"/>
              <a:gd name="connsiteX8" fmla="*/ 1977656 w 2020186"/>
              <a:gd name="connsiteY8" fmla="*/ 2328530 h 345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186" h="3455581">
                <a:moveTo>
                  <a:pt x="1977656" y="2328530"/>
                </a:moveTo>
                <a:lnTo>
                  <a:pt x="1701209" y="2317898"/>
                </a:lnTo>
                <a:cubicBezTo>
                  <a:pt x="1704753" y="2697126"/>
                  <a:pt x="1708298" y="3076353"/>
                  <a:pt x="1711842" y="3455581"/>
                </a:cubicBezTo>
                <a:lnTo>
                  <a:pt x="0" y="3423684"/>
                </a:lnTo>
                <a:lnTo>
                  <a:pt x="0" y="0"/>
                </a:lnTo>
                <a:lnTo>
                  <a:pt x="1743740" y="10633"/>
                </a:lnTo>
                <a:lnTo>
                  <a:pt x="1743740" y="180753"/>
                </a:lnTo>
                <a:lnTo>
                  <a:pt x="2020186" y="191386"/>
                </a:lnTo>
                <a:lnTo>
                  <a:pt x="1977656" y="2328530"/>
                </a:lnTo>
                <a:close/>
              </a:path>
            </a:pathLst>
          </a:cu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880884" y="2700670"/>
            <a:ext cx="723014" cy="2562446"/>
          </a:xfrm>
          <a:custGeom>
            <a:avLst/>
            <a:gdLst>
              <a:gd name="connsiteX0" fmla="*/ 478465 w 723014"/>
              <a:gd name="connsiteY0" fmla="*/ 21265 h 2562446"/>
              <a:gd name="connsiteX1" fmla="*/ 489097 w 723014"/>
              <a:gd name="connsiteY1" fmla="*/ 2275367 h 2562446"/>
              <a:gd name="connsiteX2" fmla="*/ 0 w 723014"/>
              <a:gd name="connsiteY2" fmla="*/ 2254102 h 2562446"/>
              <a:gd name="connsiteX3" fmla="*/ 0 w 723014"/>
              <a:gd name="connsiteY3" fmla="*/ 2562446 h 2562446"/>
              <a:gd name="connsiteX4" fmla="*/ 701749 w 723014"/>
              <a:gd name="connsiteY4" fmla="*/ 2530549 h 2562446"/>
              <a:gd name="connsiteX5" fmla="*/ 701749 w 723014"/>
              <a:gd name="connsiteY5" fmla="*/ 1754372 h 2562446"/>
              <a:gd name="connsiteX6" fmla="*/ 478465 w 723014"/>
              <a:gd name="connsiteY6" fmla="*/ 1754372 h 2562446"/>
              <a:gd name="connsiteX7" fmla="*/ 478465 w 723014"/>
              <a:gd name="connsiteY7" fmla="*/ 1286539 h 2562446"/>
              <a:gd name="connsiteX8" fmla="*/ 680483 w 723014"/>
              <a:gd name="connsiteY8" fmla="*/ 1275907 h 2562446"/>
              <a:gd name="connsiteX9" fmla="*/ 680483 w 723014"/>
              <a:gd name="connsiteY9" fmla="*/ 956930 h 2562446"/>
              <a:gd name="connsiteX10" fmla="*/ 467832 w 723014"/>
              <a:gd name="connsiteY10" fmla="*/ 956930 h 2562446"/>
              <a:gd name="connsiteX11" fmla="*/ 478465 w 723014"/>
              <a:gd name="connsiteY11" fmla="*/ 563525 h 2562446"/>
              <a:gd name="connsiteX12" fmla="*/ 723014 w 723014"/>
              <a:gd name="connsiteY12" fmla="*/ 552893 h 2562446"/>
              <a:gd name="connsiteX13" fmla="*/ 691116 w 723014"/>
              <a:gd name="connsiteY13" fmla="*/ 0 h 2562446"/>
              <a:gd name="connsiteX14" fmla="*/ 478465 w 723014"/>
              <a:gd name="connsiteY14" fmla="*/ 21265 h 256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3014" h="2562446">
                <a:moveTo>
                  <a:pt x="478465" y="21265"/>
                </a:moveTo>
                <a:lnTo>
                  <a:pt x="489097" y="2275367"/>
                </a:lnTo>
                <a:lnTo>
                  <a:pt x="0" y="2254102"/>
                </a:lnTo>
                <a:lnTo>
                  <a:pt x="0" y="2562446"/>
                </a:lnTo>
                <a:lnTo>
                  <a:pt x="701749" y="2530549"/>
                </a:lnTo>
                <a:lnTo>
                  <a:pt x="701749" y="1754372"/>
                </a:lnTo>
                <a:lnTo>
                  <a:pt x="478465" y="1754372"/>
                </a:lnTo>
                <a:lnTo>
                  <a:pt x="478465" y="1286539"/>
                </a:lnTo>
                <a:lnTo>
                  <a:pt x="680483" y="1275907"/>
                </a:lnTo>
                <a:lnTo>
                  <a:pt x="680483" y="956930"/>
                </a:lnTo>
                <a:lnTo>
                  <a:pt x="467832" y="956930"/>
                </a:lnTo>
                <a:lnTo>
                  <a:pt x="478465" y="563525"/>
                </a:lnTo>
                <a:lnTo>
                  <a:pt x="723014" y="552893"/>
                </a:lnTo>
                <a:lnTo>
                  <a:pt x="691116" y="0"/>
                </a:lnTo>
                <a:lnTo>
                  <a:pt x="478465" y="21265"/>
                </a:lnTo>
                <a:close/>
              </a:path>
            </a:pathLst>
          </a:custGeom>
          <a:solidFill>
            <a:srgbClr val="00206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43400" y="3352800"/>
            <a:ext cx="228600" cy="2286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43400" y="4038600"/>
            <a:ext cx="228600" cy="3810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05200" y="4876800"/>
            <a:ext cx="381000" cy="3810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67600" y="119276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>
                <a:cs typeface="B Homa" panose="00000400000000000000" pitchFamily="2" charset="-78"/>
              </a:rPr>
              <a:t>طبقه ی اول</a:t>
            </a:r>
            <a:endParaRPr lang="en-US" sz="2000" dirty="0">
              <a:cs typeface="B Homa" panose="00000400000000000000" pitchFamily="2" charset="-78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228600"/>
            <a:ext cx="2819400" cy="487362"/>
          </a:xfrm>
        </p:spPr>
        <p:txBody>
          <a:bodyPr>
            <a:normAutofit/>
          </a:bodyPr>
          <a:lstStyle/>
          <a:p>
            <a:r>
              <a:rPr lang="fa-IR" sz="2000" dirty="0">
                <a:latin typeface="+mn-lt"/>
                <a:ea typeface="+mn-ea"/>
                <a:cs typeface="B Homa" panose="00000400000000000000" pitchFamily="2" charset="-78"/>
              </a:rPr>
              <a:t>طبقه ی دوم</a:t>
            </a:r>
            <a:endParaRPr lang="en-US" sz="2000" dirty="0">
              <a:latin typeface="+mn-lt"/>
              <a:ea typeface="+mn-ea"/>
              <a:cs typeface="B Homa" panose="00000400000000000000" pitchFamily="2" charset="-78"/>
            </a:endParaRPr>
          </a:p>
        </p:txBody>
      </p:sp>
      <p:pic>
        <p:nvPicPr>
          <p:cNvPr id="2050" name="Picture 2" descr="C:\Users\User\Desktop\third_floor_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51638" y="1453564"/>
            <a:ext cx="5116926" cy="46482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562600" y="3200400"/>
            <a:ext cx="1295400" cy="2667000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3400" y="2590800"/>
            <a:ext cx="1219200" cy="1981200"/>
          </a:xfrm>
          <a:prstGeom prst="rect">
            <a:avLst/>
          </a:prstGeom>
          <a:solidFill>
            <a:schemeClr val="tx2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328530" y="2287772"/>
            <a:ext cx="2030819" cy="3636335"/>
          </a:xfrm>
          <a:custGeom>
            <a:avLst/>
            <a:gdLst>
              <a:gd name="connsiteX0" fmla="*/ 1828800 w 2030819"/>
              <a:gd name="connsiteY0" fmla="*/ 3540642 h 3636335"/>
              <a:gd name="connsiteX1" fmla="*/ 2030819 w 2030819"/>
              <a:gd name="connsiteY1" fmla="*/ 2286000 h 3636335"/>
              <a:gd name="connsiteX2" fmla="*/ 2030819 w 2030819"/>
              <a:gd name="connsiteY2" fmla="*/ 233916 h 3636335"/>
              <a:gd name="connsiteX3" fmla="*/ 1945758 w 2030819"/>
              <a:gd name="connsiteY3" fmla="*/ 244549 h 3636335"/>
              <a:gd name="connsiteX4" fmla="*/ 1945758 w 2030819"/>
              <a:gd name="connsiteY4" fmla="*/ 0 h 3636335"/>
              <a:gd name="connsiteX5" fmla="*/ 31898 w 2030819"/>
              <a:gd name="connsiteY5" fmla="*/ 0 h 3636335"/>
              <a:gd name="connsiteX6" fmla="*/ 0 w 2030819"/>
              <a:gd name="connsiteY6" fmla="*/ 3636335 h 3636335"/>
              <a:gd name="connsiteX7" fmla="*/ 1828800 w 2030819"/>
              <a:gd name="connsiteY7" fmla="*/ 3540642 h 363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0819" h="3636335">
                <a:moveTo>
                  <a:pt x="1828800" y="3540642"/>
                </a:moveTo>
                <a:lnTo>
                  <a:pt x="2030819" y="2286000"/>
                </a:lnTo>
                <a:lnTo>
                  <a:pt x="2030819" y="233916"/>
                </a:lnTo>
                <a:lnTo>
                  <a:pt x="1945758" y="244549"/>
                </a:lnTo>
                <a:lnTo>
                  <a:pt x="1945758" y="0"/>
                </a:lnTo>
                <a:lnTo>
                  <a:pt x="31898" y="0"/>
                </a:lnTo>
                <a:lnTo>
                  <a:pt x="0" y="3636335"/>
                </a:lnTo>
                <a:lnTo>
                  <a:pt x="1828800" y="3540642"/>
                </a:lnTo>
                <a:close/>
              </a:path>
            </a:pathLst>
          </a:cu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0" y="1371600"/>
            <a:ext cx="685800" cy="1219200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3400" y="4572000"/>
            <a:ext cx="1219200" cy="1295400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82093" y="3149009"/>
            <a:ext cx="1329070" cy="648586"/>
          </a:xfrm>
          <a:custGeom>
            <a:avLst/>
            <a:gdLst>
              <a:gd name="connsiteX0" fmla="*/ 10633 w 1329070"/>
              <a:gd name="connsiteY0" fmla="*/ 42531 h 648586"/>
              <a:gd name="connsiteX1" fmla="*/ 0 w 1329070"/>
              <a:gd name="connsiteY1" fmla="*/ 318977 h 648586"/>
              <a:gd name="connsiteX2" fmla="*/ 1020726 w 1329070"/>
              <a:gd name="connsiteY2" fmla="*/ 308344 h 648586"/>
              <a:gd name="connsiteX3" fmla="*/ 1020726 w 1329070"/>
              <a:gd name="connsiteY3" fmla="*/ 648586 h 648586"/>
              <a:gd name="connsiteX4" fmla="*/ 1329070 w 1329070"/>
              <a:gd name="connsiteY4" fmla="*/ 637954 h 648586"/>
              <a:gd name="connsiteX5" fmla="*/ 1297172 w 1329070"/>
              <a:gd name="connsiteY5" fmla="*/ 0 h 648586"/>
              <a:gd name="connsiteX6" fmla="*/ 10633 w 1329070"/>
              <a:gd name="connsiteY6" fmla="*/ 42531 h 64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9070" h="648586">
                <a:moveTo>
                  <a:pt x="10633" y="42531"/>
                </a:moveTo>
                <a:lnTo>
                  <a:pt x="0" y="318977"/>
                </a:lnTo>
                <a:lnTo>
                  <a:pt x="1020726" y="308344"/>
                </a:lnTo>
                <a:lnTo>
                  <a:pt x="1020726" y="648586"/>
                </a:lnTo>
                <a:lnTo>
                  <a:pt x="1329070" y="637954"/>
                </a:lnTo>
                <a:lnTo>
                  <a:pt x="1297172" y="0"/>
                </a:lnTo>
                <a:lnTo>
                  <a:pt x="10633" y="42531"/>
                </a:lnTo>
                <a:close/>
              </a:path>
            </a:pathLst>
          </a:custGeom>
          <a:solidFill>
            <a:srgbClr val="8D5D8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602819" y="5410200"/>
            <a:ext cx="297711" cy="471377"/>
          </a:xfrm>
          <a:custGeom>
            <a:avLst/>
            <a:gdLst>
              <a:gd name="connsiteX0" fmla="*/ 0 w 297711"/>
              <a:gd name="connsiteY0" fmla="*/ 861237 h 893135"/>
              <a:gd name="connsiteX1" fmla="*/ 10632 w 297711"/>
              <a:gd name="connsiteY1" fmla="*/ 0 h 893135"/>
              <a:gd name="connsiteX2" fmla="*/ 297711 w 297711"/>
              <a:gd name="connsiteY2" fmla="*/ 0 h 893135"/>
              <a:gd name="connsiteX3" fmla="*/ 255181 w 297711"/>
              <a:gd name="connsiteY3" fmla="*/ 893135 h 893135"/>
              <a:gd name="connsiteX4" fmla="*/ 0 w 297711"/>
              <a:gd name="connsiteY4" fmla="*/ 861237 h 89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711" h="893135">
                <a:moveTo>
                  <a:pt x="0" y="861237"/>
                </a:moveTo>
                <a:lnTo>
                  <a:pt x="10632" y="0"/>
                </a:lnTo>
                <a:lnTo>
                  <a:pt x="297711" y="0"/>
                </a:lnTo>
                <a:lnTo>
                  <a:pt x="255181" y="893135"/>
                </a:lnTo>
                <a:lnTo>
                  <a:pt x="0" y="861237"/>
                </a:lnTo>
                <a:close/>
              </a:path>
            </a:pathLst>
          </a:cu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592186" y="4127205"/>
            <a:ext cx="308344" cy="361507"/>
          </a:xfrm>
          <a:custGeom>
            <a:avLst/>
            <a:gdLst>
              <a:gd name="connsiteX0" fmla="*/ 0 w 308344"/>
              <a:gd name="connsiteY0" fmla="*/ 361507 h 361507"/>
              <a:gd name="connsiteX1" fmla="*/ 308344 w 308344"/>
              <a:gd name="connsiteY1" fmla="*/ 350874 h 361507"/>
              <a:gd name="connsiteX2" fmla="*/ 308344 w 308344"/>
              <a:gd name="connsiteY2" fmla="*/ 0 h 361507"/>
              <a:gd name="connsiteX3" fmla="*/ 0 w 308344"/>
              <a:gd name="connsiteY3" fmla="*/ 0 h 361507"/>
              <a:gd name="connsiteX4" fmla="*/ 0 w 308344"/>
              <a:gd name="connsiteY4" fmla="*/ 361507 h 36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44" h="361507">
                <a:moveTo>
                  <a:pt x="0" y="361507"/>
                </a:moveTo>
                <a:lnTo>
                  <a:pt x="308344" y="350874"/>
                </a:lnTo>
                <a:lnTo>
                  <a:pt x="308344" y="0"/>
                </a:lnTo>
                <a:lnTo>
                  <a:pt x="0" y="0"/>
                </a:lnTo>
                <a:lnTo>
                  <a:pt x="0" y="361507"/>
                </a:lnTo>
                <a:close/>
              </a:path>
            </a:pathLst>
          </a:custGeom>
          <a:solidFill>
            <a:srgbClr val="8D5D8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29400" y="3810000"/>
            <a:ext cx="228600" cy="304800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29400" y="4495800"/>
            <a:ext cx="228600" cy="457200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553200" y="5029200"/>
            <a:ext cx="308344" cy="361507"/>
          </a:xfrm>
          <a:custGeom>
            <a:avLst/>
            <a:gdLst>
              <a:gd name="connsiteX0" fmla="*/ 0 w 308344"/>
              <a:gd name="connsiteY0" fmla="*/ 361507 h 361507"/>
              <a:gd name="connsiteX1" fmla="*/ 308344 w 308344"/>
              <a:gd name="connsiteY1" fmla="*/ 350874 h 361507"/>
              <a:gd name="connsiteX2" fmla="*/ 308344 w 308344"/>
              <a:gd name="connsiteY2" fmla="*/ 0 h 361507"/>
              <a:gd name="connsiteX3" fmla="*/ 0 w 308344"/>
              <a:gd name="connsiteY3" fmla="*/ 0 h 361507"/>
              <a:gd name="connsiteX4" fmla="*/ 0 w 308344"/>
              <a:gd name="connsiteY4" fmla="*/ 361507 h 36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44" h="361507">
                <a:moveTo>
                  <a:pt x="0" y="361507"/>
                </a:moveTo>
                <a:lnTo>
                  <a:pt x="308344" y="350874"/>
                </a:lnTo>
                <a:lnTo>
                  <a:pt x="308344" y="0"/>
                </a:lnTo>
                <a:lnTo>
                  <a:pt x="0" y="0"/>
                </a:lnTo>
                <a:lnTo>
                  <a:pt x="0" y="361507"/>
                </a:lnTo>
                <a:close/>
              </a:path>
            </a:pathLst>
          </a:custGeom>
          <a:solidFill>
            <a:srgbClr val="8D5D8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uni\term5\tarh\144_House_Apartment_in_Shiraz__Iranian_Modern_House__18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4576536" cy="3657600"/>
          </a:xfrm>
          <a:prstGeom prst="rect">
            <a:avLst/>
          </a:prstGeom>
          <a:noFill/>
        </p:spPr>
      </p:pic>
      <p:pic>
        <p:nvPicPr>
          <p:cNvPr id="5" name="Picture 2" descr="E:\uni\term5\tarh\144_House_Apartment_in_Shiraz__Iranian_Modern_House__22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238" y="990600"/>
            <a:ext cx="3777646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041"/>
            <a:ext cx="7086600" cy="639762"/>
          </a:xfrm>
        </p:spPr>
        <p:txBody>
          <a:bodyPr>
            <a:noAutofit/>
          </a:bodyPr>
          <a:lstStyle/>
          <a:p>
            <a:pPr algn="ctr"/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نتیجه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91000" y="685800"/>
            <a:ext cx="4800600" cy="54864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Homa" panose="00000400000000000000" pitchFamily="2" charset="-78"/>
              </a:rPr>
              <a:t>کل پروژه با اقلیم منطقه سازگاری مناسب را هم از جهت طراحی و هم استفاده از مصالح دارد.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Homa" panose="00000400000000000000" pitchFamily="2" charset="-78"/>
              </a:rPr>
              <a:t>طبق اصول و استاندارد ها طراحی شده.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Homa" panose="00000400000000000000" pitchFamily="2" charset="-78"/>
              </a:rPr>
              <a:t>آنچه مشخص است استفاده از فضای سبز و </a:t>
            </a:r>
            <a:r>
              <a:rPr lang="fa-IR" sz="2000" dirty="0" err="1" smtClean="0">
                <a:cs typeface="B Homa" panose="00000400000000000000" pitchFamily="2" charset="-78"/>
              </a:rPr>
              <a:t>بهرمندی</a:t>
            </a:r>
            <a:r>
              <a:rPr lang="fa-IR" sz="2000" dirty="0" smtClean="0">
                <a:cs typeface="B Homa" panose="00000400000000000000" pitchFamily="2" charset="-78"/>
              </a:rPr>
              <a:t> در پروژه حائز اهمیت بوده.</a:t>
            </a:r>
            <a:endParaRPr lang="en-US" sz="2000" dirty="0">
              <a:cs typeface="B Homa" panose="00000400000000000000" pitchFamily="2" charset="-78"/>
            </a:endParaRPr>
          </a:p>
        </p:txBody>
      </p:sp>
      <p:pic>
        <p:nvPicPr>
          <p:cNvPr id="5122" name="Picture 2" descr="E:\uni\term5\tarh\144_House_Apartment_in_Shiraz__Iranian_Modern_House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3362325" cy="5043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43784"/>
            <a:ext cx="9144000" cy="4191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1">
              <a:lnSpc>
                <a:spcPct val="150000"/>
              </a:lnSpc>
              <a:defRPr/>
            </a:pPr>
            <a: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ارائه دهنده خدمات :</a:t>
            </a:r>
            <a:b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</a:br>
            <a: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طراحی معماری</a:t>
            </a:r>
            <a:b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</a:br>
            <a: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 مدلینگ</a:t>
            </a:r>
            <a:b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</a:br>
            <a: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 پرزانته</a:t>
            </a:r>
            <a:b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</a:br>
            <a:r>
              <a:rPr lang="fa-IR" sz="3200" b="1" cap="all" spc="50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رساله</a:t>
            </a:r>
            <a:r>
              <a:rPr lang="fa-IR" sz="3200" kern="0" dirty="0" smtClean="0">
                <a:cs typeface="B Homa" panose="00000400000000000000" pitchFamily="2" charset="-78"/>
              </a:rPr>
              <a:t/>
            </a:r>
            <a:br>
              <a:rPr lang="fa-IR" sz="3200" kern="0" dirty="0" smtClean="0">
                <a:cs typeface="B Homa" panose="00000400000000000000" pitchFamily="2" charset="-78"/>
              </a:rPr>
            </a:br>
            <a:r>
              <a:rPr lang="fa-IR" sz="3200" kern="0" dirty="0" smtClean="0">
                <a:solidFill>
                  <a:srgbClr val="FFC000"/>
                </a:solidFill>
                <a:cs typeface="B Homa" panose="00000400000000000000" pitchFamily="2" charset="-78"/>
              </a:rPr>
              <a:t>مهندس کاویانی</a:t>
            </a:r>
            <a:br>
              <a:rPr lang="fa-IR" sz="3200" kern="0" dirty="0" smtClean="0">
                <a:solidFill>
                  <a:srgbClr val="FFC000"/>
                </a:solidFill>
                <a:cs typeface="B Homa" panose="00000400000000000000" pitchFamily="2" charset="-78"/>
              </a:rPr>
            </a:br>
            <a:r>
              <a:rPr lang="fa-IR" sz="3200" kern="0" dirty="0" smtClean="0">
                <a:solidFill>
                  <a:srgbClr val="FFC000"/>
                </a:solidFill>
                <a:cs typeface="B Homa" panose="00000400000000000000" pitchFamily="2" charset="-78"/>
              </a:rPr>
              <a:t>09137299517</a:t>
            </a:r>
            <a:endParaRPr lang="en-US" sz="3200" kern="0" dirty="0">
              <a:solidFill>
                <a:srgbClr val="FFC000"/>
              </a:solidFill>
              <a:cs typeface="B Homa" panose="00000400000000000000" pitchFamily="2" charset="-7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0" y="260648"/>
            <a:ext cx="9144000" cy="10797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fa-IR" sz="5400" kern="0" dirty="0" smtClean="0">
                <a:solidFill>
                  <a:srgbClr val="FFC000"/>
                </a:solidFill>
                <a:cs typeface="B Homa" panose="00000400000000000000" pitchFamily="2" charset="-78"/>
              </a:rPr>
              <a:t>دپارتمان معماری ناربن</a:t>
            </a:r>
            <a:endParaRPr lang="en-US" sz="5400" kern="0" dirty="0">
              <a:solidFill>
                <a:srgbClr val="FFC000"/>
              </a:solidFill>
              <a:cs typeface="B Homa" panose="00000400000000000000" pitchFamily="2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3" y="0"/>
            <a:ext cx="9067800" cy="102076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(</a:t>
            </a:r>
            <a:r>
              <a:rPr lang="fa-IR" sz="5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مصالح(داخلی </a:t>
            </a:r>
            <a:r>
              <a:rPr lang="fa-IR" sz="5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و </a:t>
            </a:r>
            <a:r>
              <a:rPr lang="fa-IR" sz="5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خارجی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00" y="1371600"/>
            <a:ext cx="3200400" cy="24384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fa-IR" sz="2000" dirty="0">
                <a:cs typeface="B Homa" panose="00000400000000000000" pitchFamily="2" charset="-78"/>
              </a:rPr>
              <a:t>اصلی ترین مصالح به کار رفته در نما،دیوراه ی محوطه و طراحی داخلی ،سنگ </a:t>
            </a:r>
            <a:r>
              <a:rPr lang="fa-IR" sz="2000" dirty="0" smtClean="0">
                <a:cs typeface="B Homa" panose="00000400000000000000" pitchFamily="2" charset="-78"/>
              </a:rPr>
              <a:t>کوبیک</a:t>
            </a:r>
            <a:r>
              <a:rPr lang="en-US" sz="2000" dirty="0" smtClean="0">
                <a:cs typeface="B Homa" panose="00000400000000000000" pitchFamily="2" charset="-78"/>
              </a:rPr>
              <a:t> </a:t>
            </a:r>
            <a:r>
              <a:rPr lang="fa-IR" sz="2000" dirty="0" smtClean="0">
                <a:cs typeface="B Homa" panose="00000400000000000000" pitchFamily="2" charset="-78"/>
              </a:rPr>
              <a:t>(</a:t>
            </a:r>
            <a:r>
              <a:rPr lang="fa-IR" sz="2000" dirty="0">
                <a:cs typeface="B Homa" panose="00000400000000000000" pitchFamily="2" charset="-78"/>
              </a:rPr>
              <a:t>کیوبیک</a:t>
            </a:r>
            <a:r>
              <a:rPr lang="fa-IR" sz="2000" dirty="0" smtClean="0">
                <a:cs typeface="B Homa" panose="00000400000000000000" pitchFamily="2" charset="-78"/>
              </a:rPr>
              <a:t>)</a:t>
            </a:r>
            <a:r>
              <a:rPr lang="en-US" sz="2000" dirty="0" smtClean="0">
                <a:cs typeface="B Homa" panose="00000400000000000000" pitchFamily="2" charset="-78"/>
              </a:rPr>
              <a:t> </a:t>
            </a:r>
            <a:r>
              <a:rPr lang="fa-IR" sz="2000" dirty="0" smtClean="0">
                <a:cs typeface="B Homa" panose="00000400000000000000" pitchFamily="2" charset="-78"/>
              </a:rPr>
              <a:t>گرانیت </a:t>
            </a:r>
            <a:r>
              <a:rPr lang="fa-IR" sz="2000" dirty="0">
                <a:cs typeface="B Homa" panose="00000400000000000000" pitchFamily="2" charset="-78"/>
              </a:rPr>
              <a:t>در هم می باشد</a:t>
            </a:r>
            <a:r>
              <a:rPr lang="fa-IR" dirty="0" smtClean="0"/>
              <a:t>.</a:t>
            </a:r>
          </a:p>
        </p:txBody>
      </p:sp>
      <p:pic>
        <p:nvPicPr>
          <p:cNvPr id="3075" name="Picture 3" descr="E:\uni\term5\tarh\144_House_Apartment_in_Shiraz__Iranian_Modern_House__1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4248777" cy="455152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228600"/>
            <a:ext cx="8686800" cy="2362200"/>
          </a:xfrm>
        </p:spPr>
        <p:txBody>
          <a:bodyPr>
            <a:normAutofit/>
          </a:bodyPr>
          <a:lstStyle/>
          <a:p>
            <a:pPr algn="just" rtl="1"/>
            <a:r>
              <a:rPr lang="fa-IR" sz="2000" dirty="0">
                <a:cs typeface="B Homa" panose="00000400000000000000" pitchFamily="2" charset="-78"/>
              </a:rPr>
              <a:t>سنگی ضایعاتی از آخر قله ی سنگ های </a:t>
            </a:r>
            <a:r>
              <a:rPr lang="fa-IR" sz="2000" dirty="0" err="1">
                <a:cs typeface="B Homa" panose="00000400000000000000" pitchFamily="2" charset="-78"/>
              </a:rPr>
              <a:t>گرانیت</a:t>
            </a:r>
            <a:r>
              <a:rPr lang="fa-IR" sz="2000" dirty="0">
                <a:cs typeface="B Homa" panose="00000400000000000000" pitchFamily="2" charset="-78"/>
              </a:rPr>
              <a:t> که پس از برش و تولید سنگ  پلاک و یا خرده سنگ های معدن به قطعات 10*10*10 شکسته می شود.</a:t>
            </a:r>
          </a:p>
          <a:p>
            <a:pPr algn="just" rtl="1"/>
            <a:r>
              <a:rPr lang="fa-IR" sz="2000" dirty="0">
                <a:cs typeface="B Homa" panose="00000400000000000000" pitchFamily="2" charset="-78"/>
              </a:rPr>
              <a:t>عمدتادر کف سازی محوطه های تاریخی و یا پارک ها مورد استفاده قرار می گیرد.</a:t>
            </a:r>
          </a:p>
          <a:p>
            <a:pPr algn="just" rtl="1"/>
            <a:endParaRPr lang="en-US" dirty="0"/>
          </a:p>
        </p:txBody>
      </p:sp>
      <p:pic>
        <p:nvPicPr>
          <p:cNvPr id="1026" name="Picture 2" descr="C:\Users\User\Desktop\C__Data_Users_DefApps_AppData_INTERNETEXPLORER_Temp_Saved Images_A4_jpg_c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20638"/>
            <a:ext cx="3910013" cy="3103762"/>
          </a:xfrm>
          <a:prstGeom prst="rect">
            <a:avLst/>
          </a:prstGeom>
          <a:noFill/>
        </p:spPr>
      </p:pic>
      <p:pic>
        <p:nvPicPr>
          <p:cNvPr id="1027" name="Picture 3" descr="C:\Users\User\Desktop\C__Data_Users_DefApps_AppData_INTERNETEXPLORER_Temp_Saved Images_29_jpg_c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0" y="2590800"/>
            <a:ext cx="4178300" cy="3133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19800" y="457200"/>
            <a:ext cx="2895600" cy="49530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>
                <a:cs typeface="B Homa" panose="00000400000000000000" pitchFamily="2" charset="-78"/>
              </a:rPr>
              <a:t>با توجه به رویکرد سبز پروژه  بافت سنگ کوبیک در تضاد با بدنه ی صلب شهری بسیار مناسب بنظر می رسید و در هم بودن گرانیت و نیز به ایجاد طیف رنگی رندوم و بافتی ارگانیک کمک کرده و پیوند  آن را با پوشش سبز نما آسان </a:t>
            </a:r>
            <a:r>
              <a:rPr lang="fa-IR" sz="2000" dirty="0" smtClean="0">
                <a:cs typeface="B Homa" panose="00000400000000000000" pitchFamily="2" charset="-78"/>
              </a:rPr>
              <a:t>می</a:t>
            </a:r>
            <a:r>
              <a:rPr lang="en-US" sz="2000" dirty="0" smtClean="0">
                <a:cs typeface="B Homa" panose="00000400000000000000" pitchFamily="2" charset="-78"/>
              </a:rPr>
              <a:t> </a:t>
            </a:r>
            <a:r>
              <a:rPr lang="fa-IR" sz="2000" dirty="0" smtClean="0">
                <a:cs typeface="B Homa" panose="00000400000000000000" pitchFamily="2" charset="-78"/>
              </a:rPr>
              <a:t>ساخت</a:t>
            </a:r>
            <a:r>
              <a:rPr lang="fa-IR" dirty="0" smtClean="0"/>
              <a:t>.</a:t>
            </a:r>
            <a:endParaRPr lang="en-US" dirty="0" smtClean="0"/>
          </a:p>
          <a:p>
            <a:pPr algn="just" rtl="1"/>
            <a:endParaRPr lang="en-US" dirty="0"/>
          </a:p>
        </p:txBody>
      </p:sp>
      <p:pic>
        <p:nvPicPr>
          <p:cNvPr id="4" name="Picture 2" descr="E:\uni\term5\tarh\144_House_Apartment_in_Shiraz__Iranian_Modern_House__6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5314950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uni\term5\tarh\144_House_Apartment_in_Shiraz__Iranian_Modern_House__14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833" y="457200"/>
            <a:ext cx="3454400" cy="5181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6858000" cy="762000"/>
          </a:xfrm>
        </p:spPr>
        <p:txBody>
          <a:bodyPr>
            <a:noAutofit/>
          </a:bodyPr>
          <a:lstStyle/>
          <a:p>
            <a:pPr algn="ctr"/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هماهنگی مصالح داخلی و خارجی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86200" y="1295400"/>
            <a:ext cx="4800600" cy="47244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>
                <a:cs typeface="B Homa" panose="00000400000000000000" pitchFamily="2" charset="-78"/>
              </a:rPr>
              <a:t>مصالح به کار رفته در داخل کاملا با مصالح نما هماهنگ می باشد.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>
                <a:cs typeface="B Homa" panose="00000400000000000000" pitchFamily="2" charset="-78"/>
              </a:rPr>
              <a:t>در نما از سنگ ، سنگ سفید و چوب استفاده شده و در داخل بنا نیز مصالح سفید رنگ و چوب استفاده شده که سردی رنگ  سفید را برطرف میکند.</a:t>
            </a:r>
            <a:endParaRPr lang="en-US" sz="2000" dirty="0">
              <a:cs typeface="B Homa" panose="00000400000000000000" pitchFamily="2" charset="-78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uni\term5\tarh\144_House_Apartment_in_Shiraz__Iranian_Modern_House__1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27987"/>
            <a:ext cx="5324626" cy="5234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25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6324600" cy="914400"/>
          </a:xfrm>
        </p:spPr>
        <p:txBody>
          <a:bodyPr/>
          <a:lstStyle/>
          <a:p>
            <a:pPr algn="r"/>
            <a:r>
              <a:rPr lang="en-US" dirty="0" smtClean="0"/>
              <a:t>       </a:t>
            </a:r>
            <a:r>
              <a:rPr lang="fa-IR" sz="44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cs typeface="B Homa" panose="00000400000000000000" pitchFamily="2" charset="-78"/>
              </a:rPr>
              <a:t>فضای باز و سبز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660033"/>
              </a:solidFill>
              <a:cs typeface="B Hom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76800" y="914400"/>
            <a:ext cx="4114800" cy="4648200"/>
          </a:xfrm>
        </p:spPr>
        <p:txBody>
          <a:bodyPr>
            <a:normAutofit fontScale="92500" lnSpcReduction="10000"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fa-IR" sz="2000" dirty="0">
                <a:cs typeface="B Homa" panose="00000400000000000000" pitchFamily="2" charset="-78"/>
              </a:rPr>
              <a:t>بهره گیری و ایجاد فضای سبز در این ساختمان به خوبی قابل مشاهده می باشد.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fa-IR" sz="2000" dirty="0">
                <a:cs typeface="B Homa" panose="00000400000000000000" pitchFamily="2" charset="-78"/>
              </a:rPr>
              <a:t>1. در حیاط با استفاده از درختان بلند برای ایجاد 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fa-IR" sz="2000" dirty="0">
                <a:cs typeface="B Homa" panose="00000400000000000000" pitchFamily="2" charset="-78"/>
              </a:rPr>
              <a:t>سایه در فصول گرم و استفاده از بوته ها و </a:t>
            </a:r>
            <a:r>
              <a:rPr lang="fa-IR" sz="2000" dirty="0" smtClean="0">
                <a:cs typeface="B Homa" panose="00000400000000000000" pitchFamily="2" charset="-78"/>
              </a:rPr>
              <a:t>ایجاد</a:t>
            </a:r>
            <a:r>
              <a:rPr lang="en-US" sz="2000" dirty="0" smtClean="0">
                <a:cs typeface="B Homa" panose="00000400000000000000" pitchFamily="2" charset="-78"/>
              </a:rPr>
              <a:t> </a:t>
            </a:r>
            <a:r>
              <a:rPr lang="fa-IR" sz="2000" dirty="0" smtClean="0">
                <a:cs typeface="B Homa" panose="00000400000000000000" pitchFamily="2" charset="-78"/>
              </a:rPr>
              <a:t>یک </a:t>
            </a:r>
            <a:r>
              <a:rPr lang="fa-IR" sz="2000" dirty="0">
                <a:cs typeface="B Homa" panose="00000400000000000000" pitchFamily="2" charset="-78"/>
              </a:rPr>
              <a:t>فضای نشیمن دلنشین را ایجاد کرده.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fa-IR" sz="2000" dirty="0">
                <a:cs typeface="B Homa" panose="00000400000000000000" pitchFamily="2" charset="-78"/>
              </a:rPr>
              <a:t>فضای باز طراحی شده در عمق - 50</a:t>
            </a:r>
            <a:r>
              <a:rPr lang="fa-IR" sz="2000" dirty="0">
                <a:cs typeface="B Homa" panose="00000400000000000000" pitchFamily="2" charset="-78"/>
              </a:rPr>
              <a:t> </a:t>
            </a:r>
            <a:r>
              <a:rPr lang="fa-IR" sz="2000" dirty="0" err="1">
                <a:cs typeface="B Homa" panose="00000400000000000000" pitchFamily="2" charset="-78"/>
              </a:rPr>
              <a:t>وبااستفاده</a:t>
            </a:r>
            <a:r>
              <a:rPr lang="fa-IR" sz="2000" dirty="0">
                <a:cs typeface="B Homa" panose="00000400000000000000" pitchFamily="2" charset="-78"/>
              </a:rPr>
              <a:t> از درختان </a:t>
            </a:r>
            <a:r>
              <a:rPr lang="fa-IR" sz="2000" dirty="0" err="1">
                <a:cs typeface="B Homa" panose="00000400000000000000" pitchFamily="2" charset="-78"/>
              </a:rPr>
              <a:t>بلندصنوبرو</a:t>
            </a:r>
            <a:r>
              <a:rPr lang="fa-IR" sz="2000" dirty="0">
                <a:cs typeface="B Homa" panose="00000400000000000000" pitchFamily="2" charset="-78"/>
              </a:rPr>
              <a:t> گردو تا </a:t>
            </a:r>
            <a:r>
              <a:rPr lang="fa-IR" sz="2000" dirty="0">
                <a:cs typeface="B Homa" panose="00000400000000000000" pitchFamily="2" charset="-78"/>
              </a:rPr>
              <a:t>حد زیادی از فضای کاری تا حد زیادی  جداکرده است.</a:t>
            </a:r>
          </a:p>
          <a:p>
            <a:pPr algn="just" rtl="1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38757" y="1251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itchFamily="66" charset="0"/>
              </a:rPr>
              <a:t>N</a:t>
            </a:r>
            <a:endParaRPr lang="en-US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pic>
        <p:nvPicPr>
          <p:cNvPr id="14" name="Picture 2" descr="C:\Users\User\Desktop\ground_floor_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45535" y="2063403"/>
            <a:ext cx="5791199" cy="30610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16200000">
            <a:off x="2186455" y="2565212"/>
            <a:ext cx="914400" cy="533400"/>
          </a:xfrm>
          <a:prstGeom prst="rect">
            <a:avLst/>
          </a:prstGeom>
          <a:solidFill>
            <a:srgbClr val="E22708">
              <a:alpha val="49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198" y="4648202"/>
            <a:ext cx="381000" cy="76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2957" y="4432110"/>
            <a:ext cx="2133600" cy="1905000"/>
          </a:xfrm>
          <a:prstGeom prst="rect">
            <a:avLst/>
          </a:prstGeom>
          <a:solidFill>
            <a:srgbClr val="92D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154865" y="4456813"/>
            <a:ext cx="776177" cy="2020187"/>
          </a:xfrm>
          <a:custGeom>
            <a:avLst/>
            <a:gdLst>
              <a:gd name="connsiteX0" fmla="*/ 542261 w 776177"/>
              <a:gd name="connsiteY0" fmla="*/ 42531 h 2020187"/>
              <a:gd name="connsiteX1" fmla="*/ 563526 w 776177"/>
              <a:gd name="connsiteY1" fmla="*/ 1722475 h 2020187"/>
              <a:gd name="connsiteX2" fmla="*/ 0 w 776177"/>
              <a:gd name="connsiteY2" fmla="*/ 1722475 h 2020187"/>
              <a:gd name="connsiteX3" fmla="*/ 10633 w 776177"/>
              <a:gd name="connsiteY3" fmla="*/ 2020187 h 2020187"/>
              <a:gd name="connsiteX4" fmla="*/ 765544 w 776177"/>
              <a:gd name="connsiteY4" fmla="*/ 1967024 h 2020187"/>
              <a:gd name="connsiteX5" fmla="*/ 776177 w 776177"/>
              <a:gd name="connsiteY5" fmla="*/ 0 h 2020187"/>
              <a:gd name="connsiteX6" fmla="*/ 542261 w 776177"/>
              <a:gd name="connsiteY6" fmla="*/ 42531 h 202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6177" h="2020187">
                <a:moveTo>
                  <a:pt x="542261" y="42531"/>
                </a:moveTo>
                <a:lnTo>
                  <a:pt x="563526" y="1722475"/>
                </a:lnTo>
                <a:lnTo>
                  <a:pt x="0" y="1722475"/>
                </a:lnTo>
                <a:lnTo>
                  <a:pt x="10633" y="2020187"/>
                </a:lnTo>
                <a:lnTo>
                  <a:pt x="765544" y="1967024"/>
                </a:lnTo>
                <a:cubicBezTo>
                  <a:pt x="769088" y="1311349"/>
                  <a:pt x="772633" y="655675"/>
                  <a:pt x="776177" y="0"/>
                </a:cubicBezTo>
                <a:lnTo>
                  <a:pt x="542261" y="42531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10800000" flipV="1">
            <a:off x="838200" y="4504660"/>
            <a:ext cx="776177" cy="1905000"/>
          </a:xfrm>
          <a:custGeom>
            <a:avLst/>
            <a:gdLst>
              <a:gd name="connsiteX0" fmla="*/ 542261 w 776177"/>
              <a:gd name="connsiteY0" fmla="*/ 42531 h 2020187"/>
              <a:gd name="connsiteX1" fmla="*/ 563526 w 776177"/>
              <a:gd name="connsiteY1" fmla="*/ 1722475 h 2020187"/>
              <a:gd name="connsiteX2" fmla="*/ 0 w 776177"/>
              <a:gd name="connsiteY2" fmla="*/ 1722475 h 2020187"/>
              <a:gd name="connsiteX3" fmla="*/ 10633 w 776177"/>
              <a:gd name="connsiteY3" fmla="*/ 2020187 h 2020187"/>
              <a:gd name="connsiteX4" fmla="*/ 765544 w 776177"/>
              <a:gd name="connsiteY4" fmla="*/ 1967024 h 2020187"/>
              <a:gd name="connsiteX5" fmla="*/ 776177 w 776177"/>
              <a:gd name="connsiteY5" fmla="*/ 0 h 2020187"/>
              <a:gd name="connsiteX6" fmla="*/ 542261 w 776177"/>
              <a:gd name="connsiteY6" fmla="*/ 42531 h 202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6177" h="2020187">
                <a:moveTo>
                  <a:pt x="542261" y="42531"/>
                </a:moveTo>
                <a:lnTo>
                  <a:pt x="563526" y="1722475"/>
                </a:lnTo>
                <a:lnTo>
                  <a:pt x="0" y="1722475"/>
                </a:lnTo>
                <a:lnTo>
                  <a:pt x="10633" y="2020187"/>
                </a:lnTo>
                <a:lnTo>
                  <a:pt x="765544" y="1967024"/>
                </a:lnTo>
                <a:cubicBezTo>
                  <a:pt x="769088" y="1311349"/>
                  <a:pt x="772633" y="655675"/>
                  <a:pt x="776177" y="0"/>
                </a:cubicBezTo>
                <a:lnTo>
                  <a:pt x="542261" y="42531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62557" y="4965510"/>
            <a:ext cx="838200" cy="838200"/>
          </a:xfrm>
          <a:prstGeom prst="rect">
            <a:avLst/>
          </a:prstGeom>
          <a:solidFill>
            <a:schemeClr val="tx2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1096</TotalTime>
  <Words>1166</Words>
  <Application>Microsoft Office PowerPoint</Application>
  <PresentationFormat>On-screen Show (4:3)</PresentationFormat>
  <Paragraphs>131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Horizon</vt:lpstr>
      <vt:lpstr>خانه آپارتمان 144</vt:lpstr>
      <vt:lpstr>PowerPoint Presentation</vt:lpstr>
      <vt:lpstr>اقلیم</vt:lpstr>
      <vt:lpstr>(مصالح(داخلی و خارجی</vt:lpstr>
      <vt:lpstr>PowerPoint Presentation</vt:lpstr>
      <vt:lpstr>PowerPoint Presentation</vt:lpstr>
      <vt:lpstr>هماهنگی مصالح داخلی و خارجی</vt:lpstr>
      <vt:lpstr>PowerPoint Presentation</vt:lpstr>
      <vt:lpstr>       فضای باز و سبز</vt:lpstr>
      <vt:lpstr>PowerPoint Presentation</vt:lpstr>
      <vt:lpstr>PowerPoint Presentation</vt:lpstr>
      <vt:lpstr>تحلیل فضایی</vt:lpstr>
      <vt:lpstr>دسترسی ها</vt:lpstr>
      <vt:lpstr>ارتباطات عمودی   (آسانسور و پله،ارتباط با دیگر فضاها )</vt:lpstr>
      <vt:lpstr>PowerPoint Presentation</vt:lpstr>
      <vt:lpstr>سیرکولاسیون و ارتباطات فضایی</vt:lpstr>
      <vt:lpstr>طبقه ی اول</vt:lpstr>
      <vt:lpstr>طبقه ی دوم</vt:lpstr>
      <vt:lpstr>بررسی فضاها</vt:lpstr>
      <vt:lpstr>اتاق خواب 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حمام و سرویس بهداشتی         </vt:lpstr>
      <vt:lpstr>PowerPoint Presentation</vt:lpstr>
      <vt:lpstr>نشیمن               </vt:lpstr>
      <vt:lpstr>طبقه ی دوم</vt:lpstr>
      <vt:lpstr>PowerPoint Presentation</vt:lpstr>
      <vt:lpstr>آشپزخانه </vt:lpstr>
      <vt:lpstr>طبقه ی دوم</vt:lpstr>
      <vt:lpstr>PowerPoint Presentation</vt:lpstr>
      <vt:lpstr>نتیجه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خانه آپارتمان 144</dc:title>
  <dc:creator>User</dc:creator>
  <cp:lastModifiedBy>rahsepar</cp:lastModifiedBy>
  <cp:revision>131</cp:revision>
  <dcterms:created xsi:type="dcterms:W3CDTF">2015-10-16T16:25:02Z</dcterms:created>
  <dcterms:modified xsi:type="dcterms:W3CDTF">2016-06-05T11:30:13Z</dcterms:modified>
</cp:coreProperties>
</file>