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70"/>
  </p:notesMasterIdLst>
  <p:sldIdLst>
    <p:sldId id="323" r:id="rId2"/>
    <p:sldId id="324" r:id="rId3"/>
    <p:sldId id="261" r:id="rId4"/>
    <p:sldId id="258" r:id="rId5"/>
    <p:sldId id="259" r:id="rId6"/>
    <p:sldId id="260" r:id="rId7"/>
    <p:sldId id="257" r:id="rId8"/>
    <p:sldId id="262" r:id="rId9"/>
    <p:sldId id="263" r:id="rId10"/>
    <p:sldId id="268" r:id="rId11"/>
    <p:sldId id="264" r:id="rId12"/>
    <p:sldId id="265" r:id="rId13"/>
    <p:sldId id="266" r:id="rId14"/>
    <p:sldId id="267" r:id="rId15"/>
    <p:sldId id="269" r:id="rId16"/>
    <p:sldId id="270" r:id="rId17"/>
    <p:sldId id="271" r:id="rId18"/>
    <p:sldId id="272" r:id="rId19"/>
    <p:sldId id="273" r:id="rId20"/>
    <p:sldId id="274" r:id="rId21"/>
    <p:sldId id="275" r:id="rId22"/>
    <p:sldId id="276" r:id="rId23"/>
    <p:sldId id="277" r:id="rId24"/>
    <p:sldId id="279" r:id="rId25"/>
    <p:sldId id="278" r:id="rId26"/>
    <p:sldId id="281" r:id="rId27"/>
    <p:sldId id="280"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322"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C29255-4A85-414C-8EF8-FCA992B19358}">
          <p14:sldIdLst>
            <p14:sldId id="323"/>
            <p14:sldId id="324"/>
            <p14:sldId id="261"/>
            <p14:sldId id="258"/>
            <p14:sldId id="259"/>
            <p14:sldId id="260"/>
            <p14:sldId id="257"/>
            <p14:sldId id="262"/>
            <p14:sldId id="263"/>
            <p14:sldId id="268"/>
            <p14:sldId id="264"/>
            <p14:sldId id="265"/>
            <p14:sldId id="266"/>
            <p14:sldId id="267"/>
            <p14:sldId id="269"/>
            <p14:sldId id="270"/>
            <p14:sldId id="271"/>
            <p14:sldId id="272"/>
            <p14:sldId id="273"/>
            <p14:sldId id="274"/>
            <p14:sldId id="275"/>
            <p14:sldId id="276"/>
            <p14:sldId id="277"/>
            <p14:sldId id="279"/>
            <p14:sldId id="278"/>
            <p14:sldId id="281"/>
            <p14:sldId id="280"/>
            <p14:sldId id="282"/>
            <p14:sldId id="283"/>
            <p14:sldId id="284"/>
            <p14:sldId id="285"/>
            <p14:sldId id="286"/>
            <p14:sldId id="287"/>
            <p14:sldId id="288"/>
            <p14:sldId id="289"/>
            <p14:sldId id="290"/>
            <p14:sldId id="291"/>
            <p14:sldId id="292"/>
            <p14:sldId id="293"/>
            <p14:sldId id="294"/>
            <p14:sldId id="295"/>
            <p14:sldId id="322"/>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Lst>
        </p14:section>
        <p14:section name="Untitled Section" id="{8F552BD4-1AE4-42C9-9E7C-6644BF21A5B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370832-322A-4FB9-8DF2-CEB86B00A9A1}"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EBDA08E1-8128-4752-A80A-E2A521B1235F}">
      <dgm:prSet phldrT="[Text]" custT="1"/>
      <dgm:spPr>
        <a:solidFill>
          <a:schemeClr val="accent1"/>
        </a:solidFill>
      </dgm:spPr>
      <dgm:t>
        <a:bodyPr/>
        <a:lstStyle/>
        <a:p>
          <a:r>
            <a:rPr lang="ar-SA" sz="2000" b="0" cap="none" spc="0" smtClean="0">
              <a:ln w="0"/>
              <a:solidFill>
                <a:sysClr val="windowText" lastClr="000000"/>
              </a:solidFill>
              <a:effectLst>
                <a:outerShdw blurRad="38100" dist="19050" dir="2700000" algn="tl" rotWithShape="0">
                  <a:schemeClr val="dk1">
                    <a:alpha val="40000"/>
                  </a:schemeClr>
                </a:outerShdw>
              </a:effectLst>
            </a:rPr>
            <a:t>عون بن محمدبن علی </a:t>
          </a:r>
          <a:endParaRPr lang="en-US" sz="2000" b="0" cap="none" spc="0">
            <a:ln w="0"/>
            <a:solidFill>
              <a:sysClr val="windowText" lastClr="000000"/>
            </a:solidFill>
            <a:effectLst>
              <a:outerShdw blurRad="38100" dist="19050" dir="2700000" algn="tl" rotWithShape="0">
                <a:schemeClr val="dk1">
                  <a:alpha val="40000"/>
                </a:schemeClr>
              </a:outerShdw>
            </a:effectLst>
          </a:endParaRPr>
        </a:p>
      </dgm:t>
    </dgm:pt>
    <dgm:pt modelId="{8DCBD8F2-A503-488E-8B33-A5736FD71328}" type="parTrans" cxnId="{F903D901-511A-4343-872E-3EFDF5EB6A88}">
      <dgm:prSet/>
      <dgm:spPr/>
      <dgm:t>
        <a:bodyPr/>
        <a:lstStyle/>
        <a:p>
          <a:endParaRPr lang="en-US"/>
        </a:p>
      </dgm:t>
    </dgm:pt>
    <dgm:pt modelId="{57DA7D88-F0FA-4392-8604-A001C11E11EA}" type="sibTrans" cxnId="{F903D901-511A-4343-872E-3EFDF5EB6A88}">
      <dgm:prSet/>
      <dgm:spPr/>
      <dgm:t>
        <a:bodyPr/>
        <a:lstStyle/>
        <a:p>
          <a:endParaRPr lang="en-US"/>
        </a:p>
      </dgm:t>
    </dgm:pt>
    <dgm:pt modelId="{F01959C2-1389-4F8E-AE3C-A72C5EDDBE25}">
      <dgm:prSet phldrT="[Text]"/>
      <dgm:spPr/>
      <dgm:t>
        <a:bodyPr/>
        <a:lstStyle/>
        <a:p>
          <a:r>
            <a:rPr lang="fa-IR" b="0" cap="none" spc="0" smtClean="0">
              <a:ln w="0"/>
              <a:solidFill>
                <a:sysClr val="windowText" lastClr="000000"/>
              </a:solidFill>
              <a:effectLst>
                <a:outerShdw blurRad="38100" dist="19050" dir="2700000" algn="tl" rotWithShape="0">
                  <a:schemeClr val="dk1">
                    <a:alpha val="40000"/>
                  </a:schemeClr>
                </a:outerShdw>
              </a:effectLst>
            </a:rPr>
            <a:t>کم کم گرد مزارش جمع شدن و ماسوله شکل گرفت</a:t>
          </a:r>
          <a:endParaRPr lang="en-US" b="0" cap="none" spc="0">
            <a:ln w="0"/>
            <a:solidFill>
              <a:sysClr val="windowText" lastClr="000000"/>
            </a:solidFill>
            <a:effectLst>
              <a:outerShdw blurRad="38100" dist="19050" dir="2700000" algn="tl" rotWithShape="0">
                <a:schemeClr val="dk1">
                  <a:alpha val="40000"/>
                </a:schemeClr>
              </a:outerShdw>
            </a:effectLst>
          </a:endParaRPr>
        </a:p>
      </dgm:t>
    </dgm:pt>
    <dgm:pt modelId="{B61A9EED-92CA-4B6C-8CCD-9D012BE1355C}" type="parTrans" cxnId="{CB18F2BA-01A1-4CF3-AFD9-05D082637626}">
      <dgm:prSet/>
      <dgm:spPr/>
      <dgm:t>
        <a:bodyPr/>
        <a:lstStyle/>
        <a:p>
          <a:endParaRPr lang="en-US"/>
        </a:p>
      </dgm:t>
    </dgm:pt>
    <dgm:pt modelId="{C528D3A6-649E-42B1-9FCA-94A988552288}" type="sibTrans" cxnId="{CB18F2BA-01A1-4CF3-AFD9-05D082637626}">
      <dgm:prSet/>
      <dgm:spPr/>
      <dgm:t>
        <a:bodyPr/>
        <a:lstStyle/>
        <a:p>
          <a:endParaRPr lang="en-US"/>
        </a:p>
      </dgm:t>
    </dgm:pt>
    <dgm:pt modelId="{FCB6000F-C5EF-4295-A4DD-5DEC1B23AA5B}">
      <dgm:prSet phldrT="[Text]" custT="1"/>
      <dgm:spPr/>
      <dgm:t>
        <a:bodyPr/>
        <a:lstStyle/>
        <a:p>
          <a:r>
            <a:rPr lang="ar-SA" sz="2000" b="0" cap="none" spc="0" smtClean="0">
              <a:ln w="0"/>
              <a:solidFill>
                <a:sysClr val="windowText" lastClr="000000"/>
              </a:solidFill>
              <a:effectLst>
                <a:outerShdw blurRad="38100" dist="19050" dir="2700000" algn="tl" rotWithShape="0">
                  <a:schemeClr val="dk1">
                    <a:alpha val="40000"/>
                  </a:schemeClr>
                </a:outerShdw>
              </a:effectLst>
            </a:rPr>
            <a:t>عین علی</a:t>
          </a:r>
          <a:r>
            <a:rPr lang="fa-IR" sz="2000" b="0" cap="none" spc="0" smtClean="0">
              <a:ln w="0"/>
              <a:solidFill>
                <a:sysClr val="windowText" lastClr="000000"/>
              </a:solidFill>
              <a:effectLst>
                <a:outerShdw blurRad="38100" dist="19050" dir="2700000" algn="tl" rotWithShape="0">
                  <a:schemeClr val="dk1">
                    <a:alpha val="40000"/>
                  </a:schemeClr>
                </a:outerShdw>
              </a:effectLst>
            </a:rPr>
            <a:t> </a:t>
          </a:r>
          <a:r>
            <a:rPr lang="ar-SA" sz="2000" b="0" cap="none" spc="0" smtClean="0">
              <a:ln w="0"/>
              <a:solidFill>
                <a:sysClr val="windowText" lastClr="000000"/>
              </a:solidFill>
              <a:effectLst>
                <a:outerShdw blurRad="38100" dist="19050" dir="2700000" algn="tl" rotWithShape="0">
                  <a:schemeClr val="dk1">
                    <a:alpha val="40000"/>
                  </a:schemeClr>
                </a:outerShdw>
              </a:effectLst>
            </a:rPr>
            <a:t>و زین علی</a:t>
          </a:r>
          <a:endParaRPr lang="en-US" sz="2000" b="0" cap="none" spc="0">
            <a:ln w="0"/>
            <a:solidFill>
              <a:sysClr val="windowText" lastClr="000000"/>
            </a:solidFill>
            <a:effectLst>
              <a:outerShdw blurRad="38100" dist="19050" dir="2700000" algn="tl" rotWithShape="0">
                <a:schemeClr val="dk1">
                  <a:alpha val="40000"/>
                </a:schemeClr>
              </a:outerShdw>
            </a:effectLst>
          </a:endParaRPr>
        </a:p>
      </dgm:t>
    </dgm:pt>
    <dgm:pt modelId="{9E29A30E-6E2D-449E-B346-5B88D6A2E517}" type="parTrans" cxnId="{2E16CE13-0287-470E-9631-4F67A4709913}">
      <dgm:prSet/>
      <dgm:spPr/>
      <dgm:t>
        <a:bodyPr/>
        <a:lstStyle/>
        <a:p>
          <a:endParaRPr lang="en-US"/>
        </a:p>
      </dgm:t>
    </dgm:pt>
    <dgm:pt modelId="{9ECDDBAC-8B8D-493C-9E03-0194B8540DF6}" type="sibTrans" cxnId="{2E16CE13-0287-470E-9631-4F67A4709913}">
      <dgm:prSet/>
      <dgm:spPr/>
      <dgm:t>
        <a:bodyPr/>
        <a:lstStyle/>
        <a:p>
          <a:endParaRPr lang="en-US"/>
        </a:p>
      </dgm:t>
    </dgm:pt>
    <dgm:pt modelId="{C2BCB3B8-33F3-48C3-8B9E-6CF331718C2B}">
      <dgm:prSet phldrT="[Text]"/>
      <dgm:spPr/>
      <dgm:t>
        <a:bodyPr/>
        <a:lstStyle/>
        <a:p>
          <a:r>
            <a:rPr lang="ar-SA" b="0" cap="none" spc="0" smtClean="0">
              <a:ln w="0"/>
              <a:solidFill>
                <a:sysClr val="windowText" lastClr="000000"/>
              </a:solidFill>
              <a:effectLst>
                <a:outerShdw blurRad="38100" dist="19050" dir="2700000" algn="tl" rotWithShape="0">
                  <a:schemeClr val="dk1">
                    <a:alpha val="40000"/>
                  </a:schemeClr>
                </a:outerShdw>
              </a:effectLst>
            </a:rPr>
            <a:t>دو تن از شاگردان سالك</a:t>
          </a:r>
          <a:endParaRPr lang="en-US" b="0" cap="none" spc="0">
            <a:ln w="0"/>
            <a:solidFill>
              <a:sysClr val="windowText" lastClr="000000"/>
            </a:solidFill>
            <a:effectLst>
              <a:outerShdw blurRad="38100" dist="19050" dir="2700000" algn="tl" rotWithShape="0">
                <a:schemeClr val="dk1">
                  <a:alpha val="40000"/>
                </a:schemeClr>
              </a:outerShdw>
            </a:effectLst>
          </a:endParaRPr>
        </a:p>
      </dgm:t>
    </dgm:pt>
    <dgm:pt modelId="{D2466AED-6678-4556-9439-98D3E385D896}" type="parTrans" cxnId="{3DCA5134-1735-41C4-B873-A745BC71BB02}">
      <dgm:prSet/>
      <dgm:spPr/>
      <dgm:t>
        <a:bodyPr/>
        <a:lstStyle/>
        <a:p>
          <a:endParaRPr lang="en-US"/>
        </a:p>
      </dgm:t>
    </dgm:pt>
    <dgm:pt modelId="{A3365383-D7D0-43D1-BDA1-6141A3CDBFCF}" type="sibTrans" cxnId="{3DCA5134-1735-41C4-B873-A745BC71BB02}">
      <dgm:prSet/>
      <dgm:spPr/>
      <dgm:t>
        <a:bodyPr/>
        <a:lstStyle/>
        <a:p>
          <a:endParaRPr lang="en-US"/>
        </a:p>
      </dgm:t>
    </dgm:pt>
    <dgm:pt modelId="{E62B0DA0-D17B-4298-ADA6-8D7A3BD2287F}">
      <dgm:prSet phldrT="[Text]" custT="1"/>
      <dgm:spPr>
        <a:solidFill>
          <a:schemeClr val="accent1">
            <a:alpha val="90000"/>
          </a:schemeClr>
        </a:solidFill>
      </dgm:spPr>
      <dgm:t>
        <a:bodyPr/>
        <a:lstStyle/>
        <a:p>
          <a:r>
            <a:rPr lang="ar-SA" sz="1800" b="0" cap="none" spc="0" smtClean="0">
              <a:ln w="0"/>
              <a:solidFill>
                <a:sysClr val="windowText" lastClr="000000"/>
              </a:solidFill>
              <a:effectLst>
                <a:outerShdw blurRad="38100" dist="19050" dir="2700000" algn="tl" rotWithShape="0">
                  <a:schemeClr val="dk1">
                    <a:alpha val="40000"/>
                  </a:schemeClr>
                </a:outerShdw>
              </a:effectLst>
            </a:rPr>
            <a:t>تاریخ خطی سالك </a:t>
          </a:r>
          <a:r>
            <a:rPr lang="fa-IR" sz="1800" b="0" cap="none" spc="0" smtClean="0">
              <a:ln w="0"/>
              <a:solidFill>
                <a:sysClr val="windowText" lastClr="000000"/>
              </a:solidFill>
              <a:effectLst>
                <a:outerShdw blurRad="38100" dist="19050" dir="2700000" algn="tl" rotWithShape="0">
                  <a:schemeClr val="dk1">
                    <a:alpha val="40000"/>
                  </a:schemeClr>
                </a:outerShdw>
              </a:effectLst>
            </a:rPr>
            <a:t>(</a:t>
          </a:r>
          <a:r>
            <a:rPr lang="ar-SA" sz="1800" b="0" cap="none" spc="0" smtClean="0">
              <a:ln w="0"/>
              <a:solidFill>
                <a:sysClr val="windowText" lastClr="000000"/>
              </a:solidFill>
              <a:effectLst>
                <a:outerShdw blurRad="38100" dist="19050" dir="2700000" algn="tl" rotWithShape="0">
                  <a:schemeClr val="dk1">
                    <a:alpha val="40000"/>
                  </a:schemeClr>
                </a:outerShdw>
              </a:effectLst>
            </a:rPr>
            <a:t>سالوك معلم </a:t>
          </a:r>
          <a:r>
            <a:rPr lang="fa-IR" sz="1800" b="0" cap="none" spc="0" smtClean="0">
              <a:ln w="0"/>
              <a:solidFill>
                <a:sysClr val="windowText" lastClr="000000"/>
              </a:solidFill>
              <a:effectLst>
                <a:outerShdw blurRad="38100" dist="19050" dir="2700000" algn="tl" rotWithShape="0">
                  <a:schemeClr val="dk1">
                    <a:alpha val="40000"/>
                  </a:schemeClr>
                </a:outerShdw>
              </a:effectLst>
            </a:rPr>
            <a:t>)</a:t>
          </a:r>
          <a:endParaRPr lang="en-US" sz="1800" b="0" cap="none" spc="0">
            <a:ln w="0"/>
            <a:solidFill>
              <a:sysClr val="windowText" lastClr="000000"/>
            </a:solidFill>
            <a:effectLst>
              <a:outerShdw blurRad="38100" dist="19050" dir="2700000" algn="tl" rotWithShape="0">
                <a:schemeClr val="dk1">
                  <a:alpha val="40000"/>
                </a:schemeClr>
              </a:outerShdw>
            </a:effectLst>
          </a:endParaRPr>
        </a:p>
      </dgm:t>
    </dgm:pt>
    <dgm:pt modelId="{990D42C4-0850-4799-B8EF-0B2DA70B51CA}" type="parTrans" cxnId="{5D175791-62CC-4AAC-ABF1-58ADA3EE265E}">
      <dgm:prSet/>
      <dgm:spPr/>
      <dgm:t>
        <a:bodyPr/>
        <a:lstStyle/>
        <a:p>
          <a:endParaRPr lang="en-US"/>
        </a:p>
      </dgm:t>
    </dgm:pt>
    <dgm:pt modelId="{7D905CC9-16F8-455A-BB04-60ADF742E923}" type="sibTrans" cxnId="{5D175791-62CC-4AAC-ABF1-58ADA3EE265E}">
      <dgm:prSet/>
      <dgm:spPr/>
      <dgm:t>
        <a:bodyPr/>
        <a:lstStyle/>
        <a:p>
          <a:endParaRPr lang="en-US"/>
        </a:p>
      </dgm:t>
    </dgm:pt>
    <dgm:pt modelId="{1A2615BF-1A1C-4208-A64F-6938CE12ECCC}">
      <dgm:prSet/>
      <dgm:spPr/>
      <dgm:t>
        <a:bodyPr/>
        <a:lstStyle/>
        <a:p>
          <a:r>
            <a:rPr lang="fa-IR" b="0" cap="none" spc="0" smtClean="0">
              <a:ln w="0"/>
              <a:solidFill>
                <a:sysClr val="windowText" lastClr="000000"/>
              </a:solidFill>
              <a:effectLst>
                <a:outerShdw blurRad="38100" dist="19050" dir="2700000" algn="tl" rotWithShape="0">
                  <a:schemeClr val="dk1">
                    <a:alpha val="40000"/>
                  </a:schemeClr>
                </a:outerShdw>
              </a:effectLst>
            </a:rPr>
            <a:t>یکی </a:t>
          </a:r>
          <a:r>
            <a:rPr lang="ar-SA" b="0" cap="none" spc="0" smtClean="0">
              <a:ln w="0"/>
              <a:solidFill>
                <a:sysClr val="windowText" lastClr="000000"/>
              </a:solidFill>
              <a:effectLst>
                <a:outerShdw blurRad="38100" dist="19050" dir="2700000" algn="tl" rotWithShape="0">
                  <a:schemeClr val="dk1">
                    <a:alpha val="40000"/>
                  </a:schemeClr>
                </a:outerShdw>
              </a:effectLst>
            </a:rPr>
            <a:t>ازهمراهان</a:t>
          </a:r>
          <a:endParaRPr lang="en-US" b="0" cap="none" spc="0">
            <a:ln w="0"/>
            <a:solidFill>
              <a:sysClr val="windowText" lastClr="000000"/>
            </a:solidFill>
            <a:effectLst>
              <a:outerShdw blurRad="38100" dist="19050" dir="2700000" algn="tl" rotWithShape="0">
                <a:schemeClr val="dk1">
                  <a:alpha val="40000"/>
                </a:schemeClr>
              </a:outerShdw>
            </a:effectLst>
          </a:endParaRPr>
        </a:p>
      </dgm:t>
    </dgm:pt>
    <dgm:pt modelId="{5100BCAE-6E83-4046-B5EE-2CBB6ADBB038}" type="parTrans" cxnId="{23B4C3E9-F972-4FC6-AA3C-9F1238DC8B1E}">
      <dgm:prSet/>
      <dgm:spPr/>
      <dgm:t>
        <a:bodyPr/>
        <a:lstStyle/>
        <a:p>
          <a:endParaRPr lang="en-US"/>
        </a:p>
      </dgm:t>
    </dgm:pt>
    <dgm:pt modelId="{F6768089-6185-4084-B8BA-89130E01DB67}" type="sibTrans" cxnId="{23B4C3E9-F972-4FC6-AA3C-9F1238DC8B1E}">
      <dgm:prSet/>
      <dgm:spPr/>
      <dgm:t>
        <a:bodyPr/>
        <a:lstStyle/>
        <a:p>
          <a:endParaRPr lang="en-US"/>
        </a:p>
      </dgm:t>
    </dgm:pt>
    <dgm:pt modelId="{CCA44852-0314-48BF-B41B-8DA22BD7A645}">
      <dgm:prSet/>
      <dgm:spPr>
        <a:solidFill>
          <a:schemeClr val="accent1">
            <a:alpha val="90000"/>
          </a:schemeClr>
        </a:solidFill>
      </dgm:spPr>
      <dgm:t>
        <a:bodyPr/>
        <a:lstStyle/>
        <a:p>
          <a:r>
            <a:rPr lang="ar-SA" b="0" cap="none" spc="0" smtClean="0">
              <a:ln w="0"/>
              <a:solidFill>
                <a:sysClr val="windowText" lastClr="000000"/>
              </a:solidFill>
              <a:effectLst>
                <a:outerShdw blurRad="38100" dist="19050" dir="2700000" algn="tl" rotWithShape="0">
                  <a:schemeClr val="dk1">
                    <a:alpha val="40000"/>
                  </a:schemeClr>
                </a:outerShdw>
              </a:effectLst>
            </a:rPr>
            <a:t>آقاسید جمال الدین اشرف</a:t>
          </a:r>
          <a:endParaRPr lang="en-US" b="0" cap="none" spc="0" dirty="0">
            <a:ln w="0"/>
            <a:solidFill>
              <a:sysClr val="windowText" lastClr="000000"/>
            </a:solidFill>
            <a:effectLst>
              <a:outerShdw blurRad="38100" dist="19050" dir="2700000" algn="tl" rotWithShape="0">
                <a:schemeClr val="dk1">
                  <a:alpha val="40000"/>
                </a:schemeClr>
              </a:outerShdw>
            </a:effectLst>
          </a:endParaRPr>
        </a:p>
      </dgm:t>
    </dgm:pt>
    <dgm:pt modelId="{C72F7B0A-2C96-49B2-8D88-2B40BCDCB718}" type="parTrans" cxnId="{6449D8F3-1714-4610-94E4-14B172E0EDAF}">
      <dgm:prSet/>
      <dgm:spPr/>
      <dgm:t>
        <a:bodyPr/>
        <a:lstStyle/>
        <a:p>
          <a:endParaRPr lang="en-US"/>
        </a:p>
      </dgm:t>
    </dgm:pt>
    <dgm:pt modelId="{67A8F7CF-6319-456D-9D7B-7F49C0798399}" type="sibTrans" cxnId="{6449D8F3-1714-4610-94E4-14B172E0EDAF}">
      <dgm:prSet/>
      <dgm:spPr/>
      <dgm:t>
        <a:bodyPr/>
        <a:lstStyle/>
        <a:p>
          <a:endParaRPr lang="en-US"/>
        </a:p>
      </dgm:t>
    </dgm:pt>
    <dgm:pt modelId="{B51D4901-F98D-4548-B6A2-598DA7DA24AE}">
      <dgm:prSet/>
      <dgm:spPr/>
      <dgm:t>
        <a:bodyPr/>
        <a:lstStyle/>
        <a:p>
          <a:r>
            <a:rPr lang="fa-IR" b="0" cap="none" spc="0" smtClean="0">
              <a:ln w="0"/>
              <a:solidFill>
                <a:sysClr val="windowText" lastClr="000000"/>
              </a:solidFill>
              <a:effectLst>
                <a:outerShdw blurRad="38100" dist="19050" dir="2700000" algn="tl" rotWithShape="0">
                  <a:schemeClr val="dk1">
                    <a:alpha val="40000"/>
                  </a:schemeClr>
                </a:outerShdw>
              </a:effectLst>
            </a:rPr>
            <a:t>هنگام فرار</a:t>
          </a:r>
          <a:endParaRPr lang="en-US" b="0" cap="none" spc="0" dirty="0">
            <a:ln w="0"/>
            <a:solidFill>
              <a:sysClr val="windowText" lastClr="000000"/>
            </a:solidFill>
            <a:effectLst>
              <a:outerShdw blurRad="38100" dist="19050" dir="2700000" algn="tl" rotWithShape="0">
                <a:schemeClr val="dk1">
                  <a:alpha val="40000"/>
                </a:schemeClr>
              </a:outerShdw>
            </a:effectLst>
          </a:endParaRPr>
        </a:p>
      </dgm:t>
    </dgm:pt>
    <dgm:pt modelId="{E0061FC2-6077-400B-8FB8-10CD574FFA88}" type="parTrans" cxnId="{801243E0-4C20-478C-8093-48CEB745D663}">
      <dgm:prSet/>
      <dgm:spPr/>
      <dgm:t>
        <a:bodyPr/>
        <a:lstStyle/>
        <a:p>
          <a:endParaRPr lang="en-US"/>
        </a:p>
      </dgm:t>
    </dgm:pt>
    <dgm:pt modelId="{2DD36AA9-8AFC-42BC-8B26-E5BA26901189}" type="sibTrans" cxnId="{801243E0-4C20-478C-8093-48CEB745D663}">
      <dgm:prSet/>
      <dgm:spPr/>
      <dgm:t>
        <a:bodyPr/>
        <a:lstStyle/>
        <a:p>
          <a:endParaRPr lang="en-US"/>
        </a:p>
      </dgm:t>
    </dgm:pt>
    <dgm:pt modelId="{3ED168CE-084F-49A5-BB7E-C5ABC8ECE94D}">
      <dgm:prSet/>
      <dgm:spPr>
        <a:solidFill>
          <a:schemeClr val="accent1">
            <a:alpha val="90000"/>
          </a:schemeClr>
        </a:solidFill>
      </dgm:spPr>
      <dgm:t>
        <a:bodyPr/>
        <a:lstStyle/>
        <a:p>
          <a:r>
            <a:rPr lang="ar-SA" b="0" cap="none" spc="0" smtClean="0">
              <a:ln w="0"/>
              <a:solidFill>
                <a:sysClr val="windowText" lastClr="000000"/>
              </a:solidFill>
              <a:effectLst>
                <a:outerShdw blurRad="38100" dist="19050" dir="2700000" algn="tl" rotWithShape="0">
                  <a:schemeClr val="dk1">
                    <a:alpha val="40000"/>
                  </a:schemeClr>
                </a:outerShdw>
              </a:effectLst>
            </a:rPr>
            <a:t>در قرن سوم هـ . ق</a:t>
          </a:r>
          <a:endParaRPr lang="en-US" b="0" cap="none" spc="0" dirty="0">
            <a:ln w="0"/>
            <a:solidFill>
              <a:sysClr val="windowText" lastClr="000000"/>
            </a:solidFill>
            <a:effectLst>
              <a:outerShdw blurRad="38100" dist="19050" dir="2700000" algn="tl" rotWithShape="0">
                <a:schemeClr val="dk1">
                  <a:alpha val="40000"/>
                </a:schemeClr>
              </a:outerShdw>
            </a:effectLst>
          </a:endParaRPr>
        </a:p>
      </dgm:t>
    </dgm:pt>
    <dgm:pt modelId="{33CAA0B2-5991-466C-90A3-79621F627FCB}" type="parTrans" cxnId="{03161155-EAF9-483F-B334-EF56FB062D42}">
      <dgm:prSet/>
      <dgm:spPr/>
      <dgm:t>
        <a:bodyPr/>
        <a:lstStyle/>
        <a:p>
          <a:endParaRPr lang="en-US"/>
        </a:p>
      </dgm:t>
    </dgm:pt>
    <dgm:pt modelId="{330AB5CB-D1A8-4E25-AFEA-EABC70F51C6C}" type="sibTrans" cxnId="{03161155-EAF9-483F-B334-EF56FB062D42}">
      <dgm:prSet/>
      <dgm:spPr/>
      <dgm:t>
        <a:bodyPr/>
        <a:lstStyle/>
        <a:p>
          <a:endParaRPr lang="en-US"/>
        </a:p>
      </dgm:t>
    </dgm:pt>
    <dgm:pt modelId="{69B30D9E-6A4D-4937-9540-5F18FDF08EA4}">
      <dgm:prSet/>
      <dgm:spPr/>
      <dgm:t>
        <a:bodyPr/>
        <a:lstStyle/>
        <a:p>
          <a:r>
            <a:rPr lang="fa-IR" b="0" cap="none" spc="0" smtClean="0">
              <a:ln w="0"/>
              <a:solidFill>
                <a:sysClr val="windowText" lastClr="000000"/>
              </a:solidFill>
              <a:effectLst>
                <a:outerShdw blurRad="38100" dist="19050" dir="2700000" algn="tl" rotWithShape="0">
                  <a:schemeClr val="dk1">
                    <a:alpha val="40000"/>
                  </a:schemeClr>
                </a:outerShdw>
              </a:effectLst>
            </a:rPr>
            <a:t>براساس</a:t>
          </a:r>
          <a:endParaRPr lang="en-US" b="0" cap="none" spc="0" dirty="0">
            <a:ln w="0"/>
            <a:solidFill>
              <a:sysClr val="windowText" lastClr="000000"/>
            </a:solidFill>
            <a:effectLst>
              <a:outerShdw blurRad="38100" dist="19050" dir="2700000" algn="tl" rotWithShape="0">
                <a:schemeClr val="dk1">
                  <a:alpha val="40000"/>
                </a:schemeClr>
              </a:outerShdw>
            </a:effectLst>
          </a:endParaRPr>
        </a:p>
      </dgm:t>
    </dgm:pt>
    <dgm:pt modelId="{7005506E-4C32-4BC4-B93F-5D39A30C1418}" type="parTrans" cxnId="{C563A1C7-8E4C-46C1-8EA5-2A00DE28738E}">
      <dgm:prSet/>
      <dgm:spPr/>
      <dgm:t>
        <a:bodyPr/>
        <a:lstStyle/>
        <a:p>
          <a:endParaRPr lang="en-US"/>
        </a:p>
      </dgm:t>
    </dgm:pt>
    <dgm:pt modelId="{1249B483-3E60-4064-B68D-909BE41A05E2}" type="sibTrans" cxnId="{C563A1C7-8E4C-46C1-8EA5-2A00DE28738E}">
      <dgm:prSet/>
      <dgm:spPr/>
      <dgm:t>
        <a:bodyPr/>
        <a:lstStyle/>
        <a:p>
          <a:endParaRPr lang="en-US"/>
        </a:p>
      </dgm:t>
    </dgm:pt>
    <dgm:pt modelId="{4AFFD559-9C02-40DB-A0C5-638BD150706C}">
      <dgm:prSet/>
      <dgm:spPr>
        <a:solidFill>
          <a:schemeClr val="accent1">
            <a:alpha val="90000"/>
          </a:schemeClr>
        </a:solidFill>
      </dgm:spPr>
      <dgm:t>
        <a:bodyPr/>
        <a:lstStyle/>
        <a:p>
          <a:r>
            <a:rPr lang="ar-SA" b="0" cap="none" spc="0" smtClean="0">
              <a:ln w="0"/>
              <a:solidFill>
                <a:sysClr val="windowText" lastClr="000000"/>
              </a:solidFill>
              <a:effectLst>
                <a:outerShdw blurRad="38100" dist="19050" dir="2700000" algn="tl" rotWithShape="0">
                  <a:schemeClr val="dk1">
                    <a:alpha val="40000"/>
                  </a:schemeClr>
                </a:outerShdw>
              </a:effectLst>
            </a:rPr>
            <a:t>ساخت شهر</a:t>
          </a:r>
          <a:endParaRPr lang="en-US" b="0" cap="none" spc="0" dirty="0">
            <a:ln w="0"/>
            <a:solidFill>
              <a:sysClr val="windowText" lastClr="000000"/>
            </a:solidFill>
            <a:effectLst>
              <a:outerShdw blurRad="38100" dist="19050" dir="2700000" algn="tl" rotWithShape="0">
                <a:schemeClr val="dk1">
                  <a:alpha val="40000"/>
                </a:schemeClr>
              </a:outerShdw>
            </a:effectLst>
          </a:endParaRPr>
        </a:p>
      </dgm:t>
    </dgm:pt>
    <dgm:pt modelId="{F340319F-83B2-4F43-B852-2396E04F4F1D}" type="parTrans" cxnId="{8CD52974-9462-472F-BF8D-15AB44B12755}">
      <dgm:prSet/>
      <dgm:spPr/>
      <dgm:t>
        <a:bodyPr/>
        <a:lstStyle/>
        <a:p>
          <a:endParaRPr lang="en-US"/>
        </a:p>
      </dgm:t>
    </dgm:pt>
    <dgm:pt modelId="{2BF5EE11-BAC3-4C9D-A47B-741EA9CD327B}" type="sibTrans" cxnId="{8CD52974-9462-472F-BF8D-15AB44B12755}">
      <dgm:prSet/>
      <dgm:spPr/>
      <dgm:t>
        <a:bodyPr/>
        <a:lstStyle/>
        <a:p>
          <a:endParaRPr lang="en-US"/>
        </a:p>
      </dgm:t>
    </dgm:pt>
    <dgm:pt modelId="{EC9949E0-3B82-4B25-ABBE-ECDD75746DEA}">
      <dgm:prSet phldrT="[Text]"/>
      <dgm:spPr/>
      <dgm:t>
        <a:bodyPr/>
        <a:lstStyle/>
        <a:p>
          <a:r>
            <a:rPr lang="ar-SA" b="0" cap="none" spc="0" smtClean="0">
              <a:ln w="0"/>
              <a:solidFill>
                <a:sysClr val="windowText" lastClr="000000"/>
              </a:solidFill>
              <a:effectLst>
                <a:outerShdw blurRad="38100" dist="19050" dir="2700000" algn="tl" rotWithShape="0">
                  <a:schemeClr val="dk1">
                    <a:alpha val="40000"/>
                  </a:schemeClr>
                </a:outerShdw>
              </a:effectLst>
            </a:rPr>
            <a:t>زیارتگاه اهالی شد</a:t>
          </a:r>
          <a:endParaRPr lang="en-US" b="0" cap="none" spc="0">
            <a:ln w="0"/>
            <a:solidFill>
              <a:sysClr val="windowText" lastClr="000000"/>
            </a:solidFill>
            <a:effectLst>
              <a:outerShdw blurRad="38100" dist="19050" dir="2700000" algn="tl" rotWithShape="0">
                <a:schemeClr val="dk1">
                  <a:alpha val="40000"/>
                </a:schemeClr>
              </a:outerShdw>
            </a:effectLst>
          </a:endParaRPr>
        </a:p>
      </dgm:t>
    </dgm:pt>
    <dgm:pt modelId="{B91DDC0D-330F-4586-99B1-FD878A16CDD3}" type="parTrans" cxnId="{1CCE1908-2A27-4EFE-BA38-83E8188EAB2F}">
      <dgm:prSet/>
      <dgm:spPr/>
      <dgm:t>
        <a:bodyPr/>
        <a:lstStyle/>
        <a:p>
          <a:endParaRPr lang="en-US"/>
        </a:p>
      </dgm:t>
    </dgm:pt>
    <dgm:pt modelId="{F47A417A-EE59-4AB5-929F-B3F90A20FF27}" type="sibTrans" cxnId="{1CCE1908-2A27-4EFE-BA38-83E8188EAB2F}">
      <dgm:prSet/>
      <dgm:spPr/>
      <dgm:t>
        <a:bodyPr/>
        <a:lstStyle/>
        <a:p>
          <a:endParaRPr lang="en-US"/>
        </a:p>
      </dgm:t>
    </dgm:pt>
    <dgm:pt modelId="{56833E65-5CB0-468E-BB88-CE33E87E1352}" type="pres">
      <dgm:prSet presAssocID="{9D370832-322A-4FB9-8DF2-CEB86B00A9A1}" presName="Name0" presStyleCnt="0">
        <dgm:presLayoutVars>
          <dgm:chPref val="3"/>
          <dgm:dir/>
          <dgm:animLvl val="lvl"/>
          <dgm:resizeHandles/>
        </dgm:presLayoutVars>
      </dgm:prSet>
      <dgm:spPr/>
      <dgm:t>
        <a:bodyPr/>
        <a:lstStyle/>
        <a:p>
          <a:endParaRPr lang="en-US"/>
        </a:p>
      </dgm:t>
    </dgm:pt>
    <dgm:pt modelId="{33EDC18B-35E6-4E8F-816A-E1F9D7B1A983}" type="pres">
      <dgm:prSet presAssocID="{EBDA08E1-8128-4752-A80A-E2A521B1235F}" presName="horFlow" presStyleCnt="0"/>
      <dgm:spPr/>
    </dgm:pt>
    <dgm:pt modelId="{446CB9FD-ECD7-4E42-9AD5-C558170B4432}" type="pres">
      <dgm:prSet presAssocID="{EBDA08E1-8128-4752-A80A-E2A521B1235F}" presName="bigChev" presStyleLbl="node1" presStyleIdx="0" presStyleCnt="4" custScaleX="92712" custScaleY="83128" custLinFactNeighborX="5821" custLinFactNeighborY="-87022"/>
      <dgm:spPr/>
      <dgm:t>
        <a:bodyPr/>
        <a:lstStyle/>
        <a:p>
          <a:endParaRPr lang="en-US"/>
        </a:p>
      </dgm:t>
    </dgm:pt>
    <dgm:pt modelId="{D2E9F2D2-4E2D-429C-88A6-3F748B6B6B1A}" type="pres">
      <dgm:prSet presAssocID="{5100BCAE-6E83-4046-B5EE-2CBB6ADBB038}" presName="parTrans" presStyleCnt="0"/>
      <dgm:spPr/>
    </dgm:pt>
    <dgm:pt modelId="{C583CEC0-CEA7-418B-87A2-9407481BE99B}" type="pres">
      <dgm:prSet presAssocID="{1A2615BF-1A1C-4208-A64F-6938CE12ECCC}" presName="node" presStyleLbl="alignAccFollowNode1" presStyleIdx="0" presStyleCnt="8" custLinFactY="-4845" custLinFactNeighborX="6512" custLinFactNeighborY="-100000">
        <dgm:presLayoutVars>
          <dgm:bulletEnabled val="1"/>
        </dgm:presLayoutVars>
      </dgm:prSet>
      <dgm:spPr/>
      <dgm:t>
        <a:bodyPr/>
        <a:lstStyle/>
        <a:p>
          <a:endParaRPr lang="en-US"/>
        </a:p>
      </dgm:t>
    </dgm:pt>
    <dgm:pt modelId="{CD8B5BA6-9624-4B62-A8AB-761CE9047840}" type="pres">
      <dgm:prSet presAssocID="{F6768089-6185-4084-B8BA-89130E01DB67}" presName="sibTrans" presStyleCnt="0"/>
      <dgm:spPr/>
    </dgm:pt>
    <dgm:pt modelId="{3681DBAC-B20D-4A56-983D-C1B3DF928DE0}" type="pres">
      <dgm:prSet presAssocID="{CCA44852-0314-48BF-B41B-8DA22BD7A645}" presName="node" presStyleLbl="alignAccFollowNode1" presStyleIdx="1" presStyleCnt="8" custLinFactY="-4845" custLinFactNeighborX="6512" custLinFactNeighborY="-100000">
        <dgm:presLayoutVars>
          <dgm:bulletEnabled val="1"/>
        </dgm:presLayoutVars>
      </dgm:prSet>
      <dgm:spPr/>
      <dgm:t>
        <a:bodyPr/>
        <a:lstStyle/>
        <a:p>
          <a:endParaRPr lang="en-US"/>
        </a:p>
      </dgm:t>
    </dgm:pt>
    <dgm:pt modelId="{431204D8-F45A-473D-90D7-BF93FD7E6457}" type="pres">
      <dgm:prSet presAssocID="{67A8F7CF-6319-456D-9D7B-7F49C0798399}" presName="sibTrans" presStyleCnt="0"/>
      <dgm:spPr/>
    </dgm:pt>
    <dgm:pt modelId="{8DE51640-91ED-4C01-91C9-0BEF2C067A8C}" type="pres">
      <dgm:prSet presAssocID="{B51D4901-F98D-4548-B6A2-598DA7DA24AE}" presName="node" presStyleLbl="alignAccFollowNode1" presStyleIdx="2" presStyleCnt="8" custLinFactY="-4845" custLinFactNeighborX="6512" custLinFactNeighborY="-100000">
        <dgm:presLayoutVars>
          <dgm:bulletEnabled val="1"/>
        </dgm:presLayoutVars>
      </dgm:prSet>
      <dgm:spPr/>
      <dgm:t>
        <a:bodyPr/>
        <a:lstStyle/>
        <a:p>
          <a:endParaRPr lang="en-US"/>
        </a:p>
      </dgm:t>
    </dgm:pt>
    <dgm:pt modelId="{BABB3C5C-7AD0-4727-80E8-4D5BAFD7BCB4}" type="pres">
      <dgm:prSet presAssocID="{2DD36AA9-8AFC-42BC-8B26-E5BA26901189}" presName="sibTrans" presStyleCnt="0"/>
      <dgm:spPr/>
    </dgm:pt>
    <dgm:pt modelId="{F38BD75E-5883-4668-8237-74F8DA6E5DC7}" type="pres">
      <dgm:prSet presAssocID="{3ED168CE-084F-49A5-BB7E-C5ABC8ECE94D}" presName="node" presStyleLbl="alignAccFollowNode1" presStyleIdx="3" presStyleCnt="8" custLinFactY="-4845" custLinFactNeighborX="6512" custLinFactNeighborY="-100000">
        <dgm:presLayoutVars>
          <dgm:bulletEnabled val="1"/>
        </dgm:presLayoutVars>
      </dgm:prSet>
      <dgm:spPr/>
      <dgm:t>
        <a:bodyPr/>
        <a:lstStyle/>
        <a:p>
          <a:endParaRPr lang="en-US"/>
        </a:p>
      </dgm:t>
    </dgm:pt>
    <dgm:pt modelId="{2342C00E-93E7-421A-83D0-4E3C62AB0813}" type="pres">
      <dgm:prSet presAssocID="{EBDA08E1-8128-4752-A80A-E2A521B1235F}" presName="vSp" presStyleCnt="0"/>
      <dgm:spPr/>
    </dgm:pt>
    <dgm:pt modelId="{DF6CFEAF-C2B5-4056-ABCE-B7C46019AF80}" type="pres">
      <dgm:prSet presAssocID="{F01959C2-1389-4F8E-AE3C-A72C5EDDBE25}" presName="horFlow" presStyleCnt="0"/>
      <dgm:spPr/>
    </dgm:pt>
    <dgm:pt modelId="{84564960-0565-4CCE-B018-04CC789FF359}" type="pres">
      <dgm:prSet presAssocID="{F01959C2-1389-4F8E-AE3C-A72C5EDDBE25}" presName="bigChev" presStyleLbl="node1" presStyleIdx="1" presStyleCnt="4" custScaleX="115031" custLinFactX="31963" custLinFactNeighborX="100000" custLinFactNeighborY="16589"/>
      <dgm:spPr/>
      <dgm:t>
        <a:bodyPr/>
        <a:lstStyle/>
        <a:p>
          <a:endParaRPr lang="en-US"/>
        </a:p>
      </dgm:t>
    </dgm:pt>
    <dgm:pt modelId="{359BF6D9-5A1B-40D7-A6DB-2B4209CCE65E}" type="pres">
      <dgm:prSet presAssocID="{F01959C2-1389-4F8E-AE3C-A72C5EDDBE25}" presName="vSp" presStyleCnt="0"/>
      <dgm:spPr/>
    </dgm:pt>
    <dgm:pt modelId="{4CED9031-FEA2-4C8D-BA50-E329B5A77405}" type="pres">
      <dgm:prSet presAssocID="{FCB6000F-C5EF-4295-A4DD-5DEC1B23AA5B}" presName="horFlow" presStyleCnt="0"/>
      <dgm:spPr/>
    </dgm:pt>
    <dgm:pt modelId="{AD0C4EFF-7C09-4B9B-96BE-308E24A064FC}" type="pres">
      <dgm:prSet presAssocID="{FCB6000F-C5EF-4295-A4DD-5DEC1B23AA5B}" presName="bigChev" presStyleLbl="node1" presStyleIdx="2" presStyleCnt="4" custScaleX="100866" custScaleY="82944" custLinFactNeighborX="16251" custLinFactNeighborY="26179"/>
      <dgm:spPr/>
      <dgm:t>
        <a:bodyPr/>
        <a:lstStyle/>
        <a:p>
          <a:endParaRPr lang="en-US"/>
        </a:p>
      </dgm:t>
    </dgm:pt>
    <dgm:pt modelId="{97C26911-591D-47C3-934D-36741FE7B8AC}" type="pres">
      <dgm:prSet presAssocID="{D2466AED-6678-4556-9439-98D3E385D896}" presName="parTrans" presStyleCnt="0"/>
      <dgm:spPr/>
    </dgm:pt>
    <dgm:pt modelId="{C445515D-A52C-4088-9BC3-ADED5E397AB6}" type="pres">
      <dgm:prSet presAssocID="{C2BCB3B8-33F3-48C3-8B9E-6CF331718C2B}" presName="node" presStyleLbl="alignAccFollowNode1" presStyleIdx="4" presStyleCnt="8" custLinFactNeighborX="25792" custLinFactNeighborY="31456">
        <dgm:presLayoutVars>
          <dgm:bulletEnabled val="1"/>
        </dgm:presLayoutVars>
      </dgm:prSet>
      <dgm:spPr/>
      <dgm:t>
        <a:bodyPr/>
        <a:lstStyle/>
        <a:p>
          <a:endParaRPr lang="en-US"/>
        </a:p>
      </dgm:t>
    </dgm:pt>
    <dgm:pt modelId="{10491108-D624-462F-A486-451A480C1ECC}" type="pres">
      <dgm:prSet presAssocID="{A3365383-D7D0-43D1-BDA1-6141A3CDBFCF}" presName="sibTrans" presStyleCnt="0"/>
      <dgm:spPr/>
    </dgm:pt>
    <dgm:pt modelId="{A1C4427B-592D-47CF-AF0E-CAC31D077361}" type="pres">
      <dgm:prSet presAssocID="{E62B0DA0-D17B-4298-ADA6-8D7A3BD2287F}" presName="node" presStyleLbl="alignAccFollowNode1" presStyleIdx="5" presStyleCnt="8" custScaleX="126501" custLinFactNeighborX="11855" custLinFactNeighborY="29934">
        <dgm:presLayoutVars>
          <dgm:bulletEnabled val="1"/>
        </dgm:presLayoutVars>
      </dgm:prSet>
      <dgm:spPr/>
      <dgm:t>
        <a:bodyPr/>
        <a:lstStyle/>
        <a:p>
          <a:endParaRPr lang="en-US"/>
        </a:p>
      </dgm:t>
    </dgm:pt>
    <dgm:pt modelId="{9087C34F-8700-4EDD-8A42-997FE904FE14}" type="pres">
      <dgm:prSet presAssocID="{7D905CC9-16F8-455A-BB04-60ADF742E923}" presName="sibTrans" presStyleCnt="0"/>
      <dgm:spPr/>
    </dgm:pt>
    <dgm:pt modelId="{F7F3A6AC-C716-4B5F-98A1-5CA2D98705C5}" type="pres">
      <dgm:prSet presAssocID="{69B30D9E-6A4D-4937-9540-5F18FDF08EA4}" presName="node" presStyleLbl="alignAccFollowNode1" presStyleIdx="6" presStyleCnt="8" custLinFactNeighborX="-1806" custLinFactNeighborY="29934">
        <dgm:presLayoutVars>
          <dgm:bulletEnabled val="1"/>
        </dgm:presLayoutVars>
      </dgm:prSet>
      <dgm:spPr/>
      <dgm:t>
        <a:bodyPr/>
        <a:lstStyle/>
        <a:p>
          <a:endParaRPr lang="en-US"/>
        </a:p>
      </dgm:t>
    </dgm:pt>
    <dgm:pt modelId="{62A4B961-0F9D-49BD-A0C7-EE87A22A323D}" type="pres">
      <dgm:prSet presAssocID="{1249B483-3E60-4064-B68D-909BE41A05E2}" presName="sibTrans" presStyleCnt="0"/>
      <dgm:spPr/>
    </dgm:pt>
    <dgm:pt modelId="{DB63B429-ABF9-4FA5-B54A-0F714D16B115}" type="pres">
      <dgm:prSet presAssocID="{4AFFD559-9C02-40DB-A0C5-638BD150706C}" presName="node" presStyleLbl="alignAccFollowNode1" presStyleIdx="7" presStyleCnt="8" custLinFactNeighborX="-23148" custLinFactNeighborY="29934">
        <dgm:presLayoutVars>
          <dgm:bulletEnabled val="1"/>
        </dgm:presLayoutVars>
      </dgm:prSet>
      <dgm:spPr/>
      <dgm:t>
        <a:bodyPr/>
        <a:lstStyle/>
        <a:p>
          <a:endParaRPr lang="en-US"/>
        </a:p>
      </dgm:t>
    </dgm:pt>
    <dgm:pt modelId="{ED4658F9-04E9-4FE6-9C01-007584E860D7}" type="pres">
      <dgm:prSet presAssocID="{FCB6000F-C5EF-4295-A4DD-5DEC1B23AA5B}" presName="vSp" presStyleCnt="0"/>
      <dgm:spPr/>
    </dgm:pt>
    <dgm:pt modelId="{A407E3D0-5DFC-4886-8053-AA62EF293FFA}" type="pres">
      <dgm:prSet presAssocID="{EC9949E0-3B82-4B25-ABBE-ECDD75746DEA}" presName="horFlow" presStyleCnt="0"/>
      <dgm:spPr/>
    </dgm:pt>
    <dgm:pt modelId="{8F3CB13E-5CD3-4C4B-8242-9650EB8BCF8C}" type="pres">
      <dgm:prSet presAssocID="{EC9949E0-3B82-4B25-ABBE-ECDD75746DEA}" presName="bigChev" presStyleLbl="node1" presStyleIdx="3" presStyleCnt="4" custScaleX="100866" custScaleY="82944" custLinFactX="55048" custLinFactY="12350" custLinFactNeighborX="100000" custLinFactNeighborY="100000"/>
      <dgm:spPr/>
      <dgm:t>
        <a:bodyPr/>
        <a:lstStyle/>
        <a:p>
          <a:endParaRPr lang="en-US"/>
        </a:p>
      </dgm:t>
    </dgm:pt>
  </dgm:ptLst>
  <dgm:cxnLst>
    <dgm:cxn modelId="{6449D8F3-1714-4610-94E4-14B172E0EDAF}" srcId="{EBDA08E1-8128-4752-A80A-E2A521B1235F}" destId="{CCA44852-0314-48BF-B41B-8DA22BD7A645}" srcOrd="1" destOrd="0" parTransId="{C72F7B0A-2C96-49B2-8D88-2B40BCDCB718}" sibTransId="{67A8F7CF-6319-456D-9D7B-7F49C0798399}"/>
    <dgm:cxn modelId="{CB18F2BA-01A1-4CF3-AFD9-05D082637626}" srcId="{9D370832-322A-4FB9-8DF2-CEB86B00A9A1}" destId="{F01959C2-1389-4F8E-AE3C-A72C5EDDBE25}" srcOrd="1" destOrd="0" parTransId="{B61A9EED-92CA-4B6C-8CCD-9D012BE1355C}" sibTransId="{C528D3A6-649E-42B1-9FCA-94A988552288}"/>
    <dgm:cxn modelId="{A7581BB5-0E06-45A5-88C7-DC614C66F977}" type="presOf" srcId="{B51D4901-F98D-4548-B6A2-598DA7DA24AE}" destId="{8DE51640-91ED-4C01-91C9-0BEF2C067A8C}" srcOrd="0" destOrd="0" presId="urn:microsoft.com/office/officeart/2005/8/layout/lProcess3"/>
    <dgm:cxn modelId="{801243E0-4C20-478C-8093-48CEB745D663}" srcId="{EBDA08E1-8128-4752-A80A-E2A521B1235F}" destId="{B51D4901-F98D-4548-B6A2-598DA7DA24AE}" srcOrd="2" destOrd="0" parTransId="{E0061FC2-6077-400B-8FB8-10CD574FFA88}" sibTransId="{2DD36AA9-8AFC-42BC-8B26-E5BA26901189}"/>
    <dgm:cxn modelId="{724AB7D9-4F75-400B-A444-0E960AA47602}" type="presOf" srcId="{69B30D9E-6A4D-4937-9540-5F18FDF08EA4}" destId="{F7F3A6AC-C716-4B5F-98A1-5CA2D98705C5}" srcOrd="0" destOrd="0" presId="urn:microsoft.com/office/officeart/2005/8/layout/lProcess3"/>
    <dgm:cxn modelId="{5BBBAD0A-271D-4D4F-8B8D-EB3A1270B341}" type="presOf" srcId="{1A2615BF-1A1C-4208-A64F-6938CE12ECCC}" destId="{C583CEC0-CEA7-418B-87A2-9407481BE99B}" srcOrd="0" destOrd="0" presId="urn:microsoft.com/office/officeart/2005/8/layout/lProcess3"/>
    <dgm:cxn modelId="{3DCA5134-1735-41C4-B873-A745BC71BB02}" srcId="{FCB6000F-C5EF-4295-A4DD-5DEC1B23AA5B}" destId="{C2BCB3B8-33F3-48C3-8B9E-6CF331718C2B}" srcOrd="0" destOrd="0" parTransId="{D2466AED-6678-4556-9439-98D3E385D896}" sibTransId="{A3365383-D7D0-43D1-BDA1-6141A3CDBFCF}"/>
    <dgm:cxn modelId="{5606C1CB-10E9-47A4-B9F0-AB3EABC113CF}" type="presOf" srcId="{4AFFD559-9C02-40DB-A0C5-638BD150706C}" destId="{DB63B429-ABF9-4FA5-B54A-0F714D16B115}" srcOrd="0" destOrd="0" presId="urn:microsoft.com/office/officeart/2005/8/layout/lProcess3"/>
    <dgm:cxn modelId="{C563A1C7-8E4C-46C1-8EA5-2A00DE28738E}" srcId="{FCB6000F-C5EF-4295-A4DD-5DEC1B23AA5B}" destId="{69B30D9E-6A4D-4937-9540-5F18FDF08EA4}" srcOrd="2" destOrd="0" parTransId="{7005506E-4C32-4BC4-B93F-5D39A30C1418}" sibTransId="{1249B483-3E60-4064-B68D-909BE41A05E2}"/>
    <dgm:cxn modelId="{2E16CE13-0287-470E-9631-4F67A4709913}" srcId="{9D370832-322A-4FB9-8DF2-CEB86B00A9A1}" destId="{FCB6000F-C5EF-4295-A4DD-5DEC1B23AA5B}" srcOrd="2" destOrd="0" parTransId="{9E29A30E-6E2D-449E-B346-5B88D6A2E517}" sibTransId="{9ECDDBAC-8B8D-493C-9E03-0194B8540DF6}"/>
    <dgm:cxn modelId="{AAB2D818-DA24-427C-96EA-C78F6BBB03A8}" type="presOf" srcId="{C2BCB3B8-33F3-48C3-8B9E-6CF331718C2B}" destId="{C445515D-A52C-4088-9BC3-ADED5E397AB6}" srcOrd="0" destOrd="0" presId="urn:microsoft.com/office/officeart/2005/8/layout/lProcess3"/>
    <dgm:cxn modelId="{23B4C3E9-F972-4FC6-AA3C-9F1238DC8B1E}" srcId="{EBDA08E1-8128-4752-A80A-E2A521B1235F}" destId="{1A2615BF-1A1C-4208-A64F-6938CE12ECCC}" srcOrd="0" destOrd="0" parTransId="{5100BCAE-6E83-4046-B5EE-2CBB6ADBB038}" sibTransId="{F6768089-6185-4084-B8BA-89130E01DB67}"/>
    <dgm:cxn modelId="{8F468982-8D04-4AC5-B69D-7699C11A31EE}" type="presOf" srcId="{CCA44852-0314-48BF-B41B-8DA22BD7A645}" destId="{3681DBAC-B20D-4A56-983D-C1B3DF928DE0}" srcOrd="0" destOrd="0" presId="urn:microsoft.com/office/officeart/2005/8/layout/lProcess3"/>
    <dgm:cxn modelId="{5832D71B-C64A-4835-8909-8B904217DB71}" type="presOf" srcId="{EC9949E0-3B82-4B25-ABBE-ECDD75746DEA}" destId="{8F3CB13E-5CD3-4C4B-8242-9650EB8BCF8C}" srcOrd="0" destOrd="0" presId="urn:microsoft.com/office/officeart/2005/8/layout/lProcess3"/>
    <dgm:cxn modelId="{BFC37D74-B256-492F-AB8C-FC71EB22FE7A}" type="presOf" srcId="{F01959C2-1389-4F8E-AE3C-A72C5EDDBE25}" destId="{84564960-0565-4CCE-B018-04CC789FF359}" srcOrd="0" destOrd="0" presId="urn:microsoft.com/office/officeart/2005/8/layout/lProcess3"/>
    <dgm:cxn modelId="{5D175791-62CC-4AAC-ABF1-58ADA3EE265E}" srcId="{FCB6000F-C5EF-4295-A4DD-5DEC1B23AA5B}" destId="{E62B0DA0-D17B-4298-ADA6-8D7A3BD2287F}" srcOrd="1" destOrd="0" parTransId="{990D42C4-0850-4799-B8EF-0B2DA70B51CA}" sibTransId="{7D905CC9-16F8-455A-BB04-60ADF742E923}"/>
    <dgm:cxn modelId="{845B634C-7E3D-4697-9C62-941AAED1631B}" type="presOf" srcId="{9D370832-322A-4FB9-8DF2-CEB86B00A9A1}" destId="{56833E65-5CB0-468E-BB88-CE33E87E1352}" srcOrd="0" destOrd="0" presId="urn:microsoft.com/office/officeart/2005/8/layout/lProcess3"/>
    <dgm:cxn modelId="{6CCA8024-913B-41DB-9C92-D294C85E9971}" type="presOf" srcId="{FCB6000F-C5EF-4295-A4DD-5DEC1B23AA5B}" destId="{AD0C4EFF-7C09-4B9B-96BE-308E24A064FC}" srcOrd="0" destOrd="0" presId="urn:microsoft.com/office/officeart/2005/8/layout/lProcess3"/>
    <dgm:cxn modelId="{8CD52974-9462-472F-BF8D-15AB44B12755}" srcId="{FCB6000F-C5EF-4295-A4DD-5DEC1B23AA5B}" destId="{4AFFD559-9C02-40DB-A0C5-638BD150706C}" srcOrd="3" destOrd="0" parTransId="{F340319F-83B2-4F43-B852-2396E04F4F1D}" sibTransId="{2BF5EE11-BAC3-4C9D-A47B-741EA9CD327B}"/>
    <dgm:cxn modelId="{1CCE1908-2A27-4EFE-BA38-83E8188EAB2F}" srcId="{9D370832-322A-4FB9-8DF2-CEB86B00A9A1}" destId="{EC9949E0-3B82-4B25-ABBE-ECDD75746DEA}" srcOrd="3" destOrd="0" parTransId="{B91DDC0D-330F-4586-99B1-FD878A16CDD3}" sibTransId="{F47A417A-EE59-4AB5-929F-B3F90A20FF27}"/>
    <dgm:cxn modelId="{56A67CB0-65E0-483B-A65A-DD0633A1B5E0}" type="presOf" srcId="{EBDA08E1-8128-4752-A80A-E2A521B1235F}" destId="{446CB9FD-ECD7-4E42-9AD5-C558170B4432}" srcOrd="0" destOrd="0" presId="urn:microsoft.com/office/officeart/2005/8/layout/lProcess3"/>
    <dgm:cxn modelId="{EB1B35BC-F227-42A7-9A0B-64E2734ACB45}" type="presOf" srcId="{E62B0DA0-D17B-4298-ADA6-8D7A3BD2287F}" destId="{A1C4427B-592D-47CF-AF0E-CAC31D077361}" srcOrd="0" destOrd="0" presId="urn:microsoft.com/office/officeart/2005/8/layout/lProcess3"/>
    <dgm:cxn modelId="{03161155-EAF9-483F-B334-EF56FB062D42}" srcId="{EBDA08E1-8128-4752-A80A-E2A521B1235F}" destId="{3ED168CE-084F-49A5-BB7E-C5ABC8ECE94D}" srcOrd="3" destOrd="0" parTransId="{33CAA0B2-5991-466C-90A3-79621F627FCB}" sibTransId="{330AB5CB-D1A8-4E25-AFEA-EABC70F51C6C}"/>
    <dgm:cxn modelId="{5DFE33EC-36A5-44EA-BD38-1A42834BB012}" type="presOf" srcId="{3ED168CE-084F-49A5-BB7E-C5ABC8ECE94D}" destId="{F38BD75E-5883-4668-8237-74F8DA6E5DC7}" srcOrd="0" destOrd="0" presId="urn:microsoft.com/office/officeart/2005/8/layout/lProcess3"/>
    <dgm:cxn modelId="{F903D901-511A-4343-872E-3EFDF5EB6A88}" srcId="{9D370832-322A-4FB9-8DF2-CEB86B00A9A1}" destId="{EBDA08E1-8128-4752-A80A-E2A521B1235F}" srcOrd="0" destOrd="0" parTransId="{8DCBD8F2-A503-488E-8B33-A5736FD71328}" sibTransId="{57DA7D88-F0FA-4392-8604-A001C11E11EA}"/>
    <dgm:cxn modelId="{42888166-5408-4994-912D-5F421BC0B12A}" type="presParOf" srcId="{56833E65-5CB0-468E-BB88-CE33E87E1352}" destId="{33EDC18B-35E6-4E8F-816A-E1F9D7B1A983}" srcOrd="0" destOrd="0" presId="urn:microsoft.com/office/officeart/2005/8/layout/lProcess3"/>
    <dgm:cxn modelId="{DD2A729E-AEDE-4E40-92F8-EDDC0CA3FD6F}" type="presParOf" srcId="{33EDC18B-35E6-4E8F-816A-E1F9D7B1A983}" destId="{446CB9FD-ECD7-4E42-9AD5-C558170B4432}" srcOrd="0" destOrd="0" presId="urn:microsoft.com/office/officeart/2005/8/layout/lProcess3"/>
    <dgm:cxn modelId="{94FE026D-77BA-4A1D-ACB9-072DD5DEF6F5}" type="presParOf" srcId="{33EDC18B-35E6-4E8F-816A-E1F9D7B1A983}" destId="{D2E9F2D2-4E2D-429C-88A6-3F748B6B6B1A}" srcOrd="1" destOrd="0" presId="urn:microsoft.com/office/officeart/2005/8/layout/lProcess3"/>
    <dgm:cxn modelId="{FD3D96F3-E0B3-4CD1-B0F4-CBDA6EDA05C0}" type="presParOf" srcId="{33EDC18B-35E6-4E8F-816A-E1F9D7B1A983}" destId="{C583CEC0-CEA7-418B-87A2-9407481BE99B}" srcOrd="2" destOrd="0" presId="urn:microsoft.com/office/officeart/2005/8/layout/lProcess3"/>
    <dgm:cxn modelId="{3B56F162-B24A-426A-8180-3F4CD139ADF6}" type="presParOf" srcId="{33EDC18B-35E6-4E8F-816A-E1F9D7B1A983}" destId="{CD8B5BA6-9624-4B62-A8AB-761CE9047840}" srcOrd="3" destOrd="0" presId="urn:microsoft.com/office/officeart/2005/8/layout/lProcess3"/>
    <dgm:cxn modelId="{EEC77982-3A94-4179-ADD6-46B9B693F052}" type="presParOf" srcId="{33EDC18B-35E6-4E8F-816A-E1F9D7B1A983}" destId="{3681DBAC-B20D-4A56-983D-C1B3DF928DE0}" srcOrd="4" destOrd="0" presId="urn:microsoft.com/office/officeart/2005/8/layout/lProcess3"/>
    <dgm:cxn modelId="{DBE33933-3C75-4046-985D-24EE611BC69C}" type="presParOf" srcId="{33EDC18B-35E6-4E8F-816A-E1F9D7B1A983}" destId="{431204D8-F45A-473D-90D7-BF93FD7E6457}" srcOrd="5" destOrd="0" presId="urn:microsoft.com/office/officeart/2005/8/layout/lProcess3"/>
    <dgm:cxn modelId="{35239570-D621-4361-8D55-B8FEB9CF3E93}" type="presParOf" srcId="{33EDC18B-35E6-4E8F-816A-E1F9D7B1A983}" destId="{8DE51640-91ED-4C01-91C9-0BEF2C067A8C}" srcOrd="6" destOrd="0" presId="urn:microsoft.com/office/officeart/2005/8/layout/lProcess3"/>
    <dgm:cxn modelId="{A2BB0486-E310-4360-9C56-0F5163637964}" type="presParOf" srcId="{33EDC18B-35E6-4E8F-816A-E1F9D7B1A983}" destId="{BABB3C5C-7AD0-4727-80E8-4D5BAFD7BCB4}" srcOrd="7" destOrd="0" presId="urn:microsoft.com/office/officeart/2005/8/layout/lProcess3"/>
    <dgm:cxn modelId="{44C727E5-79D5-4F62-8ADF-79795F26DA2E}" type="presParOf" srcId="{33EDC18B-35E6-4E8F-816A-E1F9D7B1A983}" destId="{F38BD75E-5883-4668-8237-74F8DA6E5DC7}" srcOrd="8" destOrd="0" presId="urn:microsoft.com/office/officeart/2005/8/layout/lProcess3"/>
    <dgm:cxn modelId="{34B54479-4576-411C-84C1-0D29651193AB}" type="presParOf" srcId="{56833E65-5CB0-468E-BB88-CE33E87E1352}" destId="{2342C00E-93E7-421A-83D0-4E3C62AB0813}" srcOrd="1" destOrd="0" presId="urn:microsoft.com/office/officeart/2005/8/layout/lProcess3"/>
    <dgm:cxn modelId="{664907D3-1E29-438C-8A6F-896EBFB21D00}" type="presParOf" srcId="{56833E65-5CB0-468E-BB88-CE33E87E1352}" destId="{DF6CFEAF-C2B5-4056-ABCE-B7C46019AF80}" srcOrd="2" destOrd="0" presId="urn:microsoft.com/office/officeart/2005/8/layout/lProcess3"/>
    <dgm:cxn modelId="{D4C014C5-6B18-4269-A509-6637C79D5795}" type="presParOf" srcId="{DF6CFEAF-C2B5-4056-ABCE-B7C46019AF80}" destId="{84564960-0565-4CCE-B018-04CC789FF359}" srcOrd="0" destOrd="0" presId="urn:microsoft.com/office/officeart/2005/8/layout/lProcess3"/>
    <dgm:cxn modelId="{0ACEB053-B3C1-4918-A7EE-093EFD67882F}" type="presParOf" srcId="{56833E65-5CB0-468E-BB88-CE33E87E1352}" destId="{359BF6D9-5A1B-40D7-A6DB-2B4209CCE65E}" srcOrd="3" destOrd="0" presId="urn:microsoft.com/office/officeart/2005/8/layout/lProcess3"/>
    <dgm:cxn modelId="{4A5E52BD-EB08-437D-9220-4A4C89012DE0}" type="presParOf" srcId="{56833E65-5CB0-468E-BB88-CE33E87E1352}" destId="{4CED9031-FEA2-4C8D-BA50-E329B5A77405}" srcOrd="4" destOrd="0" presId="urn:microsoft.com/office/officeart/2005/8/layout/lProcess3"/>
    <dgm:cxn modelId="{4BE758A3-C07F-4CB6-B497-5E3E37E4C90B}" type="presParOf" srcId="{4CED9031-FEA2-4C8D-BA50-E329B5A77405}" destId="{AD0C4EFF-7C09-4B9B-96BE-308E24A064FC}" srcOrd="0" destOrd="0" presId="urn:microsoft.com/office/officeart/2005/8/layout/lProcess3"/>
    <dgm:cxn modelId="{56BD98EF-FFD5-4170-89BF-211B9AF54729}" type="presParOf" srcId="{4CED9031-FEA2-4C8D-BA50-E329B5A77405}" destId="{97C26911-591D-47C3-934D-36741FE7B8AC}" srcOrd="1" destOrd="0" presId="urn:microsoft.com/office/officeart/2005/8/layout/lProcess3"/>
    <dgm:cxn modelId="{7645B4BE-3BE6-45E7-B1D8-831FC2A4FE01}" type="presParOf" srcId="{4CED9031-FEA2-4C8D-BA50-E329B5A77405}" destId="{C445515D-A52C-4088-9BC3-ADED5E397AB6}" srcOrd="2" destOrd="0" presId="urn:microsoft.com/office/officeart/2005/8/layout/lProcess3"/>
    <dgm:cxn modelId="{28FA1EFE-5DF3-4FDC-808F-1176DA25DF1F}" type="presParOf" srcId="{4CED9031-FEA2-4C8D-BA50-E329B5A77405}" destId="{10491108-D624-462F-A486-451A480C1ECC}" srcOrd="3" destOrd="0" presId="urn:microsoft.com/office/officeart/2005/8/layout/lProcess3"/>
    <dgm:cxn modelId="{48214EAB-B23C-4A8B-B22A-427B981864A3}" type="presParOf" srcId="{4CED9031-FEA2-4C8D-BA50-E329B5A77405}" destId="{A1C4427B-592D-47CF-AF0E-CAC31D077361}" srcOrd="4" destOrd="0" presId="urn:microsoft.com/office/officeart/2005/8/layout/lProcess3"/>
    <dgm:cxn modelId="{1B8EC50E-01C4-4C23-AC9B-51951FE07D38}" type="presParOf" srcId="{4CED9031-FEA2-4C8D-BA50-E329B5A77405}" destId="{9087C34F-8700-4EDD-8A42-997FE904FE14}" srcOrd="5" destOrd="0" presId="urn:microsoft.com/office/officeart/2005/8/layout/lProcess3"/>
    <dgm:cxn modelId="{5B33ECB5-5F31-4B9D-9799-A86627A76D21}" type="presParOf" srcId="{4CED9031-FEA2-4C8D-BA50-E329B5A77405}" destId="{F7F3A6AC-C716-4B5F-98A1-5CA2D98705C5}" srcOrd="6" destOrd="0" presId="urn:microsoft.com/office/officeart/2005/8/layout/lProcess3"/>
    <dgm:cxn modelId="{57475A67-5731-48FA-ABC6-BB2B538A7B1B}" type="presParOf" srcId="{4CED9031-FEA2-4C8D-BA50-E329B5A77405}" destId="{62A4B961-0F9D-49BD-A0C7-EE87A22A323D}" srcOrd="7" destOrd="0" presId="urn:microsoft.com/office/officeart/2005/8/layout/lProcess3"/>
    <dgm:cxn modelId="{9575F58F-1EA5-4449-85F0-35D3B97B17A0}" type="presParOf" srcId="{4CED9031-FEA2-4C8D-BA50-E329B5A77405}" destId="{DB63B429-ABF9-4FA5-B54A-0F714D16B115}" srcOrd="8" destOrd="0" presId="urn:microsoft.com/office/officeart/2005/8/layout/lProcess3"/>
    <dgm:cxn modelId="{CC7FC999-EEA4-489C-9ED8-F71AB205A6CF}" type="presParOf" srcId="{56833E65-5CB0-468E-BB88-CE33E87E1352}" destId="{ED4658F9-04E9-4FE6-9C01-007584E860D7}" srcOrd="5" destOrd="0" presId="urn:microsoft.com/office/officeart/2005/8/layout/lProcess3"/>
    <dgm:cxn modelId="{63565AB2-4586-4BD8-AE52-B107BC381610}" type="presParOf" srcId="{56833E65-5CB0-468E-BB88-CE33E87E1352}" destId="{A407E3D0-5DFC-4886-8053-AA62EF293FFA}" srcOrd="6" destOrd="0" presId="urn:microsoft.com/office/officeart/2005/8/layout/lProcess3"/>
    <dgm:cxn modelId="{9C9E1577-7A44-460F-BFEE-A0CC56BADEE4}" type="presParOf" srcId="{A407E3D0-5DFC-4886-8053-AA62EF293FFA}" destId="{8F3CB13E-5CD3-4C4B-8242-9650EB8BCF8C}" srcOrd="0" destOrd="0" presId="urn:microsoft.com/office/officeart/2005/8/layout/lProcess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CB9FD-ECD7-4E42-9AD5-C558170B4432}">
      <dsp:nvSpPr>
        <dsp:cNvPr id="0" name=""/>
        <dsp:cNvSpPr/>
      </dsp:nvSpPr>
      <dsp:spPr>
        <a:xfrm>
          <a:off x="20500" y="228706"/>
          <a:ext cx="2277986" cy="817000"/>
        </a:xfrm>
        <a:prstGeom prst="chevron">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ar-SA" sz="2000" b="0" kern="1200" cap="none" spc="0" smtClean="0">
              <a:ln w="0"/>
              <a:solidFill>
                <a:sysClr val="windowText" lastClr="000000"/>
              </a:solidFill>
              <a:effectLst>
                <a:outerShdw blurRad="38100" dist="19050" dir="2700000" algn="tl" rotWithShape="0">
                  <a:schemeClr val="dk1">
                    <a:alpha val="40000"/>
                  </a:schemeClr>
                </a:outerShdw>
              </a:effectLst>
            </a:rPr>
            <a:t>عون بن محمدبن علی </a:t>
          </a:r>
          <a:endParaRPr lang="en-US" sz="2000" b="0" kern="1200" cap="none" spc="0">
            <a:ln w="0"/>
            <a:solidFill>
              <a:sysClr val="windowText" lastClr="000000"/>
            </a:solidFill>
            <a:effectLst>
              <a:outerShdw blurRad="38100" dist="19050" dir="2700000" algn="tl" rotWithShape="0">
                <a:schemeClr val="dk1">
                  <a:alpha val="40000"/>
                </a:schemeClr>
              </a:outerShdw>
            </a:effectLst>
          </a:endParaRPr>
        </a:p>
      </dsp:txBody>
      <dsp:txXfrm>
        <a:off x="429000" y="228706"/>
        <a:ext cx="1460986" cy="817000"/>
      </dsp:txXfrm>
    </dsp:sp>
    <dsp:sp modelId="{C583CEC0-CEA7-418B-87A2-9407481BE99B}">
      <dsp:nvSpPr>
        <dsp:cNvPr id="0" name=""/>
        <dsp:cNvSpPr/>
      </dsp:nvSpPr>
      <dsp:spPr>
        <a:xfrm>
          <a:off x="1979068" y="229341"/>
          <a:ext cx="2039357" cy="815742"/>
        </a:xfrm>
        <a:prstGeom prst="chevron">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fa-IR" sz="1900" b="0" kern="1200" cap="none" spc="0" smtClean="0">
              <a:ln w="0"/>
              <a:solidFill>
                <a:sysClr val="windowText" lastClr="000000"/>
              </a:solidFill>
              <a:effectLst>
                <a:outerShdw blurRad="38100" dist="19050" dir="2700000" algn="tl" rotWithShape="0">
                  <a:schemeClr val="dk1">
                    <a:alpha val="40000"/>
                  </a:schemeClr>
                </a:outerShdw>
              </a:effectLst>
            </a:rPr>
            <a:t>یکی </a:t>
          </a:r>
          <a:r>
            <a:rPr lang="ar-SA" sz="1900" b="0" kern="1200" cap="none" spc="0" smtClean="0">
              <a:ln w="0"/>
              <a:solidFill>
                <a:sysClr val="windowText" lastClr="000000"/>
              </a:solidFill>
              <a:effectLst>
                <a:outerShdw blurRad="38100" dist="19050" dir="2700000" algn="tl" rotWithShape="0">
                  <a:schemeClr val="dk1">
                    <a:alpha val="40000"/>
                  </a:schemeClr>
                </a:outerShdw>
              </a:effectLst>
            </a:rPr>
            <a:t>ازهمراهان</a:t>
          </a:r>
          <a:endParaRPr lang="en-US" sz="1900" b="0" kern="1200" cap="none" spc="0">
            <a:ln w="0"/>
            <a:solidFill>
              <a:sysClr val="windowText" lastClr="000000"/>
            </a:solidFill>
            <a:effectLst>
              <a:outerShdw blurRad="38100" dist="19050" dir="2700000" algn="tl" rotWithShape="0">
                <a:schemeClr val="dk1">
                  <a:alpha val="40000"/>
                </a:schemeClr>
              </a:outerShdw>
            </a:effectLst>
          </a:endParaRPr>
        </a:p>
      </dsp:txBody>
      <dsp:txXfrm>
        <a:off x="2386939" y="229341"/>
        <a:ext cx="1223615" cy="815742"/>
      </dsp:txXfrm>
    </dsp:sp>
    <dsp:sp modelId="{3681DBAC-B20D-4A56-983D-C1B3DF928DE0}">
      <dsp:nvSpPr>
        <dsp:cNvPr id="0" name=""/>
        <dsp:cNvSpPr/>
      </dsp:nvSpPr>
      <dsp:spPr>
        <a:xfrm>
          <a:off x="3732915" y="229341"/>
          <a:ext cx="2039357" cy="815742"/>
        </a:xfrm>
        <a:prstGeom prst="chevron">
          <a:avLst/>
        </a:prstGeom>
        <a:solidFill>
          <a:schemeClr val="accent1">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ar-SA" sz="1900" b="0" kern="1200" cap="none" spc="0" smtClean="0">
              <a:ln w="0"/>
              <a:solidFill>
                <a:sysClr val="windowText" lastClr="000000"/>
              </a:solidFill>
              <a:effectLst>
                <a:outerShdw blurRad="38100" dist="19050" dir="2700000" algn="tl" rotWithShape="0">
                  <a:schemeClr val="dk1">
                    <a:alpha val="40000"/>
                  </a:schemeClr>
                </a:outerShdw>
              </a:effectLst>
            </a:rPr>
            <a:t>آقاسید جمال الدین اشرف</a:t>
          </a:r>
          <a:endParaRPr lang="en-US" sz="1900" b="0" kern="1200" cap="none" spc="0" dirty="0">
            <a:ln w="0"/>
            <a:solidFill>
              <a:sysClr val="windowText" lastClr="000000"/>
            </a:solidFill>
            <a:effectLst>
              <a:outerShdw blurRad="38100" dist="19050" dir="2700000" algn="tl" rotWithShape="0">
                <a:schemeClr val="dk1">
                  <a:alpha val="40000"/>
                </a:schemeClr>
              </a:outerShdw>
            </a:effectLst>
          </a:endParaRPr>
        </a:p>
      </dsp:txBody>
      <dsp:txXfrm>
        <a:off x="4140786" y="229341"/>
        <a:ext cx="1223615" cy="815742"/>
      </dsp:txXfrm>
    </dsp:sp>
    <dsp:sp modelId="{8DE51640-91ED-4C01-91C9-0BEF2C067A8C}">
      <dsp:nvSpPr>
        <dsp:cNvPr id="0" name=""/>
        <dsp:cNvSpPr/>
      </dsp:nvSpPr>
      <dsp:spPr>
        <a:xfrm>
          <a:off x="5486763" y="229341"/>
          <a:ext cx="2039357" cy="815742"/>
        </a:xfrm>
        <a:prstGeom prst="chevron">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fa-IR" sz="1900" b="0" kern="1200" cap="none" spc="0" smtClean="0">
              <a:ln w="0"/>
              <a:solidFill>
                <a:sysClr val="windowText" lastClr="000000"/>
              </a:solidFill>
              <a:effectLst>
                <a:outerShdw blurRad="38100" dist="19050" dir="2700000" algn="tl" rotWithShape="0">
                  <a:schemeClr val="dk1">
                    <a:alpha val="40000"/>
                  </a:schemeClr>
                </a:outerShdw>
              </a:effectLst>
            </a:rPr>
            <a:t>هنگام فرار</a:t>
          </a:r>
          <a:endParaRPr lang="en-US" sz="1900" b="0" kern="1200" cap="none" spc="0" dirty="0">
            <a:ln w="0"/>
            <a:solidFill>
              <a:sysClr val="windowText" lastClr="000000"/>
            </a:solidFill>
            <a:effectLst>
              <a:outerShdw blurRad="38100" dist="19050" dir="2700000" algn="tl" rotWithShape="0">
                <a:schemeClr val="dk1">
                  <a:alpha val="40000"/>
                </a:schemeClr>
              </a:outerShdw>
            </a:effectLst>
          </a:endParaRPr>
        </a:p>
      </dsp:txBody>
      <dsp:txXfrm>
        <a:off x="5894634" y="229341"/>
        <a:ext cx="1223615" cy="815742"/>
      </dsp:txXfrm>
    </dsp:sp>
    <dsp:sp modelId="{F38BD75E-5883-4668-8237-74F8DA6E5DC7}">
      <dsp:nvSpPr>
        <dsp:cNvPr id="0" name=""/>
        <dsp:cNvSpPr/>
      </dsp:nvSpPr>
      <dsp:spPr>
        <a:xfrm>
          <a:off x="7240610" y="229341"/>
          <a:ext cx="2039357" cy="815742"/>
        </a:xfrm>
        <a:prstGeom prst="chevron">
          <a:avLst/>
        </a:prstGeom>
        <a:solidFill>
          <a:schemeClr val="accent1">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ar-SA" sz="1900" b="0" kern="1200" cap="none" spc="0" smtClean="0">
              <a:ln w="0"/>
              <a:solidFill>
                <a:sysClr val="windowText" lastClr="000000"/>
              </a:solidFill>
              <a:effectLst>
                <a:outerShdw blurRad="38100" dist="19050" dir="2700000" algn="tl" rotWithShape="0">
                  <a:schemeClr val="dk1">
                    <a:alpha val="40000"/>
                  </a:schemeClr>
                </a:outerShdw>
              </a:effectLst>
            </a:rPr>
            <a:t>در قرن سوم هـ . ق</a:t>
          </a:r>
          <a:endParaRPr lang="en-US" sz="1900" b="0" kern="1200" cap="none" spc="0" dirty="0">
            <a:ln w="0"/>
            <a:solidFill>
              <a:sysClr val="windowText" lastClr="000000"/>
            </a:solidFill>
            <a:effectLst>
              <a:outerShdw blurRad="38100" dist="19050" dir="2700000" algn="tl" rotWithShape="0">
                <a:schemeClr val="dk1">
                  <a:alpha val="40000"/>
                </a:schemeClr>
              </a:outerShdw>
            </a:effectLst>
          </a:endParaRPr>
        </a:p>
      </dsp:txBody>
      <dsp:txXfrm>
        <a:off x="7648481" y="229341"/>
        <a:ext cx="1223615" cy="815742"/>
      </dsp:txXfrm>
    </dsp:sp>
    <dsp:sp modelId="{84564960-0565-4CCE-B018-04CC789FF359}">
      <dsp:nvSpPr>
        <dsp:cNvPr id="0" name=""/>
        <dsp:cNvSpPr/>
      </dsp:nvSpPr>
      <dsp:spPr>
        <a:xfrm>
          <a:off x="3244313" y="2201614"/>
          <a:ext cx="2826377" cy="982822"/>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fa-IR" sz="1700" b="0" kern="1200" cap="none" spc="0" smtClean="0">
              <a:ln w="0"/>
              <a:solidFill>
                <a:sysClr val="windowText" lastClr="000000"/>
              </a:solidFill>
              <a:effectLst>
                <a:outerShdw blurRad="38100" dist="19050" dir="2700000" algn="tl" rotWithShape="0">
                  <a:schemeClr val="dk1">
                    <a:alpha val="40000"/>
                  </a:schemeClr>
                </a:outerShdw>
              </a:effectLst>
            </a:rPr>
            <a:t>کم کم گرد مزارش جمع شدن و ماسوله شکل گرفت</a:t>
          </a:r>
          <a:endParaRPr lang="en-US" sz="1700" b="0" kern="1200" cap="none" spc="0">
            <a:ln w="0"/>
            <a:solidFill>
              <a:sysClr val="windowText" lastClr="000000"/>
            </a:solidFill>
            <a:effectLst>
              <a:outerShdw blurRad="38100" dist="19050" dir="2700000" algn="tl" rotWithShape="0">
                <a:schemeClr val="dk1">
                  <a:alpha val="40000"/>
                </a:schemeClr>
              </a:outerShdw>
            </a:effectLst>
          </a:endParaRPr>
        </a:p>
      </dsp:txBody>
      <dsp:txXfrm>
        <a:off x="3735724" y="2201614"/>
        <a:ext cx="1843555" cy="982822"/>
      </dsp:txXfrm>
    </dsp:sp>
    <dsp:sp modelId="{AD0C4EFF-7C09-4B9B-96BE-308E24A064FC}">
      <dsp:nvSpPr>
        <dsp:cNvPr id="0" name=""/>
        <dsp:cNvSpPr/>
      </dsp:nvSpPr>
      <dsp:spPr>
        <a:xfrm>
          <a:off x="53815" y="3416560"/>
          <a:ext cx="2478335" cy="815192"/>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ar-SA" sz="2000" b="0" kern="1200" cap="none" spc="0" smtClean="0">
              <a:ln w="0"/>
              <a:solidFill>
                <a:sysClr val="windowText" lastClr="000000"/>
              </a:solidFill>
              <a:effectLst>
                <a:outerShdw blurRad="38100" dist="19050" dir="2700000" algn="tl" rotWithShape="0">
                  <a:schemeClr val="dk1">
                    <a:alpha val="40000"/>
                  </a:schemeClr>
                </a:outerShdw>
              </a:effectLst>
            </a:rPr>
            <a:t>عین علی</a:t>
          </a:r>
          <a:r>
            <a:rPr lang="fa-IR" sz="2000" b="0" kern="1200" cap="none" spc="0" smtClean="0">
              <a:ln w="0"/>
              <a:solidFill>
                <a:sysClr val="windowText" lastClr="000000"/>
              </a:solidFill>
              <a:effectLst>
                <a:outerShdw blurRad="38100" dist="19050" dir="2700000" algn="tl" rotWithShape="0">
                  <a:schemeClr val="dk1">
                    <a:alpha val="40000"/>
                  </a:schemeClr>
                </a:outerShdw>
              </a:effectLst>
            </a:rPr>
            <a:t> </a:t>
          </a:r>
          <a:r>
            <a:rPr lang="ar-SA" sz="2000" b="0" kern="1200" cap="none" spc="0" smtClean="0">
              <a:ln w="0"/>
              <a:solidFill>
                <a:sysClr val="windowText" lastClr="000000"/>
              </a:solidFill>
              <a:effectLst>
                <a:outerShdw blurRad="38100" dist="19050" dir="2700000" algn="tl" rotWithShape="0">
                  <a:schemeClr val="dk1">
                    <a:alpha val="40000"/>
                  </a:schemeClr>
                </a:outerShdw>
              </a:effectLst>
            </a:rPr>
            <a:t>و زین علی</a:t>
          </a:r>
          <a:endParaRPr lang="en-US" sz="2000" b="0" kern="1200" cap="none" spc="0">
            <a:ln w="0"/>
            <a:solidFill>
              <a:sysClr val="windowText" lastClr="000000"/>
            </a:solidFill>
            <a:effectLst>
              <a:outerShdw blurRad="38100" dist="19050" dir="2700000" algn="tl" rotWithShape="0">
                <a:schemeClr val="dk1">
                  <a:alpha val="40000"/>
                </a:schemeClr>
              </a:outerShdw>
            </a:effectLst>
          </a:endParaRPr>
        </a:p>
      </dsp:txBody>
      <dsp:txXfrm>
        <a:off x="461411" y="3416560"/>
        <a:ext cx="1663143" cy="815192"/>
      </dsp:txXfrm>
    </dsp:sp>
    <dsp:sp modelId="{C445515D-A52C-4088-9BC3-ADED5E397AB6}">
      <dsp:nvSpPr>
        <dsp:cNvPr id="0" name=""/>
        <dsp:cNvSpPr/>
      </dsp:nvSpPr>
      <dsp:spPr>
        <a:xfrm>
          <a:off x="2234463" y="3415592"/>
          <a:ext cx="2039357" cy="815742"/>
        </a:xfrm>
        <a:prstGeom prst="chevron">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ar-SA" sz="1900" b="0" kern="1200" cap="none" spc="0" smtClean="0">
              <a:ln w="0"/>
              <a:solidFill>
                <a:sysClr val="windowText" lastClr="000000"/>
              </a:solidFill>
              <a:effectLst>
                <a:outerShdw blurRad="38100" dist="19050" dir="2700000" algn="tl" rotWithShape="0">
                  <a:schemeClr val="dk1">
                    <a:alpha val="40000"/>
                  </a:schemeClr>
                </a:outerShdw>
              </a:effectLst>
            </a:rPr>
            <a:t>دو تن از شاگردان سالك</a:t>
          </a:r>
          <a:endParaRPr lang="en-US" sz="1900" b="0" kern="1200" cap="none" spc="0">
            <a:ln w="0"/>
            <a:solidFill>
              <a:sysClr val="windowText" lastClr="000000"/>
            </a:solidFill>
            <a:effectLst>
              <a:outerShdw blurRad="38100" dist="19050" dir="2700000" algn="tl" rotWithShape="0">
                <a:schemeClr val="dk1">
                  <a:alpha val="40000"/>
                </a:schemeClr>
              </a:outerShdw>
            </a:effectLst>
          </a:endParaRPr>
        </a:p>
      </dsp:txBody>
      <dsp:txXfrm>
        <a:off x="2642334" y="3415592"/>
        <a:ext cx="1223615" cy="815742"/>
      </dsp:txXfrm>
    </dsp:sp>
    <dsp:sp modelId="{A1C4427B-592D-47CF-AF0E-CAC31D077361}">
      <dsp:nvSpPr>
        <dsp:cNvPr id="0" name=""/>
        <dsp:cNvSpPr/>
      </dsp:nvSpPr>
      <dsp:spPr>
        <a:xfrm>
          <a:off x="3948519" y="3403176"/>
          <a:ext cx="2579807" cy="815742"/>
        </a:xfrm>
        <a:prstGeom prst="chevron">
          <a:avLst/>
        </a:prstGeom>
        <a:solidFill>
          <a:schemeClr val="accent1">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ar-SA" sz="1800" b="0" kern="1200" cap="none" spc="0" smtClean="0">
              <a:ln w="0"/>
              <a:solidFill>
                <a:sysClr val="windowText" lastClr="000000"/>
              </a:solidFill>
              <a:effectLst>
                <a:outerShdw blurRad="38100" dist="19050" dir="2700000" algn="tl" rotWithShape="0">
                  <a:schemeClr val="dk1">
                    <a:alpha val="40000"/>
                  </a:schemeClr>
                </a:outerShdw>
              </a:effectLst>
            </a:rPr>
            <a:t>تاریخ خطی سالك </a:t>
          </a:r>
          <a:r>
            <a:rPr lang="fa-IR" sz="1800" b="0" kern="1200" cap="none" spc="0" smtClean="0">
              <a:ln w="0"/>
              <a:solidFill>
                <a:sysClr val="windowText" lastClr="000000"/>
              </a:solidFill>
              <a:effectLst>
                <a:outerShdw blurRad="38100" dist="19050" dir="2700000" algn="tl" rotWithShape="0">
                  <a:schemeClr val="dk1">
                    <a:alpha val="40000"/>
                  </a:schemeClr>
                </a:outerShdw>
              </a:effectLst>
            </a:rPr>
            <a:t>(</a:t>
          </a:r>
          <a:r>
            <a:rPr lang="ar-SA" sz="1800" b="0" kern="1200" cap="none" spc="0" smtClean="0">
              <a:ln w="0"/>
              <a:solidFill>
                <a:sysClr val="windowText" lastClr="000000"/>
              </a:solidFill>
              <a:effectLst>
                <a:outerShdw blurRad="38100" dist="19050" dir="2700000" algn="tl" rotWithShape="0">
                  <a:schemeClr val="dk1">
                    <a:alpha val="40000"/>
                  </a:schemeClr>
                </a:outerShdw>
              </a:effectLst>
            </a:rPr>
            <a:t>سالوك معلم </a:t>
          </a:r>
          <a:r>
            <a:rPr lang="fa-IR" sz="1800" b="0" kern="1200" cap="none" spc="0" smtClean="0">
              <a:ln w="0"/>
              <a:solidFill>
                <a:sysClr val="windowText" lastClr="000000"/>
              </a:solidFill>
              <a:effectLst>
                <a:outerShdw blurRad="38100" dist="19050" dir="2700000" algn="tl" rotWithShape="0">
                  <a:schemeClr val="dk1">
                    <a:alpha val="40000"/>
                  </a:schemeClr>
                </a:outerShdw>
              </a:effectLst>
            </a:rPr>
            <a:t>)</a:t>
          </a:r>
          <a:endParaRPr lang="en-US" sz="1800" b="0" kern="1200" cap="none" spc="0">
            <a:ln w="0"/>
            <a:solidFill>
              <a:sysClr val="windowText" lastClr="000000"/>
            </a:solidFill>
            <a:effectLst>
              <a:outerShdw blurRad="38100" dist="19050" dir="2700000" algn="tl" rotWithShape="0">
                <a:schemeClr val="dk1">
                  <a:alpha val="40000"/>
                </a:schemeClr>
              </a:outerShdw>
            </a:effectLst>
          </a:endParaRPr>
        </a:p>
      </dsp:txBody>
      <dsp:txXfrm>
        <a:off x="4356390" y="3403176"/>
        <a:ext cx="1764065" cy="815742"/>
      </dsp:txXfrm>
    </dsp:sp>
    <dsp:sp modelId="{F7F3A6AC-C716-4B5F-98A1-5CA2D98705C5}">
      <dsp:nvSpPr>
        <dsp:cNvPr id="0" name=""/>
        <dsp:cNvSpPr/>
      </dsp:nvSpPr>
      <dsp:spPr>
        <a:xfrm>
          <a:off x="6203813" y="3403176"/>
          <a:ext cx="2039357" cy="815742"/>
        </a:xfrm>
        <a:prstGeom prst="chevron">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fa-IR" sz="1900" b="0" kern="1200" cap="none" spc="0" smtClean="0">
              <a:ln w="0"/>
              <a:solidFill>
                <a:sysClr val="windowText" lastClr="000000"/>
              </a:solidFill>
              <a:effectLst>
                <a:outerShdw blurRad="38100" dist="19050" dir="2700000" algn="tl" rotWithShape="0">
                  <a:schemeClr val="dk1">
                    <a:alpha val="40000"/>
                  </a:schemeClr>
                </a:outerShdw>
              </a:effectLst>
            </a:rPr>
            <a:t>براساس</a:t>
          </a:r>
          <a:endParaRPr lang="en-US" sz="1900" b="0" kern="1200" cap="none" spc="0" dirty="0">
            <a:ln w="0"/>
            <a:solidFill>
              <a:sysClr val="windowText" lastClr="000000"/>
            </a:solidFill>
            <a:effectLst>
              <a:outerShdw blurRad="38100" dist="19050" dir="2700000" algn="tl" rotWithShape="0">
                <a:schemeClr val="dk1">
                  <a:alpha val="40000"/>
                </a:schemeClr>
              </a:outerShdw>
            </a:effectLst>
          </a:endParaRPr>
        </a:p>
      </dsp:txBody>
      <dsp:txXfrm>
        <a:off x="6611684" y="3403176"/>
        <a:ext cx="1223615" cy="815742"/>
      </dsp:txXfrm>
    </dsp:sp>
    <dsp:sp modelId="{DB63B429-ABF9-4FA5-B54A-0F714D16B115}">
      <dsp:nvSpPr>
        <dsp:cNvPr id="0" name=""/>
        <dsp:cNvSpPr/>
      </dsp:nvSpPr>
      <dsp:spPr>
        <a:xfrm>
          <a:off x="7896726" y="3403176"/>
          <a:ext cx="2039357" cy="815742"/>
        </a:xfrm>
        <a:prstGeom prst="chevron">
          <a:avLst/>
        </a:prstGeom>
        <a:solidFill>
          <a:schemeClr val="accent1">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ar-SA" sz="1900" b="0" kern="1200" cap="none" spc="0" smtClean="0">
              <a:ln w="0"/>
              <a:solidFill>
                <a:sysClr val="windowText" lastClr="000000"/>
              </a:solidFill>
              <a:effectLst>
                <a:outerShdw blurRad="38100" dist="19050" dir="2700000" algn="tl" rotWithShape="0">
                  <a:schemeClr val="dk1">
                    <a:alpha val="40000"/>
                  </a:schemeClr>
                </a:outerShdw>
              </a:effectLst>
            </a:rPr>
            <a:t>ساخت شهر</a:t>
          </a:r>
          <a:endParaRPr lang="en-US" sz="1900" b="0" kern="1200" cap="none" spc="0" dirty="0">
            <a:ln w="0"/>
            <a:solidFill>
              <a:sysClr val="windowText" lastClr="000000"/>
            </a:solidFill>
            <a:effectLst>
              <a:outerShdw blurRad="38100" dist="19050" dir="2700000" algn="tl" rotWithShape="0">
                <a:schemeClr val="dk1">
                  <a:alpha val="40000"/>
                </a:schemeClr>
              </a:outerShdw>
            </a:effectLst>
          </a:endParaRPr>
        </a:p>
      </dsp:txBody>
      <dsp:txXfrm>
        <a:off x="8304597" y="3403176"/>
        <a:ext cx="1223615" cy="815742"/>
      </dsp:txXfrm>
    </dsp:sp>
    <dsp:sp modelId="{8F3CB13E-5CD3-4C4B-8242-9650EB8BCF8C}">
      <dsp:nvSpPr>
        <dsp:cNvPr id="0" name=""/>
        <dsp:cNvSpPr/>
      </dsp:nvSpPr>
      <dsp:spPr>
        <a:xfrm>
          <a:off x="3811524" y="5196308"/>
          <a:ext cx="2478335" cy="815192"/>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ar-SA" sz="1700" b="0" kern="1200" cap="none" spc="0" smtClean="0">
              <a:ln w="0"/>
              <a:solidFill>
                <a:sysClr val="windowText" lastClr="000000"/>
              </a:solidFill>
              <a:effectLst>
                <a:outerShdw blurRad="38100" dist="19050" dir="2700000" algn="tl" rotWithShape="0">
                  <a:schemeClr val="dk1">
                    <a:alpha val="40000"/>
                  </a:schemeClr>
                </a:outerShdw>
              </a:effectLst>
            </a:rPr>
            <a:t>زیارتگاه اهالی شد</a:t>
          </a:r>
          <a:endParaRPr lang="en-US" sz="1700" b="0" kern="1200" cap="none" spc="0">
            <a:ln w="0"/>
            <a:solidFill>
              <a:sysClr val="windowText" lastClr="000000"/>
            </a:solidFill>
            <a:effectLst>
              <a:outerShdw blurRad="38100" dist="19050" dir="2700000" algn="tl" rotWithShape="0">
                <a:schemeClr val="dk1">
                  <a:alpha val="40000"/>
                </a:schemeClr>
              </a:outerShdw>
            </a:effectLst>
          </a:endParaRPr>
        </a:p>
      </dsp:txBody>
      <dsp:txXfrm>
        <a:off x="4219120" y="5196308"/>
        <a:ext cx="1663143" cy="81519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EFC3B-A56A-415E-8CA1-66E36055194B}" type="datetimeFigureOut">
              <a:rPr lang="en-US" smtClean="0"/>
              <a:t>5/15/2016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BAC27-EC38-49FC-8661-E2D20E87E16F}" type="slidenum">
              <a:rPr lang="en-US" smtClean="0"/>
              <a:t>‹#›</a:t>
            </a:fld>
            <a:endParaRPr lang="en-US"/>
          </a:p>
        </p:txBody>
      </p:sp>
    </p:spTree>
    <p:extLst>
      <p:ext uri="{BB962C8B-B14F-4D97-AF65-F5344CB8AC3E}">
        <p14:creationId xmlns:p14="http://schemas.microsoft.com/office/powerpoint/2010/main" val="135984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CBAC27-EC38-49FC-8661-E2D20E87E16F}" type="slidenum">
              <a:rPr lang="en-US" smtClean="0"/>
              <a:t>3</a:t>
            </a:fld>
            <a:endParaRPr lang="en-US"/>
          </a:p>
        </p:txBody>
      </p:sp>
    </p:spTree>
    <p:extLst>
      <p:ext uri="{BB962C8B-B14F-4D97-AF65-F5344CB8AC3E}">
        <p14:creationId xmlns:p14="http://schemas.microsoft.com/office/powerpoint/2010/main" val="1267622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E6E795B-841E-4CB2-9E4D-CDCE88997BB8}" type="datetime1">
              <a:rPr lang="en-US" smtClean="0"/>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1343C-2225-40B2-A76A-24B28E3A33F3}"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0435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9C38C1E2-C984-4FA4-B626-D935A6AD918F}" type="datetime1">
              <a:rPr lang="en-US" smtClean="0"/>
              <a:t>5/15/2016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21576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C84ED-2EB9-464D-BBEB-41FB8D2EBB67}" type="datetime1">
              <a:rPr lang="en-US" smtClean="0"/>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1178369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54AA2-C1C7-47EF-9E4B-DEC97C1511F8}" type="datetime1">
              <a:rPr lang="en-US" smtClean="0"/>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1343C-2225-40B2-A76A-24B28E3A33F3}"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14136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3AC57D-28B9-46FF-8A5B-4B86974CED9E}" type="datetime1">
              <a:rPr lang="en-US" smtClean="0"/>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650903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7F7BA8-4E80-47F9-92C0-7037346F0228}" type="datetime1">
              <a:rPr lang="en-US" smtClean="0"/>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1343C-2225-40B2-A76A-24B28E3A33F3}"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3346989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7F7BA8-4E80-47F9-92C0-7037346F0228}" type="datetime1">
              <a:rPr lang="en-US" smtClean="0"/>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402262416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F638BF-E4AA-4B30-901A-33D61C3E7840}" type="datetime1">
              <a:rPr lang="en-US" smtClean="0"/>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100032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449FF0-1CE8-426C-A87E-5178E7DBCEDA}" type="datetime1">
              <a:rPr lang="en-US" smtClean="0"/>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278264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3F88FE7-9232-4647-8AA2-F52E04EDC631}" type="datetime1">
              <a:rPr lang="en-US" smtClean="0"/>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2144876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0AD9B1-5962-45F7-9173-803E85C914BE}" type="datetime1">
              <a:rPr lang="en-US" smtClean="0"/>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4185382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2ED73B-0A8F-4B75-8C64-3FF720FA6230}" type="datetime1">
              <a:rPr lang="en-US" smtClean="0"/>
              <a:t>5/15/2016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1699086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53DB75-2E82-4069-9AED-5E402443040E}" type="datetime1">
              <a:rPr lang="en-US" smtClean="0"/>
              <a:t>5/15/2016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3811638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F061EC-03E6-4DB0-B0F4-0C183C8CCFA8}" type="datetime1">
              <a:rPr lang="en-US" smtClean="0"/>
              <a:t>5/15/2016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180143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C237B-89A2-4B85-83CB-3C5825F5ACD6}" type="datetime1">
              <a:rPr lang="en-US" smtClean="0"/>
              <a:t>5/15/2016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64242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900BE4-2787-4618-BC28-38FACB28959D}" type="datetime1">
              <a:rPr lang="en-US" smtClean="0"/>
              <a:t>5/15/2016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778014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572D35-6E87-4C36-BAB3-C085B7727DE7}" type="datetime1">
              <a:rPr lang="en-US" smtClean="0"/>
              <a:t>5/15/2016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1343C-2225-40B2-A76A-24B28E3A33F3}" type="slidenum">
              <a:rPr lang="en-US" smtClean="0"/>
              <a:t>‹#›</a:t>
            </a:fld>
            <a:endParaRPr lang="en-US"/>
          </a:p>
        </p:txBody>
      </p:sp>
    </p:spTree>
    <p:extLst>
      <p:ext uri="{BB962C8B-B14F-4D97-AF65-F5344CB8AC3E}">
        <p14:creationId xmlns:p14="http://schemas.microsoft.com/office/powerpoint/2010/main" val="408942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B7F7BA8-4E80-47F9-92C0-7037346F0228}" type="datetime1">
              <a:rPr lang="en-US" smtClean="0"/>
              <a:t>5/15/2016</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951343C-2225-40B2-A76A-24B28E3A33F3}" type="slidenum">
              <a:rPr lang="en-US" smtClean="0"/>
              <a:t>‹#›</a:t>
            </a:fld>
            <a:endParaRPr lang="en-US"/>
          </a:p>
        </p:txBody>
      </p:sp>
    </p:spTree>
    <p:extLst>
      <p:ext uri="{BB962C8B-B14F-4D97-AF65-F5344CB8AC3E}">
        <p14:creationId xmlns:p14="http://schemas.microsoft.com/office/powerpoint/2010/main" val="2137707612"/>
      </p:ext>
    </p:extLst>
  </p:cSld>
  <p:clrMap bg1="dk1" tx1="lt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6"/>
          <p:cNvSpPr txBox="1">
            <a:spLocks noGrp="1"/>
          </p:cNvSpPr>
          <p:nvPr>
            <p:ph idx="1"/>
          </p:nvPr>
        </p:nvSpPr>
        <p:spPr>
          <a:xfrm>
            <a:off x="2439195" y="896552"/>
            <a:ext cx="6917354" cy="2419494"/>
          </a:xfrm>
          <a:prstGeom prst="rect">
            <a:avLst/>
          </a:prstGeom>
          <a:solidFill>
            <a:schemeClr val="lt1">
              <a:alpha val="40000"/>
            </a:schemeClr>
          </a:solidFill>
          <a:ln w="6350">
            <a:solidFill>
              <a:prstClr val="black"/>
            </a:solidFill>
          </a:ln>
          <a:effectLst>
            <a:glow rad="101600">
              <a:srgbClr val="00B0F0">
                <a:alpha val="60000"/>
              </a:srgbClr>
            </a:glo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indent="0" algn="ctr" rtl="1">
              <a:lnSpc>
                <a:spcPct val="107000"/>
              </a:lnSpc>
              <a:spcAft>
                <a:spcPts val="800"/>
              </a:spcAft>
              <a:buNone/>
            </a:pPr>
            <a:r>
              <a:rPr lang="fa-IR" sz="9600">
                <a:effectLst/>
                <a:ea typeface="Calibri" panose="020F0502020204030204" pitchFamily="34" charset="0"/>
                <a:cs typeface="Aldhabi" panose="01000000000000000000" pitchFamily="2" charset="-78"/>
              </a:rPr>
              <a:t>بسم الله الرحمن الرحیم</a:t>
            </a:r>
            <a:endParaRPr lang="en-US" sz="9600">
              <a:effectLst/>
              <a:ea typeface="Calibri" panose="020F0502020204030204" pitchFamily="34" charset="0"/>
              <a:cs typeface="Arial" panose="020B0604020202020204" pitchFamily="34" charset="0"/>
            </a:endParaRPr>
          </a:p>
          <a:p>
            <a:pPr marL="0" indent="0" algn="ctr">
              <a:lnSpc>
                <a:spcPct val="107000"/>
              </a:lnSpc>
              <a:spcAft>
                <a:spcPts val="800"/>
              </a:spcAft>
              <a:buNone/>
            </a:pPr>
            <a:r>
              <a:rPr lang="en-US" sz="7200">
                <a:effectLst/>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lstStyle/>
          <a:p>
            <a:fld id="{0951343C-2225-40B2-A76A-24B28E3A33F3}" type="slidenum">
              <a:rPr lang="en-US" smtClean="0"/>
              <a:t>1</a:t>
            </a:fld>
            <a:endParaRPr lang="en-US"/>
          </a:p>
        </p:txBody>
      </p:sp>
    </p:spTree>
    <p:extLst>
      <p:ext uri="{BB962C8B-B14F-4D97-AF65-F5344CB8AC3E}">
        <p14:creationId xmlns:p14="http://schemas.microsoft.com/office/powerpoint/2010/main" val="3083673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51343C-2225-40B2-A76A-24B28E3A33F3}" type="slidenum">
              <a:rPr lang="en-US" smtClean="0"/>
              <a:t>10</a:t>
            </a:fld>
            <a:endParaRPr lang="en-US"/>
          </a:p>
        </p:txBody>
      </p:sp>
      <p:pic>
        <p:nvPicPr>
          <p:cNvPr id="7" name="Picture 6"/>
          <p:cNvPicPr>
            <a:picLocks noChangeAspect="1"/>
          </p:cNvPicPr>
          <p:nvPr/>
        </p:nvPicPr>
        <p:blipFill>
          <a:blip r:embed="rId2"/>
          <a:stretch>
            <a:fillRect/>
          </a:stretch>
        </p:blipFill>
        <p:spPr>
          <a:xfrm>
            <a:off x="352246" y="140152"/>
            <a:ext cx="8051089" cy="6543472"/>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pic>
        <p:nvPicPr>
          <p:cNvPr id="8" name="Picture 7"/>
          <p:cNvPicPr>
            <a:picLocks noChangeAspect="1"/>
          </p:cNvPicPr>
          <p:nvPr/>
        </p:nvPicPr>
        <p:blipFill>
          <a:blip r:embed="rId3"/>
          <a:stretch>
            <a:fillRect/>
          </a:stretch>
        </p:blipFill>
        <p:spPr>
          <a:xfrm>
            <a:off x="4928629" y="2142177"/>
            <a:ext cx="6949412" cy="4541447"/>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9" name="Left Arrow 8"/>
          <p:cNvSpPr/>
          <p:nvPr/>
        </p:nvSpPr>
        <p:spPr>
          <a:xfrm rot="11851451">
            <a:off x="2886202" y="3399561"/>
            <a:ext cx="4084854" cy="773575"/>
          </a:xfrm>
          <a:prstGeom prst="leftArrow">
            <a:avLst>
              <a:gd name="adj1" fmla="val 25440"/>
              <a:gd name="adj2" fmla="val 184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599064" y="2889504"/>
            <a:ext cx="380360" cy="347472"/>
          </a:xfrm>
          <a:prstGeom prst="ellipse">
            <a:avLst/>
          </a:prstGeom>
          <a:solidFill>
            <a:schemeClr val="accent1">
              <a:alpha val="50000"/>
            </a:scheme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135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447540" y="469056"/>
            <a:ext cx="1905000" cy="594360"/>
          </a:xfrm>
          <a:solidFill>
            <a:schemeClr val="accent1"/>
          </a:solidFill>
        </p:spPr>
        <p:txBody>
          <a:bodyPr/>
          <a:lstStyle/>
          <a:p>
            <a:pPr algn="ctr"/>
            <a:r>
              <a:rPr lang="fa-IR" sz="3200" dirty="0" smtClean="0">
                <a:ln w="0"/>
                <a:solidFill>
                  <a:schemeClr val="tx1"/>
                </a:solidFill>
                <a:effectLst>
                  <a:outerShdw blurRad="38100" dist="19050" dir="2700000" algn="tl" rotWithShape="0">
                    <a:schemeClr val="dk1">
                      <a:alpha val="40000"/>
                    </a:schemeClr>
                  </a:outerShdw>
                </a:effectLst>
                <a:latin typeface="Arial Unicode MS" pitchFamily="34" charset="-128"/>
                <a:ea typeface="Arial Unicode MS" pitchFamily="34" charset="-128"/>
                <a:cs typeface="+mn-cs"/>
              </a:rPr>
              <a:t>تاریخ</a:t>
            </a:r>
            <a:endParaRPr lang="en-US" sz="3200" dirty="0">
              <a:ln w="0"/>
              <a:solidFill>
                <a:schemeClr val="tx1"/>
              </a:solidFill>
              <a:effectLst>
                <a:outerShdw blurRad="38100" dist="19050" dir="2700000" algn="tl" rotWithShape="0">
                  <a:schemeClr val="dk1">
                    <a:alpha val="40000"/>
                  </a:schemeClr>
                </a:outerShdw>
              </a:effectLst>
              <a:latin typeface="Arial Unicode MS" pitchFamily="34" charset="-128"/>
              <a:ea typeface="Arial Unicode MS" pitchFamily="34" charset="-128"/>
              <a:cs typeface="+mn-cs"/>
            </a:endParaRPr>
          </a:p>
        </p:txBody>
      </p:sp>
      <p:sp>
        <p:nvSpPr>
          <p:cNvPr id="3" name="Content Placeholder 2"/>
          <p:cNvSpPr>
            <a:spLocks noGrp="1"/>
          </p:cNvSpPr>
          <p:nvPr>
            <p:ph idx="1"/>
          </p:nvPr>
        </p:nvSpPr>
        <p:spPr>
          <a:xfrm>
            <a:off x="7370065" y="1568287"/>
            <a:ext cx="4233672" cy="4448466"/>
          </a:xfrm>
          <a:solidFill>
            <a:schemeClr val="accent1"/>
          </a:solidFill>
          <a:effectLst>
            <a:glow rad="228600">
              <a:schemeClr val="accent5">
                <a:satMod val="175000"/>
                <a:alpha val="40000"/>
              </a:schemeClr>
            </a:glow>
          </a:effectLst>
        </p:spPr>
        <p:txBody>
          <a:bodyPr>
            <a:normAutofit fontScale="92500" lnSpcReduction="10000"/>
          </a:bodyPr>
          <a:lstStyle/>
          <a:p>
            <a:pPr marL="0" indent="0" algn="r">
              <a:buNone/>
            </a:pPr>
            <a:r>
              <a:rPr lang="fa-IR" sz="2400" smtClean="0">
                <a:ln w="0"/>
                <a:solidFill>
                  <a:sysClr val="windowText" lastClr="000000"/>
                </a:solidFill>
                <a:effectLst>
                  <a:outerShdw blurRad="38100" dist="19050" dir="2700000" algn="tl" rotWithShape="0">
                    <a:schemeClr val="dk1">
                      <a:alpha val="40000"/>
                    </a:schemeClr>
                  </a:outerShdw>
                </a:effectLst>
                <a:latin typeface="Arial Black" pitchFamily="34" charset="0"/>
              </a:rPr>
              <a:t> </a:t>
            </a:r>
            <a:r>
              <a:rPr lang="fa-IR" sz="2400">
                <a:ln w="0"/>
                <a:solidFill>
                  <a:sysClr val="windowText" lastClr="000000"/>
                </a:solidFill>
                <a:effectLst>
                  <a:outerShdw blurRad="38100" dist="19050" dir="2700000" algn="tl" rotWithShape="0">
                    <a:schemeClr val="dk1">
                      <a:alpha val="40000"/>
                    </a:schemeClr>
                  </a:outerShdw>
                </a:effectLst>
                <a:latin typeface="Arial Black" pitchFamily="34" charset="0"/>
              </a:rPr>
              <a:t>حدود هشتصد تا هزار سال پيش مردماني از نقاط مختلف سرزمين گسترده ایران به دلائل نامعلومي به منطقه ماسوله كوچ كردند. برخي از مردمان محلي نيز از منطقه اي به نام كهنه ماسوله واقع در 6 كيلومتري شمال غرب اين شهر با اين افراد همراه شدند. طي كاوش هاي انجام شده از محوطه باستاني كهنه ماسوله سفالينه هائي متعلق به قرون پنجم تا هشتم هجري قمري بدست آمده است كه دقيق ترين مستندات قابل توجه تاريخي مي باش</a:t>
            </a:r>
            <a:r>
              <a:rPr lang="fa-IR" sz="2400">
                <a:ln w="0"/>
                <a:solidFill>
                  <a:sysClr val="windowText" lastClr="000000"/>
                </a:solidFill>
                <a:effectLst>
                  <a:outerShdw blurRad="38100" dist="19050" dir="2700000" algn="tl" rotWithShape="0">
                    <a:schemeClr val="dk1">
                      <a:alpha val="40000"/>
                    </a:schemeClr>
                  </a:outerShdw>
                </a:effectLst>
              </a:rPr>
              <a:t>ند. </a:t>
            </a:r>
            <a:endParaRPr lang="en-US" sz="2400">
              <a:ln w="0"/>
              <a:solidFill>
                <a:sysClr val="windowText" lastClr="000000"/>
              </a:solidFill>
              <a:effectLst>
                <a:outerShdw blurRad="38100" dist="19050" dir="2700000" algn="tl" rotWithShape="0">
                  <a:schemeClr val="dk1">
                    <a:alpha val="40000"/>
                  </a:schemeClr>
                </a:outerShdw>
              </a:effectLst>
            </a:endParaRPr>
          </a:p>
          <a:p>
            <a:pPr algn="r"/>
            <a:endParaRPr lang="en-US" sz="2400">
              <a:ln w="0"/>
              <a:solidFill>
                <a:sysClr val="windowText" lastClr="000000"/>
              </a:solidFill>
              <a:effectLst>
                <a:outerShdw blurRad="38100" dist="19050" dir="2700000" algn="tl" rotWithShape="0">
                  <a:schemeClr val="dk1">
                    <a:alpha val="40000"/>
                  </a:schemeClr>
                </a:outerShdw>
              </a:effectLst>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11</a:t>
            </a:fld>
            <a:endParaRPr lang="en-US"/>
          </a:p>
        </p:txBody>
      </p:sp>
      <p:pic>
        <p:nvPicPr>
          <p:cNvPr id="6" name="Picture 5" descr="IMG_7916.jpg"/>
          <p:cNvPicPr/>
          <p:nvPr/>
        </p:nvPicPr>
        <p:blipFill>
          <a:blip r:embed="rId2" cstate="print"/>
          <a:stretch>
            <a:fillRect/>
          </a:stretch>
        </p:blipFill>
        <p:spPr>
          <a:xfrm>
            <a:off x="631172" y="1568287"/>
            <a:ext cx="6391420" cy="4512474"/>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3687641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344" y="1165950"/>
            <a:ext cx="5468112" cy="4210722"/>
          </a:xfrm>
          <a:solidFill>
            <a:schemeClr val="accent1"/>
          </a:solidFill>
          <a:effectLst>
            <a:glow rad="228600">
              <a:schemeClr val="accent5">
                <a:satMod val="175000"/>
                <a:alpha val="40000"/>
              </a:schemeClr>
            </a:glow>
          </a:effectLst>
        </p:spPr>
        <p:txBody>
          <a:bodyPr>
            <a:normAutofit fontScale="92500" lnSpcReduction="20000"/>
          </a:bodyPr>
          <a:lstStyle/>
          <a:p>
            <a:pPr marL="0" indent="0" algn="r">
              <a:buNone/>
            </a:pPr>
            <a:endParaRPr lang="fa-IR" smtClean="0">
              <a:ln w="0"/>
              <a:solidFill>
                <a:sysClr val="windowText" lastClr="000000"/>
              </a:solidFill>
              <a:effectLst>
                <a:outerShdw blurRad="38100" dist="19050" dir="2700000" algn="tl" rotWithShape="0">
                  <a:schemeClr val="dk1">
                    <a:alpha val="40000"/>
                  </a:schemeClr>
                </a:outerShdw>
              </a:effectLst>
              <a:latin typeface="Bodoni MT Condensed" pitchFamily="18" charset="0"/>
            </a:endParaRPr>
          </a:p>
          <a:p>
            <a:pPr marL="0" indent="0" algn="r">
              <a:buNone/>
            </a:pPr>
            <a:r>
              <a:rPr lang="fa-IR" smtClean="0">
                <a:ln w="0"/>
                <a:solidFill>
                  <a:sysClr val="windowText" lastClr="000000"/>
                </a:solidFill>
                <a:effectLst>
                  <a:outerShdw blurRad="38100" dist="19050" dir="2700000" algn="tl" rotWithShape="0">
                    <a:schemeClr val="dk1">
                      <a:alpha val="40000"/>
                    </a:schemeClr>
                  </a:outerShdw>
                </a:effectLst>
                <a:latin typeface="Bodoni MT Condensed" pitchFamily="18" charset="0"/>
              </a:rPr>
              <a:t>در </a:t>
            </a:r>
            <a:r>
              <a:rPr lang="fa-IR">
                <a:ln w="0"/>
                <a:solidFill>
                  <a:sysClr val="windowText" lastClr="000000"/>
                </a:solidFill>
                <a:effectLst>
                  <a:outerShdw blurRad="38100" dist="19050" dir="2700000" algn="tl" rotWithShape="0">
                    <a:schemeClr val="dk1">
                      <a:alpha val="40000"/>
                    </a:schemeClr>
                  </a:outerShdw>
                </a:effectLst>
                <a:latin typeface="Bodoni MT Condensed" pitchFamily="18" charset="0"/>
              </a:rPr>
              <a:t>۱۰ کیلومتری بالاتر از ماسوله جدید، ماسوله قدیم با آثار و بازمانده‌های انسانی از قبیل سنگ کوره و ... در منطقه‌ای گسترده پراکنده شده است که جزء آثار باستانی بشمار می‌آیند. </a:t>
            </a:r>
            <a:r>
              <a:rPr lang="en-US">
                <a:ln w="0"/>
                <a:solidFill>
                  <a:sysClr val="windowText" lastClr="000000"/>
                </a:solidFill>
                <a:effectLst>
                  <a:outerShdw blurRad="38100" dist="19050" dir="2700000" algn="tl" rotWithShape="0">
                    <a:schemeClr val="dk1">
                      <a:alpha val="40000"/>
                    </a:schemeClr>
                  </a:outerShdw>
                </a:effectLst>
                <a:latin typeface="Bodoni MT Condensed" pitchFamily="18" charset="0"/>
              </a:rPr>
              <a:t/>
            </a:r>
            <a:br>
              <a:rPr lang="en-US">
                <a:ln w="0"/>
                <a:solidFill>
                  <a:sysClr val="windowText" lastClr="000000"/>
                </a:solidFill>
                <a:effectLst>
                  <a:outerShdw blurRad="38100" dist="19050" dir="2700000" algn="tl" rotWithShape="0">
                    <a:schemeClr val="dk1">
                      <a:alpha val="40000"/>
                    </a:schemeClr>
                  </a:outerShdw>
                </a:effectLst>
                <a:latin typeface="Bodoni MT Condensed" pitchFamily="18" charset="0"/>
              </a:rPr>
            </a:br>
            <a:r>
              <a:rPr lang="fa-IR">
                <a:ln w="0"/>
                <a:solidFill>
                  <a:sysClr val="windowText" lastClr="000000"/>
                </a:solidFill>
                <a:effectLst>
                  <a:outerShdw blurRad="38100" dist="19050" dir="2700000" algn="tl" rotWithShape="0">
                    <a:schemeClr val="dk1">
                      <a:alpha val="40000"/>
                    </a:schemeClr>
                  </a:outerShdw>
                </a:effectLst>
                <a:latin typeface="Bodoni MT Condensed" pitchFamily="18" charset="0"/>
              </a:rPr>
              <a:t> ماسوله جدید پس از ترك مردم از كهنه ماسوله ( احتمالاً به واسطه شیوع طاعون در سال 943 هـ . ق) ، توسط ساكنان آن در 6 كیلومتری شهر متروكه احداث شد. ماسوله در گذشته به دلیل قرار گرفتن در محل تلاقی معابر كوهستانی میان آذربایجان ، زنجان ، گیلان و تالش اهمیت فوق العاده ای داشت. گذرگاه های منشعب از ماسوله كه دارای موقعیت نظامی نیز بود، شاهد حوادث و سوانح بسیاری در این ناحیه كوهستانی بوده است.</a:t>
            </a:r>
            <a:r>
              <a:rPr lang="en-US">
                <a:ln w="0"/>
                <a:solidFill>
                  <a:sysClr val="windowText" lastClr="000000"/>
                </a:solidFill>
                <a:effectLst>
                  <a:outerShdw blurRad="38100" dist="19050" dir="2700000" algn="tl" rotWithShape="0">
                    <a:schemeClr val="dk1">
                      <a:alpha val="40000"/>
                    </a:schemeClr>
                  </a:outerShdw>
                </a:effectLst>
                <a:latin typeface="Bodoni MT Condensed" pitchFamily="18" charset="0"/>
              </a:rPr>
              <a:t/>
            </a:r>
            <a:br>
              <a:rPr lang="en-US">
                <a:ln w="0"/>
                <a:solidFill>
                  <a:sysClr val="windowText" lastClr="000000"/>
                </a:solidFill>
                <a:effectLst>
                  <a:outerShdw blurRad="38100" dist="19050" dir="2700000" algn="tl" rotWithShape="0">
                    <a:schemeClr val="dk1">
                      <a:alpha val="40000"/>
                    </a:schemeClr>
                  </a:outerShdw>
                </a:effectLst>
                <a:latin typeface="Bodoni MT Condensed" pitchFamily="18" charset="0"/>
              </a:rPr>
            </a:br>
            <a:r>
              <a:rPr lang="fa-IR">
                <a:ln w="0"/>
                <a:solidFill>
                  <a:sysClr val="windowText" lastClr="000000"/>
                </a:solidFill>
                <a:effectLst>
                  <a:outerShdw blurRad="38100" dist="19050" dir="2700000" algn="tl" rotWithShape="0">
                    <a:schemeClr val="dk1">
                      <a:alpha val="40000"/>
                    </a:schemeClr>
                  </a:outerShdw>
                </a:effectLst>
                <a:latin typeface="Bodoni MT Condensed" pitchFamily="18" charset="0"/>
              </a:rPr>
              <a:t>این شهر طی شماره ۱۰۹۰ فهرست آثار ملی به ثبت رسیده است.</a:t>
            </a:r>
            <a:endParaRPr lang="en-US">
              <a:ln w="0"/>
              <a:solidFill>
                <a:sysClr val="windowText" lastClr="000000"/>
              </a:solidFill>
              <a:effectLst>
                <a:outerShdw blurRad="38100" dist="19050" dir="2700000" algn="tl" rotWithShape="0">
                  <a:schemeClr val="dk1">
                    <a:alpha val="40000"/>
                  </a:schemeClr>
                </a:outerShdw>
              </a:effectLst>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12</a:t>
            </a:fld>
            <a:endParaRPr lang="en-US"/>
          </a:p>
        </p:txBody>
      </p:sp>
      <p:pic>
        <p:nvPicPr>
          <p:cNvPr id="6" name="Picture 5" descr="054~1"/>
          <p:cNvPicPr/>
          <p:nvPr/>
        </p:nvPicPr>
        <p:blipFill>
          <a:blip r:embed="rId2" cstate="print"/>
          <a:srcRect/>
          <a:stretch>
            <a:fillRect/>
          </a:stretch>
        </p:blipFill>
        <p:spPr bwMode="auto">
          <a:xfrm>
            <a:off x="420624" y="1165950"/>
            <a:ext cx="5623560" cy="4210722"/>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1574628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315968" y="1214452"/>
            <a:ext cx="7479792" cy="3984085"/>
          </a:xfrm>
          <a:solidFill>
            <a:schemeClr val="accent1"/>
          </a:solidFill>
          <a:ln>
            <a:solidFill>
              <a:schemeClr val="accent1"/>
            </a:solidFill>
          </a:ln>
          <a:effectLst>
            <a:glow rad="228600">
              <a:schemeClr val="accent5">
                <a:satMod val="175000"/>
                <a:alpha val="40000"/>
              </a:schemeClr>
            </a:glow>
          </a:effectLst>
        </p:spPr>
        <p:style>
          <a:lnRef idx="3">
            <a:schemeClr val="lt1"/>
          </a:lnRef>
          <a:fillRef idx="1">
            <a:schemeClr val="dk1"/>
          </a:fillRef>
          <a:effectRef idx="1">
            <a:schemeClr val="dk1"/>
          </a:effectRef>
          <a:fontRef idx="minor">
            <a:schemeClr val="lt1"/>
          </a:fontRef>
        </p:style>
        <p:txBody>
          <a:bodyPr>
            <a:normAutofit fontScale="90000"/>
          </a:bodyPr>
          <a:lstStyle/>
          <a:p>
            <a:pPr algn="ctr" rtl="1"/>
            <a:r>
              <a:rPr lang="fa-IR" sz="3100" smtClean="0">
                <a:ln w="0"/>
                <a:solidFill>
                  <a:sysClr val="windowText" lastClr="000000"/>
                </a:solidFill>
                <a:effectLst>
                  <a:outerShdw blurRad="38100" dist="19050" dir="2700000" algn="tl" rotWithShape="0">
                    <a:schemeClr val="dk1">
                      <a:alpha val="40000"/>
                    </a:schemeClr>
                  </a:outerShdw>
                </a:effectLst>
                <a:latin typeface="Aparajita" pitchFamily="34" charset="0"/>
              </a:rPr>
              <a:t/>
            </a:r>
            <a:br>
              <a:rPr lang="fa-IR" sz="3100" smtClean="0">
                <a:ln w="0"/>
                <a:solidFill>
                  <a:sysClr val="windowText" lastClr="000000"/>
                </a:solidFill>
                <a:effectLst>
                  <a:outerShdw blurRad="38100" dist="19050" dir="2700000" algn="tl" rotWithShape="0">
                    <a:schemeClr val="dk1">
                      <a:alpha val="40000"/>
                    </a:schemeClr>
                  </a:outerShdw>
                </a:effectLst>
                <a:latin typeface="Aparajita" pitchFamily="34" charset="0"/>
              </a:rPr>
            </a:br>
            <a:r>
              <a:rPr lang="fa-IR" sz="3100" smtClean="0">
                <a:ln w="0"/>
                <a:solidFill>
                  <a:sysClr val="windowText" lastClr="000000"/>
                </a:solidFill>
                <a:effectLst>
                  <a:outerShdw blurRad="38100" dist="19050" dir="2700000" algn="tl" rotWithShape="0">
                    <a:schemeClr val="dk1">
                      <a:alpha val="40000"/>
                    </a:schemeClr>
                  </a:outerShdw>
                </a:effectLst>
                <a:latin typeface="Aparajita" pitchFamily="34" charset="0"/>
              </a:rPr>
              <a:t>این </a:t>
            </a:r>
            <a:r>
              <a:rPr lang="fa-IR" sz="3100" dirty="0" smtClean="0">
                <a:ln w="0"/>
                <a:solidFill>
                  <a:sysClr val="windowText" lastClr="000000"/>
                </a:solidFill>
                <a:effectLst>
                  <a:outerShdw blurRad="38100" dist="19050" dir="2700000" algn="tl" rotWithShape="0">
                    <a:schemeClr val="dk1">
                      <a:alpha val="40000"/>
                    </a:schemeClr>
                  </a:outerShdw>
                </a:effectLst>
                <a:latin typeface="Aparajita" pitchFamily="34" charset="0"/>
              </a:rPr>
              <a:t>شهرک هم اکنون رویارو با مسائلی مانند ریزش سنگ، سیل، رانش زمین، زمین لرزه ، تصرف به منظور توسعه عمرانی و انسانی و تخریب و ... می‌‌باشد.</a:t>
            </a:r>
            <a:r>
              <a:rPr lang="en-US" sz="3100" dirty="0" smtClean="0">
                <a:ln w="0"/>
                <a:solidFill>
                  <a:sysClr val="windowText" lastClr="000000"/>
                </a:solidFill>
                <a:effectLst>
                  <a:outerShdw blurRad="38100" dist="19050" dir="2700000" algn="tl" rotWithShape="0">
                    <a:schemeClr val="dk1">
                      <a:alpha val="40000"/>
                    </a:schemeClr>
                  </a:outerShdw>
                </a:effectLst>
                <a:latin typeface="Aparajita" pitchFamily="34" charset="0"/>
                <a:cs typeface="Aparajita" pitchFamily="34" charset="0"/>
              </a:rPr>
              <a:t/>
            </a:r>
            <a:br>
              <a:rPr lang="en-US" sz="3100" dirty="0" smtClean="0">
                <a:ln w="0"/>
                <a:solidFill>
                  <a:sysClr val="windowText" lastClr="000000"/>
                </a:solidFill>
                <a:effectLst>
                  <a:outerShdw blurRad="38100" dist="19050" dir="2700000" algn="tl" rotWithShape="0">
                    <a:schemeClr val="dk1">
                      <a:alpha val="40000"/>
                    </a:schemeClr>
                  </a:outerShdw>
                </a:effectLst>
                <a:latin typeface="Aparajita" pitchFamily="34" charset="0"/>
                <a:cs typeface="Aparajita" pitchFamily="34" charset="0"/>
              </a:rPr>
            </a:br>
            <a:r>
              <a:rPr lang="fa-IR" sz="3100" dirty="0" smtClean="0">
                <a:ln w="0"/>
                <a:solidFill>
                  <a:sysClr val="windowText" lastClr="000000"/>
                </a:solidFill>
                <a:effectLst>
                  <a:outerShdw blurRad="38100" dist="19050" dir="2700000" algn="tl" rotWithShape="0">
                    <a:schemeClr val="dk1">
                      <a:alpha val="40000"/>
                    </a:schemeClr>
                  </a:outerShdw>
                </a:effectLst>
                <a:latin typeface="Aparajita" pitchFamily="34" charset="0"/>
              </a:rPr>
              <a:t>.قلل مهم ماسوله عبارت‌اند از:شاه معلم (شامولوم)، آسمانکوه، لاسه سر، تروشوم و کله قندی. که قله شاه معلم با ارتفاع ۳۰۵۰ متر بلندترین نقطه استان گیلان می باشد.</a:t>
            </a:r>
            <a:r>
              <a:rPr lang="en-US" sz="3100" dirty="0" smtClean="0">
                <a:ln w="0"/>
                <a:solidFill>
                  <a:sysClr val="windowText" lastClr="000000"/>
                </a:solidFill>
                <a:effectLst>
                  <a:outerShdw blurRad="38100" dist="19050" dir="2700000" algn="tl" rotWithShape="0">
                    <a:schemeClr val="dk1">
                      <a:alpha val="40000"/>
                    </a:schemeClr>
                  </a:outerShdw>
                </a:effectLst>
                <a:latin typeface="Aparajita" pitchFamily="34" charset="0"/>
                <a:cs typeface="Aparajita" pitchFamily="34" charset="0"/>
              </a:rPr>
              <a:t/>
            </a:r>
            <a:br>
              <a:rPr lang="en-US" sz="3100" dirty="0" smtClean="0">
                <a:ln w="0"/>
                <a:solidFill>
                  <a:sysClr val="windowText" lastClr="000000"/>
                </a:solidFill>
                <a:effectLst>
                  <a:outerShdw blurRad="38100" dist="19050" dir="2700000" algn="tl" rotWithShape="0">
                    <a:schemeClr val="dk1">
                      <a:alpha val="40000"/>
                    </a:schemeClr>
                  </a:outerShdw>
                </a:effectLst>
                <a:latin typeface="Aparajita" pitchFamily="34" charset="0"/>
                <a:cs typeface="Aparajita" pitchFamily="34" charset="0"/>
              </a:rPr>
            </a:br>
            <a:r>
              <a:rPr lang="ar-SA" sz="3100" dirty="0" smtClean="0">
                <a:ln w="0"/>
                <a:solidFill>
                  <a:sysClr val="windowText" lastClr="000000"/>
                </a:solidFill>
                <a:effectLst>
                  <a:outerShdw blurRad="38100" dist="19050" dir="2700000" algn="tl" rotWithShape="0">
                    <a:schemeClr val="dk1">
                      <a:alpha val="40000"/>
                    </a:schemeClr>
                  </a:outerShdw>
                </a:effectLst>
                <a:latin typeface="Aparajita" pitchFamily="34" charset="0"/>
              </a:rPr>
              <a:t>در ماسوله دها چشمه آب زلال و گوارا وجود دارد . </a:t>
            </a:r>
            <a:r>
              <a:rPr lang="en-US" dirty="0" smtClean="0"/>
              <a:t/>
            </a:r>
            <a:br>
              <a:rPr lang="en-US" dirty="0" smtClean="0"/>
            </a:br>
            <a:endParaRPr lang="en-US" dirty="0"/>
          </a:p>
        </p:txBody>
      </p:sp>
      <p:pic>
        <p:nvPicPr>
          <p:cNvPr id="5" name="Content Placeholder 4" descr="250px-Masule1"/>
          <p:cNvPicPr>
            <a:picLocks noGrp="1"/>
          </p:cNvPicPr>
          <p:nvPr>
            <p:ph idx="1"/>
          </p:nvPr>
        </p:nvPicPr>
        <p:blipFill>
          <a:blip r:embed="rId2" cstate="print"/>
          <a:srcRect/>
          <a:stretch>
            <a:fillRect/>
          </a:stretch>
        </p:blipFill>
        <p:spPr bwMode="auto">
          <a:xfrm>
            <a:off x="737551" y="1208357"/>
            <a:ext cx="3289236" cy="3990181"/>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style>
          <a:lnRef idx="2">
            <a:schemeClr val="dk1">
              <a:shade val="50000"/>
            </a:schemeClr>
          </a:lnRef>
          <a:fillRef idx="1">
            <a:schemeClr val="dk1"/>
          </a:fillRef>
          <a:effectRef idx="0">
            <a:schemeClr val="dk1"/>
          </a:effectRef>
          <a:fontRef idx="minor">
            <a:schemeClr val="lt1"/>
          </a:fontRef>
        </p:style>
      </p:pic>
      <p:sp>
        <p:nvSpPr>
          <p:cNvPr id="4" name="Slide Number Placeholder 3"/>
          <p:cNvSpPr>
            <a:spLocks noGrp="1"/>
          </p:cNvSpPr>
          <p:nvPr>
            <p:ph type="sldNum" sz="quarter" idx="12"/>
          </p:nvPr>
        </p:nvSpPr>
        <p:spPr/>
        <p:txBody>
          <a:bodyPr/>
          <a:lstStyle/>
          <a:p>
            <a:fld id="{0951343C-2225-40B2-A76A-24B28E3A33F3}" type="slidenum">
              <a:rPr lang="en-US" smtClean="0"/>
              <a:t>13</a:t>
            </a:fld>
            <a:endParaRPr lang="en-US"/>
          </a:p>
        </p:txBody>
      </p:sp>
    </p:spTree>
    <p:extLst>
      <p:ext uri="{BB962C8B-B14F-4D97-AF65-F5344CB8AC3E}">
        <p14:creationId xmlns:p14="http://schemas.microsoft.com/office/powerpoint/2010/main" val="3867793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0488" y="1549996"/>
            <a:ext cx="5000251" cy="4119282"/>
          </a:xfrm>
          <a:solidFill>
            <a:schemeClr val="accent1"/>
          </a:solidFill>
          <a:effectLst>
            <a:glow rad="228600">
              <a:schemeClr val="accent5">
                <a:satMod val="175000"/>
                <a:alpha val="40000"/>
              </a:schemeClr>
            </a:glow>
          </a:effectLst>
        </p:spPr>
        <p:txBody>
          <a:bodyPr>
            <a:normAutofit fontScale="92500" lnSpcReduction="10000"/>
          </a:bodyPr>
          <a:lstStyle/>
          <a:p>
            <a:pPr marL="0" indent="0" algn="r">
              <a:buNone/>
            </a:pPr>
            <a:r>
              <a:rPr lang="ar-SA">
                <a:ln w="0"/>
                <a:solidFill>
                  <a:sysClr val="windowText" lastClr="000000"/>
                </a:solidFill>
                <a:effectLst>
                  <a:outerShdw blurRad="38100" dist="19050" dir="2700000" algn="tl" rotWithShape="0">
                    <a:schemeClr val="dk1">
                      <a:alpha val="40000"/>
                    </a:schemeClr>
                  </a:outerShdw>
                </a:effectLst>
              </a:rPr>
              <a:t>درباره پیدایش این شهر زیبا و کم نظیر </a:t>
            </a:r>
            <a:r>
              <a:rPr lang="fa-IR">
                <a:ln w="0"/>
                <a:solidFill>
                  <a:sysClr val="windowText" lastClr="000000"/>
                </a:solidFill>
                <a:effectLst>
                  <a:outerShdw blurRad="38100" dist="19050" dir="2700000" algn="tl" rotWithShape="0">
                    <a:schemeClr val="dk1">
                      <a:alpha val="40000"/>
                    </a:schemeClr>
                  </a:outerShdw>
                </a:effectLst>
              </a:rPr>
              <a:t>ایران</a:t>
            </a:r>
            <a:r>
              <a:rPr lang="fa-IR" u="sng">
                <a:ln w="0"/>
                <a:solidFill>
                  <a:sysClr val="windowText" lastClr="000000"/>
                </a:solidFill>
                <a:effectLst>
                  <a:outerShdw blurRad="38100" dist="19050" dir="2700000" algn="tl" rotWithShape="0">
                    <a:schemeClr val="dk1">
                      <a:alpha val="40000"/>
                    </a:schemeClr>
                  </a:outerShdw>
                </a:effectLst>
              </a:rPr>
              <a:t> </a:t>
            </a:r>
            <a:r>
              <a:rPr lang="ar-SA">
                <a:ln w="0"/>
                <a:solidFill>
                  <a:sysClr val="windowText" lastClr="000000"/>
                </a:solidFill>
                <a:effectLst>
                  <a:outerShdw blurRad="38100" dist="19050" dir="2700000" algn="tl" rotWithShape="0">
                    <a:schemeClr val="dk1">
                      <a:alpha val="40000"/>
                    </a:schemeClr>
                  </a:outerShdw>
                </a:effectLst>
              </a:rPr>
              <a:t>نظرات گوناگونی بیان شده از جمله میر ظهیرالدین در کتاب ( گیلان و دیلمستان ) چهار بار از موسله یاد می کند که همین ماسوله امروزی است . نامهای قدیمی این بخش ( خورتاب خانی ) و بیشتر ( البقر و ماسالار ) بوده است . </a:t>
            </a:r>
            <a:r>
              <a:rPr lang="en-US">
                <a:ln w="0"/>
                <a:solidFill>
                  <a:sysClr val="windowText" lastClr="000000"/>
                </a:solidFill>
                <a:effectLst>
                  <a:outerShdw blurRad="38100" dist="19050" dir="2700000" algn="tl" rotWithShape="0">
                    <a:schemeClr val="dk1">
                      <a:alpha val="40000"/>
                    </a:schemeClr>
                  </a:outerShdw>
                </a:effectLst>
              </a:rPr>
              <a:t/>
            </a:r>
            <a:br>
              <a:rPr lang="en-US">
                <a:ln w="0"/>
                <a:solidFill>
                  <a:sysClr val="windowText" lastClr="000000"/>
                </a:solidFill>
                <a:effectLst>
                  <a:outerShdw blurRad="38100" dist="19050" dir="2700000" algn="tl" rotWithShape="0">
                    <a:schemeClr val="dk1">
                      <a:alpha val="40000"/>
                    </a:schemeClr>
                  </a:outerShdw>
                </a:effectLst>
              </a:rPr>
            </a:br>
            <a:r>
              <a:rPr lang="ar-SA">
                <a:ln w="0"/>
                <a:solidFill>
                  <a:sysClr val="windowText" lastClr="000000"/>
                </a:solidFill>
                <a:effectLst>
                  <a:outerShdw blurRad="38100" dist="19050" dir="2700000" algn="tl" rotWithShape="0">
                    <a:schemeClr val="dk1">
                      <a:alpha val="40000"/>
                    </a:schemeClr>
                  </a:outerShdw>
                </a:effectLst>
              </a:rPr>
              <a:t>گروهی گویند که در قرن سوم هجری وقتی که ( سید جلال الدین اشرف ) در طارم شکست خورد ، عون بن محمد بن علی که همراه وی بود زخمی برداشت و به ماسوله آمد و به چوپانی برخورد به او گفت : که جسد او را هر جا یافت به خاک بسپارد . پس از خاک سپردن جسد او ، چوپانان یکی پس از دیگری خانه خود را در جوار قبر او ساختند تا آبادی ماسوله به وجود آمد .</a:t>
            </a:r>
            <a:endParaRPr lang="en-US">
              <a:ln w="0"/>
              <a:solidFill>
                <a:sysClr val="windowText" lastClr="000000"/>
              </a:solidFill>
              <a:effectLst>
                <a:outerShdw blurRad="38100" dist="19050" dir="2700000" algn="tl" rotWithShape="0">
                  <a:schemeClr val="dk1">
                    <a:alpha val="40000"/>
                  </a:schemeClr>
                </a:outerShdw>
              </a:effectLst>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14</a:t>
            </a:fld>
            <a:endParaRPr lang="en-US"/>
          </a:p>
        </p:txBody>
      </p:sp>
      <p:pic>
        <p:nvPicPr>
          <p:cNvPr id="5" name="Picture 4" descr="200~1"/>
          <p:cNvPicPr/>
          <p:nvPr/>
        </p:nvPicPr>
        <p:blipFill>
          <a:blip r:embed="rId2" cstate="print"/>
          <a:srcRect/>
          <a:stretch>
            <a:fillRect/>
          </a:stretch>
        </p:blipFill>
        <p:spPr bwMode="auto">
          <a:xfrm>
            <a:off x="762000" y="1549996"/>
            <a:ext cx="4925568" cy="4119282"/>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6" name="TextBox 5"/>
          <p:cNvSpPr txBox="1"/>
          <p:nvPr/>
        </p:nvSpPr>
        <p:spPr>
          <a:xfrm>
            <a:off x="8862068" y="570749"/>
            <a:ext cx="1490472" cy="523220"/>
          </a:xfrm>
          <a:prstGeom prst="rect">
            <a:avLst/>
          </a:prstGeom>
          <a:solidFill>
            <a:schemeClr val="accent1"/>
          </a:solidFill>
        </p:spPr>
        <p:txBody>
          <a:bodyPr wrap="square" rtlCol="0">
            <a:spAutoFit/>
          </a:bodyPr>
          <a:lstStyle/>
          <a:p>
            <a:pPr algn="r"/>
            <a:r>
              <a:rPr lang="fa-IR" sz="2800" smtClean="0"/>
              <a:t>تاریخچه</a:t>
            </a:r>
            <a:endParaRPr lang="en-US" sz="2800"/>
          </a:p>
        </p:txBody>
      </p:sp>
    </p:spTree>
    <p:extLst>
      <p:ext uri="{BB962C8B-B14F-4D97-AF65-F5344CB8AC3E}">
        <p14:creationId xmlns:p14="http://schemas.microsoft.com/office/powerpoint/2010/main" val="1734641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2008" y="1531710"/>
            <a:ext cx="4268731" cy="4814225"/>
          </a:xfrm>
          <a:solidFill>
            <a:schemeClr val="accent1"/>
          </a:solidFill>
          <a:effectLst>
            <a:glow rad="228600">
              <a:schemeClr val="accent5">
                <a:satMod val="175000"/>
                <a:alpha val="40000"/>
              </a:schemeClr>
            </a:glow>
          </a:effectLst>
        </p:spPr>
        <p:txBody>
          <a:bodyPr>
            <a:normAutofit lnSpcReduction="10000"/>
          </a:bodyPr>
          <a:lstStyle/>
          <a:p>
            <a:pPr marL="0" indent="0" algn="r">
              <a:buNone/>
            </a:pPr>
            <a:r>
              <a:rPr lang="ar-SA">
                <a:ln w="0"/>
                <a:solidFill>
                  <a:sysClr val="windowText" lastClr="000000"/>
                </a:solidFill>
                <a:effectLst>
                  <a:outerShdw blurRad="38100" dist="19050" dir="2700000" algn="tl" rotWithShape="0">
                    <a:schemeClr val="dk1">
                      <a:alpha val="40000"/>
                    </a:schemeClr>
                  </a:outerShdw>
                </a:effectLst>
              </a:rPr>
              <a:t>در</a:t>
            </a:r>
            <a:r>
              <a:rPr lang="ar-SA">
                <a:ln w="0"/>
                <a:solidFill>
                  <a:sysClr val="windowText" lastClr="000000"/>
                </a:solidFill>
                <a:effectLst>
                  <a:outerShdw blurRad="38100" dist="19050" dir="2700000" algn="tl" rotWithShape="0">
                    <a:schemeClr val="dk1">
                      <a:alpha val="40000"/>
                    </a:schemeClr>
                  </a:outerShdw>
                </a:effectLst>
                <a:latin typeface="Angsana New" pitchFamily="18" charset="-34"/>
              </a:rPr>
              <a:t> اینکه قدمت ماسوله به چه زمان میرسد اختلاف نظر زیاد است . برخی قدمت آنرا هزار و سیصد سال و جماعتی دیگر قدمت آنرا به دو هزار پانصد سال پیش نسبت می دهند . </a:t>
            </a:r>
            <a:r>
              <a:rPr lang="en-US">
                <a:ln w="0"/>
                <a:solidFill>
                  <a:sysClr val="windowText" lastClr="000000"/>
                </a:solidFill>
                <a:effectLst>
                  <a:outerShdw blurRad="38100" dist="19050" dir="2700000" algn="tl" rotWithShape="0">
                    <a:schemeClr val="dk1">
                      <a:alpha val="40000"/>
                    </a:schemeClr>
                  </a:outerShdw>
                </a:effectLst>
                <a:latin typeface="Angsana New" pitchFamily="18" charset="-34"/>
                <a:cs typeface="Angsana New" pitchFamily="18" charset="-34"/>
              </a:rPr>
              <a:t/>
            </a:r>
            <a:br>
              <a:rPr lang="en-US">
                <a:ln w="0"/>
                <a:solidFill>
                  <a:sysClr val="windowText" lastClr="000000"/>
                </a:solidFill>
                <a:effectLst>
                  <a:outerShdw blurRad="38100" dist="19050" dir="2700000" algn="tl" rotWithShape="0">
                    <a:schemeClr val="dk1">
                      <a:alpha val="40000"/>
                    </a:schemeClr>
                  </a:outerShdw>
                </a:effectLst>
                <a:latin typeface="Angsana New" pitchFamily="18" charset="-34"/>
                <a:cs typeface="Angsana New" pitchFamily="18" charset="-34"/>
              </a:rPr>
            </a:br>
            <a:r>
              <a:rPr lang="fa-IR">
                <a:ln w="0"/>
                <a:solidFill>
                  <a:sysClr val="windowText" lastClr="000000"/>
                </a:solidFill>
                <a:effectLst>
                  <a:outerShdw blurRad="38100" dist="19050" dir="2700000" algn="tl" rotWithShape="0">
                    <a:schemeClr val="dk1">
                      <a:alpha val="40000"/>
                    </a:schemeClr>
                  </a:outerShdw>
                </a:effectLst>
                <a:latin typeface="Angsana New" pitchFamily="18" charset="-34"/>
              </a:rPr>
              <a:t>ماسوله بخاطر موقعیت خاص جغرافیایی و بارندگی های فراوان فاقد بنای قدیمی است . اما  سنگهایی با عمر بیشتر از 800 سال که بر روی آنها اغلب اشعاری حک شده به دست آمده است . عده ای دیگر ساخت شهر را بر اساس تاریخ خطی سالك « سالوك معلم » به دو تن از شاگردان سالك به نام های "عین علی" و "زین علی" كه مردم را به اسلام فرا می خواندند نسبت می دهند و معتقدند مردم به آن دو گرویده و سپس قبر آنها زیارتگاه اهالی شد.</a:t>
            </a:r>
            <a:endParaRPr lang="en-US">
              <a:ln w="0"/>
              <a:solidFill>
                <a:sysClr val="windowText" lastClr="000000"/>
              </a:solidFill>
              <a:effectLst>
                <a:outerShdw blurRad="38100" dist="19050" dir="2700000" algn="tl" rotWithShape="0">
                  <a:schemeClr val="dk1">
                    <a:alpha val="40000"/>
                  </a:schemeClr>
                </a:outerShdw>
              </a:effectLst>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15</a:t>
            </a:fld>
            <a:endParaRPr lang="en-US"/>
          </a:p>
        </p:txBody>
      </p:sp>
      <p:sp>
        <p:nvSpPr>
          <p:cNvPr id="5" name="TextBox 4"/>
          <p:cNvSpPr txBox="1"/>
          <p:nvPr/>
        </p:nvSpPr>
        <p:spPr>
          <a:xfrm>
            <a:off x="1115568" y="1531709"/>
            <a:ext cx="4754880" cy="4814225"/>
          </a:xfrm>
          <a:prstGeom prst="rect">
            <a:avLst/>
          </a:prstGeom>
          <a:solidFill>
            <a:schemeClr val="accent1"/>
          </a:solidFill>
          <a:effectLst>
            <a:glow rad="228600">
              <a:schemeClr val="accent5">
                <a:satMod val="175000"/>
                <a:alpha val="40000"/>
              </a:schemeClr>
            </a:glow>
          </a:effectLst>
        </p:spPr>
        <p:txBody>
          <a:bodyPr wrap="square" rtlCol="0">
            <a:spAutoFit/>
          </a:bodyPr>
          <a:lstStyle/>
          <a:p>
            <a:pPr algn="r"/>
            <a:r>
              <a:rPr lang="fa-IR" smtClean="0">
                <a:ln w="0"/>
                <a:solidFill>
                  <a:sysClr val="windowText" lastClr="000000"/>
                </a:solidFill>
                <a:effectLst>
                  <a:outerShdw blurRad="38100" dist="19050" dir="2700000" algn="tl" rotWithShape="0">
                    <a:schemeClr val="dk1">
                      <a:alpha val="40000"/>
                    </a:schemeClr>
                  </a:outerShdw>
                </a:effectLst>
              </a:rPr>
              <a:t>د</a:t>
            </a:r>
            <a:r>
              <a:rPr lang="fa-IR" smtClean="0">
                <a:ln w="0"/>
                <a:solidFill>
                  <a:sysClr val="windowText" lastClr="000000"/>
                </a:solidFill>
                <a:effectLst>
                  <a:outerShdw blurRad="38100" dist="19050" dir="2700000" algn="tl" rotWithShape="0">
                    <a:schemeClr val="dk1">
                      <a:alpha val="40000"/>
                    </a:schemeClr>
                  </a:outerShdw>
                </a:effectLst>
                <a:latin typeface="Aharoni" pitchFamily="2" charset="-79"/>
              </a:rPr>
              <a:t>ر زمان فتحعلی شاه ، ماسوله تحت اختیار ارتش قرار داشت و برای توپخانه ی ایران گلوله می ساخت.</a:t>
            </a:r>
            <a:br>
              <a:rPr lang="fa-IR" smtClean="0">
                <a:ln w="0"/>
                <a:solidFill>
                  <a:sysClr val="windowText" lastClr="000000"/>
                </a:solidFill>
                <a:effectLst>
                  <a:outerShdw blurRad="38100" dist="19050" dir="2700000" algn="tl" rotWithShape="0">
                    <a:schemeClr val="dk1">
                      <a:alpha val="40000"/>
                    </a:schemeClr>
                  </a:outerShdw>
                </a:effectLst>
                <a:latin typeface="Aharoni" pitchFamily="2" charset="-79"/>
              </a:rPr>
            </a:br>
            <a:r>
              <a:rPr lang="fa-IR" smtClean="0">
                <a:ln w="0"/>
                <a:solidFill>
                  <a:sysClr val="windowText" lastClr="000000"/>
                </a:solidFill>
                <a:effectLst>
                  <a:outerShdw blurRad="38100" dist="19050" dir="2700000" algn="tl" rotWithShape="0">
                    <a:schemeClr val="dk1">
                      <a:alpha val="40000"/>
                    </a:schemeClr>
                  </a:outerShdw>
                </a:effectLst>
                <a:latin typeface="Aharoni" pitchFamily="2" charset="-79"/>
              </a:rPr>
              <a:t/>
            </a:r>
            <a:br>
              <a:rPr lang="fa-IR" smtClean="0">
                <a:ln w="0"/>
                <a:solidFill>
                  <a:sysClr val="windowText" lastClr="000000"/>
                </a:solidFill>
                <a:effectLst>
                  <a:outerShdw blurRad="38100" dist="19050" dir="2700000" algn="tl" rotWithShape="0">
                    <a:schemeClr val="dk1">
                      <a:alpha val="40000"/>
                    </a:schemeClr>
                  </a:outerShdw>
                </a:effectLst>
                <a:latin typeface="Aharoni" pitchFamily="2" charset="-79"/>
              </a:rPr>
            </a:br>
            <a:r>
              <a:rPr lang="fa-IR" smtClean="0">
                <a:ln w="0"/>
                <a:solidFill>
                  <a:sysClr val="windowText" lastClr="000000"/>
                </a:solidFill>
                <a:effectLst>
                  <a:outerShdw blurRad="38100" dist="19050" dir="2700000" algn="tl" rotWithShape="0">
                    <a:schemeClr val="dk1">
                      <a:alpha val="40000"/>
                    </a:schemeClr>
                  </a:outerShdw>
                </a:effectLst>
                <a:latin typeface="Aharoni" pitchFamily="2" charset="-79"/>
              </a:rPr>
              <a:t>در زمان رابینو ماسوله دارای 5 محله ، دو یا سه كاروانسرا ، دو حمام و بازاری با 400 دكان بود كه در زمستان ها خالی می ماندند.</a:t>
            </a:r>
            <a:br>
              <a:rPr lang="fa-IR" smtClean="0">
                <a:ln w="0"/>
                <a:solidFill>
                  <a:sysClr val="windowText" lastClr="000000"/>
                </a:solidFill>
                <a:effectLst>
                  <a:outerShdw blurRad="38100" dist="19050" dir="2700000" algn="tl" rotWithShape="0">
                    <a:schemeClr val="dk1">
                      <a:alpha val="40000"/>
                    </a:schemeClr>
                  </a:outerShdw>
                </a:effectLst>
                <a:latin typeface="Aharoni" pitchFamily="2" charset="-79"/>
              </a:rPr>
            </a:br>
            <a:r>
              <a:rPr lang="fa-IR" smtClean="0">
                <a:ln w="0"/>
                <a:solidFill>
                  <a:sysClr val="windowText" lastClr="000000"/>
                </a:solidFill>
                <a:effectLst>
                  <a:outerShdw blurRad="38100" dist="19050" dir="2700000" algn="tl" rotWithShape="0">
                    <a:schemeClr val="dk1">
                      <a:alpha val="40000"/>
                    </a:schemeClr>
                  </a:outerShdw>
                </a:effectLst>
                <a:latin typeface="Aharoni" pitchFamily="2" charset="-79"/>
              </a:rPr>
              <a:t/>
            </a:r>
            <a:br>
              <a:rPr lang="fa-IR" smtClean="0">
                <a:ln w="0"/>
                <a:solidFill>
                  <a:sysClr val="windowText" lastClr="000000"/>
                </a:solidFill>
                <a:effectLst>
                  <a:outerShdw blurRad="38100" dist="19050" dir="2700000" algn="tl" rotWithShape="0">
                    <a:schemeClr val="dk1">
                      <a:alpha val="40000"/>
                    </a:schemeClr>
                  </a:outerShdw>
                </a:effectLst>
                <a:latin typeface="Aharoni" pitchFamily="2" charset="-79"/>
              </a:rPr>
            </a:br>
            <a:r>
              <a:rPr lang="fa-IR" smtClean="0">
                <a:ln w="0"/>
                <a:solidFill>
                  <a:sysClr val="windowText" lastClr="000000"/>
                </a:solidFill>
                <a:effectLst>
                  <a:outerShdw blurRad="38100" dist="19050" dir="2700000" algn="tl" rotWithShape="0">
                    <a:schemeClr val="dk1">
                      <a:alpha val="40000"/>
                    </a:schemeClr>
                  </a:outerShdw>
                </a:effectLst>
                <a:latin typeface="Aharoni" pitchFamily="2" charset="-79"/>
              </a:rPr>
              <a:t>از محلات ماسوله می توان از كشه سر علیا ، كشه سر سفلی ، ریحانه بر ، خانه بر، مسجد بر و اسد محله نام برد. در گذشته چهار پل چوبی بر روی رودخانه احداث شده بود. از این میان پل بنا علی و پل حاجی محمدحسن از اهمیت و كاربرد بیشتری برخوردار بودند.</a:t>
            </a:r>
            <a:br>
              <a:rPr lang="fa-IR" smtClean="0">
                <a:ln w="0"/>
                <a:solidFill>
                  <a:sysClr val="windowText" lastClr="000000"/>
                </a:solidFill>
                <a:effectLst>
                  <a:outerShdw blurRad="38100" dist="19050" dir="2700000" algn="tl" rotWithShape="0">
                    <a:schemeClr val="dk1">
                      <a:alpha val="40000"/>
                    </a:schemeClr>
                  </a:outerShdw>
                </a:effectLst>
                <a:latin typeface="Aharoni" pitchFamily="2" charset="-79"/>
              </a:rPr>
            </a:br>
            <a:r>
              <a:rPr lang="fa-IR" smtClean="0">
                <a:ln w="0"/>
                <a:solidFill>
                  <a:sysClr val="windowText" lastClr="000000"/>
                </a:solidFill>
                <a:effectLst>
                  <a:outerShdw blurRad="38100" dist="19050" dir="2700000" algn="tl" rotWithShape="0">
                    <a:schemeClr val="dk1">
                      <a:alpha val="40000"/>
                    </a:schemeClr>
                  </a:outerShdw>
                </a:effectLst>
                <a:latin typeface="Aharoni" pitchFamily="2" charset="-79"/>
              </a:rPr>
              <a:t/>
            </a:r>
            <a:br>
              <a:rPr lang="fa-IR" smtClean="0">
                <a:ln w="0"/>
                <a:solidFill>
                  <a:sysClr val="windowText" lastClr="000000"/>
                </a:solidFill>
                <a:effectLst>
                  <a:outerShdw blurRad="38100" dist="19050" dir="2700000" algn="tl" rotWithShape="0">
                    <a:schemeClr val="dk1">
                      <a:alpha val="40000"/>
                    </a:schemeClr>
                  </a:outerShdw>
                </a:effectLst>
                <a:latin typeface="Aharoni" pitchFamily="2" charset="-79"/>
              </a:rPr>
            </a:br>
            <a:r>
              <a:rPr lang="fa-IR" smtClean="0">
                <a:ln w="0"/>
                <a:solidFill>
                  <a:sysClr val="windowText" lastClr="000000"/>
                </a:solidFill>
                <a:effectLst>
                  <a:outerShdw blurRad="38100" dist="19050" dir="2700000" algn="tl" rotWithShape="0">
                    <a:schemeClr val="dk1">
                      <a:alpha val="40000"/>
                    </a:schemeClr>
                  </a:outerShdw>
                </a:effectLst>
                <a:latin typeface="Aharoni" pitchFamily="2" charset="-79"/>
              </a:rPr>
              <a:t>بیشتر اهالی ماسوله ، تالش و دارای مذهب شیعه ی اثنی عشری هستند. وجود امامزاده های متعدد در كل منطقه و پاره ای شباهت های معماری با معابد مهری و مانوی نیز نشان از تأثیرپذیری تاریخی و دینی دارد .</a:t>
            </a:r>
            <a:endParaRPr lang="en-US">
              <a:ln w="0"/>
              <a:solidFill>
                <a:sysClr val="windowText" lastClr="0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61196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777786" y="295729"/>
            <a:ext cx="4584957" cy="851598"/>
          </a:xfrm>
          <a:solidFill>
            <a:schemeClr val="accent1"/>
          </a:solidFill>
        </p:spPr>
        <p:txBody>
          <a:bodyPr>
            <a:normAutofit fontScale="90000"/>
          </a:bodyPr>
          <a:lstStyle/>
          <a:p>
            <a:pPr algn="ctr" rtl="1"/>
            <a:r>
              <a:rPr lang="ar-SA" smtClean="0">
                <a:ln w="0"/>
                <a:solidFill>
                  <a:schemeClr val="tx1"/>
                </a:solidFill>
                <a:effectLst>
                  <a:outerShdw blurRad="38100" dist="19050" dir="2700000" algn="tl" rotWithShape="0">
                    <a:schemeClr val="dk1">
                      <a:alpha val="40000"/>
                    </a:schemeClr>
                  </a:outerShdw>
                </a:effectLst>
                <a:latin typeface="Bernard MT Condensed" pitchFamily="18" charset="0"/>
              </a:rPr>
              <a:t>تیره </a:t>
            </a:r>
            <a:r>
              <a:rPr lang="ar-SA" dirty="0" smtClean="0">
                <a:ln w="0"/>
                <a:solidFill>
                  <a:schemeClr val="tx1"/>
                </a:solidFill>
                <a:effectLst>
                  <a:outerShdw blurRad="38100" dist="19050" dir="2700000" algn="tl" rotWithShape="0">
                    <a:schemeClr val="dk1">
                      <a:alpha val="40000"/>
                    </a:schemeClr>
                  </a:outerShdw>
                </a:effectLst>
                <a:latin typeface="Bernard MT Condensed" pitchFamily="18" charset="0"/>
              </a:rPr>
              <a:t>و نژاد ماسوله </a:t>
            </a:r>
            <a:r>
              <a:rPr lang="en-US" dirty="0" smtClean="0">
                <a:ln w="0"/>
                <a:solidFill>
                  <a:schemeClr val="tx1"/>
                </a:solidFill>
                <a:effectLst>
                  <a:outerShdw blurRad="38100" dist="19050" dir="2700000" algn="tl" rotWithShape="0">
                    <a:schemeClr val="dk1">
                      <a:alpha val="40000"/>
                    </a:schemeClr>
                  </a:outerShdw>
                </a:effectLst>
              </a:rPr>
              <a:t/>
            </a:r>
            <a:br>
              <a:rPr lang="en-US" dirty="0" smtClean="0">
                <a:ln w="0"/>
                <a:solidFill>
                  <a:schemeClr val="tx1"/>
                </a:solidFill>
                <a:effectLst>
                  <a:outerShdw blurRad="38100" dist="19050" dir="2700000" algn="tl" rotWithShape="0">
                    <a:schemeClr val="dk1">
                      <a:alpha val="40000"/>
                    </a:schemeClr>
                  </a:outerShdw>
                </a:effectLst>
              </a:rPr>
            </a:br>
            <a:endParaRPr lang="en-US" dirty="0">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6958584" y="1646219"/>
            <a:ext cx="4853947" cy="3730453"/>
          </a:xfrm>
          <a:solidFill>
            <a:schemeClr val="accent1"/>
          </a:solidFill>
          <a:effectLst>
            <a:glow rad="228600">
              <a:schemeClr val="accent5">
                <a:satMod val="175000"/>
                <a:alpha val="40000"/>
              </a:schemeClr>
            </a:glow>
          </a:effectLst>
        </p:spPr>
        <p:txBody>
          <a:bodyPr/>
          <a:lstStyle/>
          <a:p>
            <a:pPr marL="0" indent="0" algn="r" rtl="1">
              <a:buNone/>
            </a:pPr>
            <a:r>
              <a:rPr lang="ar-SA">
                <a:ln w="0"/>
                <a:solidFill>
                  <a:sysClr val="windowText" lastClr="000000"/>
                </a:solidFill>
                <a:effectLst>
                  <a:outerShdw blurRad="38100" dist="19050" dir="2700000" algn="tl" rotWithShape="0">
                    <a:schemeClr val="dk1">
                      <a:alpha val="40000"/>
                    </a:schemeClr>
                  </a:outerShdw>
                </a:effectLst>
                <a:latin typeface="Browallia New" pitchFamily="34" charset="-34"/>
              </a:rPr>
              <a:t>ماسوله ای ها مردمی هستند قوی بنیه و کاری ، مردمان ماسوله دارای پوستی سفید و اکثرا با موهای بور و چشمانی روشن که به اصطلاح خود افراد شمال ( کاس ) یعنی افرادی با چشمان آبی  . </a:t>
            </a:r>
            <a:endParaRPr lang="en-US">
              <a:ln w="0"/>
              <a:solidFill>
                <a:sysClr val="windowText" lastClr="000000"/>
              </a:solidFill>
              <a:effectLst>
                <a:outerShdw blurRad="38100" dist="19050" dir="2700000" algn="tl" rotWithShape="0">
                  <a:schemeClr val="dk1">
                    <a:alpha val="40000"/>
                  </a:schemeClr>
                </a:outerShdw>
              </a:effectLst>
              <a:latin typeface="Browallia New" pitchFamily="34" charset="-34"/>
              <a:cs typeface="Browallia New" pitchFamily="34" charset="-34"/>
            </a:endParaRPr>
          </a:p>
          <a:p>
            <a:pPr marL="0" indent="0" algn="r">
              <a:buNone/>
            </a:pPr>
            <a:r>
              <a:rPr lang="fa-IR">
                <a:ln w="0"/>
                <a:solidFill>
                  <a:sysClr val="windowText" lastClr="000000"/>
                </a:solidFill>
                <a:effectLst>
                  <a:outerShdw blurRad="38100" dist="19050" dir="2700000" algn="tl" rotWithShape="0">
                    <a:schemeClr val="dk1">
                      <a:alpha val="40000"/>
                    </a:schemeClr>
                  </a:outerShdw>
                </a:effectLst>
                <a:latin typeface="Browallia New" pitchFamily="34" charset="-34"/>
              </a:rPr>
              <a:t>رابینو در کتاب گیلان خود می نویسد : ماسوله همیشه جزء فومن بوده است بغیر از چند صباحی که در زمان فتحعلی شاه زیر نظر رئیس قورخانه اداره می شد . زیرا در اینجا گلوله های توپ برای توپخانه ایران می ساختند . زبان مردم ماسوله تالشی </a:t>
            </a:r>
            <a:r>
              <a:rPr lang="fa-IR" smtClean="0">
                <a:ln w="0"/>
                <a:solidFill>
                  <a:sysClr val="windowText" lastClr="000000"/>
                </a:solidFill>
                <a:effectLst>
                  <a:outerShdw blurRad="38100" dist="19050" dir="2700000" algn="tl" rotWithShape="0">
                    <a:schemeClr val="dk1">
                      <a:alpha val="40000"/>
                    </a:schemeClr>
                  </a:outerShdw>
                </a:effectLst>
                <a:latin typeface="Browallia New" pitchFamily="34" charset="-34"/>
              </a:rPr>
              <a:t>است.</a:t>
            </a:r>
            <a:endParaRPr lang="en-US">
              <a:ln w="0"/>
              <a:solidFill>
                <a:sysClr val="windowText" lastClr="000000"/>
              </a:solidFill>
              <a:effectLst>
                <a:outerShdw blurRad="38100" dist="19050" dir="2700000" algn="tl" rotWithShape="0">
                  <a:schemeClr val="dk1">
                    <a:alpha val="40000"/>
                  </a:schemeClr>
                </a:outerShdw>
              </a:effectLst>
              <a:latin typeface="Browallia New" pitchFamily="34" charset="-34"/>
              <a:cs typeface="Browallia New" pitchFamily="34" charset="-34"/>
            </a:endParaRPr>
          </a:p>
          <a:p>
            <a:pPr marL="0" indent="0">
              <a:buNone/>
            </a:pPr>
            <a:endParaRPr lang="en-US"/>
          </a:p>
        </p:txBody>
      </p:sp>
      <p:sp>
        <p:nvSpPr>
          <p:cNvPr id="4" name="Slide Number Placeholder 3"/>
          <p:cNvSpPr>
            <a:spLocks noGrp="1"/>
          </p:cNvSpPr>
          <p:nvPr>
            <p:ph type="sldNum" sz="quarter" idx="12"/>
          </p:nvPr>
        </p:nvSpPr>
        <p:spPr/>
        <p:txBody>
          <a:bodyPr/>
          <a:lstStyle/>
          <a:p>
            <a:fld id="{0951343C-2225-40B2-A76A-24B28E3A33F3}" type="slidenum">
              <a:rPr lang="en-US" smtClean="0"/>
              <a:t>16</a:t>
            </a:fld>
            <a:endParaRPr lang="en-US"/>
          </a:p>
        </p:txBody>
      </p:sp>
      <p:pic>
        <p:nvPicPr>
          <p:cNvPr id="7" name="Picture 6"/>
          <p:cNvPicPr>
            <a:picLocks noChangeAspect="1"/>
          </p:cNvPicPr>
          <p:nvPr/>
        </p:nvPicPr>
        <p:blipFill>
          <a:blip r:embed="rId2"/>
          <a:stretch>
            <a:fillRect/>
          </a:stretch>
        </p:blipFill>
        <p:spPr>
          <a:xfrm>
            <a:off x="689166" y="1646219"/>
            <a:ext cx="5968725" cy="3730453"/>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1431882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5030732" y="414192"/>
            <a:ext cx="5321808" cy="649224"/>
          </a:xfrm>
          <a:solidFill>
            <a:schemeClr val="accent1"/>
          </a:solidFill>
        </p:spPr>
        <p:txBody>
          <a:bodyPr>
            <a:normAutofit fontScale="90000"/>
          </a:bodyPr>
          <a:lstStyle/>
          <a:p>
            <a:pPr algn="ctr"/>
            <a:r>
              <a:rPr lang="fa-IR" dirty="0" smtClean="0">
                <a:ln w="0"/>
                <a:solidFill>
                  <a:schemeClr val="tx1"/>
                </a:solidFill>
                <a:effectLst>
                  <a:outerShdw blurRad="38100" dist="19050" dir="2700000" algn="tl" rotWithShape="0">
                    <a:schemeClr val="dk1">
                      <a:alpha val="40000"/>
                    </a:schemeClr>
                  </a:outerShdw>
                </a:effectLst>
                <a:latin typeface="Arial Unicode MS" pitchFamily="34" charset="-128"/>
                <a:ea typeface="Arial Unicode MS" pitchFamily="34" charset="-128"/>
                <a:cs typeface="+mn-cs"/>
              </a:rPr>
              <a:t>هنر و فرهنگ مردم ماسوله </a:t>
            </a:r>
            <a:endParaRPr lang="en-US" dirty="0">
              <a:ln w="0"/>
              <a:solidFill>
                <a:schemeClr val="tx1"/>
              </a:solidFill>
              <a:effectLst>
                <a:outerShdw blurRad="38100" dist="19050" dir="2700000" algn="tl" rotWithShape="0">
                  <a:schemeClr val="dk1">
                    <a:alpha val="40000"/>
                  </a:schemeClr>
                </a:outerShdw>
              </a:effectLst>
              <a:latin typeface="Arial Unicode MS" pitchFamily="34" charset="-128"/>
              <a:ea typeface="Arial Unicode MS" pitchFamily="34" charset="-128"/>
              <a:cs typeface="+mn-cs"/>
            </a:endParaRPr>
          </a:p>
        </p:txBody>
      </p:sp>
      <p:sp>
        <p:nvSpPr>
          <p:cNvPr id="3" name="Content Placeholder 2"/>
          <p:cNvSpPr>
            <a:spLocks noGrp="1"/>
          </p:cNvSpPr>
          <p:nvPr>
            <p:ph idx="1"/>
          </p:nvPr>
        </p:nvSpPr>
        <p:spPr>
          <a:xfrm>
            <a:off x="6501384" y="1714445"/>
            <a:ext cx="5057229" cy="3771665"/>
          </a:xfrm>
          <a:solidFill>
            <a:schemeClr val="accent1"/>
          </a:solidFill>
          <a:effectLst>
            <a:glow rad="228600">
              <a:schemeClr val="accent5">
                <a:satMod val="175000"/>
                <a:alpha val="40000"/>
              </a:schemeClr>
            </a:glow>
          </a:effectLst>
        </p:spPr>
        <p:txBody>
          <a:bodyPr>
            <a:normAutofit fontScale="92500" lnSpcReduction="10000"/>
          </a:bodyPr>
          <a:lstStyle/>
          <a:p>
            <a:pPr marL="0" indent="0" algn="r" rtl="1">
              <a:buNone/>
            </a:pPr>
            <a:r>
              <a:rPr lang="ar-SA">
                <a:solidFill>
                  <a:sysClr val="windowText" lastClr="000000"/>
                </a:solidFill>
              </a:rPr>
              <a:t>در سال 1331 هجری قمری که رابینو از ماسوله دیدن کرده است می نویسد : این شهر دو حمام و سه کاروانسرا داشته است . بازارش چهارصد دکان داشته که شامل نانوائی ، عطاری ، قصابی ، کفاشی و بزازی بوده است . دو آسیاب برای نرم کردن پوست انار داشته اند و پوست انار سائیده را در رنگ کاری به کار می برده اند . </a:t>
            </a:r>
            <a:endParaRPr lang="en-US">
              <a:solidFill>
                <a:sysClr val="windowText" lastClr="000000"/>
              </a:solidFill>
            </a:endParaRPr>
          </a:p>
          <a:p>
            <a:pPr marL="0" indent="0" algn="r">
              <a:buNone/>
            </a:pPr>
            <a:r>
              <a:rPr lang="fa-IR">
                <a:solidFill>
                  <a:sysClr val="windowText" lastClr="000000"/>
                </a:solidFill>
              </a:rPr>
              <a:t>بیشتر ساکنان ماسوله به آهنگری اشتغال دارند .  غیر از طالشها که در کوهای ماسوله ساکنند ، تیره عالیوند که بازمانده مردی به نام حاجی حسن هستند و تیره آستارائی نیز ساکن همین دهکده اند . زبان مردم ماسوله تاشی است ولی مردم ده با اطرافیان کمی اختلاف دارند </a:t>
            </a:r>
            <a:endParaRPr lang="en-US">
              <a:solidFill>
                <a:sysClr val="windowText" lastClr="000000"/>
              </a:solidFill>
            </a:endParaRPr>
          </a:p>
          <a:p>
            <a:pPr marL="0" indent="0" algn="r">
              <a:buNone/>
            </a:pPr>
            <a:endParaRPr lang="en-US">
              <a:solidFill>
                <a:sysClr val="windowText" lastClr="000000"/>
              </a:solidFill>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17</a:t>
            </a:fld>
            <a:endParaRPr lang="en-US"/>
          </a:p>
        </p:txBody>
      </p:sp>
      <p:pic>
        <p:nvPicPr>
          <p:cNvPr id="7" name="Picture 6"/>
          <p:cNvPicPr>
            <a:picLocks noChangeAspect="1"/>
          </p:cNvPicPr>
          <p:nvPr/>
        </p:nvPicPr>
        <p:blipFill>
          <a:blip r:embed="rId2"/>
          <a:stretch>
            <a:fillRect/>
          </a:stretch>
        </p:blipFill>
        <p:spPr>
          <a:xfrm>
            <a:off x="391667" y="1714445"/>
            <a:ext cx="5774409" cy="3771665"/>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3043483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5544" y="1783080"/>
            <a:ext cx="5695195" cy="3639311"/>
          </a:xfrm>
          <a:solidFill>
            <a:schemeClr val="accent1"/>
          </a:solidFill>
          <a:effectLst>
            <a:glow rad="228600">
              <a:schemeClr val="accent5">
                <a:satMod val="175000"/>
                <a:alpha val="40000"/>
              </a:schemeClr>
            </a:glow>
          </a:effectLst>
        </p:spPr>
        <p:txBody>
          <a:bodyPr>
            <a:noAutofit/>
          </a:bodyPr>
          <a:lstStyle/>
          <a:p>
            <a:pPr marL="0" indent="0" algn="r">
              <a:buNone/>
            </a:pPr>
            <a:endParaRPr lang="fa-IR" sz="2800" smtClean="0">
              <a:solidFill>
                <a:sysClr val="windowText" lastClr="000000"/>
              </a:solidFill>
            </a:endParaRPr>
          </a:p>
          <a:p>
            <a:pPr marL="0" indent="0" algn="r">
              <a:buNone/>
            </a:pPr>
            <a:r>
              <a:rPr lang="ar-SA" sz="2800" smtClean="0">
                <a:solidFill>
                  <a:sysClr val="windowText" lastClr="000000"/>
                </a:solidFill>
              </a:rPr>
              <a:t>صنایع </a:t>
            </a:r>
            <a:r>
              <a:rPr lang="ar-SA" sz="2800">
                <a:solidFill>
                  <a:sysClr val="windowText" lastClr="000000"/>
                </a:solidFill>
              </a:rPr>
              <a:t>دستی ماسوله عبارتند از کارهای دستی روی چوب و چرم سازی و ساختن چموش که نوعی کفش است . علاوه بر این در گذشته چاقوسازی ، داس سازی ماسوله از معروفیت خاصی برخوردار بوده است .</a:t>
            </a:r>
            <a:endParaRPr lang="en-US" sz="2800">
              <a:solidFill>
                <a:sysClr val="windowText" lastClr="000000"/>
              </a:solidFill>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18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21" y="1777809"/>
            <a:ext cx="4853559" cy="3644582"/>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2000111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44184" y="420624"/>
            <a:ext cx="4143810" cy="642792"/>
          </a:xfrm>
          <a:solidFill>
            <a:schemeClr val="accent1"/>
          </a:solidFill>
          <a:effectLst>
            <a:glow rad="228600">
              <a:schemeClr val="accent5">
                <a:satMod val="175000"/>
                <a:alpha val="40000"/>
              </a:schemeClr>
            </a:glow>
          </a:effectLst>
        </p:spPr>
        <p:txBody>
          <a:bodyPr>
            <a:noAutofit/>
          </a:bodyPr>
          <a:lstStyle/>
          <a:p>
            <a:pPr algn="ctr"/>
            <a:r>
              <a:rPr lang="fa-IR" sz="4000" dirty="0" smtClean="0">
                <a:ln w="0"/>
                <a:solidFill>
                  <a:schemeClr val="tx1"/>
                </a:solidFill>
                <a:effectLst>
                  <a:outerShdw blurRad="38100" dist="19050" dir="2700000" algn="tl" rotWithShape="0">
                    <a:schemeClr val="dk1">
                      <a:alpha val="40000"/>
                    </a:schemeClr>
                  </a:outerShdw>
                </a:effectLst>
                <a:latin typeface="Bauhaus 93" pitchFamily="82" charset="0"/>
              </a:rPr>
              <a:t>بقعه های ماسوله</a:t>
            </a:r>
            <a:endParaRPr lang="en-US" sz="4000" dirty="0">
              <a:ln w="0"/>
              <a:solidFill>
                <a:schemeClr val="tx1"/>
              </a:solidFill>
              <a:effectLst>
                <a:outerShdw blurRad="38100" dist="19050" dir="2700000" algn="tl" rotWithShape="0">
                  <a:schemeClr val="dk1">
                    <a:alpha val="40000"/>
                  </a:schemeClr>
                </a:outerShdw>
              </a:effectLst>
              <a:latin typeface="Bauhaus 93" pitchFamily="82" charset="0"/>
            </a:endParaRPr>
          </a:p>
        </p:txBody>
      </p:sp>
      <p:pic>
        <p:nvPicPr>
          <p:cNvPr id="6" name="Content Placeholder 5" descr="147~1"/>
          <p:cNvPicPr>
            <a:picLocks noGrp="1"/>
          </p:cNvPicPr>
          <p:nvPr>
            <p:ph idx="1"/>
          </p:nvPr>
        </p:nvPicPr>
        <p:blipFill>
          <a:blip r:embed="rId2" cstate="print"/>
          <a:srcRect/>
          <a:stretch>
            <a:fillRect/>
          </a:stretch>
        </p:blipFill>
        <p:spPr bwMode="auto">
          <a:xfrm>
            <a:off x="923544" y="295729"/>
            <a:ext cx="3560220" cy="2676724"/>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19</a:t>
            </a:fld>
            <a:endParaRPr lang="en-US"/>
          </a:p>
        </p:txBody>
      </p:sp>
      <p:sp>
        <p:nvSpPr>
          <p:cNvPr id="7" name="Title 1"/>
          <p:cNvSpPr txBox="1">
            <a:spLocks/>
          </p:cNvSpPr>
          <p:nvPr/>
        </p:nvSpPr>
        <p:spPr>
          <a:xfrm>
            <a:off x="5861304" y="1709928"/>
            <a:ext cx="5404104" cy="4709160"/>
          </a:xfrm>
          <a:prstGeom prst="rect">
            <a:avLst/>
          </a:prstGeom>
          <a:solidFill>
            <a:schemeClr val="accent1"/>
          </a:solidFill>
          <a:ln w="28575" cap="rnd" cmpd="sng" algn="ctr">
            <a:solidFill>
              <a:schemeClr val="accent1"/>
            </a:solidFill>
            <a:prstDash val="solid"/>
          </a:ln>
          <a:effectLst>
            <a:glow rad="228600">
              <a:schemeClr val="accent5">
                <a:satMod val="175000"/>
                <a:alpha val="40000"/>
              </a:schemeClr>
            </a:glow>
            <a:outerShdw blurRad="127000" dist="38100" dir="2700000" algn="ctr">
              <a:srgbClr val="000000">
                <a:alpha val="45000"/>
              </a:srgbClr>
            </a:outerShdw>
          </a:effectLst>
        </p:spPr>
        <p:style>
          <a:lnRef idx="3">
            <a:schemeClr val="lt1"/>
          </a:lnRef>
          <a:fillRef idx="1">
            <a:schemeClr val="dk1"/>
          </a:fillRef>
          <a:effectRef idx="1">
            <a:schemeClr val="dk1"/>
          </a:effectRef>
          <a:fontRef idx="minor">
            <a:schemeClr val="lt1"/>
          </a:fontRef>
        </p:style>
        <p:txBody>
          <a:bodyPr vert="horz" lIns="91440" tIns="45720" rIns="91440" bIns="45720" rtlCol="0" anchor="t">
            <a:normAutofit fontScale="92500" lnSpcReduction="20000"/>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lvl="1" algn="r" rtl="1"/>
            <a:r>
              <a:rPr lang="fa-IR" sz="400" smtClean="0">
                <a:solidFill>
                  <a:sysClr val="windowText" lastClr="000000"/>
                </a:solidFill>
                <a:latin typeface="Andalus" pitchFamily="18" charset="-78"/>
              </a:rPr>
              <a:t>1</a:t>
            </a:r>
            <a:r>
              <a:rPr lang="fa-IR" smtClean="0">
                <a:solidFill>
                  <a:sysClr val="windowText" lastClr="000000"/>
                </a:solidFill>
                <a:latin typeface="Andalus" pitchFamily="18" charset="-78"/>
              </a:rPr>
              <a:t>1_ بقعه عون بن علی یا عون بن محمد حنیفه بن علی ؛ این بقعه به عنوان محور بـُقاع منطقه و محل اصلی تجمعات مذهبی ساكنان ماسوله به شمار می آید.</a:t>
            </a:r>
            <a:r>
              <a:rPr lang="en-US" smtClean="0">
                <a:solidFill>
                  <a:sysClr val="windowText" lastClr="000000"/>
                </a:solidFill>
                <a:latin typeface="Andalus" pitchFamily="18" charset="-78"/>
              </a:rPr>
              <a:t/>
            </a:r>
            <a:br>
              <a:rPr lang="en-US" smtClean="0">
                <a:solidFill>
                  <a:sysClr val="windowText" lastClr="000000"/>
                </a:solidFill>
                <a:latin typeface="Andalus" pitchFamily="18" charset="-78"/>
              </a:rPr>
            </a:br>
            <a:r>
              <a:rPr lang="fa-IR" smtClean="0">
                <a:solidFill>
                  <a:sysClr val="windowText" lastClr="000000"/>
                </a:solidFill>
                <a:latin typeface="Andalus" pitchFamily="18" charset="-78"/>
              </a:rPr>
              <a:t> بقعه در كنار مسجد قرار دارد و به قلندرخانه نیز معروف است. این امر می تواند نشانگر اعتقادات صوفیانه اهالی منطقه نیز باشد.  بقعه ی عون بن علی بن محمد بن علی دارای دری به ابعاد 145*72 سانتیمتر است كه به در "چله خانه" شهرت دارد. پلان بقعه هشت گوش است و گنبدی دو پوش دارد. ارتفاع صحن امامزاده تا زیر طاق گنبد اول 20/4 متر است. این گنبدشلجمی (اگر دو قوس از دایره بر سطحی محیط شود كه هر دو از نصف دایره طولشان بیشتر باشد و انحداب یا كوژی آن در دو جانب باشد ، آن شكل را شلجمی گویند)است و در روزگاران جدید با حلب پوشانده شده است. در داخل اتاق حرم بقعه ، صندوقی جای دارد كه بر روی آن كتیبه ای به خط نسخ از سوره فتح و با تاریخ 1015 هـ . ق دیده می شود. چند سنگ قبر در داخل وایوان های بقعه و مسجد همجوار وجود دارد كه مربوط به زمان قاجاریه است.</a:t>
            </a:r>
            <a:endParaRPr lang="en-US" dirty="0">
              <a:solidFill>
                <a:sysClr val="windowText" lastClr="000000"/>
              </a:solidFill>
              <a:latin typeface="Andalus" pitchFamily="18" charset="-78"/>
            </a:endParaRPr>
          </a:p>
        </p:txBody>
      </p:sp>
      <p:sp>
        <p:nvSpPr>
          <p:cNvPr id="8" name="Title 1"/>
          <p:cNvSpPr txBox="1">
            <a:spLocks/>
          </p:cNvSpPr>
          <p:nvPr/>
        </p:nvSpPr>
        <p:spPr>
          <a:xfrm>
            <a:off x="713232" y="3206496"/>
            <a:ext cx="4133088" cy="3486911"/>
          </a:xfrm>
          <a:prstGeom prst="rect">
            <a:avLst/>
          </a:prstGeom>
          <a:solidFill>
            <a:schemeClr val="accent1"/>
          </a:solidFill>
          <a:ln>
            <a:solidFill>
              <a:schemeClr val="accent1"/>
            </a:solidFill>
          </a:ln>
          <a:effectLst>
            <a:glow rad="228600">
              <a:schemeClr val="accent5">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t">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fa-IR" sz="1800" smtClean="0">
                <a:ln w="0"/>
                <a:solidFill>
                  <a:sysClr val="windowText" lastClr="000000"/>
                </a:solidFill>
                <a:latin typeface="Browallia New" pitchFamily="34" charset="-34"/>
              </a:rPr>
              <a:t>2_ امامزاده عین علی و زین علی ؛ این امامزاده در 1600 متری شرق ماسوله در محلی به نام "اشكلت" واقع است. امامزاده دارای كتیبه ها و پنجره های مشبك است و تاریخ ساخت آن 911 هـ . ق است. </a:t>
            </a:r>
          </a:p>
          <a:p>
            <a:pPr algn="ctr"/>
            <a:r>
              <a:rPr lang="fa-IR" sz="1800">
                <a:ln w="0"/>
                <a:solidFill>
                  <a:sysClr val="windowText" lastClr="000000"/>
                </a:solidFill>
                <a:latin typeface="Bodoni MT Condensed" pitchFamily="18" charset="0"/>
              </a:rPr>
              <a:t/>
            </a:r>
            <a:br>
              <a:rPr lang="fa-IR" sz="1800">
                <a:ln w="0"/>
                <a:solidFill>
                  <a:sysClr val="windowText" lastClr="000000"/>
                </a:solidFill>
                <a:latin typeface="Bodoni MT Condensed" pitchFamily="18" charset="0"/>
              </a:rPr>
            </a:br>
            <a:r>
              <a:rPr lang="fa-IR" sz="1800">
                <a:ln w="0"/>
                <a:solidFill>
                  <a:sysClr val="windowText" lastClr="000000"/>
                </a:solidFill>
                <a:latin typeface="Bodoni MT Condensed" pitchFamily="18" charset="0"/>
              </a:rPr>
              <a:t>3. امامزاده ابراهیم؛ در "خروه بن" بالای ماسوله و بر سر راه جاده خلخال واقع شده و دارای قدمت تاریخی است.</a:t>
            </a:r>
            <a:br>
              <a:rPr lang="fa-IR" sz="1800">
                <a:ln w="0"/>
                <a:solidFill>
                  <a:sysClr val="windowText" lastClr="000000"/>
                </a:solidFill>
                <a:latin typeface="Bodoni MT Condensed" pitchFamily="18" charset="0"/>
              </a:rPr>
            </a:br>
            <a:r>
              <a:rPr lang="fa-IR" sz="1800">
                <a:ln w="0"/>
                <a:solidFill>
                  <a:sysClr val="windowText" lastClr="000000"/>
                </a:solidFill>
                <a:latin typeface="Bodoni MT Condensed" pitchFamily="18" charset="0"/>
              </a:rPr>
              <a:t/>
            </a:r>
            <a:br>
              <a:rPr lang="fa-IR" sz="1800">
                <a:ln w="0"/>
                <a:solidFill>
                  <a:sysClr val="windowText" lastClr="000000"/>
                </a:solidFill>
                <a:latin typeface="Bodoni MT Condensed" pitchFamily="18" charset="0"/>
              </a:rPr>
            </a:br>
            <a:r>
              <a:rPr lang="fa-IR" sz="1800">
                <a:ln w="0"/>
                <a:solidFill>
                  <a:sysClr val="windowText" lastClr="000000"/>
                </a:solidFill>
                <a:latin typeface="Bodoni MT Condensed" pitchFamily="18" charset="0"/>
              </a:rPr>
              <a:t>4. امامزاده هاشم ؛ در مغرب ماسوله ، زیر كوه سنگی قلعه بن قرار دارد. این امامزاده بنایی تاریخی دارد و بر سر راه جاده طارم واقع است.</a:t>
            </a:r>
            <a:endParaRPr lang="en-US" sz="1800">
              <a:ln w="0"/>
              <a:solidFill>
                <a:sysClr val="windowText" lastClr="000000"/>
              </a:solidFill>
              <a:latin typeface="Bodoni MT Condensed" pitchFamily="18" charset="0"/>
            </a:endParaRPr>
          </a:p>
          <a:p>
            <a:pPr algn="ctr"/>
            <a:endParaRPr lang="en-US" sz="1800" dirty="0">
              <a:ln w="0"/>
              <a:solidFill>
                <a:sysClr val="windowText" lastClr="000000"/>
              </a:solidFill>
              <a:latin typeface="Browallia New" pitchFamily="34" charset="-34"/>
              <a:cs typeface="Browallia New" pitchFamily="34" charset="-34"/>
            </a:endParaRPr>
          </a:p>
        </p:txBody>
      </p:sp>
    </p:spTree>
    <p:extLst>
      <p:ext uri="{BB962C8B-B14F-4D97-AF65-F5344CB8AC3E}">
        <p14:creationId xmlns:p14="http://schemas.microsoft.com/office/powerpoint/2010/main" val="1867122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5489" y="67580"/>
            <a:ext cx="3070612" cy="995836"/>
          </a:xfrm>
        </p:spPr>
        <p:txBody>
          <a:bodyPr>
            <a:normAutofit fontScale="90000"/>
          </a:bodyPr>
          <a:lstStyle/>
          <a:p>
            <a:pPr algn="r"/>
            <a:r>
              <a:rPr lang="fa-IR" smtClean="0"/>
              <a:t>فهرست مطالب</a:t>
            </a:r>
            <a:endParaRPr lang="en-US"/>
          </a:p>
        </p:txBody>
      </p:sp>
      <p:sp>
        <p:nvSpPr>
          <p:cNvPr id="3" name="Content Placeholder 2"/>
          <p:cNvSpPr>
            <a:spLocks noGrp="1"/>
          </p:cNvSpPr>
          <p:nvPr>
            <p:ph idx="1"/>
          </p:nvPr>
        </p:nvSpPr>
        <p:spPr>
          <a:xfrm>
            <a:off x="7942848" y="1118196"/>
            <a:ext cx="2613297" cy="4784663"/>
          </a:xfrm>
        </p:spPr>
        <p:txBody>
          <a:bodyPr>
            <a:noAutofit/>
          </a:bodyPr>
          <a:lstStyle/>
          <a:p>
            <a:pPr marL="0" indent="0" algn="r">
              <a:buNone/>
            </a:pPr>
            <a:r>
              <a:rPr lang="fa-IR" sz="1400" smtClean="0">
                <a:cs typeface="+mn-cs"/>
              </a:rPr>
              <a:t>پیشگفتار.............................1</a:t>
            </a:r>
          </a:p>
          <a:p>
            <a:pPr marL="0" indent="0" algn="r">
              <a:buNone/>
            </a:pPr>
            <a:r>
              <a:rPr lang="fa-IR" sz="1400" smtClean="0">
                <a:cs typeface="+mn-cs"/>
              </a:rPr>
              <a:t> </a:t>
            </a:r>
            <a:r>
              <a:rPr lang="fa-IR" sz="1400" smtClean="0">
                <a:ln w="0"/>
                <a:cs typeface="+mn-cs"/>
              </a:rPr>
              <a:t>عوارض </a:t>
            </a:r>
            <a:r>
              <a:rPr lang="fa-IR" sz="1400">
                <a:ln w="0"/>
                <a:cs typeface="+mn-cs"/>
              </a:rPr>
              <a:t>شکل گیری </a:t>
            </a:r>
            <a:r>
              <a:rPr lang="fa-IR" sz="1400" smtClean="0">
                <a:ln w="0"/>
                <a:cs typeface="+mn-cs"/>
              </a:rPr>
              <a:t>روستا......8</a:t>
            </a:r>
          </a:p>
          <a:p>
            <a:pPr marL="0" indent="0" algn="r">
              <a:buNone/>
            </a:pPr>
            <a:r>
              <a:rPr lang="fa-IR" sz="1400">
                <a:cs typeface="+mn-cs"/>
              </a:rPr>
              <a:t>موقعیت </a:t>
            </a:r>
            <a:r>
              <a:rPr lang="fa-IR" sz="1400" smtClean="0">
                <a:cs typeface="+mn-cs"/>
              </a:rPr>
              <a:t>قرارگیری................10</a:t>
            </a:r>
            <a:endParaRPr lang="en-US" sz="1400">
              <a:cs typeface="+mn-cs"/>
            </a:endParaRPr>
          </a:p>
          <a:p>
            <a:pPr marL="0" indent="0" algn="r">
              <a:buNone/>
            </a:pPr>
            <a:r>
              <a:rPr lang="fa-IR" sz="1400" smtClean="0">
                <a:ln w="0"/>
                <a:effectLst>
                  <a:outerShdw blurRad="38100" dist="19050" dir="2700000" algn="tl" rotWithShape="0">
                    <a:schemeClr val="dk1">
                      <a:alpha val="40000"/>
                    </a:schemeClr>
                  </a:outerShdw>
                </a:effectLst>
                <a:latin typeface="Arial Unicode MS" pitchFamily="34" charset="-128"/>
                <a:ea typeface="Arial Unicode MS" pitchFamily="34" charset="-128"/>
                <a:cs typeface="+mn-cs"/>
              </a:rPr>
              <a:t>تاریخچه............................12</a:t>
            </a:r>
            <a:endParaRPr lang="en-US" sz="1400">
              <a:cs typeface="+mn-cs"/>
            </a:endParaRPr>
          </a:p>
          <a:p>
            <a:pPr marL="0" indent="0" algn="r">
              <a:buNone/>
            </a:pPr>
            <a:r>
              <a:rPr lang="ar-SA" sz="1400">
                <a:ln w="0"/>
                <a:effectLst>
                  <a:outerShdw blurRad="38100" dist="19050" dir="2700000" algn="tl" rotWithShape="0">
                    <a:schemeClr val="dk1">
                      <a:alpha val="40000"/>
                    </a:schemeClr>
                  </a:outerShdw>
                </a:effectLst>
                <a:latin typeface="Bernard MT Condensed" pitchFamily="18" charset="0"/>
                <a:cs typeface="+mn-cs"/>
              </a:rPr>
              <a:t>تیره و </a:t>
            </a:r>
            <a:r>
              <a:rPr lang="ar-SA" sz="1400" smtClean="0">
                <a:ln w="0"/>
                <a:effectLst>
                  <a:outerShdw blurRad="38100" dist="19050" dir="2700000" algn="tl" rotWithShape="0">
                    <a:schemeClr val="dk1">
                      <a:alpha val="40000"/>
                    </a:schemeClr>
                  </a:outerShdw>
                </a:effectLst>
                <a:latin typeface="Bernard MT Condensed" pitchFamily="18" charset="0"/>
                <a:cs typeface="+mn-cs"/>
              </a:rPr>
              <a:t>نژاد</a:t>
            </a:r>
            <a:r>
              <a:rPr lang="fa-IR" sz="1400" smtClean="0">
                <a:ln w="0"/>
                <a:effectLst>
                  <a:outerShdw blurRad="38100" dist="19050" dir="2700000" algn="tl" rotWithShape="0">
                    <a:schemeClr val="dk1">
                      <a:alpha val="40000"/>
                    </a:schemeClr>
                  </a:outerShdw>
                </a:effectLst>
                <a:latin typeface="Bernard MT Condensed" pitchFamily="18" charset="0"/>
                <a:cs typeface="+mn-cs"/>
              </a:rPr>
              <a:t>........................17</a:t>
            </a:r>
          </a:p>
          <a:p>
            <a:pPr marL="0" indent="0" algn="r">
              <a:buNone/>
            </a:pPr>
            <a:r>
              <a:rPr lang="fa-IR" sz="1400">
                <a:ln w="0"/>
                <a:effectLst>
                  <a:outerShdw blurRad="38100" dist="19050" dir="2700000" algn="tl" rotWithShape="0">
                    <a:schemeClr val="dk1">
                      <a:alpha val="40000"/>
                    </a:schemeClr>
                  </a:outerShdw>
                </a:effectLst>
                <a:latin typeface="Arial Unicode MS" pitchFamily="34" charset="-128"/>
                <a:ea typeface="Arial Unicode MS" pitchFamily="34" charset="-128"/>
                <a:cs typeface="+mn-cs"/>
              </a:rPr>
              <a:t>هنر و فرهنگ </a:t>
            </a:r>
            <a:r>
              <a:rPr lang="fa-IR" sz="1400" smtClean="0">
                <a:ln w="0"/>
                <a:effectLst>
                  <a:outerShdw blurRad="38100" dist="19050" dir="2700000" algn="tl" rotWithShape="0">
                    <a:schemeClr val="dk1">
                      <a:alpha val="40000"/>
                    </a:schemeClr>
                  </a:outerShdw>
                </a:effectLst>
                <a:latin typeface="Arial Unicode MS" pitchFamily="34" charset="-128"/>
                <a:ea typeface="Arial Unicode MS" pitchFamily="34" charset="-128"/>
                <a:cs typeface="+mn-cs"/>
              </a:rPr>
              <a:t>مردم </a:t>
            </a:r>
            <a:r>
              <a:rPr lang="fa-IR" sz="1400">
                <a:ln w="0"/>
                <a:effectLst>
                  <a:outerShdw blurRad="38100" dist="19050" dir="2700000" algn="tl" rotWithShape="0">
                    <a:schemeClr val="dk1">
                      <a:alpha val="40000"/>
                    </a:schemeClr>
                  </a:outerShdw>
                </a:effectLst>
                <a:latin typeface="Arial Unicode MS" pitchFamily="34" charset="-128"/>
                <a:ea typeface="Arial Unicode MS" pitchFamily="34" charset="-128"/>
                <a:cs typeface="+mn-cs"/>
              </a:rPr>
              <a:t>ماسوله </a:t>
            </a:r>
            <a:r>
              <a:rPr lang="fa-IR" sz="1400" smtClean="0">
                <a:ln w="0"/>
                <a:effectLst>
                  <a:outerShdw blurRad="38100" dist="19050" dir="2700000" algn="tl" rotWithShape="0">
                    <a:schemeClr val="dk1">
                      <a:alpha val="40000"/>
                    </a:schemeClr>
                  </a:outerShdw>
                </a:effectLst>
                <a:latin typeface="Arial Unicode MS" pitchFamily="34" charset="-128"/>
                <a:ea typeface="Arial Unicode MS" pitchFamily="34" charset="-128"/>
                <a:cs typeface="+mn-cs"/>
              </a:rPr>
              <a:t>....18</a:t>
            </a:r>
          </a:p>
          <a:p>
            <a:pPr marL="0" indent="0" algn="r">
              <a:buNone/>
            </a:pPr>
            <a:r>
              <a:rPr lang="fa-IR" sz="1400">
                <a:ln w="0"/>
                <a:effectLst>
                  <a:outerShdw blurRad="38100" dist="19050" dir="2700000" algn="tl" rotWithShape="0">
                    <a:schemeClr val="dk1">
                      <a:alpha val="40000"/>
                    </a:schemeClr>
                  </a:outerShdw>
                </a:effectLst>
                <a:latin typeface="Bauhaus 93" pitchFamily="82" charset="0"/>
                <a:cs typeface="+mn-cs"/>
              </a:rPr>
              <a:t>بقعه های </a:t>
            </a:r>
            <a:r>
              <a:rPr lang="fa-IR" sz="1400" smtClean="0">
                <a:ln w="0"/>
                <a:effectLst>
                  <a:outerShdw blurRad="38100" dist="19050" dir="2700000" algn="tl" rotWithShape="0">
                    <a:schemeClr val="dk1">
                      <a:alpha val="40000"/>
                    </a:schemeClr>
                  </a:outerShdw>
                </a:effectLst>
                <a:latin typeface="Bauhaus 93" pitchFamily="82" charset="0"/>
                <a:cs typeface="+mn-cs"/>
              </a:rPr>
              <a:t>ماسوله.................20</a:t>
            </a:r>
          </a:p>
          <a:p>
            <a:pPr marL="0" indent="0" algn="r">
              <a:buNone/>
            </a:pPr>
            <a:r>
              <a:rPr lang="fa-IR" sz="1400">
                <a:cs typeface="+mn-cs"/>
              </a:rPr>
              <a:t>مساجد </a:t>
            </a:r>
            <a:r>
              <a:rPr lang="fa-IR" sz="1400" smtClean="0">
                <a:cs typeface="+mn-cs"/>
              </a:rPr>
              <a:t>ماسوله....................21</a:t>
            </a:r>
          </a:p>
          <a:p>
            <a:pPr marL="0" indent="0" algn="r">
              <a:buNone/>
            </a:pPr>
            <a:r>
              <a:rPr lang="ar-SA" sz="1400">
                <a:ln w="0"/>
                <a:latin typeface="3X3" pitchFamily="2" charset="0"/>
                <a:cs typeface="+mn-cs"/>
              </a:rPr>
              <a:t>اقليم </a:t>
            </a:r>
            <a:r>
              <a:rPr lang="ar-SA" sz="1400" smtClean="0">
                <a:ln w="0"/>
                <a:latin typeface="3X3" pitchFamily="2" charset="0"/>
                <a:cs typeface="+mn-cs"/>
              </a:rPr>
              <a:t>ماسوله</a:t>
            </a:r>
            <a:r>
              <a:rPr lang="fa-IR" sz="1400" smtClean="0">
                <a:ln w="0"/>
                <a:latin typeface="3X3" pitchFamily="2" charset="0"/>
                <a:cs typeface="+mn-cs"/>
              </a:rPr>
              <a:t>.......................22</a:t>
            </a:r>
          </a:p>
          <a:p>
            <a:pPr marL="0" indent="0" algn="r">
              <a:buNone/>
            </a:pPr>
            <a:r>
              <a:rPr lang="ar-SA" sz="1400">
                <a:ln w="0"/>
                <a:latin typeface="Algerian" pitchFamily="82" charset="0"/>
                <a:cs typeface="+mn-cs"/>
              </a:rPr>
              <a:t>دسترسي </a:t>
            </a:r>
            <a:r>
              <a:rPr lang="ar-SA" sz="1400" smtClean="0">
                <a:ln w="0"/>
                <a:latin typeface="Algerian" pitchFamily="82" charset="0"/>
                <a:cs typeface="+mn-cs"/>
              </a:rPr>
              <a:t>ها</a:t>
            </a:r>
            <a:r>
              <a:rPr lang="fa-IR" sz="1400" smtClean="0">
                <a:ln w="0"/>
                <a:latin typeface="Algerian" pitchFamily="82" charset="0"/>
                <a:cs typeface="+mn-cs"/>
              </a:rPr>
              <a:t>.......................23</a:t>
            </a:r>
          </a:p>
          <a:p>
            <a:pPr marL="0" indent="0" algn="r">
              <a:buNone/>
            </a:pPr>
            <a:r>
              <a:rPr lang="fa-IR" sz="1400">
                <a:latin typeface="Constantia" pitchFamily="18" charset="0"/>
                <a:cs typeface="+mn-cs"/>
              </a:rPr>
              <a:t>معماری </a:t>
            </a:r>
            <a:r>
              <a:rPr lang="fa-IR" sz="1400" smtClean="0">
                <a:latin typeface="Constantia" pitchFamily="18" charset="0"/>
                <a:cs typeface="+mn-cs"/>
              </a:rPr>
              <a:t>ماسوله</a:t>
            </a:r>
            <a:r>
              <a:rPr lang="fa-IR" sz="1400" smtClean="0">
                <a:ln w="0"/>
                <a:latin typeface="3X3" pitchFamily="2" charset="0"/>
                <a:cs typeface="+mn-cs"/>
              </a:rPr>
              <a:t>..................24</a:t>
            </a:r>
          </a:p>
          <a:p>
            <a:pPr marL="0" indent="0" algn="r">
              <a:buNone/>
            </a:pPr>
            <a:r>
              <a:rPr lang="fa-IR" sz="1400" smtClean="0">
                <a:cs typeface="+mn-cs"/>
              </a:rPr>
              <a:t>بازشوها...........................25</a:t>
            </a:r>
          </a:p>
          <a:p>
            <a:pPr marL="0" indent="0" algn="r">
              <a:buNone/>
            </a:pPr>
            <a:r>
              <a:rPr lang="fa-IR" sz="1400">
                <a:cs typeface="+mn-cs"/>
              </a:rPr>
              <a:t>پنجره </a:t>
            </a:r>
            <a:r>
              <a:rPr lang="fa-IR" sz="1400" smtClean="0">
                <a:cs typeface="+mn-cs"/>
              </a:rPr>
              <a:t>ها</a:t>
            </a:r>
            <a:r>
              <a:rPr lang="fa-IR" sz="1400" smtClean="0">
                <a:latin typeface="Constantia" pitchFamily="18" charset="0"/>
                <a:cs typeface="+mn-cs"/>
              </a:rPr>
              <a:t>..........................26</a:t>
            </a:r>
          </a:p>
          <a:p>
            <a:pPr marL="0" indent="0" algn="r">
              <a:buNone/>
            </a:pPr>
            <a:r>
              <a:rPr lang="fa-IR" sz="1400">
                <a:cs typeface="+mn-cs"/>
              </a:rPr>
              <a:t>مطالعات </a:t>
            </a:r>
            <a:r>
              <a:rPr lang="fa-IR" sz="1400" smtClean="0">
                <a:cs typeface="+mn-cs"/>
              </a:rPr>
              <a:t>محيطي.................27</a:t>
            </a:r>
            <a:endParaRPr lang="en-US" sz="1400">
              <a:cs typeface="+mn-cs"/>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2</a:t>
            </a:fld>
            <a:endParaRPr lang="en-US"/>
          </a:p>
        </p:txBody>
      </p:sp>
      <p:sp>
        <p:nvSpPr>
          <p:cNvPr id="5" name="TextBox 4"/>
          <p:cNvSpPr txBox="1"/>
          <p:nvPr/>
        </p:nvSpPr>
        <p:spPr>
          <a:xfrm>
            <a:off x="3268309" y="1118196"/>
            <a:ext cx="4517679" cy="4093428"/>
          </a:xfrm>
          <a:prstGeom prst="rect">
            <a:avLst/>
          </a:prstGeom>
          <a:noFill/>
        </p:spPr>
        <p:txBody>
          <a:bodyPr wrap="square" rtlCol="0">
            <a:spAutoFit/>
          </a:bodyPr>
          <a:lstStyle/>
          <a:p>
            <a:pPr algn="r"/>
            <a:r>
              <a:rPr lang="fa-IR" sz="2000" smtClean="0">
                <a:cs typeface="+mj-cs"/>
              </a:rPr>
              <a:t>منزل گلابتین کامران(حبیب ملکی)...............30</a:t>
            </a:r>
          </a:p>
          <a:p>
            <a:pPr algn="r"/>
            <a:r>
              <a:rPr lang="fa-IR" sz="2000" smtClean="0">
                <a:cs typeface="+mj-cs"/>
              </a:rPr>
              <a:t>پلان طبقه همکف....................................31</a:t>
            </a:r>
          </a:p>
          <a:p>
            <a:pPr algn="r"/>
            <a:r>
              <a:rPr lang="fa-IR" sz="2000" smtClean="0">
                <a:cs typeface="+mj-cs"/>
              </a:rPr>
              <a:t>پلان طبقه اول........................................32</a:t>
            </a:r>
          </a:p>
          <a:p>
            <a:pPr algn="r"/>
            <a:r>
              <a:rPr lang="fa-IR" sz="2000" smtClean="0">
                <a:cs typeface="+mj-cs"/>
              </a:rPr>
              <a:t>نما.......................................................33</a:t>
            </a:r>
          </a:p>
          <a:p>
            <a:pPr algn="r"/>
            <a:r>
              <a:rPr lang="fa-IR" sz="2000" smtClean="0">
                <a:cs typeface="+mj-cs"/>
              </a:rPr>
              <a:t>برش....................................................34</a:t>
            </a:r>
          </a:p>
          <a:p>
            <a:pPr algn="r"/>
            <a:r>
              <a:rPr lang="fa-IR" sz="2000" smtClean="0">
                <a:cs typeface="+mj-cs"/>
              </a:rPr>
              <a:t>عملیات مرمتی........................................35</a:t>
            </a:r>
          </a:p>
          <a:p>
            <a:pPr algn="r"/>
            <a:r>
              <a:rPr lang="fa-IR" sz="2000" smtClean="0">
                <a:cs typeface="+mj-cs"/>
              </a:rPr>
              <a:t>با ز سازی بام ودامنه بام ...........................36</a:t>
            </a:r>
          </a:p>
          <a:p>
            <a:pPr algn="r"/>
            <a:r>
              <a:rPr lang="fa-IR" sz="2000" smtClean="0">
                <a:cs typeface="+mj-cs"/>
              </a:rPr>
              <a:t>برچیدن تالار موجود.................................37</a:t>
            </a:r>
            <a:endParaRPr lang="en-US" sz="2000" smtClean="0">
              <a:cs typeface="+mj-cs"/>
            </a:endParaRPr>
          </a:p>
          <a:p>
            <a:pPr algn="r"/>
            <a:r>
              <a:rPr lang="fa-IR" sz="2000" smtClean="0">
                <a:cs typeface="+mj-cs"/>
              </a:rPr>
              <a:t>باز سازی تالار .......................................38</a:t>
            </a:r>
          </a:p>
          <a:p>
            <a:pPr algn="r"/>
            <a:r>
              <a:rPr lang="fa-IR" sz="2000" smtClean="0">
                <a:cs typeface="+mj-cs"/>
              </a:rPr>
              <a:t>برچیدن بخشی از سقف طبقه همکف .............39</a:t>
            </a:r>
          </a:p>
          <a:p>
            <a:pPr algn="r"/>
            <a:r>
              <a:rPr lang="fa-IR" sz="2000" smtClean="0">
                <a:cs typeface="+mj-cs"/>
              </a:rPr>
              <a:t>باز سازی سقف همکف .............................40</a:t>
            </a:r>
          </a:p>
          <a:p>
            <a:pPr algn="r"/>
            <a:r>
              <a:rPr lang="fa-IR" sz="2000" smtClean="0">
                <a:cs typeface="+mj-cs"/>
              </a:rPr>
              <a:t>تکمیل سرویس بهداشتی طبقه اول ................41</a:t>
            </a:r>
          </a:p>
          <a:p>
            <a:pPr algn="r"/>
            <a:r>
              <a:rPr lang="fa-IR" sz="2000" smtClean="0">
                <a:cs typeface="+mj-cs"/>
              </a:rPr>
              <a:t>عملیات مرمتی دیوارهای داخلی و خارجی......42</a:t>
            </a:r>
          </a:p>
        </p:txBody>
      </p:sp>
      <p:sp>
        <p:nvSpPr>
          <p:cNvPr id="6" name="TextBox 5"/>
          <p:cNvSpPr txBox="1"/>
          <p:nvPr/>
        </p:nvSpPr>
        <p:spPr>
          <a:xfrm>
            <a:off x="721106" y="1118196"/>
            <a:ext cx="2390344" cy="5478423"/>
          </a:xfrm>
          <a:prstGeom prst="rect">
            <a:avLst/>
          </a:prstGeom>
          <a:noFill/>
        </p:spPr>
        <p:txBody>
          <a:bodyPr wrap="square" rtlCol="0">
            <a:spAutoFit/>
          </a:bodyPr>
          <a:lstStyle/>
          <a:p>
            <a:pPr algn="r" rtl="1"/>
            <a:r>
              <a:rPr lang="fa-IR" sz="1400" smtClean="0"/>
              <a:t>تصویرشماره1..........43</a:t>
            </a:r>
          </a:p>
          <a:p>
            <a:pPr algn="r" rtl="1"/>
            <a:r>
              <a:rPr lang="fa-IR" sz="1400" smtClean="0"/>
              <a:t>تصویرشماره2..........44</a:t>
            </a:r>
          </a:p>
          <a:p>
            <a:pPr algn="r" rtl="1"/>
            <a:r>
              <a:rPr lang="fa-IR" sz="1400" smtClean="0"/>
              <a:t>تصویرشماره3..........45</a:t>
            </a:r>
          </a:p>
          <a:p>
            <a:pPr algn="r" rtl="1"/>
            <a:r>
              <a:rPr lang="fa-IR" sz="1400" smtClean="0"/>
              <a:t>تصویرشماره4..........46</a:t>
            </a:r>
          </a:p>
          <a:p>
            <a:pPr algn="r" rtl="1"/>
            <a:r>
              <a:rPr lang="fa-IR" sz="1400" smtClean="0"/>
              <a:t>تصویرشماره5..........47</a:t>
            </a:r>
          </a:p>
          <a:p>
            <a:pPr algn="r" rtl="1"/>
            <a:r>
              <a:rPr lang="fa-IR" sz="1400" smtClean="0"/>
              <a:t>تصویرشماره6..........48</a:t>
            </a:r>
          </a:p>
          <a:p>
            <a:pPr algn="r" rtl="1"/>
            <a:r>
              <a:rPr lang="fa-IR" sz="1400" smtClean="0"/>
              <a:t>تصویرشماره7..........49</a:t>
            </a:r>
          </a:p>
          <a:p>
            <a:pPr algn="r" rtl="1"/>
            <a:r>
              <a:rPr lang="fa-IR" sz="1400" smtClean="0"/>
              <a:t>تصویرشماره8..........50</a:t>
            </a:r>
          </a:p>
          <a:p>
            <a:pPr algn="r" rtl="1"/>
            <a:r>
              <a:rPr lang="fa-IR" sz="1400" smtClean="0"/>
              <a:t>تصویرشماره9..........51</a:t>
            </a:r>
          </a:p>
          <a:p>
            <a:pPr algn="r" rtl="1"/>
            <a:r>
              <a:rPr lang="fa-IR" sz="1400" smtClean="0"/>
              <a:t>تصویرشماره10........52 تصویرشماره11........53</a:t>
            </a:r>
          </a:p>
          <a:p>
            <a:pPr algn="r" rtl="1"/>
            <a:r>
              <a:rPr lang="fa-IR" sz="1400" smtClean="0"/>
              <a:t>تصویرشماره12........54</a:t>
            </a:r>
          </a:p>
          <a:p>
            <a:pPr algn="r" rtl="1"/>
            <a:r>
              <a:rPr lang="fa-IR" sz="1400" smtClean="0"/>
              <a:t>تصویرشماره13........55</a:t>
            </a:r>
          </a:p>
          <a:p>
            <a:pPr algn="r" rtl="1"/>
            <a:r>
              <a:rPr lang="fa-IR" sz="1400" smtClean="0"/>
              <a:t>تصویرشماره14........56</a:t>
            </a:r>
          </a:p>
          <a:p>
            <a:pPr algn="r" rtl="1"/>
            <a:r>
              <a:rPr lang="fa-IR" sz="1400" smtClean="0"/>
              <a:t>تصویرشماره15........57</a:t>
            </a:r>
          </a:p>
          <a:p>
            <a:pPr algn="r" rtl="1"/>
            <a:r>
              <a:rPr lang="fa-IR" sz="1400" smtClean="0"/>
              <a:t>تصویرشماره16........58</a:t>
            </a:r>
          </a:p>
          <a:p>
            <a:pPr algn="r" rtl="1"/>
            <a:r>
              <a:rPr lang="fa-IR" sz="1400" smtClean="0"/>
              <a:t>تصویرشماره17........59</a:t>
            </a:r>
          </a:p>
          <a:p>
            <a:pPr algn="r" rtl="1"/>
            <a:r>
              <a:rPr lang="fa-IR" sz="1400" smtClean="0"/>
              <a:t>تصویرشماره18........60</a:t>
            </a:r>
          </a:p>
          <a:p>
            <a:pPr algn="r" rtl="1"/>
            <a:r>
              <a:rPr lang="fa-IR" sz="1400" smtClean="0"/>
              <a:t>تصویرشماره19........61</a:t>
            </a:r>
          </a:p>
          <a:p>
            <a:pPr algn="r" rtl="1"/>
            <a:r>
              <a:rPr lang="fa-IR" sz="1400" smtClean="0"/>
              <a:t>تصویرشماره20........62</a:t>
            </a:r>
          </a:p>
          <a:p>
            <a:pPr algn="r" rtl="1"/>
            <a:r>
              <a:rPr lang="fa-IR" sz="1400" smtClean="0"/>
              <a:t>تصویرشماره21........63</a:t>
            </a:r>
          </a:p>
          <a:p>
            <a:pPr algn="r" rtl="1"/>
            <a:r>
              <a:rPr lang="fa-IR" sz="1400" smtClean="0"/>
              <a:t>تصویرشماره22........64</a:t>
            </a:r>
          </a:p>
          <a:p>
            <a:pPr algn="r" rtl="1"/>
            <a:r>
              <a:rPr lang="fa-IR" sz="1400" smtClean="0"/>
              <a:t>تصویرشماره23........65</a:t>
            </a:r>
          </a:p>
          <a:p>
            <a:pPr algn="r" rtl="1"/>
            <a:r>
              <a:rPr lang="fa-IR" sz="1400" smtClean="0"/>
              <a:t>تصویرشماره24........66</a:t>
            </a:r>
          </a:p>
          <a:p>
            <a:pPr algn="r" rtl="1"/>
            <a:r>
              <a:rPr lang="fa-IR" sz="1400" smtClean="0"/>
              <a:t>تصویرشماره25........67</a:t>
            </a:r>
          </a:p>
        </p:txBody>
      </p:sp>
      <p:sp>
        <p:nvSpPr>
          <p:cNvPr id="7" name="TextBox 6"/>
          <p:cNvSpPr txBox="1"/>
          <p:nvPr/>
        </p:nvSpPr>
        <p:spPr>
          <a:xfrm>
            <a:off x="3591275" y="878750"/>
            <a:ext cx="679010" cy="369332"/>
          </a:xfrm>
          <a:prstGeom prst="rect">
            <a:avLst/>
          </a:prstGeom>
          <a:noFill/>
        </p:spPr>
        <p:txBody>
          <a:bodyPr wrap="square" rtlCol="0">
            <a:spAutoFit/>
          </a:bodyPr>
          <a:lstStyle/>
          <a:p>
            <a:r>
              <a:rPr lang="fa-IR" smtClean="0"/>
              <a:t>صفحه</a:t>
            </a:r>
            <a:endParaRPr lang="en-US"/>
          </a:p>
        </p:txBody>
      </p:sp>
      <p:sp>
        <p:nvSpPr>
          <p:cNvPr id="8" name="TextBox 7"/>
          <p:cNvSpPr txBox="1"/>
          <p:nvPr/>
        </p:nvSpPr>
        <p:spPr>
          <a:xfrm>
            <a:off x="1308326" y="878750"/>
            <a:ext cx="679010" cy="369332"/>
          </a:xfrm>
          <a:prstGeom prst="rect">
            <a:avLst/>
          </a:prstGeom>
          <a:noFill/>
        </p:spPr>
        <p:txBody>
          <a:bodyPr wrap="square" rtlCol="0">
            <a:spAutoFit/>
          </a:bodyPr>
          <a:lstStyle/>
          <a:p>
            <a:r>
              <a:rPr lang="fa-IR" smtClean="0"/>
              <a:t>صفحه</a:t>
            </a:r>
            <a:endParaRPr lang="en-US"/>
          </a:p>
        </p:txBody>
      </p:sp>
      <p:sp>
        <p:nvSpPr>
          <p:cNvPr id="9" name="TextBox 8"/>
          <p:cNvSpPr txBox="1"/>
          <p:nvPr/>
        </p:nvSpPr>
        <p:spPr>
          <a:xfrm>
            <a:off x="8221290" y="878750"/>
            <a:ext cx="679010" cy="369332"/>
          </a:xfrm>
          <a:prstGeom prst="rect">
            <a:avLst/>
          </a:prstGeom>
          <a:noFill/>
        </p:spPr>
        <p:txBody>
          <a:bodyPr wrap="square" rtlCol="0">
            <a:spAutoFit/>
          </a:bodyPr>
          <a:lstStyle/>
          <a:p>
            <a:r>
              <a:rPr lang="fa-IR" smtClean="0"/>
              <a:t>صفحه</a:t>
            </a:r>
            <a:endParaRPr lang="en-US"/>
          </a:p>
        </p:txBody>
      </p:sp>
    </p:spTree>
    <p:extLst>
      <p:ext uri="{BB962C8B-B14F-4D97-AF65-F5344CB8AC3E}">
        <p14:creationId xmlns:p14="http://schemas.microsoft.com/office/powerpoint/2010/main" val="4360637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534656" y="370422"/>
            <a:ext cx="2625906" cy="610698"/>
          </a:xfrm>
          <a:solidFill>
            <a:schemeClr val="accent1"/>
          </a:solidFill>
          <a:ln>
            <a:solidFill>
              <a:schemeClr val="accent1"/>
            </a:solidFill>
          </a:ln>
          <a:effectLst>
            <a:glow rad="228600">
              <a:schemeClr val="accent5">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a:noAutofit/>
          </a:bodyPr>
          <a:lstStyle/>
          <a:p>
            <a:pPr algn="r"/>
            <a:r>
              <a:rPr lang="fa-IR" sz="3200" dirty="0" smtClean="0"/>
              <a:t>مساجد ماسوله</a:t>
            </a:r>
            <a:endParaRPr lang="en-US" sz="3200" dirty="0"/>
          </a:p>
        </p:txBody>
      </p:sp>
      <p:sp>
        <p:nvSpPr>
          <p:cNvPr id="6" name="Title 3"/>
          <p:cNvSpPr>
            <a:spLocks noGrp="1"/>
          </p:cNvSpPr>
          <p:nvPr>
            <p:ph idx="1"/>
          </p:nvPr>
        </p:nvSpPr>
        <p:spPr>
          <a:xfrm>
            <a:off x="7073378" y="1458558"/>
            <a:ext cx="3548462" cy="3970318"/>
          </a:xfrm>
          <a:prstGeom prst="rect">
            <a:avLst/>
          </a:prstGeom>
          <a:solidFill>
            <a:schemeClr val="accent1"/>
          </a:solidFill>
          <a:ln>
            <a:solidFill>
              <a:schemeClr val="accent1"/>
            </a:solidFill>
          </a:ln>
          <a:effectLst>
            <a:glow rad="228600">
              <a:schemeClr val="accent5">
                <a:satMod val="175000"/>
                <a:alpha val="40000"/>
              </a:schemeClr>
            </a:glow>
          </a:effectLst>
        </p:spPr>
        <p:style>
          <a:lnRef idx="3">
            <a:schemeClr val="lt1"/>
          </a:lnRef>
          <a:fillRef idx="1">
            <a:schemeClr val="dk1"/>
          </a:fillRef>
          <a:effectRef idx="1">
            <a:schemeClr val="dk1"/>
          </a:effectRef>
          <a:fontRef idx="minor">
            <a:schemeClr val="lt1"/>
          </a:fontRef>
        </p:style>
        <p:txBody>
          <a:bodyPr wrap="square">
            <a:spAutoFit/>
          </a:bodyPr>
          <a:lstStyle/>
          <a:p>
            <a:pPr marL="0" indent="0" algn="r">
              <a:buNone/>
            </a:pPr>
            <a:r>
              <a:rPr lang="fa-IR" sz="2800" dirty="0">
                <a:solidFill>
                  <a:sysClr val="windowText" lastClr="000000"/>
                </a:solidFill>
                <a:latin typeface="BankGothic Lt BT" pitchFamily="34" charset="0"/>
              </a:rPr>
              <a:t>مسجدهای ماسوله عبارت اند از ؛ مسجد خانه بر ، مسجد بر ، مسجد اسد محله ، مسجد كشه سر سفلی ، كشه سر علیا ، مسجد ریحانه بر ، مسجد قنبرآباد ، مسجد دو خاله ، مسجد جامع و مسجد </a:t>
            </a:r>
            <a:r>
              <a:rPr lang="fa-IR" sz="2800" dirty="0" smtClean="0">
                <a:solidFill>
                  <a:sysClr val="windowText" lastClr="000000"/>
                </a:solidFill>
                <a:latin typeface="BankGothic Lt BT" pitchFamily="34" charset="0"/>
              </a:rPr>
              <a:t>صاحب </a:t>
            </a:r>
            <a:r>
              <a:rPr lang="fa-IR" sz="2800" dirty="0">
                <a:solidFill>
                  <a:sysClr val="windowText" lastClr="000000"/>
                </a:solidFill>
                <a:latin typeface="BankGothic Lt BT" pitchFamily="34" charset="0"/>
              </a:rPr>
              <a:t>الزمان متعلق به سال 1117 </a:t>
            </a:r>
            <a:r>
              <a:rPr lang="fa-IR" sz="2800" dirty="0" smtClean="0">
                <a:solidFill>
                  <a:sysClr val="windowText" lastClr="000000"/>
                </a:solidFill>
                <a:latin typeface="BankGothic Lt BT" pitchFamily="34" charset="0"/>
              </a:rPr>
              <a:t>هـ.ق</a:t>
            </a:r>
            <a:endParaRPr lang="en-US" sz="2800" dirty="0">
              <a:solidFill>
                <a:sysClr val="windowText" lastClr="000000"/>
              </a:solidFill>
              <a:latin typeface="BankGothic Lt BT" pitchFamily="34" charset="0"/>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20</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152" y="591312"/>
            <a:ext cx="4077462" cy="5436616"/>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3733826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064" y="743785"/>
            <a:ext cx="8019288" cy="1295328"/>
          </a:xfrm>
          <a:solidFill>
            <a:schemeClr val="accent1"/>
          </a:solidFill>
          <a:effectLst>
            <a:glow rad="228600">
              <a:schemeClr val="accent5">
                <a:satMod val="175000"/>
                <a:alpha val="40000"/>
              </a:schemeClr>
            </a:glow>
          </a:effectLst>
        </p:spPr>
        <p:txBody>
          <a:bodyPr>
            <a:normAutofit fontScale="90000"/>
          </a:bodyPr>
          <a:lstStyle/>
          <a:p>
            <a:pPr algn="r" rtl="1"/>
            <a:r>
              <a:rPr lang="ar-SA" sz="2000">
                <a:solidFill>
                  <a:schemeClr val="bg1"/>
                </a:solidFill>
                <a:cs typeface="+mn-cs"/>
              </a:rPr>
              <a:t>ماسوله بين دو شهر رشت وزنجان واقع شده است که شهر رشت داراي اقليم معتدل ومرطوب وشهر زنجان داراي اقليم سرد مي باشد. بنابراين اقليم ماسوله تلفيقي از اين دو اقليم است. ماسوله زمستانهاي بسيار سرد وتابستانهاي معتدل دارد.در عين حال آفتاب تابستاني ان سوزنده </a:t>
            </a:r>
            <a:r>
              <a:rPr lang="ar-SA" sz="2000" smtClean="0">
                <a:solidFill>
                  <a:schemeClr val="bg1"/>
                </a:solidFill>
                <a:cs typeface="+mn-cs"/>
              </a:rPr>
              <a:t>است</a:t>
            </a:r>
            <a:r>
              <a:rPr lang="fa-IR" sz="2000" smtClean="0">
                <a:solidFill>
                  <a:schemeClr val="bg1"/>
                </a:solidFill>
                <a:cs typeface="+mn-cs"/>
              </a:rPr>
              <a:t>.</a:t>
            </a:r>
            <a:endParaRPr lang="en-US" sz="2000">
              <a:solidFill>
                <a:schemeClr val="bg1"/>
              </a:solidFill>
              <a:cs typeface="+mn-cs"/>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80141699"/>
              </p:ext>
            </p:extLst>
          </p:nvPr>
        </p:nvGraphicFramePr>
        <p:xfrm>
          <a:off x="518096" y="2144078"/>
          <a:ext cx="9741471" cy="4499706"/>
        </p:xfrm>
        <a:graphic>
          <a:graphicData uri="http://schemas.openxmlformats.org/drawingml/2006/table">
            <a:tbl>
              <a:tblPr firstRow="1" bandRow="1">
                <a:tableStyleId>{5C22544A-7EE6-4342-B048-85BDC9FD1C3A}</a:tableStyleId>
              </a:tblPr>
              <a:tblGrid>
                <a:gridCol w="9741471"/>
              </a:tblGrid>
              <a:tr h="954453">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SA" sz="2800" b="0" smtClean="0">
                          <a:ln w="10541" cmpd="sng">
                            <a:solidFill>
                              <a:schemeClr val="accent1">
                                <a:shade val="88000"/>
                                <a:satMod val="110000"/>
                              </a:schemeClr>
                            </a:solidFill>
                            <a:prstDash val="solid"/>
                          </a:ln>
                          <a:solidFill>
                            <a:schemeClr val="bg1"/>
                          </a:solidFill>
                          <a:cs typeface="+mn-cs"/>
                        </a:rPr>
                        <a:t>تاَثيرعوامل زيست محيطي-اقليمي بر معماري وشهرسازي ماسوله</a:t>
                      </a:r>
                      <a:r>
                        <a:rPr lang="fa-IR" sz="2800" b="0" smtClean="0">
                          <a:ln w="10541" cmpd="sng">
                            <a:solidFill>
                              <a:schemeClr val="accent1">
                                <a:shade val="88000"/>
                                <a:satMod val="110000"/>
                              </a:schemeClr>
                            </a:solidFill>
                            <a:prstDash val="solid"/>
                          </a:ln>
                          <a:solidFill>
                            <a:schemeClr val="bg1"/>
                          </a:solidFill>
                          <a:cs typeface="+mn-cs"/>
                        </a:rPr>
                        <a:t> </a:t>
                      </a:r>
                      <a:r>
                        <a:rPr lang="ar-SA" sz="2800" b="0" smtClean="0">
                          <a:ln w="10541" cmpd="sng">
                            <a:solidFill>
                              <a:schemeClr val="accent1">
                                <a:shade val="88000"/>
                                <a:satMod val="110000"/>
                              </a:schemeClr>
                            </a:solidFill>
                            <a:prstDash val="solid"/>
                          </a:ln>
                          <a:solidFill>
                            <a:schemeClr val="bg1"/>
                          </a:solidFill>
                          <a:cs typeface="+mn-cs"/>
                        </a:rPr>
                        <a:t>:</a:t>
                      </a:r>
                      <a:endParaRPr lang="en-US" sz="2800" b="0" smtClean="0">
                        <a:ln w="10541" cmpd="sng">
                          <a:solidFill>
                            <a:schemeClr val="accent1">
                              <a:shade val="88000"/>
                              <a:satMod val="110000"/>
                            </a:schemeClr>
                          </a:solidFill>
                          <a:prstDash val="solid"/>
                        </a:ln>
                        <a:solidFill>
                          <a:schemeClr val="bg1"/>
                        </a:solidFill>
                        <a:cs typeface="+mn-cs"/>
                      </a:endParaRPr>
                    </a:p>
                    <a:p>
                      <a:pPr algn="r" rtl="1"/>
                      <a:endParaRPr lang="en-US"/>
                    </a:p>
                  </a:txBody>
                  <a:tcPr/>
                </a:tc>
              </a:tr>
              <a:tr h="954453">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SA" sz="2000" smtClean="0">
                          <a:cs typeface="+mn-cs"/>
                        </a:rPr>
                        <a:t>از انجا که اقليم ماسوله ترکيبي از دو اقليم معتدل ومرطوب و اقليم سرد مي باشد معماري بومي ان نيز تلفيقي از معماري بومي اقليم معتدل ومرطوب مناطق شمال ايران ومعماري بومي اقليم سرد مناطق شمال غربي ايران است.</a:t>
                      </a:r>
                      <a:endParaRPr lang="en-US" sz="2000" smtClean="0">
                        <a:cs typeface="+mn-cs"/>
                      </a:endParaRPr>
                    </a:p>
                    <a:p>
                      <a:pPr algn="r" rtl="1"/>
                      <a:endParaRPr lang="en-US" sz="2000">
                        <a:cs typeface="+mn-cs"/>
                      </a:endParaRPr>
                    </a:p>
                  </a:txBody>
                  <a:tcPr/>
                </a:tc>
              </a:tr>
              <a:tr h="954453">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SA" sz="2800" b="0" smtClean="0">
                          <a:ln w="10541" cmpd="sng">
                            <a:solidFill>
                              <a:schemeClr val="accent1">
                                <a:shade val="88000"/>
                                <a:satMod val="110000"/>
                              </a:schemeClr>
                            </a:solidFill>
                            <a:prstDash val="solid"/>
                          </a:ln>
                          <a:solidFill>
                            <a:sysClr val="windowText" lastClr="000000"/>
                          </a:solidFill>
                          <a:cs typeface="+mn-cs"/>
                        </a:rPr>
                        <a:t>مورفولوژي وبافت شهري</a:t>
                      </a:r>
                      <a:r>
                        <a:rPr lang="fa-IR" sz="2800" b="0" smtClean="0">
                          <a:ln w="10541" cmpd="sng">
                            <a:solidFill>
                              <a:schemeClr val="accent1">
                                <a:shade val="88000"/>
                                <a:satMod val="110000"/>
                              </a:schemeClr>
                            </a:solidFill>
                            <a:prstDash val="solid"/>
                          </a:ln>
                          <a:solidFill>
                            <a:sysClr val="windowText" lastClr="000000"/>
                          </a:solidFill>
                          <a:cs typeface="+mn-cs"/>
                        </a:rPr>
                        <a:t> </a:t>
                      </a:r>
                      <a:r>
                        <a:rPr lang="ar-SA" sz="2800" b="0" smtClean="0">
                          <a:ln w="10541" cmpd="sng">
                            <a:solidFill>
                              <a:schemeClr val="accent1">
                                <a:shade val="88000"/>
                                <a:satMod val="110000"/>
                              </a:schemeClr>
                            </a:solidFill>
                            <a:prstDash val="solid"/>
                          </a:ln>
                          <a:solidFill>
                            <a:sysClr val="windowText" lastClr="000000"/>
                          </a:solidFill>
                          <a:cs typeface="+mn-cs"/>
                        </a:rPr>
                        <a:t>:</a:t>
                      </a:r>
                      <a:endParaRPr lang="en-US" sz="2800" b="0" smtClean="0">
                        <a:ln w="10541" cmpd="sng">
                          <a:solidFill>
                            <a:schemeClr val="accent1">
                              <a:shade val="88000"/>
                              <a:satMod val="110000"/>
                            </a:schemeClr>
                          </a:solidFill>
                          <a:prstDash val="solid"/>
                        </a:ln>
                        <a:solidFill>
                          <a:sysClr val="windowText" lastClr="000000"/>
                        </a:solidFill>
                        <a:cs typeface="+mn-cs"/>
                      </a:endParaRPr>
                    </a:p>
                    <a:p>
                      <a:endParaRPr lang="en-US"/>
                    </a:p>
                  </a:txBody>
                  <a:tcPr>
                    <a:solidFill>
                      <a:schemeClr val="accent1"/>
                    </a:solidFill>
                  </a:tcPr>
                </a:tc>
              </a:tr>
              <a:tr h="954453">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SA" sz="2000" smtClean="0">
                          <a:cs typeface="+mn-cs"/>
                        </a:rPr>
                        <a:t>درماسوله نيز مانند ساير شهرهايي که در منطقه اي کوهستاني واقع شده اند بافت شهري به صورت پله کاني ومطبق مي باشد .</a:t>
                      </a:r>
                      <a:br>
                        <a:rPr lang="ar-SA" sz="2000" smtClean="0">
                          <a:cs typeface="+mn-cs"/>
                        </a:rPr>
                      </a:br>
                      <a:r>
                        <a:rPr lang="ar-SA" sz="2000" smtClean="0">
                          <a:cs typeface="+mn-cs"/>
                        </a:rPr>
                        <a:t>به دليل بارندگي بسيار زياد ورطوبت بيش از حد در ماسوله فرم بنا در اين شهر عمدتا در جهت مقابله با اين دو عامل شکل گرفته است.</a:t>
                      </a:r>
                      <a:endParaRPr lang="en-US" sz="2000" smtClean="0">
                        <a:cs typeface="+mn-cs"/>
                      </a:endParaRPr>
                    </a:p>
                    <a:p>
                      <a:endParaRPr lang="en-US"/>
                    </a:p>
                  </a:txBody>
                  <a:tcPr/>
                </a:tc>
              </a:tr>
            </a:tbl>
          </a:graphicData>
        </a:graphic>
      </p:graphicFrame>
      <p:sp>
        <p:nvSpPr>
          <p:cNvPr id="4" name="Slide Number Placeholder 3"/>
          <p:cNvSpPr>
            <a:spLocks noGrp="1"/>
          </p:cNvSpPr>
          <p:nvPr>
            <p:ph type="sldNum" sz="quarter" idx="12"/>
          </p:nvPr>
        </p:nvSpPr>
        <p:spPr/>
        <p:txBody>
          <a:bodyPr/>
          <a:lstStyle/>
          <a:p>
            <a:fld id="{0951343C-2225-40B2-A76A-24B28E3A33F3}" type="slidenum">
              <a:rPr lang="en-US" smtClean="0"/>
              <a:t>21</a:t>
            </a:fld>
            <a:endParaRPr lang="en-US"/>
          </a:p>
        </p:txBody>
      </p:sp>
      <p:sp>
        <p:nvSpPr>
          <p:cNvPr id="6" name="TextBox 5"/>
          <p:cNvSpPr txBox="1"/>
          <p:nvPr/>
        </p:nvSpPr>
        <p:spPr>
          <a:xfrm>
            <a:off x="8464990" y="94797"/>
            <a:ext cx="2092113" cy="584775"/>
          </a:xfrm>
          <a:prstGeom prst="rect">
            <a:avLst/>
          </a:prstGeom>
          <a:solidFill>
            <a:schemeClr val="accent1"/>
          </a:solidFill>
          <a:effectLst/>
        </p:spPr>
        <p:txBody>
          <a:bodyPr wrap="square" rtlCol="0">
            <a:spAutoFit/>
          </a:bodyPr>
          <a:lstStyle/>
          <a:p>
            <a:pPr algn="r"/>
            <a:r>
              <a:rPr lang="ar-SA" sz="3200" smtClean="0">
                <a:ln w="0"/>
                <a:latin typeface="3X3" pitchFamily="2" charset="0"/>
              </a:rPr>
              <a:t>اقليم ماسوله</a:t>
            </a:r>
            <a:r>
              <a:rPr lang="fa-IR" sz="3200" smtClean="0">
                <a:ln w="0"/>
                <a:latin typeface="3X3" pitchFamily="2" charset="0"/>
              </a:rPr>
              <a:t>:</a:t>
            </a:r>
            <a:endParaRPr lang="en-US" sz="3200" smtClean="0">
              <a:ln w="0"/>
              <a:latin typeface="3X3" pitchFamily="2" charset="0"/>
            </a:endParaRPr>
          </a:p>
        </p:txBody>
      </p:sp>
    </p:spTree>
    <p:extLst>
      <p:ext uri="{BB962C8B-B14F-4D97-AF65-F5344CB8AC3E}">
        <p14:creationId xmlns:p14="http://schemas.microsoft.com/office/powerpoint/2010/main" val="3746556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9912" y="535014"/>
            <a:ext cx="2013258" cy="610698"/>
          </a:xfrm>
          <a:solidFill>
            <a:schemeClr val="accent1"/>
          </a:solidFill>
        </p:spPr>
        <p:txBody>
          <a:bodyPr>
            <a:normAutofit fontScale="90000"/>
          </a:bodyPr>
          <a:lstStyle/>
          <a:p>
            <a:pPr algn="r"/>
            <a:r>
              <a:rPr lang="ar-SA" sz="3600">
                <a:ln w="0"/>
                <a:solidFill>
                  <a:schemeClr val="tx1"/>
                </a:solidFill>
                <a:latin typeface="Algerian" pitchFamily="82" charset="0"/>
                <a:cs typeface="+mn-cs"/>
              </a:rPr>
              <a:t>دسترسي ها</a:t>
            </a:r>
            <a:r>
              <a:rPr lang="ar-SA" sz="3600" smtClean="0">
                <a:ln w="0"/>
                <a:solidFill>
                  <a:schemeClr val="tx1"/>
                </a:solidFill>
                <a:latin typeface="Algerian" pitchFamily="82" charset="0"/>
                <a:cs typeface="+mn-cs"/>
              </a:rPr>
              <a:t>:</a:t>
            </a:r>
            <a:endParaRPr lang="en-US" sz="3600">
              <a:ln w="0"/>
              <a:solidFill>
                <a:schemeClr val="tx1"/>
              </a:solidFill>
              <a:cs typeface="+mn-cs"/>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01093966"/>
              </p:ext>
            </p:extLst>
          </p:nvPr>
        </p:nvGraphicFramePr>
        <p:xfrm>
          <a:off x="1286192" y="3442526"/>
          <a:ext cx="9604311" cy="2636646"/>
        </p:xfrm>
        <a:graphic>
          <a:graphicData uri="http://schemas.openxmlformats.org/drawingml/2006/table">
            <a:tbl>
              <a:tblPr firstRow="1" bandRow="1">
                <a:effectLst/>
                <a:tableStyleId>{5C22544A-7EE6-4342-B048-85BDC9FD1C3A}</a:tableStyleId>
              </a:tblPr>
              <a:tblGrid>
                <a:gridCol w="9604311"/>
              </a:tblGrid>
              <a:tr h="769683">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SA" sz="2400" b="0" smtClean="0">
                          <a:ln w="10541" cmpd="sng">
                            <a:solidFill>
                              <a:srgbClr val="7D7D7D">
                                <a:tint val="100000"/>
                                <a:shade val="100000"/>
                                <a:satMod val="110000"/>
                              </a:srgbClr>
                            </a:solidFill>
                            <a:prstDash val="solid"/>
                          </a:ln>
                          <a:solidFill>
                            <a:schemeClr val="bg1"/>
                          </a:solidFill>
                          <a:cs typeface="+mn-cs"/>
                        </a:rPr>
                        <a:t>دونوع مسير دسترسي هاي شهري را ممکن مي سازد</a:t>
                      </a:r>
                      <a:r>
                        <a:rPr lang="fa-IR" sz="2400" b="0" smtClean="0">
                          <a:ln w="10541" cmpd="sng">
                            <a:solidFill>
                              <a:srgbClr val="7D7D7D">
                                <a:tint val="100000"/>
                                <a:shade val="100000"/>
                                <a:satMod val="110000"/>
                              </a:srgbClr>
                            </a:solidFill>
                            <a:prstDash val="solid"/>
                          </a:ln>
                          <a:solidFill>
                            <a:schemeClr val="bg1"/>
                          </a:solidFill>
                          <a:cs typeface="+mn-cs"/>
                        </a:rPr>
                        <a:t>:</a:t>
                      </a:r>
                      <a:endParaRPr lang="en-US" sz="2400" b="0" smtClean="0">
                        <a:ln w="10541" cmpd="sng">
                          <a:solidFill>
                            <a:srgbClr val="7D7D7D">
                              <a:tint val="100000"/>
                              <a:shade val="100000"/>
                              <a:satMod val="110000"/>
                            </a:srgbClr>
                          </a:solidFill>
                          <a:prstDash val="solid"/>
                        </a:ln>
                        <a:solidFill>
                          <a:schemeClr val="bg1"/>
                        </a:solidFill>
                        <a:cs typeface="+mn-cs"/>
                      </a:endParaRPr>
                    </a:p>
                  </a:txBody>
                  <a:tcPr/>
                </a:tc>
              </a:tr>
              <a:tr h="769683">
                <a:tc>
                  <a:txBody>
                    <a:bodyPr/>
                    <a:lstStyle/>
                    <a:p>
                      <a:pPr algn="r" rtl="1"/>
                      <a:r>
                        <a:rPr lang="fa-IR" sz="2400" smtClean="0">
                          <a:ln w="10541" cmpd="sng">
                            <a:solidFill>
                              <a:schemeClr val="accent1">
                                <a:shade val="88000"/>
                                <a:satMod val="110000"/>
                              </a:schemeClr>
                            </a:solidFill>
                            <a:prstDash val="solid"/>
                          </a:ln>
                          <a:solidFill>
                            <a:schemeClr val="bg1"/>
                          </a:solidFill>
                          <a:effectLst/>
                          <a:cs typeface="+mn-cs"/>
                        </a:rPr>
                        <a:t>1-</a:t>
                      </a:r>
                      <a:r>
                        <a:rPr lang="ar-SA" sz="2400" smtClean="0">
                          <a:ln w="10541" cmpd="sng">
                            <a:solidFill>
                              <a:schemeClr val="accent1">
                                <a:shade val="88000"/>
                                <a:satMod val="110000"/>
                              </a:schemeClr>
                            </a:solidFill>
                            <a:prstDash val="solid"/>
                          </a:ln>
                          <a:solidFill>
                            <a:schemeClr val="bg1"/>
                          </a:solidFill>
                          <a:effectLst/>
                          <a:cs typeface="+mn-cs"/>
                        </a:rPr>
                        <a:t>يکي مسيرهاي طولي وموازي است که تعداد اين نوع مسيرها بسيار کم است</a:t>
                      </a:r>
                      <a:endParaRPr lang="en-US" sz="2400" dirty="0">
                        <a:ln w="10541" cmpd="sng">
                          <a:solidFill>
                            <a:schemeClr val="accent1">
                              <a:shade val="88000"/>
                              <a:satMod val="110000"/>
                            </a:schemeClr>
                          </a:solidFill>
                          <a:prstDash val="solid"/>
                        </a:ln>
                        <a:solidFill>
                          <a:schemeClr val="bg1"/>
                        </a:solidFill>
                        <a:effectLst/>
                        <a:cs typeface="+mn-cs"/>
                      </a:endParaRPr>
                    </a:p>
                  </a:txBody>
                  <a:tcPr/>
                </a:tc>
              </a:tr>
              <a:tr h="769683">
                <a:tc>
                  <a:txBody>
                    <a:bodyPr/>
                    <a:lstStyle/>
                    <a:p>
                      <a:pPr algn="r"/>
                      <a:r>
                        <a:rPr lang="fa-IR" sz="2400" b="0" smtClean="0">
                          <a:ln w="10541" cmpd="sng">
                            <a:solidFill>
                              <a:schemeClr val="accent1">
                                <a:shade val="88000"/>
                                <a:satMod val="110000"/>
                              </a:schemeClr>
                            </a:solidFill>
                            <a:prstDash val="solid"/>
                          </a:ln>
                          <a:solidFill>
                            <a:schemeClr val="bg1"/>
                          </a:solidFill>
                          <a:cs typeface="+mn-cs"/>
                        </a:rPr>
                        <a:t>2-</a:t>
                      </a:r>
                      <a:r>
                        <a:rPr lang="ar-SA" sz="2400" b="0" smtClean="0">
                          <a:ln w="10541" cmpd="sng">
                            <a:solidFill>
                              <a:schemeClr val="accent1">
                                <a:shade val="88000"/>
                                <a:satMod val="110000"/>
                              </a:schemeClr>
                            </a:solidFill>
                            <a:prstDash val="solid"/>
                          </a:ln>
                          <a:solidFill>
                            <a:schemeClr val="bg1"/>
                          </a:solidFill>
                          <a:cs typeface="+mn-cs"/>
                        </a:rPr>
                        <a:t>دوم مسيرهاي عرضي است که تعداد انها نسبتا زياد و سيرکولاسيون را بين فضاهاي شهري </a:t>
                      </a:r>
                      <a:endParaRPr lang="fa-IR" sz="2400" b="0" smtClean="0">
                        <a:ln w="10541" cmpd="sng">
                          <a:solidFill>
                            <a:schemeClr val="accent1">
                              <a:shade val="88000"/>
                              <a:satMod val="110000"/>
                            </a:schemeClr>
                          </a:solidFill>
                          <a:prstDash val="solid"/>
                        </a:ln>
                        <a:solidFill>
                          <a:schemeClr val="bg1"/>
                        </a:solidFill>
                        <a:cs typeface="+mn-cs"/>
                      </a:endParaRPr>
                    </a:p>
                    <a:p>
                      <a:pPr algn="r"/>
                      <a:r>
                        <a:rPr lang="ar-SA" sz="2400" b="0" smtClean="0">
                          <a:ln w="10541" cmpd="sng">
                            <a:solidFill>
                              <a:schemeClr val="accent1">
                                <a:shade val="88000"/>
                                <a:satMod val="110000"/>
                              </a:schemeClr>
                            </a:solidFill>
                            <a:prstDash val="solid"/>
                          </a:ln>
                          <a:solidFill>
                            <a:schemeClr val="bg1"/>
                          </a:solidFill>
                          <a:cs typeface="+mn-cs"/>
                        </a:rPr>
                        <a:t>در قست پايين وبالاي شهر فراهم مي کنند</a:t>
                      </a:r>
                      <a:endParaRPr lang="en-US" sz="2400" b="0" smtClean="0">
                        <a:ln w="10541" cmpd="sng">
                          <a:solidFill>
                            <a:schemeClr val="accent1">
                              <a:shade val="88000"/>
                              <a:satMod val="110000"/>
                            </a:schemeClr>
                          </a:solidFill>
                          <a:prstDash val="solid"/>
                        </a:ln>
                        <a:solidFill>
                          <a:schemeClr val="bg1"/>
                        </a:solidFill>
                        <a:cs typeface="+mn-cs"/>
                      </a:endParaRPr>
                    </a:p>
                    <a:p>
                      <a:endParaRPr lang="en-US"/>
                    </a:p>
                  </a:txBody>
                  <a:tcPr/>
                </a:tc>
              </a:tr>
            </a:tbl>
          </a:graphicData>
        </a:graphic>
      </p:graphicFrame>
      <p:sp>
        <p:nvSpPr>
          <p:cNvPr id="4" name="Slide Number Placeholder 3"/>
          <p:cNvSpPr>
            <a:spLocks noGrp="1"/>
          </p:cNvSpPr>
          <p:nvPr>
            <p:ph type="sldNum" sz="quarter" idx="12"/>
          </p:nvPr>
        </p:nvSpPr>
        <p:spPr/>
        <p:txBody>
          <a:bodyPr/>
          <a:lstStyle/>
          <a:p>
            <a:fld id="{0951343C-2225-40B2-A76A-24B28E3A33F3}" type="slidenum">
              <a:rPr lang="en-US" smtClean="0"/>
              <a:t>22</a:t>
            </a:fld>
            <a:endParaRPr lang="en-US"/>
          </a:p>
        </p:txBody>
      </p:sp>
      <p:sp>
        <p:nvSpPr>
          <p:cNvPr id="7" name="Rectangle 6"/>
          <p:cNvSpPr/>
          <p:nvPr/>
        </p:nvSpPr>
        <p:spPr>
          <a:xfrm>
            <a:off x="2441997" y="1944624"/>
            <a:ext cx="8329642" cy="830997"/>
          </a:xfrm>
          <a:prstGeom prst="rect">
            <a:avLst/>
          </a:prstGeom>
          <a:solidFill>
            <a:schemeClr val="accent1"/>
          </a:solidFill>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r"/>
            <a:r>
              <a:rPr lang="ar-SA" sz="2400"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مسيرهادر شهر ماسوله با بافت شهري پله کاني طوري طراحي شده اند که با شيب ملايم محيط هماهنگ باشند.</a:t>
            </a:r>
            <a:endParaRPr lang="en-US" sz="24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476455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855651" y="1241943"/>
            <a:ext cx="6729984" cy="5500728"/>
          </a:xfrm>
          <a:solidFill>
            <a:schemeClr val="accent1"/>
          </a:solidFill>
          <a:ln>
            <a:solidFill>
              <a:schemeClr val="accent1"/>
            </a:solidFill>
          </a:ln>
          <a:effectLst>
            <a:glow rad="228600">
              <a:schemeClr val="accent5">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pPr algn="r" rtl="1"/>
            <a:r>
              <a:rPr lang="ar-SA" sz="2000" dirty="0" smtClean="0">
                <a:solidFill>
                  <a:schemeClr val="bg1"/>
                </a:solidFill>
              </a:rPr>
              <a:t>معماری ساده اما کم نظیر همراه با سر سبزی و طراوت و خرمی درختان و جنگل های اطراف ماسوله چیزی نیست که بتوان بفریت از آن گذشت و یا بی تفاوت به آن نگریست . خانه ها چون نگینی در دل کوه بنا شده ، </a:t>
            </a:r>
            <a:r>
              <a:rPr lang="en-US" sz="2000" smtClean="0">
                <a:solidFill>
                  <a:schemeClr val="bg1"/>
                </a:solidFill>
              </a:rPr>
              <a:t/>
            </a:r>
            <a:br>
              <a:rPr lang="en-US" sz="2000" smtClean="0">
                <a:solidFill>
                  <a:schemeClr val="bg1"/>
                </a:solidFill>
              </a:rPr>
            </a:br>
            <a:r>
              <a:rPr lang="fa-IR" sz="2000">
                <a:solidFill>
                  <a:schemeClr val="bg1"/>
                </a:solidFill>
              </a:rPr>
              <a:t>معماری ماسوله در یک جمله توصیف می‌شود: حیاط ساختمان بالایی پشت بام ساختمان پایینی است</a:t>
            </a:r>
            <a:r>
              <a:rPr lang="ar-SA" sz="2000">
                <a:solidFill>
                  <a:schemeClr val="bg1"/>
                </a:solidFill>
              </a:rPr>
              <a:t> و قتی شما از کوچه های باریک و مارپیچ ماسوله عبور میکنید بناچار از بام خانه هائی نیز عبور خواهید کرد که صاحب خانه مطلقا به آن اعتراض ندارد </a:t>
            </a:r>
            <a:r>
              <a:rPr lang="ar-SA" sz="2000" smtClean="0">
                <a:solidFill>
                  <a:schemeClr val="bg1"/>
                </a:solidFill>
              </a:rPr>
              <a:t>.</a:t>
            </a:r>
            <a:r>
              <a:rPr lang="fa-IR" sz="2000" smtClean="0">
                <a:solidFill>
                  <a:schemeClr val="bg1"/>
                </a:solidFill>
              </a:rPr>
              <a:t/>
            </a:r>
            <a:br>
              <a:rPr lang="fa-IR" sz="2000" smtClean="0">
                <a:solidFill>
                  <a:schemeClr val="bg1"/>
                </a:solidFill>
              </a:rPr>
            </a:br>
            <a:r>
              <a:rPr lang="fa-IR" sz="2000">
                <a:solidFill>
                  <a:schemeClr val="bg1"/>
                </a:solidFill>
              </a:rPr>
              <a:t>ماسوله دارای معماری منحصر به فردی است. محوطه جلوی خانه‌ها و پشت بام‌ها هر دو به عنوان پیاده رو استفاده می‌شوند. خیابان‌های کوچک و پله‌های بسیار به هیچ وسیله نقلیه موتوری اجازه ورود نمی‌دهد.. ساختمان‌ها معمولاً از دو طبقه تجاوز نمی‌کنند. هر خانه در مجموع از دو قسمت تشكیل شده است</a:t>
            </a:r>
            <a:r>
              <a:rPr lang="fa-IR" sz="2000" smtClean="0">
                <a:solidFill>
                  <a:schemeClr val="bg1"/>
                </a:solidFill>
              </a:rPr>
              <a:t>:</a:t>
            </a:r>
            <a:br>
              <a:rPr lang="fa-IR" sz="2000" smtClean="0">
                <a:solidFill>
                  <a:schemeClr val="bg1"/>
                </a:solidFill>
              </a:rPr>
            </a:br>
            <a:r>
              <a:rPr lang="fa-IR" sz="2000">
                <a:solidFill>
                  <a:schemeClr val="bg1"/>
                </a:solidFill>
              </a:rPr>
              <a:t>قسمت زمستانی ؛ قسمت زمستانی منازل را در زبان محلی "سومه" می نامند. سومه از اتاقی كوچك كه معمولاً در عقب خانه جای دارد و از نور چندانی برخوردار نیست ، شكل گرفته است. تنها نقطه ی نورگیر آن روزنه ای است به نام "لون". در وسط این اتاق كوره ای كه از آن برای آشپزی و تهیه غذا و همچنین تأمین گرما استفاده می شود ، تعبیه شده است. در گرداگرد اتاق طاقچه هایی ساخته شده كه ظروف گوناگون چینی و مسی بر روی آن جا می گیرد.</a:t>
            </a:r>
            <a:endParaRPr lang="en-US" sz="2000" dirty="0">
              <a:solidFill>
                <a:schemeClr val="bg1"/>
              </a:solidFill>
            </a:endParaRPr>
          </a:p>
        </p:txBody>
      </p:sp>
      <p:sp>
        <p:nvSpPr>
          <p:cNvPr id="5" name="Title 1"/>
          <p:cNvSpPr>
            <a:spLocks noGrp="1"/>
          </p:cNvSpPr>
          <p:nvPr>
            <p:ph idx="1"/>
          </p:nvPr>
        </p:nvSpPr>
        <p:spPr>
          <a:xfrm>
            <a:off x="7973567" y="408514"/>
            <a:ext cx="2551177" cy="736001"/>
          </a:xfrm>
          <a:solidFill>
            <a:schemeClr val="accent1"/>
          </a:solidFill>
          <a:ln>
            <a:solidFill>
              <a:schemeClr val="accent1"/>
            </a:solidFill>
          </a:ln>
          <a:effectLst/>
        </p:spPr>
        <p:style>
          <a:lnRef idx="2">
            <a:schemeClr val="dk1">
              <a:shade val="50000"/>
            </a:schemeClr>
          </a:lnRef>
          <a:fillRef idx="1">
            <a:schemeClr val="dk1"/>
          </a:fillRef>
          <a:effectRef idx="0">
            <a:schemeClr val="dk1"/>
          </a:effectRef>
          <a:fontRef idx="minor">
            <a:schemeClr val="lt1"/>
          </a:fontRef>
        </p:style>
        <p:txBody>
          <a:bodyPr>
            <a:noAutofit/>
          </a:bodyPr>
          <a:lstStyle/>
          <a:p>
            <a:pPr marL="0" indent="0" algn="r">
              <a:buNone/>
            </a:pPr>
            <a:r>
              <a:rPr lang="fa-IR" sz="3200" dirty="0" smtClean="0">
                <a:latin typeface="Constantia" pitchFamily="18" charset="0"/>
              </a:rPr>
              <a:t>معماری ماسوله</a:t>
            </a:r>
            <a:endParaRPr lang="en-US" sz="3200" dirty="0">
              <a:latin typeface="Constantia" pitchFamily="18" charset="0"/>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23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786" y="1241943"/>
            <a:ext cx="4080213" cy="2602269"/>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786" y="4089735"/>
            <a:ext cx="4080213" cy="2598615"/>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28560175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764562" y="443112"/>
            <a:ext cx="2698312" cy="620304"/>
          </a:xfrm>
          <a:solidFill>
            <a:schemeClr val="accent1"/>
          </a:solidFill>
          <a:ln>
            <a:solidFill>
              <a:schemeClr val="accent1"/>
            </a:solidFill>
          </a:ln>
          <a:effectLst/>
        </p:spPr>
        <p:style>
          <a:lnRef idx="3">
            <a:schemeClr val="lt1"/>
          </a:lnRef>
          <a:fillRef idx="1">
            <a:schemeClr val="accent3"/>
          </a:fillRef>
          <a:effectRef idx="1">
            <a:schemeClr val="accent3"/>
          </a:effectRef>
          <a:fontRef idx="minor">
            <a:schemeClr val="lt1"/>
          </a:fontRef>
        </p:style>
        <p:txBody>
          <a:bodyPr>
            <a:normAutofit fontScale="90000"/>
          </a:bodyPr>
          <a:lstStyle/>
          <a:p>
            <a:pPr algn="ctr"/>
            <a:r>
              <a:rPr lang="fa-IR" sz="4400" dirty="0" smtClean="0"/>
              <a:t>بازشوها</a:t>
            </a:r>
            <a:endParaRPr lang="en-US" sz="4400" dirty="0"/>
          </a:p>
        </p:txBody>
      </p:sp>
      <p:sp>
        <p:nvSpPr>
          <p:cNvPr id="4" name="Slide Number Placeholder 3"/>
          <p:cNvSpPr>
            <a:spLocks noGrp="1"/>
          </p:cNvSpPr>
          <p:nvPr>
            <p:ph type="sldNum" sz="quarter" idx="12"/>
          </p:nvPr>
        </p:nvSpPr>
        <p:spPr/>
        <p:txBody>
          <a:bodyPr/>
          <a:lstStyle/>
          <a:p>
            <a:fld id="{0951343C-2225-40B2-A76A-24B28E3A33F3}" type="slidenum">
              <a:rPr lang="en-US" smtClean="0"/>
              <a:t>24</a:t>
            </a:fld>
            <a:endParaRPr lang="en-US"/>
          </a:p>
        </p:txBody>
      </p:sp>
      <p:sp>
        <p:nvSpPr>
          <p:cNvPr id="9" name="Rectangle 8"/>
          <p:cNvSpPr/>
          <p:nvPr/>
        </p:nvSpPr>
        <p:spPr>
          <a:xfrm>
            <a:off x="3760236" y="1371748"/>
            <a:ext cx="7617003" cy="2554545"/>
          </a:xfrm>
          <a:prstGeom prst="rect">
            <a:avLst/>
          </a:prstGeom>
          <a:solidFill>
            <a:schemeClr val="accent1"/>
          </a:solidFill>
          <a:ln>
            <a:solidFill>
              <a:schemeClr val="accent1"/>
            </a:solidFill>
          </a:ln>
          <a:effectLst>
            <a:glow rad="2286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wrap="square">
            <a:spAutoFit/>
          </a:bodyPr>
          <a:lstStyle/>
          <a:p>
            <a:pPr algn="r"/>
            <a:endParaRPr lang="fa-IR" sz="2000" smtClean="0">
              <a:solidFill>
                <a:schemeClr val="bg1"/>
              </a:solidFill>
            </a:endParaRPr>
          </a:p>
          <a:p>
            <a:pPr algn="r"/>
            <a:r>
              <a:rPr lang="ar-SA" sz="2000" smtClean="0">
                <a:solidFill>
                  <a:schemeClr val="bg1"/>
                </a:solidFill>
              </a:rPr>
              <a:t>پنجره </a:t>
            </a:r>
            <a:r>
              <a:rPr lang="ar-SA" sz="2000" dirty="0" smtClean="0">
                <a:solidFill>
                  <a:schemeClr val="bg1"/>
                </a:solidFill>
              </a:rPr>
              <a:t>ها در ماسوله انواع مختلف دارد .يک بريه-دوبريه وسه بريه. .در بالاي هر پنجره معمولا پنجره کوچکتر ديگري به نام سر بريه قرار دارد که با کارهاي چوبي بسيار زيبا گره چيني وتزيين شده است. در بيشتر اين پنجره هاي کوچک از نقش هاي هندسي ساده ونقوش دايره استفاده شده است. گاهي نيز از پنجره هاي بسيار زيبايي به نام اورسي استفاده شده است که بسيار زيبا وظريف ساخته مي شوند</a:t>
            </a:r>
            <a:r>
              <a:rPr lang="fa-IR" sz="2000" dirty="0" smtClean="0">
                <a:solidFill>
                  <a:schemeClr val="bg1"/>
                </a:solidFill>
              </a:rPr>
              <a:t>.</a:t>
            </a:r>
            <a:r>
              <a:rPr lang="ar-SA" sz="2000" dirty="0" smtClean="0">
                <a:solidFill>
                  <a:schemeClr val="bg1"/>
                </a:solidFill>
              </a:rPr>
              <a:t> هر ينا در نماي خود براي ارتباط هر چه بيشتر با طبيعت زيباي اطرافش داراي دو ويا سه پنجره مي </a:t>
            </a:r>
            <a:r>
              <a:rPr lang="ar-SA" sz="2000" smtClean="0">
                <a:solidFill>
                  <a:schemeClr val="bg1"/>
                </a:solidFill>
              </a:rPr>
              <a:t>باشد.</a:t>
            </a:r>
            <a:endParaRPr lang="fa-IR" sz="2000" smtClean="0">
              <a:solidFill>
                <a:schemeClr val="bg1"/>
              </a:solidFill>
            </a:endParaRPr>
          </a:p>
          <a:p>
            <a:pPr algn="r"/>
            <a:endParaRPr lang="en-US" sz="2000" dirty="0">
              <a:solidFill>
                <a:schemeClr val="bg1"/>
              </a:solidFill>
            </a:endParaRPr>
          </a:p>
        </p:txBody>
      </p:sp>
      <p:sp>
        <p:nvSpPr>
          <p:cNvPr id="10" name="Rectangle 9"/>
          <p:cNvSpPr/>
          <p:nvPr/>
        </p:nvSpPr>
        <p:spPr>
          <a:xfrm>
            <a:off x="1646854" y="4083953"/>
            <a:ext cx="7067937" cy="1938992"/>
          </a:xfrm>
          <a:prstGeom prst="rect">
            <a:avLst/>
          </a:prstGeom>
          <a:solidFill>
            <a:schemeClr val="accent1"/>
          </a:solidFill>
          <a:ln>
            <a:solidFill>
              <a:schemeClr val="accent1"/>
            </a:solidFill>
          </a:ln>
          <a:effectLst>
            <a:glow rad="2286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wrap="square">
            <a:spAutoFit/>
          </a:bodyPr>
          <a:lstStyle/>
          <a:p>
            <a:pPr algn="r"/>
            <a:endParaRPr lang="fa-IR" sz="2000" i="1" smtClean="0">
              <a:solidFill>
                <a:schemeClr val="bg1"/>
              </a:solidFill>
            </a:endParaRPr>
          </a:p>
          <a:p>
            <a:pPr algn="r"/>
            <a:r>
              <a:rPr lang="ar-SA" sz="2000" i="1" smtClean="0">
                <a:solidFill>
                  <a:schemeClr val="bg1"/>
                </a:solidFill>
              </a:rPr>
              <a:t>درب </a:t>
            </a:r>
            <a:r>
              <a:rPr lang="ar-SA" sz="2000" i="1" dirty="0" smtClean="0">
                <a:solidFill>
                  <a:schemeClr val="bg1"/>
                </a:solidFill>
              </a:rPr>
              <a:t>خانه هاي ماسوله اندازه هاي مختلف دارد.عرض دربهاي يک لنگه معمولا بين 70 تا</a:t>
            </a:r>
            <a:r>
              <a:rPr lang="fa-IR" sz="2000" i="1" dirty="0" smtClean="0">
                <a:solidFill>
                  <a:schemeClr val="bg1"/>
                </a:solidFill>
              </a:rPr>
              <a:t>1/70</a:t>
            </a:r>
            <a:r>
              <a:rPr lang="ar-SA" sz="2000" i="1" dirty="0" smtClean="0">
                <a:solidFill>
                  <a:schemeClr val="bg1"/>
                </a:solidFill>
              </a:rPr>
              <a:t> وارتفاع آن </a:t>
            </a:r>
            <a:r>
              <a:rPr lang="fa-IR" sz="2000" i="1" dirty="0" smtClean="0">
                <a:solidFill>
                  <a:schemeClr val="bg1"/>
                </a:solidFill>
              </a:rPr>
              <a:t>1/70</a:t>
            </a:r>
            <a:r>
              <a:rPr lang="ar-SA" sz="2000" i="1" dirty="0" smtClean="0">
                <a:solidFill>
                  <a:schemeClr val="bg1"/>
                </a:solidFill>
              </a:rPr>
              <a:t> مي باشد.دربهاي دولنگه بزرگتر براي ورود حيوانات اهلي استفاده مي شود. ورودي خانه ها با قوسهاي سردر که معمولا قوس جناغي است تاکيد مي شود.</a:t>
            </a:r>
            <a:br>
              <a:rPr lang="ar-SA" sz="2000" i="1" dirty="0" smtClean="0">
                <a:solidFill>
                  <a:schemeClr val="bg1"/>
                </a:solidFill>
              </a:rPr>
            </a:br>
            <a:endParaRPr lang="en-US" sz="2000" i="1" dirty="0">
              <a:solidFill>
                <a:schemeClr val="bg1"/>
              </a:solidFill>
            </a:endParaRPr>
          </a:p>
        </p:txBody>
      </p:sp>
      <p:pic>
        <p:nvPicPr>
          <p:cNvPr id="11" name="Picture 3" descr="D:\پروژه\GJB10019.jpg"/>
          <p:cNvPicPr>
            <a:picLocks noChangeAspect="1" noChangeArrowheads="1"/>
          </p:cNvPicPr>
          <p:nvPr/>
        </p:nvPicPr>
        <p:blipFill>
          <a:blip r:embed="rId2" cstate="print"/>
          <a:srcRect/>
          <a:stretch>
            <a:fillRect/>
          </a:stretch>
        </p:blipFill>
        <p:spPr bwMode="auto">
          <a:xfrm>
            <a:off x="8957388" y="4069879"/>
            <a:ext cx="2419851" cy="1953066"/>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pic>
        <p:nvPicPr>
          <p:cNvPr id="12" name="Picture 4" descr="D:\پروژه\435551_orig.jpg"/>
          <p:cNvPicPr>
            <a:picLocks noChangeAspect="1" noChangeArrowheads="1"/>
          </p:cNvPicPr>
          <p:nvPr/>
        </p:nvPicPr>
        <p:blipFill>
          <a:blip r:embed="rId3" cstate="print"/>
          <a:srcRect/>
          <a:stretch>
            <a:fillRect/>
          </a:stretch>
        </p:blipFill>
        <p:spPr bwMode="auto">
          <a:xfrm>
            <a:off x="1714695" y="1371748"/>
            <a:ext cx="1896253" cy="2554545"/>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4551363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7800392" y="2016343"/>
            <a:ext cx="3674308" cy="3011424"/>
          </a:xfrm>
          <a:solidFill>
            <a:schemeClr val="accent1"/>
          </a:solidFill>
          <a:ln>
            <a:solidFill>
              <a:schemeClr val="accent1"/>
            </a:solidFill>
          </a:ln>
          <a:effectLst>
            <a:glow rad="228600">
              <a:schemeClr val="accent5">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a:normAutofit fontScale="97500" lnSpcReduction="10000"/>
          </a:bodyPr>
          <a:lstStyle/>
          <a:p>
            <a:pPr marL="0" indent="0" algn="r" rtl="1">
              <a:buNone/>
            </a:pPr>
            <a:endParaRPr lang="fa-IR" sz="2400" smtClean="0">
              <a:ln w="0"/>
              <a:solidFill>
                <a:sysClr val="windowText" lastClr="000000"/>
              </a:solidFill>
              <a:effectLst>
                <a:outerShdw blurRad="38100" dist="19050" dir="2700000" algn="tl" rotWithShape="0">
                  <a:schemeClr val="dk1">
                    <a:alpha val="40000"/>
                  </a:schemeClr>
                </a:outerShdw>
              </a:effectLst>
              <a:latin typeface="Bauhaus 93" pitchFamily="82" charset="0"/>
            </a:endParaRPr>
          </a:p>
          <a:p>
            <a:pPr marL="0" indent="0" algn="r" rtl="1">
              <a:buNone/>
            </a:pPr>
            <a:r>
              <a:rPr lang="fa-IR" sz="2400" smtClean="0">
                <a:ln w="0"/>
                <a:solidFill>
                  <a:sysClr val="windowText" lastClr="000000"/>
                </a:solidFill>
                <a:effectLst>
                  <a:outerShdw blurRad="38100" dist="19050" dir="2700000" algn="tl" rotWithShape="0">
                    <a:schemeClr val="dk1">
                      <a:alpha val="40000"/>
                    </a:schemeClr>
                  </a:outerShdw>
                </a:effectLst>
                <a:latin typeface="Bauhaus 93" pitchFamily="82" charset="0"/>
              </a:rPr>
              <a:t>قسمت </a:t>
            </a:r>
            <a:r>
              <a:rPr lang="fa-IR" sz="2400" dirty="0" smtClean="0">
                <a:ln w="0"/>
                <a:solidFill>
                  <a:sysClr val="windowText" lastClr="000000"/>
                </a:solidFill>
                <a:effectLst>
                  <a:outerShdw blurRad="38100" dist="19050" dir="2700000" algn="tl" rotWithShape="0">
                    <a:schemeClr val="dk1">
                      <a:alpha val="40000"/>
                    </a:schemeClr>
                  </a:outerShdw>
                </a:effectLst>
                <a:latin typeface="Bauhaus 93" pitchFamily="82" charset="0"/>
              </a:rPr>
              <a:t>تابستانی ؛ یا اتاق پیشخوان ، دارای پنجره های اروسی چوبی و بالارو است. این پنجره ها دارای گره های چینی هندسی است و با شیشه های رنگارنگ تزیین </a:t>
            </a:r>
            <a:r>
              <a:rPr lang="fa-IR" sz="2400" smtClean="0">
                <a:ln w="0"/>
                <a:solidFill>
                  <a:sysClr val="windowText" lastClr="000000"/>
                </a:solidFill>
                <a:effectLst>
                  <a:outerShdw blurRad="38100" dist="19050" dir="2700000" algn="tl" rotWithShape="0">
                    <a:schemeClr val="dk1">
                      <a:alpha val="40000"/>
                    </a:schemeClr>
                  </a:outerShdw>
                </a:effectLst>
              </a:rPr>
              <a:t>می شود.</a:t>
            </a:r>
            <a:endParaRPr lang="en-US" sz="2400" dirty="0">
              <a:ln w="0"/>
              <a:solidFill>
                <a:sysClr val="windowText" lastClr="000000"/>
              </a:solidFill>
              <a:effectLst>
                <a:outerShdw blurRad="38100" dist="19050" dir="2700000" algn="tl" rotWithShape="0">
                  <a:schemeClr val="dk1">
                    <a:alpha val="40000"/>
                  </a:schemeClr>
                </a:outerShdw>
              </a:effectLst>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25</a:t>
            </a:fld>
            <a:endParaRPr lang="en-US"/>
          </a:p>
        </p:txBody>
      </p:sp>
      <p:pic>
        <p:nvPicPr>
          <p:cNvPr id="6" name="Picture 5" descr="IMG_7749.jpg"/>
          <p:cNvPicPr/>
          <p:nvPr/>
        </p:nvPicPr>
        <p:blipFill>
          <a:blip r:embed="rId2" cstate="print"/>
          <a:stretch>
            <a:fillRect/>
          </a:stretch>
        </p:blipFill>
        <p:spPr>
          <a:xfrm>
            <a:off x="3792397" y="2016343"/>
            <a:ext cx="3419856" cy="3011424"/>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pic>
        <p:nvPicPr>
          <p:cNvPr id="7" name="Picture 6" descr="5306"/>
          <p:cNvPicPr/>
          <p:nvPr/>
        </p:nvPicPr>
        <p:blipFill>
          <a:blip r:embed="rId3" cstate="print"/>
          <a:srcRect/>
          <a:stretch>
            <a:fillRect/>
          </a:stretch>
        </p:blipFill>
        <p:spPr bwMode="auto">
          <a:xfrm>
            <a:off x="326075" y="2016343"/>
            <a:ext cx="3154680" cy="3011424"/>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style>
          <a:lnRef idx="0">
            <a:scrgbClr r="0" g="0" b="0"/>
          </a:lnRef>
          <a:fillRef idx="1001">
            <a:schemeClr val="dk2"/>
          </a:fillRef>
          <a:effectRef idx="0">
            <a:scrgbClr r="0" g="0" b="0"/>
          </a:effectRef>
          <a:fontRef idx="major"/>
        </p:style>
      </p:pic>
      <p:sp>
        <p:nvSpPr>
          <p:cNvPr id="8" name="TextBox 7"/>
          <p:cNvSpPr txBox="1"/>
          <p:nvPr/>
        </p:nvSpPr>
        <p:spPr>
          <a:xfrm>
            <a:off x="8966718" y="478641"/>
            <a:ext cx="1483567" cy="584775"/>
          </a:xfrm>
          <a:prstGeom prst="rect">
            <a:avLst/>
          </a:prstGeom>
          <a:solidFill>
            <a:schemeClr val="accent1"/>
          </a:solidFill>
        </p:spPr>
        <p:txBody>
          <a:bodyPr wrap="square" rtlCol="0">
            <a:spAutoFit/>
          </a:bodyPr>
          <a:lstStyle/>
          <a:p>
            <a:pPr algn="r"/>
            <a:r>
              <a:rPr lang="fa-IR" sz="3200" smtClean="0"/>
              <a:t>پنجره ها</a:t>
            </a:r>
            <a:endParaRPr lang="en-US" sz="3200"/>
          </a:p>
        </p:txBody>
      </p:sp>
    </p:spTree>
    <p:extLst>
      <p:ext uri="{BB962C8B-B14F-4D97-AF65-F5344CB8AC3E}">
        <p14:creationId xmlns:p14="http://schemas.microsoft.com/office/powerpoint/2010/main" val="2969513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2244198" y="1441768"/>
            <a:ext cx="8946541" cy="2665386"/>
          </a:xfrm>
          <a:solidFill>
            <a:schemeClr val="accent1"/>
          </a:solidFill>
          <a:ln>
            <a:solidFill>
              <a:schemeClr val="accent1"/>
            </a:solidFill>
          </a:ln>
          <a:effectLst>
            <a:glow rad="228600">
              <a:schemeClr val="accent5">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a:normAutofit fontScale="97500" lnSpcReduction="10000"/>
          </a:bodyPr>
          <a:lstStyle/>
          <a:p>
            <a:pPr marL="0" indent="0" algn="r" rtl="1">
              <a:buNone/>
            </a:pPr>
            <a:r>
              <a:rPr lang="en-US" b="1" smtClean="0">
                <a:solidFill>
                  <a:schemeClr val="bg1"/>
                </a:solidFill>
              </a:rPr>
              <a:t>_1</a:t>
            </a:r>
            <a:r>
              <a:rPr lang="fa-IR" b="1" smtClean="0">
                <a:solidFill>
                  <a:schemeClr val="bg1"/>
                </a:solidFill>
              </a:rPr>
              <a:t>مطالعات </a:t>
            </a:r>
            <a:r>
              <a:rPr lang="fa-IR" b="1" dirty="0" smtClean="0">
                <a:solidFill>
                  <a:schemeClr val="bg1"/>
                </a:solidFill>
              </a:rPr>
              <a:t>محيطي</a:t>
            </a:r>
            <a:r>
              <a:rPr lang="en-US" dirty="0" smtClean="0">
                <a:solidFill>
                  <a:schemeClr val="bg1"/>
                </a:solidFill>
              </a:rPr>
              <a:t/>
            </a:r>
            <a:br>
              <a:rPr lang="en-US" dirty="0" smtClean="0">
                <a:solidFill>
                  <a:schemeClr val="bg1"/>
                </a:solidFill>
              </a:rPr>
            </a:br>
            <a:r>
              <a:rPr lang="fa-IR" dirty="0" smtClean="0">
                <a:solidFill>
                  <a:schemeClr val="bg1"/>
                </a:solidFill>
              </a:rPr>
              <a:t>1- موقعيت جغرافيايي روستاي كنگ دامنه‌ها و دره‌های ارتفاعات بینالود به دلیل داشتن رودخانه‌های پرآب، باغات میوه و درختان انبوه، مناظر متنوع و آب و هوای خنک، همواره مورد استقبال ساکنان مشهد، گردشگران و زائران سایر مناطق کشور بوده است که در سالهای اخیر بر میزان استقبال مسافران از این منطقه افزوده شده است. </a:t>
            </a:r>
            <a:r>
              <a:rPr lang="en-US" dirty="0" smtClean="0">
                <a:solidFill>
                  <a:schemeClr val="bg1"/>
                </a:solidFill>
              </a:rPr>
              <a:t/>
            </a:r>
            <a:br>
              <a:rPr lang="en-US" dirty="0" smtClean="0">
                <a:solidFill>
                  <a:schemeClr val="bg1"/>
                </a:solidFill>
              </a:rPr>
            </a:br>
            <a:r>
              <a:rPr lang="fa-IR" dirty="0" smtClean="0">
                <a:solidFill>
                  <a:schemeClr val="bg1"/>
                </a:solidFill>
              </a:rPr>
              <a:t>قدمت اين روستا به پيش از اسلام و حدود سه هزار سال برمي گردد و گورستان قديمي، مسجد، تكيه ورباط شاه عباسي از تاريخ كهن آن حكايت دارد</a:t>
            </a:r>
            <a:r>
              <a:rPr lang="en-US" dirty="0" smtClean="0">
                <a:solidFill>
                  <a:schemeClr val="bg1"/>
                </a:solidFill>
              </a:rPr>
              <a:t>.</a:t>
            </a:r>
            <a:br>
              <a:rPr lang="en-US" dirty="0" smtClean="0">
                <a:solidFill>
                  <a:schemeClr val="bg1"/>
                </a:solidFill>
              </a:rPr>
            </a:br>
            <a:endParaRPr lang="en-US" dirty="0">
              <a:solidFill>
                <a:schemeClr val="bg1"/>
              </a:solidFill>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26</a:t>
            </a:fld>
            <a:endParaRPr lang="en-US"/>
          </a:p>
        </p:txBody>
      </p:sp>
    </p:spTree>
    <p:extLst>
      <p:ext uri="{BB962C8B-B14F-4D97-AF65-F5344CB8AC3E}">
        <p14:creationId xmlns:p14="http://schemas.microsoft.com/office/powerpoint/2010/main" val="24184780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1384" y="1853248"/>
            <a:ext cx="5210563" cy="4136071"/>
          </a:xfrm>
          <a:solidFill>
            <a:schemeClr val="accent1"/>
          </a:solidFill>
          <a:effectLst>
            <a:glow rad="228600">
              <a:schemeClr val="accent5">
                <a:satMod val="175000"/>
                <a:alpha val="40000"/>
              </a:schemeClr>
            </a:glow>
          </a:effectLst>
        </p:spPr>
        <p:txBody>
          <a:bodyPr>
            <a:normAutofit lnSpcReduction="10000"/>
          </a:bodyPr>
          <a:lstStyle/>
          <a:p>
            <a:pPr marL="0" indent="0" algn="r" rtl="1">
              <a:buNone/>
            </a:pPr>
            <a:endParaRPr lang="fa-IR" smtClean="0">
              <a:ln w="0"/>
              <a:solidFill>
                <a:sysClr val="windowText" lastClr="000000"/>
              </a:solidFill>
              <a:effectLst>
                <a:outerShdw blurRad="38100" dist="19050" dir="2700000" algn="tl" rotWithShape="0">
                  <a:schemeClr val="dk1">
                    <a:alpha val="40000"/>
                  </a:schemeClr>
                </a:outerShdw>
              </a:effectLst>
            </a:endParaRPr>
          </a:p>
          <a:p>
            <a:pPr marL="0" indent="0" algn="r" rtl="1">
              <a:buNone/>
            </a:pPr>
            <a:r>
              <a:rPr lang="fa-IR" smtClean="0">
                <a:ln w="0"/>
                <a:solidFill>
                  <a:sysClr val="windowText" lastClr="000000"/>
                </a:solidFill>
                <a:effectLst>
                  <a:outerShdw blurRad="38100" dist="19050" dir="2700000" algn="tl" rotWithShape="0">
                    <a:schemeClr val="dk1">
                      <a:alpha val="40000"/>
                    </a:schemeClr>
                  </a:outerShdw>
                </a:effectLst>
              </a:rPr>
              <a:t>بعضی </a:t>
            </a:r>
            <a:r>
              <a:rPr lang="fa-IR">
                <a:ln w="0"/>
                <a:solidFill>
                  <a:sysClr val="windowText" lastClr="000000"/>
                </a:solidFill>
                <a:effectLst>
                  <a:outerShdw blurRad="38100" dist="19050" dir="2700000" algn="tl" rotWithShape="0">
                    <a:schemeClr val="dk1">
                      <a:alpha val="40000"/>
                    </a:schemeClr>
                  </a:outerShdw>
                </a:effectLst>
              </a:rPr>
              <a:t>از خانه ها علاوه بر پیشخوان ، اتاقكی بر بام منزل دارند كه به زبان محلی به آن "برج" گفته می شود. این اتاق تنها در تابستان مورد استفاده قرار می گیرد. در اتاق پیشخوان طاقچه های جانبی دیده می شود. بام هر منزل در ماسوله متمایل به كوه ساخته می شود و قسمت پیشین منازل بر عقب آن مسلط است. متاسفانه شهر ماسوله در زلزله ویرانگر دچار خسارت زیادی شد اما دوباره مردم ، شهر را ساختند ، در چند سال اخیر با پیشرفت بسیار خوب و سرمایه گذاری به یکی از مناطق توریستی و سیاحتی شمال کشور بدل گشته </a:t>
            </a:r>
            <a:r>
              <a:rPr lang="fa-IR" smtClean="0">
                <a:ln w="0"/>
                <a:solidFill>
                  <a:sysClr val="windowText" lastClr="000000"/>
                </a:solidFill>
                <a:effectLst>
                  <a:outerShdw blurRad="38100" dist="19050" dir="2700000" algn="tl" rotWithShape="0">
                    <a:schemeClr val="dk1">
                      <a:alpha val="40000"/>
                    </a:schemeClr>
                  </a:outerShdw>
                </a:effectLst>
              </a:rPr>
              <a:t>است.</a:t>
            </a:r>
            <a:endParaRPr lang="en-US">
              <a:ln w="0"/>
              <a:solidFill>
                <a:sysClr val="windowText" lastClr="000000"/>
              </a:solidFill>
              <a:effectLst>
                <a:outerShdw blurRad="38100" dist="19050" dir="2700000" algn="tl" rotWithShape="0">
                  <a:schemeClr val="dk1">
                    <a:alpha val="40000"/>
                  </a:schemeClr>
                </a:outerShdw>
              </a:effectLst>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27</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709" y="1853248"/>
            <a:ext cx="6178062" cy="4136071"/>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28029036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4198" y="1412838"/>
            <a:ext cx="8946541" cy="2226474"/>
          </a:xfrm>
          <a:solidFill>
            <a:schemeClr val="accent1"/>
          </a:solidFill>
          <a:ln>
            <a:solidFill>
              <a:schemeClr val="accent1"/>
            </a:solidFill>
          </a:ln>
          <a:effectLst>
            <a:glow rad="228600">
              <a:schemeClr val="accent5">
                <a:satMod val="175000"/>
                <a:alpha val="40000"/>
              </a:schemeClr>
            </a:glow>
          </a:effectLst>
        </p:spPr>
        <p:txBody>
          <a:bodyPr>
            <a:normAutofit/>
          </a:bodyPr>
          <a:lstStyle/>
          <a:p>
            <a:pPr marL="0" indent="0" algn="r">
              <a:buNone/>
            </a:pPr>
            <a:endParaRPr lang="en-US" smtClean="0">
              <a:solidFill>
                <a:schemeClr val="bg1"/>
              </a:solidFill>
              <a:cs typeface="+mn-cs"/>
            </a:endParaRPr>
          </a:p>
          <a:p>
            <a:pPr marL="0" indent="0" algn="r">
              <a:buNone/>
            </a:pPr>
            <a:r>
              <a:rPr lang="fa-IR" smtClean="0">
                <a:solidFill>
                  <a:schemeClr val="bg1"/>
                </a:solidFill>
                <a:cs typeface="+mn-cs"/>
              </a:rPr>
              <a:t>روستای </a:t>
            </a:r>
            <a:r>
              <a:rPr lang="fa-IR">
                <a:solidFill>
                  <a:schemeClr val="bg1"/>
                </a:solidFill>
                <a:cs typeface="+mn-cs"/>
              </a:rPr>
              <a:t>کنگ در دهستان و بخش طرقبه از شهرستان مشهد در 28 كيلومتري غرب این شهر و در  عرض و  طول جغرافيايي واقع شده است. روستا بر روی یکی از دامنه‌های شمال شرقی ارتفاعات بینالود و در جوار رودخانه کنگ قرار دارد و آخرین آبادی محور مشهد، طرقبه و دره کنگ می‌باشد که ارتفاع آن از سطح دریا 1800 متر است</a:t>
            </a:r>
            <a:r>
              <a:rPr lang="fa-IR" smtClean="0">
                <a:solidFill>
                  <a:schemeClr val="bg1"/>
                </a:solidFill>
                <a:cs typeface="+mn-cs"/>
              </a:rPr>
              <a:t>.</a:t>
            </a:r>
            <a:endParaRPr lang="en-US" smtClean="0">
              <a:solidFill>
                <a:schemeClr val="bg1"/>
              </a:solidFill>
              <a:cs typeface="+mn-cs"/>
            </a:endParaRPr>
          </a:p>
          <a:p>
            <a:pPr marL="0" indent="0" algn="r">
              <a:buNone/>
            </a:pPr>
            <a:endParaRPr lang="en-US">
              <a:solidFill>
                <a:schemeClr val="bg1"/>
              </a:solidFill>
              <a:cs typeface="+mn-cs"/>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28</a:t>
            </a:fld>
            <a:endParaRPr lang="en-US"/>
          </a:p>
        </p:txBody>
      </p:sp>
    </p:spTree>
    <p:extLst>
      <p:ext uri="{BB962C8B-B14F-4D97-AF65-F5344CB8AC3E}">
        <p14:creationId xmlns:p14="http://schemas.microsoft.com/office/powerpoint/2010/main" val="38604430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5601" y="578837"/>
            <a:ext cx="4756939" cy="610698"/>
          </a:xfrm>
          <a:solidFill>
            <a:schemeClr val="accent1"/>
          </a:solidFill>
          <a:ln>
            <a:solidFill>
              <a:schemeClr val="accent1"/>
            </a:solidFill>
          </a:ln>
          <a:effectLst/>
        </p:spPr>
        <p:txBody>
          <a:bodyPr>
            <a:normAutofit fontScale="90000"/>
          </a:bodyPr>
          <a:lstStyle/>
          <a:p>
            <a:pPr algn="r" rtl="1"/>
            <a:r>
              <a:rPr lang="fa-IR" sz="3200" smtClean="0">
                <a:solidFill>
                  <a:schemeClr val="tx1"/>
                </a:solidFill>
              </a:rPr>
              <a:t>منزل گلابتین کامران(حبیب ملکی)</a:t>
            </a:r>
            <a:endParaRPr lang="en-US" sz="3200">
              <a:solidFill>
                <a:schemeClr val="tx1"/>
              </a:solidFill>
            </a:endParaRPr>
          </a:p>
        </p:txBody>
      </p:sp>
      <p:sp>
        <p:nvSpPr>
          <p:cNvPr id="3" name="Content Placeholder 2"/>
          <p:cNvSpPr>
            <a:spLocks noGrp="1"/>
          </p:cNvSpPr>
          <p:nvPr>
            <p:ph idx="1"/>
          </p:nvPr>
        </p:nvSpPr>
        <p:spPr>
          <a:xfrm>
            <a:off x="6455121" y="1663619"/>
            <a:ext cx="4316518" cy="4492737"/>
          </a:xfrm>
          <a:solidFill>
            <a:schemeClr val="accent1"/>
          </a:solidFill>
          <a:effectLst>
            <a:glow rad="228600">
              <a:schemeClr val="accent5">
                <a:satMod val="175000"/>
                <a:alpha val="40000"/>
              </a:schemeClr>
            </a:glow>
          </a:effectLst>
        </p:spPr>
        <p:txBody>
          <a:bodyPr>
            <a:normAutofit fontScale="92500" lnSpcReduction="20000"/>
          </a:bodyPr>
          <a:lstStyle/>
          <a:p>
            <a:pPr marL="0" indent="0" algn="r" rtl="1">
              <a:buNone/>
            </a:pPr>
            <a:r>
              <a:rPr lang="fa-IR" smtClean="0">
                <a:solidFill>
                  <a:schemeClr val="bg1"/>
                </a:solidFill>
              </a:rPr>
              <a:t>این بنای دو طبقه با مساحت تقریبی 240 مترمترمربع در محله کشه سر ماسوله واقع شده است و یکی از بناهای قدیمی ماسوله محسوب میشود که به شماره 5366 درفهرست  آثارملی به ثبت رسیده است.</a:t>
            </a:r>
          </a:p>
          <a:p>
            <a:pPr marL="0" indent="0" algn="r" rtl="1">
              <a:buNone/>
            </a:pPr>
            <a:r>
              <a:rPr lang="fa-IR" smtClean="0">
                <a:solidFill>
                  <a:schemeClr val="bg1"/>
                </a:solidFill>
              </a:rPr>
              <a:t>از ویژگی های این بنا میتوان به بالکن (تالار) وپنجره های گره چینی شده آن اشاره کرد.(تصویر شماره یک)و(نقشه شماره یک دو وسه  وچهار) بخشی از بام بنای مذکور سال گذشته توسط شورای  شهر داری مورد مرمت قرار گرفت. بخش دیگر به علت عدم هماهنگی بین جزییات بام دچار نفوذ  رطوبت نزولی به داخل بنا می شد (تصویر شماره دو وسه ).جهت حفاظت از بنای مذکوروبه علت عدم تمکن مالی نامبرده. پایگاه میراث فرهنگی رأسا نسبت به مرمت بنا اقدام نود.</a:t>
            </a:r>
            <a:endParaRPr lang="en-US">
              <a:solidFill>
                <a:schemeClr val="bg1"/>
              </a:solidFill>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29</a:t>
            </a:fld>
            <a:endParaRPr lang="en-US"/>
          </a:p>
        </p:txBody>
      </p:sp>
      <p:pic>
        <p:nvPicPr>
          <p:cNvPr id="5" name="Picture 4"/>
          <p:cNvPicPr>
            <a:picLocks noChangeAspect="1"/>
          </p:cNvPicPr>
          <p:nvPr/>
        </p:nvPicPr>
        <p:blipFill>
          <a:blip r:embed="rId2"/>
          <a:stretch>
            <a:fillRect/>
          </a:stretch>
        </p:blipFill>
        <p:spPr>
          <a:xfrm>
            <a:off x="307818" y="1663619"/>
            <a:ext cx="5992976" cy="4492737"/>
          </a:xfrm>
          <a:prstGeom prst="rect">
            <a:avLst/>
          </a:prstGeom>
          <a:ln w="38100" cap="sq">
            <a:solidFill>
              <a:schemeClr val="accent1"/>
            </a:solidFill>
            <a:prstDash val="solid"/>
            <a:miter lim="800000"/>
          </a:ln>
          <a:effectLst>
            <a:glow rad="139700">
              <a:schemeClr val="accent5">
                <a:satMod val="175000"/>
                <a:alpha val="40000"/>
              </a:schemeClr>
            </a:glow>
            <a:outerShdw blurRad="50800" dist="38100" dir="2700000" algn="tl" rotWithShape="0">
              <a:srgbClr val="000000">
                <a:alpha val="43000"/>
              </a:srgbClr>
            </a:outerShdw>
          </a:effectLst>
        </p:spPr>
      </p:pic>
      <p:sp>
        <p:nvSpPr>
          <p:cNvPr id="6" name="TextBox 5"/>
          <p:cNvSpPr txBox="1"/>
          <p:nvPr/>
        </p:nvSpPr>
        <p:spPr>
          <a:xfrm>
            <a:off x="4571582" y="6261108"/>
            <a:ext cx="1729212" cy="369332"/>
          </a:xfrm>
          <a:prstGeom prst="rect">
            <a:avLst/>
          </a:prstGeom>
          <a:solidFill>
            <a:schemeClr val="accent1"/>
          </a:solidFill>
          <a:effectLst>
            <a:glow rad="228600">
              <a:schemeClr val="accent5">
                <a:satMod val="175000"/>
                <a:alpha val="40000"/>
              </a:schemeClr>
            </a:glow>
          </a:effectLst>
        </p:spPr>
        <p:txBody>
          <a:bodyPr wrap="square" rtlCol="0">
            <a:spAutoFit/>
          </a:bodyPr>
          <a:lstStyle/>
          <a:p>
            <a:pPr algn="r" rtl="1"/>
            <a:r>
              <a:rPr lang="fa-IR" smtClean="0">
                <a:solidFill>
                  <a:schemeClr val="bg1"/>
                </a:solidFill>
              </a:rPr>
              <a:t>عکس شماره 1</a:t>
            </a:r>
            <a:endParaRPr lang="en-US">
              <a:solidFill>
                <a:schemeClr val="bg1"/>
              </a:solidFill>
            </a:endParaRPr>
          </a:p>
        </p:txBody>
      </p:sp>
    </p:spTree>
    <p:extLst>
      <p:ext uri="{BB962C8B-B14F-4D97-AF65-F5344CB8AC3E}">
        <p14:creationId xmlns:p14="http://schemas.microsoft.com/office/powerpoint/2010/main" val="30788827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42627" y="1661776"/>
            <a:ext cx="10348112" cy="4322564"/>
          </a:xfrm>
          <a:solidFill>
            <a:schemeClr val="accent1"/>
          </a:solidFill>
          <a:effectLst>
            <a:glow rad="228600">
              <a:schemeClr val="accent5">
                <a:satMod val="175000"/>
                <a:alpha val="40000"/>
              </a:schemeClr>
            </a:glow>
          </a:effectLst>
        </p:spPr>
        <p:txBody>
          <a:bodyPr>
            <a:noAutofit/>
          </a:bodyPr>
          <a:lstStyle/>
          <a:p>
            <a:pPr marL="0" indent="0" algn="r">
              <a:buNone/>
            </a:pP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شهر ماسوله در غربی ترین قسمت گیلان قرار گرفته است</a:t>
            </a:r>
            <a:r>
              <a:rPr lang="fa-IR" sz="2400">
                <a:ln w="0"/>
                <a:solidFill>
                  <a:sysClr val="windowText" lastClr="000000"/>
                </a:solidFill>
                <a:effectLst>
                  <a:outerShdw blurRad="38100" dist="19050" dir="2700000" algn="tl" rotWithShape="0">
                    <a:schemeClr val="dk1">
                      <a:alpha val="40000"/>
                    </a:schemeClr>
                  </a:outerShdw>
                </a:effectLst>
                <a:latin typeface="_L4i_Nastaliq" pitchFamily="18" charset="0"/>
              </a:rPr>
              <a:t> (</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ماسوله در 26 كیلومتری جنوب </a:t>
            </a: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غربی </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فومن و در 65 كیلومتری جنوب غربی رشت قرار دارد. </a:t>
            </a:r>
            <a:endParaRPr lang="fa-IR"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endParaRPr>
          </a:p>
          <a:p>
            <a:pPr marL="0" indent="0" algn="r">
              <a:buNone/>
            </a:pP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ماسوله </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در 29 درجه و 1 دقیقه </a:t>
            </a: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عرض </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شمالی و 27 درجه و 8 دقیقه طول شرقی در ارتفاع 1050 متری از سطح دریا واقع </a:t>
            </a: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شده</a:t>
            </a:r>
            <a:r>
              <a:rPr lang="fa-IR" sz="2400">
                <a:ln w="0"/>
                <a:solidFill>
                  <a:sysClr val="windowText" lastClr="000000"/>
                </a:solidFill>
                <a:effectLst>
                  <a:outerShdw blurRad="38100" dist="19050" dir="2700000" algn="tl" rotWithShape="0">
                    <a:schemeClr val="dk1">
                      <a:alpha val="40000"/>
                    </a:schemeClr>
                  </a:outerShdw>
                </a:effectLst>
                <a:latin typeface="_L4i_Nastaliq" pitchFamily="18" charset="0"/>
              </a:rPr>
              <a:t> </a:t>
            </a: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است</a:t>
            </a:r>
            <a:r>
              <a:rPr lang="fa-IR" sz="2400">
                <a:ln w="0"/>
                <a:solidFill>
                  <a:sysClr val="windowText" lastClr="000000"/>
                </a:solidFill>
                <a:effectLst>
                  <a:outerShdw blurRad="38100" dist="19050" dir="2700000" algn="tl" rotWithShape="0">
                    <a:schemeClr val="dk1">
                      <a:alpha val="40000"/>
                    </a:schemeClr>
                  </a:outerShdw>
                </a:effectLst>
                <a:latin typeface="_L4i_Nastaliq" pitchFamily="18" charset="0"/>
              </a:rPr>
              <a:t>)</a:t>
            </a: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a:t>
            </a:r>
            <a:endParaRPr lang="fa-IR"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endParaRPr>
          </a:p>
          <a:p>
            <a:pPr marL="0" indent="0" algn="r">
              <a:buNone/>
            </a:pP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منطقه </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ای که ماسوله در </a:t>
            </a:r>
            <a:r>
              <a:rPr lang="fa-IR" sz="2400">
                <a:ln w="0"/>
                <a:solidFill>
                  <a:sysClr val="windowText" lastClr="000000"/>
                </a:solidFill>
                <a:effectLst>
                  <a:outerShdw blurRad="38100" dist="19050" dir="2700000" algn="tl" rotWithShape="0">
                    <a:schemeClr val="dk1">
                      <a:alpha val="40000"/>
                    </a:schemeClr>
                  </a:outerShdw>
                </a:effectLst>
                <a:latin typeface="_L4i_Nastaliq" pitchFamily="18" charset="0"/>
              </a:rPr>
              <a:t>آ</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ن واقع شده است منطقه ای کوهستانی است</a:t>
            </a: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a:t>
            </a:r>
            <a:endParaRPr lang="fa-IR"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endParaRPr>
          </a:p>
          <a:p>
            <a:pPr marL="0" indent="0" algn="r">
              <a:buNone/>
            </a:pP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 ماسوله د</a:t>
            </a:r>
            <a:r>
              <a:rPr lang="fa-IR"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ر</a:t>
            </a: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دامنه </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کوهی با شیب زیاد قرار گرفته است</a:t>
            </a: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a:t>
            </a:r>
            <a:endParaRPr lang="fa-IR"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endParaRPr>
          </a:p>
          <a:p>
            <a:pPr marL="0" indent="0" algn="r">
              <a:buNone/>
            </a:pP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علاوه </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بر شیب شمال-جنوبی دو شیار </a:t>
            </a: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نیزشیب </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شرقی-غربی </a:t>
            </a:r>
            <a:r>
              <a:rPr lang="fa-IR" sz="2400">
                <a:ln w="0"/>
                <a:solidFill>
                  <a:sysClr val="windowText" lastClr="000000"/>
                </a:solidFill>
                <a:effectLst>
                  <a:outerShdw blurRad="38100" dist="19050" dir="2700000" algn="tl" rotWithShape="0">
                    <a:schemeClr val="dk1">
                      <a:alpha val="40000"/>
                    </a:schemeClr>
                  </a:outerShdw>
                </a:effectLst>
                <a:latin typeface="_L4i_Nastaliq" pitchFamily="18" charset="0"/>
              </a:rPr>
              <a:t>ب</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ه شهر داده اند.</a:t>
            </a:r>
            <a:r>
              <a:rPr lang="fa-IR" sz="2400">
                <a:ln w="0"/>
                <a:solidFill>
                  <a:sysClr val="windowText" lastClr="000000"/>
                </a:solidFill>
                <a:effectLst>
                  <a:outerShdw blurRad="38100" dist="19050" dir="2700000" algn="tl" rotWithShape="0">
                    <a:schemeClr val="dk1">
                      <a:alpha val="40000"/>
                    </a:schemeClr>
                  </a:outerShdw>
                </a:effectLst>
                <a:latin typeface="_L4i_Nastaliq" pitchFamily="18" charset="0"/>
              </a:rPr>
              <a:t> </a:t>
            </a:r>
            <a:endParaRPr lang="fa-IR"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endParaRPr>
          </a:p>
          <a:p>
            <a:pPr marL="0" indent="0" algn="r">
              <a:buNone/>
            </a:pP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ارتفاع </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از بلندترین نقطه تا پایین ترین قسمت </a:t>
            </a:r>
            <a:r>
              <a:rPr lang="fa-IR" sz="2400">
                <a:ln w="0"/>
                <a:solidFill>
                  <a:sysClr val="windowText" lastClr="000000"/>
                </a:solidFill>
                <a:effectLst>
                  <a:outerShdw blurRad="38100" dist="19050" dir="2700000" algn="tl" rotWithShape="0">
                    <a:schemeClr val="dk1">
                      <a:alpha val="40000"/>
                    </a:schemeClr>
                  </a:outerShdw>
                </a:effectLst>
                <a:latin typeface="_L4i_Nastaliq" pitchFamily="18" charset="0"/>
              </a:rPr>
              <a:t>آ</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ن </a:t>
            </a: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حدود </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100 متر می باشد. </a:t>
            </a:r>
            <a:endParaRPr lang="fa-IR"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endParaRPr>
          </a:p>
          <a:p>
            <a:pPr marL="0" indent="0" algn="r">
              <a:buNone/>
            </a:pPr>
            <a:r>
              <a:rPr lang="ar-SA" sz="2400" smtClean="0">
                <a:ln w="0"/>
                <a:solidFill>
                  <a:sysClr val="windowText" lastClr="000000"/>
                </a:solidFill>
                <a:effectLst>
                  <a:outerShdw blurRad="38100" dist="19050" dir="2700000" algn="tl" rotWithShape="0">
                    <a:schemeClr val="dk1">
                      <a:alpha val="40000"/>
                    </a:schemeClr>
                  </a:outerShdw>
                </a:effectLst>
                <a:latin typeface="_L4i_Nastaliq" pitchFamily="18" charset="0"/>
              </a:rPr>
              <a:t>تعداد </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خانه ها در این شهر حدود 700 خانه می باشد و قدمت آن تقریبا به </a:t>
            </a:r>
            <a:r>
              <a:rPr lang="fa-IR" sz="2400">
                <a:ln w="0"/>
                <a:solidFill>
                  <a:sysClr val="windowText" lastClr="000000"/>
                </a:solidFill>
                <a:effectLst>
                  <a:outerShdw blurRad="38100" dist="19050" dir="2700000" algn="tl" rotWithShape="0">
                    <a:schemeClr val="dk1">
                      <a:alpha val="40000"/>
                    </a:schemeClr>
                  </a:outerShdw>
                </a:effectLst>
                <a:latin typeface="_L4i_Nastaliq" pitchFamily="18" charset="0"/>
              </a:rPr>
              <a:t>9</a:t>
            </a:r>
            <a:r>
              <a:rPr lang="ar-SA" sz="2400">
                <a:ln w="0"/>
                <a:solidFill>
                  <a:sysClr val="windowText" lastClr="000000"/>
                </a:solidFill>
                <a:effectLst>
                  <a:outerShdw blurRad="38100" dist="19050" dir="2700000" algn="tl" rotWithShape="0">
                    <a:schemeClr val="dk1">
                      <a:alpha val="40000"/>
                    </a:schemeClr>
                  </a:outerShdw>
                </a:effectLst>
                <a:latin typeface="_L4i_Nastaliq" pitchFamily="18" charset="0"/>
              </a:rPr>
              <a:t>قرن می رسد.</a:t>
            </a:r>
            <a:endParaRPr lang="en-US" sz="2400">
              <a:ln w="0"/>
              <a:solidFill>
                <a:sysClr val="windowText" lastClr="000000"/>
              </a:solidFill>
              <a:effectLst>
                <a:outerShdw blurRad="38100" dist="19050" dir="2700000" algn="tl" rotWithShape="0">
                  <a:schemeClr val="dk1">
                    <a:alpha val="40000"/>
                  </a:schemeClr>
                </a:outerShdw>
              </a:effectLst>
              <a:latin typeface="_L4i_Nastaliq" pitchFamily="18" charset="0"/>
            </a:endParaRPr>
          </a:p>
          <a:p>
            <a:endParaRPr lang="en-US" sz="2400">
              <a:ln w="0"/>
              <a:solidFill>
                <a:sysClr val="windowText" lastClr="000000"/>
              </a:solidFill>
              <a:effectLst>
                <a:outerShdw blurRad="38100" dist="19050" dir="2700000" algn="tl" rotWithShape="0">
                  <a:schemeClr val="dk1">
                    <a:alpha val="40000"/>
                  </a:schemeClr>
                </a:outerShdw>
              </a:effectLst>
            </a:endParaRPr>
          </a:p>
        </p:txBody>
      </p:sp>
      <p:sp>
        <p:nvSpPr>
          <p:cNvPr id="7" name="Slide Number Placeholder 6"/>
          <p:cNvSpPr>
            <a:spLocks noGrp="1"/>
          </p:cNvSpPr>
          <p:nvPr>
            <p:ph type="sldNum" sz="quarter" idx="12"/>
          </p:nvPr>
        </p:nvSpPr>
        <p:spPr/>
        <p:txBody>
          <a:bodyPr/>
          <a:lstStyle/>
          <a:p>
            <a:fld id="{0951343C-2225-40B2-A76A-24B28E3A33F3}" type="slidenum">
              <a:rPr lang="en-US" smtClean="0"/>
              <a:t>3</a:t>
            </a:fld>
            <a:endParaRPr lang="en-US"/>
          </a:p>
        </p:txBody>
      </p:sp>
      <p:sp>
        <p:nvSpPr>
          <p:cNvPr id="6" name="TextBox 5"/>
          <p:cNvSpPr txBox="1"/>
          <p:nvPr/>
        </p:nvSpPr>
        <p:spPr>
          <a:xfrm>
            <a:off x="9116839" y="235390"/>
            <a:ext cx="1367073" cy="584775"/>
          </a:xfrm>
          <a:prstGeom prst="rect">
            <a:avLst/>
          </a:prstGeom>
          <a:solidFill>
            <a:schemeClr val="accent1"/>
          </a:solidFill>
        </p:spPr>
        <p:txBody>
          <a:bodyPr wrap="square" rtlCol="0">
            <a:spAutoFit/>
          </a:bodyPr>
          <a:lstStyle/>
          <a:p>
            <a:pPr algn="ctr"/>
            <a:r>
              <a:rPr lang="fa-IR" sz="3200" smtClean="0"/>
              <a:t>پیشگفتار</a:t>
            </a:r>
            <a:endParaRPr lang="en-US" sz="3200"/>
          </a:p>
        </p:txBody>
      </p:sp>
    </p:spTree>
    <p:extLst>
      <p:ext uri="{BB962C8B-B14F-4D97-AF65-F5344CB8AC3E}">
        <p14:creationId xmlns:p14="http://schemas.microsoft.com/office/powerpoint/2010/main" val="11703453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25516" y="685800"/>
            <a:ext cx="4651793"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30</a:t>
            </a:fld>
            <a:endParaRPr lang="en-US"/>
          </a:p>
        </p:txBody>
      </p:sp>
    </p:spTree>
    <p:extLst>
      <p:ext uri="{BB962C8B-B14F-4D97-AF65-F5344CB8AC3E}">
        <p14:creationId xmlns:p14="http://schemas.microsoft.com/office/powerpoint/2010/main" val="33442962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806736" y="685800"/>
            <a:ext cx="4289354"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31</a:t>
            </a:fld>
            <a:endParaRPr lang="en-US"/>
          </a:p>
        </p:txBody>
      </p:sp>
    </p:spTree>
    <p:extLst>
      <p:ext uri="{BB962C8B-B14F-4D97-AF65-F5344CB8AC3E}">
        <p14:creationId xmlns:p14="http://schemas.microsoft.com/office/powerpoint/2010/main" val="38899361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360469" y="685800"/>
            <a:ext cx="5181887"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32</a:t>
            </a:fld>
            <a:endParaRPr lang="en-US"/>
          </a:p>
        </p:txBody>
      </p:sp>
    </p:spTree>
    <p:extLst>
      <p:ext uri="{BB962C8B-B14F-4D97-AF65-F5344CB8AC3E}">
        <p14:creationId xmlns:p14="http://schemas.microsoft.com/office/powerpoint/2010/main" val="1407088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552276" y="685800"/>
            <a:ext cx="4798273"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33</a:t>
            </a:fld>
            <a:endParaRPr lang="en-US"/>
          </a:p>
        </p:txBody>
      </p:sp>
    </p:spTree>
    <p:extLst>
      <p:ext uri="{BB962C8B-B14F-4D97-AF65-F5344CB8AC3E}">
        <p14:creationId xmlns:p14="http://schemas.microsoft.com/office/powerpoint/2010/main" val="20966054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7437" y="1259359"/>
            <a:ext cx="9363302" cy="5157770"/>
          </a:xfrm>
          <a:solidFill>
            <a:schemeClr val="accent1"/>
          </a:solidFill>
        </p:spPr>
        <p:txBody>
          <a:bodyPr>
            <a:normAutofit fontScale="92500" lnSpcReduction="20000"/>
          </a:bodyPr>
          <a:lstStyle/>
          <a:p>
            <a:pPr marL="0" indent="0" algn="r" rtl="1">
              <a:buNone/>
            </a:pPr>
            <a:r>
              <a:rPr lang="fa-IR" smtClean="0">
                <a:solidFill>
                  <a:schemeClr val="bg1"/>
                </a:solidFill>
                <a:cs typeface="+mn-cs"/>
              </a:rPr>
              <a:t>عملیات مرمتی در بنا مذکور در بخش های بام وتالار و بخشی از سقف طبقه همکف و سرویس بهداشتی به شرح زیر انجام گردید:</a:t>
            </a:r>
          </a:p>
          <a:p>
            <a:pPr marL="0" indent="0" algn="r" rtl="1">
              <a:buNone/>
            </a:pPr>
            <a:r>
              <a:rPr lang="fa-IR" smtClean="0">
                <a:solidFill>
                  <a:schemeClr val="bg1"/>
                </a:solidFill>
                <a:cs typeface="+mn-cs"/>
              </a:rPr>
              <a:t>چیدن بام ودامنه بام (تکله)وسقف تالار(به مساحت 76متر مربع)</a:t>
            </a:r>
          </a:p>
          <a:p>
            <a:pPr marL="0" indent="0" algn="r" rtl="1">
              <a:buNone/>
            </a:pPr>
            <a:r>
              <a:rPr lang="fa-IR" smtClean="0">
                <a:solidFill>
                  <a:schemeClr val="bg1"/>
                </a:solidFill>
                <a:cs typeface="+mn-cs"/>
              </a:rPr>
              <a:t>برداشتن خاک به حجم 23 متر مکعب (تصویر شماره چهار)</a:t>
            </a:r>
          </a:p>
          <a:p>
            <a:pPr marL="0" indent="0" algn="r" rtl="1">
              <a:buNone/>
            </a:pPr>
            <a:r>
              <a:rPr lang="fa-IR" smtClean="0">
                <a:solidFill>
                  <a:schemeClr val="bg1"/>
                </a:solidFill>
                <a:cs typeface="+mn-cs"/>
              </a:rPr>
              <a:t>برداشتن تخته های پوسیده به مساحت 76 متر مربع(تصویر شماره پنج)</a:t>
            </a:r>
          </a:p>
          <a:p>
            <a:pPr marL="0" indent="0" algn="r" rtl="1">
              <a:buNone/>
            </a:pPr>
            <a:r>
              <a:rPr lang="fa-IR" smtClean="0">
                <a:solidFill>
                  <a:schemeClr val="bg1"/>
                </a:solidFill>
                <a:cs typeface="+mn-cs"/>
              </a:rPr>
              <a:t>برداشتن تیر های فرعی (ورده) سالم وپوسیده از روی بام به طول کلی 245 متر</a:t>
            </a:r>
          </a:p>
          <a:p>
            <a:pPr marL="0" indent="0" algn="r" rtl="1">
              <a:buNone/>
            </a:pPr>
            <a:r>
              <a:rPr lang="fa-IR" smtClean="0">
                <a:solidFill>
                  <a:schemeClr val="bg1"/>
                </a:solidFill>
                <a:cs typeface="+mn-cs"/>
              </a:rPr>
              <a:t>برچیدن 50 عدد تبریک چوبی (اسکل)پوسیده هر یک به طول 90 سانتی متر </a:t>
            </a:r>
          </a:p>
          <a:p>
            <a:pPr marL="0" indent="0" algn="r" rtl="1">
              <a:buNone/>
            </a:pPr>
            <a:r>
              <a:rPr lang="fa-IR" smtClean="0">
                <a:solidFill>
                  <a:schemeClr val="bg1"/>
                </a:solidFill>
                <a:cs typeface="+mn-cs"/>
              </a:rPr>
              <a:t>برچیدن تیرهای فرعی بالکن (تالار) به طول کلی 62 متر</a:t>
            </a:r>
          </a:p>
          <a:p>
            <a:pPr marL="0" indent="0" algn="r" rtl="1">
              <a:buNone/>
            </a:pPr>
            <a:r>
              <a:rPr lang="fa-IR" smtClean="0">
                <a:solidFill>
                  <a:schemeClr val="bg1"/>
                </a:solidFill>
                <a:cs typeface="+mn-cs"/>
              </a:rPr>
              <a:t>برداشتن تعداد 9 عدد تیر اصلی و کمکی که برخی از آن ها در محل دیوارها دچار پوسیدگی شده بود جمعا به طول کلی 43 متر (تصویر شماره شش)</a:t>
            </a:r>
          </a:p>
          <a:p>
            <a:pPr marL="0" indent="0" algn="r" rtl="1">
              <a:buNone/>
            </a:pPr>
            <a:r>
              <a:rPr lang="fa-IR" smtClean="0">
                <a:solidFill>
                  <a:schemeClr val="bg1"/>
                </a:solidFill>
                <a:cs typeface="+mn-cs"/>
              </a:rPr>
              <a:t>جمع آوری وانتقال خاک های اضافی . ضایعات و آوار به خارج از کار گاه به حجم تقریبی 19 متر مکعب</a:t>
            </a:r>
          </a:p>
          <a:p>
            <a:pPr marL="0" indent="0" algn="r" rtl="1">
              <a:buNone/>
            </a:pPr>
            <a:r>
              <a:rPr lang="fa-IR" smtClean="0">
                <a:solidFill>
                  <a:schemeClr val="bg1"/>
                </a:solidFill>
                <a:cs typeface="+mn-cs"/>
              </a:rPr>
              <a:t>پرچیدن دیوار ضلع شمالی (به حجم 3/5 متر مکعب)</a:t>
            </a:r>
          </a:p>
          <a:p>
            <a:pPr marL="0" indent="0" algn="r" rtl="1">
              <a:buNone/>
            </a:pPr>
            <a:r>
              <a:rPr lang="fa-IR" smtClean="0">
                <a:solidFill>
                  <a:schemeClr val="bg1"/>
                </a:solidFill>
                <a:cs typeface="+mn-cs"/>
              </a:rPr>
              <a:t>پرچیدن دیوار قدیمی به حجم 3/5 مترمکعب (تصویر شماره هفت)</a:t>
            </a:r>
          </a:p>
          <a:p>
            <a:pPr marL="0" indent="0" algn="r" rtl="1">
              <a:buNone/>
            </a:pPr>
            <a:r>
              <a:rPr lang="fa-IR" smtClean="0">
                <a:solidFill>
                  <a:schemeClr val="bg1"/>
                </a:solidFill>
                <a:cs typeface="+mn-cs"/>
              </a:rPr>
              <a:t>جمع آوری و انتقال ضایعات به خارج از کارگاه به حجم تقریبی 1/5 متر مکعب</a:t>
            </a:r>
            <a:endParaRPr lang="en-US">
              <a:solidFill>
                <a:schemeClr val="bg1"/>
              </a:solidFill>
              <a:cs typeface="+mn-cs"/>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34</a:t>
            </a:fld>
            <a:endParaRPr lang="en-US"/>
          </a:p>
        </p:txBody>
      </p:sp>
    </p:spTree>
    <p:extLst>
      <p:ext uri="{BB962C8B-B14F-4D97-AF65-F5344CB8AC3E}">
        <p14:creationId xmlns:p14="http://schemas.microsoft.com/office/powerpoint/2010/main" val="11782103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34" y="1262593"/>
            <a:ext cx="12010931" cy="5184984"/>
          </a:xfrm>
          <a:solidFill>
            <a:schemeClr val="accent1"/>
          </a:solidFill>
          <a:effectLst>
            <a:glow rad="228600">
              <a:schemeClr val="accent5">
                <a:satMod val="175000"/>
                <a:alpha val="40000"/>
              </a:schemeClr>
            </a:glow>
          </a:effectLst>
        </p:spPr>
        <p:txBody>
          <a:bodyPr>
            <a:normAutofit fontScale="77500" lnSpcReduction="20000"/>
          </a:bodyPr>
          <a:lstStyle/>
          <a:p>
            <a:pPr marL="0" indent="0" algn="r" rtl="1">
              <a:buNone/>
            </a:pPr>
            <a:r>
              <a:rPr lang="fa-IR" smtClean="0">
                <a:solidFill>
                  <a:sysClr val="windowText" lastClr="000000"/>
                </a:solidFill>
              </a:rPr>
              <a:t>استفاده از 9 عدد تیر های اصلی وکمکی به طول کلی 43 متر در حالیکه دو سرشان با عایق ایزوگام پوشیده شده بود (تصویر شماره یازده)</a:t>
            </a:r>
          </a:p>
          <a:p>
            <a:pPr marL="0" indent="0" algn="r" rtl="1">
              <a:buNone/>
            </a:pPr>
            <a:r>
              <a:rPr lang="fa-IR" smtClean="0">
                <a:solidFill>
                  <a:sysClr val="windowText" lastClr="000000"/>
                </a:solidFill>
              </a:rPr>
              <a:t>تیرریزی با تیرهای چوبی فرعی گرد برداشته شده از روی بام و تعویض تعدادی از آنها به طول کلی 245 متر در حالیکه در محل قرارگیری روی دیوار ها باعایق قیری ایزوسیل اندود گردید (تصویرشماره سیزده)</a:t>
            </a:r>
          </a:p>
          <a:p>
            <a:pPr marL="0" indent="0" algn="r" rtl="1">
              <a:buNone/>
            </a:pPr>
            <a:r>
              <a:rPr lang="fa-IR" smtClean="0">
                <a:solidFill>
                  <a:sysClr val="windowText" lastClr="000000"/>
                </a:solidFill>
              </a:rPr>
              <a:t>کارگذاشتن 50عدد تیرک چوبی (اسکل 90 سانتی متری که از وروده های قدیمی وسالم تهیه شده بود تصویر شماره دوازده)</a:t>
            </a:r>
          </a:p>
          <a:p>
            <a:pPr marL="0" indent="0" algn="r" rtl="1">
              <a:buNone/>
            </a:pPr>
            <a:r>
              <a:rPr lang="fa-IR" smtClean="0">
                <a:solidFill>
                  <a:sysClr val="windowText" lastClr="000000"/>
                </a:solidFill>
              </a:rPr>
              <a:t>تخته کوبی با تخته نراد به مساحت 76 متر مربع به مقطع 2/5*15 سانتی متر (تصویر شماره سیزده)</a:t>
            </a:r>
          </a:p>
          <a:p>
            <a:pPr marL="0" indent="0" algn="r" rtl="1">
              <a:buNone/>
            </a:pPr>
            <a:r>
              <a:rPr lang="fa-IR" smtClean="0">
                <a:solidFill>
                  <a:sysClr val="windowText" lastClr="000000"/>
                </a:solidFill>
              </a:rPr>
              <a:t>نصب یک لایه گونی (چتایی) به مساحت 76 متر مربع روی تخته ها باز هوا چوبی به مقطع 5*3 سانتی متر به فاصله 1 متر از یکدیگر (تصویر شماره چهارده)</a:t>
            </a:r>
          </a:p>
          <a:p>
            <a:pPr marL="0" indent="0" algn="r" rtl="1">
              <a:buNone/>
            </a:pPr>
            <a:r>
              <a:rPr lang="fa-IR" smtClean="0">
                <a:solidFill>
                  <a:sysClr val="windowText" lastClr="000000"/>
                </a:solidFill>
              </a:rPr>
              <a:t>ریختن پوکه صنعتی بین زهوار های چوبی به ضخامت 3 سانتی متر و به حجم 2/3 متر مکعب (تصویر شماره چهارده)</a:t>
            </a:r>
          </a:p>
          <a:p>
            <a:pPr marL="0" indent="0" algn="r" rtl="1">
              <a:buNone/>
            </a:pPr>
            <a:r>
              <a:rPr lang="fa-IR" smtClean="0">
                <a:solidFill>
                  <a:sysClr val="windowText" lastClr="000000"/>
                </a:solidFill>
              </a:rPr>
              <a:t>ملات ریزی لیسه ای با ملات ماسه و سیمان به ضخامت 2 سانتی متر و به حجم 1/6 متر مکعب (تصویر شماره چهار ده)</a:t>
            </a:r>
          </a:p>
          <a:p>
            <a:pPr marL="0" indent="0" algn="r" rtl="1">
              <a:buNone/>
            </a:pPr>
            <a:r>
              <a:rPr lang="fa-IR" smtClean="0">
                <a:solidFill>
                  <a:sysClr val="windowText" lastClr="000000"/>
                </a:solidFill>
              </a:rPr>
              <a:t>عایق کاری با استفاده از یک لایه عایق رطوبتی ایزو گام پس از خشک شدن ملات زیر سازی به مساحت 110 مترمربع (تصیر شماره پانزده)</a:t>
            </a:r>
          </a:p>
          <a:p>
            <a:pPr marL="0" indent="0" algn="r" rtl="1">
              <a:buNone/>
            </a:pPr>
            <a:r>
              <a:rPr lang="fa-IR" smtClean="0">
                <a:solidFill>
                  <a:sysClr val="windowText" lastClr="000000"/>
                </a:solidFill>
              </a:rPr>
              <a:t>ملات ریزی با ملات ماسه وسیمان روی ایزوگام به منظور حفاظت از آن به ضخامت 3 سانتی متر و به حجم 2/3 مترمکعب (تصویر شماره شانزده)</a:t>
            </a:r>
          </a:p>
          <a:p>
            <a:pPr marL="0" indent="0" algn="r" rtl="1">
              <a:buNone/>
            </a:pPr>
            <a:r>
              <a:rPr lang="fa-IR" smtClean="0">
                <a:solidFill>
                  <a:sysClr val="windowText" lastClr="000000"/>
                </a:solidFill>
              </a:rPr>
              <a:t>ریختن گل محلی (فوش)روی بام ودامنه بام (تکله) به منظور حفظ الگو های سنتی و محافظت بیشتر از بام در مقابل عوامل محیطی (تصویر شماره هفده)</a:t>
            </a:r>
          </a:p>
          <a:p>
            <a:pPr marL="0" indent="0" algn="r" rtl="1">
              <a:buNone/>
            </a:pPr>
            <a:r>
              <a:rPr lang="fa-IR" smtClean="0">
                <a:solidFill>
                  <a:sysClr val="windowText" lastClr="000000"/>
                </a:solidFill>
              </a:rPr>
              <a:t>کوبیدن گل نهایی بام (بانوزدن)جهت ایجاد انسجام</a:t>
            </a:r>
          </a:p>
          <a:p>
            <a:pPr marL="0" indent="0" algn="r" rtl="1">
              <a:buNone/>
            </a:pPr>
            <a:r>
              <a:rPr lang="fa-IR" smtClean="0">
                <a:solidFill>
                  <a:sysClr val="windowText" lastClr="000000"/>
                </a:solidFill>
              </a:rPr>
              <a:t>اندود کاه گل نهایی دور دیوار ها ولبه دامنه بام به طول 17 متر</a:t>
            </a:r>
          </a:p>
          <a:p>
            <a:pPr marL="0" indent="0" algn="r" rtl="1">
              <a:buNone/>
            </a:pPr>
            <a:endParaRPr lang="en-US">
              <a:solidFill>
                <a:sysClr val="windowText" lastClr="000000"/>
              </a:solidFill>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35</a:t>
            </a:fld>
            <a:endParaRPr lang="en-US"/>
          </a:p>
        </p:txBody>
      </p:sp>
      <p:sp>
        <p:nvSpPr>
          <p:cNvPr id="5" name="TextBox 4"/>
          <p:cNvSpPr txBox="1"/>
          <p:nvPr/>
        </p:nvSpPr>
        <p:spPr>
          <a:xfrm>
            <a:off x="3965418" y="417085"/>
            <a:ext cx="6491334" cy="707886"/>
          </a:xfrm>
          <a:prstGeom prst="rect">
            <a:avLst/>
          </a:prstGeom>
          <a:solidFill>
            <a:schemeClr val="accent1"/>
          </a:solidFill>
        </p:spPr>
        <p:txBody>
          <a:bodyPr wrap="square" rtlCol="0">
            <a:spAutoFit/>
          </a:bodyPr>
          <a:lstStyle/>
          <a:p>
            <a:pPr algn="r"/>
            <a:r>
              <a:rPr lang="fa-IR" sz="2000" smtClean="0"/>
              <a:t>با ز سازی بام ودامنه بام (تکله) وسقف تالار (به مساحت76متر مبربع)</a:t>
            </a:r>
          </a:p>
          <a:p>
            <a:pPr algn="r"/>
            <a:endParaRPr lang="en-US" sz="2000"/>
          </a:p>
        </p:txBody>
      </p:sp>
    </p:spTree>
    <p:extLst>
      <p:ext uri="{BB962C8B-B14F-4D97-AF65-F5344CB8AC3E}">
        <p14:creationId xmlns:p14="http://schemas.microsoft.com/office/powerpoint/2010/main" val="1449845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8599" y="1872048"/>
            <a:ext cx="10538959" cy="2819399"/>
          </a:xfrm>
          <a:solidFill>
            <a:schemeClr val="accent1"/>
          </a:solidFill>
          <a:effectLst>
            <a:glow rad="228600">
              <a:schemeClr val="accent5">
                <a:satMod val="175000"/>
                <a:alpha val="40000"/>
              </a:schemeClr>
            </a:glow>
          </a:effectLst>
        </p:spPr>
        <p:txBody>
          <a:bodyPr>
            <a:normAutofit/>
          </a:bodyPr>
          <a:lstStyle/>
          <a:p>
            <a:pPr marL="0" indent="0" algn="r" rtl="1">
              <a:buNone/>
            </a:pPr>
            <a:r>
              <a:rPr lang="fa-IR" sz="2800" smtClean="0">
                <a:solidFill>
                  <a:schemeClr val="bg1"/>
                </a:solidFill>
                <a:cs typeface="+mn-cs"/>
              </a:rPr>
              <a:t>برداشتن تخته های پوسیده دست انداز جمعا به مساحت 4 متر مربع (تصویر شماره هجده)</a:t>
            </a:r>
          </a:p>
          <a:p>
            <a:pPr marL="0" indent="0" algn="r" rtl="1">
              <a:buNone/>
            </a:pPr>
            <a:r>
              <a:rPr lang="fa-IR" sz="2800" smtClean="0">
                <a:solidFill>
                  <a:schemeClr val="bg1"/>
                </a:solidFill>
                <a:cs typeface="+mn-cs"/>
              </a:rPr>
              <a:t>برچیدن تخته های پوسیده کف تالار به مساحت 5 متر مربع </a:t>
            </a:r>
          </a:p>
          <a:p>
            <a:pPr marL="0" indent="0" algn="r" rtl="1">
              <a:buNone/>
            </a:pPr>
            <a:r>
              <a:rPr lang="fa-IR" sz="2800" smtClean="0">
                <a:solidFill>
                  <a:schemeClr val="bg1"/>
                </a:solidFill>
                <a:cs typeface="+mn-cs"/>
              </a:rPr>
              <a:t>برچیدن ستون های تالار بعد از کد گذاری آنها جهت نصب مجدد </a:t>
            </a:r>
          </a:p>
          <a:p>
            <a:pPr marL="0" indent="0" algn="r" rtl="1">
              <a:buNone/>
            </a:pPr>
            <a:r>
              <a:rPr lang="fa-IR" sz="2800" smtClean="0">
                <a:solidFill>
                  <a:schemeClr val="bg1"/>
                </a:solidFill>
                <a:cs typeface="+mn-cs"/>
              </a:rPr>
              <a:t>برچیدن4 عدد تیر چوبی (نال) هرکدام به طول 3/5 متر</a:t>
            </a:r>
          </a:p>
        </p:txBody>
      </p:sp>
      <p:sp>
        <p:nvSpPr>
          <p:cNvPr id="4" name="Slide Number Placeholder 3"/>
          <p:cNvSpPr>
            <a:spLocks noGrp="1"/>
          </p:cNvSpPr>
          <p:nvPr>
            <p:ph type="sldNum" sz="quarter" idx="12"/>
          </p:nvPr>
        </p:nvSpPr>
        <p:spPr/>
        <p:txBody>
          <a:bodyPr/>
          <a:lstStyle/>
          <a:p>
            <a:fld id="{0951343C-2225-40B2-A76A-24B28E3A33F3}" type="slidenum">
              <a:rPr lang="en-US" smtClean="0"/>
              <a:t>36</a:t>
            </a:fld>
            <a:endParaRPr lang="en-US"/>
          </a:p>
        </p:txBody>
      </p:sp>
      <p:sp>
        <p:nvSpPr>
          <p:cNvPr id="6" name="TextBox 5"/>
          <p:cNvSpPr txBox="1"/>
          <p:nvPr/>
        </p:nvSpPr>
        <p:spPr>
          <a:xfrm>
            <a:off x="7735940" y="540195"/>
            <a:ext cx="2717875" cy="523220"/>
          </a:xfrm>
          <a:prstGeom prst="rect">
            <a:avLst/>
          </a:prstGeom>
          <a:solidFill>
            <a:schemeClr val="accent1"/>
          </a:solidFill>
        </p:spPr>
        <p:txBody>
          <a:bodyPr wrap="square" rtlCol="0">
            <a:spAutoFit/>
          </a:bodyPr>
          <a:lstStyle/>
          <a:p>
            <a:pPr algn="r"/>
            <a:r>
              <a:rPr lang="fa-IR" sz="2800" smtClean="0"/>
              <a:t>برچیدن تالار موجود</a:t>
            </a:r>
            <a:endParaRPr lang="en-US" sz="2800"/>
          </a:p>
        </p:txBody>
      </p:sp>
    </p:spTree>
    <p:extLst>
      <p:ext uri="{BB962C8B-B14F-4D97-AF65-F5344CB8AC3E}">
        <p14:creationId xmlns:p14="http://schemas.microsoft.com/office/powerpoint/2010/main" val="19532710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0747" y="443911"/>
            <a:ext cx="2308291" cy="643385"/>
          </a:xfrm>
          <a:solidFill>
            <a:schemeClr val="accent1"/>
          </a:solidFill>
        </p:spPr>
        <p:txBody>
          <a:bodyPr/>
          <a:lstStyle/>
          <a:p>
            <a:pPr algn="r"/>
            <a:r>
              <a:rPr lang="fa-IR" sz="2800" smtClean="0">
                <a:solidFill>
                  <a:schemeClr val="tx1"/>
                </a:solidFill>
              </a:rPr>
              <a:t>باز سازی تالار </a:t>
            </a:r>
            <a:endParaRPr lang="en-US" sz="2800">
              <a:solidFill>
                <a:schemeClr val="tx1"/>
              </a:solidFill>
            </a:endParaRPr>
          </a:p>
        </p:txBody>
      </p:sp>
      <p:sp>
        <p:nvSpPr>
          <p:cNvPr id="3" name="Content Placeholder 2"/>
          <p:cNvSpPr>
            <a:spLocks noGrp="1"/>
          </p:cNvSpPr>
          <p:nvPr>
            <p:ph idx="1"/>
          </p:nvPr>
        </p:nvSpPr>
        <p:spPr>
          <a:xfrm>
            <a:off x="1631092" y="1768712"/>
            <a:ext cx="9559647" cy="2963925"/>
          </a:xfrm>
          <a:solidFill>
            <a:schemeClr val="accent1"/>
          </a:solidFill>
          <a:effectLst>
            <a:glow rad="228600">
              <a:schemeClr val="accent5">
                <a:satMod val="175000"/>
                <a:alpha val="40000"/>
              </a:schemeClr>
            </a:glow>
          </a:effectLst>
        </p:spPr>
        <p:txBody>
          <a:bodyPr/>
          <a:lstStyle/>
          <a:p>
            <a:pPr marL="0" indent="0" algn="r" rtl="1">
              <a:buNone/>
            </a:pPr>
            <a:endParaRPr lang="fa-IR" smtClean="0">
              <a:solidFill>
                <a:sysClr val="windowText" lastClr="000000"/>
              </a:solidFill>
            </a:endParaRPr>
          </a:p>
          <a:p>
            <a:pPr marL="0" indent="0" algn="r" rtl="1">
              <a:buNone/>
            </a:pPr>
            <a:r>
              <a:rPr lang="fa-IR" smtClean="0">
                <a:solidFill>
                  <a:sysClr val="windowText" lastClr="000000"/>
                </a:solidFill>
              </a:rPr>
              <a:t>نصب 4 عدد تیر چوبی (نال) از چوب جنگلی هر یک به طول 3/5 متر به مقطع 12*7 سانتی متر در محل پای ستون وروی ستون تالار (تصویر شماره نوزده)</a:t>
            </a:r>
          </a:p>
          <a:p>
            <a:pPr marL="0" indent="0" algn="r" rtl="1">
              <a:buNone/>
            </a:pPr>
            <a:r>
              <a:rPr lang="fa-IR" smtClean="0">
                <a:solidFill>
                  <a:sysClr val="windowText" lastClr="000000"/>
                </a:solidFill>
              </a:rPr>
              <a:t>نصب 9 عدد ستون سالم قبلی(تصویر شماره نوزده)</a:t>
            </a:r>
          </a:p>
          <a:p>
            <a:pPr marL="0" indent="0" algn="r" rtl="1">
              <a:buNone/>
            </a:pPr>
            <a:r>
              <a:rPr lang="fa-IR" smtClean="0">
                <a:solidFill>
                  <a:sysClr val="windowText" lastClr="000000"/>
                </a:solidFill>
              </a:rPr>
              <a:t>تخته کوبی کف تالار با استفاده از 5 متر مربع تخته جنگلی</a:t>
            </a:r>
          </a:p>
          <a:p>
            <a:pPr marL="0" indent="0" algn="r" rtl="1">
              <a:buNone/>
            </a:pPr>
            <a:r>
              <a:rPr lang="fa-IR" smtClean="0">
                <a:solidFill>
                  <a:sysClr val="windowText" lastClr="000000"/>
                </a:solidFill>
              </a:rPr>
              <a:t>ساخت دست انداز چوبی تالار و با استفاده از 0/15 چوب جنگلی (تصویر شماره بیست)</a:t>
            </a:r>
            <a:endParaRPr lang="en-US">
              <a:solidFill>
                <a:sysClr val="windowText" lastClr="000000"/>
              </a:solidFill>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37</a:t>
            </a:fld>
            <a:endParaRPr lang="en-US"/>
          </a:p>
        </p:txBody>
      </p:sp>
    </p:spTree>
    <p:extLst>
      <p:ext uri="{BB962C8B-B14F-4D97-AF65-F5344CB8AC3E}">
        <p14:creationId xmlns:p14="http://schemas.microsoft.com/office/powerpoint/2010/main" val="31387866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5608" y="295729"/>
            <a:ext cx="7023429" cy="794481"/>
          </a:xfrm>
          <a:solidFill>
            <a:schemeClr val="accent1"/>
          </a:solidFill>
        </p:spPr>
        <p:txBody>
          <a:bodyPr>
            <a:normAutofit fontScale="90000"/>
          </a:bodyPr>
          <a:lstStyle/>
          <a:p>
            <a:pPr algn="r" rtl="1"/>
            <a:r>
              <a:rPr lang="fa-IR" sz="2800" smtClean="0">
                <a:solidFill>
                  <a:schemeClr val="tx1"/>
                </a:solidFill>
              </a:rPr>
              <a:t>برچیدن بخشی از سقف طبقه همکف به مساحت 7 متر مربع</a:t>
            </a:r>
            <a:endParaRPr lang="en-US" sz="2800">
              <a:solidFill>
                <a:schemeClr val="tx1"/>
              </a:solidFill>
            </a:endParaRPr>
          </a:p>
        </p:txBody>
      </p:sp>
      <p:sp>
        <p:nvSpPr>
          <p:cNvPr id="3" name="Content Placeholder 2"/>
          <p:cNvSpPr>
            <a:spLocks noGrp="1"/>
          </p:cNvSpPr>
          <p:nvPr>
            <p:ph idx="1"/>
          </p:nvPr>
        </p:nvSpPr>
        <p:spPr>
          <a:xfrm>
            <a:off x="1190362" y="2213557"/>
            <a:ext cx="9581277" cy="2556152"/>
          </a:xfrm>
          <a:solidFill>
            <a:schemeClr val="accent1"/>
          </a:solidFill>
          <a:effectLst>
            <a:glow rad="228600">
              <a:schemeClr val="accent5">
                <a:satMod val="175000"/>
                <a:alpha val="40000"/>
              </a:schemeClr>
            </a:glow>
          </a:effectLst>
        </p:spPr>
        <p:txBody>
          <a:bodyPr>
            <a:normAutofit/>
          </a:bodyPr>
          <a:lstStyle/>
          <a:p>
            <a:pPr marL="0" indent="0" algn="r" rtl="1">
              <a:buNone/>
            </a:pPr>
            <a:r>
              <a:rPr lang="fa-IR" sz="2800" smtClean="0">
                <a:solidFill>
                  <a:schemeClr val="bg1"/>
                </a:solidFill>
              </a:rPr>
              <a:t>برداشتن خاک به حجم 2 متر مکعب (تصویر شماره 21)</a:t>
            </a:r>
          </a:p>
          <a:p>
            <a:pPr marL="0" indent="0" algn="r" rtl="1">
              <a:buNone/>
            </a:pPr>
            <a:r>
              <a:rPr lang="fa-IR" sz="2800" smtClean="0">
                <a:solidFill>
                  <a:schemeClr val="bg1"/>
                </a:solidFill>
              </a:rPr>
              <a:t>برداشتن تخته های پوسیده به مساحت 7 متر </a:t>
            </a:r>
          </a:p>
          <a:p>
            <a:pPr marL="0" indent="0" algn="r" rtl="1">
              <a:buNone/>
            </a:pPr>
            <a:r>
              <a:rPr lang="fa-IR" sz="2800" smtClean="0">
                <a:solidFill>
                  <a:schemeClr val="bg1"/>
                </a:solidFill>
              </a:rPr>
              <a:t>جمع آوری و انتقال ضایعات وآواربه خارج از کارگاره به حجم تقریبی 2 متر مکعب </a:t>
            </a:r>
            <a:endParaRPr lang="en-US" sz="2800">
              <a:solidFill>
                <a:schemeClr val="bg1"/>
              </a:solidFill>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38</a:t>
            </a:fld>
            <a:endParaRPr lang="en-US"/>
          </a:p>
        </p:txBody>
      </p:sp>
    </p:spTree>
    <p:extLst>
      <p:ext uri="{BB962C8B-B14F-4D97-AF65-F5344CB8AC3E}">
        <p14:creationId xmlns:p14="http://schemas.microsoft.com/office/powerpoint/2010/main" val="2848335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346" y="493339"/>
            <a:ext cx="5570475" cy="631028"/>
          </a:xfrm>
          <a:solidFill>
            <a:schemeClr val="accent1"/>
          </a:solidFill>
        </p:spPr>
        <p:txBody>
          <a:bodyPr>
            <a:normAutofit fontScale="90000"/>
          </a:bodyPr>
          <a:lstStyle/>
          <a:p>
            <a:pPr algn="r" rtl="1"/>
            <a:r>
              <a:rPr lang="fa-IR" sz="2400" smtClean="0">
                <a:solidFill>
                  <a:schemeClr val="tx1"/>
                </a:solidFill>
              </a:rPr>
              <a:t>باز سازی سقف همکف (به مساحت 7 متر مترمربع)</a:t>
            </a:r>
            <a:endParaRPr lang="en-US" sz="2400">
              <a:solidFill>
                <a:schemeClr val="tx1"/>
              </a:solidFill>
            </a:endParaRPr>
          </a:p>
        </p:txBody>
      </p:sp>
      <p:sp>
        <p:nvSpPr>
          <p:cNvPr id="3" name="Content Placeholder 2"/>
          <p:cNvSpPr>
            <a:spLocks noGrp="1"/>
          </p:cNvSpPr>
          <p:nvPr>
            <p:ph idx="1"/>
          </p:nvPr>
        </p:nvSpPr>
        <p:spPr>
          <a:xfrm>
            <a:off x="345990" y="1632788"/>
            <a:ext cx="11491784" cy="3853612"/>
          </a:xfrm>
          <a:solidFill>
            <a:schemeClr val="accent1"/>
          </a:solidFill>
          <a:effectLst>
            <a:glow rad="228600">
              <a:schemeClr val="accent5">
                <a:satMod val="175000"/>
                <a:alpha val="40000"/>
              </a:schemeClr>
            </a:glow>
          </a:effectLst>
        </p:spPr>
        <p:txBody>
          <a:bodyPr/>
          <a:lstStyle/>
          <a:p>
            <a:pPr marL="0" indent="0" algn="r" rtl="1">
              <a:buNone/>
            </a:pPr>
            <a:endParaRPr lang="fa-IR" smtClean="0">
              <a:solidFill>
                <a:sysClr val="windowText" lastClr="000000"/>
              </a:solidFill>
              <a:cs typeface="+mn-cs"/>
            </a:endParaRPr>
          </a:p>
          <a:p>
            <a:pPr marL="0" indent="0" algn="r" rtl="1">
              <a:buNone/>
            </a:pPr>
            <a:r>
              <a:rPr lang="fa-IR" smtClean="0">
                <a:solidFill>
                  <a:sysClr val="windowText" lastClr="000000"/>
                </a:solidFill>
                <a:cs typeface="+mn-cs"/>
              </a:rPr>
              <a:t>تخته کوبی با تخته نراد به مقطع 15*2/5 سانتی متر وبه مساحت 7 متر مربع</a:t>
            </a:r>
          </a:p>
          <a:p>
            <a:pPr marL="0" indent="0" algn="r" rtl="1">
              <a:buNone/>
            </a:pPr>
            <a:r>
              <a:rPr lang="fa-IR" smtClean="0">
                <a:solidFill>
                  <a:sysClr val="windowText" lastClr="000000"/>
                </a:solidFill>
                <a:cs typeface="+mn-cs"/>
              </a:rPr>
              <a:t>نصب یک لایه گونی چتایی به مساحت 7 متر مربع با همپوشانی لازم روی تخته ها با زهوارهای چوبی به مقطع 5*3 سانتی متر وبه فاصله 1 متر از یکدیگر</a:t>
            </a:r>
          </a:p>
          <a:p>
            <a:pPr marL="0" indent="0" algn="r" rtl="1">
              <a:buNone/>
            </a:pPr>
            <a:r>
              <a:rPr lang="fa-IR" smtClean="0">
                <a:solidFill>
                  <a:sysClr val="windowText" lastClr="000000"/>
                </a:solidFill>
                <a:cs typeface="+mn-cs"/>
              </a:rPr>
              <a:t>ریختن پوکه صنعتی به ضخامت 2 سانتی متر وبه حجم تقریبی 0/2 متر مکعب</a:t>
            </a:r>
          </a:p>
          <a:p>
            <a:pPr marL="0" indent="0" algn="r" rtl="1">
              <a:buNone/>
            </a:pPr>
            <a:r>
              <a:rPr lang="fa-IR" smtClean="0">
                <a:solidFill>
                  <a:sysClr val="windowText" lastClr="000000"/>
                </a:solidFill>
                <a:cs typeface="+mn-cs"/>
              </a:rPr>
              <a:t>ملات ریزی لیسه ای با ملات ماسه وسیمان به ضخامت 3 سانتی متر و به حجم 0/2 متر مکعب (تصویر شماره بیست و دو)</a:t>
            </a:r>
          </a:p>
          <a:p>
            <a:pPr marL="0" indent="0" algn="r" rtl="1">
              <a:buNone/>
            </a:pPr>
            <a:r>
              <a:rPr lang="fa-IR" smtClean="0">
                <a:solidFill>
                  <a:sysClr val="windowText" lastClr="000000"/>
                </a:solidFill>
                <a:cs typeface="+mn-cs"/>
              </a:rPr>
              <a:t>ساخت و نصب مفرق (در پوش چوبی جهت دسترسی به طبقه همکف)(تصویر شماره بیست وسه) </a:t>
            </a:r>
            <a:endParaRPr lang="en-US">
              <a:solidFill>
                <a:sysClr val="windowText" lastClr="000000"/>
              </a:solidFill>
              <a:cs typeface="+mn-cs"/>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39</a:t>
            </a:fld>
            <a:endParaRPr lang="en-US"/>
          </a:p>
        </p:txBody>
      </p:sp>
    </p:spTree>
    <p:extLst>
      <p:ext uri="{BB962C8B-B14F-4D97-AF65-F5344CB8AC3E}">
        <p14:creationId xmlns:p14="http://schemas.microsoft.com/office/powerpoint/2010/main" val="3170550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2772" y="1630328"/>
            <a:ext cx="4253560" cy="4118622"/>
          </a:xfrm>
          <a:solidFill>
            <a:schemeClr val="accent1"/>
          </a:solidFill>
          <a:effectLst>
            <a:glow rad="228600">
              <a:schemeClr val="accent5">
                <a:satMod val="175000"/>
                <a:alpha val="40000"/>
              </a:schemeClr>
            </a:glow>
          </a:effectLst>
        </p:spPr>
        <p:txBody>
          <a:bodyPr>
            <a:normAutofit fontScale="92500" lnSpcReduction="10000"/>
          </a:bodyPr>
          <a:lstStyle/>
          <a:p>
            <a:pPr marL="0" indent="0" algn="r">
              <a:buNone/>
            </a:pPr>
            <a:r>
              <a:rPr lang="fa-IR">
                <a:ln w="0"/>
                <a:solidFill>
                  <a:sysClr val="windowText" lastClr="000000"/>
                </a:solidFill>
                <a:effectLst>
                  <a:outerShdw blurRad="38100" dist="19050" dir="2700000" algn="tl" rotWithShape="0">
                    <a:schemeClr val="dk1">
                      <a:alpha val="40000"/>
                    </a:schemeClr>
                  </a:outerShdw>
                </a:effectLst>
                <a:cs typeface="+mn-cs"/>
              </a:rPr>
              <a:t> </a:t>
            </a:r>
            <a:r>
              <a:rPr lang="ar-SA">
                <a:ln w="0"/>
                <a:solidFill>
                  <a:sysClr val="windowText" lastClr="000000"/>
                </a:solidFill>
                <a:effectLst>
                  <a:outerShdw blurRad="38100" dist="19050" dir="2700000" algn="tl" rotWithShape="0">
                    <a:schemeClr val="dk1">
                      <a:alpha val="40000"/>
                    </a:schemeClr>
                  </a:outerShdw>
                </a:effectLst>
                <a:cs typeface="+mn-cs"/>
              </a:rPr>
              <a:t>آمیزه ای از فرهنگ های سه گانه طالش، تركی و گیلكی از یكسو و طبیعت های سه گانه جنگلی، مرتعی و كوهستانی، از سوی دیگر، فرهنگ و تمدن خاصی را به وجود آورده كه اولین نمایه كالبدی آن، شهرسازی و معماری خاص ماسوله است. در حالی كه این كالبد، متاثر از ارتباطات پیچیده و ویژه اجتماعی و اقتصادی این زیستگاه كهن می باشد، به شدت بر ارتباطات فوق تاثیر گذار است. بدین ترتیب در یک همكنش مداوم و مستمر، پویائی شگفت انگیزی در حیات تاریخی الگوهای زیستی ماسوله به وجود آورده </a:t>
            </a:r>
            <a:r>
              <a:rPr lang="ar-SA" smtClean="0">
                <a:ln w="0"/>
                <a:solidFill>
                  <a:sysClr val="windowText" lastClr="000000"/>
                </a:solidFill>
                <a:effectLst>
                  <a:outerShdw blurRad="38100" dist="19050" dir="2700000" algn="tl" rotWithShape="0">
                    <a:schemeClr val="dk1">
                      <a:alpha val="40000"/>
                    </a:schemeClr>
                  </a:outerShdw>
                </a:effectLst>
                <a:cs typeface="+mn-cs"/>
              </a:rPr>
              <a:t>است</a:t>
            </a:r>
            <a:r>
              <a:rPr lang="fa-IR" smtClean="0">
                <a:ln w="0"/>
                <a:solidFill>
                  <a:sysClr val="windowText" lastClr="000000"/>
                </a:solidFill>
                <a:effectLst>
                  <a:outerShdw blurRad="38100" dist="19050" dir="2700000" algn="tl" rotWithShape="0">
                    <a:schemeClr val="dk1">
                      <a:alpha val="40000"/>
                    </a:schemeClr>
                  </a:outerShdw>
                </a:effectLst>
                <a:cs typeface="+mn-cs"/>
              </a:rPr>
              <a:t>.</a:t>
            </a:r>
            <a:r>
              <a:rPr lang="en-US" smtClean="0">
                <a:ln w="0"/>
                <a:solidFill>
                  <a:sysClr val="windowText" lastClr="000000"/>
                </a:solidFill>
                <a:effectLst>
                  <a:outerShdw blurRad="38100" dist="19050" dir="2700000" algn="tl" rotWithShape="0">
                    <a:schemeClr val="dk1">
                      <a:alpha val="40000"/>
                    </a:schemeClr>
                  </a:outerShdw>
                </a:effectLst>
                <a:cs typeface="+mn-cs"/>
              </a:rPr>
              <a:t> </a:t>
            </a:r>
            <a:endParaRPr lang="en-US">
              <a:ln w="0"/>
              <a:solidFill>
                <a:sysClr val="windowText" lastClr="000000"/>
              </a:solidFill>
              <a:effectLst>
                <a:outerShdw blurRad="38100" dist="19050" dir="2700000" algn="tl" rotWithShape="0">
                  <a:schemeClr val="dk1">
                    <a:alpha val="40000"/>
                  </a:schemeClr>
                </a:outerShdw>
              </a:effectLst>
              <a:cs typeface="+mn-cs"/>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4</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099" y="1630328"/>
            <a:ext cx="6151998" cy="4118622"/>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9589443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3730" y="539216"/>
            <a:ext cx="4082520" cy="610698"/>
          </a:xfrm>
          <a:solidFill>
            <a:schemeClr val="accent1"/>
          </a:solidFill>
        </p:spPr>
        <p:txBody>
          <a:bodyPr>
            <a:normAutofit fontScale="90000"/>
          </a:bodyPr>
          <a:lstStyle/>
          <a:p>
            <a:pPr algn="r" rtl="1"/>
            <a:r>
              <a:rPr lang="fa-IR" sz="2800" smtClean="0">
                <a:solidFill>
                  <a:schemeClr val="tx1"/>
                </a:solidFill>
              </a:rPr>
              <a:t>تکمیل سرویس بهداشتی طبقه اول </a:t>
            </a:r>
            <a:endParaRPr lang="en-US" sz="2800">
              <a:solidFill>
                <a:schemeClr val="tx1"/>
              </a:solidFill>
            </a:endParaRPr>
          </a:p>
        </p:txBody>
      </p:sp>
      <p:sp>
        <p:nvSpPr>
          <p:cNvPr id="3" name="Content Placeholder 2"/>
          <p:cNvSpPr>
            <a:spLocks noGrp="1"/>
          </p:cNvSpPr>
          <p:nvPr>
            <p:ph idx="1"/>
          </p:nvPr>
        </p:nvSpPr>
        <p:spPr>
          <a:xfrm>
            <a:off x="1560788" y="1940011"/>
            <a:ext cx="9605883" cy="2496065"/>
          </a:xfrm>
          <a:solidFill>
            <a:schemeClr val="accent1"/>
          </a:solidFill>
          <a:effectLst>
            <a:glow rad="228600">
              <a:schemeClr val="accent5">
                <a:satMod val="175000"/>
                <a:alpha val="40000"/>
              </a:schemeClr>
            </a:glow>
          </a:effectLst>
        </p:spPr>
        <p:txBody>
          <a:bodyPr>
            <a:normAutofit/>
          </a:bodyPr>
          <a:lstStyle/>
          <a:p>
            <a:pPr marL="0" indent="0" algn="r" rtl="1">
              <a:buNone/>
            </a:pPr>
            <a:r>
              <a:rPr lang="fa-IR" sz="2400" smtClean="0">
                <a:solidFill>
                  <a:schemeClr val="bg1"/>
                </a:solidFill>
              </a:rPr>
              <a:t>لیسه ای کردن کف سرویس جهت عایق کاری (تصویر شماره بیست وچهار)</a:t>
            </a:r>
          </a:p>
          <a:p>
            <a:pPr marL="0" indent="0" algn="r" rtl="1">
              <a:buNone/>
            </a:pPr>
            <a:r>
              <a:rPr lang="fa-IR" sz="2400" smtClean="0">
                <a:solidFill>
                  <a:schemeClr val="bg1"/>
                </a:solidFill>
              </a:rPr>
              <a:t>عایق کاری کف جهت جلو گیری از نفوذ رطوبت به فضاهای همجوار </a:t>
            </a:r>
          </a:p>
          <a:p>
            <a:pPr marL="0" indent="0" algn="r" rtl="1">
              <a:buNone/>
            </a:pPr>
            <a:r>
              <a:rPr lang="fa-IR" sz="2400" smtClean="0">
                <a:solidFill>
                  <a:schemeClr val="bg1"/>
                </a:solidFill>
              </a:rPr>
              <a:t>ساخت ونصب در ورودی با استفاده از 0/1 مترمکعب چوب نراد (تصویر شماره بیست و پنج)</a:t>
            </a:r>
            <a:endParaRPr lang="en-US" sz="2400">
              <a:solidFill>
                <a:schemeClr val="bg1"/>
              </a:solidFill>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40</a:t>
            </a:fld>
            <a:endParaRPr lang="en-US"/>
          </a:p>
        </p:txBody>
      </p:sp>
    </p:spTree>
    <p:extLst>
      <p:ext uri="{BB962C8B-B14F-4D97-AF65-F5344CB8AC3E}">
        <p14:creationId xmlns:p14="http://schemas.microsoft.com/office/powerpoint/2010/main" val="35449335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420" y="454189"/>
            <a:ext cx="5567753" cy="708082"/>
          </a:xfrm>
          <a:solidFill>
            <a:schemeClr val="accent1"/>
          </a:solidFill>
        </p:spPr>
        <p:txBody>
          <a:bodyPr>
            <a:normAutofit fontScale="90000"/>
          </a:bodyPr>
          <a:lstStyle/>
          <a:p>
            <a:pPr algn="r" rtl="1"/>
            <a:r>
              <a:rPr lang="fa-IR" sz="2800" smtClean="0">
                <a:solidFill>
                  <a:schemeClr val="tx1"/>
                </a:solidFill>
              </a:rPr>
              <a:t>عملیات مرمتی دیوارهای داخلی و خارجی</a:t>
            </a:r>
            <a:endParaRPr lang="en-US" sz="2800">
              <a:solidFill>
                <a:schemeClr val="tx1"/>
              </a:solidFill>
            </a:endParaRPr>
          </a:p>
        </p:txBody>
      </p:sp>
      <p:sp>
        <p:nvSpPr>
          <p:cNvPr id="3" name="Content Placeholder 2"/>
          <p:cNvSpPr>
            <a:spLocks noGrp="1"/>
          </p:cNvSpPr>
          <p:nvPr>
            <p:ph idx="1"/>
          </p:nvPr>
        </p:nvSpPr>
        <p:spPr>
          <a:xfrm>
            <a:off x="1103312" y="2052918"/>
            <a:ext cx="10087427" cy="4195481"/>
          </a:xfrm>
          <a:solidFill>
            <a:schemeClr val="accent1"/>
          </a:solidFill>
          <a:effectLst>
            <a:glow rad="228600">
              <a:schemeClr val="accent5">
                <a:satMod val="175000"/>
                <a:alpha val="40000"/>
              </a:schemeClr>
            </a:glow>
          </a:effectLst>
        </p:spPr>
        <p:txBody>
          <a:bodyPr>
            <a:noAutofit/>
          </a:bodyPr>
          <a:lstStyle/>
          <a:p>
            <a:pPr marL="0" indent="0" algn="r" rtl="1">
              <a:buNone/>
            </a:pPr>
            <a:r>
              <a:rPr lang="fa-IR" sz="2400" smtClean="0">
                <a:solidFill>
                  <a:schemeClr val="bg1"/>
                </a:solidFill>
              </a:rPr>
              <a:t>استحکام بخشی دیوار نما</a:t>
            </a:r>
          </a:p>
          <a:p>
            <a:pPr marL="0" indent="0" algn="r" rtl="1">
              <a:buNone/>
            </a:pPr>
            <a:r>
              <a:rPr lang="fa-IR" sz="2400" smtClean="0">
                <a:solidFill>
                  <a:schemeClr val="bg1"/>
                </a:solidFill>
              </a:rPr>
              <a:t>تخلیه ملات گل مابین سنگ ها (تصویر شماره بیست و شش)</a:t>
            </a:r>
          </a:p>
          <a:p>
            <a:pPr marL="0" indent="0" algn="r" rtl="1">
              <a:buNone/>
            </a:pPr>
            <a:r>
              <a:rPr lang="fa-IR" sz="2400" smtClean="0">
                <a:solidFill>
                  <a:schemeClr val="bg1"/>
                </a:solidFill>
              </a:rPr>
              <a:t>برس کاری وشست وشوی سنگ ها جهت ایجاد سطحی مناسب جهت تزریق ملات ماسه وسیمان</a:t>
            </a:r>
          </a:p>
          <a:p>
            <a:pPr marL="0" indent="0" algn="r" rtl="1">
              <a:buNone/>
            </a:pPr>
            <a:r>
              <a:rPr lang="fa-IR" sz="2400" smtClean="0">
                <a:solidFill>
                  <a:schemeClr val="bg1"/>
                </a:solidFill>
              </a:rPr>
              <a:t>اندود عایق ایزوسیل چوب های موجود در نما(ئال های چوبی)</a:t>
            </a:r>
          </a:p>
          <a:p>
            <a:pPr marL="0" indent="0" algn="r" rtl="1">
              <a:buNone/>
            </a:pPr>
            <a:r>
              <a:rPr lang="fa-IR" sz="2400" smtClean="0">
                <a:solidFill>
                  <a:schemeClr val="bg1"/>
                </a:solidFill>
              </a:rPr>
              <a:t>تزریق ملات ماسه وسیمان (تصویر شماره بیست و هفت)</a:t>
            </a:r>
          </a:p>
          <a:p>
            <a:pPr marL="0" indent="0" algn="r" rtl="1">
              <a:buNone/>
            </a:pPr>
            <a:r>
              <a:rPr lang="fa-IR" sz="2400" smtClean="0">
                <a:solidFill>
                  <a:schemeClr val="bg1"/>
                </a:solidFill>
              </a:rPr>
              <a:t>اجرای اندود گل با استفاده از ملات کاه گل در فضاهای داخلی و دیوار های خارجی(تصویر شماره بیست و هشت)</a:t>
            </a:r>
          </a:p>
          <a:p>
            <a:pPr marL="0" indent="0" algn="r" rtl="1">
              <a:buNone/>
            </a:pPr>
            <a:r>
              <a:rPr lang="fa-IR" sz="2400" smtClean="0">
                <a:solidFill>
                  <a:schemeClr val="bg1"/>
                </a:solidFill>
              </a:rPr>
              <a:t>اندود گل زرد دیوار ها (تصویر شماره بیست و هشت)</a:t>
            </a:r>
            <a:endParaRPr lang="en-US" sz="2400">
              <a:solidFill>
                <a:schemeClr val="bg1"/>
              </a:solidFill>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41</a:t>
            </a:fld>
            <a:endParaRPr lang="en-US"/>
          </a:p>
        </p:txBody>
      </p:sp>
    </p:spTree>
    <p:extLst>
      <p:ext uri="{BB962C8B-B14F-4D97-AF65-F5344CB8AC3E}">
        <p14:creationId xmlns:p14="http://schemas.microsoft.com/office/powerpoint/2010/main" val="27520903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37099" y="685800"/>
            <a:ext cx="4628627"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42</a:t>
            </a:fld>
            <a:endParaRPr lang="en-US"/>
          </a:p>
        </p:txBody>
      </p:sp>
    </p:spTree>
    <p:extLst>
      <p:ext uri="{BB962C8B-B14F-4D97-AF65-F5344CB8AC3E}">
        <p14:creationId xmlns:p14="http://schemas.microsoft.com/office/powerpoint/2010/main" val="12862600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28264" y="685800"/>
            <a:ext cx="4446297"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43</a:t>
            </a:fld>
            <a:endParaRPr lang="en-US"/>
          </a:p>
        </p:txBody>
      </p:sp>
    </p:spTree>
    <p:extLst>
      <p:ext uri="{BB962C8B-B14F-4D97-AF65-F5344CB8AC3E}">
        <p14:creationId xmlns:p14="http://schemas.microsoft.com/office/powerpoint/2010/main" val="40214356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38134" y="685800"/>
            <a:ext cx="4426558"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44</a:t>
            </a:fld>
            <a:endParaRPr lang="en-US"/>
          </a:p>
        </p:txBody>
      </p:sp>
    </p:spTree>
    <p:extLst>
      <p:ext uri="{BB962C8B-B14F-4D97-AF65-F5344CB8AC3E}">
        <p14:creationId xmlns:p14="http://schemas.microsoft.com/office/powerpoint/2010/main" val="26543503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87236" y="685800"/>
            <a:ext cx="4528353"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45</a:t>
            </a:fld>
            <a:endParaRPr lang="en-US"/>
          </a:p>
        </p:txBody>
      </p:sp>
    </p:spTree>
    <p:extLst>
      <p:ext uri="{BB962C8B-B14F-4D97-AF65-F5344CB8AC3E}">
        <p14:creationId xmlns:p14="http://schemas.microsoft.com/office/powerpoint/2010/main" val="22098198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69206" y="685800"/>
            <a:ext cx="4564414"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46</a:t>
            </a:fld>
            <a:endParaRPr lang="en-US"/>
          </a:p>
        </p:txBody>
      </p:sp>
    </p:spTree>
    <p:extLst>
      <p:ext uri="{BB962C8B-B14F-4D97-AF65-F5344CB8AC3E}">
        <p14:creationId xmlns:p14="http://schemas.microsoft.com/office/powerpoint/2010/main" val="24354398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12656" y="685800"/>
            <a:ext cx="4477514"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47</a:t>
            </a:fld>
            <a:endParaRPr lang="en-US"/>
          </a:p>
        </p:txBody>
      </p:sp>
    </p:spTree>
    <p:extLst>
      <p:ext uri="{BB962C8B-B14F-4D97-AF65-F5344CB8AC3E}">
        <p14:creationId xmlns:p14="http://schemas.microsoft.com/office/powerpoint/2010/main" val="30033167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079138" y="685800"/>
            <a:ext cx="3744549"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48</a:t>
            </a:fld>
            <a:endParaRPr lang="en-US"/>
          </a:p>
        </p:txBody>
      </p:sp>
    </p:spTree>
    <p:extLst>
      <p:ext uri="{BB962C8B-B14F-4D97-AF65-F5344CB8AC3E}">
        <p14:creationId xmlns:p14="http://schemas.microsoft.com/office/powerpoint/2010/main" val="8931957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84032" y="685800"/>
            <a:ext cx="4534761"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49</a:t>
            </a:fld>
            <a:endParaRPr lang="en-US"/>
          </a:p>
        </p:txBody>
      </p:sp>
    </p:spTree>
    <p:extLst>
      <p:ext uri="{BB962C8B-B14F-4D97-AF65-F5344CB8AC3E}">
        <p14:creationId xmlns:p14="http://schemas.microsoft.com/office/powerpoint/2010/main" val="1990754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idx="1"/>
          </p:nvPr>
        </p:nvSpPr>
        <p:spPr>
          <a:xfrm>
            <a:off x="7306146" y="1291306"/>
            <a:ext cx="4600070" cy="4529445"/>
          </a:xfrm>
          <a:prstGeom prst="rect">
            <a:avLst/>
          </a:prstGeom>
          <a:solidFill>
            <a:schemeClr val="accent1"/>
          </a:solidFill>
          <a:effectLst>
            <a:glow rad="228600">
              <a:schemeClr val="accent5">
                <a:satMod val="175000"/>
                <a:alpha val="40000"/>
              </a:schemeClr>
            </a:glow>
          </a:effectLst>
        </p:spPr>
        <p:txBody>
          <a:bodyPr wrap="square" rtlCol="0">
            <a:spAutoFit/>
          </a:bodyPr>
          <a:lstStyle/>
          <a:p>
            <a:pPr marL="0" indent="0" algn="r">
              <a:buNone/>
            </a:pPr>
            <a:r>
              <a:rPr lang="ar-SA" smtClean="0">
                <a:ln w="0"/>
                <a:solidFill>
                  <a:sysClr val="windowText" lastClr="000000"/>
                </a:solidFill>
                <a:effectLst>
                  <a:outerShdw blurRad="38100" dist="19050" dir="2700000" algn="tl" rotWithShape="0">
                    <a:schemeClr val="dk1">
                      <a:alpha val="40000"/>
                    </a:schemeClr>
                  </a:outerShdw>
                </a:effectLst>
              </a:rPr>
              <a:t>این شهر تاریخی در وسعتی معادل 6/1 هكتار و در چهار محله ی خانه بر، كشه سر، اسدمحله و مسجدبر شكل گرفته است. دارای بازاری در چهار طبقه می باشد که هر چهار محله بطور مستقل به بافت بازار شهر ارتباط بی واسطه دارند. در حال حاضر در ماسوله بیش از 350 واحد مسكونی وجود دارد كه در گذشته (حدود صد سال پیش)، این تعداد به 600 واحد بالغ می گردیده است. وجود بیش از 120 واحد تجاری در محدوده بازار آن، بیش از 6 كاروان سرا، دو حمام قدیمی، بیش از 33 چشمه عمومی، ده مسجد و پنج امام زاده حاكی از رونق و شكوفائی این شهر در دوره های متاخر می باشد. جمعیت ماسوله طی 60 سال گذشته از حدود</a:t>
            </a:r>
            <a:r>
              <a:rPr lang="fa-IR" smtClean="0">
                <a:ln w="0"/>
                <a:solidFill>
                  <a:sysClr val="windowText" lastClr="000000"/>
                </a:solidFill>
                <a:effectLst>
                  <a:outerShdw blurRad="38100" dist="19050" dir="2700000" algn="tl" rotWithShape="0">
                    <a:schemeClr val="dk1">
                      <a:alpha val="40000"/>
                    </a:schemeClr>
                  </a:outerShdw>
                </a:effectLst>
              </a:rPr>
              <a:t>3500</a:t>
            </a:r>
            <a:r>
              <a:rPr lang="ar-SA" smtClean="0">
                <a:ln w="0"/>
                <a:solidFill>
                  <a:sysClr val="windowText" lastClr="000000"/>
                </a:solidFill>
                <a:effectLst>
                  <a:outerShdw blurRad="38100" dist="19050" dir="2700000" algn="tl" rotWithShape="0">
                    <a:schemeClr val="dk1">
                      <a:alpha val="40000"/>
                    </a:schemeClr>
                  </a:outerShdw>
                </a:effectLst>
              </a:rPr>
              <a:t> نفر به 900 نفر كاهش یافته است</a:t>
            </a:r>
            <a:r>
              <a:rPr lang="fa-IR" smtClean="0">
                <a:ln w="0"/>
                <a:solidFill>
                  <a:sysClr val="windowText" lastClr="000000"/>
                </a:solidFill>
                <a:effectLst>
                  <a:outerShdw blurRad="38100" dist="19050" dir="2700000" algn="tl" rotWithShape="0">
                    <a:schemeClr val="dk1">
                      <a:alpha val="40000"/>
                    </a:schemeClr>
                  </a:outerShdw>
                </a:effectLst>
              </a:rPr>
              <a:t>.</a:t>
            </a:r>
            <a:endParaRPr lang="en-US" smtClean="0">
              <a:ln w="0"/>
              <a:solidFill>
                <a:sysClr val="windowText" lastClr="000000"/>
              </a:solidFill>
              <a:effectLst>
                <a:outerShdw blurRad="38100" dist="19050" dir="2700000" algn="tl" rotWithShape="0">
                  <a:schemeClr val="dk1">
                    <a:alpha val="40000"/>
                  </a:schemeClr>
                </a:outerShdw>
              </a:effectLst>
            </a:endParaRPr>
          </a:p>
          <a:p>
            <a:pPr marL="0" indent="0" algn="r">
              <a:buNone/>
            </a:pPr>
            <a:endParaRPr lang="en-US">
              <a:ln w="0"/>
              <a:solidFill>
                <a:sysClr val="windowText" lastClr="000000"/>
              </a:solidFill>
              <a:effectLst>
                <a:outerShdw blurRad="38100" dist="19050" dir="2700000" algn="tl" rotWithShape="0">
                  <a:schemeClr val="dk1">
                    <a:alpha val="40000"/>
                  </a:schemeClr>
                </a:outerShdw>
              </a:effectLst>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88" y="1287489"/>
            <a:ext cx="6454719" cy="4841039"/>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227258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90977" y="685800"/>
            <a:ext cx="4520871"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50</a:t>
            </a:fld>
            <a:endParaRPr lang="en-US"/>
          </a:p>
        </p:txBody>
      </p:sp>
    </p:spTree>
    <p:extLst>
      <p:ext uri="{BB962C8B-B14F-4D97-AF65-F5344CB8AC3E}">
        <p14:creationId xmlns:p14="http://schemas.microsoft.com/office/powerpoint/2010/main" val="3362500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46180" y="685800"/>
            <a:ext cx="4410465"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51</a:t>
            </a:fld>
            <a:endParaRPr lang="en-US"/>
          </a:p>
        </p:txBody>
      </p:sp>
    </p:spTree>
    <p:extLst>
      <p:ext uri="{BB962C8B-B14F-4D97-AF65-F5344CB8AC3E}">
        <p14:creationId xmlns:p14="http://schemas.microsoft.com/office/powerpoint/2010/main" val="33407377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94066" y="685800"/>
            <a:ext cx="4514693"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52</a:t>
            </a:fld>
            <a:endParaRPr lang="en-US"/>
          </a:p>
        </p:txBody>
      </p:sp>
    </p:spTree>
    <p:extLst>
      <p:ext uri="{BB962C8B-B14F-4D97-AF65-F5344CB8AC3E}">
        <p14:creationId xmlns:p14="http://schemas.microsoft.com/office/powerpoint/2010/main" val="29781948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66817" y="685800"/>
            <a:ext cx="4569191"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53</a:t>
            </a:fld>
            <a:endParaRPr lang="en-US"/>
          </a:p>
        </p:txBody>
      </p:sp>
    </p:spTree>
    <p:extLst>
      <p:ext uri="{BB962C8B-B14F-4D97-AF65-F5344CB8AC3E}">
        <p14:creationId xmlns:p14="http://schemas.microsoft.com/office/powerpoint/2010/main" val="951353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22814" y="685800"/>
            <a:ext cx="4457197"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54</a:t>
            </a:fld>
            <a:endParaRPr lang="en-US"/>
          </a:p>
        </p:txBody>
      </p:sp>
    </p:spTree>
    <p:extLst>
      <p:ext uri="{BB962C8B-B14F-4D97-AF65-F5344CB8AC3E}">
        <p14:creationId xmlns:p14="http://schemas.microsoft.com/office/powerpoint/2010/main" val="26953660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04684" y="685800"/>
            <a:ext cx="4493458"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55</a:t>
            </a:fld>
            <a:endParaRPr lang="en-US"/>
          </a:p>
        </p:txBody>
      </p:sp>
    </p:spTree>
    <p:extLst>
      <p:ext uri="{BB962C8B-B14F-4D97-AF65-F5344CB8AC3E}">
        <p14:creationId xmlns:p14="http://schemas.microsoft.com/office/powerpoint/2010/main" val="30550410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01788" y="685800"/>
            <a:ext cx="4499249"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56</a:t>
            </a:fld>
            <a:endParaRPr lang="en-US"/>
          </a:p>
        </p:txBody>
      </p:sp>
    </p:spTree>
    <p:extLst>
      <p:ext uri="{BB962C8B-B14F-4D97-AF65-F5344CB8AC3E}">
        <p14:creationId xmlns:p14="http://schemas.microsoft.com/office/powerpoint/2010/main" val="31239436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15342" y="685800"/>
            <a:ext cx="4472142"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57</a:t>
            </a:fld>
            <a:endParaRPr lang="en-US"/>
          </a:p>
        </p:txBody>
      </p:sp>
    </p:spTree>
    <p:extLst>
      <p:ext uri="{BB962C8B-B14F-4D97-AF65-F5344CB8AC3E}">
        <p14:creationId xmlns:p14="http://schemas.microsoft.com/office/powerpoint/2010/main" val="15160151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85231" y="685800"/>
            <a:ext cx="4532364"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58</a:t>
            </a:fld>
            <a:endParaRPr lang="en-US"/>
          </a:p>
        </p:txBody>
      </p:sp>
    </p:spTree>
    <p:extLst>
      <p:ext uri="{BB962C8B-B14F-4D97-AF65-F5344CB8AC3E}">
        <p14:creationId xmlns:p14="http://schemas.microsoft.com/office/powerpoint/2010/main" val="26534387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22814" y="685800"/>
            <a:ext cx="4457197"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59</a:t>
            </a:fld>
            <a:endParaRPr lang="en-US"/>
          </a:p>
        </p:txBody>
      </p:sp>
    </p:spTree>
    <p:extLst>
      <p:ext uri="{BB962C8B-B14F-4D97-AF65-F5344CB8AC3E}">
        <p14:creationId xmlns:p14="http://schemas.microsoft.com/office/powerpoint/2010/main" val="4195595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7798.jpg"/>
          <p:cNvPicPr>
            <a:picLocks noGrp="1"/>
          </p:cNvPicPr>
          <p:nvPr>
            <p:ph idx="1"/>
          </p:nvPr>
        </p:nvPicPr>
        <p:blipFill>
          <a:blip r:embed="rId2" cstate="print"/>
          <a:stretch>
            <a:fillRect/>
          </a:stretch>
        </p:blipFill>
        <p:spPr>
          <a:xfrm>
            <a:off x="2548914" y="685800"/>
            <a:ext cx="4804997"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6</a:t>
            </a:fld>
            <a:endParaRPr lang="en-US"/>
          </a:p>
        </p:txBody>
      </p:sp>
    </p:spTree>
    <p:extLst>
      <p:ext uri="{BB962C8B-B14F-4D97-AF65-F5344CB8AC3E}">
        <p14:creationId xmlns:p14="http://schemas.microsoft.com/office/powerpoint/2010/main" val="9022292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94684" y="685800"/>
            <a:ext cx="4513457"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60</a:t>
            </a:fld>
            <a:endParaRPr lang="en-US"/>
          </a:p>
        </p:txBody>
      </p:sp>
    </p:spTree>
    <p:extLst>
      <p:ext uri="{BB962C8B-B14F-4D97-AF65-F5344CB8AC3E}">
        <p14:creationId xmlns:p14="http://schemas.microsoft.com/office/powerpoint/2010/main" val="34843358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18056" y="685800"/>
            <a:ext cx="4466713"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61</a:t>
            </a:fld>
            <a:endParaRPr lang="en-US"/>
          </a:p>
        </p:txBody>
      </p:sp>
    </p:spTree>
    <p:extLst>
      <p:ext uri="{BB962C8B-B14F-4D97-AF65-F5344CB8AC3E}">
        <p14:creationId xmlns:p14="http://schemas.microsoft.com/office/powerpoint/2010/main" val="13754319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70389" y="685800"/>
            <a:ext cx="4562048"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62</a:t>
            </a:fld>
            <a:endParaRPr lang="en-US"/>
          </a:p>
        </p:txBody>
      </p:sp>
    </p:spTree>
    <p:extLst>
      <p:ext uri="{BB962C8B-B14F-4D97-AF65-F5344CB8AC3E}">
        <p14:creationId xmlns:p14="http://schemas.microsoft.com/office/powerpoint/2010/main" val="21379425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571368" y="685800"/>
            <a:ext cx="2760090"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63</a:t>
            </a:fld>
            <a:endParaRPr lang="en-US"/>
          </a:p>
        </p:txBody>
      </p:sp>
    </p:spTree>
    <p:extLst>
      <p:ext uri="{BB962C8B-B14F-4D97-AF65-F5344CB8AC3E}">
        <p14:creationId xmlns:p14="http://schemas.microsoft.com/office/powerpoint/2010/main" val="16552096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75358" y="685800"/>
            <a:ext cx="4552109"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64</a:t>
            </a:fld>
            <a:endParaRPr lang="en-US"/>
          </a:p>
        </p:txBody>
      </p:sp>
    </p:spTree>
    <p:extLst>
      <p:ext uri="{BB962C8B-B14F-4D97-AF65-F5344CB8AC3E}">
        <p14:creationId xmlns:p14="http://schemas.microsoft.com/office/powerpoint/2010/main" val="21773942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56866" y="685800"/>
            <a:ext cx="4589093"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65</a:t>
            </a:fld>
            <a:endParaRPr lang="en-US"/>
          </a:p>
        </p:txBody>
      </p:sp>
    </p:spTree>
    <p:extLst>
      <p:ext uri="{BB962C8B-B14F-4D97-AF65-F5344CB8AC3E}">
        <p14:creationId xmlns:p14="http://schemas.microsoft.com/office/powerpoint/2010/main" val="416855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541476" y="685800"/>
            <a:ext cx="2819874"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66</a:t>
            </a:fld>
            <a:endParaRPr lang="en-US"/>
          </a:p>
        </p:txBody>
      </p:sp>
    </p:spTree>
    <p:extLst>
      <p:ext uri="{BB962C8B-B14F-4D97-AF65-F5344CB8AC3E}">
        <p14:creationId xmlns:p14="http://schemas.microsoft.com/office/powerpoint/2010/main" val="1330119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93265" y="685800"/>
            <a:ext cx="4516296"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67</a:t>
            </a:fld>
            <a:endParaRPr lang="en-US"/>
          </a:p>
        </p:txBody>
      </p:sp>
    </p:spTree>
    <p:extLst>
      <p:ext uri="{BB962C8B-B14F-4D97-AF65-F5344CB8AC3E}">
        <p14:creationId xmlns:p14="http://schemas.microsoft.com/office/powerpoint/2010/main" val="13513094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19779" y="685800"/>
            <a:ext cx="4463268" cy="361473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951343C-2225-40B2-A76A-24B28E3A33F3}" type="slidenum">
              <a:rPr lang="en-US" smtClean="0"/>
              <a:t>68</a:t>
            </a:fld>
            <a:endParaRPr lang="en-US"/>
          </a:p>
        </p:txBody>
      </p:sp>
    </p:spTree>
    <p:extLst>
      <p:ext uri="{BB962C8B-B14F-4D97-AF65-F5344CB8AC3E}">
        <p14:creationId xmlns:p14="http://schemas.microsoft.com/office/powerpoint/2010/main" val="176052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838783959"/>
              </p:ext>
            </p:extLst>
          </p:nvPr>
        </p:nvGraphicFramePr>
        <p:xfrm>
          <a:off x="416458" y="525101"/>
          <a:ext cx="10004081" cy="6011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0951343C-2225-40B2-A76A-24B28E3A33F3}" type="slidenum">
              <a:rPr lang="en-US" smtClean="0"/>
              <a:t>7</a:t>
            </a:fld>
            <a:endParaRPr lang="en-US"/>
          </a:p>
        </p:txBody>
      </p:sp>
      <p:sp>
        <p:nvSpPr>
          <p:cNvPr id="7" name="Down Arrow 6"/>
          <p:cNvSpPr/>
          <p:nvPr/>
        </p:nvSpPr>
        <p:spPr>
          <a:xfrm>
            <a:off x="3929205" y="1638677"/>
            <a:ext cx="1955548" cy="1095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b="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fa-IR" sz="2000" smtClean="0">
                <a:ln w="0"/>
                <a:solidFill>
                  <a:sysClr val="windowText" lastClr="000000"/>
                </a:solidFill>
                <a:effectLst>
                  <a:outerShdw blurRad="38100" dist="19050" dir="2700000" algn="tl" rotWithShape="0">
                    <a:schemeClr val="dk1">
                      <a:alpha val="40000"/>
                    </a:schemeClr>
                  </a:outerShdw>
                </a:effectLst>
              </a:rPr>
              <a:t>مجروح  شد و درگذشت</a:t>
            </a:r>
            <a:endParaRPr lang="en-US" sz="2000" smtClean="0">
              <a:ln w="0"/>
              <a:solidFill>
                <a:sysClr val="windowText" lastClr="000000"/>
              </a:solidFill>
              <a:effectLst>
                <a:outerShdw blurRad="38100" dist="19050" dir="2700000" algn="tl" rotWithShape="0">
                  <a:schemeClr val="dk1">
                    <a:alpha val="40000"/>
                  </a:schemeClr>
                </a:outerShdw>
              </a:effectLst>
            </a:endParaRPr>
          </a:p>
          <a:p>
            <a:pPr algn="ctr"/>
            <a:endParaRPr lang="en-US"/>
          </a:p>
        </p:txBody>
      </p:sp>
      <p:sp>
        <p:nvSpPr>
          <p:cNvPr id="8" name="Down Arrow 7"/>
          <p:cNvSpPr/>
          <p:nvPr/>
        </p:nvSpPr>
        <p:spPr>
          <a:xfrm>
            <a:off x="4599161" y="4744017"/>
            <a:ext cx="1720158" cy="7876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smtClean="0">
                <a:ln w="0"/>
                <a:solidFill>
                  <a:sysClr val="windowText" lastClr="000000"/>
                </a:solidFill>
                <a:effectLst>
                  <a:outerShdw blurRad="38100" dist="19050" dir="2700000" algn="tl" rotWithShape="0">
                    <a:schemeClr val="dk1">
                      <a:alpha val="40000"/>
                    </a:schemeClr>
                  </a:outerShdw>
                </a:effectLst>
              </a:rPr>
              <a:t>قبر آنها</a:t>
            </a:r>
            <a:endParaRPr lang="en-US" sz="2000" smtClean="0">
              <a:ln w="0"/>
              <a:solidFill>
                <a:sysClr val="windowText" lastClr="000000"/>
              </a:solidFill>
              <a:effectLst>
                <a:outerShdw blurRad="38100" dist="19050" dir="2700000" algn="tl" rotWithShape="0">
                  <a:schemeClr val="dk1">
                    <a:alpha val="40000"/>
                  </a:schemeClr>
                </a:outerShdw>
              </a:effectLst>
            </a:endParaRPr>
          </a:p>
          <a:p>
            <a:pPr algn="ctr"/>
            <a:endParaRPr lang="en-US" sz="1600"/>
          </a:p>
        </p:txBody>
      </p:sp>
      <p:sp>
        <p:nvSpPr>
          <p:cNvPr id="10" name="TextBox 9"/>
          <p:cNvSpPr txBox="1"/>
          <p:nvPr/>
        </p:nvSpPr>
        <p:spPr>
          <a:xfrm>
            <a:off x="7369520" y="172640"/>
            <a:ext cx="3151262" cy="461665"/>
          </a:xfrm>
          <a:prstGeom prst="rect">
            <a:avLst/>
          </a:prstGeom>
          <a:solidFill>
            <a:schemeClr val="accent1"/>
          </a:solidFill>
        </p:spPr>
        <p:txBody>
          <a:bodyPr wrap="square" rtlCol="0">
            <a:spAutoFit/>
          </a:bodyPr>
          <a:lstStyle/>
          <a:p>
            <a:pPr algn="r"/>
            <a:r>
              <a:rPr lang="fa-IR" sz="2400" smtClean="0">
                <a:ln w="0"/>
              </a:rPr>
              <a:t>عوارض شکل گیری روستا</a:t>
            </a:r>
            <a:endParaRPr lang="en-US" sz="2400"/>
          </a:p>
        </p:txBody>
      </p:sp>
    </p:spTree>
    <p:extLst>
      <p:ext uri="{BB962C8B-B14F-4D97-AF65-F5344CB8AC3E}">
        <p14:creationId xmlns:p14="http://schemas.microsoft.com/office/powerpoint/2010/main" val="2279695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51343C-2225-40B2-A76A-24B28E3A33F3}" type="slidenum">
              <a:rPr lang="en-US" smtClean="0"/>
              <a:t>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815" y="1237630"/>
            <a:ext cx="5204234" cy="3717310"/>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69" y="1237630"/>
            <a:ext cx="6044407" cy="3717310"/>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2148256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6995160" y="1622834"/>
            <a:ext cx="4873200" cy="4377803"/>
          </a:xfrm>
          <a:solidFill>
            <a:schemeClr val="accent1"/>
          </a:solidFill>
          <a:ln>
            <a:solidFill>
              <a:schemeClr val="accent1"/>
            </a:solidFill>
          </a:ln>
          <a:effectLst>
            <a:glow rad="228600">
              <a:schemeClr val="accent5">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a:normAutofit fontScale="85000" lnSpcReduction="20000"/>
          </a:bodyPr>
          <a:lstStyle/>
          <a:p>
            <a:pPr marL="0" indent="0" algn="r" rtl="1">
              <a:buNone/>
            </a:pPr>
            <a:r>
              <a:rPr lang="ar-SA" sz="2000" smtClean="0">
                <a:ln w="0"/>
                <a:solidFill>
                  <a:sysClr val="windowText" lastClr="000000"/>
                </a:solidFill>
                <a:effectLst>
                  <a:outerShdw blurRad="38100" dist="19050" dir="2700000" algn="tl" rotWithShape="0">
                    <a:schemeClr val="dk1">
                      <a:alpha val="40000"/>
                    </a:schemeClr>
                  </a:outerShdw>
                </a:effectLst>
              </a:rPr>
              <a:t> </a:t>
            </a:r>
            <a:r>
              <a:rPr lang="en-US" sz="2000" dirty="0" smtClean="0">
                <a:ln w="0"/>
                <a:solidFill>
                  <a:sysClr val="windowText" lastClr="000000"/>
                </a:solidFill>
                <a:effectLst>
                  <a:outerShdw blurRad="38100" dist="19050" dir="2700000" algn="tl" rotWithShape="0">
                    <a:schemeClr val="dk1">
                      <a:alpha val="40000"/>
                    </a:schemeClr>
                  </a:outerShdw>
                </a:effectLst>
              </a:rPr>
              <a:t/>
            </a:r>
            <a:br>
              <a:rPr lang="en-US" sz="2000" dirty="0" smtClean="0">
                <a:ln w="0"/>
                <a:solidFill>
                  <a:sysClr val="windowText" lastClr="000000"/>
                </a:solidFill>
                <a:effectLst>
                  <a:outerShdw blurRad="38100" dist="19050" dir="2700000" algn="tl" rotWithShape="0">
                    <a:schemeClr val="dk1">
                      <a:alpha val="40000"/>
                    </a:schemeClr>
                  </a:outerShdw>
                </a:effectLst>
              </a:rPr>
            </a:br>
            <a:r>
              <a:rPr lang="fa-IR" sz="2000" dirty="0" smtClean="0">
                <a:ln w="0"/>
                <a:solidFill>
                  <a:sysClr val="windowText" lastClr="000000"/>
                </a:solidFill>
                <a:effectLst>
                  <a:outerShdw blurRad="38100" dist="19050" dir="2700000" algn="tl" rotWithShape="0">
                    <a:schemeClr val="dk1">
                      <a:alpha val="40000"/>
                    </a:schemeClr>
                  </a:outerShdw>
                </a:effectLst>
              </a:rPr>
              <a:t>در ۵۵ کیلومتی رشت در استان گیلان قرار دارد. ماسوله در ضلع شرقی یكی از رشته كوههای تالش قرار دارد. این محل كه به سبب نوع معماری خانه هایش شهرتی جهانی یافته است ، در شیب كوه واقع شده و نمای خانه های پله ای آن در دامنه سرسبز و سر برافراشته كوه ها و رودخانه ی خروشان "ماسوله رودخان" كه از خط القعر دره می گذرد ، از دل انگیزترین و دیدنی ترین مناظر گیلان و ایران است. با وسعت ۱۶ هکتار و ارتفاع ۱۰۵۰ متر از سطح دریای آزاد ساخته شده‌است. ماسوله در غرب جنوب غربی فومن قرار دارد و فاصله فومن تا رشت حدود 25 کیلومتر و از فومن تا ماسوله حدود 35 کیلومتر است . از طرف شمال غرب به ماسال ، از غرب به خلخال و از جنوب به پشتکوه خمسه زنجان و از مشرق به فومن محدود می شود . ماسوله در 29 درجه و 1 دقیقه عرض شمالی و 27 درجه و 8 دقیقه طول شرقی در ارتفاع 1050 متری از سطح دریا واقع شده است. اختلاف ارتفاع بلندترین و پایین ترین سطح روستا حدود 100 </a:t>
            </a:r>
            <a:r>
              <a:rPr lang="fa-IR" sz="2000" smtClean="0">
                <a:ln w="0"/>
                <a:solidFill>
                  <a:sysClr val="windowText" lastClr="000000"/>
                </a:solidFill>
                <a:effectLst>
                  <a:outerShdw blurRad="38100" dist="19050" dir="2700000" algn="tl" rotWithShape="0">
                    <a:schemeClr val="dk1">
                      <a:alpha val="40000"/>
                    </a:schemeClr>
                  </a:outerShdw>
                </a:effectLst>
              </a:rPr>
              <a:t>متر است.</a:t>
            </a:r>
            <a:endParaRPr lang="en-US" sz="2000" dirty="0">
              <a:ln w="0"/>
              <a:solidFill>
                <a:sysClr val="windowText" lastClr="000000"/>
              </a:solidFill>
              <a:effectLst>
                <a:outerShdw blurRad="38100" dist="19050" dir="2700000" algn="tl" rotWithShape="0">
                  <a:schemeClr val="dk1">
                    <a:alpha val="40000"/>
                  </a:schemeClr>
                </a:outerShdw>
              </a:effectLst>
            </a:endParaRPr>
          </a:p>
        </p:txBody>
      </p:sp>
      <p:sp>
        <p:nvSpPr>
          <p:cNvPr id="4" name="Slide Number Placeholder 3"/>
          <p:cNvSpPr>
            <a:spLocks noGrp="1"/>
          </p:cNvSpPr>
          <p:nvPr>
            <p:ph type="sldNum" sz="quarter" idx="12"/>
          </p:nvPr>
        </p:nvSpPr>
        <p:spPr/>
        <p:txBody>
          <a:bodyPr/>
          <a:lstStyle/>
          <a:p>
            <a:fld id="{0951343C-2225-40B2-A76A-24B28E3A33F3}" type="slidenum">
              <a:rPr lang="en-US" smtClean="0"/>
              <a:t>9</a:t>
            </a:fld>
            <a:endParaRPr lang="en-US"/>
          </a:p>
        </p:txBody>
      </p:sp>
      <p:pic>
        <p:nvPicPr>
          <p:cNvPr id="6" name="Picture 5"/>
          <p:cNvPicPr>
            <a:picLocks noChangeAspect="1"/>
          </p:cNvPicPr>
          <p:nvPr/>
        </p:nvPicPr>
        <p:blipFill>
          <a:blip r:embed="rId2"/>
          <a:stretch>
            <a:fillRect/>
          </a:stretch>
        </p:blipFill>
        <p:spPr>
          <a:xfrm>
            <a:off x="260807" y="2589292"/>
            <a:ext cx="5026416" cy="4085188"/>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2330858" y="295729"/>
            <a:ext cx="4406407" cy="2879591"/>
          </a:xfrm>
          <a:prstGeom prst="rect">
            <a:avLst/>
          </a:prstGeom>
          <a:ln w="38100" cap="sq">
            <a:solidFill>
              <a:schemeClr val="accent1"/>
            </a:solidFill>
            <a:prstDash val="solid"/>
            <a:miter lim="800000"/>
          </a:ln>
          <a:effectLst>
            <a:glow rad="228600">
              <a:schemeClr val="accent5">
                <a:satMod val="175000"/>
                <a:alpha val="40000"/>
              </a:schemeClr>
            </a:glow>
            <a:outerShdw blurRad="50800" dist="38100" dir="2700000" algn="tl" rotWithShape="0">
              <a:srgbClr val="000000">
                <a:alpha val="43000"/>
              </a:srgbClr>
            </a:outerShdw>
          </a:effectLst>
        </p:spPr>
      </p:pic>
      <p:sp>
        <p:nvSpPr>
          <p:cNvPr id="8" name="Oval 7"/>
          <p:cNvSpPr/>
          <p:nvPr/>
        </p:nvSpPr>
        <p:spPr>
          <a:xfrm>
            <a:off x="3521799" y="1611517"/>
            <a:ext cx="353085" cy="271604"/>
          </a:xfrm>
          <a:prstGeom prst="ellips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7845552" y="341076"/>
            <a:ext cx="2046541" cy="857689"/>
          </a:xfrm>
          <a:prstGeom prst="lef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mtClean="0">
                <a:solidFill>
                  <a:sysClr val="windowText" lastClr="000000"/>
                </a:solidFill>
              </a:rPr>
              <a:t>ماسوله</a:t>
            </a:r>
            <a:endParaRPr lang="en-US">
              <a:solidFill>
                <a:sysClr val="windowText" lastClr="000000"/>
              </a:solidFill>
            </a:endParaRPr>
          </a:p>
        </p:txBody>
      </p:sp>
      <p:sp>
        <p:nvSpPr>
          <p:cNvPr id="11" name="TextBox 10"/>
          <p:cNvSpPr txBox="1"/>
          <p:nvPr/>
        </p:nvSpPr>
        <p:spPr>
          <a:xfrm>
            <a:off x="7623018" y="0"/>
            <a:ext cx="2879002" cy="584775"/>
          </a:xfrm>
          <a:prstGeom prst="rect">
            <a:avLst/>
          </a:prstGeom>
          <a:solidFill>
            <a:schemeClr val="accent1"/>
          </a:solidFill>
        </p:spPr>
        <p:txBody>
          <a:bodyPr wrap="square" rtlCol="0">
            <a:spAutoFit/>
          </a:bodyPr>
          <a:lstStyle/>
          <a:p>
            <a:pPr algn="r"/>
            <a:r>
              <a:rPr lang="fa-IR" sz="3200" smtClean="0"/>
              <a:t>موقعیت قرارگیری</a:t>
            </a:r>
            <a:endParaRPr lang="en-US" sz="3200"/>
          </a:p>
        </p:txBody>
      </p:sp>
    </p:spTree>
    <p:extLst>
      <p:ext uri="{BB962C8B-B14F-4D97-AF65-F5344CB8AC3E}">
        <p14:creationId xmlns:p14="http://schemas.microsoft.com/office/powerpoint/2010/main" val="402166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50" presetClass="path" presetSubtype="0" accel="50000" decel="50000" fill="hold" grpId="0" nodeType="withEffect">
                                  <p:stCondLst>
                                    <p:cond delay="0"/>
                                  </p:stCondLst>
                                  <p:childTnLst>
                                    <p:animMotion origin="layout" path="M -3.54167E-6 -3.7037E-7 C 0.04167 -3.7037E-7 -0.06731 -0.07708 -0.10234 -0.0706 C -0.13737 -0.06389 -0.21002 -0.01643 -0.21002 0.03982 C -0.21002 0.08148 -0.3177 0.10255 -0.3177 0.14491 " pathEditMode="relative" rAng="0" ptsTypes="AAAA">
                                      <p:cBhvr>
                                        <p:cTn id="10" dur="2000" fill="hold"/>
                                        <p:tgtEl>
                                          <p:spTgt spid="9"/>
                                        </p:tgtEl>
                                        <p:attrNameLst>
                                          <p:attrName>ppt_x</p:attrName>
                                          <p:attrName>ppt_y</p:attrName>
                                        </p:attrNameLst>
                                      </p:cBhvr>
                                      <p:rCtr x="-15430" y="3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506</TotalTime>
  <Words>2975</Words>
  <Application>Microsoft Office PowerPoint</Application>
  <PresentationFormat>Widescreen</PresentationFormat>
  <Paragraphs>268</Paragraphs>
  <Slides>68</Slides>
  <Notes>1</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68</vt:i4>
      </vt:variant>
    </vt:vector>
  </HeadingPairs>
  <TitlesOfParts>
    <vt:vector size="90" baseType="lpstr">
      <vt:lpstr>Arial Unicode MS</vt:lpstr>
      <vt:lpstr>_L4i_Nastaliq</vt:lpstr>
      <vt:lpstr>3X3</vt:lpstr>
      <vt:lpstr>Aharoni</vt:lpstr>
      <vt:lpstr>Aldhabi</vt:lpstr>
      <vt:lpstr>Algerian</vt:lpstr>
      <vt:lpstr>Andalus</vt:lpstr>
      <vt:lpstr>Angsana New</vt:lpstr>
      <vt:lpstr>Aparajita</vt:lpstr>
      <vt:lpstr>Arial</vt:lpstr>
      <vt:lpstr>Arial Black</vt:lpstr>
      <vt:lpstr>BankGothic Lt BT</vt:lpstr>
      <vt:lpstr>Bauhaus 93</vt:lpstr>
      <vt:lpstr>Bernard MT Condensed</vt:lpstr>
      <vt:lpstr>Bodoni MT Condensed</vt:lpstr>
      <vt:lpstr>Browallia New</vt:lpstr>
      <vt:lpstr>Calibri</vt:lpstr>
      <vt:lpstr>Century Gothic</vt:lpstr>
      <vt:lpstr>Constantia</vt:lpstr>
      <vt:lpstr>Tahoma</vt:lpstr>
      <vt:lpstr>Wingdings 3</vt:lpstr>
      <vt:lpstr>Slice</vt:lpstr>
      <vt:lpstr>PowerPoint Presentation</vt:lpstr>
      <vt:lpstr>فهرست مطالب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تاریخ</vt:lpstr>
      <vt:lpstr>PowerPoint Presentation</vt:lpstr>
      <vt:lpstr> این شهرک هم اکنون رویارو با مسائلی مانند ریزش سنگ، سیل، رانش زمین، زمین لرزه ، تصرف به منظور توسعه عمرانی و انسانی و تخریب و ... می‌‌باشد. .قلل مهم ماسوله عبارت‌اند از:شاه معلم (شامولوم)، آسمانکوه، لاسه سر، تروشوم و کله قندی. که قله شاه معلم با ارتفاع ۳۰۵۰ متر بلندترین نقطه استان گیلان می باشد. در ماسوله دها چشمه آب زلال و گوارا وجود دارد .  </vt:lpstr>
      <vt:lpstr>PowerPoint Presentation</vt:lpstr>
      <vt:lpstr>PowerPoint Presentation</vt:lpstr>
      <vt:lpstr>تیره و نژاد ماسوله  </vt:lpstr>
      <vt:lpstr>هنر و فرهنگ مردم ماسوله </vt:lpstr>
      <vt:lpstr>PowerPoint Presentation</vt:lpstr>
      <vt:lpstr>بقعه های ماسوله</vt:lpstr>
      <vt:lpstr>مساجد ماسوله</vt:lpstr>
      <vt:lpstr>ماسوله بين دو شهر رشت وزنجان واقع شده است که شهر رشت داراي اقليم معتدل ومرطوب وشهر زنجان داراي اقليم سرد مي باشد. بنابراين اقليم ماسوله تلفيقي از اين دو اقليم است. ماسوله زمستانهاي بسيار سرد وتابستانهاي معتدل دارد.در عين حال آفتاب تابستاني ان سوزنده است.</vt:lpstr>
      <vt:lpstr>دسترسي ها:</vt:lpstr>
      <vt:lpstr>معماری ساده اما کم نظیر همراه با سر سبزی و طراوت و خرمی درختان و جنگل های اطراف ماسوله چیزی نیست که بتوان بفریت از آن گذشت و یا بی تفاوت به آن نگریست . خانه ها چون نگینی در دل کوه بنا شده ،  معماری ماسوله در یک جمله توصیف می‌شود: حیاط ساختمان بالایی پشت بام ساختمان پایینی است و قتی شما از کوچه های باریک و مارپیچ ماسوله عبور میکنید بناچار از بام خانه هائی نیز عبور خواهید کرد که صاحب خانه مطلقا به آن اعتراض ندارد . ماسوله دارای معماری منحصر به فردی است. محوطه جلوی خانه‌ها و پشت بام‌ها هر دو به عنوان پیاده رو استفاده می‌شوند. خیابان‌های کوچک و پله‌های بسیار به هیچ وسیله نقلیه موتوری اجازه ورود نمی‌دهد.. ساختمان‌ها معمولاً از دو طبقه تجاوز نمی‌کنند. هر خانه در مجموع از دو قسمت تشكیل شده است: قسمت زمستانی ؛ قسمت زمستانی منازل را در زبان محلی "سومه" می نامند. سومه از اتاقی كوچك كه معمولاً در عقب خانه جای دارد و از نور چندانی برخوردار نیست ، شكل گرفته است. تنها نقطه ی نورگیر آن روزنه ای است به نام "لون". در وسط این اتاق كوره ای كه از آن برای آشپزی و تهیه غذا و همچنین تأمین گرما استفاده می شود ، تعبیه شده است. در گرداگرد اتاق طاقچه هایی ساخته شده كه ظروف گوناگون چینی و مسی بر روی آن جا می گیرد.</vt:lpstr>
      <vt:lpstr>بازشوها</vt:lpstr>
      <vt:lpstr>PowerPoint Presentation</vt:lpstr>
      <vt:lpstr>PowerPoint Presentation</vt:lpstr>
      <vt:lpstr>PowerPoint Presentation</vt:lpstr>
      <vt:lpstr>PowerPoint Presentation</vt:lpstr>
      <vt:lpstr>منزل گلابتین کامران(حبیب ملکی)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باز سازی تالار </vt:lpstr>
      <vt:lpstr>برچیدن بخشی از سقف طبقه همکف به مساحت 7 متر مربع</vt:lpstr>
      <vt:lpstr>باز سازی سقف همکف (به مساحت 7 متر مترمربع)</vt:lpstr>
      <vt:lpstr>تکمیل سرویس بهداشتی طبقه اول </vt:lpstr>
      <vt:lpstr>عملیات مرمتی دیوارهای داخلی و خارجی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Danial</cp:lastModifiedBy>
  <cp:revision>51</cp:revision>
  <dcterms:created xsi:type="dcterms:W3CDTF">2016-01-05T14:52:25Z</dcterms:created>
  <dcterms:modified xsi:type="dcterms:W3CDTF">2016-05-15T17:44:47Z</dcterms:modified>
</cp:coreProperties>
</file>