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304" r:id="rId2"/>
    <p:sldId id="331" r:id="rId3"/>
    <p:sldId id="303" r:id="rId4"/>
    <p:sldId id="305" r:id="rId5"/>
    <p:sldId id="306" r:id="rId6"/>
    <p:sldId id="307" r:id="rId7"/>
    <p:sldId id="308" r:id="rId8"/>
    <p:sldId id="309" r:id="rId9"/>
    <p:sldId id="330" r:id="rId10"/>
    <p:sldId id="310" r:id="rId11"/>
    <p:sldId id="311" r:id="rId12"/>
    <p:sldId id="312" r:id="rId13"/>
    <p:sldId id="313" r:id="rId14"/>
    <p:sldId id="256" r:id="rId15"/>
    <p:sldId id="257" r:id="rId16"/>
    <p:sldId id="258" r:id="rId17"/>
    <p:sldId id="259" r:id="rId18"/>
    <p:sldId id="260" r:id="rId19"/>
    <p:sldId id="261" r:id="rId20"/>
    <p:sldId id="262" r:id="rId21"/>
    <p:sldId id="263" r:id="rId22"/>
    <p:sldId id="269" r:id="rId23"/>
    <p:sldId id="270" r:id="rId24"/>
    <p:sldId id="265" r:id="rId25"/>
    <p:sldId id="271" r:id="rId26"/>
    <p:sldId id="266" r:id="rId27"/>
    <p:sldId id="267" r:id="rId28"/>
    <p:sldId id="268" r:id="rId29"/>
    <p:sldId id="272" r:id="rId30"/>
    <p:sldId id="273" r:id="rId31"/>
    <p:sldId id="274" r:id="rId32"/>
    <p:sldId id="275" r:id="rId33"/>
    <p:sldId id="276" r:id="rId34"/>
    <p:sldId id="277" r:id="rId35"/>
    <p:sldId id="278" r:id="rId36"/>
    <p:sldId id="279" r:id="rId37"/>
    <p:sldId id="280" r:id="rId38"/>
    <p:sldId id="281" r:id="rId39"/>
    <p:sldId id="282" r:id="rId40"/>
    <p:sldId id="283" r:id="rId41"/>
    <p:sldId id="284" r:id="rId42"/>
    <p:sldId id="285" r:id="rId43"/>
    <p:sldId id="286" r:id="rId44"/>
    <p:sldId id="292" r:id="rId45"/>
    <p:sldId id="287" r:id="rId46"/>
    <p:sldId id="288" r:id="rId47"/>
    <p:sldId id="289" r:id="rId48"/>
    <p:sldId id="290" r:id="rId49"/>
    <p:sldId id="291" r:id="rId50"/>
    <p:sldId id="293" r:id="rId51"/>
    <p:sldId id="294" r:id="rId52"/>
    <p:sldId id="295" r:id="rId53"/>
    <p:sldId id="296" r:id="rId54"/>
    <p:sldId id="297" r:id="rId55"/>
    <p:sldId id="298"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299"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408"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16508D-90FC-490F-8AA9-8D5C50DAE075}" type="datetimeFigureOut">
              <a:rPr lang="en-US" smtClean="0"/>
              <a:t>1/7/2018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EF6CDF-4724-42D5-A879-32F8432BBC99}" type="slidenum">
              <a:rPr lang="en-US" smtClean="0"/>
              <a:t>‹#›</a:t>
            </a:fld>
            <a:endParaRPr lang="en-US"/>
          </a:p>
        </p:txBody>
      </p:sp>
    </p:spTree>
    <p:extLst>
      <p:ext uri="{BB962C8B-B14F-4D97-AF65-F5344CB8AC3E}">
        <p14:creationId xmlns:p14="http://schemas.microsoft.com/office/powerpoint/2010/main" val="1154710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EF6CDF-4724-42D5-A879-32F8432BBC99}" type="slidenum">
              <a:rPr lang="en-US" smtClean="0"/>
              <a:t>40</a:t>
            </a:fld>
            <a:endParaRPr lang="en-US"/>
          </a:p>
        </p:txBody>
      </p:sp>
    </p:spTree>
    <p:extLst>
      <p:ext uri="{BB962C8B-B14F-4D97-AF65-F5344CB8AC3E}">
        <p14:creationId xmlns:p14="http://schemas.microsoft.com/office/powerpoint/2010/main" val="3392885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1/7/2018</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7.xml"/><Relationship Id="rId4" Type="http://schemas.openxmlformats.org/officeDocument/2006/relationships/image" Target="../media/image30.JPG"/></Relationships>
</file>

<file path=ppt/slides/_rels/slide3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5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2.xml"/><Relationship Id="rId5" Type="http://schemas.openxmlformats.org/officeDocument/2006/relationships/image" Target="../media/image78.png"/><Relationship Id="rId4" Type="http://schemas.openxmlformats.org/officeDocument/2006/relationships/image" Target="../media/image77.jpeg"/></Relationships>
</file>

<file path=ppt/slides/_rels/slide6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5200" y="2590800"/>
            <a:ext cx="3429000" cy="1015663"/>
          </a:xfrm>
          <a:prstGeom prst="rect">
            <a:avLst/>
          </a:prstGeom>
          <a:noFill/>
        </p:spPr>
        <p:txBody>
          <a:bodyPr wrap="square" rtlCol="0">
            <a:spAutoFit/>
          </a:bodyPr>
          <a:lstStyle/>
          <a:p>
            <a:r>
              <a:rPr lang="fa-IR" sz="6000" dirty="0" smtClean="0"/>
              <a:t>به نام خدا</a:t>
            </a:r>
            <a:endParaRPr lang="en-US" sz="6000" dirty="0"/>
          </a:p>
        </p:txBody>
      </p:sp>
    </p:spTree>
    <p:extLst>
      <p:ext uri="{BB962C8B-B14F-4D97-AF65-F5344CB8AC3E}">
        <p14:creationId xmlns:p14="http://schemas.microsoft.com/office/powerpoint/2010/main" val="15967906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33400"/>
            <a:ext cx="8686800" cy="4893647"/>
          </a:xfrm>
          <a:prstGeom prst="rect">
            <a:avLst/>
          </a:prstGeom>
        </p:spPr>
        <p:txBody>
          <a:bodyPr wrap="square">
            <a:spAutoFit/>
          </a:bodyPr>
          <a:lstStyle/>
          <a:p>
            <a:pPr algn="r" rtl="1">
              <a:lnSpc>
                <a:spcPct val="150000"/>
              </a:lnSpc>
            </a:pPr>
            <a:r>
              <a:rPr lang="ar-SA" sz="2400" dirty="0">
                <a:solidFill>
                  <a:srgbClr val="FF0000"/>
                </a:solidFill>
              </a:rPr>
              <a:t>همچنین وضعیت گرمایی داخلی ساختمانی که هوای خارج در آن جریان دارد، به دو عامل</a:t>
            </a:r>
            <a:endParaRPr lang="en-US" sz="2400" dirty="0">
              <a:solidFill>
                <a:srgbClr val="FF0000"/>
              </a:solidFill>
            </a:endParaRPr>
          </a:p>
          <a:p>
            <a:pPr algn="r" rtl="1">
              <a:lnSpc>
                <a:spcPct val="150000"/>
              </a:lnSpc>
            </a:pPr>
            <a:r>
              <a:rPr lang="ar-SA" sz="2000" dirty="0"/>
              <a:t>انتقال حرارت از دیوارها و شرایط تهویه ی طبیعی بستگی دارد. اگر رنگ سطح خارجی این دیوارها روشن باشد، ضخامت دیوار تحت تأثیر تهویه ی طبیعی قرار می گیرد. ولی اگر سطح خارجی آنها تیره رنگ باشد، امکان انتقال حرارت از دیوارها به هوای داخلی ساختمان تا حد زیادی افزایش می یابد و در نتیجه، ضخامت دیوار در کنترل شرایط حرارتی هوای داخلی اهمیت فراوانی خواهد یافت</a:t>
            </a:r>
            <a:r>
              <a:rPr lang="ar-SA" sz="2000" dirty="0" smtClean="0"/>
              <a:t>.</a:t>
            </a:r>
            <a:endParaRPr lang="en-US" sz="2000" dirty="0" smtClean="0"/>
          </a:p>
          <a:p>
            <a:pPr algn="r" rtl="1">
              <a:lnSpc>
                <a:spcPct val="150000"/>
              </a:lnSpc>
            </a:pPr>
            <a:endParaRPr lang="en-US" sz="2000" dirty="0"/>
          </a:p>
          <a:p>
            <a:pPr algn="r" rtl="1">
              <a:lnSpc>
                <a:spcPct val="150000"/>
              </a:lnSpc>
            </a:pPr>
            <a:r>
              <a:rPr lang="ar-SA" sz="2000" dirty="0"/>
              <a:t>  در مورد تأثیر ضخامت و رنگ سطح خارجی دیوارها و شرایط تهویه ی طبیعی در تغییر وضعیت حرارتی هوای داخلی ساختمان، آزمایش های گوناگونی انجام شده که نتایج به دست آمده مؤید مطالب فوق است. </a:t>
            </a:r>
            <a:endParaRPr lang="en-US" sz="2000" dirty="0"/>
          </a:p>
        </p:txBody>
      </p:sp>
    </p:spTree>
    <p:extLst>
      <p:ext uri="{BB962C8B-B14F-4D97-AF65-F5344CB8AC3E}">
        <p14:creationId xmlns:p14="http://schemas.microsoft.com/office/powerpoint/2010/main" val="3140398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74345"/>
            <a:ext cx="8610600" cy="5293757"/>
          </a:xfrm>
          <a:prstGeom prst="rect">
            <a:avLst/>
          </a:prstGeom>
        </p:spPr>
        <p:txBody>
          <a:bodyPr wrap="square">
            <a:spAutoFit/>
          </a:bodyPr>
          <a:lstStyle/>
          <a:p>
            <a:pPr algn="r" rtl="1"/>
            <a:r>
              <a:rPr lang="ar-SA" sz="2400" b="1" dirty="0">
                <a:solidFill>
                  <a:srgbClr val="FF0000"/>
                </a:solidFill>
              </a:rPr>
              <a:t>تعیین ظرفیت حرارتی دیوارهای </a:t>
            </a:r>
            <a:r>
              <a:rPr lang="ar-SA" sz="2400" b="1" dirty="0" smtClean="0">
                <a:solidFill>
                  <a:srgbClr val="FF0000"/>
                </a:solidFill>
              </a:rPr>
              <a:t>مختلف</a:t>
            </a:r>
            <a:endParaRPr lang="en-US" sz="2400" b="1" dirty="0" smtClean="0">
              <a:solidFill>
                <a:srgbClr val="FF0000"/>
              </a:solidFill>
            </a:endParaRPr>
          </a:p>
          <a:p>
            <a:pPr algn="r" rtl="1"/>
            <a:endParaRPr lang="en-US" sz="2400" dirty="0">
              <a:solidFill>
                <a:srgbClr val="FF0000"/>
              </a:solidFill>
            </a:endParaRPr>
          </a:p>
          <a:p>
            <a:pPr algn="r" rtl="1"/>
            <a:r>
              <a:rPr lang="ar-SA" sz="2000" dirty="0"/>
              <a:t>ظرفیت حرارتی مصالح دیوار،عبور حرارت از سطح خارجی به سطح داخلی آن را به تأخیر می اندازد و در نتیجه،گرمای تعدیل یافته در هوای خنک و سرمای شب در ساعت های گرم روز به داخل منتقل می شود. به طور کلی، در مناطقی که نوسان درجه حرارت هوا زیاد است، تقریباً نصف روز زمان تأخیر-یعنی انتقال گرمای روز هنگام شب و سرمای شب هنگام روز- باعث ایجاد تعادل حرارتی هوای داخلی ساختمان می شود. ولی از آنجا که شدت تابش آفتاب و حرارت حاصل از آن در سطوح مختلف یک ساختمان متفاوت است، زمان تأخیر باید به طور دقیق تر تعیین شود</a:t>
            </a:r>
            <a:r>
              <a:rPr lang="ar-SA" sz="2000" dirty="0" smtClean="0"/>
              <a:t>.</a:t>
            </a:r>
            <a:endParaRPr lang="en-US" sz="2000" dirty="0" smtClean="0"/>
          </a:p>
          <a:p>
            <a:pPr algn="r" rtl="1"/>
            <a:endParaRPr lang="en-US" sz="2000" dirty="0"/>
          </a:p>
          <a:p>
            <a:pPr algn="r" rtl="1">
              <a:lnSpc>
                <a:spcPct val="150000"/>
              </a:lnSpc>
            </a:pPr>
            <a:r>
              <a:rPr lang="ar-SA" sz="2000" dirty="0"/>
              <a:t>برای ارزیابی، محاسبه و تعیین ویژگی حرارتی مصالح ساختمانی در یک منطقه باید تغییرات درجه حرارت هوا در طول سال، بسته به منطقه ی آسایش مورد مطالعه و بررسی قرار گیرد. اگر دمای سالانه ی هوا به حداکثر میزان ممکن برسد، مقاومت حرارتی مناسب برای مصالح ساختمانی- یعنی میزان عایق حرارتی لازم- را می توان تعیین کرد. همچنین با مشخص بودن دامنه ی نوسان دمای روزانه هوا می توان ظرفیت حرارتی مصالح بام و دیوارهای ساختمان مورد نظر را تعیین نمود.</a:t>
            </a:r>
            <a:endParaRPr lang="en-US" sz="2000" dirty="0"/>
          </a:p>
        </p:txBody>
      </p:sp>
    </p:spTree>
    <p:extLst>
      <p:ext uri="{BB962C8B-B14F-4D97-AF65-F5344CB8AC3E}">
        <p14:creationId xmlns:p14="http://schemas.microsoft.com/office/powerpoint/2010/main" val="3289652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81000"/>
            <a:ext cx="8686800" cy="2862322"/>
          </a:xfrm>
          <a:prstGeom prst="rect">
            <a:avLst/>
          </a:prstGeom>
        </p:spPr>
        <p:txBody>
          <a:bodyPr wrap="square">
            <a:spAutoFit/>
          </a:bodyPr>
          <a:lstStyle/>
          <a:p>
            <a:pPr algn="r" rtl="1">
              <a:lnSpc>
                <a:spcPct val="150000"/>
              </a:lnSpc>
            </a:pPr>
            <a:r>
              <a:rPr lang="ar-SA" sz="2000" dirty="0"/>
              <a:t>در مورد ظرفیت حرارتی مورد نیاز در اقلیم های مختلف، لروکس معتقد است در مناطقی که نوسان دمای روزانه هوا 6 تا 8 درجه ی سانتیگراد است، مصالح سنگینی مانند بتن، آجر و سنگ که وزنی حدود 300 کیلوگرم در متر مکعب دارد، مناسب است. وی معتقد است اگر این نوسان 10 تا 12 درجه ی سانتیگراد باشد، لازم است از مصالحی با وزن 600 تا 700 کیلوگرم در متر مکعب و اگر نوسان دمای روزانه هوا بیش از 20 درجه ی سانتیگراد باشد، از مصالحی با وزن 1200 کیلوگرم در متر مکعب استفاده شود.</a:t>
            </a:r>
            <a:endParaRPr lang="en-US" sz="2000" dirty="0"/>
          </a:p>
        </p:txBody>
      </p:sp>
    </p:spTree>
    <p:extLst>
      <p:ext uri="{BB962C8B-B14F-4D97-AF65-F5344CB8AC3E}">
        <p14:creationId xmlns:p14="http://schemas.microsoft.com/office/powerpoint/2010/main" val="1822952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009.jpg"/>
          <p:cNvPicPr>
            <a:picLocks noChangeAspect="1"/>
          </p:cNvPicPr>
          <p:nvPr/>
        </p:nvPicPr>
        <p:blipFill>
          <a:blip r:embed="rId2">
            <a:extLst>
              <a:ext uri="{28A0092B-C50C-407E-A947-70E740481C1C}">
                <a14:useLocalDpi xmlns:a14="http://schemas.microsoft.com/office/drawing/2010/main" val="0"/>
              </a:ext>
            </a:extLst>
          </a:blip>
          <a:srcRect l="726" b="7237"/>
          <a:stretch>
            <a:fillRect/>
          </a:stretch>
        </p:blipFill>
        <p:spPr bwMode="auto">
          <a:xfrm>
            <a:off x="500062" y="230036"/>
            <a:ext cx="7653338" cy="6391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8611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922" y="1143000"/>
            <a:ext cx="8563769" cy="5411746"/>
          </a:xfrm>
          <a:prstGeom prst="rect">
            <a:avLst/>
          </a:prstGeom>
        </p:spPr>
      </p:pic>
      <p:sp>
        <p:nvSpPr>
          <p:cNvPr id="3" name="TextBox 2"/>
          <p:cNvSpPr txBox="1"/>
          <p:nvPr/>
        </p:nvSpPr>
        <p:spPr>
          <a:xfrm>
            <a:off x="2819400" y="520436"/>
            <a:ext cx="3352800" cy="461665"/>
          </a:xfrm>
          <a:prstGeom prst="rect">
            <a:avLst/>
          </a:prstGeom>
          <a:noFill/>
        </p:spPr>
        <p:txBody>
          <a:bodyPr wrap="square" rtlCol="0">
            <a:spAutoFit/>
          </a:bodyPr>
          <a:lstStyle/>
          <a:p>
            <a:pPr algn="ctr" rtl="1"/>
            <a:r>
              <a:rPr lang="fa-IR" sz="2400" dirty="0" smtClean="0">
                <a:solidFill>
                  <a:srgbClr val="FF0000"/>
                </a:solidFill>
              </a:rPr>
              <a:t>ظرفیت حرارتی مصالح</a:t>
            </a:r>
            <a:endParaRPr lang="en-US" sz="2400" dirty="0">
              <a:solidFill>
                <a:srgbClr val="FF0000"/>
              </a:solidFill>
            </a:endParaRPr>
          </a:p>
        </p:txBody>
      </p:sp>
    </p:spTree>
    <p:extLst>
      <p:ext uri="{BB962C8B-B14F-4D97-AF65-F5344CB8AC3E}">
        <p14:creationId xmlns:p14="http://schemas.microsoft.com/office/powerpoint/2010/main" val="40279364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9399"/>
            <a:ext cx="8915400" cy="4133285"/>
          </a:xfrm>
          <a:prstGeom prst="rect">
            <a:avLst/>
          </a:prstGeom>
        </p:spPr>
      </p:pic>
      <p:sp>
        <p:nvSpPr>
          <p:cNvPr id="4" name="Left Arrow 3"/>
          <p:cNvSpPr/>
          <p:nvPr/>
        </p:nvSpPr>
        <p:spPr>
          <a:xfrm>
            <a:off x="5791200" y="4657383"/>
            <a:ext cx="3090931" cy="990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rgbClr val="FF0000"/>
                </a:solidFill>
              </a:rPr>
              <a:t>فرمول ظرفیت حرارتی مصالح</a:t>
            </a:r>
            <a:endParaRPr lang="en-US" dirty="0">
              <a:solidFill>
                <a:srgbClr val="FF0000"/>
              </a:solidFill>
            </a:endParaRPr>
          </a:p>
        </p:txBody>
      </p:sp>
    </p:spTree>
    <p:extLst>
      <p:ext uri="{BB962C8B-B14F-4D97-AF65-F5344CB8AC3E}">
        <p14:creationId xmlns:p14="http://schemas.microsoft.com/office/powerpoint/2010/main" val="20145204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879" y="516228"/>
            <a:ext cx="8399116" cy="321757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38" y="3408863"/>
            <a:ext cx="8991601" cy="2610938"/>
          </a:xfrm>
          <a:prstGeom prst="rect">
            <a:avLst/>
          </a:prstGeom>
        </p:spPr>
      </p:pic>
      <p:sp>
        <p:nvSpPr>
          <p:cNvPr id="5" name="TextBox 4"/>
          <p:cNvSpPr txBox="1"/>
          <p:nvPr/>
        </p:nvSpPr>
        <p:spPr>
          <a:xfrm>
            <a:off x="6096000" y="516228"/>
            <a:ext cx="2057400" cy="523220"/>
          </a:xfrm>
          <a:prstGeom prst="rect">
            <a:avLst/>
          </a:prstGeom>
          <a:noFill/>
        </p:spPr>
        <p:txBody>
          <a:bodyPr wrap="square" rtlCol="0">
            <a:spAutoFit/>
          </a:bodyPr>
          <a:lstStyle/>
          <a:p>
            <a:pPr algn="ctr" rtl="1"/>
            <a:r>
              <a:rPr lang="fa-IR" sz="2800" dirty="0" smtClean="0">
                <a:solidFill>
                  <a:srgbClr val="FF0000"/>
                </a:solidFill>
              </a:rPr>
              <a:t>بعنوان مثال</a:t>
            </a:r>
            <a:endParaRPr lang="en-US" sz="2800" dirty="0">
              <a:solidFill>
                <a:srgbClr val="FF0000"/>
              </a:solidFill>
            </a:endParaRPr>
          </a:p>
        </p:txBody>
      </p:sp>
    </p:spTree>
    <p:extLst>
      <p:ext uri="{BB962C8B-B14F-4D97-AF65-F5344CB8AC3E}">
        <p14:creationId xmlns:p14="http://schemas.microsoft.com/office/powerpoint/2010/main" val="33420898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381000"/>
            <a:ext cx="8686800" cy="5384188"/>
          </a:xfrm>
          <a:prstGeom prst="rect">
            <a:avLst/>
          </a:prstGeom>
        </p:spPr>
      </p:pic>
    </p:spTree>
    <p:extLst>
      <p:ext uri="{BB962C8B-B14F-4D97-AF65-F5344CB8AC3E}">
        <p14:creationId xmlns:p14="http://schemas.microsoft.com/office/powerpoint/2010/main" val="42020382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74" y="710485"/>
            <a:ext cx="8920519" cy="4800600"/>
          </a:xfrm>
          <a:prstGeom prst="rect">
            <a:avLst/>
          </a:prstGeom>
        </p:spPr>
      </p:pic>
    </p:spTree>
    <p:extLst>
      <p:ext uri="{BB962C8B-B14F-4D97-AF65-F5344CB8AC3E}">
        <p14:creationId xmlns:p14="http://schemas.microsoft.com/office/powerpoint/2010/main" val="39078871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1" y="1618445"/>
            <a:ext cx="7240571" cy="2971800"/>
          </a:xfrm>
          <a:prstGeom prst="rect">
            <a:avLst/>
          </a:prstGeom>
        </p:spPr>
      </p:pic>
    </p:spTree>
    <p:extLst>
      <p:ext uri="{BB962C8B-B14F-4D97-AF65-F5344CB8AC3E}">
        <p14:creationId xmlns:p14="http://schemas.microsoft.com/office/powerpoint/2010/main" val="37724139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762000" y="609600"/>
            <a:ext cx="7772400" cy="1470025"/>
          </a:xfrm>
        </p:spPr>
        <p:txBody>
          <a:bodyPr>
            <a:normAutofit fontScale="90000"/>
          </a:bodyPr>
          <a:lstStyle/>
          <a:p>
            <a:r>
              <a:rPr lang="fa-IR" sz="5400" dirty="0" smtClean="0">
                <a:latin typeface="Andalus" pitchFamily="18" charset="-78"/>
                <a:cs typeface="Andalus" pitchFamily="18" charset="-78"/>
              </a:rPr>
              <a:t/>
            </a:r>
            <a:br>
              <a:rPr lang="fa-IR" sz="5400" dirty="0" smtClean="0">
                <a:latin typeface="Andalus" pitchFamily="18" charset="-78"/>
                <a:cs typeface="Andalus" pitchFamily="18" charset="-78"/>
              </a:rPr>
            </a:br>
            <a:r>
              <a:rPr lang="fa-IR" sz="5400" dirty="0" smtClean="0">
                <a:latin typeface="Andalus" pitchFamily="18" charset="-78"/>
                <a:cs typeface="Andalus" pitchFamily="18" charset="-78"/>
              </a:rPr>
              <a:t>تنظیم شرایط محیطی</a:t>
            </a:r>
            <a:br>
              <a:rPr lang="fa-IR" sz="5400" dirty="0" smtClean="0">
                <a:latin typeface="Andalus" pitchFamily="18" charset="-78"/>
                <a:cs typeface="Andalus" pitchFamily="18" charset="-78"/>
              </a:rPr>
            </a:br>
            <a:r>
              <a:rPr lang="fa-IR" sz="5400" dirty="0" smtClean="0">
                <a:latin typeface="Andalus" pitchFamily="18" charset="-78"/>
                <a:cs typeface="Andalus" pitchFamily="18" charset="-78"/>
              </a:rPr>
              <a:t>(</a:t>
            </a:r>
            <a:r>
              <a:rPr lang="fa-IR" sz="5400" b="1" dirty="0">
                <a:solidFill>
                  <a:schemeClr val="tx2"/>
                </a:solidFill>
                <a:latin typeface="A Thuluth" pitchFamily="2" charset="-78"/>
                <a:cs typeface="A Thuluth" pitchFamily="2" charset="-78"/>
              </a:rPr>
              <a:t>ظرفیت حرارتی </a:t>
            </a:r>
            <a:r>
              <a:rPr lang="fa-IR" sz="5400" b="1" dirty="0" smtClean="0">
                <a:solidFill>
                  <a:schemeClr val="tx2"/>
                </a:solidFill>
                <a:latin typeface="A Thuluth" pitchFamily="2" charset="-78"/>
                <a:cs typeface="A Thuluth" pitchFamily="2" charset="-78"/>
              </a:rPr>
              <a:t>مصالح</a:t>
            </a:r>
            <a:r>
              <a:rPr lang="fa-IR" sz="5400" b="1" dirty="0" smtClean="0">
                <a:latin typeface="A Thuluth" pitchFamily="2" charset="-78"/>
                <a:cs typeface="A Thuluth" pitchFamily="2" charset="-78"/>
              </a:rPr>
              <a:t>)</a:t>
            </a:r>
            <a:r>
              <a:rPr lang="fa-IR" sz="5400" b="1" dirty="0">
                <a:solidFill>
                  <a:schemeClr val="tx2"/>
                </a:solidFill>
                <a:latin typeface="A Thuluth" pitchFamily="2" charset="-78"/>
                <a:cs typeface="A Thuluth" pitchFamily="2" charset="-78"/>
              </a:rPr>
              <a:t/>
            </a:r>
            <a:br>
              <a:rPr lang="fa-IR" sz="5400" b="1" dirty="0">
                <a:solidFill>
                  <a:schemeClr val="tx2"/>
                </a:solidFill>
                <a:latin typeface="A Thuluth" pitchFamily="2" charset="-78"/>
                <a:cs typeface="A Thuluth" pitchFamily="2" charset="-78"/>
              </a:rPr>
            </a:br>
            <a:endParaRPr lang="en-US" sz="5400" dirty="0">
              <a:latin typeface="Andalus" pitchFamily="18" charset="-78"/>
              <a:cs typeface="Andalus" pitchFamily="18" charset="-78"/>
            </a:endParaRPr>
          </a:p>
        </p:txBody>
      </p:sp>
    </p:spTree>
    <p:extLst>
      <p:ext uri="{BB962C8B-B14F-4D97-AF65-F5344CB8AC3E}">
        <p14:creationId xmlns:p14="http://schemas.microsoft.com/office/powerpoint/2010/main" val="15073794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7327" y="152401"/>
            <a:ext cx="6772275" cy="6210300"/>
          </a:xfrm>
          <a:prstGeom prst="rect">
            <a:avLst/>
          </a:prstGeom>
        </p:spPr>
      </p:pic>
    </p:spTree>
    <p:extLst>
      <p:ext uri="{BB962C8B-B14F-4D97-AF65-F5344CB8AC3E}">
        <p14:creationId xmlns:p14="http://schemas.microsoft.com/office/powerpoint/2010/main" val="33569504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
            <a:ext cx="7391400" cy="6858001"/>
          </a:xfrm>
          <a:prstGeom prst="rect">
            <a:avLst/>
          </a:prstGeom>
        </p:spPr>
      </p:pic>
    </p:spTree>
    <p:extLst>
      <p:ext uri="{BB962C8B-B14F-4D97-AF65-F5344CB8AC3E}">
        <p14:creationId xmlns:p14="http://schemas.microsoft.com/office/powerpoint/2010/main" val="10954879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0"/>
            <a:ext cx="7305322" cy="6688428"/>
          </a:xfrm>
          <a:prstGeom prst="rect">
            <a:avLst/>
          </a:prstGeom>
        </p:spPr>
      </p:pic>
    </p:spTree>
    <p:extLst>
      <p:ext uri="{BB962C8B-B14F-4D97-AF65-F5344CB8AC3E}">
        <p14:creationId xmlns:p14="http://schemas.microsoft.com/office/powerpoint/2010/main" val="37918227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6" y="228600"/>
            <a:ext cx="9069166" cy="5669869"/>
          </a:xfrm>
          <a:prstGeom prst="rect">
            <a:avLst/>
          </a:prstGeom>
        </p:spPr>
      </p:pic>
    </p:spTree>
    <p:extLst>
      <p:ext uri="{BB962C8B-B14F-4D97-AF65-F5344CB8AC3E}">
        <p14:creationId xmlns:p14="http://schemas.microsoft.com/office/powerpoint/2010/main" val="12436643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304800"/>
            <a:ext cx="3781425" cy="88582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14400"/>
            <a:ext cx="6038850" cy="508239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8025" y="5690384"/>
            <a:ext cx="5895974" cy="1167616"/>
          </a:xfrm>
          <a:prstGeom prst="rect">
            <a:avLst/>
          </a:prstGeom>
        </p:spPr>
      </p:pic>
    </p:spTree>
    <p:extLst>
      <p:ext uri="{BB962C8B-B14F-4D97-AF65-F5344CB8AC3E}">
        <p14:creationId xmlns:p14="http://schemas.microsoft.com/office/powerpoint/2010/main" val="28217529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457200"/>
            <a:ext cx="4400550" cy="8763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150" y="1321694"/>
            <a:ext cx="7048500" cy="4686300"/>
          </a:xfrm>
          <a:prstGeom prst="rect">
            <a:avLst/>
          </a:prstGeom>
        </p:spPr>
      </p:pic>
    </p:spTree>
    <p:extLst>
      <p:ext uri="{BB962C8B-B14F-4D97-AF65-F5344CB8AC3E}">
        <p14:creationId xmlns:p14="http://schemas.microsoft.com/office/powerpoint/2010/main" val="16289216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609600"/>
            <a:ext cx="3990975" cy="88582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753" y="1600200"/>
            <a:ext cx="7058025" cy="4505325"/>
          </a:xfrm>
          <a:prstGeom prst="rect">
            <a:avLst/>
          </a:prstGeom>
        </p:spPr>
      </p:pic>
    </p:spTree>
    <p:extLst>
      <p:ext uri="{BB962C8B-B14F-4D97-AF65-F5344CB8AC3E}">
        <p14:creationId xmlns:p14="http://schemas.microsoft.com/office/powerpoint/2010/main" val="39010327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685800"/>
            <a:ext cx="2702257" cy="8382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47" y="228600"/>
            <a:ext cx="5276850" cy="535060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5465606"/>
            <a:ext cx="7924800" cy="1476375"/>
          </a:xfrm>
          <a:prstGeom prst="rect">
            <a:avLst/>
          </a:prstGeom>
        </p:spPr>
      </p:pic>
    </p:spTree>
    <p:extLst>
      <p:ext uri="{BB962C8B-B14F-4D97-AF65-F5344CB8AC3E}">
        <p14:creationId xmlns:p14="http://schemas.microsoft.com/office/powerpoint/2010/main" val="392013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685800"/>
            <a:ext cx="3752850" cy="63817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239" y="1581955"/>
            <a:ext cx="8421611" cy="4876800"/>
          </a:xfrm>
          <a:prstGeom prst="rect">
            <a:avLst/>
          </a:prstGeom>
        </p:spPr>
      </p:pic>
    </p:spTree>
    <p:extLst>
      <p:ext uri="{BB962C8B-B14F-4D97-AF65-F5344CB8AC3E}">
        <p14:creationId xmlns:p14="http://schemas.microsoft.com/office/powerpoint/2010/main" val="34121307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381000"/>
            <a:ext cx="4005470" cy="9906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163660"/>
            <a:ext cx="5938837" cy="5614900"/>
          </a:xfrm>
          <a:prstGeom prst="rect">
            <a:avLst/>
          </a:prstGeom>
        </p:spPr>
      </p:pic>
    </p:spTree>
    <p:extLst>
      <p:ext uri="{BB962C8B-B14F-4D97-AF65-F5344CB8AC3E}">
        <p14:creationId xmlns:p14="http://schemas.microsoft.com/office/powerpoint/2010/main" val="33395194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6" y="914400"/>
            <a:ext cx="9144000" cy="5262979"/>
          </a:xfrm>
          <a:prstGeom prst="rect">
            <a:avLst/>
          </a:prstGeom>
        </p:spPr>
        <p:txBody>
          <a:bodyPr wrap="square">
            <a:spAutoFit/>
          </a:bodyPr>
          <a:lstStyle/>
          <a:p>
            <a:pPr algn="r" rtl="1">
              <a:lnSpc>
                <a:spcPct val="150000"/>
              </a:lnSpc>
            </a:pPr>
            <a:r>
              <a:rPr lang="ar-SA" sz="2800" b="1" dirty="0"/>
              <a:t>ظرفیت </a:t>
            </a:r>
            <a:r>
              <a:rPr lang="ar-SA" sz="2800" b="1" dirty="0" smtClean="0"/>
              <a:t>حرارتی</a:t>
            </a:r>
            <a:endParaRPr lang="en-US" sz="2800" b="1" dirty="0" smtClean="0"/>
          </a:p>
          <a:p>
            <a:pPr algn="r" rtl="1">
              <a:lnSpc>
                <a:spcPct val="150000"/>
              </a:lnSpc>
            </a:pPr>
            <a:endParaRPr lang="en-US" sz="2800" dirty="0"/>
          </a:p>
          <a:p>
            <a:pPr algn="r" rtl="1">
              <a:lnSpc>
                <a:spcPct val="150000"/>
              </a:lnSpc>
            </a:pPr>
            <a:r>
              <a:rPr lang="ar-SA" sz="2400" dirty="0"/>
              <a:t>ظرفیت حرارتی مصالح، به وزن مخصوص و گرمای ویژه ی آنها بستگی دارد. هر چه وزن مخصوص یک جسم بیشتر باشد، ظرفیت حرارتی آن بیشتر است. ظرفیت حرارتی دیوارها نیز به ضخامت و فشردگی مصالح آنها بستگی دارد. برای مثال، مدت زمانی که حرارت ناشی از تابش آفتاب و گرمی هوا از سطح خارجی به سطح داخلی انتقال می یابد، برای یک ورق آهنی حدود چند دقیقه و برای یک دیوار سنگی ضخیم چندین ساعت است </a:t>
            </a:r>
            <a:endParaRPr lang="en-US" sz="2400" dirty="0"/>
          </a:p>
        </p:txBody>
      </p:sp>
    </p:spTree>
    <p:extLst>
      <p:ext uri="{BB962C8B-B14F-4D97-AF65-F5344CB8AC3E}">
        <p14:creationId xmlns:p14="http://schemas.microsoft.com/office/powerpoint/2010/main" val="15443276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228600"/>
            <a:ext cx="6657975" cy="8763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8875" y="838200"/>
            <a:ext cx="2705100" cy="14859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617" y="866775"/>
            <a:ext cx="5781675" cy="5991225"/>
          </a:xfrm>
          <a:prstGeom prst="rect">
            <a:avLst/>
          </a:prstGeom>
        </p:spPr>
      </p:pic>
    </p:spTree>
    <p:extLst>
      <p:ext uri="{BB962C8B-B14F-4D97-AF65-F5344CB8AC3E}">
        <p14:creationId xmlns:p14="http://schemas.microsoft.com/office/powerpoint/2010/main" val="41085342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39520"/>
            <a:ext cx="7848601" cy="6583041"/>
          </a:xfrm>
          <a:prstGeom prst="rect">
            <a:avLst/>
          </a:prstGeom>
        </p:spPr>
      </p:pic>
    </p:spTree>
    <p:extLst>
      <p:ext uri="{BB962C8B-B14F-4D97-AF65-F5344CB8AC3E}">
        <p14:creationId xmlns:p14="http://schemas.microsoft.com/office/powerpoint/2010/main" val="28333799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76200"/>
            <a:ext cx="8032587" cy="5791200"/>
          </a:xfrm>
          <a:prstGeom prst="rect">
            <a:avLst/>
          </a:prstGeom>
        </p:spPr>
      </p:pic>
    </p:spTree>
    <p:extLst>
      <p:ext uri="{BB962C8B-B14F-4D97-AF65-F5344CB8AC3E}">
        <p14:creationId xmlns:p14="http://schemas.microsoft.com/office/powerpoint/2010/main" val="32386179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357" y="381000"/>
            <a:ext cx="8686209" cy="6477000"/>
          </a:xfrm>
          <a:prstGeom prst="rect">
            <a:avLst/>
          </a:prstGeom>
        </p:spPr>
      </p:pic>
    </p:spTree>
    <p:extLst>
      <p:ext uri="{BB962C8B-B14F-4D97-AF65-F5344CB8AC3E}">
        <p14:creationId xmlns:p14="http://schemas.microsoft.com/office/powerpoint/2010/main" val="2438273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5800"/>
            <a:ext cx="9144000" cy="5257800"/>
          </a:xfrm>
          <a:prstGeom prst="rect">
            <a:avLst/>
          </a:prstGeom>
        </p:spPr>
      </p:pic>
    </p:spTree>
    <p:extLst>
      <p:ext uri="{BB962C8B-B14F-4D97-AF65-F5344CB8AC3E}">
        <p14:creationId xmlns:p14="http://schemas.microsoft.com/office/powerpoint/2010/main" val="38841781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97" y="304800"/>
            <a:ext cx="9144000" cy="144308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81200"/>
            <a:ext cx="9144000" cy="4033512"/>
          </a:xfrm>
          <a:prstGeom prst="rect">
            <a:avLst/>
          </a:prstGeom>
        </p:spPr>
      </p:pic>
    </p:spTree>
    <p:extLst>
      <p:ext uri="{BB962C8B-B14F-4D97-AF65-F5344CB8AC3E}">
        <p14:creationId xmlns:p14="http://schemas.microsoft.com/office/powerpoint/2010/main" val="39092574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287343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3" y="3200400"/>
            <a:ext cx="9144000" cy="2819400"/>
          </a:xfrm>
          <a:prstGeom prst="rect">
            <a:avLst/>
          </a:prstGeom>
        </p:spPr>
      </p:pic>
    </p:spTree>
    <p:extLst>
      <p:ext uri="{BB962C8B-B14F-4D97-AF65-F5344CB8AC3E}">
        <p14:creationId xmlns:p14="http://schemas.microsoft.com/office/powerpoint/2010/main" val="37588884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6" y="386366"/>
            <a:ext cx="9144000" cy="24384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6" y="2570408"/>
            <a:ext cx="9144000" cy="2895600"/>
          </a:xfrm>
          <a:prstGeom prst="rect">
            <a:avLst/>
          </a:prstGeom>
        </p:spPr>
      </p:pic>
    </p:spTree>
    <p:extLst>
      <p:ext uri="{BB962C8B-B14F-4D97-AF65-F5344CB8AC3E}">
        <p14:creationId xmlns:p14="http://schemas.microsoft.com/office/powerpoint/2010/main" val="42316552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44000" cy="28194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90283"/>
            <a:ext cx="9144000" cy="2581917"/>
          </a:xfrm>
          <a:prstGeom prst="rect">
            <a:avLst/>
          </a:prstGeom>
        </p:spPr>
      </p:pic>
    </p:spTree>
    <p:extLst>
      <p:ext uri="{BB962C8B-B14F-4D97-AF65-F5344CB8AC3E}">
        <p14:creationId xmlns:p14="http://schemas.microsoft.com/office/powerpoint/2010/main" val="12207132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8200"/>
            <a:ext cx="9144000" cy="3030177"/>
          </a:xfrm>
          <a:prstGeom prst="rect">
            <a:avLst/>
          </a:prstGeom>
        </p:spPr>
      </p:pic>
    </p:spTree>
    <p:extLst>
      <p:ext uri="{BB962C8B-B14F-4D97-AF65-F5344CB8AC3E}">
        <p14:creationId xmlns:p14="http://schemas.microsoft.com/office/powerpoint/2010/main" val="3585817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89844"/>
            <a:ext cx="9144000" cy="4708981"/>
          </a:xfrm>
          <a:prstGeom prst="rect">
            <a:avLst/>
          </a:prstGeom>
        </p:spPr>
        <p:txBody>
          <a:bodyPr wrap="square">
            <a:spAutoFit/>
          </a:bodyPr>
          <a:lstStyle/>
          <a:p>
            <a:pPr algn="r" rtl="1">
              <a:lnSpc>
                <a:spcPct val="150000"/>
              </a:lnSpc>
            </a:pPr>
            <a:r>
              <a:rPr lang="ar-SA" sz="2000" dirty="0"/>
              <a:t>هر چه ظرفیت حرارتی دیوار بیشتر باشد، حرارت با سرعت کمتری از خارج به طرف داخل انتقال می یابد. در نتیجه، سطوح داخلی با تأخیر بیشتری به حداکثر دمای خود نسبت به سطوح خارجی می رسند. این زمان تأخیر باعث می شود در ساعاتی که هوا در حداکثر درجه حرارت است، حرارت نفوذ کرده در دیوارهای خارجی در همان جا ذخیره شود و هنگام عصر و شب که هوا نسبتاً خنک است، از آن خارج گردد</a:t>
            </a:r>
            <a:r>
              <a:rPr lang="ar-SA" sz="2000" dirty="0" smtClean="0"/>
              <a:t>.</a:t>
            </a:r>
            <a:endParaRPr lang="en-US" sz="2000" dirty="0" smtClean="0"/>
          </a:p>
          <a:p>
            <a:pPr algn="r" rtl="1">
              <a:lnSpc>
                <a:spcPct val="150000"/>
              </a:lnSpc>
            </a:pPr>
            <a:endParaRPr lang="en-US" sz="2000" dirty="0"/>
          </a:p>
          <a:p>
            <a:pPr algn="r" rtl="1">
              <a:lnSpc>
                <a:spcPct val="150000"/>
              </a:lnSpc>
            </a:pPr>
            <a:r>
              <a:rPr lang="ar-SA" sz="2000" dirty="0"/>
              <a:t>هنگام شب، حرارت ذخیره شده در مصالح یک ساختمان با ظرفیت حرارتی زیاد آزاد می شود. در نتیجه، میزان انتقال حرارت هوای داخل به خارج کاهش می یابد. یعنی این ساختمان هنگام شب به تدریج سرد می شود و حداقل دمای شبانه ی هوای آن به شدت بیشتر از حداقل دمای شبانه ی هوا در ساختمان هایی با ظرفیت حرارتی کم می شود. بدین طریق، ظرفیت حرارتی مصالح ساختمانی باعث کاهش میزان انتقال حرارت از خارج به داخل می شود و برعکس. در نتیجه، تغییرات دمای هوای داخل ساختمان کاهش می یابد.</a:t>
            </a:r>
            <a:endParaRPr lang="en-US" sz="2000" dirty="0"/>
          </a:p>
        </p:txBody>
      </p:sp>
    </p:spTree>
    <p:extLst>
      <p:ext uri="{BB962C8B-B14F-4D97-AF65-F5344CB8AC3E}">
        <p14:creationId xmlns:p14="http://schemas.microsoft.com/office/powerpoint/2010/main" val="23944879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85800"/>
            <a:ext cx="9144000" cy="5486400"/>
          </a:xfrm>
          <a:prstGeom prst="rect">
            <a:avLst/>
          </a:prstGeom>
        </p:spPr>
      </p:pic>
    </p:spTree>
    <p:extLst>
      <p:ext uri="{BB962C8B-B14F-4D97-AF65-F5344CB8AC3E}">
        <p14:creationId xmlns:p14="http://schemas.microsoft.com/office/powerpoint/2010/main" val="8877432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9" y="762000"/>
            <a:ext cx="9144000" cy="3505200"/>
          </a:xfrm>
          <a:prstGeom prst="rect">
            <a:avLst/>
          </a:prstGeom>
        </p:spPr>
      </p:pic>
    </p:spTree>
    <p:extLst>
      <p:ext uri="{BB962C8B-B14F-4D97-AF65-F5344CB8AC3E}">
        <p14:creationId xmlns:p14="http://schemas.microsoft.com/office/powerpoint/2010/main" val="34250546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3400"/>
            <a:ext cx="9144000" cy="5333999"/>
          </a:xfrm>
          <a:prstGeom prst="rect">
            <a:avLst/>
          </a:prstGeom>
        </p:spPr>
      </p:pic>
    </p:spTree>
    <p:extLst>
      <p:ext uri="{BB962C8B-B14F-4D97-AF65-F5344CB8AC3E}">
        <p14:creationId xmlns:p14="http://schemas.microsoft.com/office/powerpoint/2010/main" val="8228930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00"/>
            <a:ext cx="9144000" cy="3962400"/>
          </a:xfrm>
          <a:prstGeom prst="rect">
            <a:avLst/>
          </a:prstGeom>
        </p:spPr>
      </p:pic>
    </p:spTree>
    <p:extLst>
      <p:ext uri="{BB962C8B-B14F-4D97-AF65-F5344CB8AC3E}">
        <p14:creationId xmlns:p14="http://schemas.microsoft.com/office/powerpoint/2010/main" val="454567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1"/>
            <a:ext cx="9144000" cy="342899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29000"/>
            <a:ext cx="9144000" cy="3409682"/>
          </a:xfrm>
          <a:prstGeom prst="rect">
            <a:avLst/>
          </a:prstGeom>
        </p:spPr>
      </p:pic>
    </p:spTree>
    <p:extLst>
      <p:ext uri="{BB962C8B-B14F-4D97-AF65-F5344CB8AC3E}">
        <p14:creationId xmlns:p14="http://schemas.microsoft.com/office/powerpoint/2010/main" val="27830733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00"/>
            <a:ext cx="9144000" cy="254686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95600"/>
            <a:ext cx="9144000" cy="3929710"/>
          </a:xfrm>
          <a:prstGeom prst="rect">
            <a:avLst/>
          </a:prstGeom>
        </p:spPr>
      </p:pic>
    </p:spTree>
    <p:extLst>
      <p:ext uri="{BB962C8B-B14F-4D97-AF65-F5344CB8AC3E}">
        <p14:creationId xmlns:p14="http://schemas.microsoft.com/office/powerpoint/2010/main" val="12346888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291" y="0"/>
            <a:ext cx="8207418" cy="6858000"/>
          </a:xfrm>
          <a:prstGeom prst="rect">
            <a:avLst/>
          </a:prstGeom>
        </p:spPr>
      </p:pic>
    </p:spTree>
    <p:extLst>
      <p:ext uri="{BB962C8B-B14F-4D97-AF65-F5344CB8AC3E}">
        <p14:creationId xmlns:p14="http://schemas.microsoft.com/office/powerpoint/2010/main" val="41194566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96" y="533400"/>
            <a:ext cx="9056304" cy="3581400"/>
          </a:xfrm>
          <a:prstGeom prst="rect">
            <a:avLst/>
          </a:prstGeom>
        </p:spPr>
      </p:pic>
    </p:spTree>
    <p:extLst>
      <p:ext uri="{BB962C8B-B14F-4D97-AF65-F5344CB8AC3E}">
        <p14:creationId xmlns:p14="http://schemas.microsoft.com/office/powerpoint/2010/main" val="10477021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9347" cy="6390068"/>
          </a:xfrm>
          <a:prstGeom prst="rect">
            <a:avLst/>
          </a:prstGeom>
        </p:spPr>
      </p:pic>
    </p:spTree>
    <p:extLst>
      <p:ext uri="{BB962C8B-B14F-4D97-AF65-F5344CB8AC3E}">
        <p14:creationId xmlns:p14="http://schemas.microsoft.com/office/powerpoint/2010/main" val="16858396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25" y="609600"/>
            <a:ext cx="9112876" cy="5029200"/>
          </a:xfrm>
          <a:prstGeom prst="rect">
            <a:avLst/>
          </a:prstGeom>
        </p:spPr>
      </p:pic>
    </p:spTree>
    <p:extLst>
      <p:ext uri="{BB962C8B-B14F-4D97-AF65-F5344CB8AC3E}">
        <p14:creationId xmlns:p14="http://schemas.microsoft.com/office/powerpoint/2010/main" val="615768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417"/>
            <a:ext cx="9144000" cy="6555641"/>
          </a:xfrm>
          <a:prstGeom prst="rect">
            <a:avLst/>
          </a:prstGeom>
        </p:spPr>
        <p:txBody>
          <a:bodyPr wrap="square">
            <a:spAutoFit/>
          </a:bodyPr>
          <a:lstStyle/>
          <a:p>
            <a:pPr algn="r" rtl="1">
              <a:lnSpc>
                <a:spcPct val="150000"/>
              </a:lnSpc>
            </a:pPr>
            <a:r>
              <a:rPr lang="ar-SA" sz="2000" dirty="0" smtClean="0"/>
              <a:t>در فصل زمستان و بویژه در مناطق سرد که به طور کلی دمای هوای خارج کمتر از دمای هوای گرم شده داخلی است، ظرفیت حرارتی مصالح یک ساختمان فقط دامنه ی نوسان دمای هوای داخلی آن را کاهش می دهد و تأثیری در جهت حرکت حرارت و میانگین دمای هوا ندارد. ولی در تابستان و در مناطق گرم که سطوح خارجی ساختمان هنگام روز گرم تر و هنگام شب سردتر از هوای داخلی است، ظرفیت حرارتی علاوه بر آنکه در کاهش تبادل حرارت هوای داخلی و خارجی مؤثر است، در جهت حرکت حرارت نیز تأثیر می گذارد.</a:t>
            </a:r>
            <a:endParaRPr lang="en-US" sz="2000" dirty="0" smtClean="0"/>
          </a:p>
          <a:p>
            <a:pPr algn="r" rtl="1">
              <a:lnSpc>
                <a:spcPct val="150000"/>
              </a:lnSpc>
            </a:pPr>
            <a:r>
              <a:rPr lang="ar-SA" sz="2000" dirty="0" smtClean="0"/>
              <a:t>بنابراین </a:t>
            </a:r>
            <a:r>
              <a:rPr lang="ar-SA" sz="2000" dirty="0"/>
              <a:t>در مناطقی که تغییرات روزانه ی دمای هوا و شدت تابش آفتاب زیاد است ( مانند مناطق گرم و خشک)، ساختمانی با ظرفیت حرارتی زیاد می تواند به میزان قابل توجهی وضعیت حرارتی هوای داخلی خود را کنترل کند. همچنین با انتخاب مصالح ساختمانی مناسب برای یک ساختمان، هم می توان نوساناتی را که در اثر گرم و سرد شدن سطوح خارجی در معرض تابش آفتاب و در تماس با هوای خارجی در دمای هوای داخلی به وجود می آید، کنترل کرد و هم نوساناتی را که در اثر تابش مستقیم آفتاب از میان پنجره ها و نفوذ از درز پنجره ها و گرمایی که در اثر پخت و پز در دمای هوای داخلی ایجاد می شود.</a:t>
            </a:r>
            <a:endParaRPr lang="en-US" sz="2000" dirty="0"/>
          </a:p>
        </p:txBody>
      </p:sp>
    </p:spTree>
    <p:extLst>
      <p:ext uri="{BB962C8B-B14F-4D97-AF65-F5344CB8AC3E}">
        <p14:creationId xmlns:p14="http://schemas.microsoft.com/office/powerpoint/2010/main" val="1941776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7999"/>
          </a:xfrm>
          <a:prstGeom prst="rect">
            <a:avLst/>
          </a:prstGeom>
        </p:spPr>
      </p:pic>
    </p:spTree>
    <p:extLst>
      <p:ext uri="{BB962C8B-B14F-4D97-AF65-F5344CB8AC3E}">
        <p14:creationId xmlns:p14="http://schemas.microsoft.com/office/powerpoint/2010/main" val="38395808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9144000" cy="4648200"/>
          </a:xfrm>
          <a:prstGeom prst="rect">
            <a:avLst/>
          </a:prstGeom>
        </p:spPr>
      </p:pic>
    </p:spTree>
    <p:extLst>
      <p:ext uri="{BB962C8B-B14F-4D97-AF65-F5344CB8AC3E}">
        <p14:creationId xmlns:p14="http://schemas.microsoft.com/office/powerpoint/2010/main" val="15349016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664462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8200"/>
            <a:ext cx="9144000" cy="4343399"/>
          </a:xfrm>
          <a:prstGeom prst="rect">
            <a:avLst/>
          </a:prstGeom>
        </p:spPr>
      </p:pic>
    </p:spTree>
    <p:extLst>
      <p:ext uri="{BB962C8B-B14F-4D97-AF65-F5344CB8AC3E}">
        <p14:creationId xmlns:p14="http://schemas.microsoft.com/office/powerpoint/2010/main" val="23961925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Tree>
    <p:extLst>
      <p:ext uri="{BB962C8B-B14F-4D97-AF65-F5344CB8AC3E}">
        <p14:creationId xmlns:p14="http://schemas.microsoft.com/office/powerpoint/2010/main" val="39303390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3400"/>
            <a:ext cx="9144000" cy="4800600"/>
          </a:xfrm>
          <a:prstGeom prst="rect">
            <a:avLst/>
          </a:prstGeom>
        </p:spPr>
      </p:pic>
    </p:spTree>
    <p:extLst>
      <p:ext uri="{BB962C8B-B14F-4D97-AF65-F5344CB8AC3E}">
        <p14:creationId xmlns:p14="http://schemas.microsoft.com/office/powerpoint/2010/main" val="121657817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Box 1"/>
          <p:cNvSpPr txBox="1">
            <a:spLocks noChangeArrowheads="1"/>
          </p:cNvSpPr>
          <p:nvPr/>
        </p:nvSpPr>
        <p:spPr bwMode="auto">
          <a:xfrm>
            <a:off x="3635375" y="2781300"/>
            <a:ext cx="25209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Rounded MT Bold" panose="020F0704030504030204" pitchFamily="34" charset="0"/>
                <a:cs typeface="Arial" panose="020B0604020202090204" pitchFamily="34" charset="0"/>
              </a:defRPr>
            </a:lvl1pPr>
            <a:lvl2pPr marL="742950" indent="-285750" eaLnBrk="0" hangingPunct="0">
              <a:defRPr>
                <a:solidFill>
                  <a:schemeClr val="tx1"/>
                </a:solidFill>
                <a:latin typeface="Arial Rounded MT Bold" panose="020F0704030504030204" pitchFamily="34" charset="0"/>
                <a:cs typeface="Arial" panose="020B0604020202090204" pitchFamily="34" charset="0"/>
              </a:defRPr>
            </a:lvl2pPr>
            <a:lvl3pPr marL="1143000" indent="-228600" eaLnBrk="0" hangingPunct="0">
              <a:defRPr>
                <a:solidFill>
                  <a:schemeClr val="tx1"/>
                </a:solidFill>
                <a:latin typeface="Arial Rounded MT Bold" panose="020F0704030504030204" pitchFamily="34" charset="0"/>
                <a:cs typeface="Arial" panose="020B0604020202090204" pitchFamily="34" charset="0"/>
              </a:defRPr>
            </a:lvl3pPr>
            <a:lvl4pPr marL="1600200" indent="-228600" eaLnBrk="0" hangingPunct="0">
              <a:defRPr>
                <a:solidFill>
                  <a:schemeClr val="tx1"/>
                </a:solidFill>
                <a:latin typeface="Arial Rounded MT Bold" panose="020F0704030504030204" pitchFamily="34" charset="0"/>
                <a:cs typeface="Arial" panose="020B0604020202090204" pitchFamily="34" charset="0"/>
              </a:defRPr>
            </a:lvl4pPr>
            <a:lvl5pPr marL="2057400" indent="-228600" eaLnBrk="0" hangingPunct="0">
              <a:defRPr>
                <a:solidFill>
                  <a:schemeClr val="tx1"/>
                </a:solidFill>
                <a:latin typeface="Arial Rounded MT Bold" panose="020F0704030504030204" pitchFamily="34" charset="0"/>
                <a:cs typeface="Arial" panose="020B0604020202090204" pitchFamily="34" charset="0"/>
              </a:defRPr>
            </a:lvl5pPr>
            <a:lvl6pPr marL="25146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6pPr>
            <a:lvl7pPr marL="29718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7pPr>
            <a:lvl8pPr marL="34290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8pPr>
            <a:lvl9pPr marL="38862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9pPr>
          </a:lstStyle>
          <a:p>
            <a:pPr algn="ctr" eaLnBrk="1" hangingPunct="1"/>
            <a:r>
              <a:rPr lang="fa-IR" sz="3200" b="1">
                <a:cs typeface="B Homa" panose="00000400000000000000" pitchFamily="2" charset="-78"/>
              </a:rPr>
              <a:t>دیوار ترومپ</a:t>
            </a:r>
          </a:p>
          <a:p>
            <a:pPr algn="ctr" eaLnBrk="1" hangingPunct="1"/>
            <a:endParaRPr lang="fa-IR" sz="3200" b="1">
              <a:cs typeface="B Homa" panose="00000400000000000000" pitchFamily="2" charset="-78"/>
            </a:endParaRPr>
          </a:p>
        </p:txBody>
      </p:sp>
    </p:spTree>
    <p:extLst>
      <p:ext uri="{BB962C8B-B14F-4D97-AF65-F5344CB8AC3E}">
        <p14:creationId xmlns:p14="http://schemas.microsoft.com/office/powerpoint/2010/main" val="28612126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6"/>
          <p:cNvSpPr txBox="1">
            <a:spLocks noChangeArrowheads="1"/>
          </p:cNvSpPr>
          <p:nvPr/>
        </p:nvSpPr>
        <p:spPr bwMode="auto">
          <a:xfrm>
            <a:off x="539750" y="692150"/>
            <a:ext cx="8208963" cy="420688"/>
          </a:xfrm>
          <a:prstGeom prst="rect">
            <a:avLst/>
          </a:prstGeom>
          <a:solidFill>
            <a:srgbClr val="9DC0C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Rounded MT Bold" panose="020F0704030504030204" pitchFamily="34" charset="0"/>
                <a:cs typeface="Arial" panose="020B0604020202090204" pitchFamily="34" charset="0"/>
              </a:defRPr>
            </a:lvl1pPr>
            <a:lvl2pPr marL="742950" indent="-285750" eaLnBrk="0" hangingPunct="0">
              <a:defRPr>
                <a:solidFill>
                  <a:schemeClr val="tx1"/>
                </a:solidFill>
                <a:latin typeface="Arial Rounded MT Bold" panose="020F0704030504030204" pitchFamily="34" charset="0"/>
                <a:cs typeface="Arial" panose="020B0604020202090204" pitchFamily="34" charset="0"/>
              </a:defRPr>
            </a:lvl2pPr>
            <a:lvl3pPr marL="1143000" indent="-228600" eaLnBrk="0" hangingPunct="0">
              <a:defRPr>
                <a:solidFill>
                  <a:schemeClr val="tx1"/>
                </a:solidFill>
                <a:latin typeface="Arial Rounded MT Bold" panose="020F0704030504030204" pitchFamily="34" charset="0"/>
                <a:cs typeface="Arial" panose="020B0604020202090204" pitchFamily="34" charset="0"/>
              </a:defRPr>
            </a:lvl3pPr>
            <a:lvl4pPr marL="1600200" indent="-228600" eaLnBrk="0" hangingPunct="0">
              <a:defRPr>
                <a:solidFill>
                  <a:schemeClr val="tx1"/>
                </a:solidFill>
                <a:latin typeface="Arial Rounded MT Bold" panose="020F0704030504030204" pitchFamily="34" charset="0"/>
                <a:cs typeface="Arial" panose="020B0604020202090204" pitchFamily="34" charset="0"/>
              </a:defRPr>
            </a:lvl4pPr>
            <a:lvl5pPr marL="2057400" indent="-228600" eaLnBrk="0" hangingPunct="0">
              <a:defRPr>
                <a:solidFill>
                  <a:schemeClr val="tx1"/>
                </a:solidFill>
                <a:latin typeface="Arial Rounded MT Bold" panose="020F0704030504030204" pitchFamily="34" charset="0"/>
                <a:cs typeface="Arial" panose="020B0604020202090204" pitchFamily="34" charset="0"/>
              </a:defRPr>
            </a:lvl5pPr>
            <a:lvl6pPr marL="25146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6pPr>
            <a:lvl7pPr marL="29718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7pPr>
            <a:lvl8pPr marL="34290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8pPr>
            <a:lvl9pPr marL="38862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9pPr>
          </a:lstStyle>
          <a:p>
            <a:pPr algn="ctr" eaLnBrk="1" hangingPunct="1">
              <a:lnSpc>
                <a:spcPct val="90000"/>
              </a:lnSpc>
              <a:spcBef>
                <a:spcPct val="20000"/>
              </a:spcBef>
              <a:buClr>
                <a:srgbClr val="526894"/>
              </a:buClr>
              <a:buFont typeface="Wingdings" panose="05000000000000000000" pitchFamily="2" charset="2"/>
              <a:buNone/>
            </a:pPr>
            <a:r>
              <a:rPr lang="fa-IR" sz="2000">
                <a:solidFill>
                  <a:schemeClr val="tx2"/>
                </a:solidFill>
                <a:latin typeface="Arial" panose="020B0604020202090204" pitchFamily="34" charset="0"/>
                <a:cs typeface="B Homa" panose="00000400000000000000" pitchFamily="2" charset="-78"/>
              </a:rPr>
              <a:t>دیوار ذخیره ساز حرارتی </a:t>
            </a:r>
            <a:r>
              <a:rPr lang="fa-IR" sz="2400">
                <a:solidFill>
                  <a:schemeClr val="tx2"/>
                </a:solidFill>
                <a:latin typeface="Arial" panose="020B0604020202090204" pitchFamily="34" charset="0"/>
                <a:cs typeface="B Homa" panose="00000400000000000000" pitchFamily="2" charset="-78"/>
              </a:rPr>
              <a:t> </a:t>
            </a:r>
            <a:endParaRPr lang="en-US" sz="2000">
              <a:solidFill>
                <a:schemeClr val="tx2"/>
              </a:solidFill>
              <a:latin typeface="Arial" panose="020B0604020202090204" pitchFamily="34" charset="0"/>
              <a:cs typeface="B Homa" panose="00000400000000000000" pitchFamily="2" charset="-78"/>
            </a:endParaRPr>
          </a:p>
        </p:txBody>
      </p:sp>
      <p:sp>
        <p:nvSpPr>
          <p:cNvPr id="18435" name="Line 7"/>
          <p:cNvSpPr>
            <a:spLocks noChangeShapeType="1"/>
          </p:cNvSpPr>
          <p:nvPr/>
        </p:nvSpPr>
        <p:spPr bwMode="auto">
          <a:xfrm flipH="1">
            <a:off x="539750" y="1196975"/>
            <a:ext cx="8210550" cy="0"/>
          </a:xfrm>
          <a:prstGeom prst="line">
            <a:avLst/>
          </a:prstGeom>
          <a:noFill/>
          <a:ln w="28575">
            <a:solidFill>
              <a:srgbClr val="811A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6" name="Text Box 6"/>
          <p:cNvSpPr txBox="1">
            <a:spLocks noChangeArrowheads="1"/>
          </p:cNvSpPr>
          <p:nvPr/>
        </p:nvSpPr>
        <p:spPr bwMode="auto">
          <a:xfrm>
            <a:off x="4427538" y="1916113"/>
            <a:ext cx="37449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Rounded MT Bold" panose="020F0704030504030204" pitchFamily="34" charset="0"/>
                <a:cs typeface="Arial" panose="020B0604020202090204" pitchFamily="34" charset="0"/>
              </a:defRPr>
            </a:lvl1pPr>
            <a:lvl2pPr marL="742950" indent="-285750" eaLnBrk="0" hangingPunct="0">
              <a:defRPr>
                <a:solidFill>
                  <a:schemeClr val="tx1"/>
                </a:solidFill>
                <a:latin typeface="Arial Rounded MT Bold" panose="020F0704030504030204" pitchFamily="34" charset="0"/>
                <a:cs typeface="Arial" panose="020B0604020202090204" pitchFamily="34" charset="0"/>
              </a:defRPr>
            </a:lvl2pPr>
            <a:lvl3pPr marL="1143000" indent="-228600" eaLnBrk="0" hangingPunct="0">
              <a:defRPr>
                <a:solidFill>
                  <a:schemeClr val="tx1"/>
                </a:solidFill>
                <a:latin typeface="Arial Rounded MT Bold" panose="020F0704030504030204" pitchFamily="34" charset="0"/>
                <a:cs typeface="Arial" panose="020B0604020202090204" pitchFamily="34" charset="0"/>
              </a:defRPr>
            </a:lvl3pPr>
            <a:lvl4pPr marL="1600200" indent="-228600" eaLnBrk="0" hangingPunct="0">
              <a:defRPr>
                <a:solidFill>
                  <a:schemeClr val="tx1"/>
                </a:solidFill>
                <a:latin typeface="Arial Rounded MT Bold" panose="020F0704030504030204" pitchFamily="34" charset="0"/>
                <a:cs typeface="Arial" panose="020B0604020202090204" pitchFamily="34" charset="0"/>
              </a:defRPr>
            </a:lvl4pPr>
            <a:lvl5pPr marL="2057400" indent="-228600" eaLnBrk="0" hangingPunct="0">
              <a:defRPr>
                <a:solidFill>
                  <a:schemeClr val="tx1"/>
                </a:solidFill>
                <a:latin typeface="Arial Rounded MT Bold" panose="020F0704030504030204" pitchFamily="34" charset="0"/>
                <a:cs typeface="Arial" panose="020B0604020202090204" pitchFamily="34" charset="0"/>
              </a:defRPr>
            </a:lvl5pPr>
            <a:lvl6pPr marL="25146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6pPr>
            <a:lvl7pPr marL="29718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7pPr>
            <a:lvl8pPr marL="34290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8pPr>
            <a:lvl9pPr marL="38862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9pPr>
          </a:lstStyle>
          <a:p>
            <a:pPr eaLnBrk="1" hangingPunct="1">
              <a:spcBef>
                <a:spcPct val="50000"/>
              </a:spcBef>
            </a:pPr>
            <a:r>
              <a:rPr lang="fa-IR" sz="1600">
                <a:cs typeface="B Homa" panose="00000400000000000000" pitchFamily="2" charset="-78"/>
              </a:rPr>
              <a:t>قرارگیری جرم حرارتی ببن شیشه و فضای داخل </a:t>
            </a:r>
            <a:endParaRPr lang="en-US" sz="1600">
              <a:cs typeface="B Homa" panose="00000400000000000000" pitchFamily="2" charset="-78"/>
            </a:endParaRPr>
          </a:p>
        </p:txBody>
      </p:sp>
      <p:sp>
        <p:nvSpPr>
          <p:cNvPr id="18437" name="Text Box 7"/>
          <p:cNvSpPr txBox="1">
            <a:spLocks noChangeArrowheads="1"/>
          </p:cNvSpPr>
          <p:nvPr/>
        </p:nvSpPr>
        <p:spPr bwMode="auto">
          <a:xfrm>
            <a:off x="6588125" y="2708275"/>
            <a:ext cx="15843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Rounded MT Bold" panose="020F0704030504030204" pitchFamily="34" charset="0"/>
                <a:cs typeface="Arial" panose="020B0604020202090204" pitchFamily="34" charset="0"/>
              </a:defRPr>
            </a:lvl1pPr>
            <a:lvl2pPr marL="742950" indent="-285750" eaLnBrk="0" hangingPunct="0">
              <a:defRPr>
                <a:solidFill>
                  <a:schemeClr val="tx1"/>
                </a:solidFill>
                <a:latin typeface="Arial Rounded MT Bold" panose="020F0704030504030204" pitchFamily="34" charset="0"/>
                <a:cs typeface="Arial" panose="020B0604020202090204" pitchFamily="34" charset="0"/>
              </a:defRPr>
            </a:lvl2pPr>
            <a:lvl3pPr marL="1143000" indent="-228600" eaLnBrk="0" hangingPunct="0">
              <a:defRPr>
                <a:solidFill>
                  <a:schemeClr val="tx1"/>
                </a:solidFill>
                <a:latin typeface="Arial Rounded MT Bold" panose="020F0704030504030204" pitchFamily="34" charset="0"/>
                <a:cs typeface="Arial" panose="020B0604020202090204" pitchFamily="34" charset="0"/>
              </a:defRPr>
            </a:lvl3pPr>
            <a:lvl4pPr marL="1600200" indent="-228600" eaLnBrk="0" hangingPunct="0">
              <a:defRPr>
                <a:solidFill>
                  <a:schemeClr val="tx1"/>
                </a:solidFill>
                <a:latin typeface="Arial Rounded MT Bold" panose="020F0704030504030204" pitchFamily="34" charset="0"/>
                <a:cs typeface="Arial" panose="020B0604020202090204" pitchFamily="34" charset="0"/>
              </a:defRPr>
            </a:lvl4pPr>
            <a:lvl5pPr marL="2057400" indent="-228600" eaLnBrk="0" hangingPunct="0">
              <a:defRPr>
                <a:solidFill>
                  <a:schemeClr val="tx1"/>
                </a:solidFill>
                <a:latin typeface="Arial Rounded MT Bold" panose="020F0704030504030204" pitchFamily="34" charset="0"/>
                <a:cs typeface="Arial" panose="020B0604020202090204" pitchFamily="34" charset="0"/>
              </a:defRPr>
            </a:lvl5pPr>
            <a:lvl6pPr marL="25146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6pPr>
            <a:lvl7pPr marL="29718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7pPr>
            <a:lvl8pPr marL="34290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8pPr>
            <a:lvl9pPr marL="38862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9pPr>
          </a:lstStyle>
          <a:p>
            <a:pPr eaLnBrk="1" hangingPunct="1">
              <a:spcBef>
                <a:spcPct val="50000"/>
              </a:spcBef>
            </a:pPr>
            <a:r>
              <a:rPr lang="fa-IR" sz="1600">
                <a:cs typeface="B Homa" panose="00000400000000000000" pitchFamily="2" charset="-78"/>
              </a:rPr>
              <a:t>جرم حرارتی </a:t>
            </a:r>
            <a:endParaRPr lang="en-US" sz="1600">
              <a:cs typeface="B Homa" panose="00000400000000000000" pitchFamily="2" charset="-78"/>
            </a:endParaRPr>
          </a:p>
        </p:txBody>
      </p:sp>
      <p:sp>
        <p:nvSpPr>
          <p:cNvPr id="18438" name="Line 8"/>
          <p:cNvSpPr>
            <a:spLocks noChangeShapeType="1"/>
          </p:cNvSpPr>
          <p:nvPr/>
        </p:nvSpPr>
        <p:spPr bwMode="auto">
          <a:xfrm flipH="1" flipV="1">
            <a:off x="6372225" y="2708275"/>
            <a:ext cx="720725"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9" name="Line 9"/>
          <p:cNvSpPr>
            <a:spLocks noChangeShapeType="1"/>
          </p:cNvSpPr>
          <p:nvPr/>
        </p:nvSpPr>
        <p:spPr bwMode="auto">
          <a:xfrm flipH="1">
            <a:off x="6372225" y="2924175"/>
            <a:ext cx="720725" cy="2174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0" name="Text Box 10"/>
          <p:cNvSpPr txBox="1">
            <a:spLocks noChangeArrowheads="1"/>
          </p:cNvSpPr>
          <p:nvPr/>
        </p:nvSpPr>
        <p:spPr bwMode="auto">
          <a:xfrm>
            <a:off x="3708400" y="2581275"/>
            <a:ext cx="2592388"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Rounded MT Bold" panose="020F0704030504030204" pitchFamily="34" charset="0"/>
                <a:cs typeface="Arial" panose="020B0604020202090204" pitchFamily="34" charset="0"/>
              </a:defRPr>
            </a:lvl1pPr>
            <a:lvl2pPr marL="742950" indent="-285750" eaLnBrk="0" hangingPunct="0">
              <a:defRPr>
                <a:solidFill>
                  <a:schemeClr val="tx1"/>
                </a:solidFill>
                <a:latin typeface="Arial Rounded MT Bold" panose="020F0704030504030204" pitchFamily="34" charset="0"/>
                <a:cs typeface="Arial" panose="020B0604020202090204" pitchFamily="34" charset="0"/>
              </a:defRPr>
            </a:lvl2pPr>
            <a:lvl3pPr marL="1143000" indent="-228600" eaLnBrk="0" hangingPunct="0">
              <a:defRPr>
                <a:solidFill>
                  <a:schemeClr val="tx1"/>
                </a:solidFill>
                <a:latin typeface="Arial Rounded MT Bold" panose="020F0704030504030204" pitchFamily="34" charset="0"/>
                <a:cs typeface="Arial" panose="020B0604020202090204" pitchFamily="34" charset="0"/>
              </a:defRPr>
            </a:lvl3pPr>
            <a:lvl4pPr marL="1600200" indent="-228600" eaLnBrk="0" hangingPunct="0">
              <a:defRPr>
                <a:solidFill>
                  <a:schemeClr val="tx1"/>
                </a:solidFill>
                <a:latin typeface="Arial Rounded MT Bold" panose="020F0704030504030204" pitchFamily="34" charset="0"/>
                <a:cs typeface="Arial" panose="020B0604020202090204" pitchFamily="34" charset="0"/>
              </a:defRPr>
            </a:lvl4pPr>
            <a:lvl5pPr marL="2057400" indent="-228600" eaLnBrk="0" hangingPunct="0">
              <a:defRPr>
                <a:solidFill>
                  <a:schemeClr val="tx1"/>
                </a:solidFill>
                <a:latin typeface="Arial Rounded MT Bold" panose="020F0704030504030204" pitchFamily="34" charset="0"/>
                <a:cs typeface="Arial" panose="020B0604020202090204" pitchFamily="34" charset="0"/>
              </a:defRPr>
            </a:lvl5pPr>
            <a:lvl6pPr marL="25146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6pPr>
            <a:lvl7pPr marL="29718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7pPr>
            <a:lvl8pPr marL="34290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8pPr>
            <a:lvl9pPr marL="38862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9pPr>
          </a:lstStyle>
          <a:p>
            <a:pPr eaLnBrk="1" hangingPunct="1">
              <a:spcBef>
                <a:spcPct val="50000"/>
              </a:spcBef>
            </a:pPr>
            <a:r>
              <a:rPr lang="fa-IR" sz="1600">
                <a:cs typeface="B Homa" panose="00000400000000000000" pitchFamily="2" charset="-78"/>
              </a:rPr>
              <a:t>مصالح تو پر بنایی  ( دیوار ترومپ )</a:t>
            </a:r>
          </a:p>
          <a:p>
            <a:pPr eaLnBrk="1" hangingPunct="1">
              <a:spcBef>
                <a:spcPct val="50000"/>
              </a:spcBef>
            </a:pPr>
            <a:r>
              <a:rPr lang="fa-IR" sz="1600">
                <a:cs typeface="B Homa" panose="00000400000000000000" pitchFamily="2" charset="-78"/>
              </a:rPr>
              <a:t>دیوار آبی</a:t>
            </a:r>
            <a:endParaRPr lang="en-US" sz="1600">
              <a:cs typeface="B Homa" panose="00000400000000000000" pitchFamily="2" charset="-78"/>
            </a:endParaRPr>
          </a:p>
        </p:txBody>
      </p:sp>
      <p:pic>
        <p:nvPicPr>
          <p:cNvPr id="18441" name="Picture 12" descr="033"/>
          <p:cNvPicPr>
            <a:picLocks noChangeAspect="1" noChangeArrowheads="1"/>
          </p:cNvPicPr>
          <p:nvPr/>
        </p:nvPicPr>
        <p:blipFill>
          <a:blip r:embed="rId2">
            <a:lum contrast="32000"/>
            <a:extLst>
              <a:ext uri="{28A0092B-C50C-407E-A947-70E740481C1C}">
                <a14:useLocalDpi xmlns:a14="http://schemas.microsoft.com/office/drawing/2010/main" val="0"/>
              </a:ext>
            </a:extLst>
          </a:blip>
          <a:srcRect/>
          <a:stretch>
            <a:fillRect/>
          </a:stretch>
        </p:blipFill>
        <p:spPr bwMode="auto">
          <a:xfrm>
            <a:off x="4048125" y="3792538"/>
            <a:ext cx="4411663"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4" descr="m tromb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6013" y="1484313"/>
            <a:ext cx="1985962"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4" descr="w tromb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6013" y="4057650"/>
            <a:ext cx="1871662"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4" name="Rectangle 1"/>
          <p:cNvSpPr>
            <a:spLocks noChangeArrowheads="1"/>
          </p:cNvSpPr>
          <p:nvPr/>
        </p:nvSpPr>
        <p:spPr bwMode="auto">
          <a:xfrm>
            <a:off x="1833563" y="6038850"/>
            <a:ext cx="542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Rounded MT Bold" panose="020F0704030504030204" pitchFamily="34" charset="0"/>
                <a:cs typeface="Arial" panose="020B0604020202090204" pitchFamily="34" charset="0"/>
              </a:defRPr>
            </a:lvl1pPr>
            <a:lvl2pPr marL="742950" indent="-285750" eaLnBrk="0" hangingPunct="0">
              <a:defRPr>
                <a:solidFill>
                  <a:schemeClr val="tx1"/>
                </a:solidFill>
                <a:latin typeface="Arial Rounded MT Bold" panose="020F0704030504030204" pitchFamily="34" charset="0"/>
                <a:cs typeface="Arial" panose="020B0604020202090204" pitchFamily="34" charset="0"/>
              </a:defRPr>
            </a:lvl2pPr>
            <a:lvl3pPr marL="1143000" indent="-228600" eaLnBrk="0" hangingPunct="0">
              <a:defRPr>
                <a:solidFill>
                  <a:schemeClr val="tx1"/>
                </a:solidFill>
                <a:latin typeface="Arial Rounded MT Bold" panose="020F0704030504030204" pitchFamily="34" charset="0"/>
                <a:cs typeface="Arial" panose="020B0604020202090204" pitchFamily="34" charset="0"/>
              </a:defRPr>
            </a:lvl3pPr>
            <a:lvl4pPr marL="1600200" indent="-228600" eaLnBrk="0" hangingPunct="0">
              <a:defRPr>
                <a:solidFill>
                  <a:schemeClr val="tx1"/>
                </a:solidFill>
                <a:latin typeface="Arial Rounded MT Bold" panose="020F0704030504030204" pitchFamily="34" charset="0"/>
                <a:cs typeface="Arial" panose="020B0604020202090204" pitchFamily="34" charset="0"/>
              </a:defRPr>
            </a:lvl4pPr>
            <a:lvl5pPr marL="2057400" indent="-228600" eaLnBrk="0" hangingPunct="0">
              <a:defRPr>
                <a:solidFill>
                  <a:schemeClr val="tx1"/>
                </a:solidFill>
                <a:latin typeface="Arial Rounded MT Bold" panose="020F0704030504030204" pitchFamily="34" charset="0"/>
                <a:cs typeface="Arial" panose="020B0604020202090204" pitchFamily="34" charset="0"/>
              </a:defRPr>
            </a:lvl5pPr>
            <a:lvl6pPr marL="25146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6pPr>
            <a:lvl7pPr marL="29718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7pPr>
            <a:lvl8pPr marL="34290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8pPr>
            <a:lvl9pPr marL="38862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9pPr>
          </a:lstStyle>
          <a:p>
            <a:pPr eaLnBrk="1" hangingPunct="1"/>
            <a:r>
              <a:rPr lang="ar-SA" b="1" i="1">
                <a:solidFill>
                  <a:schemeClr val="tx2"/>
                </a:solidFill>
                <a:cs typeface="B Homa" panose="00000400000000000000" pitchFamily="2" charset="-78"/>
              </a:rPr>
              <a:t>آبي</a:t>
            </a:r>
            <a:r>
              <a:rPr lang="ar-SA"/>
              <a:t> </a:t>
            </a:r>
            <a:endParaRPr lang="fa-IR"/>
          </a:p>
        </p:txBody>
      </p:sp>
      <p:sp>
        <p:nvSpPr>
          <p:cNvPr id="18445" name="Rectangle 2"/>
          <p:cNvSpPr>
            <a:spLocks noChangeArrowheads="1"/>
          </p:cNvSpPr>
          <p:nvPr/>
        </p:nvSpPr>
        <p:spPr bwMode="auto">
          <a:xfrm>
            <a:off x="1906588" y="3422650"/>
            <a:ext cx="668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Rounded MT Bold" panose="020F0704030504030204" pitchFamily="34" charset="0"/>
                <a:cs typeface="Arial" panose="020B0604020202090204" pitchFamily="34" charset="0"/>
              </a:defRPr>
            </a:lvl1pPr>
            <a:lvl2pPr marL="742950" indent="-285750" eaLnBrk="0" hangingPunct="0">
              <a:defRPr>
                <a:solidFill>
                  <a:schemeClr val="tx1"/>
                </a:solidFill>
                <a:latin typeface="Arial Rounded MT Bold" panose="020F0704030504030204" pitchFamily="34" charset="0"/>
                <a:cs typeface="Arial" panose="020B0604020202090204" pitchFamily="34" charset="0"/>
              </a:defRPr>
            </a:lvl2pPr>
            <a:lvl3pPr marL="1143000" indent="-228600" eaLnBrk="0" hangingPunct="0">
              <a:defRPr>
                <a:solidFill>
                  <a:schemeClr val="tx1"/>
                </a:solidFill>
                <a:latin typeface="Arial Rounded MT Bold" panose="020F0704030504030204" pitchFamily="34" charset="0"/>
                <a:cs typeface="Arial" panose="020B0604020202090204" pitchFamily="34" charset="0"/>
              </a:defRPr>
            </a:lvl3pPr>
            <a:lvl4pPr marL="1600200" indent="-228600" eaLnBrk="0" hangingPunct="0">
              <a:defRPr>
                <a:solidFill>
                  <a:schemeClr val="tx1"/>
                </a:solidFill>
                <a:latin typeface="Arial Rounded MT Bold" panose="020F0704030504030204" pitchFamily="34" charset="0"/>
                <a:cs typeface="Arial" panose="020B0604020202090204" pitchFamily="34" charset="0"/>
              </a:defRPr>
            </a:lvl4pPr>
            <a:lvl5pPr marL="2057400" indent="-228600" eaLnBrk="0" hangingPunct="0">
              <a:defRPr>
                <a:solidFill>
                  <a:schemeClr val="tx1"/>
                </a:solidFill>
                <a:latin typeface="Arial Rounded MT Bold" panose="020F0704030504030204" pitchFamily="34" charset="0"/>
                <a:cs typeface="Arial" panose="020B0604020202090204" pitchFamily="34" charset="0"/>
              </a:defRPr>
            </a:lvl5pPr>
            <a:lvl6pPr marL="25146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6pPr>
            <a:lvl7pPr marL="29718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7pPr>
            <a:lvl8pPr marL="34290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8pPr>
            <a:lvl9pPr marL="38862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9pPr>
          </a:lstStyle>
          <a:p>
            <a:pPr eaLnBrk="1" hangingPunct="1"/>
            <a:r>
              <a:rPr lang="ar-SA" b="1" i="1">
                <a:solidFill>
                  <a:schemeClr val="tx2"/>
                </a:solidFill>
                <a:cs typeface="B Homa" panose="00000400000000000000" pitchFamily="2" charset="-78"/>
              </a:rPr>
              <a:t>جرمي</a:t>
            </a:r>
            <a:r>
              <a:rPr lang="ar-SA" sz="1600">
                <a:cs typeface="B Homa" panose="00000400000000000000" pitchFamily="2" charset="-78"/>
              </a:rPr>
              <a:t> </a:t>
            </a:r>
            <a:endParaRPr lang="fa-IR">
              <a:cs typeface="B Homa" panose="00000400000000000000" pitchFamily="2" charset="-78"/>
            </a:endParaRPr>
          </a:p>
        </p:txBody>
      </p:sp>
    </p:spTree>
    <p:extLst>
      <p:ext uri="{BB962C8B-B14F-4D97-AF65-F5344CB8AC3E}">
        <p14:creationId xmlns:p14="http://schemas.microsoft.com/office/powerpoint/2010/main" val="92673252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6"/>
          <p:cNvSpPr txBox="1">
            <a:spLocks noChangeArrowheads="1"/>
          </p:cNvSpPr>
          <p:nvPr/>
        </p:nvSpPr>
        <p:spPr bwMode="auto">
          <a:xfrm>
            <a:off x="539750" y="692150"/>
            <a:ext cx="8208963" cy="420688"/>
          </a:xfrm>
          <a:prstGeom prst="rect">
            <a:avLst/>
          </a:prstGeom>
          <a:solidFill>
            <a:srgbClr val="9DC0C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Rounded MT Bold" panose="020F0704030504030204" pitchFamily="34" charset="0"/>
                <a:cs typeface="Arial" panose="020B0604020202090204" pitchFamily="34" charset="0"/>
              </a:defRPr>
            </a:lvl1pPr>
            <a:lvl2pPr marL="742950" indent="-285750" eaLnBrk="0" hangingPunct="0">
              <a:defRPr>
                <a:solidFill>
                  <a:schemeClr val="tx1"/>
                </a:solidFill>
                <a:latin typeface="Arial Rounded MT Bold" panose="020F0704030504030204" pitchFamily="34" charset="0"/>
                <a:cs typeface="Arial" panose="020B0604020202090204" pitchFamily="34" charset="0"/>
              </a:defRPr>
            </a:lvl2pPr>
            <a:lvl3pPr marL="1143000" indent="-228600" eaLnBrk="0" hangingPunct="0">
              <a:defRPr>
                <a:solidFill>
                  <a:schemeClr val="tx1"/>
                </a:solidFill>
                <a:latin typeface="Arial Rounded MT Bold" panose="020F0704030504030204" pitchFamily="34" charset="0"/>
                <a:cs typeface="Arial" panose="020B0604020202090204" pitchFamily="34" charset="0"/>
              </a:defRPr>
            </a:lvl3pPr>
            <a:lvl4pPr marL="1600200" indent="-228600" eaLnBrk="0" hangingPunct="0">
              <a:defRPr>
                <a:solidFill>
                  <a:schemeClr val="tx1"/>
                </a:solidFill>
                <a:latin typeface="Arial Rounded MT Bold" panose="020F0704030504030204" pitchFamily="34" charset="0"/>
                <a:cs typeface="Arial" panose="020B0604020202090204" pitchFamily="34" charset="0"/>
              </a:defRPr>
            </a:lvl4pPr>
            <a:lvl5pPr marL="2057400" indent="-228600" eaLnBrk="0" hangingPunct="0">
              <a:defRPr>
                <a:solidFill>
                  <a:schemeClr val="tx1"/>
                </a:solidFill>
                <a:latin typeface="Arial Rounded MT Bold" panose="020F0704030504030204" pitchFamily="34" charset="0"/>
                <a:cs typeface="Arial" panose="020B0604020202090204" pitchFamily="34" charset="0"/>
              </a:defRPr>
            </a:lvl5pPr>
            <a:lvl6pPr marL="25146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6pPr>
            <a:lvl7pPr marL="29718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7pPr>
            <a:lvl8pPr marL="34290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8pPr>
            <a:lvl9pPr marL="38862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9pPr>
          </a:lstStyle>
          <a:p>
            <a:pPr algn="ctr" eaLnBrk="1" hangingPunct="1">
              <a:lnSpc>
                <a:spcPct val="90000"/>
              </a:lnSpc>
              <a:spcBef>
                <a:spcPct val="20000"/>
              </a:spcBef>
              <a:buClr>
                <a:srgbClr val="526894"/>
              </a:buClr>
              <a:buFont typeface="Wingdings" panose="05000000000000000000" pitchFamily="2" charset="2"/>
              <a:buNone/>
            </a:pPr>
            <a:r>
              <a:rPr lang="fa-IR" sz="2000">
                <a:solidFill>
                  <a:schemeClr val="tx2"/>
                </a:solidFill>
                <a:latin typeface="Arial" panose="020B0604020202090204" pitchFamily="34" charset="0"/>
                <a:cs typeface="B Homa" panose="00000400000000000000" pitchFamily="2" charset="-78"/>
              </a:rPr>
              <a:t>دیوار ذخیره ساز حرارتی </a:t>
            </a:r>
            <a:r>
              <a:rPr lang="fa-IR" sz="2400">
                <a:solidFill>
                  <a:schemeClr val="tx2"/>
                </a:solidFill>
                <a:latin typeface="Arial" panose="020B0604020202090204" pitchFamily="34" charset="0"/>
                <a:cs typeface="B Homa" panose="00000400000000000000" pitchFamily="2" charset="-78"/>
              </a:rPr>
              <a:t> </a:t>
            </a:r>
            <a:endParaRPr lang="en-US" sz="2000">
              <a:solidFill>
                <a:schemeClr val="tx2"/>
              </a:solidFill>
              <a:latin typeface="Arial" panose="020B0604020202090204" pitchFamily="34" charset="0"/>
              <a:cs typeface="B Homa" panose="00000400000000000000" pitchFamily="2" charset="-78"/>
            </a:endParaRPr>
          </a:p>
        </p:txBody>
      </p:sp>
      <p:sp>
        <p:nvSpPr>
          <p:cNvPr id="19459" name="Line 7"/>
          <p:cNvSpPr>
            <a:spLocks noChangeShapeType="1"/>
          </p:cNvSpPr>
          <p:nvPr/>
        </p:nvSpPr>
        <p:spPr bwMode="auto">
          <a:xfrm flipH="1">
            <a:off x="539750" y="1196975"/>
            <a:ext cx="8210550" cy="0"/>
          </a:xfrm>
          <a:prstGeom prst="line">
            <a:avLst/>
          </a:prstGeom>
          <a:noFill/>
          <a:ln w="28575">
            <a:solidFill>
              <a:srgbClr val="811A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Rectangle 2"/>
          <p:cNvSpPr>
            <a:spLocks noGrp="1" noChangeArrowheads="1"/>
          </p:cNvSpPr>
          <p:nvPr>
            <p:ph type="title" idx="4294967295"/>
          </p:nvPr>
        </p:nvSpPr>
        <p:spPr>
          <a:xfrm>
            <a:off x="5795963" y="1412875"/>
            <a:ext cx="2476500" cy="576263"/>
          </a:xfrm>
        </p:spPr>
        <p:txBody>
          <a:bodyPr anchor="b">
            <a:normAutofit fontScale="90000"/>
          </a:bodyPr>
          <a:lstStyle/>
          <a:p>
            <a:pPr algn="r" eaLnBrk="1" hangingPunct="1"/>
            <a:r>
              <a:rPr lang="ar-SA" sz="2000" smtClean="0">
                <a:cs typeface="B Homa" panose="00000400000000000000" pitchFamily="2" charset="-78"/>
              </a:rPr>
              <a:t> </a:t>
            </a:r>
            <a:r>
              <a:rPr lang="ar-SA" sz="2000" i="1" smtClean="0">
                <a:cs typeface="B Homa" panose="00000400000000000000" pitchFamily="2" charset="-78"/>
              </a:rPr>
              <a:t>ديوار ترومبي جرمي</a:t>
            </a:r>
            <a:r>
              <a:rPr lang="ar-SA" sz="2000" smtClean="0">
                <a:cs typeface="B Homa" panose="00000400000000000000" pitchFamily="2" charset="-78"/>
              </a:rPr>
              <a:t> </a:t>
            </a:r>
            <a:r>
              <a:rPr lang="fa-IR" sz="2000" smtClean="0">
                <a:cs typeface="B Homa" panose="00000400000000000000" pitchFamily="2" charset="-78"/>
              </a:rPr>
              <a:t>:</a:t>
            </a:r>
            <a:r>
              <a:rPr lang="en-US" sz="2000" smtClean="0">
                <a:cs typeface="B Homa" panose="00000400000000000000" pitchFamily="2" charset="-78"/>
              </a:rPr>
              <a:t/>
            </a:r>
            <a:br>
              <a:rPr lang="en-US" sz="2000" smtClean="0">
                <a:cs typeface="B Homa" panose="00000400000000000000" pitchFamily="2" charset="-78"/>
              </a:rPr>
            </a:br>
            <a:endParaRPr lang="en-US" sz="2000" b="1" smtClean="0">
              <a:cs typeface="B Homa" panose="00000400000000000000" pitchFamily="2" charset="-78"/>
            </a:endParaRPr>
          </a:p>
        </p:txBody>
      </p:sp>
      <p:sp>
        <p:nvSpPr>
          <p:cNvPr id="19461" name="Text Box 3"/>
          <p:cNvSpPr txBox="1">
            <a:spLocks noChangeArrowheads="1"/>
          </p:cNvSpPr>
          <p:nvPr/>
        </p:nvSpPr>
        <p:spPr bwMode="auto">
          <a:xfrm>
            <a:off x="3995738" y="1916113"/>
            <a:ext cx="47244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Rounded MT Bold" panose="020F0704030504030204" pitchFamily="34" charset="0"/>
                <a:cs typeface="Arial" panose="020B0604020202090204" pitchFamily="34" charset="0"/>
              </a:defRPr>
            </a:lvl1pPr>
            <a:lvl2pPr marL="742950" indent="-285750" eaLnBrk="0" hangingPunct="0">
              <a:defRPr>
                <a:solidFill>
                  <a:schemeClr val="tx1"/>
                </a:solidFill>
                <a:latin typeface="Arial Rounded MT Bold" panose="020F0704030504030204" pitchFamily="34" charset="0"/>
                <a:cs typeface="Arial" panose="020B0604020202090204" pitchFamily="34" charset="0"/>
              </a:defRPr>
            </a:lvl2pPr>
            <a:lvl3pPr marL="1143000" indent="-228600" eaLnBrk="0" hangingPunct="0">
              <a:defRPr>
                <a:solidFill>
                  <a:schemeClr val="tx1"/>
                </a:solidFill>
                <a:latin typeface="Arial Rounded MT Bold" panose="020F0704030504030204" pitchFamily="34" charset="0"/>
                <a:cs typeface="Arial" panose="020B0604020202090204" pitchFamily="34" charset="0"/>
              </a:defRPr>
            </a:lvl3pPr>
            <a:lvl4pPr marL="1600200" indent="-228600" eaLnBrk="0" hangingPunct="0">
              <a:defRPr>
                <a:solidFill>
                  <a:schemeClr val="tx1"/>
                </a:solidFill>
                <a:latin typeface="Arial Rounded MT Bold" panose="020F0704030504030204" pitchFamily="34" charset="0"/>
                <a:cs typeface="Arial" panose="020B0604020202090204" pitchFamily="34" charset="0"/>
              </a:defRPr>
            </a:lvl4pPr>
            <a:lvl5pPr marL="2057400" indent="-228600" eaLnBrk="0" hangingPunct="0">
              <a:defRPr>
                <a:solidFill>
                  <a:schemeClr val="tx1"/>
                </a:solidFill>
                <a:latin typeface="Arial Rounded MT Bold" panose="020F0704030504030204" pitchFamily="34" charset="0"/>
                <a:cs typeface="Arial" panose="020B0604020202090204" pitchFamily="34" charset="0"/>
              </a:defRPr>
            </a:lvl5pPr>
            <a:lvl6pPr marL="25146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6pPr>
            <a:lvl7pPr marL="29718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7pPr>
            <a:lvl8pPr marL="34290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8pPr>
            <a:lvl9pPr marL="38862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9pPr>
          </a:lstStyle>
          <a:p>
            <a:pPr eaLnBrk="1" hangingPunct="1">
              <a:spcBef>
                <a:spcPct val="50000"/>
              </a:spcBef>
              <a:buFontTx/>
              <a:buChar char="•"/>
            </a:pPr>
            <a:r>
              <a:rPr lang="ar-SA" sz="1400" dirty="0">
                <a:solidFill>
                  <a:schemeClr val="tx2"/>
                </a:solidFill>
                <a:latin typeface="Arial" panose="020B0604020202090204" pitchFamily="34" charset="0"/>
                <a:cs typeface="B Homa" panose="00000400000000000000" pitchFamily="2" charset="-78"/>
              </a:rPr>
              <a:t> </a:t>
            </a:r>
            <a:r>
              <a:rPr lang="ar-SA" sz="2000" dirty="0">
                <a:solidFill>
                  <a:schemeClr val="tx2"/>
                </a:solidFill>
                <a:latin typeface="Arial" panose="020B0604020202090204" pitchFamily="34" charset="0"/>
                <a:cs typeface="B Homa" panose="00000400000000000000" pitchFamily="2" charset="-78"/>
              </a:rPr>
              <a:t>يك سطح وسيع شيشه خور( جذب ) و ديوار جرم ذخيره كه پشت آن عناصر اصلي و با فاصله اي اندك قرار دارد</a:t>
            </a:r>
            <a:r>
              <a:rPr lang="en-US" sz="2000" dirty="0">
                <a:solidFill>
                  <a:schemeClr val="tx2"/>
                </a:solidFill>
                <a:latin typeface="Arial" panose="020B0604020202090204" pitchFamily="34" charset="0"/>
                <a:cs typeface="B Homa" panose="00000400000000000000" pitchFamily="2" charset="-78"/>
              </a:rPr>
              <a:t> </a:t>
            </a:r>
            <a:r>
              <a:rPr lang="ar-SA" sz="2000" dirty="0">
                <a:solidFill>
                  <a:schemeClr val="tx2"/>
                </a:solidFill>
                <a:latin typeface="Arial" panose="020B0604020202090204" pitchFamily="34" charset="0"/>
                <a:cs typeface="B Homa" panose="00000400000000000000" pitchFamily="2" charset="-78"/>
              </a:rPr>
              <a:t>.</a:t>
            </a:r>
          </a:p>
          <a:p>
            <a:pPr eaLnBrk="1" hangingPunct="1">
              <a:spcBef>
                <a:spcPct val="50000"/>
              </a:spcBef>
              <a:buFontTx/>
              <a:buChar char="•"/>
            </a:pPr>
            <a:r>
              <a:rPr lang="ar-SA" sz="2000" dirty="0">
                <a:solidFill>
                  <a:schemeClr val="tx2"/>
                </a:solidFill>
                <a:latin typeface="Arial" panose="020B0604020202090204" pitchFamily="34" charset="0"/>
                <a:cs typeface="B Homa" panose="00000400000000000000" pitchFamily="2" charset="-78"/>
              </a:rPr>
              <a:t> جرم ذخيره : ديوارهاي بتني ، سنگي ، خشتي ، آجري يا بلوكهاي سيماني و ماسه اي. </a:t>
            </a:r>
          </a:p>
          <a:p>
            <a:pPr eaLnBrk="1" hangingPunct="1">
              <a:spcBef>
                <a:spcPct val="50000"/>
              </a:spcBef>
              <a:buFontTx/>
              <a:buChar char="•"/>
            </a:pPr>
            <a:r>
              <a:rPr lang="ar-SA" sz="2000" dirty="0">
                <a:solidFill>
                  <a:schemeClr val="tx2"/>
                </a:solidFill>
                <a:latin typeface="Arial" panose="020B0604020202090204" pitchFamily="34" charset="0"/>
                <a:cs typeface="B Homa" panose="00000400000000000000" pitchFamily="2" charset="-78"/>
              </a:rPr>
              <a:t> توزيع تشعشعي از جرم ذخيره به فضاي زندگي مي تواند خيلي سريع باشد و يا براي 12 ساعت به تأخير بيفتد كه ظرفيت حرارتي و ضخامت در اين تأخير زماني تأثير مي گذارند . </a:t>
            </a:r>
          </a:p>
          <a:p>
            <a:pPr eaLnBrk="1" hangingPunct="1">
              <a:spcBef>
                <a:spcPct val="50000"/>
              </a:spcBef>
              <a:buFontTx/>
              <a:buChar char="•"/>
            </a:pPr>
            <a:r>
              <a:rPr lang="ar-SA" sz="2000" dirty="0">
                <a:solidFill>
                  <a:schemeClr val="tx2"/>
                </a:solidFill>
                <a:latin typeface="Arial" panose="020B0604020202090204" pitchFamily="34" charset="0"/>
                <a:cs typeface="B Homa" panose="00000400000000000000" pitchFamily="2" charset="-78"/>
              </a:rPr>
              <a:t> انتقال تشعشعات خورشيدي ذخيره شده توسط جرم ، از طريق همرفت طبيعي ، هدايت و تشعشع .</a:t>
            </a:r>
            <a:r>
              <a:rPr lang="ar-SA" sz="1400" dirty="0">
                <a:solidFill>
                  <a:schemeClr val="tx2"/>
                </a:solidFill>
                <a:latin typeface="Arial" panose="020B0604020202090204" pitchFamily="34" charset="0"/>
                <a:cs typeface="B Homa" panose="00000400000000000000" pitchFamily="2" charset="-78"/>
              </a:rPr>
              <a:t>  </a:t>
            </a:r>
            <a:endParaRPr lang="en-US" sz="1400" dirty="0">
              <a:solidFill>
                <a:schemeClr val="tx2"/>
              </a:solidFill>
              <a:latin typeface="Arial" panose="020B0604020202090204" pitchFamily="34" charset="0"/>
              <a:cs typeface="B Homa" panose="00000400000000000000" pitchFamily="2" charset="-78"/>
            </a:endParaRPr>
          </a:p>
        </p:txBody>
      </p:sp>
      <p:pic>
        <p:nvPicPr>
          <p:cNvPr id="19462" name="Picture 6" descr="untit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3" y="1611313"/>
            <a:ext cx="3652837"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8225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Effect transition="in" filter="fade">
                                      <p:cBhvr>
                                        <p:cTn id="7" dur="600">
                                          <p:stCondLst>
                                            <p:cond delay="0"/>
                                          </p:stCondLst>
                                        </p:cTn>
                                        <p:tgtEl>
                                          <p:spTgt spid="14"/>
                                        </p:tgtEl>
                                      </p:cBhvr>
                                    </p:animEffect>
                                    <p:anim calcmode="lin" valueType="num">
                                      <p:cBhvr>
                                        <p:cTn id="8" dur="600" fill="hold">
                                          <p:stCondLst>
                                            <p:cond delay="0"/>
                                          </p:stCondLst>
                                        </p:cTn>
                                        <p:tgtEl>
                                          <p:spTgt spid="14"/>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14"/>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1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6"/>
          <p:cNvSpPr txBox="1">
            <a:spLocks noChangeArrowheads="1"/>
          </p:cNvSpPr>
          <p:nvPr/>
        </p:nvSpPr>
        <p:spPr bwMode="auto">
          <a:xfrm>
            <a:off x="539750" y="692150"/>
            <a:ext cx="8208963" cy="420688"/>
          </a:xfrm>
          <a:prstGeom prst="rect">
            <a:avLst/>
          </a:prstGeom>
          <a:solidFill>
            <a:srgbClr val="9DC0C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Rounded MT Bold" panose="020F0704030504030204" pitchFamily="34" charset="0"/>
                <a:cs typeface="Arial" panose="020B0604020202090204" pitchFamily="34" charset="0"/>
              </a:defRPr>
            </a:lvl1pPr>
            <a:lvl2pPr marL="742950" indent="-285750" eaLnBrk="0" hangingPunct="0">
              <a:defRPr>
                <a:solidFill>
                  <a:schemeClr val="tx1"/>
                </a:solidFill>
                <a:latin typeface="Arial Rounded MT Bold" panose="020F0704030504030204" pitchFamily="34" charset="0"/>
                <a:cs typeface="Arial" panose="020B0604020202090204" pitchFamily="34" charset="0"/>
              </a:defRPr>
            </a:lvl2pPr>
            <a:lvl3pPr marL="1143000" indent="-228600" eaLnBrk="0" hangingPunct="0">
              <a:defRPr>
                <a:solidFill>
                  <a:schemeClr val="tx1"/>
                </a:solidFill>
                <a:latin typeface="Arial Rounded MT Bold" panose="020F0704030504030204" pitchFamily="34" charset="0"/>
                <a:cs typeface="Arial" panose="020B0604020202090204" pitchFamily="34" charset="0"/>
              </a:defRPr>
            </a:lvl3pPr>
            <a:lvl4pPr marL="1600200" indent="-228600" eaLnBrk="0" hangingPunct="0">
              <a:defRPr>
                <a:solidFill>
                  <a:schemeClr val="tx1"/>
                </a:solidFill>
                <a:latin typeface="Arial Rounded MT Bold" panose="020F0704030504030204" pitchFamily="34" charset="0"/>
                <a:cs typeface="Arial" panose="020B0604020202090204" pitchFamily="34" charset="0"/>
              </a:defRPr>
            </a:lvl4pPr>
            <a:lvl5pPr marL="2057400" indent="-228600" eaLnBrk="0" hangingPunct="0">
              <a:defRPr>
                <a:solidFill>
                  <a:schemeClr val="tx1"/>
                </a:solidFill>
                <a:latin typeface="Arial Rounded MT Bold" panose="020F0704030504030204" pitchFamily="34" charset="0"/>
                <a:cs typeface="Arial" panose="020B0604020202090204" pitchFamily="34" charset="0"/>
              </a:defRPr>
            </a:lvl5pPr>
            <a:lvl6pPr marL="25146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6pPr>
            <a:lvl7pPr marL="29718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7pPr>
            <a:lvl8pPr marL="34290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8pPr>
            <a:lvl9pPr marL="38862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9pPr>
          </a:lstStyle>
          <a:p>
            <a:pPr algn="ctr" eaLnBrk="1" hangingPunct="1">
              <a:lnSpc>
                <a:spcPct val="90000"/>
              </a:lnSpc>
              <a:spcBef>
                <a:spcPct val="20000"/>
              </a:spcBef>
              <a:buClr>
                <a:srgbClr val="526894"/>
              </a:buClr>
              <a:buFont typeface="Wingdings" panose="05000000000000000000" pitchFamily="2" charset="2"/>
              <a:buNone/>
            </a:pPr>
            <a:r>
              <a:rPr lang="fa-IR" sz="2000">
                <a:solidFill>
                  <a:schemeClr val="tx2"/>
                </a:solidFill>
                <a:latin typeface="Arial" panose="020B0604020202090204" pitchFamily="34" charset="0"/>
                <a:cs typeface="B Homa" panose="00000400000000000000" pitchFamily="2" charset="-78"/>
              </a:rPr>
              <a:t>دیوار ذخیره ساز حرارتی </a:t>
            </a:r>
            <a:r>
              <a:rPr lang="fa-IR" sz="2400">
                <a:solidFill>
                  <a:schemeClr val="tx2"/>
                </a:solidFill>
                <a:latin typeface="Arial" panose="020B0604020202090204" pitchFamily="34" charset="0"/>
                <a:cs typeface="B Homa" panose="00000400000000000000" pitchFamily="2" charset="-78"/>
              </a:rPr>
              <a:t> </a:t>
            </a:r>
            <a:endParaRPr lang="en-US" sz="2000">
              <a:solidFill>
                <a:schemeClr val="tx2"/>
              </a:solidFill>
              <a:latin typeface="Arial" panose="020B0604020202090204" pitchFamily="34" charset="0"/>
              <a:cs typeface="B Homa" panose="00000400000000000000" pitchFamily="2" charset="-78"/>
            </a:endParaRPr>
          </a:p>
        </p:txBody>
      </p:sp>
      <p:sp>
        <p:nvSpPr>
          <p:cNvPr id="20483" name="Line 7"/>
          <p:cNvSpPr>
            <a:spLocks noChangeShapeType="1"/>
          </p:cNvSpPr>
          <p:nvPr/>
        </p:nvSpPr>
        <p:spPr bwMode="auto">
          <a:xfrm flipH="1">
            <a:off x="539750" y="1196975"/>
            <a:ext cx="8210550" cy="0"/>
          </a:xfrm>
          <a:prstGeom prst="line">
            <a:avLst/>
          </a:prstGeom>
          <a:noFill/>
          <a:ln w="28575">
            <a:solidFill>
              <a:srgbClr val="811A05"/>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0484" name="Picture 6" descr="0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288" y="1677988"/>
            <a:ext cx="3762375" cy="333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7" descr="0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1622425"/>
            <a:ext cx="381635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 Box 10"/>
          <p:cNvSpPr txBox="1">
            <a:spLocks noChangeArrowheads="1"/>
          </p:cNvSpPr>
          <p:nvPr/>
        </p:nvSpPr>
        <p:spPr bwMode="auto">
          <a:xfrm>
            <a:off x="6227763" y="1285875"/>
            <a:ext cx="2447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Rounded MT Bold" panose="020F0704030504030204" pitchFamily="34" charset="0"/>
                <a:cs typeface="Arial" panose="020B0604020202090204" pitchFamily="34" charset="0"/>
              </a:defRPr>
            </a:lvl1pPr>
            <a:lvl2pPr marL="742950" indent="-285750" eaLnBrk="0" hangingPunct="0">
              <a:defRPr>
                <a:solidFill>
                  <a:schemeClr val="tx1"/>
                </a:solidFill>
                <a:latin typeface="Arial Rounded MT Bold" panose="020F0704030504030204" pitchFamily="34" charset="0"/>
                <a:cs typeface="Arial" panose="020B0604020202090204" pitchFamily="34" charset="0"/>
              </a:defRPr>
            </a:lvl2pPr>
            <a:lvl3pPr marL="1143000" indent="-228600" eaLnBrk="0" hangingPunct="0">
              <a:defRPr>
                <a:solidFill>
                  <a:schemeClr val="tx1"/>
                </a:solidFill>
                <a:latin typeface="Arial Rounded MT Bold" panose="020F0704030504030204" pitchFamily="34" charset="0"/>
                <a:cs typeface="Arial" panose="020B0604020202090204" pitchFamily="34" charset="0"/>
              </a:defRPr>
            </a:lvl3pPr>
            <a:lvl4pPr marL="1600200" indent="-228600" eaLnBrk="0" hangingPunct="0">
              <a:defRPr>
                <a:solidFill>
                  <a:schemeClr val="tx1"/>
                </a:solidFill>
                <a:latin typeface="Arial Rounded MT Bold" panose="020F0704030504030204" pitchFamily="34" charset="0"/>
                <a:cs typeface="Arial" panose="020B0604020202090204" pitchFamily="34" charset="0"/>
              </a:defRPr>
            </a:lvl4pPr>
            <a:lvl5pPr marL="2057400" indent="-228600" eaLnBrk="0" hangingPunct="0">
              <a:defRPr>
                <a:solidFill>
                  <a:schemeClr val="tx1"/>
                </a:solidFill>
                <a:latin typeface="Arial Rounded MT Bold" panose="020F0704030504030204" pitchFamily="34" charset="0"/>
                <a:cs typeface="Arial" panose="020B0604020202090204" pitchFamily="34" charset="0"/>
              </a:defRPr>
            </a:lvl5pPr>
            <a:lvl6pPr marL="25146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6pPr>
            <a:lvl7pPr marL="29718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7pPr>
            <a:lvl8pPr marL="34290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8pPr>
            <a:lvl9pPr marL="38862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9pPr>
          </a:lstStyle>
          <a:p>
            <a:pPr eaLnBrk="1" hangingPunct="1">
              <a:spcBef>
                <a:spcPct val="50000"/>
              </a:spcBef>
            </a:pPr>
            <a:r>
              <a:rPr lang="fa-IR" sz="1600">
                <a:cs typeface="B Homa" panose="00000400000000000000" pitchFamily="2" charset="-78"/>
              </a:rPr>
              <a:t>ترموسیرکولاسیون معکوس</a:t>
            </a:r>
            <a:endParaRPr lang="en-US" sz="1600">
              <a:cs typeface="B Homa" panose="00000400000000000000" pitchFamily="2" charset="-78"/>
            </a:endParaRPr>
          </a:p>
        </p:txBody>
      </p:sp>
      <p:sp>
        <p:nvSpPr>
          <p:cNvPr id="20487" name="Rectangle 1"/>
          <p:cNvSpPr>
            <a:spLocks noChangeArrowheads="1"/>
          </p:cNvSpPr>
          <p:nvPr/>
        </p:nvSpPr>
        <p:spPr bwMode="auto">
          <a:xfrm>
            <a:off x="522288" y="5157788"/>
            <a:ext cx="37623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Rounded MT Bold" panose="020F0704030504030204" pitchFamily="34" charset="0"/>
                <a:cs typeface="Arial" panose="020B0604020202090204" pitchFamily="34" charset="0"/>
              </a:defRPr>
            </a:lvl1pPr>
            <a:lvl2pPr marL="742950" indent="-285750" eaLnBrk="0" hangingPunct="0">
              <a:defRPr>
                <a:solidFill>
                  <a:schemeClr val="tx1"/>
                </a:solidFill>
                <a:latin typeface="Arial Rounded MT Bold" panose="020F0704030504030204" pitchFamily="34" charset="0"/>
                <a:cs typeface="Arial" panose="020B0604020202090204" pitchFamily="34" charset="0"/>
              </a:defRPr>
            </a:lvl2pPr>
            <a:lvl3pPr marL="1143000" indent="-228600" eaLnBrk="0" hangingPunct="0">
              <a:defRPr>
                <a:solidFill>
                  <a:schemeClr val="tx1"/>
                </a:solidFill>
                <a:latin typeface="Arial Rounded MT Bold" panose="020F0704030504030204" pitchFamily="34" charset="0"/>
                <a:cs typeface="Arial" panose="020B0604020202090204" pitchFamily="34" charset="0"/>
              </a:defRPr>
            </a:lvl3pPr>
            <a:lvl4pPr marL="1600200" indent="-228600" eaLnBrk="0" hangingPunct="0">
              <a:defRPr>
                <a:solidFill>
                  <a:schemeClr val="tx1"/>
                </a:solidFill>
                <a:latin typeface="Arial Rounded MT Bold" panose="020F0704030504030204" pitchFamily="34" charset="0"/>
                <a:cs typeface="Arial" panose="020B0604020202090204" pitchFamily="34" charset="0"/>
              </a:defRPr>
            </a:lvl4pPr>
            <a:lvl5pPr marL="2057400" indent="-228600" eaLnBrk="0" hangingPunct="0">
              <a:defRPr>
                <a:solidFill>
                  <a:schemeClr val="tx1"/>
                </a:solidFill>
                <a:latin typeface="Arial Rounded MT Bold" panose="020F0704030504030204" pitchFamily="34" charset="0"/>
                <a:cs typeface="Arial" panose="020B0604020202090204" pitchFamily="34" charset="0"/>
              </a:defRPr>
            </a:lvl5pPr>
            <a:lvl6pPr marL="25146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6pPr>
            <a:lvl7pPr marL="29718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7pPr>
            <a:lvl8pPr marL="34290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8pPr>
            <a:lvl9pPr marL="38862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9pPr>
          </a:lstStyle>
          <a:p>
            <a:pPr eaLnBrk="1" hangingPunct="1"/>
            <a:r>
              <a:rPr lang="fa-IR">
                <a:cs typeface="B Homa" panose="00000400000000000000" pitchFamily="2" charset="-78"/>
              </a:rPr>
              <a:t>در طول روز هوای بالای سطح جذب کننده که نور خورشید به آن تابیده است گرم شده و چون سبک تر است به بالا سعود کرده و از دریچه ی پایینی خارج می شود و یک چرخه تشکیل می شود</a:t>
            </a:r>
          </a:p>
        </p:txBody>
      </p:sp>
      <p:sp>
        <p:nvSpPr>
          <p:cNvPr id="20488" name="Rectangle 2"/>
          <p:cNvSpPr>
            <a:spLocks noChangeArrowheads="1"/>
          </p:cNvSpPr>
          <p:nvPr/>
        </p:nvSpPr>
        <p:spPr bwMode="auto">
          <a:xfrm>
            <a:off x="5003800" y="5300663"/>
            <a:ext cx="3492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Rounded MT Bold" panose="020F0704030504030204" pitchFamily="34" charset="0"/>
                <a:cs typeface="Arial" panose="020B0604020202090204" pitchFamily="34" charset="0"/>
              </a:defRPr>
            </a:lvl1pPr>
            <a:lvl2pPr marL="742950" indent="-285750" eaLnBrk="0" hangingPunct="0">
              <a:defRPr>
                <a:solidFill>
                  <a:schemeClr val="tx1"/>
                </a:solidFill>
                <a:latin typeface="Arial Rounded MT Bold" panose="020F0704030504030204" pitchFamily="34" charset="0"/>
                <a:cs typeface="Arial" panose="020B0604020202090204" pitchFamily="34" charset="0"/>
              </a:defRPr>
            </a:lvl2pPr>
            <a:lvl3pPr marL="1143000" indent="-228600" eaLnBrk="0" hangingPunct="0">
              <a:defRPr>
                <a:solidFill>
                  <a:schemeClr val="tx1"/>
                </a:solidFill>
                <a:latin typeface="Arial Rounded MT Bold" panose="020F0704030504030204" pitchFamily="34" charset="0"/>
                <a:cs typeface="Arial" panose="020B0604020202090204" pitchFamily="34" charset="0"/>
              </a:defRPr>
            </a:lvl3pPr>
            <a:lvl4pPr marL="1600200" indent="-228600" eaLnBrk="0" hangingPunct="0">
              <a:defRPr>
                <a:solidFill>
                  <a:schemeClr val="tx1"/>
                </a:solidFill>
                <a:latin typeface="Arial Rounded MT Bold" panose="020F0704030504030204" pitchFamily="34" charset="0"/>
                <a:cs typeface="Arial" panose="020B0604020202090204" pitchFamily="34" charset="0"/>
              </a:defRPr>
            </a:lvl4pPr>
            <a:lvl5pPr marL="2057400" indent="-228600" eaLnBrk="0" hangingPunct="0">
              <a:defRPr>
                <a:solidFill>
                  <a:schemeClr val="tx1"/>
                </a:solidFill>
                <a:latin typeface="Arial Rounded MT Bold" panose="020F0704030504030204" pitchFamily="34" charset="0"/>
                <a:cs typeface="Arial" panose="020B0604020202090204" pitchFamily="34" charset="0"/>
              </a:defRPr>
            </a:lvl5pPr>
            <a:lvl6pPr marL="25146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6pPr>
            <a:lvl7pPr marL="29718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7pPr>
            <a:lvl8pPr marL="34290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8pPr>
            <a:lvl9pPr marL="38862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9pPr>
          </a:lstStyle>
          <a:p>
            <a:pPr eaLnBrk="1" hangingPunct="1"/>
            <a:r>
              <a:rPr lang="fa-IR">
                <a:cs typeface="B Homa" panose="00000400000000000000" pitchFamily="2" charset="-78"/>
              </a:rPr>
              <a:t>شب هنگام  ، چون مصالح گرما را ذخیره کرده اند گرما به محیط می دهند</a:t>
            </a:r>
          </a:p>
        </p:txBody>
      </p:sp>
    </p:spTree>
    <p:extLst>
      <p:ext uri="{BB962C8B-B14F-4D97-AF65-F5344CB8AC3E}">
        <p14:creationId xmlns:p14="http://schemas.microsoft.com/office/powerpoint/2010/main" val="40753702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5699" y="762000"/>
            <a:ext cx="8001000" cy="1384995"/>
          </a:xfrm>
          <a:prstGeom prst="rect">
            <a:avLst/>
          </a:prstGeom>
        </p:spPr>
        <p:txBody>
          <a:bodyPr wrap="square">
            <a:spAutoFit/>
          </a:bodyPr>
          <a:lstStyle/>
          <a:p>
            <a:pPr algn="r" rtl="1"/>
            <a:r>
              <a:rPr lang="ar-SA" sz="2800" dirty="0">
                <a:solidFill>
                  <a:schemeClr val="tx2">
                    <a:lumMod val="60000"/>
                    <a:lumOff val="40000"/>
                  </a:schemeClr>
                </a:solidFill>
              </a:rPr>
              <a:t>  با توجه به مطالب فوق می توان نتیجه گرفت که ظرفیت حرارتی زیاد در مناطقی که مشکل گرمای هوای داخلی معمولاً در شب ها نیز وجود دارد (مانند مناطق مرطوب ساحلی)، مناسب نیست.</a:t>
            </a:r>
            <a:endParaRPr lang="en-US" sz="2800" dirty="0">
              <a:solidFill>
                <a:schemeClr val="tx2">
                  <a:lumMod val="60000"/>
                  <a:lumOff val="40000"/>
                </a:schemeClr>
              </a:solidFill>
            </a:endParaRPr>
          </a:p>
        </p:txBody>
      </p:sp>
      <p:sp>
        <p:nvSpPr>
          <p:cNvPr id="3" name="Rectangle 2"/>
          <p:cNvSpPr/>
          <p:nvPr/>
        </p:nvSpPr>
        <p:spPr>
          <a:xfrm>
            <a:off x="625700" y="2826019"/>
            <a:ext cx="8000999" cy="2954655"/>
          </a:xfrm>
          <a:prstGeom prst="rect">
            <a:avLst/>
          </a:prstGeom>
        </p:spPr>
        <p:txBody>
          <a:bodyPr wrap="square">
            <a:spAutoFit/>
          </a:bodyPr>
          <a:lstStyle/>
          <a:p>
            <a:pPr algn="r" rtl="1">
              <a:lnSpc>
                <a:spcPct val="150000"/>
              </a:lnSpc>
            </a:pPr>
            <a:r>
              <a:rPr lang="ar-SA" sz="2000" dirty="0"/>
              <a:t> </a:t>
            </a:r>
            <a:r>
              <a:rPr lang="ar-SA" sz="2400" b="1" dirty="0">
                <a:solidFill>
                  <a:srgbClr val="FF0000"/>
                </a:solidFill>
              </a:rPr>
              <a:t>رابطه ی ضخامت دیوار، ظرفیت حرارتی و وضعیت حرارتی هوای </a:t>
            </a:r>
            <a:r>
              <a:rPr lang="ar-SA" sz="2400" b="1" dirty="0" smtClean="0">
                <a:solidFill>
                  <a:srgbClr val="FF0000"/>
                </a:solidFill>
              </a:rPr>
              <a:t>داخلی</a:t>
            </a:r>
            <a:endParaRPr lang="en-US" sz="2400" b="1" dirty="0" smtClean="0">
              <a:solidFill>
                <a:srgbClr val="FF0000"/>
              </a:solidFill>
            </a:endParaRPr>
          </a:p>
          <a:p>
            <a:pPr algn="r" rtl="1">
              <a:lnSpc>
                <a:spcPct val="150000"/>
              </a:lnSpc>
            </a:pPr>
            <a:endParaRPr lang="en-US" sz="2000" dirty="0"/>
          </a:p>
          <a:p>
            <a:pPr algn="r" rtl="1">
              <a:lnSpc>
                <a:spcPct val="150000"/>
              </a:lnSpc>
            </a:pPr>
            <a:r>
              <a:rPr lang="ar-SA" sz="2000" dirty="0"/>
              <a:t> ظرفیت حرارتی یک دیوار نتیجه ی وزن مخصوص، ضخامت و گرمای ویژهی  مصالح آن است. ولی نتایجی که در اثر تغییر وزن مخصوص مصالح یا تغییر ضخامت یک دیوار در وضعیت حرارتی آن حاصل می شود، کاملاً متفاوت است؛ حتی اگر این تغییرات از نظر ظرفیت حرارتی نتایج یکسانی داشته باشد.</a:t>
            </a:r>
            <a:endParaRPr lang="en-US" sz="2000" dirty="0"/>
          </a:p>
        </p:txBody>
      </p:sp>
    </p:spTree>
    <p:extLst>
      <p:ext uri="{BB962C8B-B14F-4D97-AF65-F5344CB8AC3E}">
        <p14:creationId xmlns:p14="http://schemas.microsoft.com/office/powerpoint/2010/main" val="42313849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6"/>
          <p:cNvSpPr txBox="1">
            <a:spLocks noChangeArrowheads="1"/>
          </p:cNvSpPr>
          <p:nvPr/>
        </p:nvSpPr>
        <p:spPr bwMode="auto">
          <a:xfrm>
            <a:off x="539750" y="692150"/>
            <a:ext cx="8208963" cy="420688"/>
          </a:xfrm>
          <a:prstGeom prst="rect">
            <a:avLst/>
          </a:prstGeom>
          <a:solidFill>
            <a:srgbClr val="9DC0C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Rounded MT Bold" panose="020F0704030504030204" pitchFamily="34" charset="0"/>
                <a:cs typeface="Arial" panose="020B0604020202090204" pitchFamily="34" charset="0"/>
              </a:defRPr>
            </a:lvl1pPr>
            <a:lvl2pPr marL="742950" indent="-285750" eaLnBrk="0" hangingPunct="0">
              <a:defRPr>
                <a:solidFill>
                  <a:schemeClr val="tx1"/>
                </a:solidFill>
                <a:latin typeface="Arial Rounded MT Bold" panose="020F0704030504030204" pitchFamily="34" charset="0"/>
                <a:cs typeface="Arial" panose="020B0604020202090204" pitchFamily="34" charset="0"/>
              </a:defRPr>
            </a:lvl2pPr>
            <a:lvl3pPr marL="1143000" indent="-228600" eaLnBrk="0" hangingPunct="0">
              <a:defRPr>
                <a:solidFill>
                  <a:schemeClr val="tx1"/>
                </a:solidFill>
                <a:latin typeface="Arial Rounded MT Bold" panose="020F0704030504030204" pitchFamily="34" charset="0"/>
                <a:cs typeface="Arial" panose="020B0604020202090204" pitchFamily="34" charset="0"/>
              </a:defRPr>
            </a:lvl3pPr>
            <a:lvl4pPr marL="1600200" indent="-228600" eaLnBrk="0" hangingPunct="0">
              <a:defRPr>
                <a:solidFill>
                  <a:schemeClr val="tx1"/>
                </a:solidFill>
                <a:latin typeface="Arial Rounded MT Bold" panose="020F0704030504030204" pitchFamily="34" charset="0"/>
                <a:cs typeface="Arial" panose="020B0604020202090204" pitchFamily="34" charset="0"/>
              </a:defRPr>
            </a:lvl4pPr>
            <a:lvl5pPr marL="2057400" indent="-228600" eaLnBrk="0" hangingPunct="0">
              <a:defRPr>
                <a:solidFill>
                  <a:schemeClr val="tx1"/>
                </a:solidFill>
                <a:latin typeface="Arial Rounded MT Bold" panose="020F0704030504030204" pitchFamily="34" charset="0"/>
                <a:cs typeface="Arial" panose="020B0604020202090204" pitchFamily="34" charset="0"/>
              </a:defRPr>
            </a:lvl5pPr>
            <a:lvl6pPr marL="25146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6pPr>
            <a:lvl7pPr marL="29718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7pPr>
            <a:lvl8pPr marL="34290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8pPr>
            <a:lvl9pPr marL="38862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9pPr>
          </a:lstStyle>
          <a:p>
            <a:pPr algn="ctr" eaLnBrk="1" hangingPunct="1">
              <a:lnSpc>
                <a:spcPct val="90000"/>
              </a:lnSpc>
              <a:spcBef>
                <a:spcPct val="20000"/>
              </a:spcBef>
              <a:buClr>
                <a:srgbClr val="526894"/>
              </a:buClr>
              <a:buFont typeface="Wingdings" panose="05000000000000000000" pitchFamily="2" charset="2"/>
              <a:buNone/>
            </a:pPr>
            <a:r>
              <a:rPr lang="fa-IR" sz="2000">
                <a:solidFill>
                  <a:schemeClr val="tx2"/>
                </a:solidFill>
                <a:latin typeface="Arial" panose="020B0604020202090204" pitchFamily="34" charset="0"/>
                <a:cs typeface="B Homa" panose="00000400000000000000" pitchFamily="2" charset="-78"/>
              </a:rPr>
              <a:t>دیوار ذخیره ساز حرارتی </a:t>
            </a:r>
            <a:r>
              <a:rPr lang="fa-IR" sz="2400">
                <a:solidFill>
                  <a:schemeClr val="tx2"/>
                </a:solidFill>
                <a:latin typeface="Arial" panose="020B0604020202090204" pitchFamily="34" charset="0"/>
                <a:cs typeface="B Homa" panose="00000400000000000000" pitchFamily="2" charset="-78"/>
              </a:rPr>
              <a:t> </a:t>
            </a:r>
            <a:endParaRPr lang="en-US" sz="2000">
              <a:solidFill>
                <a:schemeClr val="tx2"/>
              </a:solidFill>
              <a:latin typeface="Arial" panose="020B0604020202090204" pitchFamily="34" charset="0"/>
              <a:cs typeface="B Homa" panose="00000400000000000000" pitchFamily="2" charset="-78"/>
            </a:endParaRPr>
          </a:p>
        </p:txBody>
      </p:sp>
      <p:sp>
        <p:nvSpPr>
          <p:cNvPr id="21507" name="Line 7"/>
          <p:cNvSpPr>
            <a:spLocks noChangeShapeType="1"/>
          </p:cNvSpPr>
          <p:nvPr/>
        </p:nvSpPr>
        <p:spPr bwMode="auto">
          <a:xfrm flipH="1">
            <a:off x="539750" y="1196975"/>
            <a:ext cx="8210550" cy="0"/>
          </a:xfrm>
          <a:prstGeom prst="line">
            <a:avLst/>
          </a:prstGeom>
          <a:noFill/>
          <a:ln w="28575">
            <a:solidFill>
              <a:srgbClr val="811A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08" name="Rectangle 3"/>
          <p:cNvSpPr txBox="1">
            <a:spLocks noChangeArrowheads="1"/>
          </p:cNvSpPr>
          <p:nvPr/>
        </p:nvSpPr>
        <p:spPr bwMode="auto">
          <a:xfrm>
            <a:off x="5148263" y="1557338"/>
            <a:ext cx="3756025" cy="517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Rounded MT Bold" panose="020F0704030504030204" pitchFamily="34" charset="0"/>
                <a:cs typeface="Arial" panose="020B0604020202090204" pitchFamily="34" charset="0"/>
              </a:defRPr>
            </a:lvl1pPr>
            <a:lvl2pPr marL="742950" indent="-285750" eaLnBrk="0" hangingPunct="0">
              <a:defRPr>
                <a:solidFill>
                  <a:schemeClr val="tx1"/>
                </a:solidFill>
                <a:latin typeface="Arial Rounded MT Bold" panose="020F0704030504030204" pitchFamily="34" charset="0"/>
                <a:cs typeface="Arial" panose="020B0604020202090204" pitchFamily="34" charset="0"/>
              </a:defRPr>
            </a:lvl2pPr>
            <a:lvl3pPr marL="1143000" indent="-228600" eaLnBrk="0" hangingPunct="0">
              <a:defRPr>
                <a:solidFill>
                  <a:schemeClr val="tx1"/>
                </a:solidFill>
                <a:latin typeface="Arial Rounded MT Bold" panose="020F0704030504030204" pitchFamily="34" charset="0"/>
                <a:cs typeface="Arial" panose="020B0604020202090204" pitchFamily="34" charset="0"/>
              </a:defRPr>
            </a:lvl3pPr>
            <a:lvl4pPr marL="1600200" indent="-228600" eaLnBrk="0" hangingPunct="0">
              <a:defRPr>
                <a:solidFill>
                  <a:schemeClr val="tx1"/>
                </a:solidFill>
                <a:latin typeface="Arial Rounded MT Bold" panose="020F0704030504030204" pitchFamily="34" charset="0"/>
                <a:cs typeface="Arial" panose="020B0604020202090204" pitchFamily="34" charset="0"/>
              </a:defRPr>
            </a:lvl4pPr>
            <a:lvl5pPr marL="2057400" indent="-228600" eaLnBrk="0" hangingPunct="0">
              <a:defRPr>
                <a:solidFill>
                  <a:schemeClr val="tx1"/>
                </a:solidFill>
                <a:latin typeface="Arial Rounded MT Bold" panose="020F0704030504030204" pitchFamily="34" charset="0"/>
                <a:cs typeface="Arial" panose="020B0604020202090204" pitchFamily="34" charset="0"/>
              </a:defRPr>
            </a:lvl5pPr>
            <a:lvl6pPr marL="25146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6pPr>
            <a:lvl7pPr marL="29718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7pPr>
            <a:lvl8pPr marL="34290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8pPr>
            <a:lvl9pPr marL="38862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9pPr>
          </a:lstStyle>
          <a:p>
            <a:pPr algn="r" eaLnBrk="1" hangingPunct="1">
              <a:spcBef>
                <a:spcPct val="20000"/>
              </a:spcBef>
              <a:buFontTx/>
              <a:buChar char="•"/>
            </a:pPr>
            <a:r>
              <a:rPr lang="fa-IR" sz="2000" b="1" dirty="0">
                <a:latin typeface="Arial" panose="020B0604020202090204" pitchFamily="34" charset="0"/>
                <a:cs typeface="B Homa" panose="00000400000000000000" pitchFamily="2" charset="-78"/>
              </a:rPr>
              <a:t>سیستم کار این مجموعه بدین شرح است که در بالا و پایین دیوار دو دریچه قرار دارد که باعث عبور جریان هوای گرم و سرد می شود. هوای گرم شده در حین همرفت به فضای داخلی ساختمان جریان پیدا می کند اين ديوارها به هيچ قسمت مكانيكي نياز ندارند و مي توانند نزديك به % 20 نياز گرمايي خانه را بر طرف كنند . ديوار به زمان طولاني براي گرم شدن نياز دارد كه طول اين زمان به سايز جرم حرارتي بستگي دارد. </a:t>
            </a:r>
            <a:endParaRPr lang="en-US" sz="2800" dirty="0">
              <a:latin typeface="Arial" panose="020B0604020202090204" pitchFamily="34" charset="0"/>
              <a:cs typeface="B Homa" panose="00000400000000000000" pitchFamily="2" charset="-78"/>
            </a:endParaRPr>
          </a:p>
        </p:txBody>
      </p:sp>
      <p:pic>
        <p:nvPicPr>
          <p:cNvPr id="21509" name="Picture 7" descr="Trombe_wall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3" y="1714500"/>
            <a:ext cx="5033962" cy="373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388937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6"/>
          <p:cNvSpPr txBox="1">
            <a:spLocks noChangeArrowheads="1"/>
          </p:cNvSpPr>
          <p:nvPr/>
        </p:nvSpPr>
        <p:spPr bwMode="auto">
          <a:xfrm>
            <a:off x="539750" y="692150"/>
            <a:ext cx="8208963" cy="433388"/>
          </a:xfrm>
          <a:prstGeom prst="rect">
            <a:avLst/>
          </a:prstGeom>
          <a:solidFill>
            <a:srgbClr val="9DC0C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Rounded MT Bold" panose="020F0704030504030204" pitchFamily="34" charset="0"/>
                <a:cs typeface="Arial" panose="020B0604020202090204" pitchFamily="34" charset="0"/>
              </a:defRPr>
            </a:lvl1pPr>
            <a:lvl2pPr marL="742950" indent="-285750" eaLnBrk="0" hangingPunct="0">
              <a:defRPr>
                <a:solidFill>
                  <a:schemeClr val="tx1"/>
                </a:solidFill>
                <a:latin typeface="Arial Rounded MT Bold" panose="020F0704030504030204" pitchFamily="34" charset="0"/>
                <a:cs typeface="Arial" panose="020B0604020202090204" pitchFamily="34" charset="0"/>
              </a:defRPr>
            </a:lvl2pPr>
            <a:lvl3pPr marL="1143000" indent="-228600" eaLnBrk="0" hangingPunct="0">
              <a:defRPr>
                <a:solidFill>
                  <a:schemeClr val="tx1"/>
                </a:solidFill>
                <a:latin typeface="Arial Rounded MT Bold" panose="020F0704030504030204" pitchFamily="34" charset="0"/>
                <a:cs typeface="Arial" panose="020B0604020202090204" pitchFamily="34" charset="0"/>
              </a:defRPr>
            </a:lvl3pPr>
            <a:lvl4pPr marL="1600200" indent="-228600" eaLnBrk="0" hangingPunct="0">
              <a:defRPr>
                <a:solidFill>
                  <a:schemeClr val="tx1"/>
                </a:solidFill>
                <a:latin typeface="Arial Rounded MT Bold" panose="020F0704030504030204" pitchFamily="34" charset="0"/>
                <a:cs typeface="Arial" panose="020B0604020202090204" pitchFamily="34" charset="0"/>
              </a:defRPr>
            </a:lvl4pPr>
            <a:lvl5pPr marL="2057400" indent="-228600" eaLnBrk="0" hangingPunct="0">
              <a:defRPr>
                <a:solidFill>
                  <a:schemeClr val="tx1"/>
                </a:solidFill>
                <a:latin typeface="Arial Rounded MT Bold" panose="020F0704030504030204" pitchFamily="34" charset="0"/>
                <a:cs typeface="Arial" panose="020B0604020202090204" pitchFamily="34" charset="0"/>
              </a:defRPr>
            </a:lvl5pPr>
            <a:lvl6pPr marL="25146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6pPr>
            <a:lvl7pPr marL="29718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7pPr>
            <a:lvl8pPr marL="34290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8pPr>
            <a:lvl9pPr marL="38862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9pPr>
          </a:lstStyle>
          <a:p>
            <a:pPr algn="ctr" eaLnBrk="1" hangingPunct="1">
              <a:lnSpc>
                <a:spcPct val="90000"/>
              </a:lnSpc>
              <a:spcBef>
                <a:spcPct val="20000"/>
              </a:spcBef>
              <a:buClr>
                <a:srgbClr val="526894"/>
              </a:buClr>
              <a:buFont typeface="Wingdings" panose="05000000000000000000" pitchFamily="2" charset="2"/>
              <a:buNone/>
            </a:pPr>
            <a:r>
              <a:rPr lang="fa-IR" sz="2000">
                <a:solidFill>
                  <a:schemeClr val="tx2"/>
                </a:solidFill>
                <a:latin typeface="Arial" panose="020B0604020202090204" pitchFamily="34" charset="0"/>
                <a:cs typeface="B Homa" panose="00000400000000000000" pitchFamily="2" charset="-78"/>
              </a:rPr>
              <a:t>دیوار ذخیره ساز حرارتی </a:t>
            </a:r>
            <a:r>
              <a:rPr lang="fa-IR" sz="2400">
                <a:solidFill>
                  <a:schemeClr val="tx2"/>
                </a:solidFill>
                <a:latin typeface="Arial" panose="020B0604020202090204" pitchFamily="34" charset="0"/>
                <a:cs typeface="B Homa" panose="00000400000000000000" pitchFamily="2" charset="-78"/>
              </a:rPr>
              <a:t> </a:t>
            </a:r>
            <a:endParaRPr lang="en-US" sz="2000">
              <a:solidFill>
                <a:schemeClr val="tx2"/>
              </a:solidFill>
              <a:latin typeface="Arial" panose="020B0604020202090204" pitchFamily="34" charset="0"/>
              <a:cs typeface="B Homa" panose="00000400000000000000" pitchFamily="2" charset="-78"/>
            </a:endParaRPr>
          </a:p>
        </p:txBody>
      </p:sp>
      <p:sp>
        <p:nvSpPr>
          <p:cNvPr id="22531" name="Line 7"/>
          <p:cNvSpPr>
            <a:spLocks noChangeShapeType="1"/>
          </p:cNvSpPr>
          <p:nvPr/>
        </p:nvSpPr>
        <p:spPr bwMode="auto">
          <a:xfrm flipH="1">
            <a:off x="539750" y="1196975"/>
            <a:ext cx="8210550" cy="0"/>
          </a:xfrm>
          <a:prstGeom prst="line">
            <a:avLst/>
          </a:prstGeom>
          <a:noFill/>
          <a:ln w="28575">
            <a:solidFill>
              <a:srgbClr val="811A05"/>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2532" name="Picture 6" descr="036"/>
          <p:cNvPicPr>
            <a:picLocks noChangeAspect="1" noChangeArrowheads="1"/>
          </p:cNvPicPr>
          <p:nvPr/>
        </p:nvPicPr>
        <p:blipFill>
          <a:blip r:embed="rId2">
            <a:extLst>
              <a:ext uri="{28A0092B-C50C-407E-A947-70E740481C1C}">
                <a14:useLocalDpi xmlns:a14="http://schemas.microsoft.com/office/drawing/2010/main" val="0"/>
              </a:ext>
            </a:extLst>
          </a:blip>
          <a:srcRect l="4868" t="6776" r="4868" b="5421"/>
          <a:stretch>
            <a:fillRect/>
          </a:stretch>
        </p:blipFill>
        <p:spPr bwMode="auto">
          <a:xfrm>
            <a:off x="684213" y="1700213"/>
            <a:ext cx="4452937"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tangle 1"/>
          <p:cNvSpPr>
            <a:spLocks noChangeArrowheads="1"/>
          </p:cNvSpPr>
          <p:nvPr/>
        </p:nvSpPr>
        <p:spPr bwMode="auto">
          <a:xfrm>
            <a:off x="5435600" y="2338388"/>
            <a:ext cx="3348038"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Rounded MT Bold" panose="020F0704030504030204" pitchFamily="34" charset="0"/>
                <a:cs typeface="Arial" panose="020B0604020202090204" pitchFamily="34" charset="0"/>
              </a:defRPr>
            </a:lvl1pPr>
            <a:lvl2pPr marL="742950" indent="-285750" eaLnBrk="0" hangingPunct="0">
              <a:defRPr>
                <a:solidFill>
                  <a:schemeClr val="tx1"/>
                </a:solidFill>
                <a:latin typeface="Arial Rounded MT Bold" panose="020F0704030504030204" pitchFamily="34" charset="0"/>
                <a:cs typeface="Arial" panose="020B0604020202090204" pitchFamily="34" charset="0"/>
              </a:defRPr>
            </a:lvl2pPr>
            <a:lvl3pPr marL="1143000" indent="-228600" eaLnBrk="0" hangingPunct="0">
              <a:defRPr>
                <a:solidFill>
                  <a:schemeClr val="tx1"/>
                </a:solidFill>
                <a:latin typeface="Arial Rounded MT Bold" panose="020F0704030504030204" pitchFamily="34" charset="0"/>
                <a:cs typeface="Arial" panose="020B0604020202090204" pitchFamily="34" charset="0"/>
              </a:defRPr>
            </a:lvl3pPr>
            <a:lvl4pPr marL="1600200" indent="-228600" eaLnBrk="0" hangingPunct="0">
              <a:defRPr>
                <a:solidFill>
                  <a:schemeClr val="tx1"/>
                </a:solidFill>
                <a:latin typeface="Arial Rounded MT Bold" panose="020F0704030504030204" pitchFamily="34" charset="0"/>
                <a:cs typeface="Arial" panose="020B0604020202090204" pitchFamily="34" charset="0"/>
              </a:defRPr>
            </a:lvl4pPr>
            <a:lvl5pPr marL="2057400" indent="-228600" eaLnBrk="0" hangingPunct="0">
              <a:defRPr>
                <a:solidFill>
                  <a:schemeClr val="tx1"/>
                </a:solidFill>
                <a:latin typeface="Arial Rounded MT Bold" panose="020F0704030504030204" pitchFamily="34" charset="0"/>
                <a:cs typeface="Arial" panose="020B0604020202090204" pitchFamily="34" charset="0"/>
              </a:defRPr>
            </a:lvl5pPr>
            <a:lvl6pPr marL="25146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6pPr>
            <a:lvl7pPr marL="29718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7pPr>
            <a:lvl8pPr marL="34290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8pPr>
            <a:lvl9pPr marL="38862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9pPr>
          </a:lstStyle>
          <a:p>
            <a:pPr algn="r" eaLnBrk="1" hangingPunct="1"/>
            <a:r>
              <a:rPr lang="fa-IR" b="1" dirty="0">
                <a:cs typeface="B Homa" panose="00000400000000000000" pitchFamily="2" charset="-78"/>
              </a:rPr>
              <a:t> </a:t>
            </a:r>
            <a:r>
              <a:rPr lang="ar-SA" dirty="0">
                <a:cs typeface="B Homa" panose="00000400000000000000" pitchFamily="2" charset="-78"/>
              </a:rPr>
              <a:t>درهنگام شب ،دمای سطح جذب کننده دیوار</a:t>
            </a:r>
            <a:r>
              <a:rPr lang="fa-IR" dirty="0">
                <a:cs typeface="B Homa" panose="00000400000000000000" pitchFamily="2" charset="-78"/>
              </a:rPr>
              <a:t> </a:t>
            </a:r>
            <a:r>
              <a:rPr lang="ar-SA" dirty="0">
                <a:cs typeface="B Homa" panose="00000400000000000000" pitchFamily="2" charset="-78"/>
              </a:rPr>
              <a:t>و لایه های مجاور آن به پایین تراز دمای هوای اتاق سقوط می کند.این امر باعث می شود که با متراکم تر شدن هوای سرد در فضای شیشه ای،</a:t>
            </a:r>
            <a:r>
              <a:rPr lang="fa-IR" dirty="0">
                <a:cs typeface="B Homa" panose="00000400000000000000" pitchFamily="2" charset="-78"/>
              </a:rPr>
              <a:t> </a:t>
            </a:r>
            <a:r>
              <a:rPr lang="ar-SA" dirty="0">
                <a:cs typeface="B Homa" panose="00000400000000000000" pitchFamily="2" charset="-78"/>
              </a:rPr>
              <a:t>هوای سرد از پایین وارد فضای خانه شده و هوای گرم از دریچۀ بالا وارد محفظۀ بین دیوار و شیشه می شود. لذا عملی ترین شیوه کنترل منافذ</a:t>
            </a:r>
            <a:r>
              <a:rPr lang="fa-IR" dirty="0">
                <a:cs typeface="B Homa" panose="00000400000000000000" pitchFamily="2" charset="-78"/>
              </a:rPr>
              <a:t> </a:t>
            </a:r>
            <a:r>
              <a:rPr lang="ar-SA" dirty="0">
                <a:cs typeface="B Homa" panose="00000400000000000000" pitchFamily="2" charset="-78"/>
              </a:rPr>
              <a:t>، صفحه ای سبک وزن است که روی منفذ بالایی دیوار تروم</a:t>
            </a:r>
            <a:r>
              <a:rPr lang="fa-IR" dirty="0">
                <a:cs typeface="B Homa" panose="00000400000000000000" pitchFamily="2" charset="-78"/>
              </a:rPr>
              <a:t>ب </a:t>
            </a:r>
            <a:r>
              <a:rPr lang="ar-SA" dirty="0">
                <a:cs typeface="B Homa" panose="00000400000000000000" pitchFamily="2" charset="-78"/>
              </a:rPr>
              <a:t>لحاظ می شود .</a:t>
            </a:r>
            <a:r>
              <a:rPr lang="fa-IR" dirty="0">
                <a:cs typeface="B Homa" panose="00000400000000000000" pitchFamily="2" charset="-78"/>
              </a:rPr>
              <a:t/>
            </a:r>
            <a:br>
              <a:rPr lang="fa-IR" dirty="0">
                <a:cs typeface="B Homa" panose="00000400000000000000" pitchFamily="2" charset="-78"/>
              </a:rPr>
            </a:br>
            <a:r>
              <a:rPr lang="fa-IR" b="1" dirty="0">
                <a:cs typeface="B Homa" panose="00000400000000000000" pitchFamily="2" charset="-78"/>
              </a:rPr>
              <a:t/>
            </a:r>
            <a:br>
              <a:rPr lang="fa-IR" b="1" dirty="0">
                <a:cs typeface="B Homa" panose="00000400000000000000" pitchFamily="2" charset="-78"/>
              </a:rPr>
            </a:br>
            <a:r>
              <a:rPr lang="fa-IR" b="1" dirty="0">
                <a:cs typeface="B Homa" panose="00000400000000000000" pitchFamily="2" charset="-78"/>
              </a:rPr>
              <a:t/>
            </a:r>
            <a:br>
              <a:rPr lang="fa-IR" b="1" dirty="0">
                <a:cs typeface="B Homa" panose="00000400000000000000" pitchFamily="2" charset="-78"/>
              </a:rPr>
            </a:br>
            <a:endParaRPr lang="fa-IR" dirty="0">
              <a:cs typeface="B Homa" panose="00000400000000000000" pitchFamily="2" charset="-78"/>
            </a:endParaRPr>
          </a:p>
        </p:txBody>
      </p:sp>
    </p:spTree>
    <p:extLst>
      <p:ext uri="{BB962C8B-B14F-4D97-AF65-F5344CB8AC3E}">
        <p14:creationId xmlns:p14="http://schemas.microsoft.com/office/powerpoint/2010/main" val="93242178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6"/>
          <p:cNvSpPr txBox="1">
            <a:spLocks noChangeArrowheads="1"/>
          </p:cNvSpPr>
          <p:nvPr/>
        </p:nvSpPr>
        <p:spPr bwMode="auto">
          <a:xfrm>
            <a:off x="539750" y="692150"/>
            <a:ext cx="8208963" cy="420688"/>
          </a:xfrm>
          <a:prstGeom prst="rect">
            <a:avLst/>
          </a:prstGeom>
          <a:solidFill>
            <a:srgbClr val="9DC0C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Rounded MT Bold" panose="020F0704030504030204" pitchFamily="34" charset="0"/>
                <a:cs typeface="Arial" panose="020B0604020202090204" pitchFamily="34" charset="0"/>
              </a:defRPr>
            </a:lvl1pPr>
            <a:lvl2pPr marL="742950" indent="-285750" eaLnBrk="0" hangingPunct="0">
              <a:defRPr>
                <a:solidFill>
                  <a:schemeClr val="tx1"/>
                </a:solidFill>
                <a:latin typeface="Arial Rounded MT Bold" panose="020F0704030504030204" pitchFamily="34" charset="0"/>
                <a:cs typeface="Arial" panose="020B0604020202090204" pitchFamily="34" charset="0"/>
              </a:defRPr>
            </a:lvl2pPr>
            <a:lvl3pPr marL="1143000" indent="-228600" eaLnBrk="0" hangingPunct="0">
              <a:defRPr>
                <a:solidFill>
                  <a:schemeClr val="tx1"/>
                </a:solidFill>
                <a:latin typeface="Arial Rounded MT Bold" panose="020F0704030504030204" pitchFamily="34" charset="0"/>
                <a:cs typeface="Arial" panose="020B0604020202090204" pitchFamily="34" charset="0"/>
              </a:defRPr>
            </a:lvl3pPr>
            <a:lvl4pPr marL="1600200" indent="-228600" eaLnBrk="0" hangingPunct="0">
              <a:defRPr>
                <a:solidFill>
                  <a:schemeClr val="tx1"/>
                </a:solidFill>
                <a:latin typeface="Arial Rounded MT Bold" panose="020F0704030504030204" pitchFamily="34" charset="0"/>
                <a:cs typeface="Arial" panose="020B0604020202090204" pitchFamily="34" charset="0"/>
              </a:defRPr>
            </a:lvl4pPr>
            <a:lvl5pPr marL="2057400" indent="-228600" eaLnBrk="0" hangingPunct="0">
              <a:defRPr>
                <a:solidFill>
                  <a:schemeClr val="tx1"/>
                </a:solidFill>
                <a:latin typeface="Arial Rounded MT Bold" panose="020F0704030504030204" pitchFamily="34" charset="0"/>
                <a:cs typeface="Arial" panose="020B0604020202090204" pitchFamily="34" charset="0"/>
              </a:defRPr>
            </a:lvl5pPr>
            <a:lvl6pPr marL="25146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6pPr>
            <a:lvl7pPr marL="29718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7pPr>
            <a:lvl8pPr marL="34290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8pPr>
            <a:lvl9pPr marL="38862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9pPr>
          </a:lstStyle>
          <a:p>
            <a:pPr algn="ctr" eaLnBrk="1" hangingPunct="1">
              <a:lnSpc>
                <a:spcPct val="90000"/>
              </a:lnSpc>
              <a:spcBef>
                <a:spcPct val="20000"/>
              </a:spcBef>
              <a:buClr>
                <a:srgbClr val="526894"/>
              </a:buClr>
              <a:buFont typeface="Wingdings" panose="05000000000000000000" pitchFamily="2" charset="2"/>
              <a:buNone/>
            </a:pPr>
            <a:r>
              <a:rPr lang="fa-IR" sz="2000">
                <a:solidFill>
                  <a:schemeClr val="tx2"/>
                </a:solidFill>
                <a:latin typeface="Arial" panose="020B0604020202090204" pitchFamily="34" charset="0"/>
                <a:cs typeface="B Homa" panose="00000400000000000000" pitchFamily="2" charset="-78"/>
              </a:rPr>
              <a:t>دیوار ذخیره ساز حرارتی </a:t>
            </a:r>
            <a:r>
              <a:rPr lang="fa-IR" sz="2400">
                <a:solidFill>
                  <a:schemeClr val="tx2"/>
                </a:solidFill>
                <a:latin typeface="Arial" panose="020B0604020202090204" pitchFamily="34" charset="0"/>
                <a:cs typeface="B Homa" panose="00000400000000000000" pitchFamily="2" charset="-78"/>
              </a:rPr>
              <a:t> </a:t>
            </a:r>
            <a:endParaRPr lang="en-US" sz="2000">
              <a:solidFill>
                <a:schemeClr val="tx2"/>
              </a:solidFill>
              <a:latin typeface="Arial" panose="020B0604020202090204" pitchFamily="34" charset="0"/>
              <a:cs typeface="B Homa" panose="00000400000000000000" pitchFamily="2" charset="-78"/>
            </a:endParaRPr>
          </a:p>
        </p:txBody>
      </p:sp>
      <p:sp>
        <p:nvSpPr>
          <p:cNvPr id="23555" name="Line 7"/>
          <p:cNvSpPr>
            <a:spLocks noChangeShapeType="1"/>
          </p:cNvSpPr>
          <p:nvPr/>
        </p:nvSpPr>
        <p:spPr bwMode="auto">
          <a:xfrm flipH="1">
            <a:off x="539750" y="1196975"/>
            <a:ext cx="8210550" cy="0"/>
          </a:xfrm>
          <a:prstGeom prst="line">
            <a:avLst/>
          </a:prstGeom>
          <a:noFill/>
          <a:ln w="28575">
            <a:solidFill>
              <a:srgbClr val="811A05"/>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3556" name="Picture 6" descr="0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2205038"/>
            <a:ext cx="4032250" cy="316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8" descr="0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844675"/>
            <a:ext cx="3997325" cy="361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 Box 9"/>
          <p:cNvSpPr txBox="1">
            <a:spLocks noChangeArrowheads="1"/>
          </p:cNvSpPr>
          <p:nvPr/>
        </p:nvSpPr>
        <p:spPr bwMode="auto">
          <a:xfrm>
            <a:off x="971550" y="5516563"/>
            <a:ext cx="18732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Rounded MT Bold" panose="020F0704030504030204" pitchFamily="34" charset="0"/>
                <a:cs typeface="Arial" panose="020B0604020202090204" pitchFamily="34" charset="0"/>
              </a:defRPr>
            </a:lvl1pPr>
            <a:lvl2pPr marL="742950" indent="-285750" eaLnBrk="0" hangingPunct="0">
              <a:defRPr>
                <a:solidFill>
                  <a:schemeClr val="tx1"/>
                </a:solidFill>
                <a:latin typeface="Arial Rounded MT Bold" panose="020F0704030504030204" pitchFamily="34" charset="0"/>
                <a:cs typeface="Arial" panose="020B0604020202090204" pitchFamily="34" charset="0"/>
              </a:defRPr>
            </a:lvl2pPr>
            <a:lvl3pPr marL="1143000" indent="-228600" eaLnBrk="0" hangingPunct="0">
              <a:defRPr>
                <a:solidFill>
                  <a:schemeClr val="tx1"/>
                </a:solidFill>
                <a:latin typeface="Arial Rounded MT Bold" panose="020F0704030504030204" pitchFamily="34" charset="0"/>
                <a:cs typeface="Arial" panose="020B0604020202090204" pitchFamily="34" charset="0"/>
              </a:defRPr>
            </a:lvl3pPr>
            <a:lvl4pPr marL="1600200" indent="-228600" eaLnBrk="0" hangingPunct="0">
              <a:defRPr>
                <a:solidFill>
                  <a:schemeClr val="tx1"/>
                </a:solidFill>
                <a:latin typeface="Arial Rounded MT Bold" panose="020F0704030504030204" pitchFamily="34" charset="0"/>
                <a:cs typeface="Arial" panose="020B0604020202090204" pitchFamily="34" charset="0"/>
              </a:defRPr>
            </a:lvl4pPr>
            <a:lvl5pPr marL="2057400" indent="-228600" eaLnBrk="0" hangingPunct="0">
              <a:defRPr>
                <a:solidFill>
                  <a:schemeClr val="tx1"/>
                </a:solidFill>
                <a:latin typeface="Arial Rounded MT Bold" panose="020F0704030504030204" pitchFamily="34" charset="0"/>
                <a:cs typeface="Arial" panose="020B0604020202090204" pitchFamily="34" charset="0"/>
              </a:defRPr>
            </a:lvl5pPr>
            <a:lvl6pPr marL="25146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6pPr>
            <a:lvl7pPr marL="29718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7pPr>
            <a:lvl8pPr marL="34290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8pPr>
            <a:lvl9pPr marL="38862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9pPr>
          </a:lstStyle>
          <a:p>
            <a:pPr eaLnBrk="1" hangingPunct="1">
              <a:spcBef>
                <a:spcPct val="50000"/>
              </a:spcBef>
            </a:pPr>
            <a:r>
              <a:rPr lang="fa-IR" sz="1600">
                <a:cs typeface="B Homa" panose="00000400000000000000" pitchFamily="2" charset="-78"/>
              </a:rPr>
              <a:t>روززمستان</a:t>
            </a:r>
            <a:endParaRPr lang="en-US" sz="1600">
              <a:cs typeface="B Homa" panose="00000400000000000000" pitchFamily="2" charset="-78"/>
            </a:endParaRPr>
          </a:p>
        </p:txBody>
      </p:sp>
      <p:sp>
        <p:nvSpPr>
          <p:cNvPr id="23559" name="Text Box 10"/>
          <p:cNvSpPr txBox="1">
            <a:spLocks noChangeArrowheads="1"/>
          </p:cNvSpPr>
          <p:nvPr/>
        </p:nvSpPr>
        <p:spPr bwMode="auto">
          <a:xfrm>
            <a:off x="5724525" y="5445125"/>
            <a:ext cx="18732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Rounded MT Bold" panose="020F0704030504030204" pitchFamily="34" charset="0"/>
                <a:cs typeface="Arial" panose="020B0604020202090204" pitchFamily="34" charset="0"/>
              </a:defRPr>
            </a:lvl1pPr>
            <a:lvl2pPr marL="742950" indent="-285750" eaLnBrk="0" hangingPunct="0">
              <a:defRPr>
                <a:solidFill>
                  <a:schemeClr val="tx1"/>
                </a:solidFill>
                <a:latin typeface="Arial Rounded MT Bold" panose="020F0704030504030204" pitchFamily="34" charset="0"/>
                <a:cs typeface="Arial" panose="020B0604020202090204" pitchFamily="34" charset="0"/>
              </a:defRPr>
            </a:lvl2pPr>
            <a:lvl3pPr marL="1143000" indent="-228600" eaLnBrk="0" hangingPunct="0">
              <a:defRPr>
                <a:solidFill>
                  <a:schemeClr val="tx1"/>
                </a:solidFill>
                <a:latin typeface="Arial Rounded MT Bold" panose="020F0704030504030204" pitchFamily="34" charset="0"/>
                <a:cs typeface="Arial" panose="020B0604020202090204" pitchFamily="34" charset="0"/>
              </a:defRPr>
            </a:lvl3pPr>
            <a:lvl4pPr marL="1600200" indent="-228600" eaLnBrk="0" hangingPunct="0">
              <a:defRPr>
                <a:solidFill>
                  <a:schemeClr val="tx1"/>
                </a:solidFill>
                <a:latin typeface="Arial Rounded MT Bold" panose="020F0704030504030204" pitchFamily="34" charset="0"/>
                <a:cs typeface="Arial" panose="020B0604020202090204" pitchFamily="34" charset="0"/>
              </a:defRPr>
            </a:lvl4pPr>
            <a:lvl5pPr marL="2057400" indent="-228600" eaLnBrk="0" hangingPunct="0">
              <a:defRPr>
                <a:solidFill>
                  <a:schemeClr val="tx1"/>
                </a:solidFill>
                <a:latin typeface="Arial Rounded MT Bold" panose="020F0704030504030204" pitchFamily="34" charset="0"/>
                <a:cs typeface="Arial" panose="020B0604020202090204" pitchFamily="34" charset="0"/>
              </a:defRPr>
            </a:lvl5pPr>
            <a:lvl6pPr marL="25146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6pPr>
            <a:lvl7pPr marL="29718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7pPr>
            <a:lvl8pPr marL="34290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8pPr>
            <a:lvl9pPr marL="38862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9pPr>
          </a:lstStyle>
          <a:p>
            <a:pPr eaLnBrk="1" hangingPunct="1">
              <a:spcBef>
                <a:spcPct val="50000"/>
              </a:spcBef>
            </a:pPr>
            <a:r>
              <a:rPr lang="fa-IR" sz="1600">
                <a:cs typeface="B Homa" panose="00000400000000000000" pitchFamily="2" charset="-78"/>
              </a:rPr>
              <a:t>شب زمستان</a:t>
            </a:r>
            <a:endParaRPr lang="en-US" sz="1600">
              <a:cs typeface="B Homa" panose="00000400000000000000" pitchFamily="2" charset="-78"/>
            </a:endParaRPr>
          </a:p>
        </p:txBody>
      </p:sp>
    </p:spTree>
    <p:extLst>
      <p:ext uri="{BB962C8B-B14F-4D97-AF65-F5344CB8AC3E}">
        <p14:creationId xmlns:p14="http://schemas.microsoft.com/office/powerpoint/2010/main" val="396120607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6"/>
          <p:cNvSpPr txBox="1">
            <a:spLocks noChangeArrowheads="1"/>
          </p:cNvSpPr>
          <p:nvPr/>
        </p:nvSpPr>
        <p:spPr bwMode="auto">
          <a:xfrm>
            <a:off x="539750" y="692150"/>
            <a:ext cx="8208963" cy="420688"/>
          </a:xfrm>
          <a:prstGeom prst="rect">
            <a:avLst/>
          </a:prstGeom>
          <a:solidFill>
            <a:srgbClr val="9DC0C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Rounded MT Bold" panose="020F0704030504030204" pitchFamily="34" charset="0"/>
                <a:cs typeface="Arial" panose="020B0604020202090204" pitchFamily="34" charset="0"/>
              </a:defRPr>
            </a:lvl1pPr>
            <a:lvl2pPr marL="742950" indent="-285750" eaLnBrk="0" hangingPunct="0">
              <a:defRPr>
                <a:solidFill>
                  <a:schemeClr val="tx1"/>
                </a:solidFill>
                <a:latin typeface="Arial Rounded MT Bold" panose="020F0704030504030204" pitchFamily="34" charset="0"/>
                <a:cs typeface="Arial" panose="020B0604020202090204" pitchFamily="34" charset="0"/>
              </a:defRPr>
            </a:lvl2pPr>
            <a:lvl3pPr marL="1143000" indent="-228600" eaLnBrk="0" hangingPunct="0">
              <a:defRPr>
                <a:solidFill>
                  <a:schemeClr val="tx1"/>
                </a:solidFill>
                <a:latin typeface="Arial Rounded MT Bold" panose="020F0704030504030204" pitchFamily="34" charset="0"/>
                <a:cs typeface="Arial" panose="020B0604020202090204" pitchFamily="34" charset="0"/>
              </a:defRPr>
            </a:lvl3pPr>
            <a:lvl4pPr marL="1600200" indent="-228600" eaLnBrk="0" hangingPunct="0">
              <a:defRPr>
                <a:solidFill>
                  <a:schemeClr val="tx1"/>
                </a:solidFill>
                <a:latin typeface="Arial Rounded MT Bold" panose="020F0704030504030204" pitchFamily="34" charset="0"/>
                <a:cs typeface="Arial" panose="020B0604020202090204" pitchFamily="34" charset="0"/>
              </a:defRPr>
            </a:lvl4pPr>
            <a:lvl5pPr marL="2057400" indent="-228600" eaLnBrk="0" hangingPunct="0">
              <a:defRPr>
                <a:solidFill>
                  <a:schemeClr val="tx1"/>
                </a:solidFill>
                <a:latin typeface="Arial Rounded MT Bold" panose="020F0704030504030204" pitchFamily="34" charset="0"/>
                <a:cs typeface="Arial" panose="020B0604020202090204" pitchFamily="34" charset="0"/>
              </a:defRPr>
            </a:lvl5pPr>
            <a:lvl6pPr marL="25146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6pPr>
            <a:lvl7pPr marL="29718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7pPr>
            <a:lvl8pPr marL="34290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8pPr>
            <a:lvl9pPr marL="38862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9pPr>
          </a:lstStyle>
          <a:p>
            <a:pPr algn="ctr" eaLnBrk="1" hangingPunct="1">
              <a:lnSpc>
                <a:spcPct val="90000"/>
              </a:lnSpc>
              <a:spcBef>
                <a:spcPct val="20000"/>
              </a:spcBef>
              <a:buClr>
                <a:srgbClr val="526894"/>
              </a:buClr>
              <a:buFont typeface="Wingdings" panose="05000000000000000000" pitchFamily="2" charset="2"/>
              <a:buNone/>
            </a:pPr>
            <a:r>
              <a:rPr lang="fa-IR" sz="2000">
                <a:solidFill>
                  <a:schemeClr val="tx2"/>
                </a:solidFill>
                <a:latin typeface="Arial" panose="020B0604020202090204" pitchFamily="34" charset="0"/>
                <a:cs typeface="B Homa" panose="00000400000000000000" pitchFamily="2" charset="-78"/>
              </a:rPr>
              <a:t>دیوار ذخیره ساز حرارتی </a:t>
            </a:r>
            <a:r>
              <a:rPr lang="fa-IR" sz="2400">
                <a:solidFill>
                  <a:schemeClr val="tx2"/>
                </a:solidFill>
                <a:latin typeface="Arial" panose="020B0604020202090204" pitchFamily="34" charset="0"/>
                <a:cs typeface="B Homa" panose="00000400000000000000" pitchFamily="2" charset="-78"/>
              </a:rPr>
              <a:t> </a:t>
            </a:r>
            <a:endParaRPr lang="en-US" sz="2000">
              <a:solidFill>
                <a:schemeClr val="tx2"/>
              </a:solidFill>
              <a:latin typeface="Arial" panose="020B0604020202090204" pitchFamily="34" charset="0"/>
              <a:cs typeface="B Homa" panose="00000400000000000000" pitchFamily="2" charset="-78"/>
            </a:endParaRPr>
          </a:p>
        </p:txBody>
      </p:sp>
      <p:sp>
        <p:nvSpPr>
          <p:cNvPr id="24579" name="Line 7"/>
          <p:cNvSpPr>
            <a:spLocks noChangeShapeType="1"/>
          </p:cNvSpPr>
          <p:nvPr/>
        </p:nvSpPr>
        <p:spPr bwMode="auto">
          <a:xfrm flipH="1">
            <a:off x="539750" y="1196975"/>
            <a:ext cx="8210550" cy="0"/>
          </a:xfrm>
          <a:prstGeom prst="line">
            <a:avLst/>
          </a:prstGeom>
          <a:noFill/>
          <a:ln w="28575">
            <a:solidFill>
              <a:srgbClr val="811A05"/>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4580" name="Picture 6" descr="0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0575"/>
            <a:ext cx="4248150"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 Box 7"/>
          <p:cNvSpPr txBox="1">
            <a:spLocks noChangeArrowheads="1"/>
          </p:cNvSpPr>
          <p:nvPr/>
        </p:nvSpPr>
        <p:spPr bwMode="auto">
          <a:xfrm>
            <a:off x="1619250" y="5516563"/>
            <a:ext cx="13684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Rounded MT Bold" panose="020F0704030504030204" pitchFamily="34" charset="0"/>
                <a:cs typeface="Arial" panose="020B0604020202090204" pitchFamily="34" charset="0"/>
              </a:defRPr>
            </a:lvl1pPr>
            <a:lvl2pPr marL="742950" indent="-285750" eaLnBrk="0" hangingPunct="0">
              <a:defRPr>
                <a:solidFill>
                  <a:schemeClr val="tx1"/>
                </a:solidFill>
                <a:latin typeface="Arial Rounded MT Bold" panose="020F0704030504030204" pitchFamily="34" charset="0"/>
                <a:cs typeface="Arial" panose="020B0604020202090204" pitchFamily="34" charset="0"/>
              </a:defRPr>
            </a:lvl2pPr>
            <a:lvl3pPr marL="1143000" indent="-228600" eaLnBrk="0" hangingPunct="0">
              <a:defRPr>
                <a:solidFill>
                  <a:schemeClr val="tx1"/>
                </a:solidFill>
                <a:latin typeface="Arial Rounded MT Bold" panose="020F0704030504030204" pitchFamily="34" charset="0"/>
                <a:cs typeface="Arial" panose="020B0604020202090204" pitchFamily="34" charset="0"/>
              </a:defRPr>
            </a:lvl3pPr>
            <a:lvl4pPr marL="1600200" indent="-228600" eaLnBrk="0" hangingPunct="0">
              <a:defRPr>
                <a:solidFill>
                  <a:schemeClr val="tx1"/>
                </a:solidFill>
                <a:latin typeface="Arial Rounded MT Bold" panose="020F0704030504030204" pitchFamily="34" charset="0"/>
                <a:cs typeface="Arial" panose="020B0604020202090204" pitchFamily="34" charset="0"/>
              </a:defRPr>
            </a:lvl4pPr>
            <a:lvl5pPr marL="2057400" indent="-228600" eaLnBrk="0" hangingPunct="0">
              <a:defRPr>
                <a:solidFill>
                  <a:schemeClr val="tx1"/>
                </a:solidFill>
                <a:latin typeface="Arial Rounded MT Bold" panose="020F0704030504030204" pitchFamily="34" charset="0"/>
                <a:cs typeface="Arial" panose="020B0604020202090204" pitchFamily="34" charset="0"/>
              </a:defRPr>
            </a:lvl5pPr>
            <a:lvl6pPr marL="25146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6pPr>
            <a:lvl7pPr marL="29718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7pPr>
            <a:lvl8pPr marL="34290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8pPr>
            <a:lvl9pPr marL="38862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9pPr>
          </a:lstStyle>
          <a:p>
            <a:pPr eaLnBrk="1" hangingPunct="1">
              <a:spcBef>
                <a:spcPct val="50000"/>
              </a:spcBef>
            </a:pPr>
            <a:r>
              <a:rPr lang="fa-IR" sz="1600">
                <a:cs typeface="B Homa" panose="00000400000000000000" pitchFamily="2" charset="-78"/>
              </a:rPr>
              <a:t>روز تابستان</a:t>
            </a:r>
            <a:endParaRPr lang="en-US" sz="1600">
              <a:cs typeface="B Homa" panose="00000400000000000000" pitchFamily="2" charset="-78"/>
            </a:endParaRPr>
          </a:p>
        </p:txBody>
      </p:sp>
      <p:pic>
        <p:nvPicPr>
          <p:cNvPr id="24582" name="Picture 8" descr="044"/>
          <p:cNvPicPr>
            <a:picLocks noChangeAspect="1" noChangeArrowheads="1"/>
          </p:cNvPicPr>
          <p:nvPr/>
        </p:nvPicPr>
        <p:blipFill>
          <a:blip r:embed="rId3">
            <a:lum contrast="16000"/>
            <a:extLst>
              <a:ext uri="{28A0092B-C50C-407E-A947-70E740481C1C}">
                <a14:useLocalDpi xmlns:a14="http://schemas.microsoft.com/office/drawing/2010/main" val="0"/>
              </a:ext>
            </a:extLst>
          </a:blip>
          <a:srcRect/>
          <a:stretch>
            <a:fillRect/>
          </a:stretch>
        </p:blipFill>
        <p:spPr bwMode="auto">
          <a:xfrm>
            <a:off x="4427538" y="2492375"/>
            <a:ext cx="4176712" cy="277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Oval 9"/>
          <p:cNvSpPr>
            <a:spLocks noChangeArrowheads="1"/>
          </p:cNvSpPr>
          <p:nvPr/>
        </p:nvSpPr>
        <p:spPr bwMode="auto">
          <a:xfrm>
            <a:off x="6443663" y="2636838"/>
            <a:ext cx="431800" cy="431800"/>
          </a:xfrm>
          <a:prstGeom prst="ellipse">
            <a:avLst/>
          </a:prstGeom>
          <a:noFill/>
          <a:ln w="2857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Rounded MT Bold" panose="020F0704030504030204" pitchFamily="34" charset="0"/>
                <a:cs typeface="Arial" panose="020B0604020202090204" pitchFamily="34" charset="0"/>
              </a:defRPr>
            </a:lvl1pPr>
            <a:lvl2pPr marL="742950" indent="-285750" eaLnBrk="0" hangingPunct="0">
              <a:defRPr>
                <a:solidFill>
                  <a:schemeClr val="tx1"/>
                </a:solidFill>
                <a:latin typeface="Arial Rounded MT Bold" panose="020F0704030504030204" pitchFamily="34" charset="0"/>
                <a:cs typeface="Arial" panose="020B0604020202090204" pitchFamily="34" charset="0"/>
              </a:defRPr>
            </a:lvl2pPr>
            <a:lvl3pPr marL="1143000" indent="-228600" eaLnBrk="0" hangingPunct="0">
              <a:defRPr>
                <a:solidFill>
                  <a:schemeClr val="tx1"/>
                </a:solidFill>
                <a:latin typeface="Arial Rounded MT Bold" panose="020F0704030504030204" pitchFamily="34" charset="0"/>
                <a:cs typeface="Arial" panose="020B0604020202090204" pitchFamily="34" charset="0"/>
              </a:defRPr>
            </a:lvl3pPr>
            <a:lvl4pPr marL="1600200" indent="-228600" eaLnBrk="0" hangingPunct="0">
              <a:defRPr>
                <a:solidFill>
                  <a:schemeClr val="tx1"/>
                </a:solidFill>
                <a:latin typeface="Arial Rounded MT Bold" panose="020F0704030504030204" pitchFamily="34" charset="0"/>
                <a:cs typeface="Arial" panose="020B0604020202090204" pitchFamily="34" charset="0"/>
              </a:defRPr>
            </a:lvl4pPr>
            <a:lvl5pPr marL="2057400" indent="-228600" eaLnBrk="0" hangingPunct="0">
              <a:defRPr>
                <a:solidFill>
                  <a:schemeClr val="tx1"/>
                </a:solidFill>
                <a:latin typeface="Arial Rounded MT Bold" panose="020F0704030504030204" pitchFamily="34" charset="0"/>
                <a:cs typeface="Arial" panose="020B0604020202090204" pitchFamily="34" charset="0"/>
              </a:defRPr>
            </a:lvl5pPr>
            <a:lvl6pPr marL="25146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6pPr>
            <a:lvl7pPr marL="29718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7pPr>
            <a:lvl8pPr marL="34290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8pPr>
            <a:lvl9pPr marL="38862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9pPr>
          </a:lstStyle>
          <a:p>
            <a:pPr eaLnBrk="1" hangingPunct="1"/>
            <a:endParaRPr lang="fa-IR"/>
          </a:p>
        </p:txBody>
      </p:sp>
      <p:sp>
        <p:nvSpPr>
          <p:cNvPr id="24584" name="Line 10"/>
          <p:cNvSpPr>
            <a:spLocks noChangeShapeType="1"/>
          </p:cNvSpPr>
          <p:nvPr/>
        </p:nvSpPr>
        <p:spPr bwMode="auto">
          <a:xfrm flipH="1" flipV="1">
            <a:off x="6300788" y="2133600"/>
            <a:ext cx="287337" cy="503238"/>
          </a:xfrm>
          <a:prstGeom prst="line">
            <a:avLst/>
          </a:prstGeom>
          <a:noFill/>
          <a:ln w="1905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5" name="Text Box 11"/>
          <p:cNvSpPr txBox="1">
            <a:spLocks noChangeArrowheads="1"/>
          </p:cNvSpPr>
          <p:nvPr/>
        </p:nvSpPr>
        <p:spPr bwMode="auto">
          <a:xfrm>
            <a:off x="4787900" y="1844675"/>
            <a:ext cx="165576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Rounded MT Bold" panose="020F0704030504030204" pitchFamily="34" charset="0"/>
                <a:cs typeface="Arial" panose="020B0604020202090204" pitchFamily="34" charset="0"/>
              </a:defRPr>
            </a:lvl1pPr>
            <a:lvl2pPr marL="742950" indent="-285750" eaLnBrk="0" hangingPunct="0">
              <a:defRPr>
                <a:solidFill>
                  <a:schemeClr val="tx1"/>
                </a:solidFill>
                <a:latin typeface="Arial Rounded MT Bold" panose="020F0704030504030204" pitchFamily="34" charset="0"/>
                <a:cs typeface="Arial" panose="020B0604020202090204" pitchFamily="34" charset="0"/>
              </a:defRPr>
            </a:lvl2pPr>
            <a:lvl3pPr marL="1143000" indent="-228600" eaLnBrk="0" hangingPunct="0">
              <a:defRPr>
                <a:solidFill>
                  <a:schemeClr val="tx1"/>
                </a:solidFill>
                <a:latin typeface="Arial Rounded MT Bold" panose="020F0704030504030204" pitchFamily="34" charset="0"/>
                <a:cs typeface="Arial" panose="020B0604020202090204" pitchFamily="34" charset="0"/>
              </a:defRPr>
            </a:lvl3pPr>
            <a:lvl4pPr marL="1600200" indent="-228600" eaLnBrk="0" hangingPunct="0">
              <a:defRPr>
                <a:solidFill>
                  <a:schemeClr val="tx1"/>
                </a:solidFill>
                <a:latin typeface="Arial Rounded MT Bold" panose="020F0704030504030204" pitchFamily="34" charset="0"/>
                <a:cs typeface="Arial" panose="020B0604020202090204" pitchFamily="34" charset="0"/>
              </a:defRPr>
            </a:lvl4pPr>
            <a:lvl5pPr marL="2057400" indent="-228600" eaLnBrk="0" hangingPunct="0">
              <a:defRPr>
                <a:solidFill>
                  <a:schemeClr val="tx1"/>
                </a:solidFill>
                <a:latin typeface="Arial Rounded MT Bold" panose="020F0704030504030204" pitchFamily="34" charset="0"/>
                <a:cs typeface="Arial" panose="020B0604020202090204" pitchFamily="34" charset="0"/>
              </a:defRPr>
            </a:lvl5pPr>
            <a:lvl6pPr marL="25146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6pPr>
            <a:lvl7pPr marL="29718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7pPr>
            <a:lvl8pPr marL="34290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8pPr>
            <a:lvl9pPr marL="38862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9pPr>
          </a:lstStyle>
          <a:p>
            <a:pPr eaLnBrk="1" hangingPunct="1">
              <a:spcBef>
                <a:spcPct val="50000"/>
              </a:spcBef>
            </a:pPr>
            <a:r>
              <a:rPr lang="fa-IR" sz="1400">
                <a:cs typeface="B Homa" panose="00000400000000000000" pitchFamily="2" charset="-78"/>
              </a:rPr>
              <a:t>فن های الکتریکی </a:t>
            </a:r>
            <a:endParaRPr lang="en-US" sz="1400">
              <a:cs typeface="B Homa" panose="00000400000000000000" pitchFamily="2" charset="-78"/>
            </a:endParaRPr>
          </a:p>
        </p:txBody>
      </p:sp>
    </p:spTree>
    <p:extLst>
      <p:ext uri="{BB962C8B-B14F-4D97-AF65-F5344CB8AC3E}">
        <p14:creationId xmlns:p14="http://schemas.microsoft.com/office/powerpoint/2010/main" val="370700262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6"/>
          <p:cNvSpPr txBox="1">
            <a:spLocks noChangeArrowheads="1"/>
          </p:cNvSpPr>
          <p:nvPr/>
        </p:nvSpPr>
        <p:spPr bwMode="auto">
          <a:xfrm>
            <a:off x="539750" y="692150"/>
            <a:ext cx="8208963" cy="420688"/>
          </a:xfrm>
          <a:prstGeom prst="rect">
            <a:avLst/>
          </a:prstGeom>
          <a:solidFill>
            <a:srgbClr val="9DC0C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Rounded MT Bold" panose="020F0704030504030204" pitchFamily="34" charset="0"/>
                <a:cs typeface="Arial" panose="020B0604020202090204" pitchFamily="34" charset="0"/>
              </a:defRPr>
            </a:lvl1pPr>
            <a:lvl2pPr marL="742950" indent="-285750" eaLnBrk="0" hangingPunct="0">
              <a:defRPr>
                <a:solidFill>
                  <a:schemeClr val="tx1"/>
                </a:solidFill>
                <a:latin typeface="Arial Rounded MT Bold" panose="020F0704030504030204" pitchFamily="34" charset="0"/>
                <a:cs typeface="Arial" panose="020B0604020202090204" pitchFamily="34" charset="0"/>
              </a:defRPr>
            </a:lvl2pPr>
            <a:lvl3pPr marL="1143000" indent="-228600" eaLnBrk="0" hangingPunct="0">
              <a:defRPr>
                <a:solidFill>
                  <a:schemeClr val="tx1"/>
                </a:solidFill>
                <a:latin typeface="Arial Rounded MT Bold" panose="020F0704030504030204" pitchFamily="34" charset="0"/>
                <a:cs typeface="Arial" panose="020B0604020202090204" pitchFamily="34" charset="0"/>
              </a:defRPr>
            </a:lvl3pPr>
            <a:lvl4pPr marL="1600200" indent="-228600" eaLnBrk="0" hangingPunct="0">
              <a:defRPr>
                <a:solidFill>
                  <a:schemeClr val="tx1"/>
                </a:solidFill>
                <a:latin typeface="Arial Rounded MT Bold" panose="020F0704030504030204" pitchFamily="34" charset="0"/>
                <a:cs typeface="Arial" panose="020B0604020202090204" pitchFamily="34" charset="0"/>
              </a:defRPr>
            </a:lvl4pPr>
            <a:lvl5pPr marL="2057400" indent="-228600" eaLnBrk="0" hangingPunct="0">
              <a:defRPr>
                <a:solidFill>
                  <a:schemeClr val="tx1"/>
                </a:solidFill>
                <a:latin typeface="Arial Rounded MT Bold" panose="020F0704030504030204" pitchFamily="34" charset="0"/>
                <a:cs typeface="Arial" panose="020B0604020202090204" pitchFamily="34" charset="0"/>
              </a:defRPr>
            </a:lvl5pPr>
            <a:lvl6pPr marL="25146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6pPr>
            <a:lvl7pPr marL="29718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7pPr>
            <a:lvl8pPr marL="34290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8pPr>
            <a:lvl9pPr marL="38862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9pPr>
          </a:lstStyle>
          <a:p>
            <a:pPr algn="ctr" eaLnBrk="1" hangingPunct="1">
              <a:lnSpc>
                <a:spcPct val="90000"/>
              </a:lnSpc>
              <a:spcBef>
                <a:spcPct val="20000"/>
              </a:spcBef>
              <a:buClr>
                <a:srgbClr val="526894"/>
              </a:buClr>
              <a:buFont typeface="Wingdings" panose="05000000000000000000" pitchFamily="2" charset="2"/>
              <a:buNone/>
            </a:pPr>
            <a:r>
              <a:rPr lang="fa-IR" sz="2000">
                <a:solidFill>
                  <a:schemeClr val="tx2"/>
                </a:solidFill>
                <a:latin typeface="Arial" panose="020B0604020202090204" pitchFamily="34" charset="0"/>
                <a:cs typeface="B Homa" panose="00000400000000000000" pitchFamily="2" charset="-78"/>
              </a:rPr>
              <a:t>دیوار ذخیره ساز حرارتی </a:t>
            </a:r>
            <a:r>
              <a:rPr lang="fa-IR" sz="2400">
                <a:solidFill>
                  <a:schemeClr val="tx2"/>
                </a:solidFill>
                <a:latin typeface="Arial" panose="020B0604020202090204" pitchFamily="34" charset="0"/>
                <a:cs typeface="B Homa" panose="00000400000000000000" pitchFamily="2" charset="-78"/>
              </a:rPr>
              <a:t> </a:t>
            </a:r>
            <a:endParaRPr lang="en-US" sz="2000">
              <a:solidFill>
                <a:schemeClr val="tx2"/>
              </a:solidFill>
              <a:latin typeface="Arial" panose="020B0604020202090204" pitchFamily="34" charset="0"/>
              <a:cs typeface="B Homa" panose="00000400000000000000" pitchFamily="2" charset="-78"/>
            </a:endParaRPr>
          </a:p>
        </p:txBody>
      </p:sp>
      <p:sp>
        <p:nvSpPr>
          <p:cNvPr id="25603" name="Line 7"/>
          <p:cNvSpPr>
            <a:spLocks noChangeShapeType="1"/>
          </p:cNvSpPr>
          <p:nvPr/>
        </p:nvSpPr>
        <p:spPr bwMode="auto">
          <a:xfrm flipH="1">
            <a:off x="539750" y="1196975"/>
            <a:ext cx="8210550" cy="0"/>
          </a:xfrm>
          <a:prstGeom prst="line">
            <a:avLst/>
          </a:prstGeom>
          <a:noFill/>
          <a:ln w="28575">
            <a:solidFill>
              <a:srgbClr val="811A05"/>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5604" name="Picture 6" descr="040"/>
          <p:cNvPicPr>
            <a:picLocks noChangeAspect="1" noChangeArrowheads="1"/>
          </p:cNvPicPr>
          <p:nvPr/>
        </p:nvPicPr>
        <p:blipFill>
          <a:blip r:embed="rId2">
            <a:lum contrast="22000"/>
            <a:extLst>
              <a:ext uri="{28A0092B-C50C-407E-A947-70E740481C1C}">
                <a14:useLocalDpi xmlns:a14="http://schemas.microsoft.com/office/drawing/2010/main" val="0"/>
              </a:ext>
            </a:extLst>
          </a:blip>
          <a:srcRect/>
          <a:stretch>
            <a:fillRect/>
          </a:stretch>
        </p:blipFill>
        <p:spPr bwMode="auto">
          <a:xfrm>
            <a:off x="1116013" y="2349500"/>
            <a:ext cx="6842125" cy="370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 Box 7"/>
          <p:cNvSpPr txBox="1">
            <a:spLocks noChangeArrowheads="1"/>
          </p:cNvSpPr>
          <p:nvPr/>
        </p:nvSpPr>
        <p:spPr bwMode="auto">
          <a:xfrm>
            <a:off x="4211638" y="1557338"/>
            <a:ext cx="38893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Rounded MT Bold" panose="020F0704030504030204" pitchFamily="34" charset="0"/>
                <a:cs typeface="Arial" panose="020B0604020202090204" pitchFamily="34" charset="0"/>
              </a:defRPr>
            </a:lvl1pPr>
            <a:lvl2pPr marL="742950" indent="-285750" eaLnBrk="0" hangingPunct="0">
              <a:defRPr>
                <a:solidFill>
                  <a:schemeClr val="tx1"/>
                </a:solidFill>
                <a:latin typeface="Arial Rounded MT Bold" panose="020F0704030504030204" pitchFamily="34" charset="0"/>
                <a:cs typeface="Arial" panose="020B0604020202090204" pitchFamily="34" charset="0"/>
              </a:defRPr>
            </a:lvl2pPr>
            <a:lvl3pPr marL="1143000" indent="-228600" eaLnBrk="0" hangingPunct="0">
              <a:defRPr>
                <a:solidFill>
                  <a:schemeClr val="tx1"/>
                </a:solidFill>
                <a:latin typeface="Arial Rounded MT Bold" panose="020F0704030504030204" pitchFamily="34" charset="0"/>
                <a:cs typeface="Arial" panose="020B0604020202090204" pitchFamily="34" charset="0"/>
              </a:defRPr>
            </a:lvl3pPr>
            <a:lvl4pPr marL="1600200" indent="-228600" eaLnBrk="0" hangingPunct="0">
              <a:defRPr>
                <a:solidFill>
                  <a:schemeClr val="tx1"/>
                </a:solidFill>
                <a:latin typeface="Arial Rounded MT Bold" panose="020F0704030504030204" pitchFamily="34" charset="0"/>
                <a:cs typeface="Arial" panose="020B0604020202090204" pitchFamily="34" charset="0"/>
              </a:defRPr>
            </a:lvl4pPr>
            <a:lvl5pPr marL="2057400" indent="-228600" eaLnBrk="0" hangingPunct="0">
              <a:defRPr>
                <a:solidFill>
                  <a:schemeClr val="tx1"/>
                </a:solidFill>
                <a:latin typeface="Arial Rounded MT Bold" panose="020F0704030504030204" pitchFamily="34" charset="0"/>
                <a:cs typeface="Arial" panose="020B0604020202090204" pitchFamily="34" charset="0"/>
              </a:defRPr>
            </a:lvl5pPr>
            <a:lvl6pPr marL="25146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6pPr>
            <a:lvl7pPr marL="29718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7pPr>
            <a:lvl8pPr marL="34290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8pPr>
            <a:lvl9pPr marL="38862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9pPr>
          </a:lstStyle>
          <a:p>
            <a:pPr eaLnBrk="1" hangingPunct="1">
              <a:spcBef>
                <a:spcPct val="50000"/>
              </a:spcBef>
            </a:pPr>
            <a:r>
              <a:rPr lang="fa-IR" sz="1600" u="sng">
                <a:cs typeface="B Homa" panose="00000400000000000000" pitchFamily="2" charset="-78"/>
              </a:rPr>
              <a:t>دیوارهای آبی</a:t>
            </a:r>
            <a:endParaRPr lang="en-US" sz="1600" u="sng">
              <a:cs typeface="B Homa" panose="00000400000000000000" pitchFamily="2" charset="-78"/>
            </a:endParaRPr>
          </a:p>
        </p:txBody>
      </p:sp>
    </p:spTree>
    <p:extLst>
      <p:ext uri="{BB962C8B-B14F-4D97-AF65-F5344CB8AC3E}">
        <p14:creationId xmlns:p14="http://schemas.microsoft.com/office/powerpoint/2010/main" val="9957007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6"/>
          <p:cNvSpPr txBox="1">
            <a:spLocks noChangeArrowheads="1"/>
          </p:cNvSpPr>
          <p:nvPr/>
        </p:nvSpPr>
        <p:spPr bwMode="auto">
          <a:xfrm>
            <a:off x="539750" y="692150"/>
            <a:ext cx="8208963" cy="420688"/>
          </a:xfrm>
          <a:prstGeom prst="rect">
            <a:avLst/>
          </a:prstGeom>
          <a:solidFill>
            <a:srgbClr val="9DC0C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Rounded MT Bold" panose="020F0704030504030204" pitchFamily="34" charset="0"/>
                <a:cs typeface="Arial" panose="020B0604020202090204" pitchFamily="34" charset="0"/>
              </a:defRPr>
            </a:lvl1pPr>
            <a:lvl2pPr marL="742950" indent="-285750" eaLnBrk="0" hangingPunct="0">
              <a:defRPr>
                <a:solidFill>
                  <a:schemeClr val="tx1"/>
                </a:solidFill>
                <a:latin typeface="Arial Rounded MT Bold" panose="020F0704030504030204" pitchFamily="34" charset="0"/>
                <a:cs typeface="Arial" panose="020B0604020202090204" pitchFamily="34" charset="0"/>
              </a:defRPr>
            </a:lvl2pPr>
            <a:lvl3pPr marL="1143000" indent="-228600" eaLnBrk="0" hangingPunct="0">
              <a:defRPr>
                <a:solidFill>
                  <a:schemeClr val="tx1"/>
                </a:solidFill>
                <a:latin typeface="Arial Rounded MT Bold" panose="020F0704030504030204" pitchFamily="34" charset="0"/>
                <a:cs typeface="Arial" panose="020B0604020202090204" pitchFamily="34" charset="0"/>
              </a:defRPr>
            </a:lvl3pPr>
            <a:lvl4pPr marL="1600200" indent="-228600" eaLnBrk="0" hangingPunct="0">
              <a:defRPr>
                <a:solidFill>
                  <a:schemeClr val="tx1"/>
                </a:solidFill>
                <a:latin typeface="Arial Rounded MT Bold" panose="020F0704030504030204" pitchFamily="34" charset="0"/>
                <a:cs typeface="Arial" panose="020B0604020202090204" pitchFamily="34" charset="0"/>
              </a:defRPr>
            </a:lvl4pPr>
            <a:lvl5pPr marL="2057400" indent="-228600" eaLnBrk="0" hangingPunct="0">
              <a:defRPr>
                <a:solidFill>
                  <a:schemeClr val="tx1"/>
                </a:solidFill>
                <a:latin typeface="Arial Rounded MT Bold" panose="020F0704030504030204" pitchFamily="34" charset="0"/>
                <a:cs typeface="Arial" panose="020B0604020202090204" pitchFamily="34" charset="0"/>
              </a:defRPr>
            </a:lvl5pPr>
            <a:lvl6pPr marL="25146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6pPr>
            <a:lvl7pPr marL="29718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7pPr>
            <a:lvl8pPr marL="34290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8pPr>
            <a:lvl9pPr marL="38862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9pPr>
          </a:lstStyle>
          <a:p>
            <a:pPr algn="ctr" eaLnBrk="1" hangingPunct="1">
              <a:lnSpc>
                <a:spcPct val="90000"/>
              </a:lnSpc>
              <a:spcBef>
                <a:spcPct val="20000"/>
              </a:spcBef>
              <a:buClr>
                <a:srgbClr val="526894"/>
              </a:buClr>
              <a:buFont typeface="Wingdings" panose="05000000000000000000" pitchFamily="2" charset="2"/>
              <a:buNone/>
            </a:pPr>
            <a:r>
              <a:rPr lang="fa-IR" sz="2000">
                <a:solidFill>
                  <a:schemeClr val="tx2"/>
                </a:solidFill>
                <a:latin typeface="Arial" panose="020B0604020202090204" pitchFamily="34" charset="0"/>
                <a:cs typeface="B Homa" panose="00000400000000000000" pitchFamily="2" charset="-78"/>
              </a:rPr>
              <a:t>دیوار ذخیره ساز حرارتی </a:t>
            </a:r>
            <a:r>
              <a:rPr lang="fa-IR" sz="2400">
                <a:solidFill>
                  <a:schemeClr val="tx2"/>
                </a:solidFill>
                <a:latin typeface="Arial" panose="020B0604020202090204" pitchFamily="34" charset="0"/>
                <a:cs typeface="B Homa" panose="00000400000000000000" pitchFamily="2" charset="-78"/>
              </a:rPr>
              <a:t> </a:t>
            </a:r>
            <a:endParaRPr lang="en-US" sz="2000">
              <a:solidFill>
                <a:schemeClr val="tx2"/>
              </a:solidFill>
              <a:latin typeface="Arial" panose="020B0604020202090204" pitchFamily="34" charset="0"/>
              <a:cs typeface="B Homa" panose="00000400000000000000" pitchFamily="2" charset="-78"/>
            </a:endParaRPr>
          </a:p>
        </p:txBody>
      </p:sp>
      <p:sp>
        <p:nvSpPr>
          <p:cNvPr id="26627" name="Line 7"/>
          <p:cNvSpPr>
            <a:spLocks noChangeShapeType="1"/>
          </p:cNvSpPr>
          <p:nvPr/>
        </p:nvSpPr>
        <p:spPr bwMode="auto">
          <a:xfrm flipH="1">
            <a:off x="539750" y="1196975"/>
            <a:ext cx="8210550" cy="0"/>
          </a:xfrm>
          <a:prstGeom prst="line">
            <a:avLst/>
          </a:prstGeom>
          <a:noFill/>
          <a:ln w="28575">
            <a:solidFill>
              <a:srgbClr val="811A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28" name="Text Box 7"/>
          <p:cNvSpPr txBox="1">
            <a:spLocks noChangeArrowheads="1"/>
          </p:cNvSpPr>
          <p:nvPr/>
        </p:nvSpPr>
        <p:spPr bwMode="auto">
          <a:xfrm>
            <a:off x="4211638" y="1557338"/>
            <a:ext cx="38893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Rounded MT Bold" panose="020F0704030504030204" pitchFamily="34" charset="0"/>
                <a:cs typeface="Arial" panose="020B0604020202090204" pitchFamily="34" charset="0"/>
              </a:defRPr>
            </a:lvl1pPr>
            <a:lvl2pPr marL="742950" indent="-285750" eaLnBrk="0" hangingPunct="0">
              <a:defRPr>
                <a:solidFill>
                  <a:schemeClr val="tx1"/>
                </a:solidFill>
                <a:latin typeface="Arial Rounded MT Bold" panose="020F0704030504030204" pitchFamily="34" charset="0"/>
                <a:cs typeface="Arial" panose="020B0604020202090204" pitchFamily="34" charset="0"/>
              </a:defRPr>
            </a:lvl2pPr>
            <a:lvl3pPr marL="1143000" indent="-228600" eaLnBrk="0" hangingPunct="0">
              <a:defRPr>
                <a:solidFill>
                  <a:schemeClr val="tx1"/>
                </a:solidFill>
                <a:latin typeface="Arial Rounded MT Bold" panose="020F0704030504030204" pitchFamily="34" charset="0"/>
                <a:cs typeface="Arial" panose="020B0604020202090204" pitchFamily="34" charset="0"/>
              </a:defRPr>
            </a:lvl3pPr>
            <a:lvl4pPr marL="1600200" indent="-228600" eaLnBrk="0" hangingPunct="0">
              <a:defRPr>
                <a:solidFill>
                  <a:schemeClr val="tx1"/>
                </a:solidFill>
                <a:latin typeface="Arial Rounded MT Bold" panose="020F0704030504030204" pitchFamily="34" charset="0"/>
                <a:cs typeface="Arial" panose="020B0604020202090204" pitchFamily="34" charset="0"/>
              </a:defRPr>
            </a:lvl4pPr>
            <a:lvl5pPr marL="2057400" indent="-228600" eaLnBrk="0" hangingPunct="0">
              <a:defRPr>
                <a:solidFill>
                  <a:schemeClr val="tx1"/>
                </a:solidFill>
                <a:latin typeface="Arial Rounded MT Bold" panose="020F0704030504030204" pitchFamily="34" charset="0"/>
                <a:cs typeface="Arial" panose="020B0604020202090204" pitchFamily="34" charset="0"/>
              </a:defRPr>
            </a:lvl5pPr>
            <a:lvl6pPr marL="25146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6pPr>
            <a:lvl7pPr marL="29718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7pPr>
            <a:lvl8pPr marL="34290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8pPr>
            <a:lvl9pPr marL="38862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9pPr>
          </a:lstStyle>
          <a:p>
            <a:pPr eaLnBrk="1" hangingPunct="1">
              <a:spcBef>
                <a:spcPct val="50000"/>
              </a:spcBef>
            </a:pPr>
            <a:r>
              <a:rPr lang="fa-IR" sz="1600" u="sng">
                <a:cs typeface="B Homa" panose="00000400000000000000" pitchFamily="2" charset="-78"/>
              </a:rPr>
              <a:t>دیوارهای آبی</a:t>
            </a:r>
            <a:endParaRPr lang="en-US" sz="1600" u="sng">
              <a:cs typeface="B Homa" panose="00000400000000000000" pitchFamily="2" charset="-78"/>
            </a:endParaRPr>
          </a:p>
        </p:txBody>
      </p:sp>
      <p:sp>
        <p:nvSpPr>
          <p:cNvPr id="26629" name="Text Box 3"/>
          <p:cNvSpPr txBox="1">
            <a:spLocks noChangeArrowheads="1"/>
          </p:cNvSpPr>
          <p:nvPr/>
        </p:nvSpPr>
        <p:spPr bwMode="auto">
          <a:xfrm>
            <a:off x="3594894" y="2228124"/>
            <a:ext cx="5122862"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Rounded MT Bold" panose="020F0704030504030204" pitchFamily="34" charset="0"/>
                <a:cs typeface="Arial" panose="020B0604020202090204" pitchFamily="34" charset="0"/>
              </a:defRPr>
            </a:lvl1pPr>
            <a:lvl2pPr marL="742950" indent="-285750" eaLnBrk="0" hangingPunct="0">
              <a:defRPr>
                <a:solidFill>
                  <a:schemeClr val="tx1"/>
                </a:solidFill>
                <a:latin typeface="Arial Rounded MT Bold" panose="020F0704030504030204" pitchFamily="34" charset="0"/>
                <a:cs typeface="Arial" panose="020B0604020202090204" pitchFamily="34" charset="0"/>
              </a:defRPr>
            </a:lvl2pPr>
            <a:lvl3pPr marL="1143000" indent="-228600" eaLnBrk="0" hangingPunct="0">
              <a:defRPr>
                <a:solidFill>
                  <a:schemeClr val="tx1"/>
                </a:solidFill>
                <a:latin typeface="Arial Rounded MT Bold" panose="020F0704030504030204" pitchFamily="34" charset="0"/>
                <a:cs typeface="Arial" panose="020B0604020202090204" pitchFamily="34" charset="0"/>
              </a:defRPr>
            </a:lvl3pPr>
            <a:lvl4pPr marL="1600200" indent="-228600" eaLnBrk="0" hangingPunct="0">
              <a:defRPr>
                <a:solidFill>
                  <a:schemeClr val="tx1"/>
                </a:solidFill>
                <a:latin typeface="Arial Rounded MT Bold" panose="020F0704030504030204" pitchFamily="34" charset="0"/>
                <a:cs typeface="Arial" panose="020B0604020202090204" pitchFamily="34" charset="0"/>
              </a:defRPr>
            </a:lvl4pPr>
            <a:lvl5pPr marL="2057400" indent="-228600" eaLnBrk="0" hangingPunct="0">
              <a:defRPr>
                <a:solidFill>
                  <a:schemeClr val="tx1"/>
                </a:solidFill>
                <a:latin typeface="Arial Rounded MT Bold" panose="020F0704030504030204" pitchFamily="34" charset="0"/>
                <a:cs typeface="Arial" panose="020B0604020202090204" pitchFamily="34" charset="0"/>
              </a:defRPr>
            </a:lvl5pPr>
            <a:lvl6pPr marL="25146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6pPr>
            <a:lvl7pPr marL="29718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7pPr>
            <a:lvl8pPr marL="34290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8pPr>
            <a:lvl9pPr marL="38862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9pPr>
          </a:lstStyle>
          <a:p>
            <a:pPr algn="r" eaLnBrk="1" hangingPunct="1">
              <a:spcBef>
                <a:spcPct val="50000"/>
              </a:spcBef>
              <a:buFontTx/>
              <a:buChar char="•"/>
            </a:pPr>
            <a:r>
              <a:rPr lang="ar-SA" dirty="0">
                <a:solidFill>
                  <a:schemeClr val="tx2"/>
                </a:solidFill>
                <a:latin typeface="Arial" panose="020B0604020202090204" pitchFamily="34" charset="0"/>
                <a:cs typeface="B Homa" panose="00000400000000000000" pitchFamily="2" charset="-78"/>
              </a:rPr>
              <a:t> </a:t>
            </a:r>
            <a:r>
              <a:rPr lang="ar-SA" sz="2000" dirty="0">
                <a:solidFill>
                  <a:schemeClr val="tx2"/>
                </a:solidFill>
                <a:latin typeface="Arial" panose="020B0604020202090204" pitchFamily="34" charset="0"/>
                <a:cs typeface="B Homa" panose="00000400000000000000" pitchFamily="2" charset="-78"/>
              </a:rPr>
              <a:t>محفظه هاي پر شده از آب به جاي ديوار جرمي</a:t>
            </a:r>
            <a:endParaRPr lang="fa-IR" sz="2000" dirty="0">
              <a:solidFill>
                <a:schemeClr val="tx2"/>
              </a:solidFill>
              <a:latin typeface="Arial" panose="020B0604020202090204" pitchFamily="34" charset="0"/>
              <a:cs typeface="B Homa" panose="00000400000000000000" pitchFamily="2" charset="-78"/>
            </a:endParaRPr>
          </a:p>
          <a:p>
            <a:pPr algn="r" eaLnBrk="1" hangingPunct="1">
              <a:spcBef>
                <a:spcPct val="50000"/>
              </a:spcBef>
              <a:buFontTx/>
              <a:buChar char="•"/>
            </a:pPr>
            <a:r>
              <a:rPr lang="ar-SA" sz="2000" dirty="0">
                <a:solidFill>
                  <a:schemeClr val="tx2"/>
                </a:solidFill>
                <a:latin typeface="Arial" panose="020B0604020202090204" pitchFamily="34" charset="0"/>
                <a:cs typeface="B Homa" panose="00000400000000000000" pitchFamily="2" charset="-78"/>
              </a:rPr>
              <a:t> حد فاصل فضاي زندگي و سطح شيشه اي </a:t>
            </a:r>
            <a:endParaRPr lang="fa-IR" sz="2000" dirty="0">
              <a:solidFill>
                <a:schemeClr val="tx2"/>
              </a:solidFill>
              <a:latin typeface="Arial" panose="020B0604020202090204" pitchFamily="34" charset="0"/>
              <a:cs typeface="B Homa" panose="00000400000000000000" pitchFamily="2" charset="-78"/>
            </a:endParaRPr>
          </a:p>
          <a:p>
            <a:pPr algn="r" eaLnBrk="1" hangingPunct="1">
              <a:spcBef>
                <a:spcPct val="50000"/>
              </a:spcBef>
            </a:pPr>
            <a:r>
              <a:rPr lang="ar-SA" sz="2000" dirty="0">
                <a:solidFill>
                  <a:schemeClr val="tx2"/>
                </a:solidFill>
                <a:latin typeface="Arial" panose="020B0604020202090204" pitchFamily="34" charset="0"/>
                <a:cs typeface="B Homa" panose="00000400000000000000" pitchFamily="2" charset="-78"/>
              </a:rPr>
              <a:t>( جذب ) قرار مي گيرد</a:t>
            </a:r>
            <a:r>
              <a:rPr lang="en-US" sz="2000" dirty="0">
                <a:solidFill>
                  <a:schemeClr val="tx2"/>
                </a:solidFill>
                <a:latin typeface="Arial" panose="020B0604020202090204" pitchFamily="34" charset="0"/>
                <a:cs typeface="B Homa" panose="00000400000000000000" pitchFamily="2" charset="-78"/>
              </a:rPr>
              <a:t> </a:t>
            </a:r>
            <a:r>
              <a:rPr lang="ar-SA" sz="2000" dirty="0">
                <a:solidFill>
                  <a:schemeClr val="tx2"/>
                </a:solidFill>
                <a:latin typeface="Arial" panose="020B0604020202090204" pitchFamily="34" charset="0"/>
                <a:cs typeface="B Homa" panose="00000400000000000000" pitchFamily="2" charset="-78"/>
              </a:rPr>
              <a:t> . </a:t>
            </a:r>
          </a:p>
          <a:p>
            <a:pPr algn="r" eaLnBrk="1" hangingPunct="1">
              <a:spcBef>
                <a:spcPct val="50000"/>
              </a:spcBef>
              <a:buFontTx/>
              <a:buChar char="•"/>
            </a:pPr>
            <a:r>
              <a:rPr lang="ar-SA" sz="2000" dirty="0">
                <a:solidFill>
                  <a:schemeClr val="tx2"/>
                </a:solidFill>
                <a:latin typeface="Arial" panose="020B0604020202090204" pitchFamily="34" charset="0"/>
                <a:cs typeface="B Homa" panose="00000400000000000000" pitchFamily="2" charset="-78"/>
              </a:rPr>
              <a:t>  آب با خاصيت گرمايي متفاوت از مصالحي </a:t>
            </a:r>
            <a:endParaRPr lang="fa-IR" sz="2000" dirty="0">
              <a:solidFill>
                <a:schemeClr val="tx2"/>
              </a:solidFill>
              <a:latin typeface="Arial" panose="020B0604020202090204" pitchFamily="34" charset="0"/>
              <a:cs typeface="B Homa" panose="00000400000000000000" pitchFamily="2" charset="-78"/>
            </a:endParaRPr>
          </a:p>
          <a:p>
            <a:pPr algn="r" eaLnBrk="1" hangingPunct="1">
              <a:spcBef>
                <a:spcPct val="50000"/>
              </a:spcBef>
            </a:pPr>
            <a:r>
              <a:rPr lang="ar-SA" sz="2000" dirty="0">
                <a:solidFill>
                  <a:schemeClr val="tx2"/>
                </a:solidFill>
                <a:latin typeface="Arial" panose="020B0604020202090204" pitchFamily="34" charset="0"/>
                <a:cs typeface="B Homa" panose="00000400000000000000" pitchFamily="2" charset="-78"/>
              </a:rPr>
              <a:t>چون آجر و بتن ، ظرفيت حرارتي بيشتري دارد و در نتيجه باداشتن حجم فضايي محدود بازده</a:t>
            </a:r>
            <a:r>
              <a:rPr lang="fa-IR" sz="2000" dirty="0">
                <a:solidFill>
                  <a:schemeClr val="tx2"/>
                </a:solidFill>
                <a:latin typeface="Arial" panose="020B0604020202090204" pitchFamily="34" charset="0"/>
                <a:cs typeface="B Homa" panose="00000400000000000000" pitchFamily="2" charset="-78"/>
              </a:rPr>
              <a:t> </a:t>
            </a:r>
            <a:r>
              <a:rPr lang="ar-SA" sz="2000" dirty="0">
                <a:solidFill>
                  <a:schemeClr val="tx2"/>
                </a:solidFill>
                <a:latin typeface="Arial" panose="020B0604020202090204" pitchFamily="34" charset="0"/>
                <a:cs typeface="B Homa" panose="00000400000000000000" pitchFamily="2" charset="-78"/>
              </a:rPr>
              <a:t>بيشتري براي ذخيره گرمايي از خود نشان مي دهد . </a:t>
            </a:r>
          </a:p>
          <a:p>
            <a:pPr algn="r" eaLnBrk="1" hangingPunct="1">
              <a:spcBef>
                <a:spcPct val="50000"/>
              </a:spcBef>
              <a:buFontTx/>
              <a:buChar char="•"/>
            </a:pPr>
            <a:r>
              <a:rPr lang="ar-SA" sz="2000" dirty="0">
                <a:solidFill>
                  <a:schemeClr val="tx2"/>
                </a:solidFill>
                <a:latin typeface="Arial" panose="020B0604020202090204" pitchFamily="34" charset="0"/>
                <a:cs typeface="B Homa" panose="00000400000000000000" pitchFamily="2" charset="-78"/>
              </a:rPr>
              <a:t> انتقال گرما به فضاي زندگي با تأخير زماني </a:t>
            </a:r>
            <a:endParaRPr lang="fa-IR" sz="2000" dirty="0">
              <a:solidFill>
                <a:schemeClr val="tx2"/>
              </a:solidFill>
              <a:latin typeface="Arial" panose="020B0604020202090204" pitchFamily="34" charset="0"/>
              <a:cs typeface="B Homa" panose="00000400000000000000" pitchFamily="2" charset="-78"/>
            </a:endParaRPr>
          </a:p>
          <a:p>
            <a:pPr algn="r" eaLnBrk="1" hangingPunct="1">
              <a:spcBef>
                <a:spcPct val="50000"/>
              </a:spcBef>
            </a:pPr>
            <a:r>
              <a:rPr lang="ar-SA" sz="2000" dirty="0">
                <a:solidFill>
                  <a:schemeClr val="tx2"/>
                </a:solidFill>
                <a:latin typeface="Arial" panose="020B0604020202090204" pitchFamily="34" charset="0"/>
                <a:cs typeface="B Homa" panose="00000400000000000000" pitchFamily="2" charset="-78"/>
              </a:rPr>
              <a:t>كمتري نسبت به ديوار ترومبي جرمي </a:t>
            </a:r>
            <a:r>
              <a:rPr lang="ar-SA" sz="2000" dirty="0" smtClean="0">
                <a:solidFill>
                  <a:schemeClr val="tx2"/>
                </a:solidFill>
                <a:latin typeface="Arial" panose="020B0604020202090204" pitchFamily="34" charset="0"/>
                <a:cs typeface="B Homa" panose="00000400000000000000" pitchFamily="2" charset="-78"/>
              </a:rPr>
              <a:t>انجام</a:t>
            </a:r>
            <a:r>
              <a:rPr lang="fa-IR" sz="2000" dirty="0" smtClean="0">
                <a:solidFill>
                  <a:schemeClr val="tx2"/>
                </a:solidFill>
                <a:latin typeface="Arial" panose="020B0604020202090204" pitchFamily="34" charset="0"/>
                <a:cs typeface="B Homa" panose="00000400000000000000" pitchFamily="2" charset="-78"/>
              </a:rPr>
              <a:t> </a:t>
            </a:r>
            <a:r>
              <a:rPr lang="ar-SA" sz="2000" dirty="0">
                <a:solidFill>
                  <a:schemeClr val="tx2"/>
                </a:solidFill>
                <a:latin typeface="Arial" panose="020B0604020202090204" pitchFamily="34" charset="0"/>
                <a:cs typeface="B Homa" panose="00000400000000000000" pitchFamily="2" charset="-78"/>
              </a:rPr>
              <a:t>مي گيرد</a:t>
            </a:r>
            <a:r>
              <a:rPr lang="ar-SA" sz="2000" dirty="0">
                <a:solidFill>
                  <a:schemeClr val="tx2"/>
                </a:solidFill>
                <a:latin typeface="F_shiraz" panose="05000000000000000000" pitchFamily="2" charset="2"/>
                <a:cs typeface="B Homa" panose="00000400000000000000" pitchFamily="2" charset="-78"/>
              </a:rPr>
              <a:t> .</a:t>
            </a:r>
            <a:r>
              <a:rPr lang="ar-SA" sz="2000" dirty="0">
                <a:latin typeface="Times New Roman" panose="02020503050405090304" pitchFamily="18" charset="0"/>
                <a:cs typeface="B Homa" panose="00000400000000000000" pitchFamily="2" charset="-78"/>
              </a:rPr>
              <a:t>  </a:t>
            </a:r>
            <a:endParaRPr lang="en-US" sz="2000" dirty="0">
              <a:latin typeface="Times New Roman" panose="02020503050405090304" pitchFamily="18" charset="0"/>
              <a:cs typeface="B Homa" panose="00000400000000000000" pitchFamily="2" charset="-78"/>
            </a:endParaRPr>
          </a:p>
          <a:p>
            <a:pPr algn="r" eaLnBrk="1" hangingPunct="1">
              <a:spcBef>
                <a:spcPct val="50000"/>
              </a:spcBef>
            </a:pPr>
            <a:endParaRPr lang="en-US" sz="2000" dirty="0">
              <a:latin typeface="Times New Roman" panose="02020503050405090304" pitchFamily="18" charset="0"/>
              <a:cs typeface="B Homa" panose="00000400000000000000" pitchFamily="2" charset="-78"/>
            </a:endParaRPr>
          </a:p>
        </p:txBody>
      </p:sp>
      <p:pic>
        <p:nvPicPr>
          <p:cNvPr id="26630" name="Picture 4" descr="w tromb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638" y="2708275"/>
            <a:ext cx="2763837" cy="268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41983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6"/>
          <p:cNvSpPr txBox="1">
            <a:spLocks noChangeArrowheads="1"/>
          </p:cNvSpPr>
          <p:nvPr/>
        </p:nvSpPr>
        <p:spPr bwMode="auto">
          <a:xfrm>
            <a:off x="539750" y="692150"/>
            <a:ext cx="8208963" cy="420688"/>
          </a:xfrm>
          <a:prstGeom prst="rect">
            <a:avLst/>
          </a:prstGeom>
          <a:solidFill>
            <a:srgbClr val="9DC0C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Rounded MT Bold" panose="020F0704030504030204" pitchFamily="34" charset="0"/>
                <a:cs typeface="Arial" panose="020B0604020202090204" pitchFamily="34" charset="0"/>
              </a:defRPr>
            </a:lvl1pPr>
            <a:lvl2pPr marL="742950" indent="-285750" eaLnBrk="0" hangingPunct="0">
              <a:defRPr>
                <a:solidFill>
                  <a:schemeClr val="tx1"/>
                </a:solidFill>
                <a:latin typeface="Arial Rounded MT Bold" panose="020F0704030504030204" pitchFamily="34" charset="0"/>
                <a:cs typeface="Arial" panose="020B0604020202090204" pitchFamily="34" charset="0"/>
              </a:defRPr>
            </a:lvl2pPr>
            <a:lvl3pPr marL="1143000" indent="-228600" eaLnBrk="0" hangingPunct="0">
              <a:defRPr>
                <a:solidFill>
                  <a:schemeClr val="tx1"/>
                </a:solidFill>
                <a:latin typeface="Arial Rounded MT Bold" panose="020F0704030504030204" pitchFamily="34" charset="0"/>
                <a:cs typeface="Arial" panose="020B0604020202090204" pitchFamily="34" charset="0"/>
              </a:defRPr>
            </a:lvl3pPr>
            <a:lvl4pPr marL="1600200" indent="-228600" eaLnBrk="0" hangingPunct="0">
              <a:defRPr>
                <a:solidFill>
                  <a:schemeClr val="tx1"/>
                </a:solidFill>
                <a:latin typeface="Arial Rounded MT Bold" panose="020F0704030504030204" pitchFamily="34" charset="0"/>
                <a:cs typeface="Arial" panose="020B0604020202090204" pitchFamily="34" charset="0"/>
              </a:defRPr>
            </a:lvl4pPr>
            <a:lvl5pPr marL="2057400" indent="-228600" eaLnBrk="0" hangingPunct="0">
              <a:defRPr>
                <a:solidFill>
                  <a:schemeClr val="tx1"/>
                </a:solidFill>
                <a:latin typeface="Arial Rounded MT Bold" panose="020F0704030504030204" pitchFamily="34" charset="0"/>
                <a:cs typeface="Arial" panose="020B0604020202090204" pitchFamily="34" charset="0"/>
              </a:defRPr>
            </a:lvl5pPr>
            <a:lvl6pPr marL="25146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6pPr>
            <a:lvl7pPr marL="29718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7pPr>
            <a:lvl8pPr marL="34290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8pPr>
            <a:lvl9pPr marL="38862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9pPr>
          </a:lstStyle>
          <a:p>
            <a:pPr algn="ctr" eaLnBrk="1" hangingPunct="1">
              <a:lnSpc>
                <a:spcPct val="90000"/>
              </a:lnSpc>
              <a:spcBef>
                <a:spcPct val="20000"/>
              </a:spcBef>
              <a:buClr>
                <a:srgbClr val="526894"/>
              </a:buClr>
              <a:buFont typeface="Wingdings" panose="05000000000000000000" pitchFamily="2" charset="2"/>
              <a:buNone/>
            </a:pPr>
            <a:r>
              <a:rPr lang="fa-IR" sz="2000">
                <a:solidFill>
                  <a:schemeClr val="tx2"/>
                </a:solidFill>
                <a:latin typeface="Arial" panose="020B0604020202090204" pitchFamily="34" charset="0"/>
                <a:cs typeface="B Homa" panose="00000400000000000000" pitchFamily="2" charset="-78"/>
              </a:rPr>
              <a:t>دیوار ذخیره ساز حرارتی </a:t>
            </a:r>
            <a:r>
              <a:rPr lang="fa-IR" sz="2400">
                <a:solidFill>
                  <a:schemeClr val="tx2"/>
                </a:solidFill>
                <a:latin typeface="Arial" panose="020B0604020202090204" pitchFamily="34" charset="0"/>
                <a:cs typeface="B Homa" panose="00000400000000000000" pitchFamily="2" charset="-78"/>
              </a:rPr>
              <a:t> </a:t>
            </a:r>
            <a:endParaRPr lang="en-US" sz="2000">
              <a:solidFill>
                <a:schemeClr val="tx2"/>
              </a:solidFill>
              <a:latin typeface="Arial" panose="020B0604020202090204" pitchFamily="34" charset="0"/>
              <a:cs typeface="B Homa" panose="00000400000000000000" pitchFamily="2" charset="-78"/>
            </a:endParaRPr>
          </a:p>
        </p:txBody>
      </p:sp>
      <p:sp>
        <p:nvSpPr>
          <p:cNvPr id="27651" name="Line 7"/>
          <p:cNvSpPr>
            <a:spLocks noChangeShapeType="1"/>
          </p:cNvSpPr>
          <p:nvPr/>
        </p:nvSpPr>
        <p:spPr bwMode="auto">
          <a:xfrm flipH="1">
            <a:off x="539750" y="1196975"/>
            <a:ext cx="8210550" cy="0"/>
          </a:xfrm>
          <a:prstGeom prst="line">
            <a:avLst/>
          </a:prstGeom>
          <a:noFill/>
          <a:ln w="28575">
            <a:solidFill>
              <a:srgbClr val="811A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2" name="Rectangle 2"/>
          <p:cNvSpPr>
            <a:spLocks noGrp="1" noChangeArrowheads="1"/>
          </p:cNvSpPr>
          <p:nvPr>
            <p:ph type="title" idx="4294967295"/>
          </p:nvPr>
        </p:nvSpPr>
        <p:spPr>
          <a:xfrm>
            <a:off x="2989263" y="1196975"/>
            <a:ext cx="5341937" cy="679450"/>
          </a:xfrm>
        </p:spPr>
        <p:txBody>
          <a:bodyPr anchor="b"/>
          <a:lstStyle/>
          <a:p>
            <a:pPr algn="r" eaLnBrk="1" hangingPunct="1"/>
            <a:r>
              <a:rPr lang="fa-IR" sz="1600" smtClean="0">
                <a:cs typeface="B Homa" panose="00000400000000000000" pitchFamily="2" charset="-78"/>
              </a:rPr>
              <a:t>طرز قرار گیری مخزنهای آبی</a:t>
            </a:r>
            <a:endParaRPr lang="en-US" sz="1600" smtClean="0">
              <a:cs typeface="B Homa" panose="00000400000000000000" pitchFamily="2" charset="-78"/>
            </a:endParaRPr>
          </a:p>
        </p:txBody>
      </p:sp>
      <p:pic>
        <p:nvPicPr>
          <p:cNvPr id="27653" name="Picture 4" descr="soltub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1905000"/>
            <a:ext cx="3028950"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5" descr="soltub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2222500"/>
            <a:ext cx="3089275"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7" descr="soltube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4437063"/>
            <a:ext cx="3575050"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12" descr="tubwa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538" y="4797425"/>
            <a:ext cx="1677987"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7" name="Rectangle 1"/>
          <p:cNvSpPr>
            <a:spLocks noChangeArrowheads="1"/>
          </p:cNvSpPr>
          <p:nvPr/>
        </p:nvSpPr>
        <p:spPr bwMode="auto">
          <a:xfrm>
            <a:off x="6156325" y="4995863"/>
            <a:ext cx="2409825"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Rounded MT Bold" panose="020F0704030504030204" pitchFamily="34" charset="0"/>
                <a:cs typeface="Arial" panose="020B0604020202090204" pitchFamily="34" charset="0"/>
              </a:defRPr>
            </a:lvl1pPr>
            <a:lvl2pPr marL="742950" indent="-285750" eaLnBrk="0" hangingPunct="0">
              <a:defRPr>
                <a:solidFill>
                  <a:schemeClr val="tx1"/>
                </a:solidFill>
                <a:latin typeface="Arial Rounded MT Bold" panose="020F0704030504030204" pitchFamily="34" charset="0"/>
                <a:cs typeface="Arial" panose="020B0604020202090204" pitchFamily="34" charset="0"/>
              </a:defRPr>
            </a:lvl2pPr>
            <a:lvl3pPr marL="1143000" indent="-228600" eaLnBrk="0" hangingPunct="0">
              <a:defRPr>
                <a:solidFill>
                  <a:schemeClr val="tx1"/>
                </a:solidFill>
                <a:latin typeface="Arial Rounded MT Bold" panose="020F0704030504030204" pitchFamily="34" charset="0"/>
                <a:cs typeface="Arial" panose="020B0604020202090204" pitchFamily="34" charset="0"/>
              </a:defRPr>
            </a:lvl3pPr>
            <a:lvl4pPr marL="1600200" indent="-228600" eaLnBrk="0" hangingPunct="0">
              <a:defRPr>
                <a:solidFill>
                  <a:schemeClr val="tx1"/>
                </a:solidFill>
                <a:latin typeface="Arial Rounded MT Bold" panose="020F0704030504030204" pitchFamily="34" charset="0"/>
                <a:cs typeface="Arial" panose="020B0604020202090204" pitchFamily="34" charset="0"/>
              </a:defRPr>
            </a:lvl4pPr>
            <a:lvl5pPr marL="2057400" indent="-228600" eaLnBrk="0" hangingPunct="0">
              <a:defRPr>
                <a:solidFill>
                  <a:schemeClr val="tx1"/>
                </a:solidFill>
                <a:latin typeface="Arial Rounded MT Bold" panose="020F0704030504030204" pitchFamily="34" charset="0"/>
                <a:cs typeface="Arial" panose="020B0604020202090204" pitchFamily="34" charset="0"/>
              </a:defRPr>
            </a:lvl5pPr>
            <a:lvl6pPr marL="25146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6pPr>
            <a:lvl7pPr marL="29718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7pPr>
            <a:lvl8pPr marL="34290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8pPr>
            <a:lvl9pPr marL="38862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9pPr>
          </a:lstStyle>
          <a:p>
            <a:pPr eaLnBrk="1" hangingPunct="1"/>
            <a:r>
              <a:rPr lang="ar-SA" sz="1400">
                <a:cs typeface="B Homa" panose="00000400000000000000" pitchFamily="2" charset="-78"/>
              </a:rPr>
              <a:t>شکل مخزن آب طوری باشد که نسبت سطح به حجم بیشتر باشد؛</a:t>
            </a:r>
            <a:endParaRPr lang="fa-IR" sz="1400">
              <a:cs typeface="B Homa" panose="00000400000000000000" pitchFamily="2" charset="-78"/>
            </a:endParaRPr>
          </a:p>
          <a:p>
            <a:pPr eaLnBrk="1" hangingPunct="1"/>
            <a:r>
              <a:rPr lang="ar-SA" sz="1400">
                <a:cs typeface="B Homa" panose="00000400000000000000" pitchFamily="2" charset="-78"/>
              </a:rPr>
              <a:t>به دلیل دریافت بیشتر تشعشعات خورشید و آزاد کردن گرمای بیشتر .</a:t>
            </a:r>
            <a:br>
              <a:rPr lang="ar-SA" sz="1400">
                <a:cs typeface="B Homa" panose="00000400000000000000" pitchFamily="2" charset="-78"/>
              </a:rPr>
            </a:br>
            <a:endParaRPr lang="fa-IR" sz="1400">
              <a:cs typeface="B Homa" panose="00000400000000000000" pitchFamily="2" charset="-78"/>
            </a:endParaRPr>
          </a:p>
        </p:txBody>
      </p:sp>
    </p:spTree>
    <p:extLst>
      <p:ext uri="{BB962C8B-B14F-4D97-AF65-F5344CB8AC3E}">
        <p14:creationId xmlns:p14="http://schemas.microsoft.com/office/powerpoint/2010/main" val="62747780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6"/>
          <p:cNvSpPr txBox="1">
            <a:spLocks noChangeArrowheads="1"/>
          </p:cNvSpPr>
          <p:nvPr/>
        </p:nvSpPr>
        <p:spPr bwMode="auto">
          <a:xfrm>
            <a:off x="539750" y="692150"/>
            <a:ext cx="8208963" cy="420688"/>
          </a:xfrm>
          <a:prstGeom prst="rect">
            <a:avLst/>
          </a:prstGeom>
          <a:solidFill>
            <a:srgbClr val="9DC0C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Rounded MT Bold" panose="020F0704030504030204" pitchFamily="34" charset="0"/>
                <a:cs typeface="Arial" panose="020B0604020202090204" pitchFamily="34" charset="0"/>
              </a:defRPr>
            </a:lvl1pPr>
            <a:lvl2pPr marL="742950" indent="-285750" eaLnBrk="0" hangingPunct="0">
              <a:defRPr>
                <a:solidFill>
                  <a:schemeClr val="tx1"/>
                </a:solidFill>
                <a:latin typeface="Arial Rounded MT Bold" panose="020F0704030504030204" pitchFamily="34" charset="0"/>
                <a:cs typeface="Arial" panose="020B0604020202090204" pitchFamily="34" charset="0"/>
              </a:defRPr>
            </a:lvl2pPr>
            <a:lvl3pPr marL="1143000" indent="-228600" eaLnBrk="0" hangingPunct="0">
              <a:defRPr>
                <a:solidFill>
                  <a:schemeClr val="tx1"/>
                </a:solidFill>
                <a:latin typeface="Arial Rounded MT Bold" panose="020F0704030504030204" pitchFamily="34" charset="0"/>
                <a:cs typeface="Arial" panose="020B0604020202090204" pitchFamily="34" charset="0"/>
              </a:defRPr>
            </a:lvl3pPr>
            <a:lvl4pPr marL="1600200" indent="-228600" eaLnBrk="0" hangingPunct="0">
              <a:defRPr>
                <a:solidFill>
                  <a:schemeClr val="tx1"/>
                </a:solidFill>
                <a:latin typeface="Arial Rounded MT Bold" panose="020F0704030504030204" pitchFamily="34" charset="0"/>
                <a:cs typeface="Arial" panose="020B0604020202090204" pitchFamily="34" charset="0"/>
              </a:defRPr>
            </a:lvl4pPr>
            <a:lvl5pPr marL="2057400" indent="-228600" eaLnBrk="0" hangingPunct="0">
              <a:defRPr>
                <a:solidFill>
                  <a:schemeClr val="tx1"/>
                </a:solidFill>
                <a:latin typeface="Arial Rounded MT Bold" panose="020F0704030504030204" pitchFamily="34" charset="0"/>
                <a:cs typeface="Arial" panose="020B0604020202090204" pitchFamily="34" charset="0"/>
              </a:defRPr>
            </a:lvl5pPr>
            <a:lvl6pPr marL="25146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6pPr>
            <a:lvl7pPr marL="29718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7pPr>
            <a:lvl8pPr marL="34290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8pPr>
            <a:lvl9pPr marL="38862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9pPr>
          </a:lstStyle>
          <a:p>
            <a:pPr algn="ctr" eaLnBrk="1" hangingPunct="1">
              <a:lnSpc>
                <a:spcPct val="90000"/>
              </a:lnSpc>
              <a:spcBef>
                <a:spcPct val="20000"/>
              </a:spcBef>
              <a:buClr>
                <a:srgbClr val="526894"/>
              </a:buClr>
              <a:buFont typeface="Wingdings" panose="05000000000000000000" pitchFamily="2" charset="2"/>
              <a:buNone/>
            </a:pPr>
            <a:r>
              <a:rPr lang="fa-IR" sz="2000">
                <a:solidFill>
                  <a:schemeClr val="tx2"/>
                </a:solidFill>
                <a:latin typeface="Arial" panose="020B0604020202090204" pitchFamily="34" charset="0"/>
                <a:cs typeface="B Homa" panose="00000400000000000000" pitchFamily="2" charset="-78"/>
              </a:rPr>
              <a:t>دیوار ذخیره ساز حرارتی </a:t>
            </a:r>
            <a:r>
              <a:rPr lang="fa-IR" sz="2400">
                <a:solidFill>
                  <a:schemeClr val="tx2"/>
                </a:solidFill>
                <a:latin typeface="Arial" panose="020B0604020202090204" pitchFamily="34" charset="0"/>
                <a:cs typeface="B Homa" panose="00000400000000000000" pitchFamily="2" charset="-78"/>
              </a:rPr>
              <a:t> </a:t>
            </a:r>
            <a:endParaRPr lang="en-US" sz="2000">
              <a:solidFill>
                <a:schemeClr val="tx2"/>
              </a:solidFill>
              <a:latin typeface="Arial" panose="020B0604020202090204" pitchFamily="34" charset="0"/>
              <a:cs typeface="B Homa" panose="00000400000000000000" pitchFamily="2" charset="-78"/>
            </a:endParaRPr>
          </a:p>
        </p:txBody>
      </p:sp>
      <p:sp>
        <p:nvSpPr>
          <p:cNvPr id="28675" name="Line 7"/>
          <p:cNvSpPr>
            <a:spLocks noChangeShapeType="1"/>
          </p:cNvSpPr>
          <p:nvPr/>
        </p:nvSpPr>
        <p:spPr bwMode="auto">
          <a:xfrm flipH="1">
            <a:off x="539750" y="1196975"/>
            <a:ext cx="8210550" cy="0"/>
          </a:xfrm>
          <a:prstGeom prst="line">
            <a:avLst/>
          </a:prstGeom>
          <a:noFill/>
          <a:ln w="28575">
            <a:solidFill>
              <a:srgbClr val="811A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76" name="Rectangle 2"/>
          <p:cNvSpPr>
            <a:spLocks noGrp="1" noChangeArrowheads="1"/>
          </p:cNvSpPr>
          <p:nvPr>
            <p:ph type="title" idx="4294967295"/>
          </p:nvPr>
        </p:nvSpPr>
        <p:spPr>
          <a:xfrm>
            <a:off x="5219700" y="4652963"/>
            <a:ext cx="3168650" cy="860425"/>
          </a:xfrm>
        </p:spPr>
        <p:txBody>
          <a:bodyPr anchor="b">
            <a:normAutofit fontScale="90000"/>
          </a:bodyPr>
          <a:lstStyle/>
          <a:p>
            <a:pPr algn="r" eaLnBrk="1" hangingPunct="1"/>
            <a:r>
              <a:rPr lang="ar-SA" sz="2700" smtClean="0">
                <a:cs typeface="B Homa" panose="00000400000000000000" pitchFamily="2" charset="-78"/>
              </a:rPr>
              <a:t>محاسن دیوار ترومپ:</a:t>
            </a:r>
            <a:r>
              <a:rPr lang="ar-SA" sz="1900" smtClean="0">
                <a:cs typeface="B Homa" panose="00000400000000000000" pitchFamily="2" charset="-78"/>
              </a:rPr>
              <a:t/>
            </a:r>
            <a:br>
              <a:rPr lang="ar-SA" sz="1900" smtClean="0">
                <a:cs typeface="B Homa" panose="00000400000000000000" pitchFamily="2" charset="-78"/>
              </a:rPr>
            </a:br>
            <a:r>
              <a:rPr lang="en-US" sz="1900" smtClean="0">
                <a:cs typeface="B Homa" panose="00000400000000000000" pitchFamily="2" charset="-78"/>
              </a:rPr>
              <a:t/>
            </a:r>
            <a:br>
              <a:rPr lang="en-US" sz="1900" smtClean="0">
                <a:cs typeface="B Homa" panose="00000400000000000000" pitchFamily="2" charset="-78"/>
              </a:rPr>
            </a:br>
            <a:r>
              <a:rPr lang="ar-SA" sz="1900" smtClean="0">
                <a:cs typeface="B Homa" panose="00000400000000000000" pitchFamily="2" charset="-78"/>
              </a:rPr>
              <a:t>1- به عنوان یک سپر محافظ کننده بین ساکنین و تغییرات دمای سطح جذب کننده </a:t>
            </a:r>
            <a:r>
              <a:rPr lang="en-US" sz="1900" smtClean="0">
                <a:cs typeface="B Homa" panose="00000400000000000000" pitchFamily="2" charset="-78"/>
              </a:rPr>
              <a:t/>
            </a:r>
            <a:br>
              <a:rPr lang="en-US" sz="1900" smtClean="0">
                <a:cs typeface="B Homa" panose="00000400000000000000" pitchFamily="2" charset="-78"/>
              </a:rPr>
            </a:br>
            <a:r>
              <a:rPr lang="ar-SA" sz="1900" smtClean="0">
                <a:cs typeface="B Homa" panose="00000400000000000000" pitchFamily="2" charset="-78"/>
              </a:rPr>
              <a:t>2-</a:t>
            </a:r>
            <a:r>
              <a:rPr lang="en-US" sz="1900" smtClean="0">
                <a:cs typeface="B Homa" panose="00000400000000000000" pitchFamily="2" charset="-78"/>
              </a:rPr>
              <a:t> </a:t>
            </a:r>
            <a:r>
              <a:rPr lang="ar-SA" sz="1900" smtClean="0">
                <a:cs typeface="B Homa" panose="00000400000000000000" pitchFamily="2" charset="-78"/>
              </a:rPr>
              <a:t>گرما را از طریق ذخیره سازی حرارتی به کندی منتقل می کنند؛به همین دلیل دما را هم تعدیل و هم به تاخیر می اندازند.</a:t>
            </a:r>
            <a:br>
              <a:rPr lang="ar-SA" sz="1900" smtClean="0">
                <a:cs typeface="B Homa" panose="00000400000000000000" pitchFamily="2" charset="-78"/>
              </a:rPr>
            </a:br>
            <a:r>
              <a:rPr lang="fa-IR" sz="1900" smtClean="0">
                <a:cs typeface="B Homa" panose="00000400000000000000" pitchFamily="2" charset="-78"/>
              </a:rPr>
              <a:t>3- نور طبیعی – دید به جنوب – تامین گرمایش ایستا</a:t>
            </a:r>
            <a:r>
              <a:rPr lang="ar-SA" sz="1900" smtClean="0">
                <a:cs typeface="B Homa" panose="00000400000000000000" pitchFamily="2" charset="-78"/>
              </a:rPr>
              <a:t/>
            </a:r>
            <a:br>
              <a:rPr lang="ar-SA" sz="1900" smtClean="0">
                <a:cs typeface="B Homa" panose="00000400000000000000" pitchFamily="2" charset="-78"/>
              </a:rPr>
            </a:br>
            <a:endParaRPr lang="en-US" sz="1900" smtClean="0">
              <a:cs typeface="B Homa" panose="00000400000000000000" pitchFamily="2" charset="-78"/>
            </a:endParaRPr>
          </a:p>
        </p:txBody>
      </p:sp>
      <p:pic>
        <p:nvPicPr>
          <p:cNvPr id="28677" name="Picture 9" descr="ScreenHunter_0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1963738"/>
            <a:ext cx="4562475" cy="376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138414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6"/>
          <p:cNvSpPr txBox="1">
            <a:spLocks noChangeArrowheads="1"/>
          </p:cNvSpPr>
          <p:nvPr/>
        </p:nvSpPr>
        <p:spPr bwMode="auto">
          <a:xfrm>
            <a:off x="539750" y="692150"/>
            <a:ext cx="8208963" cy="420688"/>
          </a:xfrm>
          <a:prstGeom prst="rect">
            <a:avLst/>
          </a:prstGeom>
          <a:solidFill>
            <a:srgbClr val="9DC0C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Rounded MT Bold" panose="020F0704030504030204" pitchFamily="34" charset="0"/>
                <a:cs typeface="Arial" panose="020B0604020202090204" pitchFamily="34" charset="0"/>
              </a:defRPr>
            </a:lvl1pPr>
            <a:lvl2pPr marL="742950" indent="-285750" eaLnBrk="0" hangingPunct="0">
              <a:defRPr>
                <a:solidFill>
                  <a:schemeClr val="tx1"/>
                </a:solidFill>
                <a:latin typeface="Arial Rounded MT Bold" panose="020F0704030504030204" pitchFamily="34" charset="0"/>
                <a:cs typeface="Arial" panose="020B0604020202090204" pitchFamily="34" charset="0"/>
              </a:defRPr>
            </a:lvl2pPr>
            <a:lvl3pPr marL="1143000" indent="-228600" eaLnBrk="0" hangingPunct="0">
              <a:defRPr>
                <a:solidFill>
                  <a:schemeClr val="tx1"/>
                </a:solidFill>
                <a:latin typeface="Arial Rounded MT Bold" panose="020F0704030504030204" pitchFamily="34" charset="0"/>
                <a:cs typeface="Arial" panose="020B0604020202090204" pitchFamily="34" charset="0"/>
              </a:defRPr>
            </a:lvl3pPr>
            <a:lvl4pPr marL="1600200" indent="-228600" eaLnBrk="0" hangingPunct="0">
              <a:defRPr>
                <a:solidFill>
                  <a:schemeClr val="tx1"/>
                </a:solidFill>
                <a:latin typeface="Arial Rounded MT Bold" panose="020F0704030504030204" pitchFamily="34" charset="0"/>
                <a:cs typeface="Arial" panose="020B0604020202090204" pitchFamily="34" charset="0"/>
              </a:defRPr>
            </a:lvl4pPr>
            <a:lvl5pPr marL="2057400" indent="-228600" eaLnBrk="0" hangingPunct="0">
              <a:defRPr>
                <a:solidFill>
                  <a:schemeClr val="tx1"/>
                </a:solidFill>
                <a:latin typeface="Arial Rounded MT Bold" panose="020F0704030504030204" pitchFamily="34" charset="0"/>
                <a:cs typeface="Arial" panose="020B0604020202090204" pitchFamily="34" charset="0"/>
              </a:defRPr>
            </a:lvl5pPr>
            <a:lvl6pPr marL="25146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6pPr>
            <a:lvl7pPr marL="29718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7pPr>
            <a:lvl8pPr marL="34290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8pPr>
            <a:lvl9pPr marL="38862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9pPr>
          </a:lstStyle>
          <a:p>
            <a:pPr algn="ctr" eaLnBrk="1" hangingPunct="1">
              <a:lnSpc>
                <a:spcPct val="90000"/>
              </a:lnSpc>
              <a:spcBef>
                <a:spcPct val="20000"/>
              </a:spcBef>
              <a:buClr>
                <a:srgbClr val="526894"/>
              </a:buClr>
              <a:buFont typeface="Wingdings" panose="05000000000000000000" pitchFamily="2" charset="2"/>
              <a:buNone/>
            </a:pPr>
            <a:r>
              <a:rPr lang="fa-IR" sz="2000">
                <a:solidFill>
                  <a:schemeClr val="tx2"/>
                </a:solidFill>
                <a:latin typeface="Arial" panose="020B0604020202090204" pitchFamily="34" charset="0"/>
                <a:cs typeface="B Homa" panose="00000400000000000000" pitchFamily="2" charset="-78"/>
              </a:rPr>
              <a:t>دیوار ذخیره ساز حرارتی </a:t>
            </a:r>
            <a:r>
              <a:rPr lang="fa-IR" sz="2400">
                <a:solidFill>
                  <a:schemeClr val="tx2"/>
                </a:solidFill>
                <a:latin typeface="Arial" panose="020B0604020202090204" pitchFamily="34" charset="0"/>
                <a:cs typeface="B Homa" panose="00000400000000000000" pitchFamily="2" charset="-78"/>
              </a:rPr>
              <a:t> </a:t>
            </a:r>
            <a:endParaRPr lang="en-US" sz="2000">
              <a:solidFill>
                <a:schemeClr val="tx2"/>
              </a:solidFill>
              <a:latin typeface="Arial" panose="020B0604020202090204" pitchFamily="34" charset="0"/>
              <a:cs typeface="B Homa" panose="00000400000000000000" pitchFamily="2" charset="-78"/>
            </a:endParaRPr>
          </a:p>
        </p:txBody>
      </p:sp>
      <p:sp>
        <p:nvSpPr>
          <p:cNvPr id="29699" name="Line 7"/>
          <p:cNvSpPr>
            <a:spLocks noChangeShapeType="1"/>
          </p:cNvSpPr>
          <p:nvPr/>
        </p:nvSpPr>
        <p:spPr bwMode="auto">
          <a:xfrm flipH="1">
            <a:off x="539750" y="1196975"/>
            <a:ext cx="8210550" cy="0"/>
          </a:xfrm>
          <a:prstGeom prst="line">
            <a:avLst/>
          </a:prstGeom>
          <a:noFill/>
          <a:ln w="28575">
            <a:solidFill>
              <a:srgbClr val="811A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0" name="Rectangle 2"/>
          <p:cNvSpPr txBox="1">
            <a:spLocks noChangeArrowheads="1"/>
          </p:cNvSpPr>
          <p:nvPr/>
        </p:nvSpPr>
        <p:spPr bwMode="auto">
          <a:xfrm>
            <a:off x="4859338" y="6030913"/>
            <a:ext cx="37719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a:solidFill>
                  <a:schemeClr val="tx1"/>
                </a:solidFill>
                <a:latin typeface="Arial Rounded MT Bold" panose="020F0704030504030204" pitchFamily="34" charset="0"/>
                <a:cs typeface="Arial" panose="020B0604020202090204" pitchFamily="34" charset="0"/>
              </a:defRPr>
            </a:lvl1pPr>
            <a:lvl2pPr marL="742950" indent="-285750" eaLnBrk="0" hangingPunct="0">
              <a:defRPr>
                <a:solidFill>
                  <a:schemeClr val="tx1"/>
                </a:solidFill>
                <a:latin typeface="Arial Rounded MT Bold" panose="020F0704030504030204" pitchFamily="34" charset="0"/>
                <a:cs typeface="Arial" panose="020B0604020202090204" pitchFamily="34" charset="0"/>
              </a:defRPr>
            </a:lvl2pPr>
            <a:lvl3pPr marL="1143000" indent="-228600" eaLnBrk="0" hangingPunct="0">
              <a:defRPr>
                <a:solidFill>
                  <a:schemeClr val="tx1"/>
                </a:solidFill>
                <a:latin typeface="Arial Rounded MT Bold" panose="020F0704030504030204" pitchFamily="34" charset="0"/>
                <a:cs typeface="Arial" panose="020B0604020202090204" pitchFamily="34" charset="0"/>
              </a:defRPr>
            </a:lvl3pPr>
            <a:lvl4pPr marL="1600200" indent="-228600" eaLnBrk="0" hangingPunct="0">
              <a:defRPr>
                <a:solidFill>
                  <a:schemeClr val="tx1"/>
                </a:solidFill>
                <a:latin typeface="Arial Rounded MT Bold" panose="020F0704030504030204" pitchFamily="34" charset="0"/>
                <a:cs typeface="Arial" panose="020B0604020202090204" pitchFamily="34" charset="0"/>
              </a:defRPr>
            </a:lvl4pPr>
            <a:lvl5pPr marL="2057400" indent="-228600" eaLnBrk="0" hangingPunct="0">
              <a:defRPr>
                <a:solidFill>
                  <a:schemeClr val="tx1"/>
                </a:solidFill>
                <a:latin typeface="Arial Rounded MT Bold" panose="020F0704030504030204" pitchFamily="34" charset="0"/>
                <a:cs typeface="Arial" panose="020B0604020202090204" pitchFamily="34" charset="0"/>
              </a:defRPr>
            </a:lvl5pPr>
            <a:lvl6pPr marL="25146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6pPr>
            <a:lvl7pPr marL="29718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7pPr>
            <a:lvl8pPr marL="34290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8pPr>
            <a:lvl9pPr marL="38862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9pPr>
          </a:lstStyle>
          <a:p>
            <a:pPr rtl="0" eaLnBrk="1" hangingPunct="1"/>
            <a:r>
              <a:rPr lang="ar-SA" sz="2700">
                <a:latin typeface="Arial" panose="020B0604020202090204" pitchFamily="34" charset="0"/>
                <a:cs typeface="B Homa" panose="00000400000000000000" pitchFamily="2" charset="-78"/>
              </a:rPr>
              <a:t>معایب دیوار ترومپ:</a:t>
            </a:r>
            <a:r>
              <a:rPr lang="en-US" sz="2700">
                <a:latin typeface="Arial" panose="020B0604020202090204" pitchFamily="34" charset="0"/>
                <a:cs typeface="B Homa" panose="00000400000000000000" pitchFamily="2" charset="-78"/>
              </a:rPr>
              <a:t/>
            </a:r>
            <a:br>
              <a:rPr lang="en-US" sz="2700">
                <a:latin typeface="Arial" panose="020B0604020202090204" pitchFamily="34" charset="0"/>
                <a:cs typeface="B Homa" panose="00000400000000000000" pitchFamily="2" charset="-78"/>
              </a:rPr>
            </a:br>
            <a:r>
              <a:rPr lang="ar-SA" sz="2700">
                <a:latin typeface="Arial" panose="020B0604020202090204" pitchFamily="34" charset="0"/>
                <a:cs typeface="B Homa" panose="00000400000000000000" pitchFamily="2" charset="-78"/>
              </a:rPr>
              <a:t/>
            </a:r>
            <a:br>
              <a:rPr lang="ar-SA" sz="2700">
                <a:latin typeface="Arial" panose="020B0604020202090204" pitchFamily="34" charset="0"/>
                <a:cs typeface="B Homa" panose="00000400000000000000" pitchFamily="2" charset="-78"/>
              </a:rPr>
            </a:br>
            <a:r>
              <a:rPr lang="ar-SA" sz="1900">
                <a:latin typeface="Arial" panose="020B0604020202090204" pitchFamily="34" charset="0"/>
                <a:cs typeface="B Homa" panose="00000400000000000000" pitchFamily="2" charset="-78"/>
              </a:rPr>
              <a:t>1- با توجه به اینکه در این سیستم دیوار و شیشه ای که در جلوی آن قرار دارد فاصلۀ خیلی نزدیکی دارند،تمیز کردن این شیشه از داخل،مشکل ساز است.</a:t>
            </a:r>
            <a:br>
              <a:rPr lang="ar-SA" sz="1900">
                <a:latin typeface="Arial" panose="020B0604020202090204" pitchFamily="34" charset="0"/>
                <a:cs typeface="B Homa" panose="00000400000000000000" pitchFamily="2" charset="-78"/>
              </a:rPr>
            </a:br>
            <a:r>
              <a:rPr lang="ar-SA" sz="1900">
                <a:latin typeface="Arial" panose="020B0604020202090204" pitchFamily="34" charset="0"/>
                <a:cs typeface="B Homa" panose="00000400000000000000" pitchFamily="2" charset="-78"/>
              </a:rPr>
              <a:t>2- ترموسیرکولاسیون معکوس در شب هوای گرم ازمنفذ بالایی خارج و هوای سرد از پایین وارد فضای داخلی می شود.</a:t>
            </a:r>
            <a:br>
              <a:rPr lang="ar-SA" sz="1900">
                <a:latin typeface="Arial" panose="020B0604020202090204" pitchFamily="34" charset="0"/>
                <a:cs typeface="B Homa" panose="00000400000000000000" pitchFamily="2" charset="-78"/>
              </a:rPr>
            </a:br>
            <a:r>
              <a:rPr lang="ar-SA" sz="1900">
                <a:latin typeface="Arial" panose="020B0604020202090204" pitchFamily="34" charset="0"/>
                <a:cs typeface="B Homa" panose="00000400000000000000" pitchFamily="2" charset="-78"/>
              </a:rPr>
              <a:t>3-انباشته شدن گردوغبار روی شیشه از داخل،که همان بحث تمیز کردن است که در بالا گفته شد.</a:t>
            </a:r>
            <a:br>
              <a:rPr lang="ar-SA" sz="1900">
                <a:latin typeface="Arial" panose="020B0604020202090204" pitchFamily="34" charset="0"/>
                <a:cs typeface="B Homa" panose="00000400000000000000" pitchFamily="2" charset="-78"/>
              </a:rPr>
            </a:br>
            <a:r>
              <a:rPr lang="fa-IR" sz="1900">
                <a:latin typeface="Arial" panose="020B0604020202090204" pitchFamily="34" charset="0"/>
                <a:cs typeface="B Homa" panose="00000400000000000000" pitchFamily="2" charset="-78"/>
              </a:rPr>
              <a:t>4</a:t>
            </a:r>
            <a:r>
              <a:rPr lang="ar-SA" sz="1900">
                <a:latin typeface="Arial" panose="020B0604020202090204" pitchFamily="34" charset="0"/>
                <a:cs typeface="B Homa" panose="00000400000000000000" pitchFamily="2" charset="-78"/>
              </a:rPr>
              <a:t>-هزینۀ بالا</a:t>
            </a:r>
            <a:br>
              <a:rPr lang="ar-SA" sz="1900">
                <a:latin typeface="Arial" panose="020B0604020202090204" pitchFamily="34" charset="0"/>
                <a:cs typeface="B Homa" panose="00000400000000000000" pitchFamily="2" charset="-78"/>
              </a:rPr>
            </a:br>
            <a:r>
              <a:rPr lang="ar-SA" sz="1900">
                <a:latin typeface="Arial" panose="020B0604020202090204" pitchFamily="34" charset="0"/>
                <a:cs typeface="B Homa" panose="00000400000000000000" pitchFamily="2" charset="-78"/>
              </a:rPr>
              <a:t/>
            </a:r>
            <a:br>
              <a:rPr lang="ar-SA" sz="1900">
                <a:latin typeface="Arial" panose="020B0604020202090204" pitchFamily="34" charset="0"/>
                <a:cs typeface="B Homa" panose="00000400000000000000" pitchFamily="2" charset="-78"/>
              </a:rPr>
            </a:br>
            <a:endParaRPr lang="en-US" sz="1900">
              <a:latin typeface="Arial" panose="020B0604020202090204" pitchFamily="34" charset="0"/>
              <a:cs typeface="B Homa" panose="00000400000000000000" pitchFamily="2" charset="-78"/>
            </a:endParaRPr>
          </a:p>
        </p:txBody>
      </p:sp>
      <p:pic>
        <p:nvPicPr>
          <p:cNvPr id="29701" name="Picture 10" descr="PNL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46350"/>
            <a:ext cx="4191000" cy="275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873231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6"/>
          <p:cNvSpPr txBox="1">
            <a:spLocks noChangeArrowheads="1"/>
          </p:cNvSpPr>
          <p:nvPr/>
        </p:nvSpPr>
        <p:spPr bwMode="auto">
          <a:xfrm>
            <a:off x="539750" y="692150"/>
            <a:ext cx="8208963" cy="420688"/>
          </a:xfrm>
          <a:prstGeom prst="rect">
            <a:avLst/>
          </a:prstGeom>
          <a:solidFill>
            <a:srgbClr val="9DC0C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Rounded MT Bold" panose="020F0704030504030204" pitchFamily="34" charset="0"/>
                <a:cs typeface="Arial" panose="020B0604020202090204" pitchFamily="34" charset="0"/>
              </a:defRPr>
            </a:lvl1pPr>
            <a:lvl2pPr marL="742950" indent="-285750" eaLnBrk="0" hangingPunct="0">
              <a:defRPr>
                <a:solidFill>
                  <a:schemeClr val="tx1"/>
                </a:solidFill>
                <a:latin typeface="Arial Rounded MT Bold" panose="020F0704030504030204" pitchFamily="34" charset="0"/>
                <a:cs typeface="Arial" panose="020B0604020202090204" pitchFamily="34" charset="0"/>
              </a:defRPr>
            </a:lvl2pPr>
            <a:lvl3pPr marL="1143000" indent="-228600" eaLnBrk="0" hangingPunct="0">
              <a:defRPr>
                <a:solidFill>
                  <a:schemeClr val="tx1"/>
                </a:solidFill>
                <a:latin typeface="Arial Rounded MT Bold" panose="020F0704030504030204" pitchFamily="34" charset="0"/>
                <a:cs typeface="Arial" panose="020B0604020202090204" pitchFamily="34" charset="0"/>
              </a:defRPr>
            </a:lvl3pPr>
            <a:lvl4pPr marL="1600200" indent="-228600" eaLnBrk="0" hangingPunct="0">
              <a:defRPr>
                <a:solidFill>
                  <a:schemeClr val="tx1"/>
                </a:solidFill>
                <a:latin typeface="Arial Rounded MT Bold" panose="020F0704030504030204" pitchFamily="34" charset="0"/>
                <a:cs typeface="Arial" panose="020B0604020202090204" pitchFamily="34" charset="0"/>
              </a:defRPr>
            </a:lvl4pPr>
            <a:lvl5pPr marL="2057400" indent="-228600" eaLnBrk="0" hangingPunct="0">
              <a:defRPr>
                <a:solidFill>
                  <a:schemeClr val="tx1"/>
                </a:solidFill>
                <a:latin typeface="Arial Rounded MT Bold" panose="020F0704030504030204" pitchFamily="34" charset="0"/>
                <a:cs typeface="Arial" panose="020B0604020202090204" pitchFamily="34" charset="0"/>
              </a:defRPr>
            </a:lvl5pPr>
            <a:lvl6pPr marL="25146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6pPr>
            <a:lvl7pPr marL="29718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7pPr>
            <a:lvl8pPr marL="34290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8pPr>
            <a:lvl9pPr marL="38862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9pPr>
          </a:lstStyle>
          <a:p>
            <a:pPr algn="ctr" eaLnBrk="1" hangingPunct="1">
              <a:lnSpc>
                <a:spcPct val="90000"/>
              </a:lnSpc>
              <a:spcBef>
                <a:spcPct val="20000"/>
              </a:spcBef>
              <a:buClr>
                <a:srgbClr val="526894"/>
              </a:buClr>
              <a:buFont typeface="Wingdings" panose="05000000000000000000" pitchFamily="2" charset="2"/>
              <a:buNone/>
            </a:pPr>
            <a:r>
              <a:rPr lang="fa-IR" sz="2000">
                <a:solidFill>
                  <a:schemeClr val="tx2"/>
                </a:solidFill>
                <a:latin typeface="Arial" panose="020B0604020202090204" pitchFamily="34" charset="0"/>
                <a:cs typeface="B Homa" panose="00000400000000000000" pitchFamily="2" charset="-78"/>
              </a:rPr>
              <a:t>دیوار ذخیره ساز حرارتی </a:t>
            </a:r>
            <a:r>
              <a:rPr lang="fa-IR" sz="2400">
                <a:solidFill>
                  <a:schemeClr val="tx2"/>
                </a:solidFill>
                <a:latin typeface="Arial" panose="020B0604020202090204" pitchFamily="34" charset="0"/>
                <a:cs typeface="B Homa" panose="00000400000000000000" pitchFamily="2" charset="-78"/>
              </a:rPr>
              <a:t> </a:t>
            </a:r>
            <a:endParaRPr lang="en-US" sz="2000">
              <a:solidFill>
                <a:schemeClr val="tx2"/>
              </a:solidFill>
              <a:latin typeface="Arial" panose="020B0604020202090204" pitchFamily="34" charset="0"/>
              <a:cs typeface="B Homa" panose="00000400000000000000" pitchFamily="2" charset="-78"/>
            </a:endParaRPr>
          </a:p>
        </p:txBody>
      </p:sp>
      <p:sp>
        <p:nvSpPr>
          <p:cNvPr id="30723" name="Line 7"/>
          <p:cNvSpPr>
            <a:spLocks noChangeShapeType="1"/>
          </p:cNvSpPr>
          <p:nvPr/>
        </p:nvSpPr>
        <p:spPr bwMode="auto">
          <a:xfrm flipH="1">
            <a:off x="539750" y="1196975"/>
            <a:ext cx="8210550" cy="0"/>
          </a:xfrm>
          <a:prstGeom prst="line">
            <a:avLst/>
          </a:prstGeom>
          <a:noFill/>
          <a:ln w="28575">
            <a:solidFill>
              <a:srgbClr val="811A05"/>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30724" name="Picture 6" descr="041"/>
          <p:cNvPicPr>
            <a:picLocks noChangeAspect="1" noChangeArrowheads="1"/>
          </p:cNvPicPr>
          <p:nvPr/>
        </p:nvPicPr>
        <p:blipFill>
          <a:blip r:embed="rId2">
            <a:extLst>
              <a:ext uri="{28A0092B-C50C-407E-A947-70E740481C1C}">
                <a14:useLocalDpi xmlns:a14="http://schemas.microsoft.com/office/drawing/2010/main" val="0"/>
              </a:ext>
            </a:extLst>
          </a:blip>
          <a:srcRect b="37735"/>
          <a:stretch>
            <a:fillRect/>
          </a:stretch>
        </p:blipFill>
        <p:spPr bwMode="auto">
          <a:xfrm>
            <a:off x="-3175" y="1196975"/>
            <a:ext cx="5119688"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7" descr="041"/>
          <p:cNvPicPr>
            <a:picLocks noChangeAspect="1" noChangeArrowheads="1"/>
          </p:cNvPicPr>
          <p:nvPr/>
        </p:nvPicPr>
        <p:blipFill>
          <a:blip r:embed="rId2">
            <a:extLst>
              <a:ext uri="{28A0092B-C50C-407E-A947-70E740481C1C}">
                <a14:useLocalDpi xmlns:a14="http://schemas.microsoft.com/office/drawing/2010/main" val="0"/>
              </a:ext>
            </a:extLst>
          </a:blip>
          <a:srcRect t="62262"/>
          <a:stretch>
            <a:fillRect/>
          </a:stretch>
        </p:blipFill>
        <p:spPr bwMode="auto">
          <a:xfrm>
            <a:off x="5038725" y="2997200"/>
            <a:ext cx="4105275" cy="263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Text Box 8"/>
          <p:cNvSpPr txBox="1">
            <a:spLocks noChangeArrowheads="1"/>
          </p:cNvSpPr>
          <p:nvPr/>
        </p:nvSpPr>
        <p:spPr bwMode="auto">
          <a:xfrm>
            <a:off x="3348038" y="1557338"/>
            <a:ext cx="1081087" cy="338137"/>
          </a:xfrm>
          <a:prstGeom prst="rect">
            <a:avLst/>
          </a:prstGeom>
          <a:noFill/>
          <a:ln w="9525">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Rounded MT Bold" panose="020F0704030504030204" pitchFamily="34" charset="0"/>
                <a:cs typeface="Arial" panose="020B0604020202090204" pitchFamily="34" charset="0"/>
              </a:defRPr>
            </a:lvl1pPr>
            <a:lvl2pPr marL="742950" indent="-285750" eaLnBrk="0" hangingPunct="0">
              <a:defRPr>
                <a:solidFill>
                  <a:schemeClr val="tx1"/>
                </a:solidFill>
                <a:latin typeface="Arial Rounded MT Bold" panose="020F0704030504030204" pitchFamily="34" charset="0"/>
                <a:cs typeface="Arial" panose="020B0604020202090204" pitchFamily="34" charset="0"/>
              </a:defRPr>
            </a:lvl2pPr>
            <a:lvl3pPr marL="1143000" indent="-228600" eaLnBrk="0" hangingPunct="0">
              <a:defRPr>
                <a:solidFill>
                  <a:schemeClr val="tx1"/>
                </a:solidFill>
                <a:latin typeface="Arial Rounded MT Bold" panose="020F0704030504030204" pitchFamily="34" charset="0"/>
                <a:cs typeface="Arial" panose="020B0604020202090204" pitchFamily="34" charset="0"/>
              </a:defRPr>
            </a:lvl3pPr>
            <a:lvl4pPr marL="1600200" indent="-228600" eaLnBrk="0" hangingPunct="0">
              <a:defRPr>
                <a:solidFill>
                  <a:schemeClr val="tx1"/>
                </a:solidFill>
                <a:latin typeface="Arial Rounded MT Bold" panose="020F0704030504030204" pitchFamily="34" charset="0"/>
                <a:cs typeface="Arial" panose="020B0604020202090204" pitchFamily="34" charset="0"/>
              </a:defRPr>
            </a:lvl4pPr>
            <a:lvl5pPr marL="2057400" indent="-228600" eaLnBrk="0" hangingPunct="0">
              <a:defRPr>
                <a:solidFill>
                  <a:schemeClr val="tx1"/>
                </a:solidFill>
                <a:latin typeface="Arial Rounded MT Bold" panose="020F0704030504030204" pitchFamily="34" charset="0"/>
                <a:cs typeface="Arial" panose="020B0604020202090204" pitchFamily="34" charset="0"/>
              </a:defRPr>
            </a:lvl5pPr>
            <a:lvl6pPr marL="25146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6pPr>
            <a:lvl7pPr marL="29718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7pPr>
            <a:lvl8pPr marL="34290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8pPr>
            <a:lvl9pPr marL="38862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9pPr>
          </a:lstStyle>
          <a:p>
            <a:pPr eaLnBrk="1" hangingPunct="1">
              <a:spcBef>
                <a:spcPct val="50000"/>
              </a:spcBef>
            </a:pPr>
            <a:r>
              <a:rPr lang="fa-IR" sz="1600">
                <a:solidFill>
                  <a:srgbClr val="800000"/>
                </a:solidFill>
                <a:cs typeface="B Homa" panose="00000400000000000000" pitchFamily="2" charset="-78"/>
              </a:rPr>
              <a:t>روز زمستان</a:t>
            </a:r>
            <a:endParaRPr lang="en-US" sz="1600">
              <a:solidFill>
                <a:srgbClr val="800000"/>
              </a:solidFill>
              <a:cs typeface="B Homa" panose="00000400000000000000" pitchFamily="2" charset="-78"/>
            </a:endParaRPr>
          </a:p>
        </p:txBody>
      </p:sp>
      <p:sp>
        <p:nvSpPr>
          <p:cNvPr id="30727" name="Text Box 9"/>
          <p:cNvSpPr txBox="1">
            <a:spLocks noChangeArrowheads="1"/>
          </p:cNvSpPr>
          <p:nvPr/>
        </p:nvSpPr>
        <p:spPr bwMode="auto">
          <a:xfrm>
            <a:off x="3492500" y="4595813"/>
            <a:ext cx="1150938" cy="338137"/>
          </a:xfrm>
          <a:prstGeom prst="rect">
            <a:avLst/>
          </a:prstGeom>
          <a:noFill/>
          <a:ln w="9525">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Rounded MT Bold" panose="020F0704030504030204" pitchFamily="34" charset="0"/>
                <a:cs typeface="Arial" panose="020B0604020202090204" pitchFamily="34" charset="0"/>
              </a:defRPr>
            </a:lvl1pPr>
            <a:lvl2pPr marL="742950" indent="-285750" eaLnBrk="0" hangingPunct="0">
              <a:defRPr>
                <a:solidFill>
                  <a:schemeClr val="tx1"/>
                </a:solidFill>
                <a:latin typeface="Arial Rounded MT Bold" panose="020F0704030504030204" pitchFamily="34" charset="0"/>
                <a:cs typeface="Arial" panose="020B0604020202090204" pitchFamily="34" charset="0"/>
              </a:defRPr>
            </a:lvl2pPr>
            <a:lvl3pPr marL="1143000" indent="-228600" eaLnBrk="0" hangingPunct="0">
              <a:defRPr>
                <a:solidFill>
                  <a:schemeClr val="tx1"/>
                </a:solidFill>
                <a:latin typeface="Arial Rounded MT Bold" panose="020F0704030504030204" pitchFamily="34" charset="0"/>
                <a:cs typeface="Arial" panose="020B0604020202090204" pitchFamily="34" charset="0"/>
              </a:defRPr>
            </a:lvl3pPr>
            <a:lvl4pPr marL="1600200" indent="-228600" eaLnBrk="0" hangingPunct="0">
              <a:defRPr>
                <a:solidFill>
                  <a:schemeClr val="tx1"/>
                </a:solidFill>
                <a:latin typeface="Arial Rounded MT Bold" panose="020F0704030504030204" pitchFamily="34" charset="0"/>
                <a:cs typeface="Arial" panose="020B0604020202090204" pitchFamily="34" charset="0"/>
              </a:defRPr>
            </a:lvl4pPr>
            <a:lvl5pPr marL="2057400" indent="-228600" eaLnBrk="0" hangingPunct="0">
              <a:defRPr>
                <a:solidFill>
                  <a:schemeClr val="tx1"/>
                </a:solidFill>
                <a:latin typeface="Arial Rounded MT Bold" panose="020F0704030504030204" pitchFamily="34" charset="0"/>
                <a:cs typeface="Arial" panose="020B0604020202090204" pitchFamily="34" charset="0"/>
              </a:defRPr>
            </a:lvl5pPr>
            <a:lvl6pPr marL="25146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6pPr>
            <a:lvl7pPr marL="29718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7pPr>
            <a:lvl8pPr marL="34290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8pPr>
            <a:lvl9pPr marL="38862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9pPr>
          </a:lstStyle>
          <a:p>
            <a:pPr eaLnBrk="1" hangingPunct="1">
              <a:spcBef>
                <a:spcPct val="50000"/>
              </a:spcBef>
            </a:pPr>
            <a:r>
              <a:rPr lang="fa-IR" sz="1600">
                <a:solidFill>
                  <a:srgbClr val="800000"/>
                </a:solidFill>
                <a:cs typeface="B Homa" panose="00000400000000000000" pitchFamily="2" charset="-78"/>
              </a:rPr>
              <a:t>شب زمستان</a:t>
            </a:r>
            <a:endParaRPr lang="en-US" sz="1600">
              <a:solidFill>
                <a:srgbClr val="800000"/>
              </a:solidFill>
              <a:cs typeface="B Homa" panose="00000400000000000000" pitchFamily="2" charset="-78"/>
            </a:endParaRPr>
          </a:p>
        </p:txBody>
      </p:sp>
      <p:sp>
        <p:nvSpPr>
          <p:cNvPr id="30728" name="Text Box 10"/>
          <p:cNvSpPr txBox="1">
            <a:spLocks noChangeArrowheads="1"/>
          </p:cNvSpPr>
          <p:nvPr/>
        </p:nvSpPr>
        <p:spPr bwMode="auto">
          <a:xfrm>
            <a:off x="7164388" y="5373688"/>
            <a:ext cx="1152525" cy="338137"/>
          </a:xfrm>
          <a:prstGeom prst="rect">
            <a:avLst/>
          </a:prstGeom>
          <a:noFill/>
          <a:ln w="9525">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Rounded MT Bold" panose="020F0704030504030204" pitchFamily="34" charset="0"/>
                <a:cs typeface="Arial" panose="020B0604020202090204" pitchFamily="34" charset="0"/>
              </a:defRPr>
            </a:lvl1pPr>
            <a:lvl2pPr marL="742950" indent="-285750" eaLnBrk="0" hangingPunct="0">
              <a:defRPr>
                <a:solidFill>
                  <a:schemeClr val="tx1"/>
                </a:solidFill>
                <a:latin typeface="Arial Rounded MT Bold" panose="020F0704030504030204" pitchFamily="34" charset="0"/>
                <a:cs typeface="Arial" panose="020B0604020202090204" pitchFamily="34" charset="0"/>
              </a:defRPr>
            </a:lvl2pPr>
            <a:lvl3pPr marL="1143000" indent="-228600" eaLnBrk="0" hangingPunct="0">
              <a:defRPr>
                <a:solidFill>
                  <a:schemeClr val="tx1"/>
                </a:solidFill>
                <a:latin typeface="Arial Rounded MT Bold" panose="020F0704030504030204" pitchFamily="34" charset="0"/>
                <a:cs typeface="Arial" panose="020B0604020202090204" pitchFamily="34" charset="0"/>
              </a:defRPr>
            </a:lvl3pPr>
            <a:lvl4pPr marL="1600200" indent="-228600" eaLnBrk="0" hangingPunct="0">
              <a:defRPr>
                <a:solidFill>
                  <a:schemeClr val="tx1"/>
                </a:solidFill>
                <a:latin typeface="Arial Rounded MT Bold" panose="020F0704030504030204" pitchFamily="34" charset="0"/>
                <a:cs typeface="Arial" panose="020B0604020202090204" pitchFamily="34" charset="0"/>
              </a:defRPr>
            </a:lvl4pPr>
            <a:lvl5pPr marL="2057400" indent="-228600" eaLnBrk="0" hangingPunct="0">
              <a:defRPr>
                <a:solidFill>
                  <a:schemeClr val="tx1"/>
                </a:solidFill>
                <a:latin typeface="Arial Rounded MT Bold" panose="020F0704030504030204" pitchFamily="34" charset="0"/>
                <a:cs typeface="Arial" panose="020B0604020202090204" pitchFamily="34" charset="0"/>
              </a:defRPr>
            </a:lvl5pPr>
            <a:lvl6pPr marL="25146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6pPr>
            <a:lvl7pPr marL="29718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7pPr>
            <a:lvl8pPr marL="34290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8pPr>
            <a:lvl9pPr marL="38862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9pPr>
          </a:lstStyle>
          <a:p>
            <a:pPr eaLnBrk="1" hangingPunct="1">
              <a:spcBef>
                <a:spcPct val="50000"/>
              </a:spcBef>
            </a:pPr>
            <a:r>
              <a:rPr lang="fa-IR" sz="1600">
                <a:solidFill>
                  <a:srgbClr val="800000"/>
                </a:solidFill>
                <a:cs typeface="B Homa" panose="00000400000000000000" pitchFamily="2" charset="-78"/>
              </a:rPr>
              <a:t>روز تابستان</a:t>
            </a:r>
            <a:endParaRPr lang="en-US" sz="1600">
              <a:solidFill>
                <a:srgbClr val="800000"/>
              </a:solidFill>
              <a:cs typeface="B Homa" panose="00000400000000000000" pitchFamily="2" charset="-78"/>
            </a:endParaRPr>
          </a:p>
        </p:txBody>
      </p:sp>
    </p:spTree>
    <p:extLst>
      <p:ext uri="{BB962C8B-B14F-4D97-AF65-F5344CB8AC3E}">
        <p14:creationId xmlns:p14="http://schemas.microsoft.com/office/powerpoint/2010/main" val="5860819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7729" y="533400"/>
            <a:ext cx="8458200" cy="3785652"/>
          </a:xfrm>
          <a:prstGeom prst="rect">
            <a:avLst/>
          </a:prstGeom>
        </p:spPr>
        <p:txBody>
          <a:bodyPr wrap="square">
            <a:spAutoFit/>
          </a:bodyPr>
          <a:lstStyle/>
          <a:p>
            <a:pPr algn="r" rtl="1">
              <a:lnSpc>
                <a:spcPct val="150000"/>
              </a:lnSpc>
            </a:pPr>
            <a:r>
              <a:rPr lang="ar-SA" sz="2000" dirty="0"/>
              <a:t>به طور کلی، ظرفیت حرارتی تقریباً بر اساس وزن مصالح مشخص می شود. ولی هر گونه افزایش ظرفیت حرارتی از طریق افزایش وزن مخصوص- یعنی با متراکم کردن مصالح- با افزایش ضریب رسانش حرارتی همراه است و در نتیجه باعث کاهش مقاومت حرارتی می شود. از سوی دیگر، جایگزینی مصالح سنگین با مصالح سبک و مقاومت حرارتی زیاد، بدون تغییر ضخامت دیوار باعث کاهش ظرفیت حرارتی می شود و در نتیجه، فقط تا حد کمی در بهبود وضعیت حرارتی دیوار و هوای داخلی ساختمان در تابستان تأثیر می گذارد. ولی هنگامی که به منظور افزایش ظرفیت حرارتی دیوار ضخامت آن افزوده می شود، مقاومت حرارتی کلی دیوار نیز به نسبت افزایش می یابد و در نتیجه، تأثیر آن در شرایط حرارتی هوای داخلی تا حد زیادی افزوده خواهد شد.</a:t>
            </a:r>
            <a:endParaRPr lang="en-US" sz="2000" dirty="0"/>
          </a:p>
        </p:txBody>
      </p:sp>
    </p:spTree>
    <p:extLst>
      <p:ext uri="{BB962C8B-B14F-4D97-AF65-F5344CB8AC3E}">
        <p14:creationId xmlns:p14="http://schemas.microsoft.com/office/powerpoint/2010/main" val="13265377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6"/>
          <p:cNvSpPr txBox="1">
            <a:spLocks noChangeArrowheads="1"/>
          </p:cNvSpPr>
          <p:nvPr/>
        </p:nvSpPr>
        <p:spPr bwMode="auto">
          <a:xfrm>
            <a:off x="539750" y="692150"/>
            <a:ext cx="8208963" cy="420688"/>
          </a:xfrm>
          <a:prstGeom prst="rect">
            <a:avLst/>
          </a:prstGeom>
          <a:solidFill>
            <a:srgbClr val="9DC0C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Rounded MT Bold" panose="020F0704030504030204" pitchFamily="34" charset="0"/>
                <a:cs typeface="Arial" panose="020B0604020202090204" pitchFamily="34" charset="0"/>
              </a:defRPr>
            </a:lvl1pPr>
            <a:lvl2pPr marL="742950" indent="-285750" eaLnBrk="0" hangingPunct="0">
              <a:defRPr>
                <a:solidFill>
                  <a:schemeClr val="tx1"/>
                </a:solidFill>
                <a:latin typeface="Arial Rounded MT Bold" panose="020F0704030504030204" pitchFamily="34" charset="0"/>
                <a:cs typeface="Arial" panose="020B0604020202090204" pitchFamily="34" charset="0"/>
              </a:defRPr>
            </a:lvl2pPr>
            <a:lvl3pPr marL="1143000" indent="-228600" eaLnBrk="0" hangingPunct="0">
              <a:defRPr>
                <a:solidFill>
                  <a:schemeClr val="tx1"/>
                </a:solidFill>
                <a:latin typeface="Arial Rounded MT Bold" panose="020F0704030504030204" pitchFamily="34" charset="0"/>
                <a:cs typeface="Arial" panose="020B0604020202090204" pitchFamily="34" charset="0"/>
              </a:defRPr>
            </a:lvl3pPr>
            <a:lvl4pPr marL="1600200" indent="-228600" eaLnBrk="0" hangingPunct="0">
              <a:defRPr>
                <a:solidFill>
                  <a:schemeClr val="tx1"/>
                </a:solidFill>
                <a:latin typeface="Arial Rounded MT Bold" panose="020F0704030504030204" pitchFamily="34" charset="0"/>
                <a:cs typeface="Arial" panose="020B0604020202090204" pitchFamily="34" charset="0"/>
              </a:defRPr>
            </a:lvl4pPr>
            <a:lvl5pPr marL="2057400" indent="-228600" eaLnBrk="0" hangingPunct="0">
              <a:defRPr>
                <a:solidFill>
                  <a:schemeClr val="tx1"/>
                </a:solidFill>
                <a:latin typeface="Arial Rounded MT Bold" panose="020F0704030504030204" pitchFamily="34" charset="0"/>
                <a:cs typeface="Arial" panose="020B0604020202090204" pitchFamily="34" charset="0"/>
              </a:defRPr>
            </a:lvl5pPr>
            <a:lvl6pPr marL="25146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6pPr>
            <a:lvl7pPr marL="29718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7pPr>
            <a:lvl8pPr marL="34290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8pPr>
            <a:lvl9pPr marL="38862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9pPr>
          </a:lstStyle>
          <a:p>
            <a:pPr algn="ctr" eaLnBrk="1" hangingPunct="1">
              <a:lnSpc>
                <a:spcPct val="90000"/>
              </a:lnSpc>
              <a:spcBef>
                <a:spcPct val="20000"/>
              </a:spcBef>
              <a:buClr>
                <a:srgbClr val="526894"/>
              </a:buClr>
              <a:buFont typeface="Wingdings" panose="05000000000000000000" pitchFamily="2" charset="2"/>
              <a:buNone/>
            </a:pPr>
            <a:r>
              <a:rPr lang="fa-IR" sz="2000">
                <a:solidFill>
                  <a:schemeClr val="tx2"/>
                </a:solidFill>
                <a:latin typeface="Arial" panose="020B0604020202090204" pitchFamily="34" charset="0"/>
                <a:cs typeface="B Homa" panose="00000400000000000000" pitchFamily="2" charset="-78"/>
              </a:rPr>
              <a:t>دیوار ذخیره ساز حرارتی </a:t>
            </a:r>
            <a:r>
              <a:rPr lang="fa-IR" sz="2400">
                <a:solidFill>
                  <a:schemeClr val="tx2"/>
                </a:solidFill>
                <a:latin typeface="Arial" panose="020B0604020202090204" pitchFamily="34" charset="0"/>
                <a:cs typeface="B Homa" panose="00000400000000000000" pitchFamily="2" charset="-78"/>
              </a:rPr>
              <a:t> </a:t>
            </a:r>
            <a:endParaRPr lang="en-US" sz="2000">
              <a:solidFill>
                <a:schemeClr val="tx2"/>
              </a:solidFill>
              <a:latin typeface="Arial" panose="020B0604020202090204" pitchFamily="34" charset="0"/>
              <a:cs typeface="B Homa" panose="00000400000000000000" pitchFamily="2" charset="-78"/>
            </a:endParaRPr>
          </a:p>
        </p:txBody>
      </p:sp>
      <p:sp>
        <p:nvSpPr>
          <p:cNvPr id="31747" name="Line 7"/>
          <p:cNvSpPr>
            <a:spLocks noChangeShapeType="1"/>
          </p:cNvSpPr>
          <p:nvPr/>
        </p:nvSpPr>
        <p:spPr bwMode="auto">
          <a:xfrm flipH="1">
            <a:off x="539750" y="1196975"/>
            <a:ext cx="8210550" cy="0"/>
          </a:xfrm>
          <a:prstGeom prst="line">
            <a:avLst/>
          </a:prstGeom>
          <a:noFill/>
          <a:ln w="28575">
            <a:solidFill>
              <a:srgbClr val="811A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48" name="Text Box 6"/>
          <p:cNvSpPr txBox="1">
            <a:spLocks noChangeArrowheads="1"/>
          </p:cNvSpPr>
          <p:nvPr/>
        </p:nvSpPr>
        <p:spPr bwMode="auto">
          <a:xfrm>
            <a:off x="3995738" y="1557338"/>
            <a:ext cx="4392612"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Rounded MT Bold" panose="020F0704030504030204" pitchFamily="34" charset="0"/>
                <a:cs typeface="Arial" panose="020B0604020202090204" pitchFamily="34" charset="0"/>
              </a:defRPr>
            </a:lvl1pPr>
            <a:lvl2pPr marL="742950" indent="-285750" eaLnBrk="0" hangingPunct="0">
              <a:defRPr>
                <a:solidFill>
                  <a:schemeClr val="tx1"/>
                </a:solidFill>
                <a:latin typeface="Arial Rounded MT Bold" panose="020F0704030504030204" pitchFamily="34" charset="0"/>
                <a:cs typeface="Arial" panose="020B0604020202090204" pitchFamily="34" charset="0"/>
              </a:defRPr>
            </a:lvl2pPr>
            <a:lvl3pPr marL="1143000" indent="-228600" eaLnBrk="0" hangingPunct="0">
              <a:defRPr>
                <a:solidFill>
                  <a:schemeClr val="tx1"/>
                </a:solidFill>
                <a:latin typeface="Arial Rounded MT Bold" panose="020F0704030504030204" pitchFamily="34" charset="0"/>
                <a:cs typeface="Arial" panose="020B0604020202090204" pitchFamily="34" charset="0"/>
              </a:defRPr>
            </a:lvl3pPr>
            <a:lvl4pPr marL="1600200" indent="-228600" eaLnBrk="0" hangingPunct="0">
              <a:defRPr>
                <a:solidFill>
                  <a:schemeClr val="tx1"/>
                </a:solidFill>
                <a:latin typeface="Arial Rounded MT Bold" panose="020F0704030504030204" pitchFamily="34" charset="0"/>
                <a:cs typeface="Arial" panose="020B0604020202090204" pitchFamily="34" charset="0"/>
              </a:defRPr>
            </a:lvl4pPr>
            <a:lvl5pPr marL="2057400" indent="-228600" eaLnBrk="0" hangingPunct="0">
              <a:defRPr>
                <a:solidFill>
                  <a:schemeClr val="tx1"/>
                </a:solidFill>
                <a:latin typeface="Arial Rounded MT Bold" panose="020F0704030504030204" pitchFamily="34" charset="0"/>
                <a:cs typeface="Arial" panose="020B0604020202090204" pitchFamily="34" charset="0"/>
              </a:defRPr>
            </a:lvl5pPr>
            <a:lvl6pPr marL="25146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6pPr>
            <a:lvl7pPr marL="29718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7pPr>
            <a:lvl8pPr marL="34290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8pPr>
            <a:lvl9pPr marL="38862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9pPr>
          </a:lstStyle>
          <a:p>
            <a:pPr eaLnBrk="1" hangingPunct="1">
              <a:spcBef>
                <a:spcPct val="50000"/>
              </a:spcBef>
            </a:pPr>
            <a:r>
              <a:rPr lang="fa-IR" b="1">
                <a:cs typeface="B Homa" panose="00000400000000000000" pitchFamily="2" charset="-78"/>
              </a:rPr>
              <a:t>اصول طراحی </a:t>
            </a:r>
            <a:r>
              <a:rPr lang="fa-IR" b="1">
                <a:solidFill>
                  <a:schemeClr val="tx2"/>
                </a:solidFill>
                <a:cs typeface="B Homa" panose="00000400000000000000" pitchFamily="2" charset="-78"/>
              </a:rPr>
              <a:t>دیوار ذخیره ساز حرارتی</a:t>
            </a:r>
            <a:r>
              <a:rPr lang="fa-IR" b="1">
                <a:cs typeface="B Homa" panose="00000400000000000000" pitchFamily="2" charset="-78"/>
              </a:rPr>
              <a:t> </a:t>
            </a:r>
            <a:endParaRPr lang="en-US" b="1">
              <a:cs typeface="B Homa" panose="00000400000000000000" pitchFamily="2" charset="-78"/>
            </a:endParaRPr>
          </a:p>
        </p:txBody>
      </p:sp>
      <p:sp>
        <p:nvSpPr>
          <p:cNvPr id="31749" name="Text Box 7"/>
          <p:cNvSpPr txBox="1">
            <a:spLocks noChangeArrowheads="1"/>
          </p:cNvSpPr>
          <p:nvPr/>
        </p:nvSpPr>
        <p:spPr bwMode="auto">
          <a:xfrm>
            <a:off x="827088" y="2276475"/>
            <a:ext cx="7777162" cy="286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Rounded MT Bold" panose="020F0704030504030204" pitchFamily="34" charset="0"/>
                <a:cs typeface="Arial" panose="020B0604020202090204" pitchFamily="34" charset="0"/>
              </a:defRPr>
            </a:lvl1pPr>
            <a:lvl2pPr marL="742950" indent="-285750" eaLnBrk="0" hangingPunct="0">
              <a:defRPr>
                <a:solidFill>
                  <a:schemeClr val="tx1"/>
                </a:solidFill>
                <a:latin typeface="Arial Rounded MT Bold" panose="020F0704030504030204" pitchFamily="34" charset="0"/>
                <a:cs typeface="Arial" panose="020B0604020202090204" pitchFamily="34" charset="0"/>
              </a:defRPr>
            </a:lvl2pPr>
            <a:lvl3pPr marL="1143000" indent="-228600" eaLnBrk="0" hangingPunct="0">
              <a:defRPr>
                <a:solidFill>
                  <a:schemeClr val="tx1"/>
                </a:solidFill>
                <a:latin typeface="Arial Rounded MT Bold" panose="020F0704030504030204" pitchFamily="34" charset="0"/>
                <a:cs typeface="Arial" panose="020B0604020202090204" pitchFamily="34" charset="0"/>
              </a:defRPr>
            </a:lvl3pPr>
            <a:lvl4pPr marL="1600200" indent="-228600" eaLnBrk="0" hangingPunct="0">
              <a:defRPr>
                <a:solidFill>
                  <a:schemeClr val="tx1"/>
                </a:solidFill>
                <a:latin typeface="Arial Rounded MT Bold" panose="020F0704030504030204" pitchFamily="34" charset="0"/>
                <a:cs typeface="Arial" panose="020B0604020202090204" pitchFamily="34" charset="0"/>
              </a:defRPr>
            </a:lvl4pPr>
            <a:lvl5pPr marL="2057400" indent="-228600" eaLnBrk="0" hangingPunct="0">
              <a:defRPr>
                <a:solidFill>
                  <a:schemeClr val="tx1"/>
                </a:solidFill>
                <a:latin typeface="Arial Rounded MT Bold" panose="020F0704030504030204" pitchFamily="34" charset="0"/>
                <a:cs typeface="Arial" panose="020B0604020202090204" pitchFamily="34" charset="0"/>
              </a:defRPr>
            </a:lvl5pPr>
            <a:lvl6pPr marL="25146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6pPr>
            <a:lvl7pPr marL="29718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7pPr>
            <a:lvl8pPr marL="34290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8pPr>
            <a:lvl9pPr marL="38862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9pPr>
          </a:lstStyle>
          <a:p>
            <a:pPr eaLnBrk="1" hangingPunct="1">
              <a:spcBef>
                <a:spcPct val="50000"/>
              </a:spcBef>
            </a:pPr>
            <a:r>
              <a:rPr lang="fa-IR" b="1">
                <a:cs typeface="B Homa" panose="00000400000000000000" pitchFamily="2" charset="-78"/>
              </a:rPr>
              <a:t>1 . جهت گیری ( زاویه سمت صفحه ) شیشه نسبت به امتداد جنوب </a:t>
            </a:r>
          </a:p>
          <a:p>
            <a:pPr eaLnBrk="1" hangingPunct="1">
              <a:spcBef>
                <a:spcPct val="50000"/>
              </a:spcBef>
            </a:pPr>
            <a:r>
              <a:rPr lang="fa-IR" b="1">
                <a:cs typeface="B Homa" panose="00000400000000000000" pitchFamily="2" charset="-78"/>
              </a:rPr>
              <a:t>2 . منافذ داخل دیوار ترومپ بر اساس صرفه جویی در مصرف انرژی  و نیاز گرمایشی در روز</a:t>
            </a:r>
          </a:p>
          <a:p>
            <a:pPr eaLnBrk="1" hangingPunct="1">
              <a:spcBef>
                <a:spcPct val="50000"/>
              </a:spcBef>
            </a:pPr>
            <a:r>
              <a:rPr lang="fa-IR" b="1">
                <a:cs typeface="B Homa" panose="00000400000000000000" pitchFamily="2" charset="-78"/>
              </a:rPr>
              <a:t>3 . فاصله بین شیشه و دیوار در دیوارهای بدون منفذ  (  یک اینچ ) و در دیوارهای منفذدار ( 6 اینچ )</a:t>
            </a:r>
          </a:p>
          <a:p>
            <a:pPr eaLnBrk="1" hangingPunct="1">
              <a:spcBef>
                <a:spcPct val="50000"/>
              </a:spcBef>
            </a:pPr>
            <a:r>
              <a:rPr lang="fa-IR" b="1">
                <a:cs typeface="B Homa" panose="00000400000000000000" pitchFamily="2" charset="-78"/>
              </a:rPr>
              <a:t>4 . ضخامت دیوار ترومپ  ( 10 تا 12 اینچ )</a:t>
            </a:r>
          </a:p>
          <a:p>
            <a:pPr eaLnBrk="1" hangingPunct="1">
              <a:spcBef>
                <a:spcPct val="50000"/>
              </a:spcBef>
            </a:pPr>
            <a:r>
              <a:rPr lang="fa-IR" b="1">
                <a:cs typeface="B Homa" panose="00000400000000000000" pitchFamily="2" charset="-78"/>
              </a:rPr>
              <a:t>5 . سطوح فلزی تیره رنگ در سمت رو به بیرون  ( با ضریب دفع کم )</a:t>
            </a:r>
          </a:p>
          <a:p>
            <a:pPr eaLnBrk="1" hangingPunct="1">
              <a:spcBef>
                <a:spcPct val="50000"/>
              </a:spcBef>
            </a:pPr>
            <a:r>
              <a:rPr lang="fa-IR" b="1">
                <a:cs typeface="B Homa" panose="00000400000000000000" pitchFamily="2" charset="-78"/>
              </a:rPr>
              <a:t>6 .  استفاده از رنگ تیره در سطح جذب کننده </a:t>
            </a:r>
          </a:p>
          <a:p>
            <a:pPr eaLnBrk="1" hangingPunct="1">
              <a:spcBef>
                <a:spcPct val="50000"/>
              </a:spcBef>
            </a:pPr>
            <a:endParaRPr lang="en-US" b="1">
              <a:cs typeface="B Homa" panose="00000400000000000000" pitchFamily="2" charset="-78"/>
            </a:endParaRPr>
          </a:p>
        </p:txBody>
      </p:sp>
    </p:spTree>
    <p:extLst>
      <p:ext uri="{BB962C8B-B14F-4D97-AF65-F5344CB8AC3E}">
        <p14:creationId xmlns:p14="http://schemas.microsoft.com/office/powerpoint/2010/main" val="189776394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78876"/>
            <a:ext cx="9144000" cy="3300248"/>
          </a:xfrm>
          <a:prstGeom prst="rect">
            <a:avLst/>
          </a:prstGeom>
        </p:spPr>
      </p:pic>
    </p:spTree>
    <p:extLst>
      <p:ext uri="{BB962C8B-B14F-4D97-AF65-F5344CB8AC3E}">
        <p14:creationId xmlns:p14="http://schemas.microsoft.com/office/powerpoint/2010/main" val="35209349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0659" y="304800"/>
            <a:ext cx="8229600" cy="2539541"/>
          </a:xfrm>
          <a:prstGeom prst="rect">
            <a:avLst/>
          </a:prstGeom>
        </p:spPr>
        <p:txBody>
          <a:bodyPr wrap="square">
            <a:spAutoFit/>
          </a:bodyPr>
          <a:lstStyle/>
          <a:p>
            <a:pPr algn="r" rtl="1">
              <a:lnSpc>
                <a:spcPct val="150000"/>
              </a:lnSpc>
            </a:pPr>
            <a:r>
              <a:rPr lang="ar-SA" dirty="0"/>
              <a:t>بر اساس محاسبات و بررسی های نظری، میزان نوسان درجه حرارت هوای داخلی یک ساختمان با تغییر ضخامت دیوارهای آن تغییر می کند و در نتیجه با افزایش ضخامت دیوارهای یک ساختمان، حداکثر درجه حرارت هوای داخلی کاهش و حداقل درجه حرارت آن افزایش می یابد. ولی در حقیقت، تأثیر ضخامت دیوارها در کنترل دمای سطوح و درجه حرارت هوای داخلی یک ساختمان به شرایط تهویه ی طبیعی در آن ساختمان و رنگ سطح خارجی دیوارها بستگی دارد.</a:t>
            </a:r>
            <a:endParaRPr lang="en-US" dirty="0"/>
          </a:p>
        </p:txBody>
      </p:sp>
      <p:sp>
        <p:nvSpPr>
          <p:cNvPr id="3" name="Rectangle 2"/>
          <p:cNvSpPr/>
          <p:nvPr/>
        </p:nvSpPr>
        <p:spPr>
          <a:xfrm>
            <a:off x="390659" y="3581400"/>
            <a:ext cx="8229599" cy="2955040"/>
          </a:xfrm>
          <a:prstGeom prst="rect">
            <a:avLst/>
          </a:prstGeom>
        </p:spPr>
        <p:txBody>
          <a:bodyPr wrap="square">
            <a:spAutoFit/>
          </a:bodyPr>
          <a:lstStyle/>
          <a:p>
            <a:pPr algn="r" rtl="1">
              <a:lnSpc>
                <a:spcPct val="150000"/>
              </a:lnSpc>
            </a:pPr>
            <a:r>
              <a:rPr lang="ar-SA" dirty="0"/>
              <a:t>اگر رنگ سطح خارجی دیوارها تیره باشد، با افزایش ضخامت دیوارها، حداکثر درجه حرارت هوای داخلی ساختمان کاهش می یابد. ولی در صورت سفید بودن سطح خارجی، چون تقریباً تمام پرتوهای خورشید از سطح دیوار منعکس می شود و فقط مقدار کمی از انرژی حرارتی آن جذب دیوار می شود، ضخامت دیوار تأثیر چندانی در کنترل حداکثر درجه حرارت هوای داخلی ندارد. ولی در هر دو حالت، با افزایش ضخامت دیوارها حداقل درجه حرارت هوای داخلی ساختمان افزایش می یابد و رنگ سطح خارجی دیوارها تأثیری در این افزایش دما ندارد.</a:t>
            </a:r>
            <a:endParaRPr lang="en-US" dirty="0"/>
          </a:p>
        </p:txBody>
      </p:sp>
    </p:spTree>
    <p:extLst>
      <p:ext uri="{BB962C8B-B14F-4D97-AF65-F5344CB8AC3E}">
        <p14:creationId xmlns:p14="http://schemas.microsoft.com/office/powerpoint/2010/main" val="2001988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6"/>
          <p:cNvSpPr txBox="1">
            <a:spLocks noChangeArrowheads="1"/>
          </p:cNvSpPr>
          <p:nvPr/>
        </p:nvSpPr>
        <p:spPr bwMode="auto">
          <a:xfrm>
            <a:off x="539750" y="692150"/>
            <a:ext cx="8208963" cy="420688"/>
          </a:xfrm>
          <a:prstGeom prst="rect">
            <a:avLst/>
          </a:prstGeom>
          <a:solidFill>
            <a:srgbClr val="9DC0C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Rounded MT Bold" panose="020F0704030504030204" pitchFamily="34" charset="0"/>
                <a:cs typeface="Arial" panose="020B0604020202090204" pitchFamily="34" charset="0"/>
              </a:defRPr>
            </a:lvl1pPr>
            <a:lvl2pPr marL="742950" indent="-285750" eaLnBrk="0" hangingPunct="0">
              <a:defRPr>
                <a:solidFill>
                  <a:schemeClr val="tx1"/>
                </a:solidFill>
                <a:latin typeface="Arial Rounded MT Bold" panose="020F0704030504030204" pitchFamily="34" charset="0"/>
                <a:cs typeface="Arial" panose="020B0604020202090204" pitchFamily="34" charset="0"/>
              </a:defRPr>
            </a:lvl2pPr>
            <a:lvl3pPr marL="1143000" indent="-228600" eaLnBrk="0" hangingPunct="0">
              <a:defRPr>
                <a:solidFill>
                  <a:schemeClr val="tx1"/>
                </a:solidFill>
                <a:latin typeface="Arial Rounded MT Bold" panose="020F0704030504030204" pitchFamily="34" charset="0"/>
                <a:cs typeface="Arial" panose="020B0604020202090204" pitchFamily="34" charset="0"/>
              </a:defRPr>
            </a:lvl3pPr>
            <a:lvl4pPr marL="1600200" indent="-228600" eaLnBrk="0" hangingPunct="0">
              <a:defRPr>
                <a:solidFill>
                  <a:schemeClr val="tx1"/>
                </a:solidFill>
                <a:latin typeface="Arial Rounded MT Bold" panose="020F0704030504030204" pitchFamily="34" charset="0"/>
                <a:cs typeface="Arial" panose="020B0604020202090204" pitchFamily="34" charset="0"/>
              </a:defRPr>
            </a:lvl4pPr>
            <a:lvl5pPr marL="2057400" indent="-228600" eaLnBrk="0" hangingPunct="0">
              <a:defRPr>
                <a:solidFill>
                  <a:schemeClr val="tx1"/>
                </a:solidFill>
                <a:latin typeface="Arial Rounded MT Bold" panose="020F0704030504030204" pitchFamily="34" charset="0"/>
                <a:cs typeface="Arial" panose="020B0604020202090204" pitchFamily="34" charset="0"/>
              </a:defRPr>
            </a:lvl5pPr>
            <a:lvl6pPr marL="25146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6pPr>
            <a:lvl7pPr marL="29718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7pPr>
            <a:lvl8pPr marL="34290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8pPr>
            <a:lvl9pPr marL="38862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9pPr>
          </a:lstStyle>
          <a:p>
            <a:pPr algn="ctr" eaLnBrk="1" hangingPunct="1">
              <a:lnSpc>
                <a:spcPct val="90000"/>
              </a:lnSpc>
              <a:spcBef>
                <a:spcPct val="20000"/>
              </a:spcBef>
              <a:buClr>
                <a:srgbClr val="526894"/>
              </a:buClr>
              <a:buFont typeface="Wingdings" panose="05000000000000000000" pitchFamily="2" charset="2"/>
              <a:buNone/>
            </a:pPr>
            <a:r>
              <a:rPr lang="fa-IR" sz="2400">
                <a:solidFill>
                  <a:schemeClr val="tx2"/>
                </a:solidFill>
                <a:cs typeface="B Homa" panose="00000400000000000000" pitchFamily="2" charset="-78"/>
              </a:rPr>
              <a:t>ظرفيت حرارتی</a:t>
            </a:r>
            <a:endParaRPr lang="en-US" sz="2400">
              <a:solidFill>
                <a:schemeClr val="tx2"/>
              </a:solidFill>
              <a:cs typeface="B Homa" panose="00000400000000000000" pitchFamily="2" charset="-78"/>
            </a:endParaRPr>
          </a:p>
        </p:txBody>
      </p:sp>
      <p:sp>
        <p:nvSpPr>
          <p:cNvPr id="9219" name="Line 7"/>
          <p:cNvSpPr>
            <a:spLocks noChangeShapeType="1"/>
          </p:cNvSpPr>
          <p:nvPr/>
        </p:nvSpPr>
        <p:spPr bwMode="auto">
          <a:xfrm flipH="1">
            <a:off x="468313" y="1196975"/>
            <a:ext cx="8281987" cy="0"/>
          </a:xfrm>
          <a:prstGeom prst="line">
            <a:avLst/>
          </a:prstGeom>
          <a:noFill/>
          <a:ln w="28575">
            <a:solidFill>
              <a:srgbClr val="811A05"/>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9220" name="Picture 6" descr="0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341438"/>
            <a:ext cx="4824412" cy="49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7"/>
          <p:cNvSpPr txBox="1">
            <a:spLocks noChangeArrowheads="1"/>
          </p:cNvSpPr>
          <p:nvPr/>
        </p:nvSpPr>
        <p:spPr bwMode="auto">
          <a:xfrm>
            <a:off x="4859338" y="2060575"/>
            <a:ext cx="37433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Rounded MT Bold" panose="020F0704030504030204" pitchFamily="34" charset="0"/>
                <a:cs typeface="Arial" panose="020B0604020202090204" pitchFamily="34" charset="0"/>
              </a:defRPr>
            </a:lvl1pPr>
            <a:lvl2pPr marL="742950" indent="-285750" eaLnBrk="0" hangingPunct="0">
              <a:defRPr>
                <a:solidFill>
                  <a:schemeClr val="tx1"/>
                </a:solidFill>
                <a:latin typeface="Arial Rounded MT Bold" panose="020F0704030504030204" pitchFamily="34" charset="0"/>
                <a:cs typeface="Arial" panose="020B0604020202090204" pitchFamily="34" charset="0"/>
              </a:defRPr>
            </a:lvl2pPr>
            <a:lvl3pPr marL="1143000" indent="-228600" eaLnBrk="0" hangingPunct="0">
              <a:defRPr>
                <a:solidFill>
                  <a:schemeClr val="tx1"/>
                </a:solidFill>
                <a:latin typeface="Arial Rounded MT Bold" panose="020F0704030504030204" pitchFamily="34" charset="0"/>
                <a:cs typeface="Arial" panose="020B0604020202090204" pitchFamily="34" charset="0"/>
              </a:defRPr>
            </a:lvl3pPr>
            <a:lvl4pPr marL="1600200" indent="-228600" eaLnBrk="0" hangingPunct="0">
              <a:defRPr>
                <a:solidFill>
                  <a:schemeClr val="tx1"/>
                </a:solidFill>
                <a:latin typeface="Arial Rounded MT Bold" panose="020F0704030504030204" pitchFamily="34" charset="0"/>
                <a:cs typeface="Arial" panose="020B0604020202090204" pitchFamily="34" charset="0"/>
              </a:defRPr>
            </a:lvl4pPr>
            <a:lvl5pPr marL="2057400" indent="-228600" eaLnBrk="0" hangingPunct="0">
              <a:defRPr>
                <a:solidFill>
                  <a:schemeClr val="tx1"/>
                </a:solidFill>
                <a:latin typeface="Arial Rounded MT Bold" panose="020F0704030504030204" pitchFamily="34" charset="0"/>
                <a:cs typeface="Arial" panose="020B0604020202090204" pitchFamily="34" charset="0"/>
              </a:defRPr>
            </a:lvl5pPr>
            <a:lvl6pPr marL="25146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6pPr>
            <a:lvl7pPr marL="29718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7pPr>
            <a:lvl8pPr marL="34290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8pPr>
            <a:lvl9pPr marL="3886200" indent="-228600" algn="r" rtl="1" eaLnBrk="0" fontAlgn="base" hangingPunct="0">
              <a:spcBef>
                <a:spcPct val="0"/>
              </a:spcBef>
              <a:spcAft>
                <a:spcPct val="0"/>
              </a:spcAft>
              <a:defRPr>
                <a:solidFill>
                  <a:schemeClr val="tx1"/>
                </a:solidFill>
                <a:latin typeface="Arial Rounded MT Bold" panose="020F0704030504030204" pitchFamily="34" charset="0"/>
                <a:cs typeface="Arial" panose="020B0604020202090204" pitchFamily="34" charset="0"/>
              </a:defRPr>
            </a:lvl9pPr>
          </a:lstStyle>
          <a:p>
            <a:pPr eaLnBrk="1" hangingPunct="1">
              <a:spcBef>
                <a:spcPct val="50000"/>
              </a:spcBef>
            </a:pPr>
            <a:r>
              <a:rPr lang="fa-IR">
                <a:cs typeface="B Homa" panose="00000400000000000000" pitchFamily="2" charset="-78"/>
              </a:rPr>
              <a:t>تاخير زمانی مناسب در جبهه های مختلف بنا</a:t>
            </a:r>
            <a:endParaRPr lang="en-US">
              <a:cs typeface="B Homa" panose="00000400000000000000" pitchFamily="2" charset="-78"/>
            </a:endParaRPr>
          </a:p>
        </p:txBody>
      </p:sp>
    </p:spTree>
    <p:extLst>
      <p:ext uri="{BB962C8B-B14F-4D97-AF65-F5344CB8AC3E}">
        <p14:creationId xmlns:p14="http://schemas.microsoft.com/office/powerpoint/2010/main" val="4212546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TotalTime>
  <Words>1876</Words>
  <Application>Microsoft Office PowerPoint</Application>
  <PresentationFormat>On-screen Show (4:3)</PresentationFormat>
  <Paragraphs>92</Paragraphs>
  <Slides>71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71</vt:i4>
      </vt:variant>
    </vt:vector>
  </HeadingPairs>
  <TitlesOfParts>
    <vt:vector size="81" baseType="lpstr">
      <vt:lpstr>A Thuluth</vt:lpstr>
      <vt:lpstr>Andalus</vt:lpstr>
      <vt:lpstr>Arial</vt:lpstr>
      <vt:lpstr>Arial Rounded MT Bold</vt:lpstr>
      <vt:lpstr>B Homa</vt:lpstr>
      <vt:lpstr>Calibri</vt:lpstr>
      <vt:lpstr>F_shiraz</vt:lpstr>
      <vt:lpstr>Times New Roman</vt:lpstr>
      <vt:lpstr>Wingdings</vt:lpstr>
      <vt:lpstr>Office Theme</vt:lpstr>
      <vt:lpstr>PowerPoint Presentation</vt:lpstr>
      <vt:lpstr> تنظیم شرایط محیطی (ظرفیت حرارتی مصالح)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ديوار ترومبي جرمي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طرز قرار گیری مخزنهای آبی</vt:lpstr>
      <vt:lpstr>محاسن دیوار ترومپ:  1- به عنوان یک سپر محافظ کننده بین ساکنین و تغییرات دمای سطح جذب کننده  2- گرما را از طریق ذخیره سازی حرارتی به کندی منتقل می کنند؛به همین دلیل دما را هم تعدیل و هم به تاخیر می اندازند. 3- نور طبیعی – دید به جنوب – تامین گرمایش ایستا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ahmada</dc:creator>
  <cp:lastModifiedBy>omid</cp:lastModifiedBy>
  <cp:revision>21</cp:revision>
  <dcterms:created xsi:type="dcterms:W3CDTF">2006-08-16T00:00:00Z</dcterms:created>
  <dcterms:modified xsi:type="dcterms:W3CDTF">2018-01-07T12:56:32Z</dcterms:modified>
</cp:coreProperties>
</file>