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26" r:id="rId1"/>
  </p:sldMasterIdLst>
  <p:sldIdLst>
    <p:sldId id="256" r:id="rId2"/>
    <p:sldId id="291" r:id="rId3"/>
    <p:sldId id="260" r:id="rId4"/>
    <p:sldId id="268" r:id="rId5"/>
    <p:sldId id="269" r:id="rId6"/>
    <p:sldId id="257" r:id="rId7"/>
    <p:sldId id="267" r:id="rId8"/>
    <p:sldId id="270" r:id="rId9"/>
    <p:sldId id="271" r:id="rId10"/>
    <p:sldId id="284" r:id="rId11"/>
    <p:sldId id="259" r:id="rId12"/>
    <p:sldId id="275" r:id="rId13"/>
    <p:sldId id="263" r:id="rId14"/>
    <p:sldId id="276" r:id="rId15"/>
    <p:sldId id="277" r:id="rId16"/>
    <p:sldId id="265" r:id="rId17"/>
    <p:sldId id="266" r:id="rId18"/>
    <p:sldId id="272" r:id="rId19"/>
    <p:sldId id="261" r:id="rId20"/>
    <p:sldId id="262" r:id="rId21"/>
    <p:sldId id="285" r:id="rId22"/>
    <p:sldId id="286" r:id="rId23"/>
    <p:sldId id="287" r:id="rId24"/>
    <p:sldId id="288" r:id="rId25"/>
    <p:sldId id="273" r:id="rId26"/>
    <p:sldId id="274" r:id="rId27"/>
    <p:sldId id="278" r:id="rId28"/>
    <p:sldId id="279" r:id="rId29"/>
    <p:sldId id="280" r:id="rId30"/>
    <p:sldId id="281" r:id="rId31"/>
    <p:sldId id="282" r:id="rId32"/>
    <p:sldId id="283" r:id="rId33"/>
    <p:sldId id="289" r:id="rId34"/>
    <p:sldId id="290" r:id="rId35"/>
    <p:sldId id="292" r:id="rId36"/>
  </p:sldIdLst>
  <p:sldSz cx="12192000" cy="6858000"/>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6"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fa-I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256E4A34-0490-44B0-8C32-0DE5440BCB0E}" type="datetimeFigureOut">
              <a:rPr lang="fa-IR" smtClean="0"/>
              <a:t>08/24/1435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48E44293-10F5-469B-99EC-BF11E85B6348}" type="slidenum">
              <a:rPr lang="fa-IR" smtClean="0"/>
              <a:t>‹#›</a:t>
            </a:fld>
            <a:endParaRPr lang="fa-IR"/>
          </a:p>
        </p:txBody>
      </p:sp>
    </p:spTree>
    <p:extLst>
      <p:ext uri="{BB962C8B-B14F-4D97-AF65-F5344CB8AC3E}">
        <p14:creationId xmlns:p14="http://schemas.microsoft.com/office/powerpoint/2010/main" val="888015296"/>
      </p:ext>
    </p:extLst>
  </p:cSld>
  <p:clrMapOvr>
    <a:masterClrMapping/>
  </p:clrMapOvr>
  <p:transition spd="med">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256E4A34-0490-44B0-8C32-0DE5440BCB0E}" type="datetimeFigureOut">
              <a:rPr lang="fa-IR" smtClean="0"/>
              <a:t>08/24/1435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48E44293-10F5-469B-99EC-BF11E85B6348}" type="slidenum">
              <a:rPr lang="fa-IR" smtClean="0"/>
              <a:t>‹#›</a:t>
            </a:fld>
            <a:endParaRPr lang="fa-IR"/>
          </a:p>
        </p:txBody>
      </p:sp>
    </p:spTree>
    <p:extLst>
      <p:ext uri="{BB962C8B-B14F-4D97-AF65-F5344CB8AC3E}">
        <p14:creationId xmlns:p14="http://schemas.microsoft.com/office/powerpoint/2010/main" val="235149255"/>
      </p:ext>
    </p:extLst>
  </p:cSld>
  <p:clrMapOvr>
    <a:masterClrMapping/>
  </p:clrMapOvr>
  <p:transition spd="med">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256E4A34-0490-44B0-8C32-0DE5440BCB0E}" type="datetimeFigureOut">
              <a:rPr lang="fa-IR" smtClean="0"/>
              <a:t>08/24/1435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48E44293-10F5-469B-99EC-BF11E85B6348}" type="slidenum">
              <a:rPr lang="fa-IR" smtClean="0"/>
              <a:t>‹#›</a:t>
            </a:fld>
            <a:endParaRPr lang="fa-IR"/>
          </a:p>
        </p:txBody>
      </p:sp>
    </p:spTree>
    <p:extLst>
      <p:ext uri="{BB962C8B-B14F-4D97-AF65-F5344CB8AC3E}">
        <p14:creationId xmlns:p14="http://schemas.microsoft.com/office/powerpoint/2010/main" val="2969060250"/>
      </p:ext>
    </p:extLst>
  </p:cSld>
  <p:clrMapOvr>
    <a:masterClrMapping/>
  </p:clrMapOvr>
  <p:transition spd="med">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256E4A34-0490-44B0-8C32-0DE5440BCB0E}" type="datetimeFigureOut">
              <a:rPr lang="fa-IR" smtClean="0"/>
              <a:t>08/24/1435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48E44293-10F5-469B-99EC-BF11E85B6348}" type="slidenum">
              <a:rPr lang="fa-IR" smtClean="0"/>
              <a:t>‹#›</a:t>
            </a:fld>
            <a:endParaRPr lang="fa-IR"/>
          </a:p>
        </p:txBody>
      </p:sp>
    </p:spTree>
    <p:extLst>
      <p:ext uri="{BB962C8B-B14F-4D97-AF65-F5344CB8AC3E}">
        <p14:creationId xmlns:p14="http://schemas.microsoft.com/office/powerpoint/2010/main" val="536399899"/>
      </p:ext>
    </p:extLst>
  </p:cSld>
  <p:clrMapOvr>
    <a:masterClrMapping/>
  </p:clrMapOvr>
  <p:transition spd="med">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fa-I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56E4A34-0490-44B0-8C32-0DE5440BCB0E}" type="datetimeFigureOut">
              <a:rPr lang="fa-IR" smtClean="0"/>
              <a:t>08/24/1435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48E44293-10F5-469B-99EC-BF11E85B6348}" type="slidenum">
              <a:rPr lang="fa-IR" smtClean="0"/>
              <a:t>‹#›</a:t>
            </a:fld>
            <a:endParaRPr lang="fa-IR"/>
          </a:p>
        </p:txBody>
      </p:sp>
    </p:spTree>
    <p:extLst>
      <p:ext uri="{BB962C8B-B14F-4D97-AF65-F5344CB8AC3E}">
        <p14:creationId xmlns:p14="http://schemas.microsoft.com/office/powerpoint/2010/main" val="1920108855"/>
      </p:ext>
    </p:extLst>
  </p:cSld>
  <p:clrMapOvr>
    <a:masterClrMapping/>
  </p:clrMapOvr>
  <p:transition spd="med">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256E4A34-0490-44B0-8C32-0DE5440BCB0E}" type="datetimeFigureOut">
              <a:rPr lang="fa-IR" smtClean="0"/>
              <a:t>08/24/1435</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48E44293-10F5-469B-99EC-BF11E85B6348}" type="slidenum">
              <a:rPr lang="fa-IR" smtClean="0"/>
              <a:t>‹#›</a:t>
            </a:fld>
            <a:endParaRPr lang="fa-IR"/>
          </a:p>
        </p:txBody>
      </p:sp>
    </p:spTree>
    <p:extLst>
      <p:ext uri="{BB962C8B-B14F-4D97-AF65-F5344CB8AC3E}">
        <p14:creationId xmlns:p14="http://schemas.microsoft.com/office/powerpoint/2010/main" val="2949065522"/>
      </p:ext>
    </p:extLst>
  </p:cSld>
  <p:clrMapOvr>
    <a:masterClrMapping/>
  </p:clrMapOvr>
  <p:transition spd="med">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fa-I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256E4A34-0490-44B0-8C32-0DE5440BCB0E}" type="datetimeFigureOut">
              <a:rPr lang="fa-IR" smtClean="0"/>
              <a:t>08/24/1435</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48E44293-10F5-469B-99EC-BF11E85B6348}" type="slidenum">
              <a:rPr lang="fa-IR" smtClean="0"/>
              <a:t>‹#›</a:t>
            </a:fld>
            <a:endParaRPr lang="fa-IR"/>
          </a:p>
        </p:txBody>
      </p:sp>
    </p:spTree>
    <p:extLst>
      <p:ext uri="{BB962C8B-B14F-4D97-AF65-F5344CB8AC3E}">
        <p14:creationId xmlns:p14="http://schemas.microsoft.com/office/powerpoint/2010/main" val="2697539131"/>
      </p:ext>
    </p:extLst>
  </p:cSld>
  <p:clrMapOvr>
    <a:masterClrMapping/>
  </p:clrMapOvr>
  <p:transition spd="med">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256E4A34-0490-44B0-8C32-0DE5440BCB0E}" type="datetimeFigureOut">
              <a:rPr lang="fa-IR" smtClean="0"/>
              <a:t>08/24/1435</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48E44293-10F5-469B-99EC-BF11E85B6348}" type="slidenum">
              <a:rPr lang="fa-IR" smtClean="0"/>
              <a:t>‹#›</a:t>
            </a:fld>
            <a:endParaRPr lang="fa-IR"/>
          </a:p>
        </p:txBody>
      </p:sp>
    </p:spTree>
    <p:extLst>
      <p:ext uri="{BB962C8B-B14F-4D97-AF65-F5344CB8AC3E}">
        <p14:creationId xmlns:p14="http://schemas.microsoft.com/office/powerpoint/2010/main" val="2309808551"/>
      </p:ext>
    </p:extLst>
  </p:cSld>
  <p:clrMapOvr>
    <a:masterClrMapping/>
  </p:clrMapOvr>
  <p:transition spd="med">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6E4A34-0490-44B0-8C32-0DE5440BCB0E}" type="datetimeFigureOut">
              <a:rPr lang="fa-IR" smtClean="0"/>
              <a:t>08/24/1435</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48E44293-10F5-469B-99EC-BF11E85B6348}" type="slidenum">
              <a:rPr lang="fa-IR" smtClean="0"/>
              <a:t>‹#›</a:t>
            </a:fld>
            <a:endParaRPr lang="fa-IR"/>
          </a:p>
        </p:txBody>
      </p:sp>
    </p:spTree>
    <p:extLst>
      <p:ext uri="{BB962C8B-B14F-4D97-AF65-F5344CB8AC3E}">
        <p14:creationId xmlns:p14="http://schemas.microsoft.com/office/powerpoint/2010/main" val="1866219779"/>
      </p:ext>
    </p:extLst>
  </p:cSld>
  <p:clrMapOvr>
    <a:masterClrMapping/>
  </p:clrMapOvr>
  <p:transition spd="med">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6E4A34-0490-44B0-8C32-0DE5440BCB0E}" type="datetimeFigureOut">
              <a:rPr lang="fa-IR" smtClean="0"/>
              <a:t>08/24/1435</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48E44293-10F5-469B-99EC-BF11E85B6348}" type="slidenum">
              <a:rPr lang="fa-IR" smtClean="0"/>
              <a:t>‹#›</a:t>
            </a:fld>
            <a:endParaRPr lang="fa-IR"/>
          </a:p>
        </p:txBody>
      </p:sp>
    </p:spTree>
    <p:extLst>
      <p:ext uri="{BB962C8B-B14F-4D97-AF65-F5344CB8AC3E}">
        <p14:creationId xmlns:p14="http://schemas.microsoft.com/office/powerpoint/2010/main" val="651409218"/>
      </p:ext>
    </p:extLst>
  </p:cSld>
  <p:clrMapOvr>
    <a:masterClrMapping/>
  </p:clrMapOvr>
  <p:transition spd="med">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6E4A34-0490-44B0-8C32-0DE5440BCB0E}" type="datetimeFigureOut">
              <a:rPr lang="fa-IR" smtClean="0"/>
              <a:t>08/24/1435</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48E44293-10F5-469B-99EC-BF11E85B6348}" type="slidenum">
              <a:rPr lang="fa-IR" smtClean="0"/>
              <a:t>‹#›</a:t>
            </a:fld>
            <a:endParaRPr lang="fa-IR"/>
          </a:p>
        </p:txBody>
      </p:sp>
    </p:spTree>
    <p:extLst>
      <p:ext uri="{BB962C8B-B14F-4D97-AF65-F5344CB8AC3E}">
        <p14:creationId xmlns:p14="http://schemas.microsoft.com/office/powerpoint/2010/main" val="3693852920"/>
      </p:ext>
    </p:extLst>
  </p:cSld>
  <p:clrMapOvr>
    <a:masterClrMapping/>
  </p:clrMapOvr>
  <p:transition spd="med">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256E4A34-0490-44B0-8C32-0DE5440BCB0E}" type="datetimeFigureOut">
              <a:rPr lang="fa-IR" smtClean="0"/>
              <a:t>08/24/1435</a:t>
            </a:fld>
            <a:endParaRPr lang="fa-I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8E44293-10F5-469B-99EC-BF11E85B6348}" type="slidenum">
              <a:rPr lang="fa-IR" smtClean="0"/>
              <a:t>‹#›</a:t>
            </a:fld>
            <a:endParaRPr lang="fa-IR"/>
          </a:p>
        </p:txBody>
      </p:sp>
    </p:spTree>
    <p:extLst>
      <p:ext uri="{BB962C8B-B14F-4D97-AF65-F5344CB8AC3E}">
        <p14:creationId xmlns:p14="http://schemas.microsoft.com/office/powerpoint/2010/main" val="2927251127"/>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transition spd="med">
    <p:fade/>
  </p:transition>
  <p:timing>
    <p:tnLst>
      <p:par>
        <p:cTn id="1" dur="indefinite" restart="never" nodeType="tmRoot"/>
      </p:par>
    </p:tnLst>
  </p:timing>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2.xml"/><Relationship Id="rId4" Type="http://schemas.openxmlformats.org/officeDocument/2006/relationships/image" Target="../media/image7.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G"/><Relationship Id="rId1" Type="http://schemas.openxmlformats.org/officeDocument/2006/relationships/slideLayout" Target="../slideLayouts/slideLayout2.xml"/><Relationship Id="rId5" Type="http://schemas.openxmlformats.org/officeDocument/2006/relationships/image" Target="../media/image11.JPG"/><Relationship Id="rId4" Type="http://schemas.openxmlformats.org/officeDocument/2006/relationships/image" Target="../media/image10.JPG"/></Relationships>
</file>

<file path=ppt/slides/_rels/slide22.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image" Target="../media/image14.JPG"/><Relationship Id="rId1" Type="http://schemas.openxmlformats.org/officeDocument/2006/relationships/slideLayout" Target="../slideLayouts/slideLayout2.xml"/><Relationship Id="rId5" Type="http://schemas.openxmlformats.org/officeDocument/2006/relationships/image" Target="../media/image17.JPG"/><Relationship Id="rId4" Type="http://schemas.openxmlformats.org/officeDocument/2006/relationships/image" Target="../media/image16.JPG"/></Relationships>
</file>

<file path=ppt/slides/_rels/slide24.xml.rels><?xml version="1.0" encoding="UTF-8" standalone="yes"?>
<Relationships xmlns="http://schemas.openxmlformats.org/package/2006/relationships"><Relationship Id="rId3" Type="http://schemas.openxmlformats.org/officeDocument/2006/relationships/image" Target="../media/image19.JPG"/><Relationship Id="rId2" Type="http://schemas.openxmlformats.org/officeDocument/2006/relationships/image" Target="../media/image18.JPG"/><Relationship Id="rId1" Type="http://schemas.openxmlformats.org/officeDocument/2006/relationships/slideLayout" Target="../slideLayouts/slideLayout2.xml"/><Relationship Id="rId4" Type="http://schemas.openxmlformats.org/officeDocument/2006/relationships/image" Target="../media/image20.JP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2.JPG"/><Relationship Id="rId2" Type="http://schemas.openxmlformats.org/officeDocument/2006/relationships/image" Target="../media/image21.JP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4.JPG"/><Relationship Id="rId2" Type="http://schemas.openxmlformats.org/officeDocument/2006/relationships/image" Target="../media/image23.JP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6.JPG"/><Relationship Id="rId2" Type="http://schemas.openxmlformats.org/officeDocument/2006/relationships/image" Target="../media/image25.JP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07126" y="1004903"/>
            <a:ext cx="9144000" cy="2387600"/>
          </a:xfrm>
        </p:spPr>
        <p:txBody>
          <a:bodyPr/>
          <a:lstStyle/>
          <a:p>
            <a:r>
              <a:rPr lang="fa-IR" dirty="0" smtClean="0"/>
              <a:t>پیاده راه ها</a:t>
            </a:r>
            <a:endParaRPr lang="fa-IR" dirty="0"/>
          </a:p>
        </p:txBody>
      </p:sp>
      <p:sp>
        <p:nvSpPr>
          <p:cNvPr id="3" name="Subtitle 2"/>
          <p:cNvSpPr>
            <a:spLocks noGrp="1"/>
          </p:cNvSpPr>
          <p:nvPr>
            <p:ph type="subTitle" idx="1"/>
          </p:nvPr>
        </p:nvSpPr>
        <p:spPr>
          <a:xfrm>
            <a:off x="1607127" y="3574473"/>
            <a:ext cx="9144000" cy="2514600"/>
          </a:xfrm>
        </p:spPr>
        <p:txBody>
          <a:bodyPr>
            <a:normAutofit/>
          </a:bodyPr>
          <a:lstStyle/>
          <a:p>
            <a:r>
              <a:rPr lang="fa-IR" dirty="0" smtClean="0"/>
              <a:t>استاد:سرکارخانم دکتر زرآبادی</a:t>
            </a:r>
          </a:p>
          <a:p>
            <a:endParaRPr lang="fa-IR" dirty="0" smtClean="0"/>
          </a:p>
          <a:p>
            <a:r>
              <a:rPr lang="fa-IR" dirty="0" smtClean="0"/>
              <a:t>آناهیتا طبائیان</a:t>
            </a:r>
          </a:p>
          <a:p>
            <a:r>
              <a:rPr lang="fa-IR" dirty="0" smtClean="0"/>
              <a:t>سارا مرتضوی فر</a:t>
            </a:r>
          </a:p>
          <a:p>
            <a:r>
              <a:rPr lang="fa-IR" dirty="0" smtClean="0"/>
              <a:t>زهرا رستگار</a:t>
            </a:r>
            <a:endParaRPr lang="fa-IR"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24703" y="238991"/>
            <a:ext cx="1508847" cy="1531824"/>
          </a:xfrm>
          <a:prstGeom prst="rect">
            <a:avLst/>
          </a:prstGeom>
        </p:spPr>
      </p:pic>
    </p:spTree>
    <p:extLst>
      <p:ext uri="{BB962C8B-B14F-4D97-AF65-F5344CB8AC3E}">
        <p14:creationId xmlns:p14="http://schemas.microsoft.com/office/powerpoint/2010/main" val="1825050310"/>
      </p:ext>
    </p:extLst>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2800" b="1" dirty="0" smtClean="0">
                <a:cs typeface="+mn-cs"/>
              </a:rPr>
              <a:t>انواع پیاده راه ها به لحاظ محدودیت حرکت سواره</a:t>
            </a:r>
            <a:br>
              <a:rPr lang="fa-IR" sz="2800" b="1" dirty="0" smtClean="0">
                <a:cs typeface="+mn-cs"/>
              </a:rPr>
            </a:br>
            <a:endParaRPr lang="fa-IR" sz="2800" dirty="0">
              <a:cs typeface="+mn-cs"/>
            </a:endParaRPr>
          </a:p>
        </p:txBody>
      </p:sp>
      <p:sp>
        <p:nvSpPr>
          <p:cNvPr id="3" name="Content Placeholder 2"/>
          <p:cNvSpPr>
            <a:spLocks noGrp="1"/>
          </p:cNvSpPr>
          <p:nvPr>
            <p:ph idx="1"/>
          </p:nvPr>
        </p:nvSpPr>
        <p:spPr/>
        <p:txBody>
          <a:bodyPr>
            <a:normAutofit/>
          </a:bodyPr>
          <a:lstStyle/>
          <a:p>
            <a:pPr marL="0" indent="0">
              <a:buNone/>
            </a:pPr>
            <a:endParaRPr lang="fa-IR" sz="1600" b="1" dirty="0" smtClean="0"/>
          </a:p>
          <a:p>
            <a:pPr marL="0" indent="0">
              <a:buNone/>
            </a:pPr>
            <a:r>
              <a:rPr lang="fa-IR" sz="1600" dirty="0"/>
              <a:t>الف- پیاده راههایی که هیچ وسیله نقلیه ای اجازه تردد درآنها را ندارد</a:t>
            </a:r>
            <a:r>
              <a:rPr lang="fa-IR" sz="1600" dirty="0" smtClean="0"/>
              <a:t>.</a:t>
            </a:r>
          </a:p>
          <a:p>
            <a:pPr marL="0" indent="0">
              <a:buNone/>
            </a:pPr>
            <a:r>
              <a:rPr lang="fa-IR" sz="1600" dirty="0"/>
              <a:t/>
            </a:r>
            <a:br>
              <a:rPr lang="fa-IR" sz="1600" dirty="0"/>
            </a:br>
            <a:r>
              <a:rPr lang="fa-IR" sz="1600" dirty="0"/>
              <a:t>ب- پیاده راه هایی که بعضی وسایل نقلیه بسیار کم سرعت اجازه تردد در آنها را دارد</a:t>
            </a:r>
            <a:r>
              <a:rPr lang="fa-IR" sz="1600" dirty="0" smtClean="0"/>
              <a:t>.</a:t>
            </a:r>
          </a:p>
          <a:p>
            <a:pPr marL="0" indent="0">
              <a:buNone/>
            </a:pPr>
            <a:r>
              <a:rPr lang="fa-IR" sz="1600" dirty="0"/>
              <a:t/>
            </a:r>
            <a:br>
              <a:rPr lang="fa-IR" sz="1600" dirty="0"/>
            </a:br>
            <a:r>
              <a:rPr lang="fa-IR" sz="1600" dirty="0"/>
              <a:t>ج- پیاده راه هایی که در ساعات خاصی از روز ( معمولا عصرها) و یا روزهای خاصی ازهفته یا سال مانع ورود وسایل نقلیه می شوند.</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06406" y="4353228"/>
            <a:ext cx="3096251" cy="1719139"/>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84172" y="4353228"/>
            <a:ext cx="3008493" cy="1719139"/>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019600" y="4377835"/>
            <a:ext cx="2714209" cy="1719814"/>
          </a:xfrm>
          <a:prstGeom prst="rect">
            <a:avLst/>
          </a:prstGeom>
        </p:spPr>
      </p:pic>
      <p:sp>
        <p:nvSpPr>
          <p:cNvPr id="8" name="TextBox 7"/>
          <p:cNvSpPr txBox="1"/>
          <p:nvPr/>
        </p:nvSpPr>
        <p:spPr>
          <a:xfrm>
            <a:off x="1692106" y="6160588"/>
            <a:ext cx="2473036" cy="276999"/>
          </a:xfrm>
          <a:prstGeom prst="rect">
            <a:avLst/>
          </a:prstGeom>
          <a:noFill/>
        </p:spPr>
        <p:txBody>
          <a:bodyPr wrap="square" rtlCol="1">
            <a:spAutoFit/>
          </a:bodyPr>
          <a:lstStyle/>
          <a:p>
            <a:r>
              <a:rPr lang="fa-IR" sz="1200" dirty="0"/>
              <a:t>الف- </a:t>
            </a:r>
            <a:r>
              <a:rPr lang="en-US" sz="1200" dirty="0" err="1"/>
              <a:t>Haga</a:t>
            </a:r>
            <a:r>
              <a:rPr lang="en-US" sz="1200" dirty="0"/>
              <a:t> </a:t>
            </a:r>
            <a:r>
              <a:rPr lang="en-US" sz="1200" dirty="0" err="1"/>
              <a:t>Nygata</a:t>
            </a:r>
            <a:r>
              <a:rPr lang="en-US" sz="1200" dirty="0"/>
              <a:t>-Sweden</a:t>
            </a:r>
            <a:endParaRPr lang="fa-IR" sz="1200" dirty="0"/>
          </a:p>
        </p:txBody>
      </p:sp>
      <p:sp>
        <p:nvSpPr>
          <p:cNvPr id="9" name="TextBox 8"/>
          <p:cNvSpPr txBox="1"/>
          <p:nvPr/>
        </p:nvSpPr>
        <p:spPr>
          <a:xfrm>
            <a:off x="5432429" y="5975922"/>
            <a:ext cx="2057400" cy="461665"/>
          </a:xfrm>
          <a:prstGeom prst="rect">
            <a:avLst/>
          </a:prstGeom>
          <a:noFill/>
        </p:spPr>
        <p:txBody>
          <a:bodyPr wrap="square" rtlCol="1">
            <a:spAutoFit/>
          </a:bodyPr>
          <a:lstStyle/>
          <a:p>
            <a:r>
              <a:rPr lang="fa-IR" sz="1200" dirty="0" smtClean="0"/>
              <a:t/>
            </a:r>
            <a:br>
              <a:rPr lang="fa-IR" sz="1200" dirty="0" smtClean="0"/>
            </a:br>
            <a:r>
              <a:rPr lang="fa-IR" sz="1200" dirty="0"/>
              <a:t>ب- </a:t>
            </a:r>
            <a:r>
              <a:rPr lang="en-US" sz="1200" dirty="0" err="1"/>
              <a:t>Rua-flores-turismo-curitib</a:t>
            </a:r>
            <a:endParaRPr lang="fa-IR" sz="1200" dirty="0"/>
          </a:p>
        </p:txBody>
      </p:sp>
      <p:sp>
        <p:nvSpPr>
          <p:cNvPr id="10" name="TextBox 9"/>
          <p:cNvSpPr txBox="1"/>
          <p:nvPr/>
        </p:nvSpPr>
        <p:spPr>
          <a:xfrm>
            <a:off x="8146472" y="6176963"/>
            <a:ext cx="2209469" cy="276999"/>
          </a:xfrm>
          <a:prstGeom prst="rect">
            <a:avLst/>
          </a:prstGeom>
          <a:noFill/>
        </p:spPr>
        <p:txBody>
          <a:bodyPr wrap="square" rtlCol="1">
            <a:spAutoFit/>
          </a:bodyPr>
          <a:lstStyle/>
          <a:p>
            <a:r>
              <a:rPr lang="fa-IR" sz="1200" dirty="0"/>
              <a:t>ج- </a:t>
            </a:r>
            <a:r>
              <a:rPr lang="en-US" sz="1200" dirty="0"/>
              <a:t>Saturday Farmer's Market</a:t>
            </a:r>
            <a:endParaRPr lang="fa-IR" sz="1200" dirty="0"/>
          </a:p>
        </p:txBody>
      </p:sp>
    </p:spTree>
    <p:extLst>
      <p:ext uri="{BB962C8B-B14F-4D97-AF65-F5344CB8AC3E}">
        <p14:creationId xmlns:p14="http://schemas.microsoft.com/office/powerpoint/2010/main" val="246816736"/>
      </p:ext>
    </p:extLst>
  </p:cSld>
  <p:clrMapOvr>
    <a:masterClrMapping/>
  </p:clrMapOvr>
  <p:transition spd="med">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2800" b="1" dirty="0" smtClean="0">
                <a:cs typeface="+mn-cs"/>
              </a:rPr>
              <a:t>پیشینه شکل گیری پیاده راه ها</a:t>
            </a:r>
            <a:endParaRPr lang="fa-IR" sz="2800" b="1" dirty="0">
              <a:cs typeface="+mn-cs"/>
            </a:endParaRPr>
          </a:p>
        </p:txBody>
      </p:sp>
      <p:sp>
        <p:nvSpPr>
          <p:cNvPr id="3" name="Content Placeholder 2"/>
          <p:cNvSpPr>
            <a:spLocks noGrp="1"/>
          </p:cNvSpPr>
          <p:nvPr>
            <p:ph idx="1"/>
          </p:nvPr>
        </p:nvSpPr>
        <p:spPr/>
        <p:txBody>
          <a:bodyPr>
            <a:normAutofit/>
          </a:bodyPr>
          <a:lstStyle/>
          <a:p>
            <a:pPr marL="0" indent="0">
              <a:buNone/>
            </a:pPr>
            <a:r>
              <a:rPr lang="ar-SA" sz="1600" dirty="0"/>
              <a:t>انگاره خیابان پیاده، برای اولین بار در شهرهای اروپایی نمود پیدا کرد. از دهه­های میانی قرن بیستم میلادی به بعد، این انگاره در شهرهای اروپایی با </a:t>
            </a:r>
            <a:endParaRPr lang="fa-IR" sz="1600" dirty="0" smtClean="0"/>
          </a:p>
          <a:p>
            <a:pPr marL="0" indent="0">
              <a:buNone/>
            </a:pPr>
            <a:r>
              <a:rPr lang="ar-SA" sz="1600" dirty="0" smtClean="0"/>
              <a:t>هدف </a:t>
            </a:r>
            <a:r>
              <a:rPr lang="ar-SA" sz="1600" dirty="0"/>
              <a:t>خارج ساختن محدوده­های تاریخی شهرها از تسلط اتومبیل و برای حفاظت از بافت­های کهن و احیاء حیات اجتماعی، طرح و به اجرا درآمد (حبیبی، 1380، 44</a:t>
            </a:r>
            <a:r>
              <a:rPr lang="ar-SA" sz="1600" dirty="0" smtClean="0"/>
              <a:t>).</a:t>
            </a:r>
            <a:endParaRPr lang="fa-IR" sz="1600" dirty="0" smtClean="0"/>
          </a:p>
          <a:p>
            <a:pPr marL="0" indent="0">
              <a:buNone/>
            </a:pPr>
            <a:endParaRPr lang="en-US" sz="1600" dirty="0" smtClean="0">
              <a:effectLst/>
            </a:endParaRPr>
          </a:p>
          <a:p>
            <a:pPr marL="0" indent="0">
              <a:buNone/>
            </a:pPr>
            <a:r>
              <a:rPr lang="ar-SA" sz="1600" dirty="0"/>
              <a:t>در جوامع شرقی به این مقوله کمتر از اروپا پرداخته شده، و با تأخیر زمانی نسبت به اروپا و پس از تجربیات حاصله در شهرهای اروپایی، در قالب طرح</a:t>
            </a:r>
            <a:r>
              <a:rPr lang="ar-SA" sz="1600" dirty="0" smtClean="0"/>
              <a:t>­</a:t>
            </a:r>
            <a:endParaRPr lang="fa-IR" sz="1600" dirty="0" smtClean="0"/>
          </a:p>
          <a:p>
            <a:pPr marL="0" indent="0">
              <a:buNone/>
            </a:pPr>
            <a:r>
              <a:rPr lang="ar-SA" sz="1600" dirty="0" smtClean="0"/>
              <a:t>های </a:t>
            </a:r>
            <a:r>
              <a:rPr lang="ar-SA" sz="1600" dirty="0"/>
              <a:t>بهسازی، نوسازی و بازسازی بافت­های کهن، اقداماتی صورت پذیرفته است (حبیبی به نقل از پروند، 1380، 44</a:t>
            </a:r>
            <a:r>
              <a:rPr lang="ar-SA" sz="1600" dirty="0" smtClean="0"/>
              <a:t>).</a:t>
            </a:r>
            <a:endParaRPr lang="fa-IR" sz="1600" dirty="0" smtClean="0"/>
          </a:p>
          <a:p>
            <a:pPr marL="0" indent="0">
              <a:buNone/>
            </a:pPr>
            <a:endParaRPr lang="en-US" sz="1600" dirty="0" smtClean="0">
              <a:effectLst/>
            </a:endParaRPr>
          </a:p>
          <a:p>
            <a:pPr marL="0" indent="0">
              <a:buNone/>
            </a:pPr>
            <a:r>
              <a:rPr lang="ar-SA" sz="1600" dirty="0"/>
              <a:t>در شهرهای آمریکایی نیز در قالب طراحی مجموعه­های تجاری بزرگ و تحت عنوان "مال"ها، مبحث توجه به ایجاد مسیرهای پیاده متفاوت با آن­چه که </a:t>
            </a:r>
            <a:r>
              <a:rPr lang="ar-SA" sz="1600" dirty="0" smtClean="0"/>
              <a:t>در</a:t>
            </a:r>
            <a:endParaRPr lang="fa-IR" sz="1600" dirty="0" smtClean="0"/>
          </a:p>
          <a:p>
            <a:pPr marL="0" indent="0">
              <a:buNone/>
            </a:pPr>
            <a:r>
              <a:rPr lang="ar-SA" sz="1600" dirty="0" smtClean="0"/>
              <a:t> </a:t>
            </a:r>
            <a:r>
              <a:rPr lang="ar-SA" sz="1600" dirty="0"/>
              <a:t>اروپا و شرق اتفاق افتاده، به اجرا درآمده است (حبیبی، 1380، 44</a:t>
            </a:r>
            <a:r>
              <a:rPr lang="ar-SA" sz="1600" dirty="0" smtClean="0"/>
              <a:t>).</a:t>
            </a:r>
            <a:endParaRPr lang="fa-IR" sz="1600" dirty="0" smtClean="0"/>
          </a:p>
          <a:p>
            <a:pPr marL="0" indent="0">
              <a:buNone/>
            </a:pPr>
            <a:endParaRPr lang="en-US" sz="1600" dirty="0" smtClean="0">
              <a:effectLst/>
            </a:endParaRPr>
          </a:p>
          <a:p>
            <a:pPr marL="0" indent="0">
              <a:buNone/>
            </a:pPr>
            <a:r>
              <a:rPr lang="ar-SA" sz="1600" dirty="0"/>
              <a:t>نکته مشترکی که سبب می­گردد این اقدامات را در کنار یکدیگر قرار داد، اولویت حضور عابر پیاده با هدف احیاء حیات مدنی و اختصاص حداکثر فضا </a:t>
            </a:r>
            <a:r>
              <a:rPr lang="ar-SA" sz="1600" dirty="0" smtClean="0"/>
              <a:t>به</a:t>
            </a:r>
            <a:endParaRPr lang="fa-IR" sz="1600" dirty="0" smtClean="0"/>
          </a:p>
          <a:p>
            <a:pPr marL="0" indent="0">
              <a:buNone/>
            </a:pPr>
            <a:r>
              <a:rPr lang="ar-SA" sz="1600" dirty="0" smtClean="0"/>
              <a:t> </a:t>
            </a:r>
            <a:r>
              <a:rPr lang="ar-SA" sz="1600" dirty="0"/>
              <a:t>عابر پیاده و حداقل نمودن فضای مورد نیاز وسایل نقلیه است. در بسیاری موارد نیز این اقدامات در بافت­های کهن هماهنگ با کند شدن حرکت </a:t>
            </a:r>
            <a:r>
              <a:rPr lang="ar-SA" sz="1600" dirty="0" smtClean="0"/>
              <a:t>سواره</a:t>
            </a:r>
            <a:endParaRPr lang="fa-IR" sz="1600" dirty="0" smtClean="0"/>
          </a:p>
          <a:p>
            <a:pPr marL="0" indent="0">
              <a:buNone/>
            </a:pPr>
            <a:r>
              <a:rPr lang="ar-SA" sz="1600" dirty="0" smtClean="0"/>
              <a:t> </a:t>
            </a:r>
            <a:r>
              <a:rPr lang="ar-SA" sz="1600" dirty="0"/>
              <a:t>شکل گرفته­اند و تحت عنوان پیاده­سازی محورهای تاریخی معرفی شده­اند (حبیبی، 1380، 44</a:t>
            </a:r>
            <a:r>
              <a:rPr lang="ar-SA" sz="1600" dirty="0" smtClean="0"/>
              <a:t>).</a:t>
            </a:r>
            <a:endParaRPr lang="fa-IR" sz="1600" dirty="0" smtClean="0"/>
          </a:p>
          <a:p>
            <a:pPr marL="0" indent="0">
              <a:buNone/>
            </a:pPr>
            <a:endParaRPr lang="en-US" sz="1600" dirty="0" smtClean="0">
              <a:effectLst/>
            </a:endParaRPr>
          </a:p>
          <a:p>
            <a:pPr marL="0" indent="0">
              <a:buNone/>
            </a:pPr>
            <a:endParaRPr lang="fa-IR" sz="1600" dirty="0"/>
          </a:p>
        </p:txBody>
      </p:sp>
    </p:spTree>
    <p:extLst>
      <p:ext uri="{BB962C8B-B14F-4D97-AF65-F5344CB8AC3E}">
        <p14:creationId xmlns:p14="http://schemas.microsoft.com/office/powerpoint/2010/main" val="4040263042"/>
      </p:ext>
    </p:extLst>
  </p:cSld>
  <p:clrMapOvr>
    <a:masterClrMapping/>
  </p:clrMapOvr>
  <p:transition spd="med">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2800" b="1" dirty="0" smtClean="0">
                <a:cs typeface="+mn-cs"/>
              </a:rPr>
              <a:t>پیشینه شکل گیری پیاده راه ها</a:t>
            </a:r>
            <a:endParaRPr lang="fa-IR" sz="2800" b="1" dirty="0">
              <a:cs typeface="+mn-cs"/>
            </a:endParaRPr>
          </a:p>
        </p:txBody>
      </p:sp>
      <p:sp>
        <p:nvSpPr>
          <p:cNvPr id="3" name="Content Placeholder 2"/>
          <p:cNvSpPr>
            <a:spLocks noGrp="1"/>
          </p:cNvSpPr>
          <p:nvPr>
            <p:ph idx="1"/>
          </p:nvPr>
        </p:nvSpPr>
        <p:spPr/>
        <p:txBody>
          <a:bodyPr>
            <a:normAutofit/>
          </a:bodyPr>
          <a:lstStyle/>
          <a:p>
            <a:pPr marL="0" indent="0">
              <a:buNone/>
            </a:pPr>
            <a:r>
              <a:rPr lang="ar-SA" sz="1600" dirty="0" smtClean="0"/>
              <a:t>انگاره تبدیل مسیرهای شهری به خیابان­های مختص پیاده، در محدوده تاریخی و مرکزی شهرهای اروپایی برای نخستین بار در قالب تجربه­ای محدود و</a:t>
            </a:r>
            <a:endParaRPr lang="fa-IR" sz="1600" dirty="0" smtClean="0"/>
          </a:p>
          <a:p>
            <a:pPr marL="0" indent="0">
              <a:buNone/>
            </a:pPr>
            <a:r>
              <a:rPr lang="ar-SA" sz="1600" dirty="0" smtClean="0"/>
              <a:t> محلی در یکی از خیابان­های خرید مرکز شهر اسن </a:t>
            </a:r>
            <a:r>
              <a:rPr lang="en-US" sz="1600" dirty="0" smtClean="0"/>
              <a:t>(Essen)</a:t>
            </a:r>
            <a:r>
              <a:rPr lang="fa-IR" sz="1600" dirty="0" smtClean="0"/>
              <a:t> آلمان به اجرا درآمد. توجه به این امر پس از جنگ جهانی دوم و فرا رسیدن زمان بازسازی</a:t>
            </a:r>
          </a:p>
          <a:p>
            <a:pPr marL="0" indent="0">
              <a:buNone/>
            </a:pPr>
            <a:r>
              <a:rPr lang="fa-IR" sz="1600" dirty="0" smtClean="0"/>
              <a:t> شهرهای اروپایی شکل مشخص­تری پیدا نمود. موفقیت اجرای طرح ذکر شده در اسن باعث گردید تا در دهه­های بعدی، اقدانات گسترده­تری در بسیاری از</a:t>
            </a:r>
          </a:p>
          <a:p>
            <a:pPr marL="0" indent="0">
              <a:buNone/>
            </a:pPr>
            <a:r>
              <a:rPr lang="fa-IR" sz="1600" dirty="0" smtClean="0"/>
              <a:t> شهرهای اروپایی صورت گیرد، به گونه­ای که تا دهه 80 میلادی، غالب بخش­های مرکزی و تاریخی شهرهای عمده اروپا به روی اتومبیل­ها بسته شدند. </a:t>
            </a:r>
          </a:p>
          <a:p>
            <a:pPr marL="0" indent="0">
              <a:buNone/>
            </a:pPr>
            <a:r>
              <a:rPr lang="fa-IR" sz="1600" dirty="0" smtClean="0"/>
              <a:t>در شروع مداخله، رشد فزاینده تعداد اتومبیل­ها و محدودیت بافت قدیمی در پذیرش وسایل نقلیه، به سلسله اقداماتی از این دست انجامید: یک طرفه نمودن </a:t>
            </a:r>
          </a:p>
          <a:p>
            <a:pPr marL="0" indent="0">
              <a:buNone/>
            </a:pPr>
            <a:r>
              <a:rPr lang="fa-IR" sz="1600" dirty="0" smtClean="0"/>
              <a:t>برخی مسیرها، ممانعت از توقف اتومبیل در برخی محدوده­ها، ایجاد مسیرهای ویژه وسایل حمل و نقل عمومی، ایجاد محدوده­های آمد و شد سواره و ...</a:t>
            </a:r>
          </a:p>
          <a:p>
            <a:pPr marL="0" indent="0">
              <a:buNone/>
            </a:pPr>
            <a:r>
              <a:rPr lang="fa-IR" sz="1600" dirty="0" smtClean="0"/>
              <a:t> </a:t>
            </a:r>
            <a:r>
              <a:rPr lang="ar-SA" sz="1600" dirty="0" smtClean="0"/>
              <a:t>(حبیبی، 1380، 44). </a:t>
            </a:r>
            <a:endParaRPr lang="fa-IR" sz="1600" dirty="0" smtClean="0"/>
          </a:p>
          <a:p>
            <a:pPr marL="0" indent="0">
              <a:buNone/>
            </a:pPr>
            <a:endParaRPr lang="fa-IR" sz="1600" dirty="0">
              <a:effectLst/>
            </a:endParaRPr>
          </a:p>
          <a:p>
            <a:pPr marL="0" indent="0">
              <a:buNone/>
            </a:pPr>
            <a:r>
              <a:rPr lang="ar-SA" sz="1600" dirty="0" smtClean="0"/>
              <a:t>در دهه ی 1970 ، یک راهبرد مشهور برای کم کردن برخورد میان حرکت سواره و پیاده در مرکز شهرهای شلوغ مطرح گردید و آن استفاده از سامانه </a:t>
            </a:r>
            <a:endParaRPr lang="fa-IR" sz="1600" dirty="0" smtClean="0"/>
          </a:p>
          <a:p>
            <a:pPr marL="0" indent="0">
              <a:buNone/>
            </a:pPr>
            <a:r>
              <a:rPr lang="ar-SA" sz="1600" dirty="0" smtClean="0"/>
              <a:t>پیاده رو های غیر همسطح هوایی بود . این راه حل ، عبور و مرور اتومبیل ها را در خیابان های خاص محدود نمی کند ؛ بلکه بسیاری از عابران پیاده را </a:t>
            </a:r>
            <a:endParaRPr lang="fa-IR" sz="1600" dirty="0" smtClean="0"/>
          </a:p>
          <a:p>
            <a:pPr marL="0" indent="0">
              <a:buNone/>
            </a:pPr>
            <a:r>
              <a:rPr lang="ar-SA" sz="1600" dirty="0" smtClean="0"/>
              <a:t>از سطح زمین جدا کرده و از طریق سامانه های پیاده رو هوایی، به ویژه از طریق مرتبط ساختن طبقات فوقانی ساختمان های دو طرف خیابان ها جا به جا</a:t>
            </a:r>
            <a:endParaRPr lang="fa-IR" sz="1600" dirty="0" smtClean="0"/>
          </a:p>
          <a:p>
            <a:pPr marL="0" indent="0">
              <a:buNone/>
            </a:pPr>
            <a:r>
              <a:rPr lang="ar-SA" sz="1600" dirty="0" smtClean="0"/>
              <a:t> می کرد.</a:t>
            </a:r>
            <a:r>
              <a:rPr lang="en-US" sz="1600" dirty="0" smtClean="0">
                <a:effectLst/>
              </a:rPr>
              <a:t/>
            </a:r>
            <a:br>
              <a:rPr lang="en-US" sz="1600" dirty="0" smtClean="0">
                <a:effectLst/>
              </a:rPr>
            </a:br>
            <a:endParaRPr lang="fa-IR" sz="1600" dirty="0"/>
          </a:p>
        </p:txBody>
      </p:sp>
    </p:spTree>
    <p:extLst>
      <p:ext uri="{BB962C8B-B14F-4D97-AF65-F5344CB8AC3E}">
        <p14:creationId xmlns:p14="http://schemas.microsoft.com/office/powerpoint/2010/main" val="957852008"/>
      </p:ext>
    </p:extLst>
  </p:cSld>
  <p:clrMapOvr>
    <a:masterClrMapping/>
  </p:clrMapOvr>
  <p:transition spd="med">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a-IR" sz="2800" b="1" dirty="0">
                <a:cs typeface="+mn-cs"/>
              </a:rPr>
              <a:t>پیشینه شکل گیری پیاده راه ها</a:t>
            </a:r>
          </a:p>
        </p:txBody>
      </p:sp>
      <p:sp>
        <p:nvSpPr>
          <p:cNvPr id="3" name="Content Placeholder 2"/>
          <p:cNvSpPr>
            <a:spLocks noGrp="1"/>
          </p:cNvSpPr>
          <p:nvPr>
            <p:ph idx="1"/>
          </p:nvPr>
        </p:nvSpPr>
        <p:spPr/>
        <p:txBody>
          <a:bodyPr>
            <a:normAutofit/>
          </a:bodyPr>
          <a:lstStyle/>
          <a:p>
            <a:pPr marL="0" indent="0">
              <a:buNone/>
            </a:pPr>
            <a:r>
              <a:rPr lang="ar-SA" sz="1600" dirty="0" smtClean="0"/>
              <a:t>سامانه های تردد غیر همسطح عابر پیاده که شامل زیرگذر ها نیز می شوند، از مزایایی بر خوردارند که از طرق دیگر به سختی قابل دستیابی است، مانند:</a:t>
            </a:r>
            <a:endParaRPr lang="fa-IR" sz="1600" dirty="0" smtClean="0"/>
          </a:p>
          <a:p>
            <a:pPr marL="0" indent="0">
              <a:buNone/>
            </a:pPr>
            <a:r>
              <a:rPr lang="ar-SA" sz="1600" dirty="0" smtClean="0"/>
              <a:t> ایمنی عابران و ایجاد پیاده روهایی با قابلیت کنترل شرایط آب و هوایی در آنها ، که در طول زمستان، به ویژه در شهرهای شمالی، کاربرد زیادی دارند </a:t>
            </a:r>
            <a:endParaRPr lang="fa-IR" sz="1600" dirty="0" smtClean="0"/>
          </a:p>
          <a:p>
            <a:pPr marL="0" indent="0">
              <a:buNone/>
            </a:pPr>
            <a:r>
              <a:rPr lang="ar-SA" sz="1600" dirty="0" smtClean="0"/>
              <a:t>(پایمر، 1389، 152)</a:t>
            </a:r>
            <a:r>
              <a:rPr lang="fa-IR" sz="1600" dirty="0" smtClean="0"/>
              <a:t>.</a:t>
            </a:r>
          </a:p>
          <a:p>
            <a:pPr marL="0" indent="0">
              <a:buNone/>
            </a:pPr>
            <a:endParaRPr lang="fa-IR" sz="1600" dirty="0" smtClean="0"/>
          </a:p>
          <a:p>
            <a:pPr marL="0" indent="0">
              <a:buNone/>
            </a:pPr>
            <a:r>
              <a:rPr lang="ar-SA" sz="1600" dirty="0"/>
              <a:t>در واقع بستن معابر تشکیل دهنده ستون فقرات مرکز شهر به روی خودرو ها و تبدیل کردن این معابر به پیاده راه، پاسخی نامناسب  و ناکافی به مشکل </a:t>
            </a:r>
            <a:endParaRPr lang="fa-IR" sz="1600" dirty="0" smtClean="0"/>
          </a:p>
          <a:p>
            <a:pPr marL="0" indent="0">
              <a:buNone/>
            </a:pPr>
            <a:r>
              <a:rPr lang="ar-SA" sz="1600" dirty="0" smtClean="0"/>
              <a:t>بزرگ </a:t>
            </a:r>
            <a:r>
              <a:rPr lang="ar-SA" sz="1600" dirty="0"/>
              <a:t>اقتصادی مربوط به نحوه تقویت خرید و فروش در مرکز شهر بود.این تلاش در مجموع شکست خورد </a:t>
            </a:r>
            <a:r>
              <a:rPr lang="ar-SA" sz="1600" dirty="0" smtClean="0"/>
              <a:t>( </a:t>
            </a:r>
            <a:r>
              <a:rPr lang="ar-SA" sz="1600" dirty="0"/>
              <a:t>پایمر ، 1389 ، 150</a:t>
            </a:r>
            <a:r>
              <a:rPr lang="ar-SA" sz="1600" dirty="0" smtClean="0"/>
              <a:t>)</a:t>
            </a:r>
            <a:r>
              <a:rPr lang="fa-IR" sz="1600" dirty="0" smtClean="0"/>
              <a:t>.</a:t>
            </a:r>
          </a:p>
          <a:p>
            <a:pPr marL="0" indent="0">
              <a:buNone/>
            </a:pPr>
            <a:endParaRPr lang="en-US" sz="1600" dirty="0"/>
          </a:p>
          <a:p>
            <a:pPr marL="0" indent="0">
              <a:buNone/>
            </a:pPr>
            <a:r>
              <a:rPr lang="ar-SA" sz="1600" dirty="0" smtClean="0"/>
              <a:t>  </a:t>
            </a:r>
            <a:r>
              <a:rPr lang="ar-SA" sz="1600" dirty="0"/>
              <a:t>در اغلب اوقات مقیاس فضای پیاده، در اثر مسدود شدن خیابان به روی اتومبیل ها ، به یک مشکل مبدل میگردد . در مقایسه ی این پیاده راه ها با </a:t>
            </a:r>
            <a:r>
              <a:rPr lang="ar-SA" sz="1600" dirty="0" smtClean="0"/>
              <a:t>بازار</a:t>
            </a:r>
            <a:endParaRPr lang="fa-IR" sz="1600" dirty="0" smtClean="0"/>
          </a:p>
          <a:p>
            <a:pPr marL="0" indent="0">
              <a:buNone/>
            </a:pPr>
            <a:r>
              <a:rPr lang="ar-SA" sz="1600" dirty="0" smtClean="0"/>
              <a:t> </a:t>
            </a:r>
            <a:r>
              <a:rPr lang="ar-SA" sz="1600" dirty="0"/>
              <a:t>های سنتی ، هنگامی که سواره از آنها بیرون رانده می شود، علی رغم حضور عابران پیاده خارج از مقیاس به نظر می رسند. این ها به جای این که </a:t>
            </a:r>
            <a:r>
              <a:rPr lang="ar-SA" sz="1600" dirty="0" smtClean="0"/>
              <a:t>پرتر</a:t>
            </a:r>
            <a:endParaRPr lang="fa-IR" sz="1600" dirty="0" smtClean="0"/>
          </a:p>
          <a:p>
            <a:pPr marL="0" indent="0">
              <a:buNone/>
            </a:pPr>
            <a:r>
              <a:rPr lang="ar-SA" sz="1600" dirty="0" smtClean="0"/>
              <a:t> </a:t>
            </a:r>
            <a:r>
              <a:rPr lang="ar-SA" sz="1600" dirty="0"/>
              <a:t>و سرزنده تر و فعال تر باشند ، خالی تر به نظر می </a:t>
            </a:r>
            <a:r>
              <a:rPr lang="ar-SA" sz="1600" dirty="0" smtClean="0"/>
              <a:t>آیند </a:t>
            </a:r>
            <a:r>
              <a:rPr lang="ar-SA" sz="1600" dirty="0"/>
              <a:t>(پایمر،1389، 150</a:t>
            </a:r>
            <a:r>
              <a:rPr lang="ar-SA" sz="1600" dirty="0" smtClean="0"/>
              <a:t>)</a:t>
            </a:r>
            <a:r>
              <a:rPr lang="fa-IR" sz="1600" dirty="0" smtClean="0"/>
              <a:t>.</a:t>
            </a:r>
            <a:endParaRPr lang="en-US" sz="1600" dirty="0"/>
          </a:p>
          <a:p>
            <a:pPr marL="0" indent="0">
              <a:buNone/>
            </a:pPr>
            <a:endParaRPr lang="en-US" sz="1600" dirty="0" smtClean="0"/>
          </a:p>
        </p:txBody>
      </p:sp>
    </p:spTree>
    <p:extLst>
      <p:ext uri="{BB962C8B-B14F-4D97-AF65-F5344CB8AC3E}">
        <p14:creationId xmlns:p14="http://schemas.microsoft.com/office/powerpoint/2010/main" val="2195215848"/>
      </p:ext>
    </p:extLst>
  </p:cSld>
  <p:clrMapOvr>
    <a:masterClrMapping/>
  </p:clrMapOvr>
  <p:transition spd="med">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2800" b="1" dirty="0">
                <a:cs typeface="+mn-cs"/>
              </a:rPr>
              <a:t>پیشینه شکل گیری پیاده راه ها</a:t>
            </a:r>
          </a:p>
        </p:txBody>
      </p:sp>
      <p:sp>
        <p:nvSpPr>
          <p:cNvPr id="3" name="Content Placeholder 2"/>
          <p:cNvSpPr>
            <a:spLocks noGrp="1"/>
          </p:cNvSpPr>
          <p:nvPr>
            <p:ph idx="1"/>
          </p:nvPr>
        </p:nvSpPr>
        <p:spPr/>
        <p:txBody>
          <a:bodyPr>
            <a:noAutofit/>
          </a:bodyPr>
          <a:lstStyle/>
          <a:p>
            <a:pPr marL="0" indent="0">
              <a:buNone/>
            </a:pPr>
            <a:r>
              <a:rPr lang="ar-SA" sz="1600" dirty="0" smtClean="0"/>
              <a:t> در دهه 80 قرن بیستم، نوع دیگری از این مداخله و برخورد در اروپا عنوان شد و آن کنترل حرکت سواره، بدون ممانعت از حضور آن، در همزیستی</a:t>
            </a:r>
            <a:endParaRPr lang="fa-IR" sz="1600" dirty="0" smtClean="0"/>
          </a:p>
          <a:p>
            <a:pPr marL="0" indent="0">
              <a:buNone/>
            </a:pPr>
            <a:r>
              <a:rPr lang="fa-IR" sz="1600" dirty="0" smtClean="0"/>
              <a:t/>
            </a:r>
            <a:br>
              <a:rPr lang="fa-IR" sz="1600" dirty="0" smtClean="0"/>
            </a:br>
            <a:r>
              <a:rPr lang="ar-SA" sz="1600" dirty="0" smtClean="0"/>
              <a:t> مسالمت­آمیز با حرکت پیاده بود. این نحوه تفکر، حذف کامل اتومبیل را که جزء ضروریات و عنصر عجین شده با زندگی انسان از سوی طرفداران این</a:t>
            </a:r>
            <a:r>
              <a:rPr lang="fa-IR" sz="1600" dirty="0" smtClean="0"/>
              <a:t/>
            </a:r>
            <a:br>
              <a:rPr lang="fa-IR" sz="1600" dirty="0" smtClean="0"/>
            </a:br>
            <a:r>
              <a:rPr lang="ar-SA" sz="1600" dirty="0" smtClean="0"/>
              <a:t> </a:t>
            </a:r>
            <a:r>
              <a:rPr lang="fa-IR" sz="1600" dirty="0" smtClean="0"/>
              <a:t/>
            </a:r>
            <a:br>
              <a:rPr lang="fa-IR" sz="1600" dirty="0" smtClean="0"/>
            </a:br>
            <a:r>
              <a:rPr lang="ar-SA" sz="1600" dirty="0" smtClean="0"/>
              <a:t>تفکر به شمار می­آمد، غیر قابل قبول دانسته و حداقل نمودن فضای مورد نیاز سواره را در جهت اختصاص حداکثر امکان به حضور پیاده مطرح نمود.</a:t>
            </a:r>
            <a:endParaRPr lang="fa-IR" sz="1600" dirty="0" smtClean="0"/>
          </a:p>
          <a:p>
            <a:pPr marL="0" indent="0">
              <a:buNone/>
            </a:pPr>
            <a:endParaRPr lang="fa-IR" sz="1600" dirty="0">
              <a:effectLst/>
            </a:endParaRPr>
          </a:p>
          <a:p>
            <a:pPr marL="0" indent="0">
              <a:buNone/>
            </a:pPr>
            <a:r>
              <a:rPr lang="ar-SA" sz="1600" dirty="0" smtClean="0"/>
              <a:t>بدین ترتیب طرح "خیابان­های با ترافیک آرام" به عنوان نوع دیگری از مداخلات در جهت اعتبار بخشیدن به انسان پیاده و حضور او در فضاهای شهری،</a:t>
            </a:r>
            <a:endParaRPr lang="fa-IR" sz="1600" dirty="0" smtClean="0"/>
          </a:p>
          <a:p>
            <a:pPr marL="0" indent="0">
              <a:buNone/>
            </a:pPr>
            <a:r>
              <a:rPr lang="ar-SA" sz="1600" dirty="0" smtClean="0"/>
              <a:t>در شهرهای اروپایی به اجرا درآمد  (حبیبی به نقل از ژان پی­یر موره، 1380، 44). لازم به ذکر است که یکی از اهداف مورد نظر در اجرای این نوع</a:t>
            </a:r>
            <a:endParaRPr lang="fa-IR" sz="1600" dirty="0" smtClean="0"/>
          </a:p>
          <a:p>
            <a:pPr marL="0" indent="0">
              <a:buNone/>
            </a:pPr>
            <a:r>
              <a:rPr lang="ar-SA" sz="1600" dirty="0" smtClean="0"/>
              <a:t> مداخلات، تحقق اهداف و برآوردن نیازهای گردشگری در بافت­های کهن شهر اروپایی نیز بود که به عنوان یکی از محورهای مورد توجه در طرح مد </a:t>
            </a:r>
            <a:endParaRPr lang="fa-IR" sz="1600" dirty="0" smtClean="0"/>
          </a:p>
          <a:p>
            <a:pPr marL="0" indent="0">
              <a:buNone/>
            </a:pPr>
            <a:r>
              <a:rPr lang="ar-SA" sz="1600" dirty="0" smtClean="0"/>
              <a:t>نظر واقع می­شد. نکته قابل ذکر دیگر این­که، عموماً این اقدامات با تکیه بر کاربری تجاری پیرامون صورت می­گیرد، گو این­که مکان­های تفریحی و</a:t>
            </a:r>
            <a:endParaRPr lang="fa-IR" sz="1600" dirty="0" smtClean="0"/>
          </a:p>
          <a:p>
            <a:pPr marL="0" indent="0">
              <a:buNone/>
            </a:pPr>
            <a:r>
              <a:rPr lang="ar-SA" sz="1600" dirty="0" smtClean="0"/>
              <a:t> سرگرمی نیز در این محدوده­ها جهت جذب هر چه بیشتر مردم، پویایی و زنده بودن فضاهای موجود، مد نظر واقع می­شود. حضور سکنه دائمی در این</a:t>
            </a:r>
            <a:endParaRPr lang="fa-IR" sz="1600" dirty="0" smtClean="0"/>
          </a:p>
          <a:p>
            <a:pPr marL="0" indent="0">
              <a:buNone/>
            </a:pPr>
            <a:r>
              <a:rPr lang="ar-SA" sz="1600" dirty="0" smtClean="0"/>
              <a:t> بافت­ها یکی دیگر از مواردی است که مورد توجه قرار می­گیرد (حبیبی به نقل از ژان پی­یر موره، 1380، 44).</a:t>
            </a:r>
            <a:endParaRPr lang="en-US" sz="1600" dirty="0" smtClean="0">
              <a:effectLst/>
            </a:endParaRPr>
          </a:p>
          <a:p>
            <a:pPr marL="0" indent="0">
              <a:buNone/>
            </a:pPr>
            <a:r>
              <a:rPr lang="en-US" sz="1600" dirty="0" smtClean="0">
                <a:effectLst/>
              </a:rPr>
              <a:t/>
            </a:r>
            <a:br>
              <a:rPr lang="en-US" sz="1600" dirty="0" smtClean="0">
                <a:effectLst/>
              </a:rPr>
            </a:br>
            <a:r>
              <a:rPr lang="fa-IR" sz="1600" dirty="0" smtClean="0"/>
              <a:t/>
            </a:r>
            <a:br>
              <a:rPr lang="fa-IR" sz="1600" dirty="0" smtClean="0"/>
            </a:br>
            <a:endParaRPr lang="fa-IR" sz="1600" dirty="0"/>
          </a:p>
        </p:txBody>
      </p:sp>
    </p:spTree>
    <p:extLst>
      <p:ext uri="{BB962C8B-B14F-4D97-AF65-F5344CB8AC3E}">
        <p14:creationId xmlns:p14="http://schemas.microsoft.com/office/powerpoint/2010/main" val="3121823039"/>
      </p:ext>
    </p:extLst>
  </p:cSld>
  <p:clrMapOvr>
    <a:masterClrMapping/>
  </p:clrMapOvr>
  <p:transition spd="med">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2800" b="1" dirty="0" smtClean="0"/>
              <a:t>پیشینه شکل گیری پیاده راه ها</a:t>
            </a:r>
            <a:endParaRPr lang="fa-IR" sz="2800" b="1" dirty="0"/>
          </a:p>
        </p:txBody>
      </p:sp>
      <p:sp>
        <p:nvSpPr>
          <p:cNvPr id="3" name="Content Placeholder 2"/>
          <p:cNvSpPr>
            <a:spLocks noGrp="1"/>
          </p:cNvSpPr>
          <p:nvPr>
            <p:ph idx="1"/>
          </p:nvPr>
        </p:nvSpPr>
        <p:spPr/>
        <p:txBody>
          <a:bodyPr>
            <a:normAutofit/>
          </a:bodyPr>
          <a:lstStyle/>
          <a:p>
            <a:pPr marL="0" indent="0">
              <a:buNone/>
            </a:pPr>
            <a:r>
              <a:rPr lang="ar-SA" sz="1600" dirty="0" smtClean="0"/>
              <a:t>پیاده­روی در شهرها چنان گسترش پیدا کرد که جنبش­های معاصر شهرسازی همچون شهرسازی جدید </a:t>
            </a:r>
            <a:r>
              <a:rPr lang="en-US" sz="1600" dirty="0" smtClean="0"/>
              <a:t>(New Urbanism)</a:t>
            </a:r>
            <a:r>
              <a:rPr lang="ar-SA" sz="1600" dirty="0" smtClean="0"/>
              <a:t> قابلیت پیاده­روی را در اولویت </a:t>
            </a:r>
            <a:endParaRPr lang="fa-IR" sz="1600" dirty="0" smtClean="0"/>
          </a:p>
          <a:p>
            <a:pPr marL="0" indent="0">
              <a:buNone/>
            </a:pPr>
            <a:r>
              <a:rPr lang="ar-SA" sz="1600" dirty="0" smtClean="0"/>
              <a:t>اصول خود قرار داده و اسناد هدایت شهری در عمده شهرها این موضوع را در صدر اهداف خود قرار دادند (رنجبر و رییس اسماعیلی، 1389، 85).</a:t>
            </a:r>
            <a:endParaRPr lang="fa-IR" sz="1600" dirty="0" smtClean="0"/>
          </a:p>
          <a:p>
            <a:pPr marL="0" indent="0">
              <a:buNone/>
            </a:pPr>
            <a:endParaRPr lang="fa-IR" sz="1600" dirty="0">
              <a:effectLst/>
            </a:endParaRPr>
          </a:p>
          <a:p>
            <a:pPr marL="0" indent="0">
              <a:buNone/>
            </a:pPr>
            <a:r>
              <a:rPr lang="ar-SA" sz="1600" dirty="0" smtClean="0"/>
              <a:t>با توجه به این­که مباحثی نظیر شهرهای قابل زیست </a:t>
            </a:r>
            <a:r>
              <a:rPr lang="en-US" sz="1600" dirty="0" smtClean="0"/>
              <a:t>(Livable City)</a:t>
            </a:r>
            <a:r>
              <a:rPr lang="fa-IR" sz="1600" dirty="0" smtClean="0"/>
              <a:t>، شهرهای سالم </a:t>
            </a:r>
            <a:r>
              <a:rPr lang="en-US" sz="1600" dirty="0" smtClean="0"/>
              <a:t>(Healthy City)</a:t>
            </a:r>
            <a:r>
              <a:rPr lang="fa-IR" sz="1600" dirty="0" smtClean="0"/>
              <a:t>، شهرهایی با قابلیت پیاده­روی </a:t>
            </a:r>
            <a:r>
              <a:rPr lang="en-US" sz="1600" dirty="0" smtClean="0"/>
              <a:t>(Walkable City)</a:t>
            </a:r>
            <a:r>
              <a:rPr lang="fa-IR" sz="1600" dirty="0" smtClean="0"/>
              <a:t> و </a:t>
            </a:r>
          </a:p>
          <a:p>
            <a:pPr marL="0" indent="0">
              <a:buNone/>
            </a:pPr>
            <a:r>
              <a:rPr lang="fa-IR" sz="1600" dirty="0" smtClean="0"/>
              <a:t>نهایتاً شهرهای پایدار </a:t>
            </a:r>
            <a:r>
              <a:rPr lang="en-US" sz="1600" dirty="0" smtClean="0"/>
              <a:t>(</a:t>
            </a:r>
            <a:r>
              <a:rPr lang="en-US" sz="1600" dirty="0" err="1" smtClean="0"/>
              <a:t>Sustainabe</a:t>
            </a:r>
            <a:r>
              <a:rPr lang="en-US" sz="1600" dirty="0" smtClean="0"/>
              <a:t> City)</a:t>
            </a:r>
            <a:r>
              <a:rPr lang="fa-IR" sz="1600" dirty="0" smtClean="0"/>
              <a:t> که در ادبیات شهرسازی مدرن مطرح شده است، دست­اندرکاران و مدیران شهری را بر آن داشته تا نگاه جدیدی</a:t>
            </a:r>
          </a:p>
          <a:p>
            <a:pPr marL="0" indent="0">
              <a:buNone/>
            </a:pPr>
            <a:r>
              <a:rPr lang="fa-IR" sz="1600" dirty="0" smtClean="0"/>
              <a:t> را در امر تردد با اولویت قابلیت پیاده­مداری در طراحی فضاهای شهری مد نظر قرار دهند (معینی، 1385، 7).</a:t>
            </a:r>
          </a:p>
          <a:p>
            <a:pPr marL="0" indent="0">
              <a:buNone/>
            </a:pPr>
            <a:endParaRPr lang="fa-IR" sz="1600" dirty="0">
              <a:effectLst/>
            </a:endParaRPr>
          </a:p>
          <a:p>
            <a:pPr marL="0" indent="0">
              <a:buNone/>
            </a:pPr>
            <a:r>
              <a:rPr lang="fa-IR" sz="1600" dirty="0" smtClean="0"/>
              <a:t>اقداماتی در دهه</a:t>
            </a:r>
            <a:r>
              <a:rPr lang="en-US" sz="1600" dirty="0" smtClean="0"/>
              <a:t>­</a:t>
            </a:r>
            <a:r>
              <a:rPr lang="fa-IR" sz="1600" dirty="0" smtClean="0"/>
              <a:t>های اخیر در بسیاری از شهرهای پیشرفته دنیا صورت پذیرفته است. از جمله این­که این مسئله در حد توصیه مسئولین مدیریت شهری به</a:t>
            </a:r>
          </a:p>
          <a:p>
            <a:pPr marL="0" indent="0">
              <a:buNone/>
            </a:pPr>
            <a:r>
              <a:rPr lang="fa-IR" sz="1600" dirty="0" smtClean="0"/>
              <a:t> شهروندان خود نبوده و به صورت طرح­های قانونی در قالب منشور پیاده، طرح­های استراتژیک و طرح جامع عابر پیاده تهیه و تدارک شدند. این طرح­ها </a:t>
            </a:r>
          </a:p>
          <a:p>
            <a:pPr marL="0" indent="0">
              <a:buNone/>
            </a:pPr>
            <a:r>
              <a:rPr lang="fa-IR" sz="1600" dirty="0" smtClean="0"/>
              <a:t>اجرایی و یا در حال اجرا هستند (معینی، 1390، 217).</a:t>
            </a:r>
          </a:p>
          <a:p>
            <a:pPr marL="0" indent="0">
              <a:buNone/>
            </a:pPr>
            <a:endParaRPr lang="en-US" sz="1600" dirty="0" smtClean="0">
              <a:effectLst/>
            </a:endParaRPr>
          </a:p>
          <a:p>
            <a:pPr marL="0" indent="0">
              <a:buNone/>
            </a:pPr>
            <a:endParaRPr lang="en-US" sz="1600" dirty="0" smtClean="0">
              <a:effectLst/>
            </a:endParaRPr>
          </a:p>
          <a:p>
            <a:pPr marL="0" indent="0">
              <a:buNone/>
            </a:pPr>
            <a:endParaRPr lang="fa-IR" sz="1600" dirty="0"/>
          </a:p>
        </p:txBody>
      </p:sp>
    </p:spTree>
    <p:extLst>
      <p:ext uri="{BB962C8B-B14F-4D97-AF65-F5344CB8AC3E}">
        <p14:creationId xmlns:p14="http://schemas.microsoft.com/office/powerpoint/2010/main" val="3516837197"/>
      </p:ext>
    </p:extLst>
  </p:cSld>
  <p:clrMapOvr>
    <a:masterClrMapping/>
  </p:clrMapOvr>
  <p:transition spd="med">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2800" b="1" dirty="0" smtClean="0">
                <a:cs typeface="+mn-cs"/>
              </a:rPr>
              <a:t>پیشینه شکل گیری پیاده راه ها</a:t>
            </a:r>
            <a:endParaRPr lang="fa-IR" sz="2800" b="1" dirty="0">
              <a:cs typeface="+mn-cs"/>
            </a:endParaRPr>
          </a:p>
        </p:txBody>
      </p:sp>
      <p:sp>
        <p:nvSpPr>
          <p:cNvPr id="3" name="Content Placeholder 2"/>
          <p:cNvSpPr>
            <a:spLocks noGrp="1"/>
          </p:cNvSpPr>
          <p:nvPr>
            <p:ph idx="1"/>
          </p:nvPr>
        </p:nvSpPr>
        <p:spPr/>
        <p:txBody>
          <a:bodyPr>
            <a:normAutofit/>
          </a:bodyPr>
          <a:lstStyle/>
          <a:p>
            <a:pPr marL="0" indent="0">
              <a:buNone/>
            </a:pPr>
            <a:r>
              <a:rPr lang="ar-SA" sz="1600" dirty="0"/>
              <a:t>آن­چه که به عنوان یک اصل مشترک در تمامی این طرح­ها باید پذیرفت، همان امر حفاظتی است که در تمام مداخلات آگاهانه­ای که در بافت­های کهن </a:t>
            </a:r>
            <a:endParaRPr lang="fa-IR" sz="1600" dirty="0" smtClean="0"/>
          </a:p>
          <a:p>
            <a:pPr marL="0" indent="0">
              <a:buNone/>
            </a:pPr>
            <a:r>
              <a:rPr lang="ar-SA" sz="1600" dirty="0" smtClean="0"/>
              <a:t>صورت </a:t>
            </a:r>
            <a:r>
              <a:rPr lang="ar-SA" sz="1600" dirty="0"/>
              <a:t>پذیرفته، هدف عمده را تشکیل می­دهد و بدان سبب نکات زیر پی گرفته شده است:</a:t>
            </a:r>
            <a:endParaRPr lang="en-US" sz="1600" dirty="0" smtClean="0">
              <a:effectLst/>
            </a:endParaRPr>
          </a:p>
          <a:p>
            <a:pPr marL="0" indent="0">
              <a:buNone/>
            </a:pPr>
            <a:r>
              <a:rPr lang="ar-SA" sz="1600" dirty="0"/>
              <a:t>- تأکید بر مسیرهای پیاده</a:t>
            </a:r>
            <a:endParaRPr lang="en-US" sz="1600" dirty="0" smtClean="0">
              <a:effectLst/>
            </a:endParaRPr>
          </a:p>
          <a:p>
            <a:pPr>
              <a:buFontTx/>
              <a:buChar char="-"/>
            </a:pPr>
            <a:r>
              <a:rPr lang="ar-SA" sz="1600" dirty="0" smtClean="0"/>
              <a:t>کنترل </a:t>
            </a:r>
            <a:r>
              <a:rPr lang="ar-SA" sz="1600" dirty="0"/>
              <a:t>مسیرهای سواره، در مواردی حذف آن و در مواردی انتقال آن به مسیرهای پیرامونی محدوده تاریخی و کهن مورد نظر با تأکید بر حمل و </a:t>
            </a:r>
            <a:r>
              <a:rPr lang="ar-SA" sz="1600" dirty="0" smtClean="0"/>
              <a:t>نقل </a:t>
            </a:r>
            <a:endParaRPr lang="fa-IR" sz="1600" dirty="0" smtClean="0"/>
          </a:p>
          <a:p>
            <a:pPr marL="0" indent="0">
              <a:buNone/>
            </a:pPr>
            <a:r>
              <a:rPr lang="ar-SA" sz="1600" dirty="0" smtClean="0"/>
              <a:t>عمومی </a:t>
            </a:r>
            <a:r>
              <a:rPr lang="ar-SA" sz="1600" dirty="0"/>
              <a:t>و پرداختن به زیرساخت­های مربوطه</a:t>
            </a:r>
            <a:endParaRPr lang="en-US" sz="1600" dirty="0" smtClean="0">
              <a:effectLst/>
            </a:endParaRPr>
          </a:p>
          <a:p>
            <a:pPr marL="0" indent="0">
              <a:buNone/>
            </a:pPr>
            <a:r>
              <a:rPr lang="ar-SA" sz="1600" dirty="0"/>
              <a:t>- افزایش سطح مختص عابر پیاده و کاهش سطح سواره­رو</a:t>
            </a:r>
            <a:endParaRPr lang="en-US" sz="1600" dirty="0" smtClean="0">
              <a:effectLst/>
            </a:endParaRPr>
          </a:p>
          <a:p>
            <a:pPr marL="0" indent="0">
              <a:buNone/>
            </a:pPr>
            <a:r>
              <a:rPr lang="ar-SA" sz="1600" dirty="0"/>
              <a:t>- تأمین امکانات مورد نیاز عابران پیاده و بهره­بران از بافت</a:t>
            </a:r>
            <a:endParaRPr lang="en-US" sz="1600" dirty="0" smtClean="0">
              <a:effectLst/>
            </a:endParaRPr>
          </a:p>
          <a:p>
            <a:pPr marL="0" indent="0">
              <a:buNone/>
            </a:pPr>
            <a:r>
              <a:rPr lang="ar-SA" sz="1600" dirty="0"/>
              <a:t>- تأمین تسهیلات لازم جهت گردشگران (حبیبی، 1380، 45).</a:t>
            </a:r>
            <a:endParaRPr lang="en-US" sz="1600" dirty="0" smtClean="0">
              <a:effectLst/>
            </a:endParaRPr>
          </a:p>
          <a:p>
            <a:pPr marL="0" indent="0">
              <a:buNone/>
            </a:pPr>
            <a:r>
              <a:rPr lang="fa-IR" sz="1600" dirty="0"/>
              <a:t>ضمن آن­که نباید از نظر دور داشت که اقدامات تکمیلی دیگر، با توجه به زمینه­های متفاوت و با در نظر داشتن معیارها و عوامل خاص، که تحت عنوان </a:t>
            </a:r>
            <a:endParaRPr lang="fa-IR" sz="1600" dirty="0" smtClean="0"/>
          </a:p>
          <a:p>
            <a:pPr marL="0" indent="0">
              <a:buNone/>
            </a:pPr>
            <a:r>
              <a:rPr lang="fa-IR" sz="1600" dirty="0" smtClean="0"/>
              <a:t>اهداف </a:t>
            </a:r>
            <a:r>
              <a:rPr lang="fa-IR" sz="1600" dirty="0"/>
              <a:t>و ملاحظات اقتصادی، اجتماعی و فرهنگی، سیاست­ها و راهبردهای کالبدی و شیوه برنامه­ریزی قابل تفکیک از یکدیگر می­باشند، موفقیت </a:t>
            </a:r>
            <a:r>
              <a:rPr lang="fa-IR" sz="1600" dirty="0" smtClean="0"/>
              <a:t>این</a:t>
            </a:r>
          </a:p>
          <a:p>
            <a:pPr marL="0" indent="0">
              <a:buNone/>
            </a:pPr>
            <a:r>
              <a:rPr lang="fa-IR" sz="1600" dirty="0" smtClean="0"/>
              <a:t> </a:t>
            </a:r>
            <a:r>
              <a:rPr lang="fa-IR" sz="1600" dirty="0"/>
              <a:t>طرح­ها را در پی داشته است</a:t>
            </a:r>
            <a:r>
              <a:rPr lang="ar-SA" sz="1600" dirty="0"/>
              <a:t> (حبیبی، 1380، 45).</a:t>
            </a:r>
            <a:endParaRPr lang="en-US" sz="1600" dirty="0" smtClean="0">
              <a:effectLst/>
            </a:endParaRPr>
          </a:p>
          <a:p>
            <a:pPr marL="0" indent="0">
              <a:buNone/>
            </a:pPr>
            <a:endParaRPr lang="fa-IR" sz="1600" dirty="0"/>
          </a:p>
        </p:txBody>
      </p:sp>
    </p:spTree>
    <p:extLst>
      <p:ext uri="{BB962C8B-B14F-4D97-AF65-F5344CB8AC3E}">
        <p14:creationId xmlns:p14="http://schemas.microsoft.com/office/powerpoint/2010/main" val="3871249501"/>
      </p:ext>
    </p:extLst>
  </p:cSld>
  <p:clrMapOvr>
    <a:masterClrMapping/>
  </p:clrMapOvr>
  <p:transition spd="med">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sz="2800" b="1" dirty="0" smtClean="0">
                <a:cs typeface="+mn-cs"/>
              </a:rPr>
              <a:t>اهداف ساماندهی فضاهای پیاده در شهرها</a:t>
            </a:r>
            <a:r>
              <a:rPr lang="en-US" sz="2800" b="1" dirty="0" smtClean="0">
                <a:effectLst/>
                <a:cs typeface="+mn-cs"/>
              </a:rPr>
              <a:t/>
            </a:r>
            <a:br>
              <a:rPr lang="en-US" sz="2800" b="1" dirty="0" smtClean="0">
                <a:effectLst/>
                <a:cs typeface="+mn-cs"/>
              </a:rPr>
            </a:br>
            <a:endParaRPr lang="fa-IR" sz="2800" b="1" dirty="0">
              <a:cs typeface="+mn-cs"/>
            </a:endParaRPr>
          </a:p>
        </p:txBody>
      </p:sp>
      <p:sp>
        <p:nvSpPr>
          <p:cNvPr id="3" name="Content Placeholder 2"/>
          <p:cNvSpPr>
            <a:spLocks noGrp="1"/>
          </p:cNvSpPr>
          <p:nvPr>
            <p:ph idx="1"/>
          </p:nvPr>
        </p:nvSpPr>
        <p:spPr/>
        <p:txBody>
          <a:bodyPr>
            <a:normAutofit/>
          </a:bodyPr>
          <a:lstStyle/>
          <a:p>
            <a:pPr marL="0" indent="0">
              <a:buNone/>
            </a:pPr>
            <a:r>
              <a:rPr lang="ar-SA" sz="1600" dirty="0" smtClean="0"/>
              <a:t>برنامه­ریزی </a:t>
            </a:r>
            <a:r>
              <a:rPr lang="ar-SA" sz="1600" dirty="0"/>
              <a:t>جهت به سامان نمودن فضاهای پیاده در همه شهرها نمی تواند با اهداف یکسان انجام گردد. در این میان اهداف گوناگونی نقش ایفا می­کنند که </a:t>
            </a:r>
            <a:r>
              <a:rPr lang="ar-SA" sz="1600" dirty="0" smtClean="0"/>
              <a:t>حتی</a:t>
            </a:r>
            <a:endParaRPr lang="fa-IR" sz="1600" dirty="0" smtClean="0"/>
          </a:p>
          <a:p>
            <a:pPr marL="0" indent="0">
              <a:buNone/>
            </a:pPr>
            <a:r>
              <a:rPr lang="ar-SA" sz="1600" dirty="0" smtClean="0"/>
              <a:t> </a:t>
            </a:r>
            <a:r>
              <a:rPr lang="ar-SA" sz="1600" dirty="0"/>
              <a:t>ممکن است از موردی به مورد دیگر متناقض به نظر برسد. در مجموع اهداف راهبردی برنامه­ریزی و طراحی پیاده به پنج گروه کلی تقسیم می­شود:</a:t>
            </a:r>
            <a:endParaRPr lang="en-US" sz="1600" dirty="0" smtClean="0">
              <a:effectLst/>
            </a:endParaRPr>
          </a:p>
          <a:p>
            <a:pPr marL="0" indent="0">
              <a:buNone/>
            </a:pPr>
            <a:r>
              <a:rPr lang="ar-SA" sz="1600" dirty="0" smtClean="0"/>
              <a:t>1. بهبود </a:t>
            </a:r>
            <a:r>
              <a:rPr lang="ar-SA" sz="1600" dirty="0"/>
              <a:t>مدیریت ترافیک: تحرک رفت و آمد در مراکز شهری، تشویق استفاده از وسائط حمل و نقل عمومی، دگرگونی در الگوی رفت و آمد، توسعه </a:t>
            </a:r>
            <a:endParaRPr lang="fa-IR" sz="1600" dirty="0" smtClean="0"/>
          </a:p>
          <a:p>
            <a:pPr marL="0" indent="0">
              <a:buNone/>
            </a:pPr>
            <a:r>
              <a:rPr lang="ar-SA" sz="1600" dirty="0" smtClean="0"/>
              <a:t>پارکینگ </a:t>
            </a:r>
            <a:r>
              <a:rPr lang="ar-SA" sz="1600" dirty="0"/>
              <a:t>های عمومی و ...</a:t>
            </a:r>
            <a:endParaRPr lang="en-US" sz="1600" dirty="0" smtClean="0">
              <a:effectLst/>
            </a:endParaRPr>
          </a:p>
          <a:p>
            <a:pPr marL="0" indent="0">
              <a:buNone/>
            </a:pPr>
            <a:r>
              <a:rPr lang="ar-SA" sz="1600" dirty="0"/>
              <a:t>2. بهبود سیمای کالبدی شهر: ساماندهی پیاده­راه­ها یا فضاهای پیاده یکی از ابزارهای مؤثر برای بهسازی سیما و منظر شهری محسوب می­گردد.</a:t>
            </a:r>
            <a:endParaRPr lang="en-US" sz="1600" dirty="0" smtClean="0">
              <a:effectLst/>
            </a:endParaRPr>
          </a:p>
          <a:p>
            <a:pPr marL="0" indent="0">
              <a:buNone/>
            </a:pPr>
            <a:r>
              <a:rPr lang="ar-SA" sz="1600" dirty="0"/>
              <a:t>3. بهسازی محیط زیست شهری: کاهش منابع آلودگی هوا و صدا، افزایش ایمنی، توسعه فضای سبز و باز، کاهش تراکم و ازدحام، آرام­سازی محله­های </a:t>
            </a:r>
            <a:endParaRPr lang="fa-IR" sz="1600" dirty="0" smtClean="0"/>
          </a:p>
          <a:p>
            <a:pPr marL="0" indent="0">
              <a:buNone/>
            </a:pPr>
            <a:r>
              <a:rPr lang="ar-SA" sz="1600" dirty="0" smtClean="0"/>
              <a:t>مسکونی</a:t>
            </a:r>
            <a:r>
              <a:rPr lang="ar-SA" sz="1600" dirty="0"/>
              <a:t>، ...</a:t>
            </a:r>
            <a:endParaRPr lang="en-US" sz="1600" dirty="0" smtClean="0">
              <a:effectLst/>
            </a:endParaRPr>
          </a:p>
          <a:p>
            <a:pPr marL="0" indent="0">
              <a:buNone/>
            </a:pPr>
            <a:r>
              <a:rPr lang="ar-SA" sz="1600" dirty="0"/>
              <a:t>4. بهبود وضع خرید و خدمات: ساماندهی پیاده­راه­ها یکی از عوامل مؤثر در رونق مراکز خرده­فروشی سنتی و جدید و دسترسی آسان به خدمات جزیی اما </a:t>
            </a:r>
            <a:endParaRPr lang="fa-IR" sz="1600" dirty="0" smtClean="0"/>
          </a:p>
          <a:p>
            <a:pPr marL="0" indent="0">
              <a:buNone/>
            </a:pPr>
            <a:r>
              <a:rPr lang="ar-SA" sz="1600" dirty="0" smtClean="0"/>
              <a:t>ضروری </a:t>
            </a:r>
            <a:r>
              <a:rPr lang="ar-SA" sz="1600" dirty="0"/>
              <a:t>روزمره محسوب می­شود.</a:t>
            </a:r>
            <a:endParaRPr lang="en-US" sz="1600" dirty="0" smtClean="0">
              <a:effectLst/>
            </a:endParaRPr>
          </a:p>
          <a:p>
            <a:pPr marL="0" indent="0">
              <a:buNone/>
            </a:pPr>
            <a:r>
              <a:rPr lang="ar-SA" sz="1600" dirty="0"/>
              <a:t>5. تقویت زندگی اجتماعی و فرهنگی: گسترش پیاده­راه­ها زمینه­ای برای بالا بردن کیفیت زندگی اجتماعی و غنا بخشیدن به فضاهای شهری به حساب </a:t>
            </a:r>
            <a:r>
              <a:rPr lang="ar-SA" sz="1600" dirty="0" smtClean="0"/>
              <a:t>می­آید</a:t>
            </a:r>
            <a:endParaRPr lang="fa-IR" sz="1600" dirty="0" smtClean="0"/>
          </a:p>
          <a:p>
            <a:pPr marL="0" indent="0">
              <a:buNone/>
            </a:pPr>
            <a:r>
              <a:rPr lang="ar-SA" sz="1600" dirty="0" smtClean="0"/>
              <a:t> </a:t>
            </a:r>
            <a:r>
              <a:rPr lang="fa-IR" sz="1600" dirty="0"/>
              <a:t>(کاشانی جو،1389، 38)</a:t>
            </a:r>
            <a:endParaRPr lang="en-US" sz="1600" dirty="0" smtClean="0">
              <a:effectLst/>
            </a:endParaRPr>
          </a:p>
          <a:p>
            <a:pPr marL="0" indent="0">
              <a:buNone/>
            </a:pPr>
            <a:endParaRPr lang="fa-IR" sz="1600" dirty="0"/>
          </a:p>
        </p:txBody>
      </p:sp>
    </p:spTree>
    <p:extLst>
      <p:ext uri="{BB962C8B-B14F-4D97-AF65-F5344CB8AC3E}">
        <p14:creationId xmlns:p14="http://schemas.microsoft.com/office/powerpoint/2010/main" val="2495939652"/>
      </p:ext>
    </p:extLst>
  </p:cSld>
  <p:clrMapOvr>
    <a:masterClrMapping/>
  </p:clrMapOvr>
  <p:transition spd="med">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0834"/>
            <a:ext cx="10515600" cy="1325563"/>
          </a:xfrm>
        </p:spPr>
        <p:txBody>
          <a:bodyPr>
            <a:normAutofit/>
          </a:bodyPr>
          <a:lstStyle/>
          <a:p>
            <a:r>
              <a:rPr lang="ar-SA" sz="2800" b="1" dirty="0" smtClean="0">
                <a:cs typeface="+mn-cs"/>
              </a:rPr>
              <a:t>نکات لازم در طراحی مسیرهای پیاده و کیفیت آن</a:t>
            </a:r>
            <a:r>
              <a:rPr lang="en-US" sz="2800" b="1" dirty="0" smtClean="0">
                <a:effectLst/>
                <a:cs typeface="+mn-cs"/>
              </a:rPr>
              <a:t/>
            </a:r>
            <a:br>
              <a:rPr lang="en-US" sz="2800" b="1" dirty="0" smtClean="0">
                <a:effectLst/>
                <a:cs typeface="+mn-cs"/>
              </a:rPr>
            </a:br>
            <a:endParaRPr lang="fa-IR" sz="2800" b="1" dirty="0">
              <a:cs typeface="+mn-cs"/>
            </a:endParaRPr>
          </a:p>
        </p:txBody>
      </p:sp>
      <p:sp>
        <p:nvSpPr>
          <p:cNvPr id="3" name="Content Placeholder 2"/>
          <p:cNvSpPr>
            <a:spLocks noGrp="1"/>
          </p:cNvSpPr>
          <p:nvPr>
            <p:ph idx="1"/>
          </p:nvPr>
        </p:nvSpPr>
        <p:spPr>
          <a:xfrm>
            <a:off x="838200" y="1160607"/>
            <a:ext cx="10515600" cy="4351338"/>
          </a:xfrm>
        </p:spPr>
        <p:txBody>
          <a:bodyPr>
            <a:normAutofit/>
          </a:bodyPr>
          <a:lstStyle/>
          <a:p>
            <a:r>
              <a:rPr lang="ar-SA" sz="1600" dirty="0" smtClean="0"/>
              <a:t>می­توان </a:t>
            </a:r>
            <a:r>
              <a:rPr lang="ar-SA" sz="1600" dirty="0"/>
              <a:t>برای مسیر پیاده یا شبکه پیاده درون شهری اصول زیر را عنوان </a:t>
            </a:r>
            <a:r>
              <a:rPr lang="ar-SA" sz="1600" dirty="0" smtClean="0"/>
              <a:t>نمود</a:t>
            </a:r>
            <a:r>
              <a:rPr lang="fa-IR" sz="1600" dirty="0" smtClean="0"/>
              <a:t>(معیارهای 16 گانه دام نوزی)</a:t>
            </a:r>
            <a:r>
              <a:rPr lang="ar-SA" sz="1600" dirty="0" smtClean="0"/>
              <a:t>:</a:t>
            </a:r>
            <a:endParaRPr lang="fa-IR" sz="1600" dirty="0" smtClean="0"/>
          </a:p>
          <a:p>
            <a:endParaRPr lang="en-US" sz="1600" dirty="0" smtClean="0"/>
          </a:p>
          <a:p>
            <a:endParaRPr lang="fa-IR" sz="1600" dirty="0"/>
          </a:p>
        </p:txBody>
      </p:sp>
      <p:graphicFrame>
        <p:nvGraphicFramePr>
          <p:cNvPr id="4" name="Table 3"/>
          <p:cNvGraphicFramePr>
            <a:graphicFrameLocks noGrp="1"/>
          </p:cNvGraphicFramePr>
          <p:nvPr>
            <p:extLst>
              <p:ext uri="{D42A27DB-BD31-4B8C-83A1-F6EECF244321}">
                <p14:modId xmlns:p14="http://schemas.microsoft.com/office/powerpoint/2010/main" val="1784482399"/>
              </p:ext>
            </p:extLst>
          </p:nvPr>
        </p:nvGraphicFramePr>
        <p:xfrm>
          <a:off x="3563982" y="1497169"/>
          <a:ext cx="6504810" cy="5262845"/>
        </p:xfrm>
        <a:graphic>
          <a:graphicData uri="http://schemas.openxmlformats.org/drawingml/2006/table">
            <a:tbl>
              <a:tblPr rtl="1" firstRow="1" firstCol="1" bandRow="1">
                <a:tableStyleId>{5C22544A-7EE6-4342-B048-85BDC9FD1C3A}</a:tableStyleId>
              </a:tblPr>
              <a:tblGrid>
                <a:gridCol w="478221"/>
                <a:gridCol w="1614265"/>
                <a:gridCol w="4412324"/>
              </a:tblGrid>
              <a:tr h="428738">
                <a:tc>
                  <a:txBody>
                    <a:bodyPr/>
                    <a:lstStyle/>
                    <a:p>
                      <a:pPr marL="457200" algn="ctr" rtl="1"/>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42941" marR="42941" marT="0" marB="0" anchor="ctr"/>
                </a:tc>
                <a:tc>
                  <a:txBody>
                    <a:bodyPr/>
                    <a:lstStyle/>
                    <a:p>
                      <a:pPr marL="457200" lvl="0" algn="r" rtl="1"/>
                      <a:r>
                        <a:rPr lang="ar-SA" sz="1100" b="0" dirty="0">
                          <a:effectLst/>
                        </a:rPr>
                        <a:t>معیار ایجاد پیاده راه</a:t>
                      </a:r>
                      <a:endParaRPr lang="en-US" sz="1100" b="0" dirty="0">
                        <a:effectLst/>
                        <a:latin typeface="Calibri" panose="020F0502020204030204" pitchFamily="34" charset="0"/>
                        <a:ea typeface="Calibri" panose="020F0502020204030204" pitchFamily="34" charset="0"/>
                        <a:cs typeface="Arial" panose="020B0604020202020204" pitchFamily="34" charset="0"/>
                      </a:endParaRPr>
                    </a:p>
                  </a:txBody>
                  <a:tcPr marL="42941" marR="42941" marT="0" marB="0" anchor="ctr"/>
                </a:tc>
                <a:tc>
                  <a:txBody>
                    <a:bodyPr/>
                    <a:lstStyle/>
                    <a:p>
                      <a:pPr algn="ctr" rtl="1"/>
                      <a:r>
                        <a:rPr lang="ar-SA" sz="1100" dirty="0">
                          <a:effectLst/>
                        </a:rPr>
                        <a:t>شرح</a:t>
                      </a:r>
                      <a:endParaRPr lang="en-US" sz="1100" dirty="0">
                        <a:effectLst/>
                        <a:latin typeface="Calibri" panose="020F0502020204030204" pitchFamily="34" charset="0"/>
                        <a:cs typeface="Arial" panose="020B0604020202020204" pitchFamily="34" charset="0"/>
                      </a:endParaRPr>
                    </a:p>
                  </a:txBody>
                  <a:tcPr marL="42941" marR="42941" marT="0" marB="0" anchor="ctr"/>
                </a:tc>
              </a:tr>
              <a:tr h="321554">
                <a:tc>
                  <a:txBody>
                    <a:bodyPr/>
                    <a:lstStyle/>
                    <a:p>
                      <a:pPr algn="ctr" rtl="1"/>
                      <a:r>
                        <a:rPr lang="ar-SA" sz="1100" dirty="0">
                          <a:effectLst/>
                        </a:rPr>
                        <a:t>1</a:t>
                      </a:r>
                      <a:endParaRPr lang="en-US" sz="1100" dirty="0">
                        <a:effectLst/>
                        <a:latin typeface="Calibri" panose="020F0502020204030204" pitchFamily="34" charset="0"/>
                        <a:cs typeface="Arial" panose="020B0604020202020204" pitchFamily="34" charset="0"/>
                      </a:endParaRPr>
                    </a:p>
                  </a:txBody>
                  <a:tcPr marL="42941" marR="42941" marT="0" marB="0" anchor="ctr"/>
                </a:tc>
                <a:tc>
                  <a:txBody>
                    <a:bodyPr/>
                    <a:lstStyle/>
                    <a:p>
                      <a:pPr marL="457200" lvl="0" algn="ctr" rtl="1"/>
                      <a:r>
                        <a:rPr lang="ar-SA" sz="1100" b="0" dirty="0" smtClean="0">
                          <a:effectLst/>
                        </a:rPr>
                        <a:t>تمرکز </a:t>
                      </a:r>
                      <a:r>
                        <a:rPr lang="ar-SA" sz="1100" b="0" dirty="0">
                          <a:effectLst/>
                        </a:rPr>
                        <a:t>شاد عابران پیاده</a:t>
                      </a:r>
                      <a:endParaRPr lang="en-US" sz="1100" b="0" dirty="0">
                        <a:effectLst/>
                        <a:latin typeface="Calibri" panose="020F0502020204030204" pitchFamily="34" charset="0"/>
                        <a:ea typeface="Calibri" panose="020F0502020204030204" pitchFamily="34" charset="0"/>
                        <a:cs typeface="Arial" panose="020B0604020202020204" pitchFamily="34" charset="0"/>
                      </a:endParaRPr>
                    </a:p>
                  </a:txBody>
                  <a:tcPr marL="42941" marR="42941" marT="0" marB="0" anchor="ctr"/>
                </a:tc>
                <a:tc>
                  <a:txBody>
                    <a:bodyPr/>
                    <a:lstStyle/>
                    <a:p>
                      <a:pPr marL="457200" algn="ctr" rtl="1"/>
                      <a:r>
                        <a:rPr lang="ar-SA" sz="1100">
                          <a:effectLst/>
                        </a:rPr>
                        <a:t>پیاده­راه باید نسبتاً شمار زیادی عابران پیاده را در برگیرد بهترین مسیرهای طراحی شده اگر افراد اندکی در آن راه بروند واقعاً پیاده­راه نیستند</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2941" marR="42941" marT="0" marB="0" anchor="ctr"/>
                </a:tc>
              </a:tr>
              <a:tr h="321554">
                <a:tc>
                  <a:txBody>
                    <a:bodyPr/>
                    <a:lstStyle/>
                    <a:p>
                      <a:pPr algn="ctr" rtl="1"/>
                      <a:r>
                        <a:rPr lang="ar-SA" sz="1100">
                          <a:effectLst/>
                        </a:rPr>
                        <a:t>2</a:t>
                      </a:r>
                      <a:endParaRPr lang="en-US" sz="1100">
                        <a:effectLst/>
                        <a:latin typeface="Calibri" panose="020F0502020204030204" pitchFamily="34" charset="0"/>
                        <a:cs typeface="Arial" panose="020B0604020202020204" pitchFamily="34" charset="0"/>
                      </a:endParaRPr>
                    </a:p>
                  </a:txBody>
                  <a:tcPr marL="42941" marR="42941" marT="0" marB="0"/>
                </a:tc>
                <a:tc>
                  <a:txBody>
                    <a:bodyPr/>
                    <a:lstStyle/>
                    <a:p>
                      <a:pPr lvl="0" algn="ctr" rtl="1"/>
                      <a:r>
                        <a:rPr lang="ar-SA" sz="1100" b="0" dirty="0">
                          <a:effectLst/>
                        </a:rPr>
                        <a:t>تراکم­های مسکونی</a:t>
                      </a:r>
                      <a:endParaRPr lang="en-US" sz="1100" b="0" dirty="0">
                        <a:effectLst/>
                        <a:latin typeface="Calibri" panose="020F0502020204030204" pitchFamily="34" charset="0"/>
                        <a:cs typeface="Arial" panose="020B0604020202020204" pitchFamily="34" charset="0"/>
                      </a:endParaRPr>
                    </a:p>
                  </a:txBody>
                  <a:tcPr marL="42941" marR="42941" marT="0" marB="0" anchor="ctr"/>
                </a:tc>
                <a:tc>
                  <a:txBody>
                    <a:bodyPr/>
                    <a:lstStyle/>
                    <a:p>
                      <a:pPr marL="457200" algn="ctr" rtl="1"/>
                      <a:r>
                        <a:rPr lang="ar-SA" sz="1100">
                          <a:effectLst/>
                        </a:rPr>
                        <a:t>زندگی تعداد زیادی از مردم در فاصله پیاده از پیاده­راه یا محدوده مورد نظر معبری متصل­کننده بین دو مقصد به شدت جذاب با کمتر از 3 تا 5 بلوک فاصله از هم</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2941" marR="42941" marT="0" marB="0" anchor="ctr"/>
                </a:tc>
              </a:tr>
              <a:tr h="470751">
                <a:tc>
                  <a:txBody>
                    <a:bodyPr/>
                    <a:lstStyle/>
                    <a:p>
                      <a:pPr algn="ctr" rtl="1"/>
                      <a:r>
                        <a:rPr lang="ar-SA" sz="1100">
                          <a:effectLst/>
                        </a:rPr>
                        <a:t>3</a:t>
                      </a:r>
                      <a:endParaRPr lang="en-US" sz="1100">
                        <a:effectLst/>
                        <a:latin typeface="Calibri" panose="020F0502020204030204" pitchFamily="34" charset="0"/>
                        <a:cs typeface="Arial" panose="020B0604020202020204" pitchFamily="34" charset="0"/>
                      </a:endParaRPr>
                    </a:p>
                  </a:txBody>
                  <a:tcPr marL="42941" marR="42941" marT="0" marB="0"/>
                </a:tc>
                <a:tc>
                  <a:txBody>
                    <a:bodyPr/>
                    <a:lstStyle/>
                    <a:p>
                      <a:pPr marL="457200" lvl="0" algn="ctr" rtl="1"/>
                      <a:r>
                        <a:rPr lang="ar-SA" sz="1100" b="0" dirty="0">
                          <a:effectLst/>
                        </a:rPr>
                        <a:t>ابعاد با مقیاس انسانی</a:t>
                      </a:r>
                      <a:endParaRPr lang="en-US" sz="1100" b="0" dirty="0">
                        <a:effectLst/>
                        <a:latin typeface="Calibri" panose="020F0502020204030204" pitchFamily="34" charset="0"/>
                        <a:ea typeface="Calibri" panose="020F0502020204030204" pitchFamily="34" charset="0"/>
                        <a:cs typeface="Arial" panose="020B0604020202020204" pitchFamily="34" charset="0"/>
                      </a:endParaRPr>
                    </a:p>
                  </a:txBody>
                  <a:tcPr marL="42941" marR="42941" marT="0" marB="0" anchor="ctr"/>
                </a:tc>
                <a:tc>
                  <a:txBody>
                    <a:bodyPr/>
                    <a:lstStyle/>
                    <a:p>
                      <a:pPr marL="457200" algn="ctr" rtl="1"/>
                      <a:r>
                        <a:rPr lang="ar-SA" sz="1100">
                          <a:effectLst/>
                        </a:rPr>
                        <a:t>پهنای مسیرها دو یا سه خط عبوری سواره، چراغ­های خیابان نبش از 7 تا 10 متر ارتفاع، ساختمان­های بدنه پیاده راه 5-2 طبقه ارتفاع، طبقه پایین تجاری- اداری و بالا مسکونی</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2941" marR="42941" marT="0" marB="0" anchor="ctr"/>
                </a:tc>
              </a:tr>
              <a:tr h="313834">
                <a:tc>
                  <a:txBody>
                    <a:bodyPr/>
                    <a:lstStyle/>
                    <a:p>
                      <a:pPr algn="ctr" rtl="1"/>
                      <a:r>
                        <a:rPr lang="ar-SA" sz="1100">
                          <a:effectLst/>
                        </a:rPr>
                        <a:t>4</a:t>
                      </a:r>
                      <a:endParaRPr lang="en-US" sz="1100">
                        <a:effectLst/>
                        <a:latin typeface="Calibri" panose="020F0502020204030204" pitchFamily="34" charset="0"/>
                        <a:cs typeface="Arial" panose="020B0604020202020204" pitchFamily="34" charset="0"/>
                      </a:endParaRPr>
                    </a:p>
                  </a:txBody>
                  <a:tcPr marL="42941" marR="42941" marT="0" marB="0"/>
                </a:tc>
                <a:tc>
                  <a:txBody>
                    <a:bodyPr/>
                    <a:lstStyle/>
                    <a:p>
                      <a:pPr marL="457200" lvl="0" algn="ctr" rtl="1"/>
                      <a:r>
                        <a:rPr lang="ar-SA" sz="1100" b="0" dirty="0">
                          <a:effectLst/>
                        </a:rPr>
                        <a:t>خرده­فروشی­های </a:t>
                      </a:r>
                      <a:r>
                        <a:rPr lang="ar-SA" sz="1100" b="0" dirty="0" smtClean="0">
                          <a:effectLst/>
                        </a:rPr>
                        <a:t>فعال</a:t>
                      </a:r>
                      <a:r>
                        <a:rPr lang="fa-IR" sz="1100" b="0" dirty="0" smtClean="0">
                          <a:effectLst/>
                        </a:rPr>
                        <a:t> </a:t>
                      </a:r>
                      <a:r>
                        <a:rPr lang="ar-SA" sz="1100" b="0" dirty="0" smtClean="0">
                          <a:effectLst/>
                        </a:rPr>
                        <a:t> </a:t>
                      </a:r>
                      <a:r>
                        <a:rPr lang="ar-SA" sz="1100" b="0" dirty="0">
                          <a:effectLst/>
                        </a:rPr>
                        <a:t>و گوناگون</a:t>
                      </a:r>
                      <a:endParaRPr lang="en-US" sz="1100" b="0" dirty="0">
                        <a:effectLst/>
                        <a:latin typeface="Calibri" panose="020F0502020204030204" pitchFamily="34" charset="0"/>
                        <a:ea typeface="Calibri" panose="020F0502020204030204" pitchFamily="34" charset="0"/>
                        <a:cs typeface="Arial" panose="020B0604020202020204" pitchFamily="34" charset="0"/>
                      </a:endParaRPr>
                    </a:p>
                  </a:txBody>
                  <a:tcPr marL="42941" marR="42941" marT="0" marB="0" anchor="ctr"/>
                </a:tc>
                <a:tc>
                  <a:txBody>
                    <a:bodyPr/>
                    <a:lstStyle/>
                    <a:p>
                      <a:pPr algn="ctr" rtl="1"/>
                      <a:r>
                        <a:rPr lang="ar-SA" sz="1100">
                          <a:effectLst/>
                        </a:rPr>
                        <a:t>وجود مجموعه­ای غنی از تأسیسات خرده­فروشی سالم، گوناگون و محلی</a:t>
                      </a:r>
                      <a:endParaRPr lang="en-US" sz="1100">
                        <a:effectLst/>
                        <a:latin typeface="Calibri" panose="020F0502020204030204" pitchFamily="34" charset="0"/>
                        <a:cs typeface="Arial" panose="020B0604020202020204" pitchFamily="34" charset="0"/>
                      </a:endParaRPr>
                    </a:p>
                  </a:txBody>
                  <a:tcPr marL="42941" marR="42941" marT="0" marB="0" anchor="ctr"/>
                </a:tc>
              </a:tr>
              <a:tr h="313834">
                <a:tc>
                  <a:txBody>
                    <a:bodyPr/>
                    <a:lstStyle/>
                    <a:p>
                      <a:pPr algn="ctr" rtl="1"/>
                      <a:r>
                        <a:rPr lang="ar-SA" sz="1100">
                          <a:effectLst/>
                        </a:rPr>
                        <a:t>5</a:t>
                      </a:r>
                      <a:endParaRPr lang="en-US" sz="1100">
                        <a:effectLst/>
                        <a:latin typeface="Calibri" panose="020F0502020204030204" pitchFamily="34" charset="0"/>
                        <a:cs typeface="Arial" panose="020B0604020202020204" pitchFamily="34" charset="0"/>
                      </a:endParaRPr>
                    </a:p>
                  </a:txBody>
                  <a:tcPr marL="42941" marR="42941" marT="0" marB="0"/>
                </a:tc>
                <a:tc>
                  <a:txBody>
                    <a:bodyPr/>
                    <a:lstStyle/>
                    <a:p>
                      <a:pPr lvl="0" algn="ctr" rtl="1"/>
                      <a:r>
                        <a:rPr lang="ar-SA" sz="1100" b="0" dirty="0">
                          <a:effectLst/>
                        </a:rPr>
                        <a:t>آرام­سازی ترافیک</a:t>
                      </a:r>
                      <a:endParaRPr lang="en-US" sz="1100" b="0" dirty="0">
                        <a:effectLst/>
                        <a:latin typeface="Calibri" panose="020F0502020204030204" pitchFamily="34" charset="0"/>
                        <a:cs typeface="Arial" panose="020B0604020202020204" pitchFamily="34" charset="0"/>
                      </a:endParaRPr>
                    </a:p>
                  </a:txBody>
                  <a:tcPr marL="42941" marR="42941" marT="0" marB="0" anchor="ctr"/>
                </a:tc>
                <a:tc>
                  <a:txBody>
                    <a:bodyPr/>
                    <a:lstStyle/>
                    <a:p>
                      <a:pPr marL="457200" algn="ctr" rtl="1"/>
                      <a:r>
                        <a:rPr lang="ar-SA" sz="1100">
                          <a:effectLst/>
                        </a:rPr>
                        <a:t>حرکت وسایل نقلیه موتوری با سرعت نسبتاً کم نه حذف آن­ها خطوط حرکتی سواره کمتر از 30/3 یا 65/3 متر پهنا</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2941" marR="42941" marT="0" marB="0" anchor="ctr"/>
                </a:tc>
              </a:tr>
              <a:tr h="214369">
                <a:tc>
                  <a:txBody>
                    <a:bodyPr/>
                    <a:lstStyle/>
                    <a:p>
                      <a:pPr algn="ctr" rtl="1"/>
                      <a:r>
                        <a:rPr lang="ar-SA" sz="1100">
                          <a:effectLst/>
                        </a:rPr>
                        <a:t>6</a:t>
                      </a:r>
                      <a:endParaRPr lang="en-US" sz="1100">
                        <a:effectLst/>
                        <a:latin typeface="Calibri" panose="020F0502020204030204" pitchFamily="34" charset="0"/>
                        <a:cs typeface="Arial" panose="020B0604020202020204" pitchFamily="34" charset="0"/>
                      </a:endParaRPr>
                    </a:p>
                  </a:txBody>
                  <a:tcPr marL="42941" marR="42941" marT="0" marB="0"/>
                </a:tc>
                <a:tc>
                  <a:txBody>
                    <a:bodyPr/>
                    <a:lstStyle/>
                    <a:p>
                      <a:pPr lvl="0" algn="ctr" rtl="1"/>
                      <a:r>
                        <a:rPr lang="ar-SA" sz="1100" b="0">
                          <a:effectLst/>
                        </a:rPr>
                        <a:t>فعالیت 24 ساعته</a:t>
                      </a:r>
                      <a:endParaRPr lang="en-US" sz="1100" b="0">
                        <a:effectLst/>
                        <a:latin typeface="Calibri" panose="020F0502020204030204" pitchFamily="34" charset="0"/>
                        <a:cs typeface="Arial" panose="020B0604020202020204" pitchFamily="34" charset="0"/>
                      </a:endParaRPr>
                    </a:p>
                  </a:txBody>
                  <a:tcPr marL="42941" marR="42941" marT="0" marB="0" anchor="ctr"/>
                </a:tc>
                <a:tc>
                  <a:txBody>
                    <a:bodyPr/>
                    <a:lstStyle/>
                    <a:p>
                      <a:pPr algn="ctr" rtl="1"/>
                      <a:r>
                        <a:rPr lang="ar-SA" sz="1100">
                          <a:effectLst/>
                        </a:rPr>
                        <a:t>وجود فعالیت پیاده بعد از ساعت کار به واسطه فعالیت­های مسکونی و تراکم­های تجاری</a:t>
                      </a:r>
                      <a:endParaRPr lang="en-US" sz="1100">
                        <a:effectLst/>
                        <a:latin typeface="Calibri" panose="020F0502020204030204" pitchFamily="34" charset="0"/>
                        <a:cs typeface="Arial" panose="020B0604020202020204" pitchFamily="34" charset="0"/>
                      </a:endParaRPr>
                    </a:p>
                  </a:txBody>
                  <a:tcPr marL="42941" marR="42941" marT="0" marB="0" anchor="ctr"/>
                </a:tc>
              </a:tr>
              <a:tr h="156917">
                <a:tc>
                  <a:txBody>
                    <a:bodyPr/>
                    <a:lstStyle/>
                    <a:p>
                      <a:pPr algn="ctr" rtl="1"/>
                      <a:r>
                        <a:rPr lang="ar-SA" sz="1100">
                          <a:effectLst/>
                        </a:rPr>
                        <a:t>7</a:t>
                      </a:r>
                      <a:endParaRPr lang="en-US" sz="1100">
                        <a:effectLst/>
                        <a:latin typeface="Calibri" panose="020F0502020204030204" pitchFamily="34" charset="0"/>
                        <a:cs typeface="Arial" panose="020B0604020202020204" pitchFamily="34" charset="0"/>
                      </a:endParaRPr>
                    </a:p>
                  </a:txBody>
                  <a:tcPr marL="42941" marR="42941" marT="0" marB="0"/>
                </a:tc>
                <a:tc>
                  <a:txBody>
                    <a:bodyPr/>
                    <a:lstStyle/>
                    <a:p>
                      <a:pPr lvl="0" algn="ctr" rtl="1"/>
                      <a:r>
                        <a:rPr lang="ar-SA" sz="1100" b="0">
                          <a:effectLst/>
                        </a:rPr>
                        <a:t>محوطه­های باریک</a:t>
                      </a:r>
                      <a:endParaRPr lang="en-US" sz="1100" b="0">
                        <a:effectLst/>
                        <a:latin typeface="Calibri" panose="020F0502020204030204" pitchFamily="34" charset="0"/>
                        <a:cs typeface="Arial" panose="020B0604020202020204" pitchFamily="34" charset="0"/>
                      </a:endParaRPr>
                    </a:p>
                  </a:txBody>
                  <a:tcPr marL="42941" marR="42941" marT="0" marB="0" anchor="ctr"/>
                </a:tc>
                <a:tc>
                  <a:txBody>
                    <a:bodyPr/>
                    <a:lstStyle/>
                    <a:p>
                      <a:pPr algn="ctr" rtl="1"/>
                      <a:r>
                        <a:rPr lang="ar-SA" sz="1100">
                          <a:effectLst/>
                        </a:rPr>
                        <a:t>به وجود آوردن عرض­های مناسب نسبتاً باریک در امتداد پیاده­روها</a:t>
                      </a:r>
                      <a:endParaRPr lang="en-US" sz="1100">
                        <a:effectLst/>
                        <a:latin typeface="Calibri" panose="020F0502020204030204" pitchFamily="34" charset="0"/>
                        <a:cs typeface="Arial" panose="020B0604020202020204" pitchFamily="34" charset="0"/>
                      </a:endParaRPr>
                    </a:p>
                  </a:txBody>
                  <a:tcPr marL="42941" marR="42941" marT="0" marB="0" anchor="ctr"/>
                </a:tc>
              </a:tr>
              <a:tr h="313834">
                <a:tc>
                  <a:txBody>
                    <a:bodyPr/>
                    <a:lstStyle/>
                    <a:p>
                      <a:pPr algn="ctr" rtl="1"/>
                      <a:r>
                        <a:rPr lang="ar-SA" sz="1100">
                          <a:effectLst/>
                        </a:rPr>
                        <a:t>8</a:t>
                      </a:r>
                      <a:endParaRPr lang="en-US" sz="1100">
                        <a:effectLst/>
                        <a:latin typeface="Calibri" panose="020F0502020204030204" pitchFamily="34" charset="0"/>
                        <a:cs typeface="Arial" panose="020B0604020202020204" pitchFamily="34" charset="0"/>
                      </a:endParaRPr>
                    </a:p>
                  </a:txBody>
                  <a:tcPr marL="42941" marR="42941" marT="0" marB="0"/>
                </a:tc>
                <a:tc>
                  <a:txBody>
                    <a:bodyPr/>
                    <a:lstStyle/>
                    <a:p>
                      <a:pPr marL="457200" lvl="0" algn="ctr" rtl="1"/>
                      <a:r>
                        <a:rPr lang="ar-SA" sz="1100" b="0">
                          <a:effectLst/>
                        </a:rPr>
                        <a:t>محافظت در برابر آب و هوا</a:t>
                      </a:r>
                      <a:endParaRPr lang="en-US" sz="1100" b="0">
                        <a:effectLst/>
                        <a:latin typeface="Calibri" panose="020F0502020204030204" pitchFamily="34" charset="0"/>
                        <a:ea typeface="Calibri" panose="020F0502020204030204" pitchFamily="34" charset="0"/>
                        <a:cs typeface="Arial" panose="020B0604020202020204" pitchFamily="34" charset="0"/>
                      </a:endParaRPr>
                    </a:p>
                  </a:txBody>
                  <a:tcPr marL="42941" marR="42941" marT="0" marB="0" anchor="ctr"/>
                </a:tc>
                <a:tc>
                  <a:txBody>
                    <a:bodyPr/>
                    <a:lstStyle/>
                    <a:p>
                      <a:pPr algn="ctr" rtl="1"/>
                      <a:r>
                        <a:rPr lang="ar-SA" sz="1100">
                          <a:effectLst/>
                        </a:rPr>
                        <a:t>ایجاد سایبان، حفاظ، گذر سرپوشیده درنمای جلویی ساختمان</a:t>
                      </a:r>
                      <a:endParaRPr lang="en-US" sz="1100">
                        <a:effectLst/>
                        <a:latin typeface="Calibri" panose="020F0502020204030204" pitchFamily="34" charset="0"/>
                        <a:cs typeface="Arial" panose="020B0604020202020204" pitchFamily="34" charset="0"/>
                      </a:endParaRPr>
                    </a:p>
                  </a:txBody>
                  <a:tcPr marL="42941" marR="42941" marT="0" marB="0" anchor="ctr"/>
                </a:tc>
              </a:tr>
              <a:tr h="156917">
                <a:tc>
                  <a:txBody>
                    <a:bodyPr/>
                    <a:lstStyle/>
                    <a:p>
                      <a:pPr algn="ctr" rtl="1"/>
                      <a:r>
                        <a:rPr lang="ar-SA" sz="1100">
                          <a:effectLst/>
                        </a:rPr>
                        <a:t>9</a:t>
                      </a:r>
                      <a:endParaRPr lang="en-US" sz="1100">
                        <a:effectLst/>
                        <a:latin typeface="Calibri" panose="020F0502020204030204" pitchFamily="34" charset="0"/>
                        <a:cs typeface="Arial" panose="020B0604020202020204" pitchFamily="34" charset="0"/>
                      </a:endParaRPr>
                    </a:p>
                  </a:txBody>
                  <a:tcPr marL="42941" marR="42941" marT="0" marB="0"/>
                </a:tc>
                <a:tc>
                  <a:txBody>
                    <a:bodyPr/>
                    <a:lstStyle/>
                    <a:p>
                      <a:pPr marL="457200" lvl="0" algn="ctr" rtl="1"/>
                      <a:r>
                        <a:rPr lang="ar-SA" sz="1100" b="0">
                          <a:effectLst/>
                        </a:rPr>
                        <a:t>پیاده­روهای عریض</a:t>
                      </a:r>
                      <a:endParaRPr lang="en-US" sz="1100" b="0">
                        <a:effectLst/>
                        <a:latin typeface="Calibri" panose="020F0502020204030204" pitchFamily="34" charset="0"/>
                        <a:ea typeface="Calibri" panose="020F0502020204030204" pitchFamily="34" charset="0"/>
                        <a:cs typeface="Arial" panose="020B0604020202020204" pitchFamily="34" charset="0"/>
                      </a:endParaRPr>
                    </a:p>
                  </a:txBody>
                  <a:tcPr marL="42941" marR="42941" marT="0" marB="0" anchor="ctr"/>
                </a:tc>
                <a:tc>
                  <a:txBody>
                    <a:bodyPr/>
                    <a:lstStyle/>
                    <a:p>
                      <a:pPr algn="ctr" rtl="1"/>
                      <a:r>
                        <a:rPr lang="ar-SA" sz="1100">
                          <a:effectLst/>
                        </a:rPr>
                        <a:t>پهنای پیاده­روها 65/6-65/2، موجد بین راحتی عابرین و نیاز به ایجاد محیطی زنده</a:t>
                      </a:r>
                      <a:endParaRPr lang="en-US" sz="1100">
                        <a:effectLst/>
                        <a:latin typeface="Calibri" panose="020F0502020204030204" pitchFamily="34" charset="0"/>
                        <a:cs typeface="Arial" panose="020B0604020202020204" pitchFamily="34" charset="0"/>
                      </a:endParaRPr>
                    </a:p>
                  </a:txBody>
                  <a:tcPr marL="42941" marR="42941" marT="0" marB="0" anchor="ctr"/>
                </a:tc>
              </a:tr>
              <a:tr h="214369">
                <a:tc>
                  <a:txBody>
                    <a:bodyPr/>
                    <a:lstStyle/>
                    <a:p>
                      <a:pPr algn="ctr" rtl="1"/>
                      <a:r>
                        <a:rPr lang="ar-SA" sz="1100">
                          <a:effectLst/>
                        </a:rPr>
                        <a:t>10</a:t>
                      </a:r>
                      <a:endParaRPr lang="en-US" sz="1100">
                        <a:effectLst/>
                        <a:latin typeface="Calibri" panose="020F0502020204030204" pitchFamily="34" charset="0"/>
                        <a:cs typeface="Arial" panose="020B0604020202020204" pitchFamily="34" charset="0"/>
                      </a:endParaRPr>
                    </a:p>
                  </a:txBody>
                  <a:tcPr marL="42941" marR="42941" marT="0" marB="0"/>
                </a:tc>
                <a:tc>
                  <a:txBody>
                    <a:bodyPr/>
                    <a:lstStyle/>
                    <a:p>
                      <a:pPr lvl="0" algn="ctr" rtl="1"/>
                      <a:r>
                        <a:rPr lang="ar-SA" sz="1100" b="0">
                          <a:effectLst/>
                        </a:rPr>
                        <a:t>تجهیزات غیر مزاحم</a:t>
                      </a:r>
                      <a:endParaRPr lang="en-US" sz="1100" b="0">
                        <a:effectLst/>
                        <a:latin typeface="Calibri" panose="020F0502020204030204" pitchFamily="34" charset="0"/>
                        <a:cs typeface="Arial" panose="020B0604020202020204" pitchFamily="34" charset="0"/>
                      </a:endParaRPr>
                    </a:p>
                  </a:txBody>
                  <a:tcPr marL="42941" marR="42941" marT="0" marB="0" anchor="ctr"/>
                </a:tc>
                <a:tc>
                  <a:txBody>
                    <a:bodyPr/>
                    <a:lstStyle/>
                    <a:p>
                      <a:pPr algn="ctr" rtl="1"/>
                      <a:r>
                        <a:rPr lang="ar-SA" sz="1100">
                          <a:effectLst/>
                        </a:rPr>
                        <a:t>دور کردن تجهیزات مزاحم از دید بر روی بام­ها یا کنار یا عقب بناها یا کوچه­های پشتی</a:t>
                      </a:r>
                      <a:endParaRPr lang="en-US" sz="1100">
                        <a:effectLst/>
                        <a:latin typeface="Calibri" panose="020F0502020204030204" pitchFamily="34" charset="0"/>
                        <a:cs typeface="Arial" panose="020B0604020202020204" pitchFamily="34" charset="0"/>
                      </a:endParaRPr>
                    </a:p>
                  </a:txBody>
                  <a:tcPr marL="42941" marR="42941" marT="0" marB="0" anchor="ctr"/>
                </a:tc>
              </a:tr>
              <a:tr h="313834">
                <a:tc>
                  <a:txBody>
                    <a:bodyPr/>
                    <a:lstStyle/>
                    <a:p>
                      <a:pPr algn="ctr" rtl="1"/>
                      <a:r>
                        <a:rPr lang="ar-SA" sz="1100">
                          <a:effectLst/>
                        </a:rPr>
                        <a:t>11</a:t>
                      </a:r>
                      <a:endParaRPr lang="en-US" sz="1100">
                        <a:effectLst/>
                        <a:latin typeface="Calibri" panose="020F0502020204030204" pitchFamily="34" charset="0"/>
                        <a:cs typeface="Arial" panose="020B0604020202020204" pitchFamily="34" charset="0"/>
                      </a:endParaRPr>
                    </a:p>
                  </a:txBody>
                  <a:tcPr marL="42941" marR="42941" marT="0" marB="0"/>
                </a:tc>
                <a:tc>
                  <a:txBody>
                    <a:bodyPr/>
                    <a:lstStyle/>
                    <a:p>
                      <a:pPr marL="457200" lvl="0" algn="ctr" rtl="1"/>
                      <a:r>
                        <a:rPr lang="ar-SA" sz="1100" b="0">
                          <a:effectLst/>
                        </a:rPr>
                        <a:t>نماهای اصلی فعال ساختمان</a:t>
                      </a:r>
                      <a:endParaRPr lang="en-US" sz="1100" b="0">
                        <a:effectLst/>
                        <a:latin typeface="Calibri" panose="020F0502020204030204" pitchFamily="34" charset="0"/>
                        <a:ea typeface="Calibri" panose="020F0502020204030204" pitchFamily="34" charset="0"/>
                        <a:cs typeface="Arial" panose="020B0604020202020204" pitchFamily="34" charset="0"/>
                      </a:endParaRPr>
                    </a:p>
                  </a:txBody>
                  <a:tcPr marL="42941" marR="42941" marT="0" marB="0" anchor="ctr"/>
                </a:tc>
                <a:tc>
                  <a:txBody>
                    <a:bodyPr/>
                    <a:lstStyle/>
                    <a:p>
                      <a:pPr algn="ctr" rtl="1"/>
                      <a:r>
                        <a:rPr lang="ar-SA" sz="1100">
                          <a:effectLst/>
                        </a:rPr>
                        <a:t>نماهای اصلی و حداقل نمای خالی ساختمان­ها رو به پیاده­رو سمت خیابان</a:t>
                      </a:r>
                      <a:endParaRPr lang="en-US" sz="1100">
                        <a:effectLst/>
                        <a:latin typeface="Calibri" panose="020F0502020204030204" pitchFamily="34" charset="0"/>
                        <a:cs typeface="Arial" panose="020B0604020202020204" pitchFamily="34" charset="0"/>
                      </a:endParaRPr>
                    </a:p>
                  </a:txBody>
                  <a:tcPr marL="42941" marR="42941" marT="0" marB="0" anchor="ctr"/>
                </a:tc>
              </a:tr>
              <a:tr h="470751">
                <a:tc>
                  <a:txBody>
                    <a:bodyPr/>
                    <a:lstStyle/>
                    <a:p>
                      <a:pPr algn="ctr" rtl="1"/>
                      <a:r>
                        <a:rPr lang="ar-SA" sz="1100">
                          <a:effectLst/>
                        </a:rPr>
                        <a:t>12</a:t>
                      </a:r>
                      <a:endParaRPr lang="en-US" sz="1100">
                        <a:effectLst/>
                        <a:latin typeface="Calibri" panose="020F0502020204030204" pitchFamily="34" charset="0"/>
                        <a:cs typeface="Arial" panose="020B0604020202020204" pitchFamily="34" charset="0"/>
                      </a:endParaRPr>
                    </a:p>
                  </a:txBody>
                  <a:tcPr marL="42941" marR="42941" marT="0" marB="0"/>
                </a:tc>
                <a:tc>
                  <a:txBody>
                    <a:bodyPr/>
                    <a:lstStyle/>
                    <a:p>
                      <a:pPr marL="457200" lvl="0" algn="ctr" rtl="1"/>
                      <a:r>
                        <a:rPr lang="ar-SA" sz="1100" b="0">
                          <a:effectLst/>
                        </a:rPr>
                        <a:t>شعاع­های چرخش متعادل و فواصل عبوری</a:t>
                      </a:r>
                      <a:endParaRPr lang="en-US" sz="1100" b="0">
                        <a:effectLst/>
                        <a:latin typeface="Calibri" panose="020F0502020204030204" pitchFamily="34" charset="0"/>
                        <a:ea typeface="Calibri" panose="020F0502020204030204" pitchFamily="34" charset="0"/>
                        <a:cs typeface="Arial" panose="020B0604020202020204" pitchFamily="34" charset="0"/>
                      </a:endParaRPr>
                    </a:p>
                  </a:txBody>
                  <a:tcPr marL="42941" marR="42941" marT="0" marB="0" anchor="ctr"/>
                </a:tc>
                <a:tc>
                  <a:txBody>
                    <a:bodyPr/>
                    <a:lstStyle/>
                    <a:p>
                      <a:pPr marL="457200" algn="ctr" rtl="1"/>
                      <a:r>
                        <a:rPr lang="ar-SA" sz="1100">
                          <a:effectLst/>
                        </a:rPr>
                        <a:t>شعاع های چرخش متعادل، وجود تقاطع­های سواره، ایجاد مسیرهای منحنی کناری کوچک جهت کاهش سرعت خودروها</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2941" marR="42941" marT="0" marB="0" anchor="ctr"/>
                </a:tc>
              </a:tr>
              <a:tr h="321554">
                <a:tc>
                  <a:txBody>
                    <a:bodyPr/>
                    <a:lstStyle/>
                    <a:p>
                      <a:pPr algn="ctr" rtl="1"/>
                      <a:r>
                        <a:rPr lang="ar-SA" sz="1100">
                          <a:effectLst/>
                        </a:rPr>
                        <a:t>13</a:t>
                      </a:r>
                      <a:endParaRPr lang="en-US" sz="1100">
                        <a:effectLst/>
                        <a:latin typeface="Calibri" panose="020F0502020204030204" pitchFamily="34" charset="0"/>
                        <a:cs typeface="Arial" panose="020B0604020202020204" pitchFamily="34" charset="0"/>
                      </a:endParaRPr>
                    </a:p>
                  </a:txBody>
                  <a:tcPr marL="42941" marR="42941" marT="0" marB="0"/>
                </a:tc>
                <a:tc>
                  <a:txBody>
                    <a:bodyPr/>
                    <a:lstStyle/>
                    <a:p>
                      <a:pPr lvl="0" algn="ctr" rtl="1"/>
                      <a:r>
                        <a:rPr lang="ar-SA" sz="1100" b="0">
                          <a:effectLst/>
                        </a:rPr>
                        <a:t>همجواری</a:t>
                      </a:r>
                      <a:endParaRPr lang="en-US" sz="1100" b="0">
                        <a:effectLst/>
                        <a:latin typeface="Calibri" panose="020F0502020204030204" pitchFamily="34" charset="0"/>
                        <a:cs typeface="Arial" panose="020B0604020202020204" pitchFamily="34" charset="0"/>
                      </a:endParaRPr>
                    </a:p>
                  </a:txBody>
                  <a:tcPr marL="42941" marR="42941" marT="0" marB="0" anchor="ctr"/>
                </a:tc>
                <a:tc>
                  <a:txBody>
                    <a:bodyPr/>
                    <a:lstStyle/>
                    <a:p>
                      <a:pPr marL="457200" algn="ctr" rtl="1"/>
                      <a:r>
                        <a:rPr lang="ar-SA" sz="1100">
                          <a:effectLst/>
                        </a:rPr>
                        <a:t>مقاصد حرکتی از واحدهای مسکونی تا محل کار، مدرسه، پارک­ها و مغازه­ها در مجاورت بلافصل یکدیگر و با فاصله کمتر از 500 متر از خانه­ها</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2941" marR="42941" marT="0" marB="0" anchor="ctr"/>
                </a:tc>
              </a:tr>
              <a:tr h="156917">
                <a:tc>
                  <a:txBody>
                    <a:bodyPr/>
                    <a:lstStyle/>
                    <a:p>
                      <a:pPr algn="ctr" rtl="1"/>
                      <a:r>
                        <a:rPr lang="ar-SA" sz="1100">
                          <a:effectLst/>
                        </a:rPr>
                        <a:t>14</a:t>
                      </a:r>
                      <a:endParaRPr lang="en-US" sz="1100">
                        <a:effectLst/>
                        <a:latin typeface="Calibri" panose="020F0502020204030204" pitchFamily="34" charset="0"/>
                        <a:cs typeface="Arial" panose="020B0604020202020204" pitchFamily="34" charset="0"/>
                      </a:endParaRPr>
                    </a:p>
                  </a:txBody>
                  <a:tcPr marL="42941" marR="42941" marT="0" marB="0"/>
                </a:tc>
                <a:tc>
                  <a:txBody>
                    <a:bodyPr/>
                    <a:lstStyle/>
                    <a:p>
                      <a:pPr lvl="0" algn="ctr" rtl="1"/>
                      <a:r>
                        <a:rPr lang="ar-SA" sz="1100" b="0">
                          <a:effectLst/>
                        </a:rPr>
                        <a:t>بلوک­های کم طول</a:t>
                      </a:r>
                      <a:endParaRPr lang="en-US" sz="1100" b="0">
                        <a:effectLst/>
                        <a:latin typeface="Calibri" panose="020F0502020204030204" pitchFamily="34" charset="0"/>
                        <a:cs typeface="Arial" panose="020B0604020202020204" pitchFamily="34" charset="0"/>
                      </a:endParaRPr>
                    </a:p>
                  </a:txBody>
                  <a:tcPr marL="42941" marR="42941" marT="0" marB="0" anchor="ctr"/>
                </a:tc>
                <a:tc>
                  <a:txBody>
                    <a:bodyPr/>
                    <a:lstStyle/>
                    <a:p>
                      <a:pPr marL="457200" algn="ctr" rtl="1"/>
                      <a:r>
                        <a:rPr lang="ar-SA" sz="1100">
                          <a:effectLst/>
                        </a:rPr>
                        <a:t>طول بلوک­ها کوتاه، کمتر از حدود 170 متر و ترجیحاً100-65 متر</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2941" marR="42941" marT="0" marB="0" anchor="ctr"/>
                </a:tc>
              </a:tr>
              <a:tr h="313834">
                <a:tc>
                  <a:txBody>
                    <a:bodyPr/>
                    <a:lstStyle/>
                    <a:p>
                      <a:pPr algn="ctr" rtl="1"/>
                      <a:r>
                        <a:rPr lang="ar-SA" sz="1100">
                          <a:effectLst/>
                        </a:rPr>
                        <a:t>15</a:t>
                      </a:r>
                      <a:endParaRPr lang="en-US" sz="1100">
                        <a:effectLst/>
                        <a:latin typeface="Calibri" panose="020F0502020204030204" pitchFamily="34" charset="0"/>
                        <a:cs typeface="Arial" panose="020B0604020202020204" pitchFamily="34" charset="0"/>
                      </a:endParaRPr>
                    </a:p>
                  </a:txBody>
                  <a:tcPr marL="42941" marR="42941" marT="0" marB="0"/>
                </a:tc>
                <a:tc>
                  <a:txBody>
                    <a:bodyPr/>
                    <a:lstStyle/>
                    <a:p>
                      <a:pPr lvl="0" algn="ctr" rtl="1"/>
                      <a:r>
                        <a:rPr lang="ar-SA" sz="1100" b="0">
                          <a:effectLst/>
                        </a:rPr>
                        <a:t>دور منظر انتهایی</a:t>
                      </a:r>
                      <a:endParaRPr lang="en-US" sz="1100" b="0">
                        <a:effectLst/>
                        <a:latin typeface="Calibri" panose="020F0502020204030204" pitchFamily="34" charset="0"/>
                        <a:cs typeface="Arial" panose="020B0604020202020204" pitchFamily="34" charset="0"/>
                      </a:endParaRPr>
                    </a:p>
                  </a:txBody>
                  <a:tcPr marL="42941" marR="42941" marT="0" marB="0" anchor="ctr"/>
                </a:tc>
                <a:tc>
                  <a:txBody>
                    <a:bodyPr/>
                    <a:lstStyle/>
                    <a:p>
                      <a:pPr marL="457200" algn="ctr" rtl="1"/>
                      <a:r>
                        <a:rPr lang="ar-SA" sz="1100">
                          <a:effectLst/>
                        </a:rPr>
                        <a:t>جانمایی ساختمان­های شهری مهم در انتهای دور منظر پیاده­راه سبب ایجاد غرور مدنی و حس پیاده­روی به عنوان تحرکی بی­پایان</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42941" marR="42941" marT="0" marB="0" anchor="ctr"/>
                </a:tc>
              </a:tr>
              <a:tr h="214369">
                <a:tc>
                  <a:txBody>
                    <a:bodyPr/>
                    <a:lstStyle/>
                    <a:p>
                      <a:pPr algn="ctr" rtl="1"/>
                      <a:r>
                        <a:rPr lang="ar-SA" sz="1100" dirty="0">
                          <a:effectLst/>
                        </a:rPr>
                        <a:t>16</a:t>
                      </a:r>
                      <a:endParaRPr lang="en-US" sz="1100" dirty="0">
                        <a:effectLst/>
                        <a:latin typeface="Calibri" panose="020F0502020204030204" pitchFamily="34" charset="0"/>
                        <a:cs typeface="Arial" panose="020B0604020202020204" pitchFamily="34" charset="0"/>
                      </a:endParaRPr>
                    </a:p>
                  </a:txBody>
                  <a:tcPr marL="42941" marR="42941" marT="0" marB="0"/>
                </a:tc>
                <a:tc>
                  <a:txBody>
                    <a:bodyPr/>
                    <a:lstStyle/>
                    <a:p>
                      <a:pPr marL="457200" lvl="0" algn="ctr" rtl="1"/>
                      <a:r>
                        <a:rPr lang="ar-SA" sz="1100" b="0" dirty="0">
                          <a:effectLst/>
                        </a:rPr>
                        <a:t>بنگاه­های تجاری مناسب</a:t>
                      </a:r>
                      <a:endParaRPr lang="en-US" sz="1100" b="0" dirty="0">
                        <a:effectLst/>
                        <a:latin typeface="Calibri" panose="020F0502020204030204" pitchFamily="34" charset="0"/>
                        <a:ea typeface="Calibri" panose="020F0502020204030204" pitchFamily="34" charset="0"/>
                        <a:cs typeface="Arial" panose="020B0604020202020204" pitchFamily="34" charset="0"/>
                      </a:endParaRPr>
                    </a:p>
                  </a:txBody>
                  <a:tcPr marL="42941" marR="42941" marT="0" marB="0" anchor="ctr"/>
                </a:tc>
                <a:tc>
                  <a:txBody>
                    <a:bodyPr/>
                    <a:lstStyle/>
                    <a:p>
                      <a:pPr marL="457200" algn="ctr" rtl="1"/>
                      <a:r>
                        <a:rPr lang="ar-SA" sz="1100" dirty="0">
                          <a:effectLst/>
                        </a:rPr>
                        <a:t>تمایل پیاده­راه به ممنوع کردن خرده­فروشی­های بزرگ اندازه و بنگاه­های ماشین­مدار</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42941" marR="42941" marT="0" marB="0" anchor="ctr"/>
                </a:tc>
              </a:tr>
            </a:tbl>
          </a:graphicData>
        </a:graphic>
      </p:graphicFrame>
      <p:sp>
        <p:nvSpPr>
          <p:cNvPr id="5" name="TextBox 4"/>
          <p:cNvSpPr txBox="1"/>
          <p:nvPr/>
        </p:nvSpPr>
        <p:spPr>
          <a:xfrm>
            <a:off x="9254838" y="1552188"/>
            <a:ext cx="820881" cy="276999"/>
          </a:xfrm>
          <a:prstGeom prst="rect">
            <a:avLst/>
          </a:prstGeom>
          <a:noFill/>
        </p:spPr>
        <p:txBody>
          <a:bodyPr wrap="square" rtlCol="1">
            <a:spAutoFit/>
          </a:bodyPr>
          <a:lstStyle/>
          <a:p>
            <a:r>
              <a:rPr lang="fa-IR" sz="1200" b="1" dirty="0" smtClean="0">
                <a:solidFill>
                  <a:schemeClr val="bg1"/>
                </a:solidFill>
              </a:rPr>
              <a:t>ردیف</a:t>
            </a:r>
            <a:endParaRPr lang="fa-IR" sz="1200" b="1" dirty="0">
              <a:solidFill>
                <a:schemeClr val="bg1"/>
              </a:solidFill>
            </a:endParaRPr>
          </a:p>
        </p:txBody>
      </p:sp>
    </p:spTree>
    <p:extLst>
      <p:ext uri="{BB962C8B-B14F-4D97-AF65-F5344CB8AC3E}">
        <p14:creationId xmlns:p14="http://schemas.microsoft.com/office/powerpoint/2010/main" val="763378845"/>
      </p:ext>
    </p:extLst>
  </p:cSld>
  <p:clrMapOvr>
    <a:masterClrMapping/>
  </p:clrMapOvr>
  <p:transition spd="med">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2800" b="1" dirty="0" smtClean="0">
                <a:cs typeface="+mn-cs"/>
              </a:rPr>
              <a:t>مفهوم کیفیت و پیاده راه های شهری</a:t>
            </a:r>
            <a:endParaRPr lang="fa-IR" sz="2800" b="1" dirty="0">
              <a:cs typeface="+mn-cs"/>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85945902"/>
              </p:ext>
            </p:extLst>
          </p:nvPr>
        </p:nvGraphicFramePr>
        <p:xfrm>
          <a:off x="2001895" y="2368589"/>
          <a:ext cx="8188210" cy="3306753"/>
        </p:xfrm>
        <a:graphic>
          <a:graphicData uri="http://schemas.openxmlformats.org/drawingml/2006/table">
            <a:tbl>
              <a:tblPr rtl="1" firstRow="1" firstCol="1" bandRow="1">
                <a:tableStyleId>{5C22544A-7EE6-4342-B048-85BDC9FD1C3A}</a:tableStyleId>
              </a:tblPr>
              <a:tblGrid>
                <a:gridCol w="1306137"/>
                <a:gridCol w="2075179"/>
                <a:gridCol w="1502412"/>
                <a:gridCol w="3304482"/>
              </a:tblGrid>
              <a:tr h="209687">
                <a:tc>
                  <a:txBody>
                    <a:bodyPr/>
                    <a:lstStyle/>
                    <a:p>
                      <a:pPr algn="ctr" rtl="1">
                        <a:lnSpc>
                          <a:spcPct val="107000"/>
                        </a:lnSpc>
                        <a:spcAft>
                          <a:spcPts val="0"/>
                        </a:spcAft>
                      </a:pPr>
                      <a:r>
                        <a:rPr lang="fa-IR" sz="1100" dirty="0">
                          <a:effectLst/>
                        </a:rPr>
                        <a:t>صاحبنظران</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1">
                        <a:lnSpc>
                          <a:spcPct val="107000"/>
                        </a:lnSpc>
                        <a:spcAft>
                          <a:spcPts val="0"/>
                        </a:spcAft>
                      </a:pPr>
                      <a:r>
                        <a:rPr lang="fa-IR" sz="1100">
                          <a:effectLst/>
                        </a:rPr>
                        <a:t>کتاب-مقاله-گزارش</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gridSpan="2">
                  <a:txBody>
                    <a:bodyPr/>
                    <a:lstStyle/>
                    <a:p>
                      <a:pPr algn="ctr" rtl="1">
                        <a:lnSpc>
                          <a:spcPct val="107000"/>
                        </a:lnSpc>
                        <a:spcAft>
                          <a:spcPts val="0"/>
                        </a:spcAft>
                      </a:pPr>
                      <a:r>
                        <a:rPr lang="fa-IR" sz="1100">
                          <a:effectLst/>
                        </a:rPr>
                        <a:t>مولفه های کیفیت مطرح شده</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hMerge="1">
                  <a:txBody>
                    <a:bodyPr/>
                    <a:lstStyle/>
                    <a:p>
                      <a:pPr rtl="1"/>
                      <a:endParaRPr lang="fa-IR"/>
                    </a:p>
                  </a:txBody>
                  <a:tcPr/>
                </a:tc>
              </a:tr>
              <a:tr h="209687">
                <a:tc rowSpan="3">
                  <a:txBody>
                    <a:bodyPr/>
                    <a:lstStyle/>
                    <a:p>
                      <a:pPr algn="ctr" rtl="1">
                        <a:lnSpc>
                          <a:spcPct val="107000"/>
                        </a:lnSpc>
                        <a:spcAft>
                          <a:spcPts val="0"/>
                        </a:spcAft>
                      </a:pPr>
                      <a:endParaRPr lang="fa-IR" sz="1100" dirty="0" smtClean="0">
                        <a:effectLst/>
                      </a:endParaRPr>
                    </a:p>
                    <a:p>
                      <a:pPr algn="ctr" rtl="1">
                        <a:lnSpc>
                          <a:spcPct val="107000"/>
                        </a:lnSpc>
                        <a:spcAft>
                          <a:spcPts val="0"/>
                        </a:spcAft>
                      </a:pPr>
                      <a:r>
                        <a:rPr lang="fa-IR" sz="1100" dirty="0" smtClean="0">
                          <a:effectLst/>
                        </a:rPr>
                        <a:t>جهانشاه </a:t>
                      </a:r>
                      <a:r>
                        <a:rPr lang="fa-IR" sz="1100" dirty="0">
                          <a:effectLst/>
                        </a:rPr>
                        <a:t>پاکزاد</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rowSpan="3">
                  <a:txBody>
                    <a:bodyPr/>
                    <a:lstStyle/>
                    <a:p>
                      <a:pPr algn="ctr" rtl="1">
                        <a:lnSpc>
                          <a:spcPct val="107000"/>
                        </a:lnSpc>
                        <a:spcAft>
                          <a:spcPts val="0"/>
                        </a:spcAft>
                      </a:pPr>
                      <a:endParaRPr lang="fa-IR" sz="1100" dirty="0" smtClean="0">
                        <a:effectLst/>
                      </a:endParaRPr>
                    </a:p>
                    <a:p>
                      <a:pPr algn="ctr" rtl="1">
                        <a:lnSpc>
                          <a:spcPct val="107000"/>
                        </a:lnSpc>
                        <a:spcAft>
                          <a:spcPts val="0"/>
                        </a:spcAft>
                      </a:pPr>
                      <a:r>
                        <a:rPr lang="fa-IR" sz="1100" dirty="0" smtClean="0">
                          <a:effectLst/>
                        </a:rPr>
                        <a:t>کتاب </a:t>
                      </a:r>
                      <a:r>
                        <a:rPr lang="fa-IR" sz="1100" dirty="0">
                          <a:effectLst/>
                        </a:rPr>
                        <a:t>"راهنمای طراحی فضاهای شهری" 1384</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1">
                        <a:lnSpc>
                          <a:spcPct val="107000"/>
                        </a:lnSpc>
                        <a:spcAft>
                          <a:spcPts val="0"/>
                        </a:spcAft>
                      </a:pPr>
                      <a:r>
                        <a:rPr lang="fa-IR" sz="1100">
                          <a:effectLst/>
                        </a:rPr>
                        <a:t>سرزندگی</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1">
                        <a:lnSpc>
                          <a:spcPct val="107000"/>
                        </a:lnSpc>
                        <a:spcAft>
                          <a:spcPts val="0"/>
                        </a:spcAft>
                      </a:pPr>
                      <a:r>
                        <a:rPr lang="fa-IR" sz="1100">
                          <a:effectLst/>
                        </a:rPr>
                        <a:t>تنوع در طول مسیر،نفوذ پذیری</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321212">
                <a:tc vMerge="1">
                  <a:txBody>
                    <a:bodyPr/>
                    <a:lstStyle/>
                    <a:p>
                      <a:pPr rtl="1"/>
                      <a:endParaRPr lang="fa-IR"/>
                    </a:p>
                  </a:txBody>
                  <a:tcPr/>
                </a:tc>
                <a:tc vMerge="1">
                  <a:txBody>
                    <a:bodyPr/>
                    <a:lstStyle/>
                    <a:p>
                      <a:pPr rtl="1"/>
                      <a:endParaRPr lang="fa-IR"/>
                    </a:p>
                  </a:txBody>
                  <a:tcPr/>
                </a:tc>
                <a:tc>
                  <a:txBody>
                    <a:bodyPr/>
                    <a:lstStyle/>
                    <a:p>
                      <a:pPr algn="ctr" rtl="1">
                        <a:lnSpc>
                          <a:spcPct val="107000"/>
                        </a:lnSpc>
                        <a:spcAft>
                          <a:spcPts val="0"/>
                        </a:spcAft>
                      </a:pPr>
                      <a:r>
                        <a:rPr lang="fa-IR" sz="1100">
                          <a:effectLst/>
                        </a:rPr>
                        <a:t>انعطاف</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1">
                        <a:lnSpc>
                          <a:spcPct val="107000"/>
                        </a:lnSpc>
                        <a:spcAft>
                          <a:spcPts val="0"/>
                        </a:spcAft>
                      </a:pPr>
                      <a:r>
                        <a:rPr lang="fa-IR" sz="1100">
                          <a:effectLst/>
                        </a:rPr>
                        <a:t>انعطاف در کالبد،انعطاف در عملکرد</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430471">
                <a:tc vMerge="1">
                  <a:txBody>
                    <a:bodyPr/>
                    <a:lstStyle/>
                    <a:p>
                      <a:pPr rtl="1"/>
                      <a:endParaRPr lang="fa-IR"/>
                    </a:p>
                  </a:txBody>
                  <a:tcPr/>
                </a:tc>
                <a:tc vMerge="1">
                  <a:txBody>
                    <a:bodyPr/>
                    <a:lstStyle/>
                    <a:p>
                      <a:pPr rtl="1"/>
                      <a:endParaRPr lang="fa-IR"/>
                    </a:p>
                  </a:txBody>
                  <a:tcPr/>
                </a:tc>
                <a:tc>
                  <a:txBody>
                    <a:bodyPr/>
                    <a:lstStyle/>
                    <a:p>
                      <a:pPr algn="ctr" rtl="1">
                        <a:lnSpc>
                          <a:spcPct val="107000"/>
                        </a:lnSpc>
                        <a:spcAft>
                          <a:spcPts val="0"/>
                        </a:spcAft>
                      </a:pPr>
                      <a:r>
                        <a:rPr lang="fa-IR" sz="1100">
                          <a:effectLst/>
                        </a:rPr>
                        <a:t>ایمنی</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1">
                        <a:lnSpc>
                          <a:spcPct val="107000"/>
                        </a:lnSpc>
                        <a:spcAft>
                          <a:spcPts val="0"/>
                        </a:spcAft>
                      </a:pPr>
                      <a:r>
                        <a:rPr lang="fa-IR" sz="1100">
                          <a:effectLst/>
                        </a:rPr>
                        <a:t>ایمنی پیاده در مقابل سواره،ایمنی پیاده در برابر محیط</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872040">
                <a:tc>
                  <a:txBody>
                    <a:bodyPr/>
                    <a:lstStyle/>
                    <a:p>
                      <a:pPr algn="ctr" rtl="1">
                        <a:lnSpc>
                          <a:spcPct val="107000"/>
                        </a:lnSpc>
                        <a:spcAft>
                          <a:spcPts val="0"/>
                        </a:spcAft>
                      </a:pPr>
                      <a:endParaRPr lang="fa-IR" sz="1100" dirty="0" smtClean="0">
                        <a:effectLst/>
                      </a:endParaRPr>
                    </a:p>
                    <a:p>
                      <a:pPr algn="ctr" rtl="1">
                        <a:lnSpc>
                          <a:spcPct val="107000"/>
                        </a:lnSpc>
                        <a:spcAft>
                          <a:spcPts val="0"/>
                        </a:spcAft>
                      </a:pPr>
                      <a:r>
                        <a:rPr lang="fa-IR" sz="1100" dirty="0" smtClean="0">
                          <a:effectLst/>
                        </a:rPr>
                        <a:t>سید </a:t>
                      </a:r>
                      <a:r>
                        <a:rPr lang="fa-IR" sz="1100" dirty="0">
                          <a:effectLst/>
                        </a:rPr>
                        <a:t>محمد معینی</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1">
                        <a:lnSpc>
                          <a:spcPct val="107000"/>
                        </a:lnSpc>
                        <a:spcAft>
                          <a:spcPts val="0"/>
                        </a:spcAft>
                      </a:pPr>
                      <a:endParaRPr lang="fa-IR" sz="1100" dirty="0" smtClean="0">
                        <a:effectLst/>
                      </a:endParaRPr>
                    </a:p>
                    <a:p>
                      <a:pPr algn="ctr" rtl="1">
                        <a:lnSpc>
                          <a:spcPct val="107000"/>
                        </a:lnSpc>
                        <a:spcAft>
                          <a:spcPts val="0"/>
                        </a:spcAft>
                      </a:pPr>
                      <a:r>
                        <a:rPr lang="fa-IR" sz="1100" dirty="0" smtClean="0">
                          <a:effectLst/>
                        </a:rPr>
                        <a:t>مقاله"افزایش </a:t>
                      </a:r>
                      <a:r>
                        <a:rPr lang="fa-IR" sz="1100" dirty="0">
                          <a:effectLst/>
                        </a:rPr>
                        <a:t>قابلیتیاده مداری،گامی به سوی شهری انسانی تر" 1385</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gridSpan="2">
                  <a:txBody>
                    <a:bodyPr/>
                    <a:lstStyle/>
                    <a:p>
                      <a:pPr algn="r" rtl="1">
                        <a:lnSpc>
                          <a:spcPct val="107000"/>
                        </a:lnSpc>
                        <a:spcAft>
                          <a:spcPts val="0"/>
                        </a:spcAft>
                      </a:pPr>
                      <a:r>
                        <a:rPr lang="fa-IR" sz="1100" dirty="0">
                          <a:effectLst/>
                        </a:rPr>
                        <a:t>امنیت،دلپذیری،جذابیت،مطبوعیت،انتخاب نوع سفر</a:t>
                      </a:r>
                      <a:endParaRPr lang="en-US" sz="1100" dirty="0">
                        <a:effectLst/>
                      </a:endParaRPr>
                    </a:p>
                    <a:p>
                      <a:pPr algn="r" rtl="1">
                        <a:lnSpc>
                          <a:spcPct val="107000"/>
                        </a:lnSpc>
                        <a:spcAft>
                          <a:spcPts val="0"/>
                        </a:spcAft>
                      </a:pPr>
                      <a:r>
                        <a:rPr lang="fa-IR" sz="1100" dirty="0">
                          <a:effectLst/>
                        </a:rPr>
                        <a:t>انتخاب نوع حمل و نقل و مسیر</a:t>
                      </a:r>
                      <a:endParaRPr lang="en-US" sz="1100" dirty="0">
                        <a:effectLst/>
                      </a:endParaRPr>
                    </a:p>
                    <a:p>
                      <a:pPr algn="r" rtl="1">
                        <a:lnSpc>
                          <a:spcPct val="107000"/>
                        </a:lnSpc>
                        <a:spcAft>
                          <a:spcPts val="0"/>
                        </a:spcAft>
                      </a:pPr>
                      <a:r>
                        <a:rPr lang="fa-IR" sz="1100" dirty="0">
                          <a:effectLst/>
                        </a:rPr>
                        <a:t>جابجایی،آموزش،سلامت عمومی،پیوستگی</a:t>
                      </a:r>
                      <a:endParaRPr lang="en-US" sz="1100" dirty="0">
                        <a:effectLst/>
                      </a:endParaRPr>
                    </a:p>
                    <a:p>
                      <a:pPr algn="r" rtl="1">
                        <a:lnSpc>
                          <a:spcPct val="107000"/>
                        </a:lnSpc>
                        <a:spcAft>
                          <a:spcPts val="0"/>
                        </a:spcAft>
                      </a:pPr>
                      <a:r>
                        <a:rPr lang="fa-IR" sz="1100" dirty="0">
                          <a:effectLst/>
                        </a:rPr>
                        <a:t>ارتباط بین کاربری،حمل و نقل عابر </a:t>
                      </a:r>
                      <a:r>
                        <a:rPr lang="fa-IR" sz="1100" dirty="0" smtClean="0">
                          <a:effectLst/>
                        </a:rPr>
                        <a:t>پیاده</a:t>
                      </a:r>
                    </a:p>
                    <a:p>
                      <a:pPr algn="r" rtl="1">
                        <a:lnSpc>
                          <a:spcPct val="107000"/>
                        </a:lnSpc>
                        <a:spcAft>
                          <a:spcPts val="0"/>
                        </a:spcAft>
                      </a:pPr>
                      <a:r>
                        <a:rPr lang="fa-IR" sz="1100" dirty="0" smtClean="0">
                          <a:effectLst/>
                          <a:latin typeface="Calibri" panose="020F0502020204030204" pitchFamily="34" charset="0"/>
                          <a:ea typeface="Calibri" panose="020F0502020204030204" pitchFamily="34" charset="0"/>
                          <a:cs typeface="Arial" panose="020B0604020202020204" pitchFamily="34" charset="0"/>
                        </a:rPr>
                        <a:t>رفتار عابر پیاده بر اساس معیار های اجتماعی</a:t>
                      </a:r>
                      <a:r>
                        <a:rPr lang="fa-IR" sz="1100" baseline="0" dirty="0" smtClean="0">
                          <a:effectLst/>
                          <a:latin typeface="Calibri" panose="020F0502020204030204" pitchFamily="34" charset="0"/>
                          <a:ea typeface="Calibri" panose="020F0502020204030204" pitchFamily="34" charset="0"/>
                          <a:cs typeface="Arial" panose="020B0604020202020204" pitchFamily="34" charset="0"/>
                        </a:rPr>
                        <a:t> فرهنگی</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hMerge="1">
                  <a:txBody>
                    <a:bodyPr/>
                    <a:lstStyle/>
                    <a:p>
                      <a:pPr rtl="1"/>
                      <a:endParaRPr lang="fa-IR"/>
                    </a:p>
                  </a:txBody>
                  <a:tcPr/>
                </a:tc>
              </a:tr>
              <a:tr h="651256">
                <a:tc>
                  <a:txBody>
                    <a:bodyPr/>
                    <a:lstStyle/>
                    <a:p>
                      <a:pPr algn="ctr" rtl="1">
                        <a:lnSpc>
                          <a:spcPct val="107000"/>
                        </a:lnSpc>
                        <a:spcAft>
                          <a:spcPts val="0"/>
                        </a:spcAft>
                      </a:pPr>
                      <a:endParaRPr lang="fa-IR" sz="1100" dirty="0" smtClean="0">
                        <a:effectLst/>
                      </a:endParaRPr>
                    </a:p>
                    <a:p>
                      <a:pPr algn="ctr" rtl="1">
                        <a:lnSpc>
                          <a:spcPct val="107000"/>
                        </a:lnSpc>
                        <a:spcAft>
                          <a:spcPts val="0"/>
                        </a:spcAft>
                      </a:pPr>
                      <a:endParaRPr lang="fa-IR" sz="1100" dirty="0" smtClean="0">
                        <a:effectLst/>
                      </a:endParaRPr>
                    </a:p>
                    <a:p>
                      <a:pPr algn="ctr" rtl="1">
                        <a:lnSpc>
                          <a:spcPct val="107000"/>
                        </a:lnSpc>
                        <a:spcAft>
                          <a:spcPts val="0"/>
                        </a:spcAft>
                      </a:pPr>
                      <a:r>
                        <a:rPr lang="fa-IR" sz="1100" dirty="0" smtClean="0">
                          <a:effectLst/>
                        </a:rPr>
                        <a:t>محسن </a:t>
                      </a:r>
                      <a:r>
                        <a:rPr lang="fa-IR" sz="1100" dirty="0">
                          <a:effectLst/>
                        </a:rPr>
                        <a:t>حبیبی</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1">
                        <a:lnSpc>
                          <a:spcPct val="107000"/>
                        </a:lnSpc>
                        <a:spcAft>
                          <a:spcPts val="0"/>
                        </a:spcAft>
                      </a:pPr>
                      <a:endParaRPr lang="fa-IR" sz="1100" dirty="0" smtClean="0">
                        <a:effectLst/>
                      </a:endParaRPr>
                    </a:p>
                    <a:p>
                      <a:pPr algn="ctr" rtl="1">
                        <a:lnSpc>
                          <a:spcPct val="107000"/>
                        </a:lnSpc>
                        <a:spcAft>
                          <a:spcPts val="0"/>
                        </a:spcAft>
                      </a:pPr>
                      <a:endParaRPr lang="fa-IR" sz="1100" dirty="0" smtClean="0">
                        <a:effectLst/>
                      </a:endParaRPr>
                    </a:p>
                    <a:p>
                      <a:pPr algn="ctr" rtl="1">
                        <a:lnSpc>
                          <a:spcPct val="107000"/>
                        </a:lnSpc>
                        <a:spcAft>
                          <a:spcPts val="0"/>
                        </a:spcAft>
                      </a:pPr>
                      <a:r>
                        <a:rPr lang="fa-IR" sz="1100" dirty="0" smtClean="0">
                          <a:effectLst/>
                        </a:rPr>
                        <a:t>مقاله"مسیر </a:t>
                      </a:r>
                      <a:r>
                        <a:rPr lang="fa-IR" sz="1100" dirty="0">
                          <a:effectLst/>
                        </a:rPr>
                        <a:t>پیاده گردشگری"1380</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gridSpan="2">
                  <a:txBody>
                    <a:bodyPr/>
                    <a:lstStyle/>
                    <a:p>
                      <a:pPr algn="r" rtl="1">
                        <a:lnSpc>
                          <a:spcPct val="107000"/>
                        </a:lnSpc>
                        <a:spcAft>
                          <a:spcPts val="0"/>
                        </a:spcAft>
                      </a:pPr>
                      <a:endParaRPr lang="fa-IR" sz="1100" dirty="0" smtClean="0">
                        <a:effectLst/>
                      </a:endParaRPr>
                    </a:p>
                    <a:p>
                      <a:pPr algn="r" rtl="1">
                        <a:lnSpc>
                          <a:spcPct val="107000"/>
                        </a:lnSpc>
                        <a:spcAft>
                          <a:spcPts val="0"/>
                        </a:spcAft>
                      </a:pPr>
                      <a:r>
                        <a:rPr lang="fa-IR" sz="1100" dirty="0" smtClean="0">
                          <a:effectLst/>
                        </a:rPr>
                        <a:t>تمایز </a:t>
                      </a:r>
                      <a:r>
                        <a:rPr lang="fa-IR" sz="1100" dirty="0">
                          <a:effectLst/>
                        </a:rPr>
                        <a:t>و تشخیص،افزایش خوانایی با کاربرد نشانه های شهری</a:t>
                      </a:r>
                      <a:endParaRPr lang="en-US" sz="1100" dirty="0">
                        <a:effectLst/>
                      </a:endParaRPr>
                    </a:p>
                    <a:p>
                      <a:pPr algn="r" rtl="1">
                        <a:lnSpc>
                          <a:spcPct val="107000"/>
                        </a:lnSpc>
                        <a:spcAft>
                          <a:spcPts val="0"/>
                        </a:spcAft>
                      </a:pPr>
                      <a:r>
                        <a:rPr lang="fa-IR" sz="1100" dirty="0">
                          <a:effectLst/>
                        </a:rPr>
                        <a:t>تنوع کالبدی و تنوع در کاربری ها،ایمنی و امنیت،انعطاف پذیری</a:t>
                      </a:r>
                      <a:endParaRPr lang="en-US" sz="1100" dirty="0">
                        <a:effectLst/>
                      </a:endParaRPr>
                    </a:p>
                    <a:p>
                      <a:pPr algn="r" rtl="1">
                        <a:lnSpc>
                          <a:spcPct val="107000"/>
                        </a:lnSpc>
                        <a:spcAft>
                          <a:spcPts val="0"/>
                        </a:spcAft>
                      </a:pPr>
                      <a:r>
                        <a:rPr lang="fa-IR" sz="1100" dirty="0">
                          <a:effectLst/>
                        </a:rPr>
                        <a:t>و حق انتخاب،توجه به اصول زیبایی شناسی </a:t>
                      </a:r>
                      <a:r>
                        <a:rPr lang="fa-IR" sz="1100" dirty="0" smtClean="0">
                          <a:effectLst/>
                        </a:rPr>
                        <a:t>شهری</a:t>
                      </a:r>
                    </a:p>
                    <a:p>
                      <a:pPr algn="r" rtl="1">
                        <a:lnSpc>
                          <a:spcPct val="107000"/>
                        </a:lnSpc>
                        <a:spcAft>
                          <a:spcPts val="0"/>
                        </a:spcAft>
                      </a:pPr>
                      <a:r>
                        <a:rPr lang="fa-IR" sz="1100" dirty="0" smtClean="0">
                          <a:effectLst/>
                          <a:latin typeface="Calibri" panose="020F0502020204030204" pitchFamily="34" charset="0"/>
                          <a:ea typeface="Calibri" panose="020F0502020204030204" pitchFamily="34" charset="0"/>
                          <a:cs typeface="Arial" panose="020B0604020202020204" pitchFamily="34" charset="0"/>
                        </a:rPr>
                        <a:t>استفاده از عناصر طبیعی،تاکید بر پیوستگی مسیر</a:t>
                      </a:r>
                    </a:p>
                    <a:p>
                      <a:pPr algn="r" rtl="1">
                        <a:lnSpc>
                          <a:spcPct val="107000"/>
                        </a:lnSpc>
                        <a:spcAft>
                          <a:spcPts val="0"/>
                        </a:spcAft>
                      </a:pPr>
                      <a:r>
                        <a:rPr lang="fa-IR" sz="1100" dirty="0" smtClean="0">
                          <a:effectLst/>
                          <a:latin typeface="Calibri" panose="020F0502020204030204" pitchFamily="34" charset="0"/>
                          <a:ea typeface="Calibri" panose="020F0502020204030204" pitchFamily="34" charset="0"/>
                          <a:cs typeface="Arial" panose="020B0604020202020204" pitchFamily="34" charset="0"/>
                        </a:rPr>
                        <a:t>رعایت حرایم و حفظ</a:t>
                      </a:r>
                      <a:r>
                        <a:rPr lang="fa-IR" sz="1100" baseline="0" dirty="0" smtClean="0">
                          <a:effectLst/>
                          <a:latin typeface="Calibri" panose="020F0502020204030204" pitchFamily="34" charset="0"/>
                          <a:ea typeface="Calibri" panose="020F0502020204030204" pitchFamily="34" charset="0"/>
                          <a:cs typeface="Arial" panose="020B0604020202020204" pitchFamily="34" charset="0"/>
                        </a:rPr>
                        <a:t> قلمروها</a:t>
                      </a:r>
                      <a:endParaRPr lang="fa-IR" sz="1100" dirty="0" smtClean="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0"/>
                        </a:spcAft>
                      </a:pP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hMerge="1">
                  <a:txBody>
                    <a:bodyPr/>
                    <a:lstStyle/>
                    <a:p>
                      <a:pPr rtl="1"/>
                      <a:endParaRPr lang="fa-IR"/>
                    </a:p>
                  </a:txBody>
                  <a:tcPr/>
                </a:tc>
              </a:tr>
            </a:tbl>
          </a:graphicData>
        </a:graphic>
      </p:graphicFrame>
      <p:sp>
        <p:nvSpPr>
          <p:cNvPr id="6" name="TextBox 5"/>
          <p:cNvSpPr txBox="1"/>
          <p:nvPr/>
        </p:nvSpPr>
        <p:spPr>
          <a:xfrm>
            <a:off x="3228110" y="1919683"/>
            <a:ext cx="5299363" cy="646331"/>
          </a:xfrm>
          <a:prstGeom prst="rect">
            <a:avLst/>
          </a:prstGeom>
          <a:noFill/>
        </p:spPr>
        <p:txBody>
          <a:bodyPr wrap="square" rtlCol="1">
            <a:spAutoFit/>
          </a:bodyPr>
          <a:lstStyle/>
          <a:p>
            <a:pPr lvl="0"/>
            <a:r>
              <a:rPr lang="fa-IR" dirty="0">
                <a:latin typeface="Calibri" panose="020F0502020204030204" pitchFamily="34" charset="0"/>
                <a:ea typeface="Calibri" panose="020F0502020204030204" pitchFamily="34" charset="0"/>
              </a:rPr>
              <a:t>معیار های ارائه شده در ارتباط با کیفیت پیاده راه در ایران</a:t>
            </a:r>
            <a:endParaRPr kumimoji="0" lang="en-US" sz="1200" b="0" i="0" u="none" strike="noStrike" cap="none" normalizeH="0" baseline="0" dirty="0" smtClean="0">
              <a:ln>
                <a:noFill/>
              </a:ln>
              <a:solidFill>
                <a:schemeClr val="tx1"/>
              </a:solidFill>
              <a:effectLst/>
            </a:endParaRPr>
          </a:p>
          <a:p>
            <a:endParaRPr lang="fa-IR" dirty="0"/>
          </a:p>
        </p:txBody>
      </p:sp>
    </p:spTree>
    <p:extLst>
      <p:ext uri="{BB962C8B-B14F-4D97-AF65-F5344CB8AC3E}">
        <p14:creationId xmlns:p14="http://schemas.microsoft.com/office/powerpoint/2010/main" val="2898837248"/>
      </p:ext>
    </p:extLst>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sz="2800" b="1" dirty="0" smtClean="0">
                <a:cs typeface="+mn-cs"/>
              </a:rPr>
              <a:t>چکیده</a:t>
            </a:r>
            <a:r>
              <a:rPr lang="en-US" sz="2800" dirty="0" smtClean="0">
                <a:cs typeface="+mn-cs"/>
              </a:rPr>
              <a:t/>
            </a:r>
            <a:br>
              <a:rPr lang="en-US" sz="2800" dirty="0" smtClean="0">
                <a:cs typeface="+mn-cs"/>
              </a:rPr>
            </a:br>
            <a:endParaRPr lang="fa-IR" sz="2800" dirty="0">
              <a:cs typeface="+mn-cs"/>
            </a:endParaRPr>
          </a:p>
        </p:txBody>
      </p:sp>
      <p:sp>
        <p:nvSpPr>
          <p:cNvPr id="3" name="Content Placeholder 2"/>
          <p:cNvSpPr>
            <a:spLocks noGrp="1"/>
          </p:cNvSpPr>
          <p:nvPr>
            <p:ph idx="1"/>
          </p:nvPr>
        </p:nvSpPr>
        <p:spPr/>
        <p:txBody>
          <a:bodyPr>
            <a:normAutofit/>
          </a:bodyPr>
          <a:lstStyle/>
          <a:p>
            <a:pPr marL="0" indent="0">
              <a:buNone/>
            </a:pPr>
            <a:r>
              <a:rPr lang="ar-SA" sz="1600" dirty="0" smtClean="0"/>
              <a:t>نوشتار </a:t>
            </a:r>
            <a:r>
              <a:rPr lang="ar-SA" sz="1600" dirty="0"/>
              <a:t>حاضر، سعی در معرفی پیاده­مداری دارد. در ابتدا مقدمه ای عنوان شده است که به برخی مفاهیم از جمله خیابان و تغییر و تحولات مقیاس شهرها </a:t>
            </a:r>
            <a:r>
              <a:rPr lang="ar-SA" sz="1600" dirty="0" smtClean="0"/>
              <a:t>با</a:t>
            </a:r>
            <a:endParaRPr lang="fa-IR" sz="1600" dirty="0" smtClean="0"/>
          </a:p>
          <a:p>
            <a:pPr marL="0" indent="0">
              <a:buNone/>
            </a:pPr>
            <a:r>
              <a:rPr lang="ar-SA" sz="1600" dirty="0" smtClean="0"/>
              <a:t> </a:t>
            </a:r>
            <a:r>
              <a:rPr lang="ar-SA" sz="1600" dirty="0"/>
              <a:t>شروع انقلاب صنعتی و پیش از آن پرداخته شده است . سپس به پیشینه و روند تحول این واژه در طی زمان و در کشورهای گوناگون می پردازد . پس از </a:t>
            </a:r>
            <a:endParaRPr lang="fa-IR" sz="1600" dirty="0" smtClean="0"/>
          </a:p>
          <a:p>
            <a:pPr marL="0" indent="0">
              <a:buNone/>
            </a:pPr>
            <a:r>
              <a:rPr lang="ar-SA" sz="1600" dirty="0" smtClean="0"/>
              <a:t>آن </a:t>
            </a:r>
            <a:r>
              <a:rPr lang="ar-SA" sz="1600" dirty="0"/>
              <a:t>به توضیح برخی مفاهیم پایه شامل پیاده مداری ، پیاده راه و آرام سازی پرداخته است که در این مفاهیم به دسته بندی انواع پیاده راه ، اهداف ساماندهی </a:t>
            </a:r>
            <a:endParaRPr lang="fa-IR" sz="1600" dirty="0" smtClean="0"/>
          </a:p>
          <a:p>
            <a:pPr marL="0" indent="0">
              <a:buNone/>
            </a:pPr>
            <a:r>
              <a:rPr lang="ar-SA" sz="1600" dirty="0" smtClean="0"/>
              <a:t>فضاهای </a:t>
            </a:r>
            <a:r>
              <a:rPr lang="ar-SA" sz="1600" dirty="0"/>
              <a:t>پیاده در شهرها ، نکات لازم در طراحی مسیرهای پیاده و کیفیت آن و روش های آرام سازی می پردازد و طرح های مفهومی کاهش سرعت در </a:t>
            </a:r>
            <a:endParaRPr lang="fa-IR" sz="1600" dirty="0" smtClean="0"/>
          </a:p>
          <a:p>
            <a:pPr marL="0" indent="0">
              <a:buNone/>
            </a:pPr>
            <a:r>
              <a:rPr lang="ar-SA" sz="1600" dirty="0" smtClean="0"/>
              <a:t>کشور </a:t>
            </a:r>
            <a:r>
              <a:rPr lang="ar-SA" sz="1600" dirty="0"/>
              <a:t>هلند را به تفصیل بیان می کند . سپس در انتها چند نمومه پروژه پیاده مداری داخلی و خارجی معرفی شده است .</a:t>
            </a:r>
            <a:endParaRPr lang="fa-IR" sz="1600" dirty="0"/>
          </a:p>
        </p:txBody>
      </p:sp>
    </p:spTree>
    <p:extLst>
      <p:ext uri="{BB962C8B-B14F-4D97-AF65-F5344CB8AC3E}">
        <p14:creationId xmlns:p14="http://schemas.microsoft.com/office/powerpoint/2010/main" val="2912910651"/>
      </p:ext>
    </p:extLst>
  </p:cSld>
  <p:clrMapOvr>
    <a:masterClrMapping/>
  </p:clrMapOvr>
  <p:transition spd="med">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126134"/>
            <a:ext cx="10515600" cy="1325563"/>
          </a:xfrm>
        </p:spPr>
        <p:txBody>
          <a:bodyPr>
            <a:normAutofit/>
          </a:bodyPr>
          <a:lstStyle/>
          <a:p>
            <a:r>
              <a:rPr lang="fa-IR" sz="2800" b="1" dirty="0">
                <a:cs typeface="+mn-cs"/>
              </a:rPr>
              <a:t>مفهوم کیفیت و پیاده راه های شهری</a:t>
            </a:r>
          </a:p>
        </p:txBody>
      </p:sp>
      <p:graphicFrame>
        <p:nvGraphicFramePr>
          <p:cNvPr id="5" name="Table 4"/>
          <p:cNvGraphicFramePr>
            <a:graphicFrameLocks noGrp="1"/>
          </p:cNvGraphicFramePr>
          <p:nvPr>
            <p:extLst>
              <p:ext uri="{D42A27DB-BD31-4B8C-83A1-F6EECF244321}">
                <p14:modId xmlns:p14="http://schemas.microsoft.com/office/powerpoint/2010/main" val="4141540362"/>
              </p:ext>
            </p:extLst>
          </p:nvPr>
        </p:nvGraphicFramePr>
        <p:xfrm>
          <a:off x="3574474" y="1589809"/>
          <a:ext cx="5382490" cy="5029268"/>
        </p:xfrm>
        <a:graphic>
          <a:graphicData uri="http://schemas.openxmlformats.org/drawingml/2006/table">
            <a:tbl>
              <a:tblPr rtl="1" firstRow="1" firstCol="1" bandRow="1">
                <a:tableStyleId>{5C22544A-7EE6-4342-B048-85BDC9FD1C3A}</a:tableStyleId>
              </a:tblPr>
              <a:tblGrid>
                <a:gridCol w="1235365"/>
                <a:gridCol w="2115040"/>
                <a:gridCol w="2032085"/>
              </a:tblGrid>
              <a:tr h="146679">
                <a:tc>
                  <a:txBody>
                    <a:bodyPr/>
                    <a:lstStyle/>
                    <a:p>
                      <a:pPr algn="ctr" rtl="1">
                        <a:lnSpc>
                          <a:spcPct val="107000"/>
                        </a:lnSpc>
                        <a:spcAft>
                          <a:spcPts val="0"/>
                        </a:spcAft>
                      </a:pPr>
                      <a:r>
                        <a:rPr lang="fa-IR" sz="900" dirty="0">
                          <a:effectLst/>
                        </a:rPr>
                        <a:t>صاحبنظران</a:t>
                      </a:r>
                      <a:endParaRPr lang="en-US" sz="900" dirty="0">
                        <a:effectLst/>
                        <a:latin typeface="Calibri" panose="020F0502020204030204" pitchFamily="34" charset="0"/>
                        <a:ea typeface="Calibri" panose="020F0502020204030204" pitchFamily="34" charset="0"/>
                        <a:cs typeface="Arial" panose="020B0604020202020204" pitchFamily="34" charset="0"/>
                      </a:endParaRPr>
                    </a:p>
                  </a:txBody>
                  <a:tcPr marL="57363" marR="57363" marT="0" marB="0"/>
                </a:tc>
                <a:tc>
                  <a:txBody>
                    <a:bodyPr/>
                    <a:lstStyle/>
                    <a:p>
                      <a:pPr algn="ctr" rtl="1">
                        <a:lnSpc>
                          <a:spcPct val="107000"/>
                        </a:lnSpc>
                        <a:spcAft>
                          <a:spcPts val="0"/>
                        </a:spcAft>
                      </a:pPr>
                      <a:r>
                        <a:rPr lang="fa-IR" sz="900" dirty="0">
                          <a:effectLst/>
                        </a:rPr>
                        <a:t>کتاب-مقاله-گزارش</a:t>
                      </a:r>
                      <a:endParaRPr lang="en-US" sz="900" dirty="0">
                        <a:effectLst/>
                        <a:latin typeface="Calibri" panose="020F0502020204030204" pitchFamily="34" charset="0"/>
                        <a:ea typeface="Calibri" panose="020F0502020204030204" pitchFamily="34" charset="0"/>
                        <a:cs typeface="Arial" panose="020B0604020202020204" pitchFamily="34" charset="0"/>
                      </a:endParaRPr>
                    </a:p>
                  </a:txBody>
                  <a:tcPr marL="57363" marR="57363" marT="0" marB="0"/>
                </a:tc>
                <a:tc>
                  <a:txBody>
                    <a:bodyPr/>
                    <a:lstStyle/>
                    <a:p>
                      <a:pPr algn="ctr" rtl="1">
                        <a:lnSpc>
                          <a:spcPct val="107000"/>
                        </a:lnSpc>
                        <a:spcAft>
                          <a:spcPts val="0"/>
                        </a:spcAft>
                      </a:pPr>
                      <a:r>
                        <a:rPr lang="fa-IR" sz="900" dirty="0">
                          <a:effectLst/>
                        </a:rPr>
                        <a:t>مولفه های کیفیت مطرح شده</a:t>
                      </a:r>
                      <a:endParaRPr lang="en-US" sz="900" dirty="0">
                        <a:effectLst/>
                        <a:latin typeface="Calibri" panose="020F0502020204030204" pitchFamily="34" charset="0"/>
                        <a:ea typeface="Calibri" panose="020F0502020204030204" pitchFamily="34" charset="0"/>
                        <a:cs typeface="Arial" panose="020B0604020202020204" pitchFamily="34" charset="0"/>
                      </a:endParaRPr>
                    </a:p>
                  </a:txBody>
                  <a:tcPr marL="57363" marR="57363" marT="0" marB="0"/>
                </a:tc>
              </a:tr>
              <a:tr h="348751">
                <a:tc>
                  <a:txBody>
                    <a:bodyPr/>
                    <a:lstStyle/>
                    <a:p>
                      <a:pPr algn="ctr" rtl="1">
                        <a:lnSpc>
                          <a:spcPct val="107000"/>
                        </a:lnSpc>
                        <a:spcAft>
                          <a:spcPts val="0"/>
                        </a:spcAft>
                      </a:pPr>
                      <a:r>
                        <a:rPr lang="fa-IR" sz="900" dirty="0">
                          <a:effectLst/>
                        </a:rPr>
                        <a:t>جین جیکوبز</a:t>
                      </a:r>
                      <a:endParaRPr lang="en-US" sz="900" dirty="0">
                        <a:effectLst/>
                        <a:latin typeface="Calibri" panose="020F0502020204030204" pitchFamily="34" charset="0"/>
                        <a:ea typeface="Calibri" panose="020F0502020204030204" pitchFamily="34" charset="0"/>
                        <a:cs typeface="Arial" panose="020B0604020202020204" pitchFamily="34" charset="0"/>
                      </a:endParaRPr>
                    </a:p>
                  </a:txBody>
                  <a:tcPr marL="57363" marR="57363" marT="0" marB="0"/>
                </a:tc>
                <a:tc>
                  <a:txBody>
                    <a:bodyPr/>
                    <a:lstStyle/>
                    <a:p>
                      <a:pPr algn="r" rtl="1">
                        <a:lnSpc>
                          <a:spcPct val="107000"/>
                        </a:lnSpc>
                        <a:spcAft>
                          <a:spcPts val="0"/>
                        </a:spcAft>
                      </a:pPr>
                      <a:r>
                        <a:rPr lang="fa-IR" sz="900">
                          <a:effectLst/>
                        </a:rPr>
                        <a:t>کتاب "مرگ و زندگی شهرهای بزرگ آمریکایی"</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57363" marR="57363" marT="0" marB="0"/>
                </a:tc>
                <a:tc>
                  <a:txBody>
                    <a:bodyPr/>
                    <a:lstStyle/>
                    <a:p>
                      <a:pPr algn="r" rtl="1">
                        <a:lnSpc>
                          <a:spcPct val="107000"/>
                        </a:lnSpc>
                        <a:spcAft>
                          <a:spcPts val="0"/>
                        </a:spcAft>
                      </a:pPr>
                      <a:r>
                        <a:rPr lang="fa-IR" sz="900" dirty="0">
                          <a:effectLst/>
                        </a:rPr>
                        <a:t>توجه به فعالیت ها،اختلاط کاربری ها،نفوذپذیری و قابلیت دسترسی</a:t>
                      </a:r>
                      <a:endParaRPr lang="en-US" sz="900" dirty="0">
                        <a:effectLst/>
                        <a:latin typeface="Calibri" panose="020F0502020204030204" pitchFamily="34" charset="0"/>
                        <a:ea typeface="Calibri" panose="020F0502020204030204" pitchFamily="34" charset="0"/>
                        <a:cs typeface="Arial" panose="020B0604020202020204" pitchFamily="34" charset="0"/>
                      </a:endParaRPr>
                    </a:p>
                  </a:txBody>
                  <a:tcPr marL="57363" marR="57363" marT="0" marB="0"/>
                </a:tc>
              </a:tr>
              <a:tr h="348751">
                <a:tc>
                  <a:txBody>
                    <a:bodyPr/>
                    <a:lstStyle/>
                    <a:p>
                      <a:pPr algn="ctr" rtl="1">
                        <a:lnSpc>
                          <a:spcPct val="107000"/>
                        </a:lnSpc>
                        <a:spcAft>
                          <a:spcPts val="0"/>
                        </a:spcAft>
                      </a:pPr>
                      <a:r>
                        <a:rPr lang="fa-IR" sz="900">
                          <a:effectLst/>
                        </a:rPr>
                        <a:t>کوین لینچ</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57363" marR="57363" marT="0" marB="0"/>
                </a:tc>
                <a:tc>
                  <a:txBody>
                    <a:bodyPr/>
                    <a:lstStyle/>
                    <a:p>
                      <a:pPr algn="r" rtl="1">
                        <a:lnSpc>
                          <a:spcPct val="107000"/>
                        </a:lnSpc>
                        <a:spcAft>
                          <a:spcPts val="0"/>
                        </a:spcAft>
                      </a:pPr>
                      <a:r>
                        <a:rPr lang="fa-IR" sz="900">
                          <a:effectLst/>
                        </a:rPr>
                        <a:t>کتاب"تئوری شکل خوب شهر"</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57363" marR="57363" marT="0" marB="0"/>
                </a:tc>
                <a:tc>
                  <a:txBody>
                    <a:bodyPr/>
                    <a:lstStyle/>
                    <a:p>
                      <a:pPr algn="r" rtl="1">
                        <a:lnSpc>
                          <a:spcPct val="107000"/>
                        </a:lnSpc>
                        <a:spcAft>
                          <a:spcPts val="0"/>
                        </a:spcAft>
                      </a:pPr>
                      <a:r>
                        <a:rPr lang="fa-IR" sz="900">
                          <a:effectLst/>
                        </a:rPr>
                        <a:t>سرزندگی،معنی،سازگاری،دسترسی،کارایی،عدالت</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57363" marR="57363" marT="0" marB="0"/>
                </a:tc>
              </a:tr>
              <a:tr h="348751">
                <a:tc>
                  <a:txBody>
                    <a:bodyPr/>
                    <a:lstStyle/>
                    <a:p>
                      <a:pPr algn="ctr" rtl="1">
                        <a:lnSpc>
                          <a:spcPct val="107000"/>
                        </a:lnSpc>
                        <a:spcAft>
                          <a:spcPts val="0"/>
                        </a:spcAft>
                      </a:pPr>
                      <a:r>
                        <a:rPr lang="fa-IR" sz="900">
                          <a:effectLst/>
                        </a:rPr>
                        <a:t>ویولیچ</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57363" marR="57363" marT="0" marB="0"/>
                </a:tc>
                <a:tc>
                  <a:txBody>
                    <a:bodyPr/>
                    <a:lstStyle/>
                    <a:p>
                      <a:pPr algn="r" rtl="1">
                        <a:lnSpc>
                          <a:spcPct val="107000"/>
                        </a:lnSpc>
                        <a:spcAft>
                          <a:spcPts val="0"/>
                        </a:spcAft>
                      </a:pPr>
                      <a:r>
                        <a:rPr lang="fa-IR" sz="900">
                          <a:effectLst/>
                        </a:rPr>
                        <a:t>مقاله"قرائت شهری و طراحی مکان های شهری کوچک"</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57363" marR="57363" marT="0" marB="0"/>
                </a:tc>
                <a:tc>
                  <a:txBody>
                    <a:bodyPr/>
                    <a:lstStyle/>
                    <a:p>
                      <a:pPr algn="r" rtl="1">
                        <a:lnSpc>
                          <a:spcPct val="107000"/>
                        </a:lnSpc>
                        <a:spcAft>
                          <a:spcPts val="0"/>
                        </a:spcAft>
                      </a:pPr>
                      <a:r>
                        <a:rPr lang="fa-IR" sz="900">
                          <a:effectLst/>
                        </a:rPr>
                        <a:t>آزادی انتخاب،قرائت پذیری محیط،امکان زندگی اجتماعی،به گوش رسیدن آوای گذشته</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57363" marR="57363" marT="0" marB="0"/>
                </a:tc>
              </a:tr>
              <a:tr h="348751">
                <a:tc>
                  <a:txBody>
                    <a:bodyPr/>
                    <a:lstStyle/>
                    <a:p>
                      <a:pPr algn="ctr" rtl="1">
                        <a:lnSpc>
                          <a:spcPct val="107000"/>
                        </a:lnSpc>
                        <a:spcAft>
                          <a:spcPts val="0"/>
                        </a:spcAft>
                      </a:pPr>
                      <a:r>
                        <a:rPr lang="fa-IR" sz="900">
                          <a:effectLst/>
                        </a:rPr>
                        <a:t>یان بنتلی و همکاران</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57363" marR="57363" marT="0" marB="0"/>
                </a:tc>
                <a:tc>
                  <a:txBody>
                    <a:bodyPr/>
                    <a:lstStyle/>
                    <a:p>
                      <a:pPr algn="r" rtl="1">
                        <a:lnSpc>
                          <a:spcPct val="107000"/>
                        </a:lnSpc>
                        <a:spcAft>
                          <a:spcPts val="0"/>
                        </a:spcAft>
                      </a:pPr>
                      <a:r>
                        <a:rPr lang="fa-IR" sz="900">
                          <a:effectLst/>
                        </a:rPr>
                        <a:t>کتاب "محیط های پاسخده"</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57363" marR="57363" marT="0" marB="0"/>
                </a:tc>
                <a:tc>
                  <a:txBody>
                    <a:bodyPr/>
                    <a:lstStyle/>
                    <a:p>
                      <a:pPr algn="r" rtl="1">
                        <a:lnSpc>
                          <a:spcPct val="107000"/>
                        </a:lnSpc>
                        <a:spcAft>
                          <a:spcPts val="0"/>
                        </a:spcAft>
                      </a:pPr>
                      <a:r>
                        <a:rPr lang="fa-IR" sz="900">
                          <a:effectLst/>
                        </a:rPr>
                        <a:t>نفوذ پذیری،تنوع،خوانایی،انعطاف پذیری،غنا،پاکیزگی</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57363" marR="57363" marT="0" marB="0"/>
                </a:tc>
              </a:tr>
              <a:tr h="697503">
                <a:tc>
                  <a:txBody>
                    <a:bodyPr/>
                    <a:lstStyle/>
                    <a:p>
                      <a:pPr algn="ctr" rtl="1">
                        <a:lnSpc>
                          <a:spcPct val="107000"/>
                        </a:lnSpc>
                        <a:spcAft>
                          <a:spcPts val="0"/>
                        </a:spcAft>
                      </a:pPr>
                      <a:r>
                        <a:rPr lang="fa-IR" sz="900" dirty="0" smtClean="0">
                          <a:effectLst/>
                        </a:rPr>
                        <a:t>مایکل </a:t>
                      </a:r>
                      <a:r>
                        <a:rPr lang="fa-IR" sz="900" dirty="0">
                          <a:effectLst/>
                        </a:rPr>
                        <a:t>ورث</a:t>
                      </a:r>
                      <a:endParaRPr lang="en-US" sz="900" dirty="0">
                        <a:effectLst/>
                        <a:latin typeface="Calibri" panose="020F0502020204030204" pitchFamily="34" charset="0"/>
                        <a:ea typeface="Calibri" panose="020F0502020204030204" pitchFamily="34" charset="0"/>
                        <a:cs typeface="Arial" panose="020B0604020202020204" pitchFamily="34" charset="0"/>
                      </a:endParaRPr>
                    </a:p>
                  </a:txBody>
                  <a:tcPr marL="57363" marR="57363" marT="0" marB="0"/>
                </a:tc>
                <a:tc>
                  <a:txBody>
                    <a:bodyPr/>
                    <a:lstStyle/>
                    <a:p>
                      <a:pPr algn="r" rtl="1">
                        <a:lnSpc>
                          <a:spcPct val="107000"/>
                        </a:lnSpc>
                        <a:spcAft>
                          <a:spcPts val="0"/>
                        </a:spcAft>
                      </a:pPr>
                      <a:r>
                        <a:rPr lang="fa-IR" sz="900">
                          <a:effectLst/>
                        </a:rPr>
                        <a:t>مقاله"تئوری و عمل شهرهای معاصر"</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57363" marR="57363" marT="0" marB="0"/>
                </a:tc>
                <a:tc>
                  <a:txBody>
                    <a:bodyPr/>
                    <a:lstStyle/>
                    <a:p>
                      <a:pPr algn="r" rtl="1">
                        <a:lnSpc>
                          <a:spcPct val="107000"/>
                        </a:lnSpc>
                        <a:spcAft>
                          <a:spcPts val="0"/>
                        </a:spcAft>
                      </a:pPr>
                      <a:r>
                        <a:rPr lang="fa-IR" sz="900">
                          <a:effectLst/>
                        </a:rPr>
                        <a:t>ساختار وخوانایی،فرم،دسترسی،آسایش و راحتی،</a:t>
                      </a:r>
                      <a:endParaRPr lang="en-US" sz="900">
                        <a:effectLst/>
                      </a:endParaRPr>
                    </a:p>
                    <a:p>
                      <a:pPr algn="r" rtl="1">
                        <a:lnSpc>
                          <a:spcPct val="107000"/>
                        </a:lnSpc>
                        <a:spcAft>
                          <a:spcPts val="0"/>
                        </a:spcAft>
                      </a:pPr>
                      <a:r>
                        <a:rPr lang="fa-IR" sz="900">
                          <a:effectLst/>
                        </a:rPr>
                        <a:t>حفاظت تاریخی،سرزندگی،تنوع،مهنی،حس مکان</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57363" marR="57363" marT="0" marB="0"/>
                </a:tc>
              </a:tr>
              <a:tr h="697503">
                <a:tc>
                  <a:txBody>
                    <a:bodyPr/>
                    <a:lstStyle/>
                    <a:p>
                      <a:pPr algn="ctr" rtl="1">
                        <a:lnSpc>
                          <a:spcPct val="107000"/>
                        </a:lnSpc>
                        <a:spcAft>
                          <a:spcPts val="0"/>
                        </a:spcAft>
                      </a:pPr>
                      <a:r>
                        <a:rPr lang="fa-IR" sz="900" dirty="0" smtClean="0">
                          <a:effectLst/>
                        </a:rPr>
                        <a:t>نلسن</a:t>
                      </a:r>
                      <a:endParaRPr lang="en-US" sz="900" dirty="0">
                        <a:effectLst/>
                        <a:latin typeface="Calibri" panose="020F0502020204030204" pitchFamily="34" charset="0"/>
                        <a:ea typeface="Calibri" panose="020F0502020204030204" pitchFamily="34" charset="0"/>
                        <a:cs typeface="Arial" panose="020B0604020202020204" pitchFamily="34" charset="0"/>
                      </a:endParaRPr>
                    </a:p>
                  </a:txBody>
                  <a:tcPr marL="57363" marR="57363" marT="0" marB="0"/>
                </a:tc>
                <a:tc>
                  <a:txBody>
                    <a:bodyPr/>
                    <a:lstStyle/>
                    <a:p>
                      <a:pPr algn="r" rtl="1">
                        <a:lnSpc>
                          <a:spcPct val="107000"/>
                        </a:lnSpc>
                        <a:spcAft>
                          <a:spcPts val="0"/>
                        </a:spcAft>
                      </a:pPr>
                      <a:r>
                        <a:rPr lang="fa-IR" sz="900">
                          <a:effectLst/>
                        </a:rPr>
                        <a:t>چشم اندازهایی برای رویای آمریکای نوین</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57363" marR="57363" marT="0" marB="0"/>
                </a:tc>
                <a:tc>
                  <a:txBody>
                    <a:bodyPr/>
                    <a:lstStyle/>
                    <a:p>
                      <a:pPr algn="r" rtl="1">
                        <a:lnSpc>
                          <a:spcPct val="107000"/>
                        </a:lnSpc>
                        <a:spcAft>
                          <a:spcPts val="0"/>
                        </a:spcAft>
                      </a:pPr>
                      <a:r>
                        <a:rPr lang="fa-IR" sz="900">
                          <a:effectLst/>
                        </a:rPr>
                        <a:t>رعایت مقیاس انسانی،پیش بینس فضاهای باز،توجه به منظر خیابان،تنوع،اختلاط کاربری ها،تعمیر و نگه داری دائمی محیط شهر</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57363" marR="57363" marT="0" marB="0"/>
                </a:tc>
              </a:tr>
              <a:tr h="348751">
                <a:tc>
                  <a:txBody>
                    <a:bodyPr/>
                    <a:lstStyle/>
                    <a:p>
                      <a:pPr algn="ctr" rtl="1">
                        <a:lnSpc>
                          <a:spcPct val="107000"/>
                        </a:lnSpc>
                        <a:spcAft>
                          <a:spcPts val="0"/>
                        </a:spcAft>
                      </a:pPr>
                      <a:r>
                        <a:rPr lang="fa-IR" sz="900">
                          <a:effectLst/>
                        </a:rPr>
                        <a:t>جان پانتر و متیو کرمونا</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57363" marR="57363" marT="0" marB="0"/>
                </a:tc>
                <a:tc>
                  <a:txBody>
                    <a:bodyPr/>
                    <a:lstStyle/>
                    <a:p>
                      <a:pPr algn="r" rtl="1">
                        <a:lnSpc>
                          <a:spcPct val="107000"/>
                        </a:lnSpc>
                        <a:spcAft>
                          <a:spcPts val="0"/>
                        </a:spcAft>
                      </a:pPr>
                      <a:r>
                        <a:rPr lang="fa-IR" sz="900">
                          <a:effectLst/>
                        </a:rPr>
                        <a:t>کتاب "ابعاد طراحانه برنامه ریزی شهری"</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57363" marR="57363" marT="0" marB="0"/>
                </a:tc>
                <a:tc>
                  <a:txBody>
                    <a:bodyPr/>
                    <a:lstStyle/>
                    <a:p>
                      <a:pPr algn="r" rtl="1">
                        <a:lnSpc>
                          <a:spcPct val="107000"/>
                        </a:lnSpc>
                        <a:spcAft>
                          <a:spcPts val="0"/>
                        </a:spcAft>
                      </a:pPr>
                      <a:r>
                        <a:rPr lang="fa-IR" sz="900">
                          <a:effectLst/>
                        </a:rPr>
                        <a:t>کیفیت پایداری زیست محیطی،کیفیت منظر شهری،کیفیت دیده ها،کیفیت فرم شهر</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57363" marR="57363" marT="0" marB="0"/>
                </a:tc>
              </a:tr>
              <a:tr h="523128">
                <a:tc>
                  <a:txBody>
                    <a:bodyPr/>
                    <a:lstStyle/>
                    <a:p>
                      <a:pPr algn="ctr" rtl="1">
                        <a:lnSpc>
                          <a:spcPct val="107000"/>
                        </a:lnSpc>
                        <a:spcAft>
                          <a:spcPts val="0"/>
                        </a:spcAft>
                      </a:pPr>
                      <a:r>
                        <a:rPr lang="fa-IR" sz="900">
                          <a:effectLst/>
                        </a:rPr>
                        <a:t>کرمونا</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57363" marR="57363" marT="0" marB="0"/>
                </a:tc>
                <a:tc>
                  <a:txBody>
                    <a:bodyPr/>
                    <a:lstStyle/>
                    <a:p>
                      <a:pPr algn="r" rtl="1">
                        <a:lnSpc>
                          <a:spcPct val="107000"/>
                        </a:lnSpc>
                        <a:spcAft>
                          <a:spcPts val="0"/>
                        </a:spcAft>
                      </a:pPr>
                      <a:r>
                        <a:rPr lang="fa-IR" sz="900">
                          <a:effectLst/>
                        </a:rPr>
                        <a:t>کتاب "مکان های عمومی،فضاهای شهری"</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57363" marR="57363" marT="0" marB="0"/>
                </a:tc>
                <a:tc>
                  <a:txBody>
                    <a:bodyPr/>
                    <a:lstStyle/>
                    <a:p>
                      <a:pPr algn="r" rtl="1">
                        <a:lnSpc>
                          <a:spcPct val="107000"/>
                        </a:lnSpc>
                        <a:spcAft>
                          <a:spcPts val="0"/>
                        </a:spcAft>
                      </a:pPr>
                      <a:r>
                        <a:rPr lang="fa-IR" sz="900">
                          <a:effectLst/>
                        </a:rPr>
                        <a:t>دسترسی،سخت فضا و نرم فضا،فضا همگانی،ایمنی و امنیت،منظر شهری،همه شمول بودن</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57363" marR="57363" marT="0" marB="0"/>
                </a:tc>
              </a:tr>
              <a:tr h="523128">
                <a:tc>
                  <a:txBody>
                    <a:bodyPr/>
                    <a:lstStyle/>
                    <a:p>
                      <a:pPr algn="ctr" rtl="1">
                        <a:lnSpc>
                          <a:spcPct val="107000"/>
                        </a:lnSpc>
                        <a:spcAft>
                          <a:spcPts val="0"/>
                        </a:spcAft>
                      </a:pPr>
                      <a:r>
                        <a:rPr lang="fa-IR" sz="900">
                          <a:effectLst/>
                        </a:rPr>
                        <a:t>نیروی ویژه مسائل شهری</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57363" marR="57363" marT="0" marB="0"/>
                </a:tc>
                <a:tc>
                  <a:txBody>
                    <a:bodyPr/>
                    <a:lstStyle/>
                    <a:p>
                      <a:pPr algn="r" rtl="1">
                        <a:lnSpc>
                          <a:spcPct val="107000"/>
                        </a:lnSpc>
                        <a:spcAft>
                          <a:spcPts val="0"/>
                        </a:spcAft>
                      </a:pPr>
                      <a:r>
                        <a:rPr lang="fa-IR" sz="900">
                          <a:effectLst/>
                        </a:rPr>
                        <a:t>کتاب"به سوی یک رونسانس شهری"</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57363" marR="57363" marT="0" marB="0"/>
                </a:tc>
                <a:tc>
                  <a:txBody>
                    <a:bodyPr/>
                    <a:lstStyle/>
                    <a:p>
                      <a:pPr algn="r" rtl="1">
                        <a:lnSpc>
                          <a:spcPct val="107000"/>
                        </a:lnSpc>
                        <a:spcAft>
                          <a:spcPts val="0"/>
                        </a:spcAft>
                      </a:pPr>
                      <a:r>
                        <a:rPr lang="fa-IR" sz="900">
                          <a:effectLst/>
                        </a:rPr>
                        <a:t>امنیت،پایداری،عرصه همگانی و رعایت سلسله مراتب آن،نور و صدا،دسترسی و نفوذ پذیری</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57363" marR="57363" marT="0" marB="0"/>
                </a:tc>
              </a:tr>
              <a:tr h="348751">
                <a:tc>
                  <a:txBody>
                    <a:bodyPr/>
                    <a:lstStyle/>
                    <a:p>
                      <a:pPr algn="ctr" rtl="1">
                        <a:lnSpc>
                          <a:spcPct val="107000"/>
                        </a:lnSpc>
                        <a:spcAft>
                          <a:spcPts val="0"/>
                        </a:spcAft>
                      </a:pPr>
                      <a:r>
                        <a:rPr lang="fa-IR" sz="900">
                          <a:effectLst/>
                        </a:rPr>
                        <a:t>سایت </a:t>
                      </a:r>
                      <a:r>
                        <a:rPr lang="en-US" sz="900">
                          <a:effectLst/>
                        </a:rPr>
                        <a:t>pps</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57363" marR="57363" marT="0" marB="0"/>
                </a:tc>
                <a:tc>
                  <a:txBody>
                    <a:bodyPr/>
                    <a:lstStyle/>
                    <a:p>
                      <a:pPr algn="r" rtl="1">
                        <a:lnSpc>
                          <a:spcPct val="107000"/>
                        </a:lnSpc>
                        <a:spcAft>
                          <a:spcPts val="0"/>
                        </a:spcAft>
                      </a:pPr>
                      <a:r>
                        <a:rPr lang="fa-IR" sz="900">
                          <a:effectLst/>
                        </a:rPr>
                        <a:t>حاصل مطالعه بر روی قظعه های شهری</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57363" marR="57363" marT="0" marB="0"/>
                </a:tc>
                <a:tc>
                  <a:txBody>
                    <a:bodyPr/>
                    <a:lstStyle/>
                    <a:p>
                      <a:pPr algn="r" rtl="1">
                        <a:lnSpc>
                          <a:spcPct val="107000"/>
                        </a:lnSpc>
                        <a:spcAft>
                          <a:spcPts val="0"/>
                        </a:spcAft>
                      </a:pPr>
                      <a:r>
                        <a:rPr lang="fa-IR" sz="900">
                          <a:effectLst/>
                        </a:rPr>
                        <a:t>دسترسی و بهم پیوستگی،آسایش و تصویر ذهنی،اجتماعی بودن</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57363" marR="57363" marT="0" marB="0"/>
                </a:tc>
              </a:tr>
              <a:tr h="348751">
                <a:tc>
                  <a:txBody>
                    <a:bodyPr/>
                    <a:lstStyle/>
                    <a:p>
                      <a:pPr algn="ctr" rtl="1">
                        <a:lnSpc>
                          <a:spcPct val="107000"/>
                        </a:lnSpc>
                        <a:spcAft>
                          <a:spcPts val="0"/>
                        </a:spcAft>
                      </a:pPr>
                      <a:r>
                        <a:rPr lang="fa-IR" sz="900" dirty="0">
                          <a:effectLst/>
                        </a:rPr>
                        <a:t>دفتر معاونت نخست وزیر انگلیس</a:t>
                      </a:r>
                      <a:endParaRPr lang="en-US" sz="900" dirty="0">
                        <a:effectLst/>
                        <a:latin typeface="Calibri" panose="020F0502020204030204" pitchFamily="34" charset="0"/>
                        <a:ea typeface="Calibri" panose="020F0502020204030204" pitchFamily="34" charset="0"/>
                        <a:cs typeface="Arial" panose="020B0604020202020204" pitchFamily="34" charset="0"/>
                      </a:endParaRPr>
                    </a:p>
                  </a:txBody>
                  <a:tcPr marL="57363" marR="57363" marT="0" marB="0"/>
                </a:tc>
                <a:tc>
                  <a:txBody>
                    <a:bodyPr/>
                    <a:lstStyle/>
                    <a:p>
                      <a:pPr algn="r" rtl="1">
                        <a:lnSpc>
                          <a:spcPct val="107000"/>
                        </a:lnSpc>
                        <a:spcAft>
                          <a:spcPts val="0"/>
                        </a:spcAft>
                      </a:pPr>
                      <a:r>
                        <a:rPr lang="fa-IR" sz="900">
                          <a:effectLst/>
                        </a:rPr>
                        <a:t>کتاب"به کمک طراحی"</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57363" marR="57363" marT="0" marB="0"/>
                </a:tc>
                <a:tc>
                  <a:txBody>
                    <a:bodyPr/>
                    <a:lstStyle/>
                    <a:p>
                      <a:pPr algn="r" rtl="1">
                        <a:lnSpc>
                          <a:spcPct val="107000"/>
                        </a:lnSpc>
                        <a:spcAft>
                          <a:spcPts val="0"/>
                        </a:spcAft>
                      </a:pPr>
                      <a:r>
                        <a:rPr lang="fa-IR" sz="900" dirty="0">
                          <a:effectLst/>
                        </a:rPr>
                        <a:t>جذابیت،نظارت و پاکیزگی،راحتی،سرزندگی و پویایی،نیرومندی،ایمنی و امنیت</a:t>
                      </a:r>
                      <a:endParaRPr lang="en-US" sz="900" dirty="0">
                        <a:effectLst/>
                        <a:latin typeface="Calibri" panose="020F0502020204030204" pitchFamily="34" charset="0"/>
                        <a:ea typeface="Calibri" panose="020F0502020204030204" pitchFamily="34" charset="0"/>
                        <a:cs typeface="Arial" panose="020B0604020202020204" pitchFamily="34" charset="0"/>
                      </a:endParaRPr>
                    </a:p>
                  </a:txBody>
                  <a:tcPr marL="57363" marR="57363" marT="0" marB="0"/>
                </a:tc>
              </a:tr>
            </a:tbl>
          </a:graphicData>
        </a:graphic>
      </p:graphicFrame>
      <p:sp>
        <p:nvSpPr>
          <p:cNvPr id="8" name="TextBox 7"/>
          <p:cNvSpPr txBox="1"/>
          <p:nvPr/>
        </p:nvSpPr>
        <p:spPr>
          <a:xfrm>
            <a:off x="3543300" y="1282420"/>
            <a:ext cx="4748645" cy="338554"/>
          </a:xfrm>
          <a:prstGeom prst="rect">
            <a:avLst/>
          </a:prstGeom>
          <a:noFill/>
        </p:spPr>
        <p:txBody>
          <a:bodyPr wrap="square" rtlCol="1">
            <a:spAutoFit/>
          </a:bodyPr>
          <a:lstStyle/>
          <a:p>
            <a:r>
              <a:rPr lang="fa-IR" sz="1600" dirty="0" smtClean="0"/>
              <a:t>مولفه های کیفیت ارائه شده توسط متخصصین و نهاد ها</a:t>
            </a:r>
            <a:endParaRPr lang="fa-IR" sz="1600" dirty="0"/>
          </a:p>
        </p:txBody>
      </p:sp>
    </p:spTree>
    <p:extLst>
      <p:ext uri="{BB962C8B-B14F-4D97-AF65-F5344CB8AC3E}">
        <p14:creationId xmlns:p14="http://schemas.microsoft.com/office/powerpoint/2010/main" val="3599263529"/>
      </p:ext>
    </p:extLst>
  </p:cSld>
  <p:clrMapOvr>
    <a:masterClrMapping/>
  </p:clrMapOvr>
  <p:transition spd="med">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2800" b="1" dirty="0" smtClean="0">
                <a:cs typeface="+mn-cs"/>
              </a:rPr>
              <a:t>تجهيزات</a:t>
            </a:r>
            <a:r>
              <a:rPr lang="fa-IR" sz="2800" b="1" dirty="0">
                <a:cs typeface="+mn-cs"/>
              </a:rPr>
              <a:t> </a:t>
            </a:r>
            <a:r>
              <a:rPr lang="fa-IR" sz="2800" b="1" dirty="0" smtClean="0">
                <a:cs typeface="+mn-cs"/>
              </a:rPr>
              <a:t>محدوه‌های </a:t>
            </a:r>
            <a:r>
              <a:rPr lang="fa-IR" sz="2800" b="1" dirty="0">
                <a:cs typeface="+mn-cs"/>
              </a:rPr>
              <a:t>پياده</a:t>
            </a:r>
            <a:endParaRPr lang="fa-IR" sz="2800" dirty="0">
              <a:cs typeface="+mn-cs"/>
            </a:endParaRPr>
          </a:p>
        </p:txBody>
      </p:sp>
      <p:sp>
        <p:nvSpPr>
          <p:cNvPr id="3" name="Content Placeholder 2"/>
          <p:cNvSpPr>
            <a:spLocks noGrp="1"/>
          </p:cNvSpPr>
          <p:nvPr>
            <p:ph idx="1"/>
          </p:nvPr>
        </p:nvSpPr>
        <p:spPr/>
        <p:txBody>
          <a:bodyPr>
            <a:normAutofit/>
          </a:bodyPr>
          <a:lstStyle/>
          <a:p>
            <a:pPr marL="0" indent="0">
              <a:buNone/>
            </a:pPr>
            <a:r>
              <a:rPr lang="fa-IR" sz="1600" dirty="0"/>
              <a:t> </a:t>
            </a:r>
            <a:r>
              <a:rPr lang="fa-IR" sz="1600" b="1" dirty="0"/>
              <a:t>امکاناتی برای استراحت</a:t>
            </a:r>
            <a:r>
              <a:rPr lang="fa-IR" sz="1600" dirty="0"/>
              <a:t> </a:t>
            </a:r>
            <a:r>
              <a:rPr lang="fa-IR" sz="1600" dirty="0" smtClean="0"/>
              <a:t>:</a:t>
            </a:r>
            <a:r>
              <a:rPr lang="fa-IR" sz="1600" dirty="0"/>
              <a:t>يكي از عناصر مهم در پهنه‌هاي پياده از نقطه نظر طراحي، پيش بيني مكانهايي براي استراحت است. مكان‌هايي كه شخص مي‌تواند </a:t>
            </a:r>
            <a:endParaRPr lang="fa-IR" sz="1600" dirty="0" smtClean="0"/>
          </a:p>
          <a:p>
            <a:pPr marL="0" indent="0">
              <a:buNone/>
            </a:pPr>
            <a:r>
              <a:rPr lang="fa-IR" sz="1600" dirty="0" smtClean="0"/>
              <a:t>در </a:t>
            </a:r>
            <a:r>
              <a:rPr lang="fa-IR" sz="1600" dirty="0"/>
              <a:t>آن گردش كند و زمانيكه نياز باشد، توقف نمايد. جاييكه شخص ميتواند هم بصورت فعال و هم غيرفعال در آنچكه روي مي دهد، شركت كند</a:t>
            </a:r>
            <a:r>
              <a:rPr lang="fa-IR" sz="1600" dirty="0" smtClean="0"/>
              <a:t>.</a:t>
            </a:r>
          </a:p>
          <a:p>
            <a:pPr marL="0" indent="0">
              <a:buNone/>
            </a:pPr>
            <a:r>
              <a:rPr lang="fa-IR" sz="1600" dirty="0"/>
              <a:t/>
            </a:r>
            <a:br>
              <a:rPr lang="fa-IR" sz="1600" dirty="0"/>
            </a:br>
            <a:r>
              <a:rPr lang="fa-IR" sz="1600" b="1" dirty="0"/>
              <a:t> طراحي مناسب </a:t>
            </a:r>
            <a:r>
              <a:rPr lang="fa-IR" sz="1600" b="1" dirty="0" smtClean="0"/>
              <a:t>سطوح:</a:t>
            </a:r>
            <a:r>
              <a:rPr lang="fa-IR" sz="1600" dirty="0"/>
              <a:t>کيفيت مصالح رويه دارای تاثير قابل توجه بر واکنش پياده ها نسبتبه مسيرهاي پياده و ایجاد حس امنيت </a:t>
            </a:r>
            <a:r>
              <a:rPr lang="fa-IR" sz="1600" dirty="0" smtClean="0"/>
              <a:t>فردی</a:t>
            </a:r>
          </a:p>
          <a:p>
            <a:pPr marL="0" indent="0">
              <a:buNone/>
            </a:pPr>
            <a:r>
              <a:rPr lang="fa-IR" sz="1600" dirty="0" smtClean="0"/>
              <a:t>سطح </a:t>
            </a:r>
            <a:r>
              <a:rPr lang="fa-IR" sz="1600" dirty="0"/>
              <a:t>مناسب و حداقل تغییرات ارتفاع برای تردد همه عابرین پیاده اعم از افراد سالمند و معلولین با ویلچر همچنین عبور دوچرخه ها (چنانچه از مسیر </a:t>
            </a:r>
            <a:endParaRPr lang="fa-IR" sz="1600" dirty="0" smtClean="0"/>
          </a:p>
          <a:p>
            <a:pPr marL="0" indent="0">
              <a:buNone/>
            </a:pPr>
            <a:r>
              <a:rPr lang="fa-IR" sz="1600" dirty="0" smtClean="0"/>
              <a:t>بصورت </a:t>
            </a:r>
            <a:r>
              <a:rPr lang="fa-IR" sz="1600" dirty="0"/>
              <a:t>مشترک استفاده می کنند) فراهم شود. </a:t>
            </a:r>
            <a:endParaRPr lang="fa-IR" sz="1600" dirty="0" smtClean="0"/>
          </a:p>
          <a:p>
            <a:pPr marL="0" indent="0">
              <a:buNone/>
            </a:pPr>
            <a:r>
              <a:rPr lang="fa-IR" sz="1600" dirty="0"/>
              <a:t/>
            </a:r>
            <a:br>
              <a:rPr lang="fa-IR" sz="1600" dirty="0"/>
            </a:br>
            <a:r>
              <a:rPr lang="fa-IR" sz="1600" dirty="0"/>
              <a:t>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190" y="4197350"/>
            <a:ext cx="2476500" cy="211455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31590" y="4197350"/>
            <a:ext cx="2529913" cy="2118300"/>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69601" y="4220388"/>
            <a:ext cx="2475302" cy="2091512"/>
          </a:xfrm>
          <a:prstGeom prst="rect">
            <a:avLst/>
          </a:prstGeom>
        </p:spPr>
      </p:pic>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811414" y="4220388"/>
            <a:ext cx="2664404" cy="2091512"/>
          </a:xfrm>
          <a:prstGeom prst="rect">
            <a:avLst/>
          </a:prstGeom>
        </p:spPr>
      </p:pic>
    </p:spTree>
    <p:extLst>
      <p:ext uri="{BB962C8B-B14F-4D97-AF65-F5344CB8AC3E}">
        <p14:creationId xmlns:p14="http://schemas.microsoft.com/office/powerpoint/2010/main" val="547252158"/>
      </p:ext>
    </p:extLst>
  </p:cSld>
  <p:clrMapOvr>
    <a:masterClrMapping/>
  </p:clrMapOvr>
  <p:transition spd="med">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2800" b="1" dirty="0">
                <a:cs typeface="+mn-cs"/>
              </a:rPr>
              <a:t>تجهيزات محدوه‌های پياده</a:t>
            </a:r>
            <a:endParaRPr lang="fa-IR" sz="2800" dirty="0">
              <a:cs typeface="+mn-cs"/>
            </a:endParaRPr>
          </a:p>
        </p:txBody>
      </p:sp>
      <p:sp>
        <p:nvSpPr>
          <p:cNvPr id="3" name="Content Placeholder 2"/>
          <p:cNvSpPr>
            <a:spLocks noGrp="1"/>
          </p:cNvSpPr>
          <p:nvPr>
            <p:ph idx="1"/>
          </p:nvPr>
        </p:nvSpPr>
        <p:spPr/>
        <p:txBody>
          <a:bodyPr>
            <a:normAutofit/>
          </a:bodyPr>
          <a:lstStyle/>
          <a:p>
            <a:pPr marL="0" indent="0">
              <a:buNone/>
            </a:pPr>
            <a:r>
              <a:rPr lang="fa-IR" sz="1600" b="1" dirty="0" smtClean="0"/>
              <a:t>مبلمان</a:t>
            </a:r>
            <a:r>
              <a:rPr lang="fa-IR" sz="1600" dirty="0" smtClean="0"/>
              <a:t>:</a:t>
            </a:r>
            <a:r>
              <a:rPr lang="fa-IR" sz="1600" dirty="0"/>
              <a:t>انواع مبلمان محدوده‌هاي پياده سبب مكث و توقف انساني در فضا و ایجاد حس‌مكانعلاوه بر جنبه‌هاي عملكردي و اغناي حس زيبايي‌شناختي </a:t>
            </a:r>
            <a:r>
              <a:rPr lang="fa-IR" sz="1600" dirty="0" smtClean="0"/>
              <a:t>بصري</a:t>
            </a:r>
          </a:p>
          <a:p>
            <a:pPr marL="0" indent="0">
              <a:buNone/>
            </a:pPr>
            <a:r>
              <a:rPr lang="fa-IR" sz="1600" dirty="0" smtClean="0"/>
              <a:t> عابران ،مبلمان </a:t>
            </a:r>
            <a:r>
              <a:rPr lang="fa-IR" sz="1600" dirty="0"/>
              <a:t>موجود در طول مسیر مثل نیمکت ها، دکه ها و... نباید مزاحمتی در تردد عابران پیاده ایجاد نمایند</a:t>
            </a:r>
            <a:r>
              <a:rPr lang="fa-IR" sz="1600" dirty="0" smtClean="0"/>
              <a:t>.</a:t>
            </a:r>
          </a:p>
          <a:p>
            <a:pPr marL="0" indent="0">
              <a:buNone/>
            </a:pPr>
            <a:r>
              <a:rPr lang="fa-IR" sz="1600" dirty="0" smtClean="0"/>
              <a:t/>
            </a:r>
            <a:br>
              <a:rPr lang="fa-IR" sz="1600" dirty="0" smtClean="0"/>
            </a:br>
            <a:r>
              <a:rPr lang="fa-IR" sz="1600" b="1" dirty="0" smtClean="0"/>
              <a:t> تجهيزات بازي و سرگرمی:</a:t>
            </a:r>
            <a:r>
              <a:rPr lang="fa-IR" sz="1600" dirty="0"/>
              <a:t>تجهيزات بازي و سرگرمي همچون زمينهاي اسكيت، فضاهاي بازي بولينگ و شطرنج، ميزهاي تنيس، كاشيهاي طرحدار و </a:t>
            </a:r>
            <a:endParaRPr lang="fa-IR" sz="1600" dirty="0" smtClean="0"/>
          </a:p>
          <a:p>
            <a:pPr marL="0" indent="0">
              <a:buNone/>
            </a:pPr>
            <a:r>
              <a:rPr lang="fa-IR" sz="1600" dirty="0" smtClean="0"/>
              <a:t>خطوطي </a:t>
            </a:r>
            <a:r>
              <a:rPr lang="fa-IR" sz="1600" dirty="0"/>
              <a:t>براي بازيها سبب صرف زمان بيشتر عابران در فضاهاي </a:t>
            </a:r>
            <a:r>
              <a:rPr lang="fa-IR" sz="1600" dirty="0" smtClean="0"/>
              <a:t>شهری</a:t>
            </a:r>
            <a:r>
              <a:rPr lang="fa-IR" sz="1600" b="1" dirty="0" smtClean="0"/>
              <a:t/>
            </a:r>
            <a:br>
              <a:rPr lang="fa-IR" sz="1600" b="1" dirty="0" smtClean="0"/>
            </a:br>
            <a:r>
              <a:rPr lang="fa-IR" sz="1600" dirty="0" smtClean="0"/>
              <a:t> </a:t>
            </a:r>
            <a:br>
              <a:rPr lang="fa-IR" sz="1600" dirty="0" smtClean="0"/>
            </a:br>
            <a:endParaRPr lang="fa-IR" sz="1600" dirty="0" smtClean="0"/>
          </a:p>
          <a:p>
            <a:pPr marL="0" indent="0">
              <a:buNone/>
            </a:pPr>
            <a:endParaRPr lang="fa-IR" sz="16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4266" y="4083050"/>
            <a:ext cx="5686425" cy="2228850"/>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00787" y="4083050"/>
            <a:ext cx="5276850" cy="2228850"/>
          </a:xfrm>
          <a:prstGeom prst="rect">
            <a:avLst/>
          </a:prstGeom>
        </p:spPr>
      </p:pic>
    </p:spTree>
    <p:extLst>
      <p:ext uri="{BB962C8B-B14F-4D97-AF65-F5344CB8AC3E}">
        <p14:creationId xmlns:p14="http://schemas.microsoft.com/office/powerpoint/2010/main" val="2387126696"/>
      </p:ext>
    </p:extLst>
  </p:cSld>
  <p:clrMapOvr>
    <a:masterClrMapping/>
  </p:clrMapOvr>
  <p:transition spd="med">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2800" b="1" dirty="0">
                <a:cs typeface="+mn-cs"/>
              </a:rPr>
              <a:t>تجهيزات محدوه‌های پياده</a:t>
            </a:r>
            <a:endParaRPr lang="fa-IR" sz="2800" dirty="0">
              <a:cs typeface="+mn-cs"/>
            </a:endParaRPr>
          </a:p>
        </p:txBody>
      </p:sp>
      <p:sp>
        <p:nvSpPr>
          <p:cNvPr id="3" name="Content Placeholder 2"/>
          <p:cNvSpPr>
            <a:spLocks noGrp="1"/>
          </p:cNvSpPr>
          <p:nvPr>
            <p:ph idx="1"/>
          </p:nvPr>
        </p:nvSpPr>
        <p:spPr/>
        <p:txBody>
          <a:bodyPr>
            <a:normAutofit/>
          </a:bodyPr>
          <a:lstStyle/>
          <a:p>
            <a:pPr marL="0" indent="0">
              <a:buNone/>
            </a:pPr>
            <a:r>
              <a:rPr lang="fa-IR" sz="1600" b="1" dirty="0" smtClean="0"/>
              <a:t>نورپردازی و روشنایی</a:t>
            </a:r>
            <a:r>
              <a:rPr lang="fa-IR" sz="1600" dirty="0" smtClean="0"/>
              <a:t>: </a:t>
            </a:r>
            <a:r>
              <a:rPr lang="fa-IR" sz="1600" dirty="0"/>
              <a:t>شكلي از طراحي بوده و بوسيله نوع قرارگيري نورپردازي، نشانه‌هاي شناسايي ميتوانند ايجاد شوند و محدوده هاي پياده </a:t>
            </a:r>
            <a:r>
              <a:rPr lang="fa-IR" sz="1600" dirty="0" smtClean="0"/>
              <a:t>شكل</a:t>
            </a:r>
          </a:p>
          <a:p>
            <a:pPr marL="0" indent="0">
              <a:buNone/>
            </a:pPr>
            <a:r>
              <a:rPr lang="fa-IR" sz="1600" dirty="0" smtClean="0"/>
              <a:t> </a:t>
            </a:r>
            <a:r>
              <a:rPr lang="fa-IR" sz="1600" dirty="0"/>
              <a:t>گيرند.</a:t>
            </a:r>
            <a:br>
              <a:rPr lang="fa-IR" sz="1600" dirty="0"/>
            </a:br>
            <a:r>
              <a:rPr lang="fa-IR" sz="1600" dirty="0"/>
              <a:t>روشنایی مناسب شامل؛ منابع روشنایی مرتفع جهت روشن کردن کلی پیاده راه و منابع روشنایی کوتاهتر برای روشن سطح پیاده رو می </a:t>
            </a:r>
            <a:r>
              <a:rPr lang="fa-IR" sz="1600" dirty="0" smtClean="0"/>
              <a:t>باشند.</a:t>
            </a:r>
          </a:p>
          <a:p>
            <a:pPr marL="0" indent="0">
              <a:buNone/>
            </a:pPr>
            <a:r>
              <a:rPr lang="fa-IR" sz="1600" dirty="0" smtClean="0"/>
              <a:t>در </a:t>
            </a:r>
            <a:r>
              <a:rPr lang="fa-IR" sz="1600" dirty="0"/>
              <a:t>پیاده راه خرید بخشی از روشنایی از فروشگاهها و مغازه ها تامین می شود</a:t>
            </a:r>
            <a:r>
              <a:rPr lang="fa-IR" sz="1600" dirty="0" smtClean="0"/>
              <a:t>.</a:t>
            </a:r>
          </a:p>
          <a:p>
            <a:pPr marL="0" indent="0">
              <a:buNone/>
            </a:pPr>
            <a:r>
              <a:rPr lang="fa-IR" sz="1600" dirty="0" smtClean="0"/>
              <a:t/>
            </a:r>
            <a:br>
              <a:rPr lang="fa-IR" sz="1600" dirty="0" smtClean="0"/>
            </a:br>
            <a:r>
              <a:rPr lang="fa-IR" sz="1600" dirty="0" smtClean="0"/>
              <a:t> </a:t>
            </a:r>
            <a:r>
              <a:rPr lang="fa-IR" sz="1600" b="1" dirty="0" smtClean="0"/>
              <a:t>گياهان و فضای سبز</a:t>
            </a:r>
            <a:r>
              <a:rPr lang="fa-IR" sz="1600" dirty="0" smtClean="0"/>
              <a:t>:</a:t>
            </a:r>
            <a:r>
              <a:rPr lang="fa-IR" sz="1600" dirty="0"/>
              <a:t> ايجاد فضاي سبز در محدوده‌هاي پياده عامل تلطيف و زيباسازي فضا، آرامش روانی عابران، ایجاد سایه و بوجود آوردن مقياس </a:t>
            </a:r>
            <a:endParaRPr lang="fa-IR" sz="1600" dirty="0" smtClean="0"/>
          </a:p>
          <a:p>
            <a:pPr marL="0" indent="0">
              <a:buNone/>
            </a:pPr>
            <a:r>
              <a:rPr lang="fa-IR" sz="1600" dirty="0" smtClean="0"/>
              <a:t>انساني </a:t>
            </a:r>
            <a:r>
              <a:rPr lang="fa-IR" sz="1600" dirty="0"/>
              <a:t>از طريق حضور عناصر طبيعي به جهت تعديل منظر شهري و كيفيت‌بخشي به فضاهاي </a:t>
            </a:r>
            <a:r>
              <a:rPr lang="fa-IR" sz="1600" dirty="0" smtClean="0"/>
              <a:t>شهري،درختان </a:t>
            </a:r>
            <a:r>
              <a:rPr lang="fa-IR" sz="1600" dirty="0"/>
              <a:t>و پوشش گیاهی باید بگونه ای انتخاب </a:t>
            </a:r>
            <a:r>
              <a:rPr lang="fa-IR" sz="1600" dirty="0" smtClean="0"/>
              <a:t>شوند</a:t>
            </a:r>
          </a:p>
          <a:p>
            <a:pPr marL="0" indent="0">
              <a:buNone/>
            </a:pPr>
            <a:r>
              <a:rPr lang="fa-IR" sz="1600" dirty="0" smtClean="0"/>
              <a:t> </a:t>
            </a:r>
            <a:r>
              <a:rPr lang="fa-IR" sz="1600" dirty="0"/>
              <a:t>که رشد و تغییرات آنها مزاحم تردد عابرین پیاده نگردیده و نیاز به نگهداری و مراقبت زیادی نیز نداشته باشند. </a:t>
            </a:r>
            <a:r>
              <a:rPr lang="fa-IR" sz="1600" dirty="0" smtClean="0"/>
              <a:t> </a:t>
            </a:r>
            <a:br>
              <a:rPr lang="fa-IR" sz="1600" dirty="0" smtClean="0"/>
            </a:br>
            <a:endParaRPr lang="fa-IR" sz="16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6355" y="4841062"/>
            <a:ext cx="2648497" cy="1684372"/>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99120" y="4841062"/>
            <a:ext cx="2756193" cy="1684372"/>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39581" y="4841062"/>
            <a:ext cx="2676016" cy="1684372"/>
          </a:xfrm>
          <a:prstGeom prst="rect">
            <a:avLst/>
          </a:prstGeom>
        </p:spPr>
      </p:pic>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299864" y="4843662"/>
            <a:ext cx="2653936" cy="1681772"/>
          </a:xfrm>
          <a:prstGeom prst="rect">
            <a:avLst/>
          </a:prstGeom>
        </p:spPr>
      </p:pic>
    </p:spTree>
    <p:extLst>
      <p:ext uri="{BB962C8B-B14F-4D97-AF65-F5344CB8AC3E}">
        <p14:creationId xmlns:p14="http://schemas.microsoft.com/office/powerpoint/2010/main" val="3749146967"/>
      </p:ext>
    </p:extLst>
  </p:cSld>
  <p:clrMapOvr>
    <a:masterClrMapping/>
  </p:clrMapOvr>
  <p:transition spd="med">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2800" b="1" dirty="0">
                <a:cs typeface="+mn-cs"/>
              </a:rPr>
              <a:t>تجهيزات محدوه‌های پياده</a:t>
            </a:r>
            <a:endParaRPr lang="fa-IR" sz="2800" dirty="0">
              <a:cs typeface="+mn-cs"/>
            </a:endParaRPr>
          </a:p>
        </p:txBody>
      </p:sp>
      <p:sp>
        <p:nvSpPr>
          <p:cNvPr id="3" name="Content Placeholder 2"/>
          <p:cNvSpPr>
            <a:spLocks noGrp="1"/>
          </p:cNvSpPr>
          <p:nvPr>
            <p:ph idx="1"/>
          </p:nvPr>
        </p:nvSpPr>
        <p:spPr/>
        <p:txBody>
          <a:bodyPr>
            <a:normAutofit/>
          </a:bodyPr>
          <a:lstStyle/>
          <a:p>
            <a:pPr marL="0" indent="0">
              <a:buNone/>
            </a:pPr>
            <a:r>
              <a:rPr lang="fa-IR" sz="1600" b="1" dirty="0" smtClean="0"/>
              <a:t>آب نماها</a:t>
            </a:r>
            <a:r>
              <a:rPr lang="fa-IR" sz="1600" dirty="0" smtClean="0"/>
              <a:t>: </a:t>
            </a:r>
            <a:r>
              <a:rPr lang="fa-IR" sz="1600" dirty="0"/>
              <a:t>فواره‌هاو آب‌نما‌ها نه تنها به منظور تصفيه هوا، ايجاد خنكي و عناصر طراحي بكار مي روند بلكه همچنين مكانهاي ملاقات و مكانهايي سودمند </a:t>
            </a:r>
            <a:endParaRPr lang="fa-IR" sz="1600" dirty="0" smtClean="0"/>
          </a:p>
          <a:p>
            <a:pPr marL="0" indent="0">
              <a:buNone/>
            </a:pPr>
            <a:r>
              <a:rPr lang="fa-IR" sz="1600" dirty="0" smtClean="0"/>
              <a:t>براي </a:t>
            </a:r>
            <a:r>
              <a:rPr lang="fa-IR" sz="1600" dirty="0"/>
              <a:t>نوشيدن آب و آبتني ميباشند</a:t>
            </a:r>
            <a:r>
              <a:rPr lang="fa-IR" sz="1600" dirty="0" smtClean="0"/>
              <a:t>.</a:t>
            </a:r>
          </a:p>
          <a:p>
            <a:pPr marL="0" indent="0">
              <a:buNone/>
            </a:pPr>
            <a:r>
              <a:rPr lang="fa-IR" sz="1600" b="1" dirty="0" smtClean="0"/>
              <a:t>مراکز ارائه آثار فرهنگی- هنری</a:t>
            </a:r>
            <a:r>
              <a:rPr lang="fa-IR" sz="1600" dirty="0" smtClean="0"/>
              <a:t>: </a:t>
            </a:r>
            <a:r>
              <a:rPr lang="fa-IR" sz="1600" dirty="0"/>
              <a:t>طراحي يك حوزه پياده، فرصت خوبي براي تلفيق هنر در مكان‌هاي عمومي شهري و شکل گیری هنر عامه </a:t>
            </a:r>
            <a:r>
              <a:rPr lang="fa-IR" sz="1600" dirty="0" smtClean="0"/>
              <a:t>پسند </a:t>
            </a:r>
          </a:p>
          <a:p>
            <a:pPr marL="0" indent="0">
              <a:buNone/>
            </a:pPr>
            <a:r>
              <a:rPr lang="fa-IR" sz="1600" dirty="0" smtClean="0"/>
              <a:t>ارائه </a:t>
            </a:r>
            <a:r>
              <a:rPr lang="fa-IR" sz="1600" dirty="0"/>
              <a:t>آثار هنری امکان مناسبی جهت مکث و ایجاد کشش برای کسانی که به دلایل مختلف دیگری وارد پیاده راه شده اند (بویژه جهت کودکان همراه خانواده </a:t>
            </a:r>
            <a:endParaRPr lang="fa-IR" sz="1600" dirty="0" smtClean="0"/>
          </a:p>
          <a:p>
            <a:pPr marL="0" indent="0">
              <a:buNone/>
            </a:pPr>
            <a:r>
              <a:rPr lang="fa-IR" sz="1600" dirty="0" smtClean="0"/>
              <a:t>ها</a:t>
            </a:r>
            <a:r>
              <a:rPr lang="fa-IR" sz="1600" dirty="0"/>
              <a:t>) می باشد.</a:t>
            </a:r>
            <a:endParaRPr lang="fa-IR" sz="1600" dirty="0" smtClean="0"/>
          </a:p>
          <a:p>
            <a:pPr marL="0" indent="0">
              <a:buNone/>
            </a:pPr>
            <a:endParaRPr lang="fa-IR" sz="16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3952" y="4503256"/>
            <a:ext cx="3086100" cy="1952625"/>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50556" y="4503257"/>
            <a:ext cx="4676775" cy="1952625"/>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037835" y="4503256"/>
            <a:ext cx="2426469" cy="1980671"/>
          </a:xfrm>
          <a:prstGeom prst="rect">
            <a:avLst/>
          </a:prstGeom>
        </p:spPr>
      </p:pic>
    </p:spTree>
    <p:extLst>
      <p:ext uri="{BB962C8B-B14F-4D97-AF65-F5344CB8AC3E}">
        <p14:creationId xmlns:p14="http://schemas.microsoft.com/office/powerpoint/2010/main" val="3848356191"/>
      </p:ext>
    </p:extLst>
  </p:cSld>
  <p:clrMapOvr>
    <a:masterClrMapping/>
  </p:clrMapOvr>
  <p:transition spd="med">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2800" b="1" dirty="0" smtClean="0"/>
              <a:t>آرام­سازی</a:t>
            </a:r>
            <a:r>
              <a:rPr lang="en-US" sz="2800" dirty="0" smtClean="0">
                <a:effectLst/>
              </a:rPr>
              <a:t/>
            </a:r>
            <a:br>
              <a:rPr lang="en-US" sz="2800" dirty="0" smtClean="0">
                <a:effectLst/>
              </a:rPr>
            </a:br>
            <a:endParaRPr lang="fa-IR" sz="2800" dirty="0">
              <a:cs typeface="+mn-cs"/>
            </a:endParaRPr>
          </a:p>
        </p:txBody>
      </p:sp>
      <p:sp>
        <p:nvSpPr>
          <p:cNvPr id="3" name="Content Placeholder 2"/>
          <p:cNvSpPr>
            <a:spLocks noGrp="1"/>
          </p:cNvSpPr>
          <p:nvPr>
            <p:ph idx="1"/>
          </p:nvPr>
        </p:nvSpPr>
        <p:spPr/>
        <p:txBody>
          <a:bodyPr>
            <a:normAutofit lnSpcReduction="10000"/>
          </a:bodyPr>
          <a:lstStyle/>
          <a:p>
            <a:pPr marL="0" indent="0">
              <a:buNone/>
            </a:pPr>
            <a:r>
              <a:rPr lang="fa-IR" sz="1600" dirty="0" smtClean="0"/>
              <a:t>آرام­سازی </a:t>
            </a:r>
            <a:r>
              <a:rPr lang="fa-IR" sz="1600" dirty="0"/>
              <a:t>مناطق مسکونی که اصطلاحاً به خیابان وونرف معروف است، اولین بار در دهه 1960 در هلند رایج شد واز دو ویژگی اصلی برخوردار </a:t>
            </a:r>
            <a:r>
              <a:rPr lang="fa-IR" sz="1600" dirty="0" smtClean="0"/>
              <a:t>است</a:t>
            </a:r>
          </a:p>
          <a:p>
            <a:pPr marL="0" indent="0">
              <a:buNone/>
            </a:pPr>
            <a:r>
              <a:rPr lang="fa-IR" sz="1600" dirty="0" smtClean="0"/>
              <a:t> </a:t>
            </a:r>
            <a:r>
              <a:rPr lang="fa-IR" sz="1600" dirty="0"/>
              <a:t>که آن را از تمامی دیگر طرح های "حفاظت محله" متمایز می­سازد. خیابان به فضایی تبدیل می­شود که هم پیاده و هم سواره در آن مشترکاً سهم دارند </a:t>
            </a:r>
            <a:r>
              <a:rPr lang="fa-IR" sz="1600" dirty="0" smtClean="0"/>
              <a:t>و</a:t>
            </a:r>
          </a:p>
          <a:p>
            <a:pPr marL="0" indent="0">
              <a:buNone/>
            </a:pPr>
            <a:r>
              <a:rPr lang="fa-IR" sz="1600" dirty="0" smtClean="0"/>
              <a:t> </a:t>
            </a:r>
            <a:r>
              <a:rPr lang="fa-IR" sz="1600" dirty="0"/>
              <a:t>منحصر پیاده در آن نقش غالب را ایفا می­کند. در این فضا اتومبیل تنها به شرط "رفتار سازگار" تحمل می­شود و سلطه سنتی آن بر محیط خیابان به </a:t>
            </a:r>
            <a:r>
              <a:rPr lang="fa-IR" sz="1600" dirty="0" smtClean="0"/>
              <a:t>وسیله</a:t>
            </a:r>
          </a:p>
          <a:p>
            <a:pPr marL="0" indent="0">
              <a:buNone/>
            </a:pPr>
            <a:r>
              <a:rPr lang="fa-IR" sz="1600" dirty="0" smtClean="0"/>
              <a:t> </a:t>
            </a:r>
            <a:r>
              <a:rPr lang="fa-IR" sz="1600" dirty="0"/>
              <a:t>موانع فیزیکی وتدابیر قانونی از بین رفته است. نقاط ورود به وونرف (محله آرام) و داخل محدوده­های آن به روشنی علامت­گذاری شده است و حریم آن </a:t>
            </a:r>
            <a:endParaRPr lang="fa-IR" sz="1600" dirty="0" smtClean="0"/>
          </a:p>
          <a:p>
            <a:pPr marL="0" indent="0">
              <a:buNone/>
            </a:pPr>
            <a:r>
              <a:rPr lang="fa-IR" sz="1600" dirty="0" smtClean="0"/>
              <a:t>قانوناً </a:t>
            </a:r>
            <a:r>
              <a:rPr lang="fa-IR" sz="1600" dirty="0"/>
              <a:t>به عابر پیاده متعلق است. با اجرای طرح آرام­سازی، کیفیت محله ارتقا می­یابد زیرا نه تنها بدین طریق از ترافیک عبوری کاسته می­شود بلکه </a:t>
            </a:r>
            <a:endParaRPr lang="fa-IR" sz="1600" dirty="0" smtClean="0"/>
          </a:p>
          <a:p>
            <a:pPr marL="0" indent="0">
              <a:buNone/>
            </a:pPr>
            <a:r>
              <a:rPr lang="fa-IR" sz="1600" dirty="0" smtClean="0"/>
              <a:t>رانندگان </a:t>
            </a:r>
            <a:r>
              <a:rPr lang="fa-IR" sz="1600" dirty="0"/>
              <a:t>داخل وونرف مجبور هستند که سرعت خود را به حداکثر 30 کیلومتر در ساعت محدود سازند. حذف خیابان­های مستقیم و جدول­های جدا کننده، </a:t>
            </a:r>
            <a:endParaRPr lang="fa-IR" sz="1600" dirty="0" smtClean="0"/>
          </a:p>
          <a:p>
            <a:pPr marL="0" indent="0">
              <a:buNone/>
            </a:pPr>
            <a:r>
              <a:rPr lang="fa-IR" sz="1600" dirty="0" smtClean="0"/>
              <a:t>استقرار </a:t>
            </a:r>
            <a:r>
              <a:rPr lang="fa-IR" sz="1600" dirty="0"/>
              <a:t>حساب شده تجهیزات خیابانی و وسایل بازی بچه­ها، ایجاد فضای بازعمومی و سطوح وسیع پارکینگ ازجمله مواردی است که در طراحی این </a:t>
            </a:r>
            <a:r>
              <a:rPr lang="fa-IR" sz="1600" dirty="0" smtClean="0"/>
              <a:t>گونه</a:t>
            </a:r>
          </a:p>
          <a:p>
            <a:pPr marL="0" indent="0">
              <a:buNone/>
            </a:pPr>
            <a:r>
              <a:rPr lang="fa-IR" sz="1600" dirty="0" smtClean="0"/>
              <a:t> </a:t>
            </a:r>
            <a:r>
              <a:rPr lang="fa-IR" sz="1600" dirty="0"/>
              <a:t>خیابان­ها مورد استفاده قرار می­گیرند (معینی، 1390، 177).</a:t>
            </a:r>
            <a:endParaRPr lang="en-US" sz="1600" dirty="0" smtClean="0">
              <a:effectLst/>
            </a:endParaRPr>
          </a:p>
          <a:p>
            <a:pPr marL="0" indent="0">
              <a:buNone/>
            </a:pPr>
            <a:r>
              <a:rPr lang="fa-IR" sz="1600" dirty="0"/>
              <a:t>به خاطر این ویژگی­هاست که وونرف (محلات آرام) امن­تر از خیابان­های عمومی سنتی شناخته شده­اند. کاشت درختان و گیاهان مخصوص و استفاده </a:t>
            </a:r>
            <a:endParaRPr lang="fa-IR" sz="1600" dirty="0" smtClean="0"/>
          </a:p>
          <a:p>
            <a:pPr marL="0" indent="0">
              <a:buNone/>
            </a:pPr>
            <a:r>
              <a:rPr lang="fa-IR" sz="1600" dirty="0" smtClean="0"/>
              <a:t>ازسنگفرش­ها </a:t>
            </a:r>
            <a:r>
              <a:rPr lang="fa-IR" sz="1600" dirty="0"/>
              <a:t>و روسازی­های خوش منظره و جذاب، جلوه مطلوبی به آن­ها بخشیده است. این محلات هم چنین انسجام اجتماعی نیرومندتری را به </a:t>
            </a:r>
            <a:r>
              <a:rPr lang="fa-IR" sz="1600" dirty="0" smtClean="0"/>
              <a:t>نمایش</a:t>
            </a:r>
          </a:p>
          <a:p>
            <a:pPr marL="0" indent="0">
              <a:buNone/>
            </a:pPr>
            <a:r>
              <a:rPr lang="fa-IR" sz="1600" dirty="0" smtClean="0"/>
              <a:t> </a:t>
            </a:r>
            <a:r>
              <a:rPr lang="fa-IR" sz="1600" dirty="0"/>
              <a:t>می­گذارند. آن­ها هم چنین فضای بازی کمکی بچه­ها را تشکیل داده و امکاناتی برای نشستن، استراحت، فکر کردن، گپ زدن و تماشای همسایگان و </a:t>
            </a:r>
            <a:endParaRPr lang="fa-IR" sz="1600" dirty="0" smtClean="0"/>
          </a:p>
          <a:p>
            <a:pPr marL="0" indent="0">
              <a:buNone/>
            </a:pPr>
            <a:r>
              <a:rPr lang="fa-IR" sz="1600" dirty="0" smtClean="0"/>
              <a:t>عابران </a:t>
            </a:r>
            <a:r>
              <a:rPr lang="fa-IR" sz="1600" dirty="0"/>
              <a:t>در اختیار بزرگسالان قرار می­دهند (معینی، 1390، 179).</a:t>
            </a:r>
            <a:endParaRPr lang="en-US" sz="1600" dirty="0" smtClean="0">
              <a:effectLst/>
            </a:endParaRPr>
          </a:p>
          <a:p>
            <a:pPr marL="0" indent="0">
              <a:buNone/>
            </a:pPr>
            <a:r>
              <a:rPr lang="fa-IR" sz="1600" b="1" dirty="0"/>
              <a:t> </a:t>
            </a:r>
            <a:endParaRPr lang="en-US" sz="1600" dirty="0" smtClean="0">
              <a:effectLst/>
            </a:endParaRPr>
          </a:p>
          <a:p>
            <a:pPr marL="0" indent="0">
              <a:buNone/>
            </a:pPr>
            <a:endParaRPr lang="fa-IR" sz="1600" dirty="0"/>
          </a:p>
        </p:txBody>
      </p:sp>
    </p:spTree>
    <p:extLst>
      <p:ext uri="{BB962C8B-B14F-4D97-AF65-F5344CB8AC3E}">
        <p14:creationId xmlns:p14="http://schemas.microsoft.com/office/powerpoint/2010/main" val="2814565826"/>
      </p:ext>
    </p:extLst>
  </p:cSld>
  <p:clrMapOvr>
    <a:masterClrMapping/>
  </p:clrMapOvr>
  <p:transition spd="med">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2800" b="1" dirty="0" smtClean="0"/>
              <a:t>روش­های آرام­سازی خیابان</a:t>
            </a:r>
            <a:r>
              <a:rPr lang="en-US" sz="2800" dirty="0" smtClean="0">
                <a:effectLst/>
              </a:rPr>
              <a:t/>
            </a:r>
            <a:br>
              <a:rPr lang="en-US" sz="2800" dirty="0" smtClean="0">
                <a:effectLst/>
              </a:rPr>
            </a:br>
            <a:endParaRPr lang="fa-IR" sz="2800" dirty="0"/>
          </a:p>
        </p:txBody>
      </p:sp>
      <p:sp>
        <p:nvSpPr>
          <p:cNvPr id="3" name="Content Placeholder 2"/>
          <p:cNvSpPr>
            <a:spLocks noGrp="1"/>
          </p:cNvSpPr>
          <p:nvPr>
            <p:ph idx="1"/>
          </p:nvPr>
        </p:nvSpPr>
        <p:spPr/>
        <p:txBody>
          <a:bodyPr>
            <a:normAutofit/>
          </a:bodyPr>
          <a:lstStyle/>
          <a:p>
            <a:pPr marL="0" indent="0">
              <a:buNone/>
            </a:pPr>
            <a:r>
              <a:rPr lang="ar-SA" sz="1600" b="1" dirty="0"/>
              <a:t>طرح­های مفهومی کاهش سرعت در کشور هلند</a:t>
            </a:r>
            <a:endParaRPr lang="en-US" sz="1600" dirty="0" smtClean="0">
              <a:effectLst/>
            </a:endParaRPr>
          </a:p>
          <a:p>
            <a:pPr marL="0" indent="0">
              <a:buNone/>
            </a:pPr>
            <a:r>
              <a:rPr lang="ar-SA" sz="1600" dirty="0"/>
              <a:t>در اول آوریل 1983 میلادی، مقررات جدیدی در هلند به اجرا گذاشته شد که به مدیران شهری اجازه می­داد تا سرعت در خیابان­ها و یا سکانسی </a:t>
            </a:r>
            <a:r>
              <a:rPr lang="ar-SA" sz="1600" dirty="0" smtClean="0"/>
              <a:t>از</a:t>
            </a:r>
            <a:endParaRPr lang="fa-IR" sz="1600" dirty="0" smtClean="0"/>
          </a:p>
          <a:p>
            <a:pPr marL="0" indent="0">
              <a:buNone/>
            </a:pPr>
            <a:r>
              <a:rPr lang="ar-SA" sz="1600" dirty="0" smtClean="0"/>
              <a:t> </a:t>
            </a:r>
            <a:r>
              <a:rPr lang="ar-SA" sz="1600" dirty="0"/>
              <a:t>خیابان­های مناطق مسکونی را به 30 کیلومتر در ساعت تقلیل دهند. در مبادی ورودی هر کدام از این مسیرها باید تابلویی گرد که نواری قرمز آن </a:t>
            </a:r>
            <a:r>
              <a:rPr lang="ar-SA" sz="1600" dirty="0" smtClean="0"/>
              <a:t>را</a:t>
            </a:r>
            <a:endParaRPr lang="fa-IR" sz="1600" dirty="0" smtClean="0"/>
          </a:p>
          <a:p>
            <a:pPr marL="0" indent="0">
              <a:buNone/>
            </a:pPr>
            <a:r>
              <a:rPr lang="ar-SA" sz="1600" dirty="0" smtClean="0"/>
              <a:t> </a:t>
            </a:r>
            <a:r>
              <a:rPr lang="ar-SA" sz="1600" dirty="0"/>
              <a:t>محدود کرده، نصب شود. فقط 9 ماه بعد، یعنی از ژانویه 1984 این امکان ایجاد شد تا آن را به محدوده محله نیز تسری داده و تابلوی چهارگوشی برای </a:t>
            </a:r>
            <a:r>
              <a:rPr lang="ar-SA" sz="1600" dirty="0" smtClean="0"/>
              <a:t>آن</a:t>
            </a:r>
            <a:endParaRPr lang="fa-IR" sz="1600" dirty="0" smtClean="0"/>
          </a:p>
          <a:p>
            <a:pPr marL="0" indent="0">
              <a:buNone/>
            </a:pPr>
            <a:r>
              <a:rPr lang="ar-SA" sz="1600" dirty="0" smtClean="0"/>
              <a:t> </a:t>
            </a:r>
            <a:r>
              <a:rPr lang="ar-SA" sz="1600" dirty="0"/>
              <a:t>منظور گردد. به این وسیله، مبنای قانونی آرام­سازی بافت­های مسکونی پی­ریزی شد و مدیریت شهری را قادر ساخت تا در سطوح بزرگتری که در </a:t>
            </a:r>
            <a:r>
              <a:rPr lang="ar-SA" sz="1600" dirty="0" smtClean="0"/>
              <a:t>رابطه</a:t>
            </a:r>
            <a:endParaRPr lang="fa-IR" sz="1600" dirty="0" smtClean="0"/>
          </a:p>
          <a:p>
            <a:pPr marL="0" indent="0">
              <a:buNone/>
            </a:pPr>
            <a:r>
              <a:rPr lang="ar-SA" sz="1600" dirty="0" smtClean="0"/>
              <a:t> </a:t>
            </a:r>
            <a:r>
              <a:rPr lang="ar-SA" sz="1600" dirty="0"/>
              <a:t>تنگاتنگ با یکدیگر عمل می­نمودند، حداکثر سرعت سواره را به 30 کیلومتر در ساعت کاهش دهند (شفر برده، 1390، 43).</a:t>
            </a:r>
            <a:endParaRPr lang="en-US" sz="1600" dirty="0" smtClean="0">
              <a:effectLst/>
            </a:endParaRPr>
          </a:p>
          <a:p>
            <a:pPr marL="0" indent="0">
              <a:buNone/>
            </a:pPr>
            <a:endParaRPr lang="fa-IR" sz="1600" dirty="0" smtClean="0"/>
          </a:p>
          <a:p>
            <a:pPr marL="0" indent="0">
              <a:buNone/>
            </a:pPr>
            <a:r>
              <a:rPr lang="ar-SA" sz="1600" dirty="0" smtClean="0"/>
              <a:t>مدت­ها </a:t>
            </a:r>
            <a:r>
              <a:rPr lang="ar-SA" sz="1600" dirty="0"/>
              <a:t>قبل از کاهش حداکثر سرعت 30 کیلومتر در هلند، کوشش­ها و آزمایش­هایی برای آرام­سازی مسیرها و محله­ها انجام پذیرفته بود. تجربه­هایی که </a:t>
            </a:r>
            <a:r>
              <a:rPr lang="ar-SA" sz="1600" dirty="0" smtClean="0"/>
              <a:t>در</a:t>
            </a:r>
            <a:endParaRPr lang="fa-IR" sz="1600" dirty="0" smtClean="0"/>
          </a:p>
          <a:p>
            <a:pPr marL="0" indent="0">
              <a:buNone/>
            </a:pPr>
            <a:r>
              <a:rPr lang="ar-SA" sz="1600" dirty="0" smtClean="0"/>
              <a:t> </a:t>
            </a:r>
            <a:r>
              <a:rPr lang="ar-SA" sz="1600" dirty="0"/>
              <a:t>سطح بین­المللی به نام هلندی آن، وونرف </a:t>
            </a:r>
            <a:r>
              <a:rPr lang="en-US" sz="1600" dirty="0"/>
              <a:t>(</a:t>
            </a:r>
            <a:r>
              <a:rPr lang="en-US" sz="1600" dirty="0" err="1"/>
              <a:t>woonerf</a:t>
            </a:r>
            <a:r>
              <a:rPr lang="en-US" sz="1600" dirty="0"/>
              <a:t>)</a:t>
            </a:r>
            <a:r>
              <a:rPr lang="fa-IR" sz="1600" dirty="0"/>
              <a:t> معروف شد. ترجمه لغوی این اصطلاح "حیاط مسکونی" است و منظور فضاهای مشترک و </a:t>
            </a:r>
            <a:r>
              <a:rPr lang="fa-IR" sz="1600" dirty="0" smtClean="0"/>
              <a:t>نیمه</a:t>
            </a:r>
          </a:p>
          <a:p>
            <a:pPr marL="0" indent="0">
              <a:buNone/>
            </a:pPr>
            <a:r>
              <a:rPr lang="fa-IR" sz="1600" dirty="0" smtClean="0"/>
              <a:t> </a:t>
            </a:r>
            <a:r>
              <a:rPr lang="fa-IR" sz="1600" dirty="0"/>
              <a:t>عمومی تعداد بالنسبه زیادی از واحدهای مسکونی همجوار است. در واقع این کوچه­ها و خیابان­ها به عنوان حیاط دوم خانه­ها عمل می­کند. این مدل </a:t>
            </a:r>
            <a:r>
              <a:rPr lang="fa-IR" sz="1600" dirty="0" smtClean="0"/>
              <a:t>بازتاب</a:t>
            </a:r>
          </a:p>
          <a:p>
            <a:pPr marL="0" indent="0">
              <a:buNone/>
            </a:pPr>
            <a:r>
              <a:rPr lang="fa-IR" sz="1600" dirty="0" smtClean="0"/>
              <a:t> </a:t>
            </a:r>
            <a:r>
              <a:rPr lang="fa-IR" sz="1600" dirty="0"/>
              <a:t>خود را به صورت ونهوف </a:t>
            </a:r>
            <a:r>
              <a:rPr lang="en-US" sz="1600" dirty="0"/>
              <a:t>(</a:t>
            </a:r>
            <a:r>
              <a:rPr lang="en-US" sz="1600" dirty="0" err="1"/>
              <a:t>wohnhof</a:t>
            </a:r>
            <a:r>
              <a:rPr lang="en-US" sz="1600" dirty="0"/>
              <a:t>)</a:t>
            </a:r>
            <a:r>
              <a:rPr lang="fa-IR" sz="1600" dirty="0"/>
              <a:t> در آلمان نیز پیدا کرده بود و در راستای "آرام­سازی ترافیکی مناطق مسکونی" تجلی قانونی خود را در تبصره </a:t>
            </a:r>
            <a:endParaRPr lang="fa-IR" sz="1600" dirty="0" smtClean="0"/>
          </a:p>
          <a:p>
            <a:pPr marL="0" indent="0">
              <a:buNone/>
            </a:pPr>
            <a:r>
              <a:rPr lang="fa-IR" sz="1600" dirty="0" smtClean="0"/>
              <a:t>4 </a:t>
            </a:r>
            <a:r>
              <a:rPr lang="fa-IR" sz="1600" dirty="0"/>
              <a:t>بند 42 ضوابط و مقررات ترافیکی آلمان پیدا نمود </a:t>
            </a:r>
            <a:r>
              <a:rPr lang="ar-SA" sz="1600" dirty="0"/>
              <a:t>(شفر برده، 1390، 43).</a:t>
            </a:r>
            <a:endParaRPr lang="en-US" sz="1600" dirty="0" smtClean="0">
              <a:effectLst/>
            </a:endParaRPr>
          </a:p>
          <a:p>
            <a:pPr marL="0" indent="0">
              <a:buNone/>
            </a:pPr>
            <a:endParaRPr lang="fa-IR" sz="1600" dirty="0"/>
          </a:p>
        </p:txBody>
      </p:sp>
    </p:spTree>
    <p:extLst>
      <p:ext uri="{BB962C8B-B14F-4D97-AF65-F5344CB8AC3E}">
        <p14:creationId xmlns:p14="http://schemas.microsoft.com/office/powerpoint/2010/main" val="684705846"/>
      </p:ext>
    </p:extLst>
  </p:cSld>
  <p:clrMapOvr>
    <a:masterClrMapping/>
  </p:clrMapOvr>
  <p:transition spd="med">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sz="2800" b="1" dirty="0" smtClean="0">
                <a:cs typeface="+mn-cs"/>
              </a:rPr>
              <a:t>طرح­های مفهومی کاهش سرعت در کشور هلند</a:t>
            </a:r>
            <a:r>
              <a:rPr lang="en-US" sz="2800" dirty="0" smtClean="0">
                <a:effectLst/>
                <a:cs typeface="+mn-cs"/>
              </a:rPr>
              <a:t/>
            </a:r>
            <a:br>
              <a:rPr lang="en-US" sz="2800" dirty="0" smtClean="0">
                <a:effectLst/>
                <a:cs typeface="+mn-cs"/>
              </a:rPr>
            </a:br>
            <a:endParaRPr lang="fa-IR" sz="2800" dirty="0">
              <a:cs typeface="+mn-cs"/>
            </a:endParaRPr>
          </a:p>
        </p:txBody>
      </p:sp>
      <p:sp>
        <p:nvSpPr>
          <p:cNvPr id="3" name="Content Placeholder 2"/>
          <p:cNvSpPr>
            <a:spLocks noGrp="1"/>
          </p:cNvSpPr>
          <p:nvPr>
            <p:ph idx="1"/>
          </p:nvPr>
        </p:nvSpPr>
        <p:spPr/>
        <p:txBody>
          <a:bodyPr>
            <a:normAutofit/>
          </a:bodyPr>
          <a:lstStyle/>
          <a:p>
            <a:pPr marL="0" indent="0">
              <a:buNone/>
            </a:pPr>
            <a:r>
              <a:rPr lang="ar-SA" sz="1600" dirty="0"/>
              <a:t>مشخصه اصلی وونرف هلندی (و ونهوف آلمانی) علاوه بر کاهش حداکثر سرعت به 30 کیلومتر در ساعت، تجدید نظری بود که در تخصیص فضای </a:t>
            </a:r>
            <a:endParaRPr lang="fa-IR" sz="1600" dirty="0" smtClean="0"/>
          </a:p>
          <a:p>
            <a:pPr marL="0" indent="0">
              <a:buNone/>
            </a:pPr>
            <a:r>
              <a:rPr lang="ar-SA" sz="1600" dirty="0" smtClean="0"/>
              <a:t>سواره </a:t>
            </a:r>
            <a:r>
              <a:rPr lang="ar-SA" sz="1600" dirty="0"/>
              <a:t>و پیاده در مسیرها انجام گرفت. بدین ترتیب نظام معمول تفکیک مسیر به نوارهای مستقل پیاده، دوچرخه و سواره کنار رفت و سطحی یک­دست و </a:t>
            </a:r>
            <a:endParaRPr lang="fa-IR" sz="1600" dirty="0" smtClean="0"/>
          </a:p>
          <a:p>
            <a:pPr marL="0" indent="0">
              <a:buNone/>
            </a:pPr>
            <a:r>
              <a:rPr lang="ar-SA" sz="1600" dirty="0" smtClean="0"/>
              <a:t>بدون </a:t>
            </a:r>
            <a:r>
              <a:rPr lang="ar-SA" sz="1600" dirty="0"/>
              <a:t>اختلاف سطح (همچنین بدون جدول) ایجاد گردید که برای هر گونه حرکت پیاده، دوچرخه و سواره حقوقی مساوی قائل بود. این راه­حل که در </a:t>
            </a:r>
            <a:r>
              <a:rPr lang="ar-SA" sz="1600" dirty="0" smtClean="0"/>
              <a:t>مقابل</a:t>
            </a:r>
            <a:endParaRPr lang="fa-IR" sz="1600" dirty="0" smtClean="0"/>
          </a:p>
          <a:p>
            <a:pPr marL="0" indent="0">
              <a:buNone/>
            </a:pPr>
            <a:r>
              <a:rPr lang="ar-SA" sz="1600" dirty="0" smtClean="0"/>
              <a:t> </a:t>
            </a:r>
            <a:r>
              <a:rPr lang="ar-SA" sz="1600" dirty="0"/>
              <a:t>تفکیک رایج سطح­ها و نوارها، اختلاط آن­ها را پیشنهاد می­کرد، حرکت سواره را ملزم نمود تا در کوچه­ها و خیابان­های مسکونی سرعت خود را با گام</a:t>
            </a:r>
            <a:r>
              <a:rPr lang="ar-SA" sz="1600" dirty="0" smtClean="0"/>
              <a:t>­</a:t>
            </a:r>
            <a:endParaRPr lang="fa-IR" sz="1600" dirty="0" smtClean="0"/>
          </a:p>
          <a:p>
            <a:pPr marL="0" indent="0">
              <a:buNone/>
            </a:pPr>
            <a:r>
              <a:rPr lang="ar-SA" sz="1600" dirty="0" smtClean="0"/>
              <a:t>های </a:t>
            </a:r>
            <a:r>
              <a:rPr lang="ar-SA" sz="1600" dirty="0"/>
              <a:t>عابر پیاده تنظیم نمایند. یکی دیگ از مشخصه­های دیگر این مدل اجازه توقف خودروها در محل­هایی بود که برای آن پیش­بینی و علامت­گذاری شده </a:t>
            </a:r>
            <a:endParaRPr lang="fa-IR" sz="1600" dirty="0" smtClean="0"/>
          </a:p>
          <a:p>
            <a:pPr marL="0" indent="0">
              <a:buNone/>
            </a:pPr>
            <a:r>
              <a:rPr lang="ar-SA" sz="1600" dirty="0" smtClean="0"/>
              <a:t>بود </a:t>
            </a:r>
            <a:r>
              <a:rPr lang="ar-SA" sz="1600" dirty="0"/>
              <a:t>(شفر برده، 1390، 44-43</a:t>
            </a:r>
            <a:r>
              <a:rPr lang="ar-SA" sz="1600" dirty="0" smtClean="0"/>
              <a:t>).</a:t>
            </a:r>
            <a:endParaRPr lang="fa-IR" sz="1600" dirty="0" smtClean="0"/>
          </a:p>
          <a:p>
            <a:pPr marL="0" indent="0">
              <a:buNone/>
            </a:pPr>
            <a:endParaRPr lang="en-US" sz="1600" dirty="0" smtClean="0">
              <a:effectLst/>
            </a:endParaRPr>
          </a:p>
          <a:p>
            <a:pPr marL="0" indent="0">
              <a:buNone/>
            </a:pPr>
            <a:r>
              <a:rPr lang="ar-SA" sz="1600" dirty="0"/>
              <a:t>در این مدل، اولویت مطلق به حضور ساکنان و تعامل اجتماعی، در مقابل حرکت عبوری مسیر داده شد. جلوگیری از ترافیک عبوری و میان­بر نیز به </a:t>
            </a:r>
            <a:r>
              <a:rPr lang="ar-SA" sz="1600" dirty="0" smtClean="0"/>
              <a:t>این</a:t>
            </a:r>
            <a:endParaRPr lang="fa-IR" sz="1600" dirty="0" smtClean="0"/>
          </a:p>
          <a:p>
            <a:pPr marL="0" indent="0">
              <a:buNone/>
            </a:pPr>
            <a:r>
              <a:rPr lang="ar-SA" sz="1600" dirty="0" smtClean="0"/>
              <a:t> </a:t>
            </a:r>
            <a:r>
              <a:rPr lang="ar-SA" sz="1600" dirty="0"/>
              <a:t>وسیله تأمین گردید (شفر برده، 1390، 44</a:t>
            </a:r>
            <a:r>
              <a:rPr lang="ar-SA" sz="1600" dirty="0" smtClean="0"/>
              <a:t>).</a:t>
            </a:r>
            <a:endParaRPr lang="fa-IR" sz="1600" dirty="0" smtClean="0"/>
          </a:p>
          <a:p>
            <a:pPr marL="0" indent="0">
              <a:buNone/>
            </a:pPr>
            <a:endParaRPr lang="fa-IR" sz="1600" dirty="0">
              <a:effectLst/>
            </a:endParaRPr>
          </a:p>
          <a:p>
            <a:pPr marL="0" indent="0">
              <a:buNone/>
            </a:pPr>
            <a:r>
              <a:rPr lang="ar-SA" sz="1600" dirty="0"/>
              <a:t>قبل از اجرای قانون سرعت 30 کیلومتر در ساعت، برای شهرها فقط 2 آلترناتیو وجود داشت؛ یا باید از حداکثر سرعت 50 کیلومتر در ساعت استفاده کرد، </a:t>
            </a:r>
            <a:r>
              <a:rPr lang="ar-SA" sz="1600" dirty="0" smtClean="0"/>
              <a:t>یا</a:t>
            </a:r>
            <a:endParaRPr lang="fa-IR" sz="1600" dirty="0" smtClean="0"/>
          </a:p>
          <a:p>
            <a:pPr marL="0" indent="0">
              <a:buNone/>
            </a:pPr>
            <a:r>
              <a:rPr lang="ar-SA" sz="1600" dirty="0" smtClean="0"/>
              <a:t> </a:t>
            </a:r>
            <a:r>
              <a:rPr lang="ar-SA" sz="1600" dirty="0"/>
              <a:t>محله­های مسکونی خود را به صورت وونرف و ونهوف تجهیز کرد. (شفر برده، 1390، 44).</a:t>
            </a:r>
            <a:endParaRPr lang="en-US" sz="1600" dirty="0" smtClean="0">
              <a:effectLst/>
            </a:endParaRPr>
          </a:p>
          <a:p>
            <a:pPr marL="0" indent="0">
              <a:buNone/>
            </a:pPr>
            <a:endParaRPr lang="en-US" sz="1600" dirty="0" smtClean="0">
              <a:effectLst/>
            </a:endParaRPr>
          </a:p>
          <a:p>
            <a:pPr marL="0" indent="0">
              <a:buNone/>
            </a:pPr>
            <a:endParaRPr lang="fa-IR" sz="1600" dirty="0"/>
          </a:p>
        </p:txBody>
      </p:sp>
    </p:spTree>
    <p:extLst>
      <p:ext uri="{BB962C8B-B14F-4D97-AF65-F5344CB8AC3E}">
        <p14:creationId xmlns:p14="http://schemas.microsoft.com/office/powerpoint/2010/main" val="3658197309"/>
      </p:ext>
    </p:extLst>
  </p:cSld>
  <p:clrMapOvr>
    <a:masterClrMapping/>
  </p:clrMapOvr>
  <p:transition spd="med">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sz="2800" b="1" dirty="0"/>
              <a:t>طرح­های مفهومی کاهش سرعت در کشور هلند</a:t>
            </a:r>
            <a:r>
              <a:rPr lang="en-US" sz="2800" dirty="0"/>
              <a:t/>
            </a:r>
            <a:br>
              <a:rPr lang="en-US" sz="2800" dirty="0"/>
            </a:br>
            <a:endParaRPr lang="fa-IR" sz="2800" dirty="0"/>
          </a:p>
        </p:txBody>
      </p:sp>
      <p:sp>
        <p:nvSpPr>
          <p:cNvPr id="3" name="Content Placeholder 2"/>
          <p:cNvSpPr>
            <a:spLocks noGrp="1"/>
          </p:cNvSpPr>
          <p:nvPr>
            <p:ph idx="1"/>
          </p:nvPr>
        </p:nvSpPr>
        <p:spPr/>
        <p:txBody>
          <a:bodyPr>
            <a:normAutofit lnSpcReduction="10000"/>
          </a:bodyPr>
          <a:lstStyle/>
          <a:p>
            <a:pPr marL="0" indent="0">
              <a:buNone/>
            </a:pPr>
            <a:r>
              <a:rPr lang="ar-SA" sz="1600" dirty="0"/>
              <a:t>به این ترتیب ضرورت کشف راه­حلی احساس شد که بتواند به کلیه مناطق شهری قابل تعمیم بوده و فضاهای عمومی بیشتری را از تاخت و تاز خودرو </a:t>
            </a:r>
            <a:endParaRPr lang="fa-IR" sz="1600" dirty="0" smtClean="0"/>
          </a:p>
          <a:p>
            <a:pPr marL="0" indent="0">
              <a:buNone/>
            </a:pPr>
            <a:r>
              <a:rPr lang="ar-SA" sz="1600" dirty="0" smtClean="0"/>
              <a:t>نجات </a:t>
            </a:r>
            <a:r>
              <a:rPr lang="ar-SA" sz="1600" dirty="0"/>
              <a:t>دهد، با این زمینه، تدوین مقررات سرعت 30 نه فقط یک ضرورت، که مبنایی برای آرام­سازی مناطق شهری شد. این حداکثر سرعت "مفصل </a:t>
            </a:r>
            <a:r>
              <a:rPr lang="ar-SA" sz="1600" dirty="0" smtClean="0"/>
              <a:t>و</a:t>
            </a:r>
            <a:endParaRPr lang="fa-IR" sz="1600" dirty="0" smtClean="0"/>
          </a:p>
          <a:p>
            <a:pPr marL="0" indent="0">
              <a:buNone/>
            </a:pPr>
            <a:r>
              <a:rPr lang="ar-SA" sz="1600" dirty="0" smtClean="0"/>
              <a:t> </a:t>
            </a:r>
            <a:r>
              <a:rPr lang="ar-SA" sz="1600" dirty="0"/>
              <a:t>واسطی" شد میان حرکت سرعت 50 در خیابان­های اصلی و حرکت کند ضروری برای وونرف­ها (شفر برده، 1390، 45</a:t>
            </a:r>
            <a:r>
              <a:rPr lang="ar-SA" sz="1600" dirty="0" smtClean="0"/>
              <a:t>).</a:t>
            </a:r>
            <a:r>
              <a:rPr lang="ar-SA" sz="1600" dirty="0"/>
              <a:t> </a:t>
            </a:r>
            <a:endParaRPr lang="en-US" sz="1600" dirty="0" smtClean="0">
              <a:effectLst/>
            </a:endParaRPr>
          </a:p>
          <a:p>
            <a:pPr marL="0" indent="0">
              <a:buNone/>
            </a:pPr>
            <a:r>
              <a:rPr lang="ar-SA" sz="1600" dirty="0"/>
              <a:t>این مدل دارای 2 رکن بود:</a:t>
            </a:r>
            <a:endParaRPr lang="en-US" sz="1600" dirty="0" smtClean="0">
              <a:effectLst/>
            </a:endParaRPr>
          </a:p>
          <a:p>
            <a:pPr marL="0" indent="0">
              <a:buNone/>
            </a:pPr>
            <a:r>
              <a:rPr lang="ar-SA" sz="1600" dirty="0"/>
              <a:t>- </a:t>
            </a:r>
            <a:r>
              <a:rPr lang="ar-SA" sz="1600" b="1" dirty="0"/>
              <a:t>تقسیم قاطعانه فضاهای عمومی به دو دسته معابر عبوری سواره و محله­های آرام­سازی شده</a:t>
            </a:r>
            <a:r>
              <a:rPr lang="ar-SA" sz="1600" b="1" dirty="0" smtClean="0"/>
              <a:t>؛</a:t>
            </a:r>
            <a:endParaRPr lang="en-US" sz="1600" b="1" dirty="0" smtClean="0">
              <a:effectLst/>
            </a:endParaRPr>
          </a:p>
          <a:p>
            <a:pPr marL="0" indent="0">
              <a:buNone/>
            </a:pPr>
            <a:r>
              <a:rPr lang="ar-SA" sz="1600" b="1" dirty="0"/>
              <a:t>- پشتیبانی راه­حل­های کالبدی با ضوابط و مقررات قانونی (شفر برده، 1390، 45).</a:t>
            </a:r>
            <a:endParaRPr lang="en-US" sz="1600" b="1" dirty="0" smtClean="0">
              <a:effectLst/>
            </a:endParaRPr>
          </a:p>
          <a:p>
            <a:pPr marL="0" indent="0">
              <a:buNone/>
            </a:pPr>
            <a:r>
              <a:rPr lang="ar-SA" sz="1600" dirty="0"/>
              <a:t>در زبان هلندی، واژه­ای برای "ناامنی ترافیکی" وجود دارد که در برنامه ملی ترافیکی (1983) به شرح زیر تعریف شده است: "ایجاد خسارت مادی </a:t>
            </a:r>
            <a:r>
              <a:rPr lang="ar-SA" sz="1600" dirty="0" smtClean="0"/>
              <a:t>و</a:t>
            </a:r>
            <a:endParaRPr lang="fa-IR" sz="1600" dirty="0" smtClean="0"/>
          </a:p>
          <a:p>
            <a:pPr marL="0" indent="0">
              <a:buNone/>
            </a:pPr>
            <a:r>
              <a:rPr lang="ar-SA" sz="1600" dirty="0" smtClean="0"/>
              <a:t> </a:t>
            </a:r>
            <a:r>
              <a:rPr lang="ar-SA" sz="1600" dirty="0"/>
              <a:t>غیرمادی که در اثر (یا احتمال) تصادف یا احساس خطری که از طریق تردد ایجاد می­گردد". با توجه به تعریف فوق اهداف تبیین شده برای </a:t>
            </a:r>
            <a:r>
              <a:rPr lang="ar-SA" sz="1600" dirty="0" smtClean="0"/>
              <a:t>ایمن­سازی</a:t>
            </a:r>
            <a:endParaRPr lang="fa-IR" sz="1600" dirty="0" smtClean="0"/>
          </a:p>
          <a:p>
            <a:pPr marL="0" indent="0">
              <a:buNone/>
            </a:pPr>
            <a:r>
              <a:rPr lang="ar-SA" sz="1600" dirty="0" smtClean="0"/>
              <a:t> </a:t>
            </a:r>
            <a:r>
              <a:rPr lang="ar-SA" sz="1600" dirty="0"/>
              <a:t>ترافیک به شرح زیر تعیین شد:</a:t>
            </a:r>
            <a:endParaRPr lang="en-US" sz="1600" dirty="0" smtClean="0">
              <a:effectLst/>
            </a:endParaRPr>
          </a:p>
          <a:p>
            <a:pPr marL="0" indent="0">
              <a:buNone/>
            </a:pPr>
            <a:r>
              <a:rPr lang="ar-SA" sz="1600" dirty="0"/>
              <a:t>- </a:t>
            </a:r>
            <a:r>
              <a:rPr lang="ar-SA" sz="1600" b="1" dirty="0"/>
              <a:t>کاهش تعداد کشته و زخمی؛</a:t>
            </a:r>
            <a:endParaRPr lang="en-US" sz="1600" b="1" dirty="0" smtClean="0">
              <a:effectLst/>
            </a:endParaRPr>
          </a:p>
          <a:p>
            <a:pPr marL="0" indent="0">
              <a:buNone/>
            </a:pPr>
            <a:r>
              <a:rPr lang="ar-SA" sz="1600" b="1" dirty="0"/>
              <a:t>- کاهش خسارت­های مادی و روحی روانی؛</a:t>
            </a:r>
            <a:endParaRPr lang="en-US" sz="1600" b="1" dirty="0" smtClean="0">
              <a:effectLst/>
            </a:endParaRPr>
          </a:p>
          <a:p>
            <a:pPr marL="0" indent="0">
              <a:buNone/>
            </a:pPr>
            <a:r>
              <a:rPr lang="ar-SA" sz="1600" b="1" dirty="0"/>
              <a:t>- کاهش احتمال تصادف؛</a:t>
            </a:r>
            <a:endParaRPr lang="en-US" sz="1600" b="1" dirty="0" smtClean="0">
              <a:effectLst/>
            </a:endParaRPr>
          </a:p>
          <a:p>
            <a:pPr marL="0" indent="0">
              <a:buNone/>
            </a:pPr>
            <a:r>
              <a:rPr lang="ar-SA" sz="1600" b="1" dirty="0"/>
              <a:t>- کاهش خطرات ناشی از عبور و مرور (شفر برده، 1390، 54).</a:t>
            </a:r>
            <a:endParaRPr lang="en-US" sz="1600" b="1" dirty="0" smtClean="0">
              <a:effectLst/>
            </a:endParaRPr>
          </a:p>
          <a:p>
            <a:pPr marL="0" indent="0">
              <a:buNone/>
            </a:pPr>
            <a:endParaRPr lang="en-US" sz="1600" dirty="0" smtClean="0">
              <a:effectLst/>
            </a:endParaRPr>
          </a:p>
          <a:p>
            <a:pPr marL="0" indent="0">
              <a:buNone/>
            </a:pPr>
            <a:endParaRPr lang="fa-IR" sz="1600" dirty="0"/>
          </a:p>
        </p:txBody>
      </p:sp>
    </p:spTree>
    <p:extLst>
      <p:ext uri="{BB962C8B-B14F-4D97-AF65-F5344CB8AC3E}">
        <p14:creationId xmlns:p14="http://schemas.microsoft.com/office/powerpoint/2010/main" val="2106326140"/>
      </p:ext>
    </p:extLst>
  </p:cSld>
  <p:clrMapOvr>
    <a:masterClrMapping/>
  </p:clrMapOvr>
  <p:transition spd="med">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sz="2800" b="1" dirty="0"/>
              <a:t>طرح­های مفهومی کاهش سرعت در کشور هلند</a:t>
            </a:r>
            <a:r>
              <a:rPr lang="en-US" sz="2800" dirty="0"/>
              <a:t/>
            </a:r>
            <a:br>
              <a:rPr lang="en-US" sz="2800" dirty="0"/>
            </a:br>
            <a:endParaRPr lang="fa-IR" sz="2800" dirty="0"/>
          </a:p>
        </p:txBody>
      </p:sp>
      <p:sp>
        <p:nvSpPr>
          <p:cNvPr id="3" name="Content Placeholder 2"/>
          <p:cNvSpPr>
            <a:spLocks noGrp="1"/>
          </p:cNvSpPr>
          <p:nvPr>
            <p:ph idx="1"/>
          </p:nvPr>
        </p:nvSpPr>
        <p:spPr/>
        <p:txBody>
          <a:bodyPr>
            <a:normAutofit lnSpcReduction="10000"/>
          </a:bodyPr>
          <a:lstStyle/>
          <a:p>
            <a:pPr marL="0" indent="0">
              <a:buNone/>
            </a:pPr>
            <a:r>
              <a:rPr lang="ar-SA" sz="1600" dirty="0"/>
              <a:t>مهم­ترین وظیفه اعلام شده، ارتقای کیفیت ایمنی برای گروه­های آسیب­پذیر و حفظ عملکرد حضور در فضاهای عمومی است. اهداف موضوعی ناشی از </a:t>
            </a:r>
            <a:r>
              <a:rPr lang="ar-SA" sz="1600" dirty="0" smtClean="0"/>
              <a:t>این</a:t>
            </a:r>
            <a:endParaRPr lang="fa-IR" sz="1600" dirty="0" smtClean="0"/>
          </a:p>
          <a:p>
            <a:pPr marL="0" indent="0">
              <a:buNone/>
            </a:pPr>
            <a:r>
              <a:rPr lang="ar-SA" sz="1600" dirty="0" smtClean="0"/>
              <a:t> </a:t>
            </a:r>
            <a:r>
              <a:rPr lang="ar-SA" sz="1600" dirty="0"/>
              <a:t>وظیفه برای محله­های مسکونی و مناطق تعیین شده برای سرعت 30 به شرح زیر است:</a:t>
            </a:r>
            <a:endParaRPr lang="en-US" sz="1600" dirty="0" smtClean="0">
              <a:effectLst/>
            </a:endParaRPr>
          </a:p>
          <a:p>
            <a:pPr marL="0" indent="0">
              <a:buNone/>
            </a:pPr>
            <a:r>
              <a:rPr lang="ar-SA" sz="1600" dirty="0"/>
              <a:t>- </a:t>
            </a:r>
            <a:r>
              <a:rPr lang="ar-SA" sz="1600" b="1" dirty="0"/>
              <a:t>هدف اول: کاهش چشمگیر تصادفات ترافیکی در محله­ها؛</a:t>
            </a:r>
            <a:endParaRPr lang="en-US" sz="1600" b="1" dirty="0" smtClean="0">
              <a:effectLst/>
            </a:endParaRPr>
          </a:p>
          <a:p>
            <a:pPr marL="0" indent="0">
              <a:buNone/>
            </a:pPr>
            <a:r>
              <a:rPr lang="ar-SA" sz="1600" b="1" dirty="0"/>
              <a:t>- هدف دوم: ایجاد سرزندگی ایمن فضاهای عمومی؛ </a:t>
            </a:r>
            <a:endParaRPr lang="en-US" sz="1600" b="1" dirty="0" smtClean="0">
              <a:effectLst/>
            </a:endParaRPr>
          </a:p>
          <a:p>
            <a:pPr marL="0" indent="0">
              <a:buNone/>
            </a:pPr>
            <a:r>
              <a:rPr lang="ar-SA" sz="1600" dirty="0"/>
              <a:t>- </a:t>
            </a:r>
            <a:r>
              <a:rPr lang="ar-SA" sz="1600" b="1" dirty="0"/>
              <a:t>هدف سوم: ایجاد هماهنگی و پاسخ­گویی به انتظارات متنوع مردم از عملکردهای فضای عمومی و محله­های مسکونی  (شفر برده، 1390، 54).</a:t>
            </a:r>
            <a:endParaRPr lang="en-US" sz="1600" b="1" dirty="0" smtClean="0">
              <a:effectLst/>
            </a:endParaRPr>
          </a:p>
          <a:p>
            <a:pPr marL="0" indent="0">
              <a:buNone/>
            </a:pPr>
            <a:r>
              <a:rPr lang="ar-SA" sz="1600" dirty="0"/>
              <a:t>از 3 هدف موضوعی فوق، 10 هدف کاری مشخص­تر جهت ایجاد کیفیت حضور به دست آمد:</a:t>
            </a:r>
            <a:endParaRPr lang="en-US" sz="1600" dirty="0" smtClean="0">
              <a:effectLst/>
            </a:endParaRPr>
          </a:p>
          <a:p>
            <a:pPr marL="0" indent="0">
              <a:buNone/>
            </a:pPr>
            <a:r>
              <a:rPr lang="ar-SA" sz="1600" dirty="0"/>
              <a:t>1</a:t>
            </a:r>
            <a:r>
              <a:rPr lang="ar-SA" sz="1600" b="1" dirty="0"/>
              <a:t>. تأمین دسترسی مناسب به خدمات مورد نیاز روزانه؛</a:t>
            </a:r>
            <a:endParaRPr lang="en-US" sz="1600" b="1" dirty="0" smtClean="0">
              <a:effectLst/>
            </a:endParaRPr>
          </a:p>
          <a:p>
            <a:pPr marL="0" indent="0">
              <a:buNone/>
            </a:pPr>
            <a:r>
              <a:rPr lang="ar-SA" sz="1600" b="1" dirty="0"/>
              <a:t>2. تقلیل تردد سواره؛</a:t>
            </a:r>
            <a:endParaRPr lang="en-US" sz="1600" b="1" dirty="0" smtClean="0">
              <a:effectLst/>
            </a:endParaRPr>
          </a:p>
          <a:p>
            <a:pPr marL="0" indent="0">
              <a:buNone/>
            </a:pPr>
            <a:r>
              <a:rPr lang="ar-SA" sz="1600" b="1" dirty="0"/>
              <a:t>3. کاهش گازهای سمی، آلودگی صوتی و لرزش­های ناشی از حرکت خودروها؛</a:t>
            </a:r>
            <a:endParaRPr lang="en-US" sz="1600" b="1" dirty="0" smtClean="0">
              <a:effectLst/>
            </a:endParaRPr>
          </a:p>
          <a:p>
            <a:pPr marL="0" indent="0">
              <a:buNone/>
            </a:pPr>
            <a:r>
              <a:rPr lang="ar-SA" sz="1600" b="1" dirty="0" smtClean="0"/>
              <a:t>4. کاهش حرکت کامیون و اتوبوس؛</a:t>
            </a:r>
            <a:endParaRPr lang="fa-IR" sz="1600" b="1" dirty="0" smtClean="0"/>
          </a:p>
          <a:p>
            <a:pPr marL="0" indent="0">
              <a:buNone/>
            </a:pPr>
            <a:r>
              <a:rPr lang="ar-SA" sz="1600" b="1" dirty="0" smtClean="0"/>
              <a:t>5. کاهش سرعت پایه برای معابر محلی؛</a:t>
            </a:r>
            <a:endParaRPr lang="en-US" sz="1600" b="1" dirty="0" smtClean="0">
              <a:effectLst/>
            </a:endParaRPr>
          </a:p>
          <a:p>
            <a:pPr marL="0" indent="0">
              <a:buNone/>
            </a:pPr>
            <a:r>
              <a:rPr lang="ar-SA" sz="1600" b="1" dirty="0" smtClean="0"/>
              <a:t>6. کمرنگ کردن تفکیک شدید نوار عبور سواره؛</a:t>
            </a:r>
            <a:endParaRPr lang="en-US" sz="1600" b="1" dirty="0" smtClean="0">
              <a:effectLst/>
            </a:endParaRPr>
          </a:p>
          <a:p>
            <a:pPr marL="0" indent="0">
              <a:buNone/>
            </a:pPr>
            <a:r>
              <a:rPr lang="ar-SA" sz="1600" b="1" dirty="0" smtClean="0"/>
              <a:t>7. تأمین دید خوب از و به نوار عبور سواره و محیط پیرامون؛</a:t>
            </a:r>
            <a:endParaRPr lang="en-US" sz="1600" b="1" dirty="0" smtClean="0">
              <a:effectLst/>
            </a:endParaRPr>
          </a:p>
          <a:p>
            <a:pPr marL="0" indent="0">
              <a:buNone/>
            </a:pPr>
            <a:endParaRPr lang="en-US" sz="1600" b="1" dirty="0" smtClean="0">
              <a:effectLst/>
            </a:endParaRPr>
          </a:p>
          <a:p>
            <a:pPr marL="0" indent="0">
              <a:buNone/>
            </a:pPr>
            <a:endParaRPr lang="fa-IR" sz="1600" b="1" dirty="0"/>
          </a:p>
        </p:txBody>
      </p:sp>
    </p:spTree>
    <p:extLst>
      <p:ext uri="{BB962C8B-B14F-4D97-AF65-F5344CB8AC3E}">
        <p14:creationId xmlns:p14="http://schemas.microsoft.com/office/powerpoint/2010/main" val="2141773152"/>
      </p:ext>
    </p:extLst>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مقدمه</a:t>
            </a:r>
            <a:endParaRPr lang="fa-IR" dirty="0"/>
          </a:p>
        </p:txBody>
      </p:sp>
      <p:sp>
        <p:nvSpPr>
          <p:cNvPr id="3" name="Content Placeholder 2"/>
          <p:cNvSpPr>
            <a:spLocks noGrp="1"/>
          </p:cNvSpPr>
          <p:nvPr>
            <p:ph idx="1"/>
          </p:nvPr>
        </p:nvSpPr>
        <p:spPr/>
        <p:txBody>
          <a:bodyPr>
            <a:normAutofit/>
          </a:bodyPr>
          <a:lstStyle/>
          <a:p>
            <a:pPr marL="0" indent="0">
              <a:buNone/>
            </a:pPr>
            <a:r>
              <a:rPr lang="ar-SA" sz="1600" dirty="0"/>
              <a:t>خیابان به عنوان یکی از عناصر اصلی فضای شهری محسوب می­شود، آن­جایی که امکان مراوده بین انسان­ها، تفریح، پیاده­روی، گذران اوقات فراغت</a:t>
            </a:r>
            <a:r>
              <a:rPr lang="ar-SA" sz="1600" dirty="0" smtClean="0"/>
              <a:t>،</a:t>
            </a:r>
            <a:endParaRPr lang="fa-IR" sz="1600" dirty="0" smtClean="0"/>
          </a:p>
          <a:p>
            <a:pPr marL="0" indent="0">
              <a:buNone/>
            </a:pPr>
            <a:r>
              <a:rPr lang="ar-SA" sz="1600" dirty="0" smtClean="0"/>
              <a:t> </a:t>
            </a:r>
            <a:r>
              <a:rPr lang="ar-SA" sz="1600" dirty="0"/>
              <a:t>بازی، خرید، تجمع و تظاهرات، دیدار، نشست، نگاه کردن، دسترسی، تردد، تبلیغات، اطلاع­رسانی و ... را برای همگان فراهم می­آورد. مطمئناً عملکرد </a:t>
            </a:r>
            <a:endParaRPr lang="fa-IR" sz="1600" dirty="0" smtClean="0"/>
          </a:p>
          <a:p>
            <a:pPr marL="0" indent="0">
              <a:buNone/>
            </a:pPr>
            <a:r>
              <a:rPr lang="ar-SA" sz="1600" dirty="0" smtClean="0"/>
              <a:t>فضاهای </a:t>
            </a:r>
            <a:r>
              <a:rPr lang="ar-SA" sz="1600" dirty="0"/>
              <a:t>عمومی از جمله خیابان با رشد تکنولوژی حمل و نقل و بر اساس سطح الگوی رفتاری (فرهنگی) عابر پیاده و بر اساس جنسیت و سن (مرد </a:t>
            </a:r>
            <a:r>
              <a:rPr lang="ar-SA" sz="1600" dirty="0" smtClean="0"/>
              <a:t>و</a:t>
            </a:r>
            <a:endParaRPr lang="fa-IR" sz="1600" dirty="0" smtClean="0"/>
          </a:p>
          <a:p>
            <a:pPr marL="0" indent="0">
              <a:buNone/>
            </a:pPr>
            <a:r>
              <a:rPr lang="ar-SA" sz="1600" dirty="0" smtClean="0"/>
              <a:t> </a:t>
            </a:r>
            <a:r>
              <a:rPr lang="ar-SA" sz="1600" dirty="0"/>
              <a:t>زن، کودکان، خردسالان، پیر و جوان، سالمندان و ... )، آب و هوا و ... در جوامع مختلف و در طول تاریخ متفاوت بوده و هست (معینی، 1385، 6</a:t>
            </a:r>
            <a:r>
              <a:rPr lang="ar-SA" sz="1600" dirty="0" smtClean="0"/>
              <a:t>).</a:t>
            </a:r>
            <a:endParaRPr lang="en-US" sz="1600" dirty="0" smtClean="0">
              <a:effectLst/>
            </a:endParaRPr>
          </a:p>
          <a:p>
            <a:pPr marL="0" indent="0">
              <a:buNone/>
            </a:pPr>
            <a:r>
              <a:rPr lang="ar-SA" sz="1600" dirty="0"/>
              <a:t>تا قبل از انقلاب صنعتی، اندازه و تناسبات عناصر شکل دهنده شهر بر مبنای مقیاس انسانی و الگوی جابه­جایی­ها نیز بر اساس حرکت فرد پیاده بود. </a:t>
            </a:r>
            <a:r>
              <a:rPr lang="ar-SA" sz="1600" dirty="0" smtClean="0"/>
              <a:t>یعنی</a:t>
            </a:r>
            <a:endParaRPr lang="fa-IR" sz="1600" dirty="0" smtClean="0"/>
          </a:p>
          <a:p>
            <a:pPr marL="0" indent="0">
              <a:buNone/>
            </a:pPr>
            <a:r>
              <a:rPr lang="ar-SA" sz="1600" dirty="0" smtClean="0"/>
              <a:t> </a:t>
            </a:r>
            <a:r>
              <a:rPr lang="ar-SA" sz="1600" dirty="0"/>
              <a:t>او اندازه و فاصله ­ها را تعیین می­کرد. در واقع تعیین کننده جهت و گسترش توسعه شهر، توسط او تعریف می­شد. با شروع انقلاب صنعتی در اروپا، که </a:t>
            </a:r>
            <a:r>
              <a:rPr lang="ar-SA" sz="1600" dirty="0" smtClean="0"/>
              <a:t>با</a:t>
            </a:r>
            <a:endParaRPr lang="fa-IR" sz="1600" dirty="0" smtClean="0"/>
          </a:p>
          <a:p>
            <a:pPr marL="0" indent="0">
              <a:buNone/>
            </a:pPr>
            <a:r>
              <a:rPr lang="ar-SA" sz="1600" dirty="0" smtClean="0"/>
              <a:t> </a:t>
            </a:r>
            <a:r>
              <a:rPr lang="ar-SA" sz="1600" dirty="0"/>
              <a:t>رشد و گسترش سریع شهرها همراه بود، به تدریج دیدگاه­های طراحی و برنامه­ریزی شهرها تغییر یافت. با اختراع اتومبیل و استفاده از آن که سرعت و </a:t>
            </a:r>
            <a:endParaRPr lang="fa-IR" sz="1600" dirty="0" smtClean="0"/>
          </a:p>
          <a:p>
            <a:pPr marL="0" indent="0">
              <a:buNone/>
            </a:pPr>
            <a:r>
              <a:rPr lang="ar-SA" sz="1600" dirty="0" smtClean="0"/>
              <a:t>راحتی </a:t>
            </a:r>
            <a:r>
              <a:rPr lang="ar-SA" sz="1600" dirty="0"/>
              <a:t>را به ارمغان آورده بود، به مرور فرد پیاده، جایگاه و اولویت خود را در فضای معابر از دست داد. قطعنامه آتن در مورد جداسازی انواع ترددها </a:t>
            </a:r>
            <a:r>
              <a:rPr lang="ar-SA" sz="1600" dirty="0" smtClean="0"/>
              <a:t>در</a:t>
            </a:r>
            <a:endParaRPr lang="fa-IR" sz="1600" dirty="0" smtClean="0"/>
          </a:p>
          <a:p>
            <a:pPr marL="0" indent="0">
              <a:buNone/>
            </a:pPr>
            <a:r>
              <a:rPr lang="ar-SA" sz="1600" dirty="0" smtClean="0"/>
              <a:t> </a:t>
            </a:r>
            <a:r>
              <a:rPr lang="ar-SA" sz="1600" dirty="0"/>
              <a:t>سال 1933، ضربه اصلی را به رفت و آمد پیاده وارد ساخت. از سوی دیگر دیدگاه منطقه­بندی کاربری­ها (1933) و تفکیک آن­ها بر اساس مسکن، کار</a:t>
            </a:r>
            <a:r>
              <a:rPr lang="ar-SA" sz="1600" dirty="0" smtClean="0"/>
              <a:t>،</a:t>
            </a:r>
            <a:endParaRPr lang="fa-IR" sz="1600" dirty="0" smtClean="0"/>
          </a:p>
          <a:p>
            <a:pPr marL="0" indent="0">
              <a:buNone/>
            </a:pPr>
            <a:r>
              <a:rPr lang="ar-SA" sz="1600" dirty="0" smtClean="0"/>
              <a:t> </a:t>
            </a:r>
            <a:r>
              <a:rPr lang="ar-SA" sz="1600" dirty="0"/>
              <a:t>خرید و تفریح در شهرسازی مدرن موجب افزایش فاصله­ها شد. </a:t>
            </a:r>
            <a:endParaRPr lang="fa-IR" sz="1600" dirty="0"/>
          </a:p>
        </p:txBody>
      </p:sp>
    </p:spTree>
    <p:extLst>
      <p:ext uri="{BB962C8B-B14F-4D97-AF65-F5344CB8AC3E}">
        <p14:creationId xmlns:p14="http://schemas.microsoft.com/office/powerpoint/2010/main" val="996519960"/>
      </p:ext>
    </p:extLst>
  </p:cSld>
  <p:clrMapOvr>
    <a:masterClrMapping/>
  </p:clrMapOvr>
  <p:transition spd="med">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sz="2800" b="1" dirty="0"/>
              <a:t>طرح­های مفهومی کاهش سرعت در کشور هلند</a:t>
            </a:r>
            <a:r>
              <a:rPr lang="en-US" sz="2800" dirty="0"/>
              <a:t/>
            </a:r>
            <a:br>
              <a:rPr lang="en-US" sz="2800" dirty="0"/>
            </a:br>
            <a:endParaRPr lang="fa-IR" sz="2800" dirty="0"/>
          </a:p>
        </p:txBody>
      </p:sp>
      <p:sp>
        <p:nvSpPr>
          <p:cNvPr id="3" name="Content Placeholder 2"/>
          <p:cNvSpPr>
            <a:spLocks noGrp="1"/>
          </p:cNvSpPr>
          <p:nvPr>
            <p:ph idx="1"/>
          </p:nvPr>
        </p:nvSpPr>
        <p:spPr/>
        <p:txBody>
          <a:bodyPr>
            <a:normAutofit/>
          </a:bodyPr>
          <a:lstStyle/>
          <a:p>
            <a:pPr marL="0" indent="0">
              <a:buNone/>
            </a:pPr>
            <a:r>
              <a:rPr lang="ar-SA" sz="1600" dirty="0" smtClean="0"/>
              <a:t>8</a:t>
            </a:r>
            <a:r>
              <a:rPr lang="ar-SA" sz="1600" b="1" dirty="0"/>
              <a:t>. گسترش محل­های حرکت و بازی؛</a:t>
            </a:r>
            <a:endParaRPr lang="en-US" sz="1600" b="1" dirty="0" smtClean="0">
              <a:effectLst/>
            </a:endParaRPr>
          </a:p>
          <a:p>
            <a:pPr marL="0" indent="0">
              <a:buNone/>
            </a:pPr>
            <a:r>
              <a:rPr lang="ar-SA" sz="1600" b="1" dirty="0"/>
              <a:t>9. وسعت بخشیدن به فضاهای پیاده­روی و راهپیمایی؛</a:t>
            </a:r>
            <a:endParaRPr lang="en-US" sz="1600" b="1" dirty="0" smtClean="0">
              <a:effectLst/>
            </a:endParaRPr>
          </a:p>
          <a:p>
            <a:pPr marL="0" indent="0">
              <a:buNone/>
            </a:pPr>
            <a:r>
              <a:rPr lang="ar-SA" sz="1600" b="1" dirty="0"/>
              <a:t>10. جذاب­تر نمودن وجهه خیابان  (شفر برده، 1390، 55</a:t>
            </a:r>
            <a:r>
              <a:rPr lang="ar-SA" sz="1600" b="1" dirty="0" smtClean="0"/>
              <a:t>).</a:t>
            </a:r>
            <a:endParaRPr lang="fa-IR" sz="1600" b="1" dirty="0" smtClean="0"/>
          </a:p>
          <a:p>
            <a:pPr marL="0" indent="0">
              <a:buNone/>
            </a:pPr>
            <a:endParaRPr lang="en-US" sz="1600" b="1" dirty="0" smtClean="0">
              <a:effectLst/>
            </a:endParaRPr>
          </a:p>
          <a:p>
            <a:pPr marL="0" indent="0">
              <a:buNone/>
            </a:pPr>
            <a:r>
              <a:rPr lang="ar-SA" sz="1600" dirty="0"/>
              <a:t>اقدامات را می­توان در 3 گروه کلی دسته­بندی نمود:</a:t>
            </a:r>
            <a:endParaRPr lang="en-US" sz="1600" dirty="0" smtClean="0">
              <a:effectLst/>
            </a:endParaRPr>
          </a:p>
          <a:p>
            <a:pPr marL="0" indent="0">
              <a:buNone/>
            </a:pPr>
            <a:r>
              <a:rPr lang="ar-SA" sz="1600" b="1" dirty="0"/>
              <a:t>- اقدانات در جهت حرکت­ها و توزیع سفر؛</a:t>
            </a:r>
            <a:endParaRPr lang="en-US" sz="1600" b="1" dirty="0" smtClean="0">
              <a:effectLst/>
            </a:endParaRPr>
          </a:p>
          <a:p>
            <a:pPr marL="0" indent="0">
              <a:buNone/>
            </a:pPr>
            <a:r>
              <a:rPr lang="ar-SA" sz="1600" b="1" dirty="0"/>
              <a:t>- اقدامات در جهت تجهیز محله­ها با سرعت حداکثر 30 کیلومتر در ساعت؛</a:t>
            </a:r>
            <a:endParaRPr lang="en-US" sz="1600" b="1" dirty="0" smtClean="0">
              <a:effectLst/>
            </a:endParaRPr>
          </a:p>
          <a:p>
            <a:pPr marL="0" indent="0">
              <a:buNone/>
            </a:pPr>
            <a:r>
              <a:rPr lang="ar-SA" sz="1600" b="1" dirty="0"/>
              <a:t>- اقدانات در جهت بهبود قوانین ترافیکی (شفر برده، 1390، 57).</a:t>
            </a:r>
            <a:endParaRPr lang="en-US" sz="1600" b="1" dirty="0" smtClean="0">
              <a:effectLst/>
            </a:endParaRPr>
          </a:p>
          <a:p>
            <a:pPr marL="0" indent="0">
              <a:buNone/>
            </a:pPr>
            <a:r>
              <a:rPr lang="ar-SA" sz="1600" dirty="0"/>
              <a:t>نکته قابل تذکر این است که نقطه ثقل این اقدام­ها، ایمن­سازی مسیرها می­باشد (شفر برده، 1390، 57).</a:t>
            </a:r>
            <a:endParaRPr lang="en-US" sz="1600" dirty="0" smtClean="0">
              <a:effectLst/>
            </a:endParaRPr>
          </a:p>
          <a:p>
            <a:pPr marL="0" indent="0">
              <a:buNone/>
            </a:pPr>
            <a:endParaRPr lang="fa-IR" sz="1600" dirty="0"/>
          </a:p>
        </p:txBody>
      </p:sp>
    </p:spTree>
    <p:extLst>
      <p:ext uri="{BB962C8B-B14F-4D97-AF65-F5344CB8AC3E}">
        <p14:creationId xmlns:p14="http://schemas.microsoft.com/office/powerpoint/2010/main" val="3961393039"/>
      </p:ext>
    </p:extLst>
  </p:cSld>
  <p:clrMapOvr>
    <a:masterClrMapping/>
  </p:clrMapOvr>
  <p:transition spd="med">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2800" b="1" dirty="0" smtClean="0">
                <a:cs typeface="+mn-cs"/>
              </a:rPr>
              <a:t>نمونه موردی پیاده راه</a:t>
            </a:r>
            <a:endParaRPr lang="fa-IR" sz="2800" b="1" dirty="0">
              <a:cs typeface="+mn-cs"/>
            </a:endParaRPr>
          </a:p>
        </p:txBody>
      </p:sp>
      <p:sp>
        <p:nvSpPr>
          <p:cNvPr id="3" name="Content Placeholder 2"/>
          <p:cNvSpPr>
            <a:spLocks noGrp="1"/>
          </p:cNvSpPr>
          <p:nvPr>
            <p:ph idx="1"/>
          </p:nvPr>
        </p:nvSpPr>
        <p:spPr/>
        <p:txBody>
          <a:bodyPr>
            <a:normAutofit/>
          </a:bodyPr>
          <a:lstStyle/>
          <a:p>
            <a:pPr marL="0" indent="0">
              <a:buNone/>
            </a:pPr>
            <a:r>
              <a:rPr lang="fa-IR" sz="1600" b="1" dirty="0"/>
              <a:t>اسن آلمان؛ پیشرو شهرهای </a:t>
            </a:r>
            <a:r>
              <a:rPr lang="fa-IR" sz="1600" b="1" dirty="0" smtClean="0"/>
              <a:t>اروپایی</a:t>
            </a:r>
          </a:p>
          <a:p>
            <a:pPr marL="0" indent="0">
              <a:buNone/>
            </a:pPr>
            <a:r>
              <a:rPr lang="fa-IR" sz="1600" dirty="0" smtClean="0"/>
              <a:t/>
            </a:r>
            <a:br>
              <a:rPr lang="fa-IR" sz="1600" dirty="0" smtClean="0"/>
            </a:br>
            <a:r>
              <a:rPr lang="fa-IR" sz="1600" dirty="0"/>
              <a:t>ایجاد اولين مسير پياده در دهه 1930 در خیابان </a:t>
            </a:r>
            <a:r>
              <a:rPr lang="fa-IR" sz="1600" dirty="0" smtClean="0"/>
              <a:t>ليمبكر</a:t>
            </a:r>
          </a:p>
          <a:p>
            <a:pPr marL="0" indent="0">
              <a:buNone/>
            </a:pPr>
            <a:r>
              <a:rPr lang="fa-IR" sz="1600" dirty="0"/>
              <a:t> </a:t>
            </a:r>
            <a:br>
              <a:rPr lang="fa-IR" sz="1600" dirty="0"/>
            </a:br>
            <a:r>
              <a:rPr lang="fa-IR" sz="1600" dirty="0"/>
              <a:t>تبدیل خيابان كتويگر بصورت تدریجی و طي 30 سال از يك خيابان پرترافيكبه يك خيابان كاملاً </a:t>
            </a:r>
            <a:r>
              <a:rPr lang="fa-IR" sz="1600" dirty="0" smtClean="0"/>
              <a:t>پياده</a:t>
            </a:r>
          </a:p>
          <a:p>
            <a:pPr marL="0" indent="0">
              <a:buNone/>
            </a:pPr>
            <a:r>
              <a:rPr lang="fa-IR" sz="1600" dirty="0"/>
              <a:t/>
            </a:r>
            <a:br>
              <a:rPr lang="fa-IR" sz="1600" dirty="0"/>
            </a:br>
            <a:r>
              <a:rPr lang="fa-IR" sz="1600" dirty="0"/>
              <a:t>ایجاد تعداد زیاد پارکینگ و گسترش روزافزون آن</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97186" y="4319588"/>
            <a:ext cx="5024575" cy="1857375"/>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85579" y="4319588"/>
            <a:ext cx="2724150" cy="1857375"/>
          </a:xfrm>
          <a:prstGeom prst="rect">
            <a:avLst/>
          </a:prstGeom>
        </p:spPr>
      </p:pic>
    </p:spTree>
    <p:extLst>
      <p:ext uri="{BB962C8B-B14F-4D97-AF65-F5344CB8AC3E}">
        <p14:creationId xmlns:p14="http://schemas.microsoft.com/office/powerpoint/2010/main" val="3523551352"/>
      </p:ext>
    </p:extLst>
  </p:cSld>
  <p:clrMapOvr>
    <a:masterClrMapping/>
  </p:clrMapOvr>
  <p:transition spd="med">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2800" b="1" dirty="0">
                <a:cs typeface="+mn-cs"/>
              </a:rPr>
              <a:t>نمونه موردی پیاده راه</a:t>
            </a:r>
          </a:p>
        </p:txBody>
      </p:sp>
      <p:sp>
        <p:nvSpPr>
          <p:cNvPr id="3" name="Content Placeholder 2"/>
          <p:cNvSpPr>
            <a:spLocks noGrp="1"/>
          </p:cNvSpPr>
          <p:nvPr>
            <p:ph idx="1"/>
          </p:nvPr>
        </p:nvSpPr>
        <p:spPr>
          <a:xfrm>
            <a:off x="910936" y="1690688"/>
            <a:ext cx="10515600" cy="4223471"/>
          </a:xfrm>
        </p:spPr>
        <p:txBody>
          <a:bodyPr>
            <a:normAutofit/>
          </a:bodyPr>
          <a:lstStyle/>
          <a:p>
            <a:pPr marL="0" indent="0">
              <a:buNone/>
            </a:pPr>
            <a:r>
              <a:rPr lang="fa-IR" sz="1600" b="1" dirty="0"/>
              <a:t>کپنهاگ دانمارک؛ نمونه موفق یک شهر </a:t>
            </a:r>
            <a:r>
              <a:rPr lang="fa-IR" sz="1600" b="1" dirty="0" smtClean="0"/>
              <a:t>پیاده</a:t>
            </a:r>
            <a:r>
              <a:rPr lang="fa-IR" sz="1600" dirty="0" smtClean="0"/>
              <a:t/>
            </a:r>
            <a:br>
              <a:rPr lang="fa-IR" sz="1600" dirty="0" smtClean="0"/>
            </a:br>
            <a:r>
              <a:rPr lang="fa-IR" sz="1600" dirty="0"/>
              <a:t>1- تبديل خيابانها به راههاي اصلي كاملاً </a:t>
            </a:r>
            <a:r>
              <a:rPr lang="fa-IR" sz="1600" dirty="0" smtClean="0"/>
              <a:t>پياده</a:t>
            </a:r>
            <a:r>
              <a:rPr lang="fa-IR" sz="1600" dirty="0"/>
              <a:t/>
            </a:r>
            <a:br>
              <a:rPr lang="fa-IR" sz="1600" dirty="0"/>
            </a:br>
            <a:r>
              <a:rPr lang="fa-IR" sz="1600" dirty="0"/>
              <a:t>2- كاهش تدريجي ترافيك و </a:t>
            </a:r>
            <a:r>
              <a:rPr lang="fa-IR" sz="1600" dirty="0" smtClean="0"/>
              <a:t>پاركينگ</a:t>
            </a:r>
            <a:r>
              <a:rPr lang="fa-IR" sz="1600" dirty="0"/>
              <a:t/>
            </a:r>
            <a:br>
              <a:rPr lang="fa-IR" sz="1600" dirty="0"/>
            </a:br>
            <a:r>
              <a:rPr lang="fa-IR" sz="1600" dirty="0"/>
              <a:t>3- تبديل محوطه هاي پاركينگ به ميادين </a:t>
            </a:r>
            <a:r>
              <a:rPr lang="fa-IR" sz="1600" dirty="0" smtClean="0"/>
              <a:t>عمومي</a:t>
            </a:r>
            <a:r>
              <a:rPr lang="fa-IR" sz="1600" dirty="0"/>
              <a:t/>
            </a:r>
            <a:br>
              <a:rPr lang="fa-IR" sz="1600" dirty="0"/>
            </a:br>
            <a:r>
              <a:rPr lang="fa-IR" sz="1600" dirty="0"/>
              <a:t>4- متراكم و پايين نگه داشتن </a:t>
            </a:r>
            <a:r>
              <a:rPr lang="fa-IR" sz="1600" dirty="0" smtClean="0"/>
              <a:t>مقياس</a:t>
            </a:r>
            <a:r>
              <a:rPr lang="fa-IR" sz="1600" dirty="0"/>
              <a:t/>
            </a:r>
            <a:br>
              <a:rPr lang="fa-IR" sz="1600" dirty="0"/>
            </a:br>
            <a:r>
              <a:rPr lang="fa-IR" sz="1600" dirty="0"/>
              <a:t>5- احترام به مقياس انساني </a:t>
            </a:r>
            <a:br>
              <a:rPr lang="fa-IR" sz="1600" dirty="0"/>
            </a:br>
            <a:r>
              <a:rPr lang="fa-IR" sz="1600" dirty="0"/>
              <a:t>6- ساكن كردن مردم در هسته </a:t>
            </a:r>
            <a:r>
              <a:rPr lang="fa-IR" sz="1600" dirty="0" smtClean="0"/>
              <a:t>مركزی</a:t>
            </a:r>
            <a:r>
              <a:rPr lang="fa-IR" sz="1600" dirty="0"/>
              <a:t> </a:t>
            </a:r>
            <a:endParaRPr lang="fa-IR" sz="1600" dirty="0" smtClean="0"/>
          </a:p>
          <a:p>
            <a:pPr marL="0" indent="0">
              <a:buNone/>
            </a:pPr>
            <a:r>
              <a:rPr lang="fa-IR" sz="1600" dirty="0" smtClean="0"/>
              <a:t>7- </a:t>
            </a:r>
            <a:r>
              <a:rPr lang="fa-IR" sz="1600" dirty="0"/>
              <a:t>تشويق زندگي دانشجويي</a:t>
            </a:r>
            <a:br>
              <a:rPr lang="fa-IR" sz="1600" dirty="0"/>
            </a:br>
            <a:r>
              <a:rPr lang="fa-IR" sz="1600" dirty="0"/>
              <a:t>8- انطباق منظر شهر با تغييرات فصول</a:t>
            </a:r>
            <a:br>
              <a:rPr lang="fa-IR" sz="1600" dirty="0"/>
            </a:br>
            <a:r>
              <a:rPr lang="fa-IR" sz="1600" dirty="0"/>
              <a:t>9- ترويج دوچرخه سواري</a:t>
            </a:r>
            <a:br>
              <a:rPr lang="fa-IR" sz="1600" dirty="0"/>
            </a:br>
            <a:r>
              <a:rPr lang="fa-IR" sz="1600" dirty="0"/>
              <a:t>10- در دسترس قرار دادن دوچرخه ها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30586" y="4475452"/>
            <a:ext cx="5772150" cy="2009775"/>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9461" y="2051772"/>
            <a:ext cx="5191125" cy="3238500"/>
          </a:xfrm>
          <a:prstGeom prst="rect">
            <a:avLst/>
          </a:prstGeom>
        </p:spPr>
      </p:pic>
    </p:spTree>
    <p:extLst>
      <p:ext uri="{BB962C8B-B14F-4D97-AF65-F5344CB8AC3E}">
        <p14:creationId xmlns:p14="http://schemas.microsoft.com/office/powerpoint/2010/main" val="4052195467"/>
      </p:ext>
    </p:extLst>
  </p:cSld>
  <p:clrMapOvr>
    <a:masterClrMapping/>
  </p:clrMapOvr>
  <p:transition spd="med">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2800" b="1" dirty="0">
                <a:cs typeface="+mn-cs"/>
              </a:rPr>
              <a:t>نمونه موردی پیاده راه</a:t>
            </a:r>
            <a:endParaRPr lang="fa-IR" sz="2800" dirty="0">
              <a:cs typeface="+mn-cs"/>
            </a:endParaRPr>
          </a:p>
        </p:txBody>
      </p:sp>
      <p:sp>
        <p:nvSpPr>
          <p:cNvPr id="3" name="Content Placeholder 2"/>
          <p:cNvSpPr>
            <a:spLocks noGrp="1"/>
          </p:cNvSpPr>
          <p:nvPr>
            <p:ph idx="1"/>
          </p:nvPr>
        </p:nvSpPr>
        <p:spPr/>
        <p:txBody>
          <a:bodyPr>
            <a:normAutofit/>
          </a:bodyPr>
          <a:lstStyle/>
          <a:p>
            <a:pPr marL="0" indent="0">
              <a:buNone/>
            </a:pPr>
            <a:r>
              <a:rPr lang="fa-IR" sz="1600" b="1" dirty="0"/>
              <a:t>تجربه کلمبیا در ایجاد پیاده </a:t>
            </a:r>
            <a:r>
              <a:rPr lang="fa-IR" sz="1600" b="1" dirty="0" smtClean="0"/>
              <a:t>راه</a:t>
            </a:r>
          </a:p>
          <a:p>
            <a:pPr marL="0" indent="0">
              <a:buNone/>
            </a:pPr>
            <a:r>
              <a:rPr lang="fa-IR" sz="1600" dirty="0" smtClean="0"/>
              <a:t/>
            </a:r>
            <a:br>
              <a:rPr lang="fa-IR" sz="1600" dirty="0" smtClean="0"/>
            </a:br>
            <a:r>
              <a:rPr lang="fa-IR" sz="1600" dirty="0"/>
              <a:t>یکشنبه هر هفته و روزهای تعطیل تردد خودرو درخیابانهای اصلی شهرهای بوگوتا؛ کالی و مدلین ممنوع شده و از ساعت 7 صبح تا 2 عصر مردم پیاده و یا </a:t>
            </a:r>
            <a:endParaRPr lang="fa-IR" sz="1600" dirty="0" smtClean="0"/>
          </a:p>
          <a:p>
            <a:pPr marL="0" indent="0">
              <a:buNone/>
            </a:pPr>
            <a:r>
              <a:rPr lang="fa-IR" sz="1600" dirty="0" smtClean="0"/>
              <a:t>با </a:t>
            </a:r>
            <a:r>
              <a:rPr lang="fa-IR" sz="1600" dirty="0"/>
              <a:t>دوچرخه و اسکیت تردد می کنند و گروههای مختلف ورزشی و موسیقی نیز در کنار آنها فعالیت دارند</a:t>
            </a:r>
            <a:r>
              <a:rPr lang="fa-IR" sz="1600" dirty="0" smtClean="0"/>
              <a:t>.</a:t>
            </a:r>
          </a:p>
          <a:p>
            <a:pPr marL="0" indent="0">
              <a:buNone/>
            </a:pPr>
            <a:r>
              <a:rPr lang="fa-IR" sz="1600" dirty="0" smtClean="0"/>
              <a:t>در </a:t>
            </a:r>
            <a:r>
              <a:rPr lang="fa-IR" sz="1600" dirty="0"/>
              <a:t>بوگوتا حدود 2 میلیون نفر در بیش از 120 کیلومتر از خیابانهای شهر روزهای تعطیل خود را می گذرانند. این آمار شامل 30 درصد از جمعیت این شهر </a:t>
            </a:r>
            <a:endParaRPr lang="fa-IR" sz="1600" dirty="0" smtClean="0"/>
          </a:p>
          <a:p>
            <a:pPr marL="0" indent="0">
              <a:buNone/>
            </a:pPr>
            <a:r>
              <a:rPr lang="fa-IR" sz="1600" dirty="0" smtClean="0"/>
              <a:t>می شود.اجرای </a:t>
            </a:r>
            <a:r>
              <a:rPr lang="fa-IR" sz="1600" dirty="0"/>
              <a:t>این طرح سبب استقبال بیش از پیش مردم از شبکه های وسیع مسیرهای دوچرخه سواری این شهر گردیده است</a:t>
            </a:r>
            <a:r>
              <a:rPr lang="fa-IR" sz="1600" dirty="0" smtClean="0"/>
              <a:t>.</a:t>
            </a:r>
          </a:p>
          <a:p>
            <a:pPr marL="0" indent="0">
              <a:buNone/>
            </a:pPr>
            <a:r>
              <a:rPr lang="fa-IR" sz="1600" b="1" dirty="0"/>
              <a:t>بزرگراه مخصوص عابرین پیاده در میشیگان</a:t>
            </a:r>
            <a:endParaRPr lang="fa-IR" sz="16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7401" y="4042064"/>
            <a:ext cx="3658346" cy="2134899"/>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42108" y="4042063"/>
            <a:ext cx="3129567" cy="2134899"/>
          </a:xfrm>
          <a:prstGeom prst="rect">
            <a:avLst/>
          </a:prstGeom>
        </p:spPr>
      </p:pic>
    </p:spTree>
    <p:extLst>
      <p:ext uri="{BB962C8B-B14F-4D97-AF65-F5344CB8AC3E}">
        <p14:creationId xmlns:p14="http://schemas.microsoft.com/office/powerpoint/2010/main" val="306458121"/>
      </p:ext>
    </p:extLst>
  </p:cSld>
  <p:clrMapOvr>
    <a:masterClrMapping/>
  </p:clrMapOvr>
  <p:transition spd="med">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2800" b="1" dirty="0">
                <a:cs typeface="+mn-cs"/>
              </a:rPr>
              <a:t>نمونه موردی پیاده راه</a:t>
            </a:r>
            <a:endParaRPr lang="fa-IR" sz="2800" dirty="0">
              <a:cs typeface="+mn-cs"/>
            </a:endParaRPr>
          </a:p>
        </p:txBody>
      </p:sp>
      <p:sp>
        <p:nvSpPr>
          <p:cNvPr id="3" name="Content Placeholder 2"/>
          <p:cNvSpPr>
            <a:spLocks noGrp="1"/>
          </p:cNvSpPr>
          <p:nvPr>
            <p:ph idx="1"/>
          </p:nvPr>
        </p:nvSpPr>
        <p:spPr/>
        <p:txBody>
          <a:bodyPr>
            <a:normAutofit/>
          </a:bodyPr>
          <a:lstStyle/>
          <a:p>
            <a:r>
              <a:rPr lang="fa-IR" sz="1600" b="1" dirty="0"/>
              <a:t>تجربه انگلستان در ایجاد پیاده </a:t>
            </a:r>
            <a:r>
              <a:rPr lang="fa-IR" sz="1600" b="1" dirty="0" smtClean="0"/>
              <a:t>راه:</a:t>
            </a:r>
            <a:r>
              <a:rPr lang="fa-IR" sz="1600" dirty="0" smtClean="0"/>
              <a:t/>
            </a:r>
            <a:br>
              <a:rPr lang="fa-IR" sz="1600" dirty="0" smtClean="0"/>
            </a:br>
            <a:r>
              <a:rPr lang="fa-IR" sz="1600" dirty="0" smtClean="0"/>
              <a:t>تا </a:t>
            </a:r>
            <a:r>
              <a:rPr lang="fa-IR" sz="1600" dirty="0"/>
              <a:t>سال 1980 تمرکز دولت بر توسعه مناطق مسکونی کم جمعیت اطراف شهرها و ایجاد جاده ها و خیابانهای مورد نیاز آنان بود.</a:t>
            </a:r>
            <a:br>
              <a:rPr lang="fa-IR" sz="1600" dirty="0"/>
            </a:br>
            <a:r>
              <a:rPr lang="fa-IR" sz="1600" dirty="0"/>
              <a:t>دولت انگلستان از سال 1980 به بعد، سیاستهای جدیدی را پیش گرفت و به این نتیجه رسید که ادامه ساخت جاده ها برای تردد مردم غیر ممکن بوده و همیشه این جاده ها پر از خودرو خواهند شد. </a:t>
            </a:r>
            <a:br>
              <a:rPr lang="fa-IR" sz="1600" dirty="0"/>
            </a:br>
            <a:r>
              <a:rPr lang="fa-IR" sz="1600" dirty="0"/>
              <a:t>ایجاد شهرک مسکونی بدون نیاز به تردد خودرو از روشهای موفق در انگلستان بوده که یکی از بهترین نمونه های آن ادینبورگ ازسال 2000 مورد استفاده قرار گرفته است</a:t>
            </a:r>
            <a:r>
              <a:rPr lang="fa-IR" sz="1600" dirty="0" smtClean="0"/>
              <a:t>.</a:t>
            </a:r>
            <a:br>
              <a:rPr lang="fa-IR" sz="1600" dirty="0" smtClean="0"/>
            </a:br>
            <a:r>
              <a:rPr lang="fa-IR" sz="1600" dirty="0" smtClean="0"/>
              <a:t>- سیاست </a:t>
            </a:r>
            <a:r>
              <a:rPr lang="fa-IR" sz="1600" dirty="0"/>
              <a:t>های جدید دولت انگلستان</a:t>
            </a:r>
            <a:br>
              <a:rPr lang="fa-IR" sz="1600" dirty="0"/>
            </a:br>
            <a:r>
              <a:rPr lang="fa-IR" sz="1600" dirty="0"/>
              <a:t>-توقف بسیاری از پروژه های ساخت جاده های جدید </a:t>
            </a:r>
            <a:br>
              <a:rPr lang="fa-IR" sz="1600" dirty="0"/>
            </a:br>
            <a:r>
              <a:rPr lang="fa-IR" sz="1600" dirty="0"/>
              <a:t>-تمرکز بر روشهای حمل و نقل بدون خودرو شخصی </a:t>
            </a:r>
            <a:br>
              <a:rPr lang="fa-IR" sz="1600" dirty="0"/>
            </a:br>
            <a:r>
              <a:rPr lang="fa-IR" sz="1600" dirty="0"/>
              <a:t>-تجدید نظر در بازده استفاده از زمین ها</a:t>
            </a:r>
            <a:br>
              <a:rPr lang="fa-IR" sz="1600" dirty="0"/>
            </a:br>
            <a:r>
              <a:rPr lang="fa-IR" sz="1600" dirty="0"/>
              <a:t>-کاهش فضای پارکینگ های خودرو</a:t>
            </a:r>
            <a:br>
              <a:rPr lang="fa-IR" sz="1600" dirty="0"/>
            </a:br>
            <a:r>
              <a:rPr lang="fa-IR" sz="1600" dirty="0"/>
              <a:t>- توسعه مناطق مسکونی پرجمعیت (مجتمع ها)</a:t>
            </a:r>
            <a:br>
              <a:rPr lang="fa-IR" sz="1600" dirty="0"/>
            </a:br>
            <a:r>
              <a:rPr lang="fa-IR" sz="1600" dirty="0"/>
              <a:t>سیاست های آتی دولت انگلستان</a:t>
            </a:r>
            <a:br>
              <a:rPr lang="fa-IR" sz="1600" dirty="0"/>
            </a:br>
            <a:r>
              <a:rPr lang="fa-IR" sz="1600" dirty="0"/>
              <a:t>-توسعه حمل و نقل عمومی </a:t>
            </a:r>
            <a:br>
              <a:rPr lang="fa-IR" sz="1600" dirty="0"/>
            </a:br>
            <a:r>
              <a:rPr lang="fa-IR" sz="1600" dirty="0"/>
              <a:t>-برنامه های وسیع ایجاد شهرک های بدون تردد خودرو</a:t>
            </a:r>
            <a:br>
              <a:rPr lang="fa-IR" sz="1600" dirty="0"/>
            </a:br>
            <a:r>
              <a:rPr lang="fa-IR" sz="1600" dirty="0"/>
              <a:t>-توسعه شهرهای کوچک در حومه با سیستم حمل و نقل عمومی </a:t>
            </a:r>
            <a:br>
              <a:rPr lang="fa-IR" sz="1600" dirty="0"/>
            </a:br>
            <a:r>
              <a:rPr lang="fa-IR" sz="1600" dirty="0"/>
              <a:t>-بهینه سازی حمل و نقل در بسیاری از مناطق مرکزی شهرها </a:t>
            </a:r>
            <a:br>
              <a:rPr lang="fa-IR" sz="1600" dirty="0"/>
            </a:br>
            <a:r>
              <a:rPr lang="fa-IR" sz="1600" dirty="0"/>
              <a:t>- افزایش آگاهی مردم نسبت به مزایای مناطق بدون تردد خودرو</a:t>
            </a:r>
            <a:r>
              <a:rPr lang="fa-IR" sz="1600" dirty="0" smtClean="0"/>
              <a:t/>
            </a:r>
            <a:br>
              <a:rPr lang="fa-IR" sz="1600" dirty="0" smtClean="0"/>
            </a:br>
            <a:endParaRPr lang="fa-IR" sz="1600" dirty="0"/>
          </a:p>
        </p:txBody>
      </p:sp>
    </p:spTree>
    <p:extLst>
      <p:ext uri="{BB962C8B-B14F-4D97-AF65-F5344CB8AC3E}">
        <p14:creationId xmlns:p14="http://schemas.microsoft.com/office/powerpoint/2010/main" val="1914267096"/>
      </p:ext>
    </p:extLst>
  </p:cSld>
  <p:clrMapOvr>
    <a:masterClrMapping/>
  </p:clrMapOvr>
  <p:transition spd="med">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sz="2800" b="1" dirty="0" smtClean="0">
                <a:cs typeface="+mn-cs"/>
              </a:rPr>
              <a:t>منابع</a:t>
            </a:r>
            <a:r>
              <a:rPr lang="en-US" sz="2800" dirty="0" smtClean="0">
                <a:effectLst/>
                <a:cs typeface="+mn-cs"/>
              </a:rPr>
              <a:t/>
            </a:r>
            <a:br>
              <a:rPr lang="en-US" sz="2800" dirty="0" smtClean="0">
                <a:effectLst/>
                <a:cs typeface="+mn-cs"/>
              </a:rPr>
            </a:br>
            <a:endParaRPr lang="fa-IR" sz="2800" dirty="0">
              <a:cs typeface="+mn-cs"/>
            </a:endParaRPr>
          </a:p>
        </p:txBody>
      </p:sp>
      <p:sp>
        <p:nvSpPr>
          <p:cNvPr id="3" name="Content Placeholder 2"/>
          <p:cNvSpPr>
            <a:spLocks noGrp="1"/>
          </p:cNvSpPr>
          <p:nvPr>
            <p:ph idx="1"/>
          </p:nvPr>
        </p:nvSpPr>
        <p:spPr/>
        <p:txBody>
          <a:bodyPr>
            <a:noAutofit/>
          </a:bodyPr>
          <a:lstStyle/>
          <a:p>
            <a:pPr marL="0" indent="0">
              <a:buNone/>
            </a:pPr>
            <a:r>
              <a:rPr lang="ar-SA" sz="1400" dirty="0" smtClean="0"/>
              <a:t>- </a:t>
            </a:r>
            <a:r>
              <a:rPr lang="ar-SA" sz="1400" dirty="0"/>
              <a:t>پایمر، سای (1389).آفرینش مرکز شهری سرزنده. ترجمه مصطفی بهزادفر، امیر شکیبا منش. تهران: مرکز انتشارات دانشگاه علم و صنعت ایران.</a:t>
            </a:r>
            <a:endParaRPr lang="en-US" sz="1400" dirty="0" smtClean="0">
              <a:effectLst/>
            </a:endParaRPr>
          </a:p>
          <a:p>
            <a:pPr marL="0" indent="0">
              <a:buNone/>
            </a:pPr>
            <a:r>
              <a:rPr lang="ar-SA" sz="1400" dirty="0"/>
              <a:t>- حبیبی، سید محسن(1380). مسیر پیاده گردشگری. نشریه هنرهای زیبا. شماره 9.صفحات 4-51.</a:t>
            </a:r>
            <a:endParaRPr lang="en-US" sz="1400" dirty="0" smtClean="0">
              <a:effectLst/>
            </a:endParaRPr>
          </a:p>
          <a:p>
            <a:pPr marL="0" indent="0">
              <a:buNone/>
            </a:pPr>
            <a:r>
              <a:rPr lang="fa-IR" sz="1400" dirty="0"/>
              <a:t>- رنجبر، احسان و فاطمه رییس اسماعیلی (1389). سنجش کیفیت پیاده­راه­های شهری در ایران نمونه موردی: پیاده­راه صف (سپهسالار) تهران. نشریه هنرهای زیبا- معماری و شهرسازی. تابستان 1389. شماره 42. صفحات 93-83.</a:t>
            </a:r>
            <a:endParaRPr lang="en-US" sz="1400" dirty="0" smtClean="0">
              <a:effectLst/>
            </a:endParaRPr>
          </a:p>
          <a:p>
            <a:pPr marL="0" indent="0">
              <a:buNone/>
            </a:pPr>
            <a:r>
              <a:rPr lang="fa-IR" sz="1400" dirty="0"/>
              <a:t>- شفر برده، کلاوس (1390). سرعت 30: آرام­سازی خیابان­های محلی در بافت­های موجود. تألیف و ترجمه جهانشاه پاکزاد. تهران: انتشارات آرمانشهر.</a:t>
            </a:r>
            <a:endParaRPr lang="en-US" sz="1400" dirty="0" smtClean="0">
              <a:effectLst/>
            </a:endParaRPr>
          </a:p>
          <a:p>
            <a:pPr marL="0" indent="0">
              <a:buNone/>
            </a:pPr>
            <a:r>
              <a:rPr lang="fa-IR" sz="1400" dirty="0"/>
              <a:t>- قریب، فریدون (1383). امکان­سنجی ایجاد مسیرهای پیاده و دوچرخه در محدوده تهران قدیم. نشریه هنرهای زیبا. پاییز 1383. شماره 9. صفحات 28-18.</a:t>
            </a:r>
            <a:endParaRPr lang="en-US" sz="1400" dirty="0" smtClean="0">
              <a:effectLst/>
            </a:endParaRPr>
          </a:p>
          <a:p>
            <a:pPr marL="0" indent="0">
              <a:buNone/>
            </a:pPr>
            <a:r>
              <a:rPr lang="fa-IR" sz="1400" dirty="0"/>
              <a:t>- کاشانی جو، خشایار (1389). پیاده راه ها: از مبانی طراحی تا ویژگی های کارکردی. تهران: انتشارات آذرخش.</a:t>
            </a:r>
            <a:endParaRPr lang="en-US" sz="1400" dirty="0" smtClean="0">
              <a:effectLst/>
            </a:endParaRPr>
          </a:p>
          <a:p>
            <a:pPr marL="0" indent="0">
              <a:buNone/>
            </a:pPr>
            <a:r>
              <a:rPr lang="fa-IR" sz="1400" dirty="0"/>
              <a:t>- معینی، سید محمد مهدی (1385). افزایش قابلیت پیاده­مداری، گامی به سوی شهری انسانی­تر. نشریه هنرهای زیبا. پاییز 1385. شماره 27. صفحات 16-5.</a:t>
            </a:r>
            <a:endParaRPr lang="en-US" sz="1400" dirty="0" smtClean="0">
              <a:effectLst/>
            </a:endParaRPr>
          </a:p>
          <a:p>
            <a:pPr marL="0" indent="0">
              <a:buNone/>
            </a:pPr>
            <a:r>
              <a:rPr lang="fa-IR" sz="1400" dirty="0"/>
              <a:t>- معینی، سید محمد مهدی (1390). شهرهای پیاده مدار .تهران : انتشارات آذرخش</a:t>
            </a:r>
            <a:endParaRPr lang="en-US" sz="1400" dirty="0" smtClean="0">
              <a:effectLst/>
            </a:endParaRPr>
          </a:p>
          <a:p>
            <a:pPr marL="0" indent="0">
              <a:buNone/>
            </a:pPr>
            <a:r>
              <a:rPr lang="fa-IR" sz="1400" dirty="0"/>
              <a:t>- منتظر الحجه، محمود . غزال محمد زاده. تجارب پیاده راه سازی در ایران. ویژه نامه ی پیاده راه . سازمان زیباسازی شهر تهران . دوره اول . شماره 2. زمستان 1390.</a:t>
            </a:r>
            <a:endParaRPr lang="en-US" sz="1400" dirty="0" smtClean="0">
              <a:effectLst/>
            </a:endParaRPr>
          </a:p>
          <a:p>
            <a:pPr marL="0" indent="0">
              <a:buNone/>
            </a:pPr>
            <a:r>
              <a:rPr lang="fa-IR" sz="1400" dirty="0"/>
              <a:t>- جنبش پیاده گستری ، رویکردی نو در احیاء مراکز شهری ؛ مورد مطالعه پیاده راه تربیت تبریز، رسول قربانی، محمد جام کسری، مطالعات و پژوهش های شهری و منطقه ای، سال دوم، شماره ششم، پاییز 1389.</a:t>
            </a:r>
            <a:endParaRPr lang="en-US" sz="1400" dirty="0" smtClean="0">
              <a:effectLst/>
            </a:endParaRPr>
          </a:p>
          <a:p>
            <a:pPr marL="0" indent="0">
              <a:buNone/>
            </a:pPr>
            <a:r>
              <a:rPr lang="ar-SA" sz="1400" dirty="0"/>
              <a:t>- پیاده راه ، محرک توسعه در بافت کهن شهری. بررسی نقش محور استروگت در شهر کپنهاگ. ویژه نامه منظر تابستان1390. شماره 15. کیومرث حبیبی.مصطفی بهزادفر. آیرین جابری.</a:t>
            </a:r>
            <a:endParaRPr lang="fa-IR" sz="1400" dirty="0"/>
          </a:p>
        </p:txBody>
      </p:sp>
    </p:spTree>
    <p:extLst>
      <p:ext uri="{BB962C8B-B14F-4D97-AF65-F5344CB8AC3E}">
        <p14:creationId xmlns:p14="http://schemas.microsoft.com/office/powerpoint/2010/main" val="3743265261"/>
      </p:ext>
    </p:extLst>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2800" b="1" dirty="0"/>
              <a:t>مفهوم پیاده مداری</a:t>
            </a:r>
            <a:endParaRPr lang="fa-IR" sz="2800" dirty="0"/>
          </a:p>
        </p:txBody>
      </p:sp>
      <p:sp>
        <p:nvSpPr>
          <p:cNvPr id="3" name="Content Placeholder 2"/>
          <p:cNvSpPr>
            <a:spLocks noGrp="1"/>
          </p:cNvSpPr>
          <p:nvPr>
            <p:ph idx="1"/>
          </p:nvPr>
        </p:nvSpPr>
        <p:spPr/>
        <p:txBody>
          <a:bodyPr>
            <a:normAutofit fontScale="92500" lnSpcReduction="10000"/>
          </a:bodyPr>
          <a:lstStyle/>
          <a:p>
            <a:r>
              <a:rPr lang="fa-IR" sz="1600" dirty="0"/>
              <a:t>از دهه 60 قرن 20 میلادی، تحولی در شهرسازی رخ داد که لزوم بازگشت به اصولی را فراهم آورد که در شهرهای گذشته (ما قبل صنعت) جاری بود </a:t>
            </a:r>
            <a:r>
              <a:rPr lang="fa-IR" sz="1600" dirty="0" smtClean="0"/>
              <a:t>و</a:t>
            </a:r>
          </a:p>
          <a:p>
            <a:pPr marL="0" indent="0">
              <a:buNone/>
            </a:pPr>
            <a:r>
              <a:rPr lang="fa-IR" sz="1600" dirty="0" smtClean="0"/>
              <a:t> </a:t>
            </a:r>
            <a:r>
              <a:rPr lang="fa-IR" sz="1600" dirty="0"/>
              <a:t>اینک باید با نیازهای زمان مطابقت داده می­شدند. رنگ باختن حیات اجتماعی و تولد شهرهای بی­روح، لزوم بازنگری به طرح­های شهری را (که توده </a:t>
            </a:r>
            <a:r>
              <a:rPr lang="fa-IR" sz="1600" dirty="0" smtClean="0"/>
              <a:t>و</a:t>
            </a:r>
          </a:p>
          <a:p>
            <a:pPr marL="0" indent="0">
              <a:buNone/>
            </a:pPr>
            <a:r>
              <a:rPr lang="fa-IR" sz="1600" dirty="0" smtClean="0"/>
              <a:t> </a:t>
            </a:r>
            <a:r>
              <a:rPr lang="fa-IR" sz="1600" dirty="0"/>
              <a:t>فضا هر دو را در برمی­گرفت) و نیز فقدان فضاهای شهری و عمومی مطلوب (که نبود عرصه­های عمومی را گوشزد می­نمود) دو چندان می­نمود. فقدان </a:t>
            </a:r>
            <a:endParaRPr lang="fa-IR" sz="1600" dirty="0" smtClean="0"/>
          </a:p>
          <a:p>
            <a:pPr marL="0" indent="0">
              <a:buNone/>
            </a:pPr>
            <a:r>
              <a:rPr lang="fa-IR" sz="1600" dirty="0" smtClean="0"/>
              <a:t>حیات </a:t>
            </a:r>
            <a:r>
              <a:rPr lang="fa-IR" sz="1600" dirty="0"/>
              <a:t>شهری به لحاظ فقدان حضور فعالیت­های اجتماعی و انتخابی شهروندان در شهر بی­شهریت، لزوم توجه به فضاهای شهری به عنوان عرصه­های </a:t>
            </a:r>
            <a:endParaRPr lang="fa-IR" sz="1600" dirty="0" smtClean="0"/>
          </a:p>
          <a:p>
            <a:pPr marL="0" indent="0">
              <a:buNone/>
            </a:pPr>
            <a:r>
              <a:rPr lang="fa-IR" sz="1600" dirty="0" smtClean="0"/>
              <a:t>عمومی </a:t>
            </a:r>
            <a:r>
              <a:rPr lang="fa-IR" sz="1600" dirty="0"/>
              <a:t>که مکان حضور جامعه مدنی است، را یادآور شد (حبیبی، 1380، 45</a:t>
            </a:r>
            <a:r>
              <a:rPr lang="fa-IR" sz="1600" dirty="0" smtClean="0"/>
              <a:t>).</a:t>
            </a:r>
            <a:endParaRPr lang="en-US" sz="1600" dirty="0" smtClean="0">
              <a:effectLst/>
            </a:endParaRPr>
          </a:p>
          <a:p>
            <a:r>
              <a:rPr lang="en-US" sz="1600" dirty="0"/>
              <a:t> </a:t>
            </a:r>
            <a:r>
              <a:rPr lang="fa-IR" sz="1600" dirty="0" smtClean="0"/>
              <a:t> </a:t>
            </a:r>
            <a:r>
              <a:rPr lang="fa-IR" sz="1600" dirty="0"/>
              <a:t>اندیشه خیابان­های دموکراتیک با درآمیختن برخی جنبه­های پیاده و خیابان­های قابل زندگی براساس اعتقاد به استفاده عمومی استوار است. جین جیکوبز </a:t>
            </a:r>
            <a:endParaRPr lang="fa-IR" sz="1600" dirty="0" smtClean="0"/>
          </a:p>
          <a:p>
            <a:pPr marL="0" indent="0">
              <a:buNone/>
            </a:pPr>
            <a:r>
              <a:rPr lang="fa-IR" sz="1600" dirty="0" smtClean="0"/>
              <a:t>یکی </a:t>
            </a:r>
            <a:r>
              <a:rPr lang="fa-IR" sz="1600" dirty="0"/>
              <a:t>از اولین حامیان خیابان­های دموکراتیک بود و شهرسازان را نسبت به این مسئله آگاه ساخت که در دیدگاه ناظر "خیابان" در خلق حس مکان و </a:t>
            </a:r>
            <a:r>
              <a:rPr lang="fa-IR" sz="1600" dirty="0" smtClean="0"/>
              <a:t>ایجاد</a:t>
            </a:r>
          </a:p>
          <a:p>
            <a:pPr marL="0" indent="0">
              <a:buNone/>
            </a:pPr>
            <a:r>
              <a:rPr lang="fa-IR" sz="1600" dirty="0" smtClean="0"/>
              <a:t> </a:t>
            </a:r>
            <a:r>
              <a:rPr lang="fa-IR" sz="1600" dirty="0"/>
              <a:t>امنیت در محلات اهمیت زیادی دارد (معینی، 1390، 60</a:t>
            </a:r>
            <a:r>
              <a:rPr lang="fa-IR" sz="1600" dirty="0" smtClean="0"/>
              <a:t>).</a:t>
            </a:r>
            <a:endParaRPr lang="en-US" sz="1600" dirty="0" smtClean="0">
              <a:effectLst/>
            </a:endParaRPr>
          </a:p>
          <a:p>
            <a:r>
              <a:rPr lang="en-US" sz="1600" dirty="0"/>
              <a:t> </a:t>
            </a:r>
            <a:r>
              <a:rPr lang="fa-IR" sz="1600" dirty="0" smtClean="0"/>
              <a:t> </a:t>
            </a:r>
            <a:r>
              <a:rPr lang="fa-IR" sz="1600" dirty="0"/>
              <a:t>خیابان دموکراتیک اتومبیل سوار را حذف نمی­کند بلکه با ایجاد تعادلی عادلانه میان اتومبیل­ها و دیگر استفاده­کنندگان خیابان، نظیر عابران پیاده و </a:t>
            </a:r>
            <a:endParaRPr lang="fa-IR" sz="1600" dirty="0" smtClean="0"/>
          </a:p>
          <a:p>
            <a:pPr marL="0" indent="0">
              <a:buNone/>
            </a:pPr>
            <a:r>
              <a:rPr lang="fa-IR" sz="1600" dirty="0" smtClean="0"/>
              <a:t>دوچرخه­سواران</a:t>
            </a:r>
            <a:r>
              <a:rPr lang="fa-IR" sz="1600" dirty="0"/>
              <a:t>، فضای مناسبی برای آن در نظر می­گیرد و به عنوان یک خیابان قابل زندگی نه تنها بر ایمنی و آسایش تأکید دارد، بلکه دسترسی و </a:t>
            </a:r>
            <a:endParaRPr lang="fa-IR" sz="1600" dirty="0" smtClean="0"/>
          </a:p>
          <a:p>
            <a:pPr marL="0" indent="0">
              <a:buNone/>
            </a:pPr>
            <a:r>
              <a:rPr lang="fa-IR" sz="1600" dirty="0" smtClean="0"/>
              <a:t>نیازهای </a:t>
            </a:r>
            <a:r>
              <a:rPr lang="fa-IR" sz="1600" dirty="0"/>
              <a:t>انواع مختلف مردم را درنظر گرفته و مداخله فعالانه، تصرف، اکتشاف، اعتراض و دگرگونی به وسیله استفاده­کنندگان را تشویق می­کند (معینی، </a:t>
            </a:r>
            <a:endParaRPr lang="fa-IR" sz="1600" dirty="0" smtClean="0"/>
          </a:p>
          <a:p>
            <a:pPr marL="0" indent="0">
              <a:buNone/>
            </a:pPr>
            <a:r>
              <a:rPr lang="fa-IR" sz="1600" dirty="0" smtClean="0"/>
              <a:t>1390</a:t>
            </a:r>
            <a:r>
              <a:rPr lang="fa-IR" sz="1600" dirty="0"/>
              <a:t>، 61).</a:t>
            </a:r>
            <a:endParaRPr lang="en-US" sz="1600" dirty="0" smtClean="0">
              <a:effectLst/>
            </a:endParaRPr>
          </a:p>
          <a:p>
            <a:r>
              <a:rPr lang="fa-IR" sz="1600" dirty="0"/>
              <a:t>زایش فضای جدید از دل فضای کهن، برای نظارت و مراقبت توسعه برونی شهر و با هدف توسعه درونی اهمیت می­یابد و بالاخره "شهر زنده فضا" متولد </a:t>
            </a:r>
            <a:endParaRPr lang="fa-IR" sz="1600" dirty="0" smtClean="0"/>
          </a:p>
          <a:p>
            <a:pPr marL="0" indent="0">
              <a:buNone/>
            </a:pPr>
            <a:r>
              <a:rPr lang="fa-IR" sz="1600" dirty="0" smtClean="0"/>
              <a:t>می­گردد </a:t>
            </a:r>
            <a:r>
              <a:rPr lang="fa-IR" sz="1600" dirty="0"/>
              <a:t>(حبیبی، 1380، 47).</a:t>
            </a:r>
          </a:p>
        </p:txBody>
      </p:sp>
    </p:spTree>
    <p:extLst>
      <p:ext uri="{BB962C8B-B14F-4D97-AF65-F5344CB8AC3E}">
        <p14:creationId xmlns:p14="http://schemas.microsoft.com/office/powerpoint/2010/main" val="627937575"/>
      </p:ext>
    </p:extLst>
  </p:cSld>
  <p:clrMapOvr>
    <a:masterClrMapping/>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2800" b="1" dirty="0"/>
              <a:t>مفهوم پیاده مداری</a:t>
            </a:r>
            <a:endParaRPr lang="fa-IR" sz="2800" dirty="0"/>
          </a:p>
        </p:txBody>
      </p:sp>
      <p:sp>
        <p:nvSpPr>
          <p:cNvPr id="3" name="Content Placeholder 2"/>
          <p:cNvSpPr>
            <a:spLocks noGrp="1"/>
          </p:cNvSpPr>
          <p:nvPr>
            <p:ph idx="1"/>
          </p:nvPr>
        </p:nvSpPr>
        <p:spPr/>
        <p:txBody>
          <a:bodyPr>
            <a:normAutofit fontScale="92500" lnSpcReduction="10000"/>
          </a:bodyPr>
          <a:lstStyle/>
          <a:p>
            <a:r>
              <a:rPr lang="fa-IR" sz="1600" dirty="0"/>
              <a:t>بنابراین اولین اقدام می­تواند کنترل حضور وسایل نقلیه موتوری در بافت باشد. تقریباً در تمام مطالعات مربوط به بهسازی، نوسازی و بازسازی مراکز </a:t>
            </a:r>
            <a:r>
              <a:rPr lang="fa-IR" sz="1600" dirty="0" smtClean="0"/>
              <a:t>کهن</a:t>
            </a:r>
          </a:p>
          <a:p>
            <a:pPr marL="0" indent="0">
              <a:buNone/>
            </a:pPr>
            <a:r>
              <a:rPr lang="fa-IR" sz="1600" dirty="0" smtClean="0"/>
              <a:t> </a:t>
            </a:r>
            <a:r>
              <a:rPr lang="fa-IR" sz="1600" dirty="0"/>
              <a:t>شهری، این اقدام صورت پذیرفته و ضمن آن­که تجهیزات لازم به درون بافت برده می­شود، از معابر مختص عابر پیاده و طراحی شده نیز بهره گرفته می</a:t>
            </a:r>
            <a:r>
              <a:rPr lang="fa-IR" sz="1600" dirty="0" smtClean="0"/>
              <a:t>­</a:t>
            </a:r>
          </a:p>
          <a:p>
            <a:pPr marL="0" indent="0">
              <a:buNone/>
            </a:pPr>
            <a:r>
              <a:rPr lang="fa-IR" sz="1600" dirty="0" smtClean="0"/>
              <a:t>شود</a:t>
            </a:r>
            <a:r>
              <a:rPr lang="fa-IR" sz="1600" dirty="0"/>
              <a:t>. جهت اجرای این امر، شرایط بافت ایجاب می­نماید که اولویت تخصیص مسیرهای موجود در بافت به عابران پیاده در هماهنگی با ضرورت </a:t>
            </a:r>
            <a:r>
              <a:rPr lang="fa-IR" sz="1600" dirty="0" smtClean="0"/>
              <a:t>حضور</a:t>
            </a:r>
          </a:p>
          <a:p>
            <a:pPr marL="0" indent="0">
              <a:buNone/>
            </a:pPr>
            <a:r>
              <a:rPr lang="fa-IR" sz="1600" dirty="0" smtClean="0"/>
              <a:t> </a:t>
            </a:r>
            <a:r>
              <a:rPr lang="fa-IR" sz="1600" dirty="0"/>
              <a:t>اتومبیل صورت پذیرد. بنابراین مداخله در مسیرهای شهری می­تواند به عنوان اولین گام یا گام­های نهادین در ساماندهی شهر برای نیل به شهر مطلوب </a:t>
            </a:r>
            <a:r>
              <a:rPr lang="fa-IR" sz="1600" dirty="0" smtClean="0"/>
              <a:t>به</a:t>
            </a:r>
          </a:p>
          <a:p>
            <a:pPr marL="0" indent="0">
              <a:buNone/>
            </a:pPr>
            <a:r>
              <a:rPr lang="fa-IR" sz="1600" dirty="0" smtClean="0"/>
              <a:t> </a:t>
            </a:r>
            <a:r>
              <a:rPr lang="fa-IR" sz="1600" dirty="0"/>
              <a:t>حساب آید. مسیری که انسانی، پویا و زنده است، سبب رونق حیات اجتماعی می­گردد، هویت­بخش و خاطره­ساز است و خود به عنوان یکی از عرصه­های </a:t>
            </a:r>
            <a:endParaRPr lang="fa-IR" sz="1600" dirty="0" smtClean="0"/>
          </a:p>
          <a:p>
            <a:pPr marL="0" indent="0">
              <a:buNone/>
            </a:pPr>
            <a:r>
              <a:rPr lang="fa-IR" sz="1600" dirty="0" smtClean="0"/>
              <a:t>جمعی</a:t>
            </a:r>
            <a:r>
              <a:rPr lang="fa-IR" sz="1600" dirty="0"/>
              <a:t>، صحنه نمایش شهر است و به عبارتی هم "مقصد" است و هم "معبر" (حبیبی، 1380، 46).</a:t>
            </a:r>
            <a:endParaRPr lang="en-US" sz="1600" dirty="0" smtClean="0">
              <a:effectLst/>
            </a:endParaRPr>
          </a:p>
          <a:p>
            <a:pPr marL="0" indent="0">
              <a:buNone/>
            </a:pPr>
            <a:endParaRPr lang="fa-IR" sz="1600" dirty="0" smtClean="0"/>
          </a:p>
          <a:p>
            <a:r>
              <a:rPr lang="fa-IR" sz="1600" dirty="0" smtClean="0"/>
              <a:t>انگاره </a:t>
            </a:r>
            <a:r>
              <a:rPr lang="fa-IR" sz="1600" dirty="0"/>
              <a:t>کلی مطرح شده را می­توان تحت عنوان "احیای نقش انسان پیاده در شهر" بیان نمود که در پس آن "احیای شهر کهن (شهر درونی) با </a:t>
            </a:r>
            <a:r>
              <a:rPr lang="fa-IR" sz="1600" dirty="0" smtClean="0"/>
              <a:t>قابلیت­های</a:t>
            </a:r>
          </a:p>
          <a:p>
            <a:pPr marL="0" indent="0">
              <a:buNone/>
            </a:pPr>
            <a:r>
              <a:rPr lang="fa-IR" sz="1600" dirty="0" smtClean="0"/>
              <a:t> </a:t>
            </a:r>
            <a:r>
              <a:rPr lang="fa-IR" sz="1600" dirty="0"/>
              <a:t>گردشگری منطبق با حرکت پیاده" جای دارد. در این انگاره آنچه مورد توجه اصلی قرار می­گیرد عبارت است از:</a:t>
            </a:r>
            <a:endParaRPr lang="en-US" sz="1600" dirty="0" smtClean="0">
              <a:effectLst/>
            </a:endParaRPr>
          </a:p>
          <a:p>
            <a:pPr marL="0" indent="0">
              <a:buNone/>
            </a:pPr>
            <a:r>
              <a:rPr lang="fa-IR" sz="1600" dirty="0"/>
              <a:t>- رابطه انسان با انسان و مجموعه انسانی، که احیاء حیات مدنی را طلب می­نماید.</a:t>
            </a:r>
            <a:endParaRPr lang="en-US" sz="1600" dirty="0" smtClean="0">
              <a:effectLst/>
            </a:endParaRPr>
          </a:p>
          <a:p>
            <a:pPr marL="0" indent="0">
              <a:buNone/>
            </a:pPr>
            <a:r>
              <a:rPr lang="fa-IR" sz="1600" dirty="0"/>
              <a:t>- رابطه انسان با فضا، که ایجاد عرصه­های عمومی را مطرح می­کند.</a:t>
            </a:r>
            <a:endParaRPr lang="en-US" sz="1600" dirty="0" smtClean="0">
              <a:effectLst/>
            </a:endParaRPr>
          </a:p>
          <a:p>
            <a:pPr marL="0" indent="0">
              <a:buNone/>
            </a:pPr>
            <a:r>
              <a:rPr lang="fa-IR" sz="1600" dirty="0"/>
              <a:t>- رابطه انسان با کالبد، که گفتگوی شکل و شاکله را طرح می­کند.</a:t>
            </a:r>
            <a:endParaRPr lang="en-US" sz="1600" dirty="0" smtClean="0">
              <a:effectLst/>
            </a:endParaRPr>
          </a:p>
          <a:p>
            <a:pPr marL="0" indent="0">
              <a:buNone/>
            </a:pPr>
            <a:r>
              <a:rPr lang="fa-IR" sz="1600" dirty="0"/>
              <a:t>- رابطه انسان با زمان، که تداوم تاریخی فرهنگ، سنت، هویت و خاطره را می­جوید.</a:t>
            </a:r>
            <a:endParaRPr lang="en-US" sz="1600" dirty="0" smtClean="0">
              <a:effectLst/>
            </a:endParaRPr>
          </a:p>
          <a:p>
            <a:pPr marL="0" indent="0">
              <a:buNone/>
            </a:pPr>
            <a:r>
              <a:rPr lang="fa-IR" sz="1600" dirty="0"/>
              <a:t>- رابطه انسان با مکان، که انباشت، تجسم و تجسد خاطره­های جمعی را پی گرفته و از شکل به شاکله ره می­برد (حبیبی، 1380، 47).</a:t>
            </a:r>
            <a:endParaRPr lang="en-US" sz="1600" dirty="0" smtClean="0">
              <a:effectLst/>
            </a:endParaRPr>
          </a:p>
          <a:p>
            <a:pPr marL="0" indent="0">
              <a:buNone/>
            </a:pPr>
            <a:endParaRPr lang="fa-IR" sz="1600" dirty="0"/>
          </a:p>
        </p:txBody>
      </p:sp>
    </p:spTree>
    <p:extLst>
      <p:ext uri="{BB962C8B-B14F-4D97-AF65-F5344CB8AC3E}">
        <p14:creationId xmlns:p14="http://schemas.microsoft.com/office/powerpoint/2010/main" val="3924791447"/>
      </p:ext>
    </p:extLst>
  </p:cSld>
  <p:clrMapOvr>
    <a:masterClrMapping/>
  </p:clrMapOvr>
  <p:transition spd="med">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2800" b="1" dirty="0" smtClean="0">
                <a:cs typeface="+mn-cs"/>
              </a:rPr>
              <a:t>مفهوم پیاده مداری</a:t>
            </a:r>
            <a:endParaRPr lang="fa-IR" sz="2800" b="1" dirty="0">
              <a:cs typeface="+mn-cs"/>
            </a:endParaRPr>
          </a:p>
        </p:txBody>
      </p:sp>
      <p:sp>
        <p:nvSpPr>
          <p:cNvPr id="3" name="Content Placeholder 2"/>
          <p:cNvSpPr>
            <a:spLocks noGrp="1"/>
          </p:cNvSpPr>
          <p:nvPr>
            <p:ph idx="1"/>
          </p:nvPr>
        </p:nvSpPr>
        <p:spPr/>
        <p:txBody>
          <a:bodyPr>
            <a:normAutofit/>
          </a:bodyPr>
          <a:lstStyle/>
          <a:p>
            <a:pPr marL="0" indent="0">
              <a:buNone/>
            </a:pPr>
            <a:r>
              <a:rPr lang="fa-IR" sz="1600" dirty="0" smtClean="0"/>
              <a:t> حرکت پیاده طبیعی ترین ،قدیمی ترین ،وضروری ترین شکل جابه جای انسان است وپیاده روی هنوز مهم ترین امکان برای مشاهده مکان ها ،واحساس شور</a:t>
            </a:r>
          </a:p>
          <a:p>
            <a:pPr marL="0" indent="0">
              <a:buNone/>
            </a:pPr>
            <a:r>
              <a:rPr lang="fa-IR" sz="1600" dirty="0" smtClean="0"/>
              <a:t> وتحرک زندگی وکشف ارزشها وجاذبه های نهفته در محیط است زمانی که فضا برای اسایش وحضور ایمن وفعال پیاده در شهر مناسب نباشد اولین قشری که </a:t>
            </a:r>
          </a:p>
          <a:p>
            <a:pPr marL="0" indent="0">
              <a:buNone/>
            </a:pPr>
            <a:r>
              <a:rPr lang="fa-IR" sz="1600" dirty="0" smtClean="0"/>
              <a:t>از حضور در شهر محروم می شوند گروهای ویژه سالمندان ،معلولین ،کودکان ،وافراد بزرگساالن می باشند .در حالی که این قشر درصد زیادی ازاستفاده </a:t>
            </a:r>
          </a:p>
          <a:p>
            <a:pPr marL="0" indent="0">
              <a:buNone/>
            </a:pPr>
            <a:r>
              <a:rPr lang="fa-IR" sz="1600" dirty="0" smtClean="0"/>
              <a:t>کنندگان فضای شهری را تشکیل می دهند وعدم حضور ایشان در شهر به معنای افت کیفیت شهری وسلب معنای شهری از آن میباشد(فجر وتوسعه1.1381).</a:t>
            </a:r>
          </a:p>
          <a:p>
            <a:pPr marL="0" indent="0">
              <a:buNone/>
            </a:pPr>
            <a:endParaRPr lang="fa-IR" sz="1600" dirty="0" smtClean="0"/>
          </a:p>
          <a:p>
            <a:pPr marL="0" indent="0">
              <a:buNone/>
            </a:pPr>
            <a:r>
              <a:rPr lang="fa-IR" sz="1600" dirty="0" smtClean="0"/>
              <a:t>آن چه امروز در شهرهای قابل توجه است این که تاریخ زدایی وزدودن خاطرات جمعی برای افزایش مسیرهای سواره رو و توجه مسئولین تنها برای رفع</a:t>
            </a:r>
          </a:p>
          <a:p>
            <a:pPr marL="0" indent="0">
              <a:buNone/>
            </a:pPr>
            <a:r>
              <a:rPr lang="fa-IR" sz="1600" dirty="0" smtClean="0"/>
              <a:t> نیازهای سواره موجب افول ارزش های بصری شده است.ونتیجه آن که زمانی که مقیاس شهر تنها برای رفع نیازهای سواره ساخته میشود پیاده روها در</a:t>
            </a:r>
          </a:p>
          <a:p>
            <a:pPr marL="0" indent="0">
              <a:buNone/>
            </a:pPr>
            <a:r>
              <a:rPr lang="fa-IR" sz="1600" dirty="0" smtClean="0"/>
              <a:t> فضای شهری احساس گم گشتتگی ناامنی وبی هویتی می کنند (پاکزاد371،1386).</a:t>
            </a:r>
          </a:p>
          <a:p>
            <a:pPr marL="0" indent="0">
              <a:buNone/>
            </a:pPr>
            <a:endParaRPr lang="fa-IR" sz="1600" dirty="0"/>
          </a:p>
          <a:p>
            <a:pPr marL="0" indent="0">
              <a:buNone/>
            </a:pPr>
            <a:r>
              <a:rPr lang="fa-IR" sz="1600" dirty="0" smtClean="0"/>
              <a:t>توجه به این نکته مهم است که عابران پیاده نمی خواهند فقط پیاده روی کنند.آنان یا می خواهند به مقصدی برسند یا کاری را انجام بدهند .این آزادی که یک فرد </a:t>
            </a:r>
          </a:p>
          <a:p>
            <a:pPr marL="0" indent="0">
              <a:buNone/>
            </a:pPr>
            <a:r>
              <a:rPr lang="fa-IR" sz="1600" dirty="0" smtClean="0"/>
              <a:t>بتواند راه برود وبگردد و راهنمای خوب ومفیدی برای دستیابی به کیفیتی متمدن در محیط های شهری است (تیبالیز 1388،8) </a:t>
            </a:r>
            <a:endParaRPr lang="fa-IR" sz="1600" dirty="0"/>
          </a:p>
        </p:txBody>
      </p:sp>
    </p:spTree>
    <p:extLst>
      <p:ext uri="{BB962C8B-B14F-4D97-AF65-F5344CB8AC3E}">
        <p14:creationId xmlns:p14="http://schemas.microsoft.com/office/powerpoint/2010/main" val="2274549925"/>
      </p:ext>
    </p:extLst>
  </p:cSld>
  <p:clrMapOvr>
    <a:masterClrMapping/>
  </p:clrMapOvr>
  <p:transition spd="med">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2800" b="1" dirty="0" smtClean="0">
                <a:cs typeface="+mn-cs"/>
              </a:rPr>
              <a:t>مفهوم پیاده راه</a:t>
            </a:r>
            <a:endParaRPr lang="fa-IR" sz="2800" b="1" dirty="0">
              <a:cs typeface="+mn-cs"/>
            </a:endParaRPr>
          </a:p>
        </p:txBody>
      </p:sp>
      <p:sp>
        <p:nvSpPr>
          <p:cNvPr id="3" name="Content Placeholder 2"/>
          <p:cNvSpPr>
            <a:spLocks noGrp="1"/>
          </p:cNvSpPr>
          <p:nvPr>
            <p:ph idx="1"/>
          </p:nvPr>
        </p:nvSpPr>
        <p:spPr/>
        <p:txBody>
          <a:bodyPr>
            <a:normAutofit/>
          </a:bodyPr>
          <a:lstStyle/>
          <a:p>
            <a:r>
              <a:rPr lang="fa-IR" sz="1600" dirty="0"/>
              <a:t>پیاده­راه­ها به نواحی یا معابری که انحصاراً در اختیار پیادگان قرار می­گیرد و وسایل نقلیه موتوری تنها به منظور دسترسی و سرویس­دهی ضروری حق ورود به آن را دارند اطلاق می­شود (معینی، 1390، 20).</a:t>
            </a:r>
            <a:endParaRPr lang="en-US" sz="1600" dirty="0" smtClean="0">
              <a:effectLst/>
            </a:endParaRPr>
          </a:p>
          <a:p>
            <a:r>
              <a:rPr lang="fa-IR" sz="1600" dirty="0"/>
              <a:t>راه­های مخصوص پیاده در ترکیب با انواع فضاهای شهری به صورت­های زیر در می­آیند:</a:t>
            </a:r>
            <a:endParaRPr lang="en-US" sz="1600" dirty="0" smtClean="0">
              <a:effectLst/>
            </a:endParaRPr>
          </a:p>
          <a:p>
            <a:pPr marL="0" indent="0">
              <a:buNone/>
            </a:pPr>
            <a:r>
              <a:rPr lang="fa-IR" sz="1600" dirty="0"/>
              <a:t>1. خیابان مخصوص پیاده</a:t>
            </a:r>
            <a:endParaRPr lang="en-US" sz="1600" dirty="0" smtClean="0">
              <a:effectLst/>
            </a:endParaRPr>
          </a:p>
          <a:p>
            <a:pPr marL="0" indent="0">
              <a:buNone/>
            </a:pPr>
            <a:r>
              <a:rPr lang="fa-IR" sz="1600" dirty="0"/>
              <a:t>2. راسته بازار</a:t>
            </a:r>
            <a:endParaRPr lang="en-US" sz="1600" dirty="0" smtClean="0">
              <a:effectLst/>
            </a:endParaRPr>
          </a:p>
          <a:p>
            <a:pPr marL="0" indent="0">
              <a:buNone/>
            </a:pPr>
            <a:r>
              <a:rPr lang="fa-IR" sz="1600" dirty="0"/>
              <a:t>3. بازار</a:t>
            </a:r>
            <a:endParaRPr lang="en-US" sz="1600" dirty="0" smtClean="0">
              <a:effectLst/>
            </a:endParaRPr>
          </a:p>
          <a:p>
            <a:pPr marL="0" indent="0">
              <a:buNone/>
            </a:pPr>
            <a:r>
              <a:rPr lang="fa-IR" sz="1600" dirty="0"/>
              <a:t>4. پاساژ</a:t>
            </a:r>
            <a:endParaRPr lang="en-US" sz="1600" dirty="0" smtClean="0">
              <a:effectLst/>
            </a:endParaRPr>
          </a:p>
          <a:p>
            <a:pPr marL="0" indent="0">
              <a:buNone/>
            </a:pPr>
            <a:r>
              <a:rPr lang="fa-IR" sz="1600" dirty="0"/>
              <a:t>5. میدانگاه</a:t>
            </a:r>
            <a:endParaRPr lang="en-US" sz="1600" dirty="0" smtClean="0">
              <a:effectLst/>
            </a:endParaRPr>
          </a:p>
          <a:p>
            <a:pPr marL="0" indent="0">
              <a:buNone/>
            </a:pPr>
            <a:r>
              <a:rPr lang="fa-IR" sz="1600" dirty="0"/>
              <a:t>6. بازارگاه</a:t>
            </a:r>
            <a:endParaRPr lang="en-US" sz="1600" dirty="0" smtClean="0">
              <a:effectLst/>
            </a:endParaRPr>
          </a:p>
          <a:p>
            <a:pPr marL="0" indent="0">
              <a:buNone/>
            </a:pPr>
            <a:r>
              <a:rPr lang="fa-IR" sz="1600" dirty="0"/>
              <a:t>7. منطقه مخصوص پیاده­ها (کاشانی جو،1389، 56</a:t>
            </a:r>
            <a:r>
              <a:rPr lang="fa-IR" sz="1600" dirty="0" smtClean="0"/>
              <a:t>)</a:t>
            </a:r>
            <a:r>
              <a:rPr lang="fa-IR" sz="1600" dirty="0"/>
              <a:t> </a:t>
            </a:r>
            <a:endParaRPr lang="en-US" sz="1600" dirty="0" smtClean="0">
              <a:effectLst/>
            </a:endParaRPr>
          </a:p>
          <a:p>
            <a:r>
              <a:rPr lang="ar-SA" sz="1600" dirty="0" smtClean="0"/>
              <a:t> </a:t>
            </a:r>
            <a:r>
              <a:rPr lang="ar-SA" sz="1600" dirty="0"/>
              <a:t>احداث یک محیط با کیفیت بالا برای عابران پیاده در طول ستون فقرات اصلی مرکز شهر، در باز آفرینی کالبدی و اقتصادی این بخش از شهر نقش مهمی را ایفا می کند. در شیکاگو ، توسعه ی منظر خیابان و کاشت گیاهان فصلی در خیابان میشیگان شمالی باعث ایجاد یک تصویر ذهنی با کیفیت عالی برای فعالیت های مغازه داران خرده فروش و همینطور تاجران عمده ی این خیابان شده است. (پامیر،1389 ، 138)</a:t>
            </a:r>
            <a:endParaRPr lang="en-US" sz="1600" dirty="0"/>
          </a:p>
          <a:p>
            <a:endParaRPr lang="fa-IR" sz="16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2863128"/>
            <a:ext cx="2162175" cy="1609725"/>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03418" y="2798939"/>
            <a:ext cx="2067791" cy="1675756"/>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74252" y="2798939"/>
            <a:ext cx="2082512" cy="1673914"/>
          </a:xfrm>
          <a:prstGeom prst="rect">
            <a:avLst/>
          </a:prstGeom>
        </p:spPr>
      </p:pic>
    </p:spTree>
    <p:extLst>
      <p:ext uri="{BB962C8B-B14F-4D97-AF65-F5344CB8AC3E}">
        <p14:creationId xmlns:p14="http://schemas.microsoft.com/office/powerpoint/2010/main" val="3556130048"/>
      </p:ext>
    </p:extLst>
  </p:cSld>
  <p:clrMapOvr>
    <a:masterClrMapping/>
  </p:clrMapOvr>
  <p:transition spd="med">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2800" b="1" dirty="0" smtClean="0"/>
              <a:t>مفهوم پیاده راه</a:t>
            </a:r>
            <a:endParaRPr lang="fa-IR" sz="2800" b="1" dirty="0"/>
          </a:p>
        </p:txBody>
      </p:sp>
      <p:sp>
        <p:nvSpPr>
          <p:cNvPr id="3" name="Content Placeholder 2"/>
          <p:cNvSpPr>
            <a:spLocks noGrp="1"/>
          </p:cNvSpPr>
          <p:nvPr>
            <p:ph idx="1"/>
          </p:nvPr>
        </p:nvSpPr>
        <p:spPr/>
        <p:txBody>
          <a:bodyPr>
            <a:normAutofit/>
          </a:bodyPr>
          <a:lstStyle/>
          <a:p>
            <a:pPr marL="0" indent="0">
              <a:buNone/>
            </a:pPr>
            <a:r>
              <a:rPr lang="fa-IR" sz="1800" b="1" dirty="0" smtClean="0"/>
              <a:t>1-مسیرپیاده</a:t>
            </a:r>
            <a:r>
              <a:rPr lang="fa-IR" sz="1600" dirty="0" smtClean="0"/>
              <a:t>  </a:t>
            </a:r>
          </a:p>
          <a:p>
            <a:pPr marL="0" indent="0">
              <a:buNone/>
            </a:pPr>
            <a:endParaRPr lang="fa-IR" sz="1600" dirty="0" smtClean="0"/>
          </a:p>
          <a:p>
            <a:pPr marL="0" indent="0">
              <a:buNone/>
            </a:pPr>
            <a:r>
              <a:rPr lang="fa-IR" sz="1600" dirty="0" smtClean="0"/>
              <a:t>مسیرهای پیاده یا پیاده راه ها معابری با باالترین حد نقش اجتماعی هستند که در آن ها تسلط کامل با عابرپیاده بوده واز وسایل نقلبه موتوری تنها به </a:t>
            </a:r>
          </a:p>
          <a:p>
            <a:pPr marL="0" indent="0">
              <a:buNone/>
            </a:pPr>
            <a:r>
              <a:rPr lang="fa-IR" sz="1600" dirty="0" smtClean="0"/>
              <a:t>منظور سرویس دهی به زندگی جاری در معبر استفاده می شود (پاکزاد 271،1386).</a:t>
            </a:r>
          </a:p>
          <a:p>
            <a:pPr marL="0" indent="0">
              <a:buNone/>
            </a:pPr>
            <a:endParaRPr lang="fa-IR" sz="1600" dirty="0" smtClean="0"/>
          </a:p>
          <a:p>
            <a:pPr marL="0" indent="0">
              <a:buNone/>
            </a:pPr>
            <a:r>
              <a:rPr lang="fa-IR" sz="1600" dirty="0" smtClean="0"/>
              <a:t>عموما خیابانهای پیاده شاخصه هایی مانند خدمات وامکانات برای استراحت ،تفریح وفراغت یا دامنه ای از فعالیت های گوناگون را در خود دارند .سیمای </a:t>
            </a:r>
          </a:p>
          <a:p>
            <a:pPr marL="0" indent="0">
              <a:buNone/>
            </a:pPr>
            <a:r>
              <a:rPr lang="fa-IR" sz="1600" dirty="0" smtClean="0"/>
              <a:t>زمین ومحوطه سازی آنها معموال با گیاهان وگل ها وآب نماها صورت گرفته است.این خیابانها با فعالیت های مختص اسایش کودکان وراحتی بزرگساالن </a:t>
            </a:r>
          </a:p>
          <a:p>
            <a:pPr marL="0" indent="0">
              <a:buNone/>
            </a:pPr>
            <a:r>
              <a:rPr lang="fa-IR" sz="1600" dirty="0" smtClean="0"/>
              <a:t>را نیز در برمی گیرد .روشنایی خیابان باتوجه به مقیاس انسانی وبه خصوص تامین کیفیتی چون ایمنی در نظر گرفته می شود ودر نهایت خیابان مانند </a:t>
            </a:r>
          </a:p>
          <a:p>
            <a:pPr marL="0" indent="0">
              <a:buNone/>
            </a:pPr>
            <a:r>
              <a:rPr lang="fa-IR" sz="1600" dirty="0" smtClean="0"/>
              <a:t>یک فضای شهری عملمی کند ووجود مبلمان شهری چون نیمکت ومیزها نیز فضایی برای تعامالت اجتماعی به وجود می اورند .حوزه های پیاده شامل </a:t>
            </a:r>
          </a:p>
          <a:p>
            <a:pPr marL="0" indent="0">
              <a:buNone/>
            </a:pPr>
            <a:r>
              <a:rPr lang="fa-IR" sz="1600" dirty="0" smtClean="0"/>
              <a:t>مناطق مخصوص پیاده .همچون بازار واموال ها وپیاده راه ها می باشد ( ملک3:1385).</a:t>
            </a:r>
            <a:endParaRPr lang="fa-IR" sz="1600" dirty="0"/>
          </a:p>
        </p:txBody>
      </p:sp>
    </p:spTree>
    <p:extLst>
      <p:ext uri="{BB962C8B-B14F-4D97-AF65-F5344CB8AC3E}">
        <p14:creationId xmlns:p14="http://schemas.microsoft.com/office/powerpoint/2010/main" val="2666259169"/>
      </p:ext>
    </p:extLst>
  </p:cSld>
  <p:clrMapOvr>
    <a:masterClrMapping/>
  </p:clrMapOvr>
  <p:transition spd="med">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2800" b="1" dirty="0" smtClean="0">
                <a:cs typeface="+mn-cs"/>
              </a:rPr>
              <a:t>مفهوم پیاده راه</a:t>
            </a:r>
            <a:endParaRPr lang="fa-IR" sz="2800" b="1" dirty="0">
              <a:cs typeface="+mn-cs"/>
            </a:endParaRPr>
          </a:p>
        </p:txBody>
      </p:sp>
      <p:sp>
        <p:nvSpPr>
          <p:cNvPr id="3" name="Content Placeholder 2"/>
          <p:cNvSpPr>
            <a:spLocks noGrp="1"/>
          </p:cNvSpPr>
          <p:nvPr>
            <p:ph idx="1"/>
          </p:nvPr>
        </p:nvSpPr>
        <p:spPr/>
        <p:txBody>
          <a:bodyPr>
            <a:normAutofit/>
          </a:bodyPr>
          <a:lstStyle/>
          <a:p>
            <a:pPr marL="0" indent="0">
              <a:buNone/>
            </a:pPr>
            <a:r>
              <a:rPr lang="fa-IR" sz="1800" b="1" dirty="0" smtClean="0"/>
              <a:t>2-منظر شهری </a:t>
            </a:r>
          </a:p>
          <a:p>
            <a:pPr marL="0" indent="0">
              <a:buNone/>
            </a:pPr>
            <a:r>
              <a:rPr lang="fa-IR" sz="1600" dirty="0" smtClean="0"/>
              <a:t>در اینبخش الزم است منظر شهری به عنوان یکی از مفاهیم اصلی این مطالعه تعریف کرد منظر شهری ،هنر یکپارچگی بخشیدن بصری وساختاری به </a:t>
            </a:r>
          </a:p>
          <a:p>
            <a:pPr marL="0" indent="0">
              <a:buNone/>
            </a:pPr>
            <a:r>
              <a:rPr lang="fa-IR" sz="1600" dirty="0" smtClean="0"/>
              <a:t>مجموعه ساختمانها ،خیابانها ومکان هایی است که محیط شهری را می سازند (کالن 3188).</a:t>
            </a:r>
          </a:p>
          <a:p>
            <a:pPr marL="0" indent="0">
              <a:buNone/>
            </a:pPr>
            <a:endParaRPr lang="fa-IR" sz="1600" dirty="0" smtClean="0"/>
          </a:p>
          <a:p>
            <a:pPr marL="0" indent="0">
              <a:buNone/>
            </a:pPr>
            <a:r>
              <a:rPr lang="fa-IR" sz="1600" dirty="0" smtClean="0"/>
              <a:t>به عقیده راسکین منظر شهری چیزی بیش از یک مسئله برنامه ریزی وطراحی شهری است ودر درجه نخست مساله ارزش ها ،اهداف انسانی وبه </a:t>
            </a:r>
          </a:p>
          <a:p>
            <a:pPr marL="0" indent="0">
              <a:buNone/>
            </a:pPr>
            <a:r>
              <a:rPr lang="fa-IR" sz="1600" dirty="0" smtClean="0"/>
              <a:t>رسمیت شناخته شدن مسئولیت های اجتماعی توسط آحاد جامعه است (گلکار1382).</a:t>
            </a:r>
          </a:p>
          <a:p>
            <a:pPr marL="0" indent="0">
              <a:buNone/>
            </a:pPr>
            <a:endParaRPr lang="fa-IR" sz="1600" dirty="0" smtClean="0"/>
          </a:p>
          <a:p>
            <a:pPr marL="0" indent="0">
              <a:buNone/>
            </a:pPr>
            <a:r>
              <a:rPr lang="fa-IR" sz="1600" dirty="0" smtClean="0"/>
              <a:t>منظر فضای شهری کلیه اطالعات موجود از فضاست کهتوسط حواس قابل دریافت بوده ودر فرایند ادراک پردازش می گردد .اطالعاتی از قبیل </a:t>
            </a:r>
          </a:p>
          <a:p>
            <a:pPr marL="0" indent="0">
              <a:buNone/>
            </a:pPr>
            <a:r>
              <a:rPr lang="fa-IR" sz="1600" dirty="0" smtClean="0"/>
              <a:t>فرم،عملکرد،ومعنای فضا(پاکزاد1385) وبخشی از شکل شهر است که ناظر آن را دریافت می کند .به عبارتب شکل شهر در الیه منظر شهری به کیفیتی </a:t>
            </a:r>
          </a:p>
          <a:p>
            <a:pPr marL="0" indent="0">
              <a:buNone/>
            </a:pPr>
            <a:r>
              <a:rPr lang="fa-IR" sz="1600" dirty="0" smtClean="0"/>
              <a:t>مستقیما محسوس تبدیل می شود .یعنی منظر شهری عینیت قابل ادراک وفضای مورد ادراک ما از واقعیت موجود شهر پیرامون ماست (حبیب1380).</a:t>
            </a:r>
          </a:p>
          <a:p>
            <a:pPr marL="0" indent="0">
              <a:buNone/>
            </a:pPr>
            <a:endParaRPr lang="fa-IR" sz="1600" dirty="0"/>
          </a:p>
          <a:p>
            <a:pPr marL="0" indent="0">
              <a:buNone/>
            </a:pPr>
            <a:r>
              <a:rPr lang="fa-IR" sz="1600" dirty="0" smtClean="0"/>
              <a:t>به طور کلی منظر شهری تلفیق سه گانه ای از منظر عینی شهر ،منظر ذهنی شهر ،ومنظر عاطفی شهر است که مبنای رفتار قرار می گیرد (کلگار1382).</a:t>
            </a:r>
            <a:endParaRPr lang="fa-IR" sz="1600" dirty="0"/>
          </a:p>
        </p:txBody>
      </p:sp>
    </p:spTree>
    <p:extLst>
      <p:ext uri="{BB962C8B-B14F-4D97-AF65-F5344CB8AC3E}">
        <p14:creationId xmlns:p14="http://schemas.microsoft.com/office/powerpoint/2010/main" val="2526865777"/>
      </p:ext>
    </p:extLst>
  </p:cSld>
  <p:clrMapOvr>
    <a:masterClrMapping/>
  </p:clrMapOvr>
  <p:transition spd="med">
    <p:fad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530</TotalTime>
  <Words>5595</Words>
  <Application>Microsoft Office PowerPoint</Application>
  <PresentationFormat>Widescreen</PresentationFormat>
  <Paragraphs>452</Paragraphs>
  <Slides>35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35</vt:i4>
      </vt:variant>
    </vt:vector>
  </HeadingPairs>
  <TitlesOfParts>
    <vt:vector size="40" baseType="lpstr">
      <vt:lpstr>Arial</vt:lpstr>
      <vt:lpstr>Calibri</vt:lpstr>
      <vt:lpstr>Calibri Light</vt:lpstr>
      <vt:lpstr>Times New Roman</vt:lpstr>
      <vt:lpstr>Office Theme</vt:lpstr>
      <vt:lpstr>پیاده راه ها</vt:lpstr>
      <vt:lpstr>چکیده </vt:lpstr>
      <vt:lpstr>مقدمه</vt:lpstr>
      <vt:lpstr>مفهوم پیاده مداری</vt:lpstr>
      <vt:lpstr>مفهوم پیاده مداری</vt:lpstr>
      <vt:lpstr>مفهوم پیاده مداری</vt:lpstr>
      <vt:lpstr>مفهوم پیاده راه</vt:lpstr>
      <vt:lpstr>مفهوم پیاده راه</vt:lpstr>
      <vt:lpstr>مفهوم پیاده راه</vt:lpstr>
      <vt:lpstr>انواع پیاده راه ها به لحاظ محدودیت حرکت سواره </vt:lpstr>
      <vt:lpstr>پیشینه شکل گیری پیاده راه ها</vt:lpstr>
      <vt:lpstr>پیشینه شکل گیری پیاده راه ها</vt:lpstr>
      <vt:lpstr>پیشینه شکل گیری پیاده راه ها</vt:lpstr>
      <vt:lpstr>پیشینه شکل گیری پیاده راه ها</vt:lpstr>
      <vt:lpstr>پیشینه شکل گیری پیاده راه ها</vt:lpstr>
      <vt:lpstr>پیشینه شکل گیری پیاده راه ها</vt:lpstr>
      <vt:lpstr>اهداف ساماندهی فضاهای پیاده در شهرها </vt:lpstr>
      <vt:lpstr>نکات لازم در طراحی مسیرهای پیاده و کیفیت آن </vt:lpstr>
      <vt:lpstr>مفهوم کیفیت و پیاده راه های شهری</vt:lpstr>
      <vt:lpstr>مفهوم کیفیت و پیاده راه های شهری</vt:lpstr>
      <vt:lpstr>تجهيزات محدوه‌های پياده</vt:lpstr>
      <vt:lpstr>تجهيزات محدوه‌های پياده</vt:lpstr>
      <vt:lpstr>تجهيزات محدوه‌های پياده</vt:lpstr>
      <vt:lpstr>تجهيزات محدوه‌های پياده</vt:lpstr>
      <vt:lpstr>آرام­سازی </vt:lpstr>
      <vt:lpstr>روش­های آرام­سازی خیابان </vt:lpstr>
      <vt:lpstr>طرح­های مفهومی کاهش سرعت در کشور هلند </vt:lpstr>
      <vt:lpstr>طرح­های مفهومی کاهش سرعت در کشور هلند </vt:lpstr>
      <vt:lpstr>طرح­های مفهومی کاهش سرعت در کشور هلند </vt:lpstr>
      <vt:lpstr>طرح­های مفهومی کاهش سرعت در کشور هلند </vt:lpstr>
      <vt:lpstr>نمونه موردی پیاده راه</vt:lpstr>
      <vt:lpstr>نمونه موردی پیاده راه</vt:lpstr>
      <vt:lpstr>نمونه موردی پیاده راه</vt:lpstr>
      <vt:lpstr>نمونه موردی پیاده راه</vt:lpstr>
      <vt:lpstr>منابع </vt:lpstr>
    </vt:vector>
  </TitlesOfParts>
  <Company>Moorche 30 DVDs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پیاده راه مداری</dc:title>
  <dc:creator>sadra</dc:creator>
  <cp:lastModifiedBy>Anahita</cp:lastModifiedBy>
  <cp:revision>169</cp:revision>
  <dcterms:created xsi:type="dcterms:W3CDTF">2014-06-21T09:58:37Z</dcterms:created>
  <dcterms:modified xsi:type="dcterms:W3CDTF">2014-06-22T01:26:47Z</dcterms:modified>
</cp:coreProperties>
</file>