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307" r:id="rId4"/>
    <p:sldId id="312" r:id="rId5"/>
    <p:sldId id="258" r:id="rId6"/>
    <p:sldId id="260" r:id="rId7"/>
    <p:sldId id="261" r:id="rId8"/>
    <p:sldId id="262" r:id="rId9"/>
    <p:sldId id="308" r:id="rId10"/>
    <p:sldId id="263" r:id="rId11"/>
    <p:sldId id="264" r:id="rId12"/>
    <p:sldId id="265" r:id="rId13"/>
    <p:sldId id="309" r:id="rId14"/>
    <p:sldId id="269" r:id="rId15"/>
    <p:sldId id="266" r:id="rId16"/>
    <p:sldId id="267" r:id="rId17"/>
    <p:sldId id="268" r:id="rId18"/>
    <p:sldId id="270" r:id="rId19"/>
    <p:sldId id="311" r:id="rId20"/>
    <p:sldId id="271" r:id="rId21"/>
    <p:sldId id="313" r:id="rId22"/>
    <p:sldId id="306" r:id="rId2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5F93F31-54D6-4E73-87E1-1714A87A9FBB}" type="datetimeFigureOut">
              <a:rPr lang="fa-IR" smtClean="0"/>
              <a:t>03/03/1437</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1D6ED9EF-10BA-4F35-81BC-75E12B3C6DCB}"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93F31-54D6-4E73-87E1-1714A87A9FBB}" type="datetimeFigureOut">
              <a:rPr lang="fa-IR" smtClean="0"/>
              <a:t>03/03/1437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93F31-54D6-4E73-87E1-1714A87A9FBB}" type="datetimeFigureOut">
              <a:rPr lang="fa-IR" smtClean="0"/>
              <a:t>03/03/1437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93F31-54D6-4E73-87E1-1714A87A9FBB}" type="datetimeFigureOut">
              <a:rPr lang="fa-IR" smtClean="0"/>
              <a:t>03/03/1437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F93F31-54D6-4E73-87E1-1714A87A9FBB}" type="datetimeFigureOut">
              <a:rPr lang="fa-IR" smtClean="0"/>
              <a:t>03/03/1437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6ED9EF-10BA-4F35-81BC-75E12B3C6DCB}"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F93F31-54D6-4E73-87E1-1714A87A9FBB}" type="datetimeFigureOut">
              <a:rPr lang="fa-IR" smtClean="0"/>
              <a:t>03/03/1437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F93F31-54D6-4E73-87E1-1714A87A9FBB}" type="datetimeFigureOut">
              <a:rPr lang="fa-IR" smtClean="0"/>
              <a:t>03/03/1437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F93F31-54D6-4E73-87E1-1714A87A9FBB}" type="datetimeFigureOut">
              <a:rPr lang="fa-IR" smtClean="0"/>
              <a:t>03/03/1437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93F31-54D6-4E73-87E1-1714A87A9FBB}" type="datetimeFigureOut">
              <a:rPr lang="fa-IR" smtClean="0"/>
              <a:t>03/03/1437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F93F31-54D6-4E73-87E1-1714A87A9FBB}" type="datetimeFigureOut">
              <a:rPr lang="fa-IR" smtClean="0"/>
              <a:t>03/03/1437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D6ED9EF-10BA-4F35-81BC-75E12B3C6DCB}"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F93F31-54D6-4E73-87E1-1714A87A9FBB}" type="datetimeFigureOut">
              <a:rPr lang="fa-IR" smtClean="0"/>
              <a:t>03/03/1437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1D6ED9EF-10BA-4F35-81BC-75E12B3C6DCB}"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5F93F31-54D6-4E73-87E1-1714A87A9FBB}" type="datetimeFigureOut">
              <a:rPr lang="fa-IR" smtClean="0"/>
              <a:t>03/03/1437</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D6ED9EF-10BA-4F35-81BC-75E12B3C6DCB}"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v system\Pictures\cw-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2564904"/>
            <a:ext cx="8496944" cy="3970318"/>
          </a:xfrm>
          <a:prstGeom prst="rect">
            <a:avLst/>
          </a:prstGeom>
        </p:spPr>
        <p:txBody>
          <a:bodyPr wrap="square">
            <a:spAutoFit/>
          </a:bodyPr>
          <a:lstStyle/>
          <a:p>
            <a:pPr algn="just"/>
            <a:r>
              <a:rPr lang="fa-IR" sz="3600" dirty="0">
                <a:effectLst>
                  <a:outerShdw blurRad="38100" dist="38100" dir="2700000" algn="tl">
                    <a:srgbClr val="000000">
                      <a:alpha val="43137"/>
                    </a:srgbClr>
                  </a:outerShdw>
                </a:effectLst>
              </a:rPr>
              <a:t>استاد راهنما: </a:t>
            </a:r>
            <a:r>
              <a:rPr lang="fa-IR" sz="3600" dirty="0"/>
              <a:t>دکتر جامعی</a:t>
            </a:r>
            <a:endParaRPr lang="en-US" sz="3600" dirty="0"/>
          </a:p>
          <a:p>
            <a:pPr algn="just"/>
            <a:endParaRPr lang="fa-IR" sz="3600" dirty="0" smtClean="0"/>
          </a:p>
          <a:p>
            <a:pPr algn="just"/>
            <a:r>
              <a:rPr lang="fa-IR" sz="3600" dirty="0" smtClean="0">
                <a:effectLst>
                  <a:outerShdw blurRad="38100" dist="38100" dir="2700000" algn="tl">
                    <a:srgbClr val="000000">
                      <a:alpha val="43137"/>
                    </a:srgbClr>
                  </a:outerShdw>
                </a:effectLst>
              </a:rPr>
              <a:t>دانشجویان</a:t>
            </a:r>
            <a:r>
              <a:rPr lang="fa-IR" sz="3600" dirty="0">
                <a:effectLst>
                  <a:outerShdw blurRad="38100" dist="38100" dir="2700000" algn="tl">
                    <a:srgbClr val="000000">
                      <a:alpha val="43137"/>
                    </a:srgbClr>
                  </a:outerShdw>
                </a:effectLst>
              </a:rPr>
              <a:t>: </a:t>
            </a:r>
            <a:r>
              <a:rPr lang="fa-IR" sz="3600" dirty="0" smtClean="0"/>
              <a:t>مهدی </a:t>
            </a:r>
            <a:r>
              <a:rPr lang="fa-IR" sz="3600" dirty="0"/>
              <a:t>کاویانی</a:t>
            </a:r>
            <a:endParaRPr lang="en-US" sz="3600" dirty="0"/>
          </a:p>
          <a:p>
            <a:pPr algn="just"/>
            <a:r>
              <a:rPr lang="fa-IR" sz="3600" dirty="0"/>
              <a:t>            </a:t>
            </a:r>
            <a:r>
              <a:rPr lang="fa-IR" sz="3600" dirty="0" smtClean="0"/>
              <a:t>  </a:t>
            </a:r>
          </a:p>
          <a:p>
            <a:pPr algn="just"/>
            <a:endParaRPr lang="fa-IR" sz="3600" dirty="0"/>
          </a:p>
          <a:p>
            <a:pPr algn="just"/>
            <a:endParaRPr lang="fa-IR" sz="3600" dirty="0" smtClean="0"/>
          </a:p>
          <a:p>
            <a:pPr algn="just"/>
            <a:r>
              <a:rPr lang="fa-IR" sz="3600" dirty="0"/>
              <a:t> </a:t>
            </a:r>
            <a:r>
              <a:rPr lang="fa-IR" sz="3600" dirty="0" smtClean="0"/>
              <a:t>                                            تنظیم</a:t>
            </a:r>
            <a:r>
              <a:rPr lang="fa-IR" sz="3600" dirty="0"/>
              <a:t>: </a:t>
            </a:r>
            <a:r>
              <a:rPr lang="fa-IR" sz="3600" dirty="0" smtClean="0"/>
              <a:t>خزان94 </a:t>
            </a:r>
            <a:endParaRPr lang="en-US" sz="3600" dirty="0"/>
          </a:p>
        </p:txBody>
      </p:sp>
      <p:sp>
        <p:nvSpPr>
          <p:cNvPr id="2" name="Title 1"/>
          <p:cNvSpPr>
            <a:spLocks noGrp="1"/>
          </p:cNvSpPr>
          <p:nvPr>
            <p:ph type="ctrTitle"/>
          </p:nvPr>
        </p:nvSpPr>
        <p:spPr>
          <a:xfrm>
            <a:off x="611560" y="332656"/>
            <a:ext cx="7704856" cy="1224136"/>
          </a:xfrm>
        </p:spPr>
        <p:txBody>
          <a:bodyPr>
            <a:noAutofit/>
          </a:bodyPr>
          <a:lstStyle/>
          <a:p>
            <a:pPr algn="just" rtl="1"/>
            <a:r>
              <a:rPr lang="fa-IR" sz="6000" dirty="0" smtClean="0">
                <a:cs typeface="+mn-cs"/>
              </a:rPr>
              <a:t>پژوهشکده معماری</a:t>
            </a:r>
            <a:endParaRPr lang="fa-IR" sz="6000" dirty="0">
              <a:cs typeface="+mn-cs"/>
            </a:endParaRPr>
          </a:p>
        </p:txBody>
      </p:sp>
      <p:pic>
        <p:nvPicPr>
          <p:cNvPr id="4" name="Picture 4" descr="F:\بسم الله\besm-s1_dmaes5y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08820"/>
            <a:ext cx="2736304" cy="3420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975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76672"/>
            <a:ext cx="8640960" cy="923528"/>
          </a:xfrm>
        </p:spPr>
        <p:txBody>
          <a:bodyPr>
            <a:noAutofit/>
          </a:bodyPr>
          <a:lstStyle/>
          <a:p>
            <a:r>
              <a:rPr lang="fa-IR" sz="4800" dirty="0" smtClean="0">
                <a:cs typeface="+mn-cs"/>
              </a:rPr>
              <a:t>تعریف</a:t>
            </a:r>
            <a:endParaRPr lang="fa-IR" sz="4800" dirty="0">
              <a:cs typeface="+mn-cs"/>
            </a:endParaRPr>
          </a:p>
        </p:txBody>
      </p:sp>
      <p:sp>
        <p:nvSpPr>
          <p:cNvPr id="3" name="Subtitle 2"/>
          <p:cNvSpPr>
            <a:spLocks noGrp="1"/>
          </p:cNvSpPr>
          <p:nvPr>
            <p:ph type="subTitle" idx="1"/>
          </p:nvPr>
        </p:nvSpPr>
        <p:spPr>
          <a:xfrm>
            <a:off x="3131840" y="1412776"/>
            <a:ext cx="5832648" cy="5400600"/>
          </a:xfrm>
        </p:spPr>
        <p:txBody>
          <a:bodyPr>
            <a:noAutofit/>
          </a:bodyPr>
          <a:lstStyle/>
          <a:p>
            <a:pPr algn="just"/>
            <a:r>
              <a:rPr lang="fa-IR" sz="1800" b="1" dirty="0" smtClean="0"/>
              <a:t>الف-پوسته‌های </a:t>
            </a:r>
            <a:r>
              <a:rPr lang="fa-IR" sz="1800" b="1" dirty="0"/>
              <a:t>استوانه‌ای</a:t>
            </a:r>
            <a:endParaRPr lang="en-US" sz="1800" b="1" dirty="0"/>
          </a:p>
          <a:p>
            <a:pPr algn="just"/>
            <a:r>
              <a:rPr lang="fa-IR" sz="1800" dirty="0"/>
              <a:t>در طبیعت به ندرت یافت می‌شود. می‌توان به فرم لوله‌ای ساقهٔ گیاهانی مانند </a:t>
            </a:r>
            <a:r>
              <a:rPr lang="fa-IR" sz="1800" dirty="0" smtClean="0"/>
              <a:t>بامبو</a:t>
            </a:r>
            <a:r>
              <a:rPr lang="fa-IR" sz="1800" dirty="0"/>
              <a:t> </a:t>
            </a:r>
            <a:r>
              <a:rPr lang="fa-IR" sz="1800" dirty="0" smtClean="0"/>
              <a:t>اشاره </a:t>
            </a:r>
            <a:r>
              <a:rPr lang="fa-IR" sz="1800" dirty="0"/>
              <a:t>کرد. جز اصلی تشکیل دهندهٔ استوانه، شکل کلی پوسته است. یک ورقهٔ کاغذ به طور طبیعی تقریباً قادر به هیچ گونه مقاومتی در مقابل خمش نیست، اما با لوله کردن مقاومت آن بیشتر می‌شود</a:t>
            </a:r>
            <a:r>
              <a:rPr lang="en-US" sz="1800" dirty="0" smtClean="0"/>
              <a:t>.</a:t>
            </a:r>
            <a:endParaRPr lang="en-US" sz="1800" dirty="0"/>
          </a:p>
          <a:p>
            <a:pPr algn="just"/>
            <a:r>
              <a:rPr lang="fa-IR" sz="1800" b="1" dirty="0"/>
              <a:t>۱</a:t>
            </a:r>
            <a:r>
              <a:rPr lang="en-US" sz="1800" b="1" dirty="0" smtClean="0"/>
              <a:t>-</a:t>
            </a:r>
            <a:r>
              <a:rPr lang="fa-IR" sz="1800" b="1" dirty="0" smtClean="0"/>
              <a:t>پوسته‌های </a:t>
            </a:r>
            <a:r>
              <a:rPr lang="fa-IR" sz="1800" b="1" dirty="0"/>
              <a:t>استوانه‌ای کوتاه</a:t>
            </a:r>
            <a:endParaRPr lang="en-US" sz="1800" b="1" dirty="0"/>
          </a:p>
          <a:p>
            <a:pPr algn="just"/>
            <a:r>
              <a:rPr lang="fa-IR" sz="1800" dirty="0"/>
              <a:t>این نوع پوسته‌ها اغلب در گوشه‌ها دارای تکیه گاه</a:t>
            </a:r>
            <a:r>
              <a:rPr lang="en-US" sz="1800" dirty="0"/>
              <a:t> </a:t>
            </a:r>
            <a:r>
              <a:rPr lang="fa-IR" sz="1800" dirty="0"/>
              <a:t>هستند و در یکی از دو جهت یا ترکیبی از هر دو جهت عمل می‌کنند. اولین مورد استفاده از این نوع پوسته‌ها، عملکرد پوسته به عنوان دال است که فاصلهٔ بین قوس‌ها را می پو شاند، در این حالت هر انتها را می‌توان به وسیلهٔ یک قوس سخت و مقاوم کرد. دومین روش برای آن که لبهٔ طولی پایین‌تر به وسیلهٔ یک تیر سخت شود، آن است مه از پوسته‌های نازک تر که مانند مجموعه‌ای از قوس‌های مجاور هم رفتار می‌کنند و فاصلهٔ بین تیرهای کناری را می پو شانند، استفاده کرد</a:t>
            </a:r>
            <a:r>
              <a:rPr lang="en-US" sz="1800" dirty="0" smtClean="0"/>
              <a:t>.</a:t>
            </a:r>
            <a:endParaRPr lang="en-US" sz="1800" dirty="0"/>
          </a:p>
          <a:p>
            <a:pPr algn="just"/>
            <a:r>
              <a:rPr lang="fa-IR" sz="1800" b="1" dirty="0"/>
              <a:t>۲</a:t>
            </a:r>
            <a:r>
              <a:rPr lang="en-US" sz="1800" b="1" dirty="0" smtClean="0"/>
              <a:t>-</a:t>
            </a:r>
            <a:r>
              <a:rPr lang="fa-IR" sz="1800" b="1" dirty="0" smtClean="0"/>
              <a:t>پوسته‌های </a:t>
            </a:r>
            <a:r>
              <a:rPr lang="fa-IR" sz="1800" b="1" dirty="0"/>
              <a:t>استوانه‌ای بلند</a:t>
            </a:r>
            <a:endParaRPr lang="en-US" sz="1800" b="1" dirty="0"/>
          </a:p>
          <a:p>
            <a:pPr algn="just"/>
            <a:r>
              <a:rPr lang="fa-IR" sz="1800" dirty="0"/>
              <a:t>این نوع پوسته‌ها اغلب در گوشه‌ها دارای تکیه گاه</a:t>
            </a:r>
            <a:r>
              <a:rPr lang="en-US" sz="1800" dirty="0"/>
              <a:t> </a:t>
            </a:r>
            <a:r>
              <a:rPr lang="fa-IR" sz="1800" dirty="0"/>
              <a:t>هستند و مانند تیرهای بزرگ در جهت طولی عمل می‌کنند، در نتیجه تنش‌ها</a:t>
            </a:r>
            <a:r>
              <a:rPr lang="en-US" sz="1800" dirty="0"/>
              <a:t> </a:t>
            </a:r>
            <a:r>
              <a:rPr lang="fa-IR" sz="1800" dirty="0"/>
              <a:t>در این گونه پوسته‌ها مشابه تنش‌های </a:t>
            </a:r>
            <a:r>
              <a:rPr lang="fa-IR" sz="1800" dirty="0" smtClean="0"/>
              <a:t>خمشی</a:t>
            </a:r>
            <a:r>
              <a:rPr lang="en-US" sz="1800" dirty="0" smtClean="0"/>
              <a:t> </a:t>
            </a:r>
            <a:r>
              <a:rPr lang="fa-IR" sz="1800" dirty="0"/>
              <a:t>در یک تیر است. بخش بالایی در سر تا سر طول پوسته تحت فشار است در حالی که بخش پایینی تحت کشش می‌باشد</a:t>
            </a:r>
            <a:r>
              <a:rPr lang="en-US" sz="1800" dirty="0" smtClean="0"/>
              <a:t>.</a:t>
            </a:r>
            <a:endParaRPr lang="en-US" sz="1800" dirty="0"/>
          </a:p>
          <a:p>
            <a:pPr algn="just"/>
            <a:endParaRPr lang="fa-IR" sz="1400" dirty="0" smtClean="0"/>
          </a:p>
        </p:txBody>
      </p:sp>
      <p:pic>
        <p:nvPicPr>
          <p:cNvPr id="6" name="Picture 5" descr="Description: http://www.upload-noandishaan.ir/images/dv8ha3i8ibdk8og04b.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80173"/>
            <a:ext cx="2952328" cy="2520280"/>
          </a:xfrm>
          <a:prstGeom prst="rect">
            <a:avLst/>
          </a:prstGeom>
          <a:noFill/>
          <a:ln>
            <a:noFill/>
          </a:ln>
        </p:spPr>
      </p:pic>
    </p:spTree>
    <p:extLst>
      <p:ext uri="{BB962C8B-B14F-4D97-AF65-F5344CB8AC3E}">
        <p14:creationId xmlns:p14="http://schemas.microsoft.com/office/powerpoint/2010/main" val="2960802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908720"/>
            <a:ext cx="4248472" cy="5832648"/>
          </a:xfrm>
        </p:spPr>
        <p:txBody>
          <a:bodyPr>
            <a:normAutofit fontScale="85000" lnSpcReduction="20000"/>
          </a:bodyPr>
          <a:lstStyle/>
          <a:p>
            <a:pPr algn="just"/>
            <a:r>
              <a:rPr lang="fa-IR" sz="2800" b="1" dirty="0"/>
              <a:t>ب-1- پوسته‌های متقاطع دو بخشی</a:t>
            </a:r>
            <a:endParaRPr lang="en-US" sz="2800" b="1" dirty="0"/>
          </a:p>
          <a:p>
            <a:pPr algn="just"/>
            <a:r>
              <a:rPr lang="fa-IR" sz="2800" dirty="0"/>
              <a:t>تقاطع راست گوشهٔ پوسته‌های دو بخشی با مقطع دایره‌ای شکل نوعی تاق پهار بخشی را ایجاد می‌کند که قسمت مقعر ایجاد شده میان بخش‌های متقاطع با یک منحنی تا خورده قابل مقایسه است</a:t>
            </a:r>
            <a:r>
              <a:rPr lang="en-US" sz="2800" dirty="0"/>
              <a:t>.</a:t>
            </a:r>
          </a:p>
          <a:p>
            <a:pPr algn="just"/>
            <a:r>
              <a:rPr lang="fa-IR" sz="2800" b="1" dirty="0"/>
              <a:t>۲</a:t>
            </a:r>
            <a:r>
              <a:rPr lang="en-US" sz="2800" b="1" dirty="0"/>
              <a:t>-</a:t>
            </a:r>
            <a:r>
              <a:rPr lang="fa-IR" sz="2800" b="1" dirty="0"/>
              <a:t>پوسته‌های متقاطع چند بخشی</a:t>
            </a:r>
            <a:endParaRPr lang="en-US" sz="2800" b="1" dirty="0"/>
          </a:p>
          <a:p>
            <a:pPr algn="just"/>
            <a:r>
              <a:rPr lang="fa-IR" sz="2800" dirty="0"/>
              <a:t>چندین تقاطع با بخش‌های بیشتراست. اگر تعداد بر آمدگی ها (خط الراس‌ها</a:t>
            </a:r>
            <a:r>
              <a:rPr lang="en-US" sz="2800" dirty="0"/>
              <a:t>) </a:t>
            </a:r>
            <a:r>
              <a:rPr lang="fa-IR" sz="2800" dirty="0"/>
              <a:t>از خط القعرها بیشتر باشد، نتیجه، ساختار گنبدی شکل خواهد بود</a:t>
            </a:r>
            <a:r>
              <a:rPr lang="en-US" sz="2800" dirty="0"/>
              <a:t>.</a:t>
            </a:r>
          </a:p>
          <a:p>
            <a:pPr algn="just"/>
            <a:r>
              <a:rPr lang="fa-IR" sz="2800" b="1" dirty="0"/>
              <a:t>ج</a:t>
            </a:r>
            <a:r>
              <a:rPr lang="en-US" sz="2800" b="1" dirty="0" smtClean="0"/>
              <a:t>-</a:t>
            </a:r>
            <a:r>
              <a:rPr lang="fa-IR" sz="2800" b="1" dirty="0" smtClean="0"/>
              <a:t> مخروط‌ ها </a:t>
            </a:r>
            <a:r>
              <a:rPr lang="fa-IR" sz="2800" b="1" dirty="0"/>
              <a:t>و شبه </a:t>
            </a:r>
            <a:r>
              <a:rPr lang="fa-IR" sz="2800" b="1" dirty="0" smtClean="0"/>
              <a:t>مخروط‌ ها</a:t>
            </a:r>
            <a:endParaRPr lang="en-US" sz="2800" b="1" dirty="0"/>
          </a:p>
          <a:p>
            <a:pPr algn="just"/>
            <a:r>
              <a:rPr lang="fa-IR" sz="2800" dirty="0"/>
              <a:t>سطوح مخروطی با حرکت یک خط صاف بر روی خط صاف دیگر و یک منحنی به دست می‌آیند. این حقیقت که مخروط‌ها انحنای دوگانه دارند و با استفاده از خطوط صاف ساخته می‌شوند به طور طبیعی آن‌ها را برای طراحی پوسته‌ها مناسب می‌سازد</a:t>
            </a:r>
            <a:r>
              <a:rPr lang="en-US" sz="2800" dirty="0"/>
              <a:t>.</a:t>
            </a:r>
          </a:p>
          <a:p>
            <a:pPr algn="just"/>
            <a:endParaRPr lang="fa-IR" dirty="0" smtClean="0"/>
          </a:p>
        </p:txBody>
      </p:sp>
      <p:pic>
        <p:nvPicPr>
          <p:cNvPr id="4" name="Picture 3" descr="http://www.hossein-sodagar.com/assets/images/204/1270485902-img-1200-528x351.jpg"/>
          <p:cNvPicPr/>
          <p:nvPr/>
        </p:nvPicPr>
        <p:blipFill>
          <a:blip r:embed="rId2">
            <a:extLst>
              <a:ext uri="{28A0092B-C50C-407E-A947-70E740481C1C}">
                <a14:useLocalDpi xmlns:a14="http://schemas.microsoft.com/office/drawing/2010/main" val="0"/>
              </a:ext>
            </a:extLst>
          </a:blip>
          <a:srcRect/>
          <a:stretch>
            <a:fillRect/>
          </a:stretch>
        </p:blipFill>
        <p:spPr bwMode="auto">
          <a:xfrm>
            <a:off x="198105" y="1844824"/>
            <a:ext cx="4248472"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6850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0688"/>
            <a:ext cx="8496944" cy="1067544"/>
          </a:xfrm>
        </p:spPr>
        <p:txBody>
          <a:bodyPr>
            <a:normAutofit/>
          </a:bodyPr>
          <a:lstStyle/>
          <a:p>
            <a:r>
              <a:rPr lang="fa-IR" sz="5400" dirty="0" smtClean="0">
                <a:cs typeface="+mn-cs"/>
              </a:rPr>
              <a:t>سازه های پوسته ای پیش ساخته</a:t>
            </a:r>
            <a:endParaRPr lang="fa-IR" sz="5400" dirty="0">
              <a:cs typeface="+mn-cs"/>
            </a:endParaRPr>
          </a:p>
        </p:txBody>
      </p:sp>
      <p:sp>
        <p:nvSpPr>
          <p:cNvPr id="3" name="Subtitle 2"/>
          <p:cNvSpPr>
            <a:spLocks noGrp="1"/>
          </p:cNvSpPr>
          <p:nvPr>
            <p:ph type="subTitle" idx="1"/>
          </p:nvPr>
        </p:nvSpPr>
        <p:spPr>
          <a:xfrm>
            <a:off x="179512" y="1700808"/>
            <a:ext cx="8712968" cy="5040560"/>
          </a:xfrm>
        </p:spPr>
        <p:txBody>
          <a:bodyPr>
            <a:normAutofit fontScale="70000" lnSpcReduction="20000"/>
          </a:bodyPr>
          <a:lstStyle/>
          <a:p>
            <a:pPr algn="just">
              <a:lnSpc>
                <a:spcPct val="120000"/>
              </a:lnSpc>
            </a:pPr>
            <a:r>
              <a:rPr lang="fa-IR" dirty="0" smtClean="0"/>
              <a:t>سیستم </a:t>
            </a:r>
            <a:r>
              <a:rPr lang="fa-IR" dirty="0"/>
              <a:t>ها در یک تقسیم­بندی کلی در گروه سازه­های سه بعدی قرار می­گیرند. سازه­های سه­بعدی با مواد و مصالح مختلف مانند فولاد، آلومینیوم، چوب، بتن، کامپوزیت­های مسلح فیبری و یا ترکیبی از این مواد را شامل می­شود.این سازه­ها به سه گروه تقسیم می­شوند: </a:t>
            </a:r>
            <a:endParaRPr lang="en-US" dirty="0"/>
          </a:p>
          <a:p>
            <a:pPr algn="just">
              <a:lnSpc>
                <a:spcPct val="120000"/>
              </a:lnSpc>
            </a:pPr>
            <a:r>
              <a:rPr lang="fa-IR" dirty="0" smtClean="0"/>
              <a:t>الف- </a:t>
            </a:r>
            <a:r>
              <a:rPr lang="fa-IR" dirty="0"/>
              <a:t>سازه­های سه بعدی پیوسته که شامل اجزایی مانند دال­ها و </a:t>
            </a:r>
            <a:r>
              <a:rPr lang="fa-IR" dirty="0" smtClean="0"/>
              <a:t>پوسته­ها می شود.</a:t>
            </a:r>
            <a:r>
              <a:rPr lang="fa-IR" dirty="0"/>
              <a:t>           </a:t>
            </a:r>
            <a:endParaRPr lang="en-US" dirty="0"/>
          </a:p>
          <a:p>
            <a:pPr algn="just">
              <a:lnSpc>
                <a:spcPct val="120000"/>
              </a:lnSpc>
            </a:pPr>
            <a:r>
              <a:rPr lang="fa-IR" dirty="0"/>
              <a:t>ب- سازه­های سه بعدی مشبک که شامل عناصر طولی جدا از هم </a:t>
            </a:r>
            <a:r>
              <a:rPr lang="fa-IR" dirty="0" smtClean="0"/>
              <a:t>می باشد</a:t>
            </a:r>
            <a:r>
              <a:rPr lang="fa-IR" dirty="0"/>
              <a:t>.             </a:t>
            </a:r>
            <a:endParaRPr lang="fa-IR" dirty="0" smtClean="0"/>
          </a:p>
          <a:p>
            <a:pPr algn="just">
              <a:lnSpc>
                <a:spcPct val="120000"/>
              </a:lnSpc>
            </a:pPr>
            <a:r>
              <a:rPr lang="fa-IR" dirty="0" smtClean="0"/>
              <a:t>ج- </a:t>
            </a:r>
            <a:r>
              <a:rPr lang="fa-IR" dirty="0"/>
              <a:t>سازه های سه بعدی دو گانه که شامل ترکیبی ار اجزای جدا و پیوسته است.    </a:t>
            </a:r>
            <a:endParaRPr lang="fa-IR" dirty="0" smtClean="0"/>
          </a:p>
          <a:p>
            <a:pPr algn="just">
              <a:lnSpc>
                <a:spcPct val="120000"/>
              </a:lnSpc>
            </a:pPr>
            <a:r>
              <a:rPr lang="fa-IR" dirty="0" smtClean="0"/>
              <a:t>انواع </a:t>
            </a:r>
            <a:r>
              <a:rPr lang="fa-IR" dirty="0"/>
              <a:t>کاربری­های این سازه درمعماری را می­توان با استفاده ازسقف­های پوسته­ای پیش­ساخته به نحوه مطلوب طراحی و اجرا کرد. بعنوان مثال برای کاربری مسکونی می­توان انواع پلان­های معماری را طراحی کرد،ضمن آنکه سرعت و سهولت اجرای چنین طرح­هایی را در حداقل زمان و با هزینه قابل مقایسه با سایر روش­ها فراهم سازد. </a:t>
            </a:r>
            <a:r>
              <a:rPr lang="fa-IR" dirty="0" smtClean="0"/>
              <a:t>همچنین برای </a:t>
            </a:r>
            <a:r>
              <a:rPr lang="fa-IR" dirty="0"/>
              <a:t>استفاده بیشتر از زمین می­توان با استفاده از سازه­های پوسته­ای پیش­ساخته در دو طبقه اجرا کرد</a:t>
            </a:r>
            <a:r>
              <a:rPr lang="fa-IR" dirty="0" smtClean="0"/>
              <a:t>. با </a:t>
            </a:r>
            <a:r>
              <a:rPr lang="fa-IR" dirty="0"/>
              <a:t>استفاده از سازه­های پوسته­ای پیش­ساخته می­توان دهانه­های 10 تا 15 متر را با پوسته بتنی به ضخامت 20 تا 30 سانتی­مترپوشاند. </a:t>
            </a:r>
            <a:endParaRPr lang="fa-IR" dirty="0" smtClean="0"/>
          </a:p>
          <a:p>
            <a:pPr algn="just">
              <a:lnSpc>
                <a:spcPct val="120000"/>
              </a:lnSpc>
            </a:pPr>
            <a:r>
              <a:rPr lang="fa-IR" b="1" dirty="0" smtClean="0"/>
              <a:t>مزایای </a:t>
            </a:r>
            <a:r>
              <a:rPr lang="fa-IR" b="1" dirty="0"/>
              <a:t>این سیستم: </a:t>
            </a:r>
            <a:r>
              <a:rPr lang="fa-IR" dirty="0"/>
              <a:t>سرعت و سهولت ساخت، ایجاد فضایی بدون ستون، زیبایی و جذابیت فرم، عملکرد مناسب در برابر نیروهای زلزله،امکان ترکیب و ایجاد فرم­های متنوع و صرفه جویی در مصرف انرژی است.</a:t>
            </a:r>
            <a:endParaRPr lang="en-US" dirty="0"/>
          </a:p>
          <a:p>
            <a:pPr algn="just">
              <a:lnSpc>
                <a:spcPct val="120000"/>
              </a:lnSpc>
            </a:pPr>
            <a:r>
              <a:rPr lang="fa-IR" b="1" dirty="0"/>
              <a:t>معایب این سیستم: </a:t>
            </a:r>
            <a:r>
              <a:rPr lang="fa-IR" dirty="0"/>
              <a:t>عدم امکان اجرا در طبقات متعدد، عدم استفاده بهینه از فضاها به دلیل شکل دایره­ای و عدم سازگاری با محیط زیست به دلیل استفاده از بتن</a:t>
            </a:r>
          </a:p>
        </p:txBody>
      </p:sp>
    </p:spTree>
    <p:extLst>
      <p:ext uri="{BB962C8B-B14F-4D97-AF65-F5344CB8AC3E}">
        <p14:creationId xmlns:p14="http://schemas.microsoft.com/office/powerpoint/2010/main" val="2370852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836712"/>
            <a:ext cx="7851648" cy="1049288"/>
          </a:xfrm>
        </p:spPr>
        <p:txBody>
          <a:bodyPr/>
          <a:lstStyle/>
          <a:p>
            <a:r>
              <a:rPr lang="fa-IR" dirty="0" smtClean="0">
                <a:cs typeface="+mn-cs"/>
              </a:rPr>
              <a:t>گنبد پوسته ای سین پلاستیک</a:t>
            </a:r>
            <a:endParaRPr lang="fa-IR" dirty="0">
              <a:cs typeface="+mn-cs"/>
            </a:endParaRPr>
          </a:p>
        </p:txBody>
      </p:sp>
      <p:sp>
        <p:nvSpPr>
          <p:cNvPr id="3" name="Subtitle 2"/>
          <p:cNvSpPr>
            <a:spLocks noGrp="1"/>
          </p:cNvSpPr>
          <p:nvPr>
            <p:ph type="subTitle" idx="1"/>
          </p:nvPr>
        </p:nvSpPr>
        <p:spPr>
          <a:xfrm>
            <a:off x="4067944" y="1988840"/>
            <a:ext cx="4824536" cy="4752528"/>
          </a:xfrm>
        </p:spPr>
        <p:txBody>
          <a:bodyPr>
            <a:normAutofit fontScale="77500" lnSpcReduction="20000"/>
          </a:bodyPr>
          <a:lstStyle/>
          <a:p>
            <a:pPr algn="just"/>
            <a:r>
              <a:rPr lang="fa-IR" dirty="0" smtClean="0"/>
              <a:t>از </a:t>
            </a:r>
            <a:r>
              <a:rPr lang="fa-IR" dirty="0"/>
              <a:t>دوران یک خط منحنی حول یک محور گنبد بوجود می آید که شناخته ترین آن گنبدهایی به شکل کره می باشد که از دوران یک دایره حاصل شده </a:t>
            </a:r>
            <a:r>
              <a:rPr lang="fa-IR" dirty="0" smtClean="0"/>
              <a:t>است.</a:t>
            </a:r>
            <a:endParaRPr lang="en-US" dirty="0" smtClean="0"/>
          </a:p>
          <a:p>
            <a:pPr algn="just"/>
            <a:r>
              <a:rPr lang="fa-IR" dirty="0" smtClean="0"/>
              <a:t>قسمتهای </a:t>
            </a:r>
            <a:r>
              <a:rPr lang="fa-IR" dirty="0"/>
              <a:t>عمودی پوسته،خطوط قوسی طولی (نصف النهار)و قسمتهای افقی پوسته،بصورت دایره های موازی می </a:t>
            </a:r>
            <a:r>
              <a:rPr lang="fa-IR" dirty="0" smtClean="0"/>
              <a:t>باشد.</a:t>
            </a:r>
            <a:endParaRPr lang="en-US" dirty="0" smtClean="0"/>
          </a:p>
          <a:p>
            <a:pPr algn="just"/>
            <a:r>
              <a:rPr lang="fa-IR" dirty="0" smtClean="0"/>
              <a:t>رفتار </a:t>
            </a:r>
            <a:r>
              <a:rPr lang="fa-IR" dirty="0"/>
              <a:t>سازه</a:t>
            </a:r>
            <a:r>
              <a:rPr lang="fa-IR" dirty="0" smtClean="0"/>
              <a:t>: تنش هایی </a:t>
            </a:r>
            <a:r>
              <a:rPr lang="fa-IR" dirty="0"/>
              <a:t>که در </a:t>
            </a:r>
            <a:r>
              <a:rPr lang="fa-IR" dirty="0" smtClean="0"/>
              <a:t>پوسته ای </a:t>
            </a:r>
            <a:r>
              <a:rPr lang="fa-IR" dirty="0"/>
              <a:t>گنبدی بوجود می آید از دو جهت می توان بررسی نمود</a:t>
            </a:r>
            <a:r>
              <a:rPr lang="fa-IR" dirty="0" smtClean="0"/>
              <a:t>. گنبدهای </a:t>
            </a:r>
            <a:r>
              <a:rPr lang="fa-IR" dirty="0"/>
              <a:t>پوسته ای که زیر بار یکنواخت قرار می گیرند در طول </a:t>
            </a:r>
            <a:r>
              <a:rPr lang="fa-IR" dirty="0" smtClean="0"/>
              <a:t>قوسها (</a:t>
            </a:r>
            <a:r>
              <a:rPr lang="fa-IR" dirty="0"/>
              <a:t>نصف النهار</a:t>
            </a:r>
            <a:r>
              <a:rPr lang="fa-IR" dirty="0" smtClean="0"/>
              <a:t>) درهر </a:t>
            </a:r>
            <a:r>
              <a:rPr lang="fa-IR" dirty="0"/>
              <a:t>نقطه تحت فشار می باشند</a:t>
            </a:r>
            <a:r>
              <a:rPr lang="en-US" dirty="0"/>
              <a:t>.</a:t>
            </a:r>
            <a:br>
              <a:rPr lang="en-US" dirty="0"/>
            </a:br>
            <a:r>
              <a:rPr lang="fa-IR" dirty="0" smtClean="0"/>
              <a:t>در </a:t>
            </a:r>
            <a:r>
              <a:rPr lang="fa-IR" dirty="0"/>
              <a:t>گنبدهای نیم کره ای</a:t>
            </a:r>
            <a:r>
              <a:rPr lang="fa-IR" dirty="0" smtClean="0"/>
              <a:t>، به </a:t>
            </a:r>
            <a:r>
              <a:rPr lang="fa-IR" dirty="0"/>
              <a:t>علت اینکه خطوط قوسی آن </a:t>
            </a:r>
            <a:r>
              <a:rPr lang="fa-IR" dirty="0" smtClean="0"/>
              <a:t>به صورت </a:t>
            </a:r>
            <a:r>
              <a:rPr lang="fa-IR" dirty="0"/>
              <a:t>نیم دایره می باشد در قسمت بالایی خود پایداری آنچنانی </a:t>
            </a:r>
            <a:r>
              <a:rPr lang="fa-IR" dirty="0" smtClean="0"/>
              <a:t>نداشته </a:t>
            </a:r>
            <a:r>
              <a:rPr lang="fa-IR" dirty="0"/>
              <a:t>و در </a:t>
            </a:r>
            <a:r>
              <a:rPr lang="fa-IR" dirty="0" smtClean="0"/>
              <a:t>قسمت های </a:t>
            </a:r>
            <a:r>
              <a:rPr lang="fa-IR" dirty="0"/>
              <a:t>پایینی تمایل به خمش رو به بالا </a:t>
            </a:r>
            <a:r>
              <a:rPr lang="fa-IR" dirty="0" smtClean="0"/>
              <a:t>دارند.</a:t>
            </a:r>
            <a:endParaRPr lang="fa-IR" dirty="0"/>
          </a:p>
          <a:p>
            <a:pPr algn="just"/>
            <a:r>
              <a:rPr lang="fa-IR" dirty="0" smtClean="0"/>
              <a:t>در </a:t>
            </a:r>
            <a:r>
              <a:rPr lang="fa-IR" dirty="0"/>
              <a:t>گنبدهای پوسته ای که در برابر کشش مقاوم می باشند</a:t>
            </a:r>
            <a:r>
              <a:rPr lang="fa-IR" dirty="0" smtClean="0"/>
              <a:t>، کمانش </a:t>
            </a:r>
            <a:r>
              <a:rPr lang="fa-IR" dirty="0"/>
              <a:t>آنها توسط </a:t>
            </a:r>
            <a:r>
              <a:rPr lang="fa-IR" dirty="0" smtClean="0"/>
              <a:t>تنش های </a:t>
            </a:r>
            <a:r>
              <a:rPr lang="fa-IR" dirty="0"/>
              <a:t>کششی در طول خطوط حلقوی زیر زاویه ی 45درجه مهار می شود</a:t>
            </a:r>
            <a:r>
              <a:rPr lang="en-US" dirty="0"/>
              <a:t> .</a:t>
            </a:r>
            <a:endParaRPr lang="en-US" dirty="0" smtClean="0"/>
          </a:p>
        </p:txBody>
      </p:sp>
      <p:pic>
        <p:nvPicPr>
          <p:cNvPr id="5" name="Picture 4" descr="Description: http://www.upload-noandishaan.ir/images/jabuwk6oyu1ei03vwnoa.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3600400"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escription: http://www.upload-noandishaan.ir/images/dniip32t1i8g5clseef.jpg"/>
          <p:cNvPicPr/>
          <p:nvPr/>
        </p:nvPicPr>
        <p:blipFill>
          <a:blip r:embed="rId3">
            <a:extLst>
              <a:ext uri="{28A0092B-C50C-407E-A947-70E740481C1C}">
                <a14:useLocalDpi xmlns:a14="http://schemas.microsoft.com/office/drawing/2010/main" val="0"/>
              </a:ext>
            </a:extLst>
          </a:blip>
          <a:srcRect/>
          <a:stretch>
            <a:fillRect/>
          </a:stretch>
        </p:blipFill>
        <p:spPr bwMode="auto">
          <a:xfrm>
            <a:off x="418817" y="4096975"/>
            <a:ext cx="3265805" cy="2572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7743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9992" y="1052736"/>
            <a:ext cx="4320480" cy="5616624"/>
          </a:xfrm>
        </p:spPr>
        <p:txBody>
          <a:bodyPr>
            <a:normAutofit fontScale="92500" lnSpcReduction="10000"/>
          </a:bodyPr>
          <a:lstStyle/>
          <a:p>
            <a:pPr algn="just"/>
            <a:r>
              <a:rPr lang="fa-IR" b="1" dirty="0"/>
              <a:t>گنبدهای پوسته ای نازک</a:t>
            </a:r>
            <a:r>
              <a:rPr lang="en-US" b="1" dirty="0"/>
              <a:t>:</a:t>
            </a:r>
            <a:r>
              <a:rPr lang="fa-IR" dirty="0"/>
              <a:t>در قسمت تحتانی (زیر زاویه 45 درجه از مرکز</a:t>
            </a:r>
            <a:r>
              <a:rPr lang="fa-IR" dirty="0" smtClean="0"/>
              <a:t>) تحت </a:t>
            </a:r>
            <a:r>
              <a:rPr lang="fa-IR" dirty="0"/>
              <a:t>تاثیر فشار حلقوی </a:t>
            </a:r>
            <a:r>
              <a:rPr lang="fa-IR" dirty="0" smtClean="0"/>
              <a:t>هستند.</a:t>
            </a:r>
            <a:endParaRPr lang="en-US" dirty="0" smtClean="0"/>
          </a:p>
          <a:p>
            <a:pPr algn="just"/>
            <a:r>
              <a:rPr lang="fa-IR" b="1" dirty="0" smtClean="0"/>
              <a:t>گنبدهای </a:t>
            </a:r>
            <a:r>
              <a:rPr lang="fa-IR" b="1" dirty="0"/>
              <a:t>پوسته ای عمیق </a:t>
            </a:r>
            <a:r>
              <a:rPr lang="en-US" dirty="0" smtClean="0"/>
              <a:t>:</a:t>
            </a:r>
            <a:r>
              <a:rPr lang="fa-IR" dirty="0" smtClean="0"/>
              <a:t> در </a:t>
            </a:r>
            <a:r>
              <a:rPr lang="fa-IR" dirty="0"/>
              <a:t>قسمت تحتانی (زیر زاویه 45 درجه از مرکز</a:t>
            </a:r>
            <a:r>
              <a:rPr lang="fa-IR" dirty="0" smtClean="0"/>
              <a:t>) تحت </a:t>
            </a:r>
            <a:r>
              <a:rPr lang="fa-IR" dirty="0"/>
              <a:t>تاثیر کشش های حلقوی و در قسمت </a:t>
            </a:r>
            <a:r>
              <a:rPr lang="fa-IR" dirty="0" smtClean="0"/>
              <a:t>فوقانی (</a:t>
            </a:r>
            <a:r>
              <a:rPr lang="fa-IR" dirty="0"/>
              <a:t>بالای زاویه ی 45درجه از مرکز</a:t>
            </a:r>
            <a:r>
              <a:rPr lang="fa-IR" dirty="0" smtClean="0"/>
              <a:t>) تحت تاثیرکشش های </a:t>
            </a:r>
            <a:r>
              <a:rPr lang="fa-IR" dirty="0"/>
              <a:t>حلقوی می باشند</a:t>
            </a:r>
            <a:r>
              <a:rPr lang="fa-IR" dirty="0" smtClean="0"/>
              <a:t>. البته </a:t>
            </a:r>
            <a:r>
              <a:rPr lang="fa-IR" dirty="0"/>
              <a:t>این زوایا بسته به بارگذار متغییر است و در صورتی که فقط بار وزن گنبد وجود داشته </a:t>
            </a:r>
            <a:r>
              <a:rPr lang="fa-IR" dirty="0" smtClean="0"/>
              <a:t>باشد این </a:t>
            </a:r>
            <a:r>
              <a:rPr lang="fa-IR" dirty="0"/>
              <a:t>زاویه به 38 درجه تقلیل پیدا می کند</a:t>
            </a:r>
            <a:r>
              <a:rPr lang="fa-IR" dirty="0" smtClean="0"/>
              <a:t>. گنبدهای </a:t>
            </a:r>
            <a:r>
              <a:rPr lang="fa-IR" dirty="0"/>
              <a:t>بیضوی در </a:t>
            </a:r>
            <a:r>
              <a:rPr lang="fa-IR" dirty="0" smtClean="0"/>
              <a:t>بخش های </a:t>
            </a:r>
            <a:r>
              <a:rPr lang="fa-IR" dirty="0"/>
              <a:t>بالایی نسبت به </a:t>
            </a:r>
            <a:r>
              <a:rPr lang="fa-IR" dirty="0" smtClean="0"/>
              <a:t>بخش های </a:t>
            </a:r>
            <a:r>
              <a:rPr lang="fa-IR" dirty="0"/>
              <a:t>پایینی مسطح تر می باشد</a:t>
            </a:r>
            <a:r>
              <a:rPr lang="fa-IR" dirty="0" smtClean="0"/>
              <a:t>، در </a:t>
            </a:r>
            <a:r>
              <a:rPr lang="fa-IR" dirty="0"/>
              <a:t>حین بارگذاری قسمت پایینی آن خمشی رو به بالا می گیرد که این خمش توسط حلقه های کششی مهار می شود</a:t>
            </a:r>
            <a:r>
              <a:rPr lang="en-US" dirty="0"/>
              <a:t>.</a:t>
            </a:r>
          </a:p>
          <a:p>
            <a:pPr algn="just"/>
            <a:endParaRPr lang="fa-IR" dirty="0"/>
          </a:p>
        </p:txBody>
      </p:sp>
      <p:pic>
        <p:nvPicPr>
          <p:cNvPr id="6" name="Picture 5" descr="Description: http://www.upload-noandishaan.ir/images/ekny6blb2n5dq7hc62n.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27483"/>
            <a:ext cx="4240530" cy="28136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42186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088" y="692696"/>
            <a:ext cx="3456384" cy="977280"/>
          </a:xfrm>
        </p:spPr>
        <p:txBody>
          <a:bodyPr>
            <a:normAutofit/>
          </a:bodyPr>
          <a:lstStyle/>
          <a:p>
            <a:r>
              <a:rPr lang="fa-IR" sz="4800" dirty="0" smtClean="0">
                <a:cs typeface="+mn-cs"/>
              </a:rPr>
              <a:t>نمونه موردی</a:t>
            </a:r>
            <a:endParaRPr lang="fa-IR" sz="4800" dirty="0">
              <a:cs typeface="+mn-cs"/>
            </a:endParaRPr>
          </a:p>
        </p:txBody>
      </p:sp>
      <p:sp>
        <p:nvSpPr>
          <p:cNvPr id="3" name="Subtitle 2"/>
          <p:cNvSpPr>
            <a:spLocks noGrp="1"/>
          </p:cNvSpPr>
          <p:nvPr>
            <p:ph type="subTitle" idx="1"/>
          </p:nvPr>
        </p:nvSpPr>
        <p:spPr>
          <a:xfrm>
            <a:off x="3995936" y="1916832"/>
            <a:ext cx="4896544" cy="4680520"/>
          </a:xfrm>
        </p:spPr>
        <p:txBody>
          <a:bodyPr>
            <a:normAutofit fontScale="85000" lnSpcReduction="20000"/>
          </a:bodyPr>
          <a:lstStyle/>
          <a:p>
            <a:pPr algn="just"/>
            <a:r>
              <a:rPr lang="fa-IR" b="1" dirty="0"/>
              <a:t>سالن سخنراني </a:t>
            </a:r>
            <a:r>
              <a:rPr lang="fa-IR" b="1" dirty="0" smtClean="0"/>
              <a:t>كرسگ</a:t>
            </a:r>
            <a:endParaRPr lang="en-US" b="1" dirty="0" smtClean="0"/>
          </a:p>
          <a:p>
            <a:pPr algn="just"/>
            <a:r>
              <a:rPr lang="en-US" dirty="0" smtClean="0"/>
              <a:t>(1955)</a:t>
            </a:r>
            <a:r>
              <a:rPr lang="fa-IR" dirty="0" smtClean="0"/>
              <a:t>کمبریج،ماساچوست، مهندس </a:t>
            </a:r>
            <a:r>
              <a:rPr lang="fa-IR" dirty="0"/>
              <a:t>معمار</a:t>
            </a:r>
            <a:r>
              <a:rPr lang="fa-IR" dirty="0" smtClean="0"/>
              <a:t>: ارو </a:t>
            </a:r>
            <a:r>
              <a:rPr lang="fa-IR" dirty="0"/>
              <a:t>سارنین و همکاران</a:t>
            </a:r>
            <a:r>
              <a:rPr lang="fa-IR" dirty="0" smtClean="0"/>
              <a:t>، مهنس </a:t>
            </a:r>
            <a:r>
              <a:rPr lang="fa-IR" dirty="0"/>
              <a:t>سازه:امان و </a:t>
            </a:r>
            <a:r>
              <a:rPr lang="fa-IR" dirty="0" smtClean="0"/>
              <a:t>ویتنی</a:t>
            </a:r>
          </a:p>
          <a:p>
            <a:pPr algn="just"/>
            <a:r>
              <a:rPr lang="fa-IR" dirty="0" smtClean="0"/>
              <a:t>دارای </a:t>
            </a:r>
            <a:r>
              <a:rPr lang="fa-IR" dirty="0"/>
              <a:t>حجم یک هشتم کره می باشد که روی سه نقطه قرار گرفته است.شعاع گنبد 34متر متر می باشد که ضخامت پوسته ی بتنی مسلح سازه 8.7 سانتیمتر می باشد که در تکیه گاه ها به علت تمرکز تنشها تا 50 سانتیمتر افزایش می یابد.لایه ای از فایبر گلاس به ضخامت 50میلیمتر به عنوان عایق حرارتی روی پوسته ی بتنی به کار گرفته است با این حال با استاندارد های داخلی مطابقت ندارد</a:t>
            </a:r>
            <a:r>
              <a:rPr lang="fa-IR" dirty="0" smtClean="0"/>
              <a:t>. برای </a:t>
            </a:r>
            <a:r>
              <a:rPr lang="fa-IR" dirty="0"/>
              <a:t>ایجاد شرایط مناسب با عملکرد غیر سازه ای و آکوستیک لایه ی دیگری به ضخامت 50میلیمتر گنبد را پوشانیده است بنابراین تاثیر سازه ی پوسته ای با ملاحضات غیر سازه ای خنثی </a:t>
            </a:r>
            <a:r>
              <a:rPr lang="fa-IR" dirty="0" smtClean="0"/>
              <a:t>شده</a:t>
            </a:r>
            <a:r>
              <a:rPr lang="fa-IR" dirty="0"/>
              <a:t> </a:t>
            </a:r>
            <a:r>
              <a:rPr lang="fa-IR" dirty="0" smtClean="0"/>
              <a:t>است.</a:t>
            </a:r>
            <a:endParaRPr lang="en-US" dirty="0"/>
          </a:p>
          <a:p>
            <a:pPr algn="just"/>
            <a:endParaRPr lang="fa-IR" dirty="0"/>
          </a:p>
        </p:txBody>
      </p:sp>
      <p:pic>
        <p:nvPicPr>
          <p:cNvPr id="5" name="Picture 4" descr="Description: http://www.upload-noandishaan.ir/images/ikss3zwtkhn9ojiubii.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3526790" cy="3185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88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35896" y="908720"/>
            <a:ext cx="5184576" cy="5760640"/>
          </a:xfrm>
        </p:spPr>
        <p:txBody>
          <a:bodyPr>
            <a:normAutofit fontScale="77500" lnSpcReduction="20000"/>
          </a:bodyPr>
          <a:lstStyle/>
          <a:p>
            <a:pPr algn="just"/>
            <a:r>
              <a:rPr lang="fa-IR" b="1" dirty="0"/>
              <a:t>کلیسای ارتدیسک بشارت </a:t>
            </a:r>
            <a:r>
              <a:rPr lang="fa-IR" b="1" dirty="0" smtClean="0"/>
              <a:t>یونان</a:t>
            </a:r>
            <a:endParaRPr lang="en-US" b="1" dirty="0" smtClean="0"/>
          </a:p>
          <a:p>
            <a:pPr algn="just"/>
            <a:r>
              <a:rPr lang="fa-IR" dirty="0" smtClean="0"/>
              <a:t>این </a:t>
            </a:r>
            <a:r>
              <a:rPr lang="fa-IR" dirty="0"/>
              <a:t>کلیسا(1956:میلواکی،مهندی معمار:فرانک لوید رایت</a:t>
            </a:r>
            <a:r>
              <a:rPr lang="fa-IR" dirty="0" smtClean="0"/>
              <a:t>) یکی </a:t>
            </a:r>
            <a:r>
              <a:rPr lang="fa-IR" dirty="0"/>
              <a:t>از آخرین کارهای رایت با ظرفیت 670 نفر محل نشستن در جایگاه اصلی می باشد</a:t>
            </a:r>
            <a:r>
              <a:rPr lang="fa-IR" dirty="0" smtClean="0"/>
              <a:t>. گنبد </a:t>
            </a:r>
            <a:r>
              <a:rPr lang="fa-IR" dirty="0"/>
              <a:t>با </a:t>
            </a:r>
            <a:r>
              <a:rPr lang="en-US" dirty="0"/>
              <a:t/>
            </a:r>
            <a:br>
              <a:rPr lang="en-US" dirty="0"/>
            </a:br>
            <a:r>
              <a:rPr lang="fa-IR" dirty="0"/>
              <a:t>پوسته ی نازک بتن مسلح در پایه</a:t>
            </a:r>
            <a:r>
              <a:rPr lang="fa-IR" dirty="0" smtClean="0"/>
              <a:t>، قطری </a:t>
            </a:r>
            <a:r>
              <a:rPr lang="fa-IR" dirty="0"/>
              <a:t>برابر 28.6 متر دارد و کاملا توخالی است</a:t>
            </a:r>
            <a:r>
              <a:rPr lang="fa-IR" dirty="0" smtClean="0"/>
              <a:t>. بخش </a:t>
            </a:r>
            <a:r>
              <a:rPr lang="fa-IR" dirty="0"/>
              <a:t>منحنی با شعاع 60متر فقط 3.3متر ارتفاع در بالای پله دارد</a:t>
            </a:r>
            <a:r>
              <a:rPr lang="fa-IR" dirty="0" smtClean="0"/>
              <a:t>، ضخامت </a:t>
            </a:r>
            <a:r>
              <a:rPr lang="fa-IR" dirty="0"/>
              <a:t>سازه ی پوسته از 75 تا 100میلیمتردر لبه ها افزایش یافته که برای مقاومت در برابر رانش بیرونی به عنوان حلقه ی کششی عمل می کند</a:t>
            </a:r>
            <a:r>
              <a:rPr lang="fa-IR" dirty="0" smtClean="0"/>
              <a:t>. گنبد </a:t>
            </a:r>
            <a:r>
              <a:rPr lang="fa-IR" dirty="0"/>
              <a:t>با یک لایه ی </a:t>
            </a:r>
            <a:r>
              <a:rPr lang="en-US" dirty="0"/>
              <a:t>75</a:t>
            </a:r>
            <a:r>
              <a:rPr lang="fa-IR" dirty="0"/>
              <a:t>میلیمتری که روی بتن پاشیده شده است</a:t>
            </a:r>
            <a:r>
              <a:rPr lang="fa-IR" dirty="0" smtClean="0"/>
              <a:t>. پوشش </a:t>
            </a:r>
            <a:r>
              <a:rPr lang="fa-IR" dirty="0"/>
              <a:t>نهایی</a:t>
            </a:r>
            <a:r>
              <a:rPr lang="fa-IR" dirty="0" smtClean="0"/>
              <a:t>، کاشی </a:t>
            </a:r>
            <a:r>
              <a:rPr lang="fa-IR" dirty="0"/>
              <a:t>آبی رنگ به ضخامت 50 میلیمتر است</a:t>
            </a:r>
            <a:r>
              <a:rPr lang="fa-IR" dirty="0" smtClean="0"/>
              <a:t>. کناره </a:t>
            </a:r>
            <a:r>
              <a:rPr lang="fa-IR" dirty="0"/>
              <a:t>های پوسته روی یک ساقه ی کوتاه عمودی قرار می گیرد که با پنجره ی قوسی شکل برای دسترسی به نور طبیعی باز می شود</a:t>
            </a:r>
            <a:r>
              <a:rPr lang="fa-IR" dirty="0" smtClean="0"/>
              <a:t>، گوی </a:t>
            </a:r>
            <a:r>
              <a:rPr lang="fa-IR" dirty="0"/>
              <a:t>های کره هایی شیشه ای و توپرهستند که درون ساقه ی بتنی سقف قالب گرفته شده اند</a:t>
            </a:r>
            <a:r>
              <a:rPr lang="fa-IR" dirty="0" smtClean="0"/>
              <a:t>. به </a:t>
            </a:r>
            <a:r>
              <a:rPr lang="fa-IR" dirty="0"/>
              <a:t>دلیل فاصله ی کم مابین گوی ها،آنها بار وزن گنبد را به تکیه گاه ها توزیع می کنند.ساقه ی گنبد روی محیط یک گنبد ثانویه که کف تراس را شکل می دهد نگاه داشته می شود.این بخش در اطراف مسلح گردیده و مانند یک حلقه ی کششی عمل می </a:t>
            </a:r>
            <a:r>
              <a:rPr lang="fa-IR" dirty="0" smtClean="0"/>
              <a:t>نماید (</a:t>
            </a:r>
            <a:r>
              <a:rPr lang="fa-IR" dirty="0"/>
              <a:t>هدف همان مقاومت در برابر نیروی رانش بیرونی است</a:t>
            </a:r>
            <a:r>
              <a:rPr lang="fa-IR" dirty="0" smtClean="0"/>
              <a:t>). این </a:t>
            </a:r>
            <a:r>
              <a:rPr lang="fa-IR" dirty="0"/>
              <a:t>گنبد واژگون روی چهار دیوار باربر با منحنی مقعر وستون هایی تراز جایگاه در طبقه ی همکف را محصور </a:t>
            </a:r>
            <a:r>
              <a:rPr lang="fa-IR" dirty="0" smtClean="0"/>
              <a:t>کرده</a:t>
            </a:r>
            <a:r>
              <a:rPr lang="fa-IR" dirty="0"/>
              <a:t> </a:t>
            </a:r>
            <a:r>
              <a:rPr lang="fa-IR" dirty="0" smtClean="0"/>
              <a:t>است.</a:t>
            </a:r>
            <a:endParaRPr lang="en-US" dirty="0"/>
          </a:p>
        </p:txBody>
      </p:sp>
      <p:pic>
        <p:nvPicPr>
          <p:cNvPr id="5" name="Picture 4" descr="Description: http://www.upload-noandishaan.ir/images/1v6nt1sbbw5hugjoihiv.jpg"/>
          <p:cNvPicPr/>
          <p:nvPr/>
        </p:nvPicPr>
        <p:blipFill>
          <a:blip r:embed="rId2">
            <a:extLst>
              <a:ext uri="{28A0092B-C50C-407E-A947-70E740481C1C}">
                <a14:useLocalDpi xmlns:a14="http://schemas.microsoft.com/office/drawing/2010/main" val="0"/>
              </a:ext>
            </a:extLst>
          </a:blip>
          <a:srcRect/>
          <a:stretch>
            <a:fillRect/>
          </a:stretch>
        </p:blipFill>
        <p:spPr bwMode="auto">
          <a:xfrm>
            <a:off x="107503" y="1340768"/>
            <a:ext cx="3384375"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escription: http://www.upload-noandishaan.ir/images/md4hh9n7ddpw0a025rhf.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93097"/>
            <a:ext cx="3384375"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959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4008" y="1196752"/>
            <a:ext cx="4176463" cy="5256584"/>
          </a:xfrm>
        </p:spPr>
        <p:txBody>
          <a:bodyPr>
            <a:normAutofit fontScale="92500" lnSpcReduction="20000"/>
          </a:bodyPr>
          <a:lstStyle/>
          <a:p>
            <a:pPr algn="just"/>
            <a:r>
              <a:rPr lang="fa-IR" b="1" dirty="0"/>
              <a:t>موزه ی </a:t>
            </a:r>
            <a:r>
              <a:rPr lang="fa-IR" b="1" dirty="0" smtClean="0"/>
              <a:t>کیمبل</a:t>
            </a:r>
            <a:endParaRPr lang="en-US" b="1" dirty="0" smtClean="0"/>
          </a:p>
          <a:p>
            <a:pPr algn="just"/>
            <a:r>
              <a:rPr lang="fa-IR" dirty="0" smtClean="0"/>
              <a:t>این </a:t>
            </a:r>
            <a:r>
              <a:rPr lang="fa-IR" dirty="0"/>
              <a:t>موزه (1972</a:t>
            </a:r>
            <a:r>
              <a:rPr lang="fa-IR" dirty="0" smtClean="0"/>
              <a:t>: فورث </a:t>
            </a:r>
            <a:r>
              <a:rPr lang="fa-IR" dirty="0"/>
              <a:t>ورث،تگزاس</a:t>
            </a:r>
            <a:r>
              <a:rPr lang="fa-IR" dirty="0" smtClean="0"/>
              <a:t>، مهندس </a:t>
            </a:r>
            <a:r>
              <a:rPr lang="fa-IR" dirty="0"/>
              <a:t>معمار لویی کان</a:t>
            </a:r>
            <a:r>
              <a:rPr lang="fa-IR" dirty="0" smtClean="0"/>
              <a:t>، مهندس </a:t>
            </a:r>
            <a:r>
              <a:rPr lang="fa-IR" dirty="0"/>
              <a:t>سازه:آ کامدانت</a:t>
            </a:r>
            <a:r>
              <a:rPr lang="fa-IR" dirty="0" smtClean="0"/>
              <a:t>)</a:t>
            </a:r>
          </a:p>
          <a:p>
            <a:pPr algn="just"/>
            <a:r>
              <a:rPr lang="fa-IR" dirty="0" smtClean="0"/>
              <a:t>مجموعه </a:t>
            </a:r>
            <a:r>
              <a:rPr lang="fa-IR" dirty="0"/>
              <a:t>ای با استفاده از سازه ی استوانه ای و کوششی برای پخش نور جهت ایجاد یک اثر واضح و روشن و بی انتهای معماری </a:t>
            </a:r>
            <a:r>
              <a:rPr lang="fa-IR" dirty="0" smtClean="0"/>
              <a:t>است.</a:t>
            </a:r>
          </a:p>
          <a:p>
            <a:pPr algn="just"/>
            <a:r>
              <a:rPr lang="fa-IR" dirty="0" smtClean="0"/>
              <a:t>سازه </a:t>
            </a:r>
            <a:r>
              <a:rPr lang="fa-IR" dirty="0"/>
              <a:t>ی سقف متشکل از 14پوسته ی استوانه ای است که دهانه ای به </a:t>
            </a:r>
            <a:r>
              <a:rPr lang="fa-IR" dirty="0" smtClean="0"/>
              <a:t>ابعاد 7*30.5 </a:t>
            </a:r>
            <a:r>
              <a:rPr lang="fa-IR" dirty="0"/>
              <a:t>متر را می پوشاند</a:t>
            </a:r>
            <a:r>
              <a:rPr lang="fa-IR" dirty="0" smtClean="0"/>
              <a:t>. ضخامت </a:t>
            </a:r>
            <a:r>
              <a:rPr lang="fa-IR" dirty="0"/>
              <a:t>پوسته 10سانتی متر و از مقطع به شکل منحنی شبه دایره است</a:t>
            </a:r>
            <a:r>
              <a:rPr lang="fa-IR" dirty="0" smtClean="0"/>
              <a:t>. اکثر </a:t>
            </a:r>
            <a:r>
              <a:rPr lang="fa-IR" dirty="0"/>
              <a:t>پوسته ها دارای پنجره ی سقفی به عرض 9.14سانتی متر در مرکز پوسته ی بریده شده است</a:t>
            </a:r>
            <a:r>
              <a:rPr lang="en-US" dirty="0"/>
              <a:t>.</a:t>
            </a:r>
          </a:p>
          <a:p>
            <a:pPr algn="just"/>
            <a:endParaRPr lang="fa-IR" dirty="0"/>
          </a:p>
        </p:txBody>
      </p:sp>
      <p:pic>
        <p:nvPicPr>
          <p:cNvPr id="6" name="Picture 5" descr="Description: http://www.upload-noandishaan.ir/images/rytyo7y5rm00hatb3yhj.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4104456" cy="2808312"/>
          </a:xfrm>
          <a:prstGeom prst="rect">
            <a:avLst/>
          </a:prstGeom>
          <a:noFill/>
          <a:ln>
            <a:noFill/>
          </a:ln>
        </p:spPr>
      </p:pic>
      <p:pic>
        <p:nvPicPr>
          <p:cNvPr id="7" name="Picture 6" descr="Description: http://www.upload-noandishaan.ir/images/7bdz97yvq2u9x3dg51k0.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3384376"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3479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6016" y="908720"/>
            <a:ext cx="4248472" cy="5616624"/>
          </a:xfrm>
        </p:spPr>
        <p:txBody>
          <a:bodyPr>
            <a:normAutofit fontScale="85000" lnSpcReduction="10000"/>
          </a:bodyPr>
          <a:lstStyle/>
          <a:p>
            <a:pPr algn="just"/>
            <a:r>
              <a:rPr lang="fa-IR" b="1" dirty="0"/>
              <a:t>وسته ای از فرم سطح اب </a:t>
            </a:r>
            <a:endParaRPr lang="en-US" dirty="0"/>
          </a:p>
          <a:p>
            <a:pPr algn="just"/>
            <a:r>
              <a:rPr lang="fa-IR" dirty="0" smtClean="0"/>
              <a:t>یک </a:t>
            </a:r>
            <a:r>
              <a:rPr lang="fa-IR" dirty="0"/>
              <a:t>شرکت معماری آمریکایی برای ساختمان اداری یک شرکت تولید کننده آب معدنی </a:t>
            </a:r>
            <a:r>
              <a:rPr lang="en-US" dirty="0"/>
              <a:t>(</a:t>
            </a:r>
            <a:r>
              <a:rPr lang="fa-IR" dirty="0"/>
              <a:t>یا بطری آب) در بارسلونای اسپانیا پوسته ای با حرکت های موج آب طراحی کرده است</a:t>
            </a:r>
            <a:r>
              <a:rPr lang="en-US" dirty="0"/>
              <a:t>. </a:t>
            </a:r>
            <a:br>
              <a:rPr lang="en-US" dirty="0"/>
            </a:br>
            <a:r>
              <a:rPr lang="en-US" dirty="0"/>
              <a:t/>
            </a:r>
            <a:br>
              <a:rPr lang="en-US" dirty="0"/>
            </a:br>
            <a:r>
              <a:rPr lang="fa-IR" dirty="0"/>
              <a:t>این پوسته از جنس پلیمر کامپوزیت به صورت معلق به سازه خرپایی بنا متصل می باشد. این ساختمان ۶ طبقه بوده و در نزدیکی مجتمع مس**** معروف آنتونی گائودی قرار گرفته است. بعد از مطالعاتی که در زمینه سطح آب هنگام وزش باد روی آن انجام گرفته، تصاویری از این حرکت ها را ثبت کرده و این تصاویر را به مدل های یه بعدی بر گردانده اند. علاوه بر نوع حرکت سطح آب از ساختمان معروف آنتونی گائودی به نام مجتمع مس**** نیز الهاماتی گرفته شده است</a:t>
            </a:r>
            <a:r>
              <a:rPr lang="en-US" dirty="0"/>
              <a:t>.</a:t>
            </a:r>
            <a:br>
              <a:rPr lang="en-US" dirty="0"/>
            </a:br>
            <a:endParaRPr lang="fa-IR" dirty="0"/>
          </a:p>
        </p:txBody>
      </p:sp>
      <p:pic>
        <p:nvPicPr>
          <p:cNvPr id="9" name="Picture 8" descr="http://built.persiangig.com/image/890405/2010-06-26_011810.jpg"/>
          <p:cNvPicPr/>
          <p:nvPr/>
        </p:nvPicPr>
        <p:blipFill>
          <a:blip r:embed="rId2">
            <a:extLst>
              <a:ext uri="{28A0092B-C50C-407E-A947-70E740481C1C}">
                <a14:useLocalDpi xmlns:a14="http://schemas.microsoft.com/office/drawing/2010/main" val="0"/>
              </a:ext>
            </a:extLst>
          </a:blip>
          <a:srcRect/>
          <a:stretch>
            <a:fillRect/>
          </a:stretch>
        </p:blipFill>
        <p:spPr bwMode="auto">
          <a:xfrm>
            <a:off x="443227" y="1268760"/>
            <a:ext cx="3865055" cy="3024336"/>
          </a:xfrm>
          <a:prstGeom prst="rect">
            <a:avLst/>
          </a:prstGeom>
          <a:ln>
            <a:noFill/>
          </a:ln>
          <a:effectLst>
            <a:softEdge rad="112500"/>
          </a:effectLst>
        </p:spPr>
      </p:pic>
      <p:pic>
        <p:nvPicPr>
          <p:cNvPr id="10" name="Picture 9" descr="http://built.persiangig.com/image/890405/2010-06-26_012051.jpg"/>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81128"/>
            <a:ext cx="4392487" cy="1224136"/>
          </a:xfrm>
          <a:prstGeom prst="rect">
            <a:avLst/>
          </a:prstGeom>
          <a:ln>
            <a:noFill/>
          </a:ln>
          <a:effectLst>
            <a:softEdge rad="112500"/>
          </a:effectLst>
        </p:spPr>
      </p:pic>
    </p:spTree>
    <p:extLst>
      <p:ext uri="{BB962C8B-B14F-4D97-AF65-F5344CB8AC3E}">
        <p14:creationId xmlns:p14="http://schemas.microsoft.com/office/powerpoint/2010/main" val="601798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uilt.persiangig.com/image/890405/2010-06-26_011417.jpg"/>
          <p:cNvPicPr/>
          <p:nvPr/>
        </p:nvPicPr>
        <p:blipFill>
          <a:blip r:embed="rId2">
            <a:extLst>
              <a:ext uri="{28A0092B-C50C-407E-A947-70E740481C1C}">
                <a14:useLocalDpi xmlns:a14="http://schemas.microsoft.com/office/drawing/2010/main" val="0"/>
              </a:ext>
            </a:extLst>
          </a:blip>
          <a:srcRect/>
          <a:stretch>
            <a:fillRect/>
          </a:stretch>
        </p:blipFill>
        <p:spPr bwMode="auto">
          <a:xfrm>
            <a:off x="-4373" y="476672"/>
            <a:ext cx="5374332" cy="2880320"/>
          </a:xfrm>
          <a:prstGeom prst="rect">
            <a:avLst/>
          </a:prstGeom>
          <a:ln>
            <a:noFill/>
          </a:ln>
          <a:effectLst>
            <a:softEdge rad="112500"/>
          </a:effectLst>
        </p:spPr>
      </p:pic>
      <p:pic>
        <p:nvPicPr>
          <p:cNvPr id="5" name="Picture 4" descr="http://built.persiangig.com/image/890405/2010-06-26_011546.jpg"/>
          <p:cNvPicPr/>
          <p:nvPr/>
        </p:nvPicPr>
        <p:blipFill>
          <a:blip r:embed="rId3">
            <a:extLst>
              <a:ext uri="{28A0092B-C50C-407E-A947-70E740481C1C}">
                <a14:useLocalDpi xmlns:a14="http://schemas.microsoft.com/office/drawing/2010/main" val="0"/>
              </a:ext>
            </a:extLst>
          </a:blip>
          <a:srcRect/>
          <a:stretch>
            <a:fillRect/>
          </a:stretch>
        </p:blipFill>
        <p:spPr bwMode="auto">
          <a:xfrm>
            <a:off x="5374332" y="0"/>
            <a:ext cx="3769668" cy="4248834"/>
          </a:xfrm>
          <a:prstGeom prst="rect">
            <a:avLst/>
          </a:prstGeom>
          <a:ln>
            <a:noFill/>
          </a:ln>
          <a:effectLst>
            <a:softEdge rad="112500"/>
          </a:effectLst>
        </p:spPr>
      </p:pic>
      <p:pic>
        <p:nvPicPr>
          <p:cNvPr id="6" name="Picture 5" descr="http://built.persiangig.com/image/890405/2010-06-26_011619.jpg"/>
          <p:cNvPicPr/>
          <p:nvPr/>
        </p:nvPicPr>
        <p:blipFill>
          <a:blip r:embed="rId4">
            <a:extLst>
              <a:ext uri="{28A0092B-C50C-407E-A947-70E740481C1C}">
                <a14:useLocalDpi xmlns:a14="http://schemas.microsoft.com/office/drawing/2010/main" val="0"/>
              </a:ext>
            </a:extLst>
          </a:blip>
          <a:srcRect/>
          <a:stretch>
            <a:fillRect/>
          </a:stretch>
        </p:blipFill>
        <p:spPr bwMode="auto">
          <a:xfrm>
            <a:off x="27903" y="3645024"/>
            <a:ext cx="5346429" cy="2952328"/>
          </a:xfrm>
          <a:prstGeom prst="rect">
            <a:avLst/>
          </a:prstGeom>
          <a:ln>
            <a:noFill/>
          </a:ln>
          <a:effectLst>
            <a:softEdge rad="112500"/>
          </a:effectLst>
        </p:spPr>
      </p:pic>
      <p:pic>
        <p:nvPicPr>
          <p:cNvPr id="7" name="Picture 6" descr="http://built.persiangig.com/image/890405/2010-06-26_011655.jpg"/>
          <p:cNvPicPr/>
          <p:nvPr/>
        </p:nvPicPr>
        <p:blipFill>
          <a:blip r:embed="rId5">
            <a:extLst>
              <a:ext uri="{28A0092B-C50C-407E-A947-70E740481C1C}">
                <a14:useLocalDpi xmlns:a14="http://schemas.microsoft.com/office/drawing/2010/main" val="0"/>
              </a:ext>
            </a:extLst>
          </a:blip>
          <a:srcRect/>
          <a:stretch>
            <a:fillRect/>
          </a:stretch>
        </p:blipFill>
        <p:spPr bwMode="auto">
          <a:xfrm>
            <a:off x="5477222" y="4248834"/>
            <a:ext cx="3563888" cy="2609166"/>
          </a:xfrm>
          <a:prstGeom prst="rect">
            <a:avLst/>
          </a:prstGeom>
          <a:ln>
            <a:noFill/>
          </a:ln>
          <a:effectLst>
            <a:softEdge rad="112500"/>
          </a:effectLst>
        </p:spPr>
      </p:pic>
    </p:spTree>
    <p:extLst>
      <p:ext uri="{BB962C8B-B14F-4D97-AF65-F5344CB8AC3E}">
        <p14:creationId xmlns:p14="http://schemas.microsoft.com/office/powerpoint/2010/main" val="329134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6216" y="764704"/>
            <a:ext cx="2235024" cy="977280"/>
          </a:xfrm>
        </p:spPr>
        <p:txBody>
          <a:bodyPr/>
          <a:lstStyle/>
          <a:p>
            <a:r>
              <a:rPr lang="fa-IR" dirty="0" smtClean="0"/>
              <a:t>مقدمه</a:t>
            </a:r>
            <a:endParaRPr lang="fa-IR" dirty="0"/>
          </a:p>
        </p:txBody>
      </p:sp>
      <p:sp>
        <p:nvSpPr>
          <p:cNvPr id="3" name="Subtitle 2"/>
          <p:cNvSpPr>
            <a:spLocks noGrp="1"/>
          </p:cNvSpPr>
          <p:nvPr>
            <p:ph type="subTitle" idx="1"/>
          </p:nvPr>
        </p:nvSpPr>
        <p:spPr>
          <a:xfrm>
            <a:off x="4499992" y="1628800"/>
            <a:ext cx="4392488" cy="5112568"/>
          </a:xfrm>
        </p:spPr>
        <p:txBody>
          <a:bodyPr>
            <a:normAutofit fontScale="70000" lnSpcReduction="20000"/>
          </a:bodyPr>
          <a:lstStyle/>
          <a:p>
            <a:pPr algn="just"/>
            <a:r>
              <a:rPr lang="fa-IR" dirty="0"/>
              <a:t>در طول دهه های 1990 ،1980 و 2000 میلادی در غالب سازه های با دهانه های وسیع از جمله موزه ها، سالن های همایش و سینما ها، سالن های موسیقی، تئاتر، ورزشگاه ها و فرودگاه ها، تمایل طراحان بیشتر به سوی استفاده از سازه های فلزی، غالبا به شکل خرپا، سازه های فضاکار و یا سازه های مشبک فلزی بوده است.</a:t>
            </a:r>
            <a:endParaRPr lang="en-US" dirty="0"/>
          </a:p>
          <a:p>
            <a:pPr algn="just"/>
            <a:r>
              <a:rPr lang="fa-IR" dirty="0"/>
              <a:t>سازه های فلزی با این حال شامل ضعف های فراوانی به ویژه در زمینه طراحی اقلیمی در مناطق گرمسیری و یا سردسیری که تبادل حرارت در ساختمان می بایست به حداقل خود برسد، هستند. در این میان، سازه های پوسته ای بتنی با توجه به قابلیت پوشش دهانه های وسیع، ظرفیت انتقال حرارتی پایین بتن نسبت به فولاد، قابلیت همزمان کاربری سازه ای در کنار پوشش کامل سقف و از میان رفتن پل های حرارتی به دلیل عدم اختلاف جنس مصالح پوشش دهنده سقف و سازه نگه دارنده آن و همچنین عدم انبساط و انقباض قابل توجه نسبت به سازه های فلزی، مزایای فراوانی به جهت استفاده در مناطق با گرما و یا سرمای شدید دارند. با وجود مزایای ذکر شده، مواردی از جمله روند اجرای دشوار بتن ریزی درجا، ضعف سازه ای در برابر بارهای غیر یکنواخت و همچنین بارهای جانبی موجب کاهش مقبولیت سازه های بتنی در مقابل سازه های فلزی در طی ده های اخیر شده است.</a:t>
            </a:r>
            <a:endParaRPr lang="en-US" dirty="0"/>
          </a:p>
          <a:p>
            <a:pPr algn="just"/>
            <a:endParaRPr lang="fa-IR" dirty="0" smtClean="0"/>
          </a:p>
        </p:txBody>
      </p:sp>
      <p:pic>
        <p:nvPicPr>
          <p:cNvPr id="6" name="Picture 5" descr="structural-concrete-shell"/>
          <p:cNvPicPr/>
          <p:nvPr/>
        </p:nvPicPr>
        <p:blipFill>
          <a:blip r:embed="rId2">
            <a:extLst>
              <a:ext uri="{28A0092B-C50C-407E-A947-70E740481C1C}">
                <a14:useLocalDpi xmlns:a14="http://schemas.microsoft.com/office/drawing/2010/main" val="0"/>
              </a:ext>
            </a:extLst>
          </a:blip>
          <a:srcRect/>
          <a:stretch>
            <a:fillRect/>
          </a:stretch>
        </p:blipFill>
        <p:spPr bwMode="auto">
          <a:xfrm>
            <a:off x="361921" y="1844824"/>
            <a:ext cx="3960440" cy="3456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0017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95936" y="836712"/>
            <a:ext cx="4896544" cy="5940660"/>
          </a:xfrm>
        </p:spPr>
        <p:txBody>
          <a:bodyPr>
            <a:normAutofit fontScale="70000" lnSpcReduction="20000"/>
          </a:bodyPr>
          <a:lstStyle/>
          <a:p>
            <a:pPr algn="just"/>
            <a:r>
              <a:rPr lang="fa-IR" b="1" dirty="0" smtClean="0"/>
              <a:t>فرودگاه </a:t>
            </a:r>
            <a:r>
              <a:rPr lang="fa-IR" b="1" dirty="0"/>
              <a:t>عظيم جديد </a:t>
            </a:r>
            <a:r>
              <a:rPr lang="fa-IR" b="1" dirty="0" smtClean="0"/>
              <a:t>پكن</a:t>
            </a:r>
            <a:endParaRPr lang="en-US" b="1" dirty="0" smtClean="0"/>
          </a:p>
          <a:p>
            <a:pPr algn="just"/>
            <a:r>
              <a:rPr lang="fa-IR" dirty="0" smtClean="0"/>
              <a:t>فرودگاه </a:t>
            </a:r>
            <a:r>
              <a:rPr lang="fa-IR" dirty="0"/>
              <a:t>پكن براي پذيرش خيل مسافراني كه براي بازي هاي المپيك 2008 پكن به اين كشور سفر مي كنند ، به يك ترمينال عظيم جديد با معماري آينده نگرانه مجهز شده است. </a:t>
            </a:r>
            <a:r>
              <a:rPr lang="fa-IR" dirty="0" smtClean="0"/>
              <a:t>هزينه </a:t>
            </a:r>
            <a:r>
              <a:rPr lang="fa-IR" dirty="0"/>
              <a:t>احداث اين ترمينال غول آسا 2.7 ميليارد دلار بوده است. </a:t>
            </a:r>
            <a:endParaRPr lang="fa-IR" dirty="0" smtClean="0"/>
          </a:p>
          <a:p>
            <a:pPr algn="just"/>
            <a:r>
              <a:rPr lang="fa-IR" dirty="0"/>
              <a:t>مساحت ترمينال جديد فرودگاه پكن </a:t>
            </a:r>
            <a:r>
              <a:rPr lang="fa-IR" dirty="0" smtClean="0"/>
              <a:t>معادل </a:t>
            </a:r>
            <a:r>
              <a:rPr lang="fa-IR" dirty="0"/>
              <a:t>وسعت 170 زمين فوتبال بوده و فراتر از مجموع 5 وسعت ترمينال فرودگاه </a:t>
            </a:r>
            <a:r>
              <a:rPr lang="fa-IR" dirty="0" smtClean="0"/>
              <a:t>هيثرو </a:t>
            </a:r>
            <a:r>
              <a:rPr lang="fa-IR" dirty="0"/>
              <a:t>لندن است. </a:t>
            </a:r>
            <a:endParaRPr lang="en-US" dirty="0"/>
          </a:p>
          <a:p>
            <a:pPr algn="just"/>
            <a:r>
              <a:rPr lang="fa-IR" dirty="0"/>
              <a:t>با خاتمه كليه عمليات اجرايي </a:t>
            </a:r>
            <a:r>
              <a:rPr lang="fa-IR" dirty="0" smtClean="0"/>
              <a:t>اين </a:t>
            </a:r>
            <a:r>
              <a:rPr lang="fa-IR" dirty="0"/>
              <a:t>ترمينال به تنهايي ظرفيت پذيرش 50 ميليون مسافر در سال را دارد و </a:t>
            </a:r>
            <a:r>
              <a:rPr lang="fa-IR" dirty="0" smtClean="0"/>
              <a:t>فرودگاه </a:t>
            </a:r>
            <a:r>
              <a:rPr lang="fa-IR" dirty="0"/>
              <a:t>پكن با داشتن 3 ترمينال بزرگترين فرودگاه جهان خواهد بود. </a:t>
            </a:r>
            <a:endParaRPr lang="en-US" dirty="0"/>
          </a:p>
          <a:p>
            <a:pPr algn="just"/>
            <a:r>
              <a:rPr lang="fa-IR" dirty="0"/>
              <a:t>ساختمان ترمينال شامل 3 بخش است </a:t>
            </a:r>
            <a:r>
              <a:rPr lang="fa-IR" dirty="0" smtClean="0"/>
              <a:t>كه </a:t>
            </a:r>
            <a:r>
              <a:rPr lang="fa-IR" dirty="0"/>
              <a:t>از طريق يك هال مركزي به يكديگر مرتبط مي شوند. طول بخش شمال – جنوب </a:t>
            </a:r>
            <a:r>
              <a:rPr lang="fa-IR" dirty="0" smtClean="0"/>
              <a:t>آن 3.25 </a:t>
            </a:r>
            <a:r>
              <a:rPr lang="fa-IR" dirty="0"/>
              <a:t>كيلومتر است. براي سهولت جابجايي مسافران از پياده روهاي متحرك با </a:t>
            </a:r>
            <a:r>
              <a:rPr lang="fa-IR" dirty="0" smtClean="0"/>
              <a:t>سرعت </a:t>
            </a:r>
            <a:r>
              <a:rPr lang="fa-IR" dirty="0"/>
              <a:t>بالا استفاده شده است. </a:t>
            </a:r>
            <a:endParaRPr lang="en-US" dirty="0"/>
          </a:p>
          <a:p>
            <a:pPr algn="just"/>
            <a:r>
              <a:rPr lang="fa-IR" dirty="0"/>
              <a:t>سازه و سقف ترمينال از دريچه </a:t>
            </a:r>
            <a:r>
              <a:rPr lang="fa-IR" dirty="0" smtClean="0"/>
              <a:t>هاي </a:t>
            </a:r>
            <a:r>
              <a:rPr lang="fa-IR" dirty="0"/>
              <a:t>مثلث شكل پوشيده شده كه يادآورشكل اژدها است. رنگ هاي طلايي و نقره اي </a:t>
            </a:r>
            <a:r>
              <a:rPr lang="fa-IR" dirty="0" smtClean="0"/>
              <a:t>سقف </a:t>
            </a:r>
            <a:r>
              <a:rPr lang="fa-IR" dirty="0"/>
              <a:t>درعين حال بازتابي از شهر ممنوعه مشهور پكن (كاخ سابق امپراتوران چين) </a:t>
            </a:r>
            <a:r>
              <a:rPr lang="fa-IR" dirty="0" smtClean="0"/>
              <a:t>است</a:t>
            </a:r>
            <a:r>
              <a:rPr lang="fa-IR" dirty="0"/>
              <a:t>.</a:t>
            </a:r>
            <a:endParaRPr lang="en-US" dirty="0"/>
          </a:p>
          <a:p>
            <a:pPr algn="just"/>
            <a:r>
              <a:rPr lang="fa-IR" dirty="0"/>
              <a:t>وجود ستون هاي قرمز در طول 3 </a:t>
            </a:r>
            <a:r>
              <a:rPr lang="fa-IR" dirty="0" smtClean="0"/>
              <a:t>بخش </a:t>
            </a:r>
            <a:r>
              <a:rPr lang="fa-IR" dirty="0"/>
              <a:t>ترمينال معابد چيني را در ذهن بيننده تداعي مي كند. به گفته آرشيتكت، </a:t>
            </a:r>
            <a:r>
              <a:rPr lang="fa-IR" dirty="0" smtClean="0"/>
              <a:t>پنجره </a:t>
            </a:r>
            <a:r>
              <a:rPr lang="fa-IR" dirty="0"/>
              <a:t>هاي عظيم ترمينال رابطه ميان ساختمان و آسمان را حفظ مي كنند. </a:t>
            </a:r>
            <a:endParaRPr lang="en-US" dirty="0"/>
          </a:p>
          <a:p>
            <a:pPr algn="just"/>
            <a:r>
              <a:rPr lang="fa-IR" dirty="0"/>
              <a:t>نورمن فوستر ، طراح و آرشيتكت </a:t>
            </a:r>
            <a:r>
              <a:rPr lang="fa-IR" dirty="0" smtClean="0"/>
              <a:t>مشهور </a:t>
            </a:r>
            <a:r>
              <a:rPr lang="fa-IR" dirty="0"/>
              <a:t>انگليسي طراحي پروژه ترمينال جديد فرودگاه پكن را به عهده داشته </a:t>
            </a:r>
            <a:r>
              <a:rPr lang="fa-IR" dirty="0" smtClean="0"/>
              <a:t>است.</a:t>
            </a:r>
            <a:endParaRPr lang="en-US" dirty="0"/>
          </a:p>
        </p:txBody>
      </p:sp>
      <p:pic>
        <p:nvPicPr>
          <p:cNvPr id="4" name="Picture 3" descr="http://persianv.com/pimg/persian/blog_1/18883_1.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3816424"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persianv.com/pimg/persian/blog_1/18883_4.jpg"/>
          <p:cNvPicPr/>
          <p:nvPr/>
        </p:nvPicPr>
        <p:blipFill>
          <a:blip r:embed="rId3">
            <a:extLst>
              <a:ext uri="{28A0092B-C50C-407E-A947-70E740481C1C}">
                <a14:useLocalDpi xmlns:a14="http://schemas.microsoft.com/office/drawing/2010/main" val="0"/>
              </a:ext>
            </a:extLst>
          </a:blip>
          <a:srcRect/>
          <a:stretch>
            <a:fillRect/>
          </a:stretch>
        </p:blipFill>
        <p:spPr bwMode="auto">
          <a:xfrm>
            <a:off x="109329" y="3933056"/>
            <a:ext cx="3816424" cy="2518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493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ersianv.com/pimg/persian/blog_1/18883_2.jpg"/>
          <p:cNvPicPr/>
          <p:nvPr/>
        </p:nvPicPr>
        <p:blipFill>
          <a:blip r:embed="rId2">
            <a:extLst>
              <a:ext uri="{28A0092B-C50C-407E-A947-70E740481C1C}">
                <a14:useLocalDpi xmlns:a14="http://schemas.microsoft.com/office/drawing/2010/main" val="0"/>
              </a:ext>
            </a:extLst>
          </a:blip>
          <a:srcRect/>
          <a:stretch>
            <a:fillRect/>
          </a:stretch>
        </p:blipFill>
        <p:spPr bwMode="auto">
          <a:xfrm>
            <a:off x="514436" y="2536967"/>
            <a:ext cx="3401120" cy="2086825"/>
          </a:xfrm>
          <a:prstGeom prst="rect">
            <a:avLst/>
          </a:prstGeom>
          <a:noFill/>
          <a:ln>
            <a:noFill/>
          </a:ln>
        </p:spPr>
      </p:pic>
      <p:pic>
        <p:nvPicPr>
          <p:cNvPr id="6" name="Picture 5" descr="http://persianv.com/pimg/persian/blog_1/18883_3.jpg"/>
          <p:cNvPicPr/>
          <p:nvPr/>
        </p:nvPicPr>
        <p:blipFill>
          <a:blip r:embed="rId3">
            <a:extLst>
              <a:ext uri="{28A0092B-C50C-407E-A947-70E740481C1C}">
                <a14:useLocalDpi xmlns:a14="http://schemas.microsoft.com/office/drawing/2010/main" val="0"/>
              </a:ext>
            </a:extLst>
          </a:blip>
          <a:srcRect/>
          <a:stretch>
            <a:fillRect/>
          </a:stretch>
        </p:blipFill>
        <p:spPr bwMode="auto">
          <a:xfrm>
            <a:off x="506064" y="72008"/>
            <a:ext cx="3417864" cy="2420888"/>
          </a:xfrm>
          <a:prstGeom prst="rect">
            <a:avLst/>
          </a:prstGeom>
          <a:noFill/>
          <a:ln>
            <a:noFill/>
          </a:ln>
        </p:spPr>
      </p:pic>
      <p:pic>
        <p:nvPicPr>
          <p:cNvPr id="8" name="Picture 7" descr="http://persianv.com/pimg/persian/blog_1/18883_5.jpg"/>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5715"/>
            <a:ext cx="3707904" cy="2335173"/>
          </a:xfrm>
          <a:prstGeom prst="rect">
            <a:avLst/>
          </a:prstGeom>
          <a:noFill/>
          <a:ln>
            <a:noFill/>
          </a:ln>
        </p:spPr>
      </p:pic>
      <p:pic>
        <p:nvPicPr>
          <p:cNvPr id="9" name="Picture 8" descr="http://persianv.com/pimg/persian/blog_1/18883_6.jpg"/>
          <p:cNvPicPr/>
          <p:nvPr/>
        </p:nvPicPr>
        <p:blipFill>
          <a:blip r:embed="rId5">
            <a:extLst>
              <a:ext uri="{28A0092B-C50C-407E-A947-70E740481C1C}">
                <a14:useLocalDpi xmlns:a14="http://schemas.microsoft.com/office/drawing/2010/main" val="0"/>
              </a:ext>
            </a:extLst>
          </a:blip>
          <a:srcRect/>
          <a:stretch>
            <a:fillRect/>
          </a:stretch>
        </p:blipFill>
        <p:spPr bwMode="auto">
          <a:xfrm>
            <a:off x="4880474" y="2492896"/>
            <a:ext cx="3707904" cy="2315324"/>
          </a:xfrm>
          <a:prstGeom prst="rect">
            <a:avLst/>
          </a:prstGeom>
          <a:noFill/>
          <a:ln>
            <a:noFill/>
          </a:ln>
        </p:spPr>
      </p:pic>
      <p:pic>
        <p:nvPicPr>
          <p:cNvPr id="10" name="Picture 9" descr="http://persianv.com/pimg/persian/blog_1/18883_8.jpg"/>
          <p:cNvPicPr/>
          <p:nvPr/>
        </p:nvPicPr>
        <p:blipFill>
          <a:blip r:embed="rId6">
            <a:extLst>
              <a:ext uri="{28A0092B-C50C-407E-A947-70E740481C1C}">
                <a14:useLocalDpi xmlns:a14="http://schemas.microsoft.com/office/drawing/2010/main" val="0"/>
              </a:ext>
            </a:extLst>
          </a:blip>
          <a:srcRect/>
          <a:stretch>
            <a:fillRect/>
          </a:stretch>
        </p:blipFill>
        <p:spPr bwMode="auto">
          <a:xfrm>
            <a:off x="4880474" y="4869160"/>
            <a:ext cx="3707904" cy="1916832"/>
          </a:xfrm>
          <a:prstGeom prst="rect">
            <a:avLst/>
          </a:prstGeom>
          <a:noFill/>
          <a:ln>
            <a:noFill/>
          </a:ln>
        </p:spPr>
      </p:pic>
      <p:pic>
        <p:nvPicPr>
          <p:cNvPr id="11" name="Picture 10" descr="http://persianv.com/pimg/persian/blog_1/18883_10.jpg"/>
          <p:cNvPicPr/>
          <p:nvPr/>
        </p:nvPicPr>
        <p:blipFill>
          <a:blip r:embed="rId7">
            <a:extLst>
              <a:ext uri="{28A0092B-C50C-407E-A947-70E740481C1C}">
                <a14:useLocalDpi xmlns:a14="http://schemas.microsoft.com/office/drawing/2010/main" val="0"/>
              </a:ext>
            </a:extLst>
          </a:blip>
          <a:srcRect/>
          <a:stretch>
            <a:fillRect/>
          </a:stretch>
        </p:blipFill>
        <p:spPr bwMode="auto">
          <a:xfrm>
            <a:off x="506064" y="4725144"/>
            <a:ext cx="3417864" cy="2049780"/>
          </a:xfrm>
          <a:prstGeom prst="rect">
            <a:avLst/>
          </a:prstGeom>
          <a:noFill/>
          <a:ln>
            <a:noFill/>
          </a:ln>
        </p:spPr>
      </p:pic>
    </p:spTree>
    <p:extLst>
      <p:ext uri="{BB962C8B-B14F-4D97-AF65-F5344CB8AC3E}">
        <p14:creationId xmlns:p14="http://schemas.microsoft.com/office/powerpoint/2010/main" val="371750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851648" cy="977280"/>
          </a:xfrm>
        </p:spPr>
        <p:txBody>
          <a:bodyPr/>
          <a:lstStyle/>
          <a:p>
            <a:r>
              <a:rPr lang="fa-IR" dirty="0" smtClean="0">
                <a:cs typeface="+mn-cs"/>
              </a:rPr>
              <a:t>منابع و مآخذ</a:t>
            </a:r>
            <a:endParaRPr lang="fa-IR" dirty="0">
              <a:cs typeface="+mn-cs"/>
            </a:endParaRPr>
          </a:p>
        </p:txBody>
      </p:sp>
      <p:sp>
        <p:nvSpPr>
          <p:cNvPr id="3" name="Subtitle 2"/>
          <p:cNvSpPr>
            <a:spLocks noGrp="1"/>
          </p:cNvSpPr>
          <p:nvPr>
            <p:ph type="subTitle" idx="1"/>
          </p:nvPr>
        </p:nvSpPr>
        <p:spPr>
          <a:xfrm>
            <a:off x="323528" y="2420888"/>
            <a:ext cx="8496944" cy="3888432"/>
          </a:xfrm>
        </p:spPr>
        <p:txBody>
          <a:bodyPr/>
          <a:lstStyle/>
          <a:p>
            <a:pPr algn="just"/>
            <a:endParaRPr lang="fa-IR" dirty="0"/>
          </a:p>
        </p:txBody>
      </p:sp>
    </p:spTree>
    <p:extLst>
      <p:ext uri="{BB962C8B-B14F-4D97-AF65-F5344CB8AC3E}">
        <p14:creationId xmlns:p14="http://schemas.microsoft.com/office/powerpoint/2010/main" val="4276960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628800"/>
            <a:ext cx="8784976" cy="5112568"/>
          </a:xfrm>
        </p:spPr>
        <p:txBody>
          <a:bodyPr>
            <a:noAutofit/>
          </a:bodyPr>
          <a:lstStyle/>
          <a:p>
            <a:pPr algn="just"/>
            <a:r>
              <a:rPr lang="fa-IR" sz="1600" dirty="0"/>
              <a:t>پوست تخم مرغ پرندگان نمونه زيبايى از قانون استفاده از مصالح با حداكثر كارايى است . عملکرد اصلى پوست تخم </a:t>
            </a:r>
            <a:r>
              <a:rPr lang="fa-IR" sz="1600" dirty="0" smtClean="0"/>
              <a:t>مرغ پرندگان</a:t>
            </a:r>
            <a:r>
              <a:rPr lang="fa-IR" sz="1600" dirty="0"/>
              <a:t>، حفاظت از جوجه درون آن است كه با استفاده از حداقل مصالح به خوبى پاسخ داده شده است . با استفاده </a:t>
            </a:r>
            <a:r>
              <a:rPr lang="fa-IR" sz="1600" dirty="0" smtClean="0"/>
              <a:t>از مصالح </a:t>
            </a:r>
            <a:r>
              <a:rPr lang="fa-IR" sz="1600" dirty="0"/>
              <a:t>بيشتر، هم به ما در صدمه وارد می شود و هم وزن پوسته زياد شده و مانع شکستن آن توسط جوجه می شود .</a:t>
            </a:r>
          </a:p>
          <a:p>
            <a:pPr algn="just"/>
            <a:r>
              <a:rPr lang="fa-IR" sz="1600" dirty="0"/>
              <a:t>پوست تخم پرندگان را می توان به عنوان فرم قوسى سه بعدى در نظر گرفت كه در آن نيروها به شکل فشارى </a:t>
            </a:r>
            <a:r>
              <a:rPr lang="fa-IR" sz="1600" dirty="0" smtClean="0"/>
              <a:t>منتقل می </a:t>
            </a:r>
            <a:r>
              <a:rPr lang="fa-IR" sz="1600" dirty="0"/>
              <a:t>شوند.</a:t>
            </a:r>
          </a:p>
          <a:p>
            <a:pPr algn="just"/>
            <a:r>
              <a:rPr lang="fa-IR" sz="1600" dirty="0"/>
              <a:t>فرم قوسى شکل سه بعدى، عامل اساسى طراحى ساختمان ها با استفاده از گنبد و فرم هاى پوست هاى بوده است .</a:t>
            </a:r>
          </a:p>
          <a:p>
            <a:pPr algn="just"/>
            <a:r>
              <a:rPr lang="fa-IR" sz="1600" dirty="0"/>
              <a:t>همچنين پوسته دانه هاي آجيل مانند گردو، بادام، نارگيل، پوسته خارجی حشرات، پوسته بيرونی انواع بذر و دانه </a:t>
            </a:r>
            <a:r>
              <a:rPr lang="fa-IR" sz="1600" dirty="0" smtClean="0"/>
              <a:t>ها نمونه </a:t>
            </a:r>
            <a:r>
              <a:rPr lang="fa-IR" sz="1600" dirty="0"/>
              <a:t>هاي مشابهی از اين گونه </a:t>
            </a:r>
            <a:r>
              <a:rPr lang="fa-IR" sz="1600" dirty="0" smtClean="0"/>
              <a:t>اند.</a:t>
            </a:r>
            <a:endParaRPr lang="fa-IR" sz="1600" dirty="0"/>
          </a:p>
          <a:p>
            <a:pPr algn="just"/>
            <a:r>
              <a:rPr lang="fa-IR" sz="1600" dirty="0"/>
              <a:t>اين ساختارهاي طبيعی به واقع داراي سختی و مقاومت زياد نسبت به نمونه هاي ساز هاي تخت مشابه آن هستند . </a:t>
            </a:r>
            <a:r>
              <a:rPr lang="fa-IR" sz="1600" dirty="0" smtClean="0"/>
              <a:t>در بدن </a:t>
            </a:r>
            <a:r>
              <a:rPr lang="fa-IR" sz="1600" dirty="0"/>
              <a:t>انسان، ساختارهاي قوسی شکل، عضوهاي حياتی بدن را محافظت می كنند؛ جمجمه كار محافظت از مغز را بر </a:t>
            </a:r>
            <a:r>
              <a:rPr lang="fa-IR" sz="1600" dirty="0" smtClean="0"/>
              <a:t>عهده دارد </a:t>
            </a:r>
            <a:r>
              <a:rPr lang="fa-IR" sz="1600" dirty="0"/>
              <a:t>و قفسه سينه حفاظت از قلب، كليه ها و ديگر اعضا را بر عهده دارد . در پوسته هاي قوسی شکل؛ تمامی تنش ها </a:t>
            </a:r>
            <a:r>
              <a:rPr lang="fa-IR" sz="1600" dirty="0" smtClean="0"/>
              <a:t>در تمامی </a:t>
            </a:r>
            <a:r>
              <a:rPr lang="fa-IR" sz="1600" dirty="0"/>
              <a:t>پوسته توزيع و در نهايت به تکيه گاه ها منتقل می شود . اصول ساز هاي موجود در پوسته هايی چون صدف ها </a:t>
            </a:r>
            <a:r>
              <a:rPr lang="fa-IR" sz="1600" dirty="0" smtClean="0"/>
              <a:t>و پوست </a:t>
            </a:r>
            <a:r>
              <a:rPr lang="fa-IR" sz="1600" dirty="0"/>
              <a:t>تخم مرغ كام ا لا می تواند در معماري نيز صادق باشد . چرا كه ساختار بهينه اين پوسته ها چه از نظر به </a:t>
            </a:r>
            <a:r>
              <a:rPr lang="fa-IR" sz="1600" dirty="0" smtClean="0"/>
              <a:t>كارگيري حداقل </a:t>
            </a:r>
            <a:r>
              <a:rPr lang="fa-IR" sz="1600" dirty="0"/>
              <a:t>عناصر مادي با بيشترين توانايی باربري و انتقال نيروها، همچنين كمترين ضخامت ممکن، خصوصيات بارزي </a:t>
            </a:r>
            <a:r>
              <a:rPr lang="fa-IR" sz="1600" dirty="0" smtClean="0"/>
              <a:t>است كه </a:t>
            </a:r>
            <a:r>
              <a:rPr lang="fa-IR" sz="1600" dirty="0"/>
              <a:t>بهره گيري از آن در معماري باعث بهينه سازي ساز هاي خواهد شد .</a:t>
            </a:r>
          </a:p>
          <a:p>
            <a:pPr algn="just"/>
            <a:r>
              <a:rPr lang="fa-IR" sz="1600" dirty="0"/>
              <a:t>در اينجا گفتنی است كه صدف هاي دوتکه اي با وجود ضخامت كم پوسته ها، حداكثر مقاومت را دارا هستند، </a:t>
            </a:r>
            <a:r>
              <a:rPr lang="fa-IR" sz="1600" dirty="0" smtClean="0"/>
              <a:t>بدون اينکه </a:t>
            </a:r>
            <a:r>
              <a:rPr lang="fa-IR" sz="1600" dirty="0"/>
              <a:t>مواد زيادي در ساخت آن به كار رود . يعنى سازه ها می توانند براى افزايش در سختى و صلبيت سطح با تغيير </a:t>
            </a:r>
            <a:r>
              <a:rPr lang="fa-IR" sz="1600" dirty="0" smtClean="0"/>
              <a:t>در</a:t>
            </a:r>
            <a:r>
              <a:rPr lang="fa-IR" sz="1600" dirty="0"/>
              <a:t> </a:t>
            </a:r>
            <a:r>
              <a:rPr lang="fa-IR" sz="1600" dirty="0" smtClean="0"/>
              <a:t>فرم </a:t>
            </a:r>
            <a:r>
              <a:rPr lang="fa-IR" sz="1600" dirty="0"/>
              <a:t>هاي منحنی مقاوم شوند .</a:t>
            </a:r>
          </a:p>
          <a:p>
            <a:pPr algn="just"/>
            <a:r>
              <a:rPr lang="fa-IR" sz="1600" b="1" dirty="0"/>
              <a:t>طبیعت، منبع تاثیرگذار سازه های معماری معماری آرل</a:t>
            </a:r>
          </a:p>
          <a:p>
            <a:pPr algn="just"/>
            <a:r>
              <a:rPr lang="fa-IR" sz="1600" dirty="0"/>
              <a:t>از انواع مختلف پوسته، می توان به نمونه هايى از قبيل پوسته با قوس استوان هاي، پوسته گنبدي شکل، پوسته </a:t>
            </a:r>
            <a:r>
              <a:rPr lang="fa-IR" sz="1600" dirty="0" smtClean="0"/>
              <a:t>هاي شبه حلزونی </a:t>
            </a:r>
            <a:r>
              <a:rPr lang="fa-IR" sz="1600" dirty="0"/>
              <a:t>و سطوح سهمی وار اشاره كرد . </a:t>
            </a:r>
          </a:p>
        </p:txBody>
      </p:sp>
      <p:sp>
        <p:nvSpPr>
          <p:cNvPr id="5" name="Title 1"/>
          <p:cNvSpPr>
            <a:spLocks noGrp="1"/>
          </p:cNvSpPr>
          <p:nvPr>
            <p:ph type="ctrTitle"/>
          </p:nvPr>
        </p:nvSpPr>
        <p:spPr>
          <a:xfrm>
            <a:off x="6516216" y="692696"/>
            <a:ext cx="2235024" cy="977280"/>
          </a:xfrm>
        </p:spPr>
        <p:txBody>
          <a:bodyPr/>
          <a:lstStyle/>
          <a:p>
            <a:pPr rtl="1"/>
            <a:r>
              <a:rPr lang="fa-IR" dirty="0" smtClean="0">
                <a:cs typeface="+mn-cs"/>
              </a:rPr>
              <a:t>تعریف</a:t>
            </a:r>
            <a:endParaRPr lang="fa-IR" dirty="0">
              <a:cs typeface="+mn-cs"/>
            </a:endParaRPr>
          </a:p>
        </p:txBody>
      </p:sp>
    </p:spTree>
    <p:extLst>
      <p:ext uri="{BB962C8B-B14F-4D97-AF65-F5344CB8AC3E}">
        <p14:creationId xmlns:p14="http://schemas.microsoft.com/office/powerpoint/2010/main" val="44353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 y="24025"/>
            <a:ext cx="4322575" cy="32419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92963"/>
            <a:ext cx="4322575" cy="3476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1" y="3865055"/>
            <a:ext cx="4440188" cy="29575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53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80728"/>
            <a:ext cx="7851648" cy="1049288"/>
          </a:xfrm>
        </p:spPr>
        <p:txBody>
          <a:bodyPr/>
          <a:lstStyle/>
          <a:p>
            <a:r>
              <a:rPr lang="fa-IR" dirty="0" smtClean="0">
                <a:cs typeface="+mn-cs"/>
              </a:rPr>
              <a:t>انواع پوسته</a:t>
            </a:r>
            <a:endParaRPr lang="fa-IR" dirty="0">
              <a:cs typeface="+mn-cs"/>
            </a:endParaRPr>
          </a:p>
        </p:txBody>
      </p:sp>
      <p:sp>
        <p:nvSpPr>
          <p:cNvPr id="3" name="Subtitle 2"/>
          <p:cNvSpPr>
            <a:spLocks noGrp="1"/>
          </p:cNvSpPr>
          <p:nvPr>
            <p:ph type="subTitle" idx="1"/>
          </p:nvPr>
        </p:nvSpPr>
        <p:spPr>
          <a:xfrm>
            <a:off x="5724128" y="2651923"/>
            <a:ext cx="2880320" cy="1728192"/>
          </a:xfrm>
        </p:spPr>
        <p:txBody>
          <a:bodyPr/>
          <a:lstStyle/>
          <a:p>
            <a:pPr marL="514350" indent="-514350">
              <a:buAutoNum type="arabicPeriod"/>
            </a:pPr>
            <a:r>
              <a:rPr lang="fa-IR" dirty="0" smtClean="0"/>
              <a:t>نوع شکل گیری</a:t>
            </a:r>
          </a:p>
          <a:p>
            <a:pPr marL="514350" indent="-514350">
              <a:buAutoNum type="arabicPeriod"/>
            </a:pPr>
            <a:r>
              <a:rPr lang="fa-IR" dirty="0" smtClean="0"/>
              <a:t>فرم</a:t>
            </a:r>
          </a:p>
          <a:p>
            <a:pPr marL="514350" indent="-514350">
              <a:buAutoNum type="arabicPeriod"/>
            </a:pPr>
            <a:r>
              <a:rPr lang="fa-IR" dirty="0" smtClean="0"/>
              <a:t>هندسه</a:t>
            </a:r>
            <a:endParaRPr lang="fa-IR" dirty="0"/>
          </a:p>
        </p:txBody>
      </p:sp>
      <p:pic>
        <p:nvPicPr>
          <p:cNvPr id="6" name="Picture 5" descr="پوسته ها"/>
          <p:cNvPicPr/>
          <p:nvPr/>
        </p:nvPicPr>
        <p:blipFill>
          <a:blip r:embed="rId2">
            <a:extLst>
              <a:ext uri="{28A0092B-C50C-407E-A947-70E740481C1C}">
                <a14:useLocalDpi xmlns:a14="http://schemas.microsoft.com/office/drawing/2010/main" val="0"/>
              </a:ext>
            </a:extLst>
          </a:blip>
          <a:srcRect/>
          <a:stretch>
            <a:fillRect/>
          </a:stretch>
        </p:blipFill>
        <p:spPr bwMode="auto">
          <a:xfrm>
            <a:off x="738207" y="1124744"/>
            <a:ext cx="4218098" cy="2952328"/>
          </a:xfrm>
          <a:prstGeom prst="rect">
            <a:avLst/>
          </a:prstGeom>
          <a:ln>
            <a:noFill/>
          </a:ln>
          <a:effectLst>
            <a:softEdge rad="112500"/>
          </a:effectLst>
        </p:spPr>
      </p:pic>
      <p:pic>
        <p:nvPicPr>
          <p:cNvPr id="7" name="Picture 6" descr="http://www.hossein-sodagar.com/assets/images/new/shell/1.jpg"/>
          <p:cNvPicPr/>
          <p:nvPr/>
        </p:nvPicPr>
        <p:blipFill>
          <a:blip r:embed="rId3">
            <a:extLst>
              <a:ext uri="{28A0092B-C50C-407E-A947-70E740481C1C}">
                <a14:useLocalDpi xmlns:a14="http://schemas.microsoft.com/office/drawing/2010/main" val="0"/>
              </a:ext>
            </a:extLst>
          </a:blip>
          <a:srcRect/>
          <a:stretch>
            <a:fillRect/>
          </a:stretch>
        </p:blipFill>
        <p:spPr bwMode="auto">
          <a:xfrm>
            <a:off x="738207" y="4412141"/>
            <a:ext cx="4218098"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261060" y="6093296"/>
            <a:ext cx="2595582" cy="461665"/>
          </a:xfrm>
          <a:prstGeom prst="rect">
            <a:avLst/>
          </a:prstGeom>
        </p:spPr>
        <p:txBody>
          <a:bodyPr wrap="none">
            <a:spAutoFit/>
          </a:bodyPr>
          <a:lstStyle/>
          <a:p>
            <a:r>
              <a:rPr lang="en-US" sz="2400" b="1" dirty="0"/>
              <a:t> </a:t>
            </a:r>
            <a:r>
              <a:rPr lang="fa-IR" sz="2400" b="1" dirty="0" smtClean="0"/>
              <a:t>نمونه </a:t>
            </a:r>
            <a:r>
              <a:rPr lang="fa-IR" sz="2400" b="1" dirty="0"/>
              <a:t>کار هاینس ایسلر</a:t>
            </a:r>
            <a:endParaRPr lang="en-US" sz="2400" b="1" dirty="0"/>
          </a:p>
        </p:txBody>
      </p:sp>
    </p:spTree>
    <p:extLst>
      <p:ext uri="{BB962C8B-B14F-4D97-AF65-F5344CB8AC3E}">
        <p14:creationId xmlns:p14="http://schemas.microsoft.com/office/powerpoint/2010/main" val="383599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836712"/>
            <a:ext cx="7851648" cy="1080120"/>
          </a:xfrm>
        </p:spPr>
        <p:txBody>
          <a:bodyPr/>
          <a:lstStyle/>
          <a:p>
            <a:r>
              <a:rPr lang="fa-IR" dirty="0" smtClean="0">
                <a:cs typeface="+mn-cs"/>
              </a:rPr>
              <a:t>1. نوع شکل گیری</a:t>
            </a:r>
            <a:endParaRPr lang="fa-IR" dirty="0">
              <a:cs typeface="+mn-cs"/>
            </a:endParaRPr>
          </a:p>
        </p:txBody>
      </p:sp>
      <p:sp>
        <p:nvSpPr>
          <p:cNvPr id="3" name="Subtitle 2"/>
          <p:cNvSpPr>
            <a:spLocks noGrp="1"/>
          </p:cNvSpPr>
          <p:nvPr>
            <p:ph type="subTitle" idx="1"/>
          </p:nvPr>
        </p:nvSpPr>
        <p:spPr>
          <a:xfrm>
            <a:off x="5508104" y="2276872"/>
            <a:ext cx="3240360" cy="3384376"/>
          </a:xfrm>
        </p:spPr>
        <p:txBody>
          <a:bodyPr>
            <a:normAutofit fontScale="77500" lnSpcReduction="20000"/>
          </a:bodyPr>
          <a:lstStyle/>
          <a:p>
            <a:pPr algn="just">
              <a:lnSpc>
                <a:spcPct val="110000"/>
              </a:lnSpc>
            </a:pPr>
            <a:r>
              <a:rPr lang="fa-IR" dirty="0"/>
              <a:t>پوسته‌ها از نظر شکل گیری به پوسته‌های </a:t>
            </a:r>
            <a:r>
              <a:rPr lang="fa-IR" dirty="0" smtClean="0"/>
              <a:t>دورانی( چرخش، فیزیک) و پوسته‌های انتقالی</a:t>
            </a:r>
            <a:r>
              <a:rPr lang="en-US" dirty="0" smtClean="0"/>
              <a:t>((</a:t>
            </a:r>
            <a:r>
              <a:rPr lang="en-US" dirty="0" err="1" smtClean="0"/>
              <a:t>Transational</a:t>
            </a:r>
            <a:r>
              <a:rPr lang="en-US" dirty="0"/>
              <a:t>)) </a:t>
            </a:r>
            <a:r>
              <a:rPr lang="fa-IR" dirty="0" smtClean="0"/>
              <a:t> تقسیم </a:t>
            </a:r>
            <a:r>
              <a:rPr lang="fa-IR" dirty="0"/>
              <a:t>می‌شوند</a:t>
            </a:r>
            <a:r>
              <a:rPr lang="fa-IR" dirty="0" smtClean="0"/>
              <a:t>.</a:t>
            </a:r>
          </a:p>
          <a:p>
            <a:pPr algn="just">
              <a:lnSpc>
                <a:spcPct val="110000"/>
              </a:lnSpc>
            </a:pPr>
            <a:r>
              <a:rPr lang="fa-IR" dirty="0" smtClean="0"/>
              <a:t> </a:t>
            </a:r>
            <a:r>
              <a:rPr lang="fa-IR" dirty="0"/>
              <a:t>در پوسته‌های دورانی، شکل گیری پوسته ناشی از دوران یک منحنی حول یک محور و در پوسته‌های انتقالی ناشی از انتقال یک منحنی در طول یک خط یا یک منحنی است</a:t>
            </a:r>
            <a:r>
              <a:rPr lang="en-US" dirty="0" smtClean="0"/>
              <a:t>.</a:t>
            </a:r>
            <a:endParaRPr lang="en-US" dirty="0"/>
          </a:p>
          <a:p>
            <a:pPr algn="just"/>
            <a:endParaRPr lang="fa-IR" dirty="0"/>
          </a:p>
        </p:txBody>
      </p:sp>
      <p:pic>
        <p:nvPicPr>
          <p:cNvPr id="5" name="Picture 4" descr="http://www.hossein-sodagar.com/assets/images/11/zaha-hadid-beko-building-belgrade.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4320480"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691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7851648" cy="1049288"/>
          </a:xfrm>
        </p:spPr>
        <p:txBody>
          <a:bodyPr/>
          <a:lstStyle/>
          <a:p>
            <a:pPr algn="just" rtl="1"/>
            <a:r>
              <a:rPr lang="fa-IR" dirty="0" smtClean="0">
                <a:cs typeface="+mn-cs"/>
              </a:rPr>
              <a:t>2. فرم</a:t>
            </a:r>
            <a:endParaRPr lang="fa-IR" dirty="0">
              <a:cs typeface="+mn-cs"/>
            </a:endParaRPr>
          </a:p>
        </p:txBody>
      </p:sp>
      <p:sp>
        <p:nvSpPr>
          <p:cNvPr id="3" name="Subtitle 2"/>
          <p:cNvSpPr>
            <a:spLocks noGrp="1"/>
          </p:cNvSpPr>
          <p:nvPr>
            <p:ph type="subTitle" idx="1"/>
          </p:nvPr>
        </p:nvSpPr>
        <p:spPr>
          <a:xfrm>
            <a:off x="5508104" y="2204864"/>
            <a:ext cx="3240360" cy="4104456"/>
          </a:xfrm>
        </p:spPr>
        <p:txBody>
          <a:bodyPr>
            <a:normAutofit lnSpcReduction="10000"/>
          </a:bodyPr>
          <a:lstStyle/>
          <a:p>
            <a:pPr algn="just"/>
            <a:r>
              <a:rPr lang="fa-IR" dirty="0"/>
              <a:t>پوسته‌ها از نظر نوع انحنای پوسته به دو گروه پوسته‌های سین کلاستیک و پوسته‌های آنتی کلاستیک تقسیم می‌شوند. پوسته‌های سین کلاستیک دو منحنی دارند و خطوط انحنا در هر جهت آن‌ها یکسان است. پوسته‌های آنتی </a:t>
            </a:r>
            <a:r>
              <a:rPr lang="fa-IR" dirty="0" smtClean="0"/>
              <a:t>کلاستیک</a:t>
            </a:r>
            <a:r>
              <a:rPr lang="en-US" dirty="0" smtClean="0"/>
              <a:t>)</a:t>
            </a:r>
            <a:r>
              <a:rPr lang="fa-IR" dirty="0" smtClean="0"/>
              <a:t>زین اسبی) انحنای </a:t>
            </a:r>
            <a:r>
              <a:rPr lang="fa-IR" dirty="0"/>
              <a:t>مضاعف و خطوط انحنا در جهت‌های مخالف دارند</a:t>
            </a:r>
            <a:r>
              <a:rPr lang="en-US" dirty="0"/>
              <a:t>.</a:t>
            </a:r>
          </a:p>
          <a:p>
            <a:pPr algn="just"/>
            <a:endParaRPr lang="fa-IR" dirty="0" smtClean="0"/>
          </a:p>
        </p:txBody>
      </p:sp>
      <p:pic>
        <p:nvPicPr>
          <p:cNvPr id="5" name="Picture 4" descr="http://www.hossein-sodagar.com/assets/images/204/foto-cubierta-2-724x424.jpg"/>
          <p:cNvPicPr/>
          <p:nvPr/>
        </p:nvPicPr>
        <p:blipFill>
          <a:blip r:embed="rId2">
            <a:extLst>
              <a:ext uri="{28A0092B-C50C-407E-A947-70E740481C1C}">
                <a14:useLocalDpi xmlns:a14="http://schemas.microsoft.com/office/drawing/2010/main" val="0"/>
              </a:ext>
            </a:extLst>
          </a:blip>
          <a:srcRect/>
          <a:stretch>
            <a:fillRect/>
          </a:stretch>
        </p:blipFill>
        <p:spPr bwMode="auto">
          <a:xfrm>
            <a:off x="304078" y="2420888"/>
            <a:ext cx="4896544" cy="2664296"/>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683568" y="5260558"/>
            <a:ext cx="3714478" cy="400110"/>
          </a:xfrm>
          <a:prstGeom prst="rect">
            <a:avLst/>
          </a:prstGeom>
        </p:spPr>
        <p:txBody>
          <a:bodyPr wrap="none">
            <a:spAutoFit/>
          </a:bodyPr>
          <a:lstStyle/>
          <a:p>
            <a:pPr algn="just"/>
            <a:r>
              <a:rPr lang="fa-IR" sz="2000" b="1" dirty="0"/>
              <a:t>سقف بتون پوسته‌ای اوشن‌گرافیک والنسیا</a:t>
            </a:r>
            <a:endParaRPr lang="en-US" sz="2000" b="1" dirty="0"/>
          </a:p>
        </p:txBody>
      </p:sp>
    </p:spTree>
    <p:extLst>
      <p:ext uri="{BB962C8B-B14F-4D97-AF65-F5344CB8AC3E}">
        <p14:creationId xmlns:p14="http://schemas.microsoft.com/office/powerpoint/2010/main" val="692097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764704"/>
            <a:ext cx="7851648" cy="977280"/>
          </a:xfrm>
        </p:spPr>
        <p:txBody>
          <a:bodyPr/>
          <a:lstStyle/>
          <a:p>
            <a:pPr rtl="1"/>
            <a:r>
              <a:rPr lang="fa-IR" dirty="0" smtClean="0">
                <a:cs typeface="+mn-cs"/>
              </a:rPr>
              <a:t>3. هندسه</a:t>
            </a:r>
            <a:endParaRPr lang="fa-IR" dirty="0">
              <a:cs typeface="+mn-cs"/>
            </a:endParaRPr>
          </a:p>
        </p:txBody>
      </p:sp>
      <p:sp>
        <p:nvSpPr>
          <p:cNvPr id="3" name="Subtitle 2"/>
          <p:cNvSpPr>
            <a:spLocks noGrp="1"/>
          </p:cNvSpPr>
          <p:nvPr>
            <p:ph type="subTitle" idx="1"/>
          </p:nvPr>
        </p:nvSpPr>
        <p:spPr>
          <a:xfrm>
            <a:off x="4932040" y="1844824"/>
            <a:ext cx="3960440" cy="4896544"/>
          </a:xfrm>
        </p:spPr>
        <p:txBody>
          <a:bodyPr>
            <a:normAutofit fontScale="77500" lnSpcReduction="20000"/>
          </a:bodyPr>
          <a:lstStyle/>
          <a:p>
            <a:pPr algn="just"/>
            <a:r>
              <a:rPr lang="fa-IR" dirty="0"/>
              <a:t>به</a:t>
            </a:r>
            <a:endParaRPr lang="en-US" dirty="0"/>
          </a:p>
          <a:p>
            <a:pPr lvl="0" algn="just"/>
            <a:r>
              <a:rPr lang="fa-IR" b="1" dirty="0"/>
              <a:t>پوسته‌های قابل توسعه</a:t>
            </a:r>
            <a:endParaRPr lang="en-US" b="1" dirty="0"/>
          </a:p>
          <a:p>
            <a:pPr algn="just"/>
            <a:r>
              <a:rPr lang="fa-IR" b="1" dirty="0"/>
              <a:t>پوسته‌های غیر قابل </a:t>
            </a:r>
            <a:r>
              <a:rPr lang="fa-IR" b="1" dirty="0" smtClean="0"/>
              <a:t>توسعه </a:t>
            </a:r>
            <a:r>
              <a:rPr lang="fa-IR" dirty="0"/>
              <a:t>(</a:t>
            </a:r>
            <a:r>
              <a:rPr lang="fa-IR" dirty="0" smtClean="0"/>
              <a:t>پوسته‌های کروی)</a:t>
            </a:r>
            <a:endParaRPr lang="en-US" b="1" dirty="0"/>
          </a:p>
          <a:p>
            <a:pPr algn="just"/>
            <a:r>
              <a:rPr lang="fa-IR" dirty="0"/>
              <a:t>تقسیم </a:t>
            </a:r>
            <a:r>
              <a:rPr lang="fa-IR" dirty="0" smtClean="0"/>
              <a:t>می‌شوند.</a:t>
            </a:r>
            <a:endParaRPr lang="en-US" dirty="0"/>
          </a:p>
          <a:p>
            <a:pPr algn="just"/>
            <a:r>
              <a:rPr lang="fa-IR" b="1" dirty="0" smtClean="0"/>
              <a:t>1- پوسته‌های </a:t>
            </a:r>
            <a:r>
              <a:rPr lang="fa-IR" b="1" dirty="0"/>
              <a:t>قابل توسعه</a:t>
            </a:r>
            <a:endParaRPr lang="en-US" b="1" dirty="0"/>
          </a:p>
          <a:p>
            <a:pPr algn="just"/>
            <a:r>
              <a:rPr lang="fa-IR" dirty="0"/>
              <a:t>پوسته‌هایی هستند که بتوان سطح هندسی آن‌ها را بدون ایجاد بریدگی، تنش یا تغییر </a:t>
            </a:r>
            <a:r>
              <a:rPr lang="fa-IR" dirty="0" smtClean="0"/>
              <a:t>شکل</a:t>
            </a:r>
            <a:r>
              <a:rPr lang="en-US" dirty="0" smtClean="0"/>
              <a:t> </a:t>
            </a:r>
            <a:r>
              <a:rPr lang="fa-IR" dirty="0"/>
              <a:t>به شکل صفحهٔ مستوی در آورد. </a:t>
            </a:r>
            <a:r>
              <a:rPr lang="fa-IR" dirty="0" smtClean="0"/>
              <a:t>مانند پوسته‌های </a:t>
            </a:r>
            <a:r>
              <a:rPr lang="fa-IR" dirty="0"/>
              <a:t>استوانه‌ای</a:t>
            </a:r>
            <a:r>
              <a:rPr lang="en-US" dirty="0"/>
              <a:t>.</a:t>
            </a:r>
          </a:p>
          <a:p>
            <a:pPr algn="just"/>
            <a:r>
              <a:rPr lang="fa-IR" dirty="0"/>
              <a:t>پوسته‌های گهواره‌ای که فقط در یک جهت انحنا دارند و از دوران یک منحنی در طول مسیر مستقیم شکل می‌گیرند، پوسته‌های قابل توسعه‌اند. در این پوسته‌ها اغلب از اشکال نیم دایره و سهمی استفاده می‌شود و تکیه گاه‌ها فقط در گو شه‌ها هستندو در جهت طولی و در جهت انحنا دهانه را می‌پوشانند</a:t>
            </a:r>
            <a:r>
              <a:rPr lang="en-US" dirty="0" smtClean="0"/>
              <a:t>.</a:t>
            </a:r>
            <a:endParaRPr lang="en-US" dirty="0"/>
          </a:p>
          <a:p>
            <a:pPr algn="just"/>
            <a:endParaRPr lang="fa-IR" dirty="0"/>
          </a:p>
        </p:txBody>
      </p:sp>
      <p:pic>
        <p:nvPicPr>
          <p:cNvPr id="6" name="Picture 5" descr="http://www.hossein-sodagar.com/assets/images/new/shell/12.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4461510" cy="2672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9483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76056" y="1340768"/>
            <a:ext cx="3606224" cy="5040560"/>
          </a:xfrm>
        </p:spPr>
        <p:txBody>
          <a:bodyPr>
            <a:normAutofit fontScale="92500" lnSpcReduction="20000"/>
          </a:bodyPr>
          <a:lstStyle/>
          <a:p>
            <a:pPr algn="just"/>
            <a:r>
              <a:rPr lang="fa-IR" dirty="0"/>
              <a:t>پوسته‌های قابل توسعه خود به چند بخش تقسیم می‌شوند</a:t>
            </a:r>
            <a:r>
              <a:rPr lang="en-US" dirty="0"/>
              <a:t>:</a:t>
            </a:r>
          </a:p>
          <a:p>
            <a:pPr algn="just"/>
            <a:r>
              <a:rPr lang="fa-IR" b="1" dirty="0"/>
              <a:t>الف) پوسته‌های استوانه‌ای</a:t>
            </a:r>
            <a:endParaRPr lang="en-US" b="1" dirty="0"/>
          </a:p>
          <a:p>
            <a:pPr algn="just"/>
            <a:r>
              <a:rPr lang="fa-IR" dirty="0"/>
              <a:t>که این خود به</a:t>
            </a:r>
            <a:endParaRPr lang="en-US" dirty="0"/>
          </a:p>
          <a:p>
            <a:pPr lvl="0" algn="just"/>
            <a:r>
              <a:rPr lang="fa-IR" dirty="0"/>
              <a:t>پوسته‌های استوانه‌ای کوتاه</a:t>
            </a:r>
            <a:endParaRPr lang="en-US" dirty="0"/>
          </a:p>
          <a:p>
            <a:pPr lvl="0" algn="just"/>
            <a:r>
              <a:rPr lang="fa-IR" dirty="0"/>
              <a:t>پوسته‌های استوانه‌ای بلند</a:t>
            </a:r>
            <a:endParaRPr lang="en-US" dirty="0"/>
          </a:p>
          <a:p>
            <a:pPr algn="just"/>
            <a:r>
              <a:rPr lang="fa-IR" dirty="0"/>
              <a:t>تقسیم </a:t>
            </a:r>
            <a:r>
              <a:rPr lang="fa-IR" dirty="0" smtClean="0"/>
              <a:t>می‌شود.</a:t>
            </a:r>
            <a:endParaRPr lang="en-US" dirty="0"/>
          </a:p>
          <a:p>
            <a:pPr algn="just"/>
            <a:r>
              <a:rPr lang="fa-IR" b="1" dirty="0"/>
              <a:t>ب) پوسته‌های متقاطع</a:t>
            </a:r>
            <a:endParaRPr lang="en-US" b="1" dirty="0"/>
          </a:p>
          <a:p>
            <a:pPr algn="just"/>
            <a:r>
              <a:rPr lang="fa-IR" dirty="0"/>
              <a:t>که این خود به</a:t>
            </a:r>
            <a:endParaRPr lang="en-US" dirty="0"/>
          </a:p>
          <a:p>
            <a:pPr lvl="0" algn="just"/>
            <a:r>
              <a:rPr lang="fa-IR" dirty="0"/>
              <a:t>پوسته‌های متقاطع دو بخشی</a:t>
            </a:r>
            <a:endParaRPr lang="en-US" dirty="0"/>
          </a:p>
          <a:p>
            <a:pPr lvl="0" algn="just"/>
            <a:r>
              <a:rPr lang="fa-IR" dirty="0"/>
              <a:t>پوسته‌های متقاطع چند بخشی</a:t>
            </a:r>
            <a:endParaRPr lang="en-US" dirty="0"/>
          </a:p>
          <a:p>
            <a:pPr lvl="0" algn="just"/>
            <a:r>
              <a:rPr lang="fa-IR" dirty="0"/>
              <a:t>مخروط‌ها و شبه مخروط‌ها</a:t>
            </a:r>
            <a:endParaRPr lang="en-US" dirty="0"/>
          </a:p>
          <a:p>
            <a:pPr algn="just"/>
            <a:r>
              <a:rPr lang="fa-IR" dirty="0"/>
              <a:t>تقسیم </a:t>
            </a:r>
            <a:r>
              <a:rPr lang="fa-IR" dirty="0" smtClean="0"/>
              <a:t>می‌شود.</a:t>
            </a:r>
            <a:endParaRPr lang="en-US" dirty="0"/>
          </a:p>
          <a:p>
            <a:pPr algn="just"/>
            <a:endParaRPr lang="fa-IR" dirty="0"/>
          </a:p>
        </p:txBody>
      </p:sp>
      <p:pic>
        <p:nvPicPr>
          <p:cNvPr id="5" name="Picture 4" descr="http://www.hossein-sodagar.com/assets/images/new/shell/20.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4824536" cy="263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1101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3824</TotalTime>
  <Words>2131</Words>
  <Application>Microsoft Office PowerPoint</Application>
  <PresentationFormat>On-screen Show (4:3)</PresentationFormat>
  <Paragraphs>100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پژوهشکده معماری</vt:lpstr>
      <vt:lpstr>مقدمه</vt:lpstr>
      <vt:lpstr>تعریف</vt:lpstr>
      <vt:lpstr>PowerPoint Presentation</vt:lpstr>
      <vt:lpstr>انواع پوسته</vt:lpstr>
      <vt:lpstr>1. نوع شکل گیری</vt:lpstr>
      <vt:lpstr>2. فرم</vt:lpstr>
      <vt:lpstr>3. هندسه</vt:lpstr>
      <vt:lpstr>PowerPoint Presentation</vt:lpstr>
      <vt:lpstr>تعریف</vt:lpstr>
      <vt:lpstr>PowerPoint Presentation</vt:lpstr>
      <vt:lpstr>سازه های پوسته ای پیش ساخته</vt:lpstr>
      <vt:lpstr>گنبد پوسته ای سین پلاستیک</vt:lpstr>
      <vt:lpstr>PowerPoint Presentation</vt:lpstr>
      <vt:lpstr>نمونه موردی</vt:lpstr>
      <vt:lpstr>PowerPoint Presentation</vt:lpstr>
      <vt:lpstr>PowerPoint Presentation</vt:lpstr>
      <vt:lpstr>PowerPoint Presentation</vt:lpstr>
      <vt:lpstr>PowerPoint Presentation</vt:lpstr>
      <vt:lpstr>PowerPoint Presentation</vt:lpstr>
      <vt:lpstr>PowerPoint Presentation</vt:lpstr>
      <vt:lpstr>منابع و مآخذ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مبانی انرژی و طراحی پایدار</dc:title>
  <dc:creator>sarv system</dc:creator>
  <cp:lastModifiedBy>sarv system</cp:lastModifiedBy>
  <cp:revision>298</cp:revision>
  <dcterms:created xsi:type="dcterms:W3CDTF">2015-05-10T06:36:28Z</dcterms:created>
  <dcterms:modified xsi:type="dcterms:W3CDTF">2015-12-14T18:37:31Z</dcterms:modified>
</cp:coreProperties>
</file>