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61" r:id="rId3"/>
    <p:sldId id="273" r:id="rId4"/>
    <p:sldId id="262" r:id="rId5"/>
    <p:sldId id="274" r:id="rId6"/>
    <p:sldId id="265" r:id="rId7"/>
    <p:sldId id="275" r:id="rId8"/>
    <p:sldId id="266" r:id="rId9"/>
    <p:sldId id="276" r:id="rId10"/>
    <p:sldId id="267" r:id="rId11"/>
    <p:sldId id="286" r:id="rId12"/>
    <p:sldId id="287" r:id="rId13"/>
    <p:sldId id="288" r:id="rId14"/>
    <p:sldId id="289" r:id="rId15"/>
    <p:sldId id="290" r:id="rId16"/>
    <p:sldId id="291" r:id="rId17"/>
    <p:sldId id="292" r:id="rId18"/>
    <p:sldId id="293" r:id="rId19"/>
    <p:sldId id="277" r:id="rId20"/>
    <p:sldId id="268" r:id="rId21"/>
    <p:sldId id="278" r:id="rId22"/>
    <p:sldId id="269" r:id="rId23"/>
    <p:sldId id="279" r:id="rId24"/>
    <p:sldId id="270" r:id="rId25"/>
    <p:sldId id="280" r:id="rId26"/>
    <p:sldId id="264" r:id="rId27"/>
    <p:sldId id="281" r:id="rId28"/>
    <p:sldId id="271" r:id="rId29"/>
    <p:sldId id="294" r:id="rId30"/>
    <p:sldId id="295" r:id="rId31"/>
    <p:sldId id="296" r:id="rId32"/>
    <p:sldId id="297" r:id="rId33"/>
    <p:sldId id="298" r:id="rId34"/>
    <p:sldId id="272" r:id="rId35"/>
    <p:sldId id="26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47" d="100"/>
          <a:sy n="47" d="100"/>
        </p:scale>
        <p:origin x="119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isamag.com/%d8%a8%db%8c%d9%88%da%af%d8%b1%d8%a7%d9%81%db%8c-%d8%a2%d8%ab%d8%a7%d8%b1-%d8%a2%d9%86%d8%aa%d9%88%d9%86%db%8c-%da%af%d8%a7%d8%a6%d9%88%d8%af%db%8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isamag.com/" TargetMode="External"/><Relationship Id="rId2" Type="http://schemas.openxmlformats.org/officeDocument/2006/relationships/hyperlink" Target="https://en.wikiarquitectura.com/building/montjuic-communications-tow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isamag.com/gare-de-lyon-saint-exupery-railway-station-pp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fa-IR" altLang="fa-IR" smtClean="0"/>
          </a:p>
        </p:txBody>
      </p:sp>
      <p:sp>
        <p:nvSpPr>
          <p:cNvPr id="4099" name="Content Placeholder 2"/>
          <p:cNvSpPr>
            <a:spLocks noGrp="1"/>
          </p:cNvSpPr>
          <p:nvPr>
            <p:ph idx="1"/>
          </p:nvPr>
        </p:nvSpPr>
        <p:spPr/>
        <p:txBody>
          <a:bodyPr/>
          <a:lstStyle/>
          <a:p>
            <a:pPr eaLnBrk="1" hangingPunct="1"/>
            <a:endParaRPr lang="fa-IR" altLang="fa-IR" smtClean="0"/>
          </a:p>
        </p:txBody>
      </p:sp>
      <p:pic>
        <p:nvPicPr>
          <p:cNvPr id="4" name="Picture 2" descr="http://www.up.iranjoman.com/images/m6kd53spgj1i7xm0vl65.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9512" y="548680"/>
            <a:ext cx="8712744" cy="5472609"/>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86781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برج ارتباطی مونتجوییک یا برج کالاتراوا، در نزدیکی ساختمان پالا سنت جوردی که توسط معمار ژاپنی آراتا ایسوزاکی ساخته شده ، استادیوم المپیک لوئیس کمپانیز و استخرهای پیکورنل در بارسلونا، کاتالونیا، اسپانیا ساخته شده است. این منطقه کوهستانی، “حلقه المپیک” نامیده می‌شود; چرا که در آن امکانات اصلی لازم برای بازی‌های المپیک ۱۹۹۲ متمرکز شده بودند. دسترسی به محل برج ارتباطی مونتجوییک</a:t>
            </a:r>
            <a:r>
              <a:rPr lang="fa-IR" sz="2400" i="1" dirty="0">
                <a:cs typeface="B Nazanin" panose="00000400000000000000" pitchFamily="2" charset="-78"/>
              </a:rPr>
              <a:t>، </a:t>
            </a:r>
            <a:r>
              <a:rPr lang="fa-IR" sz="2400" dirty="0">
                <a:cs typeface="B Nazanin" panose="00000400000000000000" pitchFamily="2" charset="-78"/>
              </a:rPr>
              <a:t>در دامنه از طریق  پلازا د اسپانیا و از سمت بالا از طریق اونیدا ماریا کریستینا امکان پذیر می‌باشد.</a:t>
            </a:r>
          </a:p>
        </p:txBody>
      </p:sp>
      <p:sp>
        <p:nvSpPr>
          <p:cNvPr id="4"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موقعیت</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63309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2605"/>
          <a:stretch/>
        </p:blipFill>
        <p:spPr>
          <a:xfrm>
            <a:off x="0" y="0"/>
            <a:ext cx="9144000" cy="6858000"/>
          </a:xfrm>
        </p:spPr>
      </p:pic>
    </p:spTree>
    <p:extLst>
      <p:ext uri="{BB962C8B-B14F-4D97-AF65-F5344CB8AC3E}">
        <p14:creationId xmlns:p14="http://schemas.microsoft.com/office/powerpoint/2010/main" val="3976872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بیوگرافی سانتیاگو 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در ۲۸ جولای سال ۱۹۵۱ میلادی، شهر والنسیای اسپانیا، شاهد تولد نوزادی بود که کمک شایانی به زیباتر شدن دنیای پیرامونمان کرد. نام وی را کالاتراوا نهادند که اسمی اشرافی در قرون وسطی به شمار می‌رفت. خانواده کالاتراوا به در زمینه تجارت کلان فعال بودند و یکی از بزرگترین صادرکنندگان محصولات کشاورزی در اسپانیا به شمار می‌رفتند. به همین دلیل هم بود که کالاتاوارا توانست در آینده، بی هیچ دغدغه‌ای به تحصیل در رشته مورد علاقه خود بپردازد. وی دوره ابتدایی را در همان شهر محل تولد خود یعنی والنسیا و در مدرسه صنعت و هنر گذراند. مدرسه‌ای که به گفته خود او، به سبب کلاس‌های ترسیماتش، استعداد ذاتی وی را پر و بال بخشید.</a:t>
            </a:r>
          </a:p>
        </p:txBody>
      </p:sp>
    </p:spTree>
    <p:extLst>
      <p:ext uri="{BB962C8B-B14F-4D97-AF65-F5344CB8AC3E}">
        <p14:creationId xmlns:p14="http://schemas.microsoft.com/office/powerpoint/2010/main" val="173767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7058"/>
          <a:stretch/>
        </p:blipFill>
        <p:spPr>
          <a:xfrm>
            <a:off x="0" y="0"/>
            <a:ext cx="9144000" cy="6857999"/>
          </a:xfrm>
        </p:spPr>
      </p:pic>
    </p:spTree>
    <p:extLst>
      <p:ext uri="{BB962C8B-B14F-4D97-AF65-F5344CB8AC3E}">
        <p14:creationId xmlns:p14="http://schemas.microsoft.com/office/powerpoint/2010/main" val="418242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به محض اتمام تحصیلات کلاسیک، والنسیا را به مقصد پاریس ترک گفت و به تحصیل در رشته بوم شناسی پرداخت. اما طولی نکشید که نسبت به این رشته بی‌علاقه شد و شروع به جستجوی خواسته قلبی خود در جای دیگری کرد. بنابرین پس از مدتی به زادگاه خود بازگشت و با ثبت‌نام در دانشکده علوم ساختمانی والنسیا، به تحصیل در رشته معماری پرداخت. دقیقا همین جا بود که استعداد ذاتی کالاتراوا رخ نمایاند و او را به سمت تحقیقاتی سوق داد که نقش مهمی را در آینده وی ایفا کرد. به طوری که وی به جایگاه فعلی خود دست یافت و موفق شد که عنوان معمار برتر سال ۲۰۰۵ میلادی را از آن خود کند.</a:t>
            </a:r>
          </a:p>
        </p:txBody>
      </p:sp>
    </p:spTree>
    <p:extLst>
      <p:ext uri="{BB962C8B-B14F-4D97-AF65-F5344CB8AC3E}">
        <p14:creationId xmlns:p14="http://schemas.microsoft.com/office/powerpoint/2010/main" val="41474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560" b="15464"/>
          <a:stretch/>
        </p:blipFill>
        <p:spPr>
          <a:xfrm>
            <a:off x="34506" y="0"/>
            <a:ext cx="9109494" cy="6858000"/>
          </a:xfrm>
        </p:spPr>
      </p:pic>
    </p:spTree>
    <p:extLst>
      <p:ext uri="{BB962C8B-B14F-4D97-AF65-F5344CB8AC3E}">
        <p14:creationId xmlns:p14="http://schemas.microsoft.com/office/powerpoint/2010/main" val="319480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سبک کاری سانتیاگو </a:t>
            </a:r>
            <a:r>
              <a:rPr lang="fa-IR" dirty="0" smtClean="0">
                <a:solidFill>
                  <a:schemeClr val="bg1"/>
                </a:solidFill>
                <a:cs typeface="B Nazanin" panose="00000400000000000000" pitchFamily="2" charset="-78"/>
              </a:rPr>
              <a:t>کالاتراوا</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smtClean="0">
                <a:cs typeface="B Nazanin" panose="00000400000000000000" pitchFamily="2" charset="-78"/>
              </a:rPr>
              <a:t>طرح‌های سانتیاگو کالاتراوا به سبب شمایل خاص خود، با نام </a:t>
            </a:r>
            <a:r>
              <a:rPr lang="en-US" sz="2400" dirty="0" smtClean="0">
                <a:cs typeface="B Nazanin" panose="00000400000000000000" pitchFamily="2" charset="-78"/>
              </a:rPr>
              <a:t>elemental lyrical </a:t>
            </a:r>
            <a:r>
              <a:rPr lang="fa-IR" sz="2400" dirty="0" smtClean="0">
                <a:cs typeface="B Nazanin" panose="00000400000000000000" pitchFamily="2" charset="-78"/>
              </a:rPr>
              <a:t>خوانده می شوند که به معنای غزل‌بنیانی است و از طبع لطیف آن نشات می‌گیرد؛ چراکه یکی از اساسی‌ترین شاخصه‌های طراحی‌های این معمار، ریشه در خیال پردازی وی دارد؛ چراکه وی به هیچ حد و مرزی مقید نیست  و هرآنچه را که امکان اجرایش وجود داشته باشد، به تصویر می‌کشد. سازه‌های کابلی طراحی شده توسط سانتیاگو کالاتراوا، گواهی بر این مدعاست و تخیل بی‌مرز وی را نمایان می‌سازد.</a:t>
            </a:r>
            <a:endParaRPr lang="fa-IR" sz="2400" dirty="0">
              <a:cs typeface="B Nazanin" panose="00000400000000000000" pitchFamily="2" charset="-78"/>
            </a:endParaRPr>
          </a:p>
        </p:txBody>
      </p:sp>
    </p:spTree>
    <p:extLst>
      <p:ext uri="{BB962C8B-B14F-4D97-AF65-F5344CB8AC3E}">
        <p14:creationId xmlns:p14="http://schemas.microsoft.com/office/powerpoint/2010/main" val="91063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1321" b="15464"/>
          <a:stretch/>
        </p:blipFill>
        <p:spPr>
          <a:xfrm>
            <a:off x="-1438" y="0"/>
            <a:ext cx="9145438" cy="6858000"/>
          </a:xfrm>
        </p:spPr>
      </p:pic>
    </p:spTree>
    <p:extLst>
      <p:ext uri="{BB962C8B-B14F-4D97-AF65-F5344CB8AC3E}">
        <p14:creationId xmlns:p14="http://schemas.microsoft.com/office/powerpoint/2010/main" val="149010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447800" y="2286000"/>
            <a:ext cx="7391400" cy="4449763"/>
          </a:xfrm>
        </p:spPr>
        <p:txBody>
          <a:bodyPr/>
          <a:lstStyle/>
          <a:p>
            <a:pPr marL="0" indent="0" algn="r">
              <a:buNone/>
            </a:pPr>
            <a:r>
              <a:rPr lang="fa-IR" sz="2400" dirty="0">
                <a:cs typeface="B Nazanin" panose="00000400000000000000" pitchFamily="2" charset="-78"/>
              </a:rPr>
              <a:t>سانتیاگو کالاتراوا آرشیوی متشکل از حدود ۶۵۰۰۰ طرح اسکیس دارد که در طول دوران تحصیل و فعالیت حرفه‌ای وی به دست خودش طراحی شده است. رقمی که در نگاه اول کمی دور از ذهن و اغراق آمیز به نظر می‌رسد. ولی با نگاهی گذرا به تعداد آثار سانتیاگو کالاتراوا در سراسر جهان، می‌توان به صحت ادعای فوق پی برد و  او را پرکارترین معمار حال حاضر جهان قلمداد کرد.</a:t>
            </a:r>
          </a:p>
        </p:txBody>
      </p:sp>
    </p:spTree>
    <p:extLst>
      <p:ext uri="{BB962C8B-B14F-4D97-AF65-F5344CB8AC3E}">
        <p14:creationId xmlns:p14="http://schemas.microsoft.com/office/powerpoint/2010/main" val="291944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428"/>
          <a:stretch/>
        </p:blipFill>
        <p:spPr>
          <a:xfrm>
            <a:off x="0" y="-12940"/>
            <a:ext cx="9144000" cy="6870940"/>
          </a:xfrm>
        </p:spPr>
      </p:pic>
    </p:spTree>
    <p:extLst>
      <p:ext uri="{BB962C8B-B14F-4D97-AF65-F5344CB8AC3E}">
        <p14:creationId xmlns:p14="http://schemas.microsoft.com/office/powerpoint/2010/main" val="30706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219200"/>
            <a:ext cx="6858000" cy="1219200"/>
          </a:xfrm>
        </p:spPr>
        <p:txBody>
          <a:bodyPr/>
          <a:lstStyle/>
          <a:p>
            <a:pPr algn="ctr"/>
            <a:r>
              <a:rPr lang="fa-IR" sz="4500" b="0" dirty="0">
                <a:cs typeface="B Nazanin" panose="00000400000000000000" pitchFamily="2" charset="-78"/>
              </a:rPr>
              <a:t>برج ارتباطی </a:t>
            </a:r>
            <a:r>
              <a:rPr lang="fa-IR" sz="4500" b="0" dirty="0" smtClean="0">
                <a:cs typeface="B Nazanin" panose="00000400000000000000" pitchFamily="2" charset="-78"/>
              </a:rPr>
              <a:t>مونتجوییک</a:t>
            </a:r>
            <a:endParaRPr lang="fa-IR" sz="4500" b="0"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3770" y="2403924"/>
            <a:ext cx="7391400" cy="4449763"/>
          </a:xfrm>
        </p:spPr>
        <p:txBody>
          <a:bodyPr/>
          <a:lstStyle/>
          <a:p>
            <a:pPr marL="0" indent="0" algn="r">
              <a:buNone/>
            </a:pPr>
            <a:r>
              <a:rPr lang="fa-IR" sz="2400" dirty="0">
                <a:cs typeface="B Nazanin" panose="00000400000000000000" pitchFamily="2" charset="-78"/>
              </a:rPr>
              <a:t>بسیاری از طراحی‌های سانتیاگو کالاتراوا نشان دهنده نماد انسانی است که زانو زده تا پیشکشی را تقدیم کند. وی در این پروژه بر روی تصویر ورزشکاری از یونان باستان متمرکز شده است که برای جمع آوری مدال‌های خود، بر روی زانوهایش قرار دارد.</a:t>
            </a:r>
          </a:p>
        </p:txBody>
      </p:sp>
      <p:sp>
        <p:nvSpPr>
          <p:cNvPr id="4"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38881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052"/>
          <a:stretch/>
        </p:blipFill>
        <p:spPr>
          <a:xfrm>
            <a:off x="0" y="-12940"/>
            <a:ext cx="9144170" cy="6870940"/>
          </a:xfrm>
        </p:spPr>
      </p:pic>
    </p:spTree>
    <p:extLst>
      <p:ext uri="{BB962C8B-B14F-4D97-AF65-F5344CB8AC3E}">
        <p14:creationId xmlns:p14="http://schemas.microsoft.com/office/powerpoint/2010/main" val="355581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a:buNone/>
            </a:pPr>
            <a:r>
              <a:rPr lang="fa-IR" sz="2400" dirty="0">
                <a:cs typeface="B Nazanin" panose="00000400000000000000" pitchFamily="2" charset="-78"/>
              </a:rPr>
              <a:t>سانتیاگو کالاتراوا با طراحی این برج نه تنها موفق شد تا توابع مورد نیاز المپیک آن زمان را فراهم نماید، بلکه توانست اثری هنری و نمادین را برای شهر بارسلونا خلق کند. با ارتفاع ۱۳۶ متر، پلت فرم صفحات مدور انتقال اطلاعات در بخش بالایی قرار دارد، اما مجددا طرح نوآورانه‌ای در پلت فرم تمیز و روشنی که یک فلش دایره ای را با کمان مخصوص به آن شبیه سازی می‌کند، مشهود است.سوکت دایرهای پایین‌تر میزبان فعالیت‌های مربوط به خدمات مخابراتی است که از طریق فضای باز موجود در قوس قابل دستیابی است. این بخش که دربرگیرنده ترکیبی از درب فلزی متحرک و لولاهای مختلف مخصوص به خود است، در عین ایجاد دگرگونی‌هایی در تم مورد مطالعه، به طرح‌ریزی حرکت پلک ها توسط معمار را تسهیل می‌کند.</a:t>
            </a:r>
          </a:p>
        </p:txBody>
      </p:sp>
      <p:sp>
        <p:nvSpPr>
          <p:cNvPr id="4" name="Title 1"/>
          <p:cNvSpPr>
            <a:spLocks noGrp="1"/>
          </p:cNvSpPr>
          <p:nvPr>
            <p:ph type="title"/>
          </p:nvPr>
        </p:nvSpPr>
        <p:spPr/>
        <p:txBody>
          <a:bodyPr/>
          <a:lstStyle/>
          <a:p>
            <a:pPr algn="ctr"/>
            <a:r>
              <a:rPr lang="fa-IR" dirty="0">
                <a:solidFill>
                  <a:schemeClr val="bg1"/>
                </a:solidFill>
                <a:cs typeface="B Nazanin" panose="00000400000000000000" pitchFamily="2" charset="-78"/>
              </a:rPr>
              <a:t>شرح پروژه برج ارتباطی مونتجوییک</a:t>
            </a:r>
          </a:p>
        </p:txBody>
      </p:sp>
    </p:spTree>
    <p:extLst>
      <p:ext uri="{BB962C8B-B14F-4D97-AF65-F5344CB8AC3E}">
        <p14:creationId xmlns:p14="http://schemas.microsoft.com/office/powerpoint/2010/main" val="7883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935"/>
          <a:stretch/>
        </p:blipFill>
        <p:spPr>
          <a:xfrm>
            <a:off x="0" y="-17253"/>
            <a:ext cx="9144000" cy="6875253"/>
          </a:xfrm>
        </p:spPr>
      </p:pic>
    </p:spTree>
    <p:extLst>
      <p:ext uri="{BB962C8B-B14F-4D97-AF65-F5344CB8AC3E}">
        <p14:creationId xmlns:p14="http://schemas.microsoft.com/office/powerpoint/2010/main" val="174970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درب فوق‎‌الذکر دارای یک سیستم باز کننده نیز هست که توسط یک مکانیزم هیدرولیکی تنظیم شده و اولین عنصر معماری است که توسط کالاتراوا در این برج ساخته شده است. بنابراین، اولین قسمتی که در این برج تکمیل گردید، پلک زدن چشمان مجسمه بود که به نظر می‌رسد، با عناصر مواج و </a:t>
            </a:r>
            <a:r>
              <a:rPr lang="en-US" sz="2400" dirty="0" err="1">
                <a:cs typeface="B Nazanin" panose="00000400000000000000" pitchFamily="2" charset="-78"/>
              </a:rPr>
              <a:t>trencadís</a:t>
            </a:r>
            <a:r>
              <a:rPr lang="en-US" sz="2400" dirty="0">
                <a:cs typeface="B Nazanin" panose="00000400000000000000" pitchFamily="2" charset="-78"/>
              </a:rPr>
              <a:t> </a:t>
            </a:r>
            <a:r>
              <a:rPr lang="fa-IR" sz="2400" dirty="0">
                <a:cs typeface="B Nazanin" panose="00000400000000000000" pitchFamily="2" charset="-78"/>
              </a:rPr>
              <a:t>و پوشش سفید رنگ برج ارتباطی مونتجوییک، هارمونی خاصی را</a:t>
            </a:r>
            <a:r>
              <a:rPr lang="fa-IR" sz="2400" i="1" dirty="0">
                <a:cs typeface="B Nazanin" panose="00000400000000000000" pitchFamily="2" charset="-78"/>
              </a:rPr>
              <a:t> </a:t>
            </a:r>
            <a:r>
              <a:rPr lang="fa-IR" sz="2400" dirty="0">
                <a:cs typeface="B Nazanin" panose="00000400000000000000" pitchFamily="2" charset="-78"/>
              </a:rPr>
              <a:t>برقرار نموده است</a:t>
            </a:r>
            <a:r>
              <a:rPr lang="fa-IR" sz="2400" i="1" dirty="0">
                <a:cs typeface="B Nazanin" panose="00000400000000000000" pitchFamily="2" charset="-78"/>
              </a:rPr>
              <a:t>.</a:t>
            </a:r>
            <a:r>
              <a:rPr lang="fa-IR" sz="2400" dirty="0">
                <a:cs typeface="B Nazanin" panose="00000400000000000000" pitchFamily="2" charset="-78"/>
              </a:rPr>
              <a:t> جهت گیری مناسب برج کالاتراوا که با زاویه درازروزی تابستانی شهر منطبق می‌باشد، باعث می‌شود که این برج  به عنوان یک زمان‌سنج خورشیدی عمل کند و سایه آن همانند عقربه مرکزی در میانه میدان به نظر برسد.</a:t>
            </a:r>
          </a:p>
        </p:txBody>
      </p:sp>
      <p:sp>
        <p:nvSpPr>
          <p:cNvPr id="6" name="Title 1"/>
          <p:cNvSpPr>
            <a:spLocks noGrp="1"/>
          </p:cNvSpPr>
          <p:nvPr>
            <p:ph type="title"/>
          </p:nvPr>
        </p:nvSpPr>
        <p:spPr>
          <a:xfrm>
            <a:off x="1295400" y="685800"/>
            <a:ext cx="7391400" cy="609600"/>
          </a:xfrm>
        </p:spPr>
        <p:txBody>
          <a:bodyPr/>
          <a:lstStyle/>
          <a:p>
            <a:pPr algn="ctr"/>
            <a:r>
              <a:rPr lang="fa-IR" dirty="0">
                <a:solidFill>
                  <a:schemeClr val="bg1"/>
                </a:solidFill>
                <a:cs typeface="B Nazanin" panose="00000400000000000000" pitchFamily="2" charset="-78"/>
              </a:rPr>
              <a:t>شرح پروژه برج ارتباطی مونتجوییک</a:t>
            </a:r>
          </a:p>
        </p:txBody>
      </p:sp>
    </p:spTree>
    <p:extLst>
      <p:ext uri="{BB962C8B-B14F-4D97-AF65-F5344CB8AC3E}">
        <p14:creationId xmlns:p14="http://schemas.microsoft.com/office/powerpoint/2010/main" val="59342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7010400"/>
          </a:xfrm>
        </p:spPr>
      </p:pic>
    </p:spTree>
    <p:extLst>
      <p:ext uri="{BB962C8B-B14F-4D97-AF65-F5344CB8AC3E}">
        <p14:creationId xmlns:p14="http://schemas.microsoft.com/office/powerpoint/2010/main" val="3723217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295400" y="2057400"/>
            <a:ext cx="7391400" cy="4449763"/>
          </a:xfrm>
        </p:spPr>
        <p:txBody>
          <a:bodyPr/>
          <a:lstStyle/>
          <a:p>
            <a:pPr marL="0" indent="0" algn="r">
              <a:buNone/>
            </a:pPr>
            <a:r>
              <a:rPr lang="fa-IR" sz="2400" dirty="0">
                <a:cs typeface="B Nazanin" panose="00000400000000000000" pitchFamily="2" charset="-78"/>
              </a:rPr>
              <a:t>همانطور که اغلب در آثار این معمار مشهود است، تقارن قدامی سختی در تقابل با عدم تقارن جانبی تنشی وجود دارد؛ چرا که معمولا این معمار، پروژه‌های خود را از قسمت مقطعی که در آن بهترین نقطه میانبر وجود دارد آغاز می‌کند و همین امر سبب خلق آثاری شده است که تحسین همگان را برمی‌انگیزد. بر خلاف بسیاری از برج های ارتباطی، ساختار برج ارتباطی مونتجوییک بر پایه عمودی نیست. برج ارتباطی مونتجوییک شامل محوری است که توسط سه ساختار فلزی پشتیبانی می‌شود. در مرز بین تعادل استاتیک و پویا، تعادل این سازه، توسط تطبیق با مرکز گرانش پایه که حاصل وزن عمودی خود بنا میباشد تضمین می‌‍شود. محور نیز توسط یک پایه مدور پشتیبانی می‌گردد و وزن این سازه فولادی معادل هزار تن است.</a:t>
            </a:r>
            <a:endParaRPr lang="en-US" altLang="en-US" sz="2400" dirty="0">
              <a:solidFill>
                <a:schemeClr val="tx1"/>
              </a:solidFill>
              <a:cs typeface="B Nazanin" panose="00000400000000000000" pitchFamily="2" charset="-78"/>
            </a:endParaRPr>
          </a:p>
        </p:txBody>
      </p:sp>
      <p:sp>
        <p:nvSpPr>
          <p:cNvPr id="4" name="Title 1"/>
          <p:cNvSpPr>
            <a:spLocks noGrp="1"/>
          </p:cNvSpPr>
          <p:nvPr>
            <p:ph type="title"/>
          </p:nvPr>
        </p:nvSpPr>
        <p:spPr>
          <a:xfrm>
            <a:off x="1295400" y="609600"/>
            <a:ext cx="7391400" cy="762000"/>
          </a:xfrm>
        </p:spPr>
        <p:txBody>
          <a:bodyPr/>
          <a:lstStyle/>
          <a:p>
            <a:pPr algn="ctr"/>
            <a:r>
              <a:rPr lang="fa-IR" dirty="0" smtClean="0">
                <a:solidFill>
                  <a:schemeClr val="bg1"/>
                </a:solidFill>
                <a:cs typeface="B Nazanin" panose="00000400000000000000" pitchFamily="2" charset="-78"/>
              </a:rPr>
              <a:t>سازه</a:t>
            </a:r>
            <a:endParaRPr lang="fa-IR" dirty="0">
              <a:solidFill>
                <a:schemeClr val="bg1"/>
              </a:solidFill>
              <a:cs typeface="B Nazanin" panose="00000400000000000000"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232"/>
          <a:stretch/>
        </p:blipFill>
        <p:spPr>
          <a:xfrm>
            <a:off x="-5751" y="-21566"/>
            <a:ext cx="9149751" cy="6879566"/>
          </a:xfrm>
        </p:spPr>
      </p:pic>
    </p:spTree>
    <p:extLst>
      <p:ext uri="{BB962C8B-B14F-4D97-AF65-F5344CB8AC3E}">
        <p14:creationId xmlns:p14="http://schemas.microsoft.com/office/powerpoint/2010/main" val="1233797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9800"/>
            <a:ext cx="7391400" cy="4449763"/>
          </a:xfrm>
        </p:spPr>
        <p:txBody>
          <a:bodyPr/>
          <a:lstStyle/>
          <a:p>
            <a:pPr marL="0" indent="0" algn="r">
              <a:buNone/>
            </a:pPr>
            <a:r>
              <a:rPr lang="fa-IR" sz="2400" dirty="0">
                <a:cs typeface="B Nazanin" panose="00000400000000000000" pitchFamily="2" charset="-78"/>
              </a:rPr>
              <a:t>فولاد قابل انعطاف و بتن رنگی که اغلب در دودکش‌های نیروگاه ها استفاده می‌شوند، در ساخت برج ارتباطی مونتجوییک مورد استفاده قرار گرفته‌اند. برج با صفحات صاف سفیدرنگ پوشیده شده است. کیفیت بتن استفاده شده برای کوتاه کردن زمان ساخت و آماده نمودن آن برای بازیهای المپیک ضروری بود. کالاتراوا همانند بسیاری از پل‌ها، از </a:t>
            </a:r>
            <a:r>
              <a:rPr lang="en-US" sz="2400" dirty="0" err="1">
                <a:cs typeface="B Nazanin" panose="00000400000000000000" pitchFamily="2" charset="-78"/>
              </a:rPr>
              <a:t>trancadís</a:t>
            </a:r>
            <a:r>
              <a:rPr lang="en-US" sz="2400" dirty="0">
                <a:cs typeface="B Nazanin" panose="00000400000000000000" pitchFamily="2" charset="-78"/>
              </a:rPr>
              <a:t> </a:t>
            </a:r>
            <a:r>
              <a:rPr lang="fa-IR" sz="2400" dirty="0">
                <a:cs typeface="B Nazanin" panose="00000400000000000000" pitchFamily="2" charset="-78"/>
              </a:rPr>
              <a:t>برای پوشش پایه برج ارتباطی مونتجوییک استفاده نمود که در این مورد سفیدرنگ بود. بخش‌های سرامیکی خاص نیز که از آثار </a:t>
            </a:r>
            <a:r>
              <a:rPr lang="fa-IR" sz="2400" dirty="0">
                <a:cs typeface="B Nazanin" panose="00000400000000000000" pitchFamily="2" charset="-78"/>
                <a:hlinkClick r:id="rId2"/>
              </a:rPr>
              <a:t>آنتونی گائودی</a:t>
            </a:r>
            <a:r>
              <a:rPr lang="fa-IR" sz="2400" dirty="0">
                <a:cs typeface="B Nazanin" panose="00000400000000000000" pitchFamily="2" charset="-78"/>
              </a:rPr>
              <a:t> الهام گرفته شده است در این برج به چشم می‌خورد.</a:t>
            </a:r>
          </a:p>
        </p:txBody>
      </p:sp>
      <p:sp>
        <p:nvSpPr>
          <p:cNvPr id="4"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سازه</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4286548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68" y="-4313"/>
            <a:ext cx="9177068" cy="6859260"/>
          </a:xfrm>
        </p:spPr>
      </p:pic>
    </p:spTree>
    <p:extLst>
      <p:ext uri="{BB962C8B-B14F-4D97-AF65-F5344CB8AC3E}">
        <p14:creationId xmlns:p14="http://schemas.microsoft.com/office/powerpoint/2010/main" val="386472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222"/>
          <a:stretch/>
        </p:blipFill>
        <p:spPr>
          <a:xfrm>
            <a:off x="0" y="0"/>
            <a:ext cx="9144000" cy="6858000"/>
          </a:xfrm>
        </p:spPr>
      </p:pic>
    </p:spTree>
    <p:extLst>
      <p:ext uri="{BB962C8B-B14F-4D97-AF65-F5344CB8AC3E}">
        <p14:creationId xmlns:p14="http://schemas.microsoft.com/office/powerpoint/2010/main" val="671505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970552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089922"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921" y="0"/>
            <a:ext cx="4054079" cy="6857999"/>
          </a:xfrm>
          <a:prstGeom prst="rect">
            <a:avLst/>
          </a:prstGeom>
        </p:spPr>
      </p:pic>
    </p:spTree>
    <p:extLst>
      <p:ext uri="{BB962C8B-B14F-4D97-AF65-F5344CB8AC3E}">
        <p14:creationId xmlns:p14="http://schemas.microsoft.com/office/powerpoint/2010/main" val="368635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6" y="0"/>
            <a:ext cx="9146875" cy="6858000"/>
          </a:xfrm>
        </p:spPr>
      </p:pic>
    </p:spTree>
    <p:extLst>
      <p:ext uri="{BB962C8B-B14F-4D97-AF65-F5344CB8AC3E}">
        <p14:creationId xmlns:p14="http://schemas.microsoft.com/office/powerpoint/2010/main" val="104480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31224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a:buFont typeface="+mj-lt"/>
              <a:buAutoNum type="arabicPeriod"/>
            </a:pPr>
            <a:r>
              <a:rPr lang="en-US" sz="2400" dirty="0">
                <a:hlinkClick r:id="rId2"/>
              </a:rPr>
              <a:t>https://</a:t>
            </a:r>
            <a:r>
              <a:rPr lang="en-US" sz="2400" dirty="0" smtClean="0">
                <a:hlinkClick r:id="rId2"/>
              </a:rPr>
              <a:t>en.wikiarquitectura.com/building/montjuic-communications-tower</a:t>
            </a:r>
            <a:endParaRPr lang="en-US" sz="2400" dirty="0"/>
          </a:p>
          <a:p>
            <a:pPr>
              <a:buFont typeface="+mj-lt"/>
              <a:buAutoNum type="arabicPeriod"/>
            </a:pPr>
            <a:endParaRPr lang="fa-IR" sz="2400" dirty="0" smtClean="0"/>
          </a:p>
          <a:p>
            <a:pPr>
              <a:buFont typeface="+mj-lt"/>
              <a:buAutoNum type="arabicPeriod"/>
            </a:pPr>
            <a:r>
              <a:rPr lang="en-US" sz="2400" dirty="0" smtClean="0">
                <a:hlinkClick r:id="rId3"/>
              </a:rPr>
              <a:t>https://disamag.com</a:t>
            </a:r>
            <a:endParaRPr lang="en-US" sz="2400" dirty="0" smtClean="0"/>
          </a:p>
          <a:p>
            <a:pPr marL="0" indent="0">
              <a:buNone/>
            </a:pPr>
            <a:endParaRPr lang="fa-IR" sz="2400" dirty="0"/>
          </a:p>
        </p:txBody>
      </p:sp>
      <p:sp>
        <p:nvSpPr>
          <p:cNvPr id="4"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منابع</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330300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04800" y="2971800"/>
            <a:ext cx="8153400" cy="1143000"/>
          </a:xfrm>
        </p:spPr>
        <p:txBody>
          <a:bodyPr/>
          <a:lstStyle/>
          <a:p>
            <a:endParaRPr lang="en-US" altLang="en-US" dirty="0">
              <a:solidFill>
                <a:srgbClr val="F4F1EC"/>
              </a:solidFill>
            </a:endParaRP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33400" y="910816"/>
            <a:ext cx="8226513" cy="5264968"/>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2133600"/>
            <a:ext cx="7391400" cy="4449763"/>
          </a:xfrm>
        </p:spPr>
        <p:txBody>
          <a:bodyPr/>
          <a:lstStyle/>
          <a:p>
            <a:pPr marL="0" indent="0" algn="r">
              <a:buNone/>
            </a:pPr>
            <a:r>
              <a:rPr lang="fa-IR" sz="2400" dirty="0">
                <a:cs typeface="B Nazanin" panose="00000400000000000000" pitchFamily="2" charset="-78"/>
              </a:rPr>
              <a:t>در آستانه برگزاری بازی‌های المپیک ۱۹۹۲ میلادی در بارسلونا، بسیاری از ساختمان‌هایی که برای این رویداد تعبیه شده بودند، با بحران وقت برای تکمیل و بهره برداری مواجه شدند. این مورد برای برج ارتباطی مونتجوییک نیز صدق می‌کرد که توسط معمار و مهندس نام آور، سانتیاگو کالاتراوا، طراحی و ساخته شده است. مسئولیت ساخت و طراحی این سازه توسط شرکت تلفونیکا به کالاتراوا اعطا شد و این سازه در بازه زمانی بین سال‌های ۱۹۸۹-۱۹۹۲ تکمیل گردید.</a:t>
            </a:r>
            <a:endParaRPr lang="en-US" altLang="en-US" sz="2400" dirty="0">
              <a:cs typeface="B Nazanin" panose="00000400000000000000" pitchFamily="2" charset="-78"/>
            </a:endParaRPr>
          </a:p>
        </p:txBody>
      </p:sp>
      <p:sp>
        <p:nvSpPr>
          <p:cNvPr id="4" name="Title 1"/>
          <p:cNvSpPr>
            <a:spLocks noGrp="1"/>
          </p:cNvSpPr>
          <p:nvPr>
            <p:ph type="title"/>
          </p:nvPr>
        </p:nvSpPr>
        <p:spPr/>
        <p:txBody>
          <a:bodyPr/>
          <a:lstStyle/>
          <a:p>
            <a:pPr algn="ctr"/>
            <a:r>
              <a:rPr lang="fa-IR" dirty="0">
                <a:solidFill>
                  <a:schemeClr val="bg1"/>
                </a:solidFill>
                <a:cs typeface="B Nazanin" panose="00000400000000000000" pitchFamily="2" charset="-78"/>
              </a:rPr>
              <a:t>معرفی برج ارتباطی </a:t>
            </a:r>
            <a:r>
              <a:rPr lang="fa-IR" dirty="0" smtClean="0">
                <a:solidFill>
                  <a:schemeClr val="bg1"/>
                </a:solidFill>
                <a:cs typeface="B Nazanin" panose="00000400000000000000" pitchFamily="2" charset="-78"/>
              </a:rPr>
              <a:t>مونتجوییک</a:t>
            </a:r>
            <a:endParaRPr lang="fa-IR" dirty="0">
              <a:solidFill>
                <a:schemeClr val="bg1"/>
              </a:solidFill>
              <a:cs typeface="B Nazanin" panose="000004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309"/>
          <a:stretch/>
        </p:blipFill>
        <p:spPr>
          <a:xfrm>
            <a:off x="0" y="-7190"/>
            <a:ext cx="9144000" cy="6865189"/>
          </a:xfrm>
        </p:spPr>
      </p:pic>
    </p:spTree>
    <p:extLst>
      <p:ext uri="{BB962C8B-B14F-4D97-AF65-F5344CB8AC3E}">
        <p14:creationId xmlns:p14="http://schemas.microsoft.com/office/powerpoint/2010/main" val="48872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پروژه‌ای که برای چنین رویدادی خاصی طراحی شود، نه تنها باید اهدافی را که برای آن‌ها ساخته شده محقق نماید، بلکه از جهات گوناگون نیز باید نیازهای مهمی را برآورده کند. لذا </a:t>
            </a:r>
            <a:r>
              <a:rPr lang="fa-IR" sz="2400" i="1" dirty="0">
                <a:cs typeface="B Nazanin" panose="00000400000000000000" pitchFamily="2" charset="-78"/>
              </a:rPr>
              <a:t>برج </a:t>
            </a:r>
            <a:r>
              <a:rPr lang="fa-IR" sz="2400" dirty="0">
                <a:cs typeface="B Nazanin" panose="00000400000000000000" pitchFamily="2" charset="-78"/>
              </a:rPr>
              <a:t>ارتباطی مونتجوییک</a:t>
            </a:r>
            <a:r>
              <a:rPr lang="fa-IR" sz="2400" i="1" dirty="0">
                <a:cs typeface="B Nazanin" panose="00000400000000000000" pitchFamily="2" charset="-78"/>
              </a:rPr>
              <a:t>،</a:t>
            </a:r>
            <a:r>
              <a:rPr lang="fa-IR" sz="2400" dirty="0">
                <a:cs typeface="B Nazanin" panose="00000400000000000000" pitchFamily="2" charset="-78"/>
              </a:rPr>
              <a:t>نه تنها باید الزامات خاصی را که در آن زمان نیاز بود براورده می‌کرد بلکه باید به نماد ماندگاری از بارسلون نیز تبدیل می‌شد. برج ارتباطی مونتجوییک</a:t>
            </a:r>
            <a:r>
              <a:rPr lang="fa-IR" sz="2400" i="1" dirty="0">
                <a:cs typeface="B Nazanin" panose="00000400000000000000" pitchFamily="2" charset="-78"/>
              </a:rPr>
              <a:t>، </a:t>
            </a:r>
            <a:r>
              <a:rPr lang="fa-IR" sz="2400" dirty="0">
                <a:cs typeface="B Nazanin" panose="00000400000000000000" pitchFamily="2" charset="-78"/>
              </a:rPr>
              <a:t>این محل را به طور گسترده ای پوشش داده است.</a:t>
            </a:r>
          </a:p>
        </p:txBody>
      </p:sp>
      <p:sp>
        <p:nvSpPr>
          <p:cNvPr id="4"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پروژه</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25707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3333"/>
          <a:stretch/>
        </p:blipFill>
        <p:spPr>
          <a:xfrm>
            <a:off x="14376" y="0"/>
            <a:ext cx="9129623" cy="6858000"/>
          </a:xfrm>
        </p:spPr>
      </p:pic>
    </p:spTree>
    <p:extLst>
      <p:ext uri="{BB962C8B-B14F-4D97-AF65-F5344CB8AC3E}">
        <p14:creationId xmlns:p14="http://schemas.microsoft.com/office/powerpoint/2010/main" val="8199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indent="0" algn="r">
              <a:buNone/>
            </a:pPr>
            <a:r>
              <a:rPr lang="fa-IR" sz="2400" dirty="0">
                <a:cs typeface="B Nazanin" panose="00000400000000000000" pitchFamily="2" charset="-78"/>
              </a:rPr>
              <a:t>بر اساس برنامه های کاربردی طرح‌ریزی شده در ساخت، این بنا نقطه عطفی در معماری بارسلونا میباشد و از ارزش نمادین بالایی برخوردار است. تصویر برج ارتباطی مونتجوییک، ایده کلی آینده گرایانه‌ای را منعکس می‌کند که اغلب در بسیاری دیگر از آثار سانتیاگو کالاتراوا نظیر </a:t>
            </a:r>
            <a:r>
              <a:rPr lang="fa-IR" sz="2400" dirty="0">
                <a:cs typeface="B Nazanin" panose="00000400000000000000" pitchFamily="2" charset="-78"/>
                <a:hlinkClick r:id="rId2"/>
              </a:rPr>
              <a:t>ایستگاه قطار لیون فرانسه</a:t>
            </a:r>
            <a:r>
              <a:rPr lang="fa-IR" sz="2400" dirty="0">
                <a:cs typeface="B Nazanin" panose="00000400000000000000" pitchFamily="2" charset="-78"/>
              </a:rPr>
              <a:t> یا شهر علم و هنر در والنسیا نیز مشهود است. همچون دیگر آثار این معمار، خطوط اریبی که بیان  تصویر متحرک کانونی را ساده‌تر می‌سازند، اشکالی انتزاعی به رنگ سفید خالص را ایجاد می‌نمایند که یادآور ماشین آلات آیرودینامیکی هوافضایی و تشکیلات مدرن می‌باشد.</a:t>
            </a:r>
          </a:p>
        </p:txBody>
      </p:sp>
      <p:sp>
        <p:nvSpPr>
          <p:cNvPr id="4" name="Title 1"/>
          <p:cNvSpPr>
            <a:spLocks noGrp="1"/>
          </p:cNvSpPr>
          <p:nvPr>
            <p:ph type="title"/>
          </p:nvPr>
        </p:nvSpPr>
        <p:spPr/>
        <p:txBody>
          <a:bodyPr/>
          <a:lstStyle/>
          <a:p>
            <a:pPr algn="ct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45147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834"/>
          <a:stretch/>
        </p:blipFill>
        <p:spPr>
          <a:xfrm>
            <a:off x="7189" y="-5751"/>
            <a:ext cx="9144000" cy="6895382"/>
          </a:xfrm>
        </p:spPr>
      </p:pic>
    </p:spTree>
    <p:extLst>
      <p:ext uri="{BB962C8B-B14F-4D97-AF65-F5344CB8AC3E}">
        <p14:creationId xmlns:p14="http://schemas.microsoft.com/office/powerpoint/2010/main" val="3259522524"/>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21</TotalTime>
  <Words>1039</Words>
  <Application>Microsoft Office PowerPoint</Application>
  <PresentationFormat>On-screen Show (4:3)</PresentationFormat>
  <Paragraphs>28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B Nazanin</vt:lpstr>
      <vt:lpstr>Times New Roman</vt:lpstr>
      <vt:lpstr>structural_vision</vt:lpstr>
      <vt:lpstr>PowerPoint Presentation</vt:lpstr>
      <vt:lpstr>PowerPoint Presentation</vt:lpstr>
      <vt:lpstr>PowerPoint Presentation</vt:lpstr>
      <vt:lpstr>معرفی برج ارتباطی مونتجوییک</vt:lpstr>
      <vt:lpstr>PowerPoint Presentation</vt:lpstr>
      <vt:lpstr>پروژه</vt:lpstr>
      <vt:lpstr>PowerPoint Presentation</vt:lpstr>
      <vt:lpstr>PowerPoint Presentation</vt:lpstr>
      <vt:lpstr>PowerPoint Presentation</vt:lpstr>
      <vt:lpstr>موقعیت</vt:lpstr>
      <vt:lpstr>PowerPoint Presentation</vt:lpstr>
      <vt:lpstr>بیوگرافی سانتیاگو کالاتراوا</vt:lpstr>
      <vt:lpstr>PowerPoint Presentation</vt:lpstr>
      <vt:lpstr>PowerPoint Presentation</vt:lpstr>
      <vt:lpstr>PowerPoint Presentation</vt:lpstr>
      <vt:lpstr>سبک کاری سانتیاگو کالاتراوا</vt:lpstr>
      <vt:lpstr>PowerPoint Presentation</vt:lpstr>
      <vt:lpstr>PowerPoint Presentation</vt:lpstr>
      <vt:lpstr>PowerPoint Presentation</vt:lpstr>
      <vt:lpstr>کانسپت</vt:lpstr>
      <vt:lpstr>PowerPoint Presentation</vt:lpstr>
      <vt:lpstr>شرح پروژه برج ارتباطی مونتجوییک</vt:lpstr>
      <vt:lpstr>PowerPoint Presentation</vt:lpstr>
      <vt:lpstr>شرح پروژه برج ارتباطی مونتجوییک</vt:lpstr>
      <vt:lpstr>PowerPoint Presentation</vt:lpstr>
      <vt:lpstr>سازه</vt:lpstr>
      <vt:lpstr>PowerPoint Presentation</vt:lpstr>
      <vt:lpstr>سازه</vt:lpstr>
      <vt:lpstr>PowerPoint Presentation</vt:lpstr>
      <vt:lpstr>PowerPoint Presentation</vt:lpstr>
      <vt:lpstr>PowerPoint Presentation</vt:lpstr>
      <vt:lpstr>PowerPoint Presentation</vt:lpstr>
      <vt:lpstr>PowerPoint Presentation</vt:lpstr>
      <vt:lpstr>منابع</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5</cp:revision>
  <dcterms:created xsi:type="dcterms:W3CDTF">2017-10-30T19:44:53Z</dcterms:created>
  <dcterms:modified xsi:type="dcterms:W3CDTF">2022-01-25T09:36:05Z</dcterms:modified>
</cp:coreProperties>
</file>