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89" r:id="rId3"/>
    <p:sldId id="268" r:id="rId4"/>
    <p:sldId id="269" r:id="rId5"/>
    <p:sldId id="270" r:id="rId6"/>
    <p:sldId id="271" r:id="rId7"/>
    <p:sldId id="272" r:id="rId8"/>
    <p:sldId id="257" r:id="rId9"/>
    <p:sldId id="282" r:id="rId10"/>
    <p:sldId id="283" r:id="rId11"/>
    <p:sldId id="259" r:id="rId12"/>
    <p:sldId id="260" r:id="rId13"/>
    <p:sldId id="261" r:id="rId14"/>
    <p:sldId id="262" r:id="rId15"/>
    <p:sldId id="263" r:id="rId16"/>
    <p:sldId id="264" r:id="rId17"/>
    <p:sldId id="265" r:id="rId18"/>
    <p:sldId id="266" r:id="rId19"/>
    <p:sldId id="267" r:id="rId20"/>
    <p:sldId id="284" r:id="rId21"/>
    <p:sldId id="285" r:id="rId22"/>
    <p:sldId id="286" r:id="rId23"/>
    <p:sldId id="287" r:id="rId24"/>
    <p:sldId id="288" r:id="rId25"/>
    <p:sldId id="273" r:id="rId26"/>
    <p:sldId id="292" r:id="rId27"/>
    <p:sldId id="274" r:id="rId28"/>
    <p:sldId id="275" r:id="rId29"/>
    <p:sldId id="276" r:id="rId30"/>
    <p:sldId id="277" r:id="rId31"/>
    <p:sldId id="278" r:id="rId32"/>
    <p:sldId id="279" r:id="rId33"/>
    <p:sldId id="280" r:id="rId34"/>
    <p:sldId id="281" r:id="rId35"/>
    <p:sldId id="291" r:id="rId36"/>
    <p:sldId id="258" r:id="rId37"/>
    <p:sldId id="290" r:id="rId38"/>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B Titr" panose="020B0604020202020204" charset="-78"/>
      <p:bold r:id="rId43"/>
    </p:embeddedFont>
    <p:embeddedFont>
      <p:font typeface="A EntezareZohoor 2 **" panose="020B0604020202020204" charset="-78"/>
      <p:bold r:id="rId44"/>
    </p:embeddedFont>
    <p:embeddedFont>
      <p:font typeface="B Nazanin" panose="020B0604020202020204" charset="-78"/>
      <p:regular r:id="rId45"/>
      <p:bold r:id="rId46"/>
    </p:embeddedFont>
    <p:embeddedFont>
      <p:font typeface="B Yekan" panose="020B0604020202020204" charset="-78"/>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9" autoAdjust="0"/>
    <p:restoredTop sz="94660"/>
  </p:normalViewPr>
  <p:slideViewPr>
    <p:cSldViewPr>
      <p:cViewPr>
        <p:scale>
          <a:sx n="66" d="100"/>
          <a:sy n="66" d="100"/>
        </p:scale>
        <p:origin x="74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AB3DF7-AEE2-4818-AF59-FA7A9A3D7B5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7621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AB3DF7-AEE2-4818-AF59-FA7A9A3D7B5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85171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AB3DF7-AEE2-4818-AF59-FA7A9A3D7B5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5322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AB3DF7-AEE2-4818-AF59-FA7A9A3D7B5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144871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B3DF7-AEE2-4818-AF59-FA7A9A3D7B5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164466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AB3DF7-AEE2-4818-AF59-FA7A9A3D7B52}"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16974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AB3DF7-AEE2-4818-AF59-FA7A9A3D7B52}"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6545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AB3DF7-AEE2-4818-AF59-FA7A9A3D7B52}"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26221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B3DF7-AEE2-4818-AF59-FA7A9A3D7B52}"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406814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AB3DF7-AEE2-4818-AF59-FA7A9A3D7B52}"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38980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AB3DF7-AEE2-4818-AF59-FA7A9A3D7B52}"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E4147-DE21-4134-A140-F3EE778D5624}" type="slidenum">
              <a:rPr lang="en-US" smtClean="0"/>
              <a:t>‹#›</a:t>
            </a:fld>
            <a:endParaRPr lang="en-US"/>
          </a:p>
        </p:txBody>
      </p:sp>
    </p:spTree>
    <p:extLst>
      <p:ext uri="{BB962C8B-B14F-4D97-AF65-F5344CB8AC3E}">
        <p14:creationId xmlns:p14="http://schemas.microsoft.com/office/powerpoint/2010/main" val="223924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AB3DF7-AEE2-4818-AF59-FA7A9A3D7B52}" type="datetimeFigureOut">
              <a:rPr lang="en-US" smtClean="0"/>
              <a:t>1/23/2022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85E4147-DE21-4134-A140-F3EE778D5624}" type="slidenum">
              <a:rPr lang="en-US" smtClean="0"/>
              <a:t>‹#›</a:t>
            </a:fld>
            <a:endParaRPr lang="en-US"/>
          </a:p>
        </p:txBody>
      </p:sp>
    </p:spTree>
    <p:extLst>
      <p:ext uri="{BB962C8B-B14F-4D97-AF65-F5344CB8AC3E}">
        <p14:creationId xmlns:p14="http://schemas.microsoft.com/office/powerpoint/2010/main" val="798355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95814" y="2110085"/>
            <a:ext cx="5152373" cy="1015663"/>
          </a:xfrm>
          <a:prstGeom prst="rect">
            <a:avLst/>
          </a:prstGeom>
          <a:noFill/>
        </p:spPr>
        <p:txBody>
          <a:bodyPr wrap="none" rtlCol="0">
            <a:spAutoFit/>
          </a:bodyPr>
          <a:lstStyle/>
          <a:p>
            <a:pPr algn="ctr" rtl="1"/>
            <a:r>
              <a:rPr lang="fa-IR" sz="6000" dirty="0" smtClean="0">
                <a:solidFill>
                  <a:schemeClr val="bg1"/>
                </a:solidFill>
                <a:cs typeface="A EntezareZohoor 2 **" panose="00000700000000000000" pitchFamily="2" charset="-78"/>
              </a:rPr>
              <a:t>بسم الله الرحمن الرحیم</a:t>
            </a:r>
            <a:endParaRPr lang="en-US" sz="6000" dirty="0">
              <a:solidFill>
                <a:schemeClr val="bg1"/>
              </a:solidFill>
              <a:cs typeface="A EntezareZohoor 2 **" panose="000007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170152"/>
            <a:ext cx="955596" cy="95559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170152"/>
            <a:ext cx="955596" cy="955596"/>
          </a:xfrm>
          <a:prstGeom prst="rect">
            <a:avLst/>
          </a:prstGeom>
        </p:spPr>
      </p:pic>
    </p:spTree>
    <p:extLst>
      <p:ext uri="{BB962C8B-B14F-4D97-AF65-F5344CB8AC3E}">
        <p14:creationId xmlns:p14="http://schemas.microsoft.com/office/powerpoint/2010/main" val="358473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4.81481E-6 L -0.21892 -4.81481E-6 " pathEditMode="relative" rAng="0" ptsTypes="AA">
                                      <p:cBhvr>
                                        <p:cTn id="6" dur="1250" fill="hold"/>
                                        <p:tgtEl>
                                          <p:spTgt spid="6"/>
                                        </p:tgtEl>
                                        <p:attrNameLst>
                                          <p:attrName>ppt_x</p:attrName>
                                          <p:attrName>ppt_y</p:attrName>
                                        </p:attrNameLst>
                                      </p:cBhvr>
                                      <p:rCtr x="-10955" y="0"/>
                                    </p:animMotion>
                                  </p:childTnLst>
                                </p:cTn>
                              </p:par>
                              <p:par>
                                <p:cTn id="7" presetID="8" presetClass="emph" presetSubtype="0" decel="79000" fill="hold" nodeType="withEffect">
                                  <p:stCondLst>
                                    <p:cond delay="0"/>
                                  </p:stCondLst>
                                  <p:childTnLst>
                                    <p:animRot by="18000000">
                                      <p:cBhvr>
                                        <p:cTn id="8" dur="1500" fill="hold"/>
                                        <p:tgtEl>
                                          <p:spTgt spid="6"/>
                                        </p:tgtEl>
                                        <p:attrNameLst>
                                          <p:attrName>r</p:attrName>
                                        </p:attrNameLst>
                                      </p:cBhvr>
                                    </p:animRot>
                                  </p:childTnLst>
                                </p:cTn>
                              </p:par>
                              <p:par>
                                <p:cTn id="9" presetID="63" presetClass="path" presetSubtype="0" accel="50000" decel="50000" fill="hold" nodeType="withEffect">
                                  <p:stCondLst>
                                    <p:cond delay="0"/>
                                  </p:stCondLst>
                                  <p:childTnLst>
                                    <p:animMotion origin="layout" path="M 3.05556E-6 -4.81481E-6 L 0.23107 -4.81481E-6 " pathEditMode="relative" rAng="0" ptsTypes="AA">
                                      <p:cBhvr>
                                        <p:cTn id="10" dur="1250" fill="hold"/>
                                        <p:tgtEl>
                                          <p:spTgt spid="7"/>
                                        </p:tgtEl>
                                        <p:attrNameLst>
                                          <p:attrName>ppt_x</p:attrName>
                                          <p:attrName>ppt_y</p:attrName>
                                        </p:attrNameLst>
                                      </p:cBhvr>
                                      <p:rCtr x="11545" y="0"/>
                                    </p:animMotion>
                                  </p:childTnLst>
                                </p:cTn>
                              </p:par>
                              <p:par>
                                <p:cTn id="11" presetID="8" presetClass="emph" presetSubtype="0" decel="79000" fill="hold" nodeType="withEffect">
                                  <p:stCondLst>
                                    <p:cond delay="0"/>
                                  </p:stCondLst>
                                  <p:childTnLst>
                                    <p:animRot by="18000000">
                                      <p:cBhvr>
                                        <p:cTn id="12" dur="1500" fill="hold"/>
                                        <p:tgtEl>
                                          <p:spTgt spid="7"/>
                                        </p:tgtEl>
                                        <p:attrNameLst>
                                          <p:attrName>r</p:attrName>
                                        </p:attrNameLst>
                                      </p:cBhvr>
                                    </p:animRot>
                                  </p:childTnLst>
                                </p:cTn>
                              </p:par>
                              <p:par>
                                <p:cTn id="13" presetID="10"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499334" y="549430"/>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10</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altLang="en-US" sz="2200" dirty="0">
                <a:solidFill>
                  <a:schemeClr val="bg1"/>
                </a:solidFill>
                <a:cs typeface="B Nazanin" pitchFamily="2" charset="-78"/>
              </a:rPr>
              <a:t>لذا خانواده‌ها باید محدودیتهایی را برای حضور فرزندان و مخصوصا دختران خود در استفاده از اینترنت اعمال نمایند و این محدودیتها می‌تواند به صورت مستقیم و غیر مستقیم هم صورت بگیرد.  شناسایی سایتهای معتبر علمی و تفریحی و خبری </a:t>
            </a:r>
            <a:r>
              <a:rPr lang="fa-IR" altLang="en-US" sz="2200" dirty="0" smtClean="0">
                <a:solidFill>
                  <a:schemeClr val="bg1"/>
                </a:solidFill>
                <a:cs typeface="B Nazanin" pitchFamily="2" charset="-78"/>
              </a:rPr>
              <a:t>و ... </a:t>
            </a:r>
            <a:r>
              <a:rPr lang="fa-IR" altLang="en-US" sz="2200" dirty="0">
                <a:solidFill>
                  <a:schemeClr val="bg1"/>
                </a:solidFill>
                <a:cs typeface="B Nazanin" pitchFamily="2" charset="-78"/>
              </a:rPr>
              <a:t>و ذخیره آنها در سیستم و ارائه آن سایتها به فرزندان جهت استفاده ایشان می‌تواند از جستجوی بدون هدف و اصطلاحا وبگردی‌های بی‌هدف در اینترنت مانع شود تا فرزندانمان از آسیبهای فضای مجازی و اتلاف وقت و جوانی در امان بمانند.</a:t>
            </a:r>
            <a:endParaRPr lang="fa-IR"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
        <p:nvSpPr>
          <p:cNvPr id="10" name="TextBox 9"/>
          <p:cNvSpPr txBox="1"/>
          <p:nvPr/>
        </p:nvSpPr>
        <p:spPr>
          <a:xfrm>
            <a:off x="3781044" y="249327"/>
            <a:ext cx="2430473" cy="492443"/>
          </a:xfrm>
          <a:prstGeom prst="rect">
            <a:avLst/>
          </a:prstGeom>
          <a:noFill/>
        </p:spPr>
        <p:txBody>
          <a:bodyPr wrap="none" rtlCol="0">
            <a:spAutoFit/>
          </a:bodyPr>
          <a:lstStyle/>
          <a:p>
            <a:pPr algn="ctr" rtl="1"/>
            <a:r>
              <a:rPr lang="fa-IR" sz="2600" dirty="0" smtClean="0">
                <a:solidFill>
                  <a:schemeClr val="bg1"/>
                </a:solidFill>
                <a:cs typeface="B Titr" panose="00000700000000000000" pitchFamily="2" charset="-78"/>
              </a:rPr>
              <a:t>شبکه های اجتماعی</a:t>
            </a:r>
            <a:endParaRPr lang="en-US" sz="2600" dirty="0">
              <a:solidFill>
                <a:schemeClr val="bg1"/>
              </a:solidFill>
              <a:cs typeface="B Titr" panose="00000700000000000000" pitchFamily="2" charset="-78"/>
            </a:endParaRPr>
          </a:p>
        </p:txBody>
      </p:sp>
    </p:spTree>
    <p:extLst>
      <p:ext uri="{BB962C8B-B14F-4D97-AF65-F5344CB8AC3E}">
        <p14:creationId xmlns:p14="http://schemas.microsoft.com/office/powerpoint/2010/main" val="374002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64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8" presetClass="emph" presetSubtype="0" decel="50000" fill="hold" nodeType="withEffect">
                                  <p:stCondLst>
                                    <p:cond delay="0"/>
                                  </p:stCondLst>
                                  <p:childTnLst>
                                    <p:animRot by="12000000">
                                      <p:cBhvr>
                                        <p:cTn id="28" dur="750" fill="hold"/>
                                        <p:tgtEl>
                                          <p:spTgt spid="6"/>
                                        </p:tgtEl>
                                        <p:attrNameLst>
                                          <p:attrName>r</p:attrName>
                                        </p:attrNameLst>
                                      </p:cBhvr>
                                    </p:animRot>
                                  </p:childTnLst>
                                </p:cTn>
                              </p:par>
                              <p:par>
                                <p:cTn id="29" presetID="10" presetClass="entr" presetSubtype="0"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13390" y="544075"/>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11</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3064414" y="1253763"/>
            <a:ext cx="5324510"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200" b="1" dirty="0" smtClean="0">
                <a:solidFill>
                  <a:schemeClr val="bg1"/>
                </a:solidFill>
                <a:cs typeface="B Nazanin" panose="00000400000000000000" pitchFamily="2" charset="-78"/>
              </a:rPr>
              <a:t>تعاملات فرد به فرد یا رو در رو را کاهش می‌دهد.</a:t>
            </a:r>
            <a:r>
              <a:rPr lang="fa-IR" sz="2200" dirty="0" smtClean="0">
                <a:solidFill>
                  <a:schemeClr val="bg1"/>
                </a:solidFill>
                <a:cs typeface="B Nazanin" panose="00000400000000000000" pitchFamily="2" charset="-78"/>
              </a:rPr>
              <a:t/>
            </a:r>
            <a:br>
              <a:rPr lang="fa-IR" sz="2200" dirty="0" smtClean="0">
                <a:solidFill>
                  <a:schemeClr val="bg1"/>
                </a:solidFill>
                <a:cs typeface="B Nazanin" panose="00000400000000000000" pitchFamily="2" charset="-78"/>
              </a:rPr>
            </a:br>
            <a:endParaRPr lang="en-US"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61216" y="1213932"/>
            <a:ext cx="458128" cy="457200"/>
          </a:xfrm>
          <a:prstGeom prst="rect">
            <a:avLst/>
          </a:prstGeom>
        </p:spPr>
      </p:pic>
      <p:sp>
        <p:nvSpPr>
          <p:cNvPr id="14" name="Content Placeholder 2"/>
          <p:cNvSpPr txBox="1">
            <a:spLocks/>
          </p:cNvSpPr>
          <p:nvPr/>
        </p:nvSpPr>
        <p:spPr>
          <a:xfrm>
            <a:off x="451201" y="1761261"/>
            <a:ext cx="8242526" cy="24003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2200" dirty="0" smtClean="0">
                <a:solidFill>
                  <a:schemeClr val="bg1"/>
                </a:solidFill>
                <a:cs typeface="B Nazanin" panose="00000400000000000000" pitchFamily="2" charset="-78"/>
              </a:rPr>
              <a:t>با استفاده بیش از حد از شبکه‌های اجتماعی نه تنها وقت کم‌تری برای گذراندن با افرادی خواهید داشت که به صورت فیزیکی در اطراف شما حضور دارند بلکه دوستان و اعضای خانواده‌تان زمانی که ببینند شما به دستگاه‌های الکترونیکی، موبایل و گجت های تان بیش از آن‌ها اهمیت می‌دهید از محبت شما نا امید شده و ناراحت خواهند شد. در نهایت هم افراد تمایل کم‌تری به صرف وقت و بودن در کنار شما خواهند داشت.</a:t>
            </a:r>
            <a:endParaRPr lang="en-US" sz="2200" dirty="0">
              <a:solidFill>
                <a:schemeClr val="bg1"/>
              </a:solidFill>
              <a:cs typeface="B Nazanin" panose="00000400000000000000" pitchFamily="2" charset="-78"/>
            </a:endParaRPr>
          </a:p>
        </p:txBody>
      </p:sp>
      <p:cxnSp>
        <p:nvCxnSpPr>
          <p:cNvPr id="16" name="Straight Connector 15"/>
          <p:cNvCxnSpPr/>
          <p:nvPr/>
        </p:nvCxnSpPr>
        <p:spPr>
          <a:xfrm flipH="1">
            <a:off x="3848634" y="1701305"/>
            <a:ext cx="4478480"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3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8" presetClass="emph" presetSubtype="0" decel="100000" fill="hold" nodeType="withEffect">
                                  <p:stCondLst>
                                    <p:cond delay="0"/>
                                  </p:stCondLst>
                                  <p:childTnLst>
                                    <p:animRot by="7200000">
                                      <p:cBhvr>
                                        <p:cTn id="15" dur="750" fill="hold"/>
                                        <p:tgtEl>
                                          <p:spTgt spid="8"/>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8" presetClass="emph" presetSubtype="0" decel="100000" fill="hold" nodeType="withEffect">
                                  <p:stCondLst>
                                    <p:cond delay="0"/>
                                  </p:stCondLst>
                                  <p:childTnLst>
                                    <p:animRot by="7200000">
                                      <p:cBhvr>
                                        <p:cTn id="20" dur="750" fill="hold"/>
                                        <p:tgtEl>
                                          <p:spTgt spid="5"/>
                                        </p:tgtEl>
                                        <p:attrNameLst>
                                          <p:attrName>r</p:attrName>
                                        </p:attrNameLst>
                                      </p:cBhvr>
                                    </p:animRo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childTnLst>
                          </p:cTn>
                        </p:par>
                        <p:par>
                          <p:cTn id="34" fill="hold">
                            <p:stCondLst>
                              <p:cond delay="23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15636" y="559426"/>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12</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3064414" y="1087581"/>
            <a:ext cx="5324510"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200" b="1" dirty="0" smtClean="0">
                <a:solidFill>
                  <a:schemeClr val="bg1"/>
                </a:solidFill>
                <a:cs typeface="B Nazanin" panose="00000400000000000000" pitchFamily="2" charset="-78"/>
              </a:rPr>
              <a:t>احساس نیاز به توجه را به شدت افزایش می دهد</a:t>
            </a:r>
            <a:endParaRPr lang="en-US"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61216" y="1047750"/>
            <a:ext cx="458128" cy="457200"/>
          </a:xfrm>
          <a:prstGeom prst="rect">
            <a:avLst/>
          </a:prstGeom>
        </p:spPr>
      </p:pic>
      <p:sp>
        <p:nvSpPr>
          <p:cNvPr id="14" name="Content Placeholder 2"/>
          <p:cNvSpPr txBox="1">
            <a:spLocks/>
          </p:cNvSpPr>
          <p:nvPr/>
        </p:nvSpPr>
        <p:spPr>
          <a:xfrm>
            <a:off x="3882735" y="1575908"/>
            <a:ext cx="4810991" cy="2362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2200" dirty="0" smtClean="0">
                <a:solidFill>
                  <a:schemeClr val="bg1"/>
                </a:solidFill>
                <a:cs typeface="B Nazanin" panose="00000400000000000000" pitchFamily="2" charset="-78"/>
              </a:rPr>
              <a:t>ارسال پست‌ها و استاتوس های غیرمفید و مبهم در فیس‌بوک، لاین و .... به راحتی می‌تواند تبدیل به عادتی زننده و مخرب در زندگی افرادی شود که غالباً از شبکه‌های اجتماعی استفاده می‌کنند. رقابت بی‌پایان برای به دست آوردن لایک بیشتر و کامنت های متعدد می‌تواند زندگی شما را به نابودی بکشاند.</a:t>
            </a:r>
            <a:endParaRPr lang="en-US" sz="2200" dirty="0">
              <a:solidFill>
                <a:schemeClr val="bg1"/>
              </a:solidFill>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72" y="1809750"/>
            <a:ext cx="3469863" cy="2819400"/>
          </a:xfrm>
          <a:prstGeom prst="rect">
            <a:avLst/>
          </a:prstGeom>
          <a:ln>
            <a:noFill/>
          </a:ln>
          <a:effectLst>
            <a:outerShdw blurRad="292100" dist="139700" dir="2700000" algn="tl" rotWithShape="0">
              <a:srgbClr val="333333">
                <a:alpha val="65000"/>
              </a:srgbClr>
            </a:outerShdw>
          </a:effectLst>
        </p:spPr>
      </p:pic>
      <p:cxnSp>
        <p:nvCxnSpPr>
          <p:cNvPr id="15" name="Straight Connector 14"/>
          <p:cNvCxnSpPr/>
          <p:nvPr/>
        </p:nvCxnSpPr>
        <p:spPr>
          <a:xfrm flipH="1">
            <a:off x="3816439" y="1546537"/>
            <a:ext cx="4478480"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2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22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8" presetClass="entr" presetSubtype="6"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strips(downRigh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06261" y="570211"/>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13</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3064414" y="1128006"/>
            <a:ext cx="5324510"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200" b="1" dirty="0" smtClean="0">
                <a:solidFill>
                  <a:schemeClr val="bg1"/>
                </a:solidFill>
                <a:cs typeface="B Nazanin" panose="00000400000000000000" pitchFamily="2" charset="-78"/>
              </a:rPr>
              <a:t>توجه شما را از اهداف زندگی واقعی دور خواهند کرد</a:t>
            </a:r>
            <a:endParaRPr lang="en-US"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61216" y="1088175"/>
            <a:ext cx="458128" cy="457200"/>
          </a:xfrm>
          <a:prstGeom prst="rect">
            <a:avLst/>
          </a:prstGeom>
        </p:spPr>
      </p:pic>
      <p:sp>
        <p:nvSpPr>
          <p:cNvPr id="14" name="Content Placeholder 2"/>
          <p:cNvSpPr txBox="1">
            <a:spLocks/>
          </p:cNvSpPr>
          <p:nvPr/>
        </p:nvSpPr>
        <p:spPr>
          <a:xfrm>
            <a:off x="4242511" y="1547009"/>
            <a:ext cx="4502727" cy="3124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1900" dirty="0" smtClean="0">
                <a:solidFill>
                  <a:schemeClr val="bg1"/>
                </a:solidFill>
                <a:cs typeface="B Nazanin" panose="00000400000000000000" pitchFamily="2" charset="-78"/>
              </a:rPr>
              <a:t>درک این موضوع که توجه بیش از حد افراد به دنیای مجازی و هویت خود در شبکه‌های اجتماعی آن‌ها را از رقابت در دنیای واقعی و رسیدن به اهداف مهم بازداشته بسیار آسان است. اکثر جوانان به جای اینکه با تلاش و پشتکار مهارت‌های لازم برای رسیدن به اهداف عالی خود را کسب کنند، ترجیح می‌دهند به فوق ستاره‌ای در دنیای مجازی و شبکه‌هایی از قبیل فیس‌بوک، توییتر و … تبدیل شوند.</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56" y="1885950"/>
            <a:ext cx="3732366" cy="2819400"/>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flipH="1">
            <a:off x="3416122" y="1609894"/>
            <a:ext cx="4898114"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88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22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8" presetClass="entr" presetSubtype="6"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strips(downRigh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13188" y="55635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14</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3064414" y="1000604"/>
            <a:ext cx="5324510"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200" b="1" dirty="0" smtClean="0">
                <a:solidFill>
                  <a:schemeClr val="bg1"/>
                </a:solidFill>
                <a:cs typeface="B Nazanin" panose="00000400000000000000" pitchFamily="2" charset="-78"/>
              </a:rPr>
              <a:t>خطر ابتلا به افسردگی را افزایش می دهد</a:t>
            </a:r>
            <a:endParaRPr lang="en-US"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61216" y="960773"/>
            <a:ext cx="458128" cy="457200"/>
          </a:xfrm>
          <a:prstGeom prst="rect">
            <a:avLst/>
          </a:prstGeom>
        </p:spPr>
      </p:pic>
      <p:sp>
        <p:nvSpPr>
          <p:cNvPr id="14" name="Content Placeholder 2"/>
          <p:cNvSpPr txBox="1">
            <a:spLocks/>
          </p:cNvSpPr>
          <p:nvPr/>
        </p:nvSpPr>
        <p:spPr>
          <a:xfrm>
            <a:off x="324786" y="1440908"/>
            <a:ext cx="8368941" cy="24490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2000" dirty="0" smtClean="0">
                <a:solidFill>
                  <a:schemeClr val="bg1"/>
                </a:solidFill>
                <a:cs typeface="B Nazanin" panose="00000400000000000000" pitchFamily="2" charset="-78"/>
              </a:rPr>
              <a:t>با توجه به مطالعات اخیر افرادی که از شبکه‌های اجتماعی استفاده‌ای اعتیاد گونه دارند نسبت به افراد عادی احساسات منفی بیشتری از جمله افسردگی را تجربه می‌کنند. افرادی که قبلاً سابقه ابتلا به افسردگی داشته‌اند بیش از دیگران در معرض خطر هستند. اگر فکر می‌کنید که غمگین شده‌اید یا کمی احساس افسردگی می‌کنید بهتر است به خود استراحتی بدهید و چند روز از شبکه‌های اجتماعی و دوستان مجازی خود فاصله بگیرید.</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393524"/>
            <a:ext cx="1905001" cy="157877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95" y="3393523"/>
            <a:ext cx="1981200" cy="1578771"/>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flipH="1">
            <a:off x="4419600" y="1476053"/>
            <a:ext cx="4021280"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9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21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2600"/>
                            </p:stCondLst>
                            <p:childTnLst>
                              <p:par>
                                <p:cTn id="39" presetID="18" presetClass="entr" presetSubtype="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500"/>
                                        <p:tgtEl>
                                          <p:spTgt spid="4"/>
                                        </p:tgtEl>
                                      </p:cBhvr>
                                    </p:animEffect>
                                  </p:childTnLst>
                                </p:cTn>
                              </p:par>
                              <p:par>
                                <p:cTn id="42" presetID="18"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trips(down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13188" y="549430"/>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15</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805527" y="983959"/>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000" b="1" dirty="0" smtClean="0">
                <a:solidFill>
                  <a:schemeClr val="bg1"/>
                </a:solidFill>
                <a:cs typeface="B Nazanin" panose="00000400000000000000" pitchFamily="2" charset="-78"/>
              </a:rPr>
              <a:t>احتمال شکست روابط موجود در شبکه‌های اجتماعی، بیش از روابط دنیای واقعی است</a:t>
            </a:r>
            <a:br>
              <a:rPr lang="fa-IR" sz="2000" b="1" dirty="0" smtClean="0">
                <a:solidFill>
                  <a:schemeClr val="bg1"/>
                </a:solidFill>
                <a:cs typeface="B Nazanin" panose="00000400000000000000" pitchFamily="2" charset="-78"/>
              </a:rPr>
            </a:br>
            <a:endParaRPr lang="en-US" sz="2000" b="1"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01382" y="944128"/>
            <a:ext cx="458128" cy="457200"/>
          </a:xfrm>
          <a:prstGeom prst="rect">
            <a:avLst/>
          </a:prstGeom>
        </p:spPr>
      </p:pic>
      <p:sp>
        <p:nvSpPr>
          <p:cNvPr id="14" name="Content Placeholder 2"/>
          <p:cNvSpPr txBox="1">
            <a:spLocks/>
          </p:cNvSpPr>
          <p:nvPr/>
        </p:nvSpPr>
        <p:spPr>
          <a:xfrm>
            <a:off x="3117062" y="1400851"/>
            <a:ext cx="5576663" cy="35330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1900" dirty="0" smtClean="0">
                <a:solidFill>
                  <a:schemeClr val="bg1"/>
                </a:solidFill>
                <a:cs typeface="B Nazanin" panose="00000400000000000000" pitchFamily="2" charset="-78"/>
              </a:rPr>
              <a:t>از حسادت و غیرتی که در روابط موجود در شبکه‌های اجتماعی وجود دارد به ندرت نتیجه مثبتی حاصل می‌شود. استفاده از شبکه‌های اجتماعی برای ایجاد روابط بیشتر و صمیمی‌تر گزینه‌ای آسان است اما بهتر است بدانید که این گزینه آسان می‌تواند خسارات غیر قابل جبرانی به روابط شما در دنیای واقعی بزند. مطالعات نشان می‌دهد زمانی که یکی از زوجین بیش از حد درگیر یک شبکه اجتماعی مانند فیس‌بوک شود همسر او تمایل بیشتری برای نظارت و کنترل اعمال و رفتار او خواهد داشت که این موضوع می‌تواند منجر به بحث‌های طولانی و در نهایت مرگ رابطه شود.</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603420"/>
            <a:ext cx="2750724" cy="3330530"/>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flipH="1">
            <a:off x="1143000" y="1414484"/>
            <a:ext cx="7184114"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24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2900"/>
                            </p:stCondLst>
                            <p:childTnLst>
                              <p:par>
                                <p:cTn id="39" presetID="18" presetClass="entr" presetSubtype="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27042" y="535576"/>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16</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779215" y="1032099"/>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000" b="1" dirty="0" smtClean="0">
                <a:solidFill>
                  <a:schemeClr val="bg1"/>
                </a:solidFill>
                <a:cs typeface="B Nazanin" panose="00000400000000000000" pitchFamily="2" charset="-78"/>
              </a:rPr>
              <a:t>استفاده بیش از حد از شبکه های اجتماعی، خلاقیت افراد را نابود می کند</a:t>
            </a:r>
            <a:endParaRPr lang="en-US" sz="2000" b="1"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75070" y="992268"/>
            <a:ext cx="458128" cy="457200"/>
          </a:xfrm>
          <a:prstGeom prst="rect">
            <a:avLst/>
          </a:prstGeom>
        </p:spPr>
      </p:pic>
      <p:sp>
        <p:nvSpPr>
          <p:cNvPr id="14" name="Content Placeholder 2"/>
          <p:cNvSpPr txBox="1">
            <a:spLocks/>
          </p:cNvSpPr>
          <p:nvPr/>
        </p:nvSpPr>
        <p:spPr>
          <a:xfrm>
            <a:off x="435430" y="1547414"/>
            <a:ext cx="8222877" cy="2362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rtl="1">
              <a:lnSpc>
                <a:spcPct val="150000"/>
              </a:lnSpc>
              <a:buNone/>
            </a:pPr>
            <a:r>
              <a:rPr lang="fa-IR" sz="2000" dirty="0" smtClean="0">
                <a:solidFill>
                  <a:schemeClr val="bg1"/>
                </a:solidFill>
                <a:cs typeface="B Nazanin" panose="00000400000000000000" pitchFamily="2" charset="-78"/>
              </a:rPr>
              <a:t>شبکه‌های اجتماعی آسان‌ترین راه برای توقف رشد یا کشتن فرآیند خلاقیت در انسان است. تأثیرات منفی گشت‌وگذارهای بی‌هدف در شبکه‌های اجتماعی مانند زمانی ست که شما از روی بی‌فکری و بدون برنامه خاصی به تماشای تلویزیون و برنامه‌های این جعبه جادویی بپردازید. اگر تصمیم گرفته‌اید که بهره‌وری خود را افزایش دهید و از وقت خود استفاده‌ای بهینه کنید تمام اپلیکیشن های شبکه‌های اجتماعی را از همین امروز خاموش کنید.</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911" y="3474788"/>
            <a:ext cx="1794458" cy="1449486"/>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flipH="1">
            <a:off x="2140039" y="1468785"/>
            <a:ext cx="6193514"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245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2950"/>
                            </p:stCondLst>
                            <p:childTnLst>
                              <p:par>
                                <p:cTn id="39" presetID="18" presetClass="entr" presetSubtype="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downRigh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20115" y="549430"/>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17</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813850" y="1080588"/>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000" b="1" dirty="0" smtClean="0">
                <a:solidFill>
                  <a:schemeClr val="bg1"/>
                </a:solidFill>
                <a:cs typeface="B Nazanin" panose="00000400000000000000" pitchFamily="2" charset="-78"/>
              </a:rPr>
              <a:t>مقایسه پیوسته خود با دیگران در شبکه های اجتماعی، شما را به نابودی خواهند کشاند</a:t>
            </a:r>
            <a:endParaRPr lang="en-US" sz="2000" b="1"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09705" y="1040757"/>
            <a:ext cx="458128" cy="457200"/>
          </a:xfrm>
          <a:prstGeom prst="rect">
            <a:avLst/>
          </a:prstGeom>
        </p:spPr>
      </p:pic>
      <p:sp>
        <p:nvSpPr>
          <p:cNvPr id="14" name="Content Placeholder 2"/>
          <p:cNvSpPr txBox="1">
            <a:spLocks/>
          </p:cNvSpPr>
          <p:nvPr/>
        </p:nvSpPr>
        <p:spPr>
          <a:xfrm>
            <a:off x="451201" y="1650438"/>
            <a:ext cx="8242526" cy="2362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2200" dirty="0" smtClean="0">
                <a:solidFill>
                  <a:schemeClr val="bg1"/>
                </a:solidFill>
                <a:cs typeface="B Nazanin" panose="00000400000000000000" pitchFamily="2" charset="-78"/>
              </a:rPr>
              <a:t>نوری که از صفحه‌نمایش دستگاه‌های الکترونیکی مختلف به چشمان شما ساطع می‌شود ذهن را فریب داده و به آن القا می‌کنند که الآن وقت خواب نیست. یکی از عوامل کلیدی برای برخورداری از سلامت جسمی و روانی کامل خواب کافی ست و عوارض بی‌خوابی‌های مکرر بر هیچ‌کس پوشیده نیست بنابراین بهتر است هنگام خواب گوشی خود را در اتاق دیگری بگذارید و آن را با خود به رخت خواب نبرید.</a:t>
            </a:r>
          </a:p>
          <a:p>
            <a:pPr marL="0" indent="0" algn="justLow" rtl="1">
              <a:lnSpc>
                <a:spcPct val="150000"/>
              </a:lnSpc>
              <a:buNone/>
            </a:pPr>
            <a:endParaRPr lang="fa-IR" sz="2200" dirty="0" smtClean="0">
              <a:solidFill>
                <a:schemeClr val="bg1"/>
              </a:solidFill>
              <a:cs typeface="B Nazanin" panose="00000400000000000000" pitchFamily="2" charset="-78"/>
            </a:endParaRPr>
          </a:p>
        </p:txBody>
      </p:sp>
      <p:cxnSp>
        <p:nvCxnSpPr>
          <p:cNvPr id="10" name="Straight Connector 9"/>
          <p:cNvCxnSpPr/>
          <p:nvPr/>
        </p:nvCxnSpPr>
        <p:spPr>
          <a:xfrm flipH="1">
            <a:off x="1012611" y="1538374"/>
            <a:ext cx="7366015"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05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06261" y="542503"/>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18</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813850" y="1080588"/>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200" b="1" dirty="0" smtClean="0">
                <a:solidFill>
                  <a:schemeClr val="bg1"/>
                </a:solidFill>
                <a:cs typeface="B Nazanin" panose="00000400000000000000" pitchFamily="2" charset="-78"/>
              </a:rPr>
              <a:t>شبکه های اجتماعی به شدت افراد را بی خواب می کنند</a:t>
            </a:r>
            <a:endParaRPr lang="en-US" sz="2200" b="1"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09705" y="1040757"/>
            <a:ext cx="458128" cy="457200"/>
          </a:xfrm>
          <a:prstGeom prst="rect">
            <a:avLst/>
          </a:prstGeom>
        </p:spPr>
      </p:pic>
      <p:sp>
        <p:nvSpPr>
          <p:cNvPr id="14" name="Content Placeholder 2"/>
          <p:cNvSpPr txBox="1">
            <a:spLocks/>
          </p:cNvSpPr>
          <p:nvPr/>
        </p:nvSpPr>
        <p:spPr>
          <a:xfrm>
            <a:off x="451201" y="1650438"/>
            <a:ext cx="8242526" cy="2362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2200" dirty="0" smtClean="0">
                <a:solidFill>
                  <a:schemeClr val="bg1"/>
                </a:solidFill>
                <a:cs typeface="B Nazanin" panose="00000400000000000000" pitchFamily="2" charset="-78"/>
              </a:rPr>
              <a:t>شخصیت‌های دیجیتالی افراد که در شبکه‌های اجتماعی وجود دارد به طرز چشم‌گیری با شخصیت و هویت واقعی آن‌ها متفاوت است. بعد از چند ماه درگیر شدن با این شبکه‌ها و مقایسه خود با افراد دیگر ممکن است فکر کنید که آن‌ها از شما خیلی بهترند اما بهتر است این موضوع را همیشه به خاطر بسپارید که آن‌ها هم مانند شما یک انسان هستند و درست مانند شما از نقاط ضعف و قوت مشخصی برخوردارند.</a:t>
            </a:r>
          </a:p>
        </p:txBody>
      </p:sp>
      <p:cxnSp>
        <p:nvCxnSpPr>
          <p:cNvPr id="10" name="Straight Connector 9"/>
          <p:cNvCxnSpPr/>
          <p:nvPr/>
        </p:nvCxnSpPr>
        <p:spPr>
          <a:xfrm flipH="1">
            <a:off x="3117063" y="1570250"/>
            <a:ext cx="5242246"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06466" y="549430"/>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19</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117063" y="249327"/>
            <a:ext cx="3813865" cy="492443"/>
          </a:xfrm>
          <a:prstGeom prst="rect">
            <a:avLst/>
          </a:prstGeom>
          <a:noFill/>
        </p:spPr>
        <p:txBody>
          <a:bodyPr wrap="none" rtlCol="0">
            <a:spAutoFit/>
          </a:bodyPr>
          <a:lstStyle/>
          <a:p>
            <a:pPr algn="ctr" rtl="1"/>
            <a:r>
              <a:rPr lang="fa-IR" sz="2500" dirty="0" smtClean="0">
                <a:solidFill>
                  <a:schemeClr val="bg1"/>
                </a:solidFill>
                <a:cs typeface="B Titr" panose="00000700000000000000" pitchFamily="2" charset="-78"/>
              </a:rPr>
              <a:t>اثرات منفی شبکه های اجتماعی</a:t>
            </a:r>
            <a:endParaRPr lang="en-US" sz="25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813850" y="1080588"/>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200" b="1" dirty="0">
                <a:solidFill>
                  <a:schemeClr val="bg1"/>
                </a:solidFill>
                <a:cs typeface="B Nazanin" panose="00000400000000000000" pitchFamily="2" charset="-78"/>
              </a:rPr>
              <a:t>ش</a:t>
            </a:r>
            <a:r>
              <a:rPr lang="fa-IR" sz="2200" b="1" dirty="0" smtClean="0">
                <a:solidFill>
                  <a:schemeClr val="bg1"/>
                </a:solidFill>
                <a:cs typeface="B Nazanin" panose="00000400000000000000" pitchFamily="2" charset="-78"/>
              </a:rPr>
              <a:t>بکه های اجتماعی، حریم خصوصی شما را به خطر می اندازد</a:t>
            </a:r>
            <a:endParaRPr lang="en-US" sz="2200" b="1"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09705" y="1040757"/>
            <a:ext cx="458128" cy="457200"/>
          </a:xfrm>
          <a:prstGeom prst="rect">
            <a:avLst/>
          </a:prstGeom>
        </p:spPr>
      </p:pic>
      <p:sp>
        <p:nvSpPr>
          <p:cNvPr id="14" name="Content Placeholder 2"/>
          <p:cNvSpPr txBox="1">
            <a:spLocks/>
          </p:cNvSpPr>
          <p:nvPr/>
        </p:nvSpPr>
        <p:spPr>
          <a:xfrm>
            <a:off x="451201" y="1605364"/>
            <a:ext cx="8242526" cy="31761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2200" dirty="0" smtClean="0">
                <a:solidFill>
                  <a:schemeClr val="bg1"/>
                </a:solidFill>
                <a:cs typeface="B Nazanin" panose="00000400000000000000" pitchFamily="2" charset="-78"/>
              </a:rPr>
              <a:t>در بین شبکه‌های اجتماعی خرید و فروش اطلاعات افراد امری طبیعی است و طبق افشاگری‌های اخیر اسنودن دولت‌هایی نظیر آمریکا به تمام اطلاعات افراد از جمله آدرس ایمیل، تماس‌های شما در اسکایپ و … دسترسی دارد که این امر موجب کم رنگ شدن مفهومی به نام حریم خصوصی در فضای مجازی شده است بنابراین اگر هر چیزی را که به ذهنتان می‌رسد در شبکه‌های اجتماعی با دیگر کاربران به اشتراک بگذارید، باید بدانید که تنها به دولت‌ها و شبکه‌های اجتماعی کمک کرده‌اید که شما را راحت‌تر به دام بی اندازند.</a:t>
            </a:r>
          </a:p>
        </p:txBody>
      </p:sp>
      <p:cxnSp>
        <p:nvCxnSpPr>
          <p:cNvPr id="10" name="Straight Connector 9"/>
          <p:cNvCxnSpPr/>
          <p:nvPr/>
        </p:nvCxnSpPr>
        <p:spPr>
          <a:xfrm flipH="1">
            <a:off x="2616556" y="1532416"/>
            <a:ext cx="5768509"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51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par>
                          <p:cTn id="34" fill="hold">
                            <p:stCondLst>
                              <p:cond delay="23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88566" y="1595004"/>
            <a:ext cx="1175322" cy="523220"/>
          </a:xfrm>
          <a:prstGeom prst="rect">
            <a:avLst/>
          </a:prstGeom>
          <a:noFill/>
        </p:spPr>
        <p:txBody>
          <a:bodyPr wrap="none" rtlCol="0">
            <a:spAutoFit/>
          </a:bodyPr>
          <a:lstStyle/>
          <a:p>
            <a:pPr algn="ctr"/>
            <a:r>
              <a:rPr lang="fa-IR" sz="2800" dirty="0" smtClean="0">
                <a:solidFill>
                  <a:schemeClr val="bg1"/>
                </a:solidFill>
                <a:cs typeface="B Titr" panose="00000700000000000000" pitchFamily="2" charset="-78"/>
              </a:rPr>
              <a:t>موضوع </a:t>
            </a:r>
            <a:endParaRPr lang="en-US" sz="2800" dirty="0">
              <a:solidFill>
                <a:schemeClr val="bg1"/>
              </a:solidFill>
              <a:cs typeface="B Titr" panose="00000700000000000000" pitchFamily="2" charset="-78"/>
            </a:endParaRPr>
          </a:p>
        </p:txBody>
      </p:sp>
      <p:sp>
        <p:nvSpPr>
          <p:cNvPr id="8" name="TextBox 7"/>
          <p:cNvSpPr txBox="1"/>
          <p:nvPr/>
        </p:nvSpPr>
        <p:spPr>
          <a:xfrm>
            <a:off x="2119245" y="2187030"/>
            <a:ext cx="4905510" cy="769441"/>
          </a:xfrm>
          <a:prstGeom prst="rect">
            <a:avLst/>
          </a:prstGeom>
          <a:noFill/>
        </p:spPr>
        <p:txBody>
          <a:bodyPr wrap="none" rtlCol="0">
            <a:spAutoFit/>
          </a:bodyPr>
          <a:lstStyle/>
          <a:p>
            <a:pPr algn="ctr"/>
            <a:r>
              <a:rPr lang="fa-IR" sz="4400" b="1" dirty="0" smtClean="0">
                <a:solidFill>
                  <a:schemeClr val="bg1"/>
                </a:solidFill>
                <a:cs typeface="B Nazanin" panose="00000400000000000000" pitchFamily="2" charset="-78"/>
              </a:rPr>
              <a:t>آسیب های فضای مجازی</a:t>
            </a:r>
            <a:endParaRPr lang="en-US" sz="4400" b="1" dirty="0">
              <a:solidFill>
                <a:schemeClr val="bg1"/>
              </a:solidFill>
              <a:cs typeface="B Nazanin" panose="00000400000000000000" pitchFamily="2" charset="-78"/>
            </a:endParaRPr>
          </a:p>
        </p:txBody>
      </p:sp>
      <p:cxnSp>
        <p:nvCxnSpPr>
          <p:cNvPr id="5" name="Straight Connector 4"/>
          <p:cNvCxnSpPr/>
          <p:nvPr/>
        </p:nvCxnSpPr>
        <p:spPr>
          <a:xfrm>
            <a:off x="5417127" y="2167981"/>
            <a:ext cx="2133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3028950"/>
            <a:ext cx="579812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5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6" presetClass="entr" presetSubtype="37"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33969" y="521722"/>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20</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369981" y="337646"/>
            <a:ext cx="4123245"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جنبه های بحران زای فضای مجازی در ایران</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34172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000" dirty="0">
                <a:solidFill>
                  <a:schemeClr val="bg1"/>
                </a:solidFill>
                <a:cs typeface="B Nazanin" panose="00000400000000000000" pitchFamily="2" charset="-78"/>
              </a:rPr>
              <a:t>یکی از آثار فضای مجازی شبکه­ های اجتماعی را در جوامع، به خصوص جوامع درحال گذار، ایجاد بحران هویت ملی و دینی می‏دانند. براساس یک تقسیم­ بندی نسلی، نسل سوم بیشترین کاربران فضای مجازی در ایران بوده و بیش از نسل­های دیگر در معرض آثار ناشی از شبکه ‏های اجتماعی مجازی‌اند. فضای مجازی نوعی از بحران هویت را در میان طیف گسترده­ای از جوانان به‌وجود آورده و این بحران هویت در زمینه­ های فردی ناهمگونی ­های هویتی را سبب شده و به نحوی تعادل اجتماعی را </a:t>
            </a:r>
            <a:r>
              <a:rPr lang="fa-IR" sz="2000" dirty="0" smtClean="0">
                <a:solidFill>
                  <a:schemeClr val="bg1"/>
                </a:solidFill>
                <a:cs typeface="B Nazanin" panose="00000400000000000000" pitchFamily="2" charset="-78"/>
              </a:rPr>
              <a:t/>
            </a:r>
            <a:br>
              <a:rPr lang="fa-IR" sz="2000" dirty="0" smtClean="0">
                <a:solidFill>
                  <a:schemeClr val="bg1"/>
                </a:solidFill>
                <a:cs typeface="B Nazanin" panose="00000400000000000000" pitchFamily="2" charset="-78"/>
              </a:rPr>
            </a:br>
            <a:r>
              <a:rPr lang="fa-IR" sz="2000" dirty="0" smtClean="0">
                <a:solidFill>
                  <a:schemeClr val="bg1"/>
                </a:solidFill>
                <a:cs typeface="B Nazanin" panose="00000400000000000000" pitchFamily="2" charset="-78"/>
              </a:rPr>
              <a:t>متأثر </a:t>
            </a:r>
            <a:r>
              <a:rPr lang="fa-IR" sz="2000" dirty="0">
                <a:solidFill>
                  <a:schemeClr val="bg1"/>
                </a:solidFill>
                <a:cs typeface="B Nazanin" panose="00000400000000000000" pitchFamily="2" charset="-78"/>
              </a:rPr>
              <a:t>کرده است. همچنین شبکه­ های اجتماعی مجازی، باعث تغییرات اساسی در نهادهای هویت‌ساز </a:t>
            </a:r>
            <a:r>
              <a:rPr lang="fa-IR" sz="2000" dirty="0" smtClean="0">
                <a:solidFill>
                  <a:schemeClr val="bg1"/>
                </a:solidFill>
                <a:cs typeface="B Nazanin" panose="00000400000000000000" pitchFamily="2" charset="-78"/>
              </a:rPr>
              <a:t/>
            </a:r>
            <a:br>
              <a:rPr lang="fa-IR" sz="2000" dirty="0" smtClean="0">
                <a:solidFill>
                  <a:schemeClr val="bg1"/>
                </a:solidFill>
                <a:cs typeface="B Nazanin" panose="00000400000000000000" pitchFamily="2" charset="-78"/>
              </a:rPr>
            </a:br>
            <a:r>
              <a:rPr lang="fa-IR" sz="2000" dirty="0" smtClean="0">
                <a:solidFill>
                  <a:schemeClr val="bg1"/>
                </a:solidFill>
                <a:cs typeface="B Nazanin" panose="00000400000000000000" pitchFamily="2" charset="-78"/>
              </a:rPr>
              <a:t>شده</a:t>
            </a:r>
            <a:r>
              <a:rPr lang="fa-IR" sz="2000" dirty="0">
                <a:solidFill>
                  <a:schemeClr val="bg1"/>
                </a:solidFill>
                <a:cs typeface="B Nazanin" panose="00000400000000000000" pitchFamily="2" charset="-78"/>
              </a:rPr>
              <a:t>­ اند و عوامل معناساز هویتی را دستخوش تغییر نموده‌اند.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Tree>
    <p:extLst>
      <p:ext uri="{BB962C8B-B14F-4D97-AF65-F5344CB8AC3E}">
        <p14:creationId xmlns:p14="http://schemas.microsoft.com/office/powerpoint/2010/main" val="90276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47823" y="521722"/>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21</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296473" y="348211"/>
            <a:ext cx="4323528" cy="400110"/>
          </a:xfrm>
          <a:prstGeom prst="rect">
            <a:avLst/>
          </a:prstGeom>
          <a:noFill/>
        </p:spPr>
        <p:txBody>
          <a:bodyPr wrap="square" rtlCol="0">
            <a:spAutoFit/>
          </a:bodyPr>
          <a:lstStyle/>
          <a:p>
            <a:pPr algn="ctr" rtl="1"/>
            <a:r>
              <a:rPr lang="fa-IR" sz="2000" dirty="0" smtClean="0">
                <a:solidFill>
                  <a:schemeClr val="bg1"/>
                </a:solidFill>
                <a:cs typeface="B Titr" panose="00000700000000000000" pitchFamily="2" charset="-78"/>
              </a:rPr>
              <a:t>بیش ترین خطرات فضای مجازی برای کودکان</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139152"/>
            <a:ext cx="7987138"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000" dirty="0">
                <a:solidFill>
                  <a:schemeClr val="bg1"/>
                </a:solidFill>
                <a:cs typeface="B Nazanin" panose="00000400000000000000" pitchFamily="2" charset="-78"/>
              </a:rPr>
              <a:t>استفاده </a:t>
            </a:r>
            <a:r>
              <a:rPr lang="fa-IR" sz="2000" dirty="0" smtClean="0">
                <a:solidFill>
                  <a:schemeClr val="bg1"/>
                </a:solidFill>
                <a:cs typeface="B Nazanin" panose="00000400000000000000" pitchFamily="2" charset="-78"/>
              </a:rPr>
              <a:t>ازاینترنت </a:t>
            </a:r>
            <a:r>
              <a:rPr lang="fa-IR" sz="2000" dirty="0">
                <a:solidFill>
                  <a:schemeClr val="bg1"/>
                </a:solidFill>
                <a:cs typeface="B Nazanin" panose="00000400000000000000" pitchFamily="2" charset="-78"/>
              </a:rPr>
              <a:t>و فضای مجازی علاوه بر محاسن زیادی که دارد در بعضی مواقع بستر تهدید و خطر را نیز برای کودکان ما ایجاد می‌کند. چرا که بسیاری از خانواده‌ها بسترهای امن و مطمئنی را برای این کار انتخاب نمی‌کنند و فرزند خود را در فضایی تنها می‌گذارند که مجرمین و تبهکاران نیز در آن وجود دارند و می‌توانند به آنها آسیب بزنند.</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95162" y="1244888"/>
            <a:ext cx="458128" cy="457200"/>
          </a:xfrm>
          <a:prstGeom prst="rect">
            <a:avLst/>
          </a:prstGeom>
        </p:spPr>
      </p:pic>
      <p:sp>
        <p:nvSpPr>
          <p:cNvPr id="10" name="Content Placeholder 2"/>
          <p:cNvSpPr txBox="1">
            <a:spLocks/>
          </p:cNvSpPr>
          <p:nvPr/>
        </p:nvSpPr>
        <p:spPr>
          <a:xfrm>
            <a:off x="450275" y="3040760"/>
            <a:ext cx="7987138" cy="18169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000" dirty="0" smtClean="0">
                <a:solidFill>
                  <a:schemeClr val="bg1"/>
                </a:solidFill>
                <a:cs typeface="B Nazanin" panose="00000400000000000000" pitchFamily="2" charset="-78"/>
              </a:rPr>
              <a:t>سایبربولینگ </a:t>
            </a:r>
            <a:r>
              <a:rPr lang="fa-IR" sz="2000" dirty="0">
                <a:solidFill>
                  <a:schemeClr val="bg1"/>
                </a:solidFill>
                <a:cs typeface="B Nazanin" panose="00000400000000000000" pitchFamily="2" charset="-78"/>
              </a:rPr>
              <a:t>یا آزار و اذیت‌های اینترنتی که توسط گروه‌های همسال در بستر شبکه‌های اجتماعی، ایمیل، پیامک و یا روش‌های دیگر اتفاق می‌افتد. حدود ۴۰ درصد </a:t>
            </a:r>
            <a:r>
              <a:rPr lang="fa-IR" sz="2000" dirty="0" smtClean="0">
                <a:solidFill>
                  <a:schemeClr val="bg1"/>
                </a:solidFill>
                <a:cs typeface="B Nazanin" panose="00000400000000000000" pitchFamily="2" charset="-78"/>
              </a:rPr>
              <a:t>کودکان </a:t>
            </a:r>
            <a:r>
              <a:rPr lang="fa-IR" sz="2000" dirty="0">
                <a:solidFill>
                  <a:schemeClr val="bg1"/>
                </a:solidFill>
                <a:cs typeface="B Nazanin" panose="00000400000000000000" pitchFamily="2" charset="-78"/>
              </a:rPr>
              <a:t>و نوجوانانی که در شبکه‌های اجتماعی حضور دارند با این تهدید مواجه </a:t>
            </a:r>
            <a:r>
              <a:rPr lang="fa-IR" sz="2000" dirty="0" smtClean="0">
                <a:solidFill>
                  <a:schemeClr val="bg1"/>
                </a:solidFill>
                <a:cs typeface="B Nazanin" panose="00000400000000000000" pitchFamily="2" charset="-78"/>
              </a:rPr>
              <a:t>شده‌اند.آموزش، </a:t>
            </a:r>
            <a:r>
              <a:rPr lang="fa-IR" sz="2000" dirty="0">
                <a:solidFill>
                  <a:schemeClr val="bg1"/>
                </a:solidFill>
                <a:cs typeface="B Nazanin" panose="00000400000000000000" pitchFamily="2" charset="-78"/>
              </a:rPr>
              <a:t>پیش از مواجهه با غریبه های مجازی </a:t>
            </a:r>
            <a:r>
              <a:rPr lang="fa-IR" sz="2000" dirty="0" smtClean="0">
                <a:solidFill>
                  <a:schemeClr val="bg1"/>
                </a:solidFill>
                <a:cs typeface="B Nazanin" panose="00000400000000000000" pitchFamily="2" charset="-78"/>
              </a:rPr>
              <a:t/>
            </a:r>
            <a:br>
              <a:rPr lang="fa-IR" sz="2000" dirty="0" smtClean="0">
                <a:solidFill>
                  <a:schemeClr val="bg1"/>
                </a:solidFill>
                <a:cs typeface="B Nazanin" panose="00000400000000000000" pitchFamily="2" charset="-78"/>
              </a:rPr>
            </a:br>
            <a:r>
              <a:rPr lang="fa-IR" sz="2000" dirty="0" smtClean="0">
                <a:solidFill>
                  <a:schemeClr val="bg1"/>
                </a:solidFill>
                <a:cs typeface="B Nazanin" panose="00000400000000000000" pitchFamily="2" charset="-78"/>
              </a:rPr>
              <a:t>می تواند </a:t>
            </a:r>
            <a:r>
              <a:rPr lang="fa-IR" sz="2000" dirty="0">
                <a:solidFill>
                  <a:schemeClr val="bg1"/>
                </a:solidFill>
                <a:cs typeface="B Nazanin" panose="00000400000000000000" pitchFamily="2" charset="-78"/>
              </a:rPr>
              <a:t>ایمنی کودکان را در این موارد بالا </a:t>
            </a:r>
            <a:r>
              <a:rPr lang="fa-IR" sz="2000" dirty="0" smtClean="0">
                <a:solidFill>
                  <a:schemeClr val="bg1"/>
                </a:solidFill>
                <a:cs typeface="B Nazanin" panose="00000400000000000000" pitchFamily="2" charset="-78"/>
              </a:rPr>
              <a:t>ببرد.</a:t>
            </a:r>
            <a:endParaRPr lang="fa-IR" sz="2000" dirty="0">
              <a:solidFill>
                <a:schemeClr val="bg1"/>
              </a:solidFill>
              <a:cs typeface="B Nazanin" panose="00000400000000000000" pitchFamily="2" charset="-78"/>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3146496"/>
            <a:ext cx="458128" cy="457200"/>
          </a:xfrm>
          <a:prstGeom prst="rect">
            <a:avLst/>
          </a:prstGeom>
        </p:spPr>
      </p:pic>
      <p:cxnSp>
        <p:nvCxnSpPr>
          <p:cNvPr id="14" name="Straight Connector 13"/>
          <p:cNvCxnSpPr/>
          <p:nvPr/>
        </p:nvCxnSpPr>
        <p:spPr>
          <a:xfrm flipH="1">
            <a:off x="523911" y="3092272"/>
            <a:ext cx="7835398"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65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8" presetClass="emph" presetSubtype="0" decel="50000" fill="hold" nodeType="withEffect">
                                  <p:stCondLst>
                                    <p:cond delay="0"/>
                                  </p:stCondLst>
                                  <p:childTnLst>
                                    <p:animRot by="12000000">
                                      <p:cBhvr>
                                        <p:cTn id="42" dur="750" fill="hold"/>
                                        <p:tgtEl>
                                          <p:spTgt spid="13"/>
                                        </p:tgtEl>
                                        <p:attrNameLst>
                                          <p:attrName>r</p:attrName>
                                        </p:attrNameLst>
                                      </p:cBhvr>
                                    </p:animRot>
                                  </p:childTnLst>
                                </p:cTn>
                              </p:par>
                              <p:par>
                                <p:cTn id="43" presetID="10" presetClass="entr" presetSubtype="0" fill="hold" grpId="0" nodeType="with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40896" y="521722"/>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22</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4839234" y="348211"/>
            <a:ext cx="1238005"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بیش ترین خطرات فضای مجازی برای کودکان</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158984"/>
            <a:ext cx="7987138" cy="20777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000" dirty="0" smtClean="0">
                <a:solidFill>
                  <a:schemeClr val="bg1"/>
                </a:solidFill>
                <a:cs typeface="B Nazanin" panose="00000400000000000000" pitchFamily="2" charset="-78"/>
              </a:rPr>
              <a:t>مواجهه </a:t>
            </a:r>
            <a:r>
              <a:rPr lang="fa-IR" sz="2000" dirty="0">
                <a:solidFill>
                  <a:schemeClr val="bg1"/>
                </a:solidFill>
                <a:cs typeface="B Nazanin" panose="00000400000000000000" pitchFamily="2" charset="-78"/>
              </a:rPr>
              <a:t>ناخواسته کودکان با محتوای مستهجن  به دلیل وجود حجم زیادی از این نوع محتوا در وب بسیار شایع است. این گونه مطالب به دلیل بازدید زیادی که دارند در موتورهای جستجو نیز پیشنهاد می‌شود و چه بسا کودک بدون آشنایی قبلی و انگیزه از طریق موتور جستجو به جستجوی این کلمات تشویق شود.پس </a:t>
            </a:r>
            <a:r>
              <a:rPr lang="fa-IR" sz="2000" dirty="0" smtClean="0">
                <a:solidFill>
                  <a:schemeClr val="bg1"/>
                </a:solidFill>
                <a:cs typeface="B Nazanin" panose="00000400000000000000" pitchFamily="2" charset="-78"/>
              </a:rPr>
              <a:t>بهتر است </a:t>
            </a:r>
            <a:r>
              <a:rPr lang="fa-IR" sz="2000" dirty="0">
                <a:solidFill>
                  <a:schemeClr val="bg1"/>
                </a:solidFill>
                <a:cs typeface="B Nazanin" panose="00000400000000000000" pitchFamily="2" charset="-78"/>
              </a:rPr>
              <a:t>کودکان را در استفاده از موتورهای جستجویی همچون </a:t>
            </a:r>
            <a:r>
              <a:rPr lang="fa-IR" sz="2000" dirty="0" smtClean="0">
                <a:solidFill>
                  <a:schemeClr val="bg1"/>
                </a:solidFill>
                <a:cs typeface="B Nazanin" panose="00000400000000000000" pitchFamily="2" charset="-78"/>
              </a:rPr>
              <a:t>گوگل </a:t>
            </a:r>
            <a:r>
              <a:rPr lang="fa-IR" sz="2000" dirty="0">
                <a:solidFill>
                  <a:schemeClr val="bg1"/>
                </a:solidFill>
                <a:cs typeface="B Nazanin" panose="00000400000000000000" pitchFamily="2" charset="-78"/>
              </a:rPr>
              <a:t>پرهیز </a:t>
            </a:r>
            <a:r>
              <a:rPr lang="fa-IR" sz="2000" dirty="0" smtClean="0">
                <a:solidFill>
                  <a:schemeClr val="bg1"/>
                </a:solidFill>
                <a:cs typeface="B Nazanin" panose="00000400000000000000" pitchFamily="2" charset="-78"/>
              </a:rPr>
              <a:t>بدهیم</a:t>
            </a:r>
            <a:r>
              <a:rPr lang="fa-IR" sz="2000" dirty="0">
                <a:solidFill>
                  <a:schemeClr val="bg1"/>
                </a:solidFill>
                <a:cs typeface="B Nazanin" panose="00000400000000000000" pitchFamily="2" charset="-78"/>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264720"/>
            <a:ext cx="458128" cy="457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3063349"/>
            <a:ext cx="3200401" cy="1886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41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27042" y="535576"/>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23</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4839234" y="348211"/>
            <a:ext cx="1238005"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بیش ترین خطرات فضای مجازی برای کودکان</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000" dirty="0" smtClean="0">
                <a:solidFill>
                  <a:schemeClr val="bg1"/>
                </a:solidFill>
                <a:cs typeface="B Nazanin" panose="00000400000000000000" pitchFamily="2" charset="-78"/>
              </a:rPr>
              <a:t>نقض </a:t>
            </a:r>
            <a:r>
              <a:rPr lang="fa-IR" sz="2000" dirty="0">
                <a:solidFill>
                  <a:schemeClr val="bg1"/>
                </a:solidFill>
                <a:cs typeface="B Nazanin" panose="00000400000000000000" pitchFamily="2" charset="-78"/>
              </a:rPr>
              <a:t>حریم خصوصی کودک و دریافت تصاویر خصوصی از آنها در شبکه‌های اجتماعی به دلیل عدم درک صحیح آنها از عواقب این کار و اعتماد بی‌جا و فریب خوردن ممکن است اتفاق بیافتد.پس شاید بهتر باشه کودکان را در استفاده از تصاویر و اطلاعات شخصی آموزش داده و در صورت ضرورت انتشار تصاویر را منوط به اجازه موردی از والدین نماییم.</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Tree>
    <p:extLst>
      <p:ext uri="{BB962C8B-B14F-4D97-AF65-F5344CB8AC3E}">
        <p14:creationId xmlns:p14="http://schemas.microsoft.com/office/powerpoint/2010/main" val="26532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40896" y="528649"/>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24</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4839234" y="348211"/>
            <a:ext cx="1238005"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بیش ترین خطرات فضای مجازی برای کودکان</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000" dirty="0" smtClean="0">
                <a:solidFill>
                  <a:schemeClr val="bg1"/>
                </a:solidFill>
                <a:cs typeface="B Nazanin" panose="00000400000000000000" pitchFamily="2" charset="-78"/>
              </a:rPr>
              <a:t>سرقت </a:t>
            </a:r>
            <a:r>
              <a:rPr lang="fa-IR" sz="2000" dirty="0">
                <a:solidFill>
                  <a:schemeClr val="bg1"/>
                </a:solidFill>
                <a:cs typeface="B Nazanin" panose="00000400000000000000" pitchFamily="2" charset="-78"/>
              </a:rPr>
              <a:t>اطلاعات از کودکان کار </a:t>
            </a:r>
            <a:r>
              <a:rPr lang="fa-IR" sz="2000" dirty="0" smtClean="0">
                <a:solidFill>
                  <a:schemeClr val="bg1"/>
                </a:solidFill>
                <a:cs typeface="B Nazanin" panose="00000400000000000000" pitchFamily="2" charset="-78"/>
              </a:rPr>
              <a:t>ساده‌ای است؛ </a:t>
            </a:r>
            <a:r>
              <a:rPr lang="fa-IR" sz="2000" dirty="0">
                <a:solidFill>
                  <a:schemeClr val="bg1"/>
                </a:solidFill>
                <a:cs typeface="B Nazanin" panose="00000400000000000000" pitchFamily="2" charset="-78"/>
              </a:rPr>
              <a:t>چرا که می‌توان آنها را فریب داد و اطلاعات مهمی اعم از اطلاعات خانوادگی و اطلاعات خصوصی را از آنها دریافت نمود. در این تهدید همراهی والدین راه حل اساسی است.</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
        <p:nvSpPr>
          <p:cNvPr id="10" name="Content Placeholder 2"/>
          <p:cNvSpPr txBox="1">
            <a:spLocks/>
          </p:cNvSpPr>
          <p:nvPr/>
        </p:nvSpPr>
        <p:spPr>
          <a:xfrm>
            <a:off x="450275" y="2800350"/>
            <a:ext cx="7987138" cy="16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000" dirty="0" smtClean="0">
                <a:solidFill>
                  <a:schemeClr val="bg1"/>
                </a:solidFill>
                <a:cs typeface="B Nazanin" panose="00000400000000000000" pitchFamily="2" charset="-78"/>
              </a:rPr>
              <a:t>مواجهه </a:t>
            </a:r>
            <a:r>
              <a:rPr lang="fa-IR" sz="2000" dirty="0">
                <a:solidFill>
                  <a:schemeClr val="bg1"/>
                </a:solidFill>
                <a:cs typeface="B Nazanin" panose="00000400000000000000" pitchFamily="2" charset="-78"/>
              </a:rPr>
              <a:t>با بزرگسالانی که خود را کودک معرفی می‌کنند نیز یکی دیگر از تهدیداتی است که </a:t>
            </a:r>
            <a:r>
              <a:rPr lang="fa-IR" sz="2000" dirty="0" smtClean="0">
                <a:solidFill>
                  <a:schemeClr val="bg1"/>
                </a:solidFill>
                <a:cs typeface="B Nazanin" panose="00000400000000000000" pitchFamily="2" charset="-78"/>
              </a:rPr>
              <a:t/>
            </a:r>
            <a:br>
              <a:rPr lang="fa-IR" sz="2000" dirty="0" smtClean="0">
                <a:solidFill>
                  <a:schemeClr val="bg1"/>
                </a:solidFill>
                <a:cs typeface="B Nazanin" panose="00000400000000000000" pitchFamily="2" charset="-78"/>
              </a:rPr>
            </a:br>
            <a:r>
              <a:rPr lang="fa-IR" sz="2000" dirty="0" smtClean="0">
                <a:solidFill>
                  <a:schemeClr val="bg1"/>
                </a:solidFill>
                <a:cs typeface="B Nazanin" panose="00000400000000000000" pitchFamily="2" charset="-78"/>
              </a:rPr>
              <a:t>ممکن </a:t>
            </a:r>
            <a:r>
              <a:rPr lang="fa-IR" sz="2000" dirty="0">
                <a:solidFill>
                  <a:schemeClr val="bg1"/>
                </a:solidFill>
                <a:cs typeface="B Nazanin" panose="00000400000000000000" pitchFamily="2" charset="-78"/>
              </a:rPr>
              <a:t>است کودکان با آن مواجه </a:t>
            </a:r>
            <a:r>
              <a:rPr lang="fa-IR" sz="2000" dirty="0" smtClean="0">
                <a:solidFill>
                  <a:schemeClr val="bg1"/>
                </a:solidFill>
                <a:cs typeface="B Nazanin" panose="00000400000000000000" pitchFamily="2" charset="-78"/>
              </a:rPr>
              <a:t>شوند و </a:t>
            </a:r>
            <a:r>
              <a:rPr lang="fa-IR" sz="2000" dirty="0">
                <a:solidFill>
                  <a:schemeClr val="bg1"/>
                </a:solidFill>
                <a:cs typeface="B Nazanin" panose="00000400000000000000" pitchFamily="2" charset="-78"/>
              </a:rPr>
              <a:t>در این </a:t>
            </a:r>
            <a:r>
              <a:rPr lang="fa-IR" sz="2000" dirty="0" smtClean="0">
                <a:solidFill>
                  <a:schemeClr val="bg1"/>
                </a:solidFill>
                <a:cs typeface="B Nazanin" panose="00000400000000000000" pitchFamily="2" charset="-78"/>
              </a:rPr>
              <a:t>ارتباط، </a:t>
            </a:r>
            <a:r>
              <a:rPr lang="fa-IR" sz="2000" dirty="0">
                <a:solidFill>
                  <a:schemeClr val="bg1"/>
                </a:solidFill>
                <a:cs typeface="B Nazanin" panose="00000400000000000000" pitchFamily="2" charset="-78"/>
              </a:rPr>
              <a:t>تهدیدات بالا اتفاق بیافتد</a:t>
            </a:r>
            <a:r>
              <a:rPr lang="fa-IR" sz="2000" dirty="0" smtClean="0">
                <a:solidFill>
                  <a:schemeClr val="bg1"/>
                </a:solidFill>
                <a:cs typeface="B Nazanin" panose="00000400000000000000" pitchFamily="2" charset="-78"/>
              </a:rPr>
              <a:t>. پس بهتر است </a:t>
            </a:r>
            <a:br>
              <a:rPr lang="fa-IR" sz="2000" dirty="0" smtClean="0">
                <a:solidFill>
                  <a:schemeClr val="bg1"/>
                </a:solidFill>
                <a:cs typeface="B Nazanin" panose="00000400000000000000" pitchFamily="2" charset="-78"/>
              </a:rPr>
            </a:br>
            <a:r>
              <a:rPr lang="fa-IR" sz="2000" dirty="0" smtClean="0">
                <a:solidFill>
                  <a:schemeClr val="bg1"/>
                </a:solidFill>
                <a:cs typeface="B Nazanin" panose="00000400000000000000" pitchFamily="2" charset="-78"/>
              </a:rPr>
              <a:t>به </a:t>
            </a:r>
            <a:r>
              <a:rPr lang="fa-IR" sz="2000" dirty="0">
                <a:solidFill>
                  <a:schemeClr val="bg1"/>
                </a:solidFill>
                <a:cs typeface="B Nazanin" panose="00000400000000000000" pitchFamily="2" charset="-78"/>
              </a:rPr>
              <a:t>هیچ وجه با غریبه هایی که در فضای مجازی </a:t>
            </a:r>
            <a:r>
              <a:rPr lang="fa-IR" sz="2000" dirty="0" smtClean="0">
                <a:solidFill>
                  <a:schemeClr val="bg1"/>
                </a:solidFill>
                <a:cs typeface="B Nazanin" panose="00000400000000000000" pitchFamily="2" charset="-78"/>
              </a:rPr>
              <a:t>با آن ها </a:t>
            </a:r>
            <a:r>
              <a:rPr lang="fa-IR" sz="2000" dirty="0">
                <a:solidFill>
                  <a:schemeClr val="bg1"/>
                </a:solidFill>
                <a:cs typeface="B Nazanin" panose="00000400000000000000" pitchFamily="2" charset="-78"/>
              </a:rPr>
              <a:t>آشنا </a:t>
            </a:r>
            <a:r>
              <a:rPr lang="fa-IR" sz="2000" dirty="0" smtClean="0">
                <a:solidFill>
                  <a:schemeClr val="bg1"/>
                </a:solidFill>
                <a:cs typeface="B Nazanin" panose="00000400000000000000" pitchFamily="2" charset="-78"/>
              </a:rPr>
              <a:t>می شویم، </a:t>
            </a:r>
            <a:r>
              <a:rPr lang="fa-IR" sz="2000" dirty="0">
                <a:solidFill>
                  <a:schemeClr val="bg1"/>
                </a:solidFill>
                <a:cs typeface="B Nazanin" panose="00000400000000000000" pitchFamily="2" charset="-78"/>
              </a:rPr>
              <a:t>قرار فیزیکی و واقعی </a:t>
            </a:r>
            <a:r>
              <a:rPr lang="fa-IR" sz="2000" dirty="0" smtClean="0">
                <a:solidFill>
                  <a:schemeClr val="bg1"/>
                </a:solidFill>
                <a:cs typeface="B Nazanin" panose="00000400000000000000" pitchFamily="2" charset="-78"/>
              </a:rPr>
              <a:t>نگذاریم</a:t>
            </a:r>
            <a:r>
              <a:rPr lang="fa-IR" sz="2000" dirty="0">
                <a:solidFill>
                  <a:schemeClr val="bg1"/>
                </a:solidFill>
                <a:cs typeface="B Nazanin" panose="00000400000000000000" pitchFamily="2" charset="-78"/>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2906086"/>
            <a:ext cx="458128" cy="457200"/>
          </a:xfrm>
          <a:prstGeom prst="rect">
            <a:avLst/>
          </a:prstGeom>
        </p:spPr>
      </p:pic>
      <p:cxnSp>
        <p:nvCxnSpPr>
          <p:cNvPr id="14" name="Straight Connector 13"/>
          <p:cNvCxnSpPr/>
          <p:nvPr/>
        </p:nvCxnSpPr>
        <p:spPr>
          <a:xfrm flipH="1">
            <a:off x="523911" y="2827449"/>
            <a:ext cx="7835398"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8" presetClass="emph" presetSubtype="0" decel="50000" fill="hold" nodeType="withEffect">
                                  <p:stCondLst>
                                    <p:cond delay="0"/>
                                  </p:stCondLst>
                                  <p:childTnLst>
                                    <p:animRot by="12000000">
                                      <p:cBhvr>
                                        <p:cTn id="42" dur="750" fill="hold"/>
                                        <p:tgtEl>
                                          <p:spTgt spid="13"/>
                                        </p:tgtEl>
                                        <p:attrNameLst>
                                          <p:attrName>r</p:attrName>
                                        </p:attrNameLst>
                                      </p:cBhvr>
                                    </p:animRo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33969" y="535576"/>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25</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343958" y="350524"/>
            <a:ext cx="4892686"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راهکارهای برخورد با آسیب های شبکه های اجتماعی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304394" y="1035659"/>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813850" y="1080588"/>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000" b="1" dirty="0" smtClean="0">
                <a:solidFill>
                  <a:schemeClr val="bg1"/>
                </a:solidFill>
                <a:cs typeface="B Nazanin" panose="00000400000000000000" pitchFamily="2" charset="-78"/>
              </a:rPr>
              <a:t>از طرف دولت و ارگان ها</a:t>
            </a:r>
            <a:endParaRPr lang="en-US" sz="2000" b="1"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09705" y="1040757"/>
            <a:ext cx="458128" cy="457200"/>
          </a:xfrm>
          <a:prstGeom prst="rect">
            <a:avLst/>
          </a:prstGeom>
        </p:spPr>
      </p:pic>
      <p:sp>
        <p:nvSpPr>
          <p:cNvPr id="10" name="Content Placeholder 2"/>
          <p:cNvSpPr txBox="1">
            <a:spLocks/>
          </p:cNvSpPr>
          <p:nvPr/>
        </p:nvSpPr>
        <p:spPr>
          <a:xfrm>
            <a:off x="2362200" y="1473288"/>
            <a:ext cx="6100969" cy="1153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Wingdings" pitchFamily="2" charset="2"/>
              <a:buNone/>
              <a:defRPr/>
            </a:pPr>
            <a:r>
              <a:rPr lang="fa-IR" sz="1800" dirty="0">
                <a:solidFill>
                  <a:schemeClr val="bg1"/>
                </a:solidFill>
                <a:cs typeface="B Nazanin" panose="00000400000000000000" pitchFamily="2" charset="-78"/>
              </a:rPr>
              <a:t>بومی سازی شبکه های اجتماعی</a:t>
            </a:r>
          </a:p>
          <a:p>
            <a:pPr marL="0" indent="0" algn="r" rtl="1">
              <a:buFont typeface="Wingdings" pitchFamily="2" charset="2"/>
              <a:buNone/>
              <a:defRPr/>
            </a:pPr>
            <a:r>
              <a:rPr lang="fa-IR" sz="1800" dirty="0">
                <a:solidFill>
                  <a:schemeClr val="bg1"/>
                </a:solidFill>
                <a:cs typeface="B Nazanin" panose="00000400000000000000" pitchFamily="2" charset="-78"/>
              </a:rPr>
              <a:t>نقش تاثیر گذار نخبگان و </a:t>
            </a:r>
            <a:r>
              <a:rPr lang="fa-IR" sz="1800" dirty="0" smtClean="0">
                <a:solidFill>
                  <a:schemeClr val="bg1"/>
                </a:solidFill>
                <a:cs typeface="B Nazanin" panose="00000400000000000000" pitchFamily="2" charset="-78"/>
              </a:rPr>
              <a:t>صاحب نظران </a:t>
            </a:r>
            <a:r>
              <a:rPr lang="fa-IR" sz="1800" dirty="0">
                <a:solidFill>
                  <a:schemeClr val="bg1"/>
                </a:solidFill>
                <a:cs typeface="B Nazanin" panose="00000400000000000000" pitchFamily="2" charset="-78"/>
              </a:rPr>
              <a:t>در شبکه های اجتماعی</a:t>
            </a:r>
          </a:p>
          <a:p>
            <a:pPr marL="0" indent="0" algn="r" rtl="1">
              <a:buFont typeface="Wingdings" pitchFamily="2" charset="2"/>
              <a:buNone/>
              <a:defRPr/>
            </a:pPr>
            <a:r>
              <a:rPr lang="fa-IR" sz="1800" dirty="0">
                <a:solidFill>
                  <a:schemeClr val="bg1"/>
                </a:solidFill>
                <a:cs typeface="B Nazanin" panose="00000400000000000000" pitchFamily="2" charset="-78"/>
              </a:rPr>
              <a:t>نیازمند برنامه ریزی و تببین قانون</a:t>
            </a:r>
          </a:p>
        </p:txBody>
      </p:sp>
      <p:sp>
        <p:nvSpPr>
          <p:cNvPr id="13" name="Content Placeholder 2"/>
          <p:cNvSpPr txBox="1">
            <a:spLocks/>
          </p:cNvSpPr>
          <p:nvPr/>
        </p:nvSpPr>
        <p:spPr>
          <a:xfrm>
            <a:off x="813850" y="2666822"/>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fa-IR" sz="2000" b="1" dirty="0" smtClean="0">
                <a:solidFill>
                  <a:schemeClr val="bg1"/>
                </a:solidFill>
                <a:cs typeface="B Nazanin" panose="00000400000000000000" pitchFamily="2" charset="-78"/>
              </a:rPr>
              <a:t>ازطرف افراد جامعه</a:t>
            </a:r>
            <a:endParaRPr lang="en-US" sz="2000" b="1" dirty="0">
              <a:solidFill>
                <a:schemeClr val="bg1"/>
              </a:solidFill>
              <a:cs typeface="B Nazanin" panose="00000400000000000000" pitchFamily="2" charset="-78"/>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09705" y="2626991"/>
            <a:ext cx="458128" cy="457200"/>
          </a:xfrm>
          <a:prstGeom prst="rect">
            <a:avLst/>
          </a:prstGeom>
        </p:spPr>
      </p:pic>
      <p:sp>
        <p:nvSpPr>
          <p:cNvPr id="16" name="Content Placeholder 2"/>
          <p:cNvSpPr txBox="1">
            <a:spLocks/>
          </p:cNvSpPr>
          <p:nvPr/>
        </p:nvSpPr>
        <p:spPr>
          <a:xfrm>
            <a:off x="813850" y="3370119"/>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Wingdings" pitchFamily="2" charset="2"/>
              <a:buNone/>
              <a:defRPr/>
            </a:pPr>
            <a:endParaRPr lang="fa-IR" sz="2200" dirty="0">
              <a:solidFill>
                <a:schemeClr val="bg1"/>
              </a:solidFill>
              <a:cs typeface="B Nazanin" panose="00000400000000000000" pitchFamily="2" charset="-78"/>
            </a:endParaRPr>
          </a:p>
        </p:txBody>
      </p:sp>
      <p:sp>
        <p:nvSpPr>
          <p:cNvPr id="3" name="Rectangle 2"/>
          <p:cNvSpPr/>
          <p:nvPr/>
        </p:nvSpPr>
        <p:spPr>
          <a:xfrm>
            <a:off x="3882736" y="3063900"/>
            <a:ext cx="4572000" cy="1754326"/>
          </a:xfrm>
          <a:prstGeom prst="rect">
            <a:avLst/>
          </a:prstGeom>
        </p:spPr>
        <p:txBody>
          <a:bodyPr>
            <a:spAutoFit/>
          </a:bodyPr>
          <a:lstStyle/>
          <a:p>
            <a:pPr algn="r" rtl="1">
              <a:defRPr/>
            </a:pPr>
            <a:r>
              <a:rPr lang="fa-IR" dirty="0">
                <a:solidFill>
                  <a:schemeClr val="bg1"/>
                </a:solidFill>
                <a:cs typeface="B Nazanin" panose="00000400000000000000" pitchFamily="2" charset="-78"/>
              </a:rPr>
              <a:t>جدیت در کنار گذاشتن شبکه‌های اجتماعی</a:t>
            </a:r>
          </a:p>
          <a:p>
            <a:pPr algn="r" rtl="1">
              <a:defRPr/>
            </a:pPr>
            <a:r>
              <a:rPr lang="fa-IR" dirty="0">
                <a:solidFill>
                  <a:schemeClr val="bg1"/>
                </a:solidFill>
                <a:cs typeface="B Nazanin" panose="00000400000000000000" pitchFamily="2" charset="-78"/>
              </a:rPr>
              <a:t>تفریح و رسیدگی به خانواده</a:t>
            </a:r>
          </a:p>
          <a:p>
            <a:pPr algn="r" rtl="1">
              <a:defRPr/>
            </a:pPr>
            <a:r>
              <a:rPr lang="fa-IR" dirty="0">
                <a:solidFill>
                  <a:schemeClr val="bg1"/>
                </a:solidFill>
                <a:cs typeface="B Nazanin" panose="00000400000000000000" pitchFamily="2" charset="-78"/>
              </a:rPr>
              <a:t>برای وقت خود ارزش قائل </a:t>
            </a:r>
            <a:r>
              <a:rPr lang="fa-IR" dirty="0" smtClean="0">
                <a:solidFill>
                  <a:schemeClr val="bg1"/>
                </a:solidFill>
                <a:cs typeface="B Nazanin" panose="00000400000000000000" pitchFamily="2" charset="-78"/>
              </a:rPr>
              <a:t>شوید</a:t>
            </a:r>
            <a:endParaRPr lang="fa-IR" dirty="0">
              <a:solidFill>
                <a:schemeClr val="bg1"/>
              </a:solidFill>
              <a:cs typeface="B Nazanin" panose="00000400000000000000" pitchFamily="2" charset="-78"/>
            </a:endParaRPr>
          </a:p>
          <a:p>
            <a:pPr algn="r" rtl="1">
              <a:defRPr/>
            </a:pPr>
            <a:r>
              <a:rPr lang="fa-IR" dirty="0">
                <a:solidFill>
                  <a:schemeClr val="bg1"/>
                </a:solidFill>
                <a:cs typeface="B Nazanin" panose="00000400000000000000" pitchFamily="2" charset="-78"/>
              </a:rPr>
              <a:t>استفاده از یک نرم‌افزار واحد و حذف نرم‌افزارهای مشابه</a:t>
            </a:r>
          </a:p>
          <a:p>
            <a:pPr algn="r" rtl="1">
              <a:defRPr/>
            </a:pPr>
            <a:r>
              <a:rPr lang="fa-IR" dirty="0">
                <a:solidFill>
                  <a:schemeClr val="bg1"/>
                </a:solidFill>
                <a:cs typeface="B Nazanin" panose="00000400000000000000" pitchFamily="2" charset="-78"/>
              </a:rPr>
              <a:t>هر گروهی ارزش عضو شدن ندارد</a:t>
            </a:r>
          </a:p>
          <a:p>
            <a:pPr algn="r" rtl="1">
              <a:defRPr/>
            </a:pPr>
            <a:r>
              <a:rPr lang="fa-IR" dirty="0">
                <a:solidFill>
                  <a:schemeClr val="bg1"/>
                </a:solidFill>
                <a:cs typeface="B Nazanin" panose="00000400000000000000" pitchFamily="2" charset="-78"/>
              </a:rPr>
              <a:t>آشنایی فرزندان با مضرات شبکه‌های اجتماعی</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272" y="1518728"/>
            <a:ext cx="3301691" cy="3454469"/>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a:xfrm flipH="1">
            <a:off x="6248400" y="1473288"/>
            <a:ext cx="2110909"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81800" y="3062558"/>
            <a:ext cx="1577510"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68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iterate type="wd">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2" fill="hold" nodeType="withEffect">
                                  <p:stCondLst>
                                    <p:cond delay="25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2500"/>
                            </p:stCondLst>
                            <p:childTnLst>
                              <p:par>
                                <p:cTn id="39" presetID="18" presetClass="entr" presetSubtype="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8" presetClass="emph" presetSubtype="0" decel="50000" fill="hold" nodeType="withEffect">
                                  <p:stCondLst>
                                    <p:cond delay="0"/>
                                  </p:stCondLst>
                                  <p:childTnLst>
                                    <p:animRot by="12000000">
                                      <p:cBhvr>
                                        <p:cTn id="49" dur="750" fill="hold"/>
                                        <p:tgtEl>
                                          <p:spTgt spid="15"/>
                                        </p:tgtEl>
                                        <p:attrNameLst>
                                          <p:attrName>r</p:attrName>
                                        </p:attrNameLst>
                                      </p:cBhvr>
                                    </p:animRot>
                                  </p:childTnLst>
                                </p:cTn>
                              </p:par>
                              <p:par>
                                <p:cTn id="50" presetID="10" presetClass="entr" presetSubtype="0" fill="hold" grpId="0" nodeType="withEffect">
                                  <p:stCondLst>
                                    <p:cond delay="250"/>
                                  </p:stCondLst>
                                  <p:iterate type="wd">
                                    <p:tmPct val="10000"/>
                                  </p:iterate>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22" presetClass="entr" presetSubtype="2" fill="hold" nodeType="withEffect">
                                  <p:stCondLst>
                                    <p:cond delay="25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par>
                                <p:cTn id="56" presetID="10" presetClass="entr" presetSubtype="0" fill="hold" grpId="0" nodeType="withEffect" nodePh="1">
                                  <p:stCondLst>
                                    <p:cond delay="250"/>
                                  </p:stCondLst>
                                  <p:endCondLst>
                                    <p:cond evt="begin" delay="0">
                                      <p:tn val="56"/>
                                    </p:cond>
                                  </p:end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850"/>
                            </p:stCondLst>
                            <p:childTnLst>
                              <p:par>
                                <p:cTn id="60" presetID="10" presetClass="entr" presetSubtype="0"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0" grpId="0"/>
      <p:bldP spid="13" grpId="0"/>
      <p:bldP spid="16"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26</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343958" y="350524"/>
            <a:ext cx="4892686"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راهکارهای برخورد با آسیب های شبکه های اجتماعی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6" name="Content Placeholder 2"/>
          <p:cNvSpPr txBox="1">
            <a:spLocks/>
          </p:cNvSpPr>
          <p:nvPr/>
        </p:nvSpPr>
        <p:spPr>
          <a:xfrm>
            <a:off x="813850" y="3370119"/>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Wingdings" pitchFamily="2" charset="2"/>
              <a:buNone/>
              <a:defRPr/>
            </a:pPr>
            <a:endParaRPr lang="fa-IR" sz="2200" dirty="0">
              <a:solidFill>
                <a:schemeClr val="bg1"/>
              </a:solidFill>
              <a:cs typeface="B Nazanin" panose="000004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921106"/>
            <a:ext cx="396240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13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par>
                                <p:cTn id="21" presetID="10" presetClass="entr" presetSubtype="0" fill="hold" grpId="0" nodeType="withEffect" nodePh="1">
                                  <p:stCondLst>
                                    <p:cond delay="250"/>
                                  </p:stCondLst>
                                  <p:endCondLst>
                                    <p:cond evt="begin" delay="0">
                                      <p:tn val="21"/>
                                    </p:cond>
                                  </p:end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000"/>
                            </p:stCondLst>
                            <p:childTnLst>
                              <p:par>
                                <p:cTn id="25" presetID="18" presetClass="entr" presetSubtype="1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20115" y="549430"/>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27</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312912" y="350524"/>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3581399" y="1288057"/>
            <a:ext cx="4856013" cy="3243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200" dirty="0" smtClean="0">
                <a:solidFill>
                  <a:schemeClr val="bg1"/>
                </a:solidFill>
                <a:cs typeface="B Nazanin" pitchFamily="2" charset="-78"/>
              </a:rPr>
              <a:t>با </a:t>
            </a:r>
            <a:r>
              <a:rPr lang="fa-IR" sz="2200" dirty="0">
                <a:solidFill>
                  <a:schemeClr val="bg1"/>
                </a:solidFill>
                <a:cs typeface="B Nazanin" pitchFamily="2" charset="-78"/>
              </a:rPr>
              <a:t>آگاهی دادن به جوانان می توانید از سوء استفاده‌های احتمالی در محیط وب جلوگیری کنید</a:t>
            </a:r>
            <a:r>
              <a:rPr lang="fa-IR" sz="2200" dirty="0" smtClean="0">
                <a:solidFill>
                  <a:schemeClr val="bg1"/>
                </a:solidFill>
                <a:cs typeface="B Nazanin" pitchFamily="2" charset="-78"/>
              </a:rPr>
              <a:t>. </a:t>
            </a:r>
            <a:r>
              <a:rPr lang="fa-IR" sz="2200" dirty="0">
                <a:solidFill>
                  <a:schemeClr val="bg1"/>
                </a:solidFill>
                <a:cs typeface="B Nazanin" pitchFamily="2" charset="-78"/>
              </a:rPr>
              <a:t>در قدم اول دلایل نگرانی خود را برای آنها شرح دهید و به آنها بفهمانید که مورد اعتمادتان هستند و افراد غریبه‌ای که به واسطه استفاده از اینترنت و شبکه های مجازی در ارتباط با آنها قرار </a:t>
            </a:r>
            <a:r>
              <a:rPr lang="fa-IR" sz="2200" dirty="0" smtClean="0">
                <a:solidFill>
                  <a:schemeClr val="bg1"/>
                </a:solidFill>
                <a:cs typeface="B Nazanin" pitchFamily="2" charset="-78"/>
              </a:rPr>
              <a:t>دارند، </a:t>
            </a:r>
            <a:r>
              <a:rPr lang="fa-IR" sz="2200" dirty="0">
                <a:solidFill>
                  <a:schemeClr val="bg1"/>
                </a:solidFill>
                <a:cs typeface="B Nazanin" pitchFamily="2" charset="-78"/>
              </a:rPr>
              <a:t>دلیل اصلی نگرانی شما هستند.</a:t>
            </a:r>
            <a:endParaRPr lang="en-US" sz="2200" dirty="0">
              <a:solidFill>
                <a:schemeClr val="bg1"/>
              </a:solidFill>
              <a:cs typeface="B Nazanin" pitchFamily="2" charset="-78"/>
            </a:endParaRPr>
          </a:p>
          <a:p>
            <a:pPr marL="0" indent="0" algn="justLow" rtl="1">
              <a:lnSpc>
                <a:spcPct val="150000"/>
              </a:lnSpc>
              <a:buNone/>
            </a:pPr>
            <a:endParaRPr lang="en-US" sz="2200" b="1"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
        <p:nvSpPr>
          <p:cNvPr id="16" name="Content Placeholder 2"/>
          <p:cNvSpPr txBox="1">
            <a:spLocks/>
          </p:cNvSpPr>
          <p:nvPr/>
        </p:nvSpPr>
        <p:spPr>
          <a:xfrm>
            <a:off x="813850" y="3370119"/>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Wingdings" pitchFamily="2" charset="2"/>
              <a:buNone/>
              <a:defRPr/>
            </a:pPr>
            <a:endParaRPr lang="fa-IR" sz="2200" dirty="0">
              <a:solidFill>
                <a:schemeClr val="bg1"/>
              </a:solidFill>
              <a:cs typeface="B Nazanin" panose="00000400000000000000" pitchFamily="2" charset="-78"/>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60" y="1539026"/>
            <a:ext cx="3245473" cy="3439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79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nodePh="1">
                                  <p:stCondLst>
                                    <p:cond delay="250"/>
                                  </p:stCondLst>
                                  <p:endCondLst>
                                    <p:cond evt="begin" delay="0">
                                      <p:tn val="31"/>
                                    </p:cond>
                                  </p:end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810"/>
                            </p:stCondLst>
                            <p:childTnLst>
                              <p:par>
                                <p:cTn id="35" presetID="18" presetClass="entr" presetSubtype="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06261" y="55635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28</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454570" y="350524"/>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2731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200" dirty="0" smtClean="0">
                <a:solidFill>
                  <a:schemeClr val="bg1"/>
                </a:solidFill>
                <a:cs typeface="B Nazanin" pitchFamily="2" charset="-78"/>
              </a:rPr>
              <a:t>از </a:t>
            </a:r>
            <a:r>
              <a:rPr lang="fa-IR" sz="2200" dirty="0">
                <a:solidFill>
                  <a:schemeClr val="bg1"/>
                </a:solidFill>
                <a:cs typeface="B Nazanin" pitchFamily="2" charset="-78"/>
              </a:rPr>
              <a:t>جوانان بخواهید که اطلاعات شخصی و خصوصی خود و اعضاء خانواده را در اختیار دیگران قرار ندهند. </a:t>
            </a:r>
            <a:endParaRPr lang="fa-IR" sz="2200" dirty="0" smtClean="0">
              <a:solidFill>
                <a:schemeClr val="bg1"/>
              </a:solidFill>
              <a:cs typeface="B Nazanin" pitchFamily="2" charset="-78"/>
            </a:endParaRPr>
          </a:p>
          <a:p>
            <a:pPr marL="0" indent="0" algn="justLow" rtl="1">
              <a:lnSpc>
                <a:spcPct val="150000"/>
              </a:lnSpc>
              <a:buNone/>
              <a:defRPr/>
            </a:pPr>
            <a:r>
              <a:rPr lang="fa-IR" sz="2200" dirty="0" smtClean="0">
                <a:solidFill>
                  <a:schemeClr val="bg1"/>
                </a:solidFill>
                <a:cs typeface="B Nazanin" pitchFamily="2" charset="-78"/>
              </a:rPr>
              <a:t>به </a:t>
            </a:r>
            <a:r>
              <a:rPr lang="fa-IR" sz="2200" dirty="0">
                <a:solidFill>
                  <a:schemeClr val="bg1"/>
                </a:solidFill>
                <a:cs typeface="B Nazanin" pitchFamily="2" charset="-78"/>
              </a:rPr>
              <a:t>آنها تفهیم کنید که در شرایطی که افراد ناشناس آدرس منزل، شماره تلفن، اسم مدرسه و مسیری را که برای رسیدن به منزل طی می‌کنند را در اختیار داشته باشند، چه خطراتی احتمالی در کمین‌شان خواهد </a:t>
            </a:r>
            <a:r>
              <a:rPr lang="fa-IR" sz="2200" dirty="0" smtClean="0">
                <a:solidFill>
                  <a:schemeClr val="bg1"/>
                </a:solidFill>
                <a:cs typeface="B Nazanin" pitchFamily="2" charset="-78"/>
              </a:rPr>
              <a:t>بود.</a:t>
            </a:r>
            <a:endParaRPr lang="fa-IR" sz="2200" dirty="0">
              <a:solidFill>
                <a:schemeClr val="bg1"/>
              </a:solidFill>
              <a:cs typeface="B Nazanin"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
        <p:nvSpPr>
          <p:cNvPr id="16" name="Content Placeholder 2"/>
          <p:cNvSpPr txBox="1">
            <a:spLocks/>
          </p:cNvSpPr>
          <p:nvPr/>
        </p:nvSpPr>
        <p:spPr>
          <a:xfrm>
            <a:off x="813850" y="3370119"/>
            <a:ext cx="762356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Wingdings" pitchFamily="2" charset="2"/>
              <a:buNone/>
              <a:defRPr/>
            </a:pPr>
            <a:endParaRPr lang="fa-IR"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396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nodePh="1">
                                  <p:stCondLst>
                                    <p:cond delay="250"/>
                                  </p:stCondLst>
                                  <p:endCondLst>
                                    <p:cond evt="begin" delay="0">
                                      <p:tn val="31"/>
                                    </p:cond>
                                  </p:end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27042" y="549430"/>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29</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253687" y="329743"/>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2819400" y="1288057"/>
            <a:ext cx="5618012"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200" dirty="0" smtClean="0">
                <a:solidFill>
                  <a:schemeClr val="bg1"/>
                </a:solidFill>
                <a:cs typeface="B Nazanin" pitchFamily="2" charset="-78"/>
              </a:rPr>
              <a:t>به </a:t>
            </a:r>
            <a:r>
              <a:rPr lang="fa-IR" sz="2200" dirty="0">
                <a:solidFill>
                  <a:schemeClr val="bg1"/>
                </a:solidFill>
                <a:cs typeface="B Nazanin" pitchFamily="2" charset="-78"/>
              </a:rPr>
              <a:t>آنها گوشزد کنید که تحت هیچ شرایطی رمزهای عبور خود را در اختیار سایرین، حتی دوستان صمیمی خود قرار ندهند.</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
        <p:nvSpPr>
          <p:cNvPr id="10" name="Content Placeholder 2"/>
          <p:cNvSpPr txBox="1">
            <a:spLocks/>
          </p:cNvSpPr>
          <p:nvPr/>
        </p:nvSpPr>
        <p:spPr>
          <a:xfrm>
            <a:off x="2819401" y="2389814"/>
            <a:ext cx="5618012"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برای آنها توضیح دهید که چه اطلاعاتی خصوصی اند و سایرین نباید از آنها مطلع باشند و چه اطلاعاتی قابل انتشار برای عموم هستند.</a:t>
            </a:r>
            <a:endParaRPr lang="en-US" altLang="en-US" sz="2200" dirty="0" smtClean="0">
              <a:solidFill>
                <a:schemeClr val="bg1"/>
              </a:solidFill>
              <a:cs typeface="B Nazanin" pitchFamily="2" charset="-78"/>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2495550"/>
            <a:ext cx="458128" cy="457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18" y="1530706"/>
            <a:ext cx="2438398" cy="3433608"/>
          </a:xfrm>
          <a:prstGeom prst="rect">
            <a:avLst/>
          </a:prstGeom>
          <a:ln>
            <a:noFill/>
          </a:ln>
          <a:effectLst>
            <a:outerShdw blurRad="292100" dist="139700" dir="2700000" algn="tl" rotWithShape="0">
              <a:srgbClr val="333333">
                <a:alpha val="65000"/>
              </a:srgbClr>
            </a:outerShdw>
          </a:effectLst>
        </p:spPr>
      </p:pic>
      <p:cxnSp>
        <p:nvCxnSpPr>
          <p:cNvPr id="14" name="Straight Connector 13"/>
          <p:cNvCxnSpPr/>
          <p:nvPr/>
        </p:nvCxnSpPr>
        <p:spPr>
          <a:xfrm flipH="1">
            <a:off x="2971800" y="2425789"/>
            <a:ext cx="5387509"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1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810"/>
                            </p:stCondLst>
                            <p:childTnLst>
                              <p:par>
                                <p:cTn id="32" presetID="18" presetClass="entr" presetSubtype="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trips(downRigh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8" presetClass="emph" presetSubtype="0" decel="50000" fill="hold" nodeType="withEffect">
                                  <p:stCondLst>
                                    <p:cond delay="0"/>
                                  </p:stCondLst>
                                  <p:childTnLst>
                                    <p:animRot by="12000000">
                                      <p:cBhvr>
                                        <p:cTn id="46" dur="750" fill="hold"/>
                                        <p:tgtEl>
                                          <p:spTgt spid="13"/>
                                        </p:tgtEl>
                                        <p:attrNameLst>
                                          <p:attrName>r</p:attrName>
                                        </p:attrNameLst>
                                      </p:cBhvr>
                                    </p:animRot>
                                  </p:childTnLst>
                                </p:cTn>
                              </p:par>
                              <p:par>
                                <p:cTn id="47" presetID="10" presetClass="entr" presetSubtype="0" fill="hold" grpId="0" nodeType="withEffect">
                                  <p:stCondLst>
                                    <p:cond delay="25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3</a:t>
            </a:fld>
            <a:endParaRPr lang="en-US" sz="2000" dirty="0">
              <a:cs typeface="B Yekan" panose="00000400000000000000" pitchFamily="2" charset="-78"/>
            </a:endParaRPr>
          </a:p>
        </p:txBody>
      </p:sp>
      <p:sp>
        <p:nvSpPr>
          <p:cNvPr id="9" name="TextBox 8"/>
          <p:cNvSpPr txBox="1"/>
          <p:nvPr/>
        </p:nvSpPr>
        <p:spPr>
          <a:xfrm>
            <a:off x="3726544" y="249327"/>
            <a:ext cx="2539478" cy="492443"/>
          </a:xfrm>
          <a:prstGeom prst="rect">
            <a:avLst/>
          </a:prstGeom>
          <a:noFill/>
        </p:spPr>
        <p:txBody>
          <a:bodyPr wrap="none" rtlCol="0">
            <a:spAutoFit/>
          </a:bodyPr>
          <a:lstStyle/>
          <a:p>
            <a:pPr algn="ctr" rtl="1"/>
            <a:r>
              <a:rPr lang="fa-IR" sz="2600" dirty="0" smtClean="0">
                <a:solidFill>
                  <a:schemeClr val="bg1"/>
                </a:solidFill>
                <a:cs typeface="B Titr" panose="00000700000000000000" pitchFamily="2" charset="-78"/>
              </a:rPr>
              <a:t>آسیب های اجتماعی</a:t>
            </a:r>
            <a:endParaRPr lang="en-US" sz="2600" dirty="0">
              <a:solidFill>
                <a:schemeClr val="bg1"/>
              </a:solidFill>
              <a:cs typeface="B Titr" panose="00000700000000000000" pitchFamily="2" charset="-78"/>
            </a:endParaRPr>
          </a:p>
        </p:txBody>
      </p:sp>
      <p:sp>
        <p:nvSpPr>
          <p:cNvPr id="10" name="Content Placeholder 2"/>
          <p:cNvSpPr txBox="1">
            <a:spLocks/>
          </p:cNvSpPr>
          <p:nvPr/>
        </p:nvSpPr>
        <p:spPr>
          <a:xfrm>
            <a:off x="310932" y="1250299"/>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buNone/>
            </a:pPr>
            <a:r>
              <a:rPr lang="fa-IR" altLang="en-US" sz="2200" dirty="0" smtClean="0">
                <a:solidFill>
                  <a:schemeClr val="bg1"/>
                </a:solidFill>
                <a:cs typeface="B Nazanin" pitchFamily="2" charset="-78"/>
              </a:rPr>
              <a:t>آسیب</a:t>
            </a:r>
            <a:r>
              <a:rPr lang="en-US" altLang="en-US" sz="2200" dirty="0" smtClean="0">
                <a:solidFill>
                  <a:schemeClr val="bg1"/>
                </a:solidFill>
                <a:cs typeface="B Nazanin" pitchFamily="2" charset="-78"/>
              </a:rPr>
              <a:t> </a:t>
            </a:r>
            <a:r>
              <a:rPr lang="fa-IR" altLang="en-US" sz="2200" dirty="0" smtClean="0">
                <a:solidFill>
                  <a:schemeClr val="bg1"/>
                </a:solidFill>
                <a:cs typeface="B Nazanin" pitchFamily="2" charset="-78"/>
              </a:rPr>
              <a:t>های اجتماعی به رفتارهایی گفته می شود که هنجارهای اجتماعی را نقض نماید.</a:t>
            </a:r>
            <a:endParaRPr lang="en-US" altLang="en-US" sz="2200" dirty="0" smtClean="0">
              <a:solidFill>
                <a:schemeClr val="bg1"/>
              </a:solidFill>
              <a:cs typeface="B Nazanin"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1213932"/>
            <a:ext cx="458128" cy="457200"/>
          </a:xfrm>
          <a:prstGeom prst="rect">
            <a:avLst/>
          </a:prstGeom>
        </p:spPr>
      </p:pic>
      <p:sp>
        <p:nvSpPr>
          <p:cNvPr id="11" name="Content Placeholder 2"/>
          <p:cNvSpPr txBox="1">
            <a:spLocks/>
          </p:cNvSpPr>
          <p:nvPr/>
        </p:nvSpPr>
        <p:spPr>
          <a:xfrm>
            <a:off x="310932" y="1922317"/>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400" dirty="0" smtClean="0">
                <a:solidFill>
                  <a:schemeClr val="bg1"/>
                </a:solidFill>
                <a:cs typeface="B Nazanin" pitchFamily="2" charset="-78"/>
              </a:rPr>
              <a:t>این نوع افراد سعی دارند کجروی ها خود را از دید ناظران قانون، اخلاق عمومی و </a:t>
            </a:r>
            <a:br>
              <a:rPr lang="fa-IR" altLang="en-US" sz="2400" dirty="0" smtClean="0">
                <a:solidFill>
                  <a:schemeClr val="bg1"/>
                </a:solidFill>
                <a:cs typeface="B Nazanin" pitchFamily="2" charset="-78"/>
              </a:rPr>
            </a:br>
            <a:r>
              <a:rPr lang="fa-IR" altLang="en-US" sz="2400" dirty="0" smtClean="0">
                <a:solidFill>
                  <a:schemeClr val="bg1"/>
                </a:solidFill>
                <a:cs typeface="B Nazanin" pitchFamily="2" charset="-78"/>
              </a:rPr>
              <a:t>نظم اجتماعی پنهان نمایند؛ زیرا در غیر این صورت با پیگرد قانونی، تکفیر اخلاقی یا </a:t>
            </a:r>
            <a:r>
              <a:rPr lang="fa-IR" altLang="en-US" sz="2400" smtClean="0">
                <a:solidFill>
                  <a:schemeClr val="bg1"/>
                </a:solidFill>
                <a:cs typeface="B Nazanin" pitchFamily="2" charset="-78"/>
              </a:rPr>
              <a:t>طرد </a:t>
            </a:r>
            <a:r>
              <a:rPr lang="fa-IR" altLang="en-US" sz="2400" smtClean="0">
                <a:solidFill>
                  <a:schemeClr val="bg1"/>
                </a:solidFill>
                <a:cs typeface="B Nazanin" pitchFamily="2" charset="-78"/>
              </a:rPr>
              <a:t>اجتماعی  </a:t>
            </a:r>
            <a:r>
              <a:rPr lang="fa-IR" altLang="en-US" sz="2400" dirty="0" smtClean="0">
                <a:solidFill>
                  <a:schemeClr val="bg1"/>
                </a:solidFill>
                <a:cs typeface="B Nazanin" pitchFamily="2" charset="-78"/>
              </a:rPr>
              <a:t>مواجه می شوند.</a:t>
            </a:r>
            <a:endParaRPr lang="en-US" altLang="en-US" sz="2400" dirty="0" smtClean="0">
              <a:solidFill>
                <a:schemeClr val="bg1"/>
              </a:solidFill>
              <a:cs typeface="B Nazanin" pitchFamily="2" charset="-78"/>
            </a:endParaRPr>
          </a:p>
          <a:p>
            <a:pPr marL="0" indent="0" algn="justLow" rtl="1">
              <a:lnSpc>
                <a:spcPct val="150000"/>
              </a:lnSpc>
              <a:buNone/>
            </a:pPr>
            <a:endParaRPr lang="en-US" altLang="en-US" sz="2400" dirty="0">
              <a:solidFill>
                <a:schemeClr val="bg1"/>
              </a:solidFill>
              <a:cs typeface="B Nazanin" pitchFamily="2" charset="-78"/>
            </a:endParaRPr>
          </a:p>
          <a:p>
            <a:pPr marL="0" indent="0" algn="justLow" rtl="1">
              <a:lnSpc>
                <a:spcPct val="150000"/>
              </a:lnSpc>
              <a:buNone/>
            </a:pPr>
            <a:endParaRPr lang="en-US" altLang="en-US" sz="2400" dirty="0" smtClean="0">
              <a:solidFill>
                <a:schemeClr val="bg1"/>
              </a:solidFill>
              <a:cs typeface="B Nazanin" pitchFamily="2" charset="-78"/>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2024490"/>
            <a:ext cx="458128" cy="457200"/>
          </a:xfrm>
          <a:prstGeom prst="rect">
            <a:avLst/>
          </a:prstGeom>
        </p:spPr>
      </p:pic>
      <p:pic>
        <p:nvPicPr>
          <p:cNvPr id="13" name="اسلیمی چپ"/>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14" name="اسلیمی راست"/>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Tree>
    <p:extLst>
      <p:ext uri="{BB962C8B-B14F-4D97-AF65-F5344CB8AC3E}">
        <p14:creationId xmlns:p14="http://schemas.microsoft.com/office/powerpoint/2010/main" val="423178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8" presetClass="emph" presetSubtype="0" decel="100000" fill="hold" nodeType="withEffect">
                                  <p:stCondLst>
                                    <p:cond delay="0"/>
                                  </p:stCondLst>
                                  <p:childTnLst>
                                    <p:animRot by="7200000">
                                      <p:cBhvr>
                                        <p:cTn id="12" dur="750" fill="hold"/>
                                        <p:tgtEl>
                                          <p:spTgt spid="14"/>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8" presetClass="emph" presetSubtype="0" decel="100000" fill="hold" nodeType="withEffect">
                                  <p:stCondLst>
                                    <p:cond delay="0"/>
                                  </p:stCondLst>
                                  <p:childTnLst>
                                    <p:animRot by="7200000">
                                      <p:cBhvr>
                                        <p:cTn id="17" dur="750" fill="hold"/>
                                        <p:tgtEl>
                                          <p:spTgt spid="13"/>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64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8" presetClass="emph" presetSubtype="0" decel="50000" fill="hold" nodeType="withEffect">
                                  <p:stCondLst>
                                    <p:cond delay="0"/>
                                  </p:stCondLst>
                                  <p:childTnLst>
                                    <p:animRot by="12000000">
                                      <p:cBhvr>
                                        <p:cTn id="28" dur="750" fill="hold"/>
                                        <p:tgtEl>
                                          <p:spTgt spid="7"/>
                                        </p:tgtEl>
                                        <p:attrNameLst>
                                          <p:attrName>r</p:attrName>
                                        </p:attrNameLst>
                                      </p:cBhvr>
                                    </p:animRot>
                                  </p:childTnLst>
                                </p:cTn>
                              </p:par>
                            </p:childTnLst>
                          </p:cTn>
                        </p:par>
                        <p:par>
                          <p:cTn id="29" fill="hold">
                            <p:stCondLst>
                              <p:cond delay="239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8" presetClass="emph" presetSubtype="0" decel="50000" fill="hold" nodeType="withEffect">
                                  <p:stCondLst>
                                    <p:cond delay="0"/>
                                  </p:stCondLst>
                                  <p:childTnLst>
                                    <p:animRot by="12000000">
                                      <p:cBhvr>
                                        <p:cTn id="40" dur="750" fill="hold"/>
                                        <p:tgtEl>
                                          <p:spTgt spid="12"/>
                                        </p:tgtEl>
                                        <p:attrNameLst>
                                          <p:attrName>r</p:attrName>
                                        </p:attrNameLst>
                                      </p:cBhvr>
                                    </p:animRot>
                                  </p:childTnLst>
                                </p:cTn>
                              </p:par>
                            </p:childTnLst>
                          </p:cTn>
                        </p:par>
                        <p:par>
                          <p:cTn id="41" fill="hold">
                            <p:stCondLst>
                              <p:cond delay="75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40896" y="528649"/>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30</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336811" y="329743"/>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825943" y="1288057"/>
            <a:ext cx="7611469" cy="32648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200" dirty="0" smtClean="0">
                <a:solidFill>
                  <a:schemeClr val="bg1"/>
                </a:solidFill>
                <a:cs typeface="B Nazanin" pitchFamily="2" charset="-78"/>
              </a:rPr>
              <a:t>در خانه، </a:t>
            </a:r>
            <a:r>
              <a:rPr lang="fa-IR" sz="2200" dirty="0">
                <a:solidFill>
                  <a:schemeClr val="bg1"/>
                </a:solidFill>
                <a:cs typeface="B Nazanin" pitchFamily="2" charset="-78"/>
              </a:rPr>
              <a:t>زمان و مکان </a:t>
            </a:r>
            <a:r>
              <a:rPr lang="fa-IR" sz="2200" dirty="0" smtClean="0">
                <a:solidFill>
                  <a:schemeClr val="bg1"/>
                </a:solidFill>
                <a:cs typeface="B Nazanin" pitchFamily="2" charset="-78"/>
              </a:rPr>
              <a:t>مشخصی </a:t>
            </a:r>
            <a:r>
              <a:rPr lang="fa-IR" sz="2200" dirty="0">
                <a:solidFill>
                  <a:schemeClr val="bg1"/>
                </a:solidFill>
                <a:cs typeface="B Nazanin" pitchFamily="2" charset="-78"/>
              </a:rPr>
              <a:t>برای استفاده آنها از اینترنت و استفاده از موبایل انتخاب شود</a:t>
            </a:r>
            <a:r>
              <a:rPr lang="fa-IR" sz="2200" dirty="0" smtClean="0">
                <a:solidFill>
                  <a:schemeClr val="bg1"/>
                </a:solidFill>
                <a:cs typeface="B Nazanin" pitchFamily="2" charset="-78"/>
              </a:rPr>
              <a:t>.</a:t>
            </a:r>
            <a:endParaRPr lang="fa-IR" sz="2200" dirty="0">
              <a:solidFill>
                <a:schemeClr val="bg1"/>
              </a:solidFill>
              <a:cs typeface="B Nazanin"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469" y="2221877"/>
            <a:ext cx="3123928" cy="27432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505200" y="2215185"/>
            <a:ext cx="4979059" cy="2631490"/>
          </a:xfrm>
          <a:prstGeom prst="rect">
            <a:avLst/>
          </a:prstGeom>
        </p:spPr>
        <p:txBody>
          <a:bodyPr wrap="square">
            <a:spAutoFit/>
          </a:bodyPr>
          <a:lstStyle/>
          <a:p>
            <a:pPr algn="justLow" rtl="1">
              <a:lnSpc>
                <a:spcPct val="150000"/>
              </a:lnSpc>
              <a:defRPr/>
            </a:pPr>
            <a:r>
              <a:rPr lang="fa-IR" sz="2200" dirty="0">
                <a:solidFill>
                  <a:schemeClr val="bg1"/>
                </a:solidFill>
                <a:cs typeface="B Nazanin" pitchFamily="2" charset="-78"/>
              </a:rPr>
              <a:t>به گونه‌ای که علاوه بر عادت دادن آن‌ها به نظم و </a:t>
            </a:r>
            <a:r>
              <a:rPr lang="fa-IR" sz="2200" dirty="0" smtClean="0">
                <a:solidFill>
                  <a:schemeClr val="bg1"/>
                </a:solidFill>
                <a:cs typeface="B Nazanin" pitchFamily="2" charset="-78"/>
              </a:rPr>
              <a:t/>
            </a:r>
            <a:br>
              <a:rPr lang="fa-IR" sz="2200" dirty="0" smtClean="0">
                <a:solidFill>
                  <a:schemeClr val="bg1"/>
                </a:solidFill>
                <a:cs typeface="B Nazanin" pitchFamily="2" charset="-78"/>
              </a:rPr>
            </a:br>
            <a:r>
              <a:rPr lang="fa-IR" sz="2200" dirty="0" smtClean="0">
                <a:solidFill>
                  <a:schemeClr val="bg1"/>
                </a:solidFill>
                <a:cs typeface="B Nazanin" pitchFamily="2" charset="-78"/>
              </a:rPr>
              <a:t>وقت </a:t>
            </a:r>
            <a:r>
              <a:rPr lang="fa-IR" sz="2200" dirty="0">
                <a:solidFill>
                  <a:schemeClr val="bg1"/>
                </a:solidFill>
                <a:cs typeface="B Nazanin" pitchFamily="2" charset="-78"/>
              </a:rPr>
              <a:t>شناس بودن، امکانی را به وجود آورید که تنها هنگامی که در خانه حضور دارید و امکان کنترل و راهنمایی وجود </a:t>
            </a:r>
            <a:r>
              <a:rPr lang="fa-IR" sz="2200" dirty="0" smtClean="0">
                <a:solidFill>
                  <a:schemeClr val="bg1"/>
                </a:solidFill>
                <a:cs typeface="B Nazanin" pitchFamily="2" charset="-78"/>
              </a:rPr>
              <a:t>دارد، </a:t>
            </a:r>
            <a:r>
              <a:rPr lang="fa-IR" sz="2200" dirty="0">
                <a:solidFill>
                  <a:schemeClr val="bg1"/>
                </a:solidFill>
                <a:cs typeface="B Nazanin" pitchFamily="2" charset="-78"/>
              </a:rPr>
              <a:t>از اینترنت ونلفن همراه استفاده کنند.</a:t>
            </a:r>
            <a:endParaRPr lang="en-US" sz="2200" dirty="0">
              <a:solidFill>
                <a:schemeClr val="bg1"/>
              </a:solidFill>
              <a:cs typeface="B Nazanin" pitchFamily="2" charset="-78"/>
            </a:endParaRPr>
          </a:p>
        </p:txBody>
      </p:sp>
    </p:spTree>
    <p:extLst>
      <p:ext uri="{BB962C8B-B14F-4D97-AF65-F5344CB8AC3E}">
        <p14:creationId xmlns:p14="http://schemas.microsoft.com/office/powerpoint/2010/main" val="156207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1810"/>
                            </p:stCondLst>
                            <p:childTnLst>
                              <p:par>
                                <p:cTn id="35" presetID="18" presetClass="entr" presetSubtype="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Righ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47823" y="514795"/>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31</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385300" y="329743"/>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2895600" y="1288057"/>
            <a:ext cx="5541813" cy="18932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eaLnBrk="1" hangingPunct="1">
              <a:lnSpc>
                <a:spcPct val="150000"/>
              </a:lnSpc>
              <a:buNone/>
              <a:defRPr/>
            </a:pPr>
            <a:r>
              <a:rPr lang="fa-IR" sz="2200" dirty="0" smtClean="0">
                <a:solidFill>
                  <a:schemeClr val="bg1"/>
                </a:solidFill>
                <a:cs typeface="B Nazanin" panose="00000400000000000000" pitchFamily="2" charset="-78"/>
              </a:rPr>
              <a:t>به </a:t>
            </a:r>
            <a:r>
              <a:rPr lang="fa-IR" sz="2200" dirty="0">
                <a:solidFill>
                  <a:schemeClr val="bg1"/>
                </a:solidFill>
                <a:cs typeface="B Nazanin" panose="00000400000000000000" pitchFamily="2" charset="-78"/>
              </a:rPr>
              <a:t>کودکان و نوجوانان اجازه استفاده از اینترنت در اتاق </a:t>
            </a:r>
            <a:r>
              <a:rPr lang="fa-IR" sz="2200" dirty="0" smtClean="0">
                <a:solidFill>
                  <a:schemeClr val="bg1"/>
                </a:solidFill>
                <a:cs typeface="B Nazanin" panose="00000400000000000000" pitchFamily="2" charset="-78"/>
              </a:rPr>
              <a:t>خودشان </a:t>
            </a:r>
            <a:r>
              <a:rPr lang="fa-IR" sz="2200" dirty="0">
                <a:solidFill>
                  <a:schemeClr val="bg1"/>
                </a:solidFill>
                <a:cs typeface="B Nazanin" panose="00000400000000000000" pitchFamily="2" charset="-78"/>
              </a:rPr>
              <a:t>داده نشود.</a:t>
            </a:r>
          </a:p>
          <a:p>
            <a:pPr marL="0" indent="0" algn="justLow" rtl="1" eaLnBrk="1" hangingPunct="1">
              <a:lnSpc>
                <a:spcPct val="150000"/>
              </a:lnSpc>
              <a:buNone/>
              <a:defRPr/>
            </a:pPr>
            <a:r>
              <a:rPr lang="fa-IR" sz="2200" dirty="0">
                <a:solidFill>
                  <a:schemeClr val="bg1"/>
                </a:solidFill>
                <a:cs typeface="B Nazanin" panose="00000400000000000000" pitchFamily="2" charset="-78"/>
              </a:rPr>
              <a:t>در این صورت راحت‌تر می‌توان نحوه کار آنها با اینترنت را کنترل کرد و به آن نظارت داشت. </a:t>
            </a:r>
          </a:p>
          <a:p>
            <a:pPr marL="0" indent="0" algn="justLow" rtl="1" eaLnBrk="1" hangingPunct="1">
              <a:lnSpc>
                <a:spcPct val="150000"/>
              </a:lnSpc>
              <a:buNone/>
              <a:defRPr/>
            </a:pPr>
            <a:r>
              <a:rPr lang="fa-IR" sz="2200" dirty="0">
                <a:solidFill>
                  <a:schemeClr val="bg1"/>
                </a:solidFill>
                <a:cs typeface="B Nazanin" panose="00000400000000000000" pitchFamily="2" charset="-78"/>
              </a:rPr>
              <a:t>یک بخش عمومی از خانه ویژه کارهای اینترنتی همه افراد خانواده مشخص شود</a:t>
            </a:r>
            <a:r>
              <a:rPr lang="fa-IR" sz="2200" dirty="0" smtClean="0">
                <a:solidFill>
                  <a:schemeClr val="bg1"/>
                </a:solidFill>
                <a:cs typeface="B Nazanin" panose="00000400000000000000" pitchFamily="2" charset="-78"/>
              </a:rPr>
              <a:t>.</a:t>
            </a:r>
            <a:endParaRPr lang="fa-IR"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394" y="1532587"/>
            <a:ext cx="2502932" cy="344536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2445106"/>
            <a:ext cx="458128" cy="4572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0950" y="3549472"/>
            <a:ext cx="458128" cy="457200"/>
          </a:xfrm>
          <a:prstGeom prst="rect">
            <a:avLst/>
          </a:prstGeom>
        </p:spPr>
      </p:pic>
    </p:spTree>
    <p:extLst>
      <p:ext uri="{BB962C8B-B14F-4D97-AF65-F5344CB8AC3E}">
        <p14:creationId xmlns:p14="http://schemas.microsoft.com/office/powerpoint/2010/main" val="297946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560"/>
                            </p:stCondLst>
                            <p:childTnLst>
                              <p:par>
                                <p:cTn id="35" presetID="18" presetClass="entr" presetSubtype="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Righ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33969" y="535576"/>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32</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454570" y="329743"/>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24517" y="1160345"/>
            <a:ext cx="4475012" cy="31886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200" dirty="0" smtClean="0">
                <a:solidFill>
                  <a:schemeClr val="bg1"/>
                </a:solidFill>
                <a:cs typeface="B Nazanin" panose="00000400000000000000" pitchFamily="2" charset="-78"/>
              </a:rPr>
              <a:t>اگر </a:t>
            </a:r>
            <a:r>
              <a:rPr lang="fa-IR" sz="2200" dirty="0">
                <a:solidFill>
                  <a:schemeClr val="bg1"/>
                </a:solidFill>
                <a:cs typeface="B Nazanin" panose="00000400000000000000" pitchFamily="2" charset="-78"/>
              </a:rPr>
              <a:t>همگی از یک کامپیوتر برای دسترسی به اینترنت استفاده می کنند برای هر کس اکانت </a:t>
            </a:r>
            <a:r>
              <a:rPr lang="fa-IR" sz="2200" dirty="0" smtClean="0">
                <a:solidFill>
                  <a:schemeClr val="bg1"/>
                </a:solidFill>
                <a:cs typeface="B Nazanin" panose="00000400000000000000" pitchFamily="2" charset="-78"/>
              </a:rPr>
              <a:t>ویژه ایجاد </a:t>
            </a:r>
            <a:r>
              <a:rPr lang="fa-IR" sz="2200" dirty="0">
                <a:solidFill>
                  <a:schemeClr val="bg1"/>
                </a:solidFill>
                <a:cs typeface="B Nazanin" panose="00000400000000000000" pitchFamily="2" charset="-78"/>
              </a:rPr>
              <a:t>شود</a:t>
            </a:r>
            <a:r>
              <a:rPr lang="fa-IR" sz="2200" dirty="0" smtClean="0">
                <a:solidFill>
                  <a:schemeClr val="bg1"/>
                </a:solidFill>
                <a:cs typeface="B Nazanin" panose="00000400000000000000" pitchFamily="2" charset="-78"/>
              </a:rPr>
              <a:t>. </a:t>
            </a:r>
            <a:r>
              <a:rPr lang="fa-IR" sz="2200" dirty="0">
                <a:solidFill>
                  <a:schemeClr val="bg1"/>
                </a:solidFill>
                <a:cs typeface="B Nazanin" panose="00000400000000000000" pitchFamily="2" charset="-78"/>
              </a:rPr>
              <a:t>با این کار می‌توان بر اکانت فرزندان برخی نرم افزارها و تنظیمات کنترلی ویژه والدین را فعال کرد تا بتوان عملکرد آنها را هنگام استفاده از کامپیوتر بررسی و مراقبت کرد.</a:t>
            </a:r>
          </a:p>
          <a:p>
            <a:pPr marL="0" indent="0" algn="justLow" rtl="1" eaLnBrk="1" hangingPunct="1">
              <a:lnSpc>
                <a:spcPct val="150000"/>
              </a:lnSpc>
              <a:buNone/>
              <a:defRPr/>
            </a:pPr>
            <a:endParaRPr lang="fa-IR" sz="2200" dirty="0">
              <a:solidFill>
                <a:schemeClr val="bg1"/>
              </a:solidFill>
              <a:cs typeface="B Nazanin"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285" y="1300935"/>
            <a:ext cx="3977237" cy="3470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83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18" presetClass="entr" presetSubtype="1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500"/>
                                        <p:tgtEl>
                                          <p:spTgt spid="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20115" y="549430"/>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33</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454570" y="322816"/>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22742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200" dirty="0" smtClean="0">
                <a:solidFill>
                  <a:schemeClr val="bg1"/>
                </a:solidFill>
                <a:cs typeface="B Nazanin" panose="00000400000000000000" pitchFamily="2" charset="-78"/>
              </a:rPr>
              <a:t> </a:t>
            </a:r>
            <a:r>
              <a:rPr lang="fa-IR" sz="2200" dirty="0">
                <a:solidFill>
                  <a:schemeClr val="bg1"/>
                </a:solidFill>
                <a:cs typeface="B Nazanin" panose="00000400000000000000" pitchFamily="2" charset="-78"/>
              </a:rPr>
              <a:t>شاید مهمترین کار برای حفاظت از جوانان این باشد که اعتماد آنها را جلب نمود تا در مورد مسائل و مشکلات با شما مشورت کنند</a:t>
            </a:r>
            <a:r>
              <a:rPr lang="fa-IR" sz="2200" dirty="0" smtClean="0">
                <a:solidFill>
                  <a:schemeClr val="bg1"/>
                </a:solidFill>
                <a:cs typeface="B Nazanin" panose="00000400000000000000" pitchFamily="2" charset="-78"/>
              </a:rPr>
              <a:t>.</a:t>
            </a:r>
          </a:p>
          <a:p>
            <a:pPr marL="0" indent="0" algn="justLow" rtl="1">
              <a:lnSpc>
                <a:spcPct val="150000"/>
              </a:lnSpc>
              <a:buNone/>
              <a:defRPr/>
            </a:pPr>
            <a:r>
              <a:rPr lang="fa-IR" sz="2200" dirty="0" smtClean="0">
                <a:solidFill>
                  <a:schemeClr val="bg1"/>
                </a:solidFill>
                <a:cs typeface="B Nazanin" panose="00000400000000000000" pitchFamily="2" charset="-78"/>
              </a:rPr>
              <a:t> </a:t>
            </a:r>
            <a:r>
              <a:rPr lang="fa-IR" sz="2200" dirty="0">
                <a:solidFill>
                  <a:schemeClr val="bg1"/>
                </a:solidFill>
                <a:cs typeface="B Nazanin" panose="00000400000000000000" pitchFamily="2" charset="-78"/>
              </a:rPr>
              <a:t>از آنها بخواهید تا هر سؤالی را که برایشان پیش می‌آید از شما بپرسند و به آنها صادقانه جواب دهید.</a:t>
            </a:r>
          </a:p>
          <a:p>
            <a:pPr marL="0" indent="0" algn="justLow" rtl="1" eaLnBrk="1" hangingPunct="1">
              <a:lnSpc>
                <a:spcPct val="150000"/>
              </a:lnSpc>
              <a:buNone/>
              <a:defRPr/>
            </a:pPr>
            <a:endParaRPr lang="fa-IR"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Tree>
    <p:extLst>
      <p:ext uri="{BB962C8B-B14F-4D97-AF65-F5344CB8AC3E}">
        <p14:creationId xmlns:p14="http://schemas.microsoft.com/office/powerpoint/2010/main" val="305590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20115" y="563284"/>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34</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3281395" y="329743"/>
            <a:ext cx="4671472" cy="400110"/>
          </a:xfrm>
          <a:prstGeom prst="rect">
            <a:avLst/>
          </a:prstGeom>
          <a:noFill/>
        </p:spPr>
        <p:txBody>
          <a:bodyPr wrap="none" rtlCol="0">
            <a:spAutoFit/>
          </a:bodyPr>
          <a:lstStyle/>
          <a:p>
            <a:pPr algn="ctr" rtl="1"/>
            <a:r>
              <a:rPr lang="fa-IR" sz="2000" dirty="0" smtClean="0">
                <a:solidFill>
                  <a:schemeClr val="bg1"/>
                </a:solidFill>
                <a:cs typeface="B Titr" panose="00000700000000000000" pitchFamily="2" charset="-78"/>
              </a:rPr>
              <a:t>راه های پیشگیری از بروز آسیب های فضای مجازی</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altLang="en-US" sz="2200" dirty="0" smtClean="0">
                <a:solidFill>
                  <a:schemeClr val="bg1"/>
                </a:solidFill>
                <a:cs typeface="B Nazanin" pitchFamily="2" charset="-78"/>
              </a:rPr>
              <a:t>معمولاً </a:t>
            </a:r>
            <a:r>
              <a:rPr lang="fa-IR" altLang="en-US" sz="2200" dirty="0">
                <a:solidFill>
                  <a:schemeClr val="bg1"/>
                </a:solidFill>
                <a:cs typeface="B Nazanin" pitchFamily="2" charset="-78"/>
              </a:rPr>
              <a:t>کودکان و نوجوانان ترجیح می‌دهند به همه اعتماد کنند، به آنها بیاموزید افرادی در جامعه هستند که تمام تلاش خود را در جهت فریب کودکان انجام می‌دهند.</a:t>
            </a:r>
            <a:endParaRPr lang="en-US" altLang="en-US" sz="2200" dirty="0">
              <a:solidFill>
                <a:schemeClr val="bg1"/>
              </a:solidFill>
              <a:cs typeface="B Nazanin" pitchFamily="2" charset="-78"/>
            </a:endParaRPr>
          </a:p>
          <a:p>
            <a:pPr marL="0" indent="0" algn="justLow" rtl="1" eaLnBrk="1" hangingPunct="1">
              <a:lnSpc>
                <a:spcPct val="150000"/>
              </a:lnSpc>
              <a:buNone/>
              <a:defRPr/>
            </a:pPr>
            <a:endParaRPr lang="fa-IR"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
        <p:nvSpPr>
          <p:cNvPr id="10" name="Content Placeholder 2"/>
          <p:cNvSpPr txBox="1">
            <a:spLocks/>
          </p:cNvSpPr>
          <p:nvPr/>
        </p:nvSpPr>
        <p:spPr>
          <a:xfrm>
            <a:off x="450275" y="2473560"/>
            <a:ext cx="7987138"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sz="2400" dirty="0" smtClean="0">
                <a:solidFill>
                  <a:schemeClr val="bg1"/>
                </a:solidFill>
                <a:cs typeface="B Nazanin" pitchFamily="2" charset="-78"/>
              </a:rPr>
              <a:t>از نگهداری اطلاعات شخصی بر روی رایانه یا گوشی خود خودداری کنید و سعی نمائید اطلاعات شخصی خود را بر روی </a:t>
            </a:r>
            <a:r>
              <a:rPr lang="en-US" sz="2400" dirty="0" smtClean="0">
                <a:solidFill>
                  <a:schemeClr val="bg1"/>
                </a:solidFill>
                <a:cs typeface="B Nazanin" pitchFamily="2" charset="-78"/>
              </a:rPr>
              <a:t>CD </a:t>
            </a:r>
            <a:r>
              <a:rPr lang="fa-IR" sz="2400" dirty="0" smtClean="0">
                <a:solidFill>
                  <a:schemeClr val="bg1"/>
                </a:solidFill>
                <a:cs typeface="B Nazanin" pitchFamily="2" charset="-78"/>
              </a:rPr>
              <a:t> یا</a:t>
            </a:r>
            <a:r>
              <a:rPr lang="en-US" sz="2400" dirty="0" smtClean="0">
                <a:solidFill>
                  <a:schemeClr val="bg1"/>
                </a:solidFill>
                <a:cs typeface="B Nazanin" pitchFamily="2" charset="-78"/>
              </a:rPr>
              <a:t>DVD </a:t>
            </a:r>
            <a:r>
              <a:rPr lang="fa-IR" sz="2400" dirty="0" smtClean="0">
                <a:solidFill>
                  <a:schemeClr val="bg1"/>
                </a:solidFill>
                <a:cs typeface="B Nazanin" pitchFamily="2" charset="-78"/>
              </a:rPr>
              <a:t> ذخیره کنید و از آنها در محل مناسبی مراقبت نمایید.</a:t>
            </a:r>
          </a:p>
          <a:p>
            <a:pPr marL="0" indent="0" algn="justLow" eaLnBrk="1" hangingPunct="1">
              <a:lnSpc>
                <a:spcPct val="150000"/>
              </a:lnSpc>
              <a:buNone/>
              <a:defRPr/>
            </a:pPr>
            <a:endParaRPr lang="fa-IR" sz="2200" dirty="0">
              <a:solidFill>
                <a:schemeClr val="bg1"/>
              </a:solidFill>
              <a:cs typeface="B Nazanin" panose="00000400000000000000" pitchFamily="2" charset="-78"/>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2579296"/>
            <a:ext cx="458128" cy="457200"/>
          </a:xfrm>
          <a:prstGeom prst="rect">
            <a:avLst/>
          </a:prstGeom>
        </p:spPr>
      </p:pic>
      <p:cxnSp>
        <p:nvCxnSpPr>
          <p:cNvPr id="14" name="Straight Connector 13"/>
          <p:cNvCxnSpPr/>
          <p:nvPr/>
        </p:nvCxnSpPr>
        <p:spPr>
          <a:xfrm flipH="1">
            <a:off x="523911" y="2477632"/>
            <a:ext cx="7835399"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6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06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8" presetClass="emph" presetSubtype="0" decel="50000" fill="hold" nodeType="withEffect">
                                  <p:stCondLst>
                                    <p:cond delay="0"/>
                                  </p:stCondLst>
                                  <p:childTnLst>
                                    <p:animRot by="12000000">
                                      <p:cBhvr>
                                        <p:cTn id="27" dur="750" fill="hold"/>
                                        <p:tgtEl>
                                          <p:spTgt spid="6"/>
                                        </p:tgtEl>
                                        <p:attrNameLst>
                                          <p:attrName>r</p:attrName>
                                        </p:attrNameLst>
                                      </p:cBhvr>
                                    </p:animRot>
                                  </p:childTnLst>
                                </p:cTn>
                              </p:par>
                              <p:par>
                                <p:cTn id="28" presetID="10"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8" presetClass="emph" presetSubtype="0" decel="50000" fill="hold" nodeType="withEffect">
                                  <p:stCondLst>
                                    <p:cond delay="0"/>
                                  </p:stCondLst>
                                  <p:childTnLst>
                                    <p:animRot by="12000000">
                                      <p:cBhvr>
                                        <p:cTn id="42" dur="750" fill="hold"/>
                                        <p:tgtEl>
                                          <p:spTgt spid="13"/>
                                        </p:tgtEl>
                                        <p:attrNameLst>
                                          <p:attrName>r</p:attrName>
                                        </p:attrNameLst>
                                      </p:cBhvr>
                                    </p:animRot>
                                  </p:childTnLst>
                                </p:cTn>
                              </p:par>
                              <p:par>
                                <p:cTn id="43" presetID="10" presetClass="entr" presetSubtype="0" fill="hold" grpId="0" nodeType="with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33969" y="535576"/>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35</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9" name="TextBox 8"/>
          <p:cNvSpPr txBox="1"/>
          <p:nvPr/>
        </p:nvSpPr>
        <p:spPr>
          <a:xfrm>
            <a:off x="4443844" y="199119"/>
            <a:ext cx="835486" cy="523220"/>
          </a:xfrm>
          <a:prstGeom prst="rect">
            <a:avLst/>
          </a:prstGeom>
          <a:noFill/>
        </p:spPr>
        <p:txBody>
          <a:bodyPr wrap="none" rtlCol="0">
            <a:spAutoFit/>
          </a:bodyPr>
          <a:lstStyle/>
          <a:p>
            <a:pPr algn="ctr" rtl="1"/>
            <a:r>
              <a:rPr lang="fa-IR" sz="2800" dirty="0" smtClean="0">
                <a:solidFill>
                  <a:schemeClr val="bg1"/>
                </a:solidFill>
                <a:cs typeface="B Titr" panose="00000700000000000000" pitchFamily="2" charset="-78"/>
              </a:rPr>
              <a:t>منابع</a:t>
            </a:r>
            <a:endParaRPr lang="en-US" sz="2000" dirty="0">
              <a:solidFill>
                <a:schemeClr val="bg1"/>
              </a:solidFill>
              <a:cs typeface="B Titr" panose="00000700000000000000" pitchFamily="2" charset="-78"/>
            </a:endParaRPr>
          </a:p>
        </p:txBody>
      </p:sp>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688093" y="1038158"/>
            <a:ext cx="7672052"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altLang="en-US" sz="2200" dirty="0">
                <a:solidFill>
                  <a:schemeClr val="bg1"/>
                </a:solidFill>
                <a:cs typeface="B Nazanin" pitchFamily="2" charset="-78"/>
              </a:rPr>
              <a:t>یاداشت برداری از جلسه های </a:t>
            </a:r>
            <a:r>
              <a:rPr lang="fa-IR" altLang="en-US" sz="2200" dirty="0" smtClean="0">
                <a:solidFill>
                  <a:schemeClr val="bg1"/>
                </a:solidFill>
                <a:cs typeface="B Nazanin" pitchFamily="2" charset="-78"/>
              </a:rPr>
              <a:t>سپاه و بسیج</a:t>
            </a:r>
            <a:endParaRPr lang="fa-IR"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58193" y="1143894"/>
            <a:ext cx="440055" cy="457200"/>
          </a:xfrm>
          <a:prstGeom prst="rect">
            <a:avLst/>
          </a:prstGeom>
        </p:spPr>
      </p:pic>
      <p:sp>
        <p:nvSpPr>
          <p:cNvPr id="14" name="Content Placeholder 2"/>
          <p:cNvSpPr txBox="1">
            <a:spLocks/>
          </p:cNvSpPr>
          <p:nvPr/>
        </p:nvSpPr>
        <p:spPr>
          <a:xfrm>
            <a:off x="373007" y="1661761"/>
            <a:ext cx="7987138" cy="7915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altLang="en-US" sz="2200" dirty="0" smtClean="0">
                <a:solidFill>
                  <a:schemeClr val="bg1"/>
                </a:solidFill>
                <a:cs typeface="B Nazanin" pitchFamily="2" charset="-78"/>
              </a:rPr>
              <a:t>کانال های </a:t>
            </a:r>
            <a:r>
              <a:rPr lang="fa-IR" altLang="en-US" sz="2200" dirty="0">
                <a:solidFill>
                  <a:schemeClr val="bg1"/>
                </a:solidFill>
                <a:cs typeface="B Nazanin" pitchFamily="2" charset="-78"/>
              </a:rPr>
              <a:t>تلگرامی </a:t>
            </a:r>
            <a:r>
              <a:rPr lang="fa-IR" altLang="en-US" sz="2200" dirty="0" smtClean="0">
                <a:solidFill>
                  <a:schemeClr val="bg1"/>
                </a:solidFill>
                <a:cs typeface="B Nazanin" pitchFamily="2" charset="-78"/>
              </a:rPr>
              <a:t>مربوطه</a:t>
            </a:r>
            <a:endParaRPr lang="fa-IR" sz="2200" dirty="0">
              <a:solidFill>
                <a:schemeClr val="bg1"/>
              </a:solidFill>
              <a:cs typeface="B Nazanin" panose="00000400000000000000" pitchFamily="2" charset="-78"/>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40121" y="1767496"/>
            <a:ext cx="458128" cy="457200"/>
          </a:xfrm>
          <a:prstGeom prst="rect">
            <a:avLst/>
          </a:prstGeom>
        </p:spPr>
      </p:pic>
      <p:sp>
        <p:nvSpPr>
          <p:cNvPr id="16" name="Content Placeholder 2"/>
          <p:cNvSpPr txBox="1">
            <a:spLocks/>
          </p:cNvSpPr>
          <p:nvPr/>
        </p:nvSpPr>
        <p:spPr>
          <a:xfrm>
            <a:off x="373007" y="2347562"/>
            <a:ext cx="7987138" cy="7915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altLang="en-US" sz="2200" dirty="0" smtClean="0">
                <a:solidFill>
                  <a:schemeClr val="bg1"/>
                </a:solidFill>
                <a:cs typeface="B Nazanin" pitchFamily="2" charset="-78"/>
              </a:rPr>
              <a:t>کتاب </a:t>
            </a:r>
            <a:r>
              <a:rPr lang="fa-IR" altLang="en-US" sz="2200" dirty="0">
                <a:solidFill>
                  <a:schemeClr val="bg1"/>
                </a:solidFill>
                <a:cs typeface="B Nazanin" pitchFamily="2" charset="-78"/>
              </a:rPr>
              <a:t>شبکه ی عنکبوتی از محمد </a:t>
            </a:r>
            <a:r>
              <a:rPr lang="fa-IR" altLang="en-US" sz="2200" dirty="0" smtClean="0">
                <a:solidFill>
                  <a:schemeClr val="bg1"/>
                </a:solidFill>
                <a:cs typeface="B Nazanin" pitchFamily="2" charset="-78"/>
              </a:rPr>
              <a:t>کهوند</a:t>
            </a:r>
            <a:endParaRPr lang="fa-IR" sz="2200" dirty="0">
              <a:solidFill>
                <a:schemeClr val="bg1"/>
              </a:solidFill>
              <a:cs typeface="B Nazanin" panose="00000400000000000000" pitchFamily="2" charset="-78"/>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40121" y="2453297"/>
            <a:ext cx="458128" cy="457200"/>
          </a:xfrm>
          <a:prstGeom prst="rect">
            <a:avLst/>
          </a:prstGeom>
        </p:spPr>
      </p:pic>
      <p:sp>
        <p:nvSpPr>
          <p:cNvPr id="18" name="Content Placeholder 2"/>
          <p:cNvSpPr txBox="1">
            <a:spLocks/>
          </p:cNvSpPr>
          <p:nvPr/>
        </p:nvSpPr>
        <p:spPr>
          <a:xfrm>
            <a:off x="373007" y="3033363"/>
            <a:ext cx="7987138" cy="7915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altLang="en-US" sz="2200" dirty="0" smtClean="0">
                <a:solidFill>
                  <a:schemeClr val="bg1"/>
                </a:solidFill>
                <a:cs typeface="B Nazanin" pitchFamily="2" charset="-78"/>
              </a:rPr>
              <a:t>کتاب سوادرسانه </a:t>
            </a:r>
            <a:r>
              <a:rPr lang="fa-IR" altLang="en-US" sz="2200" dirty="0">
                <a:solidFill>
                  <a:schemeClr val="bg1"/>
                </a:solidFill>
                <a:cs typeface="B Nazanin" pitchFamily="2" charset="-78"/>
              </a:rPr>
              <a:t>ای از حمید رضا آیت اللهی</a:t>
            </a:r>
            <a:endParaRPr lang="fa-IR" sz="2200" dirty="0">
              <a:solidFill>
                <a:schemeClr val="bg1"/>
              </a:solidFill>
              <a:cs typeface="B Nazanin" panose="00000400000000000000" pitchFamily="2" charset="-78"/>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40121" y="3139098"/>
            <a:ext cx="458128" cy="4572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30" y="1996225"/>
            <a:ext cx="4209126" cy="2966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505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4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childTnLst>
                          </p:cTn>
                        </p:par>
                        <p:par>
                          <p:cTn id="18" fill="hold">
                            <p:stCondLst>
                              <p:cond delay="7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par>
                          <p:cTn id="25" fill="hold">
                            <p:stCondLst>
                              <p:cond delay="1750"/>
                            </p:stCondLst>
                            <p:childTnLst>
                              <p:par>
                                <p:cTn id="26" presetID="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8" presetClass="emph" presetSubtype="0" decel="50000" fill="hold" nodeType="withEffect">
                                  <p:stCondLst>
                                    <p:cond delay="0"/>
                                  </p:stCondLst>
                                  <p:childTnLst>
                                    <p:animRot by="12000000">
                                      <p:cBhvr>
                                        <p:cTn id="31" dur="750" fill="hold"/>
                                        <p:tgtEl>
                                          <p:spTgt spid="6"/>
                                        </p:tgtEl>
                                        <p:attrNameLst>
                                          <p:attrName>r</p:attrName>
                                        </p:attrNameLst>
                                      </p:cBhvr>
                                    </p:animRo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par>
                                <p:cTn id="40" presetID="8" presetClass="emph" presetSubtype="0" decel="50000" fill="hold" nodeType="withEffect">
                                  <p:stCondLst>
                                    <p:cond delay="0"/>
                                  </p:stCondLst>
                                  <p:childTnLst>
                                    <p:animRot by="12000000">
                                      <p:cBhvr>
                                        <p:cTn id="41" dur="750" fill="hold"/>
                                        <p:tgtEl>
                                          <p:spTgt spid="15"/>
                                        </p:tgtEl>
                                        <p:attrNameLst>
                                          <p:attrName>r</p:attrName>
                                        </p:attrNameLst>
                                      </p:cBhvr>
                                    </p:animRo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3250"/>
                            </p:stCondLst>
                            <p:childTnLst>
                              <p:par>
                                <p:cTn id="46" presetID="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8" presetClass="emph" presetSubtype="0" decel="50000" fill="hold" nodeType="withEffect">
                                  <p:stCondLst>
                                    <p:cond delay="0"/>
                                  </p:stCondLst>
                                  <p:childTnLst>
                                    <p:animRot by="12000000">
                                      <p:cBhvr>
                                        <p:cTn id="51" dur="750" fill="hold"/>
                                        <p:tgtEl>
                                          <p:spTgt spid="17"/>
                                        </p:tgtEl>
                                        <p:attrNameLst>
                                          <p:attrName>r</p:attrName>
                                        </p:attrNameLst>
                                      </p:cBhvr>
                                    </p:animRo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4000"/>
                            </p:stCondLst>
                            <p:childTnLst>
                              <p:par>
                                <p:cTn id="56" presetID="2" presetClass="entr" presetSubtype="2"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1+#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par>
                                <p:cTn id="60" presetID="8" presetClass="emph" presetSubtype="0" decel="50000" fill="hold" nodeType="withEffect">
                                  <p:stCondLst>
                                    <p:cond delay="0"/>
                                  </p:stCondLst>
                                  <p:childTnLst>
                                    <p:animRot by="12000000">
                                      <p:cBhvr>
                                        <p:cTn id="61" dur="750" fill="hold"/>
                                        <p:tgtEl>
                                          <p:spTgt spid="19"/>
                                        </p:tgtEl>
                                        <p:attrNameLst>
                                          <p:attrName>r</p:attrName>
                                        </p:attrNameLst>
                                      </p:cBhvr>
                                    </p:animRo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P spid="16"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41469" y="1671485"/>
            <a:ext cx="2209258" cy="400110"/>
          </a:xfrm>
          <a:prstGeom prst="rect">
            <a:avLst/>
          </a:prstGeom>
          <a:noFill/>
        </p:spPr>
        <p:txBody>
          <a:bodyPr wrap="none" rtlCol="0">
            <a:spAutoFit/>
          </a:bodyPr>
          <a:lstStyle/>
          <a:p>
            <a:pPr algn="ctr"/>
            <a:r>
              <a:rPr lang="fa-IR" sz="2000" dirty="0" smtClean="0">
                <a:solidFill>
                  <a:schemeClr val="bg1"/>
                </a:solidFill>
                <a:cs typeface="B Titr" panose="00000700000000000000" pitchFamily="2" charset="-78"/>
              </a:rPr>
              <a:t>بانک پاورپوینت رایگان</a:t>
            </a:r>
            <a:endParaRPr lang="en-US" sz="2000" dirty="0">
              <a:solidFill>
                <a:schemeClr val="bg1"/>
              </a:solidFill>
              <a:cs typeface="B Titr" panose="00000700000000000000" pitchFamily="2" charset="-78"/>
            </a:endParaRPr>
          </a:p>
        </p:txBody>
      </p:sp>
      <p:sp>
        <p:nvSpPr>
          <p:cNvPr id="8" name="TextBox 7"/>
          <p:cNvSpPr txBox="1"/>
          <p:nvPr/>
        </p:nvSpPr>
        <p:spPr>
          <a:xfrm>
            <a:off x="2762531" y="2464423"/>
            <a:ext cx="3709092" cy="553998"/>
          </a:xfrm>
          <a:prstGeom prst="rect">
            <a:avLst/>
          </a:prstGeom>
          <a:noFill/>
        </p:spPr>
        <p:txBody>
          <a:bodyPr wrap="none" rtlCol="0">
            <a:spAutoFit/>
          </a:bodyPr>
          <a:lstStyle/>
          <a:p>
            <a:pPr algn="ctr"/>
            <a:r>
              <a:rPr lang="en-US" sz="3000" b="1" dirty="0" smtClean="0">
                <a:solidFill>
                  <a:schemeClr val="bg1"/>
                </a:solidFill>
                <a:cs typeface="B Nazanin" panose="00000400000000000000" pitchFamily="2" charset="-78"/>
              </a:rPr>
              <a:t>@power09152329726</a:t>
            </a:r>
            <a:endParaRPr lang="en-US" sz="3000" b="1" dirty="0">
              <a:solidFill>
                <a:schemeClr val="bg1"/>
              </a:solidFill>
              <a:cs typeface="B Nazanin" panose="00000400000000000000" pitchFamily="2" charset="-78"/>
            </a:endParaRPr>
          </a:p>
        </p:txBody>
      </p:sp>
      <p:cxnSp>
        <p:nvCxnSpPr>
          <p:cNvPr id="5" name="Straight Connector 4"/>
          <p:cNvCxnSpPr/>
          <p:nvPr/>
        </p:nvCxnSpPr>
        <p:spPr>
          <a:xfrm>
            <a:off x="5417127" y="2167981"/>
            <a:ext cx="2133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3091293"/>
            <a:ext cx="579812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6" presetClass="entr" presetSubtype="37"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329510" y="2279363"/>
            <a:ext cx="2484976" cy="584775"/>
          </a:xfrm>
          <a:prstGeom prst="rect">
            <a:avLst/>
          </a:prstGeom>
          <a:noFill/>
        </p:spPr>
        <p:txBody>
          <a:bodyPr wrap="none" rtlCol="0">
            <a:spAutoFit/>
          </a:bodyPr>
          <a:lstStyle/>
          <a:p>
            <a:pPr algn="ctr"/>
            <a:r>
              <a:rPr lang="fa-IR" sz="3200" b="1" dirty="0" smtClean="0">
                <a:solidFill>
                  <a:schemeClr val="bg1"/>
                </a:solidFill>
                <a:cs typeface="B Nazanin" panose="00000400000000000000" pitchFamily="2" charset="-78"/>
              </a:rPr>
              <a:t>با سپاس و تشکر</a:t>
            </a:r>
            <a:endParaRPr lang="en-US" sz="32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67135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4</a:t>
            </a:fld>
            <a:endParaRPr lang="en-US" sz="2000" dirty="0">
              <a:cs typeface="B Yekan" panose="00000400000000000000" pitchFamily="2" charset="-78"/>
            </a:endParaRPr>
          </a:p>
        </p:txBody>
      </p:sp>
      <p:sp>
        <p:nvSpPr>
          <p:cNvPr id="9" name="TextBox 8"/>
          <p:cNvSpPr txBox="1"/>
          <p:nvPr/>
        </p:nvSpPr>
        <p:spPr>
          <a:xfrm>
            <a:off x="3427367" y="297816"/>
            <a:ext cx="3776995" cy="446276"/>
          </a:xfrm>
          <a:prstGeom prst="rect">
            <a:avLst/>
          </a:prstGeom>
          <a:noFill/>
        </p:spPr>
        <p:txBody>
          <a:bodyPr wrap="none" rtlCol="0">
            <a:spAutoFit/>
          </a:bodyPr>
          <a:lstStyle/>
          <a:p>
            <a:pPr algn="ctr" rtl="1"/>
            <a:r>
              <a:rPr lang="fa-IR" sz="2300" dirty="0" smtClean="0">
                <a:solidFill>
                  <a:schemeClr val="bg1"/>
                </a:solidFill>
                <a:cs typeface="B Titr" panose="00000700000000000000" pitchFamily="2" charset="-78"/>
              </a:rPr>
              <a:t>اهمیت پیگیری آسیب های اجتماعی</a:t>
            </a:r>
            <a:endParaRPr lang="en-US" sz="2300" dirty="0">
              <a:solidFill>
                <a:schemeClr val="bg1"/>
              </a:solidFill>
              <a:cs typeface="B Titr" panose="00000700000000000000" pitchFamily="2" charset="-78"/>
            </a:endParaRPr>
          </a:p>
        </p:txBody>
      </p:sp>
      <p:sp>
        <p:nvSpPr>
          <p:cNvPr id="10" name="Content Placeholder 2"/>
          <p:cNvSpPr txBox="1">
            <a:spLocks/>
          </p:cNvSpPr>
          <p:nvPr/>
        </p:nvSpPr>
        <p:spPr>
          <a:xfrm>
            <a:off x="297078" y="1153321"/>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اگر به اين آسيب هاي اجتماعي به موقع رسيدگي نشود، افزايش جرم وجنايت را در پي دارد.</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1213932"/>
            <a:ext cx="458128" cy="457200"/>
          </a:xfrm>
          <a:prstGeom prst="rect">
            <a:avLst/>
          </a:prstGeom>
        </p:spPr>
      </p:pic>
      <p:sp>
        <p:nvSpPr>
          <p:cNvPr id="13" name="Content Placeholder 2"/>
          <p:cNvSpPr txBox="1">
            <a:spLocks/>
          </p:cNvSpPr>
          <p:nvPr/>
        </p:nvSpPr>
        <p:spPr>
          <a:xfrm>
            <a:off x="297078" y="1809750"/>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به اعتقادات ديني ومذهبي جامعه لطمه وارد مي نمايد و فرهنگ بيگانه در كشور </a:t>
            </a:r>
            <a:br>
              <a:rPr lang="fa-IR" altLang="en-US" sz="2200" dirty="0" smtClean="0">
                <a:solidFill>
                  <a:schemeClr val="bg1"/>
                </a:solidFill>
                <a:cs typeface="B Nazanin" pitchFamily="2" charset="-78"/>
              </a:rPr>
            </a:br>
            <a:r>
              <a:rPr lang="fa-IR" altLang="en-US" sz="2200" dirty="0" smtClean="0">
                <a:solidFill>
                  <a:schemeClr val="bg1"/>
                </a:solidFill>
                <a:cs typeface="B Nazanin" pitchFamily="2" charset="-78"/>
              </a:rPr>
              <a:t>پياده مي شود.</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1898069"/>
            <a:ext cx="458128" cy="457200"/>
          </a:xfrm>
          <a:prstGeom prst="rect">
            <a:avLst/>
          </a:prstGeom>
        </p:spPr>
      </p:pic>
      <p:sp>
        <p:nvSpPr>
          <p:cNvPr id="15" name="Content Placeholder 2"/>
          <p:cNvSpPr txBox="1">
            <a:spLocks/>
          </p:cNvSpPr>
          <p:nvPr/>
        </p:nvSpPr>
        <p:spPr>
          <a:xfrm>
            <a:off x="297078" y="2848841"/>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یک آسیب که در یک جامعه ی سکولار یا لیبرال، فقط یک جرم محسوب می شود، در ایران علاوه بر جرم بودن، گناه به شمار می رود.</a:t>
            </a:r>
            <a:endParaRPr lang="en-US" altLang="en-US" sz="2200" dirty="0" smtClean="0">
              <a:solidFill>
                <a:schemeClr val="bg1"/>
              </a:solidFill>
              <a:cs typeface="B Nazanin" pitchFamily="2" charset="-78"/>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2944087"/>
            <a:ext cx="458128" cy="457200"/>
          </a:xfrm>
          <a:prstGeom prst="rect">
            <a:avLst/>
          </a:prstGeom>
        </p:spPr>
      </p:pic>
      <p:pic>
        <p:nvPicPr>
          <p:cNvPr id="17" name="اسلیمی چپ"/>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18" name="اسلیمی راست"/>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Tree>
    <p:extLst>
      <p:ext uri="{BB962C8B-B14F-4D97-AF65-F5344CB8AC3E}">
        <p14:creationId xmlns:p14="http://schemas.microsoft.com/office/powerpoint/2010/main" val="10327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8" presetClass="emph" presetSubtype="0" decel="100000" fill="hold" nodeType="withEffect">
                                  <p:stCondLst>
                                    <p:cond delay="0"/>
                                  </p:stCondLst>
                                  <p:childTnLst>
                                    <p:animRot by="7200000">
                                      <p:cBhvr>
                                        <p:cTn id="12" dur="750" fill="hold"/>
                                        <p:tgtEl>
                                          <p:spTgt spid="1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8" presetClass="emph" presetSubtype="0" decel="100000" fill="hold" nodeType="withEffect">
                                  <p:stCondLst>
                                    <p:cond delay="0"/>
                                  </p:stCondLst>
                                  <p:childTnLst>
                                    <p:animRot by="7200000">
                                      <p:cBhvr>
                                        <p:cTn id="17" dur="750" fill="hold"/>
                                        <p:tgtEl>
                                          <p:spTgt spid="17"/>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78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8" presetClass="emph" presetSubtype="0" decel="50000" fill="hold" nodeType="withEffect">
                                  <p:stCondLst>
                                    <p:cond delay="0"/>
                                  </p:stCondLst>
                                  <p:childTnLst>
                                    <p:animRot by="12000000">
                                      <p:cBhvr>
                                        <p:cTn id="28" dur="750" fill="hold"/>
                                        <p:tgtEl>
                                          <p:spTgt spid="7"/>
                                        </p:tgtEl>
                                        <p:attrNameLst>
                                          <p:attrName>r</p:attrName>
                                        </p:attrNameLst>
                                      </p:cBhvr>
                                    </p:animRot>
                                  </p:childTnLst>
                                </p:cTn>
                              </p:par>
                            </p:childTnLst>
                          </p:cTn>
                        </p:par>
                        <p:par>
                          <p:cTn id="29" fill="hold">
                            <p:stCondLst>
                              <p:cond delay="253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8" presetClass="emph" presetSubtype="0" decel="50000" fill="hold" nodeType="withEffect">
                                  <p:stCondLst>
                                    <p:cond delay="0"/>
                                  </p:stCondLst>
                                  <p:childTnLst>
                                    <p:animRot by="12000000">
                                      <p:cBhvr>
                                        <p:cTn id="40" dur="750" fill="hold"/>
                                        <p:tgtEl>
                                          <p:spTgt spid="14"/>
                                        </p:tgtEl>
                                        <p:attrNameLst>
                                          <p:attrName>r</p:attrName>
                                        </p:attrNameLst>
                                      </p:cBhvr>
                                    </p:animRot>
                                  </p:childTnLst>
                                </p:cTn>
                              </p:par>
                            </p:childTnLst>
                          </p:cTn>
                        </p:par>
                        <p:par>
                          <p:cTn id="41" fill="hold">
                            <p:stCondLst>
                              <p:cond delay="75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par>
                                <p:cTn id="51" presetID="8" presetClass="emph" presetSubtype="0" decel="50000" fill="hold" nodeType="withEffect">
                                  <p:stCondLst>
                                    <p:cond delay="0"/>
                                  </p:stCondLst>
                                  <p:childTnLst>
                                    <p:animRot by="12000000">
                                      <p:cBhvr>
                                        <p:cTn id="52" dur="750" fill="hold"/>
                                        <p:tgtEl>
                                          <p:spTgt spid="16"/>
                                        </p:tgtEl>
                                        <p:attrNameLst>
                                          <p:attrName>r</p:attrName>
                                        </p:attrNameLst>
                                      </p:cBhvr>
                                    </p:animRot>
                                  </p:childTnLst>
                                </p:cTn>
                              </p:par>
                            </p:childTnLst>
                          </p:cTn>
                        </p:par>
                        <p:par>
                          <p:cTn id="53" fill="hold">
                            <p:stCondLst>
                              <p:cond delay="75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5</a:t>
            </a:fld>
            <a:endParaRPr lang="en-US" sz="2000" dirty="0">
              <a:cs typeface="B Yekan" panose="00000400000000000000" pitchFamily="2" charset="-78"/>
            </a:endParaRPr>
          </a:p>
        </p:txBody>
      </p:sp>
      <p:sp>
        <p:nvSpPr>
          <p:cNvPr id="9" name="TextBox 8"/>
          <p:cNvSpPr txBox="1"/>
          <p:nvPr/>
        </p:nvSpPr>
        <p:spPr>
          <a:xfrm>
            <a:off x="3804022" y="282448"/>
            <a:ext cx="2871299" cy="446276"/>
          </a:xfrm>
          <a:prstGeom prst="rect">
            <a:avLst/>
          </a:prstGeom>
          <a:noFill/>
        </p:spPr>
        <p:txBody>
          <a:bodyPr wrap="none" rtlCol="0">
            <a:spAutoFit/>
          </a:bodyPr>
          <a:lstStyle/>
          <a:p>
            <a:pPr algn="ctr" rtl="1"/>
            <a:r>
              <a:rPr lang="fa-IR" sz="2300" dirty="0" smtClean="0">
                <a:solidFill>
                  <a:schemeClr val="bg1"/>
                </a:solidFill>
                <a:cs typeface="B Titr" panose="00000700000000000000" pitchFamily="2" charset="-78"/>
              </a:rPr>
              <a:t>انواع آسیب های اجتماعی</a:t>
            </a:r>
            <a:endParaRPr lang="en-US" sz="2300" dirty="0">
              <a:solidFill>
                <a:schemeClr val="bg1"/>
              </a:solidFill>
              <a:cs typeface="B Titr" panose="00000700000000000000" pitchFamily="2" charset="-78"/>
            </a:endParaRPr>
          </a:p>
        </p:txBody>
      </p:sp>
      <p:sp>
        <p:nvSpPr>
          <p:cNvPr id="17" name="Hexagon 16"/>
          <p:cNvSpPr/>
          <p:nvPr/>
        </p:nvSpPr>
        <p:spPr>
          <a:xfrm>
            <a:off x="5015753" y="1756602"/>
            <a:ext cx="1414272" cy="1219200"/>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400" dirty="0" smtClean="0">
                <a:cs typeface="B Nazanin" panose="00000400000000000000" pitchFamily="2" charset="-78"/>
              </a:rPr>
              <a:t>بزهکاری</a:t>
            </a:r>
            <a:endParaRPr lang="en-US" sz="2400" dirty="0">
              <a:cs typeface="B Nazanin" panose="00000400000000000000" pitchFamily="2" charset="-78"/>
            </a:endParaRPr>
          </a:p>
        </p:txBody>
      </p:sp>
      <p:sp>
        <p:nvSpPr>
          <p:cNvPr id="3" name="Hexagon 2"/>
          <p:cNvSpPr/>
          <p:nvPr/>
        </p:nvSpPr>
        <p:spPr>
          <a:xfrm>
            <a:off x="3803392" y="2404622"/>
            <a:ext cx="1414272" cy="12192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2400" dirty="0" smtClean="0">
                <a:cs typeface="B Nazanin" panose="00000400000000000000" pitchFamily="2" charset="-78"/>
              </a:rPr>
              <a:t>اعتیاد</a:t>
            </a:r>
            <a:endParaRPr lang="en-US" sz="2400" dirty="0">
              <a:cs typeface="B Nazanin" panose="00000400000000000000" pitchFamily="2" charset="-78"/>
            </a:endParaRPr>
          </a:p>
        </p:txBody>
      </p:sp>
      <p:sp>
        <p:nvSpPr>
          <p:cNvPr id="18" name="Hexagon 17"/>
          <p:cNvSpPr/>
          <p:nvPr/>
        </p:nvSpPr>
        <p:spPr>
          <a:xfrm>
            <a:off x="3800820" y="1093214"/>
            <a:ext cx="1414272" cy="12192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400" dirty="0" smtClean="0">
                <a:cs typeface="B Nazanin" panose="00000400000000000000" pitchFamily="2" charset="-78"/>
              </a:rPr>
              <a:t>قاچاق</a:t>
            </a:r>
            <a:endParaRPr lang="en-US" sz="2400" dirty="0">
              <a:cs typeface="B Nazanin" panose="00000400000000000000" pitchFamily="2" charset="-78"/>
            </a:endParaRPr>
          </a:p>
        </p:txBody>
      </p:sp>
      <p:sp>
        <p:nvSpPr>
          <p:cNvPr id="19" name="Hexagon 18"/>
          <p:cNvSpPr/>
          <p:nvPr/>
        </p:nvSpPr>
        <p:spPr>
          <a:xfrm>
            <a:off x="2597844" y="1756602"/>
            <a:ext cx="1414272" cy="1219200"/>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400" dirty="0" smtClean="0">
                <a:cs typeface="B Nazanin" panose="00000400000000000000" pitchFamily="2" charset="-78"/>
              </a:rPr>
              <a:t>انحرافات</a:t>
            </a:r>
            <a:br>
              <a:rPr lang="fa-IR" sz="2400" dirty="0" smtClean="0">
                <a:cs typeface="B Nazanin" panose="00000400000000000000" pitchFamily="2" charset="-78"/>
              </a:rPr>
            </a:br>
            <a:r>
              <a:rPr lang="fa-IR" sz="2400" dirty="0" smtClean="0">
                <a:cs typeface="B Nazanin" panose="00000400000000000000" pitchFamily="2" charset="-78"/>
              </a:rPr>
              <a:t>جنسی</a:t>
            </a:r>
            <a:endParaRPr lang="en-US" sz="2400" dirty="0">
              <a:cs typeface="B Nazanin" panose="00000400000000000000" pitchFamily="2" charset="-78"/>
            </a:endParaRPr>
          </a:p>
        </p:txBody>
      </p:sp>
      <p:sp>
        <p:nvSpPr>
          <p:cNvPr id="20" name="Hexagon 19"/>
          <p:cNvSpPr/>
          <p:nvPr/>
        </p:nvSpPr>
        <p:spPr>
          <a:xfrm>
            <a:off x="5021516" y="3052642"/>
            <a:ext cx="1414272" cy="1219200"/>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2400" dirty="0" smtClean="0">
                <a:cs typeface="B Nazanin" panose="00000400000000000000" pitchFamily="2" charset="-78"/>
              </a:rPr>
              <a:t>خود</a:t>
            </a:r>
            <a:br>
              <a:rPr lang="fa-IR" sz="2400" dirty="0" smtClean="0">
                <a:cs typeface="B Nazanin" panose="00000400000000000000" pitchFamily="2" charset="-78"/>
              </a:rPr>
            </a:br>
            <a:r>
              <a:rPr lang="fa-IR" sz="2400" dirty="0" smtClean="0">
                <a:cs typeface="B Nazanin" panose="00000400000000000000" pitchFamily="2" charset="-78"/>
              </a:rPr>
              <a:t>فروشی</a:t>
            </a:r>
            <a:endParaRPr lang="en-US" sz="2400" dirty="0">
              <a:cs typeface="B Nazanin" panose="00000400000000000000" pitchFamily="2" charset="-78"/>
            </a:endParaRPr>
          </a:p>
        </p:txBody>
      </p:sp>
      <p:sp>
        <p:nvSpPr>
          <p:cNvPr id="21" name="Hexagon 20"/>
          <p:cNvSpPr/>
          <p:nvPr/>
        </p:nvSpPr>
        <p:spPr>
          <a:xfrm>
            <a:off x="3811076" y="3692978"/>
            <a:ext cx="1414272" cy="12192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400" dirty="0" smtClean="0">
                <a:cs typeface="B Nazanin" panose="00000400000000000000" pitchFamily="2" charset="-78"/>
              </a:rPr>
              <a:t>رشوه</a:t>
            </a:r>
            <a:endParaRPr lang="en-US" sz="2400" dirty="0">
              <a:cs typeface="B Nazanin" panose="00000400000000000000" pitchFamily="2" charset="-78"/>
            </a:endParaRPr>
          </a:p>
        </p:txBody>
      </p:sp>
      <p:sp>
        <p:nvSpPr>
          <p:cNvPr id="22" name="Hexagon 21"/>
          <p:cNvSpPr/>
          <p:nvPr/>
        </p:nvSpPr>
        <p:spPr>
          <a:xfrm>
            <a:off x="1415384" y="1120268"/>
            <a:ext cx="1414272" cy="1219200"/>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2400" dirty="0" smtClean="0">
                <a:cs typeface="B Nazanin" panose="00000400000000000000" pitchFamily="2" charset="-78"/>
              </a:rPr>
              <a:t>قتل، جنایت و خشونت</a:t>
            </a:r>
            <a:endParaRPr lang="en-US" sz="2400" dirty="0">
              <a:cs typeface="B Nazanin" panose="00000400000000000000" pitchFamily="2" charset="-78"/>
            </a:endParaRPr>
          </a:p>
        </p:txBody>
      </p:sp>
      <p:sp>
        <p:nvSpPr>
          <p:cNvPr id="24" name="Hexagon 23"/>
          <p:cNvSpPr/>
          <p:nvPr/>
        </p:nvSpPr>
        <p:spPr>
          <a:xfrm>
            <a:off x="2596163" y="3049600"/>
            <a:ext cx="1414272" cy="1219200"/>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2400" dirty="0" smtClean="0">
                <a:cs typeface="B Nazanin" panose="00000400000000000000" pitchFamily="2" charset="-78"/>
              </a:rPr>
              <a:t>تجاوز</a:t>
            </a:r>
            <a:endParaRPr lang="en-US" sz="2400" dirty="0">
              <a:cs typeface="B Nazanin" panose="00000400000000000000" pitchFamily="2" charset="-78"/>
            </a:endParaRPr>
          </a:p>
        </p:txBody>
      </p:sp>
      <p:sp>
        <p:nvSpPr>
          <p:cNvPr id="25" name="Hexagon 24"/>
          <p:cNvSpPr/>
          <p:nvPr/>
        </p:nvSpPr>
        <p:spPr>
          <a:xfrm>
            <a:off x="6195252" y="1116266"/>
            <a:ext cx="1414272" cy="1219200"/>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2200" dirty="0" smtClean="0">
                <a:cs typeface="B Nazanin" panose="00000400000000000000" pitchFamily="2" charset="-78"/>
              </a:rPr>
              <a:t>فرقه های انحرافی</a:t>
            </a:r>
            <a:endParaRPr lang="en-US" sz="2200" dirty="0">
              <a:cs typeface="B Nazanin" panose="00000400000000000000" pitchFamily="2" charset="-78"/>
            </a:endParaRPr>
          </a:p>
        </p:txBody>
      </p:sp>
      <p:pic>
        <p:nvPicPr>
          <p:cNvPr id="26"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27"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Tree>
    <p:extLst>
      <p:ext uri="{BB962C8B-B14F-4D97-AF65-F5344CB8AC3E}">
        <p14:creationId xmlns:p14="http://schemas.microsoft.com/office/powerpoint/2010/main" val="86166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8" presetClass="emph" presetSubtype="0" decel="100000" fill="hold" nodeType="withEffect">
                                  <p:stCondLst>
                                    <p:cond delay="0"/>
                                  </p:stCondLst>
                                  <p:childTnLst>
                                    <p:animRot by="7200000">
                                      <p:cBhvr>
                                        <p:cTn id="12" dur="750" fill="hold"/>
                                        <p:tgtEl>
                                          <p:spTgt spid="27"/>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8" presetClass="emph" presetSubtype="0" decel="100000" fill="hold" nodeType="withEffect">
                                  <p:stCondLst>
                                    <p:cond delay="0"/>
                                  </p:stCondLst>
                                  <p:childTnLst>
                                    <p:animRot by="7200000">
                                      <p:cBhvr>
                                        <p:cTn id="17" dur="750" fill="hold"/>
                                        <p:tgtEl>
                                          <p:spTgt spid="26"/>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71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childTnLst>
                                </p:cTn>
                              </p:par>
                            </p:childTnLst>
                          </p:cTn>
                        </p:par>
                        <p:par>
                          <p:cTn id="26" fill="hold">
                            <p:stCondLst>
                              <p:cond delay="196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childTnLst>
                                </p:cTn>
                              </p:par>
                            </p:childTnLst>
                          </p:cTn>
                        </p:par>
                        <p:par>
                          <p:cTn id="30" fill="hold">
                            <p:stCondLst>
                              <p:cond delay="221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50"/>
                                        <p:tgtEl>
                                          <p:spTgt spid="21"/>
                                        </p:tgtEl>
                                      </p:cBhvr>
                                    </p:animEffect>
                                  </p:childTnLst>
                                </p:cTn>
                              </p:par>
                            </p:childTnLst>
                          </p:cTn>
                        </p:par>
                        <p:par>
                          <p:cTn id="34" fill="hold">
                            <p:stCondLst>
                              <p:cond delay="246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50"/>
                                        <p:tgtEl>
                                          <p:spTgt spid="20"/>
                                        </p:tgtEl>
                                      </p:cBhvr>
                                    </p:animEffect>
                                  </p:childTnLst>
                                </p:cTn>
                              </p:par>
                            </p:childTnLst>
                          </p:cTn>
                        </p:par>
                        <p:par>
                          <p:cTn id="38" fill="hold">
                            <p:stCondLst>
                              <p:cond delay="271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50"/>
                                        <p:tgtEl>
                                          <p:spTgt spid="19"/>
                                        </p:tgtEl>
                                      </p:cBhvr>
                                    </p:animEffect>
                                  </p:childTnLst>
                                </p:cTn>
                              </p:par>
                            </p:childTnLst>
                          </p:cTn>
                        </p:par>
                        <p:par>
                          <p:cTn id="42" fill="hold">
                            <p:stCondLst>
                              <p:cond delay="2960"/>
                            </p:stCondLst>
                            <p:childTnLst>
                              <p:par>
                                <p:cTn id="43" presetID="10" presetClass="entr" presetSubtype="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50"/>
                                        <p:tgtEl>
                                          <p:spTgt spid="3"/>
                                        </p:tgtEl>
                                      </p:cBhvr>
                                    </p:animEffect>
                                  </p:childTnLst>
                                </p:cTn>
                              </p:par>
                            </p:childTnLst>
                          </p:cTn>
                        </p:par>
                        <p:par>
                          <p:cTn id="46" fill="hold">
                            <p:stCondLst>
                              <p:cond delay="321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childTnLst>
                                </p:cTn>
                              </p:par>
                            </p:childTnLst>
                          </p:cTn>
                        </p:par>
                        <p:par>
                          <p:cTn id="50" fill="hold">
                            <p:stCondLst>
                              <p:cond delay="346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childTnLst>
                                </p:cTn>
                              </p:par>
                            </p:childTnLst>
                          </p:cTn>
                        </p:par>
                        <p:par>
                          <p:cTn id="54" fill="hold">
                            <p:stCondLst>
                              <p:cond delay="371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animBg="1"/>
      <p:bldP spid="3" grpId="0" animBg="1"/>
      <p:bldP spid="18" grpId="0" animBg="1"/>
      <p:bldP spid="19" grpId="0" animBg="1"/>
      <p:bldP spid="20" grpId="0" animBg="1"/>
      <p:bldP spid="21" grpId="0" animBg="1"/>
      <p:bldP spid="22"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6</a:t>
            </a:fld>
            <a:endParaRPr lang="en-US" sz="2000" dirty="0">
              <a:cs typeface="B Yekan" panose="00000400000000000000" pitchFamily="2" charset="-78"/>
            </a:endParaRPr>
          </a:p>
        </p:txBody>
      </p:sp>
      <p:sp>
        <p:nvSpPr>
          <p:cNvPr id="9" name="TextBox 8"/>
          <p:cNvSpPr txBox="1"/>
          <p:nvPr/>
        </p:nvSpPr>
        <p:spPr>
          <a:xfrm>
            <a:off x="3707845" y="282448"/>
            <a:ext cx="3063659" cy="446276"/>
          </a:xfrm>
          <a:prstGeom prst="rect">
            <a:avLst/>
          </a:prstGeom>
          <a:noFill/>
        </p:spPr>
        <p:txBody>
          <a:bodyPr wrap="none" rtlCol="0">
            <a:spAutoFit/>
          </a:bodyPr>
          <a:lstStyle/>
          <a:p>
            <a:pPr algn="ctr" rtl="1"/>
            <a:r>
              <a:rPr lang="fa-IR" sz="2300" dirty="0" smtClean="0">
                <a:solidFill>
                  <a:schemeClr val="bg1"/>
                </a:solidFill>
                <a:cs typeface="B Titr" panose="00000700000000000000" pitchFamily="2" charset="-78"/>
              </a:rPr>
              <a:t>فهرست آسیب های اجتماعی</a:t>
            </a:r>
            <a:endParaRPr lang="en-US" sz="2300" dirty="0">
              <a:solidFill>
                <a:schemeClr val="bg1"/>
              </a:solidFill>
              <a:cs typeface="B Titr" panose="00000700000000000000" pitchFamily="2" charset="-78"/>
            </a:endParaRPr>
          </a:p>
        </p:txBody>
      </p:sp>
      <p:sp>
        <p:nvSpPr>
          <p:cNvPr id="17" name="Hexagon 16"/>
          <p:cNvSpPr/>
          <p:nvPr/>
        </p:nvSpPr>
        <p:spPr>
          <a:xfrm>
            <a:off x="2977497" y="1637342"/>
            <a:ext cx="1414272" cy="1219200"/>
          </a:xfrm>
          <a:prstGeom prst="hexagon">
            <a:avLst>
              <a:gd name="adj" fmla="val 0"/>
              <a:gd name="vf" fmla="val 1154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400" dirty="0" smtClean="0">
                <a:cs typeface="B Nazanin" panose="00000400000000000000" pitchFamily="2" charset="-78"/>
              </a:rPr>
              <a:t>سرقت</a:t>
            </a:r>
            <a:endParaRPr lang="en-US" sz="2400" dirty="0">
              <a:cs typeface="B Nazanin" panose="00000400000000000000" pitchFamily="2" charset="-78"/>
            </a:endParaRPr>
          </a:p>
        </p:txBody>
      </p:sp>
      <p:sp>
        <p:nvSpPr>
          <p:cNvPr id="3" name="Hexagon 2"/>
          <p:cNvSpPr/>
          <p:nvPr/>
        </p:nvSpPr>
        <p:spPr>
          <a:xfrm>
            <a:off x="6134700" y="1637342"/>
            <a:ext cx="1414272" cy="1219200"/>
          </a:xfrm>
          <a:prstGeom prst="hexagon">
            <a:avLst>
              <a:gd name="adj" fmla="val 0"/>
              <a:gd name="vf" fmla="val 11547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400" dirty="0" smtClean="0">
                <a:cs typeface="B Nazanin" panose="00000400000000000000" pitchFamily="2" charset="-78"/>
              </a:rPr>
              <a:t>طلاق</a:t>
            </a:r>
            <a:endParaRPr lang="en-US" sz="2400" dirty="0">
              <a:cs typeface="B Nazanin" panose="00000400000000000000" pitchFamily="2" charset="-78"/>
            </a:endParaRPr>
          </a:p>
        </p:txBody>
      </p:sp>
      <p:sp>
        <p:nvSpPr>
          <p:cNvPr id="18" name="Hexagon 17"/>
          <p:cNvSpPr/>
          <p:nvPr/>
        </p:nvSpPr>
        <p:spPr>
          <a:xfrm>
            <a:off x="1398896" y="1637342"/>
            <a:ext cx="1414272" cy="1219200"/>
          </a:xfrm>
          <a:prstGeom prst="hexagon">
            <a:avLst>
              <a:gd name="adj" fmla="val 0"/>
              <a:gd name="vf" fmla="val 11547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400" dirty="0" smtClean="0">
                <a:cs typeface="B Nazanin" panose="00000400000000000000" pitchFamily="2" charset="-78"/>
              </a:rPr>
              <a:t>ضرب و جرح</a:t>
            </a:r>
            <a:endParaRPr lang="en-US" sz="2400" dirty="0">
              <a:cs typeface="B Nazanin" panose="00000400000000000000" pitchFamily="2" charset="-78"/>
            </a:endParaRPr>
          </a:p>
        </p:txBody>
      </p:sp>
      <p:sp>
        <p:nvSpPr>
          <p:cNvPr id="20" name="Hexagon 19"/>
          <p:cNvSpPr/>
          <p:nvPr/>
        </p:nvSpPr>
        <p:spPr>
          <a:xfrm>
            <a:off x="2986734" y="2997295"/>
            <a:ext cx="1414272" cy="1219200"/>
          </a:xfrm>
          <a:prstGeom prst="hexagon">
            <a:avLst>
              <a:gd name="adj" fmla="val 0"/>
              <a:gd name="vf" fmla="val 11547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2400" dirty="0" smtClean="0">
                <a:cs typeface="B Nazanin" panose="00000400000000000000" pitchFamily="2" charset="-78"/>
              </a:rPr>
              <a:t>گروه های خلافکار</a:t>
            </a:r>
            <a:endParaRPr lang="en-US" sz="2400" dirty="0">
              <a:cs typeface="B Nazanin" panose="00000400000000000000" pitchFamily="2" charset="-78"/>
            </a:endParaRPr>
          </a:p>
        </p:txBody>
      </p:sp>
      <p:sp>
        <p:nvSpPr>
          <p:cNvPr id="21" name="Hexagon 20"/>
          <p:cNvSpPr/>
          <p:nvPr/>
        </p:nvSpPr>
        <p:spPr>
          <a:xfrm>
            <a:off x="1412751" y="2995563"/>
            <a:ext cx="1414272" cy="1219200"/>
          </a:xfrm>
          <a:prstGeom prst="hexagon">
            <a:avLst>
              <a:gd name="adj" fmla="val 0"/>
              <a:gd name="vf" fmla="val 11547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100" dirty="0" smtClean="0">
                <a:cs typeface="B Nazanin" panose="00000400000000000000" pitchFamily="2" charset="-78"/>
              </a:rPr>
              <a:t>بیماری های آمیزشی</a:t>
            </a:r>
            <a:endParaRPr lang="en-US" sz="2100" dirty="0">
              <a:cs typeface="B Nazanin" panose="00000400000000000000" pitchFamily="2" charset="-78"/>
            </a:endParaRPr>
          </a:p>
        </p:txBody>
      </p:sp>
      <p:sp>
        <p:nvSpPr>
          <p:cNvPr id="24" name="Hexagon 23"/>
          <p:cNvSpPr/>
          <p:nvPr/>
        </p:nvSpPr>
        <p:spPr>
          <a:xfrm>
            <a:off x="6134700" y="2997295"/>
            <a:ext cx="1414272" cy="1219200"/>
          </a:xfrm>
          <a:prstGeom prst="hexagon">
            <a:avLst>
              <a:gd name="adj" fmla="val 0"/>
              <a:gd name="vf" fmla="val 11547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200" dirty="0" smtClean="0">
                <a:cs typeface="B Nazanin" panose="00000400000000000000" pitchFamily="2" charset="-78"/>
              </a:rPr>
              <a:t>کلاهبرداری</a:t>
            </a:r>
            <a:endParaRPr lang="en-US" sz="2200" dirty="0">
              <a:cs typeface="B Nazanin" panose="00000400000000000000" pitchFamily="2" charset="-78"/>
            </a:endParaRPr>
          </a:p>
        </p:txBody>
      </p:sp>
      <p:sp>
        <p:nvSpPr>
          <p:cNvPr id="25" name="Hexagon 24"/>
          <p:cNvSpPr/>
          <p:nvPr/>
        </p:nvSpPr>
        <p:spPr>
          <a:xfrm>
            <a:off x="4556098" y="1637342"/>
            <a:ext cx="1414272" cy="1219200"/>
          </a:xfrm>
          <a:prstGeom prst="hexagon">
            <a:avLst>
              <a:gd name="adj" fmla="val 0"/>
              <a:gd name="vf" fmla="val 11547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2200" dirty="0" smtClean="0">
                <a:cs typeface="B Nazanin" panose="00000400000000000000" pitchFamily="2" charset="-78"/>
              </a:rPr>
              <a:t>خودکشی</a:t>
            </a:r>
            <a:endParaRPr lang="en-US" sz="2200" dirty="0">
              <a:cs typeface="B Nazanin" panose="00000400000000000000" pitchFamily="2" charset="-78"/>
            </a:endParaRPr>
          </a:p>
        </p:txBody>
      </p:sp>
      <p:sp>
        <p:nvSpPr>
          <p:cNvPr id="15" name="Hexagon 14"/>
          <p:cNvSpPr/>
          <p:nvPr/>
        </p:nvSpPr>
        <p:spPr>
          <a:xfrm>
            <a:off x="4560717" y="2997295"/>
            <a:ext cx="1414272" cy="1219200"/>
          </a:xfrm>
          <a:prstGeom prst="hexagon">
            <a:avLst>
              <a:gd name="adj" fmla="val 0"/>
              <a:gd name="vf" fmla="val 1154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400" dirty="0" smtClean="0">
                <a:cs typeface="B Nazanin" panose="00000400000000000000" pitchFamily="2" charset="-78"/>
              </a:rPr>
              <a:t>دختران فراری</a:t>
            </a:r>
            <a:endParaRPr lang="en-US" sz="2400" dirty="0">
              <a:cs typeface="B Nazanin" panose="00000400000000000000" pitchFamily="2" charset="-78"/>
            </a:endParaRPr>
          </a:p>
        </p:txBody>
      </p:sp>
      <p:pic>
        <p:nvPicPr>
          <p:cNvPr id="16"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23"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Tree>
    <p:extLst>
      <p:ext uri="{BB962C8B-B14F-4D97-AF65-F5344CB8AC3E}">
        <p14:creationId xmlns:p14="http://schemas.microsoft.com/office/powerpoint/2010/main" val="20499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8" presetClass="emph" presetSubtype="0" decel="100000" fill="hold" nodeType="withEffect">
                                  <p:stCondLst>
                                    <p:cond delay="0"/>
                                  </p:stCondLst>
                                  <p:childTnLst>
                                    <p:animRot by="7200000">
                                      <p:cBhvr>
                                        <p:cTn id="12" dur="750" fill="hold"/>
                                        <p:tgtEl>
                                          <p:spTgt spid="23"/>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8" presetClass="emph" presetSubtype="0" decel="100000" fill="hold" nodeType="withEffect">
                                  <p:stCondLst>
                                    <p:cond delay="0"/>
                                  </p:stCondLst>
                                  <p:childTnLst>
                                    <p:animRot by="7200000">
                                      <p:cBhvr>
                                        <p:cTn id="17" dur="750" fill="hold"/>
                                        <p:tgtEl>
                                          <p:spTgt spid="16"/>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71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50"/>
                                        <p:tgtEl>
                                          <p:spTgt spid="3"/>
                                        </p:tgtEl>
                                      </p:cBhvr>
                                    </p:animEffect>
                                  </p:childTnLst>
                                </p:cTn>
                              </p:par>
                            </p:childTnLst>
                          </p:cTn>
                        </p:par>
                        <p:par>
                          <p:cTn id="26" fill="hold">
                            <p:stCondLst>
                              <p:cond delay="196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50"/>
                                        <p:tgtEl>
                                          <p:spTgt spid="21"/>
                                        </p:tgtEl>
                                      </p:cBhvr>
                                    </p:animEffect>
                                  </p:childTnLst>
                                </p:cTn>
                              </p:par>
                            </p:childTnLst>
                          </p:cTn>
                        </p:par>
                        <p:par>
                          <p:cTn id="30" fill="hold">
                            <p:stCondLst>
                              <p:cond delay="221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50"/>
                                        <p:tgtEl>
                                          <p:spTgt spid="18"/>
                                        </p:tgtEl>
                                      </p:cBhvr>
                                    </p:animEffect>
                                  </p:childTnLst>
                                </p:cTn>
                              </p:par>
                            </p:childTnLst>
                          </p:cTn>
                        </p:par>
                        <p:par>
                          <p:cTn id="34" fill="hold">
                            <p:stCondLst>
                              <p:cond delay="246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50"/>
                                        <p:tgtEl>
                                          <p:spTgt spid="24"/>
                                        </p:tgtEl>
                                      </p:cBhvr>
                                    </p:animEffect>
                                  </p:childTnLst>
                                </p:cTn>
                              </p:par>
                            </p:childTnLst>
                          </p:cTn>
                        </p:par>
                        <p:par>
                          <p:cTn id="38" fill="hold">
                            <p:stCondLst>
                              <p:cond delay="271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childTnLst>
                                </p:cTn>
                              </p:par>
                            </p:childTnLst>
                          </p:cTn>
                        </p:par>
                        <p:par>
                          <p:cTn id="42" fill="hold">
                            <p:stCondLst>
                              <p:cond delay="296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50"/>
                                        <p:tgtEl>
                                          <p:spTgt spid="15"/>
                                        </p:tgtEl>
                                      </p:cBhvr>
                                    </p:animEffect>
                                  </p:childTnLst>
                                </p:cTn>
                              </p:par>
                            </p:childTnLst>
                          </p:cTn>
                        </p:par>
                        <p:par>
                          <p:cTn id="46" fill="hold">
                            <p:stCondLst>
                              <p:cond delay="321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250"/>
                                        <p:tgtEl>
                                          <p:spTgt spid="25"/>
                                        </p:tgtEl>
                                      </p:cBhvr>
                                    </p:animEffect>
                                  </p:childTnLst>
                                </p:cTn>
                              </p:par>
                            </p:childTnLst>
                          </p:cTn>
                        </p:par>
                        <p:par>
                          <p:cTn id="50" fill="hold">
                            <p:stCondLst>
                              <p:cond delay="346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animBg="1"/>
      <p:bldP spid="3" grpId="0" animBg="1"/>
      <p:bldP spid="18" grpId="0" animBg="1"/>
      <p:bldP spid="20" grpId="0" animBg="1"/>
      <p:bldP spid="21" grpId="0" animBg="1"/>
      <p:bldP spid="24" grpId="0" animBg="1"/>
      <p:bldP spid="25"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7</a:t>
            </a:fld>
            <a:endParaRPr lang="en-US" sz="2000" dirty="0">
              <a:cs typeface="B Yekan" panose="00000400000000000000" pitchFamily="2" charset="-78"/>
            </a:endParaRPr>
          </a:p>
        </p:txBody>
      </p:sp>
      <p:sp>
        <p:nvSpPr>
          <p:cNvPr id="9" name="TextBox 8"/>
          <p:cNvSpPr txBox="1"/>
          <p:nvPr/>
        </p:nvSpPr>
        <p:spPr>
          <a:xfrm>
            <a:off x="3829267" y="277035"/>
            <a:ext cx="2917786" cy="446276"/>
          </a:xfrm>
          <a:prstGeom prst="rect">
            <a:avLst/>
          </a:prstGeom>
          <a:noFill/>
        </p:spPr>
        <p:txBody>
          <a:bodyPr wrap="none" rtlCol="0">
            <a:spAutoFit/>
          </a:bodyPr>
          <a:lstStyle/>
          <a:p>
            <a:pPr algn="ctr" rtl="1"/>
            <a:r>
              <a:rPr lang="fa-IR" sz="2300" dirty="0" smtClean="0">
                <a:solidFill>
                  <a:schemeClr val="bg1"/>
                </a:solidFill>
                <a:cs typeface="B Titr" panose="00000700000000000000" pitchFamily="2" charset="-78"/>
              </a:rPr>
              <a:t>آسیب های اجتماعی جدید</a:t>
            </a:r>
            <a:endParaRPr lang="en-US" sz="2300" dirty="0">
              <a:solidFill>
                <a:schemeClr val="bg1"/>
              </a:solidFill>
              <a:cs typeface="B Titr" panose="00000700000000000000" pitchFamily="2" charset="-78"/>
            </a:endParaRPr>
          </a:p>
        </p:txBody>
      </p:sp>
      <p:sp>
        <p:nvSpPr>
          <p:cNvPr id="10" name="Content Placeholder 2"/>
          <p:cNvSpPr txBox="1">
            <a:spLocks/>
          </p:cNvSpPr>
          <p:nvPr/>
        </p:nvSpPr>
        <p:spPr>
          <a:xfrm>
            <a:off x="6324600" y="1048275"/>
            <a:ext cx="2049677"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شرکت های هرمی</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1156549"/>
            <a:ext cx="458128" cy="457200"/>
          </a:xfrm>
          <a:prstGeom prst="rect">
            <a:avLst/>
          </a:prstGeom>
        </p:spPr>
      </p:pic>
      <p:sp>
        <p:nvSpPr>
          <p:cNvPr id="12" name="Content Placeholder 2"/>
          <p:cNvSpPr txBox="1">
            <a:spLocks/>
          </p:cNvSpPr>
          <p:nvPr/>
        </p:nvSpPr>
        <p:spPr>
          <a:xfrm>
            <a:off x="297078" y="1660888"/>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شبکه های اجتماعی و غیر اخلاقی</a:t>
            </a:r>
          </a:p>
        </p:txBody>
      </p:sp>
      <p:sp>
        <p:nvSpPr>
          <p:cNvPr id="18" name="Content Placeholder 2"/>
          <p:cNvSpPr txBox="1">
            <a:spLocks/>
          </p:cNvSpPr>
          <p:nvPr/>
        </p:nvSpPr>
        <p:spPr>
          <a:xfrm>
            <a:off x="297078" y="2273501"/>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سایت های مستهجن و غیر اخلاقی</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1721499"/>
            <a:ext cx="458128" cy="4572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2334112"/>
            <a:ext cx="458128" cy="457200"/>
          </a:xfrm>
          <a:prstGeom prst="rect">
            <a:avLst/>
          </a:prstGeom>
        </p:spPr>
      </p:pic>
      <p:sp>
        <p:nvSpPr>
          <p:cNvPr id="20" name="Content Placeholder 2"/>
          <p:cNvSpPr txBox="1">
            <a:spLocks/>
          </p:cNvSpPr>
          <p:nvPr/>
        </p:nvSpPr>
        <p:spPr>
          <a:xfrm>
            <a:off x="297078" y="2886114"/>
            <a:ext cx="8077199"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کانال های ماهواره ای و پورنوگرافیک</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2946725"/>
            <a:ext cx="458128" cy="457200"/>
          </a:xfrm>
          <a:prstGeom prst="rect">
            <a:avLst/>
          </a:prstGeom>
        </p:spPr>
      </p:pic>
      <p:sp>
        <p:nvSpPr>
          <p:cNvPr id="22" name="Content Placeholder 2"/>
          <p:cNvSpPr txBox="1">
            <a:spLocks/>
          </p:cNvSpPr>
          <p:nvPr/>
        </p:nvSpPr>
        <p:spPr>
          <a:xfrm>
            <a:off x="5188039" y="4185896"/>
            <a:ext cx="3192677" cy="91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buNone/>
            </a:pPr>
            <a:r>
              <a:rPr lang="fa-IR" altLang="en-US" sz="2200" dirty="0" smtClean="0">
                <a:solidFill>
                  <a:schemeClr val="bg1"/>
                </a:solidFill>
                <a:cs typeface="B Nazanin" pitchFamily="2" charset="-78"/>
              </a:rPr>
              <a:t>ارتباطات ناسالم و انحرافی از طریق </a:t>
            </a:r>
          </a:p>
          <a:p>
            <a:pPr marL="0" indent="0" algn="justLow" rtl="1">
              <a:buNone/>
            </a:pPr>
            <a:r>
              <a:rPr lang="fa-IR" altLang="en-US" sz="2200" dirty="0" smtClean="0">
                <a:solidFill>
                  <a:schemeClr val="bg1"/>
                </a:solidFill>
                <a:cs typeface="B Nazanin" pitchFamily="2" charset="-78"/>
              </a:rPr>
              <a:t>خطوط موبایل</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3559338"/>
            <a:ext cx="458128" cy="457200"/>
          </a:xfrm>
          <a:prstGeom prst="rect">
            <a:avLst/>
          </a:prstGeom>
        </p:spPr>
      </p:pic>
      <p:sp>
        <p:nvSpPr>
          <p:cNvPr id="24" name="Content Placeholder 2"/>
          <p:cNvSpPr txBox="1">
            <a:spLocks/>
          </p:cNvSpPr>
          <p:nvPr/>
        </p:nvSpPr>
        <p:spPr>
          <a:xfrm>
            <a:off x="7162799" y="3444856"/>
            <a:ext cx="1208613"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چت کردن</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1216" y="4171950"/>
            <a:ext cx="458128" cy="457200"/>
          </a:xfrm>
          <a:prstGeom prst="rect">
            <a:avLst/>
          </a:prstGeom>
        </p:spPr>
      </p:pic>
      <p:sp>
        <p:nvSpPr>
          <p:cNvPr id="26" name="Content Placeholder 2"/>
          <p:cNvSpPr txBox="1">
            <a:spLocks/>
          </p:cNvSpPr>
          <p:nvPr/>
        </p:nvSpPr>
        <p:spPr>
          <a:xfrm>
            <a:off x="512134" y="3155158"/>
            <a:ext cx="3878477" cy="7248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000" dirty="0" smtClean="0">
                <a:solidFill>
                  <a:schemeClr val="bg1"/>
                </a:solidFill>
                <a:cs typeface="B Nazanin" pitchFamily="2" charset="-78"/>
              </a:rPr>
              <a:t>تشکیل گروه های انحرافی مانند شیطان پرستان</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70777" y="1156549"/>
            <a:ext cx="458128" cy="457200"/>
          </a:xfrm>
          <a:prstGeom prst="rect">
            <a:avLst/>
          </a:prstGeom>
        </p:spPr>
      </p:pic>
      <p:sp>
        <p:nvSpPr>
          <p:cNvPr id="28" name="Content Placeholder 2"/>
          <p:cNvSpPr txBox="1">
            <a:spLocks/>
          </p:cNvSpPr>
          <p:nvPr/>
        </p:nvSpPr>
        <p:spPr>
          <a:xfrm>
            <a:off x="519549" y="1721806"/>
            <a:ext cx="3878477"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موارد روان گردان صنعتی و جدید</a:t>
            </a:r>
          </a:p>
        </p:txBody>
      </p:sp>
      <p:sp>
        <p:nvSpPr>
          <p:cNvPr id="30" name="Content Placeholder 2"/>
          <p:cNvSpPr txBox="1">
            <a:spLocks/>
          </p:cNvSpPr>
          <p:nvPr/>
        </p:nvSpPr>
        <p:spPr>
          <a:xfrm>
            <a:off x="519549" y="1016656"/>
            <a:ext cx="3878477"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هم جنس گرایی</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70777" y="1856884"/>
            <a:ext cx="458128" cy="457200"/>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56459" y="2557219"/>
            <a:ext cx="458128" cy="457200"/>
          </a:xfrm>
          <a:prstGeom prst="rect">
            <a:avLst/>
          </a:prstGeom>
        </p:spPr>
      </p:pic>
      <p:sp>
        <p:nvSpPr>
          <p:cNvPr id="32" name="Content Placeholder 2"/>
          <p:cNvSpPr txBox="1">
            <a:spLocks/>
          </p:cNvSpPr>
          <p:nvPr/>
        </p:nvSpPr>
        <p:spPr>
          <a:xfrm>
            <a:off x="519549" y="2429070"/>
            <a:ext cx="3878477"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altLang="en-US" sz="2200" dirty="0" smtClean="0">
                <a:solidFill>
                  <a:schemeClr val="bg1"/>
                </a:solidFill>
                <a:cs typeface="B Nazanin" pitchFamily="2" charset="-78"/>
              </a:rPr>
              <a:t>سایت های دوست یابی و همسریابی</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56459" y="3257553"/>
            <a:ext cx="458128" cy="457200"/>
          </a:xfrm>
          <a:prstGeom prst="rect">
            <a:avLst/>
          </a:prstGeom>
        </p:spPr>
      </p:pic>
      <p:pic>
        <p:nvPicPr>
          <p:cNvPr id="34" name="اسلیمی چپ"/>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35" name="اسلیمی راست"/>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Tree>
    <p:extLst>
      <p:ext uri="{BB962C8B-B14F-4D97-AF65-F5344CB8AC3E}">
        <p14:creationId xmlns:p14="http://schemas.microsoft.com/office/powerpoint/2010/main" val="245468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8" presetClass="emph" presetSubtype="0" decel="100000" fill="hold" nodeType="withEffect">
                                  <p:stCondLst>
                                    <p:cond delay="0"/>
                                  </p:stCondLst>
                                  <p:childTnLst>
                                    <p:animRot by="7200000">
                                      <p:cBhvr>
                                        <p:cTn id="12" dur="750" fill="hold"/>
                                        <p:tgtEl>
                                          <p:spTgt spid="35"/>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8" presetClass="emph" presetSubtype="0" decel="100000" fill="hold" nodeType="withEffect">
                                  <p:stCondLst>
                                    <p:cond delay="0"/>
                                  </p:stCondLst>
                                  <p:childTnLst>
                                    <p:animRot by="7200000">
                                      <p:cBhvr>
                                        <p:cTn id="17" dur="750" fill="hold"/>
                                        <p:tgtEl>
                                          <p:spTgt spid="34"/>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71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8" presetClass="emph" presetSubtype="0" decel="50000" fill="hold" nodeType="withEffect">
                                  <p:stCondLst>
                                    <p:cond delay="0"/>
                                  </p:stCondLst>
                                  <p:childTnLst>
                                    <p:animRot by="12000000">
                                      <p:cBhvr>
                                        <p:cTn id="28" dur="750" fill="hold"/>
                                        <p:tgtEl>
                                          <p:spTgt spid="7"/>
                                        </p:tgtEl>
                                        <p:attrNameLst>
                                          <p:attrName>r</p:attrName>
                                        </p:attrNameLst>
                                      </p:cBhvr>
                                    </p:animRot>
                                  </p:childTnLst>
                                </p:cTn>
                              </p:par>
                            </p:childTnLst>
                          </p:cTn>
                        </p:par>
                        <p:par>
                          <p:cTn id="29" fill="hold">
                            <p:stCondLst>
                              <p:cond delay="246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8" presetClass="emph" presetSubtype="0" decel="50000" fill="hold" nodeType="withEffect">
                                  <p:stCondLst>
                                    <p:cond delay="0"/>
                                  </p:stCondLst>
                                  <p:childTnLst>
                                    <p:animRot by="12000000">
                                      <p:cBhvr>
                                        <p:cTn id="40" dur="750" fill="hold"/>
                                        <p:tgtEl>
                                          <p:spTgt spid="17"/>
                                        </p:tgtEl>
                                        <p:attrNameLst>
                                          <p:attrName>r</p:attrName>
                                        </p:attrNameLst>
                                      </p:cBhvr>
                                    </p:animRot>
                                  </p:childTnLst>
                                </p:cTn>
                              </p:par>
                            </p:childTnLst>
                          </p:cTn>
                        </p:par>
                        <p:par>
                          <p:cTn id="41" fill="hold">
                            <p:stCondLst>
                              <p:cond delay="75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8" presetClass="emph" presetSubtype="0" decel="50000" fill="hold" nodeType="withEffect">
                                  <p:stCondLst>
                                    <p:cond delay="0"/>
                                  </p:stCondLst>
                                  <p:childTnLst>
                                    <p:animRot by="12000000">
                                      <p:cBhvr>
                                        <p:cTn id="52" dur="750" fill="hold"/>
                                        <p:tgtEl>
                                          <p:spTgt spid="19"/>
                                        </p:tgtEl>
                                        <p:attrNameLst>
                                          <p:attrName>r</p:attrName>
                                        </p:attrNameLst>
                                      </p:cBhvr>
                                    </p:animRot>
                                  </p:childTnLst>
                                </p:cTn>
                              </p:par>
                            </p:childTnLst>
                          </p:cTn>
                        </p:par>
                        <p:par>
                          <p:cTn id="53" fill="hold">
                            <p:stCondLst>
                              <p:cond delay="75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par>
                                <p:cTn id="63" presetID="8" presetClass="emph" presetSubtype="0" decel="50000" fill="hold" nodeType="withEffect">
                                  <p:stCondLst>
                                    <p:cond delay="0"/>
                                  </p:stCondLst>
                                  <p:childTnLst>
                                    <p:animRot by="12000000">
                                      <p:cBhvr>
                                        <p:cTn id="64" dur="750" fill="hold"/>
                                        <p:tgtEl>
                                          <p:spTgt spid="21"/>
                                        </p:tgtEl>
                                        <p:attrNameLst>
                                          <p:attrName>r</p:attrName>
                                        </p:attrNameLst>
                                      </p:cBhvr>
                                    </p:animRot>
                                  </p:childTnLst>
                                </p:cTn>
                              </p:par>
                            </p:childTnLst>
                          </p:cTn>
                        </p:par>
                        <p:par>
                          <p:cTn id="65" fill="hold">
                            <p:stCondLst>
                              <p:cond delay="75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1+#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par>
                                <p:cTn id="75" presetID="8" presetClass="emph" presetSubtype="0" decel="50000" fill="hold" nodeType="withEffect">
                                  <p:stCondLst>
                                    <p:cond delay="0"/>
                                  </p:stCondLst>
                                  <p:childTnLst>
                                    <p:animRot by="12000000">
                                      <p:cBhvr>
                                        <p:cTn id="76" dur="750" fill="hold"/>
                                        <p:tgtEl>
                                          <p:spTgt spid="23"/>
                                        </p:tgtEl>
                                        <p:attrNameLst>
                                          <p:attrName>r</p:attrName>
                                        </p:attrNameLst>
                                      </p:cBhvr>
                                    </p:animRot>
                                  </p:childTnLst>
                                </p:cTn>
                              </p:par>
                            </p:childTnLst>
                          </p:cTn>
                        </p:par>
                        <p:par>
                          <p:cTn id="77" fill="hold">
                            <p:stCondLst>
                              <p:cond delay="750"/>
                            </p:stCondLst>
                            <p:childTnLst>
                              <p:par>
                                <p:cTn id="78" presetID="10"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1+#ppt_w/2"/>
                                          </p:val>
                                        </p:tav>
                                        <p:tav tm="100000">
                                          <p:val>
                                            <p:strVal val="#ppt_x"/>
                                          </p:val>
                                        </p:tav>
                                      </p:tavLst>
                                    </p:anim>
                                    <p:anim calcmode="lin" valueType="num">
                                      <p:cBhvr additive="base">
                                        <p:cTn id="86" dur="500" fill="hold"/>
                                        <p:tgtEl>
                                          <p:spTgt spid="25"/>
                                        </p:tgtEl>
                                        <p:attrNameLst>
                                          <p:attrName>ppt_y</p:attrName>
                                        </p:attrNameLst>
                                      </p:cBhvr>
                                      <p:tavLst>
                                        <p:tav tm="0">
                                          <p:val>
                                            <p:strVal val="#ppt_y"/>
                                          </p:val>
                                        </p:tav>
                                        <p:tav tm="100000">
                                          <p:val>
                                            <p:strVal val="#ppt_y"/>
                                          </p:val>
                                        </p:tav>
                                      </p:tavLst>
                                    </p:anim>
                                  </p:childTnLst>
                                </p:cTn>
                              </p:par>
                              <p:par>
                                <p:cTn id="87" presetID="8" presetClass="emph" presetSubtype="0" decel="50000" fill="hold" nodeType="withEffect">
                                  <p:stCondLst>
                                    <p:cond delay="0"/>
                                  </p:stCondLst>
                                  <p:childTnLst>
                                    <p:animRot by="12000000">
                                      <p:cBhvr>
                                        <p:cTn id="88" dur="750" fill="hold"/>
                                        <p:tgtEl>
                                          <p:spTgt spid="25"/>
                                        </p:tgtEl>
                                        <p:attrNameLst>
                                          <p:attrName>r</p:attrName>
                                        </p:attrNameLst>
                                      </p:cBhvr>
                                    </p:animRot>
                                  </p:childTnLst>
                                </p:cTn>
                              </p:par>
                            </p:childTnLst>
                          </p:cTn>
                        </p:par>
                        <p:par>
                          <p:cTn id="89" fill="hold">
                            <p:stCondLst>
                              <p:cond delay="750"/>
                            </p:stCondLst>
                            <p:childTnLst>
                              <p:par>
                                <p:cTn id="90" presetID="10"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P spid="18" grpId="0"/>
      <p:bldP spid="20" grpId="0"/>
      <p:bldP spid="22" grpId="0"/>
      <p:bldP spid="24" grpId="0"/>
      <p:bldP spid="26" grpId="0"/>
      <p:bldP spid="28"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8</a:t>
            </a:fld>
            <a:endParaRPr lang="en-US" sz="2000" dirty="0">
              <a:cs typeface="B Yekan" panose="00000400000000000000" pitchFamily="2" charset="-78"/>
            </a:endParaRPr>
          </a:p>
        </p:txBody>
      </p:sp>
      <p:sp>
        <p:nvSpPr>
          <p:cNvPr id="9" name="TextBox 8"/>
          <p:cNvSpPr txBox="1"/>
          <p:nvPr/>
        </p:nvSpPr>
        <p:spPr>
          <a:xfrm>
            <a:off x="3781044" y="249327"/>
            <a:ext cx="2430473" cy="492443"/>
          </a:xfrm>
          <a:prstGeom prst="rect">
            <a:avLst/>
          </a:prstGeom>
          <a:noFill/>
        </p:spPr>
        <p:txBody>
          <a:bodyPr wrap="none" rtlCol="0">
            <a:spAutoFit/>
          </a:bodyPr>
          <a:lstStyle/>
          <a:p>
            <a:pPr algn="ctr" rtl="1"/>
            <a:r>
              <a:rPr lang="fa-IR" sz="2600" dirty="0" smtClean="0">
                <a:solidFill>
                  <a:schemeClr val="bg1"/>
                </a:solidFill>
                <a:cs typeface="B Titr" panose="00000700000000000000" pitchFamily="2" charset="-78"/>
              </a:rPr>
              <a:t>شبکه های اجتماعی</a:t>
            </a:r>
            <a:endParaRPr lang="en-US" sz="2600" dirty="0">
              <a:solidFill>
                <a:schemeClr val="bg1"/>
              </a:solidFill>
              <a:cs typeface="B Titr" panose="00000700000000000000" pitchFamily="2" charset="-78"/>
            </a:endParaRPr>
          </a:p>
        </p:txBody>
      </p:sp>
      <p:sp>
        <p:nvSpPr>
          <p:cNvPr id="10" name="Content Placeholder 2"/>
          <p:cNvSpPr txBox="1">
            <a:spLocks/>
          </p:cNvSpPr>
          <p:nvPr/>
        </p:nvSpPr>
        <p:spPr>
          <a:xfrm>
            <a:off x="914400" y="920038"/>
            <a:ext cx="7828398" cy="904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pPr>
            <a:r>
              <a:rPr lang="fa-IR" sz="2200" dirty="0" smtClean="0">
                <a:solidFill>
                  <a:schemeClr val="bg1"/>
                </a:solidFill>
                <a:cs typeface="B Nazanin" panose="00000400000000000000" pitchFamily="2" charset="-78"/>
              </a:rPr>
              <a:t>شبکه های اجتماعی در کل به مجموعه ارتباطات بین اعضای مختلف گفته می شود و از دیدگاه دیگر، ساختاری اجتماعی است که از افراد های خاص( افراد عضو) تشکیل شده است. </a:t>
            </a:r>
            <a:endParaRPr lang="en-US" sz="2200" dirty="0">
              <a:solidFill>
                <a:schemeClr val="bg1"/>
              </a:solidFill>
              <a:cs typeface="B Nazanin" panose="00000400000000000000" pitchFamily="2" charset="-78"/>
            </a:endParaRPr>
          </a:p>
        </p:txBody>
      </p:sp>
      <p:pic>
        <p:nvPicPr>
          <p:cNvPr id="11"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12"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775" y="2109177"/>
            <a:ext cx="4114450" cy="271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44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8" presetClass="emph" presetSubtype="0" decel="100000" fill="hold" nodeType="withEffect">
                                  <p:stCondLst>
                                    <p:cond delay="0"/>
                                  </p:stCondLst>
                                  <p:childTnLst>
                                    <p:animRot by="7200000">
                                      <p:cBhvr>
                                        <p:cTn id="12" dur="750" fill="hold"/>
                                        <p:tgtEl>
                                          <p:spTgt spid="12"/>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8" presetClass="emph" presetSubtype="0" decel="100000" fill="hold" nodeType="withEffect">
                                  <p:stCondLst>
                                    <p:cond delay="0"/>
                                  </p:stCondLst>
                                  <p:childTnLst>
                                    <p:animRot by="7200000">
                                      <p:cBhvr>
                                        <p:cTn id="17" dur="750" fill="hold"/>
                                        <p:tgtEl>
                                          <p:spTgt spid="11"/>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64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140"/>
                            </p:stCondLst>
                            <p:childTnLst>
                              <p:par>
                                <p:cTn id="27" presetID="18" presetClass="entr" presetSubtype="1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8502854">
            <a:off x="582458" y="487087"/>
            <a:ext cx="365806" cy="461665"/>
          </a:xfrm>
          <a:prstGeom prst="rect">
            <a:avLst/>
          </a:prstGeom>
          <a:noFill/>
        </p:spPr>
        <p:txBody>
          <a:bodyPr wrap="none" rtlCol="0">
            <a:spAutoFit/>
          </a:bodyPr>
          <a:lstStyle/>
          <a:p>
            <a:fld id="{FD751C8A-38F3-456E-9B8D-B5749CF3162E}" type="slidenum">
              <a:rPr lang="fa-IR" sz="2400" smtClean="0">
                <a:cs typeface="B Yekan" panose="00000400000000000000" pitchFamily="2" charset="-78"/>
              </a:rPr>
              <a:t>9</a:t>
            </a:fld>
            <a:endParaRPr lang="en-US" sz="2000" dirty="0">
              <a:cs typeface="B Yekan" panose="00000400000000000000" pitchFamily="2" charset="-78"/>
            </a:endParaRPr>
          </a:p>
        </p:txBody>
      </p:sp>
      <p:pic>
        <p:nvPicPr>
          <p:cNvPr id="5" name="اسلیمی چپ"/>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94006">
            <a:off x="167282" y="847434"/>
            <a:ext cx="315008" cy="314370"/>
          </a:xfrm>
          <a:prstGeom prst="rect">
            <a:avLst/>
          </a:prstGeom>
        </p:spPr>
      </p:pic>
      <p:pic>
        <p:nvPicPr>
          <p:cNvPr id="8" name="اسلیمی راست"/>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24832">
            <a:off x="855107" y="175087"/>
            <a:ext cx="315008" cy="314370"/>
          </a:xfrm>
          <a:prstGeom prst="rect">
            <a:avLst/>
          </a:prstGeom>
        </p:spPr>
      </p:pic>
      <p:sp>
        <p:nvSpPr>
          <p:cNvPr id="11" name="Title 1"/>
          <p:cNvSpPr txBox="1">
            <a:spLocks/>
          </p:cNvSpPr>
          <p:nvPr/>
        </p:nvSpPr>
        <p:spPr>
          <a:xfrm>
            <a:off x="450273" y="1047750"/>
            <a:ext cx="6864927"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200" dirty="0">
              <a:solidFill>
                <a:schemeClr val="bg1"/>
              </a:solidFill>
              <a:cs typeface="B Nazanin" panose="00000400000000000000" pitchFamily="2" charset="-78"/>
            </a:endParaRPr>
          </a:p>
        </p:txBody>
      </p:sp>
      <p:sp>
        <p:nvSpPr>
          <p:cNvPr id="12" name="Content Placeholder 2"/>
          <p:cNvSpPr txBox="1">
            <a:spLocks/>
          </p:cNvSpPr>
          <p:nvPr/>
        </p:nvSpPr>
        <p:spPr>
          <a:xfrm>
            <a:off x="450275" y="1288057"/>
            <a:ext cx="7987138" cy="1207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Low" rtl="1">
              <a:lnSpc>
                <a:spcPct val="150000"/>
              </a:lnSpc>
              <a:buNone/>
              <a:defRPr/>
            </a:pPr>
            <a:r>
              <a:rPr lang="fa-IR" altLang="en-US" sz="2200" dirty="0" smtClean="0">
                <a:solidFill>
                  <a:schemeClr val="bg1"/>
                </a:solidFill>
                <a:cs typeface="B Nazanin" pitchFamily="2" charset="-78"/>
              </a:rPr>
              <a:t>دختران </a:t>
            </a:r>
            <a:r>
              <a:rPr lang="fa-IR" altLang="en-US" sz="2200" dirty="0">
                <a:solidFill>
                  <a:schemeClr val="bg1"/>
                </a:solidFill>
                <a:cs typeface="B Nazanin" pitchFamily="2" charset="-78"/>
              </a:rPr>
              <a:t>به علت حضور بیشتر در منزل تمایل بیشتری برای حضور در فضای مجازی دارند و البته زمان بیشتری در اختیار، این مطلب به معنای حضور کم پسران در اینترنت نیست به عبارتی جنس تهدیدهایی که برای دختران است با جنس تهدید پسران متفاوت است و البته آسیبش برای خانواده بیشتر و این از روحیه عاطفی دختران ناشی می‌شود که بیشتر مورد طعمه سودجویان قرار می‌گیرند.</a:t>
            </a:r>
            <a:endParaRPr lang="fa-IR" sz="2200" dirty="0">
              <a:solidFill>
                <a:schemeClr val="bg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17389" y="1393793"/>
            <a:ext cx="458128" cy="457200"/>
          </a:xfrm>
          <a:prstGeom prst="rect">
            <a:avLst/>
          </a:prstGeom>
        </p:spPr>
      </p:pic>
      <p:sp>
        <p:nvSpPr>
          <p:cNvPr id="14" name="TextBox 13"/>
          <p:cNvSpPr txBox="1"/>
          <p:nvPr/>
        </p:nvSpPr>
        <p:spPr>
          <a:xfrm>
            <a:off x="3781044" y="249327"/>
            <a:ext cx="2430473" cy="492443"/>
          </a:xfrm>
          <a:prstGeom prst="rect">
            <a:avLst/>
          </a:prstGeom>
          <a:noFill/>
        </p:spPr>
        <p:txBody>
          <a:bodyPr wrap="none" rtlCol="0">
            <a:spAutoFit/>
          </a:bodyPr>
          <a:lstStyle/>
          <a:p>
            <a:pPr algn="ctr" rtl="1"/>
            <a:r>
              <a:rPr lang="fa-IR" sz="2600" dirty="0" smtClean="0">
                <a:solidFill>
                  <a:schemeClr val="bg1"/>
                </a:solidFill>
                <a:cs typeface="B Titr" panose="00000700000000000000" pitchFamily="2" charset="-78"/>
              </a:rPr>
              <a:t>شبکه های اجتماعی</a:t>
            </a:r>
            <a:endParaRPr lang="en-US" sz="2600" dirty="0">
              <a:solidFill>
                <a:schemeClr val="bg1"/>
              </a:solidFill>
              <a:cs typeface="B Titr" panose="00000700000000000000" pitchFamily="2" charset="-78"/>
            </a:endParaRPr>
          </a:p>
        </p:txBody>
      </p:sp>
    </p:spTree>
    <p:extLst>
      <p:ext uri="{BB962C8B-B14F-4D97-AF65-F5344CB8AC3E}">
        <p14:creationId xmlns:p14="http://schemas.microsoft.com/office/powerpoint/2010/main" val="128730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8" presetClass="emph" presetSubtype="0" decel="100000" fill="hold" nodeType="withEffect">
                                  <p:stCondLst>
                                    <p:cond delay="0"/>
                                  </p:stCondLst>
                                  <p:childTnLst>
                                    <p:animRot by="7200000">
                                      <p:cBhvr>
                                        <p:cTn id="12" dur="750" fill="hold"/>
                                        <p:tgtEl>
                                          <p:spTgt spid="8"/>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decel="100000" fill="hold" nodeType="withEffect">
                                  <p:stCondLst>
                                    <p:cond delay="0"/>
                                  </p:stCondLst>
                                  <p:childTnLst>
                                    <p:animRot by="7200000">
                                      <p:cBhvr>
                                        <p:cTn id="17" dur="750" fill="hold"/>
                                        <p:tgtEl>
                                          <p:spTgt spid="5"/>
                                        </p:tgtEl>
                                        <p:attrNameLst>
                                          <p:attrName>r</p:attrName>
                                        </p:attrNameLst>
                                      </p:cBhvr>
                                    </p:animRot>
                                  </p:childTnLst>
                                </p:cTn>
                              </p:par>
                            </p:childTnLst>
                          </p:cTn>
                        </p:par>
                        <p:par>
                          <p:cTn id="18" fill="hold">
                            <p:stCondLst>
                              <p:cond delay="1000"/>
                            </p:stCondLst>
                            <p:childTnLst>
                              <p:par>
                                <p:cTn id="19" presetID="10" presetClass="entr" presetSubtype="0" fill="hold" grpId="0" nodeType="afterEffect">
                                  <p:stCondLst>
                                    <p:cond delay="0"/>
                                  </p:stCondLst>
                                  <p:iterate type="wd">
                                    <p:tmPct val="14000"/>
                                  </p:iterate>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64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8" presetClass="emph" presetSubtype="0" decel="50000" fill="hold" nodeType="withEffect">
                                  <p:stCondLst>
                                    <p:cond delay="0"/>
                                  </p:stCondLst>
                                  <p:childTnLst>
                                    <p:animRot by="12000000">
                                      <p:cBhvr>
                                        <p:cTn id="28" dur="750" fill="hold"/>
                                        <p:tgtEl>
                                          <p:spTgt spid="6"/>
                                        </p:tgtEl>
                                        <p:attrNameLst>
                                          <p:attrName>r</p:attrName>
                                        </p:attrNameLst>
                                      </p:cBhvr>
                                    </p:animRot>
                                  </p:childTnLst>
                                </p:cTn>
                              </p:par>
                              <p:par>
                                <p:cTn id="29" presetID="10" presetClass="entr" presetSubtype="0"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آسیب های فضای مجازی</Template>
  <TotalTime>0</TotalTime>
  <Words>2332</Words>
  <Application>Microsoft Office PowerPoint</Application>
  <PresentationFormat>On-screen Show (16:9)</PresentationFormat>
  <Paragraphs>163</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Wingdings</vt:lpstr>
      <vt:lpstr>B Titr</vt:lpstr>
      <vt:lpstr>Arial</vt:lpstr>
      <vt:lpstr>A EntezareZohoor 2 **</vt:lpstr>
      <vt:lpstr>B Nazanin</vt:lpstr>
      <vt:lpstr>B Yekan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2022-01-23T16:03:05Z</dcterms:created>
  <dcterms:modified xsi:type="dcterms:W3CDTF">2022-01-23T16:03:27Z</dcterms:modified>
</cp:coreProperties>
</file>