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58" r:id="rId5"/>
    <p:sldId id="266" r:id="rId6"/>
    <p:sldId id="261" r:id="rId7"/>
    <p:sldId id="257" r:id="rId8"/>
    <p:sldId id="262" r:id="rId9"/>
    <p:sldId id="286" r:id="rId10"/>
    <p:sldId id="263" r:id="rId11"/>
    <p:sldId id="274" r:id="rId12"/>
    <p:sldId id="272" r:id="rId13"/>
    <p:sldId id="273" r:id="rId14"/>
    <p:sldId id="275" r:id="rId15"/>
    <p:sldId id="284" r:id="rId16"/>
    <p:sldId id="278" r:id="rId17"/>
    <p:sldId id="276" r:id="rId18"/>
    <p:sldId id="285" r:id="rId19"/>
    <p:sldId id="264" r:id="rId20"/>
    <p:sldId id="271" r:id="rId21"/>
    <p:sldId id="265" r:id="rId22"/>
    <p:sldId id="283" r:id="rId23"/>
    <p:sldId id="268" r:id="rId24"/>
    <p:sldId id="269" r:id="rId25"/>
    <p:sldId id="270" r:id="rId26"/>
    <p:sldId id="279" r:id="rId27"/>
    <p:sldId id="280" r:id="rId28"/>
    <p:sldId id="282" r:id="rId29"/>
    <p:sldId id="287" r:id="rId30"/>
    <p:sldId id="289" r:id="rId31"/>
    <p:sldId id="288" r:id="rId32"/>
    <p:sldId id="2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p:scale>
          <a:sx n="60" d="100"/>
          <a:sy n="60" d="100"/>
        </p:scale>
        <p:origin x="-852" y="-18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207496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304617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263282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1839928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286433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692624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331646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266191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105863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359158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90"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357A8-BD88-4773-A597-5A71B48F0FB9}" type="datetimeFigureOut">
              <a:rPr lang="en-US" smtClean="0"/>
              <a:pPr/>
              <a:t>11/11/2017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313905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357A8-BD88-4773-A597-5A71B48F0FB9}" type="datetimeFigureOut">
              <a:rPr lang="en-US" smtClean="0"/>
              <a:pPr/>
              <a:t>11/11/2017</a:t>
            </a:fld>
            <a:endParaRPr lang="en-US"/>
          </a:p>
        </p:txBody>
      </p:sp>
      <p:sp>
        <p:nvSpPr>
          <p:cNvPr id="5" name="Footer Placeholder 4"/>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B648D-7790-4123-9025-C96765B08637}" type="slidenum">
              <a:rPr lang="en-US" smtClean="0"/>
              <a:pPr/>
              <a:t>‹#›</a:t>
            </a:fld>
            <a:endParaRPr lang="en-US"/>
          </a:p>
        </p:txBody>
      </p:sp>
    </p:spTree>
    <p:extLst>
      <p:ext uri="{BB962C8B-B14F-4D97-AF65-F5344CB8AC3E}">
        <p14:creationId xmlns="" xmlns:p14="http://schemas.microsoft.com/office/powerpoint/2010/main" val="611562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4767" y="665020"/>
            <a:ext cx="6788727" cy="4308763"/>
          </a:xfrm>
        </p:spPr>
        <p:txBody>
          <a:bodyPr>
            <a:normAutofit/>
          </a:bodyPr>
          <a:lstStyle/>
          <a:p>
            <a:r>
              <a:rPr lang="fa-IR" sz="2400" dirty="0" smtClean="0"/>
              <a:t>بسم الله الرحمن الرحیم</a:t>
            </a:r>
            <a:br>
              <a:rPr lang="fa-IR" sz="2400" dirty="0" smtClean="0"/>
            </a:br>
            <a:r>
              <a:rPr lang="fa-IR" sz="2400" dirty="0" smtClean="0"/>
              <a:t/>
            </a:r>
            <a:br>
              <a:rPr lang="fa-IR" sz="2400" dirty="0" smtClean="0"/>
            </a:br>
            <a:r>
              <a:rPr lang="fa-IR" sz="2400" dirty="0" smtClean="0"/>
              <a:t>تنظیم شرایط محیطی</a:t>
            </a:r>
            <a:br>
              <a:rPr lang="fa-IR" sz="2400" dirty="0" smtClean="0"/>
            </a:br>
            <a:r>
              <a:rPr lang="fa-IR" sz="2400" dirty="0" smtClean="0"/>
              <a:t/>
            </a:r>
            <a:br>
              <a:rPr lang="fa-IR" sz="2400" dirty="0" smtClean="0"/>
            </a:br>
            <a:r>
              <a:rPr lang="en-US" sz="2400" b="1" dirty="0" smtClean="0">
                <a:latin typeface="Franklin Gothic Book" pitchFamily="34" charset="0"/>
              </a:rPr>
              <a:t>ETFE</a:t>
            </a:r>
            <a:r>
              <a:rPr lang="fa-IR" sz="2400" b="1" dirty="0" smtClean="0">
                <a:latin typeface="Franklin Gothic Book" pitchFamily="34" charset="0"/>
              </a:rPr>
              <a:t>موضوع پروژه :</a:t>
            </a:r>
            <a:r>
              <a:rPr lang="fa-IR" sz="2400" b="1" dirty="0" smtClean="0">
                <a:latin typeface="Franklin Gothic Book" pitchFamily="34" charset="0"/>
                <a:cs typeface="Tahoma" pitchFamily="34" charset="0"/>
              </a:rPr>
              <a:t>ورق های</a:t>
            </a:r>
            <a:br>
              <a:rPr lang="fa-IR" sz="2400" b="1" dirty="0" smtClean="0">
                <a:latin typeface="Franklin Gothic Book" pitchFamily="34" charset="0"/>
                <a:cs typeface="Tahoma" pitchFamily="34" charset="0"/>
              </a:rPr>
            </a:br>
            <a:r>
              <a:rPr lang="fa-IR" sz="2400" b="1" dirty="0" smtClean="0">
                <a:latin typeface="Franklin Gothic Book" pitchFamily="34" charset="0"/>
                <a:cs typeface="Tahoma" pitchFamily="34" charset="0"/>
              </a:rPr>
              <a:t> </a:t>
            </a:r>
            <a:r>
              <a:rPr lang="en-US" sz="2400" b="1" dirty="0" smtClean="0">
                <a:latin typeface="Franklin Gothic Book" pitchFamily="34" charset="0"/>
              </a:rPr>
              <a:t/>
            </a:r>
            <a:br>
              <a:rPr lang="en-US" sz="2400" b="1" dirty="0" smtClean="0">
                <a:latin typeface="Franklin Gothic Book" pitchFamily="34" charset="0"/>
              </a:rPr>
            </a:br>
            <a:r>
              <a:rPr lang="fa-IR" sz="2400" b="1" dirty="0" smtClean="0">
                <a:latin typeface="Franklin Gothic Book" pitchFamily="34" charset="0"/>
              </a:rPr>
              <a:t/>
            </a:r>
            <a:br>
              <a:rPr lang="fa-IR" sz="2400" b="1" dirty="0" smtClean="0">
                <a:latin typeface="Franklin Gothic Book" pitchFamily="34" charset="0"/>
              </a:rPr>
            </a:br>
            <a:endParaRPr lang="en-US" sz="2400" dirty="0"/>
          </a:p>
        </p:txBody>
      </p:sp>
      <p:sp>
        <p:nvSpPr>
          <p:cNvPr id="3" name="Subtitle 2"/>
          <p:cNvSpPr>
            <a:spLocks noGrp="1"/>
          </p:cNvSpPr>
          <p:nvPr>
            <p:ph type="subTitle" idx="1"/>
          </p:nvPr>
        </p:nvSpPr>
        <p:spPr>
          <a:xfrm>
            <a:off x="609602" y="5541675"/>
            <a:ext cx="1025236" cy="706726"/>
          </a:xfrm>
        </p:spPr>
        <p:txBody>
          <a:bodyPr/>
          <a:lstStyle/>
          <a:p>
            <a:r>
              <a:rPr lang="fa-IR" dirty="0" smtClean="0"/>
              <a:t>پاییز94</a:t>
            </a:r>
            <a:endParaRPr lang="en-US" dirty="0"/>
          </a:p>
        </p:txBody>
      </p:sp>
    </p:spTree>
    <p:extLst>
      <p:ext uri="{BB962C8B-B14F-4D97-AF65-F5344CB8AC3E}">
        <p14:creationId xmlns="" xmlns:p14="http://schemas.microsoft.com/office/powerpoint/2010/main" val="3014793794"/>
      </p:ext>
    </p:extLst>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4" y="365124"/>
            <a:ext cx="10515600" cy="4784391"/>
          </a:xfrm>
        </p:spPr>
        <p:txBody>
          <a:bodyPr>
            <a:normAutofit fontScale="90000"/>
          </a:bodyPr>
          <a:lstStyle/>
          <a:p>
            <a:pPr algn="r"/>
            <a:r>
              <a:rPr lang="fa-IR" sz="2800" dirty="0" smtClean="0"/>
              <a:t>برخی از پروژه هایی که با این ورق ها ساخته شده اند:</a:t>
            </a:r>
            <a:br>
              <a:rPr lang="fa-IR" sz="2800" dirty="0" smtClean="0"/>
            </a:br>
            <a:r>
              <a:rPr lang="fa-IR" sz="2800" dirty="0" smtClean="0"/>
              <a:t/>
            </a:r>
            <a:br>
              <a:rPr lang="fa-IR" sz="2800" dirty="0" smtClean="0"/>
            </a:br>
            <a:r>
              <a:rPr lang="fa-IR" sz="2800" dirty="0" smtClean="0"/>
              <a:t>1- گلخانه ادن انگلستان(2001)</a:t>
            </a:r>
            <a:br>
              <a:rPr lang="fa-IR" sz="2800" dirty="0" smtClean="0"/>
            </a:br>
            <a:r>
              <a:rPr lang="fa-IR" sz="2800" dirty="0" smtClean="0"/>
              <a:t/>
            </a:r>
            <a:br>
              <a:rPr lang="fa-IR" sz="2800" dirty="0" smtClean="0"/>
            </a:br>
            <a:r>
              <a:rPr lang="fa-IR" sz="2800" dirty="0" smtClean="0"/>
              <a:t>2- استادیوم باسل سوئیس(2001)</a:t>
            </a:r>
            <a:br>
              <a:rPr lang="fa-IR" sz="2800" dirty="0" smtClean="0"/>
            </a:br>
            <a:r>
              <a:rPr lang="fa-IR" sz="2800" dirty="0" smtClean="0"/>
              <a:t/>
            </a:r>
            <a:br>
              <a:rPr lang="fa-IR" sz="2800" dirty="0" smtClean="0"/>
            </a:br>
            <a:r>
              <a:rPr lang="fa-IR" sz="2800" dirty="0" smtClean="0"/>
              <a:t>3- استادیوم فوتبال آلمان(2005)</a:t>
            </a:r>
            <a:br>
              <a:rPr lang="fa-IR" sz="2800" dirty="0" smtClean="0"/>
            </a:br>
            <a:r>
              <a:rPr lang="fa-IR" sz="2800" dirty="0" smtClean="0"/>
              <a:t/>
            </a:r>
            <a:br>
              <a:rPr lang="fa-IR" sz="2800" dirty="0" smtClean="0"/>
            </a:br>
            <a:r>
              <a:rPr lang="fa-IR" sz="2800" dirty="0" smtClean="0"/>
              <a:t>4- مرکز بازی های آبی پکن(2007)</a:t>
            </a:r>
            <a:br>
              <a:rPr lang="fa-IR" sz="2800" dirty="0" smtClean="0"/>
            </a:br>
            <a:r>
              <a:rPr lang="fa-IR" sz="2800" dirty="0" smtClean="0"/>
              <a:t/>
            </a:r>
            <a:br>
              <a:rPr lang="fa-IR" sz="2800" dirty="0" smtClean="0"/>
            </a:br>
            <a:r>
              <a:rPr lang="fa-IR" sz="2800" dirty="0" smtClean="0"/>
              <a:t>5- استادیوم ملی پکن(2007)</a:t>
            </a:r>
            <a:br>
              <a:rPr lang="fa-IR" sz="2800" dirty="0" smtClean="0"/>
            </a:br>
            <a:r>
              <a:rPr lang="fa-IR" sz="2800" dirty="0" smtClean="0"/>
              <a:t/>
            </a:r>
            <a:br>
              <a:rPr lang="fa-IR" sz="2800" dirty="0" smtClean="0"/>
            </a:br>
            <a:r>
              <a:rPr lang="fa-IR" sz="2800" dirty="0" smtClean="0"/>
              <a:t>6- مرکز تفریحی – فرهنگی قزاقستان(2008)</a:t>
            </a:r>
            <a:br>
              <a:rPr lang="fa-IR" sz="2800" dirty="0" smtClean="0"/>
            </a:br>
            <a:endParaRPr lang="en-US" sz="2800" dirty="0"/>
          </a:p>
        </p:txBody>
      </p:sp>
      <p:pic>
        <p:nvPicPr>
          <p:cNvPr id="4" name="Content Placeholder 3"/>
          <p:cNvPicPr>
            <a:picLocks noChangeAspect="1"/>
          </p:cNvPicPr>
          <p:nvPr/>
        </p:nvPicPr>
        <p:blipFill>
          <a:blip r:embed="rId2" cstate="print"/>
          <a:stretch>
            <a:fillRect/>
          </a:stretch>
        </p:blipFill>
        <p:spPr>
          <a:xfrm>
            <a:off x="4651800" y="709448"/>
            <a:ext cx="2868351" cy="2182385"/>
          </a:xfrm>
          <a:prstGeom prst="rect">
            <a:avLst/>
          </a:prstGeom>
        </p:spPr>
      </p:pic>
      <p:pic>
        <p:nvPicPr>
          <p:cNvPr id="5" name="Picture 2" descr="C:\Users\User\Desktop\م\نقش و نگار_files\jpvd11kr1glqobstka46.jpg"/>
          <p:cNvPicPr>
            <a:picLocks noGrp="1" noChangeAspect="1" noChangeArrowheads="1"/>
          </p:cNvPicPr>
          <p:nvPr>
            <p:ph idx="1"/>
          </p:nvPr>
        </p:nvPicPr>
        <p:blipFill>
          <a:blip r:embed="rId3" cstate="print"/>
          <a:srcRect/>
          <a:stretch>
            <a:fillRect/>
          </a:stretch>
        </p:blipFill>
        <p:spPr bwMode="auto">
          <a:xfrm>
            <a:off x="756745" y="1307146"/>
            <a:ext cx="3019619" cy="2013079"/>
          </a:xfrm>
          <a:prstGeom prst="rect">
            <a:avLst/>
          </a:prstGeom>
          <a:noFill/>
        </p:spPr>
      </p:pic>
      <p:pic>
        <p:nvPicPr>
          <p:cNvPr id="6" name="Picture 2" descr="C:\Users\User\Desktop\م\www.iiiWe.com » مرکز شنا و بازیهای آبی؛ مکعب آب_files\17.jpg"/>
          <p:cNvPicPr>
            <a:picLocks noChangeAspect="1" noChangeArrowheads="1"/>
          </p:cNvPicPr>
          <p:nvPr/>
        </p:nvPicPr>
        <p:blipFill>
          <a:blip r:embed="rId4" cstate="print"/>
          <a:srcRect/>
          <a:stretch>
            <a:fillRect/>
          </a:stretch>
        </p:blipFill>
        <p:spPr bwMode="auto">
          <a:xfrm>
            <a:off x="400706" y="4300044"/>
            <a:ext cx="2642039" cy="1981529"/>
          </a:xfrm>
          <a:prstGeom prst="rect">
            <a:avLst/>
          </a:prstGeom>
          <a:noFill/>
        </p:spPr>
      </p:pic>
      <p:pic>
        <p:nvPicPr>
          <p:cNvPr id="7" name="Picture 2" descr="C:\Users\User\Desktop\م\بچه های مهندسی پلیمر کاشان - بناهای شگفت انگیز پلیمری_files\china.jpg"/>
          <p:cNvPicPr>
            <a:picLocks noChangeAspect="1" noChangeArrowheads="1"/>
          </p:cNvPicPr>
          <p:nvPr/>
        </p:nvPicPr>
        <p:blipFill>
          <a:blip r:embed="rId5" cstate="print"/>
          <a:srcRect/>
          <a:stretch>
            <a:fillRect/>
          </a:stretch>
        </p:blipFill>
        <p:spPr bwMode="auto">
          <a:xfrm>
            <a:off x="3591911" y="3832697"/>
            <a:ext cx="2588171" cy="1921717"/>
          </a:xfrm>
          <a:prstGeom prst="rect">
            <a:avLst/>
          </a:prstGeom>
          <a:noFill/>
        </p:spPr>
      </p:pic>
      <p:pic>
        <p:nvPicPr>
          <p:cNvPr id="8" name="Picture 2" descr="C:\Users\User\Desktop\م\بزرگترین چادر مسافرتی جهان (+عکس)_files\resized_485939_457.jpg"/>
          <p:cNvPicPr>
            <a:picLocks noChangeAspect="1" noChangeArrowheads="1"/>
          </p:cNvPicPr>
          <p:nvPr/>
        </p:nvPicPr>
        <p:blipFill>
          <a:blip r:embed="rId6" cstate="print"/>
          <a:srcRect/>
          <a:stretch>
            <a:fillRect/>
          </a:stretch>
        </p:blipFill>
        <p:spPr bwMode="auto">
          <a:xfrm>
            <a:off x="7209225" y="4987687"/>
            <a:ext cx="3117189" cy="1870313"/>
          </a:xfrm>
          <a:prstGeom prst="rect">
            <a:avLst/>
          </a:prstGeom>
          <a:noFill/>
        </p:spPr>
      </p:pic>
    </p:spTree>
    <p:extLst>
      <p:ext uri="{BB962C8B-B14F-4D97-AF65-F5344CB8AC3E}">
        <p14:creationId xmlns="" xmlns:p14="http://schemas.microsoft.com/office/powerpoint/2010/main" val="2251266117"/>
      </p:ext>
    </p:extLst>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39" y="822325"/>
            <a:ext cx="10515600" cy="1325563"/>
          </a:xfrm>
        </p:spPr>
        <p:txBody>
          <a:bodyPr>
            <a:normAutofit fontScale="90000"/>
          </a:bodyPr>
          <a:lstStyle/>
          <a:p>
            <a:pPr algn="r"/>
            <a:r>
              <a:rPr lang="fa-IR" sz="3200" dirty="0" smtClean="0"/>
              <a:t>1</a:t>
            </a:r>
            <a:r>
              <a:rPr lang="fa-IR" sz="3200" b="1" dirty="0" smtClean="0"/>
              <a:t>- گلخانه ادن انگلستان(2001)</a:t>
            </a:r>
            <a:r>
              <a:rPr lang="fa-IR" sz="3200" dirty="0" smtClean="0"/>
              <a:t>:</a:t>
            </a:r>
            <a:r>
              <a:rPr lang="fa-IR" dirty="0" smtClean="0"/>
              <a:t/>
            </a:r>
            <a:br>
              <a:rPr lang="fa-IR" dirty="0" smtClean="0"/>
            </a:br>
            <a:r>
              <a:rPr lang="fa-IR" sz="2700" dirty="0" smtClean="0">
                <a:cs typeface="+mn-cs"/>
              </a:rPr>
              <a:t>اين پروژه عظيم ترين بناي ساخته شده با استفاده از اتیل تترا فلوئور اتیل مي باشد. اين بنا گلخانه بزرگي</a:t>
            </a:r>
            <a:br>
              <a:rPr lang="fa-IR" sz="2700" dirty="0" smtClean="0">
                <a:cs typeface="+mn-cs"/>
              </a:rPr>
            </a:br>
            <a:r>
              <a:rPr lang="fa-IR" sz="2700" dirty="0" smtClean="0">
                <a:cs typeface="+mn-cs"/>
              </a:rPr>
              <a:t> با گنبدهاي ژئودزيک است که قابليت پرورش انواع گونه هاي گياهي بومي اقليم هاي مختلف سرتاسر</a:t>
            </a:r>
            <a:br>
              <a:rPr lang="fa-IR" sz="2700" dirty="0" smtClean="0">
                <a:cs typeface="+mn-cs"/>
              </a:rPr>
            </a:br>
            <a:r>
              <a:rPr lang="fa-IR" sz="2700" dirty="0" smtClean="0">
                <a:cs typeface="+mn-cs"/>
              </a:rPr>
              <a:t> جهان را داراست. از اقليم مديترانه اي گرفته تا جنگلهاي پرباران استوايي. اما نکته اينجاست که تمام اين ويژگي ها مديون قابليتهاي فوق العاده        نظير انعطاف پذيري، سبکي، دوام و ... است که معمار پروژه نيکولاس گريمشاور  را در طراحي و اجراي آن ياري نموده است. </a:t>
            </a:r>
            <a:endParaRPr lang="en-US" sz="2700" dirty="0">
              <a:cs typeface="+mn-cs"/>
            </a:endParaRP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945932" y="2551250"/>
            <a:ext cx="6038194" cy="3706479"/>
          </a:xfrm>
        </p:spPr>
      </p:pic>
      <p:sp>
        <p:nvSpPr>
          <p:cNvPr id="6" name="Rectangle 2"/>
          <p:cNvSpPr>
            <a:spLocks noChangeArrowheads="1"/>
          </p:cNvSpPr>
          <p:nvPr/>
        </p:nvSpPr>
        <p:spPr bwMode="auto">
          <a:xfrm>
            <a:off x="6997263" y="1805370"/>
            <a:ext cx="661988" cy="366713"/>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Tree>
    <p:extLst>
      <p:ext uri="{BB962C8B-B14F-4D97-AF65-F5344CB8AC3E}">
        <p14:creationId xmlns="" xmlns:p14="http://schemas.microsoft.com/office/powerpoint/2010/main" val="2889727862"/>
      </p:ext>
    </p:extLst>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5960338" y="678195"/>
            <a:ext cx="5799211" cy="441233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7516" y="2021305"/>
            <a:ext cx="5037220" cy="4235868"/>
          </a:xfrm>
          <a:prstGeom prst="rect">
            <a:avLst/>
          </a:prstGeom>
        </p:spPr>
      </p:pic>
    </p:spTree>
    <p:extLst>
      <p:ext uri="{BB962C8B-B14F-4D97-AF65-F5344CB8AC3E}">
        <p14:creationId xmlns="" xmlns:p14="http://schemas.microsoft.com/office/powerpoint/2010/main" val="1633341647"/>
      </p:ext>
    </p:extLst>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4" y="538546"/>
            <a:ext cx="10515600" cy="1325563"/>
          </a:xfrm>
        </p:spPr>
        <p:txBody>
          <a:bodyPr>
            <a:noAutofit/>
          </a:bodyPr>
          <a:lstStyle/>
          <a:p>
            <a:pPr algn="r"/>
            <a:r>
              <a:rPr lang="fa-IR" sz="2400" dirty="0" smtClean="0"/>
              <a:t>پنل‌هاي كنترل كامپيوتري، سطح رطوبت دما و جريان هوا را در پنج محيط متفاوت رشد حفظ مي‌كنند، چرا كه 1720 گونه متفاوت گياهي در اين گلخانه وجود دارد. اين مجموعه شامل دو محوطه بسيار بزرگ است كه شامل گنبدهاي متصل به هم مي‌باشند و هزاران گونه گياهي در آن يافت مي‌شود</a:t>
            </a:r>
            <a:r>
              <a:rPr lang="fa-IR" sz="2800" dirty="0" smtClean="0"/>
              <a:t>. </a:t>
            </a:r>
            <a:br>
              <a:rPr lang="fa-IR" sz="2800" dirty="0" smtClean="0"/>
            </a:b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29660" y="2144110"/>
            <a:ext cx="6138699" cy="3968122"/>
          </a:xfrm>
        </p:spPr>
      </p:pic>
    </p:spTree>
    <p:extLst>
      <p:ext uri="{BB962C8B-B14F-4D97-AF65-F5344CB8AC3E}">
        <p14:creationId xmlns="" xmlns:p14="http://schemas.microsoft.com/office/powerpoint/2010/main" val="4155039242"/>
      </p:ext>
    </p:extLst>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467" y="1825626"/>
            <a:ext cx="9099332" cy="1325563"/>
          </a:xfrm>
        </p:spPr>
        <p:txBody>
          <a:bodyPr>
            <a:normAutofit fontScale="90000"/>
          </a:bodyPr>
          <a:lstStyle/>
          <a:p>
            <a:pPr algn="r"/>
            <a:r>
              <a:rPr lang="fa-IR" sz="2700" dirty="0" smtClean="0">
                <a:cs typeface="+mn-cs"/>
              </a:rPr>
              <a:t>2-استادیوم باسل سوئیس(2001):</a:t>
            </a:r>
            <a:br>
              <a:rPr lang="fa-IR" sz="2700" dirty="0" smtClean="0">
                <a:cs typeface="+mn-cs"/>
              </a:rPr>
            </a:br>
            <a:r>
              <a:rPr lang="fa-IR" sz="2700" dirty="0" smtClean="0">
                <a:cs typeface="+mn-cs"/>
              </a:rPr>
              <a:t>اين پروژه توسط معماران هرزوگ و دمورن طراحي شده است. استاديوم شکل پف کرده خود را در نماي بيروني از پانلهاي بادکرده ای به دست آورده است که از ورق هاي        ساخته شده اند. براي ايجاد چنين پانلهايي، هواي خشک با فشار به داخل دو ورق که از تمام جهات به يکديگر جوش داده شده اند، دميده مي شود. در نماي اين استاديوم</a:t>
            </a:r>
            <a:br>
              <a:rPr lang="fa-IR" sz="2700" dirty="0" smtClean="0">
                <a:cs typeface="+mn-cs"/>
              </a:rPr>
            </a:br>
            <a:r>
              <a:rPr lang="fa-IR" sz="2700" dirty="0" smtClean="0">
                <a:cs typeface="+mn-cs"/>
              </a:rPr>
              <a:t>نام شهر باسل توسط ورق هایي که داراي رنگ قرمز ثابتي هستند حک شده است و در ساير قسمت ها، نما بصورت نيمه شفاف همانند پرده سينما است که با جلوه هايي از طريق پرژکتورها روشن مي شوند.</a:t>
            </a:r>
            <a:r>
              <a:rPr lang="fa-IR" sz="3100" dirty="0" smtClean="0"/>
              <a:t/>
            </a:r>
            <a:br>
              <a:rPr lang="fa-IR" sz="3100" dirty="0" smtClean="0"/>
            </a:br>
            <a:r>
              <a:rPr lang="fa-IR" dirty="0" smtClean="0"/>
              <a:t> </a:t>
            </a:r>
            <a:br>
              <a:rPr lang="fa-IR" dirty="0" smtClean="0"/>
            </a:br>
            <a:endParaRPr lang="en-US" dirty="0"/>
          </a:p>
        </p:txBody>
      </p:sp>
      <p:pic>
        <p:nvPicPr>
          <p:cNvPr id="5" name="Picture 4" descr="Image and video hosting by TinyPic"/>
          <p:cNvPicPr/>
          <p:nvPr/>
        </p:nvPicPr>
        <p:blipFill>
          <a:blip r:embed="rId2" cstate="print"/>
          <a:srcRect/>
          <a:stretch>
            <a:fillRect/>
          </a:stretch>
        </p:blipFill>
        <p:spPr bwMode="auto">
          <a:xfrm rot="200708">
            <a:off x="1487995" y="3609581"/>
            <a:ext cx="4675675" cy="2643206"/>
          </a:xfrm>
          <a:prstGeom prst="ellipse">
            <a:avLst/>
          </a:prstGeom>
          <a:ln>
            <a:noFill/>
          </a:ln>
          <a:effectLst>
            <a:softEdge rad="112500"/>
          </a:effectLst>
        </p:spPr>
      </p:pic>
      <p:sp>
        <p:nvSpPr>
          <p:cNvPr id="7" name="Rectangle 2"/>
          <p:cNvSpPr>
            <a:spLocks noChangeArrowheads="1"/>
          </p:cNvSpPr>
          <p:nvPr/>
        </p:nvSpPr>
        <p:spPr bwMode="auto">
          <a:xfrm>
            <a:off x="2383221" y="1290365"/>
            <a:ext cx="661988" cy="366713"/>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Tree>
    <p:extLst>
      <p:ext uri="{BB962C8B-B14F-4D97-AF65-F5344CB8AC3E}">
        <p14:creationId xmlns="" xmlns:p14="http://schemas.microsoft.com/office/powerpoint/2010/main" val="3695376364"/>
      </p:ext>
    </p:extLst>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م\نقش و نگار_files\jpvd11kr1glqobstka46.jpg"/>
          <p:cNvPicPr>
            <a:picLocks noGrp="1" noChangeAspect="1" noChangeArrowheads="1"/>
          </p:cNvPicPr>
          <p:nvPr>
            <p:ph idx="1"/>
          </p:nvPr>
        </p:nvPicPr>
        <p:blipFill>
          <a:blip r:embed="rId2" cstate="print"/>
          <a:srcRect/>
          <a:stretch>
            <a:fillRect/>
          </a:stretch>
        </p:blipFill>
        <p:spPr bwMode="auto">
          <a:xfrm>
            <a:off x="1110947" y="2349064"/>
            <a:ext cx="5595191" cy="3730127"/>
          </a:xfrm>
          <a:prstGeom prst="rect">
            <a:avLst/>
          </a:prstGeom>
          <a:noFill/>
        </p:spPr>
      </p:pic>
      <p:pic>
        <p:nvPicPr>
          <p:cNvPr id="5" name="Picture 1" descr="http://eventspace.persiangig.com/image/86-7-10/ETFE-ArchitecturalMaterial-3.jpg"/>
          <p:cNvPicPr>
            <a:picLocks noChangeAspect="1" noChangeArrowheads="1"/>
          </p:cNvPicPr>
          <p:nvPr/>
        </p:nvPicPr>
        <p:blipFill>
          <a:blip r:embed="rId3" cstate="print"/>
          <a:srcRect/>
          <a:stretch>
            <a:fillRect/>
          </a:stretch>
        </p:blipFill>
        <p:spPr bwMode="auto">
          <a:xfrm>
            <a:off x="6855374" y="1308538"/>
            <a:ext cx="4351283" cy="3263462"/>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5" y="349360"/>
            <a:ext cx="10515600" cy="1325563"/>
          </a:xfrm>
        </p:spPr>
        <p:txBody>
          <a:bodyPr numCol="1">
            <a:normAutofit fontScale="90000"/>
          </a:bodyPr>
          <a:lstStyle/>
          <a:p>
            <a:pPr algn="r"/>
            <a:r>
              <a:rPr lang="fa-IR" sz="2800" dirty="0" smtClean="0"/>
              <a:t>3-استادیوم فوتبال </a:t>
            </a:r>
            <a:r>
              <a:rPr lang="ar-SA" sz="2800" dirty="0" smtClean="0"/>
              <a:t>آليانز</a:t>
            </a:r>
            <a:r>
              <a:rPr lang="fa-IR" sz="2800" dirty="0" smtClean="0"/>
              <a:t>آلمان(2005):</a:t>
            </a:r>
            <a:r>
              <a:rPr lang="en-US" dirty="0" smtClean="0"/>
              <a:t/>
            </a:r>
            <a:br>
              <a:rPr lang="en-US" dirty="0" smtClean="0"/>
            </a:br>
            <a:r>
              <a:rPr lang="ar-SA" sz="2700" dirty="0" smtClean="0">
                <a:latin typeface="Franklin Gothic Book" pitchFamily="34" charset="0"/>
                <a:cs typeface="Tahoma" pitchFamily="34" charset="0"/>
              </a:rPr>
              <a:t> </a:t>
            </a:r>
            <a:r>
              <a:rPr lang="ar-SA" sz="2700" dirty="0" smtClean="0">
                <a:latin typeface="+mn-lt"/>
                <a:cs typeface="+mn-cs"/>
              </a:rPr>
              <a:t>اين استاديوم فوتبال در مونيخ، ابتکار ديگري از هرزوگ و دمورن است. لقب (قايق بادي) اين استاديوم،</a:t>
            </a:r>
            <a:r>
              <a:rPr lang="fa-IR" sz="2700" dirty="0" smtClean="0">
                <a:latin typeface="+mn-lt"/>
                <a:cs typeface="+mn-cs"/>
              </a:rPr>
              <a:t/>
            </a:r>
            <a:br>
              <a:rPr lang="fa-IR" sz="2700" dirty="0" smtClean="0">
                <a:latin typeface="+mn-lt"/>
                <a:cs typeface="+mn-cs"/>
              </a:rPr>
            </a:br>
            <a:r>
              <a:rPr lang="ar-SA" sz="2700" dirty="0" smtClean="0">
                <a:latin typeface="+mn-lt"/>
                <a:cs typeface="+mn-cs"/>
              </a:rPr>
              <a:t> ريشه در شکل منحصر به فرد و نيز 2800 پانل پف کرده </a:t>
            </a:r>
            <a:r>
              <a:rPr lang="fa-IR" sz="2700" dirty="0" smtClean="0">
                <a:latin typeface="+mn-lt"/>
                <a:cs typeface="+mn-cs"/>
              </a:rPr>
              <a:t>       </a:t>
            </a:r>
            <a:r>
              <a:rPr lang="ar-SA" sz="2700" dirty="0" smtClean="0">
                <a:latin typeface="+mn-lt"/>
                <a:cs typeface="+mn-cs"/>
              </a:rPr>
              <a:t>دارد که نماي خارجي آن را پوشانده</a:t>
            </a:r>
            <a:r>
              <a:rPr lang="fa-IR" sz="2700" dirty="0" smtClean="0">
                <a:latin typeface="+mn-lt"/>
                <a:cs typeface="+mn-cs"/>
              </a:rPr>
              <a:t> </a:t>
            </a:r>
            <a:r>
              <a:rPr lang="ar-SA" sz="2700" dirty="0" smtClean="0">
                <a:latin typeface="+mn-lt"/>
                <a:cs typeface="+mn-cs"/>
              </a:rPr>
              <a:t>اند.</a:t>
            </a:r>
            <a:r>
              <a:rPr lang="en-US" sz="2700" dirty="0" smtClean="0">
                <a:latin typeface="+mn-lt"/>
                <a:cs typeface="+mn-cs"/>
              </a:rPr>
              <a:t/>
            </a:r>
            <a:br>
              <a:rPr lang="en-US" sz="2700" dirty="0" smtClean="0">
                <a:latin typeface="+mn-lt"/>
                <a:cs typeface="+mn-cs"/>
              </a:rPr>
            </a:br>
            <a:r>
              <a:rPr lang="en-US" sz="2700" dirty="0" smtClean="0">
                <a:latin typeface="+mn-lt"/>
                <a:cs typeface="+mn-cs"/>
              </a:rPr>
              <a:t>     </a:t>
            </a:r>
            <a:r>
              <a:rPr lang="ar-SA" sz="2700" dirty="0" smtClean="0">
                <a:latin typeface="+mn-lt"/>
                <a:cs typeface="+mn-cs"/>
              </a:rPr>
              <a:t>همانند استاديوم باسل، پوسته استاديوم آليانز هم، شب هنگام روشن مي</a:t>
            </a:r>
            <a:r>
              <a:rPr lang="fa-IR" sz="2700" dirty="0" smtClean="0">
                <a:latin typeface="+mn-lt"/>
                <a:cs typeface="+mn-cs"/>
              </a:rPr>
              <a:t> </a:t>
            </a:r>
            <a:r>
              <a:rPr lang="ar-SA" sz="2700" dirty="0" smtClean="0">
                <a:latin typeface="+mn-lt"/>
                <a:cs typeface="+mn-cs"/>
              </a:rPr>
              <a:t>شود و بسته به تيمي که در آن</a:t>
            </a:r>
            <a:r>
              <a:rPr lang="en-US" sz="2700" dirty="0" smtClean="0">
                <a:latin typeface="+mn-lt"/>
                <a:cs typeface="+mn-cs"/>
              </a:rPr>
              <a:t>  </a:t>
            </a:r>
            <a:r>
              <a:rPr lang="fa-IR" sz="2700" dirty="0" smtClean="0">
                <a:latin typeface="+mn-lt"/>
                <a:cs typeface="+mn-cs"/>
              </a:rPr>
              <a:t>م</a:t>
            </a:r>
            <a:r>
              <a:rPr lang="ar-SA" sz="2700" dirty="0" smtClean="0">
                <a:latin typeface="+mn-lt"/>
                <a:cs typeface="+mn-cs"/>
              </a:rPr>
              <a:t>يزبان است به رنگهاي قرمز، آبي يا سفيد درمي</a:t>
            </a:r>
            <a:r>
              <a:rPr lang="fa-IR" sz="2700" dirty="0" smtClean="0">
                <a:latin typeface="+mn-lt"/>
                <a:cs typeface="+mn-cs"/>
              </a:rPr>
              <a:t> </a:t>
            </a:r>
            <a:r>
              <a:rPr lang="ar-SA" sz="2700" dirty="0" smtClean="0">
                <a:latin typeface="+mn-lt"/>
                <a:cs typeface="+mn-cs"/>
              </a:rPr>
              <a:t>آيد.</a:t>
            </a:r>
            <a:endParaRPr lang="en-US" dirty="0">
              <a:latin typeface="+mn-lt"/>
              <a:cs typeface="+mn-cs"/>
            </a:endParaRPr>
          </a:p>
        </p:txBody>
      </p:sp>
      <p:pic>
        <p:nvPicPr>
          <p:cNvPr id="6" name="Picture 5" descr="http://eventspace.persiangig.com/image/86-7-10/ETFE-ArchitecturalMaterial-4.jpg"/>
          <p:cNvPicPr/>
          <p:nvPr/>
        </p:nvPicPr>
        <p:blipFill>
          <a:blip r:embed="rId2" cstate="print"/>
          <a:srcRect/>
          <a:stretch>
            <a:fillRect/>
          </a:stretch>
        </p:blipFill>
        <p:spPr bwMode="auto">
          <a:xfrm>
            <a:off x="649288" y="1970693"/>
            <a:ext cx="5357374" cy="40832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2"/>
          <p:cNvSpPr>
            <a:spLocks noChangeArrowheads="1"/>
          </p:cNvSpPr>
          <p:nvPr/>
        </p:nvSpPr>
        <p:spPr bwMode="auto">
          <a:xfrm>
            <a:off x="4889937" y="801634"/>
            <a:ext cx="661988" cy="366713"/>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Tree>
    <p:extLst>
      <p:ext uri="{BB962C8B-B14F-4D97-AF65-F5344CB8AC3E}">
        <p14:creationId xmlns="" xmlns:p14="http://schemas.microsoft.com/office/powerpoint/2010/main" val="33950345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and video hosting by TinyPic"/>
          <p:cNvPicPr>
            <a:picLocks noGrp="1"/>
          </p:cNvPicPr>
          <p:nvPr>
            <p:ph idx="1"/>
          </p:nvPr>
        </p:nvPicPr>
        <p:blipFill>
          <a:blip r:embed="rId2" cstate="print"/>
          <a:srcRect/>
          <a:stretch>
            <a:fillRect/>
          </a:stretch>
        </p:blipFill>
        <p:spPr bwMode="auto">
          <a:xfrm>
            <a:off x="5170761" y="2160998"/>
            <a:ext cx="4972050" cy="33337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313" name="Picture 1" descr="C:\Users\User\Desktop\pibddk527eypyb1ax4j.jpg"/>
          <p:cNvPicPr>
            <a:picLocks noChangeAspect="1" noChangeArrowheads="1"/>
          </p:cNvPicPr>
          <p:nvPr/>
        </p:nvPicPr>
        <p:blipFill>
          <a:blip r:embed="rId3" cstate="print"/>
          <a:srcRect/>
          <a:stretch>
            <a:fillRect/>
          </a:stretch>
        </p:blipFill>
        <p:spPr bwMode="auto">
          <a:xfrm>
            <a:off x="913961" y="1482397"/>
            <a:ext cx="3175000" cy="3987800"/>
          </a:xfrm>
          <a:prstGeom prst="rect">
            <a:avLst/>
          </a:prstGeom>
          <a:noFill/>
        </p:spPr>
      </p:pic>
    </p:spTree>
    <p:extLst>
      <p:ext uri="{BB962C8B-B14F-4D97-AF65-F5344CB8AC3E}">
        <p14:creationId xmlns="" xmlns:p14="http://schemas.microsoft.com/office/powerpoint/2010/main" val="105766778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Image and video hosting by TinyPic"/>
          <p:cNvPicPr>
            <a:picLocks noGrp="1" noChangeAspect="1" noChangeArrowheads="1"/>
          </p:cNvPicPr>
          <p:nvPr>
            <p:ph idx="1"/>
          </p:nvPr>
        </p:nvPicPr>
        <p:blipFill>
          <a:blip r:embed="rId2" cstate="print"/>
          <a:srcRect/>
          <a:stretch>
            <a:fillRect/>
          </a:stretch>
        </p:blipFill>
        <p:spPr bwMode="auto">
          <a:xfrm>
            <a:off x="6638595" y="662152"/>
            <a:ext cx="3409827" cy="2273217"/>
          </a:xfrm>
          <a:prstGeom prst="rect">
            <a:avLst/>
          </a:prstGeom>
          <a:noFill/>
          <a:ln w="9525">
            <a:noFill/>
            <a:miter lim="800000"/>
            <a:headEnd/>
            <a:tailEnd/>
          </a:ln>
        </p:spPr>
      </p:pic>
      <p:pic>
        <p:nvPicPr>
          <p:cNvPr id="5" name="Picture 4" descr="Tinypic"/>
          <p:cNvPicPr>
            <a:picLocks noChangeAspect="1" noChangeArrowheads="1"/>
          </p:cNvPicPr>
          <p:nvPr/>
        </p:nvPicPr>
        <p:blipFill>
          <a:blip r:embed="rId3" cstate="print"/>
          <a:srcRect/>
          <a:stretch>
            <a:fillRect/>
          </a:stretch>
        </p:blipFill>
        <p:spPr bwMode="auto">
          <a:xfrm>
            <a:off x="1007023" y="290186"/>
            <a:ext cx="3143250" cy="3357563"/>
          </a:xfrm>
          <a:prstGeom prst="rect">
            <a:avLst/>
          </a:prstGeom>
          <a:noFill/>
          <a:ln w="9525">
            <a:noFill/>
            <a:miter lim="800000"/>
            <a:headEnd/>
            <a:tailEnd/>
          </a:ln>
        </p:spPr>
      </p:pic>
      <p:pic>
        <p:nvPicPr>
          <p:cNvPr id="6" name="Picture 5" descr="Tinypic"/>
          <p:cNvPicPr/>
          <p:nvPr/>
        </p:nvPicPr>
        <p:blipFill>
          <a:blip r:embed="rId4" cstate="print"/>
          <a:srcRect/>
          <a:stretch>
            <a:fillRect/>
          </a:stretch>
        </p:blipFill>
        <p:spPr bwMode="auto">
          <a:xfrm>
            <a:off x="4475419" y="3641835"/>
            <a:ext cx="4353269" cy="2879343"/>
          </a:xfrm>
          <a:prstGeom prst="rect">
            <a:avLst/>
          </a:prstGeom>
          <a:ln>
            <a:noFill/>
          </a:ln>
          <a:effectLst>
            <a:softEdge rad="112500"/>
          </a:effec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4" y="365125"/>
            <a:ext cx="10515600" cy="3821864"/>
          </a:xfrm>
        </p:spPr>
        <p:txBody>
          <a:bodyPr>
            <a:normAutofit/>
          </a:bodyPr>
          <a:lstStyle/>
          <a:p>
            <a:pPr algn="r"/>
            <a:r>
              <a:rPr lang="fa-IR" sz="2400" dirty="0" smtClean="0">
                <a:cs typeface="+mn-cs"/>
              </a:rPr>
              <a:t>4- مرکز بازيهاي آبي پکن (2007):</a:t>
            </a:r>
            <a:r>
              <a:rPr lang="ar-SA" sz="2400" dirty="0" smtClean="0">
                <a:latin typeface="Franklin Gothic Book" pitchFamily="34" charset="0"/>
                <a:cs typeface="+mn-cs"/>
              </a:rPr>
              <a:t/>
            </a:r>
            <a:br>
              <a:rPr lang="ar-SA" sz="2400" dirty="0" smtClean="0">
                <a:latin typeface="Franklin Gothic Book" pitchFamily="34" charset="0"/>
                <a:cs typeface="+mn-cs"/>
              </a:rPr>
            </a:br>
            <a:r>
              <a:rPr lang="ar-SA" sz="2400" dirty="0" smtClean="0">
                <a:latin typeface="Arial" panose="020B0604020202020204" pitchFamily="34" charset="0"/>
                <a:cs typeface="+mn-cs"/>
              </a:rPr>
              <a:t>اين ساختمان </a:t>
            </a:r>
            <a:r>
              <a:rPr lang="fa-IR" sz="2400" dirty="0" smtClean="0">
                <a:latin typeface="Arial" panose="020B0604020202020204" pitchFamily="34" charset="0"/>
                <a:cs typeface="+mn-cs"/>
              </a:rPr>
              <a:t>معروف</a:t>
            </a:r>
            <a:r>
              <a:rPr lang="ar-SA" sz="2400" dirty="0" smtClean="0">
                <a:latin typeface="Arial" panose="020B0604020202020204" pitchFamily="34" charset="0"/>
                <a:cs typeface="+mn-cs"/>
              </a:rPr>
              <a:t> به مکعب آبي است و ميزبان بازيهاي آبي المپيک 2008 پکن بود. در طراحي و ساخت اين بنا، بر اساس ايده خاص آن، از 4000 </a:t>
            </a:r>
            <a:r>
              <a:rPr lang="fa-IR" sz="2400" dirty="0" smtClean="0">
                <a:latin typeface="Arial" panose="020B0604020202020204" pitchFamily="34" charset="0"/>
                <a:cs typeface="+mn-cs"/>
              </a:rPr>
              <a:t> </a:t>
            </a:r>
            <a:r>
              <a:rPr lang="ar-SA" sz="2400" dirty="0" smtClean="0">
                <a:latin typeface="Arial" panose="020B0604020202020204" pitchFamily="34" charset="0"/>
                <a:cs typeface="+mn-cs"/>
              </a:rPr>
              <a:t>در جداره­ها و سقف استفاده شده است تا جلوه­اي حباب مانند در داخل و خارج آن ايجاد شود. مکعب آبي داراي 5 استخر براي شنا، شيرجه و واترپلو و 17000 سکو براي تماشاگران است. همچنين اين ساختمان جزء معدود بناهايي در جهان است که بيشترين بهره وري انرژي را داراست. لايه­هاي حبابي آبي رنگ در نما، اين قابليت را بوجود آورده تا ساختمان همانند يک گلخانه، تا 90 درصد انرژي تابشي خورشيد را در خود حبس کرده و از آن براي گرمايش داخلي و گرمايش استخرها استفاده شود. </a:t>
            </a:r>
            <a:br>
              <a:rPr lang="ar-SA" sz="2400" dirty="0" smtClean="0">
                <a:latin typeface="Arial" panose="020B0604020202020204" pitchFamily="34" charset="0"/>
                <a:cs typeface="+mn-cs"/>
              </a:rPr>
            </a:br>
            <a:r>
              <a:rPr lang="fa-IR" sz="2700" dirty="0" smtClean="0"/>
              <a:t> </a:t>
            </a:r>
            <a:endParaRPr lang="en-US" sz="2700" dirty="0"/>
          </a:p>
        </p:txBody>
      </p:sp>
      <p:pic>
        <p:nvPicPr>
          <p:cNvPr id="5" name="Picture 4"/>
          <p:cNvPicPr>
            <a:picLocks noChangeAspect="1"/>
          </p:cNvPicPr>
          <p:nvPr/>
        </p:nvPicPr>
        <p:blipFill>
          <a:blip r:embed="rId2" cstate="print"/>
          <a:stretch>
            <a:fillRect/>
          </a:stretch>
        </p:blipFill>
        <p:spPr>
          <a:xfrm>
            <a:off x="6818605" y="3737813"/>
            <a:ext cx="4535196" cy="3120189"/>
          </a:xfrm>
          <a:prstGeom prst="rect">
            <a:avLst/>
          </a:prstGeom>
        </p:spPr>
      </p:pic>
      <p:pic>
        <p:nvPicPr>
          <p:cNvPr id="7" name="Content Placeholder 6"/>
          <p:cNvPicPr>
            <a:picLocks noGrp="1" noChangeAspect="1"/>
          </p:cNvPicPr>
          <p:nvPr>
            <p:ph idx="1"/>
          </p:nvPr>
        </p:nvPicPr>
        <p:blipFill>
          <a:blip r:embed="rId3" cstate="print"/>
          <a:stretch>
            <a:fillRect/>
          </a:stretch>
        </p:blipFill>
        <p:spPr>
          <a:xfrm>
            <a:off x="838203" y="3699591"/>
            <a:ext cx="5657819" cy="3158410"/>
          </a:xfrm>
          <a:prstGeom prst="rect">
            <a:avLst/>
          </a:prstGeom>
        </p:spPr>
      </p:pic>
    </p:spTree>
    <p:extLst>
      <p:ext uri="{BB962C8B-B14F-4D97-AF65-F5344CB8AC3E}">
        <p14:creationId xmlns="" xmlns:p14="http://schemas.microsoft.com/office/powerpoint/2010/main" val="749766736"/>
      </p:ext>
    </p:extLst>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5054" y="365125"/>
            <a:ext cx="1738745" cy="1325563"/>
          </a:xfrm>
        </p:spPr>
        <p:txBody>
          <a:bodyPr/>
          <a:lstStyle/>
          <a:p>
            <a:r>
              <a:rPr lang="fa-IR" b="1" dirty="0" smtClean="0"/>
              <a:t>مقدمه:</a:t>
            </a:r>
            <a:endParaRPr lang="en-US" b="1" dirty="0"/>
          </a:p>
        </p:txBody>
      </p:sp>
      <p:sp>
        <p:nvSpPr>
          <p:cNvPr id="3" name="Content Placeholder 2"/>
          <p:cNvSpPr>
            <a:spLocks noGrp="1"/>
          </p:cNvSpPr>
          <p:nvPr>
            <p:ph idx="1"/>
          </p:nvPr>
        </p:nvSpPr>
        <p:spPr/>
        <p:txBody>
          <a:bodyPr>
            <a:normAutofit/>
          </a:bodyPr>
          <a:lstStyle/>
          <a:p>
            <a:pPr marL="0" lvl="0" indent="539750" algn="r" fontAlgn="base">
              <a:lnSpc>
                <a:spcPct val="100000"/>
              </a:lnSpc>
              <a:spcBef>
                <a:spcPct val="0"/>
              </a:spcBef>
              <a:spcAft>
                <a:spcPct val="0"/>
              </a:spcAft>
              <a:buNone/>
              <a:tabLst>
                <a:tab pos="4591050" algn="l"/>
              </a:tabLst>
            </a:pPr>
            <a:r>
              <a:rPr lang="fa-IR" sz="2400" dirty="0">
                <a:solidFill>
                  <a:prstClr val="black"/>
                </a:solidFill>
                <a:latin typeface="Calibri" pitchFamily="34" charset="0"/>
              </a:rPr>
              <a:t>امروزه رشد سریع صنعت و دستیابی به تکنولوژی های پیشرفته </a:t>
            </a:r>
            <a:r>
              <a:rPr lang="fa-IR" sz="2400" dirty="0" smtClean="0">
                <a:solidFill>
                  <a:prstClr val="black"/>
                </a:solidFill>
                <a:latin typeface="Calibri" pitchFamily="34" charset="0"/>
              </a:rPr>
              <a:t>توجه</a:t>
            </a:r>
            <a:r>
              <a:rPr lang="fa-IR" sz="2400" dirty="0" smtClean="0">
                <a:solidFill>
                  <a:prstClr val="black"/>
                </a:solidFill>
                <a:latin typeface="Arial" pitchFamily="34" charset="0"/>
              </a:rPr>
              <a:t> </a:t>
            </a:r>
            <a:r>
              <a:rPr lang="fa-IR" sz="2400" dirty="0" smtClean="0">
                <a:solidFill>
                  <a:prstClr val="black"/>
                </a:solidFill>
                <a:latin typeface="Calibri" pitchFamily="34" charset="0"/>
              </a:rPr>
              <a:t>طراحان </a:t>
            </a:r>
            <a:r>
              <a:rPr lang="fa-IR" sz="2400" dirty="0">
                <a:solidFill>
                  <a:prstClr val="black"/>
                </a:solidFill>
                <a:latin typeface="Calibri" pitchFamily="34" charset="0"/>
              </a:rPr>
              <a:t>سازه رابه </a:t>
            </a:r>
            <a:r>
              <a:rPr lang="fa-IR" sz="2400" dirty="0" smtClean="0">
                <a:solidFill>
                  <a:prstClr val="black"/>
                </a:solidFill>
                <a:latin typeface="Calibri" pitchFamily="34" charset="0"/>
              </a:rPr>
              <a:t>برخی مصالح </a:t>
            </a:r>
            <a:r>
              <a:rPr lang="fa-IR" sz="2400" dirty="0">
                <a:solidFill>
                  <a:prstClr val="black"/>
                </a:solidFill>
                <a:latin typeface="Calibri" pitchFamily="34" charset="0"/>
              </a:rPr>
              <a:t>که دارای خواص ویژه ای در مقایسه با مصالح رایج درصنعت </a:t>
            </a:r>
            <a:r>
              <a:rPr lang="fa-IR" sz="2400" dirty="0" smtClean="0">
                <a:solidFill>
                  <a:prstClr val="black"/>
                </a:solidFill>
                <a:latin typeface="Calibri" pitchFamily="34" charset="0"/>
              </a:rPr>
              <a:t>ساختمان سازی می باشند،جذب </a:t>
            </a:r>
            <a:r>
              <a:rPr lang="fa-IR" sz="2400" dirty="0">
                <a:solidFill>
                  <a:prstClr val="black"/>
                </a:solidFill>
                <a:latin typeface="Calibri" pitchFamily="34" charset="0"/>
              </a:rPr>
              <a:t>کرده </a:t>
            </a:r>
            <a:r>
              <a:rPr lang="fa-IR" sz="2400" dirty="0" smtClean="0">
                <a:solidFill>
                  <a:prstClr val="black"/>
                </a:solidFill>
                <a:latin typeface="Calibri" pitchFamily="34" charset="0"/>
              </a:rPr>
              <a:t>است.جایگزینی </a:t>
            </a:r>
            <a:r>
              <a:rPr lang="fa-IR" sz="2400" dirty="0">
                <a:solidFill>
                  <a:prstClr val="black"/>
                </a:solidFill>
                <a:latin typeface="Calibri" pitchFamily="34" charset="0"/>
              </a:rPr>
              <a:t>مصالح متداول در ساختمان سازی با مصالح سبز یکی از بهترین روش‌های دستیابی به معماری پایدار است؛ مصالح سبز متشکل از مواد تجدیدپذیری هستند که به جای مواد تجدیدناپذیر استفاده می‌شوند. </a:t>
            </a:r>
            <a:r>
              <a:rPr lang="fa-IR" sz="2400" dirty="0" smtClean="0">
                <a:solidFill>
                  <a:prstClr val="black"/>
                </a:solidFill>
                <a:latin typeface="Calibri" pitchFamily="34" charset="0"/>
              </a:rPr>
              <a:t>یکی از این مصالح تولیدات پلیمری به نام ”اتیلن تترا فلوئور اتیلن ”می باشد که اصطلاحا فویل نامیده می شوند.</a:t>
            </a:r>
            <a:endParaRPr lang="en-US" sz="2400" dirty="0"/>
          </a:p>
        </p:txBody>
      </p:sp>
    </p:spTree>
    <p:extLst>
      <p:ext uri="{BB962C8B-B14F-4D97-AF65-F5344CB8AC3E}">
        <p14:creationId xmlns="" xmlns:p14="http://schemas.microsoft.com/office/powerpoint/2010/main" val="1717818145"/>
      </p:ext>
    </p:extLst>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smtClean="0"/>
              <a:t>بسیاری ازافراد از دیدن " مکعب آب " احساسی جدید از بازی رنگ و نور دارند.</a:t>
            </a:r>
            <a:endParaRPr lang="en-US" sz="3200" dirty="0"/>
          </a:p>
        </p:txBody>
      </p:sp>
      <p:pic>
        <p:nvPicPr>
          <p:cNvPr id="4" name="Content Placeholder 3"/>
          <p:cNvPicPr>
            <a:picLocks noGrp="1" noChangeAspect="1"/>
          </p:cNvPicPr>
          <p:nvPr>
            <p:ph idx="1"/>
          </p:nvPr>
        </p:nvPicPr>
        <p:blipFill>
          <a:blip r:embed="rId2" cstate="print"/>
          <a:stretch>
            <a:fillRect/>
          </a:stretch>
        </p:blipFill>
        <p:spPr>
          <a:xfrm>
            <a:off x="6461264" y="2970419"/>
            <a:ext cx="5730738" cy="2944623"/>
          </a:xfrm>
          <a:prstGeom prst="rect">
            <a:avLst/>
          </a:prstGeom>
        </p:spPr>
      </p:pic>
      <p:pic>
        <p:nvPicPr>
          <p:cNvPr id="6146" name="Picture 2" descr="C:\Users\User\Desktop\م\www.iiiWe.com » مرکز شنا و بازیهای آبی؛ مکعب آب_files\17.jpg"/>
          <p:cNvPicPr>
            <a:picLocks noChangeAspect="1" noChangeArrowheads="1"/>
          </p:cNvPicPr>
          <p:nvPr/>
        </p:nvPicPr>
        <p:blipFill>
          <a:blip r:embed="rId3" cstate="print"/>
          <a:srcRect/>
          <a:stretch>
            <a:fillRect/>
          </a:stretch>
        </p:blipFill>
        <p:spPr bwMode="auto">
          <a:xfrm>
            <a:off x="400706" y="1995324"/>
            <a:ext cx="5715001" cy="4286250"/>
          </a:xfrm>
          <a:prstGeom prst="rect">
            <a:avLst/>
          </a:prstGeom>
          <a:noFill/>
        </p:spPr>
      </p:pic>
    </p:spTree>
    <p:extLst>
      <p:ext uri="{BB962C8B-B14F-4D97-AF65-F5344CB8AC3E}">
        <p14:creationId xmlns="" xmlns:p14="http://schemas.microsoft.com/office/powerpoint/2010/main" val="265831871"/>
      </p:ext>
    </p:extLst>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6073356" y="343666"/>
            <a:ext cx="5657819" cy="4351338"/>
          </a:xfrm>
          <a:prstGeom prst="rect">
            <a:avLst/>
          </a:prstGeom>
        </p:spPr>
      </p:pic>
      <p:pic>
        <p:nvPicPr>
          <p:cNvPr id="9218" name="Picture 2" descr="C:\Users\User\Desktop\م\www.iiiWe.com » مرکز شنا و بازیهای آبی؛ مکعب آب_files\5.jpg"/>
          <p:cNvPicPr>
            <a:picLocks noChangeAspect="1" noChangeArrowheads="1"/>
          </p:cNvPicPr>
          <p:nvPr/>
        </p:nvPicPr>
        <p:blipFill>
          <a:blip r:embed="rId3" cstate="print"/>
          <a:srcRect/>
          <a:stretch>
            <a:fillRect/>
          </a:stretch>
        </p:blipFill>
        <p:spPr bwMode="auto">
          <a:xfrm>
            <a:off x="726363" y="3389586"/>
            <a:ext cx="4587931" cy="3058620"/>
          </a:xfrm>
          <a:prstGeom prst="rect">
            <a:avLst/>
          </a:prstGeom>
          <a:noFill/>
        </p:spPr>
      </p:pic>
    </p:spTree>
    <p:extLst>
      <p:ext uri="{BB962C8B-B14F-4D97-AF65-F5344CB8AC3E}">
        <p14:creationId xmlns="" xmlns:p14="http://schemas.microsoft.com/office/powerpoint/2010/main" val="1397492667"/>
      </p:ext>
    </p:extLst>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User\Desktop\م\www.iiiWe.com » مرکز شنا و بازیهای آبی؛ مکعب آب_files\8.jpg"/>
          <p:cNvPicPr>
            <a:picLocks noGrp="1" noChangeAspect="1" noChangeArrowheads="1"/>
          </p:cNvPicPr>
          <p:nvPr>
            <p:ph idx="1"/>
          </p:nvPr>
        </p:nvPicPr>
        <p:blipFill>
          <a:blip r:embed="rId2" cstate="print"/>
          <a:srcRect/>
          <a:stretch>
            <a:fillRect/>
          </a:stretch>
        </p:blipFill>
        <p:spPr bwMode="auto">
          <a:xfrm>
            <a:off x="3951870" y="0"/>
            <a:ext cx="2900892" cy="4351338"/>
          </a:xfrm>
          <a:prstGeom prst="rect">
            <a:avLst/>
          </a:prstGeom>
          <a:noFill/>
        </p:spPr>
      </p:pic>
      <p:pic>
        <p:nvPicPr>
          <p:cNvPr id="7171" name="Picture 3" descr="C:\Users\User\Desktop\م\www.iiiWe.com » مرکز شنا و بازیهای آبی؛ مکعب آب_files\12.jpg"/>
          <p:cNvPicPr>
            <a:picLocks noChangeAspect="1" noChangeArrowheads="1"/>
          </p:cNvPicPr>
          <p:nvPr/>
        </p:nvPicPr>
        <p:blipFill>
          <a:blip r:embed="rId3" cstate="print"/>
          <a:srcRect/>
          <a:stretch>
            <a:fillRect/>
          </a:stretch>
        </p:blipFill>
        <p:spPr bwMode="auto">
          <a:xfrm>
            <a:off x="0" y="3909848"/>
            <a:ext cx="5512104" cy="2734005"/>
          </a:xfrm>
          <a:prstGeom prst="rect">
            <a:avLst/>
          </a:prstGeom>
          <a:noFill/>
        </p:spPr>
      </p:pic>
      <p:pic>
        <p:nvPicPr>
          <p:cNvPr id="7172" name="Picture 4" descr="C:\Users\User\Desktop\م\www.iiiWe.com » مرکز شنا و بازیهای آبی؛ مکعب آب_files\9.jpg"/>
          <p:cNvPicPr>
            <a:picLocks noChangeAspect="1" noChangeArrowheads="1"/>
          </p:cNvPicPr>
          <p:nvPr/>
        </p:nvPicPr>
        <p:blipFill>
          <a:blip r:embed="rId4" cstate="print"/>
          <a:srcRect/>
          <a:stretch>
            <a:fillRect/>
          </a:stretch>
        </p:blipFill>
        <p:spPr bwMode="auto">
          <a:xfrm>
            <a:off x="7060654" y="3419640"/>
            <a:ext cx="4752974" cy="3171825"/>
          </a:xfrm>
          <a:prstGeom prst="rect">
            <a:avLst/>
          </a:prstGeom>
          <a:noFill/>
        </p:spPr>
      </p:pic>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4" y="689811"/>
            <a:ext cx="10515600" cy="1588168"/>
          </a:xfrm>
        </p:spPr>
        <p:txBody>
          <a:bodyPr>
            <a:noAutofit/>
          </a:bodyPr>
          <a:lstStyle/>
          <a:p>
            <a:pPr algn="r"/>
            <a:r>
              <a:rPr lang="fa-IR" sz="2400" dirty="0" smtClean="0">
                <a:cs typeface="+mn-cs"/>
              </a:rPr>
              <a:t>روکش مکعب ها:</a:t>
            </a:r>
            <a:br>
              <a:rPr lang="fa-IR" sz="2400" dirty="0" smtClean="0">
                <a:cs typeface="+mn-cs"/>
              </a:rPr>
            </a:br>
            <a:r>
              <a:rPr lang="fa-IR" sz="2400" dirty="0" smtClean="0">
                <a:cs typeface="+mn-cs"/>
              </a:rPr>
              <a:t>برای روکش مکعب ها این پوشش انتخاب شد تا هم به سازه های فضاکار روح بخشد و هم شکل و ظاهر آن را هر چه بیشتر به حباب ها و مکعب های آب شبیه کند.تک تک حباب ها در پوششی از         قرار می گیرند، سپس هوا به صورت یکباره در محل در داخل آن پمپاژ می شود، این عمل برای هر ۱۰ سال یک بار تکرار می شود.</a:t>
            </a:r>
            <a:br>
              <a:rPr lang="fa-IR" sz="2400" dirty="0" smtClean="0">
                <a:cs typeface="+mn-cs"/>
              </a:rPr>
            </a:br>
            <a:endParaRPr lang="en-US" sz="2400" dirty="0">
              <a:cs typeface="+mn-cs"/>
            </a:endParaRPr>
          </a:p>
        </p:txBody>
      </p:sp>
      <p:pic>
        <p:nvPicPr>
          <p:cNvPr id="4" name="Content Placeholder 3"/>
          <p:cNvPicPr>
            <a:picLocks noGrp="1" noChangeAspect="1"/>
          </p:cNvPicPr>
          <p:nvPr>
            <p:ph idx="1"/>
          </p:nvPr>
        </p:nvPicPr>
        <p:blipFill>
          <a:blip r:embed="rId2" cstate="print"/>
          <a:stretch>
            <a:fillRect/>
          </a:stretch>
        </p:blipFill>
        <p:spPr>
          <a:xfrm>
            <a:off x="2297502" y="3273326"/>
            <a:ext cx="4773582" cy="3188484"/>
          </a:xfrm>
          <a:prstGeom prst="rect">
            <a:avLst/>
          </a:prstGeom>
        </p:spPr>
      </p:pic>
      <p:pic>
        <p:nvPicPr>
          <p:cNvPr id="5" name="Content Placeholder 3"/>
          <p:cNvPicPr>
            <a:picLocks noChangeAspect="1"/>
          </p:cNvPicPr>
          <p:nvPr/>
        </p:nvPicPr>
        <p:blipFill>
          <a:blip r:embed="rId3" cstate="print"/>
          <a:stretch>
            <a:fillRect/>
          </a:stretch>
        </p:blipFill>
        <p:spPr>
          <a:xfrm>
            <a:off x="7192707" y="3068563"/>
            <a:ext cx="4615665" cy="3549834"/>
          </a:xfrm>
          <a:prstGeom prst="rect">
            <a:avLst/>
          </a:prstGeom>
        </p:spPr>
      </p:pic>
      <p:sp>
        <p:nvSpPr>
          <p:cNvPr id="6" name="Rectangle 2"/>
          <p:cNvSpPr>
            <a:spLocks noChangeArrowheads="1"/>
          </p:cNvSpPr>
          <p:nvPr/>
        </p:nvSpPr>
        <p:spPr bwMode="auto">
          <a:xfrm>
            <a:off x="1638848" y="1144479"/>
            <a:ext cx="668338" cy="369887"/>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Tree>
    <p:extLst>
      <p:ext uri="{BB962C8B-B14F-4D97-AF65-F5344CB8AC3E}">
        <p14:creationId xmlns="" xmlns:p14="http://schemas.microsoft.com/office/powerpoint/2010/main" val="1297109861"/>
      </p:ext>
    </p:extLst>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2400" dirty="0" smtClean="0">
                <a:cs typeface="+mn-cs"/>
              </a:rPr>
              <a:t>5- استادیوم ملی پکن(2007):</a:t>
            </a:r>
            <a:br>
              <a:rPr lang="fa-IR" sz="2400" dirty="0" smtClean="0">
                <a:cs typeface="+mn-cs"/>
              </a:rPr>
            </a:br>
            <a:r>
              <a:rPr lang="ar-SA" sz="2700" dirty="0" smtClean="0">
                <a:latin typeface="Franklin Gothic Book" pitchFamily="34" charset="0"/>
                <a:cs typeface="+mn-cs"/>
              </a:rPr>
              <a:t>به فاصله نيم کيلومتر از مکعب آبي، محل استقرار آشيانه پرنده يعني استاديوم ملي پکن است که کاري ديگر از معماران، هرزوگ و دمورن مي</a:t>
            </a:r>
            <a:r>
              <a:rPr lang="fa-IR" sz="2700" dirty="0" smtClean="0">
                <a:latin typeface="Franklin Gothic Book" pitchFamily="34" charset="0"/>
                <a:cs typeface="+mn-cs"/>
              </a:rPr>
              <a:t> </a:t>
            </a:r>
            <a:r>
              <a:rPr lang="ar-SA" sz="2700" dirty="0" smtClean="0">
                <a:latin typeface="Franklin Gothic Book" pitchFamily="34" charset="0"/>
                <a:cs typeface="+mn-cs"/>
              </a:rPr>
              <a:t>باشد. اين پروژه تضادي است از يک اسکلت فولادي به هم تنيده صلب و لايه هاي نرم</a:t>
            </a:r>
            <a:r>
              <a:rPr lang="fa-IR" sz="2700" dirty="0" smtClean="0">
                <a:latin typeface="Franklin Gothic Book" pitchFamily="34" charset="0"/>
                <a:cs typeface="+mn-cs"/>
              </a:rPr>
              <a:t>          </a:t>
            </a:r>
            <a:r>
              <a:rPr lang="ar-SA" sz="2700" dirty="0" smtClean="0">
                <a:latin typeface="Franklin Gothic Book" pitchFamily="34" charset="0"/>
                <a:cs typeface="+mn-cs"/>
              </a:rPr>
              <a:t>که </a:t>
            </a:r>
            <a:r>
              <a:rPr lang="fa-IR" sz="2700" dirty="0" smtClean="0">
                <a:latin typeface="Franklin Gothic Book" pitchFamily="34" charset="0"/>
                <a:cs typeface="+mn-cs"/>
              </a:rPr>
              <a:t> </a:t>
            </a:r>
            <a:r>
              <a:rPr lang="ar-SA" sz="2700" dirty="0" smtClean="0">
                <a:latin typeface="Franklin Gothic Book" pitchFamily="34" charset="0"/>
                <a:cs typeface="+mn-cs"/>
              </a:rPr>
              <a:t>با يکديگر ترکيب شده</a:t>
            </a:r>
            <a:r>
              <a:rPr lang="fa-IR" sz="2700" dirty="0" smtClean="0">
                <a:latin typeface="Franklin Gothic Book" pitchFamily="34" charset="0"/>
                <a:cs typeface="+mn-cs"/>
              </a:rPr>
              <a:t> </a:t>
            </a:r>
            <a:r>
              <a:rPr lang="ar-SA" sz="2700" dirty="0" smtClean="0">
                <a:latin typeface="Franklin Gothic Book" pitchFamily="34" charset="0"/>
                <a:cs typeface="+mn-cs"/>
              </a:rPr>
              <a:t>اند و در واقع از لايه</a:t>
            </a:r>
            <a:r>
              <a:rPr lang="fa-IR" sz="2700" dirty="0" smtClean="0">
                <a:latin typeface="Franklin Gothic Book" pitchFamily="34" charset="0"/>
                <a:cs typeface="+mn-cs"/>
              </a:rPr>
              <a:t> </a:t>
            </a:r>
            <a:r>
              <a:rPr lang="ar-SA" sz="2700" dirty="0" smtClean="0">
                <a:latin typeface="Franklin Gothic Book" pitchFamily="34" charset="0"/>
                <a:cs typeface="+mn-cs"/>
              </a:rPr>
              <a:t>هاي </a:t>
            </a:r>
            <a:r>
              <a:rPr lang="fa-IR" sz="2700" dirty="0" smtClean="0">
                <a:latin typeface="Franklin Gothic Book" pitchFamily="34" charset="0"/>
                <a:cs typeface="+mn-cs"/>
              </a:rPr>
              <a:t>         </a:t>
            </a:r>
            <a:r>
              <a:rPr lang="ar-SA" sz="2700" dirty="0" smtClean="0">
                <a:latin typeface="Franklin Gothic Book" pitchFamily="34" charset="0"/>
                <a:cs typeface="+mn-cs"/>
              </a:rPr>
              <a:t>براي پوشش فضاهاي ميان استراکچر فولادي استفاده شده است. </a:t>
            </a:r>
            <a:br>
              <a:rPr lang="ar-SA" sz="2700" dirty="0" smtClean="0">
                <a:latin typeface="Franklin Gothic Book" pitchFamily="34" charset="0"/>
                <a:cs typeface="+mn-cs"/>
              </a:rPr>
            </a:br>
            <a:endParaRPr lang="en-US" sz="2700" dirty="0">
              <a:cs typeface="+mn-cs"/>
            </a:endParaRPr>
          </a:p>
        </p:txBody>
      </p:sp>
      <p:pic>
        <p:nvPicPr>
          <p:cNvPr id="5" name="Picture 4" descr="http://eventspace.persiangig.com/image/86-7-10/ETFE-ArchitecturalMaterial-6.jpg"/>
          <p:cNvPicPr/>
          <p:nvPr/>
        </p:nvPicPr>
        <p:blipFill>
          <a:blip r:embed="rId2" cstate="print"/>
          <a:srcRect/>
          <a:stretch>
            <a:fillRect/>
          </a:stretch>
        </p:blipFill>
        <p:spPr bwMode="auto">
          <a:xfrm>
            <a:off x="2112578" y="2270236"/>
            <a:ext cx="3925614" cy="40359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User\Desktop\م\www.iiiWe.com » مرکز شنا و بازیهای آبی؛ مکعب آب_files\2.jpg"/>
          <p:cNvPicPr>
            <a:picLocks noGrp="1" noChangeAspect="1" noChangeArrowheads="1"/>
          </p:cNvPicPr>
          <p:nvPr>
            <p:ph idx="1"/>
          </p:nvPr>
        </p:nvPicPr>
        <p:blipFill>
          <a:blip r:embed="rId3" cstate="print"/>
          <a:srcRect/>
          <a:stretch>
            <a:fillRect/>
          </a:stretch>
        </p:blipFill>
        <p:spPr bwMode="auto">
          <a:xfrm>
            <a:off x="7031423" y="2281085"/>
            <a:ext cx="4099035" cy="3871874"/>
          </a:xfrm>
          <a:prstGeom prst="rect">
            <a:avLst/>
          </a:prstGeom>
          <a:noFill/>
        </p:spPr>
      </p:pic>
      <p:sp>
        <p:nvSpPr>
          <p:cNvPr id="6" name="Rectangle 2"/>
          <p:cNvSpPr>
            <a:spLocks noChangeArrowheads="1"/>
          </p:cNvSpPr>
          <p:nvPr/>
        </p:nvSpPr>
        <p:spPr bwMode="auto">
          <a:xfrm>
            <a:off x="8402254" y="939527"/>
            <a:ext cx="668338" cy="369887"/>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
        <p:nvSpPr>
          <p:cNvPr id="7" name="Rectangle 2"/>
          <p:cNvSpPr>
            <a:spLocks noChangeArrowheads="1"/>
          </p:cNvSpPr>
          <p:nvPr/>
        </p:nvSpPr>
        <p:spPr bwMode="auto">
          <a:xfrm>
            <a:off x="2427123" y="1002589"/>
            <a:ext cx="668338" cy="369887"/>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Tree>
    <p:extLst>
      <p:ext uri="{BB962C8B-B14F-4D97-AF65-F5344CB8AC3E}">
        <p14:creationId xmlns="" xmlns:p14="http://schemas.microsoft.com/office/powerpoint/2010/main" val="7234435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م\ورزشگاه ملی پکن - ویکی_پدیا، دانشنامهٔ آزاد_files\120px-Chaoyang_beijing2.jpg"/>
          <p:cNvPicPr>
            <a:picLocks noGrp="1" noChangeAspect="1" noChangeArrowheads="1"/>
          </p:cNvPicPr>
          <p:nvPr>
            <p:ph idx="1"/>
          </p:nvPr>
        </p:nvPicPr>
        <p:blipFill>
          <a:blip r:embed="rId2" cstate="print"/>
          <a:srcRect/>
          <a:stretch>
            <a:fillRect/>
          </a:stretch>
        </p:blipFill>
        <p:spPr bwMode="auto">
          <a:xfrm>
            <a:off x="6516415" y="2774733"/>
            <a:ext cx="5025620" cy="3434173"/>
          </a:xfrm>
          <a:prstGeom prst="rect">
            <a:avLst/>
          </a:prstGeom>
          <a:noFill/>
        </p:spPr>
      </p:pic>
      <p:pic>
        <p:nvPicPr>
          <p:cNvPr id="5" name="Picture 4" descr="Image and video hosting by TinyPic"/>
          <p:cNvPicPr/>
          <p:nvPr/>
        </p:nvPicPr>
        <p:blipFill>
          <a:blip r:embed="rId3" cstate="print"/>
          <a:srcRect/>
          <a:stretch>
            <a:fillRect/>
          </a:stretch>
        </p:blipFill>
        <p:spPr bwMode="auto">
          <a:xfrm>
            <a:off x="268016" y="2301767"/>
            <a:ext cx="5171090" cy="40359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C:\Users\User\Desktop\م\ورزشگاه ملی پکن - ویکی_پدیا، دانشنامهٔ آزاد_files\120px-2008_Summer_Olympics_flame_at_Beijing_National_Stadium_1.jpg"/>
          <p:cNvPicPr>
            <a:picLocks noChangeAspect="1" noChangeArrowheads="1"/>
          </p:cNvPicPr>
          <p:nvPr/>
        </p:nvPicPr>
        <p:blipFill>
          <a:blip r:embed="rId4" cstate="print"/>
          <a:srcRect/>
          <a:stretch>
            <a:fillRect/>
          </a:stretch>
        </p:blipFill>
        <p:spPr bwMode="auto">
          <a:xfrm>
            <a:off x="3725918" y="331078"/>
            <a:ext cx="3176096" cy="2540877"/>
          </a:xfrm>
          <a:prstGeom prst="rect">
            <a:avLst/>
          </a:prstGeom>
          <a:noFill/>
        </p:spPr>
      </p:pic>
    </p:spTree>
    <p:extLst>
      <p:ext uri="{BB962C8B-B14F-4D97-AF65-F5344CB8AC3E}">
        <p14:creationId xmlns="" xmlns:p14="http://schemas.microsoft.com/office/powerpoint/2010/main" val="153821573"/>
      </p:ext>
    </p:extLst>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2700" dirty="0" smtClean="0">
                <a:cs typeface="+mn-cs"/>
              </a:rPr>
              <a:t>این استادیوم بزرگ‌ترین سازۀ فلزی جهان به‌شمار می‌رود.</a:t>
            </a:r>
            <a:br>
              <a:rPr lang="fa-IR" sz="2700" dirty="0" smtClean="0">
                <a:cs typeface="+mn-cs"/>
              </a:rPr>
            </a:br>
            <a:r>
              <a:rPr lang="fa-IR" sz="2700" dirty="0" smtClean="0">
                <a:cs typeface="+mn-cs"/>
              </a:rPr>
              <a:t>آشیانۀ پرنده، به‌همراه مکعب آب ، یکی از دو ورزشگاهی است که به‌واسطۀ شیوۀ طراحی، به نمادهای شهر پکن تبدیل شده اند.</a:t>
            </a:r>
            <a:r>
              <a:rPr lang="fa-IR" dirty="0" smtClean="0"/>
              <a:t/>
            </a:r>
            <a:br>
              <a:rPr lang="fa-IR" dirty="0" smtClean="0"/>
            </a:br>
            <a:endParaRPr lang="fa-IR" dirty="0"/>
          </a:p>
        </p:txBody>
      </p:sp>
      <p:pic>
        <p:nvPicPr>
          <p:cNvPr id="4" name="Picture 2" descr="Tinypic"/>
          <p:cNvPicPr>
            <a:picLocks noGrp="1" noChangeAspect="1" noChangeArrowheads="1"/>
          </p:cNvPicPr>
          <p:nvPr>
            <p:ph idx="1"/>
          </p:nvPr>
        </p:nvPicPr>
        <p:blipFill>
          <a:blip r:embed="rId2" cstate="print"/>
          <a:srcRect/>
          <a:stretch>
            <a:fillRect/>
          </a:stretch>
        </p:blipFill>
        <p:spPr bwMode="auto">
          <a:xfrm>
            <a:off x="673974" y="2049517"/>
            <a:ext cx="5975285" cy="3655931"/>
          </a:xfrm>
          <a:prstGeom prst="rect">
            <a:avLst/>
          </a:prstGeom>
          <a:noFill/>
          <a:ln w="9525">
            <a:noFill/>
            <a:miter lim="800000"/>
            <a:headEnd/>
            <a:tailEnd/>
          </a:ln>
        </p:spPr>
      </p:pic>
      <p:pic>
        <p:nvPicPr>
          <p:cNvPr id="8194" name="Picture 2" descr="C:\Users\User\Desktop\م\بچه های مهندسی پلیمر کاشان - بناهای شگفت انگیز پلیمری_files\china.jpg"/>
          <p:cNvPicPr>
            <a:picLocks noChangeAspect="1" noChangeArrowheads="1"/>
          </p:cNvPicPr>
          <p:nvPr/>
        </p:nvPicPr>
        <p:blipFill>
          <a:blip r:embed="rId3" cstate="print"/>
          <a:srcRect/>
          <a:stretch>
            <a:fillRect/>
          </a:stretch>
        </p:blipFill>
        <p:spPr bwMode="auto">
          <a:xfrm>
            <a:off x="7391402" y="2131557"/>
            <a:ext cx="4369676" cy="3244485"/>
          </a:xfrm>
          <a:prstGeom prst="rect">
            <a:avLst/>
          </a:prstGeom>
          <a:noFill/>
        </p:spPr>
      </p:pic>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267" y="995746"/>
            <a:ext cx="10515600" cy="1325563"/>
          </a:xfrm>
        </p:spPr>
        <p:txBody>
          <a:bodyPr>
            <a:normAutofit fontScale="90000"/>
          </a:bodyPr>
          <a:lstStyle/>
          <a:p>
            <a:pPr algn="r"/>
            <a:r>
              <a:rPr lang="fa-IR" sz="2400" dirty="0" smtClean="0">
                <a:cs typeface="+mn-cs"/>
              </a:rPr>
              <a:t>6- مرکز تفریحی- فرهنگی قزاقستان(2008):</a:t>
            </a:r>
            <a:br>
              <a:rPr lang="fa-IR" sz="2400" dirty="0" smtClean="0">
                <a:cs typeface="+mn-cs"/>
              </a:rPr>
            </a:br>
            <a:r>
              <a:rPr lang="ar-SA" sz="2700" dirty="0" smtClean="0">
                <a:latin typeface="Franklin Gothic Book" pitchFamily="34" charset="0"/>
                <a:cs typeface="+mn-cs"/>
              </a:rPr>
              <a:t>اين پروژه که توسط دفتر معماري نورمن فاستر طراحي شده يک مرکز بزرگ تفريحي و فرهنگي است که در آستانه، پايتخت کشور قزاقستان واقع شده است. اين مرکز که در حال ساخت مي­باشد، شامل گستره</a:t>
            </a:r>
            <a:r>
              <a:rPr lang="fa-IR" sz="2700" dirty="0" smtClean="0">
                <a:latin typeface="Franklin Gothic Book" pitchFamily="34" charset="0"/>
                <a:cs typeface="+mn-cs"/>
              </a:rPr>
              <a:t> </a:t>
            </a:r>
            <a:r>
              <a:rPr lang="ar-SA" sz="2700" dirty="0" smtClean="0">
                <a:latin typeface="Franklin Gothic Book" pitchFamily="34" charset="0"/>
                <a:cs typeface="+mn-cs"/>
              </a:rPr>
              <a:t>اي از فروشگاه</a:t>
            </a:r>
            <a:r>
              <a:rPr lang="fa-IR" sz="2700" dirty="0" smtClean="0">
                <a:latin typeface="Franklin Gothic Book" pitchFamily="34" charset="0"/>
                <a:cs typeface="+mn-cs"/>
              </a:rPr>
              <a:t> </a:t>
            </a:r>
            <a:r>
              <a:rPr lang="ar-SA" sz="2700" dirty="0" smtClean="0">
                <a:latin typeface="Franklin Gothic Book" pitchFamily="34" charset="0"/>
                <a:cs typeface="+mn-cs"/>
              </a:rPr>
              <a:t>ها، کافه</a:t>
            </a:r>
            <a:r>
              <a:rPr lang="fa-IR" sz="2700" dirty="0" smtClean="0">
                <a:latin typeface="Franklin Gothic Book" pitchFamily="34" charset="0"/>
                <a:cs typeface="+mn-cs"/>
              </a:rPr>
              <a:t> </a:t>
            </a:r>
            <a:r>
              <a:rPr lang="ar-SA" sz="2700" dirty="0" smtClean="0">
                <a:latin typeface="Franklin Gothic Book" pitchFamily="34" charset="0"/>
                <a:cs typeface="+mn-cs"/>
              </a:rPr>
              <a:t>ها، تئاترهاي نمايش و ... مي</a:t>
            </a:r>
            <a:r>
              <a:rPr lang="fa-IR" sz="2700" dirty="0" smtClean="0">
                <a:latin typeface="Franklin Gothic Book" pitchFamily="34" charset="0"/>
                <a:cs typeface="+mn-cs"/>
              </a:rPr>
              <a:t> ب</a:t>
            </a:r>
            <a:r>
              <a:rPr lang="ar-SA" sz="2700" dirty="0" smtClean="0">
                <a:latin typeface="Franklin Gothic Book" pitchFamily="34" charset="0"/>
                <a:cs typeface="+mn-cs"/>
              </a:rPr>
              <a:t>اشد. سازه اين بنا به يک چادر غول پيکر برف</a:t>
            </a:r>
            <a:r>
              <a:rPr lang="fa-IR" sz="2700" dirty="0" smtClean="0">
                <a:latin typeface="Franklin Gothic Book" pitchFamily="34" charset="0"/>
                <a:cs typeface="+mn-cs"/>
              </a:rPr>
              <a:t>ر</a:t>
            </a:r>
            <a:r>
              <a:rPr lang="ar-SA" sz="2700" dirty="0" smtClean="0">
                <a:latin typeface="Franklin Gothic Book" pitchFamily="34" charset="0"/>
                <a:cs typeface="+mn-cs"/>
              </a:rPr>
              <a:t>از يک کوهستان شباهت دارد. در حقيقت </a:t>
            </a:r>
            <a:r>
              <a:rPr lang="fa-IR" sz="2700" dirty="0" smtClean="0">
                <a:latin typeface="Franklin Gothic Book" pitchFamily="34" charset="0"/>
                <a:cs typeface="+mn-cs"/>
              </a:rPr>
              <a:t>این بنا </a:t>
            </a:r>
            <a:r>
              <a:rPr lang="ar-SA" sz="2700" dirty="0" smtClean="0">
                <a:latin typeface="Franklin Gothic Book" pitchFamily="34" charset="0"/>
                <a:cs typeface="+mn-cs"/>
              </a:rPr>
              <a:t>نقش يک ستاره را در ساخت اين بنا بازي مي</a:t>
            </a:r>
            <a:r>
              <a:rPr lang="fa-IR" sz="2700" dirty="0" smtClean="0">
                <a:latin typeface="Franklin Gothic Book" pitchFamily="34" charset="0"/>
                <a:cs typeface="+mn-cs"/>
              </a:rPr>
              <a:t> </a:t>
            </a:r>
            <a:r>
              <a:rPr lang="ar-SA" sz="2700" dirty="0" smtClean="0">
                <a:latin typeface="Franklin Gothic Book" pitchFamily="34" charset="0"/>
                <a:cs typeface="+mn-cs"/>
              </a:rPr>
              <a:t>کند و غشاء عظيم خارجي آن را تشکيل مي</a:t>
            </a:r>
            <a:r>
              <a:rPr lang="fa-IR" sz="2700" dirty="0" smtClean="0">
                <a:latin typeface="Franklin Gothic Book" pitchFamily="34" charset="0"/>
                <a:cs typeface="+mn-cs"/>
              </a:rPr>
              <a:t> </a:t>
            </a:r>
            <a:r>
              <a:rPr lang="ar-SA" sz="2700" dirty="0" smtClean="0">
                <a:latin typeface="Franklin Gothic Book" pitchFamily="34" charset="0"/>
                <a:cs typeface="+mn-cs"/>
              </a:rPr>
              <a:t>دهد. در نتيجه اين امکان فراهم مي</a:t>
            </a:r>
            <a:r>
              <a:rPr lang="fa-IR" sz="2700" dirty="0" smtClean="0">
                <a:latin typeface="Franklin Gothic Book" pitchFamily="34" charset="0"/>
                <a:cs typeface="+mn-cs"/>
              </a:rPr>
              <a:t> </a:t>
            </a:r>
            <a:r>
              <a:rPr lang="ar-SA" sz="2700" dirty="0" smtClean="0">
                <a:latin typeface="Franklin Gothic Book" pitchFamily="34" charset="0"/>
                <a:cs typeface="+mn-cs"/>
              </a:rPr>
              <a:t>شود که در عين عبور نور به فضاهاي داخلي، مردم در مقابل اثرات نامطلوب آب و هواي ناملايم، محافظت شوند و کل مجموعه در سرتاسر سال قابل استفاده گردد. </a:t>
            </a:r>
            <a:br>
              <a:rPr lang="ar-SA" sz="2700" dirty="0" smtClean="0">
                <a:latin typeface="Franklin Gothic Book" pitchFamily="34" charset="0"/>
                <a:cs typeface="+mn-cs"/>
              </a:rPr>
            </a:br>
            <a:endParaRPr lang="fa-IR" sz="2700" dirty="0">
              <a:cs typeface="+mn-cs"/>
            </a:endParaRPr>
          </a:p>
        </p:txBody>
      </p:sp>
      <p:pic>
        <p:nvPicPr>
          <p:cNvPr id="5122" name="Picture 2" descr="C:\Users\User\Desktop\م\بزرگترین چادر مسافرتی جهان (+عکس)_files\resized_485939_457.jpg"/>
          <p:cNvPicPr>
            <a:picLocks noGrp="1" noChangeAspect="1" noChangeArrowheads="1"/>
          </p:cNvPicPr>
          <p:nvPr>
            <p:ph idx="1"/>
          </p:nvPr>
        </p:nvPicPr>
        <p:blipFill>
          <a:blip r:embed="rId2" cstate="print"/>
          <a:srcRect/>
          <a:stretch>
            <a:fillRect/>
          </a:stretch>
        </p:blipFill>
        <p:spPr bwMode="auto">
          <a:xfrm>
            <a:off x="867103" y="2790497"/>
            <a:ext cx="6270306" cy="3762184"/>
          </a:xfrm>
          <a:prstGeom prst="rect">
            <a:avLst/>
          </a:prstGeom>
          <a:noFill/>
        </p:spPr>
      </p:pic>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م\بچه های مهندسی پلیمر کاشان - بناهای شگفت انگیز پلیمری_files\Khan_Shatyr_Entertainment_Center_design_Exterior_3_800x533.jpg"/>
          <p:cNvPicPr>
            <a:picLocks noGrp="1" noChangeAspect="1" noChangeArrowheads="1"/>
          </p:cNvPicPr>
          <p:nvPr>
            <p:ph idx="1"/>
          </p:nvPr>
        </p:nvPicPr>
        <p:blipFill>
          <a:blip r:embed="rId2" cstate="print"/>
          <a:srcRect/>
          <a:stretch>
            <a:fillRect/>
          </a:stretch>
        </p:blipFill>
        <p:spPr bwMode="auto">
          <a:xfrm>
            <a:off x="5211049" y="1746797"/>
            <a:ext cx="6531090" cy="4351338"/>
          </a:xfrm>
          <a:prstGeom prst="rect">
            <a:avLst/>
          </a:prstGeom>
          <a:noFill/>
        </p:spPr>
      </p:pic>
      <p:pic>
        <p:nvPicPr>
          <p:cNvPr id="4099" name="Picture 3" descr="C:\Users\User\Desktop\م\نمای مدرن - طراحی نما - نمای کلاسیک - نمای ترکیبی_files\uv1h_kzastanaentertainment_center_vf_matt_wilson2012.06.04.jpg"/>
          <p:cNvPicPr>
            <a:picLocks noChangeAspect="1" noChangeArrowheads="1"/>
          </p:cNvPicPr>
          <p:nvPr/>
        </p:nvPicPr>
        <p:blipFill>
          <a:blip r:embed="rId3" cstate="print"/>
          <a:srcRect/>
          <a:stretch>
            <a:fillRect/>
          </a:stretch>
        </p:blipFill>
        <p:spPr bwMode="auto">
          <a:xfrm>
            <a:off x="698939" y="2948154"/>
            <a:ext cx="3836276" cy="2877207"/>
          </a:xfrm>
          <a:prstGeom prst="rect">
            <a:avLst/>
          </a:prstGeom>
          <a:noFill/>
        </p:spPr>
      </p:pic>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User\Desktop\م\نقش و نگار_files\q08vvs4rj7wdfxff9f2n.jpg"/>
          <p:cNvPicPr>
            <a:picLocks noGrp="1" noChangeAspect="1" noChangeArrowheads="1"/>
          </p:cNvPicPr>
          <p:nvPr>
            <p:ph idx="1"/>
          </p:nvPr>
        </p:nvPicPr>
        <p:blipFill>
          <a:blip r:embed="rId2" cstate="print"/>
          <a:srcRect/>
          <a:stretch>
            <a:fillRect/>
          </a:stretch>
        </p:blipFill>
        <p:spPr bwMode="auto">
          <a:xfrm>
            <a:off x="2966353" y="630437"/>
            <a:ext cx="4916405" cy="592489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230" y="0"/>
            <a:ext cx="12954000" cy="2309980"/>
          </a:xfrm>
        </p:spPr>
        <p:txBody>
          <a:bodyPr/>
          <a:lstStyle/>
          <a:p>
            <a:r>
              <a:rPr lang="fa-IR" sz="2800" dirty="0" smtClean="0"/>
              <a:t>،</a:t>
            </a:r>
            <a:r>
              <a:rPr lang="fa-IR" sz="2800" dirty="0" smtClean="0">
                <a:cs typeface="+mn-cs"/>
              </a:rPr>
              <a:t>کوتاه شده عبارت «اتیلن تترا فلوئور اتیلن» می باشد.</a:t>
            </a:r>
            <a:r>
              <a:rPr lang="en-US" sz="2800" dirty="0" smtClean="0">
                <a:cs typeface="+mn-cs"/>
              </a:rPr>
              <a:t>ETFE</a:t>
            </a:r>
            <a:r>
              <a:rPr lang="fa-IR" sz="2800" dirty="0" smtClean="0">
                <a:cs typeface="+mn-cs"/>
              </a:rPr>
              <a:t> واژه</a:t>
            </a:r>
            <a:endParaRPr lang="en-US" sz="2800" dirty="0">
              <a:cs typeface="+mn-cs"/>
            </a:endParaRPr>
          </a:p>
        </p:txBody>
      </p:sp>
      <p:pic>
        <p:nvPicPr>
          <p:cNvPr id="4" name="Content Placeholder 3"/>
          <p:cNvPicPr>
            <a:picLocks noGrp="1" noChangeAspect="1"/>
          </p:cNvPicPr>
          <p:nvPr>
            <p:ph idx="1"/>
          </p:nvPr>
        </p:nvPicPr>
        <p:blipFill>
          <a:blip r:embed="rId2" cstate="print"/>
          <a:stretch>
            <a:fillRect/>
          </a:stretch>
        </p:blipFill>
        <p:spPr>
          <a:xfrm>
            <a:off x="838204" y="2927498"/>
            <a:ext cx="2095801" cy="546710"/>
          </a:xfrm>
          <a:prstGeom prst="rect">
            <a:avLst/>
          </a:prstGeom>
        </p:spPr>
      </p:pic>
      <p:sp>
        <p:nvSpPr>
          <p:cNvPr id="5" name="Rectangle 4"/>
          <p:cNvSpPr/>
          <p:nvPr/>
        </p:nvSpPr>
        <p:spPr>
          <a:xfrm>
            <a:off x="928256" y="3702449"/>
            <a:ext cx="2005749" cy="769441"/>
          </a:xfrm>
          <a:prstGeom prst="rect">
            <a:avLst/>
          </a:prstGeom>
        </p:spPr>
        <p:txBody>
          <a:bodyPr wrap="square">
            <a:spAutoFit/>
          </a:bodyPr>
          <a:lstStyle/>
          <a:p>
            <a:r>
              <a:rPr lang="en-US" sz="4400" dirty="0" smtClean="0"/>
              <a:t>T :</a:t>
            </a:r>
            <a:r>
              <a:rPr lang="fa-IR" sz="4400" dirty="0" smtClean="0"/>
              <a:t>تترا</a:t>
            </a:r>
            <a:r>
              <a:rPr lang="fa-IR" dirty="0" smtClean="0"/>
              <a:t> </a:t>
            </a:r>
            <a:endParaRPr lang="en-US" dirty="0"/>
          </a:p>
        </p:txBody>
      </p:sp>
      <p:sp>
        <p:nvSpPr>
          <p:cNvPr id="6" name="Rectangle 5"/>
          <p:cNvSpPr/>
          <p:nvPr/>
        </p:nvSpPr>
        <p:spPr>
          <a:xfrm>
            <a:off x="928259" y="4669135"/>
            <a:ext cx="1646605" cy="553998"/>
          </a:xfrm>
          <a:prstGeom prst="rect">
            <a:avLst/>
          </a:prstGeom>
        </p:spPr>
        <p:txBody>
          <a:bodyPr wrap="none">
            <a:spAutoFit/>
          </a:bodyPr>
          <a:lstStyle/>
          <a:p>
            <a:r>
              <a:rPr lang="en-US" sz="3000" dirty="0">
                <a:solidFill>
                  <a:prstClr val="black"/>
                </a:solidFill>
                <a:latin typeface="Franklin Gothic Book" pitchFamily="34" charset="0"/>
                <a:cs typeface="Arial" pitchFamily="34" charset="0"/>
              </a:rPr>
              <a:t>F:   </a:t>
            </a:r>
            <a:r>
              <a:rPr lang="fa-IR" sz="3000" dirty="0">
                <a:solidFill>
                  <a:prstClr val="black"/>
                </a:solidFill>
                <a:latin typeface="Franklin Gothic Book" pitchFamily="34" charset="0"/>
                <a:cs typeface="Tahoma" pitchFamily="34" charset="0"/>
              </a:rPr>
              <a:t>فلوئور</a:t>
            </a:r>
            <a:endParaRPr lang="en-US" dirty="0"/>
          </a:p>
        </p:txBody>
      </p:sp>
      <p:sp>
        <p:nvSpPr>
          <p:cNvPr id="7" name="Rectangle 6"/>
          <p:cNvSpPr/>
          <p:nvPr/>
        </p:nvSpPr>
        <p:spPr>
          <a:xfrm>
            <a:off x="1058935" y="5451372"/>
            <a:ext cx="1744388" cy="523220"/>
          </a:xfrm>
          <a:prstGeom prst="rect">
            <a:avLst/>
          </a:prstGeom>
        </p:spPr>
        <p:txBody>
          <a:bodyPr wrap="none">
            <a:spAutoFit/>
          </a:bodyPr>
          <a:lstStyle/>
          <a:p>
            <a:r>
              <a:rPr lang="en-US" sz="2800" dirty="0">
                <a:solidFill>
                  <a:prstClr val="black"/>
                </a:solidFill>
                <a:latin typeface="Franklin Gothic Book" pitchFamily="34" charset="0"/>
                <a:cs typeface="Arial" pitchFamily="34" charset="0"/>
              </a:rPr>
              <a:t>E</a:t>
            </a:r>
            <a:r>
              <a:rPr lang="fa-IR" sz="2800" dirty="0">
                <a:solidFill>
                  <a:prstClr val="black"/>
                </a:solidFill>
                <a:latin typeface="Franklin Gothic Book" pitchFamily="34" charset="0"/>
                <a:cs typeface="Tahoma" pitchFamily="34" charset="0"/>
              </a:rPr>
              <a:t> </a:t>
            </a:r>
            <a:r>
              <a:rPr lang="en-US" sz="2800" dirty="0">
                <a:solidFill>
                  <a:prstClr val="black"/>
                </a:solidFill>
                <a:latin typeface="Franklin Gothic Book" pitchFamily="34" charset="0"/>
                <a:cs typeface="Arial" pitchFamily="34" charset="0"/>
              </a:rPr>
              <a:t>:</a:t>
            </a:r>
            <a:r>
              <a:rPr lang="fa-IR" sz="2800" dirty="0">
                <a:solidFill>
                  <a:prstClr val="black"/>
                </a:solidFill>
                <a:latin typeface="Franklin Gothic Book" pitchFamily="34" charset="0"/>
                <a:cs typeface="Tahoma" pitchFamily="34" charset="0"/>
              </a:rPr>
              <a:t>    اتیلن</a:t>
            </a:r>
            <a:endParaRPr lang="en-US" dirty="0"/>
          </a:p>
        </p:txBody>
      </p:sp>
      <p:pic>
        <p:nvPicPr>
          <p:cNvPr id="8" name="Picture 7" descr="C:\Users\User\Desktop\1.png"/>
          <p:cNvPicPr>
            <a:picLocks noGrp="1" noChangeAspect="1" noChangeArrowheads="1"/>
          </p:cNvPicPr>
          <p:nvPr/>
        </p:nvPicPr>
        <p:blipFill>
          <a:blip r:embed="rId3" cstate="print"/>
          <a:srcRect/>
          <a:stretch>
            <a:fillRect/>
          </a:stretch>
        </p:blipFill>
        <p:spPr bwMode="auto">
          <a:xfrm>
            <a:off x="3975894" y="1872457"/>
            <a:ext cx="6331888" cy="4362089"/>
          </a:xfrm>
          <a:prstGeom prst="rect">
            <a:avLst/>
          </a:prstGeom>
          <a:noFill/>
          <a:ln w="9525">
            <a:noFill/>
            <a:miter lim="800000"/>
            <a:headEnd/>
            <a:tailEnd/>
          </a:ln>
        </p:spPr>
      </p:pic>
    </p:spTree>
    <p:extLst>
      <p:ext uri="{BB962C8B-B14F-4D97-AF65-F5344CB8AC3E}">
        <p14:creationId xmlns="" xmlns:p14="http://schemas.microsoft.com/office/powerpoint/2010/main" val="2012411872"/>
      </p:ext>
    </p:extLst>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452" y="1484477"/>
            <a:ext cx="10515600" cy="2693385"/>
          </a:xfrm>
        </p:spPr>
        <p:txBody>
          <a:bodyPr>
            <a:noAutofit/>
          </a:bodyPr>
          <a:lstStyle/>
          <a:p>
            <a:pPr algn="r"/>
            <a:r>
              <a:rPr lang="fa-IR" sz="2400" dirty="0" smtClean="0">
                <a:latin typeface="Franklin Gothic Book" pitchFamily="34" charset="0"/>
                <a:cs typeface="+mn-cs"/>
              </a:rPr>
              <a:t>کشور ایران دارای اقلیم های متنوعی می باشد که بیشترین مساحت آن به اقلیم گرم و خشک اختصاص</a:t>
            </a:r>
            <a:br>
              <a:rPr lang="fa-IR" sz="2400" dirty="0" smtClean="0">
                <a:latin typeface="Franklin Gothic Book" pitchFamily="34" charset="0"/>
                <a:cs typeface="+mn-cs"/>
              </a:rPr>
            </a:br>
            <a:r>
              <a:rPr lang="fa-IR" sz="2400" dirty="0" smtClean="0">
                <a:latin typeface="Franklin Gothic Book" pitchFamily="34" charset="0"/>
                <a:cs typeface="+mn-cs"/>
              </a:rPr>
              <a:t/>
            </a:r>
            <a:br>
              <a:rPr lang="fa-IR" sz="2400" dirty="0" smtClean="0">
                <a:latin typeface="Franklin Gothic Book" pitchFamily="34" charset="0"/>
                <a:cs typeface="+mn-cs"/>
              </a:rPr>
            </a:br>
            <a:r>
              <a:rPr lang="fa-IR" sz="2400" dirty="0" smtClean="0">
                <a:latin typeface="Franklin Gothic Book" pitchFamily="34" charset="0"/>
                <a:cs typeface="+mn-cs"/>
              </a:rPr>
              <a:t>دارد ، از ویژگی های منحصر به فرد مصالح پلیمری        ،حفظ و حداکثر بهره مندی از منابع انرژی</a:t>
            </a:r>
            <a:br>
              <a:rPr lang="fa-IR" sz="2400" dirty="0" smtClean="0">
                <a:latin typeface="Franklin Gothic Book" pitchFamily="34" charset="0"/>
                <a:cs typeface="+mn-cs"/>
              </a:rPr>
            </a:br>
            <a:r>
              <a:rPr lang="fa-IR" sz="2400" dirty="0" smtClean="0">
                <a:latin typeface="Franklin Gothic Book" pitchFamily="34" charset="0"/>
                <a:cs typeface="+mn-cs"/>
              </a:rPr>
              <a:t> </a:t>
            </a:r>
            <a:r>
              <a:rPr lang="en-US" sz="2400" dirty="0" smtClean="0">
                <a:latin typeface="Franklin Gothic Book" pitchFamily="34" charset="0"/>
                <a:cs typeface="+mn-cs"/>
              </a:rPr>
              <a:t/>
            </a:r>
            <a:br>
              <a:rPr lang="en-US" sz="2400" dirty="0" smtClean="0">
                <a:latin typeface="Franklin Gothic Book" pitchFamily="34" charset="0"/>
                <a:cs typeface="+mn-cs"/>
              </a:rPr>
            </a:br>
            <a:r>
              <a:rPr lang="fa-IR" sz="2400" dirty="0" smtClean="0">
                <a:latin typeface="Franklin Gothic Book" pitchFamily="34" charset="0"/>
                <a:cs typeface="+mn-cs"/>
              </a:rPr>
              <a:t>طبیعی ،چون انرژی خورشیدی می باشد.</a:t>
            </a:r>
            <a:br>
              <a:rPr lang="fa-IR" sz="2400" dirty="0" smtClean="0">
                <a:latin typeface="Franklin Gothic Book" pitchFamily="34" charset="0"/>
                <a:cs typeface="+mn-cs"/>
              </a:rPr>
            </a:br>
            <a:r>
              <a:rPr lang="fa-IR" sz="2400" dirty="0" smtClean="0">
                <a:latin typeface="Franklin Gothic Book" pitchFamily="34" charset="0"/>
                <a:cs typeface="+mn-cs"/>
              </a:rPr>
              <a:t/>
            </a:r>
            <a:br>
              <a:rPr lang="fa-IR" sz="2400" dirty="0" smtClean="0">
                <a:latin typeface="Franklin Gothic Book" pitchFamily="34" charset="0"/>
                <a:cs typeface="+mn-cs"/>
              </a:rPr>
            </a:br>
            <a:r>
              <a:rPr lang="fa-IR" sz="2400" dirty="0" smtClean="0">
                <a:latin typeface="Franklin Gothic Book" pitchFamily="34" charset="0"/>
                <a:cs typeface="+mn-cs"/>
              </a:rPr>
              <a:t>استفاده از آب های باران به صورت ذخایر آبی ، در اقلیم های مختلف ایران ، از دیگر ویژگی های این</a:t>
            </a:r>
            <a:br>
              <a:rPr lang="fa-IR" sz="2400" dirty="0" smtClean="0">
                <a:latin typeface="Franklin Gothic Book" pitchFamily="34" charset="0"/>
                <a:cs typeface="+mn-cs"/>
              </a:rPr>
            </a:br>
            <a:r>
              <a:rPr lang="fa-IR" sz="2400" dirty="0" smtClean="0">
                <a:latin typeface="Franklin Gothic Book" pitchFamily="34" charset="0"/>
                <a:cs typeface="+mn-cs"/>
              </a:rPr>
              <a:t/>
            </a:r>
            <a:br>
              <a:rPr lang="fa-IR" sz="2400" dirty="0" smtClean="0">
                <a:latin typeface="Franklin Gothic Book" pitchFamily="34" charset="0"/>
                <a:cs typeface="+mn-cs"/>
              </a:rPr>
            </a:br>
            <a:r>
              <a:rPr lang="fa-IR" sz="2400" dirty="0" smtClean="0">
                <a:latin typeface="Franklin Gothic Book" pitchFamily="34" charset="0"/>
                <a:cs typeface="+mn-cs"/>
              </a:rPr>
              <a:t> مصالح است که به علت خاصیت فرم پذیری و انعطاف پذیری ورقه های          در سقف و بدنه ها</a:t>
            </a:r>
            <a:br>
              <a:rPr lang="fa-IR" sz="2400" dirty="0" smtClean="0">
                <a:latin typeface="Franklin Gothic Book" pitchFamily="34" charset="0"/>
                <a:cs typeface="+mn-cs"/>
              </a:rPr>
            </a:br>
            <a:r>
              <a:rPr lang="fa-IR" sz="2400" dirty="0" smtClean="0">
                <a:latin typeface="Franklin Gothic Book" pitchFamily="34" charset="0"/>
                <a:cs typeface="+mn-cs"/>
              </a:rPr>
              <a:t/>
            </a:r>
            <a:br>
              <a:rPr lang="fa-IR" sz="2400" dirty="0" smtClean="0">
                <a:latin typeface="Franklin Gothic Book" pitchFamily="34" charset="0"/>
                <a:cs typeface="+mn-cs"/>
              </a:rPr>
            </a:br>
            <a:r>
              <a:rPr lang="fa-IR" sz="2400" dirty="0" smtClean="0">
                <a:latin typeface="Franklin Gothic Book" pitchFamily="34" charset="0"/>
                <a:cs typeface="+mn-cs"/>
              </a:rPr>
              <a:t> امکان پذیر است .</a:t>
            </a:r>
            <a:r>
              <a:rPr lang="en-US" sz="2400" dirty="0" smtClean="0">
                <a:latin typeface="Franklin Gothic Book" pitchFamily="34" charset="0"/>
                <a:cs typeface="+mn-cs"/>
              </a:rPr>
              <a:t>   </a:t>
            </a:r>
            <a:br>
              <a:rPr lang="en-US" sz="2400" dirty="0" smtClean="0">
                <a:latin typeface="Franklin Gothic Book" pitchFamily="34" charset="0"/>
                <a:cs typeface="+mn-cs"/>
              </a:rPr>
            </a:br>
            <a:endParaRPr lang="fa-IR" sz="2400" dirty="0">
              <a:cs typeface="+mn-cs"/>
            </a:endParaRPr>
          </a:p>
        </p:txBody>
      </p:sp>
      <p:sp>
        <p:nvSpPr>
          <p:cNvPr id="4" name="Rectangle 4"/>
          <p:cNvSpPr>
            <a:spLocks noChangeArrowheads="1"/>
          </p:cNvSpPr>
          <p:nvPr/>
        </p:nvSpPr>
        <p:spPr bwMode="auto">
          <a:xfrm>
            <a:off x="5605134" y="1534896"/>
            <a:ext cx="666750" cy="369887"/>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
        <p:nvSpPr>
          <p:cNvPr id="5" name="Rectangle 4"/>
          <p:cNvSpPr>
            <a:spLocks noChangeArrowheads="1"/>
          </p:cNvSpPr>
          <p:nvPr/>
        </p:nvSpPr>
        <p:spPr bwMode="auto">
          <a:xfrm>
            <a:off x="3587149" y="3395226"/>
            <a:ext cx="666750" cy="369887"/>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439" y="643212"/>
            <a:ext cx="10515600" cy="4351338"/>
          </a:xfrm>
        </p:spPr>
        <p:txBody>
          <a:bodyPr/>
          <a:lstStyle/>
          <a:p>
            <a:pPr algn="r">
              <a:buNone/>
            </a:pPr>
            <a:r>
              <a:rPr lang="fa-IR" sz="2400" dirty="0" smtClean="0">
                <a:latin typeface="Franklin Gothic Book" pitchFamily="34" charset="0"/>
              </a:rPr>
              <a:t>قابلیت های فراوان مصالح پلیمری        ،چون ماندگاری ، وزن سبک  ، قابلیت انعطاف پذیری و شکل </a:t>
            </a:r>
          </a:p>
          <a:p>
            <a:pPr algn="r">
              <a:buNone/>
            </a:pPr>
            <a:r>
              <a:rPr lang="fa-IR" sz="2400" dirty="0" smtClean="0">
                <a:latin typeface="Franklin Gothic Book" pitchFamily="34" charset="0"/>
              </a:rPr>
              <a:t>گیری بالا ، عملکرد حرارتی بالا ، قابلیت عبور نور با شفافیت بالا و مقاومت فشاری بالا استفاده از این</a:t>
            </a:r>
          </a:p>
          <a:p>
            <a:pPr algn="r">
              <a:buNone/>
            </a:pPr>
            <a:r>
              <a:rPr lang="fa-IR" sz="2400" dirty="0" smtClean="0">
                <a:latin typeface="Franklin Gothic Book" pitchFamily="34" charset="0"/>
              </a:rPr>
              <a:t>  مواد را به یکی از راه حل های کلیدی جهت ساخت  اماکن حساس مانند بیمارستان و سایر اماکن </a:t>
            </a:r>
          </a:p>
          <a:p>
            <a:pPr algn="r">
              <a:buNone/>
            </a:pPr>
            <a:r>
              <a:rPr lang="fa-IR" sz="2400" dirty="0" smtClean="0">
                <a:latin typeface="Franklin Gothic Book" pitchFamily="34" charset="0"/>
              </a:rPr>
              <a:t>عمومی مقاوم در برابر وقوع زلزله تبدیل کرده است و علت خواص زیبایی شناسی بالا و کاهش مدت </a:t>
            </a:r>
          </a:p>
          <a:p>
            <a:pPr algn="r">
              <a:buNone/>
            </a:pPr>
            <a:r>
              <a:rPr lang="fa-IR" sz="2400" dirty="0" smtClean="0">
                <a:latin typeface="Franklin Gothic Book" pitchFamily="34" charset="0"/>
              </a:rPr>
              <a:t>زمان اجرا و ساخت پروژه است ،که لزوم استفاده مهندسین طرح و دست اندرکاران مهندسی ساختمان </a:t>
            </a:r>
          </a:p>
          <a:p>
            <a:pPr algn="r">
              <a:buNone/>
            </a:pPr>
            <a:r>
              <a:rPr lang="fa-IR" sz="2400" dirty="0" smtClean="0">
                <a:latin typeface="Franklin Gothic Book" pitchFamily="34" charset="0"/>
              </a:rPr>
              <a:t>در ایر ن را موجب می گردد. </a:t>
            </a:r>
            <a:endParaRPr lang="en-US" sz="2400" dirty="0" smtClean="0">
              <a:latin typeface="Franklin Gothic Book" pitchFamily="34" charset="0"/>
            </a:endParaRPr>
          </a:p>
          <a:p>
            <a:endParaRPr lang="fa-IR" dirty="0"/>
          </a:p>
        </p:txBody>
      </p:sp>
      <p:sp>
        <p:nvSpPr>
          <p:cNvPr id="4" name="Rectangle 4"/>
          <p:cNvSpPr>
            <a:spLocks noChangeArrowheads="1"/>
          </p:cNvSpPr>
          <p:nvPr/>
        </p:nvSpPr>
        <p:spPr bwMode="auto">
          <a:xfrm>
            <a:off x="7244748" y="652025"/>
            <a:ext cx="666750" cy="369887"/>
          </a:xfrm>
          <a:prstGeom prst="rect">
            <a:avLst/>
          </a:prstGeom>
          <a:noFill/>
          <a:ln w="9525">
            <a:noFill/>
            <a:miter lim="800000"/>
            <a:headEnd/>
            <a:tailEnd/>
          </a:ln>
        </p:spPr>
        <p:txBody>
          <a:bodyPr wrap="none">
            <a:spAutoFit/>
          </a:bodyPr>
          <a:lstStyle/>
          <a:p>
            <a:r>
              <a:rPr lang="en-US" dirty="0">
                <a:latin typeface="Franklin Gothic Book" pitchFamily="34" charset="0"/>
              </a:rPr>
              <a:t>ETFE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36" y="2222937"/>
            <a:ext cx="7756634" cy="5136439"/>
          </a:xfrm>
        </p:spPr>
        <p:txBody>
          <a:bodyPr>
            <a:normAutofit/>
          </a:bodyPr>
          <a:lstStyle/>
          <a:p>
            <a:pPr lvl="1">
              <a:buNone/>
            </a:pPr>
            <a:r>
              <a:rPr lang="fa-IR" sz="9600" dirty="0" smtClean="0">
                <a:latin typeface="Adobe Fan Heiti Std B" pitchFamily="34" charset="-128"/>
                <a:ea typeface="Adobe Fan Heiti Std B" pitchFamily="34" charset="-128"/>
                <a:cs typeface="B Elham" pitchFamily="2" charset="-78"/>
              </a:rPr>
              <a:t>پایان</a:t>
            </a:r>
            <a:endParaRPr lang="fa-IR" sz="9600" dirty="0">
              <a:latin typeface="Adobe Fan Heiti Std B" pitchFamily="34" charset="-128"/>
              <a:ea typeface="Adobe Fan Heiti Std B" pitchFamily="34" charset="-128"/>
              <a:cs typeface="B Elham" pitchFamily="2" charset="-78"/>
            </a:endParaRP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36" y="365125"/>
            <a:ext cx="4842164" cy="1325563"/>
          </a:xfrm>
        </p:spPr>
        <p:txBody>
          <a:bodyPr/>
          <a:lstStyle/>
          <a:p>
            <a:r>
              <a:rPr lang="fa-IR" dirty="0" smtClean="0"/>
              <a:t>ترکیب شیمیایی ورق ها:</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189019" y="2022764"/>
            <a:ext cx="6871854" cy="4225636"/>
          </a:xfrm>
        </p:spPr>
      </p:pic>
    </p:spTree>
    <p:extLst>
      <p:ext uri="{BB962C8B-B14F-4D97-AF65-F5344CB8AC3E}">
        <p14:creationId xmlns="" xmlns:p14="http://schemas.microsoft.com/office/powerpoint/2010/main" val="3455335068"/>
      </p:ext>
    </p:extLst>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3970" y="1116177"/>
            <a:ext cx="10515600" cy="4351338"/>
          </a:xfrm>
        </p:spPr>
        <p:txBody>
          <a:bodyPr/>
          <a:lstStyle/>
          <a:p>
            <a:pPr marL="0" indent="0" algn="r">
              <a:buNone/>
            </a:pPr>
            <a:r>
              <a:rPr lang="fa-IR" dirty="0" smtClean="0"/>
              <a:t>این پلیمر شگفت انگیز یک پلاستیک شفاف تفلونی است که جایگزین شیشه و پلاستیکهای</a:t>
            </a:r>
          </a:p>
          <a:p>
            <a:pPr marL="0" indent="0" algn="r">
              <a:buNone/>
            </a:pPr>
            <a:r>
              <a:rPr lang="fa-IR" dirty="0" smtClean="0"/>
              <a:t> معمولی در بسیاری از ساختمانها شده است.از نکات بارز این مصالح ، قابلیت تبدیل آن به</a:t>
            </a:r>
          </a:p>
          <a:p>
            <a:pPr marL="0" indent="0" algn="r">
              <a:buNone/>
            </a:pPr>
            <a:r>
              <a:rPr lang="fa-IR" dirty="0" smtClean="0"/>
              <a:t> ورق ها و صفحات نازک و با دوام است که می توانند به همان صورت مسطح و یا به</a:t>
            </a:r>
          </a:p>
          <a:p>
            <a:pPr marL="0" indent="0" algn="r">
              <a:buNone/>
            </a:pPr>
            <a:r>
              <a:rPr lang="fa-IR" dirty="0" smtClean="0"/>
              <a:t> صورت بالشتک های باد شده مورد استفاده قرار گیرند که از ۲ تا ۵ لایه پلیمر تشکیل شده</a:t>
            </a:r>
          </a:p>
          <a:p>
            <a:pPr marL="0" indent="0" algn="r">
              <a:buNone/>
            </a:pPr>
            <a:r>
              <a:rPr lang="fa-IR" dirty="0" smtClean="0"/>
              <a:t> است و با دمیدن مواد مذاب پلیمری درون قالبی به شکل دلخواه با فشار زیاد به وجود می</a:t>
            </a:r>
          </a:p>
          <a:p>
            <a:pPr marL="0" indent="0" algn="r">
              <a:buNone/>
            </a:pPr>
            <a:r>
              <a:rPr lang="fa-IR" dirty="0" smtClean="0"/>
              <a:t> آید وتوسط یک قاب آلومینیومی نگه داشته می‌شود که به اسکلت ساختمان متصل است. این</a:t>
            </a:r>
          </a:p>
          <a:p>
            <a:pPr marL="0" indent="0" algn="r">
              <a:buNone/>
            </a:pPr>
            <a:r>
              <a:rPr lang="fa-IR" dirty="0" smtClean="0"/>
              <a:t> سازه غشایی مشبک سبک و شفاف، تنها تنش کششی را تحمل می‌کند و وزن پوسته</a:t>
            </a:r>
          </a:p>
          <a:p>
            <a:pPr marL="0" indent="0" algn="r">
              <a:buNone/>
            </a:pPr>
            <a:r>
              <a:rPr lang="fa-IR" dirty="0" smtClean="0"/>
              <a:t> خارجی و سیستم باربر سازه را به حداقل ممکن میرساند.</a:t>
            </a:r>
          </a:p>
        </p:txBody>
      </p:sp>
    </p:spTree>
    <p:extLst>
      <p:ext uri="{BB962C8B-B14F-4D97-AF65-F5344CB8AC3E}">
        <p14:creationId xmlns="" xmlns:p14="http://schemas.microsoft.com/office/powerpoint/2010/main" val="2019563192"/>
      </p:ext>
    </p:extLst>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339" y="365125"/>
            <a:ext cx="2081463" cy="1325563"/>
          </a:xfrm>
        </p:spPr>
        <p:txBody>
          <a:bodyPr/>
          <a:lstStyle/>
          <a:p>
            <a:r>
              <a:rPr lang="fa-IR" dirty="0" smtClean="0"/>
              <a:t>تاریخچه:</a:t>
            </a:r>
            <a:endParaRPr lang="en-US" dirty="0"/>
          </a:p>
        </p:txBody>
      </p:sp>
      <p:sp>
        <p:nvSpPr>
          <p:cNvPr id="3" name="Content Placeholder 2"/>
          <p:cNvSpPr>
            <a:spLocks noGrp="1"/>
          </p:cNvSpPr>
          <p:nvPr>
            <p:ph idx="1"/>
          </p:nvPr>
        </p:nvSpPr>
        <p:spPr/>
        <p:txBody>
          <a:bodyPr/>
          <a:lstStyle/>
          <a:p>
            <a:pPr marL="0" indent="0" algn="r">
              <a:buNone/>
            </a:pPr>
            <a:r>
              <a:rPr lang="ar-SA" dirty="0" smtClean="0">
                <a:latin typeface="Franklin Gothic Book" pitchFamily="34" charset="0"/>
                <a:cs typeface="+mj-cs"/>
              </a:rPr>
              <a:t>هر چند اين متريال با کارهاي معماري شگفت انگيز به جهانيان معرفي شده است اما در</a:t>
            </a:r>
            <a:endParaRPr lang="fa-IR" dirty="0" smtClean="0">
              <a:latin typeface="Franklin Gothic Book" pitchFamily="34" charset="0"/>
              <a:cs typeface="+mj-cs"/>
            </a:endParaRPr>
          </a:p>
          <a:p>
            <a:pPr marL="0" indent="0" algn="r">
              <a:buNone/>
            </a:pPr>
            <a:r>
              <a:rPr lang="ar-SA" dirty="0" smtClean="0">
                <a:latin typeface="Franklin Gothic Book" pitchFamily="34" charset="0"/>
                <a:cs typeface="+mj-cs"/>
              </a:rPr>
              <a:t> حقيقت تاريخچه اختراع آن به دهه 70 ميلادي برمي</a:t>
            </a:r>
            <a:r>
              <a:rPr lang="fa-IR" dirty="0" smtClean="0">
                <a:latin typeface="Franklin Gothic Book" pitchFamily="34" charset="0"/>
                <a:cs typeface="+mj-cs"/>
              </a:rPr>
              <a:t> </a:t>
            </a:r>
            <a:r>
              <a:rPr lang="ar-SA" dirty="0" smtClean="0">
                <a:latin typeface="Franklin Gothic Book" pitchFamily="34" charset="0"/>
                <a:cs typeface="+mj-cs"/>
              </a:rPr>
              <a:t>گردد </a:t>
            </a:r>
            <a:r>
              <a:rPr lang="fa-IR" dirty="0" smtClean="0">
                <a:latin typeface="Franklin Gothic Book" pitchFamily="34" charset="0"/>
                <a:cs typeface="+mj-cs"/>
              </a:rPr>
              <a:t>که درپی مسابقه سفر به فضابه</a:t>
            </a:r>
          </a:p>
          <a:p>
            <a:pPr marL="0" indent="0" algn="r">
              <a:buNone/>
            </a:pPr>
            <a:r>
              <a:rPr lang="fa-IR" dirty="0" smtClean="0">
                <a:latin typeface="Franklin Gothic Book" pitchFamily="34" charset="0"/>
                <a:cs typeface="+mj-cs"/>
              </a:rPr>
              <a:t> سفارش شرکت فضایی ناسا اختراع شد و </a:t>
            </a:r>
            <a:r>
              <a:rPr lang="ar-SA" dirty="0" smtClean="0">
                <a:latin typeface="Franklin Gothic Book" pitchFamily="34" charset="0"/>
                <a:cs typeface="+mj-cs"/>
              </a:rPr>
              <a:t>نخستين بار در صنايع هوانوردي به کار برده شد.</a:t>
            </a:r>
            <a:endParaRPr lang="fa-IR" dirty="0" smtClean="0">
              <a:latin typeface="Franklin Gothic Book" pitchFamily="34" charset="0"/>
              <a:cs typeface="+mj-cs"/>
            </a:endParaRPr>
          </a:p>
          <a:p>
            <a:pPr marL="0" indent="0" algn="r">
              <a:buNone/>
            </a:pPr>
            <a:r>
              <a:rPr lang="ar-SA" dirty="0" smtClean="0">
                <a:latin typeface="Franklin Gothic Book" pitchFamily="34" charset="0"/>
                <a:cs typeface="+mj-cs"/>
              </a:rPr>
              <a:t> حدود 15 سال پيش مورد توجه معماران قرار گرفت و هم اکنون بناهاي بسياري در</a:t>
            </a:r>
            <a:endParaRPr lang="fa-IR" dirty="0" smtClean="0">
              <a:latin typeface="Franklin Gothic Book" pitchFamily="34" charset="0"/>
              <a:cs typeface="+mj-cs"/>
            </a:endParaRPr>
          </a:p>
          <a:p>
            <a:pPr marL="0" indent="0" algn="r">
              <a:buNone/>
            </a:pPr>
            <a:r>
              <a:rPr lang="ar-SA" dirty="0" smtClean="0">
                <a:latin typeface="Franklin Gothic Book" pitchFamily="34" charset="0"/>
                <a:cs typeface="+mj-cs"/>
              </a:rPr>
              <a:t> سرتاسر جهان با استفاده از آن ساخته مي</a:t>
            </a:r>
            <a:r>
              <a:rPr lang="fa-IR" dirty="0" smtClean="0">
                <a:latin typeface="Franklin Gothic Book" pitchFamily="34" charset="0"/>
                <a:cs typeface="+mj-cs"/>
              </a:rPr>
              <a:t> </a:t>
            </a:r>
            <a:r>
              <a:rPr lang="ar-SA" dirty="0" smtClean="0">
                <a:latin typeface="Franklin Gothic Book" pitchFamily="34" charset="0"/>
                <a:cs typeface="+mj-cs"/>
              </a:rPr>
              <a:t>شوند.</a:t>
            </a:r>
            <a:endParaRPr lang="en-US" dirty="0" smtClean="0">
              <a:cs typeface="+mj-cs"/>
            </a:endParaRPr>
          </a:p>
          <a:p>
            <a:pPr marL="0" indent="0" algn="r">
              <a:buNone/>
            </a:pPr>
            <a:endParaRPr lang="en-US" dirty="0"/>
          </a:p>
        </p:txBody>
      </p:sp>
    </p:spTree>
    <p:extLst>
      <p:ext uri="{BB962C8B-B14F-4D97-AF65-F5344CB8AC3E}">
        <p14:creationId xmlns="" xmlns:p14="http://schemas.microsoft.com/office/powerpoint/2010/main" val="3188506979"/>
      </p:ext>
    </p:extLst>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925" y="365125"/>
            <a:ext cx="3345874" cy="1325563"/>
          </a:xfrm>
        </p:spPr>
        <p:txBody>
          <a:bodyPr/>
          <a:lstStyle/>
          <a:p>
            <a:r>
              <a:rPr lang="en-US" dirty="0" smtClean="0"/>
              <a:t>ETFE</a:t>
            </a:r>
            <a:r>
              <a:rPr lang="fa-IR" dirty="0" smtClean="0"/>
              <a:t>ورق های</a:t>
            </a:r>
            <a:endParaRPr lang="en-US" dirty="0"/>
          </a:p>
        </p:txBody>
      </p:sp>
      <p:pic>
        <p:nvPicPr>
          <p:cNvPr id="4" name="Content Placeholder 3"/>
          <p:cNvPicPr>
            <a:picLocks noGrp="1" noChangeAspect="1"/>
          </p:cNvPicPr>
          <p:nvPr>
            <p:ph idx="1"/>
          </p:nvPr>
        </p:nvPicPr>
        <p:blipFill>
          <a:blip r:embed="rId2" cstate="print"/>
          <a:stretch>
            <a:fillRect/>
          </a:stretch>
        </p:blipFill>
        <p:spPr>
          <a:xfrm>
            <a:off x="2886738" y="1825625"/>
            <a:ext cx="6418524" cy="4351338"/>
          </a:xfrm>
          <a:prstGeom prst="rect">
            <a:avLst/>
          </a:prstGeom>
        </p:spPr>
      </p:pic>
    </p:spTree>
    <p:extLst>
      <p:ext uri="{BB962C8B-B14F-4D97-AF65-F5344CB8AC3E}">
        <p14:creationId xmlns="" xmlns:p14="http://schemas.microsoft.com/office/powerpoint/2010/main" val="726979645"/>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562" y="926991"/>
            <a:ext cx="10515600" cy="4351338"/>
          </a:xfrm>
        </p:spPr>
        <p:txBody>
          <a:bodyPr>
            <a:normAutofit fontScale="92500" lnSpcReduction="20000"/>
          </a:bodyPr>
          <a:lstStyle/>
          <a:p>
            <a:pPr marL="0" indent="0" algn="r">
              <a:buNone/>
            </a:pPr>
            <a:r>
              <a:rPr lang="fa-IR" sz="3000" b="1" dirty="0" smtClean="0"/>
              <a:t>مزایای آن نسبت به شیشه:</a:t>
            </a:r>
          </a:p>
          <a:p>
            <a:pPr marL="0" indent="0" algn="r">
              <a:buNone/>
            </a:pPr>
            <a:r>
              <a:rPr lang="fa-IR" sz="2400" dirty="0" smtClean="0"/>
              <a:t>1-سبکی وزن</a:t>
            </a:r>
          </a:p>
          <a:p>
            <a:pPr marL="0" indent="0" algn="r">
              <a:buNone/>
            </a:pPr>
            <a:r>
              <a:rPr lang="fa-IR" sz="2400" dirty="0" smtClean="0"/>
              <a:t>2-ارزان بودن</a:t>
            </a:r>
          </a:p>
          <a:p>
            <a:pPr marL="0" indent="0" algn="r">
              <a:buNone/>
            </a:pPr>
            <a:r>
              <a:rPr lang="fa-IR" sz="2400" dirty="0" smtClean="0"/>
              <a:t>3-حالت ارتجاعی</a:t>
            </a:r>
          </a:p>
          <a:p>
            <a:pPr marL="0" indent="0" algn="r">
              <a:buNone/>
            </a:pPr>
            <a:r>
              <a:rPr lang="fa-IR" sz="2400" dirty="0" smtClean="0"/>
              <a:t>4-طول عمر</a:t>
            </a:r>
          </a:p>
          <a:p>
            <a:pPr marL="0" indent="0" algn="r">
              <a:buNone/>
            </a:pPr>
            <a:r>
              <a:rPr lang="fa-IR" sz="2400" dirty="0" smtClean="0">
                <a:latin typeface="Arial" panose="020B0604020202020204" pitchFamily="34" charset="0"/>
                <a:cs typeface="Arial" panose="020B0604020202020204" pitchFamily="34" charset="0"/>
              </a:rPr>
              <a:t>5-قابلیت انعطاف پذیری </a:t>
            </a:r>
          </a:p>
          <a:p>
            <a:pPr marL="0" indent="0" algn="r">
              <a:buNone/>
            </a:pPr>
            <a:r>
              <a:rPr lang="fa-IR" sz="2400" dirty="0">
                <a:latin typeface="Arial" panose="020B0604020202020204" pitchFamily="34" charset="0"/>
              </a:rPr>
              <a:t>6-قابلیت عبور نور </a:t>
            </a:r>
            <a:endParaRPr lang="fa-IR" sz="2400" dirty="0" smtClean="0">
              <a:latin typeface="Arial" panose="020B0604020202020204" pitchFamily="34" charset="0"/>
            </a:endParaRPr>
          </a:p>
          <a:p>
            <a:pPr marL="0" indent="0" algn="r">
              <a:buNone/>
            </a:pPr>
            <a:r>
              <a:rPr lang="fa-IR" sz="2400" dirty="0">
                <a:latin typeface="Arial" panose="020B0604020202020204" pitchFamily="34" charset="0"/>
              </a:rPr>
              <a:t>7-مقاومت فشاری </a:t>
            </a:r>
            <a:r>
              <a:rPr lang="fa-IR" sz="2400" dirty="0" smtClean="0">
                <a:latin typeface="Arial" panose="020B0604020202020204" pitchFamily="34" charset="0"/>
              </a:rPr>
              <a:t>بالا</a:t>
            </a:r>
          </a:p>
          <a:p>
            <a:pPr marL="0" indent="0" algn="r">
              <a:buNone/>
            </a:pPr>
            <a:r>
              <a:rPr lang="fa-IR" sz="2400" dirty="0" smtClean="0">
                <a:latin typeface="Arial" panose="020B0604020202020204" pitchFamily="34" charset="0"/>
              </a:rPr>
              <a:t>8-قابلیت پوشش دهانه‌های بزرگ در شکل‌های مختلف</a:t>
            </a:r>
          </a:p>
          <a:p>
            <a:pPr marL="0" indent="0" algn="r">
              <a:buNone/>
            </a:pPr>
            <a:r>
              <a:rPr lang="fa-IR" sz="2400" dirty="0" smtClean="0">
                <a:latin typeface="Arial" panose="020B0604020202020204" pitchFamily="34" charset="0"/>
              </a:rPr>
              <a:t>9-سایه اندازی فعال</a:t>
            </a:r>
            <a:endParaRPr lang="en-US" sz="2400" dirty="0" smtClean="0">
              <a:latin typeface="Arial" panose="020B0604020202020204" pitchFamily="34" charset="0"/>
            </a:endParaRPr>
          </a:p>
          <a:p>
            <a:pPr marL="0" indent="0" algn="r">
              <a:buNone/>
            </a:pPr>
            <a:r>
              <a:rPr lang="fa-IR" sz="2400" dirty="0" smtClean="0">
                <a:latin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699120076"/>
      </p:ext>
    </p:extLst>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3100" dirty="0" smtClean="0">
                <a:cs typeface="+mn-cs"/>
              </a:rPr>
              <a:t>معایب:</a:t>
            </a:r>
            <a:br>
              <a:rPr lang="fa-IR" sz="3100" dirty="0" smtClean="0">
                <a:cs typeface="+mn-cs"/>
              </a:rPr>
            </a:br>
            <a:r>
              <a:rPr lang="fa-IR" sz="3100" dirty="0" smtClean="0">
                <a:cs typeface="+mn-cs"/>
              </a:rPr>
              <a:t>1- نسبت به شیشه صدای بیشتری را از خود عبور می دهد .</a:t>
            </a:r>
            <a:br>
              <a:rPr lang="fa-IR" sz="3100" dirty="0" smtClean="0">
                <a:cs typeface="+mn-cs"/>
              </a:rPr>
            </a:br>
            <a:r>
              <a:rPr lang="fa-IR" sz="3100" dirty="0" smtClean="0">
                <a:cs typeface="+mn-cs"/>
              </a:rPr>
              <a:t>2- احتراق پذیربودن و جمع شدگی آن به هنگام آتش سوزی.</a:t>
            </a:r>
            <a:endParaRPr lang="fa-IR" sz="3100" dirty="0">
              <a:cs typeface="+mn-cs"/>
            </a:endParaRPr>
          </a:p>
        </p:txBody>
      </p:sp>
      <p:pic>
        <p:nvPicPr>
          <p:cNvPr id="21505" name="Picture 1"/>
          <p:cNvPicPr>
            <a:picLocks noChangeAspect="1" noChangeArrowheads="1"/>
          </p:cNvPicPr>
          <p:nvPr/>
        </p:nvPicPr>
        <p:blipFill>
          <a:blip r:embed="rId2" cstate="print"/>
          <a:srcRect/>
          <a:stretch>
            <a:fillRect/>
          </a:stretch>
        </p:blipFill>
        <p:spPr bwMode="auto">
          <a:xfrm>
            <a:off x="5189646" y="2055908"/>
            <a:ext cx="5515139" cy="3525084"/>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1272245" y="3102487"/>
            <a:ext cx="3031742" cy="3078745"/>
          </a:xfrm>
          <a:prstGeom prst="rect">
            <a:avLst/>
          </a:prstGeom>
          <a:noFill/>
          <a:ln w="9525">
            <a:noFill/>
            <a:miter lim="800000"/>
            <a:headEnd/>
            <a:tailEnd/>
          </a:ln>
        </p:spPr>
      </p:pic>
      <p:sp>
        <p:nvSpPr>
          <p:cNvPr id="6" name="Rectangle 5"/>
          <p:cNvSpPr/>
          <p:nvPr/>
        </p:nvSpPr>
        <p:spPr>
          <a:xfrm>
            <a:off x="1939159" y="2002219"/>
            <a:ext cx="1434662" cy="584775"/>
          </a:xfrm>
          <a:prstGeom prst="rect">
            <a:avLst/>
          </a:prstGeom>
        </p:spPr>
        <p:txBody>
          <a:bodyPr wrap="square">
            <a:spAutoFit/>
          </a:bodyPr>
          <a:lstStyle/>
          <a:p>
            <a:r>
              <a:rPr lang="fa-IR" sz="3200" dirty="0" smtClean="0">
                <a:solidFill>
                  <a:schemeClr val="accent1"/>
                </a:solidFill>
              </a:rPr>
              <a:t>شیشه </a:t>
            </a:r>
            <a:endParaRPr lang="fa-IR" sz="3200" dirty="0">
              <a:solidFill>
                <a:schemeClr val="accent1"/>
              </a:solidFill>
            </a:endParaRPr>
          </a:p>
        </p:txBody>
      </p:sp>
      <p:sp>
        <p:nvSpPr>
          <p:cNvPr id="7" name="Rectangle 2"/>
          <p:cNvSpPr>
            <a:spLocks noChangeArrowheads="1"/>
          </p:cNvSpPr>
          <p:nvPr/>
        </p:nvSpPr>
        <p:spPr bwMode="auto">
          <a:xfrm>
            <a:off x="7533289" y="5864773"/>
            <a:ext cx="1894489" cy="584775"/>
          </a:xfrm>
          <a:prstGeom prst="rect">
            <a:avLst/>
          </a:prstGeom>
          <a:noFill/>
          <a:ln w="9525">
            <a:noFill/>
            <a:miter lim="800000"/>
            <a:headEnd/>
            <a:tailEnd/>
          </a:ln>
        </p:spPr>
        <p:txBody>
          <a:bodyPr wrap="square">
            <a:spAutoFit/>
          </a:bodyPr>
          <a:lstStyle/>
          <a:p>
            <a:r>
              <a:rPr lang="en-US" sz="3200" dirty="0">
                <a:solidFill>
                  <a:schemeClr val="accent1"/>
                </a:solidFill>
                <a:latin typeface="Franklin Gothic Book" pitchFamily="34" charset="0"/>
              </a:rPr>
              <a:t>ETFE</a:t>
            </a:r>
          </a:p>
        </p:txBody>
      </p:sp>
    </p:spTree>
  </p:cSld>
  <p:clrMapOvr>
    <a:masterClrMapping/>
  </p:clrMapOvr>
  <p:transition>
    <p:circl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504</TotalTime>
  <Words>638</Words>
  <Application>Microsoft Office PowerPoint</Application>
  <PresentationFormat>Custom</PresentationFormat>
  <Paragraphs>66</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بسم الله الرحمن الرحیم  تنظیم شرایط محیطی  ETFEموضوع پروژه :ورق های    </vt:lpstr>
      <vt:lpstr>مقدمه:</vt:lpstr>
      <vt:lpstr>،کوتاه شده عبارت «اتیلن تترا فلوئور اتیلن» می باشد.ETFE واژه</vt:lpstr>
      <vt:lpstr>ترکیب شیمیایی ورق ها:</vt:lpstr>
      <vt:lpstr>Slide 5</vt:lpstr>
      <vt:lpstr>تاریخچه:</vt:lpstr>
      <vt:lpstr>ETFEورق های</vt:lpstr>
      <vt:lpstr>Slide 8</vt:lpstr>
      <vt:lpstr>معایب: 1- نسبت به شیشه صدای بیشتری را از خود عبور می دهد . 2- احتراق پذیربودن و جمع شدگی آن به هنگام آتش سوزی.</vt:lpstr>
      <vt:lpstr>برخی از پروژه هایی که با این ورق ها ساخته شده اند:  1- گلخانه ادن انگلستان(2001)  2- استادیوم باسل سوئیس(2001)  3- استادیوم فوتبال آلمان(2005)  4- مرکز بازی های آبی پکن(2007)  5- استادیوم ملی پکن(2007)  6- مرکز تفریحی – فرهنگی قزاقستان(2008) </vt:lpstr>
      <vt:lpstr>1- گلخانه ادن انگلستان(2001): اين پروژه عظيم ترين بناي ساخته شده با استفاده از اتیل تترا فلوئور اتیل مي باشد. اين بنا گلخانه بزرگي  با گنبدهاي ژئودزيک است که قابليت پرورش انواع گونه هاي گياهي بومي اقليم هاي مختلف سرتاسر  جهان را داراست. از اقليم مديترانه اي گرفته تا جنگلهاي پرباران استوايي. اما نکته اينجاست که تمام اين ويژگي ها مديون قابليتهاي فوق العاده        نظير انعطاف پذيري، سبکي، دوام و ... است که معمار پروژه نيکولاس گريمشاور  را در طراحي و اجراي آن ياري نموده است. </vt:lpstr>
      <vt:lpstr>Slide 12</vt:lpstr>
      <vt:lpstr>پنل‌هاي كنترل كامپيوتري، سطح رطوبت دما و جريان هوا را در پنج محيط متفاوت رشد حفظ مي‌كنند، چرا كه 1720 گونه متفاوت گياهي در اين گلخانه وجود دارد. اين مجموعه شامل دو محوطه بسيار بزرگ است كه شامل گنبدهاي متصل به هم مي‌باشند و هزاران گونه گياهي در آن يافت مي‌شود.  </vt:lpstr>
      <vt:lpstr>2-استادیوم باسل سوئیس(2001): اين پروژه توسط معماران هرزوگ و دمورن طراحي شده است. استاديوم شکل پف کرده خود را در نماي بيروني از پانلهاي بادکرده ای به دست آورده است که از ورق هاي        ساخته شده اند. براي ايجاد چنين پانلهايي، هواي خشک با فشار به داخل دو ورق که از تمام جهات به يکديگر جوش داده شده اند، دميده مي شود. در نماي اين استاديوم نام شهر باسل توسط ورق هایي که داراي رنگ قرمز ثابتي هستند حک شده است و در ساير قسمت ها، نما بصورت نيمه شفاف همانند پرده سينما است که با جلوه هايي از طريق پرژکتورها روشن مي شوند.   </vt:lpstr>
      <vt:lpstr>Slide 15</vt:lpstr>
      <vt:lpstr>3-استادیوم فوتبال آليانزآلمان(2005):  اين استاديوم فوتبال در مونيخ، ابتکار ديگري از هرزوگ و دمورن است. لقب (قايق بادي) اين استاديوم،  ريشه در شکل منحصر به فرد و نيز 2800 پانل پف کرده        دارد که نماي خارجي آن را پوشانده اند.      همانند استاديوم باسل، پوسته استاديوم آليانز هم، شب هنگام روشن مي شود و بسته به تيمي که در آن  ميزبان است به رنگهاي قرمز، آبي يا سفيد درمي آيد.</vt:lpstr>
      <vt:lpstr>Slide 17</vt:lpstr>
      <vt:lpstr>Slide 18</vt:lpstr>
      <vt:lpstr>4- مرکز بازيهاي آبي پکن (2007): اين ساختمان معروف به مکعب آبي است و ميزبان بازيهاي آبي المپيک 2008 پکن بود. در طراحي و ساخت اين بنا، بر اساس ايده خاص آن، از 4000  در جداره­ها و سقف استفاده شده است تا جلوه­اي حباب مانند در داخل و خارج آن ايجاد شود. مکعب آبي داراي 5 استخر براي شنا، شيرجه و واترپلو و 17000 سکو براي تماشاگران است. همچنين اين ساختمان جزء معدود بناهايي در جهان است که بيشترين بهره وري انرژي را داراست. لايه­هاي حبابي آبي رنگ در نما، اين قابليت را بوجود آورده تا ساختمان همانند يک گلخانه، تا 90 درصد انرژي تابشي خورشيد را در خود حبس کرده و از آن براي گرمايش داخلي و گرمايش استخرها استفاده شود.   </vt:lpstr>
      <vt:lpstr>بسیاری ازافراد از دیدن " مکعب آب " احساسی جدید از بازی رنگ و نور دارند.</vt:lpstr>
      <vt:lpstr>Slide 21</vt:lpstr>
      <vt:lpstr>Slide 22</vt:lpstr>
      <vt:lpstr>روکش مکعب ها: برای روکش مکعب ها این پوشش انتخاب شد تا هم به سازه های فضاکار روح بخشد و هم شکل و ظاهر آن را هر چه بیشتر به حباب ها و مکعب های آب شبیه کند.تک تک حباب ها در پوششی از         قرار می گیرند، سپس هوا به صورت یکباره در محل در داخل آن پمپاژ می شود، این عمل برای هر ۱۰ سال یک بار تکرار می شود. </vt:lpstr>
      <vt:lpstr>5- استادیوم ملی پکن(2007): به فاصله نيم کيلومتر از مکعب آبي، محل استقرار آشيانه پرنده يعني استاديوم ملي پکن است که کاري ديگر از معماران، هرزوگ و دمورن مي باشد. اين پروژه تضادي است از يک اسکلت فولادي به هم تنيده صلب و لايه هاي نرم          که  با يکديگر ترکيب شده اند و در واقع از لايه هاي          براي پوشش فضاهاي ميان استراکچر فولادي استفاده شده است.  </vt:lpstr>
      <vt:lpstr>Slide 25</vt:lpstr>
      <vt:lpstr>این استادیوم بزرگ‌ترین سازۀ فلزی جهان به‌شمار می‌رود. آشیانۀ پرنده، به‌همراه مکعب آب ، یکی از دو ورزشگاهی است که به‌واسطۀ شیوۀ طراحی، به نمادهای شهر پکن تبدیل شده اند. </vt:lpstr>
      <vt:lpstr>6- مرکز تفریحی- فرهنگی قزاقستان(2008): اين پروژه که توسط دفتر معماري نورمن فاستر طراحي شده يک مرکز بزرگ تفريحي و فرهنگي است که در آستانه، پايتخت کشور قزاقستان واقع شده است. اين مرکز که در حال ساخت مي­باشد، شامل گستره اي از فروشگاه ها، کافه ها، تئاترهاي نمايش و ... مي باشد. سازه اين بنا به يک چادر غول پيکر برفراز يک کوهستان شباهت دارد. در حقيقت این بنا نقش يک ستاره را در ساخت اين بنا بازي مي کند و غشاء عظيم خارجي آن را تشکيل مي دهد. در نتيجه اين امکان فراهم مي شود که در عين عبور نور به فضاهاي داخلي، مردم در مقابل اثرات نامطلوب آب و هواي ناملايم، محافظت شوند و کل مجموعه در سرتاسر سال قابل استفاده گردد.  </vt:lpstr>
      <vt:lpstr>Slide 28</vt:lpstr>
      <vt:lpstr>Slide 29</vt:lpstr>
      <vt:lpstr>کشور ایران دارای اقلیم های متنوعی می باشد که بیشترین مساحت آن به اقلیم گرم و خشک اختصاص  دارد ، از ویژگی های منحصر به فرد مصالح پلیمری        ،حفظ و حداکثر بهره مندی از منابع انرژی   طبیعی ،چون انرژی خورشیدی می باشد.  استفاده از آب های باران به صورت ذخایر آبی ، در اقلیم های مختلف ایران ، از دیگر ویژگی های این   مصالح است که به علت خاصیت فرم پذیری و انعطاف پذیری ورقه های          در سقف و بدنه ها   امکان پذیر است .    </vt:lpstr>
      <vt:lpstr>Slide 31</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38</cp:revision>
  <dcterms:created xsi:type="dcterms:W3CDTF">2016-06-06T00:53:17Z</dcterms:created>
  <dcterms:modified xsi:type="dcterms:W3CDTF">2017-11-11T19:50:16Z</dcterms:modified>
</cp:coreProperties>
</file>