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7" r:id="rId29"/>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42" d="100"/>
          <a:sy n="42" d="100"/>
        </p:scale>
        <p:origin x="1314"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A6B013-5C66-483F-9A4B-7632FC6DB2A1}" type="datetimeFigureOut">
              <a:rPr lang="fa-IR" smtClean="0"/>
              <a:pPr/>
              <a:t>04/24/1438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FE25BC3-141F-4D65-BC80-C5EB1EC6863D}"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A6B013-5C66-483F-9A4B-7632FC6DB2A1}" type="datetimeFigureOut">
              <a:rPr lang="fa-IR" smtClean="0"/>
              <a:pPr/>
              <a:t>04/24/1438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FE25BC3-141F-4D65-BC80-C5EB1EC6863D}"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A6B013-5C66-483F-9A4B-7632FC6DB2A1}" type="datetimeFigureOut">
              <a:rPr lang="fa-IR" smtClean="0"/>
              <a:pPr/>
              <a:t>04/24/1438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FE25BC3-141F-4D65-BC80-C5EB1EC6863D}"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A6B013-5C66-483F-9A4B-7632FC6DB2A1}" type="datetimeFigureOut">
              <a:rPr lang="fa-IR" smtClean="0"/>
              <a:pPr/>
              <a:t>04/24/1438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FE25BC3-141F-4D65-BC80-C5EB1EC6863D}"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A6B013-5C66-483F-9A4B-7632FC6DB2A1}" type="datetimeFigureOut">
              <a:rPr lang="fa-IR" smtClean="0"/>
              <a:pPr/>
              <a:t>04/24/1438</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6FE25BC3-141F-4D65-BC80-C5EB1EC6863D}"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A6B013-5C66-483F-9A4B-7632FC6DB2A1}" type="datetimeFigureOut">
              <a:rPr lang="fa-IR" smtClean="0"/>
              <a:pPr/>
              <a:t>04/24/1438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FE25BC3-141F-4D65-BC80-C5EB1EC6863D}"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A6B013-5C66-483F-9A4B-7632FC6DB2A1}" type="datetimeFigureOut">
              <a:rPr lang="fa-IR" smtClean="0"/>
              <a:pPr/>
              <a:t>04/24/1438</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6FE25BC3-141F-4D65-BC80-C5EB1EC6863D}"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A6B013-5C66-483F-9A4B-7632FC6DB2A1}" type="datetimeFigureOut">
              <a:rPr lang="fa-IR" smtClean="0"/>
              <a:pPr/>
              <a:t>04/24/1438</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6FE25BC3-141F-4D65-BC80-C5EB1EC6863D}"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A6B013-5C66-483F-9A4B-7632FC6DB2A1}" type="datetimeFigureOut">
              <a:rPr lang="fa-IR" smtClean="0"/>
              <a:pPr/>
              <a:t>04/24/1438</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6FE25BC3-141F-4D65-BC80-C5EB1EC6863D}"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A6B013-5C66-483F-9A4B-7632FC6DB2A1}" type="datetimeFigureOut">
              <a:rPr lang="fa-IR" smtClean="0"/>
              <a:pPr/>
              <a:t>04/24/1438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FE25BC3-141F-4D65-BC80-C5EB1EC6863D}"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A6B013-5C66-483F-9A4B-7632FC6DB2A1}" type="datetimeFigureOut">
              <a:rPr lang="fa-IR" smtClean="0"/>
              <a:pPr/>
              <a:t>04/24/1438</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6FE25BC3-141F-4D65-BC80-C5EB1EC6863D}"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0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A6B013-5C66-483F-9A4B-7632FC6DB2A1}" type="datetimeFigureOut">
              <a:rPr lang="fa-IR" smtClean="0"/>
              <a:pPr/>
              <a:t>04/24/1438</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E25BC3-141F-4D65-BC80-C5EB1EC6863D}"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70000"/>
            <a:lum/>
          </a:blip>
          <a:srcRect/>
          <a:stretch>
            <a:fillRect l="-17000" r="-17000"/>
          </a:stretch>
        </a:blipFill>
        <a:effectLst/>
      </p:bgPr>
    </p:bg>
    <p:spTree>
      <p:nvGrpSpPr>
        <p:cNvPr id="1" name=""/>
        <p:cNvGrpSpPr/>
        <p:nvPr/>
      </p:nvGrpSpPr>
      <p:grpSpPr>
        <a:xfrm>
          <a:off x="0" y="0"/>
          <a:ext cx="0" cy="0"/>
          <a:chOff x="0" y="0"/>
          <a:chExt cx="0" cy="0"/>
        </a:xfrm>
      </p:grpSpPr>
      <p:sp>
        <p:nvSpPr>
          <p:cNvPr id="5" name="Rectangle 4"/>
          <p:cNvSpPr/>
          <p:nvPr/>
        </p:nvSpPr>
        <p:spPr>
          <a:xfrm>
            <a:off x="1785918" y="1071546"/>
            <a:ext cx="5952271" cy="1754326"/>
          </a:xfrm>
          <a:prstGeom prst="rect">
            <a:avLst/>
          </a:prstGeom>
          <a:noFill/>
          <a:ln w="76200">
            <a:solidFill>
              <a:schemeClr val="tx1"/>
            </a:solidFill>
          </a:ln>
          <a:effectLst>
            <a:glow rad="228600">
              <a:schemeClr val="accent2">
                <a:satMod val="175000"/>
                <a:alpha val="40000"/>
              </a:schemeClr>
            </a:glow>
          </a:effectLst>
          <a:scene3d>
            <a:camera prst="orthographicFront"/>
            <a:lightRig rig="threePt" dir="t"/>
          </a:scene3d>
          <a:sp3d>
            <a:bevelT prst="slope"/>
          </a:sp3d>
        </p:spPr>
        <p:txBody>
          <a:bodyPr wrap="none" lIns="91440" tIns="45720" rIns="91440" bIns="45720">
            <a:spAutoFit/>
          </a:bodyPr>
          <a:lstStyle/>
          <a:p>
            <a:pPr algn="ctr"/>
            <a:r>
              <a:rPr lang="fa-IR" sz="5400" b="1" cap="none" spc="0" dirty="0" smtClean="0">
                <a:ln w="18000">
                  <a:solidFill>
                    <a:schemeClr val="tx1">
                      <a:lumMod val="95000"/>
                      <a:lumOff val="5000"/>
                    </a:schemeClr>
                  </a:solidFill>
                  <a:prstDash val="solid"/>
                  <a:miter lim="800000"/>
                </a:ln>
                <a:noFill/>
                <a:effectLst>
                  <a:glow rad="139700">
                    <a:schemeClr val="accent4">
                      <a:satMod val="175000"/>
                      <a:alpha val="40000"/>
                    </a:schemeClr>
                  </a:glow>
                  <a:outerShdw blurRad="25500" dist="23000" dir="7020000" algn="tl">
                    <a:srgbClr val="000000">
                      <a:alpha val="50000"/>
                    </a:srgbClr>
                  </a:outerShdw>
                  <a:reflection blurRad="6350" stA="55000" endA="50" endPos="85000" dist="29997" dir="5400000" sy="-100000" algn="bl" rotWithShape="0"/>
                </a:effectLst>
              </a:rPr>
              <a:t>تجهیز کارگاه</a:t>
            </a:r>
          </a:p>
          <a:p>
            <a:pPr algn="ctr"/>
            <a:r>
              <a:rPr lang="fa-IR" sz="5400" b="1" cap="none" spc="0" dirty="0" smtClean="0">
                <a:ln w="18000">
                  <a:solidFill>
                    <a:schemeClr val="tx1">
                      <a:lumMod val="95000"/>
                      <a:lumOff val="5000"/>
                    </a:schemeClr>
                  </a:solidFill>
                  <a:prstDash val="solid"/>
                  <a:miter lim="800000"/>
                </a:ln>
                <a:noFill/>
                <a:effectLst>
                  <a:glow rad="139700">
                    <a:schemeClr val="accent4">
                      <a:satMod val="175000"/>
                      <a:alpha val="40000"/>
                    </a:schemeClr>
                  </a:glow>
                  <a:outerShdw blurRad="25500" dist="23000" dir="7020000" algn="tl">
                    <a:srgbClr val="000000">
                      <a:alpha val="50000"/>
                    </a:srgbClr>
                  </a:outerShdw>
                  <a:reflection blurRad="6350" stA="55000" endA="50" endPos="85000" dist="29997" dir="5400000" sy="-100000" algn="bl" rotWithShape="0"/>
                </a:effectLst>
              </a:rPr>
              <a:t>مراحل آماده سازی کارگاه</a:t>
            </a:r>
            <a:endParaRPr lang="en-US" sz="5400" b="1" cap="none" spc="0" dirty="0">
              <a:ln w="18000">
                <a:solidFill>
                  <a:schemeClr val="tx1">
                    <a:lumMod val="95000"/>
                    <a:lumOff val="5000"/>
                  </a:schemeClr>
                </a:solidFill>
                <a:prstDash val="solid"/>
                <a:miter lim="800000"/>
              </a:ln>
              <a:noFill/>
              <a:effectLst>
                <a:glow rad="139700">
                  <a:schemeClr val="accent4">
                    <a:satMod val="175000"/>
                    <a:alpha val="40000"/>
                  </a:schemeClr>
                </a:glow>
                <a:outerShdw blurRad="25500" dist="23000" dir="7020000" algn="tl">
                  <a:srgbClr val="000000">
                    <a:alpha val="50000"/>
                  </a:srgbClr>
                </a:outerShdw>
                <a:reflection blurRad="6350" stA="55000" endA="50" endPos="85000" dist="29997" dir="5400000" sy="-100000" algn="bl" rotWithShape="0"/>
              </a:effectLst>
            </a:endParaRPr>
          </a:p>
        </p:txBody>
      </p:sp>
    </p:spTree>
  </p:cSld>
  <p:clrMapOvr>
    <a:masterClrMapping/>
  </p:clrMapOvr>
  <p:transition spd="slow" advClick="0" advTm="0">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6000768"/>
          </a:xfrm>
        </p:spPr>
        <p:txBody>
          <a:bodyPr>
            <a:normAutofit fontScale="55000" lnSpcReduction="20000"/>
          </a:bodyPr>
          <a:lstStyle/>
          <a:p>
            <a:pPr algn="r" rtl="1">
              <a:lnSpc>
                <a:spcPct val="170000"/>
              </a:lnSpc>
              <a:buNone/>
            </a:pPr>
            <a:r>
              <a:rPr lang="fa-IR" b="1" dirty="0" smtClean="0">
                <a:cs typeface="B Nazanin" pitchFamily="2" charset="-78"/>
              </a:rPr>
              <a:t>و- </a:t>
            </a:r>
            <a:r>
              <a:rPr lang="fa-IR" b="1" dirty="0">
                <a:cs typeface="B Nazanin" pitchFamily="2" charset="-78"/>
              </a:rPr>
              <a:t>تأسيسات ايمني كارگاه</a:t>
            </a:r>
            <a:endParaRPr lang="en-US" b="1" dirty="0">
              <a:cs typeface="B Nazanin" pitchFamily="2" charset="-78"/>
            </a:endParaRPr>
          </a:p>
          <a:p>
            <a:pPr algn="r" rtl="1">
              <a:lnSpc>
                <a:spcPct val="170000"/>
              </a:lnSpc>
              <a:buNone/>
            </a:pPr>
            <a:r>
              <a:rPr lang="fa-IR" dirty="0" smtClean="0">
                <a:cs typeface="B Nazanin" pitchFamily="2" charset="-78"/>
              </a:rPr>
              <a:t>1. 	وجود </a:t>
            </a:r>
            <a:r>
              <a:rPr lang="fa-IR" dirty="0">
                <a:cs typeface="B Nazanin" pitchFamily="2" charset="-78"/>
              </a:rPr>
              <a:t>سرپوشها و جان‌پناه‌ها در قسمتهاي لازم براي جلوگيري از سقوط اشياء يا كارگران به پائين لازم است</a:t>
            </a:r>
            <a:r>
              <a:rPr lang="en-US" dirty="0">
                <a:cs typeface="B Nazanin" pitchFamily="2" charset="-78"/>
              </a:rPr>
              <a:t>.</a:t>
            </a:r>
          </a:p>
          <a:p>
            <a:pPr algn="r" rtl="1">
              <a:lnSpc>
                <a:spcPct val="170000"/>
              </a:lnSpc>
              <a:buNone/>
            </a:pPr>
            <a:r>
              <a:rPr lang="fa-IR" dirty="0">
                <a:cs typeface="B Nazanin" pitchFamily="2" charset="-78"/>
              </a:rPr>
              <a:t>2. </a:t>
            </a:r>
            <a:r>
              <a:rPr lang="fa-IR" dirty="0" smtClean="0">
                <a:cs typeface="B Nazanin" pitchFamily="2" charset="-78"/>
              </a:rPr>
              <a:t>	استفاده </a:t>
            </a:r>
            <a:r>
              <a:rPr lang="fa-IR" dirty="0">
                <a:cs typeface="B Nazanin" pitchFamily="2" charset="-78"/>
              </a:rPr>
              <a:t>از كلاه ايمني، ماسك و دستكش</a:t>
            </a:r>
            <a:r>
              <a:rPr lang="en-US" dirty="0">
                <a:cs typeface="B Nazanin" pitchFamily="2" charset="-78"/>
              </a:rPr>
              <a:t>.</a:t>
            </a:r>
          </a:p>
          <a:p>
            <a:pPr algn="r" rtl="1">
              <a:lnSpc>
                <a:spcPct val="170000"/>
              </a:lnSpc>
              <a:buNone/>
            </a:pPr>
            <a:r>
              <a:rPr lang="fa-IR" b="1" dirty="0" smtClean="0">
                <a:cs typeface="B Nazanin" pitchFamily="2" charset="-78"/>
              </a:rPr>
              <a:t>ز-	 </a:t>
            </a:r>
            <a:r>
              <a:rPr lang="fa-IR" b="1" dirty="0">
                <a:cs typeface="B Nazanin" pitchFamily="2" charset="-78"/>
              </a:rPr>
              <a:t>تأسيسات رفاهي</a:t>
            </a:r>
            <a:endParaRPr lang="en-US" b="1" dirty="0">
              <a:cs typeface="B Nazanin" pitchFamily="2" charset="-78"/>
            </a:endParaRPr>
          </a:p>
          <a:p>
            <a:pPr algn="r" rtl="1">
              <a:lnSpc>
                <a:spcPct val="170000"/>
              </a:lnSpc>
              <a:buNone/>
            </a:pPr>
            <a:r>
              <a:rPr lang="fa-IR" dirty="0">
                <a:cs typeface="B Nazanin" pitchFamily="2" charset="-78"/>
              </a:rPr>
              <a:t>عبارتند از</a:t>
            </a:r>
            <a:r>
              <a:rPr lang="en-US" dirty="0">
                <a:cs typeface="B Nazanin" pitchFamily="2" charset="-78"/>
              </a:rPr>
              <a:t>:</a:t>
            </a:r>
          </a:p>
          <a:p>
            <a:pPr algn="r" rtl="1">
              <a:lnSpc>
                <a:spcPct val="170000"/>
              </a:lnSpc>
              <a:buNone/>
            </a:pPr>
            <a:r>
              <a:rPr lang="fa-IR" dirty="0">
                <a:cs typeface="B Nazanin" pitchFamily="2" charset="-78"/>
              </a:rPr>
              <a:t>سالن‌هاي غذاخوري، خوابگاه‌هاي كارگري و كارمندي، درمانگاه، سرويس اياب و ذهاب</a:t>
            </a:r>
            <a:r>
              <a:rPr lang="en-US" dirty="0" smtClean="0">
                <a:cs typeface="B Nazanin" pitchFamily="2" charset="-78"/>
              </a:rPr>
              <a:t>.</a:t>
            </a:r>
            <a:endParaRPr lang="en-US" dirty="0">
              <a:cs typeface="B Nazanin" pitchFamily="2" charset="-78"/>
            </a:endParaRPr>
          </a:p>
          <a:p>
            <a:pPr algn="r" rtl="1">
              <a:lnSpc>
                <a:spcPct val="170000"/>
              </a:lnSpc>
              <a:buNone/>
            </a:pPr>
            <a:r>
              <a:rPr lang="fa-IR" b="1" dirty="0">
                <a:cs typeface="B Nazanin" pitchFamily="2" charset="-78"/>
              </a:rPr>
              <a:t>ح – تهيه ماشين‌آلات</a:t>
            </a:r>
            <a:endParaRPr lang="en-US" b="1" dirty="0">
              <a:cs typeface="B Nazanin" pitchFamily="2" charset="-78"/>
            </a:endParaRPr>
          </a:p>
          <a:p>
            <a:pPr algn="r" rtl="1">
              <a:lnSpc>
                <a:spcPct val="170000"/>
              </a:lnSpc>
              <a:buNone/>
            </a:pPr>
            <a:r>
              <a:rPr lang="fa-IR" dirty="0" smtClean="0">
                <a:cs typeface="B Nazanin" pitchFamily="2" charset="-78"/>
              </a:rPr>
              <a:t>	ماشين‌آلات </a:t>
            </a:r>
            <a:r>
              <a:rPr lang="fa-IR" dirty="0">
                <a:cs typeface="B Nazanin" pitchFamily="2" charset="-78"/>
              </a:rPr>
              <a:t>مورد استفاده در هر پروژه به طور كلي به دو دسته تقسيم مي‌شوند</a:t>
            </a:r>
            <a:r>
              <a:rPr lang="en-US" dirty="0">
                <a:cs typeface="B Nazanin" pitchFamily="2" charset="-78"/>
              </a:rPr>
              <a:t>:</a:t>
            </a:r>
          </a:p>
          <a:p>
            <a:pPr algn="r" rtl="1">
              <a:lnSpc>
                <a:spcPct val="170000"/>
              </a:lnSpc>
              <a:buNone/>
            </a:pPr>
            <a:r>
              <a:rPr lang="fa-IR" dirty="0">
                <a:cs typeface="B Nazanin" pitchFamily="2" charset="-78"/>
              </a:rPr>
              <a:t>1. </a:t>
            </a:r>
            <a:r>
              <a:rPr lang="fa-IR" dirty="0" smtClean="0">
                <a:cs typeface="B Nazanin" pitchFamily="2" charset="-78"/>
              </a:rPr>
              <a:t>	ماشين‌آلات </a:t>
            </a:r>
            <a:r>
              <a:rPr lang="fa-IR" dirty="0">
                <a:cs typeface="B Nazanin" pitchFamily="2" charset="-78"/>
              </a:rPr>
              <a:t>تخصصي مانند: بچينگ پلانت، تراك ميكسر، بولدوزر، پمپ بتن، تسمه ناقله، تأسيسات شن و ماسه، كاميون، بتوينر، دامپر، وسائل تراكم بتن</a:t>
            </a:r>
            <a:r>
              <a:rPr lang="en-US" dirty="0">
                <a:cs typeface="B Nazanin" pitchFamily="2" charset="-78"/>
              </a:rPr>
              <a:t> ( </a:t>
            </a:r>
            <a:r>
              <a:rPr lang="fa-IR" dirty="0">
                <a:cs typeface="B Nazanin" pitchFamily="2" charset="-78"/>
              </a:rPr>
              <a:t>انواع ويبراتور) و</a:t>
            </a:r>
            <a:r>
              <a:rPr lang="en-US" dirty="0">
                <a:cs typeface="B Nazanin" pitchFamily="2" charset="-78"/>
              </a:rPr>
              <a:t> ...</a:t>
            </a:r>
          </a:p>
          <a:p>
            <a:pPr algn="r" rtl="1">
              <a:lnSpc>
                <a:spcPct val="170000"/>
              </a:lnSpc>
              <a:buNone/>
            </a:pPr>
            <a:r>
              <a:rPr lang="fa-IR" dirty="0">
                <a:cs typeface="B Nazanin" pitchFamily="2" charset="-78"/>
              </a:rPr>
              <a:t>2. </a:t>
            </a:r>
            <a:r>
              <a:rPr lang="fa-IR" dirty="0" smtClean="0">
                <a:cs typeface="B Nazanin" pitchFamily="2" charset="-78"/>
              </a:rPr>
              <a:t>	ماشين‌آلات </a:t>
            </a:r>
            <a:r>
              <a:rPr lang="fa-IR" dirty="0">
                <a:cs typeface="B Nazanin" pitchFamily="2" charset="-78"/>
              </a:rPr>
              <a:t>خدماتي مانند: اتوبوس، ميني‌بوس، وانت، سواري، آمبولانس و</a:t>
            </a:r>
            <a:r>
              <a:rPr lang="en-US" dirty="0">
                <a:cs typeface="B Nazanin" pitchFamily="2" charset="-78"/>
              </a:rPr>
              <a:t> </a:t>
            </a:r>
            <a:r>
              <a:rPr lang="en-US" dirty="0" smtClean="0">
                <a:cs typeface="B Nazanin" pitchFamily="2" charset="-78"/>
              </a:rPr>
              <a:t>...</a:t>
            </a:r>
            <a:endParaRPr lang="en-US"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par>
                          <p:cTn id="28" fill="hold">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500"/>
                                        <p:tgtEl>
                                          <p:spTgt spid="3">
                                            <p:txEl>
                                              <p:pRg st="6" end="6"/>
                                            </p:txEl>
                                          </p:spTgt>
                                        </p:tgtEl>
                                      </p:cBhvr>
                                    </p:animEffect>
                                  </p:childTnLst>
                                </p:cTn>
                              </p:par>
                            </p:childTnLst>
                          </p:cTn>
                        </p:par>
                        <p:par>
                          <p:cTn id="32" fill="hold">
                            <p:stCondLst>
                              <p:cond delay="3500"/>
                            </p:stCondLst>
                            <p:childTnLst>
                              <p:par>
                                <p:cTn id="33" presetID="3" presetClass="entr" presetSubtype="1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linds(horizontal)">
                                      <p:cBhvr>
                                        <p:cTn id="35" dur="500"/>
                                        <p:tgtEl>
                                          <p:spTgt spid="3">
                                            <p:txEl>
                                              <p:pRg st="7" end="7"/>
                                            </p:txEl>
                                          </p:spTgt>
                                        </p:tgtEl>
                                      </p:cBhvr>
                                    </p:animEffect>
                                  </p:childTnLst>
                                </p:cTn>
                              </p:par>
                            </p:childTnLst>
                          </p:cTn>
                        </p:par>
                        <p:par>
                          <p:cTn id="36" fill="hold">
                            <p:stCondLst>
                              <p:cond delay="4000"/>
                            </p:stCondLst>
                            <p:childTnLst>
                              <p:par>
                                <p:cTn id="37" presetID="3" presetClass="entr" presetSubtype="1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blinds(horizontal)">
                                      <p:cBhvr>
                                        <p:cTn id="39" dur="500"/>
                                        <p:tgtEl>
                                          <p:spTgt spid="3">
                                            <p:txEl>
                                              <p:pRg st="8" end="8"/>
                                            </p:txEl>
                                          </p:spTgt>
                                        </p:tgtEl>
                                      </p:cBhvr>
                                    </p:animEffect>
                                  </p:childTnLst>
                                </p:cTn>
                              </p:par>
                            </p:childTnLst>
                          </p:cTn>
                        </p:par>
                        <p:par>
                          <p:cTn id="40" fill="hold">
                            <p:stCondLst>
                              <p:cond delay="4500"/>
                            </p:stCondLst>
                            <p:childTnLst>
                              <p:par>
                                <p:cTn id="41" presetID="3" presetClass="entr" presetSubtype="10" fill="hold" grpId="0"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blinds(horizontal)">
                                      <p:cBhvr>
                                        <p:cTn id="43"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785794"/>
            <a:ext cx="8643998" cy="5500726"/>
          </a:xfrm>
        </p:spPr>
        <p:txBody>
          <a:bodyPr>
            <a:normAutofit fontScale="70000" lnSpcReduction="20000"/>
          </a:bodyPr>
          <a:lstStyle/>
          <a:p>
            <a:pPr algn="r" rtl="1">
              <a:lnSpc>
                <a:spcPct val="170000"/>
              </a:lnSpc>
              <a:buNone/>
            </a:pPr>
            <a:r>
              <a:rPr lang="fa-IR" b="1" dirty="0">
                <a:cs typeface="B Nazanin" pitchFamily="2" charset="-78"/>
              </a:rPr>
              <a:t>تراك ميكسر</a:t>
            </a:r>
            <a:endParaRPr lang="en-US" b="1" dirty="0">
              <a:cs typeface="B Nazanin" pitchFamily="2" charset="-78"/>
            </a:endParaRPr>
          </a:p>
          <a:p>
            <a:pPr algn="r" rtl="1">
              <a:lnSpc>
                <a:spcPct val="170000"/>
              </a:lnSpc>
              <a:buNone/>
            </a:pPr>
            <a:r>
              <a:rPr lang="fa-IR" dirty="0" smtClean="0">
                <a:cs typeface="B Nazanin" pitchFamily="2" charset="-78"/>
              </a:rPr>
              <a:t>	شامل </a:t>
            </a:r>
            <a:r>
              <a:rPr lang="fa-IR" dirty="0">
                <a:cs typeface="B Nazanin" pitchFamily="2" charset="-78"/>
              </a:rPr>
              <a:t>يك ماشين بابر و يك محفظه گردنده است كه داخل آن از فولادي با جنس سخت ساخته شده تا سائيده نشود. ظرفيت تراك ميكسرها معمولاً شش متر مكعب است. از معايب آنها داشتن استهلاك زياد است و اينكه فاصله حمل نبايد زياد باشد</a:t>
            </a:r>
            <a:r>
              <a:rPr lang="en-US" dirty="0" smtClean="0">
                <a:cs typeface="B Nazanin" pitchFamily="2" charset="-78"/>
              </a:rPr>
              <a:t>.</a:t>
            </a:r>
            <a:endParaRPr lang="en-US" dirty="0">
              <a:cs typeface="B Nazanin" pitchFamily="2" charset="-78"/>
            </a:endParaRPr>
          </a:p>
          <a:p>
            <a:pPr algn="r" rtl="1">
              <a:lnSpc>
                <a:spcPct val="170000"/>
              </a:lnSpc>
              <a:buNone/>
            </a:pPr>
            <a:r>
              <a:rPr lang="fa-IR" b="1" dirty="0">
                <a:cs typeface="B Nazanin" pitchFamily="2" charset="-78"/>
              </a:rPr>
              <a:t>بتيونر</a:t>
            </a:r>
            <a:endParaRPr lang="en-US" b="1" dirty="0">
              <a:cs typeface="B Nazanin" pitchFamily="2" charset="-78"/>
            </a:endParaRPr>
          </a:p>
          <a:p>
            <a:pPr algn="r" rtl="1">
              <a:lnSpc>
                <a:spcPct val="170000"/>
              </a:lnSpc>
              <a:buNone/>
            </a:pPr>
            <a:r>
              <a:rPr lang="fa-IR" dirty="0" smtClean="0">
                <a:cs typeface="B Nazanin" pitchFamily="2" charset="-78"/>
              </a:rPr>
              <a:t>	مصالح </a:t>
            </a:r>
            <a:r>
              <a:rPr lang="fa-IR" dirty="0">
                <a:cs typeface="B Nazanin" pitchFamily="2" charset="-78"/>
              </a:rPr>
              <a:t>را به صورت حجمي در داخل بتيونر مي‌ريزند. ابتدا شن و ماسه و سيمان را داخل بتيونر ريخته تا خوب مخلوط شوند و سپس آب افزوده مي‌شود و بتيونر بايد حداقل دو دقيقه پس از ريختن آب همچنان بچرخد تا عمل اختلاط به طور كامل صورت پذيرد. ظرفيتهاي معمول بتيونر عبارتند از: 150، 250، 400، 600 و 750 ليتر</a:t>
            </a:r>
            <a:r>
              <a:rPr lang="en-US" dirty="0" smtClean="0">
                <a:cs typeface="B Nazanin" pitchFamily="2" charset="-78"/>
              </a:rPr>
              <a:t>.</a:t>
            </a:r>
            <a:endParaRPr lang="en-US"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472518" cy="5572164"/>
          </a:xfrm>
        </p:spPr>
        <p:txBody>
          <a:bodyPr>
            <a:normAutofit fontScale="62500" lnSpcReduction="20000"/>
          </a:bodyPr>
          <a:lstStyle/>
          <a:p>
            <a:pPr algn="r" rtl="1">
              <a:lnSpc>
                <a:spcPct val="170000"/>
              </a:lnSpc>
              <a:buNone/>
            </a:pPr>
            <a:r>
              <a:rPr lang="fa-IR" b="1" dirty="0" smtClean="0">
                <a:cs typeface="B Nazanin" pitchFamily="2" charset="-78"/>
              </a:rPr>
              <a:t>طرح و اجراي قالب (قالب‌بندي)</a:t>
            </a:r>
            <a:endParaRPr lang="fa-IR" dirty="0" smtClean="0">
              <a:cs typeface="B Nazanin" pitchFamily="2" charset="-78"/>
            </a:endParaRPr>
          </a:p>
          <a:p>
            <a:pPr algn="r" rtl="1">
              <a:lnSpc>
                <a:spcPct val="170000"/>
              </a:lnSpc>
              <a:buNone/>
            </a:pPr>
            <a:r>
              <a:rPr lang="fa-IR" b="1" dirty="0" smtClean="0">
                <a:cs typeface="B Nazanin" pitchFamily="2" charset="-78"/>
              </a:rPr>
              <a:t>1. اهميت قالب</a:t>
            </a:r>
          </a:p>
          <a:p>
            <a:pPr algn="r" rtl="1">
              <a:lnSpc>
                <a:spcPct val="170000"/>
              </a:lnSpc>
              <a:buNone/>
            </a:pPr>
            <a:r>
              <a:rPr lang="fa-IR" dirty="0" smtClean="0">
                <a:cs typeface="B Nazanin" pitchFamily="2" charset="-78"/>
              </a:rPr>
              <a:t>	از آنجائي كه هزينه قالب‌بندي در يك پروژه معمولاً زياد است كار قالب‌بندي داراي اهميت مي‌باشد. طرح قالب بستگي به موارد زير دارد:</a:t>
            </a:r>
          </a:p>
          <a:p>
            <a:pPr algn="r" rtl="1">
              <a:lnSpc>
                <a:spcPct val="170000"/>
              </a:lnSpc>
              <a:buNone/>
            </a:pPr>
            <a:r>
              <a:rPr lang="fa-IR" dirty="0" smtClean="0">
                <a:cs typeface="B Nazanin" pitchFamily="2" charset="-78"/>
              </a:rPr>
              <a:t>- روشهاي اجرائي قالب‌بندي</a:t>
            </a:r>
          </a:p>
          <a:p>
            <a:pPr algn="r" rtl="1">
              <a:lnSpc>
                <a:spcPct val="170000"/>
              </a:lnSpc>
              <a:buNone/>
            </a:pPr>
            <a:r>
              <a:rPr lang="fa-IR" dirty="0" smtClean="0">
                <a:cs typeface="B Nazanin" pitchFamily="2" charset="-78"/>
              </a:rPr>
              <a:t>- مصالح و ابزار موجود در بازار</a:t>
            </a:r>
          </a:p>
          <a:p>
            <a:pPr algn="r" rtl="1">
              <a:lnSpc>
                <a:spcPct val="170000"/>
              </a:lnSpc>
              <a:buNone/>
            </a:pPr>
            <a:r>
              <a:rPr lang="fa-IR" dirty="0" smtClean="0">
                <a:cs typeface="B Nazanin" pitchFamily="2" charset="-78"/>
              </a:rPr>
              <a:t>- نوع قالب</a:t>
            </a:r>
          </a:p>
          <a:p>
            <a:pPr algn="r" rtl="1">
              <a:lnSpc>
                <a:spcPct val="170000"/>
              </a:lnSpc>
              <a:buNone/>
            </a:pPr>
            <a:r>
              <a:rPr lang="fa-IR" dirty="0" smtClean="0">
                <a:cs typeface="B Nazanin" pitchFamily="2" charset="-78"/>
              </a:rPr>
              <a:t>- تعداد دفعات استفاده از قالب</a:t>
            </a:r>
          </a:p>
          <a:p>
            <a:pPr algn="r" rtl="1">
              <a:lnSpc>
                <a:spcPct val="170000"/>
              </a:lnSpc>
              <a:buNone/>
            </a:pPr>
            <a:r>
              <a:rPr lang="fa-IR" dirty="0" smtClean="0">
                <a:cs typeface="B Nazanin" pitchFamily="2" charset="-78"/>
              </a:rPr>
              <a:t>- ابعاد و شكل عضوهائي كه بايد قالب‌بندي شوند.</a:t>
            </a:r>
          </a:p>
          <a:p>
            <a:pPr algn="r" rtl="1">
              <a:lnSpc>
                <a:spcPct val="170000"/>
              </a:lnSpc>
              <a:buNone/>
            </a:pPr>
            <a:r>
              <a:rPr lang="fa-IR" dirty="0" smtClean="0">
                <a:cs typeface="B Nazanin" pitchFamily="2" charset="-78"/>
              </a:rPr>
              <a:t>	 اين موارد بايد در ابتداي كار مورد بررسي قرار گيرند.</a:t>
            </a:r>
          </a:p>
          <a:p>
            <a:pPr algn="r" rtl="1">
              <a:lnSpc>
                <a:spcPct val="170000"/>
              </a:lnSpc>
              <a:buNone/>
            </a:pP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par>
                          <p:cTn id="28" fill="hold">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500"/>
                                        <p:tgtEl>
                                          <p:spTgt spid="3">
                                            <p:txEl>
                                              <p:pRg st="6" end="6"/>
                                            </p:txEl>
                                          </p:spTgt>
                                        </p:tgtEl>
                                      </p:cBhvr>
                                    </p:animEffect>
                                  </p:childTnLst>
                                </p:cTn>
                              </p:par>
                            </p:childTnLst>
                          </p:cTn>
                        </p:par>
                        <p:par>
                          <p:cTn id="32" fill="hold">
                            <p:stCondLst>
                              <p:cond delay="3500"/>
                            </p:stCondLst>
                            <p:childTnLst>
                              <p:par>
                                <p:cTn id="33" presetID="3" presetClass="entr" presetSubtype="1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linds(horizontal)">
                                      <p:cBhvr>
                                        <p:cTn id="35" dur="500"/>
                                        <p:tgtEl>
                                          <p:spTgt spid="3">
                                            <p:txEl>
                                              <p:pRg st="7" end="7"/>
                                            </p:txEl>
                                          </p:spTgt>
                                        </p:tgtEl>
                                      </p:cBhvr>
                                    </p:animEffect>
                                  </p:childTnLst>
                                </p:cTn>
                              </p:par>
                            </p:childTnLst>
                          </p:cTn>
                        </p:par>
                        <p:par>
                          <p:cTn id="36" fill="hold">
                            <p:stCondLst>
                              <p:cond delay="4000"/>
                            </p:stCondLst>
                            <p:childTnLst>
                              <p:par>
                                <p:cTn id="37" presetID="3" presetClass="entr" presetSubtype="1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blinds(horizontal)">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14974"/>
          </a:xfrm>
        </p:spPr>
        <p:txBody>
          <a:bodyPr>
            <a:normAutofit fontScale="77500" lnSpcReduction="20000"/>
          </a:bodyPr>
          <a:lstStyle/>
          <a:p>
            <a:pPr algn="r" rtl="1">
              <a:lnSpc>
                <a:spcPct val="150000"/>
              </a:lnSpc>
              <a:buNone/>
            </a:pPr>
            <a:r>
              <a:rPr lang="fa-IR" b="1" dirty="0">
                <a:cs typeface="B Nazanin" pitchFamily="2" charset="-78"/>
              </a:rPr>
              <a:t>2. استفاده از قالب</a:t>
            </a:r>
            <a:endParaRPr lang="en-US" b="1" dirty="0">
              <a:cs typeface="B Nazanin" pitchFamily="2" charset="-78"/>
            </a:endParaRPr>
          </a:p>
          <a:p>
            <a:pPr algn="r" rtl="1">
              <a:lnSpc>
                <a:spcPct val="150000"/>
              </a:lnSpc>
              <a:buNone/>
            </a:pPr>
            <a:r>
              <a:rPr lang="fa-IR" b="1" dirty="0" smtClean="0">
                <a:cs typeface="B Nazanin" pitchFamily="2" charset="-78"/>
              </a:rPr>
              <a:t>	</a:t>
            </a:r>
            <a:r>
              <a:rPr lang="fa-IR" dirty="0" smtClean="0">
                <a:cs typeface="B Nazanin" pitchFamily="2" charset="-78"/>
              </a:rPr>
              <a:t>قالبهاي </a:t>
            </a:r>
            <a:r>
              <a:rPr lang="fa-IR" dirty="0">
                <a:cs typeface="B Nazanin" pitchFamily="2" charset="-78"/>
              </a:rPr>
              <a:t>مورد استفاده بايد داراي شرايط زير باشند</a:t>
            </a:r>
            <a:r>
              <a:rPr lang="en-US" dirty="0">
                <a:cs typeface="B Nazanin" pitchFamily="2" charset="-78"/>
              </a:rPr>
              <a:t>:</a:t>
            </a:r>
          </a:p>
          <a:p>
            <a:pPr algn="r" rtl="1">
              <a:lnSpc>
                <a:spcPct val="150000"/>
              </a:lnSpc>
              <a:buNone/>
            </a:pPr>
            <a:r>
              <a:rPr lang="en-US" dirty="0">
                <a:cs typeface="B Nazanin" pitchFamily="2" charset="-78"/>
              </a:rPr>
              <a:t>- </a:t>
            </a:r>
            <a:r>
              <a:rPr lang="fa-IR" dirty="0">
                <a:cs typeface="B Nazanin" pitchFamily="2" charset="-78"/>
              </a:rPr>
              <a:t>محكم باشند</a:t>
            </a:r>
            <a:endParaRPr lang="en-US" dirty="0">
              <a:cs typeface="B Nazanin" pitchFamily="2" charset="-78"/>
            </a:endParaRPr>
          </a:p>
          <a:p>
            <a:pPr algn="r" rtl="1">
              <a:lnSpc>
                <a:spcPct val="150000"/>
              </a:lnSpc>
              <a:buNone/>
            </a:pPr>
            <a:r>
              <a:rPr lang="en-US" dirty="0">
                <a:cs typeface="B Nazanin" pitchFamily="2" charset="-78"/>
              </a:rPr>
              <a:t>- </a:t>
            </a:r>
            <a:r>
              <a:rPr lang="fa-IR" dirty="0">
                <a:cs typeface="B Nazanin" pitchFamily="2" charset="-78"/>
              </a:rPr>
              <a:t>بدون درز باشند</a:t>
            </a:r>
            <a:endParaRPr lang="en-US" dirty="0">
              <a:cs typeface="B Nazanin" pitchFamily="2" charset="-78"/>
            </a:endParaRPr>
          </a:p>
          <a:p>
            <a:pPr algn="r" rtl="1">
              <a:lnSpc>
                <a:spcPct val="150000"/>
              </a:lnSpc>
              <a:buNone/>
            </a:pPr>
            <a:r>
              <a:rPr lang="en-US" dirty="0">
                <a:cs typeface="B Nazanin" pitchFamily="2" charset="-78"/>
              </a:rPr>
              <a:t>- </a:t>
            </a:r>
            <a:r>
              <a:rPr lang="fa-IR" dirty="0">
                <a:cs typeface="B Nazanin" pitchFamily="2" charset="-78"/>
              </a:rPr>
              <a:t>از جاي خود تكان نخورد</a:t>
            </a:r>
            <a:endParaRPr lang="en-US" dirty="0">
              <a:cs typeface="B Nazanin" pitchFamily="2" charset="-78"/>
            </a:endParaRPr>
          </a:p>
          <a:p>
            <a:pPr algn="r" rtl="1">
              <a:lnSpc>
                <a:spcPct val="150000"/>
              </a:lnSpc>
              <a:buNone/>
            </a:pPr>
            <a:r>
              <a:rPr lang="en-US" dirty="0">
                <a:cs typeface="B Nazanin" pitchFamily="2" charset="-78"/>
              </a:rPr>
              <a:t>- </a:t>
            </a:r>
            <a:r>
              <a:rPr lang="fa-IR" dirty="0">
                <a:cs typeface="B Nazanin" pitchFamily="2" charset="-78"/>
              </a:rPr>
              <a:t>تغيير شكل ندهد</a:t>
            </a:r>
            <a:endParaRPr lang="en-US" dirty="0">
              <a:cs typeface="B Nazanin" pitchFamily="2" charset="-78"/>
            </a:endParaRPr>
          </a:p>
          <a:p>
            <a:pPr algn="r" rtl="1">
              <a:lnSpc>
                <a:spcPct val="150000"/>
              </a:lnSpc>
              <a:buNone/>
            </a:pPr>
            <a:r>
              <a:rPr lang="en-US" dirty="0" smtClean="0">
                <a:cs typeface="B Nazanin" pitchFamily="2" charset="-78"/>
              </a:rPr>
              <a:t>- </a:t>
            </a:r>
            <a:r>
              <a:rPr lang="fa-IR" dirty="0">
                <a:cs typeface="B Nazanin" pitchFamily="2" charset="-78"/>
              </a:rPr>
              <a:t>سطح داخلي آن صاف </a:t>
            </a:r>
            <a:r>
              <a:rPr lang="fa-IR" dirty="0" smtClean="0">
                <a:cs typeface="B Nazanin" pitchFamily="2" charset="-78"/>
              </a:rPr>
              <a:t>باشد</a:t>
            </a:r>
            <a:endParaRPr lang="en-US" dirty="0">
              <a:cs typeface="B Nazanin" pitchFamily="2" charset="-78"/>
            </a:endParaRPr>
          </a:p>
          <a:p>
            <a:pPr algn="r" rtl="1">
              <a:lnSpc>
                <a:spcPct val="150000"/>
              </a:lnSpc>
              <a:buNone/>
            </a:pPr>
            <a:r>
              <a:rPr lang="fa-IR" dirty="0" smtClean="0">
                <a:cs typeface="B Nazanin" pitchFamily="2" charset="-78"/>
              </a:rPr>
              <a:t>	قالبهاي </a:t>
            </a:r>
            <a:r>
              <a:rPr lang="fa-IR" dirty="0">
                <a:cs typeface="B Nazanin" pitchFamily="2" charset="-78"/>
              </a:rPr>
              <a:t>فلزي بيشتر در كارهاي تيپ مثل روسازي جاده‌ها، جدول‌بندي خيابانها و ... استفاده مي‌شوند</a:t>
            </a:r>
            <a:r>
              <a:rPr lang="en-US" dirty="0">
                <a:cs typeface="B Nazanin" pitchFamily="2" charset="-78"/>
              </a:rPr>
              <a:t>.</a:t>
            </a:r>
          </a:p>
          <a:p>
            <a:pPr algn="r" rtl="1">
              <a:lnSpc>
                <a:spcPct val="150000"/>
              </a:lnSpc>
              <a:buNone/>
            </a:pP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par>
                          <p:cTn id="28" fill="hold">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500"/>
                                        <p:tgtEl>
                                          <p:spTgt spid="3">
                                            <p:txEl>
                                              <p:pRg st="6" end="6"/>
                                            </p:txEl>
                                          </p:spTgt>
                                        </p:tgtEl>
                                      </p:cBhvr>
                                    </p:animEffect>
                                  </p:childTnLst>
                                </p:cTn>
                              </p:par>
                            </p:childTnLst>
                          </p:cTn>
                        </p:par>
                        <p:par>
                          <p:cTn id="32" fill="hold">
                            <p:stCondLst>
                              <p:cond delay="3500"/>
                            </p:stCondLst>
                            <p:childTnLst>
                              <p:par>
                                <p:cTn id="33" presetID="3" presetClass="entr" presetSubtype="1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linds(horizontal)">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5500726"/>
          </a:xfrm>
        </p:spPr>
        <p:txBody>
          <a:bodyPr>
            <a:normAutofit fontScale="55000" lnSpcReduction="20000"/>
          </a:bodyPr>
          <a:lstStyle/>
          <a:p>
            <a:pPr algn="r" rtl="1">
              <a:lnSpc>
                <a:spcPct val="170000"/>
              </a:lnSpc>
              <a:buNone/>
            </a:pPr>
            <a:r>
              <a:rPr lang="fa-IR" b="1" dirty="0">
                <a:cs typeface="B Nazanin" pitchFamily="2" charset="-78"/>
              </a:rPr>
              <a:t>3.انواع قالبها</a:t>
            </a:r>
            <a:endParaRPr lang="en-US" b="1" dirty="0">
              <a:cs typeface="B Nazanin" pitchFamily="2" charset="-78"/>
            </a:endParaRPr>
          </a:p>
          <a:p>
            <a:pPr algn="r" rtl="1">
              <a:lnSpc>
                <a:spcPct val="170000"/>
              </a:lnSpc>
              <a:buNone/>
            </a:pPr>
            <a:r>
              <a:rPr lang="fa-IR" dirty="0" smtClean="0">
                <a:cs typeface="B Nazanin" pitchFamily="2" charset="-78"/>
              </a:rPr>
              <a:t>الف(خاك): </a:t>
            </a:r>
            <a:r>
              <a:rPr lang="fa-IR" dirty="0">
                <a:cs typeface="B Nazanin" pitchFamily="2" charset="-78"/>
              </a:rPr>
              <a:t>قالب خاكي در جاهائي استفاده مي‌شود كه خاك داراي پايداري لازم بوده و فرو نريزد. در پي‌ها مي‌توان از خاك به عنوان قالب استفاده كرد كه در اين صورت حجم پي‌كني كاهش مي‌يابد</a:t>
            </a:r>
            <a:r>
              <a:rPr lang="en-US" dirty="0">
                <a:cs typeface="B Nazanin" pitchFamily="2" charset="-78"/>
              </a:rPr>
              <a:t>.</a:t>
            </a:r>
          </a:p>
          <a:p>
            <a:pPr algn="r" rtl="1">
              <a:lnSpc>
                <a:spcPct val="170000"/>
              </a:lnSpc>
              <a:buNone/>
            </a:pPr>
            <a:r>
              <a:rPr lang="fa-IR" dirty="0" smtClean="0">
                <a:cs typeface="B Nazanin" pitchFamily="2" charset="-78"/>
              </a:rPr>
              <a:t>	از </a:t>
            </a:r>
            <a:r>
              <a:rPr lang="fa-IR" dirty="0">
                <a:cs typeface="B Nazanin" pitchFamily="2" charset="-78"/>
              </a:rPr>
              <a:t>معايب قالب خاكي اين است كه آب بتن را مكيده و باعث سوختن يا پكيدن بتن مي‌شود و ديگر اينكه سطح قالب‌بندي صاف نخواهد بود. به همين دليل در پي‌ها و پايه‌ها مورد استفاده قرار مي‌گيرد. همچنين بايد توجه داشت كه خاك داراي املاح قليائي يا اسيدي نباشد تا به بتن صدمه بزند</a:t>
            </a:r>
            <a:r>
              <a:rPr lang="en-US" dirty="0">
                <a:cs typeface="B Nazanin" pitchFamily="2" charset="-78"/>
              </a:rPr>
              <a:t>.</a:t>
            </a:r>
          </a:p>
          <a:p>
            <a:pPr algn="r" rtl="1">
              <a:lnSpc>
                <a:spcPct val="170000"/>
              </a:lnSpc>
              <a:buNone/>
            </a:pPr>
            <a:r>
              <a:rPr lang="fa-IR" dirty="0" smtClean="0">
                <a:cs typeface="B Nazanin" pitchFamily="2" charset="-78"/>
              </a:rPr>
              <a:t>	از </a:t>
            </a:r>
            <a:r>
              <a:rPr lang="fa-IR" dirty="0">
                <a:cs typeface="B Nazanin" pitchFamily="2" charset="-78"/>
              </a:rPr>
              <a:t>مزاياي قالبهاي چوبي به موارد زير مي‌توان اشاره نمود</a:t>
            </a:r>
            <a:r>
              <a:rPr lang="en-US" dirty="0">
                <a:cs typeface="B Nazanin" pitchFamily="2" charset="-78"/>
              </a:rPr>
              <a:t>:</a:t>
            </a:r>
          </a:p>
          <a:p>
            <a:pPr algn="r" rtl="1">
              <a:lnSpc>
                <a:spcPct val="170000"/>
              </a:lnSpc>
              <a:buNone/>
            </a:pPr>
            <a:r>
              <a:rPr lang="en-US" dirty="0">
                <a:cs typeface="B Nazanin" pitchFamily="2" charset="-78"/>
              </a:rPr>
              <a:t>- </a:t>
            </a:r>
            <a:r>
              <a:rPr lang="fa-IR" dirty="0">
                <a:cs typeface="B Nazanin" pitchFamily="2" charset="-78"/>
              </a:rPr>
              <a:t>ارزان بودن</a:t>
            </a:r>
            <a:endParaRPr lang="en-US" dirty="0">
              <a:cs typeface="B Nazanin" pitchFamily="2" charset="-78"/>
            </a:endParaRPr>
          </a:p>
          <a:p>
            <a:pPr algn="r" rtl="1">
              <a:lnSpc>
                <a:spcPct val="170000"/>
              </a:lnSpc>
              <a:buNone/>
            </a:pPr>
            <a:r>
              <a:rPr lang="en-US" dirty="0">
                <a:cs typeface="B Nazanin" pitchFamily="2" charset="-78"/>
              </a:rPr>
              <a:t>- </a:t>
            </a:r>
            <a:r>
              <a:rPr lang="fa-IR" dirty="0">
                <a:cs typeface="B Nazanin" pitchFamily="2" charset="-78"/>
              </a:rPr>
              <a:t>كار كردن با آن اسان است</a:t>
            </a:r>
            <a:endParaRPr lang="en-US" dirty="0">
              <a:cs typeface="B Nazanin" pitchFamily="2" charset="-78"/>
            </a:endParaRPr>
          </a:p>
          <a:p>
            <a:pPr algn="r" rtl="1">
              <a:lnSpc>
                <a:spcPct val="170000"/>
              </a:lnSpc>
              <a:buNone/>
            </a:pPr>
            <a:r>
              <a:rPr lang="en-US" dirty="0">
                <a:cs typeface="B Nazanin" pitchFamily="2" charset="-78"/>
              </a:rPr>
              <a:t>- </a:t>
            </a:r>
            <a:r>
              <a:rPr lang="fa-IR" dirty="0">
                <a:cs typeface="B Nazanin" pitchFamily="2" charset="-78"/>
              </a:rPr>
              <a:t>سبك بودن</a:t>
            </a:r>
            <a:endParaRPr lang="en-US" dirty="0">
              <a:cs typeface="B Nazanin" pitchFamily="2" charset="-78"/>
            </a:endParaRPr>
          </a:p>
          <a:p>
            <a:pPr algn="r" rtl="1">
              <a:lnSpc>
                <a:spcPct val="170000"/>
              </a:lnSpc>
              <a:buNone/>
            </a:pPr>
            <a:r>
              <a:rPr lang="en-US" dirty="0">
                <a:cs typeface="B Nazanin" pitchFamily="2" charset="-78"/>
              </a:rPr>
              <a:t>- </a:t>
            </a:r>
            <a:r>
              <a:rPr lang="fa-IR" dirty="0">
                <a:cs typeface="B Nazanin" pitchFamily="2" charset="-78"/>
              </a:rPr>
              <a:t>حمل و نقل ان آسان است</a:t>
            </a:r>
            <a:endParaRPr lang="en-US" dirty="0">
              <a:cs typeface="B Nazanin" pitchFamily="2" charset="-78"/>
            </a:endParaRPr>
          </a:p>
          <a:p>
            <a:pPr algn="r" rtl="1">
              <a:lnSpc>
                <a:spcPct val="170000"/>
              </a:lnSpc>
              <a:buNone/>
            </a:pPr>
            <a:r>
              <a:rPr lang="en-US" dirty="0">
                <a:cs typeface="B Nazanin" pitchFamily="2" charset="-78"/>
              </a:rPr>
              <a:t>- </a:t>
            </a:r>
            <a:r>
              <a:rPr lang="fa-IR" dirty="0">
                <a:cs typeface="B Nazanin" pitchFamily="2" charset="-78"/>
              </a:rPr>
              <a:t>به شكلهاي مختلف در مي‌آيد</a:t>
            </a:r>
            <a:endParaRPr lang="en-US" dirty="0">
              <a:cs typeface="B Nazanin" pitchFamily="2" charset="-78"/>
            </a:endParaRPr>
          </a:p>
          <a:p>
            <a:pPr algn="r" rtl="1">
              <a:lnSpc>
                <a:spcPct val="170000"/>
              </a:lnSpc>
              <a:buNone/>
            </a:pP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par>
                          <p:cTn id="28" fill="hold">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500"/>
                                        <p:tgtEl>
                                          <p:spTgt spid="3">
                                            <p:txEl>
                                              <p:pRg st="6" end="6"/>
                                            </p:txEl>
                                          </p:spTgt>
                                        </p:tgtEl>
                                      </p:cBhvr>
                                    </p:animEffect>
                                  </p:childTnLst>
                                </p:cTn>
                              </p:par>
                            </p:childTnLst>
                          </p:cTn>
                        </p:par>
                        <p:par>
                          <p:cTn id="32" fill="hold">
                            <p:stCondLst>
                              <p:cond delay="3500"/>
                            </p:stCondLst>
                            <p:childTnLst>
                              <p:par>
                                <p:cTn id="33" presetID="3" presetClass="entr" presetSubtype="1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linds(horizontal)">
                                      <p:cBhvr>
                                        <p:cTn id="35" dur="500"/>
                                        <p:tgtEl>
                                          <p:spTgt spid="3">
                                            <p:txEl>
                                              <p:pRg st="7" end="7"/>
                                            </p:txEl>
                                          </p:spTgt>
                                        </p:tgtEl>
                                      </p:cBhvr>
                                    </p:animEffect>
                                  </p:childTnLst>
                                </p:cTn>
                              </p:par>
                            </p:childTnLst>
                          </p:cTn>
                        </p:par>
                        <p:par>
                          <p:cTn id="36" fill="hold">
                            <p:stCondLst>
                              <p:cond delay="4000"/>
                            </p:stCondLst>
                            <p:childTnLst>
                              <p:par>
                                <p:cTn id="37" presetID="3" presetClass="entr" presetSubtype="1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blinds(horizontal)">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00108"/>
            <a:ext cx="8229600" cy="5715040"/>
          </a:xfrm>
        </p:spPr>
        <p:txBody>
          <a:bodyPr>
            <a:normAutofit fontScale="70000" lnSpcReduction="20000"/>
          </a:bodyPr>
          <a:lstStyle/>
          <a:p>
            <a:pPr algn="r" rtl="1">
              <a:lnSpc>
                <a:spcPct val="150000"/>
              </a:lnSpc>
              <a:buNone/>
            </a:pPr>
            <a:r>
              <a:rPr lang="fa-IR" b="1" dirty="0">
                <a:cs typeface="B Nazanin" pitchFamily="2" charset="-78"/>
              </a:rPr>
              <a:t>قالب چوبي بايد داراي شرايط زير باشد</a:t>
            </a:r>
            <a:r>
              <a:rPr lang="en-US" b="1" dirty="0">
                <a:cs typeface="B Nazanin" pitchFamily="2" charset="-78"/>
              </a:rPr>
              <a:t>:</a:t>
            </a:r>
          </a:p>
          <a:p>
            <a:pPr algn="r" rtl="1">
              <a:lnSpc>
                <a:spcPct val="150000"/>
              </a:lnSpc>
              <a:buNone/>
            </a:pPr>
            <a:r>
              <a:rPr lang="fa-IR" dirty="0">
                <a:cs typeface="B Nazanin" pitchFamily="2" charset="-78"/>
              </a:rPr>
              <a:t>1. محكم باشد</a:t>
            </a:r>
            <a:endParaRPr lang="en-US" dirty="0">
              <a:cs typeface="B Nazanin" pitchFamily="2" charset="-78"/>
            </a:endParaRPr>
          </a:p>
          <a:p>
            <a:pPr algn="r" rtl="1">
              <a:lnSpc>
                <a:spcPct val="150000"/>
              </a:lnSpc>
              <a:buNone/>
            </a:pPr>
            <a:r>
              <a:rPr lang="fa-IR" dirty="0">
                <a:cs typeface="B Nazanin" pitchFamily="2" charset="-78"/>
              </a:rPr>
              <a:t>2. درز نداشته باشد</a:t>
            </a:r>
            <a:endParaRPr lang="en-US" dirty="0">
              <a:cs typeface="B Nazanin" pitchFamily="2" charset="-78"/>
            </a:endParaRPr>
          </a:p>
          <a:p>
            <a:pPr algn="r" rtl="1">
              <a:lnSpc>
                <a:spcPct val="150000"/>
              </a:lnSpc>
              <a:buNone/>
            </a:pPr>
            <a:r>
              <a:rPr lang="fa-IR" dirty="0">
                <a:cs typeface="B Nazanin" pitchFamily="2" charset="-78"/>
              </a:rPr>
              <a:t>3. هنگام استفاده بايد اشباع شده باشد، زيرا در غير اين صورت تاب برداشته و كمانه مي‌كند</a:t>
            </a:r>
            <a:r>
              <a:rPr lang="en-US" dirty="0">
                <a:cs typeface="B Nazanin" pitchFamily="2" charset="-78"/>
              </a:rPr>
              <a:t>.</a:t>
            </a:r>
          </a:p>
          <a:p>
            <a:pPr algn="r" rtl="1">
              <a:lnSpc>
                <a:spcPct val="150000"/>
              </a:lnSpc>
              <a:buNone/>
            </a:pPr>
            <a:r>
              <a:rPr lang="fa-IR" dirty="0">
                <a:cs typeface="B Nazanin" pitchFamily="2" charset="-78"/>
              </a:rPr>
              <a:t>4. چنانچه اشباع نشده باشد بايد درزهايي در قالب پيش‌بيني شوند كه امكان تغيير شكل دادن را داشته باشند</a:t>
            </a:r>
            <a:r>
              <a:rPr lang="en-US" dirty="0">
                <a:cs typeface="B Nazanin" pitchFamily="2" charset="-78"/>
              </a:rPr>
              <a:t>.</a:t>
            </a:r>
          </a:p>
          <a:p>
            <a:pPr algn="r" rtl="1">
              <a:lnSpc>
                <a:spcPct val="150000"/>
              </a:lnSpc>
              <a:buNone/>
            </a:pPr>
            <a:r>
              <a:rPr lang="fa-IR" dirty="0">
                <a:cs typeface="B Nazanin" pitchFamily="2" charset="-78"/>
              </a:rPr>
              <a:t>5. قالب چوبي حداكثر سه يا چهار مرتبه و پس از سه بار استفاده بايد سطح قالب را رنده كرد زيرا از يك طرف قالبهاي چوبي با بتن در تماس هستند و بايد اين سطح آنها صاف باشد</a:t>
            </a:r>
            <a:r>
              <a:rPr lang="en-US" dirty="0">
                <a:cs typeface="B Nazanin" pitchFamily="2" charset="-78"/>
              </a:rPr>
              <a:t>.</a:t>
            </a:r>
          </a:p>
          <a:p>
            <a:pPr algn="r" rtl="1">
              <a:lnSpc>
                <a:spcPct val="150000"/>
              </a:lnSpc>
              <a:buNone/>
            </a:pPr>
            <a:r>
              <a:rPr lang="fa-IR" dirty="0">
                <a:cs typeface="B Nazanin" pitchFamily="2" charset="-78"/>
              </a:rPr>
              <a:t>6. حداقل ضخامت قالب چوبي</a:t>
            </a:r>
            <a:r>
              <a:rPr lang="en-US" dirty="0">
                <a:cs typeface="B Nazanin" pitchFamily="2" charset="-78"/>
              </a:rPr>
              <a:t> cm 5/2 </a:t>
            </a:r>
            <a:r>
              <a:rPr lang="fa-IR" dirty="0">
                <a:cs typeface="B Nazanin" pitchFamily="2" charset="-78"/>
              </a:rPr>
              <a:t>مي‌باشد</a:t>
            </a:r>
            <a:r>
              <a:rPr lang="en-US" dirty="0">
                <a:cs typeface="B Nazanin" pitchFamily="2" charset="-78"/>
              </a:rPr>
              <a:t>.</a:t>
            </a: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par>
                          <p:cTn id="28" fill="hold">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6072206"/>
          </a:xfrm>
        </p:spPr>
        <p:txBody>
          <a:bodyPr>
            <a:normAutofit fontScale="55000" lnSpcReduction="20000"/>
          </a:bodyPr>
          <a:lstStyle/>
          <a:p>
            <a:pPr algn="r" rtl="1">
              <a:lnSpc>
                <a:spcPct val="170000"/>
              </a:lnSpc>
            </a:pPr>
            <a:r>
              <a:rPr lang="fa-IR" b="1" dirty="0">
                <a:cs typeface="B Nazanin" pitchFamily="2" charset="-78"/>
              </a:rPr>
              <a:t>مراحل آمادگی کارگاه ساختمانی</a:t>
            </a:r>
            <a:endParaRPr lang="en-US" b="1" dirty="0">
              <a:cs typeface="B Nazanin" pitchFamily="2" charset="-78"/>
            </a:endParaRPr>
          </a:p>
          <a:p>
            <a:pPr algn="r" rtl="1">
              <a:lnSpc>
                <a:spcPct val="170000"/>
              </a:lnSpc>
              <a:buNone/>
            </a:pPr>
            <a:r>
              <a:rPr lang="ar-SA" dirty="0">
                <a:cs typeface="B Nazanin" pitchFamily="2" charset="-78"/>
              </a:rPr>
              <a:t>(</a:t>
            </a:r>
            <a:r>
              <a:rPr lang="fa-IR" dirty="0">
                <a:cs typeface="B Nazanin" pitchFamily="2" charset="-78"/>
              </a:rPr>
              <a:t>۱-۰) </a:t>
            </a:r>
            <a:r>
              <a:rPr lang="ar-SA" dirty="0">
                <a:cs typeface="B Nazanin" pitchFamily="2" charset="-78"/>
              </a:rPr>
              <a:t>تخریب ساختمانهای موجود </a:t>
            </a:r>
            <a:endParaRPr lang="en-US" dirty="0">
              <a:cs typeface="B Nazanin" pitchFamily="2" charset="-78"/>
            </a:endParaRPr>
          </a:p>
          <a:p>
            <a:pPr algn="r" rtl="1">
              <a:lnSpc>
                <a:spcPct val="170000"/>
              </a:lnSpc>
              <a:buNone/>
            </a:pPr>
            <a:r>
              <a:rPr lang="fa-IR" dirty="0" smtClean="0">
                <a:cs typeface="B Nazanin" pitchFamily="2" charset="-78"/>
              </a:rPr>
              <a:t>	</a:t>
            </a:r>
            <a:r>
              <a:rPr lang="ar-SA" dirty="0" smtClean="0">
                <a:cs typeface="B Nazanin" pitchFamily="2" charset="-78"/>
              </a:rPr>
              <a:t>ساختمانهاي </a:t>
            </a:r>
            <a:r>
              <a:rPr lang="ar-SA" dirty="0">
                <a:cs typeface="B Nazanin" pitchFamily="2" charset="-78"/>
              </a:rPr>
              <a:t>موجود و قديمي كه در محدوده عملياتي پروژه و در محل اجرا و استقرار بناهاي جديد بوده و به منظور انجام كار، تخريب آنها ضروري است، بايد با نظر كارفرما طبق دستورات دستگاه نظارت اندازه‌گيري، صورتمجلس و تخريب شوند. اين موارد بايد در مشخصات فني خصوصي ذكر گردند.</a:t>
            </a:r>
            <a:endParaRPr lang="en-US" dirty="0">
              <a:cs typeface="B Nazanin" pitchFamily="2" charset="-78"/>
            </a:endParaRPr>
          </a:p>
          <a:p>
            <a:pPr algn="r" rtl="1">
              <a:lnSpc>
                <a:spcPct val="170000"/>
              </a:lnSpc>
              <a:buNone/>
            </a:pPr>
            <a:r>
              <a:rPr lang="fa-IR" dirty="0" smtClean="0">
                <a:cs typeface="B Nazanin" pitchFamily="2" charset="-78"/>
              </a:rPr>
              <a:t>	</a:t>
            </a:r>
            <a:r>
              <a:rPr lang="ar-SA" dirty="0" smtClean="0">
                <a:cs typeface="B Nazanin" pitchFamily="2" charset="-78"/>
              </a:rPr>
              <a:t>قبل </a:t>
            </a:r>
            <a:r>
              <a:rPr lang="ar-SA" dirty="0">
                <a:cs typeface="B Nazanin" pitchFamily="2" charset="-78"/>
              </a:rPr>
              <a:t>از شروع به تخريب ساختمانها بايد مسائل ايمني و اصول فني در مورد قطع و كنترل انشعابات خطوط آب، برق، تلفن و </a:t>
            </a:r>
            <a:r>
              <a:rPr lang="en-US" dirty="0">
                <a:cs typeface="B Nazanin" pitchFamily="2" charset="-78"/>
              </a:rPr>
              <a:t>…</a:t>
            </a:r>
            <a:r>
              <a:rPr lang="ar-SA" dirty="0">
                <a:cs typeface="B Nazanin" pitchFamily="2" charset="-78"/>
              </a:rPr>
              <a:t> با هماهنگي سازمانهاي مسئول مراعات گردد. در صورت لزوم بايد مصالح حاصل از تخريب مطابق نظر دستگاه نظارت دسته‌بندي و در محلهاي مناسب انبار شوند.</a:t>
            </a:r>
            <a:endParaRPr lang="en-US" dirty="0">
              <a:cs typeface="B Nazanin" pitchFamily="2" charset="-78"/>
            </a:endParaRPr>
          </a:p>
          <a:p>
            <a:pPr algn="r" rtl="1">
              <a:lnSpc>
                <a:spcPct val="170000"/>
              </a:lnSpc>
              <a:buNone/>
            </a:pPr>
            <a:r>
              <a:rPr lang="fa-IR" dirty="0" smtClean="0">
                <a:cs typeface="B Nazanin" pitchFamily="2" charset="-78"/>
              </a:rPr>
              <a:t>	</a:t>
            </a:r>
            <a:r>
              <a:rPr lang="ar-SA" dirty="0" smtClean="0">
                <a:cs typeface="B Nazanin" pitchFamily="2" charset="-78"/>
              </a:rPr>
              <a:t>به </a:t>
            </a:r>
            <a:r>
              <a:rPr lang="ar-SA" dirty="0">
                <a:cs typeface="B Nazanin" pitchFamily="2" charset="-78"/>
              </a:rPr>
              <a:t>طور كلي تخريب و حذف ساختمانهاي موجود در محل اجراي پروژه بايد با نظر و تصويب قبلي صورت گيرد. ساختمانهاي مربوط به آثار باستاني از شمول اين قسمت خارج است و هيچ گونه دخل و تصرف در آنها مجاز نبوده و بايد با كسب مجوز و زير نظر مقامات رسمي ذي‌صلاح اقدام لازم صورت گيرد</a:t>
            </a:r>
            <a:r>
              <a:rPr lang="ar-SA" dirty="0" smtClean="0">
                <a:cs typeface="B Nazanin" pitchFamily="2" charset="-78"/>
              </a:rPr>
              <a:t>.</a:t>
            </a:r>
            <a:endParaRPr lang="en-US"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229600" cy="6072206"/>
          </a:xfrm>
        </p:spPr>
        <p:txBody>
          <a:bodyPr>
            <a:normAutofit fontScale="62500" lnSpcReduction="20000"/>
          </a:bodyPr>
          <a:lstStyle/>
          <a:p>
            <a:pPr algn="r" rtl="1">
              <a:lnSpc>
                <a:spcPct val="170000"/>
              </a:lnSpc>
              <a:buNone/>
            </a:pPr>
            <a:r>
              <a:rPr lang="ar-SA" b="1" dirty="0">
                <a:cs typeface="B Nazanin" pitchFamily="2" charset="-78"/>
              </a:rPr>
              <a:t>(</a:t>
            </a:r>
            <a:r>
              <a:rPr lang="fa-IR" b="1" dirty="0">
                <a:cs typeface="B Nazanin" pitchFamily="2" charset="-78"/>
              </a:rPr>
              <a:t>۲-۰)</a:t>
            </a:r>
            <a:r>
              <a:rPr lang="ar-SA" b="1" dirty="0">
                <a:cs typeface="B Nazanin" pitchFamily="2" charset="-78"/>
              </a:rPr>
              <a:t>تسطيح محوطه، گودبرداريها و زهكشي</a:t>
            </a:r>
            <a:endParaRPr lang="en-US" b="1" dirty="0">
              <a:cs typeface="B Nazanin" pitchFamily="2" charset="-78"/>
            </a:endParaRPr>
          </a:p>
          <a:p>
            <a:pPr algn="r" rtl="1">
              <a:lnSpc>
                <a:spcPct val="170000"/>
              </a:lnSpc>
              <a:buNone/>
            </a:pPr>
            <a:r>
              <a:rPr lang="en-US" dirty="0" smtClean="0">
                <a:cs typeface="B Nazanin" pitchFamily="2" charset="-78"/>
              </a:rPr>
              <a:t>	</a:t>
            </a:r>
            <a:r>
              <a:rPr lang="ar-SA" dirty="0" smtClean="0">
                <a:cs typeface="B Nazanin" pitchFamily="2" charset="-78"/>
              </a:rPr>
              <a:t>چنانچه </a:t>
            </a:r>
            <a:r>
              <a:rPr lang="ar-SA" dirty="0">
                <a:cs typeface="B Nazanin" pitchFamily="2" charset="-78"/>
              </a:rPr>
              <a:t>محوطه كارگاه داراي پستي و بلنديهاي زياد باشد به نحوي كه مانع از شروع اجراي عمليات گردد، پيمانكار بايد با نظر دستگاه نظارت نسبت به تسطيح محوطه تا تراز مورد نظر و پاك كردن آن اقدام نمايد.</a:t>
            </a:r>
            <a:endParaRPr lang="en-US" dirty="0">
              <a:cs typeface="B Nazanin" pitchFamily="2" charset="-78"/>
            </a:endParaRPr>
          </a:p>
          <a:p>
            <a:pPr algn="r" rtl="1">
              <a:lnSpc>
                <a:spcPct val="170000"/>
              </a:lnSpc>
              <a:buNone/>
            </a:pPr>
            <a:r>
              <a:rPr lang="en-US" dirty="0" smtClean="0">
                <a:cs typeface="B Nazanin" pitchFamily="2" charset="-78"/>
              </a:rPr>
              <a:t>	</a:t>
            </a:r>
            <a:r>
              <a:rPr lang="ar-SA" dirty="0" smtClean="0">
                <a:cs typeface="B Nazanin" pitchFamily="2" charset="-78"/>
              </a:rPr>
              <a:t>گودبرداري </a:t>
            </a:r>
            <a:r>
              <a:rPr lang="ar-SA" dirty="0">
                <a:cs typeface="B Nazanin" pitchFamily="2" charset="-78"/>
              </a:rPr>
              <a:t>محل سازه‌ها بايد با توجه به رعايت نكات ايمني و حفظ ساختمانهاي موجود همجوار و رعايت مقررات و دستورالعملهاي شهرداريها و وزارت كار صورت گيرد و تدابير لازم هنگام گودبرداريها و حين عمليات ساختماني در مورد حفاظت ساختمانهاي همجوار اتخاذ گردد. چنانچه محل اجراي پروژه در محدوده شهرها و در نقاط مسكوني باشد، پيمانكار بايد نسبت به ايجاد ديوارهاي موقت و جدا كننده محل كارگاه در سواره‌روها و پياده‌روها اقدام نموده و شرايط ايمن‌سازي محوطه را براي عبور عابرين و وسائط نقليه كاملاً فراهم نمايد. پيمانكار مسئول جبران خسارات وارده به شخص ثالث در اثر عدم رعايت نكات ايمني فوق‌الذكر خواهد بود</a:t>
            </a:r>
            <a:r>
              <a:rPr lang="ar-SA" dirty="0" smtClean="0">
                <a:cs typeface="B Nazanin" pitchFamily="2" charset="-78"/>
              </a:rPr>
              <a:t>.</a:t>
            </a:r>
            <a:endParaRPr lang="en-US"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472518" cy="6000768"/>
          </a:xfrm>
        </p:spPr>
        <p:txBody>
          <a:bodyPr>
            <a:normAutofit fontScale="70000" lnSpcReduction="20000"/>
          </a:bodyPr>
          <a:lstStyle/>
          <a:p>
            <a:pPr algn="r" rtl="1">
              <a:lnSpc>
                <a:spcPct val="160000"/>
              </a:lnSpc>
              <a:buNone/>
            </a:pPr>
            <a:r>
              <a:rPr lang="ar-SA" b="1" dirty="0">
                <a:cs typeface="B Nazanin" pitchFamily="2" charset="-78"/>
              </a:rPr>
              <a:t>(</a:t>
            </a:r>
            <a:r>
              <a:rPr lang="fa-IR" b="1" dirty="0">
                <a:cs typeface="B Nazanin" pitchFamily="2" charset="-78"/>
              </a:rPr>
              <a:t>۳-۰)</a:t>
            </a:r>
            <a:r>
              <a:rPr lang="ar-SA" b="1" dirty="0">
                <a:cs typeface="B Nazanin" pitchFamily="2" charset="-78"/>
              </a:rPr>
              <a:t>نقاط نشانه و مبدأ</a:t>
            </a:r>
            <a:endParaRPr lang="en-US" b="1" dirty="0">
              <a:cs typeface="B Nazanin" pitchFamily="2" charset="-78"/>
            </a:endParaRPr>
          </a:p>
          <a:p>
            <a:pPr algn="r" rtl="1">
              <a:lnSpc>
                <a:spcPct val="160000"/>
              </a:lnSpc>
              <a:buNone/>
            </a:pPr>
            <a:r>
              <a:rPr lang="en-US" dirty="0" smtClean="0">
                <a:cs typeface="B Nazanin" pitchFamily="2" charset="-78"/>
              </a:rPr>
              <a:t>	</a:t>
            </a:r>
            <a:r>
              <a:rPr lang="ar-SA" dirty="0" smtClean="0">
                <a:cs typeface="B Nazanin" pitchFamily="2" charset="-78"/>
              </a:rPr>
              <a:t>براي </a:t>
            </a:r>
            <a:r>
              <a:rPr lang="ar-SA" dirty="0">
                <a:cs typeface="B Nazanin" pitchFamily="2" charset="-78"/>
              </a:rPr>
              <a:t>پياده كردن قسمتهاي مختلف پروژه و تعيين حدود قانوني كار و مرز عمليات قرارداد بر اساس نقشه‌هاي اجرايي، مقدار كافي نقاط نشانه و مبدأ از طرف كارفرما و دستگاه نظارت طي صورتجلسه‌اي هنگام تحويل زمين در اختيار پيمانكار قرار داده خواهد شد.</a:t>
            </a:r>
            <a:endParaRPr lang="en-US" dirty="0">
              <a:cs typeface="B Nazanin" pitchFamily="2" charset="-78"/>
            </a:endParaRPr>
          </a:p>
          <a:p>
            <a:pPr algn="r" rtl="1">
              <a:lnSpc>
                <a:spcPct val="160000"/>
              </a:lnSpc>
              <a:buNone/>
            </a:pPr>
            <a:r>
              <a:rPr lang="en-US" dirty="0" smtClean="0">
                <a:cs typeface="B Nazanin" pitchFamily="2" charset="-78"/>
              </a:rPr>
              <a:t>	</a:t>
            </a:r>
            <a:r>
              <a:rPr lang="ar-SA" dirty="0" smtClean="0">
                <a:cs typeface="B Nazanin" pitchFamily="2" charset="-78"/>
              </a:rPr>
              <a:t>پيمانكار </a:t>
            </a:r>
            <a:r>
              <a:rPr lang="ar-SA" dirty="0">
                <a:cs typeface="B Nazanin" pitchFamily="2" charset="-78"/>
              </a:rPr>
              <a:t>موظف است نسبت به حفظ و حراست اين نشانه‌ها ضمن عمليات اجرايي و تا پايان كار و تحويل موقت اقدام نمايد. در صورت نياز پيمانكار موظف است بر اساس نشانه‌هاي اصلي نسبت به ايجاد نشانه‌هاي فرعي و كمكي اقدام نمايد. اين نشانه‌ها بايد توسط پايه‌هاي بتني حداقل 15× 15 و ارتفاع 70 سانتيمتر ساخته شود و حداقل 20 سانتيمتر از آن، از سطح زمين تسطيح شده اجراي عمليات بالاتر باشد</a:t>
            </a:r>
            <a:r>
              <a:rPr lang="ar-SA" dirty="0" smtClean="0">
                <a:cs typeface="B Nazanin" pitchFamily="2" charset="-78"/>
              </a:rPr>
              <a:t>.</a:t>
            </a:r>
            <a:endParaRPr lang="en-US"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1142960"/>
            <a:ext cx="8401080" cy="5715040"/>
          </a:xfrm>
        </p:spPr>
        <p:txBody>
          <a:bodyPr>
            <a:normAutofit fontScale="70000" lnSpcReduction="20000"/>
          </a:bodyPr>
          <a:lstStyle/>
          <a:p>
            <a:pPr algn="r" rtl="1">
              <a:lnSpc>
                <a:spcPct val="170000"/>
              </a:lnSpc>
              <a:buNone/>
            </a:pPr>
            <a:r>
              <a:rPr lang="ar-SA" b="1" dirty="0" smtClean="0">
                <a:cs typeface="B Nazanin" pitchFamily="2" charset="-78"/>
              </a:rPr>
              <a:t>(</a:t>
            </a:r>
            <a:r>
              <a:rPr lang="fa-IR" b="1" dirty="0">
                <a:cs typeface="B Nazanin" pitchFamily="2" charset="-78"/>
              </a:rPr>
              <a:t>۴-۰)</a:t>
            </a:r>
            <a:r>
              <a:rPr lang="ar-SA" b="1" dirty="0">
                <a:cs typeface="B Nazanin" pitchFamily="2" charset="-78"/>
              </a:rPr>
              <a:t> پركردن چاهها، قنوات و قطع اشجار</a:t>
            </a:r>
            <a:endParaRPr lang="en-US" b="1" dirty="0">
              <a:cs typeface="B Nazanin" pitchFamily="2" charset="-78"/>
            </a:endParaRPr>
          </a:p>
          <a:p>
            <a:pPr algn="r" rtl="1">
              <a:lnSpc>
                <a:spcPct val="170000"/>
              </a:lnSpc>
              <a:buNone/>
            </a:pPr>
            <a:r>
              <a:rPr lang="en-US" dirty="0" smtClean="0">
                <a:cs typeface="B Nazanin" pitchFamily="2" charset="-78"/>
              </a:rPr>
              <a:t>	</a:t>
            </a:r>
            <a:r>
              <a:rPr lang="ar-SA" dirty="0" smtClean="0">
                <a:cs typeface="B Nazanin" pitchFamily="2" charset="-78"/>
              </a:rPr>
              <a:t>چاههاي </a:t>
            </a:r>
            <a:r>
              <a:rPr lang="ar-SA" dirty="0">
                <a:cs typeface="B Nazanin" pitchFamily="2" charset="-78"/>
              </a:rPr>
              <a:t>آب و فاضلاب و قنوات متروكه كه در محوطه عملياتي پروژه واقع شده‌‌اند و پر كردن آنها ضروري است بايد با نظر دستگاه نظارت پر و ساخته شوند. نحوه اجراي عمليات و چگونگي پرداخت حق‌الزحمه مربوط به آنها با نظر دستگاه نظارت و توافق پيمانكار صورت خواهد گرفت.</a:t>
            </a:r>
            <a:endParaRPr lang="en-US" dirty="0">
              <a:cs typeface="B Nazanin" pitchFamily="2" charset="-78"/>
            </a:endParaRPr>
          </a:p>
          <a:p>
            <a:pPr algn="r" rtl="1">
              <a:lnSpc>
                <a:spcPct val="170000"/>
              </a:lnSpc>
              <a:buNone/>
            </a:pPr>
            <a:r>
              <a:rPr lang="en-US" dirty="0" smtClean="0">
                <a:cs typeface="B Nazanin" pitchFamily="2" charset="-78"/>
              </a:rPr>
              <a:t>	</a:t>
            </a:r>
            <a:r>
              <a:rPr lang="ar-SA" dirty="0" smtClean="0">
                <a:cs typeface="B Nazanin" pitchFamily="2" charset="-78"/>
              </a:rPr>
              <a:t>پاك </a:t>
            </a:r>
            <a:r>
              <a:rPr lang="ar-SA" dirty="0">
                <a:cs typeface="B Nazanin" pitchFamily="2" charset="-78"/>
              </a:rPr>
              <a:t>كردن محوطه از ريشه درختان و اشجار بايد با نظر دستگاه نظارت صورت گيرد. به طور كلي لزوم قطع اشجار بايد قبلاً به تصويب كارفرما رسيده باشد. جمع‌آوري درختان و ريشه‌ها و برداشت خاك زراعي (خاك نباتي) تا عمقهاي خواسته شده و تخليه آنها به نقاط مشخص طبق دستور دستگاه نظارت صورت خواهد گرفت</a:t>
            </a:r>
            <a:r>
              <a:rPr lang="ar-SA" dirty="0" smtClean="0">
                <a:cs typeface="B Nazanin" pitchFamily="2" charset="-78"/>
              </a:rPr>
              <a:t>.</a:t>
            </a:r>
            <a:endParaRPr lang="en-US"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472518" cy="5143536"/>
          </a:xfrm>
        </p:spPr>
        <p:txBody>
          <a:bodyPr>
            <a:normAutofit fontScale="92500" lnSpcReduction="10000"/>
          </a:bodyPr>
          <a:lstStyle/>
          <a:p>
            <a:pPr algn="r" rtl="1">
              <a:lnSpc>
                <a:spcPct val="150000"/>
              </a:lnSpc>
              <a:buNone/>
            </a:pPr>
            <a:r>
              <a:rPr lang="fa-IR" sz="2800" dirty="0" smtClean="0">
                <a:cs typeface="B Nazanin" pitchFamily="2" charset="-78"/>
              </a:rPr>
              <a:t>	تجهيز </a:t>
            </a:r>
            <a:r>
              <a:rPr lang="fa-IR" sz="2800" dirty="0">
                <a:cs typeface="B Nazanin" pitchFamily="2" charset="-78"/>
              </a:rPr>
              <a:t>كارگاه از فعاليتهايي است كه پيش از شروع اجراي هر پروژه انجام مي‌شود. در هر قراردادي 5/2 درصد بابت تجهيز كارگاه پرداخت مي‌شود</a:t>
            </a:r>
            <a:r>
              <a:rPr lang="en-US" sz="2800" dirty="0">
                <a:cs typeface="B Nazanin" pitchFamily="2" charset="-78"/>
              </a:rPr>
              <a:t>.</a:t>
            </a:r>
          </a:p>
          <a:p>
            <a:pPr algn="r" rtl="1">
              <a:lnSpc>
                <a:spcPct val="150000"/>
              </a:lnSpc>
              <a:buNone/>
            </a:pPr>
            <a:r>
              <a:rPr lang="fa-IR" sz="2800" dirty="0" smtClean="0">
                <a:cs typeface="B Nazanin" pitchFamily="2" charset="-78"/>
              </a:rPr>
              <a:t>	مراحل </a:t>
            </a:r>
            <a:r>
              <a:rPr lang="fa-IR" sz="2800" dirty="0">
                <a:cs typeface="B Nazanin" pitchFamily="2" charset="-78"/>
              </a:rPr>
              <a:t>تجهيز كارگاه  به شرح زير است</a:t>
            </a:r>
            <a:r>
              <a:rPr lang="en-US" sz="2800" dirty="0">
                <a:cs typeface="B Nazanin" pitchFamily="2" charset="-78"/>
              </a:rPr>
              <a:t>:</a:t>
            </a:r>
          </a:p>
          <a:p>
            <a:pPr algn="r" rtl="1">
              <a:lnSpc>
                <a:spcPct val="150000"/>
              </a:lnSpc>
              <a:buFont typeface="Wingdings" pitchFamily="2" charset="2"/>
              <a:buChar char="v"/>
            </a:pPr>
            <a:r>
              <a:rPr lang="fa-IR" sz="2800" dirty="0" smtClean="0">
                <a:cs typeface="B Nazanin" pitchFamily="2" charset="-78"/>
              </a:rPr>
              <a:t>	</a:t>
            </a:r>
            <a:r>
              <a:rPr lang="fa-IR" sz="2800" b="1" dirty="0" smtClean="0">
                <a:cs typeface="B Nazanin" pitchFamily="2" charset="-78"/>
              </a:rPr>
              <a:t>الف</a:t>
            </a:r>
            <a:r>
              <a:rPr lang="fa-IR" sz="2800" b="1" dirty="0">
                <a:cs typeface="B Nazanin" pitchFamily="2" charset="-78"/>
              </a:rPr>
              <a:t>) شناسايي كه خود شامل مراحل زير است</a:t>
            </a:r>
            <a:r>
              <a:rPr lang="en-US" sz="2800" b="1" dirty="0">
                <a:cs typeface="B Nazanin" pitchFamily="2" charset="-78"/>
              </a:rPr>
              <a:t>:</a:t>
            </a:r>
          </a:p>
          <a:p>
            <a:pPr algn="r" rtl="1">
              <a:lnSpc>
                <a:spcPct val="150000"/>
              </a:lnSpc>
              <a:buNone/>
            </a:pPr>
            <a:r>
              <a:rPr lang="fa-IR" sz="2800" dirty="0" smtClean="0">
                <a:cs typeface="B Nazanin" pitchFamily="2" charset="-78"/>
              </a:rPr>
              <a:t>1.</a:t>
            </a:r>
            <a:r>
              <a:rPr lang="en-US" sz="2800" dirty="0" smtClean="0">
                <a:cs typeface="B Nazanin" pitchFamily="2" charset="-78"/>
              </a:rPr>
              <a:t>	</a:t>
            </a:r>
            <a:r>
              <a:rPr lang="fa-IR" sz="2800" dirty="0" smtClean="0">
                <a:cs typeface="B Nazanin" pitchFamily="2" charset="-78"/>
              </a:rPr>
              <a:t>بررسي </a:t>
            </a:r>
            <a:r>
              <a:rPr lang="fa-IR" sz="2800" dirty="0">
                <a:cs typeface="B Nazanin" pitchFamily="2" charset="-78"/>
              </a:rPr>
              <a:t>مقدمات كار</a:t>
            </a:r>
            <a:endParaRPr lang="en-US" sz="2800" dirty="0">
              <a:cs typeface="B Nazanin" pitchFamily="2" charset="-78"/>
            </a:endParaRPr>
          </a:p>
          <a:p>
            <a:pPr algn="r" rtl="1">
              <a:lnSpc>
                <a:spcPct val="150000"/>
              </a:lnSpc>
              <a:buNone/>
            </a:pPr>
            <a:r>
              <a:rPr lang="fa-IR" sz="2800" dirty="0" smtClean="0">
                <a:cs typeface="B Nazanin" pitchFamily="2" charset="-78"/>
              </a:rPr>
              <a:t>	در </a:t>
            </a:r>
            <a:r>
              <a:rPr lang="fa-IR" sz="2800" dirty="0">
                <a:cs typeface="B Nazanin" pitchFamily="2" charset="-78"/>
              </a:rPr>
              <a:t>اين قسمت مشكلاتي از قبيل پاكسازي محوطه، زهكشي، حمل و نقل، جنس خاك، وجود توده سنگي و ... كه ممكن است در روند پروژه توقف ايجاد كند مورد بررسي قرار مي‌گيرند</a:t>
            </a:r>
            <a:r>
              <a:rPr lang="en-US" sz="2800" dirty="0">
                <a:cs typeface="B Nazanin" pitchFamily="2" charset="-78"/>
              </a:rPr>
              <a:t>.</a:t>
            </a:r>
          </a:p>
          <a:p>
            <a:pPr algn="r" rtl="1">
              <a:lnSpc>
                <a:spcPct val="150000"/>
              </a:lnSpc>
              <a:buNone/>
            </a:pPr>
            <a:endParaRPr lang="fa-IR" sz="28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500726"/>
          </a:xfrm>
        </p:spPr>
        <p:txBody>
          <a:bodyPr>
            <a:normAutofit fontScale="85000" lnSpcReduction="10000"/>
          </a:bodyPr>
          <a:lstStyle/>
          <a:p>
            <a:pPr algn="r" rtl="1">
              <a:lnSpc>
                <a:spcPct val="150000"/>
              </a:lnSpc>
              <a:buNone/>
            </a:pPr>
            <a:r>
              <a:rPr lang="ar-SA" b="1" dirty="0">
                <a:cs typeface="B Nazanin" pitchFamily="2" charset="-78"/>
              </a:rPr>
              <a:t>(</a:t>
            </a:r>
            <a:r>
              <a:rPr lang="fa-IR" b="1" dirty="0">
                <a:cs typeface="B Nazanin" pitchFamily="2" charset="-78"/>
              </a:rPr>
              <a:t>۵-۰)</a:t>
            </a:r>
            <a:r>
              <a:rPr lang="ar-SA" b="1" dirty="0">
                <a:cs typeface="B Nazanin" pitchFamily="2" charset="-78"/>
              </a:rPr>
              <a:t> ساختمانها و تأسيسات تجهيز كارگاه</a:t>
            </a:r>
            <a:endParaRPr lang="en-US" b="1" dirty="0">
              <a:cs typeface="B Nazanin" pitchFamily="2" charset="-78"/>
            </a:endParaRPr>
          </a:p>
          <a:p>
            <a:pPr algn="r" rtl="1">
              <a:lnSpc>
                <a:spcPct val="150000"/>
              </a:lnSpc>
              <a:buNone/>
            </a:pPr>
            <a:r>
              <a:rPr lang="en-US" dirty="0" smtClean="0">
                <a:cs typeface="B Nazanin" pitchFamily="2" charset="-78"/>
              </a:rPr>
              <a:t>	</a:t>
            </a:r>
            <a:r>
              <a:rPr lang="ar-SA" dirty="0" smtClean="0">
                <a:cs typeface="B Nazanin" pitchFamily="2" charset="-78"/>
              </a:rPr>
              <a:t>پيمانكار </a:t>
            </a:r>
            <a:r>
              <a:rPr lang="ar-SA" dirty="0">
                <a:cs typeface="B Nazanin" pitchFamily="2" charset="-78"/>
              </a:rPr>
              <a:t>بايد بر اساس دستورالعملها و مشخصات مندرج در مشخصات فني خصوصي و فهرست مقادير و بها نسبت به اجراي ساختمانها و تأسيسات مربوط به تجهيز كارگاه اقدام نمايد. بدين منظور پيمانكار بايد پس از امضاي قرارداد و تحويل زمين، نقشه جانمايي و استقرار ساختمانها و تأسيسات كارگاه را تهيه و به تصويب دستگاه نظارت برساند. ساختمانهاي مربوط به تجهيز كارگاه و تأسيسات مربوط بايد داراي استحكام كافي و از نظر فضا جوابگوي نيازهاي پروژه بوده و اصول ايمني در آنها رعايت شده باشد.</a:t>
            </a:r>
            <a:endParaRPr lang="en-US" dirty="0">
              <a:cs typeface="B Nazanin" pitchFamily="2" charset="-78"/>
            </a:endParaRPr>
          </a:p>
          <a:p>
            <a:pPr algn="r" rtl="1">
              <a:lnSpc>
                <a:spcPct val="150000"/>
              </a:lnSpc>
              <a:buNone/>
            </a:pP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857232"/>
            <a:ext cx="8229600" cy="5643602"/>
          </a:xfrm>
        </p:spPr>
        <p:txBody>
          <a:bodyPr>
            <a:normAutofit fontScale="70000" lnSpcReduction="20000"/>
          </a:bodyPr>
          <a:lstStyle/>
          <a:p>
            <a:pPr algn="r" rtl="1">
              <a:lnSpc>
                <a:spcPct val="170000"/>
              </a:lnSpc>
              <a:buNone/>
            </a:pPr>
            <a:r>
              <a:rPr lang="ar-SA" b="1" dirty="0">
                <a:cs typeface="B Nazanin" pitchFamily="2" charset="-78"/>
              </a:rPr>
              <a:t>(</a:t>
            </a:r>
            <a:r>
              <a:rPr lang="fa-IR" b="1" dirty="0">
                <a:cs typeface="B Nazanin" pitchFamily="2" charset="-78"/>
              </a:rPr>
              <a:t>۶-۰)</a:t>
            </a:r>
            <a:r>
              <a:rPr lang="ar-SA" b="1" dirty="0">
                <a:cs typeface="B Nazanin" pitchFamily="2" charset="-78"/>
              </a:rPr>
              <a:t>تحويل و كنترل مصالح</a:t>
            </a:r>
            <a:endParaRPr lang="en-US" b="1" dirty="0">
              <a:cs typeface="B Nazanin" pitchFamily="2" charset="-78"/>
            </a:endParaRPr>
          </a:p>
          <a:p>
            <a:pPr algn="r" rtl="1">
              <a:lnSpc>
                <a:spcPct val="170000"/>
              </a:lnSpc>
              <a:buNone/>
            </a:pPr>
            <a:r>
              <a:rPr lang="en-US" dirty="0" smtClean="0">
                <a:cs typeface="B Nazanin" pitchFamily="2" charset="-78"/>
              </a:rPr>
              <a:t>	</a:t>
            </a:r>
            <a:r>
              <a:rPr lang="ar-SA" dirty="0" smtClean="0">
                <a:cs typeface="B Nazanin" pitchFamily="2" charset="-78"/>
              </a:rPr>
              <a:t>محل </a:t>
            </a:r>
            <a:r>
              <a:rPr lang="ar-SA" dirty="0">
                <a:cs typeface="B Nazanin" pitchFamily="2" charset="-78"/>
              </a:rPr>
              <a:t>دپوي مصالح ساختماني نظير آجر، سيمان، شن و ماسه و آهن‌آلات بايد در نقشه جانمايي كارگاه مشخص شود. كالاهاي بسته‌بندي شده بايد در محلهاي سرپوشيده و انبارهاي مناسب نگهداري و دپو شوند. مصالح خراب و نامرغوب كلاً نبايد به كارگاه وارد شود، در صورت ورود مصالح نامرغوب پيمانكار بايد بلافاصله آن را از كارگاه خارج سازد. مصالحي كه در مرغوبيت آن شك و ترديد باشد نيز بايد مورد ارزيابي و آزمايش قرار گيرد تا در صورت اثبات عدم مرغوبيت سريعاً از كارگاه خارج شود.</a:t>
            </a:r>
            <a:endParaRPr lang="en-US" dirty="0">
              <a:cs typeface="B Nazanin" pitchFamily="2" charset="-78"/>
            </a:endParaRPr>
          </a:p>
          <a:p>
            <a:pPr algn="r" rtl="1">
              <a:lnSpc>
                <a:spcPct val="170000"/>
              </a:lnSpc>
              <a:buNone/>
            </a:pPr>
            <a:r>
              <a:rPr lang="en-US" dirty="0" smtClean="0">
                <a:cs typeface="B Nazanin" pitchFamily="2" charset="-78"/>
              </a:rPr>
              <a:t>	</a:t>
            </a:r>
            <a:r>
              <a:rPr lang="ar-SA" dirty="0" smtClean="0">
                <a:cs typeface="B Nazanin" pitchFamily="2" charset="-78"/>
              </a:rPr>
              <a:t>ممكن </a:t>
            </a:r>
            <a:r>
              <a:rPr lang="ar-SA" dirty="0">
                <a:cs typeface="B Nazanin" pitchFamily="2" charset="-78"/>
              </a:rPr>
              <a:t>است مصالح پاي كار به هر دليل بر اثر توقف زياد در كارگاه بموقع مصرف نشود و در نتيجه خواص خود را از دست بدهد يا كلاً در مشخصات آن تغيير حاصل گردد. در اين قبيل موارد بايد با حصول اطمينان از كيفيت اين مصالح نسبت به استفاده از آنها اقدام گردد</a:t>
            </a:r>
            <a:r>
              <a:rPr lang="ar-SA" dirty="0" smtClean="0">
                <a:cs typeface="B Nazanin" pitchFamily="2" charset="-78"/>
              </a:rPr>
              <a:t>.</a:t>
            </a:r>
            <a:endParaRPr lang="en-US"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643602"/>
          </a:xfrm>
        </p:spPr>
        <p:txBody>
          <a:bodyPr>
            <a:normAutofit fontScale="62500" lnSpcReduction="20000"/>
          </a:bodyPr>
          <a:lstStyle/>
          <a:p>
            <a:pPr algn="r" rtl="1">
              <a:lnSpc>
                <a:spcPct val="160000"/>
              </a:lnSpc>
              <a:buFont typeface="Wingdings" pitchFamily="2" charset="2"/>
              <a:buChar char="v"/>
            </a:pPr>
            <a:r>
              <a:rPr lang="ar-SA" b="1" dirty="0" smtClean="0">
                <a:cs typeface="B Nazanin" pitchFamily="2" charset="-78"/>
              </a:rPr>
              <a:t>ماده </a:t>
            </a:r>
            <a:r>
              <a:rPr lang="ar-SA" b="1" dirty="0">
                <a:cs typeface="B Nazanin" pitchFamily="2" charset="-78"/>
              </a:rPr>
              <a:t>1- پيمان</a:t>
            </a:r>
            <a:endParaRPr lang="en-US" b="1" dirty="0">
              <a:cs typeface="B Nazanin" pitchFamily="2" charset="-78"/>
            </a:endParaRPr>
          </a:p>
          <a:p>
            <a:pPr algn="r" rtl="1">
              <a:lnSpc>
                <a:spcPct val="160000"/>
              </a:lnSpc>
              <a:buNone/>
            </a:pPr>
            <a:r>
              <a:rPr lang="en-US" dirty="0" smtClean="0">
                <a:cs typeface="B Nazanin" pitchFamily="2" charset="-78"/>
              </a:rPr>
              <a:t>	</a:t>
            </a:r>
            <a:r>
              <a:rPr lang="ar-SA" dirty="0" smtClean="0">
                <a:cs typeface="B Nazanin" pitchFamily="2" charset="-78"/>
              </a:rPr>
              <a:t>پيمان</a:t>
            </a:r>
            <a:r>
              <a:rPr lang="ar-SA" dirty="0">
                <a:cs typeface="B Nazanin" pitchFamily="2" charset="-78"/>
              </a:rPr>
              <a:t>، مجموعه اسناد و مداركي است كه در ماده (2) موافقتنامه پيمان، درج شده است</a:t>
            </a:r>
            <a:r>
              <a:rPr lang="ar-SA" dirty="0" smtClean="0">
                <a:cs typeface="B Nazanin" pitchFamily="2" charset="-78"/>
              </a:rPr>
              <a:t>.</a:t>
            </a:r>
            <a:endParaRPr lang="en-US" dirty="0">
              <a:cs typeface="B Nazanin" pitchFamily="2" charset="-78"/>
            </a:endParaRPr>
          </a:p>
          <a:p>
            <a:pPr algn="r" rtl="1">
              <a:lnSpc>
                <a:spcPct val="160000"/>
              </a:lnSpc>
              <a:buFont typeface="Wingdings" pitchFamily="2" charset="2"/>
              <a:buChar char="v"/>
            </a:pPr>
            <a:r>
              <a:rPr lang="ar-SA" b="1" dirty="0" smtClean="0">
                <a:cs typeface="B Nazanin" pitchFamily="2" charset="-78"/>
              </a:rPr>
              <a:t>ماده </a:t>
            </a:r>
            <a:r>
              <a:rPr lang="ar-SA" b="1" dirty="0">
                <a:cs typeface="B Nazanin" pitchFamily="2" charset="-78"/>
              </a:rPr>
              <a:t>2- موافقتنامه</a:t>
            </a:r>
            <a:endParaRPr lang="en-US" b="1" dirty="0">
              <a:cs typeface="B Nazanin" pitchFamily="2" charset="-78"/>
            </a:endParaRPr>
          </a:p>
          <a:p>
            <a:pPr algn="r" rtl="1">
              <a:lnSpc>
                <a:spcPct val="160000"/>
              </a:lnSpc>
              <a:buNone/>
            </a:pPr>
            <a:r>
              <a:rPr lang="en-US" dirty="0" smtClean="0">
                <a:cs typeface="B Nazanin" pitchFamily="2" charset="-78"/>
              </a:rPr>
              <a:t>	</a:t>
            </a:r>
            <a:r>
              <a:rPr lang="ar-SA" dirty="0" smtClean="0">
                <a:cs typeface="B Nazanin" pitchFamily="2" charset="-78"/>
              </a:rPr>
              <a:t>موافقتنامه</a:t>
            </a:r>
            <a:r>
              <a:rPr lang="ar-SA" dirty="0">
                <a:cs typeface="B Nazanin" pitchFamily="2" charset="-78"/>
              </a:rPr>
              <a:t>، سندي است كه مشخصات اصلي پيمان، مانند مشخصات دوطرف، موضوع، مبلغ و مدت پيمان، در آن بيان شده است</a:t>
            </a:r>
            <a:r>
              <a:rPr lang="ar-SA" dirty="0" smtClean="0">
                <a:cs typeface="B Nazanin" pitchFamily="2" charset="-78"/>
              </a:rPr>
              <a:t>.</a:t>
            </a:r>
            <a:endParaRPr lang="en-US" dirty="0">
              <a:cs typeface="B Nazanin" pitchFamily="2" charset="-78"/>
            </a:endParaRPr>
          </a:p>
          <a:p>
            <a:pPr algn="r" rtl="1">
              <a:lnSpc>
                <a:spcPct val="160000"/>
              </a:lnSpc>
              <a:buFont typeface="Wingdings" pitchFamily="2" charset="2"/>
              <a:buChar char="v"/>
            </a:pPr>
            <a:r>
              <a:rPr lang="ar-SA" b="1" dirty="0" smtClean="0">
                <a:cs typeface="B Nazanin" pitchFamily="2" charset="-78"/>
              </a:rPr>
              <a:t>ماده </a:t>
            </a:r>
            <a:r>
              <a:rPr lang="ar-SA" b="1" dirty="0">
                <a:cs typeface="B Nazanin" pitchFamily="2" charset="-78"/>
              </a:rPr>
              <a:t>3- شرايط عمومي</a:t>
            </a:r>
            <a:endParaRPr lang="en-US" b="1" dirty="0">
              <a:cs typeface="B Nazanin" pitchFamily="2" charset="-78"/>
            </a:endParaRPr>
          </a:p>
          <a:p>
            <a:pPr algn="r" rtl="1">
              <a:lnSpc>
                <a:spcPct val="160000"/>
              </a:lnSpc>
              <a:buNone/>
            </a:pPr>
            <a:r>
              <a:rPr lang="en-US" dirty="0" smtClean="0">
                <a:cs typeface="B Nazanin" pitchFamily="2" charset="-78"/>
              </a:rPr>
              <a:t>	</a:t>
            </a:r>
            <a:r>
              <a:rPr lang="ar-SA" dirty="0" smtClean="0">
                <a:cs typeface="B Nazanin" pitchFamily="2" charset="-78"/>
              </a:rPr>
              <a:t>شرايط </a:t>
            </a:r>
            <a:r>
              <a:rPr lang="ar-SA" dirty="0">
                <a:cs typeface="B Nazanin" pitchFamily="2" charset="-78"/>
              </a:rPr>
              <a:t>عمومي، مفاد همين متن است كه شرايط عمومي حاكم بر پيمان را تعيين مي‌كند.</a:t>
            </a:r>
            <a:endParaRPr lang="en-US" dirty="0">
              <a:cs typeface="B Nazanin" pitchFamily="2" charset="-78"/>
            </a:endParaRPr>
          </a:p>
          <a:p>
            <a:pPr algn="r" rtl="1">
              <a:lnSpc>
                <a:spcPct val="160000"/>
              </a:lnSpc>
              <a:buFont typeface="Wingdings" pitchFamily="2" charset="2"/>
              <a:buChar char="v"/>
            </a:pPr>
            <a:r>
              <a:rPr lang="ar-SA" b="1" dirty="0" smtClean="0">
                <a:cs typeface="B Nazanin" pitchFamily="2" charset="-78"/>
              </a:rPr>
              <a:t>ماده </a:t>
            </a:r>
            <a:r>
              <a:rPr lang="ar-SA" b="1" dirty="0">
                <a:cs typeface="B Nazanin" pitchFamily="2" charset="-78"/>
              </a:rPr>
              <a:t>4- شرايط خصوصي</a:t>
            </a:r>
            <a:endParaRPr lang="en-US" b="1" dirty="0">
              <a:cs typeface="B Nazanin" pitchFamily="2" charset="-78"/>
            </a:endParaRPr>
          </a:p>
          <a:p>
            <a:pPr algn="r" rtl="1">
              <a:lnSpc>
                <a:spcPct val="160000"/>
              </a:lnSpc>
              <a:buNone/>
            </a:pPr>
            <a:r>
              <a:rPr lang="en-US" dirty="0" smtClean="0">
                <a:cs typeface="B Nazanin" pitchFamily="2" charset="-78"/>
              </a:rPr>
              <a:t>	</a:t>
            </a:r>
            <a:r>
              <a:rPr lang="ar-SA" dirty="0" smtClean="0">
                <a:cs typeface="B Nazanin" pitchFamily="2" charset="-78"/>
              </a:rPr>
              <a:t>شرايط </a:t>
            </a:r>
            <a:r>
              <a:rPr lang="ar-SA" dirty="0">
                <a:cs typeface="B Nazanin" pitchFamily="2" charset="-78"/>
              </a:rPr>
              <a:t>خصوصي، شرايط خاصي است كه به منظور تكميل شرايط عمومي، براي اين پيمان، با توجه به وضعيت و ماهيت آن، تنظيم شده است. موارد درج شده در شرايط خصوصي، هيچ‌گاه نمي‌تواند مواد شرايط عمومي را نقض كند.</a:t>
            </a: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par>
                          <p:cTn id="28" fill="hold">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500"/>
                                        <p:tgtEl>
                                          <p:spTgt spid="3">
                                            <p:txEl>
                                              <p:pRg st="6" end="6"/>
                                            </p:txEl>
                                          </p:spTgt>
                                        </p:tgtEl>
                                      </p:cBhvr>
                                    </p:animEffect>
                                  </p:childTnLst>
                                </p:cTn>
                              </p:par>
                            </p:childTnLst>
                          </p:cTn>
                        </p:par>
                        <p:par>
                          <p:cTn id="32" fill="hold">
                            <p:stCondLst>
                              <p:cond delay="3500"/>
                            </p:stCondLst>
                            <p:childTnLst>
                              <p:par>
                                <p:cTn id="33" presetID="3" presetClass="entr" presetSubtype="1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linds(horizontal)">
                                      <p:cBhvr>
                                        <p:cTn id="35"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29600" cy="5715040"/>
          </a:xfrm>
        </p:spPr>
        <p:txBody>
          <a:bodyPr>
            <a:normAutofit fontScale="77500" lnSpcReduction="20000"/>
          </a:bodyPr>
          <a:lstStyle/>
          <a:p>
            <a:pPr algn="r" rtl="1">
              <a:lnSpc>
                <a:spcPct val="160000"/>
              </a:lnSpc>
              <a:buFont typeface="Wingdings" pitchFamily="2" charset="2"/>
              <a:buChar char="v"/>
            </a:pPr>
            <a:r>
              <a:rPr lang="ar-SA" dirty="0">
                <a:cs typeface="B Nazanin" pitchFamily="2" charset="-78"/>
              </a:rPr>
              <a:t> </a:t>
            </a:r>
            <a:r>
              <a:rPr lang="ar-SA" b="1" dirty="0">
                <a:cs typeface="B Nazanin" pitchFamily="2" charset="-78"/>
              </a:rPr>
              <a:t>ماده 5- برنامه زماني اجراي كار</a:t>
            </a:r>
            <a:endParaRPr lang="en-US" b="1" dirty="0">
              <a:cs typeface="B Nazanin" pitchFamily="2" charset="-78"/>
            </a:endParaRPr>
          </a:p>
          <a:p>
            <a:pPr algn="r" rtl="1">
              <a:lnSpc>
                <a:spcPct val="160000"/>
              </a:lnSpc>
              <a:buNone/>
            </a:pPr>
            <a:r>
              <a:rPr lang="ar-SA" dirty="0">
                <a:cs typeface="B Nazanin" pitchFamily="2" charset="-78"/>
              </a:rPr>
              <a:t>الف ـ </a:t>
            </a:r>
            <a:r>
              <a:rPr lang="ar-SA" dirty="0" smtClean="0">
                <a:cs typeface="B Nazanin" pitchFamily="2" charset="-78"/>
              </a:rPr>
              <a:t>برنامه </a:t>
            </a:r>
            <a:r>
              <a:rPr lang="ar-SA" dirty="0">
                <a:cs typeface="B Nazanin" pitchFamily="2" charset="-78"/>
              </a:rPr>
              <a:t>زماني كلي: برنامه‌اي است كه در آن، زمانبندي كلي </a:t>
            </a:r>
            <a:r>
              <a:rPr lang="ar-SA" dirty="0" smtClean="0">
                <a:cs typeface="B Nazanin" pitchFamily="2" charset="-78"/>
              </a:rPr>
              <a:t>كارهاي </a:t>
            </a:r>
            <a:r>
              <a:rPr lang="ar-SA" dirty="0">
                <a:cs typeface="B Nazanin" pitchFamily="2" charset="-78"/>
              </a:rPr>
              <a:t>مورد پيمان برحسب ماه، منعكس گشته و در اسناد و </a:t>
            </a:r>
            <a:r>
              <a:rPr lang="ar-SA" dirty="0" smtClean="0">
                <a:cs typeface="B Nazanin" pitchFamily="2" charset="-78"/>
              </a:rPr>
              <a:t>مدارك </a:t>
            </a:r>
            <a:r>
              <a:rPr lang="ar-SA" dirty="0">
                <a:cs typeface="B Nazanin" pitchFamily="2" charset="-78"/>
              </a:rPr>
              <a:t>پيمان درج شده است.</a:t>
            </a:r>
            <a:endParaRPr lang="en-US" dirty="0">
              <a:cs typeface="B Nazanin" pitchFamily="2" charset="-78"/>
            </a:endParaRPr>
          </a:p>
          <a:p>
            <a:pPr algn="r" rtl="1">
              <a:lnSpc>
                <a:spcPct val="160000"/>
              </a:lnSpc>
              <a:buNone/>
            </a:pPr>
            <a:r>
              <a:rPr lang="ar-SA" dirty="0">
                <a:cs typeface="B Nazanin" pitchFamily="2" charset="-78"/>
              </a:rPr>
              <a:t>ب‌ـ برنامه زماني تفصيلي: برنامه‌اي است كه زمانبندي فعاليتهاي مختلف كارهاي موضوع پيمان، به تفصيل و در چارچوب برنامه زماني كلي، در آن آمده </a:t>
            </a:r>
            <a:r>
              <a:rPr lang="ar-SA" dirty="0" smtClean="0">
                <a:cs typeface="B Nazanin" pitchFamily="2" charset="-78"/>
              </a:rPr>
              <a:t>است.</a:t>
            </a:r>
            <a:endParaRPr lang="en-US" dirty="0" smtClean="0">
              <a:cs typeface="B Nazanin" pitchFamily="2" charset="-78"/>
            </a:endParaRPr>
          </a:p>
          <a:p>
            <a:pPr algn="r" rtl="1">
              <a:lnSpc>
                <a:spcPct val="160000"/>
              </a:lnSpc>
              <a:buFont typeface="Wingdings" pitchFamily="2" charset="2"/>
              <a:buChar char="v"/>
            </a:pPr>
            <a:r>
              <a:rPr lang="ar-SA" b="1" dirty="0" smtClean="0">
                <a:cs typeface="B Nazanin" pitchFamily="2" charset="-78"/>
              </a:rPr>
              <a:t>ماده </a:t>
            </a:r>
            <a:r>
              <a:rPr lang="ar-SA" b="1" dirty="0">
                <a:cs typeface="B Nazanin" pitchFamily="2" charset="-78"/>
              </a:rPr>
              <a:t>6- كارفرما</a:t>
            </a:r>
            <a:endParaRPr lang="en-US" b="1" dirty="0">
              <a:cs typeface="B Nazanin" pitchFamily="2" charset="-78"/>
            </a:endParaRPr>
          </a:p>
          <a:p>
            <a:pPr algn="r" rtl="1">
              <a:lnSpc>
                <a:spcPct val="160000"/>
              </a:lnSpc>
              <a:buNone/>
            </a:pPr>
            <a:r>
              <a:rPr lang="en-US" dirty="0" smtClean="0">
                <a:cs typeface="B Nazanin" pitchFamily="2" charset="-78"/>
              </a:rPr>
              <a:t>	</a:t>
            </a:r>
            <a:r>
              <a:rPr lang="ar-SA" dirty="0" smtClean="0">
                <a:cs typeface="B Nazanin" pitchFamily="2" charset="-78"/>
              </a:rPr>
              <a:t>كارفرما</a:t>
            </a:r>
            <a:r>
              <a:rPr lang="ar-SA" dirty="0">
                <a:cs typeface="B Nazanin" pitchFamily="2" charset="-78"/>
              </a:rPr>
              <a:t>، شخص حقوقي است كه يك سوي امضاكنندة پيمان است و عمليات موضوع پيمان را براساس اسناد و مدارك پيمان، به پيمانكار واگذار كرده است. نمايندگان و جانشينهاي قانوني كارفرما، در حكم كارفرما مي‌باشند.</a:t>
            </a: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286412"/>
          </a:xfrm>
        </p:spPr>
        <p:txBody>
          <a:bodyPr>
            <a:normAutofit fontScale="85000" lnSpcReduction="20000"/>
          </a:bodyPr>
          <a:lstStyle/>
          <a:p>
            <a:pPr algn="r" rtl="1">
              <a:lnSpc>
                <a:spcPct val="150000"/>
              </a:lnSpc>
              <a:buFont typeface="Wingdings" pitchFamily="2" charset="2"/>
              <a:buChar char="v"/>
            </a:pPr>
            <a:r>
              <a:rPr lang="ar-SA" b="1" dirty="0" smtClean="0">
                <a:cs typeface="B Nazanin" pitchFamily="2" charset="-78"/>
              </a:rPr>
              <a:t>ماده </a:t>
            </a:r>
            <a:r>
              <a:rPr lang="ar-SA" b="1" dirty="0">
                <a:cs typeface="B Nazanin" pitchFamily="2" charset="-78"/>
              </a:rPr>
              <a:t>7- پيمانكار</a:t>
            </a:r>
            <a:endParaRPr lang="en-US" b="1" dirty="0">
              <a:cs typeface="B Nazanin" pitchFamily="2" charset="-78"/>
            </a:endParaRPr>
          </a:p>
          <a:p>
            <a:pPr algn="r" rtl="1">
              <a:lnSpc>
                <a:spcPct val="150000"/>
              </a:lnSpc>
              <a:buNone/>
            </a:pPr>
            <a:r>
              <a:rPr lang="en-US" dirty="0" smtClean="0">
                <a:cs typeface="B Nazanin" pitchFamily="2" charset="-78"/>
              </a:rPr>
              <a:t>	</a:t>
            </a:r>
            <a:r>
              <a:rPr lang="ar-SA" dirty="0" smtClean="0">
                <a:cs typeface="B Nazanin" pitchFamily="2" charset="-78"/>
              </a:rPr>
              <a:t>پيمانكار</a:t>
            </a:r>
            <a:r>
              <a:rPr lang="ar-SA" dirty="0">
                <a:cs typeface="B Nazanin" pitchFamily="2" charset="-78"/>
              </a:rPr>
              <a:t>، شخص حقوقي يا حقيقي است كه سوي ديگر امضاكنندة پيمان است و اجراي موضوع پيمان را براساس اسناد و مدارك پيمان، به عهده گرفته است. نمايندگان و جانشينهاي قانوني پيمانكار، در حكم پيمانكار مي‌باشند</a:t>
            </a:r>
            <a:r>
              <a:rPr lang="ar-SA" dirty="0" smtClean="0">
                <a:cs typeface="B Nazanin" pitchFamily="2" charset="-78"/>
              </a:rPr>
              <a:t>.</a:t>
            </a:r>
            <a:endParaRPr lang="en-US" dirty="0">
              <a:cs typeface="B Nazanin" pitchFamily="2" charset="-78"/>
            </a:endParaRPr>
          </a:p>
          <a:p>
            <a:pPr algn="r" rtl="1">
              <a:lnSpc>
                <a:spcPct val="150000"/>
              </a:lnSpc>
              <a:buFont typeface="Wingdings" pitchFamily="2" charset="2"/>
              <a:buChar char="v"/>
            </a:pPr>
            <a:r>
              <a:rPr lang="ar-SA" b="1" dirty="0" smtClean="0">
                <a:cs typeface="B Nazanin" pitchFamily="2" charset="-78"/>
              </a:rPr>
              <a:t>ماده </a:t>
            </a:r>
            <a:r>
              <a:rPr lang="ar-SA" b="1" dirty="0">
                <a:cs typeface="B Nazanin" pitchFamily="2" charset="-78"/>
              </a:rPr>
              <a:t>8- مدير طرح</a:t>
            </a:r>
            <a:endParaRPr lang="en-US" b="1" dirty="0">
              <a:cs typeface="B Nazanin" pitchFamily="2" charset="-78"/>
            </a:endParaRPr>
          </a:p>
          <a:p>
            <a:pPr algn="r" rtl="1">
              <a:lnSpc>
                <a:spcPct val="150000"/>
              </a:lnSpc>
              <a:buNone/>
            </a:pPr>
            <a:r>
              <a:rPr lang="en-US" dirty="0" smtClean="0">
                <a:cs typeface="B Nazanin" pitchFamily="2" charset="-78"/>
              </a:rPr>
              <a:t>	</a:t>
            </a:r>
            <a:r>
              <a:rPr lang="ar-SA" dirty="0" smtClean="0">
                <a:cs typeface="B Nazanin" pitchFamily="2" charset="-78"/>
              </a:rPr>
              <a:t>مدير </a:t>
            </a:r>
            <a:r>
              <a:rPr lang="ar-SA" dirty="0">
                <a:cs typeface="B Nazanin" pitchFamily="2" charset="-78"/>
              </a:rPr>
              <a:t>طرح، شخص حقوقي است كه به منظور مديريت اجراي كار، در چارچوب اختيارات تعيين شده در اسناد و مدارك پيمان، از سوي كارفرما به پيمانكار معرفي مي‌شود.</a:t>
            </a: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5500726"/>
          </a:xfrm>
        </p:spPr>
        <p:txBody>
          <a:bodyPr>
            <a:normAutofit fontScale="77500" lnSpcReduction="20000"/>
          </a:bodyPr>
          <a:lstStyle/>
          <a:p>
            <a:pPr algn="r" rtl="1">
              <a:lnSpc>
                <a:spcPct val="160000"/>
              </a:lnSpc>
              <a:buFont typeface="Wingdings" pitchFamily="2" charset="2"/>
              <a:buChar char="v"/>
            </a:pPr>
            <a:r>
              <a:rPr lang="ar-SA" b="1" dirty="0" smtClean="0">
                <a:cs typeface="B Nazanin" pitchFamily="2" charset="-78"/>
              </a:rPr>
              <a:t>ماده </a:t>
            </a:r>
            <a:r>
              <a:rPr lang="ar-SA" b="1" dirty="0">
                <a:cs typeface="B Nazanin" pitchFamily="2" charset="-78"/>
              </a:rPr>
              <a:t>9- مهندس مشاور، مهندس ناظر</a:t>
            </a:r>
            <a:endParaRPr lang="en-US" b="1" dirty="0">
              <a:cs typeface="B Nazanin" pitchFamily="2" charset="-78"/>
            </a:endParaRPr>
          </a:p>
          <a:p>
            <a:pPr algn="r" rtl="1">
              <a:lnSpc>
                <a:spcPct val="160000"/>
              </a:lnSpc>
              <a:buNone/>
            </a:pPr>
            <a:r>
              <a:rPr lang="ar-SA" dirty="0">
                <a:cs typeface="B Nazanin" pitchFamily="2" charset="-78"/>
              </a:rPr>
              <a:t>الف ـ مهندس مشاور، شخص حقوقي يا حقيقي است كه براي نظارت </a:t>
            </a:r>
            <a:r>
              <a:rPr lang="ar-SA" dirty="0" smtClean="0">
                <a:cs typeface="B Nazanin" pitchFamily="2" charset="-78"/>
              </a:rPr>
              <a:t>براجراي </a:t>
            </a:r>
            <a:r>
              <a:rPr lang="ar-SA" dirty="0">
                <a:cs typeface="B Nazanin" pitchFamily="2" charset="-78"/>
              </a:rPr>
              <a:t>كار، در چارچوب اختيارات تعيين شده در اسناد و مدارك پيمان، از سوي كارفرما به پيمانكار معرفي مي‌شود.</a:t>
            </a:r>
            <a:endParaRPr lang="en-US" dirty="0">
              <a:cs typeface="B Nazanin" pitchFamily="2" charset="-78"/>
            </a:endParaRPr>
          </a:p>
          <a:p>
            <a:pPr algn="r" rtl="1">
              <a:lnSpc>
                <a:spcPct val="160000"/>
              </a:lnSpc>
              <a:buNone/>
            </a:pPr>
            <a:r>
              <a:rPr lang="ar-SA" dirty="0">
                <a:cs typeface="B Nazanin" pitchFamily="2" charset="-78"/>
              </a:rPr>
              <a:t>ب ـ مهندس ناظر، نماينده مقيم مهندس مشاور در كارگاه است و در چارچوب اختيارات تعيين شده در اسناد و مدارك پيمان به پيمانكار معرفي مي‌شود</a:t>
            </a:r>
            <a:r>
              <a:rPr lang="ar-SA" dirty="0" smtClean="0">
                <a:cs typeface="B Nazanin" pitchFamily="2" charset="-78"/>
              </a:rPr>
              <a:t>.</a:t>
            </a:r>
            <a:endParaRPr lang="en-US" dirty="0">
              <a:cs typeface="B Nazanin" pitchFamily="2" charset="-78"/>
            </a:endParaRPr>
          </a:p>
          <a:p>
            <a:pPr algn="r" rtl="1">
              <a:lnSpc>
                <a:spcPct val="160000"/>
              </a:lnSpc>
              <a:buNone/>
            </a:pPr>
            <a:r>
              <a:rPr lang="ar-SA" dirty="0">
                <a:cs typeface="B Nazanin" pitchFamily="2" charset="-78"/>
              </a:rPr>
              <a:t> </a:t>
            </a:r>
            <a:r>
              <a:rPr lang="ar-SA" b="1" dirty="0">
                <a:cs typeface="B Nazanin" pitchFamily="2" charset="-78"/>
              </a:rPr>
              <a:t>ماده 10- </a:t>
            </a:r>
            <a:r>
              <a:rPr lang="ar-SA" dirty="0">
                <a:cs typeface="B Nazanin" pitchFamily="2" charset="-78"/>
              </a:rPr>
              <a:t>رئيس كارگاه رئيس كارگاه، شخصي حقيقي داراي تخصص و تجربه لازم است كه پيمانكار، او را به مهندس مشاور معرفي مي‌كند تا اجراي موضوع پيمان در كارگاه را سرپرستي كند.</a:t>
            </a: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28670"/>
            <a:ext cx="8229600" cy="5197493"/>
          </a:xfrm>
        </p:spPr>
        <p:txBody>
          <a:bodyPr/>
          <a:lstStyle/>
          <a:p>
            <a:pPr algn="r" rtl="1">
              <a:lnSpc>
                <a:spcPct val="150000"/>
              </a:lnSpc>
              <a:buFont typeface="Wingdings" pitchFamily="2" charset="2"/>
              <a:buChar char="v"/>
            </a:pPr>
            <a:r>
              <a:rPr lang="ar-SA" dirty="0">
                <a:cs typeface="B Nazanin" pitchFamily="2" charset="-78"/>
              </a:rPr>
              <a:t> </a:t>
            </a:r>
            <a:r>
              <a:rPr lang="ar-SA" b="1" dirty="0">
                <a:cs typeface="B Nazanin" pitchFamily="2" charset="-78"/>
              </a:rPr>
              <a:t>ماده 11- پيمانكار جزء</a:t>
            </a:r>
            <a:endParaRPr lang="en-US" b="1" dirty="0">
              <a:cs typeface="B Nazanin" pitchFamily="2" charset="-78"/>
            </a:endParaRPr>
          </a:p>
          <a:p>
            <a:pPr algn="r" rtl="1">
              <a:lnSpc>
                <a:spcPct val="150000"/>
              </a:lnSpc>
              <a:buNone/>
            </a:pPr>
            <a:r>
              <a:rPr lang="en-US" dirty="0" smtClean="0">
                <a:cs typeface="B Nazanin" pitchFamily="2" charset="-78"/>
              </a:rPr>
              <a:t>	</a:t>
            </a:r>
            <a:r>
              <a:rPr lang="ar-SA" sz="2400" dirty="0" smtClean="0">
                <a:cs typeface="B Nazanin" pitchFamily="2" charset="-78"/>
              </a:rPr>
              <a:t>پيمانكار </a:t>
            </a:r>
            <a:r>
              <a:rPr lang="ar-SA" sz="2400" dirty="0">
                <a:cs typeface="B Nazanin" pitchFamily="2" charset="-78"/>
              </a:rPr>
              <a:t>جزء، شخصي حقيقي يا حقوقي است كه تخصص در انجام كارهاي اجرايي را دارد و پيمانكار براي اجراي بخشي از عمليات موضوع پيمان، با او قرارداد مي‌بندد.</a:t>
            </a:r>
            <a:endParaRPr lang="en-US" dirty="0">
              <a:cs typeface="B Nazanin" pitchFamily="2" charset="-78"/>
            </a:endParaRPr>
          </a:p>
          <a:p>
            <a:pPr algn="r" rtl="1">
              <a:lnSpc>
                <a:spcPct val="150000"/>
              </a:lnSpc>
              <a:buNone/>
            </a:pPr>
            <a:r>
              <a:rPr lang="ar-SA" dirty="0">
                <a:cs typeface="B Nazanin" pitchFamily="2" charset="-78"/>
              </a:rPr>
              <a:t> </a:t>
            </a:r>
            <a:endParaRPr lang="fa-IR" dirty="0">
              <a:cs typeface="B Nazanin" pitchFamily="2" charset="-78"/>
            </a:endParaRPr>
          </a:p>
        </p:txBody>
      </p:sp>
      <p:pic>
        <p:nvPicPr>
          <p:cNvPr id="4" name="Picture 3" descr="b8fa5b64-74c1-46af-9e40-992e72d35492_Workshop1_5199__550d9352.jpg"/>
          <p:cNvPicPr>
            <a:picLocks noChangeAspect="1"/>
          </p:cNvPicPr>
          <p:nvPr/>
        </p:nvPicPr>
        <p:blipFill>
          <a:blip r:embed="rId2"/>
          <a:stretch>
            <a:fillRect/>
          </a:stretch>
        </p:blipFill>
        <p:spPr>
          <a:xfrm>
            <a:off x="1571604" y="3286124"/>
            <a:ext cx="2706019" cy="235591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linds(horizontal)">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928670"/>
            <a:ext cx="8643998" cy="5715040"/>
          </a:xfrm>
        </p:spPr>
        <p:txBody>
          <a:bodyPr>
            <a:normAutofit fontScale="55000" lnSpcReduction="20000"/>
          </a:bodyPr>
          <a:lstStyle/>
          <a:p>
            <a:pPr algn="r" rtl="1">
              <a:lnSpc>
                <a:spcPct val="170000"/>
              </a:lnSpc>
              <a:buFont typeface="Wingdings" pitchFamily="2" charset="2"/>
              <a:buChar char="v"/>
            </a:pPr>
            <a:r>
              <a:rPr lang="ar-SA" b="1" dirty="0">
                <a:cs typeface="B Nazanin" pitchFamily="2" charset="-78"/>
              </a:rPr>
              <a:t> ماده 12- كار، كارگاه، تجهيز و برچيدن كارگاه</a:t>
            </a:r>
            <a:endParaRPr lang="en-US" b="1" dirty="0">
              <a:cs typeface="B Nazanin" pitchFamily="2" charset="-78"/>
            </a:endParaRPr>
          </a:p>
          <a:p>
            <a:pPr algn="r" rtl="1">
              <a:lnSpc>
                <a:spcPct val="170000"/>
              </a:lnSpc>
              <a:buNone/>
            </a:pPr>
            <a:r>
              <a:rPr lang="ar-SA" dirty="0">
                <a:cs typeface="B Nazanin" pitchFamily="2" charset="-78"/>
              </a:rPr>
              <a:t>الف ـ كار، عبارت از مجموعه عمليات، خدمات يا اقدامات موردنياز، براي آغاز كردن، انجام و پايان دادن عمليات موضوع پيمان است و شامل كارهاي دايمي است كه باقي خواهد ماند و به عنوان موضوع پيمان تحويل كارفرما مي‌گردد، و كارهاي موقتي است كه به منظور اجرا و نگهداري موضوع پيمان انجام مي‌شود.</a:t>
            </a:r>
            <a:endParaRPr lang="en-US" dirty="0">
              <a:cs typeface="B Nazanin" pitchFamily="2" charset="-78"/>
            </a:endParaRPr>
          </a:p>
          <a:p>
            <a:pPr algn="r" rtl="1">
              <a:lnSpc>
                <a:spcPct val="170000"/>
              </a:lnSpc>
              <a:buNone/>
            </a:pPr>
            <a:r>
              <a:rPr lang="ar-SA" dirty="0">
                <a:cs typeface="B Nazanin" pitchFamily="2" charset="-78"/>
              </a:rPr>
              <a:t>ب ـ كارگاه، محل يا محلهايي است كه عمليات موضوع پيمان در آن اجرا مي‌شود يا به منظور اجراي پيمان، با اجازه كارفرما از آن استفاده مي‌كنند. كارگاهها يا كارخانه‌هاي توليدي خارج‌از محلها و زمينهاي تحويلي كارفرما، كه به منظور ساخت تجهيزات يا قطعاتي كه در كار نصب خواهد شد مورد استفاده قرار مي‌گيرد، جزو كارگاه به شمار نمي‌آيد.</a:t>
            </a:r>
            <a:endParaRPr lang="en-US" dirty="0">
              <a:cs typeface="B Nazanin" pitchFamily="2" charset="-78"/>
            </a:endParaRPr>
          </a:p>
          <a:p>
            <a:pPr algn="r" rtl="1">
              <a:lnSpc>
                <a:spcPct val="170000"/>
              </a:lnSpc>
              <a:buNone/>
            </a:pPr>
            <a:r>
              <a:rPr lang="ar-SA" dirty="0">
                <a:cs typeface="B Nazanin" pitchFamily="2" charset="-78"/>
              </a:rPr>
              <a:t>ج ـ تجهيز كارگاه، عبارت از عمليات، اقدامها و تداركاتي است كه بايد به صورت موقت براي دوره اجرا انجام شود، تا آغاز كردن و انجام دادن عمليات موضوع پيمان، طبق اسناد و مدارك پيمان، ميسر شود.</a:t>
            </a:r>
            <a:endParaRPr lang="en-US" dirty="0">
              <a:cs typeface="B Nazanin" pitchFamily="2" charset="-78"/>
            </a:endParaRPr>
          </a:p>
          <a:p>
            <a:pPr algn="r" rtl="1">
              <a:lnSpc>
                <a:spcPct val="170000"/>
              </a:lnSpc>
              <a:buNone/>
            </a:pPr>
            <a:r>
              <a:rPr lang="ar-SA" dirty="0">
                <a:cs typeface="B Nazanin" pitchFamily="2" charset="-78"/>
              </a:rPr>
              <a:t>د ـ برچيدن كارگاه، عبارت از جمع‌آوري مصالح، تجهيزات، تأسيسات و ساختمانهاي موقت، خارج‌كردن مواد زايد، مصالح، تجهيزات، ماشين‌آلات و ديگر تداركات پيمانكار از كارگاه و تسطيح و تميز كردن محلهاي تحويلي كارفرما مي‌باشد.</a:t>
            </a: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349846.gif"/>
          <p:cNvPicPr>
            <a:picLocks noGrp="1" noChangeAspect="1"/>
          </p:cNvPicPr>
          <p:nvPr>
            <p:ph idx="1"/>
          </p:nvPr>
        </p:nvPicPr>
        <p:blipFill>
          <a:blip r:embed="rId2"/>
          <a:stretch>
            <a:fillRect/>
          </a:stretch>
        </p:blipFill>
        <p:spPr>
          <a:xfrm>
            <a:off x="2928926" y="4500570"/>
            <a:ext cx="3467100" cy="1695450"/>
          </a:xfrm>
          <a:effectLst>
            <a:glow rad="228600">
              <a:schemeClr val="accent6">
                <a:satMod val="175000"/>
                <a:alpha val="40000"/>
              </a:schemeClr>
            </a:glow>
          </a:effectLst>
        </p:spPr>
      </p:pic>
      <p:sp>
        <p:nvSpPr>
          <p:cNvPr id="6" name="TextBox 5"/>
          <p:cNvSpPr txBox="1"/>
          <p:nvPr/>
        </p:nvSpPr>
        <p:spPr>
          <a:xfrm>
            <a:off x="-214346" y="2357430"/>
            <a:ext cx="3786214" cy="3046988"/>
          </a:xfrm>
          <a:prstGeom prst="rect">
            <a:avLst/>
          </a:prstGeom>
          <a:noFill/>
        </p:spPr>
        <p:txBody>
          <a:bodyPr wrap="square" rtlCol="0">
            <a:spAutoFit/>
          </a:bodyPr>
          <a:lstStyle/>
          <a:p>
            <a:r>
              <a:rPr lang="fa-IR" sz="9600" b="1" spc="200" dirty="0" smtClean="0">
                <a:ln w="29210">
                  <a:solidFill>
                    <a:schemeClr val="accent3">
                      <a:tint val="10000"/>
                    </a:schemeClr>
                  </a:solidFill>
                </a:ln>
                <a:solidFill>
                  <a:schemeClr val="accent3">
                    <a:satMod val="200000"/>
                    <a:alpha val="50000"/>
                  </a:schemeClr>
                </a:solidFill>
                <a:effectLst>
                  <a:glow rad="101600">
                    <a:schemeClr val="accent2">
                      <a:satMod val="175000"/>
                      <a:alpha val="40000"/>
                    </a:schemeClr>
                  </a:glow>
                  <a:innerShdw blurRad="50800" dist="50800" dir="8100000">
                    <a:srgbClr val="7D7D7D">
                      <a:alpha val="73000"/>
                    </a:srgbClr>
                  </a:innerShdw>
                </a:effectLst>
              </a:rPr>
              <a:t>پایان</a:t>
            </a:r>
            <a:endParaRPr lang="en-US" sz="9600" b="1" spc="200" dirty="0" smtClean="0">
              <a:ln w="29210">
                <a:solidFill>
                  <a:schemeClr val="accent3">
                    <a:tint val="10000"/>
                  </a:schemeClr>
                </a:solidFill>
              </a:ln>
              <a:solidFill>
                <a:schemeClr val="accent3">
                  <a:satMod val="200000"/>
                  <a:alpha val="50000"/>
                </a:schemeClr>
              </a:solidFill>
              <a:effectLst>
                <a:glow rad="101600">
                  <a:schemeClr val="accent2">
                    <a:satMod val="175000"/>
                    <a:alpha val="40000"/>
                  </a:schemeClr>
                </a:glow>
                <a:innerShdw blurRad="50800" dist="50800" dir="8100000">
                  <a:srgbClr val="7D7D7D">
                    <a:alpha val="73000"/>
                  </a:srgbClr>
                </a:innerShdw>
              </a:effectLst>
            </a:endParaRPr>
          </a:p>
          <a:p>
            <a:endParaRPr lang="en-US" sz="9600" b="1" spc="200" dirty="0">
              <a:ln w="29210">
                <a:solidFill>
                  <a:schemeClr val="accent3">
                    <a:tint val="10000"/>
                  </a:schemeClr>
                </a:solidFill>
              </a:ln>
              <a:solidFill>
                <a:schemeClr val="accent3">
                  <a:satMod val="200000"/>
                  <a:alpha val="50000"/>
                </a:schemeClr>
              </a:solidFill>
              <a:effectLst>
                <a:glow rad="101600">
                  <a:schemeClr val="accent2">
                    <a:satMod val="175000"/>
                    <a:alpha val="40000"/>
                  </a:schemeClr>
                </a:glow>
                <a:innerShdw blurRad="50800" dist="50800" dir="8100000">
                  <a:srgbClr val="7D7D7D">
                    <a:alpha val="73000"/>
                  </a:srgbClr>
                </a:innerShdw>
              </a:effectLst>
            </a:endParaRPr>
          </a:p>
        </p:txBody>
      </p:sp>
      <p:sp>
        <p:nvSpPr>
          <p:cNvPr id="7" name="Rectangle 6"/>
          <p:cNvSpPr/>
          <p:nvPr/>
        </p:nvSpPr>
        <p:spPr>
          <a:xfrm>
            <a:off x="4500562" y="1785926"/>
            <a:ext cx="2010487" cy="923330"/>
          </a:xfrm>
          <a:prstGeom prst="rect">
            <a:avLst/>
          </a:prstGeom>
          <a:noFill/>
        </p:spPr>
        <p:txBody>
          <a:bodyPr wrap="none" lIns="91440" tIns="45720" rIns="91440" bIns="45720">
            <a:spAutoFit/>
          </a:bodyPr>
          <a:lstStyle/>
          <a:p>
            <a:pPr algn="ctr"/>
            <a:r>
              <a:rPr lang="fa-IR"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39700">
                    <a:schemeClr val="accent4">
                      <a:satMod val="175000"/>
                      <a:alpha val="40000"/>
                    </a:schemeClr>
                  </a:glow>
                  <a:outerShdw blurRad="50800" algn="tl" rotWithShape="0">
                    <a:srgbClr val="000000"/>
                  </a:outerShdw>
                </a:effectLst>
              </a:rPr>
              <a:t>با تشکر</a:t>
            </a:r>
            <a:endParaRPr lang="en-US"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39700">
                  <a:schemeClr val="accent4">
                    <a:satMod val="175000"/>
                    <a:alpha val="40000"/>
                  </a:schemeClr>
                </a:glow>
                <a:outerShdw blurRad="50800" algn="tl" rotWithShape="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100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1000"/>
                                        <p:tgtEl>
                                          <p:spTgt spid="7"/>
                                        </p:tgtEl>
                                      </p:cBhvr>
                                    </p:animEffect>
                                  </p:childTnLst>
                                </p:cTn>
                              </p:par>
                            </p:childTnLst>
                          </p:cTn>
                        </p:par>
                        <p:par>
                          <p:cTn id="8" fill="hold">
                            <p:stCondLst>
                              <p:cond delay="2000"/>
                            </p:stCondLst>
                            <p:childTnLst>
                              <p:par>
                                <p:cTn id="9" presetID="53" presetClass="entr" presetSubtype="0" fill="hold" grpId="0" nodeType="afterEffect">
                                  <p:stCondLst>
                                    <p:cond delay="1000"/>
                                  </p:stCondLst>
                                  <p:iterate type="lt">
                                    <p:tmPct val="0"/>
                                  </p:iterate>
                                  <p:childTnLst>
                                    <p:set>
                                      <p:cBhvr>
                                        <p:cTn id="10" dur="1" fill="hold">
                                          <p:stCondLst>
                                            <p:cond delay="0"/>
                                          </p:stCondLst>
                                        </p:cTn>
                                        <p:tgtEl>
                                          <p:spTgt spid="6"/>
                                        </p:tgtEl>
                                        <p:attrNameLst>
                                          <p:attrName>style.visibility</p:attrName>
                                        </p:attrNameLst>
                                      </p:cBhvr>
                                      <p:to>
                                        <p:strVal val="visible"/>
                                      </p:to>
                                    </p:set>
                                    <p:anim calcmode="lin" valueType="num">
                                      <p:cBhvr>
                                        <p:cTn id="11" dur="1000" fill="hold"/>
                                        <p:tgtEl>
                                          <p:spTgt spid="6"/>
                                        </p:tgtEl>
                                        <p:attrNameLst>
                                          <p:attrName>ppt_w</p:attrName>
                                        </p:attrNameLst>
                                      </p:cBhvr>
                                      <p:tavLst>
                                        <p:tav tm="0">
                                          <p:val>
                                            <p:fltVal val="0"/>
                                          </p:val>
                                        </p:tav>
                                        <p:tav tm="100000">
                                          <p:val>
                                            <p:strVal val="#ppt_w"/>
                                          </p:val>
                                        </p:tav>
                                      </p:tavLst>
                                    </p:anim>
                                    <p:anim calcmode="lin" valueType="num">
                                      <p:cBhvr>
                                        <p:cTn id="12" dur="1000" fill="hold"/>
                                        <p:tgtEl>
                                          <p:spTgt spid="6"/>
                                        </p:tgtEl>
                                        <p:attrNameLst>
                                          <p:attrName>ppt_h</p:attrName>
                                        </p:attrNameLst>
                                      </p:cBhvr>
                                      <p:tavLst>
                                        <p:tav tm="0">
                                          <p:val>
                                            <p:fltVal val="0"/>
                                          </p:val>
                                        </p:tav>
                                        <p:tav tm="100000">
                                          <p:val>
                                            <p:strVal val="#ppt_h"/>
                                          </p:val>
                                        </p:tav>
                                      </p:tavLst>
                                    </p:anim>
                                    <p:animEffect transition="in" filter="fade">
                                      <p:cBhvr>
                                        <p:cTn id="13" dur="1000"/>
                                        <p:tgtEl>
                                          <p:spTgt spid="6"/>
                                        </p:tgtEl>
                                      </p:cBhvr>
                                    </p:animEffect>
                                  </p:childTnLst>
                                </p:cTn>
                              </p:par>
                            </p:childTnLst>
                          </p:cTn>
                        </p:par>
                        <p:par>
                          <p:cTn id="14" fill="hold">
                            <p:stCondLst>
                              <p:cond delay="4000"/>
                            </p:stCondLst>
                            <p:childTnLst>
                              <p:par>
                                <p:cTn id="15" presetID="26" presetClass="emph" presetSubtype="0" fill="hold" grpId="1" nodeType="afterEffect">
                                  <p:stCondLst>
                                    <p:cond delay="1000"/>
                                  </p:stCondLst>
                                  <p:iterate type="lt">
                                    <p:tmPct val="0"/>
                                  </p:iterate>
                                  <p:childTnLst>
                                    <p:animEffect transition="out" filter="fade">
                                      <p:cBhvr>
                                        <p:cTn id="16" dur="1000" tmFilter="0, 0; .2, .5; .8, .5; 1, 0"/>
                                        <p:tgtEl>
                                          <p:spTgt spid="6"/>
                                        </p:tgtEl>
                                      </p:cBhvr>
                                    </p:animEffect>
                                    <p:animScale>
                                      <p:cBhvr>
                                        <p:cTn id="17" dur="500" autoRev="1" fill="hold"/>
                                        <p:tgtEl>
                                          <p:spTgt spid="6"/>
                                        </p:tgtEl>
                                      </p:cBhvr>
                                      <p:by x="105000" y="105000"/>
                                    </p:animScale>
                                  </p:childTnLst>
                                </p:cTn>
                              </p:par>
                            </p:childTnLst>
                          </p:cTn>
                        </p:par>
                        <p:par>
                          <p:cTn id="18" fill="hold">
                            <p:stCondLst>
                              <p:cond delay="6000"/>
                            </p:stCondLst>
                            <p:childTnLst>
                              <p:par>
                                <p:cTn id="19" presetID="56" presetClass="entr" presetSubtype="0" fill="hold" nodeType="afterEffect">
                                  <p:stCondLst>
                                    <p:cond delay="1000"/>
                                  </p:stCondLst>
                                  <p:iterate type="lt">
                                    <p:tmPct val="10000"/>
                                  </p:iterate>
                                  <p:childTnLst>
                                    <p:set>
                                      <p:cBhvr>
                                        <p:cTn id="20" dur="1" fill="hold">
                                          <p:stCondLst>
                                            <p:cond delay="0"/>
                                          </p:stCondLst>
                                        </p:cTn>
                                        <p:tgtEl>
                                          <p:spTgt spid="4"/>
                                        </p:tgtEl>
                                        <p:attrNameLst>
                                          <p:attrName>style.visibility</p:attrName>
                                        </p:attrNameLst>
                                      </p:cBhvr>
                                      <p:to>
                                        <p:strVal val="visible"/>
                                      </p:to>
                                    </p:set>
                                    <p:anim by="(-#ppt_w*2)" calcmode="lin" valueType="num">
                                      <p:cBhvr rctx="PPT">
                                        <p:cTn id="21" dur="500" autoRev="1" fill="hold">
                                          <p:stCondLst>
                                            <p:cond delay="0"/>
                                          </p:stCondLst>
                                        </p:cTn>
                                        <p:tgtEl>
                                          <p:spTgt spid="4"/>
                                        </p:tgtEl>
                                        <p:attrNameLst>
                                          <p:attrName>ppt_w</p:attrName>
                                        </p:attrNameLst>
                                      </p:cBhvr>
                                    </p:anim>
                                    <p:anim by="(#ppt_w*0.50)" calcmode="lin" valueType="num">
                                      <p:cBhvr>
                                        <p:cTn id="22" dur="500" decel="50000" autoRev="1" fill="hold">
                                          <p:stCondLst>
                                            <p:cond delay="0"/>
                                          </p:stCondLst>
                                        </p:cTn>
                                        <p:tgtEl>
                                          <p:spTgt spid="4"/>
                                        </p:tgtEl>
                                        <p:attrNameLst>
                                          <p:attrName>ppt_x</p:attrName>
                                        </p:attrNameLst>
                                      </p:cBhvr>
                                    </p:anim>
                                    <p:anim from="(-#ppt_h/2)" to="(#ppt_y)" calcmode="lin" valueType="num">
                                      <p:cBhvr>
                                        <p:cTn id="23" dur="1000" fill="hold">
                                          <p:stCondLst>
                                            <p:cond delay="0"/>
                                          </p:stCondLst>
                                        </p:cTn>
                                        <p:tgtEl>
                                          <p:spTgt spid="4"/>
                                        </p:tgtEl>
                                        <p:attrNameLst>
                                          <p:attrName>ppt_y</p:attrName>
                                        </p:attrNameLst>
                                      </p:cBhvr>
                                    </p:anim>
                                    <p:animRot by="21600000">
                                      <p:cBhvr>
                                        <p:cTn id="24" dur="1000" fill="hold">
                                          <p:stCondLst>
                                            <p:cond delay="0"/>
                                          </p:stCondLst>
                                        </p:cTn>
                                        <p:tgtEl>
                                          <p:spTgt spid="4"/>
                                        </p:tgtEl>
                                        <p:attrNameLst>
                                          <p:attrName>r</p:attrName>
                                        </p:attrNameLst>
                                      </p:cBhvr>
                                    </p:animRot>
                                  </p:childTnLst>
                                </p:cTn>
                              </p:par>
                            </p:childTnLst>
                          </p:cTn>
                        </p:par>
                        <p:par>
                          <p:cTn id="25" fill="hold">
                            <p:stCondLst>
                              <p:cond delay="8000"/>
                            </p:stCondLst>
                            <p:childTnLst>
                              <p:par>
                                <p:cTn id="26" presetID="26" presetClass="emph" presetSubtype="0" fill="hold" grpId="2" nodeType="afterEffect">
                                  <p:stCondLst>
                                    <p:cond delay="0"/>
                                  </p:stCondLst>
                                  <p:iterate type="lt">
                                    <p:tmPct val="0"/>
                                  </p:iterate>
                                  <p:childTnLst>
                                    <p:animEffect transition="out" filter="fade">
                                      <p:cBhvr>
                                        <p:cTn id="27" dur="1000" tmFilter="0, 0; .2, .5; .8, .5; 1, 0"/>
                                        <p:tgtEl>
                                          <p:spTgt spid="6"/>
                                        </p:tgtEl>
                                      </p:cBhvr>
                                    </p:animEffect>
                                    <p:animScale>
                                      <p:cBhvr>
                                        <p:cTn id="28" dur="500" autoRev="1" fill="hold"/>
                                        <p:tgtEl>
                                          <p:spTgt spid="6"/>
                                        </p:tgtEl>
                                      </p:cBhvr>
                                      <p:by x="105000" y="105000"/>
                                    </p:animScale>
                                  </p:childTnLst>
                                </p:cTn>
                              </p:par>
                            </p:childTnLst>
                          </p:cTn>
                        </p:par>
                        <p:par>
                          <p:cTn id="29" fill="hold">
                            <p:stCondLst>
                              <p:cond delay="9000"/>
                            </p:stCondLst>
                            <p:childTnLst>
                              <p:par>
                                <p:cTn id="30" presetID="53" presetClass="exit" presetSubtype="0" fill="hold" grpId="1" nodeType="afterEffect">
                                  <p:stCondLst>
                                    <p:cond delay="1000"/>
                                  </p:stCondLst>
                                  <p:childTnLst>
                                    <p:anim calcmode="lin" valueType="num">
                                      <p:cBhvr>
                                        <p:cTn id="31" dur="1000"/>
                                        <p:tgtEl>
                                          <p:spTgt spid="7"/>
                                        </p:tgtEl>
                                        <p:attrNameLst>
                                          <p:attrName>ppt_w</p:attrName>
                                        </p:attrNameLst>
                                      </p:cBhvr>
                                      <p:tavLst>
                                        <p:tav tm="0">
                                          <p:val>
                                            <p:strVal val="ppt_w"/>
                                          </p:val>
                                        </p:tav>
                                        <p:tav tm="100000">
                                          <p:val>
                                            <p:fltVal val="0"/>
                                          </p:val>
                                        </p:tav>
                                      </p:tavLst>
                                    </p:anim>
                                    <p:anim calcmode="lin" valueType="num">
                                      <p:cBhvr>
                                        <p:cTn id="32" dur="1000"/>
                                        <p:tgtEl>
                                          <p:spTgt spid="7"/>
                                        </p:tgtEl>
                                        <p:attrNameLst>
                                          <p:attrName>ppt_h</p:attrName>
                                        </p:attrNameLst>
                                      </p:cBhvr>
                                      <p:tavLst>
                                        <p:tav tm="0">
                                          <p:val>
                                            <p:strVal val="ppt_h"/>
                                          </p:val>
                                        </p:tav>
                                        <p:tav tm="100000">
                                          <p:val>
                                            <p:fltVal val="0"/>
                                          </p:val>
                                        </p:tav>
                                      </p:tavLst>
                                    </p:anim>
                                    <p:animEffect transition="out" filter="fade">
                                      <p:cBhvr>
                                        <p:cTn id="33" dur="1000"/>
                                        <p:tgtEl>
                                          <p:spTgt spid="7"/>
                                        </p:tgtEl>
                                      </p:cBhvr>
                                    </p:animEffect>
                                    <p:set>
                                      <p:cBhvr>
                                        <p:cTn id="34" dur="1" fill="hold">
                                          <p:stCondLst>
                                            <p:cond delay="999"/>
                                          </p:stCondLst>
                                        </p:cTn>
                                        <p:tgtEl>
                                          <p:spTgt spid="7"/>
                                        </p:tgtEl>
                                        <p:attrNameLst>
                                          <p:attrName>style.visibility</p:attrName>
                                        </p:attrNameLst>
                                      </p:cBhvr>
                                      <p:to>
                                        <p:strVal val="hidden"/>
                                      </p:to>
                                    </p:set>
                                  </p:childTnLst>
                                </p:cTn>
                              </p:par>
                            </p:childTnLst>
                          </p:cTn>
                        </p:par>
                        <p:par>
                          <p:cTn id="35" fill="hold">
                            <p:stCondLst>
                              <p:cond delay="11000"/>
                            </p:stCondLst>
                            <p:childTnLst>
                              <p:par>
                                <p:cTn id="36" presetID="26" presetClass="emph" presetSubtype="0" fill="hold" grpId="3" nodeType="afterEffect">
                                  <p:stCondLst>
                                    <p:cond delay="0"/>
                                  </p:stCondLst>
                                  <p:iterate type="lt">
                                    <p:tmPct val="0"/>
                                  </p:iterate>
                                  <p:childTnLst>
                                    <p:animEffect transition="out" filter="fade">
                                      <p:cBhvr>
                                        <p:cTn id="37" dur="1000" tmFilter="0, 0; .2, .5; .8, .5; 1, 0"/>
                                        <p:tgtEl>
                                          <p:spTgt spid="6"/>
                                        </p:tgtEl>
                                      </p:cBhvr>
                                    </p:animEffect>
                                    <p:animScale>
                                      <p:cBhvr>
                                        <p:cTn id="38" dur="500" autoRev="1" fill="hold"/>
                                        <p:tgtEl>
                                          <p:spTgt spid="6"/>
                                        </p:tgtEl>
                                      </p:cBhvr>
                                      <p:by x="105000" y="105000"/>
                                    </p:animScale>
                                  </p:childTnLst>
                                </p:cTn>
                              </p:par>
                            </p:childTnLst>
                          </p:cTn>
                        </p:par>
                        <p:par>
                          <p:cTn id="39" fill="hold">
                            <p:stCondLst>
                              <p:cond delay="12000"/>
                            </p:stCondLst>
                            <p:childTnLst>
                              <p:par>
                                <p:cTn id="40" presetID="50" presetClass="exit" presetSubtype="0" accel="100000" fill="hold" nodeType="afterEffect">
                                  <p:stCondLst>
                                    <p:cond delay="500"/>
                                  </p:stCondLst>
                                  <p:iterate type="lt">
                                    <p:tmPct val="0"/>
                                  </p:iterate>
                                  <p:childTnLst>
                                    <p:anim calcmode="lin" valueType="num">
                                      <p:cBhvr>
                                        <p:cTn id="41" dur="1000"/>
                                        <p:tgtEl>
                                          <p:spTgt spid="4"/>
                                        </p:tgtEl>
                                        <p:attrNameLst>
                                          <p:attrName>ppt_w</p:attrName>
                                        </p:attrNameLst>
                                      </p:cBhvr>
                                      <p:tavLst>
                                        <p:tav tm="0">
                                          <p:val>
                                            <p:strVal val="ppt_w"/>
                                          </p:val>
                                        </p:tav>
                                        <p:tav tm="100000">
                                          <p:val>
                                            <p:strVal val="ppt_w+.3"/>
                                          </p:val>
                                        </p:tav>
                                      </p:tavLst>
                                    </p:anim>
                                    <p:anim calcmode="lin" valueType="num">
                                      <p:cBhvr>
                                        <p:cTn id="42" dur="1000"/>
                                        <p:tgtEl>
                                          <p:spTgt spid="4"/>
                                        </p:tgtEl>
                                        <p:attrNameLst>
                                          <p:attrName>ppt_h</p:attrName>
                                        </p:attrNameLst>
                                      </p:cBhvr>
                                      <p:tavLst>
                                        <p:tav tm="0">
                                          <p:val>
                                            <p:strVal val="ppt_h"/>
                                          </p:val>
                                        </p:tav>
                                        <p:tav tm="100000">
                                          <p:val>
                                            <p:strVal val="ppt_h"/>
                                          </p:val>
                                        </p:tav>
                                      </p:tavLst>
                                    </p:anim>
                                    <p:animEffect transition="out" filter="fade">
                                      <p:cBhvr>
                                        <p:cTn id="43" dur="1000"/>
                                        <p:tgtEl>
                                          <p:spTgt spid="4"/>
                                        </p:tgtEl>
                                      </p:cBhvr>
                                    </p:animEffect>
                                    <p:set>
                                      <p:cBhvr>
                                        <p:cTn id="44" dur="1" fill="hold">
                                          <p:stCondLst>
                                            <p:cond delay="999"/>
                                          </p:stCondLst>
                                        </p:cTn>
                                        <p:tgtEl>
                                          <p:spTgt spid="4"/>
                                        </p:tgtEl>
                                        <p:attrNameLst>
                                          <p:attrName>style.visibility</p:attrName>
                                        </p:attrNameLst>
                                      </p:cBhvr>
                                      <p:to>
                                        <p:strVal val="hidden"/>
                                      </p:to>
                                    </p:set>
                                  </p:childTnLst>
                                </p:cTn>
                              </p:par>
                            </p:childTnLst>
                          </p:cTn>
                        </p:par>
                        <p:par>
                          <p:cTn id="45" fill="hold">
                            <p:stCondLst>
                              <p:cond delay="13500"/>
                            </p:stCondLst>
                            <p:childTnLst>
                              <p:par>
                                <p:cTn id="46" presetID="37" presetClass="exit" presetSubtype="0" fill="hold" grpId="4" nodeType="afterEffect">
                                  <p:stCondLst>
                                    <p:cond delay="0"/>
                                  </p:stCondLst>
                                  <p:iterate type="lt">
                                    <p:tmPct val="0"/>
                                  </p:iterate>
                                  <p:childTnLst>
                                    <p:animEffect transition="out" filter="fade">
                                      <p:cBhvr>
                                        <p:cTn id="47" dur="1000"/>
                                        <p:tgtEl>
                                          <p:spTgt spid="6"/>
                                        </p:tgtEl>
                                      </p:cBhvr>
                                    </p:animEffect>
                                    <p:anim calcmode="lin" valueType="num">
                                      <p:cBhvr>
                                        <p:cTn id="48" dur="1000"/>
                                        <p:tgtEl>
                                          <p:spTgt spid="6"/>
                                        </p:tgtEl>
                                        <p:attrNameLst>
                                          <p:attrName>ppt_x</p:attrName>
                                        </p:attrNameLst>
                                      </p:cBhvr>
                                      <p:tavLst>
                                        <p:tav tm="0">
                                          <p:val>
                                            <p:strVal val="ppt_x"/>
                                          </p:val>
                                        </p:tav>
                                        <p:tav tm="100000">
                                          <p:val>
                                            <p:strVal val="ppt_x"/>
                                          </p:val>
                                        </p:tav>
                                      </p:tavLst>
                                    </p:anim>
                                    <p:anim calcmode="lin" valueType="num">
                                      <p:cBhvr>
                                        <p:cTn id="49" dur="100" decel="100000"/>
                                        <p:tgtEl>
                                          <p:spTgt spid="6"/>
                                        </p:tgtEl>
                                        <p:attrNameLst>
                                          <p:attrName>ppt_y</p:attrName>
                                        </p:attrNameLst>
                                      </p:cBhvr>
                                      <p:tavLst>
                                        <p:tav tm="0">
                                          <p:val>
                                            <p:strVal val="ppt_y"/>
                                          </p:val>
                                        </p:tav>
                                        <p:tav tm="100000">
                                          <p:val>
                                            <p:strVal val="ppt_y-.03"/>
                                          </p:val>
                                        </p:tav>
                                      </p:tavLst>
                                    </p:anim>
                                    <p:anim calcmode="lin" valueType="num">
                                      <p:cBhvr>
                                        <p:cTn id="50" dur="900" accel="100000">
                                          <p:stCondLst>
                                            <p:cond delay="100"/>
                                          </p:stCondLst>
                                        </p:cTn>
                                        <p:tgtEl>
                                          <p:spTgt spid="6"/>
                                        </p:tgtEl>
                                        <p:attrNameLst>
                                          <p:attrName>ppt_y</p:attrName>
                                        </p:attrNameLst>
                                      </p:cBhvr>
                                      <p:tavLst>
                                        <p:tav tm="0">
                                          <p:val>
                                            <p:strVal val="ppt_y"/>
                                          </p:val>
                                        </p:tav>
                                        <p:tav tm="100000">
                                          <p:val>
                                            <p:strVal val="ppt_y+1"/>
                                          </p:val>
                                        </p:tav>
                                      </p:tavLst>
                                    </p:anim>
                                    <p:set>
                                      <p:cBhvr>
                                        <p:cTn id="51" dur="1" fill="hold">
                                          <p:stCondLst>
                                            <p:cond delay="999"/>
                                          </p:stCondLst>
                                        </p:cTn>
                                        <p:tgtEl>
                                          <p:spTgt spid="6"/>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6" grpId="1"/>
      <p:bldP spid="6" grpId="2"/>
      <p:bldP spid="6" grpId="3"/>
      <p:bldP spid="6" grpId="4"/>
      <p:bldP spid="7" grpId="0"/>
      <p:bldP spid="7"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58204" cy="5143536"/>
          </a:xfrm>
        </p:spPr>
        <p:txBody>
          <a:bodyPr>
            <a:normAutofit fontScale="77500" lnSpcReduction="20000"/>
          </a:bodyPr>
          <a:lstStyle/>
          <a:p>
            <a:pPr algn="r" rtl="1">
              <a:lnSpc>
                <a:spcPct val="160000"/>
              </a:lnSpc>
              <a:buNone/>
            </a:pPr>
            <a:r>
              <a:rPr lang="fa-IR" dirty="0">
                <a:cs typeface="B Nazanin" pitchFamily="2" charset="-78"/>
              </a:rPr>
              <a:t>2</a:t>
            </a:r>
            <a:r>
              <a:rPr lang="fa-IR" dirty="0" smtClean="0">
                <a:cs typeface="B Nazanin" pitchFamily="2" charset="-78"/>
              </a:rPr>
              <a:t>.	 </a:t>
            </a:r>
            <a:r>
              <a:rPr lang="fa-IR" dirty="0">
                <a:cs typeface="B Nazanin" pitchFamily="2" charset="-78"/>
              </a:rPr>
              <a:t>انتخاب بهترين مسير راه</a:t>
            </a:r>
            <a:endParaRPr lang="en-US" dirty="0">
              <a:cs typeface="B Nazanin" pitchFamily="2" charset="-78"/>
            </a:endParaRPr>
          </a:p>
          <a:p>
            <a:pPr algn="r" rtl="1">
              <a:lnSpc>
                <a:spcPct val="160000"/>
              </a:lnSpc>
              <a:buNone/>
            </a:pPr>
            <a:r>
              <a:rPr lang="fa-IR" dirty="0" smtClean="0">
                <a:cs typeface="B Nazanin" pitchFamily="2" charset="-78"/>
              </a:rPr>
              <a:t>	پروژه‌ها </a:t>
            </a:r>
            <a:r>
              <a:rPr lang="fa-IR" dirty="0">
                <a:cs typeface="B Nazanin" pitchFamily="2" charset="-78"/>
              </a:rPr>
              <a:t>معمولاً در مناطق توسعه نيافته و خارج از شهرها اجرا مي‌شود، بنابراين بايد بهترين مسير از طريق شناسايي راه‌هاي كم تردد موجود با توجه به حجم و نوع ماشين‌آلات مورد نياز در پروژه و حجم ترافيك ميسر گردد</a:t>
            </a:r>
            <a:r>
              <a:rPr lang="en-US" dirty="0" smtClean="0">
                <a:cs typeface="B Nazanin" pitchFamily="2" charset="-78"/>
              </a:rPr>
              <a:t>.</a:t>
            </a:r>
            <a:endParaRPr lang="en-US" dirty="0">
              <a:cs typeface="B Nazanin" pitchFamily="2" charset="-78"/>
            </a:endParaRPr>
          </a:p>
          <a:p>
            <a:pPr algn="r" rtl="1">
              <a:lnSpc>
                <a:spcPct val="160000"/>
              </a:lnSpc>
              <a:buNone/>
            </a:pPr>
            <a:r>
              <a:rPr lang="fa-IR" dirty="0">
                <a:cs typeface="B Nazanin" pitchFamily="2" charset="-78"/>
              </a:rPr>
              <a:t>3</a:t>
            </a:r>
            <a:r>
              <a:rPr lang="fa-IR" dirty="0" smtClean="0">
                <a:cs typeface="B Nazanin" pitchFamily="2" charset="-78"/>
              </a:rPr>
              <a:t>.	 </a:t>
            </a:r>
            <a:r>
              <a:rPr lang="fa-IR" dirty="0">
                <a:cs typeface="B Nazanin" pitchFamily="2" charset="-78"/>
              </a:rPr>
              <a:t>تعيين محل تأمين آب و مصالح</a:t>
            </a:r>
            <a:endParaRPr lang="en-US" dirty="0">
              <a:cs typeface="B Nazanin" pitchFamily="2" charset="-78"/>
            </a:endParaRPr>
          </a:p>
          <a:p>
            <a:pPr algn="r" rtl="1">
              <a:lnSpc>
                <a:spcPct val="160000"/>
              </a:lnSpc>
              <a:buNone/>
            </a:pPr>
            <a:r>
              <a:rPr lang="fa-IR" dirty="0" smtClean="0">
                <a:cs typeface="B Nazanin" pitchFamily="2" charset="-78"/>
              </a:rPr>
              <a:t>	نزديك‌ترين </a:t>
            </a:r>
            <a:r>
              <a:rPr lang="fa-IR" dirty="0">
                <a:cs typeface="B Nazanin" pitchFamily="2" charset="-78"/>
              </a:rPr>
              <a:t>منبع آب در منطقه و كيفيت آن بايد شناسائي شود و چنانچه منبع آبي وجود نداشته باشد بايد چاره‌‌انديشي نمود. همچنين در كارهاي بتني 60 تا 70 درصد مصالح را شن و ماسه تشكيل مي‌دهد بنابراين براي رعايت اقتصاد طرح بايد نزديكترين معادن شن و ماسه را شناسائي نمود</a:t>
            </a:r>
            <a:r>
              <a:rPr lang="en-US" dirty="0">
                <a:cs typeface="B Nazanin" pitchFamily="2" charset="-78"/>
              </a:rPr>
              <a:t>.</a:t>
            </a:r>
          </a:p>
          <a:p>
            <a:pPr algn="r" rtl="1">
              <a:lnSpc>
                <a:spcPct val="160000"/>
              </a:lnSpc>
              <a:buNone/>
            </a:pP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401080" cy="5643602"/>
          </a:xfrm>
        </p:spPr>
        <p:txBody>
          <a:bodyPr>
            <a:normAutofit fontScale="55000" lnSpcReduction="20000"/>
          </a:bodyPr>
          <a:lstStyle/>
          <a:p>
            <a:pPr algn="r" rtl="1">
              <a:lnSpc>
                <a:spcPct val="170000"/>
              </a:lnSpc>
              <a:buNone/>
            </a:pPr>
            <a:r>
              <a:rPr lang="fa-IR" dirty="0" smtClean="0">
                <a:cs typeface="B Nazanin" pitchFamily="2" charset="-78"/>
              </a:rPr>
              <a:t>4. </a:t>
            </a:r>
            <a:r>
              <a:rPr lang="fa-IR" dirty="0">
                <a:cs typeface="B Nazanin" pitchFamily="2" charset="-78"/>
              </a:rPr>
              <a:t>تخمين مدت زمان آماده كردن اجراي پروژه</a:t>
            </a:r>
            <a:endParaRPr lang="en-US" dirty="0">
              <a:cs typeface="B Nazanin" pitchFamily="2" charset="-78"/>
            </a:endParaRPr>
          </a:p>
          <a:p>
            <a:pPr algn="r" rtl="1">
              <a:lnSpc>
                <a:spcPct val="170000"/>
              </a:lnSpc>
              <a:buNone/>
            </a:pPr>
            <a:r>
              <a:rPr lang="en-US" dirty="0" smtClean="0">
                <a:cs typeface="B Nazanin" pitchFamily="2" charset="-78"/>
              </a:rPr>
              <a:t>	</a:t>
            </a:r>
            <a:r>
              <a:rPr lang="en-US" dirty="0">
                <a:cs typeface="B Nazanin" pitchFamily="2" charset="-78"/>
              </a:rPr>
              <a:t> </a:t>
            </a:r>
            <a:r>
              <a:rPr lang="fa-IR" dirty="0">
                <a:cs typeface="B Nazanin" pitchFamily="2" charset="-78"/>
              </a:rPr>
              <a:t>اين امر بستگي به موارد زير دارد</a:t>
            </a:r>
            <a:r>
              <a:rPr lang="en-US" dirty="0">
                <a:cs typeface="B Nazanin" pitchFamily="2" charset="-78"/>
              </a:rPr>
              <a:t>:</a:t>
            </a:r>
          </a:p>
          <a:p>
            <a:pPr algn="r" rtl="1">
              <a:lnSpc>
                <a:spcPct val="170000"/>
              </a:lnSpc>
              <a:buNone/>
            </a:pPr>
            <a:r>
              <a:rPr lang="en-US" dirty="0" smtClean="0">
                <a:cs typeface="B Nazanin" pitchFamily="2" charset="-78"/>
              </a:rPr>
              <a:t>	 </a:t>
            </a:r>
            <a:r>
              <a:rPr lang="fa-IR" dirty="0">
                <a:cs typeface="B Nazanin" pitchFamily="2" charset="-78"/>
              </a:rPr>
              <a:t>نوع وسائل مورد استفاده براي آماده كردن محل اجرا (لودر، بلدوزر، مواد منفجره و </a:t>
            </a:r>
            <a:r>
              <a:rPr lang="fa-IR" dirty="0" smtClean="0">
                <a:cs typeface="B Nazanin" pitchFamily="2" charset="-78"/>
              </a:rPr>
              <a:t>غيره</a:t>
            </a:r>
            <a:r>
              <a:rPr lang="fa-IR" dirty="0">
                <a:cs typeface="B Nazanin" pitchFamily="2" charset="-78"/>
              </a:rPr>
              <a:t>)</a:t>
            </a:r>
            <a:r>
              <a:rPr lang="en-US" dirty="0" smtClean="0">
                <a:cs typeface="B Nazanin" pitchFamily="2" charset="-78"/>
              </a:rPr>
              <a:t> </a:t>
            </a:r>
            <a:endParaRPr lang="fa-IR" dirty="0">
              <a:cs typeface="B Nazanin" pitchFamily="2" charset="-78"/>
            </a:endParaRPr>
          </a:p>
          <a:p>
            <a:pPr algn="r" rtl="1">
              <a:lnSpc>
                <a:spcPct val="170000"/>
              </a:lnSpc>
              <a:buNone/>
            </a:pPr>
            <a:r>
              <a:rPr lang="fa-IR" dirty="0" smtClean="0">
                <a:cs typeface="B Nazanin" pitchFamily="2" charset="-78"/>
              </a:rPr>
              <a:t>5.	 </a:t>
            </a:r>
            <a:r>
              <a:rPr lang="fa-IR" dirty="0">
                <a:cs typeface="B Nazanin" pitchFamily="2" charset="-78"/>
              </a:rPr>
              <a:t>حجم كار</a:t>
            </a:r>
            <a:endParaRPr lang="en-US" dirty="0">
              <a:cs typeface="B Nazanin" pitchFamily="2" charset="-78"/>
            </a:endParaRPr>
          </a:p>
          <a:p>
            <a:pPr algn="r" rtl="1">
              <a:lnSpc>
                <a:spcPct val="170000"/>
              </a:lnSpc>
              <a:buNone/>
            </a:pPr>
            <a:r>
              <a:rPr lang="fa-IR" dirty="0" smtClean="0">
                <a:cs typeface="B Nazanin" pitchFamily="2" charset="-78"/>
              </a:rPr>
              <a:t>6.	 </a:t>
            </a:r>
            <a:r>
              <a:rPr lang="fa-IR" dirty="0">
                <a:cs typeface="B Nazanin" pitchFamily="2" charset="-78"/>
              </a:rPr>
              <a:t>برنامه تخصيص منابع يعني مشخص نمودن زمان و مكان مناسب كاربرد هر يك از وسائل</a:t>
            </a:r>
            <a:r>
              <a:rPr lang="en-US" dirty="0">
                <a:cs typeface="B Nazanin" pitchFamily="2" charset="-78"/>
              </a:rPr>
              <a:t>.</a:t>
            </a:r>
          </a:p>
          <a:p>
            <a:pPr algn="r" rtl="1">
              <a:lnSpc>
                <a:spcPct val="170000"/>
              </a:lnSpc>
              <a:buFont typeface="Wingdings" pitchFamily="2" charset="2"/>
              <a:buChar char="v"/>
            </a:pPr>
            <a:r>
              <a:rPr lang="fa-IR" dirty="0" smtClean="0">
                <a:cs typeface="B Nazanin" pitchFamily="2" charset="-78"/>
              </a:rPr>
              <a:t>	</a:t>
            </a:r>
            <a:r>
              <a:rPr lang="fa-IR" b="1" dirty="0" smtClean="0">
                <a:cs typeface="B Nazanin" pitchFamily="2" charset="-78"/>
              </a:rPr>
              <a:t>ب- پاكسازي محوطه وخشك كردن آن</a:t>
            </a:r>
            <a:r>
              <a:rPr lang="en-US" b="1" dirty="0" smtClean="0">
                <a:cs typeface="B Nazanin" pitchFamily="2" charset="-78"/>
              </a:rPr>
              <a:t>.</a:t>
            </a:r>
          </a:p>
          <a:p>
            <a:pPr algn="r" rtl="1">
              <a:lnSpc>
                <a:spcPct val="170000"/>
              </a:lnSpc>
              <a:buFont typeface="Wingdings" pitchFamily="2" charset="2"/>
              <a:buChar char="v"/>
            </a:pPr>
            <a:r>
              <a:rPr lang="fa-IR" b="1" dirty="0" smtClean="0">
                <a:cs typeface="B Nazanin" pitchFamily="2" charset="-78"/>
              </a:rPr>
              <a:t>	ج_ تعيين محل اجراي پروژه</a:t>
            </a:r>
            <a:endParaRPr lang="en-US" b="1" dirty="0" smtClean="0">
              <a:cs typeface="B Nazanin" pitchFamily="2" charset="-78"/>
            </a:endParaRPr>
          </a:p>
          <a:p>
            <a:pPr algn="r" rtl="1">
              <a:lnSpc>
                <a:spcPct val="170000"/>
              </a:lnSpc>
              <a:buFont typeface="Wingdings" pitchFamily="2" charset="2"/>
              <a:buChar char="v"/>
            </a:pPr>
            <a:r>
              <a:rPr lang="fa-IR" b="1" dirty="0" smtClean="0">
                <a:cs typeface="B Nazanin" pitchFamily="2" charset="-78"/>
              </a:rPr>
              <a:t>	د_ ساخت جاده‌هاي دسترسي</a:t>
            </a:r>
            <a:endParaRPr lang="en-US" b="1" dirty="0" smtClean="0">
              <a:cs typeface="B Nazanin" pitchFamily="2" charset="-78"/>
            </a:endParaRPr>
          </a:p>
          <a:p>
            <a:pPr algn="r" rtl="1">
              <a:lnSpc>
                <a:spcPct val="170000"/>
              </a:lnSpc>
              <a:buNone/>
            </a:pPr>
            <a:r>
              <a:rPr lang="en-US" dirty="0" smtClean="0">
                <a:cs typeface="B Nazanin" pitchFamily="2" charset="-78"/>
              </a:rPr>
              <a:t>	 </a:t>
            </a:r>
            <a:r>
              <a:rPr lang="fa-IR" dirty="0" smtClean="0">
                <a:cs typeface="B Nazanin" pitchFamily="2" charset="-78"/>
              </a:rPr>
              <a:t>كه معمولاً جاده‌هاي موقتي هستند و براي بردن امكانات به محل اجراي پروژه احداث مي‌شود. اين جاده‌ها را مي‌توان طوري احداث كرد كه بعدها به عنوان جاده اصلي يا فرعي مورد استفاده قرار گيرند كه براي اين امر دو عامل كيفيت جاده و عرض آن بايد با توجه به تردد و اندازه نوع ماشين‌آلات در نظر گرفته شود</a:t>
            </a:r>
            <a:r>
              <a:rPr lang="en-US" dirty="0" smtClean="0">
                <a:cs typeface="B Nazanin" pitchFamily="2" charset="-78"/>
              </a:rPr>
              <a:t>.</a:t>
            </a:r>
          </a:p>
          <a:p>
            <a:pPr algn="r" rtl="1">
              <a:lnSpc>
                <a:spcPct val="170000"/>
              </a:lnSpc>
              <a:buNone/>
            </a:pP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par>
                          <p:cTn id="24" fill="hold">
                            <p:stCondLst>
                              <p:cond delay="2500"/>
                            </p:stCondLst>
                            <p:childTnLst>
                              <p:par>
                                <p:cTn id="25" presetID="3" presetClass="entr" presetSubtype="10" fill="hold" grpId="0"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par>
                          <p:cTn id="28" fill="hold">
                            <p:stCondLst>
                              <p:cond delay="3000"/>
                            </p:stCondLst>
                            <p:childTnLst>
                              <p:par>
                                <p:cTn id="29" presetID="3" presetClass="entr" presetSubtype="10" fill="hold" grpId="0"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blinds(horizontal)">
                                      <p:cBhvr>
                                        <p:cTn id="31" dur="500"/>
                                        <p:tgtEl>
                                          <p:spTgt spid="3">
                                            <p:txEl>
                                              <p:pRg st="6" end="6"/>
                                            </p:txEl>
                                          </p:spTgt>
                                        </p:tgtEl>
                                      </p:cBhvr>
                                    </p:animEffect>
                                  </p:childTnLst>
                                </p:cTn>
                              </p:par>
                            </p:childTnLst>
                          </p:cTn>
                        </p:par>
                        <p:par>
                          <p:cTn id="32" fill="hold">
                            <p:stCondLst>
                              <p:cond delay="3500"/>
                            </p:stCondLst>
                            <p:childTnLst>
                              <p:par>
                                <p:cTn id="33" presetID="3" presetClass="entr" presetSubtype="10" fill="hold" grpId="0"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blinds(horizontal)">
                                      <p:cBhvr>
                                        <p:cTn id="35" dur="500"/>
                                        <p:tgtEl>
                                          <p:spTgt spid="3">
                                            <p:txEl>
                                              <p:pRg st="7" end="7"/>
                                            </p:txEl>
                                          </p:spTgt>
                                        </p:tgtEl>
                                      </p:cBhvr>
                                    </p:animEffect>
                                  </p:childTnLst>
                                </p:cTn>
                              </p:par>
                            </p:childTnLst>
                          </p:cTn>
                        </p:par>
                        <p:par>
                          <p:cTn id="36" fill="hold">
                            <p:stCondLst>
                              <p:cond delay="4000"/>
                            </p:stCondLst>
                            <p:childTnLst>
                              <p:par>
                                <p:cTn id="37" presetID="3" presetClass="entr" presetSubtype="10" fill="hold" grpId="0"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blinds(horizontal)">
                                      <p:cBhvr>
                                        <p:cTn id="39"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329642" cy="5500726"/>
          </a:xfrm>
        </p:spPr>
        <p:txBody>
          <a:bodyPr>
            <a:normAutofit fontScale="62500" lnSpcReduction="20000"/>
          </a:bodyPr>
          <a:lstStyle/>
          <a:p>
            <a:pPr algn="r" rtl="1">
              <a:lnSpc>
                <a:spcPct val="160000"/>
              </a:lnSpc>
              <a:buFont typeface="Wingdings" pitchFamily="2" charset="2"/>
              <a:buChar char="v"/>
            </a:pPr>
            <a:r>
              <a:rPr lang="fa-IR" b="1" dirty="0" smtClean="0">
                <a:cs typeface="B Nazanin" pitchFamily="2" charset="-78"/>
              </a:rPr>
              <a:t>	و</a:t>
            </a:r>
            <a:r>
              <a:rPr lang="fa-IR" b="1" dirty="0">
                <a:cs typeface="B Nazanin" pitchFamily="2" charset="-78"/>
              </a:rPr>
              <a:t>_ ذخيره كردن مصالح</a:t>
            </a:r>
            <a:endParaRPr lang="en-US" b="1" dirty="0">
              <a:cs typeface="B Nazanin" pitchFamily="2" charset="-78"/>
            </a:endParaRPr>
          </a:p>
          <a:p>
            <a:pPr algn="r" rtl="1">
              <a:lnSpc>
                <a:spcPct val="160000"/>
              </a:lnSpc>
              <a:buNone/>
            </a:pPr>
            <a:r>
              <a:rPr lang="fa-IR" dirty="0">
                <a:cs typeface="B Nazanin" pitchFamily="2" charset="-78"/>
              </a:rPr>
              <a:t>1- شن و ماسه: 60 تا 70 درصد از مصالح تشكيل دهنده بتن، شن و ماسه هستند. بنابراين تهيه آنها به قيمت ارزان بسيار مهم است و بايد حتي‌الامكان از معدن محلي تأمين شوند. احداث ايستگاه شن و ماسه نيز در اغلب موارد ضرورت مي‌يابد و احداث ايستگاه در معدن يا كارگاه بايد مورد بررسي قرار گيرد تا به‌صرفه‌ترين راه انتخاب شود. انتخاب معدن يا كارگاه براي احداث ايستگاه شن و ماسه بستگي به وجود آب دارد، يعني اگر در محل منبع آب وجود داشته باشد ايستگاه شن و ماسه را در همان‌جا احداث مي‌توان كرد و در غير اين صورت بايد در كارگاه اقدام به ايجاد ايستگاه شن و ماسه نمود</a:t>
            </a:r>
            <a:r>
              <a:rPr lang="en-US" dirty="0">
                <a:cs typeface="B Nazanin" pitchFamily="2" charset="-78"/>
              </a:rPr>
              <a:t>.</a:t>
            </a:r>
          </a:p>
          <a:p>
            <a:pPr algn="r" rtl="1">
              <a:lnSpc>
                <a:spcPct val="160000"/>
              </a:lnSpc>
              <a:buNone/>
            </a:pPr>
            <a:r>
              <a:rPr lang="fa-IR" dirty="0" smtClean="0">
                <a:cs typeface="B Nazanin" pitchFamily="2" charset="-78"/>
              </a:rPr>
              <a:t>	مصالح </a:t>
            </a:r>
            <a:r>
              <a:rPr lang="fa-IR" dirty="0">
                <a:cs typeface="B Nazanin" pitchFamily="2" charset="-78"/>
              </a:rPr>
              <a:t>سنگي كه بايد ذخيره شود عبارتند از</a:t>
            </a:r>
            <a:r>
              <a:rPr lang="en-US" dirty="0">
                <a:cs typeface="B Nazanin" pitchFamily="2" charset="-78"/>
              </a:rPr>
              <a:t>:</a:t>
            </a:r>
          </a:p>
          <a:p>
            <a:pPr algn="r" rtl="1">
              <a:lnSpc>
                <a:spcPct val="160000"/>
              </a:lnSpc>
              <a:buNone/>
            </a:pPr>
            <a:r>
              <a:rPr lang="fa-IR" dirty="0" smtClean="0">
                <a:cs typeface="B Nazanin" pitchFamily="2" charset="-78"/>
              </a:rPr>
              <a:t>	شن </a:t>
            </a:r>
            <a:r>
              <a:rPr lang="fa-IR" dirty="0">
                <a:cs typeface="B Nazanin" pitchFamily="2" charset="-78"/>
              </a:rPr>
              <a:t>شامل نخودي، بادامي، بيس كه مي‌تواند طبيعي يا شكسته باشند</a:t>
            </a:r>
            <a:r>
              <a:rPr lang="en-US" dirty="0">
                <a:cs typeface="B Nazanin" pitchFamily="2" charset="-78"/>
              </a:rPr>
              <a:t>.</a:t>
            </a:r>
          </a:p>
          <a:p>
            <a:pPr algn="r" rtl="1">
              <a:lnSpc>
                <a:spcPct val="160000"/>
              </a:lnSpc>
              <a:buNone/>
            </a:pPr>
            <a:r>
              <a:rPr lang="fa-IR" dirty="0" smtClean="0">
                <a:cs typeface="B Nazanin" pitchFamily="2" charset="-78"/>
              </a:rPr>
              <a:t>	ماسه </a:t>
            </a:r>
            <a:r>
              <a:rPr lang="fa-IR" dirty="0">
                <a:cs typeface="B Nazanin" pitchFamily="2" charset="-78"/>
              </a:rPr>
              <a:t>كه عموماً 6 – 0 است</a:t>
            </a:r>
            <a:r>
              <a:rPr lang="en-US" dirty="0">
                <a:cs typeface="B Nazanin" pitchFamily="2" charset="-78"/>
              </a:rPr>
              <a:t>.</a:t>
            </a:r>
          </a:p>
          <a:p>
            <a:pPr algn="r" rtl="1">
              <a:lnSpc>
                <a:spcPct val="160000"/>
              </a:lnSpc>
              <a:buNone/>
            </a:pP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par>
                          <p:cTn id="20" fill="hold">
                            <p:stCondLst>
                              <p:cond delay="2000"/>
                            </p:stCondLst>
                            <p:childTnLst>
                              <p:par>
                                <p:cTn id="21" presetID="3" presetClass="entr" presetSubtype="10" fill="hold" grpId="0"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linds(horizontal)">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57232"/>
            <a:ext cx="8229600" cy="6000768"/>
          </a:xfrm>
        </p:spPr>
        <p:txBody>
          <a:bodyPr>
            <a:normAutofit fontScale="55000" lnSpcReduction="20000"/>
          </a:bodyPr>
          <a:lstStyle/>
          <a:p>
            <a:pPr algn="r" rtl="1">
              <a:lnSpc>
                <a:spcPct val="170000"/>
              </a:lnSpc>
              <a:buNone/>
            </a:pPr>
            <a:r>
              <a:rPr lang="fa-IR" dirty="0" smtClean="0">
                <a:cs typeface="B Nazanin" pitchFamily="2" charset="-78"/>
              </a:rPr>
              <a:t>2- </a:t>
            </a:r>
            <a:r>
              <a:rPr lang="fa-IR" dirty="0">
                <a:cs typeface="B Nazanin" pitchFamily="2" charset="-78"/>
              </a:rPr>
              <a:t>سيمان و احياناً مواد مضاف</a:t>
            </a:r>
            <a:endParaRPr lang="en-US" dirty="0">
              <a:cs typeface="B Nazanin" pitchFamily="2" charset="-78"/>
            </a:endParaRPr>
          </a:p>
          <a:p>
            <a:pPr algn="r" rtl="1">
              <a:lnSpc>
                <a:spcPct val="170000"/>
              </a:lnSpc>
              <a:buNone/>
            </a:pPr>
            <a:r>
              <a:rPr lang="fa-IR" dirty="0" smtClean="0">
                <a:cs typeface="B Nazanin" pitchFamily="2" charset="-78"/>
              </a:rPr>
              <a:t>	سيمان </a:t>
            </a:r>
            <a:r>
              <a:rPr lang="fa-IR" dirty="0">
                <a:cs typeface="B Nazanin" pitchFamily="2" charset="-78"/>
              </a:rPr>
              <a:t>بايد همواره به مقدار كافي ذخيره شود. مقدار ذخيره سيمان بستگي به عوامل مختلفي دارد از قبيل</a:t>
            </a:r>
            <a:r>
              <a:rPr lang="en-US" dirty="0">
                <a:cs typeface="B Nazanin" pitchFamily="2" charset="-78"/>
              </a:rPr>
              <a:t>: </a:t>
            </a:r>
          </a:p>
          <a:p>
            <a:pPr algn="r" rtl="1">
              <a:lnSpc>
                <a:spcPct val="170000"/>
              </a:lnSpc>
            </a:pPr>
            <a:r>
              <a:rPr lang="en-US" dirty="0">
                <a:cs typeface="B Nazanin" pitchFamily="2" charset="-78"/>
              </a:rPr>
              <a:t>- </a:t>
            </a:r>
            <a:r>
              <a:rPr lang="fa-IR" dirty="0">
                <a:cs typeface="B Nazanin" pitchFamily="2" charset="-78"/>
              </a:rPr>
              <a:t>ميزان مصرف روزانه</a:t>
            </a:r>
            <a:endParaRPr lang="en-US" dirty="0">
              <a:cs typeface="B Nazanin" pitchFamily="2" charset="-78"/>
            </a:endParaRPr>
          </a:p>
          <a:p>
            <a:pPr algn="r" rtl="1">
              <a:lnSpc>
                <a:spcPct val="170000"/>
              </a:lnSpc>
            </a:pPr>
            <a:r>
              <a:rPr lang="en-US" dirty="0">
                <a:cs typeface="B Nazanin" pitchFamily="2" charset="-78"/>
              </a:rPr>
              <a:t>- </a:t>
            </a:r>
            <a:r>
              <a:rPr lang="fa-IR" dirty="0">
                <a:cs typeface="B Nazanin" pitchFamily="2" charset="-78"/>
              </a:rPr>
              <a:t>ميزان مصرف كل</a:t>
            </a:r>
            <a:endParaRPr lang="en-US" dirty="0">
              <a:cs typeface="B Nazanin" pitchFamily="2" charset="-78"/>
            </a:endParaRPr>
          </a:p>
          <a:p>
            <a:pPr algn="r" rtl="1">
              <a:lnSpc>
                <a:spcPct val="170000"/>
              </a:lnSpc>
            </a:pPr>
            <a:r>
              <a:rPr lang="en-US" dirty="0">
                <a:cs typeface="B Nazanin" pitchFamily="2" charset="-78"/>
              </a:rPr>
              <a:t>- </a:t>
            </a:r>
            <a:r>
              <a:rPr lang="fa-IR" dirty="0">
                <a:cs typeface="B Nazanin" pitchFamily="2" charset="-78"/>
              </a:rPr>
              <a:t>ميزان توليد سيمان در كشور</a:t>
            </a:r>
            <a:endParaRPr lang="en-US" dirty="0">
              <a:cs typeface="B Nazanin" pitchFamily="2" charset="-78"/>
            </a:endParaRPr>
          </a:p>
          <a:p>
            <a:pPr algn="r" rtl="1">
              <a:lnSpc>
                <a:spcPct val="170000"/>
              </a:lnSpc>
            </a:pPr>
            <a:r>
              <a:rPr lang="en-US" dirty="0">
                <a:cs typeface="B Nazanin" pitchFamily="2" charset="-78"/>
              </a:rPr>
              <a:t>- </a:t>
            </a:r>
            <a:r>
              <a:rPr lang="fa-IR" dirty="0">
                <a:cs typeface="B Nazanin" pitchFamily="2" charset="-78"/>
              </a:rPr>
              <a:t>سيستم توزيع و حمل و نقل</a:t>
            </a:r>
            <a:endParaRPr lang="en-US" dirty="0">
              <a:cs typeface="B Nazanin" pitchFamily="2" charset="-78"/>
            </a:endParaRPr>
          </a:p>
          <a:p>
            <a:pPr algn="r" rtl="1">
              <a:lnSpc>
                <a:spcPct val="170000"/>
              </a:lnSpc>
              <a:buNone/>
            </a:pPr>
            <a:r>
              <a:rPr lang="fa-IR" dirty="0" smtClean="0">
                <a:cs typeface="B Nazanin" pitchFamily="2" charset="-78"/>
              </a:rPr>
              <a:t>	مواد </a:t>
            </a:r>
            <a:r>
              <a:rPr lang="fa-IR" dirty="0">
                <a:cs typeface="B Nazanin" pitchFamily="2" charset="-78"/>
              </a:rPr>
              <a:t>مضاف براي دادن خاصيتي  جديد به بتن به آن افزوده مي‌شود مانند ضد يخ، مواد حبابزا و</a:t>
            </a:r>
            <a:r>
              <a:rPr lang="en-US" dirty="0">
                <a:cs typeface="B Nazanin" pitchFamily="2" charset="-78"/>
              </a:rPr>
              <a:t> ...</a:t>
            </a:r>
          </a:p>
          <a:p>
            <a:pPr algn="r" rtl="1">
              <a:lnSpc>
                <a:spcPct val="170000"/>
              </a:lnSpc>
              <a:buNone/>
            </a:pPr>
            <a:r>
              <a:rPr lang="fa-IR" dirty="0" smtClean="0">
                <a:cs typeface="B Nazanin" pitchFamily="2" charset="-78"/>
              </a:rPr>
              <a:t>	در </a:t>
            </a:r>
            <a:r>
              <a:rPr lang="fa-IR" dirty="0">
                <a:cs typeface="B Nazanin" pitchFamily="2" charset="-78"/>
              </a:rPr>
              <a:t>صورتي كه در پروژه از مواد مضاف استفاده مي‌شود بايد به اندازه كافي ذخيره شوند</a:t>
            </a:r>
            <a:r>
              <a:rPr lang="en-US" dirty="0">
                <a:cs typeface="B Nazanin" pitchFamily="2" charset="-78"/>
              </a:rPr>
              <a:t>.</a:t>
            </a:r>
          </a:p>
          <a:p>
            <a:pPr algn="r" rtl="1">
              <a:lnSpc>
                <a:spcPct val="170000"/>
              </a:lnSpc>
              <a:buNone/>
            </a:pPr>
            <a:r>
              <a:rPr lang="fa-IR" dirty="0" smtClean="0">
                <a:cs typeface="B Nazanin" pitchFamily="2" charset="-78"/>
              </a:rPr>
              <a:t>	به </a:t>
            </a:r>
            <a:r>
              <a:rPr lang="fa-IR" dirty="0">
                <a:cs typeface="B Nazanin" pitchFamily="2" charset="-78"/>
              </a:rPr>
              <a:t>كمك مصالح سنگي و سيمان و با افزودن آب، بتن ساخته مي‌شود. ايستگاه مركزي بتن همواره در داخل كارگاه و در نزديكي جاده دسترسي ساخته مي‌شود تا ماشين‌آلات حمل كننده سيمان و مصالح سنگي قدرت مانور داشته باشند</a:t>
            </a:r>
            <a:r>
              <a:rPr lang="en-US" dirty="0">
                <a:cs typeface="B Nazanin" pitchFamily="2" charset="-78"/>
              </a:rPr>
              <a:t>.</a:t>
            </a:r>
          </a:p>
          <a:p>
            <a:pPr algn="r" rtl="1">
              <a:lnSpc>
                <a:spcPct val="170000"/>
              </a:lnSpc>
              <a:buNone/>
            </a:pP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00108"/>
            <a:ext cx="8229600" cy="5214974"/>
          </a:xfrm>
        </p:spPr>
        <p:txBody>
          <a:bodyPr>
            <a:noAutofit/>
          </a:bodyPr>
          <a:lstStyle/>
          <a:p>
            <a:pPr algn="r" rtl="1">
              <a:lnSpc>
                <a:spcPct val="150000"/>
              </a:lnSpc>
            </a:pPr>
            <a:r>
              <a:rPr lang="fa-IR" sz="2000" b="1" dirty="0">
                <a:cs typeface="B Nazanin" pitchFamily="2" charset="-78"/>
              </a:rPr>
              <a:t>2.</a:t>
            </a:r>
            <a:r>
              <a:rPr lang="en-US" sz="2000" b="1" dirty="0">
                <a:cs typeface="B Nazanin" pitchFamily="2" charset="-78"/>
              </a:rPr>
              <a:t>  </a:t>
            </a:r>
            <a:r>
              <a:rPr lang="fa-IR" sz="2000" b="1" dirty="0">
                <a:cs typeface="B Nazanin" pitchFamily="2" charset="-78"/>
              </a:rPr>
              <a:t>وسائل قالب‌بندي</a:t>
            </a:r>
            <a:endParaRPr lang="en-US" sz="2000" b="1" dirty="0">
              <a:cs typeface="B Nazanin" pitchFamily="2" charset="-78"/>
            </a:endParaRPr>
          </a:p>
          <a:p>
            <a:pPr algn="r" rtl="1">
              <a:lnSpc>
                <a:spcPct val="150000"/>
              </a:lnSpc>
              <a:buNone/>
            </a:pPr>
            <a:r>
              <a:rPr lang="fa-IR" sz="2000" dirty="0" smtClean="0">
                <a:cs typeface="B Nazanin" pitchFamily="2" charset="-78"/>
              </a:rPr>
              <a:t>	با </a:t>
            </a:r>
            <a:r>
              <a:rPr lang="fa-IR" sz="2000" dirty="0">
                <a:cs typeface="B Nazanin" pitchFamily="2" charset="-78"/>
              </a:rPr>
              <a:t>توجه به مصرف روزانه قالب و نياز كل پروژه بايد اقدام به ذخيره مصالح و وسائل لازم براي قالب‌بندي شامل تخته، چهارتراش، سيم نجاري، انبردست و كليه ملزومات ديگر نمود</a:t>
            </a:r>
            <a:r>
              <a:rPr lang="en-US" sz="2000" dirty="0">
                <a:cs typeface="B Nazanin" pitchFamily="2" charset="-78"/>
              </a:rPr>
              <a:t>.</a:t>
            </a:r>
          </a:p>
          <a:p>
            <a:pPr algn="r" rtl="1">
              <a:lnSpc>
                <a:spcPct val="150000"/>
              </a:lnSpc>
              <a:buNone/>
            </a:pPr>
            <a:r>
              <a:rPr lang="fa-IR" sz="2000" dirty="0" smtClean="0">
                <a:cs typeface="B Nazanin" pitchFamily="2" charset="-78"/>
              </a:rPr>
              <a:t>	قالبها </a:t>
            </a:r>
            <a:r>
              <a:rPr lang="fa-IR" sz="2000" dirty="0">
                <a:cs typeface="B Nazanin" pitchFamily="2" charset="-78"/>
              </a:rPr>
              <a:t>بر دو نوعند: قالبهاي چوبي _ قالبهاي فلزي</a:t>
            </a:r>
            <a:r>
              <a:rPr lang="en-US" sz="2000" dirty="0" smtClean="0">
                <a:cs typeface="B Nazanin" pitchFamily="2" charset="-78"/>
              </a:rPr>
              <a:t>.</a:t>
            </a:r>
            <a:endParaRPr lang="fa-IR" sz="2000" dirty="0" smtClean="0">
              <a:cs typeface="B Nazanin" pitchFamily="2" charset="-78"/>
            </a:endParaRPr>
          </a:p>
          <a:p>
            <a:pPr algn="r" rtl="1">
              <a:lnSpc>
                <a:spcPct val="150000"/>
              </a:lnSpc>
              <a:buNone/>
            </a:pPr>
            <a:r>
              <a:rPr lang="en-US" sz="2000" dirty="0" smtClean="0">
                <a:cs typeface="B Nazanin" pitchFamily="2" charset="-78"/>
              </a:rPr>
              <a:t>	</a:t>
            </a:r>
            <a:r>
              <a:rPr lang="fa-IR" sz="2000" dirty="0" smtClean="0">
                <a:cs typeface="B Nazanin" pitchFamily="2" charset="-78"/>
              </a:rPr>
              <a:t>از </a:t>
            </a:r>
            <a:r>
              <a:rPr lang="fa-IR" sz="2000" dirty="0">
                <a:cs typeface="B Nazanin" pitchFamily="2" charset="-78"/>
              </a:rPr>
              <a:t>قالبهاي فلزي فقط در كارهاي تيپ كه به تعداد زياد در يك پروژه انجام مي‌شود و يا در كارهايي كه فشار بتن زياد است استفاده مي‌گردد. قالبهاي چوبي در بعد وسيع‌ مورد استفاده قرار مي‌گيرند. از ضايعات قالبهاي چوبي مي‌توان بعدها به عنوان پشتبند و ... استفاده كرد. همچنين قالبهاي چوبي را مي‌توان در قالب‌بندي فرمهاي مختلف به‌كار برد. قالب فلزي ظاهر كار را خوب و تميز نشان مي‌دهد ولي قالب چوبي كيفيت بتن را به خوبي عيان مي‌كند</a:t>
            </a:r>
            <a:r>
              <a:rPr lang="en-US" sz="2000" dirty="0" smtClean="0">
                <a:cs typeface="B Nazanin" pitchFamily="2" charset="-78"/>
              </a:rPr>
              <a:t>.</a:t>
            </a:r>
            <a:endParaRPr lang="en-US" sz="2000"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85794"/>
            <a:ext cx="8329642" cy="5286412"/>
          </a:xfrm>
        </p:spPr>
        <p:txBody>
          <a:bodyPr>
            <a:normAutofit fontScale="70000" lnSpcReduction="20000"/>
          </a:bodyPr>
          <a:lstStyle/>
          <a:p>
            <a:pPr algn="r" rtl="1">
              <a:lnSpc>
                <a:spcPct val="160000"/>
              </a:lnSpc>
            </a:pPr>
            <a:r>
              <a:rPr lang="fa-IR" b="1" dirty="0">
                <a:cs typeface="B Nazanin" pitchFamily="2" charset="-78"/>
              </a:rPr>
              <a:t>نحوه ذخيره‌سازي شن و ماسه</a:t>
            </a:r>
            <a:endParaRPr lang="en-US" b="1" dirty="0">
              <a:cs typeface="B Nazanin" pitchFamily="2" charset="-78"/>
            </a:endParaRPr>
          </a:p>
          <a:p>
            <a:pPr algn="r" rtl="1">
              <a:lnSpc>
                <a:spcPct val="160000"/>
              </a:lnSpc>
              <a:buNone/>
            </a:pPr>
            <a:r>
              <a:rPr lang="fa-IR" dirty="0" smtClean="0">
                <a:cs typeface="B Nazanin" pitchFamily="2" charset="-78"/>
              </a:rPr>
              <a:t>	معمولاً </a:t>
            </a:r>
            <a:r>
              <a:rPr lang="fa-IR" dirty="0">
                <a:cs typeface="B Nazanin" pitchFamily="2" charset="-78"/>
              </a:rPr>
              <a:t>از ارتفاع كم ريخته شده و در محفظه‌هاي مكعب مستطيلي ذخيره مي‌شوند تا دانه‌بندي آنها به هم نخورد</a:t>
            </a:r>
            <a:r>
              <a:rPr lang="en-US" dirty="0" smtClean="0">
                <a:cs typeface="B Nazanin" pitchFamily="2" charset="-78"/>
              </a:rPr>
              <a:t>.</a:t>
            </a:r>
            <a:endParaRPr lang="en-US" dirty="0">
              <a:cs typeface="B Nazanin" pitchFamily="2" charset="-78"/>
            </a:endParaRPr>
          </a:p>
          <a:p>
            <a:pPr algn="r" rtl="1">
              <a:lnSpc>
                <a:spcPct val="160000"/>
              </a:lnSpc>
              <a:buNone/>
            </a:pPr>
            <a:r>
              <a:rPr lang="fa-IR" dirty="0" smtClean="0">
                <a:cs typeface="B Nazanin" pitchFamily="2" charset="-78"/>
              </a:rPr>
              <a:t>	نحوه </a:t>
            </a:r>
            <a:r>
              <a:rPr lang="fa-IR" dirty="0">
                <a:cs typeface="B Nazanin" pitchFamily="2" charset="-78"/>
              </a:rPr>
              <a:t>ذخيره‌سازي </a:t>
            </a:r>
            <a:r>
              <a:rPr lang="fa-IR" dirty="0" smtClean="0">
                <a:cs typeface="B Nazanin" pitchFamily="2" charset="-78"/>
              </a:rPr>
              <a:t>سيمان</a:t>
            </a:r>
            <a:endParaRPr lang="en-US" dirty="0">
              <a:cs typeface="B Nazanin" pitchFamily="2" charset="-78"/>
            </a:endParaRPr>
          </a:p>
          <a:p>
            <a:pPr algn="r" rtl="1">
              <a:lnSpc>
                <a:spcPct val="160000"/>
              </a:lnSpc>
              <a:buNone/>
            </a:pPr>
            <a:r>
              <a:rPr lang="fa-IR" dirty="0" smtClean="0">
                <a:cs typeface="B Nazanin" pitchFamily="2" charset="-78"/>
              </a:rPr>
              <a:t>	سيمان </a:t>
            </a:r>
            <a:r>
              <a:rPr lang="fa-IR" dirty="0">
                <a:cs typeface="B Nazanin" pitchFamily="2" charset="-78"/>
              </a:rPr>
              <a:t>به دو صورت فله و پاكتي است. سيمان فله‌‌اي توسط بونكر حمل مي‌شود. سيمان پاكتي در پاكتهاي 45 و 48 و 50 كيلوئي موجود است. سيمانهاي پاكتي را بايد در بالاتر از سطح زمين ذخيره كرد. براي اين كار مي‌توان ابتدا چهارتراش‌هائي بر روي زمين قرار داده و پاكتهاي سيمان را بر روي آنها انبار كرد. تعداد پاكتهائي كه مي‌توانند بر روي هم قرار داده شوند حداكثر 7 تا </a:t>
            </a:r>
            <a:r>
              <a:rPr lang="en-US" dirty="0">
                <a:cs typeface="B Nazanin" pitchFamily="2" charset="-78"/>
              </a:rPr>
              <a:t>10 </a:t>
            </a:r>
            <a:r>
              <a:rPr lang="fa-IR" dirty="0">
                <a:cs typeface="B Nazanin" pitchFamily="2" charset="-78"/>
              </a:rPr>
              <a:t>پاكت است و در غير اين صورت سيمان‌هاي زيرين اصطلاحاً سنگ مي‌شوند</a:t>
            </a:r>
            <a:r>
              <a:rPr lang="en-US" dirty="0">
                <a:cs typeface="B Nazanin" pitchFamily="2" charset="-78"/>
              </a:rPr>
              <a:t>.</a:t>
            </a:r>
          </a:p>
          <a:p>
            <a:pPr algn="r" rtl="1">
              <a:lnSpc>
                <a:spcPct val="160000"/>
              </a:lnSpc>
              <a:buNone/>
            </a:pPr>
            <a:endParaRPr lang="fa-IR"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928670"/>
            <a:ext cx="8229600" cy="5643602"/>
          </a:xfrm>
        </p:spPr>
        <p:txBody>
          <a:bodyPr>
            <a:normAutofit fontScale="70000" lnSpcReduction="20000"/>
          </a:bodyPr>
          <a:lstStyle/>
          <a:p>
            <a:pPr algn="r" rtl="1">
              <a:lnSpc>
                <a:spcPct val="160000"/>
              </a:lnSpc>
              <a:buNone/>
            </a:pPr>
            <a:r>
              <a:rPr lang="fa-IR" dirty="0" smtClean="0">
                <a:cs typeface="B Nazanin" pitchFamily="2" charset="-78"/>
              </a:rPr>
              <a:t>	سيمانهاي </a:t>
            </a:r>
            <a:r>
              <a:rPr lang="fa-IR" dirty="0">
                <a:cs typeface="B Nazanin" pitchFamily="2" charset="-78"/>
              </a:rPr>
              <a:t>فله‌اي در سيلوهاي فلزي ذخيره مي‌شوند. سيلوهاي فلزي بر دو نوعند: زميني، هوائي</a:t>
            </a:r>
            <a:r>
              <a:rPr lang="en-US" dirty="0">
                <a:cs typeface="B Nazanin" pitchFamily="2" charset="-78"/>
              </a:rPr>
              <a:t>.</a:t>
            </a:r>
          </a:p>
          <a:p>
            <a:pPr algn="r" rtl="1">
              <a:lnSpc>
                <a:spcPct val="160000"/>
              </a:lnSpc>
              <a:buNone/>
            </a:pPr>
            <a:r>
              <a:rPr lang="fa-IR" dirty="0" smtClean="0">
                <a:cs typeface="B Nazanin" pitchFamily="2" charset="-78"/>
              </a:rPr>
              <a:t>	ضخامت </a:t>
            </a:r>
            <a:r>
              <a:rPr lang="fa-IR" dirty="0">
                <a:cs typeface="B Nazanin" pitchFamily="2" charset="-78"/>
              </a:rPr>
              <a:t>ورق سيلوهاي هوائي معمولاً</a:t>
            </a:r>
            <a:r>
              <a:rPr lang="en-US" dirty="0">
                <a:cs typeface="B Nazanin" pitchFamily="2" charset="-78"/>
              </a:rPr>
              <a:t> mm 5 </a:t>
            </a:r>
            <a:r>
              <a:rPr lang="fa-IR" dirty="0">
                <a:cs typeface="B Nazanin" pitchFamily="2" charset="-78"/>
              </a:rPr>
              <a:t>است و قسمتهاي بالاتر سيلو از ورقهاي نازكتر ساخته مي‌شوند. ظرفيت‌هاي معمول اين سيلوها عبارتند از : 45، 50، </a:t>
            </a:r>
            <a:r>
              <a:rPr lang="en-US" dirty="0">
                <a:cs typeface="B Nazanin" pitchFamily="2" charset="-78"/>
              </a:rPr>
              <a:t>75</a:t>
            </a:r>
            <a:r>
              <a:rPr lang="fa-IR" dirty="0">
                <a:cs typeface="B Nazanin" pitchFamily="2" charset="-78"/>
              </a:rPr>
              <a:t>، </a:t>
            </a:r>
            <a:r>
              <a:rPr lang="en-US" dirty="0">
                <a:cs typeface="B Nazanin" pitchFamily="2" charset="-78"/>
              </a:rPr>
              <a:t>100</a:t>
            </a:r>
            <a:r>
              <a:rPr lang="fa-IR" dirty="0">
                <a:cs typeface="B Nazanin" pitchFamily="2" charset="-78"/>
              </a:rPr>
              <a:t>، </a:t>
            </a:r>
            <a:r>
              <a:rPr lang="en-US" dirty="0">
                <a:cs typeface="B Nazanin" pitchFamily="2" charset="-78"/>
              </a:rPr>
              <a:t>120</a:t>
            </a:r>
            <a:r>
              <a:rPr lang="fa-IR" dirty="0">
                <a:cs typeface="B Nazanin" pitchFamily="2" charset="-78"/>
              </a:rPr>
              <a:t>، </a:t>
            </a:r>
            <a:r>
              <a:rPr lang="en-US" dirty="0">
                <a:cs typeface="B Nazanin" pitchFamily="2" charset="-78"/>
              </a:rPr>
              <a:t>150 </a:t>
            </a:r>
            <a:r>
              <a:rPr lang="fa-IR" dirty="0">
                <a:cs typeface="B Nazanin" pitchFamily="2" charset="-78"/>
              </a:rPr>
              <a:t>و 200 تن</a:t>
            </a:r>
            <a:r>
              <a:rPr lang="en-US" dirty="0">
                <a:cs typeface="B Nazanin" pitchFamily="2" charset="-78"/>
              </a:rPr>
              <a:t>.</a:t>
            </a:r>
          </a:p>
          <a:p>
            <a:pPr algn="r" rtl="1">
              <a:lnSpc>
                <a:spcPct val="160000"/>
              </a:lnSpc>
              <a:buNone/>
            </a:pPr>
            <a:r>
              <a:rPr lang="fa-IR" dirty="0" smtClean="0">
                <a:cs typeface="B Nazanin" pitchFamily="2" charset="-78"/>
              </a:rPr>
              <a:t>	بايد </a:t>
            </a:r>
            <a:r>
              <a:rPr lang="fa-IR" dirty="0">
                <a:cs typeface="B Nazanin" pitchFamily="2" charset="-78"/>
              </a:rPr>
              <a:t>توجه داشت كه سيمان نبايد بيش از سه ماه در سيلو مانده باشد، همچنين سيلوها بايد طوري ساخته شوند كه رطوبت به داخل آنها نفوذ نكند</a:t>
            </a:r>
            <a:r>
              <a:rPr lang="en-US" dirty="0" smtClean="0">
                <a:cs typeface="B Nazanin" pitchFamily="2" charset="-78"/>
              </a:rPr>
              <a:t>.</a:t>
            </a:r>
            <a:endParaRPr lang="en-US" dirty="0">
              <a:cs typeface="B Nazanin" pitchFamily="2" charset="-78"/>
            </a:endParaRPr>
          </a:p>
          <a:p>
            <a:pPr algn="r" rtl="1">
              <a:lnSpc>
                <a:spcPct val="160000"/>
              </a:lnSpc>
              <a:buNone/>
            </a:pPr>
            <a:r>
              <a:rPr lang="fa-IR" dirty="0" smtClean="0">
                <a:cs typeface="B Nazanin" pitchFamily="2" charset="-78"/>
              </a:rPr>
              <a:t>	سيلوهاي </a:t>
            </a:r>
            <a:r>
              <a:rPr lang="fa-IR" dirty="0">
                <a:cs typeface="B Nazanin" pitchFamily="2" charset="-78"/>
              </a:rPr>
              <a:t>زميني معمولاً به شكل روبه‌رو ساخته مي‌شوند و زير آن بايد حتماً عايق شود تا رطوبت نفوذ نكند.در تأسيسات بچينگ از سيلوهاي فلزي هوائي استفاده مي‌شود</a:t>
            </a:r>
            <a:r>
              <a:rPr lang="en-US" dirty="0" smtClean="0">
                <a:cs typeface="B Nazanin" pitchFamily="2" charset="-78"/>
              </a:rPr>
              <a:t>.</a:t>
            </a:r>
            <a:endParaRPr lang="en-US" dirty="0">
              <a:cs typeface="B Nazanin"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blinds(horizontal)">
                                      <p:cBhvr>
                                        <p:cTn id="11" dur="500"/>
                                        <p:tgtEl>
                                          <p:spTgt spid="3">
                                            <p:txEl>
                                              <p:pRg st="1" end="1"/>
                                            </p:txEl>
                                          </p:spTgt>
                                        </p:tgtEl>
                                      </p:cBhvr>
                                    </p:animEffect>
                                  </p:childTnLst>
                                </p:cTn>
                              </p:par>
                            </p:childTnLst>
                          </p:cTn>
                        </p:par>
                        <p:par>
                          <p:cTn id="12" fill="hold">
                            <p:stCondLst>
                              <p:cond delay="1000"/>
                            </p:stCondLst>
                            <p:childTnLst>
                              <p:par>
                                <p:cTn id="13" presetID="3" presetClass="entr" presetSubtype="10" fill="hold" grpId="0"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blinds(horizontal)">
                                      <p:cBhvr>
                                        <p:cTn id="15" dur="500"/>
                                        <p:tgtEl>
                                          <p:spTgt spid="3">
                                            <p:txEl>
                                              <p:pRg st="2" end="2"/>
                                            </p:txEl>
                                          </p:spTgt>
                                        </p:tgtEl>
                                      </p:cBhvr>
                                    </p:animEffect>
                                  </p:childTnLst>
                                </p:cTn>
                              </p:par>
                            </p:childTnLst>
                          </p:cTn>
                        </p:par>
                        <p:par>
                          <p:cTn id="16" fill="hold">
                            <p:stCondLst>
                              <p:cond delay="1500"/>
                            </p:stCondLst>
                            <p:childTnLst>
                              <p:par>
                                <p:cTn id="17" presetID="3" presetClass="entr" presetSubtype="10" fill="hold" grpId="0"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blinds(horizontal)">
                                      <p:cBhvr>
                                        <p:cTn id="19"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تجهیز کارگاه">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تجهیز کارگاه</Template>
  <TotalTime>1</TotalTime>
  <Words>660</Words>
  <Application>Microsoft Office PowerPoint</Application>
  <PresentationFormat>On-screen Show (4:3)</PresentationFormat>
  <Paragraphs>143</Paragraphs>
  <Slides>28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B Nazanin</vt:lpstr>
      <vt:lpstr>Calibri</vt:lpstr>
      <vt:lpstr>Wingdings</vt:lpstr>
      <vt:lpstr>تجهیز کارگاه</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Mst</dc:creator>
  <cp:lastModifiedBy>MRT www.Win2Farsi.com</cp:lastModifiedBy>
  <cp:revision>2</cp:revision>
  <dcterms:created xsi:type="dcterms:W3CDTF">2014-04-10T13:23:28Z</dcterms:created>
  <dcterms:modified xsi:type="dcterms:W3CDTF">2017-01-21T20:58:12Z</dcterms:modified>
</cp:coreProperties>
</file>