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sldIdLst>
    <p:sldId id="299" r:id="rId2"/>
    <p:sldId id="257" r:id="rId3"/>
    <p:sldId id="256" r:id="rId4"/>
    <p:sldId id="258" r:id="rId5"/>
    <p:sldId id="259" r:id="rId6"/>
    <p:sldId id="260" r:id="rId7"/>
    <p:sldId id="261" r:id="rId8"/>
    <p:sldId id="262" r:id="rId9"/>
    <p:sldId id="263" r:id="rId10"/>
    <p:sldId id="265" r:id="rId11"/>
    <p:sldId id="266" r:id="rId12"/>
    <p:sldId id="268" r:id="rId13"/>
    <p:sldId id="272"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93" r:id="rId27"/>
    <p:sldId id="282" r:id="rId28"/>
    <p:sldId id="283" r:id="rId29"/>
    <p:sldId id="287" r:id="rId30"/>
    <p:sldId id="285" r:id="rId31"/>
    <p:sldId id="286" r:id="rId32"/>
    <p:sldId id="290" r:id="rId33"/>
    <p:sldId id="291" r:id="rId34"/>
    <p:sldId id="288" r:id="rId35"/>
    <p:sldId id="284" r:id="rId36"/>
    <p:sldId id="294" r:id="rId37"/>
    <p:sldId id="295" r:id="rId38"/>
    <p:sldId id="296" r:id="rId39"/>
    <p:sldId id="297" r:id="rId40"/>
    <p:sldId id="298" r:id="rId41"/>
    <p:sldId id="300"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89094" autoAdjust="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1395700-E0C2-4342-BB47-52755960CCED}" type="datetimeFigureOut">
              <a:rPr lang="en-US"/>
              <a:pPr>
                <a:defRPr/>
              </a:pPr>
              <a:t>1/26/2022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D969758-F73E-4D19-9F7A-949361EB6D9D}" type="slidenum">
              <a:rPr lang="en-US"/>
              <a:pPr/>
              <a:t>‹#›</a:t>
            </a:fld>
            <a:endParaRPr lang="en-US"/>
          </a:p>
        </p:txBody>
      </p:sp>
    </p:spTree>
    <p:extLst>
      <p:ext uri="{BB962C8B-B14F-4D97-AF65-F5344CB8AC3E}">
        <p14:creationId xmlns:p14="http://schemas.microsoft.com/office/powerpoint/2010/main" val="302909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fontAlgn="base">
              <a:spcBef>
                <a:spcPct val="0"/>
              </a:spcBef>
              <a:spcAft>
                <a:spcPct val="0"/>
              </a:spcAft>
              <a:defRPr>
                <a:solidFill>
                  <a:schemeClr val="tx1"/>
                </a:solidFill>
                <a:latin typeface="Candara" panose="020E0502030303020204" pitchFamily="34" charset="0"/>
              </a:defRPr>
            </a:lvl6pPr>
            <a:lvl7pPr marL="2971800" indent="-228600" fontAlgn="base">
              <a:spcBef>
                <a:spcPct val="0"/>
              </a:spcBef>
              <a:spcAft>
                <a:spcPct val="0"/>
              </a:spcAft>
              <a:defRPr>
                <a:solidFill>
                  <a:schemeClr val="tx1"/>
                </a:solidFill>
                <a:latin typeface="Candara" panose="020E0502030303020204" pitchFamily="34" charset="0"/>
              </a:defRPr>
            </a:lvl7pPr>
            <a:lvl8pPr marL="3429000" indent="-228600" fontAlgn="base">
              <a:spcBef>
                <a:spcPct val="0"/>
              </a:spcBef>
              <a:spcAft>
                <a:spcPct val="0"/>
              </a:spcAft>
              <a:defRPr>
                <a:solidFill>
                  <a:schemeClr val="tx1"/>
                </a:solidFill>
                <a:latin typeface="Candara" panose="020E0502030303020204" pitchFamily="34" charset="0"/>
              </a:defRPr>
            </a:lvl8pPr>
            <a:lvl9pPr marL="3886200" indent="-228600" fontAlgn="base">
              <a:spcBef>
                <a:spcPct val="0"/>
              </a:spcBef>
              <a:spcAft>
                <a:spcPct val="0"/>
              </a:spcAft>
              <a:defRPr>
                <a:solidFill>
                  <a:schemeClr val="tx1"/>
                </a:solidFill>
                <a:latin typeface="Candara" panose="020E0502030303020204" pitchFamily="34" charset="0"/>
              </a:defRPr>
            </a:lvl9pPr>
          </a:lstStyle>
          <a:p>
            <a:fld id="{38F41D86-D8AA-4C93-96BC-77DBB442C45D}" type="slidenum">
              <a:rPr lang="en-US">
                <a:latin typeface="Calibri" panose="020F0502020204030204" pitchFamily="34" charset="0"/>
              </a:rPr>
              <a:pPr/>
              <a:t>27</a:t>
            </a:fld>
            <a:endParaRPr lang="en-US">
              <a:latin typeface="Calibri" panose="020F0502020204030204" pitchFamily="34" charset="0"/>
            </a:endParaRPr>
          </a:p>
        </p:txBody>
      </p:sp>
    </p:spTree>
    <p:extLst>
      <p:ext uri="{BB962C8B-B14F-4D97-AF65-F5344CB8AC3E}">
        <p14:creationId xmlns:p14="http://schemas.microsoft.com/office/powerpoint/2010/main" val="106374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6663E199-9459-4B48-9A58-4F9CC2EBFE6B}" type="datetimeFigureOut">
              <a:rPr lang="en-US"/>
              <a:pPr>
                <a:defRPr/>
              </a:pPr>
              <a:t>1/26/2022</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96BD8FE3-2DA9-4775-ABC5-415B5114A001}" type="slidenum">
              <a:rPr lang="en-US"/>
              <a:pPr/>
              <a:t>‹#›</a:t>
            </a:fld>
            <a:endParaRPr lang="en-US"/>
          </a:p>
        </p:txBody>
      </p:sp>
    </p:spTree>
    <p:extLst>
      <p:ext uri="{BB962C8B-B14F-4D97-AF65-F5344CB8AC3E}">
        <p14:creationId xmlns:p14="http://schemas.microsoft.com/office/powerpoint/2010/main" val="141911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7F30BB-1F5F-4331-9FB2-4BC40D5933E8}"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08B36C-4581-460A-82E6-EA8D05020CBF}" type="slidenum">
              <a:rPr lang="en-US"/>
              <a:pPr/>
              <a:t>‹#›</a:t>
            </a:fld>
            <a:endParaRPr lang="en-US"/>
          </a:p>
        </p:txBody>
      </p:sp>
    </p:spTree>
    <p:extLst>
      <p:ext uri="{BB962C8B-B14F-4D97-AF65-F5344CB8AC3E}">
        <p14:creationId xmlns:p14="http://schemas.microsoft.com/office/powerpoint/2010/main" val="18286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3E216343-D657-41D6-9329-A1F0A0BC73A4}" type="datetimeFigureOut">
              <a:rPr lang="en-US"/>
              <a:pPr>
                <a:defRPr/>
              </a:pPr>
              <a:t>1/26/2022</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F4E9A5F7-9F75-44EF-9C10-A65F57E73E26}" type="slidenum">
              <a:rPr lang="en-US"/>
              <a:pPr/>
              <a:t>‹#›</a:t>
            </a:fld>
            <a:endParaRPr lang="en-US"/>
          </a:p>
        </p:txBody>
      </p:sp>
    </p:spTree>
    <p:extLst>
      <p:ext uri="{BB962C8B-B14F-4D97-AF65-F5344CB8AC3E}">
        <p14:creationId xmlns:p14="http://schemas.microsoft.com/office/powerpoint/2010/main" val="78108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415BC300-8415-47AD-ADA3-E5E09FB3A79E}"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C0F793-B034-49A8-AC1A-0D5F54D13F52}" type="slidenum">
              <a:rPr lang="en-US"/>
              <a:pPr/>
              <a:t>‹#›</a:t>
            </a:fld>
            <a:endParaRPr lang="en-US"/>
          </a:p>
        </p:txBody>
      </p:sp>
    </p:spTree>
    <p:extLst>
      <p:ext uri="{BB962C8B-B14F-4D97-AF65-F5344CB8AC3E}">
        <p14:creationId xmlns:p14="http://schemas.microsoft.com/office/powerpoint/2010/main" val="184088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77743DBC-12B0-4A5C-BEAF-4FBE5D11CAEF}" type="datetimeFigureOut">
              <a:rPr lang="en-US"/>
              <a:pPr>
                <a:defRPr/>
              </a:pPr>
              <a:t>1/26/2022</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790F457B-FEEB-4A64-8E6A-36C72642E876}" type="slidenum">
              <a:rPr lang="en-US"/>
              <a:pPr/>
              <a:t>‹#›</a:t>
            </a:fld>
            <a:endParaRPr lang="en-US"/>
          </a:p>
        </p:txBody>
      </p:sp>
    </p:spTree>
    <p:extLst>
      <p:ext uri="{BB962C8B-B14F-4D97-AF65-F5344CB8AC3E}">
        <p14:creationId xmlns:p14="http://schemas.microsoft.com/office/powerpoint/2010/main" val="18439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F873FAF4-E566-490B-813B-8ED5F0E4378B}" type="datetimeFigureOut">
              <a:rPr lang="en-US"/>
              <a:pPr>
                <a:defRPr/>
              </a:pPr>
              <a:t>1/26/2022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77004798-9516-4C6C-90A1-B536136D25FC}" type="slidenum">
              <a:rPr lang="en-US"/>
              <a:pPr/>
              <a:t>‹#›</a:t>
            </a:fld>
            <a:endParaRPr lang="en-US"/>
          </a:p>
        </p:txBody>
      </p:sp>
    </p:spTree>
    <p:extLst>
      <p:ext uri="{BB962C8B-B14F-4D97-AF65-F5344CB8AC3E}">
        <p14:creationId xmlns:p14="http://schemas.microsoft.com/office/powerpoint/2010/main" val="219795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9DF9C9E-DE00-4EC3-845E-8CDAF0960E5F}" type="datetimeFigureOut">
              <a:rPr lang="en-US"/>
              <a:pPr>
                <a:defRPr/>
              </a:pPr>
              <a:t>1/26/2022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D10224F-A788-47DA-91EE-0705DEBC3908}" type="slidenum">
              <a:rPr lang="en-US"/>
              <a:pPr/>
              <a:t>‹#›</a:t>
            </a:fld>
            <a:endParaRPr lang="en-US"/>
          </a:p>
        </p:txBody>
      </p:sp>
    </p:spTree>
    <p:extLst>
      <p:ext uri="{BB962C8B-B14F-4D97-AF65-F5344CB8AC3E}">
        <p14:creationId xmlns:p14="http://schemas.microsoft.com/office/powerpoint/2010/main" val="389843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CDB6B0-FC15-49DD-A427-ABBB572D335F}" type="datetimeFigureOut">
              <a:rPr lang="en-US"/>
              <a:pPr>
                <a:defRPr/>
              </a:pPr>
              <a:t>1/26/2022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82C8151-8F42-47AA-9BAF-E11A917A5071}" type="slidenum">
              <a:rPr lang="en-US"/>
              <a:pPr/>
              <a:t>‹#›</a:t>
            </a:fld>
            <a:endParaRPr lang="en-US"/>
          </a:p>
        </p:txBody>
      </p:sp>
    </p:spTree>
    <p:extLst>
      <p:ext uri="{BB962C8B-B14F-4D97-AF65-F5344CB8AC3E}">
        <p14:creationId xmlns:p14="http://schemas.microsoft.com/office/powerpoint/2010/main" val="60684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fld id="{F65D5DD0-E03B-4327-9149-FE5EDDA7EB4E}" type="datetimeFigureOut">
              <a:rPr lang="en-US"/>
              <a:pPr>
                <a:defRPr/>
              </a:pPr>
              <a:t>1/26/2022</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fld id="{D38378C0-FCD0-4695-ACE3-1662D66FE6B1}" type="slidenum">
              <a:rPr lang="en-US"/>
              <a:pPr/>
              <a:t>‹#›</a:t>
            </a:fld>
            <a:endParaRPr lang="en-US"/>
          </a:p>
        </p:txBody>
      </p:sp>
    </p:spTree>
    <p:extLst>
      <p:ext uri="{BB962C8B-B14F-4D97-AF65-F5344CB8AC3E}">
        <p14:creationId xmlns:p14="http://schemas.microsoft.com/office/powerpoint/2010/main" val="299787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8E714741-1FE8-497D-8A51-FD418AB1732D}" type="datetimeFigureOut">
              <a:rPr lang="en-US"/>
              <a:pPr>
                <a:defRPr/>
              </a:pPr>
              <a:t>1/26/2022</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fld id="{025AE349-46E2-469B-8B0F-8BFE68BCB317}" type="slidenum">
              <a:rPr lang="en-US"/>
              <a:pPr/>
              <a:t>‹#›</a:t>
            </a:fld>
            <a:endParaRPr lang="en-US"/>
          </a:p>
        </p:txBody>
      </p:sp>
    </p:spTree>
    <p:extLst>
      <p:ext uri="{BB962C8B-B14F-4D97-AF65-F5344CB8AC3E}">
        <p14:creationId xmlns:p14="http://schemas.microsoft.com/office/powerpoint/2010/main" val="343169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CF882599-6B7C-40FB-86CA-710B5C1BBB29}" type="datetimeFigureOut">
              <a:rPr lang="en-US"/>
              <a:pPr>
                <a:defRPr/>
              </a:pPr>
              <a:t>1/26/2022</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fld id="{82775101-65D7-4125-BEE7-C31766AB0ED3}" type="slidenum">
              <a:rPr lang="en-US"/>
              <a:pPr/>
              <a:t>‹#›</a:t>
            </a:fld>
            <a:endParaRPr lang="en-US"/>
          </a:p>
        </p:txBody>
      </p:sp>
    </p:spTree>
    <p:extLst>
      <p:ext uri="{BB962C8B-B14F-4D97-AF65-F5344CB8AC3E}">
        <p14:creationId xmlns:p14="http://schemas.microsoft.com/office/powerpoint/2010/main" val="173489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68893225-FF41-4BD4-AB7F-4E2EC01534E1}" type="datetimeFigureOut">
              <a:rPr lang="en-US"/>
              <a:pPr>
                <a:defRPr/>
              </a:pPr>
              <a:t>1/26/2022</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fld id="{3E5D92D7-1218-435B-85E8-2DBED04ACA6A}" type="slidenum">
              <a:rPr lang="en-US"/>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7" r:id="rId4"/>
    <p:sldLayoutId id="2147483728" r:id="rId5"/>
    <p:sldLayoutId id="2147483729" r:id="rId6"/>
    <p:sldLayoutId id="2147483733" r:id="rId7"/>
    <p:sldLayoutId id="2147483734" r:id="rId8"/>
    <p:sldLayoutId id="2147483735" r:id="rId9"/>
    <p:sldLayoutId id="2147483730" r:id="rId10"/>
    <p:sldLayoutId id="2147483736" r:id="rId11"/>
  </p:sldLayoutIdLst>
  <p:txStyles>
    <p:titleStyle>
      <a:lvl1pPr algn="ctr" rtl="0" eaLnBrk="1" fontAlgn="base" hangingPunct="1">
        <a:spcBef>
          <a:spcPct val="0"/>
        </a:spcBef>
        <a:spcAft>
          <a:spcPct val="0"/>
        </a:spcAft>
        <a:defRPr sz="4400" kern="1200">
          <a:solidFill>
            <a:srgbClr val="FFFFFF"/>
          </a:solidFill>
          <a:latin typeface="+mj-lt"/>
          <a:ea typeface="+mj-ea"/>
          <a:cs typeface="+mj-cs"/>
        </a:defRPr>
      </a:lvl1pPr>
      <a:lvl2pPr algn="ctr" rtl="0" eaLnBrk="1" fontAlgn="base" hangingPunct="1">
        <a:spcBef>
          <a:spcPct val="0"/>
        </a:spcBef>
        <a:spcAft>
          <a:spcPct val="0"/>
        </a:spcAft>
        <a:defRPr sz="4400">
          <a:solidFill>
            <a:srgbClr val="FFFFFF"/>
          </a:solidFill>
          <a:latin typeface="Candara" panose="020E0502030303020204" pitchFamily="34" charset="0"/>
        </a:defRPr>
      </a:lvl2pPr>
      <a:lvl3pPr algn="ctr" rtl="0" eaLnBrk="1" fontAlgn="base" hangingPunct="1">
        <a:spcBef>
          <a:spcPct val="0"/>
        </a:spcBef>
        <a:spcAft>
          <a:spcPct val="0"/>
        </a:spcAft>
        <a:defRPr sz="4400">
          <a:solidFill>
            <a:srgbClr val="FFFFFF"/>
          </a:solidFill>
          <a:latin typeface="Candara" panose="020E0502030303020204" pitchFamily="34" charset="0"/>
        </a:defRPr>
      </a:lvl3pPr>
      <a:lvl4pPr algn="ctr" rtl="0" eaLnBrk="1" fontAlgn="base" hangingPunct="1">
        <a:spcBef>
          <a:spcPct val="0"/>
        </a:spcBef>
        <a:spcAft>
          <a:spcPct val="0"/>
        </a:spcAft>
        <a:defRPr sz="4400">
          <a:solidFill>
            <a:srgbClr val="FFFFFF"/>
          </a:solidFill>
          <a:latin typeface="Candara" panose="020E0502030303020204" pitchFamily="34" charset="0"/>
        </a:defRPr>
      </a:lvl4pPr>
      <a:lvl5pPr algn="ctr" rtl="0" eaLnBrk="1" fontAlgn="base" hangingPunct="1">
        <a:spcBef>
          <a:spcPct val="0"/>
        </a:spcBef>
        <a:spcAft>
          <a:spcPct val="0"/>
        </a:spcAft>
        <a:defRPr sz="4400">
          <a:solidFill>
            <a:srgbClr val="FFFFFF"/>
          </a:solidFill>
          <a:latin typeface="Candara" panose="020E0502030303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1" fontAlgn="base" hangingPunct="1">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1" fontAlgn="base" hangingPunct="1">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1" fontAlgn="base" hangingPunct="1">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1" fontAlgn="base" hangingPunct="1">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Word_Document1.docx"/></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Word_Document2.docx"/></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Word_Document3.docx"/></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package" Target="../embeddings/Microsoft_Word_Document4.doc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a.wikipedia.org/w/index.php?title=%DA%A9%D9%88%D9%87%D8%B3%D8%AA%D8%A7%D9%86%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2" Type="http://schemas.openxmlformats.org/officeDocument/2006/relationships/hyperlink" Target="http://fa.wikipedia.org/wiki/%D8%B5%D9%81%D9%88%DB%8C" TargetMode="External"/><Relationship Id="rId1" Type="http://schemas.openxmlformats.org/officeDocument/2006/relationships/slideLayout" Target="../slideLayouts/slideLayout2.xml"/><Relationship Id="rId4" Type="http://schemas.openxmlformats.org/officeDocument/2006/relationships/hyperlink" Target="http://fa.wikipedia.org/wiki/%D8%AE%D9%84%DB%8C%D8%AC_%D9%81%D8%A7%D8%B1%D8%B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hamshahrionline.ir/news-82479.aspx"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98.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98.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98.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0" y="0"/>
            <a:ext cx="9144000" cy="6858000"/>
          </a:xfrm>
        </p:spPr>
        <p:txBody>
          <a:bodyPr/>
          <a:lstStyle/>
          <a:p>
            <a:endParaRPr lang="en-US" smtClean="0"/>
          </a:p>
        </p:txBody>
      </p:sp>
      <p:sp>
        <p:nvSpPr>
          <p:cNvPr id="3" name="Title 2"/>
          <p:cNvSpPr>
            <a:spLocks noGrp="1"/>
          </p:cNvSpPr>
          <p:nvPr>
            <p:ph type="title"/>
          </p:nvPr>
        </p:nvSpPr>
        <p:spPr>
          <a:xfrm>
            <a:off x="0" y="0"/>
            <a:ext cx="9144000" cy="6858000"/>
          </a:xfrm>
          <a:solidFill>
            <a:schemeClr val="bg2">
              <a:lumMod val="75000"/>
            </a:schemeClr>
          </a:solidFill>
        </p:spPr>
        <p:txBody>
          <a:bodyPr rtlCol="0">
            <a:normAutofit fontScale="90000"/>
          </a:bodyPr>
          <a:lstStyle/>
          <a:p>
            <a:pPr fontAlgn="auto">
              <a:spcAft>
                <a:spcPts val="0"/>
              </a:spcAft>
              <a:defRPr/>
            </a:pPr>
            <a:r>
              <a:rPr lang="fa-IR" dirty="0" smtClean="0"/>
              <a:t/>
            </a:r>
            <a:br>
              <a:rPr lang="fa-IR" dirty="0" smtClean="0"/>
            </a:br>
            <a:r>
              <a:rPr lang="fa-IR" dirty="0" smtClean="0"/>
              <a:t/>
            </a:r>
            <a:br>
              <a:rPr lang="fa-IR" dirty="0" smtClean="0"/>
            </a:br>
            <a:r>
              <a:rPr lang="fa-IR" dirty="0" smtClean="0"/>
              <a:t/>
            </a:r>
            <a:br>
              <a:rPr lang="fa-IR" dirty="0" smtClean="0"/>
            </a:br>
            <a:r>
              <a:rPr lang="fa-IR" dirty="0" smtClean="0"/>
              <a:t>بسم الله الرحمن الرحیم</a:t>
            </a:r>
            <a:br>
              <a:rPr lang="fa-IR" dirty="0" smtClean="0"/>
            </a:br>
            <a:r>
              <a:rPr lang="fa-IR" dirty="0" smtClean="0"/>
              <a:t/>
            </a:r>
            <a:br>
              <a:rPr lang="fa-IR" dirty="0" smtClean="0"/>
            </a:br>
            <a:r>
              <a:rPr lang="fa-IR" dirty="0" smtClean="0">
                <a:solidFill>
                  <a:schemeClr val="tx1"/>
                </a:solidFill>
              </a:rPr>
              <a:t>موضوح تحقیق:حمام هاوکاروان سراها</a:t>
            </a: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solidFill>
                  <a:schemeClr val="tx1"/>
                </a:solidFill>
              </a:rPr>
              <a:t>استاد مربوطه:مهندس حسینی</a:t>
            </a:r>
            <a:r>
              <a:rPr lang="fa-IR" dirty="0" smtClean="0"/>
              <a:t/>
            </a:r>
            <a:br>
              <a:rPr lang="fa-IR" dirty="0" smtClean="0"/>
            </a:br>
            <a:r>
              <a:rPr lang="fa-IR" dirty="0" smtClean="0"/>
              <a:t/>
            </a:r>
            <a:br>
              <a:rPr lang="fa-IR" dirty="0" smtClean="0"/>
            </a:br>
            <a:r>
              <a:rPr lang="fa-IR" dirty="0" smtClean="0">
                <a:solidFill>
                  <a:schemeClr val="tx1"/>
                </a:solidFill>
              </a:rPr>
              <a:t>دانشگاه جامع علمی کاربردی بوکان</a:t>
            </a:r>
            <a:r>
              <a:rPr lang="fa-IR" dirty="0" smtClean="0"/>
              <a:t/>
            </a:r>
            <a:br>
              <a:rPr lang="fa-IR" dirty="0" smtClean="0"/>
            </a:br>
            <a:r>
              <a:rPr lang="fa-IR" dirty="0" smtClean="0"/>
              <a:t/>
            </a:r>
            <a:br>
              <a:rPr lang="fa-IR"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0" y="0"/>
            <a:ext cx="9144000" cy="6858000"/>
          </a:xfrm>
        </p:spPr>
        <p:txBody>
          <a:bodyPr/>
          <a:lstStyle/>
          <a:p>
            <a:endParaRPr lang="en-US" sz="2000" smtClean="0"/>
          </a:p>
        </p:txBody>
      </p:sp>
      <p:sp>
        <p:nvSpPr>
          <p:cNvPr id="17411" name="Title 2"/>
          <p:cNvSpPr>
            <a:spLocks noGrp="1"/>
          </p:cNvSpPr>
          <p:nvPr>
            <p:ph type="title"/>
          </p:nvPr>
        </p:nvSpPr>
        <p:spPr>
          <a:xfrm>
            <a:off x="0" y="0"/>
            <a:ext cx="9144000" cy="6858000"/>
          </a:xfrm>
        </p:spPr>
        <p:txBody>
          <a:bodyPr/>
          <a:lstStyle/>
          <a:p>
            <a:endParaRPr lang="en-US" smtClean="0"/>
          </a:p>
        </p:txBody>
      </p:sp>
      <p:pic>
        <p:nvPicPr>
          <p:cNvPr id="5"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rtlCol="0">
            <a:normAutofit/>
          </a:bodyPr>
          <a:lstStyle/>
          <a:p>
            <a:pPr marL="0" indent="-274320" algn="r" rtl="1" fontAlgn="auto">
              <a:lnSpc>
                <a:spcPct val="115000"/>
              </a:lnSpc>
              <a:spcBef>
                <a:spcPts val="0"/>
              </a:spcBef>
              <a:spcAft>
                <a:spcPts val="1000"/>
              </a:spcAft>
              <a:defRPr/>
            </a:pPr>
            <a:r>
              <a:rPr lang="fa-IR" sz="1800" b="1" dirty="0">
                <a:solidFill>
                  <a:srgbClr val="800080"/>
                </a:solidFill>
                <a:latin typeface="Times New Roman"/>
                <a:ea typeface="Times New Roman"/>
              </a:rPr>
              <a:t/>
            </a:r>
            <a:br>
              <a:rPr lang="fa-IR" sz="1800" b="1" dirty="0">
                <a:solidFill>
                  <a:srgbClr val="800080"/>
                </a:solidFill>
                <a:latin typeface="Times New Roman"/>
                <a:ea typeface="Times New Roman"/>
              </a:rPr>
            </a:br>
            <a:r>
              <a:rPr lang="fa-IR" sz="1800" b="1" dirty="0">
                <a:solidFill>
                  <a:srgbClr val="800080"/>
                </a:solidFill>
                <a:latin typeface="Times New Roman"/>
                <a:ea typeface="Times New Roman"/>
              </a:rPr>
              <a:t>تاریخچه ی حمام در متون و فرهنگ اسلامی</a:t>
            </a:r>
            <a:r>
              <a:rPr lang="fa-IR" sz="1800" b="1" dirty="0">
                <a:solidFill>
                  <a:srgbClr val="333399"/>
                </a:solidFill>
                <a:latin typeface="Times New Roman"/>
                <a:ea typeface="Times New Roman"/>
              </a:rPr>
              <a:t/>
            </a:r>
            <a:br>
              <a:rPr lang="fa-IR" sz="1800" b="1" dirty="0">
                <a:solidFill>
                  <a:srgbClr val="333399"/>
                </a:solidFill>
                <a:latin typeface="Times New Roman"/>
                <a:ea typeface="Times New Roman"/>
              </a:rPr>
            </a:br>
            <a:r>
              <a:rPr lang="fa-IR" sz="1800" b="1" dirty="0">
                <a:solidFill>
                  <a:srgbClr val="333399"/>
                </a:solidFill>
                <a:latin typeface="Times New Roman"/>
                <a:ea typeface="Times New Roman"/>
              </a:rPr>
              <a:t>نگاهی گذرا به متون دوران های مختلف تاریخی موید این امر است كه حداقل در همه ی دوره های تاریخی حمام های عمومی فراوانی در شهر های ایران وجود داشته و با توجه به تعداد آن ها در هر شهر، از حیث اهمیت قابل مقایسه با مکان های مذهبی. هر محله یا گذر شهر قدیم، در كنار دیگر بناهای عمومی، دارای حمام یا حمام هایی برای استفاده مردم بوده که معمولاً توسط افراد خیر و متمكّن ساخته و وقف می شده است.</a:t>
            </a:r>
            <a:br>
              <a:rPr lang="fa-IR" sz="1800" b="1" dirty="0">
                <a:solidFill>
                  <a:srgbClr val="333399"/>
                </a:solidFill>
                <a:latin typeface="Times New Roman"/>
                <a:ea typeface="Times New Roman"/>
              </a:rPr>
            </a:br>
            <a:r>
              <a:rPr lang="fa-IR" sz="1800" b="1" dirty="0">
                <a:solidFill>
                  <a:srgbClr val="333399"/>
                </a:solidFill>
                <a:latin typeface="Times New Roman"/>
                <a:ea typeface="Times New Roman"/>
              </a:rPr>
              <a:t>حمام، بنایی خدماتی است كه لازمه ی زندگی انسان است اما اقوام و فرهنگ های مختلف كمتر به اهمیت معماری آن نظر افكنده اند. اهمیت حمام و ظرافت و دقت در معماری آن را باید بیش از هر چیز، نشانه احترام به انسان در فرهنگ ما دانست. انسان موجودی والاست پس حمام هم مانند سایر مكان های زیست باید در خور و شایسته انسان بوده تا روحش را نوازش دهد و دلش را آرام كند.</a:t>
            </a:r>
            <a:endParaRPr lang="en-US" sz="1400" dirty="0">
              <a:latin typeface="Times New Roman"/>
              <a:ea typeface="Times New Roman"/>
              <a:cs typeface="Times New Roman"/>
            </a:endParaRPr>
          </a:p>
          <a:p>
            <a:pPr marL="0" indent="-274320" algn="r" rtl="1" fontAlgn="auto">
              <a:lnSpc>
                <a:spcPct val="115000"/>
              </a:lnSpc>
              <a:spcBef>
                <a:spcPts val="0"/>
              </a:spcBef>
              <a:spcAft>
                <a:spcPts val="1000"/>
              </a:spcAft>
              <a:defRPr/>
            </a:pPr>
            <a:r>
              <a:rPr lang="fa-IR" sz="1800" b="1" dirty="0">
                <a:solidFill>
                  <a:srgbClr val="800080"/>
                </a:solidFill>
                <a:latin typeface="Times New Roman"/>
                <a:ea typeface="Times New Roman"/>
              </a:rPr>
              <a:t>كاشان و حمام های تاریخی </a:t>
            </a:r>
            <a:br>
              <a:rPr lang="fa-IR" sz="1800" b="1" dirty="0">
                <a:solidFill>
                  <a:srgbClr val="800080"/>
                </a:solidFill>
                <a:latin typeface="Times New Roman"/>
                <a:ea typeface="Times New Roman"/>
              </a:rPr>
            </a:br>
            <a:r>
              <a:rPr lang="fa-IR" sz="1800" b="1" dirty="0">
                <a:solidFill>
                  <a:srgbClr val="333399"/>
                </a:solidFill>
                <a:latin typeface="Times New Roman"/>
                <a:ea typeface="Times New Roman"/>
              </a:rPr>
              <a:t>حمام های تاریخی كاشان، از جمله آثار باشكوهی هستند كه در دوران صفوی مورد ستایش جهان گردان داخلی و خارجی گردیده، به طوری كه شاردن فرانسوی می گوید: « گرمابه های كاشان فوق العاده عالی، خوب و تمیز هستند »</a:t>
            </a:r>
            <a:br>
              <a:rPr lang="fa-IR" sz="1800" b="1" dirty="0">
                <a:solidFill>
                  <a:srgbClr val="333399"/>
                </a:solidFill>
                <a:latin typeface="Times New Roman"/>
                <a:ea typeface="Times New Roman"/>
              </a:rPr>
            </a:br>
            <a:r>
              <a:rPr lang="fa-IR" sz="1800" b="1" dirty="0">
                <a:solidFill>
                  <a:srgbClr val="333399"/>
                </a:solidFill>
                <a:latin typeface="Times New Roman"/>
                <a:ea typeface="Times New Roman"/>
              </a:rPr>
              <a:t>این حمام ها با معماری عالی ویژگی های خاص یكی از چهار عنصر اصلی شهر (بازار، خانه، حمام، آب انبار ) به شمار می آید از جمله حمام های معروف كاشان می توان به گرمابه های باغ فین، حمام سلطان امیر احمد، حمام گذرنو، حمام عبدالرزاق خان، حمام محتشم و... اشاره كرد. البته حمام های میرعماد، اردهال و ملاقطب هم در زمره حمام های قدیمی بوده اند.</a:t>
            </a:r>
            <a:endParaRPr lang="en-US" sz="1400" dirty="0">
              <a:latin typeface="Times New Roman"/>
              <a:ea typeface="Times New Roman"/>
              <a:cs typeface="Times New Roman"/>
            </a:endParaRPr>
          </a:p>
          <a:p>
            <a:pPr marL="274320" indent="-274320" fontAlgn="auto">
              <a:spcAft>
                <a:spcPts val="0"/>
              </a:spcAft>
              <a:defRPr/>
            </a:pPr>
            <a:endParaRPr lang="en-US" sz="1800" dirty="0"/>
          </a:p>
        </p:txBody>
      </p:sp>
      <p:sp>
        <p:nvSpPr>
          <p:cNvPr id="3" name="Title 2"/>
          <p:cNvSpPr>
            <a:spLocks noGrp="1"/>
          </p:cNvSpPr>
          <p:nvPr>
            <p:ph type="title"/>
          </p:nvPr>
        </p:nvSpPr>
        <p:spPr>
          <a:xfrm>
            <a:off x="0" y="0"/>
            <a:ext cx="9144000" cy="6858000"/>
          </a:xfrm>
        </p:spPr>
        <p:txBody>
          <a:bodyPr/>
          <a:lstStyle/>
          <a:p>
            <a:endParaRPr lang="en-U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r" rtl="1"/>
            <a:r>
              <a:rPr lang="en-US" smtClean="0">
                <a:solidFill>
                  <a:srgbClr val="993366"/>
                </a:solidFill>
                <a:latin typeface="Times New Roman" panose="02020603050405020304" pitchFamily="18" charset="0"/>
              </a:rPr>
              <a:t> </a:t>
            </a:r>
            <a:endParaRPr lang="en-US" smtClean="0">
              <a:solidFill>
                <a:srgbClr val="000000"/>
              </a:solidFill>
              <a:latin typeface="Times New Roman" panose="02020603050405020304" pitchFamily="18" charset="0"/>
            </a:endParaRPr>
          </a:p>
          <a:p>
            <a:pPr algn="r" rtl="1"/>
            <a:r>
              <a:rPr lang="fa-IR" b="1" smtClean="0">
                <a:solidFill>
                  <a:srgbClr val="000000"/>
                </a:solidFill>
                <a:latin typeface="Tahoma" panose="020B0604030504040204" pitchFamily="34" charset="0"/>
              </a:rPr>
              <a:t>حمام گنجعلیخان</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کرمان شاهکار معماری</a:t>
            </a:r>
            <a:r>
              <a:rPr lang="en-US" b="1" smtClean="0">
                <a:solidFill>
                  <a:srgbClr val="000000"/>
                </a:solidFill>
                <a:latin typeface="Tahoma" panose="020B0604030504040204" pitchFamily="34" charset="0"/>
              </a:rPr>
              <a:t> </a:t>
            </a:r>
            <a:r>
              <a:rPr lang="fa-IR" b="1" smtClean="0">
                <a:solidFill>
                  <a:srgbClr val="000000"/>
                </a:solidFill>
                <a:latin typeface="Tahoma" panose="020B0604030504040204" pitchFamily="34" charset="0"/>
              </a:rPr>
              <a:t>صفوی</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و تلفیقی از هنر معماری کهن و سنن تمدن</a:t>
            </a:r>
            <a:r>
              <a:rPr lang="en-US" smtClean="0">
                <a:solidFill>
                  <a:srgbClr val="000000"/>
                </a:solidFill>
                <a:latin typeface="Tahoma" panose="020B0604030504040204" pitchFamily="34" charset="0"/>
              </a:rPr>
              <a:t> </a:t>
            </a:r>
            <a:r>
              <a:rPr lang="fa-IR" b="1" smtClean="0">
                <a:solidFill>
                  <a:srgbClr val="000000"/>
                </a:solidFill>
                <a:latin typeface="Tahoma" panose="020B0604030504040204" pitchFamily="34" charset="0"/>
              </a:rPr>
              <a:t>کارمانیا</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است و به عنوان</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یکی از زیباترین بناهای تاریخی دیار کریمان نمایی از زندگی پیشینیان این دیار را</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منعکس میکند</a:t>
            </a:r>
            <a:r>
              <a:rPr lang="en-US" smtClean="0">
                <a:solidFill>
                  <a:srgbClr val="000000"/>
                </a:solidFill>
                <a:latin typeface="Tahoma" panose="020B0604030504040204" pitchFamily="34" charset="0"/>
              </a:rPr>
              <a:t>.</a:t>
            </a:r>
            <a:r>
              <a:rPr lang="en-US" sz="1400" smtClean="0">
                <a:solidFill>
                  <a:srgbClr val="000000"/>
                </a:solidFill>
                <a:latin typeface="Tahoma" panose="020B0604030504040204" pitchFamily="34" charset="0"/>
              </a:rPr>
              <a:t/>
            </a:r>
            <a:br>
              <a:rPr lang="en-US" sz="1400" smtClean="0">
                <a:solidFill>
                  <a:srgbClr val="000000"/>
                </a:solidFill>
                <a:latin typeface="Tahoma" panose="020B0604030504040204" pitchFamily="34" charset="0"/>
              </a:rPr>
            </a:br>
            <a:r>
              <a:rPr lang="fa-IR" smtClean="0">
                <a:solidFill>
                  <a:srgbClr val="000000"/>
                </a:solidFill>
                <a:latin typeface="Tahoma" panose="020B0604030504040204" pitchFamily="34" charset="0"/>
              </a:rPr>
              <a:t>حمام گنجعلیخان</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کرمان یکی از حمام های ایران است که بدلیل قدمت و نوع معماری و همچنین به تصویر</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کشیده شدن سنتهای اقشار مختلف کرمان کهن در لیست اولین حمام های مطرح ایران و</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همچنین قطبهای گردشگری جای گرفته است</a:t>
            </a:r>
            <a:r>
              <a:rPr lang="en-US" smtClean="0">
                <a:solidFill>
                  <a:srgbClr val="000000"/>
                </a:solidFill>
                <a:latin typeface="Tahoma" panose="020B0604030504040204" pitchFamily="34" charset="0"/>
              </a:rPr>
              <a:t>.</a:t>
            </a:r>
            <a:r>
              <a:rPr lang="en-US" sz="1400" smtClean="0">
                <a:solidFill>
                  <a:srgbClr val="000000"/>
                </a:solidFill>
                <a:latin typeface="Tahoma" panose="020B0604030504040204" pitchFamily="34" charset="0"/>
              </a:rPr>
              <a:t/>
            </a:r>
            <a:br>
              <a:rPr lang="en-US" sz="1400" smtClean="0">
                <a:solidFill>
                  <a:srgbClr val="000000"/>
                </a:solidFill>
                <a:latin typeface="Tahoma" panose="020B0604030504040204" pitchFamily="34" charset="0"/>
              </a:rPr>
            </a:br>
            <a:r>
              <a:rPr lang="fa-IR" smtClean="0">
                <a:solidFill>
                  <a:srgbClr val="000000"/>
                </a:solidFill>
                <a:latin typeface="Tahoma" panose="020B0604030504040204" pitchFamily="34" charset="0"/>
              </a:rPr>
              <a:t>حمامی که در زمان حکومت صفویه و در دوران حکومت حاکم عدل گستر کرمان یعنی</a:t>
            </a:r>
            <a:r>
              <a:rPr lang="en-US" b="1" smtClean="0">
                <a:solidFill>
                  <a:srgbClr val="000000"/>
                </a:solidFill>
                <a:latin typeface="Tahoma" panose="020B0604030504040204" pitchFamily="34" charset="0"/>
              </a:rPr>
              <a:t> "</a:t>
            </a:r>
            <a:r>
              <a:rPr lang="fa-IR" b="1" smtClean="0">
                <a:solidFill>
                  <a:srgbClr val="000000"/>
                </a:solidFill>
                <a:latin typeface="Tahoma" panose="020B0604030504040204" pitchFamily="34" charset="0"/>
              </a:rPr>
              <a:t>گنجعلیخان</a:t>
            </a:r>
            <a:r>
              <a:rPr lang="en-US" b="1" smtClean="0">
                <a:solidFill>
                  <a:srgbClr val="000000"/>
                </a:solidFill>
                <a:latin typeface="Tahoma" panose="020B0604030504040204" pitchFamily="34" charset="0"/>
              </a:rPr>
              <a:t>"</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بنا و بعد از او توسط پسرش</a:t>
            </a:r>
            <a:r>
              <a:rPr lang="en-US" smtClean="0">
                <a:solidFill>
                  <a:srgbClr val="000000"/>
                </a:solidFill>
                <a:latin typeface="Tahoma" panose="020B0604030504040204" pitchFamily="34" charset="0"/>
              </a:rPr>
              <a:t> </a:t>
            </a:r>
            <a:r>
              <a:rPr lang="en-US" b="1" smtClean="0">
                <a:solidFill>
                  <a:srgbClr val="000000"/>
                </a:solidFill>
                <a:latin typeface="Tahoma" panose="020B0604030504040204" pitchFamily="34" charset="0"/>
              </a:rPr>
              <a:t>"</a:t>
            </a:r>
            <a:r>
              <a:rPr lang="fa-IR" b="1" smtClean="0">
                <a:solidFill>
                  <a:srgbClr val="000000"/>
                </a:solidFill>
                <a:latin typeface="Tahoma" panose="020B0604030504040204" pitchFamily="34" charset="0"/>
              </a:rPr>
              <a:t>علیمردان خان</a:t>
            </a:r>
            <a:r>
              <a:rPr lang="en-US" b="1" smtClean="0">
                <a:solidFill>
                  <a:srgbClr val="000000"/>
                </a:solidFill>
                <a:latin typeface="Tahoma" panose="020B0604030504040204" pitchFamily="34" charset="0"/>
              </a:rPr>
              <a:t>"</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تکمیل شد و به</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شکل امروزی درآمد</a:t>
            </a:r>
            <a:r>
              <a:rPr lang="en-US" smtClean="0">
                <a:solidFill>
                  <a:srgbClr val="000000"/>
                </a:solidFill>
                <a:latin typeface="Tahoma" panose="020B0604030504040204" pitchFamily="34" charset="0"/>
              </a:rPr>
              <a:t>.</a:t>
            </a:r>
            <a:r>
              <a:rPr lang="en-US" sz="1400" smtClean="0">
                <a:solidFill>
                  <a:srgbClr val="000000"/>
                </a:solidFill>
                <a:latin typeface="Tahoma" panose="020B0604030504040204" pitchFamily="34" charset="0"/>
              </a:rPr>
              <a:t/>
            </a:r>
            <a:br>
              <a:rPr lang="en-US" sz="1400" smtClean="0">
                <a:solidFill>
                  <a:srgbClr val="000000"/>
                </a:solidFill>
                <a:latin typeface="Tahoma" panose="020B0604030504040204" pitchFamily="34" charset="0"/>
              </a:rPr>
            </a:br>
            <a:r>
              <a:rPr lang="fa-IR" smtClean="0">
                <a:solidFill>
                  <a:srgbClr val="000000"/>
                </a:solidFill>
                <a:latin typeface="Tahoma" panose="020B0604030504040204" pitchFamily="34" charset="0"/>
              </a:rPr>
              <a:t>این حمام</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تاریخی که اکنون در میانه بازار گنجعلی خان کرمان واقع شده است مملو از هنرهای</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مختلفی چون</a:t>
            </a:r>
            <a:r>
              <a:rPr lang="en-US" smtClean="0">
                <a:solidFill>
                  <a:srgbClr val="000000"/>
                </a:solidFill>
                <a:latin typeface="Tahoma" panose="020B0604030504040204" pitchFamily="34" charset="0"/>
              </a:rPr>
              <a:t> </a:t>
            </a:r>
            <a:r>
              <a:rPr lang="fa-IR" b="1" smtClean="0">
                <a:solidFill>
                  <a:srgbClr val="000000"/>
                </a:solidFill>
                <a:latin typeface="Tahoma" panose="020B0604030504040204" pitchFamily="34" charset="0"/>
              </a:rPr>
              <a:t>گچ بری، کاشی کاری، مجسمه سازی، نگار گری، مقرنس کاری، حجاری</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و</a:t>
            </a:r>
            <a:r>
              <a:rPr lang="en-US" smtClean="0">
                <a:solidFill>
                  <a:srgbClr val="000000"/>
                </a:solidFill>
                <a:latin typeface="Tahoma" panose="020B0604030504040204" pitchFamily="34" charset="0"/>
              </a:rPr>
              <a:t> </a:t>
            </a:r>
            <a:r>
              <a:rPr lang="fa-IR" b="1" smtClean="0">
                <a:solidFill>
                  <a:srgbClr val="000000"/>
                </a:solidFill>
                <a:latin typeface="Tahoma" panose="020B0604030504040204" pitchFamily="34" charset="0"/>
              </a:rPr>
              <a:t>سنگ کاری</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است و بگونه ای که از این حمام به عنوان</a:t>
            </a:r>
            <a:r>
              <a:rPr lang="en-US" b="1" smtClean="0">
                <a:solidFill>
                  <a:srgbClr val="000000"/>
                </a:solidFill>
                <a:latin typeface="Tahoma" panose="020B0604030504040204" pitchFamily="34" charset="0"/>
              </a:rPr>
              <a:t> </a:t>
            </a:r>
            <a:r>
              <a:rPr lang="fa-IR" b="1" smtClean="0">
                <a:solidFill>
                  <a:srgbClr val="000000"/>
                </a:solidFill>
                <a:latin typeface="Tahoma" panose="020B0604030504040204" pitchFamily="34" charset="0"/>
              </a:rPr>
              <a:t>شاهکاری از معماری</a:t>
            </a:r>
            <a:r>
              <a:rPr lang="en-US" b="1" smtClean="0">
                <a:solidFill>
                  <a:srgbClr val="000000"/>
                </a:solidFill>
                <a:latin typeface="Tahoma" panose="020B0604030504040204" pitchFamily="34" charset="0"/>
              </a:rPr>
              <a:t> </a:t>
            </a:r>
            <a:r>
              <a:rPr lang="fa-IR" b="1" smtClean="0">
                <a:solidFill>
                  <a:srgbClr val="000000"/>
                </a:solidFill>
                <a:latin typeface="Tahoma" panose="020B0604030504040204" pitchFamily="34" charset="0"/>
              </a:rPr>
              <a:t>دوران صفوی</a:t>
            </a:r>
            <a:r>
              <a:rPr lang="en-US" smtClean="0">
                <a:solidFill>
                  <a:srgbClr val="000000"/>
                </a:solidFill>
                <a:latin typeface="Tahoma" panose="020B0604030504040204" pitchFamily="34" charset="0"/>
              </a:rPr>
              <a:t> </a:t>
            </a:r>
            <a:r>
              <a:rPr lang="fa-IR" smtClean="0">
                <a:solidFill>
                  <a:srgbClr val="000000"/>
                </a:solidFill>
                <a:latin typeface="Tahoma" panose="020B0604030504040204" pitchFamily="34" charset="0"/>
              </a:rPr>
              <a:t>یاد میکنند</a:t>
            </a:r>
            <a:r>
              <a:rPr lang="en-US" smtClean="0">
                <a:solidFill>
                  <a:srgbClr val="000000"/>
                </a:solidFill>
                <a:latin typeface="Tahoma" panose="020B0604030504040204" pitchFamily="34" charset="0"/>
              </a:rPr>
              <a:t>.</a:t>
            </a:r>
            <a:endParaRPr lang="en-US" sz="1400" smtClean="0">
              <a:solidFill>
                <a:srgbClr val="000000"/>
              </a:solidFill>
              <a:latin typeface="Tahoma" panose="020B0604030504040204" pitchFamily="34" charset="0"/>
            </a:endParaRPr>
          </a:p>
          <a:p>
            <a:pPr algn="ctr"/>
            <a:endParaRPr lang="en-US" smtClean="0"/>
          </a:p>
        </p:txBody>
      </p:sp>
      <p:sp>
        <p:nvSpPr>
          <p:cNvPr id="19459" name="Title 2"/>
          <p:cNvSpPr>
            <a:spLocks noGrp="1"/>
          </p:cNvSpPr>
          <p:nvPr>
            <p:ph type="title"/>
          </p:nvPr>
        </p:nvSpPr>
        <p:spPr>
          <a:xfrm>
            <a:off x="0" y="0"/>
            <a:ext cx="9144000" cy="6858000"/>
          </a:xfrm>
        </p:spPr>
        <p:txBody>
          <a:bodyPr/>
          <a:lstStyle/>
          <a:p>
            <a:endParaRPr lang="en-U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rtlCol="0">
            <a:normAutofit/>
          </a:bodyPr>
          <a:lstStyle/>
          <a:p>
            <a:pPr marL="0" indent="-274320" algn="r" rtl="1" fontAlgn="auto">
              <a:lnSpc>
                <a:spcPct val="115000"/>
              </a:lnSpc>
              <a:spcBef>
                <a:spcPts val="0"/>
              </a:spcBef>
              <a:spcAft>
                <a:spcPts val="1200"/>
              </a:spcAft>
              <a:defRPr/>
            </a:pPr>
            <a:r>
              <a:rPr lang="en-US" dirty="0" smtClean="0"/>
              <a:t>Tahoma</a:t>
            </a:r>
            <a:r>
              <a:rPr lang="en-US" sz="1400" dirty="0">
                <a:solidFill>
                  <a:srgbClr val="000000"/>
                </a:solidFill>
                <a:latin typeface="Tahoma"/>
                <a:ea typeface="Times New Roman"/>
                <a:cs typeface="Times New Roman"/>
              </a:rPr>
              <a:t/>
            </a:r>
            <a:br>
              <a:rPr lang="en-US" sz="1400" dirty="0">
                <a:solidFill>
                  <a:srgbClr val="000000"/>
                </a:solidFill>
                <a:latin typeface="Tahoma"/>
                <a:ea typeface="Times New Roman"/>
                <a:cs typeface="Times New Roman"/>
              </a:rPr>
            </a:br>
            <a:r>
              <a:rPr lang="fa-IR" dirty="0">
                <a:solidFill>
                  <a:srgbClr val="000000"/>
                </a:solidFill>
                <a:latin typeface="Times New Roman"/>
                <a:ea typeface="Times New Roman"/>
                <a:cs typeface="Tahoma"/>
              </a:rPr>
              <a:t>در دیگر قسمت ها نیز معماری های جالبی به کار رفته به طور مثال شبکه آب رسانی این حمام از نوع لوله کشی بوده و از قنات شهر تامین می شده است و آب خزینه نیز با آتش زدن بوته های بیابانی دیر سوز که دوام بیشتری داشتند گرم می شده است</a:t>
            </a:r>
            <a:r>
              <a:rPr lang="en-US" dirty="0">
                <a:solidFill>
                  <a:srgbClr val="000000"/>
                </a:solidFill>
                <a:latin typeface="Tahoma"/>
                <a:ea typeface="Times New Roman"/>
                <a:cs typeface="Times New Roman"/>
              </a:rPr>
              <a:t>.</a:t>
            </a:r>
            <a:r>
              <a:rPr lang="en-US" sz="1400" dirty="0">
                <a:solidFill>
                  <a:srgbClr val="000000"/>
                </a:solidFill>
                <a:latin typeface="Tahoma"/>
                <a:ea typeface="Times New Roman"/>
                <a:cs typeface="Times New Roman"/>
              </a:rPr>
              <a:t/>
            </a:r>
            <a:br>
              <a:rPr lang="en-US" sz="1400" dirty="0">
                <a:solidFill>
                  <a:srgbClr val="000000"/>
                </a:solidFill>
                <a:latin typeface="Tahoma"/>
                <a:ea typeface="Times New Roman"/>
                <a:cs typeface="Times New Roman"/>
              </a:rPr>
            </a:br>
            <a:r>
              <a:rPr lang="fa-IR" dirty="0">
                <a:solidFill>
                  <a:srgbClr val="000000"/>
                </a:solidFill>
                <a:latin typeface="Times New Roman"/>
                <a:ea typeface="Times New Roman"/>
                <a:cs typeface="Tahoma"/>
              </a:rPr>
              <a:t>اما یکی از اصلی ترین زیباییهای این حمام وجود مجسمه های مومی با هیبت انسانی در حال انجام فعالیت های مختلف است حمام گنجعلی خان با وجود این مجسمه های انسان نما است که زنده جلوه می کند امروز در یادها مانده است و به عنوان اثری منحصر بفرد و گویای تمدن کرمان تبدیل شده است</a:t>
            </a:r>
            <a:r>
              <a:rPr lang="en-US" dirty="0">
                <a:solidFill>
                  <a:srgbClr val="000000"/>
                </a:solidFill>
                <a:latin typeface="Tahoma"/>
                <a:ea typeface="Times New Roman"/>
                <a:cs typeface="Times New Roman"/>
              </a:rPr>
              <a:t>.</a:t>
            </a:r>
            <a:endParaRPr lang="en-US" sz="2000" dirty="0">
              <a:latin typeface="Times New Roman"/>
              <a:ea typeface="Times New Roman"/>
              <a:cs typeface="Times New Roman"/>
            </a:endParaRPr>
          </a:p>
          <a:p>
            <a:pPr marL="274320" indent="-274320" fontAlgn="auto">
              <a:spcAft>
                <a:spcPts val="0"/>
              </a:spcAft>
              <a:defRPr/>
            </a:pPr>
            <a:endParaRPr lang="en-US" dirty="0"/>
          </a:p>
        </p:txBody>
      </p:sp>
      <p:sp>
        <p:nvSpPr>
          <p:cNvPr id="20483" name="Title 2"/>
          <p:cNvSpPr>
            <a:spLocks noGrp="1"/>
          </p:cNvSpPr>
          <p:nvPr>
            <p:ph type="title"/>
          </p:nvPr>
        </p:nvSpPr>
        <p:spPr>
          <a:xfrm>
            <a:off x="0" y="0"/>
            <a:ext cx="9144000" cy="6858000"/>
          </a:xfrm>
        </p:spPr>
        <p:txBody>
          <a:bodyPr/>
          <a:lstStyle/>
          <a:p>
            <a:endParaRPr lang="en-U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400800"/>
            <a:ext cx="7010400" cy="457200"/>
          </a:xfrm>
        </p:spPr>
        <p:txBody>
          <a:bodyPr rtlCol="0">
            <a:normAutofit fontScale="90000"/>
          </a:bodyPr>
          <a:lstStyle/>
          <a:p>
            <a:pPr fontAlgn="auto">
              <a:spcAft>
                <a:spcPts val="0"/>
              </a:spcAft>
              <a:defRPr/>
            </a:pPr>
            <a:endParaRPr lang="en-US"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80050"/>
            <a:ext cx="63246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Content Placeholder 7" descr="http://www.mehrnews.com/mehr_media/image/2011/02/625277_orig.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638800"/>
          </a:xfr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endParaRPr lang="en-US" smtClean="0"/>
          </a:p>
        </p:txBody>
      </p:sp>
      <p:pic>
        <p:nvPicPr>
          <p:cNvPr id="7" name="Content Placeholder 6" descr="http://www.mehrnews.com/mehr_media/image/2011/02/625279_orig.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endParaRPr lang="en-US" smtClean="0"/>
          </a:p>
        </p:txBody>
      </p:sp>
      <p:pic>
        <p:nvPicPr>
          <p:cNvPr id="24579" name="Content Placeholder 3" descr="http://www.mehrnews.com/mehr_media/image/2011/02/625276_orig.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endParaRPr lang="en-US" smtClean="0"/>
          </a:p>
        </p:txBody>
      </p:sp>
      <p:pic>
        <p:nvPicPr>
          <p:cNvPr id="4" name="Content Placeholder 3" descr="http://www.mehrnews.com/mehr_media/image/2011/02/625268_orig.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endParaRPr lang="en-US" smtClean="0"/>
          </a:p>
        </p:txBody>
      </p:sp>
      <p:pic>
        <p:nvPicPr>
          <p:cNvPr id="2662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6200" y="0"/>
            <a:ext cx="92710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0" y="0"/>
            <a:ext cx="9144000" cy="6858000"/>
          </a:xfrm>
        </p:spPr>
        <p:txBody>
          <a:bodyPr/>
          <a:lstStyle/>
          <a:p>
            <a:endParaRPr lang="en-US" smtClean="0"/>
          </a:p>
        </p:txBody>
      </p:sp>
      <p:sp>
        <p:nvSpPr>
          <p:cNvPr id="9219" name="Title 2"/>
          <p:cNvSpPr>
            <a:spLocks noGrp="1"/>
          </p:cNvSpPr>
          <p:nvPr>
            <p:ph type="title"/>
          </p:nvPr>
        </p:nvSpPr>
        <p:spPr>
          <a:xfrm>
            <a:off x="0" y="0"/>
            <a:ext cx="9144000" cy="6858000"/>
          </a:xfrm>
        </p:spPr>
        <p:txBody>
          <a:bodyPr/>
          <a:lstStyle/>
          <a:p>
            <a:pPr algn="r" rtl="1">
              <a:lnSpc>
                <a:spcPct val="115000"/>
              </a:lnSpc>
              <a:spcAft>
                <a:spcPts val="1000"/>
              </a:spcAft>
            </a:pPr>
            <a:r>
              <a:rPr lang="fa-IR" sz="2800" smtClean="0">
                <a:solidFill>
                  <a:srgbClr val="666666"/>
                </a:solidFill>
                <a:latin typeface="Times New Roman" panose="02020603050405020304" pitchFamily="18" charset="0"/>
                <a:cs typeface="Times New Roman" panose="02020603050405020304" pitchFamily="18" charset="0"/>
              </a:rPr>
              <a:t>سابقه تاریخی حمام ها</a:t>
            </a:r>
            <a:r>
              <a:rPr lang="en-US" sz="2400" smtClean="0">
                <a:latin typeface="Times New Roman" panose="02020603050405020304" pitchFamily="18" charset="0"/>
                <a:cs typeface="Times New Roman" panose="02020603050405020304" pitchFamily="18" charset="0"/>
              </a:rPr>
              <a:t/>
            </a:r>
            <a:br>
              <a:rPr lang="en-US" sz="2400" smtClean="0">
                <a:latin typeface="Times New Roman" panose="02020603050405020304" pitchFamily="18" charset="0"/>
                <a:cs typeface="Times New Roman" panose="02020603050405020304" pitchFamily="18" charset="0"/>
              </a:rPr>
            </a:br>
            <a:r>
              <a:rPr lang="fa-IR" sz="1400" smtClean="0">
                <a:solidFill>
                  <a:srgbClr val="666666"/>
                </a:solidFill>
                <a:latin typeface="Times New Roman" panose="02020603050405020304" pitchFamily="18" charset="0"/>
                <a:cs typeface="Times New Roman" panose="02020603050405020304" pitchFamily="18" charset="0"/>
              </a:rPr>
              <a:t>ازگذشته هاي دورتاكنون شست و شو و پاكيزگي از اهميتي ويژه برخوردار بوده است زيرا كه گذشتگان به خوبي مي دانستند كه رعايت نكردن نظافت تن موجب امراض مختلف مسري خواهد شد و البته پاكي جسم پاكي روان رانيز به دنبال دارد. بنا بر مدارك تاريخي سابقه شست و شو در ايران به قبل از زمان زرتشت مربوط است و احتمالا مهرپرستان ميبايد براي انجام مراسم مذهبي به مدت سه روز و سه شب درفواصل معين غسل كنند تا قادر باشند در مراسم ديني شركت كنند. ازاينرو محرابه ها وعبادتگاه ها ميبايست درمحلي قرارگيرند كه آب روان از داخل آن ها عبور كند و يا در كنار چشمه واقع شوند.در آيين زرتشت به چگونگي تطهير اشاره شده است وبراي انجام مراسم مذهبي بايد كليه مؤمنان اين دين روزي سه مرتبه از آرنج تا سر دست از پس گوش و چانه و تا ساق پا را بشويند سپس مراسم مذهبي را به جاي آورند. هخامنشيان از حمام هاي خصوصي استفاده مي كردند كه يك نوع از آن درتخت جمشيد كشف شده و در كنار آن لوازم شست و شو مانند كاسه سفالين گلابدان به دست آمده است. در دوره اشكاني نيز نمونه هايي از حمام در كاخ آشور به دست آمده است. باظهور دين اسلام وتاكيد اين دين بر تطهير وپاكيزگي تحولي در زندگي اجتماعي مردم به وجود آمد. غسل هاي واجب و متعدد شست و شوي پنج گانه به عنوان وضو درشبانه روز اهميت زيادي در بهداشت مردم يافت و جمله "النظافه من الايمان" شعار مسلمانان گرديد. به اين ترتيب حمام ها يكي بعد از ديگري ساخته شدند و مورد استقبال عموم قرار گرفتند. معماري و ساختن بناي حمام ها را پيشتر ايرانيان عهده دار بودند. كليه سياحان ومورخان اسلامي كه از شهر هاي مختلف اسلامي جهان  و ايران بازديد كرده اند تعداد حمام ها را بسيار نوشته اند. در اصفهان 272 حمام وجود دارد. تعدادي از اين حمام ها كه در نهايت زيبايي و با معماري ويژه و هنرمندانه ساخته مي شدند هنوز در شهر هاي ايران باقي مانده اند از جمله حمام گنجعلي خان دركرمان. ساخت حمام هاي مجلل در دوره زنديه و قاجاريه ادامه مي يابد و ما در ارگ كريمخاني حمام خصوصي كريمخاني و حمام ديگري درنزديكي بازار وكيل شيراز به نام حمام وكيل از دوره زنديه داريم كه تقريبا سالم باقي مانده اند.</a:t>
            </a:r>
            <a:r>
              <a:rPr lang="en-US" sz="2400" smtClean="0">
                <a:latin typeface="Times New Roman" panose="02020603050405020304" pitchFamily="18" charset="0"/>
                <a:cs typeface="Times New Roman" panose="02020603050405020304" pitchFamily="18" charset="0"/>
              </a:rPr>
              <a:t/>
            </a:r>
            <a:br>
              <a:rPr lang="en-US" sz="2400" smtClean="0">
                <a:latin typeface="Times New Roman" panose="02020603050405020304" pitchFamily="18" charset="0"/>
                <a:cs typeface="Times New Roman" panose="02020603050405020304" pitchFamily="18" charset="0"/>
              </a:rPr>
            </a:br>
            <a:r>
              <a:rPr lang="fa-IR" sz="2800" smtClean="0">
                <a:solidFill>
                  <a:srgbClr val="666666"/>
                </a:solidFill>
                <a:latin typeface="Times New Roman" panose="02020603050405020304" pitchFamily="18" charset="0"/>
                <a:cs typeface="Times New Roman" panose="02020603050405020304" pitchFamily="18" charset="0"/>
              </a:rPr>
              <a:t>معماری حمام ها</a:t>
            </a:r>
            <a:r>
              <a:rPr lang="en-US" sz="2400" smtClean="0">
                <a:latin typeface="Times New Roman" panose="02020603050405020304" pitchFamily="18" charset="0"/>
                <a:cs typeface="Times New Roman" panose="02020603050405020304" pitchFamily="18" charset="0"/>
              </a:rPr>
              <a:t/>
            </a:r>
            <a:br>
              <a:rPr lang="en-US" sz="2400" smtClean="0">
                <a:latin typeface="Times New Roman" panose="02020603050405020304" pitchFamily="18" charset="0"/>
                <a:cs typeface="Times New Roman" panose="02020603050405020304" pitchFamily="18" charset="0"/>
              </a:rPr>
            </a:br>
            <a:r>
              <a:rPr lang="fa-IR" sz="1400" smtClean="0">
                <a:solidFill>
                  <a:srgbClr val="666666"/>
                </a:solidFill>
                <a:latin typeface="Times New Roman" panose="02020603050405020304" pitchFamily="18" charset="0"/>
                <a:cs typeface="Times New Roman" panose="02020603050405020304" pitchFamily="18" charset="0"/>
              </a:rPr>
              <a:t>معماري حمام ها : حمام ها در بين فضاهاي شهري از اهمييت زيادي برخوردار بودند و بعد از مسجد و مدرسه و مجموعه بازار ازمهمترين بناهاي شهري محسوب مي شدند. حمام ها مي بايد در جايي در مسير گذر آب روان ساخته مي شدند و نيز لازم بود كه خروجي فاضلاب آن ها در نظر گرفته شود چون مصرف آب در حمام زياد بود. دراغلب حمام ها مسير دسترسي به بناي اصلي حمام با طراحي هاي جالبي صورت مي گرفت. به اين ترتيب كه هر فضا به وسيله راهرو هشتي مانند از فضاي ديگر جدا مي شد تا دما و رطوبت هر فضا نسبت به فضاي مجاور تنظيم گردد به اين صورت از ورود ناگهاني هواي سرد جلوگيري مي كردند بنابراين عامل مهمي كه در بناي حمام تاثير داشت تنظيم و حفظ دما و گرمايش بود.</a:t>
            </a:r>
            <a:endParaRPr lang="en-US" sz="2400" smtClean="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US" smtClean="0"/>
          </a:p>
        </p:txBody>
      </p:sp>
      <p:sp>
        <p:nvSpPr>
          <p:cNvPr id="27651" name="Title 2"/>
          <p:cNvSpPr>
            <a:spLocks noGrp="1"/>
          </p:cNvSpPr>
          <p:nvPr>
            <p:ph type="title"/>
          </p:nvPr>
        </p:nvSpPr>
        <p:spPr>
          <a:xfrm rot="10800000" flipV="1">
            <a:off x="457200" y="2286000"/>
            <a:ext cx="8305800" cy="3352800"/>
          </a:xfrm>
        </p:spPr>
        <p:txBody>
          <a:bodyPr/>
          <a:lstStyle/>
          <a:p>
            <a:r>
              <a:rPr lang="fa-IR" sz="6600" smtClean="0">
                <a:solidFill>
                  <a:schemeClr val="tx1"/>
                </a:solidFill>
              </a:rPr>
              <a:t>در ادامه کاروانسراهای ایران </a:t>
            </a:r>
            <a:endParaRPr lang="en-US" sz="6600" smtClean="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0" y="0"/>
            <a:ext cx="9144000" cy="6858000"/>
          </a:xfrm>
        </p:spPr>
        <p:txBody>
          <a:bodyPr/>
          <a:lstStyle/>
          <a:p>
            <a:endParaRPr lang="en-US" smtClean="0"/>
          </a:p>
        </p:txBody>
      </p:sp>
      <p:sp>
        <p:nvSpPr>
          <p:cNvPr id="28675" name="Title 2"/>
          <p:cNvSpPr>
            <a:spLocks noGrp="1"/>
          </p:cNvSpPr>
          <p:nvPr>
            <p:ph type="title"/>
          </p:nvPr>
        </p:nvSpPr>
        <p:spPr>
          <a:xfrm>
            <a:off x="0" y="76200"/>
            <a:ext cx="9144000" cy="6781800"/>
          </a:xfrm>
        </p:spPr>
        <p:txBody>
          <a:bodyPr/>
          <a:lstStyle/>
          <a:p>
            <a:endParaRPr lang="en-US" smtClean="0"/>
          </a:p>
        </p:txBody>
      </p:sp>
      <p:pic>
        <p:nvPicPr>
          <p:cNvPr id="286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0" y="0"/>
            <a:ext cx="9144000" cy="6858000"/>
          </a:xfrm>
        </p:spPr>
        <p:txBody>
          <a:bodyPr/>
          <a:lstStyle/>
          <a:p>
            <a:endParaRPr lang="en-US" smtClean="0"/>
          </a:p>
        </p:txBody>
      </p:sp>
      <p:sp>
        <p:nvSpPr>
          <p:cNvPr id="29699" name="Title 2"/>
          <p:cNvSpPr>
            <a:spLocks noGrp="1"/>
          </p:cNvSpPr>
          <p:nvPr>
            <p:ph type="title"/>
          </p:nvPr>
        </p:nvSpPr>
        <p:spPr>
          <a:xfrm>
            <a:off x="0" y="0"/>
            <a:ext cx="9144000" cy="6858000"/>
          </a:xfrm>
        </p:spPr>
        <p:txBody>
          <a:bodyPr/>
          <a:lstStyle/>
          <a:p>
            <a:endParaRPr lang="en-US" smtClean="0"/>
          </a:p>
        </p:txBody>
      </p:sp>
      <p:graphicFrame>
        <p:nvGraphicFramePr>
          <p:cNvPr id="29700" name="Object 4"/>
          <p:cNvGraphicFramePr>
            <a:graphicFrameLocks noChangeAspect="1"/>
          </p:cNvGraphicFramePr>
          <p:nvPr/>
        </p:nvGraphicFramePr>
        <p:xfrm>
          <a:off x="0" y="28575"/>
          <a:ext cx="9144000" cy="6829425"/>
        </p:xfrm>
        <a:graphic>
          <a:graphicData uri="http://schemas.openxmlformats.org/presentationml/2006/ole">
            <mc:AlternateContent xmlns:mc="http://schemas.openxmlformats.org/markup-compatibility/2006">
              <mc:Choice xmlns:v="urn:schemas-microsoft-com:vml" Requires="v">
                <p:oleObj spid="_x0000_s29701" name="Document" r:id="rId4" imgW="5502931" imgH="5563124" progId="Word.Document.12">
                  <p:embed/>
                </p:oleObj>
              </mc:Choice>
              <mc:Fallback>
                <p:oleObj name="Document" r:id="rId4" imgW="5502931" imgH="5563124"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0" y="0"/>
            <a:ext cx="9144000" cy="6840538"/>
          </a:xfrm>
        </p:spPr>
        <p:txBody>
          <a:bodyPr/>
          <a:lstStyle/>
          <a:p>
            <a:endParaRPr lang="en-US" smtClean="0"/>
          </a:p>
        </p:txBody>
      </p:sp>
      <p:sp>
        <p:nvSpPr>
          <p:cNvPr id="30723" name="Title 2"/>
          <p:cNvSpPr>
            <a:spLocks noGrp="1"/>
          </p:cNvSpPr>
          <p:nvPr>
            <p:ph type="title"/>
          </p:nvPr>
        </p:nvSpPr>
        <p:spPr/>
        <p:txBody>
          <a:bodyPr/>
          <a:lstStyle/>
          <a:p>
            <a:endParaRPr lang="en-US" smtClean="0"/>
          </a:p>
        </p:txBody>
      </p:sp>
      <p:graphicFrame>
        <p:nvGraphicFramePr>
          <p:cNvPr id="30724" name="Object 4"/>
          <p:cNvGraphicFramePr>
            <a:graphicFrameLocks noChangeAspect="1"/>
          </p:cNvGraphicFramePr>
          <p:nvPr/>
        </p:nvGraphicFramePr>
        <p:xfrm>
          <a:off x="0" y="0"/>
          <a:ext cx="8763000" cy="6831013"/>
        </p:xfrm>
        <a:graphic>
          <a:graphicData uri="http://schemas.openxmlformats.org/presentationml/2006/ole">
            <mc:AlternateContent xmlns:mc="http://schemas.openxmlformats.org/markup-compatibility/2006">
              <mc:Choice xmlns:v="urn:schemas-microsoft-com:vml" Requires="v">
                <p:oleObj spid="_x0000_s30725" name="Document" r:id="rId4" imgW="5502931" imgH="5646043" progId="Word.Document.12">
                  <p:embed/>
                </p:oleObj>
              </mc:Choice>
              <mc:Fallback>
                <p:oleObj name="Document" r:id="rId4" imgW="5502931" imgH="5646043"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763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US" smtClean="0"/>
          </a:p>
        </p:txBody>
      </p:sp>
      <p:sp>
        <p:nvSpPr>
          <p:cNvPr id="31747" name="Title 2"/>
          <p:cNvSpPr>
            <a:spLocks noGrp="1"/>
          </p:cNvSpPr>
          <p:nvPr>
            <p:ph type="title"/>
          </p:nvPr>
        </p:nvSpPr>
        <p:spPr/>
        <p:txBody>
          <a:bodyPr/>
          <a:lstStyle/>
          <a:p>
            <a:endParaRPr lang="en-US" smtClean="0"/>
          </a:p>
        </p:txBody>
      </p:sp>
      <p:graphicFrame>
        <p:nvGraphicFramePr>
          <p:cNvPr id="31748" name="Object 3"/>
          <p:cNvGraphicFramePr>
            <a:graphicFrameLocks noChangeAspect="1"/>
          </p:cNvGraphicFramePr>
          <p:nvPr/>
        </p:nvGraphicFramePr>
        <p:xfrm>
          <a:off x="0" y="381000"/>
          <a:ext cx="9144000" cy="6394450"/>
        </p:xfrm>
        <a:graphic>
          <a:graphicData uri="http://schemas.openxmlformats.org/presentationml/2006/ole">
            <mc:AlternateContent xmlns:mc="http://schemas.openxmlformats.org/markup-compatibility/2006">
              <mc:Choice xmlns:v="urn:schemas-microsoft-com:vml" Requires="v">
                <p:oleObj spid="_x0000_s31749" name="Document" r:id="rId4" imgW="5502931" imgH="6395196" progId="Word.Document.12">
                  <p:embed/>
                </p:oleObj>
              </mc:Choice>
              <mc:Fallback>
                <p:oleObj name="Document" r:id="rId4" imgW="5502931" imgH="6395196"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91440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0" y="0"/>
            <a:ext cx="9144000" cy="6858000"/>
          </a:xfrm>
        </p:spPr>
        <p:txBody>
          <a:bodyPr/>
          <a:lstStyle/>
          <a:p>
            <a:endParaRPr lang="en-US" smtClean="0"/>
          </a:p>
        </p:txBody>
      </p:sp>
      <p:sp>
        <p:nvSpPr>
          <p:cNvPr id="32771" name="Title 2"/>
          <p:cNvSpPr>
            <a:spLocks noGrp="1"/>
          </p:cNvSpPr>
          <p:nvPr>
            <p:ph type="title"/>
          </p:nvPr>
        </p:nvSpPr>
        <p:spPr/>
        <p:txBody>
          <a:bodyPr/>
          <a:lstStyle/>
          <a:p>
            <a:endParaRPr lang="en-US" smtClean="0"/>
          </a:p>
        </p:txBody>
      </p:sp>
      <p:graphicFrame>
        <p:nvGraphicFramePr>
          <p:cNvPr id="32772" name="Object 3"/>
          <p:cNvGraphicFramePr>
            <a:graphicFrameLocks noChangeAspect="1"/>
          </p:cNvGraphicFramePr>
          <p:nvPr/>
        </p:nvGraphicFramePr>
        <p:xfrm>
          <a:off x="0" y="0"/>
          <a:ext cx="9067800" cy="6858000"/>
        </p:xfrm>
        <a:graphic>
          <a:graphicData uri="http://schemas.openxmlformats.org/presentationml/2006/ole">
            <mc:AlternateContent xmlns:mc="http://schemas.openxmlformats.org/markup-compatibility/2006">
              <mc:Choice xmlns:v="urn:schemas-microsoft-com:vml" Requires="v">
                <p:oleObj spid="_x0000_s32773" name="Document" r:id="rId4" imgW="5502931" imgH="5797099" progId="Word.Document.12">
                  <p:embed/>
                </p:oleObj>
              </mc:Choice>
              <mc:Fallback>
                <p:oleObj name="Document" r:id="rId4" imgW="5502931" imgH="5797099"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0" y="0"/>
            <a:ext cx="9144000" cy="6858000"/>
          </a:xfrm>
        </p:spPr>
        <p:txBody>
          <a:bodyPr/>
          <a:lstStyle/>
          <a:p>
            <a:endParaRPr lang="en-US" smtClean="0"/>
          </a:p>
        </p:txBody>
      </p:sp>
      <p:sp>
        <p:nvSpPr>
          <p:cNvPr id="3" name="Title 2"/>
          <p:cNvSpPr>
            <a:spLocks noGrp="1"/>
          </p:cNvSpPr>
          <p:nvPr>
            <p:ph type="title"/>
          </p:nvPr>
        </p:nvSpPr>
        <p:spPr>
          <a:xfrm>
            <a:off x="0" y="0"/>
            <a:ext cx="9067800" cy="6858000"/>
          </a:xfrm>
        </p:spPr>
        <p:txBody>
          <a:bodyPr/>
          <a:lstStyle/>
          <a:p>
            <a:pPr algn="r"/>
            <a:r>
              <a:rPr lang="fa-IR" sz="2000" smtClean="0">
                <a:solidFill>
                  <a:schemeClr val="tx1"/>
                </a:solidFill>
              </a:rPr>
              <a:t>کاروانسرا زاییده موقعیت جغرافیایی ایران است. نجد ایران مثلثی است بین دو فرورفتگی خلیج فارس در جنوب و دریای خزر در شمال و به منزله پلی میان آسیای مرکزی و غربی و نیز حلقه اتصال این دو با آسیای صغیر و اروپاست. بدین ترتیب، ایران در مرکز خطوط بزرگ ارتباطی قرار می‌گیرد که شرق و غرب دنیا را به یکدیگر متصل می‌سازند و قدیمی‌ترین و مهم‌ترین شاهراه ارتباطی جهان باستان- جاده ابریشم- از آن می‌گذرد.(3)</a:t>
            </a:r>
            <a:br>
              <a:rPr lang="fa-IR" sz="2000" smtClean="0">
                <a:solidFill>
                  <a:schemeClr val="tx1"/>
                </a:solidFill>
              </a:rPr>
            </a:br>
            <a:r>
              <a:rPr lang="fa-IR" sz="2000" smtClean="0">
                <a:solidFill>
                  <a:schemeClr val="tx1"/>
                </a:solidFill>
              </a:rPr>
              <a:t>این وضع، احداث و توسعه راه در ایران را ضروری می‌ساخت و با توجه به خشکی و کم آبی این سرزمین و دوری آبادی‌ها از یکدیگر، وجود اماکنی برای اقامت موقت مسافران را اجتناب ناپذیر می‌کرد. توسعه راههای ایران به ویژه از دوران هخامنشی مورد توجه قرار گرفت. چرا که هخامنشیان سرزمین‌های گسترده‌ای از  قفقاز تا خلیج فارس و از آسیای مرکزی تا آسیای صغیر، مدیترانه و شمال آفریقا را تحت سلطه خود داشتند و اداره این قلمرو وسیع نیازمند وجود شبکه گسترده‌ای از راهها و تأسیسات مربوط به آن بود.</a:t>
            </a:r>
            <a:br>
              <a:rPr lang="fa-IR" sz="2000" smtClean="0">
                <a:solidFill>
                  <a:schemeClr val="tx1"/>
                </a:solidFill>
              </a:rPr>
            </a:br>
            <a:r>
              <a:rPr lang="fa-IR" sz="2000" smtClean="0">
                <a:solidFill>
                  <a:schemeClr val="tx1"/>
                </a:solidFill>
              </a:rPr>
              <a:t>مهم‌ترین این راهها جاده شاهی بود که از شوش آغاز می‌شد، از دجله و زیر اربِل عبور می‌کرد و تا افسوس ادامه می‌یافت که 2683 کیلومتر طول داشت و شامل 111 ایستگاه یا منزل بود که هریک با اسب‌های تازه نفس یدکی بر پیک‌های شاهی مجهز بود. (4)</a:t>
            </a:r>
            <a:br>
              <a:rPr lang="fa-IR" sz="2000" smtClean="0">
                <a:solidFill>
                  <a:schemeClr val="tx1"/>
                </a:solidFill>
              </a:rPr>
            </a:br>
            <a:r>
              <a:rPr lang="fa-IR" sz="2000" smtClean="0">
                <a:solidFill>
                  <a:schemeClr val="tx1"/>
                </a:solidFill>
              </a:rPr>
              <a:t>توسعه راهها در دوره اشکانی ادامه پیدا کرد و در دوره ساسانی ساخت کاروانسرا به یکی از فرازهای مهم تاریخی خود رسید. با این وجود، نقطه اوج نقش آفرینی ارتباطی راهها و کاروانسراها را باید در دوران پس از اسلام جست و جو کرد. چرا که فتوحات مسلمانان، قلمرو وسیعی شامل جزیرة العرب، بین‌النهرین، ایران، ماوراء‌النهر،  قفقاز، بخشی از آسیای صغیر، شام، فلسطین، شمال آفریقا و حتی جنوب اسپانیا (آندلس) را تحت فرمان قدرتی واحد (خلفای راشدین، خلافت اموی و خلافت عباسی) درآورد و مرزهای سیاسی گذشته را از میان برد.</a:t>
            </a:r>
            <a:br>
              <a:rPr lang="fa-IR" sz="2000" smtClean="0">
                <a:solidFill>
                  <a:schemeClr val="tx1"/>
                </a:solidFill>
              </a:rPr>
            </a:br>
            <a:endParaRPr lang="en-US" sz="2000" smtClean="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0" y="0"/>
            <a:ext cx="9144000" cy="6858000"/>
          </a:xfrm>
        </p:spPr>
        <p:txBody>
          <a:bodyPr/>
          <a:lstStyle/>
          <a:p>
            <a:endParaRPr lang="en-US" smtClean="0"/>
          </a:p>
        </p:txBody>
      </p:sp>
      <p:sp>
        <p:nvSpPr>
          <p:cNvPr id="34819" name="Title 2"/>
          <p:cNvSpPr>
            <a:spLocks noGrp="1"/>
          </p:cNvSpPr>
          <p:nvPr>
            <p:ph type="title"/>
          </p:nvPr>
        </p:nvSpPr>
        <p:spPr>
          <a:xfrm>
            <a:off x="0" y="0"/>
            <a:ext cx="9144000" cy="6858000"/>
          </a:xfrm>
        </p:spPr>
        <p:txBody>
          <a:bodyPr/>
          <a:lstStyle/>
          <a:p>
            <a:endParaRPr lang="en-US" sz="2000" smtClean="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0"/>
            <a:ext cx="88392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0" y="0"/>
            <a:ext cx="9144000" cy="6858000"/>
          </a:xfrm>
        </p:spPr>
        <p:txBody>
          <a:bodyPr/>
          <a:lstStyle/>
          <a:p>
            <a:endParaRPr lang="en-US" smtClean="0"/>
          </a:p>
        </p:txBody>
      </p:sp>
      <p:sp>
        <p:nvSpPr>
          <p:cNvPr id="3" name="Title 2"/>
          <p:cNvSpPr>
            <a:spLocks noGrp="1"/>
          </p:cNvSpPr>
          <p:nvPr>
            <p:ph type="title"/>
          </p:nvPr>
        </p:nvSpPr>
        <p:spPr>
          <a:xfrm>
            <a:off x="0" y="0"/>
            <a:ext cx="9144000" cy="6858000"/>
          </a:xfrm>
        </p:spPr>
        <p:txBody>
          <a:bodyPr/>
          <a:lstStyle/>
          <a:p>
            <a:endParaRPr lang="en-US" sz="2000" smtClean="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0338"/>
            <a:ext cx="89535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000"/>
                                        <p:tgtEl>
                                          <p:spTgt spid="13314"/>
                                        </p:tgtEl>
                                      </p:cBhvr>
                                    </p:animEffect>
                                    <p:anim calcmode="lin" valueType="num">
                                      <p:cBhvr>
                                        <p:cTn id="15" dur="1000" fill="hold"/>
                                        <p:tgtEl>
                                          <p:spTgt spid="13314"/>
                                        </p:tgtEl>
                                        <p:attrNameLst>
                                          <p:attrName>ppt_x</p:attrName>
                                        </p:attrNameLst>
                                      </p:cBhvr>
                                      <p:tavLst>
                                        <p:tav tm="0">
                                          <p:val>
                                            <p:strVal val="#ppt_x"/>
                                          </p:val>
                                        </p:tav>
                                        <p:tav tm="100000">
                                          <p:val>
                                            <p:strVal val="#ppt_x"/>
                                          </p:val>
                                        </p:tav>
                                      </p:tavLst>
                                    </p:anim>
                                    <p:anim calcmode="lin" valueType="num">
                                      <p:cBhvr>
                                        <p:cTn id="16"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rtlCol="0">
            <a:normAutofit/>
          </a:bodyPr>
          <a:lstStyle/>
          <a:p>
            <a:pPr marL="0" indent="-274320" algn="r" rtl="1" fontAlgn="auto">
              <a:spcAft>
                <a:spcPts val="0"/>
              </a:spcAft>
              <a:defRPr/>
            </a:pPr>
            <a:r>
              <a:rPr lang="fa-IR" sz="2800" dirty="0">
                <a:latin typeface="Times New Roman"/>
                <a:ea typeface="Times New Roman"/>
                <a:cs typeface="Tahoma"/>
              </a:rPr>
              <a:t>به طور کلی می‌توان کاروان‌سراها را به دو دستهٔ اصلی تقسیم کرد:</a:t>
            </a:r>
            <a:endParaRPr lang="en-US" sz="2800" dirty="0">
              <a:latin typeface="Times New Roman"/>
              <a:ea typeface="Times New Roman"/>
            </a:endParaRPr>
          </a:p>
          <a:p>
            <a:pPr marL="342900" indent="-342900" algn="r" rtl="1" fontAlgn="auto">
              <a:spcBef>
                <a:spcPts val="0"/>
              </a:spcBef>
              <a:spcAft>
                <a:spcPts val="0"/>
              </a:spcAft>
              <a:buSzPts val="1000"/>
              <a:buFont typeface="Symbol"/>
              <a:buChar char=""/>
              <a:tabLst>
                <a:tab pos="457200" algn="l"/>
              </a:tabLst>
              <a:defRPr/>
            </a:pPr>
            <a:r>
              <a:rPr lang="fa-IR" sz="2800" dirty="0">
                <a:latin typeface="Times New Roman"/>
                <a:ea typeface="Times New Roman"/>
                <a:cs typeface="Tahoma"/>
              </a:rPr>
              <a:t>کاروانسراهای درون شهری</a:t>
            </a:r>
            <a:endParaRPr lang="en-US" sz="2800" dirty="0">
              <a:latin typeface="Times New Roman"/>
              <a:ea typeface="Times New Roman"/>
            </a:endParaRPr>
          </a:p>
          <a:p>
            <a:pPr marL="342900" indent="-342900" algn="r" rtl="1" fontAlgn="auto">
              <a:spcBef>
                <a:spcPts val="0"/>
              </a:spcBef>
              <a:spcAft>
                <a:spcPts val="0"/>
              </a:spcAft>
              <a:buSzPts val="1000"/>
              <a:buFont typeface="Symbol"/>
              <a:buChar char=""/>
              <a:tabLst>
                <a:tab pos="457200" algn="l"/>
              </a:tabLst>
              <a:defRPr/>
            </a:pPr>
            <a:r>
              <a:rPr lang="fa-IR" sz="2800" dirty="0">
                <a:latin typeface="Times New Roman"/>
                <a:ea typeface="Times New Roman"/>
                <a:cs typeface="Tahoma"/>
              </a:rPr>
              <a:t>کاروانسراهای برون شهری</a:t>
            </a:r>
            <a:endParaRPr lang="en-US" sz="2800" dirty="0">
              <a:latin typeface="Times New Roman"/>
              <a:ea typeface="Times New Roman"/>
            </a:endParaRPr>
          </a:p>
          <a:p>
            <a:pPr marL="0" indent="-274320" algn="r" rtl="1" fontAlgn="auto">
              <a:spcAft>
                <a:spcPts val="0"/>
              </a:spcAft>
              <a:defRPr/>
            </a:pPr>
            <a:r>
              <a:rPr lang="fa-IR" sz="2800" dirty="0">
                <a:latin typeface="Times New Roman"/>
                <a:ea typeface="Times New Roman"/>
                <a:cs typeface="Tahoma"/>
              </a:rPr>
              <a:t>از آن جایی که اغلب کاروانسراهای باقی مانده در ایران متعلق به دوره </a:t>
            </a:r>
            <a:r>
              <a:rPr lang="fa-IR" sz="2800" u="sng" dirty="0">
                <a:solidFill>
                  <a:srgbClr val="0000FF"/>
                </a:solidFill>
                <a:latin typeface="Times New Roman"/>
                <a:ea typeface="Times New Roman"/>
                <a:cs typeface="Tahoma"/>
                <a:hlinkClick r:id="rId2" tooltip="صفوی"/>
              </a:rPr>
              <a:t>صفوی</a:t>
            </a:r>
            <a:r>
              <a:rPr lang="fa-IR" sz="2800" dirty="0">
                <a:latin typeface="Times New Roman"/>
                <a:ea typeface="Times New Roman"/>
                <a:cs typeface="Tahoma"/>
              </a:rPr>
              <a:t> و بعد از آن است، لازم است در تقسیم آن تمامی عوامل از وضع آب و هوایی تا شیوه معماری منطقه‌ای مورد بررسی قرار گیرد. در درجه اول کاروانسراهای ایران را می‌توان به گروه‌های زیر تقسیم بندی نمود:</a:t>
            </a:r>
            <a:endParaRPr lang="en-US" sz="2800" dirty="0">
              <a:latin typeface="Times New Roman"/>
              <a:ea typeface="Times New Roman"/>
            </a:endParaRPr>
          </a:p>
          <a:p>
            <a:pPr marL="342900" indent="-342900" algn="r" rtl="1" fontAlgn="auto">
              <a:spcBef>
                <a:spcPts val="0"/>
              </a:spcBef>
              <a:spcAft>
                <a:spcPts val="0"/>
              </a:spcAft>
              <a:buSzPts val="1000"/>
              <a:buFont typeface="Symbol"/>
              <a:buChar char=""/>
              <a:tabLst>
                <a:tab pos="457200" algn="l"/>
              </a:tabLst>
              <a:defRPr/>
            </a:pPr>
            <a:r>
              <a:rPr lang="fa-IR" sz="2800" dirty="0">
                <a:latin typeface="Times New Roman"/>
                <a:ea typeface="Times New Roman"/>
                <a:cs typeface="Tahoma"/>
              </a:rPr>
              <a:t>کاروانسراهای کاملاً پوشیده منطقه </a:t>
            </a:r>
            <a:r>
              <a:rPr lang="fa-IR" sz="2800" u="sng" dirty="0">
                <a:solidFill>
                  <a:srgbClr val="BA0000"/>
                </a:solidFill>
                <a:latin typeface="Times New Roman"/>
                <a:ea typeface="Times New Roman"/>
                <a:cs typeface="Tahoma"/>
                <a:hlinkClick r:id="rId3" tooltip="کوهستانی (صفحه وجود ندارد)"/>
              </a:rPr>
              <a:t>کوهستانی</a:t>
            </a:r>
            <a:r>
              <a:rPr lang="fa-IR" sz="2800" dirty="0">
                <a:latin typeface="Times New Roman"/>
                <a:ea typeface="Times New Roman"/>
                <a:cs typeface="Tahoma"/>
              </a:rPr>
              <a:t>.</a:t>
            </a:r>
            <a:endParaRPr lang="en-US" sz="2800" dirty="0">
              <a:latin typeface="Times New Roman"/>
              <a:ea typeface="Times New Roman"/>
            </a:endParaRPr>
          </a:p>
          <a:p>
            <a:pPr marL="342900" indent="-342900" algn="r" rtl="1" fontAlgn="auto">
              <a:spcBef>
                <a:spcPts val="0"/>
              </a:spcBef>
              <a:spcAft>
                <a:spcPts val="0"/>
              </a:spcAft>
              <a:buSzPts val="1000"/>
              <a:buFont typeface="Symbol"/>
              <a:buChar char=""/>
              <a:tabLst>
                <a:tab pos="457200" algn="l"/>
              </a:tabLst>
              <a:defRPr/>
            </a:pPr>
            <a:r>
              <a:rPr lang="fa-IR" sz="2800" dirty="0">
                <a:latin typeface="Times New Roman"/>
                <a:ea typeface="Times New Roman"/>
                <a:cs typeface="Tahoma"/>
              </a:rPr>
              <a:t>کاروانسراهای کرانه‌های پست </a:t>
            </a:r>
            <a:r>
              <a:rPr lang="fa-IR" sz="2800" u="sng" dirty="0">
                <a:solidFill>
                  <a:srgbClr val="0000FF"/>
                </a:solidFill>
                <a:latin typeface="Times New Roman"/>
                <a:ea typeface="Times New Roman"/>
                <a:cs typeface="Tahoma"/>
                <a:hlinkClick r:id="rId4" tooltip="خلیج فارس"/>
              </a:rPr>
              <a:t>خلیج فارس</a:t>
            </a:r>
            <a:r>
              <a:rPr lang="fa-IR" sz="2800" dirty="0">
                <a:latin typeface="Times New Roman"/>
                <a:ea typeface="Times New Roman"/>
                <a:cs typeface="Tahoma"/>
              </a:rPr>
              <a:t>.</a:t>
            </a:r>
            <a:endParaRPr lang="en-US" sz="2800" dirty="0">
              <a:latin typeface="Times New Roman"/>
              <a:ea typeface="Times New Roman"/>
            </a:endParaRPr>
          </a:p>
          <a:p>
            <a:pPr marL="342900" indent="-342900" algn="r" rtl="1" fontAlgn="auto">
              <a:spcBef>
                <a:spcPts val="0"/>
              </a:spcBef>
              <a:spcAft>
                <a:spcPts val="0"/>
              </a:spcAft>
              <a:buSzPts val="1000"/>
              <a:buFont typeface="Symbol"/>
              <a:buChar char=""/>
              <a:tabLst>
                <a:tab pos="457200" algn="l"/>
              </a:tabLst>
              <a:defRPr/>
            </a:pPr>
            <a:r>
              <a:rPr lang="fa-IR" sz="2800" dirty="0">
                <a:latin typeface="Times New Roman"/>
                <a:ea typeface="Times New Roman"/>
                <a:cs typeface="Tahoma"/>
              </a:rPr>
              <a:t>کاروانسراهای حیاط دار مناطق مرکزی ایران.</a:t>
            </a:r>
            <a:endParaRPr lang="en-US" sz="2800" dirty="0">
              <a:latin typeface="Times New Roman"/>
              <a:ea typeface="Times New Roman"/>
            </a:endParaRPr>
          </a:p>
          <a:p>
            <a:pPr marL="274320" indent="-274320" fontAlgn="auto">
              <a:spcAft>
                <a:spcPts val="0"/>
              </a:spcAft>
              <a:defRPr/>
            </a:pPr>
            <a:r>
              <a:rPr lang="fa-IR" sz="2800" dirty="0">
                <a:ea typeface="Times New Roman"/>
                <a:cs typeface="Tahoma"/>
              </a:rPr>
              <a:t>گروه آخر از نظر نقشه به انواع مختلف تقسیم بندی می‌شوند</a:t>
            </a:r>
            <a:endParaRPr lang="en-US" sz="2800" dirty="0"/>
          </a:p>
        </p:txBody>
      </p:sp>
      <p:sp>
        <p:nvSpPr>
          <p:cNvPr id="36867" name="Title 2"/>
          <p:cNvSpPr>
            <a:spLocks noGrp="1"/>
          </p:cNvSpPr>
          <p:nvPr>
            <p:ph type="title"/>
          </p:nvPr>
        </p:nvSpPr>
        <p:spPr>
          <a:xfrm>
            <a:off x="0" y="0"/>
            <a:ext cx="9144000" cy="6858000"/>
          </a:xfrm>
        </p:spPr>
        <p:txBody>
          <a:bodyPr/>
          <a:lstStyle/>
          <a:p>
            <a:endParaRPr lang="en-US" sz="2400" smtClean="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36538"/>
            <a:ext cx="8763000" cy="679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anim calcmode="lin" valueType="num">
                                      <p:cBhvr>
                                        <p:cTn id="8" dur="2000" fill="hold"/>
                                        <p:tgtEl>
                                          <p:spTgt spid="1029"/>
                                        </p:tgtEl>
                                        <p:attrNameLst>
                                          <p:attrName>ppt_w</p:attrName>
                                        </p:attrNameLst>
                                      </p:cBhvr>
                                      <p:tavLst>
                                        <p:tav tm="0" fmla="#ppt_w*sin(2.5*pi*$)">
                                          <p:val>
                                            <p:fltVal val="0"/>
                                          </p:val>
                                        </p:tav>
                                        <p:tav tm="100000">
                                          <p:val>
                                            <p:fltVal val="1"/>
                                          </p:val>
                                        </p:tav>
                                      </p:tavLst>
                                    </p:anim>
                                    <p:anim calcmode="lin" valueType="num">
                                      <p:cBhvr>
                                        <p:cTn id="9"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r>
              <a:rPr lang="ar-AE" sz="2000" smtClean="0"/>
              <a:t>آشنایی با کاروانسرای قلعه خرگوشی - یزد</a:t>
            </a:r>
            <a:br>
              <a:rPr lang="ar-AE" sz="2000" smtClean="0"/>
            </a:br>
            <a:r>
              <a:rPr lang="ar-AE" sz="2000" smtClean="0"/>
              <a:t/>
            </a:r>
            <a:br>
              <a:rPr lang="ar-AE" sz="2000" smtClean="0"/>
            </a:br>
            <a:endParaRPr lang="en-US" sz="2000" smtClean="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19163"/>
            <a:ext cx="9144000" cy="59388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0" y="0"/>
            <a:ext cx="9144000" cy="6858000"/>
          </a:xfrm>
        </p:spPr>
        <p:txBody>
          <a:bodyPr/>
          <a:lstStyle/>
          <a:p>
            <a:r>
              <a:rPr lang="ar-AE" sz="2000" smtClean="0"/>
              <a:t>آشنایی با کاروانسرای دودهک - قم</a:t>
            </a:r>
            <a:endParaRPr lang="en-US" sz="2000" smtClean="0"/>
          </a:p>
        </p:txBody>
      </p:sp>
      <p:sp>
        <p:nvSpPr>
          <p:cNvPr id="38915" name="Title 2"/>
          <p:cNvSpPr>
            <a:spLocks noGrp="1"/>
          </p:cNvSpPr>
          <p:nvPr>
            <p:ph type="title"/>
          </p:nvPr>
        </p:nvSpPr>
        <p:spPr/>
        <p:txBody>
          <a:bodyPr/>
          <a:lstStyle/>
          <a:p>
            <a:endParaRPr lang="en-US"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3388"/>
            <a:ext cx="9144000" cy="642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endParaRPr lang="en-US" smtClean="0"/>
          </a:p>
        </p:txBody>
      </p:sp>
      <p:pic>
        <p:nvPicPr>
          <p:cNvPr id="399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79375"/>
            <a:ext cx="9144000" cy="6858000"/>
          </a:xfrm>
          <a:noFill/>
        </p:spPr>
      </p:pic>
      <p:sp>
        <p:nvSpPr>
          <p:cNvPr id="39940" name="Rectangle 3"/>
          <p:cNvSpPr>
            <a:spLocks noChangeArrowheads="1"/>
          </p:cNvSpPr>
          <p:nvPr/>
        </p:nvSpPr>
        <p:spPr bwMode="auto">
          <a:xfrm>
            <a:off x="2881313" y="6673850"/>
            <a:ext cx="3240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fontAlgn="base">
              <a:spcBef>
                <a:spcPct val="0"/>
              </a:spcBef>
              <a:spcAft>
                <a:spcPct val="0"/>
              </a:spcAft>
              <a:defRPr>
                <a:solidFill>
                  <a:schemeClr val="tx1"/>
                </a:solidFill>
                <a:latin typeface="Candara" panose="020E0502030303020204" pitchFamily="34" charset="0"/>
              </a:defRPr>
            </a:lvl6pPr>
            <a:lvl7pPr marL="2971800" indent="-228600" fontAlgn="base">
              <a:spcBef>
                <a:spcPct val="0"/>
              </a:spcBef>
              <a:spcAft>
                <a:spcPct val="0"/>
              </a:spcAft>
              <a:defRPr>
                <a:solidFill>
                  <a:schemeClr val="tx1"/>
                </a:solidFill>
                <a:latin typeface="Candara" panose="020E0502030303020204" pitchFamily="34" charset="0"/>
              </a:defRPr>
            </a:lvl7pPr>
            <a:lvl8pPr marL="3429000" indent="-228600" fontAlgn="base">
              <a:spcBef>
                <a:spcPct val="0"/>
              </a:spcBef>
              <a:spcAft>
                <a:spcPct val="0"/>
              </a:spcAft>
              <a:defRPr>
                <a:solidFill>
                  <a:schemeClr val="tx1"/>
                </a:solidFill>
                <a:latin typeface="Candara" panose="020E0502030303020204" pitchFamily="34" charset="0"/>
              </a:defRPr>
            </a:lvl8pPr>
            <a:lvl9pPr marL="3886200" indent="-228600" fontAlgn="base">
              <a:spcBef>
                <a:spcPct val="0"/>
              </a:spcBef>
              <a:spcAft>
                <a:spcPct val="0"/>
              </a:spcAft>
              <a:defRPr>
                <a:solidFill>
                  <a:schemeClr val="tx1"/>
                </a:solidFill>
                <a:latin typeface="Candara" panose="020E0502030303020204" pitchFamily="34" charset="0"/>
              </a:defRPr>
            </a:lvl9pPr>
          </a:lstStyle>
          <a:p>
            <a:r>
              <a:rPr lang="ar-AE"/>
              <a:t>آشنایی با کاروانسرای رباط کریم - تهران</a:t>
            </a:r>
            <a:endParaRPr lang="en-US"/>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152400" y="3175"/>
            <a:ext cx="9144000" cy="6858000"/>
          </a:xfrm>
        </p:spPr>
        <p:txBody>
          <a:bodyPr/>
          <a:lstStyle/>
          <a:p>
            <a:endParaRPr lang="en-US" smtClean="0"/>
          </a:p>
        </p:txBody>
      </p:sp>
      <p:sp>
        <p:nvSpPr>
          <p:cNvPr id="40963" name="Title 2"/>
          <p:cNvSpPr>
            <a:spLocks noGrp="1"/>
          </p:cNvSpPr>
          <p:nvPr>
            <p:ph type="title"/>
          </p:nvPr>
        </p:nvSpPr>
        <p:spPr>
          <a:xfrm>
            <a:off x="0" y="0"/>
            <a:ext cx="9144000" cy="6858000"/>
          </a:xfrm>
        </p:spPr>
        <p:txBody>
          <a:bodyPr/>
          <a:lstStyle/>
          <a:p>
            <a:pPr algn="r"/>
            <a:endParaRPr lang="en-US" sz="1800" smtClean="0"/>
          </a:p>
        </p:txBody>
      </p:sp>
      <p:pic>
        <p:nvPicPr>
          <p:cNvPr id="409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3"/>
          <p:cNvSpPr>
            <a:spLocks noChangeArrowheads="1"/>
          </p:cNvSpPr>
          <p:nvPr/>
        </p:nvSpPr>
        <p:spPr bwMode="auto">
          <a:xfrm>
            <a:off x="3124200" y="0"/>
            <a:ext cx="336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fontAlgn="base">
              <a:spcBef>
                <a:spcPct val="0"/>
              </a:spcBef>
              <a:spcAft>
                <a:spcPct val="0"/>
              </a:spcAft>
              <a:defRPr>
                <a:solidFill>
                  <a:schemeClr val="tx1"/>
                </a:solidFill>
                <a:latin typeface="Candara" panose="020E0502030303020204" pitchFamily="34" charset="0"/>
              </a:defRPr>
            </a:lvl6pPr>
            <a:lvl7pPr marL="2971800" indent="-228600" fontAlgn="base">
              <a:spcBef>
                <a:spcPct val="0"/>
              </a:spcBef>
              <a:spcAft>
                <a:spcPct val="0"/>
              </a:spcAft>
              <a:defRPr>
                <a:solidFill>
                  <a:schemeClr val="tx1"/>
                </a:solidFill>
                <a:latin typeface="Candara" panose="020E0502030303020204" pitchFamily="34" charset="0"/>
              </a:defRPr>
            </a:lvl7pPr>
            <a:lvl8pPr marL="3429000" indent="-228600" fontAlgn="base">
              <a:spcBef>
                <a:spcPct val="0"/>
              </a:spcBef>
              <a:spcAft>
                <a:spcPct val="0"/>
              </a:spcAft>
              <a:defRPr>
                <a:solidFill>
                  <a:schemeClr val="tx1"/>
                </a:solidFill>
                <a:latin typeface="Candara" panose="020E0502030303020204" pitchFamily="34" charset="0"/>
              </a:defRPr>
            </a:lvl8pPr>
            <a:lvl9pPr marL="3886200" indent="-228600" fontAlgn="base">
              <a:spcBef>
                <a:spcPct val="0"/>
              </a:spcBef>
              <a:spcAft>
                <a:spcPct val="0"/>
              </a:spcAft>
              <a:defRPr>
                <a:solidFill>
                  <a:schemeClr val="tx1"/>
                </a:solidFill>
                <a:latin typeface="Candara" panose="020E0502030303020204" pitchFamily="34" charset="0"/>
              </a:defRPr>
            </a:lvl9pPr>
          </a:lstStyle>
          <a:p>
            <a:r>
              <a:rPr lang="ar-AE"/>
              <a:t>آشنایی با کاروانسرای مشیرالملک - بوشهر</a:t>
            </a:r>
            <a:endParaRPr lang="en-US"/>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r>
              <a:rPr lang="ar-AE" sz="1800" smtClean="0"/>
              <a:t>۱:کاروانسراهای مدور: تعداد کمی از کاروانسراهای ایران با نقشه مدور بنیاد گردیده‌است. این کاروانسراها بسیار جالب توجه و از نظر معماری حایز اهمیت فراوان است.</a:t>
            </a:r>
          </a:p>
          <a:p>
            <a:r>
              <a:rPr lang="ar-AE" sz="1800" smtClean="0"/>
              <a:t>۲::کاروانسراهای چند ضلعی حیاط دار: این گروه از کاروانسراها به شکل چند ضلعی (اغلب ۸ ضلعی) و همانند کاروانسراهای مدور بسیار زیبا بنا شده‌اند و زمان ساخت آنها دوره‌ای است که در معماری کاروانسراهای پیشرفت قابل ملاحظه‌ای به وجود آمده‌است. تعداد آنها مانند کاروانسراهای مدور کم می‌باشد. از نمونه‌های زیبای این گروه، کاروانسرای امین آباد، خان خوره، چهار آباده و ده بید جاده اصفهان - شیراز، بنارویه جاده جهرم - لار است که به فرم هشت ضلعی در دوره صفوی ساخته شده و نشان دهنده شیوه معماری اصفهانی است.</a:t>
            </a:r>
          </a:p>
          <a:p>
            <a:r>
              <a:rPr lang="ar-AE" sz="1800" smtClean="0"/>
              <a:t>۳:کاروانسراهای دو ایوانی: همانند مدرسه‌ها و مسجدها و سایر بناهای مذهبی تعدادی از کاروانسراهای ایران را به شکل دو ایوانی به فرم مربع یا مستطیل ساخته‌اند. عموماً ایوانهای این کاروانسراها یکی در مدخل ورودی و دیگری رو به روی آن قرار دارد. از نمونه‌های باقیمانده این کاروانسراها می‌توان از کاروانسرای خوشاب و کاروانسرای دو کوهک نام برد.</a:t>
            </a:r>
          </a:p>
          <a:p>
            <a:r>
              <a:rPr lang="ar-AE" sz="1800" smtClean="0"/>
              <a:t>۴:کاروانسراها با تالار ستون دار: تعدادی از کاروانسراهای ایران با تالار ستون دار بنا گردیده‌اند و از آنها عموماً برای اصظبل استفاده می‌شده‌است. نمونه‌ای از این کاروانسراها عبارت است از کاروانسرای عسگرآباد بین جاده تهران - قم و کاروانسرای خاتون آباد در ۲۵ کیلومتری تهران در جاده گرمسار - تهران.</a:t>
            </a:r>
          </a:p>
          <a:p>
            <a:r>
              <a:rPr lang="ar-AE" sz="1800" smtClean="0"/>
              <a:t>۵:کاروانسراهای چهار ایوانی:در ادوار اسلامی از طرح چهار ایوانی برای بنیادهای مذهبی و غیر مذهبی، مانند مدرسه‌ها، مقبره‌ها، مسجدها، و کاروانسراها استفاده گردیده و تقریباً این طرح نقشه ثابتی برای احداث این گونه بناها شد، بخصوص از دوره سلجوقی به بعد کاروانسراهای بسیاری با طرح چهار ایوانی احداث گردید که آثار آن در تمامی ایران پراکنده‌است.</a:t>
            </a:r>
          </a:p>
          <a:p>
            <a:r>
              <a:rPr lang="ar-AE" sz="1800" smtClean="0"/>
              <a:t>۶:کاروانسراها با ظرح متفرقه: این گروه، کاروانسراهایی هستند که نقشه و معماری آن با آنچه که در گروه‌های ۱ - ۵ اجمالاً بررسی شد، شباهتی ندارند. کاروانسرای سبزوار و کاروانسرای شاه عباسی جلفا از این گروه هستند.</a:t>
            </a:r>
          </a:p>
          <a:p>
            <a:endParaRPr lang="ar-AE" sz="1800" smtClean="0"/>
          </a:p>
          <a:p>
            <a:endParaRPr lang="en-US" sz="1800" smtClean="0"/>
          </a:p>
        </p:txBody>
      </p:sp>
      <p:sp>
        <p:nvSpPr>
          <p:cNvPr id="41987" name="Title 2"/>
          <p:cNvSpPr>
            <a:spLocks noGrp="1"/>
          </p:cNvSpPr>
          <p:nvPr>
            <p:ph type="title"/>
          </p:nvPr>
        </p:nvSpPr>
        <p:spPr>
          <a:xfrm>
            <a:off x="0" y="0"/>
            <a:ext cx="9144000" cy="6858000"/>
          </a:xfrm>
        </p:spPr>
        <p:txBody>
          <a:bodyPr/>
          <a:lstStyle/>
          <a:p>
            <a:endParaRPr lang="en-U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r>
              <a:rPr lang="ar-AE" sz="2000" smtClean="0"/>
              <a:t>کاروانسرا در دوره اسلامی [ویرایش]</a:t>
            </a:r>
          </a:p>
          <a:p>
            <a:r>
              <a:rPr lang="ar-AE" sz="2000" smtClean="0"/>
              <a:t>در این دوره، معماری کاروانسراهـا از دیدگاه سبک وتنوع نقشه‌ها به اوج شکوفائـی رسیده و در مسیر شهرها و روستا، ومعابر کوهستانی و نـواحی کویری، کاروانسرا و رباطهای برونشهـری و در مراکز اقتصادی وراسته بازارها، کاروانسرا و رباطهای برونشهری با ویژگیهای متفاوت کار بردی احداث شدند.نمـونـه‌های بسیار زیبـا وجالب تـوجه از معماری این گونه بـناها که در سرزمین پـهناور إیـران از کرانه‌های رود ارس تـا سـواحل خلیج فارس بـه یـادگـار مـانـده، مـعـرف ذوق هنـری و مـهارت مـعـمـاران، بنـایـان واستادکارانی است که در ادوار مختـلف وبا توجه به نیازهای گونـاگون، باعلاقه فـراوان در طریق تحول، تکامل، زیبـائی و گسترش کاروانسراها به جان کوشیدند.</a:t>
            </a:r>
          </a:p>
          <a:p>
            <a:r>
              <a:rPr lang="ar-AE" sz="2000" smtClean="0"/>
              <a:t>باتوجه به این تنوع وزیبائی است که بسیاری از محققان وصاحب نظران هنـرمـعـمـاری، کاروانسراهـای ایـران را مهمـتـریـن نشانـه پـیـروزی و موفقیت معـمـاری ایـران بـه شمـار آورده واستـاد کاران ایـرانـی را در ایجـاد این گونه بنـاها مبتکر و پـیشقدم دانسته اند. کاروانسراهای ایران، علاوه بر ارزش هنری، از دیدگاه مسایل اجتماعی نیز حایز اهمیت فـراوانـی بـوده و شایسته مطالـعـه‌ای گسترده است.</a:t>
            </a:r>
          </a:p>
          <a:p>
            <a:endParaRPr lang="ar-AE" sz="2000" smtClean="0"/>
          </a:p>
          <a:p>
            <a:r>
              <a:rPr lang="ar-AE" sz="2000" smtClean="0"/>
              <a:t>بسا که طـی قرون سپـری شده، کاروانسراهای درونشهری و برونشهری کـه بارانداز واستراحـتگـاه کاروانها و کاروانیان اقصی نقاط معمـور آن روزگـاران بـه شمـار می‌آمـده، محـل تعاطـی و تعامل انـدیشه هـا وتبـادل وتقابل آداب و رسوم اقوام و ملل مختـلف بوده، و بی تردید، این تماس و تلاقی انسان‌ها وانـدیشه هـای گـونـاگـون، تـأثـیـری شگرف بر زندگی مردم این مرز و بوم کهنسال داشته است</a:t>
            </a:r>
          </a:p>
          <a:p>
            <a:endParaRPr lang="en-US" sz="2000" smtClean="0"/>
          </a:p>
        </p:txBody>
      </p:sp>
      <p:sp>
        <p:nvSpPr>
          <p:cNvPr id="43011" name="Title 2"/>
          <p:cNvSpPr>
            <a:spLocks noGrp="1"/>
          </p:cNvSpPr>
          <p:nvPr>
            <p:ph type="title"/>
          </p:nvPr>
        </p:nvSpPr>
        <p:spPr>
          <a:xfrm>
            <a:off x="0" y="0"/>
            <a:ext cx="9144000" cy="6858000"/>
          </a:xfrm>
        </p:spPr>
        <p:txBody>
          <a:bodyPr/>
          <a:lstStyle/>
          <a:p>
            <a:endParaRPr lang="en-U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0" y="0"/>
            <a:ext cx="9144000" cy="6858000"/>
          </a:xfrm>
        </p:spPr>
        <p:txBody>
          <a:bodyPr/>
          <a:lstStyle/>
          <a:p>
            <a:r>
              <a:rPr lang="en-US" sz="2800" smtClean="0"/>
              <a:t/>
            </a:r>
            <a:br>
              <a:rPr lang="en-US" sz="2800" smtClean="0"/>
            </a:br>
            <a:endParaRPr lang="en-US" sz="2800" smtClean="0"/>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096000"/>
            <a:ext cx="56324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Rectangle 3"/>
          <p:cNvSpPr>
            <a:spLocks noChangeArrowheads="1"/>
          </p:cNvSpPr>
          <p:nvPr/>
        </p:nvSpPr>
        <p:spPr bwMode="auto">
          <a:xfrm>
            <a:off x="1752600" y="6438900"/>
            <a:ext cx="525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fontAlgn="base">
              <a:spcBef>
                <a:spcPct val="0"/>
              </a:spcBef>
              <a:spcAft>
                <a:spcPct val="0"/>
              </a:spcAft>
              <a:defRPr>
                <a:solidFill>
                  <a:schemeClr val="tx1"/>
                </a:solidFill>
                <a:latin typeface="Candara" panose="020E0502030303020204" pitchFamily="34" charset="0"/>
              </a:defRPr>
            </a:lvl6pPr>
            <a:lvl7pPr marL="2971800" indent="-228600" fontAlgn="base">
              <a:spcBef>
                <a:spcPct val="0"/>
              </a:spcBef>
              <a:spcAft>
                <a:spcPct val="0"/>
              </a:spcAft>
              <a:defRPr>
                <a:solidFill>
                  <a:schemeClr val="tx1"/>
                </a:solidFill>
                <a:latin typeface="Candara" panose="020E0502030303020204" pitchFamily="34" charset="0"/>
              </a:defRPr>
            </a:lvl7pPr>
            <a:lvl8pPr marL="3429000" indent="-228600" fontAlgn="base">
              <a:spcBef>
                <a:spcPct val="0"/>
              </a:spcBef>
              <a:spcAft>
                <a:spcPct val="0"/>
              </a:spcAft>
              <a:defRPr>
                <a:solidFill>
                  <a:schemeClr val="tx1"/>
                </a:solidFill>
                <a:latin typeface="Candara" panose="020E0502030303020204" pitchFamily="34" charset="0"/>
              </a:defRPr>
            </a:lvl8pPr>
            <a:lvl9pPr marL="3886200" indent="-228600" fontAlgn="base">
              <a:spcBef>
                <a:spcPct val="0"/>
              </a:spcBef>
              <a:spcAft>
                <a:spcPct val="0"/>
              </a:spcAft>
              <a:defRPr>
                <a:solidFill>
                  <a:schemeClr val="tx1"/>
                </a:solidFill>
                <a:latin typeface="Candara" panose="020E0502030303020204" pitchFamily="34" charset="0"/>
              </a:defRPr>
            </a:lvl9pPr>
          </a:lstStyle>
          <a:p>
            <a:r>
              <a:rPr lang="fa-IR"/>
              <a:t>آشنایی با کاروانسرای حوض سلطان - تهران</a:t>
            </a:r>
            <a:endParaRPr lang="en-US"/>
          </a:p>
        </p:txBody>
      </p:sp>
      <p:pic>
        <p:nvPicPr>
          <p:cNvPr id="4403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324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0" y="0"/>
            <a:ext cx="9144000" cy="6858000"/>
          </a:xfrm>
        </p:spPr>
        <p:txBody>
          <a:bodyPr/>
          <a:lstStyle/>
          <a:p>
            <a:endParaRPr lang="en-US" smtClean="0"/>
          </a:p>
        </p:txBody>
      </p:sp>
      <p:sp>
        <p:nvSpPr>
          <p:cNvPr id="45059" name="Title 2"/>
          <p:cNvSpPr>
            <a:spLocks noGrp="1"/>
          </p:cNvSpPr>
          <p:nvPr>
            <p:ph type="title"/>
          </p:nvPr>
        </p:nvSpPr>
        <p:spPr>
          <a:xfrm>
            <a:off x="0" y="0"/>
            <a:ext cx="9144000" cy="6858000"/>
          </a:xfrm>
        </p:spPr>
        <p:txBody>
          <a:bodyPr/>
          <a:lstStyle/>
          <a:p>
            <a:endParaRPr lang="en-US" smtClean="0"/>
          </a:p>
        </p:txBody>
      </p:sp>
      <p:pic>
        <p:nvPicPr>
          <p:cNvPr id="450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278563"/>
            <a:ext cx="754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0" y="0"/>
            <a:ext cx="9144000" cy="6858000"/>
          </a:xfrm>
        </p:spPr>
        <p:txBody>
          <a:bodyPr/>
          <a:lstStyle/>
          <a:p>
            <a:r>
              <a:rPr lang="fa-IR" smtClean="0"/>
              <a:t>آشنایی با کاروانسرای زین الدین - یزد</a:t>
            </a:r>
            <a:endParaRPr lang="en-US" smtClean="0"/>
          </a:p>
        </p:txBody>
      </p:sp>
      <p:sp>
        <p:nvSpPr>
          <p:cNvPr id="46083" name="Title 2"/>
          <p:cNvSpPr>
            <a:spLocks noGrp="1"/>
          </p:cNvSpPr>
          <p:nvPr>
            <p:ph type="title"/>
          </p:nvPr>
        </p:nvSpPr>
        <p:spPr>
          <a:xfrm>
            <a:off x="0" y="0"/>
            <a:ext cx="9144000" cy="6858000"/>
          </a:xfrm>
        </p:spPr>
        <p:txBody>
          <a:bodyPr/>
          <a:lstStyle/>
          <a:p>
            <a:endParaRPr lang="en-US" smtClean="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0" y="0"/>
            <a:ext cx="9144000" cy="6858000"/>
          </a:xfrm>
        </p:spPr>
        <p:txBody>
          <a:bodyPr/>
          <a:lstStyle/>
          <a:p>
            <a:endParaRPr lang="en-US" smtClean="0"/>
          </a:p>
        </p:txBody>
      </p:sp>
      <p:sp>
        <p:nvSpPr>
          <p:cNvPr id="47107" name="Title 2"/>
          <p:cNvSpPr>
            <a:spLocks noGrp="1"/>
          </p:cNvSpPr>
          <p:nvPr>
            <p:ph type="title"/>
          </p:nvPr>
        </p:nvSpPr>
        <p:spPr>
          <a:xfrm>
            <a:off x="0" y="0"/>
            <a:ext cx="9144000" cy="6858000"/>
          </a:xfrm>
        </p:spPr>
        <p:txBody>
          <a:bodyPr/>
          <a:lstStyle/>
          <a:p>
            <a:endParaRPr lang="en-US" sz="3200" smtClean="0"/>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8100"/>
            <a:ext cx="91376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51200" y="6019800"/>
            <a:ext cx="2159000" cy="369888"/>
          </a:xfrm>
          <a:prstGeom prst="rect">
            <a:avLst/>
          </a:prstGeom>
          <a:solidFill>
            <a:schemeClr val="bg2">
              <a:lumMod val="75000"/>
            </a:schemeClr>
          </a:solidFill>
        </p:spPr>
        <p:txBody>
          <a:bodyPr>
            <a:spAutoFit/>
          </a:bodyPr>
          <a:lstStyle/>
          <a:p>
            <a:pPr rtl="1" fontAlgn="auto">
              <a:spcBef>
                <a:spcPts val="0"/>
              </a:spcBef>
              <a:spcAft>
                <a:spcPts val="0"/>
              </a:spcAft>
              <a:defRPr/>
            </a:pPr>
            <a:r>
              <a:rPr lang="ar-SA" b="1" dirty="0">
                <a:latin typeface="+mn-lt"/>
                <a:cs typeface="+mn-cs"/>
                <a:hlinkClick r:id="rId3"/>
              </a:rPr>
              <a:t> </a:t>
            </a:r>
            <a:r>
              <a:rPr lang="ar-SA" b="1" dirty="0">
                <a:latin typeface="+mn-lt"/>
                <a:cs typeface="+mn-cs"/>
                <a:hlinkClick r:id="rId3"/>
              </a:rPr>
              <a:t>کاروانسرای- </a:t>
            </a:r>
            <a:r>
              <a:rPr lang="ar-SA" b="1" dirty="0">
                <a:latin typeface="+mn-lt"/>
                <a:cs typeface="+mn-cs"/>
                <a:hlinkClick r:id="rId3"/>
              </a:rPr>
              <a:t>سمنان</a:t>
            </a:r>
            <a:endParaRPr lang="en-US" dirty="0">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0" y="0"/>
            <a:ext cx="9144000" cy="6858000"/>
          </a:xfrm>
        </p:spPr>
        <p:txBody>
          <a:bodyPr/>
          <a:lstStyle/>
          <a:p>
            <a:endParaRPr lang="en-US" sz="1600" smtClean="0"/>
          </a:p>
        </p:txBody>
      </p:sp>
      <p:sp>
        <p:nvSpPr>
          <p:cNvPr id="3" name="Title 2"/>
          <p:cNvSpPr>
            <a:spLocks noGrp="1"/>
          </p:cNvSpPr>
          <p:nvPr>
            <p:ph type="title"/>
          </p:nvPr>
        </p:nvSpPr>
        <p:spPr>
          <a:xfrm>
            <a:off x="0" y="0"/>
            <a:ext cx="9144000" cy="6858000"/>
          </a:xfrm>
        </p:spPr>
        <p:txBody>
          <a:bodyPr/>
          <a:lstStyle/>
          <a:p>
            <a:pPr algn="r" rtl="1">
              <a:lnSpc>
                <a:spcPct val="115000"/>
              </a:lnSpc>
              <a:spcAft>
                <a:spcPts val="1000"/>
              </a:spcAft>
            </a:pPr>
            <a:r>
              <a:rPr lang="fa-IR" sz="2000" smtClean="0">
                <a:solidFill>
                  <a:srgbClr val="666666"/>
                </a:solidFill>
                <a:latin typeface="Times New Roman" panose="02020603050405020304" pitchFamily="18" charset="0"/>
                <a:cs typeface="Times New Roman" panose="02020603050405020304" pitchFamily="18" charset="0"/>
              </a:rPr>
              <a:t>عناصر تشکیل دهنده حمام ها</a:t>
            </a:r>
            <a:r>
              <a:rPr lang="en-US" sz="2000" smtClean="0">
                <a:latin typeface="Times New Roman" panose="02020603050405020304" pitchFamily="18" charset="0"/>
                <a:cs typeface="Times New Roman" panose="02020603050405020304" pitchFamily="18" charset="0"/>
              </a:rPr>
              <a:t/>
            </a:r>
            <a:br>
              <a:rPr lang="en-US" sz="2000" smtClean="0">
                <a:latin typeface="Times New Roman" panose="02020603050405020304" pitchFamily="18" charset="0"/>
                <a:cs typeface="Times New Roman" panose="02020603050405020304" pitchFamily="18" charset="0"/>
              </a:rPr>
            </a:br>
            <a:r>
              <a:rPr lang="fa-IR" sz="2000" smtClean="0">
                <a:solidFill>
                  <a:srgbClr val="666666"/>
                </a:solidFill>
                <a:latin typeface="Times New Roman" panose="02020603050405020304" pitchFamily="18" charset="0"/>
                <a:cs typeface="Times New Roman" panose="02020603050405020304" pitchFamily="18" charset="0"/>
              </a:rPr>
              <a:t>فضا هاي تشكيل دهنده حمام عبارت اند از:</a:t>
            </a:r>
            <a:r>
              <a:rPr lang="en-US" sz="2000" smtClean="0">
                <a:latin typeface="Times New Roman" panose="02020603050405020304" pitchFamily="18" charset="0"/>
                <a:cs typeface="Times New Roman" panose="02020603050405020304" pitchFamily="18" charset="0"/>
              </a:rPr>
              <a:t/>
            </a:r>
            <a:br>
              <a:rPr lang="en-US" sz="2000" smtClean="0">
                <a:latin typeface="Times New Roman" panose="02020603050405020304" pitchFamily="18" charset="0"/>
                <a:cs typeface="Times New Roman" panose="02020603050405020304" pitchFamily="18" charset="0"/>
              </a:rPr>
            </a:br>
            <a:r>
              <a:rPr lang="fa-IR" sz="2000" smtClean="0">
                <a:solidFill>
                  <a:srgbClr val="666666"/>
                </a:solidFill>
                <a:latin typeface="Times New Roman" panose="02020603050405020304" pitchFamily="18" charset="0"/>
                <a:cs typeface="Times New Roman" panose="02020603050405020304" pitchFamily="18" charset="0"/>
              </a:rPr>
              <a:t>1- ورودي : حمام ها قبل از ورود به راهروي منتهي به حمام درجلوي خود فضاي كوچكي به نام پيش خوان داشتند و سردر حمام ها نيز با تزئينات آجركاري و بيشتر كاشي كاري با نقوشي از گل و بوته و اغلب با مضمون هاي حماسي شاهنامه با كاشي خشت مزين بود و بعضا در ميان پيشاني در به شكل شير و خورشيد خانم با شعاع هاي اطراف آن با كاشي و يا نقاشي بر روي گچ تزئين مي شد. پس از پيشخوان نخست فضاي ورودي در ارتباط  مستقيم با خارج قرار مي گرفت سپس به وسيله راهرويي باريك و پيچدار كه مانع از به هدر رفتن دماي داخل حمام بود به يك دهليز و از آنجا به بينه يا سربينه حمام مي رسيد.</a:t>
            </a:r>
            <a:r>
              <a:rPr lang="en-US" sz="2000" smtClean="0">
                <a:latin typeface="Times New Roman" panose="02020603050405020304" pitchFamily="18" charset="0"/>
                <a:cs typeface="Times New Roman" panose="02020603050405020304" pitchFamily="18" charset="0"/>
              </a:rPr>
              <a:t/>
            </a:r>
            <a:br>
              <a:rPr lang="en-US" sz="2000" smtClean="0">
                <a:latin typeface="Times New Roman" panose="02020603050405020304" pitchFamily="18" charset="0"/>
                <a:cs typeface="Times New Roman" panose="02020603050405020304" pitchFamily="18" charset="0"/>
              </a:rPr>
            </a:br>
            <a:r>
              <a:rPr lang="en-US" sz="2000" smtClean="0">
                <a:solidFill>
                  <a:srgbClr val="CDCDCD"/>
                </a:solidFill>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a:r>
            <a:br>
              <a:rPr lang="en-US" sz="2000" smtClean="0">
                <a:latin typeface="Times New Roman" panose="02020603050405020304" pitchFamily="18" charset="0"/>
                <a:cs typeface="Times New Roman" panose="02020603050405020304" pitchFamily="18" charset="0"/>
              </a:rPr>
            </a:br>
            <a:r>
              <a:rPr lang="fa-IR" sz="2000" smtClean="0">
                <a:solidFill>
                  <a:srgbClr val="666666"/>
                </a:solidFill>
                <a:latin typeface="Times New Roman" panose="02020603050405020304" pitchFamily="18" charset="0"/>
                <a:cs typeface="Times New Roman" panose="02020603050405020304" pitchFamily="18" charset="0"/>
              </a:rPr>
              <a:t>2- بينه يا سربينه : اين فضا به وسيله تعدادي پله كه از سطح اصلي گذر پايين تر بود با راهرو ورودي ارتباط می يافت. فضاي سربينه جايگاهي بود براي در آوردن لباس و نشستن و مانند سكويي دور تا دور فضا را فرا گرفته بود. معمولا يك قسمت از اين سكو عميق تر و وسيع تر و پر تزئين و تميزتر از ديگر قسمت هاي سكو بود كه اصطلاحا به آن شاه نشين مي گفتند اين محل مخصوص اعيان و بزرگان و دولت مردان بود. فضاي سربينه معمولا هشت گوش وچهار گوش وبه ندرت دايره بود. در زير سكوهاي رختكن حفره هايي به عنوان كفش كن تعبيه شده بود.</a:t>
            </a:r>
            <a:r>
              <a:rPr lang="en-US" sz="2000" smtClean="0">
                <a:latin typeface="Times New Roman" panose="02020603050405020304" pitchFamily="18" charset="0"/>
                <a:cs typeface="Times New Roman" panose="02020603050405020304" pitchFamily="18" charset="0"/>
              </a:rPr>
              <a:t/>
            </a:r>
            <a:br>
              <a:rPr lang="en-US" sz="2000" smtClean="0">
                <a:latin typeface="Times New Roman" panose="02020603050405020304" pitchFamily="18" charset="0"/>
                <a:cs typeface="Times New Roman" panose="02020603050405020304" pitchFamily="18" charset="0"/>
              </a:rPr>
            </a:br>
            <a:endParaRPr lang="en-US" sz="200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0" y="0"/>
            <a:ext cx="9144000" cy="6858000"/>
          </a:xfrm>
        </p:spPr>
        <p:txBody>
          <a:bodyPr/>
          <a:lstStyle/>
          <a:p>
            <a:endParaRPr lang="en-US" smtClean="0"/>
          </a:p>
        </p:txBody>
      </p:sp>
      <p:sp>
        <p:nvSpPr>
          <p:cNvPr id="48131" name="Title 2"/>
          <p:cNvSpPr>
            <a:spLocks noGrp="1"/>
          </p:cNvSpPr>
          <p:nvPr>
            <p:ph type="title"/>
          </p:nvPr>
        </p:nvSpPr>
        <p:spPr>
          <a:xfrm>
            <a:off x="0" y="0"/>
            <a:ext cx="9144000" cy="6858000"/>
          </a:xfrm>
        </p:spPr>
        <p:txBody>
          <a:bodyPr/>
          <a:lstStyle/>
          <a:p>
            <a:endParaRPr lang="en-US" smtClean="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80">
                                          <p:stCondLst>
                                            <p:cond delay="0"/>
                                          </p:stCondLst>
                                        </p:cTn>
                                        <p:tgtEl>
                                          <p:spTgt spid="20482"/>
                                        </p:tgtEl>
                                      </p:cBhvr>
                                    </p:animEffect>
                                    <p:anim calcmode="lin" valueType="num">
                                      <p:cBhvr>
                                        <p:cTn id="8" dur="1822" tmFilter="0,0; 0.14,0.36; 0.43,0.73; 0.71,0.91; 1.0,1.0">
                                          <p:stCondLst>
                                            <p:cond delay="0"/>
                                          </p:stCondLst>
                                        </p:cTn>
                                        <p:tgtEl>
                                          <p:spTgt spid="204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2"/>
                                        </p:tgtEl>
                                      </p:cBhvr>
                                      <p:to x="100000" y="60000"/>
                                    </p:animScale>
                                    <p:animScale>
                                      <p:cBhvr>
                                        <p:cTn id="14" dur="166" decel="50000">
                                          <p:stCondLst>
                                            <p:cond delay="676"/>
                                          </p:stCondLst>
                                        </p:cTn>
                                        <p:tgtEl>
                                          <p:spTgt spid="20482"/>
                                        </p:tgtEl>
                                      </p:cBhvr>
                                      <p:to x="100000" y="100000"/>
                                    </p:animScale>
                                    <p:animScale>
                                      <p:cBhvr>
                                        <p:cTn id="15" dur="26">
                                          <p:stCondLst>
                                            <p:cond delay="1312"/>
                                          </p:stCondLst>
                                        </p:cTn>
                                        <p:tgtEl>
                                          <p:spTgt spid="20482"/>
                                        </p:tgtEl>
                                      </p:cBhvr>
                                      <p:to x="100000" y="80000"/>
                                    </p:animScale>
                                    <p:animScale>
                                      <p:cBhvr>
                                        <p:cTn id="16" dur="166" decel="50000">
                                          <p:stCondLst>
                                            <p:cond delay="1338"/>
                                          </p:stCondLst>
                                        </p:cTn>
                                        <p:tgtEl>
                                          <p:spTgt spid="20482"/>
                                        </p:tgtEl>
                                      </p:cBhvr>
                                      <p:to x="100000" y="100000"/>
                                    </p:animScale>
                                    <p:animScale>
                                      <p:cBhvr>
                                        <p:cTn id="17" dur="26">
                                          <p:stCondLst>
                                            <p:cond delay="1642"/>
                                          </p:stCondLst>
                                        </p:cTn>
                                        <p:tgtEl>
                                          <p:spTgt spid="20482"/>
                                        </p:tgtEl>
                                      </p:cBhvr>
                                      <p:to x="100000" y="90000"/>
                                    </p:animScale>
                                    <p:animScale>
                                      <p:cBhvr>
                                        <p:cTn id="18" dur="166" decel="50000">
                                          <p:stCondLst>
                                            <p:cond delay="1668"/>
                                          </p:stCondLst>
                                        </p:cTn>
                                        <p:tgtEl>
                                          <p:spTgt spid="20482"/>
                                        </p:tgtEl>
                                      </p:cBhvr>
                                      <p:to x="100000" y="100000"/>
                                    </p:animScale>
                                    <p:animScale>
                                      <p:cBhvr>
                                        <p:cTn id="19" dur="26">
                                          <p:stCondLst>
                                            <p:cond delay="1808"/>
                                          </p:stCondLst>
                                        </p:cTn>
                                        <p:tgtEl>
                                          <p:spTgt spid="20482"/>
                                        </p:tgtEl>
                                      </p:cBhvr>
                                      <p:to x="100000" y="95000"/>
                                    </p:animScale>
                                    <p:animScale>
                                      <p:cBhvr>
                                        <p:cTn id="20" dur="166" decel="50000">
                                          <p:stCondLst>
                                            <p:cond delay="1834"/>
                                          </p:stCondLst>
                                        </p:cTn>
                                        <p:tgtEl>
                                          <p:spTgt spid="204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209800"/>
            <a:ext cx="6934200" cy="2667000"/>
          </a:xfrm>
        </p:spPr>
        <p:txBody>
          <a:bodyPr/>
          <a:lstStyle/>
          <a:p>
            <a:r>
              <a:rPr lang="en-US" sz="9600" smtClean="0"/>
              <a:t>The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grpId="0" nodeType="clickEffect">
                                  <p:stCondLst>
                                    <p:cond delay="0"/>
                                  </p:stCondLst>
                                  <p:childTnLst>
                                    <p:anim calcmode="lin" valueType="num">
                                      <p:cBhvr>
                                        <p:cTn id="6" dur="500"/>
                                        <p:tgtEl>
                                          <p:spTgt spid="2">
                                            <p:txEl>
                                              <p:pRg st="0" end="0"/>
                                            </p:txEl>
                                          </p:spTgt>
                                        </p:tgtEl>
                                        <p:attrNameLst>
                                          <p:attrName>ppt_w</p:attrName>
                                        </p:attrNameLst>
                                      </p:cBhvr>
                                      <p:tavLst>
                                        <p:tav tm="0">
                                          <p:val>
                                            <p:strVal val="ppt_w"/>
                                          </p:val>
                                        </p:tav>
                                        <p:tav tm="100000">
                                          <p:val>
                                            <p:fltVal val="0"/>
                                          </p:val>
                                        </p:tav>
                                      </p:tavLst>
                                    </p:anim>
                                    <p:anim calcmode="lin" valueType="num">
                                      <p:cBhvr>
                                        <p:cTn id="7"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2">
                                            <p:txEl>
                                              <p:pRg st="0" end="0"/>
                                            </p:txEl>
                                          </p:spTgt>
                                        </p:tgtEl>
                                      </p:cBhvr>
                                    </p:animEffect>
                                    <p:set>
                                      <p:cBhvr>
                                        <p:cTn id="9"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0" y="0"/>
            <a:ext cx="9144000" cy="6858000"/>
          </a:xfrm>
        </p:spPr>
        <p:txBody>
          <a:bodyPr/>
          <a:lstStyle/>
          <a:p>
            <a:endParaRPr lang="en-US" smtClean="0"/>
          </a:p>
        </p:txBody>
      </p:sp>
      <p:sp>
        <p:nvSpPr>
          <p:cNvPr id="12291" name="Title 2"/>
          <p:cNvSpPr>
            <a:spLocks noGrp="1"/>
          </p:cNvSpPr>
          <p:nvPr>
            <p:ph type="title"/>
          </p:nvPr>
        </p:nvSpPr>
        <p:spPr>
          <a:xfrm>
            <a:off x="152400" y="0"/>
            <a:ext cx="8991600" cy="6705600"/>
          </a:xfrm>
        </p:spPr>
        <p:txBody>
          <a:bodyPr/>
          <a:lstStyle/>
          <a:p>
            <a:endParaRPr lang="en-US" smtClean="0"/>
          </a:p>
        </p:txBody>
      </p:sp>
      <p:pic>
        <p:nvPicPr>
          <p:cNvPr id="4" name="Picture 3" descr="آپلودسنتر آپ9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endParaRPr lang="en-US" smtClean="0"/>
          </a:p>
        </p:txBody>
      </p:sp>
      <p:pic>
        <p:nvPicPr>
          <p:cNvPr id="4" name="Content Placeholder 3" descr="آپلودسنتر آپ98">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0" y="0"/>
            <a:ext cx="9144000" cy="6858000"/>
          </a:xfrm>
        </p:spPr>
        <p:txBody>
          <a:bodyPr/>
          <a:lstStyle/>
          <a:p>
            <a:endParaRPr lang="en-US" smtClean="0"/>
          </a:p>
        </p:txBody>
      </p:sp>
      <p:sp>
        <p:nvSpPr>
          <p:cNvPr id="3" name="Title 2"/>
          <p:cNvSpPr>
            <a:spLocks noGrp="1"/>
          </p:cNvSpPr>
          <p:nvPr>
            <p:ph type="title"/>
          </p:nvPr>
        </p:nvSpPr>
        <p:spPr>
          <a:xfrm>
            <a:off x="0" y="0"/>
            <a:ext cx="9144000" cy="6858000"/>
          </a:xfrm>
        </p:spPr>
        <p:txBody>
          <a:bodyPr/>
          <a:lstStyle/>
          <a:p>
            <a:pPr algn="r" rtl="1">
              <a:lnSpc>
                <a:spcPct val="115000"/>
              </a:lnSpc>
              <a:spcAft>
                <a:spcPts val="1000"/>
              </a:spcAft>
            </a:pPr>
            <a:r>
              <a:rPr lang="fa-IR" sz="1800" smtClean="0">
                <a:solidFill>
                  <a:srgbClr val="666666"/>
                </a:solidFill>
                <a:latin typeface="Times New Roman" panose="02020603050405020304" pitchFamily="18" charset="0"/>
                <a:cs typeface="Times New Roman" panose="02020603050405020304" pitchFamily="18" charset="0"/>
              </a:rPr>
              <a:t>3- ميان در : ارتباط سر بينه با گرم خانه از طريق ميان در انجام مي شد اين دالان نيز به منظور جلوگيري از به هدر رفتن گرماي داخل گرم خانه پرپيچ و خم و باريك و داراي سقف كوتاهي بود و معمولا سرويس هاي بهداشتي نيز در حد فاصل اين دالان قرار داشت.</a:t>
            </a:r>
            <a:r>
              <a:rPr lang="en-US" sz="3200" smtClean="0">
                <a:latin typeface="Times New Roman" panose="02020603050405020304" pitchFamily="18" charset="0"/>
                <a:cs typeface="Times New Roman" panose="02020603050405020304" pitchFamily="18" charset="0"/>
              </a:rPr>
              <a:t/>
            </a:r>
            <a:br>
              <a:rPr lang="en-US" sz="3200" smtClean="0">
                <a:latin typeface="Times New Roman" panose="02020603050405020304" pitchFamily="18" charset="0"/>
                <a:cs typeface="Times New Roman" panose="02020603050405020304" pitchFamily="18" charset="0"/>
              </a:rPr>
            </a:br>
            <a:r>
              <a:rPr lang="fa-IR" sz="1800" smtClean="0">
                <a:solidFill>
                  <a:srgbClr val="666666"/>
                </a:solidFill>
                <a:latin typeface="Times New Roman" panose="02020603050405020304" pitchFamily="18" charset="0"/>
                <a:cs typeface="Times New Roman" panose="02020603050405020304" pitchFamily="18" charset="0"/>
              </a:rPr>
              <a:t>4- گرم خانه : بعد از ميان در به فضاي گرم خانه مي رسيم. درگوشه اي ازاين فضا كه محل تميز كردن سر و بدن بود خزينه آب گرم قرار داشت. خزينه فضاي حوض مانند با آب گرم بود كه ابعاد آن متناسب با بزرگي و كوچكي حمام از 12الي25 متر مربع بود و علت بزرگی آن این بود که افراد برای شستن خود به ویژه غسل کردن (غسل ارتماسی) لازم بود وارد خزینه آب گرم شوند و معمولا یک دریچه کوچک از این فضا رو به گرمخانه قرار داشت تا مردم بتوانند وارد خزینه شوند . فضاي گرم خانه به دليل حرارتي كه از زير حمام به آن مي رسيد هميشه گرم بود. به علاوه چون ديوارهاي جانبي حمام تكيه بر خاك داشتند و با هواي بيرون مرتبط نبودند از اين رو همواره داخل حمام ها گرم بود وسرما نفوذي در آن ها نداشت. در كنار مخزن آب سرد قرار داشت آب خزينه را معمولا روزي يك بار وبعضا دو روز يك بار عوض مي كردند. از جمله فضاهایی که در بعضی از گرم خانه حمام ها قرار داشت اتاق نظافت و یا اتاق بهداشت بود که افراد برای انجام امور واجبات دینی به این اتاق می رفتند و کارهایی را که مربوط به امور دینی می شده است را انجام می دادند . كف حمام ها با سنگ مرمر يا ساروج پوشانده مي شد و تمام قسمت هاي گرم خانه و راهرو و سربينه و هشتي داراي ازاره بودند كه از جنس سنگ يا كاشي بود. آهك بري به صورت ساده و رنگي از جمله تزيينات داخلي حمام ها بود. نمونه زيباي اي آهك بري  در حمام وكيل شيراز وجود دارد.</a:t>
            </a:r>
            <a:r>
              <a:rPr lang="en-US" sz="3200" smtClean="0">
                <a:latin typeface="Times New Roman" panose="02020603050405020304" pitchFamily="18" charset="0"/>
                <a:cs typeface="Times New Roman" panose="02020603050405020304" pitchFamily="18" charset="0"/>
              </a:rPr>
              <a:t/>
            </a:r>
            <a:br>
              <a:rPr lang="en-US" sz="3200" smtClean="0">
                <a:latin typeface="Times New Roman" panose="02020603050405020304" pitchFamily="18" charset="0"/>
                <a:cs typeface="Times New Roman" panose="02020603050405020304" pitchFamily="18" charset="0"/>
              </a:rPr>
            </a:br>
            <a:endParaRPr lang="en-US" sz="180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0"/>
            <a:ext cx="9144000" cy="6858000"/>
          </a:xfrm>
        </p:spPr>
        <p:txBody>
          <a:bodyPr/>
          <a:lstStyle/>
          <a:p>
            <a:endParaRPr lang="en-US" smtClean="0"/>
          </a:p>
        </p:txBody>
      </p:sp>
      <p:sp>
        <p:nvSpPr>
          <p:cNvPr id="15363" name="Title 2"/>
          <p:cNvSpPr>
            <a:spLocks noGrp="1"/>
          </p:cNvSpPr>
          <p:nvPr>
            <p:ph type="title"/>
          </p:nvPr>
        </p:nvSpPr>
        <p:spPr>
          <a:xfrm>
            <a:off x="0" y="0"/>
            <a:ext cx="9144000" cy="6858000"/>
          </a:xfrm>
        </p:spPr>
        <p:txBody>
          <a:bodyPr/>
          <a:lstStyle/>
          <a:p>
            <a:endParaRPr lang="en-US" smtClean="0"/>
          </a:p>
        </p:txBody>
      </p:sp>
      <p:pic>
        <p:nvPicPr>
          <p:cNvPr id="4" name="Picture 3" descr="آپلودسنتر آپ9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endParaRPr lang="en-US" smtClean="0"/>
          </a:p>
        </p:txBody>
      </p:sp>
      <p:pic>
        <p:nvPicPr>
          <p:cNvPr id="4" name="Content Placeholder 3" descr="http://www.fardanews.com/files/fa/news/1390/2/8/67718_88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حمام</Template>
  <TotalTime>0</TotalTime>
  <Words>899</Words>
  <Application>Microsoft Office PowerPoint</Application>
  <PresentationFormat>On-screen Show (4:3)</PresentationFormat>
  <Paragraphs>40</Paragraphs>
  <Slides>41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Candara</vt:lpstr>
      <vt:lpstr>Arial</vt:lpstr>
      <vt:lpstr>Symbol</vt:lpstr>
      <vt:lpstr>Calibri</vt:lpstr>
      <vt:lpstr>Times New Roman</vt:lpstr>
      <vt:lpstr>Tahoma</vt:lpstr>
      <vt:lpstr>Waveform</vt:lpstr>
      <vt:lpstr>Document</vt:lpstr>
      <vt:lpstr>   بسم الله الرحمن الرحیم  موضوح تحقیق:حمام هاوکاروان سراها    استاد مربوطه:مهندس حسینی  دانشگاه جامع علمی کاربردی بوکان  </vt:lpstr>
      <vt:lpstr>سابقه تاریخی حمام ها ازگذشته هاي دورتاكنون شست و شو و پاكيزگي از اهميتي ويژه برخوردار بوده است زيرا كه گذشتگان به خوبي مي دانستند كه رعايت نكردن نظافت تن موجب امراض مختلف مسري خواهد شد و البته پاكي جسم پاكي روان رانيز به دنبال دارد. بنا بر مدارك تاريخي سابقه شست و شو در ايران به قبل از زمان زرتشت مربوط است و احتمالا مهرپرستان ميبايد براي انجام مراسم مذهبي به مدت سه روز و سه شب درفواصل معين غسل كنند تا قادر باشند در مراسم ديني شركت كنند. ازاينرو محرابه ها وعبادتگاه ها ميبايست درمحلي قرارگيرند كه آب روان از داخل آن ها عبور كند و يا در كنار چشمه واقع شوند.در آيين زرتشت به چگونگي تطهير اشاره شده است وبراي انجام مراسم مذهبي بايد كليه مؤمنان اين دين روزي سه مرتبه از آرنج تا سر دست از پس گوش و چانه و تا ساق پا را بشويند سپس مراسم مذهبي را به جاي آورند. هخامنشيان از حمام هاي خصوصي استفاده مي كردند كه يك نوع از آن درتخت جمشيد كشف شده و در كنار آن لوازم شست و شو مانند كاسه سفالين گلابدان به دست آمده است. در دوره اشكاني نيز نمونه هايي از حمام در كاخ آشور به دست آمده است. باظهور دين اسلام وتاكيد اين دين بر تطهير وپاكيزگي تحولي در زندگي اجتماعي مردم به وجود آمد. غسل هاي واجب و متعدد شست و شوي پنج گانه به عنوان وضو درشبانه روز اهميت زيادي در بهداشت مردم يافت و جمله "النظافه من الايمان" شعار مسلمانان گرديد. به اين ترتيب حمام ها يكي بعد از ديگري ساخته شدند و مورد استقبال عموم قرار گرفتند. معماري و ساختن بناي حمام ها را پيشتر ايرانيان عهده دار بودند. كليه سياحان ومورخان اسلامي كه از شهر هاي مختلف اسلامي جهان  و ايران بازديد كرده اند تعداد حمام ها را بسيار نوشته اند. در اصفهان 272 حمام وجود دارد. تعدادي از اين حمام ها كه در نهايت زيبايي و با معماري ويژه و هنرمندانه ساخته مي شدند هنوز در شهر هاي ايران باقي مانده اند از جمله حمام گنجعلي خان دركرمان. ساخت حمام هاي مجلل در دوره زنديه و قاجاريه ادامه مي يابد و ما در ارگ كريمخاني حمام خصوصي كريمخاني و حمام ديگري درنزديكي بازار وكيل شيراز به نام حمام وكيل از دوره زنديه داريم كه تقريبا سالم باقي مانده اند. معماری حمام ها معماري حمام ها : حمام ها در بين فضاهاي شهري از اهمييت زيادي برخوردار بودند و بعد از مسجد و مدرسه و مجموعه بازار ازمهمترين بناهاي شهري محسوب مي شدند. حمام ها مي بايد در جايي در مسير گذر آب روان ساخته مي شدند و نيز لازم بود كه خروجي فاضلاب آن ها در نظر گرفته شود چون مصرف آب در حمام زياد بود. دراغلب حمام ها مسير دسترسي به بناي اصلي حمام با طراحي هاي جالبي صورت مي گرفت. به اين ترتيب كه هر فضا به وسيله راهرو هشتي مانند از فضاي ديگر جدا مي شد تا دما و رطوبت هر فضا نسبت به فضاي مجاور تنظيم گردد به اين صورت از ورود ناگهاني هواي سرد جلوگيري مي كردند بنابراين عامل مهمي كه در بناي حمام تاثير داشت تنظيم و حفظ دما و گرمايش بود.</vt:lpstr>
      <vt:lpstr>PowerPoint Presentation</vt:lpstr>
      <vt:lpstr>عناصر تشکیل دهنده حمام ها فضا هاي تشكيل دهنده حمام عبارت اند از: 1- ورودي : حمام ها قبل از ورود به راهروي منتهي به حمام درجلوي خود فضاي كوچكي به نام پيش خوان داشتند و سردر حمام ها نيز با تزئينات آجركاري و بيشتر كاشي كاري با نقوشي از گل و بوته و اغلب با مضمون هاي حماسي شاهنامه با كاشي خشت مزين بود و بعضا در ميان پيشاني در به شكل شير و خورشيد خانم با شعاع هاي اطراف آن با كاشي و يا نقاشي بر روي گچ تزئين مي شد. پس از پيشخوان نخست فضاي ورودي در ارتباط  مستقيم با خارج قرار مي گرفت سپس به وسيله راهرويي باريك و پيچدار كه مانع از به هدر رفتن دماي داخل حمام بود به يك دهليز و از آنجا به بينه يا سربينه حمام مي رسيد.   2- بينه يا سربينه : اين فضا به وسيله تعدادي پله كه از سطح اصلي گذر پايين تر بود با راهرو ورودي ارتباط می يافت. فضاي سربينه جايگاهي بود براي در آوردن لباس و نشستن و مانند سكويي دور تا دور فضا را فرا گرفته بود. معمولا يك قسمت از اين سكو عميق تر و وسيع تر و پر تزئين و تميزتر از ديگر قسمت هاي سكو بود كه اصطلاحا به آن شاه نشين مي گفتند اين محل مخصوص اعيان و بزرگان و دولت مردان بود. فضاي سربينه معمولا هشت گوش وچهار گوش وبه ندرت دايره بود. در زير سكوهاي رختكن حفره هايي به عنوان كفش كن تعبيه شده بود. </vt:lpstr>
      <vt:lpstr>PowerPoint Presentation</vt:lpstr>
      <vt:lpstr>PowerPoint Presentation</vt:lpstr>
      <vt:lpstr>3- ميان در : ارتباط سر بينه با گرم خانه از طريق ميان در انجام مي شد اين دالان نيز به منظور جلوگيري از به هدر رفتن گرماي داخل گرم خانه پرپيچ و خم و باريك و داراي سقف كوتاهي بود و معمولا سرويس هاي بهداشتي نيز در حد فاصل اين دالان قرار داشت. 4- گرم خانه : بعد از ميان در به فضاي گرم خانه مي رسيم. درگوشه اي ازاين فضا كه محل تميز كردن سر و بدن بود خزينه آب گرم قرار داشت. خزينه فضاي حوض مانند با آب گرم بود كه ابعاد آن متناسب با بزرگي و كوچكي حمام از 12الي25 متر مربع بود و علت بزرگی آن این بود که افراد برای شستن خود به ویژه غسل کردن (غسل ارتماسی) لازم بود وارد خزینه آب گرم شوند و معمولا یک دریچه کوچک از این فضا رو به گرمخانه قرار داشت تا مردم بتوانند وارد خزینه شوند . فضاي گرم خانه به دليل حرارتي كه از زير حمام به آن مي رسيد هميشه گرم بود. به علاوه چون ديوارهاي جانبي حمام تكيه بر خاك داشتند و با هواي بيرون مرتبط نبودند از اين رو همواره داخل حمام ها گرم بود وسرما نفوذي در آن ها نداشت. در كنار مخزن آب سرد قرار داشت آب خزينه را معمولا روزي يك بار وبعضا دو روز يك بار عوض مي كردند. از جمله فضاهایی که در بعضی از گرم خانه حمام ها قرار داشت اتاق نظافت و یا اتاق بهداشت بود که افراد برای انجام امور واجبات دینی به این اتاق می رفتند و کارهایی را که مربوط به امور دینی می شده است را انجام می دادند . كف حمام ها با سنگ مرمر يا ساروج پوشانده مي شد و تمام قسمت هاي گرم خانه و راهرو و سربينه و هشتي داراي ازاره بودند كه از جنس سنگ يا كاشي بود. آهك بري به صورت ساده و رنگي از جمله تزيينات داخلي حمام ها بود. نمونه زيباي اي آهك بري  در حمام وكيل شيراز وجود دارد.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 ادامه کاروانسراهای ایران </vt:lpstr>
      <vt:lpstr>PowerPoint Presentation</vt:lpstr>
      <vt:lpstr>PowerPoint Presentation</vt:lpstr>
      <vt:lpstr>PowerPoint Presentation</vt:lpstr>
      <vt:lpstr>PowerPoint Presentation</vt:lpstr>
      <vt:lpstr>PowerPoint Presentation</vt:lpstr>
      <vt:lpstr>کاروانسرا زاییده موقعیت جغرافیایی ایران است. نجد ایران مثلثی است بین دو فرورفتگی خلیج فارس در جنوب و دریای خزر در شمال و به منزله پلی میان آسیای مرکزی و غربی و نیز حلقه اتصال این دو با آسیای صغیر و اروپاست. بدین ترتیب، ایران در مرکز خطوط بزرگ ارتباطی قرار می‌گیرد که شرق و غرب دنیا را به یکدیگر متصل می‌سازند و قدیمی‌ترین و مهم‌ترین شاهراه ارتباطی جهان باستان- جاده ابریشم- از آن می‌گذرد.(3) این وضع، احداث و توسعه راه در ایران را ضروری می‌ساخت و با توجه به خشکی و کم آبی این سرزمین و دوری آبادی‌ها از یکدیگر، وجود اماکنی برای اقامت موقت مسافران را اجتناب ناپذیر می‌کرد. توسعه راههای ایران به ویژه از دوران هخامنشی مورد توجه قرار گرفت. چرا که هخامنشیان سرزمین‌های گسترده‌ای از  قفقاز تا خلیج فارس و از آسیای مرکزی تا آسیای صغیر، مدیترانه و شمال آفریقا را تحت سلطه خود داشتند و اداره این قلمرو وسیع نیازمند وجود شبکه گسترده‌ای از راهها و تأسیسات مربوط به آن بود. مهم‌ترین این راهها جاده شاهی بود که از شوش آغاز می‌شد، از دجله و زیر اربِل عبور می‌کرد و تا افسوس ادامه می‌یافت که 2683 کیلومتر طول داشت و شامل 111 ایستگاه یا منزل بود که هریک با اسب‌های تازه نفس یدکی بر پیک‌های شاهی مجهز بود. (4) توسعه راهها در دوره اشکانی ادامه پیدا کرد و در دوره ساسانی ساخت کاروانسرا به یکی از فرازهای مهم تاریخی خود رسید. با این وجود، نقطه اوج نقش آفرینی ارتباطی راهها و کاروانسراها را باید در دوران پس از اسلام جست و جو کرد. چرا که فتوحات مسلمانان، قلمرو وسیعی شامل جزیرة العرب، بین‌النهرین، ایران، ماوراء‌النهر،  قفقاز، بخشی از آسیای صغیر، شام، فلسطین، شمال آفریقا و حتی جنوب اسپانیا (آندلس) را تحت فرمان قدرتی واحد (خلفای راشدین، خلافت اموی و خلافت عباسی) درآورد و مرزهای سیاسی گذشته را از میان برد. </vt:lpstr>
      <vt:lpstr>PowerPoint Presentation</vt:lpstr>
      <vt:lpstr>PowerPoint Presentation</vt:lpstr>
      <vt:lpstr>PowerPoint Presentation</vt:lpstr>
      <vt:lpstr>آشنایی با کاروانسرای قلعه خرگوشی - یزد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بسم الله الرحمن الرحیم  موضوح تحقیق:حمام هاوکاروان سراها    استاد مربوطه:مهندس حسینی  دانشگاه جامع علمی کاربردی بوکان  </dc:title>
  <dc:creator>omid arzi</dc:creator>
  <cp:lastModifiedBy>omid arzi</cp:lastModifiedBy>
  <cp:revision>1</cp:revision>
  <dcterms:created xsi:type="dcterms:W3CDTF">2022-01-26T21:56:58Z</dcterms:created>
  <dcterms:modified xsi:type="dcterms:W3CDTF">2022-01-26T21:57:30Z</dcterms:modified>
</cp:coreProperties>
</file>