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256" r:id="rId2"/>
    <p:sldId id="257" r:id="rId3"/>
    <p:sldId id="265"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6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ED211D04-27EE-4DD1-8516-CCDB5D00D6D4}" type="datetimeFigureOut">
              <a:rPr lang="fa-IR" smtClean="0"/>
              <a:t>01/07/1440</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F14B2020-04C7-4054-A5A2-44D709E09DFF}" type="slidenum">
              <a:rPr lang="fa-IR" smtClean="0"/>
              <a:t>‹#›</a:t>
            </a:fld>
            <a:endParaRPr lang="fa-IR"/>
          </a:p>
        </p:txBody>
      </p:sp>
    </p:spTree>
    <p:extLst>
      <p:ext uri="{BB962C8B-B14F-4D97-AF65-F5344CB8AC3E}">
        <p14:creationId xmlns:p14="http://schemas.microsoft.com/office/powerpoint/2010/main" val="500495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8F0E3E-7D88-45A6-8456-69D32B63AE9B}" type="datetimeFigureOut">
              <a:rPr lang="fa-IR" smtClean="0"/>
              <a:t>01/07/1440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957F8CE-CD6F-499B-B104-7655F0E1F20C}" type="slidenum">
              <a:rPr lang="fa-IR" smtClean="0"/>
              <a:t>‹#›</a:t>
            </a:fld>
            <a:endParaRPr lang="fa-I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
          <p:cNvSpPr txBox="1">
            <a:spLocks noChangeArrowheads="1"/>
          </p:cNvSpPr>
          <p:nvPr userDrawn="1"/>
        </p:nvSpPr>
        <p:spPr bwMode="auto">
          <a:xfrm>
            <a:off x="685800" y="76200"/>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1" eaLnBrk="1" hangingPunct="1">
              <a:defRPr/>
            </a:pPr>
            <a:r>
              <a:rPr lang="fa-IR" altLang="fa-IR" dirty="0" smtClean="0">
                <a:solidFill>
                  <a:srgbClr val="FFFF00"/>
                </a:solidFill>
                <a:latin typeface="Tahoma" panose="020B0604030504040204" pitchFamily="34" charset="0"/>
                <a:cs typeface="B Titr" panose="00000700000000000000" pitchFamily="2" charset="-78"/>
              </a:rPr>
              <a:t>بانک پاورپوینت: </a:t>
            </a:r>
            <a:r>
              <a:rPr lang="en-US" altLang="fa-IR" b="1" dirty="0" smtClean="0">
                <a:solidFill>
                  <a:srgbClr val="FFFF00"/>
                </a:solidFill>
                <a:latin typeface="Tahoma" panose="020B0604030504040204" pitchFamily="34" charset="0"/>
                <a:cs typeface="B Titr" panose="00000700000000000000" pitchFamily="2" charset="-78"/>
              </a:rPr>
              <a:t>@</a:t>
            </a:r>
            <a:r>
              <a:rPr lang="en-US" altLang="fa-IR" b="1" dirty="0" err="1" smtClean="0">
                <a:solidFill>
                  <a:srgbClr val="FFFF00"/>
                </a:solidFill>
                <a:latin typeface="Tahoma" panose="020B0604030504040204" pitchFamily="34" charset="0"/>
                <a:cs typeface="B Titr" panose="00000700000000000000" pitchFamily="2" charset="-78"/>
              </a:rPr>
              <a:t>PptBank</a:t>
            </a:r>
            <a:endParaRPr lang="fa-IR" altLang="fa-IR" b="1" dirty="0" smtClean="0">
              <a:solidFill>
                <a:srgbClr val="FFFF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F0E3E-7D88-45A6-8456-69D32B63AE9B}" type="datetimeFigureOut">
              <a:rPr lang="fa-IR" smtClean="0"/>
              <a:t>01/07/1440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957F8CE-CD6F-499B-B104-7655F0E1F20C}"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F0E3E-7D88-45A6-8456-69D32B63AE9B}" type="datetimeFigureOut">
              <a:rPr lang="fa-IR" smtClean="0"/>
              <a:t>01/07/1440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957F8CE-CD6F-499B-B104-7655F0E1F20C}"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F0E3E-7D88-45A6-8456-69D32B63AE9B}" type="datetimeFigureOut">
              <a:rPr lang="fa-IR" smtClean="0"/>
              <a:t>01/07/1440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957F8CE-CD6F-499B-B104-7655F0E1F20C}"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F0E3E-7D88-45A6-8456-69D32B63AE9B}" type="datetimeFigureOut">
              <a:rPr lang="fa-IR" smtClean="0"/>
              <a:t>01/07/1440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957F8CE-CD6F-499B-B104-7655F0E1F20C}" type="slidenum">
              <a:rPr lang="fa-IR" smtClean="0"/>
              <a:t>‹#›</a:t>
            </a:fld>
            <a:endParaRPr lang="fa-I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
          <p:cNvSpPr txBox="1">
            <a:spLocks noChangeArrowheads="1"/>
          </p:cNvSpPr>
          <p:nvPr userDrawn="1"/>
        </p:nvSpPr>
        <p:spPr bwMode="auto">
          <a:xfrm>
            <a:off x="685800" y="76200"/>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1" eaLnBrk="1" hangingPunct="1">
              <a:defRPr/>
            </a:pPr>
            <a:r>
              <a:rPr lang="fa-IR" altLang="fa-IR" dirty="0" smtClean="0">
                <a:solidFill>
                  <a:srgbClr val="FFFF00"/>
                </a:solidFill>
                <a:latin typeface="Tahoma" panose="020B0604030504040204" pitchFamily="34" charset="0"/>
                <a:cs typeface="B Titr" panose="00000700000000000000" pitchFamily="2" charset="-78"/>
              </a:rPr>
              <a:t>بانک پاورپوینت: </a:t>
            </a:r>
            <a:r>
              <a:rPr lang="en-US" altLang="fa-IR" b="1" dirty="0" smtClean="0">
                <a:solidFill>
                  <a:srgbClr val="FFFF00"/>
                </a:solidFill>
                <a:latin typeface="Tahoma" panose="020B0604030504040204" pitchFamily="34" charset="0"/>
                <a:cs typeface="B Titr" panose="00000700000000000000" pitchFamily="2" charset="-78"/>
              </a:rPr>
              <a:t>@</a:t>
            </a:r>
            <a:r>
              <a:rPr lang="en-US" altLang="fa-IR" b="1" dirty="0" err="1" smtClean="0">
                <a:solidFill>
                  <a:srgbClr val="FFFF00"/>
                </a:solidFill>
                <a:latin typeface="Tahoma" panose="020B0604030504040204" pitchFamily="34" charset="0"/>
                <a:cs typeface="B Titr" panose="00000700000000000000" pitchFamily="2" charset="-78"/>
              </a:rPr>
              <a:t>PptBank</a:t>
            </a:r>
            <a:endParaRPr lang="fa-IR" altLang="fa-IR" b="1" dirty="0" smtClean="0">
              <a:solidFill>
                <a:srgbClr val="FFFF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8F0E3E-7D88-45A6-8456-69D32B63AE9B}" type="datetimeFigureOut">
              <a:rPr lang="fa-IR" smtClean="0"/>
              <a:t>01/07/1440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957F8CE-CD6F-499B-B104-7655F0E1F20C}"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8F0E3E-7D88-45A6-8456-69D32B63AE9B}" type="datetimeFigureOut">
              <a:rPr lang="fa-IR" smtClean="0"/>
              <a:t>01/07/1440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957F8CE-CD6F-499B-B104-7655F0E1F20C}" type="slidenum">
              <a:rPr lang="fa-IR" smtClean="0"/>
              <a:t>‹#›</a:t>
            </a:fld>
            <a:endParaRPr lang="fa-I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8F0E3E-7D88-45A6-8456-69D32B63AE9B}" type="datetimeFigureOut">
              <a:rPr lang="fa-IR" smtClean="0"/>
              <a:t>01/07/1440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957F8CE-CD6F-499B-B104-7655F0E1F20C}"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F0E3E-7D88-45A6-8456-69D32B63AE9B}" type="datetimeFigureOut">
              <a:rPr lang="fa-IR" smtClean="0"/>
              <a:t>01/07/1440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957F8CE-CD6F-499B-B104-7655F0E1F20C}"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F0E3E-7D88-45A6-8456-69D32B63AE9B}" type="datetimeFigureOut">
              <a:rPr lang="fa-IR" smtClean="0"/>
              <a:t>01/07/1440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957F8CE-CD6F-499B-B104-7655F0E1F20C}" type="slidenum">
              <a:rPr lang="fa-IR" smtClean="0"/>
              <a:t>‹#›</a:t>
            </a:fld>
            <a:endParaRPr lang="fa-I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F0E3E-7D88-45A6-8456-69D32B63AE9B}" type="datetimeFigureOut">
              <a:rPr lang="fa-IR" smtClean="0"/>
              <a:t>01/07/1440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957F8CE-CD6F-499B-B104-7655F0E1F20C}"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08F0E3E-7D88-45A6-8456-69D32B63AE9B}" type="datetimeFigureOut">
              <a:rPr lang="fa-IR" smtClean="0"/>
              <a:t>01/07/1440</a:t>
            </a:fld>
            <a:endParaRPr lang="fa-I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fa-I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7957F8CE-CD6F-499B-B104-7655F0E1F20C}" type="slidenum">
              <a:rPr lang="fa-IR" smtClean="0"/>
              <a:t>‹#›</a:t>
            </a:fld>
            <a:endParaRPr lang="fa-I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
          <p:cNvSpPr txBox="1">
            <a:spLocks noChangeArrowheads="1"/>
          </p:cNvSpPr>
          <p:nvPr userDrawn="1"/>
        </p:nvSpPr>
        <p:spPr bwMode="auto">
          <a:xfrm>
            <a:off x="685800" y="-25432"/>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1" eaLnBrk="1" hangingPunct="1">
              <a:defRPr/>
            </a:pPr>
            <a:r>
              <a:rPr lang="fa-IR" altLang="fa-IR" dirty="0" smtClean="0">
                <a:solidFill>
                  <a:srgbClr val="FFFF00"/>
                </a:solidFill>
                <a:latin typeface="Tahoma" panose="020B0604030504040204" pitchFamily="34" charset="0"/>
                <a:cs typeface="B Titr" panose="00000700000000000000" pitchFamily="2" charset="-78"/>
              </a:rPr>
              <a:t>بانک پاورپوینت: </a:t>
            </a:r>
            <a:r>
              <a:rPr lang="en-US" altLang="fa-IR" b="1" dirty="0" smtClean="0">
                <a:solidFill>
                  <a:srgbClr val="FFFF00"/>
                </a:solidFill>
                <a:latin typeface="Tahoma" panose="020B0604030504040204" pitchFamily="34" charset="0"/>
                <a:cs typeface="B Titr" panose="00000700000000000000" pitchFamily="2" charset="-78"/>
              </a:rPr>
              <a:t>@</a:t>
            </a:r>
            <a:r>
              <a:rPr lang="en-US" altLang="fa-IR" b="1" dirty="0" err="1" smtClean="0">
                <a:solidFill>
                  <a:srgbClr val="FFFF00"/>
                </a:solidFill>
                <a:latin typeface="Tahoma" panose="020B0604030504040204" pitchFamily="34" charset="0"/>
                <a:cs typeface="B Titr" panose="00000700000000000000" pitchFamily="2" charset="-78"/>
              </a:rPr>
              <a:t>PptBank</a:t>
            </a:r>
            <a:endParaRPr lang="fa-IR" altLang="fa-IR" b="1" dirty="0" smtClean="0">
              <a:solidFill>
                <a:srgbClr val="FFFF00"/>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657600"/>
            <a:ext cx="7543800" cy="1600200"/>
          </a:xfrm>
        </p:spPr>
        <p:txBody>
          <a:bodyPr/>
          <a:lstStyle/>
          <a:p>
            <a:pPr algn="r"/>
            <a:r>
              <a:rPr lang="fa-IR" dirty="0" smtClean="0"/>
              <a:t>معماری بیونیک</a:t>
            </a:r>
            <a:endParaRPr lang="fa-IR" dirty="0"/>
          </a:p>
        </p:txBody>
      </p:sp>
    </p:spTree>
    <p:extLst>
      <p:ext uri="{BB962C8B-B14F-4D97-AF65-F5344CB8AC3E}">
        <p14:creationId xmlns:p14="http://schemas.microsoft.com/office/powerpoint/2010/main" val="1101251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E:\uni-karshenasi\ensan tabiat\bionik\پل میلنیوم\800px-Millennium_Bridge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62000"/>
            <a:ext cx="6705600" cy="4811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915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E:\uni-karshenasi\ensan tabiat\bionik\پل میلنیوم\Mill.bridge.from.tate.modern.ar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799" y="649846"/>
            <a:ext cx="7003143" cy="5107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15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324600" y="609600"/>
            <a:ext cx="25146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solidFill>
                  <a:srgbClr val="000000"/>
                </a:solidFill>
                <a:effectLst/>
                <a:latin typeface="Tahoma" pitchFamily="34" charset="0"/>
                <a:ea typeface="Times New Roman" pitchFamily="18" charset="0"/>
              </a:rPr>
              <a:t>شهرک علم</a:t>
            </a:r>
            <a:r>
              <a:rPr kumimoji="0" lang="fa-IR" sz="3200" b="1" i="0" u="none" strike="noStrike" cap="none" normalizeH="0" dirty="0" smtClean="0">
                <a:ln>
                  <a:noFill/>
                </a:ln>
                <a:solidFill>
                  <a:srgbClr val="000000"/>
                </a:solidFill>
                <a:effectLst/>
                <a:latin typeface="Tahoma" pitchFamily="34" charset="0"/>
                <a:ea typeface="Times New Roman" pitchFamily="18" charset="0"/>
              </a:rPr>
              <a:t> و هنر </a:t>
            </a:r>
            <a:endParaRPr kumimoji="0" lang="fa-IR" sz="3200" b="1" i="0" u="none" strike="noStrike" cap="none" normalizeH="0" baseline="0" dirty="0" smtClean="0">
              <a:ln>
                <a:noFill/>
              </a:ln>
              <a:solidFill>
                <a:srgbClr val="000000"/>
              </a:solidFill>
              <a:effectLst/>
              <a:latin typeface="Tahoma" pitchFamily="34" charset="0"/>
              <a:ea typeface="Times New Roman" pitchFamily="18" charset="0"/>
            </a:endParaRPr>
          </a:p>
          <a:p>
            <a:pPr marL="0" marR="0" lvl="0" indent="0"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000000"/>
                </a:solidFill>
                <a:effectLst/>
                <a:latin typeface="Tahoma" pitchFamily="34" charset="0"/>
                <a:ea typeface="Times New Roman" pitchFamily="18" charset="0"/>
              </a:rPr>
              <a:t>طراح : سانتياگو کالاتراوا</a:t>
            </a:r>
            <a:r>
              <a:rPr kumimoji="0" lang="en-US" sz="2000" b="1" i="0" u="none" strike="noStrike" cap="none" normalizeH="0" baseline="0" dirty="0" smtClean="0">
                <a:ln>
                  <a:noFill/>
                </a:ln>
                <a:solidFill>
                  <a:srgbClr val="000000"/>
                </a:solidFill>
                <a:effectLst/>
                <a:latin typeface="Tahoma" pitchFamily="34" charset="0"/>
                <a:ea typeface="Times New Roman" pitchFamily="18" charset="0"/>
              </a:rPr>
              <a:t/>
            </a:r>
            <a:br>
              <a:rPr kumimoji="0" lang="en-US" sz="2000" b="1" i="0" u="none" strike="noStrike" cap="none" normalizeH="0" baseline="0" dirty="0" smtClean="0">
                <a:ln>
                  <a:noFill/>
                </a:ln>
                <a:solidFill>
                  <a:srgbClr val="000000"/>
                </a:solidFill>
                <a:effectLst/>
                <a:latin typeface="Tahoma" pitchFamily="34" charset="0"/>
                <a:ea typeface="Times New Roman" pitchFamily="18" charset="0"/>
              </a:rPr>
            </a:br>
            <a:r>
              <a:rPr kumimoji="0" lang="fa-IR" sz="2000" b="1" i="0" u="none" strike="noStrike" cap="none" normalizeH="0" baseline="0" dirty="0" smtClean="0">
                <a:ln>
                  <a:noFill/>
                </a:ln>
                <a:solidFill>
                  <a:srgbClr val="000000"/>
                </a:solidFill>
                <a:effectLst/>
                <a:latin typeface="Tahoma" pitchFamily="34" charset="0"/>
                <a:ea typeface="Times New Roman" pitchFamily="18" charset="0"/>
              </a:rPr>
              <a:t>محل : والنسيا، اسپانيا</a:t>
            </a:r>
            <a:endParaRPr kumimoji="0" lang="en-US" sz="2000" b="1"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endParaRPr>
          </a:p>
        </p:txBody>
      </p:sp>
      <p:pic>
        <p:nvPicPr>
          <p:cNvPr id="11265" name="Picture 14" descr="Description: http://nazaronline.ir/files/fa/news/1389/10/26/2255_1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09131"/>
            <a:ext cx="4223657" cy="27664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29527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533400" y="2012283"/>
            <a:ext cx="8305800" cy="707886"/>
          </a:xfrm>
          <a:prstGeom prst="rect">
            <a:avLst/>
          </a:prstGeom>
        </p:spPr>
        <p:txBody>
          <a:bodyPr wrap="square">
            <a:spAutoFit/>
          </a:bodyPr>
          <a:lstStyle/>
          <a:p>
            <a:pPr lvl="0" eaLnBrk="0" fontAlgn="base" hangingPunct="0">
              <a:spcBef>
                <a:spcPct val="0"/>
              </a:spcBef>
              <a:spcAft>
                <a:spcPct val="0"/>
              </a:spcAft>
            </a:pPr>
            <a:r>
              <a:rPr kumimoji="0" lang="fa-IR" sz="2000" b="1" i="0" u="none" strike="noStrike" cap="none" normalizeH="0" baseline="0" dirty="0" smtClean="0">
                <a:ln>
                  <a:noFill/>
                </a:ln>
                <a:solidFill>
                  <a:srgbClr val="000000"/>
                </a:solidFill>
                <a:effectLst/>
                <a:latin typeface="Tahoma" pitchFamily="34" charset="0"/>
                <a:ea typeface="Times New Roman" pitchFamily="18" charset="0"/>
              </a:rPr>
              <a:t>سانتياگو کالاتراوا گفته : از آنجا که اين سايت به دريا نزديک است و والنسيا خشک، تصميم گرفتم تا از آب به صورت انعکاس دهنده معماري، به عنوان يک المان شاخص سايت استفاده کنم</a:t>
            </a:r>
            <a:r>
              <a:rPr kumimoji="0" lang="en-US" sz="2000" b="1" i="0" u="none" strike="noStrike" cap="none" normalizeH="0" baseline="0" dirty="0" smtClean="0">
                <a:ln>
                  <a:noFill/>
                </a:ln>
                <a:solidFill>
                  <a:srgbClr val="000000"/>
                </a:solidFill>
                <a:effectLst/>
                <a:latin typeface="Tahoma" pitchFamily="34" charset="0"/>
                <a:ea typeface="Times New Roman" pitchFamily="18" charset="0"/>
              </a:rPr>
              <a:t>.</a:t>
            </a:r>
            <a:endParaRPr kumimoji="0" lang="en-US" sz="2000" b="1" i="0" u="none" strike="noStrike" cap="none" normalizeH="0" baseline="0" dirty="0" smtClean="0">
              <a:ln>
                <a:noFill/>
              </a:ln>
              <a:solidFill>
                <a:schemeClr val="tx1"/>
              </a:solidFill>
              <a:effectLst/>
              <a:latin typeface="Arial" pitchFamily="34" charset="0"/>
            </a:endParaRPr>
          </a:p>
        </p:txBody>
      </p:sp>
      <p:pic>
        <p:nvPicPr>
          <p:cNvPr id="11268" name="Picture 4" descr="E:\uni-karshenasi\ensan tabiat\bionik\شهر علم و هنر\2259_715.jpg"/>
          <p:cNvPicPr>
            <a:picLocks noChangeAspect="1" noChangeArrowheads="1"/>
          </p:cNvPicPr>
          <p:nvPr/>
        </p:nvPicPr>
        <p:blipFill rotWithShape="1">
          <a:blip r:embed="rId3">
            <a:extLst>
              <a:ext uri="{28A0092B-C50C-407E-A947-70E740481C1C}">
                <a14:useLocalDpi xmlns:a14="http://schemas.microsoft.com/office/drawing/2010/main" val="0"/>
              </a:ext>
            </a:extLst>
          </a:blip>
          <a:srcRect l="7452"/>
          <a:stretch/>
        </p:blipFill>
        <p:spPr bwMode="auto">
          <a:xfrm>
            <a:off x="304800" y="3009131"/>
            <a:ext cx="4038600" cy="273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515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33400" y="457200"/>
            <a:ext cx="8229600" cy="1631216"/>
          </a:xfrm>
          <a:prstGeom prst="rect">
            <a:avLst/>
          </a:prstGeom>
        </p:spPr>
        <p:txBody>
          <a:bodyPr wrap="square">
            <a:spAutoFit/>
          </a:bodyPr>
          <a:lstStyle/>
          <a:p>
            <a:r>
              <a:rPr lang="fa-IR" sz="2000" b="1" dirty="0"/>
              <a:t>در والنسيا، شهري که هر يک از معماري هاي آن نمونه يک گوهر درخشان است، شهرک علم و هنر نهايت هنر معماري قرن 21 ميباشد. اين مجموعه عظيم، بيشتر شبيه يک نمايشگاه جهاني است تا يک موزه. موزه علم، بزرگترين موزه در اسپانياست و آکواريوم آن بزرگترين آکواريوم در اروپا مي باشد. همچنين استخر و برکه اين مجموعه مي تواند چندين زمين فوتبال را در خود جاي دهد</a:t>
            </a:r>
            <a:r>
              <a:rPr lang="en-US" sz="2000" b="1" dirty="0"/>
              <a:t>.</a:t>
            </a:r>
            <a:br>
              <a:rPr lang="en-US" sz="2000" b="1" dirty="0"/>
            </a:br>
            <a:endParaRPr lang="fa-IR" sz="2000" b="1" dirty="0"/>
          </a:p>
        </p:txBody>
      </p:sp>
      <p:pic>
        <p:nvPicPr>
          <p:cNvPr id="12290" name="Picture 2" descr="E:\uni-karshenasi\ensan tabiat\bionik\شهر علم و هنر\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96143"/>
            <a:ext cx="631657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750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38200" y="1194374"/>
            <a:ext cx="7629534" cy="1323439"/>
          </a:xfrm>
          <a:prstGeom prst="rect">
            <a:avLst/>
          </a:prstGeom>
        </p:spPr>
        <p:txBody>
          <a:bodyPr wrap="square">
            <a:spAutoFit/>
          </a:bodyPr>
          <a:lstStyle/>
          <a:p>
            <a:r>
              <a:rPr lang="fa-IR" sz="2000" b="1" dirty="0"/>
              <a:t>قسمت بالايي شامل يک گردشگاه طويل با يک مجموعه باغ در سه خط مي باشد که از آنجا نماي زيبايي از کل شهر علم و هنر قابل مشاهده مي </a:t>
            </a:r>
            <a:r>
              <a:rPr lang="fa-IR" sz="2000" b="1" dirty="0" smtClean="0"/>
              <a:t>باشد.</a:t>
            </a:r>
            <a:endParaRPr lang="en-US" sz="2000" b="1" dirty="0"/>
          </a:p>
          <a:p>
            <a:r>
              <a:rPr lang="fa-IR" sz="2000" b="1" dirty="0"/>
              <a:t>ورودي شهر هنر و علم شامل فضاي سبز عظيم و فوق العاده اي است که 320 متر طول و 60 متر عرض دارد. باغ ها به وسيله تعداد زيادي نخل و درختان پرتقال و بوته هاي توت فرنگي متنوع احاطه شده اند.</a:t>
            </a:r>
            <a:endParaRPr lang="en-US" sz="2000" b="1" dirty="0"/>
          </a:p>
        </p:txBody>
      </p:sp>
      <p:sp>
        <p:nvSpPr>
          <p:cNvPr id="3" name="Rectangle 2"/>
          <p:cNvSpPr/>
          <p:nvPr/>
        </p:nvSpPr>
        <p:spPr>
          <a:xfrm>
            <a:off x="5747117" y="609599"/>
            <a:ext cx="2720617" cy="584775"/>
          </a:xfrm>
          <a:prstGeom prst="rect">
            <a:avLst/>
          </a:prstGeom>
        </p:spPr>
        <p:txBody>
          <a:bodyPr wrap="none">
            <a:spAutoFit/>
          </a:bodyPr>
          <a:lstStyle/>
          <a:p>
            <a:r>
              <a:rPr lang="fa-IR" sz="3200" b="1" dirty="0"/>
              <a:t>ورودي شهر علم و هنر</a:t>
            </a:r>
            <a:r>
              <a:rPr lang="en-US" sz="3200" b="1" dirty="0"/>
              <a:t> </a:t>
            </a:r>
            <a:endParaRPr lang="fa-IR" sz="3200" dirty="0"/>
          </a:p>
        </p:txBody>
      </p:sp>
      <p:pic>
        <p:nvPicPr>
          <p:cNvPr id="13314" name="Picture 2" descr="E:\uni-karshenasi\ensan tabiat\bionik\شهر علم و هنر\2260_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15" y="3021312"/>
            <a:ext cx="3824760" cy="2801637"/>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E:\uni-karshenasi\ensan tabiat\bionik\شهر علم و هنر\2262_3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5841" y="3021313"/>
            <a:ext cx="4261045" cy="280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750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182804" y="533400"/>
            <a:ext cx="3214341" cy="584775"/>
          </a:xfrm>
          <a:prstGeom prst="rect">
            <a:avLst/>
          </a:prstGeom>
        </p:spPr>
        <p:txBody>
          <a:bodyPr wrap="none">
            <a:spAutoFit/>
          </a:bodyPr>
          <a:lstStyle/>
          <a:p>
            <a:r>
              <a:rPr lang="fa-IR" sz="3200" b="1" dirty="0"/>
              <a:t>موزه علم</a:t>
            </a:r>
            <a:r>
              <a:rPr lang="en-US" sz="3200" dirty="0">
                <a:latin typeface="Arabic Typesetting" pitchFamily="66" charset="-78"/>
                <a:cs typeface="Arabic Typesetting" pitchFamily="66" charset="-78"/>
              </a:rPr>
              <a:t>Science Museum </a:t>
            </a:r>
            <a:endParaRPr lang="fa-IR" sz="3200" dirty="0">
              <a:latin typeface="Arabic Typesetting" pitchFamily="66" charset="-78"/>
              <a:cs typeface="Arabic Typesetting" pitchFamily="66" charset="-78"/>
            </a:endParaRPr>
          </a:p>
        </p:txBody>
      </p:sp>
      <p:sp>
        <p:nvSpPr>
          <p:cNvPr id="3" name="Rectangle 2"/>
          <p:cNvSpPr/>
          <p:nvPr/>
        </p:nvSpPr>
        <p:spPr>
          <a:xfrm>
            <a:off x="609600" y="1407886"/>
            <a:ext cx="7787545" cy="707886"/>
          </a:xfrm>
          <a:prstGeom prst="rect">
            <a:avLst/>
          </a:prstGeom>
        </p:spPr>
        <p:txBody>
          <a:bodyPr wrap="square">
            <a:spAutoFit/>
          </a:bodyPr>
          <a:lstStyle/>
          <a:p>
            <a:r>
              <a:rPr lang="fa-IR" sz="2000" b="1" dirty="0"/>
              <a:t>در اين مکان بازديد کنندگان مي توانند زمان حال و تکنولوژي آينده را از نزديک لمس کرده و تجربه نمايند</a:t>
            </a:r>
            <a:endParaRPr lang="en-US" sz="2000" b="1" dirty="0"/>
          </a:p>
          <a:p>
            <a:r>
              <a:rPr lang="fa-IR" sz="2000" b="1" dirty="0"/>
              <a:t>بعد از ترک باغ شما مي توانيد از يک ساختمان ديدني که شامل ديوارهاي شيشه اي عظيم و سکوهاي معلق مي باشد</a:t>
            </a:r>
            <a:endParaRPr lang="en-US" sz="2000" b="1" dirty="0"/>
          </a:p>
        </p:txBody>
      </p:sp>
      <p:pic>
        <p:nvPicPr>
          <p:cNvPr id="14338" name="Picture 2" descr="E:\uni-karshenasi\ensan tabiat\bionik\شهر علم و هنر\2264_6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372" y="2209800"/>
            <a:ext cx="5080000" cy="370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750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850970" y="609600"/>
            <a:ext cx="2555507" cy="584775"/>
          </a:xfrm>
          <a:prstGeom prst="rect">
            <a:avLst/>
          </a:prstGeom>
        </p:spPr>
        <p:txBody>
          <a:bodyPr wrap="none">
            <a:spAutoFit/>
          </a:bodyPr>
          <a:lstStyle/>
          <a:p>
            <a:r>
              <a:rPr lang="fa-IR" sz="3200" b="1" dirty="0"/>
              <a:t>افلاک نما</a:t>
            </a:r>
            <a:r>
              <a:rPr lang="en-US" sz="3200" dirty="0">
                <a:latin typeface="Arabic Typesetting" pitchFamily="66" charset="-78"/>
                <a:cs typeface="Arabic Typesetting" pitchFamily="66" charset="-78"/>
              </a:rPr>
              <a:t> </a:t>
            </a:r>
            <a:r>
              <a:rPr lang="en-US" sz="3200" dirty="0" err="1">
                <a:latin typeface="Arabic Typesetting" pitchFamily="66" charset="-78"/>
                <a:cs typeface="Arabic Typesetting" pitchFamily="66" charset="-78"/>
              </a:rPr>
              <a:t>Hemisferic</a:t>
            </a:r>
            <a:r>
              <a:rPr lang="en-US" sz="3200" b="1" dirty="0"/>
              <a:t> </a:t>
            </a:r>
            <a:endParaRPr lang="fa-IR" sz="3200" dirty="0"/>
          </a:p>
        </p:txBody>
      </p:sp>
      <p:sp>
        <p:nvSpPr>
          <p:cNvPr id="3" name="Rectangle 2"/>
          <p:cNvSpPr/>
          <p:nvPr/>
        </p:nvSpPr>
        <p:spPr>
          <a:xfrm>
            <a:off x="4421923" y="1447800"/>
            <a:ext cx="3984553" cy="1323439"/>
          </a:xfrm>
          <a:prstGeom prst="rect">
            <a:avLst/>
          </a:prstGeom>
        </p:spPr>
        <p:txBody>
          <a:bodyPr wrap="square">
            <a:spAutoFit/>
          </a:bodyPr>
          <a:lstStyle/>
          <a:p>
            <a:r>
              <a:rPr lang="fa-IR" sz="2000" b="1" dirty="0"/>
              <a:t>در نزديک ساختمان موزه يک ساختمان است که به فرم چشم انسان مي باشد .</a:t>
            </a:r>
            <a:r>
              <a:rPr lang="fa-IR" sz="2000" b="1" dirty="0" smtClean="0"/>
              <a:t> </a:t>
            </a:r>
            <a:r>
              <a:rPr lang="fa-IR" sz="2000" b="1" dirty="0"/>
              <a:t>در اين مکان مي توان فيلم </a:t>
            </a:r>
            <a:r>
              <a:rPr lang="fa-IR" sz="2000" b="1" dirty="0" smtClean="0"/>
              <a:t>های 3بعدي</a:t>
            </a:r>
            <a:r>
              <a:rPr lang="fa-IR" sz="2000" b="1" dirty="0"/>
              <a:t>، شو هاي ليزري، شو هاي مالتي مديا و صدها انيميشن ديد.</a:t>
            </a:r>
          </a:p>
        </p:txBody>
      </p:sp>
      <p:pic>
        <p:nvPicPr>
          <p:cNvPr id="15362" name="Picture 2" descr="E:\uni-karshenasi\ensan tabiat\bionik\بیونیک- کلی\175053_4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09" y="602343"/>
            <a:ext cx="3822238" cy="2582134"/>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E:\uni-karshenasi\ensan tabiat\bionik\معماری ارگانیک\city-of-arts-sci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923" y="3328781"/>
            <a:ext cx="4146865" cy="275201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E:\uni-karshenasi\ensan tabiat\bionik\معماری ارگانیک\132293702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09" y="3328781"/>
            <a:ext cx="3822238" cy="2752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750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412377" y="609600"/>
            <a:ext cx="2945037" cy="584775"/>
          </a:xfrm>
          <a:prstGeom prst="rect">
            <a:avLst/>
          </a:prstGeom>
        </p:spPr>
        <p:txBody>
          <a:bodyPr wrap="none">
            <a:spAutoFit/>
          </a:bodyPr>
          <a:lstStyle/>
          <a:p>
            <a:r>
              <a:rPr lang="fa-IR" sz="3200" b="1" dirty="0"/>
              <a:t>خانه اپرا</a:t>
            </a:r>
            <a:r>
              <a:rPr lang="en-US" sz="3200" b="1" dirty="0"/>
              <a:t> </a:t>
            </a:r>
            <a:r>
              <a:rPr lang="en-US" sz="3200" dirty="0">
                <a:latin typeface="Arabic Typesetting" pitchFamily="66" charset="-78"/>
                <a:cs typeface="Arabic Typesetting" pitchFamily="66" charset="-78"/>
              </a:rPr>
              <a:t>Opera</a:t>
            </a:r>
            <a:r>
              <a:rPr lang="en-US" sz="3200" b="1" dirty="0"/>
              <a:t> </a:t>
            </a:r>
            <a:r>
              <a:rPr lang="en-US" sz="3200" dirty="0" smtClean="0">
                <a:latin typeface="Arabic Typesetting" pitchFamily="66" charset="-78"/>
                <a:cs typeface="Arabic Typesetting" pitchFamily="66" charset="-78"/>
              </a:rPr>
              <a:t>House  </a:t>
            </a:r>
            <a:endParaRPr lang="fa-IR" sz="3200" dirty="0">
              <a:latin typeface="Arabic Typesetting" pitchFamily="66" charset="-78"/>
              <a:cs typeface="Arabic Typesetting" pitchFamily="66" charset="-78"/>
            </a:endParaRPr>
          </a:p>
        </p:txBody>
      </p:sp>
      <p:sp>
        <p:nvSpPr>
          <p:cNvPr id="5" name="Rectangle 4"/>
          <p:cNvSpPr/>
          <p:nvPr/>
        </p:nvSpPr>
        <p:spPr>
          <a:xfrm>
            <a:off x="762000" y="1194375"/>
            <a:ext cx="7595414" cy="707886"/>
          </a:xfrm>
          <a:prstGeom prst="rect">
            <a:avLst/>
          </a:prstGeom>
        </p:spPr>
        <p:txBody>
          <a:bodyPr wrap="square">
            <a:spAutoFit/>
          </a:bodyPr>
          <a:lstStyle/>
          <a:p>
            <a:r>
              <a:rPr lang="fa-IR" sz="2000" b="1" dirty="0"/>
              <a:t>ساختمان بزرگ و با شکوه</a:t>
            </a:r>
            <a:r>
              <a:rPr lang="en-US" sz="2000" b="1" dirty="0"/>
              <a:t> Palau de </a:t>
            </a:r>
            <a:r>
              <a:rPr lang="en-US" sz="2000" b="1" dirty="0" err="1"/>
              <a:t>las</a:t>
            </a:r>
            <a:r>
              <a:rPr lang="en-US" sz="2000" b="1" dirty="0"/>
              <a:t> arts </a:t>
            </a:r>
            <a:r>
              <a:rPr lang="fa-IR" sz="2000" b="1" dirty="0"/>
              <a:t>شهر علم و هنر را کامل مي کند که بزرگترين اپرا بعد از اپراي سيدني مي باشد.</a:t>
            </a:r>
          </a:p>
        </p:txBody>
      </p:sp>
      <p:sp>
        <p:nvSpPr>
          <p:cNvPr id="6" name="Rectangle 5"/>
          <p:cNvSpPr/>
          <p:nvPr/>
        </p:nvSpPr>
        <p:spPr>
          <a:xfrm>
            <a:off x="4559707" y="2499471"/>
            <a:ext cx="3797707" cy="2554545"/>
          </a:xfrm>
          <a:prstGeom prst="rect">
            <a:avLst/>
          </a:prstGeom>
        </p:spPr>
        <p:txBody>
          <a:bodyPr wrap="square">
            <a:spAutoFit/>
          </a:bodyPr>
          <a:lstStyle/>
          <a:p>
            <a:pPr algn="just"/>
            <a:r>
              <a:rPr lang="fa-IR" sz="2000" b="1" dirty="0"/>
              <a:t>ساختمان در واقع يک نمونه از معماري مدرن است و در توصيف آن، داراي رنگهاي متنوع و گوناگون مثل يک سفينه فضايي مي باشد که شبيه نمونه اي از خرچنگ هاي ماقبل تاريخ است. سقف آن شامل دو تا پوسته است که ساختمان را از خارج در آغوش گرفته اند و در اين شکي نيست که اين اپرا تبديل به يک نماد براي والنسيا خواهد شد همانند اپراي سيدني در استراليا</a:t>
            </a:r>
            <a:r>
              <a:rPr lang="en-US" sz="2000" b="1" dirty="0" smtClean="0"/>
              <a:t>.</a:t>
            </a:r>
            <a:endParaRPr lang="fa-IR" sz="2000" b="1" dirty="0"/>
          </a:p>
        </p:txBody>
      </p:sp>
      <p:pic>
        <p:nvPicPr>
          <p:cNvPr id="16386" name="Picture 2" descr="E:\uni-karshenasi\ensan tabiat\bionik\شهر علم و هنر\2267_858.jpg"/>
          <p:cNvPicPr>
            <a:picLocks noChangeAspect="1" noChangeArrowheads="1"/>
          </p:cNvPicPr>
          <p:nvPr/>
        </p:nvPicPr>
        <p:blipFill rotWithShape="1">
          <a:blip r:embed="rId2">
            <a:extLst>
              <a:ext uri="{28A0092B-C50C-407E-A947-70E740481C1C}">
                <a14:useLocalDpi xmlns:a14="http://schemas.microsoft.com/office/drawing/2010/main" val="0"/>
              </a:ext>
            </a:extLst>
          </a:blip>
          <a:srcRect b="8985"/>
          <a:stretch/>
        </p:blipFill>
        <p:spPr bwMode="auto">
          <a:xfrm>
            <a:off x="990600" y="1865975"/>
            <a:ext cx="2971800" cy="412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750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14400" y="609600"/>
            <a:ext cx="7467600" cy="1785104"/>
          </a:xfrm>
          <a:prstGeom prst="rect">
            <a:avLst/>
          </a:prstGeom>
        </p:spPr>
        <p:txBody>
          <a:bodyPr wrap="square">
            <a:spAutoFit/>
          </a:bodyPr>
          <a:lstStyle/>
          <a:p>
            <a:r>
              <a:rPr lang="fa-IR" sz="3200" b="1" dirty="0"/>
              <a:t>موزه هنر </a:t>
            </a:r>
            <a:r>
              <a:rPr lang="fa-IR" sz="3200" b="1" dirty="0" smtClean="0"/>
              <a:t>میلواکی</a:t>
            </a:r>
            <a:r>
              <a:rPr lang="en-US" sz="3200" b="1" dirty="0" smtClean="0"/>
              <a:t> </a:t>
            </a:r>
            <a:r>
              <a:rPr lang="en-US" sz="3200" b="1" dirty="0"/>
              <a:t> </a:t>
            </a:r>
            <a:endParaRPr lang="fa-IR" sz="3200" b="1" dirty="0" smtClean="0"/>
          </a:p>
          <a:p>
            <a:endParaRPr lang="fa-IR" sz="2000" b="1" dirty="0" smtClean="0"/>
          </a:p>
          <a:p>
            <a:r>
              <a:rPr lang="fa-IR" sz="2000" b="1" dirty="0" smtClean="0"/>
              <a:t>این </a:t>
            </a:r>
            <a:r>
              <a:rPr lang="fa-IR" sz="2000" b="1" dirty="0"/>
              <a:t>بنا در سال 1994 آغاز و در سال 2004 خاتمه یافت. این سازه مانند پرنده ای که بالهای خود را باز و بسته می کند را نمایش می دهد این سازه را که روی قسمت الحاقی به موزه قرار گرفته است سایبان می نامند</a:t>
            </a:r>
            <a:r>
              <a:rPr lang="en-US" sz="2000" b="1" dirty="0"/>
              <a:t>.</a:t>
            </a:r>
            <a:r>
              <a:rPr lang="en-US" dirty="0"/>
              <a:t/>
            </a:r>
            <a:br>
              <a:rPr lang="en-US" dirty="0"/>
            </a:br>
            <a:endParaRPr lang="fa-IR" dirty="0"/>
          </a:p>
        </p:txBody>
      </p:sp>
      <p:pic>
        <p:nvPicPr>
          <p:cNvPr id="17410" name="Picture 2" descr="E:\uni-karshenasi\ensan tabiat\bionik\بیونیک- کلی\175052_6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26" y="2394702"/>
            <a:ext cx="4212745" cy="2855305"/>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E:\uni-karshenasi\ensan tabiat\bionik\موزه میلواکی\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394704"/>
            <a:ext cx="3841912" cy="2877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750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E:\uni-karshenasi\ensan tabiat\bionik\موزه میلواکی\IMG_10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999" y="569686"/>
            <a:ext cx="3962401" cy="2971801"/>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E:\uni-karshenasi\ensan tabiat\bionik\موزه میلواکی\Interior_Milwaukee_Art_Muse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569686"/>
            <a:ext cx="3646986" cy="5402941"/>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E:\uni-karshenasi\ensan tabiat\bionik\موزه میلواکی\milwaukee_art_museum.jpg"/>
          <p:cNvPicPr>
            <a:picLocks noChangeAspect="1" noChangeArrowheads="1"/>
          </p:cNvPicPr>
          <p:nvPr/>
        </p:nvPicPr>
        <p:blipFill rotWithShape="1">
          <a:blip r:embed="rId4">
            <a:extLst>
              <a:ext uri="{28A0092B-C50C-407E-A947-70E740481C1C}">
                <a14:useLocalDpi xmlns:a14="http://schemas.microsoft.com/office/drawing/2010/main" val="0"/>
              </a:ext>
            </a:extLst>
          </a:blip>
          <a:srcRect l="7241" r="2413" b="5596"/>
          <a:stretch/>
        </p:blipFill>
        <p:spPr bwMode="auto">
          <a:xfrm>
            <a:off x="674914" y="3629808"/>
            <a:ext cx="3926115" cy="2428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750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09600" y="685800"/>
            <a:ext cx="7772400" cy="2431435"/>
          </a:xfrm>
          <a:prstGeom prst="rect">
            <a:avLst/>
          </a:prstGeom>
        </p:spPr>
        <p:txBody>
          <a:bodyPr wrap="square">
            <a:spAutoFit/>
          </a:bodyPr>
          <a:lstStyle/>
          <a:p>
            <a:r>
              <a:rPr lang="fa-IR" sz="3200" b="1" dirty="0"/>
              <a:t>المپیک آبی </a:t>
            </a:r>
            <a:r>
              <a:rPr lang="fa-IR" sz="3200" b="1" dirty="0" smtClean="0"/>
              <a:t>لندن </a:t>
            </a:r>
            <a:r>
              <a:rPr lang="fa-IR" sz="2000" b="1" dirty="0" smtClean="0"/>
              <a:t>(منطقه استرات‌فورد در شرق لندن )</a:t>
            </a:r>
          </a:p>
          <a:p>
            <a:endParaRPr lang="en-US" sz="2000" b="1" dirty="0"/>
          </a:p>
          <a:p>
            <a:r>
              <a:rPr lang="fa-IR" sz="2000" b="1" dirty="0"/>
              <a:t>ایده اولیه</a:t>
            </a:r>
            <a:r>
              <a:rPr lang="fa-IR" sz="2000" b="1" dirty="0" smtClean="0"/>
              <a:t>: شکل </a:t>
            </a:r>
            <a:r>
              <a:rPr lang="fa-IR" sz="2000" b="1" dirty="0"/>
              <a:t>موج های آب رودخانه </a:t>
            </a:r>
            <a:r>
              <a:rPr lang="fa-IR" sz="2000" b="1" dirty="0" smtClean="0"/>
              <a:t>تیمز </a:t>
            </a:r>
            <a:r>
              <a:rPr lang="fa-IR" sz="2000" b="1" dirty="0"/>
              <a:t>لندن</a:t>
            </a:r>
            <a:endParaRPr lang="en-US" sz="2000" b="1" dirty="0"/>
          </a:p>
          <a:p>
            <a:r>
              <a:rPr lang="fa-IR" sz="2000" b="1" dirty="0"/>
              <a:t>تیم </a:t>
            </a:r>
            <a:r>
              <a:rPr lang="fa-IR" sz="2000" b="1" dirty="0" smtClean="0"/>
              <a:t>طراحی: زاها </a:t>
            </a:r>
            <a:r>
              <a:rPr lang="fa-IR" sz="2000" b="1" dirty="0"/>
              <a:t>حدید</a:t>
            </a:r>
            <a:endParaRPr lang="en-US" sz="2000" b="1" dirty="0"/>
          </a:p>
          <a:p>
            <a:r>
              <a:rPr lang="fa-IR" sz="2000" b="1" dirty="0" smtClean="0"/>
              <a:t>تیم </a:t>
            </a:r>
            <a:r>
              <a:rPr lang="fa-IR" sz="2000" b="1" dirty="0"/>
              <a:t>برنده طرح المپیک آبی لندن با مدیریت زاها حدید در سال 2005 از میان 200 شرکت داوطلب در سراسر دنیا که برای طراحی در لندن </a:t>
            </a:r>
            <a:r>
              <a:rPr lang="fa-IR" sz="2000" b="1" dirty="0" smtClean="0"/>
              <a:t>ثبت </a:t>
            </a:r>
            <a:r>
              <a:rPr lang="fa-IR" sz="2000" b="1" dirty="0"/>
              <a:t>نام کرده بود انتخاب شد در این طرح مرکز ورزش های آبی المپیک ساخته خواهد </a:t>
            </a:r>
            <a:r>
              <a:rPr lang="fa-IR" sz="2000" b="1" dirty="0" smtClean="0"/>
              <a:t>شد.</a:t>
            </a:r>
            <a:endParaRPr lang="en-US" sz="2000" b="1" dirty="0"/>
          </a:p>
          <a:p>
            <a:r>
              <a:rPr lang="fa-IR" sz="2000" b="1" dirty="0"/>
              <a:t> </a:t>
            </a:r>
            <a:endParaRPr lang="en-US" sz="2000" b="1" dirty="0"/>
          </a:p>
        </p:txBody>
      </p:sp>
      <p:pic>
        <p:nvPicPr>
          <p:cNvPr id="1026" name="Picture 2" descr="E:\uni-karshenasi\ensan tabiat\bionik\المپیک آبی لندن\132853_7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218" y="3117235"/>
            <a:ext cx="5940421" cy="2937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519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85800" y="533400"/>
            <a:ext cx="8001000" cy="2431435"/>
          </a:xfrm>
          <a:prstGeom prst="rect">
            <a:avLst/>
          </a:prstGeom>
        </p:spPr>
        <p:txBody>
          <a:bodyPr wrap="square">
            <a:spAutoFit/>
          </a:bodyPr>
          <a:lstStyle/>
          <a:p>
            <a:r>
              <a:rPr lang="fa-IR" sz="3200" b="1" dirty="0" smtClean="0"/>
              <a:t>ساختمان آنتی اسموک</a:t>
            </a:r>
            <a:r>
              <a:rPr lang="en-US" sz="3200" b="1" dirty="0" smtClean="0"/>
              <a:t> Anti Smoke </a:t>
            </a:r>
            <a:r>
              <a:rPr lang="en-US" sz="2000" b="1" dirty="0" smtClean="0"/>
              <a:t/>
            </a:r>
            <a:br>
              <a:rPr lang="en-US" sz="2000" b="1" dirty="0" smtClean="0"/>
            </a:br>
            <a:r>
              <a:rPr lang="en-US" sz="2000" b="1" dirty="0" smtClean="0"/>
              <a:t/>
            </a:r>
            <a:br>
              <a:rPr lang="en-US" sz="2000" b="1" dirty="0" smtClean="0"/>
            </a:br>
            <a:r>
              <a:rPr lang="fa-IR" sz="2000" b="1" dirty="0" smtClean="0"/>
              <a:t>اثر یک معمار فرانسوی به نام ونسان کالیبا وت می باشد و در مرکز شهر پاریس قرار دارد</a:t>
            </a:r>
            <a:r>
              <a:rPr lang="en-US" sz="2000" b="1" dirty="0" smtClean="0"/>
              <a:t>.</a:t>
            </a:r>
            <a:endParaRPr lang="fa-IR" sz="2000" b="1" dirty="0" smtClean="0"/>
          </a:p>
          <a:p>
            <a:r>
              <a:rPr lang="fa-IR" sz="2000" b="1" dirty="0" smtClean="0"/>
              <a:t>این </a:t>
            </a:r>
            <a:r>
              <a:rPr lang="fa-IR" sz="2000" b="1" dirty="0"/>
              <a:t>بنا فرمی بیضی شکل دارد وروی خطوط راه آهن احداث شده است. ازپانلهای خورشیدی از جنس آلومینیو م پوشیده شده است</a:t>
            </a:r>
            <a:r>
              <a:rPr lang="en-US" sz="2000" b="1" dirty="0" smtClean="0"/>
              <a:t>.</a:t>
            </a:r>
            <a:r>
              <a:rPr lang="en-US" sz="2000" b="1" dirty="0"/>
              <a:t/>
            </a:r>
            <a:br>
              <a:rPr lang="en-US" sz="2000" b="1" dirty="0"/>
            </a:br>
            <a:r>
              <a:rPr lang="fa-IR" sz="2000" b="1" dirty="0"/>
              <a:t>این سیستم به گونه ای طراحی شده است که آلودگیهای ناشی از تبدیل انرژی خورشیدی به الکتریکی فیلتر شده است و وارد فضای ساختمان نمی شود. به همین دلیل نام آن را</a:t>
            </a:r>
            <a:r>
              <a:rPr lang="en-US" sz="2000" b="1" dirty="0"/>
              <a:t> anti smoke </a:t>
            </a:r>
            <a:r>
              <a:rPr lang="fa-IR" sz="2000" b="1" dirty="0"/>
              <a:t>گذاشته اند</a:t>
            </a:r>
            <a:r>
              <a:rPr lang="en-US" sz="2000" b="1" dirty="0" smtClean="0"/>
              <a:t>.</a:t>
            </a:r>
            <a:endParaRPr lang="en-US" sz="2000" b="1" dirty="0"/>
          </a:p>
        </p:txBody>
      </p:sp>
      <p:pic>
        <p:nvPicPr>
          <p:cNvPr id="19458" name="Picture 2" descr="E:\uni-karshenasi\ensan tabiat\bionik\بیونیک- کلی\175056_3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28083"/>
            <a:ext cx="4234375" cy="2954653"/>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E:\uni-karshenasi\ensan tabiat\bionik\بیونیک- کلی\175067_5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28082"/>
            <a:ext cx="4061542" cy="296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750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38200" y="609600"/>
            <a:ext cx="7543800" cy="1508105"/>
          </a:xfrm>
          <a:prstGeom prst="rect">
            <a:avLst/>
          </a:prstGeom>
        </p:spPr>
        <p:txBody>
          <a:bodyPr wrap="square">
            <a:spAutoFit/>
          </a:bodyPr>
          <a:lstStyle/>
          <a:p>
            <a:r>
              <a:rPr lang="fa-IR" sz="3200" b="1" dirty="0"/>
              <a:t>برج فراز پل </a:t>
            </a:r>
            <a:r>
              <a:rPr lang="fa-IR" sz="3200" b="1" dirty="0" smtClean="0"/>
              <a:t>رابلینگ</a:t>
            </a:r>
            <a:r>
              <a:rPr lang="en-US" sz="2000" b="1" dirty="0"/>
              <a:t/>
            </a:r>
            <a:br>
              <a:rPr lang="en-US" sz="2000" b="1" dirty="0"/>
            </a:br>
            <a:r>
              <a:rPr lang="en-US" sz="2000" b="1" dirty="0"/>
              <a:t/>
            </a:r>
            <a:br>
              <a:rPr lang="en-US" sz="2000" b="1" dirty="0"/>
            </a:br>
            <a:r>
              <a:rPr lang="fa-IR" sz="2000" b="1" dirty="0"/>
              <a:t>توسط دانیل لیبسکیند در کاوینگتون ایالت کنتاکی در کرانه ی رودخانه ی اوهایو در کنار پل رابلینگ ساخته شده است . شروع 2004 . پایان </a:t>
            </a:r>
            <a:r>
              <a:rPr lang="fa-IR" sz="2000" b="1" dirty="0" smtClean="0"/>
              <a:t>2008 . 22</a:t>
            </a:r>
            <a:r>
              <a:rPr lang="en-US" sz="2000" b="1" dirty="0" smtClean="0"/>
              <a:t> </a:t>
            </a:r>
            <a:r>
              <a:rPr lang="fa-IR" sz="2000" b="1" dirty="0"/>
              <a:t>طبقه </a:t>
            </a:r>
            <a:r>
              <a:rPr lang="fa-IR" sz="2000" b="1" dirty="0" smtClean="0"/>
              <a:t>و </a:t>
            </a:r>
            <a:r>
              <a:rPr lang="fa-IR" sz="2000" b="1" dirty="0"/>
              <a:t>بام حلزونی شیبداری </a:t>
            </a:r>
            <a:r>
              <a:rPr lang="fa-IR" sz="2000" b="1" dirty="0" smtClean="0"/>
              <a:t>دارد.</a:t>
            </a:r>
            <a:endParaRPr lang="fa-IR" sz="2000" b="1" dirty="0"/>
          </a:p>
        </p:txBody>
      </p:sp>
      <p:pic>
        <p:nvPicPr>
          <p:cNvPr id="20482" name="Picture 2" descr="E:\uni-karshenasi\ensan tabiat\bionik\برج فزار بیرمنیگام\6fefc055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78578"/>
            <a:ext cx="5136112" cy="3409094"/>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E:\uni-karshenasi\ensan tabiat\bionik\برج فزار بیرمنیگام\45455_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478578"/>
            <a:ext cx="2697843" cy="340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750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38200" y="533400"/>
            <a:ext cx="7391400" cy="1323439"/>
          </a:xfrm>
          <a:prstGeom prst="rect">
            <a:avLst/>
          </a:prstGeom>
        </p:spPr>
        <p:txBody>
          <a:bodyPr wrap="square">
            <a:spAutoFit/>
          </a:bodyPr>
          <a:lstStyle/>
          <a:p>
            <a:r>
              <a:rPr lang="fa-IR" sz="2000" b="1" dirty="0"/>
              <a:t>استخر بازی های المپیک بخش عمده این طرح را تشکیل میدهد که قسمتی از آن به شکل </a:t>
            </a:r>
            <a:r>
              <a:rPr lang="en-US" sz="2000" b="1" dirty="0"/>
              <a:t>s </a:t>
            </a:r>
            <a:r>
              <a:rPr lang="fa-IR" sz="2000" b="1" dirty="0"/>
              <a:t>متحرک ساخته شده و آب جاری در آن تلفیقی رویایی ایجاد کرده است</a:t>
            </a:r>
            <a:endParaRPr lang="en-US" sz="2000" b="1" dirty="0"/>
          </a:p>
          <a:p>
            <a:r>
              <a:rPr lang="fa-IR" sz="2000" b="1" dirty="0"/>
              <a:t>این مرکز که شبیه به یک سفره‌ماهی عظیم با باله‌هایی متحرک طراحی‌شده، انتظار می‌رود به یکی از زیباترین جلوه‌های بصری این مرکز و یکی از مناطق توریستی شهر لندن تبدیل شود.</a:t>
            </a:r>
            <a:endParaRPr lang="en-US" sz="2000" b="1" dirty="0"/>
          </a:p>
        </p:txBody>
      </p:sp>
      <p:pic>
        <p:nvPicPr>
          <p:cNvPr id="2050" name="Picture 2" descr="E:\uni-karshenasi\ensan tabiat\bionik\المپیک آبی لندن\132857_6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02543"/>
            <a:ext cx="6481388" cy="345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915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57200" y="533400"/>
            <a:ext cx="8229600" cy="1015663"/>
          </a:xfrm>
          <a:prstGeom prst="rect">
            <a:avLst/>
          </a:prstGeom>
        </p:spPr>
        <p:txBody>
          <a:bodyPr wrap="square">
            <a:spAutoFit/>
          </a:bodyPr>
          <a:lstStyle/>
          <a:p>
            <a:pPr algn="just"/>
            <a:r>
              <a:rPr lang="fa-IR" sz="2000" b="1" dirty="0"/>
              <a:t>در ساخت این ساختمان پیچیده با سقف قوسی‌شکل و دو بال متحرک حدود 3360 تن میله فولادی به کار رفته است، بال‌های متحرک مطابق شرایط آب‌و‌هوایی باز می‌شوند و جمع خواهند شد. در این مرکز که علاوه بر مسابقات شنای المپیک و شیرجه، محل برگزارى بازی‌های نهایی واترپلو نیز خواهد بود</a:t>
            </a:r>
          </a:p>
        </p:txBody>
      </p:sp>
      <p:sp>
        <p:nvSpPr>
          <p:cNvPr id="3" name="Rectangle 2"/>
          <p:cNvSpPr/>
          <p:nvPr/>
        </p:nvSpPr>
        <p:spPr>
          <a:xfrm>
            <a:off x="5323114" y="1981200"/>
            <a:ext cx="3338285" cy="3477875"/>
          </a:xfrm>
          <a:prstGeom prst="rect">
            <a:avLst/>
          </a:prstGeom>
        </p:spPr>
        <p:txBody>
          <a:bodyPr wrap="square">
            <a:spAutoFit/>
          </a:bodyPr>
          <a:lstStyle/>
          <a:p>
            <a:pPr algn="just"/>
            <a:r>
              <a:rPr lang="fa-IR" sz="2000" b="1" dirty="0"/>
              <a:t>سقف موجی شکل این طرح بازتاب رهاه پر پیچ و خم رودخانه ای است که از وسط پارک المپیک لندن میگذرد ودر بخش ورودی و در خارج از پارک قرار گرفته است ونشانه وحدت و هماهنندی مردم به شمار می آید</a:t>
            </a:r>
            <a:endParaRPr lang="en-US" sz="2000" b="1" dirty="0"/>
          </a:p>
          <a:p>
            <a:pPr algn="just"/>
            <a:r>
              <a:rPr lang="fa-IR" sz="2000" b="1" dirty="0"/>
              <a:t> </a:t>
            </a:r>
            <a:endParaRPr lang="en-US" sz="2000" b="1" dirty="0"/>
          </a:p>
          <a:p>
            <a:pPr algn="just"/>
            <a:r>
              <a:rPr lang="fa-IR" sz="2000" b="1" dirty="0"/>
              <a:t>ریچارد راجرز درباره این طرح اینگونه </a:t>
            </a:r>
            <a:r>
              <a:rPr lang="fa-IR" sz="2000" b="1" dirty="0" smtClean="0"/>
              <a:t>میگوید:</a:t>
            </a:r>
            <a:endParaRPr lang="en-US" sz="2000" b="1" dirty="0"/>
          </a:p>
          <a:p>
            <a:pPr algn="just"/>
            <a:r>
              <a:rPr lang="fa-IR" sz="2000" b="1" dirty="0"/>
              <a:t>ویژگی تندیس گونه واستثنائی این سازه به گونه ایست که آن را منحصر به فرد ساخته وتوریست ها وبازدید کننده ها را به شرق لندن جذب میکند</a:t>
            </a:r>
            <a:endParaRPr lang="en-US" sz="2000" b="1" dirty="0"/>
          </a:p>
        </p:txBody>
      </p:sp>
      <p:pic>
        <p:nvPicPr>
          <p:cNvPr id="3074" name="Picture 2" descr="E:\uni-karshenasi\ensan tabiat\bionik\المپیک آبی لندن\132861_2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4582886" cy="339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267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E:\uni-karshenasi\ensan tabiat\bionik\المپیک آبی لندن\aquatics-centre-after-ga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514" y="457200"/>
            <a:ext cx="5562600" cy="277627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uni-karshenasi\ensan tabiat\bionik\المپیک آبی لندن\132856_6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283" y="3352800"/>
            <a:ext cx="4941661" cy="263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915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E:\uni-karshenasi\ensan tabiat\bionik\المپیک آبی لندن\132859_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50294"/>
            <a:ext cx="4082483" cy="283547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E:\uni-karshenasi\ensan tabiat\bionik\المپیک آبی لندن\132858_7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21" y="650293"/>
            <a:ext cx="4040179" cy="2835471"/>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E:\uni-karshenasi\ensan tabiat\bionik\المپیک آبی لندن\132863_7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1527" y="3657600"/>
            <a:ext cx="4556691" cy="249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915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267200" y="566678"/>
            <a:ext cx="4267200" cy="4770537"/>
          </a:xfrm>
          <a:prstGeom prst="rect">
            <a:avLst/>
          </a:prstGeom>
        </p:spPr>
        <p:txBody>
          <a:bodyPr wrap="square">
            <a:spAutoFit/>
          </a:bodyPr>
          <a:lstStyle/>
          <a:p>
            <a:r>
              <a:rPr lang="fa-IR" sz="3200" b="1" dirty="0"/>
              <a:t>برج </a:t>
            </a:r>
            <a:r>
              <a:rPr lang="fa-IR" sz="3200" b="1" dirty="0" smtClean="0"/>
              <a:t>کاکتوس</a:t>
            </a:r>
          </a:p>
          <a:p>
            <a:endParaRPr lang="en-US" sz="3200" b="1" dirty="0"/>
          </a:p>
          <a:p>
            <a:r>
              <a:rPr lang="fa-IR" sz="2000" b="1" dirty="0"/>
              <a:t>این برج بزرگترین کاکتوس بتنی جهان می باشد. نکته ی مهم در این برج، شکل دادن بتن به گونه ای است که حتی خلل و فرج کاکتوس نیز در آن رعایت شده است. </a:t>
            </a:r>
            <a:endParaRPr lang="fa-IR" sz="2000" b="1" dirty="0" smtClean="0"/>
          </a:p>
          <a:p>
            <a:endParaRPr lang="en-US" sz="2000" b="1" dirty="0"/>
          </a:p>
          <a:p>
            <a:r>
              <a:rPr lang="fa-IR" sz="2000" b="1" dirty="0"/>
              <a:t>با این که برج از لحاظ بخش تکنولوژی خیلی قوی نیست، اما تاثیری که در کاهش دی اکسید کربن در محیط اطرافش می گذارد، قابل توجه و یک امتیاز برای آن محسوب می شود</a:t>
            </a:r>
            <a:r>
              <a:rPr lang="fa-IR" sz="2000" b="1" dirty="0" smtClean="0"/>
              <a:t>.</a:t>
            </a:r>
          </a:p>
          <a:p>
            <a:endParaRPr lang="en-US" sz="2000" b="1" dirty="0"/>
          </a:p>
          <a:p>
            <a:r>
              <a:rPr lang="fa-IR" sz="2000" b="1" dirty="0"/>
              <a:t>این برج در روتردام هلند در 19 طبقه ساخته شده و 98 واحد دارد. به دلیل طراحی بالكن‌های این واحدها، هر واحد از نور بسیار خوب و كافی برخوردار است. ظاهر زیبا و عجیب این برج خیره‌ كننده است.</a:t>
            </a:r>
            <a:endParaRPr lang="en-US" sz="2000" b="1" dirty="0"/>
          </a:p>
        </p:txBody>
      </p:sp>
      <p:pic>
        <p:nvPicPr>
          <p:cNvPr id="6146" name="Picture 2" descr="E:\uni-karshenasi\ensan tabiat\bionik\برج کاکتوس\urban cactus 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38200"/>
            <a:ext cx="3397170" cy="5095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915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E:\uni-karshenasi\ensan tabiat\bionik\برج کاکتوس\urban cactus 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14" y="762000"/>
            <a:ext cx="4648200" cy="34861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E:\uni-karshenasi\ensan tabiat\bionik\برج کاکتوس\urban cactus 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013" y="2265589"/>
            <a:ext cx="3590925"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915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0" y="685800"/>
            <a:ext cx="7467600" cy="1508105"/>
          </a:xfrm>
          <a:prstGeom prst="rect">
            <a:avLst/>
          </a:prstGeom>
        </p:spPr>
        <p:txBody>
          <a:bodyPr wrap="square">
            <a:spAutoFit/>
          </a:bodyPr>
          <a:lstStyle/>
          <a:p>
            <a:r>
              <a:rPr lang="fa-IR" sz="3200" b="1" dirty="0"/>
              <a:t>پل هزاره لندن (به انگلیسی:</a:t>
            </a:r>
            <a:r>
              <a:rPr lang="en-US" sz="3200" dirty="0">
                <a:latin typeface="Arabic Typesetting" pitchFamily="66" charset="-78"/>
                <a:cs typeface="Arabic Typesetting" pitchFamily="66" charset="-78"/>
              </a:rPr>
              <a:t>Millennium </a:t>
            </a:r>
            <a:r>
              <a:rPr lang="en-US" sz="3200" dirty="0" smtClean="0">
                <a:latin typeface="Arabic Typesetting" pitchFamily="66" charset="-78"/>
                <a:cs typeface="Arabic Typesetting" pitchFamily="66" charset="-78"/>
              </a:rPr>
              <a:t>Bridge </a:t>
            </a:r>
            <a:r>
              <a:rPr lang="fa-IR" sz="3200" b="1" dirty="0" smtClean="0"/>
              <a:t>) </a:t>
            </a:r>
          </a:p>
          <a:p>
            <a:endParaRPr lang="fa-IR" sz="2000" b="1" dirty="0"/>
          </a:p>
          <a:p>
            <a:r>
              <a:rPr lang="fa-IR" sz="2000" b="1" dirty="0" smtClean="0"/>
              <a:t>یک </a:t>
            </a:r>
            <a:r>
              <a:rPr lang="fa-IR" sz="2000" b="1" dirty="0"/>
              <a:t>پل معلق در پایتخت بریتانیا، لندن، است و بر روی رود تیمز قرار دارد. در طرف شمالی این پل کلیسای جامع سنت پل و در طرف جنوبی آن موزه تیت مدرن قراردارند.</a:t>
            </a:r>
            <a:endParaRPr lang="en-US" sz="2000" b="1" dirty="0"/>
          </a:p>
        </p:txBody>
      </p:sp>
      <p:pic>
        <p:nvPicPr>
          <p:cNvPr id="8194" name="Picture 2" descr="E:\uni-karshenasi\ensan tabiat\bionik\پل میلنیوم\mb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65255"/>
            <a:ext cx="4138612" cy="293528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E:\uni-karshenasi\ensan tabiat\bionik\پل میلنیوم\millenium_brid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829" y="2565255"/>
            <a:ext cx="4175459" cy="293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9155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ustom 1">
      <a:majorFont>
        <a:latin typeface="Franklin Gothic Book"/>
        <a:ea typeface=""/>
        <a:cs typeface="B Ferdosi"/>
      </a:majorFont>
      <a:minorFont>
        <a:latin typeface="Arial"/>
        <a:ea typeface=""/>
        <a:cs typeface="Adobe Arabic"/>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emplate>
  <TotalTime>152</TotalTime>
  <Words>798</Words>
  <Application>Microsoft Office PowerPoint</Application>
  <PresentationFormat>On-screen Show (4:3)</PresentationFormat>
  <Paragraphs>45</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Adobe Arabic</vt:lpstr>
      <vt:lpstr>Arabic Typesetting</vt:lpstr>
      <vt:lpstr>Arial</vt:lpstr>
      <vt:lpstr>B Ferdosi</vt:lpstr>
      <vt:lpstr>B Titr</vt:lpstr>
      <vt:lpstr>Calibri</vt:lpstr>
      <vt:lpstr>Franklin Gothic Book</vt:lpstr>
      <vt:lpstr>Tahoma</vt:lpstr>
      <vt:lpstr>Times New Roman</vt:lpstr>
      <vt:lpstr>NewsPrint</vt:lpstr>
      <vt:lpstr>معماری بیونیک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معماری بیونیک</dc:title>
  <dc:creator>me-sh</dc:creator>
  <cp:lastModifiedBy>omid</cp:lastModifiedBy>
  <cp:revision>21</cp:revision>
  <dcterms:created xsi:type="dcterms:W3CDTF">2013-11-19T17:47:10Z</dcterms:created>
  <dcterms:modified xsi:type="dcterms:W3CDTF">2018-09-18T05:26:40Z</dcterms:modified>
</cp:coreProperties>
</file>