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1"/>
  </p:notesMasterIdLst>
  <p:sldIdLst>
    <p:sldId id="257" r:id="rId3"/>
    <p:sldId id="331" r:id="rId4"/>
    <p:sldId id="400" r:id="rId5"/>
    <p:sldId id="332" r:id="rId6"/>
    <p:sldId id="260" r:id="rId7"/>
    <p:sldId id="259" r:id="rId8"/>
    <p:sldId id="372" r:id="rId9"/>
    <p:sldId id="262" r:id="rId10"/>
    <p:sldId id="263" r:id="rId11"/>
    <p:sldId id="391" r:id="rId12"/>
    <p:sldId id="392" r:id="rId13"/>
    <p:sldId id="395" r:id="rId14"/>
    <p:sldId id="398" r:id="rId15"/>
    <p:sldId id="399" r:id="rId16"/>
    <p:sldId id="373" r:id="rId17"/>
    <p:sldId id="374" r:id="rId18"/>
    <p:sldId id="375" r:id="rId19"/>
    <p:sldId id="369" r:id="rId20"/>
    <p:sldId id="370" r:id="rId21"/>
    <p:sldId id="376" r:id="rId22"/>
    <p:sldId id="283" r:id="rId23"/>
    <p:sldId id="289" r:id="rId24"/>
    <p:sldId id="352" r:id="rId25"/>
    <p:sldId id="402" r:id="rId26"/>
    <p:sldId id="401" r:id="rId27"/>
    <p:sldId id="383" r:id="rId28"/>
    <p:sldId id="382" r:id="rId29"/>
    <p:sldId id="310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5" autoAdjust="0"/>
    <p:restoredTop sz="94737" autoAdjust="0"/>
  </p:normalViewPr>
  <p:slideViewPr>
    <p:cSldViewPr>
      <p:cViewPr varScale="1">
        <p:scale>
          <a:sx n="61" d="100"/>
          <a:sy n="61" d="100"/>
        </p:scale>
        <p:origin x="66" y="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165D43BC-13EA-46EB-BD3C-F2B13D32940A}" type="datetimeFigureOut">
              <a:rPr lang="fa-IR" smtClean="0"/>
              <a:t>09/19/1439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E9DC1697-D6D5-4401-A49B-D52E04E8B49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76998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5541-E646-479C-8296-609E6DEE939D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5E9A-AA38-40E8-80AC-297F04935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839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5541-E646-479C-8296-609E6DEE939D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5E9A-AA38-40E8-80AC-297F04935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384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5541-E646-479C-8296-609E6DEE939D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5E9A-AA38-40E8-80AC-297F04935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493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5" name="Rounded Rectangle 12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6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10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696464"/>
                </a:solidFill>
              </a:rPr>
              <a:t>10/22/2011</a:t>
            </a:r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4457B41-6FFD-443A-A31E-45BDA2A659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Rectangle 49"/>
          <p:cNvSpPr>
            <a:spLocks noChangeArrowheads="1"/>
          </p:cNvSpPr>
          <p:nvPr userDrawn="1"/>
        </p:nvSpPr>
        <p:spPr bwMode="auto">
          <a:xfrm>
            <a:off x="-201613" y="-76200"/>
            <a:ext cx="53578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9pPr>
          </a:lstStyle>
          <a:p>
            <a:pPr algn="ctr" rtl="0" eaLnBrk="1" hangingPunct="1"/>
            <a:r>
              <a:rPr lang="en-US" altLang="fa-IR" sz="2400" b="1" dirty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@</a:t>
            </a:r>
            <a:r>
              <a:rPr lang="en-US" altLang="fa-IR" sz="2400" b="1" dirty="0" err="1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PptBank</a:t>
            </a:r>
            <a:r>
              <a:rPr lang="en-US" altLang="fa-IR" sz="2400" b="1" dirty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</a:t>
            </a:r>
            <a:r>
              <a:rPr lang="fa-IR" altLang="fa-IR" sz="2400" b="1" dirty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کانال تلگرامی بانک پاور پوینت</a:t>
            </a:r>
            <a:endParaRPr lang="en-US" altLang="fa-IR" sz="2400" b="1" dirty="0">
              <a:solidFill>
                <a:srgbClr val="FF0000"/>
              </a:solidFill>
              <a:latin typeface="Tahoma" panose="020B060403050404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088458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696464"/>
                </a:solidFill>
              </a:rPr>
              <a:t>10/22/2011</a:t>
            </a:r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29969-05C2-47C8-AB1B-9775D7D822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6179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5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6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7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8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696464"/>
                </a:solidFill>
              </a:rPr>
              <a:t>10/22/2011</a:t>
            </a:r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0909E-6D62-40F3-A765-DEA8284E8D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8588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696464"/>
                </a:solidFill>
              </a:rPr>
              <a:t>10/22/2011</a:t>
            </a:r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3D54A-A7DB-4AD4-8BFC-C3512F0A66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093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696464"/>
                </a:solidFill>
              </a:rPr>
              <a:t>10/22/2011</a:t>
            </a:r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DADFB-EABF-476D-AD05-44930FC22D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5184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696464"/>
                </a:solidFill>
              </a:rPr>
              <a:t>10/22/2011</a:t>
            </a:r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F187A-839E-4F87-8D5D-45A7DBFE2F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996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696464"/>
                </a:solidFill>
              </a:rPr>
              <a:t>10/22/2011</a:t>
            </a:r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3B591-9EC7-47D6-BB1D-11FF05AF55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801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6" name="Rounded Rectangle 8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696464"/>
                </a:solidFill>
              </a:rPr>
              <a:t>10/22/2011</a:t>
            </a:r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A06A6-AF8B-4B5E-83D9-EAAE327B79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370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5541-E646-479C-8296-609E6DEE939D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5E9A-AA38-40E8-80AC-297F04935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4856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11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12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696464"/>
                </a:solidFill>
              </a:rPr>
              <a:t>10/22/2011</a:t>
            </a:r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A0967-D8EA-499A-BDA0-5C3EDB1F4A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8275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696464"/>
                </a:solidFill>
              </a:rPr>
              <a:t>10/22/2011</a:t>
            </a:r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41185-447B-4CC6-AF03-DB0D282458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4884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696464"/>
                </a:solidFill>
              </a:rPr>
              <a:t>10/22/2011</a:t>
            </a:r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AEBC9-3A31-4D1A-AA11-72FCF29CAE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69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5541-E646-479C-8296-609E6DEE939D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5E9A-AA38-40E8-80AC-297F04935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842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5541-E646-479C-8296-609E6DEE939D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5E9A-AA38-40E8-80AC-297F04935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483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5541-E646-479C-8296-609E6DEE939D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5E9A-AA38-40E8-80AC-297F04935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248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5541-E646-479C-8296-609E6DEE939D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5E9A-AA38-40E8-80AC-297F04935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984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5541-E646-479C-8296-609E6DEE939D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5E9A-AA38-40E8-80AC-297F04935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261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5541-E646-479C-8296-609E6DEE939D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5E9A-AA38-40E8-80AC-297F04935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669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5541-E646-479C-8296-609E6DEE939D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75E9A-AA38-40E8-80AC-297F04935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193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35541-E646-479C-8296-609E6DEE939D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75E9A-AA38-40E8-80AC-297F049357F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49"/>
          <p:cNvSpPr>
            <a:spLocks noChangeArrowheads="1"/>
          </p:cNvSpPr>
          <p:nvPr userDrawn="1"/>
        </p:nvSpPr>
        <p:spPr bwMode="auto">
          <a:xfrm>
            <a:off x="-201613" y="-76200"/>
            <a:ext cx="53578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9pPr>
          </a:lstStyle>
          <a:p>
            <a:pPr algn="ctr" rtl="0" eaLnBrk="1" hangingPunct="1"/>
            <a:r>
              <a:rPr lang="en-US" altLang="fa-IR" sz="2400" b="1" dirty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@</a:t>
            </a:r>
            <a:r>
              <a:rPr lang="en-US" altLang="fa-IR" sz="2400" b="1" dirty="0" err="1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PptBank</a:t>
            </a:r>
            <a:r>
              <a:rPr lang="en-US" altLang="fa-IR" sz="2400" b="1" dirty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</a:t>
            </a:r>
            <a:r>
              <a:rPr lang="fa-IR" altLang="fa-IR" sz="2400" b="1" dirty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کانال تلگرامی بانک پاور پوینت</a:t>
            </a:r>
            <a:endParaRPr lang="en-US" altLang="fa-IR" sz="2400" b="1" dirty="0">
              <a:solidFill>
                <a:srgbClr val="FF0000"/>
              </a:solidFill>
              <a:latin typeface="Tahoma" panose="020B060403050404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66656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696464"/>
                </a:solidFill>
              </a:rPr>
              <a:t>10/22/2011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dirty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696464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58FE8407-9A6A-4B3D-95C6-D69DA75D68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49"/>
          <p:cNvSpPr>
            <a:spLocks noChangeArrowheads="1"/>
          </p:cNvSpPr>
          <p:nvPr userDrawn="1"/>
        </p:nvSpPr>
        <p:spPr bwMode="auto">
          <a:xfrm>
            <a:off x="-201613" y="-76200"/>
            <a:ext cx="53578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B Nazanin" panose="00000400000000000000" pitchFamily="2" charset="-78"/>
              </a:defRPr>
            </a:lvl9pPr>
          </a:lstStyle>
          <a:p>
            <a:pPr algn="ctr" rtl="0" eaLnBrk="1" hangingPunct="1"/>
            <a:r>
              <a:rPr lang="en-US" altLang="fa-IR" sz="2400" b="1" dirty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@</a:t>
            </a:r>
            <a:r>
              <a:rPr lang="en-US" altLang="fa-IR" sz="2400" b="1" dirty="0" err="1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PptBank</a:t>
            </a:r>
            <a:r>
              <a:rPr lang="en-US" altLang="fa-IR" sz="2400" b="1" dirty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</a:t>
            </a:r>
            <a:r>
              <a:rPr lang="fa-IR" altLang="fa-IR" sz="2400" b="1" dirty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کانال تلگرامی بانک پاور پوینت</a:t>
            </a:r>
            <a:endParaRPr lang="en-US" altLang="fa-IR" sz="2400" b="1" dirty="0">
              <a:solidFill>
                <a:srgbClr val="FF0000"/>
              </a:solidFill>
              <a:latin typeface="Tahoma" panose="020B060403050404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78088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fontAlgn="base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fontAlgn="base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28600" y="990600"/>
            <a:ext cx="8534400" cy="2133600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Titr" pitchFamily="2" charset="-78"/>
              </a:rPr>
              <a:t>نقش تغذیه در بیماران سرطانی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1261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Content Placeholder 2"/>
          <p:cNvSpPr>
            <a:spLocks noGrp="1"/>
          </p:cNvSpPr>
          <p:nvPr>
            <p:ph sz="quarter" idx="1"/>
          </p:nvPr>
        </p:nvSpPr>
        <p:spPr>
          <a:xfrm>
            <a:off x="899592" y="404664"/>
            <a:ext cx="7772400" cy="5257800"/>
          </a:xfrm>
        </p:spPr>
        <p:txBody>
          <a:bodyPr/>
          <a:lstStyle/>
          <a:p>
            <a:pPr algn="r" rtl="1"/>
            <a:r>
              <a:rPr lang="ar-SA" sz="2800" b="1" dirty="0">
                <a:cs typeface="B Nazanin" panose="00000400000000000000" pitchFamily="2" charset="-78"/>
              </a:rPr>
              <a:t>درد </a:t>
            </a:r>
            <a:r>
              <a:rPr lang="fa-IR" sz="2800" b="1" dirty="0" smtClean="0">
                <a:cs typeface="B Nazanin" panose="00000400000000000000" pitchFamily="2" charset="-78"/>
              </a:rPr>
              <a:t>و سوزش </a:t>
            </a:r>
            <a:r>
              <a:rPr lang="ar-SA" sz="2800" b="1" dirty="0" smtClean="0">
                <a:cs typeface="B Nazanin" panose="00000400000000000000" pitchFamily="2" charset="-78"/>
              </a:rPr>
              <a:t>گلو </a:t>
            </a:r>
            <a:r>
              <a:rPr lang="ar-SA" sz="2800" b="1" dirty="0">
                <a:cs typeface="B Nazanin" panose="00000400000000000000" pitchFamily="2" charset="-78"/>
              </a:rPr>
              <a:t>یا </a:t>
            </a:r>
            <a:r>
              <a:rPr lang="ar-SA" sz="2800" b="1" dirty="0" smtClean="0">
                <a:cs typeface="B Nazanin" panose="00000400000000000000" pitchFamily="2" charset="-78"/>
              </a:rPr>
              <a:t>دهان</a:t>
            </a:r>
            <a:r>
              <a:rPr lang="fa-IR" sz="2800" b="1" dirty="0" smtClean="0">
                <a:cs typeface="B Nazanin" panose="00000400000000000000" pitchFamily="2" charset="-78"/>
              </a:rPr>
              <a:t>:</a:t>
            </a:r>
          </a:p>
          <a:p>
            <a:pPr algn="r" rtl="1"/>
            <a:endParaRPr lang="en-US" sz="3200" b="1" dirty="0">
              <a:cs typeface="B Nazanin" panose="00000400000000000000" pitchFamily="2" charset="-78"/>
            </a:endParaRPr>
          </a:p>
          <a:p>
            <a:pPr lvl="2" algn="r" rtl="1"/>
            <a:r>
              <a:rPr lang="fa-IR" sz="2300" b="1" dirty="0" smtClean="0">
                <a:cs typeface="B Nazanin" panose="00000400000000000000" pitchFamily="2" charset="-78"/>
              </a:rPr>
              <a:t>مصرف </a:t>
            </a:r>
            <a:r>
              <a:rPr lang="ar-SA" sz="2300" b="1" dirty="0" smtClean="0">
                <a:cs typeface="B Nazanin" panose="00000400000000000000" pitchFamily="2" charset="-78"/>
              </a:rPr>
              <a:t>غذاهای نرم</a:t>
            </a:r>
            <a:r>
              <a:rPr lang="fa-IR" sz="2300" b="1" dirty="0" smtClean="0">
                <a:cs typeface="B Nazanin" panose="00000400000000000000" pitchFamily="2" charset="-78"/>
              </a:rPr>
              <a:t> برای</a:t>
            </a:r>
            <a:r>
              <a:rPr lang="ar-SA" sz="2300" b="1" dirty="0" smtClean="0">
                <a:cs typeface="B Nazanin" panose="00000400000000000000" pitchFamily="2" charset="-78"/>
              </a:rPr>
              <a:t> </a:t>
            </a:r>
            <a:r>
              <a:rPr lang="fa-IR" sz="2300" b="1" dirty="0" smtClean="0">
                <a:cs typeface="B Nazanin" panose="00000400000000000000" pitchFamily="2" charset="-78"/>
              </a:rPr>
              <a:t>سهولت </a:t>
            </a:r>
            <a:r>
              <a:rPr lang="ar-SA" sz="2300" b="1" dirty="0" smtClean="0">
                <a:cs typeface="B Nazanin" panose="00000400000000000000" pitchFamily="2" charset="-78"/>
              </a:rPr>
              <a:t>جوید</a:t>
            </a:r>
            <a:r>
              <a:rPr lang="fa-IR" sz="2300" b="1" dirty="0" smtClean="0">
                <a:cs typeface="B Nazanin" panose="00000400000000000000" pitchFamily="2" charset="-78"/>
              </a:rPr>
              <a:t>ن</a:t>
            </a:r>
            <a:r>
              <a:rPr lang="ar-SA" sz="2300" b="1" dirty="0" smtClean="0">
                <a:cs typeface="B Nazanin" panose="00000400000000000000" pitchFamily="2" charset="-78"/>
              </a:rPr>
              <a:t> </a:t>
            </a:r>
            <a:r>
              <a:rPr lang="ar-SA" sz="2300" b="1" dirty="0">
                <a:cs typeface="B Nazanin" panose="00000400000000000000" pitchFamily="2" charset="-78"/>
              </a:rPr>
              <a:t>و </a:t>
            </a:r>
            <a:r>
              <a:rPr lang="ar-SA" sz="2300" b="1" dirty="0" smtClean="0">
                <a:cs typeface="B Nazanin" panose="00000400000000000000" pitchFamily="2" charset="-78"/>
              </a:rPr>
              <a:t>بلع</a:t>
            </a:r>
            <a:r>
              <a:rPr lang="fa-IR" sz="2300" b="1" dirty="0" smtClean="0">
                <a:cs typeface="B Nazanin" panose="00000400000000000000" pitchFamily="2" charset="-78"/>
              </a:rPr>
              <a:t>:</a:t>
            </a:r>
            <a:endParaRPr lang="en-US" sz="2300" b="1" dirty="0">
              <a:cs typeface="B Nazanin" panose="00000400000000000000" pitchFamily="2" charset="-78"/>
            </a:endParaRPr>
          </a:p>
          <a:p>
            <a:pPr lvl="4" algn="r" rtl="1"/>
            <a:r>
              <a:rPr lang="ar-SA" sz="2300" dirty="0" smtClean="0">
                <a:cs typeface="B Nazanin" panose="00000400000000000000" pitchFamily="2" charset="-78"/>
              </a:rPr>
              <a:t>آب </a:t>
            </a:r>
            <a:r>
              <a:rPr lang="ar-SA" sz="2300" dirty="0">
                <a:cs typeface="B Nazanin" panose="00000400000000000000" pitchFamily="2" charset="-78"/>
              </a:rPr>
              <a:t>ميوه </a:t>
            </a:r>
            <a:r>
              <a:rPr lang="ar-SA" sz="2300" dirty="0" smtClean="0">
                <a:cs typeface="B Nazanin" panose="00000400000000000000" pitchFamily="2" charset="-78"/>
              </a:rPr>
              <a:t>طبيعی</a:t>
            </a:r>
            <a:r>
              <a:rPr lang="fa-IR" sz="2300" dirty="0">
                <a:cs typeface="B Nazanin" panose="00000400000000000000" pitchFamily="2" charset="-78"/>
              </a:rPr>
              <a:t> </a:t>
            </a:r>
            <a:r>
              <a:rPr lang="fa-IR" sz="2300" dirty="0" smtClean="0">
                <a:cs typeface="B Nazanin" panose="00000400000000000000" pitchFamily="2" charset="-78"/>
              </a:rPr>
              <a:t>(</a:t>
            </a:r>
            <a:r>
              <a:rPr lang="ar-SA" sz="2300" dirty="0" smtClean="0">
                <a:cs typeface="B Nazanin" panose="00000400000000000000" pitchFamily="2" charset="-78"/>
              </a:rPr>
              <a:t>نکتار </a:t>
            </a:r>
            <a:r>
              <a:rPr lang="ar-SA" sz="2300" dirty="0">
                <a:cs typeface="B Nazanin" panose="00000400000000000000" pitchFamily="2" charset="-78"/>
              </a:rPr>
              <a:t>هلو، گلابی و </a:t>
            </a:r>
            <a:r>
              <a:rPr lang="ar-SA" sz="2300" dirty="0" smtClean="0">
                <a:cs typeface="B Nazanin" panose="00000400000000000000" pitchFamily="2" charset="-78"/>
              </a:rPr>
              <a:t>زردآلو</a:t>
            </a:r>
            <a:r>
              <a:rPr lang="fa-IR" sz="2300" dirty="0">
                <a:cs typeface="B Nazanin" panose="00000400000000000000" pitchFamily="2" charset="-78"/>
              </a:rPr>
              <a:t>)</a:t>
            </a:r>
            <a:endParaRPr lang="en-US" sz="2300" dirty="0">
              <a:cs typeface="B Nazanin" panose="00000400000000000000" pitchFamily="2" charset="-78"/>
            </a:endParaRPr>
          </a:p>
          <a:p>
            <a:pPr lvl="4" algn="r" rtl="1"/>
            <a:r>
              <a:rPr lang="ar-SA" sz="2300" dirty="0" smtClean="0">
                <a:cs typeface="B Nazanin" panose="00000400000000000000" pitchFamily="2" charset="-78"/>
              </a:rPr>
              <a:t>پوره </a:t>
            </a:r>
            <a:r>
              <a:rPr lang="ar-SA" sz="2300" dirty="0">
                <a:cs typeface="B Nazanin" panose="00000400000000000000" pitchFamily="2" charset="-78"/>
              </a:rPr>
              <a:t>سيب زمينی، رشته فرنگی، فرنی، ماست و ژلاتين</a:t>
            </a:r>
            <a:endParaRPr lang="en-US" sz="2300" dirty="0">
              <a:cs typeface="B Nazanin" panose="00000400000000000000" pitchFamily="2" charset="-78"/>
            </a:endParaRPr>
          </a:p>
          <a:p>
            <a:pPr lvl="4" algn="r" rtl="1"/>
            <a:r>
              <a:rPr lang="ar-SA" sz="2300" dirty="0" smtClean="0">
                <a:cs typeface="B Nazanin" panose="00000400000000000000" pitchFamily="2" charset="-78"/>
              </a:rPr>
              <a:t>ماکارونی </a:t>
            </a:r>
            <a:r>
              <a:rPr lang="ar-SA" sz="2300" dirty="0">
                <a:cs typeface="B Nazanin" panose="00000400000000000000" pitchFamily="2" charset="-78"/>
              </a:rPr>
              <a:t>با </a:t>
            </a:r>
            <a:r>
              <a:rPr lang="ar-SA" sz="2300" dirty="0" smtClean="0">
                <a:cs typeface="B Nazanin" panose="00000400000000000000" pitchFamily="2" charset="-78"/>
              </a:rPr>
              <a:t>پنير</a:t>
            </a:r>
            <a:endParaRPr lang="fa-IR" sz="2300" dirty="0">
              <a:cs typeface="B Nazanin" panose="00000400000000000000" pitchFamily="2" charset="-78"/>
            </a:endParaRPr>
          </a:p>
          <a:p>
            <a:pPr lvl="4" algn="r" rtl="1"/>
            <a:r>
              <a:rPr lang="ar-SA" sz="2300" dirty="0" smtClean="0">
                <a:cs typeface="B Nazanin" panose="00000400000000000000" pitchFamily="2" charset="-78"/>
              </a:rPr>
              <a:t>تخم </a:t>
            </a:r>
            <a:r>
              <a:rPr lang="ar-SA" sz="2300" dirty="0">
                <a:cs typeface="B Nazanin" panose="00000400000000000000" pitchFamily="2" charset="-78"/>
              </a:rPr>
              <a:t>مرغ آب پز، املت</a:t>
            </a:r>
            <a:endParaRPr lang="en-US" sz="2300" dirty="0">
              <a:cs typeface="B Nazanin" panose="00000400000000000000" pitchFamily="2" charset="-78"/>
            </a:endParaRPr>
          </a:p>
          <a:p>
            <a:pPr lvl="4" algn="r" rtl="1"/>
            <a:r>
              <a:rPr lang="ar-SA" sz="2300" dirty="0" smtClean="0">
                <a:cs typeface="B Nazanin" panose="00000400000000000000" pitchFamily="2" charset="-78"/>
              </a:rPr>
              <a:t>سوپ </a:t>
            </a:r>
            <a:r>
              <a:rPr lang="ar-SA" sz="2300" dirty="0">
                <a:cs typeface="B Nazanin" panose="00000400000000000000" pitchFamily="2" charset="-78"/>
              </a:rPr>
              <a:t>جو یا سایر غلات پخته </a:t>
            </a:r>
            <a:r>
              <a:rPr lang="ar-SA" sz="2300" dirty="0" smtClean="0">
                <a:cs typeface="B Nazanin" panose="00000400000000000000" pitchFamily="2" charset="-78"/>
              </a:rPr>
              <a:t>شده</a:t>
            </a:r>
            <a:endParaRPr lang="fa-IR" sz="2300" dirty="0">
              <a:cs typeface="B Nazanin" panose="00000400000000000000" pitchFamily="2" charset="-78"/>
            </a:endParaRPr>
          </a:p>
          <a:p>
            <a:pPr lvl="4" algn="r" rtl="1"/>
            <a:r>
              <a:rPr lang="ar-SA" sz="2300" dirty="0" smtClean="0">
                <a:cs typeface="B Nazanin" panose="00000400000000000000" pitchFamily="2" charset="-78"/>
              </a:rPr>
              <a:t>سبزیجات </a:t>
            </a:r>
            <a:r>
              <a:rPr lang="ar-SA" sz="2300" dirty="0">
                <a:cs typeface="B Nazanin" panose="00000400000000000000" pitchFamily="2" charset="-78"/>
              </a:rPr>
              <a:t>له شده یا پوره سبزیجات مانند هویج و نخود فرنگی</a:t>
            </a:r>
            <a:endParaRPr lang="en-US" sz="2300" dirty="0">
              <a:cs typeface="B Nazanin" panose="00000400000000000000" pitchFamily="2" charset="-78"/>
            </a:endParaRPr>
          </a:p>
          <a:p>
            <a:pPr lvl="4" algn="r" rtl="1"/>
            <a:r>
              <a:rPr lang="ar-SA" sz="2300" dirty="0" smtClean="0">
                <a:cs typeface="B Nazanin" panose="00000400000000000000" pitchFamily="2" charset="-78"/>
              </a:rPr>
              <a:t>پوره گوشت</a:t>
            </a:r>
            <a:endParaRPr lang="fa-IR" sz="2300" dirty="0" smtClean="0">
              <a:cs typeface="B Nazanin" panose="00000400000000000000" pitchFamily="2" charset="-78"/>
            </a:endParaRPr>
          </a:p>
          <a:p>
            <a:pPr lvl="2" algn="r" rtl="1"/>
            <a:r>
              <a:rPr lang="ar-SA" sz="2300" dirty="0" smtClean="0">
                <a:cs typeface="B Nazanin" panose="00000400000000000000" pitchFamily="2" charset="-78"/>
              </a:rPr>
              <a:t>مخلوط</a:t>
            </a:r>
            <a:r>
              <a:rPr lang="fa-IR" sz="2300" dirty="0" smtClean="0">
                <a:cs typeface="B Nazanin" panose="00000400000000000000" pitchFamily="2" charset="-78"/>
              </a:rPr>
              <a:t> </a:t>
            </a:r>
            <a:r>
              <a:rPr lang="fa-IR" sz="2300" dirty="0">
                <a:cs typeface="B Nazanin" panose="00000400000000000000" pitchFamily="2" charset="-78"/>
              </a:rPr>
              <a:t>نمودن</a:t>
            </a:r>
            <a:r>
              <a:rPr lang="en-US" sz="2300" dirty="0">
                <a:cs typeface="B Nazanin" panose="00000400000000000000" pitchFamily="2" charset="-78"/>
              </a:rPr>
              <a:t> </a:t>
            </a:r>
            <a:r>
              <a:rPr lang="ar-SA" sz="2300" dirty="0">
                <a:cs typeface="B Nazanin" panose="00000400000000000000" pitchFamily="2" charset="-78"/>
              </a:rPr>
              <a:t>غذا با کره، مارگارین، </a:t>
            </a:r>
            <a:r>
              <a:rPr lang="ar-SA" sz="2300" dirty="0" smtClean="0">
                <a:cs typeface="B Nazanin" panose="00000400000000000000" pitchFamily="2" charset="-78"/>
              </a:rPr>
              <a:t>آبگوشت </a:t>
            </a:r>
            <a:r>
              <a:rPr lang="ar-SA" sz="2300" dirty="0">
                <a:cs typeface="B Nazanin" panose="00000400000000000000" pitchFamily="2" charset="-78"/>
              </a:rPr>
              <a:t>رقيق </a:t>
            </a:r>
            <a:endParaRPr lang="fa-IR" sz="2300" dirty="0" smtClean="0">
              <a:cs typeface="B Nazanin" panose="00000400000000000000" pitchFamily="2" charset="-78"/>
            </a:endParaRPr>
          </a:p>
          <a:p>
            <a:pPr lvl="2" algn="r" rtl="1"/>
            <a:r>
              <a:rPr lang="ar-SA" sz="2300" dirty="0" smtClean="0">
                <a:cs typeface="B Nazanin" panose="00000400000000000000" pitchFamily="2" charset="-78"/>
              </a:rPr>
              <a:t>استفاده </a:t>
            </a:r>
            <a:r>
              <a:rPr lang="fa-IR" sz="2300" dirty="0">
                <a:cs typeface="B Nazanin" panose="00000400000000000000" pitchFamily="2" charset="-78"/>
              </a:rPr>
              <a:t>ا</a:t>
            </a:r>
            <a:r>
              <a:rPr lang="ar-SA" sz="2300" dirty="0">
                <a:cs typeface="B Nazanin" panose="00000400000000000000" pitchFamily="2" charset="-78"/>
              </a:rPr>
              <a:t>ز نی برای نوشيدن مایعات</a:t>
            </a:r>
            <a:endParaRPr lang="en-US" sz="2300" dirty="0">
              <a:cs typeface="B Nazanin" panose="00000400000000000000" pitchFamily="2" charset="-78"/>
            </a:endParaRPr>
          </a:p>
          <a:p>
            <a:pPr lvl="2" algn="r" rtl="1"/>
            <a:r>
              <a:rPr lang="ar-SA" sz="2300" dirty="0">
                <a:cs typeface="B Nazanin" panose="00000400000000000000" pitchFamily="2" charset="-78"/>
              </a:rPr>
              <a:t>دمای غذا در درجه حرارت اتاق یا خنک تر باشد</a:t>
            </a:r>
            <a:r>
              <a:rPr lang="fa-IR" sz="2300" dirty="0">
                <a:cs typeface="B Nazanin" panose="00000400000000000000" pitchFamily="2" charset="-78"/>
              </a:rPr>
              <a:t>.</a:t>
            </a:r>
          </a:p>
          <a:p>
            <a:pPr lvl="2" algn="r" rtl="1"/>
            <a:r>
              <a:rPr lang="fa-IR" sz="2300" dirty="0">
                <a:cs typeface="B Nazanin" panose="00000400000000000000" pitchFamily="2" charset="-78"/>
              </a:rPr>
              <a:t>شستن مکرر </a:t>
            </a:r>
            <a:r>
              <a:rPr lang="ar-SA" sz="2300" dirty="0">
                <a:cs typeface="B Nazanin" panose="00000400000000000000" pitchFamily="2" charset="-78"/>
              </a:rPr>
              <a:t>دهان با </a:t>
            </a:r>
            <a:r>
              <a:rPr lang="ar-SA" sz="2300" dirty="0" smtClean="0">
                <a:cs typeface="B Nazanin" panose="00000400000000000000" pitchFamily="2" charset="-78"/>
              </a:rPr>
              <a:t>آب</a:t>
            </a:r>
            <a:endParaRPr lang="en-US" sz="2300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endParaRPr lang="en-US" sz="2800" u="sng" dirty="0" smtClean="0">
              <a:cs typeface="B Nazanin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229969-05C2-47C8-AB1B-9775D7D82256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10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Content Placeholder 2"/>
          <p:cNvSpPr>
            <a:spLocks noGrp="1"/>
          </p:cNvSpPr>
          <p:nvPr>
            <p:ph sz="quarter" idx="1"/>
          </p:nvPr>
        </p:nvSpPr>
        <p:spPr>
          <a:xfrm>
            <a:off x="899592" y="836712"/>
            <a:ext cx="7772400" cy="5257800"/>
          </a:xfrm>
        </p:spPr>
        <p:txBody>
          <a:bodyPr>
            <a:normAutofit/>
          </a:bodyPr>
          <a:lstStyle/>
          <a:p>
            <a:pPr algn="r" rtl="1"/>
            <a:r>
              <a:rPr lang="ar-SA" sz="3000" b="1" dirty="0" smtClean="0">
                <a:cs typeface="B Nazanin" panose="00000400000000000000" pitchFamily="2" charset="-78"/>
              </a:rPr>
              <a:t>پرهيز </a:t>
            </a:r>
            <a:r>
              <a:rPr lang="fa-IR" sz="3000" b="1" dirty="0" smtClean="0">
                <a:cs typeface="B Nazanin" panose="00000400000000000000" pitchFamily="2" charset="-78"/>
              </a:rPr>
              <a:t>ا</a:t>
            </a:r>
            <a:r>
              <a:rPr lang="ar-SA" sz="3000" b="1" dirty="0" smtClean="0">
                <a:cs typeface="B Nazanin" panose="00000400000000000000" pitchFamily="2" charset="-78"/>
              </a:rPr>
              <a:t>ز </a:t>
            </a:r>
            <a:r>
              <a:rPr lang="fa-IR" sz="3000" b="1" dirty="0" smtClean="0">
                <a:cs typeface="B Nazanin" panose="00000400000000000000" pitchFamily="2" charset="-78"/>
              </a:rPr>
              <a:t>مصرف </a:t>
            </a:r>
            <a:r>
              <a:rPr lang="ar-SA" sz="3000" b="1" dirty="0" smtClean="0">
                <a:cs typeface="B Nazanin" panose="00000400000000000000" pitchFamily="2" charset="-78"/>
              </a:rPr>
              <a:t>غذاها </a:t>
            </a:r>
            <a:r>
              <a:rPr lang="ar-SA" sz="3000" b="1" dirty="0">
                <a:cs typeface="B Nazanin" panose="00000400000000000000" pitchFamily="2" charset="-78"/>
              </a:rPr>
              <a:t>یا </a:t>
            </a:r>
            <a:r>
              <a:rPr lang="ar-SA" sz="3000" b="1" dirty="0" smtClean="0">
                <a:cs typeface="B Nazanin" panose="00000400000000000000" pitchFamily="2" charset="-78"/>
              </a:rPr>
              <a:t>مایعات تحریک کنند</a:t>
            </a:r>
            <a:r>
              <a:rPr lang="fa-IR" sz="3000" b="1" dirty="0" smtClean="0">
                <a:cs typeface="B Nazanin" panose="00000400000000000000" pitchFamily="2" charset="-78"/>
              </a:rPr>
              <a:t>ه دهان:</a:t>
            </a:r>
          </a:p>
          <a:p>
            <a:pPr algn="r" rtl="1"/>
            <a:endParaRPr lang="fa-IR" sz="3000" b="1" dirty="0" smtClean="0">
              <a:cs typeface="B Nazanin" panose="00000400000000000000" pitchFamily="2" charset="-78"/>
            </a:endParaRPr>
          </a:p>
          <a:p>
            <a:pPr lvl="1" algn="r" rtl="1"/>
            <a:r>
              <a:rPr lang="ar-SA" dirty="0" smtClean="0">
                <a:cs typeface="B Nazanin" panose="00000400000000000000" pitchFamily="2" charset="-78"/>
              </a:rPr>
              <a:t>پرتقال</a:t>
            </a:r>
            <a:r>
              <a:rPr lang="ar-SA" dirty="0">
                <a:cs typeface="B Nazanin" panose="00000400000000000000" pitchFamily="2" charset="-78"/>
              </a:rPr>
              <a:t>، گریپ فروت، ليمو و سایر مرکبات یا آب </a:t>
            </a:r>
            <a:r>
              <a:rPr lang="ar-SA" dirty="0" smtClean="0">
                <a:cs typeface="B Nazanin" panose="00000400000000000000" pitchFamily="2" charset="-78"/>
              </a:rPr>
              <a:t>مرکبات</a:t>
            </a:r>
            <a:endParaRPr lang="fa-IR" dirty="0">
              <a:cs typeface="B Nazanin" panose="00000400000000000000" pitchFamily="2" charset="-78"/>
            </a:endParaRPr>
          </a:p>
          <a:p>
            <a:pPr lvl="1" algn="r" rtl="1"/>
            <a:r>
              <a:rPr lang="ar-SA" dirty="0" smtClean="0">
                <a:cs typeface="B Nazanin" panose="00000400000000000000" pitchFamily="2" charset="-78"/>
              </a:rPr>
              <a:t>سس </a:t>
            </a:r>
            <a:r>
              <a:rPr lang="ar-SA" dirty="0">
                <a:cs typeface="B Nazanin" panose="00000400000000000000" pitchFamily="2" charset="-78"/>
              </a:rPr>
              <a:t>یا آب گوجه </a:t>
            </a:r>
            <a:r>
              <a:rPr lang="ar-SA" dirty="0" smtClean="0">
                <a:cs typeface="B Nazanin" panose="00000400000000000000" pitchFamily="2" charset="-78"/>
              </a:rPr>
              <a:t>فرنگی</a:t>
            </a:r>
            <a:endParaRPr lang="fa-IR" dirty="0">
              <a:cs typeface="B Nazanin" panose="00000400000000000000" pitchFamily="2" charset="-78"/>
            </a:endParaRPr>
          </a:p>
          <a:p>
            <a:pPr lvl="1" algn="r" rtl="1"/>
            <a:r>
              <a:rPr lang="ar-SA" dirty="0" smtClean="0">
                <a:cs typeface="B Nazanin" panose="00000400000000000000" pitchFamily="2" charset="-78"/>
              </a:rPr>
              <a:t>غذاهای </a:t>
            </a:r>
            <a:r>
              <a:rPr lang="ar-SA" dirty="0">
                <a:cs typeface="B Nazanin" panose="00000400000000000000" pitchFamily="2" charset="-78"/>
              </a:rPr>
              <a:t>شور یا ادویه </a:t>
            </a:r>
            <a:r>
              <a:rPr lang="ar-SA" dirty="0" smtClean="0">
                <a:cs typeface="B Nazanin" panose="00000400000000000000" pitchFamily="2" charset="-78"/>
              </a:rPr>
              <a:t>دار</a:t>
            </a:r>
            <a:r>
              <a:rPr lang="fa-IR" dirty="0" smtClean="0">
                <a:cs typeface="B Nazanin" panose="00000400000000000000" pitchFamily="2" charset="-78"/>
              </a:rPr>
              <a:t>، کافئین</a:t>
            </a:r>
            <a:endParaRPr lang="fa-IR" dirty="0">
              <a:cs typeface="B Nazanin" panose="00000400000000000000" pitchFamily="2" charset="-78"/>
            </a:endParaRPr>
          </a:p>
          <a:p>
            <a:pPr lvl="1" algn="r" rtl="1"/>
            <a:r>
              <a:rPr lang="ar-SA" dirty="0" smtClean="0">
                <a:cs typeface="B Nazanin" panose="00000400000000000000" pitchFamily="2" charset="-78"/>
              </a:rPr>
              <a:t>سبزیجات خام</a:t>
            </a:r>
            <a:r>
              <a:rPr lang="fa-IR" dirty="0" smtClean="0">
                <a:cs typeface="B Nazanin" panose="00000400000000000000" pitchFamily="2" charset="-78"/>
              </a:rPr>
              <a:t> (فلفل تند)</a:t>
            </a:r>
            <a:r>
              <a:rPr lang="ar-SA" dirty="0" smtClean="0">
                <a:cs typeface="B Nazanin" panose="00000400000000000000" pitchFamily="2" charset="-78"/>
              </a:rPr>
              <a:t>، </a:t>
            </a:r>
            <a:r>
              <a:rPr lang="ar-SA" dirty="0">
                <a:cs typeface="B Nazanin" panose="00000400000000000000" pitchFamily="2" charset="-78"/>
              </a:rPr>
              <a:t>دانه </a:t>
            </a:r>
            <a:r>
              <a:rPr lang="ar-SA" dirty="0" smtClean="0">
                <a:cs typeface="B Nazanin" panose="00000400000000000000" pitchFamily="2" charset="-78"/>
              </a:rPr>
              <a:t>ها</a:t>
            </a:r>
            <a:endParaRPr lang="fa-IR" dirty="0" smtClean="0">
              <a:cs typeface="B Nazanin" panose="00000400000000000000" pitchFamily="2" charset="-78"/>
            </a:endParaRPr>
          </a:p>
          <a:p>
            <a:pPr lvl="1" algn="r" rtl="1"/>
            <a:r>
              <a:rPr lang="fa-IR" dirty="0">
                <a:cs typeface="B Nazanin" panose="00000400000000000000" pitchFamily="2" charset="-78"/>
              </a:rPr>
              <a:t>غذاهای دارای بافت </a:t>
            </a:r>
            <a:r>
              <a:rPr lang="fa-IR" dirty="0" smtClean="0">
                <a:cs typeface="B Nazanin" panose="00000400000000000000" pitchFamily="2" charset="-78"/>
              </a:rPr>
              <a:t>زبر، </a:t>
            </a:r>
            <a:r>
              <a:rPr lang="ar-SA" dirty="0" smtClean="0">
                <a:cs typeface="B Nazanin" panose="00000400000000000000" pitchFamily="2" charset="-78"/>
              </a:rPr>
              <a:t>نان </a:t>
            </a:r>
            <a:r>
              <a:rPr lang="ar-SA" dirty="0">
                <a:cs typeface="B Nazanin" panose="00000400000000000000" pitchFamily="2" charset="-78"/>
              </a:rPr>
              <a:t>تست، انواع کلوچه ها یا بيسکوئيت های شور یا سایر غذاهای خشک </a:t>
            </a:r>
            <a:r>
              <a:rPr lang="ar-SA" dirty="0" smtClean="0">
                <a:cs typeface="B Nazanin" panose="00000400000000000000" pitchFamily="2" charset="-78"/>
              </a:rPr>
              <a:t>و</a:t>
            </a:r>
            <a:r>
              <a:rPr lang="fa-IR" dirty="0">
                <a:cs typeface="B Nazanin" panose="00000400000000000000" pitchFamily="2" charset="-78"/>
              </a:rPr>
              <a:t> </a:t>
            </a:r>
            <a:r>
              <a:rPr lang="ar-SA" dirty="0" smtClean="0">
                <a:cs typeface="B Nazanin" panose="00000400000000000000" pitchFamily="2" charset="-78"/>
              </a:rPr>
              <a:t>برشته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229969-05C2-47C8-AB1B-9775D7D82256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82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Content Placeholder 2"/>
          <p:cNvSpPr>
            <a:spLocks noGrp="1"/>
          </p:cNvSpPr>
          <p:nvPr>
            <p:ph sz="quarter" idx="1"/>
          </p:nvPr>
        </p:nvSpPr>
        <p:spPr>
          <a:xfrm>
            <a:off x="683568" y="762000"/>
            <a:ext cx="8003232" cy="5257800"/>
          </a:xfrm>
        </p:spPr>
        <p:txBody>
          <a:bodyPr/>
          <a:lstStyle/>
          <a:p>
            <a:pPr algn="r" rtl="1"/>
            <a:r>
              <a:rPr lang="ar-SA" sz="2800" b="1" dirty="0" smtClean="0">
                <a:cs typeface="B Nazanin" panose="00000400000000000000" pitchFamily="2" charset="-78"/>
              </a:rPr>
              <a:t>خشکی دهان</a:t>
            </a:r>
            <a:r>
              <a:rPr lang="fa-IR" sz="2800" b="1" dirty="0" smtClean="0">
                <a:cs typeface="B Nazanin" panose="00000400000000000000" pitchFamily="2" charset="-78"/>
              </a:rPr>
              <a:t>:</a:t>
            </a:r>
          </a:p>
          <a:p>
            <a:pPr algn="r" rtl="1"/>
            <a:endParaRPr lang="en-US" sz="2000" dirty="0">
              <a:cs typeface="B Nazanin" panose="00000400000000000000" pitchFamily="2" charset="-78"/>
            </a:endParaRPr>
          </a:p>
          <a:p>
            <a:pPr lvl="1" algn="r" rtl="1"/>
            <a:r>
              <a:rPr lang="ar-SA" dirty="0" smtClean="0">
                <a:cs typeface="B Nazanin" panose="00000400000000000000" pitchFamily="2" charset="-78"/>
              </a:rPr>
              <a:t>هرچند </a:t>
            </a:r>
            <a:r>
              <a:rPr lang="ar-SA" dirty="0">
                <a:cs typeface="B Nazanin" panose="00000400000000000000" pitchFamily="2" charset="-78"/>
              </a:rPr>
              <a:t>دقيقه یک بار، </a:t>
            </a:r>
            <a:r>
              <a:rPr lang="ar-SA" dirty="0" smtClean="0">
                <a:cs typeface="B Nazanin" panose="00000400000000000000" pitchFamily="2" charset="-78"/>
              </a:rPr>
              <a:t>نوشيد</a:t>
            </a:r>
            <a:r>
              <a:rPr lang="fa-IR" dirty="0" smtClean="0">
                <a:cs typeface="B Nazanin" panose="00000400000000000000" pitchFamily="2" charset="-78"/>
              </a:rPr>
              <a:t>ن آب</a:t>
            </a:r>
            <a:endParaRPr lang="fa-IR" dirty="0">
              <a:cs typeface="B Nazanin" panose="00000400000000000000" pitchFamily="2" charset="-78"/>
            </a:endParaRPr>
          </a:p>
          <a:p>
            <a:pPr lvl="1" algn="r" rtl="1"/>
            <a:r>
              <a:rPr lang="ar-SA" dirty="0" smtClean="0">
                <a:cs typeface="B Nazanin" panose="00000400000000000000" pitchFamily="2" charset="-78"/>
              </a:rPr>
              <a:t>همراه </a:t>
            </a:r>
            <a:r>
              <a:rPr lang="fa-IR" dirty="0" smtClean="0">
                <a:cs typeface="B Nazanin" panose="00000400000000000000" pitchFamily="2" charset="-78"/>
              </a:rPr>
              <a:t>داشتن </a:t>
            </a:r>
            <a:r>
              <a:rPr lang="ar-SA" dirty="0">
                <a:cs typeface="B Nazanin" panose="00000400000000000000" pitchFamily="2" charset="-78"/>
              </a:rPr>
              <a:t>یک بطری آب </a:t>
            </a:r>
            <a:r>
              <a:rPr lang="ar-SA" dirty="0" smtClean="0">
                <a:cs typeface="B Nazanin" panose="00000400000000000000" pitchFamily="2" charset="-78"/>
              </a:rPr>
              <a:t>در</a:t>
            </a:r>
            <a:r>
              <a:rPr lang="fa-IR" sz="1400" dirty="0" smtClean="0">
                <a:cs typeface="B Nazanin" panose="00000400000000000000" pitchFamily="2" charset="-78"/>
              </a:rPr>
              <a:t> </a:t>
            </a:r>
            <a:r>
              <a:rPr lang="ar-SA" dirty="0" smtClean="0">
                <a:cs typeface="B Nazanin" panose="00000400000000000000" pitchFamily="2" charset="-78"/>
              </a:rPr>
              <a:t>خارج </a:t>
            </a:r>
            <a:r>
              <a:rPr lang="ar-SA" dirty="0">
                <a:cs typeface="B Nazanin" panose="00000400000000000000" pitchFamily="2" charset="-78"/>
              </a:rPr>
              <a:t>از </a:t>
            </a:r>
            <a:r>
              <a:rPr lang="ar-SA" dirty="0" smtClean="0">
                <a:cs typeface="B Nazanin" panose="00000400000000000000" pitchFamily="2" charset="-78"/>
              </a:rPr>
              <a:t>منزل</a:t>
            </a:r>
            <a:endParaRPr lang="fa-IR" dirty="0" smtClean="0">
              <a:cs typeface="B Nazanin" panose="00000400000000000000" pitchFamily="2" charset="-78"/>
            </a:endParaRPr>
          </a:p>
          <a:p>
            <a:pPr lvl="1" algn="r" rtl="1"/>
            <a:r>
              <a:rPr lang="fa-IR" dirty="0">
                <a:cs typeface="B Nazanin" panose="00000400000000000000" pitchFamily="2" charset="-78"/>
              </a:rPr>
              <a:t>تحریک </a:t>
            </a:r>
            <a:r>
              <a:rPr lang="ar-SA" dirty="0">
                <a:cs typeface="B Nazanin" panose="00000400000000000000" pitchFamily="2" charset="-78"/>
              </a:rPr>
              <a:t>ترشح بزاق </a:t>
            </a:r>
            <a:r>
              <a:rPr lang="fa-IR" dirty="0" smtClean="0">
                <a:cs typeface="B Nazanin" panose="00000400000000000000" pitchFamily="2" charset="-78"/>
              </a:rPr>
              <a:t>با مصرف </a:t>
            </a:r>
            <a:r>
              <a:rPr lang="ar-SA" dirty="0" smtClean="0">
                <a:cs typeface="B Nazanin" panose="00000400000000000000" pitchFamily="2" charset="-78"/>
              </a:rPr>
              <a:t>نوشابه </a:t>
            </a:r>
            <a:r>
              <a:rPr lang="ar-SA" dirty="0">
                <a:cs typeface="B Nazanin" panose="00000400000000000000" pitchFamily="2" charset="-78"/>
              </a:rPr>
              <a:t>ها و غذاهای </a:t>
            </a:r>
            <a:r>
              <a:rPr lang="ar-SA" dirty="0" smtClean="0">
                <a:cs typeface="B Nazanin" panose="00000400000000000000" pitchFamily="2" charset="-78"/>
              </a:rPr>
              <a:t>ترش </a:t>
            </a:r>
            <a:r>
              <a:rPr lang="ar-SA" dirty="0">
                <a:cs typeface="B Nazanin" panose="00000400000000000000" pitchFamily="2" charset="-78"/>
              </a:rPr>
              <a:t>یا شيرین </a:t>
            </a:r>
            <a:r>
              <a:rPr lang="fa-IR" dirty="0" smtClean="0">
                <a:cs typeface="B Nazanin" panose="00000400000000000000" pitchFamily="2" charset="-78"/>
              </a:rPr>
              <a:t>(در صورت نداشتن </a:t>
            </a:r>
            <a:r>
              <a:rPr lang="ar-SA" dirty="0" smtClean="0">
                <a:cs typeface="B Nazanin" panose="00000400000000000000" pitchFamily="2" charset="-78"/>
              </a:rPr>
              <a:t>درد </a:t>
            </a:r>
            <a:r>
              <a:rPr lang="ar-SA" dirty="0">
                <a:cs typeface="B Nazanin" panose="00000400000000000000" pitchFamily="2" charset="-78"/>
              </a:rPr>
              <a:t>گلو </a:t>
            </a:r>
            <a:r>
              <a:rPr lang="ar-SA" dirty="0" smtClean="0">
                <a:cs typeface="B Nazanin" panose="00000400000000000000" pitchFamily="2" charset="-78"/>
              </a:rPr>
              <a:t>و دهان</a:t>
            </a:r>
            <a:r>
              <a:rPr lang="fa-IR" dirty="0" smtClean="0">
                <a:cs typeface="B Nazanin" panose="00000400000000000000" pitchFamily="2" charset="-78"/>
              </a:rPr>
              <a:t>)</a:t>
            </a:r>
          </a:p>
          <a:p>
            <a:pPr lvl="1" algn="r" rtl="1"/>
            <a:r>
              <a:rPr lang="fa-IR" dirty="0" smtClean="0">
                <a:cs typeface="B Nazanin" panose="00000400000000000000" pitchFamily="2" charset="-78"/>
              </a:rPr>
              <a:t>مکیدن </a:t>
            </a:r>
            <a:r>
              <a:rPr lang="ar-SA" dirty="0" smtClean="0">
                <a:cs typeface="B Nazanin" panose="00000400000000000000" pitchFamily="2" charset="-78"/>
              </a:rPr>
              <a:t>آب </a:t>
            </a:r>
            <a:r>
              <a:rPr lang="ar-SA" dirty="0">
                <a:cs typeface="B Nazanin" panose="00000400000000000000" pitchFamily="2" charset="-78"/>
              </a:rPr>
              <a:t>نبات </a:t>
            </a:r>
            <a:r>
              <a:rPr lang="ar-SA" dirty="0" smtClean="0">
                <a:cs typeface="B Nazanin" panose="00000400000000000000" pitchFamily="2" charset="-78"/>
              </a:rPr>
              <a:t>و</a:t>
            </a:r>
            <a:r>
              <a:rPr lang="fa-IR" dirty="0" smtClean="0">
                <a:cs typeface="B Nazanin" panose="00000400000000000000" pitchFamily="2" charset="-78"/>
              </a:rPr>
              <a:t> جویدن</a:t>
            </a:r>
            <a:r>
              <a:rPr lang="ar-SA" dirty="0" smtClean="0">
                <a:cs typeface="B Nazanin" panose="00000400000000000000" pitchFamily="2" charset="-78"/>
              </a:rPr>
              <a:t> آدامس</a:t>
            </a:r>
            <a:endParaRPr lang="fa-IR" dirty="0" smtClean="0">
              <a:cs typeface="B Nazanin" panose="00000400000000000000" pitchFamily="2" charset="-78"/>
            </a:endParaRPr>
          </a:p>
          <a:p>
            <a:pPr lvl="1" algn="r" rtl="1"/>
            <a:r>
              <a:rPr lang="fa-IR" dirty="0" smtClean="0">
                <a:cs typeface="B Nazanin" panose="00000400000000000000" pitchFamily="2" charset="-78"/>
              </a:rPr>
              <a:t>صرف </a:t>
            </a:r>
            <a:r>
              <a:rPr lang="ar-SA" dirty="0" smtClean="0">
                <a:cs typeface="B Nazanin" panose="00000400000000000000" pitchFamily="2" charset="-78"/>
              </a:rPr>
              <a:t>غذاهای </a:t>
            </a:r>
            <a:r>
              <a:rPr lang="ar-SA" dirty="0">
                <a:cs typeface="B Nazanin" panose="00000400000000000000" pitchFamily="2" charset="-78"/>
              </a:rPr>
              <a:t>نرم و پوره </a:t>
            </a:r>
            <a:r>
              <a:rPr lang="ar-SA" dirty="0" smtClean="0">
                <a:cs typeface="B Nazanin" panose="00000400000000000000" pitchFamily="2" charset="-78"/>
              </a:rPr>
              <a:t>شده</a:t>
            </a:r>
            <a:endParaRPr lang="fa-IR" dirty="0" smtClean="0">
              <a:cs typeface="B Nazanin" panose="00000400000000000000" pitchFamily="2" charset="-78"/>
            </a:endParaRPr>
          </a:p>
          <a:p>
            <a:pPr lvl="1" algn="r" rtl="1"/>
            <a:r>
              <a:rPr lang="fa-IR" dirty="0">
                <a:cs typeface="B Nazanin" panose="00000400000000000000" pitchFamily="2" charset="-78"/>
              </a:rPr>
              <a:t>مصرف </a:t>
            </a:r>
            <a:r>
              <a:rPr lang="ar-SA" dirty="0">
                <a:cs typeface="B Nazanin" panose="00000400000000000000" pitchFamily="2" charset="-78"/>
              </a:rPr>
              <a:t>غذا با سس، عصاره گوشت و آب خورش </a:t>
            </a:r>
            <a:endParaRPr lang="fa-IR" dirty="0" smtClean="0">
              <a:cs typeface="B Nazanin" panose="00000400000000000000" pitchFamily="2" charset="-78"/>
            </a:endParaRPr>
          </a:p>
          <a:p>
            <a:pPr lvl="1" algn="r" rtl="1"/>
            <a:r>
              <a:rPr lang="fa-IR" dirty="0" smtClean="0">
                <a:cs typeface="B Nazanin" panose="00000400000000000000" pitchFamily="2" charset="-78"/>
              </a:rPr>
              <a:t>مرطوب نگهداشتن </a:t>
            </a:r>
            <a:r>
              <a:rPr lang="ar-SA" dirty="0" smtClean="0">
                <a:cs typeface="B Nazanin" panose="00000400000000000000" pitchFamily="2" charset="-78"/>
              </a:rPr>
              <a:t>لب</a:t>
            </a:r>
            <a:r>
              <a:rPr lang="fa-IR" dirty="0" smtClean="0">
                <a:cs typeface="B Nazanin" panose="00000400000000000000" pitchFamily="2" charset="-78"/>
              </a:rPr>
              <a:t>ها</a:t>
            </a:r>
          </a:p>
          <a:p>
            <a:pPr lvl="1" algn="r" rtl="1"/>
            <a:r>
              <a:rPr lang="fa-IR" dirty="0" smtClean="0">
                <a:cs typeface="B Nazanin" panose="00000400000000000000" pitchFamily="2" charset="-78"/>
              </a:rPr>
              <a:t>در صورت شدت خشکی استفاده از </a:t>
            </a:r>
            <a:r>
              <a:rPr lang="ar-SA" dirty="0">
                <a:cs typeface="B Nazanin" panose="00000400000000000000" pitchFamily="2" charset="-78"/>
              </a:rPr>
              <a:t>داروی مرطوب کننده دهان </a:t>
            </a:r>
            <a:r>
              <a:rPr lang="fa-IR" dirty="0" smtClean="0">
                <a:cs typeface="B Nazanin" panose="00000400000000000000" pitchFamily="2" charset="-78"/>
              </a:rPr>
              <a:t>(</a:t>
            </a:r>
            <a:r>
              <a:rPr lang="ar-SA" dirty="0" smtClean="0">
                <a:cs typeface="B Nazanin" panose="00000400000000000000" pitchFamily="2" charset="-78"/>
              </a:rPr>
              <a:t>بزاق مصنوعی</a:t>
            </a:r>
            <a:r>
              <a:rPr lang="fa-IR" dirty="0" smtClean="0">
                <a:cs typeface="B Nazanin" panose="00000400000000000000" pitchFamily="2" charset="-78"/>
              </a:rPr>
              <a:t>)</a:t>
            </a:r>
            <a:endParaRPr lang="en-US" sz="2000" dirty="0" smtClean="0">
              <a:solidFill>
                <a:prstClr val="black"/>
              </a:solidFill>
              <a:cs typeface="B Nazanin" pitchFamily="2" charset="-78"/>
            </a:endParaRPr>
          </a:p>
          <a:p>
            <a:pPr marL="0" indent="0" algn="r" rtl="1">
              <a:buNone/>
            </a:pPr>
            <a:endParaRPr lang="en-US" sz="2400" u="sng" dirty="0" smtClean="0">
              <a:cs typeface="B Nazanin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229969-05C2-47C8-AB1B-9775D7D82256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11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762000"/>
            <a:ext cx="7772400" cy="5257800"/>
          </a:xfrm>
        </p:spPr>
        <p:txBody>
          <a:bodyPr/>
          <a:lstStyle/>
          <a:p>
            <a:pPr algn="r" rtl="1"/>
            <a:r>
              <a:rPr lang="ar-SA" sz="2800" b="1" dirty="0">
                <a:cs typeface="B Nazanin" panose="00000400000000000000" pitchFamily="2" charset="-78"/>
              </a:rPr>
              <a:t>تغيير </a:t>
            </a:r>
            <a:r>
              <a:rPr lang="ar-SA" sz="2800" b="1" dirty="0" smtClean="0">
                <a:cs typeface="B Nazanin" panose="00000400000000000000" pitchFamily="2" charset="-78"/>
              </a:rPr>
              <a:t>حس </a:t>
            </a:r>
            <a:r>
              <a:rPr lang="ar-SA" sz="2800" b="1" dirty="0">
                <a:cs typeface="B Nazanin" panose="00000400000000000000" pitchFamily="2" charset="-78"/>
              </a:rPr>
              <a:t>چشایی و </a:t>
            </a:r>
            <a:r>
              <a:rPr lang="ar-SA" sz="2800" b="1" dirty="0" smtClean="0">
                <a:cs typeface="B Nazanin" panose="00000400000000000000" pitchFamily="2" charset="-78"/>
              </a:rPr>
              <a:t>بویایی</a:t>
            </a:r>
            <a:r>
              <a:rPr lang="fa-IR" sz="2800" b="1" dirty="0" smtClean="0">
                <a:cs typeface="B Nazanin" panose="00000400000000000000" pitchFamily="2" charset="-78"/>
              </a:rPr>
              <a:t>:</a:t>
            </a:r>
          </a:p>
          <a:p>
            <a:pPr algn="r" rtl="1"/>
            <a:endParaRPr lang="en-US" sz="2800" dirty="0">
              <a:cs typeface="B Nazanin" panose="00000400000000000000" pitchFamily="2" charset="-78"/>
            </a:endParaRPr>
          </a:p>
          <a:p>
            <a:pPr lvl="1" algn="r" rtl="1"/>
            <a:r>
              <a:rPr lang="ar-SA" sz="2800" dirty="0" smtClean="0">
                <a:cs typeface="B Nazanin" panose="00000400000000000000" pitchFamily="2" charset="-78"/>
              </a:rPr>
              <a:t>غذاها </a:t>
            </a:r>
            <a:r>
              <a:rPr lang="ar-SA" sz="2800" dirty="0">
                <a:cs typeface="B Nazanin" panose="00000400000000000000" pitchFamily="2" charset="-78"/>
              </a:rPr>
              <a:t>بخصوص گوشت یا </a:t>
            </a:r>
            <a:r>
              <a:rPr lang="ar-SA" sz="2800" dirty="0" smtClean="0">
                <a:cs typeface="B Nazanin" panose="00000400000000000000" pitchFamily="2" charset="-78"/>
              </a:rPr>
              <a:t>سایر</a:t>
            </a:r>
            <a:r>
              <a:rPr lang="fa-IR" sz="2800" dirty="0">
                <a:cs typeface="B Nazanin" panose="00000400000000000000" pitchFamily="2" charset="-78"/>
              </a:rPr>
              <a:t> </a:t>
            </a:r>
            <a:r>
              <a:rPr lang="ar-SA" sz="2800" dirty="0" smtClean="0">
                <a:cs typeface="B Nazanin" panose="00000400000000000000" pitchFamily="2" charset="-78"/>
              </a:rPr>
              <a:t>غذاهای </a:t>
            </a:r>
            <a:r>
              <a:rPr lang="fa-IR" sz="2800" dirty="0" smtClean="0">
                <a:cs typeface="B Nazanin" panose="00000400000000000000" pitchFamily="2" charset="-78"/>
              </a:rPr>
              <a:t>پر</a:t>
            </a:r>
            <a:r>
              <a:rPr lang="ar-SA" sz="2800" dirty="0" smtClean="0">
                <a:cs typeface="B Nazanin" panose="00000400000000000000" pitchFamily="2" charset="-78"/>
              </a:rPr>
              <a:t>پروتئين </a:t>
            </a:r>
            <a:r>
              <a:rPr lang="ar-SA" sz="2800" dirty="0">
                <a:cs typeface="B Nazanin" panose="00000400000000000000" pitchFamily="2" charset="-78"/>
              </a:rPr>
              <a:t>ممکن است طعم تلخ یا فلزی پيدا کنند و یا خيلی از غذاها طعمشان کمتر </a:t>
            </a:r>
            <a:r>
              <a:rPr lang="ar-SA" sz="2800" dirty="0" smtClean="0">
                <a:cs typeface="B Nazanin" panose="00000400000000000000" pitchFamily="2" charset="-78"/>
              </a:rPr>
              <a:t>احساس</a:t>
            </a:r>
            <a:r>
              <a:rPr lang="fa-IR" sz="2800" dirty="0">
                <a:cs typeface="B Nazanin" panose="00000400000000000000" pitchFamily="2" charset="-78"/>
              </a:rPr>
              <a:t> </a:t>
            </a:r>
            <a:r>
              <a:rPr lang="ar-SA" sz="2800" dirty="0" smtClean="0">
                <a:cs typeface="B Nazanin" panose="00000400000000000000" pitchFamily="2" charset="-78"/>
              </a:rPr>
              <a:t>شود</a:t>
            </a:r>
            <a:r>
              <a:rPr lang="en-US" sz="2800" dirty="0">
                <a:cs typeface="B Nazanin" panose="00000400000000000000" pitchFamily="2" charset="-78"/>
              </a:rPr>
              <a:t>.</a:t>
            </a:r>
          </a:p>
          <a:p>
            <a:pPr lvl="1" algn="r" rtl="1"/>
            <a:r>
              <a:rPr lang="ar-SA" sz="2800" dirty="0" smtClean="0">
                <a:cs typeface="B Nazanin" panose="00000400000000000000" pitchFamily="2" charset="-78"/>
              </a:rPr>
              <a:t>بيماری </a:t>
            </a:r>
            <a:r>
              <a:rPr lang="ar-SA" sz="2800" dirty="0">
                <a:cs typeface="B Nazanin" panose="00000400000000000000" pitchFamily="2" charset="-78"/>
              </a:rPr>
              <a:t>های لثه و </a:t>
            </a:r>
            <a:r>
              <a:rPr lang="ar-SA" sz="2800" dirty="0" smtClean="0">
                <a:cs typeface="B Nazanin" panose="00000400000000000000" pitchFamily="2" charset="-78"/>
              </a:rPr>
              <a:t>دندان</a:t>
            </a:r>
            <a:r>
              <a:rPr lang="fa-IR" sz="2800" dirty="0">
                <a:cs typeface="B Nazanin" panose="00000400000000000000" pitchFamily="2" charset="-78"/>
              </a:rPr>
              <a:t> </a:t>
            </a:r>
            <a:r>
              <a:rPr lang="ar-SA" sz="2800" dirty="0" smtClean="0">
                <a:cs typeface="B Nazanin" panose="00000400000000000000" pitchFamily="2" charset="-78"/>
              </a:rPr>
              <a:t>نيز </a:t>
            </a:r>
            <a:r>
              <a:rPr lang="ar-SA" sz="2800" dirty="0">
                <a:cs typeface="B Nazanin" panose="00000400000000000000" pitchFamily="2" charset="-78"/>
              </a:rPr>
              <a:t>می توانند سبب تغيير طعم غذاها </a:t>
            </a:r>
            <a:r>
              <a:rPr lang="ar-SA" sz="2800" dirty="0" smtClean="0">
                <a:cs typeface="B Nazanin" panose="00000400000000000000" pitchFamily="2" charset="-78"/>
              </a:rPr>
              <a:t>شون</a:t>
            </a:r>
            <a:r>
              <a:rPr lang="fa-IR" sz="2800" dirty="0" smtClean="0">
                <a:cs typeface="B Nazanin" panose="00000400000000000000" pitchFamily="2" charset="-78"/>
              </a:rPr>
              <a:t>د. </a:t>
            </a:r>
          </a:p>
          <a:p>
            <a:pPr lvl="1" algn="r" rtl="1"/>
            <a:r>
              <a:rPr lang="fa-IR" sz="2800" dirty="0" smtClean="0">
                <a:cs typeface="B Nazanin" panose="00000400000000000000" pitchFamily="2" charset="-78"/>
              </a:rPr>
              <a:t>د</a:t>
            </a:r>
            <a:r>
              <a:rPr lang="ar-SA" sz="2800" dirty="0" smtClean="0">
                <a:cs typeface="B Nazanin" panose="00000400000000000000" pitchFamily="2" charset="-78"/>
              </a:rPr>
              <a:t>ر </a:t>
            </a:r>
            <a:r>
              <a:rPr lang="ar-SA" sz="2800" dirty="0">
                <a:cs typeface="B Nazanin" panose="00000400000000000000" pitchFamily="2" charset="-78"/>
              </a:rPr>
              <a:t>بيشتر افراد تغيير طعم و بوی غذا بعد از اتمام </a:t>
            </a:r>
            <a:r>
              <a:rPr lang="ar-SA" sz="2800" dirty="0" smtClean="0">
                <a:cs typeface="B Nazanin" panose="00000400000000000000" pitchFamily="2" charset="-78"/>
              </a:rPr>
              <a:t>درمان</a:t>
            </a:r>
            <a:r>
              <a:rPr lang="fa-IR" sz="2800" dirty="0">
                <a:cs typeface="B Nazanin" panose="00000400000000000000" pitchFamily="2" charset="-78"/>
              </a:rPr>
              <a:t> </a:t>
            </a:r>
            <a:r>
              <a:rPr lang="ar-SA" sz="2800" dirty="0" smtClean="0">
                <a:cs typeface="B Nazanin" panose="00000400000000000000" pitchFamily="2" charset="-78"/>
              </a:rPr>
              <a:t>خود</a:t>
            </a:r>
            <a:r>
              <a:rPr lang="fa-IR" sz="2800" dirty="0" smtClean="0">
                <a:cs typeface="B Nazanin" panose="00000400000000000000" pitchFamily="2" charset="-78"/>
              </a:rPr>
              <a:t> </a:t>
            </a:r>
            <a:r>
              <a:rPr lang="ar-SA" sz="2800" dirty="0" smtClean="0">
                <a:cs typeface="B Nazanin" panose="00000400000000000000" pitchFamily="2" charset="-78"/>
              </a:rPr>
              <a:t>به </a:t>
            </a:r>
            <a:r>
              <a:rPr lang="ar-SA" sz="2800" dirty="0">
                <a:cs typeface="B Nazanin" panose="00000400000000000000" pitchFamily="2" charset="-78"/>
              </a:rPr>
              <a:t>خود برطرف می </a:t>
            </a:r>
            <a:r>
              <a:rPr lang="ar-SA" sz="2800" dirty="0" smtClean="0">
                <a:cs typeface="B Nazanin" panose="00000400000000000000" pitchFamily="2" charset="-78"/>
              </a:rPr>
              <a:t>شود</a:t>
            </a:r>
            <a:r>
              <a:rPr lang="fa-IR" sz="2800" dirty="0">
                <a:cs typeface="B Nazanin" panose="00000400000000000000" pitchFamily="2" charset="-78"/>
              </a:rPr>
              <a:t>.</a:t>
            </a: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229969-05C2-47C8-AB1B-9775D7D82256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26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Content Placeholder 2"/>
          <p:cNvSpPr>
            <a:spLocks noGrp="1"/>
          </p:cNvSpPr>
          <p:nvPr>
            <p:ph sz="quarter" idx="1"/>
          </p:nvPr>
        </p:nvSpPr>
        <p:spPr>
          <a:xfrm>
            <a:off x="827584" y="762000"/>
            <a:ext cx="7859216" cy="5257800"/>
          </a:xfrm>
        </p:spPr>
        <p:txBody>
          <a:bodyPr/>
          <a:lstStyle/>
          <a:p>
            <a:pPr algn="r" rtl="1"/>
            <a:r>
              <a:rPr lang="ar-SA" sz="2800" b="1" dirty="0">
                <a:cs typeface="B Nazanin" panose="00000400000000000000" pitchFamily="2" charset="-78"/>
              </a:rPr>
              <a:t>توصيه های ذیل در این مورد مفيد خواهد بود</a:t>
            </a:r>
            <a:r>
              <a:rPr lang="en-US" sz="2800" b="1" dirty="0" smtClean="0">
                <a:cs typeface="B Nazanin" panose="00000400000000000000" pitchFamily="2" charset="-78"/>
              </a:rPr>
              <a:t>:</a:t>
            </a:r>
            <a:endParaRPr lang="fa-IR" sz="2800" b="1" dirty="0" smtClean="0">
              <a:cs typeface="B Nazanin" panose="00000400000000000000" pitchFamily="2" charset="-78"/>
            </a:endParaRPr>
          </a:p>
          <a:p>
            <a:pPr algn="r" rtl="1"/>
            <a:endParaRPr lang="en-US" sz="2800" dirty="0">
              <a:cs typeface="B Nazanin" panose="00000400000000000000" pitchFamily="2" charset="-78"/>
            </a:endParaRPr>
          </a:p>
          <a:p>
            <a:pPr lvl="1" algn="r" rtl="1"/>
            <a:r>
              <a:rPr lang="ar-SA" sz="2800" dirty="0" smtClean="0">
                <a:cs typeface="B Nazanin" panose="00000400000000000000" pitchFamily="2" charset="-78"/>
              </a:rPr>
              <a:t>اگر </a:t>
            </a:r>
            <a:r>
              <a:rPr lang="ar-SA" sz="2800" dirty="0">
                <a:cs typeface="B Nazanin" panose="00000400000000000000" pitchFamily="2" charset="-78"/>
              </a:rPr>
              <a:t>گوشت قرمز </a:t>
            </a:r>
            <a:r>
              <a:rPr lang="ar-SA" sz="2800" dirty="0" smtClean="0">
                <a:cs typeface="B Nazanin" panose="00000400000000000000" pitchFamily="2" charset="-78"/>
              </a:rPr>
              <a:t>طعم </a:t>
            </a:r>
            <a:r>
              <a:rPr lang="ar-SA" sz="2800" dirty="0">
                <a:cs typeface="B Nazanin" panose="00000400000000000000" pitchFamily="2" charset="-78"/>
              </a:rPr>
              <a:t>یا بوی غير عادی داشت </a:t>
            </a:r>
            <a:r>
              <a:rPr lang="fa-IR" sz="2800" dirty="0" smtClean="0">
                <a:cs typeface="B Nazanin" panose="00000400000000000000" pitchFamily="2" charset="-78"/>
              </a:rPr>
              <a:t>با </a:t>
            </a:r>
            <a:r>
              <a:rPr lang="ar-SA" sz="2800" dirty="0" smtClean="0">
                <a:cs typeface="B Nazanin" panose="00000400000000000000" pitchFamily="2" charset="-78"/>
              </a:rPr>
              <a:t>مرغ</a:t>
            </a:r>
            <a:r>
              <a:rPr lang="ar-SA" sz="2800" dirty="0">
                <a:cs typeface="B Nazanin" panose="00000400000000000000" pitchFamily="2" charset="-78"/>
              </a:rPr>
              <a:t>، </a:t>
            </a:r>
            <a:r>
              <a:rPr lang="ar-SA" sz="2800" dirty="0" smtClean="0">
                <a:cs typeface="B Nazanin" panose="00000400000000000000" pitchFamily="2" charset="-78"/>
              </a:rPr>
              <a:t>بوقلمون</a:t>
            </a:r>
            <a:r>
              <a:rPr lang="ar-SA" sz="2800" dirty="0">
                <a:cs typeface="B Nazanin" panose="00000400000000000000" pitchFamily="2" charset="-78"/>
              </a:rPr>
              <a:t>، </a:t>
            </a:r>
            <a:r>
              <a:rPr lang="ar-SA" sz="2800" dirty="0" smtClean="0">
                <a:cs typeface="B Nazanin" panose="00000400000000000000" pitchFamily="2" charset="-78"/>
              </a:rPr>
              <a:t>تخم</a:t>
            </a:r>
            <a:r>
              <a:rPr lang="fa-IR" sz="2800" dirty="0">
                <a:cs typeface="B Nazanin" panose="00000400000000000000" pitchFamily="2" charset="-78"/>
              </a:rPr>
              <a:t> </a:t>
            </a:r>
            <a:r>
              <a:rPr lang="ar-SA" sz="2800" dirty="0" smtClean="0">
                <a:cs typeface="B Nazanin" panose="00000400000000000000" pitchFamily="2" charset="-78"/>
              </a:rPr>
              <a:t>مرغ</a:t>
            </a:r>
            <a:r>
              <a:rPr lang="ar-SA" sz="2800" dirty="0">
                <a:cs typeface="B Nazanin" panose="00000400000000000000" pitchFamily="2" charset="-78"/>
              </a:rPr>
              <a:t>، محصولات لبنی یا ماهی </a:t>
            </a:r>
            <a:r>
              <a:rPr lang="ar-SA" sz="2800" dirty="0" smtClean="0">
                <a:cs typeface="B Nazanin" panose="00000400000000000000" pitchFamily="2" charset="-78"/>
              </a:rPr>
              <a:t>برای </a:t>
            </a:r>
            <a:r>
              <a:rPr lang="ar-SA" sz="2800" dirty="0">
                <a:cs typeface="B Nazanin" panose="00000400000000000000" pitchFamily="2" charset="-78"/>
              </a:rPr>
              <a:t>تأمين پروتئين حيوانی جایگزین </a:t>
            </a:r>
            <a:r>
              <a:rPr lang="fa-IR" sz="2800" dirty="0" smtClean="0">
                <a:cs typeface="B Nazanin" panose="00000400000000000000" pitchFamily="2" charset="-78"/>
              </a:rPr>
              <a:t>گردد.</a:t>
            </a:r>
          </a:p>
          <a:p>
            <a:pPr lvl="1" algn="r" rtl="1"/>
            <a:r>
              <a:rPr lang="ar-SA" sz="2800" dirty="0" smtClean="0">
                <a:cs typeface="B Nazanin" panose="00000400000000000000" pitchFamily="2" charset="-78"/>
              </a:rPr>
              <a:t>افزودن </a:t>
            </a:r>
            <a:r>
              <a:rPr lang="ar-SA" sz="2800" dirty="0">
                <a:cs typeface="B Nazanin" panose="00000400000000000000" pitchFamily="2" charset="-78"/>
              </a:rPr>
              <a:t>سس </a:t>
            </a:r>
            <a:r>
              <a:rPr lang="ar-SA" sz="2800" dirty="0" smtClean="0">
                <a:cs typeface="B Nazanin" panose="00000400000000000000" pitchFamily="2" charset="-78"/>
              </a:rPr>
              <a:t>ها یا آبليمو </a:t>
            </a:r>
            <a:r>
              <a:rPr lang="fa-IR" sz="2800" dirty="0" smtClean="0">
                <a:cs typeface="B Nazanin" panose="00000400000000000000" pitchFamily="2" charset="-78"/>
              </a:rPr>
              <a:t>برای مطلوب کردن </a:t>
            </a:r>
            <a:r>
              <a:rPr lang="ar-SA" sz="2800" dirty="0" smtClean="0">
                <a:cs typeface="B Nazanin" panose="00000400000000000000" pitchFamily="2" charset="-78"/>
              </a:rPr>
              <a:t>طعم گوشت</a:t>
            </a:r>
            <a:r>
              <a:rPr lang="fa-IR" sz="2800" dirty="0" smtClean="0">
                <a:cs typeface="B Nazanin" panose="00000400000000000000" pitchFamily="2" charset="-78"/>
              </a:rPr>
              <a:t>ها</a:t>
            </a:r>
          </a:p>
          <a:p>
            <a:pPr lvl="1" algn="r" rtl="1"/>
            <a:r>
              <a:rPr lang="ar-SA" sz="2800" dirty="0" smtClean="0">
                <a:cs typeface="B Nazanin" panose="00000400000000000000" pitchFamily="2" charset="-78"/>
              </a:rPr>
              <a:t>استفاده </a:t>
            </a:r>
            <a:r>
              <a:rPr lang="ar-SA" sz="2800" dirty="0">
                <a:cs typeface="B Nazanin" panose="00000400000000000000" pitchFamily="2" charset="-78"/>
              </a:rPr>
              <a:t>از ادویه </a:t>
            </a:r>
            <a:r>
              <a:rPr lang="ar-SA" sz="2800" dirty="0" smtClean="0">
                <a:cs typeface="B Nazanin" panose="00000400000000000000" pitchFamily="2" charset="-78"/>
              </a:rPr>
              <a:t>ها</a:t>
            </a:r>
            <a:r>
              <a:rPr lang="fa-IR" sz="2800" dirty="0" smtClean="0">
                <a:cs typeface="B Nazanin" panose="00000400000000000000" pitchFamily="2" charset="-78"/>
              </a:rPr>
              <a:t>:</a:t>
            </a:r>
            <a:r>
              <a:rPr lang="ar-SA" sz="2800" dirty="0" smtClean="0">
                <a:cs typeface="B Nazanin" panose="00000400000000000000" pitchFamily="2" charset="-78"/>
              </a:rPr>
              <a:t> اکليل کوهی</a:t>
            </a:r>
            <a:r>
              <a:rPr lang="fa-IR" sz="2800" dirty="0">
                <a:cs typeface="B Nazanin" panose="00000400000000000000" pitchFamily="2" charset="-78"/>
              </a:rPr>
              <a:t> </a:t>
            </a:r>
            <a:r>
              <a:rPr lang="fa-IR" sz="2800" dirty="0" smtClean="0">
                <a:cs typeface="B Nazanin" panose="00000400000000000000" pitchFamily="2" charset="-78"/>
              </a:rPr>
              <a:t>(ر</a:t>
            </a:r>
            <a:r>
              <a:rPr lang="ar-SA" sz="2800" dirty="0" smtClean="0">
                <a:cs typeface="B Nazanin" panose="00000400000000000000" pitchFamily="2" charset="-78"/>
              </a:rPr>
              <a:t>زماری</a:t>
            </a:r>
            <a:r>
              <a:rPr lang="fa-IR" sz="2800" dirty="0">
                <a:cs typeface="B Nazanin" panose="00000400000000000000" pitchFamily="2" charset="-78"/>
              </a:rPr>
              <a:t>)</a:t>
            </a:r>
            <a:r>
              <a:rPr lang="ar-SA" sz="2800" dirty="0" smtClean="0">
                <a:cs typeface="B Nazanin" panose="00000400000000000000" pitchFamily="2" charset="-78"/>
              </a:rPr>
              <a:t>، </a:t>
            </a:r>
            <a:r>
              <a:rPr lang="ar-SA" sz="2800" dirty="0">
                <a:cs typeface="B Nazanin" panose="00000400000000000000" pitchFamily="2" charset="-78"/>
              </a:rPr>
              <a:t>ریحان و آویشن در </a:t>
            </a:r>
            <a:r>
              <a:rPr lang="ar-SA" sz="2800" dirty="0" smtClean="0">
                <a:cs typeface="B Nazanin" panose="00000400000000000000" pitchFamily="2" charset="-78"/>
              </a:rPr>
              <a:t>غذا</a:t>
            </a:r>
            <a:endParaRPr lang="fa-IR" sz="2800" dirty="0" smtClean="0">
              <a:cs typeface="B Nazanin" panose="00000400000000000000" pitchFamily="2" charset="-78"/>
            </a:endParaRPr>
          </a:p>
          <a:p>
            <a:pPr lvl="1" algn="r" rtl="1"/>
            <a:r>
              <a:rPr lang="ar-SA" sz="2800" dirty="0" smtClean="0">
                <a:cs typeface="B Nazanin" panose="00000400000000000000" pitchFamily="2" charset="-78"/>
              </a:rPr>
              <a:t>استفاده </a:t>
            </a:r>
            <a:r>
              <a:rPr lang="ar-SA" sz="2800" dirty="0">
                <a:cs typeface="B Nazanin" panose="00000400000000000000" pitchFamily="2" charset="-78"/>
              </a:rPr>
              <a:t>از </a:t>
            </a:r>
            <a:r>
              <a:rPr lang="ar-SA" sz="2800" dirty="0" smtClean="0">
                <a:cs typeface="B Nazanin" panose="00000400000000000000" pitchFamily="2" charset="-78"/>
              </a:rPr>
              <a:t>پيا</a:t>
            </a:r>
            <a:r>
              <a:rPr lang="fa-IR" sz="2800" dirty="0" smtClean="0">
                <a:cs typeface="B Nazanin" panose="00000400000000000000" pitchFamily="2" charset="-78"/>
              </a:rPr>
              <a:t>ز </a:t>
            </a:r>
            <a:r>
              <a:rPr lang="ar-SA" sz="2800" dirty="0">
                <a:cs typeface="B Nazanin" panose="00000400000000000000" pitchFamily="2" charset="-78"/>
              </a:rPr>
              <a:t>جهت طعم دادن به </a:t>
            </a:r>
            <a:r>
              <a:rPr lang="ar-SA" sz="2800" dirty="0" smtClean="0">
                <a:cs typeface="B Nazanin" panose="00000400000000000000" pitchFamily="2" charset="-78"/>
              </a:rPr>
              <a:t>غذا</a:t>
            </a:r>
            <a:endParaRPr lang="fa-IR" sz="2800" dirty="0" smtClean="0">
              <a:cs typeface="B Nazanin" panose="00000400000000000000" pitchFamily="2" charset="-78"/>
            </a:endParaRPr>
          </a:p>
          <a:p>
            <a:pPr lvl="1" algn="r" rtl="1"/>
            <a:r>
              <a:rPr lang="fa-IR" sz="2800" dirty="0" smtClean="0">
                <a:cs typeface="B Nazanin" panose="00000400000000000000" pitchFamily="2" charset="-78"/>
              </a:rPr>
              <a:t>استفاده از ظروف و وسایل </a:t>
            </a:r>
            <a:r>
              <a:rPr lang="fa-IR" sz="2800" dirty="0">
                <a:cs typeface="B Nazanin" panose="00000400000000000000" pitchFamily="2" charset="-78"/>
              </a:rPr>
              <a:t>پلاستیکی به جای </a:t>
            </a:r>
            <a:r>
              <a:rPr lang="fa-IR" sz="2800" dirty="0" smtClean="0">
                <a:cs typeface="B Nazanin" panose="00000400000000000000" pitchFamily="2" charset="-78"/>
              </a:rPr>
              <a:t>فلزی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229969-05C2-47C8-AB1B-9775D7D82256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02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762000"/>
            <a:ext cx="7772400" cy="5257800"/>
          </a:xfrm>
        </p:spPr>
        <p:txBody>
          <a:bodyPr/>
          <a:lstStyle/>
          <a:p>
            <a:pPr algn="r" rtl="1"/>
            <a:r>
              <a:rPr lang="ar-SA" sz="2800" b="1" dirty="0" smtClean="0">
                <a:cs typeface="B Nazanin" panose="00000400000000000000" pitchFamily="2" charset="-78"/>
              </a:rPr>
              <a:t>تهوع</a:t>
            </a:r>
            <a:r>
              <a:rPr lang="fa-IR" sz="2800" b="1" dirty="0" smtClean="0">
                <a:cs typeface="B Nazanin" panose="00000400000000000000" pitchFamily="2" charset="-78"/>
              </a:rPr>
              <a:t>:</a:t>
            </a:r>
            <a:endParaRPr lang="en-US" sz="1800" dirty="0">
              <a:cs typeface="B Nazanin" panose="00000400000000000000" pitchFamily="2" charset="-78"/>
            </a:endParaRPr>
          </a:p>
          <a:p>
            <a:pPr algn="r" rtl="1"/>
            <a:endParaRPr lang="fa-IR" sz="2400" dirty="0" smtClean="0">
              <a:cs typeface="B Nazanin" panose="00000400000000000000" pitchFamily="2" charset="-78"/>
            </a:endParaRPr>
          </a:p>
          <a:p>
            <a:pPr lvl="1" algn="r" rtl="1"/>
            <a:r>
              <a:rPr lang="fa-IR" dirty="0" smtClean="0">
                <a:cs typeface="B Nazanin" panose="00000400000000000000" pitchFamily="2" charset="-78"/>
              </a:rPr>
              <a:t>کاهش </a:t>
            </a:r>
            <a:r>
              <a:rPr lang="ar-SA" dirty="0" smtClean="0">
                <a:cs typeface="B Nazanin" panose="00000400000000000000" pitchFamily="2" charset="-78"/>
              </a:rPr>
              <a:t>حجم غذا</a:t>
            </a:r>
            <a:r>
              <a:rPr lang="fa-IR" dirty="0" smtClean="0">
                <a:cs typeface="B Nazanin" panose="00000400000000000000" pitchFamily="2" charset="-78"/>
              </a:rPr>
              <a:t> </a:t>
            </a:r>
            <a:r>
              <a:rPr lang="ar-SA" dirty="0" smtClean="0">
                <a:cs typeface="B Nazanin" panose="00000400000000000000" pitchFamily="2" charset="-78"/>
              </a:rPr>
              <a:t>در </a:t>
            </a:r>
            <a:r>
              <a:rPr lang="ar-SA" dirty="0">
                <a:cs typeface="B Nazanin" panose="00000400000000000000" pitchFamily="2" charset="-78"/>
              </a:rPr>
              <a:t>هر </a:t>
            </a:r>
            <a:r>
              <a:rPr lang="ar-SA" dirty="0" smtClean="0">
                <a:cs typeface="B Nazanin" panose="00000400000000000000" pitchFamily="2" charset="-78"/>
              </a:rPr>
              <a:t>وعده</a:t>
            </a:r>
            <a:endParaRPr lang="fa-IR" dirty="0" smtClean="0">
              <a:cs typeface="B Nazanin" panose="00000400000000000000" pitchFamily="2" charset="-78"/>
            </a:endParaRPr>
          </a:p>
          <a:p>
            <a:pPr lvl="1" algn="r" rtl="1"/>
            <a:r>
              <a:rPr lang="fa-IR" dirty="0" smtClean="0">
                <a:cs typeface="B Nazanin" panose="00000400000000000000" pitchFamily="2" charset="-78"/>
              </a:rPr>
              <a:t>به آرامی غذا خوردن </a:t>
            </a:r>
          </a:p>
          <a:p>
            <a:pPr lvl="1" algn="r" rtl="1"/>
            <a:r>
              <a:rPr lang="fa-IR" dirty="0" smtClean="0">
                <a:cs typeface="B Nazanin" panose="00000400000000000000" pitchFamily="2" charset="-78"/>
              </a:rPr>
              <a:t>کاهش </a:t>
            </a:r>
            <a:r>
              <a:rPr lang="ar-SA" dirty="0" smtClean="0">
                <a:cs typeface="B Nazanin" panose="00000400000000000000" pitchFamily="2" charset="-78"/>
              </a:rPr>
              <a:t>استرس </a:t>
            </a:r>
            <a:r>
              <a:rPr lang="ar-SA" dirty="0">
                <a:cs typeface="B Nazanin" panose="00000400000000000000" pitchFamily="2" charset="-78"/>
              </a:rPr>
              <a:t>و فشارهای روحی </a:t>
            </a:r>
            <a:r>
              <a:rPr lang="fa-IR" dirty="0" smtClean="0">
                <a:cs typeface="B Nazanin" panose="00000400000000000000" pitchFamily="2" charset="-78"/>
              </a:rPr>
              <a:t>با </a:t>
            </a:r>
            <a:r>
              <a:rPr lang="ar-SA" dirty="0" smtClean="0">
                <a:cs typeface="B Nazanin" panose="00000400000000000000" pitchFamily="2" charset="-78"/>
              </a:rPr>
              <a:t>روشهای </a:t>
            </a:r>
            <a:r>
              <a:rPr lang="ar-SA" dirty="0">
                <a:cs typeface="B Nazanin" panose="00000400000000000000" pitchFamily="2" charset="-78"/>
              </a:rPr>
              <a:t>تمرکز ذهن </a:t>
            </a:r>
            <a:r>
              <a:rPr lang="ar-SA" dirty="0" smtClean="0">
                <a:cs typeface="B Nazanin" panose="00000400000000000000" pitchFamily="2" charset="-78"/>
              </a:rPr>
              <a:t>یا</a:t>
            </a:r>
            <a:r>
              <a:rPr lang="fa-IR" sz="1800" dirty="0">
                <a:cs typeface="B Nazanin" panose="00000400000000000000" pitchFamily="2" charset="-78"/>
              </a:rPr>
              <a:t> </a:t>
            </a:r>
            <a:r>
              <a:rPr lang="ar-SA" dirty="0" smtClean="0">
                <a:cs typeface="B Nazanin" panose="00000400000000000000" pitchFamily="2" charset="-78"/>
              </a:rPr>
              <a:t>مدیتيشن </a:t>
            </a:r>
            <a:r>
              <a:rPr lang="ar-SA" dirty="0">
                <a:cs typeface="B Nazanin" panose="00000400000000000000" pitchFamily="2" charset="-78"/>
              </a:rPr>
              <a:t>و تنفس </a:t>
            </a:r>
            <a:r>
              <a:rPr lang="ar-SA" dirty="0" smtClean="0">
                <a:cs typeface="B Nazanin" panose="00000400000000000000" pitchFamily="2" charset="-78"/>
              </a:rPr>
              <a:t>عميق</a:t>
            </a:r>
            <a:endParaRPr lang="fa-IR" dirty="0" smtClean="0">
              <a:cs typeface="B Nazanin" panose="00000400000000000000" pitchFamily="2" charset="-78"/>
            </a:endParaRPr>
          </a:p>
          <a:p>
            <a:pPr lvl="1" algn="r" rtl="1"/>
            <a:r>
              <a:rPr lang="ar-SA" dirty="0" smtClean="0">
                <a:cs typeface="B Nazanin" panose="00000400000000000000" pitchFamily="2" charset="-78"/>
              </a:rPr>
              <a:t>استفاده </a:t>
            </a:r>
            <a:r>
              <a:rPr lang="ar-SA" dirty="0">
                <a:cs typeface="B Nazanin" panose="00000400000000000000" pitchFamily="2" charset="-78"/>
              </a:rPr>
              <a:t>از غذاهای سهل الهضم </a:t>
            </a:r>
            <a:r>
              <a:rPr lang="ar-SA" dirty="0" smtClean="0">
                <a:cs typeface="B Nazanin" panose="00000400000000000000" pitchFamily="2" charset="-78"/>
              </a:rPr>
              <a:t>از جمل</a:t>
            </a:r>
            <a:r>
              <a:rPr lang="fa-IR" dirty="0" smtClean="0">
                <a:cs typeface="B Nazanin" panose="00000400000000000000" pitchFamily="2" charset="-78"/>
              </a:rPr>
              <a:t>ه: </a:t>
            </a:r>
          </a:p>
          <a:p>
            <a:pPr lvl="2" algn="r" rtl="1"/>
            <a:r>
              <a:rPr lang="fa-IR" dirty="0" smtClean="0">
                <a:cs typeface="B Nazanin" panose="00000400000000000000" pitchFamily="2" charset="-78"/>
              </a:rPr>
              <a:t>ن</a:t>
            </a:r>
            <a:r>
              <a:rPr lang="ar-SA" dirty="0" smtClean="0">
                <a:cs typeface="B Nazanin" panose="00000400000000000000" pitchFamily="2" charset="-78"/>
              </a:rPr>
              <a:t>ان تست،</a:t>
            </a:r>
            <a:r>
              <a:rPr lang="fa-IR" sz="1400" dirty="0">
                <a:cs typeface="B Nazanin" panose="00000400000000000000" pitchFamily="2" charset="-78"/>
              </a:rPr>
              <a:t> </a:t>
            </a:r>
            <a:r>
              <a:rPr lang="ar-SA" dirty="0" smtClean="0">
                <a:cs typeface="B Nazanin" panose="00000400000000000000" pitchFamily="2" charset="-78"/>
              </a:rPr>
              <a:t>بيسکوئيت</a:t>
            </a:r>
            <a:r>
              <a:rPr lang="ar-SA" dirty="0">
                <a:cs typeface="B Nazanin" panose="00000400000000000000" pitchFamily="2" charset="-78"/>
              </a:rPr>
              <a:t>، چوب شور، کلوچه، </a:t>
            </a:r>
            <a:r>
              <a:rPr lang="ar-SA" dirty="0" smtClean="0">
                <a:cs typeface="B Nazanin" panose="00000400000000000000" pitchFamily="2" charset="-78"/>
              </a:rPr>
              <a:t>کيک </a:t>
            </a:r>
            <a:endParaRPr lang="fa-IR" dirty="0" smtClean="0">
              <a:cs typeface="B Nazanin" panose="00000400000000000000" pitchFamily="2" charset="-78"/>
            </a:endParaRPr>
          </a:p>
          <a:p>
            <a:pPr lvl="2" algn="r" rtl="1"/>
            <a:r>
              <a:rPr lang="ar-SA" dirty="0" smtClean="0">
                <a:cs typeface="B Nazanin" panose="00000400000000000000" pitchFamily="2" charset="-78"/>
              </a:rPr>
              <a:t>ماست</a:t>
            </a:r>
            <a:r>
              <a:rPr lang="ar-SA" dirty="0">
                <a:cs typeface="B Nazanin" panose="00000400000000000000" pitchFamily="2" charset="-78"/>
              </a:rPr>
              <a:t>، بستنی ميوه ای، مایعات، شربت </a:t>
            </a:r>
            <a:r>
              <a:rPr lang="ar-SA" dirty="0" smtClean="0">
                <a:cs typeface="B Nazanin" panose="00000400000000000000" pitchFamily="2" charset="-78"/>
              </a:rPr>
              <a:t>رقيق </a:t>
            </a:r>
            <a:endParaRPr lang="fa-IR" dirty="0" smtClean="0">
              <a:cs typeface="B Nazanin" panose="00000400000000000000" pitchFamily="2" charset="-78"/>
            </a:endParaRPr>
          </a:p>
          <a:p>
            <a:pPr lvl="2" algn="r" rtl="1"/>
            <a:r>
              <a:rPr lang="ar-SA" dirty="0" smtClean="0">
                <a:cs typeface="B Nazanin" panose="00000400000000000000" pitchFamily="2" charset="-78"/>
              </a:rPr>
              <a:t>سيب</a:t>
            </a:r>
            <a:r>
              <a:rPr lang="fa-IR" sz="1400" dirty="0" smtClean="0">
                <a:cs typeface="B Nazanin" panose="00000400000000000000" pitchFamily="2" charset="-78"/>
              </a:rPr>
              <a:t> </a:t>
            </a:r>
            <a:r>
              <a:rPr lang="ar-SA" dirty="0" smtClean="0">
                <a:cs typeface="B Nazanin" panose="00000400000000000000" pitchFamily="2" charset="-78"/>
              </a:rPr>
              <a:t>زمينی </a:t>
            </a:r>
            <a:r>
              <a:rPr lang="ar-SA" dirty="0">
                <a:cs typeface="B Nazanin" panose="00000400000000000000" pitchFamily="2" charset="-78"/>
              </a:rPr>
              <a:t>آب پز، برنج، ماکارونی یا رشته </a:t>
            </a:r>
            <a:r>
              <a:rPr lang="ar-SA" dirty="0" smtClean="0">
                <a:cs typeface="B Nazanin" panose="00000400000000000000" pitchFamily="2" charset="-78"/>
              </a:rPr>
              <a:t>فرنگی </a:t>
            </a:r>
            <a:endParaRPr lang="fa-IR" dirty="0" smtClean="0">
              <a:cs typeface="B Nazanin" panose="00000400000000000000" pitchFamily="2" charset="-78"/>
            </a:endParaRPr>
          </a:p>
          <a:p>
            <a:pPr lvl="2" algn="r" rtl="1"/>
            <a:r>
              <a:rPr lang="ar-SA" dirty="0" smtClean="0">
                <a:cs typeface="B Nazanin" panose="00000400000000000000" pitchFamily="2" charset="-78"/>
              </a:rPr>
              <a:t>مرغ </a:t>
            </a:r>
            <a:r>
              <a:rPr lang="ar-SA" dirty="0">
                <a:cs typeface="B Nazanin" panose="00000400000000000000" pitchFamily="2" charset="-78"/>
              </a:rPr>
              <a:t>پوست گرفته آب پز یا </a:t>
            </a:r>
            <a:r>
              <a:rPr lang="ar-SA" dirty="0" smtClean="0">
                <a:cs typeface="B Nazanin" panose="00000400000000000000" pitchFamily="2" charset="-78"/>
              </a:rPr>
              <a:t>کبابی</a:t>
            </a:r>
            <a:r>
              <a:rPr lang="en-US" dirty="0" smtClean="0">
                <a:cs typeface="B Nazanin" panose="00000400000000000000" pitchFamily="2" charset="-78"/>
              </a:rPr>
              <a:t> </a:t>
            </a:r>
            <a:r>
              <a:rPr lang="fa-IR" dirty="0" smtClean="0">
                <a:cs typeface="B Nazanin" panose="00000400000000000000" pitchFamily="2" charset="-78"/>
              </a:rPr>
              <a:t>(</a:t>
            </a:r>
            <a:r>
              <a:rPr lang="ar-SA" dirty="0" smtClean="0">
                <a:cs typeface="B Nazanin" panose="00000400000000000000" pitchFamily="2" charset="-78"/>
              </a:rPr>
              <a:t>نه </a:t>
            </a:r>
            <a:r>
              <a:rPr lang="ar-SA" dirty="0">
                <a:cs typeface="B Nazanin" panose="00000400000000000000" pitchFamily="2" charset="-78"/>
              </a:rPr>
              <a:t>سرخ </a:t>
            </a:r>
            <a:r>
              <a:rPr lang="ar-SA" dirty="0" smtClean="0">
                <a:cs typeface="B Nazanin" panose="00000400000000000000" pitchFamily="2" charset="-78"/>
              </a:rPr>
              <a:t>کرد</a:t>
            </a:r>
            <a:r>
              <a:rPr lang="fa-IR" dirty="0" smtClean="0">
                <a:cs typeface="B Nazanin" panose="00000400000000000000" pitchFamily="2" charset="-78"/>
              </a:rPr>
              <a:t>ه)</a:t>
            </a:r>
            <a:r>
              <a:rPr lang="fa-IR" sz="1400" dirty="0" smtClean="0">
                <a:cs typeface="B Nazanin" panose="00000400000000000000" pitchFamily="2" charset="-78"/>
              </a:rPr>
              <a:t> </a:t>
            </a:r>
          </a:p>
          <a:p>
            <a:pPr lvl="2" algn="r" rtl="1"/>
            <a:r>
              <a:rPr lang="ar-SA" dirty="0" smtClean="0">
                <a:cs typeface="B Nazanin" panose="00000400000000000000" pitchFamily="2" charset="-78"/>
              </a:rPr>
              <a:t>کنسرو </a:t>
            </a:r>
            <a:r>
              <a:rPr lang="ar-SA" dirty="0">
                <a:cs typeface="B Nazanin" panose="00000400000000000000" pitchFamily="2" charset="-78"/>
              </a:rPr>
              <a:t>ميوه </a:t>
            </a:r>
            <a:r>
              <a:rPr lang="ar-SA" dirty="0" smtClean="0">
                <a:cs typeface="B Nazanin" panose="00000400000000000000" pitchFamily="2" charset="-78"/>
              </a:rPr>
              <a:t>ها</a:t>
            </a:r>
            <a:r>
              <a:rPr lang="fa-IR" dirty="0" smtClean="0">
                <a:cs typeface="B Nazanin" panose="00000400000000000000" pitchFamily="2" charset="-78"/>
              </a:rPr>
              <a:t> و </a:t>
            </a:r>
            <a:r>
              <a:rPr lang="ar-SA" dirty="0" smtClean="0">
                <a:cs typeface="B Nazanin" panose="00000400000000000000" pitchFamily="2" charset="-78"/>
              </a:rPr>
              <a:t>سبزی</a:t>
            </a:r>
            <a:r>
              <a:rPr lang="fa-IR" dirty="0" smtClean="0">
                <a:cs typeface="B Nazanin" panose="00000400000000000000" pitchFamily="2" charset="-78"/>
              </a:rPr>
              <a:t>جات</a:t>
            </a:r>
          </a:p>
          <a:p>
            <a:pPr lvl="2" algn="r" rtl="1"/>
            <a:r>
              <a:rPr lang="ar-SA" dirty="0" smtClean="0">
                <a:cs typeface="B Nazanin" panose="00000400000000000000" pitchFamily="2" charset="-78"/>
              </a:rPr>
              <a:t>انواع </a:t>
            </a:r>
            <a:r>
              <a:rPr lang="ar-SA" dirty="0">
                <a:cs typeface="B Nazanin" panose="00000400000000000000" pitchFamily="2" charset="-78"/>
              </a:rPr>
              <a:t>نوشابه های بدون </a:t>
            </a:r>
            <a:r>
              <a:rPr lang="ar-SA" dirty="0" smtClean="0">
                <a:cs typeface="B Nazanin" panose="00000400000000000000" pitchFamily="2" charset="-78"/>
              </a:rPr>
              <a:t>گاز</a:t>
            </a:r>
            <a:endParaRPr lang="en-US" dirty="0" smtClean="0">
              <a:solidFill>
                <a:prstClr val="black"/>
              </a:solidFill>
              <a:cs typeface="B Nazanin" panose="00000400000000000000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229969-05C2-47C8-AB1B-9775D7D82256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09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Content Placeholder 2"/>
          <p:cNvSpPr>
            <a:spLocks noGrp="1"/>
          </p:cNvSpPr>
          <p:nvPr>
            <p:ph sz="quarter" idx="1"/>
          </p:nvPr>
        </p:nvSpPr>
        <p:spPr>
          <a:xfrm>
            <a:off x="603250" y="620688"/>
            <a:ext cx="8083550" cy="5257800"/>
          </a:xfrm>
        </p:spPr>
        <p:txBody>
          <a:bodyPr/>
          <a:lstStyle/>
          <a:p>
            <a:pPr algn="r" rtl="1"/>
            <a:r>
              <a:rPr lang="ar-SA" sz="2400" b="1" dirty="0">
                <a:cs typeface="B Nazanin" panose="00000400000000000000" pitchFamily="2" charset="-78"/>
              </a:rPr>
              <a:t>پرهيز از </a:t>
            </a:r>
            <a:r>
              <a:rPr lang="fa-IR" sz="2400" b="1" dirty="0" smtClean="0">
                <a:cs typeface="B Nazanin" panose="00000400000000000000" pitchFamily="2" charset="-78"/>
              </a:rPr>
              <a:t>مصرف </a:t>
            </a:r>
            <a:r>
              <a:rPr lang="ar-SA" sz="2400" b="1" dirty="0" smtClean="0">
                <a:cs typeface="B Nazanin" panose="00000400000000000000" pitchFamily="2" charset="-78"/>
              </a:rPr>
              <a:t>غذاهای زیر</a:t>
            </a:r>
            <a:r>
              <a:rPr lang="fa-IR" sz="2400" b="1" dirty="0" smtClean="0">
                <a:cs typeface="B Nazanin" panose="00000400000000000000" pitchFamily="2" charset="-78"/>
              </a:rPr>
              <a:t>:</a:t>
            </a:r>
          </a:p>
          <a:p>
            <a:pPr lvl="1" algn="r" rtl="1"/>
            <a:r>
              <a:rPr lang="ar-SA" sz="2200" dirty="0" smtClean="0">
                <a:cs typeface="B Nazanin" panose="00000400000000000000" pitchFamily="2" charset="-78"/>
              </a:rPr>
              <a:t>غذاهای </a:t>
            </a:r>
            <a:r>
              <a:rPr lang="ar-SA" sz="2200" dirty="0">
                <a:cs typeface="B Nazanin" panose="00000400000000000000" pitchFamily="2" charset="-78"/>
              </a:rPr>
              <a:t>چرب، روغنی یا سرخ </a:t>
            </a:r>
            <a:r>
              <a:rPr lang="ar-SA" sz="2200" dirty="0" smtClean="0">
                <a:cs typeface="B Nazanin" panose="00000400000000000000" pitchFamily="2" charset="-78"/>
              </a:rPr>
              <a:t>کرده</a:t>
            </a:r>
            <a:endParaRPr lang="fa-IR" sz="2200" dirty="0" smtClean="0">
              <a:cs typeface="B Nazanin" panose="00000400000000000000" pitchFamily="2" charset="-78"/>
            </a:endParaRPr>
          </a:p>
          <a:p>
            <a:pPr lvl="1" algn="r" rtl="1"/>
            <a:r>
              <a:rPr lang="ar-SA" sz="2200" dirty="0" smtClean="0">
                <a:cs typeface="B Nazanin" panose="00000400000000000000" pitchFamily="2" charset="-78"/>
              </a:rPr>
              <a:t>خوراکی </a:t>
            </a:r>
            <a:r>
              <a:rPr lang="ar-SA" sz="2200" dirty="0">
                <a:cs typeface="B Nazanin" panose="00000400000000000000" pitchFamily="2" charset="-78"/>
              </a:rPr>
              <a:t>های بسيار شيرین مثل آب </a:t>
            </a:r>
            <a:r>
              <a:rPr lang="ar-SA" sz="2200" dirty="0" smtClean="0">
                <a:cs typeface="B Nazanin" panose="00000400000000000000" pitchFamily="2" charset="-78"/>
              </a:rPr>
              <a:t>نبات</a:t>
            </a:r>
            <a:r>
              <a:rPr lang="fa-IR" sz="2200" dirty="0" smtClean="0">
                <a:cs typeface="B Nazanin" panose="00000400000000000000" pitchFamily="2" charset="-78"/>
              </a:rPr>
              <a:t>، </a:t>
            </a:r>
            <a:r>
              <a:rPr lang="ar-SA" sz="2200" dirty="0" smtClean="0">
                <a:cs typeface="B Nazanin" panose="00000400000000000000" pitchFamily="2" charset="-78"/>
              </a:rPr>
              <a:t>شکلات </a:t>
            </a:r>
            <a:r>
              <a:rPr lang="ar-SA" sz="2200" dirty="0">
                <a:cs typeface="B Nazanin" panose="00000400000000000000" pitchFamily="2" charset="-78"/>
              </a:rPr>
              <a:t>و شربت </a:t>
            </a:r>
            <a:r>
              <a:rPr lang="ar-SA" sz="2200" dirty="0" smtClean="0">
                <a:cs typeface="B Nazanin" panose="00000400000000000000" pitchFamily="2" charset="-78"/>
              </a:rPr>
              <a:t>غليظ</a:t>
            </a:r>
            <a:endParaRPr lang="fa-IR" sz="2200" dirty="0" smtClean="0">
              <a:cs typeface="B Nazanin" panose="00000400000000000000" pitchFamily="2" charset="-78"/>
            </a:endParaRPr>
          </a:p>
          <a:p>
            <a:pPr lvl="1" algn="r" rtl="1"/>
            <a:r>
              <a:rPr lang="ar-SA" sz="2200" dirty="0" smtClean="0">
                <a:cs typeface="B Nazanin" panose="00000400000000000000" pitchFamily="2" charset="-78"/>
              </a:rPr>
              <a:t>غذاهای </a:t>
            </a:r>
            <a:r>
              <a:rPr lang="ar-SA" sz="2200" dirty="0">
                <a:cs typeface="B Nazanin" panose="00000400000000000000" pitchFamily="2" charset="-78"/>
              </a:rPr>
              <a:t>پر ادویه و یا داغ و غذاهایی که رایحه تندی دارند</a:t>
            </a:r>
            <a:r>
              <a:rPr lang="en-US" sz="2200" dirty="0" smtClean="0">
                <a:cs typeface="B Nazanin" panose="00000400000000000000" pitchFamily="2" charset="-78"/>
              </a:rPr>
              <a:t>.</a:t>
            </a:r>
            <a:endParaRPr lang="fa-IR" sz="2200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sz="2400" b="1" dirty="0" smtClean="0">
                <a:cs typeface="B Nazanin" panose="00000400000000000000" pitchFamily="2" charset="-78"/>
              </a:rPr>
              <a:t>رعایت توصیه های زیر:</a:t>
            </a:r>
            <a:endParaRPr lang="fa-IR" sz="1800" b="1" dirty="0">
              <a:cs typeface="B Nazanin" panose="00000400000000000000" pitchFamily="2" charset="-78"/>
            </a:endParaRPr>
          </a:p>
          <a:p>
            <a:pPr lvl="1" algn="r" rtl="1"/>
            <a:r>
              <a:rPr lang="fa-IR" sz="2200" dirty="0" smtClean="0">
                <a:cs typeface="B Nazanin" panose="00000400000000000000" pitchFamily="2" charset="-78"/>
              </a:rPr>
              <a:t>مصرف غذا </a:t>
            </a:r>
            <a:r>
              <a:rPr lang="ar-SA" sz="2200" dirty="0" smtClean="0">
                <a:cs typeface="B Nazanin" panose="00000400000000000000" pitchFamily="2" charset="-78"/>
              </a:rPr>
              <a:t>قبل </a:t>
            </a:r>
            <a:r>
              <a:rPr lang="ar-SA" sz="2200" dirty="0">
                <a:cs typeface="B Nazanin" panose="00000400000000000000" pitchFamily="2" charset="-78"/>
              </a:rPr>
              <a:t>از گرسنه شدن </a:t>
            </a:r>
            <a:r>
              <a:rPr lang="fa-IR" sz="2200" dirty="0" smtClean="0">
                <a:cs typeface="B Nazanin" panose="00000400000000000000" pitchFamily="2" charset="-78"/>
              </a:rPr>
              <a:t>(</a:t>
            </a:r>
            <a:r>
              <a:rPr lang="ar-SA" sz="2200" dirty="0" smtClean="0">
                <a:cs typeface="B Nazanin" panose="00000400000000000000" pitchFamily="2" charset="-78"/>
              </a:rPr>
              <a:t>گرسنگی</a:t>
            </a:r>
            <a:r>
              <a:rPr lang="fa-IR" sz="1600" dirty="0" smtClean="0">
                <a:cs typeface="B Nazanin" panose="00000400000000000000" pitchFamily="2" charset="-78"/>
              </a:rPr>
              <a:t> </a:t>
            </a:r>
            <a:r>
              <a:rPr lang="ar-SA" sz="2200" dirty="0" smtClean="0">
                <a:cs typeface="B Nazanin" panose="00000400000000000000" pitchFamily="2" charset="-78"/>
              </a:rPr>
              <a:t>احساس </a:t>
            </a:r>
            <a:r>
              <a:rPr lang="ar-SA" sz="2200" dirty="0">
                <a:cs typeface="B Nazanin" panose="00000400000000000000" pitchFamily="2" charset="-78"/>
              </a:rPr>
              <a:t>تهوع را تشدید می </a:t>
            </a:r>
            <a:r>
              <a:rPr lang="ar-SA" sz="2200" dirty="0" smtClean="0">
                <a:cs typeface="B Nazanin" panose="00000400000000000000" pitchFamily="2" charset="-78"/>
              </a:rPr>
              <a:t>کند</a:t>
            </a:r>
            <a:r>
              <a:rPr lang="fa-IR" sz="2200" dirty="0">
                <a:cs typeface="B Nazanin" panose="00000400000000000000" pitchFamily="2" charset="-78"/>
              </a:rPr>
              <a:t>)</a:t>
            </a:r>
            <a:endParaRPr lang="en-US" sz="1600" dirty="0">
              <a:cs typeface="B Nazanin" panose="00000400000000000000" pitchFamily="2" charset="-78"/>
            </a:endParaRPr>
          </a:p>
          <a:p>
            <a:pPr lvl="1" algn="r" rtl="1"/>
            <a:r>
              <a:rPr lang="ar-SA" sz="2200" dirty="0" smtClean="0">
                <a:cs typeface="B Nazanin" panose="00000400000000000000" pitchFamily="2" charset="-78"/>
              </a:rPr>
              <a:t>به </a:t>
            </a:r>
            <a:r>
              <a:rPr lang="ar-SA" sz="2200" dirty="0">
                <a:cs typeface="B Nazanin" panose="00000400000000000000" pitchFamily="2" charset="-78"/>
              </a:rPr>
              <a:t>همراه غذا آب کمتری </a:t>
            </a:r>
            <a:r>
              <a:rPr lang="fa-IR" sz="2200" dirty="0" smtClean="0">
                <a:cs typeface="B Nazanin" panose="00000400000000000000" pitchFamily="2" charset="-78"/>
              </a:rPr>
              <a:t>خورده شود.</a:t>
            </a:r>
          </a:p>
          <a:p>
            <a:pPr lvl="1" algn="r" rtl="1"/>
            <a:r>
              <a:rPr lang="fa-IR" sz="2200" dirty="0" smtClean="0">
                <a:cs typeface="B Nazanin" panose="00000400000000000000" pitchFamily="2" charset="-78"/>
              </a:rPr>
              <a:t>نوشیدن </a:t>
            </a:r>
            <a:r>
              <a:rPr lang="ar-SA" sz="2200" dirty="0" smtClean="0">
                <a:cs typeface="B Nazanin" panose="00000400000000000000" pitchFamily="2" charset="-78"/>
              </a:rPr>
              <a:t>آب به </a:t>
            </a:r>
            <a:r>
              <a:rPr lang="ar-SA" sz="2200" dirty="0">
                <a:cs typeface="B Nazanin" panose="00000400000000000000" pitchFamily="2" charset="-78"/>
              </a:rPr>
              <a:t>آرامی و کم </a:t>
            </a:r>
            <a:r>
              <a:rPr lang="ar-SA" sz="2200" dirty="0" smtClean="0">
                <a:cs typeface="B Nazanin" panose="00000400000000000000" pitchFamily="2" charset="-78"/>
              </a:rPr>
              <a:t>کم، </a:t>
            </a:r>
            <a:r>
              <a:rPr lang="ar-SA" sz="2200" dirty="0">
                <a:cs typeface="B Nazanin" panose="00000400000000000000" pitchFamily="2" charset="-78"/>
              </a:rPr>
              <a:t>استفاده از </a:t>
            </a:r>
            <a:r>
              <a:rPr lang="ar-SA" sz="2200" dirty="0" smtClean="0">
                <a:cs typeface="B Nazanin" panose="00000400000000000000" pitchFamily="2" charset="-78"/>
              </a:rPr>
              <a:t>نی</a:t>
            </a:r>
            <a:endParaRPr lang="en-US" sz="1600" dirty="0">
              <a:cs typeface="B Nazanin" panose="00000400000000000000" pitchFamily="2" charset="-78"/>
            </a:endParaRPr>
          </a:p>
          <a:p>
            <a:pPr lvl="1" algn="r" rtl="1"/>
            <a:r>
              <a:rPr lang="ar-SA" sz="2200" dirty="0" smtClean="0">
                <a:cs typeface="B Nazanin" panose="00000400000000000000" pitchFamily="2" charset="-78"/>
              </a:rPr>
              <a:t>غذاهای </a:t>
            </a:r>
            <a:r>
              <a:rPr lang="ar-SA" sz="2200" dirty="0">
                <a:cs typeface="B Nazanin" panose="00000400000000000000" pitchFamily="2" charset="-78"/>
              </a:rPr>
              <a:t>گرم ممکن است تهوع </a:t>
            </a:r>
            <a:r>
              <a:rPr lang="ar-SA" sz="2200" dirty="0" smtClean="0">
                <a:cs typeface="B Nazanin" panose="00000400000000000000" pitchFamily="2" charset="-78"/>
              </a:rPr>
              <a:t>را</a:t>
            </a:r>
            <a:r>
              <a:rPr lang="fa-IR" sz="1600" dirty="0">
                <a:cs typeface="B Nazanin" panose="00000400000000000000" pitchFamily="2" charset="-78"/>
              </a:rPr>
              <a:t> </a:t>
            </a:r>
            <a:r>
              <a:rPr lang="ar-SA" sz="2200" dirty="0" smtClean="0">
                <a:cs typeface="B Nazanin" panose="00000400000000000000" pitchFamily="2" charset="-78"/>
              </a:rPr>
              <a:t>تشدید </a:t>
            </a:r>
            <a:r>
              <a:rPr lang="ar-SA" sz="2200" dirty="0">
                <a:cs typeface="B Nazanin" panose="00000400000000000000" pitchFamily="2" charset="-78"/>
              </a:rPr>
              <a:t>کنند</a:t>
            </a:r>
            <a:r>
              <a:rPr lang="en-US" sz="2200" dirty="0">
                <a:cs typeface="B Nazanin" panose="00000400000000000000" pitchFamily="2" charset="-78"/>
              </a:rPr>
              <a:t>.</a:t>
            </a:r>
            <a:endParaRPr lang="en-US" sz="1600" dirty="0">
              <a:cs typeface="B Nazanin" panose="00000400000000000000" pitchFamily="2" charset="-78"/>
            </a:endParaRPr>
          </a:p>
          <a:p>
            <a:pPr lvl="1" algn="r" rtl="1"/>
            <a:r>
              <a:rPr lang="ar-SA" sz="2200" dirty="0">
                <a:cs typeface="B Nazanin" panose="00000400000000000000" pitchFamily="2" charset="-78"/>
              </a:rPr>
              <a:t>استراحت بعد از صرف هر وعده </a:t>
            </a:r>
            <a:r>
              <a:rPr lang="ar-SA" sz="2200" dirty="0" smtClean="0">
                <a:cs typeface="B Nazanin" panose="00000400000000000000" pitchFamily="2" charset="-78"/>
              </a:rPr>
              <a:t>غذا</a:t>
            </a:r>
            <a:endParaRPr lang="en-US" sz="1600" dirty="0">
              <a:cs typeface="B Nazanin" panose="00000400000000000000" pitchFamily="2" charset="-78"/>
            </a:endParaRPr>
          </a:p>
          <a:p>
            <a:pPr lvl="1" algn="r" rtl="1"/>
            <a:r>
              <a:rPr lang="ar-SA" sz="2200" dirty="0">
                <a:cs typeface="B Nazanin" panose="00000400000000000000" pitchFamily="2" charset="-78"/>
              </a:rPr>
              <a:t>بهترین وضعيت </a:t>
            </a:r>
            <a:r>
              <a:rPr lang="ar-SA" sz="2200" dirty="0" smtClean="0">
                <a:cs typeface="B Nazanin" panose="00000400000000000000" pitchFamily="2" charset="-78"/>
              </a:rPr>
              <a:t>استراحت</a:t>
            </a:r>
            <a:r>
              <a:rPr lang="ar-SA" sz="2200" dirty="0">
                <a:cs typeface="B Nazanin" panose="00000400000000000000" pitchFamily="2" charset="-78"/>
              </a:rPr>
              <a:t>، حالت نشسته به مدت حدود یک ساعت بعد از </a:t>
            </a:r>
            <a:r>
              <a:rPr lang="ar-SA" sz="2200" dirty="0" smtClean="0">
                <a:cs typeface="B Nazanin" panose="00000400000000000000" pitchFamily="2" charset="-78"/>
              </a:rPr>
              <a:t>غذا</a:t>
            </a:r>
            <a:r>
              <a:rPr lang="fa-IR" sz="2200" dirty="0" smtClean="0">
                <a:cs typeface="B Nazanin" panose="00000400000000000000" pitchFamily="2" charset="-78"/>
              </a:rPr>
              <a:t>ست</a:t>
            </a:r>
            <a:endParaRPr lang="en-US" sz="1600" dirty="0">
              <a:cs typeface="B Nazanin" panose="00000400000000000000" pitchFamily="2" charset="-78"/>
            </a:endParaRPr>
          </a:p>
          <a:p>
            <a:pPr lvl="1" algn="r" rtl="1"/>
            <a:r>
              <a:rPr lang="fa-IR" sz="2200" dirty="0" smtClean="0">
                <a:cs typeface="B Nazanin" panose="00000400000000000000" pitchFamily="2" charset="-78"/>
              </a:rPr>
              <a:t>در صورت </a:t>
            </a:r>
            <a:r>
              <a:rPr lang="ar-SA" sz="2200" dirty="0" smtClean="0">
                <a:cs typeface="B Nazanin" panose="00000400000000000000" pitchFamily="2" charset="-78"/>
              </a:rPr>
              <a:t>تهوع صبحگاهی</a:t>
            </a:r>
            <a:r>
              <a:rPr lang="fa-IR" sz="2200" dirty="0">
                <a:cs typeface="B Nazanin" panose="00000400000000000000" pitchFamily="2" charset="-78"/>
              </a:rPr>
              <a:t>، خوردن کمی </a:t>
            </a:r>
            <a:r>
              <a:rPr lang="ar-SA" sz="2200" dirty="0">
                <a:cs typeface="B Nazanin" panose="00000400000000000000" pitchFamily="2" charset="-78"/>
              </a:rPr>
              <a:t>نان خشک یا بيسکوئي</a:t>
            </a:r>
            <a:r>
              <a:rPr lang="fa-IR" sz="2200" dirty="0">
                <a:cs typeface="B Nazanin" panose="00000400000000000000" pitchFamily="2" charset="-78"/>
              </a:rPr>
              <a:t>ت</a:t>
            </a:r>
            <a:r>
              <a:rPr lang="ar-SA" sz="2200" dirty="0">
                <a:cs typeface="B Nazanin" panose="00000400000000000000" pitchFamily="2" charset="-78"/>
              </a:rPr>
              <a:t> قبل از </a:t>
            </a:r>
            <a:r>
              <a:rPr lang="ar-SA" sz="2200" dirty="0" smtClean="0">
                <a:cs typeface="B Nazanin" panose="00000400000000000000" pitchFamily="2" charset="-78"/>
              </a:rPr>
              <a:t>برخاستن</a:t>
            </a:r>
            <a:endParaRPr lang="fa-IR" sz="2200" dirty="0" smtClean="0">
              <a:cs typeface="B Nazanin" panose="00000400000000000000" pitchFamily="2" charset="-78"/>
            </a:endParaRPr>
          </a:p>
          <a:p>
            <a:pPr lvl="1" algn="r" rtl="1"/>
            <a:r>
              <a:rPr lang="fa-IR" sz="2200" dirty="0" smtClean="0">
                <a:cs typeface="B Nazanin" panose="00000400000000000000" pitchFamily="2" charset="-78"/>
              </a:rPr>
              <a:t>پوشیدن </a:t>
            </a:r>
            <a:r>
              <a:rPr lang="ar-SA" sz="2200" dirty="0" smtClean="0">
                <a:cs typeface="B Nazanin" panose="00000400000000000000" pitchFamily="2" charset="-78"/>
              </a:rPr>
              <a:t>لباس </a:t>
            </a:r>
            <a:r>
              <a:rPr lang="ar-SA" sz="2200" dirty="0">
                <a:cs typeface="B Nazanin" panose="00000400000000000000" pitchFamily="2" charset="-78"/>
              </a:rPr>
              <a:t>های آزاد و </a:t>
            </a:r>
            <a:r>
              <a:rPr lang="ar-SA" sz="2200" dirty="0" smtClean="0">
                <a:cs typeface="B Nazanin" panose="00000400000000000000" pitchFamily="2" charset="-78"/>
              </a:rPr>
              <a:t>گشا</a:t>
            </a:r>
            <a:r>
              <a:rPr lang="fa-IR" sz="2200" dirty="0" smtClean="0">
                <a:cs typeface="B Nazanin" panose="00000400000000000000" pitchFamily="2" charset="-78"/>
              </a:rPr>
              <a:t>د</a:t>
            </a:r>
            <a:endParaRPr lang="fa-IR" sz="1600" dirty="0">
              <a:cs typeface="B Nazanin" panose="00000400000000000000" pitchFamily="2" charset="-78"/>
            </a:endParaRPr>
          </a:p>
          <a:p>
            <a:pPr lvl="1" algn="r" rtl="1"/>
            <a:r>
              <a:rPr lang="ar-SA" sz="2200" dirty="0">
                <a:cs typeface="B Nazanin" panose="00000400000000000000" pitchFamily="2" charset="-78"/>
              </a:rPr>
              <a:t>پرهيز </a:t>
            </a:r>
            <a:r>
              <a:rPr lang="fa-IR" sz="2200" dirty="0" smtClean="0">
                <a:cs typeface="B Nazanin" panose="00000400000000000000" pitchFamily="2" charset="-78"/>
              </a:rPr>
              <a:t>از </a:t>
            </a:r>
            <a:r>
              <a:rPr lang="ar-SA" sz="2200" dirty="0">
                <a:cs typeface="B Nazanin" panose="00000400000000000000" pitchFamily="2" charset="-78"/>
              </a:rPr>
              <a:t>خوردن </a:t>
            </a:r>
            <a:r>
              <a:rPr lang="ar-SA" sz="2200" dirty="0" smtClean="0">
                <a:cs typeface="B Nazanin" panose="00000400000000000000" pitchFamily="2" charset="-78"/>
              </a:rPr>
              <a:t>١ </a:t>
            </a:r>
            <a:r>
              <a:rPr lang="ar-SA" sz="2200" dirty="0">
                <a:cs typeface="B Nazanin" panose="00000400000000000000" pitchFamily="2" charset="-78"/>
              </a:rPr>
              <a:t>الی ٢ ساعت قبل </a:t>
            </a:r>
            <a:r>
              <a:rPr lang="ar-SA" sz="2200" dirty="0" smtClean="0">
                <a:cs typeface="B Nazanin" panose="00000400000000000000" pitchFamily="2" charset="-78"/>
              </a:rPr>
              <a:t>از</a:t>
            </a:r>
            <a:r>
              <a:rPr lang="fa-IR" sz="1600" dirty="0">
                <a:cs typeface="B Nazanin" panose="00000400000000000000" pitchFamily="2" charset="-78"/>
              </a:rPr>
              <a:t> </a:t>
            </a:r>
            <a:r>
              <a:rPr lang="ar-SA" sz="2200" dirty="0">
                <a:cs typeface="B Nazanin" panose="00000400000000000000" pitchFamily="2" charset="-78"/>
              </a:rPr>
              <a:t>شروع پرتودرمانی یا شيمی </a:t>
            </a:r>
            <a:r>
              <a:rPr lang="ar-SA" sz="2200" dirty="0" smtClean="0">
                <a:cs typeface="B Nazanin" panose="00000400000000000000" pitchFamily="2" charset="-78"/>
              </a:rPr>
              <a:t>درمانی</a:t>
            </a:r>
            <a:endParaRPr lang="en-US" sz="1800" dirty="0" smtClean="0">
              <a:solidFill>
                <a:prstClr val="black"/>
              </a:solidFill>
              <a:cs typeface="B Nazanin" panose="00000400000000000000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229969-05C2-47C8-AB1B-9775D7D82256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68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762000"/>
            <a:ext cx="7772400" cy="5257800"/>
          </a:xfrm>
        </p:spPr>
        <p:txBody>
          <a:bodyPr/>
          <a:lstStyle/>
          <a:p>
            <a:pPr algn="r" rtl="1"/>
            <a:r>
              <a:rPr lang="ar-SA" sz="2800" b="1" dirty="0">
                <a:cs typeface="B Nazanin" panose="00000400000000000000" pitchFamily="2" charset="-78"/>
              </a:rPr>
              <a:t>استفراغ</a:t>
            </a:r>
            <a:endParaRPr lang="en-US" sz="2000" dirty="0">
              <a:cs typeface="B Nazanin" panose="00000400000000000000" pitchFamily="2" charset="-78"/>
            </a:endParaRPr>
          </a:p>
          <a:p>
            <a:pPr algn="r" rtl="1"/>
            <a:endParaRPr lang="fa-IR" sz="2800" dirty="0" smtClean="0">
              <a:cs typeface="B Nazanin" panose="00000400000000000000" pitchFamily="2" charset="-78"/>
            </a:endParaRPr>
          </a:p>
          <a:p>
            <a:pPr lvl="1" algn="r" rtl="1"/>
            <a:r>
              <a:rPr lang="ar-SA" dirty="0" smtClean="0">
                <a:cs typeface="B Nazanin" panose="00000400000000000000" pitchFamily="2" charset="-78"/>
              </a:rPr>
              <a:t>پرهيز </a:t>
            </a:r>
            <a:r>
              <a:rPr lang="fa-IR" dirty="0" smtClean="0">
                <a:cs typeface="B Nazanin" panose="00000400000000000000" pitchFamily="2" charset="-78"/>
              </a:rPr>
              <a:t>مطلق </a:t>
            </a:r>
            <a:r>
              <a:rPr lang="ar-SA" dirty="0" smtClean="0">
                <a:cs typeface="B Nazanin" panose="00000400000000000000" pitchFamily="2" charset="-78"/>
              </a:rPr>
              <a:t>از </a:t>
            </a:r>
            <a:r>
              <a:rPr lang="ar-SA" dirty="0">
                <a:cs typeface="B Nazanin" panose="00000400000000000000" pitchFamily="2" charset="-78"/>
              </a:rPr>
              <a:t>خوردن یا </a:t>
            </a:r>
            <a:r>
              <a:rPr lang="ar-SA" dirty="0" smtClean="0">
                <a:cs typeface="B Nazanin" panose="00000400000000000000" pitchFamily="2" charset="-78"/>
              </a:rPr>
              <a:t>نوشيد</a:t>
            </a:r>
            <a:r>
              <a:rPr lang="fa-IR" dirty="0" smtClean="0">
                <a:cs typeface="B Nazanin" panose="00000400000000000000" pitchFamily="2" charset="-78"/>
              </a:rPr>
              <a:t>ن </a:t>
            </a:r>
            <a:r>
              <a:rPr lang="ar-SA" dirty="0">
                <a:cs typeface="B Nazanin" panose="00000400000000000000" pitchFamily="2" charset="-78"/>
              </a:rPr>
              <a:t>تا </a:t>
            </a:r>
            <a:r>
              <a:rPr lang="ar-SA" dirty="0" smtClean="0">
                <a:cs typeface="B Nazanin" panose="00000400000000000000" pitchFamily="2" charset="-78"/>
              </a:rPr>
              <a:t>زمان </a:t>
            </a:r>
            <a:r>
              <a:rPr lang="ar-SA" dirty="0">
                <a:cs typeface="B Nazanin" panose="00000400000000000000" pitchFamily="2" charset="-78"/>
              </a:rPr>
              <a:t>کنترل </a:t>
            </a:r>
            <a:r>
              <a:rPr lang="ar-SA" dirty="0" smtClean="0">
                <a:cs typeface="B Nazanin" panose="00000400000000000000" pitchFamily="2" charset="-78"/>
              </a:rPr>
              <a:t>استفراغ </a:t>
            </a:r>
            <a:endParaRPr lang="fa-IR" dirty="0" smtClean="0">
              <a:cs typeface="B Nazanin" panose="00000400000000000000" pitchFamily="2" charset="-78"/>
            </a:endParaRPr>
          </a:p>
          <a:p>
            <a:pPr lvl="1" algn="r" rtl="1"/>
            <a:r>
              <a:rPr lang="fa-IR" dirty="0" smtClean="0">
                <a:cs typeface="B Nazanin" panose="00000400000000000000" pitchFamily="2" charset="-78"/>
              </a:rPr>
              <a:t>سپس مصرف </a:t>
            </a:r>
            <a:r>
              <a:rPr lang="ar-SA" dirty="0" smtClean="0">
                <a:cs typeface="B Nazanin" panose="00000400000000000000" pitchFamily="2" charset="-78"/>
              </a:rPr>
              <a:t>کمی </a:t>
            </a:r>
            <a:r>
              <a:rPr lang="ar-SA" dirty="0">
                <a:cs typeface="B Nazanin" panose="00000400000000000000" pitchFamily="2" charset="-78"/>
              </a:rPr>
              <a:t>مایعات رقيق </a:t>
            </a:r>
            <a:r>
              <a:rPr lang="fa-IR" dirty="0" smtClean="0">
                <a:cs typeface="B Nazanin" panose="00000400000000000000" pitchFamily="2" charset="-78"/>
              </a:rPr>
              <a:t>(</a:t>
            </a:r>
            <a:r>
              <a:rPr lang="ar-SA" dirty="0" smtClean="0">
                <a:cs typeface="B Nazanin" panose="00000400000000000000" pitchFamily="2" charset="-78"/>
              </a:rPr>
              <a:t>آب </a:t>
            </a:r>
            <a:r>
              <a:rPr lang="ar-SA" dirty="0">
                <a:cs typeface="B Nazanin" panose="00000400000000000000" pitchFamily="2" charset="-78"/>
              </a:rPr>
              <a:t>یا آب گوشت کم </a:t>
            </a:r>
            <a:r>
              <a:rPr lang="ar-SA" dirty="0" smtClean="0">
                <a:cs typeface="B Nazanin" panose="00000400000000000000" pitchFamily="2" charset="-78"/>
              </a:rPr>
              <a:t>چربی</a:t>
            </a:r>
            <a:r>
              <a:rPr lang="fa-IR" dirty="0" smtClean="0">
                <a:cs typeface="B Nazanin" panose="00000400000000000000" pitchFamily="2" charset="-78"/>
              </a:rPr>
              <a:t>)</a:t>
            </a:r>
          </a:p>
          <a:p>
            <a:pPr lvl="1" algn="r" rtl="1"/>
            <a:r>
              <a:rPr lang="ar-SA" dirty="0">
                <a:cs typeface="B Nazanin" panose="00000400000000000000" pitchFamily="2" charset="-78"/>
              </a:rPr>
              <a:t>شروع با یک قاشق مرباخوری به فاصله هر ١٠ دقيقه </a:t>
            </a:r>
            <a:endParaRPr lang="fa-IR" dirty="0" smtClean="0">
              <a:cs typeface="B Nazanin" panose="00000400000000000000" pitchFamily="2" charset="-78"/>
            </a:endParaRPr>
          </a:p>
          <a:p>
            <a:pPr lvl="1" algn="r" rtl="1"/>
            <a:r>
              <a:rPr lang="ar-SA" dirty="0" smtClean="0">
                <a:cs typeface="B Nazanin" panose="00000400000000000000" pitchFamily="2" charset="-78"/>
              </a:rPr>
              <a:t>به </a:t>
            </a:r>
            <a:r>
              <a:rPr lang="ar-SA" dirty="0">
                <a:cs typeface="B Nazanin" panose="00000400000000000000" pitchFamily="2" charset="-78"/>
              </a:rPr>
              <a:t>تدریج افزایش مقدار مصرف </a:t>
            </a:r>
            <a:r>
              <a:rPr lang="ar-SA" dirty="0" smtClean="0">
                <a:cs typeface="B Nazanin" panose="00000400000000000000" pitchFamily="2" charset="-78"/>
              </a:rPr>
              <a:t>تا ١</a:t>
            </a:r>
            <a:r>
              <a:rPr lang="fa-IR" dirty="0">
                <a:cs typeface="B Nazanin" panose="00000400000000000000" pitchFamily="2" charset="-78"/>
              </a:rPr>
              <a:t> </a:t>
            </a:r>
            <a:r>
              <a:rPr lang="ar-SA" dirty="0" smtClean="0">
                <a:cs typeface="B Nazanin" panose="00000400000000000000" pitchFamily="2" charset="-78"/>
              </a:rPr>
              <a:t>قاشق </a:t>
            </a:r>
            <a:r>
              <a:rPr lang="ar-SA" dirty="0">
                <a:cs typeface="B Nazanin" panose="00000400000000000000" pitchFamily="2" charset="-78"/>
              </a:rPr>
              <a:t>غذا خوری در هر ٢٠ </a:t>
            </a:r>
            <a:r>
              <a:rPr lang="ar-SA" dirty="0" smtClean="0">
                <a:cs typeface="B Nazanin" panose="00000400000000000000" pitchFamily="2" charset="-78"/>
              </a:rPr>
              <a:t>دقيقه</a:t>
            </a:r>
            <a:endParaRPr lang="fa-IR" dirty="0" smtClean="0">
              <a:cs typeface="B Nazanin" panose="00000400000000000000" pitchFamily="2" charset="-78"/>
            </a:endParaRPr>
          </a:p>
          <a:p>
            <a:pPr lvl="1" algn="r" rtl="1"/>
            <a:r>
              <a:rPr lang="ar-SA" dirty="0">
                <a:cs typeface="B Nazanin" panose="00000400000000000000" pitchFamily="2" charset="-78"/>
              </a:rPr>
              <a:t>ادامه </a:t>
            </a:r>
            <a:r>
              <a:rPr lang="fa-IR" dirty="0" smtClean="0">
                <a:cs typeface="B Nazanin" panose="00000400000000000000" pitchFamily="2" charset="-78"/>
              </a:rPr>
              <a:t>دادن </a:t>
            </a:r>
            <a:r>
              <a:rPr lang="ar-SA" dirty="0" smtClean="0">
                <a:cs typeface="B Nazanin" panose="00000400000000000000" pitchFamily="2" charset="-78"/>
              </a:rPr>
              <a:t>با </a:t>
            </a:r>
            <a:r>
              <a:rPr lang="ar-SA" dirty="0">
                <a:cs typeface="B Nazanin" panose="00000400000000000000" pitchFamily="2" charset="-78"/>
              </a:rPr>
              <a:t>٢ قاشق غذاخوری هر ٣٠ </a:t>
            </a:r>
            <a:r>
              <a:rPr lang="ar-SA" dirty="0" smtClean="0">
                <a:cs typeface="B Nazanin" panose="00000400000000000000" pitchFamily="2" charset="-78"/>
              </a:rPr>
              <a:t>دقيقه</a:t>
            </a:r>
            <a:endParaRPr lang="fa-IR" dirty="0" smtClean="0">
              <a:cs typeface="B Nazanin" panose="00000400000000000000" pitchFamily="2" charset="-78"/>
            </a:endParaRPr>
          </a:p>
          <a:p>
            <a:pPr lvl="1" algn="r" rtl="1"/>
            <a:r>
              <a:rPr lang="fa-IR" dirty="0" smtClean="0">
                <a:cs typeface="B Nazanin" panose="00000400000000000000" pitchFamily="2" charset="-78"/>
              </a:rPr>
              <a:t>در صورت </a:t>
            </a:r>
            <a:r>
              <a:rPr lang="ar-SA" dirty="0">
                <a:cs typeface="B Nazanin" panose="00000400000000000000" pitchFamily="2" charset="-78"/>
              </a:rPr>
              <a:t>تحمل </a:t>
            </a:r>
            <a:r>
              <a:rPr lang="fa-IR" dirty="0" smtClean="0">
                <a:cs typeface="B Nazanin" panose="00000400000000000000" pitchFamily="2" charset="-78"/>
              </a:rPr>
              <a:t>مایعات رقیق، </a:t>
            </a:r>
            <a:r>
              <a:rPr lang="ar-SA" dirty="0" smtClean="0">
                <a:cs typeface="B Nazanin" panose="00000400000000000000" pitchFamily="2" charset="-78"/>
              </a:rPr>
              <a:t>مواد </a:t>
            </a:r>
            <a:r>
              <a:rPr lang="ar-SA" dirty="0">
                <a:cs typeface="B Nazanin" panose="00000400000000000000" pitchFamily="2" charset="-78"/>
              </a:rPr>
              <a:t>غذایی نرم یا یک رژیم غذایی </a:t>
            </a:r>
            <a:r>
              <a:rPr lang="ar-SA" dirty="0" smtClean="0">
                <a:cs typeface="B Nazanin" panose="00000400000000000000" pitchFamily="2" charset="-78"/>
              </a:rPr>
              <a:t>سبک</a:t>
            </a:r>
            <a:r>
              <a:rPr lang="fa-IR" dirty="0">
                <a:cs typeface="B Nazanin" panose="00000400000000000000" pitchFamily="2" charset="-78"/>
              </a:rPr>
              <a:t> </a:t>
            </a:r>
            <a:r>
              <a:rPr lang="ar-SA" dirty="0" smtClean="0">
                <a:cs typeface="B Nazanin" panose="00000400000000000000" pitchFamily="2" charset="-78"/>
              </a:rPr>
              <a:t>مانند </a:t>
            </a:r>
            <a:r>
              <a:rPr lang="ar-SA" dirty="0">
                <a:cs typeface="B Nazanin" panose="00000400000000000000" pitchFamily="2" charset="-78"/>
              </a:rPr>
              <a:t>انواع آب ميوه طبيعی مصرف </a:t>
            </a:r>
            <a:r>
              <a:rPr lang="fa-IR" dirty="0" smtClean="0">
                <a:cs typeface="B Nazanin" panose="00000400000000000000" pitchFamily="2" charset="-78"/>
              </a:rPr>
              <a:t>گردد.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229969-05C2-47C8-AB1B-9775D7D82256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26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762000"/>
            <a:ext cx="7772400" cy="5257800"/>
          </a:xfrm>
        </p:spPr>
        <p:txBody>
          <a:bodyPr/>
          <a:lstStyle/>
          <a:p>
            <a:pPr algn="r" rtl="1"/>
            <a:r>
              <a:rPr lang="ar-SA" sz="2400" b="1" dirty="0" smtClean="0">
                <a:cs typeface="B Nazanin" panose="00000400000000000000" pitchFamily="2" charset="-78"/>
              </a:rPr>
              <a:t>اسهال</a:t>
            </a:r>
            <a:endParaRPr lang="fa-IR" sz="2400" dirty="0">
              <a:cs typeface="B Nazanin" panose="00000400000000000000" pitchFamily="2" charset="-78"/>
            </a:endParaRPr>
          </a:p>
          <a:p>
            <a:pPr algn="r" rtl="1"/>
            <a:endParaRPr lang="fa-IR" sz="2400" dirty="0">
              <a:cs typeface="B Nazanin" panose="00000400000000000000" pitchFamily="2" charset="-78"/>
            </a:endParaRPr>
          </a:p>
          <a:p>
            <a:pPr lvl="1" algn="r" rtl="1"/>
            <a:r>
              <a:rPr lang="fa-IR" dirty="0" smtClean="0">
                <a:cs typeface="B Nazanin" panose="00000400000000000000" pitchFamily="2" charset="-78"/>
              </a:rPr>
              <a:t>افزایش مصرف </a:t>
            </a:r>
            <a:r>
              <a:rPr lang="ar-SA" dirty="0" smtClean="0">
                <a:cs typeface="B Nazanin" panose="00000400000000000000" pitchFamily="2" charset="-78"/>
              </a:rPr>
              <a:t>مایعات</a:t>
            </a:r>
            <a:endParaRPr lang="en-US" dirty="0">
              <a:cs typeface="B Nazanin" panose="00000400000000000000" pitchFamily="2" charset="-78"/>
            </a:endParaRPr>
          </a:p>
          <a:p>
            <a:pPr lvl="1" algn="r" rtl="1"/>
            <a:r>
              <a:rPr lang="fa-IR" dirty="0" smtClean="0">
                <a:cs typeface="B Nazanin" panose="00000400000000000000" pitchFamily="2" charset="-78"/>
              </a:rPr>
              <a:t>مصرف </a:t>
            </a:r>
            <a:r>
              <a:rPr lang="ar-SA" dirty="0">
                <a:cs typeface="B Nazanin" panose="00000400000000000000" pitchFamily="2" charset="-78"/>
              </a:rPr>
              <a:t>چند وعده غذای سبک به جای سه وعده غذای </a:t>
            </a:r>
            <a:r>
              <a:rPr lang="ar-SA" dirty="0" smtClean="0">
                <a:cs typeface="B Nazanin" panose="00000400000000000000" pitchFamily="2" charset="-78"/>
              </a:rPr>
              <a:t>پرحجم</a:t>
            </a:r>
            <a:endParaRPr lang="fa-IR" dirty="0" smtClean="0">
              <a:cs typeface="B Nazanin" panose="00000400000000000000" pitchFamily="2" charset="-78"/>
            </a:endParaRPr>
          </a:p>
          <a:p>
            <a:pPr lvl="1" algn="r" rtl="1"/>
            <a:r>
              <a:rPr lang="fa-IR" dirty="0" smtClean="0">
                <a:cs typeface="B Nazanin" panose="00000400000000000000" pitchFamily="2" charset="-78"/>
              </a:rPr>
              <a:t>افزایش مصرف </a:t>
            </a:r>
            <a:r>
              <a:rPr lang="ar-SA" dirty="0" smtClean="0">
                <a:cs typeface="B Nazanin" panose="00000400000000000000" pitchFamily="2" charset="-78"/>
              </a:rPr>
              <a:t>غذاها </a:t>
            </a:r>
            <a:r>
              <a:rPr lang="ar-SA" dirty="0">
                <a:cs typeface="B Nazanin" panose="00000400000000000000" pitchFamily="2" charset="-78"/>
              </a:rPr>
              <a:t>و </a:t>
            </a:r>
            <a:r>
              <a:rPr lang="ar-SA" dirty="0" smtClean="0">
                <a:cs typeface="B Nazanin" panose="00000400000000000000" pitchFamily="2" charset="-78"/>
              </a:rPr>
              <a:t>مایعات حاوی </a:t>
            </a:r>
            <a:r>
              <a:rPr lang="ar-SA" dirty="0">
                <a:cs typeface="B Nazanin" panose="00000400000000000000" pitchFamily="2" charset="-78"/>
              </a:rPr>
              <a:t>املاح </a:t>
            </a:r>
            <a:r>
              <a:rPr lang="fa-IR" dirty="0" smtClean="0">
                <a:cs typeface="B Nazanin" panose="00000400000000000000" pitchFamily="2" charset="-78"/>
              </a:rPr>
              <a:t>(</a:t>
            </a:r>
            <a:r>
              <a:rPr lang="ar-SA" dirty="0" smtClean="0">
                <a:cs typeface="B Nazanin" panose="00000400000000000000" pitchFamily="2" charset="-78"/>
              </a:rPr>
              <a:t>سدیم </a:t>
            </a:r>
            <a:r>
              <a:rPr lang="ar-SA" dirty="0">
                <a:cs typeface="B Nazanin" panose="00000400000000000000" pitchFamily="2" charset="-78"/>
              </a:rPr>
              <a:t>و </a:t>
            </a:r>
            <a:r>
              <a:rPr lang="ar-SA" dirty="0" smtClean="0">
                <a:cs typeface="B Nazanin" panose="00000400000000000000" pitchFamily="2" charset="-78"/>
              </a:rPr>
              <a:t>پتاسيم</a:t>
            </a:r>
            <a:r>
              <a:rPr lang="fa-IR" dirty="0" smtClean="0">
                <a:cs typeface="B Nazanin" panose="00000400000000000000" pitchFamily="2" charset="-78"/>
              </a:rPr>
              <a:t>)</a:t>
            </a:r>
          </a:p>
          <a:p>
            <a:pPr lvl="2" algn="r" rtl="1"/>
            <a:r>
              <a:rPr lang="ar-SA" sz="2400" dirty="0" smtClean="0">
                <a:cs typeface="B Nazanin" panose="00000400000000000000" pitchFamily="2" charset="-78"/>
              </a:rPr>
              <a:t>عصاره </a:t>
            </a:r>
            <a:r>
              <a:rPr lang="ar-SA" sz="2400" dirty="0">
                <a:cs typeface="B Nazanin" panose="00000400000000000000" pitchFamily="2" charset="-78"/>
              </a:rPr>
              <a:t>گوشت کم </a:t>
            </a:r>
            <a:r>
              <a:rPr lang="ar-SA" sz="2400" dirty="0" smtClean="0">
                <a:cs typeface="B Nazanin" panose="00000400000000000000" pitchFamily="2" charset="-78"/>
              </a:rPr>
              <a:t>چرب</a:t>
            </a:r>
            <a:r>
              <a:rPr lang="fa-IR" sz="2400" dirty="0">
                <a:cs typeface="B Nazanin" panose="00000400000000000000" pitchFamily="2" charset="-78"/>
              </a:rPr>
              <a:t> (</a:t>
            </a:r>
            <a:r>
              <a:rPr lang="ar-SA" sz="2400" dirty="0" smtClean="0">
                <a:cs typeface="B Nazanin" panose="00000400000000000000" pitchFamily="2" charset="-78"/>
              </a:rPr>
              <a:t>سدیم</a:t>
            </a:r>
            <a:r>
              <a:rPr lang="fa-IR" sz="2400" dirty="0" smtClean="0">
                <a:cs typeface="B Nazanin" panose="00000400000000000000" pitchFamily="2" charset="-78"/>
              </a:rPr>
              <a:t>)</a:t>
            </a:r>
          </a:p>
          <a:p>
            <a:pPr lvl="2" algn="r" rtl="1"/>
            <a:r>
              <a:rPr lang="ar-SA" sz="2400" dirty="0" smtClean="0">
                <a:cs typeface="B Nazanin" panose="00000400000000000000" pitchFamily="2" charset="-78"/>
              </a:rPr>
              <a:t>موز</a:t>
            </a:r>
            <a:r>
              <a:rPr lang="ar-SA" sz="2400" dirty="0">
                <a:cs typeface="B Nazanin" panose="00000400000000000000" pitchFamily="2" charset="-78"/>
              </a:rPr>
              <a:t>، </a:t>
            </a:r>
            <a:r>
              <a:rPr lang="ar-SA" sz="2400" dirty="0" smtClean="0">
                <a:cs typeface="B Nazanin" panose="00000400000000000000" pitchFamily="2" charset="-78"/>
              </a:rPr>
              <a:t>هلو</a:t>
            </a:r>
            <a:r>
              <a:rPr lang="fa-IR" sz="2400" dirty="0" smtClean="0">
                <a:cs typeface="B Nazanin" panose="00000400000000000000" pitchFamily="2" charset="-78"/>
              </a:rPr>
              <a:t>،</a:t>
            </a:r>
            <a:r>
              <a:rPr lang="ar-SA" sz="2400" dirty="0" smtClean="0">
                <a:cs typeface="B Nazanin" panose="00000400000000000000" pitchFamily="2" charset="-78"/>
              </a:rPr>
              <a:t> </a:t>
            </a:r>
            <a:r>
              <a:rPr lang="ar-SA" sz="2400" dirty="0">
                <a:cs typeface="B Nazanin" panose="00000400000000000000" pitchFamily="2" charset="-78"/>
              </a:rPr>
              <a:t>گلابی </a:t>
            </a:r>
            <a:r>
              <a:rPr lang="ar-SA" sz="2400" dirty="0" smtClean="0">
                <a:cs typeface="B Nazanin" panose="00000400000000000000" pitchFamily="2" charset="-78"/>
              </a:rPr>
              <a:t>و</a:t>
            </a:r>
            <a:r>
              <a:rPr lang="fa-IR" sz="2400" dirty="0" smtClean="0">
                <a:cs typeface="B Nazanin" panose="00000400000000000000" pitchFamily="2" charset="-78"/>
              </a:rPr>
              <a:t> </a:t>
            </a:r>
            <a:r>
              <a:rPr lang="ar-SA" sz="2400" dirty="0" smtClean="0">
                <a:cs typeface="B Nazanin" panose="00000400000000000000" pitchFamily="2" charset="-78"/>
              </a:rPr>
              <a:t>سيب </a:t>
            </a:r>
            <a:r>
              <a:rPr lang="ar-SA" sz="2400" dirty="0">
                <a:cs typeface="B Nazanin" panose="00000400000000000000" pitchFamily="2" charset="-78"/>
              </a:rPr>
              <a:t>زمينی آب </a:t>
            </a:r>
            <a:r>
              <a:rPr lang="ar-SA" sz="2400" dirty="0" smtClean="0">
                <a:cs typeface="B Nazanin" panose="00000400000000000000" pitchFamily="2" charset="-78"/>
              </a:rPr>
              <a:t>پز</a:t>
            </a:r>
            <a:r>
              <a:rPr lang="fa-IR" sz="2400" dirty="0" smtClean="0">
                <a:cs typeface="B Nazanin" panose="00000400000000000000" pitchFamily="2" charset="-78"/>
              </a:rPr>
              <a:t> (</a:t>
            </a:r>
            <a:r>
              <a:rPr lang="ar-SA" sz="2400" dirty="0" smtClean="0">
                <a:cs typeface="B Nazanin" panose="00000400000000000000" pitchFamily="2" charset="-78"/>
              </a:rPr>
              <a:t>پتاسيم</a:t>
            </a:r>
            <a:r>
              <a:rPr lang="fa-IR" sz="2400" dirty="0" smtClean="0">
                <a:cs typeface="B Nazanin" panose="00000400000000000000" pitchFamily="2" charset="-78"/>
              </a:rPr>
              <a:t>)</a:t>
            </a:r>
          </a:p>
          <a:p>
            <a:pPr lvl="1" algn="r" rtl="1"/>
            <a:r>
              <a:rPr lang="fa-IR" dirty="0" smtClean="0">
                <a:cs typeface="B Nazanin" panose="00000400000000000000" pitchFamily="2" charset="-78"/>
              </a:rPr>
              <a:t>سایر </a:t>
            </a:r>
            <a:r>
              <a:rPr lang="ar-SA" dirty="0" smtClean="0">
                <a:cs typeface="B Nazanin" panose="00000400000000000000" pitchFamily="2" charset="-78"/>
              </a:rPr>
              <a:t>مواد </a:t>
            </a:r>
            <a:r>
              <a:rPr lang="ar-SA" dirty="0">
                <a:cs typeface="B Nazanin" panose="00000400000000000000" pitchFamily="2" charset="-78"/>
              </a:rPr>
              <a:t>غذایی </a:t>
            </a:r>
            <a:r>
              <a:rPr lang="ar-SA" dirty="0" smtClean="0">
                <a:cs typeface="B Nazanin" panose="00000400000000000000" pitchFamily="2" charset="-78"/>
              </a:rPr>
              <a:t>مفيد</a:t>
            </a:r>
            <a:r>
              <a:rPr lang="fa-IR" dirty="0" smtClean="0">
                <a:cs typeface="B Nazanin" panose="00000400000000000000" pitchFamily="2" charset="-78"/>
              </a:rPr>
              <a:t>:</a:t>
            </a:r>
          </a:p>
          <a:p>
            <a:pPr lvl="2" algn="r" rtl="1"/>
            <a:r>
              <a:rPr lang="ar-SA" sz="2400" dirty="0" smtClean="0">
                <a:cs typeface="B Nazanin" panose="00000400000000000000" pitchFamily="2" charset="-78"/>
              </a:rPr>
              <a:t>ماست</a:t>
            </a:r>
            <a:r>
              <a:rPr lang="ar-SA" sz="2400" dirty="0">
                <a:cs typeface="B Nazanin" panose="00000400000000000000" pitchFamily="2" charset="-78"/>
              </a:rPr>
              <a:t>، </a:t>
            </a:r>
            <a:r>
              <a:rPr lang="ar-SA" sz="2400" dirty="0" smtClean="0">
                <a:cs typeface="B Nazanin" panose="00000400000000000000" pitchFamily="2" charset="-78"/>
              </a:rPr>
              <a:t>پنير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lvl="2" algn="r" rtl="1"/>
            <a:r>
              <a:rPr lang="ar-SA" sz="2400" dirty="0" smtClean="0">
                <a:cs typeface="B Nazanin" panose="00000400000000000000" pitchFamily="2" charset="-78"/>
              </a:rPr>
              <a:t>کته</a:t>
            </a:r>
            <a:r>
              <a:rPr lang="ar-SA" sz="2400" dirty="0">
                <a:cs typeface="B Nazanin" panose="00000400000000000000" pitchFamily="2" charset="-78"/>
              </a:rPr>
              <a:t>، سيب زمينی</a:t>
            </a:r>
            <a:r>
              <a:rPr lang="ar-SA" sz="2400" dirty="0" smtClean="0">
                <a:cs typeface="B Nazanin" panose="00000400000000000000" pitchFamily="2" charset="-78"/>
              </a:rPr>
              <a:t>، </a:t>
            </a:r>
            <a:r>
              <a:rPr lang="ar-SA" sz="2400" dirty="0">
                <a:cs typeface="B Nazanin" panose="00000400000000000000" pitchFamily="2" charset="-78"/>
              </a:rPr>
              <a:t>ماکارونی، نشاسته گندم، نان </a:t>
            </a:r>
            <a:r>
              <a:rPr lang="ar-SA" sz="2400" dirty="0" smtClean="0">
                <a:cs typeface="B Nazanin" panose="00000400000000000000" pitchFamily="2" charset="-78"/>
              </a:rPr>
              <a:t>سفيد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lvl="2" algn="r" rtl="1"/>
            <a:r>
              <a:rPr lang="ar-SA" sz="2400" dirty="0" smtClean="0">
                <a:cs typeface="B Nazanin" panose="00000400000000000000" pitchFamily="2" charset="-78"/>
              </a:rPr>
              <a:t>تخم </a:t>
            </a:r>
            <a:r>
              <a:rPr lang="ar-SA" sz="2400" dirty="0">
                <a:cs typeface="B Nazanin" panose="00000400000000000000" pitchFamily="2" charset="-78"/>
              </a:rPr>
              <a:t>مرغ آب پز، سفت، کره بادام </a:t>
            </a:r>
            <a:r>
              <a:rPr lang="ar-SA" sz="2400" dirty="0" smtClean="0">
                <a:cs typeface="B Nazanin" panose="00000400000000000000" pitchFamily="2" charset="-78"/>
              </a:rPr>
              <a:t>زمينی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lvl="2" algn="r" rtl="1"/>
            <a:r>
              <a:rPr lang="ar-SA" sz="2400" dirty="0" smtClean="0">
                <a:cs typeface="B Nazanin" panose="00000400000000000000" pitchFamily="2" charset="-78"/>
              </a:rPr>
              <a:t>انواع</a:t>
            </a:r>
            <a:r>
              <a:rPr lang="fa-IR" sz="2400" dirty="0" smtClean="0">
                <a:cs typeface="B Nazanin" panose="00000400000000000000" pitchFamily="2" charset="-78"/>
              </a:rPr>
              <a:t> </a:t>
            </a:r>
            <a:r>
              <a:rPr lang="ar-SA" sz="2400" dirty="0" smtClean="0">
                <a:cs typeface="B Nazanin" panose="00000400000000000000" pitchFamily="2" charset="-78"/>
              </a:rPr>
              <a:t>کمپوت</a:t>
            </a:r>
            <a:r>
              <a:rPr lang="ar-SA" sz="2400" dirty="0">
                <a:cs typeface="B Nazanin" panose="00000400000000000000" pitchFamily="2" charset="-78"/>
              </a:rPr>
              <a:t>، هویج کاملاً </a:t>
            </a:r>
            <a:r>
              <a:rPr lang="ar-SA" sz="2400" dirty="0" smtClean="0">
                <a:cs typeface="B Nazanin" panose="00000400000000000000" pitchFamily="2" charset="-78"/>
              </a:rPr>
              <a:t>پخته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lvl="2" algn="r" rtl="1"/>
            <a:r>
              <a:rPr lang="ar-SA" sz="2400" dirty="0" smtClean="0">
                <a:cs typeface="B Nazanin" panose="00000400000000000000" pitchFamily="2" charset="-78"/>
              </a:rPr>
              <a:t>مرغ، </a:t>
            </a:r>
            <a:r>
              <a:rPr lang="ar-SA" sz="2400" dirty="0">
                <a:cs typeface="B Nazanin" panose="00000400000000000000" pitchFamily="2" charset="-78"/>
              </a:rPr>
              <a:t>گوشت قرمز بدون چربی و </a:t>
            </a:r>
            <a:r>
              <a:rPr lang="ar-SA" sz="2400" dirty="0" smtClean="0">
                <a:cs typeface="B Nazanin" panose="00000400000000000000" pitchFamily="2" charset="-78"/>
              </a:rPr>
              <a:t>ماهی</a:t>
            </a:r>
            <a:r>
              <a:rPr lang="fa-IR" sz="2400" dirty="0"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cs typeface="B Nazanin" panose="00000400000000000000" pitchFamily="2" charset="-78"/>
              </a:rPr>
              <a:t>(</a:t>
            </a:r>
            <a:r>
              <a:rPr lang="ar-SA" sz="2400" dirty="0" smtClean="0">
                <a:cs typeface="B Nazanin" panose="00000400000000000000" pitchFamily="2" charset="-78"/>
              </a:rPr>
              <a:t>آب </a:t>
            </a:r>
            <a:r>
              <a:rPr lang="ar-SA" sz="2400" dirty="0">
                <a:cs typeface="B Nazanin" panose="00000400000000000000" pitchFamily="2" charset="-78"/>
              </a:rPr>
              <a:t>پز یا </a:t>
            </a:r>
            <a:r>
              <a:rPr lang="ar-SA" sz="2400" dirty="0" smtClean="0">
                <a:cs typeface="B Nazanin" panose="00000400000000000000" pitchFamily="2" charset="-78"/>
              </a:rPr>
              <a:t>کباب</a:t>
            </a:r>
            <a:r>
              <a:rPr lang="fa-IR" sz="2400" dirty="0" smtClean="0">
                <a:cs typeface="B Nazanin" panose="00000400000000000000" pitchFamily="2" charset="-78"/>
              </a:rPr>
              <a:t>ی)</a:t>
            </a:r>
            <a:endParaRPr lang="en-US" sz="2400" dirty="0" smtClean="0">
              <a:solidFill>
                <a:prstClr val="black"/>
              </a:solidFill>
              <a:cs typeface="B Nazanin" panose="00000400000000000000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229969-05C2-47C8-AB1B-9775D7D82256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98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Content Placeholder 2"/>
          <p:cNvSpPr>
            <a:spLocks noGrp="1"/>
          </p:cNvSpPr>
          <p:nvPr>
            <p:ph sz="quarter" idx="1"/>
          </p:nvPr>
        </p:nvSpPr>
        <p:spPr>
          <a:xfrm>
            <a:off x="755576" y="692696"/>
            <a:ext cx="7772400" cy="5257800"/>
          </a:xfrm>
        </p:spPr>
        <p:txBody>
          <a:bodyPr/>
          <a:lstStyle/>
          <a:p>
            <a:pPr algn="r" rtl="1"/>
            <a:r>
              <a:rPr lang="ar-SA" sz="2800" b="1" dirty="0">
                <a:cs typeface="B Nazanin" panose="00000400000000000000" pitchFamily="2" charset="-78"/>
              </a:rPr>
              <a:t>اجتناب از مصرف غذاهای </a:t>
            </a:r>
            <a:r>
              <a:rPr lang="ar-SA" sz="2800" b="1" dirty="0" smtClean="0">
                <a:cs typeface="B Nazanin" panose="00000400000000000000" pitchFamily="2" charset="-78"/>
              </a:rPr>
              <a:t>زیر</a:t>
            </a:r>
            <a:r>
              <a:rPr lang="en-US" sz="2800" b="1" dirty="0" smtClean="0">
                <a:cs typeface="B Nazanin" panose="00000400000000000000" pitchFamily="2" charset="-78"/>
              </a:rPr>
              <a:t>:</a:t>
            </a:r>
            <a:endParaRPr lang="fa-IR" sz="2800" b="1" dirty="0" smtClean="0">
              <a:cs typeface="B Nazanin" panose="00000400000000000000" pitchFamily="2" charset="-78"/>
            </a:endParaRPr>
          </a:p>
          <a:p>
            <a:pPr algn="r" rtl="1"/>
            <a:endParaRPr lang="en-US" sz="2800" dirty="0">
              <a:cs typeface="B Nazanin" panose="00000400000000000000" pitchFamily="2" charset="-78"/>
            </a:endParaRPr>
          </a:p>
          <a:p>
            <a:pPr lvl="1" algn="r" rtl="1"/>
            <a:r>
              <a:rPr lang="ar-SA" sz="2800" dirty="0" smtClean="0">
                <a:cs typeface="B Nazanin" panose="00000400000000000000" pitchFamily="2" charset="-78"/>
              </a:rPr>
              <a:t>غذاهای </a:t>
            </a:r>
            <a:r>
              <a:rPr lang="ar-SA" sz="2800" dirty="0">
                <a:cs typeface="B Nazanin" panose="00000400000000000000" pitchFamily="2" charset="-78"/>
              </a:rPr>
              <a:t>چرب و سرخ </a:t>
            </a:r>
            <a:r>
              <a:rPr lang="ar-SA" sz="2800" dirty="0" smtClean="0">
                <a:cs typeface="B Nazanin" panose="00000400000000000000" pitchFamily="2" charset="-78"/>
              </a:rPr>
              <a:t>شده</a:t>
            </a:r>
            <a:endParaRPr lang="fa-IR" sz="2800" dirty="0" smtClean="0">
              <a:cs typeface="B Nazanin" panose="00000400000000000000" pitchFamily="2" charset="-78"/>
            </a:endParaRPr>
          </a:p>
          <a:p>
            <a:pPr lvl="1" algn="r" rtl="1"/>
            <a:r>
              <a:rPr lang="ar-SA" sz="2800" dirty="0" smtClean="0">
                <a:cs typeface="B Nazanin" panose="00000400000000000000" pitchFamily="2" charset="-78"/>
              </a:rPr>
              <a:t>سبزی </a:t>
            </a:r>
            <a:r>
              <a:rPr lang="ar-SA" sz="2800" dirty="0">
                <a:cs typeface="B Nazanin" panose="00000400000000000000" pitchFamily="2" charset="-78"/>
              </a:rPr>
              <a:t>های خام، پوست ميوه ها و حبوبات</a:t>
            </a:r>
            <a:endParaRPr lang="en-US" sz="2800" dirty="0">
              <a:cs typeface="B Nazanin" panose="00000400000000000000" pitchFamily="2" charset="-78"/>
            </a:endParaRPr>
          </a:p>
          <a:p>
            <a:pPr lvl="1" algn="r" rtl="1"/>
            <a:r>
              <a:rPr lang="ar-SA" sz="2800" dirty="0" smtClean="0">
                <a:cs typeface="B Nazanin" panose="00000400000000000000" pitchFamily="2" charset="-78"/>
              </a:rPr>
              <a:t>مواد </a:t>
            </a:r>
            <a:r>
              <a:rPr lang="ar-SA" sz="2800" dirty="0">
                <a:cs typeface="B Nazanin" panose="00000400000000000000" pitchFamily="2" charset="-78"/>
              </a:rPr>
              <a:t>غذایی پرفيبر مانند انواع سبزی خوردن، سالاد، ذرت، غلات، کلم، گل کلم و نخودفرنگی</a:t>
            </a:r>
            <a:endParaRPr lang="en-US" sz="2800" dirty="0">
              <a:cs typeface="B Nazanin" panose="00000400000000000000" pitchFamily="2" charset="-78"/>
            </a:endParaRPr>
          </a:p>
          <a:p>
            <a:pPr lvl="1" algn="r" rtl="1"/>
            <a:r>
              <a:rPr lang="ar-SA" sz="2800" dirty="0" smtClean="0">
                <a:cs typeface="B Nazanin" panose="00000400000000000000" pitchFamily="2" charset="-78"/>
              </a:rPr>
              <a:t>غذاها </a:t>
            </a:r>
            <a:r>
              <a:rPr lang="ar-SA" sz="2800" dirty="0">
                <a:cs typeface="B Nazanin" panose="00000400000000000000" pitchFamily="2" charset="-78"/>
              </a:rPr>
              <a:t>و نوشيدنی های خيلی سرد یا خيلی داغ</a:t>
            </a:r>
            <a:endParaRPr lang="en-US" sz="2800" dirty="0">
              <a:cs typeface="B Nazanin" panose="00000400000000000000" pitchFamily="2" charset="-78"/>
            </a:endParaRPr>
          </a:p>
          <a:p>
            <a:pPr lvl="1" algn="r" rtl="1"/>
            <a:r>
              <a:rPr lang="ar-SA" sz="2800" dirty="0" smtClean="0">
                <a:cs typeface="B Nazanin" panose="00000400000000000000" pitchFamily="2" charset="-78"/>
              </a:rPr>
              <a:t>احتياط </a:t>
            </a:r>
            <a:r>
              <a:rPr lang="fa-IR" sz="2800" dirty="0" smtClean="0">
                <a:cs typeface="B Nazanin" panose="00000400000000000000" pitchFamily="2" charset="-78"/>
              </a:rPr>
              <a:t>د</a:t>
            </a:r>
            <a:r>
              <a:rPr lang="ar-SA" sz="2800" dirty="0" smtClean="0">
                <a:cs typeface="B Nazanin" panose="00000400000000000000" pitchFamily="2" charset="-78"/>
              </a:rPr>
              <a:t>ر </a:t>
            </a:r>
            <a:r>
              <a:rPr lang="ar-SA" sz="2800" dirty="0">
                <a:cs typeface="B Nazanin" panose="00000400000000000000" pitchFamily="2" charset="-78"/>
              </a:rPr>
              <a:t>مصرف شير یا فرآورده های </a:t>
            </a:r>
            <a:r>
              <a:rPr lang="ar-SA" sz="2800" dirty="0" smtClean="0">
                <a:cs typeface="B Nazanin" panose="00000400000000000000" pitchFamily="2" charset="-78"/>
              </a:rPr>
              <a:t>لبنی</a:t>
            </a:r>
            <a:r>
              <a:rPr lang="fa-IR" sz="2800" dirty="0" smtClean="0">
                <a:cs typeface="B Nazanin" panose="00000400000000000000" pitchFamily="2" charset="-78"/>
              </a:rPr>
              <a:t> (</a:t>
            </a:r>
            <a:r>
              <a:rPr lang="ar-SA" sz="2800" dirty="0" smtClean="0">
                <a:cs typeface="B Nazanin" panose="00000400000000000000" pitchFamily="2" charset="-78"/>
              </a:rPr>
              <a:t>لاکتوز</a:t>
            </a:r>
            <a:r>
              <a:rPr lang="fa-IR" sz="2800" dirty="0" smtClean="0">
                <a:cs typeface="B Nazanin" panose="00000400000000000000" pitchFamily="2" charset="-78"/>
              </a:rPr>
              <a:t>) </a:t>
            </a:r>
          </a:p>
          <a:p>
            <a:pPr lvl="1" algn="r" rtl="1"/>
            <a:r>
              <a:rPr lang="fa-IR" sz="2800" dirty="0" smtClean="0">
                <a:cs typeface="B Nazanin" panose="00000400000000000000" pitchFamily="2" charset="-78"/>
              </a:rPr>
              <a:t>مطالعه </a:t>
            </a:r>
            <a:r>
              <a:rPr lang="fa-IR" sz="2800" dirty="0">
                <a:cs typeface="B Nazanin" panose="00000400000000000000" pitchFamily="2" charset="-78"/>
              </a:rPr>
              <a:t>برچسب </a:t>
            </a:r>
            <a:r>
              <a:rPr lang="fa-IR" sz="2800" dirty="0" smtClean="0">
                <a:cs typeface="B Nazanin" panose="00000400000000000000" pitchFamily="2" charset="-78"/>
              </a:rPr>
              <a:t>محصولات غذایی (</a:t>
            </a:r>
            <a:r>
              <a:rPr lang="ar-SA" sz="2800" dirty="0" smtClean="0">
                <a:cs typeface="B Nazanin" panose="00000400000000000000" pitchFamily="2" charset="-78"/>
              </a:rPr>
              <a:t>سوربيتول</a:t>
            </a:r>
            <a:r>
              <a:rPr lang="fa-IR" sz="2800" dirty="0" smtClean="0">
                <a:cs typeface="B Nazanin" panose="00000400000000000000" pitchFamily="2" charset="-78"/>
              </a:rPr>
              <a:t>)</a:t>
            </a:r>
          </a:p>
          <a:p>
            <a:pPr lvl="1" algn="r" rtl="1"/>
            <a:r>
              <a:rPr lang="fa-IR" sz="2800" dirty="0">
                <a:cs typeface="B Nazanin" pitchFamily="2" charset="-78"/>
              </a:rPr>
              <a:t>در </a:t>
            </a:r>
            <a:r>
              <a:rPr lang="ar-SA" sz="2800" dirty="0">
                <a:cs typeface="B Nazanin" panose="00000400000000000000" pitchFamily="2" charset="-78"/>
              </a:rPr>
              <a:t>اسهال حاد و کوتاه مدت، </a:t>
            </a:r>
            <a:r>
              <a:rPr lang="fa-IR" sz="2800" dirty="0">
                <a:cs typeface="B Nazanin" pitchFamily="2" charset="-78"/>
              </a:rPr>
              <a:t>در14-12 </a:t>
            </a:r>
            <a:r>
              <a:rPr lang="ar-SA" sz="2800" dirty="0">
                <a:cs typeface="B Nazanin" panose="00000400000000000000" pitchFamily="2" charset="-78"/>
              </a:rPr>
              <a:t>ساعت </a:t>
            </a:r>
            <a:r>
              <a:rPr lang="fa-IR" sz="2800" dirty="0">
                <a:cs typeface="B Nazanin" pitchFamily="2" charset="-78"/>
              </a:rPr>
              <a:t>بغیر </a:t>
            </a:r>
            <a:r>
              <a:rPr lang="ar-SA" sz="2800" dirty="0">
                <a:cs typeface="B Nazanin" panose="00000400000000000000" pitchFamily="2" charset="-78"/>
              </a:rPr>
              <a:t>مایعات رقيق</a:t>
            </a:r>
            <a:r>
              <a:rPr lang="fa-IR" sz="2800" dirty="0">
                <a:cs typeface="B Nazanin" panose="00000400000000000000" pitchFamily="2" charset="-78"/>
              </a:rPr>
              <a:t> چیز دیگری مصرف نشود</a:t>
            </a:r>
            <a:r>
              <a:rPr lang="fa-IR" sz="2800" dirty="0" smtClean="0">
                <a:cs typeface="B Nazanin" panose="00000400000000000000" pitchFamily="2" charset="-78"/>
              </a:rPr>
              <a:t>.</a:t>
            </a:r>
            <a:endParaRPr lang="fa-IR" sz="2800" dirty="0">
              <a:cs typeface="B Nazanin" panose="00000400000000000000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229969-05C2-47C8-AB1B-9775D7D82256}" type="slidenum">
              <a:rPr lang="en-US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07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260648"/>
            <a:ext cx="7772400" cy="5759152"/>
          </a:xfrm>
        </p:spPr>
        <p:txBody>
          <a:bodyPr/>
          <a:lstStyle/>
          <a:p>
            <a:pPr algn="r" rtl="1"/>
            <a:r>
              <a:rPr lang="fa-IR" sz="3200" b="1" dirty="0" smtClean="0">
                <a:cs typeface="B Nazanin" panose="00000400000000000000" pitchFamily="2" charset="-78"/>
              </a:rPr>
              <a:t>نیازهای تغذیه ای بیماران سرطانی:</a:t>
            </a:r>
          </a:p>
          <a:p>
            <a:pPr algn="r" rtl="1"/>
            <a:endParaRPr lang="fa-IR" sz="3200" b="1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sz="2400" b="1" dirty="0" smtClean="0">
                <a:cs typeface="B Nazanin" panose="00000400000000000000" pitchFamily="2" charset="-78"/>
              </a:rPr>
              <a:t>انرژی</a:t>
            </a:r>
          </a:p>
          <a:p>
            <a:pPr algn="r" rtl="1"/>
            <a:endParaRPr lang="fa-IR" sz="2400" b="1" dirty="0">
              <a:cs typeface="B Nazanin" panose="00000400000000000000" pitchFamily="2" charset="-78"/>
            </a:endParaRPr>
          </a:p>
          <a:p>
            <a:pPr algn="r" rtl="1"/>
            <a:endParaRPr lang="fa-IR" sz="2400" b="1" dirty="0" smtClean="0">
              <a:cs typeface="B Nazanin" panose="00000400000000000000" pitchFamily="2" charset="-78"/>
            </a:endParaRPr>
          </a:p>
          <a:p>
            <a:pPr algn="r" rtl="1"/>
            <a:endParaRPr lang="fa-IR" sz="2400" b="1" dirty="0">
              <a:cs typeface="B Nazanin" panose="00000400000000000000" pitchFamily="2" charset="-78"/>
            </a:endParaRPr>
          </a:p>
          <a:p>
            <a:pPr algn="r" rtl="1"/>
            <a:endParaRPr lang="fa-IR" sz="2400" b="1" dirty="0" smtClean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endParaRPr lang="fa-IR" sz="2400" b="1" dirty="0" smtClean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endParaRPr lang="fa-IR" sz="2400" b="1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sz="2400" b="1" dirty="0">
                <a:cs typeface="B Nazanin" panose="00000400000000000000" pitchFamily="2" charset="-78"/>
              </a:rPr>
              <a:t>پروتئین: </a:t>
            </a:r>
            <a:r>
              <a:rPr lang="fa-IR" sz="2400" b="1" dirty="0" smtClean="0">
                <a:cs typeface="B Nazanin" panose="00000400000000000000" pitchFamily="2" charset="-78"/>
              </a:rPr>
              <a:t>   </a:t>
            </a:r>
            <a:r>
              <a:rPr lang="en-US" sz="2000" dirty="0" smtClean="0">
                <a:cs typeface="B Nazanin" panose="00000400000000000000" pitchFamily="2" charset="-78"/>
              </a:rPr>
              <a:t>g/kg/day</a:t>
            </a:r>
            <a:r>
              <a:rPr lang="fa-IR" sz="2000" dirty="0" smtClean="0">
                <a:cs typeface="B Nazanin" panose="00000400000000000000" pitchFamily="2" charset="-78"/>
              </a:rPr>
              <a:t> </a:t>
            </a:r>
            <a:r>
              <a:rPr lang="fa-IR" sz="2000" dirty="0">
                <a:cs typeface="B Nazanin" panose="00000400000000000000" pitchFamily="2" charset="-78"/>
              </a:rPr>
              <a:t>2/5-1/5</a:t>
            </a:r>
          </a:p>
          <a:p>
            <a:pPr lvl="1" algn="r" rtl="1"/>
            <a:r>
              <a:rPr lang="fa-IR" sz="2000" dirty="0">
                <a:cs typeface="B Nazanin" panose="00000400000000000000" pitchFamily="2" charset="-78"/>
              </a:rPr>
              <a:t>افزایش نیاز بعد از جراحی، شیمی درمانی و یا رایوتراپی برای التیام بافتها و مبارزه با عفونت</a:t>
            </a:r>
          </a:p>
          <a:p>
            <a:pPr lvl="1" algn="r" rtl="1"/>
            <a:r>
              <a:rPr lang="fa-IR" sz="2000" b="1" dirty="0">
                <a:cs typeface="B Nazanin" panose="00000400000000000000" pitchFamily="2" charset="-78"/>
              </a:rPr>
              <a:t>منابع غذایی: </a:t>
            </a:r>
            <a:r>
              <a:rPr lang="fa-IR" sz="2000" dirty="0">
                <a:cs typeface="B Nazanin" panose="00000400000000000000" pitchFamily="2" charset="-78"/>
              </a:rPr>
              <a:t>ماهی، ماکیان، گوشت قرمز بدون چربی، تخم پرندگان، لبنیات کم چرب، آجیل و مغزها، حبوبات</a:t>
            </a:r>
            <a:endParaRPr lang="en-US" sz="2000" dirty="0">
              <a:cs typeface="B Nazanin" panose="00000400000000000000" pitchFamily="2" charset="-78"/>
            </a:endParaRPr>
          </a:p>
          <a:p>
            <a:pPr algn="r" rtl="1"/>
            <a:r>
              <a:rPr lang="fa-IR" sz="2400" b="1" dirty="0" smtClean="0">
                <a:cs typeface="B Nazanin" panose="00000400000000000000" pitchFamily="2" charset="-78"/>
              </a:rPr>
              <a:t>مایعات:          </a:t>
            </a:r>
            <a:r>
              <a:rPr lang="en-US" sz="2000" dirty="0" smtClean="0">
                <a:cs typeface="B Nazanin" panose="00000400000000000000" pitchFamily="2" charset="-78"/>
              </a:rPr>
              <a:t>ml/kcal</a:t>
            </a:r>
            <a:r>
              <a:rPr lang="fa-IR" sz="2000" dirty="0" smtClean="0">
                <a:cs typeface="B Nazanin" panose="00000400000000000000" pitchFamily="2" charset="-78"/>
              </a:rPr>
              <a:t> </a:t>
            </a:r>
            <a:r>
              <a:rPr lang="fa-IR" sz="2000" dirty="0">
                <a:cs typeface="B Nazanin" panose="00000400000000000000" pitchFamily="2" charset="-78"/>
              </a:rPr>
              <a:t>1  یا </a:t>
            </a:r>
            <a:r>
              <a:rPr lang="en-US" sz="2000" dirty="0">
                <a:cs typeface="B Nazanin" panose="00000400000000000000" pitchFamily="2" charset="-78"/>
              </a:rPr>
              <a:t>ml/kg</a:t>
            </a:r>
            <a:r>
              <a:rPr lang="fa-IR" sz="2000" dirty="0">
                <a:cs typeface="B Nazanin" panose="00000400000000000000" pitchFamily="2" charset="-78"/>
              </a:rPr>
              <a:t> </a:t>
            </a:r>
            <a:r>
              <a:rPr lang="fa-IR" sz="2000" dirty="0" smtClean="0">
                <a:cs typeface="B Nazanin" panose="00000400000000000000" pitchFamily="2" charset="-78"/>
              </a:rPr>
              <a:t>35-30</a:t>
            </a:r>
            <a:endParaRPr lang="fa-IR" sz="2000" dirty="0">
              <a:cs typeface="B Nazanin" panose="00000400000000000000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229969-05C2-47C8-AB1B-9775D7D82256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2042625"/>
              </p:ext>
            </p:extLst>
          </p:nvPr>
        </p:nvGraphicFramePr>
        <p:xfrm>
          <a:off x="1979712" y="1412776"/>
          <a:ext cx="5159896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037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1432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cs typeface="B Nazanin" panose="00000400000000000000" pitchFamily="2" charset="-78"/>
                        </a:rPr>
                        <a:t>Kcal/kg/day</a:t>
                      </a:r>
                      <a:endParaRPr lang="en-US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b="1" dirty="0" smtClean="0">
                          <a:cs typeface="B Nazanin" panose="00000400000000000000" pitchFamily="2" charset="-78"/>
                        </a:rPr>
                        <a:t>بیمار</a:t>
                      </a:r>
                      <a:endParaRPr lang="en-US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4326">
                <a:tc>
                  <a:txBody>
                    <a:bodyPr/>
                    <a:lstStyle/>
                    <a:p>
                      <a:pPr algn="ctr"/>
                      <a:r>
                        <a:rPr lang="fa-IR" b="1" dirty="0" smtClean="0">
                          <a:cs typeface="B Nazanin" panose="00000400000000000000" pitchFamily="2" charset="-78"/>
                        </a:rPr>
                        <a:t> 40-30</a:t>
                      </a:r>
                      <a:endParaRPr lang="en-US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b="1" dirty="0" smtClean="0">
                          <a:cs typeface="B Nazanin" panose="00000400000000000000" pitchFamily="2" charset="-78"/>
                        </a:rPr>
                        <a:t>لاغر</a:t>
                      </a:r>
                      <a:endParaRPr lang="en-US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432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b="1" dirty="0" smtClean="0">
                          <a:cs typeface="B Nazanin" panose="00000400000000000000" pitchFamily="2" charset="-78"/>
                        </a:rPr>
                        <a:t> 30-25</a:t>
                      </a:r>
                      <a:endParaRPr lang="en-US" b="1" dirty="0" smtClean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b="1" dirty="0" smtClean="0">
                          <a:cs typeface="B Nazanin" panose="00000400000000000000" pitchFamily="2" charset="-78"/>
                        </a:rPr>
                        <a:t>با وزن و متابولیسم نرمال</a:t>
                      </a:r>
                      <a:endParaRPr lang="en-US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432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b="1" dirty="0" smtClean="0">
                          <a:cs typeface="B Nazanin" panose="00000400000000000000" pitchFamily="2" charset="-78"/>
                        </a:rPr>
                        <a:t> 35</a:t>
                      </a:r>
                      <a:endParaRPr lang="en-US" b="1" dirty="0" smtClean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b="1" dirty="0" smtClean="0">
                          <a:cs typeface="B Nazanin" panose="00000400000000000000" pitchFamily="2" charset="-78"/>
                        </a:rPr>
                        <a:t>هیپرمتابولیک</a:t>
                      </a:r>
                      <a:endParaRPr lang="en-US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432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b="1" dirty="0" smtClean="0">
                          <a:cs typeface="B Nazanin" panose="00000400000000000000" pitchFamily="2" charset="-78"/>
                        </a:rPr>
                        <a:t> 35-30</a:t>
                      </a:r>
                      <a:endParaRPr lang="en-US" b="1" dirty="0" smtClean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b="1" dirty="0" smtClean="0">
                          <a:cs typeface="B Nazanin" panose="00000400000000000000" pitchFamily="2" charset="-78"/>
                        </a:rPr>
                        <a:t>با پیوند مغز</a:t>
                      </a:r>
                      <a:r>
                        <a:rPr lang="fa-IR" b="1" baseline="0" dirty="0" smtClean="0">
                          <a:cs typeface="B Nazanin" panose="00000400000000000000" pitchFamily="2" charset="-78"/>
                        </a:rPr>
                        <a:t> استخوان</a:t>
                      </a:r>
                      <a:endParaRPr lang="en-US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1432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b="1" dirty="0" smtClean="0">
                          <a:cs typeface="B Nazanin" panose="00000400000000000000" pitchFamily="2" charset="-78"/>
                        </a:rPr>
                        <a:t> 30-25</a:t>
                      </a:r>
                      <a:endParaRPr lang="en-US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b="1" dirty="0" smtClean="0">
                          <a:cs typeface="B Nazanin" panose="00000400000000000000" pitchFamily="2" charset="-78"/>
                        </a:rPr>
                        <a:t>با عفونت</a:t>
                      </a:r>
                      <a:endParaRPr lang="en-US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1432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b="1" dirty="0" smtClean="0">
                          <a:cs typeface="B Nazanin" panose="00000400000000000000" pitchFamily="2" charset="-78"/>
                        </a:rPr>
                        <a:t> 25-21</a:t>
                      </a:r>
                      <a:endParaRPr lang="en-US" b="1" dirty="0" smtClean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b="1" dirty="0" smtClean="0">
                          <a:cs typeface="B Nazanin" panose="00000400000000000000" pitchFamily="2" charset="-78"/>
                        </a:rPr>
                        <a:t>چاق</a:t>
                      </a:r>
                      <a:endParaRPr lang="en-US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977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762000"/>
            <a:ext cx="7772400" cy="5257800"/>
          </a:xfrm>
        </p:spPr>
        <p:txBody>
          <a:bodyPr/>
          <a:lstStyle/>
          <a:p>
            <a:pPr algn="r" rtl="1"/>
            <a:r>
              <a:rPr lang="ar-SA" sz="2800" b="1" dirty="0" smtClean="0">
                <a:cs typeface="B Nazanin" panose="00000400000000000000" pitchFamily="2" charset="-78"/>
              </a:rPr>
              <a:t>یبوست</a:t>
            </a:r>
            <a:endParaRPr lang="en-US" sz="2800" dirty="0">
              <a:cs typeface="B Nazanin" panose="00000400000000000000" pitchFamily="2" charset="-78"/>
            </a:endParaRPr>
          </a:p>
          <a:p>
            <a:pPr algn="r" rtl="1"/>
            <a:endParaRPr lang="fa-IR" sz="2800" b="1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افرایش دریافت </a:t>
            </a:r>
            <a:r>
              <a:rPr lang="ar-SA" sz="2800" dirty="0" smtClean="0">
                <a:cs typeface="B Nazanin" panose="00000400000000000000" pitchFamily="2" charset="-78"/>
              </a:rPr>
              <a:t>مایعات</a:t>
            </a:r>
            <a:endParaRPr lang="fa-IR" sz="2800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استفاده از یک </a:t>
            </a:r>
            <a:r>
              <a:rPr lang="ar-SA" sz="2800" dirty="0" smtClean="0">
                <a:cs typeface="B Nazanin" panose="00000400000000000000" pitchFamily="2" charset="-78"/>
              </a:rPr>
              <a:t>نوشيدنی </a:t>
            </a:r>
            <a:r>
              <a:rPr lang="ar-SA" sz="2800" dirty="0">
                <a:cs typeface="B Nazanin" panose="00000400000000000000" pitchFamily="2" charset="-78"/>
              </a:rPr>
              <a:t>داغ حدود نيم ساعت قبل از اجابت </a:t>
            </a:r>
            <a:r>
              <a:rPr lang="ar-SA" sz="2800" dirty="0" smtClean="0">
                <a:cs typeface="B Nazanin" panose="00000400000000000000" pitchFamily="2" charset="-78"/>
              </a:rPr>
              <a:t>مزاج</a:t>
            </a:r>
            <a:endParaRPr lang="fa-IR" sz="2800" dirty="0" smtClean="0">
              <a:cs typeface="B Nazanin" panose="00000400000000000000" pitchFamily="2" charset="-78"/>
            </a:endParaRPr>
          </a:p>
          <a:p>
            <a:pPr algn="r" rtl="1"/>
            <a:r>
              <a:rPr lang="ar-SA" sz="2800" dirty="0" smtClean="0">
                <a:cs typeface="B Nazanin" panose="00000400000000000000" pitchFamily="2" charset="-78"/>
              </a:rPr>
              <a:t>مصرف </a:t>
            </a:r>
            <a:r>
              <a:rPr lang="ar-SA" sz="2800" dirty="0">
                <a:cs typeface="B Nazanin" panose="00000400000000000000" pitchFamily="2" charset="-78"/>
              </a:rPr>
              <a:t>غذاهای پرفيبر </a:t>
            </a:r>
            <a:r>
              <a:rPr lang="ar-SA" sz="2800" dirty="0" smtClean="0">
                <a:cs typeface="B Nazanin" panose="00000400000000000000" pitchFamily="2" charset="-78"/>
              </a:rPr>
              <a:t>مانند</a:t>
            </a:r>
            <a:r>
              <a:rPr lang="fa-IR" sz="2800" dirty="0" smtClean="0">
                <a:cs typeface="B Nazanin" panose="00000400000000000000" pitchFamily="2" charset="-78"/>
              </a:rPr>
              <a:t>:</a:t>
            </a:r>
          </a:p>
          <a:p>
            <a:pPr lvl="1" algn="r" rtl="1"/>
            <a:r>
              <a:rPr lang="ar-SA" sz="2800" dirty="0" smtClean="0">
                <a:cs typeface="B Nazanin" panose="00000400000000000000" pitchFamily="2" charset="-78"/>
              </a:rPr>
              <a:t>غلات</a:t>
            </a:r>
            <a:r>
              <a:rPr lang="fa-IR" sz="2800" dirty="0" smtClean="0">
                <a:cs typeface="B Nazanin" panose="00000400000000000000" pitchFamily="2" charset="-78"/>
              </a:rPr>
              <a:t>،</a:t>
            </a:r>
            <a:r>
              <a:rPr lang="ar-SA" sz="2800" dirty="0" smtClean="0">
                <a:cs typeface="B Nazanin" panose="00000400000000000000" pitchFamily="2" charset="-78"/>
              </a:rPr>
              <a:t> </a:t>
            </a:r>
            <a:r>
              <a:rPr lang="ar-SA" sz="2800" dirty="0">
                <a:cs typeface="B Nazanin" panose="00000400000000000000" pitchFamily="2" charset="-78"/>
              </a:rPr>
              <a:t>نان</a:t>
            </a:r>
            <a:r>
              <a:rPr lang="fa-IR" sz="2800" dirty="0" smtClean="0">
                <a:cs typeface="B Nazanin" panose="00000400000000000000" pitchFamily="2" charset="-78"/>
              </a:rPr>
              <a:t> </a:t>
            </a:r>
            <a:r>
              <a:rPr lang="ar-SA" sz="2800" dirty="0" smtClean="0">
                <a:cs typeface="B Nazanin" panose="00000400000000000000" pitchFamily="2" charset="-78"/>
              </a:rPr>
              <a:t>جو</a:t>
            </a:r>
            <a:r>
              <a:rPr lang="ar-SA" sz="2800" dirty="0">
                <a:cs typeface="B Nazanin" panose="00000400000000000000" pitchFamily="2" charset="-78"/>
              </a:rPr>
              <a:t>، </a:t>
            </a:r>
            <a:r>
              <a:rPr lang="ar-SA" sz="2800" dirty="0" smtClean="0">
                <a:cs typeface="B Nazanin" panose="00000400000000000000" pitchFamily="2" charset="-78"/>
              </a:rPr>
              <a:t>سنگک</a:t>
            </a:r>
            <a:r>
              <a:rPr lang="fa-IR" sz="2800" dirty="0" smtClean="0">
                <a:cs typeface="B Nazanin" panose="00000400000000000000" pitchFamily="2" charset="-78"/>
              </a:rPr>
              <a:t>، </a:t>
            </a:r>
            <a:r>
              <a:rPr lang="ar-SA" sz="2800" dirty="0">
                <a:cs typeface="B Nazanin" panose="00000400000000000000" pitchFamily="2" charset="-78"/>
              </a:rPr>
              <a:t>سبوس گندم، جوانه گندم</a:t>
            </a:r>
            <a:endParaRPr lang="fa-IR" sz="2800" dirty="0" smtClean="0">
              <a:cs typeface="B Nazanin" panose="00000400000000000000" pitchFamily="2" charset="-78"/>
            </a:endParaRPr>
          </a:p>
          <a:p>
            <a:pPr lvl="1" algn="r" rtl="1"/>
            <a:r>
              <a:rPr lang="ar-SA" sz="2800" dirty="0" smtClean="0">
                <a:cs typeface="B Nazanin" panose="00000400000000000000" pitchFamily="2" charset="-78"/>
              </a:rPr>
              <a:t>ميوه </a:t>
            </a:r>
            <a:r>
              <a:rPr lang="ar-SA" sz="2800" dirty="0">
                <a:cs typeface="B Nazanin" panose="00000400000000000000" pitchFamily="2" charset="-78"/>
              </a:rPr>
              <a:t>ها </a:t>
            </a:r>
            <a:r>
              <a:rPr lang="ar-SA" sz="2800" dirty="0" smtClean="0">
                <a:cs typeface="B Nazanin" panose="00000400000000000000" pitchFamily="2" charset="-78"/>
              </a:rPr>
              <a:t>و</a:t>
            </a:r>
            <a:r>
              <a:rPr lang="fa-IR" sz="2800" dirty="0">
                <a:cs typeface="B Nazanin" panose="00000400000000000000" pitchFamily="2" charset="-78"/>
              </a:rPr>
              <a:t> </a:t>
            </a:r>
            <a:r>
              <a:rPr lang="ar-SA" sz="2800" dirty="0" smtClean="0">
                <a:cs typeface="B Nazanin" panose="00000400000000000000" pitchFamily="2" charset="-78"/>
              </a:rPr>
              <a:t>سبزی </a:t>
            </a:r>
            <a:r>
              <a:rPr lang="ar-SA" sz="2800" dirty="0">
                <a:cs typeface="B Nazanin" panose="00000400000000000000" pitchFamily="2" charset="-78"/>
              </a:rPr>
              <a:t>های تازه و </a:t>
            </a:r>
            <a:r>
              <a:rPr lang="ar-SA" sz="2800" dirty="0" smtClean="0">
                <a:cs typeface="B Nazanin" panose="00000400000000000000" pitchFamily="2" charset="-78"/>
              </a:rPr>
              <a:t>نخودفرنگ</a:t>
            </a:r>
            <a:r>
              <a:rPr lang="fa-IR" sz="2800" dirty="0" smtClean="0">
                <a:cs typeface="B Nazanin" panose="00000400000000000000" pitchFamily="2" charset="-78"/>
              </a:rPr>
              <a:t>ی، </a:t>
            </a:r>
            <a:r>
              <a:rPr lang="ar-SA" sz="2800" dirty="0">
                <a:cs typeface="B Nazanin" panose="00000400000000000000" pitchFamily="2" charset="-78"/>
              </a:rPr>
              <a:t>ميوه های خشک </a:t>
            </a:r>
            <a:r>
              <a:rPr lang="ar-SA" sz="2800" dirty="0" smtClean="0">
                <a:cs typeface="B Nazanin" panose="00000400000000000000" pitchFamily="2" charset="-78"/>
              </a:rPr>
              <a:t>شده</a:t>
            </a:r>
            <a:endParaRPr lang="fa-IR" sz="2800" dirty="0" smtClean="0">
              <a:cs typeface="B Nazanin" panose="00000400000000000000" pitchFamily="2" charset="-78"/>
            </a:endParaRPr>
          </a:p>
          <a:p>
            <a:pPr lvl="1" algn="r" rtl="1"/>
            <a:r>
              <a:rPr lang="fa-IR" sz="2800" dirty="0" smtClean="0">
                <a:cs typeface="B Nazanin" panose="00000400000000000000" pitchFamily="2" charset="-78"/>
              </a:rPr>
              <a:t>مصرف </a:t>
            </a:r>
            <a:r>
              <a:rPr lang="ar-SA" sz="2800" dirty="0">
                <a:cs typeface="B Nazanin" panose="00000400000000000000" pitchFamily="2" charset="-78"/>
              </a:rPr>
              <a:t>سيب زمينی </a:t>
            </a:r>
            <a:r>
              <a:rPr lang="fa-IR" sz="2800" dirty="0" smtClean="0">
                <a:cs typeface="B Nazanin" panose="00000400000000000000" pitchFamily="2" charset="-78"/>
              </a:rPr>
              <a:t>با </a:t>
            </a:r>
            <a:r>
              <a:rPr lang="ar-SA" sz="2800" dirty="0" smtClean="0">
                <a:cs typeface="B Nazanin" panose="00000400000000000000" pitchFamily="2" charset="-78"/>
              </a:rPr>
              <a:t>پوست </a:t>
            </a:r>
            <a:r>
              <a:rPr lang="ar-SA" sz="2800" dirty="0">
                <a:cs typeface="B Nazanin" panose="00000400000000000000" pitchFamily="2" charset="-78"/>
              </a:rPr>
              <a:t>بعد از شست وشوی </a:t>
            </a:r>
            <a:r>
              <a:rPr lang="ar-SA" sz="2800" dirty="0" smtClean="0">
                <a:cs typeface="B Nazanin" panose="00000400000000000000" pitchFamily="2" charset="-78"/>
              </a:rPr>
              <a:t>کامل</a:t>
            </a:r>
            <a:r>
              <a:rPr lang="fa-IR" sz="2800" dirty="0">
                <a:cs typeface="B Nazanin" panose="00000400000000000000" pitchFamily="2" charset="-78"/>
              </a:rPr>
              <a:t> </a:t>
            </a:r>
            <a:r>
              <a:rPr lang="fa-IR" sz="2800" dirty="0" smtClean="0">
                <a:cs typeface="B Nazanin" panose="00000400000000000000" pitchFamily="2" charset="-78"/>
              </a:rPr>
              <a:t>و</a:t>
            </a:r>
            <a:r>
              <a:rPr lang="ar-SA" sz="2800" dirty="0" smtClean="0">
                <a:cs typeface="B Nazanin" panose="00000400000000000000" pitchFamily="2" charset="-78"/>
              </a:rPr>
              <a:t> پخت</a:t>
            </a:r>
            <a:r>
              <a:rPr lang="fa-IR" sz="2800" dirty="0" smtClean="0">
                <a:cs typeface="B Nazanin" panose="00000400000000000000" pitchFamily="2" charset="-78"/>
              </a:rPr>
              <a:t>ن</a:t>
            </a:r>
          </a:p>
          <a:p>
            <a:pPr algn="r" rtl="1"/>
            <a:r>
              <a:rPr lang="ar-SA" sz="3000" dirty="0" smtClean="0">
                <a:cs typeface="B Nazanin" panose="00000400000000000000" pitchFamily="2" charset="-78"/>
              </a:rPr>
              <a:t>انجام حرکت ورزش</a:t>
            </a:r>
            <a:r>
              <a:rPr lang="fa-IR" sz="3000" dirty="0" smtClean="0">
                <a:cs typeface="B Nazanin" panose="00000400000000000000" pitchFamily="2" charset="-78"/>
              </a:rPr>
              <a:t>ی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229969-05C2-47C8-AB1B-9775D7D82256}" type="slidenum">
              <a:rPr lang="en-US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73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Content Placeholder 2"/>
          <p:cNvSpPr>
            <a:spLocks noGrp="1"/>
          </p:cNvSpPr>
          <p:nvPr>
            <p:ph sz="quarter" idx="1"/>
          </p:nvPr>
        </p:nvSpPr>
        <p:spPr>
          <a:xfrm>
            <a:off x="827584" y="762000"/>
            <a:ext cx="7859216" cy="5257800"/>
          </a:xfrm>
        </p:spPr>
        <p:txBody>
          <a:bodyPr/>
          <a:lstStyle/>
          <a:p>
            <a:pPr algn="r" rtl="1"/>
            <a:r>
              <a:rPr lang="ar-SA" sz="2400" b="1" dirty="0" smtClean="0">
                <a:cs typeface="B Nazanin" panose="00000400000000000000" pitchFamily="2" charset="-78"/>
              </a:rPr>
              <a:t>پيشگيری </a:t>
            </a:r>
            <a:r>
              <a:rPr lang="ar-SA" sz="2400" b="1" dirty="0">
                <a:cs typeface="B Nazanin" panose="00000400000000000000" pitchFamily="2" charset="-78"/>
              </a:rPr>
              <a:t>از بيماری های ناشی از </a:t>
            </a:r>
            <a:r>
              <a:rPr lang="ar-SA" sz="2400" b="1" dirty="0" smtClean="0">
                <a:cs typeface="B Nazanin" panose="00000400000000000000" pitchFamily="2" charset="-78"/>
              </a:rPr>
              <a:t>غذا</a:t>
            </a:r>
            <a:r>
              <a:rPr lang="fa-IR" sz="2400" b="1" dirty="0" smtClean="0">
                <a:cs typeface="B Nazanin" panose="00000400000000000000" pitchFamily="2" charset="-78"/>
              </a:rPr>
              <a:t>:</a:t>
            </a:r>
            <a:endParaRPr lang="fa-IR" sz="2400" b="1" dirty="0">
              <a:cs typeface="B Nazanin" panose="00000400000000000000" pitchFamily="2" charset="-78"/>
            </a:endParaRPr>
          </a:p>
          <a:p>
            <a:pPr algn="r" rtl="1"/>
            <a:endParaRPr lang="fa-IR" sz="2400" b="1" dirty="0" smtClean="0">
              <a:cs typeface="B Nazanin" panose="00000400000000000000" pitchFamily="2" charset="-78"/>
            </a:endParaRPr>
          </a:p>
          <a:p>
            <a:pPr algn="r" rtl="1"/>
            <a:r>
              <a:rPr lang="ar-SA" sz="2400" dirty="0" smtClean="0">
                <a:cs typeface="B Nazanin" panose="00000400000000000000" pitchFamily="2" charset="-78"/>
              </a:rPr>
              <a:t>سيستم ایمنی</a:t>
            </a:r>
            <a:r>
              <a:rPr lang="fa-IR" sz="2400" dirty="0" smtClean="0">
                <a:cs typeface="B Nazanin" panose="00000400000000000000" pitchFamily="2" charset="-78"/>
              </a:rPr>
              <a:t> </a:t>
            </a:r>
            <a:r>
              <a:rPr lang="ar-SA" sz="2400" dirty="0" smtClean="0">
                <a:cs typeface="B Nazanin" panose="00000400000000000000" pitchFamily="2" charset="-78"/>
              </a:rPr>
              <a:t>بيماران </a:t>
            </a:r>
            <a:r>
              <a:rPr lang="ar-SA" sz="2400" dirty="0">
                <a:cs typeface="B Nazanin" panose="00000400000000000000" pitchFamily="2" charset="-78"/>
              </a:rPr>
              <a:t>مبتلا به سرطان </a:t>
            </a:r>
            <a:r>
              <a:rPr lang="ar-SA" sz="2400" dirty="0" smtClean="0">
                <a:cs typeface="B Nazanin" panose="00000400000000000000" pitchFamily="2" charset="-78"/>
              </a:rPr>
              <a:t>به </a:t>
            </a:r>
            <a:r>
              <a:rPr lang="ar-SA" sz="2400" dirty="0">
                <a:cs typeface="B Nazanin" panose="00000400000000000000" pitchFamily="2" charset="-78"/>
              </a:rPr>
              <a:t>علت مصرف زیاد داروهای </a:t>
            </a:r>
            <a:r>
              <a:rPr lang="ar-SA" sz="2400" dirty="0" smtClean="0">
                <a:cs typeface="B Nazanin" panose="00000400000000000000" pitchFamily="2" charset="-78"/>
              </a:rPr>
              <a:t>ضد</a:t>
            </a:r>
            <a:r>
              <a:rPr lang="fa-IR" sz="2400" dirty="0">
                <a:cs typeface="B Nazanin" panose="00000400000000000000" pitchFamily="2" charset="-78"/>
              </a:rPr>
              <a:t> </a:t>
            </a:r>
            <a:r>
              <a:rPr lang="ar-SA" sz="2400" dirty="0" smtClean="0">
                <a:cs typeface="B Nazanin" panose="00000400000000000000" pitchFamily="2" charset="-78"/>
              </a:rPr>
              <a:t>سرطان</a:t>
            </a:r>
            <a:r>
              <a:rPr lang="ar-SA" sz="2400" dirty="0">
                <a:cs typeface="B Nazanin" panose="00000400000000000000" pitchFamily="2" charset="-78"/>
              </a:rPr>
              <a:t>، ضعيف می شود </a:t>
            </a:r>
            <a:r>
              <a:rPr lang="ar-SA" sz="2400" dirty="0" smtClean="0">
                <a:cs typeface="B Nazanin" panose="00000400000000000000" pitchFamily="2" charset="-78"/>
              </a:rPr>
              <a:t>و</a:t>
            </a:r>
            <a:r>
              <a:rPr lang="fa-IR" sz="2400" dirty="0" smtClean="0">
                <a:cs typeface="B Nazanin" panose="00000400000000000000" pitchFamily="2" charset="-78"/>
              </a:rPr>
              <a:t> </a:t>
            </a:r>
            <a:r>
              <a:rPr lang="ar-SA" sz="2400" dirty="0" smtClean="0">
                <a:cs typeface="B Nazanin" panose="00000400000000000000" pitchFamily="2" charset="-78"/>
              </a:rPr>
              <a:t>توانائی </a:t>
            </a:r>
            <a:r>
              <a:rPr lang="ar-SA" sz="2400" dirty="0">
                <a:cs typeface="B Nazanin" panose="00000400000000000000" pitchFamily="2" charset="-78"/>
              </a:rPr>
              <a:t>بدن در ساختن سلول های سفيد </a:t>
            </a:r>
            <a:r>
              <a:rPr lang="ar-SA" sz="2400" dirty="0" smtClean="0">
                <a:cs typeface="B Nazanin" panose="00000400000000000000" pitchFamily="2" charset="-78"/>
              </a:rPr>
              <a:t>خون</a:t>
            </a:r>
            <a:r>
              <a:rPr lang="fa-IR" sz="2400" dirty="0" smtClean="0">
                <a:cs typeface="B Nazanin" panose="00000400000000000000" pitchFamily="2" charset="-78"/>
              </a:rPr>
              <a:t> </a:t>
            </a:r>
            <a:r>
              <a:rPr lang="ar-SA" sz="2400" dirty="0" smtClean="0">
                <a:cs typeface="B Nazanin" panose="00000400000000000000" pitchFamily="2" charset="-78"/>
              </a:rPr>
              <a:t>کاهش </a:t>
            </a:r>
            <a:r>
              <a:rPr lang="ar-SA" sz="2400" dirty="0">
                <a:cs typeface="B Nazanin" panose="00000400000000000000" pitchFamily="2" charset="-78"/>
              </a:rPr>
              <a:t>می </a:t>
            </a:r>
            <a:r>
              <a:rPr lang="ar-SA" sz="2400" dirty="0" smtClean="0">
                <a:cs typeface="B Nazanin" panose="00000400000000000000" pitchFamily="2" charset="-78"/>
              </a:rPr>
              <a:t>یابد</a:t>
            </a:r>
            <a:r>
              <a:rPr lang="fa-IR" sz="2400" b="1" dirty="0">
                <a:cs typeface="B Nazanin" panose="00000400000000000000" pitchFamily="2" charset="-78"/>
              </a:rPr>
              <a:t> (نوتروپنی)</a:t>
            </a:r>
            <a:r>
              <a:rPr lang="fa-IR" sz="2400" dirty="0" smtClean="0">
                <a:cs typeface="B Nazanin" panose="00000400000000000000" pitchFamily="2" charset="-78"/>
              </a:rPr>
              <a:t>.</a:t>
            </a:r>
          </a:p>
          <a:p>
            <a:pPr algn="r" rtl="1"/>
            <a:endParaRPr lang="fa-IR" sz="2400" dirty="0" smtClean="0">
              <a:cs typeface="B Nazanin" panose="00000400000000000000" pitchFamily="2" charset="-78"/>
            </a:endParaRPr>
          </a:p>
          <a:p>
            <a:pPr lvl="1" algn="r" rtl="1"/>
            <a:r>
              <a:rPr lang="fa-IR" dirty="0">
                <a:cs typeface="B Nazanin" panose="00000400000000000000" pitchFamily="2" charset="-78"/>
              </a:rPr>
              <a:t>شستن </a:t>
            </a:r>
            <a:r>
              <a:rPr lang="ar-SA" dirty="0">
                <a:cs typeface="B Nazanin" panose="00000400000000000000" pitchFamily="2" charset="-78"/>
              </a:rPr>
              <a:t>دست ها و ابزار مورد استفاده</a:t>
            </a:r>
            <a:r>
              <a:rPr lang="fa-IR" dirty="0">
                <a:cs typeface="B Nazanin" panose="00000400000000000000" pitchFamily="2" charset="-78"/>
              </a:rPr>
              <a:t>،</a:t>
            </a:r>
            <a:r>
              <a:rPr lang="ar-SA" dirty="0">
                <a:cs typeface="B Nazanin" panose="00000400000000000000" pitchFamily="2" charset="-78"/>
              </a:rPr>
              <a:t> قبل و بعد از تهيه </a:t>
            </a:r>
            <a:r>
              <a:rPr lang="ar-SA" dirty="0" smtClean="0">
                <a:cs typeface="B Nazanin" panose="00000400000000000000" pitchFamily="2" charset="-78"/>
              </a:rPr>
              <a:t>غذا</a:t>
            </a:r>
            <a:endParaRPr lang="fa-IR" dirty="0">
              <a:cs typeface="B Nazanin" panose="00000400000000000000" pitchFamily="2" charset="-78"/>
            </a:endParaRPr>
          </a:p>
          <a:p>
            <a:pPr lvl="1" algn="r" rtl="1"/>
            <a:r>
              <a:rPr lang="fa-IR" dirty="0" smtClean="0">
                <a:cs typeface="B Nazanin" panose="00000400000000000000" pitchFamily="2" charset="-78"/>
              </a:rPr>
              <a:t>شستن </a:t>
            </a:r>
            <a:r>
              <a:rPr lang="ar-SA" dirty="0" smtClean="0">
                <a:cs typeface="B Nazanin" panose="00000400000000000000" pitchFamily="2" charset="-78"/>
              </a:rPr>
              <a:t>ميوه </a:t>
            </a:r>
            <a:r>
              <a:rPr lang="ar-SA" dirty="0">
                <a:cs typeface="B Nazanin" panose="00000400000000000000" pitchFamily="2" charset="-78"/>
              </a:rPr>
              <a:t>ها و سبزی های </a:t>
            </a:r>
            <a:r>
              <a:rPr lang="ar-SA" dirty="0" smtClean="0">
                <a:cs typeface="B Nazanin" panose="00000400000000000000" pitchFamily="2" charset="-78"/>
              </a:rPr>
              <a:t>خام</a:t>
            </a:r>
            <a:endParaRPr lang="fa-IR" dirty="0" smtClean="0">
              <a:cs typeface="B Nazanin" panose="00000400000000000000" pitchFamily="2" charset="-78"/>
            </a:endParaRPr>
          </a:p>
          <a:p>
            <a:pPr lvl="1" algn="r" rtl="1"/>
            <a:r>
              <a:rPr lang="fa-IR" dirty="0" smtClean="0">
                <a:cs typeface="B Nazanin" panose="00000400000000000000" pitchFamily="2" charset="-78"/>
              </a:rPr>
              <a:t>شستن </a:t>
            </a:r>
            <a:r>
              <a:rPr lang="ar-SA" dirty="0" smtClean="0">
                <a:cs typeface="B Nazanin" panose="00000400000000000000" pitchFamily="2" charset="-78"/>
              </a:rPr>
              <a:t>سطوح </a:t>
            </a:r>
            <a:r>
              <a:rPr lang="ar-SA" dirty="0">
                <a:cs typeface="B Nazanin" panose="00000400000000000000" pitchFamily="2" charset="-78"/>
              </a:rPr>
              <a:t>خارجی ميوه هایی </a:t>
            </a:r>
            <a:r>
              <a:rPr lang="ar-SA" dirty="0" smtClean="0">
                <a:cs typeface="B Nazanin" panose="00000400000000000000" pitchFamily="2" charset="-78"/>
              </a:rPr>
              <a:t>مانند</a:t>
            </a:r>
            <a:r>
              <a:rPr lang="fa-IR" dirty="0">
                <a:cs typeface="B Nazanin" panose="00000400000000000000" pitchFamily="2" charset="-78"/>
              </a:rPr>
              <a:t> </a:t>
            </a:r>
            <a:r>
              <a:rPr lang="ar-SA" dirty="0" smtClean="0">
                <a:cs typeface="B Nazanin" panose="00000400000000000000" pitchFamily="2" charset="-78"/>
              </a:rPr>
              <a:t>خربزه </a:t>
            </a:r>
            <a:r>
              <a:rPr lang="ar-SA" dirty="0">
                <a:cs typeface="B Nazanin" panose="00000400000000000000" pitchFamily="2" charset="-78"/>
              </a:rPr>
              <a:t>و هندوانه </a:t>
            </a:r>
            <a:r>
              <a:rPr lang="ar-SA" dirty="0" smtClean="0">
                <a:cs typeface="B Nazanin" panose="00000400000000000000" pitchFamily="2" charset="-78"/>
              </a:rPr>
              <a:t>قبل </a:t>
            </a:r>
            <a:r>
              <a:rPr lang="ar-SA" dirty="0">
                <a:cs typeface="B Nazanin" panose="00000400000000000000" pitchFamily="2" charset="-78"/>
              </a:rPr>
              <a:t>از قاچ </a:t>
            </a:r>
            <a:r>
              <a:rPr lang="ar-SA" dirty="0" smtClean="0">
                <a:cs typeface="B Nazanin" panose="00000400000000000000" pitchFamily="2" charset="-78"/>
              </a:rPr>
              <a:t>کردن</a:t>
            </a:r>
            <a:endParaRPr lang="fa-IR" dirty="0" smtClean="0">
              <a:cs typeface="B Nazanin" panose="00000400000000000000" pitchFamily="2" charset="-78"/>
            </a:endParaRPr>
          </a:p>
          <a:p>
            <a:pPr lvl="1" algn="r" rtl="1"/>
            <a:r>
              <a:rPr lang="ar-SA" dirty="0" smtClean="0">
                <a:cs typeface="B Nazanin" panose="00000400000000000000" pitchFamily="2" charset="-78"/>
              </a:rPr>
              <a:t>گوشت </a:t>
            </a:r>
            <a:r>
              <a:rPr lang="ar-SA" dirty="0">
                <a:cs typeface="B Nazanin" panose="00000400000000000000" pitchFamily="2" charset="-78"/>
              </a:rPr>
              <a:t>یخ زده </a:t>
            </a:r>
            <a:r>
              <a:rPr lang="ar-SA" dirty="0" smtClean="0">
                <a:cs typeface="B Nazanin" panose="00000400000000000000" pitchFamily="2" charset="-78"/>
              </a:rPr>
              <a:t>در </a:t>
            </a:r>
            <a:r>
              <a:rPr lang="ar-SA" dirty="0">
                <a:cs typeface="B Nazanin" panose="00000400000000000000" pitchFamily="2" charset="-78"/>
              </a:rPr>
              <a:t>یخچال آب </a:t>
            </a:r>
            <a:r>
              <a:rPr lang="fa-IR" dirty="0" smtClean="0">
                <a:cs typeface="B Nazanin" panose="00000400000000000000" pitchFamily="2" charset="-78"/>
              </a:rPr>
              <a:t>شود </a:t>
            </a:r>
            <a:r>
              <a:rPr lang="ar-SA" dirty="0" smtClean="0">
                <a:cs typeface="B Nazanin" panose="00000400000000000000" pitchFamily="2" charset="-78"/>
              </a:rPr>
              <a:t>نه </a:t>
            </a:r>
            <a:r>
              <a:rPr lang="ar-SA" dirty="0">
                <a:cs typeface="B Nazanin" panose="00000400000000000000" pitchFamily="2" charset="-78"/>
              </a:rPr>
              <a:t>در فضای آشپزخانه</a:t>
            </a:r>
            <a:endParaRPr lang="en-US" dirty="0">
              <a:cs typeface="B Nazanin" panose="00000400000000000000" pitchFamily="2" charset="-78"/>
            </a:endParaRPr>
          </a:p>
          <a:p>
            <a:pPr lvl="1" algn="r" rtl="1"/>
            <a:r>
              <a:rPr lang="ar-SA" dirty="0">
                <a:cs typeface="B Nazanin" panose="00000400000000000000" pitchFamily="2" charset="-78"/>
              </a:rPr>
              <a:t>پخت </a:t>
            </a:r>
            <a:r>
              <a:rPr lang="ar-SA" dirty="0" smtClean="0">
                <a:cs typeface="B Nazanin" panose="00000400000000000000" pitchFamily="2" charset="-78"/>
              </a:rPr>
              <a:t>کامل</a:t>
            </a:r>
            <a:r>
              <a:rPr lang="fa-IR" dirty="0" smtClean="0">
                <a:cs typeface="B Nazanin" panose="00000400000000000000" pitchFamily="2" charset="-78"/>
              </a:rPr>
              <a:t> </a:t>
            </a:r>
            <a:r>
              <a:rPr lang="ar-SA" dirty="0" smtClean="0">
                <a:cs typeface="B Nazanin" panose="00000400000000000000" pitchFamily="2" charset="-78"/>
              </a:rPr>
              <a:t>گوشت </a:t>
            </a:r>
            <a:r>
              <a:rPr lang="ar-SA" dirty="0">
                <a:cs typeface="B Nazanin" panose="00000400000000000000" pitchFamily="2" charset="-78"/>
              </a:rPr>
              <a:t>و تخم مرغ </a:t>
            </a:r>
            <a:endParaRPr lang="fa-IR" dirty="0" smtClean="0">
              <a:cs typeface="B Nazanin" panose="00000400000000000000" pitchFamily="2" charset="-78"/>
            </a:endParaRPr>
          </a:p>
          <a:p>
            <a:pPr lvl="1" algn="r" rtl="1"/>
            <a:r>
              <a:rPr lang="ar-SA" dirty="0" smtClean="0">
                <a:cs typeface="B Nazanin" panose="00000400000000000000" pitchFamily="2" charset="-78"/>
              </a:rPr>
              <a:t>ا</a:t>
            </a:r>
            <a:r>
              <a:rPr lang="fa-IR" dirty="0" smtClean="0">
                <a:cs typeface="B Nazanin" panose="00000400000000000000" pitchFamily="2" charset="-78"/>
              </a:rPr>
              <a:t>ستفاده ا</a:t>
            </a:r>
            <a:r>
              <a:rPr lang="ar-SA" dirty="0" smtClean="0">
                <a:cs typeface="B Nazanin" panose="00000400000000000000" pitchFamily="2" charset="-78"/>
              </a:rPr>
              <a:t>ز شير</a:t>
            </a:r>
            <a:r>
              <a:rPr lang="ar-SA" dirty="0">
                <a:cs typeface="B Nazanin" panose="00000400000000000000" pitchFamily="2" charset="-78"/>
              </a:rPr>
              <a:t>، پنير و کشک </a:t>
            </a:r>
            <a:r>
              <a:rPr lang="ar-SA" dirty="0" smtClean="0">
                <a:cs typeface="B Nazanin" panose="00000400000000000000" pitchFamily="2" charset="-78"/>
              </a:rPr>
              <a:t>پاستوریزه</a:t>
            </a:r>
            <a:endParaRPr lang="en-US" dirty="0" smtClean="0">
              <a:solidFill>
                <a:prstClr val="black"/>
              </a:solidFill>
              <a:cs typeface="B Nazanin" panose="00000400000000000000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229969-05C2-47C8-AB1B-9775D7D82256}" type="slidenum">
              <a:rPr lang="en-US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46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762000"/>
            <a:ext cx="7772400" cy="5257800"/>
          </a:xfrm>
        </p:spPr>
        <p:txBody>
          <a:bodyPr/>
          <a:lstStyle/>
          <a:p>
            <a:pPr algn="r" rtl="1"/>
            <a:r>
              <a:rPr lang="ar-SA" sz="2800" b="1" dirty="0">
                <a:cs typeface="B Nazanin" panose="00000400000000000000" pitchFamily="2" charset="-78"/>
              </a:rPr>
              <a:t>نکات قابل توجه برای اطرافيان فرد مبتلا به </a:t>
            </a:r>
            <a:r>
              <a:rPr lang="ar-SA" sz="2800" b="1" dirty="0" smtClean="0">
                <a:cs typeface="B Nazanin" panose="00000400000000000000" pitchFamily="2" charset="-78"/>
              </a:rPr>
              <a:t>سرطان</a:t>
            </a:r>
            <a:r>
              <a:rPr lang="fa-IR" sz="2800" b="1" dirty="0" smtClean="0">
                <a:cs typeface="B Nazanin" panose="00000400000000000000" pitchFamily="2" charset="-78"/>
              </a:rPr>
              <a:t>:</a:t>
            </a:r>
          </a:p>
          <a:p>
            <a:pPr algn="r" rtl="1"/>
            <a:endParaRPr lang="en-US" sz="2800" dirty="0">
              <a:cs typeface="B Nazanin" panose="00000400000000000000" pitchFamily="2" charset="-78"/>
            </a:endParaRPr>
          </a:p>
          <a:p>
            <a:pPr algn="r" rtl="1"/>
            <a:r>
              <a:rPr lang="ar-SA" sz="2800" dirty="0" smtClean="0">
                <a:cs typeface="B Nazanin" panose="00000400000000000000" pitchFamily="2" charset="-78"/>
              </a:rPr>
              <a:t>ميان </a:t>
            </a:r>
            <a:r>
              <a:rPr lang="ar-SA" sz="2800" dirty="0">
                <a:cs typeface="B Nazanin" panose="00000400000000000000" pitchFamily="2" charset="-78"/>
              </a:rPr>
              <a:t>وعده آماده بایستی همواره در دسترس بيمار قرار داشته </a:t>
            </a:r>
            <a:r>
              <a:rPr lang="ar-SA" sz="2800" dirty="0" smtClean="0">
                <a:cs typeface="B Nazanin" panose="00000400000000000000" pitchFamily="2" charset="-78"/>
              </a:rPr>
              <a:t>باشد</a:t>
            </a:r>
            <a:endParaRPr lang="fa-IR" sz="2800" dirty="0" smtClean="0">
              <a:cs typeface="B Nazanin" panose="00000400000000000000" pitchFamily="2" charset="-78"/>
            </a:endParaRPr>
          </a:p>
          <a:p>
            <a:pPr algn="r" rtl="1"/>
            <a:r>
              <a:rPr lang="ar-SA" sz="2800" dirty="0" smtClean="0">
                <a:cs typeface="B Nazanin" panose="00000400000000000000" pitchFamily="2" charset="-78"/>
              </a:rPr>
              <a:t>ممکن </a:t>
            </a:r>
            <a:r>
              <a:rPr lang="ar-SA" sz="2800" dirty="0">
                <a:cs typeface="B Nazanin" panose="00000400000000000000" pitchFamily="2" charset="-78"/>
              </a:rPr>
              <a:t>است بيمار برای چند </a:t>
            </a:r>
            <a:r>
              <a:rPr lang="ar-SA" sz="2800" dirty="0" smtClean="0">
                <a:cs typeface="B Nazanin" panose="00000400000000000000" pitchFamily="2" charset="-78"/>
              </a:rPr>
              <a:t>روز </a:t>
            </a:r>
            <a:r>
              <a:rPr lang="ar-SA" sz="2800" dirty="0">
                <a:cs typeface="B Nazanin" panose="00000400000000000000" pitchFamily="2" charset="-78"/>
              </a:rPr>
              <a:t>تمایلی به هيچ نوع غذایی نداشته </a:t>
            </a:r>
            <a:r>
              <a:rPr lang="ar-SA" sz="2800" dirty="0" smtClean="0">
                <a:cs typeface="B Nazanin" panose="00000400000000000000" pitchFamily="2" charset="-78"/>
              </a:rPr>
              <a:t>باشد</a:t>
            </a:r>
            <a:r>
              <a:rPr lang="fa-IR" sz="2800" dirty="0" smtClean="0">
                <a:cs typeface="B Nazanin" panose="00000400000000000000" pitchFamily="2" charset="-78"/>
              </a:rPr>
              <a:t>. </a:t>
            </a:r>
            <a:r>
              <a:rPr lang="ar-SA" sz="2800" dirty="0" smtClean="0">
                <a:cs typeface="B Nazanin" panose="00000400000000000000" pitchFamily="2" charset="-78"/>
              </a:rPr>
              <a:t>در </a:t>
            </a:r>
            <a:r>
              <a:rPr lang="ar-SA" sz="2800" dirty="0">
                <a:cs typeface="B Nazanin" panose="00000400000000000000" pitchFamily="2" charset="-78"/>
              </a:rPr>
              <a:t>این صورت </a:t>
            </a:r>
            <a:r>
              <a:rPr lang="fa-IR" sz="2800" dirty="0" smtClean="0">
                <a:cs typeface="B Nazanin" panose="00000400000000000000" pitchFamily="2" charset="-78"/>
              </a:rPr>
              <a:t>باید </a:t>
            </a:r>
            <a:r>
              <a:rPr lang="ar-SA" sz="2800" dirty="0" smtClean="0">
                <a:cs typeface="B Nazanin" panose="00000400000000000000" pitchFamily="2" charset="-78"/>
              </a:rPr>
              <a:t>او را</a:t>
            </a:r>
            <a:r>
              <a:rPr lang="ar-SA" sz="2800" dirty="0">
                <a:cs typeface="B Nazanin" panose="00000400000000000000" pitchFamily="2" charset="-78"/>
              </a:rPr>
              <a:t> به خوردن مایعات تشویق </a:t>
            </a:r>
            <a:r>
              <a:rPr lang="fa-IR" sz="2800" dirty="0" smtClean="0">
                <a:cs typeface="B Nazanin" panose="00000400000000000000" pitchFamily="2" charset="-78"/>
              </a:rPr>
              <a:t>نمود.</a:t>
            </a:r>
            <a:endParaRPr lang="en-US" sz="2800" dirty="0">
              <a:cs typeface="B Nazanin" panose="00000400000000000000" pitchFamily="2" charset="-78"/>
            </a:endParaRPr>
          </a:p>
          <a:p>
            <a:pPr algn="r" rtl="1"/>
            <a:r>
              <a:rPr lang="ar-SA" sz="2800" dirty="0" smtClean="0">
                <a:cs typeface="B Nazanin" panose="00000400000000000000" pitchFamily="2" charset="-78"/>
              </a:rPr>
              <a:t>اميد </a:t>
            </a:r>
            <a:r>
              <a:rPr lang="ar-SA" sz="2800" dirty="0">
                <a:cs typeface="B Nazanin" panose="00000400000000000000" pitchFamily="2" charset="-78"/>
              </a:rPr>
              <a:t>دادن </a:t>
            </a:r>
            <a:r>
              <a:rPr lang="ar-SA" sz="2800" dirty="0" smtClean="0">
                <a:cs typeface="B Nazanin" panose="00000400000000000000" pitchFamily="2" charset="-78"/>
              </a:rPr>
              <a:t>و</a:t>
            </a:r>
            <a:r>
              <a:rPr lang="fa-IR" sz="2800" dirty="0">
                <a:cs typeface="B Nazanin" panose="00000400000000000000" pitchFamily="2" charset="-78"/>
              </a:rPr>
              <a:t> </a:t>
            </a:r>
            <a:r>
              <a:rPr lang="ar-SA" sz="2800" dirty="0" smtClean="0">
                <a:cs typeface="B Nazanin" panose="00000400000000000000" pitchFamily="2" charset="-78"/>
              </a:rPr>
              <a:t>پشتيبانی </a:t>
            </a:r>
            <a:r>
              <a:rPr lang="ar-SA" sz="2800" dirty="0">
                <a:cs typeface="B Nazanin" panose="00000400000000000000" pitchFamily="2" charset="-78"/>
              </a:rPr>
              <a:t>از بيمار به او کمک می کند تا احساس کند </a:t>
            </a:r>
            <a:r>
              <a:rPr lang="ar-SA" sz="2800" dirty="0" smtClean="0">
                <a:cs typeface="B Nazanin" panose="00000400000000000000" pitchFamily="2" charset="-78"/>
              </a:rPr>
              <a:t>بيماریش </a:t>
            </a:r>
            <a:r>
              <a:rPr lang="ar-SA" sz="2800" dirty="0">
                <a:cs typeface="B Nazanin" panose="00000400000000000000" pitchFamily="2" charset="-78"/>
              </a:rPr>
              <a:t>تحت کنترل و رو به بهبود است</a:t>
            </a:r>
            <a:r>
              <a:rPr lang="en-US" sz="2800" dirty="0">
                <a:cs typeface="B Nazanin" panose="00000400000000000000" pitchFamily="2" charset="-78"/>
              </a:rPr>
              <a:t>.</a:t>
            </a:r>
          </a:p>
          <a:p>
            <a:pPr algn="r" rtl="1"/>
            <a:r>
              <a:rPr lang="ar-SA" sz="2800" dirty="0" smtClean="0">
                <a:cs typeface="B Nazanin" panose="00000400000000000000" pitchFamily="2" charset="-78"/>
              </a:rPr>
              <a:t>بيمار </a:t>
            </a:r>
            <a:r>
              <a:rPr lang="ar-SA" sz="2800" dirty="0">
                <a:cs typeface="B Nazanin" panose="00000400000000000000" pitchFamily="2" charset="-78"/>
              </a:rPr>
              <a:t>را مجبور به خوردن یا نوشيدن </a:t>
            </a:r>
            <a:r>
              <a:rPr lang="fa-IR" sz="2800" dirty="0" smtClean="0">
                <a:cs typeface="B Nazanin" panose="00000400000000000000" pitchFamily="2" charset="-78"/>
              </a:rPr>
              <a:t>ننمایند </a:t>
            </a:r>
            <a:r>
              <a:rPr lang="ar-SA" sz="2800" dirty="0" smtClean="0">
                <a:cs typeface="B Nazanin" panose="00000400000000000000" pitchFamily="2" charset="-78"/>
              </a:rPr>
              <a:t>و </a:t>
            </a:r>
            <a:r>
              <a:rPr lang="ar-SA" sz="2800" dirty="0">
                <a:cs typeface="B Nazanin" panose="00000400000000000000" pitchFamily="2" charset="-78"/>
              </a:rPr>
              <a:t>تنها او را تشویق و از او حمایت </a:t>
            </a:r>
            <a:r>
              <a:rPr lang="ar-SA" sz="2800" dirty="0" smtClean="0">
                <a:cs typeface="B Nazanin" panose="00000400000000000000" pitchFamily="2" charset="-78"/>
              </a:rPr>
              <a:t>کن</a:t>
            </a:r>
            <a:r>
              <a:rPr lang="fa-IR" sz="2800" dirty="0" smtClean="0">
                <a:cs typeface="B Nazanin" panose="00000400000000000000" pitchFamily="2" charset="-78"/>
              </a:rPr>
              <a:t>ن</a:t>
            </a:r>
            <a:r>
              <a:rPr lang="ar-SA" sz="2800" dirty="0" smtClean="0">
                <a:cs typeface="B Nazanin" panose="00000400000000000000" pitchFamily="2" charset="-78"/>
              </a:rPr>
              <a:t>د</a:t>
            </a:r>
            <a:r>
              <a:rPr lang="fa-IR" sz="2800" dirty="0">
                <a:cs typeface="B Nazanin" panose="00000400000000000000" pitchFamily="2" charset="-78"/>
              </a:rPr>
              <a:t>.</a:t>
            </a: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229969-05C2-47C8-AB1B-9775D7D82256}" type="slidenum">
              <a:rPr lang="en-US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4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762000"/>
            <a:ext cx="7772400" cy="5257800"/>
          </a:xfrm>
        </p:spPr>
        <p:txBody>
          <a:bodyPr/>
          <a:lstStyle/>
          <a:p>
            <a:pPr algn="r" rtl="1"/>
            <a:r>
              <a:rPr lang="fa-IR" sz="2800" b="1" dirty="0" smtClean="0">
                <a:cs typeface="B Nazanin" panose="00000400000000000000" pitchFamily="2" charset="-78"/>
              </a:rPr>
              <a:t>حمایت تغذیه ای:</a:t>
            </a:r>
          </a:p>
          <a:p>
            <a:pPr algn="r" rtl="1"/>
            <a:endParaRPr lang="fa-IR" sz="2800" b="1" dirty="0" smtClean="0">
              <a:cs typeface="B Nazanin" panose="00000400000000000000" pitchFamily="2" charset="-78"/>
            </a:endParaRPr>
          </a:p>
          <a:p>
            <a:pPr lvl="1" algn="r" rtl="1"/>
            <a:r>
              <a:rPr lang="fa-IR" sz="2600" dirty="0" smtClean="0">
                <a:cs typeface="B Nazanin" panose="00000400000000000000" pitchFamily="2" charset="-78"/>
              </a:rPr>
              <a:t>زمانی که بیمار بعلت:</a:t>
            </a:r>
          </a:p>
          <a:p>
            <a:pPr lvl="2" algn="r" rtl="1"/>
            <a:r>
              <a:rPr lang="fa-IR" sz="2200" dirty="0" smtClean="0">
                <a:cs typeface="B Nazanin" panose="00000400000000000000" pitchFamily="2" charset="-78"/>
              </a:rPr>
              <a:t>بی اشتهایی طولانی مدت، انسداد مکانیکی یا سایر عوارض درمان نتواند نیازهای تغذیه ای خود را دریافت نماید</a:t>
            </a:r>
          </a:p>
          <a:p>
            <a:pPr lvl="2" algn="r" rtl="1"/>
            <a:r>
              <a:rPr lang="fa-IR" sz="2200" dirty="0" smtClean="0">
                <a:cs typeface="B Nazanin" panose="00000400000000000000" pitchFamily="2" charset="-78"/>
              </a:rPr>
              <a:t>و در صورت دسترسی به دستگاه گوارش تغذیه با لوله (برای کوتاه مدت: بینی-معدی یا بینی-روده ای و برای طولانی مدت: ژژنوستومی) مفید خواهد بود.</a:t>
            </a:r>
          </a:p>
          <a:p>
            <a:pPr lvl="2" algn="r" rtl="1"/>
            <a:endParaRPr lang="fa-IR" sz="2200" dirty="0" smtClean="0">
              <a:cs typeface="B Nazanin" panose="00000400000000000000" pitchFamily="2" charset="-78"/>
            </a:endParaRPr>
          </a:p>
          <a:p>
            <a:pPr lvl="1" algn="r" rtl="1"/>
            <a:r>
              <a:rPr lang="fa-IR" sz="2600" dirty="0" smtClean="0">
                <a:cs typeface="B Nazanin" panose="00000400000000000000" pitchFamily="2" charset="-78"/>
              </a:rPr>
              <a:t>ظرفیت دستگاه گوارش و ویژگیهای فیزیکی فرمول (اسمولالیته، پروتئین، فیبر، دنسیتۀ انرژی و نوترینتها) در انتخاب فرمول دخیلند.</a:t>
            </a:r>
          </a:p>
          <a:p>
            <a:pPr lvl="1" algn="r" rtl="1"/>
            <a:endParaRPr lang="fa-IR" sz="2600" dirty="0" smtClean="0">
              <a:cs typeface="B Nazanin" panose="00000400000000000000" pitchFamily="2" charset="-78"/>
            </a:endParaRPr>
          </a:p>
          <a:p>
            <a:pPr lvl="1" algn="r" rtl="1"/>
            <a:r>
              <a:rPr lang="fa-IR" sz="2600" dirty="0" smtClean="0">
                <a:cs typeface="B Nazanin" panose="00000400000000000000" pitchFamily="2" charset="-78"/>
              </a:rPr>
              <a:t>انواع فرمولها در بازار موجودند که فرمولهای دارای گلوتامین، آرژنین و امگا 3 مفیدترند.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229969-05C2-47C8-AB1B-9775D7D82256}" type="slidenum">
              <a:rPr lang="en-US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44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762000"/>
            <a:ext cx="7772400" cy="5257800"/>
          </a:xfrm>
        </p:spPr>
        <p:txBody>
          <a:bodyPr/>
          <a:lstStyle/>
          <a:p>
            <a:pPr lvl="1" algn="r" rtl="1"/>
            <a:r>
              <a:rPr lang="fa-IR" sz="2800" dirty="0" smtClean="0">
                <a:cs typeface="B Nazanin" panose="00000400000000000000" pitchFamily="2" charset="-78"/>
              </a:rPr>
              <a:t>اگر دستگاه گوارش بخوبی عمل نکند یا امکان تغذیه روده ای وجود نداشته باشد از روش وریدی (</a:t>
            </a:r>
            <a:r>
              <a:rPr lang="en-US" sz="2800" dirty="0" smtClean="0">
                <a:cs typeface="B Nazanin" panose="00000400000000000000" pitchFamily="2" charset="-78"/>
              </a:rPr>
              <a:t>TPN</a:t>
            </a:r>
            <a:r>
              <a:rPr lang="fa-IR" sz="2800" dirty="0" smtClean="0">
                <a:cs typeface="B Nazanin" panose="00000400000000000000" pitchFamily="2" charset="-78"/>
              </a:rPr>
              <a:t>) شامل تجویز محلولهای غلیظ (لیپید، دکستروز، اسیدآمینه) استفاده میشود.</a:t>
            </a:r>
          </a:p>
          <a:p>
            <a:pPr lvl="1" algn="r" rtl="1"/>
            <a:endParaRPr lang="fa-IR" sz="2800" dirty="0" smtClean="0">
              <a:cs typeface="B Nazanin" panose="00000400000000000000" pitchFamily="2" charset="-78"/>
            </a:endParaRPr>
          </a:p>
          <a:p>
            <a:pPr lvl="1" algn="r" rtl="1"/>
            <a:r>
              <a:rPr lang="fa-IR" sz="2800" dirty="0" smtClean="0">
                <a:cs typeface="B Nazanin" panose="00000400000000000000" pitchFamily="2" charset="-78"/>
              </a:rPr>
              <a:t>انباشت مایعات و هایپرگلیسمی از عوارض این روش است</a:t>
            </a:r>
            <a:endParaRPr lang="en-US" sz="2800" dirty="0" smtClean="0">
              <a:cs typeface="B Nazanin" panose="00000400000000000000" pitchFamily="2" charset="-78"/>
            </a:endParaRPr>
          </a:p>
          <a:p>
            <a:pPr lvl="1" algn="r" rtl="1"/>
            <a:r>
              <a:rPr lang="fa-IR" sz="2800" dirty="0" smtClean="0">
                <a:cs typeface="B Nazanin" panose="00000400000000000000" pitchFamily="2" charset="-78"/>
              </a:rPr>
              <a:t>مفید </a:t>
            </a:r>
            <a:r>
              <a:rPr lang="fa-IR" sz="2800" dirty="0">
                <a:cs typeface="B Nazanin" panose="00000400000000000000" pitchFamily="2" charset="-78"/>
              </a:rPr>
              <a:t>برای افرادی که درمان را پشت سرگذاشته اند</a:t>
            </a:r>
            <a:endParaRPr lang="en-US" sz="2800" dirty="0">
              <a:cs typeface="B Nazanin" panose="00000400000000000000" pitchFamily="2" charset="-78"/>
            </a:endParaRPr>
          </a:p>
          <a:p>
            <a:pPr lvl="1" algn="r" rtl="1"/>
            <a:r>
              <a:rPr lang="fa-IR" sz="2800" dirty="0">
                <a:cs typeface="B Nazanin" panose="00000400000000000000" pitchFamily="2" charset="-78"/>
              </a:rPr>
              <a:t>برای افرادی که به شیمی درمانی پاسخی نداده اند کمکی </a:t>
            </a:r>
            <a:r>
              <a:rPr lang="fa-IR" sz="2800" dirty="0" smtClean="0">
                <a:cs typeface="B Nazanin" panose="00000400000000000000" pitchFamily="2" charset="-78"/>
              </a:rPr>
              <a:t>ننماید</a:t>
            </a:r>
          </a:p>
          <a:p>
            <a:pPr lvl="1" algn="r" rtl="1"/>
            <a:r>
              <a:rPr lang="en-US" sz="2800" dirty="0" smtClean="0">
                <a:cs typeface="B Nazanin" panose="00000400000000000000" pitchFamily="2" charset="-78"/>
              </a:rPr>
              <a:t>TPN</a:t>
            </a:r>
            <a:r>
              <a:rPr lang="fa-IR" sz="2800" dirty="0" smtClean="0">
                <a:cs typeface="B Nazanin" panose="00000400000000000000" pitchFamily="2" charset="-78"/>
              </a:rPr>
              <a:t> ممکن است برای افراد با سرطان پیشرفته کمکی ننماید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229969-05C2-47C8-AB1B-9775D7D82256}" type="slidenum">
              <a:rPr lang="en-US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42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762000"/>
            <a:ext cx="7772400" cy="5257800"/>
          </a:xfrm>
        </p:spPr>
        <p:txBody>
          <a:bodyPr/>
          <a:lstStyle/>
          <a:p>
            <a:pPr algn="r" rtl="1"/>
            <a:r>
              <a:rPr lang="fa-IR" sz="2800" b="1" dirty="0">
                <a:cs typeface="B Nazanin" panose="00000400000000000000" pitchFamily="2" charset="-78"/>
              </a:rPr>
              <a:t>رعایت نکات زیر </a:t>
            </a:r>
            <a:r>
              <a:rPr lang="ar-SA" sz="2800" b="1" dirty="0" smtClean="0">
                <a:cs typeface="B Nazanin" panose="00000400000000000000" pitchFamily="2" charset="-78"/>
              </a:rPr>
              <a:t>بعد </a:t>
            </a:r>
            <a:r>
              <a:rPr lang="ar-SA" sz="2800" b="1" dirty="0">
                <a:cs typeface="B Nazanin" panose="00000400000000000000" pitchFamily="2" charset="-78"/>
              </a:rPr>
              <a:t>از اتمام دوره </a:t>
            </a:r>
            <a:r>
              <a:rPr lang="ar-SA" sz="2800" b="1" dirty="0" smtClean="0">
                <a:cs typeface="B Nazanin" panose="00000400000000000000" pitchFamily="2" charset="-78"/>
              </a:rPr>
              <a:t>درمان</a:t>
            </a:r>
            <a:r>
              <a:rPr lang="fa-IR" sz="2800" b="1" dirty="0">
                <a:cs typeface="B Nazanin" panose="00000400000000000000" pitchFamily="2" charset="-78"/>
              </a:rPr>
              <a:t> </a:t>
            </a:r>
            <a:r>
              <a:rPr lang="en-US" sz="2800" b="1" dirty="0" smtClean="0">
                <a:cs typeface="B Nazanin" panose="00000400000000000000" pitchFamily="2" charset="-78"/>
              </a:rPr>
              <a:t>:</a:t>
            </a:r>
            <a:endParaRPr lang="fa-IR" sz="2800" b="1" dirty="0" smtClean="0">
              <a:cs typeface="B Nazanin" panose="00000400000000000000" pitchFamily="2" charset="-78"/>
            </a:endParaRPr>
          </a:p>
          <a:p>
            <a:pPr algn="r" rtl="1"/>
            <a:endParaRPr lang="en-US" sz="2800" dirty="0">
              <a:cs typeface="B Nazanin" panose="00000400000000000000" pitchFamily="2" charset="-78"/>
            </a:endParaRPr>
          </a:p>
          <a:p>
            <a:pPr lvl="1" algn="r" rtl="1"/>
            <a:r>
              <a:rPr lang="ar-SA" sz="2600" dirty="0" smtClean="0">
                <a:cs typeface="B Nazanin" panose="00000400000000000000" pitchFamily="2" charset="-78"/>
              </a:rPr>
              <a:t>مصرف </a:t>
            </a:r>
            <a:r>
              <a:rPr lang="ar-SA" sz="2600" dirty="0">
                <a:cs typeface="B Nazanin" panose="00000400000000000000" pitchFamily="2" charset="-78"/>
              </a:rPr>
              <a:t>ميوه ها و سبزی </a:t>
            </a:r>
            <a:r>
              <a:rPr lang="ar-SA" sz="2600" dirty="0" smtClean="0">
                <a:cs typeface="B Nazanin" panose="00000400000000000000" pitchFamily="2" charset="-78"/>
              </a:rPr>
              <a:t>ها</a:t>
            </a:r>
            <a:endParaRPr lang="fa-IR" sz="2600" dirty="0" smtClean="0">
              <a:cs typeface="B Nazanin" panose="00000400000000000000" pitchFamily="2" charset="-78"/>
            </a:endParaRPr>
          </a:p>
          <a:p>
            <a:pPr lvl="1" algn="r" rtl="1"/>
            <a:r>
              <a:rPr lang="ar-SA" sz="2600" dirty="0" smtClean="0">
                <a:cs typeface="B Nazanin" panose="00000400000000000000" pitchFamily="2" charset="-78"/>
              </a:rPr>
              <a:t>مصرف </a:t>
            </a:r>
            <a:r>
              <a:rPr lang="ar-SA" sz="2600" dirty="0">
                <a:cs typeface="B Nazanin" panose="00000400000000000000" pitchFamily="2" charset="-78"/>
              </a:rPr>
              <a:t>انواع نان و غلات به خصوص به شکل سبوس دار مانند نان سنگک و </a:t>
            </a:r>
            <a:r>
              <a:rPr lang="ar-SA" sz="2600" dirty="0" smtClean="0">
                <a:cs typeface="B Nazanin" panose="00000400000000000000" pitchFamily="2" charset="-78"/>
              </a:rPr>
              <a:t>بربری </a:t>
            </a:r>
            <a:endParaRPr lang="fa-IR" sz="2600" dirty="0" smtClean="0">
              <a:cs typeface="B Nazanin" panose="00000400000000000000" pitchFamily="2" charset="-78"/>
            </a:endParaRPr>
          </a:p>
          <a:p>
            <a:pPr lvl="1" algn="r" rtl="1"/>
            <a:r>
              <a:rPr lang="fa-IR" sz="2600" dirty="0" smtClean="0">
                <a:cs typeface="B Nazanin" panose="00000400000000000000" pitchFamily="2" charset="-78"/>
              </a:rPr>
              <a:t>اعتدال </a:t>
            </a:r>
            <a:r>
              <a:rPr lang="ar-SA" sz="2600" dirty="0" smtClean="0">
                <a:cs typeface="B Nazanin" panose="00000400000000000000" pitchFamily="2" charset="-78"/>
              </a:rPr>
              <a:t>در </a:t>
            </a:r>
            <a:r>
              <a:rPr lang="ar-SA" sz="2600" dirty="0">
                <a:cs typeface="B Nazanin" panose="00000400000000000000" pitchFamily="2" charset="-78"/>
              </a:rPr>
              <a:t>مصرف چربی، نمک، شکر، سوسيس، کالباس و </a:t>
            </a:r>
            <a:r>
              <a:rPr lang="ar-SA" sz="2600" dirty="0" smtClean="0">
                <a:cs typeface="B Nazanin" panose="00000400000000000000" pitchFamily="2" charset="-78"/>
              </a:rPr>
              <a:t>ترشيجات</a:t>
            </a:r>
            <a:endParaRPr lang="fa-IR" sz="2600" dirty="0" smtClean="0">
              <a:cs typeface="B Nazanin" panose="00000400000000000000" pitchFamily="2" charset="-78"/>
            </a:endParaRPr>
          </a:p>
          <a:p>
            <a:pPr lvl="1" algn="r" rtl="1"/>
            <a:r>
              <a:rPr lang="fa-IR" sz="2600" dirty="0" smtClean="0">
                <a:cs typeface="B Nazanin" panose="00000400000000000000" pitchFamily="2" charset="-78"/>
              </a:rPr>
              <a:t>استفاده </a:t>
            </a:r>
            <a:r>
              <a:rPr lang="ar-SA" sz="2600" dirty="0" smtClean="0">
                <a:cs typeface="B Nazanin" panose="00000400000000000000" pitchFamily="2" charset="-78"/>
              </a:rPr>
              <a:t>از </a:t>
            </a:r>
            <a:r>
              <a:rPr lang="ar-SA" sz="2600" dirty="0">
                <a:cs typeface="B Nazanin" panose="00000400000000000000" pitchFamily="2" charset="-78"/>
              </a:rPr>
              <a:t>فرآورده </a:t>
            </a:r>
            <a:r>
              <a:rPr lang="ar-SA" sz="2600" dirty="0" smtClean="0">
                <a:cs typeface="B Nazanin" panose="00000400000000000000" pitchFamily="2" charset="-78"/>
              </a:rPr>
              <a:t>های</a:t>
            </a:r>
            <a:r>
              <a:rPr lang="fa-IR" sz="2600" dirty="0">
                <a:cs typeface="B Nazanin" panose="00000400000000000000" pitchFamily="2" charset="-78"/>
              </a:rPr>
              <a:t> </a:t>
            </a:r>
            <a:r>
              <a:rPr lang="ar-SA" sz="2600" dirty="0" smtClean="0">
                <a:cs typeface="B Nazanin" panose="00000400000000000000" pitchFamily="2" charset="-78"/>
              </a:rPr>
              <a:t>لبنی </a:t>
            </a:r>
            <a:r>
              <a:rPr lang="ar-SA" sz="2600" dirty="0">
                <a:cs typeface="B Nazanin" panose="00000400000000000000" pitchFamily="2" charset="-78"/>
              </a:rPr>
              <a:t>کم چرب </a:t>
            </a:r>
            <a:r>
              <a:rPr lang="ar-SA" sz="2600" dirty="0" smtClean="0">
                <a:cs typeface="B Nazanin" panose="00000400000000000000" pitchFamily="2" charset="-78"/>
              </a:rPr>
              <a:t>و </a:t>
            </a:r>
            <a:r>
              <a:rPr lang="ar-SA" sz="2600" dirty="0">
                <a:cs typeface="B Nazanin" panose="00000400000000000000" pitchFamily="2" charset="-78"/>
              </a:rPr>
              <a:t>گوشت بدون چربی و مرغ پوست گرفته در قطعات </a:t>
            </a:r>
            <a:r>
              <a:rPr lang="ar-SA" sz="2600" dirty="0" smtClean="0">
                <a:cs typeface="B Nazanin" panose="00000400000000000000" pitchFamily="2" charset="-78"/>
              </a:rPr>
              <a:t>کوچک</a:t>
            </a:r>
            <a:endParaRPr lang="fa-IR" sz="2600" dirty="0" smtClean="0">
              <a:cs typeface="B Nazanin" panose="00000400000000000000" pitchFamily="2" charset="-78"/>
            </a:endParaRPr>
          </a:p>
          <a:p>
            <a:pPr lvl="1" algn="r" rtl="1"/>
            <a:r>
              <a:rPr lang="fa-IR" sz="2600" dirty="0" smtClean="0">
                <a:cs typeface="B Nazanin" panose="00000400000000000000" pitchFamily="2" charset="-78"/>
              </a:rPr>
              <a:t>استفاده ا</a:t>
            </a:r>
            <a:r>
              <a:rPr lang="ar-SA" sz="2600" dirty="0" smtClean="0">
                <a:cs typeface="B Nazanin" panose="00000400000000000000" pitchFamily="2" charset="-78"/>
              </a:rPr>
              <a:t>ز</a:t>
            </a:r>
            <a:r>
              <a:rPr lang="fa-IR" sz="2600" dirty="0">
                <a:cs typeface="B Nazanin" panose="00000400000000000000" pitchFamily="2" charset="-78"/>
              </a:rPr>
              <a:t> </a:t>
            </a:r>
            <a:r>
              <a:rPr lang="ar-SA" sz="2600" dirty="0" smtClean="0">
                <a:cs typeface="B Nazanin" panose="00000400000000000000" pitchFamily="2" charset="-78"/>
              </a:rPr>
              <a:t>روش </a:t>
            </a:r>
            <a:r>
              <a:rPr lang="ar-SA" sz="2600" dirty="0">
                <a:cs typeface="B Nazanin" panose="00000400000000000000" pitchFamily="2" charset="-78"/>
              </a:rPr>
              <a:t>های پخت کم چرب مانند آب پز، بخارپز و کباب </a:t>
            </a:r>
            <a:r>
              <a:rPr lang="ar-SA" sz="2600" dirty="0" smtClean="0">
                <a:cs typeface="B Nazanin" panose="00000400000000000000" pitchFamily="2" charset="-78"/>
              </a:rPr>
              <a:t>کردن</a:t>
            </a:r>
            <a:endParaRPr lang="en-US" sz="2600" dirty="0" smtClean="0">
              <a:solidFill>
                <a:prstClr val="black"/>
              </a:solidFill>
              <a:cs typeface="B Nazanin" panose="00000400000000000000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229969-05C2-47C8-AB1B-9775D7D82256}" type="slidenum">
              <a:rPr lang="en-US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71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762000"/>
            <a:ext cx="7772400" cy="5257800"/>
          </a:xfrm>
        </p:spPr>
        <p:txBody>
          <a:bodyPr/>
          <a:lstStyle/>
          <a:p>
            <a:pPr algn="r" rtl="1"/>
            <a:r>
              <a:rPr lang="fa-IR" sz="2800" b="1" dirty="0" smtClean="0">
                <a:cs typeface="B Nazanin" panose="00000400000000000000" pitchFamily="2" charset="-78"/>
              </a:rPr>
              <a:t>مراقبت های تغذیه ای در کودکان سرطانی</a:t>
            </a:r>
          </a:p>
          <a:p>
            <a:pPr algn="r" rtl="1"/>
            <a:endParaRPr lang="fa-IR" sz="2800" b="1" dirty="0" smtClean="0">
              <a:cs typeface="B Nazanin" panose="00000400000000000000" pitchFamily="2" charset="-78"/>
            </a:endParaRPr>
          </a:p>
          <a:p>
            <a:pPr lvl="1" algn="r" rtl="1"/>
            <a:r>
              <a:rPr lang="fa-IR" dirty="0" smtClean="0">
                <a:cs typeface="B Nazanin" panose="00000400000000000000" pitchFamily="2" charset="-78"/>
              </a:rPr>
              <a:t>وجود 6 تا 50% سوءتغذیه در این کودکان</a:t>
            </a:r>
          </a:p>
          <a:p>
            <a:pPr lvl="1" algn="r" rtl="1"/>
            <a:r>
              <a:rPr lang="fa-IR" dirty="0" smtClean="0">
                <a:cs typeface="B Nazanin" panose="00000400000000000000" pitchFamily="2" charset="-78"/>
              </a:rPr>
              <a:t>طرد غذا از طرف کودک طبیعی است</a:t>
            </a:r>
          </a:p>
          <a:p>
            <a:pPr lvl="1" algn="r" rtl="1"/>
            <a:r>
              <a:rPr lang="fa-IR" dirty="0" smtClean="0">
                <a:cs typeface="B Nazanin" panose="00000400000000000000" pitchFamily="2" charset="-78"/>
              </a:rPr>
              <a:t>در تغذیه دهانی علاقه غذایی کودک اهمیت دارد</a:t>
            </a:r>
            <a:r>
              <a:rPr lang="fa-IR" dirty="0">
                <a:cs typeface="B Nazanin" panose="00000400000000000000" pitchFamily="2" charset="-78"/>
              </a:rPr>
              <a:t> </a:t>
            </a:r>
            <a:r>
              <a:rPr lang="fa-IR" dirty="0" smtClean="0">
                <a:cs typeface="B Nazanin" panose="00000400000000000000" pitchFamily="2" charset="-78"/>
              </a:rPr>
              <a:t>و کودکان در انتخاب غذا آزادند.</a:t>
            </a:r>
          </a:p>
          <a:p>
            <a:pPr lvl="1" algn="r" rtl="1"/>
            <a:r>
              <a:rPr lang="fa-IR" dirty="0" smtClean="0">
                <a:cs typeface="B Nazanin" panose="00000400000000000000" pitchFamily="2" charset="-78"/>
              </a:rPr>
              <a:t>در کودکانی که درمانهای فشرده دریافت می کنند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TPN</a:t>
            </a:r>
            <a:r>
              <a:rPr lang="fa-IR" sz="2200" dirty="0" smtClean="0">
                <a:cs typeface="B Nazanin" panose="00000400000000000000" pitchFamily="2" charset="-78"/>
              </a:rPr>
              <a:t> </a:t>
            </a:r>
            <a:r>
              <a:rPr lang="fa-IR" dirty="0" smtClean="0">
                <a:cs typeface="B Nazanin" panose="00000400000000000000" pitchFamily="2" charset="-78"/>
              </a:rPr>
              <a:t>ضروری میگردد.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229969-05C2-47C8-AB1B-9775D7D82256}" type="slidenum">
              <a:rPr lang="en-US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40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762000"/>
            <a:ext cx="7772400" cy="5257800"/>
          </a:xfrm>
        </p:spPr>
        <p:txBody>
          <a:bodyPr/>
          <a:lstStyle/>
          <a:p>
            <a:pPr algn="r" rtl="1"/>
            <a:r>
              <a:rPr lang="fa-IR" sz="3200" dirty="0" smtClean="0">
                <a:cs typeface="B Nazanin" panose="00000400000000000000" pitchFamily="2" charset="-78"/>
              </a:rPr>
              <a:t>نقش تغذیه در سرطان پیشرفته و مراقبت تسکینی</a:t>
            </a:r>
          </a:p>
          <a:p>
            <a:pPr algn="r" rtl="1"/>
            <a:endParaRPr lang="fa-IR" sz="3200" dirty="0" smtClean="0">
              <a:cs typeface="B Nazanin" panose="00000400000000000000" pitchFamily="2" charset="-78"/>
            </a:endParaRPr>
          </a:p>
          <a:p>
            <a:pPr lvl="1" algn="r" rtl="1"/>
            <a:r>
              <a:rPr lang="fa-IR" sz="2800" dirty="0" smtClean="0">
                <a:cs typeface="B Nazanin" panose="00000400000000000000" pitchFamily="2" charset="-78"/>
              </a:rPr>
              <a:t>حفظ زندگی و بقای بیمار برای چند ماه</a:t>
            </a:r>
          </a:p>
          <a:p>
            <a:pPr lvl="1" algn="r" rtl="1"/>
            <a:r>
              <a:rPr lang="fa-IR" sz="2800" dirty="0" smtClean="0">
                <a:cs typeface="B Nazanin" panose="00000400000000000000" pitchFamily="2" charset="-78"/>
              </a:rPr>
              <a:t>بهبود درد، ضعف، اشتها، یبوست و خشکی دهان</a:t>
            </a:r>
          </a:p>
          <a:p>
            <a:pPr lvl="1" algn="r" rtl="1"/>
            <a:r>
              <a:rPr lang="fa-IR" sz="2800" dirty="0" smtClean="0">
                <a:cs typeface="B Nazanin" panose="00000400000000000000" pitchFamily="2" charset="-78"/>
              </a:rPr>
              <a:t>حفظ انرژی بیمار برای اینکه بتواند کارهای شخصی خویش را انجام دهد</a:t>
            </a:r>
          </a:p>
          <a:p>
            <a:pPr lvl="1" algn="r" rtl="1"/>
            <a:r>
              <a:rPr lang="fa-IR" sz="2800" dirty="0" smtClean="0">
                <a:cs typeface="B Nazanin" panose="00000400000000000000" pitchFamily="2" charset="-78"/>
              </a:rPr>
              <a:t>توجه به خواسته ها و علایق غذایی بیمار بدون در نظر گرفتن مقدار و نوع ماده غذایی</a:t>
            </a:r>
            <a:endParaRPr lang="en-US" sz="3200" dirty="0">
              <a:cs typeface="B Nazanin" panose="00000400000000000000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229969-05C2-47C8-AB1B-9775D7D82256}" type="slidenum">
              <a:rPr lang="en-US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75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5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96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1" y="116632"/>
            <a:ext cx="3356249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656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Content Placeholder 2"/>
          <p:cNvSpPr>
            <a:spLocks noGrp="1"/>
          </p:cNvSpPr>
          <p:nvPr>
            <p:ph sz="quarter" idx="1"/>
          </p:nvPr>
        </p:nvSpPr>
        <p:spPr>
          <a:xfrm>
            <a:off x="755576" y="476672"/>
            <a:ext cx="7916416" cy="5257800"/>
          </a:xfrm>
        </p:spPr>
        <p:txBody>
          <a:bodyPr/>
          <a:lstStyle/>
          <a:p>
            <a:pPr algn="r" rtl="1"/>
            <a:r>
              <a:rPr lang="fa-IR" sz="3200" b="1" dirty="0" smtClean="0">
                <a:cs typeface="B Nazanin" panose="00000400000000000000" pitchFamily="2" charset="-78"/>
              </a:rPr>
              <a:t>چربیها:</a:t>
            </a:r>
          </a:p>
          <a:p>
            <a:pPr lvl="2" algn="r" rtl="1"/>
            <a:r>
              <a:rPr lang="fa-IR" sz="2400" dirty="0" smtClean="0">
                <a:cs typeface="B Nazanin" panose="00000400000000000000" pitchFamily="2" charset="-78"/>
              </a:rPr>
              <a:t>تأمین انرژی، ویتامینهای محلول در چربی  و اسیدهای چرب ضروری</a:t>
            </a:r>
            <a:endParaRPr lang="fa-IR" sz="2400" dirty="0">
              <a:cs typeface="B Nazanin" panose="00000400000000000000" pitchFamily="2" charset="-78"/>
            </a:endParaRPr>
          </a:p>
          <a:p>
            <a:pPr lvl="2" algn="r" rtl="1"/>
            <a:r>
              <a:rPr lang="fa-IR" sz="2400" dirty="0" smtClean="0">
                <a:cs typeface="B Nazanin" panose="00000400000000000000" pitchFamily="2" charset="-78"/>
              </a:rPr>
              <a:t>انتخاب اسیدهای چرب </a:t>
            </a:r>
            <a:r>
              <a:rPr lang="en-US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MUFA</a:t>
            </a:r>
            <a:r>
              <a:rPr lang="fa-IR" dirty="0" smtClean="0"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cs typeface="B Nazanin" panose="00000400000000000000" pitchFamily="2" charset="-78"/>
              </a:rPr>
              <a:t>و </a:t>
            </a:r>
            <a:r>
              <a:rPr lang="en-US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PUFA</a:t>
            </a:r>
            <a:r>
              <a:rPr lang="fa-IR" dirty="0" smtClean="0"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cs typeface="B Nazanin" panose="00000400000000000000" pitchFamily="2" charset="-78"/>
              </a:rPr>
              <a:t>به نسبت بیشتر و </a:t>
            </a:r>
            <a:r>
              <a:rPr lang="en-US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SFA</a:t>
            </a:r>
            <a:r>
              <a:rPr lang="fa-IR" dirty="0" smtClean="0"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cs typeface="B Nazanin" panose="00000400000000000000" pitchFamily="2" charset="-78"/>
              </a:rPr>
              <a:t>و ترانس </a:t>
            </a:r>
            <a:r>
              <a:rPr lang="fa-IR" sz="2400" dirty="0">
                <a:cs typeface="B Nazanin" panose="00000400000000000000" pitchFamily="2" charset="-78"/>
              </a:rPr>
              <a:t>کمتر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lvl="2" algn="r" rtl="1"/>
            <a:r>
              <a:rPr lang="en-US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MUFA</a:t>
            </a:r>
            <a:r>
              <a:rPr lang="fa-IR" sz="2400" dirty="0" smtClean="0">
                <a:cs typeface="B Nazanin" panose="00000400000000000000" pitchFamily="2" charset="-78"/>
              </a:rPr>
              <a:t>: روغنهای گیاهی مثل زیتون، کانولا، بادام زمینی</a:t>
            </a:r>
            <a:endParaRPr lang="en-US" sz="2400" dirty="0" smtClean="0">
              <a:cs typeface="B Nazanin" panose="00000400000000000000" pitchFamily="2" charset="-78"/>
            </a:endParaRPr>
          </a:p>
          <a:p>
            <a:pPr lvl="2" algn="r" rtl="1"/>
            <a:r>
              <a:rPr lang="en-US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PUFA</a:t>
            </a:r>
            <a:r>
              <a:rPr lang="fa-IR" sz="2400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: روغنهای گیاهی گلرنگ، آفتابگردان، ذرت، کتان و غذاهای دریایی</a:t>
            </a:r>
          </a:p>
          <a:p>
            <a:pPr lvl="2" algn="r" rtl="1"/>
            <a:r>
              <a:rPr lang="en-US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SFA</a:t>
            </a:r>
            <a:r>
              <a:rPr lang="fa-IR" sz="2400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: غذاهای حیوانی (گوشت، ماکیان، لبنیات)، روغنهای گیاهی نارگیل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و پالم</a:t>
            </a:r>
          </a:p>
          <a:p>
            <a:pPr lvl="2" algn="r" rtl="1"/>
            <a:r>
              <a:rPr lang="fa-IR" sz="2400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چربیهای ترانس: 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هیدروژناسیون روغنهای گیاهی </a:t>
            </a:r>
            <a:r>
              <a:rPr lang="fa-IR" sz="2400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(</a:t>
            </a:r>
            <a:r>
              <a:rPr lang="fa-IR" sz="2400" dirty="0">
                <a:latin typeface="Times New Roman" panose="02020603050405020304" pitchFamily="18" charset="0"/>
                <a:cs typeface="B Nazanin" panose="00000400000000000000" pitchFamily="2" charset="-78"/>
              </a:rPr>
              <a:t>مارگارین، </a:t>
            </a:r>
            <a:r>
              <a:rPr lang="fa-IR" sz="2400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شورتنینگها)، اسنک و بیسکویتها، لبنیات</a:t>
            </a:r>
          </a:p>
          <a:p>
            <a:pPr algn="r" rtl="1"/>
            <a:r>
              <a:rPr lang="fa-IR" sz="3200" b="1" dirty="0" smtClean="0">
                <a:cs typeface="B Nazanin" panose="00000400000000000000" pitchFamily="2" charset="-78"/>
              </a:rPr>
              <a:t>کربوهیدراتها:</a:t>
            </a:r>
            <a:endParaRPr lang="fa-IR" sz="2800" b="1" dirty="0">
              <a:cs typeface="B Nazanin" panose="00000400000000000000" pitchFamily="2" charset="-78"/>
            </a:endParaRPr>
          </a:p>
          <a:p>
            <a:pPr lvl="2" algn="r" rtl="1"/>
            <a:r>
              <a:rPr lang="fa-IR" sz="2400" dirty="0" smtClean="0">
                <a:cs typeface="B Nazanin" panose="00000400000000000000" pitchFamily="2" charset="-78"/>
              </a:rPr>
              <a:t>تأمین انرژی</a:t>
            </a:r>
            <a:r>
              <a:rPr lang="fa-IR" sz="2400" dirty="0">
                <a:cs typeface="B Nazanin" panose="00000400000000000000" pitchFamily="2" charset="-78"/>
              </a:rPr>
              <a:t>، ویتامینها، مینرالها، </a:t>
            </a:r>
            <a:r>
              <a:rPr lang="fa-IR" sz="2400" dirty="0" smtClean="0">
                <a:cs typeface="B Nazanin" panose="00000400000000000000" pitchFamily="2" charset="-78"/>
              </a:rPr>
              <a:t>فیبر</a:t>
            </a:r>
          </a:p>
          <a:p>
            <a:pPr lvl="2" algn="r" rtl="1"/>
            <a:r>
              <a:rPr lang="fa-IR" sz="2400" dirty="0" smtClean="0">
                <a:cs typeface="B Nazanin" panose="00000400000000000000" pitchFamily="2" charset="-78"/>
              </a:rPr>
              <a:t>منابع</a:t>
            </a:r>
            <a:r>
              <a:rPr lang="fa-IR" sz="2400" dirty="0">
                <a:cs typeface="B Nazanin" panose="00000400000000000000" pitchFamily="2" charset="-78"/>
              </a:rPr>
              <a:t>: میوه جات، سبزیجات، غلات کامل (نان، آرد و غلات</a:t>
            </a:r>
            <a:r>
              <a:rPr lang="fa-IR" sz="2400" dirty="0" smtClean="0">
                <a:cs typeface="B Nazanin" panose="00000400000000000000" pitchFamily="2" charset="-78"/>
              </a:rPr>
              <a:t>)</a:t>
            </a:r>
            <a:endParaRPr lang="en-US" sz="2400" dirty="0">
              <a:cs typeface="B Nazanin" panose="00000400000000000000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229969-05C2-47C8-AB1B-9775D7D82256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68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Content Placeholder 2"/>
          <p:cNvSpPr>
            <a:spLocks noGrp="1"/>
          </p:cNvSpPr>
          <p:nvPr>
            <p:ph sz="quarter" idx="1"/>
          </p:nvPr>
        </p:nvSpPr>
        <p:spPr>
          <a:xfrm>
            <a:off x="603250" y="762000"/>
            <a:ext cx="8083550" cy="5257800"/>
          </a:xfrm>
        </p:spPr>
        <p:txBody>
          <a:bodyPr/>
          <a:lstStyle/>
          <a:p>
            <a:pPr algn="r" rtl="1"/>
            <a:r>
              <a:rPr lang="fa-IR" sz="2800" b="1" dirty="0" smtClean="0">
                <a:cs typeface="B Nazanin" panose="00000400000000000000" pitchFamily="2" charset="-78"/>
              </a:rPr>
              <a:t>ویتامین ها و مینرال ها: </a:t>
            </a:r>
          </a:p>
          <a:p>
            <a:pPr lvl="1" algn="r" rtl="1"/>
            <a:r>
              <a:rPr lang="fa-IR" dirty="0" smtClean="0">
                <a:cs typeface="B Nazanin" panose="00000400000000000000" pitchFamily="2" charset="-78"/>
              </a:rPr>
              <a:t>بغیر از افرادی که بعلت عوارض درمان قادر به تغذیه مناسب نیستند نباید مکمل ویتامینی یا مینرالی داد (حداکثر تا</a:t>
            </a:r>
            <a:r>
              <a:rPr lang="en-US" dirty="0" smtClean="0">
                <a:cs typeface="B Nazanin" panose="00000400000000000000" pitchFamily="2" charset="-78"/>
              </a:rPr>
              <a:t>DRI </a:t>
            </a:r>
            <a:r>
              <a:rPr lang="fa-IR" dirty="0" smtClean="0">
                <a:cs typeface="B Nazanin" panose="00000400000000000000" pitchFamily="2" charset="-78"/>
              </a:rPr>
              <a:t> 100% ) زیرا مطالعات نشان داده اند که میتواند به پیشرفت سرطان کمک نماید</a:t>
            </a:r>
            <a:r>
              <a:rPr lang="fa-IR" dirty="0">
                <a:cs typeface="B Nazanin" panose="00000400000000000000" pitchFamily="2" charset="-78"/>
              </a:rPr>
              <a:t>. صرفاً در مواردیکه نتایج آزمایشگاهی کمبود یک ریزمغذی را نشان داد میتوان از مکمل آن استفاده نمود (مثلاً مکمل یاری با آهن در آنمی فقرآهن). </a:t>
            </a:r>
            <a:r>
              <a:rPr lang="fa-IR" dirty="0" smtClean="0">
                <a:cs typeface="B Nazanin" panose="00000400000000000000" pitchFamily="2" charset="-78"/>
              </a:rPr>
              <a:t> </a:t>
            </a:r>
          </a:p>
          <a:p>
            <a:pPr lvl="1" algn="r" rtl="1"/>
            <a:r>
              <a:rPr lang="fa-IR" dirty="0" smtClean="0">
                <a:cs typeface="B Nazanin" panose="00000400000000000000" pitchFamily="2" charset="-78"/>
              </a:rPr>
              <a:t>بهتر است بجای مصرف مکملها از میوه ها، سبزیجات و غلات کامل استفاده نمود. </a:t>
            </a:r>
          </a:p>
          <a:p>
            <a:pPr lvl="1" algn="r" rtl="1"/>
            <a:r>
              <a:rPr lang="fa-IR" dirty="0" smtClean="0">
                <a:cs typeface="B Nazanin" panose="00000400000000000000" pitchFamily="2" charset="-78"/>
              </a:rPr>
              <a:t>بیماران باید از مصرف مکملهای آنتی اکسیدانی (ویتامینهای </a:t>
            </a:r>
            <a:r>
              <a:rPr lang="en-US" dirty="0" smtClean="0">
                <a:cs typeface="B Nazanin" panose="00000400000000000000" pitchFamily="2" charset="-78"/>
              </a:rPr>
              <a:t>A</a:t>
            </a:r>
            <a:r>
              <a:rPr lang="fa-IR" dirty="0" smtClean="0">
                <a:cs typeface="B Nazanin" panose="00000400000000000000" pitchFamily="2" charset="-78"/>
              </a:rPr>
              <a:t>، </a:t>
            </a:r>
            <a:r>
              <a:rPr lang="en-US" dirty="0" smtClean="0">
                <a:cs typeface="B Nazanin" panose="00000400000000000000" pitchFamily="2" charset="-78"/>
              </a:rPr>
              <a:t>C</a:t>
            </a:r>
            <a:r>
              <a:rPr lang="fa-IR" dirty="0" smtClean="0">
                <a:cs typeface="B Nazanin" panose="00000400000000000000" pitchFamily="2" charset="-78"/>
              </a:rPr>
              <a:t>، </a:t>
            </a:r>
            <a:r>
              <a:rPr lang="en-US" dirty="0" smtClean="0">
                <a:cs typeface="B Nazanin" panose="00000400000000000000" pitchFamily="2" charset="-78"/>
              </a:rPr>
              <a:t>E</a:t>
            </a:r>
            <a:r>
              <a:rPr lang="fa-IR" dirty="0" smtClean="0">
                <a:cs typeface="B Nazanin" panose="00000400000000000000" pitchFamily="2" charset="-78"/>
              </a:rPr>
              <a:t>، بتاکاروتن، روی و سلنیوم) پرهیز نمایند و آنها را از منابع غذایی دریافت نمایند، زیرا نتایج مطالعات در این زمینه قطعی نمیباشد.</a:t>
            </a:r>
          </a:p>
          <a:p>
            <a:pPr lvl="1" algn="r" rtl="1"/>
            <a:r>
              <a:rPr lang="ar-SA" dirty="0" smtClean="0">
                <a:cs typeface="B Nazanin" panose="00000400000000000000" pitchFamily="2" charset="-78"/>
              </a:rPr>
              <a:t>هيچ مدرک علمی مبنی بر اینکه مکمل های </a:t>
            </a:r>
            <a:r>
              <a:rPr lang="fa-IR" dirty="0" smtClean="0">
                <a:cs typeface="B Nazanin" panose="00000400000000000000" pitchFamily="2" charset="-78"/>
              </a:rPr>
              <a:t>آنتی اکسیدانی </a:t>
            </a:r>
            <a:r>
              <a:rPr lang="ar-SA" dirty="0" smtClean="0">
                <a:cs typeface="B Nazanin" panose="00000400000000000000" pitchFamily="2" charset="-78"/>
              </a:rPr>
              <a:t>یا داروهای گياهی قادر به</a:t>
            </a:r>
            <a:r>
              <a:rPr lang="fa-IR" sz="1800" dirty="0" smtClean="0">
                <a:cs typeface="B Nazanin" panose="00000400000000000000" pitchFamily="2" charset="-78"/>
              </a:rPr>
              <a:t> </a:t>
            </a:r>
            <a:r>
              <a:rPr lang="ar-SA" dirty="0" smtClean="0">
                <a:cs typeface="B Nazanin" panose="00000400000000000000" pitchFamily="2" charset="-78"/>
              </a:rPr>
              <a:t>درمان سرطان و یا توقف آن باشند وجود ندارد</a:t>
            </a:r>
            <a:r>
              <a:rPr lang="fa-IR" dirty="0" smtClean="0">
                <a:cs typeface="B Nazanin" panose="00000400000000000000" pitchFamily="2" charset="-78"/>
              </a:rPr>
              <a:t>.</a:t>
            </a:r>
            <a:endParaRPr lang="en-US" dirty="0" smtClean="0">
              <a:cs typeface="B Nazanin" panose="00000400000000000000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229969-05C2-47C8-AB1B-9775D7D82256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44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762000"/>
            <a:ext cx="7772400" cy="5257800"/>
          </a:xfrm>
        </p:spPr>
        <p:txBody>
          <a:bodyPr/>
          <a:lstStyle/>
          <a:p>
            <a:pPr algn="r" rtl="1"/>
            <a:r>
              <a:rPr lang="ar-SA" sz="2800" b="1" dirty="0" smtClean="0">
                <a:cs typeface="B Nazanin" panose="00000400000000000000" pitchFamily="2" charset="-78"/>
              </a:rPr>
              <a:t>انواع </a:t>
            </a:r>
            <a:r>
              <a:rPr lang="fa-IR" sz="2800" b="1" dirty="0" smtClean="0">
                <a:cs typeface="B Nazanin" panose="00000400000000000000" pitchFamily="2" charset="-78"/>
              </a:rPr>
              <a:t>روشهای </a:t>
            </a:r>
            <a:r>
              <a:rPr lang="ar-SA" sz="2800" b="1" dirty="0" smtClean="0">
                <a:cs typeface="B Nazanin" panose="00000400000000000000" pitchFamily="2" charset="-78"/>
              </a:rPr>
              <a:t>درمان</a:t>
            </a:r>
            <a:r>
              <a:rPr lang="fa-IR" sz="2800" b="1" dirty="0" smtClean="0">
                <a:cs typeface="B Nazanin" panose="00000400000000000000" pitchFamily="2" charset="-78"/>
              </a:rPr>
              <a:t>ی</a:t>
            </a:r>
            <a:r>
              <a:rPr lang="ar-SA" sz="2800" b="1" dirty="0" smtClean="0">
                <a:cs typeface="B Nazanin" panose="00000400000000000000" pitchFamily="2" charset="-78"/>
              </a:rPr>
              <a:t> سرطان</a:t>
            </a:r>
            <a:r>
              <a:rPr lang="fa-IR" sz="2800" b="1" dirty="0" smtClean="0">
                <a:cs typeface="B Nazanin" panose="00000400000000000000" pitchFamily="2" charset="-78"/>
              </a:rPr>
              <a:t>:</a:t>
            </a:r>
          </a:p>
          <a:p>
            <a:pPr lvl="1" algn="r" rtl="1">
              <a:buFont typeface="Arial" panose="020B0604020202020204" pitchFamily="34" charset="0"/>
              <a:buChar char="•"/>
            </a:pPr>
            <a:r>
              <a:rPr lang="ar-SA" dirty="0" smtClean="0">
                <a:cs typeface="B Nazanin" panose="00000400000000000000" pitchFamily="2" charset="-78"/>
              </a:rPr>
              <a:t>جراحی</a:t>
            </a:r>
            <a:endParaRPr lang="fa-IR" dirty="0" smtClean="0">
              <a:cs typeface="B Nazanin" panose="00000400000000000000" pitchFamily="2" charset="-78"/>
            </a:endParaRPr>
          </a:p>
          <a:p>
            <a:pPr lvl="1" algn="r" rtl="1">
              <a:buFont typeface="Arial" panose="020B0604020202020204" pitchFamily="34" charset="0"/>
              <a:buChar char="•"/>
            </a:pPr>
            <a:r>
              <a:rPr lang="ar-SA" dirty="0" smtClean="0">
                <a:cs typeface="B Nazanin" panose="00000400000000000000" pitchFamily="2" charset="-78"/>
              </a:rPr>
              <a:t>شيمی درمانی</a:t>
            </a:r>
            <a:endParaRPr lang="fa-IR" dirty="0" smtClean="0">
              <a:cs typeface="B Nazanin" panose="00000400000000000000" pitchFamily="2" charset="-78"/>
            </a:endParaRPr>
          </a:p>
          <a:p>
            <a:pPr lvl="1" algn="r" rtl="1">
              <a:buFont typeface="Arial" panose="020B0604020202020204" pitchFamily="34" charset="0"/>
              <a:buChar char="•"/>
            </a:pPr>
            <a:r>
              <a:rPr lang="ar-SA" dirty="0" smtClean="0">
                <a:cs typeface="B Nazanin" panose="00000400000000000000" pitchFamily="2" charset="-78"/>
              </a:rPr>
              <a:t>هورمون درمانی</a:t>
            </a:r>
            <a:endParaRPr lang="fa-IR" dirty="0" smtClean="0">
              <a:cs typeface="B Nazanin" panose="00000400000000000000" pitchFamily="2" charset="-78"/>
            </a:endParaRPr>
          </a:p>
          <a:p>
            <a:pPr lvl="1" algn="r" rtl="1">
              <a:buFont typeface="Arial" panose="020B0604020202020204" pitchFamily="34" charset="0"/>
              <a:buChar char="•"/>
            </a:pPr>
            <a:r>
              <a:rPr lang="ar-SA" dirty="0" smtClean="0">
                <a:cs typeface="B Nazanin" panose="00000400000000000000" pitchFamily="2" charset="-78"/>
              </a:rPr>
              <a:t>پرتو درمانی</a:t>
            </a:r>
            <a:endParaRPr lang="fa-IR" dirty="0" smtClean="0">
              <a:cs typeface="B Nazanin" panose="00000400000000000000" pitchFamily="2" charset="-78"/>
            </a:endParaRPr>
          </a:p>
          <a:p>
            <a:pPr lvl="1" algn="r" rtl="1">
              <a:buFont typeface="Arial" panose="020B0604020202020204" pitchFamily="34" charset="0"/>
              <a:buChar char="•"/>
            </a:pPr>
            <a:r>
              <a:rPr lang="ar-SA" dirty="0" smtClean="0">
                <a:cs typeface="B Nazanin" panose="00000400000000000000" pitchFamily="2" charset="-78"/>
              </a:rPr>
              <a:t>درمان بيولوژیک</a:t>
            </a:r>
            <a:r>
              <a:rPr lang="fa-IR" dirty="0" smtClean="0">
                <a:cs typeface="B Nazanin" panose="00000400000000000000" pitchFamily="2" charset="-78"/>
              </a:rPr>
              <a:t> (</a:t>
            </a:r>
            <a:r>
              <a:rPr lang="ar-SA" dirty="0" smtClean="0">
                <a:cs typeface="B Nazanin" panose="00000400000000000000" pitchFamily="2" charset="-78"/>
              </a:rPr>
              <a:t>ایمنوتراپی</a:t>
            </a:r>
            <a:r>
              <a:rPr lang="fa-IR" dirty="0" smtClean="0">
                <a:cs typeface="B Nazanin" panose="00000400000000000000" pitchFamily="2" charset="-78"/>
              </a:rPr>
              <a:t>)</a:t>
            </a:r>
            <a:endParaRPr lang="fa-IR" dirty="0">
              <a:cs typeface="B Nazanin" panose="00000400000000000000" pitchFamily="2" charset="-78"/>
            </a:endParaRPr>
          </a:p>
          <a:p>
            <a:pPr lvl="1" algn="r" rtl="1">
              <a:buFont typeface="Arial" panose="020B0604020202020204" pitchFamily="34" charset="0"/>
              <a:buChar char="•"/>
            </a:pPr>
            <a:r>
              <a:rPr lang="ar-SA" dirty="0" smtClean="0">
                <a:cs typeface="B Nazanin" panose="00000400000000000000" pitchFamily="2" charset="-78"/>
              </a:rPr>
              <a:t>مجموعه </a:t>
            </a:r>
            <a:r>
              <a:rPr lang="ar-SA" dirty="0">
                <a:cs typeface="B Nazanin" panose="00000400000000000000" pitchFamily="2" charset="-78"/>
              </a:rPr>
              <a:t>ای </a:t>
            </a:r>
            <a:r>
              <a:rPr lang="fa-IR" dirty="0" smtClean="0">
                <a:cs typeface="B Nazanin" panose="00000400000000000000" pitchFamily="2" charset="-78"/>
              </a:rPr>
              <a:t>از </a:t>
            </a:r>
            <a:r>
              <a:rPr lang="ar-SA" dirty="0" smtClean="0">
                <a:cs typeface="B Nazanin" panose="00000400000000000000" pitchFamily="2" charset="-78"/>
              </a:rPr>
              <a:t>چند </a:t>
            </a:r>
            <a:r>
              <a:rPr lang="ar-SA" dirty="0">
                <a:cs typeface="B Nazanin" panose="00000400000000000000" pitchFamily="2" charset="-78"/>
              </a:rPr>
              <a:t>روش ذکر </a:t>
            </a:r>
            <a:r>
              <a:rPr lang="ar-SA" dirty="0" smtClean="0">
                <a:cs typeface="B Nazanin" panose="00000400000000000000" pitchFamily="2" charset="-78"/>
              </a:rPr>
              <a:t>شده</a:t>
            </a:r>
            <a:endParaRPr lang="fa-IR" dirty="0" smtClean="0">
              <a:cs typeface="B Nazanin" panose="00000400000000000000" pitchFamily="2" charset="-78"/>
            </a:endParaRPr>
          </a:p>
          <a:p>
            <a:pPr lvl="1" algn="r" rtl="1">
              <a:buFont typeface="Arial" panose="020B0604020202020204" pitchFamily="34" charset="0"/>
              <a:buChar char="•"/>
            </a:pPr>
            <a:endParaRPr lang="fa-IR" sz="2800" dirty="0" smtClean="0">
              <a:cs typeface="B Nazanin" panose="00000400000000000000" pitchFamily="2" charset="-78"/>
            </a:endParaRPr>
          </a:p>
          <a:p>
            <a:pPr algn="r" rtl="1"/>
            <a:r>
              <a:rPr lang="ar-SA" sz="2800" dirty="0" smtClean="0">
                <a:cs typeface="B Nazanin" panose="00000400000000000000" pitchFamily="2" charset="-78"/>
              </a:rPr>
              <a:t>در </a:t>
            </a:r>
            <a:r>
              <a:rPr lang="ar-SA" sz="2800" dirty="0">
                <a:cs typeface="B Nazanin" panose="00000400000000000000" pitchFamily="2" charset="-78"/>
              </a:rPr>
              <a:t>تمام این روش ها، </a:t>
            </a:r>
            <a:r>
              <a:rPr lang="fa-IR" sz="2800" dirty="0" smtClean="0">
                <a:cs typeface="B Nazanin" panose="00000400000000000000" pitchFamily="2" charset="-78"/>
              </a:rPr>
              <a:t>علاوه بر </a:t>
            </a:r>
            <a:r>
              <a:rPr lang="ar-SA" sz="2800" dirty="0" smtClean="0">
                <a:cs typeface="B Nazanin" panose="00000400000000000000" pitchFamily="2" charset="-78"/>
              </a:rPr>
              <a:t>سلول </a:t>
            </a:r>
            <a:r>
              <a:rPr lang="ar-SA" sz="2800" dirty="0">
                <a:cs typeface="B Nazanin" panose="00000400000000000000" pitchFamily="2" charset="-78"/>
              </a:rPr>
              <a:t>های </a:t>
            </a:r>
            <a:r>
              <a:rPr lang="ar-SA" sz="2800" dirty="0" smtClean="0">
                <a:cs typeface="B Nazanin" panose="00000400000000000000" pitchFamily="2" charset="-78"/>
              </a:rPr>
              <a:t>سرطانی، </a:t>
            </a:r>
            <a:r>
              <a:rPr lang="ar-SA" sz="2800" dirty="0">
                <a:cs typeface="B Nazanin" panose="00000400000000000000" pitchFamily="2" charset="-78"/>
              </a:rPr>
              <a:t>تعدادی از سلول های </a:t>
            </a:r>
            <a:r>
              <a:rPr lang="ar-SA" sz="2800" dirty="0" smtClean="0">
                <a:cs typeface="B Nazanin" panose="00000400000000000000" pitchFamily="2" charset="-78"/>
              </a:rPr>
              <a:t>سالم </a:t>
            </a:r>
            <a:r>
              <a:rPr lang="ar-SA" sz="2800" dirty="0">
                <a:cs typeface="B Nazanin" panose="00000400000000000000" pitchFamily="2" charset="-78"/>
              </a:rPr>
              <a:t>نيز </a:t>
            </a:r>
            <a:r>
              <a:rPr lang="fa-IR" sz="2800" dirty="0" smtClean="0">
                <a:cs typeface="B Nazanin" panose="00000400000000000000" pitchFamily="2" charset="-78"/>
              </a:rPr>
              <a:t>از بین </a:t>
            </a:r>
            <a:r>
              <a:rPr lang="ar-SA" sz="2800" dirty="0" smtClean="0">
                <a:cs typeface="B Nazanin" panose="00000400000000000000" pitchFamily="2" charset="-78"/>
              </a:rPr>
              <a:t>می </a:t>
            </a:r>
            <a:r>
              <a:rPr lang="fa-IR" sz="2800" dirty="0">
                <a:cs typeface="B Nazanin" panose="00000400000000000000" pitchFamily="2" charset="-78"/>
              </a:rPr>
              <a:t>ر</a:t>
            </a:r>
            <a:r>
              <a:rPr lang="ar-SA" sz="2800" dirty="0" smtClean="0">
                <a:cs typeface="B Nazanin" panose="00000400000000000000" pitchFamily="2" charset="-78"/>
              </a:rPr>
              <a:t>وند </a:t>
            </a:r>
            <a:r>
              <a:rPr lang="ar-SA" sz="2800" dirty="0">
                <a:cs typeface="B Nazanin" panose="00000400000000000000" pitchFamily="2" charset="-78"/>
              </a:rPr>
              <a:t>و این رخداد، علت بروز عوارض جانبی درمان سرطان می باشد</a:t>
            </a:r>
            <a:r>
              <a:rPr lang="en-US" sz="2800" dirty="0">
                <a:cs typeface="B Nazanin" panose="00000400000000000000" pitchFamily="2" charset="-78"/>
              </a:rPr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229969-05C2-47C8-AB1B-9775D7D82256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04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Content Placeholder 2"/>
          <p:cNvSpPr>
            <a:spLocks noGrp="1"/>
          </p:cNvSpPr>
          <p:nvPr>
            <p:ph sz="quarter" idx="1"/>
          </p:nvPr>
        </p:nvSpPr>
        <p:spPr>
          <a:xfrm>
            <a:off x="827584" y="620688"/>
            <a:ext cx="7772400" cy="5257800"/>
          </a:xfrm>
        </p:spPr>
        <p:txBody>
          <a:bodyPr/>
          <a:lstStyle/>
          <a:p>
            <a:pPr algn="r" rtl="1"/>
            <a:r>
              <a:rPr lang="ar-SA" sz="2800" b="1" dirty="0">
                <a:cs typeface="B Nazanin" panose="00000400000000000000" pitchFamily="2" charset="-78"/>
              </a:rPr>
              <a:t>عوارض </a:t>
            </a:r>
            <a:r>
              <a:rPr lang="ar-SA" sz="2800" b="1" dirty="0" smtClean="0">
                <a:cs typeface="B Nazanin" panose="00000400000000000000" pitchFamily="2" charset="-78"/>
              </a:rPr>
              <a:t>جانبی</a:t>
            </a:r>
            <a:r>
              <a:rPr lang="fa-IR" sz="2800" b="1" dirty="0" smtClean="0">
                <a:cs typeface="B Nazanin" panose="00000400000000000000" pitchFamily="2" charset="-78"/>
              </a:rPr>
              <a:t> احتمالی</a:t>
            </a:r>
            <a:r>
              <a:rPr lang="ar-SA" sz="2800" b="1" dirty="0" smtClean="0">
                <a:cs typeface="B Nazanin" panose="00000400000000000000" pitchFamily="2" charset="-78"/>
              </a:rPr>
              <a:t> </a:t>
            </a:r>
            <a:r>
              <a:rPr lang="ar-SA" sz="2800" b="1" dirty="0">
                <a:cs typeface="B Nazanin" panose="00000400000000000000" pitchFamily="2" charset="-78"/>
              </a:rPr>
              <a:t>ناشی از درمان که بر تغذیه فرد اثر می </a:t>
            </a:r>
            <a:r>
              <a:rPr lang="ar-SA" sz="2800" b="1" dirty="0" smtClean="0">
                <a:cs typeface="B Nazanin" panose="00000400000000000000" pitchFamily="2" charset="-78"/>
              </a:rPr>
              <a:t>گذارند</a:t>
            </a:r>
            <a:r>
              <a:rPr lang="fa-IR" sz="2800" b="1" dirty="0" smtClean="0">
                <a:cs typeface="B Nazanin" panose="00000400000000000000" pitchFamily="2" charset="-78"/>
              </a:rPr>
              <a:t>:</a:t>
            </a:r>
          </a:p>
          <a:p>
            <a:pPr marL="0" indent="0" algn="r" rtl="1">
              <a:buNone/>
            </a:pPr>
            <a:endParaRPr lang="en-US" sz="2000" dirty="0">
              <a:cs typeface="B Nazanin" panose="00000400000000000000" pitchFamily="2" charset="-78"/>
            </a:endParaRPr>
          </a:p>
          <a:p>
            <a:pPr lvl="1" algn="r" rtl="1"/>
            <a:r>
              <a:rPr lang="ar-SA" dirty="0" smtClean="0">
                <a:cs typeface="B Nazanin" panose="00000400000000000000" pitchFamily="2" charset="-78"/>
              </a:rPr>
              <a:t>کاهش </a:t>
            </a:r>
            <a:r>
              <a:rPr lang="ar-SA" dirty="0">
                <a:cs typeface="B Nazanin" panose="00000400000000000000" pitchFamily="2" charset="-78"/>
              </a:rPr>
              <a:t>اشتها</a:t>
            </a:r>
            <a:endParaRPr lang="en-US" sz="1800" dirty="0">
              <a:cs typeface="B Nazanin" panose="00000400000000000000" pitchFamily="2" charset="-78"/>
            </a:endParaRPr>
          </a:p>
          <a:p>
            <a:pPr lvl="1" algn="r" rtl="1"/>
            <a:r>
              <a:rPr lang="ar-SA" dirty="0" smtClean="0">
                <a:cs typeface="B Nazanin" panose="00000400000000000000" pitchFamily="2" charset="-78"/>
              </a:rPr>
              <a:t>تغيير وزن</a:t>
            </a:r>
            <a:r>
              <a:rPr lang="en-US" dirty="0" smtClean="0">
                <a:cs typeface="B Nazanin" panose="00000400000000000000" pitchFamily="2" charset="-78"/>
              </a:rPr>
              <a:t> </a:t>
            </a:r>
            <a:r>
              <a:rPr lang="fa-IR" dirty="0" smtClean="0">
                <a:cs typeface="B Nazanin" panose="00000400000000000000" pitchFamily="2" charset="-78"/>
              </a:rPr>
              <a:t>(</a:t>
            </a:r>
            <a:r>
              <a:rPr lang="ar-SA" dirty="0" smtClean="0">
                <a:cs typeface="B Nazanin" panose="00000400000000000000" pitchFamily="2" charset="-78"/>
              </a:rPr>
              <a:t>کاهش </a:t>
            </a:r>
            <a:r>
              <a:rPr lang="ar-SA" dirty="0">
                <a:cs typeface="B Nazanin" panose="00000400000000000000" pitchFamily="2" charset="-78"/>
              </a:rPr>
              <a:t>و یا افزایش </a:t>
            </a:r>
            <a:r>
              <a:rPr lang="ar-SA" dirty="0" smtClean="0">
                <a:cs typeface="B Nazanin" panose="00000400000000000000" pitchFamily="2" charset="-78"/>
              </a:rPr>
              <a:t>وزن</a:t>
            </a:r>
            <a:r>
              <a:rPr lang="fa-IR" dirty="0" smtClean="0">
                <a:cs typeface="B Nazanin" panose="00000400000000000000" pitchFamily="2" charset="-78"/>
              </a:rPr>
              <a:t>)</a:t>
            </a:r>
            <a:endParaRPr lang="en-US" sz="1800" dirty="0">
              <a:cs typeface="B Nazanin" panose="00000400000000000000" pitchFamily="2" charset="-78"/>
            </a:endParaRPr>
          </a:p>
          <a:p>
            <a:pPr lvl="1" algn="r" rtl="1"/>
            <a:r>
              <a:rPr lang="ar-SA" dirty="0" smtClean="0">
                <a:cs typeface="B Nazanin" panose="00000400000000000000" pitchFamily="2" charset="-78"/>
              </a:rPr>
              <a:t>سوزش </a:t>
            </a:r>
            <a:r>
              <a:rPr lang="ar-SA" dirty="0">
                <a:cs typeface="B Nazanin" panose="00000400000000000000" pitchFamily="2" charset="-78"/>
              </a:rPr>
              <a:t>دهان یا </a:t>
            </a:r>
            <a:r>
              <a:rPr lang="ar-SA" dirty="0" smtClean="0">
                <a:cs typeface="B Nazanin" panose="00000400000000000000" pitchFamily="2" charset="-78"/>
              </a:rPr>
              <a:t>گلو</a:t>
            </a:r>
            <a:r>
              <a:rPr lang="ar-SA" sz="1800" b="1" dirty="0">
                <a:cs typeface="B Nazanin" panose="00000400000000000000" pitchFamily="2" charset="-78"/>
              </a:rPr>
              <a:t> </a:t>
            </a:r>
            <a:endParaRPr lang="en-US" sz="1800" b="1" dirty="0" smtClean="0">
              <a:cs typeface="B Nazanin" panose="00000400000000000000" pitchFamily="2" charset="-78"/>
            </a:endParaRPr>
          </a:p>
          <a:p>
            <a:pPr lvl="1" algn="r" rtl="1"/>
            <a:r>
              <a:rPr lang="ar-SA" dirty="0" smtClean="0">
                <a:cs typeface="B Nazanin" panose="00000400000000000000" pitchFamily="2" charset="-78"/>
              </a:rPr>
              <a:t>خشکی </a:t>
            </a:r>
            <a:r>
              <a:rPr lang="ar-SA" dirty="0">
                <a:cs typeface="B Nazanin" panose="00000400000000000000" pitchFamily="2" charset="-78"/>
              </a:rPr>
              <a:t>دهان</a:t>
            </a:r>
            <a:endParaRPr lang="en-US" dirty="0">
              <a:cs typeface="B Nazanin" panose="00000400000000000000" pitchFamily="2" charset="-78"/>
            </a:endParaRPr>
          </a:p>
          <a:p>
            <a:pPr lvl="1" algn="r" rtl="1"/>
            <a:r>
              <a:rPr lang="ar-SA" dirty="0" smtClean="0">
                <a:cs typeface="B Nazanin" panose="00000400000000000000" pitchFamily="2" charset="-78"/>
              </a:rPr>
              <a:t>تغيير </a:t>
            </a:r>
            <a:r>
              <a:rPr lang="ar-SA" dirty="0">
                <a:cs typeface="B Nazanin" panose="00000400000000000000" pitchFamily="2" charset="-78"/>
              </a:rPr>
              <a:t>حس چشایی یا بوبایی</a:t>
            </a:r>
            <a:endParaRPr lang="en-US" sz="1800" dirty="0">
              <a:cs typeface="B Nazanin" panose="00000400000000000000" pitchFamily="2" charset="-78"/>
            </a:endParaRPr>
          </a:p>
          <a:p>
            <a:pPr lvl="1" algn="r" rtl="1"/>
            <a:r>
              <a:rPr lang="ar-SA" dirty="0" smtClean="0">
                <a:cs typeface="B Nazanin" panose="00000400000000000000" pitchFamily="2" charset="-78"/>
              </a:rPr>
              <a:t>تهوع </a:t>
            </a:r>
            <a:r>
              <a:rPr lang="ar-SA" dirty="0">
                <a:cs typeface="B Nazanin" panose="00000400000000000000" pitchFamily="2" charset="-78"/>
              </a:rPr>
              <a:t>و استفراغ</a:t>
            </a:r>
            <a:endParaRPr lang="en-US" sz="1800" dirty="0">
              <a:cs typeface="B Nazanin" panose="00000400000000000000" pitchFamily="2" charset="-78"/>
            </a:endParaRPr>
          </a:p>
          <a:p>
            <a:pPr lvl="1" algn="r" rtl="1"/>
            <a:r>
              <a:rPr lang="ar-SA" dirty="0" smtClean="0">
                <a:cs typeface="B Nazanin" panose="00000400000000000000" pitchFamily="2" charset="-78"/>
              </a:rPr>
              <a:t>اسهال</a:t>
            </a:r>
            <a:endParaRPr lang="en-US" sz="1800" dirty="0">
              <a:cs typeface="B Nazanin" panose="00000400000000000000" pitchFamily="2" charset="-78"/>
            </a:endParaRPr>
          </a:p>
          <a:p>
            <a:pPr lvl="1" algn="r" rtl="1"/>
            <a:r>
              <a:rPr lang="ar-SA" dirty="0" smtClean="0">
                <a:cs typeface="B Nazanin" panose="00000400000000000000" pitchFamily="2" charset="-78"/>
              </a:rPr>
              <a:t>یبوست</a:t>
            </a:r>
            <a:endParaRPr lang="fa-IR" dirty="0">
              <a:cs typeface="B Nazanin" panose="00000400000000000000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229969-05C2-47C8-AB1B-9775D7D82256}" type="slidenum">
              <a:rPr lang="en-US">
                <a:cs typeface="B Nazanin" panose="00000400000000000000" pitchFamily="2" charset="-78"/>
              </a:rPr>
              <a:pPr>
                <a:defRPr/>
              </a:pPr>
              <a:t>6</a:t>
            </a:fld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8520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Content Placeholder 2"/>
          <p:cNvSpPr>
            <a:spLocks noGrp="1"/>
          </p:cNvSpPr>
          <p:nvPr>
            <p:ph sz="quarter" idx="1"/>
          </p:nvPr>
        </p:nvSpPr>
        <p:spPr>
          <a:xfrm>
            <a:off x="755576" y="762000"/>
            <a:ext cx="7931224" cy="5257800"/>
          </a:xfrm>
        </p:spPr>
        <p:txBody>
          <a:bodyPr/>
          <a:lstStyle/>
          <a:p>
            <a:pPr algn="r" rtl="1"/>
            <a:r>
              <a:rPr lang="ar-SA" sz="2800" b="1" dirty="0">
                <a:cs typeface="B Nazanin" panose="00000400000000000000" pitchFamily="2" charset="-78"/>
              </a:rPr>
              <a:t>کاهش </a:t>
            </a:r>
            <a:r>
              <a:rPr lang="ar-SA" sz="2800" b="1" dirty="0" smtClean="0">
                <a:cs typeface="B Nazanin" panose="00000400000000000000" pitchFamily="2" charset="-78"/>
              </a:rPr>
              <a:t>اشتها</a:t>
            </a:r>
            <a:r>
              <a:rPr lang="fa-IR" sz="2800" b="1" dirty="0" smtClean="0">
                <a:cs typeface="B Nazanin" panose="00000400000000000000" pitchFamily="2" charset="-78"/>
              </a:rPr>
              <a:t>:</a:t>
            </a:r>
          </a:p>
          <a:p>
            <a:pPr algn="r" rtl="1"/>
            <a:endParaRPr lang="en-US" sz="2000" dirty="0">
              <a:cs typeface="B Nazanin" panose="00000400000000000000" pitchFamily="2" charset="-78"/>
            </a:endParaRPr>
          </a:p>
          <a:p>
            <a:pPr lvl="1" algn="r" rtl="1"/>
            <a:r>
              <a:rPr lang="ar-SA" dirty="0" smtClean="0">
                <a:cs typeface="B Nazanin" panose="00000400000000000000" pitchFamily="2" charset="-78"/>
              </a:rPr>
              <a:t>در </a:t>
            </a:r>
            <a:r>
              <a:rPr lang="ar-SA" dirty="0">
                <a:cs typeface="B Nazanin" panose="00000400000000000000" pitchFamily="2" charset="-78"/>
              </a:rPr>
              <a:t>دسترس </a:t>
            </a:r>
            <a:r>
              <a:rPr lang="fa-IR" dirty="0" smtClean="0">
                <a:cs typeface="B Nazanin" panose="00000400000000000000" pitchFamily="2" charset="-78"/>
              </a:rPr>
              <a:t>بودن </a:t>
            </a:r>
            <a:r>
              <a:rPr lang="ar-SA" dirty="0" smtClean="0">
                <a:cs typeface="B Nazanin" panose="00000400000000000000" pitchFamily="2" charset="-78"/>
              </a:rPr>
              <a:t>غذاهای آماده</a:t>
            </a:r>
            <a:r>
              <a:rPr lang="fa-IR" dirty="0">
                <a:cs typeface="B Nazanin" panose="00000400000000000000" pitchFamily="2" charset="-78"/>
              </a:rPr>
              <a:t> </a:t>
            </a:r>
            <a:r>
              <a:rPr lang="fa-IR" dirty="0" smtClean="0">
                <a:cs typeface="B Nazanin" panose="00000400000000000000" pitchFamily="2" charset="-78"/>
              </a:rPr>
              <a:t>(</a:t>
            </a:r>
            <a:r>
              <a:rPr lang="ar-SA" dirty="0" smtClean="0">
                <a:cs typeface="B Nazanin" panose="00000400000000000000" pitchFamily="2" charset="-78"/>
              </a:rPr>
              <a:t>نان </a:t>
            </a:r>
            <a:r>
              <a:rPr lang="ar-SA" dirty="0">
                <a:cs typeface="B Nazanin" panose="00000400000000000000" pitchFamily="2" charset="-78"/>
              </a:rPr>
              <a:t>و پنير</a:t>
            </a:r>
            <a:r>
              <a:rPr lang="ar-SA" dirty="0" smtClean="0">
                <a:cs typeface="B Nazanin" panose="00000400000000000000" pitchFamily="2" charset="-78"/>
              </a:rPr>
              <a:t>،</a:t>
            </a:r>
            <a:r>
              <a:rPr lang="fa-IR" dirty="0" smtClean="0">
                <a:cs typeface="B Nazanin" panose="00000400000000000000" pitchFamily="2" charset="-78"/>
              </a:rPr>
              <a:t> </a:t>
            </a:r>
            <a:r>
              <a:rPr lang="ar-SA" dirty="0" smtClean="0">
                <a:cs typeface="B Nazanin" panose="00000400000000000000" pitchFamily="2" charset="-78"/>
              </a:rPr>
              <a:t>کلوچه</a:t>
            </a:r>
            <a:r>
              <a:rPr lang="ar-SA" dirty="0">
                <a:cs typeface="B Nazanin" panose="00000400000000000000" pitchFamily="2" charset="-78"/>
              </a:rPr>
              <a:t>، بستنی، </a:t>
            </a:r>
            <a:r>
              <a:rPr lang="ar-SA" dirty="0" smtClean="0">
                <a:cs typeface="B Nazanin" panose="00000400000000000000" pitchFamily="2" charset="-78"/>
              </a:rPr>
              <a:t>کره، </a:t>
            </a:r>
            <a:r>
              <a:rPr lang="ar-SA" dirty="0">
                <a:cs typeface="B Nazanin" panose="00000400000000000000" pitchFamily="2" charset="-78"/>
              </a:rPr>
              <a:t>ميوه و </a:t>
            </a:r>
            <a:r>
              <a:rPr lang="ar-SA" dirty="0" smtClean="0">
                <a:cs typeface="B Nazanin" panose="00000400000000000000" pitchFamily="2" charset="-78"/>
              </a:rPr>
              <a:t>فر</a:t>
            </a:r>
            <a:r>
              <a:rPr lang="fa-IR" dirty="0" smtClean="0">
                <a:cs typeface="B Nazanin" panose="00000400000000000000" pitchFamily="2" charset="-78"/>
              </a:rPr>
              <a:t>ن</a:t>
            </a:r>
            <a:r>
              <a:rPr lang="ar-SA" dirty="0" smtClean="0">
                <a:cs typeface="B Nazanin" panose="00000400000000000000" pitchFamily="2" charset="-78"/>
              </a:rPr>
              <a:t>ی</a:t>
            </a:r>
            <a:r>
              <a:rPr lang="fa-IR" dirty="0" smtClean="0">
                <a:cs typeface="B Nazanin" panose="00000400000000000000" pitchFamily="2" charset="-78"/>
              </a:rPr>
              <a:t>)</a:t>
            </a:r>
            <a:endParaRPr lang="fa-IR" dirty="0">
              <a:cs typeface="B Nazanin" panose="00000400000000000000" pitchFamily="2" charset="-78"/>
            </a:endParaRPr>
          </a:p>
          <a:p>
            <a:pPr lvl="1" algn="r" rtl="1"/>
            <a:r>
              <a:rPr lang="fa-IR" dirty="0" smtClean="0">
                <a:cs typeface="B Nazanin" panose="00000400000000000000" pitchFamily="2" charset="-78"/>
              </a:rPr>
              <a:t>همراه داشتن </a:t>
            </a:r>
            <a:r>
              <a:rPr lang="ar-SA" dirty="0" smtClean="0">
                <a:cs typeface="B Nazanin" panose="00000400000000000000" pitchFamily="2" charset="-78"/>
              </a:rPr>
              <a:t>یک </a:t>
            </a:r>
            <a:r>
              <a:rPr lang="ar-SA" dirty="0">
                <a:cs typeface="B Nazanin" panose="00000400000000000000" pitchFamily="2" charset="-78"/>
              </a:rPr>
              <a:t>خوراکی ساده </a:t>
            </a:r>
            <a:r>
              <a:rPr lang="fa-IR" dirty="0">
                <a:cs typeface="B Nazanin" panose="00000400000000000000" pitchFamily="2" charset="-78"/>
              </a:rPr>
              <a:t>در خارج </a:t>
            </a:r>
            <a:r>
              <a:rPr lang="ar-SA" dirty="0">
                <a:cs typeface="B Nazanin" panose="00000400000000000000" pitchFamily="2" charset="-78"/>
              </a:rPr>
              <a:t>از منزل</a:t>
            </a:r>
            <a:r>
              <a:rPr lang="fa-IR" dirty="0">
                <a:cs typeface="B Nazanin" panose="00000400000000000000" pitchFamily="2" charset="-78"/>
              </a:rPr>
              <a:t> </a:t>
            </a:r>
            <a:r>
              <a:rPr lang="fa-IR" dirty="0" smtClean="0">
                <a:cs typeface="B Nazanin" panose="00000400000000000000" pitchFamily="2" charset="-78"/>
              </a:rPr>
              <a:t>(</a:t>
            </a:r>
            <a:r>
              <a:rPr lang="ar-SA" dirty="0" smtClean="0">
                <a:cs typeface="B Nazanin" panose="00000400000000000000" pitchFamily="2" charset="-78"/>
              </a:rPr>
              <a:t>نان </a:t>
            </a:r>
            <a:r>
              <a:rPr lang="ar-SA" dirty="0">
                <a:cs typeface="B Nazanin" panose="00000400000000000000" pitchFamily="2" charset="-78"/>
              </a:rPr>
              <a:t>و پنير، نخود و </a:t>
            </a:r>
            <a:r>
              <a:rPr lang="ar-SA" dirty="0" smtClean="0">
                <a:cs typeface="B Nazanin" panose="00000400000000000000" pitchFamily="2" charset="-78"/>
              </a:rPr>
              <a:t>کش</a:t>
            </a:r>
            <a:r>
              <a:rPr lang="fa-IR" dirty="0" smtClean="0">
                <a:cs typeface="B Nazanin" panose="00000400000000000000" pitchFamily="2" charset="-78"/>
              </a:rPr>
              <a:t>م</a:t>
            </a:r>
            <a:r>
              <a:rPr lang="ar-SA" dirty="0" smtClean="0">
                <a:cs typeface="B Nazanin" panose="00000400000000000000" pitchFamily="2" charset="-78"/>
              </a:rPr>
              <a:t>ش</a:t>
            </a:r>
            <a:r>
              <a:rPr lang="fa-IR" dirty="0" smtClean="0">
                <a:cs typeface="B Nazanin" panose="00000400000000000000" pitchFamily="2" charset="-78"/>
              </a:rPr>
              <a:t>)</a:t>
            </a:r>
          </a:p>
          <a:p>
            <a:pPr lvl="1" algn="r" rtl="1"/>
            <a:r>
              <a:rPr lang="fa-IR" dirty="0" smtClean="0">
                <a:cs typeface="B Nazanin" panose="00000400000000000000" pitchFamily="2" charset="-78"/>
              </a:rPr>
              <a:t>خوردن </a:t>
            </a:r>
            <a:r>
              <a:rPr lang="ar-SA" dirty="0" smtClean="0">
                <a:cs typeface="B Nazanin" panose="00000400000000000000" pitchFamily="2" charset="-78"/>
              </a:rPr>
              <a:t>غذای بيشت</a:t>
            </a:r>
            <a:r>
              <a:rPr lang="fa-IR" dirty="0" smtClean="0">
                <a:cs typeface="B Nazanin" panose="00000400000000000000" pitchFamily="2" charset="-78"/>
              </a:rPr>
              <a:t>ر</a:t>
            </a:r>
            <a:r>
              <a:rPr lang="fa-IR" dirty="0">
                <a:cs typeface="B Nazanin" panose="00000400000000000000" pitchFamily="2" charset="-78"/>
              </a:rPr>
              <a:t> </a:t>
            </a:r>
            <a:r>
              <a:rPr lang="fa-IR" dirty="0" smtClean="0">
                <a:cs typeface="B Nazanin" panose="00000400000000000000" pitchFamily="2" charset="-78"/>
              </a:rPr>
              <a:t>در زمانهای سرحال بودن</a:t>
            </a:r>
          </a:p>
          <a:p>
            <a:pPr lvl="1" algn="r" rtl="1"/>
            <a:r>
              <a:rPr lang="fa-IR" dirty="0">
                <a:cs typeface="B Nazanin" panose="00000400000000000000" pitchFamily="2" charset="-78"/>
              </a:rPr>
              <a:t>عدم</a:t>
            </a:r>
            <a:r>
              <a:rPr lang="ar-SA" dirty="0">
                <a:cs typeface="B Nazanin" panose="00000400000000000000" pitchFamily="2" charset="-78"/>
              </a:rPr>
              <a:t> </a:t>
            </a:r>
            <a:r>
              <a:rPr lang="fa-IR" dirty="0">
                <a:cs typeface="B Nazanin" panose="00000400000000000000" pitchFamily="2" charset="-78"/>
              </a:rPr>
              <a:t>م</a:t>
            </a:r>
            <a:r>
              <a:rPr lang="ar-SA" dirty="0">
                <a:cs typeface="B Nazanin" panose="00000400000000000000" pitchFamily="2" charset="-78"/>
              </a:rPr>
              <a:t>صرف مایعات </a:t>
            </a:r>
            <a:r>
              <a:rPr lang="fa-IR" dirty="0">
                <a:cs typeface="B Nazanin" panose="00000400000000000000" pitchFamily="2" charset="-78"/>
              </a:rPr>
              <a:t>همراه غذا </a:t>
            </a:r>
            <a:endParaRPr lang="fa-IR" dirty="0" smtClean="0">
              <a:cs typeface="B Nazanin" panose="00000400000000000000" pitchFamily="2" charset="-78"/>
            </a:endParaRPr>
          </a:p>
          <a:p>
            <a:pPr lvl="1" algn="r" rtl="1"/>
            <a:r>
              <a:rPr lang="fa-IR" dirty="0" smtClean="0">
                <a:cs typeface="B Nazanin" panose="00000400000000000000" pitchFamily="2" charset="-78"/>
              </a:rPr>
              <a:t>مصرف غذا در فضای دوستانه</a:t>
            </a:r>
          </a:p>
          <a:p>
            <a:pPr lvl="1" algn="r" rtl="1"/>
            <a:r>
              <a:rPr lang="fa-IR" dirty="0">
                <a:cs typeface="B Nazanin" panose="00000400000000000000" pitchFamily="2" charset="-78"/>
              </a:rPr>
              <a:t>تزئین </a:t>
            </a:r>
            <a:r>
              <a:rPr lang="ar-SA" dirty="0">
                <a:cs typeface="B Nazanin" panose="00000400000000000000" pitchFamily="2" charset="-78"/>
              </a:rPr>
              <a:t>شکل </a:t>
            </a:r>
            <a:r>
              <a:rPr lang="ar-SA" dirty="0" smtClean="0">
                <a:cs typeface="B Nazanin" panose="00000400000000000000" pitchFamily="2" charset="-78"/>
              </a:rPr>
              <a:t>غذا</a:t>
            </a:r>
            <a:endParaRPr lang="en-US" dirty="0">
              <a:cs typeface="B Nazanin" panose="00000400000000000000" pitchFamily="2" charset="-78"/>
            </a:endParaRPr>
          </a:p>
          <a:p>
            <a:pPr lvl="1" algn="r" rtl="1"/>
            <a:r>
              <a:rPr lang="ar-SA" dirty="0" smtClean="0">
                <a:cs typeface="B Nazanin" panose="00000400000000000000" pitchFamily="2" charset="-78"/>
              </a:rPr>
              <a:t>ورزش منظم</a:t>
            </a:r>
            <a:endParaRPr lang="fa-IR" dirty="0" smtClean="0">
              <a:cs typeface="B Nazanin" panose="00000400000000000000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229969-05C2-47C8-AB1B-9775D7D82256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15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762000"/>
            <a:ext cx="7772400" cy="5257800"/>
          </a:xfrm>
        </p:spPr>
        <p:txBody>
          <a:bodyPr/>
          <a:lstStyle/>
          <a:p>
            <a:pPr algn="r" rtl="1"/>
            <a:r>
              <a:rPr lang="ar-SA" sz="2800" b="1" dirty="0">
                <a:cs typeface="B Nazanin" panose="00000400000000000000" pitchFamily="2" charset="-78"/>
              </a:rPr>
              <a:t>کاهش </a:t>
            </a:r>
            <a:r>
              <a:rPr lang="ar-SA" sz="2800" b="1" dirty="0" smtClean="0">
                <a:cs typeface="B Nazanin" panose="00000400000000000000" pitchFamily="2" charset="-78"/>
              </a:rPr>
              <a:t>وزن</a:t>
            </a:r>
            <a:r>
              <a:rPr lang="fa-IR" sz="2800" b="1" dirty="0" smtClean="0">
                <a:cs typeface="B Nazanin" panose="00000400000000000000" pitchFamily="2" charset="-78"/>
              </a:rPr>
              <a:t>:</a:t>
            </a:r>
          </a:p>
          <a:p>
            <a:pPr algn="r" rtl="1"/>
            <a:endParaRPr lang="fa-IR" sz="1600" b="1" dirty="0" smtClean="0">
              <a:cs typeface="B Nazanin" panose="00000400000000000000" pitchFamily="2" charset="-78"/>
            </a:endParaRPr>
          </a:p>
          <a:p>
            <a:pPr lvl="1" algn="r" rtl="1"/>
            <a:r>
              <a:rPr lang="fa-IR" sz="2800" dirty="0" smtClean="0">
                <a:cs typeface="B Nazanin" panose="00000400000000000000" pitchFamily="2" charset="-78"/>
              </a:rPr>
              <a:t>افزایش تعداد وعده های غذایی و کاهش حجم آن</a:t>
            </a:r>
          </a:p>
          <a:p>
            <a:pPr lvl="1" algn="r" rtl="1"/>
            <a:r>
              <a:rPr lang="fa-IR" sz="2800" dirty="0" smtClean="0">
                <a:cs typeface="B Nazanin" panose="00000400000000000000" pitchFamily="2" charset="-78"/>
              </a:rPr>
              <a:t>افزودن کالری و پروتئین به غذاهای مورد علاقه </a:t>
            </a:r>
            <a:r>
              <a:rPr lang="fa-IR" sz="2800" dirty="0">
                <a:cs typeface="B Nazanin" panose="00000400000000000000" pitchFamily="2" charset="-78"/>
              </a:rPr>
              <a:t>(افزودن </a:t>
            </a:r>
            <a:r>
              <a:rPr lang="ar-SA" sz="2800" dirty="0">
                <a:cs typeface="B Nazanin" panose="00000400000000000000" pitchFamily="2" charset="-78"/>
              </a:rPr>
              <a:t>شير خشک بدون چربی به املت، سوپ، غلات، سس یا عصاره گو</a:t>
            </a:r>
            <a:r>
              <a:rPr lang="fa-IR" sz="2800" dirty="0">
                <a:cs typeface="B Nazanin" panose="00000400000000000000" pitchFamily="2" charset="-78"/>
              </a:rPr>
              <a:t>شت</a:t>
            </a:r>
            <a:r>
              <a:rPr lang="fa-IR" sz="2800" dirty="0" smtClean="0">
                <a:cs typeface="B Nazanin" panose="00000400000000000000" pitchFamily="2" charset="-78"/>
              </a:rPr>
              <a:t>)</a:t>
            </a:r>
          </a:p>
          <a:p>
            <a:pPr lvl="1" algn="r" rtl="1"/>
            <a:r>
              <a:rPr lang="fa-IR" sz="2800" dirty="0" smtClean="0">
                <a:cs typeface="B Nazanin" panose="00000400000000000000" pitchFamily="2" charset="-78"/>
              </a:rPr>
              <a:t>استفاده از مکملهای پروتئینی و پرکالری (</a:t>
            </a:r>
            <a:r>
              <a:rPr lang="en-US" dirty="0" smtClean="0">
                <a:cs typeface="B Nazanin" panose="00000400000000000000" pitchFamily="2" charset="-78"/>
              </a:rPr>
              <a:t>Whey</a:t>
            </a:r>
            <a:r>
              <a:rPr lang="fa-IR" dirty="0" smtClean="0">
                <a:cs typeface="B Nazanin" panose="00000400000000000000" pitchFamily="2" charset="-78"/>
              </a:rPr>
              <a:t>، </a:t>
            </a:r>
            <a:r>
              <a:rPr lang="en-US" dirty="0" smtClean="0">
                <a:cs typeface="B Nazanin" panose="00000400000000000000" pitchFamily="2" charset="-78"/>
              </a:rPr>
              <a:t>Soy powder</a:t>
            </a:r>
            <a:r>
              <a:rPr lang="fa-IR" sz="2800" dirty="0" smtClean="0">
                <a:cs typeface="B Nazanin" panose="00000400000000000000" pitchFamily="2" charset="-78"/>
              </a:rPr>
              <a:t>)</a:t>
            </a:r>
          </a:p>
          <a:p>
            <a:pPr lvl="1" algn="r" rtl="1"/>
            <a:r>
              <a:rPr lang="fa-IR" sz="2800" dirty="0" smtClean="0">
                <a:cs typeface="B Nazanin" panose="00000400000000000000" pitchFamily="2" charset="-78"/>
              </a:rPr>
              <a:t>در دسترس بودن غذا</a:t>
            </a:r>
            <a:endParaRPr lang="en-US" sz="1400" u="sng" dirty="0" smtClean="0">
              <a:cs typeface="B Nazanin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229969-05C2-47C8-AB1B-9775D7D82256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46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Content Placeholder 2"/>
          <p:cNvSpPr>
            <a:spLocks noGrp="1"/>
          </p:cNvSpPr>
          <p:nvPr>
            <p:ph sz="quarter" idx="1"/>
          </p:nvPr>
        </p:nvSpPr>
        <p:spPr>
          <a:xfrm>
            <a:off x="603250" y="762000"/>
            <a:ext cx="8083550" cy="5257800"/>
          </a:xfrm>
        </p:spPr>
        <p:txBody>
          <a:bodyPr/>
          <a:lstStyle/>
          <a:p>
            <a:pPr algn="r" rtl="1"/>
            <a:r>
              <a:rPr lang="ar-SA" sz="2800" b="1" dirty="0" smtClean="0">
                <a:cs typeface="B Nazanin" panose="00000400000000000000" pitchFamily="2" charset="-78"/>
              </a:rPr>
              <a:t>افزایش وزن</a:t>
            </a:r>
            <a:r>
              <a:rPr lang="fa-IR" sz="2800" b="1" dirty="0" smtClean="0">
                <a:cs typeface="B Nazanin" panose="00000400000000000000" pitchFamily="2" charset="-78"/>
              </a:rPr>
              <a:t>:</a:t>
            </a:r>
          </a:p>
          <a:p>
            <a:pPr algn="r" rtl="1"/>
            <a:endParaRPr lang="en-US" sz="3200" dirty="0">
              <a:cs typeface="B Nazanin" panose="00000400000000000000" pitchFamily="2" charset="-78"/>
            </a:endParaRPr>
          </a:p>
          <a:p>
            <a:pPr lvl="1" algn="r" rtl="1"/>
            <a:r>
              <a:rPr lang="ar-SA" dirty="0" smtClean="0">
                <a:cs typeface="B Nazanin" panose="00000400000000000000" pitchFamily="2" charset="-78"/>
              </a:rPr>
              <a:t>در </a:t>
            </a:r>
            <a:r>
              <a:rPr lang="ar-SA" dirty="0">
                <a:cs typeface="B Nazanin" panose="00000400000000000000" pitchFamily="2" charset="-78"/>
              </a:rPr>
              <a:t>سرطان </a:t>
            </a:r>
            <a:r>
              <a:rPr lang="ar-SA" dirty="0" smtClean="0">
                <a:cs typeface="B Nazanin" panose="00000400000000000000" pitchFamily="2" charset="-78"/>
              </a:rPr>
              <a:t>پروستات</a:t>
            </a:r>
            <a:r>
              <a:rPr lang="fa-IR" dirty="0" smtClean="0">
                <a:cs typeface="B Nazanin" panose="00000400000000000000" pitchFamily="2" charset="-78"/>
              </a:rPr>
              <a:t>،</a:t>
            </a:r>
            <a:r>
              <a:rPr lang="ar-SA" dirty="0" smtClean="0">
                <a:cs typeface="B Nazanin" panose="00000400000000000000" pitchFamily="2" charset="-78"/>
              </a:rPr>
              <a:t> </a:t>
            </a:r>
            <a:r>
              <a:rPr lang="ar-SA" dirty="0">
                <a:cs typeface="B Nazanin" panose="00000400000000000000" pitchFamily="2" charset="-78"/>
              </a:rPr>
              <a:t>پستان و تخمدان </a:t>
            </a:r>
            <a:r>
              <a:rPr lang="fa-IR" dirty="0" smtClean="0">
                <a:cs typeface="B Nazanin" panose="00000400000000000000" pitchFamily="2" charset="-78"/>
              </a:rPr>
              <a:t>بعلت </a:t>
            </a:r>
            <a:r>
              <a:rPr lang="ar-SA" dirty="0" smtClean="0">
                <a:cs typeface="B Nazanin" panose="00000400000000000000" pitchFamily="2" charset="-78"/>
              </a:rPr>
              <a:t>داروهای مصرفی</a:t>
            </a:r>
            <a:r>
              <a:rPr lang="fa-IR" dirty="0" smtClean="0">
                <a:cs typeface="B Nazanin" panose="00000400000000000000" pitchFamily="2" charset="-78"/>
              </a:rPr>
              <a:t> (</a:t>
            </a:r>
            <a:r>
              <a:rPr lang="ar-SA" dirty="0" smtClean="0">
                <a:cs typeface="B Nazanin" panose="00000400000000000000" pitchFamily="2" charset="-78"/>
              </a:rPr>
              <a:t>احتباس</a:t>
            </a:r>
            <a:r>
              <a:rPr lang="fa-IR" dirty="0">
                <a:cs typeface="B Nazanin" panose="00000400000000000000" pitchFamily="2" charset="-78"/>
              </a:rPr>
              <a:t> </a:t>
            </a:r>
            <a:r>
              <a:rPr lang="ar-SA" dirty="0" smtClean="0">
                <a:cs typeface="B Nazanin" panose="00000400000000000000" pitchFamily="2" charset="-78"/>
              </a:rPr>
              <a:t>مایعات</a:t>
            </a:r>
            <a:r>
              <a:rPr lang="fa-IR" dirty="0" smtClean="0">
                <a:cs typeface="B Nazanin" panose="00000400000000000000" pitchFamily="2" charset="-78"/>
              </a:rPr>
              <a:t>)</a:t>
            </a:r>
          </a:p>
          <a:p>
            <a:pPr lvl="1" algn="r" rtl="1"/>
            <a:r>
              <a:rPr lang="fa-IR" dirty="0" smtClean="0">
                <a:cs typeface="B Nazanin" panose="00000400000000000000" pitchFamily="2" charset="-78"/>
              </a:rPr>
              <a:t>بیمار نباید </a:t>
            </a:r>
            <a:r>
              <a:rPr lang="ar-SA" dirty="0" smtClean="0">
                <a:cs typeface="B Nazanin" panose="00000400000000000000" pitchFamily="2" charset="-78"/>
              </a:rPr>
              <a:t>رژیم </a:t>
            </a:r>
            <a:r>
              <a:rPr lang="ar-SA" dirty="0">
                <a:cs typeface="B Nazanin" panose="00000400000000000000" pitchFamily="2" charset="-78"/>
              </a:rPr>
              <a:t>لاغری </a:t>
            </a:r>
            <a:r>
              <a:rPr lang="fa-IR" dirty="0">
                <a:cs typeface="B Nazanin" panose="00000400000000000000" pitchFamily="2" charset="-78"/>
              </a:rPr>
              <a:t>ب</a:t>
            </a:r>
            <a:r>
              <a:rPr lang="ar-SA" dirty="0" smtClean="0">
                <a:cs typeface="B Nazanin" panose="00000400000000000000" pitchFamily="2" charset="-78"/>
              </a:rPr>
              <a:t>گيرد</a:t>
            </a:r>
            <a:r>
              <a:rPr lang="fa-IR" dirty="0" smtClean="0">
                <a:cs typeface="B Nazanin" panose="00000400000000000000" pitchFamily="2" charset="-78"/>
              </a:rPr>
              <a:t>.</a:t>
            </a:r>
            <a:endParaRPr lang="en-US" dirty="0">
              <a:cs typeface="B Nazanin" panose="00000400000000000000" pitchFamily="2" charset="-78"/>
            </a:endParaRPr>
          </a:p>
          <a:p>
            <a:pPr lvl="1" algn="r" rtl="1"/>
            <a:r>
              <a:rPr lang="ar-SA" dirty="0" smtClean="0">
                <a:cs typeface="B Nazanin" panose="00000400000000000000" pitchFamily="2" charset="-78"/>
              </a:rPr>
              <a:t>محدود</a:t>
            </a:r>
            <a:r>
              <a:rPr lang="fa-IR" dirty="0" smtClean="0">
                <a:cs typeface="B Nazanin" panose="00000400000000000000" pitchFamily="2" charset="-78"/>
              </a:rPr>
              <a:t> </a:t>
            </a:r>
            <a:r>
              <a:rPr lang="ar-SA" dirty="0" smtClean="0">
                <a:cs typeface="B Nazanin" panose="00000400000000000000" pitchFamily="2" charset="-78"/>
              </a:rPr>
              <a:t>کردن </a:t>
            </a:r>
            <a:r>
              <a:rPr lang="ar-SA" dirty="0">
                <a:cs typeface="B Nazanin" panose="00000400000000000000" pitchFamily="2" charset="-78"/>
              </a:rPr>
              <a:t>مصرف </a:t>
            </a:r>
            <a:r>
              <a:rPr lang="ar-SA" dirty="0" smtClean="0">
                <a:cs typeface="B Nazanin" panose="00000400000000000000" pitchFamily="2" charset="-78"/>
              </a:rPr>
              <a:t>نمک</a:t>
            </a:r>
            <a:endParaRPr lang="fa-IR" dirty="0" smtClean="0">
              <a:cs typeface="B Nazanin" panose="00000400000000000000" pitchFamily="2" charset="-78"/>
            </a:endParaRPr>
          </a:p>
          <a:p>
            <a:pPr lvl="1" algn="r" rtl="1"/>
            <a:r>
              <a:rPr lang="fa-IR" dirty="0" smtClean="0">
                <a:cs typeface="B Nazanin" panose="00000400000000000000" pitchFamily="2" charset="-78"/>
              </a:rPr>
              <a:t>افزایش مصرف </a:t>
            </a:r>
            <a:r>
              <a:rPr lang="ar-SA" dirty="0" smtClean="0">
                <a:cs typeface="B Nazanin" panose="00000400000000000000" pitchFamily="2" charset="-78"/>
              </a:rPr>
              <a:t>ميوه </a:t>
            </a:r>
            <a:r>
              <a:rPr lang="ar-SA" dirty="0">
                <a:cs typeface="B Nazanin" panose="00000400000000000000" pitchFamily="2" charset="-78"/>
              </a:rPr>
              <a:t>ها، سبزی ها، نان و </a:t>
            </a:r>
            <a:r>
              <a:rPr lang="ar-SA" dirty="0" smtClean="0">
                <a:cs typeface="B Nazanin" panose="00000400000000000000" pitchFamily="2" charset="-78"/>
              </a:rPr>
              <a:t>غلات</a:t>
            </a:r>
            <a:endParaRPr lang="fa-IR" dirty="0" smtClean="0">
              <a:cs typeface="B Nazanin" panose="00000400000000000000" pitchFamily="2" charset="-78"/>
            </a:endParaRPr>
          </a:p>
          <a:p>
            <a:pPr lvl="1" algn="r" rtl="1"/>
            <a:r>
              <a:rPr lang="ar-SA" dirty="0" smtClean="0">
                <a:cs typeface="B Nazanin" panose="00000400000000000000" pitchFamily="2" charset="-78"/>
              </a:rPr>
              <a:t>مصرف </a:t>
            </a:r>
            <a:r>
              <a:rPr lang="ar-SA" dirty="0">
                <a:cs typeface="B Nazanin" panose="00000400000000000000" pitchFamily="2" charset="-78"/>
              </a:rPr>
              <a:t>گوشت بدون چربی و مرغ بدون پوست و فرآورده های لبنی کم </a:t>
            </a:r>
            <a:r>
              <a:rPr lang="ar-SA" dirty="0" smtClean="0">
                <a:cs typeface="B Nazanin" panose="00000400000000000000" pitchFamily="2" charset="-78"/>
              </a:rPr>
              <a:t>چرب</a:t>
            </a:r>
            <a:endParaRPr lang="en-US" dirty="0">
              <a:cs typeface="B Nazanin" panose="00000400000000000000" pitchFamily="2" charset="-78"/>
            </a:endParaRPr>
          </a:p>
          <a:p>
            <a:pPr lvl="1" algn="r" rtl="1"/>
            <a:r>
              <a:rPr lang="fa-IR" dirty="0" smtClean="0">
                <a:cs typeface="B Nazanin" panose="00000400000000000000" pitchFamily="2" charset="-78"/>
              </a:rPr>
              <a:t>اضافه نکردن </a:t>
            </a:r>
            <a:r>
              <a:rPr lang="ar-SA" dirty="0" smtClean="0">
                <a:cs typeface="B Nazanin" panose="00000400000000000000" pitchFamily="2" charset="-78"/>
              </a:rPr>
              <a:t>سس مایونز</a:t>
            </a:r>
            <a:r>
              <a:rPr lang="fa-IR" dirty="0" smtClean="0">
                <a:cs typeface="B Nazanin" panose="00000400000000000000" pitchFamily="2" charset="-78"/>
              </a:rPr>
              <a:t> و</a:t>
            </a:r>
            <a:r>
              <a:rPr lang="ar-SA" dirty="0" smtClean="0">
                <a:cs typeface="B Nazanin" panose="00000400000000000000" pitchFamily="2" charset="-78"/>
              </a:rPr>
              <a:t> </a:t>
            </a:r>
            <a:r>
              <a:rPr lang="ar-SA" dirty="0">
                <a:cs typeface="B Nazanin" panose="00000400000000000000" pitchFamily="2" charset="-78"/>
              </a:rPr>
              <a:t>شکر </a:t>
            </a:r>
            <a:r>
              <a:rPr lang="fa-IR" dirty="0" smtClean="0">
                <a:cs typeface="B Nazanin" panose="00000400000000000000" pitchFamily="2" charset="-78"/>
              </a:rPr>
              <a:t>به غذاها</a:t>
            </a:r>
          </a:p>
          <a:p>
            <a:pPr lvl="1" algn="r" rtl="1"/>
            <a:r>
              <a:rPr lang="ar-SA" dirty="0" smtClean="0">
                <a:cs typeface="B Nazanin" panose="00000400000000000000" pitchFamily="2" charset="-78"/>
              </a:rPr>
              <a:t>کباب </a:t>
            </a:r>
            <a:r>
              <a:rPr lang="ar-SA" dirty="0">
                <a:cs typeface="B Nazanin" panose="00000400000000000000" pitchFamily="2" charset="-78"/>
              </a:rPr>
              <a:t>کردن و بخارپز کردن </a:t>
            </a:r>
            <a:r>
              <a:rPr lang="ar-SA" dirty="0" smtClean="0">
                <a:cs typeface="B Nazanin" panose="00000400000000000000" pitchFamily="2" charset="-78"/>
              </a:rPr>
              <a:t>غذاها</a:t>
            </a:r>
            <a:endParaRPr lang="en-US" dirty="0">
              <a:cs typeface="B Nazanin" panose="00000400000000000000" pitchFamily="2" charset="-78"/>
            </a:endParaRPr>
          </a:p>
          <a:p>
            <a:pPr lvl="1" algn="r" rtl="1"/>
            <a:r>
              <a:rPr lang="ar-SA" dirty="0">
                <a:cs typeface="B Nazanin" panose="00000400000000000000" pitchFamily="2" charset="-78"/>
              </a:rPr>
              <a:t>پرهيز از مصرف ميان وعده های </a:t>
            </a:r>
            <a:r>
              <a:rPr lang="ar-SA" dirty="0" smtClean="0">
                <a:cs typeface="B Nazanin" panose="00000400000000000000" pitchFamily="2" charset="-78"/>
              </a:rPr>
              <a:t>پرکالر</a:t>
            </a:r>
            <a:r>
              <a:rPr lang="fa-IR" dirty="0" smtClean="0">
                <a:cs typeface="B Nazanin" panose="00000400000000000000" pitchFamily="2" charset="-78"/>
              </a:rPr>
              <a:t>ی</a:t>
            </a:r>
            <a:endParaRPr lang="en-US" dirty="0">
              <a:cs typeface="B Nazanin" panose="00000400000000000000" pitchFamily="2" charset="-78"/>
            </a:endParaRPr>
          </a:p>
          <a:p>
            <a:pPr lvl="1" algn="r" rtl="1"/>
            <a:r>
              <a:rPr lang="ar-SA" dirty="0">
                <a:cs typeface="B Nazanin" panose="00000400000000000000" pitchFamily="2" charset="-78"/>
              </a:rPr>
              <a:t>افزایش تمرینات </a:t>
            </a:r>
            <a:r>
              <a:rPr lang="ar-SA" dirty="0" smtClean="0">
                <a:cs typeface="B Nazanin" panose="00000400000000000000" pitchFamily="2" charset="-78"/>
              </a:rPr>
              <a:t>ورزشی</a:t>
            </a:r>
            <a:endParaRPr lang="en-US" dirty="0" smtClean="0">
              <a:solidFill>
                <a:prstClr val="black"/>
              </a:solidFill>
              <a:cs typeface="B Nazanin" pitchFamily="2" charset="-78"/>
            </a:endParaRPr>
          </a:p>
          <a:p>
            <a:pPr lvl="1" algn="r" rtl="1"/>
            <a:endParaRPr lang="en-US" sz="1400" dirty="0" smtClean="0">
              <a:solidFill>
                <a:prstClr val="black"/>
              </a:solidFill>
              <a:cs typeface="B Nazanin" pitchFamily="2" charset="-78"/>
            </a:endParaRPr>
          </a:p>
          <a:p>
            <a:pPr lvl="1" algn="r" rtl="1"/>
            <a:endParaRPr lang="en-US" sz="1400" dirty="0" smtClean="0">
              <a:solidFill>
                <a:prstClr val="black"/>
              </a:solidFill>
              <a:cs typeface="B Nazanin" pitchFamily="2" charset="-78"/>
            </a:endParaRPr>
          </a:p>
          <a:p>
            <a:pPr marL="0" indent="0" algn="r" rtl="1">
              <a:buNone/>
            </a:pPr>
            <a:endParaRPr lang="en-US" sz="1400" u="sng" dirty="0" smtClean="0">
              <a:cs typeface="B Nazanin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229969-05C2-47C8-AB1B-9775D7D82256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46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2781</TotalTime>
  <Words>2197</Words>
  <Application>Microsoft Office PowerPoint</Application>
  <PresentationFormat>On-screen Show (4:3)</PresentationFormat>
  <Paragraphs>273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9" baseType="lpstr">
      <vt:lpstr>Arial</vt:lpstr>
      <vt:lpstr>B Nazanin</vt:lpstr>
      <vt:lpstr>B Titr</vt:lpstr>
      <vt:lpstr>Calibri</vt:lpstr>
      <vt:lpstr>Franklin Gothic Book</vt:lpstr>
      <vt:lpstr>Perpetua</vt:lpstr>
      <vt:lpstr>Tahoma</vt:lpstr>
      <vt:lpstr>Times New Roman</vt:lpstr>
      <vt:lpstr>Wingdings 2</vt:lpstr>
      <vt:lpstr>Office Theme</vt:lpstr>
      <vt:lpstr>1_Equity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hadi</dc:creator>
  <cp:lastModifiedBy>omid</cp:lastModifiedBy>
  <cp:revision>193</cp:revision>
  <dcterms:created xsi:type="dcterms:W3CDTF">2011-12-28T10:02:14Z</dcterms:created>
  <dcterms:modified xsi:type="dcterms:W3CDTF">2018-06-02T13:38:04Z</dcterms:modified>
</cp:coreProperties>
</file>