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90" r:id="rId2"/>
    <p:sldId id="256" r:id="rId3"/>
    <p:sldId id="257" r:id="rId4"/>
    <p:sldId id="267" r:id="rId5"/>
    <p:sldId id="258" r:id="rId6"/>
    <p:sldId id="261" r:id="rId7"/>
    <p:sldId id="260" r:id="rId8"/>
    <p:sldId id="262" r:id="rId9"/>
    <p:sldId id="265" r:id="rId10"/>
    <p:sldId id="259" r:id="rId11"/>
    <p:sldId id="266" r:id="rId12"/>
    <p:sldId id="268" r:id="rId13"/>
    <p:sldId id="269" r:id="rId14"/>
    <p:sldId id="270" r:id="rId15"/>
    <p:sldId id="291" r:id="rId16"/>
    <p:sldId id="292" r:id="rId17"/>
    <p:sldId id="293" r:id="rId18"/>
    <p:sldId id="295" r:id="rId19"/>
    <p:sldId id="283" r:id="rId20"/>
    <p:sldId id="284" r:id="rId21"/>
    <p:sldId id="296" r:id="rId22"/>
    <p:sldId id="297" r:id="rId23"/>
    <p:sldId id="300" r:id="rId24"/>
    <p:sldId id="271" r:id="rId25"/>
    <p:sldId id="273" r:id="rId26"/>
    <p:sldId id="272" r:id="rId27"/>
    <p:sldId id="274" r:id="rId28"/>
    <p:sldId id="276" r:id="rId29"/>
    <p:sldId id="280" r:id="rId30"/>
    <p:sldId id="277" r:id="rId31"/>
    <p:sldId id="279" r:id="rId32"/>
    <p:sldId id="281" r:id="rId33"/>
    <p:sldId id="282" r:id="rId34"/>
    <p:sldId id="285" r:id="rId35"/>
    <p:sldId id="286" r:id="rId36"/>
    <p:sldId id="288" r:id="rId37"/>
    <p:sldId id="289" r:id="rId38"/>
    <p:sldId id="301" r:id="rId39"/>
    <p:sldId id="303" r:id="rId40"/>
    <p:sldId id="304" r:id="rId41"/>
    <p:sldId id="305" r:id="rId42"/>
    <p:sldId id="302" r:id="rId4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86767" autoAdjust="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16" name="Slide Number Placeholder 15"/>
          <p:cNvSpPr>
            <a:spLocks noGrp="1"/>
          </p:cNvSpPr>
          <p:nvPr>
            <p:ph type="sldNum" sz="quarter" idx="11"/>
          </p:nvPr>
        </p:nvSpPr>
        <p:spPr/>
        <p:txBody>
          <a:bodyPr/>
          <a:lstStyle/>
          <a:p>
            <a:fld id="{C34682F2-589B-4776-B026-4C33BAD27689}"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34682F2-589B-4776-B026-4C33BAD2768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34682F2-589B-4776-B026-4C33BAD2768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DCE47F2-7B00-4164-974C-56F96AE0F6F1}" type="datetimeFigureOut">
              <a:rPr lang="fa-IR" smtClean="0"/>
              <a:pPr/>
              <a:t>08/15/1437</a:t>
            </a:fld>
            <a:endParaRPr lang="fa-IR"/>
          </a:p>
        </p:txBody>
      </p:sp>
      <p:sp>
        <p:nvSpPr>
          <p:cNvPr id="15" name="Slide Number Placeholder 14"/>
          <p:cNvSpPr>
            <a:spLocks noGrp="1"/>
          </p:cNvSpPr>
          <p:nvPr>
            <p:ph type="sldNum" sz="quarter" idx="15"/>
          </p:nvPr>
        </p:nvSpPr>
        <p:spPr/>
        <p:txBody>
          <a:bodyPr/>
          <a:lstStyle>
            <a:lvl1pPr algn="ctr">
              <a:defRPr/>
            </a:lvl1pPr>
          </a:lstStyle>
          <a:p>
            <a:fld id="{C34682F2-589B-4776-B026-4C33BAD27689}"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34682F2-589B-4776-B026-4C33BAD27689}"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34682F2-589B-4776-B026-4C33BAD27689}"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34682F2-589B-4776-B026-4C33BAD27689}"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34682F2-589B-4776-B026-4C33BAD27689}"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34682F2-589B-4776-B026-4C33BAD2768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DCE47F2-7B00-4164-974C-56F96AE0F6F1}" type="datetimeFigureOut">
              <a:rPr lang="fa-IR" smtClean="0"/>
              <a:pPr/>
              <a:t>08/15/1437</a:t>
            </a:fld>
            <a:endParaRPr lang="fa-IR"/>
          </a:p>
        </p:txBody>
      </p:sp>
      <p:sp>
        <p:nvSpPr>
          <p:cNvPr id="9" name="Slide Number Placeholder 8"/>
          <p:cNvSpPr>
            <a:spLocks noGrp="1"/>
          </p:cNvSpPr>
          <p:nvPr>
            <p:ph type="sldNum" sz="quarter" idx="15"/>
          </p:nvPr>
        </p:nvSpPr>
        <p:spPr/>
        <p:txBody>
          <a:bodyPr/>
          <a:lstStyle/>
          <a:p>
            <a:fld id="{C34682F2-589B-4776-B026-4C33BAD27689}"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DCE47F2-7B00-4164-974C-56F96AE0F6F1}" type="datetimeFigureOut">
              <a:rPr lang="fa-IR" smtClean="0"/>
              <a:pPr/>
              <a:t>08/15/1437</a:t>
            </a:fld>
            <a:endParaRPr lang="fa-IR"/>
          </a:p>
        </p:txBody>
      </p:sp>
      <p:sp>
        <p:nvSpPr>
          <p:cNvPr id="9" name="Slide Number Placeholder 8"/>
          <p:cNvSpPr>
            <a:spLocks noGrp="1"/>
          </p:cNvSpPr>
          <p:nvPr>
            <p:ph type="sldNum" sz="quarter" idx="11"/>
          </p:nvPr>
        </p:nvSpPr>
        <p:spPr/>
        <p:txBody>
          <a:bodyPr/>
          <a:lstStyle/>
          <a:p>
            <a:fld id="{C34682F2-589B-4776-B026-4C33BAD27689}"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CE47F2-7B00-4164-974C-56F96AE0F6F1}" type="datetimeFigureOut">
              <a:rPr lang="fa-IR" smtClean="0"/>
              <a:pPr/>
              <a:t>08/15/1437</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34682F2-589B-4776-B026-4C33BAD27689}"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65.jpg"/>
          <p:cNvPicPr>
            <a:picLocks noGrp="1" noChangeAspect="1"/>
          </p:cNvPicPr>
          <p:nvPr>
            <p:ph idx="1"/>
          </p:nvPr>
        </p:nvPicPr>
        <p:blipFill>
          <a:blip r:embed="rId2"/>
          <a:stretch>
            <a:fillRect/>
          </a:stretch>
        </p:blipFill>
        <p:spPr>
          <a:xfrm>
            <a:off x="232649" y="142852"/>
            <a:ext cx="8625631" cy="6370933"/>
          </a:xfrm>
        </p:spPr>
      </p:pic>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329642" cy="5738834"/>
          </a:xfrm>
        </p:spPr>
        <p:txBody>
          <a:bodyPr>
            <a:normAutofit lnSpcReduction="10000"/>
          </a:bodyPr>
          <a:lstStyle/>
          <a:p>
            <a:pPr>
              <a:buNone/>
            </a:pPr>
            <a:r>
              <a:rPr lang="fa-IR" b="1" dirty="0" smtClean="0"/>
              <a:t>  5) در کارگاههای ساختمانی دو خطر عمده در ارتباط با برق وجود دارد:</a:t>
            </a:r>
            <a:endParaRPr lang="en-US" dirty="0" smtClean="0"/>
          </a:p>
          <a:p>
            <a:r>
              <a:rPr lang="fa-IR" b="1" dirty="0" smtClean="0">
                <a:solidFill>
                  <a:srgbClr val="C00000"/>
                </a:solidFill>
              </a:rPr>
              <a:t>الف) برق فشار قوی و میدان مغناطیسی مربوطه</a:t>
            </a:r>
            <a:endParaRPr lang="en-US" dirty="0" smtClean="0">
              <a:solidFill>
                <a:srgbClr val="C00000"/>
              </a:solidFill>
            </a:endParaRPr>
          </a:p>
          <a:p>
            <a:r>
              <a:rPr lang="fa-IR" b="1" dirty="0" smtClean="0"/>
              <a:t>کارگران کارگاههای ساختمانی که محل کارشان در نزدیکی دکلهای برق فشار قوی قرار دارد ممکن است در معرض جریان شدید الکتریکی و میدان مغناطیسی قرار گیرند. بنابراین در اینگونه موارد باید دقیقا حریم کابلهای برق فشار قوی رعایت گردد. بخصوص در زمانهایی که عملیات با جرثقیلهای بلند انجام می شود خطر برق گرفتگی بیشتر اتفاق می افتد.</a:t>
            </a:r>
            <a:endParaRPr lang="en-US" dirty="0" smtClean="0"/>
          </a:p>
          <a:p>
            <a:r>
              <a:rPr lang="fa-IR" b="1" dirty="0" smtClean="0">
                <a:solidFill>
                  <a:srgbClr val="C00000"/>
                </a:solidFill>
              </a:rPr>
              <a:t>ب) برق فشار ضعیف و وسایل و تجهیزات برقی و کابلهای فرسوده</a:t>
            </a:r>
            <a:endParaRPr lang="en-US" dirty="0" smtClean="0">
              <a:solidFill>
                <a:srgbClr val="C00000"/>
              </a:solidFill>
            </a:endParaRPr>
          </a:p>
          <a:p>
            <a:r>
              <a:rPr lang="fa-IR" b="1" dirty="0" smtClean="0"/>
              <a:t>استفاده کارگران از تجهیزات برقی که در بعضی اوقات دارای پوسته عایق مناسب و همچنین کابل و سیم پوششداری نیستند </a:t>
            </a:r>
          </a:p>
          <a:p>
            <a:pPr>
              <a:buNone/>
            </a:pPr>
            <a:r>
              <a:rPr lang="fa-IR" b="1" dirty="0" smtClean="0"/>
              <a:t>  موجب برق گرفتگی میشود. استفاده از کابلهایی </a:t>
            </a:r>
          </a:p>
          <a:p>
            <a:pPr>
              <a:buNone/>
            </a:pPr>
            <a:r>
              <a:rPr lang="fa-IR" b="1" dirty="0" smtClean="0"/>
              <a:t>  که دارای زدگی و پوسیدگی باشد خطر برق گرفتگی</a:t>
            </a:r>
          </a:p>
          <a:p>
            <a:pPr>
              <a:buNone/>
            </a:pPr>
            <a:r>
              <a:rPr lang="fa-IR" b="1" dirty="0" smtClean="0"/>
              <a:t>  را در حد زیادی ایجاد می کند.</a:t>
            </a:r>
            <a:endParaRPr lang="en-US" dirty="0" smtClean="0"/>
          </a:p>
        </p:txBody>
      </p:sp>
      <p:pic>
        <p:nvPicPr>
          <p:cNvPr id="3" name="Content Placeholder 3" descr="images.jpg"/>
          <p:cNvPicPr>
            <a:picLocks noChangeAspect="1"/>
          </p:cNvPicPr>
          <p:nvPr/>
        </p:nvPicPr>
        <p:blipFill>
          <a:blip r:embed="rId2"/>
          <a:stretch>
            <a:fillRect/>
          </a:stretch>
        </p:blipFill>
        <p:spPr>
          <a:xfrm>
            <a:off x="214282" y="3929066"/>
            <a:ext cx="2857520" cy="27146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329642" cy="5881710"/>
          </a:xfrm>
        </p:spPr>
        <p:txBody>
          <a:bodyPr>
            <a:normAutofit fontScale="92500" lnSpcReduction="10000"/>
          </a:bodyPr>
          <a:lstStyle/>
          <a:p>
            <a:endParaRPr lang="fa-IR" b="1" dirty="0" smtClean="0"/>
          </a:p>
          <a:p>
            <a:pPr>
              <a:buNone/>
            </a:pPr>
            <a:r>
              <a:rPr lang="fa-IR" b="1" dirty="0" smtClean="0"/>
              <a:t>6) کارگران باید از وسایل زیر با توجه به نوع فعالیتی که انجام می دهند استفاده کنند.</a:t>
            </a:r>
            <a:endParaRPr lang="en-US" dirty="0" smtClean="0"/>
          </a:p>
          <a:p>
            <a:pPr lvl="0"/>
            <a:r>
              <a:rPr lang="fa-IR" b="1" dirty="0" smtClean="0"/>
              <a:t>لباس کار مناسب</a:t>
            </a:r>
            <a:endParaRPr lang="en-US" dirty="0" smtClean="0"/>
          </a:p>
          <a:p>
            <a:pPr lvl="0"/>
            <a:r>
              <a:rPr lang="fa-IR" b="1" dirty="0" smtClean="0">
                <a:solidFill>
                  <a:srgbClr val="C00000"/>
                </a:solidFill>
              </a:rPr>
              <a:t>کفش ایمنی </a:t>
            </a:r>
            <a:r>
              <a:rPr lang="fa-IR" b="1" dirty="0" smtClean="0"/>
              <a:t>پنجه فولادی</a:t>
            </a:r>
            <a:endParaRPr lang="en-US" dirty="0" smtClean="0"/>
          </a:p>
          <a:p>
            <a:pPr lvl="0"/>
            <a:r>
              <a:rPr lang="fa-IR" b="1" dirty="0" smtClean="0">
                <a:solidFill>
                  <a:srgbClr val="C00000"/>
                </a:solidFill>
              </a:rPr>
              <a:t>دستکشهای مناسب کار</a:t>
            </a:r>
            <a:r>
              <a:rPr lang="fa-IR" b="1" dirty="0" smtClean="0"/>
              <a:t>( در فعالیتهای جوشکاری)</a:t>
            </a:r>
            <a:endParaRPr lang="en-US" dirty="0" smtClean="0"/>
          </a:p>
          <a:p>
            <a:pPr lvl="0"/>
            <a:r>
              <a:rPr lang="fa-IR" b="1" dirty="0" smtClean="0">
                <a:solidFill>
                  <a:srgbClr val="C00000"/>
                </a:solidFill>
              </a:rPr>
              <a:t>گوشیهای حفاظتی</a:t>
            </a:r>
            <a:r>
              <a:rPr lang="fa-IR" b="1" dirty="0" smtClean="0"/>
              <a:t>(کار با تجهیزات پرصدا مثل پتکهای بادی، بتونیرها، اره های آتشی، انواع اره ها، عملیات آهنگری و ...)</a:t>
            </a:r>
            <a:endParaRPr lang="en-US" dirty="0" smtClean="0"/>
          </a:p>
          <a:p>
            <a:pPr lvl="0"/>
            <a:r>
              <a:rPr lang="fa-IR" b="1" dirty="0" smtClean="0">
                <a:solidFill>
                  <a:srgbClr val="C00000"/>
                </a:solidFill>
              </a:rPr>
              <a:t>ماسکهای تنفسی مناسب</a:t>
            </a:r>
            <a:r>
              <a:rPr lang="fa-IR" b="1" dirty="0" smtClean="0"/>
              <a:t>( کارهایی مثل حمل و نقل پودر سیمان، جوشکاری، رنگ آمیزی و کارهای حفاری و ...)</a:t>
            </a:r>
            <a:endParaRPr lang="en-US" dirty="0" smtClean="0"/>
          </a:p>
          <a:p>
            <a:pPr lvl="0"/>
            <a:r>
              <a:rPr lang="fa-IR" b="1" dirty="0" smtClean="0">
                <a:solidFill>
                  <a:srgbClr val="C00000"/>
                </a:solidFill>
              </a:rPr>
              <a:t>کلاه ایمنی</a:t>
            </a:r>
            <a:r>
              <a:rPr lang="fa-IR" b="1" dirty="0" smtClean="0"/>
              <a:t>( برای جلوگیری از ضربه به ناحیه سر ناشی از سقوط و پرتاب اجسام)</a:t>
            </a:r>
            <a:endParaRPr lang="en-US" dirty="0" smtClean="0"/>
          </a:p>
          <a:p>
            <a:pPr lvl="0"/>
            <a:r>
              <a:rPr lang="fa-IR" b="1" dirty="0" smtClean="0">
                <a:solidFill>
                  <a:srgbClr val="C00000"/>
                </a:solidFill>
              </a:rPr>
              <a:t>کمربندهای ایمنی و طنابهای نجات</a:t>
            </a:r>
            <a:r>
              <a:rPr lang="fa-IR" b="1" dirty="0" smtClean="0"/>
              <a:t>( برای جلوگیری از سقوط از روی داربستها و ارتفاع زیاد)</a:t>
            </a:r>
            <a:endParaRPr lang="en-US" dirty="0" smtClean="0"/>
          </a:p>
          <a:p>
            <a:pPr lvl="0"/>
            <a:r>
              <a:rPr lang="fa-IR" b="1" dirty="0" smtClean="0">
                <a:solidFill>
                  <a:srgbClr val="C00000"/>
                </a:solidFill>
              </a:rPr>
              <a:t>عینکهای سنگ کاری و جوشکاری </a:t>
            </a:r>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1785926"/>
            <a:ext cx="7858180" cy="4881578"/>
          </a:xfrm>
        </p:spPr>
        <p:txBody>
          <a:bodyPr/>
          <a:lstStyle/>
          <a:p>
            <a:r>
              <a:rPr lang="fa-IR" b="1" dirty="0" smtClean="0"/>
              <a:t> 1) کلیه کارگرانی که بعنوان راننده و یا اپراتور برای تجهیزات و دستگاهها کار می کنند باید آموزشهای لازم برای اینکار را دیده باشند.</a:t>
            </a:r>
          </a:p>
          <a:p>
            <a:endParaRPr lang="fa-IR" b="1" dirty="0" smtClean="0"/>
          </a:p>
          <a:p>
            <a:r>
              <a:rPr lang="fa-IR" b="1" dirty="0" smtClean="0"/>
              <a:t>2)کلیه تجهیزات و دستگاههایی که بنوعی می توانند باعث بروز حادثه برای افراد در محیط کار شوند باید در فواصل زمانی مشخص مورد بازدید فنی قرار گیرند و سلامت و ایمنی آنها مورد تایید قرار گیرد. تجهیزاتی مانند </a:t>
            </a:r>
            <a:r>
              <a:rPr lang="fa-IR" b="1" dirty="0" smtClean="0">
                <a:solidFill>
                  <a:srgbClr val="FF0000"/>
                </a:solidFill>
              </a:rPr>
              <a:t>انواع جرثقیلها، لودرها، کامیونها، تراکتورها </a:t>
            </a:r>
            <a:r>
              <a:rPr lang="fa-IR" b="1" dirty="0" smtClean="0"/>
              <a:t>و وسایل دیگر از زمره دستگاههایی هستند که بایستی بازدید و کنترل شوند.</a:t>
            </a:r>
            <a:endParaRPr lang="fa-IR" dirty="0"/>
          </a:p>
        </p:txBody>
      </p:sp>
      <p:sp>
        <p:nvSpPr>
          <p:cNvPr id="3" name="Title 2"/>
          <p:cNvSpPr>
            <a:spLocks noGrp="1"/>
          </p:cNvSpPr>
          <p:nvPr>
            <p:ph type="title"/>
          </p:nvPr>
        </p:nvSpPr>
        <p:spPr>
          <a:xfrm>
            <a:off x="428596" y="428604"/>
            <a:ext cx="8072494" cy="1214446"/>
          </a:xfrm>
        </p:spPr>
        <p:txBody>
          <a:bodyPr>
            <a:noAutofit/>
          </a:bodyPr>
          <a:lstStyle/>
          <a:p>
            <a:r>
              <a:rPr lang="fa-IR" sz="3000" b="1" dirty="0" smtClean="0">
                <a:solidFill>
                  <a:srgbClr val="002060"/>
                </a:solidFill>
              </a:rPr>
              <a:t> </a:t>
            </a:r>
            <a:r>
              <a:rPr sz="3000" smtClean="0">
                <a:solidFill>
                  <a:srgbClr val="002060"/>
                </a:solidFill>
              </a:rPr>
              <a:t/>
            </a:r>
            <a:br>
              <a:rPr sz="3000" smtClean="0">
                <a:solidFill>
                  <a:srgbClr val="002060"/>
                </a:solidFill>
              </a:rPr>
            </a:br>
            <a:r>
              <a:rPr lang="fa-IR" sz="3000" b="1" dirty="0" smtClean="0">
                <a:solidFill>
                  <a:srgbClr val="002060"/>
                </a:solidFill>
              </a:rPr>
              <a:t>تجهیزات و دستگاههای مورد استفاده در عملیات ساختمان سازی</a:t>
            </a:r>
            <a:r>
              <a:rPr sz="3000" smtClean="0">
                <a:solidFill>
                  <a:srgbClr val="002060"/>
                </a:solidFill>
              </a:rPr>
              <a:t/>
            </a:r>
            <a:br>
              <a:rPr sz="3000" smtClean="0">
                <a:solidFill>
                  <a:srgbClr val="002060"/>
                </a:solidFill>
              </a:rPr>
            </a:br>
            <a:endParaRPr lang="fa-IR" sz="30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95958"/>
          </a:xfrm>
        </p:spPr>
        <p:txBody>
          <a:bodyPr/>
          <a:lstStyle/>
          <a:p>
            <a:r>
              <a:rPr lang="fa-IR" b="1" dirty="0" smtClean="0"/>
              <a:t>3) در مورد جرثقیلها و بالابرها بدلیل اهمیت بالای ایمنی در آنها و حوادث بسیار سهمگینی که از ناحیه آنها متوجه کارگران است باید بطور مرتب و منظم سیمها، کابلها، طنابها، زنجیرها و قلابهای آنها مورد بازدیدهای بصری و فنی قرار گیرند. سوابق حاصل از این بازدیدها باید نگهداری شود و قطعات معیوب و خراب و پوسیده بلافاصله تعویض گردند.</a:t>
            </a:r>
          </a:p>
          <a:p>
            <a:endParaRPr lang="fa-IR" b="1" dirty="0" smtClean="0"/>
          </a:p>
          <a:p>
            <a:r>
              <a:rPr lang="fa-IR" b="1" dirty="0" smtClean="0"/>
              <a:t>4) </a:t>
            </a:r>
            <a:r>
              <a:rPr lang="fa-IR" b="1" dirty="0" smtClean="0">
                <a:solidFill>
                  <a:srgbClr val="FF0000"/>
                </a:solidFill>
              </a:rPr>
              <a:t>در وسایل بالابر آنچه بعنوان یک اصل مطرح می باشد اینست که هیچ کارگری مجاز نیست روی بار سوار شده و حمل و جابجا شود. </a:t>
            </a:r>
            <a:r>
              <a:rPr lang="fa-IR" b="1" dirty="0" smtClean="0"/>
              <a:t>خطر سقوط افراد از روی بار ، بسیار بالاست.هدایت بار توسط کارگر می تواند انجام شود ولی نشستن روی بار مجاز نیست.</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186766" cy="5810272"/>
          </a:xfrm>
        </p:spPr>
        <p:txBody>
          <a:bodyPr/>
          <a:lstStyle/>
          <a:p>
            <a:pPr lvl="0"/>
            <a:r>
              <a:rPr lang="fa-IR" b="1" dirty="0" smtClean="0"/>
              <a:t>5) در شرایط بد جوی و طوفانهای شدید باید عملیات مربوط به تجهیزات بالابری و انتقال بار را تعطیل نمود </a:t>
            </a:r>
            <a:r>
              <a:rPr lang="fa-IR" b="1" dirty="0" smtClean="0">
                <a:solidFill>
                  <a:srgbClr val="FF0000"/>
                </a:solidFill>
              </a:rPr>
              <a:t>زیرا سقوط بارهای حجیم و سنگین بدلیل عدم تعادل </a:t>
            </a:r>
            <a:r>
              <a:rPr lang="fa-IR" b="1" dirty="0" smtClean="0"/>
              <a:t>لازم ممکن است رخ دهد.</a:t>
            </a:r>
            <a:endParaRPr lang="en-US" dirty="0" smtClean="0"/>
          </a:p>
          <a:p>
            <a:pPr lvl="0">
              <a:buNone/>
            </a:pPr>
            <a:endParaRPr lang="fa-IR" b="1" dirty="0" smtClean="0"/>
          </a:p>
          <a:p>
            <a:pPr lvl="0">
              <a:buNone/>
            </a:pPr>
            <a:r>
              <a:rPr lang="fa-IR" b="1" dirty="0" smtClean="0"/>
              <a:t>6) </a:t>
            </a:r>
            <a:r>
              <a:rPr lang="fa-IR" b="1" dirty="0" smtClean="0">
                <a:solidFill>
                  <a:srgbClr val="FF0000"/>
                </a:solidFill>
              </a:rPr>
              <a:t>در حمل و انتقال مصالح ساختمانی باید رعایت اصول ایمنی را نمود. </a:t>
            </a:r>
            <a:r>
              <a:rPr lang="fa-IR" b="1" dirty="0" smtClean="0"/>
              <a:t>خیلی از مصالح ساختمانی وزن بالایی دارند که حمل آنها بدون رعایت اصول بسته بندی مناسب می تواند منجر به سقوط آنها و یا آلودگی محیط شود.انتقال تیرآهنهای بلند و سنگین ، سازه های فلزی حجیم و... باید با دقت و صرف حوصله صورت گیرد.</a:t>
            </a:r>
            <a:endParaRPr lang="en-US" dirty="0" smtClean="0"/>
          </a:p>
          <a:p>
            <a:endParaRPr lang="fa-IR" dirty="0"/>
          </a:p>
        </p:txBody>
      </p:sp>
      <p:pic>
        <p:nvPicPr>
          <p:cNvPr id="3" name="Picture 2" descr="2275_1165951348.jpg"/>
          <p:cNvPicPr>
            <a:picLocks noChangeAspect="1"/>
          </p:cNvPicPr>
          <p:nvPr/>
        </p:nvPicPr>
        <p:blipFill>
          <a:blip r:embed="rId2"/>
          <a:stretch>
            <a:fillRect/>
          </a:stretch>
        </p:blipFill>
        <p:spPr>
          <a:xfrm>
            <a:off x="428596" y="4214818"/>
            <a:ext cx="2857500" cy="2157411"/>
          </a:xfrm>
          <a:prstGeom prst="rect">
            <a:avLst/>
          </a:prstGeom>
        </p:spPr>
      </p:pic>
      <p:pic>
        <p:nvPicPr>
          <p:cNvPr id="4" name="Picture 3" descr="images.jpg"/>
          <p:cNvPicPr>
            <a:picLocks noChangeAspect="1"/>
          </p:cNvPicPr>
          <p:nvPr/>
        </p:nvPicPr>
        <p:blipFill>
          <a:blip r:embed="rId3"/>
          <a:stretch>
            <a:fillRect/>
          </a:stretch>
        </p:blipFill>
        <p:spPr>
          <a:xfrm>
            <a:off x="6000760" y="4214818"/>
            <a:ext cx="2857520" cy="2143140"/>
          </a:xfrm>
          <a:prstGeom prst="rect">
            <a:avLst/>
          </a:prstGeom>
        </p:spPr>
      </p:pic>
      <p:pic>
        <p:nvPicPr>
          <p:cNvPr id="5" name="Picture 4" descr="images.jpg"/>
          <p:cNvPicPr>
            <a:picLocks noChangeAspect="1"/>
          </p:cNvPicPr>
          <p:nvPr/>
        </p:nvPicPr>
        <p:blipFill>
          <a:blip r:embed="rId4"/>
          <a:stretch>
            <a:fillRect/>
          </a:stretch>
        </p:blipFill>
        <p:spPr>
          <a:xfrm>
            <a:off x="3286116" y="4214818"/>
            <a:ext cx="2767013" cy="21431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58204" cy="5738834"/>
          </a:xfrm>
        </p:spPr>
        <p:txBody>
          <a:bodyPr>
            <a:normAutofit fontScale="92500" lnSpcReduction="20000"/>
          </a:bodyPr>
          <a:lstStyle/>
          <a:p>
            <a:r>
              <a:rPr lang="fa-IR" sz="2800" b="1" dirty="0" smtClean="0">
                <a:solidFill>
                  <a:srgbClr val="002060"/>
                </a:solidFill>
                <a:cs typeface="Afra" pitchFamily="2" charset="-78"/>
              </a:rPr>
              <a:t>وسايل، تجهيزات و ماشين آلات ساختماني</a:t>
            </a:r>
          </a:p>
          <a:p>
            <a:pPr>
              <a:lnSpc>
                <a:spcPct val="150000"/>
              </a:lnSpc>
            </a:pPr>
            <a:r>
              <a:rPr lang="fa-IR" sz="2800" dirty="0" smtClean="0">
                <a:cs typeface="Afra" pitchFamily="2" charset="-78"/>
              </a:rPr>
              <a:t>وسايل، تجهيزات و ماشين آلات ساختماني عبارتند از مواردي نظير:</a:t>
            </a:r>
          </a:p>
          <a:p>
            <a:pPr>
              <a:lnSpc>
                <a:spcPct val="150000"/>
              </a:lnSpc>
            </a:pPr>
            <a:r>
              <a:rPr lang="fa-IR" sz="2800" dirty="0" smtClean="0">
                <a:cs typeface="Afra" pitchFamily="2" charset="-78"/>
              </a:rPr>
              <a:t>الف: </a:t>
            </a:r>
            <a:r>
              <a:rPr lang="fa-IR" sz="2800" dirty="0" smtClean="0">
                <a:solidFill>
                  <a:srgbClr val="FF0000"/>
                </a:solidFill>
                <a:cs typeface="Afra" pitchFamily="2" charset="-78"/>
              </a:rPr>
              <a:t>دستگاهها و وسايل موتوري بالابر </a:t>
            </a:r>
            <a:r>
              <a:rPr lang="fa-IR" sz="2800" dirty="0" smtClean="0">
                <a:cs typeface="Afra" pitchFamily="2" charset="-78"/>
              </a:rPr>
              <a:t>(از قبيل انواع جرثقيل ، پمپ هاي بتن ثابت ومتحرك، ليفتراك و آسانسور موقت ).</a:t>
            </a:r>
          </a:p>
          <a:p>
            <a:pPr>
              <a:lnSpc>
                <a:spcPct val="150000"/>
              </a:lnSpc>
            </a:pPr>
            <a:r>
              <a:rPr lang="fa-IR" sz="2800" dirty="0" smtClean="0">
                <a:cs typeface="Afra" pitchFamily="2" charset="-78"/>
              </a:rPr>
              <a:t>ب: </a:t>
            </a:r>
            <a:r>
              <a:rPr lang="fa-IR" sz="2800" dirty="0" smtClean="0">
                <a:solidFill>
                  <a:srgbClr val="FF0000"/>
                </a:solidFill>
                <a:cs typeface="Afra" pitchFamily="2" charset="-78"/>
              </a:rPr>
              <a:t>ماشين آلات خا كبرداري و گودبرداري </a:t>
            </a:r>
            <a:r>
              <a:rPr lang="fa-IR" sz="2800" dirty="0" smtClean="0">
                <a:cs typeface="Afra" pitchFamily="2" charset="-78"/>
              </a:rPr>
              <a:t>(بيلهاي مكانيكي، لودرها ، بولدوزرها و از اين قبيل) </a:t>
            </a:r>
            <a:r>
              <a:rPr lang="fa-IR" sz="2800" dirty="0" smtClean="0">
                <a:solidFill>
                  <a:srgbClr val="FF0000"/>
                </a:solidFill>
                <a:cs typeface="Afra" pitchFamily="2" charset="-78"/>
              </a:rPr>
              <a:t>و وسايل نقليه موتوري ويژه حمل و نقل مصالح ساختماني </a:t>
            </a:r>
            <a:r>
              <a:rPr lang="fa-IR" sz="2800" dirty="0" smtClean="0">
                <a:cs typeface="Afra" pitchFamily="2" charset="-78"/>
              </a:rPr>
              <a:t>(وانت ها، كاميونها ، تراك ميكسرها و از اين قبيل).</a:t>
            </a:r>
          </a:p>
          <a:p>
            <a:pPr>
              <a:lnSpc>
                <a:spcPct val="150000"/>
              </a:lnSpc>
            </a:pPr>
            <a:r>
              <a:rPr lang="fa-IR" sz="2800" dirty="0" smtClean="0">
                <a:cs typeface="Afra" pitchFamily="2" charset="-78"/>
              </a:rPr>
              <a:t>ج: </a:t>
            </a:r>
            <a:r>
              <a:rPr lang="fa-IR" sz="2800" dirty="0" smtClean="0">
                <a:solidFill>
                  <a:srgbClr val="FF0000"/>
                </a:solidFill>
                <a:cs typeface="Afra" pitchFamily="2" charset="-78"/>
              </a:rPr>
              <a:t>وسايل و ماشين آلات الكتريكي و مكانيكي</a:t>
            </a:r>
            <a:r>
              <a:rPr lang="fa-IR" sz="2800" dirty="0" smtClean="0">
                <a:cs typeface="Afra" pitchFamily="2" charset="-78"/>
              </a:rPr>
              <a:t>( از قبيل دستگاههاي نجاري، بتن سازي، جوشكاري، تهيه هواي فشرده، انواع پمپ ها، تهويه كننده ها، الكتروموتورها، مولدهاي برق سيار، لرزاننده ها، دج برها، وسايل و ابزارهاي دستي قابل حمل از قبيل مته، فرز، ساب و غيره.)</a:t>
            </a:r>
            <a:endParaRPr lang="en-US" sz="2800" dirty="0" smtClean="0">
              <a:cs typeface="Afra" pitchFamily="2" charset="-78"/>
            </a:endParaRPr>
          </a:p>
          <a:p>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BEBA8EAE-BF5A-486C-A8C5-ECC9F3942E4B}">
                <a14:imgProps xmlns:a14="http://schemas.microsoft.com/office/drawing/2010/main" xmlns="">
                  <a14:imgLayer r:embed="rId3">
                    <a14:imgEffect>
                      <a14:sharpenSoften amount="36000"/>
                    </a14:imgEffect>
                  </a14:imgLayer>
                </a14:imgProps>
              </a:ext>
              <a:ext uri="{28A0092B-C50C-407E-A947-70E740481C1C}">
                <a14:useLocalDpi xmlns:a14="http://schemas.microsoft.com/office/drawing/2010/main" xmlns="" val="0"/>
              </a:ext>
            </a:extLst>
          </a:blip>
          <a:srcRect/>
          <a:stretch>
            <a:fillRect/>
          </a:stretch>
        </p:blipFill>
        <p:spPr bwMode="auto">
          <a:xfrm>
            <a:off x="428596" y="357166"/>
            <a:ext cx="8389450" cy="6143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xmlns="">
                  <a14:imgLayer r:embed="rId3">
                    <a14:imgEffect>
                      <a14:sharpenSoften amount="51000"/>
                    </a14:imgEffect>
                  </a14:imgLayer>
                </a14:imgProps>
              </a:ext>
              <a:ext uri="{28A0092B-C50C-407E-A947-70E740481C1C}">
                <a14:useLocalDpi xmlns:a14="http://schemas.microsoft.com/office/drawing/2010/main" xmlns="" val="0"/>
              </a:ext>
            </a:extLst>
          </a:blip>
          <a:srcRect/>
          <a:stretch>
            <a:fillRect/>
          </a:stretch>
        </p:blipFill>
        <p:spPr bwMode="auto">
          <a:xfrm>
            <a:off x="285720" y="285727"/>
            <a:ext cx="8572560" cy="6239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xmlns="">
                  <a14:imgLayer r:embed="rId3">
                    <a14:imgEffect>
                      <a14:sharpenSoften amount="41000"/>
                    </a14:imgEffect>
                  </a14:imgLayer>
                </a14:imgProps>
              </a:ext>
              <a:ext uri="{28A0092B-C50C-407E-A947-70E740481C1C}">
                <a14:useLocalDpi xmlns:a14="http://schemas.microsoft.com/office/drawing/2010/main" xmlns="" val="0"/>
              </a:ext>
            </a:extLst>
          </a:blip>
          <a:srcRect/>
          <a:stretch>
            <a:fillRect/>
          </a:stretch>
        </p:blipFill>
        <p:spPr bwMode="auto">
          <a:xfrm>
            <a:off x="285720" y="214290"/>
            <a:ext cx="8552810" cy="6357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58204" cy="5667396"/>
          </a:xfrm>
        </p:spPr>
        <p:txBody>
          <a:bodyPr/>
          <a:lstStyle/>
          <a:p>
            <a:pPr>
              <a:buNone/>
            </a:pPr>
            <a:r>
              <a:rPr lang="fa-IR" b="1" dirty="0" smtClean="0">
                <a:solidFill>
                  <a:srgbClr val="002060"/>
                </a:solidFill>
              </a:rPr>
              <a:t>   ﺍﯾﻤﻨﯽ دﺭ ﺣﻤﻞ و ﻧﻘﻞ مصالح </a:t>
            </a:r>
          </a:p>
          <a:p>
            <a:pPr>
              <a:buNone/>
            </a:pPr>
            <a:endParaRPr lang="fa-IR" b="1" dirty="0" smtClean="0">
              <a:solidFill>
                <a:srgbClr val="002060"/>
              </a:solidFill>
            </a:endParaRPr>
          </a:p>
          <a:p>
            <a:pPr>
              <a:buNone/>
            </a:pPr>
            <a:r>
              <a:rPr lang="fa-IR" dirty="0" smtClean="0"/>
              <a:t>   ﺍﯾﺠﺎﺩ ﺭﺍﻫﻬﺎی ﺍﺭﺗﺒﺎﻃﯽ ﺍﯾﻤﻦ و ﻣﻨﺎﺳﺐ ﺑﺮﺍی ﻋﺒﻮﺭ و ﻣﺮوﺭ و وﺳﺎﯾﻞ ﻧﻘﻠﯿﻪ و ﺑﻪ ﮐﺎﺭ ﮔﺮﻓﺘﻦ ﺍﻓﺮﺍﺩ ﺑﺎ ﺗﺠﺮﺑﻪ و ﺁﻣﻮﺯﺵ ﺩﯾﺪﻩ ﺩﺭ ﺑﺎﺭﮔﯿﺮی، ﺗﺨﻠﯿﻪ و ﺭﺍﻩ ﺍﻧﺪﺍﺯی وﺳﺎﯾﻞ ﻧﻘﻠﯿﻪ ﺍﺯ ﺍﻫﻤﯿﺖ وﯾﮋﻩ ﺍی ﺑﺮﺧﻮﺭﺩﺍﺭ ﺍﺳﺖ .     </a:t>
            </a:r>
          </a:p>
          <a:p>
            <a:pPr>
              <a:buNone/>
            </a:pPr>
            <a:endParaRPr lang="fa-IR" dirty="0" smtClean="0"/>
          </a:p>
          <a:p>
            <a:pPr>
              <a:buNone/>
            </a:pPr>
            <a:r>
              <a:rPr lang="fa-IR" dirty="0" smtClean="0"/>
              <a:t>   ﺗﻌﻤﯿﺮ و ﻧﮕﻬﺪﺍﺭی وﺳﺎﯾﻞ ﺣﻤﻞ و ﻧﻘﻞ ﺗﻮﺳﻂ ﺍﻓﺮﺍﺩ ﻣﺎﻫﺮ ﺿﺮوﺭی ﺍﺳﺖ. وﺳﺎﯾﻞ ﺣﻤﻞ و ﻧﻘﻞ ﻧﺒﺎﯾﺪ ﺍﺿﺎﻓﻪ ﺑﺮ ﻇﺮﻓﯿﺖ ﺑﺎﺭ ﺷﻮﻧﺪ، ﺑﺎﺭ ﺑﺮﺩﺍﺷﺘﻪ ﺷﺪﻩ ﺑﺎﯾﺪ ﺑﻪ ﻃﻮﺭ ﯾﮑﻨﻮﺍﺧﺖ ﺭوی ﻣﺤﻮﺭﻫﺎی وﺳﯿﻠﻪ ﻧﻘﻠﯿﻪ ﺗﻮﺯﯾﻊ ﮔﺮﺩﺩ. </a:t>
            </a:r>
            <a:endParaRPr lang="fa-IR" dirty="0"/>
          </a:p>
        </p:txBody>
      </p:sp>
      <p:pic>
        <p:nvPicPr>
          <p:cNvPr id="3" name="Picture 2" descr="96.jpg"/>
          <p:cNvPicPr>
            <a:picLocks noChangeAspect="1"/>
          </p:cNvPicPr>
          <p:nvPr/>
        </p:nvPicPr>
        <p:blipFill>
          <a:blip r:embed="rId2"/>
          <a:stretch>
            <a:fillRect/>
          </a:stretch>
        </p:blipFill>
        <p:spPr>
          <a:xfrm>
            <a:off x="5357818" y="4429132"/>
            <a:ext cx="3075147" cy="2071702"/>
          </a:xfrm>
          <a:prstGeom prst="rect">
            <a:avLst/>
          </a:prstGeom>
        </p:spPr>
      </p:pic>
      <p:pic>
        <p:nvPicPr>
          <p:cNvPr id="4" name="Picture 3" descr="Unloading and distribution supervisor.JPG"/>
          <p:cNvPicPr>
            <a:picLocks noChangeAspect="1"/>
          </p:cNvPicPr>
          <p:nvPr/>
        </p:nvPicPr>
        <p:blipFill>
          <a:blip r:embed="rId3"/>
          <a:stretch>
            <a:fillRect/>
          </a:stretch>
        </p:blipFill>
        <p:spPr>
          <a:xfrm>
            <a:off x="642910" y="4429132"/>
            <a:ext cx="3357586" cy="20614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sp>
        <p:nvSpPr>
          <p:cNvPr id="2" name="Title 1"/>
          <p:cNvSpPr>
            <a:spLocks noGrp="1"/>
          </p:cNvSpPr>
          <p:nvPr>
            <p:ph type="ctrTitle"/>
          </p:nvPr>
        </p:nvSpPr>
        <p:spPr>
          <a:xfrm>
            <a:off x="571472" y="1928802"/>
            <a:ext cx="7958166" cy="1727203"/>
          </a:xfrm>
        </p:spPr>
        <p:txBody>
          <a:bodyPr/>
          <a:lstStyle/>
          <a:p>
            <a:endParaRPr lang="fa-IR" dirty="0"/>
          </a:p>
        </p:txBody>
      </p:sp>
      <p:pic>
        <p:nvPicPr>
          <p:cNvPr id="5" name="Picture 4" descr="images.jpg"/>
          <p:cNvPicPr>
            <a:picLocks noChangeAspect="1"/>
          </p:cNvPicPr>
          <p:nvPr/>
        </p:nvPicPr>
        <p:blipFill>
          <a:blip r:embed="rId2"/>
          <a:stretch>
            <a:fillRect/>
          </a:stretch>
        </p:blipFill>
        <p:spPr>
          <a:xfrm>
            <a:off x="285720" y="357166"/>
            <a:ext cx="8556638" cy="6143638"/>
          </a:xfrm>
          <a:prstGeom prst="rect">
            <a:avLst/>
          </a:prstGeom>
        </p:spPr>
      </p:pic>
      <p:sp>
        <p:nvSpPr>
          <p:cNvPr id="6" name="Rectangle 5"/>
          <p:cNvSpPr/>
          <p:nvPr/>
        </p:nvSpPr>
        <p:spPr>
          <a:xfrm>
            <a:off x="3357522" y="2143116"/>
            <a:ext cx="5786478" cy="1323439"/>
          </a:xfrm>
          <a:prstGeom prst="rect">
            <a:avLst/>
          </a:prstGeom>
        </p:spPr>
        <p:txBody>
          <a:bodyPr wrap="square">
            <a:spAutoFit/>
          </a:bodyPr>
          <a:lstStyle/>
          <a:p>
            <a:pPr algn="ctr"/>
            <a:r>
              <a:rPr lang="fa-IR" sz="4000" b="1" i="1" dirty="0" smtClean="0">
                <a:solidFill>
                  <a:schemeClr val="bg1"/>
                </a:solidFill>
              </a:rPr>
              <a:t>ایمنی درعمليات ساختمانی</a:t>
            </a:r>
            <a:r>
              <a:rPr lang="en-US" sz="4000" b="1" i="1" dirty="0" smtClean="0">
                <a:solidFill>
                  <a:schemeClr val="bg1"/>
                </a:solidFill>
              </a:rPr>
              <a:t/>
            </a:r>
            <a:br>
              <a:rPr lang="en-US" sz="4000" b="1" i="1" dirty="0" smtClean="0">
                <a:solidFill>
                  <a:schemeClr val="bg1"/>
                </a:solidFill>
              </a:rPr>
            </a:br>
            <a:endParaRPr lang="fa-IR" sz="4000" b="1" i="1"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524520"/>
          </a:xfrm>
        </p:spPr>
        <p:txBody>
          <a:bodyPr>
            <a:normAutofit/>
          </a:bodyPr>
          <a:lstStyle/>
          <a:p>
            <a:pPr>
              <a:buNone/>
            </a:pPr>
            <a:r>
              <a:rPr lang="fa-IR" b="1" dirty="0" smtClean="0">
                <a:solidFill>
                  <a:srgbClr val="002060"/>
                </a:solidFill>
              </a:rPr>
              <a:t>ایمنی در عملیات خاکی</a:t>
            </a:r>
          </a:p>
          <a:p>
            <a:pPr>
              <a:buNone/>
            </a:pPr>
            <a:endParaRPr lang="fa-IR" dirty="0" smtClean="0"/>
          </a:p>
          <a:p>
            <a:pPr>
              <a:buNone/>
            </a:pPr>
            <a:r>
              <a:rPr lang="fa-IR" dirty="0" smtClean="0"/>
              <a:t>   ﻫﻨﮕﺎﻡ  ﺍﺟﺮﺍی ﻋﻤﻠﯿﺎﺕ ﺧﺎﮐﯽ ، ﺑﺮﻕ، ﺗﻠﻔﻦ ،ﺧﻄﻮﻁ ﻟﻮﻟﻪ ﺁﺏ، ﮔﺎﺯ و ﻏﯿﺮﻩ ی ﮐﺎﺭ ﺑﺎﯾﺪ ﻣﺘﻮﻗﻒ شود و ﺑﻪ ﺍﻃﻼﻉ ﻣﺴﺌﻮﻟﯿﻦ ﻣﺮﺑﻮﻁ ﺑﺮﺳﺪ. </a:t>
            </a:r>
          </a:p>
          <a:p>
            <a:pPr>
              <a:buNone/>
            </a:pPr>
            <a:endParaRPr lang="fa-IR" dirty="0" smtClean="0"/>
          </a:p>
          <a:p>
            <a:pPr>
              <a:buNone/>
            </a:pPr>
            <a:r>
              <a:rPr lang="fa-IR" dirty="0" smtClean="0"/>
              <a:t>   ﻗﻄﻊ و رﯾﺸﻪ ﮐﻨﯽ ﺩﺭﺧﺘﺎﻥ، ﺑﺎﯾﺪ ﭼﻨﺎﻥ ﺻﻮﺭﺕ ﮔﯿﺮﺩ ﮐﻪ ﺑﺎﻋﺚ ﺧﺮﺍﺑﯽ ﺳﺎﺧﺘﻤﺎﻧﻬﺎی ﻣﺠﺎوﺭ و ﯾﺎ ﺻﺪﻣﻪ ﺑﻪ ﺍﺷﺨﺎﺹ ﻧﺸﻮﺩ. ﺩﺭﺧﺘﺎﻥ ﺑﺎﯾﺪ ﻃﻮﺭی ﻗﻄﻊ ﺷﻮﻧﺪ ﮐﻪ ﻫﻨﮕﺎﻡ ﺳﻘﻮﻁ ﺩﺭ ﺟﻬﺖ ﭘﯿﺶ ﺑﯿﻨﯽ شده ﺑﯿﻔﺘﻨﺪ. </a:t>
            </a:r>
            <a:endParaRPr lang="fa-IR" dirty="0"/>
          </a:p>
        </p:txBody>
      </p:sp>
      <p:pic>
        <p:nvPicPr>
          <p:cNvPr id="3" name="Picture 2" descr="images.jpg"/>
          <p:cNvPicPr>
            <a:picLocks noChangeAspect="1"/>
          </p:cNvPicPr>
          <p:nvPr/>
        </p:nvPicPr>
        <p:blipFill>
          <a:blip r:embed="rId2"/>
          <a:stretch>
            <a:fillRect/>
          </a:stretch>
        </p:blipFill>
        <p:spPr>
          <a:xfrm>
            <a:off x="4714876" y="4214818"/>
            <a:ext cx="4000528" cy="2214578"/>
          </a:xfrm>
          <a:prstGeom prst="rect">
            <a:avLst/>
          </a:prstGeom>
        </p:spPr>
      </p:pic>
      <p:pic>
        <p:nvPicPr>
          <p:cNvPr id="4" name="Picture 3" descr="thumb2_129888.jpg"/>
          <p:cNvPicPr>
            <a:picLocks noChangeAspect="1"/>
          </p:cNvPicPr>
          <p:nvPr/>
        </p:nvPicPr>
        <p:blipFill>
          <a:blip r:embed="rId3"/>
          <a:stretch>
            <a:fillRect/>
          </a:stretch>
        </p:blipFill>
        <p:spPr>
          <a:xfrm>
            <a:off x="500034" y="4143380"/>
            <a:ext cx="3857652" cy="22860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45000"/>
                    </a14:imgEffect>
                  </a14:imgLayer>
                </a14:imgProps>
              </a:ext>
              <a:ext uri="{28A0092B-C50C-407E-A947-70E740481C1C}">
                <a14:useLocalDpi xmlns:a14="http://schemas.microsoft.com/office/drawing/2010/main" xmlns="" val="0"/>
              </a:ext>
            </a:extLst>
          </a:blip>
          <a:srcRect/>
          <a:stretch>
            <a:fillRect/>
          </a:stretch>
        </p:blipFill>
        <p:spPr bwMode="auto">
          <a:xfrm>
            <a:off x="285720" y="214290"/>
            <a:ext cx="8515337" cy="6381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42000"/>
                    </a14:imgEffect>
                  </a14:imgLayer>
                </a14:imgProps>
              </a:ext>
              <a:ext uri="{28A0092B-C50C-407E-A947-70E740481C1C}">
                <a14:useLocalDpi xmlns:a14="http://schemas.microsoft.com/office/drawing/2010/main" xmlns="" val="0"/>
              </a:ext>
            </a:extLst>
          </a:blip>
          <a:srcRect/>
          <a:stretch>
            <a:fillRect/>
          </a:stretch>
        </p:blipFill>
        <p:spPr bwMode="auto">
          <a:xfrm>
            <a:off x="357158" y="357166"/>
            <a:ext cx="8346200" cy="6148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65000"/>
                    </a14:imgEffect>
                  </a14:imgLayer>
                </a14:imgProps>
              </a:ext>
              <a:ext uri="{28A0092B-C50C-407E-A947-70E740481C1C}">
                <a14:useLocalDpi xmlns:a14="http://schemas.microsoft.com/office/drawing/2010/main" xmlns="" val="0"/>
              </a:ext>
            </a:extLst>
          </a:blip>
          <a:srcRect/>
          <a:stretch>
            <a:fillRect/>
          </a:stretch>
        </p:blipFill>
        <p:spPr bwMode="auto">
          <a:xfrm>
            <a:off x="285720" y="285728"/>
            <a:ext cx="8452113" cy="628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186766" cy="6286544"/>
          </a:xfrm>
        </p:spPr>
        <p:txBody>
          <a:bodyPr/>
          <a:lstStyle/>
          <a:p>
            <a:r>
              <a:rPr lang="fa-IR" b="1" dirty="0" smtClean="0">
                <a:solidFill>
                  <a:srgbClr val="002060"/>
                </a:solidFill>
              </a:rPr>
              <a:t>ج) ایمنی داربستها:</a:t>
            </a:r>
            <a:endParaRPr lang="en-US" dirty="0" smtClean="0">
              <a:solidFill>
                <a:srgbClr val="002060"/>
              </a:solidFill>
            </a:endParaRPr>
          </a:p>
          <a:p>
            <a:r>
              <a:rPr lang="fa-IR" b="1" dirty="0" smtClean="0"/>
              <a:t> </a:t>
            </a:r>
            <a:endParaRPr lang="en-US" dirty="0" smtClean="0"/>
          </a:p>
          <a:p>
            <a:r>
              <a:rPr lang="fa-IR" b="1" dirty="0" smtClean="0"/>
              <a:t>داربستها اصولا جایگاههایی هستند که بمنظور تکیه گاه موقت کارگر یا مصالح ساختمانی در مدت اجرای عملیات ساختمانی شامل تخریب، تعمیرات ، تمیزکاری و ... که در ارتفاع انجام می شود بکار میرود. </a:t>
            </a:r>
          </a:p>
          <a:p>
            <a:endParaRPr lang="fa-IR" b="1" dirty="0" smtClean="0"/>
          </a:p>
          <a:p>
            <a:r>
              <a:rPr lang="fa-IR" b="1" dirty="0" smtClean="0"/>
              <a:t>انواع داربست :</a:t>
            </a:r>
          </a:p>
          <a:p>
            <a:endParaRPr lang="en-US" dirty="0" smtClean="0"/>
          </a:p>
          <a:p>
            <a:pPr lvl="0"/>
            <a:r>
              <a:rPr lang="fa-IR" b="1" dirty="0" smtClean="0"/>
              <a:t>داربستهای ساده</a:t>
            </a:r>
            <a:endParaRPr lang="en-US" dirty="0" smtClean="0"/>
          </a:p>
          <a:p>
            <a:pPr lvl="0"/>
            <a:r>
              <a:rPr lang="fa-IR" b="1" dirty="0" smtClean="0"/>
              <a:t>داربستهای مستقل</a:t>
            </a:r>
            <a:endParaRPr lang="en-US" dirty="0" smtClean="0"/>
          </a:p>
          <a:p>
            <a:pPr lvl="0"/>
            <a:r>
              <a:rPr lang="fa-IR" b="1" dirty="0" smtClean="0"/>
              <a:t>داربستهای معلق</a:t>
            </a:r>
            <a:endParaRPr lang="en-US" dirty="0" smtClean="0"/>
          </a:p>
          <a:p>
            <a:pPr lvl="0"/>
            <a:r>
              <a:rPr lang="fa-IR" b="1" dirty="0" smtClean="0"/>
              <a:t>داربستهای قابل نوسان</a:t>
            </a:r>
            <a:endParaRPr lang="en-US" dirty="0" smtClean="0"/>
          </a:p>
          <a:p>
            <a:pPr lvl="0"/>
            <a:r>
              <a:rPr lang="fa-IR" b="1" dirty="0" smtClean="0"/>
              <a:t>داربستهای پیش آمده</a:t>
            </a:r>
            <a:endParaRPr lang="en-US" dirty="0" smtClean="0"/>
          </a:p>
          <a:p>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r>
              <a:rPr lang="fa-IR" b="1" dirty="0" smtClean="0"/>
              <a:t>امروزه استفاده از داربستهای چوبی بسیار محدود بوده و بیشتر از داربستهای فلزی استفاده می شود. معمولا داربستهای فلزی حداکثر تا ارتفاع 25 متر مورد استفاده قرار می گیرند.</a:t>
            </a:r>
          </a:p>
          <a:p>
            <a:endParaRPr lang="fa-IR" dirty="0"/>
          </a:p>
        </p:txBody>
      </p:sp>
      <p:sp>
        <p:nvSpPr>
          <p:cNvPr id="3" name="Title 2"/>
          <p:cNvSpPr>
            <a:spLocks noGrp="1"/>
          </p:cNvSpPr>
          <p:nvPr>
            <p:ph type="title"/>
          </p:nvPr>
        </p:nvSpPr>
        <p:spPr/>
        <p:txBody>
          <a:bodyPr/>
          <a:lstStyle/>
          <a:p>
            <a:endParaRPr lang="fa-IR"/>
          </a:p>
        </p:txBody>
      </p:sp>
      <p:pic>
        <p:nvPicPr>
          <p:cNvPr id="4" name="Picture 3" descr="images.jpg"/>
          <p:cNvPicPr>
            <a:picLocks noChangeAspect="1"/>
          </p:cNvPicPr>
          <p:nvPr/>
        </p:nvPicPr>
        <p:blipFill>
          <a:blip r:embed="rId2"/>
          <a:stretch>
            <a:fillRect/>
          </a:stretch>
        </p:blipFill>
        <p:spPr>
          <a:xfrm>
            <a:off x="285720" y="357166"/>
            <a:ext cx="4357718" cy="3929090"/>
          </a:xfrm>
          <a:prstGeom prst="rect">
            <a:avLst/>
          </a:prstGeom>
        </p:spPr>
      </p:pic>
      <p:pic>
        <p:nvPicPr>
          <p:cNvPr id="6" name="Picture 5" descr="داربست-چکشی-صنعت-یدک.jpg"/>
          <p:cNvPicPr>
            <a:picLocks noChangeAspect="1"/>
          </p:cNvPicPr>
          <p:nvPr/>
        </p:nvPicPr>
        <p:blipFill>
          <a:blip r:embed="rId3"/>
          <a:stretch>
            <a:fillRect/>
          </a:stretch>
        </p:blipFill>
        <p:spPr>
          <a:xfrm>
            <a:off x="4714876" y="357166"/>
            <a:ext cx="3962449" cy="396244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115328" cy="6000792"/>
          </a:xfrm>
        </p:spPr>
        <p:txBody>
          <a:bodyPr/>
          <a:lstStyle/>
          <a:p>
            <a:pPr marL="0" lvl="0" indent="0" algn="justLow" fontAlgn="base">
              <a:spcBef>
                <a:spcPct val="0"/>
              </a:spcBef>
              <a:spcAft>
                <a:spcPct val="0"/>
              </a:spcAft>
              <a:buClrTx/>
              <a:buSzTx/>
              <a:buNone/>
            </a:pPr>
            <a:r>
              <a:rPr lang="fa-IR" sz="2800" b="1" dirty="0" smtClean="0">
                <a:solidFill>
                  <a:srgbClr val="002060"/>
                </a:solidFill>
                <a:latin typeface="Arial" pitchFamily="34" charset="0"/>
                <a:ea typeface="Times New Roman" pitchFamily="18" charset="0"/>
                <a:cs typeface="B Traffic" charset="-78"/>
              </a:rPr>
              <a:t>مهمترین خطرات مربوط به داربستها عبارتند از :</a:t>
            </a:r>
          </a:p>
          <a:p>
            <a:pPr marL="0" lvl="0" indent="0" algn="justLow" fontAlgn="base">
              <a:spcBef>
                <a:spcPct val="0"/>
              </a:spcBef>
              <a:spcAft>
                <a:spcPct val="0"/>
              </a:spcAft>
              <a:buClrTx/>
              <a:buSzTx/>
              <a:buNone/>
            </a:pPr>
            <a:endParaRPr lang="en-US" sz="1200" dirty="0" smtClean="0">
              <a:latin typeface="Arial" pitchFamily="34" charset="0"/>
              <a:cs typeface="Arial" pitchFamily="34" charset="0"/>
            </a:endParaRPr>
          </a:p>
          <a:p>
            <a:pPr marL="514350" lvl="0" indent="-514350" algn="justLow" eaLnBrk="0" fontAlgn="base" hangingPunct="0">
              <a:spcBef>
                <a:spcPct val="0"/>
              </a:spcBef>
              <a:spcAft>
                <a:spcPct val="0"/>
              </a:spcAft>
              <a:buClrTx/>
              <a:buSzTx/>
              <a:buAutoNum type="arabicParenR"/>
            </a:pPr>
            <a:r>
              <a:rPr lang="fa-IR" sz="2400" b="1" dirty="0" smtClean="0">
                <a:solidFill>
                  <a:srgbClr val="C00000"/>
                </a:solidFill>
                <a:latin typeface="Arial" pitchFamily="34" charset="0"/>
                <a:ea typeface="Times New Roman" pitchFamily="18" charset="0"/>
                <a:cs typeface="B Traffic" charset="-78"/>
              </a:rPr>
              <a:t>سقوط از ارتفاع </a:t>
            </a:r>
            <a:r>
              <a:rPr lang="fa-IR" sz="2400" b="1" dirty="0" smtClean="0">
                <a:latin typeface="Arial" pitchFamily="34" charset="0"/>
                <a:ea typeface="Times New Roman" pitchFamily="18" charset="0"/>
                <a:cs typeface="B Traffic" charset="-78"/>
              </a:rPr>
              <a:t>: زمانی که فرد از داربست بالا یا پایین می رود ومکانهایی که حفاظ مناسب نصب نشده است .برای پیشگیری از خطرات مربوط به سقوط افراد از کمربندهای تعلیق برای جلوگیری از سقوط فرد استفاده شود .</a:t>
            </a:r>
          </a:p>
          <a:p>
            <a:pPr marL="742950" lvl="0" indent="-742950" algn="justLow" eaLnBrk="0" fontAlgn="base" hangingPunct="0">
              <a:spcBef>
                <a:spcPct val="0"/>
              </a:spcBef>
              <a:spcAft>
                <a:spcPct val="0"/>
              </a:spcAft>
              <a:buClrTx/>
              <a:buSzTx/>
              <a:buAutoNum type="arabicParenR"/>
            </a:pPr>
            <a:endParaRPr lang="fa-IR" sz="2500" b="1" dirty="0" smtClean="0">
              <a:solidFill>
                <a:srgbClr val="C00000"/>
              </a:solidFill>
            </a:endParaRPr>
          </a:p>
          <a:p>
            <a:pPr marL="742950" lvl="0" indent="-742950" algn="justLow" eaLnBrk="0" fontAlgn="base" hangingPunct="0">
              <a:spcBef>
                <a:spcPct val="0"/>
              </a:spcBef>
              <a:spcAft>
                <a:spcPct val="0"/>
              </a:spcAft>
              <a:buClrTx/>
              <a:buSzTx/>
              <a:buAutoNum type="arabicParenR"/>
            </a:pPr>
            <a:endParaRPr lang="fa-IR" sz="2500" b="1" dirty="0" smtClean="0">
              <a:solidFill>
                <a:srgbClr val="C00000"/>
              </a:solidFill>
            </a:endParaRPr>
          </a:p>
          <a:p>
            <a:pPr marL="742950" lvl="0" indent="-742950" algn="justLow" eaLnBrk="0" fontAlgn="base" hangingPunct="0">
              <a:spcBef>
                <a:spcPct val="0"/>
              </a:spcBef>
              <a:spcAft>
                <a:spcPct val="0"/>
              </a:spcAft>
              <a:buClrTx/>
              <a:buSzTx/>
              <a:buAutoNum type="arabicParenR"/>
            </a:pPr>
            <a:endParaRPr lang="fa-IR" sz="2500" b="1" dirty="0" smtClean="0">
              <a:solidFill>
                <a:srgbClr val="C00000"/>
              </a:solidFill>
            </a:endParaRPr>
          </a:p>
          <a:p>
            <a:pPr marL="742950" lvl="0" indent="-742950" algn="justLow" eaLnBrk="0" fontAlgn="base" hangingPunct="0">
              <a:spcBef>
                <a:spcPct val="0"/>
              </a:spcBef>
              <a:spcAft>
                <a:spcPct val="0"/>
              </a:spcAft>
              <a:buClrTx/>
              <a:buSzTx/>
              <a:buAutoNum type="arabicParenR"/>
            </a:pPr>
            <a:r>
              <a:rPr lang="fa-IR" sz="2500" b="1" dirty="0" smtClean="0">
                <a:solidFill>
                  <a:srgbClr val="C00000"/>
                </a:solidFill>
              </a:rPr>
              <a:t>برخورد سر با اشیاء </a:t>
            </a:r>
            <a:r>
              <a:rPr lang="fa-IR" sz="2500" b="1" dirty="0" smtClean="0"/>
              <a:t>: برای پیشگیری از این خطر از کلاههای ایمنی به همراه چانه بند استفاده شود .در بالای محل کار تور ایمنی نصب شود و از قرنیز برای لبه های محل کار استفاده کنید . </a:t>
            </a:r>
          </a:p>
          <a:p>
            <a:pPr marL="742950" lvl="0" indent="-742950" algn="justLow" eaLnBrk="0" fontAlgn="base" hangingPunct="0">
              <a:spcBef>
                <a:spcPct val="0"/>
              </a:spcBef>
              <a:spcAft>
                <a:spcPct val="0"/>
              </a:spcAft>
              <a:buClrTx/>
              <a:buSzTx/>
              <a:buAutoNum type="arabicParenR"/>
            </a:pPr>
            <a:endParaRPr lang="fa-IR" sz="2500" b="1" dirty="0" smtClean="0"/>
          </a:p>
          <a:p>
            <a:pPr marL="742950" lvl="0" indent="-742950" algn="justLow" eaLnBrk="0" fontAlgn="base" hangingPunct="0">
              <a:spcBef>
                <a:spcPct val="0"/>
              </a:spcBef>
              <a:spcAft>
                <a:spcPct val="0"/>
              </a:spcAft>
              <a:buClrTx/>
              <a:buSzTx/>
              <a:buAutoNum type="arabicParenR"/>
            </a:pPr>
            <a:r>
              <a:rPr lang="fa-IR" sz="2400" b="1" dirty="0" smtClean="0">
                <a:solidFill>
                  <a:srgbClr val="C00000"/>
                </a:solidFill>
              </a:rPr>
              <a:t>خطر برق گرفتگی : </a:t>
            </a:r>
            <a:r>
              <a:rPr lang="fa-IR" sz="2400" b="1" dirty="0" smtClean="0"/>
              <a:t>هنگام کار در ارتفاع وبالای داربست باید مراقب تجهیزات وخطوط انتقال برق بود وحتما فاصله ایمن را رعایت شود. </a:t>
            </a:r>
            <a:endParaRPr lang="fa-IR" sz="2500" b="1" dirty="0" smtClean="0"/>
          </a:p>
          <a:p>
            <a:pPr marL="742950" lvl="0" indent="-742950" algn="justLow" eaLnBrk="0" fontAlgn="base" hangingPunct="0">
              <a:spcBef>
                <a:spcPct val="0"/>
              </a:spcBef>
              <a:spcAft>
                <a:spcPct val="0"/>
              </a:spcAft>
              <a:buClrTx/>
              <a:buSzTx/>
              <a:buAutoNum type="arabicParenR"/>
            </a:pPr>
            <a:endParaRPr lang="fa-IR" sz="2400" dirty="0" smtClean="0">
              <a:latin typeface="Arial" pitchFamily="34" charset="0"/>
              <a:cs typeface="Arial" pitchFamily="34" charset="0"/>
            </a:endParaRPr>
          </a:p>
          <a:p>
            <a:endParaRPr lang="fa-IR" dirty="0"/>
          </a:p>
        </p:txBody>
      </p:sp>
      <p:pic>
        <p:nvPicPr>
          <p:cNvPr id="3" name="Picture 2" descr="108.JPG"/>
          <p:cNvPicPr>
            <a:picLocks noChangeAspect="1"/>
          </p:cNvPicPr>
          <p:nvPr/>
        </p:nvPicPr>
        <p:blipFill>
          <a:blip r:embed="rId2"/>
          <a:stretch>
            <a:fillRect/>
          </a:stretch>
        </p:blipFill>
        <p:spPr>
          <a:xfrm>
            <a:off x="1071538" y="1428736"/>
            <a:ext cx="2145099" cy="14906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7972452" cy="6215106"/>
          </a:xfrm>
        </p:spPr>
        <p:txBody>
          <a:bodyPr/>
          <a:lstStyle/>
          <a:p>
            <a:endParaRPr lang="fa-IR" b="1" dirty="0" smtClean="0"/>
          </a:p>
          <a:p>
            <a:r>
              <a:rPr lang="fa-IR" b="1" dirty="0" smtClean="0"/>
              <a:t>4</a:t>
            </a:r>
            <a:r>
              <a:rPr lang="fa-IR" b="1" dirty="0" smtClean="0">
                <a:solidFill>
                  <a:srgbClr val="C00000"/>
                </a:solidFill>
              </a:rPr>
              <a:t>) ریزش داربست </a:t>
            </a:r>
            <a:r>
              <a:rPr lang="fa-IR" b="1" dirty="0" smtClean="0"/>
              <a:t>: برای پیشگیری از خطر ریزش وسقوط داربست حتما باید از مواد و مصالح مناسب استفاده شود . لوله های داربست محکم وخوب بسته شود .محل استقرار داربست سفت ومحکم باشد .</a:t>
            </a:r>
          </a:p>
          <a:p>
            <a:endParaRPr lang="en-US" dirty="0" smtClean="0"/>
          </a:p>
          <a:p>
            <a:pPr>
              <a:buNone/>
            </a:pPr>
            <a:r>
              <a:rPr lang="fa-IR" b="1" dirty="0" smtClean="0"/>
              <a:t> 5) </a:t>
            </a:r>
            <a:r>
              <a:rPr lang="fa-IR" b="1" dirty="0" smtClean="0">
                <a:solidFill>
                  <a:srgbClr val="C00000"/>
                </a:solidFill>
              </a:rPr>
              <a:t>عدم تخته پوشی </a:t>
            </a:r>
            <a:r>
              <a:rPr lang="fa-IR" b="1" dirty="0" smtClean="0"/>
              <a:t>:در بکار بردن مصالح داربست نباید سهل انگاری شود. کاملا سطح محل کار باید با تخته مناسب پوشیده شود .</a:t>
            </a:r>
          </a:p>
          <a:p>
            <a:endParaRPr lang="fa-IR" b="1" dirty="0" smtClean="0"/>
          </a:p>
          <a:p>
            <a:pPr lvl="0">
              <a:buNone/>
            </a:pPr>
            <a:endParaRPr lang="en-US" dirty="0" smtClean="0"/>
          </a:p>
          <a:p>
            <a:endParaRPr lang="en-US" dirty="0" smtClean="0"/>
          </a:p>
          <a:p>
            <a:endParaRPr lang="fa-IR" dirty="0"/>
          </a:p>
        </p:txBody>
      </p:sp>
      <p:pic>
        <p:nvPicPr>
          <p:cNvPr id="3" name="Picture 2" descr="hse-ne-7.jpg"/>
          <p:cNvPicPr>
            <a:picLocks noChangeAspect="1"/>
          </p:cNvPicPr>
          <p:nvPr/>
        </p:nvPicPr>
        <p:blipFill>
          <a:blip r:embed="rId2"/>
          <a:stretch>
            <a:fillRect/>
          </a:stretch>
        </p:blipFill>
        <p:spPr>
          <a:xfrm>
            <a:off x="4786314" y="3571876"/>
            <a:ext cx="3743326" cy="2714644"/>
          </a:xfrm>
          <a:prstGeom prst="rect">
            <a:avLst/>
          </a:prstGeom>
        </p:spPr>
      </p:pic>
      <p:pic>
        <p:nvPicPr>
          <p:cNvPr id="4" name="Picture 3" descr="hse-ne-8.jpg"/>
          <p:cNvPicPr>
            <a:picLocks noChangeAspect="1"/>
          </p:cNvPicPr>
          <p:nvPr/>
        </p:nvPicPr>
        <p:blipFill>
          <a:blip r:embed="rId3"/>
          <a:stretch>
            <a:fillRect/>
          </a:stretch>
        </p:blipFill>
        <p:spPr>
          <a:xfrm>
            <a:off x="714348" y="3571876"/>
            <a:ext cx="3929090" cy="2743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186766" cy="6143668"/>
          </a:xfrm>
        </p:spPr>
        <p:txBody>
          <a:bodyPr/>
          <a:lstStyle/>
          <a:p>
            <a:endParaRPr lang="fa-IR" b="1" dirty="0" smtClean="0">
              <a:solidFill>
                <a:srgbClr val="002060"/>
              </a:solidFill>
            </a:endParaRPr>
          </a:p>
          <a:p>
            <a:r>
              <a:rPr lang="fa-IR" b="1" dirty="0" smtClean="0">
                <a:solidFill>
                  <a:srgbClr val="002060"/>
                </a:solidFill>
              </a:rPr>
              <a:t>د) ایمنی نردبان :</a:t>
            </a:r>
            <a:endParaRPr lang="en-US" dirty="0" smtClean="0">
              <a:solidFill>
                <a:srgbClr val="002060"/>
              </a:solidFill>
            </a:endParaRPr>
          </a:p>
          <a:p>
            <a:r>
              <a:rPr lang="fa-IR" b="1" dirty="0" smtClean="0"/>
              <a:t>نردبانها در عملیات ساختمانی کاربرد فراوانی دارند و بر این اساس اشکال مختلفی از آنها نیز وجود دارد:</a:t>
            </a:r>
          </a:p>
          <a:p>
            <a:endParaRPr lang="en-US" dirty="0" smtClean="0"/>
          </a:p>
          <a:p>
            <a:r>
              <a:rPr lang="fa-IR" b="1" dirty="0" smtClean="0"/>
              <a:t>الف) نردبانهای ثابت </a:t>
            </a:r>
            <a:endParaRPr lang="en-US" dirty="0" smtClean="0"/>
          </a:p>
          <a:p>
            <a:pPr lvl="0"/>
            <a:r>
              <a:rPr lang="fa-IR" b="1" dirty="0" smtClean="0"/>
              <a:t>ب ) نردبانهای پرتابل و یا قابل حمل</a:t>
            </a:r>
            <a:endParaRPr lang="en-US" dirty="0" smtClean="0"/>
          </a:p>
          <a:p>
            <a:pPr lvl="0"/>
            <a:r>
              <a:rPr lang="fa-IR" b="1" dirty="0" smtClean="0"/>
              <a:t>ج ) نردبانهای کشویی</a:t>
            </a:r>
            <a:endParaRPr lang="en-US" dirty="0" smtClean="0"/>
          </a:p>
          <a:p>
            <a:pPr lvl="0"/>
            <a:r>
              <a:rPr lang="fa-IR" b="1" dirty="0" smtClean="0"/>
              <a:t>د ) نردبانهای لولا دار</a:t>
            </a:r>
            <a:endParaRPr lang="en-US" dirty="0" smtClean="0"/>
          </a:p>
          <a:p>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350x350-1129466801.jpg"/>
          <p:cNvPicPr>
            <a:picLocks noGrp="1" noChangeAspect="1"/>
          </p:cNvPicPr>
          <p:nvPr>
            <p:ph idx="1"/>
          </p:nvPr>
        </p:nvPicPr>
        <p:blipFill>
          <a:blip r:embed="rId2"/>
          <a:stretch>
            <a:fillRect/>
          </a:stretch>
        </p:blipFill>
        <p:spPr>
          <a:xfrm>
            <a:off x="428596" y="3071810"/>
            <a:ext cx="3786214" cy="3333750"/>
          </a:xfrm>
        </p:spPr>
      </p:pic>
      <p:sp>
        <p:nvSpPr>
          <p:cNvPr id="3" name="Title 2"/>
          <p:cNvSpPr>
            <a:spLocks noGrp="1"/>
          </p:cNvSpPr>
          <p:nvPr>
            <p:ph type="title"/>
          </p:nvPr>
        </p:nvSpPr>
        <p:spPr/>
        <p:txBody>
          <a:bodyPr/>
          <a:lstStyle/>
          <a:p>
            <a:endParaRPr lang="fa-IR"/>
          </a:p>
        </p:txBody>
      </p:sp>
      <p:pic>
        <p:nvPicPr>
          <p:cNvPr id="4" name="Picture 3" descr="148610_08ecd.jpg"/>
          <p:cNvPicPr>
            <a:picLocks noChangeAspect="1"/>
          </p:cNvPicPr>
          <p:nvPr/>
        </p:nvPicPr>
        <p:blipFill>
          <a:blip r:embed="rId3"/>
          <a:stretch>
            <a:fillRect/>
          </a:stretch>
        </p:blipFill>
        <p:spPr>
          <a:xfrm>
            <a:off x="2357422" y="214290"/>
            <a:ext cx="2214578" cy="3214710"/>
          </a:xfrm>
          <a:prstGeom prst="rect">
            <a:avLst/>
          </a:prstGeom>
        </p:spPr>
      </p:pic>
      <p:pic>
        <p:nvPicPr>
          <p:cNvPr id="5" name="Picture 4" descr="150428_1895d.jpg"/>
          <p:cNvPicPr>
            <a:picLocks noChangeAspect="1"/>
          </p:cNvPicPr>
          <p:nvPr/>
        </p:nvPicPr>
        <p:blipFill>
          <a:blip r:embed="rId4" cstate="print"/>
          <a:stretch>
            <a:fillRect/>
          </a:stretch>
        </p:blipFill>
        <p:spPr>
          <a:xfrm>
            <a:off x="428596" y="214289"/>
            <a:ext cx="2214578" cy="3214711"/>
          </a:xfrm>
          <a:prstGeom prst="rect">
            <a:avLst/>
          </a:prstGeom>
        </p:spPr>
      </p:pic>
      <p:pic>
        <p:nvPicPr>
          <p:cNvPr id="6" name="Picture 5" descr="images.jpg"/>
          <p:cNvPicPr>
            <a:picLocks noChangeAspect="1"/>
          </p:cNvPicPr>
          <p:nvPr/>
        </p:nvPicPr>
        <p:blipFill>
          <a:blip r:embed="rId5"/>
          <a:stretch>
            <a:fillRect/>
          </a:stretch>
        </p:blipFill>
        <p:spPr>
          <a:xfrm>
            <a:off x="4214810" y="214290"/>
            <a:ext cx="4603411" cy="61436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229600" cy="5238768"/>
          </a:xfrm>
        </p:spPr>
        <p:txBody>
          <a:bodyPr>
            <a:normAutofit fontScale="85000" lnSpcReduction="20000"/>
          </a:bodyPr>
          <a:lstStyle/>
          <a:p>
            <a:r>
              <a:rPr lang="fa-IR" dirty="0" smtClean="0"/>
              <a:t> </a:t>
            </a:r>
            <a:endParaRPr lang="en-US" dirty="0" smtClean="0"/>
          </a:p>
          <a:p>
            <a:r>
              <a:rPr lang="fa-IR" dirty="0" smtClean="0"/>
              <a:t>کارگاههای ساختمانی و کار ساختمان سازی از نظر تنوع فعالیتها و خطرات زیادی که در آن وجود دارد از کارهای خطرناک محسوب شده و همه ساله حوادث زیادی را در اینگونه فعالیتها شاهد هستیم. نوع حوادثی که در کارگاههای ساختمانی بوقوع می پیوندد معمولا شدید و در برخی از موارد منجر به فوت می باشد.</a:t>
            </a:r>
            <a:endParaRPr lang="en-US" dirty="0" smtClean="0"/>
          </a:p>
          <a:p>
            <a:r>
              <a:rPr lang="fa-IR" dirty="0" smtClean="0"/>
              <a:t>عملیات مختلفی در فعالیتهای ساختمانی انجام می شود که شامل :</a:t>
            </a:r>
            <a:endParaRPr lang="en-US" dirty="0" smtClean="0"/>
          </a:p>
          <a:p>
            <a:pPr lvl="0"/>
            <a:r>
              <a:rPr lang="fa-IR" dirty="0" smtClean="0"/>
              <a:t>کار با ماشین آلات و تجهیزات ساختمانی و راهسازی</a:t>
            </a:r>
            <a:endParaRPr lang="en-US" dirty="0" smtClean="0"/>
          </a:p>
          <a:p>
            <a:pPr lvl="0"/>
            <a:r>
              <a:rPr lang="fa-IR" dirty="0" smtClean="0"/>
              <a:t>کار با داربستها</a:t>
            </a:r>
            <a:endParaRPr lang="en-US" dirty="0" smtClean="0"/>
          </a:p>
          <a:p>
            <a:pPr lvl="0"/>
            <a:r>
              <a:rPr lang="fa-IR" dirty="0" smtClean="0"/>
              <a:t>کار با نردبانها</a:t>
            </a:r>
            <a:endParaRPr lang="en-US" dirty="0" smtClean="0"/>
          </a:p>
          <a:p>
            <a:pPr lvl="0"/>
            <a:r>
              <a:rPr lang="fa-IR" dirty="0" smtClean="0"/>
              <a:t>تخریب و گود برداری</a:t>
            </a:r>
            <a:endParaRPr lang="en-US" dirty="0" smtClean="0"/>
          </a:p>
          <a:p>
            <a:pPr lvl="0"/>
            <a:r>
              <a:rPr lang="fa-IR" dirty="0" smtClean="0"/>
              <a:t>بتن ریزی</a:t>
            </a:r>
            <a:endParaRPr lang="en-US" dirty="0" smtClean="0"/>
          </a:p>
          <a:p>
            <a:pPr lvl="0"/>
            <a:r>
              <a:rPr lang="fa-IR" dirty="0" smtClean="0"/>
              <a:t>جوشکاری</a:t>
            </a:r>
            <a:endParaRPr lang="en-US" dirty="0" smtClean="0"/>
          </a:p>
          <a:p>
            <a:pPr lvl="0"/>
            <a:r>
              <a:rPr lang="fa-IR" dirty="0" smtClean="0"/>
              <a:t>کار در ارتفاع</a:t>
            </a:r>
            <a:endParaRPr lang="en-US" dirty="0" smtClean="0"/>
          </a:p>
          <a:p>
            <a:pPr lvl="0"/>
            <a:r>
              <a:rPr lang="fa-IR" dirty="0" smtClean="0"/>
              <a:t>حفر چاه و تونل</a:t>
            </a:r>
            <a:endParaRPr lang="en-US" dirty="0" smtClean="0"/>
          </a:p>
          <a:p>
            <a:pPr lvl="0"/>
            <a:r>
              <a:rPr lang="fa-IR" dirty="0" smtClean="0"/>
              <a:t>رنگ آمیزی</a:t>
            </a:r>
            <a:endParaRPr lang="en-US" dirty="0" smtClean="0"/>
          </a:p>
          <a:p>
            <a:endParaRPr lang="fa-IR" dirty="0"/>
          </a:p>
        </p:txBody>
      </p:sp>
      <p:sp>
        <p:nvSpPr>
          <p:cNvPr id="3" name="Title 2"/>
          <p:cNvSpPr>
            <a:spLocks noGrp="1"/>
          </p:cNvSpPr>
          <p:nvPr>
            <p:ph type="title"/>
          </p:nvPr>
        </p:nvSpPr>
        <p:spPr>
          <a:xfrm>
            <a:off x="428596" y="928670"/>
            <a:ext cx="8229600" cy="704832"/>
          </a:xfrm>
        </p:spPr>
        <p:txBody>
          <a:bodyPr>
            <a:normAutofit fontScale="90000"/>
          </a:bodyPr>
          <a:lstStyle/>
          <a:p>
            <a:pPr algn="r"/>
            <a:r>
              <a:rPr lang="fa-IR" sz="5300" b="1" i="1" dirty="0" smtClean="0"/>
              <a:t>مقدمه</a:t>
            </a:r>
            <a:r>
              <a:rPr smtClean="0"/>
              <a:t/>
            </a:r>
            <a:br>
              <a:rPr smtClean="0"/>
            </a:b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58204" cy="5810272"/>
          </a:xfrm>
        </p:spPr>
        <p:txBody>
          <a:bodyPr/>
          <a:lstStyle/>
          <a:p>
            <a:endParaRPr lang="fa-IR" b="1" dirty="0" smtClean="0"/>
          </a:p>
          <a:p>
            <a:r>
              <a:rPr lang="fa-IR" b="1" dirty="0" smtClean="0"/>
              <a:t>خطرات مربوط به نردبانها بیشتر مربوط به سقوط از آنهاست. کارگران بیشتر بعلت واژگونی نردبانها و عدم تعادل بر روی نردبان دچار سقوط می شوند. بهیچ عنوان از نردبانهای پوسیده چوبی و یا فلزی نباید استفاده شود.</a:t>
            </a:r>
          </a:p>
          <a:p>
            <a:endParaRPr lang="fa-IR" dirty="0" smtClean="0"/>
          </a:p>
          <a:p>
            <a:r>
              <a:rPr lang="fa-IR" b="1" dirty="0" smtClean="0"/>
              <a:t>  استفاده از نردبانهای فلزی به دليل استحکام بيشتر،</a:t>
            </a:r>
          </a:p>
          <a:p>
            <a:pPr>
              <a:buNone/>
            </a:pPr>
            <a:r>
              <a:rPr lang="fa-IR" b="1" dirty="0" smtClean="0"/>
              <a:t>بر نردبانهای چوبی ارجحيت دارد ولی چنانچه از نردبانهای</a:t>
            </a:r>
          </a:p>
          <a:p>
            <a:pPr>
              <a:buNone/>
            </a:pPr>
            <a:r>
              <a:rPr lang="fa-IR" b="1" dirty="0" smtClean="0"/>
              <a:t>چوبی استفاده می شود ، بايد از چوب محکم ساخته شده ،</a:t>
            </a:r>
          </a:p>
          <a:p>
            <a:pPr>
              <a:buNone/>
            </a:pPr>
            <a:r>
              <a:rPr lang="fa-IR" b="1" dirty="0" smtClean="0"/>
              <a:t> پله های آن سالم و کامل باشد.</a:t>
            </a:r>
            <a:endParaRPr lang="fa-IR" dirty="0"/>
          </a:p>
        </p:txBody>
      </p:sp>
      <p:pic>
        <p:nvPicPr>
          <p:cNvPr id="3" name="Picture 2" descr="7bmpy1x3f9tdmdrqmd96.jpg"/>
          <p:cNvPicPr>
            <a:picLocks noChangeAspect="1"/>
          </p:cNvPicPr>
          <p:nvPr/>
        </p:nvPicPr>
        <p:blipFill>
          <a:blip r:embed="rId2" cstate="print"/>
          <a:stretch>
            <a:fillRect/>
          </a:stretch>
        </p:blipFill>
        <p:spPr>
          <a:xfrm>
            <a:off x="214282" y="2143116"/>
            <a:ext cx="2071689" cy="385765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186766" cy="6215106"/>
          </a:xfrm>
        </p:spPr>
        <p:txBody>
          <a:bodyPr>
            <a:normAutofit/>
          </a:bodyPr>
          <a:lstStyle/>
          <a:p>
            <a:pPr lvl="1">
              <a:buNone/>
            </a:pPr>
            <a:endParaRPr lang="fa-IR" b="1" dirty="0" smtClean="0"/>
          </a:p>
          <a:p>
            <a:r>
              <a:rPr lang="fa-IR" sz="2800" b="1" dirty="0" smtClean="0">
                <a:solidFill>
                  <a:srgbClr val="002060"/>
                </a:solidFill>
              </a:rPr>
              <a:t>ه) ایمنی در عملیات تخریب و گود برداری :</a:t>
            </a:r>
          </a:p>
          <a:p>
            <a:pPr lvl="1"/>
            <a:endParaRPr lang="fa-IR" b="1" dirty="0" smtClean="0"/>
          </a:p>
          <a:p>
            <a:pPr lvl="1"/>
            <a:r>
              <a:rPr lang="fa-IR" b="1" dirty="0" smtClean="0"/>
              <a:t>1) در صورتی که ساختمان مورد عملیات با ساختمانهای همجوار دیوارهای مشترک داشته باشد نبایستی عملیات تخریب در مورد آنها انجام شود.</a:t>
            </a:r>
          </a:p>
          <a:p>
            <a:pPr lvl="1"/>
            <a:endParaRPr lang="en-US" sz="1400" dirty="0" smtClean="0"/>
          </a:p>
          <a:p>
            <a:pPr lvl="1"/>
            <a:r>
              <a:rPr lang="fa-IR" b="1" dirty="0" smtClean="0"/>
              <a:t>2) بر روی دیوارهای ساختمانهای کناری باید عملیات شمع کوبی انجام شود.</a:t>
            </a:r>
          </a:p>
          <a:p>
            <a:endParaRPr lang="fa-IR" sz="1800" dirty="0" smtClean="0">
              <a:solidFill>
                <a:srgbClr val="002060"/>
              </a:solidFill>
            </a:endParaRPr>
          </a:p>
          <a:p>
            <a:endParaRPr lang="en-US" sz="1800" dirty="0" smtClean="0">
              <a:solidFill>
                <a:srgbClr val="002060"/>
              </a:solidFill>
            </a:endParaRPr>
          </a:p>
          <a:p>
            <a:pPr lvl="1">
              <a:buNone/>
            </a:pPr>
            <a:endParaRPr lang="fa-IR" b="1" dirty="0" smtClean="0"/>
          </a:p>
          <a:p>
            <a:pPr lvl="1">
              <a:buNone/>
            </a:pPr>
            <a:endParaRPr lang="fa-IR" b="1" dirty="0" smtClean="0"/>
          </a:p>
          <a:p>
            <a:pPr lvl="1"/>
            <a:endParaRPr lang="fa-IR" sz="1400" b="1" dirty="0" smtClean="0"/>
          </a:p>
          <a:p>
            <a:pPr lvl="1"/>
            <a:endParaRPr lang="en-US" sz="1400" dirty="0" smtClean="0"/>
          </a:p>
          <a:p>
            <a:endParaRPr lang="fa-IR" dirty="0"/>
          </a:p>
        </p:txBody>
      </p:sp>
      <p:pic>
        <p:nvPicPr>
          <p:cNvPr id="3" name="Picture 2" descr="DFGETY.jpg"/>
          <p:cNvPicPr>
            <a:picLocks noChangeAspect="1"/>
          </p:cNvPicPr>
          <p:nvPr/>
        </p:nvPicPr>
        <p:blipFill>
          <a:blip r:embed="rId2" cstate="print"/>
          <a:stretch>
            <a:fillRect/>
          </a:stretch>
        </p:blipFill>
        <p:spPr>
          <a:xfrm>
            <a:off x="4429124" y="4500570"/>
            <a:ext cx="4216236" cy="1785950"/>
          </a:xfrm>
          <a:prstGeom prst="rect">
            <a:avLst/>
          </a:prstGeom>
        </p:spPr>
      </p:pic>
      <p:pic>
        <p:nvPicPr>
          <p:cNvPr id="4" name="Picture 3" descr="saze.jpg"/>
          <p:cNvPicPr>
            <a:picLocks noChangeAspect="1"/>
          </p:cNvPicPr>
          <p:nvPr/>
        </p:nvPicPr>
        <p:blipFill>
          <a:blip r:embed="rId3"/>
          <a:stretch>
            <a:fillRect/>
          </a:stretch>
        </p:blipFill>
        <p:spPr>
          <a:xfrm>
            <a:off x="642910" y="3643314"/>
            <a:ext cx="3807639" cy="26426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58204" cy="5738834"/>
          </a:xfrm>
        </p:spPr>
        <p:txBody>
          <a:bodyPr>
            <a:normAutofit/>
          </a:bodyPr>
          <a:lstStyle/>
          <a:p>
            <a:pPr lvl="1"/>
            <a:endParaRPr lang="en-US" sz="1400" dirty="0" smtClean="0"/>
          </a:p>
          <a:p>
            <a:pPr lvl="1"/>
            <a:r>
              <a:rPr lang="fa-IR" b="1" dirty="0" smtClean="0"/>
              <a:t>5) بدلیل خطراتی که در اینگونه کارگاهها افراد را تهدید می کند باید کلیه علائم هشداردهنده لازم نصب شده و توسط چراغهای مشخص در شب نیز عملیات معلوم شود.</a:t>
            </a:r>
          </a:p>
          <a:p>
            <a:pPr lvl="1"/>
            <a:endParaRPr lang="fa-IR" b="1" dirty="0" smtClean="0"/>
          </a:p>
          <a:p>
            <a:pPr lvl="1"/>
            <a:r>
              <a:rPr lang="fa-IR" b="1" dirty="0" smtClean="0"/>
              <a:t>6) بایستی تنها یک راه ورود و یک راه خروج برای پرسنل تعبیه شده و درهای دیگر مسدود گردد تا افراد متفرقه نتوانند به محیط کارگاه وارد شوند</a:t>
            </a:r>
          </a:p>
          <a:p>
            <a:pPr lvl="1"/>
            <a:endParaRPr lang="en-US" dirty="0" smtClean="0"/>
          </a:p>
          <a:p>
            <a:pPr lvl="1"/>
            <a:r>
              <a:rPr lang="fa-IR" b="1" dirty="0" smtClean="0"/>
              <a:t>7) عملیات تخریب باید از بالاترین طبقه شروع شده و بسمت پایین ترین طبقات ادامه یابد</a:t>
            </a:r>
            <a:endParaRPr lang="en-US" dirty="0" smtClean="0"/>
          </a:p>
          <a:p>
            <a:pPr lvl="1"/>
            <a:endParaRPr lang="fa-IR" b="1" dirty="0" smtClean="0"/>
          </a:p>
          <a:p>
            <a:pPr lvl="1"/>
            <a:endParaRPr lang="en-US" sz="1400" dirty="0" smtClean="0"/>
          </a:p>
          <a:p>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115328" cy="6143668"/>
          </a:xfrm>
        </p:spPr>
        <p:txBody>
          <a:bodyPr>
            <a:normAutofit/>
          </a:bodyPr>
          <a:lstStyle/>
          <a:p>
            <a:pPr marL="274320" lvl="1">
              <a:spcBef>
                <a:spcPts val="600"/>
              </a:spcBef>
              <a:buClr>
                <a:schemeClr val="accent2"/>
              </a:buClr>
            </a:pPr>
            <a:r>
              <a:rPr lang="fa-IR" b="1" dirty="0" smtClean="0"/>
              <a:t>3) محلهای گودبرداری شده باید توسط علائم هشدار دهنده و شبرنگه علامتگذاری شود تا از سقوط افراد بداخل این مکانها جلوگیری شود.</a:t>
            </a:r>
          </a:p>
          <a:p>
            <a:pPr marL="274320" lvl="1">
              <a:spcBef>
                <a:spcPts val="600"/>
              </a:spcBef>
              <a:buClr>
                <a:schemeClr val="accent2"/>
              </a:buClr>
            </a:pPr>
            <a:endParaRPr lang="fa-IR" sz="2400" b="1" dirty="0" smtClean="0"/>
          </a:p>
          <a:p>
            <a:pPr marL="274320" lvl="1">
              <a:spcBef>
                <a:spcPts val="600"/>
              </a:spcBef>
              <a:buClr>
                <a:schemeClr val="accent2"/>
              </a:buClr>
              <a:buNone/>
            </a:pPr>
            <a:r>
              <a:rPr lang="fa-IR" b="1" dirty="0" smtClean="0"/>
              <a:t> </a:t>
            </a:r>
          </a:p>
          <a:p>
            <a:pPr marL="274320" lvl="1">
              <a:spcBef>
                <a:spcPts val="600"/>
              </a:spcBef>
              <a:buClr>
                <a:schemeClr val="accent2"/>
              </a:buClr>
              <a:buNone/>
            </a:pPr>
            <a:endParaRPr lang="fa-IR" b="1" dirty="0" smtClean="0"/>
          </a:p>
          <a:p>
            <a:pPr marL="274320" lvl="1">
              <a:spcBef>
                <a:spcPts val="600"/>
              </a:spcBef>
              <a:buClr>
                <a:schemeClr val="accent2"/>
              </a:buClr>
              <a:buNone/>
            </a:pPr>
            <a:endParaRPr lang="fa-IR" b="1" dirty="0" smtClean="0"/>
          </a:p>
          <a:p>
            <a:pPr marL="274320" lvl="1">
              <a:spcBef>
                <a:spcPts val="600"/>
              </a:spcBef>
              <a:buClr>
                <a:schemeClr val="accent2"/>
              </a:buClr>
              <a:buNone/>
            </a:pPr>
            <a:endParaRPr lang="fa-IR" b="1" dirty="0" smtClean="0"/>
          </a:p>
          <a:p>
            <a:pPr marL="274320" lvl="1">
              <a:spcBef>
                <a:spcPts val="600"/>
              </a:spcBef>
              <a:buClr>
                <a:schemeClr val="accent2"/>
              </a:buClr>
              <a:buNone/>
            </a:pPr>
            <a:endParaRPr lang="fa-IR" b="1" dirty="0" smtClean="0"/>
          </a:p>
          <a:p>
            <a:pPr marL="274320" lvl="1">
              <a:spcBef>
                <a:spcPts val="600"/>
              </a:spcBef>
              <a:buClr>
                <a:schemeClr val="accent2"/>
              </a:buClr>
              <a:buNone/>
            </a:pPr>
            <a:endParaRPr lang="fa-IR" b="1" dirty="0" smtClean="0"/>
          </a:p>
          <a:p>
            <a:pPr marL="274320" lvl="1">
              <a:spcBef>
                <a:spcPts val="600"/>
              </a:spcBef>
              <a:buClr>
                <a:schemeClr val="accent2"/>
              </a:buClr>
              <a:buNone/>
            </a:pPr>
            <a:r>
              <a:rPr lang="fa-IR" b="1" dirty="0" smtClean="0"/>
              <a:t>4 )کندن و حفر زمین در بعضی اوقات می تواند موجب ریزش ساختمانهای مجاور شود، در اینگونه موارد ، ایمنی ساختمانها باید از طریق شمع کوبی دیوارها تامین گردد.معمولا اگر میزان حفر زمین از 120 سانتیمتر بیشتر شود شمع کوبی و سپر گذاری در دیواره های گودبرداری شده الزامی است.</a:t>
            </a:r>
            <a:endParaRPr lang="en-US" sz="1400" dirty="0" smtClean="0"/>
          </a:p>
          <a:p>
            <a:endParaRPr lang="fa-IR" dirty="0" smtClean="0"/>
          </a:p>
          <a:p>
            <a:endParaRPr lang="en-US" sz="2400" dirty="0" smtClean="0"/>
          </a:p>
          <a:p>
            <a:endParaRPr lang="fa-IR" dirty="0"/>
          </a:p>
        </p:txBody>
      </p:sp>
      <p:pic>
        <p:nvPicPr>
          <p:cNvPr id="3" name="Picture 2" descr="40dc6__IMAGE634830528369199259.jpg"/>
          <p:cNvPicPr>
            <a:picLocks noChangeAspect="1"/>
          </p:cNvPicPr>
          <p:nvPr/>
        </p:nvPicPr>
        <p:blipFill>
          <a:blip r:embed="rId2"/>
          <a:stretch>
            <a:fillRect/>
          </a:stretch>
        </p:blipFill>
        <p:spPr>
          <a:xfrm>
            <a:off x="4357686" y="1500174"/>
            <a:ext cx="4429156" cy="2643206"/>
          </a:xfrm>
          <a:prstGeom prst="rect">
            <a:avLst/>
          </a:prstGeom>
        </p:spPr>
      </p:pic>
      <p:pic>
        <p:nvPicPr>
          <p:cNvPr id="4" name="Picture 3" descr="سقوط-سمند-1.jpg"/>
          <p:cNvPicPr>
            <a:picLocks noChangeAspect="1"/>
          </p:cNvPicPr>
          <p:nvPr/>
        </p:nvPicPr>
        <p:blipFill>
          <a:blip r:embed="rId3"/>
          <a:stretch>
            <a:fillRect/>
          </a:stretch>
        </p:blipFill>
        <p:spPr>
          <a:xfrm>
            <a:off x="357158" y="1500174"/>
            <a:ext cx="4000528" cy="26268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186766" cy="5595958"/>
          </a:xfrm>
        </p:spPr>
        <p:txBody>
          <a:bodyPr>
            <a:normAutofit/>
          </a:bodyPr>
          <a:lstStyle/>
          <a:p>
            <a:pPr>
              <a:buNone/>
            </a:pPr>
            <a:r>
              <a:rPr lang="fa-IR" b="1" dirty="0" smtClean="0">
                <a:solidFill>
                  <a:srgbClr val="002060"/>
                </a:solidFill>
              </a:rPr>
              <a:t>ایمنی و حفاظت ضمن تخریب</a:t>
            </a:r>
          </a:p>
          <a:p>
            <a:pPr>
              <a:buNone/>
            </a:pPr>
            <a:endParaRPr lang="fa-IR" dirty="0" smtClean="0"/>
          </a:p>
          <a:p>
            <a:pPr>
              <a:buNone/>
            </a:pPr>
            <a:r>
              <a:rPr lang="fa-IR" dirty="0" smtClean="0"/>
              <a:t>ﻗﺒﻞ ﺍﺯ ﺷﺮوﻉ ﮐﺎﺭ ﺗﺨﺮﯾﺐ ﻣﻮﺍﺭﺩ ﺯﯾﺮ ﺑﺎﯾﺪ ﺭﻋﺎﯾﺖ ﮔﺮﺩﻧﺪ :</a:t>
            </a:r>
          </a:p>
          <a:p>
            <a:pPr>
              <a:buNone/>
            </a:pPr>
            <a:r>
              <a:rPr lang="fa-IR" dirty="0" smtClean="0"/>
              <a:t> ـ ﺑﺎ ﺍﻃﻼﻉ و ﻫﻤﮑﺎﺭی ﻣﺆﺳﺴﺎﺕ ﻣﺮﺑﻮﻁ ﺟﺮﯾﺎﻥ ﺑﺮﻕ، ﮔﺎﺯ، ﺁﺏ و ﺳﺮوﯾﺴﻬﺎی ﻣﺸﺎﺑﻪ ﺩﺭ ﺳﺎﺧﺘﻤﺎﻥ ﻣﻮﺭﺩ ﺗﺨﺮﯾﺐ ﻗﻄﻊ ﮔﺮﺩد. ﻫﻤﭽﻨﯿﻦ ﺑﺎﯾﺪ ﺳﺎﮐﻨﯿﻦ ﺳﺎﺧﺘﻤﺎﻧﻬﺎی ﻣﺠﺎوﺭ ﺍﺯ ﺯﻣﺎﻥ ﻗﻄﻊ ﺗﺄﺳﯿﺴﺎﺕ و ﺯﻣﺎﻥ ﺗﺨﺮﯾﺐ، ﻣﻄﻠﻊ ﺑﺎﺷﻨﺪ .</a:t>
            </a:r>
          </a:p>
          <a:p>
            <a:pPr>
              <a:buNone/>
            </a:pPr>
            <a:r>
              <a:rPr lang="fa-IR" dirty="0" smtClean="0"/>
              <a:t>   </a:t>
            </a:r>
          </a:p>
          <a:p>
            <a:pPr>
              <a:buNone/>
            </a:pPr>
            <a:r>
              <a:rPr lang="fa-IR" dirty="0" smtClean="0"/>
              <a:t>   ﺑﻪ ﻋﻼوﻩ ﺗﻮﺟﻪ ﺑﻪ ﻧﮑﺎﺕ ﺯﯾﺮ ﻗﺒﻞ ﺍﺯ ﺗﺨﺮﯾﺐ ﺍﻟﺰﺍﻣﯽ ﺍﺳﺖ : </a:t>
            </a:r>
          </a:p>
          <a:p>
            <a:pPr>
              <a:buNone/>
            </a:pPr>
            <a:r>
              <a:rPr lang="fa-IR" dirty="0" smtClean="0"/>
              <a:t>  ـ ﺑﺮﻧﺎﻣﻪ ﺭﯾﺰی ﺑﺮﺍی ﺣﻔﻆ ﯾﺎ ﺧﺎﺭﺝ ﮐﺮﺩﻥ ﻣﻮﺍﺩ ﻗﺎﺑﻞ ﺍﺷﺘﻌﺎﻝ و ﮔﺎﺯﻫﺎﯾﯽ ﮐﻪ ﺍﺣﺘﻤﺎﻻ ﻧﮕﻬﺪﺍﺭی و ﺍﻧﺒﺎﺭ ﺷﺪﻩ ﺑﺎﺷﻨﺪ. </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58204" cy="5953148"/>
          </a:xfrm>
        </p:spPr>
        <p:txBody>
          <a:bodyPr>
            <a:normAutofit/>
          </a:bodyPr>
          <a:lstStyle/>
          <a:p>
            <a:r>
              <a:rPr lang="fa-IR" dirty="0" smtClean="0"/>
              <a:t>ـ ﺍﻧﺘﺨﺎﺏ ﻣﺤﻠﯽ ﮐﻪ ﺑﺎﯾﺪ ﺿﺎﯾﻌﺎﺕ ﺗﺨﺮﯾﺐ ﺩﺭ ﺁﻥ ﺍﻧﺒﺎﺭ ﺷﻮﺩ.</a:t>
            </a:r>
          </a:p>
          <a:p>
            <a:endParaRPr lang="fa-IR" dirty="0" smtClean="0"/>
          </a:p>
          <a:p>
            <a:r>
              <a:rPr lang="fa-IR" dirty="0" smtClean="0"/>
              <a:t>ـ ﺑﺮﻧﺎﻣﻪ ﺭﯾﺰی و ﺍﻗﺪﺍﻡ ﺑﺮﺍی ﺣﻔﻆ ﺍﯾﻤﻨﯽ ﮐﺎﺭﮐﻨﺎﻥ و ﻋﺎﺑﺮﯾﻦ ﺍﺯ ﻃﺮﯾﻖ ﮔﺬﺍﺷﺘﻦ ﺣﻔﺎﻅ و ﺣﺼﺎﺭ ﺑﯿﻦ ﻣﺤﻞ ﺗﺨﺮﯾﺐ و ﻣﺤﯿﻂ ﺧﺎﺭﺝ </a:t>
            </a:r>
          </a:p>
          <a:p>
            <a:endParaRPr lang="fa-IR" dirty="0" smtClean="0"/>
          </a:p>
          <a:p>
            <a:r>
              <a:rPr lang="fa-IR" dirty="0" smtClean="0"/>
              <a:t>ـ ﺁﻣﺎﺩﻩ ﮐﺮﺩﻥ وﺳﺎﯾﻞ و ﻣﺎﺷﯿﻦ ﺁﻻﺕ ﻣﺘﻨﺎﺳﺐ ﺑﺎ ﺭوﺵ ﺗﺨﺮﯾﺐ و ﻣﺤﻞ ﻣﻮﺭﺩ ﺗﺨﺮﯾﺐ، ﻫﻤﺮﺍﻩ ﺑﺎ وﺳﺎﯾﻞ ﺣﻔﺎﻇﺘﯽ ﻣﻨﺎﺳﺐ ﺑﺎ ﻧﻮﻉ ﮐﺎﺭ</a:t>
            </a:r>
          </a:p>
          <a:p>
            <a:endParaRPr lang="fa-IR" dirty="0" smtClean="0"/>
          </a:p>
          <a:p>
            <a:r>
              <a:rPr lang="fa-IR" dirty="0" smtClean="0"/>
              <a:t> ـ ﺩﺭ ﺳﺎﺧﺘﻤﺎﻧﻬﺎی ﺁﺳﯿﺐ ﺩﯾﺪﻩ ﺩﺭ ﺍﺛﺮ ﺳﯿﻞ، ﺁﺗﺶ ﺳﻮﺯی، ﺯﻟﺰﻟﻪ و ﻧﻈﺎﯾﺮ ﺁﻥ، ﺑﺎﯾﺪ ﻗﺒﻞ ﺍﺯ ﺗﺨﺮﯾﺐ ﺑﻪ ﻣﻨﻈﻮﺭ ﺟﻠﻮﮔﯿﺮی ﺍﺯ ﺭﯾﺰﺵ و ﺧﺮﺍﺑﯽ ﻧﺎﮔﻬﺎﻧﯽ، ﻣﻬﺎﺭ و ﺷﻤﻊ ﺑﻨﺪی ﮐﺎﻓﯽ ﺩﺭ ﻗﺴﻤﺘﻬﺎی ﻻﺯﻡ ﺻﻮﺭﺕ ﭘﺬﯾﺮﺩ .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043890" cy="5453082"/>
          </a:xfrm>
        </p:spPr>
        <p:txBody>
          <a:bodyPr/>
          <a:lstStyle/>
          <a:p>
            <a:r>
              <a:rPr lang="fa-IR" b="1" dirty="0" smtClean="0">
                <a:solidFill>
                  <a:srgbClr val="C00000"/>
                </a:solidFill>
              </a:rPr>
              <a:t>مقررات متفرقه</a:t>
            </a:r>
          </a:p>
          <a:p>
            <a:endParaRPr lang="fa-IR" b="1" dirty="0" smtClean="0">
              <a:solidFill>
                <a:srgbClr val="C00000"/>
              </a:solidFill>
            </a:endParaRPr>
          </a:p>
          <a:p>
            <a:r>
              <a:rPr lang="fa-IR" dirty="0" smtClean="0"/>
              <a:t>ـ ﺩﺳﺘﮕﺎﻫﻬﺎی ﺍﻟﮑﺘﺮﯾﮑﯽ ﮐﻪ ﺩﺭ ﮐﺎﺭﮔﺎﻫﻬﺎی ﻧﺠﺎﺭی ﺑﻪ ﮐﺎﺭ ﻣﯽ ﺭوﺩ، ﺑﺎﯾﺪ ﺩﺍﺭﺍی ﺣﻔﺎﻇﻬﺎی ﺍﯾﻤﻨﯽ ﻻﺯﻡ  ﺑﺎﺷﻨﺪ. </a:t>
            </a:r>
          </a:p>
          <a:p>
            <a:r>
              <a:rPr lang="fa-IR" dirty="0" smtClean="0"/>
              <a:t>ـ ﺑﺎﻻ ﺑﺮﺩﻥ ﺁﺳﻔﺎﻟﺖ ﯾﺎ ﻗﯿﺮ ﺩﺍﻍ ﺑﻪ وﺳﯿﻠﻪ ﮐﺎﺭﮔﺮ و ﻧﺮﺩﺑﺎﻥ، ﻣﻤﻨﻮﻉ ﺍﺳﺖ .  </a:t>
            </a:r>
          </a:p>
          <a:p>
            <a:r>
              <a:rPr lang="fa-IR" dirty="0" smtClean="0"/>
              <a:t>ـ ﮐﺎﺭﮔﺮﺍﻥ ﺭﺍ ﻧﺒﺎﯾﺪ ﺑﻪ ﺑﺎﻻ ﺑﺮﺩﻥ و ﭘﺎﯾﯿﻦ ﺁوﺭﺩﻥ ﺑﺎﺭ و ﺍﺑﺰﺍﺭ ﺣﺠﯿﻢ ﯾﺎ ﺳﻨﮕﯿﻦ ﺑﻪ وﺳﯿﻠﻪ ﻧﺮﺩﺑﺎﻥ وﺍﺩﺍﺭ ﮐﺮﺩ. </a:t>
            </a:r>
          </a:p>
          <a:p>
            <a:r>
              <a:rPr lang="fa-IR" dirty="0" smtClean="0"/>
              <a:t>ـ ﻟﻮﺍﺯﻡ و ﻣﺎﺷﯿﻦ ﺁﻻﺕ ﺍﻟﮑﺘﺮﯾﮑﯽ ﮐﻪ ﺩﺭ ﻫﻮﺍی ﺁﺯﺍﺩ و ﺩﺭ ﻣﻌﺮﺽ ﺭﻃﻮﺑﺖ ﻫﺴﺘﻨﺪ، ﺑﺎﯾﺪ ﺑﻪ ﺳﯿﻢ ﺍﺗﺼﺎﻝ ﺑﻪ ﺯﻣﯿﻦ ﻣﺠﻬﺰ ﺑﺎﺷﻨﺪ.</a:t>
            </a:r>
          </a:p>
          <a:p>
            <a:r>
              <a:rPr lang="fa-IR" dirty="0" smtClean="0"/>
              <a:t> ـ ﮐﻔﺶ ﮐﺎﺭﮔﺮﺍﻧﯽ ﮐﻪ ﺩﺭ ﺍﻧﺒﺎﺭمواد منفجره ﮐﺎﺭ ﻣﯽ ﮐﻨﻨﺪ، ﻧﺒﺎﯾﺪ ﺩﺍﺭﺍی ﻣﯿﺦ  باشد.</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186766" cy="5738834"/>
          </a:xfrm>
        </p:spPr>
        <p:txBody>
          <a:bodyPr>
            <a:normAutofit/>
          </a:bodyPr>
          <a:lstStyle/>
          <a:p>
            <a:r>
              <a:rPr lang="fa-IR" dirty="0" smtClean="0"/>
              <a:t>ـ ﮐﺎﺭﮔﺮﺍﻧﯽ ﮐﻪ ﺑﻪ ﮐﺎﺭ ﻧﻘﺎﺷﯽ ﻣﺸﻐﻮﻟﻨﺪ، ﺑﺮﺍی ﺣﻔﻆ ﺳﻼﻣﺘﯽ ﺧﻮﺩ ﺑﺎﯾﺪ ﻧﮑﺎﺕ ﺯﯾﺮ ﺭﺍ ﺭﻋﺎﯾﺖ ﮐﻨﻨﺪ: </a:t>
            </a:r>
          </a:p>
          <a:p>
            <a:endParaRPr lang="fa-IR" dirty="0" smtClean="0"/>
          </a:p>
          <a:p>
            <a:r>
              <a:rPr lang="fa-IR" dirty="0" smtClean="0"/>
              <a:t>اﻟﻒ: ﺩﺭ ﻣﻮﻗﻊ ﺭﻧﮓ ﺁﻣﯿﺰی ﯾﺎ ﺁﻣﺎﺩﻩ ﻧﻤﻮﺩﻥ ﺭﻧﮓ ﺩﺭ ﻣﺤﯿﻂ ﺑﺴﺘﻪ، ﺑﺎﯾﺪ ﺍﺯ ﮐﺸﯿﺪﻥ ﺳﯿﮕﺎﺭ و ﯾﺎ ﺭوﺷﻦ ﮐﺮﺩﻥ ﺁﺗﺶ ﺍﺣﺘﺮﺍﺯ ﻧﻤﺎﯾﻨﺪ، ﺯﯾﺮﺍ ﺭﻧﮕﻬﺎ و ﺗﯿ      ﻨﺮﻫﺎ ﻗﺎﺑﻞ ﺍﺷﺘﻌﺎﻝ ﻫﺴﺘﻨﺪ  .</a:t>
            </a:r>
          </a:p>
          <a:p>
            <a:endParaRPr lang="fa-IR" dirty="0" smtClean="0"/>
          </a:p>
          <a:p>
            <a:r>
              <a:rPr lang="fa-IR" dirty="0" smtClean="0"/>
              <a:t>ﺏ: این اﻓﺮﺍﺩ، ﺑﺎﯾﺪ ﺍﺯ ﻣﺎﺳﮑﻬﺎی ﻣﺨﺼﻮﺹ ﺩﻫﺎﻥ و ﺑﯿﻨﯽ ﺍﺳﺘﻔﺎﺩﻩ ﻧﻤﺎﯾﻨﺪ و ﻣﺠﻬﺰ ﺑﻪ ﻟﺒﺎﺱ و ﺩﺳﺘﮑﺶ ﺑﺎﺷﻨﺪ ﺗﺎ ﺍﺯ ﺍﺛﺮ ﻣﻮﺍﺩ ﺷﯿﻤﯿﺎﯾﯽ ﺑﺮ ﺭوی ﭘﻮﺳﺖ ﺑﺪﻥ                      ﺧﻮﺩ در امان ﺑﻤﺎﻧﻨﺪ.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7364"/>
            <a:ext cx="8229600" cy="4714908"/>
          </a:xfrm>
        </p:spPr>
        <p:txBody>
          <a:bodyPr>
            <a:normAutofit fontScale="77500" lnSpcReduction="20000"/>
          </a:bodyPr>
          <a:lstStyle/>
          <a:p>
            <a:r>
              <a:rPr lang="fa-IR" b="1" dirty="0" smtClean="0"/>
              <a:t>برای رعایت اصول ایمنی در کارگاهای ساختمانی با توجه به نوع خطراتی که پیشه رو دارد چه باید کرد </a:t>
            </a:r>
            <a:r>
              <a:rPr lang="fa-IR" b="1" dirty="0" smtClean="0"/>
              <a:t>؟</a:t>
            </a:r>
          </a:p>
          <a:p>
            <a:r>
              <a:rPr lang="fa-IR" sz="2200" b="1" dirty="0" smtClean="0">
                <a:solidFill>
                  <a:schemeClr val="bg1"/>
                </a:solidFill>
              </a:rPr>
              <a:t>کارگاههای ساختمانی به لحاظ نوع کار خطرناکند و همیشه توصیه بر آنست که این کارگاهها محصور شده و با گماردن نگهبان از ورود افراد غیر مجاز به درون این محیطها جلوگیری بعمل آوریم. ورود و خروج مواد و مصالح و افراد بایستی تحت نظر بوده و نظارت شود. </a:t>
            </a:r>
          </a:p>
          <a:p>
            <a:pPr>
              <a:buNone/>
            </a:pPr>
            <a:r>
              <a:rPr lang="fa-IR" sz="2200" b="1" dirty="0" smtClean="0">
                <a:solidFill>
                  <a:schemeClr val="bg1"/>
                </a:solidFill>
              </a:rPr>
              <a:t>   به </a:t>
            </a:r>
            <a:r>
              <a:rPr lang="fa-IR" sz="2200" b="1" dirty="0" smtClean="0">
                <a:solidFill>
                  <a:schemeClr val="bg1"/>
                </a:solidFill>
              </a:rPr>
              <a:t>این معنا است که باید در </a:t>
            </a:r>
            <a:r>
              <a:rPr lang="fa-IR" sz="2200" b="1" dirty="0" smtClean="0">
                <a:solidFill>
                  <a:schemeClr val="bg1"/>
                </a:solidFill>
              </a:rPr>
              <a:t>مجاورتکارگاهها </a:t>
            </a:r>
            <a:r>
              <a:rPr lang="fa-IR" sz="2200" b="1" dirty="0" smtClean="0">
                <a:solidFill>
                  <a:schemeClr val="bg1"/>
                </a:solidFill>
              </a:rPr>
              <a:t>از راهروهای سرپوشیده و </a:t>
            </a:r>
          </a:p>
          <a:p>
            <a:pPr>
              <a:buNone/>
            </a:pPr>
            <a:r>
              <a:rPr lang="fa-IR" sz="2200" b="1" dirty="0" smtClean="0">
                <a:solidFill>
                  <a:schemeClr val="bg1"/>
                </a:solidFill>
              </a:rPr>
              <a:t>   یا سرپوشهای محافظ استفاده </a:t>
            </a:r>
            <a:r>
              <a:rPr lang="fa-IR" sz="2200" b="1" dirty="0" smtClean="0">
                <a:solidFill>
                  <a:schemeClr val="bg1"/>
                </a:solidFill>
              </a:rPr>
              <a:t>کرد.تعبیه </a:t>
            </a:r>
            <a:r>
              <a:rPr lang="fa-IR" sz="2200" b="1" dirty="0" smtClean="0">
                <a:solidFill>
                  <a:schemeClr val="bg1"/>
                </a:solidFill>
              </a:rPr>
              <a:t>راهروهای ایمن همراه با روشنایی </a:t>
            </a:r>
            <a:r>
              <a:rPr lang="fa-IR" sz="2200" b="1" dirty="0" smtClean="0">
                <a:solidFill>
                  <a:schemeClr val="bg1"/>
                </a:solidFill>
              </a:rPr>
              <a:t>کافی </a:t>
            </a:r>
            <a:r>
              <a:rPr lang="fa-IR" sz="2200" b="1" dirty="0" smtClean="0">
                <a:solidFill>
                  <a:schemeClr val="bg1"/>
                </a:solidFill>
              </a:rPr>
              <a:t>برای تردد در شب توصیه می </a:t>
            </a:r>
            <a:r>
              <a:rPr lang="fa-IR" sz="2200" b="1" dirty="0" smtClean="0">
                <a:solidFill>
                  <a:schemeClr val="bg1"/>
                </a:solidFill>
              </a:rPr>
              <a:t>شود.</a:t>
            </a:r>
            <a:r>
              <a:rPr lang="fa-IR" sz="2000" b="1" dirty="0" smtClean="0"/>
              <a:t> </a:t>
            </a:r>
            <a:r>
              <a:rPr lang="fa-IR" sz="2000" b="1" dirty="0" smtClean="0">
                <a:solidFill>
                  <a:schemeClr val="bg1"/>
                </a:solidFill>
              </a:rPr>
              <a:t>با </a:t>
            </a:r>
            <a:r>
              <a:rPr lang="fa-IR" sz="2000" b="1" dirty="0" smtClean="0">
                <a:solidFill>
                  <a:schemeClr val="bg1"/>
                </a:solidFill>
              </a:rPr>
              <a:t>توجه به وسعت خطرات و در تماس بودن تعداد افراد زیادی در کارگاهها با عوامل خطرناک محیط باید نسبت به شناسایی نقاط خطرناک اقدام کرد و متناسب با آن تابلوهای هشدار </a:t>
            </a:r>
            <a:r>
              <a:rPr lang="fa-IR" sz="2200" b="1" dirty="0" smtClean="0">
                <a:solidFill>
                  <a:schemeClr val="bg1"/>
                </a:solidFill>
              </a:rPr>
              <a:t>دهنده ایمنی و علائم هشدار و احتیاط لازم تعبیه گردد. برای رعایت ایمنی در این مکانها وجلوگیری از خطر سقوط از اقداماتی مثل نصب نرده های حفاظتی، پاخورهای ایمنی و پوششهای حفاظتی استفاده می شود</a:t>
            </a:r>
            <a:r>
              <a:rPr lang="fa-IR" sz="2200" b="1" dirty="0" smtClean="0">
                <a:solidFill>
                  <a:schemeClr val="bg1"/>
                </a:solidFill>
              </a:rPr>
              <a:t>.</a:t>
            </a:r>
            <a:r>
              <a:rPr lang="fa-IR" sz="2000" b="1" dirty="0" smtClean="0">
                <a:solidFill>
                  <a:schemeClr val="bg1"/>
                </a:solidFill>
              </a:rPr>
              <a:t> کارگران کارگاههای ساختمانی که محل کارشان در نزدیکی دکلهای برق فشار قوی قرار دارد ممکن است در معرض جریان شدید الکتریکی و میدان مغناطیسی قرار گیرند. بنابراین در اینگونه موارد باید دقیقا حریم کابلهای برق فشار قوی رعایت گردد. بخصوص در زمانهایی که عملیات با جرثقیلهای بلند انجام می شود خطر برق گرفتگی بیشتر اتفاق می افتد.</a:t>
            </a:r>
            <a:endParaRPr lang="en-US" sz="2000" dirty="0" smtClean="0">
              <a:solidFill>
                <a:schemeClr val="bg1"/>
              </a:solidFill>
            </a:endParaRPr>
          </a:p>
          <a:p>
            <a:pPr lvl="0">
              <a:buNone/>
            </a:pPr>
            <a:endParaRPr lang="en-US" sz="2200" dirty="0" smtClean="0">
              <a:solidFill>
                <a:schemeClr val="bg1"/>
              </a:solidFill>
            </a:endParaRPr>
          </a:p>
          <a:p>
            <a:pPr>
              <a:buNone/>
            </a:pPr>
            <a:endParaRPr lang="fa-IR" sz="2200" b="1" dirty="0" smtClean="0">
              <a:solidFill>
                <a:schemeClr val="bg1"/>
              </a:solidFill>
            </a:endParaRPr>
          </a:p>
          <a:p>
            <a:pPr>
              <a:buNone/>
            </a:pPr>
            <a:r>
              <a:rPr lang="fa-IR" b="1" dirty="0" smtClean="0"/>
              <a:t> </a:t>
            </a:r>
            <a:endParaRPr lang="fa-IR" b="1" dirty="0" smtClean="0"/>
          </a:p>
        </p:txBody>
      </p:sp>
      <p:sp>
        <p:nvSpPr>
          <p:cNvPr id="3" name="Title 2"/>
          <p:cNvSpPr>
            <a:spLocks noGrp="1"/>
          </p:cNvSpPr>
          <p:nvPr>
            <p:ph type="title"/>
          </p:nvPr>
        </p:nvSpPr>
        <p:spPr>
          <a:xfrm>
            <a:off x="428596" y="285728"/>
            <a:ext cx="8229600" cy="1571636"/>
          </a:xfrm>
        </p:spPr>
        <p:txBody>
          <a:bodyPr/>
          <a:lstStyle/>
          <a:p>
            <a:pPr algn="r"/>
            <a:r>
              <a:rPr lang="fa-IR" dirty="0" smtClean="0"/>
              <a:t>سوالات مربوطه : </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58204" cy="5738834"/>
          </a:xfrm>
        </p:spPr>
        <p:txBody>
          <a:bodyPr>
            <a:normAutofit/>
          </a:bodyPr>
          <a:lstStyle/>
          <a:p>
            <a:r>
              <a:rPr lang="fa-IR" b="1" dirty="0" smtClean="0"/>
              <a:t>در وسایل بالابر آنچه بعنوان یک اصل مطرح می باشد چیست </a:t>
            </a:r>
            <a:r>
              <a:rPr lang="fa-IR" b="1" dirty="0" smtClean="0"/>
              <a:t>؟</a:t>
            </a:r>
          </a:p>
          <a:p>
            <a:pPr>
              <a:buNone/>
            </a:pPr>
            <a:r>
              <a:rPr lang="fa-IR" b="1" dirty="0" smtClean="0"/>
              <a:t> </a:t>
            </a:r>
            <a:r>
              <a:rPr lang="fa-IR" b="1" dirty="0" smtClean="0"/>
              <a:t>   </a:t>
            </a:r>
            <a:r>
              <a:rPr lang="fa-IR" sz="2200" b="1" dirty="0" smtClean="0">
                <a:solidFill>
                  <a:schemeClr val="bg1"/>
                </a:solidFill>
              </a:rPr>
              <a:t>در </a:t>
            </a:r>
            <a:r>
              <a:rPr lang="fa-IR" sz="2200" b="1" dirty="0" smtClean="0">
                <a:solidFill>
                  <a:schemeClr val="bg1"/>
                </a:solidFill>
              </a:rPr>
              <a:t>وسایل بالابر آنچه بعنوان یک اصل مطرح می باشد اینست که هیچ کارگری مجاز نیست روی بار سوار شده و حمل و جابجا شود. خطر سقوط افراد از روی بار ، بسیار بالاست.هدایت بار توسط کارگر می تواند انجام شود ولی نشستن روی بار مجاز نیست.</a:t>
            </a:r>
          </a:p>
          <a:p>
            <a:r>
              <a:rPr lang="fa-IR" b="1" dirty="0" smtClean="0"/>
              <a:t>از </a:t>
            </a:r>
            <a:r>
              <a:rPr lang="fa-IR" b="1" dirty="0" smtClean="0"/>
              <a:t>مهمترین عواملی که باعث بروز خطرات در قالبندی می شود چیست ؟</a:t>
            </a:r>
          </a:p>
          <a:p>
            <a:pPr>
              <a:buNone/>
            </a:pPr>
            <a:r>
              <a:rPr lang="fa-IR" b="1" dirty="0" smtClean="0"/>
              <a:t>   </a:t>
            </a:r>
            <a:r>
              <a:rPr lang="fa-IR" sz="2000" b="1" dirty="0" smtClean="0">
                <a:solidFill>
                  <a:schemeClr val="bg1"/>
                </a:solidFill>
              </a:rPr>
              <a:t>حرکت تیرها و مهارها/اتصالات نا کافی /تکیه گاه نا مناسب تیرها /استفاده از تجهیزات معیوب/ارتعاش ضربه / بتن ریزی با سرعت بیش از حد / طراحی نا مناسب و ... </a:t>
            </a:r>
          </a:p>
          <a:p>
            <a:r>
              <a:rPr lang="fa-IR" b="1" dirty="0" smtClean="0"/>
              <a:t>واژه </a:t>
            </a:r>
            <a:r>
              <a:rPr lang="fa-IR" b="1" dirty="0" smtClean="0"/>
              <a:t>داربست به چه معناست ؟ انواع داربست را نام ببرید </a:t>
            </a:r>
            <a:r>
              <a:rPr lang="fa-IR" b="1" dirty="0" smtClean="0"/>
              <a:t>.</a:t>
            </a:r>
          </a:p>
          <a:p>
            <a:pPr lvl="0"/>
            <a:r>
              <a:rPr lang="fa-IR" sz="2200" b="1" dirty="0" smtClean="0">
                <a:solidFill>
                  <a:schemeClr val="bg1"/>
                </a:solidFill>
              </a:rPr>
              <a:t> </a:t>
            </a:r>
            <a:r>
              <a:rPr lang="fa-IR" sz="2200" b="1" dirty="0" smtClean="0">
                <a:solidFill>
                  <a:schemeClr val="bg1"/>
                </a:solidFill>
              </a:rPr>
              <a:t>    داربستها </a:t>
            </a:r>
            <a:r>
              <a:rPr lang="fa-IR" sz="2200" b="1" dirty="0" smtClean="0">
                <a:solidFill>
                  <a:schemeClr val="bg1"/>
                </a:solidFill>
              </a:rPr>
              <a:t>اصولا جایگاههایی هستند که بمنظور تکیه گاه موقت کارگر یا مصالح ساختمانی در مدت اجرای عملیات ساختمانی شامل تخریب، تعمیرات ، تمیزکاری و ... که در ارتفاع انجام می شود بکار میرود. </a:t>
            </a:r>
            <a:r>
              <a:rPr lang="fa-IR" sz="2000" b="1" dirty="0" smtClean="0">
                <a:solidFill>
                  <a:schemeClr val="bg1"/>
                </a:solidFill>
              </a:rPr>
              <a:t>داربستهای </a:t>
            </a:r>
            <a:r>
              <a:rPr lang="fa-IR" sz="2000" b="1" dirty="0" smtClean="0">
                <a:solidFill>
                  <a:schemeClr val="bg1"/>
                </a:solidFill>
              </a:rPr>
              <a:t>ساده / داربستهای مستقل / داربستهای معلق / داربستهای </a:t>
            </a:r>
            <a:r>
              <a:rPr lang="fa-IR" sz="2000" b="1" dirty="0" smtClean="0">
                <a:solidFill>
                  <a:schemeClr val="bg1"/>
                </a:solidFill>
              </a:rPr>
              <a:t>قابل </a:t>
            </a:r>
            <a:r>
              <a:rPr lang="fa-IR" sz="2000" b="1" dirty="0" smtClean="0">
                <a:solidFill>
                  <a:schemeClr val="bg1"/>
                </a:solidFill>
              </a:rPr>
              <a:t>نوسان / داربستهای </a:t>
            </a:r>
            <a:r>
              <a:rPr lang="fa-IR" sz="2000" b="1" dirty="0" smtClean="0">
                <a:solidFill>
                  <a:schemeClr val="bg1"/>
                </a:solidFill>
              </a:rPr>
              <a:t>پیش آمده</a:t>
            </a:r>
            <a:endParaRPr lang="en-US" sz="2000" dirty="0" smtClean="0">
              <a:solidFill>
                <a:schemeClr val="bg1"/>
              </a:solidFill>
            </a:endParaRPr>
          </a:p>
          <a:p>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357166"/>
            <a:ext cx="8258204" cy="5572164"/>
          </a:xfrm>
        </p:spPr>
        <p:txBody>
          <a:bodyPr>
            <a:noAutofit/>
          </a:bodyPr>
          <a:lstStyle/>
          <a:p>
            <a:pPr>
              <a:lnSpc>
                <a:spcPct val="150000"/>
              </a:lnSpc>
            </a:pPr>
            <a:r>
              <a:rPr lang="fa-IR" sz="2800" dirty="0" smtClean="0">
                <a:cs typeface="Afra" pitchFamily="2" charset="-78"/>
              </a:rPr>
              <a:t>ايمني عبارت است از:</a:t>
            </a:r>
          </a:p>
          <a:p>
            <a:pPr>
              <a:lnSpc>
                <a:spcPct val="150000"/>
              </a:lnSpc>
            </a:pPr>
            <a:r>
              <a:rPr lang="fa-IR" sz="2800" dirty="0" smtClean="0">
                <a:cs typeface="Afra" pitchFamily="2" charset="-78"/>
              </a:rPr>
              <a:t>الف: حفاظت، سلامت و بهداشت كليه كارگران و افرادي كه به نحوي در محيط كارگاه با عمليات ساختماني ارتباط دارند.</a:t>
            </a:r>
          </a:p>
          <a:p>
            <a:pPr>
              <a:lnSpc>
                <a:spcPct val="150000"/>
              </a:lnSpc>
            </a:pPr>
            <a:r>
              <a:rPr lang="fa-IR" sz="2800" dirty="0" smtClean="0">
                <a:cs typeface="Afra" pitchFamily="2" charset="-78"/>
              </a:rPr>
              <a:t>ب: حفاظت وسلامت و بهداشت كليه افرادي كه در مجاورت يا نزديكي (تا شعاع مؤثر) كارگاه ساختماني، عبور و مرور، فعاليت يا زندگي مي كنند.</a:t>
            </a:r>
          </a:p>
          <a:p>
            <a:pPr>
              <a:lnSpc>
                <a:spcPct val="150000"/>
              </a:lnSpc>
            </a:pPr>
            <a:r>
              <a:rPr lang="fa-IR" sz="2800" dirty="0" smtClean="0">
                <a:cs typeface="Afra" pitchFamily="2" charset="-78"/>
              </a:rPr>
              <a:t>ج: حفا ظت و مراقبت از ابنيه، خودروها، تأسيسات، تجهيزات و نظاير آ ن در داخل يامجاورت كارگاه ساختماني.</a:t>
            </a:r>
          </a:p>
          <a:p>
            <a:pPr>
              <a:lnSpc>
                <a:spcPct val="150000"/>
              </a:lnSpc>
            </a:pPr>
            <a:r>
              <a:rPr lang="fa-IR" sz="2800" dirty="0" smtClean="0">
                <a:cs typeface="Afra" pitchFamily="2" charset="-78"/>
              </a:rPr>
              <a:t>د: حفاظت از محيط زيست در داخل و مجاور كارگاه ساختماني.</a:t>
            </a:r>
            <a:endParaRPr lang="en-US" sz="2800" dirty="0" smtClean="0">
              <a:cs typeface="Afra" pitchFamily="2" charset="-78"/>
            </a:endParaRPr>
          </a:p>
          <a:p>
            <a:endParaRPr lang="fa-IR" sz="2800" dirty="0"/>
          </a:p>
        </p:txBody>
      </p:sp>
      <p:sp>
        <p:nvSpPr>
          <p:cNvPr id="3" name="Title 2"/>
          <p:cNvSpPr>
            <a:spLocks noGrp="1"/>
          </p:cNvSpPr>
          <p:nvPr>
            <p:ph type="title"/>
          </p:nvPr>
        </p:nvSpPr>
        <p:spPr>
          <a:xfrm>
            <a:off x="457200" y="152400"/>
            <a:ext cx="8115328" cy="633394"/>
          </a:xfrm>
        </p:spPr>
        <p:txBody>
          <a:bodyPr>
            <a:noAutofit/>
          </a:bodyPr>
          <a:lstStyle/>
          <a:p>
            <a:pPr algn="ctr"/>
            <a:r>
              <a:rPr lang="fa-IR" sz="4000" b="1" i="1" dirty="0" smtClean="0">
                <a:solidFill>
                  <a:srgbClr val="FFC000"/>
                </a:solidFill>
                <a:latin typeface="Aharoni" pitchFamily="2" charset="-79"/>
              </a:rPr>
              <a:t>ایمنی</a:t>
            </a:r>
            <a:endParaRPr lang="fa-IR" sz="4000" b="1" i="1" dirty="0">
              <a:solidFill>
                <a:srgbClr val="FFC000"/>
              </a:solidFill>
              <a:latin typeface="Aharoni" pitchFamily="2" charset="-79"/>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524520"/>
          </a:xfrm>
        </p:spPr>
        <p:txBody>
          <a:bodyPr/>
          <a:lstStyle/>
          <a:p>
            <a:r>
              <a:rPr lang="fa-IR" sz="2200" b="1" dirty="0" smtClean="0">
                <a:latin typeface="Arial" pitchFamily="34" charset="0"/>
                <a:ea typeface="Times New Roman" pitchFamily="18" charset="0"/>
                <a:cs typeface="B Traffic" charset="-78"/>
              </a:rPr>
              <a:t>مهمترین خطرات مربوط به داربستها </a:t>
            </a:r>
            <a:r>
              <a:rPr lang="fa-IR" sz="2200" b="1" dirty="0" smtClean="0">
                <a:latin typeface="Arial" pitchFamily="34" charset="0"/>
                <a:ea typeface="Times New Roman" pitchFamily="18" charset="0"/>
                <a:cs typeface="B Traffic" charset="-78"/>
              </a:rPr>
              <a:t>چیست؟</a:t>
            </a:r>
          </a:p>
          <a:p>
            <a:r>
              <a:rPr lang="fa-IR" sz="2000" b="1" dirty="0" smtClean="0">
                <a:solidFill>
                  <a:schemeClr val="bg1"/>
                </a:solidFill>
                <a:latin typeface="Arial" pitchFamily="34" charset="0"/>
                <a:ea typeface="Times New Roman" pitchFamily="18" charset="0"/>
                <a:cs typeface="B Traffic" charset="-78"/>
              </a:rPr>
              <a:t>  سقوط </a:t>
            </a:r>
            <a:r>
              <a:rPr lang="fa-IR" sz="2000" b="1" dirty="0" smtClean="0">
                <a:solidFill>
                  <a:schemeClr val="bg1"/>
                </a:solidFill>
                <a:latin typeface="Arial" pitchFamily="34" charset="0"/>
                <a:ea typeface="Times New Roman" pitchFamily="18" charset="0"/>
                <a:cs typeface="B Traffic" charset="-78"/>
              </a:rPr>
              <a:t>از ارتفاع </a:t>
            </a:r>
            <a:r>
              <a:rPr lang="fa-IR" sz="2000" b="1" dirty="0" smtClean="0">
                <a:solidFill>
                  <a:schemeClr val="bg1"/>
                </a:solidFill>
                <a:latin typeface="Arial" pitchFamily="34" charset="0"/>
                <a:ea typeface="Times New Roman" pitchFamily="18" charset="0"/>
                <a:cs typeface="B Traffic" charset="-78"/>
              </a:rPr>
              <a:t>/</a:t>
            </a:r>
            <a:r>
              <a:rPr lang="fa-IR" sz="2000" b="1" dirty="0" smtClean="0">
                <a:solidFill>
                  <a:schemeClr val="bg1"/>
                </a:solidFill>
              </a:rPr>
              <a:t>برخورد </a:t>
            </a:r>
            <a:r>
              <a:rPr lang="fa-IR" sz="2000" b="1" dirty="0" smtClean="0">
                <a:solidFill>
                  <a:schemeClr val="bg1"/>
                </a:solidFill>
              </a:rPr>
              <a:t>سر با اشیاء </a:t>
            </a:r>
            <a:r>
              <a:rPr lang="fa-IR" sz="2000" b="1" dirty="0" smtClean="0">
                <a:solidFill>
                  <a:schemeClr val="bg1"/>
                </a:solidFill>
              </a:rPr>
              <a:t>/خطر </a:t>
            </a:r>
            <a:r>
              <a:rPr lang="fa-IR" sz="2000" b="1" dirty="0" smtClean="0">
                <a:solidFill>
                  <a:schemeClr val="bg1"/>
                </a:solidFill>
              </a:rPr>
              <a:t>برق </a:t>
            </a:r>
            <a:r>
              <a:rPr lang="fa-IR" sz="2000" b="1" dirty="0" smtClean="0">
                <a:solidFill>
                  <a:schemeClr val="bg1"/>
                </a:solidFill>
              </a:rPr>
              <a:t>گرفتگی / </a:t>
            </a:r>
            <a:r>
              <a:rPr lang="fa-IR" sz="2000" b="1" dirty="0" smtClean="0">
                <a:solidFill>
                  <a:schemeClr val="bg1"/>
                </a:solidFill>
              </a:rPr>
              <a:t>ریزش داربست </a:t>
            </a:r>
          </a:p>
          <a:p>
            <a:pPr>
              <a:buNone/>
            </a:pPr>
            <a:r>
              <a:rPr lang="fa-IR" sz="2000" b="1" dirty="0" smtClean="0">
                <a:solidFill>
                  <a:schemeClr val="bg1"/>
                </a:solidFill>
              </a:rPr>
              <a:t>  عدم </a:t>
            </a:r>
            <a:r>
              <a:rPr lang="fa-IR" sz="2000" b="1" dirty="0" smtClean="0">
                <a:solidFill>
                  <a:schemeClr val="bg1"/>
                </a:solidFill>
              </a:rPr>
              <a:t>تخته پوشی </a:t>
            </a:r>
          </a:p>
          <a:p>
            <a:r>
              <a:rPr lang="fa-IR" dirty="0" smtClean="0"/>
              <a:t>در </a:t>
            </a:r>
            <a:r>
              <a:rPr lang="fa-IR" dirty="0" smtClean="0"/>
              <a:t>عملیات خاکبرداری </a:t>
            </a:r>
            <a:r>
              <a:rPr lang="fa-IR" b="1" dirty="0" smtClean="0"/>
              <a:t>در صورتی که ساختمان مورد عملیات با ساختمانهای همجوار دیوارهای مشترک داشته باشد چه باید کرد </a:t>
            </a:r>
            <a:r>
              <a:rPr lang="fa-IR" b="1" dirty="0" smtClean="0"/>
              <a:t>؟</a:t>
            </a:r>
          </a:p>
          <a:p>
            <a:pPr lvl="1">
              <a:buNone/>
            </a:pPr>
            <a:r>
              <a:rPr lang="fa-IR" sz="2000" b="1" dirty="0" smtClean="0">
                <a:solidFill>
                  <a:schemeClr val="bg1"/>
                </a:solidFill>
              </a:rPr>
              <a:t>1) در صورتی که ساختمان مورد عملیات با ساختمانهای همجوار دیوارهای مشترک داشته باشد نبایستی عملیات تخریب در مورد آنها انجام شود.</a:t>
            </a:r>
          </a:p>
          <a:p>
            <a:pPr lvl="1"/>
            <a:endParaRPr lang="en-US" sz="2000" dirty="0" smtClean="0">
              <a:solidFill>
                <a:schemeClr val="bg1"/>
              </a:solidFill>
            </a:endParaRPr>
          </a:p>
          <a:p>
            <a:pPr lvl="1">
              <a:buNone/>
            </a:pPr>
            <a:r>
              <a:rPr lang="fa-IR" sz="2000" b="1" dirty="0" smtClean="0">
                <a:solidFill>
                  <a:schemeClr val="bg1"/>
                </a:solidFill>
              </a:rPr>
              <a:t>2) بر روی دیوارهای ساختمانهای کناری باید عملیات شمع کوبی انجام شود</a:t>
            </a:r>
            <a:r>
              <a:rPr lang="fa-IR" sz="2000" b="1" dirty="0" smtClean="0">
                <a:solidFill>
                  <a:schemeClr val="bg1"/>
                </a:solidFill>
              </a:rPr>
              <a:t>.</a:t>
            </a:r>
          </a:p>
          <a:p>
            <a:pPr lvl="1">
              <a:buNone/>
            </a:pPr>
            <a:r>
              <a:rPr lang="fa-IR" sz="3200" b="1" dirty="0" smtClean="0">
                <a:solidFill>
                  <a:schemeClr val="tx1"/>
                </a:solidFill>
              </a:rPr>
              <a:t>منابع :</a:t>
            </a:r>
          </a:p>
          <a:p>
            <a:pPr lvl="1">
              <a:buNone/>
            </a:pPr>
            <a:r>
              <a:rPr lang="fa-IR" sz="3200" b="1" dirty="0" smtClean="0">
                <a:solidFill>
                  <a:schemeClr val="tx2">
                    <a:lumMod val="25000"/>
                  </a:schemeClr>
                </a:solidFill>
              </a:rPr>
              <a:t>مقررات ملی ساختمان ایران (مبحث 12 )</a:t>
            </a:r>
          </a:p>
          <a:p>
            <a:pPr lvl="1">
              <a:buNone/>
            </a:pPr>
            <a:r>
              <a:rPr lang="fa-IR" sz="3200" b="1" dirty="0" smtClean="0">
                <a:solidFill>
                  <a:srgbClr val="002060"/>
                </a:solidFill>
              </a:rPr>
              <a:t>نویسنده : غلامرضا هوایی (مدیر کل )</a:t>
            </a:r>
            <a:endParaRPr lang="fa-IR" sz="3200" b="1" dirty="0" smtClean="0">
              <a:solidFill>
                <a:srgbClr val="002060"/>
              </a:solidFill>
            </a:endParaRPr>
          </a:p>
          <a:p>
            <a:pPr>
              <a:buNone/>
            </a:pPr>
            <a:endParaRPr lang="fa-IR"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fa-IR" sz="3200" dirty="0" smtClean="0">
                <a:solidFill>
                  <a:schemeClr val="tx2">
                    <a:lumMod val="25000"/>
                  </a:schemeClr>
                </a:solidFill>
              </a:rPr>
              <a:t>دستورالعمل های حفاظتی و ایمنی کارگاه های ساختمانی </a:t>
            </a:r>
          </a:p>
          <a:p>
            <a:pPr>
              <a:buNone/>
            </a:pPr>
            <a:r>
              <a:rPr lang="fa-IR" dirty="0" smtClean="0">
                <a:solidFill>
                  <a:srgbClr val="002060"/>
                </a:solidFill>
              </a:rPr>
              <a:t>نظام مهندسی ساختمان – استان تهران </a:t>
            </a:r>
          </a:p>
          <a:p>
            <a:pPr>
              <a:buNone/>
            </a:pPr>
            <a:endParaRPr lang="fa-IR" dirty="0" smtClean="0">
              <a:solidFill>
                <a:srgbClr val="002060"/>
              </a:solidFill>
            </a:endParaRPr>
          </a:p>
          <a:p>
            <a:pPr>
              <a:buNone/>
            </a:pPr>
            <a:r>
              <a:rPr lang="fa-IR" sz="3200" dirty="0" smtClean="0">
                <a:solidFill>
                  <a:schemeClr val="tx2">
                    <a:lumMod val="25000"/>
                  </a:schemeClr>
                </a:solidFill>
              </a:rPr>
              <a:t>ایمنی در عملیات ساختمانی</a:t>
            </a:r>
          </a:p>
          <a:p>
            <a:pPr>
              <a:buNone/>
            </a:pPr>
            <a:r>
              <a:rPr lang="fa-IR" dirty="0" smtClean="0">
                <a:solidFill>
                  <a:srgbClr val="002060"/>
                </a:solidFill>
              </a:rPr>
              <a:t>مهندس ایرج اعلایی</a:t>
            </a:r>
          </a:p>
          <a:p>
            <a:pPr>
              <a:buNone/>
            </a:pPr>
            <a:endParaRPr lang="fa-IR" dirty="0" smtClean="0">
              <a:solidFill>
                <a:srgbClr val="002060"/>
              </a:solidFill>
            </a:endParaRPr>
          </a:p>
          <a:p>
            <a:pPr>
              <a:buNone/>
            </a:pPr>
            <a:r>
              <a:rPr lang="fa-IR" sz="3200" dirty="0" smtClean="0">
                <a:solidFill>
                  <a:schemeClr val="tx2">
                    <a:lumMod val="25000"/>
                  </a:schemeClr>
                </a:solidFill>
              </a:rPr>
              <a:t>ایمنی ساختمان</a:t>
            </a:r>
          </a:p>
          <a:p>
            <a:pPr>
              <a:buNone/>
            </a:pPr>
            <a:r>
              <a:rPr lang="fa-IR" dirty="0" smtClean="0">
                <a:solidFill>
                  <a:srgbClr val="002060"/>
                </a:solidFill>
              </a:rPr>
              <a:t>ابراهیم تحقیقی</a:t>
            </a:r>
          </a:p>
          <a:p>
            <a:pPr>
              <a:buNone/>
            </a:pPr>
            <a:r>
              <a:rPr lang="fa-IR" dirty="0" smtClean="0">
                <a:solidFill>
                  <a:srgbClr val="002060"/>
                </a:solidFill>
              </a:rPr>
              <a:t>محمد جواد یاقوتی</a:t>
            </a:r>
            <a:endParaRPr lang="fa-IR" dirty="0">
              <a:solidFill>
                <a:srgbClr val="002060"/>
              </a:solidFill>
            </a:endParaRPr>
          </a:p>
        </p:txBody>
      </p:sp>
      <p:sp>
        <p:nvSpPr>
          <p:cNvPr id="3" name="Title 2"/>
          <p:cNvSpPr>
            <a:spLocks noGrp="1"/>
          </p:cNvSpPr>
          <p:nvPr>
            <p:ph type="title"/>
          </p:nvPr>
        </p:nvSpPr>
        <p:spPr/>
        <p:txBody>
          <a:bodyPr/>
          <a:lstStyle/>
          <a:p>
            <a:endParaRPr lang="fa-I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fa-IR" dirty="0" smtClean="0"/>
              <a:t>  </a:t>
            </a:r>
          </a:p>
          <a:p>
            <a:pPr algn="ctr">
              <a:buNone/>
            </a:pPr>
            <a:endParaRPr lang="fa-IR" dirty="0" smtClean="0"/>
          </a:p>
          <a:p>
            <a:pPr algn="ctr">
              <a:buNone/>
            </a:pPr>
            <a:endParaRPr lang="fa-IR" dirty="0" smtClean="0"/>
          </a:p>
          <a:p>
            <a:pPr algn="ctr">
              <a:buNone/>
            </a:pPr>
            <a:endParaRPr lang="fa-IR" dirty="0" smtClean="0"/>
          </a:p>
        </p:txBody>
      </p:sp>
      <p:sp>
        <p:nvSpPr>
          <p:cNvPr id="3" name="Title 2"/>
          <p:cNvSpPr>
            <a:spLocks noGrp="1"/>
          </p:cNvSpPr>
          <p:nvPr>
            <p:ph type="title"/>
          </p:nvPr>
        </p:nvSpPr>
        <p:spPr/>
        <p:txBody>
          <a:bodyPr/>
          <a:lstStyle/>
          <a:p>
            <a:endParaRPr lang="fa-IR"/>
          </a:p>
        </p:txBody>
      </p:sp>
      <p:sp>
        <p:nvSpPr>
          <p:cNvPr id="4" name="Up Ribbon 3"/>
          <p:cNvSpPr/>
          <p:nvPr/>
        </p:nvSpPr>
        <p:spPr>
          <a:xfrm>
            <a:off x="1142976" y="0"/>
            <a:ext cx="7143800" cy="1928826"/>
          </a:xfrm>
          <a:prstGeom prst="ribbon2">
            <a:avLst/>
          </a:prstGeom>
          <a:solidFill>
            <a:schemeClr val="accent6">
              <a:lumMod val="5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fa-IR" sz="3200" b="1" i="1" dirty="0" smtClean="0">
                <a:solidFill>
                  <a:srgbClr val="FFFF00"/>
                </a:solidFill>
              </a:rPr>
              <a:t>با تشکر از شکیبایی</a:t>
            </a:r>
          </a:p>
          <a:p>
            <a:pPr algn="ctr">
              <a:buNone/>
            </a:pPr>
            <a:r>
              <a:rPr lang="fa-IR" sz="3200" b="1" i="1" dirty="0" smtClean="0">
                <a:solidFill>
                  <a:srgbClr val="FFFF00"/>
                </a:solidFill>
              </a:rPr>
              <a:t> شما دوستان</a:t>
            </a:r>
            <a:endParaRPr lang="fa-IR" sz="3200" b="1" i="1" dirty="0">
              <a:solidFill>
                <a:srgbClr val="FFFF00"/>
              </a:solidFill>
            </a:endParaRPr>
          </a:p>
        </p:txBody>
      </p:sp>
      <p:pic>
        <p:nvPicPr>
          <p:cNvPr id="5" name="Picture 4" descr="89118496520195274709.jpg"/>
          <p:cNvPicPr>
            <a:picLocks noChangeAspect="1"/>
          </p:cNvPicPr>
          <p:nvPr/>
        </p:nvPicPr>
        <p:blipFill>
          <a:blip r:embed="rId2"/>
          <a:stretch>
            <a:fillRect/>
          </a:stretch>
        </p:blipFill>
        <p:spPr>
          <a:xfrm>
            <a:off x="0" y="0"/>
            <a:ext cx="9224242" cy="6858000"/>
          </a:xfrm>
          <a:prstGeom prst="rect">
            <a:avLst/>
          </a:prstGeom>
        </p:spPr>
      </p:pic>
      <p:pic>
        <p:nvPicPr>
          <p:cNvPr id="6" name="Picture 5" descr="Tashakor-TakJok.CoM_.jpg"/>
          <p:cNvPicPr>
            <a:picLocks noChangeAspect="1"/>
          </p:cNvPicPr>
          <p:nvPr/>
        </p:nvPicPr>
        <p:blipFill>
          <a:blip r:embed="rId3"/>
          <a:stretch>
            <a:fillRect/>
          </a:stretch>
        </p:blipFill>
        <p:spPr>
          <a:xfrm>
            <a:off x="0" y="4045154"/>
            <a:ext cx="3714744" cy="2812846"/>
          </a:xfrm>
          <a:prstGeom prst="rect">
            <a:avLst/>
          </a:prstGeom>
        </p:spPr>
      </p:pic>
      <p:sp>
        <p:nvSpPr>
          <p:cNvPr id="7" name="Round Diagonal Corner Rectangle 6"/>
          <p:cNvSpPr/>
          <p:nvPr/>
        </p:nvSpPr>
        <p:spPr>
          <a:xfrm>
            <a:off x="3357554" y="214290"/>
            <a:ext cx="2357422" cy="642942"/>
          </a:xfrm>
          <a:prstGeom prst="round2Diag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fa-IR" sz="3600" b="1" dirty="0" smtClean="0"/>
              <a:t>زهرا مظفری</a:t>
            </a:r>
            <a:endParaRPr lang="fa-IR" sz="3600" b="1" dirty="0"/>
          </a:p>
        </p:txBody>
      </p:sp>
      <p:sp>
        <p:nvSpPr>
          <p:cNvPr id="8" name="Round Diagonal Corner Rectangle 7"/>
          <p:cNvSpPr/>
          <p:nvPr/>
        </p:nvSpPr>
        <p:spPr>
          <a:xfrm>
            <a:off x="500034" y="214290"/>
            <a:ext cx="2500330" cy="714380"/>
          </a:xfrm>
          <a:prstGeom prst="round2Diag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fa-IR" sz="3600" b="1" dirty="0" smtClean="0"/>
              <a:t>مهدی نعمتی</a:t>
            </a:r>
            <a:endParaRPr lang="fa-IR" sz="3600" b="1" dirty="0"/>
          </a:p>
        </p:txBody>
      </p:sp>
      <p:sp>
        <p:nvSpPr>
          <p:cNvPr id="9" name="Oval 8"/>
          <p:cNvSpPr/>
          <p:nvPr/>
        </p:nvSpPr>
        <p:spPr>
          <a:xfrm>
            <a:off x="7072330" y="285728"/>
            <a:ext cx="1357322" cy="714380"/>
          </a:xfrm>
          <a:prstGeom prst="ellipse">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دانشجویان </a:t>
            </a:r>
            <a:endParaRPr lang="fa-IR" dirty="0"/>
          </a:p>
        </p:txBody>
      </p:sp>
      <p:cxnSp>
        <p:nvCxnSpPr>
          <p:cNvPr id="11" name="Straight Arrow Connector 10"/>
          <p:cNvCxnSpPr/>
          <p:nvPr/>
        </p:nvCxnSpPr>
        <p:spPr>
          <a:xfrm rot="10800000">
            <a:off x="6143636" y="642918"/>
            <a:ext cx="714380" cy="1588"/>
          </a:xfrm>
          <a:prstGeom prst="straightConnector1">
            <a:avLst/>
          </a:prstGeom>
          <a:ln>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115328" cy="5738834"/>
          </a:xfrm>
        </p:spPr>
        <p:txBody>
          <a:bodyPr>
            <a:normAutofit/>
          </a:bodyPr>
          <a:lstStyle/>
          <a:p>
            <a:r>
              <a:rPr lang="fa-IR" dirty="0" smtClean="0"/>
              <a:t> </a:t>
            </a:r>
            <a:r>
              <a:rPr lang="fa-IR" b="1" dirty="0" smtClean="0">
                <a:solidFill>
                  <a:schemeClr val="accent4">
                    <a:lumMod val="50000"/>
                  </a:schemeClr>
                </a:solidFill>
              </a:rPr>
              <a:t>الف) مقررات عمومی در ایمنی ساختمان:</a:t>
            </a:r>
            <a:endParaRPr lang="en-US" b="1" dirty="0" smtClean="0">
              <a:solidFill>
                <a:schemeClr val="accent4">
                  <a:lumMod val="50000"/>
                </a:schemeClr>
              </a:solidFill>
            </a:endParaRPr>
          </a:p>
          <a:p>
            <a:pPr>
              <a:buNone/>
            </a:pPr>
            <a:r>
              <a:rPr lang="fa-IR" dirty="0" smtClean="0"/>
              <a:t> </a:t>
            </a:r>
            <a:endParaRPr lang="en-US" dirty="0" smtClean="0"/>
          </a:p>
          <a:p>
            <a:r>
              <a:rPr lang="fa-IR" b="1" dirty="0" smtClean="0"/>
              <a:t>1) رعایت اصول ایمنی یکی از مهمترین اقداماتی است که باید در یک کارگاه ساختمانی به آن توجه شود. در غیر اینصورت حوادث ناگواری در انتظار کارگران ساختمانی خواهد بود.باید توجه داشت که اگر ایمنی یک کارگاه از نظر مسئولین حفاظتی و ایمنی در حد کفایت نباشد نباید اجازه کار داده شود. گاهی از اوقات می توان بخشی از کار و یا حتی کل کارگاه را از نظر بروز مخاطرات تعطیل نمود</a:t>
            </a:r>
            <a:r>
              <a:rPr lang="fa-IR" b="1" dirty="0" smtClean="0"/>
              <a:t>.</a:t>
            </a:r>
          </a:p>
          <a:p>
            <a:endParaRPr lang="fa-IR" b="1"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329642" cy="6643710"/>
          </a:xfrm>
        </p:spPr>
        <p:txBody>
          <a:bodyPr>
            <a:normAutofit/>
          </a:bodyPr>
          <a:lstStyle/>
          <a:p>
            <a:r>
              <a:rPr lang="fa-IR" b="1" dirty="0" smtClean="0"/>
              <a:t>2) کارگاههای ساختمانی به لحاظ نوع کار خطرناکند و همیشه توصیه بر آنست که این کارگاهها </a:t>
            </a:r>
            <a:r>
              <a:rPr lang="fa-IR" b="1" dirty="0" smtClean="0">
                <a:solidFill>
                  <a:srgbClr val="FF0000"/>
                </a:solidFill>
              </a:rPr>
              <a:t>محصور</a:t>
            </a:r>
            <a:r>
              <a:rPr lang="fa-IR" b="1" dirty="0" smtClean="0"/>
              <a:t> شده و با گماردن نگهبان از ورود افراد غیر مجاز به درون این محیطها جلوگیری بعمل آوریم. ورود و خروج مواد و مصالح و افراد بایستی تحت نظر بوده و نظارت شود. </a:t>
            </a:r>
          </a:p>
          <a:p>
            <a:endParaRPr lang="fa-IR" sz="2800" b="1" dirty="0" smtClean="0">
              <a:solidFill>
                <a:srgbClr val="C00000"/>
              </a:solidFill>
            </a:endParaRPr>
          </a:p>
          <a:p>
            <a:pPr>
              <a:buFont typeface="Arial" pitchFamily="34" charset="0"/>
              <a:buChar char="•"/>
            </a:pPr>
            <a:r>
              <a:rPr lang="fa-IR" sz="2800" b="1" dirty="0" smtClean="0">
                <a:solidFill>
                  <a:srgbClr val="C00000"/>
                </a:solidFill>
              </a:rPr>
              <a:t> به این معنا است که باید در مجاورت</a:t>
            </a:r>
          </a:p>
          <a:p>
            <a:pPr>
              <a:buNone/>
            </a:pPr>
            <a:r>
              <a:rPr lang="fa-IR" sz="2800" b="1" dirty="0" smtClean="0">
                <a:solidFill>
                  <a:srgbClr val="C00000"/>
                </a:solidFill>
              </a:rPr>
              <a:t>   کارگاهها از راهروهای سرپوشیده و </a:t>
            </a:r>
          </a:p>
          <a:p>
            <a:pPr>
              <a:buNone/>
            </a:pPr>
            <a:r>
              <a:rPr lang="fa-IR" sz="2800" b="1" dirty="0" smtClean="0">
                <a:solidFill>
                  <a:srgbClr val="C00000"/>
                </a:solidFill>
              </a:rPr>
              <a:t>   یا سرپوشهای محافظ استفاده کرد.</a:t>
            </a:r>
          </a:p>
          <a:p>
            <a:pPr>
              <a:buNone/>
            </a:pPr>
            <a:r>
              <a:rPr lang="fa-IR" sz="2800" b="1" dirty="0" smtClean="0">
                <a:solidFill>
                  <a:srgbClr val="C00000"/>
                </a:solidFill>
              </a:rPr>
              <a:t>   تعبیه راهروهای ایمن همراه با روشنایی </a:t>
            </a:r>
          </a:p>
          <a:p>
            <a:pPr>
              <a:buNone/>
            </a:pPr>
            <a:r>
              <a:rPr lang="fa-IR" sz="2800" b="1" dirty="0" smtClean="0">
                <a:solidFill>
                  <a:srgbClr val="C00000"/>
                </a:solidFill>
              </a:rPr>
              <a:t>کافی برای تردد در شب توصیه می شود</a:t>
            </a:r>
            <a:r>
              <a:rPr lang="fa-IR" sz="2800" b="1" dirty="0" smtClean="0"/>
              <a:t>.</a:t>
            </a:r>
            <a:endParaRPr lang="en-US" sz="2800" dirty="0" smtClean="0"/>
          </a:p>
          <a:p>
            <a:endParaRPr lang="fa-IR" b="1" dirty="0" smtClean="0"/>
          </a:p>
          <a:p>
            <a:endParaRPr lang="en-US" dirty="0" smtClean="0"/>
          </a:p>
          <a:p>
            <a:endParaRPr lang="fa-IR" dirty="0"/>
          </a:p>
        </p:txBody>
      </p:sp>
      <p:pic>
        <p:nvPicPr>
          <p:cNvPr id="4" name="Picture 3" descr="images.jpg"/>
          <p:cNvPicPr>
            <a:picLocks noChangeAspect="1"/>
          </p:cNvPicPr>
          <p:nvPr/>
        </p:nvPicPr>
        <p:blipFill>
          <a:blip r:embed="rId2"/>
          <a:stretch>
            <a:fillRect/>
          </a:stretch>
        </p:blipFill>
        <p:spPr>
          <a:xfrm rot="10800000" flipV="1">
            <a:off x="357158" y="1857364"/>
            <a:ext cx="3286148" cy="2286016"/>
          </a:xfrm>
          <a:prstGeom prst="rect">
            <a:avLst/>
          </a:prstGeom>
        </p:spPr>
      </p:pic>
      <p:sp>
        <p:nvSpPr>
          <p:cNvPr id="5" name="Title 4"/>
          <p:cNvSpPr>
            <a:spLocks noGrp="1"/>
          </p:cNvSpPr>
          <p:nvPr>
            <p:ph type="title"/>
          </p:nvPr>
        </p:nvSpPr>
        <p:spPr/>
        <p:txBody>
          <a:bodyPr/>
          <a:lstStyle/>
          <a:p>
            <a:endParaRPr lang="fa-IR" dirty="0"/>
          </a:p>
        </p:txBody>
      </p:sp>
      <p:pic>
        <p:nvPicPr>
          <p:cNvPr id="6" name="Picture 5" descr="14659534448365502994.jpg"/>
          <p:cNvPicPr>
            <a:picLocks noChangeAspect="1"/>
          </p:cNvPicPr>
          <p:nvPr/>
        </p:nvPicPr>
        <p:blipFill>
          <a:blip r:embed="rId3"/>
          <a:stretch>
            <a:fillRect/>
          </a:stretch>
        </p:blipFill>
        <p:spPr>
          <a:xfrm>
            <a:off x="357158" y="4143380"/>
            <a:ext cx="3357586" cy="21800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58204" cy="6572272"/>
          </a:xfrm>
        </p:spPr>
        <p:txBody>
          <a:bodyPr>
            <a:noAutofit/>
          </a:bodyPr>
          <a:lstStyle/>
          <a:p>
            <a:r>
              <a:rPr lang="fa-IR" sz="2400" b="1" dirty="0" smtClean="0"/>
              <a:t>3) با توجه به وسعت خطرات و در تماس بودن تعداد افراد زیادی در کارگاهها با عوامل خطرناک محیط باید نسبت به شناسایی نقاط خطرناک اقدام کرد و متناسب با آن </a:t>
            </a:r>
            <a:r>
              <a:rPr lang="fa-IR" sz="2400" b="1" dirty="0" smtClean="0">
                <a:solidFill>
                  <a:srgbClr val="CC0000"/>
                </a:solidFill>
              </a:rPr>
              <a:t>تابلوهای هشدار دهنده ایمنی و علائم هشدار و احتیاط لازم</a:t>
            </a:r>
            <a:r>
              <a:rPr lang="fa-IR" sz="2400" b="1" dirty="0" smtClean="0"/>
              <a:t> تعبیه گردد. </a:t>
            </a:r>
            <a:endParaRPr lang="en-US" sz="2400" dirty="0" smtClean="0"/>
          </a:p>
          <a:p>
            <a:endParaRPr lang="fa-IR" sz="2400" dirty="0"/>
          </a:p>
        </p:txBody>
      </p:sp>
      <p:pic>
        <p:nvPicPr>
          <p:cNvPr id="3" name="Content Placeholder 3" descr="n00011633-b.jpg"/>
          <p:cNvPicPr>
            <a:picLocks noChangeAspect="1"/>
          </p:cNvPicPr>
          <p:nvPr/>
        </p:nvPicPr>
        <p:blipFill>
          <a:blip r:embed="rId2"/>
          <a:stretch>
            <a:fillRect/>
          </a:stretch>
        </p:blipFill>
        <p:spPr>
          <a:xfrm>
            <a:off x="642910" y="1571612"/>
            <a:ext cx="3366562" cy="2357454"/>
          </a:xfrm>
          <a:prstGeom prst="rect">
            <a:avLst/>
          </a:prstGeom>
        </p:spPr>
      </p:pic>
      <p:pic>
        <p:nvPicPr>
          <p:cNvPr id="5" name="Picture 4" descr="201.gif"/>
          <p:cNvPicPr>
            <a:picLocks noChangeAspect="1"/>
          </p:cNvPicPr>
          <p:nvPr/>
        </p:nvPicPr>
        <p:blipFill>
          <a:blip r:embed="rId3"/>
          <a:stretch>
            <a:fillRect/>
          </a:stretch>
        </p:blipFill>
        <p:spPr>
          <a:xfrm>
            <a:off x="4643438" y="2214554"/>
            <a:ext cx="2676528" cy="3617849"/>
          </a:xfrm>
          <a:prstGeom prst="rect">
            <a:avLst/>
          </a:prstGeom>
        </p:spPr>
      </p:pic>
      <p:pic>
        <p:nvPicPr>
          <p:cNvPr id="6" name="Picture 5" descr="510043_mo.jpg"/>
          <p:cNvPicPr>
            <a:picLocks noChangeAspect="1"/>
          </p:cNvPicPr>
          <p:nvPr/>
        </p:nvPicPr>
        <p:blipFill>
          <a:blip r:embed="rId4"/>
          <a:stretch>
            <a:fillRect/>
          </a:stretch>
        </p:blipFill>
        <p:spPr>
          <a:xfrm>
            <a:off x="642910" y="4000504"/>
            <a:ext cx="3357586" cy="25049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329642" cy="6096000"/>
          </a:xfrm>
        </p:spPr>
        <p:txBody>
          <a:bodyPr/>
          <a:lstStyle/>
          <a:p>
            <a:pPr>
              <a:buNone/>
            </a:pPr>
            <a:r>
              <a:rPr lang="fa-IR" b="1" dirty="0" smtClean="0"/>
              <a:t>4) در عملیات ساختمانی در ارتفاع به نقاطی برخورد می کنیم که حالت پرتگاه به خود گرفته و یا سوراخها و منافذی بوجود می آیند که خطر سقوط افراد و اشیا بداخل آنها وجود دارد. </a:t>
            </a:r>
            <a:endParaRPr lang="en-US" dirty="0" smtClean="0"/>
          </a:p>
          <a:p>
            <a:endParaRPr lang="fa-IR" dirty="0"/>
          </a:p>
        </p:txBody>
      </p:sp>
      <p:pic>
        <p:nvPicPr>
          <p:cNvPr id="5" name="Picture 4" descr="a-sqwt_dr_chh_asnswr.jpg"/>
          <p:cNvPicPr>
            <a:picLocks noChangeAspect="1"/>
          </p:cNvPicPr>
          <p:nvPr/>
        </p:nvPicPr>
        <p:blipFill>
          <a:blip r:embed="rId2"/>
          <a:stretch>
            <a:fillRect/>
          </a:stretch>
        </p:blipFill>
        <p:spPr>
          <a:xfrm>
            <a:off x="428595" y="2357430"/>
            <a:ext cx="4118639" cy="4000528"/>
          </a:xfrm>
          <a:prstGeom prst="rect">
            <a:avLst/>
          </a:prstGeom>
        </p:spPr>
      </p:pic>
      <p:pic>
        <p:nvPicPr>
          <p:cNvPr id="6" name="Picture 5" descr="gflt_wsqwt_dr_chh.jpg"/>
          <p:cNvPicPr>
            <a:picLocks noChangeAspect="1"/>
          </p:cNvPicPr>
          <p:nvPr/>
        </p:nvPicPr>
        <p:blipFill>
          <a:blip r:embed="rId3"/>
          <a:stretch>
            <a:fillRect/>
          </a:stretch>
        </p:blipFill>
        <p:spPr>
          <a:xfrm>
            <a:off x="4643438" y="2344035"/>
            <a:ext cx="4143404" cy="40139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info12_3.jpg"/>
          <p:cNvPicPr>
            <a:picLocks noGrp="1" noChangeAspect="1"/>
          </p:cNvPicPr>
          <p:nvPr>
            <p:ph idx="1"/>
          </p:nvPr>
        </p:nvPicPr>
        <p:blipFill>
          <a:blip r:embed="rId2"/>
          <a:stretch>
            <a:fillRect/>
          </a:stretch>
        </p:blipFill>
        <p:spPr>
          <a:xfrm>
            <a:off x="285720" y="285728"/>
            <a:ext cx="4214842" cy="4340658"/>
          </a:xfrm>
        </p:spPr>
      </p:pic>
      <p:pic>
        <p:nvPicPr>
          <p:cNvPr id="5" name="Picture 4" descr="scaff.png"/>
          <p:cNvPicPr>
            <a:picLocks noChangeAspect="1"/>
          </p:cNvPicPr>
          <p:nvPr/>
        </p:nvPicPr>
        <p:blipFill>
          <a:blip r:embed="rId3"/>
          <a:stretch>
            <a:fillRect/>
          </a:stretch>
        </p:blipFill>
        <p:spPr>
          <a:xfrm>
            <a:off x="5357818" y="2571744"/>
            <a:ext cx="3571900" cy="3904848"/>
          </a:xfrm>
          <a:prstGeom prst="rect">
            <a:avLst/>
          </a:prstGeom>
        </p:spPr>
      </p:pic>
      <p:sp>
        <p:nvSpPr>
          <p:cNvPr id="6" name="Rectangle 5"/>
          <p:cNvSpPr/>
          <p:nvPr/>
        </p:nvSpPr>
        <p:spPr>
          <a:xfrm>
            <a:off x="285720" y="4714884"/>
            <a:ext cx="2786082" cy="646331"/>
          </a:xfrm>
          <a:prstGeom prst="rect">
            <a:avLst/>
          </a:prstGeom>
        </p:spPr>
        <p:txBody>
          <a:bodyPr wrap="square">
            <a:spAutoFit/>
          </a:bodyPr>
          <a:lstStyle/>
          <a:p>
            <a:r>
              <a:rPr lang="fa-IR" sz="3600" b="1" dirty="0" smtClean="0"/>
              <a:t>نرده های حفاظتی </a:t>
            </a:r>
            <a:endParaRPr lang="fa-IR" sz="3600" dirty="0"/>
          </a:p>
        </p:txBody>
      </p:sp>
      <p:sp>
        <p:nvSpPr>
          <p:cNvPr id="7" name="Rectangle 6"/>
          <p:cNvSpPr/>
          <p:nvPr/>
        </p:nvSpPr>
        <p:spPr>
          <a:xfrm>
            <a:off x="2000232" y="5929330"/>
            <a:ext cx="3286148" cy="646331"/>
          </a:xfrm>
          <a:prstGeom prst="rect">
            <a:avLst/>
          </a:prstGeom>
        </p:spPr>
        <p:txBody>
          <a:bodyPr wrap="square">
            <a:spAutoFit/>
          </a:bodyPr>
          <a:lstStyle/>
          <a:p>
            <a:r>
              <a:rPr lang="fa-IR" sz="3600" b="1" dirty="0" smtClean="0"/>
              <a:t>پاخورهای ایمنی </a:t>
            </a:r>
            <a:endParaRPr lang="fa-IR" sz="3600" dirty="0"/>
          </a:p>
        </p:txBody>
      </p:sp>
      <p:sp>
        <p:nvSpPr>
          <p:cNvPr id="8" name="Content Placeholder 1"/>
          <p:cNvSpPr txBox="1">
            <a:spLocks/>
          </p:cNvSpPr>
          <p:nvPr/>
        </p:nvSpPr>
        <p:spPr>
          <a:xfrm>
            <a:off x="4500562" y="357166"/>
            <a:ext cx="4329114" cy="2214578"/>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600" b="1" i="0" u="none" strike="noStrike" kern="1200" cap="none" spc="0" normalizeH="0" baseline="0" noProof="0" dirty="0" smtClean="0">
                <a:ln>
                  <a:noFill/>
                </a:ln>
                <a:solidFill>
                  <a:schemeClr val="tx1"/>
                </a:solidFill>
                <a:effectLst/>
                <a:uLnTx/>
                <a:uFillTx/>
                <a:latin typeface="+mn-lt"/>
                <a:ea typeface="+mn-ea"/>
                <a:cs typeface="+mn-cs"/>
              </a:rPr>
              <a:t>برای رعایت ایمنی در این مکانها وجلوگیری از خطر سقوط از اقداماتی مثل </a:t>
            </a:r>
            <a:r>
              <a:rPr kumimoji="0" lang="fa-IR" sz="2600" b="1" i="0" u="none" strike="noStrike" kern="1200" cap="none" spc="0" normalizeH="0" baseline="0" noProof="0" dirty="0" smtClean="0">
                <a:ln>
                  <a:noFill/>
                </a:ln>
                <a:solidFill>
                  <a:srgbClr val="C00000"/>
                </a:solidFill>
                <a:effectLst/>
                <a:uLnTx/>
                <a:uFillTx/>
                <a:latin typeface="+mn-lt"/>
                <a:ea typeface="+mn-ea"/>
                <a:cs typeface="+mn-cs"/>
              </a:rPr>
              <a:t>نصب نرده های حفاظتی، پاخورهای ایمنی و پوششهای حفاظتی استفاده می شود.</a:t>
            </a:r>
            <a:endParaRPr kumimoji="0" lang="en-US" sz="2600" b="0"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a-I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533</TotalTime>
  <Words>2542</Words>
  <Application>Microsoft Office PowerPoint</Application>
  <PresentationFormat>On-screen Show (4:3)</PresentationFormat>
  <Paragraphs>222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Paper</vt:lpstr>
      <vt:lpstr>Slide 1</vt:lpstr>
      <vt:lpstr>Slide 2</vt:lpstr>
      <vt:lpstr>مقدمه </vt:lpstr>
      <vt:lpstr>ایمنی</vt:lpstr>
      <vt:lpstr>Slide 5</vt:lpstr>
      <vt:lpstr>Slide 6</vt:lpstr>
      <vt:lpstr>Slide 7</vt:lpstr>
      <vt:lpstr>Slide 8</vt:lpstr>
      <vt:lpstr>Slide 9</vt:lpstr>
      <vt:lpstr>Slide 10</vt:lpstr>
      <vt:lpstr>Slide 11</vt:lpstr>
      <vt:lpstr>  تجهیزات و دستگاههای مورد استفاده در عملیات ساختمان سازی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سوالات مربوطه : </vt:lpstr>
      <vt:lpstr>Slide 39</vt:lpstr>
      <vt:lpstr>Slide 40</vt:lpstr>
      <vt:lpstr>Slide 41</vt:lpstr>
      <vt:lpstr>Slide 42</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YAZDAN RAYANEH</cp:lastModifiedBy>
  <cp:revision>52</cp:revision>
  <dcterms:created xsi:type="dcterms:W3CDTF">2016-05-08T15:57:11Z</dcterms:created>
  <dcterms:modified xsi:type="dcterms:W3CDTF">2016-05-22T19:03:37Z</dcterms:modified>
</cp:coreProperties>
</file>